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6" r:id="rId1"/>
    <p:sldMasterId id="2147483914" r:id="rId2"/>
    <p:sldMasterId id="2147483926" r:id="rId3"/>
    <p:sldMasterId id="2147483974" r:id="rId4"/>
    <p:sldMasterId id="2147483962" r:id="rId5"/>
    <p:sldMasterId id="2147483998" r:id="rId6"/>
    <p:sldMasterId id="2147483950" r:id="rId7"/>
    <p:sldMasterId id="2147484010" r:id="rId8"/>
    <p:sldMasterId id="2147484022" r:id="rId9"/>
    <p:sldMasterId id="2147484034" r:id="rId10"/>
  </p:sldMasterIdLst>
  <p:notesMasterIdLst>
    <p:notesMasterId r:id="rId77"/>
  </p:notesMasterIdLst>
  <p:handoutMasterIdLst>
    <p:handoutMasterId r:id="rId78"/>
  </p:handoutMasterIdLst>
  <p:sldIdLst>
    <p:sldId id="501" r:id="rId11"/>
    <p:sldId id="485" r:id="rId12"/>
    <p:sldId id="670" r:id="rId13"/>
    <p:sldId id="671" r:id="rId14"/>
    <p:sldId id="673" r:id="rId15"/>
    <p:sldId id="664" r:id="rId16"/>
    <p:sldId id="666" r:id="rId17"/>
    <p:sldId id="669" r:id="rId18"/>
    <p:sldId id="656" r:id="rId19"/>
    <p:sldId id="659" r:id="rId20"/>
    <p:sldId id="660" r:id="rId21"/>
    <p:sldId id="699" r:id="rId22"/>
    <p:sldId id="675" r:id="rId23"/>
    <p:sldId id="674" r:id="rId24"/>
    <p:sldId id="676" r:id="rId25"/>
    <p:sldId id="681" r:id="rId26"/>
    <p:sldId id="679" r:id="rId27"/>
    <p:sldId id="680" r:id="rId28"/>
    <p:sldId id="678" r:id="rId29"/>
    <p:sldId id="700" r:id="rId30"/>
    <p:sldId id="701" r:id="rId31"/>
    <p:sldId id="702" r:id="rId32"/>
    <p:sldId id="536" r:id="rId33"/>
    <p:sldId id="703" r:id="rId34"/>
    <p:sldId id="698" r:id="rId35"/>
    <p:sldId id="719" r:id="rId36"/>
    <p:sldId id="720" r:id="rId37"/>
    <p:sldId id="721" r:id="rId38"/>
    <p:sldId id="704" r:id="rId39"/>
    <p:sldId id="722" r:id="rId40"/>
    <p:sldId id="723" r:id="rId41"/>
    <p:sldId id="724" r:id="rId42"/>
    <p:sldId id="705" r:id="rId43"/>
    <p:sldId id="707" r:id="rId44"/>
    <p:sldId id="716" r:id="rId45"/>
    <p:sldId id="708" r:id="rId46"/>
    <p:sldId id="709" r:id="rId47"/>
    <p:sldId id="710" r:id="rId48"/>
    <p:sldId id="711" r:id="rId49"/>
    <p:sldId id="712" r:id="rId50"/>
    <p:sldId id="725" r:id="rId51"/>
    <p:sldId id="713" r:id="rId52"/>
    <p:sldId id="714" r:id="rId53"/>
    <p:sldId id="715" r:id="rId54"/>
    <p:sldId id="718" r:id="rId55"/>
    <p:sldId id="727" r:id="rId56"/>
    <p:sldId id="726" r:id="rId57"/>
    <p:sldId id="272" r:id="rId58"/>
    <p:sldId id="627" r:id="rId59"/>
    <p:sldId id="683" r:id="rId60"/>
    <p:sldId id="684" r:id="rId61"/>
    <p:sldId id="685" r:id="rId62"/>
    <p:sldId id="686" r:id="rId63"/>
    <p:sldId id="687" r:id="rId64"/>
    <p:sldId id="693" r:id="rId65"/>
    <p:sldId id="694" r:id="rId66"/>
    <p:sldId id="696" r:id="rId67"/>
    <p:sldId id="697" r:id="rId68"/>
    <p:sldId id="621" r:id="rId69"/>
    <p:sldId id="620" r:id="rId70"/>
    <p:sldId id="692" r:id="rId71"/>
    <p:sldId id="624" r:id="rId72"/>
    <p:sldId id="625" r:id="rId73"/>
    <p:sldId id="626" r:id="rId74"/>
    <p:sldId id="628" r:id="rId75"/>
    <p:sldId id="489" r:id="rId76"/>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B752"/>
    <a:srgbClr val="D60000"/>
    <a:srgbClr val="0299C6"/>
    <a:srgbClr val="B40000"/>
    <a:srgbClr val="A0C5E4"/>
    <a:srgbClr val="A099C6"/>
    <a:srgbClr val="600000"/>
    <a:srgbClr val="7E0000"/>
    <a:srgbClr val="FE0000"/>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0" autoAdjust="0"/>
    <p:restoredTop sz="91383" autoAdjust="0"/>
  </p:normalViewPr>
  <p:slideViewPr>
    <p:cSldViewPr>
      <p:cViewPr varScale="1">
        <p:scale>
          <a:sx n="69" d="100"/>
          <a:sy n="69" d="100"/>
        </p:scale>
        <p:origin x="408" y="66"/>
      </p:cViewPr>
      <p:guideLst>
        <p:guide orient="horz" pos="2160"/>
        <p:guide pos="2880"/>
      </p:guideLst>
    </p:cSldViewPr>
  </p:slideViewPr>
  <p:outlineViewPr>
    <p:cViewPr>
      <p:scale>
        <a:sx n="33" d="100"/>
        <a:sy n="33" d="100"/>
      </p:scale>
      <p:origin x="0" y="14076"/>
    </p:cViewPr>
  </p:outlineViewPr>
  <p:notesTextViewPr>
    <p:cViewPr>
      <p:scale>
        <a:sx n="3" d="2"/>
        <a:sy n="3" d="2"/>
      </p:scale>
      <p:origin x="0" y="0"/>
    </p:cViewPr>
  </p:notesTextViewPr>
  <p:sorterViewPr>
    <p:cViewPr>
      <p:scale>
        <a:sx n="71" d="100"/>
        <a:sy n="71" d="100"/>
      </p:scale>
      <p:origin x="0" y="-4344"/>
    </p:cViewPr>
  </p:sorterViewPr>
  <p:notesViewPr>
    <p:cSldViewPr>
      <p:cViewPr varScale="1">
        <p:scale>
          <a:sx n="55" d="100"/>
          <a:sy n="55" d="100"/>
        </p:scale>
        <p:origin x="-1806" y="-96"/>
      </p:cViewPr>
      <p:guideLst>
        <p:guide orient="horz" pos="2928"/>
        <p:guide pos="216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slide" Target="slides/slide66.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'[Chart in Microsoft PowerPoint]Sheet1'!$B$1</c:f>
              <c:strCache>
                <c:ptCount val="1"/>
                <c:pt idx="0">
                  <c:v>Sustaining</c:v>
                </c:pt>
              </c:strCache>
            </c:strRef>
          </c:tx>
          <c:invertIfNegative val="0"/>
          <c:cat>
            <c:strRef>
              <c:f>'[Chart in Microsoft PowerPoint]Sheet1'!$A$2:$A$13</c:f>
              <c:strCache>
                <c:ptCount val="12"/>
                <c:pt idx="0">
                  <c:v>05-06</c:v>
                </c:pt>
                <c:pt idx="1">
                  <c:v>06-07</c:v>
                </c:pt>
                <c:pt idx="2">
                  <c:v>07-08</c:v>
                </c:pt>
                <c:pt idx="3">
                  <c:v>08-09</c:v>
                </c:pt>
                <c:pt idx="4">
                  <c:v>09-10</c:v>
                </c:pt>
                <c:pt idx="5">
                  <c:v>10-11</c:v>
                </c:pt>
                <c:pt idx="6">
                  <c:v>11-12</c:v>
                </c:pt>
                <c:pt idx="7">
                  <c:v>12-13</c:v>
                </c:pt>
                <c:pt idx="8">
                  <c:v>13-14</c:v>
                </c:pt>
                <c:pt idx="9">
                  <c:v>14-15</c:v>
                </c:pt>
                <c:pt idx="10">
                  <c:v>15-16</c:v>
                </c:pt>
                <c:pt idx="11">
                  <c:v>16-17</c:v>
                </c:pt>
              </c:strCache>
            </c:strRef>
          </c:cat>
          <c:val>
            <c:numRef>
              <c:f>'[Chart in Microsoft PowerPoint]Sheet1'!$B$2:$B$13</c:f>
              <c:numCache>
                <c:formatCode>General</c:formatCode>
                <c:ptCount val="12"/>
                <c:pt idx="2">
                  <c:v>9</c:v>
                </c:pt>
                <c:pt idx="3">
                  <c:v>19</c:v>
                </c:pt>
                <c:pt idx="4">
                  <c:v>60</c:v>
                </c:pt>
                <c:pt idx="5">
                  <c:v>92</c:v>
                </c:pt>
                <c:pt idx="6">
                  <c:v>138</c:v>
                </c:pt>
                <c:pt idx="7">
                  <c:v>214</c:v>
                </c:pt>
                <c:pt idx="8">
                  <c:v>290</c:v>
                </c:pt>
                <c:pt idx="9">
                  <c:v>367</c:v>
                </c:pt>
                <c:pt idx="10">
                  <c:v>424</c:v>
                </c:pt>
                <c:pt idx="11">
                  <c:v>480</c:v>
                </c:pt>
              </c:numCache>
            </c:numRef>
          </c:val>
        </c:ser>
        <c:ser>
          <c:idx val="1"/>
          <c:order val="1"/>
          <c:tx>
            <c:strRef>
              <c:f>'[Chart in Microsoft PowerPoint]Sheet1'!$C$1</c:f>
              <c:strCache>
                <c:ptCount val="1"/>
                <c:pt idx="0">
                  <c:v>Second Year</c:v>
                </c:pt>
              </c:strCache>
            </c:strRef>
          </c:tx>
          <c:invertIfNegative val="0"/>
          <c:cat>
            <c:strRef>
              <c:f>'[Chart in Microsoft PowerPoint]Sheet1'!$A$2:$A$13</c:f>
              <c:strCache>
                <c:ptCount val="12"/>
                <c:pt idx="0">
                  <c:v>05-06</c:v>
                </c:pt>
                <c:pt idx="1">
                  <c:v>06-07</c:v>
                </c:pt>
                <c:pt idx="2">
                  <c:v>07-08</c:v>
                </c:pt>
                <c:pt idx="3">
                  <c:v>08-09</c:v>
                </c:pt>
                <c:pt idx="4">
                  <c:v>09-10</c:v>
                </c:pt>
                <c:pt idx="5">
                  <c:v>10-11</c:v>
                </c:pt>
                <c:pt idx="6">
                  <c:v>11-12</c:v>
                </c:pt>
                <c:pt idx="7">
                  <c:v>12-13</c:v>
                </c:pt>
                <c:pt idx="8">
                  <c:v>13-14</c:v>
                </c:pt>
                <c:pt idx="9">
                  <c:v>14-15</c:v>
                </c:pt>
                <c:pt idx="10">
                  <c:v>15-16</c:v>
                </c:pt>
                <c:pt idx="11">
                  <c:v>16-17</c:v>
                </c:pt>
              </c:strCache>
            </c:strRef>
          </c:cat>
          <c:val>
            <c:numRef>
              <c:f>'[Chart in Microsoft PowerPoint]Sheet1'!$C$2:$C$13</c:f>
              <c:numCache>
                <c:formatCode>General</c:formatCode>
                <c:ptCount val="12"/>
                <c:pt idx="1">
                  <c:v>9</c:v>
                </c:pt>
                <c:pt idx="2">
                  <c:v>10</c:v>
                </c:pt>
                <c:pt idx="3">
                  <c:v>41</c:v>
                </c:pt>
                <c:pt idx="4">
                  <c:v>32</c:v>
                </c:pt>
                <c:pt idx="5">
                  <c:v>46</c:v>
                </c:pt>
                <c:pt idx="6">
                  <c:v>76</c:v>
                </c:pt>
                <c:pt idx="7">
                  <c:v>76</c:v>
                </c:pt>
                <c:pt idx="8">
                  <c:v>77</c:v>
                </c:pt>
                <c:pt idx="9">
                  <c:v>57</c:v>
                </c:pt>
                <c:pt idx="10">
                  <c:v>56</c:v>
                </c:pt>
                <c:pt idx="11">
                  <c:v>53</c:v>
                </c:pt>
              </c:numCache>
            </c:numRef>
          </c:val>
        </c:ser>
        <c:ser>
          <c:idx val="2"/>
          <c:order val="2"/>
          <c:tx>
            <c:strRef>
              <c:f>'[Chart in Microsoft PowerPoint]Sheet1'!$D$1</c:f>
              <c:strCache>
                <c:ptCount val="1"/>
                <c:pt idx="0">
                  <c:v>First Year</c:v>
                </c:pt>
              </c:strCache>
            </c:strRef>
          </c:tx>
          <c:invertIfNegative val="0"/>
          <c:cat>
            <c:strRef>
              <c:f>'[Chart in Microsoft PowerPoint]Sheet1'!$A$2:$A$13</c:f>
              <c:strCache>
                <c:ptCount val="12"/>
                <c:pt idx="0">
                  <c:v>05-06</c:v>
                </c:pt>
                <c:pt idx="1">
                  <c:v>06-07</c:v>
                </c:pt>
                <c:pt idx="2">
                  <c:v>07-08</c:v>
                </c:pt>
                <c:pt idx="3">
                  <c:v>08-09</c:v>
                </c:pt>
                <c:pt idx="4">
                  <c:v>09-10</c:v>
                </c:pt>
                <c:pt idx="5">
                  <c:v>10-11</c:v>
                </c:pt>
                <c:pt idx="6">
                  <c:v>11-12</c:v>
                </c:pt>
                <c:pt idx="7">
                  <c:v>12-13</c:v>
                </c:pt>
                <c:pt idx="8">
                  <c:v>13-14</c:v>
                </c:pt>
                <c:pt idx="9">
                  <c:v>14-15</c:v>
                </c:pt>
                <c:pt idx="10">
                  <c:v>15-16</c:v>
                </c:pt>
                <c:pt idx="11">
                  <c:v>16-17</c:v>
                </c:pt>
              </c:strCache>
            </c:strRef>
          </c:cat>
          <c:val>
            <c:numRef>
              <c:f>'[Chart in Microsoft PowerPoint]Sheet1'!$D$2:$D$13</c:f>
              <c:numCache>
                <c:formatCode>General</c:formatCode>
                <c:ptCount val="12"/>
                <c:pt idx="0">
                  <c:v>9</c:v>
                </c:pt>
                <c:pt idx="1">
                  <c:v>10</c:v>
                </c:pt>
                <c:pt idx="2">
                  <c:v>41</c:v>
                </c:pt>
                <c:pt idx="3">
                  <c:v>32</c:v>
                </c:pt>
                <c:pt idx="4">
                  <c:v>46</c:v>
                </c:pt>
                <c:pt idx="5">
                  <c:v>76</c:v>
                </c:pt>
                <c:pt idx="6">
                  <c:v>76</c:v>
                </c:pt>
                <c:pt idx="7">
                  <c:v>77</c:v>
                </c:pt>
                <c:pt idx="8">
                  <c:v>57</c:v>
                </c:pt>
                <c:pt idx="9">
                  <c:v>56</c:v>
                </c:pt>
                <c:pt idx="10">
                  <c:v>53</c:v>
                </c:pt>
                <c:pt idx="11">
                  <c:v>46</c:v>
                </c:pt>
              </c:numCache>
            </c:numRef>
          </c:val>
        </c:ser>
        <c:dLbls>
          <c:showLegendKey val="0"/>
          <c:showVal val="0"/>
          <c:showCatName val="0"/>
          <c:showSerName val="0"/>
          <c:showPercent val="0"/>
          <c:showBubbleSize val="0"/>
        </c:dLbls>
        <c:gapWidth val="40"/>
        <c:overlap val="100"/>
        <c:axId val="453261096"/>
        <c:axId val="453263448"/>
      </c:barChart>
      <c:catAx>
        <c:axId val="453261096"/>
        <c:scaling>
          <c:orientation val="minMax"/>
        </c:scaling>
        <c:delete val="0"/>
        <c:axPos val="b"/>
        <c:numFmt formatCode="General" sourceLinked="0"/>
        <c:majorTickMark val="out"/>
        <c:minorTickMark val="none"/>
        <c:tickLblPos val="nextTo"/>
        <c:txPr>
          <a:bodyPr/>
          <a:lstStyle/>
          <a:p>
            <a:pPr>
              <a:defRPr sz="1600" b="1"/>
            </a:pPr>
            <a:endParaRPr lang="en-US"/>
          </a:p>
        </c:txPr>
        <c:crossAx val="453263448"/>
        <c:crosses val="autoZero"/>
        <c:auto val="1"/>
        <c:lblAlgn val="ctr"/>
        <c:lblOffset val="100"/>
        <c:noMultiLvlLbl val="0"/>
      </c:catAx>
      <c:valAx>
        <c:axId val="453263448"/>
        <c:scaling>
          <c:orientation val="minMax"/>
          <c:max val="600"/>
        </c:scaling>
        <c:delete val="0"/>
        <c:axPos val="l"/>
        <c:majorGridlines>
          <c:spPr>
            <a:ln>
              <a:noFill/>
            </a:ln>
          </c:spPr>
        </c:majorGridlines>
        <c:numFmt formatCode="General" sourceLinked="1"/>
        <c:majorTickMark val="none"/>
        <c:minorTickMark val="none"/>
        <c:tickLblPos val="nextTo"/>
        <c:txPr>
          <a:bodyPr/>
          <a:lstStyle/>
          <a:p>
            <a:pPr>
              <a:defRPr sz="1800" b="1"/>
            </a:pPr>
            <a:endParaRPr lang="en-US"/>
          </a:p>
        </c:txPr>
        <c:crossAx val="453261096"/>
        <c:crosses val="autoZero"/>
        <c:crossBetween val="between"/>
      </c:valAx>
      <c:spPr>
        <a:noFill/>
        <a:ln w="25400">
          <a:noFill/>
        </a:ln>
      </c:spPr>
    </c:plotArea>
    <c:legend>
      <c:legendPos val="r"/>
      <c:legendEntry>
        <c:idx val="0"/>
        <c:txPr>
          <a:bodyPr/>
          <a:lstStyle/>
          <a:p>
            <a:pPr>
              <a:defRPr sz="1600" b="1"/>
            </a:pPr>
            <a:endParaRPr lang="en-US"/>
          </a:p>
        </c:txPr>
      </c:legendEntry>
      <c:legendEntry>
        <c:idx val="1"/>
        <c:txPr>
          <a:bodyPr/>
          <a:lstStyle/>
          <a:p>
            <a:pPr>
              <a:defRPr sz="1600" b="1"/>
            </a:pPr>
            <a:endParaRPr lang="en-US"/>
          </a:p>
        </c:txPr>
      </c:legendEntry>
      <c:legendEntry>
        <c:idx val="2"/>
        <c:txPr>
          <a:bodyPr/>
          <a:lstStyle/>
          <a:p>
            <a:pPr>
              <a:defRPr sz="1600" b="1"/>
            </a:pPr>
            <a:endParaRPr lang="en-US"/>
          </a:p>
        </c:txPr>
      </c:legendEntry>
      <c:overlay val="0"/>
      <c:txPr>
        <a:bodyPr/>
        <a:lstStyle/>
        <a:p>
          <a:pPr>
            <a:defRPr sz="1600"/>
          </a:pPr>
          <a:endParaRPr lang="en-US"/>
        </a:p>
      </c:txPr>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750928-4503-D249-A207-351C43825F0B}" type="doc">
      <dgm:prSet loTypeId="urn:microsoft.com/office/officeart/2005/8/layout/hList1" loCatId="" qsTypeId="urn:microsoft.com/office/officeart/2005/8/quickstyle/simple4" qsCatId="simple" csTypeId="urn:microsoft.com/office/officeart/2005/8/colors/accent1_2" csCatId="accent1" phldr="1"/>
      <dgm:spPr/>
      <dgm:t>
        <a:bodyPr/>
        <a:lstStyle/>
        <a:p>
          <a:endParaRPr lang="en-US"/>
        </a:p>
      </dgm:t>
    </dgm:pt>
    <dgm:pt modelId="{A29A5853-8634-774A-BFE1-92E61DD58A2E}">
      <dgm:prSet phldrT="[Text]"/>
      <dgm:spPr/>
      <dgm:t>
        <a:bodyPr/>
        <a:lstStyle/>
        <a:p>
          <a:r>
            <a:rPr lang="en-US" dirty="0" smtClean="0">
              <a:solidFill>
                <a:schemeClr val="tx1"/>
              </a:solidFill>
            </a:rPr>
            <a:t>Non-compliance &amp; non-cooperation</a:t>
          </a:r>
          <a:endParaRPr lang="en-US" dirty="0"/>
        </a:p>
      </dgm:t>
    </dgm:pt>
    <dgm:pt modelId="{D14E96DA-6C90-964D-85FD-0F891B03EC05}" type="parTrans" cxnId="{1718F1BF-AFD3-0E4A-B3D5-ED2B5D712951}">
      <dgm:prSet/>
      <dgm:spPr/>
      <dgm:t>
        <a:bodyPr/>
        <a:lstStyle/>
        <a:p>
          <a:endParaRPr lang="en-US"/>
        </a:p>
      </dgm:t>
    </dgm:pt>
    <dgm:pt modelId="{34EDF3DB-2A38-9542-8BBD-5572B0A7F6F5}" type="sibTrans" cxnId="{1718F1BF-AFD3-0E4A-B3D5-ED2B5D712951}">
      <dgm:prSet/>
      <dgm:spPr/>
      <dgm:t>
        <a:bodyPr/>
        <a:lstStyle/>
        <a:p>
          <a:endParaRPr lang="en-US"/>
        </a:p>
      </dgm:t>
    </dgm:pt>
    <dgm:pt modelId="{74F50B2B-9FE1-0449-AB35-F2A3FED6CA26}">
      <dgm:prSet phldrT="[Text]"/>
      <dgm:spPr>
        <a:solidFill>
          <a:srgbClr val="FF0000"/>
        </a:solidFill>
      </dgm:spPr>
      <dgm:t>
        <a:bodyPr/>
        <a:lstStyle/>
        <a:p>
          <a:r>
            <a:rPr lang="en-US" b="1" dirty="0" smtClean="0"/>
            <a:t>SCHOOL:</a:t>
          </a:r>
        </a:p>
        <a:p>
          <a:r>
            <a:rPr lang="en-US" b="1" dirty="0" smtClean="0"/>
            <a:t>Negative School climate</a:t>
          </a:r>
          <a:endParaRPr lang="en-US" b="1" dirty="0"/>
        </a:p>
      </dgm:t>
    </dgm:pt>
    <dgm:pt modelId="{77E37C12-6CDC-3248-BE47-13445B2D1ADE}" type="parTrans" cxnId="{7E54966B-60D0-BF49-A6DF-16EA660C2D70}">
      <dgm:prSet/>
      <dgm:spPr/>
      <dgm:t>
        <a:bodyPr/>
        <a:lstStyle/>
        <a:p>
          <a:endParaRPr lang="en-US"/>
        </a:p>
      </dgm:t>
    </dgm:pt>
    <dgm:pt modelId="{8214F83A-8F50-8749-99B7-1E6163DCD98C}" type="sibTrans" cxnId="{7E54966B-60D0-BF49-A6DF-16EA660C2D70}">
      <dgm:prSet/>
      <dgm:spPr/>
      <dgm:t>
        <a:bodyPr/>
        <a:lstStyle/>
        <a:p>
          <a:endParaRPr lang="en-US"/>
        </a:p>
      </dgm:t>
    </dgm:pt>
    <dgm:pt modelId="{7DC0C7BC-FB72-9C49-A56E-FBEF081F4C3D}">
      <dgm:prSet phldrT="[Text]"/>
      <dgm:spPr>
        <a:solidFill>
          <a:srgbClr val="CCFFCC"/>
        </a:solidFill>
      </dgm:spPr>
      <dgm:t>
        <a:bodyPr/>
        <a:lstStyle/>
        <a:p>
          <a:r>
            <a:rPr lang="en-US" dirty="0" smtClean="0">
              <a:solidFill>
                <a:schemeClr val="tx1"/>
              </a:solidFill>
            </a:rPr>
            <a:t>Reactive management</a:t>
          </a:r>
          <a:endParaRPr lang="en-US" dirty="0"/>
        </a:p>
      </dgm:t>
    </dgm:pt>
    <dgm:pt modelId="{F03D0F6C-19CD-0D4C-BCE4-0A0221683AD1}" type="parTrans" cxnId="{04D89686-F2CA-7942-ABD3-38DE36FD7AF0}">
      <dgm:prSet/>
      <dgm:spPr/>
      <dgm:t>
        <a:bodyPr/>
        <a:lstStyle/>
        <a:p>
          <a:endParaRPr lang="en-US"/>
        </a:p>
      </dgm:t>
    </dgm:pt>
    <dgm:pt modelId="{FB3EA730-EBA9-B04A-9041-F4094A2F7DEF}" type="sibTrans" cxnId="{04D89686-F2CA-7942-ABD3-38DE36FD7AF0}">
      <dgm:prSet/>
      <dgm:spPr/>
      <dgm:t>
        <a:bodyPr/>
        <a:lstStyle/>
        <a:p>
          <a:endParaRPr lang="en-US"/>
        </a:p>
      </dgm:t>
    </dgm:pt>
    <dgm:pt modelId="{C4D2B98F-A38C-9444-AB81-A805EA56F126}">
      <dgm:prSet phldrT="[Text]"/>
      <dgm:spPr>
        <a:solidFill>
          <a:srgbClr val="FF0000"/>
        </a:solidFill>
      </dgm:spPr>
      <dgm:t>
        <a:bodyPr/>
        <a:lstStyle/>
        <a:p>
          <a:r>
            <a:rPr lang="en-US" b="1" dirty="0" smtClean="0"/>
            <a:t>KID: </a:t>
          </a:r>
        </a:p>
        <a:p>
          <a:r>
            <a:rPr lang="en-US" b="1" dirty="0" smtClean="0"/>
            <a:t>Negative School Climate</a:t>
          </a:r>
          <a:endParaRPr lang="en-US" b="1" dirty="0"/>
        </a:p>
      </dgm:t>
    </dgm:pt>
    <dgm:pt modelId="{E7FCFF45-9718-4F45-B6B1-F933AFC1C8AF}" type="parTrans" cxnId="{AF6E9F63-7F89-054B-811B-77E3B6244FC0}">
      <dgm:prSet/>
      <dgm:spPr/>
      <dgm:t>
        <a:bodyPr/>
        <a:lstStyle/>
        <a:p>
          <a:endParaRPr lang="en-US"/>
        </a:p>
      </dgm:t>
    </dgm:pt>
    <dgm:pt modelId="{AA4D19E8-D73A-4C45-85AC-A53BFB6306B9}" type="sibTrans" cxnId="{AF6E9F63-7F89-054B-811B-77E3B6244FC0}">
      <dgm:prSet/>
      <dgm:spPr/>
      <dgm:t>
        <a:bodyPr/>
        <a:lstStyle/>
        <a:p>
          <a:endParaRPr lang="en-US"/>
        </a:p>
      </dgm:t>
    </dgm:pt>
    <dgm:pt modelId="{45522655-CE12-3046-911A-12B5EF669D4F}">
      <dgm:prSet phldrT="[Text]"/>
      <dgm:spPr>
        <a:solidFill>
          <a:srgbClr val="CCFFCC"/>
        </a:solidFill>
      </dgm:spPr>
      <dgm:t>
        <a:bodyPr/>
        <a:lstStyle/>
        <a:p>
          <a:r>
            <a:rPr lang="en-US" dirty="0" smtClean="0">
              <a:solidFill>
                <a:schemeClr val="tx1"/>
              </a:solidFill>
            </a:rPr>
            <a:t>Informal social skills instruction</a:t>
          </a:r>
          <a:endParaRPr lang="en-US" dirty="0">
            <a:solidFill>
              <a:schemeClr val="tx1"/>
            </a:solidFill>
          </a:endParaRPr>
        </a:p>
      </dgm:t>
    </dgm:pt>
    <dgm:pt modelId="{71CC5771-8367-2643-8CB2-EE717FF67BA9}" type="parTrans" cxnId="{2A1CEEDF-A9F3-4644-B9F6-9CF7CAA5D617}">
      <dgm:prSet/>
      <dgm:spPr/>
      <dgm:t>
        <a:bodyPr/>
        <a:lstStyle/>
        <a:p>
          <a:endParaRPr lang="en-US"/>
        </a:p>
      </dgm:t>
    </dgm:pt>
    <dgm:pt modelId="{58A8E5FB-CD41-1A4F-B03D-385315D906F6}" type="sibTrans" cxnId="{2A1CEEDF-A9F3-4644-B9F6-9CF7CAA5D617}">
      <dgm:prSet/>
      <dgm:spPr/>
      <dgm:t>
        <a:bodyPr/>
        <a:lstStyle/>
        <a:p>
          <a:endParaRPr lang="en-US"/>
        </a:p>
      </dgm:t>
    </dgm:pt>
    <dgm:pt modelId="{E3F5B56C-1A95-0E45-9E41-FEBF73B03A60}">
      <dgm:prSet phldrT="[Text]"/>
      <dgm:spPr>
        <a:solidFill>
          <a:srgbClr val="CCFFCC"/>
        </a:solidFill>
      </dgm:spPr>
      <dgm:t>
        <a:bodyPr/>
        <a:lstStyle/>
        <a:p>
          <a:r>
            <a:rPr lang="en-US" dirty="0" smtClean="0">
              <a:solidFill>
                <a:schemeClr val="tx1"/>
              </a:solidFill>
            </a:rPr>
            <a:t>Poor implementation fidelity of effective practices</a:t>
          </a:r>
          <a:endParaRPr lang="en-US" dirty="0">
            <a:solidFill>
              <a:schemeClr val="tx1"/>
            </a:solidFill>
          </a:endParaRPr>
        </a:p>
      </dgm:t>
    </dgm:pt>
    <dgm:pt modelId="{1C43C0CD-41FA-E248-94FE-A7A7A404315A}" type="parTrans" cxnId="{DF309A62-4A05-A14E-9923-649D4197B273}">
      <dgm:prSet/>
      <dgm:spPr/>
      <dgm:t>
        <a:bodyPr/>
        <a:lstStyle/>
        <a:p>
          <a:endParaRPr lang="en-US"/>
        </a:p>
      </dgm:t>
    </dgm:pt>
    <dgm:pt modelId="{FE25FDB1-1D65-5E41-A28F-5B01E9333D1A}" type="sibTrans" cxnId="{DF309A62-4A05-A14E-9923-649D4197B273}">
      <dgm:prSet/>
      <dgm:spPr/>
      <dgm:t>
        <a:bodyPr/>
        <a:lstStyle/>
        <a:p>
          <a:endParaRPr lang="en-US"/>
        </a:p>
      </dgm:t>
    </dgm:pt>
    <dgm:pt modelId="{5A338380-618B-D147-B4E6-0AAC49D62D3F}">
      <dgm:prSet phldrT="[Text]"/>
      <dgm:spPr>
        <a:solidFill>
          <a:srgbClr val="CCFFCC"/>
        </a:solidFill>
      </dgm:spPr>
      <dgm:t>
        <a:bodyPr/>
        <a:lstStyle/>
        <a:p>
          <a:r>
            <a:rPr lang="en-US" dirty="0" smtClean="0">
              <a:solidFill>
                <a:schemeClr val="tx1"/>
              </a:solidFill>
            </a:rPr>
            <a:t>Inefficient organization support</a:t>
          </a:r>
          <a:endParaRPr lang="en-US" dirty="0">
            <a:solidFill>
              <a:schemeClr val="tx1"/>
            </a:solidFill>
          </a:endParaRPr>
        </a:p>
      </dgm:t>
    </dgm:pt>
    <dgm:pt modelId="{97F39588-C2A7-7A43-B15F-E141856FEF4C}" type="parTrans" cxnId="{88417731-5ABB-B046-8474-080E6E5CA104}">
      <dgm:prSet/>
      <dgm:spPr/>
      <dgm:t>
        <a:bodyPr/>
        <a:lstStyle/>
        <a:p>
          <a:endParaRPr lang="en-US"/>
        </a:p>
      </dgm:t>
    </dgm:pt>
    <dgm:pt modelId="{FD6B9DB6-7EEF-A74D-B57A-603C3A88FD0B}" type="sibTrans" cxnId="{88417731-5ABB-B046-8474-080E6E5CA104}">
      <dgm:prSet/>
      <dgm:spPr/>
      <dgm:t>
        <a:bodyPr/>
        <a:lstStyle/>
        <a:p>
          <a:endParaRPr lang="en-US"/>
        </a:p>
      </dgm:t>
    </dgm:pt>
    <dgm:pt modelId="{197D0E62-86A0-2D46-A1A5-4B11B995DF1C}">
      <dgm:prSet phldrT="[Text]"/>
      <dgm:spPr>
        <a:solidFill>
          <a:srgbClr val="CCFFCC"/>
        </a:solidFill>
      </dgm:spPr>
      <dgm:t>
        <a:bodyPr/>
        <a:lstStyle/>
        <a:p>
          <a:r>
            <a:rPr lang="en-US" dirty="0" smtClean="0">
              <a:solidFill>
                <a:schemeClr val="tx1"/>
              </a:solidFill>
            </a:rPr>
            <a:t>Poor leadership preparation</a:t>
          </a:r>
          <a:endParaRPr lang="en-US" dirty="0">
            <a:solidFill>
              <a:schemeClr val="tx1"/>
            </a:solidFill>
          </a:endParaRPr>
        </a:p>
      </dgm:t>
    </dgm:pt>
    <dgm:pt modelId="{AA20B196-7A7F-3040-BA5D-A45526745698}" type="parTrans" cxnId="{8039478A-994F-2E46-9E7E-09365CFC6751}">
      <dgm:prSet/>
      <dgm:spPr/>
      <dgm:t>
        <a:bodyPr/>
        <a:lstStyle/>
        <a:p>
          <a:endParaRPr lang="en-US"/>
        </a:p>
      </dgm:t>
    </dgm:pt>
    <dgm:pt modelId="{BB5807AB-6839-8D4F-A6BD-28A89E1D27A4}" type="sibTrans" cxnId="{8039478A-994F-2E46-9E7E-09365CFC6751}">
      <dgm:prSet/>
      <dgm:spPr/>
      <dgm:t>
        <a:bodyPr/>
        <a:lstStyle/>
        <a:p>
          <a:endParaRPr lang="en-US"/>
        </a:p>
      </dgm:t>
    </dgm:pt>
    <dgm:pt modelId="{5611821F-283B-194A-9C88-F5263CE1A10E}">
      <dgm:prSet phldrT="[Text]"/>
      <dgm:spPr>
        <a:solidFill>
          <a:srgbClr val="CCFFCC"/>
        </a:solidFill>
      </dgm:spPr>
      <dgm:t>
        <a:bodyPr/>
        <a:lstStyle/>
        <a:p>
          <a:r>
            <a:rPr lang="en-US" dirty="0" smtClean="0">
              <a:solidFill>
                <a:schemeClr val="tx1"/>
              </a:solidFill>
            </a:rPr>
            <a:t>Non-data-based decision making</a:t>
          </a:r>
          <a:endParaRPr lang="en-US" dirty="0">
            <a:solidFill>
              <a:schemeClr val="tx1"/>
            </a:solidFill>
          </a:endParaRPr>
        </a:p>
      </dgm:t>
    </dgm:pt>
    <dgm:pt modelId="{38D636E1-D523-3949-B199-2B757AA2F2EA}" type="parTrans" cxnId="{40DB6124-3BDE-4D4A-81AD-34DB72ABDA15}">
      <dgm:prSet/>
      <dgm:spPr/>
      <dgm:t>
        <a:bodyPr/>
        <a:lstStyle/>
        <a:p>
          <a:endParaRPr lang="en-US"/>
        </a:p>
      </dgm:t>
    </dgm:pt>
    <dgm:pt modelId="{B9FC54BB-1111-774D-9AD1-672C75B3005D}" type="sibTrans" cxnId="{40DB6124-3BDE-4D4A-81AD-34DB72ABDA15}">
      <dgm:prSet/>
      <dgm:spPr/>
      <dgm:t>
        <a:bodyPr/>
        <a:lstStyle/>
        <a:p>
          <a:endParaRPr lang="en-US"/>
        </a:p>
      </dgm:t>
    </dgm:pt>
    <dgm:pt modelId="{DCA879D9-E87F-CA48-AC2F-3C52AF819932}">
      <dgm:prSet phldrT="[Text]"/>
      <dgm:spPr>
        <a:solidFill>
          <a:srgbClr val="CCFFCC"/>
        </a:solidFill>
      </dgm:spPr>
      <dgm:t>
        <a:bodyPr/>
        <a:lstStyle/>
        <a:p>
          <a:r>
            <a:rPr lang="en-US" dirty="0" smtClean="0">
              <a:solidFill>
                <a:schemeClr val="tx1"/>
              </a:solidFill>
            </a:rPr>
            <a:t>Inefficient, ineffective instruction</a:t>
          </a:r>
          <a:endParaRPr lang="en-US" dirty="0">
            <a:solidFill>
              <a:schemeClr val="tx1"/>
            </a:solidFill>
          </a:endParaRPr>
        </a:p>
      </dgm:t>
    </dgm:pt>
    <dgm:pt modelId="{369E8B0D-5B22-BD4B-ACED-B1D5A98647BF}" type="parTrans" cxnId="{7D16054F-AE13-5E4E-AB52-EC51A53DFCB7}">
      <dgm:prSet/>
      <dgm:spPr/>
      <dgm:t>
        <a:bodyPr/>
        <a:lstStyle/>
        <a:p>
          <a:endParaRPr lang="en-US"/>
        </a:p>
      </dgm:t>
    </dgm:pt>
    <dgm:pt modelId="{BA63265B-9CC8-3242-97C1-138CE366A991}" type="sibTrans" cxnId="{7D16054F-AE13-5E4E-AB52-EC51A53DFCB7}">
      <dgm:prSet/>
      <dgm:spPr/>
      <dgm:t>
        <a:bodyPr/>
        <a:lstStyle/>
        <a:p>
          <a:endParaRPr lang="en-US"/>
        </a:p>
      </dgm:t>
    </dgm:pt>
    <dgm:pt modelId="{2C052D24-AF06-2A4F-8E54-B2D170DE7BAD}">
      <dgm:prSet phldrT="[Text]"/>
      <dgm:spPr/>
      <dgm:t>
        <a:bodyPr/>
        <a:lstStyle/>
        <a:p>
          <a:r>
            <a:rPr lang="en-US" dirty="0" smtClean="0">
              <a:solidFill>
                <a:schemeClr val="tx1"/>
              </a:solidFill>
            </a:rPr>
            <a:t>Disrespect</a:t>
          </a:r>
          <a:endParaRPr lang="en-US" dirty="0"/>
        </a:p>
      </dgm:t>
    </dgm:pt>
    <dgm:pt modelId="{371D791A-64D9-024A-BE0C-0B12767FDD59}" type="parTrans" cxnId="{7AE81A7F-D1CA-7D44-9281-C7434B7BB34D}">
      <dgm:prSet/>
      <dgm:spPr/>
      <dgm:t>
        <a:bodyPr/>
        <a:lstStyle/>
        <a:p>
          <a:endParaRPr lang="en-US"/>
        </a:p>
      </dgm:t>
    </dgm:pt>
    <dgm:pt modelId="{BCE1EF87-9BA0-BD43-A014-E7D2AA9FA75A}" type="sibTrans" cxnId="{7AE81A7F-D1CA-7D44-9281-C7434B7BB34D}">
      <dgm:prSet/>
      <dgm:spPr/>
      <dgm:t>
        <a:bodyPr/>
        <a:lstStyle/>
        <a:p>
          <a:endParaRPr lang="en-US"/>
        </a:p>
      </dgm:t>
    </dgm:pt>
    <dgm:pt modelId="{B1E9E682-F460-B44C-9C17-5D53A141B12C}">
      <dgm:prSet phldrT="[Text]"/>
      <dgm:spPr/>
      <dgm:t>
        <a:bodyPr/>
        <a:lstStyle/>
        <a:p>
          <a:r>
            <a:rPr lang="en-US" dirty="0" smtClean="0">
              <a:solidFill>
                <a:schemeClr val="tx1"/>
              </a:solidFill>
            </a:rPr>
            <a:t>Teasing, harassment, &amp; intimidation</a:t>
          </a:r>
          <a:endParaRPr lang="en-US" dirty="0"/>
        </a:p>
      </dgm:t>
    </dgm:pt>
    <dgm:pt modelId="{8BC8AE58-B17B-7C48-A411-44999FD032EB}" type="parTrans" cxnId="{9D7F6C7C-AB04-5648-B48E-D21DFC3E0B4C}">
      <dgm:prSet/>
      <dgm:spPr/>
      <dgm:t>
        <a:bodyPr/>
        <a:lstStyle/>
        <a:p>
          <a:endParaRPr lang="en-US"/>
        </a:p>
      </dgm:t>
    </dgm:pt>
    <dgm:pt modelId="{3223B446-3A88-A343-B23C-BDD984C591CD}" type="sibTrans" cxnId="{9D7F6C7C-AB04-5648-B48E-D21DFC3E0B4C}">
      <dgm:prSet/>
      <dgm:spPr/>
      <dgm:t>
        <a:bodyPr/>
        <a:lstStyle/>
        <a:p>
          <a:endParaRPr lang="en-US"/>
        </a:p>
      </dgm:t>
    </dgm:pt>
    <dgm:pt modelId="{6E98E2AB-5B18-134F-9C84-50C23B4BDCD7}">
      <dgm:prSet phldrT="[Text]"/>
      <dgm:spPr/>
      <dgm:t>
        <a:bodyPr/>
        <a:lstStyle/>
        <a:p>
          <a:r>
            <a:rPr lang="en-US" dirty="0" smtClean="0">
              <a:solidFill>
                <a:schemeClr val="tx1"/>
              </a:solidFill>
            </a:rPr>
            <a:t>Disengagement &amp; withdrawal</a:t>
          </a:r>
          <a:endParaRPr lang="en-US" dirty="0"/>
        </a:p>
      </dgm:t>
    </dgm:pt>
    <dgm:pt modelId="{43122697-BE14-6749-B50B-94BFC615DC04}" type="parTrans" cxnId="{2FDF44C6-9347-3745-B27A-258E41A138A3}">
      <dgm:prSet/>
      <dgm:spPr/>
      <dgm:t>
        <a:bodyPr/>
        <a:lstStyle/>
        <a:p>
          <a:endParaRPr lang="en-US"/>
        </a:p>
      </dgm:t>
    </dgm:pt>
    <dgm:pt modelId="{2D5C5292-713C-3441-9466-F99B020F8EA1}" type="sibTrans" cxnId="{2FDF44C6-9347-3745-B27A-258E41A138A3}">
      <dgm:prSet/>
      <dgm:spPr/>
      <dgm:t>
        <a:bodyPr/>
        <a:lstStyle/>
        <a:p>
          <a:endParaRPr lang="en-US"/>
        </a:p>
      </dgm:t>
    </dgm:pt>
    <dgm:pt modelId="{3A191ED2-4880-3D4C-8200-5D8B1126E030}">
      <dgm:prSet phldrT="[Text]"/>
      <dgm:spPr/>
      <dgm:t>
        <a:bodyPr/>
        <a:lstStyle/>
        <a:p>
          <a:r>
            <a:rPr lang="en-US" dirty="0" smtClean="0">
              <a:solidFill>
                <a:schemeClr val="tx1"/>
              </a:solidFill>
            </a:rPr>
            <a:t>Nonattendance, tardy, &amp; truancy</a:t>
          </a:r>
          <a:endParaRPr lang="en-US" dirty="0"/>
        </a:p>
      </dgm:t>
    </dgm:pt>
    <dgm:pt modelId="{B61AF3E4-9522-FD48-AAB6-6F8A63DFEE24}" type="parTrans" cxnId="{1C7042D8-124F-F746-965F-A6D0DE011C07}">
      <dgm:prSet/>
      <dgm:spPr/>
      <dgm:t>
        <a:bodyPr/>
        <a:lstStyle/>
        <a:p>
          <a:endParaRPr lang="en-US"/>
        </a:p>
      </dgm:t>
    </dgm:pt>
    <dgm:pt modelId="{59BA116A-EB26-0F41-AA4D-CF4B538EDEAD}" type="sibTrans" cxnId="{1C7042D8-124F-F746-965F-A6D0DE011C07}">
      <dgm:prSet/>
      <dgm:spPr/>
      <dgm:t>
        <a:bodyPr/>
        <a:lstStyle/>
        <a:p>
          <a:endParaRPr lang="en-US"/>
        </a:p>
      </dgm:t>
    </dgm:pt>
    <dgm:pt modelId="{82EB9BE2-B45D-C341-A984-545C1701FEE8}">
      <dgm:prSet phldrT="[Text]"/>
      <dgm:spPr/>
      <dgm:t>
        <a:bodyPr/>
        <a:lstStyle/>
        <a:p>
          <a:r>
            <a:rPr lang="en-US" dirty="0" smtClean="0">
              <a:solidFill>
                <a:schemeClr val="tx1"/>
              </a:solidFill>
            </a:rPr>
            <a:t>Violent/aggressive behavior</a:t>
          </a:r>
          <a:endParaRPr lang="en-US" dirty="0"/>
        </a:p>
      </dgm:t>
    </dgm:pt>
    <dgm:pt modelId="{34556C3D-4372-EB4D-89BE-033E56BF9A6E}" type="parTrans" cxnId="{9E76EF06-9E71-0143-AB75-B08EA55EA3E7}">
      <dgm:prSet/>
      <dgm:spPr/>
      <dgm:t>
        <a:bodyPr/>
        <a:lstStyle/>
        <a:p>
          <a:endParaRPr lang="en-US"/>
        </a:p>
      </dgm:t>
    </dgm:pt>
    <dgm:pt modelId="{F16EB671-0589-504B-8C14-5F9523B4D94A}" type="sibTrans" cxnId="{9E76EF06-9E71-0143-AB75-B08EA55EA3E7}">
      <dgm:prSet/>
      <dgm:spPr/>
      <dgm:t>
        <a:bodyPr/>
        <a:lstStyle/>
        <a:p>
          <a:endParaRPr lang="en-US"/>
        </a:p>
      </dgm:t>
    </dgm:pt>
    <dgm:pt modelId="{6B4794A3-E982-864F-A304-C1B7D76D62DB}">
      <dgm:prSet phldrT="[Text]"/>
      <dgm:spPr/>
      <dgm:t>
        <a:bodyPr/>
        <a:lstStyle/>
        <a:p>
          <a:r>
            <a:rPr lang="en-US" dirty="0" smtClean="0">
              <a:solidFill>
                <a:schemeClr val="tx1"/>
              </a:solidFill>
            </a:rPr>
            <a:t>Littering, graffiti, &amp; vandalism</a:t>
          </a:r>
          <a:endParaRPr lang="en-US" dirty="0"/>
        </a:p>
      </dgm:t>
    </dgm:pt>
    <dgm:pt modelId="{42DBEC3F-04AC-5648-A3B6-2D8F5E962350}" type="parTrans" cxnId="{61E958A8-83D6-6947-A670-E98EB4A45113}">
      <dgm:prSet/>
      <dgm:spPr/>
      <dgm:t>
        <a:bodyPr/>
        <a:lstStyle/>
        <a:p>
          <a:endParaRPr lang="en-US"/>
        </a:p>
      </dgm:t>
    </dgm:pt>
    <dgm:pt modelId="{5E4C773C-5A17-6346-9784-68DC9E386192}" type="sibTrans" cxnId="{61E958A8-83D6-6947-A670-E98EB4A45113}">
      <dgm:prSet/>
      <dgm:spPr/>
      <dgm:t>
        <a:bodyPr/>
        <a:lstStyle/>
        <a:p>
          <a:endParaRPr lang="en-US"/>
        </a:p>
      </dgm:t>
    </dgm:pt>
    <dgm:pt modelId="{87A3B8C9-38D5-1D4B-B1EB-3068545D549A}">
      <dgm:prSet phldrT="[Text]"/>
      <dgm:spPr/>
      <dgm:t>
        <a:bodyPr/>
        <a:lstStyle/>
        <a:p>
          <a:r>
            <a:rPr lang="en-US" dirty="0" smtClean="0">
              <a:solidFill>
                <a:schemeClr val="tx1"/>
              </a:solidFill>
            </a:rPr>
            <a:t>Substance use</a:t>
          </a:r>
          <a:endParaRPr lang="en-US" dirty="0"/>
        </a:p>
      </dgm:t>
    </dgm:pt>
    <dgm:pt modelId="{074DEF49-9143-314A-B387-912A178C2618}" type="parTrans" cxnId="{2B7195E8-7A84-C64C-A6FB-DF142FF7FB17}">
      <dgm:prSet/>
      <dgm:spPr/>
      <dgm:t>
        <a:bodyPr/>
        <a:lstStyle/>
        <a:p>
          <a:endParaRPr lang="en-US"/>
        </a:p>
      </dgm:t>
    </dgm:pt>
    <dgm:pt modelId="{BB981D95-47A3-6445-B068-B765F412FF39}" type="sibTrans" cxnId="{2B7195E8-7A84-C64C-A6FB-DF142FF7FB17}">
      <dgm:prSet/>
      <dgm:spPr/>
      <dgm:t>
        <a:bodyPr/>
        <a:lstStyle/>
        <a:p>
          <a:endParaRPr lang="en-US"/>
        </a:p>
      </dgm:t>
    </dgm:pt>
    <dgm:pt modelId="{8E2F8B91-602F-024B-874F-D86781778EC9}">
      <dgm:prSet phldrT="[Text]"/>
      <dgm:spPr>
        <a:solidFill>
          <a:srgbClr val="CCFFCC"/>
        </a:solidFill>
      </dgm:spPr>
      <dgm:t>
        <a:bodyPr/>
        <a:lstStyle/>
        <a:p>
          <a:r>
            <a:rPr lang="en-US" dirty="0" smtClean="0">
              <a:solidFill>
                <a:schemeClr val="tx1"/>
              </a:solidFill>
            </a:rPr>
            <a:t>Exclusionary disciplinary practices</a:t>
          </a:r>
          <a:endParaRPr lang="en-US" dirty="0"/>
        </a:p>
      </dgm:t>
    </dgm:pt>
    <dgm:pt modelId="{A55F9794-DEC3-D34D-A92F-495508C09641}" type="parTrans" cxnId="{DECF93DF-186A-6343-B775-910393FDC959}">
      <dgm:prSet/>
      <dgm:spPr/>
      <dgm:t>
        <a:bodyPr/>
        <a:lstStyle/>
        <a:p>
          <a:endParaRPr lang="en-US"/>
        </a:p>
      </dgm:t>
    </dgm:pt>
    <dgm:pt modelId="{DE090642-EA83-514B-9809-93C4538D2F7B}" type="sibTrans" cxnId="{DECF93DF-186A-6343-B775-910393FDC959}">
      <dgm:prSet/>
      <dgm:spPr/>
      <dgm:t>
        <a:bodyPr/>
        <a:lstStyle/>
        <a:p>
          <a:endParaRPr lang="en-US"/>
        </a:p>
      </dgm:t>
    </dgm:pt>
    <dgm:pt modelId="{3CD1DC85-8294-A046-BAE4-E31D8BD970A6}">
      <dgm:prSet phldrT="[Text]"/>
      <dgm:spPr>
        <a:solidFill>
          <a:srgbClr val="CCFFCC"/>
        </a:solidFill>
      </dgm:spPr>
      <dgm:t>
        <a:bodyPr/>
        <a:lstStyle/>
        <a:p>
          <a:r>
            <a:rPr lang="en-US" dirty="0" smtClean="0">
              <a:solidFill>
                <a:schemeClr val="tx1"/>
              </a:solidFill>
            </a:rPr>
            <a:t>Negative adult role models</a:t>
          </a:r>
          <a:endParaRPr lang="en-US" dirty="0">
            <a:solidFill>
              <a:schemeClr val="tx1"/>
            </a:solidFill>
          </a:endParaRPr>
        </a:p>
      </dgm:t>
    </dgm:pt>
    <dgm:pt modelId="{2FD5B7F0-973E-454F-99F2-F886F10D16B3}" type="parTrans" cxnId="{68B0EBCB-F314-D64E-8385-136CE7191D80}">
      <dgm:prSet/>
      <dgm:spPr/>
      <dgm:t>
        <a:bodyPr/>
        <a:lstStyle/>
        <a:p>
          <a:endParaRPr lang="en-US"/>
        </a:p>
      </dgm:t>
    </dgm:pt>
    <dgm:pt modelId="{6552C198-6398-BF4E-9490-076D7C0C03E8}" type="sibTrans" cxnId="{68B0EBCB-F314-D64E-8385-136CE7191D80}">
      <dgm:prSet/>
      <dgm:spPr/>
      <dgm:t>
        <a:bodyPr/>
        <a:lstStyle/>
        <a:p>
          <a:endParaRPr lang="en-US"/>
        </a:p>
      </dgm:t>
    </dgm:pt>
    <dgm:pt modelId="{09C1C2D6-34B4-B14B-922C-BB46743D42F4}" type="pres">
      <dgm:prSet presAssocID="{3D750928-4503-D249-A207-351C43825F0B}" presName="Name0" presStyleCnt="0">
        <dgm:presLayoutVars>
          <dgm:dir/>
          <dgm:animLvl val="lvl"/>
          <dgm:resizeHandles val="exact"/>
        </dgm:presLayoutVars>
      </dgm:prSet>
      <dgm:spPr/>
      <dgm:t>
        <a:bodyPr/>
        <a:lstStyle/>
        <a:p>
          <a:endParaRPr lang="en-US"/>
        </a:p>
      </dgm:t>
    </dgm:pt>
    <dgm:pt modelId="{56A82830-A81B-1041-82F2-A585D24DD62B}" type="pres">
      <dgm:prSet presAssocID="{C4D2B98F-A38C-9444-AB81-A805EA56F126}" presName="composite" presStyleCnt="0"/>
      <dgm:spPr/>
    </dgm:pt>
    <dgm:pt modelId="{F5707D0B-821A-9242-83CC-DA057D451575}" type="pres">
      <dgm:prSet presAssocID="{C4D2B98F-A38C-9444-AB81-A805EA56F126}" presName="parTx" presStyleLbl="alignNode1" presStyleIdx="0" presStyleCnt="2">
        <dgm:presLayoutVars>
          <dgm:chMax val="0"/>
          <dgm:chPref val="0"/>
          <dgm:bulletEnabled val="1"/>
        </dgm:presLayoutVars>
      </dgm:prSet>
      <dgm:spPr/>
      <dgm:t>
        <a:bodyPr/>
        <a:lstStyle/>
        <a:p>
          <a:endParaRPr lang="en-US"/>
        </a:p>
      </dgm:t>
    </dgm:pt>
    <dgm:pt modelId="{08CB3FA0-D305-694A-8B24-5D1A3408EED3}" type="pres">
      <dgm:prSet presAssocID="{C4D2B98F-A38C-9444-AB81-A805EA56F126}" presName="desTx" presStyleLbl="alignAccFollowNode1" presStyleIdx="0" presStyleCnt="2">
        <dgm:presLayoutVars>
          <dgm:bulletEnabled val="1"/>
        </dgm:presLayoutVars>
      </dgm:prSet>
      <dgm:spPr/>
      <dgm:t>
        <a:bodyPr/>
        <a:lstStyle/>
        <a:p>
          <a:endParaRPr lang="en-US"/>
        </a:p>
      </dgm:t>
    </dgm:pt>
    <dgm:pt modelId="{869867ED-660D-5D46-AE1A-7126BEF47382}" type="pres">
      <dgm:prSet presAssocID="{AA4D19E8-D73A-4C45-85AC-A53BFB6306B9}" presName="space" presStyleCnt="0"/>
      <dgm:spPr/>
    </dgm:pt>
    <dgm:pt modelId="{0B1D5195-D332-3846-8F77-B0E290896BA4}" type="pres">
      <dgm:prSet presAssocID="{74F50B2B-9FE1-0449-AB35-F2A3FED6CA26}" presName="composite" presStyleCnt="0"/>
      <dgm:spPr/>
    </dgm:pt>
    <dgm:pt modelId="{4C166260-6484-3847-9B91-80FCC0015A6F}" type="pres">
      <dgm:prSet presAssocID="{74F50B2B-9FE1-0449-AB35-F2A3FED6CA26}" presName="parTx" presStyleLbl="alignNode1" presStyleIdx="1" presStyleCnt="2" custScaleX="105707">
        <dgm:presLayoutVars>
          <dgm:chMax val="0"/>
          <dgm:chPref val="0"/>
          <dgm:bulletEnabled val="1"/>
        </dgm:presLayoutVars>
      </dgm:prSet>
      <dgm:spPr/>
      <dgm:t>
        <a:bodyPr/>
        <a:lstStyle/>
        <a:p>
          <a:endParaRPr lang="en-US"/>
        </a:p>
      </dgm:t>
    </dgm:pt>
    <dgm:pt modelId="{02D8AAE5-9D2F-2B4B-B93A-8FD8B116C404}" type="pres">
      <dgm:prSet presAssocID="{74F50B2B-9FE1-0449-AB35-F2A3FED6CA26}" presName="desTx" presStyleLbl="alignAccFollowNode1" presStyleIdx="1" presStyleCnt="2" custScaleX="105731">
        <dgm:presLayoutVars>
          <dgm:bulletEnabled val="1"/>
        </dgm:presLayoutVars>
      </dgm:prSet>
      <dgm:spPr/>
      <dgm:t>
        <a:bodyPr/>
        <a:lstStyle/>
        <a:p>
          <a:endParaRPr lang="en-US"/>
        </a:p>
      </dgm:t>
    </dgm:pt>
  </dgm:ptLst>
  <dgm:cxnLst>
    <dgm:cxn modelId="{7AE81A7F-D1CA-7D44-9281-C7434B7BB34D}" srcId="{C4D2B98F-A38C-9444-AB81-A805EA56F126}" destId="{2C052D24-AF06-2A4F-8E54-B2D170DE7BAD}" srcOrd="1" destOrd="0" parTransId="{371D791A-64D9-024A-BE0C-0B12767FDD59}" sibTransId="{BCE1EF87-9BA0-BD43-A014-E7D2AA9FA75A}"/>
    <dgm:cxn modelId="{5E781377-C2C9-435E-9159-06B4665FAD6B}" type="presOf" srcId="{197D0E62-86A0-2D46-A1A5-4B11B995DF1C}" destId="{02D8AAE5-9D2F-2B4B-B93A-8FD8B116C404}" srcOrd="0" destOrd="5" presId="urn:microsoft.com/office/officeart/2005/8/layout/hList1"/>
    <dgm:cxn modelId="{A37E3FB0-AB07-4033-B8B9-4ACAEF3B5166}" type="presOf" srcId="{2C052D24-AF06-2A4F-8E54-B2D170DE7BAD}" destId="{08CB3FA0-D305-694A-8B24-5D1A3408EED3}" srcOrd="0" destOrd="1" presId="urn:microsoft.com/office/officeart/2005/8/layout/hList1"/>
    <dgm:cxn modelId="{04D89686-F2CA-7942-ABD3-38DE36FD7AF0}" srcId="{74F50B2B-9FE1-0449-AB35-F2A3FED6CA26}" destId="{7DC0C7BC-FB72-9C49-A56E-FBEF081F4C3D}" srcOrd="0" destOrd="0" parTransId="{F03D0F6C-19CD-0D4C-BCE4-0A0221683AD1}" sibTransId="{FB3EA730-EBA9-B04A-9041-F4094A2F7DEF}"/>
    <dgm:cxn modelId="{2F11575E-A657-48FA-9CDF-EC818AC741DB}" type="presOf" srcId="{8E2F8B91-602F-024B-874F-D86781778EC9}" destId="{02D8AAE5-9D2F-2B4B-B93A-8FD8B116C404}" srcOrd="0" destOrd="1" presId="urn:microsoft.com/office/officeart/2005/8/layout/hList1"/>
    <dgm:cxn modelId="{9B391C52-143D-402E-BA73-398E09110D6A}" type="presOf" srcId="{45522655-CE12-3046-911A-12B5EF669D4F}" destId="{02D8AAE5-9D2F-2B4B-B93A-8FD8B116C404}" srcOrd="0" destOrd="2" presId="urn:microsoft.com/office/officeart/2005/8/layout/hList1"/>
    <dgm:cxn modelId="{7D16054F-AE13-5E4E-AB52-EC51A53DFCB7}" srcId="{74F50B2B-9FE1-0449-AB35-F2A3FED6CA26}" destId="{DCA879D9-E87F-CA48-AC2F-3C52AF819932}" srcOrd="7" destOrd="0" parTransId="{369E8B0D-5B22-BD4B-ACED-B1D5A98647BF}" sibTransId="{BA63265B-9CC8-3242-97C1-138CE366A991}"/>
    <dgm:cxn modelId="{D18179C1-5CF1-4D14-B083-80C52209E1B0}" type="presOf" srcId="{74F50B2B-9FE1-0449-AB35-F2A3FED6CA26}" destId="{4C166260-6484-3847-9B91-80FCC0015A6F}" srcOrd="0" destOrd="0" presId="urn:microsoft.com/office/officeart/2005/8/layout/hList1"/>
    <dgm:cxn modelId="{DECF93DF-186A-6343-B775-910393FDC959}" srcId="{74F50B2B-9FE1-0449-AB35-F2A3FED6CA26}" destId="{8E2F8B91-602F-024B-874F-D86781778EC9}" srcOrd="1" destOrd="0" parTransId="{A55F9794-DEC3-D34D-A92F-495508C09641}" sibTransId="{DE090642-EA83-514B-9809-93C4538D2F7B}"/>
    <dgm:cxn modelId="{AF6E9F63-7F89-054B-811B-77E3B6244FC0}" srcId="{3D750928-4503-D249-A207-351C43825F0B}" destId="{C4D2B98F-A38C-9444-AB81-A805EA56F126}" srcOrd="0" destOrd="0" parTransId="{E7FCFF45-9718-4F45-B6B1-F933AFC1C8AF}" sibTransId="{AA4D19E8-D73A-4C45-85AC-A53BFB6306B9}"/>
    <dgm:cxn modelId="{271972A9-E4DD-4ECC-A698-D58A02A8A8ED}" type="presOf" srcId="{5611821F-283B-194A-9C88-F5263CE1A10E}" destId="{02D8AAE5-9D2F-2B4B-B93A-8FD8B116C404}" srcOrd="0" destOrd="6" presId="urn:microsoft.com/office/officeart/2005/8/layout/hList1"/>
    <dgm:cxn modelId="{5A9A036B-4040-479E-934E-7B0CE55FCF75}" type="presOf" srcId="{82EB9BE2-B45D-C341-A984-545C1701FEE8}" destId="{08CB3FA0-D305-694A-8B24-5D1A3408EED3}" srcOrd="0" destOrd="5" presId="urn:microsoft.com/office/officeart/2005/8/layout/hList1"/>
    <dgm:cxn modelId="{2B7195E8-7A84-C64C-A6FB-DF142FF7FB17}" srcId="{C4D2B98F-A38C-9444-AB81-A805EA56F126}" destId="{87A3B8C9-38D5-1D4B-B1EB-3068545D549A}" srcOrd="7" destOrd="0" parTransId="{074DEF49-9143-314A-B387-912A178C2618}" sibTransId="{BB981D95-47A3-6445-B068-B765F412FF39}"/>
    <dgm:cxn modelId="{1718F1BF-AFD3-0E4A-B3D5-ED2B5D712951}" srcId="{C4D2B98F-A38C-9444-AB81-A805EA56F126}" destId="{A29A5853-8634-774A-BFE1-92E61DD58A2E}" srcOrd="0" destOrd="0" parTransId="{D14E96DA-6C90-964D-85FD-0F891B03EC05}" sibTransId="{34EDF3DB-2A38-9542-8BBD-5572B0A7F6F5}"/>
    <dgm:cxn modelId="{1C81FF33-DD74-4D24-BB9F-2C4AD408FE1D}" type="presOf" srcId="{E3F5B56C-1A95-0E45-9E41-FEBF73B03A60}" destId="{02D8AAE5-9D2F-2B4B-B93A-8FD8B116C404}" srcOrd="0" destOrd="3" presId="urn:microsoft.com/office/officeart/2005/8/layout/hList1"/>
    <dgm:cxn modelId="{A472FC94-0428-4D2A-8474-98A85158D65C}" type="presOf" srcId="{7DC0C7BC-FB72-9C49-A56E-FBEF081F4C3D}" destId="{02D8AAE5-9D2F-2B4B-B93A-8FD8B116C404}" srcOrd="0" destOrd="0" presId="urn:microsoft.com/office/officeart/2005/8/layout/hList1"/>
    <dgm:cxn modelId="{68B0EBCB-F314-D64E-8385-136CE7191D80}" srcId="{74F50B2B-9FE1-0449-AB35-F2A3FED6CA26}" destId="{3CD1DC85-8294-A046-BAE4-E31D8BD970A6}" srcOrd="8" destOrd="0" parTransId="{2FD5B7F0-973E-454F-99F2-F886F10D16B3}" sibTransId="{6552C198-6398-BF4E-9490-076D7C0C03E8}"/>
    <dgm:cxn modelId="{88417731-5ABB-B046-8474-080E6E5CA104}" srcId="{74F50B2B-9FE1-0449-AB35-F2A3FED6CA26}" destId="{5A338380-618B-D147-B4E6-0AAC49D62D3F}" srcOrd="4" destOrd="0" parTransId="{97F39588-C2A7-7A43-B15F-E141856FEF4C}" sibTransId="{FD6B9DB6-7EEF-A74D-B57A-603C3A88FD0B}"/>
    <dgm:cxn modelId="{1C7042D8-124F-F746-965F-A6D0DE011C07}" srcId="{C4D2B98F-A38C-9444-AB81-A805EA56F126}" destId="{3A191ED2-4880-3D4C-8200-5D8B1126E030}" srcOrd="4" destOrd="0" parTransId="{B61AF3E4-9522-FD48-AAB6-6F8A63DFEE24}" sibTransId="{59BA116A-EB26-0F41-AA4D-CF4B538EDEAD}"/>
    <dgm:cxn modelId="{3A1A930C-021F-4D2C-B15E-5A25EE96BF6C}" type="presOf" srcId="{87A3B8C9-38D5-1D4B-B1EB-3068545D549A}" destId="{08CB3FA0-D305-694A-8B24-5D1A3408EED3}" srcOrd="0" destOrd="7" presId="urn:microsoft.com/office/officeart/2005/8/layout/hList1"/>
    <dgm:cxn modelId="{1238710C-E9C8-42B6-B85A-429ED63BD42B}" type="presOf" srcId="{5A338380-618B-D147-B4E6-0AAC49D62D3F}" destId="{02D8AAE5-9D2F-2B4B-B93A-8FD8B116C404}" srcOrd="0" destOrd="4" presId="urn:microsoft.com/office/officeart/2005/8/layout/hList1"/>
    <dgm:cxn modelId="{61E958A8-83D6-6947-A670-E98EB4A45113}" srcId="{C4D2B98F-A38C-9444-AB81-A805EA56F126}" destId="{6B4794A3-E982-864F-A304-C1B7D76D62DB}" srcOrd="6" destOrd="0" parTransId="{42DBEC3F-04AC-5648-A3B6-2D8F5E962350}" sibTransId="{5E4C773C-5A17-6346-9784-68DC9E386192}"/>
    <dgm:cxn modelId="{9D7F6C7C-AB04-5648-B48E-D21DFC3E0B4C}" srcId="{C4D2B98F-A38C-9444-AB81-A805EA56F126}" destId="{B1E9E682-F460-B44C-9C17-5D53A141B12C}" srcOrd="2" destOrd="0" parTransId="{8BC8AE58-B17B-7C48-A411-44999FD032EB}" sibTransId="{3223B446-3A88-A343-B23C-BDD984C591CD}"/>
    <dgm:cxn modelId="{2A1CEEDF-A9F3-4644-B9F6-9CF7CAA5D617}" srcId="{74F50B2B-9FE1-0449-AB35-F2A3FED6CA26}" destId="{45522655-CE12-3046-911A-12B5EF669D4F}" srcOrd="2" destOrd="0" parTransId="{71CC5771-8367-2643-8CB2-EE717FF67BA9}" sibTransId="{58A8E5FB-CD41-1A4F-B03D-385315D906F6}"/>
    <dgm:cxn modelId="{2FDF44C6-9347-3745-B27A-258E41A138A3}" srcId="{C4D2B98F-A38C-9444-AB81-A805EA56F126}" destId="{6E98E2AB-5B18-134F-9C84-50C23B4BDCD7}" srcOrd="3" destOrd="0" parTransId="{43122697-BE14-6749-B50B-94BFC615DC04}" sibTransId="{2D5C5292-713C-3441-9466-F99B020F8EA1}"/>
    <dgm:cxn modelId="{40DB6124-3BDE-4D4A-81AD-34DB72ABDA15}" srcId="{74F50B2B-9FE1-0449-AB35-F2A3FED6CA26}" destId="{5611821F-283B-194A-9C88-F5263CE1A10E}" srcOrd="6" destOrd="0" parTransId="{38D636E1-D523-3949-B199-2B757AA2F2EA}" sibTransId="{B9FC54BB-1111-774D-9AD1-672C75B3005D}"/>
    <dgm:cxn modelId="{43EAEC11-1373-41AE-A993-8BCAA3BC4B2F}" type="presOf" srcId="{6E98E2AB-5B18-134F-9C84-50C23B4BDCD7}" destId="{08CB3FA0-D305-694A-8B24-5D1A3408EED3}" srcOrd="0" destOrd="3" presId="urn:microsoft.com/office/officeart/2005/8/layout/hList1"/>
    <dgm:cxn modelId="{0780C70B-1620-4045-AEA4-F48915FC1B8D}" type="presOf" srcId="{3D750928-4503-D249-A207-351C43825F0B}" destId="{09C1C2D6-34B4-B14B-922C-BB46743D42F4}" srcOrd="0" destOrd="0" presId="urn:microsoft.com/office/officeart/2005/8/layout/hList1"/>
    <dgm:cxn modelId="{8CC42535-BC75-467F-97CB-F65D972681B1}" type="presOf" srcId="{3A191ED2-4880-3D4C-8200-5D8B1126E030}" destId="{08CB3FA0-D305-694A-8B24-5D1A3408EED3}" srcOrd="0" destOrd="4" presId="urn:microsoft.com/office/officeart/2005/8/layout/hList1"/>
    <dgm:cxn modelId="{7C011C6D-60E5-4F0A-ACF7-2D5DB9BF8C35}" type="presOf" srcId="{A29A5853-8634-774A-BFE1-92E61DD58A2E}" destId="{08CB3FA0-D305-694A-8B24-5D1A3408EED3}" srcOrd="0" destOrd="0" presId="urn:microsoft.com/office/officeart/2005/8/layout/hList1"/>
    <dgm:cxn modelId="{7E54966B-60D0-BF49-A6DF-16EA660C2D70}" srcId="{3D750928-4503-D249-A207-351C43825F0B}" destId="{74F50B2B-9FE1-0449-AB35-F2A3FED6CA26}" srcOrd="1" destOrd="0" parTransId="{77E37C12-6CDC-3248-BE47-13445B2D1ADE}" sibTransId="{8214F83A-8F50-8749-99B7-1E6163DCD98C}"/>
    <dgm:cxn modelId="{DF309A62-4A05-A14E-9923-649D4197B273}" srcId="{74F50B2B-9FE1-0449-AB35-F2A3FED6CA26}" destId="{E3F5B56C-1A95-0E45-9E41-FEBF73B03A60}" srcOrd="3" destOrd="0" parTransId="{1C43C0CD-41FA-E248-94FE-A7A7A404315A}" sibTransId="{FE25FDB1-1D65-5E41-A28F-5B01E9333D1A}"/>
    <dgm:cxn modelId="{530E6B2E-474C-4C24-B8A5-514B80C377E8}" type="presOf" srcId="{C4D2B98F-A38C-9444-AB81-A805EA56F126}" destId="{F5707D0B-821A-9242-83CC-DA057D451575}" srcOrd="0" destOrd="0" presId="urn:microsoft.com/office/officeart/2005/8/layout/hList1"/>
    <dgm:cxn modelId="{9E76EF06-9E71-0143-AB75-B08EA55EA3E7}" srcId="{C4D2B98F-A38C-9444-AB81-A805EA56F126}" destId="{82EB9BE2-B45D-C341-A984-545C1701FEE8}" srcOrd="5" destOrd="0" parTransId="{34556C3D-4372-EB4D-89BE-033E56BF9A6E}" sibTransId="{F16EB671-0589-504B-8C14-5F9523B4D94A}"/>
    <dgm:cxn modelId="{9D80AFE6-70C9-4B11-9A21-6B817E1CFA3D}" type="presOf" srcId="{3CD1DC85-8294-A046-BAE4-E31D8BD970A6}" destId="{02D8AAE5-9D2F-2B4B-B93A-8FD8B116C404}" srcOrd="0" destOrd="8" presId="urn:microsoft.com/office/officeart/2005/8/layout/hList1"/>
    <dgm:cxn modelId="{463568F7-AA2A-491C-99D6-CA2F238C4014}" type="presOf" srcId="{DCA879D9-E87F-CA48-AC2F-3C52AF819932}" destId="{02D8AAE5-9D2F-2B4B-B93A-8FD8B116C404}" srcOrd="0" destOrd="7" presId="urn:microsoft.com/office/officeart/2005/8/layout/hList1"/>
    <dgm:cxn modelId="{64C45E47-1385-4E06-B573-6DE15E04AC1A}" type="presOf" srcId="{6B4794A3-E982-864F-A304-C1B7D76D62DB}" destId="{08CB3FA0-D305-694A-8B24-5D1A3408EED3}" srcOrd="0" destOrd="6" presId="urn:microsoft.com/office/officeart/2005/8/layout/hList1"/>
    <dgm:cxn modelId="{8039478A-994F-2E46-9E7E-09365CFC6751}" srcId="{74F50B2B-9FE1-0449-AB35-F2A3FED6CA26}" destId="{197D0E62-86A0-2D46-A1A5-4B11B995DF1C}" srcOrd="5" destOrd="0" parTransId="{AA20B196-7A7F-3040-BA5D-A45526745698}" sibTransId="{BB5807AB-6839-8D4F-A6BD-28A89E1D27A4}"/>
    <dgm:cxn modelId="{90D6C851-8F8D-43F4-B872-1A4ACCD81149}" type="presOf" srcId="{B1E9E682-F460-B44C-9C17-5D53A141B12C}" destId="{08CB3FA0-D305-694A-8B24-5D1A3408EED3}" srcOrd="0" destOrd="2" presId="urn:microsoft.com/office/officeart/2005/8/layout/hList1"/>
    <dgm:cxn modelId="{F319514E-0103-4C30-A1D8-701596B8179A}" type="presParOf" srcId="{09C1C2D6-34B4-B14B-922C-BB46743D42F4}" destId="{56A82830-A81B-1041-82F2-A585D24DD62B}" srcOrd="0" destOrd="0" presId="urn:microsoft.com/office/officeart/2005/8/layout/hList1"/>
    <dgm:cxn modelId="{FC3DC9B1-50A8-4A8C-98C1-C7C53EC37546}" type="presParOf" srcId="{56A82830-A81B-1041-82F2-A585D24DD62B}" destId="{F5707D0B-821A-9242-83CC-DA057D451575}" srcOrd="0" destOrd="0" presId="urn:microsoft.com/office/officeart/2005/8/layout/hList1"/>
    <dgm:cxn modelId="{9804C76A-6C08-43BF-85EC-2A9B75466874}" type="presParOf" srcId="{56A82830-A81B-1041-82F2-A585D24DD62B}" destId="{08CB3FA0-D305-694A-8B24-5D1A3408EED3}" srcOrd="1" destOrd="0" presId="urn:microsoft.com/office/officeart/2005/8/layout/hList1"/>
    <dgm:cxn modelId="{2FB33B7F-6708-484A-A575-8A86386F8B78}" type="presParOf" srcId="{09C1C2D6-34B4-B14B-922C-BB46743D42F4}" destId="{869867ED-660D-5D46-AE1A-7126BEF47382}" srcOrd="1" destOrd="0" presId="urn:microsoft.com/office/officeart/2005/8/layout/hList1"/>
    <dgm:cxn modelId="{1E1CFBFA-41D7-4ACE-8C9D-31192102978C}" type="presParOf" srcId="{09C1C2D6-34B4-B14B-922C-BB46743D42F4}" destId="{0B1D5195-D332-3846-8F77-B0E290896BA4}" srcOrd="2" destOrd="0" presId="urn:microsoft.com/office/officeart/2005/8/layout/hList1"/>
    <dgm:cxn modelId="{A7F8EBFC-F5FB-470C-8FDC-B248ECD372EE}" type="presParOf" srcId="{0B1D5195-D332-3846-8F77-B0E290896BA4}" destId="{4C166260-6484-3847-9B91-80FCC0015A6F}" srcOrd="0" destOrd="0" presId="urn:microsoft.com/office/officeart/2005/8/layout/hList1"/>
    <dgm:cxn modelId="{7204109A-E785-48CA-BDB4-D4BE8E68285B}" type="presParOf" srcId="{0B1D5195-D332-3846-8F77-B0E290896BA4}" destId="{02D8AAE5-9D2F-2B4B-B93A-8FD8B116C40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867D4A-AD82-3B4C-800C-1C0BAD287072}" type="doc">
      <dgm:prSet loTypeId="urn:microsoft.com/office/officeart/2005/8/layout/radial4" loCatId="" qsTypeId="urn:microsoft.com/office/officeart/2005/8/quickstyle/simple4" qsCatId="simple" csTypeId="urn:microsoft.com/office/officeart/2005/8/colors/accent0_1" csCatId="mainScheme" phldr="1"/>
      <dgm:spPr/>
      <dgm:t>
        <a:bodyPr/>
        <a:lstStyle/>
        <a:p>
          <a:endParaRPr lang="en-US"/>
        </a:p>
      </dgm:t>
    </dgm:pt>
    <dgm:pt modelId="{67E05C8A-7041-5948-9E67-A60F1EC8DAEB}">
      <dgm:prSet phldrT="[Text]" custT="1"/>
      <dgm:spPr>
        <a:solidFill>
          <a:srgbClr val="FFFF00"/>
        </a:solidFill>
      </dgm:spPr>
      <dgm:t>
        <a:bodyPr/>
        <a:lstStyle/>
        <a:p>
          <a:r>
            <a:rPr lang="en-US" sz="2200" dirty="0" smtClean="0"/>
            <a:t>Why is negative school climate undesirable?</a:t>
          </a:r>
          <a:endParaRPr lang="en-US" sz="2200" dirty="0"/>
        </a:p>
      </dgm:t>
    </dgm:pt>
    <dgm:pt modelId="{C801913E-ACF1-784E-9A87-38703171D194}" type="parTrans" cxnId="{07FA5D9D-B58A-DA47-AF0C-230346E3B7F4}">
      <dgm:prSet/>
      <dgm:spPr/>
      <dgm:t>
        <a:bodyPr/>
        <a:lstStyle/>
        <a:p>
          <a:endParaRPr lang="en-US"/>
        </a:p>
      </dgm:t>
    </dgm:pt>
    <dgm:pt modelId="{0B7090F7-FF8C-4C40-A2F4-82CF3C9C5729}" type="sibTrans" cxnId="{07FA5D9D-B58A-DA47-AF0C-230346E3B7F4}">
      <dgm:prSet/>
      <dgm:spPr/>
      <dgm:t>
        <a:bodyPr/>
        <a:lstStyle/>
        <a:p>
          <a:endParaRPr lang="en-US"/>
        </a:p>
      </dgm:t>
    </dgm:pt>
    <dgm:pt modelId="{E4015BB7-E565-954A-B930-6730772F0018}">
      <dgm:prSet phldrT="[Text]" custT="1"/>
      <dgm:spPr/>
      <dgm:t>
        <a:bodyPr/>
        <a:lstStyle/>
        <a:p>
          <a:r>
            <a:rPr lang="en-US" sz="2200" dirty="0" smtClean="0"/>
            <a:t>Creates environments of control</a:t>
          </a:r>
          <a:endParaRPr lang="en-US" sz="2200" dirty="0"/>
        </a:p>
      </dgm:t>
    </dgm:pt>
    <dgm:pt modelId="{50479A06-BCCF-B64D-BF75-4E895763484F}" type="parTrans" cxnId="{D7595D4D-0F85-D74E-B25E-6CA97902DFD9}">
      <dgm:prSet/>
      <dgm:spPr/>
      <dgm:t>
        <a:bodyPr/>
        <a:lstStyle/>
        <a:p>
          <a:endParaRPr lang="en-US" sz="2200"/>
        </a:p>
      </dgm:t>
    </dgm:pt>
    <dgm:pt modelId="{6EAB6BD9-7749-7140-BB00-D1E87E464910}" type="sibTrans" cxnId="{D7595D4D-0F85-D74E-B25E-6CA97902DFD9}">
      <dgm:prSet/>
      <dgm:spPr/>
      <dgm:t>
        <a:bodyPr/>
        <a:lstStyle/>
        <a:p>
          <a:endParaRPr lang="en-US"/>
        </a:p>
      </dgm:t>
    </dgm:pt>
    <dgm:pt modelId="{D9E04DFE-DE14-8149-B140-6D7EDEF0B575}">
      <dgm:prSet phldrT="[Text]" custT="1"/>
      <dgm:spPr/>
      <dgm:t>
        <a:bodyPr/>
        <a:lstStyle/>
        <a:p>
          <a:r>
            <a:rPr lang="en-US" sz="2200" smtClean="0"/>
            <a:t>Triggers &amp; reinforces antisocial behavior </a:t>
          </a:r>
          <a:endParaRPr lang="en-US" sz="2200" dirty="0"/>
        </a:p>
      </dgm:t>
    </dgm:pt>
    <dgm:pt modelId="{8317F9AC-E688-3443-9019-65E39D407FB2}" type="parTrans" cxnId="{7472342B-AC24-284E-A4AD-C3ADEC29E25D}">
      <dgm:prSet/>
      <dgm:spPr/>
      <dgm:t>
        <a:bodyPr/>
        <a:lstStyle/>
        <a:p>
          <a:endParaRPr lang="en-US" sz="2200"/>
        </a:p>
      </dgm:t>
    </dgm:pt>
    <dgm:pt modelId="{F75F23D4-A197-3D46-BBE1-6D82E37F15A9}" type="sibTrans" cxnId="{7472342B-AC24-284E-A4AD-C3ADEC29E25D}">
      <dgm:prSet/>
      <dgm:spPr/>
      <dgm:t>
        <a:bodyPr/>
        <a:lstStyle/>
        <a:p>
          <a:endParaRPr lang="en-US"/>
        </a:p>
      </dgm:t>
    </dgm:pt>
    <dgm:pt modelId="{CA76693E-FC20-A045-B06F-EBE91727394A}">
      <dgm:prSet custT="1"/>
      <dgm:spPr/>
      <dgm:t>
        <a:bodyPr/>
        <a:lstStyle/>
        <a:p>
          <a:r>
            <a:rPr lang="en-US" sz="2200" dirty="0" smtClean="0"/>
            <a:t>Shifts accountability away from school</a:t>
          </a:r>
          <a:endParaRPr lang="en-US" sz="2200" dirty="0"/>
        </a:p>
      </dgm:t>
    </dgm:pt>
    <dgm:pt modelId="{7F6C465E-2B72-884E-880D-ECB85BBAF381}" type="parTrans" cxnId="{F5275723-7774-3F4E-8C3C-78D1C89EE606}">
      <dgm:prSet/>
      <dgm:spPr/>
      <dgm:t>
        <a:bodyPr/>
        <a:lstStyle/>
        <a:p>
          <a:endParaRPr lang="en-US" sz="2200"/>
        </a:p>
      </dgm:t>
    </dgm:pt>
    <dgm:pt modelId="{1D87820D-E378-5C4A-854B-C80FB33D120A}" type="sibTrans" cxnId="{F5275723-7774-3F4E-8C3C-78D1C89EE606}">
      <dgm:prSet/>
      <dgm:spPr/>
      <dgm:t>
        <a:bodyPr/>
        <a:lstStyle/>
        <a:p>
          <a:endParaRPr lang="en-US"/>
        </a:p>
      </dgm:t>
    </dgm:pt>
    <dgm:pt modelId="{7BD7AF21-BF46-374F-A45C-83D7FB907132}">
      <dgm:prSet custT="1"/>
      <dgm:spPr/>
      <dgm:t>
        <a:bodyPr/>
        <a:lstStyle/>
        <a:p>
          <a:r>
            <a:rPr lang="en-US" sz="2200" smtClean="0"/>
            <a:t>Devalues child-adult relationship</a:t>
          </a:r>
          <a:endParaRPr lang="en-US" sz="2200" dirty="0"/>
        </a:p>
      </dgm:t>
    </dgm:pt>
    <dgm:pt modelId="{E16A3444-B505-4440-AFB1-32154615FCB6}" type="parTrans" cxnId="{8528FFB2-B408-364C-A63A-59AD4ED74203}">
      <dgm:prSet/>
      <dgm:spPr/>
      <dgm:t>
        <a:bodyPr/>
        <a:lstStyle/>
        <a:p>
          <a:endParaRPr lang="en-US" sz="2200"/>
        </a:p>
      </dgm:t>
    </dgm:pt>
    <dgm:pt modelId="{2459F41E-421A-7E4C-8A8F-4AD858F66F25}" type="sibTrans" cxnId="{8528FFB2-B408-364C-A63A-59AD4ED74203}">
      <dgm:prSet/>
      <dgm:spPr/>
      <dgm:t>
        <a:bodyPr/>
        <a:lstStyle/>
        <a:p>
          <a:endParaRPr lang="en-US"/>
        </a:p>
      </dgm:t>
    </dgm:pt>
    <dgm:pt modelId="{60CDBC78-F05A-0849-A3CD-DAF773BB5F0C}">
      <dgm:prSet custT="1"/>
      <dgm:spPr/>
      <dgm:t>
        <a:bodyPr/>
        <a:lstStyle/>
        <a:p>
          <a:r>
            <a:rPr lang="en-US" sz="2200" dirty="0" smtClean="0"/>
            <a:t>Weakens academic &amp; social behavior development</a:t>
          </a:r>
          <a:endParaRPr lang="en-US" sz="2200" dirty="0"/>
        </a:p>
      </dgm:t>
    </dgm:pt>
    <dgm:pt modelId="{C753B5D2-9C1B-CC47-BCCD-738304F725BA}" type="parTrans" cxnId="{8E583E10-FDD8-B348-B904-696D51586440}">
      <dgm:prSet/>
      <dgm:spPr/>
      <dgm:t>
        <a:bodyPr/>
        <a:lstStyle/>
        <a:p>
          <a:endParaRPr lang="en-US" sz="2200"/>
        </a:p>
      </dgm:t>
    </dgm:pt>
    <dgm:pt modelId="{EB005538-1D47-024E-AA27-35EEE49BF72C}" type="sibTrans" cxnId="{8E583E10-FDD8-B348-B904-696D51586440}">
      <dgm:prSet/>
      <dgm:spPr/>
      <dgm:t>
        <a:bodyPr/>
        <a:lstStyle/>
        <a:p>
          <a:endParaRPr lang="en-US"/>
        </a:p>
      </dgm:t>
    </dgm:pt>
    <dgm:pt modelId="{D7473995-82FC-C149-AFAE-0815D64F608A}" type="pres">
      <dgm:prSet presAssocID="{D1867D4A-AD82-3B4C-800C-1C0BAD287072}" presName="cycle" presStyleCnt="0">
        <dgm:presLayoutVars>
          <dgm:chMax val="1"/>
          <dgm:dir/>
          <dgm:animLvl val="ctr"/>
          <dgm:resizeHandles val="exact"/>
        </dgm:presLayoutVars>
      </dgm:prSet>
      <dgm:spPr/>
      <dgm:t>
        <a:bodyPr/>
        <a:lstStyle/>
        <a:p>
          <a:endParaRPr lang="en-US"/>
        </a:p>
      </dgm:t>
    </dgm:pt>
    <dgm:pt modelId="{B2F74345-F654-6041-8DFF-3290C9604E52}" type="pres">
      <dgm:prSet presAssocID="{67E05C8A-7041-5948-9E67-A60F1EC8DAEB}" presName="centerShape" presStyleLbl="node0" presStyleIdx="0" presStyleCnt="1" custAng="21234594" custScaleX="149974" custScaleY="92185"/>
      <dgm:spPr/>
      <dgm:t>
        <a:bodyPr/>
        <a:lstStyle/>
        <a:p>
          <a:endParaRPr lang="en-US"/>
        </a:p>
      </dgm:t>
    </dgm:pt>
    <dgm:pt modelId="{6D77A278-2DF8-194A-ADFD-BF486DFFF9F7}" type="pres">
      <dgm:prSet presAssocID="{50479A06-BCCF-B64D-BF75-4E895763484F}" presName="parTrans" presStyleLbl="bgSibTrans2D1" presStyleIdx="0" presStyleCnt="5"/>
      <dgm:spPr/>
      <dgm:t>
        <a:bodyPr/>
        <a:lstStyle/>
        <a:p>
          <a:endParaRPr lang="en-US"/>
        </a:p>
      </dgm:t>
    </dgm:pt>
    <dgm:pt modelId="{5EF231F7-8CEF-4544-AF3D-06B4E1026CC4}" type="pres">
      <dgm:prSet presAssocID="{E4015BB7-E565-954A-B930-6730772F0018}" presName="node" presStyleLbl="node1" presStyleIdx="0" presStyleCnt="5" custScaleX="131365" custScaleY="89531" custRadScaleRad="99541" custRadScaleInc="-32108">
        <dgm:presLayoutVars>
          <dgm:bulletEnabled val="1"/>
        </dgm:presLayoutVars>
      </dgm:prSet>
      <dgm:spPr/>
      <dgm:t>
        <a:bodyPr/>
        <a:lstStyle/>
        <a:p>
          <a:endParaRPr lang="en-US"/>
        </a:p>
      </dgm:t>
    </dgm:pt>
    <dgm:pt modelId="{A645E5E2-174B-6D46-8313-BD4C23731F00}" type="pres">
      <dgm:prSet presAssocID="{8317F9AC-E688-3443-9019-65E39D407FB2}" presName="parTrans" presStyleLbl="bgSibTrans2D1" presStyleIdx="1" presStyleCnt="5"/>
      <dgm:spPr/>
      <dgm:t>
        <a:bodyPr/>
        <a:lstStyle/>
        <a:p>
          <a:endParaRPr lang="en-US"/>
        </a:p>
      </dgm:t>
    </dgm:pt>
    <dgm:pt modelId="{BCF86B4B-3611-E144-B8AC-37B0132C1B5C}" type="pres">
      <dgm:prSet presAssocID="{D9E04DFE-DE14-8149-B140-6D7EDEF0B575}" presName="node" presStyleLbl="node1" presStyleIdx="1" presStyleCnt="5" custScaleX="139249" custScaleY="79882" custRadScaleRad="97822" custRadScaleInc="-42264">
        <dgm:presLayoutVars>
          <dgm:bulletEnabled val="1"/>
        </dgm:presLayoutVars>
      </dgm:prSet>
      <dgm:spPr/>
      <dgm:t>
        <a:bodyPr/>
        <a:lstStyle/>
        <a:p>
          <a:endParaRPr lang="en-US"/>
        </a:p>
      </dgm:t>
    </dgm:pt>
    <dgm:pt modelId="{2C91186A-041F-9645-8E7C-A8BD445FB96C}" type="pres">
      <dgm:prSet presAssocID="{7F6C465E-2B72-884E-880D-ECB85BBAF381}" presName="parTrans" presStyleLbl="bgSibTrans2D1" presStyleIdx="2" presStyleCnt="5"/>
      <dgm:spPr/>
      <dgm:t>
        <a:bodyPr/>
        <a:lstStyle/>
        <a:p>
          <a:endParaRPr lang="en-US"/>
        </a:p>
      </dgm:t>
    </dgm:pt>
    <dgm:pt modelId="{24CEA2EA-C385-2D43-B3F6-2405AF3D69E4}" type="pres">
      <dgm:prSet presAssocID="{CA76693E-FC20-A045-B06F-EBE91727394A}" presName="node" presStyleLbl="node1" presStyleIdx="2" presStyleCnt="5" custScaleX="170119" custScaleY="75388" custRadScaleRad="108907" custRadScaleInc="-44336">
        <dgm:presLayoutVars>
          <dgm:bulletEnabled val="1"/>
        </dgm:presLayoutVars>
      </dgm:prSet>
      <dgm:spPr/>
      <dgm:t>
        <a:bodyPr/>
        <a:lstStyle/>
        <a:p>
          <a:endParaRPr lang="en-US"/>
        </a:p>
      </dgm:t>
    </dgm:pt>
    <dgm:pt modelId="{F408EB56-919A-FC4E-922F-F132EE44C70A}" type="pres">
      <dgm:prSet presAssocID="{E16A3444-B505-4440-AFB1-32154615FCB6}" presName="parTrans" presStyleLbl="bgSibTrans2D1" presStyleIdx="3" presStyleCnt="5"/>
      <dgm:spPr/>
      <dgm:t>
        <a:bodyPr/>
        <a:lstStyle/>
        <a:p>
          <a:endParaRPr lang="en-US"/>
        </a:p>
      </dgm:t>
    </dgm:pt>
    <dgm:pt modelId="{DE671748-6CF8-864D-A736-8F4B198C0194}" type="pres">
      <dgm:prSet presAssocID="{7BD7AF21-BF46-374F-A45C-83D7FB907132}" presName="node" presStyleLbl="node1" presStyleIdx="3" presStyleCnt="5" custScaleX="131531" custScaleY="77132" custRadScaleRad="104325" custRadScaleInc="2771">
        <dgm:presLayoutVars>
          <dgm:bulletEnabled val="1"/>
        </dgm:presLayoutVars>
      </dgm:prSet>
      <dgm:spPr/>
      <dgm:t>
        <a:bodyPr/>
        <a:lstStyle/>
        <a:p>
          <a:endParaRPr lang="en-US"/>
        </a:p>
      </dgm:t>
    </dgm:pt>
    <dgm:pt modelId="{A24C7D85-9F0F-6048-ACAE-51989E9A6DF7}" type="pres">
      <dgm:prSet presAssocID="{C753B5D2-9C1B-CC47-BCCD-738304F725BA}" presName="parTrans" presStyleLbl="bgSibTrans2D1" presStyleIdx="4" presStyleCnt="5"/>
      <dgm:spPr/>
      <dgm:t>
        <a:bodyPr/>
        <a:lstStyle/>
        <a:p>
          <a:endParaRPr lang="en-US"/>
        </a:p>
      </dgm:t>
    </dgm:pt>
    <dgm:pt modelId="{EF981326-C98D-E44C-86AF-8954C2015E08}" type="pres">
      <dgm:prSet presAssocID="{60CDBC78-F05A-0849-A3CD-DAF773BB5F0C}" presName="node" presStyleLbl="node1" presStyleIdx="4" presStyleCnt="5" custScaleX="116420" custScaleY="99210">
        <dgm:presLayoutVars>
          <dgm:bulletEnabled val="1"/>
        </dgm:presLayoutVars>
      </dgm:prSet>
      <dgm:spPr/>
      <dgm:t>
        <a:bodyPr/>
        <a:lstStyle/>
        <a:p>
          <a:endParaRPr lang="en-US"/>
        </a:p>
      </dgm:t>
    </dgm:pt>
  </dgm:ptLst>
  <dgm:cxnLst>
    <dgm:cxn modelId="{E43BF897-5A97-44BB-B3CD-415014286B14}" type="presOf" srcId="{D1867D4A-AD82-3B4C-800C-1C0BAD287072}" destId="{D7473995-82FC-C149-AFAE-0815D64F608A}" srcOrd="0" destOrd="0" presId="urn:microsoft.com/office/officeart/2005/8/layout/radial4"/>
    <dgm:cxn modelId="{83232E8F-C0DF-491D-9116-C5A576EB8369}" type="presOf" srcId="{C753B5D2-9C1B-CC47-BCCD-738304F725BA}" destId="{A24C7D85-9F0F-6048-ACAE-51989E9A6DF7}" srcOrd="0" destOrd="0" presId="urn:microsoft.com/office/officeart/2005/8/layout/radial4"/>
    <dgm:cxn modelId="{265C1ED9-893C-4588-9A6B-59AAB5886E8D}" type="presOf" srcId="{60CDBC78-F05A-0849-A3CD-DAF773BB5F0C}" destId="{EF981326-C98D-E44C-86AF-8954C2015E08}" srcOrd="0" destOrd="0" presId="urn:microsoft.com/office/officeart/2005/8/layout/radial4"/>
    <dgm:cxn modelId="{8528FFB2-B408-364C-A63A-59AD4ED74203}" srcId="{67E05C8A-7041-5948-9E67-A60F1EC8DAEB}" destId="{7BD7AF21-BF46-374F-A45C-83D7FB907132}" srcOrd="3" destOrd="0" parTransId="{E16A3444-B505-4440-AFB1-32154615FCB6}" sibTransId="{2459F41E-421A-7E4C-8A8F-4AD858F66F25}"/>
    <dgm:cxn modelId="{8E583E10-FDD8-B348-B904-696D51586440}" srcId="{67E05C8A-7041-5948-9E67-A60F1EC8DAEB}" destId="{60CDBC78-F05A-0849-A3CD-DAF773BB5F0C}" srcOrd="4" destOrd="0" parTransId="{C753B5D2-9C1B-CC47-BCCD-738304F725BA}" sibTransId="{EB005538-1D47-024E-AA27-35EEE49BF72C}"/>
    <dgm:cxn modelId="{C4CD2261-47F4-4083-B277-20EB75550A30}" type="presOf" srcId="{E4015BB7-E565-954A-B930-6730772F0018}" destId="{5EF231F7-8CEF-4544-AF3D-06B4E1026CC4}" srcOrd="0" destOrd="0" presId="urn:microsoft.com/office/officeart/2005/8/layout/radial4"/>
    <dgm:cxn modelId="{07FA5D9D-B58A-DA47-AF0C-230346E3B7F4}" srcId="{D1867D4A-AD82-3B4C-800C-1C0BAD287072}" destId="{67E05C8A-7041-5948-9E67-A60F1EC8DAEB}" srcOrd="0" destOrd="0" parTransId="{C801913E-ACF1-784E-9A87-38703171D194}" sibTransId="{0B7090F7-FF8C-4C40-A2F4-82CF3C9C5729}"/>
    <dgm:cxn modelId="{33D6664C-3393-462F-B5DC-A78585FF88D7}" type="presOf" srcId="{8317F9AC-E688-3443-9019-65E39D407FB2}" destId="{A645E5E2-174B-6D46-8313-BD4C23731F00}" srcOrd="0" destOrd="0" presId="urn:microsoft.com/office/officeart/2005/8/layout/radial4"/>
    <dgm:cxn modelId="{9F753A7A-4B17-4865-AE1B-0B0067656DC1}" type="presOf" srcId="{7F6C465E-2B72-884E-880D-ECB85BBAF381}" destId="{2C91186A-041F-9645-8E7C-A8BD445FB96C}" srcOrd="0" destOrd="0" presId="urn:microsoft.com/office/officeart/2005/8/layout/radial4"/>
    <dgm:cxn modelId="{4D247E38-13B5-476B-975E-FC4F8A31A06F}" type="presOf" srcId="{D9E04DFE-DE14-8149-B140-6D7EDEF0B575}" destId="{BCF86B4B-3611-E144-B8AC-37B0132C1B5C}" srcOrd="0" destOrd="0" presId="urn:microsoft.com/office/officeart/2005/8/layout/radial4"/>
    <dgm:cxn modelId="{D8289B36-F211-4739-9182-41415C54E07F}" type="presOf" srcId="{67E05C8A-7041-5948-9E67-A60F1EC8DAEB}" destId="{B2F74345-F654-6041-8DFF-3290C9604E52}" srcOrd="0" destOrd="0" presId="urn:microsoft.com/office/officeart/2005/8/layout/radial4"/>
    <dgm:cxn modelId="{7472342B-AC24-284E-A4AD-C3ADEC29E25D}" srcId="{67E05C8A-7041-5948-9E67-A60F1EC8DAEB}" destId="{D9E04DFE-DE14-8149-B140-6D7EDEF0B575}" srcOrd="1" destOrd="0" parTransId="{8317F9AC-E688-3443-9019-65E39D407FB2}" sibTransId="{F75F23D4-A197-3D46-BBE1-6D82E37F15A9}"/>
    <dgm:cxn modelId="{47A528E7-66AB-4456-A63A-A6C2BEFBF10F}" type="presOf" srcId="{50479A06-BCCF-B64D-BF75-4E895763484F}" destId="{6D77A278-2DF8-194A-ADFD-BF486DFFF9F7}" srcOrd="0" destOrd="0" presId="urn:microsoft.com/office/officeart/2005/8/layout/radial4"/>
    <dgm:cxn modelId="{2A775B1E-86E3-46B4-8AF8-79B5AFCB076C}" type="presOf" srcId="{E16A3444-B505-4440-AFB1-32154615FCB6}" destId="{F408EB56-919A-FC4E-922F-F132EE44C70A}" srcOrd="0" destOrd="0" presId="urn:microsoft.com/office/officeart/2005/8/layout/radial4"/>
    <dgm:cxn modelId="{D7595D4D-0F85-D74E-B25E-6CA97902DFD9}" srcId="{67E05C8A-7041-5948-9E67-A60F1EC8DAEB}" destId="{E4015BB7-E565-954A-B930-6730772F0018}" srcOrd="0" destOrd="0" parTransId="{50479A06-BCCF-B64D-BF75-4E895763484F}" sibTransId="{6EAB6BD9-7749-7140-BB00-D1E87E464910}"/>
    <dgm:cxn modelId="{F5275723-7774-3F4E-8C3C-78D1C89EE606}" srcId="{67E05C8A-7041-5948-9E67-A60F1EC8DAEB}" destId="{CA76693E-FC20-A045-B06F-EBE91727394A}" srcOrd="2" destOrd="0" parTransId="{7F6C465E-2B72-884E-880D-ECB85BBAF381}" sibTransId="{1D87820D-E378-5C4A-854B-C80FB33D120A}"/>
    <dgm:cxn modelId="{08851D3C-4130-45E3-A8ED-824C8D006710}" type="presOf" srcId="{7BD7AF21-BF46-374F-A45C-83D7FB907132}" destId="{DE671748-6CF8-864D-A736-8F4B198C0194}" srcOrd="0" destOrd="0" presId="urn:microsoft.com/office/officeart/2005/8/layout/radial4"/>
    <dgm:cxn modelId="{FAE2F273-4DC8-41F3-AAA3-6E7C27879461}" type="presOf" srcId="{CA76693E-FC20-A045-B06F-EBE91727394A}" destId="{24CEA2EA-C385-2D43-B3F6-2405AF3D69E4}" srcOrd="0" destOrd="0" presId="urn:microsoft.com/office/officeart/2005/8/layout/radial4"/>
    <dgm:cxn modelId="{2AC5EE9B-67DE-425A-B82D-4FCC7C380B9D}" type="presParOf" srcId="{D7473995-82FC-C149-AFAE-0815D64F608A}" destId="{B2F74345-F654-6041-8DFF-3290C9604E52}" srcOrd="0" destOrd="0" presId="urn:microsoft.com/office/officeart/2005/8/layout/radial4"/>
    <dgm:cxn modelId="{65029858-D63E-492D-AD21-AD82DD4B4EFA}" type="presParOf" srcId="{D7473995-82FC-C149-AFAE-0815D64F608A}" destId="{6D77A278-2DF8-194A-ADFD-BF486DFFF9F7}" srcOrd="1" destOrd="0" presId="urn:microsoft.com/office/officeart/2005/8/layout/radial4"/>
    <dgm:cxn modelId="{7D07FF80-441E-4A38-B893-BFEA11A2B02A}" type="presParOf" srcId="{D7473995-82FC-C149-AFAE-0815D64F608A}" destId="{5EF231F7-8CEF-4544-AF3D-06B4E1026CC4}" srcOrd="2" destOrd="0" presId="urn:microsoft.com/office/officeart/2005/8/layout/radial4"/>
    <dgm:cxn modelId="{847C1640-2159-4860-BF73-6DB04AE87F4F}" type="presParOf" srcId="{D7473995-82FC-C149-AFAE-0815D64F608A}" destId="{A645E5E2-174B-6D46-8313-BD4C23731F00}" srcOrd="3" destOrd="0" presId="urn:microsoft.com/office/officeart/2005/8/layout/radial4"/>
    <dgm:cxn modelId="{69744B25-E44A-49B7-A4AA-05EB3D296439}" type="presParOf" srcId="{D7473995-82FC-C149-AFAE-0815D64F608A}" destId="{BCF86B4B-3611-E144-B8AC-37B0132C1B5C}" srcOrd="4" destOrd="0" presId="urn:microsoft.com/office/officeart/2005/8/layout/radial4"/>
    <dgm:cxn modelId="{BC6A4D29-2485-4EB1-97F3-A35FB3B8FB33}" type="presParOf" srcId="{D7473995-82FC-C149-AFAE-0815D64F608A}" destId="{2C91186A-041F-9645-8E7C-A8BD445FB96C}" srcOrd="5" destOrd="0" presId="urn:microsoft.com/office/officeart/2005/8/layout/radial4"/>
    <dgm:cxn modelId="{FC8AF5BD-EC20-449C-A21F-F0832DAA0449}" type="presParOf" srcId="{D7473995-82FC-C149-AFAE-0815D64F608A}" destId="{24CEA2EA-C385-2D43-B3F6-2405AF3D69E4}" srcOrd="6" destOrd="0" presId="urn:microsoft.com/office/officeart/2005/8/layout/radial4"/>
    <dgm:cxn modelId="{C454B691-BD83-48DA-9F26-8FA22398EA6E}" type="presParOf" srcId="{D7473995-82FC-C149-AFAE-0815D64F608A}" destId="{F408EB56-919A-FC4E-922F-F132EE44C70A}" srcOrd="7" destOrd="0" presId="urn:microsoft.com/office/officeart/2005/8/layout/radial4"/>
    <dgm:cxn modelId="{788EF23F-9516-4EC1-89EE-4D44DD2F3C18}" type="presParOf" srcId="{D7473995-82FC-C149-AFAE-0815D64F608A}" destId="{DE671748-6CF8-864D-A736-8F4B198C0194}" srcOrd="8" destOrd="0" presId="urn:microsoft.com/office/officeart/2005/8/layout/radial4"/>
    <dgm:cxn modelId="{A3F81E2B-EFE7-4903-BA5F-C79915B956B1}" type="presParOf" srcId="{D7473995-82FC-C149-AFAE-0815D64F608A}" destId="{A24C7D85-9F0F-6048-ACAE-51989E9A6DF7}" srcOrd="9" destOrd="0" presId="urn:microsoft.com/office/officeart/2005/8/layout/radial4"/>
    <dgm:cxn modelId="{3DABE6D8-A79E-4475-A682-F1FFA19D432B}" type="presParOf" srcId="{D7473995-82FC-C149-AFAE-0815D64F608A}" destId="{EF981326-C98D-E44C-86AF-8954C2015E08}"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750928-4503-D249-A207-351C43825F0B}" type="doc">
      <dgm:prSet loTypeId="urn:microsoft.com/office/officeart/2005/8/layout/hList1" loCatId="" qsTypeId="urn:microsoft.com/office/officeart/2005/8/quickstyle/simple4" qsCatId="simple" csTypeId="urn:microsoft.com/office/officeart/2005/8/colors/accent1_2" csCatId="accent1" phldr="1"/>
      <dgm:spPr/>
      <dgm:t>
        <a:bodyPr/>
        <a:lstStyle/>
        <a:p>
          <a:endParaRPr lang="en-US"/>
        </a:p>
      </dgm:t>
    </dgm:pt>
    <dgm:pt modelId="{A29A5853-8634-774A-BFE1-92E61DD58A2E}">
      <dgm:prSet phldrT="[Text]" custT="1"/>
      <dgm:spPr/>
      <dgm:t>
        <a:bodyPr/>
        <a:lstStyle/>
        <a:p>
          <a:r>
            <a:rPr lang="en-US" sz="2200" dirty="0" smtClean="0"/>
            <a:t>Positive &gt; negative contacts</a:t>
          </a:r>
          <a:endParaRPr lang="en-US" sz="2200" dirty="0"/>
        </a:p>
      </dgm:t>
    </dgm:pt>
    <dgm:pt modelId="{D14E96DA-6C90-964D-85FD-0F891B03EC05}" type="parTrans" cxnId="{1718F1BF-AFD3-0E4A-B3D5-ED2B5D712951}">
      <dgm:prSet/>
      <dgm:spPr/>
      <dgm:t>
        <a:bodyPr/>
        <a:lstStyle/>
        <a:p>
          <a:endParaRPr lang="en-US"/>
        </a:p>
      </dgm:t>
    </dgm:pt>
    <dgm:pt modelId="{34EDF3DB-2A38-9542-8BBD-5572B0A7F6F5}" type="sibTrans" cxnId="{1718F1BF-AFD3-0E4A-B3D5-ED2B5D712951}">
      <dgm:prSet/>
      <dgm:spPr/>
      <dgm:t>
        <a:bodyPr/>
        <a:lstStyle/>
        <a:p>
          <a:endParaRPr lang="en-US"/>
        </a:p>
      </dgm:t>
    </dgm:pt>
    <dgm:pt modelId="{74F50B2B-9FE1-0449-AB35-F2A3FED6CA26}">
      <dgm:prSet phldrT="[Text]" custT="1"/>
      <dgm:spPr>
        <a:solidFill>
          <a:srgbClr val="78FF1A"/>
        </a:solidFill>
      </dgm:spPr>
      <dgm:t>
        <a:bodyPr/>
        <a:lstStyle/>
        <a:p>
          <a:r>
            <a:rPr lang="en-US" sz="2000" b="1" dirty="0" smtClean="0">
              <a:solidFill>
                <a:schemeClr val="tx1"/>
              </a:solidFill>
            </a:rPr>
            <a:t>KID:</a:t>
          </a:r>
        </a:p>
        <a:p>
          <a:r>
            <a:rPr lang="en-US" sz="2000" b="1" dirty="0" smtClean="0">
              <a:solidFill>
                <a:schemeClr val="tx1"/>
              </a:solidFill>
            </a:rPr>
            <a:t>Positive School Climate </a:t>
          </a:r>
          <a:endParaRPr lang="en-US" sz="2000" b="1" dirty="0">
            <a:solidFill>
              <a:schemeClr val="tx1"/>
            </a:solidFill>
          </a:endParaRPr>
        </a:p>
      </dgm:t>
    </dgm:pt>
    <dgm:pt modelId="{77E37C12-6CDC-3248-BE47-13445B2D1ADE}" type="parTrans" cxnId="{7E54966B-60D0-BF49-A6DF-16EA660C2D70}">
      <dgm:prSet/>
      <dgm:spPr/>
      <dgm:t>
        <a:bodyPr/>
        <a:lstStyle/>
        <a:p>
          <a:endParaRPr lang="en-US"/>
        </a:p>
      </dgm:t>
    </dgm:pt>
    <dgm:pt modelId="{8214F83A-8F50-8749-99B7-1E6163DCD98C}" type="sibTrans" cxnId="{7E54966B-60D0-BF49-A6DF-16EA660C2D70}">
      <dgm:prSet/>
      <dgm:spPr/>
      <dgm:t>
        <a:bodyPr/>
        <a:lstStyle/>
        <a:p>
          <a:endParaRPr lang="en-US"/>
        </a:p>
      </dgm:t>
    </dgm:pt>
    <dgm:pt modelId="{7DC0C7BC-FB72-9C49-A56E-FBEF081F4C3D}">
      <dgm:prSet phldrT="[Text]" custT="1"/>
      <dgm:spPr>
        <a:solidFill>
          <a:srgbClr val="CCFFCC"/>
        </a:solidFill>
      </dgm:spPr>
      <dgm:t>
        <a:bodyPr/>
        <a:lstStyle/>
        <a:p>
          <a:pPr>
            <a:spcBef>
              <a:spcPts val="600"/>
            </a:spcBef>
            <a:spcAft>
              <a:spcPts val="600"/>
            </a:spcAft>
          </a:pPr>
          <a:r>
            <a:rPr lang="en-US" sz="2200" dirty="0" smtClean="0">
              <a:solidFill>
                <a:schemeClr val="tx1"/>
              </a:solidFill>
            </a:rPr>
            <a:t>Compliance &amp; cooperation</a:t>
          </a:r>
          <a:endParaRPr lang="en-US" sz="2200" dirty="0"/>
        </a:p>
      </dgm:t>
    </dgm:pt>
    <dgm:pt modelId="{F03D0F6C-19CD-0D4C-BCE4-0A0221683AD1}" type="parTrans" cxnId="{04D89686-F2CA-7942-ABD3-38DE36FD7AF0}">
      <dgm:prSet/>
      <dgm:spPr/>
      <dgm:t>
        <a:bodyPr/>
        <a:lstStyle/>
        <a:p>
          <a:endParaRPr lang="en-US"/>
        </a:p>
      </dgm:t>
    </dgm:pt>
    <dgm:pt modelId="{FB3EA730-EBA9-B04A-9041-F4094A2F7DEF}" type="sibTrans" cxnId="{04D89686-F2CA-7942-ABD3-38DE36FD7AF0}">
      <dgm:prSet/>
      <dgm:spPr/>
      <dgm:t>
        <a:bodyPr/>
        <a:lstStyle/>
        <a:p>
          <a:endParaRPr lang="en-US"/>
        </a:p>
      </dgm:t>
    </dgm:pt>
    <dgm:pt modelId="{C4D2B98F-A38C-9444-AB81-A805EA56F126}">
      <dgm:prSet phldrT="[Text]" custT="1"/>
      <dgm:spPr>
        <a:solidFill>
          <a:srgbClr val="78FF1A"/>
        </a:solidFill>
      </dgm:spPr>
      <dgm:t>
        <a:bodyPr/>
        <a:lstStyle/>
        <a:p>
          <a:r>
            <a:rPr lang="en-US" sz="2000" b="1" dirty="0" smtClean="0">
              <a:solidFill>
                <a:schemeClr val="tx1"/>
              </a:solidFill>
            </a:rPr>
            <a:t>SCHOOL: </a:t>
          </a:r>
        </a:p>
        <a:p>
          <a:r>
            <a:rPr lang="en-US" sz="2000" b="1" dirty="0" smtClean="0">
              <a:solidFill>
                <a:schemeClr val="tx1"/>
              </a:solidFill>
            </a:rPr>
            <a:t>Positive School Climate</a:t>
          </a:r>
          <a:endParaRPr lang="en-US" sz="2000" b="1" dirty="0">
            <a:solidFill>
              <a:schemeClr val="tx1"/>
            </a:solidFill>
          </a:endParaRPr>
        </a:p>
      </dgm:t>
    </dgm:pt>
    <dgm:pt modelId="{E7FCFF45-9718-4F45-B6B1-F933AFC1C8AF}" type="parTrans" cxnId="{AF6E9F63-7F89-054B-811B-77E3B6244FC0}">
      <dgm:prSet/>
      <dgm:spPr/>
      <dgm:t>
        <a:bodyPr/>
        <a:lstStyle/>
        <a:p>
          <a:endParaRPr lang="en-US"/>
        </a:p>
      </dgm:t>
    </dgm:pt>
    <dgm:pt modelId="{AA4D19E8-D73A-4C45-85AC-A53BFB6306B9}" type="sibTrans" cxnId="{AF6E9F63-7F89-054B-811B-77E3B6244FC0}">
      <dgm:prSet/>
      <dgm:spPr/>
      <dgm:t>
        <a:bodyPr/>
        <a:lstStyle/>
        <a:p>
          <a:endParaRPr lang="en-US"/>
        </a:p>
      </dgm:t>
    </dgm:pt>
    <dgm:pt modelId="{E998B1E3-46FC-BC47-84F5-01FD0F01F1D7}">
      <dgm:prSet custT="1"/>
      <dgm:spPr/>
      <dgm:t>
        <a:bodyPr/>
        <a:lstStyle/>
        <a:p>
          <a:pPr>
            <a:spcBef>
              <a:spcPts val="600"/>
            </a:spcBef>
            <a:spcAft>
              <a:spcPts val="600"/>
            </a:spcAft>
          </a:pPr>
          <a:r>
            <a:rPr lang="en-US" sz="2200" dirty="0" smtClean="0">
              <a:solidFill>
                <a:schemeClr val="tx1"/>
              </a:solidFill>
            </a:rPr>
            <a:t>Respect &amp; responsibility</a:t>
          </a:r>
          <a:endParaRPr lang="en-US" sz="2200" dirty="0"/>
        </a:p>
      </dgm:t>
    </dgm:pt>
    <dgm:pt modelId="{06167D01-037A-CB44-B640-7F0F64008F2C}" type="parTrans" cxnId="{A897957B-3AF0-0F4D-A28E-906D58451E17}">
      <dgm:prSet/>
      <dgm:spPr/>
      <dgm:t>
        <a:bodyPr/>
        <a:lstStyle/>
        <a:p>
          <a:endParaRPr lang="en-US"/>
        </a:p>
      </dgm:t>
    </dgm:pt>
    <dgm:pt modelId="{B0804D2D-29BD-8C48-B936-10B605CB9C55}" type="sibTrans" cxnId="{A897957B-3AF0-0F4D-A28E-906D58451E17}">
      <dgm:prSet/>
      <dgm:spPr/>
      <dgm:t>
        <a:bodyPr/>
        <a:lstStyle/>
        <a:p>
          <a:endParaRPr lang="en-US"/>
        </a:p>
      </dgm:t>
    </dgm:pt>
    <dgm:pt modelId="{F325C1E5-5554-114F-91B0-D14F772ACE11}">
      <dgm:prSet custT="1"/>
      <dgm:spPr/>
      <dgm:t>
        <a:bodyPr/>
        <a:lstStyle/>
        <a:p>
          <a:pPr>
            <a:spcBef>
              <a:spcPts val="600"/>
            </a:spcBef>
            <a:spcAft>
              <a:spcPts val="600"/>
            </a:spcAft>
          </a:pPr>
          <a:r>
            <a:rPr lang="en-US" sz="2200" dirty="0" smtClean="0">
              <a:solidFill>
                <a:schemeClr val="tx1"/>
              </a:solidFill>
            </a:rPr>
            <a:t>Positive peer &amp; adult interactions</a:t>
          </a:r>
          <a:endParaRPr lang="en-US" sz="2200" dirty="0"/>
        </a:p>
      </dgm:t>
    </dgm:pt>
    <dgm:pt modelId="{5700B43E-3984-AD49-8557-24B07255D590}" type="parTrans" cxnId="{4B1A8347-EA74-5E48-88DE-897B2274D921}">
      <dgm:prSet/>
      <dgm:spPr/>
      <dgm:t>
        <a:bodyPr/>
        <a:lstStyle/>
        <a:p>
          <a:endParaRPr lang="en-US"/>
        </a:p>
      </dgm:t>
    </dgm:pt>
    <dgm:pt modelId="{D006D171-CB17-1544-898A-7AAC425A8E8D}" type="sibTrans" cxnId="{4B1A8347-EA74-5E48-88DE-897B2274D921}">
      <dgm:prSet/>
      <dgm:spPr/>
      <dgm:t>
        <a:bodyPr/>
        <a:lstStyle/>
        <a:p>
          <a:endParaRPr lang="en-US"/>
        </a:p>
      </dgm:t>
    </dgm:pt>
    <dgm:pt modelId="{E9D6A26F-0997-F047-B608-4B7879E45255}">
      <dgm:prSet custT="1"/>
      <dgm:spPr/>
      <dgm:t>
        <a:bodyPr/>
        <a:lstStyle/>
        <a:p>
          <a:pPr>
            <a:spcBef>
              <a:spcPts val="600"/>
            </a:spcBef>
            <a:spcAft>
              <a:spcPts val="600"/>
            </a:spcAft>
          </a:pPr>
          <a:r>
            <a:rPr lang="en-US" sz="2200" smtClean="0">
              <a:solidFill>
                <a:schemeClr val="tx1"/>
              </a:solidFill>
            </a:rPr>
            <a:t>Engagement &amp; participation</a:t>
          </a:r>
          <a:endParaRPr lang="en-US" sz="2200" dirty="0"/>
        </a:p>
      </dgm:t>
    </dgm:pt>
    <dgm:pt modelId="{E419DC74-601D-3C4A-8ECA-4BDBBB07452C}" type="parTrans" cxnId="{D8E05080-D39E-2845-B9A4-AB3E82778341}">
      <dgm:prSet/>
      <dgm:spPr/>
      <dgm:t>
        <a:bodyPr/>
        <a:lstStyle/>
        <a:p>
          <a:endParaRPr lang="en-US"/>
        </a:p>
      </dgm:t>
    </dgm:pt>
    <dgm:pt modelId="{140CA1D4-D223-4F4B-A95B-27ED8399C6F7}" type="sibTrans" cxnId="{D8E05080-D39E-2845-B9A4-AB3E82778341}">
      <dgm:prSet/>
      <dgm:spPr/>
      <dgm:t>
        <a:bodyPr/>
        <a:lstStyle/>
        <a:p>
          <a:endParaRPr lang="en-US"/>
        </a:p>
      </dgm:t>
    </dgm:pt>
    <dgm:pt modelId="{00B8C380-33A1-0741-AD87-381B6DD46B8F}">
      <dgm:prSet custT="1"/>
      <dgm:spPr/>
      <dgm:t>
        <a:bodyPr/>
        <a:lstStyle/>
        <a:p>
          <a:pPr>
            <a:spcBef>
              <a:spcPts val="600"/>
            </a:spcBef>
            <a:spcAft>
              <a:spcPts val="600"/>
            </a:spcAft>
          </a:pPr>
          <a:r>
            <a:rPr lang="en-US" sz="2200" dirty="0" smtClean="0">
              <a:solidFill>
                <a:schemeClr val="tx1"/>
              </a:solidFill>
            </a:rPr>
            <a:t>Attendance &amp; punctuality</a:t>
          </a:r>
          <a:endParaRPr lang="en-US" sz="2200" dirty="0"/>
        </a:p>
      </dgm:t>
    </dgm:pt>
    <dgm:pt modelId="{AAAA976D-0290-304A-AE1E-36130DCBA8E7}" type="parTrans" cxnId="{99D49C42-16DD-5043-BA4C-50E5DEE6805B}">
      <dgm:prSet/>
      <dgm:spPr/>
      <dgm:t>
        <a:bodyPr/>
        <a:lstStyle/>
        <a:p>
          <a:endParaRPr lang="en-US"/>
        </a:p>
      </dgm:t>
    </dgm:pt>
    <dgm:pt modelId="{6D361BF5-4AF6-2543-AA9A-A4F5BF5180A1}" type="sibTrans" cxnId="{99D49C42-16DD-5043-BA4C-50E5DEE6805B}">
      <dgm:prSet/>
      <dgm:spPr/>
      <dgm:t>
        <a:bodyPr/>
        <a:lstStyle/>
        <a:p>
          <a:endParaRPr lang="en-US"/>
        </a:p>
      </dgm:t>
    </dgm:pt>
    <dgm:pt modelId="{F3E90558-4034-0A45-A8D1-6240588E713A}">
      <dgm:prSet custT="1"/>
      <dgm:spPr/>
      <dgm:t>
        <a:bodyPr/>
        <a:lstStyle/>
        <a:p>
          <a:pPr>
            <a:spcBef>
              <a:spcPts val="600"/>
            </a:spcBef>
            <a:spcAft>
              <a:spcPts val="600"/>
            </a:spcAft>
          </a:pPr>
          <a:r>
            <a:rPr lang="en-US" sz="2200" smtClean="0">
              <a:solidFill>
                <a:schemeClr val="tx1"/>
              </a:solidFill>
            </a:rPr>
            <a:t>Anger &amp; conflict management</a:t>
          </a:r>
          <a:endParaRPr lang="en-US" sz="2200" dirty="0"/>
        </a:p>
      </dgm:t>
    </dgm:pt>
    <dgm:pt modelId="{63DB5240-75E3-0649-A3FF-9CC683AF5B33}" type="parTrans" cxnId="{DD70990C-783B-C74B-BF6B-3C15A41BBC11}">
      <dgm:prSet/>
      <dgm:spPr/>
      <dgm:t>
        <a:bodyPr/>
        <a:lstStyle/>
        <a:p>
          <a:endParaRPr lang="en-US"/>
        </a:p>
      </dgm:t>
    </dgm:pt>
    <dgm:pt modelId="{78768C78-8A8F-2044-910A-B52B6830BA60}" type="sibTrans" cxnId="{DD70990C-783B-C74B-BF6B-3C15A41BBC11}">
      <dgm:prSet/>
      <dgm:spPr/>
      <dgm:t>
        <a:bodyPr/>
        <a:lstStyle/>
        <a:p>
          <a:endParaRPr lang="en-US"/>
        </a:p>
      </dgm:t>
    </dgm:pt>
    <dgm:pt modelId="{80BB3DA7-5ED0-EE48-B47A-69E45071B0A3}">
      <dgm:prSet custT="1"/>
      <dgm:spPr/>
      <dgm:t>
        <a:bodyPr/>
        <a:lstStyle/>
        <a:p>
          <a:pPr>
            <a:spcBef>
              <a:spcPts val="600"/>
            </a:spcBef>
            <a:spcAft>
              <a:spcPts val="600"/>
            </a:spcAft>
          </a:pPr>
          <a:r>
            <a:rPr lang="en-US" sz="2200" dirty="0" smtClean="0"/>
            <a:t>Safe &amp; clean environment</a:t>
          </a:r>
          <a:endParaRPr lang="en-US" sz="2200" dirty="0"/>
        </a:p>
      </dgm:t>
    </dgm:pt>
    <dgm:pt modelId="{394DDED1-4B09-A94A-A154-BDAE44BE82E3}" type="parTrans" cxnId="{D1D7A6B1-B084-514C-8342-6F5B1F8A9FA4}">
      <dgm:prSet/>
      <dgm:spPr/>
      <dgm:t>
        <a:bodyPr/>
        <a:lstStyle/>
        <a:p>
          <a:endParaRPr lang="en-US"/>
        </a:p>
      </dgm:t>
    </dgm:pt>
    <dgm:pt modelId="{58FF041E-455D-F943-9CF9-7262C3C51080}" type="sibTrans" cxnId="{D1D7A6B1-B084-514C-8342-6F5B1F8A9FA4}">
      <dgm:prSet/>
      <dgm:spPr/>
      <dgm:t>
        <a:bodyPr/>
        <a:lstStyle/>
        <a:p>
          <a:endParaRPr lang="en-US"/>
        </a:p>
      </dgm:t>
    </dgm:pt>
    <dgm:pt modelId="{831E6E65-78C0-194C-8EC7-A2A1376A5B29}">
      <dgm:prSet custT="1"/>
      <dgm:spPr/>
      <dgm:t>
        <a:bodyPr/>
        <a:lstStyle/>
        <a:p>
          <a:pPr>
            <a:spcBef>
              <a:spcPts val="600"/>
            </a:spcBef>
            <a:spcAft>
              <a:spcPts val="600"/>
            </a:spcAft>
          </a:pPr>
          <a:r>
            <a:rPr lang="en-US" sz="2200" smtClean="0">
              <a:solidFill>
                <a:schemeClr val="tx1"/>
              </a:solidFill>
            </a:rPr>
            <a:t>Healthy food &amp; substance use</a:t>
          </a:r>
          <a:endParaRPr lang="en-US" sz="2200" dirty="0"/>
        </a:p>
      </dgm:t>
    </dgm:pt>
    <dgm:pt modelId="{D64AB7B9-E77D-0646-A653-EEEF5D8AB4DF}" type="parTrans" cxnId="{21333967-49B4-334D-92F6-8200AC1BD9E6}">
      <dgm:prSet/>
      <dgm:spPr/>
      <dgm:t>
        <a:bodyPr/>
        <a:lstStyle/>
        <a:p>
          <a:endParaRPr lang="en-US"/>
        </a:p>
      </dgm:t>
    </dgm:pt>
    <dgm:pt modelId="{0F951031-90AE-7340-A79F-628C3A0D175B}" type="sibTrans" cxnId="{21333967-49B4-334D-92F6-8200AC1BD9E6}">
      <dgm:prSet/>
      <dgm:spPr/>
      <dgm:t>
        <a:bodyPr/>
        <a:lstStyle/>
        <a:p>
          <a:endParaRPr lang="en-US"/>
        </a:p>
      </dgm:t>
    </dgm:pt>
    <dgm:pt modelId="{F083D8F6-37A2-3F4B-8E0F-37363323EE86}">
      <dgm:prSet custT="1"/>
      <dgm:spPr/>
      <dgm:t>
        <a:bodyPr/>
        <a:lstStyle/>
        <a:p>
          <a:pPr>
            <a:spcBef>
              <a:spcPts val="600"/>
            </a:spcBef>
            <a:spcAft>
              <a:spcPts val="600"/>
            </a:spcAft>
          </a:pPr>
          <a:r>
            <a:rPr lang="en-US" sz="2200" dirty="0" smtClean="0"/>
            <a:t>Self-management behavior</a:t>
          </a:r>
          <a:endParaRPr lang="en-US" sz="2200" dirty="0"/>
        </a:p>
      </dgm:t>
    </dgm:pt>
    <dgm:pt modelId="{8711CFE0-8F46-AA4E-96E8-FA42ECA28F6C}" type="parTrans" cxnId="{DA3AA9C4-92DD-B942-949E-962447E353E5}">
      <dgm:prSet/>
      <dgm:spPr/>
      <dgm:t>
        <a:bodyPr/>
        <a:lstStyle/>
        <a:p>
          <a:endParaRPr lang="en-US"/>
        </a:p>
      </dgm:t>
    </dgm:pt>
    <dgm:pt modelId="{D9B511FE-2686-974A-9D25-C6975D229CCE}" type="sibTrans" cxnId="{DA3AA9C4-92DD-B942-949E-962447E353E5}">
      <dgm:prSet/>
      <dgm:spPr/>
      <dgm:t>
        <a:bodyPr/>
        <a:lstStyle/>
        <a:p>
          <a:endParaRPr lang="en-US"/>
        </a:p>
      </dgm:t>
    </dgm:pt>
    <dgm:pt modelId="{238A7DB2-21E0-9649-948F-8A163216E68A}">
      <dgm:prSet phldrT="[Text]" custT="1"/>
      <dgm:spPr/>
      <dgm:t>
        <a:bodyPr/>
        <a:lstStyle/>
        <a:p>
          <a:r>
            <a:rPr lang="en-US" sz="2200" dirty="0" smtClean="0"/>
            <a:t>Predictable, consistent, &amp; equitable treatment</a:t>
          </a:r>
          <a:endParaRPr lang="en-US" sz="2200" dirty="0"/>
        </a:p>
      </dgm:t>
    </dgm:pt>
    <dgm:pt modelId="{44070BBA-AA9E-9448-8F18-F4A8F33944D6}" type="parTrans" cxnId="{B7E6598E-5220-E541-912E-98D5901840F7}">
      <dgm:prSet/>
      <dgm:spPr/>
      <dgm:t>
        <a:bodyPr/>
        <a:lstStyle/>
        <a:p>
          <a:endParaRPr lang="en-US"/>
        </a:p>
      </dgm:t>
    </dgm:pt>
    <dgm:pt modelId="{E2A1A071-850E-F549-A4AA-7C7EEAD55CEB}" type="sibTrans" cxnId="{B7E6598E-5220-E541-912E-98D5901840F7}">
      <dgm:prSet/>
      <dgm:spPr/>
      <dgm:t>
        <a:bodyPr/>
        <a:lstStyle/>
        <a:p>
          <a:endParaRPr lang="en-US"/>
        </a:p>
      </dgm:t>
    </dgm:pt>
    <dgm:pt modelId="{8B3C555A-16B4-7346-9846-82A292304129}">
      <dgm:prSet phldrT="[Text]" custT="1"/>
      <dgm:spPr/>
      <dgm:t>
        <a:bodyPr/>
        <a:lstStyle/>
        <a:p>
          <a:r>
            <a:rPr lang="en-US" sz="2200" dirty="0" smtClean="0"/>
            <a:t>Challenging academic success</a:t>
          </a:r>
          <a:endParaRPr lang="en-US" sz="2200" dirty="0"/>
        </a:p>
      </dgm:t>
    </dgm:pt>
    <dgm:pt modelId="{D42BE978-A045-AA4A-B01D-484DA5CE4B91}" type="parTrans" cxnId="{19C3EDA2-E03B-E440-9AC5-2FB1DD5118E3}">
      <dgm:prSet/>
      <dgm:spPr/>
      <dgm:t>
        <a:bodyPr/>
        <a:lstStyle/>
        <a:p>
          <a:endParaRPr lang="en-US"/>
        </a:p>
      </dgm:t>
    </dgm:pt>
    <dgm:pt modelId="{43C2A18B-FB48-3A49-9681-F6B3FA20AFE9}" type="sibTrans" cxnId="{19C3EDA2-E03B-E440-9AC5-2FB1DD5118E3}">
      <dgm:prSet/>
      <dgm:spPr/>
      <dgm:t>
        <a:bodyPr/>
        <a:lstStyle/>
        <a:p>
          <a:endParaRPr lang="en-US"/>
        </a:p>
      </dgm:t>
    </dgm:pt>
    <dgm:pt modelId="{6C439057-B5B3-5047-9804-6AE42FF087D0}">
      <dgm:prSet phldrT="[Text]" custT="1"/>
      <dgm:spPr/>
      <dgm:t>
        <a:bodyPr/>
        <a:lstStyle/>
        <a:p>
          <a:r>
            <a:rPr lang="en-US" sz="2200" dirty="0" smtClean="0"/>
            <a:t>Adults modeling expected behavior</a:t>
          </a:r>
          <a:endParaRPr lang="en-US" sz="2200" dirty="0"/>
        </a:p>
      </dgm:t>
    </dgm:pt>
    <dgm:pt modelId="{EECB27C2-A603-8D4A-8802-171FE2584A2B}" type="parTrans" cxnId="{D95553BE-8CA0-0C4D-886F-560D67DD80BF}">
      <dgm:prSet/>
      <dgm:spPr/>
      <dgm:t>
        <a:bodyPr/>
        <a:lstStyle/>
        <a:p>
          <a:endParaRPr lang="en-US"/>
        </a:p>
      </dgm:t>
    </dgm:pt>
    <dgm:pt modelId="{6E7128EA-353D-F444-99A4-A6DC277B9488}" type="sibTrans" cxnId="{D95553BE-8CA0-0C4D-886F-560D67DD80BF}">
      <dgm:prSet/>
      <dgm:spPr/>
      <dgm:t>
        <a:bodyPr/>
        <a:lstStyle/>
        <a:p>
          <a:endParaRPr lang="en-US"/>
        </a:p>
      </dgm:t>
    </dgm:pt>
    <dgm:pt modelId="{BF47C9C6-3786-FC48-9D17-722F4541F461}">
      <dgm:prSet phldrT="[Text]" custT="1"/>
      <dgm:spPr/>
      <dgm:t>
        <a:bodyPr/>
        <a:lstStyle/>
        <a:p>
          <a:r>
            <a:rPr lang="en-US" sz="2200" dirty="0" smtClean="0"/>
            <a:t>Recognition &amp; acknowledgement</a:t>
          </a:r>
          <a:endParaRPr lang="en-US" sz="2200" dirty="0"/>
        </a:p>
      </dgm:t>
    </dgm:pt>
    <dgm:pt modelId="{91B9DB9B-2CAE-8348-B1B9-CDE79DCFC9AF}" type="parTrans" cxnId="{C369A8D7-BA79-B347-8C06-77D10FDC5F1B}">
      <dgm:prSet/>
      <dgm:spPr/>
      <dgm:t>
        <a:bodyPr/>
        <a:lstStyle/>
        <a:p>
          <a:endParaRPr lang="en-US"/>
        </a:p>
      </dgm:t>
    </dgm:pt>
    <dgm:pt modelId="{34781383-37A2-7A4C-B520-42A1627B5019}" type="sibTrans" cxnId="{C369A8D7-BA79-B347-8C06-77D10FDC5F1B}">
      <dgm:prSet/>
      <dgm:spPr/>
      <dgm:t>
        <a:bodyPr/>
        <a:lstStyle/>
        <a:p>
          <a:endParaRPr lang="en-US"/>
        </a:p>
      </dgm:t>
    </dgm:pt>
    <dgm:pt modelId="{3FEAC646-B16F-9F4F-9A11-7E20ACA74140}">
      <dgm:prSet phldrT="[Text]" custT="1"/>
      <dgm:spPr/>
      <dgm:t>
        <a:bodyPr/>
        <a:lstStyle/>
        <a:p>
          <a:r>
            <a:rPr lang="en-US" sz="2200" dirty="0" smtClean="0"/>
            <a:t>Opportunity to learn</a:t>
          </a:r>
          <a:endParaRPr lang="en-US" sz="2200" dirty="0"/>
        </a:p>
      </dgm:t>
    </dgm:pt>
    <dgm:pt modelId="{1702C697-6438-B245-AF06-820B5325B71F}" type="parTrans" cxnId="{87012252-C2A9-DB44-919F-D6E2B142F105}">
      <dgm:prSet/>
      <dgm:spPr/>
      <dgm:t>
        <a:bodyPr/>
        <a:lstStyle/>
        <a:p>
          <a:endParaRPr lang="en-US"/>
        </a:p>
      </dgm:t>
    </dgm:pt>
    <dgm:pt modelId="{21D6F8DE-8FEE-7E4B-87E0-59F2E86116AC}" type="sibTrans" cxnId="{87012252-C2A9-DB44-919F-D6E2B142F105}">
      <dgm:prSet/>
      <dgm:spPr/>
      <dgm:t>
        <a:bodyPr/>
        <a:lstStyle/>
        <a:p>
          <a:endParaRPr lang="en-US"/>
        </a:p>
      </dgm:t>
    </dgm:pt>
    <dgm:pt modelId="{A6E77222-607B-9542-AEB6-212D706DBC7C}">
      <dgm:prSet phldrT="[Text]" custT="1"/>
      <dgm:spPr/>
      <dgm:t>
        <a:bodyPr/>
        <a:lstStyle/>
        <a:p>
          <a:r>
            <a:rPr lang="en-US" sz="2200" dirty="0" smtClean="0"/>
            <a:t>Safe learning environment</a:t>
          </a:r>
          <a:endParaRPr lang="en-US" sz="2200" dirty="0"/>
        </a:p>
      </dgm:t>
    </dgm:pt>
    <dgm:pt modelId="{AEB7D5A9-92AD-2247-B369-4B393660F3C1}" type="parTrans" cxnId="{EA950A08-3B84-3A4D-97E3-65EAEE51E212}">
      <dgm:prSet/>
      <dgm:spPr/>
      <dgm:t>
        <a:bodyPr/>
        <a:lstStyle/>
        <a:p>
          <a:endParaRPr lang="en-US"/>
        </a:p>
      </dgm:t>
    </dgm:pt>
    <dgm:pt modelId="{C6D15D36-02B4-804A-A04F-A9312DFF1A1E}" type="sibTrans" cxnId="{EA950A08-3B84-3A4D-97E3-65EAEE51E212}">
      <dgm:prSet/>
      <dgm:spPr/>
      <dgm:t>
        <a:bodyPr/>
        <a:lstStyle/>
        <a:p>
          <a:endParaRPr lang="en-US"/>
        </a:p>
      </dgm:t>
    </dgm:pt>
    <dgm:pt modelId="{A9294584-F802-B444-BFF9-9542BFD0D28A}">
      <dgm:prSet phldrT="[Text]" custT="1"/>
      <dgm:spPr/>
      <dgm:t>
        <a:bodyPr/>
        <a:lstStyle/>
        <a:p>
          <a:r>
            <a:rPr lang="en-US" sz="2200" dirty="0" smtClean="0"/>
            <a:t>Academic &amp; social engagement</a:t>
          </a:r>
        </a:p>
      </dgm:t>
    </dgm:pt>
    <dgm:pt modelId="{D398F283-2480-C049-B340-68385474C21E}" type="parTrans" cxnId="{22A02F1D-62B4-A048-AC17-14B05138A50F}">
      <dgm:prSet/>
      <dgm:spPr/>
      <dgm:t>
        <a:bodyPr/>
        <a:lstStyle/>
        <a:p>
          <a:endParaRPr lang="en-US"/>
        </a:p>
      </dgm:t>
    </dgm:pt>
    <dgm:pt modelId="{6D0A3C8D-FB83-CB43-8036-220B14F64A5C}" type="sibTrans" cxnId="{22A02F1D-62B4-A048-AC17-14B05138A50F}">
      <dgm:prSet/>
      <dgm:spPr/>
      <dgm:t>
        <a:bodyPr/>
        <a:lstStyle/>
        <a:p>
          <a:endParaRPr lang="en-US"/>
        </a:p>
      </dgm:t>
    </dgm:pt>
    <dgm:pt modelId="{09C1C2D6-34B4-B14B-922C-BB46743D42F4}" type="pres">
      <dgm:prSet presAssocID="{3D750928-4503-D249-A207-351C43825F0B}" presName="Name0" presStyleCnt="0">
        <dgm:presLayoutVars>
          <dgm:dir/>
          <dgm:animLvl val="lvl"/>
          <dgm:resizeHandles val="exact"/>
        </dgm:presLayoutVars>
      </dgm:prSet>
      <dgm:spPr/>
      <dgm:t>
        <a:bodyPr/>
        <a:lstStyle/>
        <a:p>
          <a:endParaRPr lang="en-US"/>
        </a:p>
      </dgm:t>
    </dgm:pt>
    <dgm:pt modelId="{56A82830-A81B-1041-82F2-A585D24DD62B}" type="pres">
      <dgm:prSet presAssocID="{C4D2B98F-A38C-9444-AB81-A805EA56F126}" presName="composite" presStyleCnt="0"/>
      <dgm:spPr/>
    </dgm:pt>
    <dgm:pt modelId="{F5707D0B-821A-9242-83CC-DA057D451575}" type="pres">
      <dgm:prSet presAssocID="{C4D2B98F-A38C-9444-AB81-A805EA56F126}" presName="parTx" presStyleLbl="alignNode1" presStyleIdx="0" presStyleCnt="2">
        <dgm:presLayoutVars>
          <dgm:chMax val="0"/>
          <dgm:chPref val="0"/>
          <dgm:bulletEnabled val="1"/>
        </dgm:presLayoutVars>
      </dgm:prSet>
      <dgm:spPr/>
      <dgm:t>
        <a:bodyPr/>
        <a:lstStyle/>
        <a:p>
          <a:endParaRPr lang="en-US"/>
        </a:p>
      </dgm:t>
    </dgm:pt>
    <dgm:pt modelId="{08CB3FA0-D305-694A-8B24-5D1A3408EED3}" type="pres">
      <dgm:prSet presAssocID="{C4D2B98F-A38C-9444-AB81-A805EA56F126}" presName="desTx" presStyleLbl="alignAccFollowNode1" presStyleIdx="0" presStyleCnt="2">
        <dgm:presLayoutVars>
          <dgm:bulletEnabled val="1"/>
        </dgm:presLayoutVars>
      </dgm:prSet>
      <dgm:spPr/>
      <dgm:t>
        <a:bodyPr/>
        <a:lstStyle/>
        <a:p>
          <a:endParaRPr lang="en-US"/>
        </a:p>
      </dgm:t>
    </dgm:pt>
    <dgm:pt modelId="{869867ED-660D-5D46-AE1A-7126BEF47382}" type="pres">
      <dgm:prSet presAssocID="{AA4D19E8-D73A-4C45-85AC-A53BFB6306B9}" presName="space" presStyleCnt="0"/>
      <dgm:spPr/>
    </dgm:pt>
    <dgm:pt modelId="{0B1D5195-D332-3846-8F77-B0E290896BA4}" type="pres">
      <dgm:prSet presAssocID="{74F50B2B-9FE1-0449-AB35-F2A3FED6CA26}" presName="composite" presStyleCnt="0"/>
      <dgm:spPr/>
    </dgm:pt>
    <dgm:pt modelId="{4C166260-6484-3847-9B91-80FCC0015A6F}" type="pres">
      <dgm:prSet presAssocID="{74F50B2B-9FE1-0449-AB35-F2A3FED6CA26}" presName="parTx" presStyleLbl="alignNode1" presStyleIdx="1" presStyleCnt="2" custScaleX="105707" custLinFactNeighborX="1078" custLinFactNeighborY="3132">
        <dgm:presLayoutVars>
          <dgm:chMax val="0"/>
          <dgm:chPref val="0"/>
          <dgm:bulletEnabled val="1"/>
        </dgm:presLayoutVars>
      </dgm:prSet>
      <dgm:spPr/>
      <dgm:t>
        <a:bodyPr/>
        <a:lstStyle/>
        <a:p>
          <a:endParaRPr lang="en-US"/>
        </a:p>
      </dgm:t>
    </dgm:pt>
    <dgm:pt modelId="{02D8AAE5-9D2F-2B4B-B93A-8FD8B116C404}" type="pres">
      <dgm:prSet presAssocID="{74F50B2B-9FE1-0449-AB35-F2A3FED6CA26}" presName="desTx" presStyleLbl="alignAccFollowNode1" presStyleIdx="1" presStyleCnt="2" custScaleX="105731">
        <dgm:presLayoutVars>
          <dgm:bulletEnabled val="1"/>
        </dgm:presLayoutVars>
      </dgm:prSet>
      <dgm:spPr/>
      <dgm:t>
        <a:bodyPr/>
        <a:lstStyle/>
        <a:p>
          <a:endParaRPr lang="en-US"/>
        </a:p>
      </dgm:t>
    </dgm:pt>
  </dgm:ptLst>
  <dgm:cxnLst>
    <dgm:cxn modelId="{802C5A05-261B-47D4-BBD9-4496E80E4973}" type="presOf" srcId="{E998B1E3-46FC-BC47-84F5-01FD0F01F1D7}" destId="{02D8AAE5-9D2F-2B4B-B93A-8FD8B116C404}" srcOrd="0" destOrd="1" presId="urn:microsoft.com/office/officeart/2005/8/layout/hList1"/>
    <dgm:cxn modelId="{D323A8AC-E073-4029-AFB6-5AB1EE7D16CE}" type="presOf" srcId="{E9D6A26F-0997-F047-B608-4B7879E45255}" destId="{02D8AAE5-9D2F-2B4B-B93A-8FD8B116C404}" srcOrd="0" destOrd="3" presId="urn:microsoft.com/office/officeart/2005/8/layout/hList1"/>
    <dgm:cxn modelId="{42A4BCEC-9858-4301-A73D-A624736182D4}" type="presOf" srcId="{F3E90558-4034-0A45-A8D1-6240588E713A}" destId="{02D8AAE5-9D2F-2B4B-B93A-8FD8B116C404}" srcOrd="0" destOrd="5" presId="urn:microsoft.com/office/officeart/2005/8/layout/hList1"/>
    <dgm:cxn modelId="{87012252-C2A9-DB44-919F-D6E2B142F105}" srcId="{C4D2B98F-A38C-9444-AB81-A805EA56F126}" destId="{3FEAC646-B16F-9F4F-9A11-7E20ACA74140}" srcOrd="5" destOrd="0" parTransId="{1702C697-6438-B245-AF06-820B5325B71F}" sibTransId="{21D6F8DE-8FEE-7E4B-87E0-59F2E86116AC}"/>
    <dgm:cxn modelId="{21333967-49B4-334D-92F6-8200AC1BD9E6}" srcId="{74F50B2B-9FE1-0449-AB35-F2A3FED6CA26}" destId="{831E6E65-78C0-194C-8EC7-A2A1376A5B29}" srcOrd="7" destOrd="0" parTransId="{D64AB7B9-E77D-0646-A653-EEEF5D8AB4DF}" sibTransId="{0F951031-90AE-7340-A79F-628C3A0D175B}"/>
    <dgm:cxn modelId="{DD70990C-783B-C74B-BF6B-3C15A41BBC11}" srcId="{74F50B2B-9FE1-0449-AB35-F2A3FED6CA26}" destId="{F3E90558-4034-0A45-A8D1-6240588E713A}" srcOrd="5" destOrd="0" parTransId="{63DB5240-75E3-0649-A3FF-9CC683AF5B33}" sibTransId="{78768C78-8A8F-2044-910A-B52B6830BA60}"/>
    <dgm:cxn modelId="{B7E6598E-5220-E541-912E-98D5901840F7}" srcId="{C4D2B98F-A38C-9444-AB81-A805EA56F126}" destId="{238A7DB2-21E0-9649-948F-8A163216E68A}" srcOrd="1" destOrd="0" parTransId="{44070BBA-AA9E-9448-8F18-F4A8F33944D6}" sibTransId="{E2A1A071-850E-F549-A4AA-7C7EEAD55CEB}"/>
    <dgm:cxn modelId="{04D89686-F2CA-7942-ABD3-38DE36FD7AF0}" srcId="{74F50B2B-9FE1-0449-AB35-F2A3FED6CA26}" destId="{7DC0C7BC-FB72-9C49-A56E-FBEF081F4C3D}" srcOrd="0" destOrd="0" parTransId="{F03D0F6C-19CD-0D4C-BCE4-0A0221683AD1}" sibTransId="{FB3EA730-EBA9-B04A-9041-F4094A2F7DEF}"/>
    <dgm:cxn modelId="{3B03BBFE-F3AD-43B0-AE70-0DEA4111ABC4}" type="presOf" srcId="{F083D8F6-37A2-3F4B-8E0F-37363323EE86}" destId="{02D8AAE5-9D2F-2B4B-B93A-8FD8B116C404}" srcOrd="0" destOrd="8" presId="urn:microsoft.com/office/officeart/2005/8/layout/hList1"/>
    <dgm:cxn modelId="{D8E05080-D39E-2845-B9A4-AB3E82778341}" srcId="{74F50B2B-9FE1-0449-AB35-F2A3FED6CA26}" destId="{E9D6A26F-0997-F047-B608-4B7879E45255}" srcOrd="3" destOrd="0" parTransId="{E419DC74-601D-3C4A-8ECA-4BDBBB07452C}" sibTransId="{140CA1D4-D223-4F4B-A95B-27ED8399C6F7}"/>
    <dgm:cxn modelId="{350AF669-645A-4E26-89FC-DD1ABF82D97E}" type="presOf" srcId="{C4D2B98F-A38C-9444-AB81-A805EA56F126}" destId="{F5707D0B-821A-9242-83CC-DA057D451575}" srcOrd="0" destOrd="0" presId="urn:microsoft.com/office/officeart/2005/8/layout/hList1"/>
    <dgm:cxn modelId="{0A12D794-30F3-4D5F-8F66-666D16BA72BF}" type="presOf" srcId="{F325C1E5-5554-114F-91B0-D14F772ACE11}" destId="{02D8AAE5-9D2F-2B4B-B93A-8FD8B116C404}" srcOrd="0" destOrd="2" presId="urn:microsoft.com/office/officeart/2005/8/layout/hList1"/>
    <dgm:cxn modelId="{A44CDE71-252D-476C-A303-D38F9D291810}" type="presOf" srcId="{BF47C9C6-3786-FC48-9D17-722F4541F461}" destId="{08CB3FA0-D305-694A-8B24-5D1A3408EED3}" srcOrd="0" destOrd="4" presId="urn:microsoft.com/office/officeart/2005/8/layout/hList1"/>
    <dgm:cxn modelId="{4E928CB8-19B3-4617-B866-3C12F4268E8C}" type="presOf" srcId="{7DC0C7BC-FB72-9C49-A56E-FBEF081F4C3D}" destId="{02D8AAE5-9D2F-2B4B-B93A-8FD8B116C404}" srcOrd="0" destOrd="0" presId="urn:microsoft.com/office/officeart/2005/8/layout/hList1"/>
    <dgm:cxn modelId="{AF6E9F63-7F89-054B-811B-77E3B6244FC0}" srcId="{3D750928-4503-D249-A207-351C43825F0B}" destId="{C4D2B98F-A38C-9444-AB81-A805EA56F126}" srcOrd="0" destOrd="0" parTransId="{E7FCFF45-9718-4F45-B6B1-F933AFC1C8AF}" sibTransId="{AA4D19E8-D73A-4C45-85AC-A53BFB6306B9}"/>
    <dgm:cxn modelId="{21DDFB90-D603-4C59-965F-25205AAC50DA}" type="presOf" srcId="{74F50B2B-9FE1-0449-AB35-F2A3FED6CA26}" destId="{4C166260-6484-3847-9B91-80FCC0015A6F}" srcOrd="0" destOrd="0" presId="urn:microsoft.com/office/officeart/2005/8/layout/hList1"/>
    <dgm:cxn modelId="{99D49C42-16DD-5043-BA4C-50E5DEE6805B}" srcId="{74F50B2B-9FE1-0449-AB35-F2A3FED6CA26}" destId="{00B8C380-33A1-0741-AD87-381B6DD46B8F}" srcOrd="4" destOrd="0" parTransId="{AAAA976D-0290-304A-AE1E-36130DCBA8E7}" sibTransId="{6D361BF5-4AF6-2543-AA9A-A4F5BF5180A1}"/>
    <dgm:cxn modelId="{9904B68E-E683-42FA-93A9-4B765474018E}" type="presOf" srcId="{00B8C380-33A1-0741-AD87-381B6DD46B8F}" destId="{02D8AAE5-9D2F-2B4B-B93A-8FD8B116C404}" srcOrd="0" destOrd="4" presId="urn:microsoft.com/office/officeart/2005/8/layout/hList1"/>
    <dgm:cxn modelId="{526A322E-0EE6-4A0E-8A7E-03962FD39968}" type="presOf" srcId="{238A7DB2-21E0-9649-948F-8A163216E68A}" destId="{08CB3FA0-D305-694A-8B24-5D1A3408EED3}" srcOrd="0" destOrd="1" presId="urn:microsoft.com/office/officeart/2005/8/layout/hList1"/>
    <dgm:cxn modelId="{22A02F1D-62B4-A048-AC17-14B05138A50F}" srcId="{C4D2B98F-A38C-9444-AB81-A805EA56F126}" destId="{A9294584-F802-B444-BFF9-9542BFD0D28A}" srcOrd="7" destOrd="0" parTransId="{D398F283-2480-C049-B340-68385474C21E}" sibTransId="{6D0A3C8D-FB83-CB43-8036-220B14F64A5C}"/>
    <dgm:cxn modelId="{1718F1BF-AFD3-0E4A-B3D5-ED2B5D712951}" srcId="{C4D2B98F-A38C-9444-AB81-A805EA56F126}" destId="{A29A5853-8634-774A-BFE1-92E61DD58A2E}" srcOrd="0" destOrd="0" parTransId="{D14E96DA-6C90-964D-85FD-0F891B03EC05}" sibTransId="{34EDF3DB-2A38-9542-8BBD-5572B0A7F6F5}"/>
    <dgm:cxn modelId="{D8AB1D10-93CD-4371-90FF-A929EF275225}" type="presOf" srcId="{831E6E65-78C0-194C-8EC7-A2A1376A5B29}" destId="{02D8AAE5-9D2F-2B4B-B93A-8FD8B116C404}" srcOrd="0" destOrd="7" presId="urn:microsoft.com/office/officeart/2005/8/layout/hList1"/>
    <dgm:cxn modelId="{B464028E-6FD3-4EA4-970F-E7E653618153}" type="presOf" srcId="{A29A5853-8634-774A-BFE1-92E61DD58A2E}" destId="{08CB3FA0-D305-694A-8B24-5D1A3408EED3}" srcOrd="0" destOrd="0" presId="urn:microsoft.com/office/officeart/2005/8/layout/hList1"/>
    <dgm:cxn modelId="{19C3EDA2-E03B-E440-9AC5-2FB1DD5118E3}" srcId="{C4D2B98F-A38C-9444-AB81-A805EA56F126}" destId="{8B3C555A-16B4-7346-9846-82A292304129}" srcOrd="2" destOrd="0" parTransId="{D42BE978-A045-AA4A-B01D-484DA5CE4B91}" sibTransId="{43C2A18B-FB48-3A49-9681-F6B3FA20AFE9}"/>
    <dgm:cxn modelId="{C369A8D7-BA79-B347-8C06-77D10FDC5F1B}" srcId="{C4D2B98F-A38C-9444-AB81-A805EA56F126}" destId="{BF47C9C6-3786-FC48-9D17-722F4541F461}" srcOrd="4" destOrd="0" parTransId="{91B9DB9B-2CAE-8348-B1B9-CDE79DCFC9AF}" sibTransId="{34781383-37A2-7A4C-B520-42A1627B5019}"/>
    <dgm:cxn modelId="{A688C1A5-F68B-4C91-9A71-BB86CFECCB54}" type="presOf" srcId="{8B3C555A-16B4-7346-9846-82A292304129}" destId="{08CB3FA0-D305-694A-8B24-5D1A3408EED3}" srcOrd="0" destOrd="2" presId="urn:microsoft.com/office/officeart/2005/8/layout/hList1"/>
    <dgm:cxn modelId="{A897957B-3AF0-0F4D-A28E-906D58451E17}" srcId="{74F50B2B-9FE1-0449-AB35-F2A3FED6CA26}" destId="{E998B1E3-46FC-BC47-84F5-01FD0F01F1D7}" srcOrd="1" destOrd="0" parTransId="{06167D01-037A-CB44-B640-7F0F64008F2C}" sibTransId="{B0804D2D-29BD-8C48-B936-10B605CB9C55}"/>
    <dgm:cxn modelId="{EA950A08-3B84-3A4D-97E3-65EAEE51E212}" srcId="{C4D2B98F-A38C-9444-AB81-A805EA56F126}" destId="{A6E77222-607B-9542-AEB6-212D706DBC7C}" srcOrd="6" destOrd="0" parTransId="{AEB7D5A9-92AD-2247-B369-4B393660F3C1}" sibTransId="{C6D15D36-02B4-804A-A04F-A9312DFF1A1E}"/>
    <dgm:cxn modelId="{9E5B58AD-AF82-4541-9CF1-5B8361CBEF00}" type="presOf" srcId="{A6E77222-607B-9542-AEB6-212D706DBC7C}" destId="{08CB3FA0-D305-694A-8B24-5D1A3408EED3}" srcOrd="0" destOrd="6" presId="urn:microsoft.com/office/officeart/2005/8/layout/hList1"/>
    <dgm:cxn modelId="{DA3AA9C4-92DD-B942-949E-962447E353E5}" srcId="{74F50B2B-9FE1-0449-AB35-F2A3FED6CA26}" destId="{F083D8F6-37A2-3F4B-8E0F-37363323EE86}" srcOrd="8" destOrd="0" parTransId="{8711CFE0-8F46-AA4E-96E8-FA42ECA28F6C}" sibTransId="{D9B511FE-2686-974A-9D25-C6975D229CCE}"/>
    <dgm:cxn modelId="{18378B27-C789-4657-9A0E-19E40989AA20}" type="presOf" srcId="{A9294584-F802-B444-BFF9-9542BFD0D28A}" destId="{08CB3FA0-D305-694A-8B24-5D1A3408EED3}" srcOrd="0" destOrd="7" presId="urn:microsoft.com/office/officeart/2005/8/layout/hList1"/>
    <dgm:cxn modelId="{4B1A8347-EA74-5E48-88DE-897B2274D921}" srcId="{74F50B2B-9FE1-0449-AB35-F2A3FED6CA26}" destId="{F325C1E5-5554-114F-91B0-D14F772ACE11}" srcOrd="2" destOrd="0" parTransId="{5700B43E-3984-AD49-8557-24B07255D590}" sibTransId="{D006D171-CB17-1544-898A-7AAC425A8E8D}"/>
    <dgm:cxn modelId="{883582BB-C559-4E71-B9B9-95162FE289D5}" type="presOf" srcId="{80BB3DA7-5ED0-EE48-B47A-69E45071B0A3}" destId="{02D8AAE5-9D2F-2B4B-B93A-8FD8B116C404}" srcOrd="0" destOrd="6" presId="urn:microsoft.com/office/officeart/2005/8/layout/hList1"/>
    <dgm:cxn modelId="{786E887A-67BD-423E-A6B7-FB6B048B458B}" type="presOf" srcId="{3FEAC646-B16F-9F4F-9A11-7E20ACA74140}" destId="{08CB3FA0-D305-694A-8B24-5D1A3408EED3}" srcOrd="0" destOrd="5" presId="urn:microsoft.com/office/officeart/2005/8/layout/hList1"/>
    <dgm:cxn modelId="{D95553BE-8CA0-0C4D-886F-560D67DD80BF}" srcId="{C4D2B98F-A38C-9444-AB81-A805EA56F126}" destId="{6C439057-B5B3-5047-9804-6AE42FF087D0}" srcOrd="3" destOrd="0" parTransId="{EECB27C2-A603-8D4A-8802-171FE2584A2B}" sibTransId="{6E7128EA-353D-F444-99A4-A6DC277B9488}"/>
    <dgm:cxn modelId="{51CB0DE3-0697-4541-A83A-1778B1B9B983}" type="presOf" srcId="{3D750928-4503-D249-A207-351C43825F0B}" destId="{09C1C2D6-34B4-B14B-922C-BB46743D42F4}" srcOrd="0" destOrd="0" presId="urn:microsoft.com/office/officeart/2005/8/layout/hList1"/>
    <dgm:cxn modelId="{7E54966B-60D0-BF49-A6DF-16EA660C2D70}" srcId="{3D750928-4503-D249-A207-351C43825F0B}" destId="{74F50B2B-9FE1-0449-AB35-F2A3FED6CA26}" srcOrd="1" destOrd="0" parTransId="{77E37C12-6CDC-3248-BE47-13445B2D1ADE}" sibTransId="{8214F83A-8F50-8749-99B7-1E6163DCD98C}"/>
    <dgm:cxn modelId="{D1D7A6B1-B084-514C-8342-6F5B1F8A9FA4}" srcId="{74F50B2B-9FE1-0449-AB35-F2A3FED6CA26}" destId="{80BB3DA7-5ED0-EE48-B47A-69E45071B0A3}" srcOrd="6" destOrd="0" parTransId="{394DDED1-4B09-A94A-A154-BDAE44BE82E3}" sibTransId="{58FF041E-455D-F943-9CF9-7262C3C51080}"/>
    <dgm:cxn modelId="{07D5D1BE-ED07-46C6-B4D4-A9721A2F96BB}" type="presOf" srcId="{6C439057-B5B3-5047-9804-6AE42FF087D0}" destId="{08CB3FA0-D305-694A-8B24-5D1A3408EED3}" srcOrd="0" destOrd="3" presId="urn:microsoft.com/office/officeart/2005/8/layout/hList1"/>
    <dgm:cxn modelId="{0270B563-2860-4972-A9D2-578F23CBCC00}" type="presParOf" srcId="{09C1C2D6-34B4-B14B-922C-BB46743D42F4}" destId="{56A82830-A81B-1041-82F2-A585D24DD62B}" srcOrd="0" destOrd="0" presId="urn:microsoft.com/office/officeart/2005/8/layout/hList1"/>
    <dgm:cxn modelId="{55B11D29-ABAB-4A42-A6A5-E8686ED76878}" type="presParOf" srcId="{56A82830-A81B-1041-82F2-A585D24DD62B}" destId="{F5707D0B-821A-9242-83CC-DA057D451575}" srcOrd="0" destOrd="0" presId="urn:microsoft.com/office/officeart/2005/8/layout/hList1"/>
    <dgm:cxn modelId="{A26C702B-9D7C-4820-B067-986A9E5AF9C8}" type="presParOf" srcId="{56A82830-A81B-1041-82F2-A585D24DD62B}" destId="{08CB3FA0-D305-694A-8B24-5D1A3408EED3}" srcOrd="1" destOrd="0" presId="urn:microsoft.com/office/officeart/2005/8/layout/hList1"/>
    <dgm:cxn modelId="{11337F35-03A5-477E-813E-2BD9254F898C}" type="presParOf" srcId="{09C1C2D6-34B4-B14B-922C-BB46743D42F4}" destId="{869867ED-660D-5D46-AE1A-7126BEF47382}" srcOrd="1" destOrd="0" presId="urn:microsoft.com/office/officeart/2005/8/layout/hList1"/>
    <dgm:cxn modelId="{2D9CA680-8217-4F36-A488-20AA03B3135A}" type="presParOf" srcId="{09C1C2D6-34B4-B14B-922C-BB46743D42F4}" destId="{0B1D5195-D332-3846-8F77-B0E290896BA4}" srcOrd="2" destOrd="0" presId="urn:microsoft.com/office/officeart/2005/8/layout/hList1"/>
    <dgm:cxn modelId="{6C37F88C-0D60-45C6-8790-AFF78257F0E5}" type="presParOf" srcId="{0B1D5195-D332-3846-8F77-B0E290896BA4}" destId="{4C166260-6484-3847-9B91-80FCC0015A6F}" srcOrd="0" destOrd="0" presId="urn:microsoft.com/office/officeart/2005/8/layout/hList1"/>
    <dgm:cxn modelId="{FFD05AF7-9D1F-43A4-87F6-31D43DD99198}" type="presParOf" srcId="{0B1D5195-D332-3846-8F77-B0E290896BA4}" destId="{02D8AAE5-9D2F-2B4B-B93A-8FD8B116C40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3898102" y="0"/>
            <a:ext cx="2982119" cy="464820"/>
          </a:xfrm>
          <a:prstGeom prst="rect">
            <a:avLst/>
          </a:prstGeom>
        </p:spPr>
        <p:txBody>
          <a:bodyPr vert="horz" lIns="92446" tIns="46223" rIns="92446" bIns="46223" rtlCol="0"/>
          <a:lstStyle>
            <a:lvl1pPr algn="r">
              <a:defRPr sz="1200"/>
            </a:lvl1pPr>
          </a:lstStyle>
          <a:p>
            <a:fld id="{B68F26C5-5B79-4CC9-BF67-9E86B28C5DDC}" type="datetimeFigureOut">
              <a:rPr lang="en-US" smtClean="0"/>
              <a:t>10/24/2016</a:t>
            </a:fld>
            <a:endParaRPr lang="en-US"/>
          </a:p>
        </p:txBody>
      </p:sp>
      <p:sp>
        <p:nvSpPr>
          <p:cNvPr id="4" name="Footer Placeholder 3"/>
          <p:cNvSpPr>
            <a:spLocks noGrp="1"/>
          </p:cNvSpPr>
          <p:nvPr>
            <p:ph type="ftr" sz="quarter" idx="2"/>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7"/>
            <a:ext cx="2982119" cy="464820"/>
          </a:xfrm>
          <a:prstGeom prst="rect">
            <a:avLst/>
          </a:prstGeom>
        </p:spPr>
        <p:txBody>
          <a:bodyPr vert="horz" lIns="92446" tIns="46223" rIns="92446" bIns="46223" rtlCol="0" anchor="b"/>
          <a:lstStyle>
            <a:lvl1pPr algn="r">
              <a:defRPr sz="1200"/>
            </a:lvl1pPr>
          </a:lstStyle>
          <a:p>
            <a:fld id="{958015C2-B629-482D-8798-EA9B867A7CAE}" type="slidenum">
              <a:rPr lang="en-US" smtClean="0"/>
              <a:t>‹#›</a:t>
            </a:fld>
            <a:endParaRPr lang="en-US"/>
          </a:p>
        </p:txBody>
      </p:sp>
    </p:spTree>
    <p:extLst>
      <p:ext uri="{BB962C8B-B14F-4D97-AF65-F5344CB8AC3E}">
        <p14:creationId xmlns:p14="http://schemas.microsoft.com/office/powerpoint/2010/main" val="2012082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2446" tIns="46223" rIns="92446" bIns="46223" rtlCol="0"/>
          <a:lstStyle>
            <a:lvl1pPr algn="r">
              <a:defRPr sz="1200"/>
            </a:lvl1pPr>
          </a:lstStyle>
          <a:p>
            <a:fld id="{B43DC5EB-CC48-4EE3-929E-7E48EDC9546D}" type="datetimeFigureOut">
              <a:rPr lang="en-US" smtClean="0"/>
              <a:t>10/24/2016</a:t>
            </a:fld>
            <a:endParaRPr lang="en-US"/>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46" tIns="46223" rIns="92446" bIns="46223" rtlCol="0" anchor="b"/>
          <a:lstStyle>
            <a:lvl1pPr algn="r">
              <a:defRPr sz="1200"/>
            </a:lvl1pPr>
          </a:lstStyle>
          <a:p>
            <a:fld id="{BF693E44-71ED-47CB-B7D3-9D61D9D4C0A2}" type="slidenum">
              <a:rPr lang="en-US" smtClean="0"/>
              <a:t>‹#›</a:t>
            </a:fld>
            <a:endParaRPr lang="en-US"/>
          </a:p>
        </p:txBody>
      </p:sp>
    </p:spTree>
    <p:extLst>
      <p:ext uri="{BB962C8B-B14F-4D97-AF65-F5344CB8AC3E}">
        <p14:creationId xmlns:p14="http://schemas.microsoft.com/office/powerpoint/2010/main" val="468828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Survey the audience for PBIS experience?</a:t>
            </a:r>
          </a:p>
          <a:p>
            <a:r>
              <a:rPr lang="en-US" baseline="0" dirty="0"/>
              <a:t>Survey the audience for team level – school/program, charter/district/coop, region?</a:t>
            </a:r>
          </a:p>
        </p:txBody>
      </p:sp>
      <p:sp>
        <p:nvSpPr>
          <p:cNvPr id="4" name="Slide Number Placeholder 3"/>
          <p:cNvSpPr>
            <a:spLocks noGrp="1"/>
          </p:cNvSpPr>
          <p:nvPr>
            <p:ph type="sldNum" sz="quarter" idx="10"/>
          </p:nvPr>
        </p:nvSpPr>
        <p:spPr/>
        <p:txBody>
          <a:bodyPr/>
          <a:lstStyle/>
          <a:p>
            <a:fld id="{BF693E44-71ED-47CB-B7D3-9D61D9D4C0A2}" type="slidenum">
              <a:rPr lang="en-US" smtClean="0"/>
              <a:t>1</a:t>
            </a:fld>
            <a:endParaRPr lang="en-US"/>
          </a:p>
        </p:txBody>
      </p:sp>
    </p:spTree>
    <p:extLst>
      <p:ext uri="{BB962C8B-B14F-4D97-AF65-F5344CB8AC3E}">
        <p14:creationId xmlns:p14="http://schemas.microsoft.com/office/powerpoint/2010/main" val="2876607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district</a:t>
            </a:r>
            <a:r>
              <a:rPr lang="en-US" baseline="0" dirty="0" smtClean="0"/>
              <a:t> map is useful for deciding where a to explore a state-level partnership with a district team.</a:t>
            </a:r>
          </a:p>
          <a:p>
            <a:endParaRPr lang="en-US" baseline="0" dirty="0" smtClean="0"/>
          </a:p>
          <a:p>
            <a:r>
              <a:rPr lang="en-US" baseline="0" dirty="0" smtClean="0"/>
              <a:t>Not likely to start a partnership with a district team for PBIS implementation until schools in district have gotten up to Full Implementation.</a:t>
            </a:r>
          </a:p>
          <a:p>
            <a:endParaRPr lang="en-US" baseline="0" dirty="0" smtClean="0"/>
          </a:p>
          <a:p>
            <a:r>
              <a:rPr lang="en-US" baseline="0" dirty="0" smtClean="0"/>
              <a:t>Also implementation partnerships may have different considerations for give-and-get depending on what proportion of schools got up to Full Implementation.  </a:t>
            </a:r>
            <a:endParaRPr lang="en-US" dirty="0"/>
          </a:p>
        </p:txBody>
      </p:sp>
      <p:sp>
        <p:nvSpPr>
          <p:cNvPr id="4" name="Slide Number Placeholder 3"/>
          <p:cNvSpPr>
            <a:spLocks noGrp="1"/>
          </p:cNvSpPr>
          <p:nvPr>
            <p:ph type="sldNum" sz="quarter" idx="10"/>
          </p:nvPr>
        </p:nvSpPr>
        <p:spPr/>
        <p:txBody>
          <a:bodyPr/>
          <a:lstStyle/>
          <a:p>
            <a:fld id="{BF693E44-71ED-47CB-B7D3-9D61D9D4C0A2}" type="slidenum">
              <a:rPr lang="en-US" smtClean="0"/>
              <a:t>15</a:t>
            </a:fld>
            <a:endParaRPr lang="en-US"/>
          </a:p>
        </p:txBody>
      </p:sp>
    </p:spTree>
    <p:extLst>
      <p:ext uri="{BB962C8B-B14F-4D97-AF65-F5344CB8AC3E}">
        <p14:creationId xmlns:p14="http://schemas.microsoft.com/office/powerpoint/2010/main" val="3317379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Shape 390"/>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391" name="Shape 391"/>
          <p:cNvSpPr txBox="1">
            <a:spLocks noGrp="1"/>
          </p:cNvSpPr>
          <p:nvPr>
            <p:ph type="body" idx="1"/>
          </p:nvPr>
        </p:nvSpPr>
        <p:spPr>
          <a:xfrm>
            <a:off x="688975" y="4416425"/>
            <a:ext cx="5505450" cy="4183063"/>
          </a:xfrm>
          <a:prstGeom prst="rect">
            <a:avLst/>
          </a:prstGeom>
          <a:noFill/>
          <a:ln>
            <a:noFill/>
          </a:ln>
        </p:spPr>
        <p:txBody>
          <a:bodyPr lIns="92425" tIns="46200" rIns="92425" bIns="462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We always work with school teams. Our training trends in Minnesota continue and remain consistent.</a:t>
            </a:r>
          </a:p>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Over two years of training and coaching support, we help our schools get to full implementation of school-wide PBIS with fidelity. Cohort Training continues to do what it is intended to do.</a:t>
            </a:r>
          </a:p>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Stars represent partnerships with new levels of teams. In 2009-10 we now had 3 regional partners – North, Metro and South.</a:t>
            </a:r>
          </a:p>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The blue arrows represent our 5-year blueprints</a:t>
            </a:r>
          </a:p>
        </p:txBody>
      </p:sp>
      <p:sp>
        <p:nvSpPr>
          <p:cNvPr id="392" name="Shape 392"/>
          <p:cNvSpPr txBox="1">
            <a:spLocks noGrp="1"/>
          </p:cNvSpPr>
          <p:nvPr>
            <p:ph type="sldNum" idx="12"/>
          </p:nvPr>
        </p:nvSpPr>
        <p:spPr>
          <a:xfrm>
            <a:off x="3897312" y="8829675"/>
            <a:ext cx="2982912" cy="465138"/>
          </a:xfrm>
          <a:prstGeom prst="rect">
            <a:avLst/>
          </a:prstGeom>
          <a:noFill/>
          <a:ln>
            <a:noFill/>
          </a:ln>
        </p:spPr>
        <p:txBody>
          <a:bodyPr lIns="92425" tIns="46200" rIns="92425" bIns="462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87144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AE4E24-35CE-4528-BC02-2F25DD277195}"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2725373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PBIS praised by our Education Commissioner </a:t>
            </a:r>
            <a:r>
              <a:rPr lang="en-US" altLang="en-US" dirty="0" err="1" smtClean="0"/>
              <a:t>Cassellius</a:t>
            </a:r>
            <a:r>
              <a:rPr lang="en-US" altLang="en-US" dirty="0" smtClean="0"/>
              <a:t>: </a:t>
            </a:r>
            <a:endParaRPr lang="en-US" altLang="en-US" sz="1100" dirty="0"/>
          </a:p>
          <a:p>
            <a:endParaRPr lang="en-US" altLang="en-US" sz="1100" dirty="0"/>
          </a:p>
          <a:p>
            <a:pPr marL="407629" lvl="1"/>
            <a:r>
              <a:rPr lang="en-US" altLang="en-US" sz="2400" dirty="0"/>
              <a:t>“It is truly remarkable that we can attribute a majority of the decreases in suspensions to schools using PBIS. These schools understand that suspensions are not an effective measure of discipline, and often cause a child to fall behind in class. I want to thank Governor Dayton for recognizing the importance of this work and including it in his budget proposal.”</a:t>
            </a:r>
          </a:p>
          <a:p>
            <a:pPr marL="407629" lvl="1"/>
            <a:endParaRPr lang="en-US" altLang="en-US" sz="2400" dirty="0"/>
          </a:p>
          <a:p>
            <a:r>
              <a:rPr lang="en-US" altLang="en-US" sz="2900" dirty="0"/>
              <a:t>Education Minnesota President Denise </a:t>
            </a:r>
            <a:r>
              <a:rPr lang="en-US" altLang="en-US" sz="2900" dirty="0" err="1"/>
              <a:t>Specht’s</a:t>
            </a:r>
            <a:r>
              <a:rPr lang="en-US" altLang="en-US" sz="2900" dirty="0"/>
              <a:t> Statement:</a:t>
            </a:r>
          </a:p>
          <a:p>
            <a:endParaRPr lang="en-US" altLang="en-US" sz="2900" dirty="0"/>
          </a:p>
          <a:p>
            <a:pPr marL="407629" lvl="1"/>
            <a:r>
              <a:rPr lang="en-US" altLang="en-US" sz="2400" dirty="0"/>
              <a:t>“The program called ‘Positive Behavioral Interventions and Supports’ has produced promising results in districts where it has been implemented with sufficient training and support for the teachers and other staff members.”</a:t>
            </a:r>
          </a:p>
          <a:p>
            <a:pPr marL="407629" lvl="1"/>
            <a:endParaRPr lang="en-US" altLang="en-US" sz="2400" dirty="0"/>
          </a:p>
          <a:p>
            <a:endParaRPr lang="en-US" altLang="en-US" sz="2400" dirty="0"/>
          </a:p>
          <a:p>
            <a:endParaRPr lang="en-US" altLang="en-US" dirty="0" smtClean="0">
              <a:ea typeface="MS PGothic" pitchFamily="34" charset="-128"/>
            </a:endParaRPr>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38954394" indent="-38485299" eaLnBrk="0" hangingPunct="0">
              <a:spcBef>
                <a:spcPct val="30000"/>
              </a:spcBef>
              <a:defRPr sz="1200">
                <a:solidFill>
                  <a:schemeClr val="tx1"/>
                </a:solidFill>
                <a:latin typeface="Calibri" pitchFamily="34" charset="0"/>
              </a:defRPr>
            </a:lvl2pPr>
            <a:lvl3pPr marL="1172741" indent="-234548" eaLnBrk="0" hangingPunct="0">
              <a:spcBef>
                <a:spcPct val="30000"/>
              </a:spcBef>
              <a:defRPr sz="1200">
                <a:solidFill>
                  <a:schemeClr val="tx1"/>
                </a:solidFill>
                <a:latin typeface="Calibri" pitchFamily="34" charset="0"/>
              </a:defRPr>
            </a:lvl3pPr>
            <a:lvl4pPr marL="1641836" indent="-234548" eaLnBrk="0" hangingPunct="0">
              <a:spcBef>
                <a:spcPct val="30000"/>
              </a:spcBef>
              <a:defRPr sz="1200">
                <a:solidFill>
                  <a:schemeClr val="tx1"/>
                </a:solidFill>
                <a:latin typeface="Calibri" pitchFamily="34" charset="0"/>
              </a:defRPr>
            </a:lvl4pPr>
            <a:lvl5pPr marL="2112551" indent="-234548" eaLnBrk="0" hangingPunct="0">
              <a:spcBef>
                <a:spcPct val="30000"/>
              </a:spcBef>
              <a:defRPr sz="1200">
                <a:solidFill>
                  <a:schemeClr val="tx1"/>
                </a:solidFill>
                <a:latin typeface="Calibri" pitchFamily="34" charset="0"/>
              </a:defRPr>
            </a:lvl5pPr>
            <a:lvl6pPr marL="2578411" indent="-234548" eaLnBrk="0" fontAlgn="base" hangingPunct="0">
              <a:spcBef>
                <a:spcPct val="30000"/>
              </a:spcBef>
              <a:spcAft>
                <a:spcPct val="0"/>
              </a:spcAft>
              <a:defRPr sz="1200">
                <a:solidFill>
                  <a:schemeClr val="tx1"/>
                </a:solidFill>
                <a:latin typeface="Calibri" pitchFamily="34" charset="0"/>
              </a:defRPr>
            </a:lvl6pPr>
            <a:lvl7pPr marL="3044272" indent="-234548" eaLnBrk="0" fontAlgn="base" hangingPunct="0">
              <a:spcBef>
                <a:spcPct val="30000"/>
              </a:spcBef>
              <a:spcAft>
                <a:spcPct val="0"/>
              </a:spcAft>
              <a:defRPr sz="1200">
                <a:solidFill>
                  <a:schemeClr val="tx1"/>
                </a:solidFill>
                <a:latin typeface="Calibri" pitchFamily="34" charset="0"/>
              </a:defRPr>
            </a:lvl7pPr>
            <a:lvl8pPr marL="3510134" indent="-234548" eaLnBrk="0" fontAlgn="base" hangingPunct="0">
              <a:spcBef>
                <a:spcPct val="30000"/>
              </a:spcBef>
              <a:spcAft>
                <a:spcPct val="0"/>
              </a:spcAft>
              <a:defRPr sz="1200">
                <a:solidFill>
                  <a:schemeClr val="tx1"/>
                </a:solidFill>
                <a:latin typeface="Calibri" pitchFamily="34" charset="0"/>
              </a:defRPr>
            </a:lvl8pPr>
            <a:lvl9pPr marL="3975994" indent="-234548"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16A169B4-8A25-4265-957D-5039E2E546E1}" type="slidenum">
              <a:rPr lang="en-US" altLang="en-US" smtClean="0">
                <a:solidFill>
                  <a:srgbClr val="000000"/>
                </a:solidFill>
                <a:ea typeface="MS PGothic" pitchFamily="34" charset="-128"/>
              </a:rPr>
              <a:pPr eaLnBrk="1" fontAlgn="base" hangingPunct="1">
                <a:spcBef>
                  <a:spcPct val="0"/>
                </a:spcBef>
                <a:spcAft>
                  <a:spcPct val="0"/>
                </a:spcAft>
              </a:pPr>
              <a:t>18</a:t>
            </a:fld>
            <a:endParaRPr lang="en-US" altLang="en-US" smtClean="0">
              <a:solidFill>
                <a:srgbClr val="000000"/>
              </a:solidFill>
              <a:ea typeface="MS PGothic" pitchFamily="34" charset="-128"/>
            </a:endParaRPr>
          </a:p>
        </p:txBody>
      </p:sp>
    </p:spTree>
    <p:extLst>
      <p:ext uri="{BB962C8B-B14F-4D97-AF65-F5344CB8AC3E}">
        <p14:creationId xmlns:p14="http://schemas.microsoft.com/office/powerpoint/2010/main" val="2012735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ea typeface="ＭＳ Ｐゴシック" pitchFamily="34" charset="-128"/>
              </a:rPr>
              <a:t>These </a:t>
            </a:r>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37518269" indent="-37066053" eaLnBrk="0" hangingPunct="0">
              <a:spcBef>
                <a:spcPct val="30000"/>
              </a:spcBef>
              <a:defRPr sz="1200">
                <a:solidFill>
                  <a:schemeClr val="tx1"/>
                </a:solidFill>
                <a:latin typeface="Calibri" pitchFamily="34" charset="0"/>
                <a:ea typeface="ＭＳ Ｐゴシック" pitchFamily="34" charset="-128"/>
              </a:defRPr>
            </a:lvl2pPr>
            <a:lvl3pPr marL="1130541" indent="-226108" eaLnBrk="0" hangingPunct="0">
              <a:spcBef>
                <a:spcPct val="30000"/>
              </a:spcBef>
              <a:defRPr sz="1200">
                <a:solidFill>
                  <a:schemeClr val="tx1"/>
                </a:solidFill>
                <a:latin typeface="Calibri" pitchFamily="34" charset="0"/>
                <a:ea typeface="ＭＳ Ｐゴシック" pitchFamily="34" charset="-128"/>
              </a:defRPr>
            </a:lvl3pPr>
            <a:lvl4pPr marL="1582758" indent="-226108" eaLnBrk="0" hangingPunct="0">
              <a:spcBef>
                <a:spcPct val="30000"/>
              </a:spcBef>
              <a:defRPr sz="1200">
                <a:solidFill>
                  <a:schemeClr val="tx1"/>
                </a:solidFill>
                <a:latin typeface="Calibri" pitchFamily="34" charset="0"/>
                <a:ea typeface="ＭＳ Ｐゴシック" pitchFamily="34" charset="-128"/>
              </a:defRPr>
            </a:lvl4pPr>
            <a:lvl5pPr marL="2034974" indent="-226108" eaLnBrk="0" hangingPunct="0">
              <a:spcBef>
                <a:spcPct val="30000"/>
              </a:spcBef>
              <a:defRPr sz="1200">
                <a:solidFill>
                  <a:schemeClr val="tx1"/>
                </a:solidFill>
                <a:latin typeface="Calibri" pitchFamily="34" charset="0"/>
                <a:ea typeface="ＭＳ Ｐゴシック" pitchFamily="34" charset="-128"/>
              </a:defRPr>
            </a:lvl5pPr>
            <a:lvl6pPr marL="2487191" indent="-226108" defTabSz="452217"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39407" indent="-226108" defTabSz="452217"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391624" indent="-226108" defTabSz="452217"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43840" indent="-226108" defTabSz="452217"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DE3EA9AD-57D1-437A-A7FF-425DAD0BE1CE}" type="slidenum">
              <a:rPr lang="en-US" altLang="en-US" smtClean="0">
                <a:solidFill>
                  <a:prstClr val="black"/>
                </a:solidFill>
              </a:rPr>
              <a:pPr eaLnBrk="1" hangingPunct="1">
                <a:spcBef>
                  <a:spcPct val="0"/>
                </a:spcBef>
              </a:pPr>
              <a:t>20</a:t>
            </a:fld>
            <a:endParaRPr lang="en-US" altLang="en-US" smtClean="0">
              <a:solidFill>
                <a:prstClr val="black"/>
              </a:solidFill>
            </a:endParaRPr>
          </a:p>
        </p:txBody>
      </p:sp>
    </p:spTree>
    <p:extLst>
      <p:ext uri="{BB962C8B-B14F-4D97-AF65-F5344CB8AC3E}">
        <p14:creationId xmlns:p14="http://schemas.microsoft.com/office/powerpoint/2010/main" val="2166320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Shape 520"/>
          <p:cNvSpPr txBox="1">
            <a:spLocks noGrp="1"/>
          </p:cNvSpPr>
          <p:nvPr>
            <p:ph type="body" idx="1"/>
          </p:nvPr>
        </p:nvSpPr>
        <p:spPr>
          <a:xfrm>
            <a:off x="688181" y="4415789"/>
            <a:ext cx="5505450" cy="4183379"/>
          </a:xfrm>
          <a:prstGeom prst="rect">
            <a:avLst/>
          </a:prstGeom>
        </p:spPr>
        <p:txBody>
          <a:bodyPr lIns="91425" tIns="91425" rIns="91425" bIns="91425" anchor="t" anchorCtr="0">
            <a:noAutofit/>
          </a:bodyPr>
          <a:lstStyle/>
          <a:p>
            <a:pPr lvl="0">
              <a:spcBef>
                <a:spcPts val="0"/>
              </a:spcBef>
              <a:buNone/>
            </a:pPr>
            <a:endParaRPr/>
          </a:p>
        </p:txBody>
      </p:sp>
      <p:sp>
        <p:nvSpPr>
          <p:cNvPr id="521" name="Shape 521"/>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09534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Shape 618"/>
          <p:cNvSpPr txBox="1">
            <a:spLocks noGrp="1"/>
          </p:cNvSpPr>
          <p:nvPr>
            <p:ph type="body" idx="1"/>
          </p:nvPr>
        </p:nvSpPr>
        <p:spPr>
          <a:xfrm>
            <a:off x="688181" y="4415789"/>
            <a:ext cx="5505600" cy="4183500"/>
          </a:xfrm>
          <a:prstGeom prst="rect">
            <a:avLst/>
          </a:prstGeom>
        </p:spPr>
        <p:txBody>
          <a:bodyPr lIns="91425" tIns="91425" rIns="91425" bIns="91425" anchor="t" anchorCtr="0">
            <a:noAutofit/>
          </a:bodyPr>
          <a:lstStyle/>
          <a:p>
            <a:pPr lvl="0" rtl="0">
              <a:spcBef>
                <a:spcPts val="0"/>
              </a:spcBef>
              <a:buNone/>
            </a:pPr>
            <a:endParaRPr/>
          </a:p>
        </p:txBody>
      </p:sp>
      <p:sp>
        <p:nvSpPr>
          <p:cNvPr id="619" name="Shape 619"/>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70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Shape 536"/>
          <p:cNvSpPr txBox="1">
            <a:spLocks noGrp="1"/>
          </p:cNvSpPr>
          <p:nvPr>
            <p:ph type="body" idx="1"/>
          </p:nvPr>
        </p:nvSpPr>
        <p:spPr>
          <a:xfrm>
            <a:off x="688181" y="4415789"/>
            <a:ext cx="5505450" cy="4183379"/>
          </a:xfrm>
          <a:prstGeom prst="rect">
            <a:avLst/>
          </a:prstGeom>
        </p:spPr>
        <p:txBody>
          <a:bodyPr lIns="91425" tIns="91425" rIns="91425" bIns="91425" anchor="t" anchorCtr="0">
            <a:noAutofit/>
          </a:bodyPr>
          <a:lstStyle/>
          <a:p>
            <a:pPr lvl="0">
              <a:spcBef>
                <a:spcPts val="0"/>
              </a:spcBef>
              <a:buNone/>
            </a:pPr>
            <a:endParaRPr/>
          </a:p>
        </p:txBody>
      </p:sp>
      <p:sp>
        <p:nvSpPr>
          <p:cNvPr id="537" name="Shape 537"/>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9995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Shape 550"/>
          <p:cNvSpPr txBox="1">
            <a:spLocks noGrp="1"/>
          </p:cNvSpPr>
          <p:nvPr>
            <p:ph type="body" idx="1"/>
          </p:nvPr>
        </p:nvSpPr>
        <p:spPr>
          <a:xfrm>
            <a:off x="688181" y="4415789"/>
            <a:ext cx="5505450" cy="4183379"/>
          </a:xfrm>
          <a:prstGeom prst="rect">
            <a:avLst/>
          </a:prstGeom>
        </p:spPr>
        <p:txBody>
          <a:bodyPr lIns="91425" tIns="91425" rIns="91425" bIns="91425" anchor="t" anchorCtr="0">
            <a:noAutofit/>
          </a:bodyPr>
          <a:lstStyle/>
          <a:p>
            <a:pPr lvl="0">
              <a:spcBef>
                <a:spcPts val="0"/>
              </a:spcBef>
              <a:buNone/>
            </a:pPr>
            <a:endParaRPr/>
          </a:p>
        </p:txBody>
      </p:sp>
      <p:sp>
        <p:nvSpPr>
          <p:cNvPr id="551" name="Shape 551"/>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0562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Shape 558"/>
          <p:cNvSpPr txBox="1">
            <a:spLocks noGrp="1"/>
          </p:cNvSpPr>
          <p:nvPr>
            <p:ph type="body" idx="1"/>
          </p:nvPr>
        </p:nvSpPr>
        <p:spPr>
          <a:xfrm>
            <a:off x="688181" y="4415789"/>
            <a:ext cx="5505600" cy="4183500"/>
          </a:xfrm>
          <a:prstGeom prst="rect">
            <a:avLst/>
          </a:prstGeom>
        </p:spPr>
        <p:txBody>
          <a:bodyPr lIns="91425" tIns="91425" rIns="91425" bIns="91425" anchor="t" anchorCtr="0">
            <a:noAutofit/>
          </a:bodyPr>
          <a:lstStyle/>
          <a:p>
            <a:pPr lvl="0" rtl="0">
              <a:spcBef>
                <a:spcPts val="0"/>
              </a:spcBef>
              <a:buNone/>
            </a:pPr>
            <a:endParaRPr/>
          </a:p>
        </p:txBody>
      </p:sp>
      <p:sp>
        <p:nvSpPr>
          <p:cNvPr id="559" name="Shape 559"/>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2625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693E44-71ED-47CB-B7D3-9D61D9D4C0A2}" type="slidenum">
              <a:rPr lang="en-US" smtClean="0"/>
              <a:t>2</a:t>
            </a:fld>
            <a:endParaRPr lang="en-US"/>
          </a:p>
        </p:txBody>
      </p:sp>
    </p:spTree>
    <p:extLst>
      <p:ext uri="{BB962C8B-B14F-4D97-AF65-F5344CB8AC3E}">
        <p14:creationId xmlns:p14="http://schemas.microsoft.com/office/powerpoint/2010/main" val="854492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Shape 567"/>
          <p:cNvSpPr txBox="1">
            <a:spLocks noGrp="1"/>
          </p:cNvSpPr>
          <p:nvPr>
            <p:ph type="body" idx="1"/>
          </p:nvPr>
        </p:nvSpPr>
        <p:spPr>
          <a:xfrm>
            <a:off x="688181" y="4415789"/>
            <a:ext cx="5505600" cy="4183500"/>
          </a:xfrm>
          <a:prstGeom prst="rect">
            <a:avLst/>
          </a:prstGeom>
        </p:spPr>
        <p:txBody>
          <a:bodyPr lIns="91425" tIns="91425" rIns="91425" bIns="91425" anchor="t" anchorCtr="0">
            <a:noAutofit/>
          </a:bodyPr>
          <a:lstStyle/>
          <a:p>
            <a:pPr lvl="0" rtl="0">
              <a:spcBef>
                <a:spcPts val="0"/>
              </a:spcBef>
              <a:buNone/>
            </a:pPr>
            <a:endParaRPr/>
          </a:p>
        </p:txBody>
      </p:sp>
      <p:sp>
        <p:nvSpPr>
          <p:cNvPr id="568" name="Shape 568"/>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42676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Shape 578"/>
          <p:cNvSpPr txBox="1">
            <a:spLocks noGrp="1"/>
          </p:cNvSpPr>
          <p:nvPr>
            <p:ph type="body" idx="1"/>
          </p:nvPr>
        </p:nvSpPr>
        <p:spPr>
          <a:xfrm>
            <a:off x="688181" y="4415789"/>
            <a:ext cx="5505600" cy="4183500"/>
          </a:xfrm>
          <a:prstGeom prst="rect">
            <a:avLst/>
          </a:prstGeom>
        </p:spPr>
        <p:txBody>
          <a:bodyPr lIns="91425" tIns="91425" rIns="91425" bIns="91425" anchor="t" anchorCtr="0">
            <a:noAutofit/>
          </a:bodyPr>
          <a:lstStyle/>
          <a:p>
            <a:pPr lvl="0" rtl="0">
              <a:spcBef>
                <a:spcPts val="0"/>
              </a:spcBef>
              <a:buNone/>
            </a:pPr>
            <a:endParaRPr/>
          </a:p>
        </p:txBody>
      </p:sp>
      <p:sp>
        <p:nvSpPr>
          <p:cNvPr id="579" name="Shape 579"/>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9920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Shape 591"/>
          <p:cNvSpPr txBox="1">
            <a:spLocks noGrp="1"/>
          </p:cNvSpPr>
          <p:nvPr>
            <p:ph type="body" idx="1"/>
          </p:nvPr>
        </p:nvSpPr>
        <p:spPr>
          <a:xfrm>
            <a:off x="688181" y="4415789"/>
            <a:ext cx="5505600" cy="4183500"/>
          </a:xfrm>
          <a:prstGeom prst="rect">
            <a:avLst/>
          </a:prstGeom>
        </p:spPr>
        <p:txBody>
          <a:bodyPr lIns="91425" tIns="91425" rIns="91425" bIns="91425" anchor="t" anchorCtr="0">
            <a:noAutofit/>
          </a:bodyPr>
          <a:lstStyle/>
          <a:p>
            <a:pPr lvl="0" rtl="0">
              <a:spcBef>
                <a:spcPts val="0"/>
              </a:spcBef>
              <a:buNone/>
            </a:pPr>
            <a:endParaRPr/>
          </a:p>
        </p:txBody>
      </p:sp>
      <p:sp>
        <p:nvSpPr>
          <p:cNvPr id="592" name="Shape 592"/>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69659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Shape 601"/>
          <p:cNvSpPr txBox="1">
            <a:spLocks noGrp="1"/>
          </p:cNvSpPr>
          <p:nvPr>
            <p:ph type="body" idx="1"/>
          </p:nvPr>
        </p:nvSpPr>
        <p:spPr>
          <a:xfrm>
            <a:off x="688181" y="4415789"/>
            <a:ext cx="5505600" cy="4183500"/>
          </a:xfrm>
          <a:prstGeom prst="rect">
            <a:avLst/>
          </a:prstGeom>
        </p:spPr>
        <p:txBody>
          <a:bodyPr lIns="91425" tIns="91425" rIns="91425" bIns="91425" anchor="t" anchorCtr="0">
            <a:noAutofit/>
          </a:bodyPr>
          <a:lstStyle/>
          <a:p>
            <a:pPr lvl="0" rtl="0">
              <a:spcBef>
                <a:spcPts val="0"/>
              </a:spcBef>
              <a:buNone/>
            </a:pPr>
            <a:endParaRPr/>
          </a:p>
        </p:txBody>
      </p:sp>
      <p:sp>
        <p:nvSpPr>
          <p:cNvPr id="602" name="Shape 602"/>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09047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Shape 609"/>
          <p:cNvSpPr txBox="1">
            <a:spLocks noGrp="1"/>
          </p:cNvSpPr>
          <p:nvPr>
            <p:ph type="body" idx="1"/>
          </p:nvPr>
        </p:nvSpPr>
        <p:spPr>
          <a:xfrm>
            <a:off x="688181" y="4415789"/>
            <a:ext cx="5505600" cy="4183500"/>
          </a:xfrm>
          <a:prstGeom prst="rect">
            <a:avLst/>
          </a:prstGeom>
        </p:spPr>
        <p:txBody>
          <a:bodyPr lIns="91425" tIns="91425" rIns="91425" bIns="91425" anchor="t" anchorCtr="0">
            <a:noAutofit/>
          </a:bodyPr>
          <a:lstStyle/>
          <a:p>
            <a:pPr lvl="0" rtl="0">
              <a:spcBef>
                <a:spcPts val="0"/>
              </a:spcBef>
              <a:buNone/>
            </a:pPr>
            <a:endParaRPr/>
          </a:p>
        </p:txBody>
      </p:sp>
      <p:sp>
        <p:nvSpPr>
          <p:cNvPr id="610" name="Shape 610"/>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44288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Shape 628"/>
          <p:cNvSpPr txBox="1">
            <a:spLocks noGrp="1"/>
          </p:cNvSpPr>
          <p:nvPr>
            <p:ph type="body" idx="1"/>
          </p:nvPr>
        </p:nvSpPr>
        <p:spPr>
          <a:xfrm>
            <a:off x="688181" y="4415789"/>
            <a:ext cx="5505600" cy="4183500"/>
          </a:xfrm>
          <a:prstGeom prst="rect">
            <a:avLst/>
          </a:prstGeom>
        </p:spPr>
        <p:txBody>
          <a:bodyPr lIns="91425" tIns="91425" rIns="91425" bIns="91425" anchor="t" anchorCtr="0">
            <a:noAutofit/>
          </a:bodyPr>
          <a:lstStyle/>
          <a:p>
            <a:pPr lvl="0" rtl="0">
              <a:spcBef>
                <a:spcPts val="0"/>
              </a:spcBef>
              <a:buNone/>
            </a:pPr>
            <a:endParaRPr/>
          </a:p>
        </p:txBody>
      </p:sp>
      <p:sp>
        <p:nvSpPr>
          <p:cNvPr id="629" name="Shape 629"/>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6942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50663C-4882-4BA0-B821-4F23F408EADF}"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23538015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693E44-71ED-47CB-B7D3-9D61D9D4C0A2}" type="slidenum">
              <a:rPr lang="en-US" smtClean="0"/>
              <a:t>55</a:t>
            </a:fld>
            <a:endParaRPr lang="en-US"/>
          </a:p>
        </p:txBody>
      </p:sp>
    </p:spTree>
    <p:extLst>
      <p:ext uri="{BB962C8B-B14F-4D97-AF65-F5344CB8AC3E}">
        <p14:creationId xmlns:p14="http://schemas.microsoft.com/office/powerpoint/2010/main" val="7697810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http://www.pbismn.org/gsapplication.html </a:t>
            </a:r>
          </a:p>
          <a:p>
            <a:endParaRPr lang="en-US" dirty="0"/>
          </a:p>
          <a:p>
            <a:r>
              <a:rPr lang="en-US" dirty="0"/>
              <a:t>This school application requires school-wide team that is representative</a:t>
            </a:r>
            <a:r>
              <a:rPr lang="en-US" baseline="0" dirty="0"/>
              <a:t> of that school. This applying school team represents the unit that all teams above need to support so that student outcomes will be positive. This application is reviewed by a state team member as well as a regional team member to determine fit for the school. In addition, there is a requirement in the application to name the members of a district team if more than one school is or will be implementing PBIS </a:t>
            </a:r>
            <a:r>
              <a:rPr lang="en-US" dirty="0"/>
              <a:t>Data</a:t>
            </a:r>
            <a:r>
              <a:rPr lang="en-US" baseline="0" dirty="0"/>
              <a:t> requirement is spelled out as well as commitment and buy-in.</a:t>
            </a:r>
          </a:p>
          <a:p>
            <a:endParaRPr lang="en-US" dirty="0"/>
          </a:p>
          <a:p>
            <a:r>
              <a:rPr lang="en-US" dirty="0"/>
              <a:t>Exploration/formation of District team</a:t>
            </a:r>
          </a:p>
          <a:p>
            <a:r>
              <a:rPr lang="en-US" dirty="0"/>
              <a:t>The lets</a:t>
            </a:r>
            <a:r>
              <a:rPr lang="en-US" baseline="0" dirty="0"/>
              <a:t> teams know what will be required of them as well as what the training will provide. </a:t>
            </a:r>
            <a:endParaRPr lang="en-US" dirty="0"/>
          </a:p>
        </p:txBody>
      </p:sp>
      <p:sp>
        <p:nvSpPr>
          <p:cNvPr id="4" name="Slide Number Placeholder 3"/>
          <p:cNvSpPr>
            <a:spLocks noGrp="1"/>
          </p:cNvSpPr>
          <p:nvPr>
            <p:ph type="sldNum" sz="quarter" idx="10"/>
          </p:nvPr>
        </p:nvSpPr>
        <p:spPr/>
        <p:txBody>
          <a:bodyPr/>
          <a:lstStyle/>
          <a:p>
            <a:fld id="{BF693E44-71ED-47CB-B7D3-9D61D9D4C0A2}" type="slidenum">
              <a:rPr lang="en-US" smtClean="0"/>
              <a:t>59</a:t>
            </a:fld>
            <a:endParaRPr lang="en-US"/>
          </a:p>
        </p:txBody>
      </p:sp>
    </p:spTree>
    <p:extLst>
      <p:ext uri="{BB962C8B-B14F-4D97-AF65-F5344CB8AC3E}">
        <p14:creationId xmlns:p14="http://schemas.microsoft.com/office/powerpoint/2010/main" val="38612078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MS PGothic" pitchFamily="34" charset="-128"/>
            </a:endParaRPr>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894" indent="-285728" eaLnBrk="0" hangingPunct="0">
              <a:spcBef>
                <a:spcPct val="30000"/>
              </a:spcBef>
              <a:defRPr sz="1200">
                <a:solidFill>
                  <a:schemeClr val="tx1"/>
                </a:solidFill>
                <a:latin typeface="Calibri" pitchFamily="34" charset="0"/>
              </a:defRPr>
            </a:lvl2pPr>
            <a:lvl3pPr marL="1142914" indent="-228582" eaLnBrk="0" hangingPunct="0">
              <a:spcBef>
                <a:spcPct val="30000"/>
              </a:spcBef>
              <a:defRPr sz="1200">
                <a:solidFill>
                  <a:schemeClr val="tx1"/>
                </a:solidFill>
                <a:latin typeface="Calibri" pitchFamily="34" charset="0"/>
              </a:defRPr>
            </a:lvl3pPr>
            <a:lvl4pPr marL="1600079" indent="-228582" eaLnBrk="0" hangingPunct="0">
              <a:spcBef>
                <a:spcPct val="30000"/>
              </a:spcBef>
              <a:defRPr sz="1200">
                <a:solidFill>
                  <a:schemeClr val="tx1"/>
                </a:solidFill>
                <a:latin typeface="Calibri" pitchFamily="34" charset="0"/>
              </a:defRPr>
            </a:lvl4pPr>
            <a:lvl5pPr marL="2057246" indent="-228582" eaLnBrk="0" hangingPunct="0">
              <a:spcBef>
                <a:spcPct val="30000"/>
              </a:spcBef>
              <a:defRPr sz="1200">
                <a:solidFill>
                  <a:schemeClr val="tx1"/>
                </a:solidFill>
                <a:latin typeface="Calibri" pitchFamily="34" charset="0"/>
              </a:defRPr>
            </a:lvl5pPr>
            <a:lvl6pPr marL="2514411" indent="-228582" eaLnBrk="0" fontAlgn="base" hangingPunct="0">
              <a:spcBef>
                <a:spcPct val="30000"/>
              </a:spcBef>
              <a:spcAft>
                <a:spcPct val="0"/>
              </a:spcAft>
              <a:defRPr sz="1200">
                <a:solidFill>
                  <a:schemeClr val="tx1"/>
                </a:solidFill>
                <a:latin typeface="Calibri" pitchFamily="34" charset="0"/>
              </a:defRPr>
            </a:lvl6pPr>
            <a:lvl7pPr marL="2971576" indent="-228582" eaLnBrk="0" fontAlgn="base" hangingPunct="0">
              <a:spcBef>
                <a:spcPct val="30000"/>
              </a:spcBef>
              <a:spcAft>
                <a:spcPct val="0"/>
              </a:spcAft>
              <a:defRPr sz="1200">
                <a:solidFill>
                  <a:schemeClr val="tx1"/>
                </a:solidFill>
                <a:latin typeface="Calibri" pitchFamily="34" charset="0"/>
              </a:defRPr>
            </a:lvl7pPr>
            <a:lvl8pPr marL="3428743" indent="-228582" eaLnBrk="0" fontAlgn="base" hangingPunct="0">
              <a:spcBef>
                <a:spcPct val="30000"/>
              </a:spcBef>
              <a:spcAft>
                <a:spcPct val="0"/>
              </a:spcAft>
              <a:defRPr sz="1200">
                <a:solidFill>
                  <a:schemeClr val="tx1"/>
                </a:solidFill>
                <a:latin typeface="Calibri" pitchFamily="34" charset="0"/>
              </a:defRPr>
            </a:lvl8pPr>
            <a:lvl9pPr marL="3885908" indent="-228582"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D391690C-CC39-4F5C-BDAA-A4F508C6342A}" type="slidenum">
              <a:rPr lang="en-US" altLang="en-US" smtClean="0">
                <a:solidFill>
                  <a:prstClr val="black"/>
                </a:solidFill>
                <a:latin typeface="Arial" pitchFamily="34" charset="0"/>
                <a:ea typeface="MS PGothic" pitchFamily="34" charset="-128"/>
              </a:rPr>
              <a:pPr eaLnBrk="1" fontAlgn="base" hangingPunct="1">
                <a:spcBef>
                  <a:spcPct val="0"/>
                </a:spcBef>
                <a:spcAft>
                  <a:spcPct val="0"/>
                </a:spcAft>
              </a:pPr>
              <a:t>60</a:t>
            </a:fld>
            <a:endParaRPr lang="en-US" altLang="en-US">
              <a:solidFill>
                <a:prstClr val="black"/>
              </a:solidFill>
              <a:latin typeface="Arial" pitchFamily="34" charset="0"/>
              <a:ea typeface="MS PGothic" pitchFamily="34" charset="-128"/>
            </a:endParaRPr>
          </a:p>
        </p:txBody>
      </p:sp>
    </p:spTree>
    <p:extLst>
      <p:ext uri="{BB962C8B-B14F-4D97-AF65-F5344CB8AC3E}">
        <p14:creationId xmlns:p14="http://schemas.microsoft.com/office/powerpoint/2010/main" val="1625375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693E44-71ED-47CB-B7D3-9D61D9D4C0A2}" type="slidenum">
              <a:rPr lang="en-US" smtClean="0"/>
              <a:t>4</a:t>
            </a:fld>
            <a:endParaRPr lang="en-US"/>
          </a:p>
        </p:txBody>
      </p:sp>
    </p:spTree>
    <p:extLst>
      <p:ext uri="{BB962C8B-B14F-4D97-AF65-F5344CB8AC3E}">
        <p14:creationId xmlns:p14="http://schemas.microsoft.com/office/powerpoint/2010/main" val="25945183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Shape 333"/>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334" name="Shape 334"/>
          <p:cNvSpPr txBox="1">
            <a:spLocks noGrp="1"/>
          </p:cNvSpPr>
          <p:nvPr>
            <p:ph type="body" idx="1"/>
          </p:nvPr>
        </p:nvSpPr>
        <p:spPr>
          <a:xfrm>
            <a:off x="688975" y="4416425"/>
            <a:ext cx="5505450" cy="4183063"/>
          </a:xfrm>
          <a:prstGeom prst="rect">
            <a:avLst/>
          </a:prstGeom>
          <a:noFill/>
          <a:ln>
            <a:noFill/>
          </a:ln>
        </p:spPr>
        <p:txBody>
          <a:bodyPr lIns="92425" tIns="46200" rIns="92425" bIns="462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Recognize our partners and the importance of the varied partnership. This diagram also demonstrates how each partner contributes to the larger buckets we will be discussing</a:t>
            </a:r>
          </a:p>
        </p:txBody>
      </p:sp>
      <p:sp>
        <p:nvSpPr>
          <p:cNvPr id="335" name="Shape 335"/>
          <p:cNvSpPr txBox="1">
            <a:spLocks noGrp="1"/>
          </p:cNvSpPr>
          <p:nvPr>
            <p:ph type="sldNum" idx="12"/>
          </p:nvPr>
        </p:nvSpPr>
        <p:spPr>
          <a:xfrm>
            <a:off x="3897312" y="8829675"/>
            <a:ext cx="2982912" cy="465138"/>
          </a:xfrm>
          <a:prstGeom prst="rect">
            <a:avLst/>
          </a:prstGeom>
          <a:noFill/>
          <a:ln>
            <a:noFill/>
          </a:ln>
        </p:spPr>
        <p:txBody>
          <a:bodyPr lIns="92425" tIns="46200" rIns="92425" bIns="46200" anchor="b" anchorCtr="0">
            <a:noAutofit/>
          </a:bodyPr>
          <a:lstStyle/>
          <a:p>
            <a:pPr>
              <a:buSzPct val="25000"/>
            </a:pPr>
            <a:fld id="{00000000-1234-1234-1234-123412341234}" type="slidenum">
              <a:rPr lang="en-US">
                <a:solidFill>
                  <a:srgbClr val="000000"/>
                </a:solidFill>
                <a:ea typeface="Calibri"/>
                <a:cs typeface="Calibri"/>
                <a:sym typeface="Calibri"/>
              </a:rPr>
              <a:pPr>
                <a:buSzPct val="25000"/>
              </a:pPr>
              <a:t>61</a:t>
            </a:fld>
            <a:endParaRPr lang="en-US">
              <a:solidFill>
                <a:srgbClr val="000000"/>
              </a:solidFill>
              <a:ea typeface="Calibri"/>
              <a:cs typeface="Calibri"/>
              <a:sym typeface="Calibri"/>
            </a:endParaRPr>
          </a:p>
        </p:txBody>
      </p:sp>
    </p:spTree>
    <p:extLst>
      <p:ext uri="{BB962C8B-B14F-4D97-AF65-F5344CB8AC3E}">
        <p14:creationId xmlns:p14="http://schemas.microsoft.com/office/powerpoint/2010/main" val="1036516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p:txBody>
          <a:bodyPr/>
          <a:lstStyle/>
          <a:p>
            <a:pPr>
              <a:defRPr/>
            </a:pPr>
            <a:fld id="{5593E6A1-5E81-4191-A880-6966A59B6CC2}" type="slidenum">
              <a:rPr lang="en-US" smtClean="0"/>
              <a:pPr>
                <a:defRPr/>
              </a:pPr>
              <a:t>6</a:t>
            </a:fld>
            <a:endParaRPr lang="en-US"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318483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6945" indent="-291132" eaLnBrk="0" hangingPunct="0">
              <a:defRPr sz="2400">
                <a:solidFill>
                  <a:schemeClr val="tx1"/>
                </a:solidFill>
                <a:latin typeface="Arial" charset="0"/>
                <a:ea typeface="ＭＳ Ｐゴシック" charset="0"/>
              </a:defRPr>
            </a:lvl2pPr>
            <a:lvl3pPr marL="1164531" indent="-232907" eaLnBrk="0" hangingPunct="0">
              <a:defRPr sz="2400">
                <a:solidFill>
                  <a:schemeClr val="tx1"/>
                </a:solidFill>
                <a:latin typeface="Arial" charset="0"/>
                <a:ea typeface="ＭＳ Ｐゴシック" charset="0"/>
              </a:defRPr>
            </a:lvl3pPr>
            <a:lvl4pPr marL="1630342" indent="-232907" eaLnBrk="0" hangingPunct="0">
              <a:defRPr sz="2400">
                <a:solidFill>
                  <a:schemeClr val="tx1"/>
                </a:solidFill>
                <a:latin typeface="Arial" charset="0"/>
                <a:ea typeface="ＭＳ Ｐゴシック" charset="0"/>
              </a:defRPr>
            </a:lvl4pPr>
            <a:lvl5pPr marL="2096154" indent="-232907" eaLnBrk="0" hangingPunct="0">
              <a:defRPr sz="2400">
                <a:solidFill>
                  <a:schemeClr val="tx1"/>
                </a:solidFill>
                <a:latin typeface="Arial" charset="0"/>
                <a:ea typeface="ＭＳ Ｐゴシック" charset="0"/>
              </a:defRPr>
            </a:lvl5pPr>
            <a:lvl6pPr marL="2561966" indent="-232907" eaLnBrk="0" fontAlgn="base" hangingPunct="0">
              <a:spcBef>
                <a:spcPct val="0"/>
              </a:spcBef>
              <a:spcAft>
                <a:spcPct val="0"/>
              </a:spcAft>
              <a:defRPr sz="2400">
                <a:solidFill>
                  <a:schemeClr val="tx1"/>
                </a:solidFill>
                <a:latin typeface="Arial" charset="0"/>
                <a:ea typeface="ＭＳ Ｐゴシック" charset="0"/>
              </a:defRPr>
            </a:lvl6pPr>
            <a:lvl7pPr marL="3027779" indent="-232907" eaLnBrk="0" fontAlgn="base" hangingPunct="0">
              <a:spcBef>
                <a:spcPct val="0"/>
              </a:spcBef>
              <a:spcAft>
                <a:spcPct val="0"/>
              </a:spcAft>
              <a:defRPr sz="2400">
                <a:solidFill>
                  <a:schemeClr val="tx1"/>
                </a:solidFill>
                <a:latin typeface="Arial" charset="0"/>
                <a:ea typeface="ＭＳ Ｐゴシック" charset="0"/>
              </a:defRPr>
            </a:lvl7pPr>
            <a:lvl8pPr marL="3493591" indent="-232907" eaLnBrk="0" fontAlgn="base" hangingPunct="0">
              <a:spcBef>
                <a:spcPct val="0"/>
              </a:spcBef>
              <a:spcAft>
                <a:spcPct val="0"/>
              </a:spcAft>
              <a:defRPr sz="2400">
                <a:solidFill>
                  <a:schemeClr val="tx1"/>
                </a:solidFill>
                <a:latin typeface="Arial" charset="0"/>
                <a:ea typeface="ＭＳ Ｐゴシック" charset="0"/>
              </a:defRPr>
            </a:lvl8pPr>
            <a:lvl9pPr marL="3959402" indent="-232907"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71E1012-E320-754C-82CD-96ADA192291B}" type="slidenum">
              <a:rPr lang="en-US" sz="1200">
                <a:solidFill>
                  <a:srgbClr val="000000"/>
                </a:solidFill>
                <a:latin typeface="Times New Roman" charset="0"/>
              </a:rPr>
              <a:pPr eaLnBrk="1" hangingPunct="1"/>
              <a:t>7</a:t>
            </a:fld>
            <a:endParaRPr lang="en-US" sz="1200">
              <a:solidFill>
                <a:srgbClr val="000000"/>
              </a:solidFill>
              <a:latin typeface="Times New Roman"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r>
              <a:rPr lang="en-US" sz="1000" dirty="0">
                <a:latin typeface="Times New Roman" charset="0"/>
                <a:ea typeface="ＭＳ Ｐゴシック" charset="0"/>
                <a:cs typeface="ＭＳ Ｐゴシック" charset="0"/>
              </a:rPr>
              <a:t>This TIERED LOGIC can be illustrated by a schools that has ALIGNED its BEHAVIOR SUPPORT INTERVENTIONS OR PRACTICES BY THREE GENERAL TIERS</a:t>
            </a:r>
          </a:p>
          <a:p>
            <a:pPr eaLnBrk="1" hangingPunct="1">
              <a:spcBef>
                <a:spcPct val="0"/>
              </a:spcBef>
            </a:pPr>
            <a:endParaRPr lang="en-US" sz="1000" dirty="0">
              <a:latin typeface="Times New Roman" charset="0"/>
              <a:ea typeface="ＭＳ Ｐゴシック" charset="0"/>
              <a:cs typeface="ＭＳ Ｐゴシック" charset="0"/>
            </a:endParaRPr>
          </a:p>
          <a:p>
            <a:pPr eaLnBrk="1" hangingPunct="1">
              <a:spcBef>
                <a:spcPct val="0"/>
              </a:spcBef>
            </a:pPr>
            <a:r>
              <a:rPr lang="en-US" sz="1000" dirty="0">
                <a:latin typeface="Times New Roman" charset="0"/>
                <a:ea typeface="ＭＳ Ｐゴシック" charset="0"/>
                <a:cs typeface="ＭＳ Ｐゴシック" charset="0"/>
              </a:rPr>
              <a:t>TIER 1 PRACTICES ARE FOR ALL STUDENTS ACROSS ALL SCHOOL SETTINGS</a:t>
            </a:r>
          </a:p>
          <a:p>
            <a:pPr eaLnBrk="1" hangingPunct="1">
              <a:spcBef>
                <a:spcPct val="0"/>
              </a:spcBef>
            </a:pPr>
            <a:endParaRPr lang="en-US" sz="1000" dirty="0">
              <a:latin typeface="Times New Roman" charset="0"/>
              <a:ea typeface="ＭＳ Ｐゴシック" charset="0"/>
              <a:cs typeface="ＭＳ Ｐゴシック" charset="0"/>
            </a:endParaRPr>
          </a:p>
          <a:p>
            <a:pPr eaLnBrk="1" hangingPunct="1">
              <a:spcBef>
                <a:spcPct val="0"/>
              </a:spcBef>
            </a:pPr>
            <a:r>
              <a:rPr lang="en-US" sz="1000" dirty="0">
                <a:latin typeface="Times New Roman" charset="0"/>
                <a:ea typeface="ＭＳ Ｐゴシック" charset="0"/>
                <a:cs typeface="ＭＳ Ｐゴシック" charset="0"/>
              </a:rPr>
              <a:t>TIER 2 PRACTICES ARE FOR STUDENTS WHO REQUIRE SUPPLEMENTAL SPECIALIZED (SMALL GROUP) SUPPORTS</a:t>
            </a:r>
          </a:p>
          <a:p>
            <a:pPr eaLnBrk="1" hangingPunct="1">
              <a:spcBef>
                <a:spcPct val="0"/>
              </a:spcBef>
            </a:pPr>
            <a:endParaRPr lang="en-US" sz="1000" dirty="0">
              <a:latin typeface="Times New Roman" charset="0"/>
              <a:ea typeface="ＭＳ Ｐゴシック" charset="0"/>
              <a:cs typeface="ＭＳ Ｐゴシック" charset="0"/>
            </a:endParaRPr>
          </a:p>
          <a:p>
            <a:pPr eaLnBrk="1" hangingPunct="1">
              <a:spcBef>
                <a:spcPct val="0"/>
              </a:spcBef>
            </a:pPr>
            <a:r>
              <a:rPr lang="en-US" sz="1000" dirty="0">
                <a:latin typeface="Times New Roman" charset="0"/>
                <a:ea typeface="ＭＳ Ｐゴシック" charset="0"/>
                <a:cs typeface="ＭＳ Ｐゴシック" charset="0"/>
              </a:rPr>
              <a:t>TIER 3 PRACTICES ARE HIGHLY SPECIALIZED AND INTENSIVE FOR INDIVIDUAL STUDENTS.</a:t>
            </a:r>
          </a:p>
          <a:p>
            <a:pPr eaLnBrk="1" hangingPunct="1">
              <a:spcBef>
                <a:spcPct val="0"/>
              </a:spcBef>
            </a:pPr>
            <a:endParaRPr lang="en-US" sz="1000" dirty="0">
              <a:latin typeface="Times New Roman" charset="0"/>
              <a:ea typeface="ＭＳ Ｐゴシック" charset="0"/>
              <a:cs typeface="ＭＳ Ｐゴシック" charset="0"/>
            </a:endParaRPr>
          </a:p>
          <a:p>
            <a:pPr eaLnBrk="1" hangingPunct="1">
              <a:spcBef>
                <a:spcPct val="0"/>
              </a:spcBef>
            </a:pPr>
            <a:r>
              <a:rPr lang="en-US" sz="1000" dirty="0">
                <a:latin typeface="Times New Roman" charset="0"/>
                <a:ea typeface="ＭＳ Ｐゴシック" charset="0"/>
                <a:cs typeface="ＭＳ Ｐゴシック" charset="0"/>
              </a:rPr>
              <a:t>It is important to notice that these practices are</a:t>
            </a:r>
          </a:p>
          <a:p>
            <a:pPr eaLnBrk="1" hangingPunct="1">
              <a:spcBef>
                <a:spcPct val="0"/>
              </a:spcBef>
            </a:pPr>
            <a:r>
              <a:rPr lang="en-US" sz="1000" dirty="0">
                <a:latin typeface="Times New Roman" charset="0"/>
                <a:ea typeface="ＭＳ Ｐゴシック" charset="0"/>
                <a:cs typeface="ＭＳ Ｐゴシック" charset="0"/>
              </a:rPr>
              <a:t>SMALL IN NUMBER</a:t>
            </a:r>
          </a:p>
          <a:p>
            <a:pPr eaLnBrk="1" hangingPunct="1">
              <a:spcBef>
                <a:spcPct val="0"/>
              </a:spcBef>
            </a:pPr>
            <a:endParaRPr lang="en-US" sz="1000" dirty="0">
              <a:latin typeface="Times New Roman" charset="0"/>
              <a:ea typeface="ＭＳ Ｐゴシック" charset="0"/>
              <a:cs typeface="ＭＳ Ｐゴシック" charset="0"/>
            </a:endParaRPr>
          </a:p>
          <a:p>
            <a:pPr eaLnBrk="1" hangingPunct="1">
              <a:spcBef>
                <a:spcPct val="0"/>
              </a:spcBef>
            </a:pPr>
            <a:r>
              <a:rPr lang="en-US" sz="1000" dirty="0">
                <a:latin typeface="Times New Roman" charset="0"/>
                <a:ea typeface="ＭＳ Ｐゴシック" charset="0"/>
                <a:cs typeface="ＭＳ Ｐゴシック" charset="0"/>
              </a:rPr>
              <a:t>CONCEPTUALLY ALIGNED</a:t>
            </a:r>
          </a:p>
          <a:p>
            <a:pPr eaLnBrk="1" hangingPunct="1">
              <a:spcBef>
                <a:spcPct val="0"/>
              </a:spcBef>
            </a:pPr>
            <a:endParaRPr lang="en-US" sz="1000" dirty="0">
              <a:latin typeface="Times New Roman" charset="0"/>
              <a:ea typeface="ＭＳ Ｐゴシック" charset="0"/>
              <a:cs typeface="ＭＳ Ｐゴシック" charset="0"/>
            </a:endParaRPr>
          </a:p>
          <a:p>
            <a:pPr eaLnBrk="1" hangingPunct="1">
              <a:spcBef>
                <a:spcPct val="0"/>
              </a:spcBef>
            </a:pPr>
            <a:r>
              <a:rPr lang="en-US" sz="1000" dirty="0">
                <a:latin typeface="Times New Roman" charset="0"/>
                <a:ea typeface="ＭＳ Ｐゴシック" charset="0"/>
                <a:cs typeface="ＭＳ Ｐゴシック" charset="0"/>
              </a:rPr>
              <a:t>AND WOULD HAVE DATA RULES FOR MOVEMENT UP AND DOWN THE CONTINUUM</a:t>
            </a:r>
          </a:p>
        </p:txBody>
      </p:sp>
    </p:spTree>
    <p:extLst>
      <p:ext uri="{BB962C8B-B14F-4D97-AF65-F5344CB8AC3E}">
        <p14:creationId xmlns:p14="http://schemas.microsoft.com/office/powerpoint/2010/main" val="2928755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693E44-71ED-47CB-B7D3-9D61D9D4C0A2}" type="slidenum">
              <a:rPr lang="en-US" smtClean="0"/>
              <a:t>9</a:t>
            </a:fld>
            <a:endParaRPr lang="en-US"/>
          </a:p>
        </p:txBody>
      </p:sp>
    </p:spTree>
    <p:extLst>
      <p:ext uri="{BB962C8B-B14F-4D97-AF65-F5344CB8AC3E}">
        <p14:creationId xmlns:p14="http://schemas.microsoft.com/office/powerpoint/2010/main" val="1407455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47445795-BDB2-4643-9F5C-5E1B0B27DDD1}" type="slidenum">
              <a:rPr lang="en-US">
                <a:solidFill>
                  <a:prstClr val="black"/>
                </a:solidFill>
              </a:rPr>
              <a:pPr/>
              <a:t>10</a:t>
            </a:fld>
            <a:endParaRPr lang="en-US">
              <a:solidFill>
                <a:prstClr val="black"/>
              </a:solidFill>
            </a:endParaRPr>
          </a:p>
        </p:txBody>
      </p:sp>
      <p:sp>
        <p:nvSpPr>
          <p:cNvPr id="66563" name="Rectangle 2"/>
          <p:cNvSpPr>
            <a:spLocks noGrp="1" noRot="1" noChangeAspect="1" noChangeArrowheads="1" noTextEdit="1"/>
          </p:cNvSpPr>
          <p:nvPr>
            <p:ph type="sldImg"/>
          </p:nvPr>
        </p:nvSpPr>
        <p:spPr>
          <a:xfrm>
            <a:off x="1143000" y="685800"/>
            <a:ext cx="4572000" cy="3429000"/>
          </a:xfrm>
          <a:ln/>
        </p:spPr>
      </p:sp>
      <p:sp>
        <p:nvSpPr>
          <p:cNvPr id="66564" name="Rectangle 3"/>
          <p:cNvSpPr>
            <a:spLocks noGrp="1" noChangeArrowheads="1"/>
          </p:cNvSpPr>
          <p:nvPr>
            <p:ph type="body" idx="1"/>
          </p:nvPr>
        </p:nvSpPr>
        <p:spPr>
          <a:noFill/>
          <a:ln/>
        </p:spPr>
        <p:txBody>
          <a:bodyPr/>
          <a:lstStyle/>
          <a:p>
            <a:pPr eaLnBrk="1" hangingPunct="1"/>
            <a:endParaRPr lang="en-US">
              <a:latin typeface="Times New Roman" pitchFamily="-108" charset="0"/>
            </a:endParaRPr>
          </a:p>
        </p:txBody>
      </p:sp>
    </p:spTree>
    <p:extLst>
      <p:ext uri="{BB962C8B-B14F-4D97-AF65-F5344CB8AC3E}">
        <p14:creationId xmlns:p14="http://schemas.microsoft.com/office/powerpoint/2010/main" val="582401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a:t>
            </a:r>
            <a:r>
              <a:rPr lang="en-US" altLang="en-US" baseline="0" dirty="0" smtClean="0"/>
              <a:t> percentage of students served is 29%.</a:t>
            </a:r>
          </a:p>
          <a:p>
            <a:endParaRPr lang="en-US" alt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These numbers are based on</a:t>
            </a:r>
            <a:r>
              <a:rPr lang="en-US" altLang="en-US" baseline="0" dirty="0" smtClean="0"/>
              <a:t> </a:t>
            </a:r>
            <a:r>
              <a:rPr lang="en-US" altLang="en-US" dirty="0" smtClean="0"/>
              <a:t>Cohort 12 (2016-2018). The 29% represents .2852</a:t>
            </a:r>
            <a:r>
              <a:rPr lang="en-US" altLang="en-US" baseline="0" dirty="0" smtClean="0"/>
              <a:t> rounded up. </a:t>
            </a:r>
            <a:endParaRPr lang="en-US" altLang="en-US" dirty="0" smtClean="0"/>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51122" indent="-288893" eaLnBrk="0" hangingPunct="0">
              <a:spcBef>
                <a:spcPct val="30000"/>
              </a:spcBef>
              <a:defRPr sz="1200">
                <a:solidFill>
                  <a:schemeClr val="tx1"/>
                </a:solidFill>
                <a:latin typeface="Calibri" pitchFamily="34" charset="0"/>
                <a:ea typeface="MS PGothic" pitchFamily="34" charset="-128"/>
              </a:defRPr>
            </a:lvl2pPr>
            <a:lvl3pPr marL="1155573" indent="-231115" eaLnBrk="0" hangingPunct="0">
              <a:spcBef>
                <a:spcPct val="30000"/>
              </a:spcBef>
              <a:defRPr sz="1200">
                <a:solidFill>
                  <a:schemeClr val="tx1"/>
                </a:solidFill>
                <a:latin typeface="Calibri" pitchFamily="34" charset="0"/>
                <a:ea typeface="MS PGothic" pitchFamily="34" charset="-128"/>
              </a:defRPr>
            </a:lvl3pPr>
            <a:lvl4pPr marL="1617802" indent="-231115" eaLnBrk="0" hangingPunct="0">
              <a:spcBef>
                <a:spcPct val="30000"/>
              </a:spcBef>
              <a:defRPr sz="1200">
                <a:solidFill>
                  <a:schemeClr val="tx1"/>
                </a:solidFill>
                <a:latin typeface="Calibri" pitchFamily="34" charset="0"/>
                <a:ea typeface="MS PGothic" pitchFamily="34" charset="-128"/>
              </a:defRPr>
            </a:lvl4pPr>
            <a:lvl5pPr marL="2080031" indent="-231115" eaLnBrk="0" hangingPunct="0">
              <a:spcBef>
                <a:spcPct val="30000"/>
              </a:spcBef>
              <a:defRPr sz="1200">
                <a:solidFill>
                  <a:schemeClr val="tx1"/>
                </a:solidFill>
                <a:latin typeface="Calibri" pitchFamily="34" charset="0"/>
                <a:ea typeface="MS PGothic" pitchFamily="34" charset="-128"/>
              </a:defRPr>
            </a:lvl5pPr>
            <a:lvl6pPr marL="2542261" indent="-231115" eaLnBrk="0" fontAlgn="base" hangingPunct="0">
              <a:spcBef>
                <a:spcPct val="30000"/>
              </a:spcBef>
              <a:spcAft>
                <a:spcPct val="0"/>
              </a:spcAft>
              <a:defRPr sz="1200">
                <a:solidFill>
                  <a:schemeClr val="tx1"/>
                </a:solidFill>
                <a:latin typeface="Calibri" pitchFamily="34" charset="0"/>
                <a:ea typeface="MS PGothic" pitchFamily="34" charset="-128"/>
              </a:defRPr>
            </a:lvl6pPr>
            <a:lvl7pPr marL="3004490" indent="-231115"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66719" indent="-231115" eaLnBrk="0" fontAlgn="base" hangingPunct="0">
              <a:spcBef>
                <a:spcPct val="30000"/>
              </a:spcBef>
              <a:spcAft>
                <a:spcPct val="0"/>
              </a:spcAft>
              <a:defRPr sz="1200">
                <a:solidFill>
                  <a:schemeClr val="tx1"/>
                </a:solidFill>
                <a:latin typeface="Calibri" pitchFamily="34" charset="0"/>
                <a:ea typeface="MS PGothic" pitchFamily="34" charset="-128"/>
              </a:defRPr>
            </a:lvl8pPr>
            <a:lvl9pPr marL="3928948" indent="-231115"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BB6D06B5-2C5C-4B88-92C1-ACE5BB94E822}" type="slidenum">
              <a:rPr lang="en-US" altLang="en-US" smtClean="0">
                <a:solidFill>
                  <a:prstClr val="black"/>
                </a:solidFill>
                <a:latin typeface="Arial" pitchFamily="34" charset="0"/>
              </a:rPr>
              <a:pPr eaLnBrk="1" hangingPunct="1">
                <a:spcBef>
                  <a:spcPct val="0"/>
                </a:spcBef>
              </a:pPr>
              <a:t>13</a:t>
            </a:fld>
            <a:endParaRPr lang="en-US" altLang="en-US" smtClean="0">
              <a:solidFill>
                <a:prstClr val="black"/>
              </a:solidFill>
              <a:latin typeface="Arial" pitchFamily="34" charset="0"/>
            </a:endParaRPr>
          </a:p>
        </p:txBody>
      </p:sp>
    </p:spTree>
    <p:extLst>
      <p:ext uri="{BB962C8B-B14F-4D97-AF65-F5344CB8AC3E}">
        <p14:creationId xmlns:p14="http://schemas.microsoft.com/office/powerpoint/2010/main" val="3859494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smtClean="0"/>
              <a:t>As</a:t>
            </a:r>
            <a:r>
              <a:rPr lang="en-US" sz="1200" baseline="0" dirty="0" smtClean="0"/>
              <a:t> part of the initial blueprint there was a goal to expand to regional sites to help with capacity. As school based team applications grew (100 or more schools) the State put out an RFP for three separate regions across the state. During the 2009-10 school year three regional Implementation project were in place. </a:t>
            </a:r>
            <a:endParaRPr lang="en-US" sz="1200" dirty="0" smtClean="0"/>
          </a:p>
          <a:p>
            <a:pPr marL="171450" indent="-171450">
              <a:buFont typeface="Arial" panose="020B0604020202020204" pitchFamily="34" charset="0"/>
              <a:buChar char="•"/>
            </a:pPr>
            <a:endParaRPr lang="en-US" sz="1200" dirty="0" smtClean="0"/>
          </a:p>
          <a:p>
            <a:pPr marL="171450" indent="-171450">
              <a:buFont typeface="Arial" panose="020B0604020202020204" pitchFamily="34" charset="0"/>
              <a:buChar char="•"/>
            </a:pPr>
            <a:r>
              <a:rPr lang="en-US" sz="1200" dirty="0" smtClean="0"/>
              <a:t>In 2009, to accommodate the growth of SW-PBIS implementation, Minnesota moved to a regional training model, dividing the state into 3 regions that now coordinate the training, coaching and evaluation of new schools under the direction of the State Leadership Team (SLT).</a:t>
            </a:r>
          </a:p>
          <a:p>
            <a:pPr marL="171450" indent="-171450">
              <a:buFont typeface="Arial" panose="020B0604020202020204" pitchFamily="34" charset="0"/>
              <a:buChar char="•"/>
            </a:pPr>
            <a:endParaRPr lang="en-US" sz="1200" dirty="0" smtClean="0"/>
          </a:p>
          <a:p>
            <a:pPr marL="171450" indent="-171450">
              <a:buFont typeface="Arial" panose="020B0604020202020204" pitchFamily="34" charset="0"/>
              <a:buChar char="•"/>
            </a:pPr>
            <a:r>
              <a:rPr lang="en-US" sz="1200" dirty="0" smtClean="0"/>
              <a:t>Presently, ten (10) cohorts have completed Minnesota’s two-year training sequence. </a:t>
            </a:r>
          </a:p>
          <a:p>
            <a:pPr marL="171450" indent="-171450">
              <a:buFont typeface="Arial" panose="020B0604020202020204" pitchFamily="34" charset="0"/>
              <a:buChar char="•"/>
            </a:pPr>
            <a:endParaRPr lang="en-US" sz="1200" dirty="0" smtClean="0"/>
          </a:p>
          <a:p>
            <a:pPr marL="457200" indent="-457200">
              <a:buFont typeface="Arial" panose="020B0604020202020204" pitchFamily="34" charset="0"/>
              <a:buChar char="•"/>
            </a:pPr>
            <a:r>
              <a:rPr lang="en-US" sz="3000" dirty="0" smtClean="0"/>
              <a:t>The long range goals for 2011-2016 included:</a:t>
            </a:r>
          </a:p>
          <a:p>
            <a:pPr marL="914400" lvl="1" indent="-457200">
              <a:buFont typeface="Arial" panose="020B0604020202020204" pitchFamily="34" charset="0"/>
              <a:buChar char="•"/>
            </a:pPr>
            <a:r>
              <a:rPr lang="en-US" sz="3000" dirty="0" smtClean="0"/>
              <a:t>30% of schools trained</a:t>
            </a:r>
          </a:p>
          <a:p>
            <a:pPr marL="914400" lvl="1" indent="-457200">
              <a:buFont typeface="Arial" panose="020B0604020202020204" pitchFamily="34" charset="0"/>
              <a:buChar char="•"/>
            </a:pPr>
            <a:r>
              <a:rPr lang="en-US" sz="3000" dirty="0" smtClean="0"/>
              <a:t>PBIS as a re-licensure requirement</a:t>
            </a:r>
          </a:p>
          <a:p>
            <a:pPr marL="914400" lvl="1" indent="-457200">
              <a:buFont typeface="Arial" panose="020B0604020202020204" pitchFamily="34" charset="0"/>
              <a:buChar char="•"/>
            </a:pPr>
            <a:r>
              <a:rPr lang="en-US" sz="3000" dirty="0" smtClean="0"/>
              <a:t>Training and coaching capacity</a:t>
            </a:r>
          </a:p>
          <a:p>
            <a:pPr marL="914400" lvl="1" indent="-457200">
              <a:buFont typeface="Arial" panose="020B0604020202020204" pitchFamily="34" charset="0"/>
              <a:buChar char="•"/>
            </a:pPr>
            <a:r>
              <a:rPr lang="en-US" sz="3000" dirty="0" smtClean="0"/>
              <a:t>Data collection, analysis and synthesis in place at all level</a:t>
            </a:r>
          </a:p>
          <a:p>
            <a:pPr marL="914400" lvl="1" indent="-457200">
              <a:buFont typeface="Arial" panose="020B0604020202020204" pitchFamily="34" charset="0"/>
              <a:buChar char="•"/>
            </a:pPr>
            <a:r>
              <a:rPr lang="en-US" sz="3000" dirty="0" smtClean="0"/>
              <a:t>Recognition system in place for exemplar schools</a:t>
            </a:r>
          </a:p>
          <a:p>
            <a:pPr marL="914400" lvl="1" indent="-457200">
              <a:buFont typeface="Arial" panose="020B0604020202020204" pitchFamily="34" charset="0"/>
              <a:buChar char="•"/>
            </a:pPr>
            <a:r>
              <a:rPr lang="en-US" sz="3000" dirty="0" smtClean="0"/>
              <a:t>Sustainability options are identified via data</a:t>
            </a:r>
          </a:p>
          <a:p>
            <a:pPr marL="914400" lvl="1" indent="-457200">
              <a:buFont typeface="Arial" panose="020B0604020202020204" pitchFamily="34" charset="0"/>
              <a:buChar char="•"/>
            </a:pPr>
            <a:r>
              <a:rPr lang="en-US" sz="3000" dirty="0" smtClean="0"/>
              <a:t>Adequate funding sources are secured</a:t>
            </a:r>
          </a:p>
          <a:p>
            <a:pPr marL="914400" lvl="1" indent="-457200">
              <a:buFont typeface="Arial" panose="020B0604020202020204" pitchFamily="34" charset="0"/>
              <a:buChar char="•"/>
            </a:pPr>
            <a:r>
              <a:rPr lang="en-US" sz="3000" dirty="0" smtClean="0"/>
              <a:t>Annual communication with critical stakeholders for political support and policy</a:t>
            </a:r>
            <a:endParaRPr lang="en-US" dirty="0"/>
          </a:p>
        </p:txBody>
      </p:sp>
      <p:sp>
        <p:nvSpPr>
          <p:cNvPr id="4" name="Slide Number Placeholder 3"/>
          <p:cNvSpPr>
            <a:spLocks noGrp="1"/>
          </p:cNvSpPr>
          <p:nvPr>
            <p:ph type="sldNum" sz="quarter" idx="10"/>
          </p:nvPr>
        </p:nvSpPr>
        <p:spPr/>
        <p:txBody>
          <a:bodyPr/>
          <a:lstStyle/>
          <a:p>
            <a:fld id="{BF693E44-71ED-47CB-B7D3-9D61D9D4C0A2}" type="slidenum">
              <a:rPr lang="en-US" smtClean="0"/>
              <a:t>14</a:t>
            </a:fld>
            <a:endParaRPr lang="en-US"/>
          </a:p>
        </p:txBody>
      </p:sp>
    </p:spTree>
    <p:extLst>
      <p:ext uri="{BB962C8B-B14F-4D97-AF65-F5344CB8AC3E}">
        <p14:creationId xmlns:p14="http://schemas.microsoft.com/office/powerpoint/2010/main" val="2479990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0299C6"/>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a:solidFill>
                  <a:srgbClr val="7BB75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p>
            <a:r>
              <a:rPr lang="en-US" dirty="0"/>
              <a:t>pbisMN.org</a:t>
            </a:r>
          </a:p>
        </p:txBody>
      </p:sp>
      <p:sp>
        <p:nvSpPr>
          <p:cNvPr id="6" name="Slide Number Placeholder 5"/>
          <p:cNvSpPr>
            <a:spLocks noGrp="1"/>
          </p:cNvSpPr>
          <p:nvPr>
            <p:ph type="sldNum" sz="quarter" idx="12"/>
          </p:nvPr>
        </p:nvSpPr>
        <p:spPr/>
        <p:txBody>
          <a:bodyPr/>
          <a:lstStyle/>
          <a:p>
            <a:fld id="{91C7252B-4A3A-443E-82EA-92A5BCCF2336}" type="slidenum">
              <a:rPr lang="en-US" smtClean="0"/>
              <a:t>‹#›</a:t>
            </a:fld>
            <a:endParaRPr lang="en-US"/>
          </a:p>
        </p:txBody>
      </p:sp>
    </p:spTree>
    <p:extLst>
      <p:ext uri="{BB962C8B-B14F-4D97-AF65-F5344CB8AC3E}">
        <p14:creationId xmlns:p14="http://schemas.microsoft.com/office/powerpoint/2010/main" val="2200881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pbisMN.org</a:t>
            </a:r>
          </a:p>
        </p:txBody>
      </p:sp>
      <p:sp>
        <p:nvSpPr>
          <p:cNvPr id="6" name="Slide Number Placeholder 5"/>
          <p:cNvSpPr>
            <a:spLocks noGrp="1"/>
          </p:cNvSpPr>
          <p:nvPr>
            <p:ph type="sldNum" sz="quarter" idx="12"/>
          </p:nvPr>
        </p:nvSpPr>
        <p:spPr/>
        <p:txBody>
          <a:bodyPr/>
          <a:lstStyle/>
          <a:p>
            <a:fld id="{91C7252B-4A3A-443E-82EA-92A5BCCF2336}" type="slidenum">
              <a:rPr lang="en-US" smtClean="0"/>
              <a:t>‹#›</a:t>
            </a:fld>
            <a:endParaRPr lang="en-US"/>
          </a:p>
        </p:txBody>
      </p:sp>
    </p:spTree>
    <p:extLst>
      <p:ext uri="{BB962C8B-B14F-4D97-AF65-F5344CB8AC3E}">
        <p14:creationId xmlns:p14="http://schemas.microsoft.com/office/powerpoint/2010/main" val="226640382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pbisMN.org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871B7D-C029-4984-93A8-48FA0A3C668C}"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6735935"/>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pbisMN.org</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D9976A8-2134-4DE4-BFC3-E378CCE5E4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46282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pbisMN.org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9976A8-2134-4DE4-BFC3-E378CCE5E4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669038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pbisMN.org</a:t>
            </a:r>
            <a:endParaRPr lang="en-US">
              <a:solidFill>
                <a:prstClr val="black">
                  <a:tint val="75000"/>
                </a:prstClr>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5430A025-6EFE-43E9-90DF-4F76F5BBE94E}"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246847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pbisMN.org</a:t>
            </a:r>
          </a:p>
        </p:txBody>
      </p:sp>
      <p:sp>
        <p:nvSpPr>
          <p:cNvPr id="6" name="Slide Number Placeholder 5"/>
          <p:cNvSpPr>
            <a:spLocks noGrp="1"/>
          </p:cNvSpPr>
          <p:nvPr>
            <p:ph type="sldNum" sz="quarter" idx="12"/>
          </p:nvPr>
        </p:nvSpPr>
        <p:spPr/>
        <p:txBody>
          <a:bodyPr/>
          <a:lstStyle/>
          <a:p>
            <a:fld id="{91C7252B-4A3A-443E-82EA-92A5BCCF2336}" type="slidenum">
              <a:rPr lang="en-US" smtClean="0"/>
              <a:t>‹#›</a:t>
            </a:fld>
            <a:endParaRPr lang="en-US" dirty="0"/>
          </a:p>
        </p:txBody>
      </p:sp>
    </p:spTree>
    <p:extLst>
      <p:ext uri="{BB962C8B-B14F-4D97-AF65-F5344CB8AC3E}">
        <p14:creationId xmlns:p14="http://schemas.microsoft.com/office/powerpoint/2010/main" val="2526293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0299C6"/>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a:solidFill>
                  <a:srgbClr val="7BB75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p>
            <a:r>
              <a:rPr lang="en-US" dirty="0"/>
              <a:t>pbisMN.org</a:t>
            </a:r>
          </a:p>
        </p:txBody>
      </p:sp>
      <p:sp>
        <p:nvSpPr>
          <p:cNvPr id="6" name="Slide Number Placeholder 5"/>
          <p:cNvSpPr>
            <a:spLocks noGrp="1"/>
          </p:cNvSpPr>
          <p:nvPr>
            <p:ph type="sldNum" sz="quarter" idx="12"/>
          </p:nvPr>
        </p:nvSpPr>
        <p:spPr/>
        <p:txBody>
          <a:bodyPr/>
          <a:lstStyle/>
          <a:p>
            <a:fld id="{91C7252B-4A3A-443E-82EA-92A5BCCF2336}" type="slidenum">
              <a:rPr lang="en-US" smtClean="0"/>
              <a:t>‹#›</a:t>
            </a:fld>
            <a:endParaRPr lang="en-US"/>
          </a:p>
        </p:txBody>
      </p:sp>
    </p:spTree>
    <p:extLst>
      <p:ext uri="{BB962C8B-B14F-4D97-AF65-F5344CB8AC3E}">
        <p14:creationId xmlns:p14="http://schemas.microsoft.com/office/powerpoint/2010/main" val="7348894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0299C6"/>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a:t>pbisMN.org</a:t>
            </a:r>
          </a:p>
        </p:txBody>
      </p:sp>
      <p:sp>
        <p:nvSpPr>
          <p:cNvPr id="6" name="Slide Number Placeholder 5"/>
          <p:cNvSpPr>
            <a:spLocks noGrp="1"/>
          </p:cNvSpPr>
          <p:nvPr>
            <p:ph type="sldNum" sz="quarter" idx="12"/>
          </p:nvPr>
        </p:nvSpPr>
        <p:spPr/>
        <p:txBody>
          <a:bodyPr/>
          <a:lstStyle/>
          <a:p>
            <a:fld id="{91C7252B-4A3A-443E-82EA-92A5BCCF2336}" type="slidenum">
              <a:rPr lang="en-US" smtClean="0"/>
              <a:t>‹#›</a:t>
            </a:fld>
            <a:endParaRPr lang="en-US"/>
          </a:p>
        </p:txBody>
      </p:sp>
    </p:spTree>
    <p:extLst>
      <p:ext uri="{BB962C8B-B14F-4D97-AF65-F5344CB8AC3E}">
        <p14:creationId xmlns:p14="http://schemas.microsoft.com/office/powerpoint/2010/main" val="21894060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pbisMN.org</a:t>
            </a:r>
          </a:p>
        </p:txBody>
      </p:sp>
      <p:sp>
        <p:nvSpPr>
          <p:cNvPr id="6" name="Slide Number Placeholder 5"/>
          <p:cNvSpPr>
            <a:spLocks noGrp="1"/>
          </p:cNvSpPr>
          <p:nvPr>
            <p:ph type="sldNum" sz="quarter" idx="12"/>
          </p:nvPr>
        </p:nvSpPr>
        <p:spPr/>
        <p:txBody>
          <a:bodyPr/>
          <a:lstStyle/>
          <a:p>
            <a:fld id="{91C7252B-4A3A-443E-82EA-92A5BCCF2336}" type="slidenum">
              <a:rPr lang="en-US" smtClean="0"/>
              <a:t>‹#›</a:t>
            </a:fld>
            <a:endParaRPr lang="en-US"/>
          </a:p>
        </p:txBody>
      </p:sp>
    </p:spTree>
    <p:extLst>
      <p:ext uri="{BB962C8B-B14F-4D97-AF65-F5344CB8AC3E}">
        <p14:creationId xmlns:p14="http://schemas.microsoft.com/office/powerpoint/2010/main" val="3735896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pbisMN.org</a:t>
            </a:r>
          </a:p>
        </p:txBody>
      </p:sp>
      <p:sp>
        <p:nvSpPr>
          <p:cNvPr id="7" name="Slide Number Placeholder 6"/>
          <p:cNvSpPr>
            <a:spLocks noGrp="1"/>
          </p:cNvSpPr>
          <p:nvPr>
            <p:ph type="sldNum" sz="quarter" idx="12"/>
          </p:nvPr>
        </p:nvSpPr>
        <p:spPr/>
        <p:txBody>
          <a:bodyPr/>
          <a:lstStyle/>
          <a:p>
            <a:fld id="{91C7252B-4A3A-443E-82EA-92A5BCCF2336}" type="slidenum">
              <a:rPr lang="en-US" smtClean="0"/>
              <a:t>‹#›</a:t>
            </a:fld>
            <a:endParaRPr lang="en-US"/>
          </a:p>
        </p:txBody>
      </p:sp>
    </p:spTree>
    <p:extLst>
      <p:ext uri="{BB962C8B-B14F-4D97-AF65-F5344CB8AC3E}">
        <p14:creationId xmlns:p14="http://schemas.microsoft.com/office/powerpoint/2010/main" val="3372598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t>pbisMN.org</a:t>
            </a:r>
          </a:p>
        </p:txBody>
      </p:sp>
      <p:sp>
        <p:nvSpPr>
          <p:cNvPr id="9" name="Slide Number Placeholder 8"/>
          <p:cNvSpPr>
            <a:spLocks noGrp="1"/>
          </p:cNvSpPr>
          <p:nvPr>
            <p:ph type="sldNum" sz="quarter" idx="12"/>
          </p:nvPr>
        </p:nvSpPr>
        <p:spPr/>
        <p:txBody>
          <a:bodyPr/>
          <a:lstStyle/>
          <a:p>
            <a:fld id="{91C7252B-4A3A-443E-82EA-92A5BCCF2336}" type="slidenum">
              <a:rPr lang="en-US" smtClean="0"/>
              <a:t>‹#›</a:t>
            </a:fld>
            <a:endParaRPr lang="en-US"/>
          </a:p>
        </p:txBody>
      </p:sp>
    </p:spTree>
    <p:extLst>
      <p:ext uri="{BB962C8B-B14F-4D97-AF65-F5344CB8AC3E}">
        <p14:creationId xmlns:p14="http://schemas.microsoft.com/office/powerpoint/2010/main" val="22446048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dirty="0"/>
              <a:t>pbisMN.org</a:t>
            </a:r>
          </a:p>
        </p:txBody>
      </p:sp>
      <p:sp>
        <p:nvSpPr>
          <p:cNvPr id="5" name="Slide Number Placeholder 4"/>
          <p:cNvSpPr>
            <a:spLocks noGrp="1"/>
          </p:cNvSpPr>
          <p:nvPr>
            <p:ph type="sldNum" sz="quarter" idx="12"/>
          </p:nvPr>
        </p:nvSpPr>
        <p:spPr/>
        <p:txBody>
          <a:bodyPr/>
          <a:lstStyle>
            <a:lvl1pPr>
              <a:defRPr b="1">
                <a:solidFill>
                  <a:schemeClr val="bg1"/>
                </a:solidFill>
              </a:defRPr>
            </a:lvl1pPr>
          </a:lstStyle>
          <a:p>
            <a:fld id="{91C7252B-4A3A-443E-82EA-92A5BCCF2336}" type="slidenum">
              <a:rPr lang="en-US" smtClean="0"/>
              <a:pPr/>
              <a:t>‹#›</a:t>
            </a:fld>
            <a:endParaRPr lang="en-US" dirty="0"/>
          </a:p>
        </p:txBody>
      </p:sp>
    </p:spTree>
    <p:extLst>
      <p:ext uri="{BB962C8B-B14F-4D97-AF65-F5344CB8AC3E}">
        <p14:creationId xmlns:p14="http://schemas.microsoft.com/office/powerpoint/2010/main" val="36788595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pbisMN.org</a:t>
            </a:r>
          </a:p>
        </p:txBody>
      </p:sp>
      <p:sp>
        <p:nvSpPr>
          <p:cNvPr id="4" name="Slide Number Placeholder 3"/>
          <p:cNvSpPr>
            <a:spLocks noGrp="1"/>
          </p:cNvSpPr>
          <p:nvPr>
            <p:ph type="sldNum" sz="quarter" idx="12"/>
          </p:nvPr>
        </p:nvSpPr>
        <p:spPr/>
        <p:txBody>
          <a:bodyPr/>
          <a:lstStyle/>
          <a:p>
            <a:fld id="{91C7252B-4A3A-443E-82EA-92A5BCCF2336}" type="slidenum">
              <a:rPr lang="en-US" smtClean="0"/>
              <a:t>‹#›</a:t>
            </a:fld>
            <a:endParaRPr lang="en-US"/>
          </a:p>
        </p:txBody>
      </p:sp>
    </p:spTree>
    <p:extLst>
      <p:ext uri="{BB962C8B-B14F-4D97-AF65-F5344CB8AC3E}">
        <p14:creationId xmlns:p14="http://schemas.microsoft.com/office/powerpoint/2010/main" val="40896087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t>pbisMN.org</a:t>
            </a:r>
          </a:p>
        </p:txBody>
      </p:sp>
      <p:sp>
        <p:nvSpPr>
          <p:cNvPr id="7" name="Slide Number Placeholder 6"/>
          <p:cNvSpPr>
            <a:spLocks noGrp="1"/>
          </p:cNvSpPr>
          <p:nvPr>
            <p:ph type="sldNum" sz="quarter" idx="12"/>
          </p:nvPr>
        </p:nvSpPr>
        <p:spPr/>
        <p:txBody>
          <a:bodyPr/>
          <a:lstStyle/>
          <a:p>
            <a:fld id="{91C7252B-4A3A-443E-82EA-92A5BCCF2336}" type="slidenum">
              <a:rPr lang="en-US" smtClean="0"/>
              <a:t>‹#›</a:t>
            </a:fld>
            <a:endParaRPr lang="en-US"/>
          </a:p>
        </p:txBody>
      </p:sp>
      <p:sp>
        <p:nvSpPr>
          <p:cNvPr id="8" name="Title 1"/>
          <p:cNvSpPr txBox="1">
            <a:spLocks/>
          </p:cNvSpPr>
          <p:nvPr userDrawn="1"/>
        </p:nvSpPr>
        <p:spPr>
          <a:xfrm>
            <a:off x="1600200" y="39687"/>
            <a:ext cx="7391400" cy="722313"/>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rgbClr val="0299C6"/>
                </a:solidFill>
                <a:latin typeface="+mj-lt"/>
                <a:ea typeface="+mj-ea"/>
                <a:cs typeface="+mj-cs"/>
              </a:defRPr>
            </a:lvl1pPr>
          </a:lstStyle>
          <a:p>
            <a:r>
              <a:rPr lang="en-US" sz="3600" dirty="0"/>
              <a:t>Click to edit Master title style</a:t>
            </a:r>
          </a:p>
        </p:txBody>
      </p:sp>
      <p:sp>
        <p:nvSpPr>
          <p:cNvPr id="9" name="Content Placeholder 2"/>
          <p:cNvSpPr>
            <a:spLocks noGrp="1"/>
          </p:cNvSpPr>
          <p:nvPr>
            <p:ph idx="13"/>
          </p:nvPr>
        </p:nvSpPr>
        <p:spPr>
          <a:xfrm>
            <a:off x="3581400" y="1004887"/>
            <a:ext cx="5111750" cy="5472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p:cNvSpPr>
            <a:spLocks noGrp="1"/>
          </p:cNvSpPr>
          <p:nvPr>
            <p:ph type="body" sz="half" idx="14"/>
          </p:nvPr>
        </p:nvSpPr>
        <p:spPr>
          <a:xfrm>
            <a:off x="457200" y="990600"/>
            <a:ext cx="3008313" cy="54864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625013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0299C6"/>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a:t>pbisMN.org</a:t>
            </a:r>
          </a:p>
        </p:txBody>
      </p:sp>
      <p:sp>
        <p:nvSpPr>
          <p:cNvPr id="6" name="Slide Number Placeholder 5"/>
          <p:cNvSpPr>
            <a:spLocks noGrp="1"/>
          </p:cNvSpPr>
          <p:nvPr>
            <p:ph type="sldNum" sz="quarter" idx="12"/>
          </p:nvPr>
        </p:nvSpPr>
        <p:spPr/>
        <p:txBody>
          <a:bodyPr/>
          <a:lstStyle/>
          <a:p>
            <a:fld id="{91C7252B-4A3A-443E-82EA-92A5BCCF2336}" type="slidenum">
              <a:rPr lang="en-US" smtClean="0"/>
              <a:t>‹#›</a:t>
            </a:fld>
            <a:endParaRPr lang="en-US"/>
          </a:p>
        </p:txBody>
      </p:sp>
    </p:spTree>
    <p:extLst>
      <p:ext uri="{BB962C8B-B14F-4D97-AF65-F5344CB8AC3E}">
        <p14:creationId xmlns:p14="http://schemas.microsoft.com/office/powerpoint/2010/main" val="35633452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304800"/>
            <a:ext cx="5486400" cy="4422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pbisMN.org</a:t>
            </a:r>
          </a:p>
        </p:txBody>
      </p:sp>
      <p:sp>
        <p:nvSpPr>
          <p:cNvPr id="7" name="Slide Number Placeholder 6"/>
          <p:cNvSpPr>
            <a:spLocks noGrp="1"/>
          </p:cNvSpPr>
          <p:nvPr>
            <p:ph type="sldNum" sz="quarter" idx="12"/>
          </p:nvPr>
        </p:nvSpPr>
        <p:spPr/>
        <p:txBody>
          <a:bodyPr/>
          <a:lstStyle/>
          <a:p>
            <a:fld id="{91C7252B-4A3A-443E-82EA-92A5BCCF2336}" type="slidenum">
              <a:rPr lang="en-US" smtClean="0"/>
              <a:t>‹#›</a:t>
            </a:fld>
            <a:endParaRPr lang="en-US"/>
          </a:p>
        </p:txBody>
      </p:sp>
    </p:spTree>
    <p:extLst>
      <p:ext uri="{BB962C8B-B14F-4D97-AF65-F5344CB8AC3E}">
        <p14:creationId xmlns:p14="http://schemas.microsoft.com/office/powerpoint/2010/main" val="33107921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pbisMN.org</a:t>
            </a:r>
          </a:p>
        </p:txBody>
      </p:sp>
      <p:sp>
        <p:nvSpPr>
          <p:cNvPr id="6" name="Slide Number Placeholder 5"/>
          <p:cNvSpPr>
            <a:spLocks noGrp="1"/>
          </p:cNvSpPr>
          <p:nvPr>
            <p:ph type="sldNum" sz="quarter" idx="12"/>
          </p:nvPr>
        </p:nvSpPr>
        <p:spPr/>
        <p:txBody>
          <a:bodyPr/>
          <a:lstStyle/>
          <a:p>
            <a:fld id="{91C7252B-4A3A-443E-82EA-92A5BCCF2336}" type="slidenum">
              <a:rPr lang="en-US" smtClean="0"/>
              <a:t>‹#›</a:t>
            </a:fld>
            <a:endParaRPr lang="en-US"/>
          </a:p>
        </p:txBody>
      </p:sp>
    </p:spTree>
    <p:extLst>
      <p:ext uri="{BB962C8B-B14F-4D97-AF65-F5344CB8AC3E}">
        <p14:creationId xmlns:p14="http://schemas.microsoft.com/office/powerpoint/2010/main" val="32478451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pbisMN.org</a:t>
            </a:r>
          </a:p>
        </p:txBody>
      </p:sp>
      <p:sp>
        <p:nvSpPr>
          <p:cNvPr id="6" name="Slide Number Placeholder 5"/>
          <p:cNvSpPr>
            <a:spLocks noGrp="1"/>
          </p:cNvSpPr>
          <p:nvPr>
            <p:ph type="sldNum" sz="quarter" idx="12"/>
          </p:nvPr>
        </p:nvSpPr>
        <p:spPr/>
        <p:txBody>
          <a:bodyPr/>
          <a:lstStyle/>
          <a:p>
            <a:fld id="{91C7252B-4A3A-443E-82EA-92A5BCCF2336}" type="slidenum">
              <a:rPr lang="en-US" smtClean="0"/>
              <a:t>‹#›</a:t>
            </a:fld>
            <a:endParaRPr lang="en-US" dirty="0"/>
          </a:p>
        </p:txBody>
      </p:sp>
    </p:spTree>
    <p:extLst>
      <p:ext uri="{BB962C8B-B14F-4D97-AF65-F5344CB8AC3E}">
        <p14:creationId xmlns:p14="http://schemas.microsoft.com/office/powerpoint/2010/main" val="15010108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0299C6"/>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a:solidFill>
                  <a:srgbClr val="7BB75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p>
            <a:r>
              <a:rPr lang="en-US" dirty="0"/>
              <a:t>pbisMN.org</a:t>
            </a:r>
          </a:p>
        </p:txBody>
      </p:sp>
      <p:sp>
        <p:nvSpPr>
          <p:cNvPr id="6" name="Slide Number Placeholder 5"/>
          <p:cNvSpPr>
            <a:spLocks noGrp="1"/>
          </p:cNvSpPr>
          <p:nvPr>
            <p:ph type="sldNum" sz="quarter" idx="12"/>
          </p:nvPr>
        </p:nvSpPr>
        <p:spPr/>
        <p:txBody>
          <a:bodyPr/>
          <a:lstStyle/>
          <a:p>
            <a:fld id="{91C7252B-4A3A-443E-82EA-92A5BCCF2336}" type="slidenum">
              <a:rPr lang="en-US" smtClean="0"/>
              <a:t>‹#›</a:t>
            </a:fld>
            <a:endParaRPr lang="en-US"/>
          </a:p>
        </p:txBody>
      </p:sp>
    </p:spTree>
    <p:extLst>
      <p:ext uri="{BB962C8B-B14F-4D97-AF65-F5344CB8AC3E}">
        <p14:creationId xmlns:p14="http://schemas.microsoft.com/office/powerpoint/2010/main" val="7320073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0299C6"/>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a:t>pbisMN.org</a:t>
            </a:r>
          </a:p>
        </p:txBody>
      </p:sp>
      <p:sp>
        <p:nvSpPr>
          <p:cNvPr id="6" name="Slide Number Placeholder 5"/>
          <p:cNvSpPr>
            <a:spLocks noGrp="1"/>
          </p:cNvSpPr>
          <p:nvPr>
            <p:ph type="sldNum" sz="quarter" idx="12"/>
          </p:nvPr>
        </p:nvSpPr>
        <p:spPr/>
        <p:txBody>
          <a:bodyPr/>
          <a:lstStyle/>
          <a:p>
            <a:fld id="{91C7252B-4A3A-443E-82EA-92A5BCCF2336}" type="slidenum">
              <a:rPr lang="en-US" smtClean="0"/>
              <a:t>‹#›</a:t>
            </a:fld>
            <a:endParaRPr lang="en-US"/>
          </a:p>
        </p:txBody>
      </p:sp>
    </p:spTree>
    <p:extLst>
      <p:ext uri="{BB962C8B-B14F-4D97-AF65-F5344CB8AC3E}">
        <p14:creationId xmlns:p14="http://schemas.microsoft.com/office/powerpoint/2010/main" val="35216198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pbisMN.org</a:t>
            </a:r>
          </a:p>
        </p:txBody>
      </p:sp>
      <p:sp>
        <p:nvSpPr>
          <p:cNvPr id="6" name="Slide Number Placeholder 5"/>
          <p:cNvSpPr>
            <a:spLocks noGrp="1"/>
          </p:cNvSpPr>
          <p:nvPr>
            <p:ph type="sldNum" sz="quarter" idx="12"/>
          </p:nvPr>
        </p:nvSpPr>
        <p:spPr/>
        <p:txBody>
          <a:bodyPr/>
          <a:lstStyle/>
          <a:p>
            <a:fld id="{91C7252B-4A3A-443E-82EA-92A5BCCF2336}" type="slidenum">
              <a:rPr lang="en-US" smtClean="0"/>
              <a:t>‹#›</a:t>
            </a:fld>
            <a:endParaRPr lang="en-US"/>
          </a:p>
        </p:txBody>
      </p:sp>
    </p:spTree>
    <p:extLst>
      <p:ext uri="{BB962C8B-B14F-4D97-AF65-F5344CB8AC3E}">
        <p14:creationId xmlns:p14="http://schemas.microsoft.com/office/powerpoint/2010/main" val="37188491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pbisMN.org</a:t>
            </a:r>
          </a:p>
        </p:txBody>
      </p:sp>
      <p:sp>
        <p:nvSpPr>
          <p:cNvPr id="7" name="Slide Number Placeholder 6"/>
          <p:cNvSpPr>
            <a:spLocks noGrp="1"/>
          </p:cNvSpPr>
          <p:nvPr>
            <p:ph type="sldNum" sz="quarter" idx="12"/>
          </p:nvPr>
        </p:nvSpPr>
        <p:spPr/>
        <p:txBody>
          <a:bodyPr/>
          <a:lstStyle/>
          <a:p>
            <a:fld id="{91C7252B-4A3A-443E-82EA-92A5BCCF2336}" type="slidenum">
              <a:rPr lang="en-US" smtClean="0"/>
              <a:t>‹#›</a:t>
            </a:fld>
            <a:endParaRPr lang="en-US"/>
          </a:p>
        </p:txBody>
      </p:sp>
    </p:spTree>
    <p:extLst>
      <p:ext uri="{BB962C8B-B14F-4D97-AF65-F5344CB8AC3E}">
        <p14:creationId xmlns:p14="http://schemas.microsoft.com/office/powerpoint/2010/main" val="34627641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t>pbisMN.org</a:t>
            </a:r>
          </a:p>
        </p:txBody>
      </p:sp>
      <p:sp>
        <p:nvSpPr>
          <p:cNvPr id="9" name="Slide Number Placeholder 8"/>
          <p:cNvSpPr>
            <a:spLocks noGrp="1"/>
          </p:cNvSpPr>
          <p:nvPr>
            <p:ph type="sldNum" sz="quarter" idx="12"/>
          </p:nvPr>
        </p:nvSpPr>
        <p:spPr/>
        <p:txBody>
          <a:bodyPr/>
          <a:lstStyle/>
          <a:p>
            <a:fld id="{91C7252B-4A3A-443E-82EA-92A5BCCF2336}" type="slidenum">
              <a:rPr lang="en-US" smtClean="0"/>
              <a:t>‹#›</a:t>
            </a:fld>
            <a:endParaRPr lang="en-US"/>
          </a:p>
        </p:txBody>
      </p:sp>
    </p:spTree>
    <p:extLst>
      <p:ext uri="{BB962C8B-B14F-4D97-AF65-F5344CB8AC3E}">
        <p14:creationId xmlns:p14="http://schemas.microsoft.com/office/powerpoint/2010/main" val="15815481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dirty="0"/>
              <a:t>pbisMN.org</a:t>
            </a:r>
          </a:p>
        </p:txBody>
      </p:sp>
      <p:sp>
        <p:nvSpPr>
          <p:cNvPr id="5" name="Slide Number Placeholder 4"/>
          <p:cNvSpPr>
            <a:spLocks noGrp="1"/>
          </p:cNvSpPr>
          <p:nvPr>
            <p:ph type="sldNum" sz="quarter" idx="12"/>
          </p:nvPr>
        </p:nvSpPr>
        <p:spPr/>
        <p:txBody>
          <a:bodyPr/>
          <a:lstStyle>
            <a:lvl1pPr>
              <a:defRPr b="1">
                <a:solidFill>
                  <a:schemeClr val="bg1"/>
                </a:solidFill>
              </a:defRPr>
            </a:lvl1pPr>
          </a:lstStyle>
          <a:p>
            <a:fld id="{91C7252B-4A3A-443E-82EA-92A5BCCF2336}" type="slidenum">
              <a:rPr lang="en-US" smtClean="0"/>
              <a:pPr/>
              <a:t>‹#›</a:t>
            </a:fld>
            <a:endParaRPr lang="en-US" dirty="0"/>
          </a:p>
        </p:txBody>
      </p:sp>
    </p:spTree>
    <p:extLst>
      <p:ext uri="{BB962C8B-B14F-4D97-AF65-F5344CB8AC3E}">
        <p14:creationId xmlns:p14="http://schemas.microsoft.com/office/powerpoint/2010/main" val="38448739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pbisMN.org</a:t>
            </a:r>
          </a:p>
        </p:txBody>
      </p:sp>
      <p:sp>
        <p:nvSpPr>
          <p:cNvPr id="4" name="Slide Number Placeholder 3"/>
          <p:cNvSpPr>
            <a:spLocks noGrp="1"/>
          </p:cNvSpPr>
          <p:nvPr>
            <p:ph type="sldNum" sz="quarter" idx="12"/>
          </p:nvPr>
        </p:nvSpPr>
        <p:spPr/>
        <p:txBody>
          <a:bodyPr/>
          <a:lstStyle/>
          <a:p>
            <a:fld id="{91C7252B-4A3A-443E-82EA-92A5BCCF2336}" type="slidenum">
              <a:rPr lang="en-US" smtClean="0"/>
              <a:t>‹#›</a:t>
            </a:fld>
            <a:endParaRPr lang="en-US"/>
          </a:p>
        </p:txBody>
      </p:sp>
    </p:spTree>
    <p:extLst>
      <p:ext uri="{BB962C8B-B14F-4D97-AF65-F5344CB8AC3E}">
        <p14:creationId xmlns:p14="http://schemas.microsoft.com/office/powerpoint/2010/main" val="2631409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pbisMN.org</a:t>
            </a:r>
          </a:p>
        </p:txBody>
      </p:sp>
      <p:sp>
        <p:nvSpPr>
          <p:cNvPr id="6" name="Slide Number Placeholder 5"/>
          <p:cNvSpPr>
            <a:spLocks noGrp="1"/>
          </p:cNvSpPr>
          <p:nvPr>
            <p:ph type="sldNum" sz="quarter" idx="12"/>
          </p:nvPr>
        </p:nvSpPr>
        <p:spPr/>
        <p:txBody>
          <a:bodyPr/>
          <a:lstStyle/>
          <a:p>
            <a:fld id="{91C7252B-4A3A-443E-82EA-92A5BCCF2336}" type="slidenum">
              <a:rPr lang="en-US" smtClean="0"/>
              <a:t>‹#›</a:t>
            </a:fld>
            <a:endParaRPr lang="en-US"/>
          </a:p>
        </p:txBody>
      </p:sp>
    </p:spTree>
    <p:extLst>
      <p:ext uri="{BB962C8B-B14F-4D97-AF65-F5344CB8AC3E}">
        <p14:creationId xmlns:p14="http://schemas.microsoft.com/office/powerpoint/2010/main" val="3481276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t>pbisMN.org</a:t>
            </a:r>
          </a:p>
        </p:txBody>
      </p:sp>
      <p:sp>
        <p:nvSpPr>
          <p:cNvPr id="7" name="Slide Number Placeholder 6"/>
          <p:cNvSpPr>
            <a:spLocks noGrp="1"/>
          </p:cNvSpPr>
          <p:nvPr>
            <p:ph type="sldNum" sz="quarter" idx="12"/>
          </p:nvPr>
        </p:nvSpPr>
        <p:spPr/>
        <p:txBody>
          <a:bodyPr/>
          <a:lstStyle/>
          <a:p>
            <a:fld id="{91C7252B-4A3A-443E-82EA-92A5BCCF2336}" type="slidenum">
              <a:rPr lang="en-US" smtClean="0"/>
              <a:t>‹#›</a:t>
            </a:fld>
            <a:endParaRPr lang="en-US"/>
          </a:p>
        </p:txBody>
      </p:sp>
      <p:sp>
        <p:nvSpPr>
          <p:cNvPr id="8" name="Title 1"/>
          <p:cNvSpPr txBox="1">
            <a:spLocks/>
          </p:cNvSpPr>
          <p:nvPr userDrawn="1"/>
        </p:nvSpPr>
        <p:spPr>
          <a:xfrm>
            <a:off x="1600200" y="39687"/>
            <a:ext cx="7391400" cy="722313"/>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rgbClr val="0299C6"/>
                </a:solidFill>
                <a:latin typeface="+mj-lt"/>
                <a:ea typeface="+mj-ea"/>
                <a:cs typeface="+mj-cs"/>
              </a:defRPr>
            </a:lvl1pPr>
          </a:lstStyle>
          <a:p>
            <a:r>
              <a:rPr lang="en-US" sz="3600" dirty="0"/>
              <a:t>Click to edit Master title style</a:t>
            </a:r>
          </a:p>
        </p:txBody>
      </p:sp>
      <p:sp>
        <p:nvSpPr>
          <p:cNvPr id="9" name="Content Placeholder 2"/>
          <p:cNvSpPr>
            <a:spLocks noGrp="1"/>
          </p:cNvSpPr>
          <p:nvPr>
            <p:ph idx="13"/>
          </p:nvPr>
        </p:nvSpPr>
        <p:spPr>
          <a:xfrm>
            <a:off x="3581400" y="1004887"/>
            <a:ext cx="5111750" cy="5472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p:cNvSpPr>
            <a:spLocks noGrp="1"/>
          </p:cNvSpPr>
          <p:nvPr>
            <p:ph type="body" sz="half" idx="14"/>
          </p:nvPr>
        </p:nvSpPr>
        <p:spPr>
          <a:xfrm>
            <a:off x="457200" y="990600"/>
            <a:ext cx="3008313" cy="54864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0922460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304800"/>
            <a:ext cx="5486400" cy="4422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pbisMN.org</a:t>
            </a:r>
          </a:p>
        </p:txBody>
      </p:sp>
      <p:sp>
        <p:nvSpPr>
          <p:cNvPr id="7" name="Slide Number Placeholder 6"/>
          <p:cNvSpPr>
            <a:spLocks noGrp="1"/>
          </p:cNvSpPr>
          <p:nvPr>
            <p:ph type="sldNum" sz="quarter" idx="12"/>
          </p:nvPr>
        </p:nvSpPr>
        <p:spPr/>
        <p:txBody>
          <a:bodyPr/>
          <a:lstStyle/>
          <a:p>
            <a:fld id="{91C7252B-4A3A-443E-82EA-92A5BCCF2336}" type="slidenum">
              <a:rPr lang="en-US" smtClean="0"/>
              <a:t>‹#›</a:t>
            </a:fld>
            <a:endParaRPr lang="en-US"/>
          </a:p>
        </p:txBody>
      </p:sp>
    </p:spTree>
    <p:extLst>
      <p:ext uri="{BB962C8B-B14F-4D97-AF65-F5344CB8AC3E}">
        <p14:creationId xmlns:p14="http://schemas.microsoft.com/office/powerpoint/2010/main" val="27648768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pbisMN.org</a:t>
            </a:r>
          </a:p>
        </p:txBody>
      </p:sp>
      <p:sp>
        <p:nvSpPr>
          <p:cNvPr id="6" name="Slide Number Placeholder 5"/>
          <p:cNvSpPr>
            <a:spLocks noGrp="1"/>
          </p:cNvSpPr>
          <p:nvPr>
            <p:ph type="sldNum" sz="quarter" idx="12"/>
          </p:nvPr>
        </p:nvSpPr>
        <p:spPr/>
        <p:txBody>
          <a:bodyPr/>
          <a:lstStyle/>
          <a:p>
            <a:fld id="{91C7252B-4A3A-443E-82EA-92A5BCCF2336}" type="slidenum">
              <a:rPr lang="en-US" smtClean="0"/>
              <a:t>‹#›</a:t>
            </a:fld>
            <a:endParaRPr lang="en-US"/>
          </a:p>
        </p:txBody>
      </p:sp>
    </p:spTree>
    <p:extLst>
      <p:ext uri="{BB962C8B-B14F-4D97-AF65-F5344CB8AC3E}">
        <p14:creationId xmlns:p14="http://schemas.microsoft.com/office/powerpoint/2010/main" val="39888148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pbisMN.org</a:t>
            </a:r>
          </a:p>
        </p:txBody>
      </p:sp>
      <p:sp>
        <p:nvSpPr>
          <p:cNvPr id="6" name="Slide Number Placeholder 5"/>
          <p:cNvSpPr>
            <a:spLocks noGrp="1"/>
          </p:cNvSpPr>
          <p:nvPr>
            <p:ph type="sldNum" sz="quarter" idx="12"/>
          </p:nvPr>
        </p:nvSpPr>
        <p:spPr/>
        <p:txBody>
          <a:bodyPr/>
          <a:lstStyle/>
          <a:p>
            <a:fld id="{91C7252B-4A3A-443E-82EA-92A5BCCF2336}" type="slidenum">
              <a:rPr lang="en-US" smtClean="0"/>
              <a:t>‹#›</a:t>
            </a:fld>
            <a:endParaRPr lang="en-US" dirty="0"/>
          </a:p>
        </p:txBody>
      </p:sp>
    </p:spTree>
    <p:extLst>
      <p:ext uri="{BB962C8B-B14F-4D97-AF65-F5344CB8AC3E}">
        <p14:creationId xmlns:p14="http://schemas.microsoft.com/office/powerpoint/2010/main" val="38512732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0299C6"/>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a:solidFill>
                  <a:srgbClr val="7BB75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p>
            <a:r>
              <a:rPr lang="en-US" dirty="0"/>
              <a:t>pbisMN.org</a:t>
            </a:r>
          </a:p>
        </p:txBody>
      </p:sp>
      <p:sp>
        <p:nvSpPr>
          <p:cNvPr id="6" name="Slide Number Placeholder 5"/>
          <p:cNvSpPr>
            <a:spLocks noGrp="1"/>
          </p:cNvSpPr>
          <p:nvPr>
            <p:ph type="sldNum" sz="quarter" idx="12"/>
          </p:nvPr>
        </p:nvSpPr>
        <p:spPr/>
        <p:txBody>
          <a:bodyPr/>
          <a:lstStyle/>
          <a:p>
            <a:fld id="{91C7252B-4A3A-443E-82EA-92A5BCCF2336}" type="slidenum">
              <a:rPr lang="en-US" smtClean="0"/>
              <a:t>‹#›</a:t>
            </a:fld>
            <a:endParaRPr lang="en-US"/>
          </a:p>
        </p:txBody>
      </p:sp>
    </p:spTree>
    <p:extLst>
      <p:ext uri="{BB962C8B-B14F-4D97-AF65-F5344CB8AC3E}">
        <p14:creationId xmlns:p14="http://schemas.microsoft.com/office/powerpoint/2010/main" val="8636560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0299C6"/>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a:t>pbisMN.org</a:t>
            </a:r>
          </a:p>
        </p:txBody>
      </p:sp>
      <p:sp>
        <p:nvSpPr>
          <p:cNvPr id="6" name="Slide Number Placeholder 5"/>
          <p:cNvSpPr>
            <a:spLocks noGrp="1"/>
          </p:cNvSpPr>
          <p:nvPr>
            <p:ph type="sldNum" sz="quarter" idx="12"/>
          </p:nvPr>
        </p:nvSpPr>
        <p:spPr/>
        <p:txBody>
          <a:bodyPr/>
          <a:lstStyle/>
          <a:p>
            <a:fld id="{91C7252B-4A3A-443E-82EA-92A5BCCF2336}" type="slidenum">
              <a:rPr lang="en-US" smtClean="0"/>
              <a:t>‹#›</a:t>
            </a:fld>
            <a:endParaRPr lang="en-US"/>
          </a:p>
        </p:txBody>
      </p:sp>
    </p:spTree>
    <p:extLst>
      <p:ext uri="{BB962C8B-B14F-4D97-AF65-F5344CB8AC3E}">
        <p14:creationId xmlns:p14="http://schemas.microsoft.com/office/powerpoint/2010/main" val="26337736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pbisMN.org</a:t>
            </a:r>
          </a:p>
        </p:txBody>
      </p:sp>
      <p:sp>
        <p:nvSpPr>
          <p:cNvPr id="6" name="Slide Number Placeholder 5"/>
          <p:cNvSpPr>
            <a:spLocks noGrp="1"/>
          </p:cNvSpPr>
          <p:nvPr>
            <p:ph type="sldNum" sz="quarter" idx="12"/>
          </p:nvPr>
        </p:nvSpPr>
        <p:spPr/>
        <p:txBody>
          <a:bodyPr/>
          <a:lstStyle/>
          <a:p>
            <a:fld id="{91C7252B-4A3A-443E-82EA-92A5BCCF2336}" type="slidenum">
              <a:rPr lang="en-US" smtClean="0"/>
              <a:t>‹#›</a:t>
            </a:fld>
            <a:endParaRPr lang="en-US"/>
          </a:p>
        </p:txBody>
      </p:sp>
    </p:spTree>
    <p:extLst>
      <p:ext uri="{BB962C8B-B14F-4D97-AF65-F5344CB8AC3E}">
        <p14:creationId xmlns:p14="http://schemas.microsoft.com/office/powerpoint/2010/main" val="30183937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pbisMN.org</a:t>
            </a:r>
          </a:p>
        </p:txBody>
      </p:sp>
      <p:sp>
        <p:nvSpPr>
          <p:cNvPr id="7" name="Slide Number Placeholder 6"/>
          <p:cNvSpPr>
            <a:spLocks noGrp="1"/>
          </p:cNvSpPr>
          <p:nvPr>
            <p:ph type="sldNum" sz="quarter" idx="12"/>
          </p:nvPr>
        </p:nvSpPr>
        <p:spPr/>
        <p:txBody>
          <a:bodyPr/>
          <a:lstStyle/>
          <a:p>
            <a:fld id="{91C7252B-4A3A-443E-82EA-92A5BCCF2336}" type="slidenum">
              <a:rPr lang="en-US" smtClean="0"/>
              <a:t>‹#›</a:t>
            </a:fld>
            <a:endParaRPr lang="en-US"/>
          </a:p>
        </p:txBody>
      </p:sp>
    </p:spTree>
    <p:extLst>
      <p:ext uri="{BB962C8B-B14F-4D97-AF65-F5344CB8AC3E}">
        <p14:creationId xmlns:p14="http://schemas.microsoft.com/office/powerpoint/2010/main" val="41585399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t>pbisMN.org</a:t>
            </a:r>
          </a:p>
        </p:txBody>
      </p:sp>
      <p:sp>
        <p:nvSpPr>
          <p:cNvPr id="9" name="Slide Number Placeholder 8"/>
          <p:cNvSpPr>
            <a:spLocks noGrp="1"/>
          </p:cNvSpPr>
          <p:nvPr>
            <p:ph type="sldNum" sz="quarter" idx="12"/>
          </p:nvPr>
        </p:nvSpPr>
        <p:spPr/>
        <p:txBody>
          <a:bodyPr/>
          <a:lstStyle/>
          <a:p>
            <a:fld id="{91C7252B-4A3A-443E-82EA-92A5BCCF2336}" type="slidenum">
              <a:rPr lang="en-US" smtClean="0"/>
              <a:t>‹#›</a:t>
            </a:fld>
            <a:endParaRPr lang="en-US"/>
          </a:p>
        </p:txBody>
      </p:sp>
    </p:spTree>
    <p:extLst>
      <p:ext uri="{BB962C8B-B14F-4D97-AF65-F5344CB8AC3E}">
        <p14:creationId xmlns:p14="http://schemas.microsoft.com/office/powerpoint/2010/main" val="41175611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dirty="0"/>
              <a:t>pbisMN.org</a:t>
            </a:r>
          </a:p>
        </p:txBody>
      </p:sp>
      <p:sp>
        <p:nvSpPr>
          <p:cNvPr id="5" name="Slide Number Placeholder 4"/>
          <p:cNvSpPr>
            <a:spLocks noGrp="1"/>
          </p:cNvSpPr>
          <p:nvPr>
            <p:ph type="sldNum" sz="quarter" idx="12"/>
          </p:nvPr>
        </p:nvSpPr>
        <p:spPr/>
        <p:txBody>
          <a:bodyPr/>
          <a:lstStyle>
            <a:lvl1pPr>
              <a:defRPr b="1">
                <a:solidFill>
                  <a:schemeClr val="bg1"/>
                </a:solidFill>
              </a:defRPr>
            </a:lvl1pPr>
          </a:lstStyle>
          <a:p>
            <a:fld id="{91C7252B-4A3A-443E-82EA-92A5BCCF2336}" type="slidenum">
              <a:rPr lang="en-US" smtClean="0"/>
              <a:pPr/>
              <a:t>‹#›</a:t>
            </a:fld>
            <a:endParaRPr lang="en-US" dirty="0"/>
          </a:p>
        </p:txBody>
      </p:sp>
    </p:spTree>
    <p:extLst>
      <p:ext uri="{BB962C8B-B14F-4D97-AF65-F5344CB8AC3E}">
        <p14:creationId xmlns:p14="http://schemas.microsoft.com/office/powerpoint/2010/main" val="4154124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pbisMN.org</a:t>
            </a:r>
          </a:p>
        </p:txBody>
      </p:sp>
      <p:sp>
        <p:nvSpPr>
          <p:cNvPr id="7" name="Slide Number Placeholder 6"/>
          <p:cNvSpPr>
            <a:spLocks noGrp="1"/>
          </p:cNvSpPr>
          <p:nvPr>
            <p:ph type="sldNum" sz="quarter" idx="12"/>
          </p:nvPr>
        </p:nvSpPr>
        <p:spPr/>
        <p:txBody>
          <a:bodyPr/>
          <a:lstStyle/>
          <a:p>
            <a:fld id="{91C7252B-4A3A-443E-82EA-92A5BCCF2336}" type="slidenum">
              <a:rPr lang="en-US" smtClean="0"/>
              <a:t>‹#›</a:t>
            </a:fld>
            <a:endParaRPr lang="en-US"/>
          </a:p>
        </p:txBody>
      </p:sp>
    </p:spTree>
    <p:extLst>
      <p:ext uri="{BB962C8B-B14F-4D97-AF65-F5344CB8AC3E}">
        <p14:creationId xmlns:p14="http://schemas.microsoft.com/office/powerpoint/2010/main" val="11495606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pbisMN.org</a:t>
            </a:r>
          </a:p>
        </p:txBody>
      </p:sp>
      <p:sp>
        <p:nvSpPr>
          <p:cNvPr id="4" name="Slide Number Placeholder 3"/>
          <p:cNvSpPr>
            <a:spLocks noGrp="1"/>
          </p:cNvSpPr>
          <p:nvPr>
            <p:ph type="sldNum" sz="quarter" idx="12"/>
          </p:nvPr>
        </p:nvSpPr>
        <p:spPr/>
        <p:txBody>
          <a:bodyPr/>
          <a:lstStyle/>
          <a:p>
            <a:fld id="{91C7252B-4A3A-443E-82EA-92A5BCCF2336}" type="slidenum">
              <a:rPr lang="en-US" smtClean="0"/>
              <a:t>‹#›</a:t>
            </a:fld>
            <a:endParaRPr lang="en-US"/>
          </a:p>
        </p:txBody>
      </p:sp>
    </p:spTree>
    <p:extLst>
      <p:ext uri="{BB962C8B-B14F-4D97-AF65-F5344CB8AC3E}">
        <p14:creationId xmlns:p14="http://schemas.microsoft.com/office/powerpoint/2010/main" val="31435346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t>pbisMN.org</a:t>
            </a:r>
          </a:p>
        </p:txBody>
      </p:sp>
      <p:sp>
        <p:nvSpPr>
          <p:cNvPr id="7" name="Slide Number Placeholder 6"/>
          <p:cNvSpPr>
            <a:spLocks noGrp="1"/>
          </p:cNvSpPr>
          <p:nvPr>
            <p:ph type="sldNum" sz="quarter" idx="12"/>
          </p:nvPr>
        </p:nvSpPr>
        <p:spPr/>
        <p:txBody>
          <a:bodyPr/>
          <a:lstStyle/>
          <a:p>
            <a:fld id="{91C7252B-4A3A-443E-82EA-92A5BCCF2336}" type="slidenum">
              <a:rPr lang="en-US" smtClean="0"/>
              <a:t>‹#›</a:t>
            </a:fld>
            <a:endParaRPr lang="en-US"/>
          </a:p>
        </p:txBody>
      </p:sp>
      <p:sp>
        <p:nvSpPr>
          <p:cNvPr id="8" name="Title 1"/>
          <p:cNvSpPr txBox="1">
            <a:spLocks/>
          </p:cNvSpPr>
          <p:nvPr userDrawn="1"/>
        </p:nvSpPr>
        <p:spPr>
          <a:xfrm>
            <a:off x="1600200" y="39687"/>
            <a:ext cx="7391400" cy="722313"/>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rgbClr val="0299C6"/>
                </a:solidFill>
                <a:latin typeface="+mj-lt"/>
                <a:ea typeface="+mj-ea"/>
                <a:cs typeface="+mj-cs"/>
              </a:defRPr>
            </a:lvl1pPr>
          </a:lstStyle>
          <a:p>
            <a:r>
              <a:rPr lang="en-US" sz="3600" dirty="0"/>
              <a:t>Click to edit Master title style</a:t>
            </a:r>
          </a:p>
        </p:txBody>
      </p:sp>
      <p:sp>
        <p:nvSpPr>
          <p:cNvPr id="9" name="Content Placeholder 2"/>
          <p:cNvSpPr>
            <a:spLocks noGrp="1"/>
          </p:cNvSpPr>
          <p:nvPr>
            <p:ph idx="13"/>
          </p:nvPr>
        </p:nvSpPr>
        <p:spPr>
          <a:xfrm>
            <a:off x="3581400" y="1004887"/>
            <a:ext cx="5111750" cy="5472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p:cNvSpPr>
            <a:spLocks noGrp="1"/>
          </p:cNvSpPr>
          <p:nvPr>
            <p:ph type="body" sz="half" idx="14"/>
          </p:nvPr>
        </p:nvSpPr>
        <p:spPr>
          <a:xfrm>
            <a:off x="457200" y="990600"/>
            <a:ext cx="3008313" cy="54864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4660530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304800"/>
            <a:ext cx="5486400" cy="4422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pbisMN.org</a:t>
            </a:r>
          </a:p>
        </p:txBody>
      </p:sp>
      <p:sp>
        <p:nvSpPr>
          <p:cNvPr id="7" name="Slide Number Placeholder 6"/>
          <p:cNvSpPr>
            <a:spLocks noGrp="1"/>
          </p:cNvSpPr>
          <p:nvPr>
            <p:ph type="sldNum" sz="quarter" idx="12"/>
          </p:nvPr>
        </p:nvSpPr>
        <p:spPr/>
        <p:txBody>
          <a:bodyPr/>
          <a:lstStyle/>
          <a:p>
            <a:fld id="{91C7252B-4A3A-443E-82EA-92A5BCCF2336}" type="slidenum">
              <a:rPr lang="en-US" smtClean="0"/>
              <a:t>‹#›</a:t>
            </a:fld>
            <a:endParaRPr lang="en-US"/>
          </a:p>
        </p:txBody>
      </p:sp>
    </p:spTree>
    <p:extLst>
      <p:ext uri="{BB962C8B-B14F-4D97-AF65-F5344CB8AC3E}">
        <p14:creationId xmlns:p14="http://schemas.microsoft.com/office/powerpoint/2010/main" val="5737852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pbisMN.org</a:t>
            </a:r>
          </a:p>
        </p:txBody>
      </p:sp>
      <p:sp>
        <p:nvSpPr>
          <p:cNvPr id="6" name="Slide Number Placeholder 5"/>
          <p:cNvSpPr>
            <a:spLocks noGrp="1"/>
          </p:cNvSpPr>
          <p:nvPr>
            <p:ph type="sldNum" sz="quarter" idx="12"/>
          </p:nvPr>
        </p:nvSpPr>
        <p:spPr/>
        <p:txBody>
          <a:bodyPr/>
          <a:lstStyle/>
          <a:p>
            <a:fld id="{91C7252B-4A3A-443E-82EA-92A5BCCF2336}" type="slidenum">
              <a:rPr lang="en-US" smtClean="0"/>
              <a:t>‹#›</a:t>
            </a:fld>
            <a:endParaRPr lang="en-US"/>
          </a:p>
        </p:txBody>
      </p:sp>
    </p:spTree>
    <p:extLst>
      <p:ext uri="{BB962C8B-B14F-4D97-AF65-F5344CB8AC3E}">
        <p14:creationId xmlns:p14="http://schemas.microsoft.com/office/powerpoint/2010/main" val="42062205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pbisMN.org</a:t>
            </a:r>
          </a:p>
        </p:txBody>
      </p:sp>
      <p:sp>
        <p:nvSpPr>
          <p:cNvPr id="6" name="Slide Number Placeholder 5"/>
          <p:cNvSpPr>
            <a:spLocks noGrp="1"/>
          </p:cNvSpPr>
          <p:nvPr>
            <p:ph type="sldNum" sz="quarter" idx="12"/>
          </p:nvPr>
        </p:nvSpPr>
        <p:spPr/>
        <p:txBody>
          <a:bodyPr/>
          <a:lstStyle/>
          <a:p>
            <a:fld id="{91C7252B-4A3A-443E-82EA-92A5BCCF2336}" type="slidenum">
              <a:rPr lang="en-US" smtClean="0"/>
              <a:t>‹#›</a:t>
            </a:fld>
            <a:endParaRPr lang="en-US" dirty="0"/>
          </a:p>
        </p:txBody>
      </p:sp>
    </p:spTree>
    <p:extLst>
      <p:ext uri="{BB962C8B-B14F-4D97-AF65-F5344CB8AC3E}">
        <p14:creationId xmlns:p14="http://schemas.microsoft.com/office/powerpoint/2010/main" val="3394695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0299C6"/>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a:solidFill>
                  <a:srgbClr val="7BB75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p>
            <a:r>
              <a:rPr lang="en-US" dirty="0"/>
              <a:t>pbisMN.org</a:t>
            </a:r>
          </a:p>
        </p:txBody>
      </p:sp>
      <p:sp>
        <p:nvSpPr>
          <p:cNvPr id="6" name="Slide Number Placeholder 5"/>
          <p:cNvSpPr>
            <a:spLocks noGrp="1"/>
          </p:cNvSpPr>
          <p:nvPr>
            <p:ph type="sldNum" sz="quarter" idx="12"/>
          </p:nvPr>
        </p:nvSpPr>
        <p:spPr/>
        <p:txBody>
          <a:bodyPr/>
          <a:lstStyle/>
          <a:p>
            <a:fld id="{91C7252B-4A3A-443E-82EA-92A5BCCF2336}" type="slidenum">
              <a:rPr lang="en-US" smtClean="0"/>
              <a:t>‹#›</a:t>
            </a:fld>
            <a:endParaRPr lang="en-US"/>
          </a:p>
        </p:txBody>
      </p:sp>
    </p:spTree>
    <p:extLst>
      <p:ext uri="{BB962C8B-B14F-4D97-AF65-F5344CB8AC3E}">
        <p14:creationId xmlns:p14="http://schemas.microsoft.com/office/powerpoint/2010/main" val="38353960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0299C6"/>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a:t>pbisMN.org</a:t>
            </a:r>
          </a:p>
        </p:txBody>
      </p:sp>
      <p:sp>
        <p:nvSpPr>
          <p:cNvPr id="6" name="Slide Number Placeholder 5"/>
          <p:cNvSpPr>
            <a:spLocks noGrp="1"/>
          </p:cNvSpPr>
          <p:nvPr>
            <p:ph type="sldNum" sz="quarter" idx="12"/>
          </p:nvPr>
        </p:nvSpPr>
        <p:spPr/>
        <p:txBody>
          <a:bodyPr/>
          <a:lstStyle/>
          <a:p>
            <a:fld id="{91C7252B-4A3A-443E-82EA-92A5BCCF2336}" type="slidenum">
              <a:rPr lang="en-US" smtClean="0"/>
              <a:t>‹#›</a:t>
            </a:fld>
            <a:endParaRPr lang="en-US"/>
          </a:p>
        </p:txBody>
      </p:sp>
    </p:spTree>
    <p:extLst>
      <p:ext uri="{BB962C8B-B14F-4D97-AF65-F5344CB8AC3E}">
        <p14:creationId xmlns:p14="http://schemas.microsoft.com/office/powerpoint/2010/main" val="12322047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pbisMN.org</a:t>
            </a:r>
          </a:p>
        </p:txBody>
      </p:sp>
      <p:sp>
        <p:nvSpPr>
          <p:cNvPr id="6" name="Slide Number Placeholder 5"/>
          <p:cNvSpPr>
            <a:spLocks noGrp="1"/>
          </p:cNvSpPr>
          <p:nvPr>
            <p:ph type="sldNum" sz="quarter" idx="12"/>
          </p:nvPr>
        </p:nvSpPr>
        <p:spPr/>
        <p:txBody>
          <a:bodyPr/>
          <a:lstStyle/>
          <a:p>
            <a:fld id="{91C7252B-4A3A-443E-82EA-92A5BCCF2336}" type="slidenum">
              <a:rPr lang="en-US" smtClean="0"/>
              <a:t>‹#›</a:t>
            </a:fld>
            <a:endParaRPr lang="en-US"/>
          </a:p>
        </p:txBody>
      </p:sp>
    </p:spTree>
    <p:extLst>
      <p:ext uri="{BB962C8B-B14F-4D97-AF65-F5344CB8AC3E}">
        <p14:creationId xmlns:p14="http://schemas.microsoft.com/office/powerpoint/2010/main" val="13362916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pbisMN.org</a:t>
            </a:r>
          </a:p>
        </p:txBody>
      </p:sp>
      <p:sp>
        <p:nvSpPr>
          <p:cNvPr id="7" name="Slide Number Placeholder 6"/>
          <p:cNvSpPr>
            <a:spLocks noGrp="1"/>
          </p:cNvSpPr>
          <p:nvPr>
            <p:ph type="sldNum" sz="quarter" idx="12"/>
          </p:nvPr>
        </p:nvSpPr>
        <p:spPr/>
        <p:txBody>
          <a:bodyPr/>
          <a:lstStyle/>
          <a:p>
            <a:fld id="{91C7252B-4A3A-443E-82EA-92A5BCCF2336}" type="slidenum">
              <a:rPr lang="en-US" smtClean="0"/>
              <a:t>‹#›</a:t>
            </a:fld>
            <a:endParaRPr lang="en-US"/>
          </a:p>
        </p:txBody>
      </p:sp>
    </p:spTree>
    <p:extLst>
      <p:ext uri="{BB962C8B-B14F-4D97-AF65-F5344CB8AC3E}">
        <p14:creationId xmlns:p14="http://schemas.microsoft.com/office/powerpoint/2010/main" val="34443844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t>pbisMN.org</a:t>
            </a:r>
          </a:p>
        </p:txBody>
      </p:sp>
      <p:sp>
        <p:nvSpPr>
          <p:cNvPr id="9" name="Slide Number Placeholder 8"/>
          <p:cNvSpPr>
            <a:spLocks noGrp="1"/>
          </p:cNvSpPr>
          <p:nvPr>
            <p:ph type="sldNum" sz="quarter" idx="12"/>
          </p:nvPr>
        </p:nvSpPr>
        <p:spPr/>
        <p:txBody>
          <a:bodyPr/>
          <a:lstStyle/>
          <a:p>
            <a:fld id="{91C7252B-4A3A-443E-82EA-92A5BCCF2336}" type="slidenum">
              <a:rPr lang="en-US" smtClean="0"/>
              <a:t>‹#›</a:t>
            </a:fld>
            <a:endParaRPr lang="en-US"/>
          </a:p>
        </p:txBody>
      </p:sp>
    </p:spTree>
    <p:extLst>
      <p:ext uri="{BB962C8B-B14F-4D97-AF65-F5344CB8AC3E}">
        <p14:creationId xmlns:p14="http://schemas.microsoft.com/office/powerpoint/2010/main" val="1469207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t>pbisMN.org</a:t>
            </a:r>
          </a:p>
        </p:txBody>
      </p:sp>
      <p:sp>
        <p:nvSpPr>
          <p:cNvPr id="9" name="Slide Number Placeholder 8"/>
          <p:cNvSpPr>
            <a:spLocks noGrp="1"/>
          </p:cNvSpPr>
          <p:nvPr>
            <p:ph type="sldNum" sz="quarter" idx="12"/>
          </p:nvPr>
        </p:nvSpPr>
        <p:spPr/>
        <p:txBody>
          <a:bodyPr/>
          <a:lstStyle/>
          <a:p>
            <a:fld id="{91C7252B-4A3A-443E-82EA-92A5BCCF2336}" type="slidenum">
              <a:rPr lang="en-US" smtClean="0"/>
              <a:t>‹#›</a:t>
            </a:fld>
            <a:endParaRPr lang="en-US"/>
          </a:p>
        </p:txBody>
      </p:sp>
    </p:spTree>
    <p:extLst>
      <p:ext uri="{BB962C8B-B14F-4D97-AF65-F5344CB8AC3E}">
        <p14:creationId xmlns:p14="http://schemas.microsoft.com/office/powerpoint/2010/main" val="24988108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dirty="0"/>
              <a:t>pbisMN.org</a:t>
            </a:r>
          </a:p>
        </p:txBody>
      </p:sp>
      <p:sp>
        <p:nvSpPr>
          <p:cNvPr id="5" name="Slide Number Placeholder 4"/>
          <p:cNvSpPr>
            <a:spLocks noGrp="1"/>
          </p:cNvSpPr>
          <p:nvPr>
            <p:ph type="sldNum" sz="quarter" idx="12"/>
          </p:nvPr>
        </p:nvSpPr>
        <p:spPr/>
        <p:txBody>
          <a:bodyPr/>
          <a:lstStyle>
            <a:lvl1pPr>
              <a:defRPr b="1">
                <a:solidFill>
                  <a:schemeClr val="bg1"/>
                </a:solidFill>
              </a:defRPr>
            </a:lvl1pPr>
          </a:lstStyle>
          <a:p>
            <a:fld id="{91C7252B-4A3A-443E-82EA-92A5BCCF2336}" type="slidenum">
              <a:rPr lang="en-US" smtClean="0"/>
              <a:pPr/>
              <a:t>‹#›</a:t>
            </a:fld>
            <a:endParaRPr lang="en-US" dirty="0"/>
          </a:p>
        </p:txBody>
      </p:sp>
    </p:spTree>
    <p:extLst>
      <p:ext uri="{BB962C8B-B14F-4D97-AF65-F5344CB8AC3E}">
        <p14:creationId xmlns:p14="http://schemas.microsoft.com/office/powerpoint/2010/main" val="26417968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pbisMN.org</a:t>
            </a:r>
          </a:p>
        </p:txBody>
      </p:sp>
      <p:sp>
        <p:nvSpPr>
          <p:cNvPr id="4" name="Slide Number Placeholder 3"/>
          <p:cNvSpPr>
            <a:spLocks noGrp="1"/>
          </p:cNvSpPr>
          <p:nvPr>
            <p:ph type="sldNum" sz="quarter" idx="12"/>
          </p:nvPr>
        </p:nvSpPr>
        <p:spPr/>
        <p:txBody>
          <a:bodyPr/>
          <a:lstStyle/>
          <a:p>
            <a:fld id="{91C7252B-4A3A-443E-82EA-92A5BCCF2336}" type="slidenum">
              <a:rPr lang="en-US" smtClean="0"/>
              <a:t>‹#›</a:t>
            </a:fld>
            <a:endParaRPr lang="en-US"/>
          </a:p>
        </p:txBody>
      </p:sp>
    </p:spTree>
    <p:extLst>
      <p:ext uri="{BB962C8B-B14F-4D97-AF65-F5344CB8AC3E}">
        <p14:creationId xmlns:p14="http://schemas.microsoft.com/office/powerpoint/2010/main" val="19186950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t>pbisMN.org</a:t>
            </a:r>
          </a:p>
        </p:txBody>
      </p:sp>
      <p:sp>
        <p:nvSpPr>
          <p:cNvPr id="7" name="Slide Number Placeholder 6"/>
          <p:cNvSpPr>
            <a:spLocks noGrp="1"/>
          </p:cNvSpPr>
          <p:nvPr>
            <p:ph type="sldNum" sz="quarter" idx="12"/>
          </p:nvPr>
        </p:nvSpPr>
        <p:spPr/>
        <p:txBody>
          <a:bodyPr/>
          <a:lstStyle/>
          <a:p>
            <a:fld id="{91C7252B-4A3A-443E-82EA-92A5BCCF2336}" type="slidenum">
              <a:rPr lang="en-US" smtClean="0"/>
              <a:t>‹#›</a:t>
            </a:fld>
            <a:endParaRPr lang="en-US"/>
          </a:p>
        </p:txBody>
      </p:sp>
      <p:sp>
        <p:nvSpPr>
          <p:cNvPr id="8" name="Title 1"/>
          <p:cNvSpPr txBox="1">
            <a:spLocks/>
          </p:cNvSpPr>
          <p:nvPr userDrawn="1"/>
        </p:nvSpPr>
        <p:spPr>
          <a:xfrm>
            <a:off x="1600200" y="39687"/>
            <a:ext cx="7391400" cy="722313"/>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rgbClr val="0299C6"/>
                </a:solidFill>
                <a:latin typeface="+mj-lt"/>
                <a:ea typeface="+mj-ea"/>
                <a:cs typeface="+mj-cs"/>
              </a:defRPr>
            </a:lvl1pPr>
          </a:lstStyle>
          <a:p>
            <a:r>
              <a:rPr lang="en-US" sz="3600" dirty="0"/>
              <a:t>Click to edit Master title style</a:t>
            </a:r>
          </a:p>
        </p:txBody>
      </p:sp>
      <p:sp>
        <p:nvSpPr>
          <p:cNvPr id="9" name="Content Placeholder 2"/>
          <p:cNvSpPr>
            <a:spLocks noGrp="1"/>
          </p:cNvSpPr>
          <p:nvPr>
            <p:ph idx="13"/>
          </p:nvPr>
        </p:nvSpPr>
        <p:spPr>
          <a:xfrm>
            <a:off x="3581400" y="1004887"/>
            <a:ext cx="5111750" cy="5472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p:cNvSpPr>
            <a:spLocks noGrp="1"/>
          </p:cNvSpPr>
          <p:nvPr>
            <p:ph type="body" sz="half" idx="14"/>
          </p:nvPr>
        </p:nvSpPr>
        <p:spPr>
          <a:xfrm>
            <a:off x="457200" y="990600"/>
            <a:ext cx="3008313" cy="54864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4280735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304800"/>
            <a:ext cx="5486400" cy="4422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pbisMN.org</a:t>
            </a:r>
          </a:p>
        </p:txBody>
      </p:sp>
      <p:sp>
        <p:nvSpPr>
          <p:cNvPr id="7" name="Slide Number Placeholder 6"/>
          <p:cNvSpPr>
            <a:spLocks noGrp="1"/>
          </p:cNvSpPr>
          <p:nvPr>
            <p:ph type="sldNum" sz="quarter" idx="12"/>
          </p:nvPr>
        </p:nvSpPr>
        <p:spPr/>
        <p:txBody>
          <a:bodyPr/>
          <a:lstStyle/>
          <a:p>
            <a:fld id="{91C7252B-4A3A-443E-82EA-92A5BCCF2336}" type="slidenum">
              <a:rPr lang="en-US" smtClean="0"/>
              <a:t>‹#›</a:t>
            </a:fld>
            <a:endParaRPr lang="en-US"/>
          </a:p>
        </p:txBody>
      </p:sp>
    </p:spTree>
    <p:extLst>
      <p:ext uri="{BB962C8B-B14F-4D97-AF65-F5344CB8AC3E}">
        <p14:creationId xmlns:p14="http://schemas.microsoft.com/office/powerpoint/2010/main" val="11049713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pbisMN.org</a:t>
            </a:r>
          </a:p>
        </p:txBody>
      </p:sp>
      <p:sp>
        <p:nvSpPr>
          <p:cNvPr id="6" name="Slide Number Placeholder 5"/>
          <p:cNvSpPr>
            <a:spLocks noGrp="1"/>
          </p:cNvSpPr>
          <p:nvPr>
            <p:ph type="sldNum" sz="quarter" idx="12"/>
          </p:nvPr>
        </p:nvSpPr>
        <p:spPr/>
        <p:txBody>
          <a:bodyPr/>
          <a:lstStyle/>
          <a:p>
            <a:fld id="{91C7252B-4A3A-443E-82EA-92A5BCCF2336}" type="slidenum">
              <a:rPr lang="en-US" smtClean="0"/>
              <a:t>‹#›</a:t>
            </a:fld>
            <a:endParaRPr lang="en-US"/>
          </a:p>
        </p:txBody>
      </p:sp>
    </p:spTree>
    <p:extLst>
      <p:ext uri="{BB962C8B-B14F-4D97-AF65-F5344CB8AC3E}">
        <p14:creationId xmlns:p14="http://schemas.microsoft.com/office/powerpoint/2010/main" val="17145554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pbisMN.org</a:t>
            </a:r>
          </a:p>
        </p:txBody>
      </p:sp>
      <p:sp>
        <p:nvSpPr>
          <p:cNvPr id="6" name="Slide Number Placeholder 5"/>
          <p:cNvSpPr>
            <a:spLocks noGrp="1"/>
          </p:cNvSpPr>
          <p:nvPr>
            <p:ph type="sldNum" sz="quarter" idx="12"/>
          </p:nvPr>
        </p:nvSpPr>
        <p:spPr/>
        <p:txBody>
          <a:bodyPr/>
          <a:lstStyle/>
          <a:p>
            <a:fld id="{91C7252B-4A3A-443E-82EA-92A5BCCF2336}" type="slidenum">
              <a:rPr lang="en-US" smtClean="0"/>
              <a:t>‹#›</a:t>
            </a:fld>
            <a:endParaRPr lang="en-US" dirty="0"/>
          </a:p>
        </p:txBody>
      </p:sp>
    </p:spTree>
    <p:extLst>
      <p:ext uri="{BB962C8B-B14F-4D97-AF65-F5344CB8AC3E}">
        <p14:creationId xmlns:p14="http://schemas.microsoft.com/office/powerpoint/2010/main" val="18497440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0299C6"/>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a:solidFill>
                  <a:srgbClr val="7BB75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p>
            <a:r>
              <a:rPr lang="en-US" dirty="0"/>
              <a:t>pbisMN.org</a:t>
            </a:r>
          </a:p>
        </p:txBody>
      </p:sp>
      <p:sp>
        <p:nvSpPr>
          <p:cNvPr id="6" name="Slide Number Placeholder 5"/>
          <p:cNvSpPr>
            <a:spLocks noGrp="1"/>
          </p:cNvSpPr>
          <p:nvPr>
            <p:ph type="sldNum" sz="quarter" idx="12"/>
          </p:nvPr>
        </p:nvSpPr>
        <p:spPr/>
        <p:txBody>
          <a:bodyPr/>
          <a:lstStyle/>
          <a:p>
            <a:fld id="{91C7252B-4A3A-443E-82EA-92A5BCCF2336}" type="slidenum">
              <a:rPr lang="en-US" smtClean="0"/>
              <a:t>‹#›</a:t>
            </a:fld>
            <a:endParaRPr lang="en-US"/>
          </a:p>
        </p:txBody>
      </p:sp>
    </p:spTree>
    <p:extLst>
      <p:ext uri="{BB962C8B-B14F-4D97-AF65-F5344CB8AC3E}">
        <p14:creationId xmlns:p14="http://schemas.microsoft.com/office/powerpoint/2010/main" val="37310423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0299C6"/>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a:t>pbisMN.org</a:t>
            </a:r>
          </a:p>
        </p:txBody>
      </p:sp>
      <p:sp>
        <p:nvSpPr>
          <p:cNvPr id="6" name="Slide Number Placeholder 5"/>
          <p:cNvSpPr>
            <a:spLocks noGrp="1"/>
          </p:cNvSpPr>
          <p:nvPr>
            <p:ph type="sldNum" sz="quarter" idx="12"/>
          </p:nvPr>
        </p:nvSpPr>
        <p:spPr/>
        <p:txBody>
          <a:bodyPr/>
          <a:lstStyle/>
          <a:p>
            <a:fld id="{91C7252B-4A3A-443E-82EA-92A5BCCF2336}" type="slidenum">
              <a:rPr lang="en-US" smtClean="0"/>
              <a:t>‹#›</a:t>
            </a:fld>
            <a:endParaRPr lang="en-US"/>
          </a:p>
        </p:txBody>
      </p:sp>
    </p:spTree>
    <p:extLst>
      <p:ext uri="{BB962C8B-B14F-4D97-AF65-F5344CB8AC3E}">
        <p14:creationId xmlns:p14="http://schemas.microsoft.com/office/powerpoint/2010/main" val="21281155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pbisMN.org</a:t>
            </a:r>
          </a:p>
        </p:txBody>
      </p:sp>
      <p:sp>
        <p:nvSpPr>
          <p:cNvPr id="6" name="Slide Number Placeholder 5"/>
          <p:cNvSpPr>
            <a:spLocks noGrp="1"/>
          </p:cNvSpPr>
          <p:nvPr>
            <p:ph type="sldNum" sz="quarter" idx="12"/>
          </p:nvPr>
        </p:nvSpPr>
        <p:spPr/>
        <p:txBody>
          <a:bodyPr/>
          <a:lstStyle/>
          <a:p>
            <a:fld id="{91C7252B-4A3A-443E-82EA-92A5BCCF2336}" type="slidenum">
              <a:rPr lang="en-US" smtClean="0"/>
              <a:t>‹#›</a:t>
            </a:fld>
            <a:endParaRPr lang="en-US"/>
          </a:p>
        </p:txBody>
      </p:sp>
    </p:spTree>
    <p:extLst>
      <p:ext uri="{BB962C8B-B14F-4D97-AF65-F5344CB8AC3E}">
        <p14:creationId xmlns:p14="http://schemas.microsoft.com/office/powerpoint/2010/main" val="42815041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pbisMN.org</a:t>
            </a:r>
          </a:p>
        </p:txBody>
      </p:sp>
      <p:sp>
        <p:nvSpPr>
          <p:cNvPr id="7" name="Slide Number Placeholder 6"/>
          <p:cNvSpPr>
            <a:spLocks noGrp="1"/>
          </p:cNvSpPr>
          <p:nvPr>
            <p:ph type="sldNum" sz="quarter" idx="12"/>
          </p:nvPr>
        </p:nvSpPr>
        <p:spPr/>
        <p:txBody>
          <a:bodyPr/>
          <a:lstStyle/>
          <a:p>
            <a:fld id="{91C7252B-4A3A-443E-82EA-92A5BCCF2336}" type="slidenum">
              <a:rPr lang="en-US" smtClean="0"/>
              <a:t>‹#›</a:t>
            </a:fld>
            <a:endParaRPr lang="en-US"/>
          </a:p>
        </p:txBody>
      </p:sp>
    </p:spTree>
    <p:extLst>
      <p:ext uri="{BB962C8B-B14F-4D97-AF65-F5344CB8AC3E}">
        <p14:creationId xmlns:p14="http://schemas.microsoft.com/office/powerpoint/2010/main" val="2381490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dirty="0"/>
              <a:t>pbisMN.org</a:t>
            </a:r>
          </a:p>
        </p:txBody>
      </p:sp>
      <p:sp>
        <p:nvSpPr>
          <p:cNvPr id="5" name="Slide Number Placeholder 4"/>
          <p:cNvSpPr>
            <a:spLocks noGrp="1"/>
          </p:cNvSpPr>
          <p:nvPr>
            <p:ph type="sldNum" sz="quarter" idx="12"/>
          </p:nvPr>
        </p:nvSpPr>
        <p:spPr/>
        <p:txBody>
          <a:bodyPr/>
          <a:lstStyle>
            <a:lvl1pPr>
              <a:defRPr b="1">
                <a:solidFill>
                  <a:schemeClr val="bg1"/>
                </a:solidFill>
              </a:defRPr>
            </a:lvl1pPr>
          </a:lstStyle>
          <a:p>
            <a:fld id="{91C7252B-4A3A-443E-82EA-92A5BCCF2336}" type="slidenum">
              <a:rPr lang="en-US" smtClean="0"/>
              <a:pPr/>
              <a:t>‹#›</a:t>
            </a:fld>
            <a:endParaRPr lang="en-US" dirty="0"/>
          </a:p>
        </p:txBody>
      </p:sp>
    </p:spTree>
    <p:extLst>
      <p:ext uri="{BB962C8B-B14F-4D97-AF65-F5344CB8AC3E}">
        <p14:creationId xmlns:p14="http://schemas.microsoft.com/office/powerpoint/2010/main" val="13197065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t>pbisMN.org</a:t>
            </a:r>
          </a:p>
        </p:txBody>
      </p:sp>
      <p:sp>
        <p:nvSpPr>
          <p:cNvPr id="9" name="Slide Number Placeholder 8"/>
          <p:cNvSpPr>
            <a:spLocks noGrp="1"/>
          </p:cNvSpPr>
          <p:nvPr>
            <p:ph type="sldNum" sz="quarter" idx="12"/>
          </p:nvPr>
        </p:nvSpPr>
        <p:spPr/>
        <p:txBody>
          <a:bodyPr/>
          <a:lstStyle/>
          <a:p>
            <a:fld id="{91C7252B-4A3A-443E-82EA-92A5BCCF2336}" type="slidenum">
              <a:rPr lang="en-US" smtClean="0"/>
              <a:t>‹#›</a:t>
            </a:fld>
            <a:endParaRPr lang="en-US"/>
          </a:p>
        </p:txBody>
      </p:sp>
    </p:spTree>
    <p:extLst>
      <p:ext uri="{BB962C8B-B14F-4D97-AF65-F5344CB8AC3E}">
        <p14:creationId xmlns:p14="http://schemas.microsoft.com/office/powerpoint/2010/main" val="28195985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dirty="0"/>
              <a:t>pbisMN.org</a:t>
            </a:r>
          </a:p>
        </p:txBody>
      </p:sp>
      <p:sp>
        <p:nvSpPr>
          <p:cNvPr id="5" name="Slide Number Placeholder 4"/>
          <p:cNvSpPr>
            <a:spLocks noGrp="1"/>
          </p:cNvSpPr>
          <p:nvPr>
            <p:ph type="sldNum" sz="quarter" idx="12"/>
          </p:nvPr>
        </p:nvSpPr>
        <p:spPr/>
        <p:txBody>
          <a:bodyPr/>
          <a:lstStyle>
            <a:lvl1pPr>
              <a:defRPr b="1">
                <a:solidFill>
                  <a:schemeClr val="bg1"/>
                </a:solidFill>
              </a:defRPr>
            </a:lvl1pPr>
          </a:lstStyle>
          <a:p>
            <a:fld id="{91C7252B-4A3A-443E-82EA-92A5BCCF2336}" type="slidenum">
              <a:rPr lang="en-US" smtClean="0"/>
              <a:pPr/>
              <a:t>‹#›</a:t>
            </a:fld>
            <a:endParaRPr lang="en-US" dirty="0"/>
          </a:p>
        </p:txBody>
      </p:sp>
    </p:spTree>
    <p:extLst>
      <p:ext uri="{BB962C8B-B14F-4D97-AF65-F5344CB8AC3E}">
        <p14:creationId xmlns:p14="http://schemas.microsoft.com/office/powerpoint/2010/main" val="6403017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pbisMN.org</a:t>
            </a:r>
          </a:p>
        </p:txBody>
      </p:sp>
      <p:sp>
        <p:nvSpPr>
          <p:cNvPr id="4" name="Slide Number Placeholder 3"/>
          <p:cNvSpPr>
            <a:spLocks noGrp="1"/>
          </p:cNvSpPr>
          <p:nvPr>
            <p:ph type="sldNum" sz="quarter" idx="12"/>
          </p:nvPr>
        </p:nvSpPr>
        <p:spPr/>
        <p:txBody>
          <a:bodyPr/>
          <a:lstStyle/>
          <a:p>
            <a:fld id="{91C7252B-4A3A-443E-82EA-92A5BCCF2336}" type="slidenum">
              <a:rPr lang="en-US" smtClean="0"/>
              <a:t>‹#›</a:t>
            </a:fld>
            <a:endParaRPr lang="en-US"/>
          </a:p>
        </p:txBody>
      </p:sp>
    </p:spTree>
    <p:extLst>
      <p:ext uri="{BB962C8B-B14F-4D97-AF65-F5344CB8AC3E}">
        <p14:creationId xmlns:p14="http://schemas.microsoft.com/office/powerpoint/2010/main" val="5689045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t>pbisMN.org</a:t>
            </a:r>
          </a:p>
        </p:txBody>
      </p:sp>
      <p:sp>
        <p:nvSpPr>
          <p:cNvPr id="7" name="Slide Number Placeholder 6"/>
          <p:cNvSpPr>
            <a:spLocks noGrp="1"/>
          </p:cNvSpPr>
          <p:nvPr>
            <p:ph type="sldNum" sz="quarter" idx="12"/>
          </p:nvPr>
        </p:nvSpPr>
        <p:spPr/>
        <p:txBody>
          <a:bodyPr/>
          <a:lstStyle/>
          <a:p>
            <a:fld id="{91C7252B-4A3A-443E-82EA-92A5BCCF2336}" type="slidenum">
              <a:rPr lang="en-US" smtClean="0"/>
              <a:t>‹#›</a:t>
            </a:fld>
            <a:endParaRPr lang="en-US"/>
          </a:p>
        </p:txBody>
      </p:sp>
      <p:sp>
        <p:nvSpPr>
          <p:cNvPr id="8" name="Title 1"/>
          <p:cNvSpPr txBox="1">
            <a:spLocks/>
          </p:cNvSpPr>
          <p:nvPr userDrawn="1"/>
        </p:nvSpPr>
        <p:spPr>
          <a:xfrm>
            <a:off x="1600200" y="39687"/>
            <a:ext cx="7391400" cy="722313"/>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rgbClr val="0299C6"/>
                </a:solidFill>
                <a:latin typeface="+mj-lt"/>
                <a:ea typeface="+mj-ea"/>
                <a:cs typeface="+mj-cs"/>
              </a:defRPr>
            </a:lvl1pPr>
          </a:lstStyle>
          <a:p>
            <a:r>
              <a:rPr lang="en-US" sz="3600" dirty="0"/>
              <a:t>Click to edit Master title style</a:t>
            </a:r>
          </a:p>
        </p:txBody>
      </p:sp>
      <p:sp>
        <p:nvSpPr>
          <p:cNvPr id="9" name="Content Placeholder 2"/>
          <p:cNvSpPr>
            <a:spLocks noGrp="1"/>
          </p:cNvSpPr>
          <p:nvPr>
            <p:ph idx="13"/>
          </p:nvPr>
        </p:nvSpPr>
        <p:spPr>
          <a:xfrm>
            <a:off x="3581400" y="1004887"/>
            <a:ext cx="5111750" cy="5472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p:cNvSpPr>
            <a:spLocks noGrp="1"/>
          </p:cNvSpPr>
          <p:nvPr>
            <p:ph type="body" sz="half" idx="14"/>
          </p:nvPr>
        </p:nvSpPr>
        <p:spPr>
          <a:xfrm>
            <a:off x="457200" y="990600"/>
            <a:ext cx="3008313" cy="54864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5480916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304800"/>
            <a:ext cx="5486400" cy="4422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pbisMN.org</a:t>
            </a:r>
          </a:p>
        </p:txBody>
      </p:sp>
      <p:sp>
        <p:nvSpPr>
          <p:cNvPr id="7" name="Slide Number Placeholder 6"/>
          <p:cNvSpPr>
            <a:spLocks noGrp="1"/>
          </p:cNvSpPr>
          <p:nvPr>
            <p:ph type="sldNum" sz="quarter" idx="12"/>
          </p:nvPr>
        </p:nvSpPr>
        <p:spPr/>
        <p:txBody>
          <a:bodyPr/>
          <a:lstStyle/>
          <a:p>
            <a:fld id="{91C7252B-4A3A-443E-82EA-92A5BCCF2336}" type="slidenum">
              <a:rPr lang="en-US" smtClean="0"/>
              <a:t>‹#›</a:t>
            </a:fld>
            <a:endParaRPr lang="en-US"/>
          </a:p>
        </p:txBody>
      </p:sp>
    </p:spTree>
    <p:extLst>
      <p:ext uri="{BB962C8B-B14F-4D97-AF65-F5344CB8AC3E}">
        <p14:creationId xmlns:p14="http://schemas.microsoft.com/office/powerpoint/2010/main" val="22170731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pbisMN.org</a:t>
            </a:r>
          </a:p>
        </p:txBody>
      </p:sp>
      <p:sp>
        <p:nvSpPr>
          <p:cNvPr id="6" name="Slide Number Placeholder 5"/>
          <p:cNvSpPr>
            <a:spLocks noGrp="1"/>
          </p:cNvSpPr>
          <p:nvPr>
            <p:ph type="sldNum" sz="quarter" idx="12"/>
          </p:nvPr>
        </p:nvSpPr>
        <p:spPr/>
        <p:txBody>
          <a:bodyPr/>
          <a:lstStyle/>
          <a:p>
            <a:fld id="{91C7252B-4A3A-443E-82EA-92A5BCCF2336}" type="slidenum">
              <a:rPr lang="en-US" smtClean="0"/>
              <a:t>‹#›</a:t>
            </a:fld>
            <a:endParaRPr lang="en-US"/>
          </a:p>
        </p:txBody>
      </p:sp>
    </p:spTree>
    <p:extLst>
      <p:ext uri="{BB962C8B-B14F-4D97-AF65-F5344CB8AC3E}">
        <p14:creationId xmlns:p14="http://schemas.microsoft.com/office/powerpoint/2010/main" val="42219513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pbisMN.org</a:t>
            </a:r>
          </a:p>
        </p:txBody>
      </p:sp>
      <p:sp>
        <p:nvSpPr>
          <p:cNvPr id="6" name="Slide Number Placeholder 5"/>
          <p:cNvSpPr>
            <a:spLocks noGrp="1"/>
          </p:cNvSpPr>
          <p:nvPr>
            <p:ph type="sldNum" sz="quarter" idx="12"/>
          </p:nvPr>
        </p:nvSpPr>
        <p:spPr/>
        <p:txBody>
          <a:bodyPr/>
          <a:lstStyle/>
          <a:p>
            <a:fld id="{91C7252B-4A3A-443E-82EA-92A5BCCF2336}" type="slidenum">
              <a:rPr lang="en-US" smtClean="0"/>
              <a:t>‹#›</a:t>
            </a:fld>
            <a:endParaRPr lang="en-US" dirty="0"/>
          </a:p>
        </p:txBody>
      </p:sp>
    </p:spTree>
    <p:extLst>
      <p:ext uri="{BB962C8B-B14F-4D97-AF65-F5344CB8AC3E}">
        <p14:creationId xmlns:p14="http://schemas.microsoft.com/office/powerpoint/2010/main" val="28506307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pbisMN.org</a:t>
            </a:r>
          </a:p>
        </p:txBody>
      </p:sp>
      <p:sp>
        <p:nvSpPr>
          <p:cNvPr id="6" name="Slide Number Placeholder 5"/>
          <p:cNvSpPr>
            <a:spLocks noGrp="1"/>
          </p:cNvSpPr>
          <p:nvPr>
            <p:ph type="sldNum" sz="quarter" idx="12"/>
          </p:nvPr>
        </p:nvSpPr>
        <p:spPr/>
        <p:txBody>
          <a:bodyPr/>
          <a:lstStyle/>
          <a:p>
            <a:fld id="{234F054D-C5F9-44A7-A53B-65AF4CBC412A}" type="slidenum">
              <a:rPr lang="en-US" smtClean="0"/>
              <a:t>‹#›</a:t>
            </a:fld>
            <a:endParaRPr lang="en-US"/>
          </a:p>
        </p:txBody>
      </p:sp>
    </p:spTree>
    <p:extLst>
      <p:ext uri="{BB962C8B-B14F-4D97-AF65-F5344CB8AC3E}">
        <p14:creationId xmlns:p14="http://schemas.microsoft.com/office/powerpoint/2010/main" val="28950860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pbisMN.org</a:t>
            </a:r>
          </a:p>
        </p:txBody>
      </p:sp>
      <p:sp>
        <p:nvSpPr>
          <p:cNvPr id="6" name="Slide Number Placeholder 5"/>
          <p:cNvSpPr>
            <a:spLocks noGrp="1"/>
          </p:cNvSpPr>
          <p:nvPr>
            <p:ph type="sldNum" sz="quarter" idx="12"/>
          </p:nvPr>
        </p:nvSpPr>
        <p:spPr/>
        <p:txBody>
          <a:bodyPr/>
          <a:lstStyle/>
          <a:p>
            <a:fld id="{234F054D-C5F9-44A7-A53B-65AF4CBC412A}" type="slidenum">
              <a:rPr lang="en-US" smtClean="0"/>
              <a:t>‹#›</a:t>
            </a:fld>
            <a:endParaRPr lang="en-US"/>
          </a:p>
        </p:txBody>
      </p:sp>
    </p:spTree>
    <p:extLst>
      <p:ext uri="{BB962C8B-B14F-4D97-AF65-F5344CB8AC3E}">
        <p14:creationId xmlns:p14="http://schemas.microsoft.com/office/powerpoint/2010/main" val="40084784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pbisMN.org</a:t>
            </a:r>
          </a:p>
        </p:txBody>
      </p:sp>
      <p:sp>
        <p:nvSpPr>
          <p:cNvPr id="6" name="Slide Number Placeholder 5"/>
          <p:cNvSpPr>
            <a:spLocks noGrp="1"/>
          </p:cNvSpPr>
          <p:nvPr>
            <p:ph type="sldNum" sz="quarter" idx="12"/>
          </p:nvPr>
        </p:nvSpPr>
        <p:spPr/>
        <p:txBody>
          <a:bodyPr/>
          <a:lstStyle/>
          <a:p>
            <a:fld id="{234F054D-C5F9-44A7-A53B-65AF4CBC412A}" type="slidenum">
              <a:rPr lang="en-US" smtClean="0"/>
              <a:t>‹#›</a:t>
            </a:fld>
            <a:endParaRPr lang="en-US"/>
          </a:p>
        </p:txBody>
      </p:sp>
    </p:spTree>
    <p:extLst>
      <p:ext uri="{BB962C8B-B14F-4D97-AF65-F5344CB8AC3E}">
        <p14:creationId xmlns:p14="http://schemas.microsoft.com/office/powerpoint/2010/main" val="2226186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pbisMN.org</a:t>
            </a:r>
          </a:p>
        </p:txBody>
      </p:sp>
      <p:sp>
        <p:nvSpPr>
          <p:cNvPr id="4" name="Slide Number Placeholder 3"/>
          <p:cNvSpPr>
            <a:spLocks noGrp="1"/>
          </p:cNvSpPr>
          <p:nvPr>
            <p:ph type="sldNum" sz="quarter" idx="12"/>
          </p:nvPr>
        </p:nvSpPr>
        <p:spPr/>
        <p:txBody>
          <a:bodyPr/>
          <a:lstStyle/>
          <a:p>
            <a:fld id="{91C7252B-4A3A-443E-82EA-92A5BCCF2336}" type="slidenum">
              <a:rPr lang="en-US" smtClean="0"/>
              <a:t>‹#›</a:t>
            </a:fld>
            <a:endParaRPr lang="en-US"/>
          </a:p>
        </p:txBody>
      </p:sp>
    </p:spTree>
    <p:extLst>
      <p:ext uri="{BB962C8B-B14F-4D97-AF65-F5344CB8AC3E}">
        <p14:creationId xmlns:p14="http://schemas.microsoft.com/office/powerpoint/2010/main" val="28152936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pbisMN.org</a:t>
            </a:r>
          </a:p>
        </p:txBody>
      </p:sp>
      <p:sp>
        <p:nvSpPr>
          <p:cNvPr id="7" name="Slide Number Placeholder 6"/>
          <p:cNvSpPr>
            <a:spLocks noGrp="1"/>
          </p:cNvSpPr>
          <p:nvPr>
            <p:ph type="sldNum" sz="quarter" idx="12"/>
          </p:nvPr>
        </p:nvSpPr>
        <p:spPr/>
        <p:txBody>
          <a:bodyPr/>
          <a:lstStyle/>
          <a:p>
            <a:fld id="{234F054D-C5F9-44A7-A53B-65AF4CBC412A}" type="slidenum">
              <a:rPr lang="en-US" smtClean="0"/>
              <a:t>‹#›</a:t>
            </a:fld>
            <a:endParaRPr lang="en-US"/>
          </a:p>
        </p:txBody>
      </p:sp>
    </p:spTree>
    <p:extLst>
      <p:ext uri="{BB962C8B-B14F-4D97-AF65-F5344CB8AC3E}">
        <p14:creationId xmlns:p14="http://schemas.microsoft.com/office/powerpoint/2010/main" val="31740487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pbisMN.org</a:t>
            </a:r>
          </a:p>
        </p:txBody>
      </p:sp>
      <p:sp>
        <p:nvSpPr>
          <p:cNvPr id="9" name="Slide Number Placeholder 8"/>
          <p:cNvSpPr>
            <a:spLocks noGrp="1"/>
          </p:cNvSpPr>
          <p:nvPr>
            <p:ph type="sldNum" sz="quarter" idx="12"/>
          </p:nvPr>
        </p:nvSpPr>
        <p:spPr/>
        <p:txBody>
          <a:bodyPr/>
          <a:lstStyle/>
          <a:p>
            <a:fld id="{234F054D-C5F9-44A7-A53B-65AF4CBC412A}" type="slidenum">
              <a:rPr lang="en-US" smtClean="0"/>
              <a:t>‹#›</a:t>
            </a:fld>
            <a:endParaRPr lang="en-US"/>
          </a:p>
        </p:txBody>
      </p:sp>
    </p:spTree>
    <p:extLst>
      <p:ext uri="{BB962C8B-B14F-4D97-AF65-F5344CB8AC3E}">
        <p14:creationId xmlns:p14="http://schemas.microsoft.com/office/powerpoint/2010/main" val="15548531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pbisMN.org</a:t>
            </a:r>
          </a:p>
        </p:txBody>
      </p:sp>
      <p:sp>
        <p:nvSpPr>
          <p:cNvPr id="5" name="Slide Number Placeholder 4"/>
          <p:cNvSpPr>
            <a:spLocks noGrp="1"/>
          </p:cNvSpPr>
          <p:nvPr>
            <p:ph type="sldNum" sz="quarter" idx="12"/>
          </p:nvPr>
        </p:nvSpPr>
        <p:spPr/>
        <p:txBody>
          <a:bodyPr/>
          <a:lstStyle/>
          <a:p>
            <a:fld id="{234F054D-C5F9-44A7-A53B-65AF4CBC412A}" type="slidenum">
              <a:rPr lang="en-US" smtClean="0"/>
              <a:t>‹#›</a:t>
            </a:fld>
            <a:endParaRPr lang="en-US"/>
          </a:p>
        </p:txBody>
      </p:sp>
    </p:spTree>
    <p:extLst>
      <p:ext uri="{BB962C8B-B14F-4D97-AF65-F5344CB8AC3E}">
        <p14:creationId xmlns:p14="http://schemas.microsoft.com/office/powerpoint/2010/main" val="8836399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pbisMN.org</a:t>
            </a:r>
          </a:p>
        </p:txBody>
      </p:sp>
      <p:sp>
        <p:nvSpPr>
          <p:cNvPr id="4" name="Slide Number Placeholder 3"/>
          <p:cNvSpPr>
            <a:spLocks noGrp="1"/>
          </p:cNvSpPr>
          <p:nvPr>
            <p:ph type="sldNum" sz="quarter" idx="12"/>
          </p:nvPr>
        </p:nvSpPr>
        <p:spPr/>
        <p:txBody>
          <a:bodyPr/>
          <a:lstStyle/>
          <a:p>
            <a:fld id="{234F054D-C5F9-44A7-A53B-65AF4CBC412A}" type="slidenum">
              <a:rPr lang="en-US" smtClean="0"/>
              <a:t>‹#›</a:t>
            </a:fld>
            <a:endParaRPr lang="en-US"/>
          </a:p>
        </p:txBody>
      </p:sp>
    </p:spTree>
    <p:extLst>
      <p:ext uri="{BB962C8B-B14F-4D97-AF65-F5344CB8AC3E}">
        <p14:creationId xmlns:p14="http://schemas.microsoft.com/office/powerpoint/2010/main" val="34701208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pbisMN.org</a:t>
            </a:r>
          </a:p>
        </p:txBody>
      </p:sp>
      <p:sp>
        <p:nvSpPr>
          <p:cNvPr id="7" name="Slide Number Placeholder 6"/>
          <p:cNvSpPr>
            <a:spLocks noGrp="1"/>
          </p:cNvSpPr>
          <p:nvPr>
            <p:ph type="sldNum" sz="quarter" idx="12"/>
          </p:nvPr>
        </p:nvSpPr>
        <p:spPr/>
        <p:txBody>
          <a:bodyPr/>
          <a:lstStyle/>
          <a:p>
            <a:fld id="{234F054D-C5F9-44A7-A53B-65AF4CBC412A}" type="slidenum">
              <a:rPr lang="en-US" smtClean="0"/>
              <a:t>‹#›</a:t>
            </a:fld>
            <a:endParaRPr lang="en-US"/>
          </a:p>
        </p:txBody>
      </p:sp>
    </p:spTree>
    <p:extLst>
      <p:ext uri="{BB962C8B-B14F-4D97-AF65-F5344CB8AC3E}">
        <p14:creationId xmlns:p14="http://schemas.microsoft.com/office/powerpoint/2010/main" val="36535296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pbisMN.org</a:t>
            </a:r>
          </a:p>
        </p:txBody>
      </p:sp>
      <p:sp>
        <p:nvSpPr>
          <p:cNvPr id="7" name="Slide Number Placeholder 6"/>
          <p:cNvSpPr>
            <a:spLocks noGrp="1"/>
          </p:cNvSpPr>
          <p:nvPr>
            <p:ph type="sldNum" sz="quarter" idx="12"/>
          </p:nvPr>
        </p:nvSpPr>
        <p:spPr/>
        <p:txBody>
          <a:bodyPr/>
          <a:lstStyle/>
          <a:p>
            <a:fld id="{234F054D-C5F9-44A7-A53B-65AF4CBC412A}" type="slidenum">
              <a:rPr lang="en-US" smtClean="0"/>
              <a:t>‹#›</a:t>
            </a:fld>
            <a:endParaRPr lang="en-US"/>
          </a:p>
        </p:txBody>
      </p:sp>
    </p:spTree>
    <p:extLst>
      <p:ext uri="{BB962C8B-B14F-4D97-AF65-F5344CB8AC3E}">
        <p14:creationId xmlns:p14="http://schemas.microsoft.com/office/powerpoint/2010/main" val="38188483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pbisMN.org</a:t>
            </a:r>
          </a:p>
        </p:txBody>
      </p:sp>
      <p:sp>
        <p:nvSpPr>
          <p:cNvPr id="6" name="Slide Number Placeholder 5"/>
          <p:cNvSpPr>
            <a:spLocks noGrp="1"/>
          </p:cNvSpPr>
          <p:nvPr>
            <p:ph type="sldNum" sz="quarter" idx="12"/>
          </p:nvPr>
        </p:nvSpPr>
        <p:spPr/>
        <p:txBody>
          <a:bodyPr/>
          <a:lstStyle/>
          <a:p>
            <a:fld id="{234F054D-C5F9-44A7-A53B-65AF4CBC412A}" type="slidenum">
              <a:rPr lang="en-US" smtClean="0"/>
              <a:t>‹#›</a:t>
            </a:fld>
            <a:endParaRPr lang="en-US"/>
          </a:p>
        </p:txBody>
      </p:sp>
    </p:spTree>
    <p:extLst>
      <p:ext uri="{BB962C8B-B14F-4D97-AF65-F5344CB8AC3E}">
        <p14:creationId xmlns:p14="http://schemas.microsoft.com/office/powerpoint/2010/main" val="38066783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pbisMN.org</a:t>
            </a:r>
          </a:p>
        </p:txBody>
      </p:sp>
      <p:sp>
        <p:nvSpPr>
          <p:cNvPr id="6" name="Slide Number Placeholder 5"/>
          <p:cNvSpPr>
            <a:spLocks noGrp="1"/>
          </p:cNvSpPr>
          <p:nvPr>
            <p:ph type="sldNum" sz="quarter" idx="12"/>
          </p:nvPr>
        </p:nvSpPr>
        <p:spPr/>
        <p:txBody>
          <a:bodyPr/>
          <a:lstStyle/>
          <a:p>
            <a:fld id="{234F054D-C5F9-44A7-A53B-65AF4CBC412A}" type="slidenum">
              <a:rPr lang="en-US" smtClean="0"/>
              <a:t>‹#›</a:t>
            </a:fld>
            <a:endParaRPr lang="en-US"/>
          </a:p>
        </p:txBody>
      </p:sp>
    </p:spTree>
    <p:extLst>
      <p:ext uri="{BB962C8B-B14F-4D97-AF65-F5344CB8AC3E}">
        <p14:creationId xmlns:p14="http://schemas.microsoft.com/office/powerpoint/2010/main" val="41465561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pbisMN.org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CB297E-AF31-4342-A425-8BBEAC970F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0769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pbisMN.org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CB297E-AF31-4342-A425-8BBEAC970F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3808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t>pbisMN.org</a:t>
            </a:r>
          </a:p>
        </p:txBody>
      </p:sp>
      <p:sp>
        <p:nvSpPr>
          <p:cNvPr id="7" name="Slide Number Placeholder 6"/>
          <p:cNvSpPr>
            <a:spLocks noGrp="1"/>
          </p:cNvSpPr>
          <p:nvPr>
            <p:ph type="sldNum" sz="quarter" idx="12"/>
          </p:nvPr>
        </p:nvSpPr>
        <p:spPr/>
        <p:txBody>
          <a:bodyPr/>
          <a:lstStyle/>
          <a:p>
            <a:fld id="{91C7252B-4A3A-443E-82EA-92A5BCCF2336}" type="slidenum">
              <a:rPr lang="en-US" smtClean="0"/>
              <a:t>‹#›</a:t>
            </a:fld>
            <a:endParaRPr lang="en-US"/>
          </a:p>
        </p:txBody>
      </p:sp>
      <p:sp>
        <p:nvSpPr>
          <p:cNvPr id="8" name="Title 1"/>
          <p:cNvSpPr txBox="1">
            <a:spLocks/>
          </p:cNvSpPr>
          <p:nvPr userDrawn="1"/>
        </p:nvSpPr>
        <p:spPr>
          <a:xfrm>
            <a:off x="1600200" y="39687"/>
            <a:ext cx="7391400" cy="722313"/>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rgbClr val="0299C6"/>
                </a:solidFill>
                <a:latin typeface="+mj-lt"/>
                <a:ea typeface="+mj-ea"/>
                <a:cs typeface="+mj-cs"/>
              </a:defRPr>
            </a:lvl1pPr>
          </a:lstStyle>
          <a:p>
            <a:r>
              <a:rPr lang="en-US" sz="3600" dirty="0"/>
              <a:t>Click to edit Master title style</a:t>
            </a:r>
          </a:p>
        </p:txBody>
      </p:sp>
      <p:sp>
        <p:nvSpPr>
          <p:cNvPr id="9" name="Content Placeholder 2"/>
          <p:cNvSpPr>
            <a:spLocks noGrp="1"/>
          </p:cNvSpPr>
          <p:nvPr>
            <p:ph idx="13"/>
          </p:nvPr>
        </p:nvSpPr>
        <p:spPr>
          <a:xfrm>
            <a:off x="3581400" y="1004887"/>
            <a:ext cx="5111750" cy="5472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p:cNvSpPr>
            <a:spLocks noGrp="1"/>
          </p:cNvSpPr>
          <p:nvPr>
            <p:ph type="body" sz="half" idx="14"/>
          </p:nvPr>
        </p:nvSpPr>
        <p:spPr>
          <a:xfrm>
            <a:off x="457200" y="990600"/>
            <a:ext cx="3008313" cy="54864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51418370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pbisMN.org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CB297E-AF31-4342-A425-8BBEAC970F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35372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pbisMN.org</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ECB297E-AF31-4342-A425-8BBEAC970F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29737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pbisMN.org</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ECB297E-AF31-4342-A425-8BBEAC970F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36137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pbisMN.org</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ECB297E-AF31-4342-A425-8BBEAC970F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94731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pbisMN.org</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ECB297E-AF31-4342-A425-8BBEAC970F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11536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pbisMN.org</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ECB297E-AF31-4342-A425-8BBEAC970F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29530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pbisMN.org</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ECB297E-AF31-4342-A425-8BBEAC970F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32575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pbisMN.org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CB297E-AF31-4342-A425-8BBEAC970F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36991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pbisMN.org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CB297E-AF31-4342-A425-8BBEAC970F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84177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pbisMN.org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CB297E-AF31-4342-A425-8BBEAC970F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874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304800"/>
            <a:ext cx="5486400" cy="4422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pbisMN.org</a:t>
            </a:r>
          </a:p>
        </p:txBody>
      </p:sp>
      <p:sp>
        <p:nvSpPr>
          <p:cNvPr id="7" name="Slide Number Placeholder 6"/>
          <p:cNvSpPr>
            <a:spLocks noGrp="1"/>
          </p:cNvSpPr>
          <p:nvPr>
            <p:ph type="sldNum" sz="quarter" idx="12"/>
          </p:nvPr>
        </p:nvSpPr>
        <p:spPr/>
        <p:txBody>
          <a:bodyPr/>
          <a:lstStyle/>
          <a:p>
            <a:fld id="{91C7252B-4A3A-443E-82EA-92A5BCCF2336}" type="slidenum">
              <a:rPr lang="en-US" smtClean="0"/>
              <a:t>‹#›</a:t>
            </a:fld>
            <a:endParaRPr lang="en-US"/>
          </a:p>
        </p:txBody>
      </p:sp>
    </p:spTree>
    <p:extLst>
      <p:ext uri="{BB962C8B-B14F-4D97-AF65-F5344CB8AC3E}">
        <p14:creationId xmlns:p14="http://schemas.microsoft.com/office/powerpoint/2010/main" val="41130215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pbisMN.org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CB297E-AF31-4342-A425-8BBEAC970F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4241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pbisMN.org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CB297E-AF31-4342-A425-8BBEAC970F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73214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pbisMN.org</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ECB297E-AF31-4342-A425-8BBEAC970F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20404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pbisMN.org</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ECB297E-AF31-4342-A425-8BBEAC970F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05920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pbisMN.org</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ECB297E-AF31-4342-A425-8BBEAC970F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15542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pbisMN.org</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ECB297E-AF31-4342-A425-8BBEAC970F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6711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pbisMN.org</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ECB297E-AF31-4342-A425-8BBEAC970F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79377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pbisMN.org</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ECB297E-AF31-4342-A425-8BBEAC970F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80123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pbisMN.org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CB297E-AF31-4342-A425-8BBEAC970F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94174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pbisMN.org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CB297E-AF31-4342-A425-8BBEAC970F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0611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gif"/></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02.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5" Type="http://schemas.openxmlformats.org/officeDocument/2006/relationships/theme" Target="../theme/theme10.xml"/><Relationship Id="rId4" Type="http://schemas.openxmlformats.org/officeDocument/2006/relationships/slideLayout" Target="../slideLayouts/slideLayout10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Box 7"/>
          <p:cNvSpPr txBox="1"/>
          <p:nvPr userDrawn="1"/>
        </p:nvSpPr>
        <p:spPr>
          <a:xfrm>
            <a:off x="0" y="6583680"/>
            <a:ext cx="9144000" cy="274320"/>
          </a:xfrm>
          <a:prstGeom prst="rect">
            <a:avLst/>
          </a:prstGeom>
          <a:solidFill>
            <a:srgbClr val="0299C6"/>
          </a:solidFill>
        </p:spPr>
        <p:txBody>
          <a:bodyPr wrap="square" rtlCol="0">
            <a:spAutoFit/>
          </a:bodyPr>
          <a:lstStyle/>
          <a:p>
            <a:endParaRPr lang="en-US" dirty="0"/>
          </a:p>
        </p:txBody>
      </p:sp>
      <p:sp>
        <p:nvSpPr>
          <p:cNvPr id="2" name="Title Placeholder 1"/>
          <p:cNvSpPr>
            <a:spLocks noGrp="1"/>
          </p:cNvSpPr>
          <p:nvPr>
            <p:ph type="title"/>
          </p:nvPr>
        </p:nvSpPr>
        <p:spPr>
          <a:xfrm>
            <a:off x="1473200" y="63504"/>
            <a:ext cx="6756400" cy="788353"/>
          </a:xfrm>
          <a:prstGeom prst="rect">
            <a:avLst/>
          </a:prstGeom>
        </p:spPr>
        <p:txBody>
          <a:bodyPr vert="horz" lIns="91440" tIns="45720" rIns="91440" bIns="45720" rtlCol="0" anchor="ctr">
            <a:noAutofit/>
          </a:bodyPr>
          <a:lstStyle/>
          <a:p>
            <a:pPr algn="l"/>
            <a:r>
              <a:rPr kumimoji="0" lang="en-US" sz="3600" b="1" i="0" u="none" strike="noStrike" kern="1200" cap="none" spc="0" normalizeH="0" baseline="0" noProof="0" dirty="0">
                <a:ln>
                  <a:noFill/>
                </a:ln>
                <a:solidFill>
                  <a:srgbClr val="7BB752"/>
                </a:solidFill>
                <a:effectLst/>
                <a:uLnTx/>
                <a:uFillTx/>
                <a:latin typeface="+mj-lt"/>
                <a:ea typeface="+mj-ea"/>
                <a:cs typeface="+mj-cs"/>
              </a:rPr>
              <a:t>Click to edit Master title style</a:t>
            </a:r>
            <a:endParaRPr lang="en-US" b="0" i="0" dirty="0">
              <a:solidFill>
                <a:srgbClr val="0099CC"/>
              </a:solidFill>
              <a:effectLst/>
              <a:latin typeface="Verdana"/>
            </a:endParaRPr>
          </a:p>
        </p:txBody>
      </p:sp>
      <p:sp>
        <p:nvSpPr>
          <p:cNvPr id="3" name="Text Placeholder 2"/>
          <p:cNvSpPr>
            <a:spLocks noGrp="1"/>
          </p:cNvSpPr>
          <p:nvPr>
            <p:ph type="body" idx="1"/>
          </p:nvPr>
        </p:nvSpPr>
        <p:spPr>
          <a:xfrm>
            <a:off x="304800" y="1143000"/>
            <a:ext cx="8534400" cy="5029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26" name="08E63123-0EA5-48C1-AA21-28EADA3137E5" descr="08E63123-0EA5-48C1-AA21-28EADA3137E5"/>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82551" y="63504"/>
            <a:ext cx="1352549" cy="6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4"/>
          <p:cNvSpPr txBox="1">
            <a:spLocks/>
          </p:cNvSpPr>
          <p:nvPr userDrawn="1"/>
        </p:nvSpPr>
        <p:spPr>
          <a:xfrm>
            <a:off x="0" y="6583680"/>
            <a:ext cx="2667000" cy="270113"/>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b="1" dirty="0" smtClean="0">
                <a:solidFill>
                  <a:schemeClr val="bg1"/>
                </a:solidFill>
              </a:rPr>
              <a:t>oge.bloomington.k12.mn.us</a:t>
            </a:r>
            <a:endParaRPr lang="en-US" sz="1600" b="1" dirty="0">
              <a:solidFill>
                <a:schemeClr val="bg1"/>
              </a:solidFill>
            </a:endParaRPr>
          </a:p>
        </p:txBody>
      </p:sp>
      <p:sp>
        <p:nvSpPr>
          <p:cNvPr id="5" name="Footer Placeholder 4"/>
          <p:cNvSpPr>
            <a:spLocks noGrp="1"/>
          </p:cNvSpPr>
          <p:nvPr>
            <p:ph type="ftr" sz="quarter" idx="3"/>
          </p:nvPr>
        </p:nvSpPr>
        <p:spPr>
          <a:xfrm>
            <a:off x="3124200" y="6583680"/>
            <a:ext cx="2895600" cy="274320"/>
          </a:xfrm>
          <a:prstGeom prst="rect">
            <a:avLst/>
          </a:prstGeom>
        </p:spPr>
        <p:txBody>
          <a:bodyPr vert="horz" lIns="91440" tIns="45720" rIns="91440" bIns="45720" rtlCol="0" anchor="ctr"/>
          <a:lstStyle>
            <a:lvl1pPr algn="ctr">
              <a:defRPr sz="1600" b="1">
                <a:solidFill>
                  <a:schemeClr val="bg1"/>
                </a:solidFill>
              </a:defRPr>
            </a:lvl1pPr>
          </a:lstStyle>
          <a:p>
            <a:r>
              <a:rPr lang="en-US" dirty="0"/>
              <a:t>pbisMN.org</a:t>
            </a:r>
          </a:p>
        </p:txBody>
      </p:sp>
      <p:sp>
        <p:nvSpPr>
          <p:cNvPr id="6" name="Slide Number Placeholder 5"/>
          <p:cNvSpPr>
            <a:spLocks noGrp="1"/>
          </p:cNvSpPr>
          <p:nvPr>
            <p:ph type="sldNum" sz="quarter" idx="4"/>
          </p:nvPr>
        </p:nvSpPr>
        <p:spPr>
          <a:xfrm>
            <a:off x="6972300" y="6583680"/>
            <a:ext cx="2133600" cy="274321"/>
          </a:xfrm>
          <a:prstGeom prst="rect">
            <a:avLst/>
          </a:prstGeom>
        </p:spPr>
        <p:txBody>
          <a:bodyPr vert="horz" lIns="91440" tIns="45720" rIns="91440" bIns="45720" rtlCol="0" anchor="ctr"/>
          <a:lstStyle>
            <a:lvl1pPr algn="r">
              <a:defRPr sz="1600">
                <a:solidFill>
                  <a:schemeClr val="bg1"/>
                </a:solidFill>
              </a:defRPr>
            </a:lvl1pPr>
          </a:lstStyle>
          <a:p>
            <a:fld id="{91C7252B-4A3A-443E-82EA-92A5BCCF2336}" type="slidenum">
              <a:rPr lang="en-US" smtClean="0"/>
              <a:pPr/>
              <a:t>‹#›</a:t>
            </a:fld>
            <a:endParaRPr lang="en-US" dirty="0"/>
          </a:p>
        </p:txBody>
      </p:sp>
      <p:sp>
        <p:nvSpPr>
          <p:cNvPr id="10" name="TextBox 9"/>
          <p:cNvSpPr txBox="1"/>
          <p:nvPr userDrawn="1"/>
        </p:nvSpPr>
        <p:spPr>
          <a:xfrm>
            <a:off x="0" y="805934"/>
            <a:ext cx="9144000" cy="54864"/>
          </a:xfrm>
          <a:prstGeom prst="rect">
            <a:avLst/>
          </a:prstGeom>
          <a:solidFill>
            <a:srgbClr val="F0C252"/>
          </a:solidFill>
        </p:spPr>
        <p:txBody>
          <a:bodyPr wrap="square" rtlCol="0">
            <a:spAutoFit/>
          </a:bodyPr>
          <a:lstStyle/>
          <a:p>
            <a:endParaRPr lang="en-US" dirty="0"/>
          </a:p>
        </p:txBody>
      </p:sp>
      <p:pic>
        <p:nvPicPr>
          <p:cNvPr id="7171" name="Picture 3"/>
          <p:cNvPicPr>
            <a:picLocks noChangeAspect="1" noChangeArrowheads="1"/>
          </p:cNvPicPr>
          <p:nvPr userDrawn="1"/>
        </p:nvPicPr>
        <p:blipFill>
          <a:blip r:embed="rId14">
            <a:extLst>
              <a:ext uri="{28A0092B-C50C-407E-A947-70E740481C1C}">
                <a14:useLocalDpi xmlns:a14="http://schemas.microsoft.com/office/drawing/2010/main" val="0"/>
              </a:ext>
            </a:extLst>
          </a:blip>
          <a:stretch>
            <a:fillRect/>
          </a:stretch>
        </p:blipFill>
        <p:spPr bwMode="auto">
          <a:xfrm>
            <a:off x="8335736" y="43933"/>
            <a:ext cx="76200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862455"/>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p:hf hdr="0" dt="0"/>
  <p:txStyles>
    <p:titleStyle>
      <a:lvl1pPr algn="ctr" defTabSz="914400" rtl="0" eaLnBrk="1" latinLnBrk="0" hangingPunct="1">
        <a:spcBef>
          <a:spcPct val="0"/>
        </a:spcBef>
        <a:buNone/>
        <a:defRPr sz="3600" b="1" kern="1200">
          <a:solidFill>
            <a:srgbClr val="0299C6"/>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pbisMN.org</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871B7D-C029-4984-93A8-48FA0A3C66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6321622"/>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Box 7"/>
          <p:cNvSpPr txBox="1"/>
          <p:nvPr userDrawn="1"/>
        </p:nvSpPr>
        <p:spPr>
          <a:xfrm>
            <a:off x="0" y="6583680"/>
            <a:ext cx="9144000" cy="274320"/>
          </a:xfrm>
          <a:prstGeom prst="rect">
            <a:avLst/>
          </a:prstGeom>
          <a:solidFill>
            <a:srgbClr val="0299C6"/>
          </a:solidFill>
        </p:spPr>
        <p:txBody>
          <a:bodyPr wrap="square" rtlCol="0">
            <a:spAutoFit/>
          </a:bodyPr>
          <a:lstStyle/>
          <a:p>
            <a:endParaRPr lang="en-US" dirty="0"/>
          </a:p>
        </p:txBody>
      </p:sp>
      <p:sp>
        <p:nvSpPr>
          <p:cNvPr id="2" name="Title Placeholder 1"/>
          <p:cNvSpPr>
            <a:spLocks noGrp="1"/>
          </p:cNvSpPr>
          <p:nvPr>
            <p:ph type="title"/>
          </p:nvPr>
        </p:nvSpPr>
        <p:spPr>
          <a:xfrm>
            <a:off x="1473200" y="63504"/>
            <a:ext cx="7594600" cy="788353"/>
          </a:xfrm>
          <a:prstGeom prst="rect">
            <a:avLst/>
          </a:prstGeom>
        </p:spPr>
        <p:txBody>
          <a:bodyPr vert="horz" lIns="91440" tIns="45720" rIns="91440" bIns="45720" rtlCol="0" anchor="ctr">
            <a:noAutofit/>
          </a:bodyPr>
          <a:lstStyle/>
          <a:p>
            <a:pPr algn="l"/>
            <a:r>
              <a:rPr kumimoji="0" lang="en-US" sz="3600" b="1" i="0" u="none" strike="noStrike" kern="1200" cap="none" spc="0" normalizeH="0" baseline="0" noProof="0" dirty="0">
                <a:ln>
                  <a:noFill/>
                </a:ln>
                <a:solidFill>
                  <a:srgbClr val="7BB752"/>
                </a:solidFill>
                <a:effectLst/>
                <a:uLnTx/>
                <a:uFillTx/>
                <a:latin typeface="+mj-lt"/>
                <a:ea typeface="+mj-ea"/>
                <a:cs typeface="+mj-cs"/>
              </a:rPr>
              <a:t>Click to edit Master title style</a:t>
            </a:r>
            <a:endParaRPr lang="en-US" b="0" i="0" dirty="0">
              <a:solidFill>
                <a:srgbClr val="0099CC"/>
              </a:solidFill>
              <a:effectLst/>
              <a:latin typeface="Verdana"/>
            </a:endParaRPr>
          </a:p>
        </p:txBody>
      </p:sp>
      <p:sp>
        <p:nvSpPr>
          <p:cNvPr id="3" name="Text Placeholder 2"/>
          <p:cNvSpPr>
            <a:spLocks noGrp="1"/>
          </p:cNvSpPr>
          <p:nvPr>
            <p:ph type="body" idx="1"/>
          </p:nvPr>
        </p:nvSpPr>
        <p:spPr>
          <a:xfrm>
            <a:off x="304800" y="1143000"/>
            <a:ext cx="8534400" cy="5029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26" name="08E63123-0EA5-48C1-AA21-28EADA3137E5" descr="08E63123-0EA5-48C1-AA21-28EADA3137E5"/>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82551" y="63504"/>
            <a:ext cx="1352549" cy="6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4"/>
          <p:cNvSpPr txBox="1">
            <a:spLocks/>
          </p:cNvSpPr>
          <p:nvPr userDrawn="1"/>
        </p:nvSpPr>
        <p:spPr>
          <a:xfrm>
            <a:off x="0" y="6583680"/>
            <a:ext cx="2286000" cy="270113"/>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b="1" dirty="0">
                <a:solidFill>
                  <a:schemeClr val="bg1"/>
                </a:solidFill>
              </a:rPr>
              <a:t>education.state.mn.us</a:t>
            </a:r>
          </a:p>
        </p:txBody>
      </p:sp>
      <p:sp>
        <p:nvSpPr>
          <p:cNvPr id="5" name="Footer Placeholder 4"/>
          <p:cNvSpPr>
            <a:spLocks noGrp="1"/>
          </p:cNvSpPr>
          <p:nvPr>
            <p:ph type="ftr" sz="quarter" idx="3"/>
          </p:nvPr>
        </p:nvSpPr>
        <p:spPr>
          <a:xfrm>
            <a:off x="3124200" y="6583680"/>
            <a:ext cx="2895600" cy="274320"/>
          </a:xfrm>
          <a:prstGeom prst="rect">
            <a:avLst/>
          </a:prstGeom>
        </p:spPr>
        <p:txBody>
          <a:bodyPr vert="horz" lIns="91440" tIns="45720" rIns="91440" bIns="45720" rtlCol="0" anchor="ctr"/>
          <a:lstStyle>
            <a:lvl1pPr algn="ctr">
              <a:defRPr sz="1600" b="1">
                <a:solidFill>
                  <a:schemeClr val="bg1"/>
                </a:solidFill>
              </a:defRPr>
            </a:lvl1pPr>
          </a:lstStyle>
          <a:p>
            <a:r>
              <a:rPr lang="en-US" dirty="0"/>
              <a:t>pbisMN.org</a:t>
            </a:r>
          </a:p>
        </p:txBody>
      </p:sp>
      <p:sp>
        <p:nvSpPr>
          <p:cNvPr id="6" name="Slide Number Placeholder 5"/>
          <p:cNvSpPr>
            <a:spLocks noGrp="1"/>
          </p:cNvSpPr>
          <p:nvPr>
            <p:ph type="sldNum" sz="quarter" idx="4"/>
          </p:nvPr>
        </p:nvSpPr>
        <p:spPr>
          <a:xfrm>
            <a:off x="6972300" y="6583680"/>
            <a:ext cx="2133600" cy="274321"/>
          </a:xfrm>
          <a:prstGeom prst="rect">
            <a:avLst/>
          </a:prstGeom>
        </p:spPr>
        <p:txBody>
          <a:bodyPr vert="horz" lIns="91440" tIns="45720" rIns="91440" bIns="45720" rtlCol="0" anchor="ctr"/>
          <a:lstStyle>
            <a:lvl1pPr algn="r">
              <a:defRPr sz="1600">
                <a:solidFill>
                  <a:schemeClr val="bg1"/>
                </a:solidFill>
              </a:defRPr>
            </a:lvl1pPr>
          </a:lstStyle>
          <a:p>
            <a:fld id="{91C7252B-4A3A-443E-82EA-92A5BCCF2336}" type="slidenum">
              <a:rPr lang="en-US" smtClean="0"/>
              <a:pPr/>
              <a:t>‹#›</a:t>
            </a:fld>
            <a:endParaRPr lang="en-US" dirty="0"/>
          </a:p>
        </p:txBody>
      </p:sp>
      <p:sp>
        <p:nvSpPr>
          <p:cNvPr id="10" name="TextBox 9"/>
          <p:cNvSpPr txBox="1"/>
          <p:nvPr userDrawn="1"/>
        </p:nvSpPr>
        <p:spPr>
          <a:xfrm>
            <a:off x="0" y="805934"/>
            <a:ext cx="9144000" cy="54864"/>
          </a:xfrm>
          <a:prstGeom prst="rect">
            <a:avLst/>
          </a:prstGeom>
          <a:solidFill>
            <a:srgbClr val="F0C252"/>
          </a:solidFill>
        </p:spPr>
        <p:txBody>
          <a:bodyPr wrap="square" rtlCol="0">
            <a:spAutoFit/>
          </a:bodyPr>
          <a:lstStyle/>
          <a:p>
            <a:endParaRPr lang="en-US" dirty="0"/>
          </a:p>
        </p:txBody>
      </p:sp>
    </p:spTree>
    <p:extLst>
      <p:ext uri="{BB962C8B-B14F-4D97-AF65-F5344CB8AC3E}">
        <p14:creationId xmlns:p14="http://schemas.microsoft.com/office/powerpoint/2010/main" val="3396369358"/>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p:hf hdr="0" dt="0"/>
  <p:txStyles>
    <p:titleStyle>
      <a:lvl1pPr algn="ctr" defTabSz="914400" rtl="0" eaLnBrk="1" latinLnBrk="0" hangingPunct="1">
        <a:spcBef>
          <a:spcPct val="0"/>
        </a:spcBef>
        <a:buNone/>
        <a:defRPr sz="3600" b="1" kern="1200">
          <a:solidFill>
            <a:srgbClr val="0299C6"/>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Box 7"/>
          <p:cNvSpPr txBox="1"/>
          <p:nvPr userDrawn="1"/>
        </p:nvSpPr>
        <p:spPr>
          <a:xfrm>
            <a:off x="0" y="6583680"/>
            <a:ext cx="9144000" cy="274320"/>
          </a:xfrm>
          <a:prstGeom prst="rect">
            <a:avLst/>
          </a:prstGeom>
          <a:solidFill>
            <a:srgbClr val="0299C6"/>
          </a:solidFill>
        </p:spPr>
        <p:txBody>
          <a:bodyPr wrap="square" rtlCol="0">
            <a:spAutoFit/>
          </a:bodyPr>
          <a:lstStyle/>
          <a:p>
            <a:endParaRPr lang="en-US" dirty="0"/>
          </a:p>
        </p:txBody>
      </p:sp>
      <p:sp>
        <p:nvSpPr>
          <p:cNvPr id="2" name="Title Placeholder 1"/>
          <p:cNvSpPr>
            <a:spLocks noGrp="1"/>
          </p:cNvSpPr>
          <p:nvPr>
            <p:ph type="title"/>
          </p:nvPr>
        </p:nvSpPr>
        <p:spPr>
          <a:xfrm>
            <a:off x="1473200" y="63504"/>
            <a:ext cx="6756400" cy="788353"/>
          </a:xfrm>
          <a:prstGeom prst="rect">
            <a:avLst/>
          </a:prstGeom>
        </p:spPr>
        <p:txBody>
          <a:bodyPr vert="horz" lIns="91440" tIns="45720" rIns="91440" bIns="45720" rtlCol="0" anchor="ctr">
            <a:noAutofit/>
          </a:bodyPr>
          <a:lstStyle/>
          <a:p>
            <a:pPr algn="l"/>
            <a:r>
              <a:rPr kumimoji="0" lang="en-US" sz="3600" b="1" i="0" u="none" strike="noStrike" kern="1200" cap="none" spc="0" normalizeH="0" baseline="0" noProof="0" dirty="0">
                <a:ln>
                  <a:noFill/>
                </a:ln>
                <a:solidFill>
                  <a:srgbClr val="7BB752"/>
                </a:solidFill>
                <a:effectLst/>
                <a:uLnTx/>
                <a:uFillTx/>
                <a:latin typeface="+mj-lt"/>
                <a:ea typeface="+mj-ea"/>
                <a:cs typeface="+mj-cs"/>
              </a:rPr>
              <a:t>Click to edit Master title style</a:t>
            </a:r>
            <a:endParaRPr lang="en-US" b="0" i="0" dirty="0">
              <a:solidFill>
                <a:srgbClr val="0099CC"/>
              </a:solidFill>
              <a:effectLst/>
              <a:latin typeface="Verdana"/>
            </a:endParaRPr>
          </a:p>
        </p:txBody>
      </p:sp>
      <p:sp>
        <p:nvSpPr>
          <p:cNvPr id="3" name="Text Placeholder 2"/>
          <p:cNvSpPr>
            <a:spLocks noGrp="1"/>
          </p:cNvSpPr>
          <p:nvPr>
            <p:ph type="body" idx="1"/>
          </p:nvPr>
        </p:nvSpPr>
        <p:spPr>
          <a:xfrm>
            <a:off x="304800" y="1143000"/>
            <a:ext cx="8534400" cy="5029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26" name="08E63123-0EA5-48C1-AA21-28EADA3137E5" descr="08E63123-0EA5-48C1-AA21-28EADA3137E5"/>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82551" y="63504"/>
            <a:ext cx="1352549" cy="6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4"/>
          <p:cNvSpPr txBox="1">
            <a:spLocks/>
          </p:cNvSpPr>
          <p:nvPr userDrawn="1"/>
        </p:nvSpPr>
        <p:spPr>
          <a:xfrm>
            <a:off x="0" y="6583680"/>
            <a:ext cx="2286000" cy="270113"/>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b="1" dirty="0" smtClean="0">
                <a:solidFill>
                  <a:schemeClr val="bg1"/>
                </a:solidFill>
              </a:rPr>
              <a:t>wayzata.k12.mn.us</a:t>
            </a:r>
            <a:endParaRPr lang="en-US" sz="1600" b="1" dirty="0">
              <a:solidFill>
                <a:schemeClr val="bg1"/>
              </a:solidFill>
            </a:endParaRPr>
          </a:p>
        </p:txBody>
      </p:sp>
      <p:sp>
        <p:nvSpPr>
          <p:cNvPr id="5" name="Footer Placeholder 4"/>
          <p:cNvSpPr>
            <a:spLocks noGrp="1"/>
          </p:cNvSpPr>
          <p:nvPr>
            <p:ph type="ftr" sz="quarter" idx="3"/>
          </p:nvPr>
        </p:nvSpPr>
        <p:spPr>
          <a:xfrm>
            <a:off x="3124200" y="6583680"/>
            <a:ext cx="2895600" cy="274320"/>
          </a:xfrm>
          <a:prstGeom prst="rect">
            <a:avLst/>
          </a:prstGeom>
        </p:spPr>
        <p:txBody>
          <a:bodyPr vert="horz" lIns="91440" tIns="45720" rIns="91440" bIns="45720" rtlCol="0" anchor="ctr"/>
          <a:lstStyle>
            <a:lvl1pPr algn="ctr">
              <a:defRPr sz="1600" b="1">
                <a:solidFill>
                  <a:schemeClr val="bg1"/>
                </a:solidFill>
              </a:defRPr>
            </a:lvl1pPr>
          </a:lstStyle>
          <a:p>
            <a:r>
              <a:rPr lang="en-US" dirty="0"/>
              <a:t>pbisMN.org</a:t>
            </a:r>
          </a:p>
        </p:txBody>
      </p:sp>
      <p:sp>
        <p:nvSpPr>
          <p:cNvPr id="6" name="Slide Number Placeholder 5"/>
          <p:cNvSpPr>
            <a:spLocks noGrp="1"/>
          </p:cNvSpPr>
          <p:nvPr>
            <p:ph type="sldNum" sz="quarter" idx="4"/>
          </p:nvPr>
        </p:nvSpPr>
        <p:spPr>
          <a:xfrm>
            <a:off x="6972300" y="6583680"/>
            <a:ext cx="2133600" cy="274321"/>
          </a:xfrm>
          <a:prstGeom prst="rect">
            <a:avLst/>
          </a:prstGeom>
        </p:spPr>
        <p:txBody>
          <a:bodyPr vert="horz" lIns="91440" tIns="45720" rIns="91440" bIns="45720" rtlCol="0" anchor="ctr"/>
          <a:lstStyle>
            <a:lvl1pPr algn="r">
              <a:defRPr sz="1600">
                <a:solidFill>
                  <a:schemeClr val="bg1"/>
                </a:solidFill>
              </a:defRPr>
            </a:lvl1pPr>
          </a:lstStyle>
          <a:p>
            <a:fld id="{91C7252B-4A3A-443E-82EA-92A5BCCF2336}" type="slidenum">
              <a:rPr lang="en-US" smtClean="0"/>
              <a:pPr/>
              <a:t>‹#›</a:t>
            </a:fld>
            <a:endParaRPr lang="en-US" dirty="0"/>
          </a:p>
        </p:txBody>
      </p:sp>
      <p:sp>
        <p:nvSpPr>
          <p:cNvPr id="10" name="TextBox 9"/>
          <p:cNvSpPr txBox="1"/>
          <p:nvPr userDrawn="1"/>
        </p:nvSpPr>
        <p:spPr>
          <a:xfrm>
            <a:off x="0" y="805934"/>
            <a:ext cx="9144000" cy="54864"/>
          </a:xfrm>
          <a:prstGeom prst="rect">
            <a:avLst/>
          </a:prstGeom>
          <a:solidFill>
            <a:srgbClr val="F0C252"/>
          </a:solidFill>
        </p:spPr>
        <p:txBody>
          <a:bodyPr wrap="square" rtlCol="0">
            <a:spAutoFit/>
          </a:bodyPr>
          <a:lstStyle/>
          <a:p>
            <a:endParaRPr lang="en-US" dirty="0"/>
          </a:p>
        </p:txBody>
      </p:sp>
      <p:pic>
        <p:nvPicPr>
          <p:cNvPr id="7171" name="Picture 3"/>
          <p:cNvPicPr>
            <a:picLocks noChangeAspect="1" noChangeArrowheads="1"/>
          </p:cNvPicPr>
          <p:nvPr userDrawn="1"/>
        </p:nvPicPr>
        <p:blipFill>
          <a:blip r:embed="rId14">
            <a:extLst>
              <a:ext uri="{28A0092B-C50C-407E-A947-70E740481C1C}">
                <a14:useLocalDpi xmlns:a14="http://schemas.microsoft.com/office/drawing/2010/main" val="0"/>
              </a:ext>
            </a:extLst>
          </a:blip>
          <a:stretch>
            <a:fillRect/>
          </a:stretch>
        </p:blipFill>
        <p:spPr bwMode="auto">
          <a:xfrm>
            <a:off x="8092421" y="1"/>
            <a:ext cx="1005859" cy="796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982666"/>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p:hf hdr="0" dt="0"/>
  <p:txStyles>
    <p:titleStyle>
      <a:lvl1pPr algn="ctr" defTabSz="914400" rtl="0" eaLnBrk="1" latinLnBrk="0" hangingPunct="1">
        <a:spcBef>
          <a:spcPct val="0"/>
        </a:spcBef>
        <a:buNone/>
        <a:defRPr sz="3600" b="1" kern="1200">
          <a:solidFill>
            <a:srgbClr val="0299C6"/>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Box 7"/>
          <p:cNvSpPr txBox="1"/>
          <p:nvPr userDrawn="1"/>
        </p:nvSpPr>
        <p:spPr>
          <a:xfrm>
            <a:off x="0" y="6583680"/>
            <a:ext cx="9144000" cy="274320"/>
          </a:xfrm>
          <a:prstGeom prst="rect">
            <a:avLst/>
          </a:prstGeom>
          <a:solidFill>
            <a:srgbClr val="0299C6"/>
          </a:solidFill>
        </p:spPr>
        <p:txBody>
          <a:bodyPr wrap="square" rtlCol="0">
            <a:spAutoFit/>
          </a:bodyPr>
          <a:lstStyle/>
          <a:p>
            <a:endParaRPr lang="en-US" dirty="0"/>
          </a:p>
        </p:txBody>
      </p:sp>
      <p:sp>
        <p:nvSpPr>
          <p:cNvPr id="2" name="Title Placeholder 1"/>
          <p:cNvSpPr>
            <a:spLocks noGrp="1"/>
          </p:cNvSpPr>
          <p:nvPr>
            <p:ph type="title"/>
          </p:nvPr>
        </p:nvSpPr>
        <p:spPr>
          <a:xfrm>
            <a:off x="1473200" y="63504"/>
            <a:ext cx="6299200" cy="788353"/>
          </a:xfrm>
          <a:prstGeom prst="rect">
            <a:avLst/>
          </a:prstGeom>
        </p:spPr>
        <p:txBody>
          <a:bodyPr vert="horz" lIns="91440" tIns="45720" rIns="91440" bIns="45720" rtlCol="0" anchor="ctr">
            <a:noAutofit/>
          </a:bodyPr>
          <a:lstStyle/>
          <a:p>
            <a:pPr algn="l"/>
            <a:r>
              <a:rPr kumimoji="0" lang="en-US" sz="3600" b="1" i="0" u="none" strike="noStrike" kern="1200" cap="none" spc="0" normalizeH="0" baseline="0" noProof="0" dirty="0">
                <a:ln>
                  <a:noFill/>
                </a:ln>
                <a:solidFill>
                  <a:srgbClr val="7BB752"/>
                </a:solidFill>
                <a:effectLst/>
                <a:uLnTx/>
                <a:uFillTx/>
                <a:latin typeface="+mj-lt"/>
                <a:ea typeface="+mj-ea"/>
                <a:cs typeface="+mj-cs"/>
              </a:rPr>
              <a:t>Click to edit Master title style</a:t>
            </a:r>
            <a:endParaRPr lang="en-US" b="0" i="0" dirty="0">
              <a:solidFill>
                <a:srgbClr val="0099CC"/>
              </a:solidFill>
              <a:effectLst/>
              <a:latin typeface="Verdana"/>
            </a:endParaRPr>
          </a:p>
        </p:txBody>
      </p:sp>
      <p:sp>
        <p:nvSpPr>
          <p:cNvPr id="3" name="Text Placeholder 2"/>
          <p:cNvSpPr>
            <a:spLocks noGrp="1"/>
          </p:cNvSpPr>
          <p:nvPr>
            <p:ph type="body" idx="1"/>
          </p:nvPr>
        </p:nvSpPr>
        <p:spPr>
          <a:xfrm>
            <a:off x="304800" y="1143000"/>
            <a:ext cx="8534400" cy="5029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26" name="08E63123-0EA5-48C1-AA21-28EADA3137E5" descr="08E63123-0EA5-48C1-AA21-28EADA3137E5"/>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82551" y="63504"/>
            <a:ext cx="1352549" cy="6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4"/>
          <p:cNvSpPr txBox="1">
            <a:spLocks/>
          </p:cNvSpPr>
          <p:nvPr userDrawn="1"/>
        </p:nvSpPr>
        <p:spPr>
          <a:xfrm>
            <a:off x="0" y="6583680"/>
            <a:ext cx="2286000" cy="270113"/>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b="1" dirty="0" smtClean="0">
                <a:solidFill>
                  <a:schemeClr val="bg1"/>
                </a:solidFill>
              </a:rPr>
              <a:t>isd191.org</a:t>
            </a:r>
            <a:endParaRPr lang="en-US" sz="1600" b="1" dirty="0">
              <a:solidFill>
                <a:schemeClr val="bg1"/>
              </a:solidFill>
            </a:endParaRPr>
          </a:p>
        </p:txBody>
      </p:sp>
      <p:sp>
        <p:nvSpPr>
          <p:cNvPr id="5" name="Footer Placeholder 4"/>
          <p:cNvSpPr>
            <a:spLocks noGrp="1"/>
          </p:cNvSpPr>
          <p:nvPr>
            <p:ph type="ftr" sz="quarter" idx="3"/>
          </p:nvPr>
        </p:nvSpPr>
        <p:spPr>
          <a:xfrm>
            <a:off x="3124200" y="6583680"/>
            <a:ext cx="2895600" cy="274320"/>
          </a:xfrm>
          <a:prstGeom prst="rect">
            <a:avLst/>
          </a:prstGeom>
        </p:spPr>
        <p:txBody>
          <a:bodyPr vert="horz" lIns="91440" tIns="45720" rIns="91440" bIns="45720" rtlCol="0" anchor="ctr"/>
          <a:lstStyle>
            <a:lvl1pPr algn="ctr">
              <a:defRPr sz="1600" b="1">
                <a:solidFill>
                  <a:schemeClr val="bg1"/>
                </a:solidFill>
              </a:defRPr>
            </a:lvl1pPr>
          </a:lstStyle>
          <a:p>
            <a:r>
              <a:rPr lang="en-US" dirty="0"/>
              <a:t>pbisMN.org</a:t>
            </a:r>
          </a:p>
        </p:txBody>
      </p:sp>
      <p:sp>
        <p:nvSpPr>
          <p:cNvPr id="6" name="Slide Number Placeholder 5"/>
          <p:cNvSpPr>
            <a:spLocks noGrp="1"/>
          </p:cNvSpPr>
          <p:nvPr>
            <p:ph type="sldNum" sz="quarter" idx="4"/>
          </p:nvPr>
        </p:nvSpPr>
        <p:spPr>
          <a:xfrm>
            <a:off x="6972300" y="6583680"/>
            <a:ext cx="2133600" cy="274321"/>
          </a:xfrm>
          <a:prstGeom prst="rect">
            <a:avLst/>
          </a:prstGeom>
        </p:spPr>
        <p:txBody>
          <a:bodyPr vert="horz" lIns="91440" tIns="45720" rIns="91440" bIns="45720" rtlCol="0" anchor="ctr"/>
          <a:lstStyle>
            <a:lvl1pPr algn="r">
              <a:defRPr sz="1600">
                <a:solidFill>
                  <a:schemeClr val="bg1"/>
                </a:solidFill>
              </a:defRPr>
            </a:lvl1pPr>
          </a:lstStyle>
          <a:p>
            <a:fld id="{91C7252B-4A3A-443E-82EA-92A5BCCF2336}" type="slidenum">
              <a:rPr lang="en-US" smtClean="0"/>
              <a:pPr/>
              <a:t>‹#›</a:t>
            </a:fld>
            <a:endParaRPr lang="en-US" dirty="0"/>
          </a:p>
        </p:txBody>
      </p:sp>
      <p:sp>
        <p:nvSpPr>
          <p:cNvPr id="10" name="TextBox 9"/>
          <p:cNvSpPr txBox="1"/>
          <p:nvPr userDrawn="1"/>
        </p:nvSpPr>
        <p:spPr>
          <a:xfrm>
            <a:off x="0" y="805934"/>
            <a:ext cx="9144000" cy="54864"/>
          </a:xfrm>
          <a:prstGeom prst="rect">
            <a:avLst/>
          </a:prstGeom>
          <a:solidFill>
            <a:srgbClr val="F0C252"/>
          </a:solidFill>
        </p:spPr>
        <p:txBody>
          <a:bodyPr wrap="square" rtlCol="0">
            <a:spAutoFit/>
          </a:bodyPr>
          <a:lstStyle/>
          <a:p>
            <a:endParaRPr lang="en-US" dirty="0"/>
          </a:p>
        </p:txBody>
      </p:sp>
      <p:pic>
        <p:nvPicPr>
          <p:cNvPr id="7171" name="Picture 3"/>
          <p:cNvPicPr>
            <a:picLocks noChangeAspect="1" noChangeArrowheads="1"/>
          </p:cNvPicPr>
          <p:nvPr userDrawn="1"/>
        </p:nvPicPr>
        <p:blipFill>
          <a:blip r:embed="rId14">
            <a:extLst>
              <a:ext uri="{28A0092B-C50C-407E-A947-70E740481C1C}">
                <a14:useLocalDpi xmlns:a14="http://schemas.microsoft.com/office/drawing/2010/main" val="0"/>
              </a:ext>
            </a:extLst>
          </a:blip>
          <a:stretch>
            <a:fillRect/>
          </a:stretch>
        </p:blipFill>
        <p:spPr bwMode="auto">
          <a:xfrm>
            <a:off x="7772400" y="63503"/>
            <a:ext cx="1307855" cy="719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9832057"/>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hf hdr="0" dt="0"/>
  <p:txStyles>
    <p:titleStyle>
      <a:lvl1pPr algn="ctr" defTabSz="914400" rtl="0" eaLnBrk="1" latinLnBrk="0" hangingPunct="1">
        <a:spcBef>
          <a:spcPct val="0"/>
        </a:spcBef>
        <a:buNone/>
        <a:defRPr sz="3600" b="1" kern="1200">
          <a:solidFill>
            <a:srgbClr val="0299C6"/>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305800" y="39501"/>
            <a:ext cx="762000" cy="762000"/>
          </a:xfrm>
          <a:prstGeom prst="rect">
            <a:avLst/>
          </a:prstGeom>
        </p:spPr>
      </p:pic>
      <p:sp>
        <p:nvSpPr>
          <p:cNvPr id="8" name="TextBox 7"/>
          <p:cNvSpPr txBox="1"/>
          <p:nvPr userDrawn="1"/>
        </p:nvSpPr>
        <p:spPr>
          <a:xfrm>
            <a:off x="0" y="6583680"/>
            <a:ext cx="9144000" cy="274320"/>
          </a:xfrm>
          <a:prstGeom prst="rect">
            <a:avLst/>
          </a:prstGeom>
          <a:solidFill>
            <a:srgbClr val="0299C6"/>
          </a:solidFill>
        </p:spPr>
        <p:txBody>
          <a:bodyPr wrap="square" rtlCol="0">
            <a:spAutoFit/>
          </a:bodyPr>
          <a:lstStyle/>
          <a:p>
            <a:endParaRPr lang="en-US" dirty="0"/>
          </a:p>
        </p:txBody>
      </p:sp>
      <p:sp>
        <p:nvSpPr>
          <p:cNvPr id="2" name="Title Placeholder 1"/>
          <p:cNvSpPr>
            <a:spLocks noGrp="1"/>
          </p:cNvSpPr>
          <p:nvPr>
            <p:ph type="title"/>
          </p:nvPr>
        </p:nvSpPr>
        <p:spPr>
          <a:xfrm>
            <a:off x="1473200" y="63504"/>
            <a:ext cx="6756400" cy="788353"/>
          </a:xfrm>
          <a:prstGeom prst="rect">
            <a:avLst/>
          </a:prstGeom>
        </p:spPr>
        <p:txBody>
          <a:bodyPr vert="horz" lIns="91440" tIns="45720" rIns="91440" bIns="45720" rtlCol="0" anchor="ctr">
            <a:noAutofit/>
          </a:bodyPr>
          <a:lstStyle/>
          <a:p>
            <a:pPr algn="l"/>
            <a:r>
              <a:rPr kumimoji="0" lang="en-US" sz="3600" b="1" i="0" u="none" strike="noStrike" kern="1200" cap="none" spc="0" normalizeH="0" baseline="0" noProof="0" dirty="0">
                <a:ln>
                  <a:noFill/>
                </a:ln>
                <a:solidFill>
                  <a:srgbClr val="7BB752"/>
                </a:solidFill>
                <a:effectLst/>
                <a:uLnTx/>
                <a:uFillTx/>
                <a:latin typeface="+mj-lt"/>
                <a:ea typeface="+mj-ea"/>
                <a:cs typeface="+mj-cs"/>
              </a:rPr>
              <a:t>Click to edit Master title style</a:t>
            </a:r>
            <a:endParaRPr lang="en-US" b="0" i="0" dirty="0">
              <a:solidFill>
                <a:srgbClr val="0099CC"/>
              </a:solidFill>
              <a:effectLst/>
              <a:latin typeface="Verdana"/>
            </a:endParaRPr>
          </a:p>
        </p:txBody>
      </p:sp>
      <p:sp>
        <p:nvSpPr>
          <p:cNvPr id="3" name="Text Placeholder 2"/>
          <p:cNvSpPr>
            <a:spLocks noGrp="1"/>
          </p:cNvSpPr>
          <p:nvPr>
            <p:ph type="body" idx="1"/>
          </p:nvPr>
        </p:nvSpPr>
        <p:spPr>
          <a:xfrm>
            <a:off x="304800" y="1143000"/>
            <a:ext cx="8534400" cy="5029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26" name="08E63123-0EA5-48C1-AA21-28EADA3137E5" descr="08E63123-0EA5-48C1-AA21-28EADA3137E5"/>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2551" y="63504"/>
            <a:ext cx="1352549" cy="6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4"/>
          <p:cNvSpPr txBox="1">
            <a:spLocks/>
          </p:cNvSpPr>
          <p:nvPr userDrawn="1"/>
        </p:nvSpPr>
        <p:spPr>
          <a:xfrm>
            <a:off x="0" y="6583680"/>
            <a:ext cx="2286000" cy="270113"/>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b="1" dirty="0">
                <a:solidFill>
                  <a:schemeClr val="bg1"/>
                </a:solidFill>
              </a:rPr>
              <a:t>PBISApps.org</a:t>
            </a:r>
          </a:p>
        </p:txBody>
      </p:sp>
      <p:sp>
        <p:nvSpPr>
          <p:cNvPr id="5" name="Footer Placeholder 4"/>
          <p:cNvSpPr>
            <a:spLocks noGrp="1"/>
          </p:cNvSpPr>
          <p:nvPr>
            <p:ph type="ftr" sz="quarter" idx="3"/>
          </p:nvPr>
        </p:nvSpPr>
        <p:spPr>
          <a:xfrm>
            <a:off x="3124200" y="6583680"/>
            <a:ext cx="2895600" cy="274320"/>
          </a:xfrm>
          <a:prstGeom prst="rect">
            <a:avLst/>
          </a:prstGeom>
        </p:spPr>
        <p:txBody>
          <a:bodyPr vert="horz" lIns="91440" tIns="45720" rIns="91440" bIns="45720" rtlCol="0" anchor="ctr"/>
          <a:lstStyle>
            <a:lvl1pPr algn="ctr">
              <a:defRPr sz="1600" b="1">
                <a:solidFill>
                  <a:schemeClr val="bg1"/>
                </a:solidFill>
              </a:defRPr>
            </a:lvl1pPr>
          </a:lstStyle>
          <a:p>
            <a:r>
              <a:rPr lang="en-US" dirty="0"/>
              <a:t>pbisMN.org</a:t>
            </a:r>
          </a:p>
        </p:txBody>
      </p:sp>
      <p:sp>
        <p:nvSpPr>
          <p:cNvPr id="6" name="Slide Number Placeholder 5"/>
          <p:cNvSpPr>
            <a:spLocks noGrp="1"/>
          </p:cNvSpPr>
          <p:nvPr>
            <p:ph type="sldNum" sz="quarter" idx="4"/>
          </p:nvPr>
        </p:nvSpPr>
        <p:spPr>
          <a:xfrm>
            <a:off x="6972300" y="6583680"/>
            <a:ext cx="2133600" cy="274321"/>
          </a:xfrm>
          <a:prstGeom prst="rect">
            <a:avLst/>
          </a:prstGeom>
        </p:spPr>
        <p:txBody>
          <a:bodyPr vert="horz" lIns="91440" tIns="45720" rIns="91440" bIns="45720" rtlCol="0" anchor="ctr"/>
          <a:lstStyle>
            <a:lvl1pPr algn="r">
              <a:defRPr sz="1600">
                <a:solidFill>
                  <a:schemeClr val="bg1"/>
                </a:solidFill>
              </a:defRPr>
            </a:lvl1pPr>
          </a:lstStyle>
          <a:p>
            <a:fld id="{91C7252B-4A3A-443E-82EA-92A5BCCF2336}" type="slidenum">
              <a:rPr lang="en-US" smtClean="0"/>
              <a:pPr/>
              <a:t>‹#›</a:t>
            </a:fld>
            <a:endParaRPr lang="en-US" dirty="0"/>
          </a:p>
        </p:txBody>
      </p:sp>
      <p:sp>
        <p:nvSpPr>
          <p:cNvPr id="10" name="TextBox 9"/>
          <p:cNvSpPr txBox="1"/>
          <p:nvPr userDrawn="1"/>
        </p:nvSpPr>
        <p:spPr>
          <a:xfrm>
            <a:off x="0" y="805934"/>
            <a:ext cx="9144000" cy="54864"/>
          </a:xfrm>
          <a:prstGeom prst="rect">
            <a:avLst/>
          </a:prstGeom>
          <a:solidFill>
            <a:srgbClr val="F0C252"/>
          </a:solidFill>
        </p:spPr>
        <p:txBody>
          <a:bodyPr wrap="square" rtlCol="0">
            <a:spAutoFit/>
          </a:bodyPr>
          <a:lstStyle/>
          <a:p>
            <a:endParaRPr lang="en-US" dirty="0"/>
          </a:p>
        </p:txBody>
      </p:sp>
    </p:spTree>
    <p:extLst>
      <p:ext uri="{BB962C8B-B14F-4D97-AF65-F5344CB8AC3E}">
        <p14:creationId xmlns:p14="http://schemas.microsoft.com/office/powerpoint/2010/main" val="1513287280"/>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Lst>
  <p:hf hdr="0" dt="0"/>
  <p:txStyles>
    <p:titleStyle>
      <a:lvl1pPr algn="ctr" defTabSz="914400" rtl="0" eaLnBrk="1" latinLnBrk="0" hangingPunct="1">
        <a:spcBef>
          <a:spcPct val="0"/>
        </a:spcBef>
        <a:buNone/>
        <a:defRPr sz="3600" b="1" kern="1200">
          <a:solidFill>
            <a:srgbClr val="0299C6"/>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Box 7"/>
          <p:cNvSpPr txBox="1"/>
          <p:nvPr userDrawn="1"/>
        </p:nvSpPr>
        <p:spPr>
          <a:xfrm>
            <a:off x="0" y="6583680"/>
            <a:ext cx="9144000" cy="274320"/>
          </a:xfrm>
          <a:prstGeom prst="rect">
            <a:avLst/>
          </a:prstGeom>
          <a:solidFill>
            <a:srgbClr val="0299C6"/>
          </a:solidFill>
        </p:spPr>
        <p:txBody>
          <a:bodyPr wrap="square" rtlCol="0">
            <a:spAutoFit/>
          </a:bodyPr>
          <a:lstStyle/>
          <a:p>
            <a:endParaRPr lang="en-US" dirty="0"/>
          </a:p>
        </p:txBody>
      </p:sp>
      <p:sp>
        <p:nvSpPr>
          <p:cNvPr id="2" name="Title Placeholder 1"/>
          <p:cNvSpPr>
            <a:spLocks noGrp="1"/>
          </p:cNvSpPr>
          <p:nvPr>
            <p:ph type="title"/>
          </p:nvPr>
        </p:nvSpPr>
        <p:spPr>
          <a:xfrm>
            <a:off x="1473200" y="63504"/>
            <a:ext cx="6223000" cy="788353"/>
          </a:xfrm>
          <a:prstGeom prst="rect">
            <a:avLst/>
          </a:prstGeom>
        </p:spPr>
        <p:txBody>
          <a:bodyPr vert="horz" lIns="91440" tIns="45720" rIns="91440" bIns="45720" rtlCol="0" anchor="ctr">
            <a:noAutofit/>
          </a:bodyPr>
          <a:lstStyle/>
          <a:p>
            <a:pPr algn="l"/>
            <a:r>
              <a:rPr kumimoji="0" lang="en-US" sz="3600" b="1" i="0" u="none" strike="noStrike" kern="1200" cap="none" spc="0" normalizeH="0" baseline="0" noProof="0" dirty="0">
                <a:ln>
                  <a:noFill/>
                </a:ln>
                <a:solidFill>
                  <a:srgbClr val="7BB752"/>
                </a:solidFill>
                <a:effectLst/>
                <a:uLnTx/>
                <a:uFillTx/>
                <a:latin typeface="+mj-lt"/>
                <a:ea typeface="+mj-ea"/>
                <a:cs typeface="+mj-cs"/>
              </a:rPr>
              <a:t>Click to edit Master title style</a:t>
            </a:r>
            <a:endParaRPr lang="en-US" b="0" i="0" dirty="0">
              <a:solidFill>
                <a:srgbClr val="0099CC"/>
              </a:solidFill>
              <a:effectLst/>
              <a:latin typeface="Verdana"/>
            </a:endParaRPr>
          </a:p>
        </p:txBody>
      </p:sp>
      <p:sp>
        <p:nvSpPr>
          <p:cNvPr id="3" name="Text Placeholder 2"/>
          <p:cNvSpPr>
            <a:spLocks noGrp="1"/>
          </p:cNvSpPr>
          <p:nvPr>
            <p:ph type="body" idx="1"/>
          </p:nvPr>
        </p:nvSpPr>
        <p:spPr>
          <a:xfrm>
            <a:off x="304800" y="1143000"/>
            <a:ext cx="8534400" cy="5029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26" name="08E63123-0EA5-48C1-AA21-28EADA3137E5" descr="08E63123-0EA5-48C1-AA21-28EADA3137E5"/>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82551" y="63504"/>
            <a:ext cx="1352549" cy="6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4"/>
          <p:cNvSpPr txBox="1">
            <a:spLocks/>
          </p:cNvSpPr>
          <p:nvPr userDrawn="1"/>
        </p:nvSpPr>
        <p:spPr>
          <a:xfrm>
            <a:off x="0" y="6583680"/>
            <a:ext cx="2286000" cy="270113"/>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b="1" dirty="0" smtClean="0">
                <a:solidFill>
                  <a:schemeClr val="bg1"/>
                </a:solidFill>
              </a:rPr>
              <a:t>PBIS.org</a:t>
            </a:r>
            <a:endParaRPr lang="en-US" sz="1600" b="1" dirty="0">
              <a:solidFill>
                <a:schemeClr val="bg1"/>
              </a:solidFill>
            </a:endParaRPr>
          </a:p>
        </p:txBody>
      </p:sp>
      <p:sp>
        <p:nvSpPr>
          <p:cNvPr id="5" name="Footer Placeholder 4"/>
          <p:cNvSpPr>
            <a:spLocks noGrp="1"/>
          </p:cNvSpPr>
          <p:nvPr>
            <p:ph type="ftr" sz="quarter" idx="3"/>
          </p:nvPr>
        </p:nvSpPr>
        <p:spPr>
          <a:xfrm>
            <a:off x="3124200" y="6583680"/>
            <a:ext cx="2895600" cy="274320"/>
          </a:xfrm>
          <a:prstGeom prst="rect">
            <a:avLst/>
          </a:prstGeom>
        </p:spPr>
        <p:txBody>
          <a:bodyPr vert="horz" lIns="91440" tIns="45720" rIns="91440" bIns="45720" rtlCol="0" anchor="ctr"/>
          <a:lstStyle>
            <a:lvl1pPr algn="ctr">
              <a:defRPr sz="1600" b="1">
                <a:solidFill>
                  <a:schemeClr val="bg1"/>
                </a:solidFill>
              </a:defRPr>
            </a:lvl1pPr>
          </a:lstStyle>
          <a:p>
            <a:r>
              <a:rPr lang="en-US" dirty="0"/>
              <a:t>pbisMN.org</a:t>
            </a:r>
          </a:p>
        </p:txBody>
      </p:sp>
      <p:sp>
        <p:nvSpPr>
          <p:cNvPr id="6" name="Slide Number Placeholder 5"/>
          <p:cNvSpPr>
            <a:spLocks noGrp="1"/>
          </p:cNvSpPr>
          <p:nvPr>
            <p:ph type="sldNum" sz="quarter" idx="4"/>
          </p:nvPr>
        </p:nvSpPr>
        <p:spPr>
          <a:xfrm>
            <a:off x="6972300" y="6583680"/>
            <a:ext cx="2133600" cy="274321"/>
          </a:xfrm>
          <a:prstGeom prst="rect">
            <a:avLst/>
          </a:prstGeom>
        </p:spPr>
        <p:txBody>
          <a:bodyPr vert="horz" lIns="91440" tIns="45720" rIns="91440" bIns="45720" rtlCol="0" anchor="ctr"/>
          <a:lstStyle>
            <a:lvl1pPr algn="r">
              <a:defRPr sz="1600">
                <a:solidFill>
                  <a:schemeClr val="bg1"/>
                </a:solidFill>
              </a:defRPr>
            </a:lvl1pPr>
          </a:lstStyle>
          <a:p>
            <a:fld id="{91C7252B-4A3A-443E-82EA-92A5BCCF2336}" type="slidenum">
              <a:rPr lang="en-US" smtClean="0"/>
              <a:pPr/>
              <a:t>‹#›</a:t>
            </a:fld>
            <a:endParaRPr lang="en-US" dirty="0"/>
          </a:p>
        </p:txBody>
      </p:sp>
      <p:sp>
        <p:nvSpPr>
          <p:cNvPr id="10" name="TextBox 9"/>
          <p:cNvSpPr txBox="1"/>
          <p:nvPr userDrawn="1"/>
        </p:nvSpPr>
        <p:spPr>
          <a:xfrm>
            <a:off x="0" y="805934"/>
            <a:ext cx="9144000" cy="54864"/>
          </a:xfrm>
          <a:prstGeom prst="rect">
            <a:avLst/>
          </a:prstGeom>
          <a:solidFill>
            <a:srgbClr val="F0C252"/>
          </a:solidFill>
        </p:spPr>
        <p:txBody>
          <a:bodyPr wrap="square" rtlCol="0">
            <a:spAutoFit/>
          </a:bodyPr>
          <a:lstStyle/>
          <a:p>
            <a:endParaRPr lang="en-US" dirty="0"/>
          </a:p>
        </p:txBody>
      </p:sp>
      <p:pic>
        <p:nvPicPr>
          <p:cNvPr id="11" name="Picture 10"/>
          <p:cNvPicPr>
            <a:picLocks noChangeAspect="1"/>
          </p:cNvPicPr>
          <p:nvPr userDrawn="1"/>
        </p:nvPicPr>
        <p:blipFill rotWithShape="1">
          <a:blip r:embed="rId14">
            <a:extLst>
              <a:ext uri="{28A0092B-C50C-407E-A947-70E740481C1C}">
                <a14:useLocalDpi xmlns:a14="http://schemas.microsoft.com/office/drawing/2010/main" val="0"/>
              </a:ext>
            </a:extLst>
          </a:blip>
          <a:srcRect t="14435" b="15483"/>
          <a:stretch/>
        </p:blipFill>
        <p:spPr>
          <a:xfrm>
            <a:off x="7696200" y="75150"/>
            <a:ext cx="1371600" cy="655175"/>
          </a:xfrm>
          <a:prstGeom prst="rect">
            <a:avLst/>
          </a:prstGeom>
        </p:spPr>
      </p:pic>
    </p:spTree>
    <p:extLst>
      <p:ext uri="{BB962C8B-B14F-4D97-AF65-F5344CB8AC3E}">
        <p14:creationId xmlns:p14="http://schemas.microsoft.com/office/powerpoint/2010/main" val="1880350986"/>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hf hdr="0" dt="0"/>
  <p:txStyles>
    <p:titleStyle>
      <a:lvl1pPr algn="ctr" defTabSz="914400" rtl="0" eaLnBrk="1" latinLnBrk="0" hangingPunct="1">
        <a:spcBef>
          <a:spcPct val="0"/>
        </a:spcBef>
        <a:buNone/>
        <a:defRPr sz="3600" b="1" kern="1200">
          <a:solidFill>
            <a:srgbClr val="0299C6"/>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pbisMN.org</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4F054D-C5F9-44A7-A53B-65AF4CBC412A}" type="slidenum">
              <a:rPr lang="en-US" smtClean="0"/>
              <a:t>‹#›</a:t>
            </a:fld>
            <a:endParaRPr lang="en-US"/>
          </a:p>
        </p:txBody>
      </p:sp>
    </p:spTree>
    <p:extLst>
      <p:ext uri="{BB962C8B-B14F-4D97-AF65-F5344CB8AC3E}">
        <p14:creationId xmlns:p14="http://schemas.microsoft.com/office/powerpoint/2010/main" val="1086116500"/>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smtClean="0">
                <a:solidFill>
                  <a:prstClr val="black">
                    <a:tint val="75000"/>
                  </a:prstClr>
                </a:solidFill>
              </a:rPr>
              <a:t>pbisMN.org</a:t>
            </a: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ECB297E-AF31-4342-A425-8BBEAC970F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0619072"/>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smtClean="0">
                <a:solidFill>
                  <a:prstClr val="black">
                    <a:tint val="75000"/>
                  </a:prstClr>
                </a:solidFill>
              </a:rPr>
              <a:t>pbisMN.org</a:t>
            </a: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ECB297E-AF31-4342-A425-8BBEAC970F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336706"/>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5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xml"/><Relationship Id="rId1" Type="http://schemas.openxmlformats.org/officeDocument/2006/relationships/vmlDrawing" Target="../drawings/vmlDrawing1.vml"/><Relationship Id="rId6" Type="http://schemas.openxmlformats.org/officeDocument/2006/relationships/image" Target="../media/image10.emf"/><Relationship Id="rId5" Type="http://schemas.openxmlformats.org/officeDocument/2006/relationships/oleObject" Target="../embeddings/oleObject2.bin"/><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www.wdaz.com/news/3683390-racial-discipline-gap-narrows-minnesota-schools"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oge.bloomington.k12.mn.us/" TargetMode="External"/><Relationship Id="rId1" Type="http://schemas.openxmlformats.org/officeDocument/2006/relationships/slideLayout" Target="../slideLayouts/slideLayout17.xml"/><Relationship Id="rId5" Type="http://schemas.openxmlformats.org/officeDocument/2006/relationships/image" Target="../media/image17.jpg"/><Relationship Id="rId4" Type="http://schemas.openxmlformats.org/officeDocument/2006/relationships/hyperlink" Target="http://www.wayzata.k12.mn.us/birchview"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6.xml"/><Relationship Id="rId5" Type="http://schemas.openxmlformats.org/officeDocument/2006/relationships/image" Target="../media/image25.jpg"/><Relationship Id="rId4" Type="http://schemas.openxmlformats.org/officeDocument/2006/relationships/image" Target="../media/image2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hyperlink" Target="https://docs.google.com/document/d/17fHIRLSnNkDGR2Mi7NJEz-b8TDF-pDCEIqzeb_CLUFY/edit"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hyperlink" Target="http://nirn.fpg.unc.edu/sites/nirn.fpg.unc.edu/files/resources/NIRN-MonographFull-01-2005.pdf" TargetMode="External"/><Relationship Id="rId2" Type="http://schemas.openxmlformats.org/officeDocument/2006/relationships/notesSlide" Target="../notesSlides/notesSlide3.xml"/><Relationship Id="rId1" Type="http://schemas.openxmlformats.org/officeDocument/2006/relationships/slideLayout" Target="../slideLayouts/slideLayout61.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3.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3.xml"/></Relationships>
</file>

<file path=ppt/slides/_rels/slide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3.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3.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3.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00.xml"/></Relationships>
</file>

<file path=ppt/slides/_rels/slide56.xml.rels><?xml version="1.0" encoding="UTF-8" standalone="yes"?>
<Relationships xmlns="http://schemas.openxmlformats.org/package/2006/relationships"><Relationship Id="rId8" Type="http://schemas.openxmlformats.org/officeDocument/2006/relationships/hyperlink" Target="http://www.pbismn.org/pbisinstitute.html" TargetMode="External"/><Relationship Id="rId3" Type="http://schemas.openxmlformats.org/officeDocument/2006/relationships/hyperlink" Target="https://www.pbisapps.org/Applications/Pages/PBIS-Assessment-Surveys.aspx#set" TargetMode="External"/><Relationship Id="rId7" Type="http://schemas.openxmlformats.org/officeDocument/2006/relationships/hyperlink" Target="http://pbismn.org/" TargetMode="External"/><Relationship Id="rId2" Type="http://schemas.openxmlformats.org/officeDocument/2006/relationships/image" Target="../media/image42.png"/><Relationship Id="rId1" Type="http://schemas.openxmlformats.org/officeDocument/2006/relationships/slideLayout" Target="../slideLayouts/slideLayout100.xml"/><Relationship Id="rId6" Type="http://schemas.openxmlformats.org/officeDocument/2006/relationships/hyperlink" Target="http://pbis.org/" TargetMode="External"/><Relationship Id="rId5" Type="http://schemas.openxmlformats.org/officeDocument/2006/relationships/hyperlink" Target="https://www.pbisapps.org/Applications/Pages/PBIS-Assessment-Surveys.aspx#tfi" TargetMode="External"/><Relationship Id="rId4" Type="http://schemas.openxmlformats.org/officeDocument/2006/relationships/hyperlink" Target="https://www.pbisapps.org/Applications/Pages/PBIS-Assessment-Surveys.aspx#boq"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0.xml"/></Relationships>
</file>

<file path=ppt/slides/_rels/slide58.xml.rels><?xml version="1.0" encoding="UTF-8" standalone="yes"?>
<Relationships xmlns="http://schemas.openxmlformats.org/package/2006/relationships"><Relationship Id="rId3" Type="http://schemas.openxmlformats.org/officeDocument/2006/relationships/hyperlink" Target="http://www.pbismn.org/documents/dataCalendarAtAGlance_Sustaining2015_16.pdf" TargetMode="External"/><Relationship Id="rId2" Type="http://schemas.openxmlformats.org/officeDocument/2006/relationships/image" Target="../media/image42.png"/><Relationship Id="rId1" Type="http://schemas.openxmlformats.org/officeDocument/2006/relationships/slideLayout" Target="../slideLayouts/slideLayout100.xml"/><Relationship Id="rId4" Type="http://schemas.openxmlformats.org/officeDocument/2006/relationships/hyperlink" Target="https://www.pbisapps.org/Resources/Pages/Developing-District-PBIS-Evaluation-Plans.aspx"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hyperlink" Target="http://bit.ly/PBISoutcomes2014-03" TargetMode="External"/><Relationship Id="rId2" Type="http://schemas.openxmlformats.org/officeDocument/2006/relationships/notesSlide" Target="../notesSlides/notesSlide4.xml"/><Relationship Id="rId1" Type="http://schemas.openxmlformats.org/officeDocument/2006/relationships/slideLayout" Target="../slideLayouts/slideLayout57.xml"/></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8" Type="http://schemas.openxmlformats.org/officeDocument/2006/relationships/hyperlink" Target="http://www.pbismn.org/" TargetMode="External"/><Relationship Id="rId13" Type="http://schemas.openxmlformats.org/officeDocument/2006/relationships/image" Target="../media/image53.png"/><Relationship Id="rId3" Type="http://schemas.openxmlformats.org/officeDocument/2006/relationships/hyperlink" Target="http://www.pbis.org/" TargetMode="External"/><Relationship Id="rId7" Type="http://schemas.openxmlformats.org/officeDocument/2006/relationships/image" Target="../media/image48.png"/><Relationship Id="rId12"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94.xml"/><Relationship Id="rId6" Type="http://schemas.openxmlformats.org/officeDocument/2006/relationships/image" Target="../media/image47.png"/><Relationship Id="rId11" Type="http://schemas.openxmlformats.org/officeDocument/2006/relationships/image" Target="../media/image51.png"/><Relationship Id="rId5" Type="http://schemas.openxmlformats.org/officeDocument/2006/relationships/image" Target="../media/image46.png"/><Relationship Id="rId10" Type="http://schemas.openxmlformats.org/officeDocument/2006/relationships/image" Target="../media/image50.png"/><Relationship Id="rId4" Type="http://schemas.openxmlformats.org/officeDocument/2006/relationships/image" Target="../media/image45.jpg"/><Relationship Id="rId9" Type="http://schemas.openxmlformats.org/officeDocument/2006/relationships/image" Target="../media/image49.png"/></Relationships>
</file>

<file path=ppt/slides/_rels/slide62.xml.rels><?xml version="1.0" encoding="UTF-8" standalone="yes"?>
<Relationships xmlns="http://schemas.openxmlformats.org/package/2006/relationships"><Relationship Id="rId8" Type="http://schemas.openxmlformats.org/officeDocument/2006/relationships/hyperlink" Target="http://www.pbismn.org/contactus.html" TargetMode="External"/><Relationship Id="rId3" Type="http://schemas.openxmlformats.org/officeDocument/2006/relationships/hyperlink" Target="mailto:belling@charter.net" TargetMode="External"/><Relationship Id="rId7" Type="http://schemas.openxmlformats.org/officeDocument/2006/relationships/hyperlink" Target="mailto:pbisevalmn@wilder.org" TargetMode="External"/><Relationship Id="rId2" Type="http://schemas.openxmlformats.org/officeDocument/2006/relationships/hyperlink" Target="mailto:pbis.erin@gmail.com" TargetMode="External"/><Relationship Id="rId1" Type="http://schemas.openxmlformats.org/officeDocument/2006/relationships/slideLayout" Target="../slideLayouts/slideLayout17.xml"/><Relationship Id="rId6" Type="http://schemas.openxmlformats.org/officeDocument/2006/relationships/hyperlink" Target="mailto:Eric.Kloos@state.mn.us" TargetMode="External"/><Relationship Id="rId5" Type="http://schemas.openxmlformats.org/officeDocument/2006/relationships/hyperlink" Target="mailto:Ellen.Nacik@state.mn.us" TargetMode="External"/><Relationship Id="rId4" Type="http://schemas.openxmlformats.org/officeDocument/2006/relationships/hyperlink" Target="mailto:Mary.Hunt@state.mn.us" TargetMode="External"/></Relationships>
</file>

<file path=ppt/slides/_rels/slide63.xml.rels><?xml version="1.0" encoding="UTF-8" standalone="yes"?>
<Relationships xmlns="http://schemas.openxmlformats.org/package/2006/relationships"><Relationship Id="rId8" Type="http://schemas.openxmlformats.org/officeDocument/2006/relationships/hyperlink" Target="mailto:Eric.Kloos@state.mn.us" TargetMode="External"/><Relationship Id="rId3" Type="http://schemas.openxmlformats.org/officeDocument/2006/relationships/hyperlink" Target="mailto:dsaxhaug@macmh.org" TargetMode="External"/><Relationship Id="rId7" Type="http://schemas.openxmlformats.org/officeDocument/2006/relationships/hyperlink" Target="mailto:Rebecca.Nies@state.mn.us" TargetMode="External"/><Relationship Id="rId2" Type="http://schemas.openxmlformats.org/officeDocument/2006/relationships/hyperlink" Target="mailto:Ingrid.Aasan@metroecsu.org" TargetMode="External"/><Relationship Id="rId1" Type="http://schemas.openxmlformats.org/officeDocument/2006/relationships/slideLayout" Target="../slideLayouts/slideLayout17.xml"/><Relationship Id="rId6" Type="http://schemas.openxmlformats.org/officeDocument/2006/relationships/hyperlink" Target="mailto:Maci.Spica@state.mn.us" TargetMode="External"/><Relationship Id="rId5" Type="http://schemas.openxmlformats.org/officeDocument/2006/relationships/hyperlink" Target="mailto:pbis.megan@gmail.com" TargetMode="External"/><Relationship Id="rId10" Type="http://schemas.openxmlformats.org/officeDocument/2006/relationships/hyperlink" Target="http://www.pbismn.org/contactus.html" TargetMode="External"/><Relationship Id="rId4" Type="http://schemas.openxmlformats.org/officeDocument/2006/relationships/hyperlink" Target="mailto:pbis.emily@gmail.com" TargetMode="External"/><Relationship Id="rId9" Type="http://schemas.openxmlformats.org/officeDocument/2006/relationships/hyperlink" Target="mailto:pbisevalmn@wilder.org" TargetMode="External"/></Relationships>
</file>

<file path=ppt/slides/_rels/slide64.xml.rels><?xml version="1.0" encoding="UTF-8" standalone="yes"?>
<Relationships xmlns="http://schemas.openxmlformats.org/package/2006/relationships"><Relationship Id="rId8" Type="http://schemas.openxmlformats.org/officeDocument/2006/relationships/hyperlink" Target="http://www.pbismn.org/contactus.html" TargetMode="External"/><Relationship Id="rId3" Type="http://schemas.openxmlformats.org/officeDocument/2006/relationships/hyperlink" Target="mailto:etoninato@mnscsc.org" TargetMode="External"/><Relationship Id="rId7" Type="http://schemas.openxmlformats.org/officeDocument/2006/relationships/hyperlink" Target="mailto:pbisevalmn@wilder.org" TargetMode="External"/><Relationship Id="rId2" Type="http://schemas.openxmlformats.org/officeDocument/2006/relationships/hyperlink" Target="mailto:Teresa.Hunt@swsc.org" TargetMode="External"/><Relationship Id="rId1" Type="http://schemas.openxmlformats.org/officeDocument/2006/relationships/slideLayout" Target="../slideLayouts/slideLayout17.xml"/><Relationship Id="rId6" Type="http://schemas.openxmlformats.org/officeDocument/2006/relationships/hyperlink" Target="mailto:Eric.Kloos@state.mn.us" TargetMode="External"/><Relationship Id="rId5" Type="http://schemas.openxmlformats.org/officeDocument/2006/relationships/hyperlink" Target="mailto:Garrett.Petrie@state.mn.us" TargetMode="External"/><Relationship Id="rId4" Type="http://schemas.openxmlformats.org/officeDocument/2006/relationships/hyperlink" Target="mailto:Aaron.Barnes@state.mn.us"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hyperlink" Target="https://www.facebook.com/pbisMN/" TargetMode="External"/><Relationship Id="rId1" Type="http://schemas.openxmlformats.org/officeDocument/2006/relationships/slideLayout" Target="../slideLayouts/slideLayout17.xml"/><Relationship Id="rId6" Type="http://schemas.openxmlformats.org/officeDocument/2006/relationships/image" Target="../media/image56.PNG"/><Relationship Id="rId5" Type="http://schemas.openxmlformats.org/officeDocument/2006/relationships/hyperlink" Target="https://twitter.com/pbisMN" TargetMode="External"/><Relationship Id="rId4" Type="http://schemas.openxmlformats.org/officeDocument/2006/relationships/image" Target="../media/image55.jpg"/></Relationships>
</file>

<file path=ppt/slides/_rels/slide66.xml.rels><?xml version="1.0" encoding="UTF-8" standalone="yes"?>
<Relationships xmlns="http://schemas.openxmlformats.org/package/2006/relationships"><Relationship Id="rId3" Type="http://schemas.openxmlformats.org/officeDocument/2006/relationships/hyperlink" Target="mailto:aaron.benesh@wayzata.k12.mn.us" TargetMode="External"/><Relationship Id="rId2" Type="http://schemas.openxmlformats.org/officeDocument/2006/relationships/hyperlink" Target="mailto:jmkuhns@bloomington.k12.mn.us" TargetMode="External"/><Relationship Id="rId1" Type="http://schemas.openxmlformats.org/officeDocument/2006/relationships/slideLayout" Target="../slideLayouts/slideLayout13.xml"/><Relationship Id="rId5" Type="http://schemas.openxmlformats.org/officeDocument/2006/relationships/hyperlink" Target="mailto:rebecca.nies@state.mn.us" TargetMode="External"/><Relationship Id="rId4" Type="http://schemas.openxmlformats.org/officeDocument/2006/relationships/hyperlink" Target="mailto:garrett.petrie@state.mn.us"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6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7"/>
          <p:cNvSpPr>
            <a:spLocks noGrp="1"/>
          </p:cNvSpPr>
          <p:nvPr>
            <p:ph type="ctrTitle"/>
          </p:nvPr>
        </p:nvSpPr>
        <p:spPr bwMode="auto">
          <a:xfrm>
            <a:off x="228600" y="1325063"/>
            <a:ext cx="8686800" cy="16049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p>
            <a:pPr>
              <a:defRPr/>
            </a:pPr>
            <a:r>
              <a:rPr lang="en-US" sz="4400" dirty="0"/>
              <a:t>Getting Connected [or Reconnected</a:t>
            </a:r>
            <a:r>
              <a:rPr lang="en-US" sz="4400" dirty="0" smtClean="0"/>
              <a:t>]</a:t>
            </a:r>
            <a:br>
              <a:rPr lang="en-US" sz="4400" dirty="0" smtClean="0"/>
            </a:br>
            <a:r>
              <a:rPr lang="en-US" sz="3200" dirty="0" smtClean="0"/>
              <a:t>with </a:t>
            </a:r>
            <a:r>
              <a:rPr lang="en-US" sz="3200" dirty="0"/>
              <a:t>School-wide Positive </a:t>
            </a:r>
            <a:r>
              <a:rPr lang="en-US" sz="3200" dirty="0" smtClean="0"/>
              <a:t>Behavior </a:t>
            </a:r>
            <a:r>
              <a:rPr lang="en-US" sz="3200" dirty="0"/>
              <a:t>Supports </a:t>
            </a:r>
            <a:endParaRPr lang="en-US" sz="2800" i="1" dirty="0">
              <a:solidFill>
                <a:srgbClr val="C00000"/>
              </a:solidFill>
              <a:effectLst>
                <a:outerShdw blurRad="38100" dist="38100" dir="2700000" algn="tl">
                  <a:srgbClr val="C0C0C0"/>
                </a:outerShdw>
              </a:effectLst>
              <a:ea typeface="ＭＳ Ｐゴシック" charset="-128"/>
            </a:endParaRPr>
          </a:p>
        </p:txBody>
      </p:sp>
      <p:sp>
        <p:nvSpPr>
          <p:cNvPr id="53251" name="Subtitle 8"/>
          <p:cNvSpPr>
            <a:spLocks noGrp="1"/>
          </p:cNvSpPr>
          <p:nvPr>
            <p:ph type="subTitle" idx="1"/>
          </p:nvPr>
        </p:nvSpPr>
        <p:spPr>
          <a:xfrm>
            <a:off x="221673" y="2934144"/>
            <a:ext cx="8763000" cy="1803899"/>
          </a:xfrm>
        </p:spPr>
        <p:txBody>
          <a:bodyPr anchor="ctr">
            <a:normAutofit fontScale="85000" lnSpcReduction="20000"/>
          </a:bodyPr>
          <a:lstStyle/>
          <a:p>
            <a:pPr eaLnBrk="1" hangingPunct="1"/>
            <a:r>
              <a:rPr lang="en-US" sz="3900" kern="0" dirty="0" smtClean="0">
                <a:ea typeface="ＭＳ Ｐゴシック" pitchFamily="34" charset="-128"/>
              </a:rPr>
              <a:t>Minnesota Educator Academy</a:t>
            </a:r>
            <a:endParaRPr lang="en-US" sz="3900" kern="0" dirty="0">
              <a:ea typeface="ＭＳ Ｐゴシック" pitchFamily="34" charset="-128"/>
            </a:endParaRPr>
          </a:p>
          <a:p>
            <a:pPr eaLnBrk="1" hangingPunct="1"/>
            <a:r>
              <a:rPr lang="en-US" sz="3000" kern="0" dirty="0" smtClean="0">
                <a:solidFill>
                  <a:schemeClr val="tx1"/>
                </a:solidFill>
                <a:ea typeface="ＭＳ Ｐゴシック" pitchFamily="34" charset="-128"/>
              </a:rPr>
              <a:t>River Centre, Saint Paul, </a:t>
            </a:r>
            <a:r>
              <a:rPr lang="en-US" sz="3000" kern="0" dirty="0">
                <a:solidFill>
                  <a:schemeClr val="tx1"/>
                </a:solidFill>
                <a:ea typeface="ＭＳ Ｐゴシック" pitchFamily="34" charset="-128"/>
              </a:rPr>
              <a:t>MN</a:t>
            </a:r>
          </a:p>
          <a:p>
            <a:pPr eaLnBrk="1" hangingPunct="1"/>
            <a:r>
              <a:rPr lang="en-US" sz="3000" kern="0" dirty="0" smtClean="0">
                <a:solidFill>
                  <a:schemeClr val="tx1"/>
                </a:solidFill>
                <a:ea typeface="ＭＳ Ｐゴシック" pitchFamily="34" charset="-128"/>
              </a:rPr>
              <a:t>October 20, 2016</a:t>
            </a:r>
          </a:p>
          <a:p>
            <a:pPr eaLnBrk="1" hangingPunct="1"/>
            <a:r>
              <a:rPr lang="en-US" sz="3000" kern="0" dirty="0" smtClean="0">
                <a:solidFill>
                  <a:schemeClr val="tx1"/>
                </a:solidFill>
                <a:ea typeface="ＭＳ Ｐゴシック" pitchFamily="34" charset="-128"/>
              </a:rPr>
              <a:t>8:30-9:30</a:t>
            </a:r>
            <a:endParaRPr lang="en-US" sz="1500" kern="0" dirty="0">
              <a:solidFill>
                <a:schemeClr val="tx1"/>
              </a:solidFill>
              <a:ea typeface="ＭＳ Ｐゴシック" pitchFamily="34" charset="-128"/>
            </a:endParaRPr>
          </a:p>
        </p:txBody>
      </p:sp>
      <p:sp>
        <p:nvSpPr>
          <p:cNvPr id="6" name="Footer Placeholder 1"/>
          <p:cNvSpPr txBox="1">
            <a:spLocks/>
          </p:cNvSpPr>
          <p:nvPr/>
        </p:nvSpPr>
        <p:spPr>
          <a:xfrm>
            <a:off x="0" y="5052326"/>
            <a:ext cx="9144000" cy="1455839"/>
          </a:xfrm>
          <a:prstGeom prst="rect">
            <a:avLst/>
          </a:prstGeom>
        </p:spPr>
        <p:txBody>
          <a:bodyPr vert="horz" wrap="square" lIns="91440" tIns="45720" rIns="91440" bIns="45720" numCol="1" rtlCol="0" anchor="ctr" anchorCtr="0" compatLnSpc="1">
            <a:prstTxWarp prst="textNoShape">
              <a:avLst/>
            </a:prstTxWarp>
          </a:bodyPr>
          <a:lstStyle>
            <a:defPPr>
              <a:defRPr lang="en-US"/>
            </a:defPPr>
            <a:lvl1pPr algn="l" rtl="0" fontAlgn="base">
              <a:spcBef>
                <a:spcPct val="0"/>
              </a:spcBef>
              <a:spcAft>
                <a:spcPct val="0"/>
              </a:spcAft>
              <a:defRPr sz="1400" b="1" i="1" kern="1200">
                <a:solidFill>
                  <a:schemeClr val="tx1"/>
                </a:solidFill>
                <a:latin typeface="Myriad Pro Cond"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ctr">
              <a:spcAft>
                <a:spcPts val="600"/>
              </a:spcAft>
              <a:defRPr/>
            </a:pPr>
            <a:r>
              <a:rPr lang="en-US" sz="2000" i="0" dirty="0" smtClean="0"/>
              <a:t>Aaron Benesh – Birchview Elementary, Wayzata</a:t>
            </a:r>
          </a:p>
          <a:p>
            <a:pPr algn="ctr">
              <a:spcAft>
                <a:spcPts val="600"/>
              </a:spcAft>
              <a:defRPr/>
            </a:pPr>
            <a:r>
              <a:rPr lang="en-US" sz="2000" i="0" dirty="0" smtClean="0"/>
              <a:t>Jacqueline Kuhns – Oak Grove Elementary, Bloomington</a:t>
            </a:r>
          </a:p>
          <a:p>
            <a:pPr algn="ctr">
              <a:spcAft>
                <a:spcPts val="600"/>
              </a:spcAft>
              <a:defRPr/>
            </a:pPr>
            <a:r>
              <a:rPr lang="en-US" sz="2000" i="0" dirty="0" smtClean="0"/>
              <a:t>Becky Nies – Minnesota Department of Education</a:t>
            </a:r>
            <a:endParaRPr lang="en-US" sz="2000" i="0" dirty="0"/>
          </a:p>
          <a:p>
            <a:pPr algn="ctr">
              <a:spcAft>
                <a:spcPts val="600"/>
              </a:spcAft>
              <a:defRPr/>
            </a:pPr>
            <a:r>
              <a:rPr lang="en-US" sz="2000" i="0" dirty="0" smtClean="0"/>
              <a:t>Garrett Petrie – Minnesota Department of Education</a:t>
            </a:r>
            <a:endParaRPr lang="en-US" sz="2000" i="0" dirty="0"/>
          </a:p>
        </p:txBody>
      </p:sp>
      <p:pic>
        <p:nvPicPr>
          <p:cNvPr id="53252" name="Picture 6" descr="The logo consists of small green letters spelling Minnesota on top and the letters P, B, I in blue with the letter S transparent, in the shape of a waterway. There is a large green tree next to a medium sized yellow tree and a small red tree. Together, the three trees together resemble a triangle in it's side" title="Minnesota Positive Behavioral Interventions and Supports Logo"/>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US" smtClean="0"/>
              <a:t>pbisMN.org</a:t>
            </a:r>
            <a:endParaRPr lang="en-US" dirty="0"/>
          </a:p>
        </p:txBody>
      </p:sp>
      <p:sp>
        <p:nvSpPr>
          <p:cNvPr id="3" name="Slide Number Placeholder 2"/>
          <p:cNvSpPr>
            <a:spLocks noGrp="1"/>
          </p:cNvSpPr>
          <p:nvPr>
            <p:ph type="sldNum" sz="quarter" idx="12"/>
          </p:nvPr>
        </p:nvSpPr>
        <p:spPr/>
        <p:txBody>
          <a:bodyPr/>
          <a:lstStyle/>
          <a:p>
            <a:fld id="{91C7252B-4A3A-443E-82EA-92A5BCCF2336}" type="slidenum">
              <a:rPr lang="en-US" b="1" smtClean="0"/>
              <a:t>1</a:t>
            </a:fld>
            <a:endParaRPr lang="en-US" b="1" dirty="0"/>
          </a:p>
        </p:txBody>
      </p:sp>
    </p:spTree>
    <p:extLst>
      <p:ext uri="{BB962C8B-B14F-4D97-AF65-F5344CB8AC3E}">
        <p14:creationId xmlns:p14="http://schemas.microsoft.com/office/powerpoint/2010/main" val="30663965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Impact of Negative Climate</a:t>
            </a:r>
            <a:endParaRPr lang="en-US" dirty="0"/>
          </a:p>
        </p:txBody>
      </p:sp>
      <p:graphicFrame>
        <p:nvGraphicFramePr>
          <p:cNvPr id="3" name="Content Placeholder 2" descr=" yellow oval labeled why is negative school climate undesirable with 5 boxes pointing toward that yellow oval.  The five boxes are labeled creates environment of control, triggers and reinforces antisocial behavior, shifts accountability away from school, devalues child-adult relationship, weakens academic and social behavior development."/>
          <p:cNvGraphicFramePr>
            <a:graphicFrameLocks noGrp="1"/>
          </p:cNvGraphicFramePr>
          <p:nvPr>
            <p:ph idx="1"/>
            <p:extLst>
              <p:ext uri="{D42A27DB-BD31-4B8C-83A1-F6EECF244321}">
                <p14:modId xmlns:p14="http://schemas.microsoft.com/office/powerpoint/2010/main" val="2271346546"/>
              </p:ext>
            </p:extLst>
          </p:nvPr>
        </p:nvGraphicFramePr>
        <p:xfrm>
          <a:off x="304800" y="1143000"/>
          <a:ext cx="85344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12"/>
          </p:nvPr>
        </p:nvSpPr>
        <p:spPr/>
        <p:txBody>
          <a:bodyPr/>
          <a:lstStyle/>
          <a:p>
            <a:fld id="{91C7252B-4A3A-443E-82EA-92A5BCCF2336}" type="slidenum">
              <a:rPr lang="en-US" smtClean="0"/>
              <a:t>10</a:t>
            </a:fld>
            <a:endParaRPr lang="en-US"/>
          </a:p>
        </p:txBody>
      </p:sp>
      <p:sp>
        <p:nvSpPr>
          <p:cNvPr id="5" name="Footer Placeholder 4"/>
          <p:cNvSpPr>
            <a:spLocks noGrp="1"/>
          </p:cNvSpPr>
          <p:nvPr>
            <p:ph type="ftr" sz="quarter" idx="11"/>
          </p:nvPr>
        </p:nvSpPr>
        <p:spPr/>
        <p:txBody>
          <a:bodyPr/>
          <a:lstStyle/>
          <a:p>
            <a:r>
              <a:rPr lang="en-US" smtClean="0"/>
              <a:t>pbisMN.org</a:t>
            </a:r>
            <a:endParaRPr lang="en-US"/>
          </a:p>
        </p:txBody>
      </p:sp>
    </p:spTree>
    <p:extLst>
      <p:ext uri="{BB962C8B-B14F-4D97-AF65-F5344CB8AC3E}">
        <p14:creationId xmlns:p14="http://schemas.microsoft.com/office/powerpoint/2010/main" val="17552642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graphicEl>
                                              <a:dgm id="{B2F74345-F654-6041-8DFF-3290C9604E52}"/>
                                            </p:graphicEl>
                                          </p:spTgt>
                                        </p:tgtEl>
                                        <p:attrNameLst>
                                          <p:attrName>style.visibility</p:attrName>
                                        </p:attrNameLst>
                                      </p:cBhvr>
                                      <p:to>
                                        <p:strVal val="visible"/>
                                      </p:to>
                                    </p:set>
                                    <p:animEffect transition="in" filter="dissolve">
                                      <p:cBhvr>
                                        <p:cTn id="7" dur="500"/>
                                        <p:tgtEl>
                                          <p:spTgt spid="3">
                                            <p:graphicEl>
                                              <a:dgm id="{B2F74345-F654-6041-8DFF-3290C9604E52}"/>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graphicEl>
                                              <a:dgm id="{6D77A278-2DF8-194A-ADFD-BF486DFFF9F7}"/>
                                            </p:graphicEl>
                                          </p:spTgt>
                                        </p:tgtEl>
                                        <p:attrNameLst>
                                          <p:attrName>style.visibility</p:attrName>
                                        </p:attrNameLst>
                                      </p:cBhvr>
                                      <p:to>
                                        <p:strVal val="visible"/>
                                      </p:to>
                                    </p:set>
                                    <p:animEffect transition="in" filter="dissolve">
                                      <p:cBhvr>
                                        <p:cTn id="12" dur="500"/>
                                        <p:tgtEl>
                                          <p:spTgt spid="3">
                                            <p:graphicEl>
                                              <a:dgm id="{6D77A278-2DF8-194A-ADFD-BF486DFFF9F7}"/>
                                            </p:graphic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graphicEl>
                                              <a:dgm id="{5EF231F7-8CEF-4544-AF3D-06B4E1026CC4}"/>
                                            </p:graphicEl>
                                          </p:spTgt>
                                        </p:tgtEl>
                                        <p:attrNameLst>
                                          <p:attrName>style.visibility</p:attrName>
                                        </p:attrNameLst>
                                      </p:cBhvr>
                                      <p:to>
                                        <p:strVal val="visible"/>
                                      </p:to>
                                    </p:set>
                                    <p:animEffect transition="in" filter="dissolve">
                                      <p:cBhvr>
                                        <p:cTn id="15" dur="500"/>
                                        <p:tgtEl>
                                          <p:spTgt spid="3">
                                            <p:graphicEl>
                                              <a:dgm id="{5EF231F7-8CEF-4544-AF3D-06B4E1026CC4}"/>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graphicEl>
                                              <a:dgm id="{A645E5E2-174B-6D46-8313-BD4C23731F00}"/>
                                            </p:graphicEl>
                                          </p:spTgt>
                                        </p:tgtEl>
                                        <p:attrNameLst>
                                          <p:attrName>style.visibility</p:attrName>
                                        </p:attrNameLst>
                                      </p:cBhvr>
                                      <p:to>
                                        <p:strVal val="visible"/>
                                      </p:to>
                                    </p:set>
                                    <p:animEffect transition="in" filter="dissolve">
                                      <p:cBhvr>
                                        <p:cTn id="20" dur="500"/>
                                        <p:tgtEl>
                                          <p:spTgt spid="3">
                                            <p:graphicEl>
                                              <a:dgm id="{A645E5E2-174B-6D46-8313-BD4C23731F00}"/>
                                            </p:graphic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3">
                                            <p:graphicEl>
                                              <a:dgm id="{BCF86B4B-3611-E144-B8AC-37B0132C1B5C}"/>
                                            </p:graphicEl>
                                          </p:spTgt>
                                        </p:tgtEl>
                                        <p:attrNameLst>
                                          <p:attrName>style.visibility</p:attrName>
                                        </p:attrNameLst>
                                      </p:cBhvr>
                                      <p:to>
                                        <p:strVal val="visible"/>
                                      </p:to>
                                    </p:set>
                                    <p:animEffect transition="in" filter="dissolve">
                                      <p:cBhvr>
                                        <p:cTn id="23" dur="500"/>
                                        <p:tgtEl>
                                          <p:spTgt spid="3">
                                            <p:graphicEl>
                                              <a:dgm id="{BCF86B4B-3611-E144-B8AC-37B0132C1B5C}"/>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
                                            <p:graphicEl>
                                              <a:dgm id="{2C91186A-041F-9645-8E7C-A8BD445FB96C}"/>
                                            </p:graphicEl>
                                          </p:spTgt>
                                        </p:tgtEl>
                                        <p:attrNameLst>
                                          <p:attrName>style.visibility</p:attrName>
                                        </p:attrNameLst>
                                      </p:cBhvr>
                                      <p:to>
                                        <p:strVal val="visible"/>
                                      </p:to>
                                    </p:set>
                                    <p:animEffect transition="in" filter="dissolve">
                                      <p:cBhvr>
                                        <p:cTn id="28" dur="500"/>
                                        <p:tgtEl>
                                          <p:spTgt spid="3">
                                            <p:graphicEl>
                                              <a:dgm id="{2C91186A-041F-9645-8E7C-A8BD445FB96C}"/>
                                            </p:graphic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
                                            <p:graphicEl>
                                              <a:dgm id="{24CEA2EA-C385-2D43-B3F6-2405AF3D69E4}"/>
                                            </p:graphicEl>
                                          </p:spTgt>
                                        </p:tgtEl>
                                        <p:attrNameLst>
                                          <p:attrName>style.visibility</p:attrName>
                                        </p:attrNameLst>
                                      </p:cBhvr>
                                      <p:to>
                                        <p:strVal val="visible"/>
                                      </p:to>
                                    </p:set>
                                    <p:animEffect transition="in" filter="dissolve">
                                      <p:cBhvr>
                                        <p:cTn id="31" dur="500"/>
                                        <p:tgtEl>
                                          <p:spTgt spid="3">
                                            <p:graphicEl>
                                              <a:dgm id="{24CEA2EA-C385-2D43-B3F6-2405AF3D69E4}"/>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3">
                                            <p:graphicEl>
                                              <a:dgm id="{F408EB56-919A-FC4E-922F-F132EE44C70A}"/>
                                            </p:graphicEl>
                                          </p:spTgt>
                                        </p:tgtEl>
                                        <p:attrNameLst>
                                          <p:attrName>style.visibility</p:attrName>
                                        </p:attrNameLst>
                                      </p:cBhvr>
                                      <p:to>
                                        <p:strVal val="visible"/>
                                      </p:to>
                                    </p:set>
                                    <p:animEffect transition="in" filter="dissolve">
                                      <p:cBhvr>
                                        <p:cTn id="36" dur="500"/>
                                        <p:tgtEl>
                                          <p:spTgt spid="3">
                                            <p:graphicEl>
                                              <a:dgm id="{F408EB56-919A-FC4E-922F-F132EE44C70A}"/>
                                            </p:graphicEl>
                                          </p:spTgt>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3">
                                            <p:graphicEl>
                                              <a:dgm id="{DE671748-6CF8-864D-A736-8F4B198C0194}"/>
                                            </p:graphicEl>
                                          </p:spTgt>
                                        </p:tgtEl>
                                        <p:attrNameLst>
                                          <p:attrName>style.visibility</p:attrName>
                                        </p:attrNameLst>
                                      </p:cBhvr>
                                      <p:to>
                                        <p:strVal val="visible"/>
                                      </p:to>
                                    </p:set>
                                    <p:animEffect transition="in" filter="dissolve">
                                      <p:cBhvr>
                                        <p:cTn id="39" dur="500"/>
                                        <p:tgtEl>
                                          <p:spTgt spid="3">
                                            <p:graphicEl>
                                              <a:dgm id="{DE671748-6CF8-864D-A736-8F4B198C0194}"/>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3">
                                            <p:graphicEl>
                                              <a:dgm id="{A24C7D85-9F0F-6048-ACAE-51989E9A6DF7}"/>
                                            </p:graphicEl>
                                          </p:spTgt>
                                        </p:tgtEl>
                                        <p:attrNameLst>
                                          <p:attrName>style.visibility</p:attrName>
                                        </p:attrNameLst>
                                      </p:cBhvr>
                                      <p:to>
                                        <p:strVal val="visible"/>
                                      </p:to>
                                    </p:set>
                                    <p:animEffect transition="in" filter="dissolve">
                                      <p:cBhvr>
                                        <p:cTn id="44" dur="500"/>
                                        <p:tgtEl>
                                          <p:spTgt spid="3">
                                            <p:graphicEl>
                                              <a:dgm id="{A24C7D85-9F0F-6048-ACAE-51989E9A6DF7}"/>
                                            </p:graphicEl>
                                          </p:spTgt>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3">
                                            <p:graphicEl>
                                              <a:dgm id="{EF981326-C98D-E44C-86AF-8954C2015E08}"/>
                                            </p:graphicEl>
                                          </p:spTgt>
                                        </p:tgtEl>
                                        <p:attrNameLst>
                                          <p:attrName>style.visibility</p:attrName>
                                        </p:attrNameLst>
                                      </p:cBhvr>
                                      <p:to>
                                        <p:strVal val="visible"/>
                                      </p:to>
                                    </p:set>
                                    <p:animEffect transition="in" filter="dissolve">
                                      <p:cBhvr>
                                        <p:cTn id="47" dur="500"/>
                                        <p:tgtEl>
                                          <p:spTgt spid="3">
                                            <p:graphicEl>
                                              <a:dgm id="{EF981326-C98D-E44C-86AF-8954C2015E0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lvl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Positive School Climate </a:t>
            </a:r>
            <a:endParaRPr lang="en-US" dirty="0"/>
          </a:p>
        </p:txBody>
      </p:sp>
      <p:sp>
        <p:nvSpPr>
          <p:cNvPr id="4" name="Slide Number Placeholder 3"/>
          <p:cNvSpPr>
            <a:spLocks noGrp="1"/>
          </p:cNvSpPr>
          <p:nvPr>
            <p:ph type="sldNum" sz="quarter" idx="12"/>
          </p:nvPr>
        </p:nvSpPr>
        <p:spPr/>
        <p:txBody>
          <a:bodyPr/>
          <a:lstStyle/>
          <a:p>
            <a:fld id="{91C7252B-4A3A-443E-82EA-92A5BCCF2336}" type="slidenum">
              <a:rPr lang="en-US" smtClean="0"/>
              <a:pPr/>
              <a:t>11</a:t>
            </a:fld>
            <a:endParaRPr lang="en-US" dirty="0"/>
          </a:p>
        </p:txBody>
      </p:sp>
      <p:graphicFrame>
        <p:nvGraphicFramePr>
          <p:cNvPr id="5" name="Diagram 4" descr="Two columns.  One labeled school positive school climate and one labeled kid positive school climate"/>
          <p:cNvGraphicFramePr/>
          <p:nvPr>
            <p:extLst>
              <p:ext uri="{D42A27DB-BD31-4B8C-83A1-F6EECF244321}">
                <p14:modId xmlns:p14="http://schemas.microsoft.com/office/powerpoint/2010/main" val="489950692"/>
              </p:ext>
            </p:extLst>
          </p:nvPr>
        </p:nvGraphicFramePr>
        <p:xfrm>
          <a:off x="317140" y="960120"/>
          <a:ext cx="8369660" cy="546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2"/>
          <p:cNvSpPr txBox="1">
            <a:spLocks noChangeArrowheads="1"/>
          </p:cNvSpPr>
          <p:nvPr/>
        </p:nvSpPr>
        <p:spPr>
          <a:xfrm>
            <a:off x="1476400" y="63504"/>
            <a:ext cx="6143600" cy="734056"/>
          </a:xfrm>
          <a:prstGeom prst="rect">
            <a:avLst/>
          </a:prstGeom>
          <a:solidFill>
            <a:srgbClr val="FFFF00"/>
          </a:solidFill>
        </p:spPr>
        <p:txBody>
          <a:bodyPr>
            <a:no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pPr algn="ctr"/>
            <a:r>
              <a:rPr lang="en-US" sz="3600" b="1" dirty="0" smtClean="0">
                <a:solidFill>
                  <a:srgbClr val="002060"/>
                </a:solidFill>
                <a:latin typeface="Calibri"/>
                <a:ea typeface="ＭＳ Ｐゴシック" charset="-128"/>
                <a:cs typeface="ＭＳ Ｐゴシック" charset="-128"/>
              </a:rPr>
              <a:t>Positive Reinforcement Cycle</a:t>
            </a:r>
            <a:endParaRPr lang="en-US" sz="3600" b="1" dirty="0">
              <a:solidFill>
                <a:srgbClr val="002060"/>
              </a:solidFill>
              <a:latin typeface="Calibri"/>
              <a:ea typeface="ＭＳ Ｐゴシック" charset="-128"/>
              <a:cs typeface="ＭＳ Ｐゴシック" charset="-128"/>
            </a:endParaRPr>
          </a:p>
        </p:txBody>
      </p:sp>
      <p:sp>
        <p:nvSpPr>
          <p:cNvPr id="7" name="Curved Down Arrow 6" descr="Curved arrow facing down showing the benefitial cycle of responding positively"/>
          <p:cNvSpPr/>
          <p:nvPr/>
        </p:nvSpPr>
        <p:spPr>
          <a:xfrm flipH="1">
            <a:off x="1993540" y="1772920"/>
            <a:ext cx="4800600" cy="2286000"/>
          </a:xfrm>
          <a:prstGeom prst="curvedDownArrow">
            <a:avLst/>
          </a:prstGeom>
          <a:solidFill>
            <a:schemeClr val="bg1">
              <a:lumMod val="75000"/>
              <a:alpha val="55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latin typeface="Calibri"/>
            </a:endParaRPr>
          </a:p>
        </p:txBody>
      </p:sp>
      <p:sp>
        <p:nvSpPr>
          <p:cNvPr id="6" name="Curved Up Arrow 5" descr="Curved arrow facing up showing the benefitial cycle of responding positively"/>
          <p:cNvSpPr/>
          <p:nvPr/>
        </p:nvSpPr>
        <p:spPr>
          <a:xfrm>
            <a:off x="2298340" y="4135120"/>
            <a:ext cx="4800600" cy="2286000"/>
          </a:xfrm>
          <a:prstGeom prst="curvedUpArrow">
            <a:avLst/>
          </a:prstGeom>
          <a:solidFill>
            <a:schemeClr val="bg1">
              <a:lumMod val="75000"/>
              <a:alpha val="55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latin typeface="Calibri"/>
            </a:endParaRPr>
          </a:p>
        </p:txBody>
      </p:sp>
      <p:sp>
        <p:nvSpPr>
          <p:cNvPr id="9" name="Footer Placeholder 8"/>
          <p:cNvSpPr>
            <a:spLocks noGrp="1"/>
          </p:cNvSpPr>
          <p:nvPr>
            <p:ph type="ftr" sz="quarter" idx="11"/>
          </p:nvPr>
        </p:nvSpPr>
        <p:spPr/>
        <p:txBody>
          <a:bodyPr/>
          <a:lstStyle/>
          <a:p>
            <a:r>
              <a:rPr lang="en-US" smtClean="0"/>
              <a:t>pbisMN.org</a:t>
            </a:r>
            <a:endParaRPr lang="en-US" dirty="0"/>
          </a:p>
        </p:txBody>
      </p:sp>
    </p:spTree>
    <p:extLst>
      <p:ext uri="{BB962C8B-B14F-4D97-AF65-F5344CB8AC3E}">
        <p14:creationId xmlns:p14="http://schemas.microsoft.com/office/powerpoint/2010/main" val="161549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graphicEl>
                                              <a:dgm id="{F5707D0B-821A-9242-83CC-DA057D451575}"/>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08CB3FA0-D305-694A-8B24-5D1A3408EED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4C166260-6484-3847-9B91-80FCC0015A6F}"/>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02D8AAE5-9D2F-2B4B-B93A-8FD8B116C40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 presetClass="entr" presetSubtype="0" fill="hold" grpId="1"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8" presetClass="emph" presetSubtype="0" repeatCount="5000" fill="hold" grpId="2" nodeType="withEffect">
                                  <p:stCondLst>
                                    <p:cond delay="0"/>
                                  </p:stCondLst>
                                  <p:childTnLst>
                                    <p:animRot by="-21600000">
                                      <p:cBhvr>
                                        <p:cTn id="32" dur="3000" fill="hold"/>
                                        <p:tgtEl>
                                          <p:spTgt spid="7"/>
                                        </p:tgtEl>
                                        <p:attrNameLst>
                                          <p:attrName>r</p:attrName>
                                        </p:attrNameLst>
                                      </p:cBhvr>
                                    </p:animRot>
                                  </p:childTnLst>
                                </p:cTn>
                              </p:par>
                              <p:par>
                                <p:cTn id="33" presetID="8" presetClass="emph" presetSubtype="0" repeatCount="5000" fill="hold" grpId="2" nodeType="withEffect">
                                  <p:stCondLst>
                                    <p:cond delay="0"/>
                                  </p:stCondLst>
                                  <p:childTnLst>
                                    <p:animRot by="-21600000">
                                      <p:cBhvr>
                                        <p:cTn id="34" dur="3000" fill="hold"/>
                                        <p:tgtEl>
                                          <p:spTgt spid="6"/>
                                        </p:tgtEl>
                                        <p:attrNameLst>
                                          <p:attrName>r</p:attrName>
                                        </p:attrNameLst>
                                      </p:cBhvr>
                                    </p:animRo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P spid="8" grpId="0" animBg="1"/>
      <p:bldP spid="8" grpId="1" animBg="1"/>
      <p:bldP spid="7" grpId="0" animBg="1"/>
      <p:bldP spid="7" grpId="1" animBg="1"/>
      <p:bldP spid="7" grpId="2" animBg="1"/>
      <p:bldP spid="6" grpId="0" animBg="1"/>
      <p:bldP spid="6" grpId="1" animBg="1"/>
      <p:bldP spid="6" grpId="2"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947987"/>
            <a:ext cx="7772400" cy="1362075"/>
          </a:xfrm>
        </p:spPr>
        <p:txBody>
          <a:bodyPr/>
          <a:lstStyle/>
          <a:p>
            <a:r>
              <a:rPr lang="en-US" dirty="0" smtClean="0"/>
              <a:t>Our Minnesota Journey . . .</a:t>
            </a:r>
            <a:endParaRPr lang="en-US" dirty="0"/>
          </a:p>
        </p:txBody>
      </p:sp>
      <p:sp>
        <p:nvSpPr>
          <p:cNvPr id="5" name="Slide Number Placeholder 4"/>
          <p:cNvSpPr>
            <a:spLocks noGrp="1"/>
          </p:cNvSpPr>
          <p:nvPr>
            <p:ph type="sldNum" sz="quarter" idx="12"/>
          </p:nvPr>
        </p:nvSpPr>
        <p:spPr/>
        <p:txBody>
          <a:bodyPr/>
          <a:lstStyle/>
          <a:p>
            <a:fld id="{91C7252B-4A3A-443E-82EA-92A5BCCF2336}" type="slidenum">
              <a:rPr lang="en-US" smtClean="0">
                <a:solidFill>
                  <a:prstClr val="white"/>
                </a:solidFill>
              </a:rPr>
              <a:pPr/>
              <a:t>12</a:t>
            </a:fld>
            <a:endParaRPr lang="en-US">
              <a:solidFill>
                <a:prstClr val="white"/>
              </a:solidFill>
            </a:endParaRPr>
          </a:p>
        </p:txBody>
      </p:sp>
      <p:sp>
        <p:nvSpPr>
          <p:cNvPr id="3" name="Footer Placeholder 2"/>
          <p:cNvSpPr>
            <a:spLocks noGrp="1"/>
          </p:cNvSpPr>
          <p:nvPr>
            <p:ph type="ftr" sz="quarter" idx="11"/>
          </p:nvPr>
        </p:nvSpPr>
        <p:spPr/>
        <p:txBody>
          <a:bodyPr/>
          <a:lstStyle/>
          <a:p>
            <a:r>
              <a:rPr lang="en-US" smtClean="0"/>
              <a:t>pbisMN.org</a:t>
            </a:r>
            <a:endParaRPr lang="en-US"/>
          </a:p>
        </p:txBody>
      </p:sp>
    </p:spTree>
    <p:extLst>
      <p:ext uri="{BB962C8B-B14F-4D97-AF65-F5344CB8AC3E}">
        <p14:creationId xmlns:p14="http://schemas.microsoft.com/office/powerpoint/2010/main" val="11208200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itle 1"/>
          <p:cNvSpPr>
            <a:spLocks noGrp="1"/>
          </p:cNvSpPr>
          <p:nvPr>
            <p:ph type="title"/>
          </p:nvPr>
        </p:nvSpPr>
        <p:spPr/>
        <p:txBody>
          <a:bodyPr>
            <a:noAutofit/>
          </a:bodyPr>
          <a:lstStyle/>
          <a:p>
            <a:pPr>
              <a:defRPr/>
            </a:pPr>
            <a:r>
              <a:rPr lang="en-US" sz="5400" dirty="0"/>
              <a:t>By the Numbers………….</a:t>
            </a:r>
          </a:p>
        </p:txBody>
      </p:sp>
      <p:sp>
        <p:nvSpPr>
          <p:cNvPr id="2" name="Content Placeholder 1"/>
          <p:cNvSpPr>
            <a:spLocks noGrp="1"/>
          </p:cNvSpPr>
          <p:nvPr>
            <p:ph idx="1"/>
          </p:nvPr>
        </p:nvSpPr>
        <p:spPr/>
        <p:txBody>
          <a:bodyPr>
            <a:normAutofit/>
          </a:bodyPr>
          <a:lstStyle/>
          <a:p>
            <a:pPr marL="0" indent="0">
              <a:lnSpc>
                <a:spcPts val="3240"/>
              </a:lnSpc>
              <a:buNone/>
              <a:defRPr/>
            </a:pPr>
            <a:r>
              <a:rPr lang="en-US" altLang="en-US" sz="2900" b="1" dirty="0">
                <a:solidFill>
                  <a:prstClr val="black"/>
                </a:solidFill>
                <a:latin typeface="Arial" pitchFamily="34" charset="0"/>
                <a:cs typeface="Arial" pitchFamily="34" charset="0"/>
              </a:rPr>
              <a:t># of Districts/Charters in  MN PBIS to date </a:t>
            </a:r>
            <a:r>
              <a:rPr lang="en-US" altLang="en-US" sz="2900" b="1" dirty="0">
                <a:solidFill>
                  <a:srgbClr val="C00000"/>
                </a:solidFill>
                <a:latin typeface="Arial" pitchFamily="34" charset="0"/>
                <a:cs typeface="Arial" pitchFamily="34" charset="0"/>
              </a:rPr>
              <a:t>= </a:t>
            </a:r>
            <a:r>
              <a:rPr lang="en-US" altLang="en-US" sz="2900" b="1" dirty="0" smtClean="0">
                <a:solidFill>
                  <a:srgbClr val="C00000"/>
                </a:solidFill>
                <a:latin typeface="Arial" pitchFamily="34" charset="0"/>
                <a:cs typeface="Arial" pitchFamily="34" charset="0"/>
              </a:rPr>
              <a:t>203</a:t>
            </a:r>
            <a:endParaRPr lang="en-US" altLang="en-US" sz="2900" b="1" dirty="0">
              <a:solidFill>
                <a:srgbClr val="C00000"/>
              </a:solidFill>
              <a:latin typeface="Arial" pitchFamily="34" charset="0"/>
              <a:cs typeface="Arial" pitchFamily="34" charset="0"/>
            </a:endParaRPr>
          </a:p>
          <a:p>
            <a:pPr marL="0" indent="0">
              <a:lnSpc>
                <a:spcPts val="3240"/>
              </a:lnSpc>
              <a:spcBef>
                <a:spcPts val="0"/>
              </a:spcBef>
              <a:buNone/>
              <a:defRPr/>
            </a:pPr>
            <a:endParaRPr lang="en-US" altLang="en-US" sz="2900" b="1" dirty="0">
              <a:solidFill>
                <a:srgbClr val="9E0000"/>
              </a:solidFill>
              <a:latin typeface="Arial" pitchFamily="34" charset="0"/>
              <a:cs typeface="Arial" pitchFamily="34" charset="0"/>
            </a:endParaRPr>
          </a:p>
          <a:p>
            <a:pPr marL="0" indent="0">
              <a:lnSpc>
                <a:spcPts val="3240"/>
              </a:lnSpc>
              <a:buNone/>
              <a:defRPr/>
            </a:pPr>
            <a:r>
              <a:rPr lang="en-US" altLang="en-US" sz="2900" b="1" dirty="0">
                <a:solidFill>
                  <a:prstClr val="black"/>
                </a:solidFill>
                <a:latin typeface="Arial" pitchFamily="34" charset="0"/>
                <a:cs typeface="Arial" pitchFamily="34" charset="0"/>
              </a:rPr>
              <a:t># Schools in MN PBIS to date </a:t>
            </a:r>
            <a:r>
              <a:rPr lang="en-US" altLang="en-US" sz="2900" b="1" dirty="0">
                <a:solidFill>
                  <a:srgbClr val="C00000"/>
                </a:solidFill>
                <a:latin typeface="Arial" pitchFamily="34" charset="0"/>
                <a:cs typeface="Arial" pitchFamily="34" charset="0"/>
              </a:rPr>
              <a:t>= </a:t>
            </a:r>
            <a:r>
              <a:rPr lang="en-US" altLang="en-US" sz="2900" b="1" dirty="0" smtClean="0">
                <a:solidFill>
                  <a:srgbClr val="C00000"/>
                </a:solidFill>
                <a:latin typeface="Arial" pitchFamily="34" charset="0"/>
                <a:cs typeface="Arial" pitchFamily="34" charset="0"/>
              </a:rPr>
              <a:t>583</a:t>
            </a:r>
            <a:endParaRPr lang="en-US" altLang="en-US" sz="2900" b="1" dirty="0">
              <a:solidFill>
                <a:srgbClr val="C00000"/>
              </a:solidFill>
              <a:latin typeface="Arial" pitchFamily="34" charset="0"/>
              <a:cs typeface="Arial" pitchFamily="34" charset="0"/>
            </a:endParaRPr>
          </a:p>
          <a:p>
            <a:pPr marL="0" indent="0">
              <a:lnSpc>
                <a:spcPts val="3240"/>
              </a:lnSpc>
              <a:buNone/>
              <a:defRPr/>
            </a:pPr>
            <a:endParaRPr lang="en-US" altLang="en-US" sz="2900" b="1" dirty="0">
              <a:solidFill>
                <a:srgbClr val="9E0000"/>
              </a:solidFill>
              <a:latin typeface="Arial" pitchFamily="34" charset="0"/>
              <a:cs typeface="Arial" pitchFamily="34" charset="0"/>
            </a:endParaRPr>
          </a:p>
          <a:p>
            <a:pPr marL="0" indent="0">
              <a:lnSpc>
                <a:spcPts val="3240"/>
              </a:lnSpc>
              <a:buNone/>
              <a:defRPr/>
            </a:pPr>
            <a:r>
              <a:rPr lang="en-US" altLang="en-US" sz="2900" b="1" dirty="0">
                <a:solidFill>
                  <a:prstClr val="black"/>
                </a:solidFill>
                <a:latin typeface="Arial" pitchFamily="34" charset="0"/>
                <a:cs typeface="Arial" pitchFamily="34" charset="0"/>
              </a:rPr>
              <a:t>% of MN schools PBIS </a:t>
            </a:r>
            <a:r>
              <a:rPr lang="en-US" altLang="en-US" sz="2900" b="1" dirty="0">
                <a:solidFill>
                  <a:srgbClr val="C00000"/>
                </a:solidFill>
                <a:latin typeface="Arial" pitchFamily="34" charset="0"/>
                <a:cs typeface="Arial" pitchFamily="34" charset="0"/>
              </a:rPr>
              <a:t>= </a:t>
            </a:r>
            <a:r>
              <a:rPr lang="en-US" altLang="en-US" sz="2900" b="1" dirty="0" smtClean="0">
                <a:solidFill>
                  <a:srgbClr val="C00000"/>
                </a:solidFill>
                <a:latin typeface="Arial" pitchFamily="34" charset="0"/>
                <a:cs typeface="Arial" pitchFamily="34" charset="0"/>
              </a:rPr>
              <a:t>29%</a:t>
            </a:r>
            <a:endParaRPr lang="en-US" altLang="en-US" sz="2900" b="1" dirty="0">
              <a:solidFill>
                <a:srgbClr val="C00000"/>
              </a:solidFill>
              <a:latin typeface="Arial" pitchFamily="34" charset="0"/>
              <a:cs typeface="Arial" pitchFamily="34" charset="0"/>
            </a:endParaRPr>
          </a:p>
          <a:p>
            <a:pPr marL="0" indent="0">
              <a:lnSpc>
                <a:spcPts val="3240"/>
              </a:lnSpc>
              <a:buNone/>
              <a:defRPr/>
            </a:pPr>
            <a:endParaRPr lang="en-US" altLang="en-US" sz="2900" b="1" dirty="0">
              <a:solidFill>
                <a:srgbClr val="9E0000"/>
              </a:solidFill>
              <a:latin typeface="Arial" pitchFamily="34" charset="0"/>
              <a:cs typeface="Arial" pitchFamily="34" charset="0"/>
            </a:endParaRPr>
          </a:p>
          <a:p>
            <a:pPr marL="0" indent="0">
              <a:lnSpc>
                <a:spcPts val="3240"/>
              </a:lnSpc>
              <a:buNone/>
              <a:defRPr/>
            </a:pPr>
            <a:r>
              <a:rPr lang="en-US" altLang="en-US" sz="2900" b="1" dirty="0">
                <a:solidFill>
                  <a:prstClr val="black"/>
                </a:solidFill>
                <a:latin typeface="Arial" pitchFamily="34" charset="0"/>
                <a:cs typeface="Arial" pitchFamily="34" charset="0"/>
              </a:rPr>
              <a:t># Students impacted by SW-PBIS </a:t>
            </a:r>
            <a:r>
              <a:rPr lang="en-US" altLang="en-US" sz="2900" b="1" dirty="0">
                <a:solidFill>
                  <a:srgbClr val="C00000"/>
                </a:solidFill>
                <a:latin typeface="Arial" pitchFamily="34" charset="0"/>
                <a:cs typeface="Arial" pitchFamily="34" charset="0"/>
              </a:rPr>
              <a:t>=  </a:t>
            </a:r>
            <a:r>
              <a:rPr lang="en-US" altLang="en-US" sz="2900" b="1" dirty="0" smtClean="0">
                <a:solidFill>
                  <a:srgbClr val="C00000"/>
                </a:solidFill>
                <a:latin typeface="Arial" pitchFamily="34" charset="0"/>
                <a:cs typeface="Arial" pitchFamily="34" charset="0"/>
              </a:rPr>
              <a:t>250,613</a:t>
            </a:r>
            <a:endParaRPr lang="en-US" sz="2900" dirty="0"/>
          </a:p>
        </p:txBody>
      </p:sp>
      <p:sp>
        <p:nvSpPr>
          <p:cNvPr id="4813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20000"/>
              </a:spcBef>
              <a:buFont typeface="Arial" pitchFamily="34" charset="0"/>
              <a:buChar char="•"/>
              <a:defRPr sz="2400">
                <a:solidFill>
                  <a:schemeClr val="tx1"/>
                </a:solidFill>
                <a:latin typeface="Calibri" pitchFamily="34" charset="0"/>
              </a:defRPr>
            </a:lvl1pPr>
            <a:lvl2pPr marL="557213" indent="-214313" eaLnBrk="0" hangingPunct="0">
              <a:spcBef>
                <a:spcPct val="20000"/>
              </a:spcBef>
              <a:buFont typeface="Arial" pitchFamily="34" charset="0"/>
              <a:buChar char="–"/>
              <a:defRPr sz="2100">
                <a:solidFill>
                  <a:schemeClr val="tx1"/>
                </a:solidFill>
                <a:latin typeface="Calibri" pitchFamily="34" charset="0"/>
              </a:defRPr>
            </a:lvl2pPr>
            <a:lvl3pPr marL="857250" indent="-171450" eaLnBrk="0" hangingPunct="0">
              <a:spcBef>
                <a:spcPct val="20000"/>
              </a:spcBef>
              <a:buFont typeface="Arial" pitchFamily="34" charset="0"/>
              <a:buChar char="•"/>
              <a:defRPr sz="1800">
                <a:solidFill>
                  <a:schemeClr val="tx1"/>
                </a:solidFill>
                <a:latin typeface="Calibri" pitchFamily="34" charset="0"/>
              </a:defRPr>
            </a:lvl3pPr>
            <a:lvl4pPr marL="1200150" indent="-171450" eaLnBrk="0" hangingPunct="0">
              <a:spcBef>
                <a:spcPct val="20000"/>
              </a:spcBef>
              <a:buFont typeface="Arial" pitchFamily="34" charset="0"/>
              <a:buChar char="–"/>
              <a:defRPr sz="1500">
                <a:solidFill>
                  <a:schemeClr val="tx1"/>
                </a:solidFill>
                <a:latin typeface="Calibri" pitchFamily="34" charset="0"/>
              </a:defRPr>
            </a:lvl4pPr>
            <a:lvl5pPr marL="1543050" indent="-171450" eaLnBrk="0" hangingPunct="0">
              <a:spcBef>
                <a:spcPct val="20000"/>
              </a:spcBef>
              <a:buFont typeface="Arial" pitchFamily="34" charset="0"/>
              <a:buChar char="»"/>
              <a:defRPr sz="1500">
                <a:solidFill>
                  <a:schemeClr val="tx1"/>
                </a:solidFill>
                <a:latin typeface="Calibri" pitchFamily="34" charset="0"/>
              </a:defRPr>
            </a:lvl5pPr>
            <a:lvl6pPr marL="1885950" indent="-171450" eaLnBrk="0" fontAlgn="base" hangingPunct="0">
              <a:spcBef>
                <a:spcPct val="20000"/>
              </a:spcBef>
              <a:spcAft>
                <a:spcPct val="0"/>
              </a:spcAft>
              <a:buFont typeface="Arial" pitchFamily="34" charset="0"/>
              <a:buChar char="»"/>
              <a:defRPr sz="1500">
                <a:solidFill>
                  <a:schemeClr val="tx1"/>
                </a:solidFill>
                <a:latin typeface="Calibri" pitchFamily="34" charset="0"/>
              </a:defRPr>
            </a:lvl6pPr>
            <a:lvl7pPr marL="2228850" indent="-171450" eaLnBrk="0" fontAlgn="base" hangingPunct="0">
              <a:spcBef>
                <a:spcPct val="20000"/>
              </a:spcBef>
              <a:spcAft>
                <a:spcPct val="0"/>
              </a:spcAft>
              <a:buFont typeface="Arial" pitchFamily="34" charset="0"/>
              <a:buChar char="»"/>
              <a:defRPr sz="1500">
                <a:solidFill>
                  <a:schemeClr val="tx1"/>
                </a:solidFill>
                <a:latin typeface="Calibri" pitchFamily="34" charset="0"/>
              </a:defRPr>
            </a:lvl7pPr>
            <a:lvl8pPr marL="2571750" indent="-171450" eaLnBrk="0" fontAlgn="base" hangingPunct="0">
              <a:spcBef>
                <a:spcPct val="20000"/>
              </a:spcBef>
              <a:spcAft>
                <a:spcPct val="0"/>
              </a:spcAft>
              <a:buFont typeface="Arial" pitchFamily="34" charset="0"/>
              <a:buChar char="»"/>
              <a:defRPr sz="1500">
                <a:solidFill>
                  <a:schemeClr val="tx1"/>
                </a:solidFill>
                <a:latin typeface="Calibri" pitchFamily="34" charset="0"/>
              </a:defRPr>
            </a:lvl8pPr>
            <a:lvl9pPr marL="2914650" indent="-171450" eaLnBrk="0" fontAlgn="base" hangingPunct="0">
              <a:spcBef>
                <a:spcPct val="20000"/>
              </a:spcBef>
              <a:spcAft>
                <a:spcPct val="0"/>
              </a:spcAft>
              <a:buFont typeface="Arial" pitchFamily="34" charset="0"/>
              <a:buChar char="»"/>
              <a:defRPr sz="1500">
                <a:solidFill>
                  <a:schemeClr val="tx1"/>
                </a:solidFill>
                <a:latin typeface="Calibri" pitchFamily="34" charset="0"/>
              </a:defRPr>
            </a:lvl9pPr>
          </a:lstStyle>
          <a:p>
            <a:pPr algn="l" eaLnBrk="1" hangingPunct="1">
              <a:spcBef>
                <a:spcPct val="0"/>
              </a:spcBef>
              <a:buFontTx/>
              <a:buNone/>
            </a:pPr>
            <a:fld id="{C9B40B6F-A438-4C9B-8071-6501B951AB92}" type="slidenum">
              <a:rPr lang="en-US" altLang="en-US" sz="900">
                <a:solidFill>
                  <a:srgbClr val="898989"/>
                </a:solidFill>
                <a:latin typeface="Arial" pitchFamily="34" charset="0"/>
                <a:ea typeface="MS PGothic" pitchFamily="34" charset="-128"/>
                <a:cs typeface="Arial" pitchFamily="34" charset="0"/>
              </a:rPr>
              <a:pPr algn="l" eaLnBrk="1" hangingPunct="1">
                <a:spcBef>
                  <a:spcPct val="0"/>
                </a:spcBef>
                <a:buFontTx/>
                <a:buNone/>
              </a:pPr>
              <a:t>13</a:t>
            </a:fld>
            <a:endParaRPr lang="en-US" altLang="en-US" sz="900">
              <a:solidFill>
                <a:srgbClr val="898989"/>
              </a:solidFill>
              <a:latin typeface="Arial" pitchFamily="34" charset="0"/>
              <a:ea typeface="MS PGothic" pitchFamily="34" charset="-128"/>
              <a:cs typeface="Arial" pitchFamily="34" charset="0"/>
            </a:endParaRPr>
          </a:p>
        </p:txBody>
      </p:sp>
      <p:sp>
        <p:nvSpPr>
          <p:cNvPr id="4" name="Footer Placeholder 3"/>
          <p:cNvSpPr>
            <a:spLocks noGrp="1"/>
          </p:cNvSpPr>
          <p:nvPr>
            <p:ph type="ftr" sz="quarter" idx="11"/>
          </p:nvPr>
        </p:nvSpPr>
        <p:spPr/>
        <p:txBody>
          <a:bodyPr/>
          <a:lstStyle/>
          <a:p>
            <a:r>
              <a:rPr lang="en-US" smtClean="0"/>
              <a:t>pbisMN.org</a:t>
            </a:r>
            <a:endParaRPr lang="en-US"/>
          </a:p>
        </p:txBody>
      </p:sp>
    </p:spTree>
    <p:extLst>
      <p:ext uri="{BB962C8B-B14F-4D97-AF65-F5344CB8AC3E}">
        <p14:creationId xmlns:p14="http://schemas.microsoft.com/office/powerpoint/2010/main" val="35344240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Growth of Minnesota PBIS Schools</a:t>
            </a:r>
            <a:endParaRPr lang="en-US" sz="4000" dirty="0"/>
          </a:p>
        </p:txBody>
      </p:sp>
      <p:graphicFrame>
        <p:nvGraphicFramePr>
          <p:cNvPr id="4" name="Content Placeholder 3" descr="A  graph that shows the rate of growth in Minneosta schools from 2005 until the presetn representing 283 schools&#10;" title="Graph of schools in MN PBIS"/>
          <p:cNvGraphicFramePr>
            <a:graphicFrameLocks noGrp="1"/>
          </p:cNvGraphicFramePr>
          <p:nvPr>
            <p:ph idx="1"/>
            <p:extLst/>
          </p:nvPr>
        </p:nvGraphicFramePr>
        <p:xfrm>
          <a:off x="152400" y="990600"/>
          <a:ext cx="8839200" cy="5410200"/>
        </p:xfrm>
        <a:graphic>
          <a:graphicData uri="http://schemas.openxmlformats.org/drawingml/2006/chart">
            <c:chart xmlns:c="http://schemas.openxmlformats.org/drawingml/2006/chart" xmlns:r="http://schemas.openxmlformats.org/officeDocument/2006/relationships" r:id="rId3"/>
          </a:graphicData>
        </a:graphic>
      </p:graphicFrame>
      <p:pic>
        <p:nvPicPr>
          <p:cNvPr id="2050" name="Picture 2" descr="Blue rectangle with the number 583" title="number of PBIS schools in M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1187450"/>
            <a:ext cx="2123617" cy="97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Straight Connector 12" descr="Stringt black line betwen 09-10 and 10-11 school years" title="black line"/>
          <p:cNvCxnSpPr/>
          <p:nvPr/>
        </p:nvCxnSpPr>
        <p:spPr>
          <a:xfrm flipV="1">
            <a:off x="2999232" y="2514600"/>
            <a:ext cx="0" cy="35941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2"/>
          </p:nvPr>
        </p:nvSpPr>
        <p:spPr/>
        <p:txBody>
          <a:bodyPr/>
          <a:lstStyle/>
          <a:p>
            <a:fld id="{91C7252B-4A3A-443E-82EA-92A5BCCF2336}" type="slidenum">
              <a:rPr lang="en-US" b="1" smtClean="0"/>
              <a:t>14</a:t>
            </a:fld>
            <a:endParaRPr lang="en-US" b="1" dirty="0"/>
          </a:p>
        </p:txBody>
      </p:sp>
      <p:sp>
        <p:nvSpPr>
          <p:cNvPr id="3" name="Footer Placeholder 2"/>
          <p:cNvSpPr>
            <a:spLocks noGrp="1"/>
          </p:cNvSpPr>
          <p:nvPr>
            <p:ph type="ftr" sz="quarter" idx="11"/>
          </p:nvPr>
        </p:nvSpPr>
        <p:spPr/>
        <p:txBody>
          <a:bodyPr/>
          <a:lstStyle/>
          <a:p>
            <a:r>
              <a:rPr lang="en-US" smtClean="0"/>
              <a:t>pbisMN.org</a:t>
            </a:r>
            <a:endParaRPr lang="en-US"/>
          </a:p>
        </p:txBody>
      </p:sp>
    </p:spTree>
    <p:extLst>
      <p:ext uri="{BB962C8B-B14F-4D97-AF65-F5344CB8AC3E}">
        <p14:creationId xmlns:p14="http://schemas.microsoft.com/office/powerpoint/2010/main" val="22878678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z="4800" dirty="0" smtClean="0"/>
              <a:t> SW-PBIS across Districts</a:t>
            </a:r>
            <a:endParaRPr lang="en-US" sz="4800" dirty="0"/>
          </a:p>
        </p:txBody>
      </p:sp>
      <p:sp>
        <p:nvSpPr>
          <p:cNvPr id="12" name="Rectangle 11"/>
          <p:cNvSpPr/>
          <p:nvPr/>
        </p:nvSpPr>
        <p:spPr>
          <a:xfrm>
            <a:off x="152400" y="918696"/>
            <a:ext cx="4724400" cy="677108"/>
          </a:xfrm>
          <a:prstGeom prst="rect">
            <a:avLst/>
          </a:prstGeom>
        </p:spPr>
        <p:txBody>
          <a:bodyPr wrap="square" numCol="1">
            <a:spAutoFit/>
          </a:bodyPr>
          <a:lstStyle/>
          <a:p>
            <a:pPr algn="ctr" fontAlgn="auto">
              <a:spcBef>
                <a:spcPts val="0"/>
              </a:spcBef>
              <a:spcAft>
                <a:spcPts val="0"/>
              </a:spcAft>
            </a:pPr>
            <a:r>
              <a:rPr lang="en-US" sz="2400" b="1" u="sng" kern="0" dirty="0" smtClean="0">
                <a:solidFill>
                  <a:srgbClr val="000000"/>
                </a:solidFill>
                <a:latin typeface="Arial"/>
                <a:cs typeface="Arial"/>
                <a:sym typeface="Arial"/>
                <a:rtl val="0"/>
              </a:rPr>
              <a:t>Cohorts </a:t>
            </a:r>
            <a:r>
              <a:rPr lang="en-US" sz="2400" b="1" u="sng" kern="0" dirty="0">
                <a:solidFill>
                  <a:srgbClr val="000000"/>
                </a:solidFill>
                <a:latin typeface="Arial"/>
                <a:cs typeface="Arial"/>
                <a:sym typeface="Arial"/>
                <a:rtl val="0"/>
              </a:rPr>
              <a:t>1- </a:t>
            </a:r>
            <a:r>
              <a:rPr lang="en-US" sz="2400" b="1" u="sng" kern="0" dirty="0" smtClean="0">
                <a:solidFill>
                  <a:srgbClr val="000000"/>
                </a:solidFill>
                <a:latin typeface="Arial"/>
                <a:cs typeface="Arial"/>
                <a:sym typeface="Arial"/>
                <a:rtl val="0"/>
              </a:rPr>
              <a:t>12</a:t>
            </a:r>
            <a:endParaRPr lang="en-US" sz="2400" b="1" u="sng" kern="0" dirty="0">
              <a:solidFill>
                <a:srgbClr val="000000"/>
              </a:solidFill>
              <a:latin typeface="Arial"/>
              <a:cs typeface="Arial"/>
              <a:sym typeface="Arial"/>
              <a:rtl val="0"/>
            </a:endParaRPr>
          </a:p>
          <a:p>
            <a:pPr algn="ctr" fontAlgn="auto">
              <a:spcBef>
                <a:spcPts val="0"/>
              </a:spcBef>
              <a:spcAft>
                <a:spcPts val="0"/>
              </a:spcAft>
            </a:pPr>
            <a:r>
              <a:rPr lang="en-US" sz="1400" kern="0" dirty="0">
                <a:solidFill>
                  <a:srgbClr val="000000"/>
                </a:solidFill>
                <a:latin typeface="Arial"/>
                <a:cs typeface="Arial"/>
                <a:sym typeface="Arial"/>
                <a:rtl val="0"/>
              </a:rPr>
              <a:t>(</a:t>
            </a:r>
            <a:r>
              <a:rPr lang="en-US" sz="1400" kern="0" dirty="0" smtClean="0">
                <a:solidFill>
                  <a:srgbClr val="000000"/>
                </a:solidFill>
                <a:latin typeface="Arial"/>
                <a:cs typeface="Arial"/>
                <a:sym typeface="Arial"/>
                <a:rtl val="0"/>
              </a:rPr>
              <a:t>2005-2018)</a:t>
            </a:r>
            <a:endParaRPr lang="en-US" sz="1400" kern="0" dirty="0">
              <a:solidFill>
                <a:srgbClr val="000000"/>
              </a:solidFill>
              <a:latin typeface="Arial"/>
              <a:cs typeface="Arial"/>
              <a:sym typeface="Arial"/>
              <a:rtl val="0"/>
            </a:endParaRPr>
          </a:p>
        </p:txBody>
      </p:sp>
      <p:pic>
        <p:nvPicPr>
          <p:cNvPr id="10" name="Picture 2" descr="Color Guided Key to Minnesota Regional Implementation Project Map for PBIS Cohorts 1 - 10. Dark green oval indicates the color that will show districts with 60% or more of schools implementing PBIS. Light green shows districts with 1% - 59% of schools implementing, and white shows no participating schools to date." title="Color Guide Key to 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381000" y="5234110"/>
            <a:ext cx="4267200" cy="1211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Object 1" descr="Map of Minnesota with districts that have no schools participating in PBIS shown in white, districts that have 1%-59% of the schools participating in light green and districts witih 60% or more schools in dark green. "/>
          <p:cNvGraphicFramePr>
            <a:graphicFrameLocks noChangeAspect="1"/>
          </p:cNvGraphicFramePr>
          <p:nvPr>
            <p:extLst>
              <p:ext uri="{D42A27DB-BD31-4B8C-83A1-F6EECF244321}">
                <p14:modId xmlns:p14="http://schemas.microsoft.com/office/powerpoint/2010/main" val="240025310"/>
              </p:ext>
            </p:extLst>
          </p:nvPr>
        </p:nvGraphicFramePr>
        <p:xfrm>
          <a:off x="4983330" y="984286"/>
          <a:ext cx="4083050" cy="5589587"/>
        </p:xfrm>
        <a:graphic>
          <a:graphicData uri="http://schemas.openxmlformats.org/presentationml/2006/ole">
            <mc:AlternateContent xmlns:mc="http://schemas.openxmlformats.org/markup-compatibility/2006">
              <mc:Choice xmlns:v="urn:schemas-microsoft-com:vml" Requires="v">
                <p:oleObj spid="_x0000_s1066" name="Acrobat Document" r:id="rId5" imgW="5829103" imgH="7543564" progId="Acrobat.Document.11">
                  <p:embed/>
                </p:oleObj>
              </mc:Choice>
              <mc:Fallback>
                <p:oleObj name="Acrobat Document" r:id="rId5" imgW="5829103" imgH="7543564" progId="Acrobat.Document.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83330" y="984286"/>
                        <a:ext cx="4083050"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Slide Number Placeholder 4"/>
          <p:cNvSpPr>
            <a:spLocks noGrp="1"/>
          </p:cNvSpPr>
          <p:nvPr>
            <p:ph type="sldNum" sz="quarter" idx="12"/>
          </p:nvPr>
        </p:nvSpPr>
        <p:spPr/>
        <p:txBody>
          <a:bodyPr/>
          <a:lstStyle/>
          <a:p>
            <a:fld id="{7F3FC205-3EFB-4FAF-811D-17A9E27390E7}" type="slidenum">
              <a:rPr lang="en-US" smtClean="0"/>
              <a:t>15</a:t>
            </a:fld>
            <a:endParaRPr lang="en-US"/>
          </a:p>
        </p:txBody>
      </p:sp>
      <p:sp>
        <p:nvSpPr>
          <p:cNvPr id="9" name="Content Placeholder 6"/>
          <p:cNvSpPr txBox="1">
            <a:spLocks/>
          </p:cNvSpPr>
          <p:nvPr/>
        </p:nvSpPr>
        <p:spPr>
          <a:xfrm>
            <a:off x="228600" y="1636102"/>
            <a:ext cx="4648200" cy="3545498"/>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1200"/>
              </a:spcAft>
            </a:pPr>
            <a:r>
              <a:rPr lang="en-US" altLang="en-US" sz="2400" b="1" dirty="0"/>
              <a:t>Team-based training</a:t>
            </a:r>
          </a:p>
          <a:p>
            <a:pPr>
              <a:spcBef>
                <a:spcPts val="0"/>
              </a:spcBef>
              <a:spcAft>
                <a:spcPts val="1200"/>
              </a:spcAft>
            </a:pPr>
            <a:r>
              <a:rPr lang="en-US" altLang="en-US" sz="2400" b="1" dirty="0"/>
              <a:t>9 training days over two years</a:t>
            </a:r>
          </a:p>
          <a:p>
            <a:pPr>
              <a:spcBef>
                <a:spcPts val="0"/>
              </a:spcBef>
              <a:spcAft>
                <a:spcPts val="1200"/>
              </a:spcAft>
            </a:pPr>
            <a:r>
              <a:rPr lang="en-US" altLang="en-US" sz="2400" b="1" dirty="0"/>
              <a:t>Distributed, team-based implementation of PBIS</a:t>
            </a:r>
          </a:p>
          <a:p>
            <a:pPr>
              <a:spcBef>
                <a:spcPts val="0"/>
              </a:spcBef>
              <a:spcAft>
                <a:spcPts val="1200"/>
              </a:spcAft>
            </a:pPr>
            <a:r>
              <a:rPr lang="en-US" altLang="en-US" sz="2400" b="1" dirty="0"/>
              <a:t>Intended to build capacity, skills, competency and beliefs to sustain implementation beyond initial training in a school</a:t>
            </a:r>
            <a:endParaRPr lang="en-US" sz="2400" b="1" dirty="0"/>
          </a:p>
        </p:txBody>
      </p:sp>
      <p:sp>
        <p:nvSpPr>
          <p:cNvPr id="3" name="Footer Placeholder 2"/>
          <p:cNvSpPr>
            <a:spLocks noGrp="1"/>
          </p:cNvSpPr>
          <p:nvPr>
            <p:ph type="ftr" sz="quarter" idx="11"/>
          </p:nvPr>
        </p:nvSpPr>
        <p:spPr/>
        <p:txBody>
          <a:bodyPr/>
          <a:lstStyle/>
          <a:p>
            <a:r>
              <a:rPr lang="en-US" smtClean="0"/>
              <a:t>pbisMN.org</a:t>
            </a:r>
            <a:endParaRPr lang="en-US" dirty="0"/>
          </a:p>
        </p:txBody>
      </p:sp>
    </p:spTree>
    <p:extLst>
      <p:ext uri="{BB962C8B-B14F-4D97-AF65-F5344CB8AC3E}">
        <p14:creationId xmlns:p14="http://schemas.microsoft.com/office/powerpoint/2010/main" val="3839688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95" name="Shape 395" descr="Graph depicting the SET Results for Cohorts 5 - 9 during training. Blue bars represent the baseline, red bars represent the end of year one, and the green bars represent the end of year two.  Cohort 5 had a baseline of 51, first year score of 71, second year score of 86. Cohort 6 had a baseline of 71, first year score of 84, second year score of 91. Cohort 7 had a baseline of 71, first year score of 82, second year score of 91. C8 had a baseline of 73, first year score of 85, second year score of 92. C9 had a baseline of 69, first year score of 80, and has not yet completed its second year.  "/>
          <p:cNvPicPr preferRelativeResize="0"/>
          <p:nvPr/>
        </p:nvPicPr>
        <p:blipFill rotWithShape="1">
          <a:blip r:embed="rId3">
            <a:alphaModFix/>
          </a:blip>
          <a:srcRect/>
          <a:stretch/>
        </p:blipFill>
        <p:spPr>
          <a:xfrm>
            <a:off x="48490" y="851857"/>
            <a:ext cx="9057409" cy="5625143"/>
          </a:xfrm>
          <a:prstGeom prst="rect">
            <a:avLst/>
          </a:prstGeom>
          <a:noFill/>
          <a:ln>
            <a:noFill/>
          </a:ln>
        </p:spPr>
      </p:pic>
      <p:sp>
        <p:nvSpPr>
          <p:cNvPr id="4" name="Title 3"/>
          <p:cNvSpPr>
            <a:spLocks noGrp="1"/>
          </p:cNvSpPr>
          <p:nvPr>
            <p:ph type="title"/>
          </p:nvPr>
        </p:nvSpPr>
        <p:spPr/>
        <p:txBody>
          <a:bodyPr/>
          <a:lstStyle/>
          <a:p>
            <a:r>
              <a:rPr lang="en-US" dirty="0">
                <a:ea typeface="Calibri"/>
                <a:cs typeface="Calibri"/>
                <a:sym typeface="Calibri"/>
              </a:rPr>
              <a:t> Cohort Implementation Fidelity</a:t>
            </a:r>
            <a:endParaRPr lang="en-US" dirty="0"/>
          </a:p>
        </p:txBody>
      </p:sp>
      <p:sp>
        <p:nvSpPr>
          <p:cNvPr id="397" name="Shape 397"/>
          <p:cNvSpPr txBox="1">
            <a:spLocks noGrp="1"/>
          </p:cNvSpPr>
          <p:nvPr>
            <p:ph type="sldNum" idx="12"/>
          </p:nvPr>
        </p:nvSpPr>
        <p:spPr/>
        <p:txBody>
          <a:bodyPr/>
          <a:lstStyle/>
          <a:p>
            <a:fld id="{00000000-1234-1234-1234-123412341234}" type="slidenum">
              <a:rPr lang="en-US" smtClean="0">
                <a:sym typeface="Calibri"/>
              </a:rPr>
              <a:pPr/>
              <a:t>16</a:t>
            </a:fld>
            <a:endParaRPr lang="en-US">
              <a:sym typeface="Calibri"/>
            </a:endParaRPr>
          </a:p>
        </p:txBody>
      </p:sp>
      <p:sp>
        <p:nvSpPr>
          <p:cNvPr id="5" name="Footer Placeholder 4"/>
          <p:cNvSpPr>
            <a:spLocks noGrp="1"/>
          </p:cNvSpPr>
          <p:nvPr>
            <p:ph type="ftr" sz="quarter" idx="11"/>
          </p:nvPr>
        </p:nvSpPr>
        <p:spPr/>
        <p:txBody>
          <a:bodyPr/>
          <a:lstStyle/>
          <a:p>
            <a:r>
              <a:rPr lang="en-US" smtClean="0"/>
              <a:t>pbisMN.org</a:t>
            </a:r>
            <a:endParaRPr lang="en-US" dirty="0"/>
          </a:p>
        </p:txBody>
      </p:sp>
    </p:spTree>
    <p:extLst>
      <p:ext uri="{BB962C8B-B14F-4D97-AF65-F5344CB8AC3E}">
        <p14:creationId xmlns:p14="http://schemas.microsoft.com/office/powerpoint/2010/main" val="19789355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800" dirty="0" smtClean="0"/>
              <a:t>Emerging Examples of Results Having a Statewide Impact in Minnesota</a:t>
            </a:r>
            <a:endParaRPr lang="en-US" sz="2800" dirty="0"/>
          </a:p>
        </p:txBody>
      </p:sp>
      <p:sp>
        <p:nvSpPr>
          <p:cNvPr id="2" name="Content Placeholder 1"/>
          <p:cNvSpPr>
            <a:spLocks noGrp="1"/>
          </p:cNvSpPr>
          <p:nvPr>
            <p:ph idx="1"/>
          </p:nvPr>
        </p:nvSpPr>
        <p:spPr/>
        <p:txBody>
          <a:bodyPr>
            <a:normAutofit lnSpcReduction="10000"/>
          </a:bodyPr>
          <a:lstStyle/>
          <a:p>
            <a:r>
              <a:rPr lang="en-US" dirty="0" smtClean="0"/>
              <a:t>Statewide Reductions in Disciplinary Incidents</a:t>
            </a:r>
          </a:p>
          <a:p>
            <a:pPr lvl="1"/>
            <a:r>
              <a:rPr lang="en-US" dirty="0" smtClean="0"/>
              <a:t>For All Students</a:t>
            </a:r>
          </a:p>
          <a:p>
            <a:pPr lvl="1"/>
            <a:r>
              <a:rPr lang="en-US" dirty="0" smtClean="0"/>
              <a:t>For Students with Disabilities</a:t>
            </a:r>
          </a:p>
          <a:p>
            <a:pPr lvl="1"/>
            <a:r>
              <a:rPr lang="en-US" dirty="0" smtClean="0"/>
              <a:t>For All Subgroups of Students with Disabilities</a:t>
            </a:r>
          </a:p>
          <a:p>
            <a:endParaRPr lang="en-US" dirty="0" smtClean="0"/>
          </a:p>
          <a:p>
            <a:r>
              <a:rPr lang="en-US" dirty="0" smtClean="0"/>
              <a:t>Statewide Reductions in use of Restrictive Procedures</a:t>
            </a:r>
          </a:p>
          <a:p>
            <a:pPr lvl="1"/>
            <a:r>
              <a:rPr lang="en-US" dirty="0" smtClean="0"/>
              <a:t>Prone Restraint</a:t>
            </a:r>
          </a:p>
          <a:p>
            <a:pPr lvl="1"/>
            <a:r>
              <a:rPr lang="en-US" dirty="0" smtClean="0"/>
              <a:t>Physical Holding</a:t>
            </a:r>
          </a:p>
          <a:p>
            <a:pPr lvl="1"/>
            <a:r>
              <a:rPr lang="en-US" dirty="0" smtClean="0"/>
              <a:t>Seclusion</a:t>
            </a:r>
          </a:p>
          <a:p>
            <a:endParaRPr lang="en-US" dirty="0"/>
          </a:p>
        </p:txBody>
      </p:sp>
      <p:sp>
        <p:nvSpPr>
          <p:cNvPr id="9" name="Slide Number Placeholder 8"/>
          <p:cNvSpPr>
            <a:spLocks noGrp="1"/>
          </p:cNvSpPr>
          <p:nvPr>
            <p:ph type="sldNum" sz="quarter" idx="12"/>
          </p:nvPr>
        </p:nvSpPr>
        <p:spPr/>
        <p:txBody>
          <a:bodyPr/>
          <a:lstStyle/>
          <a:p>
            <a:fld id="{91C7252B-4A3A-443E-82EA-92A5BCCF2336}" type="slidenum">
              <a:rPr lang="en-US" smtClean="0"/>
              <a:t>17</a:t>
            </a:fld>
            <a:endParaRPr lang="en-US"/>
          </a:p>
        </p:txBody>
      </p:sp>
      <p:sp>
        <p:nvSpPr>
          <p:cNvPr id="10" name="Footer Placeholder 9"/>
          <p:cNvSpPr>
            <a:spLocks noGrp="1"/>
          </p:cNvSpPr>
          <p:nvPr>
            <p:ph type="ftr" sz="quarter" idx="11"/>
          </p:nvPr>
        </p:nvSpPr>
        <p:spPr/>
        <p:txBody>
          <a:bodyPr/>
          <a:lstStyle/>
          <a:p>
            <a:r>
              <a:rPr lang="en-US" smtClean="0"/>
              <a:t>pbisMN.org</a:t>
            </a:r>
            <a:endParaRPr lang="en-US"/>
          </a:p>
        </p:txBody>
      </p:sp>
    </p:spTree>
    <p:extLst>
      <p:ext uri="{BB962C8B-B14F-4D97-AF65-F5344CB8AC3E}">
        <p14:creationId xmlns:p14="http://schemas.microsoft.com/office/powerpoint/2010/main" val="1318275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1"/>
          <p:cNvSpPr>
            <a:spLocks noChangeArrowheads="1"/>
          </p:cNvSpPr>
          <p:nvPr/>
        </p:nvSpPr>
        <p:spPr bwMode="auto">
          <a:xfrm>
            <a:off x="119921" y="974870"/>
            <a:ext cx="902407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2600" b="1">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200" b="1">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b="1">
                <a:solidFill>
                  <a:schemeClr val="tx1"/>
                </a:solidFill>
                <a:latin typeface="Calibri"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eaLnBrk="1" hangingPunct="1">
              <a:spcBef>
                <a:spcPct val="0"/>
              </a:spcBef>
              <a:buFontTx/>
              <a:buNone/>
            </a:pPr>
            <a:r>
              <a:rPr lang="en-US" altLang="en-US" sz="2400" b="0" dirty="0" smtClean="0"/>
              <a:t> </a:t>
            </a:r>
            <a:r>
              <a:rPr lang="en-US" altLang="en-US" sz="2400" dirty="0"/>
              <a:t>Impact of Positive Behavioral Interventions and Supports </a:t>
            </a:r>
            <a:r>
              <a:rPr lang="en-US" altLang="en-US" sz="2400" dirty="0" smtClean="0"/>
              <a:t>–</a:t>
            </a:r>
            <a:r>
              <a:rPr lang="en-US" altLang="en-US" sz="2400" b="0" dirty="0" smtClean="0"/>
              <a:t>Schools </a:t>
            </a:r>
            <a:r>
              <a:rPr lang="en-US" altLang="en-US" sz="2400" b="0" dirty="0"/>
              <a:t>implementing Positive Behavioral Interventions and Supports (PBIS) represent approximately 25 percent of Minnesota districts, yet account for approximately 62.1 percent of the decrease in suspensions!</a:t>
            </a:r>
          </a:p>
        </p:txBody>
      </p:sp>
      <p:pic>
        <p:nvPicPr>
          <p:cNvPr id="3" name="Picture 2" descr="Title is part of image &quot;Percent of Minnesota Districts Implementing PBIS&quot;&#10;&#10;Pie Chart uses the color green to represent 25% of districts using  PBIS and white to represent all other districts. " title="Percent of Minnesota Districts Implementing PBIS"/>
          <p:cNvPicPr>
            <a:picLocks noChangeAspect="1" noChangeArrowheads="1"/>
          </p:cNvPicPr>
          <p:nvPr/>
        </p:nvPicPr>
        <p:blipFill>
          <a:blip r:embed="rId3"/>
          <a:srcRect/>
          <a:stretch>
            <a:fillRect/>
          </a:stretch>
        </p:blipFill>
        <p:spPr bwMode="auto">
          <a:xfrm>
            <a:off x="76200" y="3005791"/>
            <a:ext cx="4262784" cy="350981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Title is part of image &quot;Percent Reduction in Suspensions Over the Past Four Years&quot;&#10;&#10;Pie Chart uses the color green to represent 62.1% of districts reducing suspensions over the past four years and white to represent all other districts." title="Percent Reduction in Suspensions Over the Past Four Years"/>
          <p:cNvPicPr>
            <a:picLocks noChangeAspect="1" noChangeArrowheads="1"/>
          </p:cNvPicPr>
          <p:nvPr/>
        </p:nvPicPr>
        <p:blipFill>
          <a:blip r:embed="rId4"/>
          <a:srcRect/>
          <a:stretch>
            <a:fillRect/>
          </a:stretch>
        </p:blipFill>
        <p:spPr bwMode="auto">
          <a:xfrm>
            <a:off x="4701232" y="3036875"/>
            <a:ext cx="4343400" cy="347873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State Level Updates</a:t>
            </a:r>
          </a:p>
        </p:txBody>
      </p:sp>
      <p:sp>
        <p:nvSpPr>
          <p:cNvPr id="5" name="Slide Number Placeholder 4"/>
          <p:cNvSpPr>
            <a:spLocks noGrp="1"/>
          </p:cNvSpPr>
          <p:nvPr>
            <p:ph type="sldNum" sz="quarter" idx="12"/>
          </p:nvPr>
        </p:nvSpPr>
        <p:spPr/>
        <p:txBody>
          <a:bodyPr/>
          <a:lstStyle/>
          <a:p>
            <a:fld id="{91C7252B-4A3A-443E-82EA-92A5BCCF2336}" type="slidenum">
              <a:rPr lang="en-US" smtClean="0"/>
              <a:t>18</a:t>
            </a:fld>
            <a:endParaRPr lang="en-US"/>
          </a:p>
        </p:txBody>
      </p:sp>
      <p:sp>
        <p:nvSpPr>
          <p:cNvPr id="6" name="Footer Placeholder 5"/>
          <p:cNvSpPr>
            <a:spLocks noGrp="1"/>
          </p:cNvSpPr>
          <p:nvPr>
            <p:ph type="ftr" sz="quarter" idx="11"/>
          </p:nvPr>
        </p:nvSpPr>
        <p:spPr/>
        <p:txBody>
          <a:bodyPr/>
          <a:lstStyle/>
          <a:p>
            <a:r>
              <a:rPr lang="en-US" smtClean="0"/>
              <a:t>pbisMN.org</a:t>
            </a:r>
            <a:endParaRPr lang="en-US"/>
          </a:p>
        </p:txBody>
      </p:sp>
    </p:spTree>
    <p:extLst>
      <p:ext uri="{BB962C8B-B14F-4D97-AF65-F5344CB8AC3E}">
        <p14:creationId xmlns:p14="http://schemas.microsoft.com/office/powerpoint/2010/main" val="2060283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027" y="158303"/>
            <a:ext cx="7594600" cy="1137097"/>
          </a:xfrm>
        </p:spPr>
        <p:txBody>
          <a:bodyPr anchor="t"/>
          <a:lstStyle/>
          <a:p>
            <a:r>
              <a:rPr lang="en-US" altLang="en-US" sz="3900" dirty="0"/>
              <a:t>Minnesota Education Commissioner </a:t>
            </a:r>
            <a:r>
              <a:rPr lang="en-US" altLang="en-US" sz="3200" dirty="0"/>
              <a:t>Brenda Cassellius </a:t>
            </a:r>
            <a:r>
              <a:rPr lang="en-US" altLang="en-US" sz="3200" dirty="0" smtClean="0"/>
              <a:t>on </a:t>
            </a:r>
            <a:r>
              <a:rPr lang="en-US" altLang="en-US" sz="3200" dirty="0"/>
              <a:t>the Impact of </a:t>
            </a:r>
            <a:r>
              <a:rPr lang="en-US" altLang="en-US" sz="3200" dirty="0" smtClean="0"/>
              <a:t>PBIS</a:t>
            </a:r>
            <a:endParaRPr lang="en-US" sz="3200" dirty="0"/>
          </a:p>
        </p:txBody>
      </p:sp>
      <p:sp>
        <p:nvSpPr>
          <p:cNvPr id="4" name="Slide Number Placeholder 3"/>
          <p:cNvSpPr>
            <a:spLocks noGrp="1"/>
          </p:cNvSpPr>
          <p:nvPr>
            <p:ph type="sldNum" sz="quarter" idx="12"/>
          </p:nvPr>
        </p:nvSpPr>
        <p:spPr/>
        <p:txBody>
          <a:bodyPr/>
          <a:lstStyle/>
          <a:p>
            <a:fld id="{91C7252B-4A3A-443E-82EA-92A5BCCF2336}" type="slidenum">
              <a:rPr lang="en-US" smtClean="0"/>
              <a:pPr/>
              <a:t>19</a:t>
            </a:fld>
            <a:endParaRPr lang="en-US" dirty="0"/>
          </a:p>
        </p:txBody>
      </p:sp>
      <p:sp>
        <p:nvSpPr>
          <p:cNvPr id="5" name="Content Placeholder 2"/>
          <p:cNvSpPr txBox="1">
            <a:spLocks/>
          </p:cNvSpPr>
          <p:nvPr/>
        </p:nvSpPr>
        <p:spPr>
          <a:xfrm>
            <a:off x="50634" y="4693920"/>
            <a:ext cx="8947254" cy="1359615"/>
          </a:xfrm>
          <a:prstGeom prst="rect">
            <a:avLst/>
          </a:prstGeom>
        </p:spPr>
        <p:txBody>
          <a:bodyPr>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altLang="en-US" sz="825" dirty="0" smtClean="0"/>
          </a:p>
          <a:p>
            <a:pPr marL="85709" lvl="1" indent="0" algn="ctr">
              <a:buFont typeface="Arial" panose="020B0604020202020204" pitchFamily="34" charset="0"/>
              <a:buNone/>
            </a:pPr>
            <a:r>
              <a:rPr lang="en-US" altLang="en-US" sz="2000" b="1" dirty="0" smtClean="0"/>
              <a:t>“It is truly remarkable that we can attribute a majority of the decreases in suspensions to schools using PBIS. These schools understand that suspensions are not an effective measure of discipline, and often cause a child to fall behind in class.”     </a:t>
            </a:r>
            <a:endParaRPr lang="en-US" sz="1500" b="1" dirty="0"/>
          </a:p>
        </p:txBody>
      </p:sp>
      <p:pic>
        <p:nvPicPr>
          <p:cNvPr id="6" name="Picture 3" descr="Image of round table discussion with Brenda Cassellius." title="Round Table with Brenda Casselliu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599" y="1447800"/>
            <a:ext cx="8794689" cy="3276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882650" y="5884258"/>
            <a:ext cx="2115238" cy="338554"/>
          </a:xfrm>
          <a:prstGeom prst="rect">
            <a:avLst/>
          </a:prstGeom>
          <a:noFill/>
        </p:spPr>
        <p:txBody>
          <a:bodyPr wrap="square" rtlCol="0">
            <a:spAutoFit/>
          </a:bodyPr>
          <a:lstStyle/>
          <a:p>
            <a:r>
              <a:rPr lang="en-US" sz="1600" b="1" dirty="0" smtClean="0"/>
              <a:t>February 19, 2015</a:t>
            </a:r>
            <a:endParaRPr lang="en-US" sz="1600" b="1" dirty="0"/>
          </a:p>
        </p:txBody>
      </p:sp>
      <p:sp>
        <p:nvSpPr>
          <p:cNvPr id="8" name="Footer Placeholder 7"/>
          <p:cNvSpPr>
            <a:spLocks noGrp="1"/>
          </p:cNvSpPr>
          <p:nvPr>
            <p:ph type="ftr" sz="quarter" idx="11"/>
          </p:nvPr>
        </p:nvSpPr>
        <p:spPr/>
        <p:txBody>
          <a:bodyPr/>
          <a:lstStyle/>
          <a:p>
            <a:r>
              <a:rPr lang="en-US" smtClean="0"/>
              <a:t>pbisMN.org</a:t>
            </a:r>
            <a:endParaRPr lang="en-US" dirty="0"/>
          </a:p>
        </p:txBody>
      </p:sp>
    </p:spTree>
    <p:extLst>
      <p:ext uri="{BB962C8B-B14F-4D97-AF65-F5344CB8AC3E}">
        <p14:creationId xmlns:p14="http://schemas.microsoft.com/office/powerpoint/2010/main" val="42713118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63504"/>
            <a:ext cx="7543800" cy="788353"/>
          </a:xfrm>
        </p:spPr>
        <p:txBody>
          <a:bodyPr>
            <a:noAutofit/>
          </a:bodyPr>
          <a:lstStyle/>
          <a:p>
            <a:r>
              <a:rPr lang="en-US" sz="5400" b="1" dirty="0" smtClean="0"/>
              <a:t>Session Objectives</a:t>
            </a:r>
            <a:endParaRPr lang="en-US" sz="5400" b="1" dirty="0"/>
          </a:p>
        </p:txBody>
      </p:sp>
      <p:sp>
        <p:nvSpPr>
          <p:cNvPr id="10" name="TextBox 9"/>
          <p:cNvSpPr txBox="1"/>
          <p:nvPr/>
        </p:nvSpPr>
        <p:spPr>
          <a:xfrm>
            <a:off x="228600" y="1066800"/>
            <a:ext cx="8686800" cy="5478423"/>
          </a:xfrm>
          <a:prstGeom prst="rect">
            <a:avLst/>
          </a:prstGeom>
          <a:noFill/>
        </p:spPr>
        <p:txBody>
          <a:bodyPr wrap="square" rtlCol="0">
            <a:spAutoFit/>
          </a:bodyPr>
          <a:lstStyle/>
          <a:p>
            <a:pPr marL="514350" lvl="0" indent="-514350">
              <a:spcBef>
                <a:spcPts val="600"/>
              </a:spcBef>
              <a:spcAft>
                <a:spcPts val="600"/>
              </a:spcAft>
              <a:buFont typeface="+mj-lt"/>
              <a:buAutoNum type="arabicPeriod"/>
            </a:pPr>
            <a:r>
              <a:rPr lang="en-US" sz="3200" b="1" dirty="0" smtClean="0">
                <a:solidFill>
                  <a:prstClr val="black"/>
                </a:solidFill>
              </a:rPr>
              <a:t>See </a:t>
            </a:r>
            <a:r>
              <a:rPr lang="en-US" sz="3200" b="1" dirty="0" smtClean="0">
                <a:solidFill>
                  <a:srgbClr val="7BB752"/>
                </a:solidFill>
              </a:rPr>
              <a:t>examples</a:t>
            </a:r>
            <a:r>
              <a:rPr lang="en-US" sz="3200" b="1" dirty="0" smtClean="0">
                <a:solidFill>
                  <a:prstClr val="black"/>
                </a:solidFill>
              </a:rPr>
              <a:t> of what </a:t>
            </a:r>
            <a:r>
              <a:rPr lang="en-US" sz="3200" b="1" dirty="0" smtClean="0">
                <a:solidFill>
                  <a:srgbClr val="7BB752"/>
                </a:solidFill>
              </a:rPr>
              <a:t>positive school climate </a:t>
            </a:r>
            <a:r>
              <a:rPr lang="en-US" sz="3200" b="1" dirty="0" smtClean="0">
                <a:solidFill>
                  <a:prstClr val="black"/>
                </a:solidFill>
              </a:rPr>
              <a:t>look like.</a:t>
            </a:r>
            <a:endParaRPr lang="en-US" sz="3200" b="1" dirty="0">
              <a:solidFill>
                <a:prstClr val="black"/>
              </a:solidFill>
            </a:endParaRPr>
          </a:p>
          <a:p>
            <a:pPr marL="514350" lvl="0" indent="-514350">
              <a:spcBef>
                <a:spcPts val="600"/>
              </a:spcBef>
              <a:spcAft>
                <a:spcPts val="600"/>
              </a:spcAft>
              <a:buFont typeface="+mj-lt"/>
              <a:buAutoNum type="arabicPeriod"/>
            </a:pPr>
            <a:r>
              <a:rPr lang="en-US" sz="3200" b="1" dirty="0" smtClean="0">
                <a:solidFill>
                  <a:prstClr val="black"/>
                </a:solidFill>
              </a:rPr>
              <a:t>Understand the </a:t>
            </a:r>
            <a:r>
              <a:rPr lang="en-US" sz="3200" b="1" dirty="0" smtClean="0">
                <a:solidFill>
                  <a:srgbClr val="7BB752"/>
                </a:solidFill>
              </a:rPr>
              <a:t>steps</a:t>
            </a:r>
            <a:r>
              <a:rPr lang="en-US" sz="3200" b="1" dirty="0" smtClean="0">
                <a:solidFill>
                  <a:prstClr val="black"/>
                </a:solidFill>
              </a:rPr>
              <a:t> that school teams can follow </a:t>
            </a:r>
            <a:r>
              <a:rPr lang="en-US" sz="3200" b="1" dirty="0" smtClean="0">
                <a:solidFill>
                  <a:srgbClr val="7BB752"/>
                </a:solidFill>
              </a:rPr>
              <a:t>to build positive school climates</a:t>
            </a:r>
            <a:r>
              <a:rPr lang="en-US" sz="3200" b="1" dirty="0" smtClean="0">
                <a:solidFill>
                  <a:prstClr val="black"/>
                </a:solidFill>
              </a:rPr>
              <a:t>.</a:t>
            </a:r>
            <a:endParaRPr lang="en-US" sz="3200" b="1" dirty="0">
              <a:solidFill>
                <a:prstClr val="black"/>
              </a:solidFill>
            </a:endParaRPr>
          </a:p>
          <a:p>
            <a:pPr marL="514350" lvl="0" indent="-514350">
              <a:spcBef>
                <a:spcPts val="600"/>
              </a:spcBef>
              <a:spcAft>
                <a:spcPts val="600"/>
              </a:spcAft>
              <a:buFont typeface="+mj-lt"/>
              <a:buAutoNum type="arabicPeriod"/>
            </a:pPr>
            <a:r>
              <a:rPr lang="en-US" sz="3200" b="1" dirty="0" smtClean="0">
                <a:solidFill>
                  <a:prstClr val="black"/>
                </a:solidFill>
              </a:rPr>
              <a:t>Know where to find </a:t>
            </a:r>
            <a:r>
              <a:rPr lang="en-US" sz="3200" b="1" dirty="0" smtClean="0">
                <a:solidFill>
                  <a:srgbClr val="7BB752"/>
                </a:solidFill>
              </a:rPr>
              <a:t>freely available tools </a:t>
            </a:r>
            <a:r>
              <a:rPr lang="en-US" sz="3200" b="1" dirty="0" smtClean="0">
                <a:solidFill>
                  <a:prstClr val="black"/>
                </a:solidFill>
              </a:rPr>
              <a:t>to measure positive behavior supports and </a:t>
            </a:r>
            <a:r>
              <a:rPr lang="en-US" sz="3200" b="1" dirty="0" smtClean="0">
                <a:solidFill>
                  <a:srgbClr val="7BB752"/>
                </a:solidFill>
              </a:rPr>
              <a:t>make team-based action plans</a:t>
            </a:r>
            <a:r>
              <a:rPr lang="en-US" sz="3200" b="1" dirty="0" smtClean="0">
                <a:solidFill>
                  <a:prstClr val="black"/>
                </a:solidFill>
              </a:rPr>
              <a:t>.</a:t>
            </a:r>
          </a:p>
          <a:p>
            <a:pPr marL="514350" lvl="0" indent="-514350">
              <a:spcBef>
                <a:spcPts val="600"/>
              </a:spcBef>
              <a:spcAft>
                <a:spcPts val="600"/>
              </a:spcAft>
              <a:buFont typeface="+mj-lt"/>
              <a:buAutoNum type="arabicPeriod"/>
            </a:pPr>
            <a:r>
              <a:rPr lang="en-US" sz="3200" b="1" dirty="0" smtClean="0">
                <a:solidFill>
                  <a:prstClr val="black"/>
                </a:solidFill>
              </a:rPr>
              <a:t>Connect with </a:t>
            </a:r>
            <a:r>
              <a:rPr lang="en-US" sz="3200" b="1" dirty="0" smtClean="0">
                <a:solidFill>
                  <a:srgbClr val="7BB752"/>
                </a:solidFill>
              </a:rPr>
              <a:t>existing district and/or regional supports</a:t>
            </a:r>
            <a:r>
              <a:rPr lang="en-US" sz="3200" b="1" dirty="0" smtClean="0">
                <a:solidFill>
                  <a:prstClr val="black"/>
                </a:solidFill>
              </a:rPr>
              <a:t> after this morning’s session if you need help.</a:t>
            </a:r>
            <a:endParaRPr lang="en-US" sz="3200" b="1" dirty="0">
              <a:solidFill>
                <a:prstClr val="black"/>
              </a:solidFill>
            </a:endParaRPr>
          </a:p>
        </p:txBody>
      </p:sp>
      <p:sp>
        <p:nvSpPr>
          <p:cNvPr id="8" name="Slide Number Placeholder 7"/>
          <p:cNvSpPr>
            <a:spLocks noGrp="1"/>
          </p:cNvSpPr>
          <p:nvPr>
            <p:ph type="sldNum" sz="quarter" idx="12"/>
          </p:nvPr>
        </p:nvSpPr>
        <p:spPr/>
        <p:txBody>
          <a:bodyPr/>
          <a:lstStyle/>
          <a:p>
            <a:fld id="{7F3FC205-3EFB-4FAF-811D-17A9E27390E7}" type="slidenum">
              <a:rPr lang="en-US" b="1" smtClean="0"/>
              <a:t>2</a:t>
            </a:fld>
            <a:endParaRPr lang="en-US" b="1" dirty="0"/>
          </a:p>
        </p:txBody>
      </p:sp>
      <p:sp>
        <p:nvSpPr>
          <p:cNvPr id="3" name="Footer Placeholder 2"/>
          <p:cNvSpPr>
            <a:spLocks noGrp="1"/>
          </p:cNvSpPr>
          <p:nvPr>
            <p:ph type="ftr" sz="quarter" idx="11"/>
          </p:nvPr>
        </p:nvSpPr>
        <p:spPr/>
        <p:txBody>
          <a:bodyPr/>
          <a:lstStyle/>
          <a:p>
            <a:r>
              <a:rPr lang="en-US" smtClean="0"/>
              <a:t>pbisMN.org</a:t>
            </a:r>
            <a:endParaRPr lang="en-US"/>
          </a:p>
        </p:txBody>
      </p:sp>
    </p:spTree>
    <p:extLst>
      <p:ext uri="{BB962C8B-B14F-4D97-AF65-F5344CB8AC3E}">
        <p14:creationId xmlns:p14="http://schemas.microsoft.com/office/powerpoint/2010/main" val="8286494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4"/>
          <p:cNvSpPr>
            <a:spLocks noGrp="1"/>
          </p:cNvSpPr>
          <p:nvPr>
            <p:ph type="title"/>
          </p:nvPr>
        </p:nvSpPr>
        <p:spPr/>
        <p:txBody>
          <a:bodyPr/>
          <a:lstStyle/>
          <a:p>
            <a:r>
              <a:rPr lang="en-US" altLang="en-US" sz="4800" b="1" dirty="0" smtClean="0">
                <a:ea typeface="ＭＳ Ｐゴシック" pitchFamily="34" charset="-128"/>
              </a:rPr>
              <a:t>Education Minnesota</a:t>
            </a:r>
          </a:p>
        </p:txBody>
      </p:sp>
      <p:sp>
        <p:nvSpPr>
          <p:cNvPr id="4" name="Content Placeholder 3"/>
          <p:cNvSpPr>
            <a:spLocks noGrp="1"/>
          </p:cNvSpPr>
          <p:nvPr>
            <p:ph idx="1"/>
          </p:nvPr>
        </p:nvSpPr>
        <p:spPr/>
        <p:txBody>
          <a:bodyPr/>
          <a:lstStyle/>
          <a:p>
            <a:pPr marL="0" indent="0">
              <a:buNone/>
            </a:pPr>
            <a:r>
              <a:rPr lang="en-US" sz="2800" b="1" dirty="0" smtClean="0"/>
              <a:t>Education Minnesota President Denise </a:t>
            </a:r>
            <a:r>
              <a:rPr lang="en-US" sz="2800" b="1" dirty="0" err="1" smtClean="0"/>
              <a:t>Specht’s</a:t>
            </a:r>
            <a:r>
              <a:rPr lang="en-US" sz="2800" b="1" dirty="0" smtClean="0"/>
              <a:t> Statement:</a:t>
            </a:r>
          </a:p>
          <a:p>
            <a:endParaRPr lang="en-US" sz="2800" dirty="0"/>
          </a:p>
          <a:p>
            <a:pPr marL="400050" lvl="1" indent="0">
              <a:buNone/>
            </a:pPr>
            <a:r>
              <a:rPr lang="en-US" b="1" dirty="0" smtClean="0"/>
              <a:t>“</a:t>
            </a:r>
            <a:r>
              <a:rPr lang="en-US" b="1" dirty="0"/>
              <a:t>The program called ‘Positive Behavioral Interventions and Supports’ has produced promising results in districts where it has been implemented with sufficient training and support for the teachers and other staff members</a:t>
            </a:r>
            <a:r>
              <a:rPr lang="en-US" b="1" dirty="0" smtClean="0"/>
              <a:t>.”</a:t>
            </a:r>
            <a:endParaRPr lang="en-US" b="1" dirty="0"/>
          </a:p>
        </p:txBody>
      </p:sp>
      <p:sp>
        <p:nvSpPr>
          <p:cNvPr id="2" name="Footer Placeholder 1"/>
          <p:cNvSpPr>
            <a:spLocks noGrp="1"/>
          </p:cNvSpPr>
          <p:nvPr>
            <p:ph type="ftr" sz="quarter" idx="11"/>
          </p:nvPr>
        </p:nvSpPr>
        <p:spPr/>
        <p:txBody>
          <a:bodyPr/>
          <a:lstStyle/>
          <a:p>
            <a:r>
              <a:rPr lang="en-US" smtClean="0"/>
              <a:t>pbisMN.org</a:t>
            </a:r>
            <a:endParaRPr lang="en-US"/>
          </a:p>
        </p:txBody>
      </p:sp>
      <p:sp>
        <p:nvSpPr>
          <p:cNvPr id="3" name="Slide Number Placeholder 2"/>
          <p:cNvSpPr>
            <a:spLocks noGrp="1"/>
          </p:cNvSpPr>
          <p:nvPr>
            <p:ph type="sldNum" sz="quarter" idx="12"/>
          </p:nvPr>
        </p:nvSpPr>
        <p:spPr/>
        <p:txBody>
          <a:bodyPr/>
          <a:lstStyle/>
          <a:p>
            <a:fld id="{91C7252B-4A3A-443E-82EA-92A5BCCF2336}" type="slidenum">
              <a:rPr lang="en-US" b="1" smtClean="0"/>
              <a:t>20</a:t>
            </a:fld>
            <a:endParaRPr lang="en-US" b="1" dirty="0"/>
          </a:p>
        </p:txBody>
      </p:sp>
      <p:sp>
        <p:nvSpPr>
          <p:cNvPr id="6" name="TextBox 5"/>
          <p:cNvSpPr txBox="1"/>
          <p:nvPr/>
        </p:nvSpPr>
        <p:spPr>
          <a:xfrm>
            <a:off x="0" y="6245126"/>
            <a:ext cx="8182946" cy="338554"/>
          </a:xfrm>
          <a:prstGeom prst="rect">
            <a:avLst/>
          </a:prstGeom>
          <a:noFill/>
        </p:spPr>
        <p:txBody>
          <a:bodyPr wrap="none" rtlCol="0">
            <a:spAutoFit/>
          </a:bodyPr>
          <a:lstStyle/>
          <a:p>
            <a:r>
              <a:rPr lang="en-US" sz="1600" b="1" dirty="0"/>
              <a:t>Source: </a:t>
            </a:r>
            <a:r>
              <a:rPr lang="en-US" sz="1600" dirty="0">
                <a:hlinkClick r:id="rId3"/>
              </a:rPr>
              <a:t>http://</a:t>
            </a:r>
            <a:r>
              <a:rPr lang="en-US" sz="1600" dirty="0" smtClean="0">
                <a:hlinkClick r:id="rId3"/>
              </a:rPr>
              <a:t>www.wdaz.com/news/3683390-racial-discipline-gap-narrows-minnesota-schools</a:t>
            </a:r>
            <a:r>
              <a:rPr lang="en-US" sz="1600" dirty="0" smtClean="0"/>
              <a:t> </a:t>
            </a:r>
            <a:endParaRPr lang="en-US" sz="1600" dirty="0"/>
          </a:p>
        </p:txBody>
      </p:sp>
    </p:spTree>
    <p:extLst>
      <p:ext uri="{BB962C8B-B14F-4D97-AF65-F5344CB8AC3E}">
        <p14:creationId xmlns:p14="http://schemas.microsoft.com/office/powerpoint/2010/main" val="22261739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947987"/>
            <a:ext cx="7772400" cy="1362075"/>
          </a:xfrm>
        </p:spPr>
        <p:txBody>
          <a:bodyPr/>
          <a:lstStyle/>
          <a:p>
            <a:r>
              <a:rPr lang="en-US" dirty="0" smtClean="0"/>
              <a:t>A School Team Effort . . .</a:t>
            </a:r>
            <a:endParaRPr lang="en-US" dirty="0"/>
          </a:p>
        </p:txBody>
      </p:sp>
      <p:sp>
        <p:nvSpPr>
          <p:cNvPr id="5" name="Slide Number Placeholder 4"/>
          <p:cNvSpPr>
            <a:spLocks noGrp="1"/>
          </p:cNvSpPr>
          <p:nvPr>
            <p:ph type="sldNum" sz="quarter" idx="12"/>
          </p:nvPr>
        </p:nvSpPr>
        <p:spPr/>
        <p:txBody>
          <a:bodyPr/>
          <a:lstStyle/>
          <a:p>
            <a:fld id="{91C7252B-4A3A-443E-82EA-92A5BCCF2336}" type="slidenum">
              <a:rPr lang="en-US" smtClean="0">
                <a:solidFill>
                  <a:prstClr val="white"/>
                </a:solidFill>
              </a:rPr>
              <a:pPr/>
              <a:t>21</a:t>
            </a:fld>
            <a:endParaRPr lang="en-US">
              <a:solidFill>
                <a:prstClr val="white"/>
              </a:solidFill>
            </a:endParaRPr>
          </a:p>
        </p:txBody>
      </p:sp>
      <p:sp>
        <p:nvSpPr>
          <p:cNvPr id="3" name="Footer Placeholder 2"/>
          <p:cNvSpPr>
            <a:spLocks noGrp="1"/>
          </p:cNvSpPr>
          <p:nvPr>
            <p:ph type="ftr" sz="quarter" idx="11"/>
          </p:nvPr>
        </p:nvSpPr>
        <p:spPr/>
        <p:txBody>
          <a:bodyPr/>
          <a:lstStyle/>
          <a:p>
            <a:r>
              <a:rPr lang="en-US" smtClean="0"/>
              <a:t>pbisMN.org</a:t>
            </a:r>
            <a:endParaRPr lang="en-US"/>
          </a:p>
        </p:txBody>
      </p:sp>
    </p:spTree>
    <p:extLst>
      <p:ext uri="{BB962C8B-B14F-4D97-AF65-F5344CB8AC3E}">
        <p14:creationId xmlns:p14="http://schemas.microsoft.com/office/powerpoint/2010/main" val="16511468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 Steps of Implementation’</a:t>
            </a:r>
            <a:endParaRPr lang="en-US" dirty="0"/>
          </a:p>
        </p:txBody>
      </p:sp>
      <p:sp>
        <p:nvSpPr>
          <p:cNvPr id="3" name="Content Placeholder 2"/>
          <p:cNvSpPr>
            <a:spLocks noGrp="1"/>
          </p:cNvSpPr>
          <p:nvPr>
            <p:ph idx="1"/>
          </p:nvPr>
        </p:nvSpPr>
        <p:spPr/>
        <p:txBody>
          <a:bodyPr>
            <a:normAutofit fontScale="85000" lnSpcReduction="20000"/>
          </a:bodyPr>
          <a:lstStyle/>
          <a:p>
            <a:pPr marL="514350" indent="-514350">
              <a:buFont typeface="+mj-lt"/>
              <a:buAutoNum type="arabicPeriod"/>
            </a:pPr>
            <a:r>
              <a:rPr lang="en-US" dirty="0" smtClean="0"/>
              <a:t>Establish </a:t>
            </a:r>
            <a:r>
              <a:rPr lang="en-US" dirty="0"/>
              <a:t>Team Membership</a:t>
            </a:r>
          </a:p>
          <a:p>
            <a:pPr marL="514350" indent="-514350">
              <a:buFont typeface="+mj-lt"/>
              <a:buAutoNum type="arabicPeriod"/>
            </a:pPr>
            <a:r>
              <a:rPr lang="en-US" dirty="0" smtClean="0"/>
              <a:t>Develop </a:t>
            </a:r>
            <a:r>
              <a:rPr lang="en-US" dirty="0"/>
              <a:t>Behavior Purpose Statement</a:t>
            </a:r>
          </a:p>
          <a:p>
            <a:pPr marL="514350" indent="-514350">
              <a:buFont typeface="+mj-lt"/>
              <a:buAutoNum type="arabicPeriod"/>
            </a:pPr>
            <a:r>
              <a:rPr lang="en-US" dirty="0" smtClean="0"/>
              <a:t>Identify </a:t>
            </a:r>
            <a:r>
              <a:rPr lang="en-US" dirty="0"/>
              <a:t>Positive SW Expectations</a:t>
            </a:r>
          </a:p>
          <a:p>
            <a:pPr marL="514350" indent="-514350">
              <a:buFont typeface="+mj-lt"/>
              <a:buAutoNum type="arabicPeriod"/>
            </a:pPr>
            <a:r>
              <a:rPr lang="en-US" dirty="0" smtClean="0"/>
              <a:t>Develop </a:t>
            </a:r>
            <a:r>
              <a:rPr lang="en-US" dirty="0"/>
              <a:t>Procedures for Teaching SW Positive Expectations</a:t>
            </a:r>
          </a:p>
          <a:p>
            <a:pPr marL="514350" indent="-514350">
              <a:buFont typeface="+mj-lt"/>
              <a:buAutoNum type="arabicPeriod"/>
            </a:pPr>
            <a:r>
              <a:rPr lang="en-US" dirty="0" smtClean="0"/>
              <a:t>Develop </a:t>
            </a:r>
            <a:r>
              <a:rPr lang="en-US" dirty="0"/>
              <a:t>Lesson Plans for Teaching Positive CW Expectations</a:t>
            </a:r>
          </a:p>
          <a:p>
            <a:pPr marL="514350" indent="-514350">
              <a:buFont typeface="+mj-lt"/>
              <a:buAutoNum type="arabicPeriod"/>
            </a:pPr>
            <a:r>
              <a:rPr lang="en-US" dirty="0" smtClean="0"/>
              <a:t>Develop </a:t>
            </a:r>
            <a:r>
              <a:rPr lang="en-US" dirty="0"/>
              <a:t>Continuum of Procedures for Encouraging SW Expectations</a:t>
            </a:r>
          </a:p>
          <a:p>
            <a:pPr marL="514350" indent="-514350">
              <a:buFont typeface="+mj-lt"/>
              <a:buAutoNum type="arabicPeriod"/>
            </a:pPr>
            <a:r>
              <a:rPr lang="en-US" dirty="0" smtClean="0"/>
              <a:t>Develop </a:t>
            </a:r>
            <a:r>
              <a:rPr lang="en-US" dirty="0"/>
              <a:t>Continuum of Procedures for Discouraging Behavior Rule Violations-Corrective Response</a:t>
            </a:r>
          </a:p>
          <a:p>
            <a:pPr marL="514350" indent="-514350">
              <a:buFont typeface="+mj-lt"/>
              <a:buAutoNum type="arabicPeriod"/>
            </a:pPr>
            <a:r>
              <a:rPr lang="en-US" dirty="0" smtClean="0"/>
              <a:t>Develop </a:t>
            </a:r>
            <a:r>
              <a:rPr lang="en-US" dirty="0"/>
              <a:t>Procedures for Data-Based Decision-Making &amp; Monitoring</a:t>
            </a:r>
          </a:p>
          <a:p>
            <a:endParaRPr lang="en-US" dirty="0"/>
          </a:p>
        </p:txBody>
      </p:sp>
      <p:sp>
        <p:nvSpPr>
          <p:cNvPr id="4" name="Footer Placeholder 3"/>
          <p:cNvSpPr>
            <a:spLocks noGrp="1"/>
          </p:cNvSpPr>
          <p:nvPr>
            <p:ph type="ftr" sz="quarter" idx="11"/>
          </p:nvPr>
        </p:nvSpPr>
        <p:spPr/>
        <p:txBody>
          <a:bodyPr/>
          <a:lstStyle/>
          <a:p>
            <a:r>
              <a:rPr lang="en-US" smtClean="0"/>
              <a:t>pbisMN.org</a:t>
            </a:r>
            <a:endParaRPr lang="en-US"/>
          </a:p>
        </p:txBody>
      </p:sp>
      <p:sp>
        <p:nvSpPr>
          <p:cNvPr id="5" name="Slide Number Placeholder 4"/>
          <p:cNvSpPr>
            <a:spLocks noGrp="1"/>
          </p:cNvSpPr>
          <p:nvPr>
            <p:ph type="sldNum" sz="quarter" idx="12"/>
          </p:nvPr>
        </p:nvSpPr>
        <p:spPr/>
        <p:txBody>
          <a:bodyPr/>
          <a:lstStyle/>
          <a:p>
            <a:fld id="{91C7252B-4A3A-443E-82EA-92A5BCCF2336}" type="slidenum">
              <a:rPr lang="en-US" smtClean="0"/>
              <a:t>22</a:t>
            </a:fld>
            <a:endParaRPr lang="en-US"/>
          </a:p>
        </p:txBody>
      </p:sp>
    </p:spTree>
    <p:extLst>
      <p:ext uri="{BB962C8B-B14F-4D97-AF65-F5344CB8AC3E}">
        <p14:creationId xmlns:p14="http://schemas.microsoft.com/office/powerpoint/2010/main" val="153117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t>Highlighting PBIS Implementation at:</a:t>
            </a:r>
          </a:p>
        </p:txBody>
      </p:sp>
      <p:sp>
        <p:nvSpPr>
          <p:cNvPr id="9" name="Rectangle 8"/>
          <p:cNvSpPr/>
          <p:nvPr/>
        </p:nvSpPr>
        <p:spPr>
          <a:xfrm>
            <a:off x="248678" y="3301059"/>
            <a:ext cx="4333713" cy="1292662"/>
          </a:xfrm>
          <a:prstGeom prst="rect">
            <a:avLst/>
          </a:prstGeom>
        </p:spPr>
        <p:txBody>
          <a:bodyPr wrap="square">
            <a:spAutoFit/>
          </a:bodyPr>
          <a:lstStyle/>
          <a:p>
            <a:pPr lvl="0" algn="ctr">
              <a:defRPr/>
            </a:pPr>
            <a:r>
              <a:rPr lang="en-US" sz="2400" b="1" dirty="0" smtClean="0">
                <a:solidFill>
                  <a:prstClr val="black"/>
                </a:solidFill>
              </a:rPr>
              <a:t>Bloomington Public </a:t>
            </a:r>
            <a:r>
              <a:rPr lang="en-US" sz="2400" b="1" dirty="0">
                <a:solidFill>
                  <a:prstClr val="black"/>
                </a:solidFill>
              </a:rPr>
              <a:t>Schools</a:t>
            </a:r>
          </a:p>
          <a:p>
            <a:pPr lvl="0" algn="ctr">
              <a:defRPr/>
            </a:pPr>
            <a:r>
              <a:rPr lang="en-US" dirty="0">
                <a:solidFill>
                  <a:prstClr val="black"/>
                </a:solidFill>
              </a:rPr>
              <a:t>District </a:t>
            </a:r>
            <a:r>
              <a:rPr lang="en-US" dirty="0" smtClean="0">
                <a:solidFill>
                  <a:prstClr val="black"/>
                </a:solidFill>
              </a:rPr>
              <a:t>271</a:t>
            </a:r>
            <a:endParaRPr lang="en-US" dirty="0">
              <a:solidFill>
                <a:prstClr val="black"/>
              </a:solidFill>
            </a:endParaRPr>
          </a:p>
          <a:p>
            <a:pPr lvl="0" algn="ctr">
              <a:defRPr/>
            </a:pPr>
            <a:r>
              <a:rPr lang="en-US" dirty="0" smtClean="0">
                <a:solidFill>
                  <a:prstClr val="black"/>
                </a:solidFill>
              </a:rPr>
              <a:t>Bloomington, MN</a:t>
            </a:r>
          </a:p>
          <a:p>
            <a:pPr lvl="0" algn="ctr">
              <a:defRPr/>
            </a:pPr>
            <a:r>
              <a:rPr lang="en-US" dirty="0">
                <a:solidFill>
                  <a:prstClr val="black"/>
                </a:solidFill>
                <a:hlinkClick r:id="rId2"/>
              </a:rPr>
              <a:t>https://</a:t>
            </a:r>
            <a:r>
              <a:rPr lang="en-US" dirty="0" smtClean="0">
                <a:solidFill>
                  <a:prstClr val="black"/>
                </a:solidFill>
                <a:hlinkClick r:id="rId2"/>
              </a:rPr>
              <a:t>oge.bloomington.k12.mn.us</a:t>
            </a:r>
            <a:r>
              <a:rPr lang="en-US" dirty="0" smtClean="0">
                <a:solidFill>
                  <a:prstClr val="black"/>
                </a:solidFill>
              </a:rPr>
              <a:t> </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91C7252B-4A3A-443E-82EA-92A5BCCF2336}" type="slidenum">
              <a:rPr lang="en-US" smtClean="0"/>
              <a:pPr/>
              <a:t>23</a:t>
            </a:fld>
            <a:endParaRPr lang="en-US" dirty="0"/>
          </a:p>
        </p:txBody>
      </p:sp>
      <p:pic>
        <p:nvPicPr>
          <p:cNvPr id="10" name="Picture 4" descr="Logo for Oak Grove Elementary school with an eagle wearing a green tshort that says OG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48678" y="1358036"/>
            <a:ext cx="4333713" cy="153038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029200" y="4819475"/>
            <a:ext cx="3733800" cy="1292662"/>
          </a:xfrm>
          <a:prstGeom prst="rect">
            <a:avLst/>
          </a:prstGeom>
        </p:spPr>
        <p:txBody>
          <a:bodyPr wrap="square">
            <a:spAutoFit/>
          </a:bodyPr>
          <a:lstStyle/>
          <a:p>
            <a:pPr lvl="0" algn="ctr">
              <a:defRPr/>
            </a:pPr>
            <a:r>
              <a:rPr lang="en-US" sz="2400" b="1" dirty="0" smtClean="0">
                <a:solidFill>
                  <a:prstClr val="black"/>
                </a:solidFill>
              </a:rPr>
              <a:t>Wayzata Public </a:t>
            </a:r>
            <a:r>
              <a:rPr lang="en-US" sz="2400" b="1" dirty="0">
                <a:solidFill>
                  <a:prstClr val="black"/>
                </a:solidFill>
              </a:rPr>
              <a:t>Schools</a:t>
            </a:r>
          </a:p>
          <a:p>
            <a:pPr lvl="0" algn="ctr">
              <a:defRPr/>
            </a:pPr>
            <a:r>
              <a:rPr lang="en-US" dirty="0">
                <a:solidFill>
                  <a:prstClr val="black"/>
                </a:solidFill>
              </a:rPr>
              <a:t>District </a:t>
            </a:r>
            <a:r>
              <a:rPr lang="en-US" dirty="0" smtClean="0">
                <a:solidFill>
                  <a:prstClr val="black"/>
                </a:solidFill>
              </a:rPr>
              <a:t>284</a:t>
            </a:r>
            <a:endParaRPr lang="en-US" dirty="0">
              <a:solidFill>
                <a:prstClr val="black"/>
              </a:solidFill>
            </a:endParaRPr>
          </a:p>
          <a:p>
            <a:pPr lvl="0" algn="ctr">
              <a:defRPr/>
            </a:pPr>
            <a:r>
              <a:rPr lang="en-US" dirty="0" smtClean="0">
                <a:solidFill>
                  <a:prstClr val="black"/>
                </a:solidFill>
              </a:rPr>
              <a:t>Wayzata, MN</a:t>
            </a:r>
            <a:endParaRPr lang="en-US" dirty="0">
              <a:solidFill>
                <a:prstClr val="black"/>
              </a:solidFill>
            </a:endParaRPr>
          </a:p>
          <a:p>
            <a:pPr lvl="0" algn="ctr">
              <a:defRPr/>
            </a:pPr>
            <a:r>
              <a:rPr lang="en-US" dirty="0" smtClean="0">
                <a:solidFill>
                  <a:prstClr val="black"/>
                </a:solidFill>
                <a:hlinkClick r:id="rId4"/>
              </a:rPr>
              <a:t>http://wayzata.k12.mn.us/birchview</a:t>
            </a:r>
            <a:r>
              <a:rPr lang="en-US" dirty="0" smtClean="0">
                <a:solidFill>
                  <a:prstClr val="black"/>
                </a:solidFill>
              </a:rPr>
              <a:t> </a:t>
            </a:r>
            <a:endParaRPr lang="en-US" dirty="0">
              <a:solidFill>
                <a:prstClr val="black"/>
              </a:solidFill>
            </a:endParaRPr>
          </a:p>
        </p:txBody>
      </p:sp>
      <p:pic>
        <p:nvPicPr>
          <p:cNvPr id="8" name="Picture 4" descr="Wayzata School logo with a circle in the middle with a tiger face and labeled Birchview ELementary School"/>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029200" y="1085675"/>
            <a:ext cx="3733800" cy="373380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smtClean="0"/>
              <a:t>pbisMN.org</a:t>
            </a:r>
            <a:endParaRPr lang="en-US" dirty="0"/>
          </a:p>
        </p:txBody>
      </p:sp>
    </p:spTree>
    <p:extLst>
      <p:ext uri="{BB962C8B-B14F-4D97-AF65-F5344CB8AC3E}">
        <p14:creationId xmlns:p14="http://schemas.microsoft.com/office/powerpoint/2010/main" val="38843818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Steps 1&amp;2</a:t>
            </a:r>
            <a:endParaRPr lang="en-US" dirty="0"/>
          </a:p>
        </p:txBody>
      </p:sp>
      <p:sp>
        <p:nvSpPr>
          <p:cNvPr id="3" name="Text Placeholder 2"/>
          <p:cNvSpPr>
            <a:spLocks noGrp="1"/>
          </p:cNvSpPr>
          <p:nvPr>
            <p:ph type="body" idx="1"/>
          </p:nvPr>
        </p:nvSpPr>
        <p:spPr/>
        <p:txBody>
          <a:bodyPr>
            <a:normAutofit/>
          </a:bodyPr>
          <a:lstStyle/>
          <a:p>
            <a:r>
              <a:rPr lang="en-US" sz="2400" b="1" dirty="0" smtClean="0">
                <a:solidFill>
                  <a:srgbClr val="7BB752"/>
                </a:solidFill>
              </a:rPr>
              <a:t>Establish team membership &amp; Behavior Purpose statement</a:t>
            </a:r>
            <a:endParaRPr lang="en-US" sz="2400" b="1" dirty="0">
              <a:solidFill>
                <a:srgbClr val="7BB752"/>
              </a:solidFill>
            </a:endParaRPr>
          </a:p>
        </p:txBody>
      </p:sp>
      <p:sp>
        <p:nvSpPr>
          <p:cNvPr id="4" name="Footer Placeholder 3"/>
          <p:cNvSpPr>
            <a:spLocks noGrp="1"/>
          </p:cNvSpPr>
          <p:nvPr>
            <p:ph type="ftr" sz="quarter" idx="11"/>
          </p:nvPr>
        </p:nvSpPr>
        <p:spPr/>
        <p:txBody>
          <a:bodyPr/>
          <a:lstStyle/>
          <a:p>
            <a:r>
              <a:rPr lang="en-US" smtClean="0"/>
              <a:t>pbisMN.org</a:t>
            </a:r>
            <a:endParaRPr lang="en-US"/>
          </a:p>
        </p:txBody>
      </p:sp>
      <p:sp>
        <p:nvSpPr>
          <p:cNvPr id="5" name="Slide Number Placeholder 4"/>
          <p:cNvSpPr>
            <a:spLocks noGrp="1"/>
          </p:cNvSpPr>
          <p:nvPr>
            <p:ph type="sldNum" sz="quarter" idx="12"/>
          </p:nvPr>
        </p:nvSpPr>
        <p:spPr/>
        <p:txBody>
          <a:bodyPr/>
          <a:lstStyle/>
          <a:p>
            <a:fld id="{91C7252B-4A3A-443E-82EA-92A5BCCF2336}" type="slidenum">
              <a:rPr lang="en-US" smtClean="0"/>
              <a:t>24</a:t>
            </a:fld>
            <a:endParaRPr lang="en-US"/>
          </a:p>
        </p:txBody>
      </p:sp>
    </p:spTree>
    <p:extLst>
      <p:ext uri="{BB962C8B-B14F-4D97-AF65-F5344CB8AC3E}">
        <p14:creationId xmlns:p14="http://schemas.microsoft.com/office/powerpoint/2010/main" val="16679758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Shape 523"/>
          <p:cNvSpPr txBox="1">
            <a:spLocks noGrp="1"/>
          </p:cNvSpPr>
          <p:nvPr>
            <p:ph type="title"/>
          </p:nvPr>
        </p:nvSpPr>
        <p:spPr>
          <a:xfrm>
            <a:off x="1473200" y="63503"/>
            <a:ext cx="6756400" cy="788352"/>
          </a:xfrm>
          <a:prstGeom prst="rect">
            <a:avLst/>
          </a:prstGeom>
          <a:noFill/>
          <a:ln>
            <a:noFill/>
          </a:ln>
        </p:spPr>
        <p:txBody>
          <a:bodyPr lIns="91425" tIns="45700" rIns="91425" bIns="45700" anchor="ctr" anchorCtr="0">
            <a:noAutofit/>
          </a:bodyPr>
          <a:lstStyle/>
          <a:p>
            <a:pPr marL="0" marR="0" lvl="0" indent="0" algn="l" rtl="0">
              <a:spcBef>
                <a:spcPts val="0"/>
              </a:spcBef>
              <a:buClr>
                <a:srgbClr val="0299C6"/>
              </a:buClr>
              <a:buSzPct val="25000"/>
              <a:buFont typeface="Calibri"/>
              <a:buNone/>
            </a:pPr>
            <a:r>
              <a:rPr lang="en-US" sz="4000" b="1" i="0" u="none" strike="noStrike" cap="none" dirty="0" smtClean="0">
                <a:solidFill>
                  <a:srgbClr val="0299C6"/>
                </a:solidFill>
                <a:latin typeface="Calibri"/>
                <a:ea typeface="Calibri"/>
                <a:cs typeface="Calibri"/>
                <a:sym typeface="Calibri"/>
              </a:rPr>
              <a:t>Oak Grove Elementary</a:t>
            </a:r>
            <a:endParaRPr lang="en-US" sz="4000" b="1" i="0" u="none" strike="noStrike" cap="none" dirty="0">
              <a:solidFill>
                <a:srgbClr val="0299C6"/>
              </a:solidFill>
              <a:latin typeface="Calibri"/>
              <a:ea typeface="Calibri"/>
              <a:cs typeface="Calibri"/>
              <a:sym typeface="Calibri"/>
            </a:endParaRPr>
          </a:p>
        </p:txBody>
      </p:sp>
      <p:sp>
        <p:nvSpPr>
          <p:cNvPr id="524" name="Shape 524"/>
          <p:cNvSpPr txBox="1">
            <a:spLocks noGrp="1"/>
          </p:cNvSpPr>
          <p:nvPr>
            <p:ph type="body" idx="1"/>
          </p:nvPr>
        </p:nvSpPr>
        <p:spPr>
          <a:xfrm>
            <a:off x="304800" y="1143000"/>
            <a:ext cx="8534400" cy="5341500"/>
          </a:xfrm>
          <a:prstGeom prst="rect">
            <a:avLst/>
          </a:prstGeom>
          <a:noFill/>
          <a:ln>
            <a:noFill/>
          </a:ln>
        </p:spPr>
        <p:txBody>
          <a:bodyPr lIns="91425" tIns="45700" rIns="91425" bIns="45700" anchor="t" anchorCtr="0">
            <a:noAutofit/>
          </a:bodyPr>
          <a:lstStyle/>
          <a:p>
            <a:pPr marL="0" marR="0" lvl="0" indent="0" algn="l" rtl="0">
              <a:spcBef>
                <a:spcPts val="640"/>
              </a:spcBef>
              <a:spcAft>
                <a:spcPts val="0"/>
              </a:spcAft>
              <a:buNone/>
            </a:pPr>
            <a:r>
              <a:rPr lang="en-US" dirty="0" smtClean="0">
                <a:solidFill>
                  <a:srgbClr val="000000"/>
                </a:solidFill>
              </a:rPr>
              <a:t>*K-5 </a:t>
            </a:r>
            <a:r>
              <a:rPr lang="en-US" dirty="0">
                <a:solidFill>
                  <a:srgbClr val="000000"/>
                </a:solidFill>
              </a:rPr>
              <a:t>building in Bloomington with an enrollment of 434</a:t>
            </a:r>
          </a:p>
          <a:p>
            <a:pPr marL="0" marR="0" lvl="0" indent="0" algn="l" rtl="0">
              <a:spcBef>
                <a:spcPts val="640"/>
              </a:spcBef>
              <a:spcAft>
                <a:spcPts val="0"/>
              </a:spcAft>
              <a:buNone/>
            </a:pPr>
            <a:r>
              <a:rPr lang="en-US" dirty="0"/>
              <a:t>*Our student population:  20% African American, 45% Caucasian, 16% Hispanic, 17% Asian, 2%  American Indian, 50% free/reduced lunch</a:t>
            </a:r>
          </a:p>
          <a:p>
            <a:pPr marL="0" marR="0" lvl="0" indent="0" algn="l" rtl="0">
              <a:spcBef>
                <a:spcPts val="640"/>
              </a:spcBef>
              <a:spcAft>
                <a:spcPts val="0"/>
              </a:spcAft>
              <a:buNone/>
            </a:pPr>
            <a:r>
              <a:rPr lang="en-US" dirty="0">
                <a:solidFill>
                  <a:srgbClr val="000000"/>
                </a:solidFill>
              </a:rPr>
              <a:t>We began PBIS in the fall of 2014 with 100% staff buy in.  We were all ready for something that would change the climate in our building and put the focus on being positive in our interactions with students and each other.</a:t>
            </a:r>
          </a:p>
          <a:p>
            <a:pPr marL="342900" marR="0" lvl="0" indent="-342900" algn="l" rtl="0">
              <a:spcBef>
                <a:spcPts val="640"/>
              </a:spcBef>
              <a:buClr>
                <a:schemeClr val="dk1"/>
              </a:buClr>
              <a:buSzPct val="100000"/>
              <a:buFont typeface="Arial"/>
              <a:buNone/>
            </a:pPr>
            <a:endParaRPr sz="3200" b="0" i="0" u="none" strike="noStrike" cap="none" dirty="0">
              <a:solidFill>
                <a:schemeClr val="dk1"/>
              </a:solidFill>
              <a:latin typeface="Calibri"/>
              <a:ea typeface="Calibri"/>
              <a:cs typeface="Calibri"/>
              <a:sym typeface="Calibri"/>
            </a:endParaRPr>
          </a:p>
        </p:txBody>
      </p:sp>
      <p:sp>
        <p:nvSpPr>
          <p:cNvPr id="525" name="Shape 525"/>
          <p:cNvSpPr txBox="1">
            <a:spLocks noGrp="1"/>
          </p:cNvSpPr>
          <p:nvPr>
            <p:ph type="ftr" idx="11"/>
          </p:nvPr>
        </p:nvSpPr>
        <p:spPr>
          <a:xfrm>
            <a:off x="3124200" y="6583679"/>
            <a:ext cx="2895600" cy="274319"/>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600" b="1">
                <a:solidFill>
                  <a:schemeClr val="lt1"/>
                </a:solidFill>
                <a:latin typeface="Calibri"/>
                <a:ea typeface="Calibri"/>
                <a:cs typeface="Calibri"/>
                <a:sym typeface="Calibri"/>
              </a:rPr>
              <a:t>pbisMN.org</a:t>
            </a:r>
          </a:p>
        </p:txBody>
      </p:sp>
      <p:sp>
        <p:nvSpPr>
          <p:cNvPr id="526" name="Shape 526"/>
          <p:cNvSpPr txBox="1">
            <a:spLocks noGrp="1"/>
          </p:cNvSpPr>
          <p:nvPr>
            <p:ph type="sldNum" idx="12"/>
          </p:nvPr>
        </p:nvSpPr>
        <p:spPr>
          <a:xfrm>
            <a:off x="6972300" y="6583679"/>
            <a:ext cx="2133599" cy="274321"/>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600">
                <a:solidFill>
                  <a:schemeClr val="lt1"/>
                </a:solidFill>
                <a:latin typeface="Calibri"/>
                <a:ea typeface="Calibri"/>
                <a:cs typeface="Calibri"/>
                <a:sym typeface="Calibri"/>
              </a:rPr>
              <a:t>25</a:t>
            </a:fld>
            <a:endParaRPr lang="en-US" sz="16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6211558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Shape 621"/>
          <p:cNvSpPr txBox="1">
            <a:spLocks noGrp="1"/>
          </p:cNvSpPr>
          <p:nvPr>
            <p:ph type="title"/>
          </p:nvPr>
        </p:nvSpPr>
        <p:spPr>
          <a:xfrm>
            <a:off x="1473200" y="63503"/>
            <a:ext cx="6756300" cy="788400"/>
          </a:xfrm>
          <a:prstGeom prst="rect">
            <a:avLst/>
          </a:prstGeom>
          <a:noFill/>
          <a:ln>
            <a:noFill/>
          </a:ln>
        </p:spPr>
        <p:txBody>
          <a:bodyPr lIns="91425" tIns="45700" rIns="91425" bIns="45700" anchor="ctr" anchorCtr="0">
            <a:noAutofit/>
          </a:bodyPr>
          <a:lstStyle/>
          <a:p>
            <a:pPr lvl="0">
              <a:spcBef>
                <a:spcPts val="0"/>
              </a:spcBef>
              <a:buClr>
                <a:srgbClr val="0299C6"/>
              </a:buClr>
              <a:buSzPct val="25000"/>
            </a:pPr>
            <a:r>
              <a:rPr lang="en-US" dirty="0">
                <a:ea typeface="Calibri"/>
                <a:cs typeface="Calibri"/>
                <a:sym typeface="Calibri"/>
              </a:rPr>
              <a:t>PBIS at Oak Grove Elementary</a:t>
            </a:r>
          </a:p>
        </p:txBody>
      </p:sp>
      <p:sp>
        <p:nvSpPr>
          <p:cNvPr id="623" name="Shape 623"/>
          <p:cNvSpPr txBox="1">
            <a:spLocks noGrp="1"/>
          </p:cNvSpPr>
          <p:nvPr>
            <p:ph type="ftr" idx="11"/>
          </p:nvPr>
        </p:nvSpPr>
        <p:spPr>
          <a:xfrm>
            <a:off x="3124200" y="6583679"/>
            <a:ext cx="2895600" cy="2742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600" b="1">
                <a:solidFill>
                  <a:schemeClr val="lt1"/>
                </a:solidFill>
                <a:latin typeface="Calibri"/>
                <a:ea typeface="Calibri"/>
                <a:cs typeface="Calibri"/>
                <a:sym typeface="Calibri"/>
              </a:rPr>
              <a:t>pbisMN.org</a:t>
            </a:r>
          </a:p>
        </p:txBody>
      </p:sp>
      <p:sp>
        <p:nvSpPr>
          <p:cNvPr id="624" name="Shape 624"/>
          <p:cNvSpPr txBox="1">
            <a:spLocks noGrp="1"/>
          </p:cNvSpPr>
          <p:nvPr>
            <p:ph type="sldNum" idx="12"/>
          </p:nvPr>
        </p:nvSpPr>
        <p:spPr>
          <a:xfrm>
            <a:off x="6972300" y="6583679"/>
            <a:ext cx="2133600" cy="2742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600" b="1">
                <a:solidFill>
                  <a:schemeClr val="lt1"/>
                </a:solidFill>
                <a:latin typeface="Calibri"/>
                <a:ea typeface="Calibri"/>
                <a:cs typeface="Calibri"/>
                <a:sym typeface="Calibri"/>
              </a:rPr>
              <a:t>26</a:t>
            </a:fld>
            <a:endParaRPr lang="en-US" sz="1600" b="1" dirty="0">
              <a:solidFill>
                <a:schemeClr val="lt1"/>
              </a:solidFill>
              <a:latin typeface="Calibri"/>
              <a:ea typeface="Calibri"/>
              <a:cs typeface="Calibri"/>
              <a:sym typeface="Calibri"/>
            </a:endParaRPr>
          </a:p>
        </p:txBody>
      </p:sp>
      <p:pic>
        <p:nvPicPr>
          <p:cNvPr id="2051" name="Picture 3" descr="https://lh4.googleusercontent.com/ys5drQRufLlrLWXYRSJwxcpsv5beii04BpKJO01JOmxixNTkv9dFaDa9eQfg_D3ViejKw939kQLKP4nt12WsimZvufUFrBWZAbfaPACVrVYCQDx4PQBlRY-jupIx-bO9j1D8ep72DP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922" y="990600"/>
            <a:ext cx="4746280" cy="341299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https://lh3.googleusercontent.com/YAtHYguYYQM2Oy1QZqf7Md4ccnsE-rIjEYnyafa5Kih09EiZ478iaKscfo1k9ULp7dpRGw6tM9YDLl4NzoXjMFV6wQHFV74QRm0vZZM8YpcRgiAgf2rIQpajtZrasTPQNPRAY92dGo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440" y="4114800"/>
            <a:ext cx="4445244" cy="233375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lh3.googleusercontent.com/nU3TbzPn_ozP7psHj6vblumO_WmwvR3VxkNa_JgE0lI3cDHNwMPMDfZB6BR1sjYU2gyEni6OEu9BbiaKbS1NqUx-tK6FZo1NsTWzi7giyI2PtuRBz5I8BeKpj_FJA8P8sEbmeSHJtU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990599"/>
            <a:ext cx="3123565" cy="481406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lh5.googleusercontent.com/wMyWC8WUYfLhFoVxBIkjZKFhpBCDSsyufOBeCV_nc12WQ-zDu8EJHk8NgPnbeofYOl2XY54BqNMxIHoet-84E99EIVs8S0SVnC1WdSp-kbn1yJvPL80L0MoYyMgg4Z4SxvMEo5ppOp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3031991"/>
            <a:ext cx="2665187" cy="3551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50560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600" dirty="0" smtClean="0"/>
              <a:t>Introduction</a:t>
            </a:r>
            <a:endParaRPr lang="en-US" sz="6600" dirty="0"/>
          </a:p>
        </p:txBody>
      </p:sp>
      <p:sp>
        <p:nvSpPr>
          <p:cNvPr id="3" name="Content Placeholder 2"/>
          <p:cNvSpPr>
            <a:spLocks noGrp="1"/>
          </p:cNvSpPr>
          <p:nvPr>
            <p:ph idx="1"/>
          </p:nvPr>
        </p:nvSpPr>
        <p:spPr>
          <a:xfrm>
            <a:off x="228600" y="609600"/>
            <a:ext cx="8534400" cy="5029200"/>
          </a:xfrm>
        </p:spPr>
        <p:txBody>
          <a:bodyPr/>
          <a:lstStyle/>
          <a:p>
            <a:endParaRPr lang="en-US" sz="4800" dirty="0" smtClean="0"/>
          </a:p>
          <a:p>
            <a:r>
              <a:rPr lang="en-US" sz="4800" dirty="0" smtClean="0"/>
              <a:t>Aaron </a:t>
            </a:r>
            <a:r>
              <a:rPr lang="en-US" sz="4800" dirty="0" err="1" smtClean="0"/>
              <a:t>Benesh</a:t>
            </a:r>
            <a:endParaRPr lang="en-US" sz="4800" dirty="0" smtClean="0"/>
          </a:p>
          <a:p>
            <a:r>
              <a:rPr lang="en-US" sz="4800" dirty="0" err="1" smtClean="0"/>
              <a:t>Birchview</a:t>
            </a:r>
            <a:r>
              <a:rPr lang="en-US" sz="4800" dirty="0" smtClean="0"/>
              <a:t> Elementary (Year 10)</a:t>
            </a:r>
            <a:endParaRPr lang="en-US" sz="4800" dirty="0"/>
          </a:p>
          <a:p>
            <a:r>
              <a:rPr lang="en-US" sz="4800" dirty="0" smtClean="0"/>
              <a:t>2</a:t>
            </a:r>
            <a:r>
              <a:rPr lang="en-US" sz="4800" baseline="30000" dirty="0" smtClean="0"/>
              <a:t>nd</a:t>
            </a:r>
            <a:r>
              <a:rPr lang="en-US" sz="4800" dirty="0" smtClean="0"/>
              <a:t> Grade Teacher (Year 10)</a:t>
            </a:r>
          </a:p>
          <a:p>
            <a:r>
              <a:rPr lang="en-US" sz="4800" dirty="0" smtClean="0"/>
              <a:t>PBIS Coach (Year 3)</a:t>
            </a:r>
            <a:endParaRPr lang="en-US" sz="4800" dirty="0"/>
          </a:p>
          <a:p>
            <a:endParaRPr lang="en-US" dirty="0"/>
          </a:p>
          <a:p>
            <a:endParaRPr lang="en-US" dirty="0"/>
          </a:p>
        </p:txBody>
      </p:sp>
      <p:sp>
        <p:nvSpPr>
          <p:cNvPr id="4" name="Footer Placeholder 3"/>
          <p:cNvSpPr>
            <a:spLocks noGrp="1"/>
          </p:cNvSpPr>
          <p:nvPr>
            <p:ph type="ftr" sz="quarter" idx="11"/>
          </p:nvPr>
        </p:nvSpPr>
        <p:spPr/>
        <p:txBody>
          <a:bodyPr/>
          <a:lstStyle/>
          <a:p>
            <a:r>
              <a:rPr lang="en-US"/>
              <a:t>pbisMN.org</a:t>
            </a:r>
          </a:p>
        </p:txBody>
      </p:sp>
      <p:sp>
        <p:nvSpPr>
          <p:cNvPr id="5" name="Slide Number Placeholder 4"/>
          <p:cNvSpPr>
            <a:spLocks noGrp="1"/>
          </p:cNvSpPr>
          <p:nvPr>
            <p:ph type="sldNum" sz="quarter" idx="12"/>
          </p:nvPr>
        </p:nvSpPr>
        <p:spPr/>
        <p:txBody>
          <a:bodyPr/>
          <a:lstStyle/>
          <a:p>
            <a:fld id="{91C7252B-4A3A-443E-82EA-92A5BCCF2336}" type="slidenum">
              <a:rPr lang="en-US" smtClean="0"/>
              <a:t>27</a:t>
            </a:fld>
            <a:endParaRPr lang="en-US"/>
          </a:p>
        </p:txBody>
      </p:sp>
    </p:spTree>
    <p:extLst>
      <p:ext uri="{BB962C8B-B14F-4D97-AF65-F5344CB8AC3E}">
        <p14:creationId xmlns:p14="http://schemas.microsoft.com/office/powerpoint/2010/main" val="40577111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6756400" cy="788353"/>
          </a:xfrm>
        </p:spPr>
        <p:txBody>
          <a:bodyPr/>
          <a:lstStyle/>
          <a:p>
            <a:pPr algn="ctr"/>
            <a:r>
              <a:rPr lang="en-US" sz="4800" dirty="0" smtClean="0"/>
              <a:t>Learning Objectives</a:t>
            </a:r>
            <a:endParaRPr lang="en-US" sz="4800" dirty="0"/>
          </a:p>
        </p:txBody>
      </p:sp>
      <p:sp>
        <p:nvSpPr>
          <p:cNvPr id="3" name="Content Placeholder 2"/>
          <p:cNvSpPr>
            <a:spLocks noGrp="1"/>
          </p:cNvSpPr>
          <p:nvPr>
            <p:ph idx="1"/>
          </p:nvPr>
        </p:nvSpPr>
        <p:spPr/>
        <p:txBody>
          <a:bodyPr>
            <a:normAutofit lnSpcReduction="10000"/>
          </a:bodyPr>
          <a:lstStyle/>
          <a:p>
            <a:pPr marL="0" indent="0">
              <a:buNone/>
            </a:pPr>
            <a:r>
              <a:rPr lang="en-US" sz="4300" dirty="0" smtClean="0"/>
              <a:t>1. Discuss specific steps that </a:t>
            </a:r>
            <a:r>
              <a:rPr lang="en-US" sz="4300" dirty="0" err="1" smtClean="0"/>
              <a:t>Birchview</a:t>
            </a:r>
            <a:r>
              <a:rPr lang="en-US" sz="4300" dirty="0" smtClean="0"/>
              <a:t> Elementary has found success with as aligned with the “8 steps toward School-Wide PBIS”  </a:t>
            </a:r>
            <a:endParaRPr lang="en-US" sz="4300" dirty="0"/>
          </a:p>
          <a:p>
            <a:pPr marL="0" indent="0">
              <a:buNone/>
            </a:pPr>
            <a:r>
              <a:rPr lang="en-US" sz="4300" dirty="0" smtClean="0"/>
              <a:t>2. Share interviews of </a:t>
            </a:r>
            <a:r>
              <a:rPr lang="en-US" sz="4300" dirty="0" err="1" smtClean="0"/>
              <a:t>Birchview</a:t>
            </a:r>
            <a:r>
              <a:rPr lang="en-US" sz="4300" dirty="0" smtClean="0"/>
              <a:t> staff and students expressing opinions on the effects of PBIS (Trojan Pride) on our school</a:t>
            </a:r>
            <a:endParaRPr lang="en-US" sz="4300" dirty="0"/>
          </a:p>
          <a:p>
            <a:endParaRPr lang="en-US" dirty="0"/>
          </a:p>
          <a:p>
            <a:endParaRPr lang="en-US" dirty="0"/>
          </a:p>
        </p:txBody>
      </p:sp>
      <p:sp>
        <p:nvSpPr>
          <p:cNvPr id="4" name="Footer Placeholder 3"/>
          <p:cNvSpPr>
            <a:spLocks noGrp="1"/>
          </p:cNvSpPr>
          <p:nvPr>
            <p:ph type="ftr" sz="quarter" idx="11"/>
          </p:nvPr>
        </p:nvSpPr>
        <p:spPr/>
        <p:txBody>
          <a:bodyPr/>
          <a:lstStyle/>
          <a:p>
            <a:r>
              <a:rPr lang="en-US"/>
              <a:t>pbisMN.org</a:t>
            </a:r>
          </a:p>
        </p:txBody>
      </p:sp>
      <p:sp>
        <p:nvSpPr>
          <p:cNvPr id="5" name="Slide Number Placeholder 4"/>
          <p:cNvSpPr>
            <a:spLocks noGrp="1"/>
          </p:cNvSpPr>
          <p:nvPr>
            <p:ph type="sldNum" sz="quarter" idx="12"/>
          </p:nvPr>
        </p:nvSpPr>
        <p:spPr/>
        <p:txBody>
          <a:bodyPr/>
          <a:lstStyle/>
          <a:p>
            <a:fld id="{91C7252B-4A3A-443E-82EA-92A5BCCF2336}" type="slidenum">
              <a:rPr lang="en-US" smtClean="0"/>
              <a:t>28</a:t>
            </a:fld>
            <a:endParaRPr lang="en-US"/>
          </a:p>
        </p:txBody>
      </p:sp>
    </p:spTree>
    <p:extLst>
      <p:ext uri="{BB962C8B-B14F-4D97-AF65-F5344CB8AC3E}">
        <p14:creationId xmlns:p14="http://schemas.microsoft.com/office/powerpoint/2010/main" val="38118014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Steps 3&amp;4</a:t>
            </a:r>
            <a:endParaRPr lang="en-US" dirty="0"/>
          </a:p>
        </p:txBody>
      </p:sp>
      <p:sp>
        <p:nvSpPr>
          <p:cNvPr id="3" name="Text Placeholder 2"/>
          <p:cNvSpPr>
            <a:spLocks noGrp="1"/>
          </p:cNvSpPr>
          <p:nvPr>
            <p:ph type="body" idx="1"/>
          </p:nvPr>
        </p:nvSpPr>
        <p:spPr/>
        <p:txBody>
          <a:bodyPr>
            <a:normAutofit/>
          </a:bodyPr>
          <a:lstStyle/>
          <a:p>
            <a:r>
              <a:rPr lang="en-US" sz="2400" b="1" dirty="0">
                <a:solidFill>
                  <a:srgbClr val="7BB752"/>
                </a:solidFill>
              </a:rPr>
              <a:t>Identify Positive SW </a:t>
            </a:r>
            <a:r>
              <a:rPr lang="en-US" sz="2400" b="1" dirty="0" smtClean="0">
                <a:solidFill>
                  <a:srgbClr val="7BB752"/>
                </a:solidFill>
              </a:rPr>
              <a:t>Expectations &amp;</a:t>
            </a:r>
            <a:endParaRPr lang="en-US" sz="2400" b="1" dirty="0">
              <a:solidFill>
                <a:srgbClr val="7BB752"/>
              </a:solidFill>
            </a:endParaRPr>
          </a:p>
          <a:p>
            <a:r>
              <a:rPr lang="en-US" sz="2400" b="1" dirty="0">
                <a:solidFill>
                  <a:srgbClr val="7BB752"/>
                </a:solidFill>
              </a:rPr>
              <a:t>Develop Procedures for Teaching SW Positive Expectations</a:t>
            </a:r>
          </a:p>
        </p:txBody>
      </p:sp>
      <p:sp>
        <p:nvSpPr>
          <p:cNvPr id="4" name="Footer Placeholder 3"/>
          <p:cNvSpPr>
            <a:spLocks noGrp="1"/>
          </p:cNvSpPr>
          <p:nvPr>
            <p:ph type="ftr" sz="quarter" idx="11"/>
          </p:nvPr>
        </p:nvSpPr>
        <p:spPr/>
        <p:txBody>
          <a:bodyPr/>
          <a:lstStyle/>
          <a:p>
            <a:r>
              <a:rPr lang="en-US" smtClean="0"/>
              <a:t>pbisMN.org</a:t>
            </a:r>
            <a:endParaRPr lang="en-US"/>
          </a:p>
        </p:txBody>
      </p:sp>
      <p:sp>
        <p:nvSpPr>
          <p:cNvPr id="5" name="Slide Number Placeholder 4"/>
          <p:cNvSpPr>
            <a:spLocks noGrp="1"/>
          </p:cNvSpPr>
          <p:nvPr>
            <p:ph type="sldNum" sz="quarter" idx="12"/>
          </p:nvPr>
        </p:nvSpPr>
        <p:spPr/>
        <p:txBody>
          <a:bodyPr/>
          <a:lstStyle/>
          <a:p>
            <a:fld id="{91C7252B-4A3A-443E-82EA-92A5BCCF2336}" type="slidenum">
              <a:rPr lang="en-US" smtClean="0"/>
              <a:t>29</a:t>
            </a:fld>
            <a:endParaRPr lang="en-US"/>
          </a:p>
        </p:txBody>
      </p:sp>
    </p:spTree>
    <p:extLst>
      <p:ext uri="{BB962C8B-B14F-4D97-AF65-F5344CB8AC3E}">
        <p14:creationId xmlns:p14="http://schemas.microsoft.com/office/powerpoint/2010/main" val="35339072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947987"/>
            <a:ext cx="7772400" cy="1362075"/>
          </a:xfrm>
        </p:spPr>
        <p:txBody>
          <a:bodyPr/>
          <a:lstStyle/>
          <a:p>
            <a:r>
              <a:rPr lang="en-US" dirty="0" smtClean="0"/>
              <a:t>First, A brief history . . .</a:t>
            </a:r>
            <a:endParaRPr lang="en-US" dirty="0"/>
          </a:p>
        </p:txBody>
      </p:sp>
      <p:sp>
        <p:nvSpPr>
          <p:cNvPr id="5" name="Slide Number Placeholder 4"/>
          <p:cNvSpPr>
            <a:spLocks noGrp="1"/>
          </p:cNvSpPr>
          <p:nvPr>
            <p:ph type="sldNum" sz="quarter" idx="12"/>
          </p:nvPr>
        </p:nvSpPr>
        <p:spPr/>
        <p:txBody>
          <a:bodyPr/>
          <a:lstStyle/>
          <a:p>
            <a:fld id="{91C7252B-4A3A-443E-82EA-92A5BCCF2336}" type="slidenum">
              <a:rPr lang="en-US" smtClean="0">
                <a:solidFill>
                  <a:prstClr val="white"/>
                </a:solidFill>
              </a:rPr>
              <a:pPr/>
              <a:t>3</a:t>
            </a:fld>
            <a:endParaRPr lang="en-US">
              <a:solidFill>
                <a:prstClr val="white"/>
              </a:solidFill>
            </a:endParaRPr>
          </a:p>
        </p:txBody>
      </p:sp>
      <p:sp>
        <p:nvSpPr>
          <p:cNvPr id="3" name="Footer Placeholder 2"/>
          <p:cNvSpPr>
            <a:spLocks noGrp="1"/>
          </p:cNvSpPr>
          <p:nvPr>
            <p:ph type="ftr" sz="quarter" idx="11"/>
          </p:nvPr>
        </p:nvSpPr>
        <p:spPr/>
        <p:txBody>
          <a:bodyPr/>
          <a:lstStyle/>
          <a:p>
            <a:r>
              <a:rPr lang="en-US" smtClean="0"/>
              <a:t>pbisMN.org</a:t>
            </a:r>
            <a:endParaRPr lang="en-US"/>
          </a:p>
        </p:txBody>
      </p:sp>
    </p:spTree>
    <p:extLst>
      <p:ext uri="{BB962C8B-B14F-4D97-AF65-F5344CB8AC3E}">
        <p14:creationId xmlns:p14="http://schemas.microsoft.com/office/powerpoint/2010/main" val="5715558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Identify Positive SW Expectations</a:t>
            </a:r>
            <a:endParaRPr lang="en-US" dirty="0"/>
          </a:p>
        </p:txBody>
      </p:sp>
      <p:sp>
        <p:nvSpPr>
          <p:cNvPr id="3" name="Content Placeholder 2"/>
          <p:cNvSpPr>
            <a:spLocks noGrp="1"/>
          </p:cNvSpPr>
          <p:nvPr>
            <p:ph idx="1"/>
          </p:nvPr>
        </p:nvSpPr>
        <p:spPr>
          <a:xfrm>
            <a:off x="152400" y="838200"/>
            <a:ext cx="8839200" cy="5410200"/>
          </a:xfrm>
        </p:spPr>
        <p:txBody>
          <a:bodyPr>
            <a:normAutofit/>
          </a:bodyPr>
          <a:lstStyle/>
          <a:p>
            <a:r>
              <a:rPr lang="en-US" sz="5400" b="1" dirty="0" smtClean="0"/>
              <a:t>Year 1 workshop week</a:t>
            </a:r>
          </a:p>
          <a:p>
            <a:pPr>
              <a:buFont typeface="Wingdings" charset="2"/>
              <a:buChar char="Ø"/>
            </a:pPr>
            <a:r>
              <a:rPr lang="en-US" dirty="0" smtClean="0"/>
              <a:t>Built upon our already in-place foundation </a:t>
            </a:r>
          </a:p>
          <a:p>
            <a:pPr marL="0" indent="0">
              <a:buNone/>
            </a:pPr>
            <a:r>
              <a:rPr lang="en-US" dirty="0"/>
              <a:t> </a:t>
            </a:r>
            <a:r>
              <a:rPr lang="en-US" dirty="0" smtClean="0"/>
              <a:t>    (4 C’s </a:t>
            </a:r>
            <a:r>
              <a:rPr lang="en-US" sz="2400" dirty="0" smtClean="0"/>
              <a:t>commitment, compassion, community, curiosity</a:t>
            </a:r>
            <a:r>
              <a:rPr lang="en-US" dirty="0" smtClean="0"/>
              <a:t>)</a:t>
            </a:r>
          </a:p>
          <a:p>
            <a:pPr marL="0" indent="0">
              <a:buNone/>
            </a:pPr>
            <a:endParaRPr lang="en-US" dirty="0" smtClean="0"/>
          </a:p>
          <a:p>
            <a:pPr>
              <a:buFont typeface="Wingdings" charset="2"/>
              <a:buChar char="Ø"/>
            </a:pPr>
            <a:r>
              <a:rPr lang="en-US" dirty="0" smtClean="0"/>
              <a:t>All staff wrote focused statements of what each “c” looked like in all areas of school</a:t>
            </a:r>
          </a:p>
          <a:p>
            <a:pPr>
              <a:buFont typeface="Wingdings" charset="2"/>
              <a:buChar char="Ø"/>
            </a:pPr>
            <a:endParaRPr lang="en-US" dirty="0" smtClean="0"/>
          </a:p>
          <a:p>
            <a:pPr>
              <a:buFont typeface="Wingdings" charset="2"/>
              <a:buChar char="Ø"/>
            </a:pPr>
            <a:r>
              <a:rPr lang="en-US" dirty="0" smtClean="0"/>
              <a:t>School-wide matrix formed by PBIS team and continually amended since that day</a:t>
            </a:r>
            <a:endParaRPr lang="en-US" dirty="0"/>
          </a:p>
          <a:p>
            <a:pPr marL="0" indent="0">
              <a:buNone/>
            </a:pPr>
            <a:endParaRPr lang="en-US" dirty="0"/>
          </a:p>
          <a:p>
            <a:endParaRPr lang="en-US" dirty="0"/>
          </a:p>
        </p:txBody>
      </p:sp>
      <p:sp>
        <p:nvSpPr>
          <p:cNvPr id="4" name="Footer Placeholder 3"/>
          <p:cNvSpPr>
            <a:spLocks noGrp="1"/>
          </p:cNvSpPr>
          <p:nvPr>
            <p:ph type="ftr" sz="quarter" idx="11"/>
          </p:nvPr>
        </p:nvSpPr>
        <p:spPr/>
        <p:txBody>
          <a:bodyPr/>
          <a:lstStyle/>
          <a:p>
            <a:r>
              <a:rPr lang="en-US"/>
              <a:t>pbisMN.org</a:t>
            </a:r>
          </a:p>
        </p:txBody>
      </p:sp>
      <p:sp>
        <p:nvSpPr>
          <p:cNvPr id="5" name="Slide Number Placeholder 4"/>
          <p:cNvSpPr>
            <a:spLocks noGrp="1"/>
          </p:cNvSpPr>
          <p:nvPr>
            <p:ph type="sldNum" sz="quarter" idx="12"/>
          </p:nvPr>
        </p:nvSpPr>
        <p:spPr/>
        <p:txBody>
          <a:bodyPr/>
          <a:lstStyle/>
          <a:p>
            <a:fld id="{91C7252B-4A3A-443E-82EA-92A5BCCF2336}" type="slidenum">
              <a:rPr lang="en-US" smtClean="0"/>
              <a:t>30</a:t>
            </a:fld>
            <a:endParaRPr lang="en-US"/>
          </a:p>
        </p:txBody>
      </p:sp>
    </p:spTree>
    <p:extLst>
      <p:ext uri="{BB962C8B-B14F-4D97-AF65-F5344CB8AC3E}">
        <p14:creationId xmlns:p14="http://schemas.microsoft.com/office/powerpoint/2010/main" val="41612247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6019800" cy="533399"/>
          </a:xfrm>
        </p:spPr>
        <p:txBody>
          <a:bodyPr/>
          <a:lstStyle/>
          <a:p>
            <a:pPr algn="ctr"/>
            <a:r>
              <a:rPr lang="en-US" sz="3200" dirty="0" smtClean="0"/>
              <a:t>Develop Procedures for teaching SW-Positive Expectations</a:t>
            </a:r>
            <a:endParaRPr lang="en-US" sz="3200" dirty="0"/>
          </a:p>
        </p:txBody>
      </p:sp>
      <p:sp>
        <p:nvSpPr>
          <p:cNvPr id="3" name="Content Placeholder 2"/>
          <p:cNvSpPr>
            <a:spLocks noGrp="1"/>
          </p:cNvSpPr>
          <p:nvPr>
            <p:ph sz="half" idx="1"/>
          </p:nvPr>
        </p:nvSpPr>
        <p:spPr>
          <a:xfrm>
            <a:off x="0" y="914400"/>
            <a:ext cx="5039504" cy="5562600"/>
          </a:xfrm>
        </p:spPr>
        <p:txBody>
          <a:bodyPr>
            <a:normAutofit fontScale="92500" lnSpcReduction="10000"/>
          </a:bodyPr>
          <a:lstStyle/>
          <a:p>
            <a:r>
              <a:rPr lang="en-US" dirty="0" smtClean="0"/>
              <a:t>Production of “Trojan Pride” movies which model behaviors that do and do not align with PBIS expectations.</a:t>
            </a:r>
          </a:p>
          <a:p>
            <a:endParaRPr lang="en-US" dirty="0"/>
          </a:p>
          <a:p>
            <a:r>
              <a:rPr lang="en-US" dirty="0" smtClean="0"/>
              <a:t>Movies debut at school assemblies, are reshown on weekly news, used in mini lessons in classrooms, and </a:t>
            </a:r>
            <a:r>
              <a:rPr lang="en-US" dirty="0" err="1" smtClean="0"/>
              <a:t>rewatched</a:t>
            </a:r>
            <a:r>
              <a:rPr lang="en-US" dirty="0" smtClean="0"/>
              <a:t> based on school/classroom needs </a:t>
            </a:r>
          </a:p>
          <a:p>
            <a:endParaRPr lang="en-US" dirty="0" smtClean="0"/>
          </a:p>
          <a:p>
            <a:r>
              <a:rPr lang="en-US" dirty="0" smtClean="0"/>
              <a:t>Movie topic based on school needs/behavior data</a:t>
            </a:r>
            <a:endParaRPr lang="en-US" dirty="0"/>
          </a:p>
          <a:p>
            <a:endParaRPr lang="en-US" dirty="0"/>
          </a:p>
        </p:txBody>
      </p:sp>
      <p:sp>
        <p:nvSpPr>
          <p:cNvPr id="5" name="Footer Placeholder 4"/>
          <p:cNvSpPr>
            <a:spLocks noGrp="1"/>
          </p:cNvSpPr>
          <p:nvPr>
            <p:ph type="ftr" sz="quarter" idx="11"/>
          </p:nvPr>
        </p:nvSpPr>
        <p:spPr/>
        <p:txBody>
          <a:bodyPr/>
          <a:lstStyle/>
          <a:p>
            <a:r>
              <a:rPr lang="en-US"/>
              <a:t>pbisMN.org</a:t>
            </a:r>
          </a:p>
        </p:txBody>
      </p:sp>
      <p:sp>
        <p:nvSpPr>
          <p:cNvPr id="6" name="Slide Number Placeholder 5"/>
          <p:cNvSpPr>
            <a:spLocks noGrp="1"/>
          </p:cNvSpPr>
          <p:nvPr>
            <p:ph type="sldNum" sz="quarter" idx="12"/>
          </p:nvPr>
        </p:nvSpPr>
        <p:spPr/>
        <p:txBody>
          <a:bodyPr/>
          <a:lstStyle/>
          <a:p>
            <a:fld id="{91C7252B-4A3A-443E-82EA-92A5BCCF2336}" type="slidenum">
              <a:rPr lang="en-US" smtClean="0"/>
              <a:t>31</a:t>
            </a:fld>
            <a:endParaRPr lang="en-US"/>
          </a:p>
        </p:txBody>
      </p:sp>
      <p:pic>
        <p:nvPicPr>
          <p:cNvPr id="9" name="Content Placeholder 8" descr="Picture of a school bus"/>
          <p:cNvPicPr>
            <a:picLocks noGrp="1" noChangeAspect="1"/>
          </p:cNvPicPr>
          <p:nvPr>
            <p:ph sz="half" idx="2"/>
          </p:nvPr>
        </p:nvPicPr>
        <p:blipFill>
          <a:blip r:embed="rId2">
            <a:extLst>
              <a:ext uri="{28A0092B-C50C-407E-A947-70E740481C1C}">
                <a14:useLocalDpi xmlns:a14="http://schemas.microsoft.com/office/drawing/2010/main" val="0"/>
              </a:ext>
            </a:extLst>
          </a:blip>
          <a:srcRect t="-49578" b="-49578"/>
          <a:stretch>
            <a:fillRect/>
          </a:stretch>
        </p:blipFill>
        <p:spPr>
          <a:xfrm>
            <a:off x="5959953" y="14599"/>
            <a:ext cx="3184047" cy="3568285"/>
          </a:xfrm>
        </p:spPr>
      </p:pic>
      <p:pic>
        <p:nvPicPr>
          <p:cNvPr id="12" name="Picture 11" descr="Picture of a school hallwa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057400"/>
            <a:ext cx="3124200" cy="1758024"/>
          </a:xfrm>
          <a:prstGeom prst="rect">
            <a:avLst/>
          </a:prstGeom>
        </p:spPr>
      </p:pic>
      <p:pic>
        <p:nvPicPr>
          <p:cNvPr id="14" name="Picture 13" descr="Picture of a classroom with tables and shelv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4724400"/>
            <a:ext cx="3200400" cy="1800903"/>
          </a:xfrm>
          <a:prstGeom prst="rect">
            <a:avLst/>
          </a:prstGeom>
        </p:spPr>
      </p:pic>
      <p:pic>
        <p:nvPicPr>
          <p:cNvPr id="15" name="Picture 14" descr="Picture of school restroom with skinks and counte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1346" y="3352800"/>
            <a:ext cx="3022654" cy="1700883"/>
          </a:xfrm>
          <a:prstGeom prst="rect">
            <a:avLst/>
          </a:prstGeom>
        </p:spPr>
      </p:pic>
    </p:spTree>
    <p:extLst>
      <p:ext uri="{BB962C8B-B14F-4D97-AF65-F5344CB8AC3E}">
        <p14:creationId xmlns:p14="http://schemas.microsoft.com/office/powerpoint/2010/main" val="38740729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28600"/>
            <a:ext cx="5867400" cy="304800"/>
          </a:xfrm>
        </p:spPr>
        <p:txBody>
          <a:bodyPr/>
          <a:lstStyle/>
          <a:p>
            <a:pPr algn="ctr"/>
            <a:r>
              <a:rPr lang="en-US" sz="2800" dirty="0" smtClean="0"/>
              <a:t>Develop Lesson plans for teaching SW Positive Expectations</a:t>
            </a:r>
            <a:endParaRPr lang="en-US" sz="2800" dirty="0"/>
          </a:p>
        </p:txBody>
      </p:sp>
      <p:sp>
        <p:nvSpPr>
          <p:cNvPr id="3" name="Content Placeholder 2"/>
          <p:cNvSpPr>
            <a:spLocks noGrp="1"/>
          </p:cNvSpPr>
          <p:nvPr>
            <p:ph idx="1"/>
          </p:nvPr>
        </p:nvSpPr>
        <p:spPr>
          <a:xfrm>
            <a:off x="304800" y="990600"/>
            <a:ext cx="8534400" cy="5029200"/>
          </a:xfrm>
        </p:spPr>
        <p:txBody>
          <a:bodyPr>
            <a:normAutofit fontScale="92500" lnSpcReduction="10000"/>
          </a:bodyPr>
          <a:lstStyle/>
          <a:p>
            <a:r>
              <a:rPr lang="en-US" sz="5400" dirty="0" smtClean="0"/>
              <a:t>Year 2 Workshop week</a:t>
            </a:r>
          </a:p>
          <a:p>
            <a:pPr>
              <a:buFont typeface="Wingdings" charset="2"/>
              <a:buChar char="Ø"/>
            </a:pPr>
            <a:r>
              <a:rPr lang="en-US" dirty="0" smtClean="0"/>
              <a:t>Grade level teams partnered with specialists and interventionists to share specific lessons they use to teach and support our 4 C’s </a:t>
            </a:r>
          </a:p>
          <a:p>
            <a:pPr>
              <a:buFont typeface="Wingdings" charset="2"/>
              <a:buChar char="Ø"/>
            </a:pPr>
            <a:r>
              <a:rPr lang="en-US" dirty="0" smtClean="0"/>
              <a:t>Categorized ideas under Purpose/Materials/Activities/ shared in a Google doc spreadsheet organized in folders by the foundational “C” </a:t>
            </a:r>
          </a:p>
          <a:p>
            <a:pPr>
              <a:buFont typeface="Wingdings" charset="2"/>
              <a:buChar char="Ø"/>
            </a:pPr>
            <a:r>
              <a:rPr lang="en-US" dirty="0" smtClean="0"/>
              <a:t>Great collaboration and cross grade-level view of how we are teaching SW-PBIS in our classrooms</a:t>
            </a:r>
          </a:p>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pbisMN.org</a:t>
            </a:r>
            <a:endParaRPr lang="en-US"/>
          </a:p>
        </p:txBody>
      </p:sp>
      <p:sp>
        <p:nvSpPr>
          <p:cNvPr id="5" name="Slide Number Placeholder 4"/>
          <p:cNvSpPr>
            <a:spLocks noGrp="1"/>
          </p:cNvSpPr>
          <p:nvPr>
            <p:ph type="sldNum" sz="quarter" idx="12"/>
          </p:nvPr>
        </p:nvSpPr>
        <p:spPr/>
        <p:txBody>
          <a:bodyPr/>
          <a:lstStyle/>
          <a:p>
            <a:fld id="{91C7252B-4A3A-443E-82EA-92A5BCCF2336}" type="slidenum">
              <a:rPr lang="en-US" smtClean="0"/>
              <a:t>32</a:t>
            </a:fld>
            <a:endParaRPr lang="en-US"/>
          </a:p>
        </p:txBody>
      </p:sp>
    </p:spTree>
    <p:extLst>
      <p:ext uri="{BB962C8B-B14F-4D97-AF65-F5344CB8AC3E}">
        <p14:creationId xmlns:p14="http://schemas.microsoft.com/office/powerpoint/2010/main" val="33617656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Shape 539"/>
          <p:cNvSpPr txBox="1">
            <a:spLocks noGrp="1"/>
          </p:cNvSpPr>
          <p:nvPr>
            <p:ph type="title"/>
          </p:nvPr>
        </p:nvSpPr>
        <p:spPr>
          <a:xfrm>
            <a:off x="1473200" y="63503"/>
            <a:ext cx="6756400" cy="788352"/>
          </a:xfrm>
          <a:prstGeom prst="rect">
            <a:avLst/>
          </a:prstGeom>
          <a:noFill/>
          <a:ln>
            <a:noFill/>
          </a:ln>
        </p:spPr>
        <p:txBody>
          <a:bodyPr lIns="91425" tIns="45700" rIns="91425" bIns="45700" anchor="ctr" anchorCtr="0">
            <a:noAutofit/>
          </a:bodyPr>
          <a:lstStyle/>
          <a:p>
            <a:pPr marL="0" marR="0" lvl="0" indent="0" algn="l" rtl="0">
              <a:spcBef>
                <a:spcPts val="0"/>
              </a:spcBef>
              <a:buClr>
                <a:srgbClr val="0299C6"/>
              </a:buClr>
              <a:buSzPct val="25000"/>
              <a:buFont typeface="Calibri"/>
              <a:buNone/>
            </a:pPr>
            <a:r>
              <a:rPr lang="en-US" sz="3600" b="1" i="0" u="none" strike="noStrike" cap="none" dirty="0" smtClean="0">
                <a:solidFill>
                  <a:srgbClr val="0299C6"/>
                </a:solidFill>
                <a:latin typeface="Calibri"/>
                <a:ea typeface="Calibri"/>
                <a:cs typeface="Calibri"/>
                <a:sym typeface="Calibri"/>
              </a:rPr>
              <a:t>Teaching Matrix</a:t>
            </a:r>
            <a:endParaRPr lang="en-US" sz="3600" b="1" i="0" u="none" strike="noStrike" cap="none" dirty="0">
              <a:solidFill>
                <a:srgbClr val="0299C6"/>
              </a:solidFill>
              <a:latin typeface="Calibri"/>
              <a:ea typeface="Calibri"/>
              <a:cs typeface="Calibri"/>
              <a:sym typeface="Calibri"/>
            </a:endParaRPr>
          </a:p>
        </p:txBody>
      </p:sp>
      <p:sp>
        <p:nvSpPr>
          <p:cNvPr id="540" name="Shape 540"/>
          <p:cNvSpPr txBox="1">
            <a:spLocks noGrp="1"/>
          </p:cNvSpPr>
          <p:nvPr>
            <p:ph type="ftr" idx="11"/>
          </p:nvPr>
        </p:nvSpPr>
        <p:spPr>
          <a:xfrm>
            <a:off x="3124200" y="6583679"/>
            <a:ext cx="2895600" cy="274319"/>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600" b="1">
                <a:solidFill>
                  <a:schemeClr val="lt1"/>
                </a:solidFill>
                <a:latin typeface="Calibri"/>
                <a:ea typeface="Calibri"/>
                <a:cs typeface="Calibri"/>
                <a:sym typeface="Calibri"/>
              </a:rPr>
              <a:t>pbisMN.org</a:t>
            </a:r>
          </a:p>
        </p:txBody>
      </p:sp>
      <p:sp>
        <p:nvSpPr>
          <p:cNvPr id="541" name="Shape 541"/>
          <p:cNvSpPr txBox="1">
            <a:spLocks noGrp="1"/>
          </p:cNvSpPr>
          <p:nvPr>
            <p:ph type="sldNum" idx="12"/>
          </p:nvPr>
        </p:nvSpPr>
        <p:spPr>
          <a:xfrm>
            <a:off x="6972300" y="6583679"/>
            <a:ext cx="2133599" cy="274321"/>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600">
                <a:solidFill>
                  <a:schemeClr val="lt1"/>
                </a:solidFill>
                <a:latin typeface="Calibri"/>
                <a:ea typeface="Calibri"/>
                <a:cs typeface="Calibri"/>
                <a:sym typeface="Calibri"/>
              </a:rPr>
              <a:t>33</a:t>
            </a:fld>
            <a:endParaRPr lang="en-US" sz="1600">
              <a:solidFill>
                <a:schemeClr val="lt1"/>
              </a:solidFill>
              <a:latin typeface="Calibri"/>
              <a:ea typeface="Calibri"/>
              <a:cs typeface="Calibri"/>
              <a:sym typeface="Calibri"/>
            </a:endParaRPr>
          </a:p>
        </p:txBody>
      </p:sp>
      <p:pic>
        <p:nvPicPr>
          <p:cNvPr id="542" name="Shape 542" descr="A school poster labeled OGE Eagles soar that defines the school-wide expectations in all settings of the building including classroom, hallway, cafetria, etc"/>
          <p:cNvPicPr preferRelativeResize="0"/>
          <p:nvPr/>
        </p:nvPicPr>
        <p:blipFill>
          <a:blip r:embed="rId3">
            <a:alphaModFix/>
          </a:blip>
          <a:stretch>
            <a:fillRect/>
          </a:stretch>
        </p:blipFill>
        <p:spPr>
          <a:xfrm>
            <a:off x="133950" y="1087962"/>
            <a:ext cx="3810075" cy="5259600"/>
          </a:xfrm>
          <a:prstGeom prst="rect">
            <a:avLst/>
          </a:prstGeom>
          <a:noFill/>
          <a:ln>
            <a:noFill/>
          </a:ln>
        </p:spPr>
      </p:pic>
      <p:pic>
        <p:nvPicPr>
          <p:cNvPr id="543" name="Shape 543" descr="A school poster on the OGE scool-wide expectations with them defined in the cafeteria and all settings"/>
          <p:cNvPicPr preferRelativeResize="0"/>
          <p:nvPr/>
        </p:nvPicPr>
        <p:blipFill>
          <a:blip r:embed="rId4">
            <a:alphaModFix/>
          </a:blip>
          <a:stretch>
            <a:fillRect/>
          </a:stretch>
        </p:blipFill>
        <p:spPr>
          <a:xfrm>
            <a:off x="4096799" y="2126524"/>
            <a:ext cx="4832274" cy="3182474"/>
          </a:xfrm>
          <a:prstGeom prst="rect">
            <a:avLst/>
          </a:prstGeom>
          <a:noFill/>
          <a:ln>
            <a:noFill/>
          </a:ln>
        </p:spPr>
      </p:pic>
      <p:sp>
        <p:nvSpPr>
          <p:cNvPr id="544" name="Shape 544"/>
          <p:cNvSpPr txBox="1"/>
          <p:nvPr/>
        </p:nvSpPr>
        <p:spPr>
          <a:xfrm>
            <a:off x="4175900" y="1035650"/>
            <a:ext cx="4549500" cy="855900"/>
          </a:xfrm>
          <a:prstGeom prst="rect">
            <a:avLst/>
          </a:prstGeom>
          <a:noFill/>
          <a:ln>
            <a:noFill/>
          </a:ln>
        </p:spPr>
        <p:txBody>
          <a:bodyPr lIns="91425" tIns="91425" rIns="91425" bIns="91425" anchor="t" anchorCtr="0">
            <a:noAutofit/>
          </a:bodyPr>
          <a:lstStyle/>
          <a:p>
            <a:pPr lvl="0">
              <a:spcBef>
                <a:spcPts val="0"/>
              </a:spcBef>
              <a:buNone/>
            </a:pPr>
            <a:r>
              <a:rPr lang="en-US" sz="3200">
                <a:latin typeface="Calibri"/>
                <a:ea typeface="Calibri"/>
                <a:cs typeface="Calibri"/>
                <a:sym typeface="Calibri"/>
              </a:rPr>
              <a:t>   Full matrix </a:t>
            </a:r>
          </a:p>
        </p:txBody>
      </p:sp>
      <p:sp>
        <p:nvSpPr>
          <p:cNvPr id="545" name="Shape 545" descr="Arrow pointing left labeling the whole grid shown as the full matrix"/>
          <p:cNvSpPr/>
          <p:nvPr/>
        </p:nvSpPr>
        <p:spPr>
          <a:xfrm>
            <a:off x="3944025" y="1103400"/>
            <a:ext cx="509400" cy="509100"/>
          </a:xfrm>
          <a:prstGeom prst="leftArrow">
            <a:avLst>
              <a:gd name="adj1" fmla="val 50000"/>
              <a:gd name="adj2" fmla="val 5703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47" name="Shape 547"/>
          <p:cNvSpPr txBox="1"/>
          <p:nvPr/>
        </p:nvSpPr>
        <p:spPr>
          <a:xfrm>
            <a:off x="4096800" y="5466000"/>
            <a:ext cx="5009100" cy="788400"/>
          </a:xfrm>
          <a:prstGeom prst="rect">
            <a:avLst/>
          </a:prstGeom>
          <a:noFill/>
          <a:ln>
            <a:noFill/>
          </a:ln>
        </p:spPr>
        <p:txBody>
          <a:bodyPr lIns="91425" tIns="91425" rIns="91425" bIns="91425" anchor="t" anchorCtr="0">
            <a:noAutofit/>
          </a:bodyPr>
          <a:lstStyle/>
          <a:p>
            <a:pPr lvl="0">
              <a:spcBef>
                <a:spcPts val="0"/>
              </a:spcBef>
              <a:buNone/>
            </a:pPr>
            <a:r>
              <a:rPr lang="en-US" sz="3200">
                <a:latin typeface="Calibri"/>
                <a:ea typeface="Calibri"/>
                <a:cs typeface="Calibri"/>
                <a:sym typeface="Calibri"/>
              </a:rPr>
              <a:t>Location specific matrix</a:t>
            </a:r>
          </a:p>
        </p:txBody>
      </p:sp>
      <p:sp>
        <p:nvSpPr>
          <p:cNvPr id="548" name="Shape 548" descr="Arrow pointing up showing the poster as labeled location specific matrix"/>
          <p:cNvSpPr/>
          <p:nvPr/>
        </p:nvSpPr>
        <p:spPr>
          <a:xfrm>
            <a:off x="8114125" y="5466000"/>
            <a:ext cx="509400" cy="598500"/>
          </a:xfrm>
          <a:prstGeom prst="up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9470330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Shape 553"/>
          <p:cNvSpPr txBox="1">
            <a:spLocks noGrp="1"/>
          </p:cNvSpPr>
          <p:nvPr>
            <p:ph type="title"/>
          </p:nvPr>
        </p:nvSpPr>
        <p:spPr>
          <a:xfrm>
            <a:off x="1473200" y="63503"/>
            <a:ext cx="6756400" cy="788352"/>
          </a:xfrm>
          <a:prstGeom prst="rect">
            <a:avLst/>
          </a:prstGeom>
          <a:noFill/>
          <a:ln>
            <a:noFill/>
          </a:ln>
        </p:spPr>
        <p:txBody>
          <a:bodyPr lIns="91425" tIns="45700" rIns="91425" bIns="45700" anchor="ctr" anchorCtr="0">
            <a:noAutofit/>
          </a:bodyPr>
          <a:lstStyle/>
          <a:p>
            <a:pPr marL="0" marR="0" lvl="0" indent="0" algn="l" rtl="0">
              <a:spcBef>
                <a:spcPts val="0"/>
              </a:spcBef>
              <a:buClr>
                <a:srgbClr val="0299C6"/>
              </a:buClr>
              <a:buSzPct val="25000"/>
              <a:buFont typeface="Calibri"/>
              <a:buNone/>
            </a:pPr>
            <a:r>
              <a:rPr lang="en-US" sz="3600" b="1" i="0" u="none" strike="noStrike" cap="none" dirty="0" smtClean="0">
                <a:solidFill>
                  <a:srgbClr val="0299C6"/>
                </a:solidFill>
                <a:latin typeface="Calibri"/>
                <a:ea typeface="Calibri"/>
                <a:cs typeface="Calibri"/>
                <a:sym typeface="Calibri"/>
              </a:rPr>
              <a:t>Teaching the Matrix</a:t>
            </a:r>
            <a:endParaRPr lang="en-US" sz="3600" b="1" i="0" u="none" strike="noStrike" cap="none" dirty="0">
              <a:solidFill>
                <a:srgbClr val="0299C6"/>
              </a:solidFill>
              <a:latin typeface="Calibri"/>
              <a:ea typeface="Calibri"/>
              <a:cs typeface="Calibri"/>
              <a:sym typeface="Calibri"/>
            </a:endParaRPr>
          </a:p>
        </p:txBody>
      </p:sp>
      <p:sp>
        <p:nvSpPr>
          <p:cNvPr id="554" name="Shape 554"/>
          <p:cNvSpPr txBox="1">
            <a:spLocks noGrp="1"/>
          </p:cNvSpPr>
          <p:nvPr>
            <p:ph type="body" idx="1"/>
          </p:nvPr>
        </p:nvSpPr>
        <p:spPr>
          <a:xfrm>
            <a:off x="304800" y="1143000"/>
            <a:ext cx="8534399" cy="5029199"/>
          </a:xfrm>
          <a:prstGeom prst="rect">
            <a:avLst/>
          </a:prstGeom>
          <a:noFill/>
          <a:ln>
            <a:noFill/>
          </a:ln>
        </p:spPr>
        <p:txBody>
          <a:bodyPr lIns="91425" tIns="45700" rIns="91425" bIns="45700" anchor="t" anchorCtr="0">
            <a:noAutofit/>
          </a:bodyPr>
          <a:lstStyle/>
          <a:p>
            <a:pPr marL="0" lvl="0" indent="0">
              <a:spcBef>
                <a:spcPts val="640"/>
              </a:spcBef>
              <a:buNone/>
            </a:pPr>
            <a:r>
              <a:rPr lang="en-US" dirty="0"/>
              <a:t>We have created a staff handbook with information to help teachers implement PBIS, including lesson plans for teaching the matrix.</a:t>
            </a:r>
          </a:p>
          <a:p>
            <a:pPr marL="0" lvl="0" indent="0">
              <a:spcBef>
                <a:spcPts val="640"/>
              </a:spcBef>
              <a:buNone/>
            </a:pPr>
            <a:r>
              <a:rPr lang="en-US" dirty="0">
                <a:hlinkClick r:id="rId3"/>
              </a:rPr>
              <a:t>https://</a:t>
            </a:r>
            <a:r>
              <a:rPr lang="en-US" dirty="0" smtClean="0">
                <a:hlinkClick r:id="rId3"/>
              </a:rPr>
              <a:t>docs.google.com/document/d/17fHIRLSnNkDGR2Mi7NJEz-b8TDF-pDCEIqzeb_CLUFY/edit</a:t>
            </a:r>
            <a:r>
              <a:rPr lang="en-US" dirty="0" smtClean="0"/>
              <a:t> </a:t>
            </a:r>
            <a:endParaRPr lang="en-US" dirty="0"/>
          </a:p>
          <a:p>
            <a:pPr marL="0" lvl="0" indent="0">
              <a:spcBef>
                <a:spcPts val="640"/>
              </a:spcBef>
              <a:buNone/>
            </a:pPr>
            <a:endParaRPr lang="en-US" dirty="0"/>
          </a:p>
          <a:p>
            <a:pPr marL="0" lvl="0" indent="0">
              <a:spcBef>
                <a:spcPts val="640"/>
              </a:spcBef>
              <a:buNone/>
            </a:pPr>
            <a:r>
              <a:rPr lang="en-US" dirty="0"/>
              <a:t>We begin each school year with Eagle Camp and </a:t>
            </a:r>
          </a:p>
          <a:p>
            <a:pPr marL="0" lvl="0" indent="0">
              <a:spcBef>
                <a:spcPts val="640"/>
              </a:spcBef>
              <a:buNone/>
            </a:pPr>
            <a:r>
              <a:rPr lang="en-US" dirty="0"/>
              <a:t>complete Eagle Camp 2.0 the day we come back from Winter Break</a:t>
            </a:r>
            <a:r>
              <a:rPr lang="en-US" dirty="0" smtClean="0"/>
              <a:t>.</a:t>
            </a:r>
            <a:endParaRPr lang="en-US" dirty="0"/>
          </a:p>
        </p:txBody>
      </p:sp>
      <p:sp>
        <p:nvSpPr>
          <p:cNvPr id="555" name="Shape 555"/>
          <p:cNvSpPr txBox="1">
            <a:spLocks noGrp="1"/>
          </p:cNvSpPr>
          <p:nvPr>
            <p:ph type="ftr" idx="11"/>
          </p:nvPr>
        </p:nvSpPr>
        <p:spPr>
          <a:xfrm>
            <a:off x="3124200" y="6583679"/>
            <a:ext cx="2895600" cy="274319"/>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600" b="1">
                <a:solidFill>
                  <a:schemeClr val="lt1"/>
                </a:solidFill>
                <a:latin typeface="Calibri"/>
                <a:ea typeface="Calibri"/>
                <a:cs typeface="Calibri"/>
                <a:sym typeface="Calibri"/>
              </a:rPr>
              <a:t>pbisMN.org</a:t>
            </a:r>
          </a:p>
        </p:txBody>
      </p:sp>
      <p:sp>
        <p:nvSpPr>
          <p:cNvPr id="556" name="Shape 556"/>
          <p:cNvSpPr txBox="1">
            <a:spLocks noGrp="1"/>
          </p:cNvSpPr>
          <p:nvPr>
            <p:ph type="sldNum" idx="12"/>
          </p:nvPr>
        </p:nvSpPr>
        <p:spPr>
          <a:xfrm>
            <a:off x="6972300" y="6583679"/>
            <a:ext cx="2133599" cy="274321"/>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600">
                <a:solidFill>
                  <a:schemeClr val="lt1"/>
                </a:solidFill>
                <a:latin typeface="Calibri"/>
                <a:ea typeface="Calibri"/>
                <a:cs typeface="Calibri"/>
                <a:sym typeface="Calibri"/>
              </a:rPr>
              <a:t>34</a:t>
            </a:fld>
            <a:endParaRPr lang="en-US" sz="16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4399223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5</a:t>
            </a:r>
            <a:endParaRPr lang="en-US" dirty="0"/>
          </a:p>
        </p:txBody>
      </p:sp>
      <p:sp>
        <p:nvSpPr>
          <p:cNvPr id="3" name="Text Placeholder 2"/>
          <p:cNvSpPr>
            <a:spLocks noGrp="1"/>
          </p:cNvSpPr>
          <p:nvPr>
            <p:ph type="body" idx="1"/>
          </p:nvPr>
        </p:nvSpPr>
        <p:spPr/>
        <p:txBody>
          <a:bodyPr>
            <a:normAutofit/>
          </a:bodyPr>
          <a:lstStyle/>
          <a:p>
            <a:r>
              <a:rPr lang="en-US" sz="2400" b="1" dirty="0">
                <a:solidFill>
                  <a:srgbClr val="7BB752"/>
                </a:solidFill>
              </a:rPr>
              <a:t>Develop Lesson Plans for Teaching Positive CW Expectations</a:t>
            </a:r>
          </a:p>
        </p:txBody>
      </p:sp>
      <p:sp>
        <p:nvSpPr>
          <p:cNvPr id="4" name="Footer Placeholder 3"/>
          <p:cNvSpPr>
            <a:spLocks noGrp="1"/>
          </p:cNvSpPr>
          <p:nvPr>
            <p:ph type="ftr" sz="quarter" idx="11"/>
          </p:nvPr>
        </p:nvSpPr>
        <p:spPr/>
        <p:txBody>
          <a:bodyPr/>
          <a:lstStyle/>
          <a:p>
            <a:r>
              <a:rPr lang="en-US" smtClean="0"/>
              <a:t>pbisMN.org</a:t>
            </a:r>
            <a:endParaRPr lang="en-US"/>
          </a:p>
        </p:txBody>
      </p:sp>
      <p:sp>
        <p:nvSpPr>
          <p:cNvPr id="5" name="Slide Number Placeholder 4"/>
          <p:cNvSpPr>
            <a:spLocks noGrp="1"/>
          </p:cNvSpPr>
          <p:nvPr>
            <p:ph type="sldNum" sz="quarter" idx="12"/>
          </p:nvPr>
        </p:nvSpPr>
        <p:spPr/>
        <p:txBody>
          <a:bodyPr/>
          <a:lstStyle/>
          <a:p>
            <a:fld id="{91C7252B-4A3A-443E-82EA-92A5BCCF2336}" type="slidenum">
              <a:rPr lang="en-US" smtClean="0"/>
              <a:t>35</a:t>
            </a:fld>
            <a:endParaRPr lang="en-US"/>
          </a:p>
        </p:txBody>
      </p:sp>
    </p:spTree>
    <p:extLst>
      <p:ext uri="{BB962C8B-B14F-4D97-AF65-F5344CB8AC3E}">
        <p14:creationId xmlns:p14="http://schemas.microsoft.com/office/powerpoint/2010/main" val="762663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Steps 6&amp;7</a:t>
            </a:r>
            <a:endParaRPr lang="en-US" dirty="0"/>
          </a:p>
        </p:txBody>
      </p:sp>
      <p:sp>
        <p:nvSpPr>
          <p:cNvPr id="3" name="Text Placeholder 2"/>
          <p:cNvSpPr>
            <a:spLocks noGrp="1"/>
          </p:cNvSpPr>
          <p:nvPr>
            <p:ph type="body" idx="1"/>
          </p:nvPr>
        </p:nvSpPr>
        <p:spPr/>
        <p:txBody>
          <a:bodyPr>
            <a:normAutofit lnSpcReduction="10000"/>
          </a:bodyPr>
          <a:lstStyle/>
          <a:p>
            <a:r>
              <a:rPr lang="en-US" sz="2400" b="1" dirty="0">
                <a:solidFill>
                  <a:srgbClr val="7BB752"/>
                </a:solidFill>
              </a:rPr>
              <a:t>Develop Continuum of Procedures for Encouraging SW Expectations</a:t>
            </a:r>
          </a:p>
          <a:p>
            <a:r>
              <a:rPr lang="en-US" sz="2400" b="1" dirty="0">
                <a:solidFill>
                  <a:srgbClr val="7BB752"/>
                </a:solidFill>
              </a:rPr>
              <a:t>Develop Continuum of Procedures for Discouraging Behavior Rule Violations-Corrective Response</a:t>
            </a:r>
          </a:p>
        </p:txBody>
      </p:sp>
      <p:sp>
        <p:nvSpPr>
          <p:cNvPr id="4" name="Footer Placeholder 3"/>
          <p:cNvSpPr>
            <a:spLocks noGrp="1"/>
          </p:cNvSpPr>
          <p:nvPr>
            <p:ph type="ftr" sz="quarter" idx="11"/>
          </p:nvPr>
        </p:nvSpPr>
        <p:spPr/>
        <p:txBody>
          <a:bodyPr/>
          <a:lstStyle/>
          <a:p>
            <a:r>
              <a:rPr lang="en-US" smtClean="0"/>
              <a:t>pbisMN.org</a:t>
            </a:r>
            <a:endParaRPr lang="en-US"/>
          </a:p>
        </p:txBody>
      </p:sp>
      <p:sp>
        <p:nvSpPr>
          <p:cNvPr id="5" name="Slide Number Placeholder 4"/>
          <p:cNvSpPr>
            <a:spLocks noGrp="1"/>
          </p:cNvSpPr>
          <p:nvPr>
            <p:ph type="sldNum" sz="quarter" idx="12"/>
          </p:nvPr>
        </p:nvSpPr>
        <p:spPr/>
        <p:txBody>
          <a:bodyPr/>
          <a:lstStyle/>
          <a:p>
            <a:fld id="{91C7252B-4A3A-443E-82EA-92A5BCCF2336}" type="slidenum">
              <a:rPr lang="en-US" smtClean="0"/>
              <a:t>36</a:t>
            </a:fld>
            <a:endParaRPr lang="en-US"/>
          </a:p>
        </p:txBody>
      </p:sp>
    </p:spTree>
    <p:extLst>
      <p:ext uri="{BB962C8B-B14F-4D97-AF65-F5344CB8AC3E}">
        <p14:creationId xmlns:p14="http://schemas.microsoft.com/office/powerpoint/2010/main" val="29764357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Shape 561"/>
          <p:cNvSpPr txBox="1">
            <a:spLocks noGrp="1"/>
          </p:cNvSpPr>
          <p:nvPr>
            <p:ph type="title"/>
          </p:nvPr>
        </p:nvSpPr>
        <p:spPr>
          <a:xfrm>
            <a:off x="1473200" y="63503"/>
            <a:ext cx="6756300" cy="788400"/>
          </a:xfrm>
          <a:prstGeom prst="rect">
            <a:avLst/>
          </a:prstGeom>
          <a:noFill/>
          <a:ln>
            <a:noFill/>
          </a:ln>
        </p:spPr>
        <p:txBody>
          <a:bodyPr lIns="91425" tIns="45700" rIns="91425" bIns="45700" anchor="ctr" anchorCtr="0">
            <a:noAutofit/>
          </a:bodyPr>
          <a:lstStyle/>
          <a:p>
            <a:pPr marL="0" marR="0" lvl="0" indent="0" algn="l" rtl="0">
              <a:spcBef>
                <a:spcPts val="0"/>
              </a:spcBef>
              <a:buClr>
                <a:srgbClr val="0299C6"/>
              </a:buClr>
              <a:buSzPct val="25000"/>
              <a:buFont typeface="Calibri"/>
              <a:buNone/>
            </a:pPr>
            <a:r>
              <a:rPr lang="en-US" sz="3600" b="1" i="0" u="none" strike="noStrike" cap="none" dirty="0" smtClean="0">
                <a:solidFill>
                  <a:srgbClr val="0299C6"/>
                </a:solidFill>
                <a:latin typeface="Calibri"/>
                <a:ea typeface="Calibri"/>
                <a:cs typeface="Calibri"/>
                <a:sym typeface="Calibri"/>
              </a:rPr>
              <a:t>Positive Reinforcement</a:t>
            </a:r>
            <a:endParaRPr lang="en-US" sz="3600" b="1" i="0" u="none" strike="noStrike" cap="none" dirty="0">
              <a:solidFill>
                <a:srgbClr val="0299C6"/>
              </a:solidFill>
              <a:latin typeface="Calibri"/>
              <a:ea typeface="Calibri"/>
              <a:cs typeface="Calibri"/>
              <a:sym typeface="Calibri"/>
            </a:endParaRPr>
          </a:p>
        </p:txBody>
      </p:sp>
      <p:sp>
        <p:nvSpPr>
          <p:cNvPr id="562" name="Shape 562"/>
          <p:cNvSpPr txBox="1">
            <a:spLocks noGrp="1"/>
          </p:cNvSpPr>
          <p:nvPr>
            <p:ph type="body" idx="1"/>
          </p:nvPr>
        </p:nvSpPr>
        <p:spPr>
          <a:xfrm>
            <a:off x="304800" y="1143000"/>
            <a:ext cx="8534400" cy="5029200"/>
          </a:xfrm>
          <a:prstGeom prst="rect">
            <a:avLst/>
          </a:prstGeom>
          <a:noFill/>
          <a:ln>
            <a:noFill/>
          </a:ln>
        </p:spPr>
        <p:txBody>
          <a:bodyPr lIns="91425" tIns="45700" rIns="91425" bIns="45700" anchor="t" anchorCtr="0">
            <a:noAutofit/>
          </a:bodyPr>
          <a:lstStyle/>
          <a:p>
            <a:pPr marL="0" marR="0" lvl="0" indent="0" algn="l" rtl="0">
              <a:spcBef>
                <a:spcPts val="640"/>
              </a:spcBef>
              <a:spcAft>
                <a:spcPts val="0"/>
              </a:spcAft>
              <a:buNone/>
            </a:pPr>
            <a:r>
              <a:rPr lang="en-US"/>
              <a:t>Soaring Eagle tickets are given out to students displaying our SOARing behaviors.</a:t>
            </a:r>
          </a:p>
          <a:p>
            <a:pPr marL="342900" marR="0" lvl="0" indent="-342900" algn="l" rtl="0">
              <a:spcBef>
                <a:spcPts val="640"/>
              </a:spcBef>
              <a:buClr>
                <a:schemeClr val="dk1"/>
              </a:buClr>
              <a:buSzPct val="100000"/>
              <a:buFont typeface="Arial"/>
              <a:buNone/>
            </a:pPr>
            <a:endParaRPr/>
          </a:p>
          <a:p>
            <a:pPr marL="342900" marR="0" lvl="0" indent="-342900" algn="l" rtl="0">
              <a:spcBef>
                <a:spcPts val="640"/>
              </a:spcBef>
              <a:buClr>
                <a:schemeClr val="dk1"/>
              </a:buClr>
              <a:buSzPct val="100000"/>
              <a:buFont typeface="Arial"/>
              <a:buNone/>
            </a:pPr>
            <a:endParaRPr/>
          </a:p>
        </p:txBody>
      </p:sp>
      <p:sp>
        <p:nvSpPr>
          <p:cNvPr id="563" name="Shape 563"/>
          <p:cNvSpPr txBox="1">
            <a:spLocks noGrp="1"/>
          </p:cNvSpPr>
          <p:nvPr>
            <p:ph type="ftr" idx="11"/>
          </p:nvPr>
        </p:nvSpPr>
        <p:spPr>
          <a:xfrm>
            <a:off x="3124200" y="6583679"/>
            <a:ext cx="2895600" cy="2742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600" b="1">
                <a:solidFill>
                  <a:schemeClr val="lt1"/>
                </a:solidFill>
                <a:latin typeface="Calibri"/>
                <a:ea typeface="Calibri"/>
                <a:cs typeface="Calibri"/>
                <a:sym typeface="Calibri"/>
              </a:rPr>
              <a:t>pbisMN.org</a:t>
            </a:r>
          </a:p>
        </p:txBody>
      </p:sp>
      <p:sp>
        <p:nvSpPr>
          <p:cNvPr id="564" name="Shape 564"/>
          <p:cNvSpPr txBox="1">
            <a:spLocks noGrp="1"/>
          </p:cNvSpPr>
          <p:nvPr>
            <p:ph type="sldNum" idx="12"/>
          </p:nvPr>
        </p:nvSpPr>
        <p:spPr>
          <a:xfrm>
            <a:off x="6972300" y="6583679"/>
            <a:ext cx="2133600" cy="2742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600">
                <a:solidFill>
                  <a:schemeClr val="lt1"/>
                </a:solidFill>
                <a:latin typeface="Calibri"/>
                <a:ea typeface="Calibri"/>
                <a:cs typeface="Calibri"/>
                <a:sym typeface="Calibri"/>
              </a:rPr>
              <a:t>37</a:t>
            </a:fld>
            <a:endParaRPr lang="en-US" sz="1600">
              <a:solidFill>
                <a:schemeClr val="lt1"/>
              </a:solidFill>
              <a:latin typeface="Calibri"/>
              <a:ea typeface="Calibri"/>
              <a:cs typeface="Calibri"/>
              <a:sym typeface="Calibri"/>
            </a:endParaRPr>
          </a:p>
        </p:txBody>
      </p:sp>
      <p:pic>
        <p:nvPicPr>
          <p:cNvPr id="565" name="Shape 565" descr="Photograph of a ticket Oak Grove hands out to students.  It is a blue rectangle with space to write the name of the student, date, signature of staff and checkboxes of the school-wide expectations.  It also has a picture of the school mascot (an eagle)"/>
          <p:cNvPicPr preferRelativeResize="0"/>
          <p:nvPr/>
        </p:nvPicPr>
        <p:blipFill>
          <a:blip r:embed="rId3">
            <a:alphaModFix/>
          </a:blip>
          <a:stretch>
            <a:fillRect/>
          </a:stretch>
        </p:blipFill>
        <p:spPr>
          <a:xfrm>
            <a:off x="220300" y="2711449"/>
            <a:ext cx="8703398" cy="3573999"/>
          </a:xfrm>
          <a:prstGeom prst="rect">
            <a:avLst/>
          </a:prstGeom>
          <a:noFill/>
          <a:ln>
            <a:noFill/>
          </a:ln>
        </p:spPr>
      </p:pic>
    </p:spTree>
    <p:extLst>
      <p:ext uri="{BB962C8B-B14F-4D97-AF65-F5344CB8AC3E}">
        <p14:creationId xmlns:p14="http://schemas.microsoft.com/office/powerpoint/2010/main" val="22361841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Shape 570"/>
          <p:cNvSpPr txBox="1">
            <a:spLocks noGrp="1"/>
          </p:cNvSpPr>
          <p:nvPr>
            <p:ph type="title"/>
          </p:nvPr>
        </p:nvSpPr>
        <p:spPr>
          <a:xfrm>
            <a:off x="1473200" y="63503"/>
            <a:ext cx="6756300" cy="788400"/>
          </a:xfrm>
          <a:prstGeom prst="rect">
            <a:avLst/>
          </a:prstGeom>
          <a:noFill/>
          <a:ln>
            <a:noFill/>
          </a:ln>
        </p:spPr>
        <p:txBody>
          <a:bodyPr lIns="91425" tIns="45700" rIns="91425" bIns="45700" anchor="ctr" anchorCtr="0">
            <a:noAutofit/>
          </a:bodyPr>
          <a:lstStyle/>
          <a:p>
            <a:pPr marL="0" marR="0" lvl="0" indent="0" algn="l" rtl="0">
              <a:spcBef>
                <a:spcPts val="0"/>
              </a:spcBef>
              <a:buClr>
                <a:srgbClr val="0299C6"/>
              </a:buClr>
              <a:buSzPct val="25000"/>
              <a:buFont typeface="Calibri"/>
              <a:buNone/>
            </a:pPr>
            <a:r>
              <a:rPr lang="en-US" sz="3600" b="1" i="0" u="none" strike="noStrike" cap="none" dirty="0" smtClean="0">
                <a:solidFill>
                  <a:srgbClr val="0299C6"/>
                </a:solidFill>
                <a:latin typeface="Calibri"/>
                <a:ea typeface="Calibri"/>
                <a:cs typeface="Calibri"/>
                <a:sym typeface="Calibri"/>
              </a:rPr>
              <a:t>Positive Reinforcement</a:t>
            </a:r>
            <a:endParaRPr lang="en-US" sz="3600" b="1" i="0" u="none" strike="noStrike" cap="none" dirty="0">
              <a:solidFill>
                <a:srgbClr val="0299C6"/>
              </a:solidFill>
              <a:latin typeface="Calibri"/>
              <a:ea typeface="Calibri"/>
              <a:cs typeface="Calibri"/>
              <a:sym typeface="Calibri"/>
            </a:endParaRPr>
          </a:p>
        </p:txBody>
      </p:sp>
      <p:sp>
        <p:nvSpPr>
          <p:cNvPr id="572" name="Shape 572"/>
          <p:cNvSpPr txBox="1">
            <a:spLocks noGrp="1"/>
          </p:cNvSpPr>
          <p:nvPr>
            <p:ph type="ftr" idx="11"/>
          </p:nvPr>
        </p:nvSpPr>
        <p:spPr>
          <a:xfrm>
            <a:off x="3124200" y="6583679"/>
            <a:ext cx="2895600" cy="2742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600" b="1">
                <a:solidFill>
                  <a:schemeClr val="lt1"/>
                </a:solidFill>
                <a:latin typeface="Calibri"/>
                <a:ea typeface="Calibri"/>
                <a:cs typeface="Calibri"/>
                <a:sym typeface="Calibri"/>
              </a:rPr>
              <a:t>pbisMN.org</a:t>
            </a:r>
          </a:p>
        </p:txBody>
      </p:sp>
      <p:sp>
        <p:nvSpPr>
          <p:cNvPr id="573" name="Shape 573"/>
          <p:cNvSpPr txBox="1">
            <a:spLocks noGrp="1"/>
          </p:cNvSpPr>
          <p:nvPr>
            <p:ph type="sldNum" idx="12"/>
          </p:nvPr>
        </p:nvSpPr>
        <p:spPr>
          <a:xfrm>
            <a:off x="6972300" y="6583679"/>
            <a:ext cx="2133600" cy="2742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600">
                <a:solidFill>
                  <a:schemeClr val="lt1"/>
                </a:solidFill>
                <a:latin typeface="Calibri"/>
                <a:ea typeface="Calibri"/>
                <a:cs typeface="Calibri"/>
                <a:sym typeface="Calibri"/>
              </a:rPr>
              <a:t>38</a:t>
            </a:fld>
            <a:endParaRPr lang="en-US" sz="1600">
              <a:solidFill>
                <a:schemeClr val="lt1"/>
              </a:solidFill>
              <a:latin typeface="Calibri"/>
              <a:ea typeface="Calibri"/>
              <a:cs typeface="Calibri"/>
              <a:sym typeface="Calibri"/>
            </a:endParaRPr>
          </a:p>
        </p:txBody>
      </p:sp>
      <p:pic>
        <p:nvPicPr>
          <p:cNvPr id="574" name="Shape 574" descr="Photograph of 6 elementary students smiling standing in front of a chalkboard"/>
          <p:cNvPicPr preferRelativeResize="0"/>
          <p:nvPr/>
        </p:nvPicPr>
        <p:blipFill>
          <a:blip r:embed="rId3">
            <a:alphaModFix/>
          </a:blip>
          <a:stretch>
            <a:fillRect/>
          </a:stretch>
        </p:blipFill>
        <p:spPr>
          <a:xfrm>
            <a:off x="524425" y="1999925"/>
            <a:ext cx="3816750" cy="3435724"/>
          </a:xfrm>
          <a:prstGeom prst="rect">
            <a:avLst/>
          </a:prstGeom>
          <a:noFill/>
          <a:ln>
            <a:noFill/>
          </a:ln>
        </p:spPr>
      </p:pic>
      <p:sp>
        <p:nvSpPr>
          <p:cNvPr id="576" name="Shape 576"/>
          <p:cNvSpPr txBox="1"/>
          <p:nvPr/>
        </p:nvSpPr>
        <p:spPr>
          <a:xfrm>
            <a:off x="4870100" y="1028600"/>
            <a:ext cx="3702300" cy="5029200"/>
          </a:xfrm>
          <a:prstGeom prst="rect">
            <a:avLst/>
          </a:prstGeom>
          <a:noFill/>
          <a:ln>
            <a:noFill/>
          </a:ln>
        </p:spPr>
        <p:txBody>
          <a:bodyPr lIns="91425" tIns="91425" rIns="91425" bIns="91425" anchor="t" anchorCtr="0">
            <a:noAutofit/>
          </a:bodyPr>
          <a:lstStyle/>
          <a:p>
            <a:pPr lvl="0">
              <a:spcBef>
                <a:spcPts val="0"/>
              </a:spcBef>
              <a:buNone/>
            </a:pPr>
            <a:r>
              <a:rPr lang="en-US" sz="3000" dirty="0">
                <a:ea typeface="Calibri"/>
                <a:cs typeface="Calibri"/>
                <a:sym typeface="Calibri"/>
              </a:rPr>
              <a:t>Students who have earned Soaring Eagles get their name put into a weekly drawing to be their grade level’s student of the week.  Students also work on earning individual rewards based on the number of tickets they have earned</a:t>
            </a:r>
            <a:r>
              <a:rPr lang="en-US" sz="3000" dirty="0" smtClean="0">
                <a:ea typeface="Calibri"/>
                <a:cs typeface="Calibri"/>
                <a:sym typeface="Calibri"/>
              </a:rPr>
              <a:t>.</a:t>
            </a:r>
            <a:endParaRPr lang="en-US" sz="3000" dirty="0">
              <a:ea typeface="Calibri"/>
              <a:cs typeface="Calibri"/>
              <a:sym typeface="Calibri"/>
            </a:endParaRPr>
          </a:p>
        </p:txBody>
      </p:sp>
    </p:spTree>
    <p:extLst>
      <p:ext uri="{BB962C8B-B14F-4D97-AF65-F5344CB8AC3E}">
        <p14:creationId xmlns:p14="http://schemas.microsoft.com/office/powerpoint/2010/main" val="37882025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Shape 581"/>
          <p:cNvSpPr txBox="1">
            <a:spLocks noGrp="1"/>
          </p:cNvSpPr>
          <p:nvPr>
            <p:ph type="title"/>
          </p:nvPr>
        </p:nvSpPr>
        <p:spPr>
          <a:xfrm>
            <a:off x="1473200" y="63503"/>
            <a:ext cx="6756300" cy="788400"/>
          </a:xfrm>
          <a:prstGeom prst="rect">
            <a:avLst/>
          </a:prstGeom>
          <a:noFill/>
          <a:ln>
            <a:noFill/>
          </a:ln>
        </p:spPr>
        <p:txBody>
          <a:bodyPr lIns="91425" tIns="45700" rIns="91425" bIns="45700" anchor="ctr" anchorCtr="0">
            <a:noAutofit/>
          </a:bodyPr>
          <a:lstStyle/>
          <a:p>
            <a:pPr marL="0" marR="0" lvl="0" indent="0" algn="l" rtl="0">
              <a:spcBef>
                <a:spcPts val="0"/>
              </a:spcBef>
              <a:buClr>
                <a:srgbClr val="0299C6"/>
              </a:buClr>
              <a:buSzPct val="25000"/>
              <a:buFont typeface="Calibri"/>
              <a:buNone/>
            </a:pPr>
            <a:r>
              <a:rPr lang="en-US" sz="3600" b="1" i="0" u="none" strike="noStrike" cap="none" dirty="0" smtClean="0">
                <a:solidFill>
                  <a:srgbClr val="0299C6"/>
                </a:solidFill>
                <a:latin typeface="Calibri"/>
                <a:ea typeface="Calibri"/>
                <a:cs typeface="Calibri"/>
                <a:sym typeface="Calibri"/>
              </a:rPr>
              <a:t>Examples </a:t>
            </a:r>
            <a:endParaRPr lang="en-US" sz="3600" b="1" i="0" u="none" strike="noStrike" cap="none" dirty="0">
              <a:solidFill>
                <a:srgbClr val="0299C6"/>
              </a:solidFill>
              <a:latin typeface="Calibri"/>
              <a:ea typeface="Calibri"/>
              <a:cs typeface="Calibri"/>
              <a:sym typeface="Calibri"/>
            </a:endParaRPr>
          </a:p>
        </p:txBody>
      </p:sp>
      <p:sp>
        <p:nvSpPr>
          <p:cNvPr id="583" name="Shape 583"/>
          <p:cNvSpPr txBox="1">
            <a:spLocks noGrp="1"/>
          </p:cNvSpPr>
          <p:nvPr>
            <p:ph type="ftr" idx="11"/>
          </p:nvPr>
        </p:nvSpPr>
        <p:spPr>
          <a:xfrm>
            <a:off x="3124200" y="6583679"/>
            <a:ext cx="2895600" cy="2742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600" b="1">
                <a:solidFill>
                  <a:schemeClr val="lt1"/>
                </a:solidFill>
                <a:latin typeface="Calibri"/>
                <a:ea typeface="Calibri"/>
                <a:cs typeface="Calibri"/>
                <a:sym typeface="Calibri"/>
              </a:rPr>
              <a:t>pbisMN.org</a:t>
            </a:r>
          </a:p>
        </p:txBody>
      </p:sp>
      <p:sp>
        <p:nvSpPr>
          <p:cNvPr id="584" name="Shape 584"/>
          <p:cNvSpPr txBox="1">
            <a:spLocks noGrp="1"/>
          </p:cNvSpPr>
          <p:nvPr>
            <p:ph type="sldNum" idx="12"/>
          </p:nvPr>
        </p:nvSpPr>
        <p:spPr>
          <a:xfrm>
            <a:off x="6972300" y="6583679"/>
            <a:ext cx="2133600" cy="2742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600">
                <a:solidFill>
                  <a:schemeClr val="lt1"/>
                </a:solidFill>
                <a:latin typeface="Calibri"/>
                <a:ea typeface="Calibri"/>
                <a:cs typeface="Calibri"/>
                <a:sym typeface="Calibri"/>
              </a:rPr>
              <a:t>39</a:t>
            </a:fld>
            <a:endParaRPr lang="en-US" sz="1600">
              <a:solidFill>
                <a:schemeClr val="lt1"/>
              </a:solidFill>
              <a:latin typeface="Calibri"/>
              <a:ea typeface="Calibri"/>
              <a:cs typeface="Calibri"/>
              <a:sym typeface="Calibri"/>
            </a:endParaRPr>
          </a:p>
        </p:txBody>
      </p:sp>
      <p:pic>
        <p:nvPicPr>
          <p:cNvPr id="585" name="Shape 585" descr="Photograph of a school bulletin board.  Red background with colorful border.  Laveled rewards and has pictures and text describing the menu of rewards available."/>
          <p:cNvPicPr preferRelativeResize="0"/>
          <p:nvPr/>
        </p:nvPicPr>
        <p:blipFill>
          <a:blip r:embed="rId3">
            <a:alphaModFix/>
          </a:blip>
          <a:stretch>
            <a:fillRect/>
          </a:stretch>
        </p:blipFill>
        <p:spPr>
          <a:xfrm>
            <a:off x="169000" y="932949"/>
            <a:ext cx="3642175" cy="4138825"/>
          </a:xfrm>
          <a:prstGeom prst="rect">
            <a:avLst/>
          </a:prstGeom>
          <a:noFill/>
          <a:ln>
            <a:noFill/>
          </a:ln>
        </p:spPr>
      </p:pic>
      <p:pic>
        <p:nvPicPr>
          <p:cNvPr id="586" name="Shape 586" descr="Photograph of a school bulleting board. White background with black border. Each grade K-5 is labeled with a spot to list the teacher name for the classroom in that grade."/>
          <p:cNvPicPr preferRelativeResize="0"/>
          <p:nvPr/>
        </p:nvPicPr>
        <p:blipFill>
          <a:blip r:embed="rId4">
            <a:alphaModFix/>
          </a:blip>
          <a:stretch>
            <a:fillRect/>
          </a:stretch>
        </p:blipFill>
        <p:spPr>
          <a:xfrm>
            <a:off x="4795424" y="932949"/>
            <a:ext cx="4218375" cy="3112725"/>
          </a:xfrm>
          <a:prstGeom prst="rect">
            <a:avLst/>
          </a:prstGeom>
          <a:noFill/>
          <a:ln>
            <a:noFill/>
          </a:ln>
        </p:spPr>
      </p:pic>
      <p:sp>
        <p:nvSpPr>
          <p:cNvPr id="587" name="Shape 587"/>
          <p:cNvSpPr txBox="1"/>
          <p:nvPr/>
        </p:nvSpPr>
        <p:spPr>
          <a:xfrm>
            <a:off x="169000" y="5152825"/>
            <a:ext cx="3718500" cy="1157700"/>
          </a:xfrm>
          <a:prstGeom prst="rect">
            <a:avLst/>
          </a:prstGeom>
          <a:noFill/>
          <a:ln>
            <a:noFill/>
          </a:ln>
        </p:spPr>
        <p:txBody>
          <a:bodyPr lIns="91425" tIns="91425" rIns="91425" bIns="91425" anchor="t" anchorCtr="0">
            <a:noAutofit/>
          </a:bodyPr>
          <a:lstStyle/>
          <a:p>
            <a:pPr marL="0" lvl="0" indent="0">
              <a:spcBef>
                <a:spcPts val="0"/>
              </a:spcBef>
              <a:buNone/>
            </a:pPr>
            <a:r>
              <a:rPr lang="en-US" sz="3200">
                <a:latin typeface="Calibri"/>
                <a:ea typeface="Calibri"/>
                <a:cs typeface="Calibri"/>
                <a:sym typeface="Calibri"/>
              </a:rPr>
              <a:t>Example of a rewards menu in a classroom</a:t>
            </a:r>
          </a:p>
        </p:txBody>
      </p:sp>
      <p:sp>
        <p:nvSpPr>
          <p:cNvPr id="589" name="Shape 589"/>
          <p:cNvSpPr txBox="1"/>
          <p:nvPr/>
        </p:nvSpPr>
        <p:spPr>
          <a:xfrm>
            <a:off x="4888875" y="4339975"/>
            <a:ext cx="4125000" cy="2006100"/>
          </a:xfrm>
          <a:prstGeom prst="rect">
            <a:avLst/>
          </a:prstGeom>
          <a:noFill/>
          <a:ln>
            <a:noFill/>
          </a:ln>
        </p:spPr>
        <p:txBody>
          <a:bodyPr lIns="91425" tIns="91425" rIns="91425" bIns="91425" anchor="t" anchorCtr="0">
            <a:noAutofit/>
          </a:bodyPr>
          <a:lstStyle/>
          <a:p>
            <a:pPr lvl="0">
              <a:spcBef>
                <a:spcPts val="0"/>
              </a:spcBef>
              <a:buNone/>
            </a:pPr>
            <a:r>
              <a:rPr lang="en-US" sz="3200">
                <a:latin typeface="Calibri"/>
                <a:ea typeface="Calibri"/>
                <a:cs typeface="Calibri"/>
                <a:sym typeface="Calibri"/>
              </a:rPr>
              <a:t>An area of concern was our lunch room so we created the Golden Tray Award.</a:t>
            </a:r>
          </a:p>
        </p:txBody>
      </p:sp>
    </p:spTree>
    <p:extLst>
      <p:ext uri="{BB962C8B-B14F-4D97-AF65-F5344CB8AC3E}">
        <p14:creationId xmlns:p14="http://schemas.microsoft.com/office/powerpoint/2010/main" val="14702027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t>Historical Responses</a:t>
            </a:r>
          </a:p>
        </p:txBody>
      </p:sp>
      <p:sp>
        <p:nvSpPr>
          <p:cNvPr id="5" name="Text Placeholder 3"/>
          <p:cNvSpPr txBox="1">
            <a:spLocks/>
          </p:cNvSpPr>
          <p:nvPr/>
        </p:nvSpPr>
        <p:spPr>
          <a:xfrm>
            <a:off x="163205" y="1676400"/>
            <a:ext cx="8628525" cy="1219200"/>
          </a:xfrm>
          <a:prstGeom prst="rect">
            <a:avLst/>
          </a:prstGeom>
        </p:spPr>
        <p:txBody>
          <a:bodyPr anchor="ctr">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8000" b="1" i="1" dirty="0" smtClean="0">
                <a:solidFill>
                  <a:schemeClr val="accent4">
                    <a:lumMod val="75000"/>
                  </a:schemeClr>
                </a:solidFill>
              </a:rPr>
              <a:t>Get Tough</a:t>
            </a:r>
            <a:endParaRPr lang="en-US" sz="8000" b="1" i="1" dirty="0">
              <a:solidFill>
                <a:schemeClr val="accent4">
                  <a:lumMod val="75000"/>
                </a:schemeClr>
              </a:solidFill>
            </a:endParaRPr>
          </a:p>
        </p:txBody>
      </p:sp>
      <p:sp>
        <p:nvSpPr>
          <p:cNvPr id="6" name="Text Placeholder 5"/>
          <p:cNvSpPr txBox="1">
            <a:spLocks/>
          </p:cNvSpPr>
          <p:nvPr/>
        </p:nvSpPr>
        <p:spPr>
          <a:xfrm rot="19929972">
            <a:off x="2848907" y="3645179"/>
            <a:ext cx="6160140" cy="12441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7200" b="1" i="1" dirty="0" smtClean="0">
                <a:solidFill>
                  <a:schemeClr val="accent6">
                    <a:lumMod val="75000"/>
                  </a:schemeClr>
                </a:solidFill>
              </a:rPr>
              <a:t>Train and Hope</a:t>
            </a:r>
            <a:endParaRPr lang="en-US" sz="7200" b="1" i="1" dirty="0">
              <a:solidFill>
                <a:schemeClr val="accent6">
                  <a:lumMod val="75000"/>
                </a:schemeClr>
              </a:solidFill>
            </a:endParaRPr>
          </a:p>
        </p:txBody>
      </p:sp>
      <p:sp>
        <p:nvSpPr>
          <p:cNvPr id="4" name="Slide Number Placeholder 3"/>
          <p:cNvSpPr>
            <a:spLocks noGrp="1"/>
          </p:cNvSpPr>
          <p:nvPr>
            <p:ph type="sldNum" sz="quarter" idx="12"/>
          </p:nvPr>
        </p:nvSpPr>
        <p:spPr/>
        <p:txBody>
          <a:bodyPr/>
          <a:lstStyle/>
          <a:p>
            <a:fld id="{91C7252B-4A3A-443E-82EA-92A5BCCF2336}" type="slidenum">
              <a:rPr lang="en-US" smtClean="0"/>
              <a:pPr/>
              <a:t>4</a:t>
            </a:fld>
            <a:endParaRPr lang="en-US" dirty="0"/>
          </a:p>
        </p:txBody>
      </p:sp>
      <p:sp>
        <p:nvSpPr>
          <p:cNvPr id="7" name="Footer Placeholder 6"/>
          <p:cNvSpPr>
            <a:spLocks noGrp="1"/>
          </p:cNvSpPr>
          <p:nvPr>
            <p:ph type="ftr" sz="quarter" idx="11"/>
          </p:nvPr>
        </p:nvSpPr>
        <p:spPr/>
        <p:txBody>
          <a:bodyPr/>
          <a:lstStyle/>
          <a:p>
            <a:r>
              <a:rPr lang="en-US" smtClean="0"/>
              <a:t>pbisMN.org</a:t>
            </a:r>
            <a:endParaRPr lang="en-US" dirty="0"/>
          </a:p>
        </p:txBody>
      </p:sp>
      <p:sp>
        <p:nvSpPr>
          <p:cNvPr id="3" name="TextBox 2"/>
          <p:cNvSpPr txBox="1"/>
          <p:nvPr/>
        </p:nvSpPr>
        <p:spPr>
          <a:xfrm>
            <a:off x="464915" y="2713133"/>
            <a:ext cx="4125040" cy="1477328"/>
          </a:xfrm>
          <a:prstGeom prst="rect">
            <a:avLst/>
          </a:prstGeom>
          <a:noFill/>
        </p:spPr>
        <p:txBody>
          <a:bodyPr wrap="none" rtlCol="0">
            <a:spAutoFit/>
          </a:bodyPr>
          <a:lstStyle/>
          <a:p>
            <a:r>
              <a:rPr lang="en-US"/>
              <a:t>Weakens child adult-relationship</a:t>
            </a:r>
          </a:p>
          <a:p>
            <a:r>
              <a:rPr lang="en-US"/>
              <a:t>Weakens academic and social behavior</a:t>
            </a:r>
          </a:p>
          <a:p>
            <a:r>
              <a:rPr lang="en-US"/>
              <a:t>Creates environments of control</a:t>
            </a:r>
          </a:p>
          <a:p>
            <a:r>
              <a:rPr lang="en-US"/>
              <a:t>Triggers and reinforces antisocial behavior</a:t>
            </a:r>
          </a:p>
          <a:p>
            <a:r>
              <a:rPr lang="en-US"/>
              <a:t>Shifts accountability away from child</a:t>
            </a:r>
            <a:endParaRPr lang="en-US" dirty="0"/>
          </a:p>
        </p:txBody>
      </p:sp>
      <p:sp>
        <p:nvSpPr>
          <p:cNvPr id="8" name="TextBox 7"/>
          <p:cNvSpPr txBox="1"/>
          <p:nvPr/>
        </p:nvSpPr>
        <p:spPr>
          <a:xfrm rot="19927808">
            <a:off x="4050194" y="4592268"/>
            <a:ext cx="4991824" cy="815608"/>
          </a:xfrm>
          <a:prstGeom prst="rect">
            <a:avLst/>
          </a:prstGeom>
          <a:noFill/>
        </p:spPr>
        <p:txBody>
          <a:bodyPr wrap="square" rtlCol="0">
            <a:spAutoFit/>
          </a:bodyPr>
          <a:lstStyle/>
          <a:p>
            <a:pPr algn="ctr"/>
            <a:r>
              <a:rPr lang="en-US" b="1"/>
              <a:t>“Training by itself does not result in positive implementation…or intervention outcomes” </a:t>
            </a:r>
          </a:p>
          <a:p>
            <a:r>
              <a:rPr lang="en-US" sz="1100"/>
              <a:t>                            (</a:t>
            </a:r>
            <a:r>
              <a:rPr lang="en-US" sz="1100">
                <a:hlinkClick r:id="rId3"/>
              </a:rPr>
              <a:t>Fixen, Naoom, Blasé, Friedman, &amp; Wallace</a:t>
            </a:r>
            <a:r>
              <a:rPr lang="en-US" sz="1100"/>
              <a:t>, 2005, pp.. 40-41)</a:t>
            </a:r>
            <a:endParaRPr lang="en-US" sz="1100" dirty="0"/>
          </a:p>
        </p:txBody>
      </p:sp>
    </p:spTree>
    <p:extLst>
      <p:ext uri="{BB962C8B-B14F-4D97-AF65-F5344CB8AC3E}">
        <p14:creationId xmlns:p14="http://schemas.microsoft.com/office/powerpoint/2010/main" val="32692760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Shape 594"/>
          <p:cNvSpPr txBox="1">
            <a:spLocks noGrp="1"/>
          </p:cNvSpPr>
          <p:nvPr>
            <p:ph type="title"/>
          </p:nvPr>
        </p:nvSpPr>
        <p:spPr>
          <a:xfrm>
            <a:off x="1473200" y="63503"/>
            <a:ext cx="6756300" cy="788400"/>
          </a:xfrm>
          <a:prstGeom prst="rect">
            <a:avLst/>
          </a:prstGeom>
          <a:noFill/>
          <a:ln>
            <a:noFill/>
          </a:ln>
        </p:spPr>
        <p:txBody>
          <a:bodyPr lIns="91425" tIns="45700" rIns="91425" bIns="45700" anchor="ctr" anchorCtr="0">
            <a:noAutofit/>
          </a:bodyPr>
          <a:lstStyle/>
          <a:p>
            <a:pPr marL="0" marR="0" lvl="0" indent="0" algn="l" rtl="0">
              <a:spcBef>
                <a:spcPts val="0"/>
              </a:spcBef>
              <a:buClr>
                <a:srgbClr val="0299C6"/>
              </a:buClr>
              <a:buSzPct val="25000"/>
              <a:buFont typeface="Calibri"/>
              <a:buNone/>
            </a:pPr>
            <a:r>
              <a:rPr lang="en-US" sz="3600" b="1" i="0" u="none" strike="noStrike" cap="none" dirty="0" smtClean="0">
                <a:solidFill>
                  <a:srgbClr val="0299C6"/>
                </a:solidFill>
                <a:latin typeface="Calibri"/>
                <a:ea typeface="Calibri"/>
                <a:cs typeface="Calibri"/>
                <a:sym typeface="Calibri"/>
              </a:rPr>
              <a:t>Behavior Flowchart</a:t>
            </a:r>
            <a:endParaRPr lang="en-US" sz="3600" b="1" i="0" u="none" strike="noStrike" cap="none" dirty="0">
              <a:solidFill>
                <a:srgbClr val="0299C6"/>
              </a:solidFill>
              <a:latin typeface="Calibri"/>
              <a:ea typeface="Calibri"/>
              <a:cs typeface="Calibri"/>
              <a:sym typeface="Calibri"/>
            </a:endParaRPr>
          </a:p>
        </p:txBody>
      </p:sp>
      <p:sp>
        <p:nvSpPr>
          <p:cNvPr id="595" name="Shape 595"/>
          <p:cNvSpPr txBox="1">
            <a:spLocks noGrp="1"/>
          </p:cNvSpPr>
          <p:nvPr>
            <p:ph type="body" idx="1"/>
          </p:nvPr>
        </p:nvSpPr>
        <p:spPr>
          <a:xfrm>
            <a:off x="304800" y="1143000"/>
            <a:ext cx="8534400" cy="5029200"/>
          </a:xfrm>
          <a:prstGeom prst="rect">
            <a:avLst/>
          </a:prstGeom>
          <a:noFill/>
          <a:ln>
            <a:noFill/>
          </a:ln>
        </p:spPr>
        <p:txBody>
          <a:bodyPr lIns="91425" tIns="45700" rIns="91425" bIns="45700" anchor="t" anchorCtr="0">
            <a:noAutofit/>
          </a:bodyPr>
          <a:lstStyle/>
          <a:p>
            <a:pPr marL="0" lvl="0" indent="-69850" rtl="0">
              <a:spcBef>
                <a:spcPts val="0"/>
              </a:spcBef>
              <a:buClr>
                <a:schemeClr val="dk1"/>
              </a:buClr>
              <a:buSzPct val="34375"/>
              <a:buFont typeface="Arial"/>
              <a:buNone/>
            </a:pPr>
            <a:endParaRPr/>
          </a:p>
        </p:txBody>
      </p:sp>
      <p:sp>
        <p:nvSpPr>
          <p:cNvPr id="596" name="Shape 596"/>
          <p:cNvSpPr txBox="1">
            <a:spLocks noGrp="1"/>
          </p:cNvSpPr>
          <p:nvPr>
            <p:ph type="ftr" idx="11"/>
          </p:nvPr>
        </p:nvSpPr>
        <p:spPr>
          <a:xfrm>
            <a:off x="3124200" y="6583679"/>
            <a:ext cx="2895600" cy="2742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600" b="1">
                <a:solidFill>
                  <a:schemeClr val="lt1"/>
                </a:solidFill>
                <a:latin typeface="Calibri"/>
                <a:ea typeface="Calibri"/>
                <a:cs typeface="Calibri"/>
                <a:sym typeface="Calibri"/>
              </a:rPr>
              <a:t>pbisMN.org</a:t>
            </a:r>
          </a:p>
        </p:txBody>
      </p:sp>
      <p:sp>
        <p:nvSpPr>
          <p:cNvPr id="597" name="Shape 597"/>
          <p:cNvSpPr txBox="1">
            <a:spLocks noGrp="1"/>
          </p:cNvSpPr>
          <p:nvPr>
            <p:ph type="sldNum" idx="12"/>
          </p:nvPr>
        </p:nvSpPr>
        <p:spPr>
          <a:xfrm>
            <a:off x="6972300" y="6583679"/>
            <a:ext cx="2133600" cy="2742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600">
                <a:solidFill>
                  <a:schemeClr val="lt1"/>
                </a:solidFill>
                <a:latin typeface="Calibri"/>
                <a:ea typeface="Calibri"/>
                <a:cs typeface="Calibri"/>
                <a:sym typeface="Calibri"/>
              </a:rPr>
              <a:t>40</a:t>
            </a:fld>
            <a:endParaRPr lang="en-US" sz="1600">
              <a:solidFill>
                <a:schemeClr val="lt1"/>
              </a:solidFill>
              <a:latin typeface="Calibri"/>
              <a:ea typeface="Calibri"/>
              <a:cs typeface="Calibri"/>
              <a:sym typeface="Calibri"/>
            </a:endParaRPr>
          </a:p>
        </p:txBody>
      </p:sp>
      <p:pic>
        <p:nvPicPr>
          <p:cNvPr id="598" name="Shape 598" descr="Screenshot of OGE discipline Referral form to docum ent the name, grade, date, time, location and behavior"/>
          <p:cNvPicPr preferRelativeResize="0"/>
          <p:nvPr/>
        </p:nvPicPr>
        <p:blipFill>
          <a:blip r:embed="rId3">
            <a:alphaModFix/>
          </a:blip>
          <a:stretch>
            <a:fillRect/>
          </a:stretch>
        </p:blipFill>
        <p:spPr>
          <a:xfrm>
            <a:off x="4464499" y="913437"/>
            <a:ext cx="4504673" cy="5608700"/>
          </a:xfrm>
          <a:prstGeom prst="rect">
            <a:avLst/>
          </a:prstGeom>
          <a:noFill/>
          <a:ln>
            <a:noFill/>
          </a:ln>
        </p:spPr>
      </p:pic>
      <p:pic>
        <p:nvPicPr>
          <p:cNvPr id="599" name="Shape 599" descr="Behavior Flowchart"/>
          <p:cNvPicPr preferRelativeResize="0"/>
          <p:nvPr/>
        </p:nvPicPr>
        <p:blipFill>
          <a:blip r:embed="rId4">
            <a:alphaModFix/>
          </a:blip>
          <a:stretch>
            <a:fillRect/>
          </a:stretch>
        </p:blipFill>
        <p:spPr>
          <a:xfrm>
            <a:off x="135800" y="948187"/>
            <a:ext cx="4186299" cy="5539210"/>
          </a:xfrm>
          <a:prstGeom prst="rect">
            <a:avLst/>
          </a:prstGeom>
          <a:noFill/>
          <a:ln>
            <a:noFill/>
          </a:ln>
        </p:spPr>
      </p:pic>
    </p:spTree>
    <p:extLst>
      <p:ext uri="{BB962C8B-B14F-4D97-AF65-F5344CB8AC3E}">
        <p14:creationId xmlns:p14="http://schemas.microsoft.com/office/powerpoint/2010/main" val="6279338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0"/>
            <a:ext cx="6756400" cy="788353"/>
          </a:xfrm>
        </p:spPr>
        <p:txBody>
          <a:bodyPr/>
          <a:lstStyle/>
          <a:p>
            <a:pPr algn="ctr"/>
            <a:r>
              <a:rPr lang="en-US" sz="3200" dirty="0" smtClean="0"/>
              <a:t>Develop Continuum of Procedures for encouraging SW Expectations</a:t>
            </a:r>
            <a:endParaRPr lang="en-US" sz="3200" dirty="0"/>
          </a:p>
        </p:txBody>
      </p:sp>
      <p:sp>
        <p:nvSpPr>
          <p:cNvPr id="3" name="Content Placeholder 2"/>
          <p:cNvSpPr>
            <a:spLocks noGrp="1"/>
          </p:cNvSpPr>
          <p:nvPr>
            <p:ph sz="half" idx="1"/>
          </p:nvPr>
        </p:nvSpPr>
        <p:spPr>
          <a:xfrm>
            <a:off x="0" y="990600"/>
            <a:ext cx="4038600" cy="5715000"/>
          </a:xfrm>
        </p:spPr>
        <p:txBody>
          <a:bodyPr>
            <a:normAutofit fontScale="92500" lnSpcReduction="10000"/>
          </a:bodyPr>
          <a:lstStyle/>
          <a:p>
            <a:r>
              <a:rPr lang="en-US" dirty="0" smtClean="0"/>
              <a:t>Trojan Pride slips</a:t>
            </a:r>
          </a:p>
          <a:p>
            <a:r>
              <a:rPr lang="en-US" dirty="0" smtClean="0"/>
              <a:t>Fix-It Forms (ODR)</a:t>
            </a:r>
          </a:p>
          <a:p>
            <a:r>
              <a:rPr lang="en-US" dirty="0" smtClean="0"/>
              <a:t>New posters, floor decal, wall painting, noise-level visuals, on-going responsive movie series</a:t>
            </a:r>
          </a:p>
          <a:p>
            <a:r>
              <a:rPr lang="en-US" dirty="0" smtClean="0"/>
              <a:t>Trojan Pride Update Weekly News</a:t>
            </a:r>
          </a:p>
          <a:p>
            <a:r>
              <a:rPr lang="en-US" dirty="0" smtClean="0"/>
              <a:t>Golden Trojan Pride slips</a:t>
            </a:r>
          </a:p>
          <a:p>
            <a:r>
              <a:rPr lang="en-US" dirty="0" smtClean="0"/>
              <a:t>Trojan Pride Fridays</a:t>
            </a:r>
          </a:p>
          <a:p>
            <a:r>
              <a:rPr lang="en-US" dirty="0" smtClean="0"/>
              <a:t>Passport System</a:t>
            </a:r>
          </a:p>
          <a:p>
            <a:r>
              <a:rPr lang="en-US" dirty="0" smtClean="0"/>
              <a:t>Bobcat Collectable Key-Chains </a:t>
            </a:r>
          </a:p>
          <a:p>
            <a:endParaRPr lang="en-US" dirty="0"/>
          </a:p>
          <a:p>
            <a:endParaRPr lang="en-US" dirty="0"/>
          </a:p>
        </p:txBody>
      </p:sp>
      <p:pic>
        <p:nvPicPr>
          <p:cNvPr id="7" name="Content Placeholder 6" descr="Photograph of students in a classroom smiling, holding up yellow certificates"/>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t="-24712" b="-24712"/>
          <a:stretch>
            <a:fillRect/>
          </a:stretch>
        </p:blipFill>
        <p:spPr>
          <a:xfrm>
            <a:off x="3962400" y="685800"/>
            <a:ext cx="5181600" cy="5806896"/>
          </a:xfrm>
        </p:spPr>
      </p:pic>
      <p:sp>
        <p:nvSpPr>
          <p:cNvPr id="5" name="Footer Placeholder 4"/>
          <p:cNvSpPr>
            <a:spLocks noGrp="1"/>
          </p:cNvSpPr>
          <p:nvPr>
            <p:ph type="ftr" sz="quarter" idx="11"/>
          </p:nvPr>
        </p:nvSpPr>
        <p:spPr/>
        <p:txBody>
          <a:bodyPr/>
          <a:lstStyle/>
          <a:p>
            <a:r>
              <a:rPr lang="en-US" dirty="0" err="1"/>
              <a:t>pbisMN.org</a:t>
            </a:r>
            <a:endParaRPr lang="en-US" dirty="0"/>
          </a:p>
        </p:txBody>
      </p:sp>
      <p:sp>
        <p:nvSpPr>
          <p:cNvPr id="6" name="Slide Number Placeholder 5"/>
          <p:cNvSpPr>
            <a:spLocks noGrp="1"/>
          </p:cNvSpPr>
          <p:nvPr>
            <p:ph type="sldNum" sz="quarter" idx="12"/>
          </p:nvPr>
        </p:nvSpPr>
        <p:spPr/>
        <p:txBody>
          <a:bodyPr/>
          <a:lstStyle/>
          <a:p>
            <a:fld id="{91C7252B-4A3A-443E-82EA-92A5BCCF2336}" type="slidenum">
              <a:rPr lang="en-US" smtClean="0"/>
              <a:t>41</a:t>
            </a:fld>
            <a:endParaRPr lang="en-US"/>
          </a:p>
        </p:txBody>
      </p:sp>
    </p:spTree>
    <p:extLst>
      <p:ext uri="{BB962C8B-B14F-4D97-AF65-F5344CB8AC3E}">
        <p14:creationId xmlns:p14="http://schemas.microsoft.com/office/powerpoint/2010/main" val="34855873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8</a:t>
            </a:r>
            <a:endParaRPr lang="en-US" dirty="0"/>
          </a:p>
        </p:txBody>
      </p:sp>
      <p:sp>
        <p:nvSpPr>
          <p:cNvPr id="3" name="Text Placeholder 2"/>
          <p:cNvSpPr>
            <a:spLocks noGrp="1"/>
          </p:cNvSpPr>
          <p:nvPr>
            <p:ph type="body" idx="1"/>
          </p:nvPr>
        </p:nvSpPr>
        <p:spPr/>
        <p:txBody>
          <a:bodyPr>
            <a:normAutofit/>
          </a:bodyPr>
          <a:lstStyle/>
          <a:p>
            <a:r>
              <a:rPr lang="en-US" sz="2400" b="1" dirty="0">
                <a:solidFill>
                  <a:srgbClr val="7BB752"/>
                </a:solidFill>
              </a:rPr>
              <a:t>Develop Procedures for Data-Based Decision-Making &amp; Monitoring</a:t>
            </a:r>
          </a:p>
        </p:txBody>
      </p:sp>
      <p:sp>
        <p:nvSpPr>
          <p:cNvPr id="4" name="Footer Placeholder 3"/>
          <p:cNvSpPr>
            <a:spLocks noGrp="1"/>
          </p:cNvSpPr>
          <p:nvPr>
            <p:ph type="ftr" sz="quarter" idx="11"/>
          </p:nvPr>
        </p:nvSpPr>
        <p:spPr/>
        <p:txBody>
          <a:bodyPr/>
          <a:lstStyle/>
          <a:p>
            <a:r>
              <a:rPr lang="en-US" smtClean="0"/>
              <a:t>pbisMN.org</a:t>
            </a:r>
            <a:endParaRPr lang="en-US"/>
          </a:p>
        </p:txBody>
      </p:sp>
      <p:sp>
        <p:nvSpPr>
          <p:cNvPr id="5" name="Slide Number Placeholder 4"/>
          <p:cNvSpPr>
            <a:spLocks noGrp="1"/>
          </p:cNvSpPr>
          <p:nvPr>
            <p:ph type="sldNum" sz="quarter" idx="12"/>
          </p:nvPr>
        </p:nvSpPr>
        <p:spPr/>
        <p:txBody>
          <a:bodyPr/>
          <a:lstStyle/>
          <a:p>
            <a:fld id="{91C7252B-4A3A-443E-82EA-92A5BCCF2336}" type="slidenum">
              <a:rPr lang="en-US" smtClean="0"/>
              <a:t>42</a:t>
            </a:fld>
            <a:endParaRPr lang="en-US"/>
          </a:p>
        </p:txBody>
      </p:sp>
    </p:spTree>
    <p:extLst>
      <p:ext uri="{BB962C8B-B14F-4D97-AF65-F5344CB8AC3E}">
        <p14:creationId xmlns:p14="http://schemas.microsoft.com/office/powerpoint/2010/main" val="38315140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Shape 604"/>
          <p:cNvSpPr txBox="1">
            <a:spLocks noGrp="1"/>
          </p:cNvSpPr>
          <p:nvPr>
            <p:ph type="title"/>
          </p:nvPr>
        </p:nvSpPr>
        <p:spPr>
          <a:xfrm>
            <a:off x="1473200" y="63503"/>
            <a:ext cx="6756300" cy="788400"/>
          </a:xfrm>
          <a:prstGeom prst="rect">
            <a:avLst/>
          </a:prstGeom>
          <a:noFill/>
          <a:ln>
            <a:noFill/>
          </a:ln>
        </p:spPr>
        <p:txBody>
          <a:bodyPr lIns="91425" tIns="45700" rIns="91425" bIns="45700" anchor="ctr" anchorCtr="0">
            <a:noAutofit/>
          </a:bodyPr>
          <a:lstStyle/>
          <a:p>
            <a:pPr marL="0" marR="0" lvl="0" indent="0" algn="l" rtl="0">
              <a:spcBef>
                <a:spcPts val="0"/>
              </a:spcBef>
              <a:buClr>
                <a:srgbClr val="0299C6"/>
              </a:buClr>
              <a:buSzPct val="25000"/>
              <a:buFont typeface="Calibri"/>
              <a:buNone/>
            </a:pPr>
            <a:r>
              <a:rPr lang="en-US" sz="3600" b="1" i="0" u="none" strike="noStrike" cap="none" dirty="0" smtClean="0">
                <a:solidFill>
                  <a:srgbClr val="0299C6"/>
                </a:solidFill>
                <a:latin typeface="Calibri"/>
                <a:ea typeface="Calibri"/>
                <a:cs typeface="Calibri"/>
                <a:sym typeface="Calibri"/>
              </a:rPr>
              <a:t>Reporting Data to Staff</a:t>
            </a:r>
            <a:endParaRPr lang="en-US" sz="3600" b="1" i="0" u="none" strike="noStrike" cap="none" dirty="0">
              <a:solidFill>
                <a:srgbClr val="0299C6"/>
              </a:solidFill>
              <a:latin typeface="Calibri"/>
              <a:ea typeface="Calibri"/>
              <a:cs typeface="Calibri"/>
              <a:sym typeface="Calibri"/>
            </a:endParaRPr>
          </a:p>
        </p:txBody>
      </p:sp>
      <p:sp>
        <p:nvSpPr>
          <p:cNvPr id="605" name="Shape 605"/>
          <p:cNvSpPr txBox="1">
            <a:spLocks noGrp="1"/>
          </p:cNvSpPr>
          <p:nvPr>
            <p:ph type="body" idx="1"/>
          </p:nvPr>
        </p:nvSpPr>
        <p:spPr>
          <a:xfrm>
            <a:off x="304800" y="1143000"/>
            <a:ext cx="8534400" cy="5029200"/>
          </a:xfrm>
          <a:prstGeom prst="rect">
            <a:avLst/>
          </a:prstGeom>
          <a:noFill/>
          <a:ln>
            <a:noFill/>
          </a:ln>
        </p:spPr>
        <p:txBody>
          <a:bodyPr lIns="91425" tIns="45700" rIns="91425" bIns="45700" anchor="t" anchorCtr="0">
            <a:noAutofit/>
          </a:bodyPr>
          <a:lstStyle/>
          <a:p>
            <a:pPr marL="0" lvl="0" indent="-69850" rtl="0">
              <a:spcBef>
                <a:spcPts val="0"/>
              </a:spcBef>
              <a:buClr>
                <a:schemeClr val="dk1"/>
              </a:buClr>
              <a:buSzPct val="34375"/>
              <a:buFont typeface="Arial"/>
              <a:buNone/>
            </a:pPr>
            <a:r>
              <a:rPr lang="en-US"/>
              <a:t>We report data to our staff once a month.  That data includes how many Soaring Eagles and referrals were given out, the time and place of referrals written and the demographics of the students receiving referrals.  </a:t>
            </a:r>
          </a:p>
          <a:p>
            <a:pPr marL="0" lvl="0" indent="-69850" rtl="0">
              <a:spcBef>
                <a:spcPts val="0"/>
              </a:spcBef>
              <a:buClr>
                <a:schemeClr val="dk1"/>
              </a:buClr>
              <a:buSzPct val="34375"/>
              <a:buFont typeface="Arial"/>
              <a:buNone/>
            </a:pPr>
            <a:endParaRPr/>
          </a:p>
          <a:p>
            <a:pPr marL="0" lvl="0" indent="-69850" rtl="0">
              <a:spcBef>
                <a:spcPts val="0"/>
              </a:spcBef>
              <a:buClr>
                <a:schemeClr val="dk1"/>
              </a:buClr>
              <a:buSzPct val="34375"/>
              <a:buFont typeface="Arial"/>
              <a:buNone/>
            </a:pPr>
            <a:r>
              <a:rPr lang="en-US"/>
              <a:t>With our data we’re able to determine which students need additional supports and come up with interventions to help them succeed.</a:t>
            </a:r>
          </a:p>
        </p:txBody>
      </p:sp>
      <p:sp>
        <p:nvSpPr>
          <p:cNvPr id="606" name="Shape 606"/>
          <p:cNvSpPr txBox="1">
            <a:spLocks noGrp="1"/>
          </p:cNvSpPr>
          <p:nvPr>
            <p:ph type="ftr" idx="11"/>
          </p:nvPr>
        </p:nvSpPr>
        <p:spPr>
          <a:xfrm>
            <a:off x="3124200" y="6583679"/>
            <a:ext cx="2895600" cy="2742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600" b="1">
                <a:solidFill>
                  <a:schemeClr val="lt1"/>
                </a:solidFill>
                <a:latin typeface="Calibri"/>
                <a:ea typeface="Calibri"/>
                <a:cs typeface="Calibri"/>
                <a:sym typeface="Calibri"/>
              </a:rPr>
              <a:t>pbisMN.org</a:t>
            </a:r>
          </a:p>
        </p:txBody>
      </p:sp>
      <p:sp>
        <p:nvSpPr>
          <p:cNvPr id="607" name="Shape 607"/>
          <p:cNvSpPr txBox="1">
            <a:spLocks noGrp="1"/>
          </p:cNvSpPr>
          <p:nvPr>
            <p:ph type="sldNum" idx="12"/>
          </p:nvPr>
        </p:nvSpPr>
        <p:spPr>
          <a:xfrm>
            <a:off x="6972300" y="6583679"/>
            <a:ext cx="2133600" cy="2742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600">
                <a:solidFill>
                  <a:schemeClr val="lt1"/>
                </a:solidFill>
                <a:latin typeface="Calibri"/>
                <a:ea typeface="Calibri"/>
                <a:cs typeface="Calibri"/>
                <a:sym typeface="Calibri"/>
              </a:rPr>
              <a:t>43</a:t>
            </a:fld>
            <a:endParaRPr lang="en-US" sz="16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6868087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Shape 612"/>
          <p:cNvSpPr txBox="1">
            <a:spLocks noGrp="1"/>
          </p:cNvSpPr>
          <p:nvPr>
            <p:ph type="title"/>
          </p:nvPr>
        </p:nvSpPr>
        <p:spPr>
          <a:xfrm>
            <a:off x="1473200" y="63503"/>
            <a:ext cx="6756300" cy="788400"/>
          </a:xfrm>
          <a:prstGeom prst="rect">
            <a:avLst/>
          </a:prstGeom>
          <a:noFill/>
          <a:ln>
            <a:noFill/>
          </a:ln>
        </p:spPr>
        <p:txBody>
          <a:bodyPr lIns="91425" tIns="45700" rIns="91425" bIns="45700" anchor="ctr" anchorCtr="0">
            <a:noAutofit/>
          </a:bodyPr>
          <a:lstStyle/>
          <a:p>
            <a:pPr marL="0" marR="0" lvl="0" indent="0" algn="l" rtl="0">
              <a:spcBef>
                <a:spcPts val="0"/>
              </a:spcBef>
              <a:buClr>
                <a:srgbClr val="0299C6"/>
              </a:buClr>
              <a:buSzPct val="25000"/>
              <a:buFont typeface="Calibri"/>
              <a:buNone/>
            </a:pPr>
            <a:r>
              <a:rPr lang="en-US" sz="3600" b="1" i="0" u="none" strike="noStrike" cap="none" dirty="0" smtClean="0">
                <a:solidFill>
                  <a:srgbClr val="0299C6"/>
                </a:solidFill>
                <a:latin typeface="Calibri"/>
                <a:ea typeface="Calibri"/>
                <a:cs typeface="Calibri"/>
                <a:sym typeface="Calibri"/>
              </a:rPr>
              <a:t>Data Report</a:t>
            </a:r>
            <a:endParaRPr lang="en-US" sz="3600" b="1" i="0" u="none" strike="noStrike" cap="none" dirty="0">
              <a:solidFill>
                <a:srgbClr val="0299C6"/>
              </a:solidFill>
              <a:latin typeface="Calibri"/>
              <a:ea typeface="Calibri"/>
              <a:cs typeface="Calibri"/>
              <a:sym typeface="Calibri"/>
            </a:endParaRPr>
          </a:p>
        </p:txBody>
      </p:sp>
      <p:sp>
        <p:nvSpPr>
          <p:cNvPr id="614" name="Shape 614"/>
          <p:cNvSpPr txBox="1">
            <a:spLocks noGrp="1"/>
          </p:cNvSpPr>
          <p:nvPr>
            <p:ph type="ftr" idx="11"/>
          </p:nvPr>
        </p:nvSpPr>
        <p:spPr>
          <a:xfrm>
            <a:off x="3124200" y="6583679"/>
            <a:ext cx="2895600" cy="2742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600" b="1">
                <a:solidFill>
                  <a:schemeClr val="lt1"/>
                </a:solidFill>
                <a:latin typeface="Calibri"/>
                <a:ea typeface="Calibri"/>
                <a:cs typeface="Calibri"/>
                <a:sym typeface="Calibri"/>
              </a:rPr>
              <a:t>pbisMN.org</a:t>
            </a:r>
          </a:p>
        </p:txBody>
      </p:sp>
      <p:sp>
        <p:nvSpPr>
          <p:cNvPr id="615" name="Shape 615"/>
          <p:cNvSpPr txBox="1">
            <a:spLocks noGrp="1"/>
          </p:cNvSpPr>
          <p:nvPr>
            <p:ph type="sldNum" idx="12"/>
          </p:nvPr>
        </p:nvSpPr>
        <p:spPr>
          <a:xfrm>
            <a:off x="6972300" y="6583679"/>
            <a:ext cx="2133600" cy="2742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600">
                <a:solidFill>
                  <a:schemeClr val="lt1"/>
                </a:solidFill>
                <a:latin typeface="Calibri"/>
                <a:ea typeface="Calibri"/>
                <a:cs typeface="Calibri"/>
                <a:sym typeface="Calibri"/>
              </a:rPr>
              <a:t>44</a:t>
            </a:fld>
            <a:endParaRPr lang="en-US" sz="1600">
              <a:solidFill>
                <a:schemeClr val="lt1"/>
              </a:solidFill>
              <a:latin typeface="Calibri"/>
              <a:ea typeface="Calibri"/>
              <a:cs typeface="Calibri"/>
              <a:sym typeface="Calibri"/>
            </a:endParaRPr>
          </a:p>
        </p:txBody>
      </p:sp>
      <p:pic>
        <p:nvPicPr>
          <p:cNvPr id="616" name="Shape 616" descr="Screenshot of a form used at school with the school logo/expectations (SOAR- success, optimism, accoutnability, respect), mascot (eagle) and has graphs that show referrals by time of day and location"/>
          <p:cNvPicPr preferRelativeResize="0"/>
          <p:nvPr/>
        </p:nvPicPr>
        <p:blipFill>
          <a:blip r:embed="rId3">
            <a:alphaModFix/>
          </a:blip>
          <a:stretch>
            <a:fillRect/>
          </a:stretch>
        </p:blipFill>
        <p:spPr>
          <a:xfrm>
            <a:off x="2316550" y="927062"/>
            <a:ext cx="4510899" cy="5588038"/>
          </a:xfrm>
          <a:prstGeom prst="rect">
            <a:avLst/>
          </a:prstGeom>
          <a:noFill/>
          <a:ln>
            <a:noFill/>
          </a:ln>
        </p:spPr>
      </p:pic>
    </p:spTree>
    <p:extLst>
      <p:ext uri="{BB962C8B-B14F-4D97-AF65-F5344CB8AC3E}">
        <p14:creationId xmlns:p14="http://schemas.microsoft.com/office/powerpoint/2010/main" val="10261949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Shape 631"/>
          <p:cNvSpPr txBox="1">
            <a:spLocks noGrp="1"/>
          </p:cNvSpPr>
          <p:nvPr>
            <p:ph type="title"/>
          </p:nvPr>
        </p:nvSpPr>
        <p:spPr>
          <a:xfrm>
            <a:off x="1473200" y="63503"/>
            <a:ext cx="6756300" cy="788400"/>
          </a:xfrm>
          <a:prstGeom prst="rect">
            <a:avLst/>
          </a:prstGeom>
          <a:noFill/>
          <a:ln>
            <a:noFill/>
          </a:ln>
        </p:spPr>
        <p:txBody>
          <a:bodyPr lIns="91425" tIns="45700" rIns="91425" bIns="45700" anchor="ctr" anchorCtr="0">
            <a:noAutofit/>
          </a:bodyPr>
          <a:lstStyle/>
          <a:p>
            <a:pPr marL="0" marR="0" lvl="0" indent="0" algn="l" rtl="0">
              <a:spcBef>
                <a:spcPts val="0"/>
              </a:spcBef>
              <a:buClr>
                <a:srgbClr val="0299C6"/>
              </a:buClr>
              <a:buSzPct val="25000"/>
              <a:buFont typeface="Calibri"/>
              <a:buNone/>
            </a:pPr>
            <a:r>
              <a:rPr lang="en-US" sz="3600" b="1" i="0" u="none" strike="noStrike" cap="none" dirty="0" smtClean="0">
                <a:solidFill>
                  <a:srgbClr val="0299C6"/>
                </a:solidFill>
                <a:latin typeface="Calibri"/>
                <a:ea typeface="Calibri"/>
                <a:cs typeface="Calibri"/>
                <a:sym typeface="Calibri"/>
              </a:rPr>
              <a:t>5:1 Ratio</a:t>
            </a:r>
            <a:endParaRPr lang="en-US" sz="3600" b="1" i="0" u="none" strike="noStrike" cap="none" dirty="0">
              <a:solidFill>
                <a:srgbClr val="0299C6"/>
              </a:solidFill>
              <a:latin typeface="Calibri"/>
              <a:ea typeface="Calibri"/>
              <a:cs typeface="Calibri"/>
              <a:sym typeface="Calibri"/>
            </a:endParaRPr>
          </a:p>
        </p:txBody>
      </p:sp>
      <p:sp>
        <p:nvSpPr>
          <p:cNvPr id="632" name="Shape 632"/>
          <p:cNvSpPr txBox="1">
            <a:spLocks noGrp="1"/>
          </p:cNvSpPr>
          <p:nvPr>
            <p:ph type="body" idx="1"/>
          </p:nvPr>
        </p:nvSpPr>
        <p:spPr>
          <a:xfrm>
            <a:off x="304800" y="1143000"/>
            <a:ext cx="8534400" cy="5029200"/>
          </a:xfrm>
          <a:prstGeom prst="rect">
            <a:avLst/>
          </a:prstGeom>
          <a:noFill/>
          <a:ln>
            <a:noFill/>
          </a:ln>
        </p:spPr>
        <p:txBody>
          <a:bodyPr lIns="91425" tIns="45700" rIns="91425" bIns="45700" anchor="t" anchorCtr="0">
            <a:noAutofit/>
          </a:bodyPr>
          <a:lstStyle/>
          <a:p>
            <a:pPr marL="0" lvl="0" indent="-69850" rtl="0">
              <a:spcBef>
                <a:spcPts val="0"/>
              </a:spcBef>
              <a:buClr>
                <a:schemeClr val="dk1"/>
              </a:buClr>
              <a:buSzPct val="34375"/>
              <a:buFont typeface="Arial"/>
              <a:buNone/>
            </a:pPr>
            <a:endParaRPr dirty="0"/>
          </a:p>
          <a:p>
            <a:pPr marL="0" lvl="0" indent="-69850" rtl="0">
              <a:spcBef>
                <a:spcPts val="0"/>
              </a:spcBef>
              <a:buClr>
                <a:schemeClr val="dk1"/>
              </a:buClr>
              <a:buSzPct val="34375"/>
              <a:buFont typeface="Arial"/>
              <a:buNone/>
            </a:pPr>
            <a:endParaRPr dirty="0"/>
          </a:p>
          <a:p>
            <a:pPr marL="0" lvl="0" indent="-69850" rtl="0">
              <a:spcBef>
                <a:spcPts val="0"/>
              </a:spcBef>
              <a:buClr>
                <a:schemeClr val="dk1"/>
              </a:buClr>
              <a:buSzPct val="34375"/>
              <a:buFont typeface="Arial"/>
              <a:buNone/>
            </a:pPr>
            <a:endParaRPr dirty="0"/>
          </a:p>
          <a:p>
            <a:pPr marL="0" lvl="0" indent="-69850" rtl="0">
              <a:spcBef>
                <a:spcPts val="0"/>
              </a:spcBef>
              <a:buClr>
                <a:schemeClr val="dk1"/>
              </a:buClr>
              <a:buSzPct val="34375"/>
              <a:buFont typeface="Arial"/>
              <a:buNone/>
            </a:pPr>
            <a:r>
              <a:rPr lang="en-US" dirty="0"/>
              <a:t>In our first two years of implementing PBIS, our school handed out 13,577 Soaring Eagle tickets.</a:t>
            </a:r>
          </a:p>
        </p:txBody>
      </p:sp>
      <p:sp>
        <p:nvSpPr>
          <p:cNvPr id="633" name="Shape 633"/>
          <p:cNvSpPr txBox="1">
            <a:spLocks noGrp="1"/>
          </p:cNvSpPr>
          <p:nvPr>
            <p:ph type="ftr" idx="11"/>
          </p:nvPr>
        </p:nvSpPr>
        <p:spPr>
          <a:xfrm>
            <a:off x="3124200" y="6583679"/>
            <a:ext cx="2895600" cy="2742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600" b="1">
                <a:solidFill>
                  <a:schemeClr val="lt1"/>
                </a:solidFill>
                <a:latin typeface="Calibri"/>
                <a:ea typeface="Calibri"/>
                <a:cs typeface="Calibri"/>
                <a:sym typeface="Calibri"/>
              </a:rPr>
              <a:t>pbisMN.org</a:t>
            </a:r>
          </a:p>
        </p:txBody>
      </p:sp>
      <p:sp>
        <p:nvSpPr>
          <p:cNvPr id="634" name="Shape 634"/>
          <p:cNvSpPr txBox="1">
            <a:spLocks noGrp="1"/>
          </p:cNvSpPr>
          <p:nvPr>
            <p:ph type="sldNum" idx="12"/>
          </p:nvPr>
        </p:nvSpPr>
        <p:spPr>
          <a:xfrm>
            <a:off x="6972300" y="6583679"/>
            <a:ext cx="2133600" cy="2742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600">
                <a:solidFill>
                  <a:schemeClr val="lt1"/>
                </a:solidFill>
                <a:latin typeface="Calibri"/>
                <a:ea typeface="Calibri"/>
                <a:cs typeface="Calibri"/>
                <a:sym typeface="Calibri"/>
              </a:rPr>
              <a:t>45</a:t>
            </a:fld>
            <a:endParaRPr lang="en-US" sz="16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0738228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947987"/>
            <a:ext cx="7772400" cy="1362075"/>
          </a:xfrm>
        </p:spPr>
        <p:txBody>
          <a:bodyPr/>
          <a:lstStyle/>
          <a:p>
            <a:r>
              <a:rPr lang="en-US" dirty="0" smtClean="0"/>
              <a:t>How It Feels for Kids &amp; Colleagues. . .</a:t>
            </a:r>
            <a:endParaRPr lang="en-US" dirty="0"/>
          </a:p>
        </p:txBody>
      </p:sp>
      <p:sp>
        <p:nvSpPr>
          <p:cNvPr id="5" name="Slide Number Placeholder 4"/>
          <p:cNvSpPr>
            <a:spLocks noGrp="1"/>
          </p:cNvSpPr>
          <p:nvPr>
            <p:ph type="sldNum" sz="quarter" idx="12"/>
          </p:nvPr>
        </p:nvSpPr>
        <p:spPr/>
        <p:txBody>
          <a:bodyPr/>
          <a:lstStyle/>
          <a:p>
            <a:fld id="{91C7252B-4A3A-443E-82EA-92A5BCCF2336}" type="slidenum">
              <a:rPr lang="en-US" smtClean="0">
                <a:solidFill>
                  <a:prstClr val="white"/>
                </a:solidFill>
              </a:rPr>
              <a:pPr/>
              <a:t>46</a:t>
            </a:fld>
            <a:endParaRPr lang="en-US">
              <a:solidFill>
                <a:prstClr val="white"/>
              </a:solidFill>
            </a:endParaRPr>
          </a:p>
        </p:txBody>
      </p:sp>
      <p:sp>
        <p:nvSpPr>
          <p:cNvPr id="3" name="Footer Placeholder 2"/>
          <p:cNvSpPr>
            <a:spLocks noGrp="1"/>
          </p:cNvSpPr>
          <p:nvPr>
            <p:ph type="ftr" sz="quarter" idx="11"/>
          </p:nvPr>
        </p:nvSpPr>
        <p:spPr/>
        <p:txBody>
          <a:bodyPr/>
          <a:lstStyle/>
          <a:p>
            <a:r>
              <a:rPr lang="en-US" smtClean="0"/>
              <a:t>pbisMN.org</a:t>
            </a:r>
            <a:endParaRPr lang="en-US"/>
          </a:p>
        </p:txBody>
      </p:sp>
    </p:spTree>
    <p:extLst>
      <p:ext uri="{BB962C8B-B14F-4D97-AF65-F5344CB8AC3E}">
        <p14:creationId xmlns:p14="http://schemas.microsoft.com/office/powerpoint/2010/main" val="15111348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66846"/>
            <a:ext cx="7137400" cy="1079496"/>
          </a:xfrm>
        </p:spPr>
        <p:txBody>
          <a:bodyPr/>
          <a:lstStyle/>
          <a:p>
            <a:pPr algn="ctr"/>
            <a:r>
              <a:rPr lang="en-US" sz="5400" dirty="0" smtClean="0"/>
              <a:t>Birchview Interviews</a:t>
            </a:r>
            <a:endParaRPr lang="en-US" sz="5400" dirty="0"/>
          </a:p>
        </p:txBody>
      </p:sp>
      <p:sp>
        <p:nvSpPr>
          <p:cNvPr id="4" name="Footer Placeholder 3"/>
          <p:cNvSpPr>
            <a:spLocks noGrp="1"/>
          </p:cNvSpPr>
          <p:nvPr>
            <p:ph type="ftr" sz="quarter" idx="11"/>
          </p:nvPr>
        </p:nvSpPr>
        <p:spPr/>
        <p:txBody>
          <a:bodyPr/>
          <a:lstStyle/>
          <a:p>
            <a:r>
              <a:rPr lang="en-US"/>
              <a:t>pbisMN.org</a:t>
            </a:r>
          </a:p>
        </p:txBody>
      </p:sp>
      <p:sp>
        <p:nvSpPr>
          <p:cNvPr id="5" name="Slide Number Placeholder 4"/>
          <p:cNvSpPr>
            <a:spLocks noGrp="1"/>
          </p:cNvSpPr>
          <p:nvPr>
            <p:ph type="sldNum" sz="quarter" idx="12"/>
          </p:nvPr>
        </p:nvSpPr>
        <p:spPr/>
        <p:txBody>
          <a:bodyPr/>
          <a:lstStyle/>
          <a:p>
            <a:fld id="{91C7252B-4A3A-443E-82EA-92A5BCCF2336}" type="slidenum">
              <a:rPr lang="en-US" smtClean="0"/>
              <a:t>47</a:t>
            </a:fld>
            <a:endParaRPr lang="en-US"/>
          </a:p>
        </p:txBody>
      </p:sp>
      <p:pic>
        <p:nvPicPr>
          <p:cNvPr id="7" name="Picture 6" descr="Video"/>
          <p:cNvPicPr>
            <a:picLocks noChangeAspect="1"/>
          </p:cNvPicPr>
          <p:nvPr/>
        </p:nvPicPr>
        <p:blipFill>
          <a:blip r:embed="rId2"/>
          <a:stretch>
            <a:fillRect/>
          </a:stretch>
        </p:blipFill>
        <p:spPr>
          <a:xfrm>
            <a:off x="168275" y="1143000"/>
            <a:ext cx="8782050" cy="4886325"/>
          </a:xfrm>
          <a:prstGeom prst="rect">
            <a:avLst/>
          </a:prstGeom>
        </p:spPr>
      </p:pic>
    </p:spTree>
    <p:extLst>
      <p:ext uri="{BB962C8B-B14F-4D97-AF65-F5344CB8AC3E}">
        <p14:creationId xmlns:p14="http://schemas.microsoft.com/office/powerpoint/2010/main" val="17022484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Closing Thoughts</a:t>
            </a:r>
          </a:p>
        </p:txBody>
      </p:sp>
      <p:sp>
        <p:nvSpPr>
          <p:cNvPr id="3" name="Content Placeholder 2"/>
          <p:cNvSpPr>
            <a:spLocks noGrp="1"/>
          </p:cNvSpPr>
          <p:nvPr>
            <p:ph idx="1"/>
          </p:nvPr>
        </p:nvSpPr>
        <p:spPr/>
        <p:txBody>
          <a:bodyPr>
            <a:normAutofit/>
          </a:bodyPr>
          <a:lstStyle/>
          <a:p>
            <a:pPr marL="514350" lvl="0" indent="-514350">
              <a:spcBef>
                <a:spcPts val="600"/>
              </a:spcBef>
              <a:spcAft>
                <a:spcPts val="600"/>
              </a:spcAft>
              <a:buFont typeface="+mj-lt"/>
              <a:buAutoNum type="arabicPeriod"/>
            </a:pPr>
            <a:r>
              <a:rPr lang="en-US" sz="3600" b="1" dirty="0" smtClean="0">
                <a:solidFill>
                  <a:prstClr val="black"/>
                </a:solidFill>
              </a:rPr>
              <a:t>There are concrete </a:t>
            </a:r>
            <a:r>
              <a:rPr lang="en-US" sz="3600" b="1" dirty="0" smtClean="0">
                <a:solidFill>
                  <a:srgbClr val="7BB752"/>
                </a:solidFill>
              </a:rPr>
              <a:t>steps</a:t>
            </a:r>
            <a:r>
              <a:rPr lang="en-US" sz="3600" b="1" dirty="0" smtClean="0">
                <a:solidFill>
                  <a:prstClr val="black"/>
                </a:solidFill>
              </a:rPr>
              <a:t> </a:t>
            </a:r>
            <a:r>
              <a:rPr lang="en-US" sz="3600" b="1" dirty="0">
                <a:solidFill>
                  <a:prstClr val="black"/>
                </a:solidFill>
              </a:rPr>
              <a:t>that school teams can follow </a:t>
            </a:r>
            <a:r>
              <a:rPr lang="en-US" sz="3600" b="1" dirty="0">
                <a:solidFill>
                  <a:srgbClr val="7BB752"/>
                </a:solidFill>
              </a:rPr>
              <a:t>to build positive school climates</a:t>
            </a:r>
            <a:r>
              <a:rPr lang="en-US" sz="3600" b="1" dirty="0">
                <a:solidFill>
                  <a:prstClr val="black"/>
                </a:solidFill>
              </a:rPr>
              <a:t>.</a:t>
            </a:r>
          </a:p>
          <a:p>
            <a:pPr marL="514350" lvl="0" indent="-514350">
              <a:spcBef>
                <a:spcPts val="600"/>
              </a:spcBef>
              <a:spcAft>
                <a:spcPts val="600"/>
              </a:spcAft>
              <a:buFont typeface="+mj-lt"/>
              <a:buAutoNum type="arabicPeriod"/>
            </a:pPr>
            <a:r>
              <a:rPr lang="en-US" sz="3600" b="1" dirty="0" smtClean="0">
                <a:solidFill>
                  <a:prstClr val="black"/>
                </a:solidFill>
              </a:rPr>
              <a:t>There are </a:t>
            </a:r>
            <a:r>
              <a:rPr lang="en-US" sz="3600" b="1" dirty="0" smtClean="0">
                <a:solidFill>
                  <a:srgbClr val="7BB752"/>
                </a:solidFill>
              </a:rPr>
              <a:t>freely </a:t>
            </a:r>
            <a:r>
              <a:rPr lang="en-US" sz="3600" b="1" dirty="0">
                <a:solidFill>
                  <a:srgbClr val="7BB752"/>
                </a:solidFill>
              </a:rPr>
              <a:t>available tools </a:t>
            </a:r>
            <a:r>
              <a:rPr lang="en-US" sz="3600" b="1" dirty="0">
                <a:solidFill>
                  <a:prstClr val="black"/>
                </a:solidFill>
              </a:rPr>
              <a:t>to measure positive behavior supports and </a:t>
            </a:r>
            <a:r>
              <a:rPr lang="en-US" sz="3600" b="1" dirty="0">
                <a:solidFill>
                  <a:srgbClr val="7BB752"/>
                </a:solidFill>
              </a:rPr>
              <a:t>make team-based action plans</a:t>
            </a:r>
            <a:r>
              <a:rPr lang="en-US" sz="3600" b="1" dirty="0">
                <a:solidFill>
                  <a:prstClr val="black"/>
                </a:solidFill>
              </a:rPr>
              <a:t>.</a:t>
            </a:r>
          </a:p>
          <a:p>
            <a:pPr marL="514350" lvl="0" indent="-514350">
              <a:spcBef>
                <a:spcPts val="600"/>
              </a:spcBef>
              <a:spcAft>
                <a:spcPts val="600"/>
              </a:spcAft>
              <a:buFont typeface="+mj-lt"/>
              <a:buAutoNum type="arabicPeriod"/>
            </a:pPr>
            <a:r>
              <a:rPr lang="en-US" sz="3600" b="1" dirty="0" smtClean="0">
                <a:solidFill>
                  <a:prstClr val="black"/>
                </a:solidFill>
              </a:rPr>
              <a:t>Use </a:t>
            </a:r>
            <a:r>
              <a:rPr lang="en-US" sz="3600" b="1" dirty="0" smtClean="0">
                <a:solidFill>
                  <a:srgbClr val="7BB752"/>
                </a:solidFill>
              </a:rPr>
              <a:t>district </a:t>
            </a:r>
            <a:r>
              <a:rPr lang="en-US" sz="3600" b="1" dirty="0">
                <a:solidFill>
                  <a:srgbClr val="7BB752"/>
                </a:solidFill>
              </a:rPr>
              <a:t>and/or regional </a:t>
            </a:r>
            <a:r>
              <a:rPr lang="en-US" sz="3600" b="1" dirty="0" smtClean="0">
                <a:solidFill>
                  <a:srgbClr val="7BB752"/>
                </a:solidFill>
              </a:rPr>
              <a:t>supports</a:t>
            </a:r>
            <a:r>
              <a:rPr lang="en-US" sz="3600" b="1" dirty="0">
                <a:solidFill>
                  <a:prstClr val="black"/>
                </a:solidFill>
              </a:rPr>
              <a:t> </a:t>
            </a:r>
            <a:r>
              <a:rPr lang="en-US" sz="3600" b="1" dirty="0" smtClean="0">
                <a:solidFill>
                  <a:prstClr val="black"/>
                </a:solidFill>
              </a:rPr>
              <a:t>if you need help at </a:t>
            </a:r>
            <a:r>
              <a:rPr lang="en-US" sz="3600" b="1" dirty="0" smtClean="0">
                <a:solidFill>
                  <a:srgbClr val="7BB752"/>
                </a:solidFill>
              </a:rPr>
              <a:t>any time</a:t>
            </a:r>
            <a:r>
              <a:rPr lang="en-US" sz="3600" b="1" dirty="0" smtClean="0">
                <a:solidFill>
                  <a:prstClr val="black"/>
                </a:solidFill>
              </a:rPr>
              <a:t>.</a:t>
            </a:r>
          </a:p>
          <a:p>
            <a:pPr marL="0" indent="0">
              <a:buNone/>
            </a:pPr>
            <a:endParaRPr lang="en-US" sz="800" dirty="0" smtClean="0"/>
          </a:p>
          <a:p>
            <a:endParaRPr lang="en-US" dirty="0"/>
          </a:p>
          <a:p>
            <a:endParaRPr lang="en-US" dirty="0"/>
          </a:p>
          <a:p>
            <a:endParaRPr lang="en-US" dirty="0"/>
          </a:p>
        </p:txBody>
      </p:sp>
      <p:sp>
        <p:nvSpPr>
          <p:cNvPr id="5" name="Slide Number Placeholder 4"/>
          <p:cNvSpPr>
            <a:spLocks noGrp="1"/>
          </p:cNvSpPr>
          <p:nvPr>
            <p:ph type="sldNum" sz="quarter" idx="12"/>
          </p:nvPr>
        </p:nvSpPr>
        <p:spPr/>
        <p:txBody>
          <a:bodyPr/>
          <a:lstStyle/>
          <a:p>
            <a:fld id="{7F3FC205-3EFB-4FAF-811D-17A9E27390E7}" type="slidenum">
              <a:rPr lang="en-US" b="1" smtClean="0"/>
              <a:t>48</a:t>
            </a:fld>
            <a:endParaRPr lang="en-US" b="1" dirty="0"/>
          </a:p>
        </p:txBody>
      </p:sp>
      <p:sp>
        <p:nvSpPr>
          <p:cNvPr id="6" name="Footer Placeholder 5"/>
          <p:cNvSpPr>
            <a:spLocks noGrp="1"/>
          </p:cNvSpPr>
          <p:nvPr>
            <p:ph type="ftr" sz="quarter" idx="11"/>
          </p:nvPr>
        </p:nvSpPr>
        <p:spPr/>
        <p:txBody>
          <a:bodyPr/>
          <a:lstStyle/>
          <a:p>
            <a:r>
              <a:rPr lang="en-US" smtClean="0"/>
              <a:t>pbisMN.org</a:t>
            </a:r>
            <a:endParaRPr lang="en-US"/>
          </a:p>
        </p:txBody>
      </p:sp>
    </p:spTree>
    <p:extLst>
      <p:ext uri="{BB962C8B-B14F-4D97-AF65-F5344CB8AC3E}">
        <p14:creationId xmlns:p14="http://schemas.microsoft.com/office/powerpoint/2010/main" val="13642753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947987"/>
            <a:ext cx="7772400" cy="1362075"/>
          </a:xfrm>
        </p:spPr>
        <p:txBody>
          <a:bodyPr/>
          <a:lstStyle/>
          <a:p>
            <a:r>
              <a:rPr lang="en-US" sz="3600" dirty="0" smtClean="0"/>
              <a:t>Giveaways &amp; Shameless plugs </a:t>
            </a:r>
            <a:r>
              <a:rPr lang="en-US" sz="3600" dirty="0"/>
              <a:t>. . </a:t>
            </a:r>
            <a:r>
              <a:rPr lang="en-US" sz="3600" dirty="0" smtClean="0"/>
              <a:t>.</a:t>
            </a:r>
            <a:br>
              <a:rPr lang="en-US" sz="3600" dirty="0" smtClean="0"/>
            </a:br>
            <a:r>
              <a:rPr lang="en-US" sz="2800" dirty="0" smtClean="0"/>
              <a:t>For Reconnecting Schools &amp; ‘New’ Schools </a:t>
            </a:r>
            <a:endParaRPr lang="en-US" sz="3600" dirty="0"/>
          </a:p>
        </p:txBody>
      </p:sp>
      <p:sp>
        <p:nvSpPr>
          <p:cNvPr id="5" name="Slide Number Placeholder 4"/>
          <p:cNvSpPr>
            <a:spLocks noGrp="1"/>
          </p:cNvSpPr>
          <p:nvPr>
            <p:ph type="sldNum" sz="quarter" idx="12"/>
          </p:nvPr>
        </p:nvSpPr>
        <p:spPr/>
        <p:txBody>
          <a:bodyPr/>
          <a:lstStyle/>
          <a:p>
            <a:fld id="{91C7252B-4A3A-443E-82EA-92A5BCCF2336}" type="slidenum">
              <a:rPr lang="en-US" smtClean="0">
                <a:solidFill>
                  <a:prstClr val="white"/>
                </a:solidFill>
              </a:rPr>
              <a:pPr/>
              <a:t>49</a:t>
            </a:fld>
            <a:endParaRPr lang="en-US">
              <a:solidFill>
                <a:prstClr val="white"/>
              </a:solidFill>
            </a:endParaRPr>
          </a:p>
        </p:txBody>
      </p:sp>
      <p:sp>
        <p:nvSpPr>
          <p:cNvPr id="3" name="Footer Placeholder 2"/>
          <p:cNvSpPr>
            <a:spLocks noGrp="1"/>
          </p:cNvSpPr>
          <p:nvPr>
            <p:ph type="ftr" sz="quarter" idx="11"/>
          </p:nvPr>
        </p:nvSpPr>
        <p:spPr/>
        <p:txBody>
          <a:bodyPr/>
          <a:lstStyle/>
          <a:p>
            <a:r>
              <a:rPr lang="en-US" smtClean="0"/>
              <a:t>pbisMN.org</a:t>
            </a:r>
            <a:endParaRPr lang="en-US"/>
          </a:p>
        </p:txBody>
      </p:sp>
    </p:spTree>
    <p:extLst>
      <p:ext uri="{BB962C8B-B14F-4D97-AF65-F5344CB8AC3E}">
        <p14:creationId xmlns:p14="http://schemas.microsoft.com/office/powerpoint/2010/main" val="19610688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Schoolwide-PBIS </a:t>
            </a:r>
            <a:r>
              <a:rPr lang="en-US" sz="4800" dirty="0"/>
              <a:t>Logic!</a:t>
            </a:r>
          </a:p>
        </p:txBody>
      </p:sp>
      <p:sp>
        <p:nvSpPr>
          <p:cNvPr id="5" name="Rectangle 3"/>
          <p:cNvSpPr txBox="1">
            <a:spLocks noChangeArrowheads="1"/>
          </p:cNvSpPr>
          <p:nvPr/>
        </p:nvSpPr>
        <p:spPr>
          <a:xfrm>
            <a:off x="0" y="1600200"/>
            <a:ext cx="8915400" cy="37338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0">
              <a:buFontTx/>
              <a:buNone/>
              <a:defRPr/>
            </a:pPr>
            <a:r>
              <a:rPr lang="en-US" sz="4000" b="1" dirty="0" smtClean="0"/>
              <a:t>Successful individual student behavior support is linked to </a:t>
            </a:r>
            <a:r>
              <a:rPr lang="en-US" sz="4000" b="1" dirty="0" smtClean="0">
                <a:solidFill>
                  <a:srgbClr val="FF0000"/>
                </a:solidFill>
              </a:rPr>
              <a:t>host environments</a:t>
            </a:r>
            <a:r>
              <a:rPr lang="en-US" sz="4000" b="1" dirty="0" smtClean="0"/>
              <a:t> or school climates that are </a:t>
            </a:r>
            <a:r>
              <a:rPr lang="en-US" sz="4000" b="1" dirty="0" smtClean="0">
                <a:solidFill>
                  <a:srgbClr val="FF0000"/>
                </a:solidFill>
              </a:rPr>
              <a:t>effective, efficient, relevant, &amp; durable </a:t>
            </a:r>
            <a:r>
              <a:rPr lang="en-US" sz="4000" b="1" dirty="0" smtClean="0">
                <a:solidFill>
                  <a:schemeClr val="accent4"/>
                </a:solidFill>
              </a:rPr>
              <a:t>for</a:t>
            </a:r>
            <a:r>
              <a:rPr lang="en-US" sz="4000" b="1" dirty="0" smtClean="0">
                <a:solidFill>
                  <a:srgbClr val="FF0000"/>
                </a:solidFill>
              </a:rPr>
              <a:t> all </a:t>
            </a:r>
            <a:r>
              <a:rPr lang="en-US" sz="4000" b="1" dirty="0" smtClean="0">
                <a:solidFill>
                  <a:schemeClr val="accent4"/>
                </a:solidFill>
              </a:rPr>
              <a:t>students.</a:t>
            </a:r>
          </a:p>
          <a:p>
            <a:pPr algn="r">
              <a:buFontTx/>
              <a:buNone/>
              <a:defRPr/>
            </a:pPr>
            <a:r>
              <a:rPr lang="en-US" sz="2400" dirty="0" smtClean="0"/>
              <a:t>	(Zins &amp; </a:t>
            </a:r>
            <a:r>
              <a:rPr lang="en-US" sz="2400" dirty="0" err="1" smtClean="0"/>
              <a:t>Ponti</a:t>
            </a:r>
            <a:r>
              <a:rPr lang="en-US" sz="2400" dirty="0" smtClean="0"/>
              <a:t>, 1990)</a:t>
            </a:r>
            <a:endParaRPr lang="en-US" sz="2400" dirty="0"/>
          </a:p>
        </p:txBody>
      </p:sp>
      <p:sp>
        <p:nvSpPr>
          <p:cNvPr id="4" name="Slide Number Placeholder 3"/>
          <p:cNvSpPr>
            <a:spLocks noGrp="1"/>
          </p:cNvSpPr>
          <p:nvPr>
            <p:ph type="sldNum" sz="quarter" idx="12"/>
          </p:nvPr>
        </p:nvSpPr>
        <p:spPr/>
        <p:txBody>
          <a:bodyPr/>
          <a:lstStyle/>
          <a:p>
            <a:fld id="{91C7252B-4A3A-443E-82EA-92A5BCCF2336}" type="slidenum">
              <a:rPr lang="en-US" smtClean="0"/>
              <a:pPr/>
              <a:t>5</a:t>
            </a:fld>
            <a:endParaRPr lang="en-US" dirty="0"/>
          </a:p>
        </p:txBody>
      </p:sp>
      <p:sp>
        <p:nvSpPr>
          <p:cNvPr id="6" name="Footer Placeholder 5"/>
          <p:cNvSpPr>
            <a:spLocks noGrp="1"/>
          </p:cNvSpPr>
          <p:nvPr>
            <p:ph type="ftr" sz="quarter" idx="11"/>
          </p:nvPr>
        </p:nvSpPr>
        <p:spPr/>
        <p:txBody>
          <a:bodyPr/>
          <a:lstStyle/>
          <a:p>
            <a:r>
              <a:rPr lang="en-US" smtClean="0"/>
              <a:t>pbisMN.org</a:t>
            </a:r>
            <a:endParaRPr lang="en-US" dirty="0"/>
          </a:p>
        </p:txBody>
      </p:sp>
    </p:spTree>
    <p:extLst>
      <p:ext uri="{BB962C8B-B14F-4D97-AF65-F5344CB8AC3E}">
        <p14:creationId xmlns:p14="http://schemas.microsoft.com/office/powerpoint/2010/main" val="38417585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PBISMN.org Home Page</a:t>
            </a:r>
            <a:endParaRPr lang="en-US" dirty="0">
              <a:solidFill>
                <a:schemeClr val="bg1"/>
              </a:solidFill>
            </a:endParaRPr>
          </a:p>
        </p:txBody>
      </p:sp>
      <p:pic>
        <p:nvPicPr>
          <p:cNvPr id="3" name="Picture 2" title="Screen shot of PBISMN.org home page with the logo, a picture of two students."/>
          <p:cNvPicPr>
            <a:picLocks noChangeAspect="1"/>
          </p:cNvPicPr>
          <p:nvPr/>
        </p:nvPicPr>
        <p:blipFill rotWithShape="1">
          <a:blip r:embed="rId2"/>
          <a:srcRect l="-116" t="11927" r="928" b="6238"/>
          <a:stretch/>
        </p:blipFill>
        <p:spPr>
          <a:xfrm>
            <a:off x="38851" y="1200149"/>
            <a:ext cx="9066299" cy="4207670"/>
          </a:xfrm>
          <a:prstGeom prst="rect">
            <a:avLst/>
          </a:prstGeom>
        </p:spPr>
      </p:pic>
      <p:sp>
        <p:nvSpPr>
          <p:cNvPr id="4" name="Right Arrow Callout 3"/>
          <p:cNvSpPr/>
          <p:nvPr/>
        </p:nvSpPr>
        <p:spPr>
          <a:xfrm>
            <a:off x="92869" y="1514476"/>
            <a:ext cx="2221706" cy="1050131"/>
          </a:xfrm>
          <a:prstGeom prst="rightArrow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700" dirty="0">
                <a:solidFill>
                  <a:prstClr val="white"/>
                </a:solidFill>
              </a:rPr>
              <a:t>Home </a:t>
            </a:r>
          </a:p>
          <a:p>
            <a:pPr algn="ctr"/>
            <a:r>
              <a:rPr lang="en-US" sz="2700" dirty="0">
                <a:solidFill>
                  <a:prstClr val="white"/>
                </a:solidFill>
              </a:rPr>
              <a:t>Page</a:t>
            </a:r>
          </a:p>
        </p:txBody>
      </p:sp>
      <p:sp>
        <p:nvSpPr>
          <p:cNvPr id="5" name="Slide Number Placeholder 4"/>
          <p:cNvSpPr>
            <a:spLocks noGrp="1"/>
          </p:cNvSpPr>
          <p:nvPr>
            <p:ph type="sldNum" sz="quarter" idx="12"/>
          </p:nvPr>
        </p:nvSpPr>
        <p:spPr/>
        <p:txBody>
          <a:bodyPr/>
          <a:lstStyle/>
          <a:p>
            <a:fld id="{4ECB297E-AF31-4342-A425-8BBEAC970F45}" type="slidenum">
              <a:rPr lang="en-US" smtClean="0">
                <a:solidFill>
                  <a:prstClr val="black">
                    <a:tint val="75000"/>
                  </a:prstClr>
                </a:solidFill>
              </a:rPr>
              <a:pPr/>
              <a:t>50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pbisMN.org</a:t>
            </a:r>
            <a:endParaRPr lang="en-US">
              <a:solidFill>
                <a:prstClr val="black">
                  <a:tint val="75000"/>
                </a:prstClr>
              </a:solidFill>
            </a:endParaRPr>
          </a:p>
        </p:txBody>
      </p:sp>
    </p:spTree>
    <p:extLst>
      <p:ext uri="{BB962C8B-B14F-4D97-AF65-F5344CB8AC3E}">
        <p14:creationId xmlns:p14="http://schemas.microsoft.com/office/powerpoint/2010/main" val="11296198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Statewide</a:t>
            </a:r>
            <a:endParaRPr lang="en-US" dirty="0">
              <a:solidFill>
                <a:schemeClr val="bg1"/>
              </a:solidFill>
            </a:endParaRPr>
          </a:p>
        </p:txBody>
      </p:sp>
      <p:pic>
        <p:nvPicPr>
          <p:cNvPr id="4" name="Picture 3" title="SAcreenshot of PBISMN.org Statewide page with the logo and a picture of three children smiling"/>
          <p:cNvPicPr>
            <a:picLocks noChangeAspect="1"/>
          </p:cNvPicPr>
          <p:nvPr/>
        </p:nvPicPr>
        <p:blipFill rotWithShape="1">
          <a:blip r:embed="rId2"/>
          <a:srcRect l="-104" t="11852" r="937" b="6482"/>
          <a:stretch/>
        </p:blipFill>
        <p:spPr>
          <a:xfrm>
            <a:off x="0" y="1131094"/>
            <a:ext cx="9155189" cy="4241006"/>
          </a:xfrm>
          <a:prstGeom prst="rect">
            <a:avLst/>
          </a:prstGeom>
        </p:spPr>
      </p:pic>
      <p:sp>
        <p:nvSpPr>
          <p:cNvPr id="5" name="Right Arrow Callout 4"/>
          <p:cNvSpPr/>
          <p:nvPr/>
        </p:nvSpPr>
        <p:spPr>
          <a:xfrm>
            <a:off x="78582" y="2201466"/>
            <a:ext cx="2221706" cy="1050131"/>
          </a:xfrm>
          <a:prstGeom prst="rightArrow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700" dirty="0"/>
              <a:t>State-wide</a:t>
            </a:r>
          </a:p>
        </p:txBody>
      </p:sp>
      <p:sp>
        <p:nvSpPr>
          <p:cNvPr id="6" name="Right Arrow Callout 5"/>
          <p:cNvSpPr/>
          <p:nvPr/>
        </p:nvSpPr>
        <p:spPr>
          <a:xfrm rot="10800000" flipV="1">
            <a:off x="6708751" y="4105275"/>
            <a:ext cx="2113781" cy="1152526"/>
          </a:xfrm>
          <a:prstGeom prst="rightArrow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100" dirty="0">
                <a:solidFill>
                  <a:schemeClr val="bg1"/>
                </a:solidFill>
              </a:rPr>
              <a:t>Data Calendars</a:t>
            </a:r>
          </a:p>
        </p:txBody>
      </p:sp>
      <p:sp>
        <p:nvSpPr>
          <p:cNvPr id="3" name="Slide Number Placeholder 2"/>
          <p:cNvSpPr>
            <a:spLocks noGrp="1"/>
          </p:cNvSpPr>
          <p:nvPr>
            <p:ph type="sldNum" sz="quarter" idx="12"/>
          </p:nvPr>
        </p:nvSpPr>
        <p:spPr/>
        <p:txBody>
          <a:bodyPr/>
          <a:lstStyle/>
          <a:p>
            <a:fld id="{4ECB297E-AF31-4342-A425-8BBEAC970F45}" type="slidenum">
              <a:rPr lang="en-US" smtClean="0">
                <a:solidFill>
                  <a:prstClr val="black">
                    <a:tint val="75000"/>
                  </a:prstClr>
                </a:solidFill>
              </a:rPr>
              <a:pPr/>
              <a:t>51</a:t>
            </a:fld>
            <a:endParaRPr lang="en-US">
              <a:solidFill>
                <a:prstClr val="black">
                  <a:tint val="75000"/>
                </a:prstClr>
              </a:solidFill>
            </a:endParaRPr>
          </a:p>
        </p:txBody>
      </p:sp>
      <p:sp>
        <p:nvSpPr>
          <p:cNvPr id="7" name="Footer Placeholder 6"/>
          <p:cNvSpPr>
            <a:spLocks noGrp="1"/>
          </p:cNvSpPr>
          <p:nvPr>
            <p:ph type="ftr" sz="quarter" idx="11"/>
          </p:nvPr>
        </p:nvSpPr>
        <p:spPr/>
        <p:txBody>
          <a:bodyPr/>
          <a:lstStyle/>
          <a:p>
            <a:r>
              <a:rPr lang="en-US" smtClean="0">
                <a:solidFill>
                  <a:prstClr val="black">
                    <a:tint val="75000"/>
                  </a:prstClr>
                </a:solidFill>
              </a:rPr>
              <a:t>pbisMN.org</a:t>
            </a:r>
            <a:endParaRPr lang="en-US">
              <a:solidFill>
                <a:prstClr val="black">
                  <a:tint val="75000"/>
                </a:prstClr>
              </a:solidFill>
            </a:endParaRPr>
          </a:p>
        </p:txBody>
      </p:sp>
    </p:spTree>
    <p:extLst>
      <p:ext uri="{BB962C8B-B14F-4D97-AF65-F5344CB8AC3E}">
        <p14:creationId xmlns:p14="http://schemas.microsoft.com/office/powerpoint/2010/main" val="400281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Data Calendar</a:t>
            </a:r>
            <a:endParaRPr lang="en-US" dirty="0">
              <a:solidFill>
                <a:schemeClr val="bg1"/>
              </a:solidFill>
            </a:endParaRPr>
          </a:p>
        </p:txBody>
      </p:sp>
      <p:pic>
        <p:nvPicPr>
          <p:cNvPr id="4" name="Picture 3" title="Screenshot of the Data Calendar at a glance with columns labeled as Purpose, Measure, Function and Schedule."/>
          <p:cNvPicPr>
            <a:picLocks noChangeAspect="1"/>
          </p:cNvPicPr>
          <p:nvPr/>
        </p:nvPicPr>
        <p:blipFill rotWithShape="1">
          <a:blip r:embed="rId2"/>
          <a:srcRect l="20656" t="15756" r="21529" b="8071"/>
          <a:stretch/>
        </p:blipFill>
        <p:spPr>
          <a:xfrm>
            <a:off x="0" y="36095"/>
            <a:ext cx="9144000" cy="6776869"/>
          </a:xfrm>
          <a:prstGeom prst="rect">
            <a:avLst/>
          </a:prstGeom>
        </p:spPr>
      </p:pic>
      <p:sp>
        <p:nvSpPr>
          <p:cNvPr id="3" name="Slide Number Placeholder 2"/>
          <p:cNvSpPr>
            <a:spLocks noGrp="1"/>
          </p:cNvSpPr>
          <p:nvPr>
            <p:ph type="sldNum" sz="quarter" idx="12"/>
          </p:nvPr>
        </p:nvSpPr>
        <p:spPr>
          <a:xfrm>
            <a:off x="6934200" y="7141994"/>
            <a:ext cx="2057400" cy="365125"/>
          </a:xfrm>
        </p:spPr>
        <p:txBody>
          <a:bodyPr/>
          <a:lstStyle/>
          <a:p>
            <a:fld id="{4ECB297E-AF31-4342-A425-8BBEAC970F45}" type="slidenum">
              <a:rPr lang="en-US" smtClean="0">
                <a:solidFill>
                  <a:prstClr val="black">
                    <a:tint val="75000"/>
                  </a:prstClr>
                </a:solidFill>
              </a:rPr>
              <a:pPr/>
              <a:t>52</a:t>
            </a:fld>
            <a:endParaRPr lang="en-US" dirty="0">
              <a:solidFill>
                <a:prstClr val="black">
                  <a:tint val="75000"/>
                </a:prstClr>
              </a:solidFill>
            </a:endParaRPr>
          </a:p>
        </p:txBody>
      </p:sp>
      <p:sp>
        <p:nvSpPr>
          <p:cNvPr id="5" name="Footer Placeholder 4"/>
          <p:cNvSpPr>
            <a:spLocks noGrp="1"/>
          </p:cNvSpPr>
          <p:nvPr>
            <p:ph type="ftr" sz="quarter" idx="11"/>
          </p:nvPr>
        </p:nvSpPr>
        <p:spPr>
          <a:xfrm>
            <a:off x="3028950" y="7141995"/>
            <a:ext cx="3086100" cy="365125"/>
          </a:xfrm>
        </p:spPr>
        <p:txBody>
          <a:bodyPr/>
          <a:lstStyle/>
          <a:p>
            <a:r>
              <a:rPr lang="en-US" dirty="0" smtClean="0">
                <a:solidFill>
                  <a:prstClr val="black">
                    <a:tint val="75000"/>
                  </a:prstClr>
                </a:solidFill>
              </a:rPr>
              <a:t>pbisMN.org</a:t>
            </a:r>
            <a:endParaRPr lang="en-US" dirty="0">
              <a:solidFill>
                <a:prstClr val="black">
                  <a:tint val="75000"/>
                </a:prstClr>
              </a:solidFill>
            </a:endParaRPr>
          </a:p>
        </p:txBody>
      </p:sp>
    </p:spTree>
    <p:extLst>
      <p:ext uri="{BB962C8B-B14F-4D97-AF65-F5344CB8AC3E}">
        <p14:creationId xmlns:p14="http://schemas.microsoft.com/office/powerpoint/2010/main" val="284103098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Action Planning with Data</a:t>
            </a:r>
            <a:endParaRPr lang="en-US" dirty="0">
              <a:solidFill>
                <a:schemeClr val="bg1"/>
              </a:solidFill>
            </a:endParaRPr>
          </a:p>
        </p:txBody>
      </p:sp>
      <p:pic>
        <p:nvPicPr>
          <p:cNvPr id="3" name="Picture 2" title="Screen shot of PBISMN.org School Teams page with logo and picture of three adults giving a thumbs up gesture"/>
          <p:cNvPicPr>
            <a:picLocks noChangeAspect="1"/>
          </p:cNvPicPr>
          <p:nvPr/>
        </p:nvPicPr>
        <p:blipFill rotWithShape="1">
          <a:blip r:embed="rId2"/>
          <a:srcRect l="106" t="12541" r="2143" b="7240"/>
          <a:stretch/>
        </p:blipFill>
        <p:spPr>
          <a:xfrm>
            <a:off x="0" y="1131094"/>
            <a:ext cx="9144000" cy="4221080"/>
          </a:xfrm>
          <a:prstGeom prst="rect">
            <a:avLst/>
          </a:prstGeom>
        </p:spPr>
      </p:pic>
      <p:sp>
        <p:nvSpPr>
          <p:cNvPr id="4" name="Right Arrow Callout 3"/>
          <p:cNvSpPr/>
          <p:nvPr/>
        </p:nvSpPr>
        <p:spPr>
          <a:xfrm>
            <a:off x="78582" y="1786534"/>
            <a:ext cx="2221706" cy="1050131"/>
          </a:xfrm>
          <a:prstGeom prst="rightArrow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700" dirty="0"/>
              <a:t>School Teams</a:t>
            </a:r>
          </a:p>
        </p:txBody>
      </p:sp>
      <p:sp>
        <p:nvSpPr>
          <p:cNvPr id="5" name="Right Arrow Callout 4"/>
          <p:cNvSpPr/>
          <p:nvPr/>
        </p:nvSpPr>
        <p:spPr>
          <a:xfrm>
            <a:off x="178594" y="3473053"/>
            <a:ext cx="2221706" cy="1050131"/>
          </a:xfrm>
          <a:prstGeom prst="rightArrow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700" dirty="0"/>
              <a:t>Action Planning</a:t>
            </a:r>
          </a:p>
        </p:txBody>
      </p:sp>
      <p:sp>
        <p:nvSpPr>
          <p:cNvPr id="6" name="Left Brace 5" descr="Green Bracket around the list of PBIS tools"/>
          <p:cNvSpPr/>
          <p:nvPr/>
        </p:nvSpPr>
        <p:spPr>
          <a:xfrm flipH="1">
            <a:off x="6029326" y="4300538"/>
            <a:ext cx="307181" cy="885825"/>
          </a:xfrm>
          <a:prstGeom prst="leftBrace">
            <a:avLst>
              <a:gd name="adj1" fmla="val 8333"/>
              <a:gd name="adj2" fmla="val 53448"/>
            </a:avLst>
          </a:prstGeom>
          <a:ln w="41275">
            <a:tailEnd w="lg" len="lg"/>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sz="1350"/>
          </a:p>
        </p:txBody>
      </p:sp>
      <p:sp>
        <p:nvSpPr>
          <p:cNvPr id="7" name="Rounded Rectangle 6"/>
          <p:cNvSpPr/>
          <p:nvPr/>
        </p:nvSpPr>
        <p:spPr>
          <a:xfrm>
            <a:off x="6622257" y="4523184"/>
            <a:ext cx="1007269" cy="4572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t>Tools</a:t>
            </a:r>
          </a:p>
        </p:txBody>
      </p:sp>
      <p:sp>
        <p:nvSpPr>
          <p:cNvPr id="8" name="Slide Number Placeholder 7"/>
          <p:cNvSpPr>
            <a:spLocks noGrp="1"/>
          </p:cNvSpPr>
          <p:nvPr>
            <p:ph type="sldNum" sz="quarter" idx="12"/>
          </p:nvPr>
        </p:nvSpPr>
        <p:spPr>
          <a:xfrm>
            <a:off x="7133912" y="7056437"/>
            <a:ext cx="2057400" cy="365125"/>
          </a:xfrm>
        </p:spPr>
        <p:txBody>
          <a:bodyPr/>
          <a:lstStyle/>
          <a:p>
            <a:fld id="{4ECB297E-AF31-4342-A425-8BBEAC970F45}" type="slidenum">
              <a:rPr lang="en-US" smtClean="0">
                <a:solidFill>
                  <a:prstClr val="black">
                    <a:tint val="75000"/>
                  </a:prstClr>
                </a:solidFill>
              </a:rPr>
              <a:pPr/>
              <a:t>53</a:t>
            </a:fld>
            <a:endParaRPr lang="en-US" dirty="0">
              <a:solidFill>
                <a:prstClr val="black">
                  <a:tint val="75000"/>
                </a:prstClr>
              </a:solidFill>
            </a:endParaRPr>
          </a:p>
        </p:txBody>
      </p:sp>
      <p:sp>
        <p:nvSpPr>
          <p:cNvPr id="9" name="Footer Placeholder 8"/>
          <p:cNvSpPr>
            <a:spLocks noGrp="1"/>
          </p:cNvSpPr>
          <p:nvPr>
            <p:ph type="ftr" sz="quarter" idx="11"/>
          </p:nvPr>
        </p:nvSpPr>
        <p:spPr>
          <a:xfrm>
            <a:off x="2979321" y="7239000"/>
            <a:ext cx="3086100" cy="365125"/>
          </a:xfrm>
        </p:spPr>
        <p:txBody>
          <a:bodyPr/>
          <a:lstStyle/>
          <a:p>
            <a:r>
              <a:rPr lang="en-US" smtClean="0">
                <a:solidFill>
                  <a:prstClr val="black">
                    <a:tint val="75000"/>
                  </a:prstClr>
                </a:solidFill>
              </a:rPr>
              <a:t>pbisMN.org</a:t>
            </a:r>
            <a:endParaRPr lang="en-US">
              <a:solidFill>
                <a:prstClr val="black">
                  <a:tint val="75000"/>
                </a:prstClr>
              </a:solidFill>
            </a:endParaRPr>
          </a:p>
        </p:txBody>
      </p:sp>
    </p:spTree>
    <p:extLst>
      <p:ext uri="{BB962C8B-B14F-4D97-AF65-F5344CB8AC3E}">
        <p14:creationId xmlns:p14="http://schemas.microsoft.com/office/powerpoint/2010/main" val="426036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School teams Page</a:t>
            </a:r>
            <a:endParaRPr lang="en-US" dirty="0">
              <a:solidFill>
                <a:schemeClr val="bg1"/>
              </a:solidFill>
            </a:endParaRPr>
          </a:p>
        </p:txBody>
      </p:sp>
      <p:sp>
        <p:nvSpPr>
          <p:cNvPr id="4" name="Right Arrow Callout 3"/>
          <p:cNvSpPr/>
          <p:nvPr/>
        </p:nvSpPr>
        <p:spPr>
          <a:xfrm>
            <a:off x="107156" y="1737121"/>
            <a:ext cx="2200275" cy="1206104"/>
          </a:xfrm>
          <a:prstGeom prst="rightArrow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700" dirty="0"/>
              <a:t>School Teams</a:t>
            </a:r>
          </a:p>
          <a:p>
            <a:pPr algn="ctr"/>
            <a:r>
              <a:rPr lang="en-US" sz="2700" dirty="0"/>
              <a:t>Home</a:t>
            </a:r>
          </a:p>
        </p:txBody>
      </p:sp>
      <p:sp>
        <p:nvSpPr>
          <p:cNvPr id="6" name="Right Arrow Callout 5"/>
          <p:cNvSpPr/>
          <p:nvPr/>
        </p:nvSpPr>
        <p:spPr>
          <a:xfrm>
            <a:off x="164307" y="3801666"/>
            <a:ext cx="2221706" cy="1050131"/>
          </a:xfrm>
          <a:prstGeom prst="rightArrow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700" dirty="0"/>
              <a:t>Content by Topic</a:t>
            </a:r>
          </a:p>
        </p:txBody>
      </p:sp>
      <p:pic>
        <p:nvPicPr>
          <p:cNvPr id="5" name="Picture 4" descr="Screen shot of PBISMN.org School Teams page with logo and picture of three adults giving a thumbs up gesture"/>
          <p:cNvPicPr>
            <a:picLocks noChangeAspect="1"/>
          </p:cNvPicPr>
          <p:nvPr/>
        </p:nvPicPr>
        <p:blipFill rotWithShape="1">
          <a:blip r:embed="rId2"/>
          <a:srcRect l="28337" t="11624" r="29307" b="18024"/>
          <a:stretch/>
        </p:blipFill>
        <p:spPr>
          <a:xfrm>
            <a:off x="2386013" y="1261772"/>
            <a:ext cx="4884707" cy="4563780"/>
          </a:xfrm>
          <a:prstGeom prst="rect">
            <a:avLst/>
          </a:prstGeom>
        </p:spPr>
      </p:pic>
      <p:sp>
        <p:nvSpPr>
          <p:cNvPr id="7" name="Horizontal Scroll 6"/>
          <p:cNvSpPr/>
          <p:nvPr/>
        </p:nvSpPr>
        <p:spPr>
          <a:xfrm>
            <a:off x="4143375" y="4162425"/>
            <a:ext cx="2664619" cy="1378744"/>
          </a:xfrm>
          <a:prstGeom prst="horizontalScroll">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Recommendations for Common Issues</a:t>
            </a:r>
          </a:p>
        </p:txBody>
      </p:sp>
      <p:sp>
        <p:nvSpPr>
          <p:cNvPr id="3" name="Slide Number Placeholder 2"/>
          <p:cNvSpPr>
            <a:spLocks noGrp="1"/>
          </p:cNvSpPr>
          <p:nvPr>
            <p:ph type="sldNum" sz="quarter" idx="12"/>
          </p:nvPr>
        </p:nvSpPr>
        <p:spPr>
          <a:xfrm>
            <a:off x="6917281" y="7381290"/>
            <a:ext cx="2057400" cy="365125"/>
          </a:xfrm>
        </p:spPr>
        <p:txBody>
          <a:bodyPr/>
          <a:lstStyle/>
          <a:p>
            <a:fld id="{4ECB297E-AF31-4342-A425-8BBEAC970F45}" type="slidenum">
              <a:rPr lang="en-US" smtClean="0">
                <a:solidFill>
                  <a:prstClr val="black">
                    <a:tint val="75000"/>
                  </a:prstClr>
                </a:solidFill>
              </a:rPr>
              <a:pPr/>
              <a:t>54</a:t>
            </a:fld>
            <a:endParaRPr lang="en-US" dirty="0">
              <a:solidFill>
                <a:prstClr val="black">
                  <a:tint val="75000"/>
                </a:prstClr>
              </a:solidFill>
            </a:endParaRPr>
          </a:p>
        </p:txBody>
      </p:sp>
      <p:sp>
        <p:nvSpPr>
          <p:cNvPr id="8" name="Footer Placeholder 7"/>
          <p:cNvSpPr>
            <a:spLocks noGrp="1"/>
          </p:cNvSpPr>
          <p:nvPr>
            <p:ph type="ftr" sz="quarter" idx="11"/>
          </p:nvPr>
        </p:nvSpPr>
        <p:spPr>
          <a:xfrm>
            <a:off x="3028950" y="7543800"/>
            <a:ext cx="3086100" cy="365125"/>
          </a:xfrm>
        </p:spPr>
        <p:txBody>
          <a:bodyPr/>
          <a:lstStyle/>
          <a:p>
            <a:r>
              <a:rPr lang="en-US" dirty="0" smtClean="0">
                <a:solidFill>
                  <a:prstClr val="black">
                    <a:tint val="75000"/>
                  </a:prstClr>
                </a:solidFill>
              </a:rPr>
              <a:t>pbisMN.org</a:t>
            </a:r>
            <a:endParaRPr lang="en-US" dirty="0">
              <a:solidFill>
                <a:prstClr val="black">
                  <a:tint val="75000"/>
                </a:prstClr>
              </a:solidFill>
            </a:endParaRPr>
          </a:p>
        </p:txBody>
      </p:sp>
    </p:spTree>
    <p:extLst>
      <p:ext uri="{BB962C8B-B14F-4D97-AF65-F5344CB8AC3E}">
        <p14:creationId xmlns:p14="http://schemas.microsoft.com/office/powerpoint/2010/main" val="164084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757948" y="567692"/>
            <a:ext cx="6386052" cy="967933"/>
          </a:xfrm>
        </p:spPr>
        <p:txBody>
          <a:bodyPr>
            <a:noAutofit/>
          </a:bodyPr>
          <a:lstStyle/>
          <a:p>
            <a:pPr>
              <a:buSzPct val="25000"/>
            </a:pPr>
            <a:r>
              <a:rPr lang="en-US" sz="4800" b="1" dirty="0">
                <a:solidFill>
                  <a:schemeClr val="lt1"/>
                </a:solidFill>
                <a:ea typeface="Arial"/>
                <a:cs typeface="Arial"/>
                <a:sym typeface="Arial"/>
              </a:rPr>
              <a:t>Team Turnover</a:t>
            </a:r>
          </a:p>
        </p:txBody>
      </p:sp>
      <p:pic>
        <p:nvPicPr>
          <p:cNvPr id="5" name="Shape 330" descr="PBIS logo with Blue letters of PBIS and three trees one green, one red, one yellow" title="Minnesota PBIS logo in footer"/>
          <p:cNvPicPr preferRelativeResize="0"/>
          <p:nvPr/>
        </p:nvPicPr>
        <p:blipFill rotWithShape="1">
          <a:blip r:embed="rId3">
            <a:alphaModFix/>
          </a:blip>
          <a:srcRect r="4396"/>
          <a:stretch/>
        </p:blipFill>
        <p:spPr>
          <a:xfrm>
            <a:off x="7510713" y="6068439"/>
            <a:ext cx="1657350" cy="789561"/>
          </a:xfrm>
          <a:prstGeom prst="rect">
            <a:avLst/>
          </a:prstGeom>
          <a:noFill/>
          <a:ln>
            <a:noFill/>
          </a:ln>
        </p:spPr>
      </p:pic>
      <p:sp>
        <p:nvSpPr>
          <p:cNvPr id="6" name="Content Placeholder 1"/>
          <p:cNvSpPr>
            <a:spLocks noGrp="1"/>
          </p:cNvSpPr>
          <p:nvPr>
            <p:ph idx="1"/>
          </p:nvPr>
        </p:nvSpPr>
        <p:spPr>
          <a:xfrm>
            <a:off x="152400" y="1626362"/>
            <a:ext cx="8839200" cy="5231637"/>
          </a:xfrm>
        </p:spPr>
        <p:txBody>
          <a:bodyPr>
            <a:normAutofit fontScale="92500" lnSpcReduction="10000"/>
          </a:bodyPr>
          <a:lstStyle/>
          <a:p>
            <a:pPr lvl="0"/>
            <a:r>
              <a:rPr lang="en-US" dirty="0" smtClean="0"/>
              <a:t>Representative team membership</a:t>
            </a:r>
            <a:endParaRPr lang="en-US" sz="1500" dirty="0" smtClean="0"/>
          </a:p>
          <a:p>
            <a:pPr lvl="0"/>
            <a:r>
              <a:rPr lang="en-US" dirty="0" smtClean="0"/>
              <a:t>Team agreements on roles and responsibilities</a:t>
            </a:r>
            <a:endParaRPr lang="en-US" sz="1500" dirty="0" smtClean="0"/>
          </a:p>
          <a:p>
            <a:pPr lvl="0"/>
            <a:r>
              <a:rPr lang="en-US" dirty="0" smtClean="0"/>
              <a:t>Completion of PBIS tool for action planning (TIC, SET, TFI, BoQ)</a:t>
            </a:r>
            <a:endParaRPr lang="en-US" sz="1500" dirty="0" smtClean="0"/>
          </a:p>
          <a:p>
            <a:pPr lvl="0"/>
            <a:r>
              <a:rPr lang="en-US" dirty="0" smtClean="0"/>
              <a:t>Drill down data</a:t>
            </a:r>
            <a:endParaRPr lang="en-US" sz="1500" dirty="0" smtClean="0"/>
          </a:p>
          <a:p>
            <a:pPr lvl="1"/>
            <a:r>
              <a:rPr lang="en-US" dirty="0" smtClean="0"/>
              <a:t>average per day/per month</a:t>
            </a:r>
            <a:endParaRPr lang="en-US" sz="1350" dirty="0" smtClean="0"/>
          </a:p>
          <a:p>
            <a:pPr lvl="1"/>
            <a:r>
              <a:rPr lang="en-US" dirty="0" smtClean="0"/>
              <a:t>average per student</a:t>
            </a:r>
            <a:endParaRPr lang="en-US" sz="1350" dirty="0" smtClean="0"/>
          </a:p>
          <a:p>
            <a:pPr lvl="1"/>
            <a:r>
              <a:rPr lang="en-US" dirty="0" smtClean="0"/>
              <a:t>types of behavior</a:t>
            </a:r>
            <a:endParaRPr lang="en-US" sz="1350" dirty="0" smtClean="0"/>
          </a:p>
          <a:p>
            <a:pPr lvl="1"/>
            <a:r>
              <a:rPr lang="en-US" dirty="0" smtClean="0"/>
              <a:t>location of behavior incidences</a:t>
            </a:r>
            <a:endParaRPr lang="en-US" sz="1350" dirty="0" smtClean="0"/>
          </a:p>
          <a:p>
            <a:pPr lvl="1"/>
            <a:r>
              <a:rPr lang="en-US" dirty="0" smtClean="0"/>
              <a:t>time of behavior</a:t>
            </a:r>
            <a:endParaRPr lang="en-US" sz="1350" dirty="0" smtClean="0"/>
          </a:p>
          <a:p>
            <a:pPr lvl="1"/>
            <a:r>
              <a:rPr lang="en-US" dirty="0" smtClean="0"/>
              <a:t>student ethnicity</a:t>
            </a:r>
            <a:endParaRPr lang="en-US" sz="1350" dirty="0" smtClean="0"/>
          </a:p>
          <a:p>
            <a:pPr marL="0" indent="0">
              <a:buNone/>
            </a:pPr>
            <a:endParaRPr lang="en-US" dirty="0"/>
          </a:p>
        </p:txBody>
      </p:sp>
      <p:sp>
        <p:nvSpPr>
          <p:cNvPr id="3" name="Footer Placeholder 2"/>
          <p:cNvSpPr>
            <a:spLocks noGrp="1"/>
          </p:cNvSpPr>
          <p:nvPr>
            <p:ph type="ftr" sz="quarter" idx="11"/>
          </p:nvPr>
        </p:nvSpPr>
        <p:spPr>
          <a:xfrm>
            <a:off x="3124200" y="7391400"/>
            <a:ext cx="2895600" cy="365125"/>
          </a:xfrm>
        </p:spPr>
        <p:txBody>
          <a:bodyPr/>
          <a:lstStyle/>
          <a:p>
            <a:r>
              <a:rPr lang="en-US" dirty="0" smtClean="0">
                <a:solidFill>
                  <a:prstClr val="black">
                    <a:tint val="75000"/>
                  </a:prstClr>
                </a:solidFill>
              </a:rPr>
              <a:t>pbisMN.org</a:t>
            </a:r>
            <a:endParaRPr lang="en-US" dirty="0">
              <a:solidFill>
                <a:prstClr val="black">
                  <a:tint val="75000"/>
                </a:prstClr>
              </a:solidFill>
            </a:endParaRPr>
          </a:p>
        </p:txBody>
      </p:sp>
      <p:sp>
        <p:nvSpPr>
          <p:cNvPr id="4" name="Slide Number Placeholder 3"/>
          <p:cNvSpPr>
            <a:spLocks noGrp="1"/>
          </p:cNvSpPr>
          <p:nvPr>
            <p:ph type="sldNum" sz="quarter" idx="12"/>
          </p:nvPr>
        </p:nvSpPr>
        <p:spPr>
          <a:xfrm>
            <a:off x="6443913" y="7208837"/>
            <a:ext cx="2133600" cy="365125"/>
          </a:xfrm>
        </p:spPr>
        <p:txBody>
          <a:bodyPr/>
          <a:lstStyle/>
          <a:p>
            <a:fld id="{F0871B7D-C029-4984-93A8-48FA0A3C668C}" type="slidenum">
              <a:rPr lang="en-US" smtClean="0">
                <a:solidFill>
                  <a:prstClr val="black">
                    <a:tint val="75000"/>
                  </a:prstClr>
                </a:solidFill>
              </a:rPr>
              <a:pPr/>
              <a:t>55</a:t>
            </a:fld>
            <a:endParaRPr lang="en-US" dirty="0">
              <a:solidFill>
                <a:prstClr val="black">
                  <a:tint val="75000"/>
                </a:prstClr>
              </a:solidFill>
            </a:endParaRPr>
          </a:p>
        </p:txBody>
      </p:sp>
    </p:spTree>
    <p:extLst>
      <p:ext uri="{BB962C8B-B14F-4D97-AF65-F5344CB8AC3E}">
        <p14:creationId xmlns:p14="http://schemas.microsoft.com/office/powerpoint/2010/main" val="259818519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757948" y="567692"/>
            <a:ext cx="6386052" cy="967933"/>
          </a:xfrm>
        </p:spPr>
        <p:txBody>
          <a:bodyPr>
            <a:noAutofit/>
          </a:bodyPr>
          <a:lstStyle/>
          <a:p>
            <a:pPr>
              <a:buSzPct val="25000"/>
            </a:pPr>
            <a:r>
              <a:rPr lang="en-US" sz="4000" b="1" dirty="0">
                <a:solidFill>
                  <a:schemeClr val="lt1"/>
                </a:solidFill>
                <a:ea typeface="Arial"/>
                <a:cs typeface="Arial"/>
                <a:sym typeface="Arial"/>
              </a:rPr>
              <a:t>Administrative </a:t>
            </a:r>
            <a:r>
              <a:rPr lang="en-US" sz="4000" b="1" dirty="0" smtClean="0">
                <a:solidFill>
                  <a:schemeClr val="lt1"/>
                </a:solidFill>
                <a:ea typeface="Arial"/>
                <a:cs typeface="Arial"/>
                <a:sym typeface="Arial"/>
              </a:rPr>
              <a:t>Turnover</a:t>
            </a:r>
            <a:endParaRPr lang="en-US" sz="4000" b="1" dirty="0">
              <a:solidFill>
                <a:schemeClr val="lt1"/>
              </a:solidFill>
              <a:ea typeface="Arial"/>
              <a:cs typeface="Arial"/>
              <a:sym typeface="Arial"/>
            </a:endParaRPr>
          </a:p>
        </p:txBody>
      </p:sp>
      <p:pic>
        <p:nvPicPr>
          <p:cNvPr id="5" name="Shape 330" descr="PBIS logo with Blue letters of PBIS and three trees one green, one red, one yellow" title="Minnesota PBIS logo in footer"/>
          <p:cNvPicPr preferRelativeResize="0"/>
          <p:nvPr/>
        </p:nvPicPr>
        <p:blipFill rotWithShape="1">
          <a:blip r:embed="rId2">
            <a:alphaModFix/>
          </a:blip>
          <a:srcRect r="4396"/>
          <a:stretch/>
        </p:blipFill>
        <p:spPr>
          <a:xfrm>
            <a:off x="7510713" y="6068439"/>
            <a:ext cx="1657350" cy="789561"/>
          </a:xfrm>
          <a:prstGeom prst="rect">
            <a:avLst/>
          </a:prstGeom>
          <a:noFill/>
          <a:ln>
            <a:noFill/>
          </a:ln>
        </p:spPr>
      </p:pic>
      <p:sp>
        <p:nvSpPr>
          <p:cNvPr id="8" name="Content Placeholder 1"/>
          <p:cNvSpPr>
            <a:spLocks noGrp="1"/>
          </p:cNvSpPr>
          <p:nvPr>
            <p:ph idx="1"/>
          </p:nvPr>
        </p:nvSpPr>
        <p:spPr>
          <a:xfrm>
            <a:off x="152400" y="1626362"/>
            <a:ext cx="8839200" cy="5003037"/>
          </a:xfrm>
        </p:spPr>
        <p:txBody>
          <a:bodyPr>
            <a:normAutofit fontScale="62500" lnSpcReduction="20000"/>
          </a:bodyPr>
          <a:lstStyle/>
          <a:p>
            <a:pPr lvl="0"/>
            <a:r>
              <a:rPr lang="en-US" dirty="0" smtClean="0"/>
              <a:t>Communication- meeting invitations, agenda, minutes</a:t>
            </a:r>
          </a:p>
          <a:p>
            <a:pPr lvl="0"/>
            <a:r>
              <a:rPr lang="en-US" dirty="0" smtClean="0"/>
              <a:t>Fidelity Measurement(</a:t>
            </a:r>
            <a:r>
              <a:rPr lang="en-US" u="sng" dirty="0" smtClean="0">
                <a:hlinkClick r:id="rId3"/>
              </a:rPr>
              <a:t>SET</a:t>
            </a:r>
            <a:r>
              <a:rPr lang="en-US" dirty="0" smtClean="0"/>
              <a:t>, </a:t>
            </a:r>
            <a:r>
              <a:rPr lang="en-US" u="sng" dirty="0" smtClean="0">
                <a:hlinkClick r:id="rId4"/>
              </a:rPr>
              <a:t>BoQ</a:t>
            </a:r>
            <a:r>
              <a:rPr lang="en-US" dirty="0" smtClean="0"/>
              <a:t>, </a:t>
            </a:r>
            <a:r>
              <a:rPr lang="en-US" u="sng" dirty="0" smtClean="0">
                <a:hlinkClick r:id="rId5"/>
              </a:rPr>
              <a:t>TFI+walkthrough</a:t>
            </a:r>
            <a:r>
              <a:rPr lang="en-US" dirty="0" smtClean="0"/>
              <a:t>)- measure the implementation of critical components of PBIS and select 3-5 items to action plan.</a:t>
            </a:r>
          </a:p>
          <a:p>
            <a:pPr lvl="0"/>
            <a:r>
              <a:rPr lang="en-US" dirty="0" smtClean="0"/>
              <a:t>Data Summary- highlight trends and patterns-</a:t>
            </a:r>
          </a:p>
          <a:p>
            <a:pPr lvl="1"/>
            <a:r>
              <a:rPr lang="en-US" dirty="0" smtClean="0"/>
              <a:t>Average per day/per month</a:t>
            </a:r>
          </a:p>
          <a:p>
            <a:pPr lvl="1"/>
            <a:r>
              <a:rPr lang="en-US" dirty="0" smtClean="0"/>
              <a:t>Average per student</a:t>
            </a:r>
          </a:p>
          <a:p>
            <a:pPr lvl="1"/>
            <a:r>
              <a:rPr lang="en-US" dirty="0" smtClean="0"/>
              <a:t>Types of behavior</a:t>
            </a:r>
          </a:p>
          <a:p>
            <a:pPr lvl="1"/>
            <a:r>
              <a:rPr lang="en-US" dirty="0" smtClean="0"/>
              <a:t>Location of behavior incidences</a:t>
            </a:r>
          </a:p>
          <a:p>
            <a:pPr lvl="1"/>
            <a:r>
              <a:rPr lang="en-US" dirty="0" smtClean="0"/>
              <a:t>Time of behavior</a:t>
            </a:r>
          </a:p>
          <a:p>
            <a:pPr lvl="1"/>
            <a:r>
              <a:rPr lang="en-US" dirty="0" smtClean="0"/>
              <a:t>Student Ethnicity</a:t>
            </a:r>
          </a:p>
          <a:p>
            <a:pPr lvl="0"/>
            <a:r>
              <a:rPr lang="en-US" dirty="0" smtClean="0"/>
              <a:t>Networking- </a:t>
            </a:r>
            <a:br>
              <a:rPr lang="en-US" dirty="0" smtClean="0"/>
            </a:br>
            <a:r>
              <a:rPr lang="en-US" dirty="0" smtClean="0"/>
              <a:t>Encourage him or her to explore that national technical assistance center (</a:t>
            </a:r>
            <a:r>
              <a:rPr lang="en-US" u="sng" dirty="0" smtClean="0">
                <a:hlinkClick r:id="rId6"/>
              </a:rPr>
              <a:t>PBIS.org</a:t>
            </a:r>
            <a:r>
              <a:rPr lang="en-US" dirty="0" smtClean="0"/>
              <a:t>), the Minnesota website (</a:t>
            </a:r>
            <a:r>
              <a:rPr lang="en-US" u="sng" dirty="0" smtClean="0">
                <a:hlinkClick r:id="rId7"/>
              </a:rPr>
              <a:t>pbisMN.org</a:t>
            </a:r>
            <a:r>
              <a:rPr lang="en-US" dirty="0" smtClean="0"/>
              <a:t>) to look at videos, read more about SWPBIS research and see the list of exemplar schools and/or attend </a:t>
            </a:r>
            <a:r>
              <a:rPr lang="en-US" u="sng" dirty="0" smtClean="0">
                <a:hlinkClick r:id="rId8"/>
              </a:rPr>
              <a:t>Minnesota PBIS Summer Institute</a:t>
            </a:r>
            <a:r>
              <a:rPr lang="en-US" dirty="0" smtClean="0"/>
              <a:t> as a team.</a:t>
            </a:r>
          </a:p>
          <a:p>
            <a:endParaRPr lang="en-US" dirty="0"/>
          </a:p>
        </p:txBody>
      </p:sp>
      <p:sp>
        <p:nvSpPr>
          <p:cNvPr id="2" name="Footer Placeholder 1"/>
          <p:cNvSpPr>
            <a:spLocks noGrp="1"/>
          </p:cNvSpPr>
          <p:nvPr>
            <p:ph type="ftr" sz="quarter" idx="11"/>
          </p:nvPr>
        </p:nvSpPr>
        <p:spPr>
          <a:xfrm>
            <a:off x="3124200" y="7543800"/>
            <a:ext cx="2895600" cy="365125"/>
          </a:xfrm>
        </p:spPr>
        <p:txBody>
          <a:bodyPr/>
          <a:lstStyle/>
          <a:p>
            <a:r>
              <a:rPr lang="en-US" dirty="0" smtClean="0">
                <a:solidFill>
                  <a:prstClr val="black">
                    <a:tint val="75000"/>
                  </a:prstClr>
                </a:solidFill>
              </a:rPr>
              <a:t>pbisMN.org</a:t>
            </a:r>
            <a:endParaRPr lang="en-US" dirty="0">
              <a:solidFill>
                <a:prstClr val="black">
                  <a:tint val="75000"/>
                </a:prstClr>
              </a:solidFill>
            </a:endParaRPr>
          </a:p>
        </p:txBody>
      </p:sp>
      <p:sp>
        <p:nvSpPr>
          <p:cNvPr id="3" name="Slide Number Placeholder 2"/>
          <p:cNvSpPr>
            <a:spLocks noGrp="1"/>
          </p:cNvSpPr>
          <p:nvPr>
            <p:ph type="sldNum" sz="quarter" idx="12"/>
          </p:nvPr>
        </p:nvSpPr>
        <p:spPr>
          <a:xfrm>
            <a:off x="6858000" y="7361237"/>
            <a:ext cx="2133600" cy="365125"/>
          </a:xfrm>
        </p:spPr>
        <p:txBody>
          <a:bodyPr/>
          <a:lstStyle/>
          <a:p>
            <a:fld id="{F0871B7D-C029-4984-93A8-48FA0A3C668C}" type="slidenum">
              <a:rPr lang="en-US" smtClean="0">
                <a:solidFill>
                  <a:prstClr val="black">
                    <a:tint val="75000"/>
                  </a:prstClr>
                </a:solidFill>
              </a:rPr>
              <a:pPr/>
              <a:t>56</a:t>
            </a:fld>
            <a:endParaRPr lang="en-US" dirty="0">
              <a:solidFill>
                <a:prstClr val="black">
                  <a:tint val="75000"/>
                </a:prstClr>
              </a:solidFill>
            </a:endParaRPr>
          </a:p>
        </p:txBody>
      </p:sp>
    </p:spTree>
    <p:extLst>
      <p:ext uri="{BB962C8B-B14F-4D97-AF65-F5344CB8AC3E}">
        <p14:creationId xmlns:p14="http://schemas.microsoft.com/office/powerpoint/2010/main" val="77239132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757948" y="567692"/>
            <a:ext cx="6386052" cy="967933"/>
          </a:xfrm>
        </p:spPr>
        <p:txBody>
          <a:bodyPr>
            <a:noAutofit/>
          </a:bodyPr>
          <a:lstStyle/>
          <a:p>
            <a:pPr>
              <a:buSzPct val="25000"/>
            </a:pPr>
            <a:r>
              <a:rPr lang="en-US" sz="4800" b="1" dirty="0">
                <a:solidFill>
                  <a:schemeClr val="lt1"/>
                </a:solidFill>
                <a:ea typeface="Arial"/>
                <a:cs typeface="Arial"/>
                <a:sym typeface="Arial"/>
              </a:rPr>
              <a:t>PBIS </a:t>
            </a:r>
            <a:r>
              <a:rPr lang="en-US" sz="4800" b="1" dirty="0" smtClean="0">
                <a:solidFill>
                  <a:schemeClr val="lt1"/>
                </a:solidFill>
                <a:ea typeface="Arial"/>
                <a:cs typeface="Arial"/>
                <a:sym typeface="Arial"/>
              </a:rPr>
              <a:t>Booster</a:t>
            </a:r>
            <a:endParaRPr lang="en-US" sz="4800" b="1" dirty="0">
              <a:solidFill>
                <a:schemeClr val="lt1"/>
              </a:solidFill>
              <a:ea typeface="Arial"/>
              <a:cs typeface="Arial"/>
              <a:sym typeface="Arial"/>
            </a:endParaRPr>
          </a:p>
        </p:txBody>
      </p:sp>
      <p:pic>
        <p:nvPicPr>
          <p:cNvPr id="5" name="Shape 330" descr="PBIS logo with Blue letters of PBIS and three trees one green, one red, one yellow" title="Minnesota PBIS logo in footer"/>
          <p:cNvPicPr preferRelativeResize="0"/>
          <p:nvPr/>
        </p:nvPicPr>
        <p:blipFill rotWithShape="1">
          <a:blip r:embed="rId2">
            <a:alphaModFix/>
          </a:blip>
          <a:srcRect r="4396"/>
          <a:stretch/>
        </p:blipFill>
        <p:spPr>
          <a:xfrm>
            <a:off x="7510713" y="6068439"/>
            <a:ext cx="1657350" cy="789561"/>
          </a:xfrm>
          <a:prstGeom prst="rect">
            <a:avLst/>
          </a:prstGeom>
          <a:noFill/>
          <a:ln>
            <a:noFill/>
          </a:ln>
        </p:spPr>
      </p:pic>
      <p:sp>
        <p:nvSpPr>
          <p:cNvPr id="6" name="Content Placeholder 1"/>
          <p:cNvSpPr>
            <a:spLocks noGrp="1"/>
          </p:cNvSpPr>
          <p:nvPr>
            <p:ph idx="1"/>
          </p:nvPr>
        </p:nvSpPr>
        <p:spPr>
          <a:xfrm>
            <a:off x="152400" y="1626362"/>
            <a:ext cx="8839200" cy="5231637"/>
          </a:xfrm>
        </p:spPr>
        <p:txBody>
          <a:bodyPr>
            <a:normAutofit fontScale="70000" lnSpcReduction="20000"/>
          </a:bodyPr>
          <a:lstStyle/>
          <a:p>
            <a:pPr lvl="0"/>
            <a:r>
              <a:rPr lang="en-US" sz="2175" dirty="0"/>
              <a:t>Students- </a:t>
            </a:r>
          </a:p>
          <a:p>
            <a:pPr lvl="1"/>
            <a:r>
              <a:rPr lang="en-US" sz="2175" dirty="0"/>
              <a:t>Prevention: How can we avoid the problem context?</a:t>
            </a:r>
          </a:p>
          <a:p>
            <a:pPr lvl="3"/>
            <a:r>
              <a:rPr lang="en-US" sz="2175" dirty="0"/>
              <a:t>Who, When, Where</a:t>
            </a:r>
          </a:p>
          <a:p>
            <a:pPr lvl="3"/>
            <a:r>
              <a:rPr lang="en-US" sz="2175" dirty="0"/>
              <a:t>Schedule change, curriculum change, </a:t>
            </a:r>
            <a:r>
              <a:rPr lang="en-US" sz="2175" dirty="0" err="1"/>
              <a:t>etc</a:t>
            </a:r>
            <a:endParaRPr lang="en-US" sz="2175" dirty="0"/>
          </a:p>
          <a:p>
            <a:pPr lvl="1"/>
            <a:r>
              <a:rPr lang="en-US" sz="2175" dirty="0"/>
              <a:t>Teaching: How can we define, teach, and monitor what we want?</a:t>
            </a:r>
          </a:p>
          <a:p>
            <a:pPr lvl="3"/>
            <a:r>
              <a:rPr lang="en-US" sz="2175" dirty="0"/>
              <a:t>Teach appropriate behavior</a:t>
            </a:r>
          </a:p>
          <a:p>
            <a:pPr lvl="3"/>
            <a:r>
              <a:rPr lang="en-US" sz="2175" dirty="0"/>
              <a:t>Use problem behavior as negative example</a:t>
            </a:r>
          </a:p>
          <a:p>
            <a:pPr lvl="1"/>
            <a:r>
              <a:rPr lang="en-US" sz="2175" dirty="0"/>
              <a:t>Reinforcement How can we build in systematic reward for desired behavior?</a:t>
            </a:r>
            <a:br>
              <a:rPr lang="en-US" sz="2175" dirty="0"/>
            </a:br>
            <a:endParaRPr lang="en-US" sz="2175" dirty="0"/>
          </a:p>
          <a:p>
            <a:pPr lvl="0"/>
            <a:r>
              <a:rPr lang="en-US" sz="2175" dirty="0"/>
              <a:t>Staff-</a:t>
            </a:r>
          </a:p>
          <a:p>
            <a:pPr lvl="1"/>
            <a:r>
              <a:rPr lang="en-US" sz="2175" dirty="0"/>
              <a:t>Training: Do staff need additional or supplemental training for them to better understand the decisions being made and the work being done? How could the PBIS team do some training boosters?</a:t>
            </a:r>
          </a:p>
          <a:p>
            <a:pPr lvl="1"/>
            <a:r>
              <a:rPr lang="en-US" sz="2175" dirty="0"/>
              <a:t>Coaching: Do staff need coaching to be able to follow through on the action plans and complete the tasks/activities/strategies effectively? How could the PBIS team incorporate some coaching into the action plan?</a:t>
            </a:r>
          </a:p>
          <a:p>
            <a:pPr lvl="1"/>
            <a:r>
              <a:rPr lang="en-US" sz="2175" dirty="0"/>
              <a:t>Evaluation: Do staff need more data to show what has been accomplished by the PBIS team and the outcomes or data trends? How and when could you report back more data to staff?</a:t>
            </a:r>
          </a:p>
          <a:p>
            <a:pPr marL="342900" lvl="1" indent="0">
              <a:buNone/>
            </a:pPr>
            <a:endParaRPr lang="en-US" sz="2175" dirty="0"/>
          </a:p>
          <a:p>
            <a:pPr lvl="0"/>
            <a:r>
              <a:rPr lang="en-US" sz="2175" dirty="0"/>
              <a:t>Sometimes there is just a lull in energy or increase of stress and the school needs to have a shared activity that increases opportunities to build rapport and provide positive feedback to students.  Examples include creating a game of Jeopardy or BINGO, making a film about what PBIS looks/sounds/feels like in your building, or making a sign or poster about what PBIS means in your school and have everyone sign it.</a:t>
            </a:r>
          </a:p>
          <a:p>
            <a:endParaRPr lang="en-US" dirty="0"/>
          </a:p>
          <a:p>
            <a:pPr marL="0" indent="0">
              <a:buNone/>
            </a:pPr>
            <a:endParaRPr lang="en-US" dirty="0"/>
          </a:p>
        </p:txBody>
      </p:sp>
      <p:sp>
        <p:nvSpPr>
          <p:cNvPr id="2" name="Footer Placeholder 1"/>
          <p:cNvSpPr>
            <a:spLocks noGrp="1"/>
          </p:cNvSpPr>
          <p:nvPr>
            <p:ph type="ftr" sz="quarter" idx="11"/>
          </p:nvPr>
        </p:nvSpPr>
        <p:spPr>
          <a:xfrm>
            <a:off x="3124200" y="7016581"/>
            <a:ext cx="2895600" cy="365125"/>
          </a:xfrm>
        </p:spPr>
        <p:txBody>
          <a:bodyPr/>
          <a:lstStyle/>
          <a:p>
            <a:r>
              <a:rPr lang="en-US" dirty="0" smtClean="0">
                <a:solidFill>
                  <a:prstClr val="black">
                    <a:tint val="75000"/>
                  </a:prstClr>
                </a:solidFill>
              </a:rPr>
              <a:t>pbisMN.org</a:t>
            </a:r>
            <a:endParaRPr lang="en-US" dirty="0">
              <a:solidFill>
                <a:prstClr val="black">
                  <a:tint val="75000"/>
                </a:prstClr>
              </a:solidFill>
            </a:endParaRPr>
          </a:p>
        </p:txBody>
      </p:sp>
      <p:sp>
        <p:nvSpPr>
          <p:cNvPr id="3" name="Slide Number Placeholder 2"/>
          <p:cNvSpPr>
            <a:spLocks noGrp="1"/>
          </p:cNvSpPr>
          <p:nvPr>
            <p:ph type="sldNum" sz="quarter" idx="12"/>
          </p:nvPr>
        </p:nvSpPr>
        <p:spPr>
          <a:xfrm>
            <a:off x="7010400" y="7095042"/>
            <a:ext cx="2133600" cy="365125"/>
          </a:xfrm>
        </p:spPr>
        <p:txBody>
          <a:bodyPr/>
          <a:lstStyle/>
          <a:p>
            <a:fld id="{F0871B7D-C029-4984-93A8-48FA0A3C668C}" type="slidenum">
              <a:rPr lang="en-US" smtClean="0">
                <a:solidFill>
                  <a:prstClr val="black">
                    <a:tint val="75000"/>
                  </a:prstClr>
                </a:solidFill>
              </a:rPr>
              <a:pPr/>
              <a:t>57</a:t>
            </a:fld>
            <a:endParaRPr lang="en-US" dirty="0">
              <a:solidFill>
                <a:prstClr val="black">
                  <a:tint val="75000"/>
                </a:prstClr>
              </a:solidFill>
            </a:endParaRPr>
          </a:p>
        </p:txBody>
      </p:sp>
    </p:spTree>
    <p:extLst>
      <p:ext uri="{BB962C8B-B14F-4D97-AF65-F5344CB8AC3E}">
        <p14:creationId xmlns:p14="http://schemas.microsoft.com/office/powerpoint/2010/main" val="115992294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757948" y="567692"/>
            <a:ext cx="6386052" cy="967933"/>
          </a:xfrm>
        </p:spPr>
        <p:txBody>
          <a:bodyPr>
            <a:noAutofit/>
          </a:bodyPr>
          <a:lstStyle/>
          <a:p>
            <a:pPr>
              <a:buSzPct val="25000"/>
            </a:pPr>
            <a:r>
              <a:rPr lang="en-US" sz="4000" b="1" dirty="0">
                <a:solidFill>
                  <a:schemeClr val="lt1"/>
                </a:solidFill>
                <a:ea typeface="Arial"/>
                <a:cs typeface="Arial"/>
                <a:sym typeface="Arial"/>
              </a:rPr>
              <a:t>Re-engaging with Data</a:t>
            </a:r>
          </a:p>
        </p:txBody>
      </p:sp>
      <p:pic>
        <p:nvPicPr>
          <p:cNvPr id="5" name="Shape 330" descr="PBIS logo with Blue letters of PBIS and three trees one green, one red, one yellow" title="Minnesota PBIS logo in footer"/>
          <p:cNvPicPr preferRelativeResize="0"/>
          <p:nvPr/>
        </p:nvPicPr>
        <p:blipFill rotWithShape="1">
          <a:blip r:embed="rId2">
            <a:alphaModFix/>
          </a:blip>
          <a:srcRect r="4396"/>
          <a:stretch/>
        </p:blipFill>
        <p:spPr>
          <a:xfrm>
            <a:off x="7510713" y="6068439"/>
            <a:ext cx="1657350" cy="789561"/>
          </a:xfrm>
          <a:prstGeom prst="rect">
            <a:avLst/>
          </a:prstGeom>
          <a:noFill/>
          <a:ln>
            <a:noFill/>
          </a:ln>
        </p:spPr>
      </p:pic>
      <p:sp>
        <p:nvSpPr>
          <p:cNvPr id="6" name="Content Placeholder 1"/>
          <p:cNvSpPr>
            <a:spLocks noGrp="1"/>
          </p:cNvSpPr>
          <p:nvPr>
            <p:ph idx="1"/>
          </p:nvPr>
        </p:nvSpPr>
        <p:spPr>
          <a:xfrm>
            <a:off x="152400" y="1626362"/>
            <a:ext cx="8839200" cy="5231637"/>
          </a:xfrm>
        </p:spPr>
        <p:txBody>
          <a:bodyPr>
            <a:normAutofit fontScale="55000" lnSpcReduction="20000"/>
          </a:bodyPr>
          <a:lstStyle/>
          <a:p>
            <a:pPr lvl="0"/>
            <a:r>
              <a:rPr lang="en-US" dirty="0"/>
              <a:t>Make an inventory of what data has been collected in the past and what tools were used.  Oftentimes it is easiest to start with tools you are familiar with and complete one.</a:t>
            </a:r>
            <a:endParaRPr lang="en-US" sz="1500" dirty="0"/>
          </a:p>
          <a:p>
            <a:pPr lvl="1"/>
            <a:r>
              <a:rPr lang="en-US" dirty="0"/>
              <a:t>How did you measure effort- the TIC?</a:t>
            </a:r>
            <a:endParaRPr lang="en-US" sz="1350" dirty="0"/>
          </a:p>
          <a:p>
            <a:pPr lvl="1"/>
            <a:r>
              <a:rPr lang="en-US" dirty="0"/>
              <a:t>How did you measure fidelity- SET, BoQ or TFI? </a:t>
            </a:r>
            <a:endParaRPr lang="en-US" sz="1350" dirty="0"/>
          </a:p>
          <a:p>
            <a:pPr lvl="1"/>
            <a:r>
              <a:rPr lang="en-US" dirty="0"/>
              <a:t>How did you measure outcomes- ODRs? </a:t>
            </a:r>
            <a:endParaRPr lang="en-US" sz="1350" dirty="0"/>
          </a:p>
          <a:p>
            <a:pPr lvl="1"/>
            <a:r>
              <a:rPr lang="en-US" dirty="0"/>
              <a:t>How do you solicit staff input- SAS?</a:t>
            </a:r>
            <a:endParaRPr lang="en-US" sz="1500" dirty="0"/>
          </a:p>
          <a:p>
            <a:pPr lvl="0"/>
            <a:r>
              <a:rPr lang="en-US" dirty="0"/>
              <a:t>Create a data calendar.  In the school calendar or a 12 month calendar make some goals of when you will collect certain data, when you will review that data and when will you report that data out to stakeholders?</a:t>
            </a:r>
            <a:endParaRPr lang="en-US" sz="1500" dirty="0"/>
          </a:p>
          <a:p>
            <a:pPr lvl="0"/>
            <a:r>
              <a:rPr lang="en-US" dirty="0"/>
              <a:t>Check out these resources and videos to help you determine the next right steps for you to re-engage with the data.</a:t>
            </a:r>
            <a:endParaRPr lang="en-US" sz="1500" dirty="0"/>
          </a:p>
          <a:p>
            <a:pPr lvl="2"/>
            <a:r>
              <a:rPr lang="en-US" dirty="0"/>
              <a:t>Data Calendar from PBISMN.org</a:t>
            </a:r>
            <a:endParaRPr lang="en-US" sz="1050" dirty="0"/>
          </a:p>
          <a:p>
            <a:pPr lvl="1"/>
            <a:r>
              <a:rPr lang="en-US" u="sng" dirty="0">
                <a:hlinkClick r:id="rId3"/>
              </a:rPr>
              <a:t>http://www.pbismn.org/documents/dataCalendarAtAGlance_Sustaining2015_16.pdf</a:t>
            </a:r>
            <a:endParaRPr lang="en-US" sz="1200" dirty="0"/>
          </a:p>
          <a:p>
            <a:pPr lvl="2"/>
            <a:r>
              <a:rPr lang="en-US" dirty="0"/>
              <a:t>Links to tools and resources from the National TA Center pbis.org</a:t>
            </a:r>
            <a:endParaRPr lang="en-US" sz="1050" dirty="0"/>
          </a:p>
          <a:p>
            <a:pPr lvl="1"/>
            <a:r>
              <a:rPr lang="en-US" u="sng" dirty="0">
                <a:hlinkClick r:id="rId3"/>
              </a:rPr>
              <a:t>http://www.pbismn.org/documents/dataCalendarAtAGlance_Sustaining2015_16.pdf</a:t>
            </a:r>
            <a:endParaRPr lang="en-US" sz="1200" dirty="0"/>
          </a:p>
          <a:p>
            <a:pPr lvl="2"/>
            <a:r>
              <a:rPr lang="en-US" dirty="0"/>
              <a:t>Creating district-wide evaluation plans video from PBISApps</a:t>
            </a:r>
            <a:endParaRPr lang="en-US" sz="1050" dirty="0"/>
          </a:p>
          <a:p>
            <a:pPr lvl="1"/>
            <a:r>
              <a:rPr lang="en-US" u="sng" dirty="0">
                <a:hlinkClick r:id="rId4"/>
              </a:rPr>
              <a:t>https://</a:t>
            </a:r>
            <a:r>
              <a:rPr lang="en-US" u="sng" dirty="0" smtClean="0">
                <a:hlinkClick r:id="rId4"/>
              </a:rPr>
              <a:t>www.pbisapps.org/Resources/Pages/Developing-District-PBIS-Evaluation-Plans.aspx</a:t>
            </a:r>
            <a:endParaRPr lang="en-US" sz="1200" dirty="0"/>
          </a:p>
        </p:txBody>
      </p:sp>
      <p:sp>
        <p:nvSpPr>
          <p:cNvPr id="2" name="Footer Placeholder 1"/>
          <p:cNvSpPr>
            <a:spLocks noGrp="1"/>
          </p:cNvSpPr>
          <p:nvPr>
            <p:ph type="ftr" sz="quarter" idx="11"/>
          </p:nvPr>
        </p:nvSpPr>
        <p:spPr>
          <a:xfrm>
            <a:off x="3200400" y="7086600"/>
            <a:ext cx="2895600" cy="365125"/>
          </a:xfrm>
        </p:spPr>
        <p:txBody>
          <a:bodyPr/>
          <a:lstStyle/>
          <a:p>
            <a:r>
              <a:rPr lang="en-US" dirty="0" smtClean="0">
                <a:solidFill>
                  <a:prstClr val="black">
                    <a:tint val="75000"/>
                  </a:prstClr>
                </a:solidFill>
              </a:rPr>
              <a:t>pbisMN.org</a:t>
            </a:r>
            <a:endParaRPr lang="en-US" dirty="0">
              <a:solidFill>
                <a:prstClr val="black">
                  <a:tint val="75000"/>
                </a:prstClr>
              </a:solidFill>
            </a:endParaRPr>
          </a:p>
        </p:txBody>
      </p:sp>
      <p:sp>
        <p:nvSpPr>
          <p:cNvPr id="3" name="Slide Number Placeholder 2"/>
          <p:cNvSpPr>
            <a:spLocks noGrp="1"/>
          </p:cNvSpPr>
          <p:nvPr>
            <p:ph type="sldNum" sz="quarter" idx="12"/>
          </p:nvPr>
        </p:nvSpPr>
        <p:spPr>
          <a:xfrm>
            <a:off x="6862011" y="6952747"/>
            <a:ext cx="2133600" cy="365125"/>
          </a:xfrm>
        </p:spPr>
        <p:txBody>
          <a:bodyPr/>
          <a:lstStyle/>
          <a:p>
            <a:fld id="{F0871B7D-C029-4984-93A8-48FA0A3C668C}" type="slidenum">
              <a:rPr lang="en-US" smtClean="0">
                <a:solidFill>
                  <a:prstClr val="black">
                    <a:tint val="75000"/>
                  </a:prstClr>
                </a:solidFill>
              </a:rPr>
              <a:pPr/>
              <a:t>58</a:t>
            </a:fld>
            <a:endParaRPr lang="en-US" dirty="0">
              <a:solidFill>
                <a:prstClr val="black">
                  <a:tint val="75000"/>
                </a:prstClr>
              </a:solidFill>
            </a:endParaRPr>
          </a:p>
        </p:txBody>
      </p:sp>
    </p:spTree>
    <p:extLst>
      <p:ext uri="{BB962C8B-B14F-4D97-AF65-F5344CB8AC3E}">
        <p14:creationId xmlns:p14="http://schemas.microsoft.com/office/powerpoint/2010/main" val="308104519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Applying for Cohort Training</a:t>
            </a:r>
          </a:p>
        </p:txBody>
      </p:sp>
      <p:sp>
        <p:nvSpPr>
          <p:cNvPr id="5" name="Rectangle 3"/>
          <p:cNvSpPr txBox="1">
            <a:spLocks noChangeArrowheads="1"/>
          </p:cNvSpPr>
          <p:nvPr/>
        </p:nvSpPr>
        <p:spPr bwMode="auto">
          <a:xfrm>
            <a:off x="178047" y="914400"/>
            <a:ext cx="878277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520700" indent="-520700" algn="l" rtl="0" eaLnBrk="0" fontAlgn="base" hangingPunct="0">
              <a:lnSpc>
                <a:spcPct val="95000"/>
              </a:lnSpc>
              <a:spcBef>
                <a:spcPct val="50000"/>
              </a:spcBef>
              <a:spcAft>
                <a:spcPct val="0"/>
              </a:spcAft>
              <a:buClr>
                <a:schemeClr val="accent6">
                  <a:lumMod val="75000"/>
                </a:schemeClr>
              </a:buClr>
              <a:buSzPct val="140000"/>
              <a:buFont typeface="Arial" pitchFamily="34" charset="0"/>
              <a:buChar char="•"/>
              <a:defRPr sz="3000">
                <a:solidFill>
                  <a:schemeClr val="tx1"/>
                </a:solidFill>
                <a:latin typeface="Calibri" pitchFamily="34" charset="0"/>
                <a:ea typeface="ＭＳ Ｐゴシック" charset="-128"/>
                <a:cs typeface="Calibri" pitchFamily="34" charset="0"/>
              </a:defRPr>
            </a:lvl1pPr>
            <a:lvl2pPr marL="1092200" indent="-457200" algn="l" rtl="0" eaLnBrk="0" fontAlgn="base" hangingPunct="0">
              <a:lnSpc>
                <a:spcPct val="95000"/>
              </a:lnSpc>
              <a:spcBef>
                <a:spcPct val="50000"/>
              </a:spcBef>
              <a:spcAft>
                <a:spcPct val="0"/>
              </a:spcAft>
              <a:buFont typeface="Wingdings" charset="2"/>
              <a:buChar char="§"/>
              <a:defRPr sz="2800">
                <a:solidFill>
                  <a:schemeClr val="tx1"/>
                </a:solidFill>
                <a:latin typeface="Calibri" pitchFamily="34" charset="0"/>
                <a:ea typeface="ＭＳ Ｐゴシック" charset="-128"/>
                <a:cs typeface="Calibri" pitchFamily="34" charset="0"/>
              </a:defRPr>
            </a:lvl2pPr>
            <a:lvl3pPr marL="1714500" indent="-508000" algn="l" rtl="0" eaLnBrk="0" fontAlgn="base" hangingPunct="0">
              <a:lnSpc>
                <a:spcPct val="95000"/>
              </a:lnSpc>
              <a:spcBef>
                <a:spcPct val="50000"/>
              </a:spcBef>
              <a:spcAft>
                <a:spcPct val="0"/>
              </a:spcAft>
              <a:buClr>
                <a:schemeClr val="accent6">
                  <a:lumMod val="75000"/>
                </a:schemeClr>
              </a:buClr>
              <a:buChar char="»"/>
              <a:defRPr sz="2000">
                <a:solidFill>
                  <a:schemeClr val="tx1"/>
                </a:solidFill>
                <a:latin typeface="Calibri" pitchFamily="34" charset="0"/>
                <a:ea typeface="ＭＳ Ｐゴシック" charset="-128"/>
                <a:cs typeface="Calibri" pitchFamily="34" charset="0"/>
              </a:defRPr>
            </a:lvl3pPr>
            <a:lvl4pPr marL="2057400" indent="-228600" algn="l" rtl="0" eaLnBrk="0" fontAlgn="base" hangingPunct="0">
              <a:lnSpc>
                <a:spcPct val="95000"/>
              </a:lnSpc>
              <a:spcBef>
                <a:spcPct val="50000"/>
              </a:spcBef>
              <a:spcAft>
                <a:spcPct val="0"/>
              </a:spcAft>
              <a:buChar char="–"/>
              <a:defRPr>
                <a:solidFill>
                  <a:schemeClr val="tx1"/>
                </a:solidFill>
                <a:latin typeface="Calibri" pitchFamily="34" charset="0"/>
                <a:ea typeface="ＭＳ Ｐゴシック" charset="-128"/>
                <a:cs typeface="Calibri" pitchFamily="34" charset="0"/>
              </a:defRPr>
            </a:lvl4pPr>
            <a:lvl5pPr marL="2400300" indent="-228600" algn="l" rtl="0" eaLnBrk="0" fontAlgn="base" hangingPunct="0">
              <a:lnSpc>
                <a:spcPct val="95000"/>
              </a:lnSpc>
              <a:spcBef>
                <a:spcPct val="50000"/>
              </a:spcBef>
              <a:spcAft>
                <a:spcPct val="0"/>
              </a:spcAft>
              <a:buChar char="»"/>
              <a:defRPr>
                <a:solidFill>
                  <a:schemeClr val="tx1"/>
                </a:solidFill>
                <a:latin typeface="Calibri" pitchFamily="34" charset="0"/>
                <a:ea typeface="ＭＳ Ｐゴシック" charset="-128"/>
                <a:cs typeface="Calibri" pitchFamily="34" charset="0"/>
              </a:defRPr>
            </a:lvl5pPr>
            <a:lvl6pPr marL="2857500" indent="-228600" algn="l" rtl="0" fontAlgn="base">
              <a:lnSpc>
                <a:spcPct val="95000"/>
              </a:lnSpc>
              <a:spcBef>
                <a:spcPct val="50000"/>
              </a:spcBef>
              <a:spcAft>
                <a:spcPct val="0"/>
              </a:spcAft>
              <a:buChar char="»"/>
              <a:defRPr>
                <a:solidFill>
                  <a:schemeClr val="tx1"/>
                </a:solidFill>
                <a:latin typeface="+mn-lt"/>
              </a:defRPr>
            </a:lvl6pPr>
            <a:lvl7pPr marL="3314700" indent="-228600" algn="l" rtl="0" fontAlgn="base">
              <a:lnSpc>
                <a:spcPct val="95000"/>
              </a:lnSpc>
              <a:spcBef>
                <a:spcPct val="50000"/>
              </a:spcBef>
              <a:spcAft>
                <a:spcPct val="0"/>
              </a:spcAft>
              <a:buChar char="»"/>
              <a:defRPr>
                <a:solidFill>
                  <a:schemeClr val="tx1"/>
                </a:solidFill>
                <a:latin typeface="+mn-lt"/>
              </a:defRPr>
            </a:lvl7pPr>
            <a:lvl8pPr marL="3771900" indent="-228600" algn="l" rtl="0" fontAlgn="base">
              <a:lnSpc>
                <a:spcPct val="95000"/>
              </a:lnSpc>
              <a:spcBef>
                <a:spcPct val="50000"/>
              </a:spcBef>
              <a:spcAft>
                <a:spcPct val="0"/>
              </a:spcAft>
              <a:buChar char="»"/>
              <a:defRPr>
                <a:solidFill>
                  <a:schemeClr val="tx1"/>
                </a:solidFill>
                <a:latin typeface="+mn-lt"/>
              </a:defRPr>
            </a:lvl8pPr>
            <a:lvl9pPr marL="4229100" indent="-228600" algn="l" rtl="0" fontAlgn="base">
              <a:lnSpc>
                <a:spcPct val="95000"/>
              </a:lnSpc>
              <a:spcBef>
                <a:spcPct val="50000"/>
              </a:spcBef>
              <a:spcAft>
                <a:spcPct val="0"/>
              </a:spcAft>
              <a:buChar char="»"/>
              <a:defRPr>
                <a:solidFill>
                  <a:schemeClr val="tx1"/>
                </a:solidFill>
                <a:latin typeface="+mn-lt"/>
              </a:defRPr>
            </a:lvl9pPr>
          </a:lstStyle>
          <a:p>
            <a:pPr fontAlgn="auto">
              <a:spcAft>
                <a:spcPts val="0"/>
              </a:spcAft>
              <a:buClr>
                <a:srgbClr val="F0C23B"/>
              </a:buClr>
              <a:defRPr/>
            </a:pPr>
            <a:r>
              <a:rPr lang="en-US" sz="2800" dirty="0">
                <a:solidFill>
                  <a:sysClr val="windowText" lastClr="000000"/>
                </a:solidFill>
              </a:rPr>
              <a:t>Cohort application guides you through Exploration activities to </a:t>
            </a:r>
            <a:r>
              <a:rPr lang="en-US" sz="2800" b="1" dirty="0">
                <a:solidFill>
                  <a:sysClr val="windowText" lastClr="000000"/>
                </a:solidFill>
              </a:rPr>
              <a:t>form a team </a:t>
            </a:r>
            <a:r>
              <a:rPr lang="en-US" sz="2800" dirty="0">
                <a:solidFill>
                  <a:sysClr val="windowText" lastClr="000000"/>
                </a:solidFill>
              </a:rPr>
              <a:t>and </a:t>
            </a:r>
            <a:r>
              <a:rPr lang="en-US" sz="2800" b="1" dirty="0">
                <a:solidFill>
                  <a:sysClr val="windowText" lastClr="000000"/>
                </a:solidFill>
              </a:rPr>
              <a:t>get data system </a:t>
            </a:r>
            <a:r>
              <a:rPr lang="en-US" sz="2800" dirty="0">
                <a:solidFill>
                  <a:sysClr val="windowText" lastClr="000000"/>
                </a:solidFill>
              </a:rPr>
              <a:t>in place.</a:t>
            </a:r>
          </a:p>
          <a:p>
            <a:pPr fontAlgn="auto">
              <a:spcAft>
                <a:spcPts val="0"/>
              </a:spcAft>
              <a:buClr>
                <a:srgbClr val="F0C23B"/>
              </a:buClr>
              <a:defRPr/>
            </a:pPr>
            <a:r>
              <a:rPr lang="en-US" sz="2800" dirty="0">
                <a:solidFill>
                  <a:sysClr val="windowText" lastClr="000000"/>
                </a:solidFill>
              </a:rPr>
              <a:t>Teams get the pre-requisites in place to be </a:t>
            </a:r>
            <a:r>
              <a:rPr lang="en-US" sz="2800" b="1" dirty="0">
                <a:solidFill>
                  <a:sysClr val="windowText" lastClr="000000"/>
                </a:solidFill>
              </a:rPr>
              <a:t>ready for PBIS Installation</a:t>
            </a:r>
            <a:r>
              <a:rPr lang="en-US" sz="2800" dirty="0">
                <a:solidFill>
                  <a:sysClr val="windowText" lastClr="000000"/>
                </a:solidFill>
              </a:rPr>
              <a:t>, including </a:t>
            </a:r>
            <a:r>
              <a:rPr lang="en-US" sz="2800" b="1" dirty="0">
                <a:solidFill>
                  <a:sysClr val="windowText" lastClr="000000"/>
                </a:solidFill>
              </a:rPr>
              <a:t>commitment to data collection and analysis</a:t>
            </a:r>
            <a:r>
              <a:rPr lang="en-US" sz="2800" dirty="0">
                <a:solidFill>
                  <a:sysClr val="windowText" lastClr="000000"/>
                </a:solidFill>
              </a:rPr>
              <a:t>.</a:t>
            </a:r>
          </a:p>
        </p:txBody>
      </p:sp>
      <p:sp>
        <p:nvSpPr>
          <p:cNvPr id="4" name="Slide Number Placeholder 3"/>
          <p:cNvSpPr>
            <a:spLocks noGrp="1"/>
          </p:cNvSpPr>
          <p:nvPr>
            <p:ph type="sldNum" sz="quarter" idx="12"/>
          </p:nvPr>
        </p:nvSpPr>
        <p:spPr/>
        <p:txBody>
          <a:bodyPr/>
          <a:lstStyle/>
          <a:p>
            <a:fld id="{91C7252B-4A3A-443E-82EA-92A5BCCF2336}" type="slidenum">
              <a:rPr lang="en-US" smtClean="0"/>
              <a:t>59</a:t>
            </a:fld>
            <a:endParaRPr lang="en-US"/>
          </a:p>
        </p:txBody>
      </p:sp>
      <p:sp>
        <p:nvSpPr>
          <p:cNvPr id="7" name="Footer Placeholder 1"/>
          <p:cNvSpPr txBox="1">
            <a:spLocks/>
          </p:cNvSpPr>
          <p:nvPr/>
        </p:nvSpPr>
        <p:spPr>
          <a:xfrm>
            <a:off x="3124200" y="635635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pbisMN.org</a:t>
            </a:r>
          </a:p>
        </p:txBody>
      </p:sp>
      <p:sp>
        <p:nvSpPr>
          <p:cNvPr id="8" name="Slide Number Placeholder 2"/>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3FC205-3EFB-4FAF-811D-17A9E27390E7}" type="slidenum">
              <a:rPr lang="en-US" smtClean="0"/>
              <a:pPr/>
              <a:t>59</a:t>
            </a:fld>
            <a:endParaRPr lang="en-US"/>
          </a:p>
        </p:txBody>
      </p:sp>
      <p:sp>
        <p:nvSpPr>
          <p:cNvPr id="6" name="Footer Placeholder 5"/>
          <p:cNvSpPr>
            <a:spLocks noGrp="1"/>
          </p:cNvSpPr>
          <p:nvPr>
            <p:ph type="ftr" sz="quarter" idx="11"/>
          </p:nvPr>
        </p:nvSpPr>
        <p:spPr/>
        <p:txBody>
          <a:bodyPr/>
          <a:lstStyle/>
          <a:p>
            <a:r>
              <a:rPr lang="en-US" smtClean="0"/>
              <a:t>pbisMN.org</a:t>
            </a:r>
            <a:endParaRPr lang="en-US" dirty="0"/>
          </a:p>
        </p:txBody>
      </p:sp>
      <p:pic>
        <p:nvPicPr>
          <p:cNvPr id="3" name="Picture 2" descr="A partial picture of page 1 of the PBIS application" title="Partial Picture of Application"/>
          <p:cNvPicPr>
            <a:picLocks noChangeAspect="1"/>
          </p:cNvPicPr>
          <p:nvPr/>
        </p:nvPicPr>
        <p:blipFill>
          <a:blip r:embed="rId3"/>
          <a:stretch>
            <a:fillRect/>
          </a:stretch>
        </p:blipFill>
        <p:spPr>
          <a:xfrm rot="21199607">
            <a:off x="645637" y="3285650"/>
            <a:ext cx="8229600" cy="5105400"/>
          </a:xfrm>
          <a:prstGeom prst="rect">
            <a:avLst/>
          </a:prstGeom>
          <a:ln>
            <a:solidFill>
              <a:schemeClr val="tx1"/>
            </a:solidFill>
          </a:ln>
        </p:spPr>
      </p:pic>
    </p:spTree>
    <p:extLst>
      <p:ext uri="{BB962C8B-B14F-4D97-AF65-F5344CB8AC3E}">
        <p14:creationId xmlns:p14="http://schemas.microsoft.com/office/powerpoint/2010/main" val="21342413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Experimental Research on </a:t>
            </a:r>
            <a:r>
              <a:rPr lang="en-US" dirty="0" smtClean="0"/>
              <a:t>SWPBIS</a:t>
            </a:r>
            <a:endParaRPr lang="en-US" dirty="0"/>
          </a:p>
        </p:txBody>
      </p:sp>
      <p:sp>
        <p:nvSpPr>
          <p:cNvPr id="9" name="Content Placeholder 3"/>
          <p:cNvSpPr>
            <a:spLocks noGrp="1"/>
          </p:cNvSpPr>
          <p:nvPr>
            <p:ph idx="1"/>
          </p:nvPr>
        </p:nvSpPr>
        <p:spPr>
          <a:xfrm>
            <a:off x="314792" y="1573966"/>
            <a:ext cx="8468301" cy="4598233"/>
          </a:xfrm>
        </p:spPr>
        <p:txBody>
          <a:bodyPr>
            <a:noAutofit/>
          </a:bodyPr>
          <a:lstStyle/>
          <a:p>
            <a:pPr marL="454025" indent="-454025">
              <a:buNone/>
            </a:pPr>
            <a:r>
              <a:rPr lang="en-US" sz="1200" smtClean="0"/>
              <a:t>Bradshaw, C.P., Koth, C.W., Thornton, L.A., &amp; Leaf, P.J. (2009). Altering school climate through school-wide Positive Behavioral Interventions and Supports: Findings from a group-randomized effectiveness trial. </a:t>
            </a:r>
            <a:r>
              <a:rPr lang="en-US" sz="1200" i="1" smtClean="0"/>
              <a:t>Prevention Science, 10</a:t>
            </a:r>
            <a:r>
              <a:rPr lang="en-US" sz="1200" smtClean="0"/>
              <a:t>(2), 100-115</a:t>
            </a:r>
          </a:p>
          <a:p>
            <a:pPr marL="454025" indent="-454025">
              <a:buNone/>
            </a:pPr>
            <a:r>
              <a:rPr lang="en-US" sz="1200" smtClean="0"/>
              <a:t>Bradshaw</a:t>
            </a:r>
            <a:r>
              <a:rPr lang="en-US" sz="1200" b="1" smtClean="0"/>
              <a:t>,</a:t>
            </a:r>
            <a:r>
              <a:rPr lang="en-US" sz="1200" smtClean="0"/>
              <a:t> C.P., Koth, C.W., Bevans, K.B., Ialongo, N., &amp; Leaf, P.J. (2008). The impact of school-wide Positive Behavioral Interventions and Supports (PBIS) on the organizational health of elementary schools. </a:t>
            </a:r>
            <a:r>
              <a:rPr lang="en-US" sz="1200" i="1" smtClean="0"/>
              <a:t>School Psychology Quarterly, 23</a:t>
            </a:r>
            <a:r>
              <a:rPr lang="en-US" sz="1200" smtClean="0"/>
              <a:t>(4), 462-473.</a:t>
            </a:r>
          </a:p>
          <a:p>
            <a:pPr marL="454025" indent="-454025">
              <a:buNone/>
            </a:pPr>
            <a:r>
              <a:rPr lang="en-US" sz="1200" smtClean="0"/>
              <a:t>Bradshaw, C. P., Mitchell, M. M., &amp; Leaf, P. J. (2010). Examining the effects of School-Wide Positive Behavioral Interventions and Supports on student outcomes: Results from a randomized controlled effectiveness trial in elementary schools. </a:t>
            </a:r>
            <a:r>
              <a:rPr lang="en-US" sz="1200" i="1" smtClean="0"/>
              <a:t>Journal of Positive Behavior Interventions, 12, </a:t>
            </a:r>
            <a:r>
              <a:rPr lang="en-US" sz="1200" smtClean="0"/>
              <a:t>133-148.</a:t>
            </a:r>
          </a:p>
          <a:p>
            <a:pPr marL="454025" indent="-454025">
              <a:buNone/>
            </a:pPr>
            <a:r>
              <a:rPr lang="en-US" sz="1200" smtClean="0"/>
              <a:t>Bradshaw, C.P., Reinke, W. M., Brown, L. D., Bevans, K.B., &amp; Leaf, P.J. (2008). Implementation of school-wide Positive Behavioral Interventions and Supports (PBIS) in elementary schools: Observations from a randomized trial. </a:t>
            </a:r>
            <a:r>
              <a:rPr lang="en-US" sz="1200" i="1" smtClean="0"/>
              <a:t>Education &amp; Treatment of Children, 31, </a:t>
            </a:r>
            <a:r>
              <a:rPr lang="en-US" sz="1200" smtClean="0"/>
              <a:t>1-26.</a:t>
            </a:r>
          </a:p>
          <a:p>
            <a:pPr marL="454025" indent="-454025">
              <a:buNone/>
            </a:pPr>
            <a:r>
              <a:rPr lang="en-US" sz="1200" smtClean="0">
                <a:cs typeface="Arial"/>
              </a:rPr>
              <a:t>Bradshaw, C., Waasdorp, T., Leaf. P., (in press).  Effects of School-wide positive behavioral interventions and supports on child behavior problems and adjustment. </a:t>
            </a:r>
            <a:r>
              <a:rPr lang="en-US" sz="1200" i="1" smtClean="0">
                <a:cs typeface="Arial"/>
              </a:rPr>
              <a:t>Pediatrics</a:t>
            </a:r>
            <a:r>
              <a:rPr lang="en-US" sz="1200" smtClean="0">
                <a:cs typeface="Arial"/>
              </a:rPr>
              <a:t>.</a:t>
            </a:r>
          </a:p>
          <a:p>
            <a:pPr marL="454025" indent="-454025">
              <a:buNone/>
            </a:pPr>
            <a:r>
              <a:rPr lang="en-US" sz="1200" smtClean="0"/>
              <a:t>Horner, R., Sugai, G., Smolkowski, K., Eber, L., Nakasato, J., Todd, A., &amp; Esperanza, J., (2009). A randomized, wait-list controlled effectiveness trial assessing school-wide positive behavior support in elementary schools. </a:t>
            </a:r>
            <a:r>
              <a:rPr lang="en-US" sz="1200" i="1" smtClean="0"/>
              <a:t>Journal of Positive Behavior Interventions, 11,</a:t>
            </a:r>
            <a:r>
              <a:rPr lang="en-US" sz="1200" smtClean="0"/>
              <a:t> 133-145.</a:t>
            </a:r>
            <a:endParaRPr lang="en-US" sz="1200" smtClean="0">
              <a:cs typeface="Arial"/>
            </a:endParaRPr>
          </a:p>
          <a:p>
            <a:pPr marL="454025" indent="-454025">
              <a:buNone/>
            </a:pPr>
            <a:r>
              <a:rPr lang="en-US" sz="1200" smtClean="0">
                <a:cs typeface="Arial"/>
              </a:rPr>
              <a:t>Horner, R. H., Sugai, G., &amp; Anderson, C. M. (2010). Examining the evidence base for school-wide positive behavior support. </a:t>
            </a:r>
            <a:r>
              <a:rPr lang="en-US" sz="1200" i="1" smtClean="0">
                <a:cs typeface="Arial"/>
              </a:rPr>
              <a:t>Focus on Exceptionality, 42</a:t>
            </a:r>
            <a:r>
              <a:rPr lang="en-US" sz="1200" smtClean="0">
                <a:cs typeface="Arial"/>
              </a:rPr>
              <a:t>(8), 1-14.</a:t>
            </a:r>
          </a:p>
          <a:p>
            <a:pPr marL="0" lvl="0" indent="0" fontAlgn="base">
              <a:spcBef>
                <a:spcPct val="0"/>
              </a:spcBef>
              <a:spcAft>
                <a:spcPct val="0"/>
              </a:spcAft>
              <a:buClrTx/>
              <a:buSzTx/>
              <a:buNone/>
            </a:pPr>
            <a:r>
              <a:rPr lang="en-US" sz="1200" smtClean="0"/>
              <a:t>Ross, S. W., Endrulat, N. R., &amp; Horner, R. H.  (2012). Adult outcomes of school-wide positive behavior support. </a:t>
            </a:r>
          </a:p>
          <a:p>
            <a:pPr marL="0" lvl="0" indent="0" fontAlgn="base">
              <a:spcBef>
                <a:spcPct val="0"/>
              </a:spcBef>
              <a:spcAft>
                <a:spcPct val="0"/>
              </a:spcAft>
              <a:buClrTx/>
              <a:buSzTx/>
              <a:buNone/>
            </a:pPr>
            <a:r>
              <a:rPr lang="en-US" sz="1200" smtClean="0"/>
              <a:t>            </a:t>
            </a:r>
            <a:r>
              <a:rPr lang="en-US" sz="1200" i="1" smtClean="0"/>
              <a:t>Journal of Positive Behavioral Interventions</a:t>
            </a:r>
            <a:r>
              <a:rPr lang="en-US" sz="1200" smtClean="0"/>
              <a:t>. 14(2) 118-128.</a:t>
            </a:r>
          </a:p>
          <a:p>
            <a:pPr marL="0" lvl="0" indent="0" fontAlgn="base">
              <a:spcBef>
                <a:spcPct val="0"/>
              </a:spcBef>
              <a:spcAft>
                <a:spcPct val="0"/>
              </a:spcAft>
              <a:buClrTx/>
              <a:buSzTx/>
              <a:buNone/>
            </a:pPr>
            <a:r>
              <a:rPr lang="en-US" sz="1200" smtClean="0">
                <a:solidFill>
                  <a:srgbClr val="000000"/>
                </a:solidFill>
                <a:cs typeface="Arial" pitchFamily="34" charset="0"/>
              </a:rPr>
              <a:t>Waasdorp, T., Bradshaw, C., &amp; Leaf , P., (2012) The Impact of Schoolwide Positive Behavioral Interventions and</a:t>
            </a:r>
          </a:p>
          <a:p>
            <a:pPr marL="0" lvl="0" indent="0" fontAlgn="base">
              <a:spcBef>
                <a:spcPct val="0"/>
              </a:spcBef>
              <a:spcAft>
                <a:spcPct val="0"/>
              </a:spcAft>
              <a:buClrTx/>
              <a:buSzTx/>
              <a:buNone/>
            </a:pPr>
            <a:r>
              <a:rPr lang="en-US" sz="1200" smtClean="0">
                <a:solidFill>
                  <a:srgbClr val="000000"/>
                </a:solidFill>
                <a:cs typeface="Arial" pitchFamily="34" charset="0"/>
              </a:rPr>
              <a:t>         Supports on Bullying and Peer Rejection: A Randomized Controlled Effectiveness Trial</a:t>
            </a:r>
            <a:r>
              <a:rPr lang="en-US" sz="1200" b="1" smtClean="0">
                <a:solidFill>
                  <a:srgbClr val="000000"/>
                </a:solidFill>
                <a:cs typeface="Arial" pitchFamily="34" charset="0"/>
              </a:rPr>
              <a:t>.</a:t>
            </a:r>
            <a:r>
              <a:rPr lang="en-US" sz="1200" smtClean="0">
                <a:solidFill>
                  <a:srgbClr val="000000"/>
                </a:solidFill>
                <a:cs typeface="Arial" pitchFamily="34" charset="0"/>
              </a:rPr>
              <a:t> </a:t>
            </a:r>
            <a:r>
              <a:rPr lang="en-US" sz="1200" i="1" smtClean="0">
                <a:solidFill>
                  <a:srgbClr val="000000"/>
                </a:solidFill>
                <a:cs typeface="Arial" pitchFamily="34" charset="0"/>
              </a:rPr>
              <a:t>Archive of </a:t>
            </a:r>
          </a:p>
          <a:p>
            <a:pPr marL="0" lvl="0" indent="0" fontAlgn="base">
              <a:spcBef>
                <a:spcPct val="0"/>
              </a:spcBef>
              <a:spcAft>
                <a:spcPct val="0"/>
              </a:spcAft>
              <a:buClrTx/>
              <a:buSzTx/>
              <a:buNone/>
            </a:pPr>
            <a:r>
              <a:rPr lang="en-US" sz="1200" i="1" smtClean="0">
                <a:solidFill>
                  <a:srgbClr val="000000"/>
                </a:solidFill>
                <a:cs typeface="Arial" pitchFamily="34" charset="0"/>
              </a:rPr>
              <a:t>         Pediatric Adolescent Medicine.</a:t>
            </a:r>
            <a:r>
              <a:rPr lang="en-US" sz="1200" smtClean="0">
                <a:solidFill>
                  <a:srgbClr val="000000"/>
                </a:solidFill>
                <a:cs typeface="Arial" pitchFamily="34" charset="0"/>
              </a:rPr>
              <a:t> 2012;166(2):149-156 </a:t>
            </a:r>
          </a:p>
          <a:p>
            <a:pPr marL="0" lvl="0" indent="0" fontAlgn="base">
              <a:spcBef>
                <a:spcPct val="0"/>
              </a:spcBef>
              <a:spcAft>
                <a:spcPct val="0"/>
              </a:spcAft>
              <a:buClrTx/>
              <a:buSzTx/>
              <a:buNone/>
            </a:pPr>
            <a:r>
              <a:rPr lang="en-US" sz="1200" smtClean="0">
                <a:cs typeface="Times New Roman" pitchFamily="18" charset="0"/>
              </a:rPr>
              <a:t>Bradshaw, Pas, Goldweber, Rosenberg, &amp; Leaf, 2012</a:t>
            </a:r>
            <a:endParaRPr lang="en-US" sz="1200" smtClean="0">
              <a:solidFill>
                <a:srgbClr val="000000"/>
              </a:solidFill>
              <a:cs typeface="Arial" pitchFamily="34" charset="0"/>
            </a:endParaRPr>
          </a:p>
          <a:p>
            <a:pPr marL="0" lvl="0" indent="0" fontAlgn="base">
              <a:spcBef>
                <a:spcPct val="0"/>
              </a:spcBef>
              <a:spcAft>
                <a:spcPct val="0"/>
              </a:spcAft>
              <a:buClrTx/>
              <a:buSzTx/>
              <a:buNone/>
            </a:pPr>
            <a:endParaRPr lang="en-US" sz="1400" smtClean="0">
              <a:solidFill>
                <a:srgbClr val="000000"/>
              </a:solidFill>
              <a:cs typeface="Arial" pitchFamily="34" charset="0"/>
            </a:endParaRPr>
          </a:p>
          <a:p>
            <a:pPr marL="454025" indent="-454025">
              <a:buNone/>
            </a:pPr>
            <a:endParaRPr lang="en-US" sz="1500" smtClean="0">
              <a:cs typeface="Arial"/>
            </a:endParaRPr>
          </a:p>
          <a:p>
            <a:pPr marL="454025" indent="-454025">
              <a:buNone/>
            </a:pPr>
            <a:endParaRPr lang="en-US" sz="1500" smtClean="0">
              <a:cs typeface="Arial"/>
            </a:endParaRPr>
          </a:p>
          <a:p>
            <a:pPr marL="454025" indent="-454025">
              <a:buNone/>
            </a:pPr>
            <a:endParaRPr lang="en-US" sz="1800" dirty="0" smtClean="0">
              <a:cs typeface="Arial"/>
            </a:endParaRPr>
          </a:p>
        </p:txBody>
      </p:sp>
      <p:sp>
        <p:nvSpPr>
          <p:cNvPr id="10" name="Rounded Rectangle 9"/>
          <p:cNvSpPr/>
          <p:nvPr/>
        </p:nvSpPr>
        <p:spPr bwMode="auto">
          <a:xfrm rot="370274">
            <a:off x="1186105" y="1355032"/>
            <a:ext cx="6725674" cy="4623283"/>
          </a:xfrm>
          <a:prstGeom prst="roundRect">
            <a:avLst/>
          </a:prstGeom>
          <a:gradFill>
            <a:gsLst>
              <a:gs pos="0">
                <a:srgbClr val="5E9EFF"/>
              </a:gs>
              <a:gs pos="39999">
                <a:srgbClr val="85C2FF"/>
              </a:gs>
              <a:gs pos="70000">
                <a:srgbClr val="C4D6EB"/>
              </a:gs>
              <a:gs pos="100000">
                <a:srgbClr val="FFEBFA"/>
              </a:gs>
            </a:gsLst>
            <a:lin ang="16200000" scaled="0"/>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300" dirty="0" smtClean="0">
                <a:solidFill>
                  <a:srgbClr val="2F2B20"/>
                </a:solidFill>
                <a:latin typeface="Segoe" pitchFamily="34" charset="0"/>
              </a:rPr>
              <a:t>SWPBIS Experimentally Related to:</a:t>
            </a:r>
          </a:p>
          <a:p>
            <a:pPr algn="ctr" defTabSz="914099"/>
            <a:endParaRPr lang="en-US" sz="2300" dirty="0" smtClean="0">
              <a:solidFill>
                <a:srgbClr val="2F2B20"/>
              </a:solidFill>
              <a:latin typeface="Segoe" pitchFamily="34" charset="0"/>
            </a:endParaRPr>
          </a:p>
          <a:p>
            <a:pPr marL="457200" indent="-457200" defTabSz="914099">
              <a:buFontTx/>
              <a:buAutoNum type="arabicPeriod"/>
            </a:pPr>
            <a:r>
              <a:rPr lang="en-US" sz="2300" dirty="0" smtClean="0">
                <a:solidFill>
                  <a:srgbClr val="2F2B20"/>
                </a:solidFill>
                <a:latin typeface="Segoe" pitchFamily="34" charset="0"/>
              </a:rPr>
              <a:t>Reduction in </a:t>
            </a:r>
            <a:r>
              <a:rPr lang="en-US" sz="2300" b="1" dirty="0" smtClean="0">
                <a:solidFill>
                  <a:srgbClr val="7030A0"/>
                </a:solidFill>
                <a:latin typeface="Segoe" pitchFamily="34" charset="0"/>
              </a:rPr>
              <a:t>problem behavior</a:t>
            </a:r>
          </a:p>
          <a:p>
            <a:pPr marL="457200" indent="-457200" defTabSz="914099">
              <a:buFontTx/>
              <a:buAutoNum type="arabicPeriod"/>
            </a:pPr>
            <a:r>
              <a:rPr lang="en-US" sz="2300" dirty="0" smtClean="0">
                <a:solidFill>
                  <a:srgbClr val="2F2B20"/>
                </a:solidFill>
                <a:latin typeface="Segoe" pitchFamily="34" charset="0"/>
              </a:rPr>
              <a:t>Increased </a:t>
            </a:r>
            <a:r>
              <a:rPr lang="en-US" sz="2300" b="1" dirty="0" smtClean="0">
                <a:solidFill>
                  <a:srgbClr val="7030A0"/>
                </a:solidFill>
                <a:latin typeface="Segoe" pitchFamily="34" charset="0"/>
              </a:rPr>
              <a:t>academic performance</a:t>
            </a:r>
          </a:p>
          <a:p>
            <a:pPr marL="457200" indent="-457200" defTabSz="914099">
              <a:buFontTx/>
              <a:buAutoNum type="arabicPeriod"/>
            </a:pPr>
            <a:r>
              <a:rPr lang="en-US" sz="2300" dirty="0" smtClean="0">
                <a:solidFill>
                  <a:srgbClr val="2F2B20"/>
                </a:solidFill>
                <a:latin typeface="Segoe" pitchFamily="34" charset="0"/>
              </a:rPr>
              <a:t>Improved </a:t>
            </a:r>
            <a:r>
              <a:rPr lang="en-US" sz="2300" b="1" dirty="0" smtClean="0">
                <a:solidFill>
                  <a:srgbClr val="7030A0"/>
                </a:solidFill>
                <a:latin typeface="Segoe" pitchFamily="34" charset="0"/>
              </a:rPr>
              <a:t>attendance</a:t>
            </a:r>
          </a:p>
          <a:p>
            <a:pPr marL="457200" indent="-457200" defTabSz="914099">
              <a:buFontTx/>
              <a:buAutoNum type="arabicPeriod"/>
            </a:pPr>
            <a:r>
              <a:rPr lang="en-US" sz="2300" dirty="0" smtClean="0">
                <a:solidFill>
                  <a:srgbClr val="2F2B20"/>
                </a:solidFill>
                <a:latin typeface="Segoe" pitchFamily="34" charset="0"/>
              </a:rPr>
              <a:t>Improved perception of </a:t>
            </a:r>
            <a:r>
              <a:rPr lang="en-US" sz="2300" b="1" dirty="0" smtClean="0">
                <a:solidFill>
                  <a:srgbClr val="7030A0"/>
                </a:solidFill>
                <a:latin typeface="Segoe" pitchFamily="34" charset="0"/>
              </a:rPr>
              <a:t>safety</a:t>
            </a:r>
          </a:p>
          <a:p>
            <a:pPr marL="457200" indent="-457200" defTabSz="914099">
              <a:buFontTx/>
              <a:buAutoNum type="arabicPeriod"/>
            </a:pPr>
            <a:r>
              <a:rPr lang="en-US" sz="2300" dirty="0" smtClean="0">
                <a:solidFill>
                  <a:srgbClr val="2F2B20"/>
                </a:solidFill>
                <a:latin typeface="Segoe" pitchFamily="34" charset="0"/>
              </a:rPr>
              <a:t>Reduction in </a:t>
            </a:r>
            <a:r>
              <a:rPr lang="en-US" sz="2300" b="1" dirty="0" smtClean="0">
                <a:solidFill>
                  <a:srgbClr val="7030A0"/>
                </a:solidFill>
                <a:latin typeface="Segoe" pitchFamily="34" charset="0"/>
              </a:rPr>
              <a:t>bullying behaviors</a:t>
            </a:r>
          </a:p>
          <a:p>
            <a:pPr marL="457200" indent="-457200" defTabSz="914099">
              <a:buFontTx/>
              <a:buAutoNum type="arabicPeriod"/>
            </a:pPr>
            <a:r>
              <a:rPr lang="en-US" sz="2300" dirty="0" smtClean="0">
                <a:solidFill>
                  <a:srgbClr val="2F2B20"/>
                </a:solidFill>
                <a:latin typeface="Segoe" pitchFamily="34" charset="0"/>
              </a:rPr>
              <a:t>Improved </a:t>
            </a:r>
            <a:r>
              <a:rPr lang="en-US" sz="2300" b="1" dirty="0" smtClean="0">
                <a:solidFill>
                  <a:srgbClr val="7030A0"/>
                </a:solidFill>
                <a:latin typeface="Segoe" pitchFamily="34" charset="0"/>
              </a:rPr>
              <a:t>organizational efficiency</a:t>
            </a:r>
          </a:p>
          <a:p>
            <a:pPr marL="457200" indent="-457200" defTabSz="914099">
              <a:buFontTx/>
              <a:buAutoNum type="arabicPeriod"/>
            </a:pPr>
            <a:r>
              <a:rPr lang="en-US" sz="2300" dirty="0" smtClean="0">
                <a:solidFill>
                  <a:srgbClr val="2F2B20"/>
                </a:solidFill>
                <a:latin typeface="Segoe" pitchFamily="34" charset="0"/>
              </a:rPr>
              <a:t>Reduction in </a:t>
            </a:r>
            <a:r>
              <a:rPr lang="en-US" sz="2300" b="1" dirty="0" smtClean="0">
                <a:solidFill>
                  <a:srgbClr val="7030A0"/>
                </a:solidFill>
                <a:latin typeface="Segoe" pitchFamily="34" charset="0"/>
              </a:rPr>
              <a:t>staff turnover</a:t>
            </a:r>
          </a:p>
          <a:p>
            <a:pPr marL="457200" indent="-457200" defTabSz="914099">
              <a:buFontTx/>
              <a:buAutoNum type="arabicPeriod"/>
            </a:pPr>
            <a:r>
              <a:rPr lang="en-US" sz="2300" dirty="0" smtClean="0">
                <a:solidFill>
                  <a:srgbClr val="2F2B20"/>
                </a:solidFill>
                <a:latin typeface="Segoe" pitchFamily="34" charset="0"/>
              </a:rPr>
              <a:t>Increased perception of </a:t>
            </a:r>
            <a:r>
              <a:rPr lang="en-US" sz="2300" b="1" dirty="0" smtClean="0">
                <a:solidFill>
                  <a:srgbClr val="7030A0"/>
                </a:solidFill>
                <a:latin typeface="Segoe" pitchFamily="34" charset="0"/>
              </a:rPr>
              <a:t>teacher efficacy</a:t>
            </a:r>
          </a:p>
          <a:p>
            <a:pPr marL="457200" indent="-457200" defTabSz="914099">
              <a:buFontTx/>
              <a:buAutoNum type="arabicPeriod"/>
            </a:pPr>
            <a:r>
              <a:rPr lang="en-US" sz="2300" dirty="0" smtClean="0">
                <a:solidFill>
                  <a:srgbClr val="2F2B20"/>
                </a:solidFill>
                <a:latin typeface="Segoe" pitchFamily="34" charset="0"/>
              </a:rPr>
              <a:t>Improved </a:t>
            </a:r>
            <a:r>
              <a:rPr lang="en-US" sz="2300" b="1" dirty="0" smtClean="0">
                <a:solidFill>
                  <a:srgbClr val="7030A0"/>
                </a:solidFill>
                <a:latin typeface="Segoe" pitchFamily="34" charset="0"/>
              </a:rPr>
              <a:t>Social Emotional competence</a:t>
            </a:r>
          </a:p>
        </p:txBody>
      </p:sp>
      <p:sp>
        <p:nvSpPr>
          <p:cNvPr id="11" name="TextBox 10"/>
          <p:cNvSpPr txBox="1"/>
          <p:nvPr/>
        </p:nvSpPr>
        <p:spPr>
          <a:xfrm>
            <a:off x="5867400" y="6480651"/>
            <a:ext cx="3276600" cy="369332"/>
          </a:xfrm>
          <a:prstGeom prst="rect">
            <a:avLst/>
          </a:prstGeom>
          <a:noFill/>
        </p:spPr>
        <p:txBody>
          <a:bodyPr wrap="square" rtlCol="0">
            <a:spAutoFit/>
          </a:bodyPr>
          <a:lstStyle/>
          <a:p>
            <a:r>
              <a:rPr lang="en-US" dirty="0" smtClean="0">
                <a:hlinkClick r:id="rId3"/>
              </a:rPr>
              <a:t>bit.ly</a:t>
            </a:r>
            <a:r>
              <a:rPr lang="en-US" dirty="0">
                <a:hlinkClick r:id="rId3"/>
              </a:rPr>
              <a:t>/PBISoutcomes2014-</a:t>
            </a:r>
            <a:r>
              <a:rPr lang="en-US" dirty="0" smtClean="0">
                <a:hlinkClick r:id="rId3"/>
              </a:rPr>
              <a:t>03</a:t>
            </a:r>
            <a:r>
              <a:rPr lang="en-US" dirty="0" smtClean="0"/>
              <a:t> </a:t>
            </a:r>
            <a:endParaRPr lang="en-US" dirty="0"/>
          </a:p>
        </p:txBody>
      </p:sp>
      <p:sp>
        <p:nvSpPr>
          <p:cNvPr id="6" name="Slide Number Placeholder 5"/>
          <p:cNvSpPr>
            <a:spLocks noGrp="1"/>
          </p:cNvSpPr>
          <p:nvPr>
            <p:ph type="sldNum" sz="quarter" idx="12"/>
          </p:nvPr>
        </p:nvSpPr>
        <p:spPr/>
        <p:txBody>
          <a:bodyPr/>
          <a:lstStyle/>
          <a:p>
            <a:fld id="{91C7252B-4A3A-443E-82EA-92A5BCCF2336}" type="slidenum">
              <a:rPr lang="en-US" smtClean="0"/>
              <a:t>6</a:t>
            </a:fld>
            <a:endParaRPr lang="en-US"/>
          </a:p>
        </p:txBody>
      </p:sp>
      <p:sp>
        <p:nvSpPr>
          <p:cNvPr id="7" name="Footer Placeholder 6"/>
          <p:cNvSpPr>
            <a:spLocks noGrp="1"/>
          </p:cNvSpPr>
          <p:nvPr>
            <p:ph type="ftr" sz="quarter" idx="11"/>
          </p:nvPr>
        </p:nvSpPr>
        <p:spPr/>
        <p:txBody>
          <a:bodyPr/>
          <a:lstStyle/>
          <a:p>
            <a:r>
              <a:rPr lang="en-US" smtClean="0"/>
              <a:t>pbisMN.org</a:t>
            </a:r>
            <a:endParaRPr lang="en-US"/>
          </a:p>
        </p:txBody>
      </p:sp>
    </p:spTree>
    <p:extLst>
      <p:ext uri="{BB962C8B-B14F-4D97-AF65-F5344CB8AC3E}">
        <p14:creationId xmlns:p14="http://schemas.microsoft.com/office/powerpoint/2010/main" val="32852235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000" dirty="0"/>
              <a:t>MN SW-PBIS</a:t>
            </a:r>
            <a:r>
              <a:rPr lang="en-US" sz="2800" dirty="0"/>
              <a:t/>
            </a:r>
            <a:br>
              <a:rPr lang="en-US" sz="2800" dirty="0"/>
            </a:br>
            <a:r>
              <a:rPr lang="en-US" sz="3200" dirty="0"/>
              <a:t>Regional Implementation Projects</a:t>
            </a:r>
            <a:endParaRPr lang="en-US" sz="2800" dirty="0"/>
          </a:p>
        </p:txBody>
      </p:sp>
      <p:pic>
        <p:nvPicPr>
          <p:cNvPr id="40962" name="Content Placeholder 3" descr="Minnesota Regional IMplementation Project MAP"/>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l="3402" t="4851" r="2046" b="7732"/>
          <a:stretch/>
        </p:blipFill>
        <p:spPr>
          <a:xfrm>
            <a:off x="2184400" y="851857"/>
            <a:ext cx="4775200" cy="5713187"/>
          </a:xfrm>
        </p:spPr>
      </p:pic>
      <p:sp>
        <p:nvSpPr>
          <p:cNvPr id="4096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ct val="20000"/>
              </a:spcBef>
              <a:buFont typeface="Arial" pitchFamily="34" charset="0"/>
              <a:buChar char="•"/>
              <a:defRPr sz="2600" b="1">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200" b="1">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b="1">
                <a:solidFill>
                  <a:schemeClr val="tx1"/>
                </a:solidFill>
                <a:latin typeface="Calibri"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eaLnBrk="1" fontAlgn="base" hangingPunct="1">
              <a:spcBef>
                <a:spcPct val="0"/>
              </a:spcBef>
              <a:spcAft>
                <a:spcPct val="0"/>
              </a:spcAft>
              <a:buFontTx/>
              <a:buNone/>
            </a:pPr>
            <a:fld id="{5192ACA3-B233-4536-AD3A-5C5812018564}" type="slidenum">
              <a:rPr lang="en-US" altLang="en-US" sz="1200" smtClean="0">
                <a:solidFill>
                  <a:schemeClr val="bg1"/>
                </a:solidFill>
                <a:ea typeface="MS PGothic" pitchFamily="34" charset="-128"/>
              </a:rPr>
              <a:pPr eaLnBrk="1" fontAlgn="base" hangingPunct="1">
                <a:spcBef>
                  <a:spcPct val="0"/>
                </a:spcBef>
                <a:spcAft>
                  <a:spcPct val="0"/>
                </a:spcAft>
                <a:buFontTx/>
                <a:buNone/>
              </a:pPr>
              <a:t>60</a:t>
            </a:fld>
            <a:endParaRPr lang="en-US" altLang="en-US" sz="1200">
              <a:solidFill>
                <a:schemeClr val="bg1"/>
              </a:solidFill>
              <a:ea typeface="MS PGothic" pitchFamily="34" charset="-128"/>
            </a:endParaRPr>
          </a:p>
        </p:txBody>
      </p:sp>
      <p:sp>
        <p:nvSpPr>
          <p:cNvPr id="4" name="Footer Placeholder 3"/>
          <p:cNvSpPr>
            <a:spLocks noGrp="1"/>
          </p:cNvSpPr>
          <p:nvPr>
            <p:ph type="ftr" sz="quarter" idx="11"/>
          </p:nvPr>
        </p:nvSpPr>
        <p:spPr/>
        <p:txBody>
          <a:bodyPr/>
          <a:lstStyle/>
          <a:p>
            <a:r>
              <a:rPr lang="en-US" smtClean="0"/>
              <a:t>pbisMN.org</a:t>
            </a:r>
            <a:endParaRPr lang="en-US" dirty="0"/>
          </a:p>
        </p:txBody>
      </p:sp>
    </p:spTree>
    <p:extLst>
      <p:ext uri="{BB962C8B-B14F-4D97-AF65-F5344CB8AC3E}">
        <p14:creationId xmlns:p14="http://schemas.microsoft.com/office/powerpoint/2010/main" val="171883243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Shape 337"/>
          <p:cNvSpPr txBox="1">
            <a:spLocks noGrp="1" noChangeAspect="1"/>
          </p:cNvSpPr>
          <p:nvPr>
            <p:ph type="title"/>
          </p:nvPr>
        </p:nvSpPr>
        <p:spPr>
          <a:xfrm>
            <a:off x="2247901" y="904876"/>
            <a:ext cx="9806901" cy="1018818"/>
          </a:xfrm>
          <a:prstGeom prst="rect">
            <a:avLst/>
          </a:prstGeom>
          <a:noFill/>
          <a:ln>
            <a:noFill/>
          </a:ln>
        </p:spPr>
        <p:txBody>
          <a:bodyPr vert="horz" lIns="68569" tIns="34275" rIns="68569" bIns="34275" rtlCol="0" anchor="ctr" anchorCtr="0">
            <a:noAutofit/>
          </a:bodyPr>
          <a:lstStyle/>
          <a:p>
            <a:pPr>
              <a:spcBef>
                <a:spcPts val="0"/>
              </a:spcBef>
              <a:buSzPct val="25000"/>
            </a:pPr>
            <a:r>
              <a:rPr lang="en-US" sz="2700" b="1">
                <a:solidFill>
                  <a:srgbClr val="0299C6"/>
                </a:solidFill>
                <a:latin typeface="Calibri"/>
                <a:ea typeface="Calibri"/>
                <a:cs typeface="Calibri"/>
                <a:sym typeface="Calibri"/>
              </a:rPr>
              <a:t>Logos</a:t>
            </a:r>
          </a:p>
        </p:txBody>
      </p:sp>
      <p:pic>
        <p:nvPicPr>
          <p:cNvPr id="338" name="Shape 338" descr="An ombre curved line of blue and green surrounds the words &quot;OSEP Center on Positive Behavioral Interventions &amp; Supports Effective Schoolwide Interventions&quot;.  &quot;OSEP Center on&quot; and &quot;Effective Schoolwide Interventions&quot; are in blue Arial font. &quot;Positive Behavioral Interventions &amp; Supports&quot; is in a large black, bold Arial font." title="OSEP PBIS Logo">
            <a:hlinkClick r:id="rId3"/>
          </p:cNvPr>
          <p:cNvPicPr preferRelativeResize="0">
            <a:picLocks noChangeAspect="1"/>
          </p:cNvPicPr>
          <p:nvPr/>
        </p:nvPicPr>
        <p:blipFill rotWithShape="1">
          <a:blip r:embed="rId4">
            <a:alphaModFix/>
          </a:blip>
          <a:srcRect/>
          <a:stretch/>
        </p:blipFill>
        <p:spPr>
          <a:xfrm>
            <a:off x="235823" y="119994"/>
            <a:ext cx="4587666" cy="1482105"/>
          </a:xfrm>
          <a:prstGeom prst="rect">
            <a:avLst/>
          </a:prstGeom>
          <a:noFill/>
          <a:ln>
            <a:noFill/>
          </a:ln>
        </p:spPr>
      </p:pic>
      <p:pic>
        <p:nvPicPr>
          <p:cNvPr id="339" name="Shape 339" descr="Three stick figures appear to be walking to the right. Beneath them is a red line. Under the red line is the acronym MACMH." title="Minnesota Association for Children's Mental Health Logo"/>
          <p:cNvPicPr preferRelativeResize="0">
            <a:picLocks noChangeAspect="1"/>
          </p:cNvPicPr>
          <p:nvPr/>
        </p:nvPicPr>
        <p:blipFill rotWithShape="1">
          <a:blip r:embed="rId5">
            <a:alphaModFix/>
          </a:blip>
          <a:srcRect/>
          <a:stretch/>
        </p:blipFill>
        <p:spPr>
          <a:xfrm>
            <a:off x="513933" y="4750808"/>
            <a:ext cx="2514180" cy="1733142"/>
          </a:xfrm>
          <a:prstGeom prst="rect">
            <a:avLst/>
          </a:prstGeom>
          <a:noFill/>
          <a:ln>
            <a:noFill/>
          </a:ln>
        </p:spPr>
      </p:pic>
      <p:pic>
        <p:nvPicPr>
          <p:cNvPr id="341" name="Shape 341" descr="White background with blue text, at the top the logo reads &quot;SW / WC&quot; and at the bottom &quot;Service Cooperative&quot;. In the center is a Greek laurel wreath and in its center the words &quot;Since 1965&quot;." title="SW/WC Service Cooperative Logo"/>
          <p:cNvPicPr preferRelativeResize="0">
            <a:picLocks noChangeAspect="1"/>
          </p:cNvPicPr>
          <p:nvPr/>
        </p:nvPicPr>
        <p:blipFill rotWithShape="1">
          <a:blip r:embed="rId6">
            <a:alphaModFix/>
          </a:blip>
          <a:srcRect/>
          <a:stretch/>
        </p:blipFill>
        <p:spPr>
          <a:xfrm>
            <a:off x="6936286" y="4564286"/>
            <a:ext cx="2029980" cy="2165756"/>
          </a:xfrm>
          <a:prstGeom prst="rect">
            <a:avLst/>
          </a:prstGeom>
          <a:noFill/>
          <a:ln>
            <a:noFill/>
          </a:ln>
        </p:spPr>
      </p:pic>
      <p:pic>
        <p:nvPicPr>
          <p:cNvPr id="342" name="Shape 342" descr="Square with a black background. In the center of the square is a white circle with a gray border. In the white circle are two stick figures: one in green, one in blue. Around the outer circle, the words Benton Stearns Education District form an additional circular border." title="Benton Stearns Education District Logo"/>
          <p:cNvPicPr preferRelativeResize="0">
            <a:picLocks noChangeAspect="1"/>
          </p:cNvPicPr>
          <p:nvPr/>
        </p:nvPicPr>
        <p:blipFill rotWithShape="1">
          <a:blip r:embed="rId7">
            <a:alphaModFix/>
          </a:blip>
          <a:srcRect/>
          <a:stretch/>
        </p:blipFill>
        <p:spPr>
          <a:xfrm>
            <a:off x="4034614" y="4612870"/>
            <a:ext cx="2023287" cy="2023287"/>
          </a:xfrm>
          <a:prstGeom prst="rect">
            <a:avLst/>
          </a:prstGeom>
          <a:noFill/>
          <a:ln>
            <a:noFill/>
          </a:ln>
        </p:spPr>
      </p:pic>
      <p:pic>
        <p:nvPicPr>
          <p:cNvPr id="343" name="Shape 343" descr="The logo consists of small green letters spelling Minnesota on top and the letters P, B, I in blue with the letter S transparent, in the shape of a waterway. There is a large green tree next to a medium sized yellow tree and a small red tree. Together, the three trees together resemble a triangle with a river in it's side." title="Minnesota Positive Behavioral Interventions and Supports Logo">
            <a:hlinkClick r:id="rId8"/>
          </p:cNvPr>
          <p:cNvPicPr preferRelativeResize="0">
            <a:picLocks noChangeAspect="1"/>
          </p:cNvPicPr>
          <p:nvPr/>
        </p:nvPicPr>
        <p:blipFill rotWithShape="1">
          <a:blip r:embed="rId9">
            <a:alphaModFix/>
          </a:blip>
          <a:srcRect/>
          <a:stretch/>
        </p:blipFill>
        <p:spPr>
          <a:xfrm>
            <a:off x="5308361" y="44726"/>
            <a:ext cx="3685979" cy="1482101"/>
          </a:xfrm>
          <a:prstGeom prst="rect">
            <a:avLst/>
          </a:prstGeom>
          <a:noFill/>
          <a:ln>
            <a:noFill/>
          </a:ln>
        </p:spPr>
      </p:pic>
      <p:grpSp>
        <p:nvGrpSpPr>
          <p:cNvPr id="2" name="Group 1" descr="Logo for Wilder Research"/>
          <p:cNvGrpSpPr>
            <a:grpSpLocks noChangeAspect="1"/>
          </p:cNvGrpSpPr>
          <p:nvPr/>
        </p:nvGrpSpPr>
        <p:grpSpPr>
          <a:xfrm>
            <a:off x="332589" y="1775143"/>
            <a:ext cx="3242949" cy="2727117"/>
            <a:chOff x="1534716" y="2171701"/>
            <a:chExt cx="1883539" cy="1583938"/>
          </a:xfrm>
        </p:grpSpPr>
        <p:pic>
          <p:nvPicPr>
            <p:cNvPr id="345" name="Shape 345" descr="Red background, white W." title="Wilder Research Logo"/>
            <p:cNvPicPr preferRelativeResize="0"/>
            <p:nvPr/>
          </p:nvPicPr>
          <p:blipFill rotWithShape="1">
            <a:blip r:embed="rId10">
              <a:alphaModFix/>
            </a:blip>
            <a:srcRect/>
            <a:stretch/>
          </p:blipFill>
          <p:spPr>
            <a:xfrm>
              <a:off x="1534716" y="2171701"/>
              <a:ext cx="1285875" cy="1241822"/>
            </a:xfrm>
            <a:prstGeom prst="rect">
              <a:avLst/>
            </a:prstGeom>
            <a:noFill/>
            <a:ln>
              <a:noFill/>
            </a:ln>
          </p:spPr>
        </p:pic>
        <p:sp>
          <p:nvSpPr>
            <p:cNvPr id="346" name="Shape 346"/>
            <p:cNvSpPr/>
            <p:nvPr/>
          </p:nvSpPr>
          <p:spPr>
            <a:xfrm>
              <a:off x="1606124" y="3417502"/>
              <a:ext cx="1812131" cy="338137"/>
            </a:xfrm>
            <a:prstGeom prst="rect">
              <a:avLst/>
            </a:prstGeom>
            <a:noFill/>
            <a:ln>
              <a:noFill/>
            </a:ln>
          </p:spPr>
          <p:txBody>
            <a:bodyPr lIns="68569" tIns="34275" rIns="68569" bIns="34275" anchor="t" anchorCtr="0">
              <a:noAutofit/>
            </a:bodyPr>
            <a:lstStyle/>
            <a:p>
              <a:pPr>
                <a:buSzPct val="25000"/>
              </a:pPr>
              <a:r>
                <a:rPr lang="en-US" sz="2000" b="1" dirty="0">
                  <a:solidFill>
                    <a:srgbClr val="000000"/>
                  </a:solidFill>
                  <a:ea typeface="Calibri"/>
                  <a:cs typeface="Calibri"/>
                  <a:sym typeface="Calibri"/>
                </a:rPr>
                <a:t>Wilder Research</a:t>
              </a:r>
            </a:p>
          </p:txBody>
        </p:sp>
      </p:grpSp>
      <p:pic>
        <p:nvPicPr>
          <p:cNvPr id="347" name="Shape 347" descr="White background. Two curved purple lines frame a gold curved line to represent a flame coming out of a purple base at the top of the image. Below in large purple text reads &quot;Minnesota State University&quot;. Beneath that in smaller purple text reads &quot;Mankato&quot;." title="Minnesota State University Mankato Logo"/>
          <p:cNvPicPr preferRelativeResize="0">
            <a:picLocks noChangeAspect="1"/>
          </p:cNvPicPr>
          <p:nvPr/>
        </p:nvPicPr>
        <p:blipFill rotWithShape="1">
          <a:blip r:embed="rId11">
            <a:alphaModFix/>
          </a:blip>
          <a:srcRect/>
          <a:stretch/>
        </p:blipFill>
        <p:spPr>
          <a:xfrm>
            <a:off x="6057901" y="2700737"/>
            <a:ext cx="2788336" cy="1912133"/>
          </a:xfrm>
          <a:prstGeom prst="rect">
            <a:avLst/>
          </a:prstGeom>
          <a:noFill/>
          <a:ln>
            <a:noFill/>
          </a:ln>
        </p:spPr>
      </p:pic>
      <p:pic>
        <p:nvPicPr>
          <p:cNvPr id="348" name="Shape 348" descr="The logo for SISEP with the description State Implementaiton and Scaling up of Evidenced based Practices" title="logo for SISEP"/>
          <p:cNvPicPr preferRelativeResize="0">
            <a:picLocks noChangeAspect="1"/>
          </p:cNvPicPr>
          <p:nvPr/>
        </p:nvPicPr>
        <p:blipFill rotWithShape="1">
          <a:blip r:embed="rId12">
            <a:alphaModFix/>
          </a:blip>
          <a:srcRect/>
          <a:stretch/>
        </p:blipFill>
        <p:spPr>
          <a:xfrm>
            <a:off x="3276600" y="1832876"/>
            <a:ext cx="5092747" cy="1078267"/>
          </a:xfrm>
          <a:prstGeom prst="rect">
            <a:avLst/>
          </a:prstGeom>
          <a:noFill/>
          <a:ln>
            <a:noFill/>
          </a:ln>
        </p:spPr>
      </p:pic>
      <p:sp>
        <p:nvSpPr>
          <p:cNvPr id="349" name="Shape 349"/>
          <p:cNvSpPr txBox="1">
            <a:spLocks noGrp="1" noChangeAspect="1"/>
          </p:cNvSpPr>
          <p:nvPr>
            <p:ph type="sldNum" idx="12"/>
          </p:nvPr>
        </p:nvSpPr>
        <p:spPr>
          <a:xfrm>
            <a:off x="6057901" y="5624514"/>
            <a:ext cx="2755114" cy="471486"/>
          </a:xfrm>
          <a:prstGeom prst="rect">
            <a:avLst/>
          </a:prstGeom>
          <a:noFill/>
          <a:ln>
            <a:noFill/>
          </a:ln>
        </p:spPr>
        <p:txBody>
          <a:bodyPr vert="horz" lIns="68569" tIns="34275" rIns="68569" bIns="34275" rtlCol="0" anchor="ctr" anchorCtr="0">
            <a:noAutofit/>
          </a:bodyPr>
          <a:lstStyle/>
          <a:p>
            <a:pPr>
              <a:buSzPct val="25000"/>
            </a:pPr>
            <a:fld id="{00000000-1234-1234-1234-123412341234}" type="slidenum">
              <a:rPr lang="en-US" sz="1200">
                <a:solidFill>
                  <a:prstClr val="white"/>
                </a:solidFill>
                <a:ea typeface="Calibri"/>
                <a:cs typeface="Calibri"/>
                <a:sym typeface="Calibri"/>
              </a:rPr>
              <a:pPr>
                <a:buSzPct val="25000"/>
              </a:pPr>
              <a:t>61</a:t>
            </a:fld>
            <a:endParaRPr lang="en-US" sz="1200">
              <a:solidFill>
                <a:prstClr val="white"/>
              </a:solidFill>
              <a:ea typeface="Calibri"/>
              <a:cs typeface="Calibri"/>
              <a:sym typeface="Calibri"/>
            </a:endParaRPr>
          </a:p>
        </p:txBody>
      </p:sp>
      <p:pic>
        <p:nvPicPr>
          <p:cNvPr id="340" name="Shape 340" descr="Cartoonish silhouettes of two full body persons in teal are shown with an orange/gold eight point star burst between them near the feet. To the right Metro is written in dark blue, ECSU in dark orange." title="Metro ECSU Logo"/>
          <p:cNvPicPr preferRelativeResize="0">
            <a:picLocks noChangeAspect="1"/>
          </p:cNvPicPr>
          <p:nvPr/>
        </p:nvPicPr>
        <p:blipFill rotWithShape="1">
          <a:blip r:embed="rId13">
            <a:alphaModFix/>
          </a:blip>
          <a:srcRect/>
          <a:stretch/>
        </p:blipFill>
        <p:spPr>
          <a:xfrm>
            <a:off x="2702686" y="3291386"/>
            <a:ext cx="3661188" cy="830729"/>
          </a:xfrm>
          <a:prstGeom prst="rect">
            <a:avLst/>
          </a:prstGeom>
          <a:noFill/>
          <a:ln>
            <a:noFill/>
          </a:ln>
        </p:spPr>
      </p:pic>
      <p:sp>
        <p:nvSpPr>
          <p:cNvPr id="3" name="Footer Placeholder 2"/>
          <p:cNvSpPr>
            <a:spLocks noGrp="1"/>
          </p:cNvSpPr>
          <p:nvPr>
            <p:ph type="ftr" sz="quarter" idx="11"/>
          </p:nvPr>
        </p:nvSpPr>
        <p:spPr>
          <a:xfrm>
            <a:off x="3028113" y="7130469"/>
            <a:ext cx="3086100" cy="365125"/>
          </a:xfrm>
        </p:spPr>
        <p:txBody>
          <a:bodyPr/>
          <a:lstStyle/>
          <a:p>
            <a:r>
              <a:rPr lang="en-US" dirty="0" smtClean="0">
                <a:solidFill>
                  <a:prstClr val="black">
                    <a:tint val="75000"/>
                  </a:prstClr>
                </a:solidFill>
              </a:rPr>
              <a:t>pbisMN.org</a:t>
            </a:r>
            <a:endParaRPr lang="en-US" dirty="0">
              <a:solidFill>
                <a:prstClr val="black">
                  <a:tint val="75000"/>
                </a:prstClr>
              </a:solidFill>
            </a:endParaRPr>
          </a:p>
        </p:txBody>
      </p:sp>
    </p:spTree>
    <p:extLst>
      <p:ext uri="{BB962C8B-B14F-4D97-AF65-F5344CB8AC3E}">
        <p14:creationId xmlns:p14="http://schemas.microsoft.com/office/powerpoint/2010/main" val="386729848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North Regional Contacts</a:t>
            </a:r>
          </a:p>
        </p:txBody>
      </p:sp>
      <p:sp>
        <p:nvSpPr>
          <p:cNvPr id="5" name="Content Placeholder 2"/>
          <p:cNvSpPr txBox="1">
            <a:spLocks/>
          </p:cNvSpPr>
          <p:nvPr/>
        </p:nvSpPr>
        <p:spPr>
          <a:xfrm>
            <a:off x="173629" y="990600"/>
            <a:ext cx="4396285" cy="4739758"/>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b="1" u="sng" dirty="0">
                <a:latin typeface="+mj-lt"/>
              </a:rPr>
              <a:t>North Regional Implementation Project</a:t>
            </a:r>
          </a:p>
          <a:p>
            <a:pPr marL="0" indent="0">
              <a:buFont typeface="Arial" panose="020B0604020202020204" pitchFamily="34" charset="0"/>
              <a:buNone/>
            </a:pPr>
            <a:r>
              <a:rPr lang="en-US" sz="1800" b="1" dirty="0"/>
              <a:t>Erin Engness</a:t>
            </a:r>
            <a:r>
              <a:rPr lang="en-US" sz="1800" dirty="0"/>
              <a:t/>
            </a:r>
            <a:br>
              <a:rPr lang="en-US" sz="1800" dirty="0"/>
            </a:br>
            <a:r>
              <a:rPr lang="en-US" sz="1800" dirty="0"/>
              <a:t>NRIP Coordinator</a:t>
            </a:r>
            <a:br>
              <a:rPr lang="en-US" sz="1800" dirty="0"/>
            </a:br>
            <a:r>
              <a:rPr lang="en-US" sz="1800" u="sng" dirty="0">
                <a:hlinkClick r:id="rId2"/>
              </a:rPr>
              <a:t>pbis.erin@gmail.com</a:t>
            </a:r>
            <a:r>
              <a:rPr lang="en-US" sz="1800" dirty="0"/>
              <a:t> </a:t>
            </a:r>
            <a:br>
              <a:rPr lang="en-US" sz="1800" dirty="0"/>
            </a:br>
            <a:r>
              <a:rPr lang="en-US" sz="1800" dirty="0"/>
              <a:t>320-267-7818</a:t>
            </a:r>
            <a:br>
              <a:rPr lang="en-US" sz="1800" dirty="0"/>
            </a:br>
            <a:endParaRPr lang="en-US" sz="1800" dirty="0"/>
          </a:p>
          <a:p>
            <a:pPr marL="0" indent="0">
              <a:buFont typeface="Arial" panose="020B0604020202020204" pitchFamily="34" charset="0"/>
              <a:buNone/>
            </a:pPr>
            <a:r>
              <a:rPr lang="en-US" sz="1800" b="1" dirty="0"/>
              <a:t>Karie Belling</a:t>
            </a:r>
            <a:r>
              <a:rPr lang="en-US" sz="1800" dirty="0"/>
              <a:t/>
            </a:r>
            <a:br>
              <a:rPr lang="en-US" sz="1800" dirty="0"/>
            </a:br>
            <a:r>
              <a:rPr lang="en-US" sz="1800" dirty="0"/>
              <a:t>NRIP Conference Planner</a:t>
            </a:r>
            <a:br>
              <a:rPr lang="en-US" sz="1800" dirty="0"/>
            </a:br>
            <a:r>
              <a:rPr lang="en-US" sz="1800" u="sng" dirty="0">
                <a:hlinkClick r:id="rId3"/>
              </a:rPr>
              <a:t>belling@charter.net</a:t>
            </a:r>
            <a:r>
              <a:rPr lang="en-US" sz="1800" dirty="0"/>
              <a:t/>
            </a:r>
            <a:br>
              <a:rPr lang="en-US" sz="1800" dirty="0"/>
            </a:br>
            <a:r>
              <a:rPr lang="en-US" sz="1800" dirty="0"/>
              <a:t>320-529-9631</a:t>
            </a:r>
          </a:p>
          <a:p>
            <a:pPr marL="0" indent="0">
              <a:buFont typeface="Arial" panose="020B0604020202020204" pitchFamily="34" charset="0"/>
              <a:buNone/>
            </a:pPr>
            <a:r>
              <a:rPr lang="en-US" sz="1800" dirty="0"/>
              <a:t>320-309-9735 cell</a:t>
            </a:r>
          </a:p>
        </p:txBody>
      </p:sp>
      <p:sp>
        <p:nvSpPr>
          <p:cNvPr id="7" name="TextBox 6"/>
          <p:cNvSpPr txBox="1"/>
          <p:nvPr/>
        </p:nvSpPr>
        <p:spPr>
          <a:xfrm>
            <a:off x="4558542" y="990600"/>
            <a:ext cx="4407658" cy="5170646"/>
          </a:xfrm>
          <a:prstGeom prst="rect">
            <a:avLst/>
          </a:prstGeom>
          <a:noFill/>
        </p:spPr>
        <p:txBody>
          <a:bodyPr wrap="square" rtlCol="0">
            <a:spAutoFit/>
          </a:bodyPr>
          <a:lstStyle/>
          <a:p>
            <a:r>
              <a:rPr lang="en-US" sz="2000" b="1" u="sng" dirty="0">
                <a:latin typeface="+mj-lt"/>
              </a:rPr>
              <a:t>PBIS Management - Regional Contacts</a:t>
            </a:r>
          </a:p>
          <a:p>
            <a:r>
              <a:rPr lang="en-US" b="1" dirty="0" smtClean="0">
                <a:latin typeface="+mj-lt"/>
              </a:rPr>
              <a:t>Mary </a:t>
            </a:r>
            <a:r>
              <a:rPr lang="en-US" b="1" dirty="0">
                <a:latin typeface="+mj-lt"/>
              </a:rPr>
              <a:t>Hunt</a:t>
            </a:r>
            <a:endParaRPr lang="en-US" u="sng" dirty="0">
              <a:latin typeface="+mj-lt"/>
            </a:endParaRPr>
          </a:p>
          <a:p>
            <a:r>
              <a:rPr lang="en-US" u="sng" dirty="0">
                <a:latin typeface="+mj-lt"/>
                <a:hlinkClick r:id="rId4"/>
              </a:rPr>
              <a:t>Mary.Hunt@state.mn.us</a:t>
            </a:r>
            <a:endParaRPr lang="en-US" u="sng" dirty="0">
              <a:latin typeface="+mj-lt"/>
            </a:endParaRPr>
          </a:p>
          <a:p>
            <a:r>
              <a:rPr lang="en-US" dirty="0">
                <a:latin typeface="+mj-lt"/>
              </a:rPr>
              <a:t>651-582-8676</a:t>
            </a:r>
            <a:br>
              <a:rPr lang="en-US" dirty="0">
                <a:latin typeface="+mj-lt"/>
              </a:rPr>
            </a:br>
            <a:r>
              <a:rPr lang="en-US" dirty="0">
                <a:latin typeface="+mj-lt"/>
              </a:rPr>
              <a:t/>
            </a:r>
            <a:br>
              <a:rPr lang="en-US" dirty="0">
                <a:latin typeface="+mj-lt"/>
              </a:rPr>
            </a:br>
            <a:r>
              <a:rPr lang="en-US" b="1" dirty="0">
                <a:latin typeface="+mj-lt"/>
              </a:rPr>
              <a:t>Ellen Nacik</a:t>
            </a:r>
            <a:r>
              <a:rPr lang="en-US" dirty="0">
                <a:latin typeface="+mj-lt"/>
              </a:rPr>
              <a:t/>
            </a:r>
            <a:br>
              <a:rPr lang="en-US" dirty="0">
                <a:latin typeface="+mj-lt"/>
              </a:rPr>
            </a:br>
            <a:r>
              <a:rPr lang="en-US" u="sng" dirty="0">
                <a:latin typeface="+mj-lt"/>
                <a:hlinkClick r:id="rId5"/>
              </a:rPr>
              <a:t>Ellen.Nacik@state.mn.us</a:t>
            </a:r>
            <a:endParaRPr lang="en-US" u="sng" dirty="0">
              <a:latin typeface="+mj-lt"/>
            </a:endParaRPr>
          </a:p>
          <a:p>
            <a:r>
              <a:rPr lang="en-US" dirty="0">
                <a:latin typeface="+mj-lt"/>
              </a:rPr>
              <a:t>651-582-8665</a:t>
            </a:r>
            <a:br>
              <a:rPr lang="en-US" dirty="0">
                <a:latin typeface="+mj-lt"/>
              </a:rPr>
            </a:br>
            <a:endParaRPr lang="en-US" dirty="0" smtClean="0">
              <a:latin typeface="+mj-lt"/>
            </a:endParaRPr>
          </a:p>
          <a:p>
            <a:r>
              <a:rPr lang="en-US" b="1" dirty="0"/>
              <a:t>Eric Kloos</a:t>
            </a:r>
            <a:r>
              <a:rPr lang="en-US" dirty="0"/>
              <a:t/>
            </a:r>
            <a:br>
              <a:rPr lang="en-US" dirty="0"/>
            </a:br>
            <a:r>
              <a:rPr lang="en-US" u="sng" dirty="0">
                <a:hlinkClick r:id="rId6"/>
              </a:rPr>
              <a:t>Eric.Kloos@state.mn.us </a:t>
            </a:r>
            <a:r>
              <a:rPr lang="en-US" dirty="0"/>
              <a:t/>
            </a:r>
            <a:br>
              <a:rPr lang="en-US" dirty="0"/>
            </a:br>
            <a:r>
              <a:rPr lang="en-US" dirty="0"/>
              <a:t>651-582-8268</a:t>
            </a:r>
            <a:endParaRPr lang="en-US" dirty="0" smtClean="0">
              <a:latin typeface="+mj-lt"/>
            </a:endParaRPr>
          </a:p>
          <a:p>
            <a:endParaRPr lang="en-US" dirty="0">
              <a:latin typeface="+mj-lt"/>
            </a:endParaRPr>
          </a:p>
          <a:p>
            <a:r>
              <a:rPr lang="en-US" sz="2000" b="1" u="sng" dirty="0">
                <a:latin typeface="+mj-lt"/>
              </a:rPr>
              <a:t>PBIS Evaluation Contact</a:t>
            </a:r>
            <a:endParaRPr lang="en-US" sz="2000" b="1" dirty="0">
              <a:solidFill>
                <a:srgbClr val="666666"/>
              </a:solidFill>
              <a:latin typeface="+mj-lt"/>
            </a:endParaRPr>
          </a:p>
          <a:p>
            <a:r>
              <a:rPr lang="en-US" b="1" dirty="0">
                <a:latin typeface="+mj-lt"/>
              </a:rPr>
              <a:t>Wilder Research</a:t>
            </a:r>
            <a:r>
              <a:rPr lang="en-US" dirty="0">
                <a:latin typeface="+mj-lt"/>
              </a:rPr>
              <a:t/>
            </a:r>
            <a:br>
              <a:rPr lang="en-US" dirty="0">
                <a:latin typeface="+mj-lt"/>
              </a:rPr>
            </a:br>
            <a:r>
              <a:rPr lang="en-US" u="sng" dirty="0">
                <a:latin typeface="+mj-lt"/>
                <a:hlinkClick r:id="rId7"/>
              </a:rPr>
              <a:t>pbisevalmn@wilder.org</a:t>
            </a:r>
            <a:r>
              <a:rPr lang="en-US" dirty="0">
                <a:latin typeface="+mj-lt"/>
              </a:rPr>
              <a:t/>
            </a:r>
            <a:br>
              <a:rPr lang="en-US" dirty="0">
                <a:latin typeface="+mj-lt"/>
              </a:rPr>
            </a:br>
            <a:r>
              <a:rPr lang="en-US" dirty="0">
                <a:latin typeface="+mj-lt"/>
              </a:rPr>
              <a:t>651-280-2960</a:t>
            </a:r>
          </a:p>
          <a:p>
            <a:endParaRPr lang="en-US" sz="2000" dirty="0">
              <a:latin typeface="+mj-lt"/>
            </a:endParaRPr>
          </a:p>
        </p:txBody>
      </p:sp>
      <p:sp>
        <p:nvSpPr>
          <p:cNvPr id="6" name="Rectangle 5"/>
          <p:cNvSpPr/>
          <p:nvPr/>
        </p:nvSpPr>
        <p:spPr>
          <a:xfrm>
            <a:off x="162257" y="6130469"/>
            <a:ext cx="8792570" cy="369332"/>
          </a:xfrm>
          <a:prstGeom prst="rect">
            <a:avLst/>
          </a:prstGeom>
        </p:spPr>
        <p:txBody>
          <a:bodyPr wrap="square">
            <a:spAutoFit/>
          </a:bodyPr>
          <a:lstStyle/>
          <a:p>
            <a:pPr marL="0" indent="0">
              <a:buNone/>
            </a:pPr>
            <a:r>
              <a:rPr lang="en-US" b="1" dirty="0"/>
              <a:t>Find other MN PBIS contacts on our website: </a:t>
            </a:r>
            <a:r>
              <a:rPr lang="en-US" b="1" dirty="0">
                <a:hlinkClick r:id="rId8" tooltip="PBIS MN Contact webpage"/>
              </a:rPr>
              <a:t>www.pbismn.org/contactus.html</a:t>
            </a:r>
            <a:r>
              <a:rPr lang="en-US" b="1" dirty="0"/>
              <a:t> </a:t>
            </a:r>
          </a:p>
        </p:txBody>
      </p:sp>
      <p:sp>
        <p:nvSpPr>
          <p:cNvPr id="4" name="Slide Number Placeholder 3"/>
          <p:cNvSpPr>
            <a:spLocks noGrp="1"/>
          </p:cNvSpPr>
          <p:nvPr>
            <p:ph type="sldNum" sz="quarter" idx="12"/>
          </p:nvPr>
        </p:nvSpPr>
        <p:spPr/>
        <p:txBody>
          <a:bodyPr/>
          <a:lstStyle/>
          <a:p>
            <a:fld id="{91C7252B-4A3A-443E-82EA-92A5BCCF2336}" type="slidenum">
              <a:rPr lang="en-US" smtClean="0"/>
              <a:pPr/>
              <a:t>62</a:t>
            </a:fld>
            <a:endParaRPr lang="en-US" dirty="0"/>
          </a:p>
        </p:txBody>
      </p:sp>
      <p:sp>
        <p:nvSpPr>
          <p:cNvPr id="8" name="Footer Placeholder 7"/>
          <p:cNvSpPr>
            <a:spLocks noGrp="1"/>
          </p:cNvSpPr>
          <p:nvPr>
            <p:ph type="ftr" sz="quarter" idx="11"/>
          </p:nvPr>
        </p:nvSpPr>
        <p:spPr/>
        <p:txBody>
          <a:bodyPr/>
          <a:lstStyle/>
          <a:p>
            <a:r>
              <a:rPr lang="en-US" smtClean="0"/>
              <a:t>pbisMN.org</a:t>
            </a:r>
            <a:endParaRPr lang="en-US" dirty="0"/>
          </a:p>
        </p:txBody>
      </p:sp>
    </p:spTree>
    <p:extLst>
      <p:ext uri="{BB962C8B-B14F-4D97-AF65-F5344CB8AC3E}">
        <p14:creationId xmlns:p14="http://schemas.microsoft.com/office/powerpoint/2010/main" val="52494558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Metro Regional Contacts</a:t>
            </a:r>
            <a:endParaRPr lang="en-US" dirty="0"/>
          </a:p>
        </p:txBody>
      </p:sp>
      <p:sp>
        <p:nvSpPr>
          <p:cNvPr id="5" name="Content Placeholder 2"/>
          <p:cNvSpPr txBox="1">
            <a:spLocks/>
          </p:cNvSpPr>
          <p:nvPr/>
        </p:nvSpPr>
        <p:spPr>
          <a:xfrm>
            <a:off x="176285" y="1005245"/>
            <a:ext cx="4396285" cy="552313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b="1" u="sng" dirty="0">
                <a:latin typeface="+mj-lt"/>
              </a:rPr>
              <a:t>Metro Regional Implementation Project</a:t>
            </a:r>
          </a:p>
          <a:p>
            <a:pPr marL="0" indent="0">
              <a:buFont typeface="Arial" panose="020B0604020202020204" pitchFamily="34" charset="0"/>
              <a:buNone/>
            </a:pPr>
            <a:r>
              <a:rPr lang="en-US" sz="1800" b="1" dirty="0">
                <a:latin typeface="+mj-lt"/>
                <a:ea typeface="Verdana" panose="020B0604030504040204" pitchFamily="34" charset="0"/>
                <a:cs typeface="Verdana" panose="020B0604030504040204" pitchFamily="34" charset="0"/>
              </a:rPr>
              <a:t>Ingrid Aasan</a:t>
            </a:r>
            <a:r>
              <a:rPr lang="en-US" sz="1800" dirty="0">
                <a:latin typeface="+mj-lt"/>
                <a:ea typeface="Verdana" panose="020B0604030504040204" pitchFamily="34" charset="0"/>
                <a:cs typeface="Verdana" panose="020B0604030504040204" pitchFamily="34" charset="0"/>
              </a:rPr>
              <a:t/>
            </a:r>
            <a:br>
              <a:rPr lang="en-US" sz="1800" dirty="0">
                <a:latin typeface="+mj-lt"/>
                <a:ea typeface="Verdana" panose="020B0604030504040204" pitchFamily="34" charset="0"/>
                <a:cs typeface="Verdana" panose="020B0604030504040204" pitchFamily="34" charset="0"/>
              </a:rPr>
            </a:br>
            <a:r>
              <a:rPr lang="en-US" sz="1800" dirty="0">
                <a:latin typeface="+mj-lt"/>
                <a:ea typeface="Verdana" panose="020B0604030504040204" pitchFamily="34" charset="0"/>
                <a:cs typeface="Verdana" panose="020B0604030504040204" pitchFamily="34" charset="0"/>
              </a:rPr>
              <a:t>Regional Implementation Project Coordinator </a:t>
            </a:r>
            <a:br>
              <a:rPr lang="en-US" sz="1800" dirty="0">
                <a:latin typeface="+mj-lt"/>
                <a:ea typeface="Verdana" panose="020B0604030504040204" pitchFamily="34" charset="0"/>
                <a:cs typeface="Verdana" panose="020B0604030504040204" pitchFamily="34" charset="0"/>
              </a:rPr>
            </a:br>
            <a:r>
              <a:rPr lang="en-US" sz="1800" u="sng" dirty="0">
                <a:latin typeface="+mj-lt"/>
                <a:ea typeface="Verdana" panose="020B0604030504040204" pitchFamily="34" charset="0"/>
                <a:cs typeface="Verdana" panose="020B0604030504040204" pitchFamily="34" charset="0"/>
                <a:hlinkClick r:id="rId2"/>
              </a:rPr>
              <a:t>Ingrid.Aasan@metroecsu.org</a:t>
            </a:r>
            <a:r>
              <a:rPr lang="en-US" sz="1800" dirty="0">
                <a:latin typeface="+mj-lt"/>
                <a:ea typeface="Verdana" panose="020B0604030504040204" pitchFamily="34" charset="0"/>
                <a:cs typeface="Verdana" panose="020B0604030504040204" pitchFamily="34" charset="0"/>
              </a:rPr>
              <a:t/>
            </a:r>
            <a:br>
              <a:rPr lang="en-US" sz="1800" dirty="0">
                <a:latin typeface="+mj-lt"/>
                <a:ea typeface="Verdana" panose="020B0604030504040204" pitchFamily="34" charset="0"/>
                <a:cs typeface="Verdana" panose="020B0604030504040204" pitchFamily="34" charset="0"/>
              </a:rPr>
            </a:br>
            <a:r>
              <a:rPr lang="en-US" sz="1800" dirty="0">
                <a:latin typeface="+mj-lt"/>
                <a:ea typeface="Verdana" panose="020B0604030504040204" pitchFamily="34" charset="0"/>
                <a:cs typeface="Verdana" panose="020B0604030504040204" pitchFamily="34" charset="0"/>
              </a:rPr>
              <a:t>612-638-1517</a:t>
            </a:r>
          </a:p>
          <a:p>
            <a:pPr marL="0" indent="0">
              <a:buFont typeface="Arial" panose="020B0604020202020204" pitchFamily="34" charset="0"/>
              <a:buNone/>
            </a:pPr>
            <a:endParaRPr lang="en-US" sz="1800" b="1" dirty="0">
              <a:latin typeface="+mj-lt"/>
              <a:ea typeface="Verdana" panose="020B0604030504040204" pitchFamily="34" charset="0"/>
              <a:cs typeface="Verdana" panose="020B0604030504040204" pitchFamily="34" charset="0"/>
            </a:endParaRPr>
          </a:p>
          <a:p>
            <a:pPr marL="0" indent="0">
              <a:buFont typeface="Arial" panose="020B0604020202020204" pitchFamily="34" charset="0"/>
              <a:buNone/>
            </a:pPr>
            <a:r>
              <a:rPr lang="en-US" sz="1800" b="1" dirty="0">
                <a:latin typeface="+mj-lt"/>
                <a:ea typeface="Verdana" panose="020B0604030504040204" pitchFamily="34" charset="0"/>
                <a:cs typeface="Verdana" panose="020B0604030504040204" pitchFamily="34" charset="0"/>
              </a:rPr>
              <a:t>Deborah Saxhaug</a:t>
            </a:r>
            <a:r>
              <a:rPr lang="en-US" sz="1800" dirty="0">
                <a:latin typeface="+mj-lt"/>
                <a:ea typeface="Verdana" panose="020B0604030504040204" pitchFamily="34" charset="0"/>
                <a:cs typeface="Verdana" panose="020B0604030504040204" pitchFamily="34" charset="0"/>
              </a:rPr>
              <a:t/>
            </a:r>
            <a:br>
              <a:rPr lang="en-US" sz="1800" dirty="0">
                <a:latin typeface="+mj-lt"/>
                <a:ea typeface="Verdana" panose="020B0604030504040204" pitchFamily="34" charset="0"/>
                <a:cs typeface="Verdana" panose="020B0604030504040204" pitchFamily="34" charset="0"/>
              </a:rPr>
            </a:br>
            <a:r>
              <a:rPr lang="en-US" sz="1800" dirty="0">
                <a:latin typeface="+mj-lt"/>
                <a:ea typeface="Verdana" panose="020B0604030504040204" pitchFamily="34" charset="0"/>
                <a:cs typeface="Verdana" panose="020B0604030504040204" pitchFamily="34" charset="0"/>
              </a:rPr>
              <a:t>Regional Implementation Project Coordinator</a:t>
            </a:r>
            <a:br>
              <a:rPr lang="en-US" sz="1800" dirty="0">
                <a:latin typeface="+mj-lt"/>
                <a:ea typeface="Verdana" panose="020B0604030504040204" pitchFamily="34" charset="0"/>
                <a:cs typeface="Verdana" panose="020B0604030504040204" pitchFamily="34" charset="0"/>
              </a:rPr>
            </a:br>
            <a:r>
              <a:rPr lang="en-US" sz="1800" u="sng" dirty="0">
                <a:latin typeface="+mj-lt"/>
                <a:ea typeface="Verdana" panose="020B0604030504040204" pitchFamily="34" charset="0"/>
                <a:cs typeface="Verdana" panose="020B0604030504040204" pitchFamily="34" charset="0"/>
                <a:hlinkClick r:id="rId3"/>
              </a:rPr>
              <a:t>dsaxhaug@macmh.org</a:t>
            </a:r>
            <a:r>
              <a:rPr lang="en-US" sz="1800" dirty="0">
                <a:latin typeface="+mj-lt"/>
                <a:ea typeface="Verdana" panose="020B0604030504040204" pitchFamily="34" charset="0"/>
                <a:cs typeface="Verdana" panose="020B0604030504040204" pitchFamily="34" charset="0"/>
              </a:rPr>
              <a:t> </a:t>
            </a:r>
            <a:br>
              <a:rPr lang="en-US" sz="1800" dirty="0">
                <a:latin typeface="+mj-lt"/>
                <a:ea typeface="Verdana" panose="020B0604030504040204" pitchFamily="34" charset="0"/>
                <a:cs typeface="Verdana" panose="020B0604030504040204" pitchFamily="34" charset="0"/>
              </a:rPr>
            </a:br>
            <a:endParaRPr lang="en-US" sz="1800" dirty="0">
              <a:latin typeface="+mj-lt"/>
              <a:ea typeface="Verdana" panose="020B0604030504040204" pitchFamily="34" charset="0"/>
              <a:cs typeface="Verdana" panose="020B0604030504040204" pitchFamily="34" charset="0"/>
            </a:endParaRPr>
          </a:p>
          <a:p>
            <a:pPr marL="0" indent="0">
              <a:buFont typeface="Arial" panose="020B0604020202020204" pitchFamily="34" charset="0"/>
              <a:buNone/>
            </a:pPr>
            <a:r>
              <a:rPr lang="en-US" sz="1800" b="1" dirty="0">
                <a:latin typeface="+mj-lt"/>
                <a:ea typeface="Verdana" panose="020B0604030504040204" pitchFamily="34" charset="0"/>
                <a:cs typeface="Verdana" panose="020B0604030504040204" pitchFamily="34" charset="0"/>
              </a:rPr>
              <a:t>Emily Robb</a:t>
            </a:r>
            <a:r>
              <a:rPr lang="en-US" sz="1800" dirty="0">
                <a:latin typeface="+mj-lt"/>
                <a:ea typeface="Verdana" panose="020B0604030504040204" pitchFamily="34" charset="0"/>
                <a:cs typeface="Verdana" panose="020B0604030504040204" pitchFamily="34" charset="0"/>
              </a:rPr>
              <a:t/>
            </a:r>
            <a:br>
              <a:rPr lang="en-US" sz="1800" dirty="0">
                <a:latin typeface="+mj-lt"/>
                <a:ea typeface="Verdana" panose="020B0604030504040204" pitchFamily="34" charset="0"/>
                <a:cs typeface="Verdana" panose="020B0604030504040204" pitchFamily="34" charset="0"/>
              </a:rPr>
            </a:br>
            <a:r>
              <a:rPr lang="en-US" sz="1800" dirty="0">
                <a:latin typeface="+mj-lt"/>
                <a:ea typeface="Verdana" panose="020B0604030504040204" pitchFamily="34" charset="0"/>
                <a:cs typeface="Verdana" panose="020B0604030504040204" pitchFamily="34" charset="0"/>
              </a:rPr>
              <a:t>Coach Coordinator</a:t>
            </a:r>
            <a:br>
              <a:rPr lang="en-US" sz="1800" dirty="0">
                <a:latin typeface="+mj-lt"/>
                <a:ea typeface="Verdana" panose="020B0604030504040204" pitchFamily="34" charset="0"/>
                <a:cs typeface="Verdana" panose="020B0604030504040204" pitchFamily="34" charset="0"/>
              </a:rPr>
            </a:br>
            <a:r>
              <a:rPr lang="en-US" sz="1800" u="sng" dirty="0">
                <a:latin typeface="+mj-lt"/>
                <a:ea typeface="Verdana" panose="020B0604030504040204" pitchFamily="34" charset="0"/>
                <a:cs typeface="Verdana" panose="020B0604030504040204" pitchFamily="34" charset="0"/>
                <a:hlinkClick r:id="rId4"/>
              </a:rPr>
              <a:t>pbis.emily@gmail.com</a:t>
            </a:r>
            <a:r>
              <a:rPr lang="en-US" sz="1800" dirty="0">
                <a:latin typeface="+mj-lt"/>
                <a:ea typeface="Verdana" panose="020B0604030504040204" pitchFamily="34" charset="0"/>
                <a:cs typeface="Verdana" panose="020B0604030504040204" pitchFamily="34" charset="0"/>
              </a:rPr>
              <a:t> </a:t>
            </a:r>
            <a:br>
              <a:rPr lang="en-US" sz="1800" dirty="0">
                <a:latin typeface="+mj-lt"/>
                <a:ea typeface="Verdana" panose="020B0604030504040204" pitchFamily="34" charset="0"/>
                <a:cs typeface="Verdana" panose="020B0604030504040204" pitchFamily="34" charset="0"/>
              </a:rPr>
            </a:br>
            <a:endParaRPr lang="en-US" sz="1800" dirty="0">
              <a:latin typeface="+mj-lt"/>
              <a:ea typeface="Verdana" panose="020B0604030504040204" pitchFamily="34" charset="0"/>
              <a:cs typeface="Verdana" panose="020B0604030504040204" pitchFamily="34" charset="0"/>
            </a:endParaRPr>
          </a:p>
          <a:p>
            <a:pPr marL="0" indent="0">
              <a:buFont typeface="Arial" panose="020B0604020202020204" pitchFamily="34" charset="0"/>
              <a:buNone/>
            </a:pPr>
            <a:r>
              <a:rPr lang="en-US" sz="1800" b="1" dirty="0">
                <a:latin typeface="+mj-lt"/>
                <a:ea typeface="Verdana" panose="020B0604030504040204" pitchFamily="34" charset="0"/>
                <a:cs typeface="Verdana" panose="020B0604030504040204" pitchFamily="34" charset="0"/>
              </a:rPr>
              <a:t>Megan Gruis</a:t>
            </a:r>
            <a:r>
              <a:rPr lang="en-US" sz="1800" dirty="0">
                <a:latin typeface="+mj-lt"/>
                <a:ea typeface="Verdana" panose="020B0604030504040204" pitchFamily="34" charset="0"/>
                <a:cs typeface="Verdana" panose="020B0604030504040204" pitchFamily="34" charset="0"/>
              </a:rPr>
              <a:t/>
            </a:r>
            <a:br>
              <a:rPr lang="en-US" sz="1800" dirty="0">
                <a:latin typeface="+mj-lt"/>
                <a:ea typeface="Verdana" panose="020B0604030504040204" pitchFamily="34" charset="0"/>
                <a:cs typeface="Verdana" panose="020B0604030504040204" pitchFamily="34" charset="0"/>
              </a:rPr>
            </a:br>
            <a:r>
              <a:rPr lang="en-US" sz="1800" dirty="0">
                <a:latin typeface="+mj-lt"/>
                <a:ea typeface="Verdana" panose="020B0604030504040204" pitchFamily="34" charset="0"/>
                <a:cs typeface="Verdana" panose="020B0604030504040204" pitchFamily="34" charset="0"/>
              </a:rPr>
              <a:t>Data &amp; Evaluation Coordinator</a:t>
            </a:r>
            <a:br>
              <a:rPr lang="en-US" sz="1800" dirty="0">
                <a:latin typeface="+mj-lt"/>
                <a:ea typeface="Verdana" panose="020B0604030504040204" pitchFamily="34" charset="0"/>
                <a:cs typeface="Verdana" panose="020B0604030504040204" pitchFamily="34" charset="0"/>
              </a:rPr>
            </a:br>
            <a:r>
              <a:rPr lang="en-US" sz="1800" u="sng" dirty="0">
                <a:latin typeface="+mj-lt"/>
                <a:ea typeface="Verdana" panose="020B0604030504040204" pitchFamily="34" charset="0"/>
                <a:cs typeface="Verdana" panose="020B0604030504040204" pitchFamily="34" charset="0"/>
                <a:hlinkClick r:id="rId5"/>
              </a:rPr>
              <a:t>pbis.megan@gmail.com</a:t>
            </a:r>
            <a:endParaRPr lang="en-US" sz="1800" dirty="0">
              <a:latin typeface="+mj-lt"/>
              <a:ea typeface="Verdana" panose="020B0604030504040204" pitchFamily="34" charset="0"/>
              <a:cs typeface="Verdana" panose="020B0604030504040204" pitchFamily="34" charset="0"/>
            </a:endParaRPr>
          </a:p>
        </p:txBody>
      </p:sp>
      <p:sp>
        <p:nvSpPr>
          <p:cNvPr id="7" name="TextBox 6"/>
          <p:cNvSpPr txBox="1"/>
          <p:nvPr/>
        </p:nvSpPr>
        <p:spPr>
          <a:xfrm>
            <a:off x="4572570" y="1005245"/>
            <a:ext cx="4407658" cy="5170646"/>
          </a:xfrm>
          <a:prstGeom prst="rect">
            <a:avLst/>
          </a:prstGeom>
          <a:noFill/>
        </p:spPr>
        <p:txBody>
          <a:bodyPr wrap="square" rtlCol="0">
            <a:spAutoFit/>
          </a:bodyPr>
          <a:lstStyle/>
          <a:p>
            <a:r>
              <a:rPr lang="en-US" sz="2000" b="1" u="sng" dirty="0">
                <a:latin typeface="+mj-lt"/>
              </a:rPr>
              <a:t>PBIS Management - Regional Contacts</a:t>
            </a:r>
          </a:p>
          <a:p>
            <a:r>
              <a:rPr lang="en-US" b="1" dirty="0" smtClean="0">
                <a:latin typeface="+mj-lt"/>
              </a:rPr>
              <a:t>Maci </a:t>
            </a:r>
            <a:r>
              <a:rPr lang="en-US" b="1" dirty="0">
                <a:latin typeface="+mj-lt"/>
              </a:rPr>
              <a:t>Spica</a:t>
            </a:r>
            <a:r>
              <a:rPr lang="en-US" dirty="0">
                <a:latin typeface="+mj-lt"/>
              </a:rPr>
              <a:t/>
            </a:r>
            <a:br>
              <a:rPr lang="en-US" dirty="0">
                <a:latin typeface="+mj-lt"/>
              </a:rPr>
            </a:br>
            <a:r>
              <a:rPr lang="en-US" dirty="0" smtClean="0">
                <a:latin typeface="+mj-lt"/>
                <a:hlinkClick r:id="rId6"/>
              </a:rPr>
              <a:t>Maci</a:t>
            </a:r>
            <a:r>
              <a:rPr lang="en-US" u="sng" dirty="0" smtClean="0">
                <a:latin typeface="+mj-lt"/>
                <a:hlinkClick r:id="rId6"/>
              </a:rPr>
              <a:t>.Spica@state.mn.us</a:t>
            </a:r>
            <a:r>
              <a:rPr lang="en-US" u="sng" dirty="0" smtClean="0">
                <a:latin typeface="+mj-lt"/>
              </a:rPr>
              <a:t> </a:t>
            </a:r>
            <a:r>
              <a:rPr lang="en-US" dirty="0">
                <a:latin typeface="+mj-lt"/>
              </a:rPr>
              <a:t/>
            </a:r>
            <a:br>
              <a:rPr lang="en-US" dirty="0">
                <a:latin typeface="+mj-lt"/>
              </a:rPr>
            </a:br>
            <a:r>
              <a:rPr lang="en-US" dirty="0">
                <a:latin typeface="+mj-lt"/>
              </a:rPr>
              <a:t>651-582-8596</a:t>
            </a:r>
            <a:br>
              <a:rPr lang="en-US" dirty="0">
                <a:latin typeface="+mj-lt"/>
              </a:rPr>
            </a:br>
            <a:r>
              <a:rPr lang="en-US" dirty="0">
                <a:latin typeface="+mj-lt"/>
              </a:rPr>
              <a:t/>
            </a:r>
            <a:br>
              <a:rPr lang="en-US" dirty="0">
                <a:latin typeface="+mj-lt"/>
              </a:rPr>
            </a:br>
            <a:r>
              <a:rPr lang="en-US" b="1" dirty="0" smtClean="0">
                <a:latin typeface="+mj-lt"/>
              </a:rPr>
              <a:t>Becky Nies</a:t>
            </a:r>
            <a:r>
              <a:rPr lang="en-US" dirty="0">
                <a:latin typeface="+mj-lt"/>
              </a:rPr>
              <a:t/>
            </a:r>
            <a:br>
              <a:rPr lang="en-US" dirty="0">
                <a:latin typeface="+mj-lt"/>
              </a:rPr>
            </a:br>
            <a:r>
              <a:rPr lang="en-US" u="sng" dirty="0" smtClean="0">
                <a:latin typeface="+mj-lt"/>
                <a:hlinkClick r:id="rId7"/>
              </a:rPr>
              <a:t>Rebecca.Nies@state.mn.us</a:t>
            </a:r>
            <a:r>
              <a:rPr lang="en-US" dirty="0">
                <a:latin typeface="+mj-lt"/>
              </a:rPr>
              <a:t/>
            </a:r>
            <a:br>
              <a:rPr lang="en-US" dirty="0">
                <a:latin typeface="+mj-lt"/>
              </a:rPr>
            </a:br>
            <a:r>
              <a:rPr lang="en-US" dirty="0" smtClean="0">
                <a:latin typeface="+mj-lt"/>
              </a:rPr>
              <a:t>651-582-8648</a:t>
            </a:r>
          </a:p>
          <a:p>
            <a:endParaRPr lang="en-US" dirty="0">
              <a:latin typeface="+mj-lt"/>
            </a:endParaRPr>
          </a:p>
          <a:p>
            <a:r>
              <a:rPr lang="en-US" b="1" dirty="0"/>
              <a:t>Eric Kloos</a:t>
            </a:r>
            <a:r>
              <a:rPr lang="en-US" dirty="0"/>
              <a:t/>
            </a:r>
            <a:br>
              <a:rPr lang="en-US" dirty="0"/>
            </a:br>
            <a:r>
              <a:rPr lang="en-US" u="sng" dirty="0">
                <a:hlinkClick r:id="rId8"/>
              </a:rPr>
              <a:t>Eric.Kloos@state.mn.us </a:t>
            </a:r>
            <a:r>
              <a:rPr lang="en-US" dirty="0"/>
              <a:t/>
            </a:r>
            <a:br>
              <a:rPr lang="en-US" dirty="0"/>
            </a:br>
            <a:r>
              <a:rPr lang="en-US" dirty="0"/>
              <a:t>651-582-8268</a:t>
            </a:r>
            <a:br>
              <a:rPr lang="en-US" dirty="0"/>
            </a:br>
            <a:endParaRPr lang="en-US" dirty="0"/>
          </a:p>
          <a:p>
            <a:r>
              <a:rPr lang="en-US" sz="2000" b="1" u="sng" dirty="0" smtClean="0">
                <a:latin typeface="+mj-lt"/>
              </a:rPr>
              <a:t>PBIS </a:t>
            </a:r>
            <a:r>
              <a:rPr lang="en-US" sz="2000" b="1" u="sng" dirty="0">
                <a:latin typeface="+mj-lt"/>
              </a:rPr>
              <a:t>Evaluation Contact</a:t>
            </a:r>
            <a:endParaRPr lang="en-US" sz="2000" b="1" dirty="0">
              <a:solidFill>
                <a:srgbClr val="666666"/>
              </a:solidFill>
              <a:latin typeface="+mj-lt"/>
            </a:endParaRPr>
          </a:p>
          <a:p>
            <a:r>
              <a:rPr lang="en-US" b="1" dirty="0">
                <a:latin typeface="+mj-lt"/>
              </a:rPr>
              <a:t>Wilder Research</a:t>
            </a:r>
            <a:r>
              <a:rPr lang="en-US" dirty="0">
                <a:latin typeface="+mj-lt"/>
              </a:rPr>
              <a:t/>
            </a:r>
            <a:br>
              <a:rPr lang="en-US" dirty="0">
                <a:latin typeface="+mj-lt"/>
              </a:rPr>
            </a:br>
            <a:r>
              <a:rPr lang="en-US" u="sng" dirty="0">
                <a:latin typeface="+mj-lt"/>
                <a:hlinkClick r:id="rId9"/>
              </a:rPr>
              <a:t>pbisevalmn@wilder.org</a:t>
            </a:r>
            <a:r>
              <a:rPr lang="en-US" dirty="0">
                <a:latin typeface="+mj-lt"/>
              </a:rPr>
              <a:t/>
            </a:r>
            <a:br>
              <a:rPr lang="en-US" dirty="0">
                <a:latin typeface="+mj-lt"/>
              </a:rPr>
            </a:br>
            <a:r>
              <a:rPr lang="en-US" dirty="0">
                <a:latin typeface="+mj-lt"/>
              </a:rPr>
              <a:t>651-280-2960</a:t>
            </a:r>
          </a:p>
          <a:p>
            <a:endParaRPr lang="en-US" sz="2000" dirty="0">
              <a:latin typeface="+mj-lt"/>
            </a:endParaRPr>
          </a:p>
        </p:txBody>
      </p:sp>
      <p:sp>
        <p:nvSpPr>
          <p:cNvPr id="6" name="Rectangle 5"/>
          <p:cNvSpPr/>
          <p:nvPr/>
        </p:nvSpPr>
        <p:spPr>
          <a:xfrm>
            <a:off x="4581037" y="5943600"/>
            <a:ext cx="4407658" cy="646331"/>
          </a:xfrm>
          <a:prstGeom prst="rect">
            <a:avLst/>
          </a:prstGeom>
        </p:spPr>
        <p:txBody>
          <a:bodyPr wrap="square">
            <a:spAutoFit/>
          </a:bodyPr>
          <a:lstStyle/>
          <a:p>
            <a:pPr marL="0" indent="0">
              <a:buNone/>
            </a:pPr>
            <a:r>
              <a:rPr lang="en-US" b="1" dirty="0"/>
              <a:t>Find other MN PBIS contacts on our website: </a:t>
            </a:r>
            <a:r>
              <a:rPr lang="en-US" b="1" dirty="0">
                <a:hlinkClick r:id="rId10" tooltip="PBIS MN contact webpage"/>
              </a:rPr>
              <a:t>www.pbismn.org/contactus.html</a:t>
            </a:r>
            <a:r>
              <a:rPr lang="en-US" b="1" dirty="0"/>
              <a:t> </a:t>
            </a:r>
          </a:p>
        </p:txBody>
      </p:sp>
      <p:sp>
        <p:nvSpPr>
          <p:cNvPr id="4" name="Slide Number Placeholder 3"/>
          <p:cNvSpPr>
            <a:spLocks noGrp="1"/>
          </p:cNvSpPr>
          <p:nvPr>
            <p:ph type="sldNum" sz="quarter" idx="12"/>
          </p:nvPr>
        </p:nvSpPr>
        <p:spPr/>
        <p:txBody>
          <a:bodyPr/>
          <a:lstStyle/>
          <a:p>
            <a:fld id="{91C7252B-4A3A-443E-82EA-92A5BCCF2336}" type="slidenum">
              <a:rPr lang="en-US" smtClean="0"/>
              <a:pPr/>
              <a:t>63</a:t>
            </a:fld>
            <a:endParaRPr lang="en-US" dirty="0"/>
          </a:p>
        </p:txBody>
      </p:sp>
      <p:sp>
        <p:nvSpPr>
          <p:cNvPr id="8" name="Footer Placeholder 7"/>
          <p:cNvSpPr>
            <a:spLocks noGrp="1"/>
          </p:cNvSpPr>
          <p:nvPr>
            <p:ph type="ftr" sz="quarter" idx="11"/>
          </p:nvPr>
        </p:nvSpPr>
        <p:spPr/>
        <p:txBody>
          <a:bodyPr/>
          <a:lstStyle/>
          <a:p>
            <a:r>
              <a:rPr lang="en-US" smtClean="0"/>
              <a:t>pbisMN.org</a:t>
            </a:r>
            <a:endParaRPr lang="en-US" dirty="0"/>
          </a:p>
        </p:txBody>
      </p:sp>
    </p:spTree>
    <p:extLst>
      <p:ext uri="{BB962C8B-B14F-4D97-AF65-F5344CB8AC3E}">
        <p14:creationId xmlns:p14="http://schemas.microsoft.com/office/powerpoint/2010/main" val="315747698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South Regional Contacts</a:t>
            </a:r>
            <a:endParaRPr lang="en-US" dirty="0"/>
          </a:p>
        </p:txBody>
      </p:sp>
      <p:sp>
        <p:nvSpPr>
          <p:cNvPr id="5" name="Content Placeholder 2"/>
          <p:cNvSpPr txBox="1">
            <a:spLocks/>
          </p:cNvSpPr>
          <p:nvPr/>
        </p:nvSpPr>
        <p:spPr>
          <a:xfrm>
            <a:off x="182096" y="1066800"/>
            <a:ext cx="4396285" cy="4739758"/>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b="1" u="sng" dirty="0">
                <a:latin typeface="+mj-lt"/>
              </a:rPr>
              <a:t>South Regional Implementation Project</a:t>
            </a:r>
          </a:p>
          <a:p>
            <a:pPr marL="0" indent="0">
              <a:buNone/>
            </a:pPr>
            <a:r>
              <a:rPr lang="en-US" sz="1800" b="1" dirty="0">
                <a:solidFill>
                  <a:prstClr val="black"/>
                </a:solidFill>
              </a:rPr>
              <a:t>Teresa Hunt, </a:t>
            </a:r>
            <a:r>
              <a:rPr lang="en-US" sz="1600" dirty="0" smtClean="0">
                <a:solidFill>
                  <a:prstClr val="black"/>
                </a:solidFill>
              </a:rPr>
              <a:t>South West </a:t>
            </a:r>
            <a:r>
              <a:rPr lang="en-US" sz="1600" dirty="0">
                <a:solidFill>
                  <a:prstClr val="black"/>
                </a:solidFill>
              </a:rPr>
              <a:t>Service Cooperative</a:t>
            </a:r>
            <a:r>
              <a:rPr lang="en-US" sz="1800" dirty="0">
                <a:solidFill>
                  <a:prstClr val="black"/>
                </a:solidFill>
              </a:rPr>
              <a:t/>
            </a:r>
            <a:br>
              <a:rPr lang="en-US" sz="1800" dirty="0">
                <a:solidFill>
                  <a:prstClr val="black"/>
                </a:solidFill>
              </a:rPr>
            </a:br>
            <a:r>
              <a:rPr lang="en-US" sz="1800" dirty="0">
                <a:solidFill>
                  <a:prstClr val="black"/>
                </a:solidFill>
              </a:rPr>
              <a:t>SRIP Coordinator, Marshall Area</a:t>
            </a:r>
            <a:br>
              <a:rPr lang="en-US" sz="1800" dirty="0">
                <a:solidFill>
                  <a:prstClr val="black"/>
                </a:solidFill>
              </a:rPr>
            </a:br>
            <a:r>
              <a:rPr lang="en-US" sz="1800" dirty="0">
                <a:solidFill>
                  <a:prstClr val="black"/>
                </a:solidFill>
                <a:hlinkClick r:id="rId2"/>
              </a:rPr>
              <a:t>Teresa.Hunt@swsc.org</a:t>
            </a:r>
            <a:r>
              <a:rPr lang="en-US" sz="1800" dirty="0">
                <a:solidFill>
                  <a:prstClr val="black"/>
                </a:solidFill>
              </a:rPr>
              <a:t> </a:t>
            </a:r>
            <a:br>
              <a:rPr lang="en-US" sz="1800" dirty="0">
                <a:solidFill>
                  <a:prstClr val="black"/>
                </a:solidFill>
              </a:rPr>
            </a:br>
            <a:endParaRPr lang="en-US" sz="1800" dirty="0">
              <a:solidFill>
                <a:prstClr val="black"/>
              </a:solidFill>
            </a:endParaRPr>
          </a:p>
          <a:p>
            <a:pPr marL="0" indent="0">
              <a:buNone/>
            </a:pPr>
            <a:r>
              <a:rPr lang="en-US" sz="1800" b="1" dirty="0" smtClean="0">
                <a:solidFill>
                  <a:prstClr val="black"/>
                </a:solidFill>
              </a:rPr>
              <a:t>Erin </a:t>
            </a:r>
            <a:r>
              <a:rPr lang="en-US" sz="1800" b="1" dirty="0">
                <a:solidFill>
                  <a:prstClr val="black"/>
                </a:solidFill>
              </a:rPr>
              <a:t>Toninato</a:t>
            </a:r>
            <a:r>
              <a:rPr lang="en-US" sz="1800" dirty="0">
                <a:solidFill>
                  <a:prstClr val="black"/>
                </a:solidFill>
              </a:rPr>
              <a:t>, </a:t>
            </a:r>
            <a:r>
              <a:rPr lang="en-US" sz="1600" dirty="0" smtClean="0">
                <a:solidFill>
                  <a:prstClr val="black"/>
                </a:solidFill>
              </a:rPr>
              <a:t>South Central </a:t>
            </a:r>
            <a:r>
              <a:rPr lang="en-US" sz="1600" dirty="0">
                <a:solidFill>
                  <a:prstClr val="black"/>
                </a:solidFill>
              </a:rPr>
              <a:t>Service Cooperative</a:t>
            </a:r>
          </a:p>
          <a:p>
            <a:pPr marL="0" indent="0">
              <a:buNone/>
            </a:pPr>
            <a:r>
              <a:rPr lang="en-US" sz="1800" dirty="0">
                <a:solidFill>
                  <a:prstClr val="black"/>
                </a:solidFill>
              </a:rPr>
              <a:t>Mankato Area PBIS  </a:t>
            </a:r>
          </a:p>
          <a:p>
            <a:pPr marL="0" indent="0">
              <a:buNone/>
            </a:pPr>
            <a:r>
              <a:rPr lang="en-US" sz="1800" dirty="0">
                <a:solidFill>
                  <a:prstClr val="black"/>
                </a:solidFill>
                <a:hlinkClick r:id="rId3"/>
              </a:rPr>
              <a:t>etoninato@mnscsc.org</a:t>
            </a:r>
            <a:r>
              <a:rPr lang="en-US" sz="1800" dirty="0">
                <a:solidFill>
                  <a:prstClr val="black"/>
                </a:solidFill>
              </a:rPr>
              <a:t> </a:t>
            </a:r>
          </a:p>
        </p:txBody>
      </p:sp>
      <p:sp>
        <p:nvSpPr>
          <p:cNvPr id="7" name="TextBox 6"/>
          <p:cNvSpPr txBox="1"/>
          <p:nvPr/>
        </p:nvSpPr>
        <p:spPr>
          <a:xfrm>
            <a:off x="4567009" y="1066800"/>
            <a:ext cx="4407658" cy="4862870"/>
          </a:xfrm>
          <a:prstGeom prst="rect">
            <a:avLst/>
          </a:prstGeom>
          <a:noFill/>
        </p:spPr>
        <p:txBody>
          <a:bodyPr wrap="square" rtlCol="0">
            <a:spAutoFit/>
          </a:bodyPr>
          <a:lstStyle/>
          <a:p>
            <a:r>
              <a:rPr lang="en-US" sz="2000" b="1" u="sng" dirty="0">
                <a:latin typeface="+mj-lt"/>
              </a:rPr>
              <a:t>PBIS Management - Regional Contacts</a:t>
            </a:r>
          </a:p>
          <a:p>
            <a:r>
              <a:rPr lang="en-US" b="1" dirty="0">
                <a:solidFill>
                  <a:prstClr val="black"/>
                </a:solidFill>
              </a:rPr>
              <a:t>Aaron Barnes</a:t>
            </a:r>
            <a:endParaRPr lang="en-US" u="sng" dirty="0">
              <a:solidFill>
                <a:prstClr val="black"/>
              </a:solidFill>
            </a:endParaRPr>
          </a:p>
          <a:p>
            <a:r>
              <a:rPr lang="en-US" u="sng" dirty="0">
                <a:solidFill>
                  <a:prstClr val="black"/>
                </a:solidFill>
                <a:hlinkClick r:id="rId4"/>
              </a:rPr>
              <a:t>Aaron.Barnes@state.mn.us</a:t>
            </a:r>
            <a:r>
              <a:rPr lang="en-US" u="sng" dirty="0">
                <a:solidFill>
                  <a:prstClr val="black"/>
                </a:solidFill>
              </a:rPr>
              <a:t> </a:t>
            </a:r>
          </a:p>
          <a:p>
            <a:r>
              <a:rPr lang="en-US" dirty="0">
                <a:solidFill>
                  <a:prstClr val="black"/>
                </a:solidFill>
              </a:rPr>
              <a:t>651-582-8592</a:t>
            </a:r>
            <a:br>
              <a:rPr lang="en-US" dirty="0">
                <a:solidFill>
                  <a:prstClr val="black"/>
                </a:solidFill>
              </a:rPr>
            </a:br>
            <a:r>
              <a:rPr lang="en-US" dirty="0">
                <a:solidFill>
                  <a:prstClr val="black"/>
                </a:solidFill>
              </a:rPr>
              <a:t/>
            </a:r>
            <a:br>
              <a:rPr lang="en-US" dirty="0">
                <a:solidFill>
                  <a:prstClr val="black"/>
                </a:solidFill>
              </a:rPr>
            </a:br>
            <a:r>
              <a:rPr lang="en-US" b="1" dirty="0">
                <a:solidFill>
                  <a:prstClr val="black"/>
                </a:solidFill>
              </a:rPr>
              <a:t>Garrett Petrie</a:t>
            </a:r>
            <a:r>
              <a:rPr lang="en-US" dirty="0">
                <a:solidFill>
                  <a:prstClr val="black"/>
                </a:solidFill>
              </a:rPr>
              <a:t/>
            </a:r>
            <a:br>
              <a:rPr lang="en-US" dirty="0">
                <a:solidFill>
                  <a:prstClr val="black"/>
                </a:solidFill>
              </a:rPr>
            </a:br>
            <a:r>
              <a:rPr lang="en-US" u="sng" dirty="0">
                <a:solidFill>
                  <a:prstClr val="black"/>
                </a:solidFill>
                <a:hlinkClick r:id="rId5"/>
              </a:rPr>
              <a:t>Garrett.Petrie@state.mn.us</a:t>
            </a:r>
            <a:r>
              <a:rPr lang="en-US" u="sng" dirty="0">
                <a:solidFill>
                  <a:prstClr val="black"/>
                </a:solidFill>
              </a:rPr>
              <a:t> </a:t>
            </a:r>
          </a:p>
          <a:p>
            <a:r>
              <a:rPr lang="en-US" dirty="0">
                <a:solidFill>
                  <a:prstClr val="black"/>
                </a:solidFill>
              </a:rPr>
              <a:t>651-582-8396</a:t>
            </a:r>
            <a:br>
              <a:rPr lang="en-US" dirty="0">
                <a:solidFill>
                  <a:prstClr val="black"/>
                </a:solidFill>
              </a:rPr>
            </a:br>
            <a:endParaRPr lang="en-US" dirty="0">
              <a:solidFill>
                <a:prstClr val="black"/>
              </a:solidFill>
            </a:endParaRPr>
          </a:p>
          <a:p>
            <a:r>
              <a:rPr lang="en-US" b="1" dirty="0">
                <a:solidFill>
                  <a:prstClr val="black"/>
                </a:solidFill>
              </a:rPr>
              <a:t>Eric Kloos</a:t>
            </a:r>
            <a:r>
              <a:rPr lang="en-US" dirty="0">
                <a:solidFill>
                  <a:prstClr val="black"/>
                </a:solidFill>
              </a:rPr>
              <a:t/>
            </a:r>
            <a:br>
              <a:rPr lang="en-US" dirty="0">
                <a:solidFill>
                  <a:prstClr val="black"/>
                </a:solidFill>
              </a:rPr>
            </a:br>
            <a:r>
              <a:rPr lang="en-US" u="sng" dirty="0">
                <a:solidFill>
                  <a:prstClr val="black"/>
                </a:solidFill>
                <a:hlinkClick r:id="rId6"/>
              </a:rPr>
              <a:t>Eric.Kloos@state.mn.us </a:t>
            </a:r>
            <a:r>
              <a:rPr lang="en-US" dirty="0">
                <a:solidFill>
                  <a:prstClr val="black"/>
                </a:solidFill>
              </a:rPr>
              <a:t/>
            </a:r>
            <a:br>
              <a:rPr lang="en-US" dirty="0">
                <a:solidFill>
                  <a:prstClr val="black"/>
                </a:solidFill>
              </a:rPr>
            </a:br>
            <a:r>
              <a:rPr lang="en-US" dirty="0">
                <a:solidFill>
                  <a:prstClr val="black"/>
                </a:solidFill>
              </a:rPr>
              <a:t>651-582-8268</a:t>
            </a:r>
          </a:p>
          <a:p>
            <a:endParaRPr lang="en-US" dirty="0">
              <a:latin typeface="+mj-lt"/>
            </a:endParaRPr>
          </a:p>
          <a:p>
            <a:r>
              <a:rPr lang="en-US" sz="2000" b="1" u="sng" dirty="0">
                <a:latin typeface="+mj-lt"/>
              </a:rPr>
              <a:t>PBIS Evaluation Contact</a:t>
            </a:r>
            <a:endParaRPr lang="en-US" sz="2000" b="1" dirty="0">
              <a:solidFill>
                <a:srgbClr val="666666"/>
              </a:solidFill>
              <a:latin typeface="+mj-lt"/>
            </a:endParaRPr>
          </a:p>
          <a:p>
            <a:r>
              <a:rPr lang="en-US" b="1" dirty="0">
                <a:latin typeface="+mj-lt"/>
              </a:rPr>
              <a:t>Wilder Research</a:t>
            </a:r>
            <a:r>
              <a:rPr lang="en-US" dirty="0">
                <a:latin typeface="+mj-lt"/>
              </a:rPr>
              <a:t/>
            </a:r>
            <a:br>
              <a:rPr lang="en-US" dirty="0">
                <a:latin typeface="+mj-lt"/>
              </a:rPr>
            </a:br>
            <a:r>
              <a:rPr lang="en-US" u="sng" dirty="0">
                <a:latin typeface="+mj-lt"/>
                <a:hlinkClick r:id="rId7"/>
              </a:rPr>
              <a:t>pbisevalmn@wilder.org</a:t>
            </a:r>
            <a:r>
              <a:rPr lang="en-US" dirty="0">
                <a:latin typeface="+mj-lt"/>
              </a:rPr>
              <a:t/>
            </a:r>
            <a:br>
              <a:rPr lang="en-US" dirty="0">
                <a:latin typeface="+mj-lt"/>
              </a:rPr>
            </a:br>
            <a:r>
              <a:rPr lang="en-US" dirty="0">
                <a:latin typeface="+mj-lt"/>
              </a:rPr>
              <a:t>651-280-2960</a:t>
            </a:r>
          </a:p>
        </p:txBody>
      </p:sp>
      <p:sp>
        <p:nvSpPr>
          <p:cNvPr id="8" name="Rectangle 7"/>
          <p:cNvSpPr/>
          <p:nvPr/>
        </p:nvSpPr>
        <p:spPr>
          <a:xfrm>
            <a:off x="162257" y="6130469"/>
            <a:ext cx="8792570" cy="369332"/>
          </a:xfrm>
          <a:prstGeom prst="rect">
            <a:avLst/>
          </a:prstGeom>
        </p:spPr>
        <p:txBody>
          <a:bodyPr wrap="square">
            <a:spAutoFit/>
          </a:bodyPr>
          <a:lstStyle/>
          <a:p>
            <a:pPr marL="0" indent="0">
              <a:buNone/>
            </a:pPr>
            <a:r>
              <a:rPr lang="en-US" b="1" dirty="0"/>
              <a:t>Find other MN PBIS contacts on our website: </a:t>
            </a:r>
            <a:r>
              <a:rPr lang="en-US" b="1" dirty="0">
                <a:hlinkClick r:id="rId8" tooltip="PBIS MN contact webpage"/>
              </a:rPr>
              <a:t>www.pbismn.org/contactus.html</a:t>
            </a:r>
            <a:r>
              <a:rPr lang="en-US" b="1" dirty="0"/>
              <a:t> </a:t>
            </a:r>
          </a:p>
        </p:txBody>
      </p:sp>
      <p:sp>
        <p:nvSpPr>
          <p:cNvPr id="4" name="Slide Number Placeholder 3"/>
          <p:cNvSpPr>
            <a:spLocks noGrp="1"/>
          </p:cNvSpPr>
          <p:nvPr>
            <p:ph type="sldNum" sz="quarter" idx="12"/>
          </p:nvPr>
        </p:nvSpPr>
        <p:spPr/>
        <p:txBody>
          <a:bodyPr/>
          <a:lstStyle/>
          <a:p>
            <a:fld id="{91C7252B-4A3A-443E-82EA-92A5BCCF2336}" type="slidenum">
              <a:rPr lang="en-US" smtClean="0"/>
              <a:pPr/>
              <a:t>64</a:t>
            </a:fld>
            <a:endParaRPr lang="en-US" dirty="0"/>
          </a:p>
        </p:txBody>
      </p:sp>
      <p:sp>
        <p:nvSpPr>
          <p:cNvPr id="6" name="Footer Placeholder 5"/>
          <p:cNvSpPr>
            <a:spLocks noGrp="1"/>
          </p:cNvSpPr>
          <p:nvPr>
            <p:ph type="ftr" sz="quarter" idx="11"/>
          </p:nvPr>
        </p:nvSpPr>
        <p:spPr/>
        <p:txBody>
          <a:bodyPr/>
          <a:lstStyle/>
          <a:p>
            <a:r>
              <a:rPr lang="en-US" smtClean="0"/>
              <a:t>pbisMN.org</a:t>
            </a:r>
            <a:endParaRPr lang="en-US" dirty="0"/>
          </a:p>
        </p:txBody>
      </p:sp>
    </p:spTree>
    <p:extLst>
      <p:ext uri="{BB962C8B-B14F-4D97-AF65-F5344CB8AC3E}">
        <p14:creationId xmlns:p14="http://schemas.microsoft.com/office/powerpoint/2010/main" val="144217308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Social Media</a:t>
            </a:r>
          </a:p>
        </p:txBody>
      </p:sp>
      <p:sp>
        <p:nvSpPr>
          <p:cNvPr id="4" name="Slide Number Placeholder 3"/>
          <p:cNvSpPr>
            <a:spLocks noGrp="1"/>
          </p:cNvSpPr>
          <p:nvPr>
            <p:ph type="sldNum" sz="quarter" idx="12"/>
          </p:nvPr>
        </p:nvSpPr>
        <p:spPr/>
        <p:txBody>
          <a:bodyPr/>
          <a:lstStyle/>
          <a:p>
            <a:fld id="{91C7252B-4A3A-443E-82EA-92A5BCCF2336}" type="slidenum">
              <a:rPr lang="en-US" smtClean="0"/>
              <a:pPr/>
              <a:t>65</a:t>
            </a:fld>
            <a:endParaRPr lang="en-US" dirty="0"/>
          </a:p>
        </p:txBody>
      </p:sp>
      <p:sp>
        <p:nvSpPr>
          <p:cNvPr id="5" name="Shape 163"/>
          <p:cNvSpPr txBox="1"/>
          <p:nvPr/>
        </p:nvSpPr>
        <p:spPr>
          <a:xfrm>
            <a:off x="1164214" y="5943600"/>
            <a:ext cx="3197054" cy="487062"/>
          </a:xfrm>
          <a:prstGeom prst="rect">
            <a:avLst/>
          </a:prstGeom>
          <a:noFill/>
          <a:ln>
            <a:noFill/>
          </a:ln>
        </p:spPr>
        <p:txBody>
          <a:bodyPr lIns="68569" tIns="68569" rIns="68569" bIns="68569" numCol="1" anchor="ctr" anchorCtr="0">
            <a:noAutofit/>
          </a:bodyPr>
          <a:lstStyle/>
          <a:p>
            <a:r>
              <a:rPr lang="en-US" sz="2400" b="1" u="sng" dirty="0">
                <a:solidFill>
                  <a:srgbClr val="0000FF"/>
                </a:solidFill>
                <a:hlinkClick r:id="rId2"/>
              </a:rPr>
              <a:t>facebook.com/pbisMN</a:t>
            </a:r>
            <a:r>
              <a:rPr lang="en-US" sz="2400" b="1" u="sng" dirty="0">
                <a:solidFill>
                  <a:srgbClr val="0000FF"/>
                </a:solidFill>
              </a:rPr>
              <a:t> </a:t>
            </a:r>
            <a:r>
              <a:rPr lang="en-US" sz="2400" b="1" dirty="0">
                <a:solidFill>
                  <a:prstClr val="black"/>
                </a:solidFill>
              </a:rPr>
              <a:t> </a:t>
            </a:r>
          </a:p>
        </p:txBody>
      </p:sp>
      <p:pic>
        <p:nvPicPr>
          <p:cNvPr id="6" name="Shape 161" descr="This is a screen shot of our pbisMN facebook site, which is located at bit.ly/pbisMNfacebook  " title="Screenshot of pbisMN Facebook Site"/>
          <p:cNvPicPr preferRelativeResize="0"/>
          <p:nvPr/>
        </p:nvPicPr>
        <p:blipFill>
          <a:blip r:embed="rId3">
            <a:extLst>
              <a:ext uri="{28A0092B-C50C-407E-A947-70E740481C1C}">
                <a14:useLocalDpi xmlns:a14="http://schemas.microsoft.com/office/drawing/2010/main" val="0"/>
              </a:ext>
            </a:extLst>
          </a:blip>
          <a:stretch>
            <a:fillRect/>
          </a:stretch>
        </p:blipFill>
        <p:spPr>
          <a:xfrm>
            <a:off x="894403" y="1217697"/>
            <a:ext cx="4202530" cy="4682182"/>
          </a:xfrm>
          <a:prstGeom prst="rect">
            <a:avLst/>
          </a:prstGeom>
          <a:noFill/>
          <a:ln>
            <a:solidFill>
              <a:schemeClr val="tx1"/>
            </a:solidFill>
          </a:ln>
        </p:spPr>
      </p:pic>
      <p:pic>
        <p:nvPicPr>
          <p:cNvPr id="7" name="Shape 162" descr="This is a thumbs up like sign from FaceBook." title="Thumbs Up Like FaceBook"/>
          <p:cNvPicPr preferRelativeResize="0"/>
          <p:nvPr/>
        </p:nvPicPr>
        <p:blipFill rotWithShape="1">
          <a:blip r:embed="rId4">
            <a:alphaModFix/>
          </a:blip>
          <a:srcRect l="2883" t="23428" r="4837" b="20238"/>
          <a:stretch/>
        </p:blipFill>
        <p:spPr>
          <a:xfrm rot="20035221">
            <a:off x="389253" y="1927966"/>
            <a:ext cx="1549920" cy="711176"/>
          </a:xfrm>
          <a:prstGeom prst="roundRect">
            <a:avLst>
              <a:gd name="adj" fmla="val 16667"/>
            </a:avLst>
          </a:prstGeom>
          <a:noFill/>
          <a:ln>
            <a:noFill/>
          </a:ln>
        </p:spPr>
      </p:pic>
      <p:sp>
        <p:nvSpPr>
          <p:cNvPr id="8" name="Shape 164"/>
          <p:cNvSpPr txBox="1"/>
          <p:nvPr/>
        </p:nvSpPr>
        <p:spPr>
          <a:xfrm>
            <a:off x="5573047" y="1202881"/>
            <a:ext cx="2841147" cy="685249"/>
          </a:xfrm>
          <a:prstGeom prst="rect">
            <a:avLst/>
          </a:prstGeom>
          <a:noFill/>
          <a:ln>
            <a:noFill/>
          </a:ln>
        </p:spPr>
        <p:txBody>
          <a:bodyPr lIns="68569" tIns="68569" rIns="68569" bIns="68569" numCol="1" anchor="ctr" anchorCtr="0">
            <a:noAutofit/>
          </a:bodyPr>
          <a:lstStyle/>
          <a:p>
            <a:r>
              <a:rPr lang="en-US" sz="2400" b="1" u="sng" dirty="0">
                <a:solidFill>
                  <a:srgbClr val="0000FF"/>
                </a:solidFill>
                <a:hlinkClick r:id="rId5"/>
              </a:rPr>
              <a:t>twitter.com/pbisMN</a:t>
            </a:r>
            <a:r>
              <a:rPr lang="en-US" sz="2400" b="1" dirty="0">
                <a:solidFill>
                  <a:prstClr val="black"/>
                </a:solidFill>
              </a:rPr>
              <a:t> </a:t>
            </a:r>
          </a:p>
        </p:txBody>
      </p:sp>
      <p:pic>
        <p:nvPicPr>
          <p:cNvPr id="9" name="Shape 165" descr="This is a screen shot of our pbisMN Twitter site, which is located at twitter.com/pbisMN" title="Screenshot of pbisMN Twitter site"/>
          <p:cNvPicPr preferRelativeResize="0"/>
          <p:nvPr/>
        </p:nvPicPr>
        <p:blipFill>
          <a:blip r:embed="rId6">
            <a:extLst>
              <a:ext uri="{28A0092B-C50C-407E-A947-70E740481C1C}">
                <a14:useLocalDpi xmlns:a14="http://schemas.microsoft.com/office/drawing/2010/main" val="0"/>
              </a:ext>
            </a:extLst>
          </a:blip>
          <a:stretch>
            <a:fillRect/>
          </a:stretch>
        </p:blipFill>
        <p:spPr>
          <a:xfrm>
            <a:off x="4940773" y="1889450"/>
            <a:ext cx="3931022" cy="4408537"/>
          </a:xfrm>
          <a:prstGeom prst="rect">
            <a:avLst/>
          </a:prstGeom>
          <a:noFill/>
          <a:ln w="9525">
            <a:solidFill>
              <a:schemeClr val="tx1"/>
            </a:solidFill>
          </a:ln>
        </p:spPr>
      </p:pic>
      <p:pic>
        <p:nvPicPr>
          <p:cNvPr id="10" name="Shape 166" descr="This is the Twitter Logo of the bluebird tweeting." title="Twitter Logo"/>
          <p:cNvPicPr preferRelativeResize="0"/>
          <p:nvPr/>
        </p:nvPicPr>
        <p:blipFill>
          <a:blip r:embed="rId7">
            <a:alphaModFix/>
          </a:blip>
          <a:stretch>
            <a:fillRect/>
          </a:stretch>
        </p:blipFill>
        <p:spPr>
          <a:xfrm>
            <a:off x="7925763" y="5078891"/>
            <a:ext cx="1218237" cy="1004115"/>
          </a:xfrm>
          <a:prstGeom prst="rect">
            <a:avLst/>
          </a:prstGeom>
          <a:noFill/>
          <a:ln>
            <a:noFill/>
          </a:ln>
        </p:spPr>
      </p:pic>
      <p:sp>
        <p:nvSpPr>
          <p:cNvPr id="11" name="Footer Placeholder 10"/>
          <p:cNvSpPr>
            <a:spLocks noGrp="1"/>
          </p:cNvSpPr>
          <p:nvPr>
            <p:ph type="ftr" sz="quarter" idx="11"/>
          </p:nvPr>
        </p:nvSpPr>
        <p:spPr/>
        <p:txBody>
          <a:bodyPr/>
          <a:lstStyle/>
          <a:p>
            <a:r>
              <a:rPr lang="en-US" smtClean="0"/>
              <a:t>pbisMN.org</a:t>
            </a:r>
            <a:endParaRPr lang="en-US" dirty="0"/>
          </a:p>
        </p:txBody>
      </p:sp>
    </p:spTree>
    <p:extLst>
      <p:ext uri="{BB962C8B-B14F-4D97-AF65-F5344CB8AC3E}">
        <p14:creationId xmlns:p14="http://schemas.microsoft.com/office/powerpoint/2010/main" val="306040591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000" dirty="0"/>
              <a:t>Contact Us</a:t>
            </a:r>
          </a:p>
        </p:txBody>
      </p:sp>
      <p:sp>
        <p:nvSpPr>
          <p:cNvPr id="6" name="Content Placeholder 5"/>
          <p:cNvSpPr>
            <a:spLocks noGrp="1"/>
          </p:cNvSpPr>
          <p:nvPr>
            <p:ph idx="1"/>
          </p:nvPr>
        </p:nvSpPr>
        <p:spPr>
          <a:xfrm>
            <a:off x="152400" y="1143000"/>
            <a:ext cx="8839200" cy="5029200"/>
          </a:xfrm>
        </p:spPr>
        <p:txBody>
          <a:bodyPr>
            <a:normAutofit/>
          </a:bodyPr>
          <a:lstStyle/>
          <a:p>
            <a:pPr marL="0" indent="0">
              <a:buNone/>
            </a:pPr>
            <a:r>
              <a:rPr lang="en-US" sz="2800" b="1" dirty="0" smtClean="0"/>
              <a:t>Jackie Kuhns</a:t>
            </a:r>
            <a:r>
              <a:rPr lang="en-US" sz="2800" b="1" dirty="0"/>
              <a:t>	</a:t>
            </a:r>
            <a:r>
              <a:rPr lang="en-US" sz="2800" dirty="0" smtClean="0">
                <a:hlinkClick r:id="rId2"/>
              </a:rPr>
              <a:t>jmkuhns@bloomington.k12.mn.us</a:t>
            </a:r>
            <a:endParaRPr lang="en-US" sz="2800" dirty="0" smtClean="0"/>
          </a:p>
          <a:p>
            <a:pPr marL="0" indent="0">
              <a:buNone/>
            </a:pPr>
            <a:r>
              <a:rPr lang="en-US" sz="2800" b="1" dirty="0"/>
              <a:t>Aaron Benesh</a:t>
            </a:r>
            <a:r>
              <a:rPr lang="en-US" sz="2800" dirty="0"/>
              <a:t>	</a:t>
            </a:r>
            <a:r>
              <a:rPr lang="en-US" sz="2800" dirty="0" smtClean="0">
                <a:hlinkClick r:id="rId3"/>
              </a:rPr>
              <a:t>aaron.benesh@wayzata.k12.mn.us</a:t>
            </a:r>
            <a:endParaRPr lang="en-US" sz="2800" dirty="0" smtClean="0"/>
          </a:p>
          <a:p>
            <a:pPr marL="0" indent="0">
              <a:buNone/>
            </a:pPr>
            <a:r>
              <a:rPr lang="en-US" sz="2800" b="1" dirty="0" smtClean="0"/>
              <a:t>Garrett Petrie	</a:t>
            </a:r>
            <a:r>
              <a:rPr lang="en-US" sz="2800" dirty="0" smtClean="0">
                <a:hlinkClick r:id="rId4"/>
              </a:rPr>
              <a:t>garrett.petrie@state.mn.us</a:t>
            </a:r>
            <a:endParaRPr lang="en-US" sz="2800" dirty="0" smtClean="0"/>
          </a:p>
          <a:p>
            <a:pPr marL="0" indent="0">
              <a:buNone/>
            </a:pPr>
            <a:r>
              <a:rPr lang="en-US" sz="2800" b="1" dirty="0" smtClean="0"/>
              <a:t>Becky Nies</a:t>
            </a:r>
            <a:r>
              <a:rPr lang="en-US" sz="2800" dirty="0" smtClean="0"/>
              <a:t>		</a:t>
            </a:r>
            <a:r>
              <a:rPr lang="en-US" sz="2800" dirty="0" smtClean="0">
                <a:hlinkClick r:id="rId5"/>
              </a:rPr>
              <a:t>rebecca.nies@state.mn.us</a:t>
            </a:r>
            <a:r>
              <a:rPr lang="en-US" sz="2800" dirty="0" smtClean="0"/>
              <a:t> </a:t>
            </a:r>
            <a:endParaRPr lang="en-US" sz="2800" dirty="0"/>
          </a:p>
        </p:txBody>
      </p:sp>
      <p:sp>
        <p:nvSpPr>
          <p:cNvPr id="5" name="Slide Number Placeholder 4"/>
          <p:cNvSpPr>
            <a:spLocks noGrp="1"/>
          </p:cNvSpPr>
          <p:nvPr>
            <p:ph type="sldNum" sz="quarter" idx="12"/>
          </p:nvPr>
        </p:nvSpPr>
        <p:spPr/>
        <p:txBody>
          <a:bodyPr/>
          <a:lstStyle/>
          <a:p>
            <a:fld id="{7F3FC205-3EFB-4FAF-811D-17A9E27390E7}" type="slidenum">
              <a:rPr lang="en-US" b="1" smtClean="0"/>
              <a:t>66</a:t>
            </a:fld>
            <a:endParaRPr lang="en-US" b="1" dirty="0"/>
          </a:p>
        </p:txBody>
      </p:sp>
      <p:sp>
        <p:nvSpPr>
          <p:cNvPr id="3" name="Footer Placeholder 2"/>
          <p:cNvSpPr>
            <a:spLocks noGrp="1"/>
          </p:cNvSpPr>
          <p:nvPr>
            <p:ph type="ftr" sz="quarter" idx="11"/>
          </p:nvPr>
        </p:nvSpPr>
        <p:spPr/>
        <p:txBody>
          <a:bodyPr/>
          <a:lstStyle/>
          <a:p>
            <a:r>
              <a:rPr lang="en-US" smtClean="0"/>
              <a:t>pbisMN.org</a:t>
            </a:r>
            <a:endParaRPr lang="en-US"/>
          </a:p>
        </p:txBody>
      </p:sp>
    </p:spTree>
    <p:extLst>
      <p:ext uri="{BB962C8B-B14F-4D97-AF65-F5344CB8AC3E}">
        <p14:creationId xmlns:p14="http://schemas.microsoft.com/office/powerpoint/2010/main" val="36921289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Isosceles Triangle 21" descr="A triangle with color gradieny of green at the bottom, then yellow then red"/>
          <p:cNvSpPr/>
          <p:nvPr/>
        </p:nvSpPr>
        <p:spPr bwMode="auto">
          <a:xfrm>
            <a:off x="1272462" y="1734712"/>
            <a:ext cx="3600450" cy="4369148"/>
          </a:xfrm>
          <a:prstGeom prst="triangle">
            <a:avLst/>
          </a:prstGeom>
          <a:gradFill>
            <a:gsLst>
              <a:gs pos="9000">
                <a:srgbClr val="FF0000">
                  <a:alpha val="81000"/>
                </a:srgbClr>
              </a:gs>
              <a:gs pos="24000">
                <a:srgbClr val="FFFF00">
                  <a:alpha val="54000"/>
                </a:srgbClr>
              </a:gs>
              <a:gs pos="63000">
                <a:srgbClr val="008000">
                  <a:alpha val="68000"/>
                </a:srgbClr>
              </a:gs>
            </a:gsLst>
            <a:lin ang="5400000" scaled="0"/>
          </a:gradFill>
          <a:ln w="9525" cap="flat" cmpd="sng" algn="ctr">
            <a:solidFill>
              <a:schemeClr val="tx1"/>
            </a:solidFill>
            <a:prstDash val="solid"/>
            <a:round/>
            <a:headEnd type="none" w="med" len="med"/>
            <a:tailEnd type="none" w="med" len="med"/>
          </a:ln>
          <a:effectLst/>
        </p:spPr>
        <p:txBody>
          <a:bodyPr/>
          <a:lstStyle/>
          <a:p>
            <a:pPr>
              <a:defRPr/>
            </a:pPr>
            <a:endParaRPr lang="en-US" sz="1350">
              <a:solidFill>
                <a:srgbClr val="000000"/>
              </a:solidFill>
              <a:latin typeface="Times New Roman" pitchFamily="18" charset="0"/>
              <a:cs typeface="Arial" charset="0"/>
            </a:endParaRPr>
          </a:p>
        </p:txBody>
      </p:sp>
      <p:sp>
        <p:nvSpPr>
          <p:cNvPr id="18" name="Text Box 9"/>
          <p:cNvSpPr txBox="1">
            <a:spLocks noChangeArrowheads="1"/>
          </p:cNvSpPr>
          <p:nvPr/>
        </p:nvSpPr>
        <p:spPr bwMode="auto">
          <a:xfrm>
            <a:off x="4493916" y="2976622"/>
            <a:ext cx="3209195" cy="1546577"/>
          </a:xfrm>
          <a:prstGeom prst="rect">
            <a:avLst/>
          </a:prstGeom>
          <a:solidFill>
            <a:srgbClr val="CCFFCC"/>
          </a:solidFill>
          <a:ln w="9525">
            <a:solidFill>
              <a:schemeClr val="tx2"/>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a:r>
              <a:rPr lang="en-US" sz="1350" b="1" dirty="0">
                <a:solidFill>
                  <a:srgbClr val="000000"/>
                </a:solidFill>
                <a:cs typeface="Arial" charset="0"/>
              </a:rPr>
              <a:t>SECONDARY PREVENTION (</a:t>
            </a:r>
            <a:r>
              <a:rPr lang="en-US" sz="1350" b="1" dirty="0" smtClean="0">
                <a:solidFill>
                  <a:srgbClr val="000000"/>
                </a:solidFill>
                <a:cs typeface="Arial" charset="0"/>
              </a:rPr>
              <a:t>Tier 2)</a:t>
            </a:r>
          </a:p>
          <a:p>
            <a:pPr algn="l"/>
            <a:endParaRPr lang="en-US" sz="1350" b="1" dirty="0">
              <a:solidFill>
                <a:srgbClr val="000000"/>
              </a:solidFill>
              <a:cs typeface="Arial" charset="0"/>
            </a:endParaRPr>
          </a:p>
          <a:p>
            <a:pPr algn="l"/>
            <a:endParaRPr lang="en-US" sz="1350" b="1" dirty="0" smtClean="0">
              <a:solidFill>
                <a:srgbClr val="000000"/>
              </a:solidFill>
              <a:cs typeface="Arial" charset="0"/>
            </a:endParaRPr>
          </a:p>
          <a:p>
            <a:pPr algn="l"/>
            <a:endParaRPr lang="en-US" sz="1350" b="1" dirty="0">
              <a:solidFill>
                <a:srgbClr val="000000"/>
              </a:solidFill>
              <a:cs typeface="Arial" charset="0"/>
            </a:endParaRPr>
          </a:p>
          <a:p>
            <a:pPr algn="l"/>
            <a:endParaRPr lang="en-US" sz="1350" b="1" dirty="0" smtClean="0">
              <a:solidFill>
                <a:srgbClr val="000000"/>
              </a:solidFill>
              <a:cs typeface="Arial" charset="0"/>
            </a:endParaRPr>
          </a:p>
          <a:p>
            <a:pPr algn="l"/>
            <a:endParaRPr lang="en-US" sz="1350" b="1" dirty="0">
              <a:solidFill>
                <a:srgbClr val="000000"/>
              </a:solidFill>
              <a:cs typeface="Arial" charset="0"/>
            </a:endParaRPr>
          </a:p>
          <a:p>
            <a:pPr algn="l"/>
            <a:endParaRPr lang="en-US" sz="1350" dirty="0">
              <a:solidFill>
                <a:srgbClr val="000000"/>
              </a:solidFill>
              <a:cs typeface="Arial" charset="0"/>
            </a:endParaRPr>
          </a:p>
        </p:txBody>
      </p:sp>
      <p:sp>
        <p:nvSpPr>
          <p:cNvPr id="19" name="Text Box 10"/>
          <p:cNvSpPr txBox="1">
            <a:spLocks noChangeArrowheads="1"/>
          </p:cNvSpPr>
          <p:nvPr/>
        </p:nvSpPr>
        <p:spPr bwMode="auto">
          <a:xfrm>
            <a:off x="3759047" y="1469672"/>
            <a:ext cx="3044654" cy="1338828"/>
          </a:xfrm>
          <a:prstGeom prst="rect">
            <a:avLst/>
          </a:prstGeom>
          <a:solidFill>
            <a:srgbClr val="CCFFCC"/>
          </a:solidFill>
          <a:ln w="9525">
            <a:solidFill>
              <a:schemeClr val="tx2"/>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a:r>
              <a:rPr lang="en-US" sz="1350" b="1" dirty="0">
                <a:solidFill>
                  <a:srgbClr val="000000"/>
                </a:solidFill>
                <a:cs typeface="Arial" charset="0"/>
              </a:rPr>
              <a:t>TERTIARY PREVENTION (Tier 3)</a:t>
            </a:r>
          </a:p>
          <a:p>
            <a:pPr algn="l"/>
            <a:endParaRPr lang="en-US" sz="1350" dirty="0">
              <a:solidFill>
                <a:srgbClr val="000000"/>
              </a:solidFill>
              <a:cs typeface="Arial" charset="0"/>
            </a:endParaRPr>
          </a:p>
          <a:p>
            <a:pPr algn="l"/>
            <a:endParaRPr lang="en-US" sz="1350" dirty="0">
              <a:solidFill>
                <a:srgbClr val="000000"/>
              </a:solidFill>
              <a:cs typeface="Arial" charset="0"/>
            </a:endParaRPr>
          </a:p>
          <a:p>
            <a:pPr algn="l"/>
            <a:endParaRPr lang="en-US" sz="1350" dirty="0">
              <a:solidFill>
                <a:srgbClr val="000000"/>
              </a:solidFill>
              <a:cs typeface="Arial" charset="0"/>
            </a:endParaRPr>
          </a:p>
          <a:p>
            <a:pPr algn="l"/>
            <a:endParaRPr lang="en-US" sz="1350" dirty="0">
              <a:solidFill>
                <a:srgbClr val="000000"/>
              </a:solidFill>
              <a:cs typeface="Arial" charset="0"/>
            </a:endParaRPr>
          </a:p>
          <a:p>
            <a:pPr algn="l"/>
            <a:endParaRPr lang="en-US" sz="1350" dirty="0">
              <a:solidFill>
                <a:srgbClr val="000000"/>
              </a:solidFill>
              <a:cs typeface="Arial" charset="0"/>
            </a:endParaRPr>
          </a:p>
        </p:txBody>
      </p:sp>
      <p:sp>
        <p:nvSpPr>
          <p:cNvPr id="20" name="Text Box 6"/>
          <p:cNvSpPr txBox="1">
            <a:spLocks noChangeArrowheads="1"/>
          </p:cNvSpPr>
          <p:nvPr/>
        </p:nvSpPr>
        <p:spPr bwMode="auto">
          <a:xfrm>
            <a:off x="5174241" y="4859444"/>
            <a:ext cx="3044654" cy="1546577"/>
          </a:xfrm>
          <a:prstGeom prst="rect">
            <a:avLst/>
          </a:prstGeom>
          <a:solidFill>
            <a:srgbClr val="CCFFCC"/>
          </a:solidFill>
          <a:ln w="9525">
            <a:solidFill>
              <a:schemeClr val="tx2"/>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a:r>
              <a:rPr lang="en-US" sz="1350" b="1" dirty="0">
                <a:solidFill>
                  <a:srgbClr val="000000"/>
                </a:solidFill>
                <a:cs typeface="Arial" charset="0"/>
              </a:rPr>
              <a:t>PRIMARY PREVENTION (Tier 1</a:t>
            </a:r>
            <a:r>
              <a:rPr lang="en-US" sz="1350" b="1" dirty="0" smtClean="0">
                <a:solidFill>
                  <a:srgbClr val="000000"/>
                </a:solidFill>
                <a:cs typeface="Arial" charset="0"/>
              </a:rPr>
              <a:t>)</a:t>
            </a:r>
            <a:endParaRPr lang="en-US" sz="1350" dirty="0">
              <a:solidFill>
                <a:srgbClr val="000000"/>
              </a:solidFill>
              <a:cs typeface="Arial" charset="0"/>
            </a:endParaRPr>
          </a:p>
          <a:p>
            <a:pPr algn="l"/>
            <a:endParaRPr lang="en-US" sz="1350" b="1" dirty="0">
              <a:solidFill>
                <a:srgbClr val="000000"/>
              </a:solidFill>
              <a:cs typeface="Arial" charset="0"/>
            </a:endParaRPr>
          </a:p>
          <a:p>
            <a:pPr algn="l"/>
            <a:endParaRPr lang="en-US" sz="1350" b="1" dirty="0">
              <a:solidFill>
                <a:srgbClr val="000000"/>
              </a:solidFill>
              <a:cs typeface="Arial" charset="0"/>
            </a:endParaRPr>
          </a:p>
          <a:p>
            <a:pPr algn="l"/>
            <a:endParaRPr lang="en-US" sz="1350" b="1" dirty="0">
              <a:solidFill>
                <a:srgbClr val="000000"/>
              </a:solidFill>
              <a:cs typeface="Arial" charset="0"/>
            </a:endParaRPr>
          </a:p>
          <a:p>
            <a:pPr algn="l"/>
            <a:endParaRPr lang="en-US" sz="1350" b="1" dirty="0">
              <a:solidFill>
                <a:srgbClr val="000000"/>
              </a:solidFill>
              <a:cs typeface="Arial" charset="0"/>
            </a:endParaRPr>
          </a:p>
          <a:p>
            <a:pPr algn="l"/>
            <a:endParaRPr lang="en-US" sz="1350" b="1" dirty="0">
              <a:solidFill>
                <a:srgbClr val="000000"/>
              </a:solidFill>
              <a:cs typeface="Arial" charset="0"/>
            </a:endParaRPr>
          </a:p>
          <a:p>
            <a:pPr algn="l"/>
            <a:endParaRPr lang="en-US" sz="1350" b="1" dirty="0">
              <a:solidFill>
                <a:srgbClr val="000000"/>
              </a:solidFill>
              <a:cs typeface="Arial" charset="0"/>
            </a:endParaRPr>
          </a:p>
        </p:txBody>
      </p:sp>
      <p:sp>
        <p:nvSpPr>
          <p:cNvPr id="7" name="Rounded Rectangle 6"/>
          <p:cNvSpPr/>
          <p:nvPr/>
        </p:nvSpPr>
        <p:spPr bwMode="auto">
          <a:xfrm>
            <a:off x="4130473" y="1768523"/>
            <a:ext cx="2301801" cy="793682"/>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marL="257175" indent="-257175" fontAlgn="base">
              <a:buFont typeface="Arial"/>
              <a:buChar char="•"/>
            </a:pPr>
            <a:r>
              <a:rPr lang="en-US" sz="1400" b="1" i="1" dirty="0">
                <a:latin typeface="Arial"/>
                <a:cs typeface="Arial"/>
              </a:rPr>
              <a:t>Most individualized</a:t>
            </a:r>
          </a:p>
          <a:p>
            <a:pPr marL="257175" indent="-257175" fontAlgn="base">
              <a:buFont typeface="Arial"/>
              <a:buChar char="•"/>
            </a:pPr>
            <a:r>
              <a:rPr lang="en-US" sz="1400" b="1" i="1" dirty="0">
                <a:latin typeface="Arial"/>
                <a:cs typeface="Arial"/>
              </a:rPr>
              <a:t>Most differentiated</a:t>
            </a:r>
          </a:p>
          <a:p>
            <a:pPr marL="257175" indent="-257175" fontAlgn="base">
              <a:buFont typeface="Arial"/>
              <a:buChar char="•"/>
            </a:pPr>
            <a:r>
              <a:rPr lang="en-US" sz="1400" b="1" i="1" dirty="0">
                <a:latin typeface="Arial"/>
                <a:cs typeface="Arial"/>
              </a:rPr>
              <a:t>Most specialized</a:t>
            </a:r>
          </a:p>
        </p:txBody>
      </p:sp>
      <p:sp>
        <p:nvSpPr>
          <p:cNvPr id="14" name="Rounded Rectangle 13"/>
          <p:cNvSpPr/>
          <p:nvPr/>
        </p:nvSpPr>
        <p:spPr bwMode="auto">
          <a:xfrm>
            <a:off x="5097378" y="3443020"/>
            <a:ext cx="2301801" cy="793682"/>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marL="257175" indent="-257175" fontAlgn="base">
              <a:buFont typeface="Arial"/>
              <a:buChar char="•"/>
            </a:pPr>
            <a:r>
              <a:rPr lang="en-US" sz="1400" b="1" i="1" dirty="0">
                <a:latin typeface="Arial"/>
                <a:cs typeface="Arial"/>
              </a:rPr>
              <a:t>Group implemented</a:t>
            </a:r>
          </a:p>
          <a:p>
            <a:pPr marL="257175" indent="-257175" fontAlgn="base">
              <a:buFont typeface="Arial"/>
              <a:buChar char="•"/>
            </a:pPr>
            <a:r>
              <a:rPr lang="en-US" sz="1400" b="1" i="1" dirty="0">
                <a:latin typeface="Arial"/>
                <a:cs typeface="Arial"/>
              </a:rPr>
              <a:t>More differentiated</a:t>
            </a:r>
          </a:p>
          <a:p>
            <a:pPr marL="257175" indent="-257175" fontAlgn="base">
              <a:buFont typeface="Arial"/>
              <a:buChar char="•"/>
            </a:pPr>
            <a:r>
              <a:rPr lang="en-US" sz="1400" b="1" i="1" dirty="0">
                <a:latin typeface="Arial"/>
                <a:cs typeface="Arial"/>
              </a:rPr>
              <a:t>More specialized</a:t>
            </a:r>
          </a:p>
        </p:txBody>
      </p:sp>
      <p:sp>
        <p:nvSpPr>
          <p:cNvPr id="15" name="Rounded Rectangle 14"/>
          <p:cNvSpPr/>
          <p:nvPr/>
        </p:nvSpPr>
        <p:spPr bwMode="auto">
          <a:xfrm>
            <a:off x="5503066" y="5311247"/>
            <a:ext cx="2301801" cy="793682"/>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marL="257175" indent="-257175" fontAlgn="base">
              <a:buFont typeface="Arial"/>
              <a:buChar char="•"/>
            </a:pPr>
            <a:r>
              <a:rPr lang="en-US" sz="1400" b="1" i="1" dirty="0">
                <a:latin typeface="Arial"/>
                <a:cs typeface="Arial"/>
              </a:rPr>
              <a:t>All students</a:t>
            </a:r>
          </a:p>
          <a:p>
            <a:pPr marL="257175" indent="-257175" fontAlgn="base">
              <a:buFont typeface="Arial"/>
              <a:buChar char="•"/>
            </a:pPr>
            <a:r>
              <a:rPr lang="en-US" sz="1400" b="1" i="1" dirty="0">
                <a:latin typeface="Arial"/>
                <a:cs typeface="Arial"/>
              </a:rPr>
              <a:t>All staff</a:t>
            </a:r>
          </a:p>
          <a:p>
            <a:pPr marL="257175" indent="-257175" fontAlgn="base">
              <a:buFont typeface="Arial"/>
              <a:buChar char="•"/>
            </a:pPr>
            <a:r>
              <a:rPr lang="en-US" sz="1400" b="1" i="1" dirty="0">
                <a:latin typeface="Arial"/>
                <a:cs typeface="Arial"/>
              </a:rPr>
              <a:t>All settings</a:t>
            </a:r>
          </a:p>
        </p:txBody>
      </p:sp>
      <p:sp>
        <p:nvSpPr>
          <p:cNvPr id="3" name="Title 2"/>
          <p:cNvSpPr>
            <a:spLocks noGrp="1"/>
          </p:cNvSpPr>
          <p:nvPr>
            <p:ph type="title"/>
          </p:nvPr>
        </p:nvSpPr>
        <p:spPr/>
        <p:txBody>
          <a:bodyPr/>
          <a:lstStyle/>
          <a:p>
            <a:r>
              <a:rPr lang="en-US" dirty="0"/>
              <a:t>Continuum Logic</a:t>
            </a:r>
          </a:p>
        </p:txBody>
      </p:sp>
      <p:sp>
        <p:nvSpPr>
          <p:cNvPr id="4" name="Slide Number Placeholder 3"/>
          <p:cNvSpPr>
            <a:spLocks noGrp="1"/>
          </p:cNvSpPr>
          <p:nvPr>
            <p:ph type="sldNum" sz="quarter" idx="12"/>
          </p:nvPr>
        </p:nvSpPr>
        <p:spPr/>
        <p:txBody>
          <a:bodyPr/>
          <a:lstStyle/>
          <a:p>
            <a:fld id="{91C7252B-4A3A-443E-82EA-92A5BCCF2336}" type="slidenum">
              <a:rPr lang="en-US" smtClean="0"/>
              <a:t>7</a:t>
            </a:fld>
            <a:endParaRPr lang="en-US"/>
          </a:p>
        </p:txBody>
      </p:sp>
      <p:sp>
        <p:nvSpPr>
          <p:cNvPr id="5" name="Footer Placeholder 4"/>
          <p:cNvSpPr>
            <a:spLocks noGrp="1"/>
          </p:cNvSpPr>
          <p:nvPr>
            <p:ph type="ftr" sz="quarter" idx="11"/>
          </p:nvPr>
        </p:nvSpPr>
        <p:spPr/>
        <p:txBody>
          <a:bodyPr/>
          <a:lstStyle/>
          <a:p>
            <a:r>
              <a:rPr lang="en-US" smtClean="0"/>
              <a:t>pbisMN.org</a:t>
            </a:r>
            <a:endParaRPr lang="en-US"/>
          </a:p>
        </p:txBody>
      </p:sp>
    </p:spTree>
    <p:extLst>
      <p:ext uri="{BB962C8B-B14F-4D97-AF65-F5344CB8AC3E}">
        <p14:creationId xmlns:p14="http://schemas.microsoft.com/office/powerpoint/2010/main" val="197260558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One large blue ring titled outcomes with the definition Support Social Competence and Academic Achievement.  Then 3 overlapping circles inside.  Pink circle labeled Data defined as supporting decision making.  Green circle labeled practices defined as supporting student behavior.  Turquoise circle labeled systems defined as supporting staff behaivor."/>
          <p:cNvPicPr>
            <a:picLocks noChangeAspect="1"/>
          </p:cNvPicPr>
          <p:nvPr/>
        </p:nvPicPr>
        <p:blipFill rotWithShape="1">
          <a:blip r:embed="rId2"/>
          <a:srcRect l="30106" t="34363" r="42259" b="25595"/>
          <a:stretch/>
        </p:blipFill>
        <p:spPr>
          <a:xfrm>
            <a:off x="1117600" y="914400"/>
            <a:ext cx="6934200" cy="5648980"/>
          </a:xfrm>
          <a:prstGeom prst="rect">
            <a:avLst/>
          </a:prstGeom>
        </p:spPr>
      </p:pic>
      <p:sp>
        <p:nvSpPr>
          <p:cNvPr id="2" name="Title 1"/>
          <p:cNvSpPr>
            <a:spLocks noGrp="1"/>
          </p:cNvSpPr>
          <p:nvPr>
            <p:ph type="title"/>
          </p:nvPr>
        </p:nvSpPr>
        <p:spPr/>
        <p:txBody>
          <a:bodyPr/>
          <a:lstStyle/>
          <a:p>
            <a:r>
              <a:rPr lang="en-US" dirty="0"/>
              <a:t>Integrated Elements</a:t>
            </a:r>
          </a:p>
        </p:txBody>
      </p:sp>
      <p:sp>
        <p:nvSpPr>
          <p:cNvPr id="3" name="Slide Number Placeholder 2"/>
          <p:cNvSpPr>
            <a:spLocks noGrp="1"/>
          </p:cNvSpPr>
          <p:nvPr>
            <p:ph type="sldNum" sz="quarter" idx="12"/>
          </p:nvPr>
        </p:nvSpPr>
        <p:spPr/>
        <p:txBody>
          <a:bodyPr/>
          <a:lstStyle/>
          <a:p>
            <a:fld id="{91C7252B-4A3A-443E-82EA-92A5BCCF2336}" type="slidenum">
              <a:rPr lang="en-US" smtClean="0"/>
              <a:t>8</a:t>
            </a:fld>
            <a:endParaRPr lang="en-US"/>
          </a:p>
        </p:txBody>
      </p:sp>
      <p:sp>
        <p:nvSpPr>
          <p:cNvPr id="4" name="Footer Placeholder 3"/>
          <p:cNvSpPr>
            <a:spLocks noGrp="1"/>
          </p:cNvSpPr>
          <p:nvPr>
            <p:ph type="ftr" sz="quarter" idx="11"/>
          </p:nvPr>
        </p:nvSpPr>
        <p:spPr/>
        <p:txBody>
          <a:bodyPr/>
          <a:lstStyle/>
          <a:p>
            <a:r>
              <a:rPr lang="en-US" smtClean="0"/>
              <a:t>pbisMN.org</a:t>
            </a:r>
            <a:endParaRPr lang="en-US"/>
          </a:p>
        </p:txBody>
      </p:sp>
    </p:spTree>
    <p:extLst>
      <p:ext uri="{BB962C8B-B14F-4D97-AF65-F5344CB8AC3E}">
        <p14:creationId xmlns:p14="http://schemas.microsoft.com/office/powerpoint/2010/main" val="23353956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Negative School Climate</a:t>
            </a:r>
            <a:endParaRPr lang="en-US" sz="4400" dirty="0"/>
          </a:p>
        </p:txBody>
      </p:sp>
      <p:sp>
        <p:nvSpPr>
          <p:cNvPr id="4" name="Slide Number Placeholder 3"/>
          <p:cNvSpPr>
            <a:spLocks noGrp="1"/>
          </p:cNvSpPr>
          <p:nvPr>
            <p:ph type="sldNum" sz="quarter" idx="12"/>
          </p:nvPr>
        </p:nvSpPr>
        <p:spPr/>
        <p:txBody>
          <a:bodyPr/>
          <a:lstStyle/>
          <a:p>
            <a:fld id="{91C7252B-4A3A-443E-82EA-92A5BCCF2336}" type="slidenum">
              <a:rPr lang="en-US" smtClean="0"/>
              <a:pPr/>
              <a:t>9</a:t>
            </a:fld>
            <a:endParaRPr lang="en-US" dirty="0"/>
          </a:p>
        </p:txBody>
      </p:sp>
      <p:graphicFrame>
        <p:nvGraphicFramePr>
          <p:cNvPr id="5" name="Diagram 4" descr="Text box with two columns. One that is labeled Kid Negative School Climate and one that is labeled School Negative School Climate"/>
          <p:cNvGraphicFramePr/>
          <p:nvPr>
            <p:extLst>
              <p:ext uri="{D42A27DB-BD31-4B8C-83A1-F6EECF244321}">
                <p14:modId xmlns:p14="http://schemas.microsoft.com/office/powerpoint/2010/main" val="3449564823"/>
              </p:ext>
            </p:extLst>
          </p:nvPr>
        </p:nvGraphicFramePr>
        <p:xfrm>
          <a:off x="381000" y="801129"/>
          <a:ext cx="8382000" cy="586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2"/>
          <p:cNvSpPr txBox="1">
            <a:spLocks noChangeArrowheads="1"/>
          </p:cNvSpPr>
          <p:nvPr/>
        </p:nvSpPr>
        <p:spPr>
          <a:xfrm>
            <a:off x="1476400" y="63504"/>
            <a:ext cx="6143600" cy="734056"/>
          </a:xfrm>
          <a:prstGeom prst="rect">
            <a:avLst/>
          </a:prstGeom>
          <a:solidFill>
            <a:srgbClr val="FFFF00"/>
          </a:solidFill>
        </p:spPr>
        <p:txBody>
          <a:bodyPr>
            <a:no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pPr algn="ctr"/>
            <a:r>
              <a:rPr lang="en-US" sz="3600" b="1" dirty="0" smtClean="0">
                <a:solidFill>
                  <a:srgbClr val="002060"/>
                </a:solidFill>
                <a:latin typeface="Calibri"/>
                <a:ea typeface="ＭＳ Ｐゴシック" charset="-128"/>
                <a:cs typeface="ＭＳ Ｐゴシック" charset="-128"/>
              </a:rPr>
              <a:t>Coercive Cycle</a:t>
            </a:r>
            <a:endParaRPr lang="en-US" sz="3600" b="1" dirty="0">
              <a:solidFill>
                <a:srgbClr val="002060"/>
              </a:solidFill>
              <a:latin typeface="Calibri"/>
              <a:ea typeface="ＭＳ Ｐゴシック" charset="-128"/>
              <a:cs typeface="ＭＳ Ｐゴシック" charset="-128"/>
            </a:endParaRPr>
          </a:p>
        </p:txBody>
      </p:sp>
      <p:sp>
        <p:nvSpPr>
          <p:cNvPr id="7" name="Curved Down Arrow 6" descr="Curved arrow facing down showing the coercive cycle of responding punitively"/>
          <p:cNvSpPr/>
          <p:nvPr/>
        </p:nvSpPr>
        <p:spPr>
          <a:xfrm flipH="1">
            <a:off x="2057400" y="1244600"/>
            <a:ext cx="4800600" cy="2286000"/>
          </a:xfrm>
          <a:prstGeom prst="curvedDownArrow">
            <a:avLst/>
          </a:prstGeom>
          <a:solidFill>
            <a:schemeClr val="bg1">
              <a:lumMod val="75000"/>
              <a:alpha val="55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latin typeface="Calibri"/>
            </a:endParaRPr>
          </a:p>
        </p:txBody>
      </p:sp>
      <p:sp>
        <p:nvSpPr>
          <p:cNvPr id="6" name="Curved Up Arrow 5" descr="Curved arrow facing up showing the coercive cycle of responding punitively"/>
          <p:cNvSpPr/>
          <p:nvPr/>
        </p:nvSpPr>
        <p:spPr>
          <a:xfrm>
            <a:off x="2362200" y="3606800"/>
            <a:ext cx="4800600" cy="2286000"/>
          </a:xfrm>
          <a:prstGeom prst="curvedUpArrow">
            <a:avLst/>
          </a:prstGeom>
          <a:solidFill>
            <a:schemeClr val="bg1">
              <a:lumMod val="75000"/>
              <a:alpha val="55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latin typeface="Calibri"/>
            </a:endParaRPr>
          </a:p>
        </p:txBody>
      </p:sp>
      <p:sp>
        <p:nvSpPr>
          <p:cNvPr id="8" name="Footer Placeholder 7"/>
          <p:cNvSpPr>
            <a:spLocks noGrp="1"/>
          </p:cNvSpPr>
          <p:nvPr>
            <p:ph type="ftr" sz="quarter" idx="11"/>
          </p:nvPr>
        </p:nvSpPr>
        <p:spPr/>
        <p:txBody>
          <a:bodyPr/>
          <a:lstStyle/>
          <a:p>
            <a:r>
              <a:rPr lang="en-US" smtClean="0"/>
              <a:t>pbisMN.org</a:t>
            </a:r>
            <a:endParaRPr lang="en-US" dirty="0"/>
          </a:p>
        </p:txBody>
      </p:sp>
    </p:spTree>
    <p:extLst>
      <p:ext uri="{BB962C8B-B14F-4D97-AF65-F5344CB8AC3E}">
        <p14:creationId xmlns:p14="http://schemas.microsoft.com/office/powerpoint/2010/main" val="151675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graphicEl>
                                              <a:dgm id="{F5707D0B-821A-9242-83CC-DA057D451575}"/>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08CB3FA0-D305-694A-8B24-5D1A3408EED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4C166260-6484-3847-9B91-80FCC0015A6F}"/>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02D8AAE5-9D2F-2B4B-B93A-8FD8B116C40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 presetClass="entr" presetSubtype="0" fill="hold" grpId="1"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8" presetClass="emph" presetSubtype="0" repeatCount="5000" fill="hold" grpId="2" nodeType="withEffect">
                                  <p:stCondLst>
                                    <p:cond delay="0"/>
                                  </p:stCondLst>
                                  <p:childTnLst>
                                    <p:animRot by="-21600000">
                                      <p:cBhvr>
                                        <p:cTn id="32" dur="3000" fill="hold"/>
                                        <p:tgtEl>
                                          <p:spTgt spid="7"/>
                                        </p:tgtEl>
                                        <p:attrNameLst>
                                          <p:attrName>r</p:attrName>
                                        </p:attrNameLst>
                                      </p:cBhvr>
                                    </p:animRot>
                                  </p:childTnLst>
                                </p:cTn>
                              </p:par>
                              <p:par>
                                <p:cTn id="33" presetID="8" presetClass="emph" presetSubtype="0" repeatCount="5000" fill="hold" grpId="2" nodeType="withEffect">
                                  <p:stCondLst>
                                    <p:cond delay="0"/>
                                  </p:stCondLst>
                                  <p:childTnLst>
                                    <p:animRot by="-21600000">
                                      <p:cBhvr>
                                        <p:cTn id="34" dur="3000" fill="hold"/>
                                        <p:tgtEl>
                                          <p:spTgt spid="6"/>
                                        </p:tgtEl>
                                        <p:attrNameLst>
                                          <p:attrName>r</p:attrName>
                                        </p:attrNameLst>
                                      </p:cBhvr>
                                    </p:animRo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P spid="9" grpId="0" animBg="1"/>
      <p:bldP spid="9" grpId="1" animBg="1"/>
      <p:bldP spid="7" grpId="0" animBg="1"/>
      <p:bldP spid="7" grpId="1" animBg="1"/>
      <p:bldP spid="7" grpId="2" animBg="1"/>
      <p:bldP spid="6" grpId="0" animBg="1"/>
      <p:bldP spid="6" grpId="1" animBg="1"/>
      <p:bldP spid="6" grpId="2" animBg="1"/>
    </p:bldLst>
  </p:timing>
</p:sld>
</file>

<file path=ppt/theme/theme1.xml><?xml version="1.0" encoding="utf-8"?>
<a:theme xmlns:a="http://schemas.openxmlformats.org/drawingml/2006/main" name="Oak Grov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bisM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irchvi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istrict 19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PBISapp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PBIStacen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23142</TotalTime>
  <Words>3043</Words>
  <Application>Microsoft Office PowerPoint</Application>
  <PresentationFormat>On-screen Show (4:3)</PresentationFormat>
  <Paragraphs>624</Paragraphs>
  <Slides>66</Slides>
  <Notes>30</Notes>
  <HiddenSlides>0</HiddenSlides>
  <MMClips>0</MMClips>
  <ScaleCrop>false</ScaleCrop>
  <HeadingPairs>
    <vt:vector size="8" baseType="variant">
      <vt:variant>
        <vt:lpstr>Fonts Used</vt:lpstr>
      </vt:variant>
      <vt:variant>
        <vt:i4>10</vt:i4>
      </vt:variant>
      <vt:variant>
        <vt:lpstr>Theme</vt:lpstr>
      </vt:variant>
      <vt:variant>
        <vt:i4>10</vt:i4>
      </vt:variant>
      <vt:variant>
        <vt:lpstr>Embedded OLE Servers</vt:lpstr>
      </vt:variant>
      <vt:variant>
        <vt:i4>1</vt:i4>
      </vt:variant>
      <vt:variant>
        <vt:lpstr>Slide Titles</vt:lpstr>
      </vt:variant>
      <vt:variant>
        <vt:i4>66</vt:i4>
      </vt:variant>
    </vt:vector>
  </HeadingPairs>
  <TitlesOfParts>
    <vt:vector size="87" baseType="lpstr">
      <vt:lpstr>MS PGothic</vt:lpstr>
      <vt:lpstr>MS PGothic</vt:lpstr>
      <vt:lpstr>Arial</vt:lpstr>
      <vt:lpstr>Calibri</vt:lpstr>
      <vt:lpstr>Calibri Light</vt:lpstr>
      <vt:lpstr>Myriad Pro Cond</vt:lpstr>
      <vt:lpstr>Segoe</vt:lpstr>
      <vt:lpstr>Times New Roman</vt:lpstr>
      <vt:lpstr>Verdana</vt:lpstr>
      <vt:lpstr>Wingdings</vt:lpstr>
      <vt:lpstr>Oak Grove</vt:lpstr>
      <vt:lpstr>pbisMN</vt:lpstr>
      <vt:lpstr>Birchview</vt:lpstr>
      <vt:lpstr>District 191</vt:lpstr>
      <vt:lpstr>PBISapps</vt:lpstr>
      <vt:lpstr>PBIStacenter</vt:lpstr>
      <vt:lpstr>Blank</vt:lpstr>
      <vt:lpstr>Office Theme</vt:lpstr>
      <vt:lpstr>1_Office Theme</vt:lpstr>
      <vt:lpstr>2_Office Theme</vt:lpstr>
      <vt:lpstr>Acrobat Document</vt:lpstr>
      <vt:lpstr>Getting Connected [or Reconnected] with School-wide Positive Behavior Supports </vt:lpstr>
      <vt:lpstr>Session Objectives</vt:lpstr>
      <vt:lpstr>First, A brief history . . .</vt:lpstr>
      <vt:lpstr>Historical Responses</vt:lpstr>
      <vt:lpstr>Schoolwide-PBIS Logic!</vt:lpstr>
      <vt:lpstr>Experimental Research on SWPBIS</vt:lpstr>
      <vt:lpstr>Continuum Logic</vt:lpstr>
      <vt:lpstr>Integrated Elements</vt:lpstr>
      <vt:lpstr>Negative School Climate</vt:lpstr>
      <vt:lpstr>Impact of Negative Climate</vt:lpstr>
      <vt:lpstr>Positive School Climate </vt:lpstr>
      <vt:lpstr>Our Minnesota Journey . . .</vt:lpstr>
      <vt:lpstr>By the Numbers………….</vt:lpstr>
      <vt:lpstr>Growth of Minnesota PBIS Schools</vt:lpstr>
      <vt:lpstr> SW-PBIS across Districts</vt:lpstr>
      <vt:lpstr> Cohort Implementation Fidelity</vt:lpstr>
      <vt:lpstr>Emerging Examples of Results Having a Statewide Impact in Minnesota</vt:lpstr>
      <vt:lpstr>State Level Updates</vt:lpstr>
      <vt:lpstr>Minnesota Education Commissioner Brenda Cassellius on the Impact of PBIS</vt:lpstr>
      <vt:lpstr>Education Minnesota</vt:lpstr>
      <vt:lpstr>A School Team Effort . . .</vt:lpstr>
      <vt:lpstr>‘8 Steps of Implementation’</vt:lpstr>
      <vt:lpstr>Highlighting PBIS Implementation at:</vt:lpstr>
      <vt:lpstr>Steps 1&amp;2</vt:lpstr>
      <vt:lpstr>Oak Grove Elementary</vt:lpstr>
      <vt:lpstr>PBIS at Oak Grove Elementary</vt:lpstr>
      <vt:lpstr>Introduction</vt:lpstr>
      <vt:lpstr>Learning Objectives</vt:lpstr>
      <vt:lpstr>Steps 3&amp;4</vt:lpstr>
      <vt:lpstr>Identify Positive SW Expectations</vt:lpstr>
      <vt:lpstr>Develop Procedures for teaching SW-Positive Expectations</vt:lpstr>
      <vt:lpstr>Develop Lesson plans for teaching SW Positive Expectations</vt:lpstr>
      <vt:lpstr>Teaching Matrix</vt:lpstr>
      <vt:lpstr>Teaching the Matrix</vt:lpstr>
      <vt:lpstr>Step 5</vt:lpstr>
      <vt:lpstr>Steps 6&amp;7</vt:lpstr>
      <vt:lpstr>Positive Reinforcement</vt:lpstr>
      <vt:lpstr>Positive Reinforcement</vt:lpstr>
      <vt:lpstr>Examples </vt:lpstr>
      <vt:lpstr>Behavior Flowchart</vt:lpstr>
      <vt:lpstr>Develop Continuum of Procedures for encouraging SW Expectations</vt:lpstr>
      <vt:lpstr>Step 8</vt:lpstr>
      <vt:lpstr>Reporting Data to Staff</vt:lpstr>
      <vt:lpstr>Data Report</vt:lpstr>
      <vt:lpstr>5:1 Ratio</vt:lpstr>
      <vt:lpstr>How It Feels for Kids &amp; Colleagues. . .</vt:lpstr>
      <vt:lpstr>Birchview Interviews</vt:lpstr>
      <vt:lpstr>Closing Thoughts</vt:lpstr>
      <vt:lpstr>Giveaways &amp; Shameless plugs . . . For Reconnecting Schools &amp; ‘New’ Schools </vt:lpstr>
      <vt:lpstr>PBISMN.org Home Page</vt:lpstr>
      <vt:lpstr>Statewide</vt:lpstr>
      <vt:lpstr>Data Calendar</vt:lpstr>
      <vt:lpstr>Action Planning with Data</vt:lpstr>
      <vt:lpstr>School teams Page</vt:lpstr>
      <vt:lpstr>Team Turnover</vt:lpstr>
      <vt:lpstr>Administrative Turnover</vt:lpstr>
      <vt:lpstr>PBIS Booster</vt:lpstr>
      <vt:lpstr>Re-engaging with Data</vt:lpstr>
      <vt:lpstr>Applying for Cohort Training</vt:lpstr>
      <vt:lpstr>MN SW-PBIS Regional Implementation Projects</vt:lpstr>
      <vt:lpstr>Logos</vt:lpstr>
      <vt:lpstr>North Regional Contacts</vt:lpstr>
      <vt:lpstr>Metro Regional Contacts</vt:lpstr>
      <vt:lpstr>South Regional Contacts</vt:lpstr>
      <vt:lpstr>Social Media</vt:lpstr>
      <vt:lpstr>Contact Us</vt:lpstr>
    </vt:vector>
  </TitlesOfParts>
  <Company>Minnesota Department of Education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PBISmn Connecting &amp; Reconnecting</dc:title>
  <dc:creator>Petrie, Garrett</dc:creator>
  <dc:description>State of the State:_x000d_School-wide PBIS in Minnesota</dc:description>
  <cp:lastModifiedBy>Garrett Petrie</cp:lastModifiedBy>
  <cp:revision>681</cp:revision>
  <cp:lastPrinted>2016-04-20T14:44:57Z</cp:lastPrinted>
  <dcterms:created xsi:type="dcterms:W3CDTF">2013-04-10T14:54:49Z</dcterms:created>
  <dcterms:modified xsi:type="dcterms:W3CDTF">2016-10-24T16:57:01Z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
    <vt:lpwstr>Cohort 9 and 10 MDE PBIS November Training</vt:lpwstr>
  </property>
  <property fmtid="{D5CDD505-2E9C-101B-9397-08002B2CF9AE}" pid="3" name="SlideDescription">
    <vt:lpwstr>State of the State:_x000d_School-wide PBIS in Minnesota</vt:lpwstr>
  </property>
</Properties>
</file>