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drawings/drawing3.xml" ContentType="application/vnd.openxmlformats-officedocument.drawingml.chartshapes+xml"/>
  <Override PartName="/ppt/notesSlides/notesSlide6.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drawings/drawing4.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drawings/drawing5.xml" ContentType="application/vnd.openxmlformats-officedocument.drawingml.chartshapes+xml"/>
  <Override PartName="/ppt/notesSlides/notesSlide15.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drawings/drawing6.xml" ContentType="application/vnd.openxmlformats-officedocument.drawingml.chartshapes+xml"/>
  <Override PartName="/ppt/notesSlides/notesSlide16.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drawings/drawing7.xml" ContentType="application/vnd.openxmlformats-officedocument.drawingml.chartshapes+xml"/>
  <Override PartName="/ppt/notesSlides/notesSlide17.xml" ContentType="application/vnd.openxmlformats-officedocument.presentationml.notesSlide+xml"/>
  <Override PartName="/ppt/charts/chart8.xml" ContentType="application/vnd.openxmlformats-officedocument.drawingml.chart+xml"/>
  <Override PartName="/ppt/theme/themeOverride8.xml" ContentType="application/vnd.openxmlformats-officedocument.themeOverride+xml"/>
  <Override PartName="/ppt/drawings/drawing8.xml" ContentType="application/vnd.openxmlformats-officedocument.drawingml.chartshapes+xml"/>
  <Override PartName="/ppt/charts/chart9.xml" ContentType="application/vnd.openxmlformats-officedocument.drawingml.chart+xml"/>
  <Override PartName="/ppt/theme/themeOverride9.xml" ContentType="application/vnd.openxmlformats-officedocument.themeOverride+xml"/>
  <Override PartName="/ppt/drawings/drawing9.xml" ContentType="application/vnd.openxmlformats-officedocument.drawingml.chartshapes+xml"/>
  <Override PartName="/ppt/charts/chart10.xml" ContentType="application/vnd.openxmlformats-officedocument.drawingml.chart+xml"/>
  <Override PartName="/ppt/theme/themeOverride10.xml" ContentType="application/vnd.openxmlformats-officedocument.themeOverride+xml"/>
  <Override PartName="/ppt/drawings/drawing10.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0" r:id="rId1"/>
    <p:sldMasterId id="2147483757" r:id="rId2"/>
    <p:sldMasterId id="2147483767" r:id="rId3"/>
    <p:sldMasterId id="2147483779" r:id="rId4"/>
    <p:sldMasterId id="2147483792" r:id="rId5"/>
  </p:sldMasterIdLst>
  <p:notesMasterIdLst>
    <p:notesMasterId r:id="rId50"/>
  </p:notesMasterIdLst>
  <p:sldIdLst>
    <p:sldId id="428" r:id="rId6"/>
    <p:sldId id="473" r:id="rId7"/>
    <p:sldId id="542" r:id="rId8"/>
    <p:sldId id="540" r:id="rId9"/>
    <p:sldId id="541" r:id="rId10"/>
    <p:sldId id="570" r:id="rId11"/>
    <p:sldId id="532" r:id="rId12"/>
    <p:sldId id="539" r:id="rId13"/>
    <p:sldId id="518" r:id="rId14"/>
    <p:sldId id="543" r:id="rId15"/>
    <p:sldId id="564" r:id="rId16"/>
    <p:sldId id="528" r:id="rId17"/>
    <p:sldId id="544" r:id="rId18"/>
    <p:sldId id="567" r:id="rId19"/>
    <p:sldId id="568" r:id="rId20"/>
    <p:sldId id="560" r:id="rId21"/>
    <p:sldId id="569" r:id="rId22"/>
    <p:sldId id="535" r:id="rId23"/>
    <p:sldId id="507" r:id="rId24"/>
    <p:sldId id="508" r:id="rId25"/>
    <p:sldId id="509" r:id="rId26"/>
    <p:sldId id="510" r:id="rId27"/>
    <p:sldId id="511" r:id="rId28"/>
    <p:sldId id="512" r:id="rId29"/>
    <p:sldId id="519" r:id="rId30"/>
    <p:sldId id="536" r:id="rId31"/>
    <p:sldId id="549" r:id="rId32"/>
    <p:sldId id="545" r:id="rId33"/>
    <p:sldId id="444" r:id="rId34"/>
    <p:sldId id="551" r:id="rId35"/>
    <p:sldId id="565" r:id="rId36"/>
    <p:sldId id="454" r:id="rId37"/>
    <p:sldId id="563" r:id="rId38"/>
    <p:sldId id="561" r:id="rId39"/>
    <p:sldId id="452" r:id="rId40"/>
    <p:sldId id="562" r:id="rId41"/>
    <p:sldId id="547" r:id="rId42"/>
    <p:sldId id="548" r:id="rId43"/>
    <p:sldId id="555" r:id="rId44"/>
    <p:sldId id="557" r:id="rId45"/>
    <p:sldId id="558" r:id="rId46"/>
    <p:sldId id="559" r:id="rId47"/>
    <p:sldId id="556" r:id="rId48"/>
    <p:sldId id="457"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cik, Ellen (MDE)" initials="NE(" lastIdx="5" clrIdx="0">
    <p:extLst>
      <p:ext uri="{19B8F6BF-5375-455C-9EA6-DF929625EA0E}">
        <p15:presenceInfo xmlns:p15="http://schemas.microsoft.com/office/powerpoint/2012/main" userId="S-1-5-21-2432509816-4247194023-3791653442-43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A0B3"/>
    <a:srgbClr val="F232C9"/>
    <a:srgbClr val="FF0066"/>
    <a:srgbClr val="D14F6E"/>
    <a:srgbClr val="D60093"/>
    <a:srgbClr val="720E5D"/>
    <a:srgbClr val="0299C6"/>
    <a:srgbClr val="003864"/>
    <a:srgbClr val="7AB752"/>
    <a:srgbClr val="78BE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50" autoAdjust="0"/>
    <p:restoredTop sz="94561" autoAdjust="0"/>
  </p:normalViewPr>
  <p:slideViewPr>
    <p:cSldViewPr snapToGrid="0" snapToObjects="1">
      <p:cViewPr varScale="1">
        <p:scale>
          <a:sx n="72" d="100"/>
          <a:sy n="72" d="100"/>
        </p:scale>
        <p:origin x="402" y="66"/>
      </p:cViewPr>
      <p:guideLst>
        <p:guide orient="horz" pos="2160"/>
        <p:guide pos="3840"/>
      </p:guideLst>
    </p:cSldViewPr>
  </p:slideViewPr>
  <p:notesTextViewPr>
    <p:cViewPr>
      <p:scale>
        <a:sx n="1" d="1"/>
        <a:sy n="1" d="1"/>
      </p:scale>
      <p:origin x="0" y="0"/>
    </p:cViewPr>
  </p:notesTextViewPr>
  <p:sorterViewPr>
    <p:cViewPr>
      <p:scale>
        <a:sx n="184" d="100"/>
        <a:sy n="184" d="100"/>
      </p:scale>
      <p:origin x="0" y="236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commentAuthors" Target="commentAuthors.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3" Type="http://schemas.openxmlformats.org/officeDocument/2006/relationships/chartUserShapes" Target="../drawings/drawing10.xml"/><Relationship Id="rId2" Type="http://schemas.openxmlformats.org/officeDocument/2006/relationships/package" Target="../embeddings/Microsoft_Excel_Worksheet10.xlsx"/><Relationship Id="rId1" Type="http://schemas.openxmlformats.org/officeDocument/2006/relationships/themeOverride" Target="../theme/themeOverride10.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7.xml"/><Relationship Id="rId2" Type="http://schemas.openxmlformats.org/officeDocument/2006/relationships/package" Target="../embeddings/Microsoft_Excel_Worksheet7.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8.xml"/><Relationship Id="rId2" Type="http://schemas.openxmlformats.org/officeDocument/2006/relationships/package" Target="../embeddings/Microsoft_Excel_Worksheet8.xlsx"/><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3" Type="http://schemas.openxmlformats.org/officeDocument/2006/relationships/chartUserShapes" Target="../drawings/drawing9.xml"/><Relationship Id="rId2" Type="http://schemas.openxmlformats.org/officeDocument/2006/relationships/package" Target="../embeddings/Microsoft_Excel_Worksheet9.xlsx"/><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157158540278626E-2"/>
          <c:y val="3.7796710958005249E-2"/>
          <c:w val="0.92581042306152406"/>
          <c:h val="0.87554163383402761"/>
        </c:manualLayout>
      </c:layout>
      <c:barChart>
        <c:barDir val="col"/>
        <c:grouping val="stacked"/>
        <c:varyColors val="0"/>
        <c:ser>
          <c:idx val="0"/>
          <c:order val="0"/>
          <c:tx>
            <c:strRef>
              <c:f>Sheet1!$B$1</c:f>
              <c:strCache>
                <c:ptCount val="1"/>
                <c:pt idx="0">
                  <c:v>Sustaining</c:v>
                </c:pt>
              </c:strCache>
            </c:strRef>
          </c:tx>
          <c:spPr>
            <a:solidFill>
              <a:schemeClr val="tx1"/>
            </a:solidFill>
            <a:ln>
              <a:noFill/>
            </a:ln>
            <a:effectLst/>
          </c:spPr>
          <c:invertIfNegative val="0"/>
          <c:cat>
            <c:strRef>
              <c:f>Sheet1!$A$2:$A$15</c:f>
              <c:strCache>
                <c:ptCount val="14"/>
                <c:pt idx="0">
                  <c:v>05-06</c:v>
                </c:pt>
                <c:pt idx="1">
                  <c:v>06-07</c:v>
                </c:pt>
                <c:pt idx="2">
                  <c:v>07-08</c:v>
                </c:pt>
                <c:pt idx="3">
                  <c:v>08-09</c:v>
                </c:pt>
                <c:pt idx="4">
                  <c:v>09-10</c:v>
                </c:pt>
                <c:pt idx="5">
                  <c:v>10-11</c:v>
                </c:pt>
                <c:pt idx="6">
                  <c:v>11-12</c:v>
                </c:pt>
                <c:pt idx="7">
                  <c:v>12-13</c:v>
                </c:pt>
                <c:pt idx="8">
                  <c:v>13-14</c:v>
                </c:pt>
                <c:pt idx="9">
                  <c:v>14-15</c:v>
                </c:pt>
                <c:pt idx="10">
                  <c:v>15-16</c:v>
                </c:pt>
                <c:pt idx="11">
                  <c:v>16-17</c:v>
                </c:pt>
                <c:pt idx="12">
                  <c:v>17-18</c:v>
                </c:pt>
                <c:pt idx="13">
                  <c:v>18-19</c:v>
                </c:pt>
              </c:strCache>
            </c:strRef>
          </c:cat>
          <c:val>
            <c:numRef>
              <c:f>Sheet1!$B$2:$B$15</c:f>
              <c:numCache>
                <c:formatCode>General</c:formatCode>
                <c:ptCount val="14"/>
                <c:pt idx="2">
                  <c:v>9</c:v>
                </c:pt>
                <c:pt idx="3">
                  <c:v>19</c:v>
                </c:pt>
                <c:pt idx="4">
                  <c:v>60</c:v>
                </c:pt>
                <c:pt idx="5">
                  <c:v>92</c:v>
                </c:pt>
                <c:pt idx="6">
                  <c:v>138</c:v>
                </c:pt>
                <c:pt idx="7">
                  <c:v>214</c:v>
                </c:pt>
                <c:pt idx="8">
                  <c:v>290</c:v>
                </c:pt>
                <c:pt idx="9">
                  <c:v>367</c:v>
                </c:pt>
                <c:pt idx="10">
                  <c:v>424</c:v>
                </c:pt>
                <c:pt idx="11">
                  <c:v>480</c:v>
                </c:pt>
                <c:pt idx="12">
                  <c:v>533</c:v>
                </c:pt>
                <c:pt idx="13">
                  <c:v>585</c:v>
                </c:pt>
              </c:numCache>
            </c:numRef>
          </c:val>
          <c:extLst xmlns:c16r2="http://schemas.microsoft.com/office/drawing/2015/06/chart">
            <c:ext xmlns:c16="http://schemas.microsoft.com/office/drawing/2014/chart" uri="{C3380CC4-5D6E-409C-BE32-E72D297353CC}">
              <c16:uniqueId val="{00000000-BC60-468B-B80C-2887A525E2D5}"/>
            </c:ext>
          </c:extLst>
        </c:ser>
        <c:ser>
          <c:idx val="1"/>
          <c:order val="1"/>
          <c:tx>
            <c:strRef>
              <c:f>Sheet1!$C$1</c:f>
              <c:strCache>
                <c:ptCount val="1"/>
                <c:pt idx="0">
                  <c:v>Second Year</c:v>
                </c:pt>
              </c:strCache>
            </c:strRef>
          </c:tx>
          <c:spPr>
            <a:solidFill>
              <a:schemeClr val="accent3"/>
            </a:solidFill>
            <a:ln>
              <a:noFill/>
            </a:ln>
            <a:effectLst/>
          </c:spPr>
          <c:invertIfNegative val="0"/>
          <c:cat>
            <c:strRef>
              <c:f>Sheet1!$A$2:$A$15</c:f>
              <c:strCache>
                <c:ptCount val="14"/>
                <c:pt idx="0">
                  <c:v>05-06</c:v>
                </c:pt>
                <c:pt idx="1">
                  <c:v>06-07</c:v>
                </c:pt>
                <c:pt idx="2">
                  <c:v>07-08</c:v>
                </c:pt>
                <c:pt idx="3">
                  <c:v>08-09</c:v>
                </c:pt>
                <c:pt idx="4">
                  <c:v>09-10</c:v>
                </c:pt>
                <c:pt idx="5">
                  <c:v>10-11</c:v>
                </c:pt>
                <c:pt idx="6">
                  <c:v>11-12</c:v>
                </c:pt>
                <c:pt idx="7">
                  <c:v>12-13</c:v>
                </c:pt>
                <c:pt idx="8">
                  <c:v>13-14</c:v>
                </c:pt>
                <c:pt idx="9">
                  <c:v>14-15</c:v>
                </c:pt>
                <c:pt idx="10">
                  <c:v>15-16</c:v>
                </c:pt>
                <c:pt idx="11">
                  <c:v>16-17</c:v>
                </c:pt>
                <c:pt idx="12">
                  <c:v>17-18</c:v>
                </c:pt>
                <c:pt idx="13">
                  <c:v>18-19</c:v>
                </c:pt>
              </c:strCache>
            </c:strRef>
          </c:cat>
          <c:val>
            <c:numRef>
              <c:f>Sheet1!$C$2:$C$15</c:f>
              <c:numCache>
                <c:formatCode>General</c:formatCode>
                <c:ptCount val="14"/>
                <c:pt idx="1">
                  <c:v>9</c:v>
                </c:pt>
                <c:pt idx="2">
                  <c:v>10</c:v>
                </c:pt>
                <c:pt idx="3">
                  <c:v>41</c:v>
                </c:pt>
                <c:pt idx="4">
                  <c:v>32</c:v>
                </c:pt>
                <c:pt idx="5">
                  <c:v>46</c:v>
                </c:pt>
                <c:pt idx="6">
                  <c:v>76</c:v>
                </c:pt>
                <c:pt idx="7">
                  <c:v>76</c:v>
                </c:pt>
                <c:pt idx="8">
                  <c:v>77</c:v>
                </c:pt>
                <c:pt idx="9">
                  <c:v>57</c:v>
                </c:pt>
                <c:pt idx="10">
                  <c:v>56</c:v>
                </c:pt>
                <c:pt idx="11">
                  <c:v>53</c:v>
                </c:pt>
                <c:pt idx="12">
                  <c:v>52</c:v>
                </c:pt>
                <c:pt idx="13">
                  <c:v>60</c:v>
                </c:pt>
              </c:numCache>
            </c:numRef>
          </c:val>
          <c:extLst xmlns:c16r2="http://schemas.microsoft.com/office/drawing/2015/06/chart">
            <c:ext xmlns:c16="http://schemas.microsoft.com/office/drawing/2014/chart" uri="{C3380CC4-5D6E-409C-BE32-E72D297353CC}">
              <c16:uniqueId val="{00000001-BC60-468B-B80C-2887A525E2D5}"/>
            </c:ext>
          </c:extLst>
        </c:ser>
        <c:ser>
          <c:idx val="2"/>
          <c:order val="2"/>
          <c:tx>
            <c:strRef>
              <c:f>Sheet1!$D$1</c:f>
              <c:strCache>
                <c:ptCount val="1"/>
                <c:pt idx="0">
                  <c:v>First Year</c:v>
                </c:pt>
              </c:strCache>
            </c:strRef>
          </c:tx>
          <c:spPr>
            <a:solidFill>
              <a:schemeClr val="accent2"/>
            </a:solidFill>
            <a:ln>
              <a:noFill/>
            </a:ln>
            <a:effectLst/>
          </c:spPr>
          <c:invertIfNegative val="0"/>
          <c:cat>
            <c:strRef>
              <c:f>Sheet1!$A$2:$A$15</c:f>
              <c:strCache>
                <c:ptCount val="14"/>
                <c:pt idx="0">
                  <c:v>05-06</c:v>
                </c:pt>
                <c:pt idx="1">
                  <c:v>06-07</c:v>
                </c:pt>
                <c:pt idx="2">
                  <c:v>07-08</c:v>
                </c:pt>
                <c:pt idx="3">
                  <c:v>08-09</c:v>
                </c:pt>
                <c:pt idx="4">
                  <c:v>09-10</c:v>
                </c:pt>
                <c:pt idx="5">
                  <c:v>10-11</c:v>
                </c:pt>
                <c:pt idx="6">
                  <c:v>11-12</c:v>
                </c:pt>
                <c:pt idx="7">
                  <c:v>12-13</c:v>
                </c:pt>
                <c:pt idx="8">
                  <c:v>13-14</c:v>
                </c:pt>
                <c:pt idx="9">
                  <c:v>14-15</c:v>
                </c:pt>
                <c:pt idx="10">
                  <c:v>15-16</c:v>
                </c:pt>
                <c:pt idx="11">
                  <c:v>16-17</c:v>
                </c:pt>
                <c:pt idx="12">
                  <c:v>17-18</c:v>
                </c:pt>
                <c:pt idx="13">
                  <c:v>18-19</c:v>
                </c:pt>
              </c:strCache>
            </c:strRef>
          </c:cat>
          <c:val>
            <c:numRef>
              <c:f>Sheet1!$D$2:$D$15</c:f>
              <c:numCache>
                <c:formatCode>General</c:formatCode>
                <c:ptCount val="14"/>
                <c:pt idx="0">
                  <c:v>9</c:v>
                </c:pt>
                <c:pt idx="1">
                  <c:v>10</c:v>
                </c:pt>
                <c:pt idx="2">
                  <c:v>41</c:v>
                </c:pt>
                <c:pt idx="3">
                  <c:v>32</c:v>
                </c:pt>
                <c:pt idx="4">
                  <c:v>46</c:v>
                </c:pt>
                <c:pt idx="5">
                  <c:v>76</c:v>
                </c:pt>
                <c:pt idx="6">
                  <c:v>76</c:v>
                </c:pt>
                <c:pt idx="7">
                  <c:v>77</c:v>
                </c:pt>
                <c:pt idx="8">
                  <c:v>57</c:v>
                </c:pt>
                <c:pt idx="9">
                  <c:v>56</c:v>
                </c:pt>
                <c:pt idx="10">
                  <c:v>53</c:v>
                </c:pt>
                <c:pt idx="11">
                  <c:v>46</c:v>
                </c:pt>
                <c:pt idx="12">
                  <c:v>60</c:v>
                </c:pt>
                <c:pt idx="13">
                  <c:v>45</c:v>
                </c:pt>
              </c:numCache>
            </c:numRef>
          </c:val>
          <c:extLst xmlns:c16r2="http://schemas.microsoft.com/office/drawing/2015/06/chart">
            <c:ext xmlns:c16="http://schemas.microsoft.com/office/drawing/2014/chart" uri="{C3380CC4-5D6E-409C-BE32-E72D297353CC}">
              <c16:uniqueId val="{00000002-BC60-468B-B80C-2887A525E2D5}"/>
            </c:ext>
          </c:extLst>
        </c:ser>
        <c:dLbls>
          <c:showLegendKey val="0"/>
          <c:showVal val="0"/>
          <c:showCatName val="0"/>
          <c:showSerName val="0"/>
          <c:showPercent val="0"/>
          <c:showBubbleSize val="0"/>
        </c:dLbls>
        <c:gapWidth val="150"/>
        <c:overlap val="100"/>
        <c:axId val="417479376"/>
        <c:axId val="417480160"/>
      </c:barChart>
      <c:catAx>
        <c:axId val="41747937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lang="en-US" sz="1800" b="1" i="0" u="none" strike="noStrike" kern="1200" baseline="0">
                <a:solidFill>
                  <a:schemeClr val="tx1"/>
                </a:solidFill>
                <a:latin typeface="+mn-lt"/>
                <a:ea typeface="+mn-ea"/>
                <a:cs typeface="+mn-cs"/>
              </a:defRPr>
            </a:pPr>
            <a:endParaRPr lang="en-US"/>
          </a:p>
        </c:txPr>
        <c:crossAx val="417480160"/>
        <c:crosses val="autoZero"/>
        <c:auto val="1"/>
        <c:lblAlgn val="ctr"/>
        <c:lblOffset val="100"/>
        <c:noMultiLvlLbl val="0"/>
      </c:catAx>
      <c:valAx>
        <c:axId val="417480160"/>
        <c:scaling>
          <c:orientation val="minMax"/>
          <c:max val="800"/>
        </c:scaling>
        <c:delete val="0"/>
        <c:axPos val="l"/>
        <c:majorGridlines>
          <c:spPr>
            <a:ln w="9525" cap="flat" cmpd="sng" algn="ctr">
              <a:no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lang="en-US" sz="1600" b="1" i="0" u="none" strike="noStrike" kern="1200" baseline="0">
                <a:solidFill>
                  <a:schemeClr val="tx1"/>
                </a:solidFill>
                <a:latin typeface="+mn-lt"/>
                <a:ea typeface="+mn-ea"/>
                <a:cs typeface="+mn-cs"/>
              </a:defRPr>
            </a:pPr>
            <a:endParaRPr lang="en-US"/>
          </a:p>
        </c:txPr>
        <c:crossAx val="417479376"/>
        <c:crosses val="autoZero"/>
        <c:crossBetween val="between"/>
      </c:valAx>
      <c:spPr>
        <a:noFill/>
        <a:ln>
          <a:noFill/>
        </a:ln>
        <a:effectLst/>
      </c:spPr>
    </c:plotArea>
    <c:legend>
      <c:legendPos val="b"/>
      <c:layout>
        <c:manualLayout>
          <c:xMode val="edge"/>
          <c:yMode val="edge"/>
          <c:x val="9.1300401326226438E-2"/>
          <c:y val="3.8855396981627301E-2"/>
          <c:w val="0.13742036108580152"/>
          <c:h val="0.21919475885826772"/>
        </c:manualLayout>
      </c:layout>
      <c:overlay val="0"/>
      <c:spPr>
        <a:noFill/>
        <a:ln>
          <a:noFill/>
        </a:ln>
        <a:effectLst/>
      </c:spPr>
      <c:txPr>
        <a:bodyPr rot="0" spcFirstLastPara="1" vertOverflow="ellipsis" vert="horz" wrap="square" anchor="ctr" anchorCtr="1"/>
        <a:lstStyle/>
        <a:p>
          <a:pPr>
            <a:defRPr lang="en-US" sz="16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lgn="ctr">
        <a:defRPr lang="en-US" sz="1800" b="1" i="0" u="none" strike="noStrike" kern="1200" baseline="0">
          <a:solidFill>
            <a:schemeClr val="tx1">
              <a:lumMod val="65000"/>
              <a:lumOff val="35000"/>
            </a:schemeClr>
          </a:solidFill>
          <a:latin typeface="+mn-lt"/>
          <a:ea typeface="+mn-ea"/>
          <a:cs typeface="+mn-cs"/>
        </a:defRPr>
      </a:pPr>
      <a:endParaRPr lang="en-US"/>
    </a:p>
  </c:txPr>
  <c:externalData r:id="rId4">
    <c:autoUpdate val="0"/>
  </c:externalData>
  <c:userShapes r:id="rId5"/>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rtl="0">
              <a:defRPr lang="en-US" sz="3600" b="1" i="0" u="none" strike="noStrike" kern="1200" baseline="0" dirty="0">
                <a:solidFill>
                  <a:srgbClr val="0299C6"/>
                </a:solidFill>
                <a:latin typeface="+mn-lt"/>
                <a:ea typeface="+mn-ea"/>
                <a:cs typeface="+mn-cs"/>
              </a:defRPr>
            </a:pPr>
            <a:r>
              <a:rPr lang="en-US" sz="2800" b="1" i="0" u="none" strike="noStrike" kern="1200" baseline="0" dirty="0">
                <a:solidFill>
                  <a:srgbClr val="069BC1"/>
                </a:solidFill>
                <a:latin typeface="+mn-lt"/>
                <a:ea typeface="+mn-ea"/>
                <a:cs typeface="+mn-cs"/>
              </a:rPr>
              <a:t>Tiered Fidelity Inventory – Tier 1 Average</a:t>
            </a:r>
          </a:p>
        </c:rich>
      </c:tx>
      <c:layout>
        <c:manualLayout>
          <c:xMode val="edge"/>
          <c:yMode val="edge"/>
          <c:x val="0.23880124745835957"/>
          <c:y val="6.6550372445069769E-2"/>
        </c:manualLayout>
      </c:layout>
      <c:overlay val="1"/>
    </c:title>
    <c:autoTitleDeleted val="0"/>
    <c:plotArea>
      <c:layout>
        <c:manualLayout>
          <c:layoutTarget val="inner"/>
          <c:xMode val="edge"/>
          <c:yMode val="edge"/>
          <c:x val="6.3481214153786297E-2"/>
          <c:y val="1.7123869549971998E-2"/>
          <c:w val="0.924173106833868"/>
          <c:h val="0.86430246999367899"/>
        </c:manualLayout>
      </c:layout>
      <c:barChart>
        <c:barDir val="col"/>
        <c:grouping val="clustered"/>
        <c:varyColors val="0"/>
        <c:ser>
          <c:idx val="0"/>
          <c:order val="0"/>
          <c:invertIfNegative val="0"/>
          <c:dPt>
            <c:idx val="0"/>
            <c:invertIfNegative val="0"/>
            <c:bubble3D val="0"/>
            <c:spPr>
              <a:solidFill>
                <a:srgbClr val="1F497D">
                  <a:lumMod val="40000"/>
                  <a:lumOff val="60000"/>
                </a:srgbClr>
              </a:solidFill>
            </c:spPr>
          </c:dPt>
          <c:dPt>
            <c:idx val="1"/>
            <c:invertIfNegative val="0"/>
            <c:bubble3D val="0"/>
            <c:spPr>
              <a:solidFill>
                <a:srgbClr val="1F497D">
                  <a:lumMod val="60000"/>
                  <a:lumOff val="40000"/>
                </a:srgbClr>
              </a:solidFill>
            </c:spPr>
          </c:dPt>
          <c:dPt>
            <c:idx val="2"/>
            <c:invertIfNegative val="0"/>
            <c:bubble3D val="0"/>
            <c:spPr>
              <a:solidFill>
                <a:srgbClr val="2962A7"/>
              </a:solidFill>
            </c:spPr>
          </c:dPt>
          <c:dPt>
            <c:idx val="3"/>
            <c:invertIfNegative val="0"/>
            <c:bubble3D val="0"/>
            <c:spPr>
              <a:solidFill>
                <a:srgbClr val="4F81BD">
                  <a:lumMod val="50000"/>
                </a:srgbClr>
              </a:solidFill>
            </c:spPr>
          </c:dPt>
          <c:dPt>
            <c:idx val="4"/>
            <c:invertIfNegative val="0"/>
            <c:bubble3D val="0"/>
            <c:spPr>
              <a:solidFill>
                <a:srgbClr val="4F81BD">
                  <a:lumMod val="60000"/>
                  <a:lumOff val="40000"/>
                </a:srgbClr>
              </a:solidFill>
            </c:spPr>
          </c:dPt>
          <c:dPt>
            <c:idx val="6"/>
            <c:invertIfNegative val="0"/>
            <c:bubble3D val="0"/>
            <c:spPr>
              <a:solidFill>
                <a:srgbClr val="4F81BD">
                  <a:lumMod val="75000"/>
                </a:srgbClr>
              </a:solidFill>
            </c:spPr>
          </c:dPt>
          <c:dPt>
            <c:idx val="7"/>
            <c:invertIfNegative val="0"/>
            <c:bubble3D val="0"/>
            <c:spPr>
              <a:solidFill>
                <a:srgbClr val="4F81BD">
                  <a:lumMod val="50000"/>
                </a:srgbClr>
              </a:solidFill>
            </c:spPr>
          </c:dPt>
          <c:dLbls>
            <c:spPr>
              <a:noFill/>
              <a:ln>
                <a:noFill/>
              </a:ln>
              <a:effectLst/>
            </c:spPr>
            <c:txPr>
              <a:bodyPr wrap="square" lIns="38100" tIns="19050" rIns="38100" bIns="19050" anchor="ctr">
                <a:spAutoFit/>
              </a:bodyPr>
              <a:lstStyle/>
              <a:p>
                <a:pPr>
                  <a:defRPr sz="2000">
                    <a:solidFill>
                      <a:schemeClr val="bg1"/>
                    </a:solidFill>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ext>
            </c:extLst>
          </c:dLbls>
          <c:cat>
            <c:strRef>
              <c:f>'SCHOOLS Tier 1 Scores'!$I$3:$P$3</c:f>
              <c:strCache>
                <c:ptCount val="8"/>
                <c:pt idx="0">
                  <c:v>Tier 1 Score Fall</c:v>
                </c:pt>
                <c:pt idx="1">
                  <c:v>Tier 1 Score Winter</c:v>
                </c:pt>
                <c:pt idx="2">
                  <c:v>Tier 1 Score Spring</c:v>
                </c:pt>
                <c:pt idx="3">
                  <c:v>Tier 1 Score Fidelity</c:v>
                </c:pt>
                <c:pt idx="4">
                  <c:v>Tier 1 Score Fall</c:v>
                </c:pt>
                <c:pt idx="5">
                  <c:v>Tier 1 Score Winter</c:v>
                </c:pt>
                <c:pt idx="6">
                  <c:v>Tier 1 Score Spring</c:v>
                </c:pt>
                <c:pt idx="7">
                  <c:v>Tier 1 Score Fidelity</c:v>
                </c:pt>
              </c:strCache>
            </c:strRef>
          </c:cat>
          <c:val>
            <c:numRef>
              <c:f>'SCHOOLS Tier 1 Scores'!$I$10:$P$10</c:f>
              <c:numCache>
                <c:formatCode>0%</c:formatCode>
                <c:ptCount val="8"/>
                <c:pt idx="0">
                  <c:v>0.15</c:v>
                </c:pt>
                <c:pt idx="1">
                  <c:v>0.33</c:v>
                </c:pt>
                <c:pt idx="2">
                  <c:v>0.42</c:v>
                </c:pt>
                <c:pt idx="3">
                  <c:v>0.49</c:v>
                </c:pt>
                <c:pt idx="4">
                  <c:v>0</c:v>
                </c:pt>
                <c:pt idx="5">
                  <c:v>0</c:v>
                </c:pt>
                <c:pt idx="6">
                  <c:v>0</c:v>
                </c:pt>
                <c:pt idx="7">
                  <c:v>0</c:v>
                </c:pt>
              </c:numCache>
            </c:numRef>
          </c:val>
          <c:extLst xmlns:c16r2="http://schemas.microsoft.com/office/drawing/2015/06/chart">
            <c:ext xmlns:c16="http://schemas.microsoft.com/office/drawing/2014/chart" uri="{C3380CC4-5D6E-409C-BE32-E72D297353CC}">
              <c16:uniqueId val="{00000000-4138-F147-8CD5-9D4D39184CDD}"/>
            </c:ext>
          </c:extLst>
        </c:ser>
        <c:dLbls>
          <c:showLegendKey val="0"/>
          <c:showVal val="0"/>
          <c:showCatName val="0"/>
          <c:showSerName val="0"/>
          <c:showPercent val="0"/>
          <c:showBubbleSize val="0"/>
        </c:dLbls>
        <c:gapWidth val="80"/>
        <c:axId val="359536048"/>
        <c:axId val="359536440"/>
      </c:barChart>
      <c:catAx>
        <c:axId val="359536048"/>
        <c:scaling>
          <c:orientation val="minMax"/>
        </c:scaling>
        <c:delete val="0"/>
        <c:axPos val="b"/>
        <c:numFmt formatCode="General" sourceLinked="0"/>
        <c:majorTickMark val="none"/>
        <c:minorTickMark val="none"/>
        <c:tickLblPos val="nextTo"/>
        <c:crossAx val="359536440"/>
        <c:crossesAt val="0"/>
        <c:auto val="0"/>
        <c:lblAlgn val="ctr"/>
        <c:lblOffset val="100"/>
        <c:noMultiLvlLbl val="0"/>
      </c:catAx>
      <c:valAx>
        <c:axId val="359536440"/>
        <c:scaling>
          <c:orientation val="minMax"/>
          <c:max val="1"/>
        </c:scaling>
        <c:delete val="0"/>
        <c:axPos val="l"/>
        <c:majorGridlines>
          <c:spPr>
            <a:ln>
              <a:noFill/>
            </a:ln>
          </c:spPr>
        </c:majorGridlines>
        <c:numFmt formatCode="0%" sourceLinked="1"/>
        <c:majorTickMark val="none"/>
        <c:minorTickMark val="none"/>
        <c:tickLblPos val="nextTo"/>
        <c:crossAx val="359536048"/>
        <c:crosses val="autoZero"/>
        <c:crossBetween val="between"/>
      </c:valAx>
    </c:plotArea>
    <c:plotVisOnly val="1"/>
    <c:dispBlanksAs val="gap"/>
    <c:showDLblsOverMax val="0"/>
  </c:chart>
  <c:txPr>
    <a:bodyPr/>
    <a:lstStyle/>
    <a:p>
      <a:pPr>
        <a:defRPr sz="1800" b="1"/>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157158540278626E-2"/>
          <c:y val="3.7796710958005249E-2"/>
          <c:w val="0.92581042306152406"/>
          <c:h val="0.87554163383402761"/>
        </c:manualLayout>
      </c:layout>
      <c:barChart>
        <c:barDir val="col"/>
        <c:grouping val="stacked"/>
        <c:varyColors val="0"/>
        <c:ser>
          <c:idx val="0"/>
          <c:order val="0"/>
          <c:tx>
            <c:strRef>
              <c:f>Sheet1!$B$1</c:f>
              <c:strCache>
                <c:ptCount val="1"/>
                <c:pt idx="0">
                  <c:v>Sustaining</c:v>
                </c:pt>
              </c:strCache>
            </c:strRef>
          </c:tx>
          <c:spPr>
            <a:solidFill>
              <a:schemeClr val="tx1"/>
            </a:solidFill>
            <a:ln>
              <a:noFill/>
            </a:ln>
            <a:effectLst/>
          </c:spPr>
          <c:invertIfNegative val="0"/>
          <c:cat>
            <c:strRef>
              <c:f>Sheet1!$A$2:$A$15</c:f>
              <c:strCache>
                <c:ptCount val="14"/>
                <c:pt idx="0">
                  <c:v>05-06</c:v>
                </c:pt>
                <c:pt idx="1">
                  <c:v>06-07</c:v>
                </c:pt>
                <c:pt idx="2">
                  <c:v>07-08</c:v>
                </c:pt>
                <c:pt idx="3">
                  <c:v>08-09</c:v>
                </c:pt>
                <c:pt idx="4">
                  <c:v>09-10</c:v>
                </c:pt>
                <c:pt idx="5">
                  <c:v>10-11</c:v>
                </c:pt>
                <c:pt idx="6">
                  <c:v>11-12</c:v>
                </c:pt>
                <c:pt idx="7">
                  <c:v>12-13</c:v>
                </c:pt>
                <c:pt idx="8">
                  <c:v>13-14</c:v>
                </c:pt>
                <c:pt idx="9">
                  <c:v>14-15</c:v>
                </c:pt>
                <c:pt idx="10">
                  <c:v>15-16</c:v>
                </c:pt>
                <c:pt idx="11">
                  <c:v>16-17</c:v>
                </c:pt>
                <c:pt idx="12">
                  <c:v>17-18</c:v>
                </c:pt>
                <c:pt idx="13">
                  <c:v>18-19</c:v>
                </c:pt>
              </c:strCache>
            </c:strRef>
          </c:cat>
          <c:val>
            <c:numRef>
              <c:f>Sheet1!$B$2:$B$15</c:f>
              <c:numCache>
                <c:formatCode>General</c:formatCode>
                <c:ptCount val="14"/>
                <c:pt idx="2">
                  <c:v>9</c:v>
                </c:pt>
                <c:pt idx="3">
                  <c:v>19</c:v>
                </c:pt>
                <c:pt idx="4">
                  <c:v>60</c:v>
                </c:pt>
                <c:pt idx="5">
                  <c:v>92</c:v>
                </c:pt>
                <c:pt idx="6">
                  <c:v>138</c:v>
                </c:pt>
                <c:pt idx="7">
                  <c:v>214</c:v>
                </c:pt>
                <c:pt idx="8">
                  <c:v>290</c:v>
                </c:pt>
                <c:pt idx="9">
                  <c:v>367</c:v>
                </c:pt>
                <c:pt idx="10">
                  <c:v>424</c:v>
                </c:pt>
                <c:pt idx="11">
                  <c:v>480</c:v>
                </c:pt>
                <c:pt idx="12">
                  <c:v>533</c:v>
                </c:pt>
                <c:pt idx="13">
                  <c:v>585</c:v>
                </c:pt>
              </c:numCache>
            </c:numRef>
          </c:val>
          <c:extLst xmlns:c16r2="http://schemas.microsoft.com/office/drawing/2015/06/chart">
            <c:ext xmlns:c16="http://schemas.microsoft.com/office/drawing/2014/chart" uri="{C3380CC4-5D6E-409C-BE32-E72D297353CC}">
              <c16:uniqueId val="{00000000-BC60-468B-B80C-2887A525E2D5}"/>
            </c:ext>
          </c:extLst>
        </c:ser>
        <c:ser>
          <c:idx val="1"/>
          <c:order val="1"/>
          <c:tx>
            <c:strRef>
              <c:f>Sheet1!$C$1</c:f>
              <c:strCache>
                <c:ptCount val="1"/>
                <c:pt idx="0">
                  <c:v>Second Year</c:v>
                </c:pt>
              </c:strCache>
            </c:strRef>
          </c:tx>
          <c:spPr>
            <a:solidFill>
              <a:schemeClr val="accent3"/>
            </a:solidFill>
            <a:ln>
              <a:noFill/>
            </a:ln>
            <a:effectLst/>
          </c:spPr>
          <c:invertIfNegative val="0"/>
          <c:cat>
            <c:strRef>
              <c:f>Sheet1!$A$2:$A$15</c:f>
              <c:strCache>
                <c:ptCount val="14"/>
                <c:pt idx="0">
                  <c:v>05-06</c:v>
                </c:pt>
                <c:pt idx="1">
                  <c:v>06-07</c:v>
                </c:pt>
                <c:pt idx="2">
                  <c:v>07-08</c:v>
                </c:pt>
                <c:pt idx="3">
                  <c:v>08-09</c:v>
                </c:pt>
                <c:pt idx="4">
                  <c:v>09-10</c:v>
                </c:pt>
                <c:pt idx="5">
                  <c:v>10-11</c:v>
                </c:pt>
                <c:pt idx="6">
                  <c:v>11-12</c:v>
                </c:pt>
                <c:pt idx="7">
                  <c:v>12-13</c:v>
                </c:pt>
                <c:pt idx="8">
                  <c:v>13-14</c:v>
                </c:pt>
                <c:pt idx="9">
                  <c:v>14-15</c:v>
                </c:pt>
                <c:pt idx="10">
                  <c:v>15-16</c:v>
                </c:pt>
                <c:pt idx="11">
                  <c:v>16-17</c:v>
                </c:pt>
                <c:pt idx="12">
                  <c:v>17-18</c:v>
                </c:pt>
                <c:pt idx="13">
                  <c:v>18-19</c:v>
                </c:pt>
              </c:strCache>
            </c:strRef>
          </c:cat>
          <c:val>
            <c:numRef>
              <c:f>Sheet1!$C$2:$C$15</c:f>
              <c:numCache>
                <c:formatCode>General</c:formatCode>
                <c:ptCount val="14"/>
                <c:pt idx="1">
                  <c:v>9</c:v>
                </c:pt>
                <c:pt idx="2">
                  <c:v>10</c:v>
                </c:pt>
                <c:pt idx="3">
                  <c:v>41</c:v>
                </c:pt>
                <c:pt idx="4">
                  <c:v>32</c:v>
                </c:pt>
                <c:pt idx="5">
                  <c:v>46</c:v>
                </c:pt>
                <c:pt idx="6">
                  <c:v>76</c:v>
                </c:pt>
                <c:pt idx="7">
                  <c:v>76</c:v>
                </c:pt>
                <c:pt idx="8">
                  <c:v>77</c:v>
                </c:pt>
                <c:pt idx="9">
                  <c:v>57</c:v>
                </c:pt>
                <c:pt idx="10">
                  <c:v>56</c:v>
                </c:pt>
                <c:pt idx="11">
                  <c:v>53</c:v>
                </c:pt>
                <c:pt idx="12">
                  <c:v>52</c:v>
                </c:pt>
                <c:pt idx="13">
                  <c:v>60</c:v>
                </c:pt>
              </c:numCache>
            </c:numRef>
          </c:val>
          <c:extLst xmlns:c16r2="http://schemas.microsoft.com/office/drawing/2015/06/chart">
            <c:ext xmlns:c16="http://schemas.microsoft.com/office/drawing/2014/chart" uri="{C3380CC4-5D6E-409C-BE32-E72D297353CC}">
              <c16:uniqueId val="{00000001-BC60-468B-B80C-2887A525E2D5}"/>
            </c:ext>
          </c:extLst>
        </c:ser>
        <c:ser>
          <c:idx val="2"/>
          <c:order val="2"/>
          <c:tx>
            <c:strRef>
              <c:f>Sheet1!$D$1</c:f>
              <c:strCache>
                <c:ptCount val="1"/>
                <c:pt idx="0">
                  <c:v>First Year</c:v>
                </c:pt>
              </c:strCache>
            </c:strRef>
          </c:tx>
          <c:spPr>
            <a:solidFill>
              <a:schemeClr val="accent2"/>
            </a:solidFill>
            <a:ln>
              <a:noFill/>
            </a:ln>
            <a:effectLst/>
          </c:spPr>
          <c:invertIfNegative val="0"/>
          <c:cat>
            <c:strRef>
              <c:f>Sheet1!$A$2:$A$15</c:f>
              <c:strCache>
                <c:ptCount val="14"/>
                <c:pt idx="0">
                  <c:v>05-06</c:v>
                </c:pt>
                <c:pt idx="1">
                  <c:v>06-07</c:v>
                </c:pt>
                <c:pt idx="2">
                  <c:v>07-08</c:v>
                </c:pt>
                <c:pt idx="3">
                  <c:v>08-09</c:v>
                </c:pt>
                <c:pt idx="4">
                  <c:v>09-10</c:v>
                </c:pt>
                <c:pt idx="5">
                  <c:v>10-11</c:v>
                </c:pt>
                <c:pt idx="6">
                  <c:v>11-12</c:v>
                </c:pt>
                <c:pt idx="7">
                  <c:v>12-13</c:v>
                </c:pt>
                <c:pt idx="8">
                  <c:v>13-14</c:v>
                </c:pt>
                <c:pt idx="9">
                  <c:v>14-15</c:v>
                </c:pt>
                <c:pt idx="10">
                  <c:v>15-16</c:v>
                </c:pt>
                <c:pt idx="11">
                  <c:v>16-17</c:v>
                </c:pt>
                <c:pt idx="12">
                  <c:v>17-18</c:v>
                </c:pt>
                <c:pt idx="13">
                  <c:v>18-19</c:v>
                </c:pt>
              </c:strCache>
            </c:strRef>
          </c:cat>
          <c:val>
            <c:numRef>
              <c:f>Sheet1!$D$2:$D$15</c:f>
              <c:numCache>
                <c:formatCode>General</c:formatCode>
                <c:ptCount val="14"/>
                <c:pt idx="0">
                  <c:v>9</c:v>
                </c:pt>
                <c:pt idx="1">
                  <c:v>10</c:v>
                </c:pt>
                <c:pt idx="2">
                  <c:v>41</c:v>
                </c:pt>
                <c:pt idx="3">
                  <c:v>32</c:v>
                </c:pt>
                <c:pt idx="4">
                  <c:v>46</c:v>
                </c:pt>
                <c:pt idx="5">
                  <c:v>76</c:v>
                </c:pt>
                <c:pt idx="6">
                  <c:v>76</c:v>
                </c:pt>
                <c:pt idx="7">
                  <c:v>77</c:v>
                </c:pt>
                <c:pt idx="8">
                  <c:v>57</c:v>
                </c:pt>
                <c:pt idx="9">
                  <c:v>56</c:v>
                </c:pt>
                <c:pt idx="10">
                  <c:v>53</c:v>
                </c:pt>
                <c:pt idx="11">
                  <c:v>46</c:v>
                </c:pt>
                <c:pt idx="12">
                  <c:v>60</c:v>
                </c:pt>
                <c:pt idx="13">
                  <c:v>45</c:v>
                </c:pt>
              </c:numCache>
            </c:numRef>
          </c:val>
          <c:extLst xmlns:c16r2="http://schemas.microsoft.com/office/drawing/2015/06/chart">
            <c:ext xmlns:c16="http://schemas.microsoft.com/office/drawing/2014/chart" uri="{C3380CC4-5D6E-409C-BE32-E72D297353CC}">
              <c16:uniqueId val="{00000002-BC60-468B-B80C-2887A525E2D5}"/>
            </c:ext>
          </c:extLst>
        </c:ser>
        <c:dLbls>
          <c:showLegendKey val="0"/>
          <c:showVal val="0"/>
          <c:showCatName val="0"/>
          <c:showSerName val="0"/>
          <c:showPercent val="0"/>
          <c:showBubbleSize val="0"/>
        </c:dLbls>
        <c:gapWidth val="150"/>
        <c:overlap val="100"/>
        <c:axId val="417480944"/>
        <c:axId val="417481336"/>
      </c:barChart>
      <c:catAx>
        <c:axId val="41748094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lang="en-US" sz="1800" b="1" i="0" u="none" strike="noStrike" kern="1200" baseline="0">
                <a:solidFill>
                  <a:schemeClr val="tx1"/>
                </a:solidFill>
                <a:latin typeface="+mn-lt"/>
                <a:ea typeface="+mn-ea"/>
                <a:cs typeface="+mn-cs"/>
              </a:defRPr>
            </a:pPr>
            <a:endParaRPr lang="en-US"/>
          </a:p>
        </c:txPr>
        <c:crossAx val="417481336"/>
        <c:crosses val="autoZero"/>
        <c:auto val="1"/>
        <c:lblAlgn val="ctr"/>
        <c:lblOffset val="100"/>
        <c:noMultiLvlLbl val="0"/>
      </c:catAx>
      <c:valAx>
        <c:axId val="417481336"/>
        <c:scaling>
          <c:orientation val="minMax"/>
          <c:max val="800"/>
        </c:scaling>
        <c:delete val="0"/>
        <c:axPos val="l"/>
        <c:majorGridlines>
          <c:spPr>
            <a:ln w="9525" cap="flat" cmpd="sng" algn="ctr">
              <a:no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lang="en-US" sz="1600" b="1" i="0" u="none" strike="noStrike" kern="1200" baseline="0">
                <a:solidFill>
                  <a:schemeClr val="tx1"/>
                </a:solidFill>
                <a:latin typeface="+mn-lt"/>
                <a:ea typeface="+mn-ea"/>
                <a:cs typeface="+mn-cs"/>
              </a:defRPr>
            </a:pPr>
            <a:endParaRPr lang="en-US"/>
          </a:p>
        </c:txPr>
        <c:crossAx val="417480944"/>
        <c:crosses val="autoZero"/>
        <c:crossBetween val="between"/>
      </c:valAx>
      <c:spPr>
        <a:noFill/>
        <a:ln>
          <a:noFill/>
        </a:ln>
        <a:effectLst/>
      </c:spPr>
    </c:plotArea>
    <c:legend>
      <c:legendPos val="b"/>
      <c:layout>
        <c:manualLayout>
          <c:xMode val="edge"/>
          <c:yMode val="edge"/>
          <c:x val="9.1300401326226438E-2"/>
          <c:y val="3.8855396981627301E-2"/>
          <c:w val="0.13742036108580152"/>
          <c:h val="0.21919475885826772"/>
        </c:manualLayout>
      </c:layout>
      <c:overlay val="0"/>
      <c:spPr>
        <a:noFill/>
        <a:ln>
          <a:noFill/>
        </a:ln>
        <a:effectLst/>
      </c:spPr>
      <c:txPr>
        <a:bodyPr rot="0" spcFirstLastPara="1" vertOverflow="ellipsis" vert="horz" wrap="square" anchor="ctr" anchorCtr="1"/>
        <a:lstStyle/>
        <a:p>
          <a:pPr>
            <a:defRPr lang="en-US" sz="16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lgn="ctr">
        <a:defRPr lang="en-US" sz="1800" b="1" i="0" u="none" strike="noStrike" kern="1200" baseline="0">
          <a:solidFill>
            <a:schemeClr val="tx1">
              <a:lumMod val="65000"/>
              <a:lumOff val="35000"/>
            </a:schemeClr>
          </a:solidFill>
          <a:latin typeface="+mn-lt"/>
          <a:ea typeface="+mn-ea"/>
          <a:cs typeface="+mn-cs"/>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rtl="0">
              <a:defRPr lang="en-US" sz="3200" b="1" i="0" u="none" strike="noStrike" kern="1200" baseline="0" dirty="0">
                <a:solidFill>
                  <a:srgbClr val="0299C6"/>
                </a:solidFill>
                <a:latin typeface="+mn-lt"/>
                <a:ea typeface="+mn-ea"/>
                <a:cs typeface="+mn-cs"/>
              </a:defRPr>
            </a:pPr>
            <a:r>
              <a:rPr lang="en-US" sz="2400" b="1" i="0" u="none" strike="noStrike" kern="1200" baseline="0" dirty="0">
                <a:solidFill>
                  <a:schemeClr val="tx1"/>
                </a:solidFill>
                <a:latin typeface="+mn-lt"/>
                <a:ea typeface="+mn-ea"/>
                <a:cs typeface="+mn-cs"/>
              </a:rPr>
              <a:t>Tiered Fidelity Inventory </a:t>
            </a:r>
            <a:r>
              <a:rPr lang="en-US" sz="2400" b="1" i="0" u="none" strike="noStrike" kern="1200" baseline="0" dirty="0" smtClean="0">
                <a:solidFill>
                  <a:schemeClr val="tx1"/>
                </a:solidFill>
                <a:latin typeface="+mn-lt"/>
                <a:ea typeface="+mn-ea"/>
                <a:cs typeface="+mn-cs"/>
              </a:rPr>
              <a:t>–</a:t>
            </a:r>
          </a:p>
          <a:p>
            <a:pPr algn="ctr" rtl="0">
              <a:defRPr lang="en-US" sz="3200" b="1" i="0" u="none" strike="noStrike" kern="1200" baseline="0" dirty="0">
                <a:solidFill>
                  <a:srgbClr val="0299C6"/>
                </a:solidFill>
                <a:latin typeface="+mn-lt"/>
                <a:ea typeface="+mn-ea"/>
                <a:cs typeface="+mn-cs"/>
              </a:defRPr>
            </a:pPr>
            <a:r>
              <a:rPr lang="en-US" sz="2400" b="1" i="0" u="none" strike="noStrike" kern="1200" baseline="0" dirty="0" smtClean="0">
                <a:solidFill>
                  <a:schemeClr val="tx1"/>
                </a:solidFill>
                <a:latin typeface="+mn-lt"/>
                <a:ea typeface="+mn-ea"/>
                <a:cs typeface="+mn-cs"/>
              </a:rPr>
              <a:t>Tier </a:t>
            </a:r>
            <a:r>
              <a:rPr lang="en-US" sz="2400" b="1" i="0" u="none" strike="noStrike" kern="1200" baseline="0" dirty="0">
                <a:solidFill>
                  <a:schemeClr val="tx1"/>
                </a:solidFill>
                <a:latin typeface="+mn-lt"/>
                <a:ea typeface="+mn-ea"/>
                <a:cs typeface="+mn-cs"/>
              </a:rPr>
              <a:t>1 Average</a:t>
            </a:r>
          </a:p>
        </c:rich>
      </c:tx>
      <c:layout>
        <c:manualLayout>
          <c:xMode val="edge"/>
          <c:yMode val="edge"/>
          <c:x val="0.3620854188732468"/>
          <c:y val="3.0824202183799967E-2"/>
        </c:manualLayout>
      </c:layout>
      <c:overlay val="1"/>
    </c:title>
    <c:autoTitleDeleted val="0"/>
    <c:plotArea>
      <c:layout>
        <c:manualLayout>
          <c:layoutTarget val="inner"/>
          <c:xMode val="edge"/>
          <c:yMode val="edge"/>
          <c:x val="6.3481214153786297E-2"/>
          <c:y val="1.7123869549971998E-2"/>
          <c:w val="0.924173106833868"/>
          <c:h val="0.86430246999367899"/>
        </c:manualLayout>
      </c:layout>
      <c:barChart>
        <c:barDir val="col"/>
        <c:grouping val="clustered"/>
        <c:varyColors val="0"/>
        <c:ser>
          <c:idx val="1"/>
          <c:order val="0"/>
          <c:tx>
            <c:v>C11</c:v>
          </c:tx>
          <c:spPr>
            <a:solidFill>
              <a:srgbClr val="5B9BD5">
                <a:lumMod val="40000"/>
                <a:lumOff val="60000"/>
              </a:srgbClr>
            </a:solidFill>
            <a:ln>
              <a:noFill/>
            </a:ln>
            <a:effectLst/>
          </c:spPr>
          <c:invertIfNegative val="0"/>
          <c:dPt>
            <c:idx val="0"/>
            <c:invertIfNegative val="0"/>
            <c:bubble3D val="0"/>
            <c:spPr>
              <a:solidFill>
                <a:srgbClr val="8EB4E3"/>
              </a:solidFill>
              <a:ln>
                <a:noFill/>
              </a:ln>
              <a:effectLst/>
            </c:spPr>
          </c:dPt>
          <c:dPt>
            <c:idx val="1"/>
            <c:invertIfNegative val="0"/>
            <c:bubble3D val="0"/>
            <c:spPr>
              <a:solidFill>
                <a:srgbClr val="558ED5"/>
              </a:solidFill>
              <a:ln>
                <a:noFill/>
              </a:ln>
              <a:effectLst/>
            </c:spPr>
          </c:dPt>
          <c:dPt>
            <c:idx val="2"/>
            <c:invertIfNegative val="0"/>
            <c:bubble3D val="0"/>
            <c:spPr>
              <a:solidFill>
                <a:srgbClr val="2962A7"/>
              </a:solidFill>
              <a:ln>
                <a:noFill/>
              </a:ln>
              <a:effectLst/>
            </c:spPr>
          </c:dPt>
          <c:dPt>
            <c:idx val="3"/>
            <c:invertIfNegative val="0"/>
            <c:bubble3D val="0"/>
            <c:spPr>
              <a:solidFill>
                <a:srgbClr val="254061"/>
              </a:solidFill>
              <a:ln>
                <a:noFill/>
              </a:ln>
              <a:effectLst/>
            </c:spPr>
          </c:dPt>
          <c:dPt>
            <c:idx val="4"/>
            <c:invertIfNegative val="0"/>
            <c:bubble3D val="0"/>
            <c:spPr>
              <a:solidFill>
                <a:srgbClr val="8EB4E3"/>
              </a:solidFill>
              <a:ln>
                <a:noFill/>
              </a:ln>
              <a:effectLst/>
            </c:spPr>
          </c:dPt>
          <c:dPt>
            <c:idx val="5"/>
            <c:invertIfNegative val="0"/>
            <c:bubble3D val="0"/>
            <c:spPr>
              <a:solidFill>
                <a:srgbClr val="558ED5"/>
              </a:solidFill>
              <a:ln>
                <a:noFill/>
              </a:ln>
              <a:effectLst/>
            </c:spPr>
          </c:dPt>
          <c:dPt>
            <c:idx val="6"/>
            <c:invertIfNegative val="0"/>
            <c:bubble3D val="0"/>
            <c:spPr>
              <a:solidFill>
                <a:srgbClr val="2962A7"/>
              </a:solidFill>
              <a:ln>
                <a:noFill/>
              </a:ln>
              <a:effectLst/>
            </c:spPr>
          </c:dPt>
          <c:dPt>
            <c:idx val="7"/>
            <c:invertIfNegative val="0"/>
            <c:bubble3D val="0"/>
            <c:spPr>
              <a:solidFill>
                <a:srgbClr val="254061"/>
              </a:solidFill>
              <a:ln>
                <a:noFill/>
              </a:ln>
              <a:effectLst/>
            </c:spPr>
          </c:dPt>
          <c:dLbls>
            <c:dLbl>
              <c:idx val="2"/>
              <c:layout/>
              <c:spPr>
                <a:noFill/>
                <a:ln>
                  <a:noFill/>
                </a:ln>
                <a:effectLst/>
              </c:spPr>
              <c:txPr>
                <a:bodyPr rot="-2400000" vert="horz" wrap="square" lIns="38100" tIns="19050" rIns="38100" bIns="19050" anchor="ctr">
                  <a:spAutoFit/>
                </a:bodyPr>
                <a:lstStyle/>
                <a:p>
                  <a:pPr>
                    <a:defRPr sz="1600">
                      <a:solidFill>
                        <a:schemeClr val="bg1"/>
                      </a:solidFill>
                    </a:defRPr>
                  </a:pPr>
                  <a:endParaRPr lang="en-US"/>
                </a:p>
              </c:txPr>
              <c:dLblPos val="inBase"/>
              <c:showLegendKey val="0"/>
              <c:showVal val="0"/>
              <c:showCatName val="0"/>
              <c:showSerName val="1"/>
              <c:showPercent val="0"/>
              <c:showBubbleSize val="0"/>
              <c:extLst>
                <c:ext xmlns:c15="http://schemas.microsoft.com/office/drawing/2012/chart" uri="{CE6537A1-D6FC-4f65-9D91-7224C49458BB}">
                  <c15:layout/>
                </c:ext>
              </c:extLst>
            </c:dLbl>
            <c:dLbl>
              <c:idx val="3"/>
              <c:layout/>
              <c:spPr>
                <a:noFill/>
                <a:ln>
                  <a:noFill/>
                </a:ln>
                <a:effectLst/>
              </c:spPr>
              <c:txPr>
                <a:bodyPr rot="-2400000" vert="horz" wrap="square" lIns="38100" tIns="19050" rIns="38100" bIns="19050" anchor="ctr">
                  <a:spAutoFit/>
                </a:bodyPr>
                <a:lstStyle/>
                <a:p>
                  <a:pPr>
                    <a:defRPr sz="1600">
                      <a:solidFill>
                        <a:schemeClr val="bg1"/>
                      </a:solidFill>
                    </a:defRPr>
                  </a:pPr>
                  <a:endParaRPr lang="en-US"/>
                </a:p>
              </c:txPr>
              <c:dLblPos val="inBase"/>
              <c:showLegendKey val="0"/>
              <c:showVal val="0"/>
              <c:showCatName val="0"/>
              <c:showSerName val="1"/>
              <c:showPercent val="0"/>
              <c:showBubbleSize val="0"/>
              <c:extLst>
                <c:ext xmlns:c15="http://schemas.microsoft.com/office/drawing/2012/chart" uri="{CE6537A1-D6FC-4f65-9D91-7224C49458BB}">
                  <c15:layout/>
                </c:ext>
              </c:extLst>
            </c:dLbl>
            <c:dLbl>
              <c:idx val="6"/>
              <c:layout/>
              <c:spPr>
                <a:noFill/>
                <a:ln>
                  <a:noFill/>
                </a:ln>
                <a:effectLst/>
              </c:spPr>
              <c:txPr>
                <a:bodyPr rot="-2400000" vert="horz" wrap="square" lIns="38100" tIns="19050" rIns="38100" bIns="19050" anchor="ctr">
                  <a:spAutoFit/>
                </a:bodyPr>
                <a:lstStyle/>
                <a:p>
                  <a:pPr>
                    <a:defRPr sz="1600">
                      <a:solidFill>
                        <a:schemeClr val="bg1"/>
                      </a:solidFill>
                    </a:defRPr>
                  </a:pPr>
                  <a:endParaRPr lang="en-US"/>
                </a:p>
              </c:txPr>
              <c:dLblPos val="inBase"/>
              <c:showLegendKey val="0"/>
              <c:showVal val="0"/>
              <c:showCatName val="0"/>
              <c:showSerName val="1"/>
              <c:showPercent val="0"/>
              <c:showBubbleSize val="0"/>
              <c:extLst>
                <c:ext xmlns:c15="http://schemas.microsoft.com/office/drawing/2012/chart" uri="{CE6537A1-D6FC-4f65-9D91-7224C49458BB}">
                  <c15:layout/>
                </c:ext>
              </c:extLst>
            </c:dLbl>
            <c:dLbl>
              <c:idx val="7"/>
              <c:layout/>
              <c:spPr>
                <a:noFill/>
                <a:ln>
                  <a:noFill/>
                </a:ln>
                <a:effectLst/>
              </c:spPr>
              <c:txPr>
                <a:bodyPr rot="-2400000" vert="horz" wrap="square" lIns="38100" tIns="19050" rIns="38100" bIns="19050" anchor="ctr">
                  <a:spAutoFit/>
                </a:bodyPr>
                <a:lstStyle/>
                <a:p>
                  <a:pPr>
                    <a:defRPr sz="1600">
                      <a:solidFill>
                        <a:schemeClr val="bg1"/>
                      </a:solidFill>
                    </a:defRPr>
                  </a:pPr>
                  <a:endParaRPr lang="en-US"/>
                </a:p>
              </c:txPr>
              <c:dLblPos val="inBase"/>
              <c:showLegendKey val="0"/>
              <c:showVal val="0"/>
              <c:showCatName val="0"/>
              <c:showSerName val="1"/>
              <c:showPercent val="0"/>
              <c:showBubbleSize val="0"/>
              <c:extLst>
                <c:ext xmlns:c15="http://schemas.microsoft.com/office/drawing/2012/chart" uri="{CE6537A1-D6FC-4f65-9D91-7224C49458BB}">
                  <c15:layout/>
                </c:ext>
              </c:extLst>
            </c:dLbl>
            <c:spPr>
              <a:noFill/>
              <a:ln>
                <a:noFill/>
              </a:ln>
              <a:effectLst/>
            </c:spPr>
            <c:txPr>
              <a:bodyPr rot="-2400000" vert="horz" wrap="square" lIns="38100" tIns="19050" rIns="38100" bIns="19050" anchor="ctr">
                <a:spAutoFit/>
              </a:bodyPr>
              <a:lstStyle/>
              <a:p>
                <a:pPr>
                  <a:defRPr sz="1600"/>
                </a:pPr>
                <a:endParaRPr lang="en-US"/>
              </a:p>
            </c:txPr>
            <c:dLblPos val="inBase"/>
            <c:showLegendKey val="0"/>
            <c:showVal val="0"/>
            <c:showCatName val="0"/>
            <c:showSerName val="1"/>
            <c:showPercent val="0"/>
            <c:showBubbleSize val="0"/>
            <c:separator>, </c:separator>
            <c:showLeaderLines val="0"/>
            <c:extLst>
              <c:ext xmlns:c15="http://schemas.microsoft.com/office/drawing/2012/chart" uri="{CE6537A1-D6FC-4f65-9D91-7224C49458BB}">
                <c15:layout/>
                <c15:showLeaderLines val="0"/>
              </c:ext>
            </c:extLst>
          </c:dLbls>
          <c:cat>
            <c:strRef>
              <c:f>'Cohort 11'!$A$2:$H$2</c:f>
              <c:strCache>
                <c:ptCount val="8"/>
                <c:pt idx="0">
                  <c:v>Tier 1 Score Fall</c:v>
                </c:pt>
                <c:pt idx="1">
                  <c:v>Tier 1 Score Winter</c:v>
                </c:pt>
                <c:pt idx="2">
                  <c:v>Tier 1 Score Spring</c:v>
                </c:pt>
                <c:pt idx="3">
                  <c:v>Tier 1 Score Fidelity</c:v>
                </c:pt>
                <c:pt idx="4">
                  <c:v>Tier 1 Score Fall</c:v>
                </c:pt>
                <c:pt idx="5">
                  <c:v>Tier 1 Score Winter</c:v>
                </c:pt>
                <c:pt idx="6">
                  <c:v>Tier 1 Score Spring</c:v>
                </c:pt>
                <c:pt idx="7">
                  <c:v>Tier 1 Score Fidelity</c:v>
                </c:pt>
              </c:strCache>
            </c:strRef>
          </c:cat>
          <c:val>
            <c:numRef>
              <c:f>'Cohort 11'!$A$1:$H$1</c:f>
              <c:numCache>
                <c:formatCode>0%</c:formatCode>
                <c:ptCount val="8"/>
                <c:pt idx="0">
                  <c:v>0.22</c:v>
                </c:pt>
                <c:pt idx="1">
                  <c:v>0.4</c:v>
                </c:pt>
                <c:pt idx="2">
                  <c:v>0.56999999999999995</c:v>
                </c:pt>
                <c:pt idx="3">
                  <c:v>0.62</c:v>
                </c:pt>
                <c:pt idx="4">
                  <c:v>0.66</c:v>
                </c:pt>
                <c:pt idx="5">
                  <c:v>0.74</c:v>
                </c:pt>
                <c:pt idx="6">
                  <c:v>0.76</c:v>
                </c:pt>
                <c:pt idx="7">
                  <c:v>0.81</c:v>
                </c:pt>
              </c:numCache>
            </c:numRef>
          </c:val>
        </c:ser>
        <c:dLbls>
          <c:showLegendKey val="0"/>
          <c:showVal val="0"/>
          <c:showCatName val="0"/>
          <c:showSerName val="0"/>
          <c:showPercent val="0"/>
          <c:showBubbleSize val="0"/>
        </c:dLbls>
        <c:gapWidth val="80"/>
        <c:overlap val="-5"/>
        <c:axId val="417482120"/>
        <c:axId val="535741512"/>
      </c:barChart>
      <c:catAx>
        <c:axId val="417482120"/>
        <c:scaling>
          <c:orientation val="minMax"/>
        </c:scaling>
        <c:delete val="0"/>
        <c:axPos val="b"/>
        <c:numFmt formatCode="General" sourceLinked="0"/>
        <c:majorTickMark val="none"/>
        <c:minorTickMark val="none"/>
        <c:tickLblPos val="nextTo"/>
        <c:txPr>
          <a:bodyPr/>
          <a:lstStyle/>
          <a:p>
            <a:pPr>
              <a:defRPr sz="1600"/>
            </a:pPr>
            <a:endParaRPr lang="en-US"/>
          </a:p>
        </c:txPr>
        <c:crossAx val="535741512"/>
        <c:crossesAt val="0"/>
        <c:auto val="0"/>
        <c:lblAlgn val="ctr"/>
        <c:lblOffset val="100"/>
        <c:noMultiLvlLbl val="0"/>
      </c:catAx>
      <c:valAx>
        <c:axId val="535741512"/>
        <c:scaling>
          <c:orientation val="minMax"/>
          <c:max val="1"/>
        </c:scaling>
        <c:delete val="0"/>
        <c:axPos val="l"/>
        <c:majorGridlines>
          <c:spPr>
            <a:ln>
              <a:noFill/>
            </a:ln>
          </c:spPr>
        </c:majorGridlines>
        <c:numFmt formatCode="0%" sourceLinked="1"/>
        <c:majorTickMark val="none"/>
        <c:minorTickMark val="none"/>
        <c:tickLblPos val="nextTo"/>
        <c:txPr>
          <a:bodyPr/>
          <a:lstStyle/>
          <a:p>
            <a:pPr>
              <a:defRPr sz="1600"/>
            </a:pPr>
            <a:endParaRPr lang="en-US"/>
          </a:p>
        </c:txPr>
        <c:crossAx val="417482120"/>
        <c:crosses val="autoZero"/>
        <c:crossBetween val="between"/>
      </c:valAx>
    </c:plotArea>
    <c:plotVisOnly val="1"/>
    <c:dispBlanksAs val="gap"/>
    <c:showDLblsOverMax val="0"/>
  </c:chart>
  <c:txPr>
    <a:bodyPr/>
    <a:lstStyle/>
    <a:p>
      <a:pPr>
        <a:defRPr sz="1800" b="1"/>
      </a:pPr>
      <a:endParaRPr lang="en-US"/>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rtl="0">
              <a:defRPr lang="en-US" sz="3200" b="1" i="0" u="none" strike="noStrike" kern="1200" baseline="0" dirty="0">
                <a:solidFill>
                  <a:srgbClr val="0299C6"/>
                </a:solidFill>
                <a:latin typeface="+mn-lt"/>
                <a:ea typeface="+mn-ea"/>
                <a:cs typeface="+mn-cs"/>
              </a:defRPr>
            </a:pPr>
            <a:r>
              <a:rPr lang="en-US" sz="2400" b="1" i="0" u="none" strike="noStrike" kern="1200" baseline="0" dirty="0">
                <a:solidFill>
                  <a:schemeClr val="tx1"/>
                </a:solidFill>
                <a:latin typeface="+mn-lt"/>
                <a:ea typeface="+mn-ea"/>
                <a:cs typeface="+mn-cs"/>
              </a:rPr>
              <a:t>Tiered Fidelity Inventory </a:t>
            </a:r>
            <a:r>
              <a:rPr lang="en-US" sz="2400" b="1" i="0" u="none" strike="noStrike" kern="1200" baseline="0" dirty="0" smtClean="0">
                <a:solidFill>
                  <a:schemeClr val="tx1"/>
                </a:solidFill>
                <a:latin typeface="+mn-lt"/>
                <a:ea typeface="+mn-ea"/>
                <a:cs typeface="+mn-cs"/>
              </a:rPr>
              <a:t>–</a:t>
            </a:r>
          </a:p>
          <a:p>
            <a:pPr algn="ctr" rtl="0">
              <a:defRPr lang="en-US" sz="3200" b="1" i="0" u="none" strike="noStrike" kern="1200" baseline="0" dirty="0">
                <a:solidFill>
                  <a:srgbClr val="0299C6"/>
                </a:solidFill>
                <a:latin typeface="+mn-lt"/>
                <a:ea typeface="+mn-ea"/>
                <a:cs typeface="+mn-cs"/>
              </a:defRPr>
            </a:pPr>
            <a:r>
              <a:rPr lang="en-US" sz="2400" b="1" i="0" u="none" strike="noStrike" kern="1200" baseline="0" dirty="0" smtClean="0">
                <a:solidFill>
                  <a:schemeClr val="tx1"/>
                </a:solidFill>
                <a:latin typeface="+mn-lt"/>
                <a:ea typeface="+mn-ea"/>
                <a:cs typeface="+mn-cs"/>
              </a:rPr>
              <a:t>Tier </a:t>
            </a:r>
            <a:r>
              <a:rPr lang="en-US" sz="2400" b="1" i="0" u="none" strike="noStrike" kern="1200" baseline="0" dirty="0">
                <a:solidFill>
                  <a:schemeClr val="tx1"/>
                </a:solidFill>
                <a:latin typeface="+mn-lt"/>
                <a:ea typeface="+mn-ea"/>
                <a:cs typeface="+mn-cs"/>
              </a:rPr>
              <a:t>1 Average</a:t>
            </a:r>
          </a:p>
        </c:rich>
      </c:tx>
      <c:layout>
        <c:manualLayout>
          <c:xMode val="edge"/>
          <c:yMode val="edge"/>
          <c:x val="0.3620854188732468"/>
          <c:y val="3.0824202183799967E-2"/>
        </c:manualLayout>
      </c:layout>
      <c:overlay val="1"/>
    </c:title>
    <c:autoTitleDeleted val="0"/>
    <c:plotArea>
      <c:layout>
        <c:manualLayout>
          <c:layoutTarget val="inner"/>
          <c:xMode val="edge"/>
          <c:yMode val="edge"/>
          <c:x val="6.3481214153786297E-2"/>
          <c:y val="1.7123869549971998E-2"/>
          <c:w val="0.924173106833868"/>
          <c:h val="0.86430246999367899"/>
        </c:manualLayout>
      </c:layout>
      <c:barChart>
        <c:barDir val="col"/>
        <c:grouping val="clustered"/>
        <c:varyColors val="0"/>
        <c:ser>
          <c:idx val="0"/>
          <c:order val="0"/>
          <c:tx>
            <c:v>C12</c:v>
          </c:tx>
          <c:spPr>
            <a:ln>
              <a:noFill/>
            </a:ln>
            <a:effectLst/>
          </c:spPr>
          <c:invertIfNegative val="0"/>
          <c:dPt>
            <c:idx val="0"/>
            <c:invertIfNegative val="0"/>
            <c:bubble3D val="0"/>
            <c:spPr>
              <a:solidFill>
                <a:srgbClr val="8EB4E3"/>
              </a:solidFill>
              <a:ln>
                <a:noFill/>
              </a:ln>
              <a:effectLst/>
            </c:spPr>
          </c:dPt>
          <c:dPt>
            <c:idx val="1"/>
            <c:invertIfNegative val="0"/>
            <c:bubble3D val="0"/>
            <c:spPr>
              <a:solidFill>
                <a:srgbClr val="558ED5"/>
              </a:solidFill>
              <a:ln>
                <a:noFill/>
              </a:ln>
              <a:effectLst/>
            </c:spPr>
          </c:dPt>
          <c:dPt>
            <c:idx val="2"/>
            <c:invertIfNegative val="0"/>
            <c:bubble3D val="0"/>
            <c:spPr>
              <a:solidFill>
                <a:srgbClr val="2962A7"/>
              </a:solidFill>
              <a:ln>
                <a:noFill/>
              </a:ln>
              <a:effectLst/>
            </c:spPr>
          </c:dPt>
          <c:dPt>
            <c:idx val="3"/>
            <c:invertIfNegative val="0"/>
            <c:bubble3D val="0"/>
            <c:spPr>
              <a:solidFill>
                <a:srgbClr val="254061"/>
              </a:solidFill>
              <a:ln>
                <a:noFill/>
              </a:ln>
              <a:effectLst/>
            </c:spPr>
          </c:dPt>
          <c:dPt>
            <c:idx val="4"/>
            <c:invertIfNegative val="0"/>
            <c:bubble3D val="0"/>
            <c:spPr>
              <a:solidFill>
                <a:srgbClr val="8EB4E3"/>
              </a:solidFill>
              <a:ln>
                <a:noFill/>
              </a:ln>
              <a:effectLst/>
            </c:spPr>
          </c:dPt>
          <c:dPt>
            <c:idx val="5"/>
            <c:invertIfNegative val="0"/>
            <c:bubble3D val="0"/>
            <c:spPr>
              <a:solidFill>
                <a:srgbClr val="558ED5"/>
              </a:solidFill>
              <a:ln>
                <a:noFill/>
              </a:ln>
              <a:effectLst/>
            </c:spPr>
          </c:dPt>
          <c:dPt>
            <c:idx val="6"/>
            <c:invertIfNegative val="0"/>
            <c:bubble3D val="0"/>
            <c:spPr>
              <a:solidFill>
                <a:srgbClr val="2962A7"/>
              </a:solidFill>
              <a:ln>
                <a:noFill/>
              </a:ln>
              <a:effectLst/>
            </c:spPr>
          </c:dPt>
          <c:dPt>
            <c:idx val="7"/>
            <c:invertIfNegative val="0"/>
            <c:bubble3D val="0"/>
            <c:spPr>
              <a:solidFill>
                <a:srgbClr val="254061"/>
              </a:solidFill>
              <a:ln>
                <a:noFill/>
              </a:ln>
              <a:effectLst/>
            </c:spPr>
          </c:dPt>
          <c:dLbls>
            <c:dLbl>
              <c:idx val="0"/>
              <c:layout/>
              <c:tx>
                <c:rich>
                  <a:bodyPr/>
                  <a:lstStyle/>
                  <a:p>
                    <a:fld id="{EED894FE-BA9B-4F20-9996-E35EA6D58946}" type="CELLREF">
                      <a:rPr lang="en-US" smtClean="0"/>
                      <a:pPr/>
                      <a:t>[CELLREF]</a:t>
                    </a:fld>
                    <a:endParaRPr lang="en-US"/>
                  </a:p>
                </c:rich>
              </c:tx>
              <c:dLblPos val="inBase"/>
              <c:showLegendKey val="0"/>
              <c:showVal val="0"/>
              <c:showCatName val="0"/>
              <c:showSerName val="1"/>
              <c:showPercent val="0"/>
              <c:showBubbleSize val="0"/>
              <c:extLst>
                <c:ext xmlns:c15="http://schemas.microsoft.com/office/drawing/2012/chart" uri="{CE6537A1-D6FC-4f65-9D91-7224C49458BB}">
                  <c15:layout/>
                  <c15:dlblFieldTable>
                    <c15:dlblFTEntry>
                      <c15:txfldGUID>{EED894FE-BA9B-4F20-9996-E35EA6D58946}</c15:txfldGUID>
                      <c15:f>'Cohort 12'!$A$1</c15:f>
                      <c15:dlblFieldTableCache>
                        <c:ptCount val="1"/>
                        <c:pt idx="0">
                          <c:v>C12</c:v>
                        </c:pt>
                      </c15:dlblFieldTableCache>
                    </c15:dlblFTEntry>
                  </c15:dlblFieldTable>
                  <c15:showDataLabelsRange val="0"/>
                </c:ext>
              </c:extLst>
            </c:dLbl>
            <c:dLbl>
              <c:idx val="1"/>
              <c:layout/>
              <c:tx>
                <c:rich>
                  <a:bodyPr/>
                  <a:lstStyle/>
                  <a:p>
                    <a:fld id="{6DF477C5-E11B-4E4A-90DE-A2BAFEC8D1BC}" type="CELLREF">
                      <a:rPr lang="en-US" smtClean="0"/>
                      <a:pPr/>
                      <a:t>[CELLREF]</a:t>
                    </a:fld>
                    <a:endParaRPr lang="en-US"/>
                  </a:p>
                </c:rich>
              </c:tx>
              <c:dLblPos val="inBase"/>
              <c:showLegendKey val="0"/>
              <c:showVal val="0"/>
              <c:showCatName val="0"/>
              <c:showSerName val="1"/>
              <c:showPercent val="0"/>
              <c:showBubbleSize val="0"/>
              <c:extLst>
                <c:ext xmlns:c15="http://schemas.microsoft.com/office/drawing/2012/chart" uri="{CE6537A1-D6FC-4f65-9D91-7224C49458BB}">
                  <c15:layout/>
                  <c15:dlblFieldTable>
                    <c15:dlblFTEntry>
                      <c15:txfldGUID>{6DF477C5-E11B-4E4A-90DE-A2BAFEC8D1BC}</c15:txfldGUID>
                      <c15:f>'Cohort 12'!$A$1</c15:f>
                      <c15:dlblFieldTableCache>
                        <c:ptCount val="1"/>
                        <c:pt idx="0">
                          <c:v>C12</c:v>
                        </c:pt>
                      </c15:dlblFieldTableCache>
                    </c15:dlblFTEntry>
                  </c15:dlblFieldTable>
                  <c15:showDataLabelsRange val="0"/>
                </c:ext>
              </c:extLst>
            </c:dLbl>
            <c:dLbl>
              <c:idx val="2"/>
              <c:layout/>
              <c:tx>
                <c:rich>
                  <a:bodyPr rot="-2400000" wrap="square" lIns="38100" tIns="19050" rIns="38100" bIns="19050" anchor="ctr">
                    <a:spAutoFit/>
                  </a:bodyPr>
                  <a:lstStyle/>
                  <a:p>
                    <a:pPr>
                      <a:defRPr sz="1600">
                        <a:solidFill>
                          <a:schemeClr val="bg1"/>
                        </a:solidFill>
                      </a:defRPr>
                    </a:pPr>
                    <a:fld id="{EC61E525-97CE-46A9-8294-D77006F9AEB4}" type="CELLREF">
                      <a:rPr lang="en-US" smtClean="0"/>
                      <a:pPr>
                        <a:defRPr sz="1600">
                          <a:solidFill>
                            <a:schemeClr val="bg1"/>
                          </a:solidFill>
                        </a:defRPr>
                      </a:pPr>
                      <a:t>[CELLREF]</a:t>
                    </a:fld>
                    <a:endParaRPr lang="en-US"/>
                  </a:p>
                </c:rich>
              </c:tx>
              <c:spPr>
                <a:noFill/>
                <a:ln>
                  <a:noFill/>
                </a:ln>
                <a:effectLst/>
              </c:spPr>
              <c:dLblPos val="inBase"/>
              <c:showLegendKey val="0"/>
              <c:showVal val="0"/>
              <c:showCatName val="0"/>
              <c:showSerName val="1"/>
              <c:showPercent val="0"/>
              <c:showBubbleSize val="0"/>
              <c:extLst>
                <c:ext xmlns:c15="http://schemas.microsoft.com/office/drawing/2012/chart" uri="{CE6537A1-D6FC-4f65-9D91-7224C49458BB}">
                  <c15:layout/>
                  <c15:dlblFieldTable>
                    <c15:dlblFTEntry>
                      <c15:txfldGUID>{EC61E525-97CE-46A9-8294-D77006F9AEB4}</c15:txfldGUID>
                      <c15:f>'Cohort 12'!$A$1</c15:f>
                      <c15:dlblFieldTableCache>
                        <c:ptCount val="1"/>
                        <c:pt idx="0">
                          <c:v>C12</c:v>
                        </c:pt>
                      </c15:dlblFieldTableCache>
                    </c15:dlblFTEntry>
                  </c15:dlblFieldTable>
                  <c15:showDataLabelsRange val="0"/>
                </c:ext>
              </c:extLst>
            </c:dLbl>
            <c:dLbl>
              <c:idx val="3"/>
              <c:layout/>
              <c:tx>
                <c:rich>
                  <a:bodyPr rot="-2400000" wrap="square" lIns="38100" tIns="19050" rIns="38100" bIns="19050" anchor="ctr">
                    <a:spAutoFit/>
                  </a:bodyPr>
                  <a:lstStyle/>
                  <a:p>
                    <a:pPr>
                      <a:defRPr sz="1600">
                        <a:solidFill>
                          <a:schemeClr val="bg1"/>
                        </a:solidFill>
                      </a:defRPr>
                    </a:pPr>
                    <a:fld id="{C2DF57E2-8475-46B7-8EC7-E50C532EAC42}" type="CELLREF">
                      <a:rPr lang="en-US" smtClean="0"/>
                      <a:pPr>
                        <a:defRPr sz="1600">
                          <a:solidFill>
                            <a:schemeClr val="bg1"/>
                          </a:solidFill>
                        </a:defRPr>
                      </a:pPr>
                      <a:t>[CELLREF]</a:t>
                    </a:fld>
                    <a:endParaRPr lang="en-US"/>
                  </a:p>
                </c:rich>
              </c:tx>
              <c:spPr>
                <a:noFill/>
                <a:ln>
                  <a:noFill/>
                </a:ln>
                <a:effectLst/>
              </c:spPr>
              <c:dLblPos val="inBase"/>
              <c:showLegendKey val="0"/>
              <c:showVal val="0"/>
              <c:showCatName val="0"/>
              <c:showSerName val="1"/>
              <c:showPercent val="0"/>
              <c:showBubbleSize val="0"/>
              <c:extLst>
                <c:ext xmlns:c15="http://schemas.microsoft.com/office/drawing/2012/chart" uri="{CE6537A1-D6FC-4f65-9D91-7224C49458BB}">
                  <c15:layout/>
                  <c15:dlblFieldTable>
                    <c15:dlblFTEntry>
                      <c15:txfldGUID>{C2DF57E2-8475-46B7-8EC7-E50C532EAC42}</c15:txfldGUID>
                      <c15:f>'Cohort 12'!$A$1</c15:f>
                      <c15:dlblFieldTableCache>
                        <c:ptCount val="1"/>
                        <c:pt idx="0">
                          <c:v>C12</c:v>
                        </c:pt>
                      </c15:dlblFieldTableCache>
                    </c15:dlblFTEntry>
                  </c15:dlblFieldTable>
                  <c15:showDataLabelsRange val="0"/>
                </c:ext>
              </c:extLst>
            </c:dLbl>
            <c:dLbl>
              <c:idx val="4"/>
              <c:layout/>
              <c:tx>
                <c:rich>
                  <a:bodyPr/>
                  <a:lstStyle/>
                  <a:p>
                    <a:fld id="{6545B9F0-9678-4FFF-8A99-6D30B6D8ED0A}" type="CELLREF">
                      <a:rPr lang="en-US" smtClean="0"/>
                      <a:pPr/>
                      <a:t>[CELLREF]</a:t>
                    </a:fld>
                    <a:endParaRPr lang="en-US"/>
                  </a:p>
                </c:rich>
              </c:tx>
              <c:dLblPos val="inBase"/>
              <c:showLegendKey val="0"/>
              <c:showVal val="0"/>
              <c:showCatName val="0"/>
              <c:showSerName val="1"/>
              <c:showPercent val="0"/>
              <c:showBubbleSize val="0"/>
              <c:extLst>
                <c:ext xmlns:c15="http://schemas.microsoft.com/office/drawing/2012/chart" uri="{CE6537A1-D6FC-4f65-9D91-7224C49458BB}">
                  <c15:layout/>
                  <c15:dlblFieldTable>
                    <c15:dlblFTEntry>
                      <c15:txfldGUID>{6545B9F0-9678-4FFF-8A99-6D30B6D8ED0A}</c15:txfldGUID>
                      <c15:f>'Cohort 12'!$A$1</c15:f>
                      <c15:dlblFieldTableCache>
                        <c:ptCount val="1"/>
                        <c:pt idx="0">
                          <c:v>C12</c:v>
                        </c:pt>
                      </c15:dlblFieldTableCache>
                    </c15:dlblFTEntry>
                  </c15:dlblFieldTable>
                  <c15:showDataLabelsRange val="0"/>
                </c:ext>
              </c:extLst>
            </c:dLbl>
            <c:dLbl>
              <c:idx val="5"/>
              <c:layout/>
              <c:tx>
                <c:rich>
                  <a:bodyPr/>
                  <a:lstStyle/>
                  <a:p>
                    <a:fld id="{1F9B38EE-088D-4908-A23F-E7AEC032C300}" type="CELLREF">
                      <a:rPr lang="en-US" smtClean="0"/>
                      <a:pPr/>
                      <a:t>[CELLREF]</a:t>
                    </a:fld>
                    <a:endParaRPr lang="en-US"/>
                  </a:p>
                </c:rich>
              </c:tx>
              <c:dLblPos val="inBase"/>
              <c:showLegendKey val="0"/>
              <c:showVal val="0"/>
              <c:showCatName val="0"/>
              <c:showSerName val="1"/>
              <c:showPercent val="0"/>
              <c:showBubbleSize val="0"/>
              <c:extLst>
                <c:ext xmlns:c15="http://schemas.microsoft.com/office/drawing/2012/chart" uri="{CE6537A1-D6FC-4f65-9D91-7224C49458BB}">
                  <c15:layout/>
                  <c15:dlblFieldTable>
                    <c15:dlblFTEntry>
                      <c15:txfldGUID>{1F9B38EE-088D-4908-A23F-E7AEC032C300}</c15:txfldGUID>
                      <c15:f>'Cohort 12'!$A$1</c15:f>
                      <c15:dlblFieldTableCache>
                        <c:ptCount val="1"/>
                        <c:pt idx="0">
                          <c:v>C12</c:v>
                        </c:pt>
                      </c15:dlblFieldTableCache>
                    </c15:dlblFTEntry>
                  </c15:dlblFieldTable>
                  <c15:showDataLabelsRange val="0"/>
                </c:ext>
              </c:extLst>
            </c:dLbl>
            <c:dLbl>
              <c:idx val="6"/>
              <c:layout/>
              <c:tx>
                <c:rich>
                  <a:bodyPr/>
                  <a:lstStyle/>
                  <a:p>
                    <a:fld id="{2D5ED9B3-F47B-463F-9982-FB41F8F6C912}" type="CELLREF">
                      <a:rPr lang="en-US" smtClean="0">
                        <a:solidFill>
                          <a:schemeClr val="bg1"/>
                        </a:solidFill>
                      </a:rPr>
                      <a:pPr/>
                      <a:t>[CELLREF]</a:t>
                    </a:fld>
                    <a:endParaRPr lang="en-US"/>
                  </a:p>
                </c:rich>
              </c:tx>
              <c:dLblPos val="inBase"/>
              <c:showLegendKey val="0"/>
              <c:showVal val="0"/>
              <c:showCatName val="0"/>
              <c:showSerName val="1"/>
              <c:showPercent val="0"/>
              <c:showBubbleSize val="0"/>
              <c:extLst>
                <c:ext xmlns:c15="http://schemas.microsoft.com/office/drawing/2012/chart" uri="{CE6537A1-D6FC-4f65-9D91-7224C49458BB}">
                  <c15:layout/>
                  <c15:dlblFieldTable>
                    <c15:dlblFTEntry>
                      <c15:txfldGUID>{2D5ED9B3-F47B-463F-9982-FB41F8F6C912}</c15:txfldGUID>
                      <c15:f>'Cohort 12'!$A$1</c15:f>
                      <c15:dlblFieldTableCache>
                        <c:ptCount val="1"/>
                        <c:pt idx="0">
                          <c:v>C12</c:v>
                        </c:pt>
                      </c15:dlblFieldTableCache>
                    </c15:dlblFTEntry>
                  </c15:dlblFieldTable>
                  <c15:showDataLabelsRange val="0"/>
                </c:ext>
              </c:extLst>
            </c:dLbl>
            <c:dLbl>
              <c:idx val="7"/>
              <c:layout/>
              <c:tx>
                <c:rich>
                  <a:bodyPr rot="-2400000" wrap="square" lIns="38100" tIns="19050" rIns="38100" bIns="19050" anchor="ctr">
                    <a:spAutoFit/>
                  </a:bodyPr>
                  <a:lstStyle/>
                  <a:p>
                    <a:pPr>
                      <a:defRPr sz="1600">
                        <a:solidFill>
                          <a:schemeClr val="bg1"/>
                        </a:solidFill>
                      </a:defRPr>
                    </a:pPr>
                    <a:fld id="{868CBD06-7FA7-48A3-8BCD-07C6E7702447}" type="CELLREF">
                      <a:rPr lang="en-US" smtClean="0">
                        <a:solidFill>
                          <a:schemeClr val="bg1"/>
                        </a:solidFill>
                      </a:rPr>
                      <a:pPr>
                        <a:defRPr sz="1600">
                          <a:solidFill>
                            <a:schemeClr val="bg1"/>
                          </a:solidFill>
                        </a:defRPr>
                      </a:pPr>
                      <a:t>[CELLREF]</a:t>
                    </a:fld>
                    <a:endParaRPr lang="en-US"/>
                  </a:p>
                </c:rich>
              </c:tx>
              <c:spPr>
                <a:noFill/>
                <a:ln>
                  <a:noFill/>
                </a:ln>
                <a:effectLst/>
              </c:spPr>
              <c:dLblPos val="inBase"/>
              <c:showLegendKey val="0"/>
              <c:showVal val="0"/>
              <c:showCatName val="0"/>
              <c:showSerName val="1"/>
              <c:showPercent val="0"/>
              <c:showBubbleSize val="0"/>
              <c:extLst>
                <c:ext xmlns:c15="http://schemas.microsoft.com/office/drawing/2012/chart" uri="{CE6537A1-D6FC-4f65-9D91-7224C49458BB}">
                  <c15:layout/>
                  <c15:dlblFieldTable>
                    <c15:dlblFTEntry>
                      <c15:txfldGUID>{868CBD06-7FA7-48A3-8BCD-07C6E7702447}</c15:txfldGUID>
                      <c15:f>'Cohort 12'!$A$1</c15:f>
                      <c15:dlblFieldTableCache>
                        <c:ptCount val="1"/>
                        <c:pt idx="0">
                          <c:v>C12</c:v>
                        </c:pt>
                      </c15:dlblFieldTableCache>
                    </c15:dlblFTEntry>
                  </c15:dlblFieldTable>
                  <c15:showDataLabelsRange val="0"/>
                </c:ext>
              </c:extLst>
            </c:dLbl>
            <c:spPr>
              <a:noFill/>
              <a:ln>
                <a:noFill/>
              </a:ln>
              <a:effectLst/>
            </c:spPr>
            <c:txPr>
              <a:bodyPr rot="-2400000" wrap="square" lIns="38100" tIns="19050" rIns="38100" bIns="19050" anchor="ctr">
                <a:spAutoFit/>
              </a:bodyPr>
              <a:lstStyle/>
              <a:p>
                <a:pPr>
                  <a:defRPr sz="1600"/>
                </a:pPr>
                <a:endParaRPr lang="en-US"/>
              </a:p>
            </c:txPr>
            <c:dLblPos val="inBase"/>
            <c:showLegendKey val="0"/>
            <c:showVal val="0"/>
            <c:showCatName val="0"/>
            <c:showSerName val="1"/>
            <c:showPercent val="0"/>
            <c:showBubbleSize val="0"/>
            <c:showLeaderLines val="0"/>
            <c:extLst>
              <c:ext xmlns:c15="http://schemas.microsoft.com/office/drawing/2012/chart" uri="{CE6537A1-D6FC-4f65-9D91-7224C49458BB}">
                <c15:showLeaderLines val="1"/>
              </c:ext>
            </c:extLst>
          </c:dLbls>
          <c:cat>
            <c:strRef>
              <c:f>'Cohort 11'!$A$2:$H$2</c:f>
              <c:strCache>
                <c:ptCount val="8"/>
                <c:pt idx="0">
                  <c:v>Tier 1 Score Fall</c:v>
                </c:pt>
                <c:pt idx="1">
                  <c:v>Tier 1 Score Winter</c:v>
                </c:pt>
                <c:pt idx="2">
                  <c:v>Tier 1 Score Spring</c:v>
                </c:pt>
                <c:pt idx="3">
                  <c:v>Tier 1 Score Fidelity</c:v>
                </c:pt>
                <c:pt idx="4">
                  <c:v>Tier 1 Score Fall</c:v>
                </c:pt>
                <c:pt idx="5">
                  <c:v>Tier 1 Score Winter</c:v>
                </c:pt>
                <c:pt idx="6">
                  <c:v>Tier 1 Score Spring</c:v>
                </c:pt>
                <c:pt idx="7">
                  <c:v>Tier 1 Score Fidelity</c:v>
                </c:pt>
              </c:strCache>
            </c:strRef>
          </c:cat>
          <c:val>
            <c:numRef>
              <c:f>'Cohort 12'!$B$1:$I$1</c:f>
              <c:numCache>
                <c:formatCode>0%</c:formatCode>
                <c:ptCount val="8"/>
                <c:pt idx="0">
                  <c:v>0.19</c:v>
                </c:pt>
                <c:pt idx="1">
                  <c:v>0.38</c:v>
                </c:pt>
                <c:pt idx="2">
                  <c:v>0.47</c:v>
                </c:pt>
                <c:pt idx="3">
                  <c:v>0.59</c:v>
                </c:pt>
                <c:pt idx="4">
                  <c:v>0.61</c:v>
                </c:pt>
                <c:pt idx="5">
                  <c:v>0.73</c:v>
                </c:pt>
                <c:pt idx="6">
                  <c:v>0.79</c:v>
                </c:pt>
                <c:pt idx="7">
                  <c:v>0.82</c:v>
                </c:pt>
              </c:numCache>
            </c:numRef>
          </c:val>
          <c:extLst xmlns:c16r2="http://schemas.microsoft.com/office/drawing/2015/06/chart">
            <c:ext xmlns:c16="http://schemas.microsoft.com/office/drawing/2014/chart" uri="{C3380CC4-5D6E-409C-BE32-E72D297353CC}">
              <c16:uniqueId val="{00000000-4138-F147-8CD5-9D4D39184CDD}"/>
            </c:ext>
          </c:extLst>
        </c:ser>
        <c:dLbls>
          <c:showLegendKey val="0"/>
          <c:showVal val="0"/>
          <c:showCatName val="0"/>
          <c:showSerName val="0"/>
          <c:showPercent val="0"/>
          <c:showBubbleSize val="0"/>
        </c:dLbls>
        <c:gapWidth val="80"/>
        <c:overlap val="-5"/>
        <c:axId val="535742296"/>
        <c:axId val="535742688"/>
      </c:barChart>
      <c:catAx>
        <c:axId val="535742296"/>
        <c:scaling>
          <c:orientation val="minMax"/>
        </c:scaling>
        <c:delete val="0"/>
        <c:axPos val="b"/>
        <c:numFmt formatCode="General" sourceLinked="0"/>
        <c:majorTickMark val="none"/>
        <c:minorTickMark val="none"/>
        <c:tickLblPos val="nextTo"/>
        <c:txPr>
          <a:bodyPr/>
          <a:lstStyle/>
          <a:p>
            <a:pPr>
              <a:defRPr sz="1600"/>
            </a:pPr>
            <a:endParaRPr lang="en-US"/>
          </a:p>
        </c:txPr>
        <c:crossAx val="535742688"/>
        <c:crossesAt val="0"/>
        <c:auto val="0"/>
        <c:lblAlgn val="ctr"/>
        <c:lblOffset val="100"/>
        <c:noMultiLvlLbl val="0"/>
      </c:catAx>
      <c:valAx>
        <c:axId val="535742688"/>
        <c:scaling>
          <c:orientation val="minMax"/>
          <c:max val="1"/>
        </c:scaling>
        <c:delete val="0"/>
        <c:axPos val="l"/>
        <c:majorGridlines>
          <c:spPr>
            <a:ln>
              <a:noFill/>
            </a:ln>
          </c:spPr>
        </c:majorGridlines>
        <c:numFmt formatCode="0%" sourceLinked="1"/>
        <c:majorTickMark val="none"/>
        <c:minorTickMark val="none"/>
        <c:tickLblPos val="nextTo"/>
        <c:txPr>
          <a:bodyPr/>
          <a:lstStyle/>
          <a:p>
            <a:pPr>
              <a:defRPr sz="1600"/>
            </a:pPr>
            <a:endParaRPr lang="en-US"/>
          </a:p>
        </c:txPr>
        <c:crossAx val="535742296"/>
        <c:crosses val="autoZero"/>
        <c:crossBetween val="between"/>
      </c:valAx>
    </c:plotArea>
    <c:plotVisOnly val="1"/>
    <c:dispBlanksAs val="gap"/>
    <c:showDLblsOverMax val="0"/>
  </c:chart>
  <c:txPr>
    <a:bodyPr/>
    <a:lstStyle/>
    <a:p>
      <a:pPr>
        <a:defRPr sz="1800" b="1"/>
      </a:pPr>
      <a:endParaRPr lang="en-US"/>
    </a:p>
  </c:tx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rtl="0">
              <a:defRPr lang="en-US" sz="3600" b="1" i="0" u="none" strike="noStrike" kern="1200" baseline="0" dirty="0">
                <a:solidFill>
                  <a:srgbClr val="0299C6"/>
                </a:solidFill>
                <a:latin typeface="+mn-lt"/>
                <a:ea typeface="+mn-ea"/>
                <a:cs typeface="+mn-cs"/>
              </a:defRPr>
            </a:pPr>
            <a:r>
              <a:rPr lang="en-US" sz="2800" b="1" i="0" u="none" strike="noStrike" kern="1200" baseline="0" dirty="0">
                <a:solidFill>
                  <a:srgbClr val="069BC1"/>
                </a:solidFill>
                <a:latin typeface="+mn-lt"/>
                <a:ea typeface="+mn-ea"/>
                <a:cs typeface="+mn-cs"/>
              </a:rPr>
              <a:t>Tiered Fidelity Inventory – Tier 1 Average</a:t>
            </a:r>
          </a:p>
        </c:rich>
      </c:tx>
      <c:layout>
        <c:manualLayout>
          <c:xMode val="edge"/>
          <c:yMode val="edge"/>
          <c:x val="0.23880124745835957"/>
          <c:y val="6.6550372445069769E-2"/>
        </c:manualLayout>
      </c:layout>
      <c:overlay val="1"/>
    </c:title>
    <c:autoTitleDeleted val="0"/>
    <c:plotArea>
      <c:layout>
        <c:manualLayout>
          <c:layoutTarget val="inner"/>
          <c:xMode val="edge"/>
          <c:yMode val="edge"/>
          <c:x val="6.3481214153786297E-2"/>
          <c:y val="1.7123869549971998E-2"/>
          <c:w val="0.924173106833868"/>
          <c:h val="0.86430246999367899"/>
        </c:manualLayout>
      </c:layout>
      <c:barChart>
        <c:barDir val="col"/>
        <c:grouping val="clustered"/>
        <c:varyColors val="0"/>
        <c:ser>
          <c:idx val="0"/>
          <c:order val="0"/>
          <c:invertIfNegative val="0"/>
          <c:dPt>
            <c:idx val="0"/>
            <c:invertIfNegative val="0"/>
            <c:bubble3D val="0"/>
            <c:spPr>
              <a:solidFill>
                <a:srgbClr val="1F497D">
                  <a:lumMod val="40000"/>
                  <a:lumOff val="60000"/>
                </a:srgbClr>
              </a:solidFill>
            </c:spPr>
          </c:dPt>
          <c:dPt>
            <c:idx val="1"/>
            <c:invertIfNegative val="0"/>
            <c:bubble3D val="0"/>
            <c:spPr>
              <a:solidFill>
                <a:srgbClr val="1F497D">
                  <a:lumMod val="60000"/>
                  <a:lumOff val="40000"/>
                </a:srgbClr>
              </a:solidFill>
            </c:spPr>
          </c:dPt>
          <c:dPt>
            <c:idx val="2"/>
            <c:invertIfNegative val="0"/>
            <c:bubble3D val="0"/>
            <c:spPr>
              <a:solidFill>
                <a:srgbClr val="2962A7"/>
              </a:solidFill>
            </c:spPr>
          </c:dPt>
          <c:dPt>
            <c:idx val="3"/>
            <c:invertIfNegative val="0"/>
            <c:bubble3D val="0"/>
            <c:spPr>
              <a:solidFill>
                <a:srgbClr val="4F81BD">
                  <a:lumMod val="50000"/>
                </a:srgbClr>
              </a:solidFill>
            </c:spPr>
          </c:dPt>
          <c:dPt>
            <c:idx val="4"/>
            <c:invertIfNegative val="0"/>
            <c:bubble3D val="0"/>
            <c:spPr>
              <a:solidFill>
                <a:srgbClr val="4F81BD">
                  <a:lumMod val="60000"/>
                  <a:lumOff val="40000"/>
                </a:srgbClr>
              </a:solidFill>
            </c:spPr>
          </c:dPt>
          <c:dPt>
            <c:idx val="6"/>
            <c:invertIfNegative val="0"/>
            <c:bubble3D val="0"/>
            <c:spPr>
              <a:solidFill>
                <a:srgbClr val="4F81BD">
                  <a:lumMod val="75000"/>
                </a:srgbClr>
              </a:solidFill>
            </c:spPr>
          </c:dPt>
          <c:dPt>
            <c:idx val="7"/>
            <c:invertIfNegative val="0"/>
            <c:bubble3D val="0"/>
            <c:spPr>
              <a:solidFill>
                <a:srgbClr val="4F81BD">
                  <a:lumMod val="50000"/>
                </a:srgbClr>
              </a:solidFill>
            </c:spPr>
          </c:dPt>
          <c:dLbls>
            <c:spPr>
              <a:noFill/>
              <a:ln>
                <a:noFill/>
              </a:ln>
              <a:effectLst/>
            </c:spPr>
            <c:txPr>
              <a:bodyPr wrap="square" lIns="38100" tIns="19050" rIns="38100" bIns="19050" anchor="ctr">
                <a:spAutoFit/>
              </a:bodyPr>
              <a:lstStyle/>
              <a:p>
                <a:pPr>
                  <a:defRPr sz="2000">
                    <a:solidFill>
                      <a:schemeClr val="bg1"/>
                    </a:solidFill>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ext>
            </c:extLst>
          </c:dLbls>
          <c:cat>
            <c:strRef>
              <c:f>'SCHOOLS Tier 1 Scores'!$I$3:$P$3</c:f>
              <c:strCache>
                <c:ptCount val="8"/>
                <c:pt idx="0">
                  <c:v>Tier 1 Score Fall</c:v>
                </c:pt>
                <c:pt idx="1">
                  <c:v>Tier 1 Score Winter</c:v>
                </c:pt>
                <c:pt idx="2">
                  <c:v>Tier 1 Score Spring</c:v>
                </c:pt>
                <c:pt idx="3">
                  <c:v>Tier 1 Score Fidelity</c:v>
                </c:pt>
                <c:pt idx="4">
                  <c:v>Tier 1 Score Fall</c:v>
                </c:pt>
                <c:pt idx="5">
                  <c:v>Tier 1 Score Winter</c:v>
                </c:pt>
                <c:pt idx="6">
                  <c:v>Tier 1 Score Spring</c:v>
                </c:pt>
                <c:pt idx="7">
                  <c:v>Tier 1 Score Fidelity</c:v>
                </c:pt>
              </c:strCache>
            </c:strRef>
          </c:cat>
          <c:val>
            <c:numRef>
              <c:f>'SCHOOLS Tier 1 Scores'!$I$10:$P$10</c:f>
              <c:numCache>
                <c:formatCode>0%</c:formatCode>
                <c:ptCount val="8"/>
                <c:pt idx="0">
                  <c:v>0.18</c:v>
                </c:pt>
                <c:pt idx="1">
                  <c:v>0.34</c:v>
                </c:pt>
                <c:pt idx="2">
                  <c:v>0.44</c:v>
                </c:pt>
                <c:pt idx="3">
                  <c:v>0.54</c:v>
                </c:pt>
                <c:pt idx="4">
                  <c:v>0</c:v>
                </c:pt>
                <c:pt idx="5">
                  <c:v>0</c:v>
                </c:pt>
                <c:pt idx="6">
                  <c:v>0</c:v>
                </c:pt>
                <c:pt idx="7">
                  <c:v>0</c:v>
                </c:pt>
              </c:numCache>
            </c:numRef>
          </c:val>
          <c:extLst xmlns:c16r2="http://schemas.microsoft.com/office/drawing/2015/06/chart">
            <c:ext xmlns:c16="http://schemas.microsoft.com/office/drawing/2014/chart" uri="{C3380CC4-5D6E-409C-BE32-E72D297353CC}">
              <c16:uniqueId val="{00000000-4138-F147-8CD5-9D4D39184CDD}"/>
            </c:ext>
          </c:extLst>
        </c:ser>
        <c:dLbls>
          <c:showLegendKey val="0"/>
          <c:showVal val="0"/>
          <c:showCatName val="0"/>
          <c:showSerName val="0"/>
          <c:showPercent val="0"/>
          <c:showBubbleSize val="0"/>
        </c:dLbls>
        <c:gapWidth val="80"/>
        <c:axId val="535745040"/>
        <c:axId val="535745432"/>
      </c:barChart>
      <c:catAx>
        <c:axId val="535745040"/>
        <c:scaling>
          <c:orientation val="minMax"/>
        </c:scaling>
        <c:delete val="0"/>
        <c:axPos val="b"/>
        <c:numFmt formatCode="General" sourceLinked="0"/>
        <c:majorTickMark val="none"/>
        <c:minorTickMark val="none"/>
        <c:tickLblPos val="nextTo"/>
        <c:crossAx val="535745432"/>
        <c:crossesAt val="0"/>
        <c:auto val="0"/>
        <c:lblAlgn val="ctr"/>
        <c:lblOffset val="100"/>
        <c:noMultiLvlLbl val="0"/>
      </c:catAx>
      <c:valAx>
        <c:axId val="535745432"/>
        <c:scaling>
          <c:orientation val="minMax"/>
          <c:max val="1"/>
        </c:scaling>
        <c:delete val="0"/>
        <c:axPos val="l"/>
        <c:majorGridlines>
          <c:spPr>
            <a:ln>
              <a:noFill/>
            </a:ln>
          </c:spPr>
        </c:majorGridlines>
        <c:numFmt formatCode="0%" sourceLinked="1"/>
        <c:majorTickMark val="none"/>
        <c:minorTickMark val="none"/>
        <c:tickLblPos val="nextTo"/>
        <c:crossAx val="535745040"/>
        <c:crosses val="autoZero"/>
        <c:crossBetween val="between"/>
      </c:valAx>
    </c:plotArea>
    <c:plotVisOnly val="1"/>
    <c:dispBlanksAs val="gap"/>
    <c:showDLblsOverMax val="0"/>
  </c:chart>
  <c:txPr>
    <a:bodyPr/>
    <a:lstStyle/>
    <a:p>
      <a:pPr>
        <a:defRPr sz="1800" b="1"/>
      </a:pPr>
      <a:endParaRPr lang="en-US"/>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rtl="0">
              <a:defRPr lang="en-US" sz="3600" b="1" i="0" u="none" strike="noStrike" kern="1200" baseline="0" dirty="0">
                <a:solidFill>
                  <a:srgbClr val="0299C6"/>
                </a:solidFill>
                <a:latin typeface="+mn-lt"/>
                <a:ea typeface="+mn-ea"/>
                <a:cs typeface="+mn-cs"/>
              </a:defRPr>
            </a:pPr>
            <a:r>
              <a:rPr lang="en-US" sz="2800" b="1" i="0" u="none" strike="noStrike" kern="1200" baseline="0" dirty="0">
                <a:solidFill>
                  <a:srgbClr val="069BC1"/>
                </a:solidFill>
                <a:latin typeface="+mn-lt"/>
                <a:ea typeface="+mn-ea"/>
                <a:cs typeface="+mn-cs"/>
              </a:rPr>
              <a:t>Tiered Fidelity Inventory – Tier 1 Average</a:t>
            </a:r>
          </a:p>
        </c:rich>
      </c:tx>
      <c:layout>
        <c:manualLayout>
          <c:xMode val="edge"/>
          <c:yMode val="edge"/>
          <c:x val="0.23880124745835957"/>
          <c:y val="6.6550372445069769E-2"/>
        </c:manualLayout>
      </c:layout>
      <c:overlay val="1"/>
    </c:title>
    <c:autoTitleDeleted val="0"/>
    <c:plotArea>
      <c:layout>
        <c:manualLayout>
          <c:layoutTarget val="inner"/>
          <c:xMode val="edge"/>
          <c:yMode val="edge"/>
          <c:x val="6.3481214153786297E-2"/>
          <c:y val="1.7123869549971998E-2"/>
          <c:w val="0.924173106833868"/>
          <c:h val="0.86430246999367899"/>
        </c:manualLayout>
      </c:layout>
      <c:barChart>
        <c:barDir val="col"/>
        <c:grouping val="clustered"/>
        <c:varyColors val="0"/>
        <c:ser>
          <c:idx val="0"/>
          <c:order val="0"/>
          <c:invertIfNegative val="0"/>
          <c:dPt>
            <c:idx val="0"/>
            <c:invertIfNegative val="0"/>
            <c:bubble3D val="0"/>
            <c:spPr>
              <a:solidFill>
                <a:srgbClr val="1F497D">
                  <a:lumMod val="40000"/>
                  <a:lumOff val="60000"/>
                </a:srgbClr>
              </a:solidFill>
            </c:spPr>
          </c:dPt>
          <c:dPt>
            <c:idx val="1"/>
            <c:invertIfNegative val="0"/>
            <c:bubble3D val="0"/>
            <c:spPr>
              <a:solidFill>
                <a:srgbClr val="1F497D">
                  <a:lumMod val="60000"/>
                  <a:lumOff val="40000"/>
                </a:srgbClr>
              </a:solidFill>
            </c:spPr>
          </c:dPt>
          <c:dPt>
            <c:idx val="2"/>
            <c:invertIfNegative val="0"/>
            <c:bubble3D val="0"/>
            <c:spPr>
              <a:solidFill>
                <a:srgbClr val="2962A7"/>
              </a:solidFill>
            </c:spPr>
          </c:dPt>
          <c:dPt>
            <c:idx val="3"/>
            <c:invertIfNegative val="0"/>
            <c:bubble3D val="0"/>
            <c:spPr>
              <a:solidFill>
                <a:srgbClr val="4F81BD">
                  <a:lumMod val="50000"/>
                </a:srgbClr>
              </a:solidFill>
            </c:spPr>
          </c:dPt>
          <c:dPt>
            <c:idx val="4"/>
            <c:invertIfNegative val="0"/>
            <c:bubble3D val="0"/>
            <c:spPr>
              <a:solidFill>
                <a:srgbClr val="4F81BD">
                  <a:lumMod val="60000"/>
                  <a:lumOff val="40000"/>
                </a:srgbClr>
              </a:solidFill>
            </c:spPr>
          </c:dPt>
          <c:dPt>
            <c:idx val="6"/>
            <c:invertIfNegative val="0"/>
            <c:bubble3D val="0"/>
            <c:spPr>
              <a:solidFill>
                <a:srgbClr val="4F81BD">
                  <a:lumMod val="75000"/>
                </a:srgbClr>
              </a:solidFill>
            </c:spPr>
          </c:dPt>
          <c:dPt>
            <c:idx val="7"/>
            <c:invertIfNegative val="0"/>
            <c:bubble3D val="0"/>
            <c:spPr>
              <a:solidFill>
                <a:srgbClr val="4F81BD">
                  <a:lumMod val="50000"/>
                </a:srgbClr>
              </a:solidFill>
            </c:spPr>
          </c:dPt>
          <c:dLbls>
            <c:spPr>
              <a:noFill/>
              <a:ln>
                <a:noFill/>
              </a:ln>
              <a:effectLst/>
            </c:spPr>
            <c:txPr>
              <a:bodyPr wrap="square" lIns="38100" tIns="19050" rIns="38100" bIns="19050" anchor="ctr">
                <a:spAutoFit/>
              </a:bodyPr>
              <a:lstStyle/>
              <a:p>
                <a:pPr>
                  <a:defRPr sz="2000">
                    <a:solidFill>
                      <a:schemeClr val="bg1"/>
                    </a:solidFill>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ext>
            </c:extLst>
          </c:dLbls>
          <c:cat>
            <c:strRef>
              <c:f>'SCHOOLS Tier 1 Scores'!$I$3:$P$3</c:f>
              <c:strCache>
                <c:ptCount val="8"/>
                <c:pt idx="0">
                  <c:v>Tier 1 Score Fall</c:v>
                </c:pt>
                <c:pt idx="1">
                  <c:v>Tier 1 Score Winter</c:v>
                </c:pt>
                <c:pt idx="2">
                  <c:v>Tier 1 Score Spring</c:v>
                </c:pt>
                <c:pt idx="3">
                  <c:v>Tier 1 Score Fidelity</c:v>
                </c:pt>
                <c:pt idx="4">
                  <c:v>Tier 1 Score Fall</c:v>
                </c:pt>
                <c:pt idx="5">
                  <c:v>Tier 1 Score Winter</c:v>
                </c:pt>
                <c:pt idx="6">
                  <c:v>Tier 1 Score Spring</c:v>
                </c:pt>
                <c:pt idx="7">
                  <c:v>Tier 1 Score Fidelity</c:v>
                </c:pt>
              </c:strCache>
            </c:strRef>
          </c:cat>
          <c:val>
            <c:numRef>
              <c:f>'SCHOOLS Tier 1 Scores'!$I$10:$P$10</c:f>
              <c:numCache>
                <c:formatCode>0%</c:formatCode>
                <c:ptCount val="8"/>
                <c:pt idx="0">
                  <c:v>0.18</c:v>
                </c:pt>
                <c:pt idx="1">
                  <c:v>0.34</c:v>
                </c:pt>
                <c:pt idx="2">
                  <c:v>0.44</c:v>
                </c:pt>
                <c:pt idx="3">
                  <c:v>0.54</c:v>
                </c:pt>
                <c:pt idx="4">
                  <c:v>0</c:v>
                </c:pt>
                <c:pt idx="5">
                  <c:v>0</c:v>
                </c:pt>
                <c:pt idx="6">
                  <c:v>0</c:v>
                </c:pt>
                <c:pt idx="7">
                  <c:v>0</c:v>
                </c:pt>
              </c:numCache>
            </c:numRef>
          </c:val>
          <c:extLst xmlns:c16r2="http://schemas.microsoft.com/office/drawing/2015/06/chart">
            <c:ext xmlns:c16="http://schemas.microsoft.com/office/drawing/2014/chart" uri="{C3380CC4-5D6E-409C-BE32-E72D297353CC}">
              <c16:uniqueId val="{00000000-4138-F147-8CD5-9D4D39184CDD}"/>
            </c:ext>
          </c:extLst>
        </c:ser>
        <c:dLbls>
          <c:showLegendKey val="0"/>
          <c:showVal val="0"/>
          <c:showCatName val="0"/>
          <c:showSerName val="0"/>
          <c:showPercent val="0"/>
          <c:showBubbleSize val="0"/>
        </c:dLbls>
        <c:gapWidth val="80"/>
        <c:axId val="535746216"/>
        <c:axId val="535746608"/>
      </c:barChart>
      <c:catAx>
        <c:axId val="535746216"/>
        <c:scaling>
          <c:orientation val="minMax"/>
        </c:scaling>
        <c:delete val="0"/>
        <c:axPos val="b"/>
        <c:numFmt formatCode="General" sourceLinked="0"/>
        <c:majorTickMark val="none"/>
        <c:minorTickMark val="none"/>
        <c:tickLblPos val="nextTo"/>
        <c:crossAx val="535746608"/>
        <c:crossesAt val="0"/>
        <c:auto val="0"/>
        <c:lblAlgn val="ctr"/>
        <c:lblOffset val="100"/>
        <c:noMultiLvlLbl val="0"/>
      </c:catAx>
      <c:valAx>
        <c:axId val="535746608"/>
        <c:scaling>
          <c:orientation val="minMax"/>
          <c:max val="1"/>
        </c:scaling>
        <c:delete val="0"/>
        <c:axPos val="l"/>
        <c:majorGridlines>
          <c:spPr>
            <a:ln>
              <a:noFill/>
            </a:ln>
          </c:spPr>
        </c:majorGridlines>
        <c:numFmt formatCode="0%" sourceLinked="1"/>
        <c:majorTickMark val="none"/>
        <c:minorTickMark val="none"/>
        <c:tickLblPos val="nextTo"/>
        <c:crossAx val="535746216"/>
        <c:crosses val="autoZero"/>
        <c:crossBetween val="between"/>
      </c:valAx>
    </c:plotArea>
    <c:plotVisOnly val="1"/>
    <c:dispBlanksAs val="gap"/>
    <c:showDLblsOverMax val="0"/>
  </c:chart>
  <c:txPr>
    <a:bodyPr/>
    <a:lstStyle/>
    <a:p>
      <a:pPr>
        <a:defRPr sz="1800" b="1"/>
      </a:pPr>
      <a:endParaRPr lang="en-US"/>
    </a:p>
  </c:tx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rtl="0">
              <a:defRPr lang="en-US" sz="3600" b="1" i="0" u="none" strike="noStrike" kern="1200" baseline="0" dirty="0">
                <a:solidFill>
                  <a:srgbClr val="0299C6"/>
                </a:solidFill>
                <a:latin typeface="+mn-lt"/>
                <a:ea typeface="+mn-ea"/>
                <a:cs typeface="+mn-cs"/>
              </a:defRPr>
            </a:pPr>
            <a:r>
              <a:rPr lang="en-US" sz="2800" b="1" i="0" u="none" strike="noStrike" kern="1200" baseline="0" dirty="0">
                <a:solidFill>
                  <a:srgbClr val="069BC1"/>
                </a:solidFill>
                <a:latin typeface="+mn-lt"/>
                <a:ea typeface="+mn-ea"/>
                <a:cs typeface="+mn-cs"/>
              </a:rPr>
              <a:t>Tiered Fidelity Inventory – Tier 1 Average</a:t>
            </a:r>
          </a:p>
        </c:rich>
      </c:tx>
      <c:layout>
        <c:manualLayout>
          <c:xMode val="edge"/>
          <c:yMode val="edge"/>
          <c:x val="0.23880124745835957"/>
          <c:y val="6.6550372445069769E-2"/>
        </c:manualLayout>
      </c:layout>
      <c:overlay val="1"/>
    </c:title>
    <c:autoTitleDeleted val="0"/>
    <c:plotArea>
      <c:layout>
        <c:manualLayout>
          <c:layoutTarget val="inner"/>
          <c:xMode val="edge"/>
          <c:yMode val="edge"/>
          <c:x val="6.3481214153786297E-2"/>
          <c:y val="1.7123869549971998E-2"/>
          <c:w val="0.924173106833868"/>
          <c:h val="0.86430246999367899"/>
        </c:manualLayout>
      </c:layout>
      <c:barChart>
        <c:barDir val="col"/>
        <c:grouping val="clustered"/>
        <c:varyColors val="0"/>
        <c:ser>
          <c:idx val="0"/>
          <c:order val="0"/>
          <c:invertIfNegative val="0"/>
          <c:dPt>
            <c:idx val="0"/>
            <c:invertIfNegative val="0"/>
            <c:bubble3D val="0"/>
            <c:spPr>
              <a:solidFill>
                <a:srgbClr val="1F497D">
                  <a:lumMod val="40000"/>
                  <a:lumOff val="60000"/>
                </a:srgbClr>
              </a:solidFill>
            </c:spPr>
          </c:dPt>
          <c:dPt>
            <c:idx val="1"/>
            <c:invertIfNegative val="0"/>
            <c:bubble3D val="0"/>
            <c:spPr>
              <a:solidFill>
                <a:srgbClr val="1F497D">
                  <a:lumMod val="60000"/>
                  <a:lumOff val="40000"/>
                </a:srgbClr>
              </a:solidFill>
            </c:spPr>
          </c:dPt>
          <c:dPt>
            <c:idx val="2"/>
            <c:invertIfNegative val="0"/>
            <c:bubble3D val="0"/>
            <c:spPr>
              <a:solidFill>
                <a:srgbClr val="2962A7"/>
              </a:solidFill>
            </c:spPr>
          </c:dPt>
          <c:dPt>
            <c:idx val="3"/>
            <c:invertIfNegative val="0"/>
            <c:bubble3D val="0"/>
            <c:spPr>
              <a:solidFill>
                <a:srgbClr val="4F81BD">
                  <a:lumMod val="50000"/>
                </a:srgbClr>
              </a:solidFill>
            </c:spPr>
          </c:dPt>
          <c:dPt>
            <c:idx val="4"/>
            <c:invertIfNegative val="0"/>
            <c:bubble3D val="0"/>
            <c:spPr>
              <a:solidFill>
                <a:srgbClr val="4F81BD">
                  <a:lumMod val="60000"/>
                  <a:lumOff val="40000"/>
                </a:srgbClr>
              </a:solidFill>
            </c:spPr>
          </c:dPt>
          <c:dPt>
            <c:idx val="6"/>
            <c:invertIfNegative val="0"/>
            <c:bubble3D val="0"/>
            <c:spPr>
              <a:solidFill>
                <a:srgbClr val="4F81BD">
                  <a:lumMod val="75000"/>
                </a:srgbClr>
              </a:solidFill>
            </c:spPr>
          </c:dPt>
          <c:dPt>
            <c:idx val="7"/>
            <c:invertIfNegative val="0"/>
            <c:bubble3D val="0"/>
            <c:spPr>
              <a:solidFill>
                <a:srgbClr val="4F81BD">
                  <a:lumMod val="50000"/>
                </a:srgbClr>
              </a:solidFill>
            </c:spPr>
          </c:dPt>
          <c:dLbls>
            <c:spPr>
              <a:noFill/>
              <a:ln>
                <a:noFill/>
              </a:ln>
              <a:effectLst/>
            </c:spPr>
            <c:txPr>
              <a:bodyPr wrap="square" lIns="38100" tIns="19050" rIns="38100" bIns="19050" anchor="ctr">
                <a:spAutoFit/>
              </a:bodyPr>
              <a:lstStyle/>
              <a:p>
                <a:pPr>
                  <a:defRPr sz="2000">
                    <a:solidFill>
                      <a:schemeClr val="bg1"/>
                    </a:solidFill>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ext>
            </c:extLst>
          </c:dLbls>
          <c:cat>
            <c:strRef>
              <c:f>'SCHOOLS Tier 1 Scores'!$I$3:$P$3</c:f>
              <c:strCache>
                <c:ptCount val="8"/>
                <c:pt idx="0">
                  <c:v>Tier 1 Score Fall</c:v>
                </c:pt>
                <c:pt idx="1">
                  <c:v>Tier 1 Score Winter</c:v>
                </c:pt>
                <c:pt idx="2">
                  <c:v>Tier 1 Score Spring</c:v>
                </c:pt>
                <c:pt idx="3">
                  <c:v>Tier 1 Score Fidelity</c:v>
                </c:pt>
                <c:pt idx="4">
                  <c:v>Tier 1 Score Fall</c:v>
                </c:pt>
                <c:pt idx="5">
                  <c:v>Tier 1 Score Winter</c:v>
                </c:pt>
                <c:pt idx="6">
                  <c:v>Tier 1 Score Spring</c:v>
                </c:pt>
                <c:pt idx="7">
                  <c:v>Tier 1 Score Fidelity</c:v>
                </c:pt>
              </c:strCache>
            </c:strRef>
          </c:cat>
          <c:val>
            <c:numRef>
              <c:f>'SCHOOLS Tier 1 Scores'!$I$10:$P$10</c:f>
              <c:numCache>
                <c:formatCode>0%</c:formatCode>
                <c:ptCount val="8"/>
                <c:pt idx="0">
                  <c:v>0.25</c:v>
                </c:pt>
                <c:pt idx="1">
                  <c:v>0.43</c:v>
                </c:pt>
                <c:pt idx="2">
                  <c:v>0.54</c:v>
                </c:pt>
                <c:pt idx="3">
                  <c:v>0.66</c:v>
                </c:pt>
                <c:pt idx="4">
                  <c:v>0</c:v>
                </c:pt>
                <c:pt idx="5">
                  <c:v>0</c:v>
                </c:pt>
                <c:pt idx="6">
                  <c:v>0</c:v>
                </c:pt>
                <c:pt idx="7">
                  <c:v>0</c:v>
                </c:pt>
              </c:numCache>
            </c:numRef>
          </c:val>
          <c:extLst xmlns:c16r2="http://schemas.microsoft.com/office/drawing/2015/06/chart">
            <c:ext xmlns:c16="http://schemas.microsoft.com/office/drawing/2014/chart" uri="{C3380CC4-5D6E-409C-BE32-E72D297353CC}">
              <c16:uniqueId val="{00000000-4138-F147-8CD5-9D4D39184CDD}"/>
            </c:ext>
          </c:extLst>
        </c:ser>
        <c:dLbls>
          <c:showLegendKey val="0"/>
          <c:showVal val="0"/>
          <c:showCatName val="0"/>
          <c:showSerName val="0"/>
          <c:showPercent val="0"/>
          <c:showBubbleSize val="0"/>
        </c:dLbls>
        <c:gapWidth val="80"/>
        <c:axId val="535747392"/>
        <c:axId val="535747784"/>
      </c:barChart>
      <c:catAx>
        <c:axId val="535747392"/>
        <c:scaling>
          <c:orientation val="minMax"/>
        </c:scaling>
        <c:delete val="0"/>
        <c:axPos val="b"/>
        <c:numFmt formatCode="General" sourceLinked="0"/>
        <c:majorTickMark val="none"/>
        <c:minorTickMark val="none"/>
        <c:tickLblPos val="nextTo"/>
        <c:crossAx val="535747784"/>
        <c:crossesAt val="0"/>
        <c:auto val="0"/>
        <c:lblAlgn val="ctr"/>
        <c:lblOffset val="100"/>
        <c:noMultiLvlLbl val="0"/>
      </c:catAx>
      <c:valAx>
        <c:axId val="535747784"/>
        <c:scaling>
          <c:orientation val="minMax"/>
          <c:max val="1"/>
        </c:scaling>
        <c:delete val="0"/>
        <c:axPos val="l"/>
        <c:majorGridlines>
          <c:spPr>
            <a:ln>
              <a:noFill/>
            </a:ln>
          </c:spPr>
        </c:majorGridlines>
        <c:numFmt formatCode="0%" sourceLinked="1"/>
        <c:majorTickMark val="none"/>
        <c:minorTickMark val="none"/>
        <c:tickLblPos val="nextTo"/>
        <c:crossAx val="535747392"/>
        <c:crosses val="autoZero"/>
        <c:crossBetween val="between"/>
      </c:valAx>
    </c:plotArea>
    <c:plotVisOnly val="1"/>
    <c:dispBlanksAs val="gap"/>
    <c:showDLblsOverMax val="0"/>
  </c:chart>
  <c:txPr>
    <a:bodyPr/>
    <a:lstStyle/>
    <a:p>
      <a:pPr>
        <a:defRPr sz="1800" b="1"/>
      </a:pPr>
      <a:endParaRPr lang="en-US"/>
    </a:p>
  </c:txPr>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rtl="0">
              <a:defRPr lang="en-US" sz="3600" b="1" i="0" u="none" strike="noStrike" kern="1200" baseline="0" dirty="0">
                <a:solidFill>
                  <a:srgbClr val="0299C6"/>
                </a:solidFill>
                <a:latin typeface="+mn-lt"/>
                <a:ea typeface="+mn-ea"/>
                <a:cs typeface="+mn-cs"/>
              </a:defRPr>
            </a:pPr>
            <a:r>
              <a:rPr lang="en-US" sz="2800" b="1" i="0" u="none" strike="noStrike" kern="1200" baseline="0" dirty="0">
                <a:solidFill>
                  <a:srgbClr val="069BC1"/>
                </a:solidFill>
                <a:latin typeface="+mn-lt"/>
                <a:ea typeface="+mn-ea"/>
                <a:cs typeface="+mn-cs"/>
              </a:rPr>
              <a:t>Tiered Fidelity Inventory – Tier 1 Average</a:t>
            </a:r>
          </a:p>
        </c:rich>
      </c:tx>
      <c:layout>
        <c:manualLayout>
          <c:xMode val="edge"/>
          <c:yMode val="edge"/>
          <c:x val="0.23880124745835957"/>
          <c:y val="6.6550372445069769E-2"/>
        </c:manualLayout>
      </c:layout>
      <c:overlay val="1"/>
    </c:title>
    <c:autoTitleDeleted val="0"/>
    <c:plotArea>
      <c:layout>
        <c:manualLayout>
          <c:layoutTarget val="inner"/>
          <c:xMode val="edge"/>
          <c:yMode val="edge"/>
          <c:x val="6.3481214153786297E-2"/>
          <c:y val="1.7123869549971998E-2"/>
          <c:w val="0.924173106833868"/>
          <c:h val="0.86430246999367899"/>
        </c:manualLayout>
      </c:layout>
      <c:barChart>
        <c:barDir val="col"/>
        <c:grouping val="clustered"/>
        <c:varyColors val="0"/>
        <c:ser>
          <c:idx val="0"/>
          <c:order val="0"/>
          <c:invertIfNegative val="0"/>
          <c:dPt>
            <c:idx val="0"/>
            <c:invertIfNegative val="0"/>
            <c:bubble3D val="0"/>
            <c:spPr>
              <a:solidFill>
                <a:srgbClr val="1F497D">
                  <a:lumMod val="40000"/>
                  <a:lumOff val="60000"/>
                </a:srgbClr>
              </a:solidFill>
            </c:spPr>
          </c:dPt>
          <c:dPt>
            <c:idx val="1"/>
            <c:invertIfNegative val="0"/>
            <c:bubble3D val="0"/>
            <c:spPr>
              <a:solidFill>
                <a:srgbClr val="1F497D">
                  <a:lumMod val="60000"/>
                  <a:lumOff val="40000"/>
                </a:srgbClr>
              </a:solidFill>
            </c:spPr>
          </c:dPt>
          <c:dPt>
            <c:idx val="2"/>
            <c:invertIfNegative val="0"/>
            <c:bubble3D val="0"/>
            <c:spPr>
              <a:solidFill>
                <a:srgbClr val="2962A7"/>
              </a:solidFill>
            </c:spPr>
          </c:dPt>
          <c:dPt>
            <c:idx val="3"/>
            <c:invertIfNegative val="0"/>
            <c:bubble3D val="0"/>
            <c:spPr>
              <a:solidFill>
                <a:srgbClr val="4F81BD">
                  <a:lumMod val="50000"/>
                </a:srgbClr>
              </a:solidFill>
            </c:spPr>
          </c:dPt>
          <c:dPt>
            <c:idx val="4"/>
            <c:invertIfNegative val="0"/>
            <c:bubble3D val="0"/>
            <c:spPr>
              <a:solidFill>
                <a:srgbClr val="4F81BD">
                  <a:lumMod val="60000"/>
                  <a:lumOff val="40000"/>
                </a:srgbClr>
              </a:solidFill>
            </c:spPr>
          </c:dPt>
          <c:dPt>
            <c:idx val="6"/>
            <c:invertIfNegative val="0"/>
            <c:bubble3D val="0"/>
            <c:spPr>
              <a:solidFill>
                <a:srgbClr val="4F81BD">
                  <a:lumMod val="75000"/>
                </a:srgbClr>
              </a:solidFill>
            </c:spPr>
          </c:dPt>
          <c:dPt>
            <c:idx val="7"/>
            <c:invertIfNegative val="0"/>
            <c:bubble3D val="0"/>
            <c:spPr>
              <a:solidFill>
                <a:srgbClr val="4F81BD">
                  <a:lumMod val="50000"/>
                </a:srgbClr>
              </a:solidFill>
            </c:spPr>
          </c:dPt>
          <c:dLbls>
            <c:spPr>
              <a:noFill/>
              <a:ln>
                <a:noFill/>
              </a:ln>
              <a:effectLst/>
            </c:spPr>
            <c:txPr>
              <a:bodyPr wrap="square" lIns="38100" tIns="19050" rIns="38100" bIns="19050" anchor="ctr">
                <a:spAutoFit/>
              </a:bodyPr>
              <a:lstStyle/>
              <a:p>
                <a:pPr>
                  <a:defRPr sz="2000">
                    <a:solidFill>
                      <a:schemeClr val="bg1"/>
                    </a:solidFill>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ext>
            </c:extLst>
          </c:dLbls>
          <c:cat>
            <c:strRef>
              <c:f>'SCHOOLS Tier 1 Scores'!$I$3:$P$3</c:f>
              <c:strCache>
                <c:ptCount val="8"/>
                <c:pt idx="0">
                  <c:v>Tier 1 Score Fall</c:v>
                </c:pt>
                <c:pt idx="1">
                  <c:v>Tier 1 Score Winter</c:v>
                </c:pt>
                <c:pt idx="2">
                  <c:v>Tier 1 Score Spring</c:v>
                </c:pt>
                <c:pt idx="3">
                  <c:v>Tier 1 Score Fidelity</c:v>
                </c:pt>
                <c:pt idx="4">
                  <c:v>Tier 1 Score Fall</c:v>
                </c:pt>
                <c:pt idx="5">
                  <c:v>Tier 1 Score Winter</c:v>
                </c:pt>
                <c:pt idx="6">
                  <c:v>Tier 1 Score Spring</c:v>
                </c:pt>
                <c:pt idx="7">
                  <c:v>Tier 1 Score Fidelity</c:v>
                </c:pt>
              </c:strCache>
            </c:strRef>
          </c:cat>
          <c:val>
            <c:numRef>
              <c:f>'SCHOOLS Tier 1 Scores'!$I$10:$P$10</c:f>
              <c:numCache>
                <c:formatCode>0%</c:formatCode>
                <c:ptCount val="8"/>
                <c:pt idx="0">
                  <c:v>0.25</c:v>
                </c:pt>
                <c:pt idx="1">
                  <c:v>0.43</c:v>
                </c:pt>
                <c:pt idx="2">
                  <c:v>0.54</c:v>
                </c:pt>
                <c:pt idx="3">
                  <c:v>0.66</c:v>
                </c:pt>
                <c:pt idx="4">
                  <c:v>0</c:v>
                </c:pt>
                <c:pt idx="5">
                  <c:v>0</c:v>
                </c:pt>
                <c:pt idx="6">
                  <c:v>0</c:v>
                </c:pt>
                <c:pt idx="7">
                  <c:v>0</c:v>
                </c:pt>
              </c:numCache>
            </c:numRef>
          </c:val>
          <c:extLst xmlns:c16r2="http://schemas.microsoft.com/office/drawing/2015/06/chart">
            <c:ext xmlns:c16="http://schemas.microsoft.com/office/drawing/2014/chart" uri="{C3380CC4-5D6E-409C-BE32-E72D297353CC}">
              <c16:uniqueId val="{00000000-4138-F147-8CD5-9D4D39184CDD}"/>
            </c:ext>
          </c:extLst>
        </c:ser>
        <c:dLbls>
          <c:showLegendKey val="0"/>
          <c:showVal val="0"/>
          <c:showCatName val="0"/>
          <c:showSerName val="0"/>
          <c:showPercent val="0"/>
          <c:showBubbleSize val="0"/>
        </c:dLbls>
        <c:gapWidth val="80"/>
        <c:axId val="535748568"/>
        <c:axId val="535748960"/>
      </c:barChart>
      <c:catAx>
        <c:axId val="535748568"/>
        <c:scaling>
          <c:orientation val="minMax"/>
        </c:scaling>
        <c:delete val="0"/>
        <c:axPos val="b"/>
        <c:numFmt formatCode="General" sourceLinked="0"/>
        <c:majorTickMark val="none"/>
        <c:minorTickMark val="none"/>
        <c:tickLblPos val="nextTo"/>
        <c:crossAx val="535748960"/>
        <c:crossesAt val="0"/>
        <c:auto val="0"/>
        <c:lblAlgn val="ctr"/>
        <c:lblOffset val="100"/>
        <c:noMultiLvlLbl val="0"/>
      </c:catAx>
      <c:valAx>
        <c:axId val="535748960"/>
        <c:scaling>
          <c:orientation val="minMax"/>
          <c:max val="1"/>
        </c:scaling>
        <c:delete val="0"/>
        <c:axPos val="l"/>
        <c:majorGridlines>
          <c:spPr>
            <a:ln>
              <a:noFill/>
            </a:ln>
          </c:spPr>
        </c:majorGridlines>
        <c:numFmt formatCode="0%" sourceLinked="1"/>
        <c:majorTickMark val="none"/>
        <c:minorTickMark val="none"/>
        <c:tickLblPos val="nextTo"/>
        <c:crossAx val="535748568"/>
        <c:crosses val="autoZero"/>
        <c:crossBetween val="between"/>
      </c:valAx>
    </c:plotArea>
    <c:plotVisOnly val="1"/>
    <c:dispBlanksAs val="gap"/>
    <c:showDLblsOverMax val="0"/>
  </c:chart>
  <c:txPr>
    <a:bodyPr/>
    <a:lstStyle/>
    <a:p>
      <a:pPr>
        <a:defRPr sz="1800" b="1"/>
      </a:pPr>
      <a:endParaRPr lang="en-US"/>
    </a:p>
  </c:txPr>
  <c:externalData r:id="rId2">
    <c:autoUpdate val="0"/>
  </c:externalData>
  <c:userShapes r:id="rId3"/>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rtl="0">
              <a:defRPr lang="en-US" sz="3600" b="1" i="0" u="none" strike="noStrike" kern="1200" baseline="0" dirty="0">
                <a:solidFill>
                  <a:srgbClr val="0299C6"/>
                </a:solidFill>
                <a:latin typeface="+mn-lt"/>
                <a:ea typeface="+mn-ea"/>
                <a:cs typeface="+mn-cs"/>
              </a:defRPr>
            </a:pPr>
            <a:r>
              <a:rPr lang="en-US" sz="2800" b="1" i="0" u="none" strike="noStrike" kern="1200" baseline="0" dirty="0">
                <a:solidFill>
                  <a:srgbClr val="069BC1"/>
                </a:solidFill>
                <a:latin typeface="+mn-lt"/>
                <a:ea typeface="+mn-ea"/>
                <a:cs typeface="+mn-cs"/>
              </a:rPr>
              <a:t>Tiered Fidelity Inventory – Tier 1 Average</a:t>
            </a:r>
          </a:p>
        </c:rich>
      </c:tx>
      <c:layout>
        <c:manualLayout>
          <c:xMode val="edge"/>
          <c:yMode val="edge"/>
          <c:x val="0.23880124745835957"/>
          <c:y val="6.6550372445069769E-2"/>
        </c:manualLayout>
      </c:layout>
      <c:overlay val="1"/>
    </c:title>
    <c:autoTitleDeleted val="0"/>
    <c:plotArea>
      <c:layout>
        <c:manualLayout>
          <c:layoutTarget val="inner"/>
          <c:xMode val="edge"/>
          <c:yMode val="edge"/>
          <c:x val="6.3481214153786297E-2"/>
          <c:y val="1.7123869549971998E-2"/>
          <c:w val="0.924173106833868"/>
          <c:h val="0.86430246999367899"/>
        </c:manualLayout>
      </c:layout>
      <c:barChart>
        <c:barDir val="col"/>
        <c:grouping val="clustered"/>
        <c:varyColors val="0"/>
        <c:ser>
          <c:idx val="0"/>
          <c:order val="0"/>
          <c:invertIfNegative val="0"/>
          <c:dPt>
            <c:idx val="0"/>
            <c:invertIfNegative val="0"/>
            <c:bubble3D val="0"/>
            <c:spPr>
              <a:solidFill>
                <a:srgbClr val="1F497D">
                  <a:lumMod val="40000"/>
                  <a:lumOff val="60000"/>
                </a:srgbClr>
              </a:solidFill>
            </c:spPr>
          </c:dPt>
          <c:dPt>
            <c:idx val="1"/>
            <c:invertIfNegative val="0"/>
            <c:bubble3D val="0"/>
            <c:spPr>
              <a:solidFill>
                <a:srgbClr val="1F497D">
                  <a:lumMod val="60000"/>
                  <a:lumOff val="40000"/>
                </a:srgbClr>
              </a:solidFill>
            </c:spPr>
          </c:dPt>
          <c:dPt>
            <c:idx val="2"/>
            <c:invertIfNegative val="0"/>
            <c:bubble3D val="0"/>
            <c:spPr>
              <a:solidFill>
                <a:srgbClr val="2962A7"/>
              </a:solidFill>
            </c:spPr>
          </c:dPt>
          <c:dPt>
            <c:idx val="3"/>
            <c:invertIfNegative val="0"/>
            <c:bubble3D val="0"/>
            <c:spPr>
              <a:solidFill>
                <a:srgbClr val="4F81BD">
                  <a:lumMod val="50000"/>
                </a:srgbClr>
              </a:solidFill>
            </c:spPr>
          </c:dPt>
          <c:dPt>
            <c:idx val="4"/>
            <c:invertIfNegative val="0"/>
            <c:bubble3D val="0"/>
            <c:spPr>
              <a:solidFill>
                <a:srgbClr val="4F81BD">
                  <a:lumMod val="60000"/>
                  <a:lumOff val="40000"/>
                </a:srgbClr>
              </a:solidFill>
            </c:spPr>
          </c:dPt>
          <c:dPt>
            <c:idx val="6"/>
            <c:invertIfNegative val="0"/>
            <c:bubble3D val="0"/>
            <c:spPr>
              <a:solidFill>
                <a:srgbClr val="4F81BD">
                  <a:lumMod val="75000"/>
                </a:srgbClr>
              </a:solidFill>
            </c:spPr>
          </c:dPt>
          <c:dPt>
            <c:idx val="7"/>
            <c:invertIfNegative val="0"/>
            <c:bubble3D val="0"/>
            <c:spPr>
              <a:solidFill>
                <a:srgbClr val="4F81BD">
                  <a:lumMod val="50000"/>
                </a:srgbClr>
              </a:solidFill>
            </c:spPr>
          </c:dPt>
          <c:dLbls>
            <c:spPr>
              <a:noFill/>
              <a:ln>
                <a:noFill/>
              </a:ln>
              <a:effectLst/>
            </c:spPr>
            <c:txPr>
              <a:bodyPr wrap="square" lIns="38100" tIns="19050" rIns="38100" bIns="19050" anchor="ctr">
                <a:spAutoFit/>
              </a:bodyPr>
              <a:lstStyle/>
              <a:p>
                <a:pPr>
                  <a:defRPr sz="2000">
                    <a:solidFill>
                      <a:schemeClr val="bg1"/>
                    </a:solidFill>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ext>
            </c:extLst>
          </c:dLbls>
          <c:cat>
            <c:strRef>
              <c:f>'SCHOOLS Tier 1 Scores'!$I$3:$P$3</c:f>
              <c:strCache>
                <c:ptCount val="8"/>
                <c:pt idx="0">
                  <c:v>Tier 1 Score Fall</c:v>
                </c:pt>
                <c:pt idx="1">
                  <c:v>Tier 1 Score Winter</c:v>
                </c:pt>
                <c:pt idx="2">
                  <c:v>Tier 1 Score Spring</c:v>
                </c:pt>
                <c:pt idx="3">
                  <c:v>Tier 1 Score Fidelity</c:v>
                </c:pt>
                <c:pt idx="4">
                  <c:v>Tier 1 Score Fall</c:v>
                </c:pt>
                <c:pt idx="5">
                  <c:v>Tier 1 Score Winter</c:v>
                </c:pt>
                <c:pt idx="6">
                  <c:v>Tier 1 Score Spring</c:v>
                </c:pt>
                <c:pt idx="7">
                  <c:v>Tier 1 Score Fidelity</c:v>
                </c:pt>
              </c:strCache>
            </c:strRef>
          </c:cat>
          <c:val>
            <c:numRef>
              <c:f>'SCHOOLS Tier 1 Scores'!$I$10:$P$10</c:f>
              <c:numCache>
                <c:formatCode>0%</c:formatCode>
                <c:ptCount val="8"/>
                <c:pt idx="0">
                  <c:v>0.15</c:v>
                </c:pt>
                <c:pt idx="1">
                  <c:v>0.33</c:v>
                </c:pt>
                <c:pt idx="2">
                  <c:v>0.42</c:v>
                </c:pt>
                <c:pt idx="3">
                  <c:v>0.49</c:v>
                </c:pt>
                <c:pt idx="4">
                  <c:v>0</c:v>
                </c:pt>
                <c:pt idx="5">
                  <c:v>0</c:v>
                </c:pt>
                <c:pt idx="6">
                  <c:v>0</c:v>
                </c:pt>
                <c:pt idx="7">
                  <c:v>0</c:v>
                </c:pt>
              </c:numCache>
            </c:numRef>
          </c:val>
          <c:extLst xmlns:c16r2="http://schemas.microsoft.com/office/drawing/2015/06/chart">
            <c:ext xmlns:c16="http://schemas.microsoft.com/office/drawing/2014/chart" uri="{C3380CC4-5D6E-409C-BE32-E72D297353CC}">
              <c16:uniqueId val="{00000000-4138-F147-8CD5-9D4D39184CDD}"/>
            </c:ext>
          </c:extLst>
        </c:ser>
        <c:dLbls>
          <c:showLegendKey val="0"/>
          <c:showVal val="0"/>
          <c:showCatName val="0"/>
          <c:showSerName val="0"/>
          <c:showPercent val="0"/>
          <c:showBubbleSize val="0"/>
        </c:dLbls>
        <c:gapWidth val="80"/>
        <c:axId val="359534872"/>
        <c:axId val="359535264"/>
      </c:barChart>
      <c:catAx>
        <c:axId val="359534872"/>
        <c:scaling>
          <c:orientation val="minMax"/>
        </c:scaling>
        <c:delete val="0"/>
        <c:axPos val="b"/>
        <c:numFmt formatCode="General" sourceLinked="0"/>
        <c:majorTickMark val="none"/>
        <c:minorTickMark val="none"/>
        <c:tickLblPos val="nextTo"/>
        <c:crossAx val="359535264"/>
        <c:crossesAt val="0"/>
        <c:auto val="0"/>
        <c:lblAlgn val="ctr"/>
        <c:lblOffset val="100"/>
        <c:noMultiLvlLbl val="0"/>
      </c:catAx>
      <c:valAx>
        <c:axId val="359535264"/>
        <c:scaling>
          <c:orientation val="minMax"/>
          <c:max val="1"/>
        </c:scaling>
        <c:delete val="0"/>
        <c:axPos val="l"/>
        <c:majorGridlines>
          <c:spPr>
            <a:ln>
              <a:noFill/>
            </a:ln>
          </c:spPr>
        </c:majorGridlines>
        <c:numFmt formatCode="0%" sourceLinked="1"/>
        <c:majorTickMark val="none"/>
        <c:minorTickMark val="none"/>
        <c:tickLblPos val="nextTo"/>
        <c:crossAx val="359534872"/>
        <c:crosses val="autoZero"/>
        <c:crossBetween val="between"/>
      </c:valAx>
    </c:plotArea>
    <c:plotVisOnly val="1"/>
    <c:dispBlanksAs val="gap"/>
    <c:showDLblsOverMax val="0"/>
  </c:chart>
  <c:txPr>
    <a:bodyPr/>
    <a:lstStyle/>
    <a:p>
      <a:pPr>
        <a:defRPr sz="1800" b="1"/>
      </a:pPr>
      <a:endParaRPr lang="en-US"/>
    </a:p>
  </c:txPr>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0.33499</cdr:x>
      <cdr:y>0.23394</cdr:y>
    </cdr:from>
    <cdr:to>
      <cdr:x>0.33499</cdr:x>
      <cdr:y>0.91236</cdr:y>
    </cdr:to>
    <cdr:cxnSp macro="">
      <cdr:nvCxnSpPr>
        <cdr:cNvPr id="6" name="Straight Connector 5" descr="Bar between 08-09 and 09-10 to show when cohort training was regionalized." title="Bar"/>
        <cdr:cNvCxnSpPr/>
      </cdr:nvCxnSpPr>
      <cdr:spPr>
        <a:xfrm xmlns:a="http://schemas.openxmlformats.org/drawingml/2006/main" flipV="1">
          <a:off x="3884254" y="1140875"/>
          <a:ext cx="0" cy="3308519"/>
        </a:xfrm>
        <a:prstGeom xmlns:a="http://schemas.openxmlformats.org/drawingml/2006/main" prst="line">
          <a:avLst/>
        </a:prstGeom>
        <a:ln xmlns:a="http://schemas.openxmlformats.org/drawingml/2006/main" w="571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0.2697</cdr:x>
      <cdr:y>0.16538</cdr:y>
    </cdr:from>
    <cdr:to>
      <cdr:x>0.40706</cdr:x>
      <cdr:y>0.306</cdr:y>
    </cdr:to>
    <cdr:sp macro="" textlink="">
      <cdr:nvSpPr>
        <cdr:cNvPr id="2" name="TextBox 1"/>
        <cdr:cNvSpPr txBox="1"/>
      </cdr:nvSpPr>
      <cdr:spPr>
        <a:xfrm xmlns:a="http://schemas.openxmlformats.org/drawingml/2006/main">
          <a:off x="3127202" y="806505"/>
          <a:ext cx="1592731" cy="68577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200" b="1" dirty="0" smtClean="0"/>
            <a:t>Regionalized Support</a:t>
          </a:r>
          <a:endParaRPr lang="en-US" sz="1200" b="1" dirty="0"/>
        </a:p>
      </cdr:txBody>
    </cdr:sp>
  </cdr:relSizeAnchor>
</c:userShapes>
</file>

<file path=ppt/drawings/drawing10.xml><?xml version="1.0" encoding="utf-8"?>
<c:userShapes xmlns:c="http://schemas.openxmlformats.org/drawingml/2006/chart">
  <cdr:relSizeAnchor xmlns:cdr="http://schemas.openxmlformats.org/drawingml/2006/chartDrawing">
    <cdr:from>
      <cdr:x>0.05603</cdr:x>
      <cdr:y>0.26746</cdr:y>
    </cdr:from>
    <cdr:to>
      <cdr:x>0.98196</cdr:x>
      <cdr:y>0.26746</cdr:y>
    </cdr:to>
    <cdr:cxnSp macro="">
      <cdr:nvCxnSpPr>
        <cdr:cNvPr id="15" name="Straight Connector 14" title="Red LIne to Show 70 fidelity score on TFI progress chart">
          <a:extLst xmlns:a="http://schemas.openxmlformats.org/drawingml/2006/main">
            <a:ext uri="{FF2B5EF4-FFF2-40B4-BE49-F238E27FC236}">
              <a16:creationId xmlns:a16="http://schemas.microsoft.com/office/drawing/2014/main" xmlns="" id="{A090DFCE-86EF-4847-8F6B-7E0C56D213DA}"/>
            </a:ext>
          </a:extLst>
        </cdr:cNvPr>
        <cdr:cNvCxnSpPr/>
      </cdr:nvCxnSpPr>
      <cdr:spPr>
        <a:xfrm xmlns:a="http://schemas.openxmlformats.org/drawingml/2006/main">
          <a:off x="655577" y="1418078"/>
          <a:ext cx="10833037" cy="0"/>
        </a:xfrm>
        <a:prstGeom xmlns:a="http://schemas.openxmlformats.org/drawingml/2006/main" prst="line">
          <a:avLst/>
        </a:prstGeom>
        <a:ln xmlns:a="http://schemas.openxmlformats.org/drawingml/2006/main" w="57150">
          <a:solidFill>
            <a:srgbClr val="7AB75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0.33499</cdr:x>
      <cdr:y>0.23394</cdr:y>
    </cdr:from>
    <cdr:to>
      <cdr:x>0.33499</cdr:x>
      <cdr:y>0.91236</cdr:y>
    </cdr:to>
    <cdr:cxnSp macro="">
      <cdr:nvCxnSpPr>
        <cdr:cNvPr id="6" name="Straight Connector 5" descr="Bar between 08-09 and 09-10 to show when cohort training was regionalized." title="Bar"/>
        <cdr:cNvCxnSpPr/>
      </cdr:nvCxnSpPr>
      <cdr:spPr>
        <a:xfrm xmlns:a="http://schemas.openxmlformats.org/drawingml/2006/main" flipV="1">
          <a:off x="3884254" y="1140875"/>
          <a:ext cx="0" cy="3308519"/>
        </a:xfrm>
        <a:prstGeom xmlns:a="http://schemas.openxmlformats.org/drawingml/2006/main" prst="line">
          <a:avLst/>
        </a:prstGeom>
        <a:ln xmlns:a="http://schemas.openxmlformats.org/drawingml/2006/main" w="5715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0.2697</cdr:x>
      <cdr:y>0.16538</cdr:y>
    </cdr:from>
    <cdr:to>
      <cdr:x>0.40706</cdr:x>
      <cdr:y>0.306</cdr:y>
    </cdr:to>
    <cdr:sp macro="" textlink="">
      <cdr:nvSpPr>
        <cdr:cNvPr id="2" name="TextBox 1"/>
        <cdr:cNvSpPr txBox="1"/>
      </cdr:nvSpPr>
      <cdr:spPr>
        <a:xfrm xmlns:a="http://schemas.openxmlformats.org/drawingml/2006/main">
          <a:off x="3127202" y="806505"/>
          <a:ext cx="1592731" cy="68577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200" b="1" dirty="0" smtClean="0"/>
            <a:t>Regionalized Support</a:t>
          </a:r>
          <a:endParaRPr lang="en-US" sz="1200" b="1" dirty="0"/>
        </a:p>
      </cdr:txBody>
    </cdr:sp>
  </cdr:relSizeAnchor>
</c:userShapes>
</file>

<file path=ppt/drawings/drawing3.xml><?xml version="1.0" encoding="utf-8"?>
<c:userShapes xmlns:c="http://schemas.openxmlformats.org/drawingml/2006/chart">
  <cdr:relSizeAnchor xmlns:cdr="http://schemas.openxmlformats.org/drawingml/2006/chartDrawing">
    <cdr:from>
      <cdr:x>0.05555</cdr:x>
      <cdr:y>0.26609</cdr:y>
    </cdr:from>
    <cdr:to>
      <cdr:x>0.99318</cdr:x>
      <cdr:y>0.26933</cdr:y>
    </cdr:to>
    <cdr:cxnSp macro="">
      <cdr:nvCxnSpPr>
        <cdr:cNvPr id="15" name="Straight Connector 14" title="Red LIne to Show 70 fidelity score on TFI progress chart">
          <a:extLst xmlns:a="http://schemas.openxmlformats.org/drawingml/2006/main">
            <a:ext uri="{FF2B5EF4-FFF2-40B4-BE49-F238E27FC236}">
              <a16:creationId xmlns:a16="http://schemas.microsoft.com/office/drawing/2014/main" xmlns="" id="{A090DFCE-86EF-4847-8F6B-7E0C56D213DA}"/>
            </a:ext>
          </a:extLst>
        </cdr:cNvPr>
        <cdr:cNvCxnSpPr/>
      </cdr:nvCxnSpPr>
      <cdr:spPr>
        <a:xfrm xmlns:a="http://schemas.openxmlformats.org/drawingml/2006/main" flipV="1">
          <a:off x="654750" y="1383947"/>
          <a:ext cx="11051579" cy="16852"/>
        </a:xfrm>
        <a:prstGeom xmlns:a="http://schemas.openxmlformats.org/drawingml/2006/main" prst="line">
          <a:avLst/>
        </a:prstGeom>
        <a:ln xmlns:a="http://schemas.openxmlformats.org/drawingml/2006/main" w="57150">
          <a:solidFill>
            <a:srgbClr val="78BE2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0.05555</cdr:x>
      <cdr:y>0.26609</cdr:y>
    </cdr:from>
    <cdr:to>
      <cdr:x>0.99318</cdr:x>
      <cdr:y>0.26933</cdr:y>
    </cdr:to>
    <cdr:cxnSp macro="">
      <cdr:nvCxnSpPr>
        <cdr:cNvPr id="15" name="Straight Connector 14" title="Red LIne to Show 70 fidelity score on TFI progress chart">
          <a:extLst xmlns:a="http://schemas.openxmlformats.org/drawingml/2006/main">
            <a:ext uri="{FF2B5EF4-FFF2-40B4-BE49-F238E27FC236}">
              <a16:creationId xmlns="" xmlns:a16="http://schemas.microsoft.com/office/drawing/2014/main" id="{A090DFCE-86EF-4847-8F6B-7E0C56D213DA}"/>
            </a:ext>
          </a:extLst>
        </cdr:cNvPr>
        <cdr:cNvCxnSpPr/>
      </cdr:nvCxnSpPr>
      <cdr:spPr>
        <a:xfrm xmlns:a="http://schemas.openxmlformats.org/drawingml/2006/main" flipV="1">
          <a:off x="654750" y="1383947"/>
          <a:ext cx="11051579" cy="16852"/>
        </a:xfrm>
        <a:prstGeom xmlns:a="http://schemas.openxmlformats.org/drawingml/2006/main" prst="line">
          <a:avLst/>
        </a:prstGeom>
        <a:ln xmlns:a="http://schemas.openxmlformats.org/drawingml/2006/main" w="57150">
          <a:solidFill>
            <a:srgbClr val="78BE2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0.05603</cdr:x>
      <cdr:y>0.26746</cdr:y>
    </cdr:from>
    <cdr:to>
      <cdr:x>0.98196</cdr:x>
      <cdr:y>0.26746</cdr:y>
    </cdr:to>
    <cdr:cxnSp macro="">
      <cdr:nvCxnSpPr>
        <cdr:cNvPr id="15" name="Straight Connector 14" title="Red LIne to Show 70 fidelity score on TFI progress chart">
          <a:extLst xmlns:a="http://schemas.openxmlformats.org/drawingml/2006/main">
            <a:ext uri="{FF2B5EF4-FFF2-40B4-BE49-F238E27FC236}">
              <a16:creationId xmlns="" xmlns:a16="http://schemas.microsoft.com/office/drawing/2014/main" id="{A090DFCE-86EF-4847-8F6B-7E0C56D213DA}"/>
            </a:ext>
          </a:extLst>
        </cdr:cNvPr>
        <cdr:cNvCxnSpPr/>
      </cdr:nvCxnSpPr>
      <cdr:spPr>
        <a:xfrm xmlns:a="http://schemas.openxmlformats.org/drawingml/2006/main">
          <a:off x="655577" y="1418078"/>
          <a:ext cx="10833037" cy="0"/>
        </a:xfrm>
        <a:prstGeom xmlns:a="http://schemas.openxmlformats.org/drawingml/2006/main" prst="line">
          <a:avLst/>
        </a:prstGeom>
        <a:ln xmlns:a="http://schemas.openxmlformats.org/drawingml/2006/main" w="57150">
          <a:solidFill>
            <a:srgbClr val="7AB75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0.05603</cdr:x>
      <cdr:y>0.26746</cdr:y>
    </cdr:from>
    <cdr:to>
      <cdr:x>0.98196</cdr:x>
      <cdr:y>0.26746</cdr:y>
    </cdr:to>
    <cdr:cxnSp macro="">
      <cdr:nvCxnSpPr>
        <cdr:cNvPr id="15" name="Straight Connector 14" title="Red LIne to Show 70 fidelity score on TFI progress chart">
          <a:extLst xmlns:a="http://schemas.openxmlformats.org/drawingml/2006/main">
            <a:ext uri="{FF2B5EF4-FFF2-40B4-BE49-F238E27FC236}">
              <a16:creationId xmlns:a16="http://schemas.microsoft.com/office/drawing/2014/main" xmlns="" id="{A090DFCE-86EF-4847-8F6B-7E0C56D213DA}"/>
            </a:ext>
          </a:extLst>
        </cdr:cNvPr>
        <cdr:cNvCxnSpPr/>
      </cdr:nvCxnSpPr>
      <cdr:spPr>
        <a:xfrm xmlns:a="http://schemas.openxmlformats.org/drawingml/2006/main">
          <a:off x="655577" y="1418078"/>
          <a:ext cx="10833037" cy="0"/>
        </a:xfrm>
        <a:prstGeom xmlns:a="http://schemas.openxmlformats.org/drawingml/2006/main" prst="line">
          <a:avLst/>
        </a:prstGeom>
        <a:ln xmlns:a="http://schemas.openxmlformats.org/drawingml/2006/main" w="57150">
          <a:solidFill>
            <a:srgbClr val="7AB75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7.xml><?xml version="1.0" encoding="utf-8"?>
<c:userShapes xmlns:c="http://schemas.openxmlformats.org/drawingml/2006/chart">
  <cdr:relSizeAnchor xmlns:cdr="http://schemas.openxmlformats.org/drawingml/2006/chartDrawing">
    <cdr:from>
      <cdr:x>0.05603</cdr:x>
      <cdr:y>0.26746</cdr:y>
    </cdr:from>
    <cdr:to>
      <cdr:x>0.98196</cdr:x>
      <cdr:y>0.26746</cdr:y>
    </cdr:to>
    <cdr:cxnSp macro="">
      <cdr:nvCxnSpPr>
        <cdr:cNvPr id="15" name="Straight Connector 14" title="Red LIne to Show 70 fidelity score on TFI progress chart">
          <a:extLst xmlns:a="http://schemas.openxmlformats.org/drawingml/2006/main">
            <a:ext uri="{FF2B5EF4-FFF2-40B4-BE49-F238E27FC236}">
              <a16:creationId xmlns:a16="http://schemas.microsoft.com/office/drawing/2014/main" xmlns="" id="{A090DFCE-86EF-4847-8F6B-7E0C56D213DA}"/>
            </a:ext>
          </a:extLst>
        </cdr:cNvPr>
        <cdr:cNvCxnSpPr/>
      </cdr:nvCxnSpPr>
      <cdr:spPr>
        <a:xfrm xmlns:a="http://schemas.openxmlformats.org/drawingml/2006/main">
          <a:off x="655577" y="1418078"/>
          <a:ext cx="10833037" cy="0"/>
        </a:xfrm>
        <a:prstGeom xmlns:a="http://schemas.openxmlformats.org/drawingml/2006/main" prst="line">
          <a:avLst/>
        </a:prstGeom>
        <a:ln xmlns:a="http://schemas.openxmlformats.org/drawingml/2006/main" w="57150">
          <a:solidFill>
            <a:srgbClr val="7AB75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8.xml><?xml version="1.0" encoding="utf-8"?>
<c:userShapes xmlns:c="http://schemas.openxmlformats.org/drawingml/2006/chart">
  <cdr:relSizeAnchor xmlns:cdr="http://schemas.openxmlformats.org/drawingml/2006/chartDrawing">
    <cdr:from>
      <cdr:x>0.05603</cdr:x>
      <cdr:y>0.26746</cdr:y>
    </cdr:from>
    <cdr:to>
      <cdr:x>0.98196</cdr:x>
      <cdr:y>0.26746</cdr:y>
    </cdr:to>
    <cdr:cxnSp macro="">
      <cdr:nvCxnSpPr>
        <cdr:cNvPr id="15" name="Straight Connector 14" title="Red LIne to Show 70 fidelity score on TFI progress chart">
          <a:extLst xmlns:a="http://schemas.openxmlformats.org/drawingml/2006/main">
            <a:ext uri="{FF2B5EF4-FFF2-40B4-BE49-F238E27FC236}">
              <a16:creationId xmlns="" xmlns:a16="http://schemas.microsoft.com/office/drawing/2014/main" id="{A090DFCE-86EF-4847-8F6B-7E0C56D213DA}"/>
            </a:ext>
          </a:extLst>
        </cdr:cNvPr>
        <cdr:cNvCxnSpPr/>
      </cdr:nvCxnSpPr>
      <cdr:spPr>
        <a:xfrm xmlns:a="http://schemas.openxmlformats.org/drawingml/2006/main">
          <a:off x="655577" y="1418078"/>
          <a:ext cx="10833037" cy="0"/>
        </a:xfrm>
        <a:prstGeom xmlns:a="http://schemas.openxmlformats.org/drawingml/2006/main" prst="line">
          <a:avLst/>
        </a:prstGeom>
        <a:ln xmlns:a="http://schemas.openxmlformats.org/drawingml/2006/main" w="57150">
          <a:solidFill>
            <a:srgbClr val="7AB75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9.xml><?xml version="1.0" encoding="utf-8"?>
<c:userShapes xmlns:c="http://schemas.openxmlformats.org/drawingml/2006/chart">
  <cdr:relSizeAnchor xmlns:cdr="http://schemas.openxmlformats.org/drawingml/2006/chartDrawing">
    <cdr:from>
      <cdr:x>0.05603</cdr:x>
      <cdr:y>0.26746</cdr:y>
    </cdr:from>
    <cdr:to>
      <cdr:x>0.98196</cdr:x>
      <cdr:y>0.26746</cdr:y>
    </cdr:to>
    <cdr:cxnSp macro="">
      <cdr:nvCxnSpPr>
        <cdr:cNvPr id="15" name="Straight Connector 14" title="Red LIne to Show 70 fidelity score on TFI progress chart">
          <a:extLst xmlns:a="http://schemas.openxmlformats.org/drawingml/2006/main">
            <a:ext uri="{FF2B5EF4-FFF2-40B4-BE49-F238E27FC236}">
              <a16:creationId xmlns="" xmlns:a16="http://schemas.microsoft.com/office/drawing/2014/main" id="{A090DFCE-86EF-4847-8F6B-7E0C56D213DA}"/>
            </a:ext>
          </a:extLst>
        </cdr:cNvPr>
        <cdr:cNvCxnSpPr/>
      </cdr:nvCxnSpPr>
      <cdr:spPr>
        <a:xfrm xmlns:a="http://schemas.openxmlformats.org/drawingml/2006/main">
          <a:off x="655577" y="1418078"/>
          <a:ext cx="10833037" cy="0"/>
        </a:xfrm>
        <a:prstGeom xmlns:a="http://schemas.openxmlformats.org/drawingml/2006/main" prst="line">
          <a:avLst/>
        </a:prstGeom>
        <a:ln xmlns:a="http://schemas.openxmlformats.org/drawingml/2006/main" w="57150">
          <a:solidFill>
            <a:srgbClr val="7AB75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B05BAA-AF77-4545-9F42-624EC3ED3BAB}" type="datetimeFigureOut">
              <a:rPr lang="en-US" smtClean="0"/>
              <a:t>8/1/2018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D1FAB9-208E-3A48-B1C1-D6BB7AB548FA}" type="slidenum">
              <a:rPr lang="en-US" smtClean="0"/>
              <a:t>‹#›</a:t>
            </a:fld>
            <a:endParaRPr lang="en-US" dirty="0"/>
          </a:p>
        </p:txBody>
      </p:sp>
    </p:spTree>
    <p:extLst>
      <p:ext uri="{BB962C8B-B14F-4D97-AF65-F5344CB8AC3E}">
        <p14:creationId xmlns:p14="http://schemas.microsoft.com/office/powerpoint/2010/main" val="3786143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t>2</a:t>
            </a:fld>
            <a:endParaRPr lang="en-US" dirty="0"/>
          </a:p>
        </p:txBody>
      </p:sp>
    </p:spTree>
    <p:extLst>
      <p:ext uri="{BB962C8B-B14F-4D97-AF65-F5344CB8AC3E}">
        <p14:creationId xmlns:p14="http://schemas.microsoft.com/office/powerpoint/2010/main" val="900781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xfrm>
            <a:off x="932200" y="3322763"/>
            <a:ext cx="7616716" cy="319930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29579">
              <a:defRPr/>
            </a:pPr>
            <a:r>
              <a:rPr lang="en-US" dirty="0"/>
              <a:t>Implementation Teams (PBIS teams) actively create positive school environments. Team can improve environments (e.g. scheduling, resources, curriculum choices, professional development resource allocation).  Teams need to systematically and transparently communicate. The team collectively has the knowledge, skills, abilities, and authority </a:t>
            </a:r>
            <a:endParaRPr lang="en-US" dirty="0">
              <a:latin typeface="NeueHaasGroteskText Std" panose="020B0504020202020204" pitchFamily="34" charset="0"/>
            </a:endParaRPr>
          </a:p>
          <a:p>
            <a:pPr lvl="0"/>
            <a:endParaRPr lang="en-US" dirty="0">
              <a:latin typeface="NeueHaasGroteskText Std" panose="020B0504020202020204" pitchFamily="34" charset="0"/>
            </a:endParaRPr>
          </a:p>
          <a:p>
            <a:pPr lvl="0"/>
            <a:r>
              <a:rPr lang="en-US" dirty="0">
                <a:latin typeface="NeueHaasGroteskText Std" panose="020B0504020202020204" pitchFamily="34" charset="0"/>
              </a:rPr>
              <a:t>PBIS helps reduce major disciplinary infractions</a:t>
            </a:r>
          </a:p>
          <a:p>
            <a:pPr lvl="0"/>
            <a:r>
              <a:rPr lang="en-US" dirty="0">
                <a:latin typeface="NeueHaasGroteskText Std" panose="020B0504020202020204" pitchFamily="34" charset="0"/>
              </a:rPr>
              <a:t>Show improvement in aggressive behavior, concentration, prosocial behavior, and emotional regulation</a:t>
            </a:r>
          </a:p>
          <a:p>
            <a:pPr lvl="0"/>
            <a:r>
              <a:rPr lang="en-US" dirty="0">
                <a:latin typeface="NeueHaasGroteskText Std" panose="020B0504020202020204" pitchFamily="34" charset="0"/>
              </a:rPr>
              <a:t>Improvements in academic achievement</a:t>
            </a:r>
          </a:p>
          <a:p>
            <a:pPr lvl="0"/>
            <a:r>
              <a:rPr lang="en-US" dirty="0">
                <a:latin typeface="NeueHaasGroteskText Std" panose="020B0504020202020204" pitchFamily="34" charset="0"/>
              </a:rPr>
              <a:t>Enhanced perception of organizational health and safety</a:t>
            </a:r>
          </a:p>
          <a:p>
            <a:pPr lvl="0"/>
            <a:endParaRPr lang="en-US" dirty="0">
              <a:latin typeface="NeueHaasGroteskText Std" panose="020B0504020202020204" pitchFamily="34" charset="0"/>
            </a:endParaRPr>
          </a:p>
          <a:p>
            <a:pPr>
              <a:lnSpc>
                <a:spcPct val="90000"/>
              </a:lnSpc>
              <a:spcAft>
                <a:spcPts val="622"/>
              </a:spcAft>
              <a:defRPr/>
            </a:pPr>
            <a:endParaRPr lang="en-US" dirty="0">
              <a:latin typeface="Arial" pitchFamily="34" charset="0"/>
            </a:endParaRPr>
          </a:p>
        </p:txBody>
      </p:sp>
    </p:spTree>
    <p:extLst>
      <p:ext uri="{BB962C8B-B14F-4D97-AF65-F5344CB8AC3E}">
        <p14:creationId xmlns:p14="http://schemas.microsoft.com/office/powerpoint/2010/main" val="4233433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xfrm>
            <a:off x="932200" y="3322763"/>
            <a:ext cx="7616716" cy="319930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29579">
              <a:defRPr/>
            </a:pPr>
            <a:r>
              <a:rPr lang="en-US" dirty="0"/>
              <a:t>Implementation Teams (PBIS teams) actively create positive school environments. Team can improve environments (e.g. scheduling, resources, curriculum choices, professional development resource allocation).  Teams need to systematically and transparently communicate. The team collectively has the knowledge, skills, abilities, and authority </a:t>
            </a:r>
            <a:endParaRPr lang="en-US" dirty="0">
              <a:latin typeface="NeueHaasGroteskText Std" panose="020B0504020202020204" pitchFamily="34" charset="0"/>
            </a:endParaRPr>
          </a:p>
          <a:p>
            <a:pPr lvl="0"/>
            <a:endParaRPr lang="en-US" dirty="0">
              <a:latin typeface="NeueHaasGroteskText Std" panose="020B0504020202020204" pitchFamily="34" charset="0"/>
            </a:endParaRPr>
          </a:p>
          <a:p>
            <a:pPr lvl="0"/>
            <a:r>
              <a:rPr lang="en-US" dirty="0">
                <a:latin typeface="NeueHaasGroteskText Std" panose="020B0504020202020204" pitchFamily="34" charset="0"/>
              </a:rPr>
              <a:t>PBIS helps reduce major disciplinary infractions</a:t>
            </a:r>
          </a:p>
          <a:p>
            <a:pPr lvl="0"/>
            <a:r>
              <a:rPr lang="en-US" dirty="0">
                <a:latin typeface="NeueHaasGroteskText Std" panose="020B0504020202020204" pitchFamily="34" charset="0"/>
              </a:rPr>
              <a:t>Show improvement in aggressive behavior, concentration, prosocial behavior, and emotional regulation</a:t>
            </a:r>
          </a:p>
          <a:p>
            <a:pPr lvl="0"/>
            <a:r>
              <a:rPr lang="en-US" dirty="0">
                <a:latin typeface="NeueHaasGroteskText Std" panose="020B0504020202020204" pitchFamily="34" charset="0"/>
              </a:rPr>
              <a:t>Improvements in academic achievement</a:t>
            </a:r>
          </a:p>
          <a:p>
            <a:pPr lvl="0"/>
            <a:r>
              <a:rPr lang="en-US" dirty="0">
                <a:latin typeface="NeueHaasGroteskText Std" panose="020B0504020202020204" pitchFamily="34" charset="0"/>
              </a:rPr>
              <a:t>Enhanced perception of organizational health and safety</a:t>
            </a:r>
          </a:p>
          <a:p>
            <a:pPr lvl="0"/>
            <a:endParaRPr lang="en-US" dirty="0">
              <a:latin typeface="NeueHaasGroteskText Std" panose="020B0504020202020204" pitchFamily="34" charset="0"/>
            </a:endParaRPr>
          </a:p>
          <a:p>
            <a:pPr>
              <a:lnSpc>
                <a:spcPct val="90000"/>
              </a:lnSpc>
              <a:spcAft>
                <a:spcPts val="622"/>
              </a:spcAft>
              <a:defRPr/>
            </a:pPr>
            <a:endParaRPr lang="en-US" dirty="0">
              <a:latin typeface="Arial" pitchFamily="34" charset="0"/>
            </a:endParaRPr>
          </a:p>
        </p:txBody>
      </p:sp>
    </p:spTree>
    <p:extLst>
      <p:ext uri="{BB962C8B-B14F-4D97-AF65-F5344CB8AC3E}">
        <p14:creationId xmlns:p14="http://schemas.microsoft.com/office/powerpoint/2010/main" val="401300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xfrm>
            <a:off x="688629" y="4349798"/>
            <a:ext cx="5626576" cy="418817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Aft>
                <a:spcPts val="612"/>
              </a:spcAft>
              <a:defRPr/>
            </a:pPr>
            <a:endParaRPr lang="en-US" dirty="0">
              <a:latin typeface="Arial" pitchFamily="34" charset="0"/>
            </a:endParaRPr>
          </a:p>
        </p:txBody>
      </p:sp>
    </p:spTree>
    <p:extLst>
      <p:ext uri="{BB962C8B-B14F-4D97-AF65-F5344CB8AC3E}">
        <p14:creationId xmlns:p14="http://schemas.microsoft.com/office/powerpoint/2010/main" val="1339458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38:notes"/>
          <p:cNvSpPr txBox="1">
            <a:spLocks noGrp="1"/>
          </p:cNvSpPr>
          <p:nvPr>
            <p:ph type="body" idx="1"/>
          </p:nvPr>
        </p:nvSpPr>
        <p:spPr>
          <a:xfrm>
            <a:off x="698501" y="4409758"/>
            <a:ext cx="5588000" cy="417766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638" name="Google Shape;638;p38:notes"/>
          <p:cNvSpPr>
            <a:spLocks noGrp="1" noRot="1" noChangeAspect="1"/>
          </p:cNvSpPr>
          <p:nvPr>
            <p:ph type="sldImg" idx="2"/>
          </p:nvPr>
        </p:nvSpPr>
        <p:spPr>
          <a:xfrm>
            <a:off x="400050" y="695325"/>
            <a:ext cx="6186488" cy="3481388"/>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9247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t>19</a:t>
            </a:fld>
            <a:endParaRPr lang="en-US"/>
          </a:p>
        </p:txBody>
      </p:sp>
    </p:spTree>
    <p:extLst>
      <p:ext uri="{BB962C8B-B14F-4D97-AF65-F5344CB8AC3E}">
        <p14:creationId xmlns:p14="http://schemas.microsoft.com/office/powerpoint/2010/main" val="2184088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t>20</a:t>
            </a:fld>
            <a:endParaRPr lang="en-US"/>
          </a:p>
        </p:txBody>
      </p:sp>
    </p:spTree>
    <p:extLst>
      <p:ext uri="{BB962C8B-B14F-4D97-AF65-F5344CB8AC3E}">
        <p14:creationId xmlns:p14="http://schemas.microsoft.com/office/powerpoint/2010/main" val="1278015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t>21</a:t>
            </a:fld>
            <a:endParaRPr lang="en-US"/>
          </a:p>
        </p:txBody>
      </p:sp>
    </p:spTree>
    <p:extLst>
      <p:ext uri="{BB962C8B-B14F-4D97-AF65-F5344CB8AC3E}">
        <p14:creationId xmlns:p14="http://schemas.microsoft.com/office/powerpoint/2010/main" val="3488604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t>22</a:t>
            </a:fld>
            <a:endParaRPr lang="en-US"/>
          </a:p>
        </p:txBody>
      </p:sp>
    </p:spTree>
    <p:extLst>
      <p:ext uri="{BB962C8B-B14F-4D97-AF65-F5344CB8AC3E}">
        <p14:creationId xmlns:p14="http://schemas.microsoft.com/office/powerpoint/2010/main" val="353928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t>25</a:t>
            </a:fld>
            <a:endParaRPr lang="en-US" dirty="0"/>
          </a:p>
        </p:txBody>
      </p:sp>
    </p:spTree>
    <p:extLst>
      <p:ext uri="{BB962C8B-B14F-4D97-AF65-F5344CB8AC3E}">
        <p14:creationId xmlns:p14="http://schemas.microsoft.com/office/powerpoint/2010/main" val="2262832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t>26</a:t>
            </a:fld>
            <a:endParaRPr lang="en-US" dirty="0"/>
          </a:p>
        </p:txBody>
      </p:sp>
    </p:spTree>
    <p:extLst>
      <p:ext uri="{BB962C8B-B14F-4D97-AF65-F5344CB8AC3E}">
        <p14:creationId xmlns:p14="http://schemas.microsoft.com/office/powerpoint/2010/main" val="1571714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125753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t>27</a:t>
            </a:fld>
            <a:endParaRPr lang="en-US" dirty="0"/>
          </a:p>
        </p:txBody>
      </p:sp>
    </p:spTree>
    <p:extLst>
      <p:ext uri="{BB962C8B-B14F-4D97-AF65-F5344CB8AC3E}">
        <p14:creationId xmlns:p14="http://schemas.microsoft.com/office/powerpoint/2010/main" val="1142900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numCol="1">
            <a:normAutofit/>
          </a:bodyPr>
          <a:lstStyle/>
          <a:p>
            <a:endParaRPr dirty="0"/>
          </a:p>
        </p:txBody>
      </p:sp>
    </p:spTree>
    <p:extLst>
      <p:ext uri="{BB962C8B-B14F-4D97-AF65-F5344CB8AC3E}">
        <p14:creationId xmlns:p14="http://schemas.microsoft.com/office/powerpoint/2010/main" val="3619649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Talking points: PBISMN</a:t>
            </a:r>
            <a:r>
              <a:rPr lang="en-US" b="1" baseline="0" dirty="0" smtClean="0"/>
              <a:t> </a:t>
            </a:r>
            <a:r>
              <a:rPr lang="en-US" b="1" dirty="0" smtClean="0"/>
              <a:t>has a staff buy-in recommendations page </a:t>
            </a:r>
          </a:p>
          <a:p>
            <a:r>
              <a:rPr lang="en-US" dirty="0" smtClean="0"/>
              <a:t>Research:</a:t>
            </a:r>
            <a:r>
              <a:rPr lang="en-US" baseline="0" dirty="0" smtClean="0"/>
              <a:t> </a:t>
            </a:r>
            <a:r>
              <a:rPr lang="en-US" dirty="0" smtClean="0"/>
              <a:t>A</a:t>
            </a:r>
            <a:r>
              <a:rPr lang="en-US" baseline="0" dirty="0" smtClean="0"/>
              <a:t> tool available to assess </a:t>
            </a:r>
            <a:r>
              <a:rPr lang="en-US" dirty="0" smtClean="0"/>
              <a:t>that</a:t>
            </a:r>
            <a:r>
              <a:rPr lang="en-US" baseline="0" dirty="0" smtClean="0"/>
              <a:t> </a:t>
            </a:r>
            <a:r>
              <a:rPr lang="en-US" sz="1200" kern="1200" baseline="0" dirty="0" smtClean="0">
                <a:solidFill>
                  <a:schemeClr val="tx1"/>
                </a:solidFill>
                <a:effectLst/>
                <a:latin typeface="+mn-lt"/>
                <a:ea typeface="+mn-ea"/>
                <a:cs typeface="+mn-cs"/>
              </a:rPr>
              <a:t>staff buy-in by examining </a:t>
            </a:r>
            <a:r>
              <a:rPr lang="en-US" sz="1200" kern="1200" dirty="0" smtClean="0">
                <a:solidFill>
                  <a:schemeClr val="tx1"/>
                </a:solidFill>
                <a:effectLst/>
                <a:latin typeface="+mn-lt"/>
                <a:ea typeface="+mn-ea"/>
                <a:cs typeface="+mn-cs"/>
              </a:rPr>
              <a:t>staff beliefs about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behavior and discipline and their perceptions of schoolwide expectations, school climate, systemic supports, &amp; resources. </a:t>
            </a:r>
          </a:p>
          <a:p>
            <a:r>
              <a:rPr lang="en-US" sz="1200" b="1" kern="1200" dirty="0" smtClean="0">
                <a:solidFill>
                  <a:schemeClr val="tx1"/>
                </a:solidFill>
                <a:effectLst/>
                <a:latin typeface="+mn-lt"/>
                <a:ea typeface="+mn-ea"/>
                <a:cs typeface="+mn-cs"/>
              </a:rPr>
              <a:t>Key points</a:t>
            </a:r>
            <a:r>
              <a:rPr lang="en-US" sz="1200" b="1" kern="1200" baseline="0" dirty="0" smtClean="0">
                <a:solidFill>
                  <a:schemeClr val="tx1"/>
                </a:solidFill>
                <a:effectLst/>
                <a:latin typeface="+mn-lt"/>
                <a:ea typeface="+mn-ea"/>
                <a:cs typeface="+mn-cs"/>
              </a:rPr>
              <a:t> listed above. </a:t>
            </a:r>
            <a:endParaRPr lang="en-US" sz="1200" b="1"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Research: </a:t>
            </a:r>
            <a:r>
              <a:rPr lang="en-US" sz="1200" kern="1200" dirty="0" err="1" smtClean="0">
                <a:solidFill>
                  <a:schemeClr val="tx1"/>
                </a:solidFill>
                <a:effectLst/>
                <a:latin typeface="+mn-lt"/>
                <a:ea typeface="+mn-ea"/>
                <a:cs typeface="+mn-cs"/>
              </a:rPr>
              <a:t>Fuerborn</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et al. Journal of Positive Behavior Supports</a:t>
            </a:r>
            <a:r>
              <a:rPr lang="en-US" sz="1200" kern="1200" dirty="0" smtClean="0">
                <a:solidFill>
                  <a:schemeClr val="tx1"/>
                </a:solidFill>
                <a:effectLst/>
                <a:latin typeface="+mn-lt"/>
                <a:ea typeface="+mn-ea"/>
                <a:cs typeface="+mn-cs"/>
              </a:rPr>
              <a:t> (2014)</a:t>
            </a:r>
          </a:p>
          <a:p>
            <a:r>
              <a:rPr lang="en-US" sz="1200" kern="1200" dirty="0" smtClean="0">
                <a:solidFill>
                  <a:schemeClr val="tx1"/>
                </a:solidFill>
                <a:effectLst/>
                <a:latin typeface="+mn-lt"/>
                <a:ea typeface="+mn-ea"/>
                <a:cs typeface="+mn-cs"/>
              </a:rPr>
              <a:t>Sample</a:t>
            </a:r>
            <a:r>
              <a:rPr lang="en-US" sz="1200" kern="1200" baseline="0" dirty="0" smtClean="0">
                <a:solidFill>
                  <a:schemeClr val="tx1"/>
                </a:solidFill>
                <a:effectLst/>
                <a:latin typeface="+mn-lt"/>
                <a:ea typeface="+mn-ea"/>
                <a:cs typeface="+mn-cs"/>
              </a:rPr>
              <a:t> size of</a:t>
            </a:r>
            <a:r>
              <a:rPr lang="en-US" sz="1200" kern="1200" dirty="0" smtClean="0">
                <a:solidFill>
                  <a:schemeClr val="tx1"/>
                </a:solidFill>
                <a:effectLst/>
                <a:latin typeface="+mn-lt"/>
                <a:ea typeface="+mn-ea"/>
                <a:cs typeface="+mn-cs"/>
              </a:rPr>
              <a:t> 1,210 school staff from 36 schools</a:t>
            </a:r>
          </a:p>
          <a:p>
            <a:r>
              <a:rPr lang="en-US" sz="1200" kern="1200" dirty="0" smtClean="0">
                <a:solidFill>
                  <a:schemeClr val="tx1"/>
                </a:solidFill>
                <a:effectLst/>
                <a:latin typeface="+mn-lt"/>
                <a:ea typeface="+mn-ea"/>
                <a:cs typeface="+mn-cs"/>
              </a:rPr>
              <a:t>Likert</a:t>
            </a:r>
            <a:r>
              <a:rPr lang="en-US" sz="1200" kern="1200" baseline="0" dirty="0" smtClean="0">
                <a:solidFill>
                  <a:schemeClr val="tx1"/>
                </a:solidFill>
                <a:effectLst/>
                <a:latin typeface="+mn-lt"/>
                <a:ea typeface="+mn-ea"/>
                <a:cs typeface="+mn-cs"/>
              </a:rPr>
              <a:t> scale &amp; open-ended s</a:t>
            </a:r>
            <a:r>
              <a:rPr lang="en-US" sz="1200" kern="1200" dirty="0" smtClean="0">
                <a:solidFill>
                  <a:schemeClr val="tx1"/>
                </a:solidFill>
                <a:effectLst/>
                <a:latin typeface="+mn-lt"/>
                <a:ea typeface="+mn-ea"/>
                <a:cs typeface="+mn-cs"/>
              </a:rPr>
              <a:t>urvey conducted</a:t>
            </a:r>
            <a:r>
              <a:rPr lang="en-US" sz="1200"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Staff Perceptions of Behavior and Discipline</a:t>
            </a:r>
            <a:r>
              <a:rPr lang="en-US" sz="1200" i="0" kern="1200" dirty="0" smtClean="0">
                <a:solidFill>
                  <a:schemeClr val="tx1"/>
                </a:solidFill>
                <a:effectLst/>
                <a:latin typeface="+mn-lt"/>
                <a:ea typeface="+mn-ea"/>
                <a:cs typeface="+mn-cs"/>
              </a:rPr>
              <a:t>-SPBD) to support 80% staff buy-in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t>34</a:t>
            </a:fld>
            <a:endParaRPr lang="en-US" dirty="0"/>
          </a:p>
        </p:txBody>
      </p:sp>
    </p:spTree>
    <p:extLst>
      <p:ext uri="{BB962C8B-B14F-4D97-AF65-F5344CB8AC3E}">
        <p14:creationId xmlns:p14="http://schemas.microsoft.com/office/powerpoint/2010/main" val="34625443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us on Facebook or follow us on Twitter</a:t>
            </a:r>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t>35</a:t>
            </a:fld>
            <a:endParaRPr lang="en-US" dirty="0"/>
          </a:p>
        </p:txBody>
      </p:sp>
    </p:spTree>
    <p:extLst>
      <p:ext uri="{BB962C8B-B14F-4D97-AF65-F5344CB8AC3E}">
        <p14:creationId xmlns:p14="http://schemas.microsoft.com/office/powerpoint/2010/main" val="15770188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t>37</a:t>
            </a:fld>
            <a:endParaRPr lang="en-US" dirty="0"/>
          </a:p>
        </p:txBody>
      </p:sp>
    </p:spTree>
    <p:extLst>
      <p:ext uri="{BB962C8B-B14F-4D97-AF65-F5344CB8AC3E}">
        <p14:creationId xmlns:p14="http://schemas.microsoft.com/office/powerpoint/2010/main" val="3622908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t>39</a:t>
            </a:fld>
            <a:endParaRPr lang="en-US" dirty="0"/>
          </a:p>
        </p:txBody>
      </p:sp>
    </p:spTree>
    <p:extLst>
      <p:ext uri="{BB962C8B-B14F-4D97-AF65-F5344CB8AC3E}">
        <p14:creationId xmlns:p14="http://schemas.microsoft.com/office/powerpoint/2010/main" val="790354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pPr/>
              <a:t>40</a:t>
            </a:fld>
            <a:endParaRPr lang="en-US" dirty="0"/>
          </a:p>
        </p:txBody>
      </p:sp>
    </p:spTree>
    <p:extLst>
      <p:ext uri="{BB962C8B-B14F-4D97-AF65-F5344CB8AC3E}">
        <p14:creationId xmlns:p14="http://schemas.microsoft.com/office/powerpoint/2010/main" val="3818290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pPr/>
              <a:t>41</a:t>
            </a:fld>
            <a:endParaRPr lang="en-US" dirty="0"/>
          </a:p>
        </p:txBody>
      </p:sp>
    </p:spTree>
    <p:extLst>
      <p:ext uri="{BB962C8B-B14F-4D97-AF65-F5344CB8AC3E}">
        <p14:creationId xmlns:p14="http://schemas.microsoft.com/office/powerpoint/2010/main" val="6157685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9F08466-AEA7-4FC0-9459-6A32F61DA297}" type="slidenum">
              <a:rPr lang="en-US" smtClean="0"/>
              <a:pPr/>
              <a:t>42</a:t>
            </a:fld>
            <a:endParaRPr lang="en-US" dirty="0"/>
          </a:p>
        </p:txBody>
      </p:sp>
    </p:spTree>
    <p:extLst>
      <p:ext uri="{BB962C8B-B14F-4D97-AF65-F5344CB8AC3E}">
        <p14:creationId xmlns:p14="http://schemas.microsoft.com/office/powerpoint/2010/main" val="38768744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t>43</a:t>
            </a:fld>
            <a:endParaRPr lang="en-US" dirty="0"/>
          </a:p>
        </p:txBody>
      </p:sp>
    </p:spTree>
    <p:extLst>
      <p:ext uri="{BB962C8B-B14F-4D97-AF65-F5344CB8AC3E}">
        <p14:creationId xmlns:p14="http://schemas.microsoft.com/office/powerpoint/2010/main" val="1225788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2718846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t>44</a:t>
            </a:fld>
            <a:endParaRPr lang="en-US" dirty="0"/>
          </a:p>
        </p:txBody>
      </p:sp>
    </p:spTree>
    <p:extLst>
      <p:ext uri="{BB962C8B-B14F-4D97-AF65-F5344CB8AC3E}">
        <p14:creationId xmlns:p14="http://schemas.microsoft.com/office/powerpoint/2010/main" val="177537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33.3%</a:t>
            </a:r>
            <a:r>
              <a:rPr lang="en-US" b="1" baseline="0" dirty="0" smtClean="0"/>
              <a:t> of the schools </a:t>
            </a:r>
            <a:r>
              <a:rPr lang="en-US" baseline="0" dirty="0" smtClean="0"/>
              <a:t>was calculated by dividing 2072 (total number of schools on MDE website for 2018) by 690 schools as identified in the second bullet</a:t>
            </a:r>
          </a:p>
          <a:p>
            <a:r>
              <a:rPr lang="en-US" b="1" dirty="0" smtClean="0"/>
              <a:t>335,598 students </a:t>
            </a:r>
            <a:r>
              <a:rPr lang="en-US" dirty="0" smtClean="0"/>
              <a:t>was determined by adding 311,280 (last count) with 24,318</a:t>
            </a:r>
            <a:r>
              <a:rPr lang="en-US" baseline="0" dirty="0" smtClean="0"/>
              <a:t> ( the number of students pulled from the application. This number may change as the child count may be different once Kirsten looks at it. Also, it may not  account for schools that have closed or dropped. </a:t>
            </a:r>
          </a:p>
          <a:p>
            <a:r>
              <a:rPr lang="en-US" b="1" baseline="0" dirty="0" smtClean="0"/>
              <a:t>38.9% </a:t>
            </a:r>
            <a:r>
              <a:rPr lang="en-US" baseline="0" dirty="0" smtClean="0"/>
              <a:t>of states students was determined by dividing 335,598 by 862,160 ( k-12 child count 2018 on MDE website.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t>6</a:t>
            </a:fld>
            <a:endParaRPr lang="en-US" dirty="0"/>
          </a:p>
        </p:txBody>
      </p:sp>
    </p:spTree>
    <p:extLst>
      <p:ext uri="{BB962C8B-B14F-4D97-AF65-F5344CB8AC3E}">
        <p14:creationId xmlns:p14="http://schemas.microsoft.com/office/powerpoint/2010/main" val="96312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t>7</a:t>
            </a:fld>
            <a:endParaRPr lang="en-US"/>
          </a:p>
        </p:txBody>
      </p:sp>
    </p:spTree>
    <p:extLst>
      <p:ext uri="{BB962C8B-B14F-4D97-AF65-F5344CB8AC3E}">
        <p14:creationId xmlns:p14="http://schemas.microsoft.com/office/powerpoint/2010/main" val="778822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t>8</a:t>
            </a:fld>
            <a:endParaRPr lang="en-US"/>
          </a:p>
        </p:txBody>
      </p:sp>
    </p:spTree>
    <p:extLst>
      <p:ext uri="{BB962C8B-B14F-4D97-AF65-F5344CB8AC3E}">
        <p14:creationId xmlns:p14="http://schemas.microsoft.com/office/powerpoint/2010/main" val="3213213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t>9</a:t>
            </a:fld>
            <a:endParaRPr lang="en-US"/>
          </a:p>
        </p:txBody>
      </p:sp>
    </p:spTree>
    <p:extLst>
      <p:ext uri="{BB962C8B-B14F-4D97-AF65-F5344CB8AC3E}">
        <p14:creationId xmlns:p14="http://schemas.microsoft.com/office/powerpoint/2010/main" val="2024765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smtClean="0">
                <a:solidFill>
                  <a:schemeClr val="dk1"/>
                </a:solidFill>
                <a:latin typeface="+mn-lt"/>
                <a:ea typeface="Calibri"/>
                <a:cs typeface="Calibri"/>
                <a:sym typeface="Calibri"/>
              </a:rPr>
              <a:t>Thank you partners!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smtClean="0">
                <a:solidFill>
                  <a:schemeClr val="dk1"/>
                </a:solidFill>
                <a:latin typeface="+mn-lt"/>
                <a:ea typeface="Calibri"/>
                <a:cs typeface="Calibri"/>
                <a:sym typeface="Calibri"/>
              </a:rPr>
              <a:t>Recognize our partners and the importance of the varied partnership. This diagram also demonstrates how each partner contributes to the larger buckets we will be discussing</a:t>
            </a:r>
          </a:p>
        </p:txBody>
      </p:sp>
      <p:sp>
        <p:nvSpPr>
          <p:cNvPr id="4" name="Slide Number Placeholder 3"/>
          <p:cNvSpPr>
            <a:spLocks noGrp="1"/>
          </p:cNvSpPr>
          <p:nvPr>
            <p:ph type="sldNum" sz="quarter" idx="10"/>
          </p:nvPr>
        </p:nvSpPr>
        <p:spPr/>
        <p:txBody>
          <a:bodyPr/>
          <a:lstStyle/>
          <a:p>
            <a:fld id="{E4D1FAB9-208E-3A48-B1C1-D6BB7AB548FA}"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538513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t>
            </a:r>
            <a:r>
              <a:rPr lang="en-US" baseline="0" dirty="0" smtClean="0"/>
              <a:t>use the data to provide better outcomes for students across systems. Our journey (with Improvement Cycles across data analysis) has allowed us to better understand systems from classroom to state and state to classroom.</a:t>
            </a:r>
          </a:p>
          <a:p>
            <a:endParaRPr lang="en-US" baseline="0" dirty="0" smtClean="0"/>
          </a:p>
          <a:p>
            <a:r>
              <a:rPr lang="en-US" baseline="0" dirty="0" smtClean="0"/>
              <a:t>Each level in the “cascading logic” builds capacity to scale-up and sustain implementation at each level through dedicated Implementation Teams.</a:t>
            </a:r>
            <a:endParaRPr lang="en-US" dirty="0" smtClean="0"/>
          </a:p>
          <a:p>
            <a:endParaRPr lang="en-US" dirty="0"/>
          </a:p>
        </p:txBody>
      </p:sp>
      <p:sp>
        <p:nvSpPr>
          <p:cNvPr id="4" name="Slide Number Placeholder 3"/>
          <p:cNvSpPr>
            <a:spLocks noGrp="1"/>
          </p:cNvSpPr>
          <p:nvPr>
            <p:ph type="sldNum" sz="quarter" idx="10"/>
          </p:nvPr>
        </p:nvSpPr>
        <p:spPr/>
        <p:txBody>
          <a:bodyPr/>
          <a:lstStyle/>
          <a:p>
            <a:fld id="{E4D1FAB9-208E-3A48-B1C1-D6BB7AB548FA}" type="slidenum">
              <a:rPr lang="en-US" smtClean="0"/>
              <a:t>12</a:t>
            </a:fld>
            <a:endParaRPr lang="en-US"/>
          </a:p>
        </p:txBody>
      </p:sp>
    </p:spTree>
    <p:extLst>
      <p:ext uri="{BB962C8B-B14F-4D97-AF65-F5344CB8AC3E}">
        <p14:creationId xmlns:p14="http://schemas.microsoft.com/office/powerpoint/2010/main" val="22076947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smtClean="0"/>
              <a:t>Click to enter the slideshow title</a:t>
            </a:r>
            <a:endParaRPr lang="en-US" dirty="0"/>
          </a:p>
        </p:txBody>
      </p:sp>
      <p:sp>
        <p:nvSpPr>
          <p:cNvPr id="3" name="Rectangle 2"/>
          <p:cNvSpPr/>
          <p:nvPr userDrawn="1"/>
        </p:nvSpPr>
        <p:spPr>
          <a:xfrm>
            <a:off x="0" y="5387787"/>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solidFill>
                  <a:srgbClr val="000000"/>
                </a:solidFill>
              </a:rPr>
              <a:pPr/>
              <a:t>8/1/2018</a:t>
            </a:fld>
            <a:endParaRPr lang="en-US" dirty="0">
              <a:solidFill>
                <a:srgbClr val="000000"/>
              </a:solidFill>
            </a:endParaRPr>
          </a:p>
        </p:txBody>
      </p:sp>
      <p:sp>
        <p:nvSpPr>
          <p:cNvPr id="19" name="Slide Number Placeholder 18"/>
          <p:cNvSpPr>
            <a:spLocks noGrp="1"/>
          </p:cNvSpPr>
          <p:nvPr>
            <p:ph type="sldNum" sz="quarter" idx="16"/>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9118" y="1436952"/>
            <a:ext cx="5834253" cy="1348440"/>
          </a:xfrm>
          <a:prstGeom prst="rect">
            <a:avLst/>
          </a:prstGeom>
        </p:spPr>
      </p:pic>
      <p:pic>
        <p:nvPicPr>
          <p:cNvPr id="8" name="08E63123-0EA5-48C1-AA21-28EADA3137E5" descr="08E63123-0EA5-48C1-AA21-28EADA3137E5"/>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703809" y="2722866"/>
            <a:ext cx="2784382" cy="12921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984656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7C198DD1-C477-482D-A126-3FBDD1778E48}" type="datetime1">
              <a:rPr lang="en-US" smtClean="0">
                <a:solidFill>
                  <a:srgbClr val="000000"/>
                </a:solidFill>
              </a:rPr>
              <a:pPr/>
              <a:t>8/1/2018</a:t>
            </a:fld>
            <a:endParaRPr lang="en-US" dirty="0">
              <a:solidFill>
                <a:srgbClr val="000000"/>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8BE21"/>
              </a:solidFill>
            </a:endParaRPr>
          </a:p>
        </p:txBody>
      </p:sp>
      <p:sp>
        <p:nvSpPr>
          <p:cNvPr id="9"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smtClean="0">
                <a:solidFill>
                  <a:srgbClr val="003865"/>
                </a:solidFill>
              </a:rPr>
              <a:t>Leading for educational excellence and equity, every day for every one.</a:t>
            </a:r>
            <a:r>
              <a:rPr lang="en-US" dirty="0" smtClean="0">
                <a:solidFill>
                  <a:srgbClr val="FFFFFF"/>
                </a:solidFill>
              </a:rPr>
              <a:t> </a:t>
            </a:r>
            <a:r>
              <a:rPr lang="en-US" dirty="0" smtClean="0">
                <a:solidFill>
                  <a:srgbClr val="78BE21"/>
                </a:solidFill>
              </a:rPr>
              <a:t>|</a:t>
            </a:r>
            <a:r>
              <a:rPr lang="en-US" dirty="0" smtClean="0">
                <a:solidFill>
                  <a:srgbClr val="FFFFFF"/>
                </a:solidFill>
              </a:rPr>
              <a:t> </a:t>
            </a:r>
            <a:r>
              <a:rPr lang="en-US" dirty="0" smtClean="0">
                <a:solidFill>
                  <a:srgbClr val="003865"/>
                </a:solidFill>
              </a:rPr>
              <a:t>education.mn.gov</a:t>
            </a:r>
            <a:endParaRPr lang="en-US" dirty="0">
              <a:solidFill>
                <a:srgbClr val="003865"/>
              </a:solidFill>
            </a:endParaRPr>
          </a:p>
        </p:txBody>
      </p:sp>
    </p:spTree>
    <p:extLst>
      <p:ext uri="{BB962C8B-B14F-4D97-AF65-F5344CB8AC3E}">
        <p14:creationId xmlns:p14="http://schemas.microsoft.com/office/powerpoint/2010/main" val="96219419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A198C9B-0587-4A1E-9E03-E4C9FE222F08}" type="datetime1">
              <a:rPr lang="en-US" smtClean="0">
                <a:solidFill>
                  <a:srgbClr val="000000"/>
                </a:solidFill>
              </a:rPr>
              <a:pPr/>
              <a:t>8/1/2018</a:t>
            </a:fld>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smtClean="0">
                <a:solidFill>
                  <a:srgbClr val="003865"/>
                </a:solidFill>
              </a:rPr>
              <a:t>Leading for educational excellence and equity, every day for every one.</a:t>
            </a:r>
            <a:r>
              <a:rPr lang="en-US" dirty="0" smtClean="0">
                <a:solidFill>
                  <a:srgbClr val="FFFFFF"/>
                </a:solidFill>
              </a:rPr>
              <a:t> </a:t>
            </a:r>
            <a:r>
              <a:rPr lang="en-US" dirty="0" smtClean="0">
                <a:solidFill>
                  <a:srgbClr val="78BE21"/>
                </a:solidFill>
              </a:rPr>
              <a:t>|</a:t>
            </a:r>
            <a:r>
              <a:rPr lang="en-US" dirty="0" smtClean="0">
                <a:solidFill>
                  <a:srgbClr val="FFFFFF"/>
                </a:solidFill>
              </a:rPr>
              <a:t> </a:t>
            </a:r>
            <a:r>
              <a:rPr lang="en-US" dirty="0" smtClean="0">
                <a:solidFill>
                  <a:srgbClr val="003865"/>
                </a:solidFill>
              </a:rPr>
              <a:t>education.mn.gov</a:t>
            </a:r>
            <a:endParaRPr lang="en-US" dirty="0">
              <a:solidFill>
                <a:srgbClr val="003865"/>
              </a:solidFill>
            </a:endParaRPr>
          </a:p>
        </p:txBody>
      </p:sp>
    </p:spTree>
    <p:extLst>
      <p:ext uri="{BB962C8B-B14F-4D97-AF65-F5344CB8AC3E}">
        <p14:creationId xmlns:p14="http://schemas.microsoft.com/office/powerpoint/2010/main" val="156073660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smtClean="0"/>
              <a:t>Thank you!</a:t>
            </a:r>
            <a:endParaRPr lang="en-US" dirty="0"/>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solidFill>
                  <a:srgbClr val="FFFFFF"/>
                </a:solidFill>
              </a:rPr>
              <a:pPr/>
              <a:t>8/1/2018</a:t>
            </a:fld>
            <a:endParaRPr lang="en-US" dirty="0">
              <a:solidFill>
                <a:srgbClr val="FFFFFF"/>
              </a:solidFill>
            </a:endParaRPr>
          </a:p>
        </p:txBody>
      </p:sp>
      <p:sp>
        <p:nvSpPr>
          <p:cNvPr id="5" name="Footer Placeholder 4"/>
          <p:cNvSpPr>
            <a:spLocks noGrp="1"/>
          </p:cNvSpPr>
          <p:nvPr>
            <p:ph type="ftr" sz="quarter" idx="12"/>
          </p:nvPr>
        </p:nvSpPr>
        <p:spPr>
          <a:xfrm>
            <a:off x="2885256" y="6356350"/>
            <a:ext cx="6421487" cy="365125"/>
          </a:xfrm>
        </p:spPr>
        <p:txBody>
          <a:bodyPr/>
          <a:lstStyle>
            <a:lvl1pPr>
              <a:defRPr>
                <a:solidFill>
                  <a:schemeClr val="bg1"/>
                </a:solidFill>
              </a:defRPr>
            </a:lvl1pPr>
          </a:lstStyle>
          <a:p>
            <a:r>
              <a:rPr lang="en-US" dirty="0" smtClean="0">
                <a:solidFill>
                  <a:srgbClr val="FFFFFF"/>
                </a:solidFill>
              </a:rPr>
              <a:t>Leading for educational excellence and equity, every day for every one. </a:t>
            </a:r>
            <a:r>
              <a:rPr lang="en-US" dirty="0" smtClean="0">
                <a:solidFill>
                  <a:srgbClr val="78BE21"/>
                </a:solidFill>
              </a:rPr>
              <a:t>|</a:t>
            </a:r>
            <a:r>
              <a:rPr lang="en-US" dirty="0" smtClean="0">
                <a:solidFill>
                  <a:srgbClr val="FFFFFF"/>
                </a:solidFill>
              </a:rPr>
              <a:t> education.mn.gov</a:t>
            </a:r>
            <a:endParaRPr lang="en-US" dirty="0">
              <a:solidFill>
                <a:srgbClr val="FFFFFF"/>
              </a:solidFill>
            </a:endParaRP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7176" y="594061"/>
            <a:ext cx="3486624" cy="463258"/>
          </a:xfrm>
          <a:prstGeom prst="rect">
            <a:avLst/>
          </a:prstGeom>
        </p:spPr>
      </p:pic>
    </p:spTree>
    <p:extLst>
      <p:ext uri="{BB962C8B-B14F-4D97-AF65-F5344CB8AC3E}">
        <p14:creationId xmlns:p14="http://schemas.microsoft.com/office/powerpoint/2010/main" val="108949772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A6BFC0-D8D3-40B0-9E8D-088B21290D98}" type="datetimeFigureOut">
              <a:rPr lang="en-US" smtClean="0">
                <a:solidFill>
                  <a:srgbClr val="000000"/>
                </a:solidFill>
              </a:rPr>
              <a:pPr/>
              <a:t>8/1/2018</a:t>
            </a:fld>
            <a:endParaRPr lang="en-US" dirty="0">
              <a:solidFill>
                <a:srgbClr val="000000"/>
              </a:solidFill>
            </a:endParaRPr>
          </a:p>
        </p:txBody>
      </p:sp>
      <p:sp>
        <p:nvSpPr>
          <p:cNvPr id="4" name="Footer Placeholder 3"/>
          <p:cNvSpPr>
            <a:spLocks noGrp="1"/>
          </p:cNvSpPr>
          <p:nvPr>
            <p:ph type="ftr" sz="quarter" idx="11"/>
          </p:nvPr>
        </p:nvSpPr>
        <p:spPr/>
        <p:txBody>
          <a:body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p>
            <a:fld id="{6D9976A8-2134-4DE4-BFC3-E378CCE5E4F9}"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58752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6425E5E-8D9F-E64E-A62C-9E9663A2F994}" type="datetimeFigureOut">
              <a:rPr lang="en-US" smtClean="0">
                <a:solidFill>
                  <a:prstClr val="black">
                    <a:tint val="75000"/>
                  </a:prstClr>
                </a:solidFill>
              </a:rPr>
              <a:pPr/>
              <a:t>8/1/2018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15EC8E-E6FD-D74C-91C3-44CDC86C82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3257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425E5E-8D9F-E64E-A62C-9E9663A2F994}" type="datetimeFigureOut">
              <a:rPr lang="en-US" smtClean="0">
                <a:solidFill>
                  <a:prstClr val="black">
                    <a:tint val="75000"/>
                  </a:prstClr>
                </a:solidFill>
              </a:rPr>
              <a:pPr/>
              <a:t>8/1/2018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15EC8E-E6FD-D74C-91C3-44CDC86C82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12655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425E5E-8D9F-E64E-A62C-9E9663A2F994}" type="datetimeFigureOut">
              <a:rPr lang="en-US" smtClean="0">
                <a:solidFill>
                  <a:prstClr val="black">
                    <a:tint val="75000"/>
                  </a:prstClr>
                </a:solidFill>
              </a:rPr>
              <a:pPr/>
              <a:t>8/1/2018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15EC8E-E6FD-D74C-91C3-44CDC86C82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86626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6425E5E-8D9F-E64E-A62C-9E9663A2F994}" type="datetimeFigureOut">
              <a:rPr lang="en-US" smtClean="0">
                <a:solidFill>
                  <a:prstClr val="black">
                    <a:tint val="75000"/>
                  </a:prstClr>
                </a:solidFill>
              </a:rPr>
              <a:pPr/>
              <a:t>8/1/2018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15EC8E-E6FD-D74C-91C3-44CDC86C82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7579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425E5E-8D9F-E64E-A62C-9E9663A2F994}" type="datetimeFigureOut">
              <a:rPr lang="en-US" smtClean="0">
                <a:solidFill>
                  <a:prstClr val="black">
                    <a:tint val="75000"/>
                  </a:prstClr>
                </a:solidFill>
              </a:rPr>
              <a:pPr/>
              <a:t>8/1/2018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015EC8E-E6FD-D74C-91C3-44CDC86C82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8845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425E5E-8D9F-E64E-A62C-9E9663A2F994}" type="datetimeFigureOut">
              <a:rPr lang="en-US" smtClean="0">
                <a:solidFill>
                  <a:prstClr val="black">
                    <a:tint val="75000"/>
                  </a:prstClr>
                </a:solidFill>
              </a:rPr>
              <a:pPr/>
              <a:t>8/1/2018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015EC8E-E6FD-D74C-91C3-44CDC86C82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8005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smtClean="0"/>
              <a:t>Click to enter the slideshow title</a:t>
            </a:r>
            <a:endParaRPr lang="en-US" dirty="0"/>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solidFill>
                  <a:srgbClr val="000000"/>
                </a:solidFill>
              </a:rPr>
              <a:pPr/>
              <a:t>8/1/2018</a:t>
            </a:fld>
            <a:endParaRPr lang="en-US" dirty="0">
              <a:solidFill>
                <a:srgbClr val="000000"/>
              </a:solidFill>
            </a:endParaRPr>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solidFill>
                  <a:srgbClr val="000000"/>
                </a:solidFill>
              </a:rPr>
              <a:t>education.mn.gov</a:t>
            </a:r>
          </a:p>
        </p:txBody>
      </p:sp>
      <p:sp>
        <p:nvSpPr>
          <p:cNvPr id="19" name="Slide Number Placeholder 18"/>
          <p:cNvSpPr>
            <a:spLocks noGrp="1"/>
          </p:cNvSpPr>
          <p:nvPr>
            <p:ph type="sldNum" sz="quarter" idx="16"/>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pic>
        <p:nvPicPr>
          <p:cNvPr id="4" name="MN.I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72377" y="1803811"/>
            <a:ext cx="5447246" cy="723760"/>
          </a:xfrm>
          <a:prstGeom prst="rect">
            <a:avLst/>
          </a:prstGeom>
        </p:spPr>
      </p:pic>
      <p:pic>
        <p:nvPicPr>
          <p:cNvPr id="10" name="08E63123-0EA5-48C1-AA21-28EADA3137E5" descr="08E63123-0EA5-48C1-AA21-28EADA3137E5"/>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4703809" y="2722866"/>
            <a:ext cx="2784382" cy="12921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783689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425E5E-8D9F-E64E-A62C-9E9663A2F994}" type="datetimeFigureOut">
              <a:rPr lang="en-US" smtClean="0">
                <a:solidFill>
                  <a:prstClr val="black">
                    <a:tint val="75000"/>
                  </a:prstClr>
                </a:solidFill>
              </a:rPr>
              <a:pPr/>
              <a:t>8/1/2018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015EC8E-E6FD-D74C-91C3-44CDC86C82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93288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425E5E-8D9F-E64E-A62C-9E9663A2F994}" type="datetimeFigureOut">
              <a:rPr lang="en-US" smtClean="0">
                <a:solidFill>
                  <a:prstClr val="black">
                    <a:tint val="75000"/>
                  </a:prstClr>
                </a:solidFill>
              </a:rPr>
              <a:pPr/>
              <a:t>8/1/2018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15EC8E-E6FD-D74C-91C3-44CDC86C82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14349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425E5E-8D9F-E64E-A62C-9E9663A2F994}" type="datetimeFigureOut">
              <a:rPr lang="en-US" smtClean="0">
                <a:solidFill>
                  <a:prstClr val="black">
                    <a:tint val="75000"/>
                  </a:prstClr>
                </a:solidFill>
              </a:rPr>
              <a:pPr/>
              <a:t>8/1/2018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15EC8E-E6FD-D74C-91C3-44CDC86C82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65975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425E5E-8D9F-E64E-A62C-9E9663A2F994}" type="datetimeFigureOut">
              <a:rPr lang="en-US" smtClean="0">
                <a:solidFill>
                  <a:prstClr val="black">
                    <a:tint val="75000"/>
                  </a:prstClr>
                </a:solidFill>
              </a:rPr>
              <a:pPr/>
              <a:t>8/1/2018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15EC8E-E6FD-D74C-91C3-44CDC86C82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64799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425E5E-8D9F-E64E-A62C-9E9663A2F994}" type="datetimeFigureOut">
              <a:rPr lang="en-US" smtClean="0">
                <a:solidFill>
                  <a:prstClr val="black">
                    <a:tint val="75000"/>
                  </a:prstClr>
                </a:solidFill>
              </a:rPr>
              <a:pPr/>
              <a:t>8/1/2018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15EC8E-E6FD-D74C-91C3-44CDC86C82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25959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6425E5E-8D9F-E64E-A62C-9E9663A2F994}" type="datetimeFigureOut">
              <a:rPr lang="en-US" smtClean="0">
                <a:solidFill>
                  <a:prstClr val="black">
                    <a:tint val="75000"/>
                  </a:prstClr>
                </a:solidFill>
              </a:rPr>
              <a:pPr/>
              <a:t>8/1/2018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15EC8E-E6FD-D74C-91C3-44CDC86C82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05737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425E5E-8D9F-E64E-A62C-9E9663A2F994}" type="datetimeFigureOut">
              <a:rPr lang="en-US" smtClean="0">
                <a:solidFill>
                  <a:prstClr val="black">
                    <a:tint val="75000"/>
                  </a:prstClr>
                </a:solidFill>
              </a:rPr>
              <a:pPr/>
              <a:t>8/1/2018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15EC8E-E6FD-D74C-91C3-44CDC86C82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131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425E5E-8D9F-E64E-A62C-9E9663A2F994}" type="datetimeFigureOut">
              <a:rPr lang="en-US" smtClean="0">
                <a:solidFill>
                  <a:prstClr val="black">
                    <a:tint val="75000"/>
                  </a:prstClr>
                </a:solidFill>
              </a:rPr>
              <a:pPr/>
              <a:t>8/1/2018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15EC8E-E6FD-D74C-91C3-44CDC86C82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12791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6425E5E-8D9F-E64E-A62C-9E9663A2F994}" type="datetimeFigureOut">
              <a:rPr lang="en-US" smtClean="0">
                <a:solidFill>
                  <a:prstClr val="black">
                    <a:tint val="75000"/>
                  </a:prstClr>
                </a:solidFill>
              </a:rPr>
              <a:pPr/>
              <a:t>8/1/2018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15EC8E-E6FD-D74C-91C3-44CDC86C82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46216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425E5E-8D9F-E64E-A62C-9E9663A2F994}" type="datetimeFigureOut">
              <a:rPr lang="en-US" smtClean="0">
                <a:solidFill>
                  <a:prstClr val="black">
                    <a:tint val="75000"/>
                  </a:prstClr>
                </a:solidFill>
              </a:rPr>
              <a:pPr/>
              <a:t>8/1/2018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015EC8E-E6FD-D74C-91C3-44CDC86C82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6026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hasCustomPrompt="1"/>
          </p:nvPr>
        </p:nvSpPr>
        <p:spPr>
          <a:xfrm>
            <a:off x="2363996" y="152400"/>
            <a:ext cx="8989803"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solidFill>
                  <a:srgbClr val="000000"/>
                </a:solidFill>
              </a:rPr>
              <a:pPr/>
              <a:t>8/1/2018</a:t>
            </a:fld>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smtClean="0">
                <a:solidFill>
                  <a:srgbClr val="003865"/>
                </a:solidFill>
              </a:rPr>
              <a:t>Leading for educational excellence and equity, every day for every one.</a:t>
            </a:r>
            <a:r>
              <a:rPr lang="en-US" dirty="0" smtClean="0">
                <a:solidFill>
                  <a:srgbClr val="FFFFFF"/>
                </a:solidFill>
              </a:rPr>
              <a:t> </a:t>
            </a:r>
            <a:r>
              <a:rPr lang="en-US" dirty="0" smtClean="0">
                <a:solidFill>
                  <a:srgbClr val="78BE21"/>
                </a:solidFill>
              </a:rPr>
              <a:t>|</a:t>
            </a:r>
            <a:r>
              <a:rPr lang="en-US" dirty="0" smtClean="0">
                <a:solidFill>
                  <a:srgbClr val="FFFFFF"/>
                </a:solidFill>
              </a:rPr>
              <a:t> </a:t>
            </a:r>
            <a:r>
              <a:rPr lang="en-US" dirty="0" smtClean="0">
                <a:solidFill>
                  <a:srgbClr val="003865"/>
                </a:solidFill>
              </a:rPr>
              <a:t>education.mn.gov</a:t>
            </a:r>
            <a:endParaRPr lang="en-US" dirty="0">
              <a:solidFill>
                <a:srgbClr val="003865"/>
              </a:solidFill>
            </a:endParaRPr>
          </a:p>
        </p:txBody>
      </p:sp>
      <p:pic>
        <p:nvPicPr>
          <p:cNvPr id="10" name="08E63123-0EA5-48C1-AA21-28EADA3137E5" descr="08E63123-0EA5-48C1-AA21-28EADA3137E5"/>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64946" y="155960"/>
            <a:ext cx="2034105" cy="943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219098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425E5E-8D9F-E64E-A62C-9E9663A2F994}" type="datetimeFigureOut">
              <a:rPr lang="en-US" smtClean="0">
                <a:solidFill>
                  <a:prstClr val="black">
                    <a:tint val="75000"/>
                  </a:prstClr>
                </a:solidFill>
              </a:rPr>
              <a:pPr/>
              <a:t>8/1/2018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015EC8E-E6FD-D74C-91C3-44CDC86C82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46891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425E5E-8D9F-E64E-A62C-9E9663A2F994}" type="datetimeFigureOut">
              <a:rPr lang="en-US" smtClean="0">
                <a:solidFill>
                  <a:prstClr val="black">
                    <a:tint val="75000"/>
                  </a:prstClr>
                </a:solidFill>
              </a:rPr>
              <a:pPr/>
              <a:t>8/1/2018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015EC8E-E6FD-D74C-91C3-44CDC86C82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1706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425E5E-8D9F-E64E-A62C-9E9663A2F994}" type="datetimeFigureOut">
              <a:rPr lang="en-US" smtClean="0">
                <a:solidFill>
                  <a:prstClr val="black">
                    <a:tint val="75000"/>
                  </a:prstClr>
                </a:solidFill>
              </a:rPr>
              <a:pPr/>
              <a:t>8/1/2018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15EC8E-E6FD-D74C-91C3-44CDC86C82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29027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425E5E-8D9F-E64E-A62C-9E9663A2F994}" type="datetimeFigureOut">
              <a:rPr lang="en-US" smtClean="0">
                <a:solidFill>
                  <a:prstClr val="black">
                    <a:tint val="75000"/>
                  </a:prstClr>
                </a:solidFill>
              </a:rPr>
              <a:pPr/>
              <a:t>8/1/2018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15EC8E-E6FD-D74C-91C3-44CDC86C82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15542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425E5E-8D9F-E64E-A62C-9E9663A2F994}" type="datetimeFigureOut">
              <a:rPr lang="en-US" smtClean="0">
                <a:solidFill>
                  <a:prstClr val="black">
                    <a:tint val="75000"/>
                  </a:prstClr>
                </a:solidFill>
              </a:rPr>
              <a:pPr/>
              <a:t>8/1/2018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15EC8E-E6FD-D74C-91C3-44CDC86C82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95051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425E5E-8D9F-E64E-A62C-9E9663A2F994}" type="datetimeFigureOut">
              <a:rPr lang="en-US" smtClean="0">
                <a:solidFill>
                  <a:prstClr val="black">
                    <a:tint val="75000"/>
                  </a:prstClr>
                </a:solidFill>
              </a:rPr>
              <a:pPr/>
              <a:t>8/1/2018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15EC8E-E6FD-D74C-91C3-44CDC86C82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16094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smtClean="0"/>
              <a:t>Click to enter the slideshow title</a:t>
            </a:r>
            <a:endParaRPr lang="en-US" dirty="0"/>
          </a:p>
        </p:txBody>
      </p:sp>
      <p:sp>
        <p:nvSpPr>
          <p:cNvPr id="3" name="Rectangle 2"/>
          <p:cNvSpPr/>
          <p:nvPr userDrawn="1"/>
        </p:nvSpPr>
        <p:spPr>
          <a:xfrm>
            <a:off x="0" y="5387787"/>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solidFill>
                  <a:srgbClr val="000000"/>
                </a:solidFill>
              </a:rPr>
              <a:pPr/>
              <a:t>8/1/2018</a:t>
            </a:fld>
            <a:endParaRPr lang="en-US" dirty="0">
              <a:solidFill>
                <a:srgbClr val="000000"/>
              </a:solidFill>
            </a:endParaRPr>
          </a:p>
        </p:txBody>
      </p:sp>
      <p:sp>
        <p:nvSpPr>
          <p:cNvPr id="19" name="Slide Number Placeholder 18"/>
          <p:cNvSpPr>
            <a:spLocks noGrp="1"/>
          </p:cNvSpPr>
          <p:nvPr>
            <p:ph type="sldNum" sz="quarter" idx="16"/>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9118" y="1436952"/>
            <a:ext cx="5834253" cy="1348440"/>
          </a:xfrm>
          <a:prstGeom prst="rect">
            <a:avLst/>
          </a:prstGeom>
        </p:spPr>
      </p:pic>
    </p:spTree>
    <p:extLst>
      <p:ext uri="{BB962C8B-B14F-4D97-AF65-F5344CB8AC3E}">
        <p14:creationId xmlns:p14="http://schemas.microsoft.com/office/powerpoint/2010/main" val="3548991925"/>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smtClean="0"/>
              <a:t>Click to enter the slideshow title</a:t>
            </a:r>
            <a:endParaRPr lang="en-US" dirty="0"/>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solidFill>
                  <a:srgbClr val="000000"/>
                </a:solidFill>
              </a:rPr>
              <a:pPr/>
              <a:t>8/1/2018</a:t>
            </a:fld>
            <a:endParaRPr lang="en-US" dirty="0">
              <a:solidFill>
                <a:srgbClr val="000000"/>
              </a:solidFill>
            </a:endParaRPr>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solidFill>
                  <a:srgbClr val="000000"/>
                </a:solidFill>
              </a:rPr>
              <a:t>Optional Tagline Goes Here </a:t>
            </a:r>
            <a:r>
              <a:rPr lang="en-US" smtClean="0">
                <a:solidFill>
                  <a:srgbClr val="003865"/>
                </a:solidFill>
              </a:rPr>
              <a:t>|</a:t>
            </a:r>
            <a:r>
              <a:rPr lang="en-US" smtClean="0">
                <a:solidFill>
                  <a:srgbClr val="000000"/>
                </a:solidFill>
              </a:rPr>
              <a:t> mn.gov/websiteurl</a:t>
            </a:r>
            <a:endParaRPr lang="en-US" dirty="0">
              <a:solidFill>
                <a:srgbClr val="000000"/>
              </a:solidFill>
            </a:endParaRPr>
          </a:p>
        </p:txBody>
      </p:sp>
      <p:sp>
        <p:nvSpPr>
          <p:cNvPr id="19" name="Slide Number Placeholder 18"/>
          <p:cNvSpPr>
            <a:spLocks noGrp="1"/>
          </p:cNvSpPr>
          <p:nvPr>
            <p:ph type="sldNum" sz="quarter" idx="16"/>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pic>
        <p:nvPicPr>
          <p:cNvPr id="4" name="MN.I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72377" y="1803811"/>
            <a:ext cx="5447246" cy="723760"/>
          </a:xfrm>
          <a:prstGeom prst="rect">
            <a:avLst/>
          </a:prstGeom>
        </p:spPr>
      </p:pic>
    </p:spTree>
    <p:extLst>
      <p:ext uri="{BB962C8B-B14F-4D97-AF65-F5344CB8AC3E}">
        <p14:creationId xmlns:p14="http://schemas.microsoft.com/office/powerpoint/2010/main" val="2296355761"/>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solidFill>
                  <a:srgbClr val="000000"/>
                </a:solidFill>
              </a:rPr>
              <a:pPr/>
              <a:t>8/1/2018</a:t>
            </a:fld>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smtClean="0">
                <a:solidFill>
                  <a:srgbClr val="003865"/>
                </a:solidFill>
              </a:rPr>
              <a:t>Leading for educational excellence and equity, every day for every one.</a:t>
            </a:r>
            <a:r>
              <a:rPr lang="en-US" dirty="0" smtClean="0">
                <a:solidFill>
                  <a:srgbClr val="FFFFFF"/>
                </a:solidFill>
              </a:rPr>
              <a:t> </a:t>
            </a:r>
            <a:r>
              <a:rPr lang="en-US" dirty="0" smtClean="0">
                <a:solidFill>
                  <a:srgbClr val="78BE21"/>
                </a:solidFill>
              </a:rPr>
              <a:t>|</a:t>
            </a:r>
            <a:r>
              <a:rPr lang="en-US" dirty="0" smtClean="0">
                <a:solidFill>
                  <a:srgbClr val="FFFFFF"/>
                </a:solidFill>
              </a:rPr>
              <a:t> </a:t>
            </a:r>
            <a:r>
              <a:rPr lang="en-US" dirty="0" smtClean="0">
                <a:solidFill>
                  <a:srgbClr val="003865"/>
                </a:solidFill>
              </a:rPr>
              <a:t>education.state.mn.us</a:t>
            </a:r>
            <a:endParaRPr lang="en-US" dirty="0">
              <a:solidFill>
                <a:srgbClr val="003865"/>
              </a:solidFill>
            </a:endParaRPr>
          </a:p>
        </p:txBody>
      </p:sp>
    </p:spTree>
    <p:extLst>
      <p:ext uri="{BB962C8B-B14F-4D97-AF65-F5344CB8AC3E}">
        <p14:creationId xmlns:p14="http://schemas.microsoft.com/office/powerpoint/2010/main" val="1830570139"/>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sz="half" idx="1"/>
          </p:nvPr>
        </p:nvSpPr>
        <p:spPr>
          <a:xfrm>
            <a:off x="838200" y="1594624"/>
            <a:ext cx="5181600" cy="4582339"/>
          </a:xfrm>
          <a:solidFill>
            <a:schemeClr val="bg1"/>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594624"/>
            <a:ext cx="5181600" cy="4582339"/>
          </a:xfrm>
          <a:solidFill>
            <a:schemeClr val="bg1"/>
          </a:solidFill>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C198DD1-C477-482D-A126-3FBDD1778E48}" type="datetime1">
              <a:rPr lang="en-US" smtClean="0">
                <a:solidFill>
                  <a:srgbClr val="000000"/>
                </a:solidFill>
              </a:rPr>
              <a:pPr/>
              <a:t>8/1/2018</a:t>
            </a:fld>
            <a:endParaRPr lang="en-US" dirty="0">
              <a:solidFill>
                <a:srgbClr val="000000"/>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10" name="Rectangle 9"/>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8BE21"/>
              </a:solidFill>
            </a:endParaRPr>
          </a:p>
        </p:txBody>
      </p:sp>
      <p:sp>
        <p:nvSpPr>
          <p:cNvPr id="9"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smtClean="0">
                <a:solidFill>
                  <a:srgbClr val="003865"/>
                </a:solidFill>
              </a:rPr>
              <a:t>Leading for educational excellence and equity, every day for every one.</a:t>
            </a:r>
            <a:r>
              <a:rPr lang="en-US" dirty="0" smtClean="0">
                <a:solidFill>
                  <a:srgbClr val="FFFFFF"/>
                </a:solidFill>
              </a:rPr>
              <a:t> </a:t>
            </a:r>
            <a:r>
              <a:rPr lang="en-US" dirty="0" smtClean="0">
                <a:solidFill>
                  <a:srgbClr val="78BE21"/>
                </a:solidFill>
              </a:rPr>
              <a:t>|</a:t>
            </a:r>
            <a:r>
              <a:rPr lang="en-US" dirty="0" smtClean="0">
                <a:solidFill>
                  <a:srgbClr val="FFFFFF"/>
                </a:solidFill>
              </a:rPr>
              <a:t> </a:t>
            </a:r>
            <a:r>
              <a:rPr lang="en-US" dirty="0" smtClean="0">
                <a:solidFill>
                  <a:srgbClr val="003865"/>
                </a:solidFill>
              </a:rPr>
              <a:t>education.state.mn.us</a:t>
            </a:r>
            <a:endParaRPr lang="en-US" dirty="0">
              <a:solidFill>
                <a:srgbClr val="003865"/>
              </a:solidFill>
            </a:endParaRPr>
          </a:p>
        </p:txBody>
      </p:sp>
    </p:spTree>
    <p:extLst>
      <p:ext uri="{BB962C8B-B14F-4D97-AF65-F5344CB8AC3E}">
        <p14:creationId xmlns:p14="http://schemas.microsoft.com/office/powerpoint/2010/main" val="364825705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hasCustomPrompt="1"/>
          </p:nvPr>
        </p:nvSpPr>
        <p:spPr>
          <a:xfrm>
            <a:off x="2363996" y="152400"/>
            <a:ext cx="8989803"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A198C9B-0587-4A1E-9E03-E4C9FE222F08}" type="datetime1">
              <a:rPr lang="en-US" smtClean="0">
                <a:solidFill>
                  <a:srgbClr val="000000"/>
                </a:solidFill>
              </a:rPr>
              <a:pPr/>
              <a:t>8/1/2018</a:t>
            </a:fld>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smtClean="0">
                <a:solidFill>
                  <a:srgbClr val="003865"/>
                </a:solidFill>
              </a:rPr>
              <a:t>Leading for educational excellence and equity, every day for every one.</a:t>
            </a:r>
            <a:r>
              <a:rPr lang="en-US" dirty="0" smtClean="0">
                <a:solidFill>
                  <a:srgbClr val="FFFFFF"/>
                </a:solidFill>
              </a:rPr>
              <a:t> </a:t>
            </a:r>
            <a:r>
              <a:rPr lang="en-US" dirty="0" smtClean="0">
                <a:solidFill>
                  <a:srgbClr val="78BE21"/>
                </a:solidFill>
              </a:rPr>
              <a:t>|</a:t>
            </a:r>
            <a:r>
              <a:rPr lang="en-US" dirty="0" smtClean="0">
                <a:solidFill>
                  <a:srgbClr val="FFFFFF"/>
                </a:solidFill>
              </a:rPr>
              <a:t> </a:t>
            </a:r>
            <a:r>
              <a:rPr lang="en-US" dirty="0" smtClean="0">
                <a:solidFill>
                  <a:srgbClr val="003865"/>
                </a:solidFill>
              </a:rPr>
              <a:t>education.mn.gov</a:t>
            </a:r>
            <a:endParaRPr lang="en-US" dirty="0">
              <a:solidFill>
                <a:srgbClr val="003865"/>
              </a:solidFill>
            </a:endParaRPr>
          </a:p>
        </p:txBody>
      </p:sp>
      <p:pic>
        <p:nvPicPr>
          <p:cNvPr id="10" name="08E63123-0EA5-48C1-AA21-28EADA3137E5" descr="08E63123-0EA5-48C1-AA21-28EADA3137E5"/>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64946" y="155960"/>
            <a:ext cx="2034105" cy="943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896154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342900" indent="-342900">
              <a:lnSpc>
                <a:spcPct val="100000"/>
              </a:lnSpc>
              <a:spcAft>
                <a:spcPts val="1000"/>
              </a:spcAft>
              <a:buClr>
                <a:schemeClr val="accent1"/>
              </a:buClr>
              <a:buFont typeface="Arial" panose="020B0604020202020204" pitchFamily="34" charset="0"/>
              <a:buChar char="•"/>
              <a:defRPr sz="2500"/>
            </a:lvl1pPr>
            <a:lvl2pPr marL="800100" indent="-342900">
              <a:lnSpc>
                <a:spcPct val="100000"/>
              </a:lnSpc>
              <a:spcAft>
                <a:spcPts val="1000"/>
              </a:spcAft>
              <a:buClr>
                <a:schemeClr val="accent1"/>
              </a:buClr>
              <a:buFont typeface="Arial" panose="020B0604020202020204" pitchFamily="34" charset="0"/>
              <a:buChar char="•"/>
              <a:defRPr sz="2100"/>
            </a:lvl2pPr>
            <a:lvl3pPr marL="1200150" indent="-285750">
              <a:lnSpc>
                <a:spcPct val="100000"/>
              </a:lnSpc>
              <a:spcAft>
                <a:spcPts val="1000"/>
              </a:spcAft>
              <a:buClr>
                <a:schemeClr val="accent1"/>
              </a:buClr>
              <a:buFont typeface="Arial" panose="020B0604020202020204" pitchFamily="34" charset="0"/>
              <a:buChar char="•"/>
              <a:defRPr sz="1700"/>
            </a:lvl3pPr>
            <a:lvl4pPr marL="1657350" indent="-285750">
              <a:lnSpc>
                <a:spcPct val="100000"/>
              </a:lnSpc>
              <a:spcAft>
                <a:spcPts val="1000"/>
              </a:spcAft>
              <a:buClr>
                <a:schemeClr val="accent1"/>
              </a:buClr>
              <a:buFont typeface="Arial" panose="020B0604020202020204" pitchFamily="34" charset="0"/>
              <a:buChar char="•"/>
              <a:defRPr sz="1700"/>
            </a:lvl4pPr>
            <a:lvl5pPr marL="2114550" indent="-285750">
              <a:lnSpc>
                <a:spcPct val="100000"/>
              </a:lnSpc>
              <a:spcAft>
                <a:spcPts val="1000"/>
              </a:spcAft>
              <a:buClr>
                <a:schemeClr val="accent1"/>
              </a:buClr>
              <a:buFont typeface="Arial" panose="020B0604020202020204" pitchFamily="34" charset="0"/>
              <a:buChar char="•"/>
              <a:defRPr sz="1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198C9B-0587-4A1E-9E03-E4C9FE222F08}" type="datetime1">
              <a:rPr lang="en-US" smtClean="0">
                <a:solidFill>
                  <a:srgbClr val="000000"/>
                </a:solidFill>
              </a:rPr>
              <a:pPr/>
              <a:t>8/1/2018</a:t>
            </a:fld>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smtClean="0">
                <a:solidFill>
                  <a:srgbClr val="003865"/>
                </a:solidFill>
              </a:rPr>
              <a:t>Leading for educational excellence and equity, every day for every one.</a:t>
            </a:r>
            <a:r>
              <a:rPr lang="en-US" dirty="0" smtClean="0">
                <a:solidFill>
                  <a:srgbClr val="FFFFFF"/>
                </a:solidFill>
              </a:rPr>
              <a:t> </a:t>
            </a:r>
            <a:r>
              <a:rPr lang="en-US" dirty="0" smtClean="0">
                <a:solidFill>
                  <a:srgbClr val="78BE21"/>
                </a:solidFill>
              </a:rPr>
              <a:t>|</a:t>
            </a:r>
            <a:r>
              <a:rPr lang="en-US" dirty="0" smtClean="0">
                <a:solidFill>
                  <a:srgbClr val="FFFFFF"/>
                </a:solidFill>
              </a:rPr>
              <a:t> </a:t>
            </a:r>
            <a:r>
              <a:rPr lang="en-US" dirty="0" smtClean="0">
                <a:solidFill>
                  <a:srgbClr val="003865"/>
                </a:solidFill>
              </a:rPr>
              <a:t>education.state.mn.us</a:t>
            </a:r>
            <a:endParaRPr lang="en-US" dirty="0">
              <a:solidFill>
                <a:srgbClr val="003865"/>
              </a:solidFill>
            </a:endParaRPr>
          </a:p>
        </p:txBody>
      </p:sp>
    </p:spTree>
    <p:extLst>
      <p:ext uri="{BB962C8B-B14F-4D97-AF65-F5344CB8AC3E}">
        <p14:creationId xmlns:p14="http://schemas.microsoft.com/office/powerpoint/2010/main" val="122939382"/>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smtClean="0"/>
              <a:t>Thank you!</a:t>
            </a:r>
            <a:endParaRPr lang="en-US" dirty="0"/>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solidFill>
                  <a:srgbClr val="FFFFFF"/>
                </a:solidFill>
              </a:rPr>
              <a:pPr/>
              <a:t>8/1/2018</a:t>
            </a:fld>
            <a:endParaRPr lang="en-US" dirty="0">
              <a:solidFill>
                <a:srgbClr val="FFFFFF"/>
              </a:solidFill>
            </a:endParaRPr>
          </a:p>
        </p:txBody>
      </p:sp>
      <p:sp>
        <p:nvSpPr>
          <p:cNvPr id="5" name="Footer Placeholder 4"/>
          <p:cNvSpPr>
            <a:spLocks noGrp="1"/>
          </p:cNvSpPr>
          <p:nvPr>
            <p:ph type="ftr" sz="quarter" idx="12"/>
          </p:nvPr>
        </p:nvSpPr>
        <p:spPr>
          <a:xfrm>
            <a:off x="2885256" y="6356350"/>
            <a:ext cx="6421487" cy="365125"/>
          </a:xfrm>
        </p:spPr>
        <p:txBody>
          <a:bodyPr/>
          <a:lstStyle>
            <a:lvl1pPr>
              <a:defRPr>
                <a:solidFill>
                  <a:schemeClr val="bg1"/>
                </a:solidFill>
              </a:defRPr>
            </a:lvl1pPr>
          </a:lstStyle>
          <a:p>
            <a:r>
              <a:rPr lang="en-US" dirty="0" smtClean="0">
                <a:solidFill>
                  <a:srgbClr val="FFFFFF"/>
                </a:solidFill>
              </a:rPr>
              <a:t>Leading for educational excellence and equity, every day for every one. </a:t>
            </a:r>
            <a:r>
              <a:rPr lang="en-US" dirty="0" smtClean="0">
                <a:solidFill>
                  <a:srgbClr val="78BE21"/>
                </a:solidFill>
              </a:rPr>
              <a:t>|</a:t>
            </a:r>
            <a:r>
              <a:rPr lang="en-US" dirty="0" smtClean="0">
                <a:solidFill>
                  <a:srgbClr val="FFFFFF"/>
                </a:solidFill>
              </a:rPr>
              <a:t> education.state.mn.us</a:t>
            </a:r>
            <a:endParaRPr lang="en-US" dirty="0">
              <a:solidFill>
                <a:srgbClr val="FFFFFF"/>
              </a:solidFill>
            </a:endParaRP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7176" y="594061"/>
            <a:ext cx="3486624" cy="463258"/>
          </a:xfrm>
          <a:prstGeom prst="rect">
            <a:avLst/>
          </a:prstGeom>
        </p:spPr>
      </p:pic>
    </p:spTree>
    <p:extLst>
      <p:ext uri="{BB962C8B-B14F-4D97-AF65-F5344CB8AC3E}">
        <p14:creationId xmlns:p14="http://schemas.microsoft.com/office/powerpoint/2010/main" val="2561365412"/>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425E5E-8D9F-E64E-A62C-9E9663A2F994}" type="datetimeFigureOut">
              <a:rPr lang="en-US" smtClean="0">
                <a:solidFill>
                  <a:srgbClr val="000000"/>
                </a:solidFill>
              </a:rPr>
              <a:pPr/>
              <a:t>8/1/2018</a:t>
            </a:fld>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0015EC8E-E6FD-D74C-91C3-44CDC86C828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47645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Section Title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hasCustomPrompt="1"/>
          </p:nvPr>
        </p:nvSpPr>
        <p:spPr>
          <a:xfrm>
            <a:off x="838200" y="1335281"/>
            <a:ext cx="10515600" cy="4841682"/>
          </a:xfrm>
          <a:solidFill>
            <a:schemeClr val="bg1"/>
          </a:solidFill>
        </p:spPr>
        <p:txBody>
          <a:bodyPr lIns="182880" tIns="91440" rIns="182880" bIns="274320" anchor="b">
            <a:normAutofit/>
          </a:bodyPr>
          <a:lstStyle>
            <a:lvl1pPr algn="l">
              <a:defRPr sz="7200" b="1">
                <a:solidFill>
                  <a:schemeClr val="tx1"/>
                </a:solidFill>
              </a:defRPr>
            </a:lvl1pPr>
          </a:lstStyle>
          <a:p>
            <a:r>
              <a:rPr lang="en-US" dirty="0" smtClean="0"/>
              <a:t>Click to edit title</a:t>
            </a:r>
            <a:endParaRPr lang="en-US" dirty="0"/>
          </a:p>
        </p:txBody>
      </p:sp>
      <p:sp>
        <p:nvSpPr>
          <p:cNvPr id="4" name="Date Placeholder 3"/>
          <p:cNvSpPr>
            <a:spLocks noGrp="1"/>
          </p:cNvSpPr>
          <p:nvPr>
            <p:ph type="dt" sz="half" idx="10"/>
          </p:nvPr>
        </p:nvSpPr>
        <p:spPr/>
        <p:txBody>
          <a:bodyPr/>
          <a:lstStyle/>
          <a:p>
            <a:fld id="{9A198C9B-0587-4A1E-9E03-E4C9FE222F08}" type="datetime1">
              <a:rPr lang="en-US" smtClean="0">
                <a:solidFill>
                  <a:srgbClr val="000000"/>
                </a:solidFill>
              </a:rPr>
              <a:pPr/>
              <a:t>8/1/2018</a:t>
            </a:fld>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smtClean="0">
                <a:solidFill>
                  <a:srgbClr val="003865"/>
                </a:solidFill>
              </a:rPr>
              <a:t>Leading for educational excellence and equity, every day for every one.</a:t>
            </a:r>
            <a:r>
              <a:rPr lang="en-US" dirty="0" smtClean="0">
                <a:solidFill>
                  <a:srgbClr val="FFFFFF"/>
                </a:solidFill>
              </a:rPr>
              <a:t> </a:t>
            </a:r>
            <a:r>
              <a:rPr lang="en-US" dirty="0" smtClean="0">
                <a:solidFill>
                  <a:srgbClr val="78BE21"/>
                </a:solidFill>
              </a:rPr>
              <a:t>|</a:t>
            </a:r>
            <a:r>
              <a:rPr lang="en-US" dirty="0" smtClean="0">
                <a:solidFill>
                  <a:srgbClr val="FFFFFF"/>
                </a:solidFill>
              </a:rPr>
              <a:t> </a:t>
            </a:r>
            <a:r>
              <a:rPr lang="en-US" dirty="0" smtClean="0">
                <a:solidFill>
                  <a:srgbClr val="003865"/>
                </a:solidFill>
              </a:rPr>
              <a:t>education.mn.gov</a:t>
            </a:r>
            <a:endParaRPr lang="en-US" dirty="0">
              <a:solidFill>
                <a:srgbClr val="003865"/>
              </a:solidFill>
            </a:endParaRPr>
          </a:p>
        </p:txBody>
      </p:sp>
      <p:pic>
        <p:nvPicPr>
          <p:cNvPr id="10" name="08E63123-0EA5-48C1-AA21-28EADA3137E5" descr="08E63123-0EA5-48C1-AA21-28EADA3137E5"/>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64946" y="155960"/>
            <a:ext cx="2034105" cy="943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672872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Boxed)">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hasCustomPrompt="1"/>
          </p:nvPr>
        </p:nvSpPr>
        <p:spPr>
          <a:xfrm>
            <a:off x="838200" y="1335281"/>
            <a:ext cx="10515600" cy="4841682"/>
          </a:xfrm>
          <a:solidFill>
            <a:schemeClr val="bg1"/>
          </a:solidFill>
        </p:spPr>
        <p:txBody>
          <a:bodyPr lIns="182880" tIns="91440" rIns="182880" bIns="274320" anchor="b">
            <a:normAutofit/>
          </a:bodyPr>
          <a:lstStyle>
            <a:lvl1pPr algn="l">
              <a:defRPr sz="7200" b="1">
                <a:solidFill>
                  <a:schemeClr val="tx1"/>
                </a:solidFill>
              </a:defRPr>
            </a:lvl1pPr>
          </a:lstStyle>
          <a:p>
            <a:r>
              <a:rPr lang="en-US" dirty="0" smtClean="0"/>
              <a:t>Click to edit title</a:t>
            </a:r>
            <a:endParaRPr lang="en-US" dirty="0"/>
          </a:p>
        </p:txBody>
      </p:sp>
      <p:sp>
        <p:nvSpPr>
          <p:cNvPr id="4" name="Date Placeholder 3"/>
          <p:cNvSpPr>
            <a:spLocks noGrp="1"/>
          </p:cNvSpPr>
          <p:nvPr>
            <p:ph type="dt" sz="half" idx="10"/>
          </p:nvPr>
        </p:nvSpPr>
        <p:spPr/>
        <p:txBody>
          <a:bodyPr/>
          <a:lstStyle/>
          <a:p>
            <a:fld id="{9A198C9B-0587-4A1E-9E03-E4C9FE222F08}" type="datetime1">
              <a:rPr lang="en-US" smtClean="0">
                <a:solidFill>
                  <a:srgbClr val="000000"/>
                </a:solidFill>
              </a:rPr>
              <a:pPr/>
              <a:t>8/1/2018</a:t>
            </a:fld>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smtClean="0">
                <a:solidFill>
                  <a:srgbClr val="003865"/>
                </a:solidFill>
              </a:rPr>
              <a:t>Leading for educational excellence and equity, every day for every one.</a:t>
            </a:r>
            <a:r>
              <a:rPr lang="en-US" dirty="0" smtClean="0">
                <a:solidFill>
                  <a:srgbClr val="FFFFFF"/>
                </a:solidFill>
              </a:rPr>
              <a:t> </a:t>
            </a:r>
            <a:r>
              <a:rPr lang="en-US" dirty="0" smtClean="0">
                <a:solidFill>
                  <a:srgbClr val="78BE21"/>
                </a:solidFill>
              </a:rPr>
              <a:t>|</a:t>
            </a:r>
            <a:r>
              <a:rPr lang="en-US" dirty="0" smtClean="0">
                <a:solidFill>
                  <a:srgbClr val="FFFFFF"/>
                </a:solidFill>
              </a:rPr>
              <a:t> </a:t>
            </a:r>
            <a:r>
              <a:rPr lang="en-US" dirty="0" smtClean="0">
                <a:solidFill>
                  <a:srgbClr val="003865"/>
                </a:solidFill>
              </a:rPr>
              <a:t>education.mn.gov</a:t>
            </a:r>
            <a:endParaRPr lang="en-US" dirty="0">
              <a:solidFill>
                <a:srgbClr val="003865"/>
              </a:solidFill>
            </a:endParaRPr>
          </a:p>
        </p:txBody>
      </p:sp>
      <p:pic>
        <p:nvPicPr>
          <p:cNvPr id="10" name="08E63123-0EA5-48C1-AA21-28EADA3137E5" descr="08E63123-0EA5-48C1-AA21-28EADA3137E5"/>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64946" y="155960"/>
            <a:ext cx="2034105" cy="943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962121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dirty="0" smtClean="0"/>
              <a:t>Thank you!</a:t>
            </a:r>
            <a:endParaRPr lang="en-US" dirty="0"/>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smtClean="0"/>
              <a:t>Firstname</a:t>
            </a:r>
            <a:r>
              <a:rPr lang="en-US" dirty="0" smtClean="0"/>
              <a:t> </a:t>
            </a:r>
            <a:r>
              <a:rPr lang="en-US" dirty="0" err="1" smtClean="0"/>
              <a:t>Lastname</a:t>
            </a:r>
            <a:endParaRPr lang="en-US" dirty="0" smtClean="0"/>
          </a:p>
          <a:p>
            <a:pPr lvl="0"/>
            <a:r>
              <a:rPr lang="en-US" dirty="0" smtClean="0"/>
              <a:t>firstname.lastname@state.mn.us</a:t>
            </a:r>
          </a:p>
          <a:p>
            <a:pPr lvl="0"/>
            <a:r>
              <a:rPr lang="en-US" dirty="0" smtClean="0"/>
              <a:t>555-555-5555</a:t>
            </a:r>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solidFill>
                  <a:srgbClr val="FFFFFF"/>
                </a:solidFill>
              </a:rPr>
              <a:pPr/>
              <a:t>8/1/2018</a:t>
            </a:fld>
            <a:endParaRPr lang="en-US" dirty="0">
              <a:solidFill>
                <a:srgbClr val="FFFFFF"/>
              </a:solidFill>
            </a:endParaRPr>
          </a:p>
        </p:txBody>
      </p:sp>
      <p:sp>
        <p:nvSpPr>
          <p:cNvPr id="5" name="Footer Placeholder 4"/>
          <p:cNvSpPr>
            <a:spLocks noGrp="1"/>
          </p:cNvSpPr>
          <p:nvPr>
            <p:ph type="ftr" sz="quarter" idx="12"/>
          </p:nvPr>
        </p:nvSpPr>
        <p:spPr>
          <a:xfrm>
            <a:off x="2885256" y="6356350"/>
            <a:ext cx="6421487" cy="365125"/>
          </a:xfrm>
        </p:spPr>
        <p:txBody>
          <a:bodyPr/>
          <a:lstStyle>
            <a:lvl1pPr>
              <a:defRPr>
                <a:solidFill>
                  <a:schemeClr val="bg1"/>
                </a:solidFill>
              </a:defRPr>
            </a:lvl1pPr>
          </a:lstStyle>
          <a:p>
            <a:r>
              <a:rPr lang="en-US" dirty="0" smtClean="0">
                <a:solidFill>
                  <a:srgbClr val="FFFFFF"/>
                </a:solidFill>
              </a:rPr>
              <a:t>Leading for educational excellence and equity, every day for every one. </a:t>
            </a:r>
            <a:r>
              <a:rPr lang="en-US" dirty="0" smtClean="0">
                <a:solidFill>
                  <a:srgbClr val="78BE21"/>
                </a:solidFill>
              </a:rPr>
              <a:t>|</a:t>
            </a:r>
            <a:r>
              <a:rPr lang="en-US" dirty="0" smtClean="0">
                <a:solidFill>
                  <a:srgbClr val="FFFFFF"/>
                </a:solidFill>
              </a:rPr>
              <a:t> education.mn.gov</a:t>
            </a:r>
            <a:endParaRPr lang="en-US" dirty="0">
              <a:solidFill>
                <a:srgbClr val="FFFFFF"/>
              </a:solidFill>
            </a:endParaRP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solidFill>
                  <a:srgbClr val="FFFFFF"/>
                </a:solidFill>
              </a:rPr>
              <a:pPr/>
              <a:t>‹#›</a:t>
            </a:fld>
            <a:endParaRPr lang="en-US" dirty="0">
              <a:solidFill>
                <a:srgbClr val="FFFFFF"/>
              </a:solidFill>
            </a:endParaRPr>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67176" y="594061"/>
            <a:ext cx="3486624" cy="463258"/>
          </a:xfrm>
          <a:prstGeom prst="rect">
            <a:avLst/>
          </a:prstGeom>
        </p:spPr>
      </p:pic>
      <p:pic>
        <p:nvPicPr>
          <p:cNvPr id="9" name="08E63123-0EA5-48C1-AA21-28EADA3137E5" descr="08E63123-0EA5-48C1-AA21-28EADA3137E5"/>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00443" y="353698"/>
            <a:ext cx="1696348" cy="787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909981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2"/>
          </a:solidFill>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smtClean="0"/>
              <a:t>Click to enter the slideshow title</a:t>
            </a:r>
            <a:endParaRPr lang="en-US" dirty="0"/>
          </a:p>
        </p:txBody>
      </p:sp>
      <p:sp>
        <p:nvSpPr>
          <p:cNvPr id="3" name="Rectangle 2"/>
          <p:cNvSpPr/>
          <p:nvPr userDrawn="1"/>
        </p:nvSpPr>
        <p:spPr>
          <a:xfrm>
            <a:off x="0" y="5387787"/>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solidFill>
                  <a:srgbClr val="000000"/>
                </a:solidFill>
              </a:rPr>
              <a:pPr/>
              <a:t>8/1/2018</a:t>
            </a:fld>
            <a:endParaRPr lang="en-US" dirty="0">
              <a:solidFill>
                <a:srgbClr val="000000"/>
              </a:solidFill>
            </a:endParaRPr>
          </a:p>
        </p:txBody>
      </p:sp>
      <p:sp>
        <p:nvSpPr>
          <p:cNvPr id="19" name="Slide Number Placeholder 18"/>
          <p:cNvSpPr>
            <a:spLocks noGrp="1"/>
          </p:cNvSpPr>
          <p:nvPr>
            <p:ph type="sldNum" sz="quarter" idx="16"/>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9118" y="1436952"/>
            <a:ext cx="5834253" cy="1348440"/>
          </a:xfrm>
          <a:prstGeom prst="rect">
            <a:avLst/>
          </a:prstGeom>
        </p:spPr>
      </p:pic>
    </p:spTree>
    <p:extLst>
      <p:ext uri="{BB962C8B-B14F-4D97-AF65-F5344CB8AC3E}">
        <p14:creationId xmlns:p14="http://schemas.microsoft.com/office/powerpoint/2010/main" val="66908561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4"/>
            <a:ext cx="12192000" cy="1199223"/>
          </a:xfrm>
          <a:solidFill>
            <a:schemeClr val="accent1"/>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smtClean="0"/>
              <a:t>Click to enter the slideshow title</a:t>
            </a:r>
            <a:endParaRPr lang="en-US" dirty="0"/>
          </a:p>
        </p:txBody>
      </p:sp>
      <p:sp>
        <p:nvSpPr>
          <p:cNvPr id="3" name="Rectangle 2"/>
          <p:cNvSpPr/>
          <p:nvPr userDrawn="1"/>
        </p:nvSpPr>
        <p:spPr>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Text Placeholder 10"/>
          <p:cNvSpPr>
            <a:spLocks noGrp="1"/>
          </p:cNvSpPr>
          <p:nvPr>
            <p:ph type="body" sz="quarter" idx="14" hasCustomPrompt="1"/>
          </p:nvPr>
        </p:nvSpPr>
        <p:spPr>
          <a:xfrm>
            <a:off x="2802467" y="5644884"/>
            <a:ext cx="6587067" cy="903062"/>
          </a:xfrm>
        </p:spPr>
        <p:txBody>
          <a:bodyPr>
            <a:normAutofit/>
          </a:bodyPr>
          <a:lstStyle>
            <a:lvl1pPr marL="0" indent="0" algn="ctr">
              <a:spcBef>
                <a:spcPts val="0"/>
              </a:spcBef>
              <a:spcAft>
                <a:spcPts val="1000"/>
              </a:spcAft>
              <a:buNone/>
              <a:defRPr sz="1800" baseline="0"/>
            </a:lvl1pPr>
          </a:lstStyle>
          <a:p>
            <a:r>
              <a:rPr lang="en-US" sz="1800" dirty="0" err="1" smtClean="0"/>
              <a:t>Firstname</a:t>
            </a:r>
            <a:r>
              <a:rPr lang="en-US" sz="1800" dirty="0" smtClean="0"/>
              <a:t> </a:t>
            </a:r>
            <a:r>
              <a:rPr lang="en-US" sz="1800" dirty="0" err="1" smtClean="0"/>
              <a:t>Lastname</a:t>
            </a:r>
            <a:r>
              <a:rPr lang="en-US" sz="1800" dirty="0" smtClean="0"/>
              <a:t> | Job Title</a:t>
            </a:r>
          </a:p>
          <a:p>
            <a:r>
              <a:rPr lang="en-US" sz="1800" dirty="0" smtClean="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solidFill>
                  <a:srgbClr val="000000"/>
                </a:solidFill>
              </a:rPr>
              <a:pPr/>
              <a:t>8/1/2018</a:t>
            </a:fld>
            <a:endParaRPr lang="en-US" dirty="0">
              <a:solidFill>
                <a:srgbClr val="000000"/>
              </a:solidFill>
            </a:endParaRPr>
          </a:p>
        </p:txBody>
      </p:sp>
      <p:sp>
        <p:nvSpPr>
          <p:cNvPr id="9"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solidFill>
                  <a:srgbClr val="000000"/>
                </a:solidFill>
              </a:rPr>
              <a:t>Optional Tagline Goes Here </a:t>
            </a:r>
            <a:r>
              <a:rPr lang="en-US" dirty="0" smtClean="0">
                <a:solidFill>
                  <a:srgbClr val="003865"/>
                </a:solidFill>
              </a:rPr>
              <a:t>|</a:t>
            </a:r>
            <a:r>
              <a:rPr lang="en-US" dirty="0" smtClean="0">
                <a:solidFill>
                  <a:srgbClr val="000000"/>
                </a:solidFill>
              </a:rPr>
              <a:t> mn.gov/websiteurl</a:t>
            </a:r>
            <a:endParaRPr lang="en-US" dirty="0">
              <a:solidFill>
                <a:srgbClr val="000000"/>
              </a:solidFill>
            </a:endParaRPr>
          </a:p>
        </p:txBody>
      </p:sp>
      <p:sp>
        <p:nvSpPr>
          <p:cNvPr id="19" name="Slide Number Placeholder 18"/>
          <p:cNvSpPr>
            <a:spLocks noGrp="1"/>
          </p:cNvSpPr>
          <p:nvPr>
            <p:ph type="sldNum" sz="quarter" idx="16"/>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pic>
        <p:nvPicPr>
          <p:cNvPr id="4" name="MN.IT Services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72377" y="1803811"/>
            <a:ext cx="5447246" cy="723760"/>
          </a:xfrm>
          <a:prstGeom prst="rect">
            <a:avLst/>
          </a:prstGeom>
        </p:spPr>
      </p:pic>
    </p:spTree>
    <p:extLst>
      <p:ext uri="{BB962C8B-B14F-4D97-AF65-F5344CB8AC3E}">
        <p14:creationId xmlns:p14="http://schemas.microsoft.com/office/powerpoint/2010/main" val="343816009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smtClean="0"/>
              <a:t>Click to edit title</a:t>
            </a:r>
            <a:endParaRPr lang="en-US" dirty="0"/>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solidFill>
                  <a:srgbClr val="000000"/>
                </a:solidFill>
              </a:rPr>
              <a:pPr/>
              <a:t>8/1/2018</a:t>
            </a:fld>
            <a:endParaRPr lang="en-US" dirty="0">
              <a:solidFill>
                <a:srgbClr val="000000"/>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solidFill>
                  <a:srgbClr val="000000"/>
                </a:solidFill>
              </a:rPr>
              <a:pPr/>
              <a:t>‹#›</a:t>
            </a:fld>
            <a:endParaRPr lang="en-US" dirty="0">
              <a:solidFill>
                <a:srgbClr val="000000"/>
              </a:solidFill>
            </a:endParaRP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 name="Footer Placeholder 4"/>
          <p:cNvSpPr>
            <a:spLocks noGrp="1"/>
          </p:cNvSpPr>
          <p:nvPr>
            <p:ph type="ftr" sz="quarter" idx="13"/>
          </p:nvPr>
        </p:nvSpPr>
        <p:spPr>
          <a:xfrm>
            <a:off x="2885256" y="6356350"/>
            <a:ext cx="6421487" cy="365125"/>
          </a:xfrm>
        </p:spPr>
        <p:txBody>
          <a:bodyPr/>
          <a:lstStyle>
            <a:lvl1pPr>
              <a:defRPr>
                <a:solidFill>
                  <a:schemeClr val="bg1"/>
                </a:solidFill>
              </a:defRPr>
            </a:lvl1pPr>
          </a:lstStyle>
          <a:p>
            <a:r>
              <a:rPr lang="en-US" dirty="0" smtClean="0">
                <a:solidFill>
                  <a:srgbClr val="003865"/>
                </a:solidFill>
              </a:rPr>
              <a:t>Leading for educational excellence and equity, every day for every one.</a:t>
            </a:r>
            <a:r>
              <a:rPr lang="en-US" dirty="0" smtClean="0">
                <a:solidFill>
                  <a:srgbClr val="FFFFFF"/>
                </a:solidFill>
              </a:rPr>
              <a:t> </a:t>
            </a:r>
            <a:r>
              <a:rPr lang="en-US" dirty="0" smtClean="0">
                <a:solidFill>
                  <a:srgbClr val="78BE21"/>
                </a:solidFill>
              </a:rPr>
              <a:t>|</a:t>
            </a:r>
            <a:r>
              <a:rPr lang="en-US" dirty="0" smtClean="0">
                <a:solidFill>
                  <a:srgbClr val="FFFFFF"/>
                </a:solidFill>
              </a:rPr>
              <a:t> </a:t>
            </a:r>
            <a:r>
              <a:rPr lang="en-US" dirty="0" smtClean="0">
                <a:solidFill>
                  <a:srgbClr val="003865"/>
                </a:solidFill>
              </a:rPr>
              <a:t>education.mn.gov</a:t>
            </a:r>
            <a:endParaRPr lang="en-US" dirty="0">
              <a:solidFill>
                <a:srgbClr val="003865"/>
              </a:solidFill>
            </a:endParaRPr>
          </a:p>
        </p:txBody>
      </p:sp>
    </p:spTree>
    <p:extLst>
      <p:ext uri="{BB962C8B-B14F-4D97-AF65-F5344CB8AC3E}">
        <p14:creationId xmlns:p14="http://schemas.microsoft.com/office/powerpoint/2010/main" val="253582888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solidFill>
                  <a:srgbClr val="000000"/>
                </a:solidFill>
              </a:rPr>
              <a:pPr/>
              <a:t>8/1/2018</a:t>
            </a:fld>
            <a:endParaRPr lang="en-US" dirty="0">
              <a:solidFill>
                <a:srgbClr val="000000"/>
              </a:solidFill>
            </a:endParaRPr>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solidFill>
                  <a:srgbClr val="000000"/>
                </a:solidFill>
              </a:rPr>
              <a:t>Optional Tagline Goes Here </a:t>
            </a:r>
            <a:r>
              <a:rPr lang="en-US" dirty="0" smtClean="0">
                <a:solidFill>
                  <a:srgbClr val="003865"/>
                </a:solidFill>
              </a:rPr>
              <a:t>|</a:t>
            </a:r>
            <a:r>
              <a:rPr lang="en-US" dirty="0" smtClean="0">
                <a:solidFill>
                  <a:srgbClr val="000000"/>
                </a:solidFill>
              </a:rPr>
              <a:t> mn.gov/websiteurl</a:t>
            </a:r>
            <a:endParaRPr lang="en-US" dirty="0">
              <a:solidFill>
                <a:srgbClr val="000000"/>
              </a:solidFill>
            </a:endParaRPr>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0845033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5" r:id="rId4"/>
    <p:sldLayoutId id="2147483766" r:id="rId5"/>
    <p:sldLayoutId id="2147483756" r:id="rId6"/>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solidFill>
                  <a:srgbClr val="000000"/>
                </a:solidFill>
              </a:rPr>
              <a:pPr/>
              <a:t>8/1/2018</a:t>
            </a:fld>
            <a:endParaRPr lang="en-US" dirty="0">
              <a:solidFill>
                <a:srgbClr val="000000"/>
              </a:solidFill>
            </a:endParaRPr>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dirty="0" smtClean="0">
                <a:solidFill>
                  <a:srgbClr val="000000"/>
                </a:solidFill>
              </a:rPr>
              <a:t>Optional Tagline Goes Here </a:t>
            </a:r>
            <a:r>
              <a:rPr lang="en-US" dirty="0" smtClean="0">
                <a:solidFill>
                  <a:srgbClr val="003865"/>
                </a:solidFill>
              </a:rPr>
              <a:t>|</a:t>
            </a:r>
            <a:r>
              <a:rPr lang="en-US" dirty="0" smtClean="0">
                <a:solidFill>
                  <a:srgbClr val="000000"/>
                </a:solidFill>
              </a:rPr>
              <a:t> mn.gov/websiteurl</a:t>
            </a:r>
            <a:endParaRPr lang="en-US" dirty="0">
              <a:solidFill>
                <a:srgbClr val="000000"/>
              </a:solidFill>
            </a:endParaRPr>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08014006"/>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425E5E-8D9F-E64E-A62C-9E9663A2F994}" type="datetimeFigureOut">
              <a:rPr lang="en-US" smtClean="0">
                <a:solidFill>
                  <a:prstClr val="black">
                    <a:tint val="75000"/>
                  </a:prstClr>
                </a:solidFill>
              </a:rPr>
              <a:pPr/>
              <a:t>8/1/2018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15EC8E-E6FD-D74C-91C3-44CDC86C82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5873199"/>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425E5E-8D9F-E64E-A62C-9E9663A2F994}" type="datetimeFigureOut">
              <a:rPr lang="en-US" smtClean="0">
                <a:solidFill>
                  <a:prstClr val="black">
                    <a:tint val="75000"/>
                  </a:prstClr>
                </a:solidFill>
              </a:rPr>
              <a:pPr/>
              <a:t>8/1/2018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15EC8E-E6FD-D74C-91C3-44CDC86C82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5274815"/>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solidFill>
                  <a:srgbClr val="000000"/>
                </a:solidFill>
              </a:rPr>
              <a:pPr/>
              <a:t>8/1/2018</a:t>
            </a:fld>
            <a:endParaRPr lang="en-US" dirty="0">
              <a:solidFill>
                <a:srgbClr val="000000"/>
              </a:solidFill>
            </a:endParaRPr>
          </a:p>
        </p:txBody>
      </p:sp>
      <p:sp>
        <p:nvSpPr>
          <p:cNvPr id="12" name="Footer Placeholder 4"/>
          <p:cNvSpPr>
            <a:spLocks noGrp="1"/>
          </p:cNvSpPr>
          <p:nvPr>
            <p:ph type="ftr" sz="quarter" idx="3"/>
          </p:nvPr>
        </p:nvSpPr>
        <p:spPr>
          <a:xfrm>
            <a:off x="3302177" y="6356349"/>
            <a:ext cx="5587647" cy="365125"/>
          </a:xfrm>
          <a:prstGeom prst="rect">
            <a:avLst/>
          </a:prstGeom>
        </p:spPr>
        <p:txBody>
          <a:bodyPr anchor="ctr"/>
          <a:lstStyle>
            <a:lvl1pPr algn="ctr">
              <a:defRPr sz="1200">
                <a:solidFill>
                  <a:schemeClr val="tx2"/>
                </a:solidFill>
              </a:defRPr>
            </a:lvl1pPr>
          </a:lstStyle>
          <a:p>
            <a:r>
              <a:rPr lang="en-US" smtClean="0">
                <a:solidFill>
                  <a:srgbClr val="000000"/>
                </a:solidFill>
              </a:rPr>
              <a:t>Optional Tagline Goes Here </a:t>
            </a:r>
            <a:r>
              <a:rPr lang="en-US" smtClean="0">
                <a:solidFill>
                  <a:srgbClr val="003865"/>
                </a:solidFill>
              </a:rPr>
              <a:t>|</a:t>
            </a:r>
            <a:r>
              <a:rPr lang="en-US" smtClean="0">
                <a:solidFill>
                  <a:srgbClr val="000000"/>
                </a:solidFill>
              </a:rPr>
              <a:t> mn.gov/websiteurl</a:t>
            </a:r>
            <a:endParaRPr lang="en-US" dirty="0">
              <a:solidFill>
                <a:srgbClr val="000000"/>
              </a:solidFill>
            </a:endParaRPr>
          </a:p>
        </p:txBody>
      </p:sp>
      <p:sp>
        <p:nvSpPr>
          <p:cNvPr id="6" name="Slide Number Placeholder 5"/>
          <p:cNvSpPr>
            <a:spLocks noGrp="1"/>
          </p:cNvSpPr>
          <p:nvPr>
            <p:ph type="sldNum" sz="quarter" idx="4"/>
          </p:nvPr>
        </p:nvSpPr>
        <p:spPr>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52404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MDE.PBIS@state.mn.us"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hyperlink" Target="http://www.pbismn.org/" TargetMode="External"/><Relationship Id="rId13"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jpeg"/><Relationship Id="rId15" Type="http://schemas.openxmlformats.org/officeDocument/2006/relationships/image" Target="http://files.constantcontact.com/088515bf601/1c0265b4-c940-4b4a-96f0-9f39996facd3.jpg" TargetMode="External"/><Relationship Id="rId10" Type="http://schemas.openxmlformats.org/officeDocument/2006/relationships/image" Target="../media/image11.png"/><Relationship Id="rId4" Type="http://schemas.openxmlformats.org/officeDocument/2006/relationships/hyperlink" Target="http://www.pbis.org/" TargetMode="External"/><Relationship Id="rId9" Type="http://schemas.openxmlformats.org/officeDocument/2006/relationships/image" Target="../media/image10.png"/><Relationship Id="rId1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http://files.constantcontact.com/088515bf601/1c0265b4-c940-4b4a-96f0-9f39996facd3.jpg"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http://files.constantcontact.com/088515bf601/1c0265b4-c940-4b4a-96f0-9f39996facd3.jpg"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hyperlink" Target="https://www2.ed.gov/documents/press-releases/fssc-field-visit-sugai.pdf"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www.pbisapps.org/Applications/Pages/PBIS-Assessment.aspx"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hyperlink" Target="http://pbismn.org/documents/dataCalendarAtAGlance_Training2015_16.pdf" TargetMode="External"/><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www.pbismn.org/GSapplication.html"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pbismn.org/statewide/sustaining-exemplar-schools.php" TargetMode="Externa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pbismn.org/school-teams" TargetMode="External"/><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www.pbismn.org/documents/st_pbis_PrincipalTurnover.docx" TargetMode="External"/><Relationship Id="rId2" Type="http://schemas.openxmlformats.org/officeDocument/2006/relationships/hyperlink" Target="http://www.pbismn.org/documents/st_pbis_TeamTurnover.docx" TargetMode="External"/><Relationship Id="rId1" Type="http://schemas.openxmlformats.org/officeDocument/2006/relationships/slideLayout" Target="../slideLayouts/slideLayout3.xml"/><Relationship Id="rId5" Type="http://schemas.openxmlformats.org/officeDocument/2006/relationships/hyperlink" Target="http://www.pbismn.org/documents/st_pbis_Staff_buyin.docx" TargetMode="External"/><Relationship Id="rId4" Type="http://schemas.openxmlformats.org/officeDocument/2006/relationships/hyperlink" Target="http://www.pbismn.org/documents/st_pbis_ReEngage_with_Data.docx"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hyperlink" Target="https://twitter.com/pbisMN"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hyperlink" Target="https://www.facebook.com/pbisMN/" TargetMode="External"/><Relationship Id="rId5" Type="http://schemas.openxmlformats.org/officeDocument/2006/relationships/image" Target="../media/image35.jp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 Id="rId5" Type="http://schemas.openxmlformats.org/officeDocument/2006/relationships/hyperlink" Target="http://pbismn.org/summer-institute/index.php" TargetMode="External"/><Relationship Id="rId4" Type="http://schemas.openxmlformats.org/officeDocument/2006/relationships/hyperlink" Target="https://education.mn.gov/MDE/about/map/"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9.xml"/><Relationship Id="rId5" Type="http://schemas.openxmlformats.org/officeDocument/2006/relationships/hyperlink" Target="https://mnpsp.org/mnpbs" TargetMode="Externa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30.xml"/><Relationship Id="rId5" Type="http://schemas.openxmlformats.org/officeDocument/2006/relationships/hyperlink" Target="https://twitter.com/MNPBS/status/960660570532990976" TargetMode="Externa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hyperlink" Target="http://pbismn.org/contact-us.php" TargetMode="External"/><Relationship Id="rId3" Type="http://schemas.openxmlformats.org/officeDocument/2006/relationships/hyperlink" Target="mailto:pbis.erin@gmail.com" TargetMode="External"/><Relationship Id="rId7" Type="http://schemas.openxmlformats.org/officeDocument/2006/relationships/hyperlink" Target="mailto:pbisevalmn@wilder.org"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hyperlink" Target="mailto:Erin.Farrell@state.mn.us" TargetMode="External"/><Relationship Id="rId5" Type="http://schemas.openxmlformats.org/officeDocument/2006/relationships/hyperlink" Target="mailto:Mary.Hunt@state.mn.us" TargetMode="External"/><Relationship Id="rId4" Type="http://schemas.openxmlformats.org/officeDocument/2006/relationships/hyperlink" Target="mailto:Eric.Kloos@state.mn.us"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mailto:pbisevalmn@wilder.org" TargetMode="External"/><Relationship Id="rId3" Type="http://schemas.openxmlformats.org/officeDocument/2006/relationships/hyperlink" Target="mailto:lauren.sparr@metroecsu.org" TargetMode="External"/><Relationship Id="rId7" Type="http://schemas.openxmlformats.org/officeDocument/2006/relationships/hyperlink" Target="mailto:Ellen.Nacik@state.mn.us"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hyperlink" Target="mailto:Clay.Keller@state.mn.us" TargetMode="External"/><Relationship Id="rId5" Type="http://schemas.openxmlformats.org/officeDocument/2006/relationships/hyperlink" Target="mailto:Rebecca.Nies@state.mn.us" TargetMode="External"/><Relationship Id="rId4" Type="http://schemas.openxmlformats.org/officeDocument/2006/relationships/hyperlink" Target="mailto:Eric.Kloos@state.mn.us" TargetMode="External"/><Relationship Id="rId9" Type="http://schemas.openxmlformats.org/officeDocument/2006/relationships/hyperlink" Target="http://pbismn.org/contact-us.php"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mailto:pbisevalmn@wilder.org" TargetMode="External"/><Relationship Id="rId3" Type="http://schemas.openxmlformats.org/officeDocument/2006/relationships/hyperlink" Target="mailto:Teresa.Hunt@swsc.org" TargetMode="External"/><Relationship Id="rId7" Type="http://schemas.openxmlformats.org/officeDocument/2006/relationships/hyperlink" Target="mailto:Janet.Christensen@state.mn.us"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hyperlink" Target="mailto:garrett.petrie@state.mn.us" TargetMode="External"/><Relationship Id="rId5" Type="http://schemas.openxmlformats.org/officeDocument/2006/relationships/hyperlink" Target="mailto:Eric.Kloos@state.mn.us" TargetMode="External"/><Relationship Id="rId4" Type="http://schemas.openxmlformats.org/officeDocument/2006/relationships/hyperlink" Target="mailto:amber.bruns@swsc.org" TargetMode="External"/><Relationship Id="rId9" Type="http://schemas.openxmlformats.org/officeDocument/2006/relationships/hyperlink" Target="http://pbismn.org/contact-us.php"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www.sisep.org/"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hyperlink" Target="http://www.pbis.org/"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Minnesota PBIS Fall Training</a:t>
            </a:r>
            <a:br>
              <a:rPr lang="en-US" dirty="0" smtClean="0"/>
            </a:br>
            <a:r>
              <a:rPr lang="en-US" dirty="0" smtClean="0"/>
              <a:t>Cohort 13 </a:t>
            </a:r>
            <a:endParaRPr lang="en-US" dirty="0"/>
          </a:p>
        </p:txBody>
      </p:sp>
      <p:sp>
        <p:nvSpPr>
          <p:cNvPr id="3" name="Text Placeholder 2"/>
          <p:cNvSpPr>
            <a:spLocks noGrp="1"/>
          </p:cNvSpPr>
          <p:nvPr>
            <p:ph type="body" sz="quarter" idx="14"/>
          </p:nvPr>
        </p:nvSpPr>
        <p:spPr>
          <a:xfrm>
            <a:off x="2981761" y="5635849"/>
            <a:ext cx="6587067" cy="903062"/>
          </a:xfrm>
        </p:spPr>
        <p:txBody>
          <a:bodyPr/>
          <a:lstStyle/>
          <a:p>
            <a:r>
              <a:rPr lang="en-US" dirty="0" smtClean="0"/>
              <a:t>MDE PBIS Management Team</a:t>
            </a:r>
          </a:p>
          <a:p>
            <a:r>
              <a:rPr lang="en-US" dirty="0" smtClean="0">
                <a:hlinkClick r:id="rId2"/>
              </a:rPr>
              <a:t>MDE.PBIS@state.mn.us</a:t>
            </a:r>
            <a:r>
              <a:rPr lang="en-US" dirty="0" smtClean="0"/>
              <a:t> </a:t>
            </a:r>
            <a:endParaRPr lang="en-US" dirty="0"/>
          </a:p>
        </p:txBody>
      </p:sp>
      <p:sp>
        <p:nvSpPr>
          <p:cNvPr id="5" name="Footer Placeholder 4"/>
          <p:cNvSpPr>
            <a:spLocks noGrp="1"/>
          </p:cNvSpPr>
          <p:nvPr>
            <p:ph type="ftr" sz="quarter" idx="3"/>
          </p:nvPr>
        </p:nvSpPr>
        <p:spPr/>
        <p:txBody>
          <a:bodyPr/>
          <a:lstStyle/>
          <a:p>
            <a:r>
              <a:rPr lang="en-US" dirty="0">
                <a:solidFill>
                  <a:srgbClr val="000000"/>
                </a:solidFill>
              </a:rPr>
              <a:t>education.mn.gov</a:t>
            </a:r>
          </a:p>
        </p:txBody>
      </p:sp>
    </p:spTree>
    <p:extLst>
      <p:ext uri="{BB962C8B-B14F-4D97-AF65-F5344CB8AC3E}">
        <p14:creationId xmlns:p14="http://schemas.microsoft.com/office/powerpoint/2010/main" val="9717202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Takes Teams</a:t>
            </a:r>
          </a:p>
        </p:txBody>
      </p:sp>
      <p:sp>
        <p:nvSpPr>
          <p:cNvPr id="3" name="Date Placeholder 2"/>
          <p:cNvSpPr>
            <a:spLocks noGrp="1"/>
          </p:cNvSpPr>
          <p:nvPr>
            <p:ph type="dt" sz="half" idx="10"/>
          </p:nvPr>
        </p:nvSpPr>
        <p:spPr/>
        <p:txBody>
          <a:bodyPr/>
          <a:lstStyle/>
          <a:p>
            <a:fld id="{9A198C9B-0587-4A1E-9E03-E4C9FE222F08}" type="datetime1">
              <a:rPr lang="en-US" smtClean="0">
                <a:solidFill>
                  <a:srgbClr val="000000"/>
                </a:solidFill>
              </a:rPr>
              <a:pPr/>
              <a:t>8/1/2018</a:t>
            </a:fld>
            <a:endParaRPr lang="en-US" dirty="0">
              <a:solidFill>
                <a:srgbClr val="000000"/>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srgbClr val="000000"/>
                </a:solidFill>
              </a:rPr>
              <a:pPr/>
              <a:t>10</a:t>
            </a:fld>
            <a:endParaRPr lang="en-US" dirty="0">
              <a:solidFill>
                <a:srgbClr val="000000"/>
              </a:solidFill>
            </a:endParaRPr>
          </a:p>
        </p:txBody>
      </p:sp>
      <p:sp>
        <p:nvSpPr>
          <p:cNvPr id="5" name="Footer Placeholder 4"/>
          <p:cNvSpPr>
            <a:spLocks noGrp="1"/>
          </p:cNvSpPr>
          <p:nvPr>
            <p:ph type="ftr" sz="quarter" idx="13"/>
          </p:nvPr>
        </p:nvSpPr>
        <p:spPr/>
        <p:txBody>
          <a:bodyPr/>
          <a:lstStyle/>
          <a:p>
            <a:r>
              <a:rPr lang="en-US" smtClean="0">
                <a:solidFill>
                  <a:srgbClr val="003865"/>
                </a:solidFill>
              </a:rPr>
              <a:t>Leading for educational excellence and equity, every day for every one.</a:t>
            </a:r>
            <a:r>
              <a:rPr lang="en-US" smtClean="0">
                <a:solidFill>
                  <a:srgbClr val="FFFFFF"/>
                </a:solidFill>
              </a:rPr>
              <a:t> </a:t>
            </a:r>
            <a:r>
              <a:rPr lang="en-US" smtClean="0">
                <a:solidFill>
                  <a:srgbClr val="78BE21"/>
                </a:solidFill>
              </a:rPr>
              <a:t>|</a:t>
            </a:r>
            <a:r>
              <a:rPr lang="en-US" smtClean="0">
                <a:solidFill>
                  <a:srgbClr val="FFFFFF"/>
                </a:solidFill>
              </a:rPr>
              <a:t> </a:t>
            </a:r>
            <a:r>
              <a:rPr lang="en-US" smtClean="0">
                <a:solidFill>
                  <a:srgbClr val="003865"/>
                </a:solidFill>
              </a:rPr>
              <a:t>education.mn.gov</a:t>
            </a:r>
            <a:endParaRPr lang="en-US" dirty="0">
              <a:solidFill>
                <a:srgbClr val="003865"/>
              </a:solidFill>
            </a:endParaRPr>
          </a:p>
        </p:txBody>
      </p:sp>
    </p:spTree>
    <p:extLst>
      <p:ext uri="{BB962C8B-B14F-4D97-AF65-F5344CB8AC3E}">
        <p14:creationId xmlns:p14="http://schemas.microsoft.com/office/powerpoint/2010/main" val="2039720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quare with a maroon background. In the top part of the square is Resource centered in large white italicized serif font, with Training &amp; Solutions in smaller white text, justified to the right. There is a decorative light maroon swoosh like a sideways letter S behind this text in the top half. In the bottom half of the logo in white script, the first line says &quot;Adding Value&quot;, followed by three periods. The second line says &quot;Maximizing resources&quot;" title="Resource Training &amp; Solutions Logo"/>
          <p:cNvPicPr>
            <a:picLocks noChangeAspect="1"/>
          </p:cNvPicPr>
          <p:nvPr/>
        </p:nvPicPr>
        <p:blipFill>
          <a:blip r:embed="rId3"/>
          <a:stretch>
            <a:fillRect/>
          </a:stretch>
        </p:blipFill>
        <p:spPr>
          <a:xfrm>
            <a:off x="5744046" y="3074454"/>
            <a:ext cx="1877523" cy="1877523"/>
          </a:xfrm>
          <a:prstGeom prst="rect">
            <a:avLst/>
          </a:prstGeom>
        </p:spPr>
      </p:pic>
      <p:sp>
        <p:nvSpPr>
          <p:cNvPr id="2" name="Title 1"/>
          <p:cNvSpPr>
            <a:spLocks noGrp="1"/>
          </p:cNvSpPr>
          <p:nvPr>
            <p:ph type="title"/>
          </p:nvPr>
        </p:nvSpPr>
        <p:spPr/>
        <p:txBody>
          <a:bodyPr/>
          <a:lstStyle/>
          <a:p>
            <a:r>
              <a:rPr lang="en-US" dirty="0" smtClean="0">
                <a:solidFill>
                  <a:schemeClr val="bg1"/>
                </a:solidFill>
              </a:rPr>
              <a:t>Teams</a:t>
            </a:r>
            <a:endParaRPr lang="en-US" dirty="0">
              <a:solidFill>
                <a:schemeClr val="bg1"/>
              </a:solidFill>
            </a:endParaRPr>
          </a:p>
        </p:txBody>
      </p:sp>
      <p:pic>
        <p:nvPicPr>
          <p:cNvPr id="3" name="Picture 13" descr="An ombre curved line of blue and green surrounds the words &quot;OSEP Center on Positive Behavioral Interventions &amp; Supports Effective Schoolwide Interventions&quot;.&#10;&#10;&quot;OSEP Center on&quot; and &quot;Effective Schoolwide Interventions&quot; are in blue Arial font. &quot;Positive Behavioral Interventions &amp; Supports&quot; is in a large black, bold Arial font." title="OSEP PBIS Logo">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7350" y="151825"/>
            <a:ext cx="3552753" cy="114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Three stick figures appear to be walking to the right. Beneath them is a red line. Under the red line is the acronym MACMH." title="Minnesota Association for Children's Mental Health Logo"/>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47333" y="5261987"/>
            <a:ext cx="219984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Cartoonish silhouettes of two full body persons in teal are shown with an orange/gold eight point star burst between them near the feet. To the right Metro is written in dark blue, ECSU in dark orange." title="Metro ECSU Logo"/>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767452" y="4170687"/>
            <a:ext cx="3688839" cy="837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The logo consists of small green letters spelling Minnesota on top and the letters P, B, I in blue with the letter S transparent, in the shape of a waterway. There is a large green tree next to a medium sized yellow tree and a small red tree. Together, the three trees together resemble a triangle with a river in it's side." title="Minnesota Positive Behavioral Interventions and Supports Logo">
            <a:hlinkClick r:id="rId8"/>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710825" y="151825"/>
            <a:ext cx="2854474" cy="1147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White background. Two curved purple lines frame a gold curved line to represent a flame coming out of a purple base at the top of the image. Below in large purple text reads &quot;Minnesota State University&quot;. Beneath that in smaller purple text reads &quot;Mankato&quot;." title="Minnesota State University Mankato Logo"/>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898484" y="2435539"/>
            <a:ext cx="2666815" cy="1828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Wilder Research"/>
          <p:cNvPicPr>
            <a:picLocks noChangeAspect="1"/>
          </p:cNvPicPr>
          <p:nvPr/>
        </p:nvPicPr>
        <p:blipFill rotWithShape="1">
          <a:blip r:embed="rId11">
            <a:extLst>
              <a:ext uri="{28A0092B-C50C-407E-A947-70E740481C1C}">
                <a14:useLocalDpi xmlns:a14="http://schemas.microsoft.com/office/drawing/2010/main" val="0"/>
              </a:ext>
            </a:extLst>
          </a:blip>
          <a:srcRect t="65182"/>
          <a:stretch/>
        </p:blipFill>
        <p:spPr>
          <a:xfrm>
            <a:off x="1917604" y="2899787"/>
            <a:ext cx="2226783" cy="533420"/>
          </a:xfrm>
          <a:prstGeom prst="rect">
            <a:avLst/>
          </a:prstGeom>
        </p:spPr>
      </p:pic>
      <p:pic>
        <p:nvPicPr>
          <p:cNvPr id="10" name="Picture 2" descr="https://www.wilder.org/SiteCollectionImages/Wilder_logo_horiz_246x100.png" title="Wilder Research Logo"/>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903998" y="1901180"/>
            <a:ext cx="2305602" cy="9334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www.swsc.org/cms/lib/MN01000693/Centricity/Template/GlobalAssets/images/_logos/SWWC_Logo_FullColor%20for%20website%20new%20template.png" title="Southwest West Central Service Cooperative Logo"/>
          <p:cNvPicPr>
            <a:picLocks noChangeAspect="1" noChangeArrowheads="1"/>
          </p:cNvPicPr>
          <p:nvPr/>
        </p:nvPicPr>
        <p:blipFill rotWithShape="1">
          <a:blip r:embed="rId13">
            <a:extLst>
              <a:ext uri="{28A0092B-C50C-407E-A947-70E740481C1C}">
                <a14:useLocalDpi xmlns:a14="http://schemas.microsoft.com/office/drawing/2010/main" val="0"/>
              </a:ext>
            </a:extLst>
          </a:blip>
          <a:srcRect/>
          <a:stretch/>
        </p:blipFill>
        <p:spPr bwMode="auto">
          <a:xfrm>
            <a:off x="7638406" y="5400291"/>
            <a:ext cx="2899102" cy="10187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title="Minnesota Department of Education Logo">
            <a:extLst>
              <a:ext uri="{FF2B5EF4-FFF2-40B4-BE49-F238E27FC236}">
                <a16:creationId xmlns:a16="http://schemas.microsoft.com/office/drawing/2014/main" xmlns="" id="{5B18D36E-9DC1-C240-9EB0-5C826A72C029}"/>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5227194" y="5193273"/>
            <a:ext cx="2126338" cy="1503890"/>
          </a:xfrm>
          <a:prstGeom prst="rect">
            <a:avLst/>
          </a:prstGeom>
        </p:spPr>
      </p:pic>
      <p:pic>
        <p:nvPicPr>
          <p:cNvPr id="14" name="Picture 2" descr="The logo for SISEP with the description State Implementaiton and Scaling up of Evidenced based Practices" title="logo for SISEP"/>
          <p:cNvPicPr>
            <a:picLocks noChangeAspect="1" noChangeArrowheads="1"/>
          </p:cNvPicPr>
          <p:nvPr/>
        </p:nvPicPr>
        <p:blipFill>
          <a:blip r:link="rId15">
            <a:extLst>
              <a:ext uri="{28A0092B-C50C-407E-A947-70E740481C1C}">
                <a14:useLocalDpi xmlns:a14="http://schemas.microsoft.com/office/drawing/2010/main" val="0"/>
              </a:ext>
            </a:extLst>
          </a:blip>
          <a:srcRect/>
          <a:stretch>
            <a:fillRect/>
          </a:stretch>
        </p:blipFill>
        <p:spPr bwMode="auto">
          <a:xfrm>
            <a:off x="5087457" y="1548331"/>
            <a:ext cx="40005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42678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Teams Involved in Systems Change</a:t>
            </a: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12</a:t>
            </a:fld>
            <a:endParaRPr lang="en-US" dirty="0">
              <a:solidFill>
                <a:srgbClr val="000000"/>
              </a:solidFill>
            </a:endParaRPr>
          </a:p>
        </p:txBody>
      </p:sp>
      <p:sp>
        <p:nvSpPr>
          <p:cNvPr id="6" name="Footer Placeholder 5"/>
          <p:cNvSpPr>
            <a:spLocks noGrp="1"/>
          </p:cNvSpPr>
          <p:nvPr>
            <p:ph type="ftr" sz="quarter" idx="13"/>
          </p:nvPr>
        </p:nvSpPr>
        <p:spPr/>
        <p:txBody>
          <a:bodyPr/>
          <a:lstStyle/>
          <a:p>
            <a:r>
              <a:rPr lang="en-US" smtClean="0">
                <a:solidFill>
                  <a:srgbClr val="003865"/>
                </a:solidFill>
              </a:rPr>
              <a:t>Leading for educational excellence and equity, every day for every one.</a:t>
            </a:r>
            <a:r>
              <a:rPr lang="en-US" smtClean="0">
                <a:solidFill>
                  <a:srgbClr val="FFFFFF"/>
                </a:solidFill>
              </a:rPr>
              <a:t> </a:t>
            </a:r>
            <a:r>
              <a:rPr lang="en-US" smtClean="0">
                <a:solidFill>
                  <a:srgbClr val="78BE21"/>
                </a:solidFill>
              </a:rPr>
              <a:t>|</a:t>
            </a:r>
            <a:r>
              <a:rPr lang="en-US" smtClean="0">
                <a:solidFill>
                  <a:srgbClr val="FFFFFF"/>
                </a:solidFill>
              </a:rPr>
              <a:t> </a:t>
            </a:r>
            <a:r>
              <a:rPr lang="en-US" smtClean="0">
                <a:solidFill>
                  <a:srgbClr val="003865"/>
                </a:solidFill>
              </a:rPr>
              <a:t>education.mn.gov</a:t>
            </a:r>
            <a:endParaRPr lang="en-US" dirty="0">
              <a:solidFill>
                <a:srgbClr val="003865"/>
              </a:solidFill>
            </a:endParaRPr>
          </a:p>
        </p:txBody>
      </p:sp>
      <p:pic>
        <p:nvPicPr>
          <p:cNvPr id="7" name="Picture 6" descr="Clipart outline picture of a student sitting in a desk"/>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17044" y="1799168"/>
            <a:ext cx="536755" cy="536755"/>
          </a:xfrm>
          <a:prstGeom prst="rect">
            <a:avLst/>
          </a:prstGeom>
        </p:spPr>
      </p:pic>
      <p:pic>
        <p:nvPicPr>
          <p:cNvPr id="8" name="Picture 7" descr="Clipart black outline of 25 students sitting in 25 desks lined up in rows of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69066" y="2658824"/>
            <a:ext cx="1084676" cy="1226155"/>
          </a:xfrm>
          <a:prstGeom prst="rect">
            <a:avLst/>
          </a:prstGeom>
        </p:spPr>
      </p:pic>
      <p:sp>
        <p:nvSpPr>
          <p:cNvPr id="9" name="TextBox 8"/>
          <p:cNvSpPr txBox="1"/>
          <p:nvPr/>
        </p:nvSpPr>
        <p:spPr>
          <a:xfrm>
            <a:off x="415679" y="1590493"/>
            <a:ext cx="8534400" cy="954107"/>
          </a:xfrm>
          <a:prstGeom prst="rect">
            <a:avLst/>
          </a:prstGeom>
          <a:noFill/>
          <a:ln>
            <a:noFill/>
          </a:ln>
        </p:spPr>
        <p:txBody>
          <a:bodyPr wrap="square" rtlCol="0">
            <a:spAutoFit/>
          </a:bodyPr>
          <a:lstStyle/>
          <a:p>
            <a:r>
              <a:rPr lang="en-US" sz="2800" b="1" dirty="0" smtClean="0"/>
              <a:t>The practices &amp; systems put into place</a:t>
            </a:r>
          </a:p>
          <a:p>
            <a:r>
              <a:rPr lang="en-US" sz="2800" b="1" dirty="0" smtClean="0"/>
              <a:t>are all in service to better outcomes for students</a:t>
            </a:r>
          </a:p>
        </p:txBody>
      </p:sp>
      <p:pic>
        <p:nvPicPr>
          <p:cNvPr id="10" name="Picture 9" descr="Clipart grid of five rows of students sitting in desks are lined up into four columns and rows of classrooms within a school buildi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31429" y="2868462"/>
            <a:ext cx="1110475" cy="1482772"/>
          </a:xfrm>
          <a:prstGeom prst="rect">
            <a:avLst/>
          </a:prstGeom>
        </p:spPr>
      </p:pic>
      <p:pic>
        <p:nvPicPr>
          <p:cNvPr id="11" name="Picture 10" descr="Orange circle with outline of 13 schools inside the circle"/>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286980" y="3609848"/>
            <a:ext cx="1415011" cy="1354078"/>
          </a:xfrm>
          <a:prstGeom prst="rect">
            <a:avLst/>
          </a:prstGeom>
        </p:spPr>
      </p:pic>
      <p:pic>
        <p:nvPicPr>
          <p:cNvPr id="12" name="Picture 11" descr="A state map of Minnesota with districts that have 1-59% of schools implementing PBIS shaded light green and districts with more than 60% of schools implementing PBIS shaded dark green."/>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15679" y="5114443"/>
            <a:ext cx="1295400" cy="1445638"/>
          </a:xfrm>
          <a:prstGeom prst="rect">
            <a:avLst/>
          </a:prstGeom>
        </p:spPr>
      </p:pic>
      <p:pic>
        <p:nvPicPr>
          <p:cNvPr id="13" name="Picture 12" descr="Clipart black outline of one person standi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480904" y="2169878"/>
            <a:ext cx="860017" cy="749443"/>
          </a:xfrm>
          <a:prstGeom prst="rect">
            <a:avLst/>
          </a:prstGeom>
        </p:spPr>
      </p:pic>
      <p:pic>
        <p:nvPicPr>
          <p:cNvPr id="14" name="Content Placeholder 3" descr="Minnesota Regional IMplementation Project MAP"/>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363996" y="4192457"/>
            <a:ext cx="1289621" cy="1542939"/>
          </a:xfrm>
          <a:prstGeom prst="rect">
            <a:avLst/>
          </a:prstGeom>
        </p:spPr>
      </p:pic>
      <p:sp>
        <p:nvSpPr>
          <p:cNvPr id="15" name="TextBox 14"/>
          <p:cNvSpPr txBox="1"/>
          <p:nvPr/>
        </p:nvSpPr>
        <p:spPr>
          <a:xfrm>
            <a:off x="8812358" y="5362779"/>
            <a:ext cx="3000532" cy="830997"/>
          </a:xfrm>
          <a:prstGeom prst="rect">
            <a:avLst/>
          </a:prstGeom>
          <a:noFill/>
          <a:ln>
            <a:noFill/>
          </a:ln>
        </p:spPr>
        <p:txBody>
          <a:bodyPr wrap="square" rtlCol="0">
            <a:spAutoFit/>
          </a:bodyPr>
          <a:lstStyle/>
          <a:p>
            <a:pPr algn="ctr"/>
            <a:r>
              <a:rPr lang="en-US" sz="1600" b="1" dirty="0" smtClean="0"/>
              <a:t>Adapted from Brandi Simonson, </a:t>
            </a:r>
            <a:br>
              <a:rPr lang="en-US" sz="1600" b="1" dirty="0" smtClean="0"/>
            </a:br>
            <a:r>
              <a:rPr lang="en-US" sz="1600" b="1" dirty="0" smtClean="0"/>
              <a:t>PBIS Leadership Conference</a:t>
            </a:r>
          </a:p>
          <a:p>
            <a:pPr algn="ctr"/>
            <a:r>
              <a:rPr lang="en-US" sz="1600" b="1" dirty="0" smtClean="0"/>
              <a:t>Chicago, Illinois 2016</a:t>
            </a:r>
          </a:p>
        </p:txBody>
      </p:sp>
    </p:spTree>
    <p:extLst>
      <p:ext uri="{BB962C8B-B14F-4D97-AF65-F5344CB8AC3E}">
        <p14:creationId xmlns:p14="http://schemas.microsoft.com/office/powerpoint/2010/main" val="26218892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Implementing</a:t>
            </a:r>
            <a:br>
              <a:rPr lang="en-US" dirty="0" smtClean="0"/>
            </a:br>
            <a:r>
              <a:rPr lang="en-US" dirty="0" smtClean="0"/>
              <a:t>SW-PBIS</a:t>
            </a:r>
            <a:endParaRPr lang="en-US" dirty="0"/>
          </a:p>
        </p:txBody>
      </p:sp>
      <p:sp>
        <p:nvSpPr>
          <p:cNvPr id="3" name="Date Placeholder 2"/>
          <p:cNvSpPr>
            <a:spLocks noGrp="1"/>
          </p:cNvSpPr>
          <p:nvPr>
            <p:ph type="dt" sz="half" idx="10"/>
          </p:nvPr>
        </p:nvSpPr>
        <p:spPr/>
        <p:txBody>
          <a:bodyPr/>
          <a:lstStyle/>
          <a:p>
            <a:fld id="{9A198C9B-0587-4A1E-9E03-E4C9FE222F08}" type="datetime1">
              <a:rPr lang="en-US" smtClean="0">
                <a:solidFill>
                  <a:srgbClr val="000000"/>
                </a:solidFill>
              </a:rPr>
              <a:pPr/>
              <a:t>8/1/2018</a:t>
            </a:fld>
            <a:endParaRPr lang="en-US" dirty="0">
              <a:solidFill>
                <a:srgbClr val="000000"/>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srgbClr val="000000"/>
                </a:solidFill>
              </a:rPr>
              <a:pPr/>
              <a:t>13</a:t>
            </a:fld>
            <a:endParaRPr lang="en-US" dirty="0">
              <a:solidFill>
                <a:srgbClr val="000000"/>
              </a:solidFill>
            </a:endParaRPr>
          </a:p>
        </p:txBody>
      </p:sp>
      <p:sp>
        <p:nvSpPr>
          <p:cNvPr id="5" name="Footer Placeholder 4"/>
          <p:cNvSpPr>
            <a:spLocks noGrp="1"/>
          </p:cNvSpPr>
          <p:nvPr>
            <p:ph type="ftr" sz="quarter" idx="13"/>
          </p:nvPr>
        </p:nvSpPr>
        <p:spPr/>
        <p:txBody>
          <a:bodyPr/>
          <a:lstStyle/>
          <a:p>
            <a:r>
              <a:rPr lang="en-US" smtClean="0">
                <a:solidFill>
                  <a:srgbClr val="003865"/>
                </a:solidFill>
              </a:rPr>
              <a:t>Leading for educational excellence and equity, every day for every one.</a:t>
            </a:r>
            <a:r>
              <a:rPr lang="en-US" smtClean="0">
                <a:solidFill>
                  <a:srgbClr val="FFFFFF"/>
                </a:solidFill>
              </a:rPr>
              <a:t> </a:t>
            </a:r>
            <a:r>
              <a:rPr lang="en-US" smtClean="0">
                <a:solidFill>
                  <a:srgbClr val="78BE21"/>
                </a:solidFill>
              </a:rPr>
              <a:t>|</a:t>
            </a:r>
            <a:r>
              <a:rPr lang="en-US" smtClean="0">
                <a:solidFill>
                  <a:srgbClr val="FFFFFF"/>
                </a:solidFill>
              </a:rPr>
              <a:t> </a:t>
            </a:r>
            <a:r>
              <a:rPr lang="en-US" smtClean="0">
                <a:solidFill>
                  <a:srgbClr val="003865"/>
                </a:solidFill>
              </a:rPr>
              <a:t>education.mn.gov</a:t>
            </a:r>
            <a:endParaRPr lang="en-US" dirty="0">
              <a:solidFill>
                <a:srgbClr val="003865"/>
              </a:solidFill>
            </a:endParaRPr>
          </a:p>
        </p:txBody>
      </p:sp>
    </p:spTree>
    <p:extLst>
      <p:ext uri="{BB962C8B-B14F-4D97-AF65-F5344CB8AC3E}">
        <p14:creationId xmlns:p14="http://schemas.microsoft.com/office/powerpoint/2010/main" val="22684737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The logo for SISEP with the description State Implementaiton and Scaling up of Evidenced based Practices" title="logo for SISEP"/>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9111047" y="6020807"/>
            <a:ext cx="2567236" cy="72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descr="Usable Innovations times Effective Implementation Methods times Enabling Contexts leads to Educationally Significant Outcomes&#10;" title="NIRN Forumula for Success"/>
          <p:cNvGrpSpPr/>
          <p:nvPr/>
        </p:nvGrpSpPr>
        <p:grpSpPr>
          <a:xfrm>
            <a:off x="1055900" y="1600200"/>
            <a:ext cx="9955000" cy="4620241"/>
            <a:chOff x="1055900" y="1600200"/>
            <a:chExt cx="9955000" cy="4620241"/>
          </a:xfrm>
        </p:grpSpPr>
        <p:grpSp>
          <p:nvGrpSpPr>
            <p:cNvPr id="138242" name="Group 11"/>
            <p:cNvGrpSpPr>
              <a:grpSpLocks/>
            </p:cNvGrpSpPr>
            <p:nvPr/>
          </p:nvGrpSpPr>
          <p:grpSpPr bwMode="auto">
            <a:xfrm>
              <a:off x="3385450" y="4315441"/>
              <a:ext cx="4191000" cy="1905000"/>
              <a:chOff x="1752600" y="4375150"/>
              <a:chExt cx="3352800" cy="1905000"/>
            </a:xfrm>
          </p:grpSpPr>
          <p:sp>
            <p:nvSpPr>
              <p:cNvPr id="62476" name="Equal 6"/>
              <p:cNvSpPr>
                <a:spLocks/>
              </p:cNvSpPr>
              <p:nvPr/>
            </p:nvSpPr>
            <p:spPr bwMode="auto">
              <a:xfrm>
                <a:off x="1752600" y="4832350"/>
                <a:ext cx="914259" cy="914400"/>
              </a:xfrm>
              <a:custGeom>
                <a:avLst/>
                <a:gdLst>
                  <a:gd name="T0" fmla="*/ 120938 w 914400"/>
                  <a:gd name="T1" fmla="*/ 188366 h 914400"/>
                  <a:gd name="T2" fmla="*/ 791488 w 914400"/>
                  <a:gd name="T3" fmla="*/ 188366 h 914400"/>
                  <a:gd name="T4" fmla="*/ 791488 w 914400"/>
                  <a:gd name="T5" fmla="*/ 403433 h 914400"/>
                  <a:gd name="T6" fmla="*/ 120938 w 914400"/>
                  <a:gd name="T7" fmla="*/ 403433 h 914400"/>
                  <a:gd name="T8" fmla="*/ 120938 w 914400"/>
                  <a:gd name="T9" fmla="*/ 188366 h 914400"/>
                  <a:gd name="T10" fmla="*/ 120938 w 914400"/>
                  <a:gd name="T11" fmla="*/ 510967 h 914400"/>
                  <a:gd name="T12" fmla="*/ 791488 w 914400"/>
                  <a:gd name="T13" fmla="*/ 510967 h 914400"/>
                  <a:gd name="T14" fmla="*/ 791488 w 914400"/>
                  <a:gd name="T15" fmla="*/ 726034 h 914400"/>
                  <a:gd name="T16" fmla="*/ 120938 w 914400"/>
                  <a:gd name="T17" fmla="*/ 726034 h 914400"/>
                  <a:gd name="T18" fmla="*/ 120938 w 914400"/>
                  <a:gd name="T19" fmla="*/ 510967 h 9144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4400"/>
                  <a:gd name="T31" fmla="*/ 0 h 914400"/>
                  <a:gd name="T32" fmla="*/ 914400 w 914400"/>
                  <a:gd name="T33" fmla="*/ 914400 h 9144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4400" h="914400">
                    <a:moveTo>
                      <a:pt x="121204" y="188366"/>
                    </a:moveTo>
                    <a:lnTo>
                      <a:pt x="793196" y="188366"/>
                    </a:lnTo>
                    <a:lnTo>
                      <a:pt x="793196" y="403433"/>
                    </a:lnTo>
                    <a:lnTo>
                      <a:pt x="121204" y="403433"/>
                    </a:lnTo>
                    <a:lnTo>
                      <a:pt x="121204" y="188366"/>
                    </a:lnTo>
                    <a:close/>
                    <a:moveTo>
                      <a:pt x="121204" y="510967"/>
                    </a:moveTo>
                    <a:lnTo>
                      <a:pt x="793196" y="510967"/>
                    </a:lnTo>
                    <a:lnTo>
                      <a:pt x="793196" y="726034"/>
                    </a:lnTo>
                    <a:lnTo>
                      <a:pt x="121204" y="726034"/>
                    </a:lnTo>
                    <a:lnTo>
                      <a:pt x="121204" y="510967"/>
                    </a:lnTo>
                    <a:close/>
                  </a:path>
                </a:pathLst>
              </a:custGeom>
              <a:solidFill>
                <a:srgbClr val="A50021"/>
              </a:solidFill>
              <a:ln w="38100" cap="flat" cmpd="sng">
                <a:solidFill>
                  <a:schemeClr val="bg1"/>
                </a:solidFill>
                <a:prstDash val="solid"/>
                <a:round/>
                <a:headEnd/>
                <a:tailEnd/>
              </a:ln>
              <a:effectLst>
                <a:outerShdw dist="20000" dir="5400000" rotWithShape="0">
                  <a:srgbClr val="000000">
                    <a:alpha val="37999"/>
                  </a:srgbClr>
                </a:outerShdw>
              </a:effectLst>
            </p:spPr>
            <p:txBody>
              <a:bodyPr anchor="ctr"/>
              <a:lstStyle/>
              <a:p>
                <a:pPr>
                  <a:defRPr/>
                </a:pPr>
                <a:endParaRPr lang="en-US">
                  <a:solidFill>
                    <a:srgbClr val="000000"/>
                  </a:solidFill>
                  <a:cs typeface="Arial" pitchFamily="34" charset="0"/>
                </a:endParaRPr>
              </a:p>
            </p:txBody>
          </p:sp>
          <p:sp>
            <p:nvSpPr>
              <p:cNvPr id="8" name="Rectangle 7"/>
              <p:cNvSpPr/>
              <p:nvPr/>
            </p:nvSpPr>
            <p:spPr>
              <a:xfrm>
                <a:off x="2666859" y="4375150"/>
                <a:ext cx="2438541" cy="1905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400" b="1" dirty="0">
                    <a:solidFill>
                      <a:srgbClr val="A80000"/>
                    </a:solidFill>
                    <a:ea typeface="ＭＳ Ｐゴシック" pitchFamily="-107" charset="-128"/>
                  </a:rPr>
                  <a:t> </a:t>
                </a:r>
                <a:endParaRPr lang="en-US" sz="2400" b="1" dirty="0" smtClean="0">
                  <a:solidFill>
                    <a:srgbClr val="002060"/>
                  </a:solidFill>
                  <a:ea typeface="ＭＳ Ｐゴシック" pitchFamily="-107" charset="-128"/>
                </a:endParaRPr>
              </a:p>
            </p:txBody>
          </p:sp>
        </p:grpSp>
        <p:sp>
          <p:nvSpPr>
            <p:cNvPr id="4" name="Rectangle 3"/>
            <p:cNvSpPr/>
            <p:nvPr/>
          </p:nvSpPr>
          <p:spPr bwMode="auto">
            <a:xfrm>
              <a:off x="1055900" y="1600200"/>
              <a:ext cx="2438400" cy="21336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2000" b="1" i="1" dirty="0">
                <a:solidFill>
                  <a:srgbClr val="002060"/>
                </a:solidFill>
                <a:ea typeface="MS PGothic" pitchFamily="34" charset="-128"/>
              </a:endParaRPr>
            </a:p>
          </p:txBody>
        </p:sp>
        <p:sp>
          <p:nvSpPr>
            <p:cNvPr id="5" name="Rectangle 4"/>
            <p:cNvSpPr/>
            <p:nvPr/>
          </p:nvSpPr>
          <p:spPr bwMode="auto">
            <a:xfrm>
              <a:off x="4800600" y="1600200"/>
              <a:ext cx="2514600" cy="2133600"/>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2000" b="1" i="1" dirty="0">
                <a:solidFill>
                  <a:srgbClr val="002060"/>
                </a:solidFill>
                <a:ea typeface="MS PGothic" pitchFamily="34" charset="-128"/>
              </a:endParaRPr>
            </a:p>
          </p:txBody>
        </p:sp>
        <p:sp>
          <p:nvSpPr>
            <p:cNvPr id="62473" name="Multiply 1"/>
            <p:cNvSpPr>
              <a:spLocks/>
            </p:cNvSpPr>
            <p:nvPr/>
          </p:nvSpPr>
          <p:spPr bwMode="auto">
            <a:xfrm>
              <a:off x="3690250" y="2211977"/>
              <a:ext cx="914400" cy="914400"/>
            </a:xfrm>
            <a:custGeom>
              <a:avLst/>
              <a:gdLst>
                <a:gd name="T0" fmla="*/ 143578 w 914400"/>
                <a:gd name="T1" fmla="*/ 295654 h 914400"/>
                <a:gd name="T2" fmla="*/ 295654 w 914400"/>
                <a:gd name="T3" fmla="*/ 143578 h 914400"/>
                <a:gd name="T4" fmla="*/ 457200 w 914400"/>
                <a:gd name="T5" fmla="*/ 305125 h 914400"/>
                <a:gd name="T6" fmla="*/ 618746 w 914400"/>
                <a:gd name="T7" fmla="*/ 143578 h 914400"/>
                <a:gd name="T8" fmla="*/ 770822 w 914400"/>
                <a:gd name="T9" fmla="*/ 295654 h 914400"/>
                <a:gd name="T10" fmla="*/ 609275 w 914400"/>
                <a:gd name="T11" fmla="*/ 457200 h 914400"/>
                <a:gd name="T12" fmla="*/ 770822 w 914400"/>
                <a:gd name="T13" fmla="*/ 618746 h 914400"/>
                <a:gd name="T14" fmla="*/ 618746 w 914400"/>
                <a:gd name="T15" fmla="*/ 770822 h 914400"/>
                <a:gd name="T16" fmla="*/ 457200 w 914400"/>
                <a:gd name="T17" fmla="*/ 609275 h 914400"/>
                <a:gd name="T18" fmla="*/ 295654 w 914400"/>
                <a:gd name="T19" fmla="*/ 770822 h 914400"/>
                <a:gd name="T20" fmla="*/ 143578 w 914400"/>
                <a:gd name="T21" fmla="*/ 618746 h 914400"/>
                <a:gd name="T22" fmla="*/ 305125 w 914400"/>
                <a:gd name="T23" fmla="*/ 457200 h 914400"/>
                <a:gd name="T24" fmla="*/ 143578 w 914400"/>
                <a:gd name="T25" fmla="*/ 295654 h 9144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14400" h="914400">
                  <a:moveTo>
                    <a:pt x="143578" y="295654"/>
                  </a:moveTo>
                  <a:lnTo>
                    <a:pt x="295654" y="143578"/>
                  </a:lnTo>
                  <a:lnTo>
                    <a:pt x="457200" y="305125"/>
                  </a:lnTo>
                  <a:lnTo>
                    <a:pt x="618746" y="143578"/>
                  </a:lnTo>
                  <a:lnTo>
                    <a:pt x="770822" y="295654"/>
                  </a:lnTo>
                  <a:lnTo>
                    <a:pt x="609275" y="457200"/>
                  </a:lnTo>
                  <a:lnTo>
                    <a:pt x="770822" y="618746"/>
                  </a:lnTo>
                  <a:lnTo>
                    <a:pt x="618746" y="770822"/>
                  </a:lnTo>
                  <a:lnTo>
                    <a:pt x="457200" y="609275"/>
                  </a:lnTo>
                  <a:lnTo>
                    <a:pt x="295654" y="770822"/>
                  </a:lnTo>
                  <a:lnTo>
                    <a:pt x="143578" y="618746"/>
                  </a:lnTo>
                  <a:lnTo>
                    <a:pt x="305125" y="457200"/>
                  </a:lnTo>
                  <a:lnTo>
                    <a:pt x="143578" y="295654"/>
                  </a:lnTo>
                  <a:close/>
                </a:path>
              </a:pathLst>
            </a:custGeom>
            <a:solidFill>
              <a:srgbClr val="A50021"/>
            </a:solidFill>
            <a:ln w="38100" cap="flat" cmpd="sng">
              <a:solidFill>
                <a:schemeClr val="bg1"/>
              </a:solidFill>
              <a:prstDash val="solid"/>
              <a:round/>
              <a:headEnd/>
              <a:tailEnd/>
            </a:ln>
            <a:effectLst>
              <a:outerShdw dist="20000" dir="5400000" rotWithShape="0">
                <a:srgbClr val="000000">
                  <a:alpha val="37999"/>
                </a:srgbClr>
              </a:outerShdw>
            </a:effectLst>
          </p:spPr>
          <p:txBody>
            <a:bodyPr anchor="ctr"/>
            <a:lstStyle/>
            <a:p>
              <a:pPr>
                <a:defRPr/>
              </a:pPr>
              <a:endParaRPr lang="en-US">
                <a:solidFill>
                  <a:srgbClr val="000000"/>
                </a:solidFill>
                <a:cs typeface="Arial" pitchFamily="34" charset="0"/>
              </a:endParaRPr>
            </a:p>
          </p:txBody>
        </p:sp>
        <p:sp>
          <p:nvSpPr>
            <p:cNvPr id="9" name="Rectangle 8"/>
            <p:cNvSpPr/>
            <p:nvPr/>
          </p:nvSpPr>
          <p:spPr bwMode="auto">
            <a:xfrm>
              <a:off x="8496300" y="1600200"/>
              <a:ext cx="2514600" cy="21336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000" b="1" dirty="0" smtClean="0">
                  <a:solidFill>
                    <a:srgbClr val="002060"/>
                  </a:solidFill>
                  <a:ea typeface="MS PGothic" pitchFamily="34" charset="-128"/>
                </a:rPr>
                <a:t> </a:t>
              </a:r>
              <a:endParaRPr lang="en-US" sz="2000" b="1" dirty="0">
                <a:solidFill>
                  <a:srgbClr val="002060"/>
                </a:solidFill>
                <a:ea typeface="MS PGothic" pitchFamily="34" charset="-128"/>
              </a:endParaRPr>
            </a:p>
          </p:txBody>
        </p:sp>
        <p:sp>
          <p:nvSpPr>
            <p:cNvPr id="62475" name="Multiply 1"/>
            <p:cNvSpPr>
              <a:spLocks/>
            </p:cNvSpPr>
            <p:nvPr/>
          </p:nvSpPr>
          <p:spPr bwMode="auto">
            <a:xfrm>
              <a:off x="7448550" y="2209800"/>
              <a:ext cx="914400" cy="914400"/>
            </a:xfrm>
            <a:custGeom>
              <a:avLst/>
              <a:gdLst>
                <a:gd name="T0" fmla="*/ 143578 w 914400"/>
                <a:gd name="T1" fmla="*/ 295654 h 914400"/>
                <a:gd name="T2" fmla="*/ 295654 w 914400"/>
                <a:gd name="T3" fmla="*/ 143578 h 914400"/>
                <a:gd name="T4" fmla="*/ 457200 w 914400"/>
                <a:gd name="T5" fmla="*/ 305125 h 914400"/>
                <a:gd name="T6" fmla="*/ 618746 w 914400"/>
                <a:gd name="T7" fmla="*/ 143578 h 914400"/>
                <a:gd name="T8" fmla="*/ 770822 w 914400"/>
                <a:gd name="T9" fmla="*/ 295654 h 914400"/>
                <a:gd name="T10" fmla="*/ 609275 w 914400"/>
                <a:gd name="T11" fmla="*/ 457200 h 914400"/>
                <a:gd name="T12" fmla="*/ 770822 w 914400"/>
                <a:gd name="T13" fmla="*/ 618746 h 914400"/>
                <a:gd name="T14" fmla="*/ 618746 w 914400"/>
                <a:gd name="T15" fmla="*/ 770822 h 914400"/>
                <a:gd name="T16" fmla="*/ 457200 w 914400"/>
                <a:gd name="T17" fmla="*/ 609275 h 914400"/>
                <a:gd name="T18" fmla="*/ 295654 w 914400"/>
                <a:gd name="T19" fmla="*/ 770822 h 914400"/>
                <a:gd name="T20" fmla="*/ 143578 w 914400"/>
                <a:gd name="T21" fmla="*/ 618746 h 914400"/>
                <a:gd name="T22" fmla="*/ 305125 w 914400"/>
                <a:gd name="T23" fmla="*/ 457200 h 914400"/>
                <a:gd name="T24" fmla="*/ 143578 w 914400"/>
                <a:gd name="T25" fmla="*/ 295654 h 9144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14400" h="914400">
                  <a:moveTo>
                    <a:pt x="143578" y="295654"/>
                  </a:moveTo>
                  <a:lnTo>
                    <a:pt x="295654" y="143578"/>
                  </a:lnTo>
                  <a:lnTo>
                    <a:pt x="457200" y="305125"/>
                  </a:lnTo>
                  <a:lnTo>
                    <a:pt x="618746" y="143578"/>
                  </a:lnTo>
                  <a:lnTo>
                    <a:pt x="770822" y="295654"/>
                  </a:lnTo>
                  <a:lnTo>
                    <a:pt x="609275" y="457200"/>
                  </a:lnTo>
                  <a:lnTo>
                    <a:pt x="770822" y="618746"/>
                  </a:lnTo>
                  <a:lnTo>
                    <a:pt x="618746" y="770822"/>
                  </a:lnTo>
                  <a:lnTo>
                    <a:pt x="457200" y="609275"/>
                  </a:lnTo>
                  <a:lnTo>
                    <a:pt x="295654" y="770822"/>
                  </a:lnTo>
                  <a:lnTo>
                    <a:pt x="143578" y="618746"/>
                  </a:lnTo>
                  <a:lnTo>
                    <a:pt x="305125" y="457200"/>
                  </a:lnTo>
                  <a:lnTo>
                    <a:pt x="143578" y="295654"/>
                  </a:lnTo>
                  <a:close/>
                </a:path>
              </a:pathLst>
            </a:custGeom>
            <a:solidFill>
              <a:srgbClr val="A50021"/>
            </a:solidFill>
            <a:ln w="38100" cap="flat" cmpd="sng">
              <a:solidFill>
                <a:schemeClr val="bg1"/>
              </a:solidFill>
              <a:prstDash val="solid"/>
              <a:round/>
              <a:headEnd/>
              <a:tailEnd/>
            </a:ln>
            <a:effectLst>
              <a:outerShdw dist="20000" dir="5400000" rotWithShape="0">
                <a:srgbClr val="000000">
                  <a:alpha val="37999"/>
                </a:srgbClr>
              </a:outerShdw>
            </a:effectLst>
          </p:spPr>
          <p:txBody>
            <a:bodyPr anchor="ctr"/>
            <a:lstStyle/>
            <a:p>
              <a:pPr>
                <a:defRPr/>
              </a:pPr>
              <a:endParaRPr lang="en-US">
                <a:solidFill>
                  <a:srgbClr val="000000"/>
                </a:solidFill>
                <a:cs typeface="Arial" pitchFamily="34" charset="0"/>
              </a:endParaRPr>
            </a:p>
          </p:txBody>
        </p:sp>
      </p:grpSp>
      <p:sp>
        <p:nvSpPr>
          <p:cNvPr id="2" name="Title 1"/>
          <p:cNvSpPr>
            <a:spLocks noGrp="1"/>
          </p:cNvSpPr>
          <p:nvPr>
            <p:ph type="title"/>
          </p:nvPr>
        </p:nvSpPr>
        <p:spPr/>
        <p:txBody>
          <a:bodyPr/>
          <a:lstStyle/>
          <a:p>
            <a:r>
              <a:rPr lang="en-US" altLang="en-US" dirty="0" smtClean="0"/>
              <a:t>Let’s Do the Math…</a:t>
            </a:r>
            <a:endParaRPr lang="en-US" dirty="0"/>
          </a:p>
        </p:txBody>
      </p:sp>
      <p:pic>
        <p:nvPicPr>
          <p:cNvPr id="15" name="Picture 14" title="NIRN SISEP logo"/>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6772" y="6208678"/>
            <a:ext cx="1669438" cy="533400"/>
          </a:xfrm>
          <a:prstGeom prst="rect">
            <a:avLst/>
          </a:prstGeom>
        </p:spPr>
      </p:pic>
    </p:spTree>
    <p:extLst>
      <p:ext uri="{BB962C8B-B14F-4D97-AF65-F5344CB8AC3E}">
        <p14:creationId xmlns:p14="http://schemas.microsoft.com/office/powerpoint/2010/main" val="29637072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The logo for SISEP with the description State Implementaiton and Scaling up of Evidenced based Practices" title="logo for SISEP"/>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9111047" y="6020807"/>
            <a:ext cx="2567236" cy="72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descr="Usable Innovations times Effective Implementation Methods times Enabling Contexts leads to Educationally Significant Outcomes&#10;" title="NIRN Forumula for Success"/>
          <p:cNvGrpSpPr/>
          <p:nvPr/>
        </p:nvGrpSpPr>
        <p:grpSpPr>
          <a:xfrm>
            <a:off x="1055900" y="1600200"/>
            <a:ext cx="9955000" cy="4620241"/>
            <a:chOff x="1055900" y="1600200"/>
            <a:chExt cx="9955000" cy="4620241"/>
          </a:xfrm>
        </p:grpSpPr>
        <p:grpSp>
          <p:nvGrpSpPr>
            <p:cNvPr id="138242" name="Group 11"/>
            <p:cNvGrpSpPr>
              <a:grpSpLocks/>
            </p:cNvGrpSpPr>
            <p:nvPr/>
          </p:nvGrpSpPr>
          <p:grpSpPr bwMode="auto">
            <a:xfrm>
              <a:off x="3385450" y="4315441"/>
              <a:ext cx="4191000" cy="1905000"/>
              <a:chOff x="1752600" y="4375150"/>
              <a:chExt cx="3352800" cy="1905000"/>
            </a:xfrm>
          </p:grpSpPr>
          <p:sp>
            <p:nvSpPr>
              <p:cNvPr id="62476" name="Equal 6"/>
              <p:cNvSpPr>
                <a:spLocks/>
              </p:cNvSpPr>
              <p:nvPr/>
            </p:nvSpPr>
            <p:spPr bwMode="auto">
              <a:xfrm>
                <a:off x="1752600" y="4832350"/>
                <a:ext cx="914259" cy="914400"/>
              </a:xfrm>
              <a:custGeom>
                <a:avLst/>
                <a:gdLst>
                  <a:gd name="T0" fmla="*/ 120938 w 914400"/>
                  <a:gd name="T1" fmla="*/ 188366 h 914400"/>
                  <a:gd name="T2" fmla="*/ 791488 w 914400"/>
                  <a:gd name="T3" fmla="*/ 188366 h 914400"/>
                  <a:gd name="T4" fmla="*/ 791488 w 914400"/>
                  <a:gd name="T5" fmla="*/ 403433 h 914400"/>
                  <a:gd name="T6" fmla="*/ 120938 w 914400"/>
                  <a:gd name="T7" fmla="*/ 403433 h 914400"/>
                  <a:gd name="T8" fmla="*/ 120938 w 914400"/>
                  <a:gd name="T9" fmla="*/ 188366 h 914400"/>
                  <a:gd name="T10" fmla="*/ 120938 w 914400"/>
                  <a:gd name="T11" fmla="*/ 510967 h 914400"/>
                  <a:gd name="T12" fmla="*/ 791488 w 914400"/>
                  <a:gd name="T13" fmla="*/ 510967 h 914400"/>
                  <a:gd name="T14" fmla="*/ 791488 w 914400"/>
                  <a:gd name="T15" fmla="*/ 726034 h 914400"/>
                  <a:gd name="T16" fmla="*/ 120938 w 914400"/>
                  <a:gd name="T17" fmla="*/ 726034 h 914400"/>
                  <a:gd name="T18" fmla="*/ 120938 w 914400"/>
                  <a:gd name="T19" fmla="*/ 510967 h 9144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4400"/>
                  <a:gd name="T31" fmla="*/ 0 h 914400"/>
                  <a:gd name="T32" fmla="*/ 914400 w 914400"/>
                  <a:gd name="T33" fmla="*/ 914400 h 9144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4400" h="914400">
                    <a:moveTo>
                      <a:pt x="121204" y="188366"/>
                    </a:moveTo>
                    <a:lnTo>
                      <a:pt x="793196" y="188366"/>
                    </a:lnTo>
                    <a:lnTo>
                      <a:pt x="793196" y="403433"/>
                    </a:lnTo>
                    <a:lnTo>
                      <a:pt x="121204" y="403433"/>
                    </a:lnTo>
                    <a:lnTo>
                      <a:pt x="121204" y="188366"/>
                    </a:lnTo>
                    <a:close/>
                    <a:moveTo>
                      <a:pt x="121204" y="510967"/>
                    </a:moveTo>
                    <a:lnTo>
                      <a:pt x="793196" y="510967"/>
                    </a:lnTo>
                    <a:lnTo>
                      <a:pt x="793196" y="726034"/>
                    </a:lnTo>
                    <a:lnTo>
                      <a:pt x="121204" y="726034"/>
                    </a:lnTo>
                    <a:lnTo>
                      <a:pt x="121204" y="510967"/>
                    </a:lnTo>
                    <a:close/>
                  </a:path>
                </a:pathLst>
              </a:custGeom>
              <a:solidFill>
                <a:srgbClr val="A50021"/>
              </a:solidFill>
              <a:ln w="38100" cap="flat" cmpd="sng">
                <a:solidFill>
                  <a:schemeClr val="bg1"/>
                </a:solidFill>
                <a:prstDash val="solid"/>
                <a:round/>
                <a:headEnd/>
                <a:tailEnd/>
              </a:ln>
              <a:effectLst>
                <a:outerShdw dist="20000" dir="5400000" rotWithShape="0">
                  <a:srgbClr val="000000">
                    <a:alpha val="37999"/>
                  </a:srgbClr>
                </a:outerShdw>
              </a:effectLst>
            </p:spPr>
            <p:txBody>
              <a:bodyPr anchor="ctr"/>
              <a:lstStyle/>
              <a:p>
                <a:pPr>
                  <a:defRPr/>
                </a:pPr>
                <a:endParaRPr lang="en-US">
                  <a:solidFill>
                    <a:srgbClr val="000000"/>
                  </a:solidFill>
                  <a:cs typeface="Arial" pitchFamily="34" charset="0"/>
                </a:endParaRPr>
              </a:p>
            </p:txBody>
          </p:sp>
          <p:sp>
            <p:nvSpPr>
              <p:cNvPr id="8" name="Rectangle 7"/>
              <p:cNvSpPr/>
              <p:nvPr/>
            </p:nvSpPr>
            <p:spPr>
              <a:xfrm>
                <a:off x="2666859" y="4375150"/>
                <a:ext cx="2438541" cy="1905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400" b="1" dirty="0">
                    <a:solidFill>
                      <a:srgbClr val="A80000"/>
                    </a:solidFill>
                    <a:ea typeface="ＭＳ Ｐゴシック" pitchFamily="-107" charset="-128"/>
                  </a:rPr>
                  <a:t> </a:t>
                </a:r>
                <a:r>
                  <a:rPr lang="en-US" sz="2400" b="1" dirty="0">
                    <a:solidFill>
                      <a:srgbClr val="002060"/>
                    </a:solidFill>
                    <a:ea typeface="ＭＳ Ｐゴシック" pitchFamily="-107" charset="-128"/>
                  </a:rPr>
                  <a:t>Educationally Significant </a:t>
                </a:r>
                <a:r>
                  <a:rPr lang="en-US" sz="2400" b="1" dirty="0" smtClean="0">
                    <a:solidFill>
                      <a:srgbClr val="002060"/>
                    </a:solidFill>
                    <a:ea typeface="ＭＳ Ｐゴシック" pitchFamily="-107" charset="-128"/>
                  </a:rPr>
                  <a:t>Outcomes</a:t>
                </a:r>
              </a:p>
            </p:txBody>
          </p:sp>
        </p:grpSp>
        <p:sp>
          <p:nvSpPr>
            <p:cNvPr id="4" name="Rectangle 3"/>
            <p:cNvSpPr/>
            <p:nvPr/>
          </p:nvSpPr>
          <p:spPr bwMode="auto">
            <a:xfrm>
              <a:off x="1055900" y="1600200"/>
              <a:ext cx="2438400" cy="21336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800" b="1" dirty="0" smtClean="0">
                  <a:solidFill>
                    <a:srgbClr val="002060"/>
                  </a:solidFill>
                  <a:ea typeface="MS PGothic" pitchFamily="34" charset="-128"/>
                </a:rPr>
                <a:t>Usable Innovations</a:t>
              </a:r>
            </a:p>
            <a:p>
              <a:pPr algn="ctr">
                <a:defRPr/>
              </a:pPr>
              <a:endParaRPr lang="en-US" sz="2800" b="1" dirty="0" smtClean="0">
                <a:solidFill>
                  <a:srgbClr val="002060"/>
                </a:solidFill>
                <a:ea typeface="MS PGothic" pitchFamily="34" charset="-128"/>
              </a:endParaRPr>
            </a:p>
            <a:p>
              <a:pPr algn="ctr">
                <a:defRPr/>
              </a:pPr>
              <a:r>
                <a:rPr lang="en-US" sz="2000" b="1" i="1" dirty="0" smtClean="0">
                  <a:solidFill>
                    <a:srgbClr val="002060"/>
                  </a:solidFill>
                  <a:ea typeface="MS PGothic" pitchFamily="34" charset="-128"/>
                </a:rPr>
                <a:t>(SW-PBIS)</a:t>
              </a:r>
              <a:endParaRPr lang="en-US" sz="2000" b="1" i="1" dirty="0">
                <a:solidFill>
                  <a:srgbClr val="002060"/>
                </a:solidFill>
                <a:ea typeface="MS PGothic" pitchFamily="34" charset="-128"/>
              </a:endParaRPr>
            </a:p>
          </p:txBody>
        </p:sp>
        <p:sp>
          <p:nvSpPr>
            <p:cNvPr id="5" name="Rectangle 4"/>
            <p:cNvSpPr/>
            <p:nvPr/>
          </p:nvSpPr>
          <p:spPr bwMode="auto">
            <a:xfrm>
              <a:off x="4800600" y="1600200"/>
              <a:ext cx="2514600" cy="2133600"/>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700" b="1" dirty="0">
                  <a:solidFill>
                    <a:srgbClr val="002060"/>
                  </a:solidFill>
                  <a:ea typeface="MS PGothic" pitchFamily="34" charset="-128"/>
                </a:rPr>
                <a:t>Effective Implementation M</a:t>
              </a:r>
              <a:r>
                <a:rPr lang="en-US" sz="2700" b="1" dirty="0" smtClean="0">
                  <a:solidFill>
                    <a:srgbClr val="002060"/>
                  </a:solidFill>
                  <a:ea typeface="MS PGothic" pitchFamily="34" charset="-128"/>
                </a:rPr>
                <a:t>ethods</a:t>
              </a:r>
            </a:p>
            <a:p>
              <a:pPr algn="ctr">
                <a:defRPr/>
              </a:pPr>
              <a:endParaRPr lang="en-US" sz="2700" b="1" dirty="0" smtClean="0">
                <a:solidFill>
                  <a:srgbClr val="002060"/>
                </a:solidFill>
                <a:ea typeface="MS PGothic" pitchFamily="34" charset="-128"/>
              </a:endParaRPr>
            </a:p>
            <a:p>
              <a:pPr algn="ctr">
                <a:defRPr/>
              </a:pPr>
              <a:r>
                <a:rPr lang="en-US" sz="2000" b="1" i="1" dirty="0" smtClean="0">
                  <a:solidFill>
                    <a:srgbClr val="002060"/>
                  </a:solidFill>
                  <a:ea typeface="MS PGothic" pitchFamily="34" charset="-128"/>
                </a:rPr>
                <a:t>(Stages and Drivers)</a:t>
              </a:r>
              <a:endParaRPr lang="en-US" sz="2000" b="1" i="1" dirty="0">
                <a:solidFill>
                  <a:srgbClr val="002060"/>
                </a:solidFill>
                <a:ea typeface="MS PGothic" pitchFamily="34" charset="-128"/>
              </a:endParaRPr>
            </a:p>
          </p:txBody>
        </p:sp>
        <p:sp>
          <p:nvSpPr>
            <p:cNvPr id="62473" name="Multiply 1"/>
            <p:cNvSpPr>
              <a:spLocks/>
            </p:cNvSpPr>
            <p:nvPr/>
          </p:nvSpPr>
          <p:spPr bwMode="auto">
            <a:xfrm>
              <a:off x="3690250" y="2211977"/>
              <a:ext cx="914400" cy="914400"/>
            </a:xfrm>
            <a:custGeom>
              <a:avLst/>
              <a:gdLst>
                <a:gd name="T0" fmla="*/ 143578 w 914400"/>
                <a:gd name="T1" fmla="*/ 295654 h 914400"/>
                <a:gd name="T2" fmla="*/ 295654 w 914400"/>
                <a:gd name="T3" fmla="*/ 143578 h 914400"/>
                <a:gd name="T4" fmla="*/ 457200 w 914400"/>
                <a:gd name="T5" fmla="*/ 305125 h 914400"/>
                <a:gd name="T6" fmla="*/ 618746 w 914400"/>
                <a:gd name="T7" fmla="*/ 143578 h 914400"/>
                <a:gd name="T8" fmla="*/ 770822 w 914400"/>
                <a:gd name="T9" fmla="*/ 295654 h 914400"/>
                <a:gd name="T10" fmla="*/ 609275 w 914400"/>
                <a:gd name="T11" fmla="*/ 457200 h 914400"/>
                <a:gd name="T12" fmla="*/ 770822 w 914400"/>
                <a:gd name="T13" fmla="*/ 618746 h 914400"/>
                <a:gd name="T14" fmla="*/ 618746 w 914400"/>
                <a:gd name="T15" fmla="*/ 770822 h 914400"/>
                <a:gd name="T16" fmla="*/ 457200 w 914400"/>
                <a:gd name="T17" fmla="*/ 609275 h 914400"/>
                <a:gd name="T18" fmla="*/ 295654 w 914400"/>
                <a:gd name="T19" fmla="*/ 770822 h 914400"/>
                <a:gd name="T20" fmla="*/ 143578 w 914400"/>
                <a:gd name="T21" fmla="*/ 618746 h 914400"/>
                <a:gd name="T22" fmla="*/ 305125 w 914400"/>
                <a:gd name="T23" fmla="*/ 457200 h 914400"/>
                <a:gd name="T24" fmla="*/ 143578 w 914400"/>
                <a:gd name="T25" fmla="*/ 295654 h 9144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14400" h="914400">
                  <a:moveTo>
                    <a:pt x="143578" y="295654"/>
                  </a:moveTo>
                  <a:lnTo>
                    <a:pt x="295654" y="143578"/>
                  </a:lnTo>
                  <a:lnTo>
                    <a:pt x="457200" y="305125"/>
                  </a:lnTo>
                  <a:lnTo>
                    <a:pt x="618746" y="143578"/>
                  </a:lnTo>
                  <a:lnTo>
                    <a:pt x="770822" y="295654"/>
                  </a:lnTo>
                  <a:lnTo>
                    <a:pt x="609275" y="457200"/>
                  </a:lnTo>
                  <a:lnTo>
                    <a:pt x="770822" y="618746"/>
                  </a:lnTo>
                  <a:lnTo>
                    <a:pt x="618746" y="770822"/>
                  </a:lnTo>
                  <a:lnTo>
                    <a:pt x="457200" y="609275"/>
                  </a:lnTo>
                  <a:lnTo>
                    <a:pt x="295654" y="770822"/>
                  </a:lnTo>
                  <a:lnTo>
                    <a:pt x="143578" y="618746"/>
                  </a:lnTo>
                  <a:lnTo>
                    <a:pt x="305125" y="457200"/>
                  </a:lnTo>
                  <a:lnTo>
                    <a:pt x="143578" y="295654"/>
                  </a:lnTo>
                  <a:close/>
                </a:path>
              </a:pathLst>
            </a:custGeom>
            <a:solidFill>
              <a:srgbClr val="A50021"/>
            </a:solidFill>
            <a:ln w="38100" cap="flat" cmpd="sng">
              <a:solidFill>
                <a:schemeClr val="bg1"/>
              </a:solidFill>
              <a:prstDash val="solid"/>
              <a:round/>
              <a:headEnd/>
              <a:tailEnd/>
            </a:ln>
            <a:effectLst>
              <a:outerShdw dist="20000" dir="5400000" rotWithShape="0">
                <a:srgbClr val="000000">
                  <a:alpha val="37999"/>
                </a:srgbClr>
              </a:outerShdw>
            </a:effectLst>
          </p:spPr>
          <p:txBody>
            <a:bodyPr anchor="ctr"/>
            <a:lstStyle/>
            <a:p>
              <a:pPr>
                <a:defRPr/>
              </a:pPr>
              <a:endParaRPr lang="en-US">
                <a:solidFill>
                  <a:srgbClr val="000000"/>
                </a:solidFill>
                <a:cs typeface="Arial" pitchFamily="34" charset="0"/>
              </a:endParaRPr>
            </a:p>
          </p:txBody>
        </p:sp>
        <p:sp>
          <p:nvSpPr>
            <p:cNvPr id="9" name="Rectangle 8"/>
            <p:cNvSpPr/>
            <p:nvPr/>
          </p:nvSpPr>
          <p:spPr bwMode="auto">
            <a:xfrm>
              <a:off x="8496300" y="1600200"/>
              <a:ext cx="2514600" cy="21336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800" b="1" dirty="0">
                  <a:solidFill>
                    <a:srgbClr val="002060"/>
                  </a:solidFill>
                  <a:ea typeface="MS PGothic" pitchFamily="34" charset="-128"/>
                </a:rPr>
                <a:t>Enabling  </a:t>
              </a:r>
              <a:r>
                <a:rPr lang="en-US" sz="2800" b="1" dirty="0" smtClean="0">
                  <a:solidFill>
                    <a:srgbClr val="002060"/>
                  </a:solidFill>
                  <a:ea typeface="MS PGothic" pitchFamily="34" charset="-128"/>
                </a:rPr>
                <a:t>Contexts</a:t>
              </a:r>
            </a:p>
            <a:p>
              <a:pPr algn="ctr">
                <a:defRPr/>
              </a:pPr>
              <a:endParaRPr lang="en-US" sz="2800" b="1" dirty="0" smtClean="0">
                <a:solidFill>
                  <a:srgbClr val="002060"/>
                </a:solidFill>
                <a:ea typeface="MS PGothic" pitchFamily="34" charset="-128"/>
              </a:endParaRPr>
            </a:p>
            <a:p>
              <a:pPr algn="ctr">
                <a:defRPr/>
              </a:pPr>
              <a:r>
                <a:rPr lang="en-US" sz="2000" b="1" i="1" dirty="0" smtClean="0">
                  <a:solidFill>
                    <a:srgbClr val="002060"/>
                  </a:solidFill>
                  <a:ea typeface="MS PGothic" pitchFamily="34" charset="-128"/>
                </a:rPr>
                <a:t>(Linking Teams and Improvement Cycles)</a:t>
              </a:r>
              <a:r>
                <a:rPr lang="en-US" sz="2000" b="1" dirty="0" smtClean="0">
                  <a:solidFill>
                    <a:srgbClr val="002060"/>
                  </a:solidFill>
                  <a:ea typeface="MS PGothic" pitchFamily="34" charset="-128"/>
                </a:rPr>
                <a:t> </a:t>
              </a:r>
              <a:endParaRPr lang="en-US" sz="2000" b="1" dirty="0">
                <a:solidFill>
                  <a:srgbClr val="002060"/>
                </a:solidFill>
                <a:ea typeface="MS PGothic" pitchFamily="34" charset="-128"/>
              </a:endParaRPr>
            </a:p>
          </p:txBody>
        </p:sp>
        <p:sp>
          <p:nvSpPr>
            <p:cNvPr id="62475" name="Multiply 1"/>
            <p:cNvSpPr>
              <a:spLocks/>
            </p:cNvSpPr>
            <p:nvPr/>
          </p:nvSpPr>
          <p:spPr bwMode="auto">
            <a:xfrm>
              <a:off x="7448550" y="2209800"/>
              <a:ext cx="914400" cy="914400"/>
            </a:xfrm>
            <a:custGeom>
              <a:avLst/>
              <a:gdLst>
                <a:gd name="T0" fmla="*/ 143578 w 914400"/>
                <a:gd name="T1" fmla="*/ 295654 h 914400"/>
                <a:gd name="T2" fmla="*/ 295654 w 914400"/>
                <a:gd name="T3" fmla="*/ 143578 h 914400"/>
                <a:gd name="T4" fmla="*/ 457200 w 914400"/>
                <a:gd name="T5" fmla="*/ 305125 h 914400"/>
                <a:gd name="T6" fmla="*/ 618746 w 914400"/>
                <a:gd name="T7" fmla="*/ 143578 h 914400"/>
                <a:gd name="T8" fmla="*/ 770822 w 914400"/>
                <a:gd name="T9" fmla="*/ 295654 h 914400"/>
                <a:gd name="T10" fmla="*/ 609275 w 914400"/>
                <a:gd name="T11" fmla="*/ 457200 h 914400"/>
                <a:gd name="T12" fmla="*/ 770822 w 914400"/>
                <a:gd name="T13" fmla="*/ 618746 h 914400"/>
                <a:gd name="T14" fmla="*/ 618746 w 914400"/>
                <a:gd name="T15" fmla="*/ 770822 h 914400"/>
                <a:gd name="T16" fmla="*/ 457200 w 914400"/>
                <a:gd name="T17" fmla="*/ 609275 h 914400"/>
                <a:gd name="T18" fmla="*/ 295654 w 914400"/>
                <a:gd name="T19" fmla="*/ 770822 h 914400"/>
                <a:gd name="T20" fmla="*/ 143578 w 914400"/>
                <a:gd name="T21" fmla="*/ 618746 h 914400"/>
                <a:gd name="T22" fmla="*/ 305125 w 914400"/>
                <a:gd name="T23" fmla="*/ 457200 h 914400"/>
                <a:gd name="T24" fmla="*/ 143578 w 914400"/>
                <a:gd name="T25" fmla="*/ 295654 h 9144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14400" h="914400">
                  <a:moveTo>
                    <a:pt x="143578" y="295654"/>
                  </a:moveTo>
                  <a:lnTo>
                    <a:pt x="295654" y="143578"/>
                  </a:lnTo>
                  <a:lnTo>
                    <a:pt x="457200" y="305125"/>
                  </a:lnTo>
                  <a:lnTo>
                    <a:pt x="618746" y="143578"/>
                  </a:lnTo>
                  <a:lnTo>
                    <a:pt x="770822" y="295654"/>
                  </a:lnTo>
                  <a:lnTo>
                    <a:pt x="609275" y="457200"/>
                  </a:lnTo>
                  <a:lnTo>
                    <a:pt x="770822" y="618746"/>
                  </a:lnTo>
                  <a:lnTo>
                    <a:pt x="618746" y="770822"/>
                  </a:lnTo>
                  <a:lnTo>
                    <a:pt x="457200" y="609275"/>
                  </a:lnTo>
                  <a:lnTo>
                    <a:pt x="295654" y="770822"/>
                  </a:lnTo>
                  <a:lnTo>
                    <a:pt x="143578" y="618746"/>
                  </a:lnTo>
                  <a:lnTo>
                    <a:pt x="305125" y="457200"/>
                  </a:lnTo>
                  <a:lnTo>
                    <a:pt x="143578" y="295654"/>
                  </a:lnTo>
                  <a:close/>
                </a:path>
              </a:pathLst>
            </a:custGeom>
            <a:solidFill>
              <a:srgbClr val="A50021"/>
            </a:solidFill>
            <a:ln w="38100" cap="flat" cmpd="sng">
              <a:solidFill>
                <a:schemeClr val="bg1"/>
              </a:solidFill>
              <a:prstDash val="solid"/>
              <a:round/>
              <a:headEnd/>
              <a:tailEnd/>
            </a:ln>
            <a:effectLst>
              <a:outerShdw dist="20000" dir="5400000" rotWithShape="0">
                <a:srgbClr val="000000">
                  <a:alpha val="37999"/>
                </a:srgbClr>
              </a:outerShdw>
            </a:effectLst>
          </p:spPr>
          <p:txBody>
            <a:bodyPr anchor="ctr"/>
            <a:lstStyle/>
            <a:p>
              <a:pPr>
                <a:defRPr/>
              </a:pPr>
              <a:endParaRPr lang="en-US">
                <a:solidFill>
                  <a:srgbClr val="000000"/>
                </a:solidFill>
                <a:cs typeface="Arial" pitchFamily="34" charset="0"/>
              </a:endParaRPr>
            </a:p>
          </p:txBody>
        </p:sp>
      </p:grpSp>
      <p:sp>
        <p:nvSpPr>
          <p:cNvPr id="2" name="Title 1"/>
          <p:cNvSpPr>
            <a:spLocks noGrp="1"/>
          </p:cNvSpPr>
          <p:nvPr>
            <p:ph type="title"/>
          </p:nvPr>
        </p:nvSpPr>
        <p:spPr/>
        <p:txBody>
          <a:bodyPr/>
          <a:lstStyle/>
          <a:p>
            <a:r>
              <a:rPr lang="en-US" altLang="en-US" dirty="0" smtClean="0"/>
              <a:t>Formula for Success</a:t>
            </a:r>
            <a:endParaRPr lang="en-US" dirty="0"/>
          </a:p>
        </p:txBody>
      </p:sp>
      <p:pic>
        <p:nvPicPr>
          <p:cNvPr id="15" name="Picture 14" title="NIRN SISEP logo"/>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6772" y="6208678"/>
            <a:ext cx="1669438" cy="533400"/>
          </a:xfrm>
          <a:prstGeom prst="rect">
            <a:avLst/>
          </a:prstGeom>
        </p:spPr>
      </p:pic>
    </p:spTree>
    <p:extLst>
      <p:ext uri="{BB962C8B-B14F-4D97-AF65-F5344CB8AC3E}">
        <p14:creationId xmlns:p14="http://schemas.microsoft.com/office/powerpoint/2010/main" val="1594770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1080225" y="1600200"/>
            <a:ext cx="3048176" cy="19050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2400" b="1" dirty="0">
                <a:solidFill>
                  <a:srgbClr val="A80000"/>
                </a:solidFill>
                <a:ea typeface="ＭＳ Ｐゴシック" pitchFamily="-107" charset="-128"/>
              </a:rPr>
              <a:t> </a:t>
            </a:r>
            <a:r>
              <a:rPr lang="en-US" sz="2400" b="1" dirty="0">
                <a:solidFill>
                  <a:srgbClr val="002060"/>
                </a:solidFill>
                <a:ea typeface="ＭＳ Ｐゴシック" pitchFamily="-107" charset="-128"/>
              </a:rPr>
              <a:t>Educationally Significant </a:t>
            </a:r>
            <a:r>
              <a:rPr lang="en-US" sz="2400" b="1" dirty="0" smtClean="0">
                <a:solidFill>
                  <a:srgbClr val="002060"/>
                </a:solidFill>
                <a:ea typeface="ＭＳ Ｐゴシック" pitchFamily="-107" charset="-128"/>
              </a:rPr>
              <a:t>Outcomes</a:t>
            </a:r>
          </a:p>
        </p:txBody>
      </p:sp>
      <p:sp>
        <p:nvSpPr>
          <p:cNvPr id="62476" name="Equal 6" descr="Large dark red equal sign that ties Educationally Significant Outcomes in the all the outcomes in the text box on the right tied to PBIS implementation with fidelity" title="Equal Sign"/>
          <p:cNvSpPr>
            <a:spLocks/>
          </p:cNvSpPr>
          <p:nvPr/>
        </p:nvSpPr>
        <p:spPr bwMode="auto">
          <a:xfrm>
            <a:off x="4250978" y="2290996"/>
            <a:ext cx="1142824" cy="914400"/>
          </a:xfrm>
          <a:custGeom>
            <a:avLst/>
            <a:gdLst>
              <a:gd name="T0" fmla="*/ 120938 w 914400"/>
              <a:gd name="T1" fmla="*/ 188366 h 914400"/>
              <a:gd name="T2" fmla="*/ 791488 w 914400"/>
              <a:gd name="T3" fmla="*/ 188366 h 914400"/>
              <a:gd name="T4" fmla="*/ 791488 w 914400"/>
              <a:gd name="T5" fmla="*/ 403433 h 914400"/>
              <a:gd name="T6" fmla="*/ 120938 w 914400"/>
              <a:gd name="T7" fmla="*/ 403433 h 914400"/>
              <a:gd name="T8" fmla="*/ 120938 w 914400"/>
              <a:gd name="T9" fmla="*/ 188366 h 914400"/>
              <a:gd name="T10" fmla="*/ 120938 w 914400"/>
              <a:gd name="T11" fmla="*/ 510967 h 914400"/>
              <a:gd name="T12" fmla="*/ 791488 w 914400"/>
              <a:gd name="T13" fmla="*/ 510967 h 914400"/>
              <a:gd name="T14" fmla="*/ 791488 w 914400"/>
              <a:gd name="T15" fmla="*/ 726034 h 914400"/>
              <a:gd name="T16" fmla="*/ 120938 w 914400"/>
              <a:gd name="T17" fmla="*/ 726034 h 914400"/>
              <a:gd name="T18" fmla="*/ 120938 w 914400"/>
              <a:gd name="T19" fmla="*/ 510967 h 9144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4400"/>
              <a:gd name="T31" fmla="*/ 0 h 914400"/>
              <a:gd name="T32" fmla="*/ 914400 w 914400"/>
              <a:gd name="T33" fmla="*/ 914400 h 9144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4400" h="914400">
                <a:moveTo>
                  <a:pt x="121204" y="188366"/>
                </a:moveTo>
                <a:lnTo>
                  <a:pt x="793196" y="188366"/>
                </a:lnTo>
                <a:lnTo>
                  <a:pt x="793196" y="403433"/>
                </a:lnTo>
                <a:lnTo>
                  <a:pt x="121204" y="403433"/>
                </a:lnTo>
                <a:lnTo>
                  <a:pt x="121204" y="188366"/>
                </a:lnTo>
                <a:close/>
                <a:moveTo>
                  <a:pt x="121204" y="510967"/>
                </a:moveTo>
                <a:lnTo>
                  <a:pt x="793196" y="510967"/>
                </a:lnTo>
                <a:lnTo>
                  <a:pt x="793196" y="726034"/>
                </a:lnTo>
                <a:lnTo>
                  <a:pt x="121204" y="726034"/>
                </a:lnTo>
                <a:lnTo>
                  <a:pt x="121204" y="510967"/>
                </a:lnTo>
                <a:close/>
              </a:path>
            </a:pathLst>
          </a:custGeom>
          <a:solidFill>
            <a:srgbClr val="A50021"/>
          </a:solidFill>
          <a:ln w="38100" cap="flat" cmpd="sng">
            <a:solidFill>
              <a:schemeClr val="bg1"/>
            </a:solidFill>
            <a:prstDash val="solid"/>
            <a:round/>
            <a:headEnd/>
            <a:tailEnd/>
          </a:ln>
          <a:effectLst>
            <a:outerShdw dist="20000" dir="5400000" rotWithShape="0">
              <a:srgbClr val="000000">
                <a:alpha val="37999"/>
              </a:srgbClr>
            </a:outerShdw>
          </a:effectLst>
        </p:spPr>
        <p:txBody>
          <a:bodyPr anchor="ctr"/>
          <a:lstStyle/>
          <a:p>
            <a:pPr>
              <a:defRPr/>
            </a:pPr>
            <a:endParaRPr lang="en-US">
              <a:solidFill>
                <a:srgbClr val="000000"/>
              </a:solidFill>
              <a:cs typeface="Arial" pitchFamily="34" charset="0"/>
            </a:endParaRPr>
          </a:p>
        </p:txBody>
      </p:sp>
      <p:sp>
        <p:nvSpPr>
          <p:cNvPr id="19" name="Rectangle 18"/>
          <p:cNvSpPr/>
          <p:nvPr/>
        </p:nvSpPr>
        <p:spPr bwMode="auto">
          <a:xfrm>
            <a:off x="5516380" y="1600200"/>
            <a:ext cx="6310858" cy="403610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marL="285750" indent="-285750">
              <a:spcAft>
                <a:spcPts val="600"/>
              </a:spcAft>
              <a:buFont typeface="Arial" panose="020B0604020202020204" pitchFamily="34" charset="0"/>
              <a:buChar char="•"/>
              <a:defRPr/>
            </a:pPr>
            <a:r>
              <a:rPr lang="en-US" sz="2000" dirty="0">
                <a:solidFill>
                  <a:srgbClr val="003865"/>
                </a:solidFill>
                <a:ea typeface="ＭＳ Ｐゴシック" pitchFamily="-107" charset="-128"/>
              </a:rPr>
              <a:t>Reductions in major disciplinary infractions and antisocial behavior.</a:t>
            </a:r>
          </a:p>
          <a:p>
            <a:pPr marL="285750" indent="-285750">
              <a:spcAft>
                <a:spcPts val="600"/>
              </a:spcAft>
              <a:buFont typeface="Arial" panose="020B0604020202020204" pitchFamily="34" charset="0"/>
              <a:buChar char="•"/>
              <a:defRPr/>
            </a:pPr>
            <a:r>
              <a:rPr lang="en-US" sz="2000" dirty="0" smtClean="0">
                <a:solidFill>
                  <a:srgbClr val="003865"/>
                </a:solidFill>
                <a:ea typeface="ＭＳ Ｐゴシック" pitchFamily="-107" charset="-128"/>
              </a:rPr>
              <a:t>Improvements </a:t>
            </a:r>
            <a:r>
              <a:rPr lang="en-US" sz="2000" dirty="0">
                <a:solidFill>
                  <a:srgbClr val="003865"/>
                </a:solidFill>
                <a:ea typeface="ＭＳ Ｐゴシック" pitchFamily="-107" charset="-128"/>
              </a:rPr>
              <a:t>in aggressive behavior, concentration, prosocial behavior, and emotional regulation</a:t>
            </a:r>
          </a:p>
          <a:p>
            <a:pPr marL="285750" indent="-285750">
              <a:spcAft>
                <a:spcPts val="600"/>
              </a:spcAft>
              <a:buFont typeface="Arial" panose="020B0604020202020204" pitchFamily="34" charset="0"/>
              <a:buChar char="•"/>
              <a:defRPr/>
            </a:pPr>
            <a:r>
              <a:rPr lang="en-US" sz="2000" dirty="0" smtClean="0">
                <a:solidFill>
                  <a:srgbClr val="003865"/>
                </a:solidFill>
                <a:ea typeface="ＭＳ Ｐゴシック" pitchFamily="-107" charset="-128"/>
              </a:rPr>
              <a:t>Improvements </a:t>
            </a:r>
            <a:r>
              <a:rPr lang="en-US" sz="2000" dirty="0">
                <a:solidFill>
                  <a:srgbClr val="003865"/>
                </a:solidFill>
                <a:ea typeface="ＭＳ Ｐゴシック" pitchFamily="-107" charset="-128"/>
              </a:rPr>
              <a:t>in academic engagement and achievement</a:t>
            </a:r>
          </a:p>
          <a:p>
            <a:pPr marL="285750" indent="-285750">
              <a:spcAft>
                <a:spcPts val="600"/>
              </a:spcAft>
              <a:buFont typeface="Arial" panose="020B0604020202020204" pitchFamily="34" charset="0"/>
              <a:buChar char="•"/>
              <a:defRPr/>
            </a:pPr>
            <a:r>
              <a:rPr lang="en-US" sz="2000" dirty="0" smtClean="0">
                <a:solidFill>
                  <a:srgbClr val="003865"/>
                </a:solidFill>
                <a:ea typeface="ＭＳ Ｐゴシック" pitchFamily="-107" charset="-128"/>
              </a:rPr>
              <a:t>Enhancements </a:t>
            </a:r>
            <a:r>
              <a:rPr lang="en-US" sz="2000" dirty="0">
                <a:solidFill>
                  <a:srgbClr val="003865"/>
                </a:solidFill>
                <a:ea typeface="ＭＳ Ｐゴシック" pitchFamily="-107" charset="-128"/>
              </a:rPr>
              <a:t>in perceptions of organizational health and safety</a:t>
            </a:r>
          </a:p>
          <a:p>
            <a:pPr marL="285750" indent="-285750">
              <a:spcAft>
                <a:spcPts val="600"/>
              </a:spcAft>
              <a:buFont typeface="Arial" panose="020B0604020202020204" pitchFamily="34" charset="0"/>
              <a:buChar char="•"/>
              <a:defRPr/>
            </a:pPr>
            <a:r>
              <a:rPr lang="en-US" sz="2000" dirty="0" smtClean="0">
                <a:solidFill>
                  <a:srgbClr val="003865"/>
                </a:solidFill>
                <a:ea typeface="ＭＳ Ｐゴシック" pitchFamily="-107" charset="-128"/>
              </a:rPr>
              <a:t>Reductions </a:t>
            </a:r>
            <a:r>
              <a:rPr lang="en-US" sz="2000" dirty="0">
                <a:solidFill>
                  <a:srgbClr val="003865"/>
                </a:solidFill>
                <a:ea typeface="ＭＳ Ｐゴシック" pitchFamily="-107" charset="-128"/>
              </a:rPr>
              <a:t>in teacher and student reported bullying behavior, peer rejection, and substance abuse</a:t>
            </a:r>
          </a:p>
          <a:p>
            <a:pPr marL="285750" indent="-285750">
              <a:spcAft>
                <a:spcPts val="600"/>
              </a:spcAft>
              <a:buFont typeface="Arial" panose="020B0604020202020204" pitchFamily="34" charset="0"/>
              <a:buChar char="•"/>
              <a:defRPr/>
            </a:pPr>
            <a:r>
              <a:rPr lang="en-US" sz="2000" dirty="0" smtClean="0">
                <a:solidFill>
                  <a:srgbClr val="003865"/>
                </a:solidFill>
                <a:ea typeface="ＭＳ Ｐゴシック" pitchFamily="-107" charset="-128"/>
              </a:rPr>
              <a:t>Improvements </a:t>
            </a:r>
            <a:r>
              <a:rPr lang="en-US" sz="2000" dirty="0">
                <a:solidFill>
                  <a:srgbClr val="003865"/>
                </a:solidFill>
                <a:ea typeface="ＭＳ Ｐゴシック" pitchFamily="-107" charset="-128"/>
              </a:rPr>
              <a:t>in school climate</a:t>
            </a:r>
            <a:endParaRPr lang="en-US" sz="2000" dirty="0" smtClean="0">
              <a:solidFill>
                <a:srgbClr val="003865"/>
              </a:solidFill>
              <a:ea typeface="ＭＳ Ｐゴシック" pitchFamily="-107" charset="-128"/>
            </a:endParaRPr>
          </a:p>
        </p:txBody>
      </p:sp>
      <p:sp>
        <p:nvSpPr>
          <p:cNvPr id="2" name="Title 1"/>
          <p:cNvSpPr>
            <a:spLocks noGrp="1"/>
          </p:cNvSpPr>
          <p:nvPr>
            <p:ph type="title"/>
          </p:nvPr>
        </p:nvSpPr>
        <p:spPr/>
        <p:txBody>
          <a:bodyPr>
            <a:normAutofit fontScale="90000"/>
          </a:bodyPr>
          <a:lstStyle/>
          <a:p>
            <a:r>
              <a:rPr lang="en-US" altLang="en-US" dirty="0" smtClean="0"/>
              <a:t>Educationally Significant Outcomes of PBIS</a:t>
            </a:r>
            <a:br>
              <a:rPr lang="en-US" altLang="en-US" dirty="0" smtClean="0"/>
            </a:br>
            <a:r>
              <a:rPr lang="en-US" altLang="en-US" sz="3100" dirty="0" smtClean="0"/>
              <a:t>When Implemented </a:t>
            </a:r>
            <a:r>
              <a:rPr lang="en-US" altLang="en-US" sz="3100" dirty="0"/>
              <a:t>w</a:t>
            </a:r>
            <a:r>
              <a:rPr lang="en-US" altLang="en-US" sz="3100" dirty="0" smtClean="0"/>
              <a:t>ith Fidelity</a:t>
            </a:r>
            <a:endParaRPr lang="en-US" sz="3100" dirty="0"/>
          </a:p>
        </p:txBody>
      </p:sp>
      <p:sp>
        <p:nvSpPr>
          <p:cNvPr id="18" name="TextBox 17"/>
          <p:cNvSpPr txBox="1"/>
          <p:nvPr/>
        </p:nvSpPr>
        <p:spPr>
          <a:xfrm>
            <a:off x="2756544" y="6448482"/>
            <a:ext cx="8489371" cy="338554"/>
          </a:xfrm>
          <a:prstGeom prst="rect">
            <a:avLst/>
          </a:prstGeom>
          <a:noFill/>
        </p:spPr>
        <p:txBody>
          <a:bodyPr wrap="square" rtlCol="0">
            <a:spAutoFit/>
          </a:bodyPr>
          <a:lstStyle/>
          <a:p>
            <a:r>
              <a:rPr lang="en-US" sz="1600" b="1" dirty="0" smtClean="0">
                <a:solidFill>
                  <a:prstClr val="black"/>
                </a:solidFill>
              </a:rPr>
              <a:t>Source: </a:t>
            </a:r>
            <a:r>
              <a:rPr lang="en-US" sz="1600" dirty="0" smtClean="0">
                <a:solidFill>
                  <a:prstClr val="black"/>
                </a:solidFill>
                <a:hlinkClick r:id="rId3"/>
              </a:rPr>
              <a:t>https</a:t>
            </a:r>
            <a:r>
              <a:rPr lang="en-US" sz="1600" dirty="0">
                <a:solidFill>
                  <a:prstClr val="black"/>
                </a:solidFill>
                <a:hlinkClick r:id="rId3"/>
              </a:rPr>
              <a:t>://</a:t>
            </a:r>
            <a:r>
              <a:rPr lang="en-US" sz="1600" dirty="0" smtClean="0">
                <a:solidFill>
                  <a:prstClr val="black"/>
                </a:solidFill>
                <a:hlinkClick r:id="rId3"/>
              </a:rPr>
              <a:t>www2.ed.gov/documents/press-releases/fssc-field-visit-sugai.pdf</a:t>
            </a:r>
            <a:r>
              <a:rPr lang="en-US" sz="1600" dirty="0" smtClean="0">
                <a:solidFill>
                  <a:prstClr val="black"/>
                </a:solidFill>
              </a:rPr>
              <a:t> </a:t>
            </a:r>
            <a:endParaRPr lang="en-US" sz="1600" dirty="0">
              <a:solidFill>
                <a:prstClr val="black"/>
              </a:solidFill>
            </a:endParaRPr>
          </a:p>
        </p:txBody>
      </p:sp>
      <p:pic>
        <p:nvPicPr>
          <p:cNvPr id="1026" name="Picture 2" descr="FCSS_Field Visit 1 Commission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897" y="3897524"/>
            <a:ext cx="4288832" cy="23660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US Department of Education Logo is a large tree with full green leaves in a round shape, the trunk is brown, and the entire logo is in a blue circle." title="US Department of Education Logo"/>
          <p:cNvPicPr>
            <a:picLocks noChangeAspect="1"/>
          </p:cNvPicPr>
          <p:nvPr/>
        </p:nvPicPr>
        <p:blipFill>
          <a:blip r:embed="rId5"/>
          <a:stretch>
            <a:fillRect/>
          </a:stretch>
        </p:blipFill>
        <p:spPr>
          <a:xfrm>
            <a:off x="9818061" y="5790190"/>
            <a:ext cx="2253145" cy="996846"/>
          </a:xfrm>
          <a:prstGeom prst="rect">
            <a:avLst/>
          </a:prstGeom>
        </p:spPr>
      </p:pic>
      <p:pic>
        <p:nvPicPr>
          <p:cNvPr id="11" name="Picture 10" descr="Logo is on a tan background with three interlinked blue circles to represent data systems and practices. PBIS is in capital red letters. Positive Behavioral Interventions &amp; Supports is in blue letters to the right, with light blue letters directly underneath for OSEP Technical Assistance Center." title="PBIS National TA Center Logo"/>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2202" y="135254"/>
            <a:ext cx="2985526" cy="976536"/>
          </a:xfrm>
          <a:prstGeom prst="rect">
            <a:avLst/>
          </a:prstGeom>
          <a:noFill/>
          <a:ln>
            <a:noFill/>
          </a:ln>
        </p:spPr>
      </p:pic>
    </p:spTree>
    <p:extLst>
      <p:ext uri="{BB962C8B-B14F-4D97-AF65-F5344CB8AC3E}">
        <p14:creationId xmlns:p14="http://schemas.microsoft.com/office/powerpoint/2010/main" val="1037635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4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6"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Takes </a:t>
            </a:r>
            <a:r>
              <a:rPr lang="en-US" dirty="0" smtClean="0"/>
              <a:t>Time</a:t>
            </a:r>
            <a:endParaRPr lang="en-US" dirty="0"/>
          </a:p>
        </p:txBody>
      </p:sp>
      <p:sp>
        <p:nvSpPr>
          <p:cNvPr id="3" name="Date Placeholder 2"/>
          <p:cNvSpPr>
            <a:spLocks noGrp="1"/>
          </p:cNvSpPr>
          <p:nvPr>
            <p:ph type="dt" sz="half" idx="10"/>
          </p:nvPr>
        </p:nvSpPr>
        <p:spPr/>
        <p:txBody>
          <a:bodyPr/>
          <a:lstStyle/>
          <a:p>
            <a:fld id="{9A198C9B-0587-4A1E-9E03-E4C9FE222F08}" type="datetime1">
              <a:rPr lang="en-US" smtClean="0">
                <a:solidFill>
                  <a:srgbClr val="000000"/>
                </a:solidFill>
              </a:rPr>
              <a:pPr/>
              <a:t>8/1/2018</a:t>
            </a:fld>
            <a:endParaRPr lang="en-US" dirty="0">
              <a:solidFill>
                <a:srgbClr val="000000"/>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srgbClr val="000000"/>
                </a:solidFill>
              </a:rPr>
              <a:pPr/>
              <a:t>17</a:t>
            </a:fld>
            <a:endParaRPr lang="en-US" dirty="0">
              <a:solidFill>
                <a:srgbClr val="000000"/>
              </a:solidFill>
            </a:endParaRPr>
          </a:p>
        </p:txBody>
      </p:sp>
      <p:sp>
        <p:nvSpPr>
          <p:cNvPr id="5" name="Footer Placeholder 4"/>
          <p:cNvSpPr>
            <a:spLocks noGrp="1"/>
          </p:cNvSpPr>
          <p:nvPr>
            <p:ph type="ftr" sz="quarter" idx="13"/>
          </p:nvPr>
        </p:nvSpPr>
        <p:spPr/>
        <p:txBody>
          <a:bodyPr/>
          <a:lstStyle/>
          <a:p>
            <a:r>
              <a:rPr lang="en-US" smtClean="0">
                <a:solidFill>
                  <a:srgbClr val="003865"/>
                </a:solidFill>
              </a:rPr>
              <a:t>Leading for educational excellence and equity, every day for every one.</a:t>
            </a:r>
            <a:r>
              <a:rPr lang="en-US" smtClean="0">
                <a:solidFill>
                  <a:srgbClr val="FFFFFF"/>
                </a:solidFill>
              </a:rPr>
              <a:t> </a:t>
            </a:r>
            <a:r>
              <a:rPr lang="en-US" smtClean="0">
                <a:solidFill>
                  <a:srgbClr val="78BE21"/>
                </a:solidFill>
              </a:rPr>
              <a:t>|</a:t>
            </a:r>
            <a:r>
              <a:rPr lang="en-US" smtClean="0">
                <a:solidFill>
                  <a:srgbClr val="FFFFFF"/>
                </a:solidFill>
              </a:rPr>
              <a:t> </a:t>
            </a:r>
            <a:r>
              <a:rPr lang="en-US" smtClean="0">
                <a:solidFill>
                  <a:srgbClr val="003865"/>
                </a:solidFill>
              </a:rPr>
              <a:t>education.mn.gov</a:t>
            </a:r>
            <a:endParaRPr lang="en-US" dirty="0">
              <a:solidFill>
                <a:srgbClr val="003865"/>
              </a:solidFill>
            </a:endParaRPr>
          </a:p>
        </p:txBody>
      </p:sp>
    </p:spTree>
    <p:extLst>
      <p:ext uri="{BB962C8B-B14F-4D97-AF65-F5344CB8AC3E}">
        <p14:creationId xmlns:p14="http://schemas.microsoft.com/office/powerpoint/2010/main" val="18102190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95"/>
          <p:cNvSpPr txBox="1">
            <a:spLocks noGrp="1"/>
          </p:cNvSpPr>
          <p:nvPr>
            <p:ph type="title"/>
          </p:nvPr>
        </p:nvSpPr>
        <p:spPr>
          <a:xfrm>
            <a:off x="3058510" y="244009"/>
            <a:ext cx="8979172" cy="788353"/>
          </a:xfrm>
          <a:prstGeom prst="rect">
            <a:avLst/>
          </a:prstGeom>
          <a:noFill/>
          <a:ln>
            <a:noFill/>
          </a:ln>
        </p:spPr>
        <p:txBody>
          <a:bodyPr spcFirstLastPara="1" vert="horz" wrap="square" lIns="91425" tIns="45700" rIns="91425" bIns="45700" rtlCol="0" anchor="ctr" anchorCtr="0">
            <a:noAutofit/>
          </a:bodyPr>
          <a:lstStyle/>
          <a:p>
            <a:pPr>
              <a:spcBef>
                <a:spcPts val="0"/>
              </a:spcBef>
              <a:buClr>
                <a:srgbClr val="0299C6"/>
              </a:buClr>
            </a:pPr>
            <a:r>
              <a:rPr lang="en-US" dirty="0" smtClean="0">
                <a:latin typeface="Calibri"/>
                <a:ea typeface="Calibri"/>
                <a:cs typeface="Calibri"/>
                <a:sym typeface="Calibri"/>
              </a:rPr>
              <a:t>School Level Implementation Occurs in Stages</a:t>
            </a:r>
            <a:endParaRPr dirty="0"/>
          </a:p>
        </p:txBody>
      </p:sp>
      <p:sp>
        <p:nvSpPr>
          <p:cNvPr id="641" name="Google Shape;641;p95"/>
          <p:cNvSpPr txBox="1">
            <a:spLocks noGrp="1"/>
          </p:cNvSpPr>
          <p:nvPr>
            <p:ph type="ftr" idx="4294967295"/>
          </p:nvPr>
        </p:nvSpPr>
        <p:spPr>
          <a:xfrm>
            <a:off x="4648200" y="6583680"/>
            <a:ext cx="2895600" cy="274320"/>
          </a:xfrm>
          <a:prstGeom prst="rect">
            <a:avLst/>
          </a:prstGeom>
          <a:noFill/>
          <a:ln>
            <a:noFill/>
          </a:ln>
        </p:spPr>
        <p:txBody>
          <a:bodyPr spcFirstLastPara="1" wrap="square" lIns="91425" tIns="45700" rIns="91425" bIns="45700" anchor="ctr" anchorCtr="0">
            <a:noAutofit/>
          </a:bodyPr>
          <a:lstStyle/>
          <a:p>
            <a:pPr algn="ctr"/>
            <a:r>
              <a:rPr lang="en-US" sz="1600" b="1">
                <a:solidFill>
                  <a:schemeClr val="lt1"/>
                </a:solidFill>
                <a:latin typeface="Calibri"/>
                <a:ea typeface="Calibri"/>
                <a:cs typeface="Calibri"/>
                <a:sym typeface="Calibri"/>
              </a:rPr>
              <a:t>pbisMN.org</a:t>
            </a:r>
            <a:endParaRPr sz="1600" b="1">
              <a:solidFill>
                <a:schemeClr val="lt1"/>
              </a:solidFill>
              <a:latin typeface="Calibri"/>
              <a:ea typeface="Calibri"/>
              <a:cs typeface="Calibri"/>
              <a:sym typeface="Calibri"/>
            </a:endParaRPr>
          </a:p>
        </p:txBody>
      </p:sp>
      <p:sp>
        <p:nvSpPr>
          <p:cNvPr id="642" name="Google Shape;642;p95"/>
          <p:cNvSpPr txBox="1">
            <a:spLocks noGrp="1"/>
          </p:cNvSpPr>
          <p:nvPr>
            <p:ph type="sldNum" idx="12"/>
          </p:nvPr>
        </p:nvSpPr>
        <p:spPr>
          <a:xfrm>
            <a:off x="8496300" y="6583681"/>
            <a:ext cx="2133600" cy="274321"/>
          </a:xfrm>
          <a:prstGeom prst="rect">
            <a:avLst/>
          </a:prstGeom>
          <a:noFill/>
          <a:ln>
            <a:noFill/>
          </a:ln>
        </p:spPr>
        <p:txBody>
          <a:bodyPr spcFirstLastPara="1" vert="horz" wrap="square" lIns="91425" tIns="45700" rIns="91425" bIns="45700" rtlCol="0" anchor="ctr" anchorCtr="0">
            <a:noAutofit/>
          </a:bodyPr>
          <a:lstStyle/>
          <a:p>
            <a:fld id="{00000000-1234-1234-1234-123412341234}" type="slidenum">
              <a:rPr lang="en-US" sz="1600">
                <a:solidFill>
                  <a:schemeClr val="lt1"/>
                </a:solidFill>
                <a:latin typeface="Calibri"/>
                <a:ea typeface="Calibri"/>
                <a:cs typeface="Calibri"/>
                <a:sym typeface="Calibri"/>
              </a:rPr>
              <a:pPr/>
              <a:t>18</a:t>
            </a:fld>
            <a:endParaRPr sz="1600">
              <a:solidFill>
                <a:schemeClr val="lt1"/>
              </a:solidFill>
              <a:latin typeface="Calibri"/>
              <a:ea typeface="Calibri"/>
              <a:cs typeface="Calibri"/>
              <a:sym typeface="Calibri"/>
            </a:endParaRPr>
          </a:p>
        </p:txBody>
      </p:sp>
      <p:sp>
        <p:nvSpPr>
          <p:cNvPr id="643" name="Google Shape;643;p95"/>
          <p:cNvSpPr txBox="1"/>
          <p:nvPr/>
        </p:nvSpPr>
        <p:spPr>
          <a:xfrm>
            <a:off x="2112948" y="1774087"/>
            <a:ext cx="7270186" cy="646331"/>
          </a:xfrm>
          <a:prstGeom prst="rect">
            <a:avLst/>
          </a:prstGeom>
          <a:noFill/>
          <a:ln>
            <a:noFill/>
          </a:ln>
        </p:spPr>
        <p:txBody>
          <a:bodyPr spcFirstLastPara="1" wrap="square" lIns="91425" tIns="45700" rIns="91425" bIns="45700" anchor="t" anchorCtr="0">
            <a:noAutofit/>
          </a:bodyPr>
          <a:lstStyle/>
          <a:p>
            <a:pPr>
              <a:buClr>
                <a:schemeClr val="dk1"/>
              </a:buClr>
            </a:pPr>
            <a:r>
              <a:rPr lang="en-US" sz="3600" b="1" dirty="0">
                <a:solidFill>
                  <a:schemeClr val="dk1"/>
                </a:solidFill>
                <a:latin typeface="Arial"/>
                <a:ea typeface="Arial"/>
                <a:cs typeface="Arial"/>
                <a:sym typeface="Arial"/>
              </a:rPr>
              <a:t>Stages of Implementation:</a:t>
            </a:r>
            <a:endParaRPr sz="3600" b="1" dirty="0">
              <a:solidFill>
                <a:srgbClr val="001574"/>
              </a:solidFill>
              <a:latin typeface="Arial"/>
              <a:ea typeface="Arial"/>
              <a:cs typeface="Arial"/>
              <a:sym typeface="Arial"/>
            </a:endParaRPr>
          </a:p>
        </p:txBody>
      </p:sp>
      <p:sp>
        <p:nvSpPr>
          <p:cNvPr id="644" name="Google Shape;644;p95"/>
          <p:cNvSpPr txBox="1"/>
          <p:nvPr/>
        </p:nvSpPr>
        <p:spPr>
          <a:xfrm>
            <a:off x="1569810" y="2704063"/>
            <a:ext cx="5438291" cy="2816225"/>
          </a:xfrm>
          <a:prstGeom prst="rect">
            <a:avLst/>
          </a:prstGeom>
          <a:noFill/>
          <a:ln>
            <a:noFill/>
          </a:ln>
        </p:spPr>
        <p:txBody>
          <a:bodyPr spcFirstLastPara="1" wrap="square" lIns="91425" tIns="45700" rIns="91425" bIns="45700" anchor="t" anchorCtr="0">
            <a:noAutofit/>
          </a:bodyPr>
          <a:lstStyle/>
          <a:p>
            <a:pPr marL="520700" indent="-520700">
              <a:buClr>
                <a:schemeClr val="dk1"/>
              </a:buClr>
              <a:buSzPts val="4000"/>
              <a:buFont typeface="Arial"/>
              <a:buChar char="•"/>
            </a:pPr>
            <a:r>
              <a:rPr lang="en-US" sz="4000" dirty="0">
                <a:solidFill>
                  <a:schemeClr val="dk1"/>
                </a:solidFill>
                <a:latin typeface="Calibri"/>
                <a:ea typeface="Calibri"/>
                <a:cs typeface="Calibri"/>
                <a:sym typeface="Calibri"/>
              </a:rPr>
              <a:t>Exploration</a:t>
            </a:r>
            <a:endParaRPr dirty="0"/>
          </a:p>
          <a:p>
            <a:pPr marL="520700" indent="-520700">
              <a:spcBef>
                <a:spcPts val="800"/>
              </a:spcBef>
              <a:buClr>
                <a:schemeClr val="dk1"/>
              </a:buClr>
              <a:buSzPts val="4000"/>
              <a:buFont typeface="Arial"/>
              <a:buChar char="•"/>
            </a:pPr>
            <a:r>
              <a:rPr lang="en-US" sz="4000" dirty="0">
                <a:solidFill>
                  <a:schemeClr val="dk1"/>
                </a:solidFill>
                <a:latin typeface="Calibri"/>
                <a:ea typeface="Calibri"/>
                <a:cs typeface="Calibri"/>
                <a:sym typeface="Calibri"/>
              </a:rPr>
              <a:t>Installation</a:t>
            </a:r>
            <a:endParaRPr dirty="0"/>
          </a:p>
          <a:p>
            <a:pPr marL="520700" indent="-520700">
              <a:spcBef>
                <a:spcPts val="800"/>
              </a:spcBef>
              <a:buClr>
                <a:schemeClr val="dk1"/>
              </a:buClr>
              <a:buSzPts val="4000"/>
              <a:buFont typeface="Arial"/>
              <a:buChar char="•"/>
            </a:pPr>
            <a:r>
              <a:rPr lang="en-US" sz="4000" dirty="0">
                <a:solidFill>
                  <a:schemeClr val="dk1"/>
                </a:solidFill>
                <a:latin typeface="Calibri"/>
                <a:ea typeface="Calibri"/>
                <a:cs typeface="Calibri"/>
                <a:sym typeface="Calibri"/>
              </a:rPr>
              <a:t>Initial Implementation</a:t>
            </a:r>
            <a:endParaRPr dirty="0"/>
          </a:p>
          <a:p>
            <a:pPr marL="520700" indent="-520700">
              <a:spcBef>
                <a:spcPts val="800"/>
              </a:spcBef>
              <a:buClr>
                <a:srgbClr val="C00000"/>
              </a:buClr>
              <a:buSzPts val="4000"/>
              <a:buFont typeface="Arial"/>
              <a:buChar char="•"/>
            </a:pPr>
            <a:r>
              <a:rPr lang="en-US" sz="4000" dirty="0">
                <a:solidFill>
                  <a:schemeClr val="accent4"/>
                </a:solidFill>
                <a:latin typeface="Calibri"/>
                <a:ea typeface="Calibri"/>
                <a:cs typeface="Calibri"/>
                <a:sym typeface="Calibri"/>
              </a:rPr>
              <a:t>Full Implementation</a:t>
            </a:r>
            <a:endParaRPr sz="4000" dirty="0">
              <a:solidFill>
                <a:schemeClr val="accent4"/>
              </a:solidFill>
              <a:latin typeface="Calibri"/>
              <a:ea typeface="Calibri"/>
              <a:cs typeface="Calibri"/>
              <a:sym typeface="Calibri"/>
            </a:endParaRPr>
          </a:p>
        </p:txBody>
      </p:sp>
      <p:sp>
        <p:nvSpPr>
          <p:cNvPr id="645" name="Google Shape;645;p95" descr="Right brace encompassing the words Exploration, Installation, and Initial Implementation." title="Right Brace"/>
          <p:cNvSpPr/>
          <p:nvPr/>
        </p:nvSpPr>
        <p:spPr>
          <a:xfrm>
            <a:off x="6650429" y="2794033"/>
            <a:ext cx="357672" cy="3009900"/>
          </a:xfrm>
          <a:prstGeom prst="rightBrace">
            <a:avLst>
              <a:gd name="adj1" fmla="val 8333"/>
              <a:gd name="adj2" fmla="val 50000"/>
            </a:avLst>
          </a:prstGeom>
          <a:solidFill>
            <a:schemeClr val="lt1"/>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dk1"/>
              </a:solidFill>
              <a:latin typeface="Calibri"/>
              <a:ea typeface="Calibri"/>
              <a:cs typeface="Calibri"/>
              <a:sym typeface="Calibri"/>
            </a:endParaRPr>
          </a:p>
        </p:txBody>
      </p:sp>
      <p:sp>
        <p:nvSpPr>
          <p:cNvPr id="646" name="Google Shape;646;p95"/>
          <p:cNvSpPr txBox="1"/>
          <p:nvPr/>
        </p:nvSpPr>
        <p:spPr>
          <a:xfrm>
            <a:off x="7339185" y="3975817"/>
            <a:ext cx="2621093" cy="646331"/>
          </a:xfrm>
          <a:prstGeom prst="rect">
            <a:avLst/>
          </a:prstGeom>
          <a:noFill/>
          <a:ln>
            <a:noFill/>
          </a:ln>
        </p:spPr>
        <p:txBody>
          <a:bodyPr spcFirstLastPara="1" wrap="square" lIns="91425" tIns="45700" rIns="91425" bIns="45700" anchor="t" anchorCtr="0">
            <a:noAutofit/>
          </a:bodyPr>
          <a:lstStyle/>
          <a:p>
            <a:pPr>
              <a:buClr>
                <a:schemeClr val="dk1"/>
              </a:buClr>
            </a:pPr>
            <a:r>
              <a:rPr lang="en-US" sz="3600" b="1" dirty="0">
                <a:solidFill>
                  <a:schemeClr val="dk1"/>
                </a:solidFill>
                <a:latin typeface="Arial"/>
                <a:ea typeface="Arial"/>
                <a:cs typeface="Arial"/>
                <a:sym typeface="Arial"/>
              </a:rPr>
              <a:t>2 – 4 Years</a:t>
            </a:r>
            <a:endParaRPr dirty="0"/>
          </a:p>
        </p:txBody>
      </p:sp>
      <p:sp>
        <p:nvSpPr>
          <p:cNvPr id="647" name="Google Shape;647;p95"/>
          <p:cNvSpPr txBox="1"/>
          <p:nvPr/>
        </p:nvSpPr>
        <p:spPr>
          <a:xfrm>
            <a:off x="4048470" y="6087577"/>
            <a:ext cx="6581431" cy="338137"/>
          </a:xfrm>
          <a:prstGeom prst="rect">
            <a:avLst/>
          </a:prstGeom>
          <a:noFill/>
          <a:ln>
            <a:noFill/>
          </a:ln>
        </p:spPr>
        <p:txBody>
          <a:bodyPr spcFirstLastPara="1" wrap="square" lIns="91425" tIns="45700" rIns="91425" bIns="45700" anchor="t" anchorCtr="0">
            <a:noAutofit/>
          </a:bodyPr>
          <a:lstStyle/>
          <a:p>
            <a:pPr algn="r">
              <a:buClr>
                <a:schemeClr val="dk1"/>
              </a:buClr>
            </a:pPr>
            <a:r>
              <a:rPr lang="en-US" sz="1600">
                <a:solidFill>
                  <a:schemeClr val="dk1"/>
                </a:solidFill>
                <a:latin typeface="Verdana"/>
                <a:ea typeface="Verdana"/>
                <a:cs typeface="Verdana"/>
                <a:sym typeface="Verdana"/>
              </a:rPr>
              <a:t>Fixsen, Naoom, Blase, Friedman &amp; Wallace, 2005</a:t>
            </a:r>
            <a:endParaRPr/>
          </a:p>
        </p:txBody>
      </p:sp>
    </p:spTree>
    <p:extLst>
      <p:ext uri="{BB962C8B-B14F-4D97-AF65-F5344CB8AC3E}">
        <p14:creationId xmlns:p14="http://schemas.microsoft.com/office/powerpoint/2010/main" val="28616563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title="NRIP Cohort 11 Tiered Fidelity Inventory Chart - Fall Winter Spring">
            <a:extLst>
              <a:ext uri="{FF2B5EF4-FFF2-40B4-BE49-F238E27FC236}">
                <a16:creationId xmlns:xdr="http://schemas.openxmlformats.org/drawingml/2006/spreadsheetDrawing" xmlns:a16="http://schemas.microsoft.com/office/drawing/2014/main" xmlns="" xmlns:lc="http://schemas.openxmlformats.org/drawingml/2006/lockedCanvas" id="{00000000-0008-0000-0000-000002000000}"/>
              </a:ext>
            </a:extLst>
          </p:cNvPr>
          <p:cNvGraphicFramePr>
            <a:graphicFrameLocks/>
          </p:cNvGraphicFramePr>
          <p:nvPr>
            <p:extLst/>
          </p:nvPr>
        </p:nvGraphicFramePr>
        <p:xfrm>
          <a:off x="246184" y="1472897"/>
          <a:ext cx="11699629" cy="551688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fontScale="90000"/>
          </a:bodyPr>
          <a:lstStyle/>
          <a:p>
            <a:r>
              <a:rPr lang="en-US" sz="4000" dirty="0" smtClean="0">
                <a:solidFill>
                  <a:srgbClr val="FFFFFF"/>
                </a:solidFill>
              </a:rPr>
              <a:t>SRIP Cohort 13</a:t>
            </a:r>
            <a:r>
              <a:rPr lang="en-US" sz="4000" dirty="0">
                <a:solidFill>
                  <a:srgbClr val="FFFFFF"/>
                </a:solidFill>
              </a:rPr>
              <a:t/>
            </a:r>
            <a:br>
              <a:rPr lang="en-US" sz="4000" dirty="0">
                <a:solidFill>
                  <a:srgbClr val="FFFFFF"/>
                </a:solidFill>
              </a:rPr>
            </a:br>
            <a:r>
              <a:rPr lang="en-US" sz="2800" dirty="0" smtClean="0">
                <a:solidFill>
                  <a:schemeClr val="tx1"/>
                </a:solidFill>
              </a:rPr>
              <a:t>!</a:t>
            </a:r>
            <a:endParaRPr lang="en-US" sz="2800" dirty="0">
              <a:solidFill>
                <a:schemeClr val="tx1"/>
              </a:solidFill>
            </a:endParaRPr>
          </a:p>
        </p:txBody>
      </p:sp>
      <p:sp>
        <p:nvSpPr>
          <p:cNvPr id="4" name="Slide Number Placeholder 3"/>
          <p:cNvSpPr>
            <a:spLocks noGrp="1"/>
          </p:cNvSpPr>
          <p:nvPr>
            <p:ph type="sldNum" sz="quarter" idx="12"/>
          </p:nvPr>
        </p:nvSpPr>
        <p:spPr/>
        <p:txBody>
          <a:bodyPr/>
          <a:lstStyle/>
          <a:p>
            <a:fld id="{91C7252B-4A3A-443E-82EA-92A5BCCF2336}" type="slidenum">
              <a:rPr lang="en-US" smtClean="0">
                <a:solidFill>
                  <a:prstClr val="white"/>
                </a:solidFill>
              </a:rPr>
              <a:pPr/>
              <a:t>19</a:t>
            </a:fld>
            <a:endParaRPr lang="en-US" dirty="0">
              <a:solidFill>
                <a:prstClr val="white"/>
              </a:solidFill>
            </a:endParaRPr>
          </a:p>
        </p:txBody>
      </p:sp>
      <p:sp>
        <p:nvSpPr>
          <p:cNvPr id="3" name="Footer Placeholder 2"/>
          <p:cNvSpPr>
            <a:spLocks noGrp="1"/>
          </p:cNvSpPr>
          <p:nvPr>
            <p:ph type="ftr" sz="quarter" idx="13"/>
          </p:nvPr>
        </p:nvSpPr>
        <p:spPr/>
        <p:txBody>
          <a:bodyPr/>
          <a:lstStyle/>
          <a:p>
            <a:r>
              <a:rPr lang="en-US" smtClean="0">
                <a:solidFill>
                  <a:prstClr val="white"/>
                </a:solidFill>
              </a:rPr>
              <a:t>pbisMN.org</a:t>
            </a:r>
            <a:endParaRPr lang="en-US" dirty="0">
              <a:solidFill>
                <a:prstClr val="white"/>
              </a:solidFill>
            </a:endParaRPr>
          </a:p>
        </p:txBody>
      </p:sp>
      <p:sp>
        <p:nvSpPr>
          <p:cNvPr id="8" name="Rectangle 7"/>
          <p:cNvSpPr/>
          <p:nvPr/>
        </p:nvSpPr>
        <p:spPr>
          <a:xfrm>
            <a:off x="4891599" y="3268648"/>
            <a:ext cx="1866900" cy="28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Look at the growth!</a:t>
            </a:r>
            <a:endParaRPr lang="en-US" sz="2800" b="1" dirty="0">
              <a:solidFill>
                <a:schemeClr val="tx1"/>
              </a:solidFill>
            </a:endParaRPr>
          </a:p>
        </p:txBody>
      </p:sp>
    </p:spTree>
    <p:extLst>
      <p:ext uri="{BB962C8B-B14F-4D97-AF65-F5344CB8AC3E}">
        <p14:creationId xmlns:p14="http://schemas.microsoft.com/office/powerpoint/2010/main" val="242682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Takeaways</a:t>
            </a:r>
            <a:endParaRPr lang="en-US" dirty="0"/>
          </a:p>
        </p:txBody>
      </p:sp>
      <p:sp>
        <p:nvSpPr>
          <p:cNvPr id="3" name="Content Placeholder 2"/>
          <p:cNvSpPr>
            <a:spLocks noGrp="1"/>
          </p:cNvSpPr>
          <p:nvPr>
            <p:ph idx="1"/>
          </p:nvPr>
        </p:nvSpPr>
        <p:spPr/>
        <p:txBody>
          <a:bodyPr/>
          <a:lstStyle/>
          <a:p>
            <a:r>
              <a:rPr lang="en-US" sz="4000" dirty="0" smtClean="0">
                <a:sym typeface="Calibri"/>
              </a:rPr>
              <a:t>PBIS </a:t>
            </a:r>
            <a:r>
              <a:rPr lang="en-US" sz="4000" dirty="0" smtClean="0">
                <a:sym typeface="Calibri"/>
              </a:rPr>
              <a:t>growth </a:t>
            </a:r>
            <a:r>
              <a:rPr lang="en-US" sz="4000" dirty="0" smtClean="0">
                <a:sym typeface="Calibri"/>
              </a:rPr>
              <a:t>in Minnesota</a:t>
            </a:r>
            <a:endParaRPr lang="en-US" sz="4000" dirty="0" smtClean="0"/>
          </a:p>
          <a:p>
            <a:r>
              <a:rPr lang="en-US" sz="4000" dirty="0" smtClean="0">
                <a:sym typeface="Calibri"/>
              </a:rPr>
              <a:t>It takes teams</a:t>
            </a:r>
            <a:endParaRPr lang="en-US" sz="4000" dirty="0" smtClean="0"/>
          </a:p>
          <a:p>
            <a:r>
              <a:rPr lang="en-US" sz="4000" dirty="0" smtClean="0">
                <a:sym typeface="Calibri"/>
              </a:rPr>
              <a:t>Implementing Schoolwide-PBIS </a:t>
            </a:r>
          </a:p>
          <a:p>
            <a:r>
              <a:rPr lang="en-US" sz="4000" dirty="0" smtClean="0">
                <a:sym typeface="Calibri"/>
              </a:rPr>
              <a:t>Supports in Minnesota</a:t>
            </a:r>
            <a:endParaRPr lang="en-US" sz="4000" dirty="0" smtClean="0"/>
          </a:p>
          <a:p>
            <a:endParaRPr lang="en-US" dirty="0" smtClean="0"/>
          </a:p>
          <a:p>
            <a:endParaRPr lang="en-US" dirty="0" smtClean="0"/>
          </a:p>
        </p:txBody>
      </p:sp>
      <p:sp>
        <p:nvSpPr>
          <p:cNvPr id="4" name="Date Placeholder 3"/>
          <p:cNvSpPr>
            <a:spLocks noGrp="1"/>
          </p:cNvSpPr>
          <p:nvPr>
            <p:ph type="dt" sz="half" idx="10"/>
          </p:nvPr>
        </p:nvSpPr>
        <p:spPr/>
        <p:txBody>
          <a:bodyPr/>
          <a:lstStyle/>
          <a:p>
            <a:fld id="{4E378511-6713-4613-8B07-4467D575BE79}" type="datetime1">
              <a:rPr lang="en-US" smtClean="0"/>
              <a:t>8/1/2018</a:t>
            </a:fld>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pPr/>
              <a:t>2</a:t>
            </a:fld>
            <a:endParaRPr lang="en-US" dirty="0"/>
          </a:p>
        </p:txBody>
      </p:sp>
      <p:sp>
        <p:nvSpPr>
          <p:cNvPr id="6" name="Footer Placeholder 5"/>
          <p:cNvSpPr>
            <a:spLocks noGrp="1"/>
          </p:cNvSpPr>
          <p:nvPr>
            <p:ph type="ftr" sz="quarter" idx="13"/>
          </p:nvPr>
        </p:nvSpPr>
        <p:spPr/>
        <p:txBody>
          <a:bodyPr/>
          <a:lstStyle/>
          <a:p>
            <a:r>
              <a:rPr lang="en-US" dirty="0" smtClean="0">
                <a:solidFill>
                  <a:schemeClr val="tx1"/>
                </a:solidFill>
              </a:rPr>
              <a:t>Leading for educational excellence and equity, every day for every one.</a:t>
            </a:r>
            <a:r>
              <a:rPr lang="en-US" dirty="0" smtClean="0">
                <a:solidFill>
                  <a:schemeClr val="accent2"/>
                </a:solidFill>
              </a:rPr>
              <a:t> |</a:t>
            </a:r>
            <a:r>
              <a:rPr lang="en-US" dirty="0" smtClean="0">
                <a:solidFill>
                  <a:schemeClr val="tx1"/>
                </a:solidFill>
              </a:rPr>
              <a:t> education.mn.gov</a:t>
            </a:r>
            <a:endParaRPr lang="en-US" dirty="0">
              <a:solidFill>
                <a:schemeClr val="tx1"/>
              </a:solidFill>
            </a:endParaRPr>
          </a:p>
        </p:txBody>
      </p:sp>
    </p:spTree>
    <p:extLst>
      <p:ext uri="{BB962C8B-B14F-4D97-AF65-F5344CB8AC3E}">
        <p14:creationId xmlns:p14="http://schemas.microsoft.com/office/powerpoint/2010/main" val="1996868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title="NRIP Cohort 11 Tiered Fidelity Inventory Chart - Fall Winter Spring">
            <a:extLst>
              <a:ext uri="{FF2B5EF4-FFF2-40B4-BE49-F238E27FC236}">
                <a16:creationId xmlns:xdr="http://schemas.openxmlformats.org/drawingml/2006/spreadsheetDrawing" xmlns:a16="http://schemas.microsoft.com/office/drawing/2014/main" xmlns="" xmlns:lc="http://schemas.openxmlformats.org/drawingml/2006/lockedCanvas" id="{00000000-0008-0000-0000-000002000000}"/>
              </a:ext>
            </a:extLst>
          </p:cNvPr>
          <p:cNvGraphicFramePr>
            <a:graphicFrameLocks/>
          </p:cNvGraphicFramePr>
          <p:nvPr>
            <p:extLst/>
          </p:nvPr>
        </p:nvGraphicFramePr>
        <p:xfrm>
          <a:off x="246184" y="1472897"/>
          <a:ext cx="11699629" cy="551688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fontScale="90000"/>
          </a:bodyPr>
          <a:lstStyle/>
          <a:p>
            <a:r>
              <a:rPr lang="en-US" sz="4000" dirty="0">
                <a:solidFill>
                  <a:srgbClr val="FFFFFF"/>
                </a:solidFill>
              </a:rPr>
              <a:t>SRIP Cohort 13</a:t>
            </a:r>
            <a:br>
              <a:rPr lang="en-US" sz="4000" dirty="0">
                <a:solidFill>
                  <a:srgbClr val="FFFFFF"/>
                </a:solidFill>
              </a:rPr>
            </a:br>
            <a:r>
              <a:rPr lang="en-US" sz="2800" dirty="0" smtClean="0">
                <a:solidFill>
                  <a:srgbClr val="FFFFFF"/>
                </a:solidFill>
              </a:rPr>
              <a:t>Progress!</a:t>
            </a:r>
            <a:endParaRPr lang="en-US" sz="2800" dirty="0"/>
          </a:p>
        </p:txBody>
      </p:sp>
      <p:sp>
        <p:nvSpPr>
          <p:cNvPr id="4" name="Slide Number Placeholder 3"/>
          <p:cNvSpPr>
            <a:spLocks noGrp="1"/>
          </p:cNvSpPr>
          <p:nvPr>
            <p:ph type="sldNum" sz="quarter" idx="12"/>
          </p:nvPr>
        </p:nvSpPr>
        <p:spPr/>
        <p:txBody>
          <a:bodyPr/>
          <a:lstStyle/>
          <a:p>
            <a:fld id="{91C7252B-4A3A-443E-82EA-92A5BCCF2336}" type="slidenum">
              <a:rPr lang="en-US" smtClean="0">
                <a:solidFill>
                  <a:prstClr val="white"/>
                </a:solidFill>
              </a:rPr>
              <a:pPr/>
              <a:t>20</a:t>
            </a:fld>
            <a:endParaRPr lang="en-US" dirty="0">
              <a:solidFill>
                <a:prstClr val="white"/>
              </a:solidFill>
            </a:endParaRPr>
          </a:p>
        </p:txBody>
      </p:sp>
      <p:sp>
        <p:nvSpPr>
          <p:cNvPr id="3" name="Footer Placeholder 2"/>
          <p:cNvSpPr>
            <a:spLocks noGrp="1"/>
          </p:cNvSpPr>
          <p:nvPr>
            <p:ph type="ftr" sz="quarter" idx="13"/>
          </p:nvPr>
        </p:nvSpPr>
        <p:spPr/>
        <p:txBody>
          <a:bodyPr/>
          <a:lstStyle/>
          <a:p>
            <a:r>
              <a:rPr lang="en-US" smtClean="0">
                <a:solidFill>
                  <a:prstClr val="white"/>
                </a:solidFill>
              </a:rPr>
              <a:t>pbisMN.org</a:t>
            </a:r>
            <a:endParaRPr lang="en-US" dirty="0">
              <a:solidFill>
                <a:prstClr val="white"/>
              </a:solidFill>
            </a:endParaRPr>
          </a:p>
        </p:txBody>
      </p:sp>
    </p:spTree>
    <p:extLst>
      <p:ext uri="{BB962C8B-B14F-4D97-AF65-F5344CB8AC3E}">
        <p14:creationId xmlns:p14="http://schemas.microsoft.com/office/powerpoint/2010/main" val="159565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title="NRIP Cohort 11 Tiered Fidelity Inventory Chart - Fall Winter Spring">
            <a:extLst>
              <a:ext uri="{FF2B5EF4-FFF2-40B4-BE49-F238E27FC236}">
                <a16:creationId xmlns:xdr="http://schemas.openxmlformats.org/drawingml/2006/spreadsheetDrawing" xmlns:a16="http://schemas.microsoft.com/office/drawing/2014/main" xmlns="" xmlns:lc="http://schemas.openxmlformats.org/drawingml/2006/lockedCanvas" id="{00000000-0008-0000-0000-000002000000}"/>
              </a:ext>
            </a:extLst>
          </p:cNvPr>
          <p:cNvGraphicFramePr>
            <a:graphicFrameLocks/>
          </p:cNvGraphicFramePr>
          <p:nvPr>
            <p:extLst/>
          </p:nvPr>
        </p:nvGraphicFramePr>
        <p:xfrm>
          <a:off x="246184" y="1472897"/>
          <a:ext cx="11699629" cy="551688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fontScale="90000"/>
          </a:bodyPr>
          <a:lstStyle/>
          <a:p>
            <a:r>
              <a:rPr lang="en-US" sz="4000" dirty="0"/>
              <a:t>M</a:t>
            </a:r>
            <a:r>
              <a:rPr lang="en-US" sz="4000" dirty="0" smtClean="0"/>
              <a:t>RIP </a:t>
            </a:r>
            <a:r>
              <a:rPr lang="en-US" sz="4000" dirty="0"/>
              <a:t>Cohort </a:t>
            </a:r>
            <a:r>
              <a:rPr lang="en-US" sz="4000" dirty="0" smtClean="0"/>
              <a:t>13</a:t>
            </a:r>
            <a:br>
              <a:rPr lang="en-US" sz="4000" dirty="0" smtClean="0"/>
            </a:br>
            <a:r>
              <a:rPr lang="en-US" sz="2800" dirty="0">
                <a:solidFill>
                  <a:schemeClr val="tx1"/>
                </a:solidFill>
              </a:rPr>
              <a:t>!</a:t>
            </a:r>
            <a:endParaRPr lang="en-US" sz="2800" dirty="0">
              <a:solidFill>
                <a:schemeClr val="tx1"/>
              </a:solidFill>
            </a:endParaRPr>
          </a:p>
        </p:txBody>
      </p:sp>
      <p:sp>
        <p:nvSpPr>
          <p:cNvPr id="4" name="Slide Number Placeholder 3"/>
          <p:cNvSpPr>
            <a:spLocks noGrp="1"/>
          </p:cNvSpPr>
          <p:nvPr>
            <p:ph type="sldNum" sz="quarter" idx="12"/>
          </p:nvPr>
        </p:nvSpPr>
        <p:spPr/>
        <p:txBody>
          <a:bodyPr/>
          <a:lstStyle/>
          <a:p>
            <a:fld id="{91C7252B-4A3A-443E-82EA-92A5BCCF2336}" type="slidenum">
              <a:rPr lang="en-US" smtClean="0">
                <a:solidFill>
                  <a:prstClr val="white"/>
                </a:solidFill>
              </a:rPr>
              <a:pPr/>
              <a:t>21</a:t>
            </a:fld>
            <a:endParaRPr lang="en-US" dirty="0">
              <a:solidFill>
                <a:prstClr val="white"/>
              </a:solidFill>
            </a:endParaRPr>
          </a:p>
        </p:txBody>
      </p:sp>
      <p:sp>
        <p:nvSpPr>
          <p:cNvPr id="3" name="Footer Placeholder 2"/>
          <p:cNvSpPr>
            <a:spLocks noGrp="1"/>
          </p:cNvSpPr>
          <p:nvPr>
            <p:ph type="ftr" sz="quarter" idx="13"/>
          </p:nvPr>
        </p:nvSpPr>
        <p:spPr/>
        <p:txBody>
          <a:bodyPr/>
          <a:lstStyle/>
          <a:p>
            <a:r>
              <a:rPr lang="en-US" smtClean="0">
                <a:solidFill>
                  <a:prstClr val="white"/>
                </a:solidFill>
              </a:rPr>
              <a:t>pbisMN.org</a:t>
            </a:r>
            <a:endParaRPr lang="en-US" dirty="0">
              <a:solidFill>
                <a:prstClr val="white"/>
              </a:solidFill>
            </a:endParaRPr>
          </a:p>
        </p:txBody>
      </p:sp>
      <p:sp>
        <p:nvSpPr>
          <p:cNvPr id="8" name="Rectangle 7"/>
          <p:cNvSpPr/>
          <p:nvPr/>
        </p:nvSpPr>
        <p:spPr>
          <a:xfrm>
            <a:off x="4891599" y="3095740"/>
            <a:ext cx="1866900" cy="29923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Look at the growth!</a:t>
            </a:r>
            <a:endParaRPr lang="en-US" sz="2800" b="1" dirty="0">
              <a:solidFill>
                <a:schemeClr val="tx1"/>
              </a:solidFill>
            </a:endParaRPr>
          </a:p>
        </p:txBody>
      </p:sp>
    </p:spTree>
    <p:extLst>
      <p:ext uri="{BB962C8B-B14F-4D97-AF65-F5344CB8AC3E}">
        <p14:creationId xmlns:p14="http://schemas.microsoft.com/office/powerpoint/2010/main" val="302323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title="NRIP Cohort 11 Tiered Fidelity Inventory Chart - Fall Winter Spring">
            <a:extLst>
              <a:ext uri="{FF2B5EF4-FFF2-40B4-BE49-F238E27FC236}">
                <a16:creationId xmlns:xdr="http://schemas.openxmlformats.org/drawingml/2006/spreadsheetDrawing" xmlns:a16="http://schemas.microsoft.com/office/drawing/2014/main" xmlns="" xmlns:lc="http://schemas.openxmlformats.org/drawingml/2006/lockedCanvas" id="{00000000-0008-0000-0000-000002000000}"/>
              </a:ext>
            </a:extLst>
          </p:cNvPr>
          <p:cNvGraphicFramePr>
            <a:graphicFrameLocks/>
          </p:cNvGraphicFramePr>
          <p:nvPr>
            <p:extLst/>
          </p:nvPr>
        </p:nvGraphicFramePr>
        <p:xfrm>
          <a:off x="246184" y="1472897"/>
          <a:ext cx="11699629" cy="551688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fontScale="90000"/>
          </a:bodyPr>
          <a:lstStyle/>
          <a:p>
            <a:r>
              <a:rPr lang="en-US" sz="4000" dirty="0" smtClean="0">
                <a:solidFill>
                  <a:srgbClr val="FFFFFF"/>
                </a:solidFill>
              </a:rPr>
              <a:t>MRIP </a:t>
            </a:r>
            <a:r>
              <a:rPr lang="en-US" sz="4000" dirty="0">
                <a:solidFill>
                  <a:srgbClr val="FFFFFF"/>
                </a:solidFill>
              </a:rPr>
              <a:t>Cohort 13</a:t>
            </a:r>
            <a:br>
              <a:rPr lang="en-US" sz="4000" dirty="0">
                <a:solidFill>
                  <a:srgbClr val="FFFFFF"/>
                </a:solidFill>
              </a:rPr>
            </a:br>
            <a:r>
              <a:rPr lang="en-US" sz="2800" dirty="0">
                <a:solidFill>
                  <a:srgbClr val="FFFFFF"/>
                </a:solidFill>
              </a:rPr>
              <a:t>Progress!</a:t>
            </a:r>
            <a:endParaRPr lang="en-US" sz="2800" dirty="0"/>
          </a:p>
        </p:txBody>
      </p:sp>
      <p:sp>
        <p:nvSpPr>
          <p:cNvPr id="4" name="Slide Number Placeholder 3"/>
          <p:cNvSpPr>
            <a:spLocks noGrp="1"/>
          </p:cNvSpPr>
          <p:nvPr>
            <p:ph type="sldNum" sz="quarter" idx="12"/>
          </p:nvPr>
        </p:nvSpPr>
        <p:spPr/>
        <p:txBody>
          <a:bodyPr/>
          <a:lstStyle/>
          <a:p>
            <a:fld id="{91C7252B-4A3A-443E-82EA-92A5BCCF2336}" type="slidenum">
              <a:rPr lang="en-US" smtClean="0">
                <a:solidFill>
                  <a:prstClr val="white"/>
                </a:solidFill>
              </a:rPr>
              <a:pPr/>
              <a:t>22</a:t>
            </a:fld>
            <a:endParaRPr lang="en-US" dirty="0">
              <a:solidFill>
                <a:prstClr val="white"/>
              </a:solidFill>
            </a:endParaRPr>
          </a:p>
        </p:txBody>
      </p:sp>
      <p:sp>
        <p:nvSpPr>
          <p:cNvPr id="3" name="Footer Placeholder 2"/>
          <p:cNvSpPr>
            <a:spLocks noGrp="1"/>
          </p:cNvSpPr>
          <p:nvPr>
            <p:ph type="ftr" sz="quarter" idx="13"/>
          </p:nvPr>
        </p:nvSpPr>
        <p:spPr/>
        <p:txBody>
          <a:bodyPr/>
          <a:lstStyle/>
          <a:p>
            <a:r>
              <a:rPr lang="en-US" smtClean="0">
                <a:solidFill>
                  <a:prstClr val="white"/>
                </a:solidFill>
              </a:rPr>
              <a:t>pbisMN.org</a:t>
            </a:r>
            <a:endParaRPr lang="en-US" dirty="0">
              <a:solidFill>
                <a:prstClr val="white"/>
              </a:solidFill>
            </a:endParaRPr>
          </a:p>
        </p:txBody>
      </p:sp>
    </p:spTree>
    <p:extLst>
      <p:ext uri="{BB962C8B-B14F-4D97-AF65-F5344CB8AC3E}">
        <p14:creationId xmlns:p14="http://schemas.microsoft.com/office/powerpoint/2010/main" val="139175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title="NRIP Cohort 11 Tiered Fidelity Inventory Chart - Fall Winter Spring">
            <a:extLst>
              <a:ext uri="{FF2B5EF4-FFF2-40B4-BE49-F238E27FC236}">
                <a16:creationId xmlns:xdr="http://schemas.openxmlformats.org/drawingml/2006/spreadsheetDrawing" xmlns:a16="http://schemas.microsoft.com/office/drawing/2014/main" xmlns="" xmlns:lc="http://schemas.openxmlformats.org/drawingml/2006/lockedCanvas" id="{00000000-0008-0000-0000-000002000000}"/>
              </a:ext>
            </a:extLst>
          </p:cNvPr>
          <p:cNvGraphicFramePr>
            <a:graphicFrameLocks/>
          </p:cNvGraphicFramePr>
          <p:nvPr>
            <p:extLst/>
          </p:nvPr>
        </p:nvGraphicFramePr>
        <p:xfrm>
          <a:off x="246184" y="1472897"/>
          <a:ext cx="11699629" cy="551688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normAutofit fontScale="90000"/>
          </a:bodyPr>
          <a:lstStyle/>
          <a:p>
            <a:r>
              <a:rPr lang="en-US" sz="4000" dirty="0" smtClean="0"/>
              <a:t>NRIP </a:t>
            </a:r>
            <a:r>
              <a:rPr lang="en-US" sz="4000" dirty="0"/>
              <a:t>Cohort </a:t>
            </a:r>
            <a:r>
              <a:rPr lang="en-US" sz="4000" dirty="0" smtClean="0"/>
              <a:t>13</a:t>
            </a:r>
            <a:br>
              <a:rPr lang="en-US" sz="4000" dirty="0" smtClean="0"/>
            </a:br>
            <a:r>
              <a:rPr lang="en-US" sz="2800" dirty="0">
                <a:solidFill>
                  <a:schemeClr val="tx1"/>
                </a:solidFill>
              </a:rPr>
              <a:t>!</a:t>
            </a:r>
            <a:endParaRPr lang="en-US" sz="2800" dirty="0">
              <a:solidFill>
                <a:schemeClr val="tx1"/>
              </a:solidFill>
            </a:endParaRPr>
          </a:p>
        </p:txBody>
      </p:sp>
      <p:sp>
        <p:nvSpPr>
          <p:cNvPr id="4" name="Slide Number Placeholder 3"/>
          <p:cNvSpPr>
            <a:spLocks noGrp="1"/>
          </p:cNvSpPr>
          <p:nvPr>
            <p:ph type="sldNum" sz="quarter" idx="12"/>
          </p:nvPr>
        </p:nvSpPr>
        <p:spPr/>
        <p:txBody>
          <a:bodyPr/>
          <a:lstStyle/>
          <a:p>
            <a:fld id="{91C7252B-4A3A-443E-82EA-92A5BCCF2336}" type="slidenum">
              <a:rPr lang="en-US" smtClean="0">
                <a:solidFill>
                  <a:prstClr val="white"/>
                </a:solidFill>
              </a:rPr>
              <a:pPr/>
              <a:t>23</a:t>
            </a:fld>
            <a:endParaRPr lang="en-US" dirty="0">
              <a:solidFill>
                <a:prstClr val="white"/>
              </a:solidFill>
            </a:endParaRPr>
          </a:p>
        </p:txBody>
      </p:sp>
      <p:sp>
        <p:nvSpPr>
          <p:cNvPr id="3" name="Footer Placeholder 2"/>
          <p:cNvSpPr>
            <a:spLocks noGrp="1"/>
          </p:cNvSpPr>
          <p:nvPr>
            <p:ph type="ftr" sz="quarter" idx="13"/>
          </p:nvPr>
        </p:nvSpPr>
        <p:spPr/>
        <p:txBody>
          <a:bodyPr/>
          <a:lstStyle/>
          <a:p>
            <a:r>
              <a:rPr lang="en-US" smtClean="0">
                <a:solidFill>
                  <a:prstClr val="white"/>
                </a:solidFill>
              </a:rPr>
              <a:t>pbisMN.org</a:t>
            </a:r>
            <a:endParaRPr lang="en-US" dirty="0">
              <a:solidFill>
                <a:prstClr val="white"/>
              </a:solidFill>
            </a:endParaRPr>
          </a:p>
        </p:txBody>
      </p:sp>
      <p:sp>
        <p:nvSpPr>
          <p:cNvPr id="8" name="Rectangle 7"/>
          <p:cNvSpPr/>
          <p:nvPr/>
        </p:nvSpPr>
        <p:spPr>
          <a:xfrm>
            <a:off x="4891599" y="3268648"/>
            <a:ext cx="1866900" cy="28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Look at the growth!</a:t>
            </a:r>
            <a:endParaRPr lang="en-US" sz="2800" b="1" dirty="0">
              <a:solidFill>
                <a:schemeClr val="tx1"/>
              </a:solidFill>
            </a:endParaRPr>
          </a:p>
        </p:txBody>
      </p:sp>
    </p:spTree>
    <p:extLst>
      <p:ext uri="{BB962C8B-B14F-4D97-AF65-F5344CB8AC3E}">
        <p14:creationId xmlns:p14="http://schemas.microsoft.com/office/powerpoint/2010/main" val="3767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title="NRIP Cohort 11 Tiered Fidelity Inventory Chart - Fall Winter Spring">
            <a:extLst>
              <a:ext uri="{FF2B5EF4-FFF2-40B4-BE49-F238E27FC236}">
                <a16:creationId xmlns:xdr="http://schemas.openxmlformats.org/drawingml/2006/spreadsheetDrawing" xmlns:a16="http://schemas.microsoft.com/office/drawing/2014/main" xmlns="" xmlns:lc="http://schemas.openxmlformats.org/drawingml/2006/lockedCanvas" id="{00000000-0008-0000-0000-000002000000}"/>
              </a:ext>
            </a:extLst>
          </p:cNvPr>
          <p:cNvGraphicFramePr>
            <a:graphicFrameLocks/>
          </p:cNvGraphicFramePr>
          <p:nvPr>
            <p:extLst/>
          </p:nvPr>
        </p:nvGraphicFramePr>
        <p:xfrm>
          <a:off x="246184" y="1472897"/>
          <a:ext cx="11699629" cy="551688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normAutofit fontScale="90000"/>
          </a:bodyPr>
          <a:lstStyle/>
          <a:p>
            <a:r>
              <a:rPr lang="en-US" sz="4000" dirty="0" smtClean="0">
                <a:solidFill>
                  <a:srgbClr val="FFFFFF"/>
                </a:solidFill>
              </a:rPr>
              <a:t>NRIP </a:t>
            </a:r>
            <a:r>
              <a:rPr lang="en-US" sz="4000" dirty="0">
                <a:solidFill>
                  <a:srgbClr val="FFFFFF"/>
                </a:solidFill>
              </a:rPr>
              <a:t>Cohort 13</a:t>
            </a:r>
            <a:br>
              <a:rPr lang="en-US" sz="4000" dirty="0">
                <a:solidFill>
                  <a:srgbClr val="FFFFFF"/>
                </a:solidFill>
              </a:rPr>
            </a:br>
            <a:r>
              <a:rPr lang="en-US" sz="2800" dirty="0">
                <a:solidFill>
                  <a:srgbClr val="FFFFFF"/>
                </a:solidFill>
              </a:rPr>
              <a:t>Progress!</a:t>
            </a:r>
            <a:endParaRPr lang="en-US" dirty="0"/>
          </a:p>
        </p:txBody>
      </p:sp>
      <p:sp>
        <p:nvSpPr>
          <p:cNvPr id="4" name="Slide Number Placeholder 3"/>
          <p:cNvSpPr>
            <a:spLocks noGrp="1"/>
          </p:cNvSpPr>
          <p:nvPr>
            <p:ph type="sldNum" sz="quarter" idx="12"/>
          </p:nvPr>
        </p:nvSpPr>
        <p:spPr/>
        <p:txBody>
          <a:bodyPr/>
          <a:lstStyle/>
          <a:p>
            <a:fld id="{91C7252B-4A3A-443E-82EA-92A5BCCF2336}" type="slidenum">
              <a:rPr lang="en-US" smtClean="0">
                <a:solidFill>
                  <a:prstClr val="white"/>
                </a:solidFill>
              </a:rPr>
              <a:pPr/>
              <a:t>24</a:t>
            </a:fld>
            <a:endParaRPr lang="en-US" dirty="0">
              <a:solidFill>
                <a:prstClr val="white"/>
              </a:solidFill>
            </a:endParaRPr>
          </a:p>
        </p:txBody>
      </p:sp>
      <p:sp>
        <p:nvSpPr>
          <p:cNvPr id="3" name="Footer Placeholder 2"/>
          <p:cNvSpPr>
            <a:spLocks noGrp="1"/>
          </p:cNvSpPr>
          <p:nvPr>
            <p:ph type="ftr" sz="quarter" idx="13"/>
          </p:nvPr>
        </p:nvSpPr>
        <p:spPr/>
        <p:txBody>
          <a:bodyPr/>
          <a:lstStyle/>
          <a:p>
            <a:r>
              <a:rPr lang="en-US" smtClean="0">
                <a:solidFill>
                  <a:prstClr val="white"/>
                </a:solidFill>
              </a:rPr>
              <a:t>pbisMN.org</a:t>
            </a:r>
            <a:endParaRPr lang="en-US" dirty="0">
              <a:solidFill>
                <a:prstClr val="white"/>
              </a:solidFill>
            </a:endParaRPr>
          </a:p>
        </p:txBody>
      </p:sp>
    </p:spTree>
    <p:extLst>
      <p:ext uri="{BB962C8B-B14F-4D97-AF65-F5344CB8AC3E}">
        <p14:creationId xmlns:p14="http://schemas.microsoft.com/office/powerpoint/2010/main" val="2318030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PBIS Assessment Improves Efficiency </a:t>
            </a:r>
            <a:endParaRPr lang="en-US" dirty="0"/>
          </a:p>
        </p:txBody>
      </p:sp>
      <p:sp>
        <p:nvSpPr>
          <p:cNvPr id="15" name="Content Placeholder 14"/>
          <p:cNvSpPr>
            <a:spLocks noGrp="1"/>
          </p:cNvSpPr>
          <p:nvPr>
            <p:ph idx="1"/>
          </p:nvPr>
        </p:nvSpPr>
        <p:spPr/>
        <p:txBody>
          <a:bodyPr>
            <a:noAutofit/>
          </a:bodyPr>
          <a:lstStyle/>
          <a:p>
            <a:pPr marL="0" lvl="0" indent="0" fontAlgn="base">
              <a:buClr>
                <a:srgbClr val="003865"/>
              </a:buClr>
              <a:buNone/>
            </a:pPr>
            <a:r>
              <a:rPr lang="en-US" sz="2800" b="1" dirty="0" smtClean="0">
                <a:solidFill>
                  <a:srgbClr val="003865"/>
                </a:solidFill>
              </a:rPr>
              <a:t>Used by schools teams for these </a:t>
            </a:r>
            <a:r>
              <a:rPr lang="en-US" sz="2800" b="1" dirty="0">
                <a:solidFill>
                  <a:srgbClr val="003865"/>
                </a:solidFill>
              </a:rPr>
              <a:t>purposes:</a:t>
            </a:r>
          </a:p>
          <a:p>
            <a:pPr lvl="0" fontAlgn="base">
              <a:buClr>
                <a:srgbClr val="003865"/>
              </a:buClr>
              <a:buFont typeface="Wingdings" panose="05000000000000000000" pitchFamily="2" charset="2"/>
              <a:buChar char="ü"/>
            </a:pPr>
            <a:r>
              <a:rPr lang="en-US" sz="2400" dirty="0" smtClean="0">
                <a:solidFill>
                  <a:srgbClr val="003865"/>
                </a:solidFill>
              </a:rPr>
              <a:t> Initially determine how SW-PBIS </a:t>
            </a:r>
            <a:r>
              <a:rPr lang="en-US" sz="2400" dirty="0">
                <a:solidFill>
                  <a:srgbClr val="003865"/>
                </a:solidFill>
              </a:rPr>
              <a:t>should be </a:t>
            </a:r>
            <a:r>
              <a:rPr lang="en-US" sz="2400" b="1" dirty="0">
                <a:solidFill>
                  <a:srgbClr val="003865"/>
                </a:solidFill>
              </a:rPr>
              <a:t>adopted</a:t>
            </a:r>
            <a:r>
              <a:rPr lang="en-US" sz="2400" dirty="0">
                <a:solidFill>
                  <a:srgbClr val="003865"/>
                </a:solidFill>
              </a:rPr>
              <a:t>.</a:t>
            </a:r>
          </a:p>
          <a:p>
            <a:pPr lvl="0" fontAlgn="base">
              <a:buClr>
                <a:srgbClr val="003865"/>
              </a:buClr>
              <a:buFont typeface="Wingdings" panose="05000000000000000000" pitchFamily="2" charset="2"/>
              <a:buChar char="ü"/>
            </a:pPr>
            <a:r>
              <a:rPr lang="en-US" sz="2400" dirty="0" smtClean="0">
                <a:solidFill>
                  <a:srgbClr val="003865"/>
                </a:solidFill>
              </a:rPr>
              <a:t> Assess SW-PBIS implementation </a:t>
            </a:r>
            <a:r>
              <a:rPr lang="en-US" sz="2400" b="1" dirty="0" smtClean="0">
                <a:solidFill>
                  <a:srgbClr val="003865"/>
                </a:solidFill>
              </a:rPr>
              <a:t>fidelity of procedures</a:t>
            </a:r>
            <a:r>
              <a:rPr lang="en-US" sz="2400" dirty="0" smtClean="0">
                <a:solidFill>
                  <a:srgbClr val="003865"/>
                </a:solidFill>
              </a:rPr>
              <a:t>.</a:t>
            </a:r>
            <a:endParaRPr lang="en-US" sz="2400" dirty="0">
              <a:solidFill>
                <a:srgbClr val="003865"/>
              </a:solidFill>
            </a:endParaRPr>
          </a:p>
          <a:p>
            <a:pPr lvl="0" fontAlgn="base">
              <a:buClr>
                <a:srgbClr val="003865"/>
              </a:buClr>
              <a:buFont typeface="Wingdings" panose="05000000000000000000" pitchFamily="2" charset="2"/>
              <a:buChar char="ü"/>
            </a:pPr>
            <a:r>
              <a:rPr lang="en-US" sz="2400" dirty="0" smtClean="0">
                <a:solidFill>
                  <a:srgbClr val="003865"/>
                </a:solidFill>
              </a:rPr>
              <a:t> Sustained </a:t>
            </a:r>
            <a:r>
              <a:rPr lang="en-US" sz="2400" dirty="0">
                <a:solidFill>
                  <a:srgbClr val="003865"/>
                </a:solidFill>
              </a:rPr>
              <a:t>assessment of </a:t>
            </a:r>
            <a:r>
              <a:rPr lang="en-US" sz="2400" dirty="0" smtClean="0">
                <a:solidFill>
                  <a:srgbClr val="003865"/>
                </a:solidFill>
              </a:rPr>
              <a:t>SW-PBIS </a:t>
            </a:r>
            <a:r>
              <a:rPr lang="en-US" sz="2400" dirty="0">
                <a:solidFill>
                  <a:srgbClr val="003865"/>
                </a:solidFill>
              </a:rPr>
              <a:t>implementation </a:t>
            </a:r>
            <a:r>
              <a:rPr lang="en-US" sz="2400" dirty="0" smtClean="0">
                <a:solidFill>
                  <a:srgbClr val="003865"/>
                </a:solidFill>
              </a:rPr>
              <a:t>for </a:t>
            </a:r>
            <a:r>
              <a:rPr lang="en-US" sz="2400" b="1" dirty="0" smtClean="0">
                <a:solidFill>
                  <a:srgbClr val="003865"/>
                </a:solidFill>
              </a:rPr>
              <a:t>ongoing </a:t>
            </a:r>
            <a:r>
              <a:rPr lang="en-US" sz="2400" b="1" dirty="0">
                <a:solidFill>
                  <a:srgbClr val="003865"/>
                </a:solidFill>
              </a:rPr>
              <a:t>use of core </a:t>
            </a:r>
            <a:r>
              <a:rPr lang="en-US" sz="2400" b="1" dirty="0" smtClean="0">
                <a:solidFill>
                  <a:srgbClr val="003865"/>
                </a:solidFill>
              </a:rPr>
              <a:t>positive behavior support features </a:t>
            </a:r>
            <a:r>
              <a:rPr lang="en-US" sz="2400" dirty="0" smtClean="0">
                <a:solidFill>
                  <a:srgbClr val="003865"/>
                </a:solidFill>
              </a:rPr>
              <a:t>for </a:t>
            </a:r>
            <a:r>
              <a:rPr lang="en-US" sz="2400" b="1" dirty="0" smtClean="0">
                <a:solidFill>
                  <a:srgbClr val="003865"/>
                </a:solidFill>
              </a:rPr>
              <a:t>all students</a:t>
            </a:r>
            <a:r>
              <a:rPr lang="en-US" sz="2400" dirty="0" smtClean="0">
                <a:solidFill>
                  <a:srgbClr val="003865"/>
                </a:solidFill>
              </a:rPr>
              <a:t>.​</a:t>
            </a:r>
          </a:p>
          <a:p>
            <a:pPr lvl="0" fontAlgn="base">
              <a:buClr>
                <a:srgbClr val="003865"/>
              </a:buClr>
              <a:buFont typeface="Wingdings" panose="05000000000000000000" pitchFamily="2" charset="2"/>
              <a:buChar char="ü"/>
            </a:pPr>
            <a:r>
              <a:rPr lang="en-US" sz="2400" dirty="0" smtClean="0"/>
              <a:t> Assist </a:t>
            </a:r>
            <a:r>
              <a:rPr lang="en-US" sz="2400" dirty="0"/>
              <a:t>in </a:t>
            </a:r>
            <a:r>
              <a:rPr lang="en-US" sz="2400" b="1" dirty="0"/>
              <a:t>designing action plans </a:t>
            </a:r>
            <a:r>
              <a:rPr lang="en-US" sz="2400" dirty="0"/>
              <a:t>to improve </a:t>
            </a:r>
            <a:r>
              <a:rPr lang="en-US" sz="2400" dirty="0" smtClean="0"/>
              <a:t>fidelity.</a:t>
            </a:r>
            <a:endParaRPr lang="en-US" sz="3600" dirty="0"/>
          </a:p>
        </p:txBody>
      </p:sp>
      <p:sp>
        <p:nvSpPr>
          <p:cNvPr id="4" name="Date Placeholder 3"/>
          <p:cNvSpPr>
            <a:spLocks noGrp="1"/>
          </p:cNvSpPr>
          <p:nvPr>
            <p:ph type="dt" sz="half" idx="10"/>
          </p:nvPr>
        </p:nvSpPr>
        <p:spPr/>
        <p:txBody>
          <a:bodyPr/>
          <a:lstStyle/>
          <a:p>
            <a:fld id="{824D5D47-1752-4D84-8BFB-C2F71A34C932}" type="datetime1">
              <a:rPr lang="en-US" smtClean="0"/>
              <a:pPr/>
              <a:t>8/1/2018</a:t>
            </a:fld>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pPr/>
              <a:t>25</a:t>
            </a:fld>
            <a:endParaRPr lang="en-US" dirty="0"/>
          </a:p>
        </p:txBody>
      </p:sp>
      <p:sp>
        <p:nvSpPr>
          <p:cNvPr id="6" name="Footer Placeholder 5"/>
          <p:cNvSpPr>
            <a:spLocks noGrp="1"/>
          </p:cNvSpPr>
          <p:nvPr>
            <p:ph type="ftr" sz="quarter" idx="13"/>
          </p:nvPr>
        </p:nvSpPr>
        <p:spPr/>
        <p:txBody>
          <a:bodyPr/>
          <a:lstStyle/>
          <a:p>
            <a:r>
              <a:rPr lang="en-US" smtClean="0"/>
              <a:t>Leading for educational excellence and equity, every day for every one. | education.mn.gov</a:t>
            </a:r>
            <a:endParaRPr lang="en-US" dirty="0"/>
          </a:p>
        </p:txBody>
      </p:sp>
      <p:sp>
        <p:nvSpPr>
          <p:cNvPr id="7" name="TextBox 6"/>
          <p:cNvSpPr txBox="1"/>
          <p:nvPr/>
        </p:nvSpPr>
        <p:spPr>
          <a:xfrm>
            <a:off x="2196790" y="6351626"/>
            <a:ext cx="8489371" cy="369332"/>
          </a:xfrm>
          <a:prstGeom prst="rect">
            <a:avLst/>
          </a:prstGeom>
          <a:noFill/>
        </p:spPr>
        <p:txBody>
          <a:bodyPr wrap="square" rtlCol="0">
            <a:spAutoFit/>
          </a:bodyPr>
          <a:lstStyle/>
          <a:p>
            <a:r>
              <a:rPr lang="en-US" b="1" dirty="0" smtClean="0">
                <a:solidFill>
                  <a:prstClr val="black"/>
                </a:solidFill>
              </a:rPr>
              <a:t>Adapted from: </a:t>
            </a:r>
            <a:r>
              <a:rPr lang="en-US" b="1" dirty="0">
                <a:solidFill>
                  <a:prstClr val="black"/>
                </a:solidFill>
                <a:hlinkClick r:id="rId3"/>
              </a:rPr>
              <a:t>https://www.pbisapps.org/Applications/Pages/PBIS-Assessment.aspx</a:t>
            </a:r>
            <a:r>
              <a:rPr lang="en-US" b="1" dirty="0">
                <a:solidFill>
                  <a:prstClr val="black"/>
                </a:solidFill>
              </a:rPr>
              <a:t> </a:t>
            </a:r>
            <a:endParaRPr lang="en-US" dirty="0">
              <a:solidFill>
                <a:prstClr val="black"/>
              </a:solidFill>
            </a:endParaRPr>
          </a:p>
        </p:txBody>
      </p:sp>
      <p:pic>
        <p:nvPicPr>
          <p:cNvPr id="9" name="Picture 8" descr="A triangle with Red, Blue and Green colors " title="PBIS Assessment"/>
          <p:cNvPicPr>
            <a:picLocks noChangeAspect="1"/>
          </p:cNvPicPr>
          <p:nvPr/>
        </p:nvPicPr>
        <p:blipFill>
          <a:blip r:embed="rId4"/>
          <a:stretch>
            <a:fillRect/>
          </a:stretch>
        </p:blipFill>
        <p:spPr>
          <a:xfrm>
            <a:off x="9135421" y="5208175"/>
            <a:ext cx="2523179" cy="646031"/>
          </a:xfrm>
          <a:prstGeom prst="rect">
            <a:avLst/>
          </a:prstGeom>
          <a:ln>
            <a:solidFill>
              <a:schemeClr val="tx1"/>
            </a:solidFill>
          </a:ln>
        </p:spPr>
      </p:pic>
    </p:spTree>
    <p:extLst>
      <p:ext uri="{BB962C8B-B14F-4D97-AF65-F5344CB8AC3E}">
        <p14:creationId xmlns:p14="http://schemas.microsoft.com/office/powerpoint/2010/main" val="1275084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School and District Predictors of </a:t>
            </a:r>
            <a:br>
              <a:rPr lang="en-US" smtClean="0"/>
            </a:br>
            <a:r>
              <a:rPr lang="en-US" smtClean="0"/>
              <a:t>Sustained Implementation </a:t>
            </a:r>
            <a:endParaRPr lang="en-US" dirty="0"/>
          </a:p>
        </p:txBody>
      </p:sp>
      <p:sp>
        <p:nvSpPr>
          <p:cNvPr id="7" name="Content Placeholder 6"/>
          <p:cNvSpPr>
            <a:spLocks noGrp="1"/>
          </p:cNvSpPr>
          <p:nvPr>
            <p:ph idx="1"/>
          </p:nvPr>
        </p:nvSpPr>
        <p:spPr>
          <a:xfrm>
            <a:off x="838200" y="1362635"/>
            <a:ext cx="10515600" cy="4814328"/>
          </a:xfrm>
        </p:spPr>
        <p:txBody>
          <a:bodyPr>
            <a:normAutofit fontScale="25000" lnSpcReduction="20000"/>
          </a:bodyPr>
          <a:lstStyle/>
          <a:p>
            <a:pPr marL="0" indent="0">
              <a:spcBef>
                <a:spcPts val="0"/>
              </a:spcBef>
              <a:buNone/>
            </a:pPr>
            <a:r>
              <a:rPr lang="en-US" sz="11200" b="1" smtClean="0"/>
              <a:t>Team sharing data</a:t>
            </a:r>
          </a:p>
          <a:p>
            <a:pPr marL="857250" lvl="2" indent="0">
              <a:spcBef>
                <a:spcPts val="0"/>
              </a:spcBef>
              <a:buNone/>
            </a:pPr>
            <a:r>
              <a:rPr lang="en-US" sz="11200" smtClean="0"/>
              <a:t>Collect, Disaggregate, Inform Decisions, Shared with staff, etc.</a:t>
            </a:r>
          </a:p>
          <a:p>
            <a:pPr marL="0" indent="0">
              <a:spcBef>
                <a:spcPts val="0"/>
              </a:spcBef>
              <a:buNone/>
            </a:pPr>
            <a:r>
              <a:rPr lang="en-US" sz="11200" b="1" smtClean="0"/>
              <a:t>Capacity Building</a:t>
            </a:r>
          </a:p>
          <a:p>
            <a:pPr marL="457200" lvl="1" indent="0">
              <a:spcBef>
                <a:spcPts val="0"/>
              </a:spcBef>
              <a:buNone/>
            </a:pPr>
            <a:r>
              <a:rPr lang="en-US" sz="11200" smtClean="0"/>
              <a:t>	Internal and external coaching, Professional Development, etc.</a:t>
            </a:r>
          </a:p>
          <a:p>
            <a:pPr marL="0" indent="0">
              <a:spcBef>
                <a:spcPts val="0"/>
              </a:spcBef>
              <a:buNone/>
            </a:pPr>
            <a:r>
              <a:rPr lang="en-US" sz="11200" b="1" smtClean="0"/>
              <a:t>School Priority</a:t>
            </a:r>
          </a:p>
          <a:p>
            <a:pPr marL="457200" lvl="1" indent="0">
              <a:spcBef>
                <a:spcPts val="0"/>
              </a:spcBef>
              <a:buNone/>
            </a:pPr>
            <a:r>
              <a:rPr lang="en-US" sz="11200" smtClean="0"/>
              <a:t>	Administrative/staff support, buy-in, perceived efficiency</a:t>
            </a:r>
          </a:p>
          <a:p>
            <a:pPr marL="0" indent="0">
              <a:spcBef>
                <a:spcPts val="0"/>
              </a:spcBef>
              <a:buNone/>
            </a:pPr>
            <a:r>
              <a:rPr lang="en-US" sz="11200" b="1" smtClean="0"/>
              <a:t>District Priority</a:t>
            </a:r>
          </a:p>
          <a:p>
            <a:pPr marL="0" indent="0">
              <a:spcBef>
                <a:spcPts val="0"/>
              </a:spcBef>
              <a:buNone/>
            </a:pPr>
            <a:r>
              <a:rPr lang="en-US" sz="11200" smtClean="0"/>
              <a:t>          Explicit funding and policy, promoted to outside organization</a:t>
            </a:r>
          </a:p>
          <a:p>
            <a:pPr marL="457200" lvl="1" indent="0">
              <a:spcBef>
                <a:spcPts val="0"/>
              </a:spcBef>
              <a:buNone/>
            </a:pPr>
            <a:endParaRPr lang="en-US" sz="3700" smtClean="0">
              <a:solidFill>
                <a:prstClr val="black"/>
              </a:solidFill>
            </a:endParaRPr>
          </a:p>
          <a:p>
            <a:pPr marL="457200" lvl="1" indent="0">
              <a:spcBef>
                <a:spcPts val="0"/>
              </a:spcBef>
              <a:buNone/>
            </a:pPr>
            <a:r>
              <a:rPr lang="en-US" sz="3700" smtClean="0">
                <a:solidFill>
                  <a:prstClr val="black"/>
                </a:solidFill>
              </a:rPr>
              <a:t>McIntosh, K., Sterett, H., Nese, R,  Strikcland-Cohen, K., Kittleman, A., Hoselton, R., Horner R. (2018). Factors Predicting Implementation of a universal Behavior Support Framework. Positive Behavior Support. </a:t>
            </a:r>
            <a:r>
              <a:rPr lang="en-US" sz="3700" i="1" smtClean="0">
                <a:solidFill>
                  <a:prstClr val="black"/>
                </a:solidFill>
              </a:rPr>
              <a:t>Educational Researcher, 47, 307-316.</a:t>
            </a:r>
            <a:endParaRPr lang="en-US" sz="3700" dirty="0"/>
          </a:p>
        </p:txBody>
      </p:sp>
      <p:sp>
        <p:nvSpPr>
          <p:cNvPr id="4" name="Date Placeholder 3"/>
          <p:cNvSpPr>
            <a:spLocks noGrp="1"/>
          </p:cNvSpPr>
          <p:nvPr>
            <p:ph type="dt" sz="half" idx="10"/>
          </p:nvPr>
        </p:nvSpPr>
        <p:spPr/>
        <p:txBody>
          <a:bodyPr/>
          <a:lstStyle/>
          <a:p>
            <a:fld id="{824D5D47-1752-4D84-8BFB-C2F71A34C932}" type="datetime1">
              <a:rPr lang="en-US" smtClean="0">
                <a:solidFill>
                  <a:srgbClr val="000000"/>
                </a:solidFill>
              </a:rPr>
              <a:pPr/>
              <a:t>8/1/2018</a:t>
            </a:fld>
            <a:endParaRPr lang="en-US" dirty="0">
              <a:solidFill>
                <a:srgbClr val="000000"/>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26</a:t>
            </a:fld>
            <a:endParaRPr lang="en-US" dirty="0">
              <a:solidFill>
                <a:srgbClr val="000000"/>
              </a:solidFill>
            </a:endParaRPr>
          </a:p>
        </p:txBody>
      </p:sp>
      <p:sp>
        <p:nvSpPr>
          <p:cNvPr id="8" name="Rectangle 7" descr="Green text box highlighting the number one predictor of sustaining PBIS." title="Green Text Box"/>
          <p:cNvSpPr/>
          <p:nvPr/>
        </p:nvSpPr>
        <p:spPr>
          <a:xfrm>
            <a:off x="838200" y="1678898"/>
            <a:ext cx="10515599" cy="1079542"/>
          </a:xfrm>
          <a:prstGeom prst="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US" sz="2800" b="1" dirty="0">
                <a:solidFill>
                  <a:schemeClr val="accent2">
                    <a:lumMod val="75000"/>
                  </a:schemeClr>
                </a:solidFill>
              </a:rPr>
              <a:t>#1 Predictor</a:t>
            </a:r>
          </a:p>
        </p:txBody>
      </p:sp>
      <p:sp>
        <p:nvSpPr>
          <p:cNvPr id="9" name="Footer Placeholder 8"/>
          <p:cNvSpPr txBox="1">
            <a:spLocks noGrp="1"/>
          </p:cNvSpPr>
          <p:nvPr>
            <p:ph type="ftr" sz="quarter" idx="13"/>
          </p:nvPr>
        </p:nvSpPr>
        <p:spPr>
          <a:xfrm>
            <a:off x="2495550" y="6354247"/>
            <a:ext cx="6421438" cy="369332"/>
          </a:xfrm>
          <a:prstGeom prst="rect">
            <a:avLst/>
          </a:prstGeom>
          <a:solidFill>
            <a:schemeClr val="bg1"/>
          </a:solidFill>
        </p:spPr>
        <p:txBody>
          <a:bodyPr wrap="square" rtlCol="0">
            <a:spAutoFit/>
          </a:bodyPr>
          <a:lstStyle/>
          <a:p>
            <a:pPr marL="0" lvl="1" algn="r"/>
            <a:r>
              <a:rPr lang="en-US" dirty="0" smtClean="0"/>
              <a:t> </a:t>
            </a:r>
            <a:r>
              <a:rPr lang="en-US" b="1" dirty="0" smtClean="0"/>
              <a:t>Source: </a:t>
            </a:r>
            <a:r>
              <a:rPr lang="en-US" dirty="0" smtClean="0"/>
              <a:t>McIntosh, et al., 2018</a:t>
            </a:r>
            <a:endParaRPr lang="en-US" dirty="0"/>
          </a:p>
        </p:txBody>
      </p:sp>
    </p:spTree>
    <p:extLst>
      <p:ext uri="{BB962C8B-B14F-4D97-AF65-F5344CB8AC3E}">
        <p14:creationId xmlns:p14="http://schemas.microsoft.com/office/powerpoint/2010/main" val="1618640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Improving Efficiency in Minnesota </a:t>
            </a:r>
            <a:endParaRPr lang="en-US" dirty="0"/>
          </a:p>
        </p:txBody>
      </p:sp>
      <p:sp>
        <p:nvSpPr>
          <p:cNvPr id="15" name="Content Placeholder 14"/>
          <p:cNvSpPr>
            <a:spLocks noGrp="1"/>
          </p:cNvSpPr>
          <p:nvPr>
            <p:ph idx="1"/>
          </p:nvPr>
        </p:nvSpPr>
        <p:spPr/>
        <p:txBody>
          <a:bodyPr>
            <a:noAutofit/>
          </a:bodyPr>
          <a:lstStyle/>
          <a:p>
            <a:pPr marL="0" lvl="0" indent="0" fontAlgn="base">
              <a:buClr>
                <a:srgbClr val="003865"/>
              </a:buClr>
              <a:buNone/>
            </a:pPr>
            <a:r>
              <a:rPr lang="en-US" sz="3200" b="1" dirty="0" smtClean="0">
                <a:solidFill>
                  <a:srgbClr val="003865"/>
                </a:solidFill>
              </a:rPr>
              <a:t>MN </a:t>
            </a:r>
            <a:r>
              <a:rPr lang="en-US" sz="3200" b="1" dirty="0">
                <a:solidFill>
                  <a:srgbClr val="003865"/>
                </a:solidFill>
              </a:rPr>
              <a:t>Quick Facts</a:t>
            </a:r>
          </a:p>
          <a:p>
            <a:pPr lvl="0">
              <a:buClr>
                <a:srgbClr val="003865"/>
              </a:buClr>
            </a:pPr>
            <a:r>
              <a:rPr lang="en-US" sz="2400" dirty="0">
                <a:solidFill>
                  <a:srgbClr val="003865"/>
                </a:solidFill>
              </a:rPr>
              <a:t>Evidence shows schools are measuring assessment both in and out of training (TFI, SAS, BoQ, &amp; SET)</a:t>
            </a:r>
          </a:p>
          <a:p>
            <a:pPr lvl="0">
              <a:buClr>
                <a:srgbClr val="003865"/>
              </a:buClr>
            </a:pPr>
            <a:r>
              <a:rPr lang="en-US" sz="2400" dirty="0">
                <a:solidFill>
                  <a:srgbClr val="003865"/>
                </a:solidFill>
              </a:rPr>
              <a:t>In </a:t>
            </a:r>
            <a:r>
              <a:rPr lang="en-US" sz="2400" dirty="0" smtClean="0">
                <a:solidFill>
                  <a:srgbClr val="003865"/>
                </a:solidFill>
              </a:rPr>
              <a:t>2017-2018, </a:t>
            </a:r>
            <a:r>
              <a:rPr lang="en-US" sz="2400" dirty="0">
                <a:solidFill>
                  <a:srgbClr val="003865"/>
                </a:solidFill>
              </a:rPr>
              <a:t>357 schools completed a </a:t>
            </a:r>
            <a:r>
              <a:rPr lang="en-US" sz="2400" dirty="0" smtClean="0">
                <a:solidFill>
                  <a:srgbClr val="003865"/>
                </a:solidFill>
              </a:rPr>
              <a:t>TFI</a:t>
            </a:r>
          </a:p>
        </p:txBody>
      </p:sp>
      <p:sp>
        <p:nvSpPr>
          <p:cNvPr id="4" name="Date Placeholder 3"/>
          <p:cNvSpPr>
            <a:spLocks noGrp="1"/>
          </p:cNvSpPr>
          <p:nvPr>
            <p:ph type="dt" sz="half" idx="10"/>
          </p:nvPr>
        </p:nvSpPr>
        <p:spPr/>
        <p:txBody>
          <a:bodyPr/>
          <a:lstStyle/>
          <a:p>
            <a:fld id="{824D5D47-1752-4D84-8BFB-C2F71A34C932}" type="datetime1">
              <a:rPr lang="en-US" smtClean="0"/>
              <a:pPr/>
              <a:t>8/1/2018</a:t>
            </a:fld>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pPr/>
              <a:t>27</a:t>
            </a:fld>
            <a:endParaRPr lang="en-US" dirty="0"/>
          </a:p>
        </p:txBody>
      </p:sp>
      <p:sp>
        <p:nvSpPr>
          <p:cNvPr id="6" name="Footer Placeholder 5"/>
          <p:cNvSpPr>
            <a:spLocks noGrp="1"/>
          </p:cNvSpPr>
          <p:nvPr>
            <p:ph type="ftr" sz="quarter" idx="13"/>
          </p:nvPr>
        </p:nvSpPr>
        <p:spPr/>
        <p:txBody>
          <a:bodyPr/>
          <a:lstStyle/>
          <a:p>
            <a:pPr lvl="0"/>
            <a:r>
              <a:rPr lang="en-US" dirty="0">
                <a:solidFill>
                  <a:srgbClr val="003865"/>
                </a:solidFill>
              </a:rPr>
              <a:t>Leading for educational excellence and equity, every day for every one.</a:t>
            </a:r>
            <a:r>
              <a:rPr lang="en-US" dirty="0">
                <a:solidFill>
                  <a:srgbClr val="FFFFFF"/>
                </a:solidFill>
              </a:rPr>
              <a:t> </a:t>
            </a:r>
            <a:r>
              <a:rPr lang="en-US" dirty="0">
                <a:solidFill>
                  <a:srgbClr val="78BE21"/>
                </a:solidFill>
              </a:rPr>
              <a:t>|</a:t>
            </a:r>
            <a:r>
              <a:rPr lang="en-US" dirty="0">
                <a:solidFill>
                  <a:srgbClr val="FFFFFF"/>
                </a:solidFill>
              </a:rPr>
              <a:t> </a:t>
            </a:r>
            <a:r>
              <a:rPr lang="en-US" dirty="0">
                <a:solidFill>
                  <a:srgbClr val="003865"/>
                </a:solidFill>
              </a:rPr>
              <a:t>education.mn.gov</a:t>
            </a:r>
          </a:p>
        </p:txBody>
      </p:sp>
      <p:sp>
        <p:nvSpPr>
          <p:cNvPr id="3" name="TextBox 2"/>
          <p:cNvSpPr txBox="1"/>
          <p:nvPr/>
        </p:nvSpPr>
        <p:spPr>
          <a:xfrm>
            <a:off x="479685" y="4563627"/>
            <a:ext cx="11144044" cy="1200329"/>
          </a:xfrm>
          <a:prstGeom prst="rect">
            <a:avLst/>
          </a:prstGeom>
          <a:noFill/>
          <a:ln>
            <a:solidFill>
              <a:schemeClr val="tx1"/>
            </a:solidFill>
          </a:ln>
        </p:spPr>
        <p:txBody>
          <a:bodyPr wrap="square" rtlCol="0">
            <a:spAutoFit/>
          </a:bodyPr>
          <a:lstStyle/>
          <a:p>
            <a:pPr lvl="0" algn="ctr">
              <a:buClr>
                <a:srgbClr val="003865"/>
              </a:buClr>
            </a:pPr>
            <a:r>
              <a:rPr lang="en-US" sz="3600" b="1" dirty="0">
                <a:solidFill>
                  <a:srgbClr val="003865"/>
                </a:solidFill>
              </a:rPr>
              <a:t>388 schools in Minnesota used </a:t>
            </a:r>
            <a:r>
              <a:rPr lang="en-US" sz="3600" b="1" dirty="0" smtClean="0">
                <a:solidFill>
                  <a:srgbClr val="003865"/>
                </a:solidFill>
              </a:rPr>
              <a:t>a</a:t>
            </a:r>
          </a:p>
          <a:p>
            <a:pPr lvl="0" algn="ctr">
              <a:buClr>
                <a:srgbClr val="003865"/>
              </a:buClr>
            </a:pPr>
            <a:r>
              <a:rPr lang="en-US" sz="3600" b="1" dirty="0" smtClean="0">
                <a:solidFill>
                  <a:srgbClr val="003865"/>
                </a:solidFill>
              </a:rPr>
              <a:t>PBIS </a:t>
            </a:r>
            <a:r>
              <a:rPr lang="en-US" sz="3600" b="1" dirty="0">
                <a:solidFill>
                  <a:srgbClr val="003865"/>
                </a:solidFill>
              </a:rPr>
              <a:t>fidelity </a:t>
            </a:r>
            <a:r>
              <a:rPr lang="en-US" sz="3600" b="1" dirty="0" smtClean="0">
                <a:solidFill>
                  <a:srgbClr val="003865"/>
                </a:solidFill>
              </a:rPr>
              <a:t>assessment last </a:t>
            </a:r>
            <a:r>
              <a:rPr lang="en-US" sz="3600" b="1" dirty="0">
                <a:solidFill>
                  <a:srgbClr val="003865"/>
                </a:solidFill>
              </a:rPr>
              <a:t>year</a:t>
            </a:r>
            <a:r>
              <a:rPr lang="en-US" sz="3600" b="1" dirty="0" smtClean="0">
                <a:solidFill>
                  <a:srgbClr val="003865"/>
                </a:solidFill>
              </a:rPr>
              <a:t>!</a:t>
            </a:r>
            <a:endParaRPr lang="en-US" sz="3600" dirty="0">
              <a:solidFill>
                <a:srgbClr val="003865"/>
              </a:solidFill>
            </a:endParaRPr>
          </a:p>
        </p:txBody>
      </p:sp>
    </p:spTree>
    <p:extLst>
      <p:ext uri="{BB962C8B-B14F-4D97-AF65-F5344CB8AC3E}">
        <p14:creationId xmlns:p14="http://schemas.microsoft.com/office/powerpoint/2010/main" val="19922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Supports in</a:t>
            </a:r>
            <a:br>
              <a:rPr lang="en-US" dirty="0" smtClean="0"/>
            </a:br>
            <a:r>
              <a:rPr lang="en-US" dirty="0" smtClean="0"/>
              <a:t>Minnesota</a:t>
            </a:r>
            <a:endParaRPr lang="en-US" dirty="0"/>
          </a:p>
        </p:txBody>
      </p:sp>
      <p:sp>
        <p:nvSpPr>
          <p:cNvPr id="3" name="Date Placeholder 2"/>
          <p:cNvSpPr>
            <a:spLocks noGrp="1"/>
          </p:cNvSpPr>
          <p:nvPr>
            <p:ph type="dt" sz="half" idx="10"/>
          </p:nvPr>
        </p:nvSpPr>
        <p:spPr/>
        <p:txBody>
          <a:bodyPr/>
          <a:lstStyle/>
          <a:p>
            <a:fld id="{9A198C9B-0587-4A1E-9E03-E4C9FE222F08}" type="datetime1">
              <a:rPr lang="en-US" smtClean="0">
                <a:solidFill>
                  <a:srgbClr val="000000"/>
                </a:solidFill>
              </a:rPr>
              <a:pPr/>
              <a:t>8/1/2018</a:t>
            </a:fld>
            <a:endParaRPr lang="en-US" dirty="0">
              <a:solidFill>
                <a:srgbClr val="000000"/>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srgbClr val="000000"/>
                </a:solidFill>
              </a:rPr>
              <a:pPr/>
              <a:t>28</a:t>
            </a:fld>
            <a:endParaRPr lang="en-US" dirty="0">
              <a:solidFill>
                <a:srgbClr val="000000"/>
              </a:solidFill>
            </a:endParaRPr>
          </a:p>
        </p:txBody>
      </p:sp>
      <p:sp>
        <p:nvSpPr>
          <p:cNvPr id="5" name="Footer Placeholder 4"/>
          <p:cNvSpPr>
            <a:spLocks noGrp="1"/>
          </p:cNvSpPr>
          <p:nvPr>
            <p:ph type="ftr" sz="quarter" idx="13"/>
          </p:nvPr>
        </p:nvSpPr>
        <p:spPr/>
        <p:txBody>
          <a:bodyPr/>
          <a:lstStyle/>
          <a:p>
            <a:r>
              <a:rPr lang="en-US" dirty="0" smtClean="0">
                <a:solidFill>
                  <a:srgbClr val="003865"/>
                </a:solidFill>
              </a:rPr>
              <a:t>Leading for educational excellence and equity, every day for every one.</a:t>
            </a:r>
            <a:r>
              <a:rPr lang="en-US" dirty="0" smtClean="0">
                <a:solidFill>
                  <a:srgbClr val="FFFFFF"/>
                </a:solidFill>
              </a:rPr>
              <a:t> </a:t>
            </a:r>
            <a:r>
              <a:rPr lang="en-US" dirty="0" smtClean="0">
                <a:solidFill>
                  <a:srgbClr val="78BE21"/>
                </a:solidFill>
              </a:rPr>
              <a:t>|</a:t>
            </a:r>
            <a:r>
              <a:rPr lang="en-US" dirty="0" smtClean="0">
                <a:solidFill>
                  <a:srgbClr val="FFFFFF"/>
                </a:solidFill>
              </a:rPr>
              <a:t> </a:t>
            </a:r>
            <a:r>
              <a:rPr lang="en-US" dirty="0" smtClean="0">
                <a:solidFill>
                  <a:srgbClr val="003865"/>
                </a:solidFill>
              </a:rPr>
              <a:t>education.mn.gov</a:t>
            </a:r>
            <a:endParaRPr lang="en-US" dirty="0">
              <a:solidFill>
                <a:srgbClr val="003865"/>
              </a:solidFill>
            </a:endParaRPr>
          </a:p>
        </p:txBody>
      </p:sp>
    </p:spTree>
    <p:extLst>
      <p:ext uri="{BB962C8B-B14F-4D97-AF65-F5344CB8AC3E}">
        <p14:creationId xmlns:p14="http://schemas.microsoft.com/office/powerpoint/2010/main" val="29143347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Evaluation Schedule for Schools in Training</a:t>
            </a:r>
            <a:endParaRPr lang="en-US" dirty="0"/>
          </a:p>
        </p:txBody>
      </p:sp>
      <p:pic>
        <p:nvPicPr>
          <p:cNvPr id="7" name="Picture 2" descr="this is a screen shot of the Data at a Glance Calendar. The calendar has information regarding each fidelity measure  and its purpose and how ofter participants are expected to complete the measure. " title="Data at a Glance Calendar"/>
          <p:cNvPicPr>
            <a:picLocks noChangeAspect="1" noChangeArrowheads="1"/>
          </p:cNvPicPr>
          <p:nvPr/>
        </p:nvPicPr>
        <p:blipFill rotWithShape="1">
          <a:blip r:embed="rId2">
            <a:extLst>
              <a:ext uri="{28A0092B-C50C-407E-A947-70E740481C1C}">
                <a14:useLocalDpi xmlns:a14="http://schemas.microsoft.com/office/drawing/2010/main" val="0"/>
              </a:ext>
            </a:extLst>
          </a:blip>
          <a:srcRect t="1499"/>
          <a:stretch/>
        </p:blipFill>
        <p:spPr bwMode="auto">
          <a:xfrm>
            <a:off x="1601857" y="1363996"/>
            <a:ext cx="8932165" cy="5413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338286" y="6581001"/>
            <a:ext cx="8853714" cy="276999"/>
          </a:xfrm>
          <a:prstGeom prst="rect">
            <a:avLst/>
          </a:prstGeom>
          <a:noFill/>
        </p:spPr>
        <p:txBody>
          <a:bodyPr wrap="square" rtlCol="0">
            <a:spAutoFit/>
          </a:bodyPr>
          <a:lstStyle/>
          <a:p>
            <a:pPr marL="0" lvl="1" algn="r"/>
            <a:r>
              <a:rPr lang="en-US" sz="1200" dirty="0"/>
              <a:t> </a:t>
            </a:r>
            <a:r>
              <a:rPr lang="en-US" sz="1200" b="1" dirty="0" smtClean="0"/>
              <a:t>Source: </a:t>
            </a:r>
            <a:r>
              <a:rPr lang="en-US" sz="1200" dirty="0" smtClean="0">
                <a:hlinkClick r:id="rId3"/>
              </a:rPr>
              <a:t>pbisMN.org/documents/dataCalendarAtAGlance_Training2015_16.pdf</a:t>
            </a:r>
            <a:r>
              <a:rPr lang="en-US" sz="1200" dirty="0" smtClean="0"/>
              <a:t> </a:t>
            </a:r>
            <a:endParaRPr lang="en-US" sz="1200" dirty="0"/>
          </a:p>
        </p:txBody>
      </p:sp>
      <p:sp>
        <p:nvSpPr>
          <p:cNvPr id="9" name="Rounded Rectangle 8" descr="Red Box highlighting data scheduled for Year 1 of training" title="Red Box"/>
          <p:cNvSpPr/>
          <p:nvPr/>
        </p:nvSpPr>
        <p:spPr>
          <a:xfrm>
            <a:off x="8160936" y="2518667"/>
            <a:ext cx="2138623" cy="3581400"/>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54807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PBIS Growth</a:t>
            </a:r>
            <a:br>
              <a:rPr lang="en-US" dirty="0"/>
            </a:br>
            <a:r>
              <a:rPr lang="en-US" dirty="0"/>
              <a:t>in </a:t>
            </a:r>
            <a:r>
              <a:rPr lang="en-US" dirty="0" smtClean="0"/>
              <a:t>Minnesota</a:t>
            </a:r>
            <a:endParaRPr lang="en-US" dirty="0"/>
          </a:p>
        </p:txBody>
      </p:sp>
      <p:sp>
        <p:nvSpPr>
          <p:cNvPr id="3" name="Date Placeholder 2"/>
          <p:cNvSpPr>
            <a:spLocks noGrp="1"/>
          </p:cNvSpPr>
          <p:nvPr>
            <p:ph type="dt" sz="half" idx="10"/>
          </p:nvPr>
        </p:nvSpPr>
        <p:spPr/>
        <p:txBody>
          <a:bodyPr/>
          <a:lstStyle/>
          <a:p>
            <a:fld id="{9A198C9B-0587-4A1E-9E03-E4C9FE222F08}" type="datetime1">
              <a:rPr lang="en-US" smtClean="0">
                <a:solidFill>
                  <a:srgbClr val="000000"/>
                </a:solidFill>
              </a:rPr>
              <a:pPr/>
              <a:t>8/1/2018</a:t>
            </a:fld>
            <a:endParaRPr lang="en-US" dirty="0">
              <a:solidFill>
                <a:srgbClr val="000000"/>
              </a:solidFill>
            </a:endParaRPr>
          </a:p>
        </p:txBody>
      </p:sp>
      <p:sp>
        <p:nvSpPr>
          <p:cNvPr id="4" name="Slide Number Placeholder 3"/>
          <p:cNvSpPr>
            <a:spLocks noGrp="1"/>
          </p:cNvSpPr>
          <p:nvPr>
            <p:ph type="sldNum" sz="quarter" idx="12"/>
          </p:nvPr>
        </p:nvSpPr>
        <p:spPr/>
        <p:txBody>
          <a:bodyPr/>
          <a:lstStyle/>
          <a:p>
            <a:fld id="{48F63A3B-78C7-47BE-AE5E-E10140E04643}" type="slidenum">
              <a:rPr lang="en-US" smtClean="0">
                <a:solidFill>
                  <a:srgbClr val="000000"/>
                </a:solidFill>
              </a:rPr>
              <a:pPr/>
              <a:t>3</a:t>
            </a:fld>
            <a:endParaRPr lang="en-US" dirty="0">
              <a:solidFill>
                <a:srgbClr val="000000"/>
              </a:solidFill>
            </a:endParaRPr>
          </a:p>
        </p:txBody>
      </p:sp>
      <p:sp>
        <p:nvSpPr>
          <p:cNvPr id="5" name="Footer Placeholder 4"/>
          <p:cNvSpPr>
            <a:spLocks noGrp="1"/>
          </p:cNvSpPr>
          <p:nvPr>
            <p:ph type="ftr" sz="quarter" idx="13"/>
          </p:nvPr>
        </p:nvSpPr>
        <p:spPr/>
        <p:txBody>
          <a:bodyPr/>
          <a:lstStyle/>
          <a:p>
            <a:r>
              <a:rPr lang="en-US" smtClean="0">
                <a:solidFill>
                  <a:srgbClr val="003865"/>
                </a:solidFill>
              </a:rPr>
              <a:t>Leading for educational excellence and equity, every day for every one.</a:t>
            </a:r>
            <a:r>
              <a:rPr lang="en-US" smtClean="0">
                <a:solidFill>
                  <a:srgbClr val="FFFFFF"/>
                </a:solidFill>
              </a:rPr>
              <a:t> </a:t>
            </a:r>
            <a:r>
              <a:rPr lang="en-US" smtClean="0">
                <a:solidFill>
                  <a:srgbClr val="78BE21"/>
                </a:solidFill>
              </a:rPr>
              <a:t>|</a:t>
            </a:r>
            <a:r>
              <a:rPr lang="en-US" smtClean="0">
                <a:solidFill>
                  <a:srgbClr val="FFFFFF"/>
                </a:solidFill>
              </a:rPr>
              <a:t> </a:t>
            </a:r>
            <a:r>
              <a:rPr lang="en-US" smtClean="0">
                <a:solidFill>
                  <a:srgbClr val="003865"/>
                </a:solidFill>
              </a:rPr>
              <a:t>education.mn.gov</a:t>
            </a:r>
            <a:endParaRPr lang="en-US" dirty="0">
              <a:solidFill>
                <a:srgbClr val="003865"/>
              </a:solidFill>
            </a:endParaRPr>
          </a:p>
        </p:txBody>
      </p:sp>
    </p:spTree>
    <p:extLst>
      <p:ext uri="{BB962C8B-B14F-4D97-AF65-F5344CB8AC3E}">
        <p14:creationId xmlns:p14="http://schemas.microsoft.com/office/powerpoint/2010/main" val="12360690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799910" y="3702513"/>
            <a:ext cx="6819900" cy="553998"/>
          </a:xfrm>
          <a:prstGeom prst="rect">
            <a:avLst/>
          </a:prstGeom>
        </p:spPr>
        <p:txBody>
          <a:bodyPr vert="horz" wrap="square" lIns="0" tIns="0" rIns="0" bIns="0" numCol="1" rtlCol="0">
            <a:spAutoFit/>
          </a:bodyPr>
          <a:lstStyle/>
          <a:p>
            <a:pPr marL="3107055"/>
            <a:r>
              <a:rPr sz="3600" b="1" kern="0" dirty="0">
                <a:solidFill>
                  <a:srgbClr val="FFFFFF"/>
                </a:solidFill>
                <a:latin typeface="Arial"/>
                <a:cs typeface="Arial"/>
                <a:sym typeface="Arial"/>
                <a:hlinkClick r:id="rId3"/>
                <a:rtl val="0"/>
              </a:rPr>
              <a:t>pb</a:t>
            </a:r>
            <a:r>
              <a:rPr sz="3600" b="1" kern="0" spc="-11" dirty="0">
                <a:solidFill>
                  <a:srgbClr val="FFFFFF"/>
                </a:solidFill>
                <a:latin typeface="Arial"/>
                <a:cs typeface="Arial"/>
                <a:sym typeface="Arial"/>
                <a:hlinkClick r:id="rId3"/>
                <a:rtl val="0"/>
              </a:rPr>
              <a:t>i</a:t>
            </a:r>
            <a:r>
              <a:rPr sz="3600" b="1" kern="0" dirty="0">
                <a:solidFill>
                  <a:srgbClr val="FFFFFF"/>
                </a:solidFill>
                <a:latin typeface="Arial"/>
                <a:cs typeface="Arial"/>
                <a:sym typeface="Arial"/>
                <a:hlinkClick r:id="rId3"/>
                <a:rtl val="0"/>
              </a:rPr>
              <a:t>sMN.org</a:t>
            </a:r>
            <a:endParaRPr sz="3600" kern="0" dirty="0">
              <a:solidFill>
                <a:srgbClr val="000000"/>
              </a:solidFill>
              <a:latin typeface="Arial"/>
              <a:cs typeface="Arial"/>
              <a:sym typeface="Arial"/>
              <a:rtl val="0"/>
            </a:endParaRPr>
          </a:p>
        </p:txBody>
      </p:sp>
      <p:sp>
        <p:nvSpPr>
          <p:cNvPr id="2" name="Title 1" hidden="1"/>
          <p:cNvSpPr>
            <a:spLocks noGrp="1"/>
          </p:cNvSpPr>
          <p:nvPr>
            <p:ph type="title"/>
          </p:nvPr>
        </p:nvSpPr>
        <p:spPr/>
        <p:txBody>
          <a:bodyPr/>
          <a:lstStyle/>
          <a:p>
            <a:r>
              <a:rPr lang="en-US" smtClean="0"/>
              <a:t>Applications Due</a:t>
            </a:r>
            <a:endParaRPr lang="en-US" dirty="0"/>
          </a:p>
        </p:txBody>
      </p:sp>
      <p:pic>
        <p:nvPicPr>
          <p:cNvPr id="10" name="Picture 9" descr="Image showing the PBISMN.org hompage." title="pbisMN.org Screenshot"/>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25989" y="1331431"/>
            <a:ext cx="5547841" cy="5157663"/>
          </a:xfrm>
          <a:prstGeom prst="rect">
            <a:avLst/>
          </a:prstGeom>
        </p:spPr>
      </p:pic>
      <p:sp>
        <p:nvSpPr>
          <p:cNvPr id="11" name="TextBox 10"/>
          <p:cNvSpPr txBox="1"/>
          <p:nvPr/>
        </p:nvSpPr>
        <p:spPr>
          <a:xfrm>
            <a:off x="6352673" y="235803"/>
            <a:ext cx="5583773" cy="830997"/>
          </a:xfrm>
          <a:prstGeom prst="rect">
            <a:avLst/>
          </a:prstGeom>
          <a:noFill/>
        </p:spPr>
        <p:txBody>
          <a:bodyPr wrap="none" rtlCol="0">
            <a:spAutoFit/>
          </a:bodyPr>
          <a:lstStyle/>
          <a:p>
            <a:r>
              <a:rPr lang="en-US" sz="4800" dirty="0" smtClean="0">
                <a:solidFill>
                  <a:schemeClr val="bg1"/>
                </a:solidFill>
              </a:rPr>
              <a:t>Minnesota PBIS page </a:t>
            </a:r>
            <a:endParaRPr lang="en-US" sz="4800" dirty="0">
              <a:solidFill>
                <a:schemeClr val="bg1"/>
              </a:solidFill>
            </a:endParaRPr>
          </a:p>
        </p:txBody>
      </p:sp>
    </p:spTree>
    <p:extLst>
      <p:ext uri="{BB962C8B-B14F-4D97-AF65-F5344CB8AC3E}">
        <p14:creationId xmlns:p14="http://schemas.microsoft.com/office/powerpoint/2010/main" val="32121972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Minnesota PBIS </a:t>
            </a:r>
            <a:br>
              <a:rPr lang="en-US" dirty="0"/>
            </a:br>
            <a:r>
              <a:rPr lang="en-US" dirty="0"/>
              <a:t>Sustaining </a:t>
            </a:r>
            <a:r>
              <a:rPr lang="en-US" dirty="0" smtClean="0"/>
              <a:t>Exemplar </a:t>
            </a:r>
            <a:r>
              <a:rPr lang="en-US" dirty="0"/>
              <a:t>School Recognition </a:t>
            </a:r>
          </a:p>
        </p:txBody>
      </p:sp>
      <p:sp>
        <p:nvSpPr>
          <p:cNvPr id="4" name="Date Placeholder 3"/>
          <p:cNvSpPr>
            <a:spLocks noGrp="1"/>
          </p:cNvSpPr>
          <p:nvPr>
            <p:ph type="dt" sz="half" idx="10"/>
          </p:nvPr>
        </p:nvSpPr>
        <p:spPr/>
        <p:txBody>
          <a:bodyPr/>
          <a:lstStyle/>
          <a:p>
            <a:fld id="{824D5D47-1752-4D84-8BFB-C2F71A34C932}" type="datetime1">
              <a:rPr lang="en-US" smtClean="0">
                <a:solidFill>
                  <a:srgbClr val="000000"/>
                </a:solidFill>
              </a:rPr>
              <a:pPr/>
              <a:t>8/1/2018</a:t>
            </a:fld>
            <a:endParaRPr lang="en-US" dirty="0">
              <a:solidFill>
                <a:srgbClr val="000000"/>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31</a:t>
            </a:fld>
            <a:endParaRPr lang="en-US" dirty="0">
              <a:solidFill>
                <a:srgbClr val="000000"/>
              </a:solidFill>
            </a:endParaRPr>
          </a:p>
        </p:txBody>
      </p:sp>
      <p:sp>
        <p:nvSpPr>
          <p:cNvPr id="6" name="Footer Placeholder 5"/>
          <p:cNvSpPr>
            <a:spLocks noGrp="1"/>
          </p:cNvSpPr>
          <p:nvPr>
            <p:ph type="ftr" sz="quarter" idx="13"/>
          </p:nvPr>
        </p:nvSpPr>
        <p:spPr/>
        <p:txBody>
          <a:bodyPr/>
          <a:lstStyle/>
          <a:p>
            <a:r>
              <a:rPr lang="en-US" smtClean="0">
                <a:solidFill>
                  <a:srgbClr val="003865"/>
                </a:solidFill>
              </a:rPr>
              <a:t>Leading for educational excellence and equity, every day for every one.</a:t>
            </a:r>
            <a:r>
              <a:rPr lang="en-US" smtClean="0">
                <a:solidFill>
                  <a:srgbClr val="FFFFFF"/>
                </a:solidFill>
              </a:rPr>
              <a:t> </a:t>
            </a:r>
            <a:r>
              <a:rPr lang="en-US" smtClean="0">
                <a:solidFill>
                  <a:srgbClr val="78BE21"/>
                </a:solidFill>
              </a:rPr>
              <a:t>|</a:t>
            </a:r>
            <a:r>
              <a:rPr lang="en-US" smtClean="0">
                <a:solidFill>
                  <a:srgbClr val="FFFFFF"/>
                </a:solidFill>
              </a:rPr>
              <a:t> </a:t>
            </a:r>
            <a:r>
              <a:rPr lang="en-US" smtClean="0">
                <a:solidFill>
                  <a:srgbClr val="003865"/>
                </a:solidFill>
              </a:rPr>
              <a:t>education.mn.gov</a:t>
            </a:r>
            <a:endParaRPr lang="en-US" dirty="0">
              <a:solidFill>
                <a:srgbClr val="003865"/>
              </a:solidFill>
            </a:endParaRPr>
          </a:p>
        </p:txBody>
      </p:sp>
      <p:sp>
        <p:nvSpPr>
          <p:cNvPr id="7" name="Content Placeholder 2"/>
          <p:cNvSpPr>
            <a:spLocks noGrp="1"/>
          </p:cNvSpPr>
          <p:nvPr>
            <p:ph sz="half" idx="1"/>
          </p:nvPr>
        </p:nvSpPr>
        <p:spPr>
          <a:xfrm>
            <a:off x="739938" y="1594623"/>
            <a:ext cx="5181600" cy="4582339"/>
          </a:xfrm>
        </p:spPr>
        <p:txBody>
          <a:bodyPr>
            <a:normAutofit/>
          </a:bodyPr>
          <a:lstStyle/>
          <a:p>
            <a:pPr>
              <a:buFont typeface="Wingdings" panose="05000000000000000000" pitchFamily="2" charset="2"/>
              <a:buChar char="q"/>
            </a:pPr>
            <a:r>
              <a:rPr lang="en-US" dirty="0" smtClean="0"/>
              <a:t> Connect with a MN recognized sustaining school or district </a:t>
            </a:r>
          </a:p>
          <a:p>
            <a:pPr>
              <a:buFont typeface="Wingdings" panose="05000000000000000000" pitchFamily="2" charset="2"/>
              <a:buChar char="q"/>
            </a:pPr>
            <a:r>
              <a:rPr lang="en-US" dirty="0" smtClean="0"/>
              <a:t> Apply the year after  completing cohort training </a:t>
            </a:r>
          </a:p>
          <a:p>
            <a:pPr>
              <a:buFont typeface="Wingdings" panose="05000000000000000000" pitchFamily="2" charset="2"/>
              <a:buChar char="q"/>
            </a:pPr>
            <a:r>
              <a:rPr lang="en-US" dirty="0" smtClean="0"/>
              <a:t> Criteria: complete PBIS training and demonstrate continued implementation with fidelity </a:t>
            </a:r>
          </a:p>
          <a:p>
            <a:pPr>
              <a:buFont typeface="Wingdings" panose="05000000000000000000" pitchFamily="2" charset="2"/>
              <a:buChar char="q"/>
            </a:pPr>
            <a:r>
              <a:rPr lang="en-US" dirty="0" smtClean="0"/>
              <a:t> Giving back at the local, state, or national level </a:t>
            </a:r>
            <a:endParaRPr lang="en-US" dirty="0"/>
          </a:p>
        </p:txBody>
      </p:sp>
      <p:sp>
        <p:nvSpPr>
          <p:cNvPr id="8" name="Content Placeholder 15"/>
          <p:cNvSpPr txBox="1">
            <a:spLocks/>
          </p:cNvSpPr>
          <p:nvPr/>
        </p:nvSpPr>
        <p:spPr>
          <a:xfrm>
            <a:off x="6172200" y="1594624"/>
            <a:ext cx="5181600" cy="4582339"/>
          </a:xfrm>
          <a:prstGeom prst="rect">
            <a:avLst/>
          </a:prstGeom>
        </p:spPr>
        <p:txBody>
          <a:bodyPr>
            <a:normAutofit fontScale="92500" lnSpcReduction="1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mtClean="0"/>
          </a:p>
          <a:p>
            <a:pPr marL="0" indent="0">
              <a:buFont typeface="Arial" panose="020B0604020202020204" pitchFamily="34" charset="0"/>
              <a:buNone/>
            </a:pPr>
            <a:endParaRPr lang="en-US" smtClean="0"/>
          </a:p>
          <a:p>
            <a:pPr marL="0" indent="0">
              <a:buFont typeface="Arial" panose="020B0604020202020204" pitchFamily="34" charset="0"/>
              <a:buNone/>
            </a:pPr>
            <a:endParaRPr lang="en-US" smtClean="0"/>
          </a:p>
          <a:p>
            <a:pPr marL="0" indent="0">
              <a:buFont typeface="Arial" panose="020B0604020202020204" pitchFamily="34" charset="0"/>
              <a:buNone/>
            </a:pPr>
            <a:endParaRPr lang="en-US" smtClean="0"/>
          </a:p>
          <a:p>
            <a:pPr marL="0" indent="0">
              <a:buFont typeface="Arial" panose="020B0604020202020204" pitchFamily="34" charset="0"/>
              <a:buNone/>
            </a:pPr>
            <a:endParaRPr lang="en-US" smtClean="0"/>
          </a:p>
          <a:p>
            <a:pPr marL="0" indent="0">
              <a:buFont typeface="Arial" panose="020B0604020202020204" pitchFamily="34" charset="0"/>
              <a:buNone/>
            </a:pPr>
            <a:endParaRPr lang="en-US" smtClean="0"/>
          </a:p>
          <a:p>
            <a:pPr marL="0" indent="0">
              <a:buFont typeface="Arial" panose="020B0604020202020204" pitchFamily="34" charset="0"/>
              <a:buNone/>
            </a:pPr>
            <a:r>
              <a:rPr lang="en-US" smtClean="0"/>
              <a:t>   </a:t>
            </a:r>
          </a:p>
          <a:p>
            <a:pPr marL="0" indent="0">
              <a:buFont typeface="Arial" panose="020B0604020202020204" pitchFamily="34" charset="0"/>
              <a:buNone/>
            </a:pPr>
            <a:r>
              <a:rPr lang="en-US" smtClean="0"/>
              <a:t>    </a:t>
            </a:r>
            <a:r>
              <a:rPr lang="en-US" sz="1500" smtClean="0">
                <a:hlinkClick r:id="rId2"/>
              </a:rPr>
              <a:t>http://pbismn.org/statewide/sustaining-exemplar-schools.php</a:t>
            </a:r>
            <a:endParaRPr lang="en-US" sz="1500" smtClean="0"/>
          </a:p>
          <a:p>
            <a:pPr marL="0" indent="0">
              <a:buFont typeface="Arial" panose="020B0604020202020204" pitchFamily="34" charset="0"/>
              <a:buNone/>
            </a:pPr>
            <a:endParaRPr lang="en-US" smtClean="0"/>
          </a:p>
          <a:p>
            <a:pPr marL="0" indent="0">
              <a:buFont typeface="Arial" panose="020B0604020202020204" pitchFamily="34" charset="0"/>
              <a:buNone/>
            </a:pPr>
            <a:endParaRPr lang="en-US" dirty="0"/>
          </a:p>
        </p:txBody>
      </p:sp>
      <p:pic>
        <p:nvPicPr>
          <p:cNvPr id="9" name="Picture 8" descr="Screen shot of PBIS webpage and arrows pointing to the family and community section and sustaining expemplar schools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3241" y="1952786"/>
            <a:ext cx="4410559" cy="3254645"/>
          </a:xfrm>
          <a:prstGeom prst="rect">
            <a:avLst/>
          </a:prstGeom>
        </p:spPr>
      </p:pic>
      <p:sp>
        <p:nvSpPr>
          <p:cNvPr id="10" name="Left Arrow 9" descr="Blue Arrow pointing to Statewide tab on pbisMN.org" title="Blue Arrow"/>
          <p:cNvSpPr/>
          <p:nvPr/>
        </p:nvSpPr>
        <p:spPr>
          <a:xfrm rot="20143787">
            <a:off x="7525777" y="2174965"/>
            <a:ext cx="1518208" cy="639713"/>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descr="Blue arrow pointing to Sustaining Exemplar Schools tab on pbisMN.org" title="Blue Arrow"/>
          <p:cNvSpPr/>
          <p:nvPr/>
        </p:nvSpPr>
        <p:spPr>
          <a:xfrm rot="11948009">
            <a:off x="5781251" y="4015730"/>
            <a:ext cx="1379394" cy="623528"/>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87574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Recommendations for Common Issues</a:t>
            </a:r>
          </a:p>
        </p:txBody>
      </p:sp>
      <p:sp>
        <p:nvSpPr>
          <p:cNvPr id="4" name="Slide Number Placeholder 3"/>
          <p:cNvSpPr>
            <a:spLocks noGrp="1"/>
          </p:cNvSpPr>
          <p:nvPr>
            <p:ph type="sldNum" sz="quarter" idx="12"/>
          </p:nvPr>
        </p:nvSpPr>
        <p:spPr/>
        <p:txBody>
          <a:bodyPr/>
          <a:lstStyle/>
          <a:p>
            <a:fld id="{91C7252B-4A3A-443E-82EA-92A5BCCF2336}" type="slidenum">
              <a:rPr lang="en-US" smtClean="0">
                <a:solidFill>
                  <a:prstClr val="white"/>
                </a:solidFill>
              </a:rPr>
              <a:pPr/>
              <a:t>32</a:t>
            </a:fld>
            <a:endParaRPr lang="en-US" dirty="0">
              <a:solidFill>
                <a:prstClr val="white"/>
              </a:solidFill>
            </a:endParaRPr>
          </a:p>
        </p:txBody>
      </p:sp>
      <p:sp>
        <p:nvSpPr>
          <p:cNvPr id="3" name="Footer Placeholder 2"/>
          <p:cNvSpPr>
            <a:spLocks noGrp="1"/>
          </p:cNvSpPr>
          <p:nvPr>
            <p:ph type="ftr" sz="quarter" idx="13"/>
          </p:nvPr>
        </p:nvSpPr>
        <p:spPr/>
        <p:txBody>
          <a:bodyPr/>
          <a:lstStyle/>
          <a:p>
            <a:r>
              <a:rPr lang="en-US" dirty="0" smtClean="0">
                <a:solidFill>
                  <a:prstClr val="white"/>
                </a:solidFill>
              </a:rPr>
              <a:t>pbisMN.org</a:t>
            </a:r>
            <a:endParaRPr lang="en-US" dirty="0">
              <a:solidFill>
                <a:prstClr val="white"/>
              </a:solidFill>
            </a:endParaRPr>
          </a:p>
        </p:txBody>
      </p:sp>
      <p:pic>
        <p:nvPicPr>
          <p:cNvPr id="5" name="Picture 4" descr="Screen shot of PBISMN.org School Teams page with logo and picture of three adults giving a thumbs up gesture"/>
          <p:cNvPicPr>
            <a:picLocks noChangeAspect="1"/>
          </p:cNvPicPr>
          <p:nvPr/>
        </p:nvPicPr>
        <p:blipFill rotWithShape="1">
          <a:blip r:embed="rId2"/>
          <a:srcRect l="28337" t="12611" r="29307" b="18024"/>
          <a:stretch/>
        </p:blipFill>
        <p:spPr>
          <a:xfrm>
            <a:off x="3803812" y="1004834"/>
            <a:ext cx="5772049" cy="5317143"/>
          </a:xfrm>
          <a:prstGeom prst="rect">
            <a:avLst/>
          </a:prstGeom>
        </p:spPr>
      </p:pic>
      <p:sp>
        <p:nvSpPr>
          <p:cNvPr id="6" name="Right Arrow Callout 5"/>
          <p:cNvSpPr/>
          <p:nvPr/>
        </p:nvSpPr>
        <p:spPr>
          <a:xfrm>
            <a:off x="1992320" y="1541877"/>
            <a:ext cx="1797845" cy="1358129"/>
          </a:xfrm>
          <a:prstGeom prst="rightArrowCallout">
            <a:avLst/>
          </a:prstGeom>
          <a:solidFill>
            <a:schemeClr val="tx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700" b="1" i="0" u="none" strike="noStrike" kern="0" cap="none" spc="0" normalizeH="0" baseline="0" noProof="0" dirty="0" smtClean="0">
                <a:ln>
                  <a:noFill/>
                </a:ln>
                <a:solidFill>
                  <a:prstClr val="white"/>
                </a:solidFill>
                <a:effectLst/>
                <a:uLnTx/>
                <a:uFillTx/>
                <a:latin typeface="Calibri" panose="020F0502020204030204"/>
                <a:ea typeface="+mn-ea"/>
                <a:cs typeface="+mn-cs"/>
              </a:rPr>
              <a:t>School Teams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700" b="1" i="0" u="none" strike="noStrike" kern="0" cap="none" spc="0" normalizeH="0" baseline="0" noProof="0" dirty="0" smtClean="0">
                <a:ln>
                  <a:noFill/>
                </a:ln>
                <a:solidFill>
                  <a:prstClr val="white"/>
                </a:solidFill>
                <a:effectLst/>
                <a:uLnTx/>
                <a:uFillTx/>
                <a:latin typeface="Calibri" panose="020F0502020204030204"/>
                <a:ea typeface="+mn-ea"/>
                <a:cs typeface="+mn-cs"/>
              </a:rPr>
              <a:t>Home</a:t>
            </a:r>
          </a:p>
        </p:txBody>
      </p:sp>
      <p:sp>
        <p:nvSpPr>
          <p:cNvPr id="7" name="Right Arrow Callout 6"/>
          <p:cNvSpPr/>
          <p:nvPr/>
        </p:nvSpPr>
        <p:spPr>
          <a:xfrm>
            <a:off x="1992320" y="3866650"/>
            <a:ext cx="2078030" cy="1182496"/>
          </a:xfrm>
          <a:prstGeom prst="rightArrowCallout">
            <a:avLst>
              <a:gd name="adj1" fmla="val 25000"/>
              <a:gd name="adj2" fmla="val 25000"/>
              <a:gd name="adj3" fmla="val 25000"/>
              <a:gd name="adj4" fmla="val 71394"/>
            </a:avLst>
          </a:prstGeom>
          <a:solidFill>
            <a:schemeClr val="tx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700" b="1" i="0" u="none" strike="noStrike" kern="0" cap="none" spc="0" normalizeH="0" baseline="0" noProof="0" dirty="0" smtClean="0">
                <a:ln>
                  <a:noFill/>
                </a:ln>
                <a:solidFill>
                  <a:prstClr val="white"/>
                </a:solidFill>
                <a:effectLst/>
                <a:uLnTx/>
                <a:uFillTx/>
                <a:latin typeface="Calibri" panose="020F0502020204030204"/>
                <a:ea typeface="+mn-ea"/>
                <a:cs typeface="+mn-cs"/>
              </a:rPr>
              <a:t>Content by Topic</a:t>
            </a:r>
          </a:p>
        </p:txBody>
      </p:sp>
      <p:sp>
        <p:nvSpPr>
          <p:cNvPr id="8" name="Horizontal Scroll 7"/>
          <p:cNvSpPr/>
          <p:nvPr/>
        </p:nvSpPr>
        <p:spPr>
          <a:xfrm>
            <a:off x="7804210" y="4712579"/>
            <a:ext cx="3200400" cy="1552530"/>
          </a:xfrm>
          <a:prstGeom prst="horizontalScroll">
            <a:avLst/>
          </a:prstGeom>
          <a:solidFill>
            <a:schemeClr val="tx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smtClean="0">
                <a:ln>
                  <a:noFill/>
                </a:ln>
                <a:solidFill>
                  <a:prstClr val="white"/>
                </a:solidFill>
                <a:effectLst/>
                <a:uLnTx/>
                <a:uFillTx/>
                <a:latin typeface="Calibri" panose="020F0502020204030204"/>
                <a:ea typeface="+mn-ea"/>
                <a:cs typeface="+mn-cs"/>
              </a:rPr>
              <a:t>Recommendations for Common Issues…</a:t>
            </a:r>
          </a:p>
        </p:txBody>
      </p:sp>
      <p:sp>
        <p:nvSpPr>
          <p:cNvPr id="9" name="TextBox 8"/>
          <p:cNvSpPr txBox="1"/>
          <p:nvPr/>
        </p:nvSpPr>
        <p:spPr>
          <a:xfrm>
            <a:off x="1964267" y="6265109"/>
            <a:ext cx="3604192" cy="338554"/>
          </a:xfrm>
          <a:prstGeom prst="rect">
            <a:avLst/>
          </a:prstGeom>
          <a:noFill/>
        </p:spPr>
        <p:txBody>
          <a:bodyPr wrap="none" rtlCol="0">
            <a:spAutoFit/>
          </a:bodyPr>
          <a:lstStyle/>
          <a:p>
            <a:r>
              <a:rPr lang="en-US" sz="1600" b="1" dirty="0"/>
              <a:t>Source:</a:t>
            </a:r>
            <a:r>
              <a:rPr lang="en-US" sz="1600" dirty="0"/>
              <a:t> </a:t>
            </a:r>
            <a:r>
              <a:rPr lang="en-US" sz="1600" dirty="0">
                <a:hlinkClick r:id="rId3"/>
              </a:rPr>
              <a:t>http://</a:t>
            </a:r>
            <a:r>
              <a:rPr lang="en-US" sz="1600" dirty="0" smtClean="0">
                <a:hlinkClick r:id="rId3"/>
              </a:rPr>
              <a:t>pbismn.org/school-teams</a:t>
            </a:r>
            <a:r>
              <a:rPr lang="en-US" sz="1600" dirty="0" smtClean="0"/>
              <a:t> </a:t>
            </a:r>
            <a:endParaRPr lang="en-US" sz="1600" dirty="0"/>
          </a:p>
        </p:txBody>
      </p:sp>
    </p:spTree>
    <p:extLst>
      <p:ext uri="{BB962C8B-B14F-4D97-AF65-F5344CB8AC3E}">
        <p14:creationId xmlns:p14="http://schemas.microsoft.com/office/powerpoint/2010/main" val="101440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What do we do?</a:t>
            </a:r>
            <a:endParaRPr lang="en-US" dirty="0"/>
          </a:p>
        </p:txBody>
      </p:sp>
      <p:sp>
        <p:nvSpPr>
          <p:cNvPr id="5" name="Slide Number Placeholder 4"/>
          <p:cNvSpPr>
            <a:spLocks noGrp="1"/>
          </p:cNvSpPr>
          <p:nvPr>
            <p:ph type="sldNum" sz="quarter" idx="12"/>
          </p:nvPr>
        </p:nvSpPr>
        <p:spPr/>
        <p:txBody>
          <a:bodyPr/>
          <a:lstStyle/>
          <a:p>
            <a:fld id="{91C7252B-4A3A-443E-82EA-92A5BCCF2336}" type="slidenum">
              <a:rPr lang="en-US" smtClean="0">
                <a:solidFill>
                  <a:srgbClr val="000000"/>
                </a:solidFill>
              </a:rPr>
              <a:pPr/>
              <a:t>33</a:t>
            </a:fld>
            <a:endParaRPr lang="en-US" dirty="0">
              <a:solidFill>
                <a:srgbClr val="000000"/>
              </a:solidFill>
            </a:endParaRPr>
          </a:p>
        </p:txBody>
      </p:sp>
      <p:sp>
        <p:nvSpPr>
          <p:cNvPr id="4" name="Footer Placeholder 3"/>
          <p:cNvSpPr>
            <a:spLocks noGrp="1"/>
          </p:cNvSpPr>
          <p:nvPr>
            <p:ph type="ftr" sz="quarter" idx="13"/>
          </p:nvPr>
        </p:nvSpPr>
        <p:spPr/>
        <p:txBody>
          <a:bodyPr/>
          <a:lstStyle/>
          <a:p>
            <a:r>
              <a:rPr lang="en-US" smtClean="0">
                <a:solidFill>
                  <a:srgbClr val="FFFFFF"/>
                </a:solidFill>
              </a:rPr>
              <a:t>pbisMN.org</a:t>
            </a:r>
            <a:endParaRPr lang="en-US" dirty="0">
              <a:solidFill>
                <a:srgbClr val="FFFFFF"/>
              </a:solidFill>
            </a:endParaRPr>
          </a:p>
        </p:txBody>
      </p:sp>
      <p:sp>
        <p:nvSpPr>
          <p:cNvPr id="11" name="Content Placeholder 2"/>
          <p:cNvSpPr>
            <a:spLocks noGrp="1"/>
          </p:cNvSpPr>
          <p:nvPr>
            <p:ph idx="1"/>
          </p:nvPr>
        </p:nvSpPr>
        <p:spPr/>
        <p:txBody>
          <a:bodyPr>
            <a:normAutofit fontScale="92500" lnSpcReduction="20000"/>
          </a:bodyPr>
          <a:lstStyle/>
          <a:p>
            <a:pPr lvl="0"/>
            <a:r>
              <a:rPr lang="en-US" sz="4000" dirty="0">
                <a:solidFill>
                  <a:prstClr val="black"/>
                </a:solidFill>
              </a:rPr>
              <a:t>Most of our PBIS team that went through training is </a:t>
            </a:r>
            <a:r>
              <a:rPr lang="en-US" sz="4000" dirty="0">
                <a:solidFill>
                  <a:prstClr val="black"/>
                </a:solidFill>
                <a:hlinkClick r:id="rId2"/>
              </a:rPr>
              <a:t>no longer here</a:t>
            </a:r>
            <a:r>
              <a:rPr lang="en-US" sz="4000" dirty="0">
                <a:solidFill>
                  <a:prstClr val="black"/>
                </a:solidFill>
              </a:rPr>
              <a:t>.</a:t>
            </a:r>
          </a:p>
          <a:p>
            <a:pPr lvl="0"/>
            <a:r>
              <a:rPr lang="en-US" sz="4000" dirty="0">
                <a:solidFill>
                  <a:prstClr val="black"/>
                </a:solidFill>
              </a:rPr>
              <a:t>We have a </a:t>
            </a:r>
            <a:r>
              <a:rPr lang="en-US" sz="4000" dirty="0">
                <a:solidFill>
                  <a:prstClr val="black"/>
                </a:solidFill>
                <a:hlinkClick r:id="rId3"/>
              </a:rPr>
              <a:t>new principal</a:t>
            </a:r>
            <a:r>
              <a:rPr lang="en-US" sz="4000" dirty="0">
                <a:solidFill>
                  <a:prstClr val="black"/>
                </a:solidFill>
              </a:rPr>
              <a:t>.</a:t>
            </a:r>
          </a:p>
          <a:p>
            <a:pPr lvl="0"/>
            <a:r>
              <a:rPr lang="en-US" sz="4000" dirty="0">
                <a:solidFill>
                  <a:prstClr val="black"/>
                </a:solidFill>
              </a:rPr>
              <a:t>We don’t have current data. How do we </a:t>
            </a:r>
            <a:r>
              <a:rPr lang="en-US" sz="4000" dirty="0">
                <a:solidFill>
                  <a:prstClr val="black"/>
                </a:solidFill>
                <a:hlinkClick r:id="rId4"/>
              </a:rPr>
              <a:t>get a data system back </a:t>
            </a:r>
            <a:r>
              <a:rPr lang="en-US" sz="4000" dirty="0">
                <a:solidFill>
                  <a:prstClr val="black"/>
                </a:solidFill>
              </a:rPr>
              <a:t>into place</a:t>
            </a:r>
            <a:r>
              <a:rPr lang="en-US" sz="4000" dirty="0" smtClean="0">
                <a:solidFill>
                  <a:prstClr val="black"/>
                </a:solidFill>
              </a:rPr>
              <a:t>?</a:t>
            </a:r>
          </a:p>
          <a:p>
            <a:pPr lvl="0"/>
            <a:r>
              <a:rPr lang="en-US" sz="4000" dirty="0" smtClean="0">
                <a:solidFill>
                  <a:prstClr val="black"/>
                </a:solidFill>
              </a:rPr>
              <a:t>We got buy-in to start training. </a:t>
            </a:r>
            <a:r>
              <a:rPr lang="en-US" sz="4000" dirty="0" smtClean="0">
                <a:solidFill>
                  <a:prstClr val="black"/>
                </a:solidFill>
                <a:hlinkClick r:id="rId5"/>
              </a:rPr>
              <a:t>Do we have to continue getting buy-in</a:t>
            </a:r>
            <a:r>
              <a:rPr lang="en-US" sz="4000" dirty="0" smtClean="0">
                <a:solidFill>
                  <a:prstClr val="black"/>
                </a:solidFill>
              </a:rPr>
              <a:t>?</a:t>
            </a:r>
            <a:endParaRPr lang="en-US" sz="4000" dirty="0">
              <a:solidFill>
                <a:prstClr val="black"/>
              </a:solidFill>
            </a:endParaRPr>
          </a:p>
        </p:txBody>
      </p:sp>
    </p:spTree>
    <p:extLst>
      <p:ext uri="{BB962C8B-B14F-4D97-AF65-F5344CB8AC3E}">
        <p14:creationId xmlns:p14="http://schemas.microsoft.com/office/powerpoint/2010/main" val="683143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Content Placeholder 6" descr="Screenshot of the PBIS SLT recommendations document which has a white background, and a blue heading with the PBIS Minnesota logo." title="PBIS SLT Recommendations"/>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7452734" y="1933826"/>
            <a:ext cx="4599320" cy="3432387"/>
          </a:xfrm>
        </p:spPr>
      </p:pic>
      <p:sp>
        <p:nvSpPr>
          <p:cNvPr id="2" name="Title 1"/>
          <p:cNvSpPr>
            <a:spLocks noGrp="1"/>
          </p:cNvSpPr>
          <p:nvPr>
            <p:ph type="title"/>
          </p:nvPr>
        </p:nvSpPr>
        <p:spPr/>
        <p:txBody>
          <a:bodyPr>
            <a:normAutofit fontScale="90000"/>
          </a:bodyPr>
          <a:lstStyle/>
          <a:p>
            <a:r>
              <a:rPr lang="en-US" smtClean="0"/>
              <a:t>Staff Perceptions of Behavior &amp; Discipline Findings </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pPr/>
              <a:t>8/1/2018</a:t>
            </a:fld>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pPr/>
              <a:t>34</a:t>
            </a:fld>
            <a:endParaRPr lang="en-US" dirty="0"/>
          </a:p>
        </p:txBody>
      </p:sp>
      <p:sp>
        <p:nvSpPr>
          <p:cNvPr id="15" name="Footer Placeholder 5"/>
          <p:cNvSpPr>
            <a:spLocks noGrp="1"/>
          </p:cNvSpPr>
          <p:nvPr>
            <p:ph type="ftr" sz="quarter" idx="13"/>
          </p:nvPr>
        </p:nvSpPr>
        <p:spPr/>
        <p:txBody>
          <a:bodyPr/>
          <a:lstStyle/>
          <a:p>
            <a:r>
              <a:rPr lang="en-US" smtClean="0"/>
              <a:t>Pbismn.org| education.mn.gov</a:t>
            </a:r>
            <a:endParaRPr lang="en-US" dirty="0"/>
          </a:p>
        </p:txBody>
      </p:sp>
      <p:sp>
        <p:nvSpPr>
          <p:cNvPr id="16" name="Content Placeholder 12"/>
          <p:cNvSpPr txBox="1">
            <a:spLocks/>
          </p:cNvSpPr>
          <p:nvPr/>
        </p:nvSpPr>
        <p:spPr>
          <a:xfrm>
            <a:off x="840319" y="1794170"/>
            <a:ext cx="6612416" cy="443907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2800" b="1" u="sng" dirty="0" smtClean="0"/>
              <a:t>Staff buy-in </a:t>
            </a:r>
            <a:endParaRPr lang="en-US" sz="2000" u="sng" dirty="0" smtClean="0"/>
          </a:p>
          <a:p>
            <a:pPr>
              <a:spcBef>
                <a:spcPts val="0"/>
              </a:spcBef>
              <a:spcAft>
                <a:spcPts val="600"/>
              </a:spcAft>
            </a:pPr>
            <a:r>
              <a:rPr lang="en-US" sz="2200" dirty="0" smtClean="0"/>
              <a:t>80% to support of buy into PBIS </a:t>
            </a:r>
          </a:p>
          <a:p>
            <a:pPr>
              <a:spcBef>
                <a:spcPts val="0"/>
              </a:spcBef>
              <a:spcAft>
                <a:spcPts val="600"/>
              </a:spcAft>
            </a:pPr>
            <a:r>
              <a:rPr lang="en-US" sz="2200" dirty="0" smtClean="0"/>
              <a:t>Philosophical barriers can interfere with fully implementing PBIS</a:t>
            </a:r>
          </a:p>
          <a:p>
            <a:pPr>
              <a:spcBef>
                <a:spcPts val="0"/>
              </a:spcBef>
              <a:spcAft>
                <a:spcPts val="600"/>
              </a:spcAft>
            </a:pPr>
            <a:r>
              <a:rPr lang="en-US" sz="2200" dirty="0" smtClean="0"/>
              <a:t>Staff are motivated to change practices when there is a clear need for change in discipline practices</a:t>
            </a:r>
          </a:p>
          <a:p>
            <a:pPr>
              <a:spcBef>
                <a:spcPts val="0"/>
              </a:spcBef>
              <a:spcAft>
                <a:spcPts val="600"/>
              </a:spcAft>
            </a:pPr>
            <a:r>
              <a:rPr lang="en-US" sz="2200" dirty="0" smtClean="0"/>
              <a:t>SWPBIS is compatible with their environment</a:t>
            </a:r>
          </a:p>
          <a:p>
            <a:pPr>
              <a:spcBef>
                <a:spcPts val="0"/>
              </a:spcBef>
              <a:spcAft>
                <a:spcPts val="600"/>
              </a:spcAft>
            </a:pPr>
            <a:r>
              <a:rPr lang="en-US" sz="2200" dirty="0" smtClean="0"/>
              <a:t>Admin is committed to implementation (actively involved)</a:t>
            </a:r>
          </a:p>
          <a:p>
            <a:pPr>
              <a:spcBef>
                <a:spcPts val="0"/>
              </a:spcBef>
              <a:spcAft>
                <a:spcPts val="600"/>
              </a:spcAft>
            </a:pPr>
            <a:r>
              <a:rPr lang="en-US" sz="2200" dirty="0" smtClean="0"/>
              <a:t>Staff have and are aware of supports &amp; resources</a:t>
            </a:r>
          </a:p>
          <a:p>
            <a:pPr>
              <a:spcBef>
                <a:spcPts val="0"/>
              </a:spcBef>
              <a:spcAft>
                <a:spcPts val="600"/>
              </a:spcAft>
            </a:pPr>
            <a:r>
              <a:rPr lang="en-US" sz="2200" dirty="0" smtClean="0"/>
              <a:t>Training and Professional Development</a:t>
            </a:r>
            <a:endParaRPr lang="en-US" sz="2200" dirty="0"/>
          </a:p>
        </p:txBody>
      </p:sp>
      <p:sp>
        <p:nvSpPr>
          <p:cNvPr id="17" name="TextBox 16"/>
          <p:cNvSpPr txBox="1"/>
          <p:nvPr/>
        </p:nvSpPr>
        <p:spPr>
          <a:xfrm>
            <a:off x="3556055" y="6233239"/>
            <a:ext cx="8436925" cy="246221"/>
          </a:xfrm>
          <a:prstGeom prst="rect">
            <a:avLst/>
          </a:prstGeom>
          <a:noFill/>
        </p:spPr>
        <p:txBody>
          <a:bodyPr wrap="none" rtlCol="0">
            <a:spAutoFit/>
          </a:bodyPr>
          <a:lstStyle/>
          <a:p>
            <a:r>
              <a:rPr lang="en-US" sz="1000" dirty="0" smtClean="0"/>
              <a:t>Fuerborn, et al. The staff Perceptions of Behavior and Discipline Survey: A Tool to Help Systemic Change Through Schoolwide Positive Behavior Support  (2014)</a:t>
            </a:r>
            <a:endParaRPr lang="en-US" sz="1000" dirty="0"/>
          </a:p>
        </p:txBody>
      </p:sp>
    </p:spTree>
    <p:extLst>
      <p:ext uri="{BB962C8B-B14F-4D97-AF65-F5344CB8AC3E}">
        <p14:creationId xmlns:p14="http://schemas.microsoft.com/office/powerpoint/2010/main" val="38505164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700" y="-1117857"/>
            <a:ext cx="10515600" cy="1117857"/>
          </a:xfrm>
        </p:spPr>
        <p:txBody>
          <a:bodyPr/>
          <a:lstStyle/>
          <a:p>
            <a:r>
              <a:rPr lang="en-US" dirty="0" smtClean="0"/>
              <a:t>Social Media - pbisMN</a:t>
            </a:r>
            <a:endParaRPr lang="en-US" dirty="0"/>
          </a:p>
        </p:txBody>
      </p:sp>
      <p:pic>
        <p:nvPicPr>
          <p:cNvPr id="6" name="Picture 5" descr="This is a screen shot of our pbisMN facebook site, which is located at https://www.facebook.com/pbisMN" title="Screenshot of pbisMN Facebook Site"/>
          <p:cNvPicPr>
            <a:picLocks noChangeAspect="1"/>
          </p:cNvPicPr>
          <p:nvPr/>
        </p:nvPicPr>
        <p:blipFill>
          <a:blip r:embed="rId3"/>
          <a:stretch>
            <a:fillRect/>
          </a:stretch>
        </p:blipFill>
        <p:spPr>
          <a:xfrm>
            <a:off x="406401" y="925272"/>
            <a:ext cx="5626100" cy="4764688"/>
          </a:xfrm>
          <a:prstGeom prst="rect">
            <a:avLst/>
          </a:prstGeom>
          <a:ln>
            <a:solidFill>
              <a:schemeClr val="tx1"/>
            </a:solidFill>
          </a:ln>
        </p:spPr>
      </p:pic>
      <p:pic>
        <p:nvPicPr>
          <p:cNvPr id="7" name="Picture 6" descr="This is a screen shot of our pbisMN Twitter site, which is located at twitter.com/pbisMN" title="Screenshot of pbisMN Twitter site"/>
          <p:cNvPicPr>
            <a:picLocks noChangeAspect="1"/>
          </p:cNvPicPr>
          <p:nvPr/>
        </p:nvPicPr>
        <p:blipFill>
          <a:blip r:embed="rId4"/>
          <a:stretch>
            <a:fillRect/>
          </a:stretch>
        </p:blipFill>
        <p:spPr>
          <a:xfrm>
            <a:off x="6303844" y="1265599"/>
            <a:ext cx="5636092" cy="4948904"/>
          </a:xfrm>
          <a:prstGeom prst="rect">
            <a:avLst/>
          </a:prstGeom>
          <a:ln>
            <a:solidFill>
              <a:schemeClr val="tx1"/>
            </a:solidFill>
          </a:ln>
        </p:spPr>
      </p:pic>
      <p:pic>
        <p:nvPicPr>
          <p:cNvPr id="8" name="Shape 162" descr="This is a thumbs up like sign from FaceBook." title="Thumbs Up Like FaceBook"/>
          <p:cNvPicPr preferRelativeResize="0"/>
          <p:nvPr/>
        </p:nvPicPr>
        <p:blipFill rotWithShape="1">
          <a:blip r:embed="rId5">
            <a:alphaModFix/>
          </a:blip>
          <a:srcRect l="2883" t="23428" r="4837" b="20238"/>
          <a:stretch/>
        </p:blipFill>
        <p:spPr>
          <a:xfrm rot="20675392">
            <a:off x="160983" y="356670"/>
            <a:ext cx="1227434" cy="552258"/>
          </a:xfrm>
          <a:prstGeom prst="roundRect">
            <a:avLst>
              <a:gd name="adj" fmla="val 16667"/>
            </a:avLst>
          </a:prstGeom>
          <a:noFill/>
          <a:ln>
            <a:noFill/>
          </a:ln>
        </p:spPr>
      </p:pic>
      <p:sp>
        <p:nvSpPr>
          <p:cNvPr id="9" name="Shape 163"/>
          <p:cNvSpPr txBox="1"/>
          <p:nvPr/>
        </p:nvSpPr>
        <p:spPr>
          <a:xfrm>
            <a:off x="1508938" y="5771591"/>
            <a:ext cx="3421025" cy="378224"/>
          </a:xfrm>
          <a:prstGeom prst="rect">
            <a:avLst/>
          </a:prstGeom>
          <a:noFill/>
          <a:ln>
            <a:noFill/>
          </a:ln>
        </p:spPr>
        <p:txBody>
          <a:bodyPr lIns="68569" tIns="68569" rIns="68569" bIns="68569" numCol="1" anchor="ctr" anchorCtr="0">
            <a:noAutofit/>
          </a:bodyPr>
          <a:lstStyle/>
          <a:p>
            <a:r>
              <a:rPr lang="en-US" sz="2400" u="sng" dirty="0">
                <a:solidFill>
                  <a:srgbClr val="0563C1"/>
                </a:solidFill>
                <a:hlinkClick r:id="rId6"/>
              </a:rPr>
              <a:t>facebook.com/pbisMN</a:t>
            </a:r>
            <a:r>
              <a:rPr lang="en-US" sz="2400" u="sng" dirty="0">
                <a:solidFill>
                  <a:srgbClr val="0563C1"/>
                </a:solidFill>
              </a:rPr>
              <a:t> </a:t>
            </a:r>
            <a:r>
              <a:rPr lang="en-US" sz="2400" dirty="0">
                <a:solidFill>
                  <a:srgbClr val="003865"/>
                </a:solidFill>
              </a:rPr>
              <a:t> </a:t>
            </a:r>
          </a:p>
        </p:txBody>
      </p:sp>
      <p:sp>
        <p:nvSpPr>
          <p:cNvPr id="10" name="Shape 164"/>
          <p:cNvSpPr txBox="1"/>
          <p:nvPr/>
        </p:nvSpPr>
        <p:spPr>
          <a:xfrm>
            <a:off x="7629631" y="659210"/>
            <a:ext cx="2984518" cy="532124"/>
          </a:xfrm>
          <a:prstGeom prst="rect">
            <a:avLst/>
          </a:prstGeom>
          <a:noFill/>
          <a:ln>
            <a:noFill/>
          </a:ln>
        </p:spPr>
        <p:txBody>
          <a:bodyPr lIns="68569" tIns="68569" rIns="68569" bIns="68569" numCol="1" anchor="ctr" anchorCtr="0">
            <a:noAutofit/>
          </a:bodyPr>
          <a:lstStyle/>
          <a:p>
            <a:r>
              <a:rPr lang="en-US" sz="2400" u="sng" dirty="0">
                <a:solidFill>
                  <a:srgbClr val="0563C1"/>
                </a:solidFill>
                <a:hlinkClick r:id="rId7"/>
              </a:rPr>
              <a:t>twitter.com/pbisMN</a:t>
            </a:r>
            <a:r>
              <a:rPr lang="en-US" sz="2400" dirty="0">
                <a:solidFill>
                  <a:srgbClr val="003865"/>
                </a:solidFill>
              </a:rPr>
              <a:t> </a:t>
            </a:r>
            <a:endParaRPr lang="en-US" dirty="0">
              <a:solidFill>
                <a:srgbClr val="003865"/>
              </a:solidFill>
            </a:endParaRPr>
          </a:p>
        </p:txBody>
      </p:sp>
      <p:pic>
        <p:nvPicPr>
          <p:cNvPr id="11" name="Shape 166" descr="This is the Twitter Logo of the bluebird tweeting." title="Twitter Logo"/>
          <p:cNvPicPr preferRelativeResize="0"/>
          <p:nvPr/>
        </p:nvPicPr>
        <p:blipFill>
          <a:blip r:embed="rId8">
            <a:alphaModFix/>
          </a:blip>
          <a:stretch>
            <a:fillRect/>
          </a:stretch>
        </p:blipFill>
        <p:spPr>
          <a:xfrm>
            <a:off x="11112937" y="5759947"/>
            <a:ext cx="964763" cy="779737"/>
          </a:xfrm>
          <a:prstGeom prst="rect">
            <a:avLst/>
          </a:prstGeom>
          <a:noFill/>
          <a:ln>
            <a:noFill/>
          </a:ln>
        </p:spPr>
      </p:pic>
      <p:sp>
        <p:nvSpPr>
          <p:cNvPr id="12" name="Shape 167"/>
          <p:cNvSpPr txBox="1"/>
          <p:nvPr/>
        </p:nvSpPr>
        <p:spPr>
          <a:xfrm>
            <a:off x="7163352" y="2403579"/>
            <a:ext cx="1282351" cy="265967"/>
          </a:xfrm>
          <a:prstGeom prst="rect">
            <a:avLst/>
          </a:prstGeom>
          <a:noFill/>
          <a:ln>
            <a:noFill/>
          </a:ln>
        </p:spPr>
        <p:txBody>
          <a:bodyPr lIns="68569" tIns="68569" rIns="68569" bIns="68569" numCol="1" anchor="t" anchorCtr="0">
            <a:noAutofit/>
          </a:bodyPr>
          <a:lstStyle/>
          <a:p>
            <a:r>
              <a:rPr lang="en-US" b="1" dirty="0">
                <a:solidFill>
                  <a:srgbClr val="FFFFFF"/>
                </a:solidFill>
              </a:rPr>
              <a:t>#pbisMN</a:t>
            </a:r>
          </a:p>
        </p:txBody>
      </p:sp>
    </p:spTree>
    <p:extLst>
      <p:ext uri="{BB962C8B-B14F-4D97-AF65-F5344CB8AC3E}">
        <p14:creationId xmlns:p14="http://schemas.microsoft.com/office/powerpoint/2010/main" val="14419504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Black and white clip art of movie film reel." title="Movie Film Re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rot="-425150">
            <a:off x="5521639" y="3925457"/>
            <a:ext cx="3206630" cy="1603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The image is a dark blue background with green lettering stating Positively! Minnesota! on the left. To its right the logo consists of small green letters spelling Minnesota on top and the letters P, B, I in blue with the letter S transparent, in the shape of a waterway. There is a large green tree next to a medium sized yellow tree and a small red tree. Together, the three trees together resemble a triangle in it's side" title="Positively Minnesota"/>
          <p:cNvPicPr>
            <a:picLocks noChangeAspect="1" noChangeArrowheads="1"/>
          </p:cNvPicPr>
          <p:nvPr/>
        </p:nvPicPr>
        <p:blipFill>
          <a:blip r:embed="rId3">
            <a:extLst>
              <a:ext uri="{28A0092B-C50C-407E-A947-70E740481C1C}">
                <a14:useLocalDpi xmlns:a14="http://schemas.microsoft.com/office/drawing/2010/main" val="0"/>
              </a:ext>
            </a:extLst>
          </a:blip>
          <a:srcRect l="1633" t="7269" b="-2"/>
          <a:stretch>
            <a:fillRect/>
          </a:stretch>
        </p:blipFill>
        <p:spPr>
          <a:xfrm rot="1451345">
            <a:off x="1329488" y="4151913"/>
            <a:ext cx="3827463" cy="1730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2019 </a:t>
            </a:r>
            <a:r>
              <a:rPr lang="en-US" dirty="0"/>
              <a:t>Minnesota PBIS Institute &amp; Film Festival</a:t>
            </a:r>
          </a:p>
        </p:txBody>
      </p:sp>
      <p:sp>
        <p:nvSpPr>
          <p:cNvPr id="3" name="Content Placeholder 2"/>
          <p:cNvSpPr>
            <a:spLocks noGrp="1"/>
          </p:cNvSpPr>
          <p:nvPr>
            <p:ph idx="1"/>
          </p:nvPr>
        </p:nvSpPr>
        <p:spPr/>
        <p:txBody>
          <a:bodyPr/>
          <a:lstStyle/>
          <a:p>
            <a:r>
              <a:rPr lang="en-US" dirty="0" smtClean="0"/>
              <a:t>Save-the-dates for June 11-13, 2019 at </a:t>
            </a:r>
            <a:r>
              <a:rPr lang="en-US" dirty="0">
                <a:hlinkClick r:id="rId4"/>
              </a:rPr>
              <a:t>MDE - Roseville, MN</a:t>
            </a:r>
            <a:endParaRPr lang="en-US" dirty="0"/>
          </a:p>
          <a:p>
            <a:r>
              <a:rPr lang="en-US" dirty="0"/>
              <a:t>Request for </a:t>
            </a:r>
            <a:r>
              <a:rPr lang="en-US" dirty="0" smtClean="0"/>
              <a:t>proposals for breakout sessions and films</a:t>
            </a:r>
            <a:endParaRPr lang="en-US" dirty="0"/>
          </a:p>
          <a:p>
            <a:r>
              <a:rPr lang="en-US" dirty="0"/>
              <a:t>Submission forms </a:t>
            </a:r>
            <a:r>
              <a:rPr lang="en-US" dirty="0" smtClean="0"/>
              <a:t>and </a:t>
            </a:r>
            <a:r>
              <a:rPr lang="en-US" dirty="0"/>
              <a:t>presentations from previous institutes </a:t>
            </a:r>
            <a:r>
              <a:rPr lang="en-US" dirty="0" smtClean="0"/>
              <a:t>at </a:t>
            </a:r>
            <a:r>
              <a:rPr lang="en-US" dirty="0" smtClean="0">
                <a:hlinkClick r:id="rId5"/>
              </a:rPr>
              <a:t>Minnesota </a:t>
            </a:r>
            <a:r>
              <a:rPr lang="en-US" dirty="0">
                <a:hlinkClick r:id="rId5"/>
              </a:rPr>
              <a:t>PBIS Summer Institute</a:t>
            </a:r>
            <a:endParaRPr lang="en-US" dirty="0"/>
          </a:p>
          <a:p>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solidFill>
                  <a:srgbClr val="000000"/>
                </a:solidFill>
              </a:rPr>
              <a:pPr/>
              <a:t>8/1/2018</a:t>
            </a:fld>
            <a:endParaRPr lang="en-US" dirty="0">
              <a:solidFill>
                <a:srgbClr val="000000"/>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36</a:t>
            </a:fld>
            <a:endParaRPr lang="en-US" dirty="0">
              <a:solidFill>
                <a:srgbClr val="000000"/>
              </a:solidFill>
            </a:endParaRPr>
          </a:p>
        </p:txBody>
      </p:sp>
      <p:sp>
        <p:nvSpPr>
          <p:cNvPr id="6" name="Footer Placeholder 5"/>
          <p:cNvSpPr>
            <a:spLocks noGrp="1"/>
          </p:cNvSpPr>
          <p:nvPr>
            <p:ph type="ftr" sz="quarter" idx="13"/>
          </p:nvPr>
        </p:nvSpPr>
        <p:spPr/>
        <p:txBody>
          <a:bodyPr/>
          <a:lstStyle/>
          <a:p>
            <a:r>
              <a:rPr lang="en-US" smtClean="0">
                <a:solidFill>
                  <a:srgbClr val="003865"/>
                </a:solidFill>
              </a:rPr>
              <a:t>Leading for educational excellence and equity, every day for every one.</a:t>
            </a:r>
            <a:r>
              <a:rPr lang="en-US" smtClean="0">
                <a:solidFill>
                  <a:srgbClr val="FFFFFF"/>
                </a:solidFill>
              </a:rPr>
              <a:t> </a:t>
            </a:r>
            <a:r>
              <a:rPr lang="en-US" smtClean="0">
                <a:solidFill>
                  <a:srgbClr val="78BE21"/>
                </a:solidFill>
              </a:rPr>
              <a:t>|</a:t>
            </a:r>
            <a:r>
              <a:rPr lang="en-US" smtClean="0">
                <a:solidFill>
                  <a:srgbClr val="FFFFFF"/>
                </a:solidFill>
              </a:rPr>
              <a:t> </a:t>
            </a:r>
            <a:r>
              <a:rPr lang="en-US" smtClean="0">
                <a:solidFill>
                  <a:srgbClr val="003865"/>
                </a:solidFill>
              </a:rPr>
              <a:t>education.mn.gov</a:t>
            </a:r>
            <a:endParaRPr lang="en-US" dirty="0">
              <a:solidFill>
                <a:srgbClr val="003865"/>
              </a:solidFill>
            </a:endParaRPr>
          </a:p>
        </p:txBody>
      </p:sp>
    </p:spTree>
    <p:extLst>
      <p:ext uri="{BB962C8B-B14F-4D97-AF65-F5344CB8AC3E}">
        <p14:creationId xmlns:p14="http://schemas.microsoft.com/office/powerpoint/2010/main" val="13115842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 y="-1386479"/>
            <a:ext cx="12192001" cy="1325563"/>
          </a:xfrm>
        </p:spPr>
        <p:txBody>
          <a:bodyPr>
            <a:normAutofit/>
          </a:bodyPr>
          <a:lstStyle/>
          <a:p>
            <a:r>
              <a:rPr lang="en-US" dirty="0" smtClean="0">
                <a:latin typeface="arial" charset="0"/>
              </a:rPr>
              <a:t>2019 </a:t>
            </a:r>
            <a:r>
              <a:rPr lang="en-US" dirty="0">
                <a:latin typeface="arial" charset="0"/>
              </a:rPr>
              <a:t>Collaborators </a:t>
            </a:r>
            <a:r>
              <a:rPr lang="en-US" dirty="0" smtClean="0">
                <a:latin typeface="arial" charset="0"/>
              </a:rPr>
              <a:t>Forum</a:t>
            </a:r>
            <a:endParaRPr lang="en-US" dirty="0"/>
          </a:p>
        </p:txBody>
      </p:sp>
      <p:pic>
        <p:nvPicPr>
          <p:cNvPr id="18" name="Content Placeholder 5" descr="mnpbs network positive behavior support" title="mnpbs network logo"/>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03292" y="236533"/>
            <a:ext cx="5013960" cy="1652016"/>
          </a:xfrm>
          <a:prstGeom prst="rect">
            <a:avLst/>
          </a:prstGeom>
        </p:spPr>
      </p:pic>
      <p:pic>
        <p:nvPicPr>
          <p:cNvPr id="2" name="Picture 1" descr="Minnesota Department of Human Services; RTC on Community Living Institute on Community Integration University of Minnesota; Minnesota Department of Education; University of St. Thomas;  Minnesota Northland Association for Behavior Analysis; Owakihi; Lutheran Social Service of Minnesota,Residential Services Inc., ARRM, Minnesota PBIS. " title="Logos of Sponsors"/>
          <p:cNvPicPr>
            <a:picLocks noChangeAspect="1"/>
          </p:cNvPicPr>
          <p:nvPr/>
        </p:nvPicPr>
        <p:blipFill>
          <a:blip r:embed="rId4"/>
          <a:stretch>
            <a:fillRect/>
          </a:stretch>
        </p:blipFill>
        <p:spPr>
          <a:xfrm>
            <a:off x="2345732" y="5081765"/>
            <a:ext cx="7500534" cy="1474017"/>
          </a:xfrm>
          <a:prstGeom prst="rect">
            <a:avLst/>
          </a:prstGeom>
        </p:spPr>
      </p:pic>
      <p:sp>
        <p:nvSpPr>
          <p:cNvPr id="3" name="TextBox 2"/>
          <p:cNvSpPr txBox="1"/>
          <p:nvPr/>
        </p:nvSpPr>
        <p:spPr>
          <a:xfrm>
            <a:off x="3026088" y="2046767"/>
            <a:ext cx="6139822" cy="1446550"/>
          </a:xfrm>
          <a:prstGeom prst="rect">
            <a:avLst/>
          </a:prstGeom>
          <a:noFill/>
        </p:spPr>
        <p:txBody>
          <a:bodyPr wrap="none" rtlCol="0">
            <a:spAutoFit/>
          </a:bodyPr>
          <a:lstStyle/>
          <a:p>
            <a:pPr lvl="0" algn="ctr"/>
            <a:r>
              <a:rPr lang="en-US" sz="3600" b="1" dirty="0">
                <a:solidFill>
                  <a:prstClr val="black"/>
                </a:solidFill>
                <a:latin typeface="arial" charset="0"/>
              </a:rPr>
              <a:t>2019 Collaborators Forum</a:t>
            </a:r>
            <a:r>
              <a:rPr lang="en-US" sz="1200" b="1" dirty="0">
                <a:solidFill>
                  <a:prstClr val="black"/>
                </a:solidFill>
                <a:latin typeface="arial" charset="0"/>
              </a:rPr>
              <a:t/>
            </a:r>
            <a:br>
              <a:rPr lang="en-US" sz="1200" b="1" dirty="0">
                <a:solidFill>
                  <a:prstClr val="black"/>
                </a:solidFill>
                <a:latin typeface="arial" charset="0"/>
              </a:rPr>
            </a:br>
            <a:endParaRPr lang="en-US" sz="1200" b="1" dirty="0">
              <a:solidFill>
                <a:prstClr val="black"/>
              </a:solidFill>
              <a:latin typeface="arial" charset="0"/>
            </a:endParaRPr>
          </a:p>
          <a:p>
            <a:pPr lvl="0" algn="ctr"/>
            <a:r>
              <a:rPr lang="en-US" sz="2000" b="1" dirty="0" smtClean="0">
                <a:solidFill>
                  <a:prstClr val="black"/>
                </a:solidFill>
                <a:latin typeface="arial" charset="0"/>
              </a:rPr>
              <a:t>Tuesday, April 30, 2019</a:t>
            </a:r>
            <a:r>
              <a:rPr lang="en-US" sz="2000" dirty="0">
                <a:solidFill>
                  <a:prstClr val="black"/>
                </a:solidFill>
                <a:latin typeface="arial" charset="0"/>
              </a:rPr>
              <a:t/>
            </a:r>
            <a:br>
              <a:rPr lang="en-US" sz="2000" dirty="0">
                <a:solidFill>
                  <a:prstClr val="black"/>
                </a:solidFill>
                <a:latin typeface="arial" charset="0"/>
              </a:rPr>
            </a:br>
            <a:r>
              <a:rPr lang="en-US" sz="2000" dirty="0">
                <a:solidFill>
                  <a:prstClr val="black"/>
                </a:solidFill>
                <a:latin typeface="arial" charset="0"/>
              </a:rPr>
              <a:t>Minnesota Department of </a:t>
            </a:r>
            <a:r>
              <a:rPr lang="en-US" sz="2000" dirty="0" smtClean="0">
                <a:solidFill>
                  <a:prstClr val="black"/>
                </a:solidFill>
                <a:latin typeface="arial" charset="0"/>
              </a:rPr>
              <a:t>Education</a:t>
            </a:r>
            <a:r>
              <a:rPr lang="en-US" sz="2000" dirty="0">
                <a:solidFill>
                  <a:prstClr val="black"/>
                </a:solidFill>
                <a:latin typeface="arial" charset="0"/>
              </a:rPr>
              <a:t> </a:t>
            </a:r>
            <a:r>
              <a:rPr lang="en-US" sz="2000" dirty="0" smtClean="0">
                <a:solidFill>
                  <a:prstClr val="black"/>
                </a:solidFill>
                <a:latin typeface="arial" charset="0"/>
              </a:rPr>
              <a:t>– Roseville, MN</a:t>
            </a:r>
            <a:endParaRPr lang="en-US" sz="2000" dirty="0">
              <a:solidFill>
                <a:prstClr val="black"/>
              </a:solidFill>
              <a:latin typeface="arial" charset="0"/>
            </a:endParaRPr>
          </a:p>
        </p:txBody>
      </p:sp>
      <p:sp>
        <p:nvSpPr>
          <p:cNvPr id="4" name="TextBox 3"/>
          <p:cNvSpPr txBox="1"/>
          <p:nvPr/>
        </p:nvSpPr>
        <p:spPr>
          <a:xfrm>
            <a:off x="672133" y="4363535"/>
            <a:ext cx="10681666" cy="646331"/>
          </a:xfrm>
          <a:prstGeom prst="rect">
            <a:avLst/>
          </a:prstGeom>
          <a:noFill/>
        </p:spPr>
        <p:txBody>
          <a:bodyPr wrap="square" rtlCol="0">
            <a:spAutoFit/>
          </a:bodyPr>
          <a:lstStyle/>
          <a:p>
            <a:pPr lvl="0" algn="ctr"/>
            <a:r>
              <a:rPr lang="en-US" dirty="0">
                <a:solidFill>
                  <a:prstClr val="black"/>
                </a:solidFill>
                <a:latin typeface="arial" charset="0"/>
              </a:rPr>
              <a:t>The Collaborators Forum is an event for people interested in Positive Behavior </a:t>
            </a:r>
            <a:r>
              <a:rPr lang="en-US" dirty="0" smtClean="0">
                <a:solidFill>
                  <a:prstClr val="black"/>
                </a:solidFill>
                <a:latin typeface="arial" charset="0"/>
              </a:rPr>
              <a:t>Supports</a:t>
            </a:r>
          </a:p>
          <a:p>
            <a:pPr lvl="0" algn="ctr"/>
            <a:r>
              <a:rPr lang="en-US" dirty="0">
                <a:solidFill>
                  <a:prstClr val="black"/>
                </a:solidFill>
                <a:latin typeface="arial" charset="0"/>
              </a:rPr>
              <a:t>a</a:t>
            </a:r>
            <a:r>
              <a:rPr lang="en-US" dirty="0" smtClean="0">
                <a:solidFill>
                  <a:prstClr val="black"/>
                </a:solidFill>
                <a:latin typeface="arial" charset="0"/>
              </a:rPr>
              <a:t>cross </a:t>
            </a:r>
            <a:r>
              <a:rPr lang="en-US" dirty="0">
                <a:solidFill>
                  <a:prstClr val="black"/>
                </a:solidFill>
                <a:latin typeface="arial" charset="0"/>
              </a:rPr>
              <a:t>settings and the lifespan in Minnesota</a:t>
            </a:r>
            <a:r>
              <a:rPr lang="en-US" dirty="0" smtClean="0">
                <a:solidFill>
                  <a:prstClr val="black"/>
                </a:solidFill>
                <a:latin typeface="arial" charset="0"/>
              </a:rPr>
              <a:t>.</a:t>
            </a:r>
            <a:endParaRPr lang="en-US" sz="2000" dirty="0"/>
          </a:p>
        </p:txBody>
      </p:sp>
      <p:sp>
        <p:nvSpPr>
          <p:cNvPr id="5" name="TextBox 4"/>
          <p:cNvSpPr txBox="1"/>
          <p:nvPr/>
        </p:nvSpPr>
        <p:spPr>
          <a:xfrm>
            <a:off x="3721627" y="3510870"/>
            <a:ext cx="4377289" cy="707886"/>
          </a:xfrm>
          <a:prstGeom prst="rect">
            <a:avLst/>
          </a:prstGeom>
          <a:noFill/>
        </p:spPr>
        <p:txBody>
          <a:bodyPr wrap="none" rtlCol="0">
            <a:spAutoFit/>
          </a:bodyPr>
          <a:lstStyle/>
          <a:p>
            <a:r>
              <a:rPr lang="en-US" sz="4000" b="1" dirty="0" smtClean="0">
                <a:hlinkClick r:id="rId5"/>
              </a:rPr>
              <a:t>mnpsp.org/</a:t>
            </a:r>
            <a:r>
              <a:rPr lang="en-US" sz="4000" b="1" dirty="0" err="1" smtClean="0">
                <a:hlinkClick r:id="rId5"/>
              </a:rPr>
              <a:t>mnpbs</a:t>
            </a:r>
            <a:r>
              <a:rPr lang="en-US" sz="4000" b="1" dirty="0" smtClean="0"/>
              <a:t>  </a:t>
            </a:r>
            <a:endParaRPr lang="en-US" sz="4000" b="1" dirty="0"/>
          </a:p>
        </p:txBody>
      </p:sp>
    </p:spTree>
    <p:extLst>
      <p:ext uri="{BB962C8B-B14F-4D97-AF65-F5344CB8AC3E}">
        <p14:creationId xmlns:p14="http://schemas.microsoft.com/office/powerpoint/2010/main" val="12883843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 y="-1386479"/>
            <a:ext cx="12192001" cy="1325563"/>
          </a:xfrm>
        </p:spPr>
        <p:txBody>
          <a:bodyPr>
            <a:normAutofit/>
          </a:bodyPr>
          <a:lstStyle/>
          <a:p>
            <a:r>
              <a:rPr lang="en-US" dirty="0" smtClean="0">
                <a:latin typeface="arial" charset="0"/>
              </a:rPr>
              <a:t>2021 APBS Conference Minneapolis</a:t>
            </a:r>
            <a:endParaRPr lang="en-US" dirty="0"/>
          </a:p>
        </p:txBody>
      </p:sp>
      <p:pic>
        <p:nvPicPr>
          <p:cNvPr id="18" name="Content Placeholder 5" descr="MNPBS Network Logo&#10;Positive behavior support&#10;State of Minnesota with a river running through it. " title="mnpbs network logo"/>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03292" y="236533"/>
            <a:ext cx="5013960" cy="1652016"/>
          </a:xfrm>
          <a:prstGeom prst="rect">
            <a:avLst/>
          </a:prstGeom>
        </p:spPr>
      </p:pic>
      <p:pic>
        <p:nvPicPr>
          <p:cNvPr id="2" name="Picture 1" descr="US Bank Stadium and downtown Minneapolis lit up during the 2018 Superbowl Halftime Show with Prince symbol lit in purple. " title="photo"/>
          <p:cNvPicPr>
            <a:picLocks noChangeAspect="1"/>
          </p:cNvPicPr>
          <p:nvPr/>
        </p:nvPicPr>
        <p:blipFill>
          <a:blip r:embed="rId3"/>
          <a:stretch>
            <a:fillRect/>
          </a:stretch>
        </p:blipFill>
        <p:spPr>
          <a:xfrm>
            <a:off x="2810932" y="3553143"/>
            <a:ext cx="6570134" cy="2825158"/>
          </a:xfrm>
          <a:prstGeom prst="rect">
            <a:avLst/>
          </a:prstGeom>
        </p:spPr>
      </p:pic>
      <p:pic>
        <p:nvPicPr>
          <p:cNvPr id="1026" name="Picture 2" descr="conference_gradient.png (180×18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205291"/>
            <a:ext cx="1714500" cy="1714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584055" y="6462823"/>
            <a:ext cx="5607945" cy="369332"/>
          </a:xfrm>
          <a:prstGeom prst="rect">
            <a:avLst/>
          </a:prstGeom>
        </p:spPr>
        <p:txBody>
          <a:bodyPr wrap="none">
            <a:spAutoFit/>
          </a:bodyPr>
          <a:lstStyle/>
          <a:p>
            <a:r>
              <a:rPr lang="en-US" dirty="0">
                <a:solidFill>
                  <a:prstClr val="black"/>
                </a:solidFill>
                <a:hlinkClick r:id="rId5"/>
              </a:rPr>
              <a:t>https://</a:t>
            </a:r>
            <a:r>
              <a:rPr lang="en-US" dirty="0" smtClean="0">
                <a:solidFill>
                  <a:prstClr val="black"/>
                </a:solidFill>
                <a:hlinkClick r:id="rId5"/>
              </a:rPr>
              <a:t>twitter.com/MNPBS/status/960660570532990976</a:t>
            </a:r>
            <a:r>
              <a:rPr lang="en-US" dirty="0" smtClean="0">
                <a:solidFill>
                  <a:prstClr val="black"/>
                </a:solidFill>
              </a:rPr>
              <a:t> </a:t>
            </a:r>
            <a:endParaRPr lang="en-US" dirty="0">
              <a:solidFill>
                <a:prstClr val="black"/>
              </a:solidFill>
            </a:endParaRPr>
          </a:p>
        </p:txBody>
      </p:sp>
      <p:sp>
        <p:nvSpPr>
          <p:cNvPr id="9" name="TextBox 8"/>
          <p:cNvSpPr txBox="1"/>
          <p:nvPr/>
        </p:nvSpPr>
        <p:spPr>
          <a:xfrm>
            <a:off x="1675778" y="2044430"/>
            <a:ext cx="8468986" cy="1815882"/>
          </a:xfrm>
          <a:prstGeom prst="rect">
            <a:avLst/>
          </a:prstGeom>
          <a:noFill/>
        </p:spPr>
        <p:txBody>
          <a:bodyPr wrap="none" rtlCol="0">
            <a:spAutoFit/>
          </a:bodyPr>
          <a:lstStyle/>
          <a:p>
            <a:pPr lvl="0" algn="ctr"/>
            <a:r>
              <a:rPr lang="en-US" sz="3600" b="1" dirty="0">
                <a:solidFill>
                  <a:prstClr val="black"/>
                </a:solidFill>
                <a:latin typeface="arial" charset="0"/>
              </a:rPr>
              <a:t>APBS Conference 2021 – Minneapolis</a:t>
            </a:r>
            <a:endParaRPr lang="en-US" sz="1200" b="1" dirty="0">
              <a:solidFill>
                <a:prstClr val="black"/>
              </a:solidFill>
              <a:latin typeface="arial" charset="0"/>
            </a:endParaRPr>
          </a:p>
          <a:p>
            <a:pPr lvl="0" algn="ctr"/>
            <a:r>
              <a:rPr lang="en-US" sz="2000" b="1" dirty="0">
                <a:solidFill>
                  <a:prstClr val="black"/>
                </a:solidFill>
                <a:latin typeface="arial" charset="0"/>
              </a:rPr>
              <a:t>March 17</a:t>
            </a:r>
            <a:r>
              <a:rPr lang="en-US" sz="2000" b="1" baseline="30000" dirty="0">
                <a:solidFill>
                  <a:prstClr val="black"/>
                </a:solidFill>
                <a:latin typeface="arial" charset="0"/>
              </a:rPr>
              <a:t>th</a:t>
            </a:r>
            <a:r>
              <a:rPr lang="en-US" sz="2000" b="1" dirty="0">
                <a:solidFill>
                  <a:prstClr val="black"/>
                </a:solidFill>
                <a:latin typeface="arial" charset="0"/>
              </a:rPr>
              <a:t>-20</a:t>
            </a:r>
            <a:r>
              <a:rPr lang="en-US" sz="2000" b="1" baseline="30000" dirty="0">
                <a:solidFill>
                  <a:prstClr val="black"/>
                </a:solidFill>
                <a:latin typeface="arial" charset="0"/>
              </a:rPr>
              <a:t>th</a:t>
            </a:r>
            <a:r>
              <a:rPr lang="en-US" sz="2000" b="1" dirty="0">
                <a:solidFill>
                  <a:prstClr val="black"/>
                </a:solidFill>
                <a:latin typeface="arial" charset="0"/>
              </a:rPr>
              <a:t> </a:t>
            </a:r>
            <a:r>
              <a:rPr lang="en-US" sz="2000" dirty="0">
                <a:solidFill>
                  <a:prstClr val="black"/>
                </a:solidFill>
                <a:latin typeface="arial" charset="0"/>
              </a:rPr>
              <a:t/>
            </a:r>
            <a:br>
              <a:rPr lang="en-US" sz="2000" dirty="0">
                <a:solidFill>
                  <a:prstClr val="black"/>
                </a:solidFill>
                <a:latin typeface="arial" charset="0"/>
              </a:rPr>
            </a:br>
            <a:r>
              <a:rPr lang="en-US" sz="2000" dirty="0">
                <a:solidFill>
                  <a:prstClr val="black"/>
                </a:solidFill>
                <a:latin typeface="arial" charset="0"/>
              </a:rPr>
              <a:t>Hyatt Regency - Minneapolis</a:t>
            </a:r>
          </a:p>
          <a:p>
            <a:pPr algn="ctr"/>
            <a:endParaRPr lang="en-US" dirty="0">
              <a:latin typeface="arial" charset="0"/>
            </a:endParaRPr>
          </a:p>
          <a:p>
            <a:endParaRPr lang="en-US" dirty="0"/>
          </a:p>
        </p:txBody>
      </p:sp>
    </p:spTree>
    <p:extLst>
      <p:ext uri="{BB962C8B-B14F-4D97-AF65-F5344CB8AC3E}">
        <p14:creationId xmlns:p14="http://schemas.microsoft.com/office/powerpoint/2010/main" val="34005319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Closing Thoughts</a:t>
            </a:r>
            <a:endParaRPr lang="en-US" sz="4000" dirty="0"/>
          </a:p>
        </p:txBody>
      </p:sp>
      <p:sp>
        <p:nvSpPr>
          <p:cNvPr id="11" name="Content Placeholder 10"/>
          <p:cNvSpPr>
            <a:spLocks noGrp="1"/>
          </p:cNvSpPr>
          <p:nvPr>
            <p:ph idx="1"/>
          </p:nvPr>
        </p:nvSpPr>
        <p:spPr/>
        <p:txBody>
          <a:bodyPr/>
          <a:lstStyle/>
          <a:p>
            <a:r>
              <a:rPr lang="en-US" sz="4400" dirty="0" smtClean="0"/>
              <a:t>Implementing and </a:t>
            </a:r>
            <a:r>
              <a:rPr lang="en-US" sz="4400" dirty="0" smtClean="0"/>
              <a:t>sustaining </a:t>
            </a:r>
            <a:r>
              <a:rPr lang="en-US" sz="4400" dirty="0" smtClean="0"/>
              <a:t>PBIS takes time</a:t>
            </a:r>
          </a:p>
          <a:p>
            <a:r>
              <a:rPr lang="en-US" sz="4400" dirty="0"/>
              <a:t>It takes </a:t>
            </a:r>
            <a:r>
              <a:rPr lang="en-US" sz="4400" dirty="0" smtClean="0"/>
              <a:t>teams – we are all in this together!</a:t>
            </a:r>
          </a:p>
          <a:p>
            <a:r>
              <a:rPr lang="en-US" sz="4400" dirty="0" smtClean="0"/>
              <a:t>Work smarter, not harder</a:t>
            </a:r>
          </a:p>
          <a:p>
            <a:r>
              <a:rPr lang="en-US" sz="4400" dirty="0" smtClean="0"/>
              <a:t>MN PBIS is here for YOU!</a:t>
            </a:r>
          </a:p>
          <a:p>
            <a:endParaRPr lang="en-US" dirty="0" smtClean="0"/>
          </a:p>
          <a:p>
            <a:endParaRPr lang="en-US" dirty="0" smtClean="0"/>
          </a:p>
          <a:p>
            <a:endParaRPr lang="en-US" dirty="0" smtClean="0"/>
          </a:p>
          <a:p>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pPr/>
              <a:t>8/1/2018</a:t>
            </a:fld>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pPr/>
              <a:t>39</a:t>
            </a:fld>
            <a:endParaRPr lang="en-US" dirty="0"/>
          </a:p>
        </p:txBody>
      </p:sp>
      <p:sp>
        <p:nvSpPr>
          <p:cNvPr id="6" name="Footer Placeholder 5"/>
          <p:cNvSpPr>
            <a:spLocks noGrp="1"/>
          </p:cNvSpPr>
          <p:nvPr>
            <p:ph type="ftr" sz="quarter" idx="13"/>
          </p:nvPr>
        </p:nvSpPr>
        <p:spPr/>
        <p:txBody>
          <a:bodyPr/>
          <a:lstStyle/>
          <a:p>
            <a:r>
              <a:rPr lang="en-US" dirty="0" smtClean="0"/>
              <a:t>Leading for educational excellence and equity, every day for every one. | education.mn.gov</a:t>
            </a:r>
            <a:endParaRPr lang="en-US" dirty="0"/>
          </a:p>
        </p:txBody>
      </p:sp>
    </p:spTree>
    <p:extLst>
      <p:ext uri="{BB962C8B-B14F-4D97-AF65-F5344CB8AC3E}">
        <p14:creationId xmlns:p14="http://schemas.microsoft.com/office/powerpoint/2010/main" val="7771582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Growth of PBIS in Minnesota</a:t>
            </a:r>
            <a:r>
              <a:rPr lang="en-US" sz="2200" dirty="0"/>
              <a:t/>
            </a:r>
            <a:br>
              <a:rPr lang="en-US" sz="2200" dirty="0"/>
            </a:br>
            <a:r>
              <a:rPr lang="en-US" sz="2200" dirty="0" smtClean="0">
                <a:solidFill>
                  <a:schemeClr val="tx1"/>
                </a:solidFill>
              </a:rPr>
              <a:t>!</a:t>
            </a:r>
            <a:endParaRPr lang="en-US" dirty="0">
              <a:solidFill>
                <a:schemeClr val="tx1"/>
              </a:solidFill>
            </a:endParaRPr>
          </a:p>
        </p:txBody>
      </p:sp>
      <p:sp>
        <p:nvSpPr>
          <p:cNvPr id="4" name="Date Placeholder 3"/>
          <p:cNvSpPr>
            <a:spLocks noGrp="1"/>
          </p:cNvSpPr>
          <p:nvPr>
            <p:ph type="dt" sz="half" idx="10"/>
          </p:nvPr>
        </p:nvSpPr>
        <p:spPr/>
        <p:txBody>
          <a:bodyPr/>
          <a:lstStyle/>
          <a:p>
            <a:fld id="{824D5D47-1752-4D84-8BFB-C2F71A34C932}" type="datetime1">
              <a:rPr lang="en-US" smtClean="0">
                <a:solidFill>
                  <a:srgbClr val="000000"/>
                </a:solidFill>
              </a:rPr>
              <a:pPr/>
              <a:t>8/1/2018</a:t>
            </a:fld>
            <a:endParaRPr lang="en-US" dirty="0">
              <a:solidFill>
                <a:srgbClr val="000000"/>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4</a:t>
            </a:fld>
            <a:endParaRPr lang="en-US" dirty="0">
              <a:solidFill>
                <a:srgbClr val="000000"/>
              </a:solidFill>
            </a:endParaRPr>
          </a:p>
        </p:txBody>
      </p:sp>
      <p:sp>
        <p:nvSpPr>
          <p:cNvPr id="6" name="Footer Placeholder 5"/>
          <p:cNvSpPr>
            <a:spLocks noGrp="1"/>
          </p:cNvSpPr>
          <p:nvPr>
            <p:ph type="ftr" sz="quarter" idx="13"/>
          </p:nvPr>
        </p:nvSpPr>
        <p:spPr/>
        <p:txBody>
          <a:bodyPr/>
          <a:lstStyle/>
          <a:p>
            <a:r>
              <a:rPr lang="en-US" smtClean="0">
                <a:solidFill>
                  <a:srgbClr val="003865"/>
                </a:solidFill>
              </a:rPr>
              <a:t>Leading for educational excellence and equity, every day for every one.</a:t>
            </a:r>
            <a:r>
              <a:rPr lang="en-US" smtClean="0">
                <a:solidFill>
                  <a:srgbClr val="FFFFFF"/>
                </a:solidFill>
              </a:rPr>
              <a:t> </a:t>
            </a:r>
            <a:r>
              <a:rPr lang="en-US" smtClean="0">
                <a:solidFill>
                  <a:srgbClr val="78BE21"/>
                </a:solidFill>
              </a:rPr>
              <a:t>|</a:t>
            </a:r>
            <a:r>
              <a:rPr lang="en-US" smtClean="0">
                <a:solidFill>
                  <a:srgbClr val="FFFFFF"/>
                </a:solidFill>
              </a:rPr>
              <a:t> </a:t>
            </a:r>
            <a:r>
              <a:rPr lang="en-US" smtClean="0">
                <a:solidFill>
                  <a:srgbClr val="003865"/>
                </a:solidFill>
              </a:rPr>
              <a:t>education.mn.gov</a:t>
            </a:r>
            <a:endParaRPr lang="en-US" dirty="0">
              <a:solidFill>
                <a:srgbClr val="003865"/>
              </a:solidFill>
            </a:endParaRPr>
          </a:p>
        </p:txBody>
      </p:sp>
      <p:graphicFrame>
        <p:nvGraphicFramePr>
          <p:cNvPr id="7" name="Chart 6" descr="First year schools are in blue at bottom bar, next stack is Second Year schools in Maroon, then at the top of stacked bar are First Year schools in green." title="Growth of PBIS in Minnesota Chart"/>
          <p:cNvGraphicFramePr/>
          <p:nvPr>
            <p:extLst>
              <p:ext uri="{D42A27DB-BD31-4B8C-83A1-F6EECF244321}">
                <p14:modId xmlns:p14="http://schemas.microsoft.com/office/powerpoint/2010/main" val="318020734"/>
              </p:ext>
            </p:extLst>
          </p:nvPr>
        </p:nvGraphicFramePr>
        <p:xfrm>
          <a:off x="231112" y="1479550"/>
          <a:ext cx="11595305"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6068291" y="1702638"/>
            <a:ext cx="1708727" cy="769441"/>
          </a:xfrm>
          <a:prstGeom prst="rect">
            <a:avLst/>
          </a:prstGeom>
          <a:solidFill>
            <a:schemeClr val="tx1"/>
          </a:solidFill>
          <a:ln>
            <a:solidFill>
              <a:schemeClr val="tx1"/>
            </a:solidFill>
          </a:ln>
        </p:spPr>
        <p:txBody>
          <a:bodyPr wrap="square" rtlCol="0" anchor="ctr">
            <a:spAutoFit/>
          </a:bodyPr>
          <a:lstStyle/>
          <a:p>
            <a:pPr algn="ctr"/>
            <a:r>
              <a:rPr lang="en-US" sz="4400" b="1" dirty="0" smtClean="0">
                <a:solidFill>
                  <a:srgbClr val="FFFFFF"/>
                </a:solidFill>
              </a:rPr>
              <a:t>690</a:t>
            </a:r>
            <a:endParaRPr lang="en-US" sz="2400" b="1" dirty="0">
              <a:solidFill>
                <a:srgbClr val="FFFFFF"/>
              </a:solidFill>
            </a:endParaRPr>
          </a:p>
        </p:txBody>
      </p:sp>
    </p:spTree>
    <p:extLst>
      <p:ext uri="{BB962C8B-B14F-4D97-AF65-F5344CB8AC3E}">
        <p14:creationId xmlns:p14="http://schemas.microsoft.com/office/powerpoint/2010/main" val="16813937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North Regional </a:t>
            </a:r>
            <a:r>
              <a:rPr lang="en-US" sz="4800" dirty="0"/>
              <a:t>Contacts</a:t>
            </a:r>
            <a:endParaRPr lang="en-US" dirty="0"/>
          </a:p>
        </p:txBody>
      </p:sp>
      <p:sp>
        <p:nvSpPr>
          <p:cNvPr id="4" name="Slide Number Placeholder 3"/>
          <p:cNvSpPr>
            <a:spLocks noGrp="1"/>
          </p:cNvSpPr>
          <p:nvPr>
            <p:ph type="sldNum" sz="quarter" idx="12"/>
          </p:nvPr>
        </p:nvSpPr>
        <p:spPr>
          <a:prstGeom prst="rect">
            <a:avLst/>
          </a:prstGeom>
        </p:spPr>
        <p:txBody>
          <a:bodyPr/>
          <a:lstStyle/>
          <a:p>
            <a:fld id="{91C7252B-4A3A-443E-82EA-92A5BCCF2336}" type="slidenum">
              <a:rPr lang="en-US" smtClean="0"/>
              <a:pPr/>
              <a:t>40</a:t>
            </a:fld>
            <a:endParaRPr lang="en-US" dirty="0"/>
          </a:p>
        </p:txBody>
      </p:sp>
      <p:sp>
        <p:nvSpPr>
          <p:cNvPr id="5" name="Content Placeholder 2"/>
          <p:cNvSpPr txBox="1">
            <a:spLocks/>
          </p:cNvSpPr>
          <p:nvPr/>
        </p:nvSpPr>
        <p:spPr>
          <a:xfrm>
            <a:off x="894374" y="1458673"/>
            <a:ext cx="4824501" cy="359377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b="1" u="sng" dirty="0" smtClean="0">
                <a:latin typeface="+mj-lt"/>
              </a:rPr>
              <a:t>North Regional </a:t>
            </a:r>
            <a:r>
              <a:rPr lang="en-US" sz="2000" b="1" u="sng" dirty="0">
                <a:latin typeface="+mj-lt"/>
              </a:rPr>
              <a:t>Implementation Project</a:t>
            </a:r>
          </a:p>
          <a:p>
            <a:pPr marL="0" indent="0">
              <a:spcBef>
                <a:spcPts val="0"/>
              </a:spcBef>
              <a:buNone/>
            </a:pPr>
            <a:r>
              <a:rPr lang="en-US" sz="1800" b="1" dirty="0">
                <a:latin typeface="+mj-lt"/>
                <a:ea typeface="Verdana" panose="020B0604030504040204" pitchFamily="34" charset="0"/>
                <a:cs typeface="Verdana" panose="020B0604030504040204" pitchFamily="34" charset="0"/>
              </a:rPr>
              <a:t>Erin Engness</a:t>
            </a:r>
            <a:br>
              <a:rPr lang="en-US" sz="1800" b="1" dirty="0">
                <a:latin typeface="+mj-lt"/>
                <a:ea typeface="Verdana" panose="020B0604030504040204" pitchFamily="34" charset="0"/>
                <a:cs typeface="Verdana" panose="020B0604030504040204" pitchFamily="34" charset="0"/>
              </a:rPr>
            </a:br>
            <a:r>
              <a:rPr lang="en-US" sz="1800" dirty="0">
                <a:latin typeface="+mj-lt"/>
                <a:ea typeface="Verdana" panose="020B0604030504040204" pitchFamily="34" charset="0"/>
                <a:cs typeface="Verdana" panose="020B0604030504040204" pitchFamily="34" charset="0"/>
              </a:rPr>
              <a:t>NRIP Coordinator</a:t>
            </a:r>
            <a:br>
              <a:rPr lang="en-US" sz="1800" dirty="0">
                <a:latin typeface="+mj-lt"/>
                <a:ea typeface="Verdana" panose="020B0604030504040204" pitchFamily="34" charset="0"/>
                <a:cs typeface="Verdana" panose="020B0604030504040204" pitchFamily="34" charset="0"/>
              </a:rPr>
            </a:br>
            <a:r>
              <a:rPr lang="en-US" sz="1800" dirty="0" smtClean="0">
                <a:latin typeface="+mj-lt"/>
                <a:ea typeface="Verdana" panose="020B0604030504040204" pitchFamily="34" charset="0"/>
                <a:cs typeface="Verdana" panose="020B0604030504040204" pitchFamily="34" charset="0"/>
                <a:hlinkClick r:id="rId3"/>
              </a:rPr>
              <a:t>pbis.erin@gmail.com</a:t>
            </a:r>
            <a:r>
              <a:rPr lang="en-US" sz="1800" dirty="0" smtClean="0">
                <a:latin typeface="+mj-lt"/>
                <a:ea typeface="Verdana" panose="020B0604030504040204" pitchFamily="34" charset="0"/>
                <a:cs typeface="Verdana" panose="020B0604030504040204" pitchFamily="34" charset="0"/>
              </a:rPr>
              <a:t> </a:t>
            </a:r>
            <a:endParaRPr lang="en-US" sz="1800" dirty="0">
              <a:latin typeface="+mj-lt"/>
              <a:ea typeface="Verdana" panose="020B0604030504040204" pitchFamily="34" charset="0"/>
              <a:cs typeface="Verdana" panose="020B0604030504040204" pitchFamily="34" charset="0"/>
            </a:endParaRPr>
          </a:p>
        </p:txBody>
      </p:sp>
      <p:sp>
        <p:nvSpPr>
          <p:cNvPr id="7" name="TextBox 6"/>
          <p:cNvSpPr txBox="1"/>
          <p:nvPr/>
        </p:nvSpPr>
        <p:spPr>
          <a:xfrm>
            <a:off x="6624002" y="1458673"/>
            <a:ext cx="4407658" cy="3754874"/>
          </a:xfrm>
          <a:prstGeom prst="rect">
            <a:avLst/>
          </a:prstGeom>
          <a:noFill/>
        </p:spPr>
        <p:txBody>
          <a:bodyPr wrap="square" rtlCol="0">
            <a:spAutoFit/>
          </a:bodyPr>
          <a:lstStyle/>
          <a:p>
            <a:r>
              <a:rPr lang="en-US" sz="2000" b="1" u="sng" dirty="0">
                <a:latin typeface="+mj-lt"/>
              </a:rPr>
              <a:t>PBIS Management - Regional Contacts</a:t>
            </a:r>
          </a:p>
          <a:p>
            <a:r>
              <a:rPr lang="en-US" b="1" dirty="0">
                <a:latin typeface="+mj-lt"/>
              </a:rPr>
              <a:t>Eric Kloos</a:t>
            </a:r>
            <a:r>
              <a:rPr lang="en-US" dirty="0">
                <a:latin typeface="+mj-lt"/>
              </a:rPr>
              <a:t/>
            </a:r>
            <a:br>
              <a:rPr lang="en-US" dirty="0">
                <a:latin typeface="+mj-lt"/>
              </a:rPr>
            </a:br>
            <a:r>
              <a:rPr lang="en-US" u="sng" dirty="0" smtClean="0">
                <a:latin typeface="+mj-lt"/>
                <a:hlinkClick r:id="rId4"/>
              </a:rPr>
              <a:t>Eric.Kloos@state.mn.us</a:t>
            </a:r>
            <a:r>
              <a:rPr lang="en-US" u="sng" dirty="0">
                <a:latin typeface="+mj-lt"/>
              </a:rPr>
              <a:t> </a:t>
            </a:r>
            <a:r>
              <a:rPr lang="en-US" dirty="0">
                <a:latin typeface="+mj-lt"/>
              </a:rPr>
              <a:t/>
            </a:r>
            <a:br>
              <a:rPr lang="en-US" dirty="0">
                <a:latin typeface="+mj-lt"/>
              </a:rPr>
            </a:br>
            <a:endParaRPr lang="en-US" dirty="0">
              <a:latin typeface="+mj-lt"/>
            </a:endParaRPr>
          </a:p>
          <a:p>
            <a:r>
              <a:rPr lang="en-US" b="1" dirty="0"/>
              <a:t>Mary Hunt</a:t>
            </a:r>
          </a:p>
          <a:p>
            <a:r>
              <a:rPr lang="en-US" dirty="0" smtClean="0">
                <a:hlinkClick r:id="rId5"/>
              </a:rPr>
              <a:t>Mary.Hunt@state.mn.us</a:t>
            </a:r>
            <a:r>
              <a:rPr lang="en-US" dirty="0" smtClean="0"/>
              <a:t> </a:t>
            </a:r>
            <a:endParaRPr lang="en-US" dirty="0"/>
          </a:p>
          <a:p>
            <a:endParaRPr lang="en-US" b="1" dirty="0" smtClean="0"/>
          </a:p>
          <a:p>
            <a:r>
              <a:rPr lang="en-US" b="1" dirty="0" smtClean="0"/>
              <a:t>Erin Farrell</a:t>
            </a:r>
            <a:endParaRPr lang="en-US" dirty="0" smtClean="0"/>
          </a:p>
          <a:p>
            <a:r>
              <a:rPr lang="en-US" dirty="0" smtClean="0">
                <a:hlinkClick r:id="rId6"/>
              </a:rPr>
              <a:t>Erin.Farrell@state.mn.us</a:t>
            </a:r>
            <a:r>
              <a:rPr lang="en-US" dirty="0" smtClean="0"/>
              <a:t> </a:t>
            </a:r>
            <a:r>
              <a:rPr lang="en-US" dirty="0"/>
              <a:t/>
            </a:r>
            <a:br>
              <a:rPr lang="en-US" dirty="0"/>
            </a:br>
            <a:endParaRPr lang="en-US" dirty="0">
              <a:latin typeface="+mj-lt"/>
            </a:endParaRPr>
          </a:p>
          <a:p>
            <a:r>
              <a:rPr lang="en-US" sz="2000" b="1" u="sng" dirty="0">
                <a:latin typeface="+mj-lt"/>
              </a:rPr>
              <a:t>PBIS Evaluation Contact</a:t>
            </a:r>
            <a:endParaRPr lang="en-US" sz="2000" b="1" dirty="0">
              <a:solidFill>
                <a:srgbClr val="666666"/>
              </a:solidFill>
              <a:latin typeface="+mj-lt"/>
            </a:endParaRPr>
          </a:p>
          <a:p>
            <a:r>
              <a:rPr lang="en-US" b="1" dirty="0">
                <a:latin typeface="+mj-lt"/>
              </a:rPr>
              <a:t>Wilder Research</a:t>
            </a:r>
            <a:r>
              <a:rPr lang="en-US" dirty="0">
                <a:latin typeface="+mj-lt"/>
              </a:rPr>
              <a:t/>
            </a:r>
            <a:br>
              <a:rPr lang="en-US" dirty="0">
                <a:latin typeface="+mj-lt"/>
              </a:rPr>
            </a:br>
            <a:r>
              <a:rPr lang="en-US" u="sng" dirty="0" smtClean="0">
                <a:latin typeface="+mj-lt"/>
                <a:hlinkClick r:id="rId7"/>
              </a:rPr>
              <a:t>pbisevalmn@wilder.org</a:t>
            </a:r>
            <a:endParaRPr lang="en-US" sz="2000" dirty="0">
              <a:latin typeface="+mj-lt"/>
            </a:endParaRPr>
          </a:p>
        </p:txBody>
      </p:sp>
      <p:sp>
        <p:nvSpPr>
          <p:cNvPr id="6" name="Rectangle 5"/>
          <p:cNvSpPr/>
          <p:nvPr/>
        </p:nvSpPr>
        <p:spPr>
          <a:xfrm>
            <a:off x="894374" y="4406116"/>
            <a:ext cx="4407658" cy="646331"/>
          </a:xfrm>
          <a:prstGeom prst="rect">
            <a:avLst/>
          </a:prstGeom>
        </p:spPr>
        <p:txBody>
          <a:bodyPr wrap="square">
            <a:spAutoFit/>
          </a:bodyPr>
          <a:lstStyle/>
          <a:p>
            <a:r>
              <a:rPr lang="en-US" b="1" dirty="0"/>
              <a:t>Find other MN PBIS contacts </a:t>
            </a:r>
            <a:r>
              <a:rPr lang="en-US" b="1" dirty="0" smtClean="0"/>
              <a:t>at: </a:t>
            </a:r>
            <a:r>
              <a:rPr lang="en-US" b="1" dirty="0" smtClean="0">
                <a:hlinkClick r:id="rId8" tooltip="PBIS MN contact webpage"/>
              </a:rPr>
              <a:t>http://pbismn.org/contact-us.php</a:t>
            </a:r>
            <a:r>
              <a:rPr lang="en-US" b="1" dirty="0" smtClean="0"/>
              <a:t> </a:t>
            </a:r>
            <a:endParaRPr lang="en-US" b="1" dirty="0"/>
          </a:p>
        </p:txBody>
      </p:sp>
      <p:sp>
        <p:nvSpPr>
          <p:cNvPr id="9" name="Date Placeholder 8"/>
          <p:cNvSpPr>
            <a:spLocks noGrp="1"/>
          </p:cNvSpPr>
          <p:nvPr>
            <p:ph type="dt" sz="half" idx="10"/>
          </p:nvPr>
        </p:nvSpPr>
        <p:spPr/>
        <p:txBody>
          <a:bodyPr/>
          <a:lstStyle/>
          <a:p>
            <a:fld id="{5D9D7093-2C71-4397-BF8A-5386401BFBB8}" type="datetime1">
              <a:rPr lang="en-US" smtClean="0">
                <a:solidFill>
                  <a:srgbClr val="000000"/>
                </a:solidFill>
              </a:rPr>
              <a:t>8/1/2018</a:t>
            </a:fld>
            <a:endParaRPr lang="en-US" dirty="0">
              <a:solidFill>
                <a:srgbClr val="000000"/>
              </a:solidFill>
            </a:endParaRPr>
          </a:p>
        </p:txBody>
      </p:sp>
      <p:sp>
        <p:nvSpPr>
          <p:cNvPr id="10" name="Footer Placeholder 9"/>
          <p:cNvSpPr>
            <a:spLocks noGrp="1"/>
          </p:cNvSpPr>
          <p:nvPr>
            <p:ph type="ftr" sz="quarter" idx="13"/>
          </p:nvPr>
        </p:nvSpPr>
        <p:spPr/>
        <p:txBody>
          <a:bodyPr/>
          <a:lstStyle/>
          <a:p>
            <a:r>
              <a:rPr lang="en-US" smtClean="0">
                <a:solidFill>
                  <a:srgbClr val="003865"/>
                </a:solidFill>
              </a:rPr>
              <a:t>Leading for educational excellence and equity, every day for every one.</a:t>
            </a:r>
            <a:r>
              <a:rPr lang="en-US" smtClean="0">
                <a:solidFill>
                  <a:srgbClr val="FFFFFF"/>
                </a:solidFill>
              </a:rPr>
              <a:t> </a:t>
            </a:r>
            <a:r>
              <a:rPr lang="en-US" smtClean="0">
                <a:solidFill>
                  <a:srgbClr val="78BE21"/>
                </a:solidFill>
              </a:rPr>
              <a:t>|</a:t>
            </a:r>
            <a:r>
              <a:rPr lang="en-US" smtClean="0">
                <a:solidFill>
                  <a:srgbClr val="FFFFFF"/>
                </a:solidFill>
              </a:rPr>
              <a:t> </a:t>
            </a:r>
            <a:r>
              <a:rPr lang="en-US" smtClean="0">
                <a:solidFill>
                  <a:srgbClr val="003865"/>
                </a:solidFill>
              </a:rPr>
              <a:t>education.mn.gov</a:t>
            </a:r>
            <a:endParaRPr lang="en-US" dirty="0">
              <a:solidFill>
                <a:srgbClr val="003865"/>
              </a:solidFill>
            </a:endParaRPr>
          </a:p>
        </p:txBody>
      </p:sp>
    </p:spTree>
    <p:extLst>
      <p:ext uri="{BB962C8B-B14F-4D97-AF65-F5344CB8AC3E}">
        <p14:creationId xmlns:p14="http://schemas.microsoft.com/office/powerpoint/2010/main" val="22561823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Metro Regional </a:t>
            </a:r>
            <a:r>
              <a:rPr lang="en-US" sz="4800" dirty="0"/>
              <a:t>Contacts</a:t>
            </a:r>
            <a:endParaRPr lang="en-US" dirty="0"/>
          </a:p>
        </p:txBody>
      </p:sp>
      <p:sp>
        <p:nvSpPr>
          <p:cNvPr id="4" name="Slide Number Placeholder 3"/>
          <p:cNvSpPr>
            <a:spLocks noGrp="1"/>
          </p:cNvSpPr>
          <p:nvPr>
            <p:ph type="sldNum" sz="quarter" idx="12"/>
          </p:nvPr>
        </p:nvSpPr>
        <p:spPr>
          <a:prstGeom prst="rect">
            <a:avLst/>
          </a:prstGeom>
        </p:spPr>
        <p:txBody>
          <a:bodyPr/>
          <a:lstStyle/>
          <a:p>
            <a:fld id="{91C7252B-4A3A-443E-82EA-92A5BCCF2336}" type="slidenum">
              <a:rPr lang="en-US" smtClean="0"/>
              <a:pPr/>
              <a:t>41</a:t>
            </a:fld>
            <a:endParaRPr lang="en-US" dirty="0"/>
          </a:p>
        </p:txBody>
      </p:sp>
      <p:sp>
        <p:nvSpPr>
          <p:cNvPr id="5" name="Content Placeholder 2"/>
          <p:cNvSpPr txBox="1">
            <a:spLocks/>
          </p:cNvSpPr>
          <p:nvPr/>
        </p:nvSpPr>
        <p:spPr>
          <a:xfrm>
            <a:off x="894374" y="1458673"/>
            <a:ext cx="4824501" cy="359377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b="1" u="sng" dirty="0" smtClean="0">
                <a:latin typeface="+mj-lt"/>
              </a:rPr>
              <a:t>Metro Regional </a:t>
            </a:r>
            <a:r>
              <a:rPr lang="en-US" sz="2000" b="1" u="sng" dirty="0">
                <a:latin typeface="+mj-lt"/>
              </a:rPr>
              <a:t>Implementation Project</a:t>
            </a:r>
          </a:p>
          <a:p>
            <a:pPr marL="0" indent="0">
              <a:spcBef>
                <a:spcPts val="0"/>
              </a:spcBef>
              <a:buNone/>
            </a:pPr>
            <a:r>
              <a:rPr lang="en-US" sz="1800" b="1" dirty="0" smtClean="0">
                <a:latin typeface="+mj-lt"/>
                <a:ea typeface="Verdana" panose="020B0604030504040204" pitchFamily="34" charset="0"/>
                <a:cs typeface="Verdana" panose="020B0604030504040204" pitchFamily="34" charset="0"/>
              </a:rPr>
              <a:t>Lauren Sparr</a:t>
            </a:r>
            <a:r>
              <a:rPr lang="en-US" sz="1800" b="1" dirty="0">
                <a:latin typeface="+mj-lt"/>
                <a:ea typeface="Verdana" panose="020B0604030504040204" pitchFamily="34" charset="0"/>
                <a:cs typeface="Verdana" panose="020B0604030504040204" pitchFamily="34" charset="0"/>
              </a:rPr>
              <a:t/>
            </a:r>
            <a:br>
              <a:rPr lang="en-US" sz="1800" b="1" dirty="0">
                <a:latin typeface="+mj-lt"/>
                <a:ea typeface="Verdana" panose="020B0604030504040204" pitchFamily="34" charset="0"/>
                <a:cs typeface="Verdana" panose="020B0604030504040204" pitchFamily="34" charset="0"/>
              </a:rPr>
            </a:br>
            <a:r>
              <a:rPr lang="en-US" sz="1800" dirty="0" smtClean="0">
                <a:latin typeface="+mj-lt"/>
                <a:ea typeface="Verdana" panose="020B0604030504040204" pitchFamily="34" charset="0"/>
                <a:cs typeface="Verdana" panose="020B0604030504040204" pitchFamily="34" charset="0"/>
              </a:rPr>
              <a:t>MRIP </a:t>
            </a:r>
            <a:r>
              <a:rPr lang="en-US" sz="1800" dirty="0">
                <a:latin typeface="+mj-lt"/>
                <a:ea typeface="Verdana" panose="020B0604030504040204" pitchFamily="34" charset="0"/>
                <a:cs typeface="Verdana" panose="020B0604030504040204" pitchFamily="34" charset="0"/>
              </a:rPr>
              <a:t>Coordinator</a:t>
            </a:r>
            <a:br>
              <a:rPr lang="en-US" sz="1800" dirty="0">
                <a:latin typeface="+mj-lt"/>
                <a:ea typeface="Verdana" panose="020B0604030504040204" pitchFamily="34" charset="0"/>
                <a:cs typeface="Verdana" panose="020B0604030504040204" pitchFamily="34" charset="0"/>
              </a:rPr>
            </a:br>
            <a:r>
              <a:rPr lang="en-US" sz="1800" dirty="0" smtClean="0">
                <a:latin typeface="+mj-lt"/>
                <a:ea typeface="Verdana" panose="020B0604030504040204" pitchFamily="34" charset="0"/>
                <a:cs typeface="Verdana" panose="020B0604030504040204" pitchFamily="34" charset="0"/>
                <a:hlinkClick r:id="rId3"/>
              </a:rPr>
              <a:t>Lauren.Sparr@metroecsu.org</a:t>
            </a:r>
            <a:r>
              <a:rPr lang="en-US" sz="1800" dirty="0" smtClean="0">
                <a:latin typeface="+mj-lt"/>
                <a:ea typeface="Verdana" panose="020B0604030504040204" pitchFamily="34" charset="0"/>
                <a:cs typeface="Verdana" panose="020B0604030504040204" pitchFamily="34" charset="0"/>
              </a:rPr>
              <a:t> </a:t>
            </a:r>
            <a:endParaRPr lang="en-US" sz="1800" dirty="0">
              <a:latin typeface="+mj-lt"/>
              <a:ea typeface="Verdana" panose="020B0604030504040204" pitchFamily="34" charset="0"/>
              <a:cs typeface="Verdana" panose="020B0604030504040204" pitchFamily="34" charset="0"/>
            </a:endParaRPr>
          </a:p>
        </p:txBody>
      </p:sp>
      <p:sp>
        <p:nvSpPr>
          <p:cNvPr id="7" name="TextBox 6"/>
          <p:cNvSpPr txBox="1"/>
          <p:nvPr/>
        </p:nvSpPr>
        <p:spPr>
          <a:xfrm>
            <a:off x="6624002" y="1458673"/>
            <a:ext cx="4407658" cy="4585871"/>
          </a:xfrm>
          <a:prstGeom prst="rect">
            <a:avLst/>
          </a:prstGeom>
          <a:noFill/>
        </p:spPr>
        <p:txBody>
          <a:bodyPr wrap="square" rtlCol="0">
            <a:spAutoFit/>
          </a:bodyPr>
          <a:lstStyle/>
          <a:p>
            <a:r>
              <a:rPr lang="en-US" sz="2000" b="1" u="sng" dirty="0">
                <a:latin typeface="+mj-lt"/>
              </a:rPr>
              <a:t>PBIS Management - Regional Contacts</a:t>
            </a:r>
          </a:p>
          <a:p>
            <a:r>
              <a:rPr lang="en-US" b="1" dirty="0">
                <a:latin typeface="+mj-lt"/>
              </a:rPr>
              <a:t>Eric Kloos</a:t>
            </a:r>
            <a:r>
              <a:rPr lang="en-US" dirty="0">
                <a:latin typeface="+mj-lt"/>
              </a:rPr>
              <a:t/>
            </a:r>
            <a:br>
              <a:rPr lang="en-US" dirty="0">
                <a:latin typeface="+mj-lt"/>
              </a:rPr>
            </a:br>
            <a:r>
              <a:rPr lang="en-US" u="sng" dirty="0" smtClean="0">
                <a:latin typeface="+mj-lt"/>
                <a:hlinkClick r:id="rId4"/>
              </a:rPr>
              <a:t>Eric.Kloos@state.mn.us</a:t>
            </a:r>
            <a:r>
              <a:rPr lang="en-US" u="sng" dirty="0">
                <a:latin typeface="+mj-lt"/>
              </a:rPr>
              <a:t> </a:t>
            </a:r>
            <a:r>
              <a:rPr lang="en-US" dirty="0">
                <a:latin typeface="+mj-lt"/>
              </a:rPr>
              <a:t/>
            </a:r>
            <a:br>
              <a:rPr lang="en-US" dirty="0">
                <a:latin typeface="+mj-lt"/>
              </a:rPr>
            </a:br>
            <a:endParaRPr lang="en-US" dirty="0">
              <a:latin typeface="+mj-lt"/>
            </a:endParaRPr>
          </a:p>
          <a:p>
            <a:r>
              <a:rPr lang="en-US" b="1" dirty="0" smtClean="0"/>
              <a:t>Becky Nies</a:t>
            </a:r>
            <a:endParaRPr lang="en-US" b="1" dirty="0"/>
          </a:p>
          <a:p>
            <a:r>
              <a:rPr lang="en-US" dirty="0" smtClean="0">
                <a:hlinkClick r:id="rId5"/>
              </a:rPr>
              <a:t>Rebecca.Nies@state.mn.us</a:t>
            </a:r>
            <a:r>
              <a:rPr lang="en-US" dirty="0" smtClean="0"/>
              <a:t> </a:t>
            </a:r>
            <a:endParaRPr lang="en-US" dirty="0"/>
          </a:p>
          <a:p>
            <a:endParaRPr lang="en-US" b="1" dirty="0" smtClean="0"/>
          </a:p>
          <a:p>
            <a:r>
              <a:rPr lang="en-US" b="1" dirty="0" smtClean="0"/>
              <a:t>Clay Keller</a:t>
            </a:r>
            <a:endParaRPr lang="en-US" dirty="0" smtClean="0"/>
          </a:p>
          <a:p>
            <a:r>
              <a:rPr lang="en-US" dirty="0" smtClean="0">
                <a:hlinkClick r:id="rId6"/>
              </a:rPr>
              <a:t>Clay.Keller@state.mn.us</a:t>
            </a:r>
            <a:endParaRPr lang="en-US" dirty="0" smtClean="0"/>
          </a:p>
          <a:p>
            <a:endParaRPr lang="en-US" dirty="0"/>
          </a:p>
          <a:p>
            <a:r>
              <a:rPr lang="en-US" b="1" dirty="0" smtClean="0"/>
              <a:t>Ellen Nacik </a:t>
            </a:r>
            <a:r>
              <a:rPr lang="en-US" dirty="0"/>
              <a:t/>
            </a:r>
            <a:br>
              <a:rPr lang="en-US" dirty="0"/>
            </a:br>
            <a:r>
              <a:rPr lang="en-US" dirty="0" smtClean="0">
                <a:hlinkClick r:id="rId7"/>
              </a:rPr>
              <a:t>Ellen.Nacik@state.mn.us</a:t>
            </a:r>
            <a:r>
              <a:rPr lang="en-US" dirty="0" smtClean="0"/>
              <a:t> </a:t>
            </a:r>
          </a:p>
          <a:p>
            <a:endParaRPr lang="en-US" dirty="0">
              <a:latin typeface="+mj-lt"/>
            </a:endParaRPr>
          </a:p>
          <a:p>
            <a:r>
              <a:rPr lang="en-US" sz="2000" b="1" u="sng" dirty="0">
                <a:latin typeface="+mj-lt"/>
              </a:rPr>
              <a:t>PBIS Evaluation Contact</a:t>
            </a:r>
            <a:endParaRPr lang="en-US" sz="2000" b="1" dirty="0">
              <a:solidFill>
                <a:srgbClr val="666666"/>
              </a:solidFill>
              <a:latin typeface="+mj-lt"/>
            </a:endParaRPr>
          </a:p>
          <a:p>
            <a:r>
              <a:rPr lang="en-US" b="1" dirty="0">
                <a:latin typeface="+mj-lt"/>
              </a:rPr>
              <a:t>Wilder Research</a:t>
            </a:r>
            <a:r>
              <a:rPr lang="en-US" dirty="0">
                <a:latin typeface="+mj-lt"/>
              </a:rPr>
              <a:t/>
            </a:r>
            <a:br>
              <a:rPr lang="en-US" dirty="0">
                <a:latin typeface="+mj-lt"/>
              </a:rPr>
            </a:br>
            <a:r>
              <a:rPr lang="en-US" u="sng" dirty="0" smtClean="0">
                <a:latin typeface="+mj-lt"/>
                <a:hlinkClick r:id="rId8"/>
              </a:rPr>
              <a:t>pbisevalmn@wilder.org</a:t>
            </a:r>
            <a:endParaRPr lang="en-US" sz="2000" dirty="0">
              <a:latin typeface="+mj-lt"/>
            </a:endParaRPr>
          </a:p>
        </p:txBody>
      </p:sp>
      <p:sp>
        <p:nvSpPr>
          <p:cNvPr id="6" name="Rectangle 5"/>
          <p:cNvSpPr/>
          <p:nvPr/>
        </p:nvSpPr>
        <p:spPr>
          <a:xfrm>
            <a:off x="894374" y="4406116"/>
            <a:ext cx="4407658" cy="646331"/>
          </a:xfrm>
          <a:prstGeom prst="rect">
            <a:avLst/>
          </a:prstGeom>
        </p:spPr>
        <p:txBody>
          <a:bodyPr wrap="square">
            <a:spAutoFit/>
          </a:bodyPr>
          <a:lstStyle/>
          <a:p>
            <a:r>
              <a:rPr lang="en-US" b="1" dirty="0"/>
              <a:t>Find other MN PBIS contacts </a:t>
            </a:r>
            <a:r>
              <a:rPr lang="en-US" b="1" dirty="0" smtClean="0"/>
              <a:t>at: </a:t>
            </a:r>
            <a:r>
              <a:rPr lang="en-US" b="1" dirty="0" smtClean="0">
                <a:hlinkClick r:id="rId9" tooltip="PBIS MN contact webpage"/>
              </a:rPr>
              <a:t>http://pbismn.org/contact-us.php</a:t>
            </a:r>
            <a:r>
              <a:rPr lang="en-US" b="1" dirty="0" smtClean="0"/>
              <a:t> </a:t>
            </a:r>
            <a:endParaRPr lang="en-US" b="1" dirty="0"/>
          </a:p>
        </p:txBody>
      </p:sp>
      <p:sp>
        <p:nvSpPr>
          <p:cNvPr id="3" name="Date Placeholder 2"/>
          <p:cNvSpPr>
            <a:spLocks noGrp="1"/>
          </p:cNvSpPr>
          <p:nvPr>
            <p:ph type="dt" sz="half" idx="10"/>
          </p:nvPr>
        </p:nvSpPr>
        <p:spPr/>
        <p:txBody>
          <a:bodyPr/>
          <a:lstStyle/>
          <a:p>
            <a:fld id="{1103A379-1C79-4B16-851E-D8440987246F}" type="datetime1">
              <a:rPr lang="en-US" smtClean="0">
                <a:solidFill>
                  <a:srgbClr val="000000"/>
                </a:solidFill>
              </a:rPr>
              <a:t>8/1/2018</a:t>
            </a:fld>
            <a:endParaRPr lang="en-US" dirty="0">
              <a:solidFill>
                <a:srgbClr val="000000"/>
              </a:solidFill>
            </a:endParaRPr>
          </a:p>
        </p:txBody>
      </p:sp>
      <p:sp>
        <p:nvSpPr>
          <p:cNvPr id="8" name="Footer Placeholder 7"/>
          <p:cNvSpPr>
            <a:spLocks noGrp="1"/>
          </p:cNvSpPr>
          <p:nvPr>
            <p:ph type="ftr" sz="quarter" idx="13"/>
          </p:nvPr>
        </p:nvSpPr>
        <p:spPr/>
        <p:txBody>
          <a:bodyPr/>
          <a:lstStyle/>
          <a:p>
            <a:r>
              <a:rPr lang="en-US" smtClean="0">
                <a:solidFill>
                  <a:srgbClr val="003865"/>
                </a:solidFill>
              </a:rPr>
              <a:t>Leading for educational excellence and equity, every day for every one.</a:t>
            </a:r>
            <a:r>
              <a:rPr lang="en-US" smtClean="0">
                <a:solidFill>
                  <a:srgbClr val="FFFFFF"/>
                </a:solidFill>
              </a:rPr>
              <a:t> </a:t>
            </a:r>
            <a:r>
              <a:rPr lang="en-US" smtClean="0">
                <a:solidFill>
                  <a:srgbClr val="78BE21"/>
                </a:solidFill>
              </a:rPr>
              <a:t>|</a:t>
            </a:r>
            <a:r>
              <a:rPr lang="en-US" smtClean="0">
                <a:solidFill>
                  <a:srgbClr val="FFFFFF"/>
                </a:solidFill>
              </a:rPr>
              <a:t> </a:t>
            </a:r>
            <a:r>
              <a:rPr lang="en-US" smtClean="0">
                <a:solidFill>
                  <a:srgbClr val="003865"/>
                </a:solidFill>
              </a:rPr>
              <a:t>education.mn.gov</a:t>
            </a:r>
            <a:endParaRPr lang="en-US" dirty="0">
              <a:solidFill>
                <a:srgbClr val="003865"/>
              </a:solidFill>
            </a:endParaRPr>
          </a:p>
        </p:txBody>
      </p:sp>
    </p:spTree>
    <p:extLst>
      <p:ext uri="{BB962C8B-B14F-4D97-AF65-F5344CB8AC3E}">
        <p14:creationId xmlns:p14="http://schemas.microsoft.com/office/powerpoint/2010/main" val="20917993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South Regional </a:t>
            </a:r>
            <a:r>
              <a:rPr lang="en-US" sz="4800" dirty="0"/>
              <a:t>Contacts</a:t>
            </a:r>
            <a:endParaRPr lang="en-US" dirty="0"/>
          </a:p>
        </p:txBody>
      </p:sp>
      <p:sp>
        <p:nvSpPr>
          <p:cNvPr id="4" name="Slide Number Placeholder 3"/>
          <p:cNvSpPr>
            <a:spLocks noGrp="1"/>
          </p:cNvSpPr>
          <p:nvPr>
            <p:ph type="sldNum" sz="quarter" idx="12"/>
          </p:nvPr>
        </p:nvSpPr>
        <p:spPr>
          <a:prstGeom prst="rect">
            <a:avLst/>
          </a:prstGeom>
        </p:spPr>
        <p:txBody>
          <a:bodyPr/>
          <a:lstStyle/>
          <a:p>
            <a:fld id="{91C7252B-4A3A-443E-82EA-92A5BCCF2336}" type="slidenum">
              <a:rPr lang="en-US" smtClean="0"/>
              <a:pPr/>
              <a:t>42</a:t>
            </a:fld>
            <a:endParaRPr lang="en-US" dirty="0"/>
          </a:p>
        </p:txBody>
      </p:sp>
      <p:sp>
        <p:nvSpPr>
          <p:cNvPr id="5" name="Content Placeholder 2"/>
          <p:cNvSpPr txBox="1">
            <a:spLocks/>
          </p:cNvSpPr>
          <p:nvPr/>
        </p:nvSpPr>
        <p:spPr>
          <a:xfrm>
            <a:off x="894374" y="1458673"/>
            <a:ext cx="4824501" cy="3593774"/>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b="1" u="sng" dirty="0" smtClean="0">
                <a:latin typeface="+mj-lt"/>
              </a:rPr>
              <a:t>South Regional </a:t>
            </a:r>
            <a:r>
              <a:rPr lang="en-US" sz="2000" b="1" u="sng" dirty="0">
                <a:latin typeface="+mj-lt"/>
              </a:rPr>
              <a:t>Implementation Project</a:t>
            </a:r>
          </a:p>
          <a:p>
            <a:pPr marL="0" indent="0">
              <a:spcBef>
                <a:spcPts val="0"/>
              </a:spcBef>
              <a:buNone/>
            </a:pPr>
            <a:r>
              <a:rPr lang="en-US" sz="1800" b="1" dirty="0" smtClean="0">
                <a:latin typeface="+mj-lt"/>
                <a:ea typeface="Verdana" panose="020B0604030504040204" pitchFamily="34" charset="0"/>
                <a:cs typeface="Verdana" panose="020B0604030504040204" pitchFamily="34" charset="0"/>
              </a:rPr>
              <a:t>Teresa Hunt</a:t>
            </a:r>
          </a:p>
          <a:p>
            <a:pPr marL="0" indent="0">
              <a:spcBef>
                <a:spcPts val="0"/>
              </a:spcBef>
              <a:buNone/>
            </a:pPr>
            <a:r>
              <a:rPr lang="en-US" sz="1800" dirty="0">
                <a:ea typeface="Verdana" panose="020B0604030504040204" pitchFamily="34" charset="0"/>
                <a:cs typeface="Verdana" panose="020B0604030504040204" pitchFamily="34" charset="0"/>
              </a:rPr>
              <a:t>Regional Implementation </a:t>
            </a:r>
            <a:endParaRPr lang="en-US" sz="1800" dirty="0" smtClean="0">
              <a:ea typeface="Verdana" panose="020B0604030504040204" pitchFamily="34" charset="0"/>
              <a:cs typeface="Verdana" panose="020B0604030504040204" pitchFamily="34" charset="0"/>
            </a:endParaRPr>
          </a:p>
          <a:p>
            <a:pPr marL="0" indent="0">
              <a:spcBef>
                <a:spcPts val="0"/>
              </a:spcBef>
              <a:buNone/>
            </a:pPr>
            <a:r>
              <a:rPr lang="en-US" sz="1800" dirty="0" smtClean="0">
                <a:ea typeface="Verdana" panose="020B0604030504040204" pitchFamily="34" charset="0"/>
                <a:cs typeface="Verdana" panose="020B0604030504040204" pitchFamily="34" charset="0"/>
              </a:rPr>
              <a:t>Project </a:t>
            </a:r>
            <a:r>
              <a:rPr lang="en-US" sz="1800" dirty="0">
                <a:ea typeface="Verdana" panose="020B0604030504040204" pitchFamily="34" charset="0"/>
                <a:cs typeface="Verdana" panose="020B0604030504040204" pitchFamily="34" charset="0"/>
              </a:rPr>
              <a:t>Coordinator</a:t>
            </a:r>
            <a:endParaRPr lang="en-US" sz="1800" b="1" dirty="0" smtClean="0">
              <a:latin typeface="+mj-lt"/>
              <a:ea typeface="Verdana" panose="020B0604030504040204" pitchFamily="34" charset="0"/>
              <a:cs typeface="Verdana" panose="020B0604030504040204" pitchFamily="34" charset="0"/>
            </a:endParaRPr>
          </a:p>
          <a:p>
            <a:pPr marL="0" indent="0">
              <a:spcBef>
                <a:spcPts val="0"/>
              </a:spcBef>
              <a:buNone/>
            </a:pPr>
            <a:r>
              <a:rPr lang="en-US" sz="1800" dirty="0" smtClean="0">
                <a:latin typeface="+mj-lt"/>
                <a:ea typeface="Verdana" panose="020B0604030504040204" pitchFamily="34" charset="0"/>
                <a:cs typeface="Verdana" panose="020B0604030504040204" pitchFamily="34" charset="0"/>
                <a:hlinkClick r:id="rId3"/>
              </a:rPr>
              <a:t>Teresa.Hunt@swsc.org</a:t>
            </a:r>
            <a:endParaRPr lang="en-US" sz="1800" b="1" dirty="0" smtClean="0">
              <a:latin typeface="+mj-lt"/>
              <a:ea typeface="Verdana" panose="020B0604030504040204" pitchFamily="34" charset="0"/>
              <a:cs typeface="Verdana" panose="020B0604030504040204" pitchFamily="34" charset="0"/>
            </a:endParaRPr>
          </a:p>
          <a:p>
            <a:pPr marL="0" indent="0">
              <a:buNone/>
            </a:pPr>
            <a:endParaRPr lang="en-US" sz="1800" b="1" dirty="0" smtClean="0">
              <a:latin typeface="+mj-lt"/>
              <a:ea typeface="Verdana" panose="020B0604030504040204" pitchFamily="34" charset="0"/>
              <a:cs typeface="Verdana" panose="020B0604030504040204" pitchFamily="34" charset="0"/>
            </a:endParaRPr>
          </a:p>
          <a:p>
            <a:pPr marL="0" indent="0">
              <a:buNone/>
            </a:pPr>
            <a:r>
              <a:rPr lang="en-US" sz="1800" b="1" dirty="0" smtClean="0">
                <a:latin typeface="+mj-lt"/>
                <a:ea typeface="Verdana" panose="020B0604030504040204" pitchFamily="34" charset="0"/>
                <a:cs typeface="Verdana" panose="020B0604030504040204" pitchFamily="34" charset="0"/>
              </a:rPr>
              <a:t>Amber Bruns</a:t>
            </a:r>
            <a:r>
              <a:rPr lang="en-US" sz="1800" dirty="0">
                <a:latin typeface="+mj-lt"/>
                <a:ea typeface="Verdana" panose="020B0604030504040204" pitchFamily="34" charset="0"/>
                <a:cs typeface="Verdana" panose="020B0604030504040204" pitchFamily="34" charset="0"/>
              </a:rPr>
              <a:t/>
            </a:r>
            <a:br>
              <a:rPr lang="en-US" sz="1800" dirty="0">
                <a:latin typeface="+mj-lt"/>
                <a:ea typeface="Verdana" panose="020B0604030504040204" pitchFamily="34" charset="0"/>
                <a:cs typeface="Verdana" panose="020B0604030504040204" pitchFamily="34" charset="0"/>
              </a:rPr>
            </a:br>
            <a:r>
              <a:rPr lang="en-US" sz="1800" dirty="0" smtClean="0">
                <a:latin typeface="+mj-lt"/>
                <a:ea typeface="Verdana" panose="020B0604030504040204" pitchFamily="34" charset="0"/>
                <a:cs typeface="Verdana" panose="020B0604030504040204" pitchFamily="34" charset="0"/>
              </a:rPr>
              <a:t>Southwest West Central Service Cooperative </a:t>
            </a:r>
            <a:r>
              <a:rPr lang="en-US" sz="1800" dirty="0">
                <a:latin typeface="+mj-lt"/>
                <a:ea typeface="Verdana" panose="020B0604030504040204" pitchFamily="34" charset="0"/>
                <a:cs typeface="Verdana" panose="020B0604030504040204" pitchFamily="34" charset="0"/>
              </a:rPr>
              <a:t/>
            </a:r>
            <a:br>
              <a:rPr lang="en-US" sz="1800" dirty="0">
                <a:latin typeface="+mj-lt"/>
                <a:ea typeface="Verdana" panose="020B0604030504040204" pitchFamily="34" charset="0"/>
                <a:cs typeface="Verdana" panose="020B0604030504040204" pitchFamily="34" charset="0"/>
              </a:rPr>
            </a:br>
            <a:r>
              <a:rPr lang="en-US" sz="1800" dirty="0" smtClean="0">
                <a:latin typeface="+mj-lt"/>
                <a:ea typeface="Verdana" panose="020B0604030504040204" pitchFamily="34" charset="0"/>
                <a:cs typeface="Verdana" panose="020B0604030504040204" pitchFamily="34" charset="0"/>
                <a:hlinkClick r:id="rId4"/>
              </a:rPr>
              <a:t>Amber.Bruns@swsc.org</a:t>
            </a:r>
            <a:endParaRPr lang="en-US" sz="1800" dirty="0" smtClean="0">
              <a:latin typeface="+mj-lt"/>
              <a:ea typeface="Verdana" panose="020B0604030504040204" pitchFamily="34" charset="0"/>
              <a:cs typeface="Verdana" panose="020B0604030504040204" pitchFamily="34" charset="0"/>
            </a:endParaRPr>
          </a:p>
          <a:p>
            <a:pPr marL="0" indent="0">
              <a:buNone/>
            </a:pPr>
            <a:endParaRPr lang="en-US" sz="1800" dirty="0">
              <a:latin typeface="+mj-lt"/>
              <a:ea typeface="Verdana" panose="020B0604030504040204" pitchFamily="34" charset="0"/>
              <a:cs typeface="Verdana" panose="020B0604030504040204" pitchFamily="34" charset="0"/>
            </a:endParaRPr>
          </a:p>
        </p:txBody>
      </p:sp>
      <p:sp>
        <p:nvSpPr>
          <p:cNvPr id="7" name="TextBox 6"/>
          <p:cNvSpPr txBox="1"/>
          <p:nvPr/>
        </p:nvSpPr>
        <p:spPr>
          <a:xfrm>
            <a:off x="6624002" y="1458673"/>
            <a:ext cx="4407658" cy="3754874"/>
          </a:xfrm>
          <a:prstGeom prst="rect">
            <a:avLst/>
          </a:prstGeom>
          <a:noFill/>
        </p:spPr>
        <p:txBody>
          <a:bodyPr wrap="square" rtlCol="0">
            <a:spAutoFit/>
          </a:bodyPr>
          <a:lstStyle/>
          <a:p>
            <a:r>
              <a:rPr lang="en-US" sz="2000" b="1" u="sng" dirty="0">
                <a:latin typeface="+mj-lt"/>
              </a:rPr>
              <a:t>PBIS Management - Regional Contacts</a:t>
            </a:r>
          </a:p>
          <a:p>
            <a:r>
              <a:rPr lang="en-US" b="1" dirty="0">
                <a:latin typeface="+mj-lt"/>
              </a:rPr>
              <a:t>Eric Kloos</a:t>
            </a:r>
            <a:r>
              <a:rPr lang="en-US" dirty="0">
                <a:latin typeface="+mj-lt"/>
              </a:rPr>
              <a:t/>
            </a:r>
            <a:br>
              <a:rPr lang="en-US" dirty="0">
                <a:latin typeface="+mj-lt"/>
              </a:rPr>
            </a:br>
            <a:r>
              <a:rPr lang="en-US" u="sng" dirty="0" smtClean="0">
                <a:latin typeface="+mj-lt"/>
                <a:hlinkClick r:id="rId5"/>
              </a:rPr>
              <a:t>Eric.Kloos@state.mn.us</a:t>
            </a:r>
            <a:r>
              <a:rPr lang="en-US" u="sng" dirty="0">
                <a:latin typeface="+mj-lt"/>
              </a:rPr>
              <a:t> </a:t>
            </a:r>
            <a:r>
              <a:rPr lang="en-US" dirty="0">
                <a:latin typeface="+mj-lt"/>
              </a:rPr>
              <a:t/>
            </a:r>
            <a:br>
              <a:rPr lang="en-US" dirty="0">
                <a:latin typeface="+mj-lt"/>
              </a:rPr>
            </a:br>
            <a:endParaRPr lang="en-US" dirty="0">
              <a:latin typeface="+mj-lt"/>
            </a:endParaRPr>
          </a:p>
          <a:p>
            <a:r>
              <a:rPr lang="en-US" b="1" dirty="0" smtClean="0"/>
              <a:t>Garrett Petrie</a:t>
            </a:r>
            <a:endParaRPr lang="en-US" dirty="0" smtClean="0"/>
          </a:p>
          <a:p>
            <a:r>
              <a:rPr lang="en-US" dirty="0">
                <a:hlinkClick r:id="rId6"/>
              </a:rPr>
              <a:t>G</a:t>
            </a:r>
            <a:r>
              <a:rPr lang="en-US" dirty="0" smtClean="0">
                <a:hlinkClick r:id="rId6"/>
              </a:rPr>
              <a:t>arrett.Petrie@state.mn.us</a:t>
            </a:r>
            <a:endParaRPr lang="en-US" dirty="0" smtClean="0"/>
          </a:p>
          <a:p>
            <a:endParaRPr lang="en-US" dirty="0" smtClean="0"/>
          </a:p>
          <a:p>
            <a:r>
              <a:rPr lang="en-US" b="1" dirty="0" smtClean="0"/>
              <a:t>Janet Christensen</a:t>
            </a:r>
            <a:endParaRPr lang="en-US" dirty="0" smtClean="0"/>
          </a:p>
          <a:p>
            <a:r>
              <a:rPr lang="en-US" dirty="0" smtClean="0">
                <a:hlinkClick r:id="rId7"/>
              </a:rPr>
              <a:t>Janet.Christensen@state.mn.us</a:t>
            </a:r>
            <a:r>
              <a:rPr lang="en-US" dirty="0" smtClean="0"/>
              <a:t> </a:t>
            </a:r>
            <a:r>
              <a:rPr lang="en-US" dirty="0"/>
              <a:t/>
            </a:r>
            <a:br>
              <a:rPr lang="en-US" dirty="0"/>
            </a:br>
            <a:endParaRPr lang="en-US" dirty="0">
              <a:latin typeface="+mj-lt"/>
            </a:endParaRPr>
          </a:p>
          <a:p>
            <a:r>
              <a:rPr lang="en-US" sz="2000" b="1" u="sng" dirty="0">
                <a:latin typeface="+mj-lt"/>
              </a:rPr>
              <a:t>PBIS Evaluation Contact</a:t>
            </a:r>
            <a:endParaRPr lang="en-US" sz="2000" b="1" dirty="0">
              <a:solidFill>
                <a:srgbClr val="666666"/>
              </a:solidFill>
              <a:latin typeface="+mj-lt"/>
            </a:endParaRPr>
          </a:p>
          <a:p>
            <a:r>
              <a:rPr lang="en-US" b="1" dirty="0">
                <a:latin typeface="+mj-lt"/>
              </a:rPr>
              <a:t>Wilder Research</a:t>
            </a:r>
            <a:r>
              <a:rPr lang="en-US" dirty="0">
                <a:latin typeface="+mj-lt"/>
              </a:rPr>
              <a:t/>
            </a:r>
            <a:br>
              <a:rPr lang="en-US" dirty="0">
                <a:latin typeface="+mj-lt"/>
              </a:rPr>
            </a:br>
            <a:r>
              <a:rPr lang="en-US" u="sng" dirty="0" smtClean="0">
                <a:latin typeface="+mj-lt"/>
                <a:hlinkClick r:id="rId8"/>
              </a:rPr>
              <a:t>pbisevalmn@wilder.org</a:t>
            </a:r>
            <a:endParaRPr lang="en-US" sz="2000" dirty="0">
              <a:latin typeface="+mj-lt"/>
            </a:endParaRPr>
          </a:p>
        </p:txBody>
      </p:sp>
      <p:sp>
        <p:nvSpPr>
          <p:cNvPr id="6" name="Rectangle 5"/>
          <p:cNvSpPr/>
          <p:nvPr/>
        </p:nvSpPr>
        <p:spPr>
          <a:xfrm>
            <a:off x="894374" y="4406116"/>
            <a:ext cx="4407658" cy="646331"/>
          </a:xfrm>
          <a:prstGeom prst="rect">
            <a:avLst/>
          </a:prstGeom>
        </p:spPr>
        <p:txBody>
          <a:bodyPr wrap="square">
            <a:spAutoFit/>
          </a:bodyPr>
          <a:lstStyle/>
          <a:p>
            <a:r>
              <a:rPr lang="en-US" b="1" dirty="0"/>
              <a:t>Find other MN PBIS contacts </a:t>
            </a:r>
            <a:r>
              <a:rPr lang="en-US" b="1" dirty="0" smtClean="0"/>
              <a:t>at: </a:t>
            </a:r>
            <a:r>
              <a:rPr lang="en-US" b="1" dirty="0" smtClean="0">
                <a:hlinkClick r:id="rId9" tooltip="PBIS MN contact webpage"/>
              </a:rPr>
              <a:t>http://pbismn.org/contact-us.php</a:t>
            </a:r>
            <a:r>
              <a:rPr lang="en-US" b="1" dirty="0" smtClean="0"/>
              <a:t> </a:t>
            </a:r>
            <a:endParaRPr lang="en-US" b="1" dirty="0"/>
          </a:p>
        </p:txBody>
      </p:sp>
      <p:sp>
        <p:nvSpPr>
          <p:cNvPr id="3" name="Date Placeholder 2"/>
          <p:cNvSpPr>
            <a:spLocks noGrp="1"/>
          </p:cNvSpPr>
          <p:nvPr>
            <p:ph type="dt" sz="half" idx="10"/>
          </p:nvPr>
        </p:nvSpPr>
        <p:spPr/>
        <p:txBody>
          <a:bodyPr/>
          <a:lstStyle/>
          <a:p>
            <a:fld id="{43D316F4-89AD-44DD-BF26-638FC8FCDF6E}" type="datetime1">
              <a:rPr lang="en-US" smtClean="0">
                <a:solidFill>
                  <a:srgbClr val="000000"/>
                </a:solidFill>
              </a:rPr>
              <a:t>8/1/2018</a:t>
            </a:fld>
            <a:endParaRPr lang="en-US" dirty="0">
              <a:solidFill>
                <a:srgbClr val="000000"/>
              </a:solidFill>
            </a:endParaRPr>
          </a:p>
        </p:txBody>
      </p:sp>
      <p:sp>
        <p:nvSpPr>
          <p:cNvPr id="8" name="Footer Placeholder 7"/>
          <p:cNvSpPr>
            <a:spLocks noGrp="1"/>
          </p:cNvSpPr>
          <p:nvPr>
            <p:ph type="ftr" sz="quarter" idx="13"/>
          </p:nvPr>
        </p:nvSpPr>
        <p:spPr/>
        <p:txBody>
          <a:bodyPr/>
          <a:lstStyle/>
          <a:p>
            <a:r>
              <a:rPr lang="en-US" smtClean="0">
                <a:solidFill>
                  <a:srgbClr val="003865"/>
                </a:solidFill>
              </a:rPr>
              <a:t>Leading for educational excellence and equity, every day for every one.</a:t>
            </a:r>
            <a:r>
              <a:rPr lang="en-US" smtClean="0">
                <a:solidFill>
                  <a:srgbClr val="FFFFFF"/>
                </a:solidFill>
              </a:rPr>
              <a:t> </a:t>
            </a:r>
            <a:r>
              <a:rPr lang="en-US" smtClean="0">
                <a:solidFill>
                  <a:srgbClr val="78BE21"/>
                </a:solidFill>
              </a:rPr>
              <a:t>|</a:t>
            </a:r>
            <a:r>
              <a:rPr lang="en-US" smtClean="0">
                <a:solidFill>
                  <a:srgbClr val="FFFFFF"/>
                </a:solidFill>
              </a:rPr>
              <a:t> </a:t>
            </a:r>
            <a:r>
              <a:rPr lang="en-US" smtClean="0">
                <a:solidFill>
                  <a:srgbClr val="003865"/>
                </a:solidFill>
              </a:rPr>
              <a:t>education.mn.gov</a:t>
            </a:r>
            <a:endParaRPr lang="en-US" dirty="0">
              <a:solidFill>
                <a:srgbClr val="003865"/>
              </a:solidFill>
            </a:endParaRPr>
          </a:p>
        </p:txBody>
      </p:sp>
    </p:spTree>
    <p:extLst>
      <p:ext uri="{BB962C8B-B14F-4D97-AF65-F5344CB8AC3E}">
        <p14:creationId xmlns:p14="http://schemas.microsoft.com/office/powerpoint/2010/main" val="1427965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descr="Reference page"/>
          <p:cNvSpPr>
            <a:spLocks noGrp="1"/>
          </p:cNvSpPr>
          <p:nvPr>
            <p:ph idx="1"/>
          </p:nvPr>
        </p:nvSpPr>
        <p:spPr/>
        <p:txBody>
          <a:bodyPr>
            <a:normAutofit fontScale="70000" lnSpcReduction="20000"/>
          </a:bodyPr>
          <a:lstStyle/>
          <a:p>
            <a:pPr marL="0" indent="0">
              <a:buNone/>
            </a:pPr>
            <a:r>
              <a:rPr lang="en-US" sz="2400" dirty="0">
                <a:solidFill>
                  <a:schemeClr val="dk1"/>
                </a:solidFill>
                <a:ea typeface="Calibri"/>
                <a:cs typeface="Calibri"/>
                <a:sym typeface="Calibri"/>
              </a:rPr>
              <a:t>McIntosh, K., Mercer, S. H., Hume, A. E., Frank, J. L., </a:t>
            </a:r>
            <a:r>
              <a:rPr lang="en-US" sz="2400" dirty="0" err="1">
                <a:solidFill>
                  <a:schemeClr val="dk1"/>
                </a:solidFill>
                <a:ea typeface="Calibri"/>
                <a:cs typeface="Calibri"/>
                <a:sym typeface="Calibri"/>
              </a:rPr>
              <a:t>Turri</a:t>
            </a:r>
            <a:r>
              <a:rPr lang="en-US" sz="2400" dirty="0">
                <a:solidFill>
                  <a:schemeClr val="dk1"/>
                </a:solidFill>
                <a:ea typeface="Calibri"/>
                <a:cs typeface="Calibri"/>
                <a:sym typeface="Calibri"/>
              </a:rPr>
              <a:t>, M. G., &amp; Mathews, S. (2013). Factors related to sustained implementation of School-wide Positive Behavior Support. </a:t>
            </a:r>
            <a:r>
              <a:rPr lang="en-US" sz="2400" i="1" dirty="0">
                <a:solidFill>
                  <a:schemeClr val="dk1"/>
                </a:solidFill>
                <a:ea typeface="Calibri"/>
                <a:cs typeface="Calibri"/>
                <a:sym typeface="Calibri"/>
              </a:rPr>
              <a:t>Exceptional Children, 79, 293-311</a:t>
            </a:r>
            <a:r>
              <a:rPr lang="en-US" sz="2400" i="1" dirty="0" smtClean="0">
                <a:solidFill>
                  <a:schemeClr val="dk1"/>
                </a:solidFill>
                <a:ea typeface="Calibri"/>
                <a:cs typeface="Calibri"/>
                <a:sym typeface="Calibri"/>
              </a:rPr>
              <a:t>.</a:t>
            </a:r>
          </a:p>
          <a:p>
            <a:pPr marL="0" indent="0">
              <a:buNone/>
            </a:pPr>
            <a:r>
              <a:rPr lang="en-US" sz="2400" dirty="0" err="1" smtClean="0">
                <a:solidFill>
                  <a:schemeClr val="dk1"/>
                </a:solidFill>
                <a:ea typeface="Calibri"/>
                <a:cs typeface="Calibri"/>
                <a:sym typeface="Calibri"/>
              </a:rPr>
              <a:t>Feuerborn</a:t>
            </a:r>
            <a:r>
              <a:rPr lang="en-US" sz="2400" dirty="0" smtClean="0">
                <a:solidFill>
                  <a:schemeClr val="dk1"/>
                </a:solidFill>
                <a:ea typeface="Calibri"/>
                <a:cs typeface="Calibri"/>
                <a:sym typeface="Calibri"/>
              </a:rPr>
              <a:t>, L., </a:t>
            </a:r>
            <a:r>
              <a:rPr lang="en-US" sz="2400" dirty="0" err="1" smtClean="0">
                <a:solidFill>
                  <a:schemeClr val="dk1"/>
                </a:solidFill>
                <a:ea typeface="Calibri"/>
                <a:cs typeface="Calibri"/>
                <a:sym typeface="Calibri"/>
              </a:rPr>
              <a:t>Tyre</a:t>
            </a:r>
            <a:r>
              <a:rPr lang="en-US" sz="2400" dirty="0" smtClean="0">
                <a:solidFill>
                  <a:schemeClr val="dk1"/>
                </a:solidFill>
                <a:ea typeface="Calibri"/>
                <a:cs typeface="Calibri"/>
                <a:sym typeface="Calibri"/>
              </a:rPr>
              <a:t>, A., King, J. (2015). The Staff Perceptions of Behavior and Discipline Survey; A Tool to Help Achieve Systemic Change Through School-wide Positive Behavior Support. </a:t>
            </a:r>
            <a:r>
              <a:rPr lang="en-US" sz="2400" i="1" dirty="0" smtClean="0">
                <a:solidFill>
                  <a:schemeClr val="dk1"/>
                </a:solidFill>
                <a:ea typeface="Calibri"/>
                <a:cs typeface="Calibri"/>
                <a:sym typeface="Calibri"/>
              </a:rPr>
              <a:t>Positive Behavior Interventions, 17, 116-126.</a:t>
            </a:r>
          </a:p>
          <a:p>
            <a:pPr marL="0" indent="0">
              <a:buNone/>
            </a:pPr>
            <a:r>
              <a:rPr lang="en-US" sz="2400" dirty="0" smtClean="0"/>
              <a:t>Frank, J. L., Matthews, S., McIntosh K.,  (2013). </a:t>
            </a:r>
            <a:r>
              <a:rPr lang="en-US" sz="2400" dirty="0"/>
              <a:t>Critical Features Predicting Sustained Implementation of School-Wide Positive Behavioral Interventions and </a:t>
            </a:r>
            <a:r>
              <a:rPr lang="en-US" sz="2400" dirty="0" smtClean="0"/>
              <a:t>Supports. </a:t>
            </a:r>
            <a:r>
              <a:rPr lang="en-US" sz="2400" i="1" dirty="0" smtClean="0"/>
              <a:t>Journal of Positive Behavior Supports, 16, 168-178</a:t>
            </a:r>
            <a:endParaRPr lang="en-US" sz="2400" i="1" dirty="0"/>
          </a:p>
          <a:p>
            <a:pPr marL="0" indent="0">
              <a:buNone/>
            </a:pPr>
            <a:r>
              <a:rPr lang="en-US" sz="2400" dirty="0" err="1" smtClean="0"/>
              <a:t>Biglan</a:t>
            </a:r>
            <a:r>
              <a:rPr lang="en-US" sz="2400" dirty="0" smtClean="0"/>
              <a:t>, A. et al., (2018). Positive Behavioral Interventions and Support: Brief Introduction. Retrieved from </a:t>
            </a:r>
            <a:r>
              <a:rPr lang="en-US" sz="2300" dirty="0"/>
              <a:t>www.pbis.org </a:t>
            </a:r>
            <a:endParaRPr lang="en-US" sz="2300" dirty="0" smtClean="0"/>
          </a:p>
          <a:p>
            <a:pPr marL="0" indent="0">
              <a:buNone/>
            </a:pPr>
            <a:r>
              <a:rPr lang="en-US" sz="2400" dirty="0" smtClean="0"/>
              <a:t>Dylan </a:t>
            </a:r>
            <a:r>
              <a:rPr lang="en-US" sz="2400" dirty="0"/>
              <a:t>Bragg, </a:t>
            </a:r>
            <a:r>
              <a:rPr lang="en-US" sz="2400" dirty="0" err="1"/>
              <a:t>Mateus</a:t>
            </a:r>
            <a:r>
              <a:rPr lang="en-US" sz="2400" dirty="0"/>
              <a:t> </a:t>
            </a:r>
            <a:r>
              <a:rPr lang="en-US" sz="2400" dirty="0" err="1"/>
              <a:t>Carvalho</a:t>
            </a:r>
            <a:r>
              <a:rPr lang="en-US" sz="2400" dirty="0"/>
              <a:t>, Josh Charles, Ann Hoang, Rob Horner, Hassan </a:t>
            </a:r>
            <a:r>
              <a:rPr lang="en-US" sz="2400" dirty="0" err="1"/>
              <a:t>Lachgar</a:t>
            </a:r>
            <a:r>
              <a:rPr lang="en-US" sz="2400" dirty="0"/>
              <a:t>, Devin Sullivan.” </a:t>
            </a:r>
            <a:r>
              <a:rPr lang="en-US" sz="2400" i="1" dirty="0"/>
              <a:t>SISEP</a:t>
            </a:r>
            <a:r>
              <a:rPr lang="en-US" sz="2400" dirty="0"/>
              <a:t>, </a:t>
            </a:r>
            <a:r>
              <a:rPr lang="en-US" sz="2400" dirty="0">
                <a:hlinkClick r:id="rId3"/>
              </a:rPr>
              <a:t>www.sisep.org</a:t>
            </a:r>
            <a:r>
              <a:rPr lang="en-US" sz="2400" dirty="0" smtClean="0">
                <a:hlinkClick r:id="rId3"/>
              </a:rPr>
              <a:t>/</a:t>
            </a:r>
            <a:r>
              <a:rPr lang="en-US" sz="2400" dirty="0" smtClean="0"/>
              <a:t>.</a:t>
            </a:r>
          </a:p>
          <a:p>
            <a:pPr marL="0" indent="0">
              <a:buNone/>
            </a:pPr>
            <a:r>
              <a:rPr lang="en-US" sz="2400" dirty="0" smtClean="0">
                <a:solidFill>
                  <a:schemeClr val="dk1"/>
                </a:solidFill>
                <a:ea typeface="Calibri"/>
                <a:cs typeface="Calibri"/>
                <a:sym typeface="Calibri"/>
              </a:rPr>
              <a:t>Swain-Broadway, J., et al (2017). PBIS Technical Guide on Classroom Data: Using Data to Support Implementation of Positive Classroom Behavior Support Practices and Systems.  </a:t>
            </a:r>
            <a:r>
              <a:rPr lang="en-US" sz="2400" dirty="0">
                <a:solidFill>
                  <a:schemeClr val="dk1"/>
                </a:solidFill>
                <a:ea typeface="Calibri"/>
                <a:cs typeface="Calibri"/>
                <a:sym typeface="Calibri"/>
              </a:rPr>
              <a:t>Retrieved from </a:t>
            </a:r>
            <a:r>
              <a:rPr lang="en-US" sz="2400" dirty="0">
                <a:solidFill>
                  <a:schemeClr val="dk1"/>
                </a:solidFill>
                <a:ea typeface="Calibri"/>
                <a:cs typeface="Calibri"/>
                <a:sym typeface="Calibri"/>
                <a:hlinkClick r:id="rId4"/>
              </a:rPr>
              <a:t>http://</a:t>
            </a:r>
            <a:r>
              <a:rPr lang="en-US" sz="2400" dirty="0" smtClean="0">
                <a:solidFill>
                  <a:schemeClr val="dk1"/>
                </a:solidFill>
                <a:ea typeface="Calibri"/>
                <a:cs typeface="Calibri"/>
                <a:sym typeface="Calibri"/>
                <a:hlinkClick r:id="rId4"/>
              </a:rPr>
              <a:t>www.pbis.org</a:t>
            </a:r>
            <a:r>
              <a:rPr lang="en-US" sz="2400" dirty="0" smtClean="0">
                <a:solidFill>
                  <a:schemeClr val="dk1"/>
                </a:solidFill>
                <a:ea typeface="Calibri"/>
                <a:cs typeface="Calibri"/>
                <a:sym typeface="Calibri"/>
              </a:rPr>
              <a:t> </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solidFill>
                  <a:srgbClr val="000000"/>
                </a:solidFill>
              </a:rPr>
              <a:pPr/>
              <a:t>8/1/2018</a:t>
            </a:fld>
            <a:endParaRPr lang="en-US" dirty="0">
              <a:solidFill>
                <a:srgbClr val="000000"/>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43</a:t>
            </a:fld>
            <a:endParaRPr lang="en-US" dirty="0">
              <a:solidFill>
                <a:srgbClr val="000000"/>
              </a:solidFill>
            </a:endParaRPr>
          </a:p>
        </p:txBody>
      </p:sp>
      <p:sp>
        <p:nvSpPr>
          <p:cNvPr id="6" name="Footer Placeholder 5"/>
          <p:cNvSpPr>
            <a:spLocks noGrp="1"/>
          </p:cNvSpPr>
          <p:nvPr>
            <p:ph type="ftr" sz="quarter" idx="13"/>
          </p:nvPr>
        </p:nvSpPr>
        <p:spPr/>
        <p:txBody>
          <a:bodyPr/>
          <a:lstStyle/>
          <a:p>
            <a:r>
              <a:rPr lang="en-US" dirty="0" smtClean="0">
                <a:solidFill>
                  <a:srgbClr val="003865"/>
                </a:solidFill>
              </a:rPr>
              <a:t>Leading for educational excellence and equity, every day for every one.</a:t>
            </a:r>
            <a:r>
              <a:rPr lang="en-US" dirty="0" smtClean="0">
                <a:solidFill>
                  <a:srgbClr val="FFFFFF"/>
                </a:solidFill>
              </a:rPr>
              <a:t> </a:t>
            </a:r>
            <a:r>
              <a:rPr lang="en-US" dirty="0" smtClean="0">
                <a:solidFill>
                  <a:srgbClr val="78BE21"/>
                </a:solidFill>
              </a:rPr>
              <a:t>|</a:t>
            </a:r>
            <a:r>
              <a:rPr lang="en-US" dirty="0" smtClean="0">
                <a:solidFill>
                  <a:srgbClr val="FFFFFF"/>
                </a:solidFill>
              </a:rPr>
              <a:t> </a:t>
            </a:r>
            <a:r>
              <a:rPr lang="en-US" dirty="0" smtClean="0">
                <a:solidFill>
                  <a:srgbClr val="003865"/>
                </a:solidFill>
              </a:rPr>
              <a:t>education.mn.gov</a:t>
            </a:r>
            <a:endParaRPr lang="en-US" dirty="0">
              <a:solidFill>
                <a:srgbClr val="003865"/>
              </a:solidFill>
            </a:endParaRPr>
          </a:p>
        </p:txBody>
      </p:sp>
    </p:spTree>
    <p:extLst>
      <p:ext uri="{BB962C8B-B14F-4D97-AF65-F5344CB8AC3E}">
        <p14:creationId xmlns:p14="http://schemas.microsoft.com/office/powerpoint/2010/main" val="10767549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a:t>
            </a:r>
            <a:br>
              <a:rPr lang="en-US" dirty="0" smtClean="0"/>
            </a:br>
            <a:endParaRPr lang="en-US" dirty="0"/>
          </a:p>
        </p:txBody>
      </p:sp>
      <p:sp>
        <p:nvSpPr>
          <p:cNvPr id="3" name="Text Placeholder 2"/>
          <p:cNvSpPr>
            <a:spLocks noGrp="1"/>
          </p:cNvSpPr>
          <p:nvPr>
            <p:ph type="body" sz="quarter" idx="13"/>
          </p:nvPr>
        </p:nvSpPr>
        <p:spPr/>
        <p:txBody>
          <a:bodyPr/>
          <a:lstStyle/>
          <a:p>
            <a:pPr>
              <a:spcAft>
                <a:spcPts val="0"/>
              </a:spcAft>
            </a:pPr>
            <a:r>
              <a:rPr lang="en-US" sz="2800" b="1" dirty="0"/>
              <a:t>MDE PBIS Management Team</a:t>
            </a:r>
          </a:p>
          <a:p>
            <a:pPr>
              <a:spcAft>
                <a:spcPts val="0"/>
              </a:spcAft>
            </a:pPr>
            <a:r>
              <a:rPr lang="en-US" sz="2800" dirty="0" smtClean="0"/>
              <a:t>MDE.PBIS@state.mn.us</a:t>
            </a:r>
            <a:endParaRPr lang="en-US" sz="2800" dirty="0"/>
          </a:p>
        </p:txBody>
      </p:sp>
      <p:sp>
        <p:nvSpPr>
          <p:cNvPr id="4" name="Date Placeholder 3"/>
          <p:cNvSpPr>
            <a:spLocks noGrp="1"/>
          </p:cNvSpPr>
          <p:nvPr>
            <p:ph type="dt" sz="half" idx="10"/>
          </p:nvPr>
        </p:nvSpPr>
        <p:spPr/>
        <p:txBody>
          <a:bodyPr/>
          <a:lstStyle/>
          <a:p>
            <a:fld id="{D094F804-653A-41F1-A565-1098D9DEB37A}" type="datetime1">
              <a:rPr lang="en-US" smtClean="0">
                <a:solidFill>
                  <a:srgbClr val="FFFFFF"/>
                </a:solidFill>
              </a:rPr>
              <a:pPr/>
              <a:t>8/1/2018</a:t>
            </a:fld>
            <a:endParaRPr lang="en-US" dirty="0">
              <a:solidFill>
                <a:srgbClr val="FFFFFF"/>
              </a:solidFill>
            </a:endParaRPr>
          </a:p>
        </p:txBody>
      </p:sp>
      <p:sp>
        <p:nvSpPr>
          <p:cNvPr id="5" name="Footer Placeholder 4"/>
          <p:cNvSpPr>
            <a:spLocks noGrp="1"/>
          </p:cNvSpPr>
          <p:nvPr>
            <p:ph type="ftr" sz="quarter" idx="12"/>
          </p:nvPr>
        </p:nvSpPr>
        <p:spPr/>
        <p:txBody>
          <a:bodyPr/>
          <a:lstStyle/>
          <a:p>
            <a:r>
              <a:rPr lang="en-US" dirty="0" smtClean="0">
                <a:solidFill>
                  <a:srgbClr val="FFFFFF"/>
                </a:solidFill>
              </a:rPr>
              <a:t>Leading for educational excellence and equity, every day for every one. </a:t>
            </a:r>
            <a:r>
              <a:rPr lang="en-US" dirty="0" smtClean="0">
                <a:solidFill>
                  <a:srgbClr val="78BE21"/>
                </a:solidFill>
              </a:rPr>
              <a:t>|</a:t>
            </a:r>
            <a:r>
              <a:rPr lang="en-US" dirty="0" smtClean="0">
                <a:solidFill>
                  <a:srgbClr val="FFFFFF"/>
                </a:solidFill>
              </a:rPr>
              <a:t> education.mn.gov</a:t>
            </a:r>
            <a:endParaRPr lang="en-US" dirty="0">
              <a:solidFill>
                <a:srgbClr val="FFFFFF"/>
              </a:solidFill>
            </a:endParaRPr>
          </a:p>
        </p:txBody>
      </p:sp>
      <p:sp>
        <p:nvSpPr>
          <p:cNvPr id="6" name="Slide Number Placeholder 5"/>
          <p:cNvSpPr>
            <a:spLocks noGrp="1"/>
          </p:cNvSpPr>
          <p:nvPr>
            <p:ph type="sldNum" sz="quarter" idx="11"/>
          </p:nvPr>
        </p:nvSpPr>
        <p:spPr/>
        <p:txBody>
          <a:bodyPr/>
          <a:lstStyle/>
          <a:p>
            <a:fld id="{48F63A3B-78C7-47BE-AE5E-E10140E04643}" type="slidenum">
              <a:rPr lang="en-US" smtClean="0">
                <a:solidFill>
                  <a:srgbClr val="FFFFFF"/>
                </a:solidFill>
              </a:rPr>
              <a:pPr/>
              <a:t>44</a:t>
            </a:fld>
            <a:endParaRPr lang="en-US" dirty="0">
              <a:solidFill>
                <a:srgbClr val="FFFFFF"/>
              </a:solidFill>
            </a:endParaRPr>
          </a:p>
        </p:txBody>
      </p:sp>
    </p:spTree>
    <p:extLst>
      <p:ext uri="{BB962C8B-B14F-4D97-AF65-F5344CB8AC3E}">
        <p14:creationId xmlns:p14="http://schemas.microsoft.com/office/powerpoint/2010/main" val="41054692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Growth of PBIS in </a:t>
            </a:r>
            <a:r>
              <a:rPr lang="en-US" dirty="0" smtClean="0"/>
              <a:t>Minnesota</a:t>
            </a:r>
            <a:br>
              <a:rPr lang="en-US" dirty="0" smtClean="0"/>
            </a:br>
            <a:r>
              <a:rPr lang="en-US" sz="2200" dirty="0" smtClean="0"/>
              <a:t>Your Efforts and Contribution!</a:t>
            </a:r>
            <a:endParaRPr lang="en-US" sz="2200" dirty="0"/>
          </a:p>
        </p:txBody>
      </p:sp>
      <p:sp>
        <p:nvSpPr>
          <p:cNvPr id="4" name="Date Placeholder 3"/>
          <p:cNvSpPr>
            <a:spLocks noGrp="1"/>
          </p:cNvSpPr>
          <p:nvPr>
            <p:ph type="dt" sz="half" idx="10"/>
          </p:nvPr>
        </p:nvSpPr>
        <p:spPr/>
        <p:txBody>
          <a:bodyPr/>
          <a:lstStyle/>
          <a:p>
            <a:fld id="{824D5D47-1752-4D84-8BFB-C2F71A34C932}" type="datetime1">
              <a:rPr lang="en-US" smtClean="0">
                <a:solidFill>
                  <a:srgbClr val="000000"/>
                </a:solidFill>
              </a:rPr>
              <a:pPr/>
              <a:t>8/1/2018</a:t>
            </a:fld>
            <a:endParaRPr lang="en-US" dirty="0">
              <a:solidFill>
                <a:srgbClr val="000000"/>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5</a:t>
            </a:fld>
            <a:endParaRPr lang="en-US" dirty="0">
              <a:solidFill>
                <a:srgbClr val="000000"/>
              </a:solidFill>
            </a:endParaRPr>
          </a:p>
        </p:txBody>
      </p:sp>
      <p:sp>
        <p:nvSpPr>
          <p:cNvPr id="6" name="Footer Placeholder 5"/>
          <p:cNvSpPr>
            <a:spLocks noGrp="1"/>
          </p:cNvSpPr>
          <p:nvPr>
            <p:ph type="ftr" sz="quarter" idx="13"/>
          </p:nvPr>
        </p:nvSpPr>
        <p:spPr/>
        <p:txBody>
          <a:bodyPr/>
          <a:lstStyle/>
          <a:p>
            <a:r>
              <a:rPr lang="en-US" smtClean="0">
                <a:solidFill>
                  <a:srgbClr val="003865"/>
                </a:solidFill>
              </a:rPr>
              <a:t>Leading for educational excellence and equity, every day for every one.</a:t>
            </a:r>
            <a:r>
              <a:rPr lang="en-US" smtClean="0">
                <a:solidFill>
                  <a:srgbClr val="FFFFFF"/>
                </a:solidFill>
              </a:rPr>
              <a:t> </a:t>
            </a:r>
            <a:r>
              <a:rPr lang="en-US" smtClean="0">
                <a:solidFill>
                  <a:srgbClr val="78BE21"/>
                </a:solidFill>
              </a:rPr>
              <a:t>|</a:t>
            </a:r>
            <a:r>
              <a:rPr lang="en-US" smtClean="0">
                <a:solidFill>
                  <a:srgbClr val="FFFFFF"/>
                </a:solidFill>
              </a:rPr>
              <a:t> </a:t>
            </a:r>
            <a:r>
              <a:rPr lang="en-US" smtClean="0">
                <a:solidFill>
                  <a:srgbClr val="003865"/>
                </a:solidFill>
              </a:rPr>
              <a:t>education.mn.gov</a:t>
            </a:r>
            <a:endParaRPr lang="en-US" dirty="0">
              <a:solidFill>
                <a:srgbClr val="003865"/>
              </a:solidFill>
            </a:endParaRPr>
          </a:p>
        </p:txBody>
      </p:sp>
      <p:graphicFrame>
        <p:nvGraphicFramePr>
          <p:cNvPr id="7" name="Chart 6" descr="First year schools are in blue at bottom bar, next stack is Second Year schools in Maroon, then at the top of stacked bar are First Year schools in green." title="Growth of PBIS in Minnesota Chart"/>
          <p:cNvGraphicFramePr/>
          <p:nvPr>
            <p:extLst>
              <p:ext uri="{D42A27DB-BD31-4B8C-83A1-F6EECF244321}">
                <p14:modId xmlns:p14="http://schemas.microsoft.com/office/powerpoint/2010/main" val="164530271"/>
              </p:ext>
            </p:extLst>
          </p:nvPr>
        </p:nvGraphicFramePr>
        <p:xfrm>
          <a:off x="231112" y="1479550"/>
          <a:ext cx="11595305" cy="48768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6068291" y="1702638"/>
            <a:ext cx="1708727" cy="769441"/>
          </a:xfrm>
          <a:prstGeom prst="rect">
            <a:avLst/>
          </a:prstGeom>
          <a:solidFill>
            <a:schemeClr val="tx1"/>
          </a:solidFill>
          <a:ln>
            <a:solidFill>
              <a:schemeClr val="tx1"/>
            </a:solidFill>
          </a:ln>
        </p:spPr>
        <p:txBody>
          <a:bodyPr wrap="square" rtlCol="0" anchor="ctr">
            <a:spAutoFit/>
          </a:bodyPr>
          <a:lstStyle/>
          <a:p>
            <a:pPr algn="ctr"/>
            <a:r>
              <a:rPr lang="en-US" sz="4400" b="1" dirty="0" smtClean="0">
                <a:solidFill>
                  <a:srgbClr val="FFFFFF"/>
                </a:solidFill>
              </a:rPr>
              <a:t>690</a:t>
            </a:r>
            <a:endParaRPr lang="en-US" sz="2400" b="1" dirty="0">
              <a:solidFill>
                <a:srgbClr val="FFFFFF"/>
              </a:solidFill>
            </a:endParaRPr>
          </a:p>
        </p:txBody>
      </p:sp>
      <p:sp>
        <p:nvSpPr>
          <p:cNvPr id="9" name="Right Arrow 8" descr="Red Arrow pointing to Cohort 12 in the second year of PBIS implementation for 2017-2018" title="Red Arrow"/>
          <p:cNvSpPr/>
          <p:nvPr/>
        </p:nvSpPr>
        <p:spPr>
          <a:xfrm rot="807210">
            <a:off x="9274378" y="1876486"/>
            <a:ext cx="1998556" cy="930870"/>
          </a:xfrm>
          <a:prstGeom prst="rightArrow">
            <a:avLst>
              <a:gd name="adj1" fmla="val 70690"/>
              <a:gd name="adj2" fmla="val 82450"/>
            </a:avLst>
          </a:prstGeom>
          <a:solidFill>
            <a:srgbClr val="008EA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FF"/>
                </a:solidFill>
              </a:rPr>
              <a:t>Cohort 13</a:t>
            </a:r>
          </a:p>
          <a:p>
            <a:pPr algn="ctr"/>
            <a:r>
              <a:rPr lang="en-US" b="1" dirty="0" smtClean="0">
                <a:solidFill>
                  <a:srgbClr val="FFFFFF"/>
                </a:solidFill>
              </a:rPr>
              <a:t>You are here!</a:t>
            </a:r>
            <a:endParaRPr lang="en-US" b="1" dirty="0">
              <a:solidFill>
                <a:srgbClr val="FFFFFF"/>
              </a:solidFill>
            </a:endParaRPr>
          </a:p>
        </p:txBody>
      </p:sp>
    </p:spTree>
    <p:extLst>
      <p:ext uri="{BB962C8B-B14F-4D97-AF65-F5344CB8AC3E}">
        <p14:creationId xmlns:p14="http://schemas.microsoft.com/office/powerpoint/2010/main" val="16123546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5256" y="121912"/>
            <a:ext cx="8989803" cy="914400"/>
          </a:xfrm>
        </p:spPr>
        <p:txBody>
          <a:bodyPr>
            <a:normAutofit/>
          </a:bodyPr>
          <a:lstStyle/>
          <a:p>
            <a:r>
              <a:rPr lang="en-US" sz="4000" dirty="0" smtClean="0"/>
              <a:t>PBIS by the Numbers in Minnesota</a:t>
            </a:r>
            <a:endParaRPr lang="en-US" sz="4000" dirty="0"/>
          </a:p>
        </p:txBody>
      </p:sp>
      <p:sp>
        <p:nvSpPr>
          <p:cNvPr id="3" name="Content Placeholder 2"/>
          <p:cNvSpPr>
            <a:spLocks noGrp="1"/>
          </p:cNvSpPr>
          <p:nvPr>
            <p:ph idx="1"/>
          </p:nvPr>
        </p:nvSpPr>
        <p:spPr/>
        <p:txBody>
          <a:bodyPr>
            <a:normAutofit fontScale="92500"/>
          </a:bodyPr>
          <a:lstStyle/>
          <a:p>
            <a:pPr>
              <a:lnSpc>
                <a:spcPct val="150000"/>
              </a:lnSpc>
              <a:spcBef>
                <a:spcPct val="20000"/>
              </a:spcBef>
              <a:spcAft>
                <a:spcPts val="0"/>
              </a:spcAft>
              <a:buClrTx/>
              <a:defRPr/>
            </a:pPr>
            <a:r>
              <a:rPr lang="en-US" altLang="en-US" sz="3600" b="1" dirty="0" smtClean="0">
                <a:cs typeface="Arial" pitchFamily="34" charset="0"/>
              </a:rPr>
              <a:t> </a:t>
            </a:r>
            <a:r>
              <a:rPr lang="en-US" altLang="en-US" sz="3600" b="1" dirty="0" smtClean="0">
                <a:solidFill>
                  <a:schemeClr val="accent2">
                    <a:lumMod val="75000"/>
                  </a:schemeClr>
                </a:solidFill>
                <a:cs typeface="Arial" pitchFamily="34" charset="0"/>
              </a:rPr>
              <a:t>234 </a:t>
            </a:r>
            <a:r>
              <a:rPr lang="en-US" altLang="en-US" sz="3600" dirty="0" smtClean="0">
                <a:cs typeface="Arial" pitchFamily="34" charset="0"/>
              </a:rPr>
              <a:t>districts/charters</a:t>
            </a:r>
            <a:endParaRPr lang="en-US" altLang="en-US" sz="3600" dirty="0">
              <a:cs typeface="Arial" pitchFamily="34" charset="0"/>
            </a:endParaRPr>
          </a:p>
          <a:p>
            <a:pPr>
              <a:lnSpc>
                <a:spcPct val="150000"/>
              </a:lnSpc>
              <a:spcBef>
                <a:spcPct val="20000"/>
              </a:spcBef>
              <a:spcAft>
                <a:spcPts val="0"/>
              </a:spcAft>
              <a:buClrTx/>
              <a:defRPr/>
            </a:pPr>
            <a:r>
              <a:rPr lang="en-US" altLang="en-US" sz="3600" b="1" dirty="0">
                <a:cs typeface="Arial" pitchFamily="34" charset="0"/>
              </a:rPr>
              <a:t> </a:t>
            </a:r>
            <a:r>
              <a:rPr lang="en-US" altLang="en-US" sz="3600" b="1" dirty="0" smtClean="0">
                <a:solidFill>
                  <a:schemeClr val="accent2">
                    <a:lumMod val="75000"/>
                  </a:schemeClr>
                </a:solidFill>
                <a:cs typeface="Arial" pitchFamily="34" charset="0"/>
              </a:rPr>
              <a:t>690 </a:t>
            </a:r>
            <a:r>
              <a:rPr lang="en-US" altLang="en-US" sz="3600" dirty="0" smtClean="0">
                <a:cs typeface="Arial" pitchFamily="34" charset="0"/>
              </a:rPr>
              <a:t>schools</a:t>
            </a:r>
          </a:p>
          <a:p>
            <a:pPr>
              <a:lnSpc>
                <a:spcPct val="150000"/>
              </a:lnSpc>
              <a:spcBef>
                <a:spcPct val="20000"/>
              </a:spcBef>
              <a:spcAft>
                <a:spcPts val="0"/>
              </a:spcAft>
              <a:buClrTx/>
              <a:defRPr/>
            </a:pPr>
            <a:r>
              <a:rPr lang="en-US" altLang="en-US" sz="3600" b="1" dirty="0">
                <a:cs typeface="Arial" pitchFamily="34" charset="0"/>
              </a:rPr>
              <a:t> </a:t>
            </a:r>
            <a:r>
              <a:rPr lang="en-US" altLang="en-US" sz="3600" b="1" dirty="0" smtClean="0">
                <a:solidFill>
                  <a:schemeClr val="accent2">
                    <a:lumMod val="75000"/>
                  </a:schemeClr>
                </a:solidFill>
                <a:cs typeface="Arial" pitchFamily="34" charset="0"/>
              </a:rPr>
              <a:t>33.3%</a:t>
            </a:r>
            <a:r>
              <a:rPr lang="en-US" altLang="en-US" sz="3600" b="1" dirty="0" smtClean="0">
                <a:cs typeface="Arial" pitchFamily="34" charset="0"/>
              </a:rPr>
              <a:t> </a:t>
            </a:r>
            <a:r>
              <a:rPr lang="en-US" altLang="en-US" sz="3600" dirty="0" smtClean="0">
                <a:cs typeface="Arial" pitchFamily="34" charset="0"/>
              </a:rPr>
              <a:t>of the state’s schools</a:t>
            </a:r>
            <a:endParaRPr lang="en-US" altLang="en-US" sz="3600" b="1" dirty="0" smtClean="0">
              <a:solidFill>
                <a:schemeClr val="accent2">
                  <a:lumMod val="75000"/>
                </a:schemeClr>
              </a:solidFill>
              <a:cs typeface="Arial" pitchFamily="34" charset="0"/>
            </a:endParaRPr>
          </a:p>
          <a:p>
            <a:pPr>
              <a:lnSpc>
                <a:spcPct val="150000"/>
              </a:lnSpc>
              <a:spcBef>
                <a:spcPct val="20000"/>
              </a:spcBef>
              <a:spcAft>
                <a:spcPts val="0"/>
              </a:spcAft>
              <a:buClrTx/>
              <a:defRPr/>
            </a:pPr>
            <a:r>
              <a:rPr lang="en-US" altLang="en-US" sz="3600" b="1" dirty="0">
                <a:cs typeface="Arial" pitchFamily="34" charset="0"/>
              </a:rPr>
              <a:t> </a:t>
            </a:r>
            <a:r>
              <a:rPr lang="en-US" altLang="en-US" sz="3600" b="1" dirty="0" smtClean="0">
                <a:solidFill>
                  <a:schemeClr val="accent2">
                    <a:lumMod val="75000"/>
                  </a:schemeClr>
                </a:solidFill>
                <a:cs typeface="Arial" pitchFamily="34" charset="0"/>
              </a:rPr>
              <a:t>335,598</a:t>
            </a:r>
            <a:r>
              <a:rPr lang="en-US" altLang="en-US" sz="3600" b="1" dirty="0" smtClean="0">
                <a:cs typeface="Arial" pitchFamily="34" charset="0"/>
              </a:rPr>
              <a:t> </a:t>
            </a:r>
            <a:r>
              <a:rPr lang="en-US" altLang="en-US" sz="3600" dirty="0" smtClean="0">
                <a:cs typeface="Arial" pitchFamily="34" charset="0"/>
              </a:rPr>
              <a:t>students impacted by SWPBIS</a:t>
            </a:r>
          </a:p>
          <a:p>
            <a:pPr>
              <a:lnSpc>
                <a:spcPct val="150000"/>
              </a:lnSpc>
              <a:spcBef>
                <a:spcPct val="20000"/>
              </a:spcBef>
              <a:spcAft>
                <a:spcPts val="0"/>
              </a:spcAft>
              <a:buClrTx/>
              <a:defRPr/>
            </a:pPr>
            <a:r>
              <a:rPr lang="en-US" sz="3600" b="1" dirty="0">
                <a:cs typeface="Arial" pitchFamily="34" charset="0"/>
              </a:rPr>
              <a:t> </a:t>
            </a:r>
            <a:r>
              <a:rPr lang="en-US" sz="3600" b="1" dirty="0" smtClean="0">
                <a:solidFill>
                  <a:schemeClr val="accent2">
                    <a:lumMod val="75000"/>
                  </a:schemeClr>
                </a:solidFill>
                <a:cs typeface="Arial" pitchFamily="34" charset="0"/>
              </a:rPr>
              <a:t>38.9%</a:t>
            </a:r>
            <a:r>
              <a:rPr lang="en-US" sz="3600" b="1" dirty="0" smtClean="0">
                <a:cs typeface="Arial" pitchFamily="34" charset="0"/>
              </a:rPr>
              <a:t> </a:t>
            </a:r>
            <a:r>
              <a:rPr lang="en-US" sz="3600" dirty="0" smtClean="0">
                <a:cs typeface="Arial" pitchFamily="34" charset="0"/>
              </a:rPr>
              <a:t>of the state’s students</a:t>
            </a:r>
            <a:endParaRPr lang="en-US" sz="1200" dirty="0">
              <a:solidFill>
                <a:schemeClr val="accent2">
                  <a:lumMod val="75000"/>
                </a:schemeClr>
              </a:solidFill>
            </a:endParaRPr>
          </a:p>
        </p:txBody>
      </p:sp>
      <p:sp>
        <p:nvSpPr>
          <p:cNvPr id="4" name="Date Placeholder 3"/>
          <p:cNvSpPr>
            <a:spLocks noGrp="1"/>
          </p:cNvSpPr>
          <p:nvPr>
            <p:ph type="dt" sz="half" idx="10"/>
          </p:nvPr>
        </p:nvSpPr>
        <p:spPr>
          <a:xfrm>
            <a:off x="838200" y="6392111"/>
            <a:ext cx="1358590" cy="365125"/>
          </a:xfrm>
        </p:spPr>
        <p:txBody>
          <a:bodyPr/>
          <a:lstStyle/>
          <a:p>
            <a:fld id="{824D5D47-1752-4D84-8BFB-C2F71A34C932}" type="datetime1">
              <a:rPr lang="en-US" smtClean="0">
                <a:solidFill>
                  <a:srgbClr val="000000"/>
                </a:solidFill>
              </a:rPr>
              <a:pPr/>
              <a:t>8/1/2018</a:t>
            </a:fld>
            <a:endParaRPr lang="en-US" dirty="0">
              <a:solidFill>
                <a:srgbClr val="000000"/>
              </a:solidFill>
            </a:endParaRPr>
          </a:p>
        </p:txBody>
      </p:sp>
      <p:sp>
        <p:nvSpPr>
          <p:cNvPr id="5" name="Slide Number Placeholder 4"/>
          <p:cNvSpPr>
            <a:spLocks noGrp="1"/>
          </p:cNvSpPr>
          <p:nvPr>
            <p:ph type="sldNum" sz="quarter" idx="12"/>
          </p:nvPr>
        </p:nvSpPr>
        <p:spPr/>
        <p:txBody>
          <a:bodyPr/>
          <a:lstStyle/>
          <a:p>
            <a:fld id="{48F63A3B-78C7-47BE-AE5E-E10140E04643}" type="slidenum">
              <a:rPr lang="en-US" smtClean="0">
                <a:solidFill>
                  <a:srgbClr val="000000"/>
                </a:solidFill>
              </a:rPr>
              <a:pPr/>
              <a:t>6</a:t>
            </a:fld>
            <a:endParaRPr lang="en-US" dirty="0">
              <a:solidFill>
                <a:srgbClr val="000000"/>
              </a:solidFill>
            </a:endParaRPr>
          </a:p>
        </p:txBody>
      </p:sp>
      <p:sp>
        <p:nvSpPr>
          <p:cNvPr id="6" name="Footer Placeholder 5"/>
          <p:cNvSpPr>
            <a:spLocks noGrp="1"/>
          </p:cNvSpPr>
          <p:nvPr>
            <p:ph type="ftr" sz="quarter" idx="13"/>
          </p:nvPr>
        </p:nvSpPr>
        <p:spPr/>
        <p:txBody>
          <a:bodyPr/>
          <a:lstStyle/>
          <a:p>
            <a:r>
              <a:rPr lang="en-US" dirty="0" smtClean="0">
                <a:solidFill>
                  <a:srgbClr val="003865"/>
                </a:solidFill>
              </a:rPr>
              <a:t>Leading for educational excellence and equity, every day for every one.</a:t>
            </a:r>
            <a:r>
              <a:rPr lang="en-US" dirty="0" smtClean="0">
                <a:solidFill>
                  <a:srgbClr val="FFFFFF"/>
                </a:solidFill>
              </a:rPr>
              <a:t> </a:t>
            </a:r>
            <a:r>
              <a:rPr lang="en-US" dirty="0" smtClean="0">
                <a:solidFill>
                  <a:srgbClr val="78BE21"/>
                </a:solidFill>
              </a:rPr>
              <a:t>|</a:t>
            </a:r>
            <a:r>
              <a:rPr lang="en-US" dirty="0" smtClean="0">
                <a:solidFill>
                  <a:srgbClr val="FFFFFF"/>
                </a:solidFill>
              </a:rPr>
              <a:t> </a:t>
            </a:r>
            <a:r>
              <a:rPr lang="en-US" dirty="0" smtClean="0">
                <a:solidFill>
                  <a:srgbClr val="003865"/>
                </a:solidFill>
              </a:rPr>
              <a:t>education.mn.gov</a:t>
            </a:r>
            <a:endParaRPr lang="en-US" dirty="0">
              <a:solidFill>
                <a:srgbClr val="003865"/>
              </a:solidFill>
            </a:endParaRPr>
          </a:p>
        </p:txBody>
      </p:sp>
    </p:spTree>
    <p:extLst>
      <p:ext uri="{BB962C8B-B14F-4D97-AF65-F5344CB8AC3E}">
        <p14:creationId xmlns:p14="http://schemas.microsoft.com/office/powerpoint/2010/main" val="38877124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200" dirty="0" smtClean="0"/>
              <a:t>Cohort Implementation Fidelity Benchmarks</a:t>
            </a:r>
            <a:r>
              <a:rPr lang="en-US" dirty="0" smtClean="0"/>
              <a:t/>
            </a:r>
            <a:br>
              <a:rPr lang="en-US" dirty="0" smtClean="0"/>
            </a:br>
            <a:r>
              <a:rPr lang="en-US" sz="3100" dirty="0" smtClean="0"/>
              <a:t>Cohort 11 (2015-2017</a:t>
            </a:r>
            <a:r>
              <a:rPr lang="en-US" sz="2700" dirty="0" smtClean="0"/>
              <a:t>)</a:t>
            </a:r>
            <a:endParaRPr lang="en-US" dirty="0"/>
          </a:p>
        </p:txBody>
      </p:sp>
      <p:graphicFrame>
        <p:nvGraphicFramePr>
          <p:cNvPr id="7" name="Content Placeholder 3" title="NRIP Cohort 11 Tiered Fidelity Inventory Chart - Fall Winter Spring">
            <a:extLst>
              <a:ext uri="{FF2B5EF4-FFF2-40B4-BE49-F238E27FC236}">
                <a16:creationId xmlns:xdr="http://schemas.openxmlformats.org/drawingml/2006/spreadsheetDrawing" xmlns:a16="http://schemas.microsoft.com/office/drawing/2014/main" xmlns="" xmlns:lc="http://schemas.openxmlformats.org/drawingml/2006/lockedCanvas" id="{00000000-0008-0000-0000-000002000000}"/>
              </a:ext>
            </a:extLst>
          </p:cNvPr>
          <p:cNvGraphicFramePr>
            <a:graphicFrameLocks/>
          </p:cNvGraphicFramePr>
          <p:nvPr>
            <p:extLst/>
          </p:nvPr>
        </p:nvGraphicFramePr>
        <p:xfrm>
          <a:off x="202641" y="1497205"/>
          <a:ext cx="11786716" cy="520105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0488625" y="1497204"/>
            <a:ext cx="1500732" cy="338554"/>
          </a:xfrm>
          <a:prstGeom prst="rect">
            <a:avLst/>
          </a:prstGeom>
          <a:noFill/>
          <a:ln>
            <a:solidFill>
              <a:schemeClr val="tx2"/>
            </a:solidFill>
          </a:ln>
        </p:spPr>
        <p:txBody>
          <a:bodyPr wrap="none" rtlCol="0">
            <a:spAutoFit/>
          </a:bodyPr>
          <a:lstStyle/>
          <a:p>
            <a:r>
              <a:rPr lang="en-US" sz="1600" b="1" dirty="0" smtClean="0">
                <a:solidFill>
                  <a:schemeClr val="tx2"/>
                </a:solidFill>
              </a:rPr>
              <a:t>C11: 2015-2017</a:t>
            </a:r>
          </a:p>
        </p:txBody>
      </p:sp>
    </p:spTree>
    <p:extLst>
      <p:ext uri="{BB962C8B-B14F-4D97-AF65-F5344CB8AC3E}">
        <p14:creationId xmlns:p14="http://schemas.microsoft.com/office/powerpoint/2010/main" val="3656469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200" dirty="0" smtClean="0"/>
              <a:t>Cohort Implementation Fidelity Benchmarks</a:t>
            </a:r>
            <a:r>
              <a:rPr lang="en-US" dirty="0" smtClean="0"/>
              <a:t/>
            </a:r>
            <a:br>
              <a:rPr lang="en-US" dirty="0" smtClean="0"/>
            </a:br>
            <a:r>
              <a:rPr lang="en-US" sz="3100" dirty="0" smtClean="0"/>
              <a:t>Cohort 12 (2016-2018</a:t>
            </a:r>
            <a:r>
              <a:rPr lang="en-US" sz="2700" dirty="0" smtClean="0"/>
              <a:t>)</a:t>
            </a:r>
            <a:endParaRPr lang="en-US" dirty="0"/>
          </a:p>
        </p:txBody>
      </p:sp>
      <p:graphicFrame>
        <p:nvGraphicFramePr>
          <p:cNvPr id="7" name="Content Placeholder 3" title="NRIP Cohort 11 Tiered Fidelity Inventory Chart - Fall Winter Spring">
            <a:extLst>
              <a:ext uri="{FF2B5EF4-FFF2-40B4-BE49-F238E27FC236}">
                <a16:creationId xmlns:xdr="http://schemas.openxmlformats.org/drawingml/2006/spreadsheetDrawing" xmlns:a16="http://schemas.microsoft.com/office/drawing/2014/main" xmlns="" xmlns:lc="http://schemas.openxmlformats.org/drawingml/2006/lockedCanvas" id="{00000000-0008-0000-0000-000002000000}"/>
              </a:ext>
            </a:extLst>
          </p:cNvPr>
          <p:cNvGraphicFramePr>
            <a:graphicFrameLocks/>
          </p:cNvGraphicFramePr>
          <p:nvPr>
            <p:extLst/>
          </p:nvPr>
        </p:nvGraphicFramePr>
        <p:xfrm>
          <a:off x="202641" y="1497205"/>
          <a:ext cx="11786716" cy="520105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0488625" y="1497204"/>
            <a:ext cx="1500732" cy="338554"/>
          </a:xfrm>
          <a:prstGeom prst="rect">
            <a:avLst/>
          </a:prstGeom>
          <a:noFill/>
          <a:ln>
            <a:solidFill>
              <a:schemeClr val="tx2"/>
            </a:solidFill>
          </a:ln>
        </p:spPr>
        <p:txBody>
          <a:bodyPr wrap="none" rtlCol="0">
            <a:spAutoFit/>
          </a:bodyPr>
          <a:lstStyle/>
          <a:p>
            <a:r>
              <a:rPr lang="en-US" sz="1600" b="1" dirty="0" smtClean="0">
                <a:solidFill>
                  <a:schemeClr val="tx2"/>
                </a:solidFill>
              </a:rPr>
              <a:t>C12: 2016-2018</a:t>
            </a:r>
            <a:endParaRPr lang="en-US" sz="1600" b="1" dirty="0">
              <a:solidFill>
                <a:schemeClr val="tx2"/>
              </a:solidFill>
            </a:endParaRPr>
          </a:p>
        </p:txBody>
      </p:sp>
    </p:spTree>
    <p:extLst>
      <p:ext uri="{BB962C8B-B14F-4D97-AF65-F5344CB8AC3E}">
        <p14:creationId xmlns:p14="http://schemas.microsoft.com/office/powerpoint/2010/main" val="4223137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descr="Color Guided Key to Minnesota Regional Implementation Project Map for PBIS Cohorts 1 - 10. Dark green oval indicates the color that will show districts with 60% or more of schools implementing PBIS. Light green shows districts with 1% - 59% of schools implementing, and white shows no participating schools to date."/>
          <p:cNvPicPr>
            <a:picLocks noChangeAspect="1"/>
          </p:cNvPicPr>
          <p:nvPr/>
        </p:nvPicPr>
        <p:blipFill rotWithShape="1">
          <a:blip r:embed="rId3"/>
          <a:srcRect l="2317" t="13247"/>
          <a:stretch/>
        </p:blipFill>
        <p:spPr>
          <a:xfrm>
            <a:off x="3885052" y="5084811"/>
            <a:ext cx="3021667" cy="1628212"/>
          </a:xfrm>
          <a:prstGeom prst="rect">
            <a:avLst/>
          </a:prstGeom>
        </p:spPr>
      </p:pic>
      <p:sp>
        <p:nvSpPr>
          <p:cNvPr id="2" name="Title 1"/>
          <p:cNvSpPr>
            <a:spLocks noGrp="1"/>
          </p:cNvSpPr>
          <p:nvPr>
            <p:ph type="title"/>
          </p:nvPr>
        </p:nvSpPr>
        <p:spPr/>
        <p:txBody>
          <a:bodyPr/>
          <a:lstStyle/>
          <a:p>
            <a:r>
              <a:rPr lang="en-US" dirty="0"/>
              <a:t> Schoolwide PBIS Across Districts</a:t>
            </a:r>
          </a:p>
        </p:txBody>
      </p:sp>
      <p:sp>
        <p:nvSpPr>
          <p:cNvPr id="7" name="Rectangle 6"/>
          <p:cNvSpPr/>
          <p:nvPr/>
        </p:nvSpPr>
        <p:spPr>
          <a:xfrm>
            <a:off x="46465" y="1338942"/>
            <a:ext cx="4724400" cy="769441"/>
          </a:xfrm>
          <a:prstGeom prst="rect">
            <a:avLst/>
          </a:prstGeom>
        </p:spPr>
        <p:txBody>
          <a:bodyPr wrap="square" numCol="1">
            <a:spAutoFit/>
          </a:bodyPr>
          <a:lstStyle/>
          <a:p>
            <a:pPr algn="ctr" fontAlgn="auto">
              <a:spcBef>
                <a:spcPts val="0"/>
              </a:spcBef>
              <a:spcAft>
                <a:spcPts val="0"/>
              </a:spcAft>
            </a:pPr>
            <a:r>
              <a:rPr lang="en-US" sz="2800" b="1" u="sng" kern="0" dirty="0" smtClean="0">
                <a:cs typeface="Arial"/>
                <a:sym typeface="Arial"/>
                <a:rtl val="0"/>
              </a:rPr>
              <a:t>Cohorts </a:t>
            </a:r>
            <a:r>
              <a:rPr lang="en-US" sz="2800" b="1" u="sng" kern="0" dirty="0">
                <a:cs typeface="Arial"/>
                <a:sym typeface="Arial"/>
                <a:rtl val="0"/>
              </a:rPr>
              <a:t>1- </a:t>
            </a:r>
            <a:r>
              <a:rPr lang="en-US" sz="2800" b="1" u="sng" kern="0" dirty="0" smtClean="0">
                <a:cs typeface="Arial"/>
                <a:sym typeface="Arial"/>
                <a:rtl val="0"/>
              </a:rPr>
              <a:t>14</a:t>
            </a:r>
            <a:endParaRPr lang="en-US" sz="2800" b="1" u="sng" kern="0" dirty="0">
              <a:cs typeface="Arial"/>
              <a:sym typeface="Arial"/>
              <a:rtl val="0"/>
            </a:endParaRPr>
          </a:p>
          <a:p>
            <a:pPr algn="ctr" fontAlgn="auto">
              <a:spcBef>
                <a:spcPts val="0"/>
              </a:spcBef>
              <a:spcAft>
                <a:spcPts val="0"/>
              </a:spcAft>
            </a:pPr>
            <a:r>
              <a:rPr lang="en-US" sz="1600" b="1" kern="0" dirty="0">
                <a:cs typeface="Arial"/>
                <a:sym typeface="Arial"/>
                <a:rtl val="0"/>
              </a:rPr>
              <a:t>(</a:t>
            </a:r>
            <a:r>
              <a:rPr lang="en-US" sz="1600" b="1" kern="0" dirty="0" smtClean="0">
                <a:cs typeface="Arial"/>
                <a:sym typeface="Arial"/>
                <a:rtl val="0"/>
              </a:rPr>
              <a:t>2005-2020)</a:t>
            </a:r>
            <a:endParaRPr lang="en-US" sz="1600" b="1" kern="0" dirty="0">
              <a:cs typeface="Arial"/>
              <a:sym typeface="Arial"/>
              <a:rtl val="0"/>
            </a:endParaRPr>
          </a:p>
        </p:txBody>
      </p:sp>
      <p:sp>
        <p:nvSpPr>
          <p:cNvPr id="8" name="Content Placeholder 6"/>
          <p:cNvSpPr txBox="1">
            <a:spLocks/>
          </p:cNvSpPr>
          <p:nvPr/>
        </p:nvSpPr>
        <p:spPr>
          <a:xfrm>
            <a:off x="332464" y="2171403"/>
            <a:ext cx="5365630" cy="354549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pPr>
            <a:r>
              <a:rPr lang="en-US" altLang="en-US" sz="2400" dirty="0"/>
              <a:t>Team-based training</a:t>
            </a:r>
          </a:p>
          <a:p>
            <a:pPr>
              <a:spcBef>
                <a:spcPts val="0"/>
              </a:spcBef>
            </a:pPr>
            <a:r>
              <a:rPr lang="en-US" altLang="en-US" sz="2400" dirty="0"/>
              <a:t>9 training days over two years</a:t>
            </a:r>
          </a:p>
          <a:p>
            <a:pPr>
              <a:spcBef>
                <a:spcPts val="0"/>
              </a:spcBef>
            </a:pPr>
            <a:r>
              <a:rPr lang="en-US" altLang="en-US" sz="2400" dirty="0"/>
              <a:t>Distributed, </a:t>
            </a:r>
            <a:r>
              <a:rPr lang="en-US" altLang="en-US" sz="2400" dirty="0" smtClean="0"/>
              <a:t>team-based implementation </a:t>
            </a:r>
            <a:r>
              <a:rPr lang="en-US" altLang="en-US" sz="2400" dirty="0"/>
              <a:t>of PBIS</a:t>
            </a:r>
          </a:p>
          <a:p>
            <a:pPr>
              <a:spcBef>
                <a:spcPts val="0"/>
              </a:spcBef>
            </a:pPr>
            <a:r>
              <a:rPr lang="en-US" altLang="en-US" sz="2400" dirty="0"/>
              <a:t>Intended to build capacity, skills, competency and beliefs to sustain implementation beyond initial training in a school</a:t>
            </a:r>
            <a:endParaRPr lang="en-US" sz="2400" dirty="0"/>
          </a:p>
        </p:txBody>
      </p:sp>
      <p:pic>
        <p:nvPicPr>
          <p:cNvPr id="9" name="Picture 8" descr="This is an image of a Minnesota map, divided according to school district. The map is color coded to show the level of PBIS implementation throughout the state. &#10;School districts that have less than 60% of schools implementing PBIS are indicated in light green. These are:&#10;SOUTH WASHINGTON COUNTY SCHOOL DIST, GRAND RAPIDS PUBLIC SCHOOL DISTRICT, ROCHESTER PUBLIC SCHOOL DISTRICT, WHITE BEAR LAKE SCHOOL DISTRICT, ALEXANDRIA PUBLIC SCHOOL DISTRICT, EDINA PUBLIC SCHOOL DISTRICT, FARMINGTON PUBLIC SCHOOL DISTRICT, LAKEVILLE PUBLIC SCHOOL DISTRICT, HASTINGS PUBLIC SCHOOL DISTRICT, PINE RIVER-BACKUS SCHOOL DISTRICT, RICHFIELD PUBLIC SCHOOL DISTRICT, WASECA PUBLIC SCHOOL DISTRICT, BRAINERD PUBLIC SCHOOL DISTRICT, NEW PRAGUE AREA SCHOOLS, ROCORI PUBLIC SCHOOL DISTRICT, ST. FRANCIS PUBLIC SCHOOL DISTRICT, STILLWATER AREA PUBLIC SCHOOL DIST., ALBANY PUBLIC SCHOOL DISTRICT, BELLE PLAINE PUBLIC SCHOOL DISTRICT, BIG LAKE PUBLIC SCHOOL DISTRICT, FARIBAULT PUBLIC SCHOOL DISTRICT, JACKSON COUNTY CENTRAL SCHOOL DIST., LAC QUI PARLE VALLEY SCHOOL DIST., LAKE SUPERIOR PUBLIC SCHOOL DIST., MAPLE RIVER SCHOOL DISTRICT, MINNEWASKA SCHOOL DISTRICT, PERHAM-DENT PUBLIC SCHOOL DISTRICT, PROCTOR PUBLIC SCHOOL DISTRICT, RED WING PUBLIC SCHOOL DISTRICT, SHAKOPEE PUBLIC SCHOOL DISTRICT, STEWARTVILLE PUBLIC SCHOOL DISTRICT, WACONIA PUBLIC SCHOOL DISTRICT, WINONA AREA PUBLIC SCHOOL DISTRICT, SOUTH ST. PAUL PUBLIC SCHOOL DIST., ROSEMOUNT-APPLE VALLEY-EAGAN, DULUTH PUBLIC SCHOOL DISTRICT, BENSON PUBLIC SCHOOL DISTRICT, CLOQUET PUBLIC SCHOOL DISTRICT, LESUEUR-HENDERSON SCHOOL DISTRICT, LONG PRAIRIE-GREY EAGLE SCHOOL DIST, LUVERNE PUBLIC SCHOOL DISTRICT, MELROSE PUBLIC SCHOOL DISTRICT, PEQUOT LAKES PUBLIC SCHOOLS, REDWOOD AREA SCHOOL DISTRICT, SOUTHLAND PUBLIC SCHOOL DISTRICT, WILLMAR PUBLIC SCHOOL DISTRICT, DETROIT LAKES PUBLIC SCHOOL DIST., BUFFALO-HANOVER-MONTROSE PUBLIC SCHOOL, COLUMBIA HEIGHTS PUBLIC SCHOOL DIST, FRIDLEY PUBLIC SCHOOL DISTRICT, MARSHALL PUBLIC SCHOOL DISTRICT, ST. MICHAEL-ALBERTVILLE SCHOOL DIST, OSSEO PUBLIC SCHOOL DISTRICT, ELK RIVER PUBLIC SCHOOL DISTRICT, AUSTIN PUBLIC SCHOOL DISTRICT, SAINT PAUL SCHOOL DISTRICT, BARNUM PUBLIC SCHOOL DISTRICT, BECKER PUBLIC SCHOOL DISTRICT, BROOKLYN CENTER SCHOOL DISTRICT, CASS LAKE-BENA PUBLIC SCHOOLS, CENTENNIAL PUBLIC SCHOOL DISTRICT, DILWORTH-GLYNDON-FELTON, FAIRMONT AREA SCHOOL DISTRICT, FILLMORE CENTRAL, FRAZEE-VERGAS PUBLIC SCHOOL DIST., GREENWAY PUBLIC SCHOOL DISTRICT, HOLDINGFORD PUBLIC SCHOOL DISTRICT, LAKE BENTON PUBLIC SCHOOL DISTRICT, LAKE CITY PUBLIC SCHOOL DISTRICT, LANESBORO PUBLIC SCHOOL DISTRICT, MCGREGOR PUBLIC SCHOOL DISTRICT, MEDFORD PUBLIC SCHOOL DISTRICT, MENAHGA PUBLIC SCHOOL DISTRICT, MOOSE LAKE PUBLIC SCHOOL DISTRICT, NEVIS PUBLIC SCHOOL DISTRICT, PINE CITY PUBLIC SCHOOL DISTRICT, RUSH CITY PUBLIC SCHOOL DISTRICT, SAUK CENTRE PUBLIC SCHOOL DISTRICT, SLEEPY EYE PUBLIC SCHOOL DISTRICT, ST. CLAIR PUBLIC SCHOOL DISTRICT, THIEF RIVER FALLS SCHOOL DISTRICT, UNITED SOUTH CENTRAL SCHOOL DIST., WARROAD PUBLIC SCHOOL DISTRICT, WATERVILLE-ELYSIAN-MORRISTOWN, WEST ST. PAUL-MENDOTA HTS.-EAGAN, WESTONKA PUBLIC SCHOOL DISTRICT, MINNEAPOLIS PUBLIC SCHOOL DIST., NORTH ST PAUL-MAPLEWOOD SCHOOL DIST, WAYZATA PUBLIC SCHOOL DISTRICT, OWATONNA PUBLIC SCHOOL DISTRICT, EDEN PRAIRIE PUBLIC SCHOOL DISTRICT, and NORTHFIELD PUBLIC SCHOOL DISTRICT&#10;School districts that have 60% or more schools implementing PBIS are indicated in dark green. These are:&#10;MORA PUBLIC SCHOOL DISTRICT, AITKIN PUBLIC SCHOOL DISTRICT, CALEDONIA PUBLIC SCHOOL DISTRICT, EAST CENTRAL SCHOOL DISTRICT, HINCKLEY-FINLAYSON SCHOOL DISTRICT, NEW LONDON-SPICER SCHOOL DISTRICT, NEW ULM PUBLIC SCHOOL DISTRICT, ONAMIA PUBLIC SCHOOL DISTRICT, ROSEVILLE PUBLIC SCHOOL DISTRICT, RUSSELL-TYLER-RUTHTON PUBLIC SCHOOLS, ST. PETER PUBLIC SCHOOL DISTRICT, WAUBUN-OGEMA-WHITE EARTH PUBLIC SCHOOL, MAHNOMEN PUBLIC SCHOOL DISTRICT, PINE ISLAND PUBLIC SCHOOL DIST., MOUNDS VIEW PUBLIC SCHOOL DISTRICT, ALBERT LEA PUBLIC SCHOOL DISTRICT, PRIOR LAKE-SAVAGE AREA SCHOOLS, BLUE EARTH AREA PUBLIC SCHOOL, EAST GRAND FORKS PUBLIC SCHOOL DIST, LACRESCENT-HOKAH SCHOOL DISTRICT, SAUK RAPIDS-RICE PUBLIC SCHOOLS, INVER GROVE HEIGHTS SCHOOLS, LITTLE FALLS PUBLIC SCHOOL DISTRICT, MOORHEAD PUBLIC SCHOOL DISTRICT, BURNSVILLE PUBLIC SCHOOL DISTRICT, HOPKINS PUBLIC SCHOOL DISTRICT, FOREST LAKE PUBLIC SCHOOL DISTRICT, ROBBINSDALE PUBLIC SCHOOL DISTRICT, ADRIAN PUBLIC SCHOOL DISTRICT, BELGRADE-BROOTEN-ELROSA SCHOOL DIST, BIRD ISLAND-OLIVIA-LAKE LILLIAN, BLOOMING PRAIRIE PUBLIC SCHOOL DIST, BLOOMINGTON PUBLIC SCHOOL DISTRICT, BUTTERFIELD PUBLIC SCHOOL DISTRICT, CAMBRIDGE-ISANTI PUBLIC SCHOOL DIST, CANNON FALLS PUBLIC SCHOOL DISTRICT, CEDAR MOUNTAIN SCHOOL DISTRICT, CHISAGO LAKES SCHOOL DISTRICT, CHISHOLM PUBLIC SCHOOL DISTRICT, CLEARBROOK-GONVICK SCHOOL DISTRICT, CROSBY-IRONTON PUBLIC SCHOOL DIST., DEER RIVER PUBLIC SCHOOL DISTRICT, EASTERN CARVER COUNTY PUBLIC SCHOOL, EDGERTON PUBLIC SCHOOL DISTRICT, ELY PUBLIC SCHOOL DISTRICT, FLOODWOOD PUBLIC SCHOOL DISTRICT, G.F.W., GLENCOE-SILVER LAKE SCHOOL DISTRICT, GOODHUE PUBLIC SCHOOL DISTRICT, GRANADA HUNTLEY-EAST CHAIN, HERON LAKE-OKABENA SCHOOL DISTRICT, HILLS-BEAVER CREEK SCHOOL DISTRICT, HOUSTON PUBLIC SCHOOL DISTRICT, INTERNATIONAL FALLS SCHOOL DISTRICT, JANESVILLE-WALDORF-PEMBERTON, JORDAN PUBLIC SCHOOL DISTRICT, KELLIHER PUBLIC SCHOOL DISTRICT, KENYON-WANAMINGO SCHOOL DISTRICT, KERKHOVEN-MURDOCK-SUNBURG, KINGSLAND PUBLIC SCHOOL DISTRICT, LAKE CRYSTAL-WELLCOME MEMORIAL, LAKE PARK AUDUBON SCHOOL DISTRICT, LESTER PRAIRIE PUBLIC SCHOOL DIST., LYLE PUBLIC SCHOOL DISTRICT, LYND PUBLIC SCHOOL DISTRICT, M.A.C.C.R.A.Y. SCHOOL DISTRICT, MABEL-CANTON PUBLIC SCHOOL DIST., MAHTOMEDI PUBLIC SCHOOL DISTRICT, MAPLE LAKE PUBLIC SCHOOL DISTRICT, MINNEOTA PUBLIC SCHOOL DISTRICT, MONTEVIDEO PUBLIC SCHOOL DISTRICT, MURRAY COUNTY CENTRAL SCHOOL DIST., NASHWAUK-KEEWATIN SCHOOL DISTRICT, NETT LAKE PUBLIC SCHOOL DISTRICT, NICOLLET PUBLIC SCHOOL DISTRICT, NORTHLAND COMMUNITY SCHOOLS, NRHEG SCHOOL DISTRICT, PILLAGER PUBLIC SCHOOL DISTRICT, PRINCETON PUBLIC SCHOOL DISTRICT, SOUTH KOOCHICHING SCHOOL DISTRICT, SPRING GROVE SCHOOL DISTRICT, ST. ANTHONY-NEW BRIGHTON SCHOOLS, ST. CLOUD PUBLIC SCHOOL DISTRICT, TRUMAN PUBLIC SCHOOL DISTRICT, WALKER-HACKENSACK-AKELEY SCHL. DIST, WINDOM PUBLIC SCHOOL DISTRICT, YELLOW MEDICINE EAST, and ZUMBROTA-MAZEPPA SCHOOL DISTRICT&#10;Charter Schools implementing PBIS are indicated by a black dot. These are:&#10;HMONG COLLEGE PREP ACADEMY, NORTH LAKES ACADEMY, ATHLOS ACADEMY OF SAINT CLOUD, BLUFFVIEW MONTESSORI, CEDAR RIVERSIDE COMMUNITY SCHOOL, COLOGNE ACADEMY, DAVINCI ACADEMY, DISCOVERY PUBLIC SCHOOL FARIBAULT, DISCOVERY WOODS MONTESSORI SCHOOL, DUGSI ACADEMY, DULUTH PUBLIC SCHOOLS ACADEMY, EXCELL ACADEMY CHARTER, FRASER ACADEMY, FRIENDSHIP ACDMY OF FINE ARTS CHTR., HENNEPIN ELEMENTARY SCHOOL, LIONSGATE ACADEMY, LOVEWORKS ACADEMY FOR ARTS, MATH AND SCIENCE ACADEMY, PARTNERSHIP ACADEMY, INC., PRAIRIE SEEDS ACADEMY, STEP ACADEMY CHARTER SCHOOL, TEAM ACADEMY, TWIN CITIES GERMAN IMMERSION CHRTR, and URBAN ACADEMY CHARTER SCHOOL&#10;Other Schools implementing PBIS by more than 60% are indicated by a black square. These are:&#10;NAY-AH-SHING and DOC/WALTER MAGINNIS HIGH SCHOOL"/>
          <p:cNvPicPr>
            <a:picLocks noChangeAspect="1"/>
          </p:cNvPicPr>
          <p:nvPr/>
        </p:nvPicPr>
        <p:blipFill rotWithShape="1">
          <a:blip r:embed="rId4"/>
          <a:srcRect l="3443" t="1774" r="2000" b="15187"/>
          <a:stretch/>
        </p:blipFill>
        <p:spPr>
          <a:xfrm>
            <a:off x="6625323" y="1572967"/>
            <a:ext cx="4457700" cy="5066072"/>
          </a:xfrm>
          <a:prstGeom prst="rect">
            <a:avLst/>
          </a:prstGeom>
        </p:spPr>
      </p:pic>
    </p:spTree>
    <p:extLst>
      <p:ext uri="{BB962C8B-B14F-4D97-AF65-F5344CB8AC3E}">
        <p14:creationId xmlns:p14="http://schemas.microsoft.com/office/powerpoint/2010/main" val="1608868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MDE &amp; PBISmn">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2.xml><?xml version="1.0" encoding="utf-8"?>
<a:theme xmlns:a="http://schemas.openxmlformats.org/drawingml/2006/main" name="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MN.IT">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DE powerpoint slide deck - simple.pptx" id="{98AB63CE-DC8E-4929-9F19-E2A4F5CE500F}" vid="{20B45135-4A83-47AE-AF3F-46E5B9FD727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19542</TotalTime>
  <Words>1903</Words>
  <Application>Microsoft Office PowerPoint</Application>
  <PresentationFormat>Widescreen</PresentationFormat>
  <Paragraphs>389</Paragraphs>
  <Slides>44</Slides>
  <Notes>30</Notes>
  <HiddenSlides>2</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44</vt:i4>
      </vt:variant>
    </vt:vector>
  </HeadingPairs>
  <TitlesOfParts>
    <vt:vector size="58" baseType="lpstr">
      <vt:lpstr>MS PGothic</vt:lpstr>
      <vt:lpstr>MS PGothic</vt:lpstr>
      <vt:lpstr>Arial</vt:lpstr>
      <vt:lpstr>Arial</vt:lpstr>
      <vt:lpstr>Calibri</vt:lpstr>
      <vt:lpstr>Calibri Light</vt:lpstr>
      <vt:lpstr>NeueHaasGroteskText Std</vt:lpstr>
      <vt:lpstr>Verdana</vt:lpstr>
      <vt:lpstr>Wingdings</vt:lpstr>
      <vt:lpstr>MDE &amp; PBISmn</vt:lpstr>
      <vt:lpstr>MN.IT</vt:lpstr>
      <vt:lpstr>Office Theme</vt:lpstr>
      <vt:lpstr>1_Office Theme</vt:lpstr>
      <vt:lpstr>1_MN.IT</vt:lpstr>
      <vt:lpstr>Minnesota PBIS Fall Training Cohort 13 </vt:lpstr>
      <vt:lpstr>Takeaways</vt:lpstr>
      <vt:lpstr>PBIS Growth in Minnesota</vt:lpstr>
      <vt:lpstr>Growth of PBIS in Minnesota !</vt:lpstr>
      <vt:lpstr>Growth of PBIS in Minnesota Your Efforts and Contribution!</vt:lpstr>
      <vt:lpstr>PBIS by the Numbers in Minnesota</vt:lpstr>
      <vt:lpstr>Cohort Implementation Fidelity Benchmarks Cohort 11 (2015-2017)</vt:lpstr>
      <vt:lpstr>Cohort Implementation Fidelity Benchmarks Cohort 12 (2016-2018)</vt:lpstr>
      <vt:lpstr> Schoolwide PBIS Across Districts</vt:lpstr>
      <vt:lpstr>It Takes Teams</vt:lpstr>
      <vt:lpstr>Teams</vt:lpstr>
      <vt:lpstr>Teams Involved in Systems Change</vt:lpstr>
      <vt:lpstr>Implementing SW-PBIS</vt:lpstr>
      <vt:lpstr>Let’s Do the Math…</vt:lpstr>
      <vt:lpstr>Formula for Success</vt:lpstr>
      <vt:lpstr>Educationally Significant Outcomes of PBIS When Implemented with Fidelity</vt:lpstr>
      <vt:lpstr>It Takes Time</vt:lpstr>
      <vt:lpstr>School Level Implementation Occurs in Stages</vt:lpstr>
      <vt:lpstr>SRIP Cohort 13 !</vt:lpstr>
      <vt:lpstr>SRIP Cohort 13 Progress!</vt:lpstr>
      <vt:lpstr>MRIP Cohort 13 !</vt:lpstr>
      <vt:lpstr>MRIP Cohort 13 Progress!</vt:lpstr>
      <vt:lpstr>NRIP Cohort 13 !</vt:lpstr>
      <vt:lpstr>NRIP Cohort 13 Progress!</vt:lpstr>
      <vt:lpstr>PBIS Assessment Improves Efficiency </vt:lpstr>
      <vt:lpstr>School and District Predictors of  Sustained Implementation </vt:lpstr>
      <vt:lpstr>Improving Efficiency in Minnesota </vt:lpstr>
      <vt:lpstr>Supports in Minnesota</vt:lpstr>
      <vt:lpstr>Evaluation Schedule for Schools in Training</vt:lpstr>
      <vt:lpstr>Applications Due</vt:lpstr>
      <vt:lpstr>Minnesota PBIS  Sustaining Exemplar School Recognition </vt:lpstr>
      <vt:lpstr>Recommendations for Common Issues</vt:lpstr>
      <vt:lpstr>What do we do?</vt:lpstr>
      <vt:lpstr>Staff Perceptions of Behavior &amp; Discipline Findings </vt:lpstr>
      <vt:lpstr>Social Media - pbisMN</vt:lpstr>
      <vt:lpstr>2019 Minnesota PBIS Institute &amp; Film Festival</vt:lpstr>
      <vt:lpstr>2019 Collaborators Forum</vt:lpstr>
      <vt:lpstr>2021 APBS Conference Minneapolis</vt:lpstr>
      <vt:lpstr>Closing Thoughts</vt:lpstr>
      <vt:lpstr>North Regional Contacts</vt:lpstr>
      <vt:lpstr>Metro Regional Contacts</vt:lpstr>
      <vt:lpstr>South Regional Contacts</vt:lpstr>
      <vt:lpstr>References</vt:lpstr>
      <vt:lpstr>Thank You!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mde.pbis@state.mn.us</dc:creator>
  <cp:lastModifiedBy>Petrie, Garrett (MDE)</cp:lastModifiedBy>
  <cp:revision>501</cp:revision>
  <dcterms:created xsi:type="dcterms:W3CDTF">2018-02-11T03:07:50Z</dcterms:created>
  <dcterms:modified xsi:type="dcterms:W3CDTF">2018-08-02T05:28:48Z</dcterms:modified>
</cp:coreProperties>
</file>