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30.jp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notesSlides/notesSlide24.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notesSlides/notesSlide25.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drawings/drawing5.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41.jpg" ContentType="image/jpeg"/>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 id="2147483801" r:id="rId5"/>
  </p:sldMasterIdLst>
  <p:notesMasterIdLst>
    <p:notesMasterId r:id="rId50"/>
  </p:notesMasterIdLst>
  <p:handoutMasterIdLst>
    <p:handoutMasterId r:id="rId51"/>
  </p:handoutMasterIdLst>
  <p:sldIdLst>
    <p:sldId id="484" r:id="rId6"/>
    <p:sldId id="485" r:id="rId7"/>
    <p:sldId id="587" r:id="rId8"/>
    <p:sldId id="553" r:id="rId9"/>
    <p:sldId id="599" r:id="rId10"/>
    <p:sldId id="489" r:id="rId11"/>
    <p:sldId id="600" r:id="rId12"/>
    <p:sldId id="554" r:id="rId13"/>
    <p:sldId id="537" r:id="rId14"/>
    <p:sldId id="522" r:id="rId15"/>
    <p:sldId id="588" r:id="rId16"/>
    <p:sldId id="557" r:id="rId17"/>
    <p:sldId id="558" r:id="rId18"/>
    <p:sldId id="598" r:id="rId19"/>
    <p:sldId id="601" r:id="rId20"/>
    <p:sldId id="602" r:id="rId21"/>
    <p:sldId id="603" r:id="rId22"/>
    <p:sldId id="604" r:id="rId23"/>
    <p:sldId id="605" r:id="rId24"/>
    <p:sldId id="556" r:id="rId25"/>
    <p:sldId id="560" r:id="rId26"/>
    <p:sldId id="492" r:id="rId27"/>
    <p:sldId id="561" r:id="rId28"/>
    <p:sldId id="590" r:id="rId29"/>
    <p:sldId id="571" r:id="rId30"/>
    <p:sldId id="596" r:id="rId31"/>
    <p:sldId id="597" r:id="rId32"/>
    <p:sldId id="573" r:id="rId33"/>
    <p:sldId id="574" r:id="rId34"/>
    <p:sldId id="562" r:id="rId35"/>
    <p:sldId id="563" r:id="rId36"/>
    <p:sldId id="591" r:id="rId37"/>
    <p:sldId id="575" r:id="rId38"/>
    <p:sldId id="570" r:id="rId39"/>
    <p:sldId id="592" r:id="rId40"/>
    <p:sldId id="580" r:id="rId41"/>
    <p:sldId id="579" r:id="rId42"/>
    <p:sldId id="517" r:id="rId43"/>
    <p:sldId id="582" r:id="rId44"/>
    <p:sldId id="532" r:id="rId45"/>
    <p:sldId id="586" r:id="rId46"/>
    <p:sldId id="585" r:id="rId47"/>
    <p:sldId id="584" r:id="rId48"/>
    <p:sldId id="58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44"/>
    <a:srgbClr val="003865"/>
    <a:srgbClr val="000000"/>
    <a:srgbClr val="78BE21"/>
    <a:srgbClr val="0D0D0D"/>
    <a:srgbClr val="E8E8E8"/>
    <a:srgbClr val="B20738"/>
    <a:srgbClr val="00A3E2"/>
    <a:srgbClr val="2C2C2C"/>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444" autoAdjust="0"/>
    <p:restoredTop sz="67882" autoAdjust="0"/>
  </p:normalViewPr>
  <p:slideViewPr>
    <p:cSldViewPr snapToGrid="0">
      <p:cViewPr varScale="1">
        <p:scale>
          <a:sx n="52" d="100"/>
          <a:sy n="52" d="100"/>
        </p:scale>
        <p:origin x="582" y="60"/>
      </p:cViewPr>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157158540278626E-2"/>
          <c:y val="3.7796710958005249E-2"/>
          <c:w val="0.92581042306152406"/>
          <c:h val="0.87554163383402761"/>
        </c:manualLayout>
      </c:layout>
      <c:barChart>
        <c:barDir val="col"/>
        <c:grouping val="stacked"/>
        <c:varyColors val="0"/>
        <c:ser>
          <c:idx val="0"/>
          <c:order val="0"/>
          <c:tx>
            <c:strRef>
              <c:f>Sheet1!$B$1</c:f>
              <c:strCache>
                <c:ptCount val="1"/>
                <c:pt idx="0">
                  <c:v>Sustaining</c:v>
                </c:pt>
              </c:strCache>
            </c:strRef>
          </c:tx>
          <c:spPr>
            <a:solidFill>
              <a:schemeClr val="tx1"/>
            </a:solidFill>
            <a:ln>
              <a:noFill/>
            </a:ln>
            <a:effectLst/>
          </c:spPr>
          <c:invertIfNegative val="0"/>
          <c:cat>
            <c:strRef>
              <c:f>Sheet1!$A$2:$A$15</c:f>
              <c:strCache>
                <c:ptCount val="14"/>
                <c:pt idx="0">
                  <c:v>05-06</c:v>
                </c:pt>
                <c:pt idx="1">
                  <c:v>06-07</c:v>
                </c:pt>
                <c:pt idx="2">
                  <c:v>07-08</c:v>
                </c:pt>
                <c:pt idx="3">
                  <c:v>08-09</c:v>
                </c:pt>
                <c:pt idx="4">
                  <c:v>09-10</c:v>
                </c:pt>
                <c:pt idx="5">
                  <c:v>10-11</c:v>
                </c:pt>
                <c:pt idx="6">
                  <c:v>11-12</c:v>
                </c:pt>
                <c:pt idx="7">
                  <c:v>12-13</c:v>
                </c:pt>
                <c:pt idx="8">
                  <c:v>13-14</c:v>
                </c:pt>
                <c:pt idx="9">
                  <c:v>14-15</c:v>
                </c:pt>
                <c:pt idx="10">
                  <c:v>15-16</c:v>
                </c:pt>
                <c:pt idx="11">
                  <c:v>16-17</c:v>
                </c:pt>
                <c:pt idx="12">
                  <c:v>17-18</c:v>
                </c:pt>
                <c:pt idx="13">
                  <c:v>18-19</c:v>
                </c:pt>
              </c:strCache>
            </c:strRef>
          </c:cat>
          <c:val>
            <c:numRef>
              <c:f>Sheet1!$B$2:$B$15</c:f>
              <c:numCache>
                <c:formatCode>General</c:formatCode>
                <c:ptCount val="14"/>
                <c:pt idx="2">
                  <c:v>9</c:v>
                </c:pt>
                <c:pt idx="3">
                  <c:v>19</c:v>
                </c:pt>
                <c:pt idx="4">
                  <c:v>60</c:v>
                </c:pt>
                <c:pt idx="5">
                  <c:v>92</c:v>
                </c:pt>
                <c:pt idx="6">
                  <c:v>138</c:v>
                </c:pt>
                <c:pt idx="7">
                  <c:v>214</c:v>
                </c:pt>
                <c:pt idx="8">
                  <c:v>290</c:v>
                </c:pt>
                <c:pt idx="9">
                  <c:v>367</c:v>
                </c:pt>
                <c:pt idx="10">
                  <c:v>424</c:v>
                </c:pt>
                <c:pt idx="11">
                  <c:v>480</c:v>
                </c:pt>
                <c:pt idx="12">
                  <c:v>533</c:v>
                </c:pt>
                <c:pt idx="13">
                  <c:v>585</c:v>
                </c:pt>
              </c:numCache>
            </c:numRef>
          </c:val>
          <c:extLst xmlns:c16r2="http://schemas.microsoft.com/office/drawing/2015/06/chart">
            <c:ext xmlns:c16="http://schemas.microsoft.com/office/drawing/2014/chart" uri="{C3380CC4-5D6E-409C-BE32-E72D297353CC}">
              <c16:uniqueId val="{00000000-BC60-468B-B80C-2887A525E2D5}"/>
            </c:ext>
          </c:extLst>
        </c:ser>
        <c:ser>
          <c:idx val="1"/>
          <c:order val="1"/>
          <c:tx>
            <c:strRef>
              <c:f>Sheet1!$C$1</c:f>
              <c:strCache>
                <c:ptCount val="1"/>
                <c:pt idx="0">
                  <c:v>Second Year</c:v>
                </c:pt>
              </c:strCache>
            </c:strRef>
          </c:tx>
          <c:spPr>
            <a:solidFill>
              <a:schemeClr val="accent3"/>
            </a:solidFill>
            <a:ln>
              <a:noFill/>
            </a:ln>
            <a:effectLst/>
          </c:spPr>
          <c:invertIfNegative val="0"/>
          <c:cat>
            <c:strRef>
              <c:f>Sheet1!$A$2:$A$15</c:f>
              <c:strCache>
                <c:ptCount val="14"/>
                <c:pt idx="0">
                  <c:v>05-06</c:v>
                </c:pt>
                <c:pt idx="1">
                  <c:v>06-07</c:v>
                </c:pt>
                <c:pt idx="2">
                  <c:v>07-08</c:v>
                </c:pt>
                <c:pt idx="3">
                  <c:v>08-09</c:v>
                </c:pt>
                <c:pt idx="4">
                  <c:v>09-10</c:v>
                </c:pt>
                <c:pt idx="5">
                  <c:v>10-11</c:v>
                </c:pt>
                <c:pt idx="6">
                  <c:v>11-12</c:v>
                </c:pt>
                <c:pt idx="7">
                  <c:v>12-13</c:v>
                </c:pt>
                <c:pt idx="8">
                  <c:v>13-14</c:v>
                </c:pt>
                <c:pt idx="9">
                  <c:v>14-15</c:v>
                </c:pt>
                <c:pt idx="10">
                  <c:v>15-16</c:v>
                </c:pt>
                <c:pt idx="11">
                  <c:v>16-17</c:v>
                </c:pt>
                <c:pt idx="12">
                  <c:v>17-18</c:v>
                </c:pt>
                <c:pt idx="13">
                  <c:v>18-19</c:v>
                </c:pt>
              </c:strCache>
            </c:strRef>
          </c:cat>
          <c:val>
            <c:numRef>
              <c:f>Sheet1!$C$2:$C$15</c:f>
              <c:numCache>
                <c:formatCode>General</c:formatCode>
                <c:ptCount val="14"/>
                <c:pt idx="1">
                  <c:v>9</c:v>
                </c:pt>
                <c:pt idx="2">
                  <c:v>10</c:v>
                </c:pt>
                <c:pt idx="3">
                  <c:v>41</c:v>
                </c:pt>
                <c:pt idx="4">
                  <c:v>32</c:v>
                </c:pt>
                <c:pt idx="5">
                  <c:v>46</c:v>
                </c:pt>
                <c:pt idx="6">
                  <c:v>76</c:v>
                </c:pt>
                <c:pt idx="7">
                  <c:v>76</c:v>
                </c:pt>
                <c:pt idx="8">
                  <c:v>77</c:v>
                </c:pt>
                <c:pt idx="9">
                  <c:v>57</c:v>
                </c:pt>
                <c:pt idx="10">
                  <c:v>56</c:v>
                </c:pt>
                <c:pt idx="11">
                  <c:v>53</c:v>
                </c:pt>
                <c:pt idx="12">
                  <c:v>52</c:v>
                </c:pt>
                <c:pt idx="13">
                  <c:v>60</c:v>
                </c:pt>
              </c:numCache>
            </c:numRef>
          </c:val>
          <c:extLst xmlns:c16r2="http://schemas.microsoft.com/office/drawing/2015/06/chart">
            <c:ext xmlns:c16="http://schemas.microsoft.com/office/drawing/2014/chart" uri="{C3380CC4-5D6E-409C-BE32-E72D297353CC}">
              <c16:uniqueId val="{00000001-BC60-468B-B80C-2887A525E2D5}"/>
            </c:ext>
          </c:extLst>
        </c:ser>
        <c:ser>
          <c:idx val="2"/>
          <c:order val="2"/>
          <c:tx>
            <c:strRef>
              <c:f>Sheet1!$D$1</c:f>
              <c:strCache>
                <c:ptCount val="1"/>
                <c:pt idx="0">
                  <c:v>First Year</c:v>
                </c:pt>
              </c:strCache>
            </c:strRef>
          </c:tx>
          <c:spPr>
            <a:solidFill>
              <a:schemeClr val="accent2"/>
            </a:solidFill>
            <a:ln>
              <a:noFill/>
            </a:ln>
            <a:effectLst/>
          </c:spPr>
          <c:invertIfNegative val="0"/>
          <c:cat>
            <c:strRef>
              <c:f>Sheet1!$A$2:$A$15</c:f>
              <c:strCache>
                <c:ptCount val="14"/>
                <c:pt idx="0">
                  <c:v>05-06</c:v>
                </c:pt>
                <c:pt idx="1">
                  <c:v>06-07</c:v>
                </c:pt>
                <c:pt idx="2">
                  <c:v>07-08</c:v>
                </c:pt>
                <c:pt idx="3">
                  <c:v>08-09</c:v>
                </c:pt>
                <c:pt idx="4">
                  <c:v>09-10</c:v>
                </c:pt>
                <c:pt idx="5">
                  <c:v>10-11</c:v>
                </c:pt>
                <c:pt idx="6">
                  <c:v>11-12</c:v>
                </c:pt>
                <c:pt idx="7">
                  <c:v>12-13</c:v>
                </c:pt>
                <c:pt idx="8">
                  <c:v>13-14</c:v>
                </c:pt>
                <c:pt idx="9">
                  <c:v>14-15</c:v>
                </c:pt>
                <c:pt idx="10">
                  <c:v>15-16</c:v>
                </c:pt>
                <c:pt idx="11">
                  <c:v>16-17</c:v>
                </c:pt>
                <c:pt idx="12">
                  <c:v>17-18</c:v>
                </c:pt>
                <c:pt idx="13">
                  <c:v>18-19</c:v>
                </c:pt>
              </c:strCache>
            </c:strRef>
          </c:cat>
          <c:val>
            <c:numRef>
              <c:f>Sheet1!$D$2:$D$15</c:f>
              <c:numCache>
                <c:formatCode>General</c:formatCode>
                <c:ptCount val="14"/>
                <c:pt idx="0">
                  <c:v>9</c:v>
                </c:pt>
                <c:pt idx="1">
                  <c:v>10</c:v>
                </c:pt>
                <c:pt idx="2">
                  <c:v>41</c:v>
                </c:pt>
                <c:pt idx="3">
                  <c:v>32</c:v>
                </c:pt>
                <c:pt idx="4">
                  <c:v>46</c:v>
                </c:pt>
                <c:pt idx="5">
                  <c:v>76</c:v>
                </c:pt>
                <c:pt idx="6">
                  <c:v>76</c:v>
                </c:pt>
                <c:pt idx="7">
                  <c:v>77</c:v>
                </c:pt>
                <c:pt idx="8">
                  <c:v>57</c:v>
                </c:pt>
                <c:pt idx="9">
                  <c:v>56</c:v>
                </c:pt>
                <c:pt idx="10">
                  <c:v>53</c:v>
                </c:pt>
                <c:pt idx="11">
                  <c:v>46</c:v>
                </c:pt>
                <c:pt idx="12">
                  <c:v>60</c:v>
                </c:pt>
                <c:pt idx="13">
                  <c:v>45</c:v>
                </c:pt>
              </c:numCache>
            </c:numRef>
          </c:val>
          <c:extLst xmlns:c16r2="http://schemas.microsoft.com/office/drawing/2015/06/chart">
            <c:ext xmlns:c16="http://schemas.microsoft.com/office/drawing/2014/chart" uri="{C3380CC4-5D6E-409C-BE32-E72D297353CC}">
              <c16:uniqueId val="{00000002-BC60-468B-B80C-2887A525E2D5}"/>
            </c:ext>
          </c:extLst>
        </c:ser>
        <c:dLbls>
          <c:showLegendKey val="0"/>
          <c:showVal val="0"/>
          <c:showCatName val="0"/>
          <c:showSerName val="0"/>
          <c:showPercent val="0"/>
          <c:showBubbleSize val="0"/>
        </c:dLbls>
        <c:gapWidth val="150"/>
        <c:overlap val="100"/>
        <c:axId val="361392960"/>
        <c:axId val="361385904"/>
      </c:barChart>
      <c:catAx>
        <c:axId val="3613929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en-US" sz="1800" b="1" i="0" u="none" strike="noStrike" kern="1200" baseline="0">
                <a:solidFill>
                  <a:schemeClr val="tx1"/>
                </a:solidFill>
                <a:latin typeface="+mn-lt"/>
                <a:ea typeface="+mn-ea"/>
                <a:cs typeface="+mn-cs"/>
              </a:defRPr>
            </a:pPr>
            <a:endParaRPr lang="en-US"/>
          </a:p>
        </c:txPr>
        <c:crossAx val="361385904"/>
        <c:crosses val="autoZero"/>
        <c:auto val="1"/>
        <c:lblAlgn val="ctr"/>
        <c:lblOffset val="100"/>
        <c:noMultiLvlLbl val="0"/>
      </c:catAx>
      <c:valAx>
        <c:axId val="361385904"/>
        <c:scaling>
          <c:orientation val="minMax"/>
          <c:max val="800"/>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lang="en-US" sz="1600" b="1" i="0" u="none" strike="noStrike" kern="1200" baseline="0">
                <a:solidFill>
                  <a:schemeClr val="tx1"/>
                </a:solidFill>
                <a:latin typeface="+mn-lt"/>
                <a:ea typeface="+mn-ea"/>
                <a:cs typeface="+mn-cs"/>
              </a:defRPr>
            </a:pPr>
            <a:endParaRPr lang="en-US"/>
          </a:p>
        </c:txPr>
        <c:crossAx val="361392960"/>
        <c:crosses val="autoZero"/>
        <c:crossBetween val="between"/>
      </c:valAx>
      <c:spPr>
        <a:noFill/>
        <a:ln>
          <a:noFill/>
        </a:ln>
        <a:effectLst/>
      </c:spPr>
    </c:plotArea>
    <c:legend>
      <c:legendPos val="b"/>
      <c:layout>
        <c:manualLayout>
          <c:xMode val="edge"/>
          <c:yMode val="edge"/>
          <c:x val="9.1300401326226438E-2"/>
          <c:y val="3.8855396981627301E-2"/>
          <c:w val="0.13742036108580152"/>
          <c:h val="0.21919475885826772"/>
        </c:manualLayout>
      </c:layout>
      <c:overlay val="0"/>
      <c:spPr>
        <a:noFill/>
        <a:ln>
          <a:noFill/>
        </a:ln>
        <a:effectLst/>
      </c:spPr>
      <c:txPr>
        <a:bodyPr rot="0" spcFirstLastPara="1" vertOverflow="ellipsis" vert="horz" wrap="square" anchor="ctr" anchorCtr="1"/>
        <a:lstStyle/>
        <a:p>
          <a:pPr>
            <a:defRPr lang="en-US" sz="16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lgn="ctr">
        <a:defRPr lang="en-US" sz="1800" b="1" i="0" u="none" strike="noStrike" kern="1200" baseline="0">
          <a:solidFill>
            <a:schemeClr val="tx1">
              <a:lumMod val="65000"/>
              <a:lumOff val="35000"/>
            </a:schemeClr>
          </a:solidFill>
          <a:latin typeface="+mn-lt"/>
          <a:ea typeface="+mn-ea"/>
          <a:cs typeface="+mn-cs"/>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157158540278626E-2"/>
          <c:y val="3.7796710958005249E-2"/>
          <c:w val="0.92581042306152406"/>
          <c:h val="0.87554163383402761"/>
        </c:manualLayout>
      </c:layout>
      <c:barChart>
        <c:barDir val="col"/>
        <c:grouping val="stacked"/>
        <c:varyColors val="0"/>
        <c:ser>
          <c:idx val="0"/>
          <c:order val="0"/>
          <c:tx>
            <c:strRef>
              <c:f>Sheet1!$B$1</c:f>
              <c:strCache>
                <c:ptCount val="1"/>
                <c:pt idx="0">
                  <c:v>Sustaining</c:v>
                </c:pt>
              </c:strCache>
            </c:strRef>
          </c:tx>
          <c:spPr>
            <a:solidFill>
              <a:schemeClr val="tx1"/>
            </a:solidFill>
            <a:ln>
              <a:noFill/>
            </a:ln>
            <a:effectLst/>
          </c:spPr>
          <c:invertIfNegative val="0"/>
          <c:cat>
            <c:strRef>
              <c:f>Sheet1!$A$2:$A$15</c:f>
              <c:strCache>
                <c:ptCount val="14"/>
                <c:pt idx="0">
                  <c:v>05-06</c:v>
                </c:pt>
                <c:pt idx="1">
                  <c:v>06-07</c:v>
                </c:pt>
                <c:pt idx="2">
                  <c:v>07-08</c:v>
                </c:pt>
                <c:pt idx="3">
                  <c:v>08-09</c:v>
                </c:pt>
                <c:pt idx="4">
                  <c:v>09-10</c:v>
                </c:pt>
                <c:pt idx="5">
                  <c:v>10-11</c:v>
                </c:pt>
                <c:pt idx="6">
                  <c:v>11-12</c:v>
                </c:pt>
                <c:pt idx="7">
                  <c:v>12-13</c:v>
                </c:pt>
                <c:pt idx="8">
                  <c:v>13-14</c:v>
                </c:pt>
                <c:pt idx="9">
                  <c:v>14-15</c:v>
                </c:pt>
                <c:pt idx="10">
                  <c:v>15-16</c:v>
                </c:pt>
                <c:pt idx="11">
                  <c:v>16-17</c:v>
                </c:pt>
                <c:pt idx="12">
                  <c:v>17-18</c:v>
                </c:pt>
                <c:pt idx="13">
                  <c:v>18-19</c:v>
                </c:pt>
              </c:strCache>
            </c:strRef>
          </c:cat>
          <c:val>
            <c:numRef>
              <c:f>Sheet1!$B$2:$B$15</c:f>
              <c:numCache>
                <c:formatCode>General</c:formatCode>
                <c:ptCount val="14"/>
                <c:pt idx="2">
                  <c:v>9</c:v>
                </c:pt>
                <c:pt idx="3">
                  <c:v>19</c:v>
                </c:pt>
                <c:pt idx="4">
                  <c:v>60</c:v>
                </c:pt>
                <c:pt idx="5">
                  <c:v>92</c:v>
                </c:pt>
                <c:pt idx="6">
                  <c:v>138</c:v>
                </c:pt>
                <c:pt idx="7">
                  <c:v>214</c:v>
                </c:pt>
                <c:pt idx="8">
                  <c:v>290</c:v>
                </c:pt>
                <c:pt idx="9">
                  <c:v>367</c:v>
                </c:pt>
                <c:pt idx="10">
                  <c:v>424</c:v>
                </c:pt>
                <c:pt idx="11">
                  <c:v>480</c:v>
                </c:pt>
                <c:pt idx="12">
                  <c:v>533</c:v>
                </c:pt>
                <c:pt idx="13">
                  <c:v>585</c:v>
                </c:pt>
              </c:numCache>
            </c:numRef>
          </c:val>
          <c:extLst xmlns:c16r2="http://schemas.microsoft.com/office/drawing/2015/06/chart">
            <c:ext xmlns:c16="http://schemas.microsoft.com/office/drawing/2014/chart" uri="{C3380CC4-5D6E-409C-BE32-E72D297353CC}">
              <c16:uniqueId val="{00000000-BC60-468B-B80C-2887A525E2D5}"/>
            </c:ext>
          </c:extLst>
        </c:ser>
        <c:ser>
          <c:idx val="1"/>
          <c:order val="1"/>
          <c:tx>
            <c:strRef>
              <c:f>Sheet1!$C$1</c:f>
              <c:strCache>
                <c:ptCount val="1"/>
                <c:pt idx="0">
                  <c:v>Second Year</c:v>
                </c:pt>
              </c:strCache>
            </c:strRef>
          </c:tx>
          <c:spPr>
            <a:solidFill>
              <a:schemeClr val="accent3"/>
            </a:solidFill>
            <a:ln>
              <a:noFill/>
            </a:ln>
            <a:effectLst/>
          </c:spPr>
          <c:invertIfNegative val="0"/>
          <c:cat>
            <c:strRef>
              <c:f>Sheet1!$A$2:$A$15</c:f>
              <c:strCache>
                <c:ptCount val="14"/>
                <c:pt idx="0">
                  <c:v>05-06</c:v>
                </c:pt>
                <c:pt idx="1">
                  <c:v>06-07</c:v>
                </c:pt>
                <c:pt idx="2">
                  <c:v>07-08</c:v>
                </c:pt>
                <c:pt idx="3">
                  <c:v>08-09</c:v>
                </c:pt>
                <c:pt idx="4">
                  <c:v>09-10</c:v>
                </c:pt>
                <c:pt idx="5">
                  <c:v>10-11</c:v>
                </c:pt>
                <c:pt idx="6">
                  <c:v>11-12</c:v>
                </c:pt>
                <c:pt idx="7">
                  <c:v>12-13</c:v>
                </c:pt>
                <c:pt idx="8">
                  <c:v>13-14</c:v>
                </c:pt>
                <c:pt idx="9">
                  <c:v>14-15</c:v>
                </c:pt>
                <c:pt idx="10">
                  <c:v>15-16</c:v>
                </c:pt>
                <c:pt idx="11">
                  <c:v>16-17</c:v>
                </c:pt>
                <c:pt idx="12">
                  <c:v>17-18</c:v>
                </c:pt>
                <c:pt idx="13">
                  <c:v>18-19</c:v>
                </c:pt>
              </c:strCache>
            </c:strRef>
          </c:cat>
          <c:val>
            <c:numRef>
              <c:f>Sheet1!$C$2:$C$15</c:f>
              <c:numCache>
                <c:formatCode>General</c:formatCode>
                <c:ptCount val="14"/>
                <c:pt idx="1">
                  <c:v>9</c:v>
                </c:pt>
                <c:pt idx="2">
                  <c:v>10</c:v>
                </c:pt>
                <c:pt idx="3">
                  <c:v>41</c:v>
                </c:pt>
                <c:pt idx="4">
                  <c:v>32</c:v>
                </c:pt>
                <c:pt idx="5">
                  <c:v>46</c:v>
                </c:pt>
                <c:pt idx="6">
                  <c:v>76</c:v>
                </c:pt>
                <c:pt idx="7">
                  <c:v>76</c:v>
                </c:pt>
                <c:pt idx="8">
                  <c:v>77</c:v>
                </c:pt>
                <c:pt idx="9">
                  <c:v>57</c:v>
                </c:pt>
                <c:pt idx="10">
                  <c:v>56</c:v>
                </c:pt>
                <c:pt idx="11">
                  <c:v>53</c:v>
                </c:pt>
                <c:pt idx="12">
                  <c:v>52</c:v>
                </c:pt>
                <c:pt idx="13">
                  <c:v>60</c:v>
                </c:pt>
              </c:numCache>
            </c:numRef>
          </c:val>
          <c:extLst xmlns:c16r2="http://schemas.microsoft.com/office/drawing/2015/06/chart">
            <c:ext xmlns:c16="http://schemas.microsoft.com/office/drawing/2014/chart" uri="{C3380CC4-5D6E-409C-BE32-E72D297353CC}">
              <c16:uniqueId val="{00000001-BC60-468B-B80C-2887A525E2D5}"/>
            </c:ext>
          </c:extLst>
        </c:ser>
        <c:ser>
          <c:idx val="2"/>
          <c:order val="2"/>
          <c:tx>
            <c:strRef>
              <c:f>Sheet1!$D$1</c:f>
              <c:strCache>
                <c:ptCount val="1"/>
                <c:pt idx="0">
                  <c:v>First Year</c:v>
                </c:pt>
              </c:strCache>
            </c:strRef>
          </c:tx>
          <c:spPr>
            <a:solidFill>
              <a:schemeClr val="accent2"/>
            </a:solidFill>
            <a:ln>
              <a:noFill/>
            </a:ln>
            <a:effectLst/>
          </c:spPr>
          <c:invertIfNegative val="0"/>
          <c:cat>
            <c:strRef>
              <c:f>Sheet1!$A$2:$A$15</c:f>
              <c:strCache>
                <c:ptCount val="14"/>
                <c:pt idx="0">
                  <c:v>05-06</c:v>
                </c:pt>
                <c:pt idx="1">
                  <c:v>06-07</c:v>
                </c:pt>
                <c:pt idx="2">
                  <c:v>07-08</c:v>
                </c:pt>
                <c:pt idx="3">
                  <c:v>08-09</c:v>
                </c:pt>
                <c:pt idx="4">
                  <c:v>09-10</c:v>
                </c:pt>
                <c:pt idx="5">
                  <c:v>10-11</c:v>
                </c:pt>
                <c:pt idx="6">
                  <c:v>11-12</c:v>
                </c:pt>
                <c:pt idx="7">
                  <c:v>12-13</c:v>
                </c:pt>
                <c:pt idx="8">
                  <c:v>13-14</c:v>
                </c:pt>
                <c:pt idx="9">
                  <c:v>14-15</c:v>
                </c:pt>
                <c:pt idx="10">
                  <c:v>15-16</c:v>
                </c:pt>
                <c:pt idx="11">
                  <c:v>16-17</c:v>
                </c:pt>
                <c:pt idx="12">
                  <c:v>17-18</c:v>
                </c:pt>
                <c:pt idx="13">
                  <c:v>18-19</c:v>
                </c:pt>
              </c:strCache>
            </c:strRef>
          </c:cat>
          <c:val>
            <c:numRef>
              <c:f>Sheet1!$D$2:$D$15</c:f>
              <c:numCache>
                <c:formatCode>General</c:formatCode>
                <c:ptCount val="14"/>
                <c:pt idx="0">
                  <c:v>9</c:v>
                </c:pt>
                <c:pt idx="1">
                  <c:v>10</c:v>
                </c:pt>
                <c:pt idx="2">
                  <c:v>41</c:v>
                </c:pt>
                <c:pt idx="3">
                  <c:v>32</c:v>
                </c:pt>
                <c:pt idx="4">
                  <c:v>46</c:v>
                </c:pt>
                <c:pt idx="5">
                  <c:v>76</c:v>
                </c:pt>
                <c:pt idx="6">
                  <c:v>76</c:v>
                </c:pt>
                <c:pt idx="7">
                  <c:v>77</c:v>
                </c:pt>
                <c:pt idx="8">
                  <c:v>57</c:v>
                </c:pt>
                <c:pt idx="9">
                  <c:v>56</c:v>
                </c:pt>
                <c:pt idx="10">
                  <c:v>53</c:v>
                </c:pt>
                <c:pt idx="11">
                  <c:v>46</c:v>
                </c:pt>
                <c:pt idx="12">
                  <c:v>60</c:v>
                </c:pt>
                <c:pt idx="13">
                  <c:v>45</c:v>
                </c:pt>
              </c:numCache>
            </c:numRef>
          </c:val>
          <c:extLst xmlns:c16r2="http://schemas.microsoft.com/office/drawing/2015/06/chart">
            <c:ext xmlns:c16="http://schemas.microsoft.com/office/drawing/2014/chart" uri="{C3380CC4-5D6E-409C-BE32-E72D297353CC}">
              <c16:uniqueId val="{00000002-BC60-468B-B80C-2887A525E2D5}"/>
            </c:ext>
          </c:extLst>
        </c:ser>
        <c:dLbls>
          <c:showLegendKey val="0"/>
          <c:showVal val="0"/>
          <c:showCatName val="0"/>
          <c:showSerName val="0"/>
          <c:showPercent val="0"/>
          <c:showBubbleSize val="0"/>
        </c:dLbls>
        <c:gapWidth val="150"/>
        <c:overlap val="100"/>
        <c:axId val="361386688"/>
        <c:axId val="361391392"/>
      </c:barChart>
      <c:catAx>
        <c:axId val="36138668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en-US" sz="1800" b="1" i="0" u="none" strike="noStrike" kern="1200" baseline="0">
                <a:solidFill>
                  <a:schemeClr val="tx1"/>
                </a:solidFill>
                <a:latin typeface="+mn-lt"/>
                <a:ea typeface="+mn-ea"/>
                <a:cs typeface="+mn-cs"/>
              </a:defRPr>
            </a:pPr>
            <a:endParaRPr lang="en-US"/>
          </a:p>
        </c:txPr>
        <c:crossAx val="361391392"/>
        <c:crosses val="autoZero"/>
        <c:auto val="1"/>
        <c:lblAlgn val="ctr"/>
        <c:lblOffset val="100"/>
        <c:noMultiLvlLbl val="0"/>
      </c:catAx>
      <c:valAx>
        <c:axId val="361391392"/>
        <c:scaling>
          <c:orientation val="minMax"/>
          <c:max val="800"/>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lang="en-US" sz="1600" b="1" i="0" u="none" strike="noStrike" kern="1200" baseline="0">
                <a:solidFill>
                  <a:schemeClr val="tx1"/>
                </a:solidFill>
                <a:latin typeface="+mn-lt"/>
                <a:ea typeface="+mn-ea"/>
                <a:cs typeface="+mn-cs"/>
              </a:defRPr>
            </a:pPr>
            <a:endParaRPr lang="en-US"/>
          </a:p>
        </c:txPr>
        <c:crossAx val="361386688"/>
        <c:crosses val="autoZero"/>
        <c:crossBetween val="between"/>
      </c:valAx>
      <c:spPr>
        <a:noFill/>
        <a:ln>
          <a:noFill/>
        </a:ln>
        <a:effectLst/>
      </c:spPr>
    </c:plotArea>
    <c:legend>
      <c:legendPos val="b"/>
      <c:layout>
        <c:manualLayout>
          <c:xMode val="edge"/>
          <c:yMode val="edge"/>
          <c:x val="9.1300401326226438E-2"/>
          <c:y val="3.8855396981627301E-2"/>
          <c:w val="0.13742036108580152"/>
          <c:h val="0.21919475885826772"/>
        </c:manualLayout>
      </c:layout>
      <c:overlay val="0"/>
      <c:spPr>
        <a:noFill/>
        <a:ln>
          <a:noFill/>
        </a:ln>
        <a:effectLst/>
      </c:spPr>
      <c:txPr>
        <a:bodyPr rot="0" spcFirstLastPara="1" vertOverflow="ellipsis" vert="horz" wrap="square" anchor="ctr" anchorCtr="1"/>
        <a:lstStyle/>
        <a:p>
          <a:pPr>
            <a:defRPr lang="en-US" sz="16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lgn="ctr">
        <a:defRPr lang="en-US" sz="1800" b="1" i="0" u="none" strike="noStrike" kern="1200" baseline="0">
          <a:solidFill>
            <a:schemeClr val="tx1">
              <a:lumMod val="65000"/>
              <a:lumOff val="35000"/>
            </a:schemeClr>
          </a:solidFill>
          <a:latin typeface="+mn-lt"/>
          <a:ea typeface="+mn-ea"/>
          <a:cs typeface="+mn-cs"/>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n-US" sz="3200" b="1" i="0" u="none" strike="noStrike" kern="1200" baseline="0" dirty="0">
                <a:solidFill>
                  <a:srgbClr val="0299C6"/>
                </a:solidFill>
                <a:latin typeface="+mn-lt"/>
                <a:ea typeface="+mn-ea"/>
                <a:cs typeface="+mn-cs"/>
              </a:defRPr>
            </a:pPr>
            <a:r>
              <a:rPr lang="en-US" sz="2400" b="1" i="0" u="none" strike="noStrike" kern="1200" baseline="0" dirty="0">
                <a:solidFill>
                  <a:schemeClr val="tx1"/>
                </a:solidFill>
                <a:latin typeface="+mn-lt"/>
                <a:ea typeface="+mn-ea"/>
                <a:cs typeface="+mn-cs"/>
              </a:rPr>
              <a:t>Tiered Fidelity Inventory </a:t>
            </a:r>
            <a:r>
              <a:rPr lang="en-US" sz="2400" b="1" i="0" u="none" strike="noStrike" kern="1200" baseline="0" dirty="0" smtClean="0">
                <a:solidFill>
                  <a:schemeClr val="tx1"/>
                </a:solidFill>
                <a:latin typeface="+mn-lt"/>
                <a:ea typeface="+mn-ea"/>
                <a:cs typeface="+mn-cs"/>
              </a:rPr>
              <a:t>–</a:t>
            </a:r>
          </a:p>
          <a:p>
            <a:pPr algn="ctr" rtl="0">
              <a:defRPr lang="en-US" sz="3200" b="1" i="0" u="none" strike="noStrike" kern="1200" baseline="0" dirty="0">
                <a:solidFill>
                  <a:srgbClr val="0299C6"/>
                </a:solidFill>
                <a:latin typeface="+mn-lt"/>
                <a:ea typeface="+mn-ea"/>
                <a:cs typeface="+mn-cs"/>
              </a:defRPr>
            </a:pPr>
            <a:r>
              <a:rPr lang="en-US" sz="2400" b="1" i="0" u="none" strike="noStrike" kern="1200" baseline="0" dirty="0" smtClean="0">
                <a:solidFill>
                  <a:schemeClr val="tx1"/>
                </a:solidFill>
                <a:latin typeface="+mn-lt"/>
                <a:ea typeface="+mn-ea"/>
                <a:cs typeface="+mn-cs"/>
              </a:rPr>
              <a:t>Tier </a:t>
            </a:r>
            <a:r>
              <a:rPr lang="en-US" sz="2400" b="1" i="0" u="none" strike="noStrike" kern="1200" baseline="0" dirty="0">
                <a:solidFill>
                  <a:schemeClr val="tx1"/>
                </a:solidFill>
                <a:latin typeface="+mn-lt"/>
                <a:ea typeface="+mn-ea"/>
                <a:cs typeface="+mn-cs"/>
              </a:rPr>
              <a:t>1 Average</a:t>
            </a:r>
          </a:p>
        </c:rich>
      </c:tx>
      <c:layout>
        <c:manualLayout>
          <c:xMode val="edge"/>
          <c:yMode val="edge"/>
          <c:x val="0.3620854188732468"/>
          <c:y val="3.0824202183799967E-2"/>
        </c:manualLayout>
      </c:layout>
      <c:overlay val="1"/>
    </c:title>
    <c:autoTitleDeleted val="0"/>
    <c:plotArea>
      <c:layout>
        <c:manualLayout>
          <c:layoutTarget val="inner"/>
          <c:xMode val="edge"/>
          <c:yMode val="edge"/>
          <c:x val="6.3481214153786297E-2"/>
          <c:y val="1.7123869549971998E-2"/>
          <c:w val="0.924173106833868"/>
          <c:h val="0.86430246999367899"/>
        </c:manualLayout>
      </c:layout>
      <c:barChart>
        <c:barDir val="col"/>
        <c:grouping val="clustered"/>
        <c:varyColors val="0"/>
        <c:ser>
          <c:idx val="1"/>
          <c:order val="0"/>
          <c:tx>
            <c:v>C11</c:v>
          </c:tx>
          <c:spPr>
            <a:solidFill>
              <a:srgbClr val="5B9BD5">
                <a:lumMod val="40000"/>
                <a:lumOff val="60000"/>
              </a:srgbClr>
            </a:solidFill>
            <a:ln>
              <a:noFill/>
            </a:ln>
            <a:effectLst/>
          </c:spPr>
          <c:invertIfNegative val="0"/>
          <c:dPt>
            <c:idx val="0"/>
            <c:invertIfNegative val="0"/>
            <c:bubble3D val="0"/>
            <c:spPr>
              <a:solidFill>
                <a:srgbClr val="8EB4E3"/>
              </a:solidFill>
              <a:ln>
                <a:noFill/>
              </a:ln>
              <a:effectLst/>
            </c:spPr>
          </c:dPt>
          <c:dPt>
            <c:idx val="1"/>
            <c:invertIfNegative val="0"/>
            <c:bubble3D val="0"/>
            <c:spPr>
              <a:solidFill>
                <a:srgbClr val="558ED5"/>
              </a:solidFill>
              <a:ln>
                <a:noFill/>
              </a:ln>
              <a:effectLst/>
            </c:spPr>
          </c:dPt>
          <c:dPt>
            <c:idx val="2"/>
            <c:invertIfNegative val="0"/>
            <c:bubble3D val="0"/>
            <c:spPr>
              <a:solidFill>
                <a:srgbClr val="2962A7"/>
              </a:solidFill>
              <a:ln>
                <a:noFill/>
              </a:ln>
              <a:effectLst/>
            </c:spPr>
          </c:dPt>
          <c:dPt>
            <c:idx val="3"/>
            <c:invertIfNegative val="0"/>
            <c:bubble3D val="0"/>
            <c:spPr>
              <a:solidFill>
                <a:srgbClr val="254061"/>
              </a:solidFill>
              <a:ln>
                <a:noFill/>
              </a:ln>
              <a:effectLst/>
            </c:spPr>
          </c:dPt>
          <c:dPt>
            <c:idx val="4"/>
            <c:invertIfNegative val="0"/>
            <c:bubble3D val="0"/>
            <c:spPr>
              <a:solidFill>
                <a:srgbClr val="8EB4E3"/>
              </a:solidFill>
              <a:ln>
                <a:noFill/>
              </a:ln>
              <a:effectLst/>
            </c:spPr>
          </c:dPt>
          <c:dPt>
            <c:idx val="5"/>
            <c:invertIfNegative val="0"/>
            <c:bubble3D val="0"/>
            <c:spPr>
              <a:solidFill>
                <a:srgbClr val="558ED5"/>
              </a:solidFill>
              <a:ln>
                <a:noFill/>
              </a:ln>
              <a:effectLst/>
            </c:spPr>
          </c:dPt>
          <c:dPt>
            <c:idx val="6"/>
            <c:invertIfNegative val="0"/>
            <c:bubble3D val="0"/>
            <c:spPr>
              <a:solidFill>
                <a:srgbClr val="2962A7"/>
              </a:solidFill>
              <a:ln>
                <a:noFill/>
              </a:ln>
              <a:effectLst/>
            </c:spPr>
          </c:dPt>
          <c:dPt>
            <c:idx val="7"/>
            <c:invertIfNegative val="0"/>
            <c:bubble3D val="0"/>
            <c:spPr>
              <a:solidFill>
                <a:srgbClr val="254061"/>
              </a:solidFill>
              <a:ln>
                <a:noFill/>
              </a:ln>
              <a:effectLst/>
            </c:spPr>
          </c:dPt>
          <c:dLbls>
            <c:dLbl>
              <c:idx val="2"/>
              <c:layout/>
              <c:spPr>
                <a:noFill/>
                <a:ln>
                  <a:noFill/>
                </a:ln>
                <a:effectLst/>
              </c:spPr>
              <c:txPr>
                <a:bodyPr rot="-2400000" vert="horz" wrap="square" lIns="38100" tIns="19050" rIns="38100" bIns="19050" anchor="ctr">
                  <a:spAutoFit/>
                </a:bodyPr>
                <a:lstStyle/>
                <a:p>
                  <a:pPr>
                    <a:defRPr sz="1600">
                      <a:solidFill>
                        <a:schemeClr val="bg1"/>
                      </a:solidFill>
                    </a:defRPr>
                  </a:pPr>
                  <a:endParaRPr lang="en-US"/>
                </a:p>
              </c:txPr>
              <c:dLblPos val="inBase"/>
              <c:showLegendKey val="0"/>
              <c:showVal val="0"/>
              <c:showCatName val="0"/>
              <c:showSerName val="1"/>
              <c:showPercent val="0"/>
              <c:showBubbleSize val="0"/>
              <c:extLst>
                <c:ext xmlns:c15="http://schemas.microsoft.com/office/drawing/2012/chart" uri="{CE6537A1-D6FC-4f65-9D91-7224C49458BB}">
                  <c15:layout/>
                </c:ext>
              </c:extLst>
            </c:dLbl>
            <c:dLbl>
              <c:idx val="3"/>
              <c:layout/>
              <c:spPr>
                <a:noFill/>
                <a:ln>
                  <a:noFill/>
                </a:ln>
                <a:effectLst/>
              </c:spPr>
              <c:txPr>
                <a:bodyPr rot="-2400000" vert="horz" wrap="square" lIns="38100" tIns="19050" rIns="38100" bIns="19050" anchor="ctr">
                  <a:spAutoFit/>
                </a:bodyPr>
                <a:lstStyle/>
                <a:p>
                  <a:pPr>
                    <a:defRPr sz="1600">
                      <a:solidFill>
                        <a:schemeClr val="bg1"/>
                      </a:solidFill>
                    </a:defRPr>
                  </a:pPr>
                  <a:endParaRPr lang="en-US"/>
                </a:p>
              </c:txPr>
              <c:dLblPos val="inBase"/>
              <c:showLegendKey val="0"/>
              <c:showVal val="0"/>
              <c:showCatName val="0"/>
              <c:showSerName val="1"/>
              <c:showPercent val="0"/>
              <c:showBubbleSize val="0"/>
              <c:extLst>
                <c:ext xmlns:c15="http://schemas.microsoft.com/office/drawing/2012/chart" uri="{CE6537A1-D6FC-4f65-9D91-7224C49458BB}">
                  <c15:layout/>
                </c:ext>
              </c:extLst>
            </c:dLbl>
            <c:dLbl>
              <c:idx val="6"/>
              <c:layout/>
              <c:spPr>
                <a:noFill/>
                <a:ln>
                  <a:noFill/>
                </a:ln>
                <a:effectLst/>
              </c:spPr>
              <c:txPr>
                <a:bodyPr rot="-2400000" vert="horz" wrap="square" lIns="38100" tIns="19050" rIns="38100" bIns="19050" anchor="ctr">
                  <a:spAutoFit/>
                </a:bodyPr>
                <a:lstStyle/>
                <a:p>
                  <a:pPr>
                    <a:defRPr sz="1600">
                      <a:solidFill>
                        <a:schemeClr val="bg1"/>
                      </a:solidFill>
                    </a:defRPr>
                  </a:pPr>
                  <a:endParaRPr lang="en-US"/>
                </a:p>
              </c:txPr>
              <c:dLblPos val="inBase"/>
              <c:showLegendKey val="0"/>
              <c:showVal val="0"/>
              <c:showCatName val="0"/>
              <c:showSerName val="1"/>
              <c:showPercent val="0"/>
              <c:showBubbleSize val="0"/>
              <c:extLst>
                <c:ext xmlns:c15="http://schemas.microsoft.com/office/drawing/2012/chart" uri="{CE6537A1-D6FC-4f65-9D91-7224C49458BB}">
                  <c15:layout/>
                </c:ext>
              </c:extLst>
            </c:dLbl>
            <c:dLbl>
              <c:idx val="7"/>
              <c:layout/>
              <c:spPr>
                <a:noFill/>
                <a:ln>
                  <a:noFill/>
                </a:ln>
                <a:effectLst/>
              </c:spPr>
              <c:txPr>
                <a:bodyPr rot="-2400000" vert="horz" wrap="square" lIns="38100" tIns="19050" rIns="38100" bIns="19050" anchor="ctr">
                  <a:spAutoFit/>
                </a:bodyPr>
                <a:lstStyle/>
                <a:p>
                  <a:pPr>
                    <a:defRPr sz="1600">
                      <a:solidFill>
                        <a:schemeClr val="bg1"/>
                      </a:solidFill>
                    </a:defRPr>
                  </a:pPr>
                  <a:endParaRPr lang="en-US"/>
                </a:p>
              </c:txPr>
              <c:dLblPos val="inBase"/>
              <c:showLegendKey val="0"/>
              <c:showVal val="0"/>
              <c:showCatName val="0"/>
              <c:showSerName val="1"/>
              <c:showPercent val="0"/>
              <c:showBubbleSize val="0"/>
              <c:extLst>
                <c:ext xmlns:c15="http://schemas.microsoft.com/office/drawing/2012/chart" uri="{CE6537A1-D6FC-4f65-9D91-7224C49458BB}">
                  <c15:layout/>
                </c:ext>
              </c:extLst>
            </c:dLbl>
            <c:spPr>
              <a:noFill/>
              <a:ln>
                <a:noFill/>
              </a:ln>
              <a:effectLst/>
            </c:spPr>
            <c:txPr>
              <a:bodyPr rot="-2400000" vert="horz" wrap="square" lIns="38100" tIns="19050" rIns="38100" bIns="19050" anchor="ctr">
                <a:spAutoFit/>
              </a:bodyPr>
              <a:lstStyle/>
              <a:p>
                <a:pPr>
                  <a:defRPr sz="1600"/>
                </a:pPr>
                <a:endParaRPr lang="en-US"/>
              </a:p>
            </c:txPr>
            <c:dLblPos val="inBase"/>
            <c:showLegendKey val="0"/>
            <c:showVal val="0"/>
            <c:showCatName val="0"/>
            <c:showSerName val="1"/>
            <c:showPercent val="0"/>
            <c:showBubbleSize val="0"/>
            <c:separator>, </c:separator>
            <c:showLeaderLines val="0"/>
            <c:extLst>
              <c:ext xmlns:c15="http://schemas.microsoft.com/office/drawing/2012/chart" uri="{CE6537A1-D6FC-4f65-9D91-7224C49458BB}">
                <c15:layout/>
                <c15:showLeaderLines val="0"/>
              </c:ext>
            </c:extLst>
          </c:dLbls>
          <c:cat>
            <c:strRef>
              <c:f>'Cohort 11'!$A$2:$H$2</c:f>
              <c:strCache>
                <c:ptCount val="8"/>
                <c:pt idx="0">
                  <c:v>Tier 1 Score Fall</c:v>
                </c:pt>
                <c:pt idx="1">
                  <c:v>Tier 1 Score Winter</c:v>
                </c:pt>
                <c:pt idx="2">
                  <c:v>Tier 1 Score Spring</c:v>
                </c:pt>
                <c:pt idx="3">
                  <c:v>Tier 1 Score Fidelity</c:v>
                </c:pt>
                <c:pt idx="4">
                  <c:v>Tier 1 Score Fall</c:v>
                </c:pt>
                <c:pt idx="5">
                  <c:v>Tier 1 Score Winter</c:v>
                </c:pt>
                <c:pt idx="6">
                  <c:v>Tier 1 Score Spring</c:v>
                </c:pt>
                <c:pt idx="7">
                  <c:v>Tier 1 Score Fidelity</c:v>
                </c:pt>
              </c:strCache>
            </c:strRef>
          </c:cat>
          <c:val>
            <c:numRef>
              <c:f>'Cohort 11'!$A$1:$H$1</c:f>
              <c:numCache>
                <c:formatCode>0%</c:formatCode>
                <c:ptCount val="8"/>
                <c:pt idx="0">
                  <c:v>0.22</c:v>
                </c:pt>
                <c:pt idx="1">
                  <c:v>0.4</c:v>
                </c:pt>
                <c:pt idx="2">
                  <c:v>0.56999999999999995</c:v>
                </c:pt>
                <c:pt idx="3">
                  <c:v>0.62</c:v>
                </c:pt>
                <c:pt idx="4">
                  <c:v>0.66</c:v>
                </c:pt>
                <c:pt idx="5">
                  <c:v>0.74</c:v>
                </c:pt>
                <c:pt idx="6">
                  <c:v>0.76</c:v>
                </c:pt>
                <c:pt idx="7">
                  <c:v>0.81</c:v>
                </c:pt>
              </c:numCache>
            </c:numRef>
          </c:val>
        </c:ser>
        <c:dLbls>
          <c:showLegendKey val="0"/>
          <c:showVal val="0"/>
          <c:showCatName val="0"/>
          <c:showSerName val="0"/>
          <c:showPercent val="0"/>
          <c:showBubbleSize val="0"/>
        </c:dLbls>
        <c:gapWidth val="80"/>
        <c:overlap val="-5"/>
        <c:axId val="413005560"/>
        <c:axId val="413011048"/>
      </c:barChart>
      <c:catAx>
        <c:axId val="413005560"/>
        <c:scaling>
          <c:orientation val="minMax"/>
        </c:scaling>
        <c:delete val="0"/>
        <c:axPos val="b"/>
        <c:numFmt formatCode="General" sourceLinked="0"/>
        <c:majorTickMark val="none"/>
        <c:minorTickMark val="none"/>
        <c:tickLblPos val="nextTo"/>
        <c:txPr>
          <a:bodyPr/>
          <a:lstStyle/>
          <a:p>
            <a:pPr>
              <a:defRPr sz="1600"/>
            </a:pPr>
            <a:endParaRPr lang="en-US"/>
          </a:p>
        </c:txPr>
        <c:crossAx val="413011048"/>
        <c:crossesAt val="0"/>
        <c:auto val="0"/>
        <c:lblAlgn val="ctr"/>
        <c:lblOffset val="100"/>
        <c:noMultiLvlLbl val="0"/>
      </c:catAx>
      <c:valAx>
        <c:axId val="413011048"/>
        <c:scaling>
          <c:orientation val="minMax"/>
          <c:max val="1"/>
        </c:scaling>
        <c:delete val="0"/>
        <c:axPos val="l"/>
        <c:majorGridlines>
          <c:spPr>
            <a:ln>
              <a:noFill/>
            </a:ln>
          </c:spPr>
        </c:majorGridlines>
        <c:numFmt formatCode="0%" sourceLinked="1"/>
        <c:majorTickMark val="none"/>
        <c:minorTickMark val="none"/>
        <c:tickLblPos val="nextTo"/>
        <c:txPr>
          <a:bodyPr/>
          <a:lstStyle/>
          <a:p>
            <a:pPr>
              <a:defRPr sz="1600"/>
            </a:pPr>
            <a:endParaRPr lang="en-US"/>
          </a:p>
        </c:txPr>
        <c:crossAx val="413005560"/>
        <c:crosses val="autoZero"/>
        <c:crossBetween val="between"/>
      </c:valAx>
    </c:plotArea>
    <c:plotVisOnly val="1"/>
    <c:dispBlanksAs val="gap"/>
    <c:showDLblsOverMax val="0"/>
  </c:chart>
  <c:txPr>
    <a:bodyPr/>
    <a:lstStyle/>
    <a:p>
      <a:pPr>
        <a:defRPr sz="1800" b="1"/>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n-US" sz="3200" b="1" i="0" u="none" strike="noStrike" kern="1200" baseline="0" dirty="0">
                <a:solidFill>
                  <a:srgbClr val="0299C6"/>
                </a:solidFill>
                <a:latin typeface="+mn-lt"/>
                <a:ea typeface="+mn-ea"/>
                <a:cs typeface="+mn-cs"/>
              </a:defRPr>
            </a:pPr>
            <a:r>
              <a:rPr lang="en-US" sz="2400" b="1" i="0" u="none" strike="noStrike" kern="1200" baseline="0" dirty="0">
                <a:solidFill>
                  <a:schemeClr val="tx1"/>
                </a:solidFill>
                <a:latin typeface="+mn-lt"/>
                <a:ea typeface="+mn-ea"/>
                <a:cs typeface="+mn-cs"/>
              </a:rPr>
              <a:t>Tiered Fidelity Inventory </a:t>
            </a:r>
            <a:r>
              <a:rPr lang="en-US" sz="2400" b="1" i="0" u="none" strike="noStrike" kern="1200" baseline="0" dirty="0" smtClean="0">
                <a:solidFill>
                  <a:schemeClr val="tx1"/>
                </a:solidFill>
                <a:latin typeface="+mn-lt"/>
                <a:ea typeface="+mn-ea"/>
                <a:cs typeface="+mn-cs"/>
              </a:rPr>
              <a:t>–</a:t>
            </a:r>
          </a:p>
          <a:p>
            <a:pPr algn="ctr" rtl="0">
              <a:defRPr lang="en-US" sz="3200" b="1" i="0" u="none" strike="noStrike" kern="1200" baseline="0" dirty="0">
                <a:solidFill>
                  <a:srgbClr val="0299C6"/>
                </a:solidFill>
                <a:latin typeface="+mn-lt"/>
                <a:ea typeface="+mn-ea"/>
                <a:cs typeface="+mn-cs"/>
              </a:defRPr>
            </a:pPr>
            <a:r>
              <a:rPr lang="en-US" sz="2400" b="1" i="0" u="none" strike="noStrike" kern="1200" baseline="0" dirty="0" smtClean="0">
                <a:solidFill>
                  <a:schemeClr val="tx1"/>
                </a:solidFill>
                <a:latin typeface="+mn-lt"/>
                <a:ea typeface="+mn-ea"/>
                <a:cs typeface="+mn-cs"/>
              </a:rPr>
              <a:t>Tier </a:t>
            </a:r>
            <a:r>
              <a:rPr lang="en-US" sz="2400" b="1" i="0" u="none" strike="noStrike" kern="1200" baseline="0" dirty="0">
                <a:solidFill>
                  <a:schemeClr val="tx1"/>
                </a:solidFill>
                <a:latin typeface="+mn-lt"/>
                <a:ea typeface="+mn-ea"/>
                <a:cs typeface="+mn-cs"/>
              </a:rPr>
              <a:t>1 Average</a:t>
            </a:r>
          </a:p>
        </c:rich>
      </c:tx>
      <c:layout>
        <c:manualLayout>
          <c:xMode val="edge"/>
          <c:yMode val="edge"/>
          <c:x val="0.3620854188732468"/>
          <c:y val="3.0824202183799967E-2"/>
        </c:manualLayout>
      </c:layout>
      <c:overlay val="1"/>
    </c:title>
    <c:autoTitleDeleted val="0"/>
    <c:plotArea>
      <c:layout>
        <c:manualLayout>
          <c:layoutTarget val="inner"/>
          <c:xMode val="edge"/>
          <c:yMode val="edge"/>
          <c:x val="6.3481214153786297E-2"/>
          <c:y val="1.7123869549971998E-2"/>
          <c:w val="0.924173106833868"/>
          <c:h val="0.86430246999367899"/>
        </c:manualLayout>
      </c:layout>
      <c:barChart>
        <c:barDir val="col"/>
        <c:grouping val="clustered"/>
        <c:varyColors val="0"/>
        <c:ser>
          <c:idx val="0"/>
          <c:order val="0"/>
          <c:tx>
            <c:v>C12</c:v>
          </c:tx>
          <c:spPr>
            <a:ln>
              <a:noFill/>
            </a:ln>
            <a:effectLst/>
          </c:spPr>
          <c:invertIfNegative val="0"/>
          <c:dPt>
            <c:idx val="0"/>
            <c:invertIfNegative val="0"/>
            <c:bubble3D val="0"/>
            <c:spPr>
              <a:solidFill>
                <a:srgbClr val="8EB4E3"/>
              </a:solidFill>
              <a:ln>
                <a:noFill/>
              </a:ln>
              <a:effectLst/>
            </c:spPr>
          </c:dPt>
          <c:dPt>
            <c:idx val="1"/>
            <c:invertIfNegative val="0"/>
            <c:bubble3D val="0"/>
            <c:spPr>
              <a:solidFill>
                <a:srgbClr val="558ED5"/>
              </a:solidFill>
              <a:ln>
                <a:noFill/>
              </a:ln>
              <a:effectLst/>
            </c:spPr>
          </c:dPt>
          <c:dPt>
            <c:idx val="2"/>
            <c:invertIfNegative val="0"/>
            <c:bubble3D val="0"/>
            <c:spPr>
              <a:solidFill>
                <a:srgbClr val="2962A7"/>
              </a:solidFill>
              <a:ln>
                <a:noFill/>
              </a:ln>
              <a:effectLst/>
            </c:spPr>
          </c:dPt>
          <c:dPt>
            <c:idx val="3"/>
            <c:invertIfNegative val="0"/>
            <c:bubble3D val="0"/>
            <c:spPr>
              <a:solidFill>
                <a:srgbClr val="254061"/>
              </a:solidFill>
              <a:ln>
                <a:noFill/>
              </a:ln>
              <a:effectLst/>
            </c:spPr>
          </c:dPt>
          <c:dPt>
            <c:idx val="4"/>
            <c:invertIfNegative val="0"/>
            <c:bubble3D val="0"/>
            <c:spPr>
              <a:solidFill>
                <a:srgbClr val="8EB4E3"/>
              </a:solidFill>
              <a:ln>
                <a:noFill/>
              </a:ln>
              <a:effectLst/>
            </c:spPr>
          </c:dPt>
          <c:dPt>
            <c:idx val="5"/>
            <c:invertIfNegative val="0"/>
            <c:bubble3D val="0"/>
            <c:spPr>
              <a:solidFill>
                <a:srgbClr val="558ED5"/>
              </a:solidFill>
              <a:ln>
                <a:noFill/>
              </a:ln>
              <a:effectLst/>
            </c:spPr>
          </c:dPt>
          <c:dPt>
            <c:idx val="6"/>
            <c:invertIfNegative val="0"/>
            <c:bubble3D val="0"/>
            <c:spPr>
              <a:solidFill>
                <a:srgbClr val="2962A7"/>
              </a:solidFill>
              <a:ln>
                <a:noFill/>
              </a:ln>
              <a:effectLst/>
            </c:spPr>
          </c:dPt>
          <c:dPt>
            <c:idx val="7"/>
            <c:invertIfNegative val="0"/>
            <c:bubble3D val="0"/>
            <c:spPr>
              <a:solidFill>
                <a:srgbClr val="254061"/>
              </a:solidFill>
              <a:ln>
                <a:noFill/>
              </a:ln>
              <a:effectLst/>
            </c:spPr>
          </c:dPt>
          <c:dLbls>
            <c:dLbl>
              <c:idx val="0"/>
              <c:layout/>
              <c:tx>
                <c:rich>
                  <a:bodyPr/>
                  <a:lstStyle/>
                  <a:p>
                    <a:fld id="{EED894FE-BA9B-4F20-9996-E35EA6D58946}" type="CELLREF">
                      <a:rPr lang="en-US" smtClean="0"/>
                      <a:pPr/>
                      <a:t>[CELLREF]</a:t>
                    </a:fld>
                    <a:endParaRPr lang="en-US"/>
                  </a:p>
                </c:rich>
              </c:tx>
              <c:dLblPos val="inBase"/>
              <c:showLegendKey val="0"/>
              <c:showVal val="0"/>
              <c:showCatName val="0"/>
              <c:showSerName val="1"/>
              <c:showPercent val="0"/>
              <c:showBubbleSize val="0"/>
              <c:extLst>
                <c:ext xmlns:c15="http://schemas.microsoft.com/office/drawing/2012/chart" uri="{CE6537A1-D6FC-4f65-9D91-7224C49458BB}">
                  <c15:layout/>
                  <c15:dlblFieldTable>
                    <c15:dlblFTEntry>
                      <c15:txfldGUID>{EED894FE-BA9B-4F20-9996-E35EA6D58946}</c15:txfldGUID>
                      <c15:f>'Cohort 12'!$A$1</c15:f>
                      <c15:dlblFieldTableCache>
                        <c:ptCount val="1"/>
                        <c:pt idx="0">
                          <c:v>C12</c:v>
                        </c:pt>
                      </c15:dlblFieldTableCache>
                    </c15:dlblFTEntry>
                  </c15:dlblFieldTable>
                  <c15:showDataLabelsRange val="0"/>
                </c:ext>
              </c:extLst>
            </c:dLbl>
            <c:dLbl>
              <c:idx val="1"/>
              <c:layout/>
              <c:tx>
                <c:rich>
                  <a:bodyPr/>
                  <a:lstStyle/>
                  <a:p>
                    <a:fld id="{6DF477C5-E11B-4E4A-90DE-A2BAFEC8D1BC}" type="CELLREF">
                      <a:rPr lang="en-US" smtClean="0"/>
                      <a:pPr/>
                      <a:t>[CELLREF]</a:t>
                    </a:fld>
                    <a:endParaRPr lang="en-US"/>
                  </a:p>
                </c:rich>
              </c:tx>
              <c:dLblPos val="inBase"/>
              <c:showLegendKey val="0"/>
              <c:showVal val="0"/>
              <c:showCatName val="0"/>
              <c:showSerName val="1"/>
              <c:showPercent val="0"/>
              <c:showBubbleSize val="0"/>
              <c:extLst>
                <c:ext xmlns:c15="http://schemas.microsoft.com/office/drawing/2012/chart" uri="{CE6537A1-D6FC-4f65-9D91-7224C49458BB}">
                  <c15:layout/>
                  <c15:dlblFieldTable>
                    <c15:dlblFTEntry>
                      <c15:txfldGUID>{6DF477C5-E11B-4E4A-90DE-A2BAFEC8D1BC}</c15:txfldGUID>
                      <c15:f>'Cohort 12'!$A$1</c15:f>
                      <c15:dlblFieldTableCache>
                        <c:ptCount val="1"/>
                        <c:pt idx="0">
                          <c:v>C12</c:v>
                        </c:pt>
                      </c15:dlblFieldTableCache>
                    </c15:dlblFTEntry>
                  </c15:dlblFieldTable>
                  <c15:showDataLabelsRange val="0"/>
                </c:ext>
              </c:extLst>
            </c:dLbl>
            <c:dLbl>
              <c:idx val="2"/>
              <c:layout/>
              <c:tx>
                <c:rich>
                  <a:bodyPr rot="-2400000" wrap="square" lIns="38100" tIns="19050" rIns="38100" bIns="19050" anchor="ctr">
                    <a:spAutoFit/>
                  </a:bodyPr>
                  <a:lstStyle/>
                  <a:p>
                    <a:pPr>
                      <a:defRPr sz="1600">
                        <a:solidFill>
                          <a:schemeClr val="bg1"/>
                        </a:solidFill>
                      </a:defRPr>
                    </a:pPr>
                    <a:fld id="{EC61E525-97CE-46A9-8294-D77006F9AEB4}" type="CELLREF">
                      <a:rPr lang="en-US" smtClean="0"/>
                      <a:pPr>
                        <a:defRPr sz="1600">
                          <a:solidFill>
                            <a:schemeClr val="bg1"/>
                          </a:solidFill>
                        </a:defRPr>
                      </a:pPr>
                      <a:t>[CELLREF]</a:t>
                    </a:fld>
                    <a:endParaRPr lang="en-US"/>
                  </a:p>
                </c:rich>
              </c:tx>
              <c:spPr>
                <a:noFill/>
                <a:ln>
                  <a:noFill/>
                </a:ln>
                <a:effectLst/>
              </c:spPr>
              <c:dLblPos val="inBase"/>
              <c:showLegendKey val="0"/>
              <c:showVal val="0"/>
              <c:showCatName val="0"/>
              <c:showSerName val="1"/>
              <c:showPercent val="0"/>
              <c:showBubbleSize val="0"/>
              <c:extLst>
                <c:ext xmlns:c15="http://schemas.microsoft.com/office/drawing/2012/chart" uri="{CE6537A1-D6FC-4f65-9D91-7224C49458BB}">
                  <c15:layout/>
                  <c15:dlblFieldTable>
                    <c15:dlblFTEntry>
                      <c15:txfldGUID>{EC61E525-97CE-46A9-8294-D77006F9AEB4}</c15:txfldGUID>
                      <c15:f>'Cohort 12'!$A$1</c15:f>
                      <c15:dlblFieldTableCache>
                        <c:ptCount val="1"/>
                        <c:pt idx="0">
                          <c:v>C12</c:v>
                        </c:pt>
                      </c15:dlblFieldTableCache>
                    </c15:dlblFTEntry>
                  </c15:dlblFieldTable>
                  <c15:showDataLabelsRange val="0"/>
                </c:ext>
              </c:extLst>
            </c:dLbl>
            <c:dLbl>
              <c:idx val="3"/>
              <c:layout/>
              <c:tx>
                <c:rich>
                  <a:bodyPr rot="-2400000" wrap="square" lIns="38100" tIns="19050" rIns="38100" bIns="19050" anchor="ctr">
                    <a:spAutoFit/>
                  </a:bodyPr>
                  <a:lstStyle/>
                  <a:p>
                    <a:pPr>
                      <a:defRPr sz="1600">
                        <a:solidFill>
                          <a:schemeClr val="bg1"/>
                        </a:solidFill>
                      </a:defRPr>
                    </a:pPr>
                    <a:fld id="{C2DF57E2-8475-46B7-8EC7-E50C532EAC42}" type="CELLREF">
                      <a:rPr lang="en-US" smtClean="0"/>
                      <a:pPr>
                        <a:defRPr sz="1600">
                          <a:solidFill>
                            <a:schemeClr val="bg1"/>
                          </a:solidFill>
                        </a:defRPr>
                      </a:pPr>
                      <a:t>[CELLREF]</a:t>
                    </a:fld>
                    <a:endParaRPr lang="en-US"/>
                  </a:p>
                </c:rich>
              </c:tx>
              <c:spPr>
                <a:noFill/>
                <a:ln>
                  <a:noFill/>
                </a:ln>
                <a:effectLst/>
              </c:spPr>
              <c:dLblPos val="inBase"/>
              <c:showLegendKey val="0"/>
              <c:showVal val="0"/>
              <c:showCatName val="0"/>
              <c:showSerName val="1"/>
              <c:showPercent val="0"/>
              <c:showBubbleSize val="0"/>
              <c:extLst>
                <c:ext xmlns:c15="http://schemas.microsoft.com/office/drawing/2012/chart" uri="{CE6537A1-D6FC-4f65-9D91-7224C49458BB}">
                  <c15:layout/>
                  <c15:dlblFieldTable>
                    <c15:dlblFTEntry>
                      <c15:txfldGUID>{C2DF57E2-8475-46B7-8EC7-E50C532EAC42}</c15:txfldGUID>
                      <c15:f>'Cohort 12'!$A$1</c15:f>
                      <c15:dlblFieldTableCache>
                        <c:ptCount val="1"/>
                        <c:pt idx="0">
                          <c:v>C12</c:v>
                        </c:pt>
                      </c15:dlblFieldTableCache>
                    </c15:dlblFTEntry>
                  </c15:dlblFieldTable>
                  <c15:showDataLabelsRange val="0"/>
                </c:ext>
              </c:extLst>
            </c:dLbl>
            <c:dLbl>
              <c:idx val="4"/>
              <c:layout/>
              <c:tx>
                <c:rich>
                  <a:bodyPr/>
                  <a:lstStyle/>
                  <a:p>
                    <a:fld id="{6545B9F0-9678-4FFF-8A99-6D30B6D8ED0A}" type="CELLREF">
                      <a:rPr lang="en-US" smtClean="0"/>
                      <a:pPr/>
                      <a:t>[CELLREF]</a:t>
                    </a:fld>
                    <a:endParaRPr lang="en-US"/>
                  </a:p>
                </c:rich>
              </c:tx>
              <c:dLblPos val="inBase"/>
              <c:showLegendKey val="0"/>
              <c:showVal val="0"/>
              <c:showCatName val="0"/>
              <c:showSerName val="1"/>
              <c:showPercent val="0"/>
              <c:showBubbleSize val="0"/>
              <c:extLst>
                <c:ext xmlns:c15="http://schemas.microsoft.com/office/drawing/2012/chart" uri="{CE6537A1-D6FC-4f65-9D91-7224C49458BB}">
                  <c15:layout/>
                  <c15:dlblFieldTable>
                    <c15:dlblFTEntry>
                      <c15:txfldGUID>{6545B9F0-9678-4FFF-8A99-6D30B6D8ED0A}</c15:txfldGUID>
                      <c15:f>'Cohort 12'!$A$1</c15:f>
                      <c15:dlblFieldTableCache>
                        <c:ptCount val="1"/>
                        <c:pt idx="0">
                          <c:v>C12</c:v>
                        </c:pt>
                      </c15:dlblFieldTableCache>
                    </c15:dlblFTEntry>
                  </c15:dlblFieldTable>
                  <c15:showDataLabelsRange val="0"/>
                </c:ext>
              </c:extLst>
            </c:dLbl>
            <c:dLbl>
              <c:idx val="5"/>
              <c:layout/>
              <c:tx>
                <c:rich>
                  <a:bodyPr/>
                  <a:lstStyle/>
                  <a:p>
                    <a:fld id="{1F9B38EE-088D-4908-A23F-E7AEC032C300}" type="CELLREF">
                      <a:rPr lang="en-US" smtClean="0"/>
                      <a:pPr/>
                      <a:t>[CELLREF]</a:t>
                    </a:fld>
                    <a:endParaRPr lang="en-US"/>
                  </a:p>
                </c:rich>
              </c:tx>
              <c:dLblPos val="inBase"/>
              <c:showLegendKey val="0"/>
              <c:showVal val="0"/>
              <c:showCatName val="0"/>
              <c:showSerName val="1"/>
              <c:showPercent val="0"/>
              <c:showBubbleSize val="0"/>
              <c:extLst>
                <c:ext xmlns:c15="http://schemas.microsoft.com/office/drawing/2012/chart" uri="{CE6537A1-D6FC-4f65-9D91-7224C49458BB}">
                  <c15:layout/>
                  <c15:dlblFieldTable>
                    <c15:dlblFTEntry>
                      <c15:txfldGUID>{1F9B38EE-088D-4908-A23F-E7AEC032C300}</c15:txfldGUID>
                      <c15:f>'Cohort 12'!$A$1</c15:f>
                      <c15:dlblFieldTableCache>
                        <c:ptCount val="1"/>
                        <c:pt idx="0">
                          <c:v>C12</c:v>
                        </c:pt>
                      </c15:dlblFieldTableCache>
                    </c15:dlblFTEntry>
                  </c15:dlblFieldTable>
                  <c15:showDataLabelsRange val="0"/>
                </c:ext>
              </c:extLst>
            </c:dLbl>
            <c:dLbl>
              <c:idx val="6"/>
              <c:layout/>
              <c:tx>
                <c:rich>
                  <a:bodyPr/>
                  <a:lstStyle/>
                  <a:p>
                    <a:fld id="{2D5ED9B3-F47B-463F-9982-FB41F8F6C912}" type="CELLREF">
                      <a:rPr lang="en-US" smtClean="0">
                        <a:solidFill>
                          <a:schemeClr val="bg1"/>
                        </a:solidFill>
                      </a:rPr>
                      <a:pPr/>
                      <a:t>[CELLREF]</a:t>
                    </a:fld>
                    <a:endParaRPr lang="en-US"/>
                  </a:p>
                </c:rich>
              </c:tx>
              <c:dLblPos val="inBase"/>
              <c:showLegendKey val="0"/>
              <c:showVal val="0"/>
              <c:showCatName val="0"/>
              <c:showSerName val="1"/>
              <c:showPercent val="0"/>
              <c:showBubbleSize val="0"/>
              <c:extLst>
                <c:ext xmlns:c15="http://schemas.microsoft.com/office/drawing/2012/chart" uri="{CE6537A1-D6FC-4f65-9D91-7224C49458BB}">
                  <c15:layout/>
                  <c15:dlblFieldTable>
                    <c15:dlblFTEntry>
                      <c15:txfldGUID>{2D5ED9B3-F47B-463F-9982-FB41F8F6C912}</c15:txfldGUID>
                      <c15:f>'Cohort 12'!$A$1</c15:f>
                      <c15:dlblFieldTableCache>
                        <c:ptCount val="1"/>
                        <c:pt idx="0">
                          <c:v>C12</c:v>
                        </c:pt>
                      </c15:dlblFieldTableCache>
                    </c15:dlblFTEntry>
                  </c15:dlblFieldTable>
                  <c15:showDataLabelsRange val="0"/>
                </c:ext>
              </c:extLst>
            </c:dLbl>
            <c:dLbl>
              <c:idx val="7"/>
              <c:layout/>
              <c:tx>
                <c:rich>
                  <a:bodyPr rot="-2400000" wrap="square" lIns="38100" tIns="19050" rIns="38100" bIns="19050" anchor="ctr">
                    <a:spAutoFit/>
                  </a:bodyPr>
                  <a:lstStyle/>
                  <a:p>
                    <a:pPr>
                      <a:defRPr sz="1600">
                        <a:solidFill>
                          <a:schemeClr val="bg1"/>
                        </a:solidFill>
                      </a:defRPr>
                    </a:pPr>
                    <a:fld id="{868CBD06-7FA7-48A3-8BCD-07C6E7702447}" type="CELLREF">
                      <a:rPr lang="en-US" smtClean="0">
                        <a:solidFill>
                          <a:schemeClr val="bg1"/>
                        </a:solidFill>
                      </a:rPr>
                      <a:pPr>
                        <a:defRPr sz="1600">
                          <a:solidFill>
                            <a:schemeClr val="bg1"/>
                          </a:solidFill>
                        </a:defRPr>
                      </a:pPr>
                      <a:t>[CELLREF]</a:t>
                    </a:fld>
                    <a:endParaRPr lang="en-US"/>
                  </a:p>
                </c:rich>
              </c:tx>
              <c:spPr>
                <a:noFill/>
                <a:ln>
                  <a:noFill/>
                </a:ln>
                <a:effectLst/>
              </c:spPr>
              <c:dLblPos val="inBase"/>
              <c:showLegendKey val="0"/>
              <c:showVal val="0"/>
              <c:showCatName val="0"/>
              <c:showSerName val="1"/>
              <c:showPercent val="0"/>
              <c:showBubbleSize val="0"/>
              <c:extLst>
                <c:ext xmlns:c15="http://schemas.microsoft.com/office/drawing/2012/chart" uri="{CE6537A1-D6FC-4f65-9D91-7224C49458BB}">
                  <c15:layout/>
                  <c15:dlblFieldTable>
                    <c15:dlblFTEntry>
                      <c15:txfldGUID>{868CBD06-7FA7-48A3-8BCD-07C6E7702447}</c15:txfldGUID>
                      <c15:f>'Cohort 12'!$A$1</c15:f>
                      <c15:dlblFieldTableCache>
                        <c:ptCount val="1"/>
                        <c:pt idx="0">
                          <c:v>C12</c:v>
                        </c:pt>
                      </c15:dlblFieldTableCache>
                    </c15:dlblFTEntry>
                  </c15:dlblFieldTable>
                  <c15:showDataLabelsRange val="0"/>
                </c:ext>
              </c:extLst>
            </c:dLbl>
            <c:spPr>
              <a:noFill/>
              <a:ln>
                <a:noFill/>
              </a:ln>
              <a:effectLst/>
            </c:spPr>
            <c:txPr>
              <a:bodyPr rot="-2400000" wrap="square" lIns="38100" tIns="19050" rIns="38100" bIns="19050" anchor="ctr">
                <a:spAutoFit/>
              </a:bodyPr>
              <a:lstStyle/>
              <a:p>
                <a:pPr>
                  <a:defRPr sz="1600"/>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cat>
            <c:strRef>
              <c:f>'Cohort 11'!$A$2:$H$2</c:f>
              <c:strCache>
                <c:ptCount val="8"/>
                <c:pt idx="0">
                  <c:v>Tier 1 Score Fall</c:v>
                </c:pt>
                <c:pt idx="1">
                  <c:v>Tier 1 Score Winter</c:v>
                </c:pt>
                <c:pt idx="2">
                  <c:v>Tier 1 Score Spring</c:v>
                </c:pt>
                <c:pt idx="3">
                  <c:v>Tier 1 Score Fidelity</c:v>
                </c:pt>
                <c:pt idx="4">
                  <c:v>Tier 1 Score Fall</c:v>
                </c:pt>
                <c:pt idx="5">
                  <c:v>Tier 1 Score Winter</c:v>
                </c:pt>
                <c:pt idx="6">
                  <c:v>Tier 1 Score Spring</c:v>
                </c:pt>
                <c:pt idx="7">
                  <c:v>Tier 1 Score Fidelity</c:v>
                </c:pt>
              </c:strCache>
            </c:strRef>
          </c:cat>
          <c:val>
            <c:numRef>
              <c:f>'Cohort 12'!$B$1:$I$1</c:f>
              <c:numCache>
                <c:formatCode>0%</c:formatCode>
                <c:ptCount val="8"/>
                <c:pt idx="0">
                  <c:v>0.19</c:v>
                </c:pt>
                <c:pt idx="1">
                  <c:v>0.38</c:v>
                </c:pt>
                <c:pt idx="2">
                  <c:v>0.47</c:v>
                </c:pt>
                <c:pt idx="3">
                  <c:v>0.59</c:v>
                </c:pt>
                <c:pt idx="4">
                  <c:v>0.61</c:v>
                </c:pt>
                <c:pt idx="5">
                  <c:v>0.73</c:v>
                </c:pt>
                <c:pt idx="6">
                  <c:v>0.79</c:v>
                </c:pt>
                <c:pt idx="7">
                  <c:v>0.82</c:v>
                </c:pt>
              </c:numCache>
            </c:numRef>
          </c:val>
          <c:extLst xmlns:c16r2="http://schemas.microsoft.com/office/drawing/2015/06/chart">
            <c:ext xmlns:c16="http://schemas.microsoft.com/office/drawing/2014/chart" uri="{C3380CC4-5D6E-409C-BE32-E72D297353CC}">
              <c16:uniqueId val="{00000000-4138-F147-8CD5-9D4D39184CDD}"/>
            </c:ext>
          </c:extLst>
        </c:ser>
        <c:dLbls>
          <c:showLegendKey val="0"/>
          <c:showVal val="0"/>
          <c:showCatName val="0"/>
          <c:showSerName val="0"/>
          <c:showPercent val="0"/>
          <c:showBubbleSize val="0"/>
        </c:dLbls>
        <c:gapWidth val="80"/>
        <c:overlap val="-5"/>
        <c:axId val="413003992"/>
        <c:axId val="413009088"/>
      </c:barChart>
      <c:catAx>
        <c:axId val="413003992"/>
        <c:scaling>
          <c:orientation val="minMax"/>
        </c:scaling>
        <c:delete val="0"/>
        <c:axPos val="b"/>
        <c:numFmt formatCode="General" sourceLinked="0"/>
        <c:majorTickMark val="none"/>
        <c:minorTickMark val="none"/>
        <c:tickLblPos val="nextTo"/>
        <c:txPr>
          <a:bodyPr/>
          <a:lstStyle/>
          <a:p>
            <a:pPr>
              <a:defRPr sz="1600"/>
            </a:pPr>
            <a:endParaRPr lang="en-US"/>
          </a:p>
        </c:txPr>
        <c:crossAx val="413009088"/>
        <c:crossesAt val="0"/>
        <c:auto val="0"/>
        <c:lblAlgn val="ctr"/>
        <c:lblOffset val="100"/>
        <c:noMultiLvlLbl val="0"/>
      </c:catAx>
      <c:valAx>
        <c:axId val="413009088"/>
        <c:scaling>
          <c:orientation val="minMax"/>
          <c:max val="1"/>
        </c:scaling>
        <c:delete val="0"/>
        <c:axPos val="l"/>
        <c:majorGridlines>
          <c:spPr>
            <a:ln>
              <a:noFill/>
            </a:ln>
          </c:spPr>
        </c:majorGridlines>
        <c:numFmt formatCode="0%" sourceLinked="1"/>
        <c:majorTickMark val="none"/>
        <c:minorTickMark val="none"/>
        <c:tickLblPos val="nextTo"/>
        <c:txPr>
          <a:bodyPr/>
          <a:lstStyle/>
          <a:p>
            <a:pPr>
              <a:defRPr sz="1600"/>
            </a:pPr>
            <a:endParaRPr lang="en-US"/>
          </a:p>
        </c:txPr>
        <c:crossAx val="413003992"/>
        <c:crosses val="autoZero"/>
        <c:crossBetween val="between"/>
      </c:valAx>
    </c:plotArea>
    <c:plotVisOnly val="1"/>
    <c:dispBlanksAs val="gap"/>
    <c:showDLblsOverMax val="0"/>
  </c:chart>
  <c:txPr>
    <a:bodyPr/>
    <a:lstStyle/>
    <a:p>
      <a:pPr>
        <a:defRPr sz="1800" b="1"/>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n-US" sz="3200" b="1" i="0" u="none" strike="noStrike" kern="1200" baseline="0" dirty="0">
                <a:solidFill>
                  <a:srgbClr val="0299C6"/>
                </a:solidFill>
                <a:latin typeface="+mn-lt"/>
                <a:ea typeface="+mn-ea"/>
                <a:cs typeface="+mn-cs"/>
              </a:defRPr>
            </a:pPr>
            <a:r>
              <a:rPr lang="en-US" sz="2400" b="1" i="0" u="none" strike="noStrike" kern="1200" baseline="0" dirty="0">
                <a:solidFill>
                  <a:schemeClr val="tx1"/>
                </a:solidFill>
                <a:latin typeface="+mn-lt"/>
                <a:ea typeface="+mn-ea"/>
                <a:cs typeface="+mn-cs"/>
              </a:rPr>
              <a:t>Tiered Fidelity Inventory </a:t>
            </a:r>
            <a:r>
              <a:rPr lang="en-US" sz="2400" b="1" i="0" u="none" strike="noStrike" kern="1200" baseline="0" dirty="0" smtClean="0">
                <a:solidFill>
                  <a:schemeClr val="tx1"/>
                </a:solidFill>
                <a:latin typeface="+mn-lt"/>
                <a:ea typeface="+mn-ea"/>
                <a:cs typeface="+mn-cs"/>
              </a:rPr>
              <a:t>–</a:t>
            </a:r>
          </a:p>
          <a:p>
            <a:pPr algn="ctr" rtl="0">
              <a:defRPr lang="en-US" sz="3200" b="1" i="0" u="none" strike="noStrike" kern="1200" baseline="0" dirty="0">
                <a:solidFill>
                  <a:srgbClr val="0299C6"/>
                </a:solidFill>
                <a:latin typeface="+mn-lt"/>
                <a:ea typeface="+mn-ea"/>
                <a:cs typeface="+mn-cs"/>
              </a:defRPr>
            </a:pPr>
            <a:r>
              <a:rPr lang="en-US" sz="2400" b="1" i="0" u="none" strike="noStrike" kern="1200" baseline="0" dirty="0" smtClean="0">
                <a:solidFill>
                  <a:schemeClr val="tx1"/>
                </a:solidFill>
                <a:latin typeface="+mn-lt"/>
                <a:ea typeface="+mn-ea"/>
                <a:cs typeface="+mn-cs"/>
              </a:rPr>
              <a:t>Tier </a:t>
            </a:r>
            <a:r>
              <a:rPr lang="en-US" sz="2400" b="1" i="0" u="none" strike="noStrike" kern="1200" baseline="0" dirty="0">
                <a:solidFill>
                  <a:schemeClr val="tx1"/>
                </a:solidFill>
                <a:latin typeface="+mn-lt"/>
                <a:ea typeface="+mn-ea"/>
                <a:cs typeface="+mn-cs"/>
              </a:rPr>
              <a:t>1 Average</a:t>
            </a:r>
          </a:p>
        </c:rich>
      </c:tx>
      <c:layout>
        <c:manualLayout>
          <c:xMode val="edge"/>
          <c:yMode val="edge"/>
          <c:x val="0.3620854188732468"/>
          <c:y val="3.0824202183799967E-2"/>
        </c:manualLayout>
      </c:layout>
      <c:overlay val="1"/>
    </c:title>
    <c:autoTitleDeleted val="0"/>
    <c:plotArea>
      <c:layout>
        <c:manualLayout>
          <c:layoutTarget val="inner"/>
          <c:xMode val="edge"/>
          <c:yMode val="edge"/>
          <c:x val="6.3481214153786297E-2"/>
          <c:y val="1.7123869549971998E-2"/>
          <c:w val="0.924173106833868"/>
          <c:h val="0.86430246999367899"/>
        </c:manualLayout>
      </c:layout>
      <c:barChart>
        <c:barDir val="col"/>
        <c:grouping val="clustered"/>
        <c:varyColors val="0"/>
        <c:ser>
          <c:idx val="0"/>
          <c:order val="0"/>
          <c:tx>
            <c:v>C12</c:v>
          </c:tx>
          <c:spPr>
            <a:ln>
              <a:noFill/>
            </a:ln>
            <a:effectLst/>
          </c:spPr>
          <c:invertIfNegative val="0"/>
          <c:dPt>
            <c:idx val="0"/>
            <c:invertIfNegative val="0"/>
            <c:bubble3D val="0"/>
            <c:spPr>
              <a:solidFill>
                <a:srgbClr val="8EB4E3"/>
              </a:solidFill>
              <a:ln>
                <a:noFill/>
              </a:ln>
              <a:effectLst/>
            </c:spPr>
          </c:dPt>
          <c:dPt>
            <c:idx val="1"/>
            <c:invertIfNegative val="0"/>
            <c:bubble3D val="0"/>
            <c:spPr>
              <a:solidFill>
                <a:srgbClr val="558ED5"/>
              </a:solidFill>
              <a:ln>
                <a:noFill/>
              </a:ln>
              <a:effectLst/>
            </c:spPr>
          </c:dPt>
          <c:dPt>
            <c:idx val="2"/>
            <c:invertIfNegative val="0"/>
            <c:bubble3D val="0"/>
            <c:spPr>
              <a:solidFill>
                <a:srgbClr val="2962A7"/>
              </a:solidFill>
              <a:ln>
                <a:noFill/>
              </a:ln>
              <a:effectLst/>
            </c:spPr>
          </c:dPt>
          <c:dPt>
            <c:idx val="3"/>
            <c:invertIfNegative val="0"/>
            <c:bubble3D val="0"/>
            <c:spPr>
              <a:solidFill>
                <a:srgbClr val="254061"/>
              </a:solidFill>
              <a:ln>
                <a:noFill/>
              </a:ln>
              <a:effectLst/>
            </c:spPr>
          </c:dPt>
          <c:dPt>
            <c:idx val="4"/>
            <c:invertIfNegative val="0"/>
            <c:bubble3D val="0"/>
            <c:spPr>
              <a:solidFill>
                <a:srgbClr val="8EB4E3"/>
              </a:solidFill>
              <a:ln>
                <a:noFill/>
              </a:ln>
              <a:effectLst/>
            </c:spPr>
          </c:dPt>
          <c:dPt>
            <c:idx val="5"/>
            <c:invertIfNegative val="0"/>
            <c:bubble3D val="0"/>
            <c:spPr>
              <a:solidFill>
                <a:srgbClr val="558ED5"/>
              </a:solidFill>
              <a:ln>
                <a:noFill/>
              </a:ln>
              <a:effectLst/>
            </c:spPr>
          </c:dPt>
          <c:dPt>
            <c:idx val="6"/>
            <c:invertIfNegative val="0"/>
            <c:bubble3D val="0"/>
            <c:spPr>
              <a:solidFill>
                <a:srgbClr val="2962A7"/>
              </a:solidFill>
              <a:ln>
                <a:noFill/>
              </a:ln>
              <a:effectLst/>
            </c:spPr>
          </c:dPt>
          <c:dPt>
            <c:idx val="7"/>
            <c:invertIfNegative val="0"/>
            <c:bubble3D val="0"/>
            <c:spPr>
              <a:solidFill>
                <a:srgbClr val="254061"/>
              </a:solidFill>
              <a:ln>
                <a:noFill/>
              </a:ln>
              <a:effectLst/>
            </c:spPr>
          </c:dPt>
          <c:dLbls>
            <c:dLbl>
              <c:idx val="0"/>
              <c:layout/>
              <c:tx>
                <c:rich>
                  <a:bodyPr/>
                  <a:lstStyle/>
                  <a:p>
                    <a:fld id="{EED894FE-BA9B-4F20-9996-E35EA6D58946}" type="CELLREF">
                      <a:rPr lang="en-US" smtClean="0"/>
                      <a:pPr/>
                      <a:t>[CELLREF]</a:t>
                    </a:fld>
                    <a:endParaRPr lang="en-US"/>
                  </a:p>
                </c:rich>
              </c:tx>
              <c:dLblPos val="inBase"/>
              <c:showLegendKey val="0"/>
              <c:showVal val="0"/>
              <c:showCatName val="0"/>
              <c:showSerName val="1"/>
              <c:showPercent val="0"/>
              <c:showBubbleSize val="0"/>
              <c:extLst>
                <c:ext xmlns:c15="http://schemas.microsoft.com/office/drawing/2012/chart" uri="{CE6537A1-D6FC-4f65-9D91-7224C49458BB}">
                  <c15:layout/>
                  <c15:dlblFieldTable>
                    <c15:dlblFTEntry>
                      <c15:txfldGUID>{EED894FE-BA9B-4F20-9996-E35EA6D58946}</c15:txfldGUID>
                      <c15:f>'Cohort 12'!$A$1</c15:f>
                      <c15:dlblFieldTableCache>
                        <c:ptCount val="1"/>
                        <c:pt idx="0">
                          <c:v>C13</c:v>
                        </c:pt>
                      </c15:dlblFieldTableCache>
                    </c15:dlblFTEntry>
                  </c15:dlblFieldTable>
                  <c15:showDataLabelsRange val="0"/>
                </c:ext>
              </c:extLst>
            </c:dLbl>
            <c:dLbl>
              <c:idx val="1"/>
              <c:layout/>
              <c:tx>
                <c:rich>
                  <a:bodyPr/>
                  <a:lstStyle/>
                  <a:p>
                    <a:fld id="{6DF477C5-E11B-4E4A-90DE-A2BAFEC8D1BC}" type="CELLREF">
                      <a:rPr lang="en-US" smtClean="0"/>
                      <a:pPr/>
                      <a:t>[CELLREF]</a:t>
                    </a:fld>
                    <a:endParaRPr lang="en-US"/>
                  </a:p>
                </c:rich>
              </c:tx>
              <c:dLblPos val="inBase"/>
              <c:showLegendKey val="0"/>
              <c:showVal val="0"/>
              <c:showCatName val="0"/>
              <c:showSerName val="1"/>
              <c:showPercent val="0"/>
              <c:showBubbleSize val="0"/>
              <c:extLst>
                <c:ext xmlns:c15="http://schemas.microsoft.com/office/drawing/2012/chart" uri="{CE6537A1-D6FC-4f65-9D91-7224C49458BB}">
                  <c15:layout/>
                  <c15:dlblFieldTable>
                    <c15:dlblFTEntry>
                      <c15:txfldGUID>{6DF477C5-E11B-4E4A-90DE-A2BAFEC8D1BC}</c15:txfldGUID>
                      <c15:f>'Cohort 12'!$A$1</c15:f>
                      <c15:dlblFieldTableCache>
                        <c:ptCount val="1"/>
                        <c:pt idx="0">
                          <c:v>C13</c:v>
                        </c:pt>
                      </c15:dlblFieldTableCache>
                    </c15:dlblFTEntry>
                  </c15:dlblFieldTable>
                  <c15:showDataLabelsRange val="0"/>
                </c:ext>
              </c:extLst>
            </c:dLbl>
            <c:dLbl>
              <c:idx val="2"/>
              <c:layout/>
              <c:tx>
                <c:rich>
                  <a:bodyPr rot="-2400000" wrap="square" lIns="38100" tIns="19050" rIns="38100" bIns="19050" anchor="ctr">
                    <a:spAutoFit/>
                  </a:bodyPr>
                  <a:lstStyle/>
                  <a:p>
                    <a:pPr>
                      <a:defRPr sz="1600">
                        <a:solidFill>
                          <a:schemeClr val="bg1"/>
                        </a:solidFill>
                      </a:defRPr>
                    </a:pPr>
                    <a:fld id="{EC61E525-97CE-46A9-8294-D77006F9AEB4}" type="CELLREF">
                      <a:rPr lang="en-US" smtClean="0"/>
                      <a:pPr>
                        <a:defRPr sz="1600">
                          <a:solidFill>
                            <a:schemeClr val="bg1"/>
                          </a:solidFill>
                        </a:defRPr>
                      </a:pPr>
                      <a:t>[CELLREF]</a:t>
                    </a:fld>
                    <a:endParaRPr lang="en-US"/>
                  </a:p>
                </c:rich>
              </c:tx>
              <c:spPr>
                <a:noFill/>
                <a:ln>
                  <a:noFill/>
                </a:ln>
                <a:effectLst/>
              </c:spPr>
              <c:dLblPos val="inBase"/>
              <c:showLegendKey val="0"/>
              <c:showVal val="0"/>
              <c:showCatName val="0"/>
              <c:showSerName val="1"/>
              <c:showPercent val="0"/>
              <c:showBubbleSize val="0"/>
              <c:extLst>
                <c:ext xmlns:c15="http://schemas.microsoft.com/office/drawing/2012/chart" uri="{CE6537A1-D6FC-4f65-9D91-7224C49458BB}">
                  <c15:layout/>
                  <c15:dlblFieldTable>
                    <c15:dlblFTEntry>
                      <c15:txfldGUID>{EC61E525-97CE-46A9-8294-D77006F9AEB4}</c15:txfldGUID>
                      <c15:f>'Cohort 12'!$A$1</c15:f>
                      <c15:dlblFieldTableCache>
                        <c:ptCount val="1"/>
                        <c:pt idx="0">
                          <c:v>C13</c:v>
                        </c:pt>
                      </c15:dlblFieldTableCache>
                    </c15:dlblFTEntry>
                  </c15:dlblFieldTable>
                  <c15:showDataLabelsRange val="0"/>
                </c:ext>
              </c:extLst>
            </c:dLbl>
            <c:dLbl>
              <c:idx val="3"/>
              <c:layout/>
              <c:tx>
                <c:rich>
                  <a:bodyPr rot="-2400000" wrap="square" lIns="38100" tIns="19050" rIns="38100" bIns="19050" anchor="ctr">
                    <a:spAutoFit/>
                  </a:bodyPr>
                  <a:lstStyle/>
                  <a:p>
                    <a:pPr>
                      <a:defRPr sz="1600">
                        <a:solidFill>
                          <a:schemeClr val="bg1"/>
                        </a:solidFill>
                      </a:defRPr>
                    </a:pPr>
                    <a:fld id="{C2DF57E2-8475-46B7-8EC7-E50C532EAC42}" type="CELLREF">
                      <a:rPr lang="en-US" smtClean="0"/>
                      <a:pPr>
                        <a:defRPr sz="1600">
                          <a:solidFill>
                            <a:schemeClr val="bg1"/>
                          </a:solidFill>
                        </a:defRPr>
                      </a:pPr>
                      <a:t>[CELLREF]</a:t>
                    </a:fld>
                    <a:endParaRPr lang="en-US"/>
                  </a:p>
                </c:rich>
              </c:tx>
              <c:spPr>
                <a:noFill/>
                <a:ln>
                  <a:noFill/>
                </a:ln>
                <a:effectLst/>
              </c:spPr>
              <c:dLblPos val="inBase"/>
              <c:showLegendKey val="0"/>
              <c:showVal val="0"/>
              <c:showCatName val="0"/>
              <c:showSerName val="1"/>
              <c:showPercent val="0"/>
              <c:showBubbleSize val="0"/>
              <c:extLst>
                <c:ext xmlns:c15="http://schemas.microsoft.com/office/drawing/2012/chart" uri="{CE6537A1-D6FC-4f65-9D91-7224C49458BB}">
                  <c15:layout/>
                  <c15:dlblFieldTable>
                    <c15:dlblFTEntry>
                      <c15:txfldGUID>{C2DF57E2-8475-46B7-8EC7-E50C532EAC42}</c15:txfldGUID>
                      <c15:f>'Cohort 12'!$A$1</c15:f>
                      <c15:dlblFieldTableCache>
                        <c:ptCount val="1"/>
                        <c:pt idx="0">
                          <c:v>C13</c:v>
                        </c:pt>
                      </c15:dlblFieldTableCache>
                    </c15:dlblFTEntry>
                  </c15:dlblFieldTable>
                  <c15:showDataLabelsRange val="0"/>
                </c:ext>
              </c:extLst>
            </c:dLbl>
            <c:dLbl>
              <c:idx val="4"/>
              <c:tx>
                <c:rich>
                  <a:bodyPr/>
                  <a:lstStyle/>
                  <a:p>
                    <a:fld id="{6545B9F0-9678-4FFF-8A99-6D30B6D8ED0A}" type="CELLREF">
                      <a:rPr lang="en-US" smtClean="0"/>
                      <a:pPr/>
                      <a:t>[CELLREF]</a:t>
                    </a:fld>
                    <a:endParaRPr lang="en-US"/>
                  </a:p>
                </c:rich>
              </c:tx>
              <c:dLblPos val="inBase"/>
              <c:showLegendKey val="0"/>
              <c:showVal val="0"/>
              <c:showCatName val="0"/>
              <c:showSerName val="1"/>
              <c:showPercent val="0"/>
              <c:showBubbleSize val="0"/>
              <c:extLst>
                <c:ext xmlns:c15="http://schemas.microsoft.com/office/drawing/2012/chart" uri="{CE6537A1-D6FC-4f65-9D91-7224C49458BB}">
                  <c15:dlblFieldTable>
                    <c15:dlblFTEntry>
                      <c15:txfldGUID>{6545B9F0-9678-4FFF-8A99-6D30B6D8ED0A}</c15:txfldGUID>
                      <c15:f>'Cohort 12'!$A$1</c15:f>
                      <c15:dlblFieldTableCache>
                        <c:ptCount val="1"/>
                        <c:pt idx="0">
                          <c:v>C13</c:v>
                        </c:pt>
                      </c15:dlblFieldTableCache>
                    </c15:dlblFTEntry>
                  </c15:dlblFieldTable>
                  <c15:showDataLabelsRange val="0"/>
                </c:ext>
              </c:extLst>
            </c:dLbl>
            <c:dLbl>
              <c:idx val="5"/>
              <c:tx>
                <c:rich>
                  <a:bodyPr/>
                  <a:lstStyle/>
                  <a:p>
                    <a:fld id="{1F9B38EE-088D-4908-A23F-E7AEC032C300}" type="CELLREF">
                      <a:rPr lang="en-US" smtClean="0"/>
                      <a:pPr/>
                      <a:t>[CELLREF]</a:t>
                    </a:fld>
                    <a:endParaRPr lang="en-US"/>
                  </a:p>
                </c:rich>
              </c:tx>
              <c:dLblPos val="inBase"/>
              <c:showLegendKey val="0"/>
              <c:showVal val="0"/>
              <c:showCatName val="0"/>
              <c:showSerName val="1"/>
              <c:showPercent val="0"/>
              <c:showBubbleSize val="0"/>
              <c:extLst>
                <c:ext xmlns:c15="http://schemas.microsoft.com/office/drawing/2012/chart" uri="{CE6537A1-D6FC-4f65-9D91-7224C49458BB}">
                  <c15:dlblFieldTable>
                    <c15:dlblFTEntry>
                      <c15:txfldGUID>{1F9B38EE-088D-4908-A23F-E7AEC032C300}</c15:txfldGUID>
                      <c15:f>'Cohort 12'!$A$1</c15:f>
                      <c15:dlblFieldTableCache>
                        <c:ptCount val="1"/>
                        <c:pt idx="0">
                          <c:v>C13</c:v>
                        </c:pt>
                      </c15:dlblFieldTableCache>
                    </c15:dlblFTEntry>
                  </c15:dlblFieldTable>
                  <c15:showDataLabelsRange val="0"/>
                </c:ext>
              </c:extLst>
            </c:dLbl>
            <c:dLbl>
              <c:idx val="6"/>
              <c:tx>
                <c:rich>
                  <a:bodyPr/>
                  <a:lstStyle/>
                  <a:p>
                    <a:fld id="{2D5ED9B3-F47B-463F-9982-FB41F8F6C912}" type="CELLREF">
                      <a:rPr lang="en-US" smtClean="0">
                        <a:solidFill>
                          <a:schemeClr val="bg1"/>
                        </a:solidFill>
                      </a:rPr>
                      <a:pPr/>
                      <a:t>[CELLREF]</a:t>
                    </a:fld>
                    <a:endParaRPr lang="en-US"/>
                  </a:p>
                </c:rich>
              </c:tx>
              <c:dLblPos val="inBase"/>
              <c:showLegendKey val="0"/>
              <c:showVal val="0"/>
              <c:showCatName val="0"/>
              <c:showSerName val="1"/>
              <c:showPercent val="0"/>
              <c:showBubbleSize val="0"/>
              <c:extLst>
                <c:ext xmlns:c15="http://schemas.microsoft.com/office/drawing/2012/chart" uri="{CE6537A1-D6FC-4f65-9D91-7224C49458BB}">
                  <c15:dlblFieldTable>
                    <c15:dlblFTEntry>
                      <c15:txfldGUID>{2D5ED9B3-F47B-463F-9982-FB41F8F6C912}</c15:txfldGUID>
                      <c15:f>'Cohort 12'!$A$1</c15:f>
                      <c15:dlblFieldTableCache>
                        <c:ptCount val="1"/>
                        <c:pt idx="0">
                          <c:v>C13</c:v>
                        </c:pt>
                      </c15:dlblFieldTableCache>
                    </c15:dlblFTEntry>
                  </c15:dlblFieldTable>
                  <c15:showDataLabelsRange val="0"/>
                </c:ext>
              </c:extLst>
            </c:dLbl>
            <c:dLbl>
              <c:idx val="7"/>
              <c:tx>
                <c:rich>
                  <a:bodyPr rot="-2400000" wrap="square" lIns="38100" tIns="19050" rIns="38100" bIns="19050" anchor="ctr">
                    <a:spAutoFit/>
                  </a:bodyPr>
                  <a:lstStyle/>
                  <a:p>
                    <a:pPr>
                      <a:defRPr sz="1600">
                        <a:solidFill>
                          <a:schemeClr val="bg1"/>
                        </a:solidFill>
                      </a:defRPr>
                    </a:pPr>
                    <a:fld id="{868CBD06-7FA7-48A3-8BCD-07C6E7702447}" type="CELLREF">
                      <a:rPr lang="en-US" smtClean="0">
                        <a:solidFill>
                          <a:schemeClr val="bg1"/>
                        </a:solidFill>
                      </a:rPr>
                      <a:pPr>
                        <a:defRPr sz="1600">
                          <a:solidFill>
                            <a:schemeClr val="bg1"/>
                          </a:solidFill>
                        </a:defRPr>
                      </a:pPr>
                      <a:t>[CELLREF]</a:t>
                    </a:fld>
                    <a:endParaRPr lang="en-US"/>
                  </a:p>
                </c:rich>
              </c:tx>
              <c:spPr>
                <a:noFill/>
                <a:ln>
                  <a:noFill/>
                </a:ln>
                <a:effectLst/>
              </c:spPr>
              <c:dLblPos val="inBase"/>
              <c:showLegendKey val="0"/>
              <c:showVal val="0"/>
              <c:showCatName val="0"/>
              <c:showSerName val="1"/>
              <c:showPercent val="0"/>
              <c:showBubbleSize val="0"/>
              <c:extLst>
                <c:ext xmlns:c15="http://schemas.microsoft.com/office/drawing/2012/chart" uri="{CE6537A1-D6FC-4f65-9D91-7224C49458BB}">
                  <c15:dlblFieldTable>
                    <c15:dlblFTEntry>
                      <c15:txfldGUID>{868CBD06-7FA7-48A3-8BCD-07C6E7702447}</c15:txfldGUID>
                      <c15:f>'Cohort 12'!$A$1</c15:f>
                      <c15:dlblFieldTableCache>
                        <c:ptCount val="1"/>
                        <c:pt idx="0">
                          <c:v>C13</c:v>
                        </c:pt>
                      </c15:dlblFieldTableCache>
                    </c15:dlblFTEntry>
                  </c15:dlblFieldTable>
                  <c15:showDataLabelsRange val="0"/>
                </c:ext>
              </c:extLst>
            </c:dLbl>
            <c:spPr>
              <a:noFill/>
              <a:ln>
                <a:noFill/>
              </a:ln>
              <a:effectLst/>
            </c:spPr>
            <c:txPr>
              <a:bodyPr rot="-2400000" wrap="square" lIns="38100" tIns="19050" rIns="38100" bIns="19050" anchor="ctr">
                <a:spAutoFit/>
              </a:bodyPr>
              <a:lstStyle/>
              <a:p>
                <a:pPr>
                  <a:defRPr sz="1600"/>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cat>
            <c:strRef>
              <c:f>'Cohort 11'!$A$2:$H$2</c:f>
              <c:strCache>
                <c:ptCount val="8"/>
                <c:pt idx="0">
                  <c:v>Tier 1 Score Fall</c:v>
                </c:pt>
                <c:pt idx="1">
                  <c:v>Tier 1 Score Winter</c:v>
                </c:pt>
                <c:pt idx="2">
                  <c:v>Tier 1 Score Spring</c:v>
                </c:pt>
                <c:pt idx="3">
                  <c:v>Tier 1 Score Fidelity</c:v>
                </c:pt>
                <c:pt idx="4">
                  <c:v>Tier 1 Score Fall</c:v>
                </c:pt>
                <c:pt idx="5">
                  <c:v>Tier 1 Score Winter</c:v>
                </c:pt>
                <c:pt idx="6">
                  <c:v>Tier 1 Score Spring</c:v>
                </c:pt>
                <c:pt idx="7">
                  <c:v>Tier 1 Score Fidelity</c:v>
                </c:pt>
              </c:strCache>
            </c:strRef>
          </c:cat>
          <c:val>
            <c:numRef>
              <c:f>'Cohort 12'!$B$1:$I$1</c:f>
              <c:numCache>
                <c:formatCode>0%</c:formatCode>
                <c:ptCount val="8"/>
                <c:pt idx="0">
                  <c:v>0.19</c:v>
                </c:pt>
                <c:pt idx="1">
                  <c:v>0.37</c:v>
                </c:pt>
                <c:pt idx="2">
                  <c:v>0.46</c:v>
                </c:pt>
                <c:pt idx="3">
                  <c:v>0.56000000000000005</c:v>
                </c:pt>
              </c:numCache>
            </c:numRef>
          </c:val>
          <c:extLst xmlns:c16r2="http://schemas.microsoft.com/office/drawing/2015/06/chart">
            <c:ext xmlns:c16="http://schemas.microsoft.com/office/drawing/2014/chart" uri="{C3380CC4-5D6E-409C-BE32-E72D297353CC}">
              <c16:uniqueId val="{00000000-4138-F147-8CD5-9D4D39184CDD}"/>
            </c:ext>
          </c:extLst>
        </c:ser>
        <c:dLbls>
          <c:showLegendKey val="0"/>
          <c:showVal val="0"/>
          <c:showCatName val="0"/>
          <c:showSerName val="0"/>
          <c:showPercent val="0"/>
          <c:showBubbleSize val="0"/>
        </c:dLbls>
        <c:gapWidth val="80"/>
        <c:overlap val="-5"/>
        <c:axId val="413008696"/>
        <c:axId val="413007912"/>
      </c:barChart>
      <c:catAx>
        <c:axId val="413008696"/>
        <c:scaling>
          <c:orientation val="minMax"/>
        </c:scaling>
        <c:delete val="0"/>
        <c:axPos val="b"/>
        <c:numFmt formatCode="General" sourceLinked="0"/>
        <c:majorTickMark val="none"/>
        <c:minorTickMark val="none"/>
        <c:tickLblPos val="nextTo"/>
        <c:txPr>
          <a:bodyPr/>
          <a:lstStyle/>
          <a:p>
            <a:pPr>
              <a:defRPr sz="1600"/>
            </a:pPr>
            <a:endParaRPr lang="en-US"/>
          </a:p>
        </c:txPr>
        <c:crossAx val="413007912"/>
        <c:crossesAt val="0"/>
        <c:auto val="0"/>
        <c:lblAlgn val="ctr"/>
        <c:lblOffset val="100"/>
        <c:noMultiLvlLbl val="0"/>
      </c:catAx>
      <c:valAx>
        <c:axId val="413007912"/>
        <c:scaling>
          <c:orientation val="minMax"/>
          <c:max val="1"/>
        </c:scaling>
        <c:delete val="0"/>
        <c:axPos val="l"/>
        <c:majorGridlines>
          <c:spPr>
            <a:ln>
              <a:noFill/>
            </a:ln>
          </c:spPr>
        </c:majorGridlines>
        <c:numFmt formatCode="0%" sourceLinked="1"/>
        <c:majorTickMark val="none"/>
        <c:minorTickMark val="none"/>
        <c:tickLblPos val="nextTo"/>
        <c:txPr>
          <a:bodyPr/>
          <a:lstStyle/>
          <a:p>
            <a:pPr>
              <a:defRPr sz="1600"/>
            </a:pPr>
            <a:endParaRPr lang="en-US"/>
          </a:p>
        </c:txPr>
        <c:crossAx val="413008696"/>
        <c:crosses val="autoZero"/>
        <c:crossBetween val="between"/>
      </c:valAx>
    </c:plotArea>
    <c:plotVisOnly val="1"/>
    <c:dispBlanksAs val="gap"/>
    <c:showDLblsOverMax val="0"/>
  </c:chart>
  <c:txPr>
    <a:bodyPr/>
    <a:lstStyle/>
    <a:p>
      <a:pPr>
        <a:defRPr sz="1800" b="1"/>
      </a:pPr>
      <a:endParaRPr lang="en-US"/>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39768E-39A6-4FA9-A4B1-F5CD4CB6EEAE}" type="doc">
      <dgm:prSet loTypeId="urn:microsoft.com/office/officeart/2005/8/layout/arrow2" loCatId="process" qsTypeId="urn:microsoft.com/office/officeart/2005/8/quickstyle/simple1" qsCatId="simple" csTypeId="urn:microsoft.com/office/officeart/2005/8/colors/accent1_2" csCatId="accent1" phldr="1"/>
      <dgm:spPr/>
    </dgm:pt>
    <dgm:pt modelId="{18A232E2-9330-45BA-8F3D-94B65CEB4C6E}">
      <dgm:prSet phldrT="[Text]" custT="1"/>
      <dgm:spPr/>
      <dgm:t>
        <a:bodyPr/>
        <a:lstStyle/>
        <a:p>
          <a:pPr algn="ctr"/>
          <a:r>
            <a:rPr lang="en-US" sz="3600" dirty="0"/>
            <a:t>Universal</a:t>
          </a:r>
        </a:p>
      </dgm:t>
    </dgm:pt>
    <dgm:pt modelId="{2F4A1E04-5D2B-4792-BBEF-41391C61F16F}" type="parTrans" cxnId="{74A68F44-20A8-4AB5-8443-C9992E378513}">
      <dgm:prSet/>
      <dgm:spPr/>
      <dgm:t>
        <a:bodyPr/>
        <a:lstStyle/>
        <a:p>
          <a:endParaRPr lang="en-US"/>
        </a:p>
      </dgm:t>
    </dgm:pt>
    <dgm:pt modelId="{90900876-D263-4D27-9390-F2D23E76F6C1}" type="sibTrans" cxnId="{74A68F44-20A8-4AB5-8443-C9992E378513}">
      <dgm:prSet/>
      <dgm:spPr/>
      <dgm:t>
        <a:bodyPr/>
        <a:lstStyle/>
        <a:p>
          <a:endParaRPr lang="en-US"/>
        </a:p>
      </dgm:t>
    </dgm:pt>
    <dgm:pt modelId="{636B6905-8B07-4A8A-9920-CB8277CBCEC8}">
      <dgm:prSet phldrT="[Text]" custT="1"/>
      <dgm:spPr/>
      <dgm:t>
        <a:bodyPr/>
        <a:lstStyle/>
        <a:p>
          <a:pPr algn="ctr"/>
          <a:r>
            <a:rPr lang="en-US" sz="3600" dirty="0"/>
            <a:t>Targeted</a:t>
          </a:r>
        </a:p>
      </dgm:t>
    </dgm:pt>
    <dgm:pt modelId="{1F4EB6FC-6070-47DA-9E35-F176490CE62F}" type="parTrans" cxnId="{236C4353-A200-48EB-89CB-BD45285A3F41}">
      <dgm:prSet/>
      <dgm:spPr/>
      <dgm:t>
        <a:bodyPr/>
        <a:lstStyle/>
        <a:p>
          <a:endParaRPr lang="en-US"/>
        </a:p>
      </dgm:t>
    </dgm:pt>
    <dgm:pt modelId="{465F3017-FBCE-4CE5-8C7F-08B964924BB3}" type="sibTrans" cxnId="{236C4353-A200-48EB-89CB-BD45285A3F41}">
      <dgm:prSet/>
      <dgm:spPr/>
      <dgm:t>
        <a:bodyPr/>
        <a:lstStyle/>
        <a:p>
          <a:endParaRPr lang="en-US"/>
        </a:p>
      </dgm:t>
    </dgm:pt>
    <dgm:pt modelId="{B60BBE5F-A665-46F2-B919-1153C04CBD02}">
      <dgm:prSet phldrT="[Text]" custT="1"/>
      <dgm:spPr/>
      <dgm:t>
        <a:bodyPr/>
        <a:lstStyle/>
        <a:p>
          <a:pPr algn="ctr"/>
          <a:r>
            <a:rPr lang="en-US" sz="3600" dirty="0"/>
            <a:t>Intensive</a:t>
          </a:r>
        </a:p>
      </dgm:t>
    </dgm:pt>
    <dgm:pt modelId="{28C11DF1-E077-4BD6-8C00-84F9E2513899}" type="parTrans" cxnId="{AC3544F8-F557-4E2E-AD61-E1C71E59215A}">
      <dgm:prSet/>
      <dgm:spPr/>
      <dgm:t>
        <a:bodyPr/>
        <a:lstStyle/>
        <a:p>
          <a:endParaRPr lang="en-US"/>
        </a:p>
      </dgm:t>
    </dgm:pt>
    <dgm:pt modelId="{438A6466-CB0A-45CD-849A-77563B0BD182}" type="sibTrans" cxnId="{AC3544F8-F557-4E2E-AD61-E1C71E59215A}">
      <dgm:prSet/>
      <dgm:spPr/>
      <dgm:t>
        <a:bodyPr/>
        <a:lstStyle/>
        <a:p>
          <a:endParaRPr lang="en-US"/>
        </a:p>
      </dgm:t>
    </dgm:pt>
    <dgm:pt modelId="{C418DCAE-306E-4AF7-A07C-93313C08AC51}" type="pres">
      <dgm:prSet presAssocID="{7A39768E-39A6-4FA9-A4B1-F5CD4CB6EEAE}" presName="arrowDiagram" presStyleCnt="0">
        <dgm:presLayoutVars>
          <dgm:chMax val="5"/>
          <dgm:dir/>
          <dgm:resizeHandles val="exact"/>
        </dgm:presLayoutVars>
      </dgm:prSet>
      <dgm:spPr/>
    </dgm:pt>
    <dgm:pt modelId="{71BCD42B-AD35-4119-8173-705E9B203F4E}" type="pres">
      <dgm:prSet presAssocID="{7A39768E-39A6-4FA9-A4B1-F5CD4CB6EEAE}" presName="arrow" presStyleLbl="bgShp" presStyleIdx="0" presStyleCnt="1" custAng="20026820" custScaleY="136097" custLinFactNeighborY="-6017"/>
      <dgm:spPr>
        <a:gradFill rotWithShape="0">
          <a:gsLst>
            <a:gs pos="0">
              <a:srgbClr val="CC0000"/>
            </a:gs>
            <a:gs pos="18000">
              <a:srgbClr val="FFFF99"/>
            </a:gs>
            <a:gs pos="50000">
              <a:srgbClr val="66FF33"/>
            </a:gs>
            <a:gs pos="65000">
              <a:srgbClr val="33CC33"/>
            </a:gs>
            <a:gs pos="82000">
              <a:srgbClr val="009900"/>
            </a:gs>
          </a:gsLst>
          <a:lin ang="5400000" scaled="0"/>
        </a:gradFill>
        <a:effectLst>
          <a:innerShdw blurRad="393700" dist="279400">
            <a:srgbClr val="00B050"/>
          </a:innerShdw>
        </a:effectLst>
      </dgm:spPr>
    </dgm:pt>
    <dgm:pt modelId="{1DC85ACA-369C-4434-B04E-417D8B11B123}" type="pres">
      <dgm:prSet presAssocID="{7A39768E-39A6-4FA9-A4B1-F5CD4CB6EEAE}" presName="arrowDiagram3" presStyleCnt="0"/>
      <dgm:spPr/>
    </dgm:pt>
    <dgm:pt modelId="{7A58CA06-7CF4-4880-8AFF-C27C46361B7A}" type="pres">
      <dgm:prSet presAssocID="{18A232E2-9330-45BA-8F3D-94B65CEB4C6E}" presName="bullet3a" presStyleLbl="node1" presStyleIdx="0" presStyleCnt="3" custScaleX="326242" custScaleY="326244" custLinFactX="103393" custLinFactY="573634" custLinFactNeighborX="200000" custLinFactNeighborY="600000"/>
      <dgm:spPr>
        <a:noFill/>
        <a:ln>
          <a:noFill/>
        </a:ln>
      </dgm:spPr>
    </dgm:pt>
    <dgm:pt modelId="{CBF801E5-F605-4B6B-AD44-734A83015E31}" type="pres">
      <dgm:prSet presAssocID="{18A232E2-9330-45BA-8F3D-94B65CEB4C6E}" presName="textBox3a" presStyleLbl="revTx" presStyleIdx="0" presStyleCnt="3" custScaleX="217016" custScaleY="68260" custLinFactNeighborX="22949" custLinFactNeighborY="53186">
        <dgm:presLayoutVars>
          <dgm:bulletEnabled val="1"/>
        </dgm:presLayoutVars>
      </dgm:prSet>
      <dgm:spPr/>
      <dgm:t>
        <a:bodyPr/>
        <a:lstStyle/>
        <a:p>
          <a:endParaRPr lang="en-US"/>
        </a:p>
      </dgm:t>
    </dgm:pt>
    <dgm:pt modelId="{486B20C5-91A5-4C36-8053-3B9ACF3D938D}" type="pres">
      <dgm:prSet presAssocID="{636B6905-8B07-4A8A-9920-CB8277CBCEC8}" presName="bullet3b" presStyleLbl="node1" presStyleIdx="1" presStyleCnt="3" custLinFactX="100000" custLinFactY="-100000" custLinFactNeighborX="174030" custLinFactNeighborY="-109595"/>
      <dgm:spPr>
        <a:noFill/>
        <a:ln>
          <a:noFill/>
        </a:ln>
      </dgm:spPr>
    </dgm:pt>
    <dgm:pt modelId="{762E8C8B-CBB3-47CF-BB93-4E34DA5A865B}" type="pres">
      <dgm:prSet presAssocID="{636B6905-8B07-4A8A-9920-CB8277CBCEC8}" presName="textBox3b" presStyleLbl="revTx" presStyleIdx="1" presStyleCnt="3" custScaleX="182476" custScaleY="35842" custLinFactNeighborX="8456" custLinFactNeighborY="-99481">
        <dgm:presLayoutVars>
          <dgm:bulletEnabled val="1"/>
        </dgm:presLayoutVars>
      </dgm:prSet>
      <dgm:spPr/>
      <dgm:t>
        <a:bodyPr/>
        <a:lstStyle/>
        <a:p>
          <a:endParaRPr lang="en-US"/>
        </a:p>
      </dgm:t>
    </dgm:pt>
    <dgm:pt modelId="{CC2DC6BB-4BD5-444C-A232-89F7B6D9B5AD}" type="pres">
      <dgm:prSet presAssocID="{B60BBE5F-A665-46F2-B919-1153C04CBD02}" presName="bullet3c" presStyleLbl="node1" presStyleIdx="2" presStyleCnt="3" custLinFactX="12896" custLinFactY="-100000" custLinFactNeighborX="100000" custLinFactNeighborY="-186633"/>
      <dgm:spPr>
        <a:noFill/>
        <a:ln>
          <a:noFill/>
        </a:ln>
      </dgm:spPr>
    </dgm:pt>
    <dgm:pt modelId="{D6BFCB8B-9EFA-490C-AAD3-ED7928DE275A}" type="pres">
      <dgm:prSet presAssocID="{B60BBE5F-A665-46F2-B919-1153C04CBD02}" presName="textBox3c" presStyleLbl="revTx" presStyleIdx="2" presStyleCnt="3" custScaleX="185784" custScaleY="21879" custLinFactY="-18776" custLinFactNeighborX="-81005" custLinFactNeighborY="-100000">
        <dgm:presLayoutVars>
          <dgm:bulletEnabled val="1"/>
        </dgm:presLayoutVars>
      </dgm:prSet>
      <dgm:spPr/>
      <dgm:t>
        <a:bodyPr/>
        <a:lstStyle/>
        <a:p>
          <a:endParaRPr lang="en-US"/>
        </a:p>
      </dgm:t>
    </dgm:pt>
  </dgm:ptLst>
  <dgm:cxnLst>
    <dgm:cxn modelId="{AC3544F8-F557-4E2E-AD61-E1C71E59215A}" srcId="{7A39768E-39A6-4FA9-A4B1-F5CD4CB6EEAE}" destId="{B60BBE5F-A665-46F2-B919-1153C04CBD02}" srcOrd="2" destOrd="0" parTransId="{28C11DF1-E077-4BD6-8C00-84F9E2513899}" sibTransId="{438A6466-CB0A-45CD-849A-77563B0BD182}"/>
    <dgm:cxn modelId="{B9C08D0D-08EC-4132-B109-8BAC350C5E65}" type="presOf" srcId="{B60BBE5F-A665-46F2-B919-1153C04CBD02}" destId="{D6BFCB8B-9EFA-490C-AAD3-ED7928DE275A}" srcOrd="0" destOrd="0" presId="urn:microsoft.com/office/officeart/2005/8/layout/arrow2"/>
    <dgm:cxn modelId="{4824FE11-648B-4A84-9D63-35BD763C0F45}" type="presOf" srcId="{7A39768E-39A6-4FA9-A4B1-F5CD4CB6EEAE}" destId="{C418DCAE-306E-4AF7-A07C-93313C08AC51}" srcOrd="0" destOrd="0" presId="urn:microsoft.com/office/officeart/2005/8/layout/arrow2"/>
    <dgm:cxn modelId="{236C4353-A200-48EB-89CB-BD45285A3F41}" srcId="{7A39768E-39A6-4FA9-A4B1-F5CD4CB6EEAE}" destId="{636B6905-8B07-4A8A-9920-CB8277CBCEC8}" srcOrd="1" destOrd="0" parTransId="{1F4EB6FC-6070-47DA-9E35-F176490CE62F}" sibTransId="{465F3017-FBCE-4CE5-8C7F-08B964924BB3}"/>
    <dgm:cxn modelId="{E7BEECEF-BEF6-4092-8A82-DA188C0A83E9}" type="presOf" srcId="{18A232E2-9330-45BA-8F3D-94B65CEB4C6E}" destId="{CBF801E5-F605-4B6B-AD44-734A83015E31}" srcOrd="0" destOrd="0" presId="urn:microsoft.com/office/officeart/2005/8/layout/arrow2"/>
    <dgm:cxn modelId="{74A68F44-20A8-4AB5-8443-C9992E378513}" srcId="{7A39768E-39A6-4FA9-A4B1-F5CD4CB6EEAE}" destId="{18A232E2-9330-45BA-8F3D-94B65CEB4C6E}" srcOrd="0" destOrd="0" parTransId="{2F4A1E04-5D2B-4792-BBEF-41391C61F16F}" sibTransId="{90900876-D263-4D27-9390-F2D23E76F6C1}"/>
    <dgm:cxn modelId="{A69243CD-8CC6-408E-A89C-F888F9ADD9BD}" type="presOf" srcId="{636B6905-8B07-4A8A-9920-CB8277CBCEC8}" destId="{762E8C8B-CBB3-47CF-BB93-4E34DA5A865B}" srcOrd="0" destOrd="0" presId="urn:microsoft.com/office/officeart/2005/8/layout/arrow2"/>
    <dgm:cxn modelId="{8140EA40-3639-4FD9-BBB7-E99B3712095D}" type="presParOf" srcId="{C418DCAE-306E-4AF7-A07C-93313C08AC51}" destId="{71BCD42B-AD35-4119-8173-705E9B203F4E}" srcOrd="0" destOrd="0" presId="urn:microsoft.com/office/officeart/2005/8/layout/arrow2"/>
    <dgm:cxn modelId="{0357DD63-15CA-44D8-9107-1476CC3061D5}" type="presParOf" srcId="{C418DCAE-306E-4AF7-A07C-93313C08AC51}" destId="{1DC85ACA-369C-4434-B04E-417D8B11B123}" srcOrd="1" destOrd="0" presId="urn:microsoft.com/office/officeart/2005/8/layout/arrow2"/>
    <dgm:cxn modelId="{5BC1DC51-4FC5-4567-9EDC-8E1108CA91DB}" type="presParOf" srcId="{1DC85ACA-369C-4434-B04E-417D8B11B123}" destId="{7A58CA06-7CF4-4880-8AFF-C27C46361B7A}" srcOrd="0" destOrd="0" presId="urn:microsoft.com/office/officeart/2005/8/layout/arrow2"/>
    <dgm:cxn modelId="{0D2A4595-0E74-467B-8A9A-D2C8435510E0}" type="presParOf" srcId="{1DC85ACA-369C-4434-B04E-417D8B11B123}" destId="{CBF801E5-F605-4B6B-AD44-734A83015E31}" srcOrd="1" destOrd="0" presId="urn:microsoft.com/office/officeart/2005/8/layout/arrow2"/>
    <dgm:cxn modelId="{FFA76DCF-C7F4-452E-A8CA-FF6D3AF3EAC6}" type="presParOf" srcId="{1DC85ACA-369C-4434-B04E-417D8B11B123}" destId="{486B20C5-91A5-4C36-8053-3B9ACF3D938D}" srcOrd="2" destOrd="0" presId="urn:microsoft.com/office/officeart/2005/8/layout/arrow2"/>
    <dgm:cxn modelId="{2DA62F41-FC05-4C7A-A501-36A1FA45528B}" type="presParOf" srcId="{1DC85ACA-369C-4434-B04E-417D8B11B123}" destId="{762E8C8B-CBB3-47CF-BB93-4E34DA5A865B}" srcOrd="3" destOrd="0" presId="urn:microsoft.com/office/officeart/2005/8/layout/arrow2"/>
    <dgm:cxn modelId="{DB31F788-4358-4D6B-87C2-F0453AFD92C2}" type="presParOf" srcId="{1DC85ACA-369C-4434-B04E-417D8B11B123}" destId="{CC2DC6BB-4BD5-444C-A232-89F7B6D9B5AD}" srcOrd="4" destOrd="0" presId="urn:microsoft.com/office/officeart/2005/8/layout/arrow2"/>
    <dgm:cxn modelId="{62934693-B735-4741-ACD7-2BF6165E387A}" type="presParOf" srcId="{1DC85ACA-369C-4434-B04E-417D8B11B123}" destId="{D6BFCB8B-9EFA-490C-AAD3-ED7928DE275A}"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CD42B-AD35-4119-8173-705E9B203F4E}">
      <dsp:nvSpPr>
        <dsp:cNvPr id="0" name=""/>
        <dsp:cNvSpPr/>
      </dsp:nvSpPr>
      <dsp:spPr>
        <a:xfrm rot="20026820">
          <a:off x="-18125" y="756908"/>
          <a:ext cx="4565239" cy="3883220"/>
        </a:xfrm>
        <a:prstGeom prst="swooshArrow">
          <a:avLst>
            <a:gd name="adj1" fmla="val 25000"/>
            <a:gd name="adj2" fmla="val 25000"/>
          </a:avLst>
        </a:prstGeom>
        <a:gradFill rotWithShape="0">
          <a:gsLst>
            <a:gs pos="0">
              <a:srgbClr val="CC0000"/>
            </a:gs>
            <a:gs pos="18000">
              <a:srgbClr val="FFFF99"/>
            </a:gs>
            <a:gs pos="50000">
              <a:srgbClr val="66FF33"/>
            </a:gs>
            <a:gs pos="65000">
              <a:srgbClr val="33CC33"/>
            </a:gs>
            <a:gs pos="82000">
              <a:srgbClr val="009900"/>
            </a:gs>
          </a:gsLst>
          <a:lin ang="5400000" scaled="0"/>
        </a:gradFill>
        <a:ln>
          <a:noFill/>
        </a:ln>
        <a:effectLst>
          <a:innerShdw blurRad="393700" dist="279400">
            <a:srgbClr val="00B050"/>
          </a:innerShdw>
        </a:effectLst>
      </dsp:spPr>
      <dsp:style>
        <a:lnRef idx="0">
          <a:scrgbClr r="0" g="0" b="0"/>
        </a:lnRef>
        <a:fillRef idx="1">
          <a:scrgbClr r="0" g="0" b="0"/>
        </a:fillRef>
        <a:effectRef idx="0">
          <a:scrgbClr r="0" g="0" b="0"/>
        </a:effectRef>
        <a:fontRef idx="minor"/>
      </dsp:style>
    </dsp:sp>
    <dsp:sp modelId="{7A58CA06-7CF4-4880-8AFF-C27C46361B7A}">
      <dsp:nvSpPr>
        <dsp:cNvPr id="0" name=""/>
        <dsp:cNvSpPr/>
      </dsp:nvSpPr>
      <dsp:spPr>
        <a:xfrm>
          <a:off x="787505" y="4671680"/>
          <a:ext cx="387236" cy="387239"/>
        </a:xfrm>
        <a:prstGeom prst="ellipse">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F801E5-F605-4B6B-AD44-734A83015E31}">
      <dsp:nvSpPr>
        <dsp:cNvPr id="0" name=""/>
        <dsp:cNvSpPr/>
      </dsp:nvSpPr>
      <dsp:spPr>
        <a:xfrm>
          <a:off x="242766" y="4041674"/>
          <a:ext cx="2308400" cy="562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895" tIns="0" rIns="0" bIns="0" numCol="1" spcCol="1270" anchor="t" anchorCtr="0">
          <a:noAutofit/>
        </a:bodyPr>
        <a:lstStyle/>
        <a:p>
          <a:pPr lvl="0" algn="ctr" defTabSz="1600200">
            <a:lnSpc>
              <a:spcPct val="90000"/>
            </a:lnSpc>
            <a:spcBef>
              <a:spcPct val="0"/>
            </a:spcBef>
            <a:spcAft>
              <a:spcPct val="35000"/>
            </a:spcAft>
          </a:pPr>
          <a:r>
            <a:rPr lang="en-US" sz="3600" kern="1200" dirty="0"/>
            <a:t>Universal</a:t>
          </a:r>
        </a:p>
      </dsp:txBody>
      <dsp:txXfrm>
        <a:off x="242766" y="4041674"/>
        <a:ext cx="2308400" cy="562869"/>
      </dsp:txXfrm>
    </dsp:sp>
    <dsp:sp modelId="{486B20C5-91A5-4C36-8053-3B9ACF3D938D}">
      <dsp:nvSpPr>
        <dsp:cNvPr id="0" name=""/>
        <dsp:cNvSpPr/>
      </dsp:nvSpPr>
      <dsp:spPr>
        <a:xfrm>
          <a:off x="2197357" y="2187652"/>
          <a:ext cx="214566" cy="214566"/>
        </a:xfrm>
        <a:prstGeom prst="ellipse">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2E8C8B-CBB3-47CF-BB93-4E34DA5A865B}">
      <dsp:nvSpPr>
        <dsp:cNvPr id="0" name=""/>
        <dsp:cNvSpPr/>
      </dsp:nvSpPr>
      <dsp:spPr>
        <a:xfrm>
          <a:off x="1357486" y="1698454"/>
          <a:ext cx="1999311" cy="556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94" tIns="0" rIns="0" bIns="0" numCol="1" spcCol="1270" anchor="t" anchorCtr="0">
          <a:noAutofit/>
        </a:bodyPr>
        <a:lstStyle/>
        <a:p>
          <a:pPr lvl="0" algn="ctr" defTabSz="1600200">
            <a:lnSpc>
              <a:spcPct val="90000"/>
            </a:lnSpc>
            <a:spcBef>
              <a:spcPct val="0"/>
            </a:spcBef>
            <a:spcAft>
              <a:spcPct val="35000"/>
            </a:spcAft>
          </a:pPr>
          <a:r>
            <a:rPr lang="en-US" sz="3600" kern="1200" dirty="0"/>
            <a:t>Targeted</a:t>
          </a:r>
        </a:p>
      </dsp:txBody>
      <dsp:txXfrm>
        <a:off x="1357486" y="1698454"/>
        <a:ext cx="1999311" cy="556332"/>
      </dsp:txXfrm>
    </dsp:sp>
    <dsp:sp modelId="{CC2DC6BB-4BD5-444C-A232-89F7B6D9B5AD}">
      <dsp:nvSpPr>
        <dsp:cNvPr id="0" name=""/>
        <dsp:cNvSpPr/>
      </dsp:nvSpPr>
      <dsp:spPr>
        <a:xfrm>
          <a:off x="3204396" y="1314884"/>
          <a:ext cx="296740" cy="296740"/>
        </a:xfrm>
        <a:prstGeom prst="ellipse">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BFCB8B-9EFA-490C-AAD3-ED7928DE275A}">
      <dsp:nvSpPr>
        <dsp:cNvPr id="0" name=""/>
        <dsp:cNvSpPr/>
      </dsp:nvSpPr>
      <dsp:spPr>
        <a:xfrm>
          <a:off x="1660271" y="733032"/>
          <a:ext cx="2035556" cy="43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237" tIns="0" rIns="0" bIns="0" numCol="1" spcCol="1270" anchor="t" anchorCtr="0">
          <a:noAutofit/>
        </a:bodyPr>
        <a:lstStyle/>
        <a:p>
          <a:pPr lvl="0" algn="ctr" defTabSz="1600200">
            <a:lnSpc>
              <a:spcPct val="90000"/>
            </a:lnSpc>
            <a:spcBef>
              <a:spcPct val="0"/>
            </a:spcBef>
            <a:spcAft>
              <a:spcPct val="35000"/>
            </a:spcAft>
          </a:pPr>
          <a:r>
            <a:rPr lang="en-US" sz="3600" kern="1200" dirty="0"/>
            <a:t>Intensive</a:t>
          </a:r>
        </a:p>
      </dsp:txBody>
      <dsp:txXfrm>
        <a:off x="1660271" y="733032"/>
        <a:ext cx="2035556" cy="433866"/>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0.33499</cdr:x>
      <cdr:y>0.23394</cdr:y>
    </cdr:from>
    <cdr:to>
      <cdr:x>0.33499</cdr:x>
      <cdr:y>0.91236</cdr:y>
    </cdr:to>
    <cdr:cxnSp macro="">
      <cdr:nvCxnSpPr>
        <cdr:cNvPr id="6" name="Straight Connector 5" descr="Bar between 08-09 and 09-10 to show when cohort training was regionalized." title="Bar"/>
        <cdr:cNvCxnSpPr/>
      </cdr:nvCxnSpPr>
      <cdr:spPr>
        <a:xfrm xmlns:a="http://schemas.openxmlformats.org/drawingml/2006/main" flipV="1">
          <a:off x="3884254" y="1140875"/>
          <a:ext cx="0" cy="3308519"/>
        </a:xfrm>
        <a:prstGeom xmlns:a="http://schemas.openxmlformats.org/drawingml/2006/main" prst="line">
          <a:avLst/>
        </a:prstGeom>
        <a:ln xmlns:a="http://schemas.openxmlformats.org/drawingml/2006/main" w="571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0.2697</cdr:x>
      <cdr:y>0.16538</cdr:y>
    </cdr:from>
    <cdr:to>
      <cdr:x>0.40706</cdr:x>
      <cdr:y>0.306</cdr:y>
    </cdr:to>
    <cdr:sp macro="" textlink="">
      <cdr:nvSpPr>
        <cdr:cNvPr id="2" name="TextBox 1"/>
        <cdr:cNvSpPr txBox="1"/>
      </cdr:nvSpPr>
      <cdr:spPr>
        <a:xfrm xmlns:a="http://schemas.openxmlformats.org/drawingml/2006/main">
          <a:off x="3127202" y="806505"/>
          <a:ext cx="1592731" cy="6857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b="1" dirty="0" smtClean="0"/>
            <a:t>Regionalized Support</a:t>
          </a:r>
          <a:endParaRPr lang="en-US" sz="12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0.33499</cdr:x>
      <cdr:y>0.23394</cdr:y>
    </cdr:from>
    <cdr:to>
      <cdr:x>0.33499</cdr:x>
      <cdr:y>0.91236</cdr:y>
    </cdr:to>
    <cdr:cxnSp macro="">
      <cdr:nvCxnSpPr>
        <cdr:cNvPr id="6" name="Straight Connector 5" descr="Bar between 08-09 and 09-10 to show when cohort training was regionalized." title="Bar"/>
        <cdr:cNvCxnSpPr/>
      </cdr:nvCxnSpPr>
      <cdr:spPr>
        <a:xfrm xmlns:a="http://schemas.openxmlformats.org/drawingml/2006/main" flipV="1">
          <a:off x="3884254" y="1140875"/>
          <a:ext cx="0" cy="3308519"/>
        </a:xfrm>
        <a:prstGeom xmlns:a="http://schemas.openxmlformats.org/drawingml/2006/main" prst="line">
          <a:avLst/>
        </a:prstGeom>
        <a:ln xmlns:a="http://schemas.openxmlformats.org/drawingml/2006/main" w="571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0.2697</cdr:x>
      <cdr:y>0.16538</cdr:y>
    </cdr:from>
    <cdr:to>
      <cdr:x>0.40706</cdr:x>
      <cdr:y>0.306</cdr:y>
    </cdr:to>
    <cdr:sp macro="" textlink="">
      <cdr:nvSpPr>
        <cdr:cNvPr id="2" name="TextBox 1"/>
        <cdr:cNvSpPr txBox="1"/>
      </cdr:nvSpPr>
      <cdr:spPr>
        <a:xfrm xmlns:a="http://schemas.openxmlformats.org/drawingml/2006/main">
          <a:off x="3127202" y="806505"/>
          <a:ext cx="1592731" cy="6857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b="1" dirty="0" smtClean="0"/>
            <a:t>Regionalized Support</a:t>
          </a:r>
          <a:endParaRPr lang="en-US" sz="12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0.05555</cdr:x>
      <cdr:y>0.26609</cdr:y>
    </cdr:from>
    <cdr:to>
      <cdr:x>0.99318</cdr:x>
      <cdr:y>0.26933</cdr:y>
    </cdr:to>
    <cdr:cxnSp macro="">
      <cdr:nvCxnSpPr>
        <cdr:cNvPr id="15" name="Straight Connector 14" title="Red LIne to Show 70 fidelity score on TFI progress chart">
          <a:extLst xmlns:a="http://schemas.openxmlformats.org/drawingml/2006/main">
            <a:ext uri="{FF2B5EF4-FFF2-40B4-BE49-F238E27FC236}">
              <a16:creationId xmlns="" xmlns:a16="http://schemas.microsoft.com/office/drawing/2014/main" id="{A090DFCE-86EF-4847-8F6B-7E0C56D213DA}"/>
            </a:ext>
          </a:extLst>
        </cdr:cNvPr>
        <cdr:cNvCxnSpPr/>
      </cdr:nvCxnSpPr>
      <cdr:spPr>
        <a:xfrm xmlns:a="http://schemas.openxmlformats.org/drawingml/2006/main" flipV="1">
          <a:off x="654750" y="1383947"/>
          <a:ext cx="11051579" cy="16852"/>
        </a:xfrm>
        <a:prstGeom xmlns:a="http://schemas.openxmlformats.org/drawingml/2006/main" prst="line">
          <a:avLst/>
        </a:prstGeom>
        <a:ln xmlns:a="http://schemas.openxmlformats.org/drawingml/2006/main" w="57150">
          <a:solidFill>
            <a:srgbClr val="78BE2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0.05555</cdr:x>
      <cdr:y>0.26609</cdr:y>
    </cdr:from>
    <cdr:to>
      <cdr:x>0.99318</cdr:x>
      <cdr:y>0.26933</cdr:y>
    </cdr:to>
    <cdr:cxnSp macro="">
      <cdr:nvCxnSpPr>
        <cdr:cNvPr id="15" name="Straight Connector 14" title="Red LIne to Show 70 fidelity score on TFI progress chart">
          <a:extLst xmlns:a="http://schemas.openxmlformats.org/drawingml/2006/main">
            <a:ext uri="{FF2B5EF4-FFF2-40B4-BE49-F238E27FC236}">
              <a16:creationId xmlns:a16="http://schemas.microsoft.com/office/drawing/2014/main" xmlns="" id="{A090DFCE-86EF-4847-8F6B-7E0C56D213DA}"/>
            </a:ext>
          </a:extLst>
        </cdr:cNvPr>
        <cdr:cNvCxnSpPr/>
      </cdr:nvCxnSpPr>
      <cdr:spPr>
        <a:xfrm xmlns:a="http://schemas.openxmlformats.org/drawingml/2006/main" flipV="1">
          <a:off x="654750" y="1383947"/>
          <a:ext cx="11051579" cy="16852"/>
        </a:xfrm>
        <a:prstGeom xmlns:a="http://schemas.openxmlformats.org/drawingml/2006/main" prst="line">
          <a:avLst/>
        </a:prstGeom>
        <a:ln xmlns:a="http://schemas.openxmlformats.org/drawingml/2006/main" w="57150">
          <a:solidFill>
            <a:srgbClr val="78BE2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0.05555</cdr:x>
      <cdr:y>0.26609</cdr:y>
    </cdr:from>
    <cdr:to>
      <cdr:x>0.99318</cdr:x>
      <cdr:y>0.26933</cdr:y>
    </cdr:to>
    <cdr:cxnSp macro="">
      <cdr:nvCxnSpPr>
        <cdr:cNvPr id="15" name="Straight Connector 14" title="Red LIne to Show 70 fidelity score on TFI progress chart">
          <a:extLst xmlns:a="http://schemas.openxmlformats.org/drawingml/2006/main">
            <a:ext uri="{FF2B5EF4-FFF2-40B4-BE49-F238E27FC236}">
              <a16:creationId xmlns="" xmlns:a16="http://schemas.microsoft.com/office/drawing/2014/main" id="{A090DFCE-86EF-4847-8F6B-7E0C56D213DA}"/>
            </a:ext>
          </a:extLst>
        </cdr:cNvPr>
        <cdr:cNvCxnSpPr/>
      </cdr:nvCxnSpPr>
      <cdr:spPr>
        <a:xfrm xmlns:a="http://schemas.openxmlformats.org/drawingml/2006/main" flipV="1">
          <a:off x="654750" y="1383947"/>
          <a:ext cx="11051579" cy="16852"/>
        </a:xfrm>
        <a:prstGeom xmlns:a="http://schemas.openxmlformats.org/drawingml/2006/main" prst="line">
          <a:avLst/>
        </a:prstGeom>
        <a:ln xmlns:a="http://schemas.openxmlformats.org/drawingml/2006/main" w="57150">
          <a:solidFill>
            <a:srgbClr val="78BE2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8/1/2018</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8/1/2018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2</a:t>
            </a:fld>
            <a:endParaRPr lang="en-US" dirty="0"/>
          </a:p>
        </p:txBody>
      </p:sp>
    </p:spTree>
    <p:extLst>
      <p:ext uri="{BB962C8B-B14F-4D97-AF65-F5344CB8AC3E}">
        <p14:creationId xmlns:p14="http://schemas.microsoft.com/office/powerpoint/2010/main" val="4068748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33.3%</a:t>
            </a:r>
            <a:r>
              <a:rPr lang="en-US" b="1" baseline="0" dirty="0" smtClean="0"/>
              <a:t> of the schools </a:t>
            </a:r>
            <a:r>
              <a:rPr lang="en-US" baseline="0" dirty="0" smtClean="0"/>
              <a:t>was calculated by dividing 2072 (total number of schools on MDE website for 2018) by 690 schools as identified in the second bullet</a:t>
            </a:r>
          </a:p>
          <a:p>
            <a:r>
              <a:rPr lang="en-US" b="1" dirty="0" smtClean="0"/>
              <a:t>335,598 students </a:t>
            </a:r>
            <a:r>
              <a:rPr lang="en-US" dirty="0" smtClean="0"/>
              <a:t>was determined by adding 311,280 (last count) with 24,318</a:t>
            </a:r>
            <a:r>
              <a:rPr lang="en-US" baseline="0" dirty="0" smtClean="0"/>
              <a:t> ( the number of students pulled from the application. This number may change as the child count may be different once Kirsten looks at it. Also, it may not  account for schools that have closed or dropped. </a:t>
            </a:r>
          </a:p>
          <a:p>
            <a:r>
              <a:rPr lang="en-US" b="1" baseline="0" dirty="0" smtClean="0"/>
              <a:t>38.9% </a:t>
            </a:r>
            <a:r>
              <a:rPr lang="en-US" baseline="0" dirty="0" smtClean="0"/>
              <a:t>of states students was determined by dividing 335,598 by 862,160 ( k-12 child count 2018 on MDE website.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14</a:t>
            </a:fld>
            <a:endParaRPr lang="en-US" dirty="0"/>
          </a:p>
        </p:txBody>
      </p:sp>
    </p:spTree>
    <p:extLst>
      <p:ext uri="{BB962C8B-B14F-4D97-AF65-F5344CB8AC3E}">
        <p14:creationId xmlns:p14="http://schemas.microsoft.com/office/powerpoint/2010/main" val="1994033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15</a:t>
            </a:fld>
            <a:endParaRPr lang="en-US" dirty="0"/>
          </a:p>
        </p:txBody>
      </p:sp>
    </p:spTree>
    <p:extLst>
      <p:ext uri="{BB962C8B-B14F-4D97-AF65-F5344CB8AC3E}">
        <p14:creationId xmlns:p14="http://schemas.microsoft.com/office/powerpoint/2010/main" val="3787664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16</a:t>
            </a:fld>
            <a:endParaRPr lang="en-US" dirty="0"/>
          </a:p>
        </p:txBody>
      </p:sp>
    </p:spTree>
    <p:extLst>
      <p:ext uri="{BB962C8B-B14F-4D97-AF65-F5344CB8AC3E}">
        <p14:creationId xmlns:p14="http://schemas.microsoft.com/office/powerpoint/2010/main" val="3474369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17</a:t>
            </a:fld>
            <a:endParaRPr lang="en-US" dirty="0"/>
          </a:p>
        </p:txBody>
      </p:sp>
    </p:spTree>
    <p:extLst>
      <p:ext uri="{BB962C8B-B14F-4D97-AF65-F5344CB8AC3E}">
        <p14:creationId xmlns:p14="http://schemas.microsoft.com/office/powerpoint/2010/main" val="289139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18</a:t>
            </a:fld>
            <a:endParaRPr lang="en-US" dirty="0"/>
          </a:p>
        </p:txBody>
      </p:sp>
    </p:spTree>
    <p:extLst>
      <p:ext uri="{BB962C8B-B14F-4D97-AF65-F5344CB8AC3E}">
        <p14:creationId xmlns:p14="http://schemas.microsoft.com/office/powerpoint/2010/main" val="1586424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19</a:t>
            </a:fld>
            <a:endParaRPr lang="en-US" dirty="0"/>
          </a:p>
        </p:txBody>
      </p:sp>
    </p:spTree>
    <p:extLst>
      <p:ext uri="{BB962C8B-B14F-4D97-AF65-F5344CB8AC3E}">
        <p14:creationId xmlns:p14="http://schemas.microsoft.com/office/powerpoint/2010/main" val="173841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811883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smtClean="0">
                <a:solidFill>
                  <a:schemeClr val="dk1"/>
                </a:solidFill>
                <a:latin typeface="+mn-lt"/>
                <a:ea typeface="Calibri"/>
                <a:cs typeface="Calibri"/>
                <a:sym typeface="Calibri"/>
              </a:rPr>
              <a:t>Thank you partners!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smtClean="0">
                <a:solidFill>
                  <a:schemeClr val="dk1"/>
                </a:solidFill>
                <a:latin typeface="+mn-lt"/>
                <a:ea typeface="Calibri"/>
                <a:cs typeface="Calibri"/>
                <a:sym typeface="Calibri"/>
              </a:rPr>
              <a:t>Recognize our partners and the importance of the varied partnership. This diagram also demonstrates how each partner contributes to the larger buckets we will be discussing</a:t>
            </a:r>
          </a:p>
        </p:txBody>
      </p:sp>
      <p:sp>
        <p:nvSpPr>
          <p:cNvPr id="4" name="Slide Number Placeholder 3"/>
          <p:cNvSpPr>
            <a:spLocks noGrp="1"/>
          </p:cNvSpPr>
          <p:nvPr>
            <p:ph type="sldNum" sz="quarter" idx="10"/>
          </p:nvPr>
        </p:nvSpPr>
        <p:spPr/>
        <p:txBody>
          <a:bodyPr/>
          <a:lstStyle/>
          <a:p>
            <a:fld id="{E4D1FAB9-208E-3A48-B1C1-D6BB7AB548FA}" type="slidenum">
              <a:rPr lang="en-US" smtClean="0"/>
              <a:t>22</a:t>
            </a:fld>
            <a:endParaRPr lang="en-US"/>
          </a:p>
        </p:txBody>
      </p:sp>
    </p:spTree>
    <p:extLst>
      <p:ext uri="{BB962C8B-B14F-4D97-AF65-F5344CB8AC3E}">
        <p14:creationId xmlns:p14="http://schemas.microsoft.com/office/powerpoint/2010/main" val="2048738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t>
            </a:r>
            <a:r>
              <a:rPr lang="en-US" baseline="0" dirty="0" smtClean="0"/>
              <a:t>use the data to provide better outcomes for students across systems. Our journey (with Improvement Cycles across data analysis) has allowed us to better understand systems from classroom to state and state to classroom.</a:t>
            </a:r>
          </a:p>
          <a:p>
            <a:endParaRPr lang="en-US" baseline="0" dirty="0" smtClean="0"/>
          </a:p>
          <a:p>
            <a:r>
              <a:rPr lang="en-US" baseline="0" dirty="0" smtClean="0"/>
              <a:t>Each level in the “cascading logic” builds capacity to scale-up and sustain implementation at each level through dedicated Implementation Teams.</a:t>
            </a:r>
            <a:endParaRPr lang="en-US" dirty="0" smtClean="0"/>
          </a:p>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19190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xfrm>
            <a:off x="932200" y="3322763"/>
            <a:ext cx="7616716" cy="31993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9579">
              <a:defRPr/>
            </a:pPr>
            <a:r>
              <a:rPr lang="en-US" dirty="0"/>
              <a:t>Implementation Teams (PBIS teams) actively create positive school environments. Team can improve environments (e.g. scheduling, resources, curriculum choices, professional development resource allocation).  Teams need to systematically and transparently communicate. The team collectively has the knowledge, skills, abilities, and authority </a:t>
            </a:r>
            <a:endParaRPr lang="en-US" dirty="0">
              <a:latin typeface="NeueHaasGroteskText Std" panose="020B0504020202020204" pitchFamily="34" charset="0"/>
            </a:endParaRPr>
          </a:p>
          <a:p>
            <a:pPr lvl="0"/>
            <a:endParaRPr lang="en-US" dirty="0">
              <a:latin typeface="NeueHaasGroteskText Std" panose="020B0504020202020204" pitchFamily="34" charset="0"/>
            </a:endParaRPr>
          </a:p>
          <a:p>
            <a:pPr lvl="0"/>
            <a:r>
              <a:rPr lang="en-US" dirty="0">
                <a:latin typeface="NeueHaasGroteskText Std" panose="020B0504020202020204" pitchFamily="34" charset="0"/>
              </a:rPr>
              <a:t>PBIS helps reduce major disciplinary infractions</a:t>
            </a:r>
          </a:p>
          <a:p>
            <a:pPr lvl="0"/>
            <a:r>
              <a:rPr lang="en-US" dirty="0">
                <a:latin typeface="NeueHaasGroteskText Std" panose="020B0504020202020204" pitchFamily="34" charset="0"/>
              </a:rPr>
              <a:t>Show improvement in aggressive behavior, concentration, prosocial behavior, and emotional regulation</a:t>
            </a:r>
          </a:p>
          <a:p>
            <a:pPr lvl="0"/>
            <a:r>
              <a:rPr lang="en-US" dirty="0">
                <a:latin typeface="NeueHaasGroteskText Std" panose="020B0504020202020204" pitchFamily="34" charset="0"/>
              </a:rPr>
              <a:t>Improvements in academic achievement</a:t>
            </a:r>
          </a:p>
          <a:p>
            <a:pPr lvl="0"/>
            <a:r>
              <a:rPr lang="en-US" dirty="0">
                <a:latin typeface="NeueHaasGroteskText Std" panose="020B0504020202020204" pitchFamily="34" charset="0"/>
              </a:rPr>
              <a:t>Enhanced perception of organizational health and safety</a:t>
            </a:r>
          </a:p>
          <a:p>
            <a:pPr lvl="0"/>
            <a:endParaRPr lang="en-US" dirty="0">
              <a:latin typeface="NeueHaasGroteskText Std" panose="020B0504020202020204" pitchFamily="34" charset="0"/>
            </a:endParaRPr>
          </a:p>
          <a:p>
            <a:pPr>
              <a:lnSpc>
                <a:spcPct val="90000"/>
              </a:lnSpc>
              <a:spcAft>
                <a:spcPts val="622"/>
              </a:spcAft>
              <a:defRPr/>
            </a:pPr>
            <a:endParaRPr lang="en-US" dirty="0">
              <a:latin typeface="Arial" pitchFamily="34" charset="0"/>
            </a:endParaRPr>
          </a:p>
        </p:txBody>
      </p:sp>
    </p:spTree>
    <p:extLst>
      <p:ext uri="{BB962C8B-B14F-4D97-AF65-F5344CB8AC3E}">
        <p14:creationId xmlns:p14="http://schemas.microsoft.com/office/powerpoint/2010/main" val="382855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3</a:t>
            </a:fld>
            <a:endParaRPr lang="en-US" dirty="0"/>
          </a:p>
        </p:txBody>
      </p:sp>
    </p:spTree>
    <p:extLst>
      <p:ext uri="{BB962C8B-B14F-4D97-AF65-F5344CB8AC3E}">
        <p14:creationId xmlns:p14="http://schemas.microsoft.com/office/powerpoint/2010/main" val="4275084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xfrm>
            <a:off x="932200" y="3322763"/>
            <a:ext cx="7616716" cy="31993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9579">
              <a:defRPr/>
            </a:pPr>
            <a:r>
              <a:rPr lang="en-US" dirty="0"/>
              <a:t>Implementation Teams (PBIS teams) actively create positive school environments. Team can improve environments (e.g. scheduling, resources, curriculum choices, professional development resource allocation).  Teams need to systematically and transparently communicate. The team collectively has the knowledge, skills, abilities, and authority </a:t>
            </a:r>
            <a:endParaRPr lang="en-US" dirty="0">
              <a:latin typeface="NeueHaasGroteskText Std" panose="020B0504020202020204" pitchFamily="34" charset="0"/>
            </a:endParaRPr>
          </a:p>
          <a:p>
            <a:pPr lvl="0"/>
            <a:endParaRPr lang="en-US" dirty="0">
              <a:latin typeface="NeueHaasGroteskText Std" panose="020B0504020202020204" pitchFamily="34" charset="0"/>
            </a:endParaRPr>
          </a:p>
          <a:p>
            <a:pPr lvl="0"/>
            <a:r>
              <a:rPr lang="en-US" dirty="0">
                <a:latin typeface="NeueHaasGroteskText Std" panose="020B0504020202020204" pitchFamily="34" charset="0"/>
              </a:rPr>
              <a:t>PBIS helps reduce major disciplinary infractions</a:t>
            </a:r>
          </a:p>
          <a:p>
            <a:pPr lvl="0"/>
            <a:r>
              <a:rPr lang="en-US" dirty="0">
                <a:latin typeface="NeueHaasGroteskText Std" panose="020B0504020202020204" pitchFamily="34" charset="0"/>
              </a:rPr>
              <a:t>Show improvement in aggressive behavior, concentration, prosocial behavior, and emotional regulation</a:t>
            </a:r>
          </a:p>
          <a:p>
            <a:pPr lvl="0"/>
            <a:r>
              <a:rPr lang="en-US" dirty="0">
                <a:latin typeface="NeueHaasGroteskText Std" panose="020B0504020202020204" pitchFamily="34" charset="0"/>
              </a:rPr>
              <a:t>Improvements in academic achievement</a:t>
            </a:r>
          </a:p>
          <a:p>
            <a:pPr lvl="0"/>
            <a:r>
              <a:rPr lang="en-US" dirty="0">
                <a:latin typeface="NeueHaasGroteskText Std" panose="020B0504020202020204" pitchFamily="34" charset="0"/>
              </a:rPr>
              <a:t>Enhanced perception of organizational health and safety</a:t>
            </a:r>
          </a:p>
          <a:p>
            <a:pPr lvl="0"/>
            <a:endParaRPr lang="en-US" dirty="0">
              <a:latin typeface="NeueHaasGroteskText Std" panose="020B0504020202020204" pitchFamily="34" charset="0"/>
            </a:endParaRPr>
          </a:p>
          <a:p>
            <a:pPr>
              <a:lnSpc>
                <a:spcPct val="90000"/>
              </a:lnSpc>
              <a:spcAft>
                <a:spcPts val="622"/>
              </a:spcAft>
              <a:defRPr/>
            </a:pPr>
            <a:endParaRPr lang="en-US" dirty="0">
              <a:latin typeface="Arial" pitchFamily="34" charset="0"/>
            </a:endParaRPr>
          </a:p>
        </p:txBody>
      </p:sp>
    </p:spTree>
    <p:extLst>
      <p:ext uri="{BB962C8B-B14F-4D97-AF65-F5344CB8AC3E}">
        <p14:creationId xmlns:p14="http://schemas.microsoft.com/office/powerpoint/2010/main" val="1924956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xfrm>
            <a:off x="688629" y="4349798"/>
            <a:ext cx="5626576" cy="418817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Aft>
                <a:spcPts val="612"/>
              </a:spcAft>
              <a:defRPr/>
            </a:pPr>
            <a:endParaRPr lang="en-US" dirty="0">
              <a:latin typeface="Arial" pitchFamily="34" charset="0"/>
            </a:endParaRPr>
          </a:p>
        </p:txBody>
      </p:sp>
    </p:spTree>
    <p:extLst>
      <p:ext uri="{BB962C8B-B14F-4D97-AF65-F5344CB8AC3E}">
        <p14:creationId xmlns:p14="http://schemas.microsoft.com/office/powerpoint/2010/main" val="2179285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172786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4186517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562308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62638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728359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01730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numCol="1">
            <a:normAutofit/>
          </a:bodyPr>
          <a:lstStyle/>
          <a:p>
            <a:endParaRPr dirty="0"/>
          </a:p>
        </p:txBody>
      </p:sp>
    </p:spTree>
    <p:extLst>
      <p:ext uri="{BB962C8B-B14F-4D97-AF65-F5344CB8AC3E}">
        <p14:creationId xmlns:p14="http://schemas.microsoft.com/office/powerpoint/2010/main" val="4269975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us on Facebook or follow us on Twitter</a:t>
            </a:r>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38</a:t>
            </a:fld>
            <a:endParaRPr lang="en-US" dirty="0"/>
          </a:p>
        </p:txBody>
      </p:sp>
    </p:spTree>
    <p:extLst>
      <p:ext uri="{BB962C8B-B14F-4D97-AF65-F5344CB8AC3E}">
        <p14:creationId xmlns:p14="http://schemas.microsoft.com/office/powerpoint/2010/main" val="2722593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5</a:t>
            </a:fld>
            <a:endParaRPr lang="en-US" dirty="0"/>
          </a:p>
        </p:txBody>
      </p:sp>
    </p:spTree>
    <p:extLst>
      <p:ext uri="{BB962C8B-B14F-4D97-AF65-F5344CB8AC3E}">
        <p14:creationId xmlns:p14="http://schemas.microsoft.com/office/powerpoint/2010/main" val="236072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40</a:t>
            </a:fld>
            <a:endParaRPr lang="en-US" dirty="0"/>
          </a:p>
        </p:txBody>
      </p:sp>
    </p:spTree>
    <p:extLst>
      <p:ext uri="{BB962C8B-B14F-4D97-AF65-F5344CB8AC3E}">
        <p14:creationId xmlns:p14="http://schemas.microsoft.com/office/powerpoint/2010/main" val="22824218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41</a:t>
            </a:fld>
            <a:endParaRPr lang="en-US" dirty="0"/>
          </a:p>
        </p:txBody>
      </p:sp>
    </p:spTree>
    <p:extLst>
      <p:ext uri="{BB962C8B-B14F-4D97-AF65-F5344CB8AC3E}">
        <p14:creationId xmlns:p14="http://schemas.microsoft.com/office/powerpoint/2010/main" val="2168624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42</a:t>
            </a:fld>
            <a:endParaRPr lang="en-US" dirty="0"/>
          </a:p>
        </p:txBody>
      </p:sp>
    </p:spTree>
    <p:extLst>
      <p:ext uri="{BB962C8B-B14F-4D97-AF65-F5344CB8AC3E}">
        <p14:creationId xmlns:p14="http://schemas.microsoft.com/office/powerpoint/2010/main" val="9413922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2978437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127F02B7-CBED-4986-A36E-F10A0108EC1A}" type="slidenum">
              <a:rPr lang="en-US" altLang="en-US" sz="1200"/>
              <a:pPr eaLnBrk="1" hangingPunct="1"/>
              <a:t>6</a:t>
            </a:fld>
            <a:endParaRPr lang="en-US" alt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NeueHaasGroteskText Std" panose="020B0504020202020204" pitchFamily="34" charset="0"/>
                <a:ea typeface="+mn-ea"/>
                <a:cs typeface="+mn-cs"/>
              </a:rPr>
              <a:t>Effective, efficient, and relevant school-wide discipline is based on a balance of four key and interactive elements:</a:t>
            </a:r>
          </a:p>
          <a:p>
            <a:pPr lvl="0"/>
            <a:r>
              <a:rPr lang="en-US" sz="1200" b="1" kern="1200" dirty="0" smtClean="0">
                <a:solidFill>
                  <a:schemeClr val="tx1"/>
                </a:solidFill>
                <a:effectLst/>
                <a:latin typeface="NeueHaasGroteskText Std" panose="020B0504020202020204" pitchFamily="34" charset="0"/>
                <a:ea typeface="+mn-ea"/>
                <a:cs typeface="+mn-cs"/>
              </a:rPr>
              <a:t>Outcomes</a:t>
            </a:r>
            <a:r>
              <a:rPr lang="en-US" sz="1200" kern="1200" dirty="0" smtClean="0">
                <a:solidFill>
                  <a:schemeClr val="tx1"/>
                </a:solidFill>
                <a:effectLst/>
                <a:latin typeface="NeueHaasGroteskText Std" panose="020B0504020202020204" pitchFamily="34" charset="0"/>
                <a:ea typeface="+mn-ea"/>
                <a:cs typeface="+mn-cs"/>
              </a:rPr>
              <a:t> supporting culturally equitable social competence and academic achievement of </a:t>
            </a:r>
            <a:r>
              <a:rPr lang="en-US" sz="1200" i="1" kern="1200" dirty="0" smtClean="0">
                <a:solidFill>
                  <a:schemeClr val="tx1"/>
                </a:solidFill>
                <a:effectLst/>
                <a:latin typeface="NeueHaasGroteskText Std" panose="020B0504020202020204" pitchFamily="34" charset="0"/>
                <a:ea typeface="+mn-ea"/>
                <a:cs typeface="+mn-cs"/>
              </a:rPr>
              <a:t>all</a:t>
            </a:r>
            <a:r>
              <a:rPr lang="en-US" sz="1200" kern="1200" dirty="0" smtClean="0">
                <a:solidFill>
                  <a:schemeClr val="tx1"/>
                </a:solidFill>
                <a:effectLst/>
                <a:latin typeface="NeueHaasGroteskText Std" panose="020B0504020202020204" pitchFamily="34" charset="0"/>
                <a:ea typeface="+mn-ea"/>
                <a:cs typeface="+mn-cs"/>
              </a:rPr>
              <a:t> students </a:t>
            </a:r>
          </a:p>
          <a:p>
            <a:pPr lvl="0"/>
            <a:r>
              <a:rPr lang="en-US" sz="1200" b="1" kern="1200" dirty="0" smtClean="0">
                <a:solidFill>
                  <a:schemeClr val="tx1"/>
                </a:solidFill>
                <a:effectLst/>
                <a:latin typeface="NeueHaasGroteskText Std" panose="020B0504020202020204" pitchFamily="34" charset="0"/>
                <a:ea typeface="+mn-ea"/>
                <a:cs typeface="+mn-cs"/>
              </a:rPr>
              <a:t>Data </a:t>
            </a:r>
            <a:r>
              <a:rPr lang="en-US" sz="1200" kern="1200" dirty="0" smtClean="0">
                <a:solidFill>
                  <a:schemeClr val="tx1"/>
                </a:solidFill>
                <a:effectLst/>
                <a:latin typeface="NeueHaasGroteskText Std" panose="020B0504020202020204" pitchFamily="34" charset="0"/>
                <a:ea typeface="+mn-ea"/>
                <a:cs typeface="+mn-cs"/>
              </a:rPr>
              <a:t>supporting culturally valid decision-making.</a:t>
            </a:r>
          </a:p>
          <a:p>
            <a:pPr lvl="0"/>
            <a:r>
              <a:rPr lang="en-US" sz="1200" b="1" kern="1200" dirty="0" smtClean="0">
                <a:solidFill>
                  <a:schemeClr val="tx1"/>
                </a:solidFill>
                <a:effectLst/>
                <a:latin typeface="NeueHaasGroteskText Std" panose="020B0504020202020204" pitchFamily="34" charset="0"/>
                <a:ea typeface="+mn-ea"/>
                <a:cs typeface="+mn-cs"/>
              </a:rPr>
              <a:t>Practices </a:t>
            </a:r>
            <a:r>
              <a:rPr lang="en-US" sz="1200" kern="1200" dirty="0" smtClean="0">
                <a:solidFill>
                  <a:schemeClr val="tx1"/>
                </a:solidFill>
                <a:effectLst/>
                <a:latin typeface="NeueHaasGroteskText Std" panose="020B0504020202020204" pitchFamily="34" charset="0"/>
                <a:ea typeface="+mn-ea"/>
                <a:cs typeface="+mn-cs"/>
              </a:rPr>
              <a:t>supporting culturally relevant evidence-based interventions</a:t>
            </a:r>
          </a:p>
          <a:p>
            <a:pPr lvl="0"/>
            <a:r>
              <a:rPr lang="en-US" sz="1200" b="1" kern="1200" dirty="0" smtClean="0">
                <a:solidFill>
                  <a:schemeClr val="tx1"/>
                </a:solidFill>
                <a:effectLst/>
                <a:latin typeface="NeueHaasGroteskText Std" panose="020B0504020202020204" pitchFamily="34" charset="0"/>
                <a:ea typeface="+mn-ea"/>
                <a:cs typeface="+mn-cs"/>
              </a:rPr>
              <a:t>Systems </a:t>
            </a:r>
            <a:r>
              <a:rPr lang="en-US" sz="1200" kern="1200" dirty="0" smtClean="0">
                <a:solidFill>
                  <a:schemeClr val="tx1"/>
                </a:solidFill>
                <a:effectLst/>
                <a:latin typeface="NeueHaasGroteskText Std" panose="020B0504020202020204" pitchFamily="34" charset="0"/>
                <a:ea typeface="+mn-ea"/>
                <a:cs typeface="+mn-cs"/>
              </a:rPr>
              <a:t>supporting culturally knowledgeable staff behavior</a:t>
            </a:r>
          </a:p>
          <a:p>
            <a:r>
              <a:rPr lang="en-US" sz="1200" kern="1200" dirty="0" smtClean="0">
                <a:solidFill>
                  <a:schemeClr val="tx1"/>
                </a:solidFill>
                <a:effectLst/>
                <a:latin typeface="NeueHaasGroteskText Std" panose="020B0504020202020204" pitchFamily="34" charset="0"/>
                <a:ea typeface="+mn-ea"/>
                <a:cs typeface="+mn-cs"/>
              </a:rPr>
              <a:t>(Vincent, Randal, </a:t>
            </a:r>
            <a:r>
              <a:rPr lang="en-US" sz="1200" kern="1200" dirty="0" err="1" smtClean="0">
                <a:solidFill>
                  <a:schemeClr val="tx1"/>
                </a:solidFill>
                <a:effectLst/>
                <a:latin typeface="NeueHaasGroteskText Std" panose="020B0504020202020204" pitchFamily="34" charset="0"/>
                <a:ea typeface="+mn-ea"/>
                <a:cs typeface="+mn-cs"/>
              </a:rPr>
              <a:t>Cartledge</a:t>
            </a:r>
            <a:r>
              <a:rPr lang="en-US" sz="1200" kern="1200" dirty="0" smtClean="0">
                <a:solidFill>
                  <a:schemeClr val="tx1"/>
                </a:solidFill>
                <a:effectLst/>
                <a:latin typeface="NeueHaasGroteskText Std" panose="020B0504020202020204" pitchFamily="34" charset="0"/>
                <a:ea typeface="+mn-ea"/>
                <a:cs typeface="+mn-cs"/>
              </a:rPr>
              <a:t>, Tobin, &amp; Swain-</a:t>
            </a:r>
            <a:r>
              <a:rPr lang="en-US" sz="1200" kern="1200" dirty="0" err="1" smtClean="0">
                <a:solidFill>
                  <a:schemeClr val="tx1"/>
                </a:solidFill>
                <a:effectLst/>
                <a:latin typeface="NeueHaasGroteskText Std" panose="020B0504020202020204" pitchFamily="34" charset="0"/>
                <a:ea typeface="+mn-ea"/>
                <a:cs typeface="+mn-cs"/>
              </a:rPr>
              <a:t>Bradway</a:t>
            </a:r>
            <a:r>
              <a:rPr lang="en-US" sz="1200" kern="1200" dirty="0" smtClean="0">
                <a:solidFill>
                  <a:schemeClr val="tx1"/>
                </a:solidFill>
                <a:effectLst/>
                <a:latin typeface="NeueHaasGroteskText Std" panose="020B0504020202020204" pitchFamily="34" charset="0"/>
                <a:ea typeface="+mn-ea"/>
                <a:cs typeface="+mn-cs"/>
              </a:rPr>
              <a:t>, 2011; Sugai, O’Keefe, &amp; Fallon 2012 ab)</a:t>
            </a:r>
          </a:p>
          <a:p>
            <a:r>
              <a:rPr lang="en-US" sz="1200" kern="1200" dirty="0" smtClean="0">
                <a:solidFill>
                  <a:schemeClr val="tx1"/>
                </a:solidFill>
                <a:effectLst/>
                <a:latin typeface="NeueHaasGroteskText Std" panose="020B05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Implementation of PBIS</a:t>
            </a:r>
            <a:r>
              <a:rPr lang="en-US" sz="1200" b="0" i="0" kern="1200" dirty="0" smtClean="0">
                <a:solidFill>
                  <a:schemeClr val="tx1"/>
                </a:solidFill>
                <a:effectLst/>
                <a:latin typeface="+mn-lt"/>
                <a:ea typeface="+mn-ea"/>
                <a:cs typeface="+mn-cs"/>
              </a:rPr>
              <a:t> is not an event. It is "a specified set of activities designed to put into practice an activity or program of known dimensions" </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Ask these</a:t>
            </a:r>
            <a:r>
              <a:rPr lang="en-US" sz="1200" b="1" i="0" kern="1200" baseline="0" dirty="0" smtClean="0">
                <a:solidFill>
                  <a:schemeClr val="tx1"/>
                </a:solidFill>
                <a:effectLst/>
                <a:latin typeface="+mn-lt"/>
                <a:ea typeface="+mn-ea"/>
                <a:cs typeface="+mn-cs"/>
              </a:rPr>
              <a:t> questions about Implementing PBIS:</a:t>
            </a:r>
          </a:p>
          <a:p>
            <a:r>
              <a:rPr lang="en-US" sz="1200" b="0" i="0" kern="1200" dirty="0" smtClean="0">
                <a:solidFill>
                  <a:schemeClr val="tx1"/>
                </a:solidFill>
                <a:effectLst/>
                <a:latin typeface="+mn-lt"/>
                <a:ea typeface="+mn-ea"/>
                <a:cs typeface="+mn-cs"/>
              </a:rPr>
              <a:t>What practices do you want to implement?</a:t>
            </a:r>
          </a:p>
          <a:p>
            <a:r>
              <a:rPr lang="en-US" sz="1200" b="0" i="0" kern="1200" dirty="0" smtClean="0">
                <a:solidFill>
                  <a:schemeClr val="tx1"/>
                </a:solidFill>
                <a:effectLst/>
                <a:latin typeface="+mn-lt"/>
                <a:ea typeface="+mn-ea"/>
                <a:cs typeface="+mn-cs"/>
              </a:rPr>
              <a:t>Where are the practices implemented?</a:t>
            </a:r>
          </a:p>
          <a:p>
            <a:r>
              <a:rPr lang="en-US" sz="1200" b="0" i="0" kern="1200" dirty="0" smtClean="0">
                <a:solidFill>
                  <a:schemeClr val="tx1"/>
                </a:solidFill>
                <a:effectLst/>
                <a:latin typeface="+mn-lt"/>
                <a:ea typeface="+mn-ea"/>
                <a:cs typeface="+mn-cs"/>
              </a:rPr>
              <a:t>Who are your implementation supporters?</a:t>
            </a:r>
          </a:p>
          <a:p>
            <a:r>
              <a:rPr lang="en-US" sz="1200" b="0" i="0" kern="1200" dirty="0" smtClean="0">
                <a:solidFill>
                  <a:schemeClr val="tx1"/>
                </a:solidFill>
                <a:effectLst/>
                <a:latin typeface="+mn-lt"/>
                <a:ea typeface="+mn-ea"/>
                <a:cs typeface="+mn-cs"/>
              </a:rPr>
              <a:t>How will you support 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Outcomes</a:t>
            </a:r>
            <a:r>
              <a:rPr lang="en-US" sz="1200" b="0" i="0" kern="1200" baseline="0" dirty="0" smtClean="0">
                <a:solidFill>
                  <a:schemeClr val="tx1"/>
                </a:solidFill>
                <a:effectLst/>
                <a:latin typeface="+mn-lt"/>
                <a:ea typeface="+mn-ea"/>
                <a:cs typeface="+mn-cs"/>
              </a:rPr>
              <a:t> are the desired goals. </a:t>
            </a:r>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Systems</a:t>
            </a:r>
            <a:r>
              <a:rPr lang="en-US" sz="1200" b="0" i="0" kern="1200" dirty="0" smtClean="0">
                <a:solidFill>
                  <a:schemeClr val="tx1"/>
                </a:solidFill>
                <a:effectLst/>
                <a:latin typeface="+mn-lt"/>
                <a:ea typeface="+mn-ea"/>
                <a:cs typeface="+mn-cs"/>
              </a:rPr>
              <a:t> refer to the structures and supports school and district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leadership teams provide to enhance teachers' implementation of evidence-based practices with fidelity.</a:t>
            </a:r>
          </a:p>
          <a:p>
            <a:r>
              <a:rPr lang="en-US" sz="1200" b="1" i="0" kern="1200" dirty="0" smtClean="0">
                <a:solidFill>
                  <a:schemeClr val="tx1"/>
                </a:solidFill>
                <a:effectLst/>
                <a:latin typeface="+mn-lt"/>
                <a:ea typeface="+mn-ea"/>
                <a:cs typeface="+mn-cs"/>
              </a:rPr>
              <a:t>Data </a:t>
            </a:r>
            <a:r>
              <a:rPr lang="en-US" sz="1200" b="0" i="0" kern="1200" dirty="0" smtClean="0">
                <a:solidFill>
                  <a:schemeClr val="tx1"/>
                </a:solidFill>
                <a:effectLst/>
                <a:latin typeface="+mn-lt"/>
                <a:ea typeface="+mn-ea"/>
                <a:cs typeface="+mn-cs"/>
              </a:rPr>
              <a:t>is</a:t>
            </a:r>
            <a:r>
              <a:rPr lang="en-US" sz="1200" b="0" i="0" kern="1200" baseline="0" dirty="0" smtClean="0">
                <a:solidFill>
                  <a:schemeClr val="tx1"/>
                </a:solidFill>
                <a:effectLst/>
                <a:latin typeface="+mn-lt"/>
                <a:ea typeface="+mn-ea"/>
                <a:cs typeface="+mn-cs"/>
              </a:rPr>
              <a:t> part of </a:t>
            </a:r>
            <a:r>
              <a:rPr lang="en-US" sz="1200" b="0" i="0" kern="1200" dirty="0" smtClean="0">
                <a:solidFill>
                  <a:schemeClr val="tx1"/>
                </a:solidFill>
                <a:effectLst/>
                <a:latin typeface="+mn-lt"/>
                <a:ea typeface="+mn-ea"/>
                <a:cs typeface="+mn-cs"/>
              </a:rPr>
              <a:t>decision-making in the classroom that allow educators to identify patterns of strengths and needs. It is specific, observable, measurable.</a:t>
            </a:r>
            <a:r>
              <a:rPr lang="en-US" sz="1200" b="0" i="0" kern="1200" baseline="0" dirty="0" smtClean="0">
                <a:solidFill>
                  <a:schemeClr val="tx1"/>
                </a:solidFill>
                <a:effectLst/>
                <a:latin typeface="+mn-lt"/>
                <a:ea typeface="+mn-ea"/>
                <a:cs typeface="+mn-cs"/>
              </a:rPr>
              <a:t> It should be accurate, reliable, and efficient, and socially relevant (involving multiple perspectives for equity work). </a:t>
            </a:r>
            <a:endParaRPr lang="en-US" sz="1200" b="1" i="0" kern="120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Practices </a:t>
            </a:r>
            <a:r>
              <a:rPr lang="en-US" sz="1200" b="0" i="0" kern="1200" baseline="0" dirty="0" smtClean="0">
                <a:solidFill>
                  <a:schemeClr val="tx1"/>
                </a:solidFill>
                <a:effectLst/>
                <a:latin typeface="+mn-lt"/>
                <a:ea typeface="+mn-ea"/>
                <a:cs typeface="+mn-cs"/>
              </a:rPr>
              <a:t>are </a:t>
            </a:r>
            <a:r>
              <a:rPr lang="en-US" sz="1200" b="0" i="0" kern="1200" dirty="0" smtClean="0">
                <a:solidFill>
                  <a:schemeClr val="tx1"/>
                </a:solidFill>
                <a:effectLst/>
                <a:latin typeface="+mn-lt"/>
                <a:ea typeface="+mn-ea"/>
                <a:cs typeface="+mn-cs"/>
              </a:rPr>
              <a:t>preventative and responsive approaches that may be effectively implemented with ALL students in a school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and intensified to support small groups or a few individual students.</a:t>
            </a:r>
            <a:endParaRPr lang="en-US" altLang="en-US" dirty="0" smtClean="0">
              <a:latin typeface="Arial" panose="020B0604020202020204" pitchFamily="34" charset="0"/>
              <a:cs typeface="Arial" panose="020B0604020202020204" pitchFamily="34" charset="0"/>
            </a:endParaRPr>
          </a:p>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6105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NeueHaasGroteskText Std" panose="020B0504020202020204" pitchFamily="34" charset="0"/>
                <a:ea typeface="+mn-ea"/>
                <a:cs typeface="+mn-cs"/>
              </a:rPr>
              <a:t>Implementation of PBIS</a:t>
            </a:r>
            <a:r>
              <a:rPr lang="en-US" sz="1200" b="0" i="0" kern="1200" dirty="0" smtClean="0">
                <a:solidFill>
                  <a:schemeClr val="tx1"/>
                </a:solidFill>
                <a:effectLst/>
                <a:latin typeface="NeueHaasGroteskText Std" panose="020B0504020202020204" pitchFamily="34" charset="0"/>
                <a:ea typeface="+mn-ea"/>
                <a:cs typeface="+mn-cs"/>
              </a:rPr>
              <a:t> is not an event. It is "a specified set of activities designed to put into practice an activity or program of known dimensions" </a:t>
            </a:r>
          </a:p>
          <a:p>
            <a:endParaRPr lang="en-US" sz="1200" b="0" i="0" kern="1200" dirty="0" smtClean="0">
              <a:solidFill>
                <a:schemeClr val="tx1"/>
              </a:solidFill>
              <a:effectLst/>
              <a:latin typeface="NeueHaasGroteskText Std" panose="020B0504020202020204" pitchFamily="34" charset="0"/>
              <a:ea typeface="+mn-ea"/>
              <a:cs typeface="+mn-cs"/>
            </a:endParaRPr>
          </a:p>
          <a:p>
            <a:r>
              <a:rPr lang="en-US" sz="1200" b="1" i="0" kern="1200" dirty="0" smtClean="0">
                <a:solidFill>
                  <a:schemeClr val="tx1"/>
                </a:solidFill>
                <a:effectLst/>
                <a:latin typeface="NeueHaasGroteskText Std" panose="020B0504020202020204" pitchFamily="34" charset="0"/>
                <a:ea typeface="+mn-ea"/>
                <a:cs typeface="+mn-cs"/>
              </a:rPr>
              <a:t>Ask these</a:t>
            </a:r>
            <a:r>
              <a:rPr lang="en-US" sz="1200" b="1" i="0" kern="1200" baseline="0" dirty="0" smtClean="0">
                <a:solidFill>
                  <a:schemeClr val="tx1"/>
                </a:solidFill>
                <a:effectLst/>
                <a:latin typeface="NeueHaasGroteskText Std" panose="020B0504020202020204" pitchFamily="34" charset="0"/>
                <a:ea typeface="+mn-ea"/>
                <a:cs typeface="+mn-cs"/>
              </a:rPr>
              <a:t> questions about Implementing PBIS:</a:t>
            </a:r>
          </a:p>
          <a:p>
            <a:r>
              <a:rPr lang="en-US" sz="1200" b="0" i="0" kern="1200" dirty="0" smtClean="0">
                <a:solidFill>
                  <a:schemeClr val="tx1"/>
                </a:solidFill>
                <a:effectLst/>
                <a:latin typeface="NeueHaasGroteskText Std" panose="020B0504020202020204" pitchFamily="34" charset="0"/>
                <a:ea typeface="+mn-ea"/>
                <a:cs typeface="+mn-cs"/>
              </a:rPr>
              <a:t>What practices do you want to implement?</a:t>
            </a:r>
          </a:p>
          <a:p>
            <a:r>
              <a:rPr lang="en-US" sz="1200" b="0" i="0" kern="1200" dirty="0" smtClean="0">
                <a:solidFill>
                  <a:schemeClr val="tx1"/>
                </a:solidFill>
                <a:effectLst/>
                <a:latin typeface="NeueHaasGroteskText Std" panose="020B0504020202020204" pitchFamily="34" charset="0"/>
                <a:ea typeface="+mn-ea"/>
                <a:cs typeface="+mn-cs"/>
              </a:rPr>
              <a:t>Where are the practices implemented?</a:t>
            </a:r>
          </a:p>
          <a:p>
            <a:r>
              <a:rPr lang="en-US" sz="1200" b="0" i="0" kern="1200" dirty="0" smtClean="0">
                <a:solidFill>
                  <a:schemeClr val="tx1"/>
                </a:solidFill>
                <a:effectLst/>
                <a:latin typeface="NeueHaasGroteskText Std" panose="020B0504020202020204" pitchFamily="34" charset="0"/>
                <a:ea typeface="+mn-ea"/>
                <a:cs typeface="+mn-cs"/>
              </a:rPr>
              <a:t>Who are your implementation supporters?</a:t>
            </a:r>
          </a:p>
          <a:p>
            <a:r>
              <a:rPr lang="en-US" sz="1200" b="0" i="0" kern="1200" dirty="0" smtClean="0">
                <a:solidFill>
                  <a:schemeClr val="tx1"/>
                </a:solidFill>
                <a:effectLst/>
                <a:latin typeface="NeueHaasGroteskText Std" panose="020B0504020202020204" pitchFamily="34" charset="0"/>
                <a:ea typeface="+mn-ea"/>
                <a:cs typeface="+mn-cs"/>
              </a:rPr>
              <a:t>How will you support 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smtClean="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NeueHaasGroteskText Std" panose="020B0504020202020204" pitchFamily="34" charset="0"/>
                <a:ea typeface="+mn-ea"/>
                <a:cs typeface="+mn-cs"/>
              </a:rPr>
              <a:t>Outcomes</a:t>
            </a:r>
            <a:r>
              <a:rPr lang="en-US" sz="1200" b="0" i="0" kern="1200" baseline="0" dirty="0" smtClean="0">
                <a:solidFill>
                  <a:schemeClr val="tx1"/>
                </a:solidFill>
                <a:effectLst/>
                <a:latin typeface="NeueHaasGroteskText Std" panose="020B0504020202020204" pitchFamily="34" charset="0"/>
                <a:ea typeface="+mn-ea"/>
                <a:cs typeface="+mn-cs"/>
              </a:rPr>
              <a:t> are the desired goals. </a:t>
            </a:r>
            <a:endParaRPr lang="en-US" sz="1200" b="0" i="0" kern="1200" dirty="0" smtClean="0">
              <a:solidFill>
                <a:schemeClr val="tx1"/>
              </a:solidFill>
              <a:effectLst/>
              <a:latin typeface="NeueHaasGroteskText Std" panose="020B0504020202020204" pitchFamily="34" charset="0"/>
              <a:ea typeface="+mn-ea"/>
              <a:cs typeface="+mn-cs"/>
            </a:endParaRPr>
          </a:p>
          <a:p>
            <a:r>
              <a:rPr lang="en-US" sz="1200" b="1" i="0" kern="1200" dirty="0" smtClean="0">
                <a:solidFill>
                  <a:schemeClr val="tx1"/>
                </a:solidFill>
                <a:effectLst/>
                <a:latin typeface="NeueHaasGroteskText Std" panose="020B0504020202020204" pitchFamily="34" charset="0"/>
                <a:ea typeface="+mn-ea"/>
                <a:cs typeface="+mn-cs"/>
              </a:rPr>
              <a:t>Systems</a:t>
            </a:r>
            <a:r>
              <a:rPr lang="en-US" sz="1200" b="0" i="0" kern="1200" dirty="0" smtClean="0">
                <a:solidFill>
                  <a:schemeClr val="tx1"/>
                </a:solidFill>
                <a:effectLst/>
                <a:latin typeface="NeueHaasGroteskText Std" panose="020B0504020202020204" pitchFamily="34" charset="0"/>
                <a:ea typeface="+mn-ea"/>
                <a:cs typeface="+mn-cs"/>
              </a:rPr>
              <a:t> refer to the structures and supports school and district</a:t>
            </a:r>
            <a:r>
              <a:rPr lang="en-US" sz="1200" b="0" i="0" kern="1200" baseline="0" dirty="0" smtClean="0">
                <a:solidFill>
                  <a:schemeClr val="tx1"/>
                </a:solidFill>
                <a:effectLst/>
                <a:latin typeface="NeueHaasGroteskText Std" panose="020B0504020202020204" pitchFamily="34" charset="0"/>
                <a:ea typeface="+mn-ea"/>
                <a:cs typeface="+mn-cs"/>
              </a:rPr>
              <a:t> </a:t>
            </a:r>
            <a:r>
              <a:rPr lang="en-US" sz="1200" b="0" i="0" kern="1200" dirty="0" smtClean="0">
                <a:solidFill>
                  <a:schemeClr val="tx1"/>
                </a:solidFill>
                <a:effectLst/>
                <a:latin typeface="NeueHaasGroteskText Std" panose="020B0504020202020204" pitchFamily="34" charset="0"/>
                <a:ea typeface="+mn-ea"/>
                <a:cs typeface="+mn-cs"/>
              </a:rPr>
              <a:t>leadership teams provide to enhance teachers' implementation of evidence-based practices with fidelity.</a:t>
            </a:r>
          </a:p>
          <a:p>
            <a:r>
              <a:rPr lang="en-US" sz="1200" b="1" i="0" kern="1200" dirty="0" smtClean="0">
                <a:solidFill>
                  <a:schemeClr val="tx1"/>
                </a:solidFill>
                <a:effectLst/>
                <a:latin typeface="NeueHaasGroteskText Std" panose="020B0504020202020204" pitchFamily="34" charset="0"/>
                <a:ea typeface="+mn-ea"/>
                <a:cs typeface="+mn-cs"/>
              </a:rPr>
              <a:t>Data </a:t>
            </a:r>
            <a:r>
              <a:rPr lang="en-US" sz="1200" b="0" i="0" kern="1200" dirty="0" smtClean="0">
                <a:solidFill>
                  <a:schemeClr val="tx1"/>
                </a:solidFill>
                <a:effectLst/>
                <a:latin typeface="NeueHaasGroteskText Std" panose="020B0504020202020204" pitchFamily="34" charset="0"/>
                <a:ea typeface="+mn-ea"/>
                <a:cs typeface="+mn-cs"/>
              </a:rPr>
              <a:t>is</a:t>
            </a:r>
            <a:r>
              <a:rPr lang="en-US" sz="1200" b="0" i="0" kern="1200" baseline="0" dirty="0" smtClean="0">
                <a:solidFill>
                  <a:schemeClr val="tx1"/>
                </a:solidFill>
                <a:effectLst/>
                <a:latin typeface="NeueHaasGroteskText Std" panose="020B0504020202020204" pitchFamily="34" charset="0"/>
                <a:ea typeface="+mn-ea"/>
                <a:cs typeface="+mn-cs"/>
              </a:rPr>
              <a:t> part of </a:t>
            </a:r>
            <a:r>
              <a:rPr lang="en-US" sz="1200" b="0" i="0" kern="1200" dirty="0" smtClean="0">
                <a:solidFill>
                  <a:schemeClr val="tx1"/>
                </a:solidFill>
                <a:effectLst/>
                <a:latin typeface="NeueHaasGroteskText Std" panose="020B0504020202020204" pitchFamily="34" charset="0"/>
                <a:ea typeface="+mn-ea"/>
                <a:cs typeface="+mn-cs"/>
              </a:rPr>
              <a:t>decision-making in the classroom that allow educators to identify patterns of strengths and needs. It is specific, observable, measurable.</a:t>
            </a:r>
            <a:r>
              <a:rPr lang="en-US" sz="1200" b="0" i="0" kern="1200" baseline="0" dirty="0" smtClean="0">
                <a:solidFill>
                  <a:schemeClr val="tx1"/>
                </a:solidFill>
                <a:effectLst/>
                <a:latin typeface="NeueHaasGroteskText Std" panose="020B0504020202020204" pitchFamily="34" charset="0"/>
                <a:ea typeface="+mn-ea"/>
                <a:cs typeface="+mn-cs"/>
              </a:rPr>
              <a:t> It should be accurate, reliable, and efficient, and socially relevant (involving multiple perspectives for equity work). </a:t>
            </a:r>
            <a:endParaRPr lang="en-US" sz="1200" b="1" i="0" kern="1200" dirty="0" smtClean="0">
              <a:solidFill>
                <a:schemeClr val="tx1"/>
              </a:solidFill>
              <a:effectLst/>
              <a:latin typeface="NeueHaasGroteskText Std" panose="020B0504020202020204" pitchFamily="34" charset="0"/>
              <a:ea typeface="+mn-ea"/>
              <a:cs typeface="+mn-cs"/>
            </a:endParaRPr>
          </a:p>
          <a:p>
            <a:r>
              <a:rPr lang="en-US" sz="1200" b="1" i="0" kern="1200" baseline="0" dirty="0" smtClean="0">
                <a:solidFill>
                  <a:schemeClr val="tx1"/>
                </a:solidFill>
                <a:effectLst/>
                <a:latin typeface="NeueHaasGroteskText Std" panose="020B0504020202020204" pitchFamily="34" charset="0"/>
                <a:ea typeface="+mn-ea"/>
                <a:cs typeface="+mn-cs"/>
              </a:rPr>
              <a:t>Practices </a:t>
            </a:r>
            <a:r>
              <a:rPr lang="en-US" sz="1200" b="0" i="0" kern="1200" baseline="0" dirty="0" smtClean="0">
                <a:solidFill>
                  <a:schemeClr val="tx1"/>
                </a:solidFill>
                <a:effectLst/>
                <a:latin typeface="NeueHaasGroteskText Std" panose="020B0504020202020204" pitchFamily="34" charset="0"/>
                <a:ea typeface="+mn-ea"/>
                <a:cs typeface="+mn-cs"/>
              </a:rPr>
              <a:t>are </a:t>
            </a:r>
            <a:r>
              <a:rPr lang="en-US" sz="1200" b="0" i="0" kern="1200" dirty="0" smtClean="0">
                <a:solidFill>
                  <a:schemeClr val="tx1"/>
                </a:solidFill>
                <a:effectLst/>
                <a:latin typeface="NeueHaasGroteskText Std" panose="020B0504020202020204" pitchFamily="34" charset="0"/>
                <a:ea typeface="+mn-ea"/>
                <a:cs typeface="+mn-cs"/>
              </a:rPr>
              <a:t>preventative and responsive approaches that may be effectively implemented with ALL students in a school</a:t>
            </a:r>
            <a:r>
              <a:rPr lang="en-US" sz="1200" b="0" i="0" kern="1200" baseline="0" dirty="0" smtClean="0">
                <a:solidFill>
                  <a:schemeClr val="tx1"/>
                </a:solidFill>
                <a:effectLst/>
                <a:latin typeface="NeueHaasGroteskText Std" panose="020B0504020202020204" pitchFamily="34" charset="0"/>
                <a:ea typeface="+mn-ea"/>
                <a:cs typeface="+mn-cs"/>
              </a:rPr>
              <a:t> </a:t>
            </a:r>
            <a:r>
              <a:rPr lang="en-US" sz="1200" b="0" i="0" kern="1200" dirty="0" smtClean="0">
                <a:solidFill>
                  <a:schemeClr val="tx1"/>
                </a:solidFill>
                <a:effectLst/>
                <a:latin typeface="NeueHaasGroteskText Std" panose="020B0504020202020204" pitchFamily="34" charset="0"/>
                <a:ea typeface="+mn-ea"/>
                <a:cs typeface="+mn-cs"/>
              </a:rPr>
              <a:t>and intensified to support small groups or a few individual students.</a:t>
            </a:r>
            <a:endParaRPr lang="en-US" altLang="en-US"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1993158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school is unique therefore</a:t>
            </a:r>
            <a:r>
              <a:rPr lang="en-US" baseline="0" dirty="0" smtClean="0"/>
              <a:t> PBIS has to be </a:t>
            </a:r>
            <a:r>
              <a:rPr lang="en-US" dirty="0" smtClean="0"/>
              <a:t>School-wide components. Implementing PBIS is not a single event or a one year process;</a:t>
            </a:r>
            <a:r>
              <a:rPr lang="en-US" baseline="0" dirty="0" smtClean="0"/>
              <a:t> </a:t>
            </a:r>
            <a:r>
              <a:rPr lang="en-US" sz="1200" b="0" i="0" kern="1200" dirty="0" smtClean="0">
                <a:solidFill>
                  <a:schemeClr val="tx1"/>
                </a:solidFill>
                <a:effectLst/>
                <a:latin typeface="+mn-lt"/>
                <a:ea typeface="+mn-ea"/>
                <a:cs typeface="+mn-cs"/>
              </a:rPr>
              <a:t>PBIS is</a:t>
            </a:r>
            <a:r>
              <a:rPr lang="en-US" sz="1200" b="0" i="0" kern="1200" baseline="0" dirty="0" smtClean="0">
                <a:solidFill>
                  <a:schemeClr val="tx1"/>
                </a:solidFill>
                <a:effectLst/>
                <a:latin typeface="+mn-lt"/>
                <a:ea typeface="+mn-ea"/>
                <a:cs typeface="+mn-cs"/>
              </a:rPr>
              <a:t> not a prescribed curriculum</a:t>
            </a:r>
          </a:p>
          <a:p>
            <a:r>
              <a:rPr lang="en-US" dirty="0" smtClean="0"/>
              <a:t>-use</a:t>
            </a:r>
            <a:r>
              <a:rPr lang="en-US" baseline="0" dirty="0" smtClean="0"/>
              <a:t> evidence based practices</a:t>
            </a:r>
          </a:p>
          <a:p>
            <a:r>
              <a:rPr lang="en-US" baseline="0" dirty="0" smtClean="0"/>
              <a:t>-focus on data and outcomes (PDSA cycles)</a:t>
            </a:r>
          </a:p>
          <a:p>
            <a:r>
              <a:rPr lang="en-US" baseline="0" dirty="0" smtClean="0"/>
              <a:t>-team approach </a:t>
            </a:r>
          </a:p>
          <a:p>
            <a:r>
              <a:rPr lang="en-US" baseline="0" dirty="0" smtClean="0"/>
              <a:t>-interventions should be relative to population and implemented with fidelity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a:t>
            </a:r>
            <a:r>
              <a:rPr lang="en-US" sz="1200" b="1" i="0" kern="1200" dirty="0" smtClean="0">
                <a:solidFill>
                  <a:schemeClr val="tx1"/>
                </a:solidFill>
                <a:effectLst/>
                <a:latin typeface="+mn-lt"/>
                <a:ea typeface="+mn-ea"/>
                <a:cs typeface="+mn-cs"/>
              </a:rPr>
              <a:t>The implementation process </a:t>
            </a:r>
            <a:r>
              <a:rPr lang="en-US" sz="1200" b="0" i="0" kern="1200" dirty="0" smtClean="0">
                <a:solidFill>
                  <a:schemeClr val="tx1"/>
                </a:solidFill>
                <a:effectLst/>
                <a:latin typeface="+mn-lt"/>
                <a:ea typeface="+mn-ea"/>
                <a:cs typeface="+mn-cs"/>
              </a:rPr>
              <a:t>includes active administrator leadership; school-wide leadership teams; coaching; data-based decision making; and student, family, and staff input.</a:t>
            </a:r>
          </a:p>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130759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sz="1200" dirty="0">
                <a:latin typeface="Times New Roman" charset="0"/>
                <a:ea typeface="ＭＳ Ｐゴシック" charset="0"/>
                <a:cs typeface="ＭＳ Ｐゴシック" charset="0"/>
              </a:rPr>
              <a:t>This TIERED LOGIC can be illustrated by a schools that has ALIGNED its BEHAVIOR SUPPORT INTERVENTIONS OR PRACTICES BY THREE GENERAL TIERS</a:t>
            </a:r>
          </a:p>
          <a:p>
            <a:pPr eaLnBrk="1" hangingPunct="1">
              <a:spcBef>
                <a:spcPct val="0"/>
              </a:spcBef>
            </a:pPr>
            <a:endParaRPr lang="en-US" sz="1200" dirty="0">
              <a:latin typeface="Times New Roman" charset="0"/>
              <a:ea typeface="ＭＳ Ｐゴシック" charset="0"/>
              <a:cs typeface="ＭＳ Ｐゴシック" charset="0"/>
            </a:endParaRPr>
          </a:p>
          <a:p>
            <a:pPr eaLnBrk="1" hangingPunct="1">
              <a:spcBef>
                <a:spcPct val="0"/>
              </a:spcBef>
            </a:pPr>
            <a:r>
              <a:rPr lang="en-US" sz="1200" dirty="0">
                <a:latin typeface="Times New Roman" charset="0"/>
                <a:ea typeface="ＭＳ Ｐゴシック" charset="0"/>
                <a:cs typeface="ＭＳ Ｐゴシック" charset="0"/>
              </a:rPr>
              <a:t>TIER 1 PRACTICES ARE FOR ALL STUDENTS ACROSS ALL SCHOOL SETTINGS</a:t>
            </a:r>
          </a:p>
          <a:p>
            <a:pPr eaLnBrk="1" hangingPunct="1">
              <a:spcBef>
                <a:spcPct val="0"/>
              </a:spcBef>
            </a:pPr>
            <a:endParaRPr lang="en-US" sz="1200" dirty="0">
              <a:latin typeface="Times New Roman" charset="0"/>
              <a:ea typeface="ＭＳ Ｐゴシック" charset="0"/>
              <a:cs typeface="ＭＳ Ｐゴシック" charset="0"/>
            </a:endParaRPr>
          </a:p>
          <a:p>
            <a:pPr eaLnBrk="1" hangingPunct="1">
              <a:spcBef>
                <a:spcPct val="0"/>
              </a:spcBef>
            </a:pPr>
            <a:r>
              <a:rPr lang="en-US" sz="1200" dirty="0">
                <a:latin typeface="Times New Roman" charset="0"/>
                <a:ea typeface="ＭＳ Ｐゴシック" charset="0"/>
                <a:cs typeface="ＭＳ Ｐゴシック" charset="0"/>
              </a:rPr>
              <a:t>TIER 2 PRACTICES ARE FOR STUDENTS WHO REQUIRE SUPPLEMENTAL SPECIALIZED (SMALL GROUP) SUPPORTS</a:t>
            </a:r>
          </a:p>
          <a:p>
            <a:pPr eaLnBrk="1" hangingPunct="1">
              <a:spcBef>
                <a:spcPct val="0"/>
              </a:spcBef>
            </a:pPr>
            <a:endParaRPr lang="en-US" sz="1200" dirty="0">
              <a:latin typeface="Times New Roman" charset="0"/>
              <a:ea typeface="ＭＳ Ｐゴシック" charset="0"/>
              <a:cs typeface="ＭＳ Ｐゴシック" charset="0"/>
            </a:endParaRPr>
          </a:p>
          <a:p>
            <a:pPr eaLnBrk="1" hangingPunct="1">
              <a:spcBef>
                <a:spcPct val="0"/>
              </a:spcBef>
            </a:pPr>
            <a:r>
              <a:rPr lang="en-US" sz="1200" dirty="0">
                <a:latin typeface="Times New Roman" charset="0"/>
                <a:ea typeface="ＭＳ Ｐゴシック" charset="0"/>
                <a:cs typeface="ＭＳ Ｐゴシック" charset="0"/>
              </a:rPr>
              <a:t>TIER 3 PRACTICES ARE HIGHLY SPECIALIZED AND INTENSIVE FOR INDIVIDUAL STUDENTS.</a:t>
            </a:r>
          </a:p>
          <a:p>
            <a:pPr eaLnBrk="1" hangingPunct="1">
              <a:spcBef>
                <a:spcPct val="0"/>
              </a:spcBef>
            </a:pPr>
            <a:endParaRPr lang="en-US" sz="1200" dirty="0">
              <a:latin typeface="Times New Roman" charset="0"/>
              <a:ea typeface="ＭＳ Ｐゴシック" charset="0"/>
              <a:cs typeface="ＭＳ Ｐゴシック" charset="0"/>
            </a:endParaRPr>
          </a:p>
          <a:p>
            <a:pPr eaLnBrk="1" hangingPunct="1">
              <a:spcBef>
                <a:spcPct val="0"/>
              </a:spcBef>
            </a:pPr>
            <a:r>
              <a:rPr lang="en-US" sz="1200" dirty="0">
                <a:latin typeface="Times New Roman" charset="0"/>
                <a:ea typeface="ＭＳ Ｐゴシック" charset="0"/>
                <a:cs typeface="ＭＳ Ｐゴシック" charset="0"/>
              </a:rPr>
              <a:t>It is important to notice that these practices are</a:t>
            </a:r>
          </a:p>
          <a:p>
            <a:pPr eaLnBrk="1" hangingPunct="1">
              <a:spcBef>
                <a:spcPct val="0"/>
              </a:spcBef>
            </a:pPr>
            <a:r>
              <a:rPr lang="en-US" sz="1200" dirty="0">
                <a:latin typeface="Times New Roman" charset="0"/>
                <a:ea typeface="ＭＳ Ｐゴシック" charset="0"/>
                <a:cs typeface="ＭＳ Ｐゴシック" charset="0"/>
              </a:rPr>
              <a:t>SMALL IN NUMBER</a:t>
            </a:r>
          </a:p>
          <a:p>
            <a:pPr eaLnBrk="1" hangingPunct="1">
              <a:spcBef>
                <a:spcPct val="0"/>
              </a:spcBef>
            </a:pPr>
            <a:endParaRPr lang="en-US" sz="1200" dirty="0">
              <a:latin typeface="Times New Roman" charset="0"/>
              <a:ea typeface="ＭＳ Ｐゴシック" charset="0"/>
              <a:cs typeface="ＭＳ Ｐゴシック" charset="0"/>
            </a:endParaRPr>
          </a:p>
          <a:p>
            <a:pPr eaLnBrk="1" hangingPunct="1">
              <a:spcBef>
                <a:spcPct val="0"/>
              </a:spcBef>
            </a:pPr>
            <a:r>
              <a:rPr lang="en-US" sz="1200" dirty="0">
                <a:latin typeface="Times New Roman" charset="0"/>
                <a:ea typeface="ＭＳ Ｐゴシック" charset="0"/>
                <a:cs typeface="ＭＳ Ｐゴシック" charset="0"/>
              </a:rPr>
              <a:t>CONCEPTUALLY ALIGNED</a:t>
            </a:r>
          </a:p>
          <a:p>
            <a:pPr eaLnBrk="1" hangingPunct="1">
              <a:spcBef>
                <a:spcPct val="0"/>
              </a:spcBef>
            </a:pPr>
            <a:endParaRPr lang="en-US" sz="1200" dirty="0">
              <a:latin typeface="Times New Roman" charset="0"/>
              <a:ea typeface="ＭＳ Ｐゴシック" charset="0"/>
              <a:cs typeface="ＭＳ Ｐゴシック" charset="0"/>
            </a:endParaRPr>
          </a:p>
          <a:p>
            <a:pPr eaLnBrk="1" hangingPunct="1">
              <a:spcBef>
                <a:spcPct val="0"/>
              </a:spcBef>
            </a:pPr>
            <a:r>
              <a:rPr lang="en-US" sz="1200" dirty="0">
                <a:latin typeface="Times New Roman" charset="0"/>
                <a:ea typeface="ＭＳ Ｐゴシック" charset="0"/>
                <a:cs typeface="ＭＳ Ｐゴシック" charset="0"/>
              </a:rPr>
              <a:t>AND WOULD HAVE DATA RULES FOR MOVEMENT UP AND DOWN THE CONTINUUM</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3398591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024968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2397981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smtClean="0"/>
              <a:t>Click to enter the slideshow title</a:t>
            </a:r>
            <a:endParaRPr lang="en-US" dirty="0"/>
          </a:p>
        </p:txBody>
      </p:sp>
      <p:sp>
        <p:nvSpPr>
          <p:cNvPr id="3" name="Rectangle 2"/>
          <p:cNvSpPr/>
          <p:nvPr userDrawn="1"/>
        </p:nvSpPr>
        <p:spPr>
          <a:xfrm>
            <a:off x="0" y="5387787"/>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8/1/2018</a:t>
            </a:fld>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9118" y="1436952"/>
            <a:ext cx="5834253" cy="1348440"/>
          </a:xfrm>
          <a:prstGeom prst="rect">
            <a:avLst/>
          </a:prstGeom>
        </p:spPr>
      </p:pic>
    </p:spTree>
    <p:extLst>
      <p:ext uri="{BB962C8B-B14F-4D97-AF65-F5344CB8AC3E}">
        <p14:creationId xmlns:p14="http://schemas.microsoft.com/office/powerpoint/2010/main" val="36973892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solidFill>
                  <a:srgbClr val="000000"/>
                </a:solidFill>
              </a:rPr>
              <a:pPr/>
              <a:t>8/1/2018</a:t>
            </a:fld>
            <a:endParaRPr lang="en-US" dirty="0">
              <a:solidFill>
                <a:srgbClr val="000000"/>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education.mn.gov</a:t>
            </a: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4"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803811"/>
            <a:ext cx="5447246" cy="723760"/>
          </a:xfrm>
          <a:prstGeom prst="rect">
            <a:avLst/>
          </a:prstGeom>
        </p:spPr>
      </p:pic>
      <p:pic>
        <p:nvPicPr>
          <p:cNvPr id="10" name="08E63123-0EA5-48C1-AA21-28EADA3137E5" descr="08E63123-0EA5-48C1-AA21-28EADA3137E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703809" y="2722866"/>
            <a:ext cx="2784382" cy="1292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8559943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2363996" y="152400"/>
            <a:ext cx="8989803"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8/1/2018</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education.mn.gov</a:t>
            </a:r>
            <a:endParaRPr lang="en-US" dirty="0">
              <a:solidFill>
                <a:srgbClr val="003865"/>
              </a:solidFill>
            </a:endParaRPr>
          </a:p>
        </p:txBody>
      </p:sp>
      <p:pic>
        <p:nvPicPr>
          <p:cNvPr id="10" name="08E63123-0EA5-48C1-AA21-28EADA3137E5" descr="08E63123-0EA5-48C1-AA21-28EADA3137E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4946" y="155960"/>
            <a:ext cx="2034105" cy="943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2267429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2363996" y="152400"/>
            <a:ext cx="8989803"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solidFill>
                  <a:srgbClr val="000000"/>
                </a:solidFill>
              </a:rPr>
              <a:pPr/>
              <a:t>8/1/2018</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education.mn.gov</a:t>
            </a:r>
            <a:endParaRPr lang="en-US" dirty="0">
              <a:solidFill>
                <a:srgbClr val="003865"/>
              </a:solidFill>
            </a:endParaRPr>
          </a:p>
        </p:txBody>
      </p:sp>
      <p:pic>
        <p:nvPicPr>
          <p:cNvPr id="10" name="08E63123-0EA5-48C1-AA21-28EADA3137E5" descr="08E63123-0EA5-48C1-AA21-28EADA3137E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4946" y="155960"/>
            <a:ext cx="2034105" cy="943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3017156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838200" y="1335281"/>
            <a:ext cx="10515600" cy="4841682"/>
          </a:xfrm>
          <a:solidFill>
            <a:schemeClr val="bg1"/>
          </a:solidFill>
        </p:spPr>
        <p:txBody>
          <a:bodyPr lIns="182880" tIns="91440" rIns="182880" bIns="274320" anchor="b">
            <a:normAutofit/>
          </a:bodyPr>
          <a:lstStyle>
            <a:lvl1pPr algn="l">
              <a:defRPr sz="7200" b="1">
                <a:solidFill>
                  <a:schemeClr val="tx1"/>
                </a:solidFill>
              </a:defRPr>
            </a:lvl1pPr>
          </a:lstStyle>
          <a:p>
            <a:r>
              <a:rPr lang="en-US" dirty="0" smtClean="0"/>
              <a:t>Click to edit title</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solidFill>
                  <a:srgbClr val="000000"/>
                </a:solidFill>
              </a:rPr>
              <a:pPr/>
              <a:t>8/1/2018</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education.mn.gov</a:t>
            </a:r>
            <a:endParaRPr lang="en-US" dirty="0">
              <a:solidFill>
                <a:srgbClr val="003865"/>
              </a:solidFill>
            </a:endParaRPr>
          </a:p>
        </p:txBody>
      </p:sp>
      <p:pic>
        <p:nvPicPr>
          <p:cNvPr id="10" name="08E63123-0EA5-48C1-AA21-28EADA3137E5" descr="08E63123-0EA5-48C1-AA21-28EADA3137E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4946" y="155960"/>
            <a:ext cx="2034105" cy="943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2081084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solidFill>
                  <a:srgbClr val="FFFFFF"/>
                </a:solidFill>
              </a:rPr>
              <a:pPr/>
              <a:t>8/1/2018</a:t>
            </a:fld>
            <a:endParaRPr lang="en-US" dirty="0">
              <a:solidFill>
                <a:srgbClr val="FFFFFF"/>
              </a:solidFill>
            </a:endParaRPr>
          </a:p>
        </p:txBody>
      </p:sp>
      <p:sp>
        <p:nvSpPr>
          <p:cNvPr id="5" name="Footer Placeholder 4"/>
          <p:cNvSpPr>
            <a:spLocks noGrp="1"/>
          </p:cNvSpPr>
          <p:nvPr>
            <p:ph type="ftr" sz="quarter" idx="12"/>
          </p:nvPr>
        </p:nvSpPr>
        <p:spPr>
          <a:xfrm>
            <a:off x="2885256" y="6356350"/>
            <a:ext cx="6421487" cy="365125"/>
          </a:xfrm>
        </p:spPr>
        <p:txBody>
          <a:bodyPr/>
          <a:lstStyle>
            <a:lvl1pPr>
              <a:defRPr>
                <a:solidFill>
                  <a:schemeClr val="bg1"/>
                </a:solidFill>
              </a:defRPr>
            </a:lvl1pPr>
          </a:lstStyle>
          <a:p>
            <a:r>
              <a:rPr lang="en-US" dirty="0" smtClean="0">
                <a:solidFill>
                  <a:srgbClr val="FFFFFF"/>
                </a:solidFill>
              </a:rPr>
              <a:t>Leading for educational excellence and equity, every day for every one. </a:t>
            </a:r>
            <a:r>
              <a:rPr lang="en-US" dirty="0" smtClean="0">
                <a:solidFill>
                  <a:srgbClr val="78BE21"/>
                </a:solidFill>
              </a:rPr>
              <a:t>|</a:t>
            </a:r>
            <a:r>
              <a:rPr lang="en-US" dirty="0" smtClean="0">
                <a:solidFill>
                  <a:srgbClr val="FFFFFF"/>
                </a:solidFill>
              </a:rPr>
              <a:t> education.mn.gov</a:t>
            </a:r>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176" y="594061"/>
            <a:ext cx="3486624" cy="463258"/>
          </a:xfrm>
          <a:prstGeom prst="rect">
            <a:avLst/>
          </a:prstGeom>
        </p:spPr>
      </p:pic>
      <p:pic>
        <p:nvPicPr>
          <p:cNvPr id="9" name="08E63123-0EA5-48C1-AA21-28EADA3137E5" descr="08E63123-0EA5-48C1-AA21-28EADA3137E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0443" y="353698"/>
            <a:ext cx="1696348" cy="787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9393021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425E5E-8D9F-E64E-A62C-9E9663A2F994}" type="datetimeFigureOut">
              <a:rPr lang="en-US" smtClean="0">
                <a:solidFill>
                  <a:srgbClr val="000000"/>
                </a:solidFill>
              </a:rPr>
              <a:pPr/>
              <a:t>8/1/2018</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0015EC8E-E6FD-D74C-91C3-44CDC86C828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6182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8/1/2018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803811"/>
            <a:ext cx="5447246" cy="723760"/>
          </a:xfrm>
          <a:prstGeom prst="rect">
            <a:avLst/>
          </a:prstGeom>
        </p:spPr>
      </p:pic>
    </p:spTree>
    <p:extLst>
      <p:ext uri="{BB962C8B-B14F-4D97-AF65-F5344CB8AC3E}">
        <p14:creationId xmlns:p14="http://schemas.microsoft.com/office/powerpoint/2010/main" val="65725067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8/1/2018</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smtClean="0">
                <a:solidFill>
                  <a:srgbClr val="003865"/>
                </a:solidFill>
              </a:rPr>
              <a:t>Leading for educational excellence and equity, every day for every one.</a:t>
            </a:r>
            <a:r>
              <a:rPr lang="en-US" dirty="0" smtClean="0"/>
              <a:t> </a:t>
            </a:r>
            <a:r>
              <a:rPr lang="en-US" dirty="0" smtClean="0">
                <a:solidFill>
                  <a:schemeClr val="accent2"/>
                </a:solidFill>
              </a:rPr>
              <a:t>|</a:t>
            </a:r>
            <a:r>
              <a:rPr lang="en-US" dirty="0" smtClean="0"/>
              <a:t> </a:t>
            </a:r>
            <a:r>
              <a:rPr lang="en-US" dirty="0" smtClean="0">
                <a:solidFill>
                  <a:srgbClr val="003865"/>
                </a:solidFill>
              </a:rPr>
              <a:t>education.state.mn.us</a:t>
            </a:r>
            <a:endParaRPr lang="en-US" dirty="0">
              <a:solidFill>
                <a:srgbClr val="003865"/>
              </a:solidFill>
            </a:endParaRPr>
          </a:p>
        </p:txBody>
      </p:sp>
    </p:spTree>
    <p:extLst>
      <p:ext uri="{BB962C8B-B14F-4D97-AF65-F5344CB8AC3E}">
        <p14:creationId xmlns:p14="http://schemas.microsoft.com/office/powerpoint/2010/main" val="353249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8/1/2018</a:t>
            </a:fld>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smtClean="0">
                <a:solidFill>
                  <a:srgbClr val="003865"/>
                </a:solidFill>
              </a:rPr>
              <a:t>Leading for educational excellence and equity, every day for every one.</a:t>
            </a:r>
            <a:r>
              <a:rPr lang="en-US" dirty="0" smtClean="0"/>
              <a:t> </a:t>
            </a:r>
            <a:r>
              <a:rPr lang="en-US" dirty="0" smtClean="0">
                <a:solidFill>
                  <a:schemeClr val="accent2"/>
                </a:solidFill>
              </a:rPr>
              <a:t>|</a:t>
            </a:r>
            <a:r>
              <a:rPr lang="en-US" dirty="0" smtClean="0"/>
              <a:t> </a:t>
            </a:r>
            <a:r>
              <a:rPr lang="en-US" dirty="0" smtClean="0">
                <a:solidFill>
                  <a:srgbClr val="003865"/>
                </a:solidFill>
              </a:rPr>
              <a:t>education.state.mn.us</a:t>
            </a:r>
            <a:endParaRPr lang="en-US" dirty="0">
              <a:solidFill>
                <a:srgbClr val="003865"/>
              </a:solidFill>
            </a:endParaRPr>
          </a:p>
        </p:txBody>
      </p:sp>
    </p:spTree>
    <p:extLst>
      <p:ext uri="{BB962C8B-B14F-4D97-AF65-F5344CB8AC3E}">
        <p14:creationId xmlns:p14="http://schemas.microsoft.com/office/powerpoint/2010/main" val="71661008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8/1/2018</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smtClean="0">
                <a:solidFill>
                  <a:srgbClr val="003865"/>
                </a:solidFill>
              </a:rPr>
              <a:t>Leading for educational excellence and equity, every day for every one.</a:t>
            </a:r>
            <a:r>
              <a:rPr lang="en-US" dirty="0" smtClean="0"/>
              <a:t> </a:t>
            </a:r>
            <a:r>
              <a:rPr lang="en-US" dirty="0" smtClean="0">
                <a:solidFill>
                  <a:schemeClr val="accent2"/>
                </a:solidFill>
              </a:rPr>
              <a:t>|</a:t>
            </a:r>
            <a:r>
              <a:rPr lang="en-US" dirty="0" smtClean="0"/>
              <a:t> </a:t>
            </a:r>
            <a:r>
              <a:rPr lang="en-US" dirty="0" smtClean="0">
                <a:solidFill>
                  <a:srgbClr val="003865"/>
                </a:solidFill>
              </a:rPr>
              <a:t>education.state.mn.us</a:t>
            </a:r>
            <a:endParaRPr lang="en-US" dirty="0">
              <a:solidFill>
                <a:srgbClr val="003865"/>
              </a:solidFill>
            </a:endParaRPr>
          </a:p>
        </p:txBody>
      </p:sp>
    </p:spTree>
    <p:extLst>
      <p:ext uri="{BB962C8B-B14F-4D97-AF65-F5344CB8AC3E}">
        <p14:creationId xmlns:p14="http://schemas.microsoft.com/office/powerpoint/2010/main" val="3485841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8/1/2018</a:t>
            </a:fld>
            <a:endParaRPr lang="en-US" dirty="0"/>
          </a:p>
        </p:txBody>
      </p:sp>
      <p:sp>
        <p:nvSpPr>
          <p:cNvPr id="5" name="Footer Placeholder 4"/>
          <p:cNvSpPr>
            <a:spLocks noGrp="1"/>
          </p:cNvSpPr>
          <p:nvPr>
            <p:ph type="ftr" sz="quarter" idx="12"/>
          </p:nvPr>
        </p:nvSpPr>
        <p:spPr>
          <a:xfrm>
            <a:off x="2885256" y="6356350"/>
            <a:ext cx="6421487" cy="365125"/>
          </a:xfrm>
        </p:spPr>
        <p:txBody>
          <a:bodyPr/>
          <a:lstStyle>
            <a:lvl1pPr>
              <a:defRPr>
                <a:solidFill>
                  <a:schemeClr val="bg1"/>
                </a:solidFill>
              </a:defRPr>
            </a:lvl1pPr>
          </a:lstStyle>
          <a:p>
            <a:r>
              <a:rPr lang="en-US" dirty="0" smtClean="0"/>
              <a:t>Leading for educational excellence and equity, every day for every one. </a:t>
            </a:r>
            <a:r>
              <a:rPr lang="en-US" dirty="0" smtClean="0">
                <a:solidFill>
                  <a:schemeClr val="accent2"/>
                </a:solidFill>
              </a:rPr>
              <a:t>|</a:t>
            </a:r>
            <a:r>
              <a:rPr lang="en-US" dirty="0" smtClean="0"/>
              <a:t> education.state.mn.us</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176" y="594061"/>
            <a:ext cx="3486624" cy="463258"/>
          </a:xfrm>
          <a:prstGeom prst="rect">
            <a:avLst/>
          </a:prstGeom>
        </p:spPr>
      </p:pic>
    </p:spTree>
    <p:extLst>
      <p:ext uri="{BB962C8B-B14F-4D97-AF65-F5344CB8AC3E}">
        <p14:creationId xmlns:p14="http://schemas.microsoft.com/office/powerpoint/2010/main" val="5559638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425E5E-8D9F-E64E-A62C-9E9663A2F994}" type="datetimeFigureOut">
              <a:rPr lang="en-US" smtClean="0"/>
              <a:t>8/1/2018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15EC8E-E6FD-D74C-91C3-44CDC86C8287}" type="slidenum">
              <a:rPr lang="en-US" smtClean="0"/>
              <a:t>‹#›</a:t>
            </a:fld>
            <a:endParaRPr lang="en-US"/>
          </a:p>
        </p:txBody>
      </p:sp>
    </p:spTree>
    <p:extLst>
      <p:ext uri="{BB962C8B-B14F-4D97-AF65-F5344CB8AC3E}">
        <p14:creationId xmlns:p14="http://schemas.microsoft.com/office/powerpoint/2010/main" val="647414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Title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838200" y="1335281"/>
            <a:ext cx="10515600" cy="4841682"/>
          </a:xfrm>
          <a:solidFill>
            <a:schemeClr val="bg1"/>
          </a:solidFill>
        </p:spPr>
        <p:txBody>
          <a:bodyPr lIns="182880" tIns="91440" rIns="182880" bIns="274320" anchor="b">
            <a:normAutofit/>
          </a:bodyPr>
          <a:lstStyle>
            <a:lvl1pPr algn="l">
              <a:defRPr sz="7200" b="1">
                <a:solidFill>
                  <a:schemeClr val="tx1"/>
                </a:solidFill>
              </a:defRPr>
            </a:lvl1pPr>
          </a:lstStyle>
          <a:p>
            <a:r>
              <a:rPr lang="en-US" dirty="0" smtClean="0"/>
              <a:t>Click to edit title</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solidFill>
                  <a:srgbClr val="000000"/>
                </a:solidFill>
              </a:rPr>
              <a:pPr/>
              <a:t>8/1/2018</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education.mn.gov</a:t>
            </a:r>
            <a:endParaRPr lang="en-US" dirty="0">
              <a:solidFill>
                <a:srgbClr val="003865"/>
              </a:solidFill>
            </a:endParaRPr>
          </a:p>
        </p:txBody>
      </p:sp>
      <p:pic>
        <p:nvPicPr>
          <p:cNvPr id="10" name="08E63123-0EA5-48C1-AA21-28EADA3137E5" descr="08E63123-0EA5-48C1-AA21-28EADA3137E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4946" y="155960"/>
            <a:ext cx="2034105" cy="943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65956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smtClean="0"/>
              <a:t>Click to enter the slideshow title</a:t>
            </a:r>
            <a:endParaRPr lang="en-US" dirty="0"/>
          </a:p>
        </p:txBody>
      </p:sp>
      <p:sp>
        <p:nvSpPr>
          <p:cNvPr id="3" name="Rectangle 2"/>
          <p:cNvSpPr/>
          <p:nvPr userDrawn="1"/>
        </p:nvSpPr>
        <p:spPr>
          <a:xfrm>
            <a:off x="0" y="5387787"/>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solidFill>
                  <a:srgbClr val="000000"/>
                </a:solidFill>
              </a:rPr>
              <a:pPr/>
              <a:t>8/1/2018</a:t>
            </a:fld>
            <a:endParaRPr lang="en-US" dirty="0">
              <a:solidFill>
                <a:srgbClr val="000000"/>
              </a:solidFill>
            </a:endParaRP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9118" y="1436952"/>
            <a:ext cx="5834253" cy="1348440"/>
          </a:xfrm>
          <a:prstGeom prst="rect">
            <a:avLst/>
          </a:prstGeom>
        </p:spPr>
      </p:pic>
      <p:pic>
        <p:nvPicPr>
          <p:cNvPr id="8" name="08E63123-0EA5-48C1-AA21-28EADA3137E5" descr="08E63123-0EA5-48C1-AA21-28EADA3137E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703809" y="2722866"/>
            <a:ext cx="2784382" cy="1292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51105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8/1/2018</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12" r:id="rId3"/>
    <p:sldLayoutId id="2147483790" r:id="rId4"/>
    <p:sldLayoutId id="2147483789" r:id="rId5"/>
    <p:sldLayoutId id="2147483798" r:id="rId6"/>
    <p:sldLayoutId id="2147483800" r:id="rId7"/>
    <p:sldLayoutId id="2147483809" r:id="rId8"/>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8/1/2018</a:t>
            </a:fld>
            <a:endParaRPr lang="en-US" dirty="0">
              <a:solidFill>
                <a:srgbClr val="000000"/>
              </a:solidFill>
            </a:endParaRPr>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Optional Tagline Goes Here </a:t>
            </a:r>
            <a:r>
              <a:rPr lang="en-US" dirty="0" smtClean="0">
                <a:solidFill>
                  <a:srgbClr val="003865"/>
                </a:solidFill>
              </a:rPr>
              <a:t>|</a:t>
            </a:r>
            <a:r>
              <a:rPr lang="en-US" dirty="0"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84156271"/>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DE.PBIS@state.mn.us" TargetMode="Externa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revisor.mn.gov/laws/?id=5&amp;year=2017&amp;type=1#laws.2.26.0" TargetMode="Externa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hyperlink" Target="http://www.pbismn.org/" TargetMode="External"/><Relationship Id="rId13"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jpeg"/><Relationship Id="rId15" Type="http://schemas.openxmlformats.org/officeDocument/2006/relationships/image" Target="http://files.constantcontact.com/088515bf601/1c0265b4-c940-4b4a-96f0-9f39996facd3.jpg" TargetMode="External"/><Relationship Id="rId10" Type="http://schemas.openxmlformats.org/officeDocument/2006/relationships/image" Target="../media/image20.png"/><Relationship Id="rId4" Type="http://schemas.openxmlformats.org/officeDocument/2006/relationships/hyperlink" Target="http://www.pbis.org/" TargetMode="External"/><Relationship Id="rId9" Type="http://schemas.openxmlformats.org/officeDocument/2006/relationships/image" Target="../media/image19.png"/><Relationship Id="rId1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http://files.constantcontact.com/088515bf601/1c0265b4-c940-4b4a-96f0-9f39996facd3.jpg"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http://files.constantcontact.com/088515bf601/1c0265b4-c940-4b4a-96f0-9f39996facd3.jpg"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hyperlink" Target="https://www2.ed.gov/documents/press-releases/fssc-field-visit-sugai.pdf"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s://www.pbisapps.org/Applications/Pages/PBIS-Assessment.aspx" TargetMode="External"/><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hyperlink" Target="http://www.pbismn.org/GSapplication.html" TargetMode="External"/><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hyperlink" Target="http://pbismn.org/documents/dataCalendarAtAGlance_Training2015_16.pdf" TargetMode="External"/><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hyperlink" Target="https://twitter.com/pbisMN"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https://www.facebook.com/pbisMN/" TargetMode="External"/><Relationship Id="rId5" Type="http://schemas.openxmlformats.org/officeDocument/2006/relationships/image" Target="../media/image41.jp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hyperlink" Target="http://pbismn.org/contact-us.php" TargetMode="External"/><Relationship Id="rId3" Type="http://schemas.openxmlformats.org/officeDocument/2006/relationships/hyperlink" Target="mailto:pbis.erin@gmail.com" TargetMode="External"/><Relationship Id="rId7" Type="http://schemas.openxmlformats.org/officeDocument/2006/relationships/hyperlink" Target="mailto:pbisevalmn@wilder.org" TargetMode="External"/><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hyperlink" Target="mailto:Erin.Farrell@state.mn.us" TargetMode="External"/><Relationship Id="rId5" Type="http://schemas.openxmlformats.org/officeDocument/2006/relationships/hyperlink" Target="mailto:Mary.Hunt@state.mn.us" TargetMode="External"/><Relationship Id="rId4" Type="http://schemas.openxmlformats.org/officeDocument/2006/relationships/hyperlink" Target="mailto:Eric.Kloos@state.mn.us"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mailto:pbisevalmn@wilder.org" TargetMode="External"/><Relationship Id="rId3" Type="http://schemas.openxmlformats.org/officeDocument/2006/relationships/hyperlink" Target="mailto:lauren.sparr@metroecsu.org" TargetMode="External"/><Relationship Id="rId7" Type="http://schemas.openxmlformats.org/officeDocument/2006/relationships/hyperlink" Target="mailto:Ellen.Nacik@state.mn.us"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hyperlink" Target="mailto:Clay.Keller@state.mn.us" TargetMode="External"/><Relationship Id="rId5" Type="http://schemas.openxmlformats.org/officeDocument/2006/relationships/hyperlink" Target="mailto:Rebecca.Nies@state.mn.us" TargetMode="External"/><Relationship Id="rId4" Type="http://schemas.openxmlformats.org/officeDocument/2006/relationships/hyperlink" Target="mailto:Eric.Kloos@state.mn.us" TargetMode="External"/><Relationship Id="rId9" Type="http://schemas.openxmlformats.org/officeDocument/2006/relationships/hyperlink" Target="http://pbismn.org/contact-us.php"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mailto:pbisevalmn@wilder.org" TargetMode="External"/><Relationship Id="rId3" Type="http://schemas.openxmlformats.org/officeDocument/2006/relationships/hyperlink" Target="mailto:Teresa.Hunt@swsc.org" TargetMode="External"/><Relationship Id="rId7" Type="http://schemas.openxmlformats.org/officeDocument/2006/relationships/hyperlink" Target="mailto:Janet.Christensen@state.mn.us" TargetMode="External"/><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hyperlink" Target="mailto:garrett.petrie@state.mn.us" TargetMode="External"/><Relationship Id="rId5" Type="http://schemas.openxmlformats.org/officeDocument/2006/relationships/hyperlink" Target="mailto:Eric.Kloos@state.mn.us" TargetMode="External"/><Relationship Id="rId4" Type="http://schemas.openxmlformats.org/officeDocument/2006/relationships/hyperlink" Target="mailto:Amber.Bruns@swsc.org" TargetMode="External"/><Relationship Id="rId9" Type="http://schemas.openxmlformats.org/officeDocument/2006/relationships/hyperlink" Target="http://pbismn.org/contact-us.php"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pbis.org/" TargetMode="External"/><Relationship Id="rId2" Type="http://schemas.openxmlformats.org/officeDocument/2006/relationships/hyperlink" Target="http://www.sisep.org/" TargetMode="Externa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www.pbis.org/school"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Minnesota PBIS</a:t>
            </a:r>
            <a:br>
              <a:rPr lang="en-US" dirty="0" smtClean="0"/>
            </a:br>
            <a:r>
              <a:rPr lang="en-US" dirty="0" smtClean="0"/>
              <a:t>Welcome New Teams!</a:t>
            </a:r>
            <a:endParaRPr lang="en-US" dirty="0"/>
          </a:p>
        </p:txBody>
      </p:sp>
      <p:sp>
        <p:nvSpPr>
          <p:cNvPr id="3" name="Text Placeholder 2"/>
          <p:cNvSpPr>
            <a:spLocks noGrp="1"/>
          </p:cNvSpPr>
          <p:nvPr>
            <p:ph type="body" sz="quarter" idx="14"/>
          </p:nvPr>
        </p:nvSpPr>
        <p:spPr/>
        <p:txBody>
          <a:bodyPr/>
          <a:lstStyle/>
          <a:p>
            <a:r>
              <a:rPr lang="en-US" dirty="0" smtClean="0"/>
              <a:t>MDE PBIS Management Team</a:t>
            </a:r>
          </a:p>
          <a:p>
            <a:r>
              <a:rPr lang="en-US" dirty="0" smtClean="0">
                <a:hlinkClick r:id="rId2"/>
              </a:rPr>
              <a:t>MDE.PBIS@state.mn.us</a:t>
            </a:r>
            <a:r>
              <a:rPr lang="en-US" dirty="0" smtClean="0"/>
              <a:t> </a:t>
            </a:r>
            <a:endParaRPr lang="en-US" dirty="0"/>
          </a:p>
        </p:txBody>
      </p:sp>
      <p:sp>
        <p:nvSpPr>
          <p:cNvPr id="4" name="Date Placeholder 3"/>
          <p:cNvSpPr>
            <a:spLocks noGrp="1"/>
          </p:cNvSpPr>
          <p:nvPr>
            <p:ph type="dt" sz="half" idx="15"/>
          </p:nvPr>
        </p:nvSpPr>
        <p:spPr/>
        <p:txBody>
          <a:bodyPr/>
          <a:lstStyle/>
          <a:p>
            <a:fld id="{D7ED242C-24FB-43A0-BCB6-43756FC812F6}" type="datetime1">
              <a:rPr lang="en-US" smtClean="0">
                <a:solidFill>
                  <a:srgbClr val="000000"/>
                </a:solidFill>
              </a:rPr>
              <a:pPr/>
              <a:t>8/1/2018</a:t>
            </a:fld>
            <a:endParaRPr lang="en-US" dirty="0">
              <a:solidFill>
                <a:srgbClr val="000000"/>
              </a:solidFill>
            </a:endParaRPr>
          </a:p>
        </p:txBody>
      </p:sp>
      <p:sp>
        <p:nvSpPr>
          <p:cNvPr id="5" name="Footer Placeholder 4"/>
          <p:cNvSpPr>
            <a:spLocks noGrp="1"/>
          </p:cNvSpPr>
          <p:nvPr>
            <p:ph type="ftr" sz="quarter" idx="3"/>
          </p:nvPr>
        </p:nvSpPr>
        <p:spPr/>
        <p:txBody>
          <a:bodyPr/>
          <a:lstStyle/>
          <a:p>
            <a:r>
              <a:rPr lang="en-US" dirty="0">
                <a:solidFill>
                  <a:srgbClr val="000000"/>
                </a:solidFill>
              </a:rPr>
              <a:t>education.mn.gov</a:t>
            </a:r>
          </a:p>
        </p:txBody>
      </p:sp>
    </p:spTree>
    <p:extLst>
      <p:ext uri="{BB962C8B-B14F-4D97-AF65-F5344CB8AC3E}">
        <p14:creationId xmlns:p14="http://schemas.microsoft.com/office/powerpoint/2010/main" val="12930638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181601" y="6335480"/>
            <a:ext cx="5310941" cy="276999"/>
          </a:xfrm>
          <a:prstGeom prst="rect">
            <a:avLst/>
          </a:prstGeom>
          <a:noFill/>
        </p:spPr>
        <p:txBody>
          <a:bodyPr wrap="none" rtlCol="0">
            <a:spAutoFit/>
          </a:bodyPr>
          <a:lstStyle/>
          <a:p>
            <a:pPr algn="r"/>
            <a:r>
              <a:rPr lang="en-US" sz="1200" b="1" dirty="0"/>
              <a:t>Source: </a:t>
            </a:r>
            <a:r>
              <a:rPr lang="en-US" sz="1200" dirty="0">
                <a:hlinkClick r:id="rId2"/>
              </a:rPr>
              <a:t>https://www.revisor.mn.gov/laws/?id=5&amp;year=2017&amp;type=1#laws.2.26.0</a:t>
            </a:r>
            <a:r>
              <a:rPr lang="en-US" sz="1200" dirty="0"/>
              <a:t> </a:t>
            </a:r>
          </a:p>
        </p:txBody>
      </p:sp>
      <p:sp>
        <p:nvSpPr>
          <p:cNvPr id="2" name="Title 1"/>
          <p:cNvSpPr>
            <a:spLocks noGrp="1"/>
          </p:cNvSpPr>
          <p:nvPr>
            <p:ph type="title"/>
          </p:nvPr>
        </p:nvSpPr>
        <p:spPr/>
        <p:txBody>
          <a:bodyPr/>
          <a:lstStyle/>
          <a:p>
            <a:r>
              <a:rPr lang="en-US" dirty="0"/>
              <a:t>PBIS Defined in MN Statute 122A.627</a:t>
            </a:r>
          </a:p>
        </p:txBody>
      </p:sp>
      <p:sp>
        <p:nvSpPr>
          <p:cNvPr id="4" name="Date Placeholder 3"/>
          <p:cNvSpPr>
            <a:spLocks noGrp="1"/>
          </p:cNvSpPr>
          <p:nvPr>
            <p:ph type="dt" sz="half" idx="10"/>
          </p:nvPr>
        </p:nvSpPr>
        <p:spPr/>
        <p:txBody>
          <a:bodyPr/>
          <a:lstStyle/>
          <a:p>
            <a:fld id="{824D5D47-1752-4D84-8BFB-C2F71A34C932}" type="datetime1">
              <a:rPr lang="en-US" smtClean="0"/>
              <a:t>8/1/2018</a:t>
            </a:fld>
            <a:endParaRPr lang="en-US" dirty="0"/>
          </a:p>
        </p:txBody>
      </p:sp>
      <p:pic>
        <p:nvPicPr>
          <p:cNvPr id="7" name="Content Placeholder 2" descr="Screen Capture of the PBIS Legislation in MN Statute122A.627" title="MN PBIS Legislation"/>
          <p:cNvPicPr>
            <a:picLocks noGrp="1" noChangeAspect="1"/>
          </p:cNvPicPr>
          <p:nvPr>
            <p:ph idx="1"/>
          </p:nvPr>
        </p:nvPicPr>
        <p:blipFill>
          <a:blip r:embed="rId3"/>
          <a:stretch>
            <a:fillRect/>
          </a:stretch>
        </p:blipFill>
        <p:spPr>
          <a:xfrm rot="21315485">
            <a:off x="1825362" y="1291789"/>
            <a:ext cx="7938451" cy="4570310"/>
          </a:xfrm>
          <a:prstGeom prst="rect">
            <a:avLst/>
          </a:prstGeom>
          <a:ln>
            <a:noFill/>
          </a:ln>
          <a:effectLst>
            <a:outerShdw blurRad="292100" dist="139700" dir="2700000" algn="tl" rotWithShape="0">
              <a:srgbClr val="333333">
                <a:alpha val="65000"/>
              </a:srgbClr>
            </a:outerShdw>
          </a:effectLst>
        </p:spPr>
      </p:pic>
      <p:pic>
        <p:nvPicPr>
          <p:cNvPr id="8" name="Picture 7" descr="Photo of the MN State Legislature website header." title="MN State Legislature Screen Capture"/>
          <p:cNvPicPr>
            <a:picLocks noChangeAspect="1"/>
          </p:cNvPicPr>
          <p:nvPr/>
        </p:nvPicPr>
        <p:blipFill>
          <a:blip r:embed="rId4"/>
          <a:stretch>
            <a:fillRect/>
          </a:stretch>
        </p:blipFill>
        <p:spPr>
          <a:xfrm rot="21312603">
            <a:off x="6360917" y="5456497"/>
            <a:ext cx="4238771" cy="762642"/>
          </a:xfrm>
          <a:prstGeom prst="rect">
            <a:avLst/>
          </a:prstGeom>
        </p:spPr>
      </p:pic>
    </p:spTree>
    <p:extLst>
      <p:ext uri="{BB962C8B-B14F-4D97-AF65-F5344CB8AC3E}">
        <p14:creationId xmlns:p14="http://schemas.microsoft.com/office/powerpoint/2010/main" val="1285275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PBIS Growth</a:t>
            </a:r>
            <a:br>
              <a:rPr lang="en-US" dirty="0"/>
            </a:br>
            <a:r>
              <a:rPr lang="en-US" dirty="0"/>
              <a:t>in </a:t>
            </a:r>
            <a:r>
              <a:rPr lang="en-US" dirty="0" smtClean="0"/>
              <a:t>Minnesota</a:t>
            </a:r>
            <a:endParaRPr lang="en-US" dirty="0"/>
          </a:p>
        </p:txBody>
      </p:sp>
      <p:sp>
        <p:nvSpPr>
          <p:cNvPr id="3" name="Date Placeholder 2"/>
          <p:cNvSpPr>
            <a:spLocks noGrp="1"/>
          </p:cNvSpPr>
          <p:nvPr>
            <p:ph type="dt" sz="half" idx="10"/>
          </p:nvPr>
        </p:nvSpPr>
        <p:spPr/>
        <p:txBody>
          <a:bodyPr/>
          <a:lstStyle/>
          <a:p>
            <a:fld id="{9A198C9B-0587-4A1E-9E03-E4C9FE222F08}" type="datetime1">
              <a:rPr lang="en-US" smtClean="0">
                <a:solidFill>
                  <a:srgbClr val="000000"/>
                </a:solidFill>
              </a:rPr>
              <a:pPr/>
              <a:t>8/1/2018</a:t>
            </a:fld>
            <a:endParaRPr lang="en-US" dirty="0">
              <a:solidFill>
                <a:srgbClr val="00000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srgbClr val="000000"/>
                </a:solidFill>
              </a:rPr>
              <a:pPr/>
              <a:t>11</a:t>
            </a:fld>
            <a:endParaRPr lang="en-US" dirty="0">
              <a:solidFill>
                <a:srgbClr val="000000"/>
              </a:solidFill>
            </a:endParaRPr>
          </a:p>
        </p:txBody>
      </p:sp>
      <p:sp>
        <p:nvSpPr>
          <p:cNvPr id="5" name="Footer Placeholder 4"/>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32772196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Growth of PBIS in Minnesota</a:t>
            </a:r>
            <a:r>
              <a:rPr lang="en-US" sz="2200" dirty="0"/>
              <a:t/>
            </a:r>
            <a:br>
              <a:rPr lang="en-US" sz="2200" dirty="0"/>
            </a:br>
            <a:r>
              <a:rPr lang="en-US" sz="2200" dirty="0">
                <a:solidFill>
                  <a:schemeClr val="tx1"/>
                </a:solidFill>
              </a:rPr>
              <a:t>!</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8/1/2018</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12</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graphicFrame>
        <p:nvGraphicFramePr>
          <p:cNvPr id="7" name="Chart 6" descr="First year schools are in blue at bottom bar, next stack is Second Year schools in Maroon, then at the top of stacked bar are First Year schools in green." title="Growth of PBIS in Minnesota Chart"/>
          <p:cNvGraphicFramePr/>
          <p:nvPr>
            <p:extLst>
              <p:ext uri="{D42A27DB-BD31-4B8C-83A1-F6EECF244321}">
                <p14:modId xmlns:p14="http://schemas.microsoft.com/office/powerpoint/2010/main" val="1937385928"/>
              </p:ext>
            </p:extLst>
          </p:nvPr>
        </p:nvGraphicFramePr>
        <p:xfrm>
          <a:off x="231112" y="1479550"/>
          <a:ext cx="11595305"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6068291" y="1702638"/>
            <a:ext cx="1708727" cy="769441"/>
          </a:xfrm>
          <a:prstGeom prst="rect">
            <a:avLst/>
          </a:prstGeom>
          <a:solidFill>
            <a:schemeClr val="tx1"/>
          </a:solidFill>
          <a:ln>
            <a:solidFill>
              <a:schemeClr val="tx1"/>
            </a:solidFill>
          </a:ln>
        </p:spPr>
        <p:txBody>
          <a:bodyPr wrap="square" rtlCol="0" anchor="ctr">
            <a:spAutoFit/>
          </a:bodyPr>
          <a:lstStyle/>
          <a:p>
            <a:pPr algn="ctr"/>
            <a:r>
              <a:rPr lang="en-US" sz="4400" b="1" dirty="0" smtClean="0">
                <a:solidFill>
                  <a:srgbClr val="FFFFFF"/>
                </a:solidFill>
              </a:rPr>
              <a:t>690</a:t>
            </a:r>
            <a:endParaRPr lang="en-US" sz="2400" b="1" dirty="0">
              <a:solidFill>
                <a:srgbClr val="FFFFFF"/>
              </a:solidFill>
            </a:endParaRPr>
          </a:p>
        </p:txBody>
      </p:sp>
    </p:spTree>
    <p:extLst>
      <p:ext uri="{BB962C8B-B14F-4D97-AF65-F5344CB8AC3E}">
        <p14:creationId xmlns:p14="http://schemas.microsoft.com/office/powerpoint/2010/main" val="19916273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Growth of PBIS in Minnesota</a:t>
            </a:r>
            <a:br>
              <a:rPr lang="en-US" dirty="0">
                <a:solidFill>
                  <a:srgbClr val="FFFFFF"/>
                </a:solidFill>
              </a:rPr>
            </a:br>
            <a:r>
              <a:rPr lang="en-US" sz="2200" dirty="0">
                <a:solidFill>
                  <a:srgbClr val="FFFFFF"/>
                </a:solidFill>
              </a:rPr>
              <a:t>Your Efforts and Contribution!</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8/1/2018</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13</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graphicFrame>
        <p:nvGraphicFramePr>
          <p:cNvPr id="7" name="Chart 6" descr="First year schools are in blue at bottom bar, next stack is Second Year schools in Maroon, then at the top of stacked bar are First Year schools in green." title="Growth of PBIS in Minnesota Chart"/>
          <p:cNvGraphicFramePr/>
          <p:nvPr>
            <p:extLst>
              <p:ext uri="{D42A27DB-BD31-4B8C-83A1-F6EECF244321}">
                <p14:modId xmlns:p14="http://schemas.microsoft.com/office/powerpoint/2010/main" val="2991692303"/>
              </p:ext>
            </p:extLst>
          </p:nvPr>
        </p:nvGraphicFramePr>
        <p:xfrm>
          <a:off x="231112" y="1479550"/>
          <a:ext cx="11595305"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6068291" y="1702638"/>
            <a:ext cx="1708727" cy="769441"/>
          </a:xfrm>
          <a:prstGeom prst="rect">
            <a:avLst/>
          </a:prstGeom>
          <a:solidFill>
            <a:schemeClr val="tx1"/>
          </a:solidFill>
          <a:ln>
            <a:solidFill>
              <a:schemeClr val="tx1"/>
            </a:solidFill>
          </a:ln>
        </p:spPr>
        <p:txBody>
          <a:bodyPr wrap="square" rtlCol="0" anchor="ctr">
            <a:spAutoFit/>
          </a:bodyPr>
          <a:lstStyle/>
          <a:p>
            <a:pPr algn="ctr"/>
            <a:r>
              <a:rPr lang="en-US" sz="4400" b="1" dirty="0" smtClean="0">
                <a:solidFill>
                  <a:srgbClr val="FFFFFF"/>
                </a:solidFill>
              </a:rPr>
              <a:t>690</a:t>
            </a:r>
            <a:endParaRPr lang="en-US" sz="2400" b="1" dirty="0">
              <a:solidFill>
                <a:srgbClr val="FFFFFF"/>
              </a:solidFill>
            </a:endParaRPr>
          </a:p>
        </p:txBody>
      </p:sp>
      <p:sp>
        <p:nvSpPr>
          <p:cNvPr id="9" name="Right Arrow 8" descr="Red Arrow pointing to Cohort 12 in the second year of PBIS implementation for 2017-2018" title="Red Arrow"/>
          <p:cNvSpPr/>
          <p:nvPr/>
        </p:nvSpPr>
        <p:spPr>
          <a:xfrm rot="807210">
            <a:off x="9274378" y="1699265"/>
            <a:ext cx="1998556" cy="930870"/>
          </a:xfrm>
          <a:prstGeom prst="rightArrow">
            <a:avLst>
              <a:gd name="adj1" fmla="val 70690"/>
              <a:gd name="adj2" fmla="val 82450"/>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Cohort 14</a:t>
            </a:r>
          </a:p>
          <a:p>
            <a:pPr algn="ctr"/>
            <a:r>
              <a:rPr lang="en-US" b="1" dirty="0" smtClean="0"/>
              <a:t>You are here!</a:t>
            </a:r>
            <a:endParaRPr lang="en-US" b="1" dirty="0"/>
          </a:p>
        </p:txBody>
      </p:sp>
    </p:spTree>
    <p:extLst>
      <p:ext uri="{BB962C8B-B14F-4D97-AF65-F5344CB8AC3E}">
        <p14:creationId xmlns:p14="http://schemas.microsoft.com/office/powerpoint/2010/main" val="9612308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5256" y="121912"/>
            <a:ext cx="8989803" cy="914400"/>
          </a:xfrm>
        </p:spPr>
        <p:txBody>
          <a:bodyPr>
            <a:normAutofit/>
          </a:bodyPr>
          <a:lstStyle/>
          <a:p>
            <a:r>
              <a:rPr lang="en-US" sz="4000" dirty="0" smtClean="0"/>
              <a:t>PBIS by the Numbers in Minnesota</a:t>
            </a:r>
            <a:endParaRPr lang="en-US" sz="4000" dirty="0"/>
          </a:p>
        </p:txBody>
      </p:sp>
      <p:sp>
        <p:nvSpPr>
          <p:cNvPr id="3" name="Content Placeholder 2"/>
          <p:cNvSpPr>
            <a:spLocks noGrp="1"/>
          </p:cNvSpPr>
          <p:nvPr>
            <p:ph idx="1"/>
          </p:nvPr>
        </p:nvSpPr>
        <p:spPr/>
        <p:txBody>
          <a:bodyPr>
            <a:normAutofit fontScale="92500"/>
          </a:bodyPr>
          <a:lstStyle/>
          <a:p>
            <a:pPr>
              <a:lnSpc>
                <a:spcPct val="150000"/>
              </a:lnSpc>
              <a:spcBef>
                <a:spcPct val="20000"/>
              </a:spcBef>
              <a:spcAft>
                <a:spcPts val="0"/>
              </a:spcAft>
              <a:buClrTx/>
              <a:defRPr/>
            </a:pPr>
            <a:r>
              <a:rPr lang="en-US" altLang="en-US" sz="3600" b="1" dirty="0" smtClean="0">
                <a:cs typeface="Arial" pitchFamily="34" charset="0"/>
              </a:rPr>
              <a:t> </a:t>
            </a:r>
            <a:r>
              <a:rPr lang="en-US" altLang="en-US" sz="3600" b="1" dirty="0" smtClean="0">
                <a:solidFill>
                  <a:schemeClr val="accent2">
                    <a:lumMod val="75000"/>
                  </a:schemeClr>
                </a:solidFill>
                <a:cs typeface="Arial" pitchFamily="34" charset="0"/>
              </a:rPr>
              <a:t>234 </a:t>
            </a:r>
            <a:r>
              <a:rPr lang="en-US" altLang="en-US" sz="3600" dirty="0" smtClean="0">
                <a:cs typeface="Arial" pitchFamily="34" charset="0"/>
              </a:rPr>
              <a:t>districts/charters</a:t>
            </a:r>
            <a:endParaRPr lang="en-US" altLang="en-US" sz="3600" dirty="0">
              <a:cs typeface="Arial" pitchFamily="34" charset="0"/>
            </a:endParaRPr>
          </a:p>
          <a:p>
            <a:pPr>
              <a:lnSpc>
                <a:spcPct val="150000"/>
              </a:lnSpc>
              <a:spcBef>
                <a:spcPct val="20000"/>
              </a:spcBef>
              <a:spcAft>
                <a:spcPts val="0"/>
              </a:spcAft>
              <a:buClrTx/>
              <a:defRPr/>
            </a:pPr>
            <a:r>
              <a:rPr lang="en-US" altLang="en-US" sz="3600" b="1" dirty="0">
                <a:cs typeface="Arial" pitchFamily="34" charset="0"/>
              </a:rPr>
              <a:t> </a:t>
            </a:r>
            <a:r>
              <a:rPr lang="en-US" altLang="en-US" sz="3600" b="1" dirty="0" smtClean="0">
                <a:solidFill>
                  <a:schemeClr val="accent2">
                    <a:lumMod val="75000"/>
                  </a:schemeClr>
                </a:solidFill>
                <a:cs typeface="Arial" pitchFamily="34" charset="0"/>
              </a:rPr>
              <a:t>690 </a:t>
            </a:r>
            <a:r>
              <a:rPr lang="en-US" altLang="en-US" sz="3600" dirty="0" smtClean="0">
                <a:cs typeface="Arial" pitchFamily="34" charset="0"/>
              </a:rPr>
              <a:t>schools</a:t>
            </a:r>
          </a:p>
          <a:p>
            <a:pPr>
              <a:lnSpc>
                <a:spcPct val="150000"/>
              </a:lnSpc>
              <a:spcBef>
                <a:spcPct val="20000"/>
              </a:spcBef>
              <a:spcAft>
                <a:spcPts val="0"/>
              </a:spcAft>
              <a:buClrTx/>
              <a:defRPr/>
            </a:pPr>
            <a:r>
              <a:rPr lang="en-US" altLang="en-US" sz="3600" b="1" dirty="0">
                <a:cs typeface="Arial" pitchFamily="34" charset="0"/>
              </a:rPr>
              <a:t> </a:t>
            </a:r>
            <a:r>
              <a:rPr lang="en-US" altLang="en-US" sz="3600" b="1" dirty="0" smtClean="0">
                <a:solidFill>
                  <a:schemeClr val="accent2">
                    <a:lumMod val="75000"/>
                  </a:schemeClr>
                </a:solidFill>
                <a:cs typeface="Arial" pitchFamily="34" charset="0"/>
              </a:rPr>
              <a:t>33.3%</a:t>
            </a:r>
            <a:r>
              <a:rPr lang="en-US" altLang="en-US" sz="3600" b="1" dirty="0" smtClean="0">
                <a:cs typeface="Arial" pitchFamily="34" charset="0"/>
              </a:rPr>
              <a:t> </a:t>
            </a:r>
            <a:r>
              <a:rPr lang="en-US" altLang="en-US" sz="3600" dirty="0" smtClean="0">
                <a:cs typeface="Arial" pitchFamily="34" charset="0"/>
              </a:rPr>
              <a:t>of the state’s schools</a:t>
            </a:r>
            <a:endParaRPr lang="en-US" altLang="en-US" sz="3600" b="1" dirty="0" smtClean="0">
              <a:solidFill>
                <a:schemeClr val="accent2">
                  <a:lumMod val="75000"/>
                </a:schemeClr>
              </a:solidFill>
              <a:cs typeface="Arial" pitchFamily="34" charset="0"/>
            </a:endParaRPr>
          </a:p>
          <a:p>
            <a:pPr>
              <a:lnSpc>
                <a:spcPct val="150000"/>
              </a:lnSpc>
              <a:spcBef>
                <a:spcPct val="20000"/>
              </a:spcBef>
              <a:spcAft>
                <a:spcPts val="0"/>
              </a:spcAft>
              <a:buClrTx/>
              <a:defRPr/>
            </a:pPr>
            <a:r>
              <a:rPr lang="en-US" altLang="en-US" sz="3600" b="1" dirty="0">
                <a:cs typeface="Arial" pitchFamily="34" charset="0"/>
              </a:rPr>
              <a:t> </a:t>
            </a:r>
            <a:r>
              <a:rPr lang="en-US" altLang="en-US" sz="3600" b="1" dirty="0" smtClean="0">
                <a:solidFill>
                  <a:schemeClr val="accent2">
                    <a:lumMod val="75000"/>
                  </a:schemeClr>
                </a:solidFill>
                <a:cs typeface="Arial" pitchFamily="34" charset="0"/>
              </a:rPr>
              <a:t>335,598</a:t>
            </a:r>
            <a:r>
              <a:rPr lang="en-US" altLang="en-US" sz="3600" b="1" dirty="0" smtClean="0">
                <a:cs typeface="Arial" pitchFamily="34" charset="0"/>
              </a:rPr>
              <a:t> </a:t>
            </a:r>
            <a:r>
              <a:rPr lang="en-US" altLang="en-US" sz="3600" dirty="0" smtClean="0">
                <a:cs typeface="Arial" pitchFamily="34" charset="0"/>
              </a:rPr>
              <a:t>students impacted by SWPBIS</a:t>
            </a:r>
          </a:p>
          <a:p>
            <a:pPr>
              <a:lnSpc>
                <a:spcPct val="150000"/>
              </a:lnSpc>
              <a:spcBef>
                <a:spcPct val="20000"/>
              </a:spcBef>
              <a:spcAft>
                <a:spcPts val="0"/>
              </a:spcAft>
              <a:buClrTx/>
              <a:defRPr/>
            </a:pPr>
            <a:r>
              <a:rPr lang="en-US" sz="3600" b="1" dirty="0">
                <a:cs typeface="Arial" pitchFamily="34" charset="0"/>
              </a:rPr>
              <a:t> </a:t>
            </a:r>
            <a:r>
              <a:rPr lang="en-US" sz="3600" b="1" dirty="0" smtClean="0">
                <a:solidFill>
                  <a:schemeClr val="accent2">
                    <a:lumMod val="75000"/>
                  </a:schemeClr>
                </a:solidFill>
                <a:cs typeface="Arial" pitchFamily="34" charset="0"/>
              </a:rPr>
              <a:t>38.9%</a:t>
            </a:r>
            <a:r>
              <a:rPr lang="en-US" sz="3600" b="1" dirty="0" smtClean="0">
                <a:cs typeface="Arial" pitchFamily="34" charset="0"/>
              </a:rPr>
              <a:t> </a:t>
            </a:r>
            <a:r>
              <a:rPr lang="en-US" sz="3600" dirty="0" smtClean="0">
                <a:cs typeface="Arial" pitchFamily="34" charset="0"/>
              </a:rPr>
              <a:t>of the state’s students</a:t>
            </a:r>
            <a:endParaRPr lang="en-US" sz="1200" dirty="0">
              <a:solidFill>
                <a:schemeClr val="accent2">
                  <a:lumMod val="75000"/>
                </a:schemeClr>
              </a:solidFill>
            </a:endParaRPr>
          </a:p>
        </p:txBody>
      </p:sp>
      <p:sp>
        <p:nvSpPr>
          <p:cNvPr id="4" name="Date Placeholder 3"/>
          <p:cNvSpPr>
            <a:spLocks noGrp="1"/>
          </p:cNvSpPr>
          <p:nvPr>
            <p:ph type="dt" sz="half" idx="10"/>
          </p:nvPr>
        </p:nvSpPr>
        <p:spPr>
          <a:xfrm>
            <a:off x="838200" y="6392111"/>
            <a:ext cx="1358590" cy="365125"/>
          </a:xfrm>
        </p:spPr>
        <p:txBody>
          <a:bodyPr/>
          <a:lstStyle/>
          <a:p>
            <a:fld id="{824D5D47-1752-4D84-8BFB-C2F71A34C932}" type="datetime1">
              <a:rPr lang="en-US" smtClean="0">
                <a:solidFill>
                  <a:srgbClr val="000000"/>
                </a:solidFill>
              </a:rPr>
              <a:pPr/>
              <a:t>8/1/2018</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14</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27755219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5256" y="121912"/>
            <a:ext cx="8989803" cy="914400"/>
          </a:xfrm>
        </p:spPr>
        <p:txBody>
          <a:bodyPr>
            <a:normAutofit/>
          </a:bodyPr>
          <a:lstStyle/>
          <a:p>
            <a:r>
              <a:rPr lang="en-US" sz="4000" b="1" dirty="0"/>
              <a:t> </a:t>
            </a:r>
            <a:r>
              <a:rPr lang="en-US" sz="4000" dirty="0" smtClean="0"/>
              <a:t>Cohort </a:t>
            </a:r>
            <a:r>
              <a:rPr lang="en-US" sz="4000" dirty="0" smtClean="0"/>
              <a:t>14 by the </a:t>
            </a:r>
            <a:r>
              <a:rPr lang="en-US" sz="4000" dirty="0" smtClean="0"/>
              <a:t>Numbers: State</a:t>
            </a:r>
            <a:endParaRPr lang="en-US" sz="4000" dirty="0"/>
          </a:p>
        </p:txBody>
      </p:sp>
      <p:sp>
        <p:nvSpPr>
          <p:cNvPr id="3" name="Content Placeholder 2"/>
          <p:cNvSpPr>
            <a:spLocks noGrp="1"/>
          </p:cNvSpPr>
          <p:nvPr>
            <p:ph idx="1"/>
          </p:nvPr>
        </p:nvSpPr>
        <p:spPr/>
        <p:txBody>
          <a:bodyPr>
            <a:normAutofit/>
          </a:bodyPr>
          <a:lstStyle/>
          <a:p>
            <a:pPr>
              <a:lnSpc>
                <a:spcPct val="150000"/>
              </a:lnSpc>
              <a:spcBef>
                <a:spcPct val="20000"/>
              </a:spcBef>
              <a:spcAft>
                <a:spcPts val="0"/>
              </a:spcAft>
              <a:buClrTx/>
              <a:defRPr/>
            </a:pPr>
            <a:r>
              <a:rPr lang="en-US" altLang="en-US" sz="3600" b="1" dirty="0" smtClean="0">
                <a:cs typeface="Arial" pitchFamily="34" charset="0"/>
              </a:rPr>
              <a:t> </a:t>
            </a:r>
            <a:r>
              <a:rPr lang="en-US" altLang="en-US" sz="3600" b="1" dirty="0" smtClean="0">
                <a:solidFill>
                  <a:schemeClr val="accent2">
                    <a:lumMod val="75000"/>
                  </a:schemeClr>
                </a:solidFill>
                <a:cs typeface="Arial" pitchFamily="34" charset="0"/>
              </a:rPr>
              <a:t>35 </a:t>
            </a:r>
            <a:r>
              <a:rPr lang="en-US" altLang="en-US" sz="3600" dirty="0" smtClean="0">
                <a:cs typeface="Arial" pitchFamily="34" charset="0"/>
              </a:rPr>
              <a:t>districts/charters</a:t>
            </a:r>
            <a:endParaRPr lang="en-US" altLang="en-US" sz="3600" dirty="0">
              <a:cs typeface="Arial" pitchFamily="34" charset="0"/>
            </a:endParaRPr>
          </a:p>
          <a:p>
            <a:pPr>
              <a:lnSpc>
                <a:spcPct val="150000"/>
              </a:lnSpc>
              <a:spcBef>
                <a:spcPct val="20000"/>
              </a:spcBef>
              <a:spcAft>
                <a:spcPts val="0"/>
              </a:spcAft>
              <a:buClrTx/>
              <a:defRPr/>
            </a:pPr>
            <a:r>
              <a:rPr lang="en-US" altLang="en-US" sz="3600" b="1" dirty="0">
                <a:cs typeface="Arial" pitchFamily="34" charset="0"/>
              </a:rPr>
              <a:t> </a:t>
            </a:r>
            <a:r>
              <a:rPr lang="en-US" altLang="en-US" sz="3600" b="1" dirty="0" smtClean="0">
                <a:solidFill>
                  <a:schemeClr val="accent2">
                    <a:lumMod val="75000"/>
                  </a:schemeClr>
                </a:solidFill>
                <a:cs typeface="Arial" pitchFamily="34" charset="0"/>
              </a:rPr>
              <a:t>45 </a:t>
            </a:r>
            <a:r>
              <a:rPr lang="en-US" altLang="en-US" sz="3600" dirty="0" smtClean="0">
                <a:cs typeface="Arial" pitchFamily="34" charset="0"/>
              </a:rPr>
              <a:t>schools</a:t>
            </a:r>
          </a:p>
          <a:p>
            <a:pPr>
              <a:lnSpc>
                <a:spcPct val="150000"/>
              </a:lnSpc>
              <a:spcBef>
                <a:spcPct val="20000"/>
              </a:spcBef>
              <a:spcAft>
                <a:spcPts val="0"/>
              </a:spcAft>
              <a:buClrTx/>
              <a:defRPr/>
            </a:pPr>
            <a:r>
              <a:rPr lang="en-US" altLang="en-US" sz="3600" b="1" dirty="0" smtClean="0">
                <a:solidFill>
                  <a:srgbClr val="003865"/>
                </a:solidFill>
                <a:cs typeface="Arial" pitchFamily="34" charset="0"/>
              </a:rPr>
              <a:t> </a:t>
            </a:r>
            <a:r>
              <a:rPr lang="en-US" altLang="en-US" sz="3600" b="1" dirty="0" smtClean="0">
                <a:solidFill>
                  <a:schemeClr val="accent2">
                    <a:lumMod val="75000"/>
                  </a:schemeClr>
                </a:solidFill>
                <a:cs typeface="Arial" pitchFamily="34" charset="0"/>
              </a:rPr>
              <a:t>24,318</a:t>
            </a:r>
            <a:r>
              <a:rPr lang="en-US" altLang="en-US" sz="3600" b="1" dirty="0" smtClean="0">
                <a:solidFill>
                  <a:srgbClr val="003865"/>
                </a:solidFill>
                <a:cs typeface="Arial" pitchFamily="34" charset="0"/>
              </a:rPr>
              <a:t> </a:t>
            </a:r>
            <a:r>
              <a:rPr lang="en-US" altLang="en-US" sz="3600" dirty="0">
                <a:solidFill>
                  <a:srgbClr val="003865"/>
                </a:solidFill>
                <a:cs typeface="Arial" pitchFamily="34" charset="0"/>
              </a:rPr>
              <a:t>students</a:t>
            </a:r>
            <a:r>
              <a:rPr lang="en-US" altLang="en-US" sz="3600" dirty="0">
                <a:cs typeface="Arial" pitchFamily="34" charset="0"/>
              </a:rPr>
              <a:t> impacted by </a:t>
            </a:r>
            <a:r>
              <a:rPr lang="en-US" altLang="en-US" sz="3600" dirty="0" smtClean="0">
                <a:cs typeface="Arial" pitchFamily="34" charset="0"/>
              </a:rPr>
              <a:t>SWPBIS</a:t>
            </a:r>
            <a:endParaRPr lang="en-US" altLang="en-US" sz="3600" b="1" dirty="0" smtClean="0">
              <a:solidFill>
                <a:schemeClr val="accent2">
                  <a:lumMod val="75000"/>
                </a:schemeClr>
              </a:solidFill>
              <a:cs typeface="Arial" pitchFamily="34" charset="0"/>
            </a:endParaRPr>
          </a:p>
          <a:p>
            <a:pPr>
              <a:lnSpc>
                <a:spcPct val="150000"/>
              </a:lnSpc>
              <a:spcBef>
                <a:spcPct val="20000"/>
              </a:spcBef>
              <a:spcAft>
                <a:spcPts val="0"/>
              </a:spcAft>
              <a:buClrTx/>
              <a:defRPr/>
            </a:pPr>
            <a:endParaRPr lang="en-US" sz="1200" dirty="0">
              <a:solidFill>
                <a:schemeClr val="accent2">
                  <a:lumMod val="75000"/>
                </a:schemeClr>
              </a:solidFill>
            </a:endParaRPr>
          </a:p>
        </p:txBody>
      </p:sp>
      <p:sp>
        <p:nvSpPr>
          <p:cNvPr id="4" name="Date Placeholder 3"/>
          <p:cNvSpPr>
            <a:spLocks noGrp="1"/>
          </p:cNvSpPr>
          <p:nvPr>
            <p:ph type="dt" sz="half" idx="10"/>
          </p:nvPr>
        </p:nvSpPr>
        <p:spPr>
          <a:xfrm>
            <a:off x="838200" y="6392111"/>
            <a:ext cx="1358590" cy="365125"/>
          </a:xfrm>
        </p:spPr>
        <p:txBody>
          <a:bodyPr/>
          <a:lstStyle/>
          <a:p>
            <a:fld id="{824D5D47-1752-4D84-8BFB-C2F71A34C932}" type="datetime1">
              <a:rPr lang="en-US" smtClean="0">
                <a:solidFill>
                  <a:srgbClr val="000000"/>
                </a:solidFill>
              </a:rPr>
              <a:pPr/>
              <a:t>8/2/2018</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15</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35581513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5256" y="121912"/>
            <a:ext cx="8989803" cy="914400"/>
          </a:xfrm>
        </p:spPr>
        <p:txBody>
          <a:bodyPr>
            <a:normAutofit/>
          </a:bodyPr>
          <a:lstStyle/>
          <a:p>
            <a:r>
              <a:rPr lang="en-US" sz="4000" dirty="0" smtClean="0"/>
              <a:t>Cohort </a:t>
            </a:r>
            <a:r>
              <a:rPr lang="en-US" sz="4000" dirty="0"/>
              <a:t>14 </a:t>
            </a:r>
            <a:r>
              <a:rPr lang="en-US" sz="4000" dirty="0" smtClean="0"/>
              <a:t>by </a:t>
            </a:r>
            <a:r>
              <a:rPr lang="en-US" sz="4000" dirty="0"/>
              <a:t>the </a:t>
            </a:r>
            <a:r>
              <a:rPr lang="en-US" sz="4000" dirty="0" smtClean="0"/>
              <a:t>Numbers: SRIP</a:t>
            </a:r>
            <a:endParaRPr lang="en-US" sz="4000" dirty="0"/>
          </a:p>
        </p:txBody>
      </p:sp>
      <p:sp>
        <p:nvSpPr>
          <p:cNvPr id="3" name="Content Placeholder 2"/>
          <p:cNvSpPr>
            <a:spLocks noGrp="1"/>
          </p:cNvSpPr>
          <p:nvPr>
            <p:ph idx="1"/>
          </p:nvPr>
        </p:nvSpPr>
        <p:spPr/>
        <p:txBody>
          <a:bodyPr>
            <a:normAutofit/>
          </a:bodyPr>
          <a:lstStyle/>
          <a:p>
            <a:pPr>
              <a:lnSpc>
                <a:spcPct val="150000"/>
              </a:lnSpc>
              <a:spcBef>
                <a:spcPct val="20000"/>
              </a:spcBef>
              <a:spcAft>
                <a:spcPts val="0"/>
              </a:spcAft>
              <a:buClrTx/>
              <a:defRPr/>
            </a:pPr>
            <a:r>
              <a:rPr lang="en-US" altLang="en-US" sz="3600" b="1" dirty="0" smtClean="0">
                <a:cs typeface="Arial" pitchFamily="34" charset="0"/>
              </a:rPr>
              <a:t> </a:t>
            </a:r>
            <a:r>
              <a:rPr lang="en-US" altLang="en-US" sz="3600" b="1" dirty="0" smtClean="0">
                <a:solidFill>
                  <a:schemeClr val="accent2">
                    <a:lumMod val="75000"/>
                  </a:schemeClr>
                </a:solidFill>
                <a:cs typeface="Arial" pitchFamily="34" charset="0"/>
              </a:rPr>
              <a:t>7 </a:t>
            </a:r>
            <a:r>
              <a:rPr lang="en-US" altLang="en-US" sz="3600" dirty="0" smtClean="0">
                <a:cs typeface="Arial" pitchFamily="34" charset="0"/>
              </a:rPr>
              <a:t>districts/charters</a:t>
            </a:r>
            <a:endParaRPr lang="en-US" altLang="en-US" sz="3600" dirty="0">
              <a:cs typeface="Arial" pitchFamily="34" charset="0"/>
            </a:endParaRPr>
          </a:p>
          <a:p>
            <a:pPr>
              <a:lnSpc>
                <a:spcPct val="150000"/>
              </a:lnSpc>
              <a:spcBef>
                <a:spcPct val="20000"/>
              </a:spcBef>
              <a:spcAft>
                <a:spcPts val="0"/>
              </a:spcAft>
              <a:buClrTx/>
              <a:defRPr/>
            </a:pPr>
            <a:r>
              <a:rPr lang="en-US" altLang="en-US" sz="3600" b="1" dirty="0">
                <a:cs typeface="Arial" pitchFamily="34" charset="0"/>
              </a:rPr>
              <a:t> </a:t>
            </a:r>
            <a:r>
              <a:rPr lang="en-US" altLang="en-US" sz="3600" b="1" dirty="0">
                <a:solidFill>
                  <a:schemeClr val="accent2">
                    <a:lumMod val="75000"/>
                  </a:schemeClr>
                </a:solidFill>
                <a:cs typeface="Arial" pitchFamily="34" charset="0"/>
              </a:rPr>
              <a:t>8</a:t>
            </a:r>
            <a:r>
              <a:rPr lang="en-US" altLang="en-US" sz="3600" b="1" dirty="0" smtClean="0">
                <a:solidFill>
                  <a:schemeClr val="accent2">
                    <a:lumMod val="75000"/>
                  </a:schemeClr>
                </a:solidFill>
                <a:cs typeface="Arial" pitchFamily="34" charset="0"/>
              </a:rPr>
              <a:t> </a:t>
            </a:r>
            <a:r>
              <a:rPr lang="en-US" altLang="en-US" sz="3600" dirty="0" smtClean="0">
                <a:cs typeface="Arial" pitchFamily="34" charset="0"/>
              </a:rPr>
              <a:t>schools</a:t>
            </a:r>
          </a:p>
          <a:p>
            <a:pPr>
              <a:lnSpc>
                <a:spcPct val="150000"/>
              </a:lnSpc>
              <a:spcBef>
                <a:spcPct val="20000"/>
              </a:spcBef>
              <a:spcAft>
                <a:spcPts val="0"/>
              </a:spcAft>
              <a:buClrTx/>
              <a:defRPr/>
            </a:pPr>
            <a:r>
              <a:rPr lang="en-US" altLang="en-US" sz="3600" b="1" dirty="0" smtClean="0">
                <a:solidFill>
                  <a:srgbClr val="003865"/>
                </a:solidFill>
                <a:cs typeface="Arial" pitchFamily="34" charset="0"/>
              </a:rPr>
              <a:t> </a:t>
            </a:r>
            <a:r>
              <a:rPr lang="en-US" altLang="en-US" sz="3600" b="1" dirty="0" smtClean="0">
                <a:solidFill>
                  <a:schemeClr val="accent2">
                    <a:lumMod val="75000"/>
                  </a:schemeClr>
                </a:solidFill>
                <a:cs typeface="Arial" pitchFamily="34" charset="0"/>
              </a:rPr>
              <a:t>2,886</a:t>
            </a:r>
            <a:r>
              <a:rPr lang="en-US" altLang="en-US" sz="3600" b="1" dirty="0" smtClean="0">
                <a:solidFill>
                  <a:srgbClr val="003865"/>
                </a:solidFill>
                <a:cs typeface="Arial" pitchFamily="34" charset="0"/>
              </a:rPr>
              <a:t> </a:t>
            </a:r>
            <a:r>
              <a:rPr lang="en-US" altLang="en-US" sz="3600" dirty="0">
                <a:solidFill>
                  <a:srgbClr val="003865"/>
                </a:solidFill>
                <a:cs typeface="Arial" pitchFamily="34" charset="0"/>
              </a:rPr>
              <a:t>students</a:t>
            </a:r>
            <a:r>
              <a:rPr lang="en-US" altLang="en-US" sz="3600" dirty="0">
                <a:cs typeface="Arial" pitchFamily="34" charset="0"/>
              </a:rPr>
              <a:t> impacted by </a:t>
            </a:r>
            <a:r>
              <a:rPr lang="en-US" altLang="en-US" sz="3600" dirty="0" smtClean="0">
                <a:cs typeface="Arial" pitchFamily="34" charset="0"/>
              </a:rPr>
              <a:t>SWPBIS</a:t>
            </a:r>
            <a:endParaRPr lang="en-US" altLang="en-US" sz="3600" b="1" dirty="0" smtClean="0">
              <a:solidFill>
                <a:schemeClr val="accent2">
                  <a:lumMod val="75000"/>
                </a:schemeClr>
              </a:solidFill>
              <a:cs typeface="Arial" pitchFamily="34" charset="0"/>
            </a:endParaRPr>
          </a:p>
        </p:txBody>
      </p:sp>
      <p:sp>
        <p:nvSpPr>
          <p:cNvPr id="4" name="Date Placeholder 3"/>
          <p:cNvSpPr>
            <a:spLocks noGrp="1"/>
          </p:cNvSpPr>
          <p:nvPr>
            <p:ph type="dt" sz="half" idx="10"/>
          </p:nvPr>
        </p:nvSpPr>
        <p:spPr>
          <a:xfrm>
            <a:off x="838200" y="6392111"/>
            <a:ext cx="1358590" cy="365125"/>
          </a:xfrm>
        </p:spPr>
        <p:txBody>
          <a:bodyPr/>
          <a:lstStyle/>
          <a:p>
            <a:fld id="{824D5D47-1752-4D84-8BFB-C2F71A34C932}" type="datetime1">
              <a:rPr lang="en-US" smtClean="0">
                <a:solidFill>
                  <a:srgbClr val="000000"/>
                </a:solidFill>
              </a:rPr>
              <a:pPr/>
              <a:t>8/2/2018</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16</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25741308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5256" y="121912"/>
            <a:ext cx="8989803" cy="914400"/>
          </a:xfrm>
        </p:spPr>
        <p:txBody>
          <a:bodyPr>
            <a:normAutofit/>
          </a:bodyPr>
          <a:lstStyle/>
          <a:p>
            <a:r>
              <a:rPr lang="en-US" sz="4000" dirty="0" smtClean="0"/>
              <a:t>Cohort </a:t>
            </a:r>
            <a:r>
              <a:rPr lang="en-US" sz="4000" dirty="0"/>
              <a:t>14 </a:t>
            </a:r>
            <a:r>
              <a:rPr lang="en-US" sz="4000" dirty="0" smtClean="0"/>
              <a:t>by the Numbers: MRIP  </a:t>
            </a:r>
            <a:endParaRPr lang="en-US" sz="4000" dirty="0"/>
          </a:p>
        </p:txBody>
      </p:sp>
      <p:sp>
        <p:nvSpPr>
          <p:cNvPr id="3" name="Content Placeholder 2"/>
          <p:cNvSpPr>
            <a:spLocks noGrp="1"/>
          </p:cNvSpPr>
          <p:nvPr>
            <p:ph idx="1"/>
          </p:nvPr>
        </p:nvSpPr>
        <p:spPr/>
        <p:txBody>
          <a:bodyPr>
            <a:normAutofit/>
          </a:bodyPr>
          <a:lstStyle/>
          <a:p>
            <a:pPr>
              <a:lnSpc>
                <a:spcPct val="150000"/>
              </a:lnSpc>
              <a:spcBef>
                <a:spcPct val="20000"/>
              </a:spcBef>
              <a:spcAft>
                <a:spcPts val="0"/>
              </a:spcAft>
              <a:buClrTx/>
              <a:defRPr/>
            </a:pPr>
            <a:r>
              <a:rPr lang="en-US" altLang="en-US" sz="3600" b="1" dirty="0" smtClean="0">
                <a:cs typeface="Arial" pitchFamily="34" charset="0"/>
              </a:rPr>
              <a:t> </a:t>
            </a:r>
            <a:r>
              <a:rPr lang="en-US" altLang="en-US" sz="3600" b="1" dirty="0" smtClean="0">
                <a:solidFill>
                  <a:schemeClr val="accent2">
                    <a:lumMod val="75000"/>
                  </a:schemeClr>
                </a:solidFill>
                <a:cs typeface="Arial" pitchFamily="34" charset="0"/>
              </a:rPr>
              <a:t>17 </a:t>
            </a:r>
            <a:r>
              <a:rPr lang="en-US" altLang="en-US" sz="3600" dirty="0" smtClean="0">
                <a:cs typeface="Arial" pitchFamily="34" charset="0"/>
              </a:rPr>
              <a:t>districts/charters</a:t>
            </a:r>
            <a:endParaRPr lang="en-US" altLang="en-US" sz="3600" dirty="0">
              <a:cs typeface="Arial" pitchFamily="34" charset="0"/>
            </a:endParaRPr>
          </a:p>
          <a:p>
            <a:pPr>
              <a:lnSpc>
                <a:spcPct val="150000"/>
              </a:lnSpc>
              <a:spcBef>
                <a:spcPct val="20000"/>
              </a:spcBef>
              <a:spcAft>
                <a:spcPts val="0"/>
              </a:spcAft>
              <a:buClrTx/>
              <a:defRPr/>
            </a:pPr>
            <a:r>
              <a:rPr lang="en-US" altLang="en-US" sz="3600" b="1" dirty="0">
                <a:cs typeface="Arial" pitchFamily="34" charset="0"/>
              </a:rPr>
              <a:t> </a:t>
            </a:r>
            <a:r>
              <a:rPr lang="en-US" altLang="en-US" sz="3600" b="1" dirty="0" smtClean="0">
                <a:solidFill>
                  <a:schemeClr val="accent2">
                    <a:lumMod val="75000"/>
                  </a:schemeClr>
                </a:solidFill>
                <a:cs typeface="Arial" pitchFamily="34" charset="0"/>
              </a:rPr>
              <a:t>20 </a:t>
            </a:r>
            <a:r>
              <a:rPr lang="en-US" altLang="en-US" sz="3600" dirty="0" smtClean="0">
                <a:cs typeface="Arial" pitchFamily="34" charset="0"/>
              </a:rPr>
              <a:t>schools</a:t>
            </a:r>
          </a:p>
          <a:p>
            <a:pPr>
              <a:lnSpc>
                <a:spcPct val="150000"/>
              </a:lnSpc>
              <a:spcBef>
                <a:spcPct val="20000"/>
              </a:spcBef>
              <a:spcAft>
                <a:spcPts val="0"/>
              </a:spcAft>
              <a:buClrTx/>
              <a:defRPr/>
            </a:pPr>
            <a:r>
              <a:rPr lang="en-US" altLang="en-US" sz="3600" b="1" dirty="0" smtClean="0">
                <a:solidFill>
                  <a:srgbClr val="003865"/>
                </a:solidFill>
                <a:cs typeface="Arial" pitchFamily="34" charset="0"/>
              </a:rPr>
              <a:t> </a:t>
            </a:r>
            <a:r>
              <a:rPr lang="en-US" altLang="en-US" sz="3600" b="1" dirty="0" smtClean="0">
                <a:solidFill>
                  <a:schemeClr val="accent2">
                    <a:lumMod val="75000"/>
                  </a:schemeClr>
                </a:solidFill>
                <a:cs typeface="Arial" pitchFamily="34" charset="0"/>
              </a:rPr>
              <a:t>15,842</a:t>
            </a:r>
            <a:r>
              <a:rPr lang="en-US" altLang="en-US" sz="3600" b="1" dirty="0" smtClean="0">
                <a:solidFill>
                  <a:srgbClr val="003865"/>
                </a:solidFill>
                <a:cs typeface="Arial" pitchFamily="34" charset="0"/>
              </a:rPr>
              <a:t> </a:t>
            </a:r>
            <a:r>
              <a:rPr lang="en-US" altLang="en-US" sz="3600" dirty="0">
                <a:solidFill>
                  <a:srgbClr val="003865"/>
                </a:solidFill>
                <a:cs typeface="Arial" pitchFamily="34" charset="0"/>
              </a:rPr>
              <a:t>students</a:t>
            </a:r>
            <a:r>
              <a:rPr lang="en-US" altLang="en-US" sz="3600" dirty="0">
                <a:cs typeface="Arial" pitchFamily="34" charset="0"/>
              </a:rPr>
              <a:t> impacted by </a:t>
            </a:r>
            <a:r>
              <a:rPr lang="en-US" altLang="en-US" sz="3600" dirty="0" smtClean="0">
                <a:cs typeface="Arial" pitchFamily="34" charset="0"/>
              </a:rPr>
              <a:t>SWPBIS</a:t>
            </a:r>
            <a:endParaRPr lang="en-US" altLang="en-US" sz="3600" b="1" dirty="0" smtClean="0">
              <a:solidFill>
                <a:schemeClr val="accent2">
                  <a:lumMod val="75000"/>
                </a:schemeClr>
              </a:solidFill>
              <a:cs typeface="Arial" pitchFamily="34" charset="0"/>
            </a:endParaRPr>
          </a:p>
        </p:txBody>
      </p:sp>
      <p:sp>
        <p:nvSpPr>
          <p:cNvPr id="4" name="Date Placeholder 3"/>
          <p:cNvSpPr>
            <a:spLocks noGrp="1"/>
          </p:cNvSpPr>
          <p:nvPr>
            <p:ph type="dt" sz="half" idx="10"/>
          </p:nvPr>
        </p:nvSpPr>
        <p:spPr>
          <a:xfrm>
            <a:off x="838200" y="6392111"/>
            <a:ext cx="1358590" cy="365125"/>
          </a:xfrm>
        </p:spPr>
        <p:txBody>
          <a:bodyPr/>
          <a:lstStyle/>
          <a:p>
            <a:fld id="{824D5D47-1752-4D84-8BFB-C2F71A34C932}" type="datetime1">
              <a:rPr lang="en-US" smtClean="0">
                <a:solidFill>
                  <a:srgbClr val="000000"/>
                </a:solidFill>
              </a:rPr>
              <a:pPr/>
              <a:t>8/2/2018</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17</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31308038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5256" y="121912"/>
            <a:ext cx="8989803" cy="914400"/>
          </a:xfrm>
        </p:spPr>
        <p:txBody>
          <a:bodyPr>
            <a:normAutofit/>
          </a:bodyPr>
          <a:lstStyle/>
          <a:p>
            <a:r>
              <a:rPr lang="en-US" sz="4000" dirty="0" smtClean="0"/>
              <a:t>Cohort </a:t>
            </a:r>
            <a:r>
              <a:rPr lang="en-US" sz="4000" dirty="0"/>
              <a:t>14A </a:t>
            </a:r>
            <a:r>
              <a:rPr lang="en-US" sz="4000" dirty="0" smtClean="0"/>
              <a:t>by </a:t>
            </a:r>
            <a:r>
              <a:rPr lang="en-US" sz="4000" dirty="0"/>
              <a:t>the </a:t>
            </a:r>
            <a:r>
              <a:rPr lang="en-US" sz="4000" dirty="0" smtClean="0"/>
              <a:t>Numbers: NRIP</a:t>
            </a:r>
            <a:endParaRPr lang="en-US" sz="4000" dirty="0"/>
          </a:p>
        </p:txBody>
      </p:sp>
      <p:sp>
        <p:nvSpPr>
          <p:cNvPr id="3" name="Content Placeholder 2"/>
          <p:cNvSpPr>
            <a:spLocks noGrp="1"/>
          </p:cNvSpPr>
          <p:nvPr>
            <p:ph idx="1"/>
          </p:nvPr>
        </p:nvSpPr>
        <p:spPr/>
        <p:txBody>
          <a:bodyPr>
            <a:normAutofit/>
          </a:bodyPr>
          <a:lstStyle/>
          <a:p>
            <a:pPr>
              <a:lnSpc>
                <a:spcPct val="150000"/>
              </a:lnSpc>
              <a:spcBef>
                <a:spcPct val="20000"/>
              </a:spcBef>
              <a:spcAft>
                <a:spcPts val="0"/>
              </a:spcAft>
              <a:buClrTx/>
              <a:defRPr/>
            </a:pPr>
            <a:r>
              <a:rPr lang="en-US" altLang="en-US" sz="3600" b="1" dirty="0" smtClean="0">
                <a:cs typeface="Arial" pitchFamily="34" charset="0"/>
              </a:rPr>
              <a:t> </a:t>
            </a:r>
            <a:r>
              <a:rPr lang="en-US" altLang="en-US" sz="3600" b="1" dirty="0">
                <a:solidFill>
                  <a:schemeClr val="accent2">
                    <a:lumMod val="75000"/>
                  </a:schemeClr>
                </a:solidFill>
                <a:cs typeface="Arial" pitchFamily="34" charset="0"/>
              </a:rPr>
              <a:t>8</a:t>
            </a:r>
            <a:r>
              <a:rPr lang="en-US" altLang="en-US" sz="3600" b="1" dirty="0" smtClean="0">
                <a:solidFill>
                  <a:schemeClr val="accent2">
                    <a:lumMod val="75000"/>
                  </a:schemeClr>
                </a:solidFill>
                <a:cs typeface="Arial" pitchFamily="34" charset="0"/>
              </a:rPr>
              <a:t> </a:t>
            </a:r>
            <a:r>
              <a:rPr lang="en-US" altLang="en-US" sz="3600" dirty="0" smtClean="0">
                <a:cs typeface="Arial" pitchFamily="34" charset="0"/>
              </a:rPr>
              <a:t>districts/charters</a:t>
            </a:r>
            <a:endParaRPr lang="en-US" altLang="en-US" sz="3600" dirty="0">
              <a:cs typeface="Arial" pitchFamily="34" charset="0"/>
            </a:endParaRPr>
          </a:p>
          <a:p>
            <a:pPr>
              <a:lnSpc>
                <a:spcPct val="150000"/>
              </a:lnSpc>
              <a:spcBef>
                <a:spcPct val="20000"/>
              </a:spcBef>
              <a:spcAft>
                <a:spcPts val="0"/>
              </a:spcAft>
              <a:buClrTx/>
              <a:defRPr/>
            </a:pPr>
            <a:r>
              <a:rPr lang="en-US" altLang="en-US" sz="3600" b="1" dirty="0">
                <a:cs typeface="Arial" pitchFamily="34" charset="0"/>
              </a:rPr>
              <a:t> </a:t>
            </a:r>
            <a:r>
              <a:rPr lang="en-US" altLang="en-US" sz="3600" b="1" dirty="0" smtClean="0">
                <a:solidFill>
                  <a:schemeClr val="accent2">
                    <a:lumMod val="75000"/>
                  </a:schemeClr>
                </a:solidFill>
                <a:cs typeface="Arial" pitchFamily="34" charset="0"/>
              </a:rPr>
              <a:t>11 </a:t>
            </a:r>
            <a:r>
              <a:rPr lang="en-US" altLang="en-US" sz="3600" dirty="0" smtClean="0">
                <a:cs typeface="Arial" pitchFamily="34" charset="0"/>
              </a:rPr>
              <a:t>schools</a:t>
            </a:r>
          </a:p>
          <a:p>
            <a:pPr>
              <a:lnSpc>
                <a:spcPct val="150000"/>
              </a:lnSpc>
              <a:spcBef>
                <a:spcPct val="20000"/>
              </a:spcBef>
              <a:spcAft>
                <a:spcPts val="0"/>
              </a:spcAft>
              <a:buClrTx/>
              <a:defRPr/>
            </a:pPr>
            <a:r>
              <a:rPr lang="en-US" altLang="en-US" sz="3600" b="1" dirty="0" smtClean="0">
                <a:solidFill>
                  <a:srgbClr val="003865"/>
                </a:solidFill>
                <a:cs typeface="Arial" pitchFamily="34" charset="0"/>
              </a:rPr>
              <a:t> </a:t>
            </a:r>
            <a:r>
              <a:rPr lang="en-US" altLang="en-US" sz="3600" b="1" dirty="0" smtClean="0">
                <a:solidFill>
                  <a:schemeClr val="accent2">
                    <a:lumMod val="75000"/>
                  </a:schemeClr>
                </a:solidFill>
                <a:cs typeface="Arial" pitchFamily="34" charset="0"/>
              </a:rPr>
              <a:t>4,899</a:t>
            </a:r>
            <a:r>
              <a:rPr lang="en-US" altLang="en-US" sz="3600" b="1" dirty="0" smtClean="0">
                <a:solidFill>
                  <a:srgbClr val="003865"/>
                </a:solidFill>
                <a:cs typeface="Arial" pitchFamily="34" charset="0"/>
              </a:rPr>
              <a:t> </a:t>
            </a:r>
            <a:r>
              <a:rPr lang="en-US" altLang="en-US" sz="3600" dirty="0">
                <a:solidFill>
                  <a:srgbClr val="003865"/>
                </a:solidFill>
                <a:cs typeface="Arial" pitchFamily="34" charset="0"/>
              </a:rPr>
              <a:t>students</a:t>
            </a:r>
            <a:r>
              <a:rPr lang="en-US" altLang="en-US" sz="3600" dirty="0">
                <a:cs typeface="Arial" pitchFamily="34" charset="0"/>
              </a:rPr>
              <a:t> impacted by </a:t>
            </a:r>
            <a:r>
              <a:rPr lang="en-US" altLang="en-US" sz="3600" dirty="0" smtClean="0">
                <a:cs typeface="Arial" pitchFamily="34" charset="0"/>
              </a:rPr>
              <a:t>SWPBIS</a:t>
            </a:r>
            <a:endParaRPr lang="en-US" altLang="en-US" sz="3600" b="1" dirty="0" smtClean="0">
              <a:solidFill>
                <a:schemeClr val="accent2">
                  <a:lumMod val="75000"/>
                </a:schemeClr>
              </a:solidFill>
              <a:cs typeface="Arial" pitchFamily="34" charset="0"/>
            </a:endParaRPr>
          </a:p>
          <a:p>
            <a:pPr>
              <a:lnSpc>
                <a:spcPct val="150000"/>
              </a:lnSpc>
              <a:spcBef>
                <a:spcPct val="20000"/>
              </a:spcBef>
              <a:spcAft>
                <a:spcPts val="0"/>
              </a:spcAft>
              <a:buClrTx/>
              <a:defRPr/>
            </a:pPr>
            <a:endParaRPr lang="en-US" sz="1200" dirty="0">
              <a:solidFill>
                <a:schemeClr val="accent2">
                  <a:lumMod val="75000"/>
                </a:schemeClr>
              </a:solidFill>
            </a:endParaRPr>
          </a:p>
        </p:txBody>
      </p:sp>
      <p:sp>
        <p:nvSpPr>
          <p:cNvPr id="4" name="Date Placeholder 3"/>
          <p:cNvSpPr>
            <a:spLocks noGrp="1"/>
          </p:cNvSpPr>
          <p:nvPr>
            <p:ph type="dt" sz="half" idx="10"/>
          </p:nvPr>
        </p:nvSpPr>
        <p:spPr>
          <a:xfrm>
            <a:off x="838200" y="6392111"/>
            <a:ext cx="1358590" cy="365125"/>
          </a:xfrm>
        </p:spPr>
        <p:txBody>
          <a:bodyPr/>
          <a:lstStyle/>
          <a:p>
            <a:fld id="{824D5D47-1752-4D84-8BFB-C2F71A34C932}" type="datetime1">
              <a:rPr lang="en-US" smtClean="0">
                <a:solidFill>
                  <a:srgbClr val="000000"/>
                </a:solidFill>
              </a:rPr>
              <a:pPr/>
              <a:t>8/2/2018</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18</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2781851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5256" y="121912"/>
            <a:ext cx="8989803" cy="914400"/>
          </a:xfrm>
        </p:spPr>
        <p:txBody>
          <a:bodyPr>
            <a:normAutofit/>
          </a:bodyPr>
          <a:lstStyle/>
          <a:p>
            <a:r>
              <a:rPr lang="en-US" sz="4000" dirty="0" smtClean="0"/>
              <a:t>Cohort </a:t>
            </a:r>
            <a:r>
              <a:rPr lang="en-US" sz="4000" dirty="0"/>
              <a:t>14B </a:t>
            </a:r>
            <a:r>
              <a:rPr lang="en-US" sz="4000" dirty="0" smtClean="0"/>
              <a:t>by </a:t>
            </a:r>
            <a:r>
              <a:rPr lang="en-US" sz="4000" dirty="0"/>
              <a:t>the </a:t>
            </a:r>
            <a:r>
              <a:rPr lang="en-US" sz="4000" dirty="0" smtClean="0"/>
              <a:t>Numbers: NRIP</a:t>
            </a:r>
            <a:endParaRPr lang="en-US" sz="4000" dirty="0"/>
          </a:p>
        </p:txBody>
      </p:sp>
      <p:sp>
        <p:nvSpPr>
          <p:cNvPr id="3" name="Content Placeholder 2"/>
          <p:cNvSpPr>
            <a:spLocks noGrp="1"/>
          </p:cNvSpPr>
          <p:nvPr>
            <p:ph idx="1"/>
          </p:nvPr>
        </p:nvSpPr>
        <p:spPr/>
        <p:txBody>
          <a:bodyPr>
            <a:normAutofit/>
          </a:bodyPr>
          <a:lstStyle/>
          <a:p>
            <a:pPr>
              <a:lnSpc>
                <a:spcPct val="150000"/>
              </a:lnSpc>
              <a:spcBef>
                <a:spcPct val="20000"/>
              </a:spcBef>
              <a:spcAft>
                <a:spcPts val="0"/>
              </a:spcAft>
              <a:buClrTx/>
              <a:defRPr/>
            </a:pPr>
            <a:r>
              <a:rPr lang="en-US" altLang="en-US" sz="3600" b="1" dirty="0" smtClean="0">
                <a:cs typeface="Arial" pitchFamily="34" charset="0"/>
              </a:rPr>
              <a:t> </a:t>
            </a:r>
            <a:r>
              <a:rPr lang="en-US" altLang="en-US" sz="3600" b="1" dirty="0">
                <a:solidFill>
                  <a:schemeClr val="accent2">
                    <a:lumMod val="75000"/>
                  </a:schemeClr>
                </a:solidFill>
                <a:cs typeface="Arial" pitchFamily="34" charset="0"/>
              </a:rPr>
              <a:t>3</a:t>
            </a:r>
            <a:r>
              <a:rPr lang="en-US" altLang="en-US" sz="3600" b="1" dirty="0" smtClean="0">
                <a:solidFill>
                  <a:schemeClr val="accent2">
                    <a:lumMod val="75000"/>
                  </a:schemeClr>
                </a:solidFill>
                <a:cs typeface="Arial" pitchFamily="34" charset="0"/>
              </a:rPr>
              <a:t> </a:t>
            </a:r>
            <a:r>
              <a:rPr lang="en-US" altLang="en-US" sz="3600" dirty="0" smtClean="0">
                <a:cs typeface="Arial" pitchFamily="34" charset="0"/>
              </a:rPr>
              <a:t>districts/charters</a:t>
            </a:r>
            <a:endParaRPr lang="en-US" altLang="en-US" sz="3600" dirty="0">
              <a:cs typeface="Arial" pitchFamily="34" charset="0"/>
            </a:endParaRPr>
          </a:p>
          <a:p>
            <a:pPr>
              <a:lnSpc>
                <a:spcPct val="150000"/>
              </a:lnSpc>
              <a:spcBef>
                <a:spcPct val="20000"/>
              </a:spcBef>
              <a:spcAft>
                <a:spcPts val="0"/>
              </a:spcAft>
              <a:buClrTx/>
              <a:defRPr/>
            </a:pPr>
            <a:r>
              <a:rPr lang="en-US" altLang="en-US" sz="3600" b="1" dirty="0">
                <a:cs typeface="Arial" pitchFamily="34" charset="0"/>
              </a:rPr>
              <a:t> </a:t>
            </a:r>
            <a:r>
              <a:rPr lang="en-US" altLang="en-US" sz="3600" b="1" dirty="0" smtClean="0">
                <a:solidFill>
                  <a:schemeClr val="accent2">
                    <a:lumMod val="75000"/>
                  </a:schemeClr>
                </a:solidFill>
                <a:cs typeface="Arial" pitchFamily="34" charset="0"/>
              </a:rPr>
              <a:t>6 </a:t>
            </a:r>
            <a:r>
              <a:rPr lang="en-US" altLang="en-US" sz="3600" dirty="0" smtClean="0">
                <a:cs typeface="Arial" pitchFamily="34" charset="0"/>
              </a:rPr>
              <a:t>schools</a:t>
            </a:r>
          </a:p>
          <a:p>
            <a:pPr>
              <a:lnSpc>
                <a:spcPct val="150000"/>
              </a:lnSpc>
              <a:spcBef>
                <a:spcPct val="20000"/>
              </a:spcBef>
              <a:spcAft>
                <a:spcPts val="0"/>
              </a:spcAft>
              <a:buClrTx/>
              <a:defRPr/>
            </a:pPr>
            <a:r>
              <a:rPr lang="en-US" altLang="en-US" sz="3600" b="1" dirty="0" smtClean="0">
                <a:solidFill>
                  <a:srgbClr val="003865"/>
                </a:solidFill>
                <a:cs typeface="Arial" pitchFamily="34" charset="0"/>
              </a:rPr>
              <a:t> </a:t>
            </a:r>
            <a:r>
              <a:rPr lang="en-US" altLang="en-US" sz="3600" b="1" dirty="0" smtClean="0">
                <a:solidFill>
                  <a:schemeClr val="accent2">
                    <a:lumMod val="75000"/>
                  </a:schemeClr>
                </a:solidFill>
                <a:cs typeface="Arial" pitchFamily="34" charset="0"/>
              </a:rPr>
              <a:t>691</a:t>
            </a:r>
            <a:r>
              <a:rPr lang="en-US" altLang="en-US" sz="3600" b="1" dirty="0" smtClean="0">
                <a:solidFill>
                  <a:srgbClr val="003865"/>
                </a:solidFill>
                <a:cs typeface="Arial" pitchFamily="34" charset="0"/>
              </a:rPr>
              <a:t> </a:t>
            </a:r>
            <a:r>
              <a:rPr lang="en-US" altLang="en-US" sz="3600" dirty="0" smtClean="0">
                <a:solidFill>
                  <a:srgbClr val="003865"/>
                </a:solidFill>
                <a:cs typeface="Arial" pitchFamily="34" charset="0"/>
              </a:rPr>
              <a:t>students</a:t>
            </a:r>
            <a:r>
              <a:rPr lang="en-US" altLang="en-US" sz="3600" dirty="0" smtClean="0">
                <a:cs typeface="Arial" pitchFamily="34" charset="0"/>
              </a:rPr>
              <a:t> </a:t>
            </a:r>
            <a:r>
              <a:rPr lang="en-US" altLang="en-US" sz="3600" dirty="0">
                <a:cs typeface="Arial" pitchFamily="34" charset="0"/>
              </a:rPr>
              <a:t>impacted by </a:t>
            </a:r>
            <a:r>
              <a:rPr lang="en-US" altLang="en-US" sz="3600" dirty="0" smtClean="0">
                <a:cs typeface="Arial" pitchFamily="34" charset="0"/>
              </a:rPr>
              <a:t>SWPBIS</a:t>
            </a:r>
            <a:endParaRPr lang="en-US" altLang="en-US" sz="3600" b="1" dirty="0" smtClean="0">
              <a:solidFill>
                <a:schemeClr val="accent2">
                  <a:lumMod val="75000"/>
                </a:schemeClr>
              </a:solidFill>
              <a:cs typeface="Arial" pitchFamily="34" charset="0"/>
            </a:endParaRPr>
          </a:p>
        </p:txBody>
      </p:sp>
      <p:sp>
        <p:nvSpPr>
          <p:cNvPr id="4" name="Date Placeholder 3"/>
          <p:cNvSpPr>
            <a:spLocks noGrp="1"/>
          </p:cNvSpPr>
          <p:nvPr>
            <p:ph type="dt" sz="half" idx="10"/>
          </p:nvPr>
        </p:nvSpPr>
        <p:spPr>
          <a:xfrm>
            <a:off x="838200" y="6392111"/>
            <a:ext cx="1358590" cy="365125"/>
          </a:xfrm>
        </p:spPr>
        <p:txBody>
          <a:bodyPr/>
          <a:lstStyle/>
          <a:p>
            <a:fld id="{824D5D47-1752-4D84-8BFB-C2F71A34C932}" type="datetime1">
              <a:rPr lang="en-US" smtClean="0">
                <a:solidFill>
                  <a:srgbClr val="000000"/>
                </a:solidFill>
              </a:rPr>
              <a:pPr/>
              <a:t>8/2/2018</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19</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2835278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4" descr="Welsome to Minnesota sign on road in teh shapr of Minnesota&#10;" title="Welcome to Minnesota"/>
          <p:cNvSpPr>
            <a:spLocks noChangeAspect="1"/>
          </p:cNvSpPr>
          <p:nvPr/>
        </p:nvSpPr>
        <p:spPr>
          <a:xfrm>
            <a:off x="1738008" y="1704153"/>
            <a:ext cx="8715983" cy="4834759"/>
          </a:xfrm>
          <a:prstGeom prst="rect">
            <a:avLst/>
          </a:prstGeom>
          <a:blipFill>
            <a:blip r:embed="rId3" cstate="print"/>
            <a:srcRect/>
            <a:stretch>
              <a:fillRect b="-870"/>
            </a:stretch>
          </a:blipFill>
        </p:spPr>
        <p:txBody>
          <a:bodyPr wrap="square" lIns="0" tIns="0" rIns="0" bIns="0" rtlCol="0"/>
          <a:lstStyle/>
          <a:p>
            <a:endParaRPr/>
          </a:p>
        </p:txBody>
      </p:sp>
      <p:sp>
        <p:nvSpPr>
          <p:cNvPr id="2" name="Title 1"/>
          <p:cNvSpPr>
            <a:spLocks noGrp="1"/>
          </p:cNvSpPr>
          <p:nvPr>
            <p:ph type="title"/>
          </p:nvPr>
        </p:nvSpPr>
        <p:spPr>
          <a:xfrm>
            <a:off x="0" y="0"/>
            <a:ext cx="12192000" cy="1704153"/>
          </a:xfrm>
          <a:solidFill>
            <a:srgbClr val="002644"/>
          </a:solidFill>
        </p:spPr>
        <p:txBody>
          <a:bodyPr/>
          <a:lstStyle/>
          <a:p>
            <a:r>
              <a:rPr lang="en-US" sz="6600" dirty="0" smtClean="0"/>
              <a:t>Welcome to MN PBIS Training!</a:t>
            </a:r>
            <a:endParaRPr lang="en-US" sz="6600" dirty="0"/>
          </a:p>
        </p:txBody>
      </p:sp>
      <p:sp>
        <p:nvSpPr>
          <p:cNvPr id="5" name="Slide Number Placeholder 4"/>
          <p:cNvSpPr>
            <a:spLocks noGrp="1"/>
          </p:cNvSpPr>
          <p:nvPr>
            <p:ph type="sldNum" sz="quarter" idx="11"/>
          </p:nvPr>
        </p:nvSpPr>
        <p:spPr/>
        <p:txBody>
          <a:bodyPr/>
          <a:lstStyle/>
          <a:p>
            <a:fld id="{48F63A3B-78C7-47BE-AE5E-E10140E04643}" type="slidenum">
              <a:rPr lang="en-US" smtClean="0">
                <a:solidFill>
                  <a:srgbClr val="000000"/>
                </a:solidFill>
              </a:rPr>
              <a:pPr/>
              <a:t>2</a:t>
            </a:fld>
            <a:endParaRPr lang="en-US" dirty="0">
              <a:solidFill>
                <a:srgbClr val="000000"/>
              </a:solidFill>
            </a:endParaRPr>
          </a:p>
        </p:txBody>
      </p:sp>
    </p:spTree>
    <p:extLst>
      <p:ext uri="{BB962C8B-B14F-4D97-AF65-F5344CB8AC3E}">
        <p14:creationId xmlns:p14="http://schemas.microsoft.com/office/powerpoint/2010/main" val="14002108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olor Guided Key to Minnesota Regional Implementation Project Map for PBIS Cohorts 1 - 10. Dark green oval indicates the color that will show districts with 60% or more of schools implementing PBIS. Light green shows districts with 1% - 59% of schools implementing, and white shows no participating schools to date."/>
          <p:cNvPicPr>
            <a:picLocks noChangeAspect="1"/>
          </p:cNvPicPr>
          <p:nvPr/>
        </p:nvPicPr>
        <p:blipFill rotWithShape="1">
          <a:blip r:embed="rId3"/>
          <a:srcRect l="2317" t="13247"/>
          <a:stretch/>
        </p:blipFill>
        <p:spPr>
          <a:xfrm>
            <a:off x="3885052" y="5084811"/>
            <a:ext cx="3021667" cy="1628212"/>
          </a:xfrm>
          <a:prstGeom prst="rect">
            <a:avLst/>
          </a:prstGeom>
        </p:spPr>
      </p:pic>
      <p:sp>
        <p:nvSpPr>
          <p:cNvPr id="2" name="Title 1"/>
          <p:cNvSpPr>
            <a:spLocks noGrp="1"/>
          </p:cNvSpPr>
          <p:nvPr>
            <p:ph type="title"/>
          </p:nvPr>
        </p:nvSpPr>
        <p:spPr/>
        <p:txBody>
          <a:bodyPr/>
          <a:lstStyle/>
          <a:p>
            <a:r>
              <a:rPr lang="en-US" dirty="0"/>
              <a:t> Schoolwide PBIS Across Districts</a:t>
            </a:r>
          </a:p>
        </p:txBody>
      </p:sp>
      <p:sp>
        <p:nvSpPr>
          <p:cNvPr id="7" name="Rectangle 6"/>
          <p:cNvSpPr/>
          <p:nvPr/>
        </p:nvSpPr>
        <p:spPr>
          <a:xfrm>
            <a:off x="46465" y="1338942"/>
            <a:ext cx="4724400" cy="769441"/>
          </a:xfrm>
          <a:prstGeom prst="rect">
            <a:avLst/>
          </a:prstGeom>
        </p:spPr>
        <p:txBody>
          <a:bodyPr wrap="square" numCol="1">
            <a:spAutoFit/>
          </a:bodyPr>
          <a:lstStyle/>
          <a:p>
            <a:pPr algn="ctr"/>
            <a:r>
              <a:rPr lang="en-US" sz="2800" b="1" u="sng" kern="0" dirty="0" smtClean="0">
                <a:solidFill>
                  <a:srgbClr val="003865"/>
                </a:solidFill>
                <a:cs typeface="Arial"/>
                <a:sym typeface="Arial"/>
                <a:rtl val="0"/>
              </a:rPr>
              <a:t>Cohorts </a:t>
            </a:r>
            <a:r>
              <a:rPr lang="en-US" sz="2800" b="1" u="sng" kern="0" dirty="0">
                <a:solidFill>
                  <a:srgbClr val="003865"/>
                </a:solidFill>
                <a:cs typeface="Arial"/>
                <a:sym typeface="Arial"/>
                <a:rtl val="0"/>
              </a:rPr>
              <a:t>1- </a:t>
            </a:r>
            <a:r>
              <a:rPr lang="en-US" sz="2800" b="1" u="sng" kern="0" dirty="0" smtClean="0">
                <a:solidFill>
                  <a:srgbClr val="003865"/>
                </a:solidFill>
                <a:cs typeface="Arial"/>
                <a:sym typeface="Arial"/>
                <a:rtl val="0"/>
              </a:rPr>
              <a:t>14</a:t>
            </a:r>
            <a:endParaRPr lang="en-US" sz="2800" b="1" u="sng" kern="0" dirty="0">
              <a:solidFill>
                <a:srgbClr val="003865"/>
              </a:solidFill>
              <a:cs typeface="Arial"/>
              <a:sym typeface="Arial"/>
              <a:rtl val="0"/>
            </a:endParaRPr>
          </a:p>
          <a:p>
            <a:pPr algn="ctr"/>
            <a:r>
              <a:rPr lang="en-US" sz="1600" b="1" kern="0" dirty="0">
                <a:solidFill>
                  <a:srgbClr val="003865"/>
                </a:solidFill>
                <a:cs typeface="Arial"/>
                <a:sym typeface="Arial"/>
                <a:rtl val="0"/>
              </a:rPr>
              <a:t>(</a:t>
            </a:r>
            <a:r>
              <a:rPr lang="en-US" sz="1600" b="1" kern="0" dirty="0" smtClean="0">
                <a:solidFill>
                  <a:srgbClr val="003865"/>
                </a:solidFill>
                <a:cs typeface="Arial"/>
                <a:sym typeface="Arial"/>
                <a:rtl val="0"/>
              </a:rPr>
              <a:t>2005-2020)</a:t>
            </a:r>
            <a:endParaRPr lang="en-US" sz="1600" b="1" kern="0" dirty="0">
              <a:solidFill>
                <a:srgbClr val="003865"/>
              </a:solidFill>
              <a:cs typeface="Arial"/>
              <a:sym typeface="Arial"/>
              <a:rtl val="0"/>
            </a:endParaRPr>
          </a:p>
        </p:txBody>
      </p:sp>
      <p:sp>
        <p:nvSpPr>
          <p:cNvPr id="8" name="Content Placeholder 6"/>
          <p:cNvSpPr txBox="1">
            <a:spLocks/>
          </p:cNvSpPr>
          <p:nvPr/>
        </p:nvSpPr>
        <p:spPr>
          <a:xfrm>
            <a:off x="332464" y="2171403"/>
            <a:ext cx="5365630" cy="354549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pPr>
            <a:r>
              <a:rPr lang="en-US" altLang="en-US" sz="2400" dirty="0">
                <a:solidFill>
                  <a:srgbClr val="003865"/>
                </a:solidFill>
              </a:rPr>
              <a:t>Team-based training</a:t>
            </a:r>
          </a:p>
          <a:p>
            <a:pPr>
              <a:spcBef>
                <a:spcPts val="0"/>
              </a:spcBef>
            </a:pPr>
            <a:r>
              <a:rPr lang="en-US" altLang="en-US" sz="2400" dirty="0">
                <a:solidFill>
                  <a:srgbClr val="003865"/>
                </a:solidFill>
              </a:rPr>
              <a:t>9 training days over two years</a:t>
            </a:r>
          </a:p>
          <a:p>
            <a:pPr>
              <a:spcBef>
                <a:spcPts val="0"/>
              </a:spcBef>
            </a:pPr>
            <a:r>
              <a:rPr lang="en-US" altLang="en-US" sz="2400" dirty="0">
                <a:solidFill>
                  <a:srgbClr val="003865"/>
                </a:solidFill>
              </a:rPr>
              <a:t>Distributed, </a:t>
            </a:r>
            <a:r>
              <a:rPr lang="en-US" altLang="en-US" sz="2400" dirty="0" smtClean="0">
                <a:solidFill>
                  <a:srgbClr val="003865"/>
                </a:solidFill>
              </a:rPr>
              <a:t>team-based implementation </a:t>
            </a:r>
            <a:r>
              <a:rPr lang="en-US" altLang="en-US" sz="2400" dirty="0">
                <a:solidFill>
                  <a:srgbClr val="003865"/>
                </a:solidFill>
              </a:rPr>
              <a:t>of PBIS</a:t>
            </a:r>
          </a:p>
          <a:p>
            <a:pPr>
              <a:spcBef>
                <a:spcPts val="0"/>
              </a:spcBef>
            </a:pPr>
            <a:r>
              <a:rPr lang="en-US" altLang="en-US" sz="2400" dirty="0">
                <a:solidFill>
                  <a:srgbClr val="003865"/>
                </a:solidFill>
              </a:rPr>
              <a:t>Intended to build capacity, skills, competency and beliefs to sustain implementation beyond initial training in a school</a:t>
            </a:r>
            <a:endParaRPr lang="en-US" sz="2400" dirty="0">
              <a:solidFill>
                <a:srgbClr val="003865"/>
              </a:solidFill>
            </a:endParaRPr>
          </a:p>
        </p:txBody>
      </p:sp>
      <p:pic>
        <p:nvPicPr>
          <p:cNvPr id="9" name="Picture 8" descr="This is an image of a Minnesota map, divided according to school district. The map is color coded to show the level of PBIS implementation throughout the state. &#10;School districts that have less than 60% of schools implementing PBIS are indicated in light green. These are:&#10;SOUTH WASHINGTON COUNTY SCHOOL DIST, GRAND RAPIDS PUBLIC SCHOOL DISTRICT, ROCHESTER PUBLIC SCHOOL DISTRICT, WHITE BEAR LAKE SCHOOL DISTRICT, ALEXANDRIA PUBLIC SCHOOL DISTRICT, EDINA PUBLIC SCHOOL DISTRICT, FARMINGTON PUBLIC SCHOOL DISTRICT, LAKEVILLE PUBLIC SCHOOL DISTRICT, HASTINGS PUBLIC SCHOOL DISTRICT, PINE RIVER-BACKUS SCHOOL DISTRICT, RICHFIELD PUBLIC SCHOOL DISTRICT, WASECA PUBLIC SCHOOL DISTRICT, BRAINERD PUBLIC SCHOOL DISTRICT, NEW PRAGUE AREA SCHOOLS, ROCORI PUBLIC SCHOOL DISTRICT, ST. FRANCIS PUBLIC SCHOOL DISTRICT, STILLWATER AREA PUBLIC SCHOOL DIST., ALBANY PUBLIC SCHOOL DISTRICT, BELLE PLAINE PUBLIC SCHOOL DISTRICT, BIG LAKE PUBLIC SCHOOL DISTRICT, FARIBAULT PUBLIC SCHOOL DISTRICT, JACKSON COUNTY CENTRAL SCHOOL DIST., LAC QUI PARLE VALLEY SCHOOL DIST., LAKE SUPERIOR PUBLIC SCHOOL DIST., MAPLE RIVER SCHOOL DISTRICT, MINNEWASKA SCHOOL DISTRICT, PERHAM-DENT PUBLIC SCHOOL DISTRICT, PROCTOR PUBLIC SCHOOL DISTRICT, RED WING PUBLIC SCHOOL DISTRICT, SHAKOPEE PUBLIC SCHOOL DISTRICT, STEWARTVILLE PUBLIC SCHOOL DISTRICT, WACONIA PUBLIC SCHOOL DISTRICT, WINONA AREA PUBLIC SCHOOL DISTRICT, SOUTH ST. PAUL PUBLIC SCHOOL DIST., ROSEMOUNT-APPLE VALLEY-EAGAN, DULUTH PUBLIC SCHOOL DISTRICT, BENSON PUBLIC SCHOOL DISTRICT, CLOQUET PUBLIC SCHOOL DISTRICT, LESUEUR-HENDERSON SCHOOL DISTRICT, LONG PRAIRIE-GREY EAGLE SCHOOL DIST, LUVERNE PUBLIC SCHOOL DISTRICT, MELROSE PUBLIC SCHOOL DISTRICT, PEQUOT LAKES PUBLIC SCHOOLS, REDWOOD AREA SCHOOL DISTRICT, SOUTHLAND PUBLIC SCHOOL DISTRICT, WILLMAR PUBLIC SCHOOL DISTRICT, DETROIT LAKES PUBLIC SCHOOL DIST., BUFFALO-HANOVER-MONTROSE PUBLIC SCHOOL, COLUMBIA HEIGHTS PUBLIC SCHOOL DIST, FRIDLEY PUBLIC SCHOOL DISTRICT, MARSHALL PUBLIC SCHOOL DISTRICT, ST. MICHAEL-ALBERTVILLE SCHOOL DIST, OSSEO PUBLIC SCHOOL DISTRICT, ELK RIVER PUBLIC SCHOOL DISTRICT, AUSTIN PUBLIC SCHOOL DISTRICT, SAINT PAUL SCHOOL DISTRICT, BARNUM PUBLIC SCHOOL DISTRICT, BECKER PUBLIC SCHOOL DISTRICT, BROOKLYN CENTER SCHOOL DISTRICT, CASS LAKE-BENA PUBLIC SCHOOLS, CENTENNIAL PUBLIC SCHOOL DISTRICT, DILWORTH-GLYNDON-FELTON, FAIRMONT AREA SCHOOL DISTRICT, FILLMORE CENTRAL, FRAZEE-VERGAS PUBLIC SCHOOL DIST., GREENWAY PUBLIC SCHOOL DISTRICT, HOLDINGFORD PUBLIC SCHOOL DISTRICT, LAKE BENTON PUBLIC SCHOOL DISTRICT, LAKE CITY PUBLIC SCHOOL DISTRICT, LANESBORO PUBLIC SCHOOL DISTRICT, MCGREGOR PUBLIC SCHOOL DISTRICT, MEDFORD PUBLIC SCHOOL DISTRICT, MENAHGA PUBLIC SCHOOL DISTRICT, MOOSE LAKE PUBLIC SCHOOL DISTRICT, NEVIS PUBLIC SCHOOL DISTRICT, PINE CITY PUBLIC SCHOOL DISTRICT, RUSH CITY PUBLIC SCHOOL DISTRICT, SAUK CENTRE PUBLIC SCHOOL DISTRICT, SLEEPY EYE PUBLIC SCHOOL DISTRICT, ST. CLAIR PUBLIC SCHOOL DISTRICT, THIEF RIVER FALLS SCHOOL DISTRICT, UNITED SOUTH CENTRAL SCHOOL DIST., WARROAD PUBLIC SCHOOL DISTRICT, WATERVILLE-ELYSIAN-MORRISTOWN, WEST ST. PAUL-MENDOTA HTS.-EAGAN, WESTONKA PUBLIC SCHOOL DISTRICT, MINNEAPOLIS PUBLIC SCHOOL DIST., NORTH ST PAUL-MAPLEWOOD SCHOOL DIST, WAYZATA PUBLIC SCHOOL DISTRICT, OWATONNA PUBLIC SCHOOL DISTRICT, EDEN PRAIRIE PUBLIC SCHOOL DISTRICT, and NORTHFIELD PUBLIC SCHOOL DISTRICT&#10;School districts that have 60% or more schools implementing PBIS are indicated in dark green. These are:&#10;MORA PUBLIC SCHOOL DISTRICT, AITKIN PUBLIC SCHOOL DISTRICT, CALEDONIA PUBLIC SCHOOL DISTRICT, EAST CENTRAL SCHOOL DISTRICT, HINCKLEY-FINLAYSON SCHOOL DISTRICT, NEW LONDON-SPICER SCHOOL DISTRICT, NEW ULM PUBLIC SCHOOL DISTRICT, ONAMIA PUBLIC SCHOOL DISTRICT, ROSEVILLE PUBLIC SCHOOL DISTRICT, RUSSELL-TYLER-RUTHTON PUBLIC SCHOOLS, ST. PETER PUBLIC SCHOOL DISTRICT, WAUBUN-OGEMA-WHITE EARTH PUBLIC SCHOOL, MAHNOMEN PUBLIC SCHOOL DISTRICT, PINE ISLAND PUBLIC SCHOOL DIST., MOUNDS VIEW PUBLIC SCHOOL DISTRICT, ALBERT LEA PUBLIC SCHOOL DISTRICT, PRIOR LAKE-SAVAGE AREA SCHOOLS, BLUE EARTH AREA PUBLIC SCHOOL, EAST GRAND FORKS PUBLIC SCHOOL DIST, LACRESCENT-HOKAH SCHOOL DISTRICT, SAUK RAPIDS-RICE PUBLIC SCHOOLS, INVER GROVE HEIGHTS SCHOOLS, LITTLE FALLS PUBLIC SCHOOL DISTRICT, MOORHEAD PUBLIC SCHOOL DISTRICT, BURNSVILLE PUBLIC SCHOOL DISTRICT, HOPKINS PUBLIC SCHOOL DISTRICT, FOREST LAKE PUBLIC SCHOOL DISTRICT, ROBBINSDALE PUBLIC SCHOOL DISTRICT, ADRIAN PUBLIC SCHOOL DISTRICT, BELGRADE-BROOTEN-ELROSA SCHOOL DIST, BIRD ISLAND-OLIVIA-LAKE LILLIAN, BLOOMING PRAIRIE PUBLIC SCHOOL DIST, BLOOMINGTON PUBLIC SCHOOL DISTRICT, BUTTERFIELD PUBLIC SCHOOL DISTRICT, CAMBRIDGE-ISANTI PUBLIC SCHOOL DIST, CANNON FALLS PUBLIC SCHOOL DISTRICT, CEDAR MOUNTAIN SCHOOL DISTRICT, CHISAGO LAKES SCHOOL DISTRICT, CHISHOLM PUBLIC SCHOOL DISTRICT, CLEARBROOK-GONVICK SCHOOL DISTRICT, CROSBY-IRONTON PUBLIC SCHOOL DIST., DEER RIVER PUBLIC SCHOOL DISTRICT, EASTERN CARVER COUNTY PUBLIC SCHOOL, EDGERTON PUBLIC SCHOOL DISTRICT, ELY PUBLIC SCHOOL DISTRICT, FLOODWOOD PUBLIC SCHOOL DISTRICT, G.F.W., GLENCOE-SILVER LAKE SCHOOL DISTRICT, GOODHUE PUBLIC SCHOOL DISTRICT, GRANADA HUNTLEY-EAST CHAIN, HERON LAKE-OKABENA SCHOOL DISTRICT, HILLS-BEAVER CREEK SCHOOL DISTRICT, HOUSTON PUBLIC SCHOOL DISTRICT, INTERNATIONAL FALLS SCHOOL DISTRICT, JANESVILLE-WALDORF-PEMBERTON, JORDAN PUBLIC SCHOOL DISTRICT, KELLIHER PUBLIC SCHOOL DISTRICT, KENYON-WANAMINGO SCHOOL DISTRICT, KERKHOVEN-MURDOCK-SUNBURG, KINGSLAND PUBLIC SCHOOL DISTRICT, LAKE CRYSTAL-WELLCOME MEMORIAL, LAKE PARK AUDUBON SCHOOL DISTRICT, LESTER PRAIRIE PUBLIC SCHOOL DIST., LYLE PUBLIC SCHOOL DISTRICT, LYND PUBLIC SCHOOL DISTRICT, M.A.C.C.R.A.Y. SCHOOL DISTRICT, MABEL-CANTON PUBLIC SCHOOL DIST., MAHTOMEDI PUBLIC SCHOOL DISTRICT, MAPLE LAKE PUBLIC SCHOOL DISTRICT, MINNEOTA PUBLIC SCHOOL DISTRICT, MONTEVIDEO PUBLIC SCHOOL DISTRICT, MURRAY COUNTY CENTRAL SCHOOL DIST., NASHWAUK-KEEWATIN SCHOOL DISTRICT, NETT LAKE PUBLIC SCHOOL DISTRICT, NICOLLET PUBLIC SCHOOL DISTRICT, NORTHLAND COMMUNITY SCHOOLS, NRHEG SCHOOL DISTRICT, PILLAGER PUBLIC SCHOOL DISTRICT, PRINCETON PUBLIC SCHOOL DISTRICT, SOUTH KOOCHICHING SCHOOL DISTRICT, SPRING GROVE SCHOOL DISTRICT, ST. ANTHONY-NEW BRIGHTON SCHOOLS, ST. CLOUD PUBLIC SCHOOL DISTRICT, TRUMAN PUBLIC SCHOOL DISTRICT, WALKER-HACKENSACK-AKELEY SCHL. DIST, WINDOM PUBLIC SCHOOL DISTRICT, YELLOW MEDICINE EAST, and ZUMBROTA-MAZEPPA SCHOOL DISTRICT&#10;Charter Schools implementing PBIS are indicated by a black dot. These are:&#10;HMONG COLLEGE PREP ACADEMY, NORTH LAKES ACADEMY, ATHLOS ACADEMY OF SAINT CLOUD, BLUFFVIEW MONTESSORI, CEDAR RIVERSIDE COMMUNITY SCHOOL, COLOGNE ACADEMY, DAVINCI ACADEMY, DISCOVERY PUBLIC SCHOOL FARIBAULT, DISCOVERY WOODS MONTESSORI SCHOOL, DUGSI ACADEMY, DULUTH PUBLIC SCHOOLS ACADEMY, EXCELL ACADEMY CHARTER, FRASER ACADEMY, FRIENDSHIP ACDMY OF FINE ARTS CHTR., HENNEPIN ELEMENTARY SCHOOL, LIONSGATE ACADEMY, LOVEWORKS ACADEMY FOR ARTS, MATH AND SCIENCE ACADEMY, PARTNERSHIP ACADEMY, INC., PRAIRIE SEEDS ACADEMY, STEP ACADEMY CHARTER SCHOOL, TEAM ACADEMY, TWIN CITIES GERMAN IMMERSION CHRTR, and URBAN ACADEMY CHARTER SCHOOL&#10;Other Schools implementing PBIS by more than 60% are indicated by a black square. These are:&#10;NAY-AH-SHING and DOC/WALTER MAGINNIS HIGH SCHOOL"/>
          <p:cNvPicPr>
            <a:picLocks noChangeAspect="1"/>
          </p:cNvPicPr>
          <p:nvPr/>
        </p:nvPicPr>
        <p:blipFill rotWithShape="1">
          <a:blip r:embed="rId4"/>
          <a:srcRect l="3443" t="1774" r="2000" b="15187"/>
          <a:stretch/>
        </p:blipFill>
        <p:spPr>
          <a:xfrm>
            <a:off x="6625323" y="1572967"/>
            <a:ext cx="4457700" cy="5066072"/>
          </a:xfrm>
          <a:prstGeom prst="rect">
            <a:avLst/>
          </a:prstGeom>
        </p:spPr>
      </p:pic>
    </p:spTree>
    <p:extLst>
      <p:ext uri="{BB962C8B-B14F-4D97-AF65-F5344CB8AC3E}">
        <p14:creationId xmlns:p14="http://schemas.microsoft.com/office/powerpoint/2010/main" val="35689509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Takes Teams</a:t>
            </a:r>
          </a:p>
        </p:txBody>
      </p:sp>
      <p:sp>
        <p:nvSpPr>
          <p:cNvPr id="3" name="Date Placeholder 2"/>
          <p:cNvSpPr>
            <a:spLocks noGrp="1"/>
          </p:cNvSpPr>
          <p:nvPr>
            <p:ph type="dt" sz="half" idx="10"/>
          </p:nvPr>
        </p:nvSpPr>
        <p:spPr/>
        <p:txBody>
          <a:bodyPr/>
          <a:lstStyle/>
          <a:p>
            <a:fld id="{9A198C9B-0587-4A1E-9E03-E4C9FE222F08}" type="datetime1">
              <a:rPr lang="en-US" smtClean="0">
                <a:solidFill>
                  <a:srgbClr val="000000"/>
                </a:solidFill>
              </a:rPr>
              <a:pPr/>
              <a:t>8/1/2018</a:t>
            </a:fld>
            <a:endParaRPr lang="en-US" dirty="0">
              <a:solidFill>
                <a:srgbClr val="00000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srgbClr val="000000"/>
                </a:solidFill>
              </a:rPr>
              <a:pPr/>
              <a:t>21</a:t>
            </a:fld>
            <a:endParaRPr lang="en-US" dirty="0">
              <a:solidFill>
                <a:srgbClr val="000000"/>
              </a:solidFill>
            </a:endParaRPr>
          </a:p>
        </p:txBody>
      </p:sp>
      <p:sp>
        <p:nvSpPr>
          <p:cNvPr id="5" name="Footer Placeholder 4"/>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38707375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quare with a maroon background. In the top part of the square is Resource centered in large white italicized serif font, with Training &amp; Solutions in smaller white text, justified to the right. There is a decorative light maroon swoosh like a sideways letter S behind this text in the top half. In the bottom half of the logo in white script, the first line says &quot;Adding Value&quot;, followed by three periods. The second line says &quot;Maximizing resources&quot;" title="Resource Training &amp; Solutions Logo"/>
          <p:cNvPicPr>
            <a:picLocks noChangeAspect="1"/>
          </p:cNvPicPr>
          <p:nvPr/>
        </p:nvPicPr>
        <p:blipFill>
          <a:blip r:embed="rId3"/>
          <a:stretch>
            <a:fillRect/>
          </a:stretch>
        </p:blipFill>
        <p:spPr>
          <a:xfrm>
            <a:off x="5744046" y="3074454"/>
            <a:ext cx="1877523" cy="1877523"/>
          </a:xfrm>
          <a:prstGeom prst="rect">
            <a:avLst/>
          </a:prstGeom>
        </p:spPr>
      </p:pic>
      <p:sp>
        <p:nvSpPr>
          <p:cNvPr id="2" name="Title 1"/>
          <p:cNvSpPr>
            <a:spLocks noGrp="1"/>
          </p:cNvSpPr>
          <p:nvPr>
            <p:ph type="title"/>
          </p:nvPr>
        </p:nvSpPr>
        <p:spPr/>
        <p:txBody>
          <a:bodyPr/>
          <a:lstStyle/>
          <a:p>
            <a:r>
              <a:rPr lang="en-US" dirty="0" smtClean="0">
                <a:solidFill>
                  <a:schemeClr val="bg1"/>
                </a:solidFill>
              </a:rPr>
              <a:t>Teams</a:t>
            </a:r>
            <a:endParaRPr lang="en-US" dirty="0">
              <a:solidFill>
                <a:schemeClr val="bg1"/>
              </a:solidFill>
            </a:endParaRPr>
          </a:p>
        </p:txBody>
      </p:sp>
      <p:pic>
        <p:nvPicPr>
          <p:cNvPr id="3" name="Picture 13" descr="An ombre curved line of blue and green surrounds the words &quot;OSEP Center on Positive Behavioral Interventions &amp; Supports Effective Schoolwide Interventions&quot;.&#10;&#10;&quot;OSEP Center on&quot; and &quot;Effective Schoolwide Interventions&quot; are in blue Arial font. &quot;Positive Behavioral Interventions &amp; Supports&quot; is in a large black, bold Arial font." title="OSEP PBIS Logo">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7350" y="151825"/>
            <a:ext cx="3552753"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Three stick figures appear to be walking to the right. Beneath them is a red line. Under the red line is the acronym MACMH." title="Minnesota Association for Children's Mental Health Log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47333" y="5261987"/>
            <a:ext cx="219984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Cartoonish silhouettes of two full body persons in teal are shown with an orange/gold eight point star burst between them near the feet. To the right Metro is written in dark blue, ECSU in dark orange." title="Metro ECSU Logo"/>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767452" y="4170687"/>
            <a:ext cx="3688839" cy="83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The logo consists of small green letters spelling Minnesota on top and the letters P, B, I in blue with the letter S transparent, in the shape of a waterway. There is a large green tree next to a medium sized yellow tree and a small red tree. Together, the three trees together resemble a triangle with a river in it's side." title="Minnesota Positive Behavioral Interventions and Supports Logo">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710825" y="151825"/>
            <a:ext cx="2854474" cy="114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White background. Two curved purple lines frame a gold curved line to represent a flame coming out of a purple base at the top of the image. Below in large purple text reads &quot;Minnesota State University&quot;. Beneath that in smaller purple text reads &quot;Mankato&quot;." title="Minnesota State University Mankato Logo"/>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898484" y="2435539"/>
            <a:ext cx="2666815" cy="182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ilder Research"/>
          <p:cNvPicPr>
            <a:picLocks noChangeAspect="1"/>
          </p:cNvPicPr>
          <p:nvPr/>
        </p:nvPicPr>
        <p:blipFill rotWithShape="1">
          <a:blip r:embed="rId11">
            <a:extLst>
              <a:ext uri="{28A0092B-C50C-407E-A947-70E740481C1C}">
                <a14:useLocalDpi xmlns:a14="http://schemas.microsoft.com/office/drawing/2010/main" val="0"/>
              </a:ext>
            </a:extLst>
          </a:blip>
          <a:srcRect t="65182"/>
          <a:stretch/>
        </p:blipFill>
        <p:spPr>
          <a:xfrm>
            <a:off x="1917604" y="2899787"/>
            <a:ext cx="2226783" cy="533420"/>
          </a:xfrm>
          <a:prstGeom prst="rect">
            <a:avLst/>
          </a:prstGeom>
        </p:spPr>
      </p:pic>
      <p:pic>
        <p:nvPicPr>
          <p:cNvPr id="10" name="Picture 2" descr="https://www.wilder.org/SiteCollectionImages/Wilder_logo_horiz_246x100.png" title="Wilder Research 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3998" y="1901180"/>
            <a:ext cx="2305602" cy="9334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www.swsc.org/cms/lib/MN01000693/Centricity/Template/GlobalAssets/images/_logos/SWWC_Logo_FullColor%20for%20website%20new%20template.png" title="Southwest West Central Service Cooperative Logo"/>
          <p:cNvPicPr>
            <a:picLocks noChangeAspect="1" noChangeArrowheads="1"/>
          </p:cNvPicPr>
          <p:nvPr/>
        </p:nvPicPr>
        <p:blipFill rotWithShape="1">
          <a:blip r:embed="rId13">
            <a:extLst>
              <a:ext uri="{28A0092B-C50C-407E-A947-70E740481C1C}">
                <a14:useLocalDpi xmlns:a14="http://schemas.microsoft.com/office/drawing/2010/main" val="0"/>
              </a:ext>
            </a:extLst>
          </a:blip>
          <a:srcRect b="19676"/>
          <a:stretch/>
        </p:blipFill>
        <p:spPr bwMode="auto">
          <a:xfrm>
            <a:off x="7638406" y="5400291"/>
            <a:ext cx="2899102" cy="10187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title="Minnesota Department of Education Logo">
            <a:extLst>
              <a:ext uri="{FF2B5EF4-FFF2-40B4-BE49-F238E27FC236}">
                <a16:creationId xmlns="" xmlns:a16="http://schemas.microsoft.com/office/drawing/2014/main" id="{5B18D36E-9DC1-C240-9EB0-5C826A72C02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3303" b="15970"/>
          <a:stretch/>
        </p:blipFill>
        <p:spPr>
          <a:xfrm>
            <a:off x="5227194" y="5193273"/>
            <a:ext cx="2126338" cy="1503890"/>
          </a:xfrm>
          <a:prstGeom prst="rect">
            <a:avLst/>
          </a:prstGeom>
        </p:spPr>
      </p:pic>
      <p:pic>
        <p:nvPicPr>
          <p:cNvPr id="14" name="Picture 2" descr="The logo for SISEP with the description State Implementaiton and Scaling up of Evidenced based Practices" title="logo for SISEP"/>
          <p:cNvPicPr>
            <a:picLocks noChangeAspect="1" noChangeArrowheads="1"/>
          </p:cNvPicPr>
          <p:nvPr/>
        </p:nvPicPr>
        <p:blipFill>
          <a:blip r:link="rId15">
            <a:extLst>
              <a:ext uri="{28A0092B-C50C-407E-A947-70E740481C1C}">
                <a14:useLocalDpi xmlns:a14="http://schemas.microsoft.com/office/drawing/2010/main" val="0"/>
              </a:ext>
            </a:extLst>
          </a:blip>
          <a:srcRect/>
          <a:stretch>
            <a:fillRect/>
          </a:stretch>
        </p:blipFill>
        <p:spPr bwMode="auto">
          <a:xfrm>
            <a:off x="5087457" y="1548331"/>
            <a:ext cx="40005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81714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Teams Involved in Systems Change</a:t>
            </a: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23</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pic>
        <p:nvPicPr>
          <p:cNvPr id="7" name="Picture 6" descr="Clipart outline picture of a student sitting in a desk"/>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17044" y="1799168"/>
            <a:ext cx="536755" cy="536755"/>
          </a:xfrm>
          <a:prstGeom prst="rect">
            <a:avLst/>
          </a:prstGeom>
        </p:spPr>
      </p:pic>
      <p:pic>
        <p:nvPicPr>
          <p:cNvPr id="8" name="Picture 7" descr="Clipart black outline of 25 students sitting in 25 desks lined up in rows of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69066" y="2658824"/>
            <a:ext cx="1084676" cy="1226155"/>
          </a:xfrm>
          <a:prstGeom prst="rect">
            <a:avLst/>
          </a:prstGeom>
        </p:spPr>
      </p:pic>
      <p:sp>
        <p:nvSpPr>
          <p:cNvPr id="9" name="TextBox 8"/>
          <p:cNvSpPr txBox="1"/>
          <p:nvPr/>
        </p:nvSpPr>
        <p:spPr>
          <a:xfrm>
            <a:off x="415679" y="1590493"/>
            <a:ext cx="8534400" cy="954107"/>
          </a:xfrm>
          <a:prstGeom prst="rect">
            <a:avLst/>
          </a:prstGeom>
          <a:noFill/>
          <a:ln>
            <a:noFill/>
          </a:ln>
        </p:spPr>
        <p:txBody>
          <a:bodyPr wrap="square" rtlCol="0">
            <a:spAutoFit/>
          </a:bodyPr>
          <a:lstStyle/>
          <a:p>
            <a:r>
              <a:rPr lang="en-US" sz="2800" b="1" dirty="0" smtClean="0">
                <a:solidFill>
                  <a:srgbClr val="003865"/>
                </a:solidFill>
              </a:rPr>
              <a:t>The practices &amp; systems put into place</a:t>
            </a:r>
          </a:p>
          <a:p>
            <a:r>
              <a:rPr lang="en-US" sz="2800" b="1" dirty="0" smtClean="0">
                <a:solidFill>
                  <a:srgbClr val="003865"/>
                </a:solidFill>
              </a:rPr>
              <a:t>are all in service to better outcomes for students</a:t>
            </a:r>
          </a:p>
        </p:txBody>
      </p:sp>
      <p:pic>
        <p:nvPicPr>
          <p:cNvPr id="10" name="Picture 9" descr="Clipart grid of five rows of students sitting in desks are lined up into four columns and rows of classrooms within a school buildi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31429" y="2868462"/>
            <a:ext cx="1110475" cy="1482772"/>
          </a:xfrm>
          <a:prstGeom prst="rect">
            <a:avLst/>
          </a:prstGeom>
        </p:spPr>
      </p:pic>
      <p:pic>
        <p:nvPicPr>
          <p:cNvPr id="11" name="Picture 10" descr="Orange circle with outline of 13 schools inside the circle"/>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86980" y="3609848"/>
            <a:ext cx="1415011" cy="1354078"/>
          </a:xfrm>
          <a:prstGeom prst="rect">
            <a:avLst/>
          </a:prstGeom>
        </p:spPr>
      </p:pic>
      <p:pic>
        <p:nvPicPr>
          <p:cNvPr id="12" name="Picture 11" descr="A state map of Minnesota with districts that have 1-59% of schools implementing PBIS shaded light green and districts with more than 60% of schools implementing PBIS shaded dark green."/>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15679" y="5114443"/>
            <a:ext cx="1295400" cy="1445638"/>
          </a:xfrm>
          <a:prstGeom prst="rect">
            <a:avLst/>
          </a:prstGeom>
        </p:spPr>
      </p:pic>
      <p:pic>
        <p:nvPicPr>
          <p:cNvPr id="13" name="Picture 12" descr="Clipart black outline of one person standi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480904" y="2169878"/>
            <a:ext cx="860017" cy="749443"/>
          </a:xfrm>
          <a:prstGeom prst="rect">
            <a:avLst/>
          </a:prstGeom>
        </p:spPr>
      </p:pic>
      <p:pic>
        <p:nvPicPr>
          <p:cNvPr id="14" name="Content Placeholder 3" descr="Minnesota Regional IMplementation Project MAP"/>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363996" y="4192457"/>
            <a:ext cx="1289621" cy="1542939"/>
          </a:xfrm>
          <a:prstGeom prst="rect">
            <a:avLst/>
          </a:prstGeom>
        </p:spPr>
      </p:pic>
      <p:sp>
        <p:nvSpPr>
          <p:cNvPr id="15" name="TextBox 14"/>
          <p:cNvSpPr txBox="1"/>
          <p:nvPr/>
        </p:nvSpPr>
        <p:spPr>
          <a:xfrm>
            <a:off x="8812358" y="5362779"/>
            <a:ext cx="3000532" cy="830997"/>
          </a:xfrm>
          <a:prstGeom prst="rect">
            <a:avLst/>
          </a:prstGeom>
          <a:noFill/>
          <a:ln>
            <a:noFill/>
          </a:ln>
        </p:spPr>
        <p:txBody>
          <a:bodyPr wrap="square" rtlCol="0">
            <a:spAutoFit/>
          </a:bodyPr>
          <a:lstStyle/>
          <a:p>
            <a:pPr algn="ctr"/>
            <a:r>
              <a:rPr lang="en-US" sz="1600" b="1" dirty="0" smtClean="0">
                <a:solidFill>
                  <a:srgbClr val="003865"/>
                </a:solidFill>
              </a:rPr>
              <a:t>Adapted from Brandi Simonson, </a:t>
            </a:r>
            <a:br>
              <a:rPr lang="en-US" sz="1600" b="1" dirty="0" smtClean="0">
                <a:solidFill>
                  <a:srgbClr val="003865"/>
                </a:solidFill>
              </a:rPr>
            </a:br>
            <a:r>
              <a:rPr lang="en-US" sz="1600" b="1" dirty="0" smtClean="0">
                <a:solidFill>
                  <a:srgbClr val="003865"/>
                </a:solidFill>
              </a:rPr>
              <a:t>PBIS Leadership Conference</a:t>
            </a:r>
          </a:p>
          <a:p>
            <a:pPr algn="ctr"/>
            <a:r>
              <a:rPr lang="en-US" sz="1600" b="1" dirty="0" smtClean="0">
                <a:solidFill>
                  <a:srgbClr val="003865"/>
                </a:solidFill>
              </a:rPr>
              <a:t>Chicago, Illinois 2016</a:t>
            </a:r>
          </a:p>
        </p:txBody>
      </p:sp>
    </p:spTree>
    <p:extLst>
      <p:ext uri="{BB962C8B-B14F-4D97-AF65-F5344CB8AC3E}">
        <p14:creationId xmlns:p14="http://schemas.microsoft.com/office/powerpoint/2010/main" val="11993259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Minnesota Regional Implementation Projects (RIPs)</a:t>
            </a:r>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8/1/2018</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24</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pic>
        <p:nvPicPr>
          <p:cNvPr id="7" name="Picture 6" descr="Minnesota Regional IMplementation Project MAP"/>
          <p:cNvPicPr>
            <a:picLocks noChangeAspect="1"/>
          </p:cNvPicPr>
          <p:nvPr/>
        </p:nvPicPr>
        <p:blipFill rotWithShape="1">
          <a:blip r:embed="rId2"/>
          <a:srcRect t="13284" r="2995" b="23356"/>
          <a:stretch/>
        </p:blipFill>
        <p:spPr>
          <a:xfrm>
            <a:off x="7113183" y="1419126"/>
            <a:ext cx="4387120" cy="4881976"/>
          </a:xfrm>
          <a:prstGeom prst="rect">
            <a:avLst/>
          </a:prstGeom>
        </p:spPr>
      </p:pic>
      <p:sp>
        <p:nvSpPr>
          <p:cNvPr id="8" name="Rectangle 7"/>
          <p:cNvSpPr/>
          <p:nvPr/>
        </p:nvSpPr>
        <p:spPr>
          <a:xfrm>
            <a:off x="838200" y="1825625"/>
            <a:ext cx="6096000" cy="3170099"/>
          </a:xfrm>
          <a:prstGeom prst="rect">
            <a:avLst/>
          </a:prstGeom>
        </p:spPr>
        <p:txBody>
          <a:bodyPr>
            <a:spAutoFit/>
          </a:bodyPr>
          <a:lstStyle/>
          <a:p>
            <a:r>
              <a:rPr lang="en-US" sz="2800" b="1" dirty="0" smtClean="0">
                <a:solidFill>
                  <a:srgbClr val="003865"/>
                </a:solidFill>
              </a:rPr>
              <a:t>Cohort Support and Capacity for</a:t>
            </a:r>
          </a:p>
          <a:p>
            <a:r>
              <a:rPr lang="en-US" sz="2800" b="1" dirty="0" smtClean="0">
                <a:solidFill>
                  <a:srgbClr val="003865"/>
                </a:solidFill>
              </a:rPr>
              <a:t>Schools and Districts </a:t>
            </a:r>
          </a:p>
          <a:p>
            <a:pPr marL="342900" indent="-342900">
              <a:buFont typeface="Arial" panose="020B0604020202020204" pitchFamily="34" charset="0"/>
              <a:buChar char="•"/>
            </a:pPr>
            <a:r>
              <a:rPr lang="en-US" sz="2400" dirty="0" smtClean="0">
                <a:solidFill>
                  <a:srgbClr val="003865"/>
                </a:solidFill>
              </a:rPr>
              <a:t>Team training</a:t>
            </a:r>
          </a:p>
          <a:p>
            <a:pPr marL="342900" indent="-342900">
              <a:buFont typeface="Arial" panose="020B0604020202020204" pitchFamily="34" charset="0"/>
              <a:buChar char="•"/>
            </a:pPr>
            <a:r>
              <a:rPr lang="en-US" sz="2400" dirty="0">
                <a:solidFill>
                  <a:srgbClr val="003865"/>
                </a:solidFill>
              </a:rPr>
              <a:t>Data and evaluation </a:t>
            </a:r>
            <a:r>
              <a:rPr lang="en-US" sz="2400" dirty="0" smtClean="0">
                <a:solidFill>
                  <a:srgbClr val="003865"/>
                </a:solidFill>
              </a:rPr>
              <a:t>support</a:t>
            </a:r>
          </a:p>
          <a:p>
            <a:pPr marL="342900" indent="-342900">
              <a:buFont typeface="Arial" panose="020B0604020202020204" pitchFamily="34" charset="0"/>
              <a:buChar char="•"/>
            </a:pPr>
            <a:r>
              <a:rPr lang="en-US" sz="2400" dirty="0" smtClean="0">
                <a:solidFill>
                  <a:srgbClr val="003865"/>
                </a:solidFill>
              </a:rPr>
              <a:t>Coaches meetings</a:t>
            </a:r>
          </a:p>
          <a:p>
            <a:pPr marL="342900" indent="-342900">
              <a:buFont typeface="Arial" panose="020B0604020202020204" pitchFamily="34" charset="0"/>
              <a:buChar char="•"/>
            </a:pPr>
            <a:r>
              <a:rPr lang="en-US" sz="2400" dirty="0" smtClean="0">
                <a:solidFill>
                  <a:srgbClr val="003865"/>
                </a:solidFill>
              </a:rPr>
              <a:t>RIP Coordinators</a:t>
            </a:r>
          </a:p>
          <a:p>
            <a:pPr marL="342900" indent="-342900">
              <a:buFont typeface="Arial" panose="020B0604020202020204" pitchFamily="34" charset="0"/>
              <a:buChar char="•"/>
            </a:pPr>
            <a:r>
              <a:rPr lang="en-US" sz="2400" dirty="0" smtClean="0">
                <a:solidFill>
                  <a:srgbClr val="003865"/>
                </a:solidFill>
              </a:rPr>
              <a:t>PBIS trainers</a:t>
            </a:r>
          </a:p>
          <a:p>
            <a:pPr marL="342900" indent="-342900">
              <a:buFont typeface="Arial" panose="020B0604020202020204" pitchFamily="34" charset="0"/>
              <a:buChar char="•"/>
            </a:pPr>
            <a:r>
              <a:rPr lang="en-US" sz="2400" dirty="0">
                <a:solidFill>
                  <a:srgbClr val="003865"/>
                </a:solidFill>
              </a:rPr>
              <a:t>E</a:t>
            </a:r>
            <a:r>
              <a:rPr lang="en-US" sz="2400" dirty="0" smtClean="0">
                <a:solidFill>
                  <a:srgbClr val="003865"/>
                </a:solidFill>
              </a:rPr>
              <a:t>xternal PBIS coaches</a:t>
            </a:r>
          </a:p>
        </p:txBody>
      </p:sp>
    </p:spTree>
    <p:extLst>
      <p:ext uri="{BB962C8B-B14F-4D97-AF65-F5344CB8AC3E}">
        <p14:creationId xmlns:p14="http://schemas.microsoft.com/office/powerpoint/2010/main" val="3187913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Takes Time</a:t>
            </a:r>
          </a:p>
        </p:txBody>
      </p:sp>
      <p:sp>
        <p:nvSpPr>
          <p:cNvPr id="3" name="Date Placeholder 2"/>
          <p:cNvSpPr>
            <a:spLocks noGrp="1"/>
          </p:cNvSpPr>
          <p:nvPr>
            <p:ph type="dt" sz="half" idx="10"/>
          </p:nvPr>
        </p:nvSpPr>
        <p:spPr/>
        <p:txBody>
          <a:bodyPr/>
          <a:lstStyle/>
          <a:p>
            <a:fld id="{9A198C9B-0587-4A1E-9E03-E4C9FE222F08}" type="datetime1">
              <a:rPr lang="en-US" smtClean="0">
                <a:solidFill>
                  <a:srgbClr val="000000"/>
                </a:solidFill>
              </a:rPr>
              <a:pPr/>
              <a:t>8/1/2018</a:t>
            </a:fld>
            <a:endParaRPr lang="en-US" dirty="0">
              <a:solidFill>
                <a:srgbClr val="00000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srgbClr val="000000"/>
                </a:solidFill>
              </a:rPr>
              <a:pPr/>
              <a:t>25</a:t>
            </a:fld>
            <a:endParaRPr lang="en-US" dirty="0">
              <a:solidFill>
                <a:srgbClr val="000000"/>
              </a:solidFill>
            </a:endParaRPr>
          </a:p>
        </p:txBody>
      </p:sp>
      <p:sp>
        <p:nvSpPr>
          <p:cNvPr id="5" name="Footer Placeholder 4"/>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1702480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The logo for SISEP with the description State Implementaiton and Scaling up of Evidenced based Practices" title="logo for SISEP"/>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9111047" y="6020807"/>
            <a:ext cx="2567236" cy="72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descr="Usable Innovations times Effective Implementation Methods times Enabling Contexts leads to Educationally Significant Outcomes&#10;" title="NIRN Forumula for Success"/>
          <p:cNvGrpSpPr/>
          <p:nvPr/>
        </p:nvGrpSpPr>
        <p:grpSpPr>
          <a:xfrm>
            <a:off x="1055900" y="1600200"/>
            <a:ext cx="9955000" cy="4620241"/>
            <a:chOff x="1055900" y="1600200"/>
            <a:chExt cx="9955000" cy="4620241"/>
          </a:xfrm>
        </p:grpSpPr>
        <p:grpSp>
          <p:nvGrpSpPr>
            <p:cNvPr id="138242" name="Group 11"/>
            <p:cNvGrpSpPr>
              <a:grpSpLocks/>
            </p:cNvGrpSpPr>
            <p:nvPr/>
          </p:nvGrpSpPr>
          <p:grpSpPr bwMode="auto">
            <a:xfrm>
              <a:off x="3385450" y="4315441"/>
              <a:ext cx="4191000" cy="1905000"/>
              <a:chOff x="1752600" y="4375150"/>
              <a:chExt cx="3352800" cy="1905000"/>
            </a:xfrm>
          </p:grpSpPr>
          <p:sp>
            <p:nvSpPr>
              <p:cNvPr id="62476" name="Equal 6"/>
              <p:cNvSpPr>
                <a:spLocks/>
              </p:cNvSpPr>
              <p:nvPr/>
            </p:nvSpPr>
            <p:spPr bwMode="auto">
              <a:xfrm>
                <a:off x="1752600" y="4832350"/>
                <a:ext cx="914259" cy="914400"/>
              </a:xfrm>
              <a:custGeom>
                <a:avLst/>
                <a:gdLst>
                  <a:gd name="T0" fmla="*/ 120938 w 914400"/>
                  <a:gd name="T1" fmla="*/ 188366 h 914400"/>
                  <a:gd name="T2" fmla="*/ 791488 w 914400"/>
                  <a:gd name="T3" fmla="*/ 188366 h 914400"/>
                  <a:gd name="T4" fmla="*/ 791488 w 914400"/>
                  <a:gd name="T5" fmla="*/ 403433 h 914400"/>
                  <a:gd name="T6" fmla="*/ 120938 w 914400"/>
                  <a:gd name="T7" fmla="*/ 403433 h 914400"/>
                  <a:gd name="T8" fmla="*/ 120938 w 914400"/>
                  <a:gd name="T9" fmla="*/ 188366 h 914400"/>
                  <a:gd name="T10" fmla="*/ 120938 w 914400"/>
                  <a:gd name="T11" fmla="*/ 510967 h 914400"/>
                  <a:gd name="T12" fmla="*/ 791488 w 914400"/>
                  <a:gd name="T13" fmla="*/ 510967 h 914400"/>
                  <a:gd name="T14" fmla="*/ 791488 w 914400"/>
                  <a:gd name="T15" fmla="*/ 726034 h 914400"/>
                  <a:gd name="T16" fmla="*/ 120938 w 914400"/>
                  <a:gd name="T17" fmla="*/ 726034 h 914400"/>
                  <a:gd name="T18" fmla="*/ 120938 w 914400"/>
                  <a:gd name="T19" fmla="*/ 510967 h 914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4400"/>
                  <a:gd name="T31" fmla="*/ 0 h 914400"/>
                  <a:gd name="T32" fmla="*/ 914400 w 914400"/>
                  <a:gd name="T33" fmla="*/ 914400 h 9144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4400" h="914400">
                    <a:moveTo>
                      <a:pt x="121204" y="188366"/>
                    </a:moveTo>
                    <a:lnTo>
                      <a:pt x="793196" y="188366"/>
                    </a:lnTo>
                    <a:lnTo>
                      <a:pt x="793196" y="403433"/>
                    </a:lnTo>
                    <a:lnTo>
                      <a:pt x="121204" y="403433"/>
                    </a:lnTo>
                    <a:lnTo>
                      <a:pt x="121204" y="188366"/>
                    </a:lnTo>
                    <a:close/>
                    <a:moveTo>
                      <a:pt x="121204" y="510967"/>
                    </a:moveTo>
                    <a:lnTo>
                      <a:pt x="793196" y="510967"/>
                    </a:lnTo>
                    <a:lnTo>
                      <a:pt x="793196" y="726034"/>
                    </a:lnTo>
                    <a:lnTo>
                      <a:pt x="121204" y="726034"/>
                    </a:lnTo>
                    <a:lnTo>
                      <a:pt x="121204" y="510967"/>
                    </a:lnTo>
                    <a:close/>
                  </a:path>
                </a:pathLst>
              </a:custGeom>
              <a:solidFill>
                <a:srgbClr val="A50021"/>
              </a:solidFill>
              <a:ln w="38100" cap="flat" cmpd="sng">
                <a:solidFill>
                  <a:schemeClr val="bg1"/>
                </a:solidFill>
                <a:prstDash val="solid"/>
                <a:round/>
                <a:headEnd/>
                <a:tailEnd/>
              </a:ln>
              <a:effectLst>
                <a:outerShdw dist="20000" dir="5400000" rotWithShape="0">
                  <a:srgbClr val="000000">
                    <a:alpha val="37999"/>
                  </a:srgbClr>
                </a:outerShdw>
              </a:effectLst>
            </p:spPr>
            <p:txBody>
              <a:bodyPr anchor="ctr"/>
              <a:lstStyle/>
              <a:p>
                <a:pPr>
                  <a:defRPr/>
                </a:pPr>
                <a:endParaRPr lang="en-US">
                  <a:solidFill>
                    <a:srgbClr val="000000"/>
                  </a:solidFill>
                  <a:cs typeface="Arial" pitchFamily="34" charset="0"/>
                </a:endParaRPr>
              </a:p>
            </p:txBody>
          </p:sp>
          <p:sp>
            <p:nvSpPr>
              <p:cNvPr id="8" name="Rectangle 7"/>
              <p:cNvSpPr/>
              <p:nvPr/>
            </p:nvSpPr>
            <p:spPr>
              <a:xfrm>
                <a:off x="2666859" y="4375150"/>
                <a:ext cx="2438541" cy="1905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400" b="1" dirty="0">
                    <a:solidFill>
                      <a:srgbClr val="A80000"/>
                    </a:solidFill>
                    <a:ea typeface="ＭＳ Ｐゴシック" pitchFamily="-107" charset="-128"/>
                  </a:rPr>
                  <a:t> </a:t>
                </a:r>
                <a:endParaRPr lang="en-US" sz="2400" b="1" dirty="0" smtClean="0">
                  <a:solidFill>
                    <a:srgbClr val="002060"/>
                  </a:solidFill>
                  <a:ea typeface="ＭＳ Ｐゴシック" pitchFamily="-107" charset="-128"/>
                </a:endParaRPr>
              </a:p>
            </p:txBody>
          </p:sp>
        </p:grpSp>
        <p:sp>
          <p:nvSpPr>
            <p:cNvPr id="4" name="Rectangle 3"/>
            <p:cNvSpPr/>
            <p:nvPr/>
          </p:nvSpPr>
          <p:spPr bwMode="auto">
            <a:xfrm>
              <a:off x="1055900" y="1600200"/>
              <a:ext cx="2438400" cy="21336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2000" b="1" i="1" dirty="0">
                <a:solidFill>
                  <a:srgbClr val="002060"/>
                </a:solidFill>
                <a:ea typeface="MS PGothic" pitchFamily="34" charset="-128"/>
              </a:endParaRPr>
            </a:p>
          </p:txBody>
        </p:sp>
        <p:sp>
          <p:nvSpPr>
            <p:cNvPr id="5" name="Rectangle 4"/>
            <p:cNvSpPr/>
            <p:nvPr/>
          </p:nvSpPr>
          <p:spPr bwMode="auto">
            <a:xfrm>
              <a:off x="4800600" y="1600200"/>
              <a:ext cx="2514600" cy="2133600"/>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2000" b="1" i="1" dirty="0">
                <a:solidFill>
                  <a:srgbClr val="002060"/>
                </a:solidFill>
                <a:ea typeface="MS PGothic" pitchFamily="34" charset="-128"/>
              </a:endParaRPr>
            </a:p>
          </p:txBody>
        </p:sp>
        <p:sp>
          <p:nvSpPr>
            <p:cNvPr id="62473" name="Multiply 1"/>
            <p:cNvSpPr>
              <a:spLocks/>
            </p:cNvSpPr>
            <p:nvPr/>
          </p:nvSpPr>
          <p:spPr bwMode="auto">
            <a:xfrm>
              <a:off x="3690250" y="2211977"/>
              <a:ext cx="914400" cy="914400"/>
            </a:xfrm>
            <a:custGeom>
              <a:avLst/>
              <a:gdLst>
                <a:gd name="T0" fmla="*/ 143578 w 914400"/>
                <a:gd name="T1" fmla="*/ 295654 h 914400"/>
                <a:gd name="T2" fmla="*/ 295654 w 914400"/>
                <a:gd name="T3" fmla="*/ 143578 h 914400"/>
                <a:gd name="T4" fmla="*/ 457200 w 914400"/>
                <a:gd name="T5" fmla="*/ 305125 h 914400"/>
                <a:gd name="T6" fmla="*/ 618746 w 914400"/>
                <a:gd name="T7" fmla="*/ 143578 h 914400"/>
                <a:gd name="T8" fmla="*/ 770822 w 914400"/>
                <a:gd name="T9" fmla="*/ 295654 h 914400"/>
                <a:gd name="T10" fmla="*/ 609275 w 914400"/>
                <a:gd name="T11" fmla="*/ 457200 h 914400"/>
                <a:gd name="T12" fmla="*/ 770822 w 914400"/>
                <a:gd name="T13" fmla="*/ 618746 h 914400"/>
                <a:gd name="T14" fmla="*/ 618746 w 914400"/>
                <a:gd name="T15" fmla="*/ 770822 h 914400"/>
                <a:gd name="T16" fmla="*/ 457200 w 914400"/>
                <a:gd name="T17" fmla="*/ 609275 h 914400"/>
                <a:gd name="T18" fmla="*/ 295654 w 914400"/>
                <a:gd name="T19" fmla="*/ 770822 h 914400"/>
                <a:gd name="T20" fmla="*/ 143578 w 914400"/>
                <a:gd name="T21" fmla="*/ 618746 h 914400"/>
                <a:gd name="T22" fmla="*/ 305125 w 914400"/>
                <a:gd name="T23" fmla="*/ 457200 h 914400"/>
                <a:gd name="T24" fmla="*/ 143578 w 914400"/>
                <a:gd name="T25" fmla="*/ 295654 h 914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4400" h="914400">
                  <a:moveTo>
                    <a:pt x="143578" y="295654"/>
                  </a:moveTo>
                  <a:lnTo>
                    <a:pt x="295654" y="143578"/>
                  </a:lnTo>
                  <a:lnTo>
                    <a:pt x="457200" y="305125"/>
                  </a:lnTo>
                  <a:lnTo>
                    <a:pt x="618746" y="143578"/>
                  </a:lnTo>
                  <a:lnTo>
                    <a:pt x="770822" y="295654"/>
                  </a:lnTo>
                  <a:lnTo>
                    <a:pt x="609275" y="457200"/>
                  </a:lnTo>
                  <a:lnTo>
                    <a:pt x="770822" y="618746"/>
                  </a:lnTo>
                  <a:lnTo>
                    <a:pt x="618746" y="770822"/>
                  </a:lnTo>
                  <a:lnTo>
                    <a:pt x="457200" y="609275"/>
                  </a:lnTo>
                  <a:lnTo>
                    <a:pt x="295654" y="770822"/>
                  </a:lnTo>
                  <a:lnTo>
                    <a:pt x="143578" y="618746"/>
                  </a:lnTo>
                  <a:lnTo>
                    <a:pt x="305125" y="457200"/>
                  </a:lnTo>
                  <a:lnTo>
                    <a:pt x="143578" y="295654"/>
                  </a:lnTo>
                  <a:close/>
                </a:path>
              </a:pathLst>
            </a:custGeom>
            <a:solidFill>
              <a:srgbClr val="A50021"/>
            </a:solidFill>
            <a:ln w="38100" cap="flat" cmpd="sng">
              <a:solidFill>
                <a:schemeClr val="bg1"/>
              </a:solidFill>
              <a:prstDash val="solid"/>
              <a:round/>
              <a:headEnd/>
              <a:tailEnd/>
            </a:ln>
            <a:effectLst>
              <a:outerShdw dist="20000" dir="5400000" rotWithShape="0">
                <a:srgbClr val="000000">
                  <a:alpha val="37999"/>
                </a:srgbClr>
              </a:outerShdw>
            </a:effectLst>
          </p:spPr>
          <p:txBody>
            <a:bodyPr anchor="ctr"/>
            <a:lstStyle/>
            <a:p>
              <a:pPr>
                <a:defRPr/>
              </a:pPr>
              <a:endParaRPr lang="en-US">
                <a:solidFill>
                  <a:srgbClr val="000000"/>
                </a:solidFill>
                <a:cs typeface="Arial" pitchFamily="34" charset="0"/>
              </a:endParaRPr>
            </a:p>
          </p:txBody>
        </p:sp>
        <p:sp>
          <p:nvSpPr>
            <p:cNvPr id="9" name="Rectangle 8"/>
            <p:cNvSpPr/>
            <p:nvPr/>
          </p:nvSpPr>
          <p:spPr bwMode="auto">
            <a:xfrm>
              <a:off x="8496300" y="1600200"/>
              <a:ext cx="2514600" cy="21336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000" b="1" dirty="0" smtClean="0">
                  <a:solidFill>
                    <a:srgbClr val="002060"/>
                  </a:solidFill>
                  <a:ea typeface="MS PGothic" pitchFamily="34" charset="-128"/>
                </a:rPr>
                <a:t> </a:t>
              </a:r>
              <a:endParaRPr lang="en-US" sz="2000" b="1" dirty="0">
                <a:solidFill>
                  <a:srgbClr val="002060"/>
                </a:solidFill>
                <a:ea typeface="MS PGothic" pitchFamily="34" charset="-128"/>
              </a:endParaRPr>
            </a:p>
          </p:txBody>
        </p:sp>
        <p:sp>
          <p:nvSpPr>
            <p:cNvPr id="62475" name="Multiply 1"/>
            <p:cNvSpPr>
              <a:spLocks/>
            </p:cNvSpPr>
            <p:nvPr/>
          </p:nvSpPr>
          <p:spPr bwMode="auto">
            <a:xfrm>
              <a:off x="7448550" y="2209800"/>
              <a:ext cx="914400" cy="914400"/>
            </a:xfrm>
            <a:custGeom>
              <a:avLst/>
              <a:gdLst>
                <a:gd name="T0" fmla="*/ 143578 w 914400"/>
                <a:gd name="T1" fmla="*/ 295654 h 914400"/>
                <a:gd name="T2" fmla="*/ 295654 w 914400"/>
                <a:gd name="T3" fmla="*/ 143578 h 914400"/>
                <a:gd name="T4" fmla="*/ 457200 w 914400"/>
                <a:gd name="T5" fmla="*/ 305125 h 914400"/>
                <a:gd name="T6" fmla="*/ 618746 w 914400"/>
                <a:gd name="T7" fmla="*/ 143578 h 914400"/>
                <a:gd name="T8" fmla="*/ 770822 w 914400"/>
                <a:gd name="T9" fmla="*/ 295654 h 914400"/>
                <a:gd name="T10" fmla="*/ 609275 w 914400"/>
                <a:gd name="T11" fmla="*/ 457200 h 914400"/>
                <a:gd name="T12" fmla="*/ 770822 w 914400"/>
                <a:gd name="T13" fmla="*/ 618746 h 914400"/>
                <a:gd name="T14" fmla="*/ 618746 w 914400"/>
                <a:gd name="T15" fmla="*/ 770822 h 914400"/>
                <a:gd name="T16" fmla="*/ 457200 w 914400"/>
                <a:gd name="T17" fmla="*/ 609275 h 914400"/>
                <a:gd name="T18" fmla="*/ 295654 w 914400"/>
                <a:gd name="T19" fmla="*/ 770822 h 914400"/>
                <a:gd name="T20" fmla="*/ 143578 w 914400"/>
                <a:gd name="T21" fmla="*/ 618746 h 914400"/>
                <a:gd name="T22" fmla="*/ 305125 w 914400"/>
                <a:gd name="T23" fmla="*/ 457200 h 914400"/>
                <a:gd name="T24" fmla="*/ 143578 w 914400"/>
                <a:gd name="T25" fmla="*/ 295654 h 914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4400" h="914400">
                  <a:moveTo>
                    <a:pt x="143578" y="295654"/>
                  </a:moveTo>
                  <a:lnTo>
                    <a:pt x="295654" y="143578"/>
                  </a:lnTo>
                  <a:lnTo>
                    <a:pt x="457200" y="305125"/>
                  </a:lnTo>
                  <a:lnTo>
                    <a:pt x="618746" y="143578"/>
                  </a:lnTo>
                  <a:lnTo>
                    <a:pt x="770822" y="295654"/>
                  </a:lnTo>
                  <a:lnTo>
                    <a:pt x="609275" y="457200"/>
                  </a:lnTo>
                  <a:lnTo>
                    <a:pt x="770822" y="618746"/>
                  </a:lnTo>
                  <a:lnTo>
                    <a:pt x="618746" y="770822"/>
                  </a:lnTo>
                  <a:lnTo>
                    <a:pt x="457200" y="609275"/>
                  </a:lnTo>
                  <a:lnTo>
                    <a:pt x="295654" y="770822"/>
                  </a:lnTo>
                  <a:lnTo>
                    <a:pt x="143578" y="618746"/>
                  </a:lnTo>
                  <a:lnTo>
                    <a:pt x="305125" y="457200"/>
                  </a:lnTo>
                  <a:lnTo>
                    <a:pt x="143578" y="295654"/>
                  </a:lnTo>
                  <a:close/>
                </a:path>
              </a:pathLst>
            </a:custGeom>
            <a:solidFill>
              <a:srgbClr val="A50021"/>
            </a:solidFill>
            <a:ln w="38100" cap="flat" cmpd="sng">
              <a:solidFill>
                <a:schemeClr val="bg1"/>
              </a:solidFill>
              <a:prstDash val="solid"/>
              <a:round/>
              <a:headEnd/>
              <a:tailEnd/>
            </a:ln>
            <a:effectLst>
              <a:outerShdw dist="20000" dir="5400000" rotWithShape="0">
                <a:srgbClr val="000000">
                  <a:alpha val="37999"/>
                </a:srgbClr>
              </a:outerShdw>
            </a:effectLst>
          </p:spPr>
          <p:txBody>
            <a:bodyPr anchor="ctr"/>
            <a:lstStyle/>
            <a:p>
              <a:pPr>
                <a:defRPr/>
              </a:pPr>
              <a:endParaRPr lang="en-US">
                <a:solidFill>
                  <a:srgbClr val="000000"/>
                </a:solidFill>
                <a:cs typeface="Arial" pitchFamily="34" charset="0"/>
              </a:endParaRPr>
            </a:p>
          </p:txBody>
        </p:sp>
      </p:grpSp>
      <p:sp>
        <p:nvSpPr>
          <p:cNvPr id="2" name="Title 1"/>
          <p:cNvSpPr>
            <a:spLocks noGrp="1"/>
          </p:cNvSpPr>
          <p:nvPr>
            <p:ph type="title"/>
          </p:nvPr>
        </p:nvSpPr>
        <p:spPr/>
        <p:txBody>
          <a:bodyPr/>
          <a:lstStyle/>
          <a:p>
            <a:r>
              <a:rPr lang="en-US" altLang="en-US" dirty="0" smtClean="0"/>
              <a:t>Let’s Do the Math…</a:t>
            </a:r>
            <a:endParaRPr lang="en-US" dirty="0"/>
          </a:p>
        </p:txBody>
      </p:sp>
      <p:pic>
        <p:nvPicPr>
          <p:cNvPr id="15" name="Picture 14" title="NIRN SISEP logo"/>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772" y="6208678"/>
            <a:ext cx="1669438" cy="533400"/>
          </a:xfrm>
          <a:prstGeom prst="rect">
            <a:avLst/>
          </a:prstGeom>
        </p:spPr>
      </p:pic>
    </p:spTree>
    <p:extLst>
      <p:ext uri="{BB962C8B-B14F-4D97-AF65-F5344CB8AC3E}">
        <p14:creationId xmlns:p14="http://schemas.microsoft.com/office/powerpoint/2010/main" val="2665325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The logo for SISEP with the description State Implementaiton and Scaling up of Evidenced based Practices" title="logo for SISEP"/>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9111047" y="6020807"/>
            <a:ext cx="2567236" cy="72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descr="Usable Innovations times Effective Implementation Methods times Enabling Contexts leads to Educationally Significant Outcomes&#10;" title="NIRN Forumula for Success"/>
          <p:cNvGrpSpPr/>
          <p:nvPr/>
        </p:nvGrpSpPr>
        <p:grpSpPr>
          <a:xfrm>
            <a:off x="1055900" y="1600200"/>
            <a:ext cx="9955000" cy="4620241"/>
            <a:chOff x="1055900" y="1600200"/>
            <a:chExt cx="9955000" cy="4620241"/>
          </a:xfrm>
        </p:grpSpPr>
        <p:grpSp>
          <p:nvGrpSpPr>
            <p:cNvPr id="138242" name="Group 11"/>
            <p:cNvGrpSpPr>
              <a:grpSpLocks/>
            </p:cNvGrpSpPr>
            <p:nvPr/>
          </p:nvGrpSpPr>
          <p:grpSpPr bwMode="auto">
            <a:xfrm>
              <a:off x="3385450" y="4315441"/>
              <a:ext cx="4191000" cy="1905000"/>
              <a:chOff x="1752600" y="4375150"/>
              <a:chExt cx="3352800" cy="1905000"/>
            </a:xfrm>
          </p:grpSpPr>
          <p:sp>
            <p:nvSpPr>
              <p:cNvPr id="62476" name="Equal 6"/>
              <p:cNvSpPr>
                <a:spLocks/>
              </p:cNvSpPr>
              <p:nvPr/>
            </p:nvSpPr>
            <p:spPr bwMode="auto">
              <a:xfrm>
                <a:off x="1752600" y="4832350"/>
                <a:ext cx="914259" cy="914400"/>
              </a:xfrm>
              <a:custGeom>
                <a:avLst/>
                <a:gdLst>
                  <a:gd name="T0" fmla="*/ 120938 w 914400"/>
                  <a:gd name="T1" fmla="*/ 188366 h 914400"/>
                  <a:gd name="T2" fmla="*/ 791488 w 914400"/>
                  <a:gd name="T3" fmla="*/ 188366 h 914400"/>
                  <a:gd name="T4" fmla="*/ 791488 w 914400"/>
                  <a:gd name="T5" fmla="*/ 403433 h 914400"/>
                  <a:gd name="T6" fmla="*/ 120938 w 914400"/>
                  <a:gd name="T7" fmla="*/ 403433 h 914400"/>
                  <a:gd name="T8" fmla="*/ 120938 w 914400"/>
                  <a:gd name="T9" fmla="*/ 188366 h 914400"/>
                  <a:gd name="T10" fmla="*/ 120938 w 914400"/>
                  <a:gd name="T11" fmla="*/ 510967 h 914400"/>
                  <a:gd name="T12" fmla="*/ 791488 w 914400"/>
                  <a:gd name="T13" fmla="*/ 510967 h 914400"/>
                  <a:gd name="T14" fmla="*/ 791488 w 914400"/>
                  <a:gd name="T15" fmla="*/ 726034 h 914400"/>
                  <a:gd name="T16" fmla="*/ 120938 w 914400"/>
                  <a:gd name="T17" fmla="*/ 726034 h 914400"/>
                  <a:gd name="T18" fmla="*/ 120938 w 914400"/>
                  <a:gd name="T19" fmla="*/ 510967 h 914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4400"/>
                  <a:gd name="T31" fmla="*/ 0 h 914400"/>
                  <a:gd name="T32" fmla="*/ 914400 w 914400"/>
                  <a:gd name="T33" fmla="*/ 914400 h 9144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4400" h="914400">
                    <a:moveTo>
                      <a:pt x="121204" y="188366"/>
                    </a:moveTo>
                    <a:lnTo>
                      <a:pt x="793196" y="188366"/>
                    </a:lnTo>
                    <a:lnTo>
                      <a:pt x="793196" y="403433"/>
                    </a:lnTo>
                    <a:lnTo>
                      <a:pt x="121204" y="403433"/>
                    </a:lnTo>
                    <a:lnTo>
                      <a:pt x="121204" y="188366"/>
                    </a:lnTo>
                    <a:close/>
                    <a:moveTo>
                      <a:pt x="121204" y="510967"/>
                    </a:moveTo>
                    <a:lnTo>
                      <a:pt x="793196" y="510967"/>
                    </a:lnTo>
                    <a:lnTo>
                      <a:pt x="793196" y="726034"/>
                    </a:lnTo>
                    <a:lnTo>
                      <a:pt x="121204" y="726034"/>
                    </a:lnTo>
                    <a:lnTo>
                      <a:pt x="121204" y="510967"/>
                    </a:lnTo>
                    <a:close/>
                  </a:path>
                </a:pathLst>
              </a:custGeom>
              <a:solidFill>
                <a:srgbClr val="A50021"/>
              </a:solidFill>
              <a:ln w="38100" cap="flat" cmpd="sng">
                <a:solidFill>
                  <a:schemeClr val="bg1"/>
                </a:solidFill>
                <a:prstDash val="solid"/>
                <a:round/>
                <a:headEnd/>
                <a:tailEnd/>
              </a:ln>
              <a:effectLst>
                <a:outerShdw dist="20000" dir="5400000" rotWithShape="0">
                  <a:srgbClr val="000000">
                    <a:alpha val="37999"/>
                  </a:srgbClr>
                </a:outerShdw>
              </a:effectLst>
            </p:spPr>
            <p:txBody>
              <a:bodyPr anchor="ctr"/>
              <a:lstStyle/>
              <a:p>
                <a:pPr>
                  <a:defRPr/>
                </a:pPr>
                <a:endParaRPr lang="en-US">
                  <a:solidFill>
                    <a:srgbClr val="000000"/>
                  </a:solidFill>
                  <a:cs typeface="Arial" pitchFamily="34" charset="0"/>
                </a:endParaRPr>
              </a:p>
            </p:txBody>
          </p:sp>
          <p:sp>
            <p:nvSpPr>
              <p:cNvPr id="8" name="Rectangle 7"/>
              <p:cNvSpPr/>
              <p:nvPr/>
            </p:nvSpPr>
            <p:spPr>
              <a:xfrm>
                <a:off x="2666859" y="4375150"/>
                <a:ext cx="2438541" cy="1905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400" b="1" dirty="0">
                    <a:solidFill>
                      <a:srgbClr val="A80000"/>
                    </a:solidFill>
                    <a:ea typeface="ＭＳ Ｐゴシック" pitchFamily="-107" charset="-128"/>
                  </a:rPr>
                  <a:t> </a:t>
                </a:r>
                <a:r>
                  <a:rPr lang="en-US" sz="2400" b="1" dirty="0">
                    <a:solidFill>
                      <a:srgbClr val="002060"/>
                    </a:solidFill>
                    <a:ea typeface="ＭＳ Ｐゴシック" pitchFamily="-107" charset="-128"/>
                  </a:rPr>
                  <a:t>Educationally Significant </a:t>
                </a:r>
                <a:r>
                  <a:rPr lang="en-US" sz="2400" b="1" dirty="0" smtClean="0">
                    <a:solidFill>
                      <a:srgbClr val="002060"/>
                    </a:solidFill>
                    <a:ea typeface="ＭＳ Ｐゴシック" pitchFamily="-107" charset="-128"/>
                  </a:rPr>
                  <a:t>Outcomes</a:t>
                </a:r>
              </a:p>
            </p:txBody>
          </p:sp>
        </p:grpSp>
        <p:sp>
          <p:nvSpPr>
            <p:cNvPr id="4" name="Rectangle 3"/>
            <p:cNvSpPr/>
            <p:nvPr/>
          </p:nvSpPr>
          <p:spPr bwMode="auto">
            <a:xfrm>
              <a:off x="1055900" y="1600200"/>
              <a:ext cx="2438400" cy="21336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800" b="1" dirty="0" smtClean="0">
                  <a:solidFill>
                    <a:srgbClr val="002060"/>
                  </a:solidFill>
                  <a:ea typeface="MS PGothic" pitchFamily="34" charset="-128"/>
                </a:rPr>
                <a:t>Usable Innovations</a:t>
              </a:r>
            </a:p>
            <a:p>
              <a:pPr algn="ctr">
                <a:defRPr/>
              </a:pPr>
              <a:endParaRPr lang="en-US" sz="2800" b="1" dirty="0" smtClean="0">
                <a:solidFill>
                  <a:srgbClr val="002060"/>
                </a:solidFill>
                <a:ea typeface="MS PGothic" pitchFamily="34" charset="-128"/>
              </a:endParaRPr>
            </a:p>
            <a:p>
              <a:pPr algn="ctr">
                <a:defRPr/>
              </a:pPr>
              <a:r>
                <a:rPr lang="en-US" sz="2000" b="1" i="1" dirty="0" smtClean="0">
                  <a:solidFill>
                    <a:srgbClr val="002060"/>
                  </a:solidFill>
                  <a:ea typeface="MS PGothic" pitchFamily="34" charset="-128"/>
                </a:rPr>
                <a:t>(SW-PBIS)</a:t>
              </a:r>
              <a:endParaRPr lang="en-US" sz="2000" b="1" i="1" dirty="0">
                <a:solidFill>
                  <a:srgbClr val="002060"/>
                </a:solidFill>
                <a:ea typeface="MS PGothic" pitchFamily="34" charset="-128"/>
              </a:endParaRPr>
            </a:p>
          </p:txBody>
        </p:sp>
        <p:sp>
          <p:nvSpPr>
            <p:cNvPr id="5" name="Rectangle 4"/>
            <p:cNvSpPr/>
            <p:nvPr/>
          </p:nvSpPr>
          <p:spPr bwMode="auto">
            <a:xfrm>
              <a:off x="4800600" y="1600200"/>
              <a:ext cx="2514600" cy="2133600"/>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700" b="1" dirty="0">
                  <a:solidFill>
                    <a:srgbClr val="002060"/>
                  </a:solidFill>
                  <a:ea typeface="MS PGothic" pitchFamily="34" charset="-128"/>
                </a:rPr>
                <a:t>Effective Implementation M</a:t>
              </a:r>
              <a:r>
                <a:rPr lang="en-US" sz="2700" b="1" dirty="0" smtClean="0">
                  <a:solidFill>
                    <a:srgbClr val="002060"/>
                  </a:solidFill>
                  <a:ea typeface="MS PGothic" pitchFamily="34" charset="-128"/>
                </a:rPr>
                <a:t>ethods</a:t>
              </a:r>
            </a:p>
            <a:p>
              <a:pPr algn="ctr">
                <a:defRPr/>
              </a:pPr>
              <a:endParaRPr lang="en-US" sz="2700" b="1" dirty="0" smtClean="0">
                <a:solidFill>
                  <a:srgbClr val="002060"/>
                </a:solidFill>
                <a:ea typeface="MS PGothic" pitchFamily="34" charset="-128"/>
              </a:endParaRPr>
            </a:p>
            <a:p>
              <a:pPr algn="ctr">
                <a:defRPr/>
              </a:pPr>
              <a:r>
                <a:rPr lang="en-US" sz="2000" b="1" i="1" dirty="0" smtClean="0">
                  <a:solidFill>
                    <a:srgbClr val="002060"/>
                  </a:solidFill>
                  <a:ea typeface="MS PGothic" pitchFamily="34" charset="-128"/>
                </a:rPr>
                <a:t>(Stages and Drivers)</a:t>
              </a:r>
              <a:endParaRPr lang="en-US" sz="2000" b="1" i="1" dirty="0">
                <a:solidFill>
                  <a:srgbClr val="002060"/>
                </a:solidFill>
                <a:ea typeface="MS PGothic" pitchFamily="34" charset="-128"/>
              </a:endParaRPr>
            </a:p>
          </p:txBody>
        </p:sp>
        <p:sp>
          <p:nvSpPr>
            <p:cNvPr id="62473" name="Multiply 1"/>
            <p:cNvSpPr>
              <a:spLocks/>
            </p:cNvSpPr>
            <p:nvPr/>
          </p:nvSpPr>
          <p:spPr bwMode="auto">
            <a:xfrm>
              <a:off x="3690250" y="2211977"/>
              <a:ext cx="914400" cy="914400"/>
            </a:xfrm>
            <a:custGeom>
              <a:avLst/>
              <a:gdLst>
                <a:gd name="T0" fmla="*/ 143578 w 914400"/>
                <a:gd name="T1" fmla="*/ 295654 h 914400"/>
                <a:gd name="T2" fmla="*/ 295654 w 914400"/>
                <a:gd name="T3" fmla="*/ 143578 h 914400"/>
                <a:gd name="T4" fmla="*/ 457200 w 914400"/>
                <a:gd name="T5" fmla="*/ 305125 h 914400"/>
                <a:gd name="T6" fmla="*/ 618746 w 914400"/>
                <a:gd name="T7" fmla="*/ 143578 h 914400"/>
                <a:gd name="T8" fmla="*/ 770822 w 914400"/>
                <a:gd name="T9" fmla="*/ 295654 h 914400"/>
                <a:gd name="T10" fmla="*/ 609275 w 914400"/>
                <a:gd name="T11" fmla="*/ 457200 h 914400"/>
                <a:gd name="T12" fmla="*/ 770822 w 914400"/>
                <a:gd name="T13" fmla="*/ 618746 h 914400"/>
                <a:gd name="T14" fmla="*/ 618746 w 914400"/>
                <a:gd name="T15" fmla="*/ 770822 h 914400"/>
                <a:gd name="T16" fmla="*/ 457200 w 914400"/>
                <a:gd name="T17" fmla="*/ 609275 h 914400"/>
                <a:gd name="T18" fmla="*/ 295654 w 914400"/>
                <a:gd name="T19" fmla="*/ 770822 h 914400"/>
                <a:gd name="T20" fmla="*/ 143578 w 914400"/>
                <a:gd name="T21" fmla="*/ 618746 h 914400"/>
                <a:gd name="T22" fmla="*/ 305125 w 914400"/>
                <a:gd name="T23" fmla="*/ 457200 h 914400"/>
                <a:gd name="T24" fmla="*/ 143578 w 914400"/>
                <a:gd name="T25" fmla="*/ 295654 h 914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4400" h="914400">
                  <a:moveTo>
                    <a:pt x="143578" y="295654"/>
                  </a:moveTo>
                  <a:lnTo>
                    <a:pt x="295654" y="143578"/>
                  </a:lnTo>
                  <a:lnTo>
                    <a:pt x="457200" y="305125"/>
                  </a:lnTo>
                  <a:lnTo>
                    <a:pt x="618746" y="143578"/>
                  </a:lnTo>
                  <a:lnTo>
                    <a:pt x="770822" y="295654"/>
                  </a:lnTo>
                  <a:lnTo>
                    <a:pt x="609275" y="457200"/>
                  </a:lnTo>
                  <a:lnTo>
                    <a:pt x="770822" y="618746"/>
                  </a:lnTo>
                  <a:lnTo>
                    <a:pt x="618746" y="770822"/>
                  </a:lnTo>
                  <a:lnTo>
                    <a:pt x="457200" y="609275"/>
                  </a:lnTo>
                  <a:lnTo>
                    <a:pt x="295654" y="770822"/>
                  </a:lnTo>
                  <a:lnTo>
                    <a:pt x="143578" y="618746"/>
                  </a:lnTo>
                  <a:lnTo>
                    <a:pt x="305125" y="457200"/>
                  </a:lnTo>
                  <a:lnTo>
                    <a:pt x="143578" y="295654"/>
                  </a:lnTo>
                  <a:close/>
                </a:path>
              </a:pathLst>
            </a:custGeom>
            <a:solidFill>
              <a:srgbClr val="A50021"/>
            </a:solidFill>
            <a:ln w="38100" cap="flat" cmpd="sng">
              <a:solidFill>
                <a:schemeClr val="bg1"/>
              </a:solidFill>
              <a:prstDash val="solid"/>
              <a:round/>
              <a:headEnd/>
              <a:tailEnd/>
            </a:ln>
            <a:effectLst>
              <a:outerShdw dist="20000" dir="5400000" rotWithShape="0">
                <a:srgbClr val="000000">
                  <a:alpha val="37999"/>
                </a:srgbClr>
              </a:outerShdw>
            </a:effectLst>
          </p:spPr>
          <p:txBody>
            <a:bodyPr anchor="ctr"/>
            <a:lstStyle/>
            <a:p>
              <a:pPr>
                <a:defRPr/>
              </a:pPr>
              <a:endParaRPr lang="en-US">
                <a:solidFill>
                  <a:srgbClr val="000000"/>
                </a:solidFill>
                <a:cs typeface="Arial" pitchFamily="34" charset="0"/>
              </a:endParaRPr>
            </a:p>
          </p:txBody>
        </p:sp>
        <p:sp>
          <p:nvSpPr>
            <p:cNvPr id="9" name="Rectangle 8"/>
            <p:cNvSpPr/>
            <p:nvPr/>
          </p:nvSpPr>
          <p:spPr bwMode="auto">
            <a:xfrm>
              <a:off x="8496300" y="1600200"/>
              <a:ext cx="2514600" cy="21336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800" b="1" dirty="0">
                  <a:solidFill>
                    <a:srgbClr val="002060"/>
                  </a:solidFill>
                  <a:ea typeface="MS PGothic" pitchFamily="34" charset="-128"/>
                </a:rPr>
                <a:t>Enabling  </a:t>
              </a:r>
              <a:r>
                <a:rPr lang="en-US" sz="2800" b="1" dirty="0" smtClean="0">
                  <a:solidFill>
                    <a:srgbClr val="002060"/>
                  </a:solidFill>
                  <a:ea typeface="MS PGothic" pitchFamily="34" charset="-128"/>
                </a:rPr>
                <a:t>Contexts</a:t>
              </a:r>
            </a:p>
            <a:p>
              <a:pPr algn="ctr">
                <a:defRPr/>
              </a:pPr>
              <a:endParaRPr lang="en-US" sz="2800" b="1" dirty="0" smtClean="0">
                <a:solidFill>
                  <a:srgbClr val="002060"/>
                </a:solidFill>
                <a:ea typeface="MS PGothic" pitchFamily="34" charset="-128"/>
              </a:endParaRPr>
            </a:p>
            <a:p>
              <a:pPr algn="ctr">
                <a:defRPr/>
              </a:pPr>
              <a:r>
                <a:rPr lang="en-US" sz="2000" b="1" i="1" dirty="0" smtClean="0">
                  <a:solidFill>
                    <a:srgbClr val="002060"/>
                  </a:solidFill>
                  <a:ea typeface="MS PGothic" pitchFamily="34" charset="-128"/>
                </a:rPr>
                <a:t>(Linking Teams and Improvement Cycles)</a:t>
              </a:r>
              <a:r>
                <a:rPr lang="en-US" sz="2000" b="1" dirty="0" smtClean="0">
                  <a:solidFill>
                    <a:srgbClr val="002060"/>
                  </a:solidFill>
                  <a:ea typeface="MS PGothic" pitchFamily="34" charset="-128"/>
                </a:rPr>
                <a:t> </a:t>
              </a:r>
              <a:endParaRPr lang="en-US" sz="2000" b="1" dirty="0">
                <a:solidFill>
                  <a:srgbClr val="002060"/>
                </a:solidFill>
                <a:ea typeface="MS PGothic" pitchFamily="34" charset="-128"/>
              </a:endParaRPr>
            </a:p>
          </p:txBody>
        </p:sp>
        <p:sp>
          <p:nvSpPr>
            <p:cNvPr id="62475" name="Multiply 1"/>
            <p:cNvSpPr>
              <a:spLocks/>
            </p:cNvSpPr>
            <p:nvPr/>
          </p:nvSpPr>
          <p:spPr bwMode="auto">
            <a:xfrm>
              <a:off x="7448550" y="2209800"/>
              <a:ext cx="914400" cy="914400"/>
            </a:xfrm>
            <a:custGeom>
              <a:avLst/>
              <a:gdLst>
                <a:gd name="T0" fmla="*/ 143578 w 914400"/>
                <a:gd name="T1" fmla="*/ 295654 h 914400"/>
                <a:gd name="T2" fmla="*/ 295654 w 914400"/>
                <a:gd name="T3" fmla="*/ 143578 h 914400"/>
                <a:gd name="T4" fmla="*/ 457200 w 914400"/>
                <a:gd name="T5" fmla="*/ 305125 h 914400"/>
                <a:gd name="T6" fmla="*/ 618746 w 914400"/>
                <a:gd name="T7" fmla="*/ 143578 h 914400"/>
                <a:gd name="T8" fmla="*/ 770822 w 914400"/>
                <a:gd name="T9" fmla="*/ 295654 h 914400"/>
                <a:gd name="T10" fmla="*/ 609275 w 914400"/>
                <a:gd name="T11" fmla="*/ 457200 h 914400"/>
                <a:gd name="T12" fmla="*/ 770822 w 914400"/>
                <a:gd name="T13" fmla="*/ 618746 h 914400"/>
                <a:gd name="T14" fmla="*/ 618746 w 914400"/>
                <a:gd name="T15" fmla="*/ 770822 h 914400"/>
                <a:gd name="T16" fmla="*/ 457200 w 914400"/>
                <a:gd name="T17" fmla="*/ 609275 h 914400"/>
                <a:gd name="T18" fmla="*/ 295654 w 914400"/>
                <a:gd name="T19" fmla="*/ 770822 h 914400"/>
                <a:gd name="T20" fmla="*/ 143578 w 914400"/>
                <a:gd name="T21" fmla="*/ 618746 h 914400"/>
                <a:gd name="T22" fmla="*/ 305125 w 914400"/>
                <a:gd name="T23" fmla="*/ 457200 h 914400"/>
                <a:gd name="T24" fmla="*/ 143578 w 914400"/>
                <a:gd name="T25" fmla="*/ 295654 h 914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4400" h="914400">
                  <a:moveTo>
                    <a:pt x="143578" y="295654"/>
                  </a:moveTo>
                  <a:lnTo>
                    <a:pt x="295654" y="143578"/>
                  </a:lnTo>
                  <a:lnTo>
                    <a:pt x="457200" y="305125"/>
                  </a:lnTo>
                  <a:lnTo>
                    <a:pt x="618746" y="143578"/>
                  </a:lnTo>
                  <a:lnTo>
                    <a:pt x="770822" y="295654"/>
                  </a:lnTo>
                  <a:lnTo>
                    <a:pt x="609275" y="457200"/>
                  </a:lnTo>
                  <a:lnTo>
                    <a:pt x="770822" y="618746"/>
                  </a:lnTo>
                  <a:lnTo>
                    <a:pt x="618746" y="770822"/>
                  </a:lnTo>
                  <a:lnTo>
                    <a:pt x="457200" y="609275"/>
                  </a:lnTo>
                  <a:lnTo>
                    <a:pt x="295654" y="770822"/>
                  </a:lnTo>
                  <a:lnTo>
                    <a:pt x="143578" y="618746"/>
                  </a:lnTo>
                  <a:lnTo>
                    <a:pt x="305125" y="457200"/>
                  </a:lnTo>
                  <a:lnTo>
                    <a:pt x="143578" y="295654"/>
                  </a:lnTo>
                  <a:close/>
                </a:path>
              </a:pathLst>
            </a:custGeom>
            <a:solidFill>
              <a:srgbClr val="A50021"/>
            </a:solidFill>
            <a:ln w="38100" cap="flat" cmpd="sng">
              <a:solidFill>
                <a:schemeClr val="bg1"/>
              </a:solidFill>
              <a:prstDash val="solid"/>
              <a:round/>
              <a:headEnd/>
              <a:tailEnd/>
            </a:ln>
            <a:effectLst>
              <a:outerShdw dist="20000" dir="5400000" rotWithShape="0">
                <a:srgbClr val="000000">
                  <a:alpha val="37999"/>
                </a:srgbClr>
              </a:outerShdw>
            </a:effectLst>
          </p:spPr>
          <p:txBody>
            <a:bodyPr anchor="ctr"/>
            <a:lstStyle/>
            <a:p>
              <a:pPr>
                <a:defRPr/>
              </a:pPr>
              <a:endParaRPr lang="en-US">
                <a:solidFill>
                  <a:srgbClr val="000000"/>
                </a:solidFill>
                <a:cs typeface="Arial" pitchFamily="34" charset="0"/>
              </a:endParaRPr>
            </a:p>
          </p:txBody>
        </p:sp>
      </p:grpSp>
      <p:sp>
        <p:nvSpPr>
          <p:cNvPr id="2" name="Title 1"/>
          <p:cNvSpPr>
            <a:spLocks noGrp="1"/>
          </p:cNvSpPr>
          <p:nvPr>
            <p:ph type="title"/>
          </p:nvPr>
        </p:nvSpPr>
        <p:spPr/>
        <p:txBody>
          <a:bodyPr/>
          <a:lstStyle/>
          <a:p>
            <a:r>
              <a:rPr lang="en-US" altLang="en-US" dirty="0" smtClean="0"/>
              <a:t>Formula for Success</a:t>
            </a:r>
            <a:endParaRPr lang="en-US" dirty="0"/>
          </a:p>
        </p:txBody>
      </p:sp>
      <p:pic>
        <p:nvPicPr>
          <p:cNvPr id="15" name="Picture 14" title="NIRN SISEP logo"/>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772" y="6208678"/>
            <a:ext cx="1669438" cy="533400"/>
          </a:xfrm>
          <a:prstGeom prst="rect">
            <a:avLst/>
          </a:prstGeom>
        </p:spPr>
      </p:pic>
    </p:spTree>
    <p:extLst>
      <p:ext uri="{BB962C8B-B14F-4D97-AF65-F5344CB8AC3E}">
        <p14:creationId xmlns:p14="http://schemas.microsoft.com/office/powerpoint/2010/main" val="203123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080225" y="1600200"/>
            <a:ext cx="3048176" cy="1905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400" b="1" dirty="0">
                <a:solidFill>
                  <a:srgbClr val="A80000"/>
                </a:solidFill>
                <a:ea typeface="ＭＳ Ｐゴシック" pitchFamily="-107" charset="-128"/>
              </a:rPr>
              <a:t> </a:t>
            </a:r>
            <a:r>
              <a:rPr lang="en-US" sz="2400" b="1" dirty="0">
                <a:solidFill>
                  <a:srgbClr val="002060"/>
                </a:solidFill>
                <a:ea typeface="ＭＳ Ｐゴシック" pitchFamily="-107" charset="-128"/>
              </a:rPr>
              <a:t>Educationally Significant </a:t>
            </a:r>
            <a:r>
              <a:rPr lang="en-US" sz="2400" b="1" dirty="0" smtClean="0">
                <a:solidFill>
                  <a:srgbClr val="002060"/>
                </a:solidFill>
                <a:ea typeface="ＭＳ Ｐゴシック" pitchFamily="-107" charset="-128"/>
              </a:rPr>
              <a:t>Outcomes</a:t>
            </a:r>
          </a:p>
        </p:txBody>
      </p:sp>
      <p:sp>
        <p:nvSpPr>
          <p:cNvPr id="62476" name="Equal 6" descr="Large dark red equal sign that ties Educationally Significant Outcomes in the all the outcomes in the text box on the right tied to PBIS implementation with fidelity" title="Equal Sign"/>
          <p:cNvSpPr>
            <a:spLocks/>
          </p:cNvSpPr>
          <p:nvPr/>
        </p:nvSpPr>
        <p:spPr bwMode="auto">
          <a:xfrm>
            <a:off x="4250978" y="2290996"/>
            <a:ext cx="1142824" cy="914400"/>
          </a:xfrm>
          <a:custGeom>
            <a:avLst/>
            <a:gdLst>
              <a:gd name="T0" fmla="*/ 120938 w 914400"/>
              <a:gd name="T1" fmla="*/ 188366 h 914400"/>
              <a:gd name="T2" fmla="*/ 791488 w 914400"/>
              <a:gd name="T3" fmla="*/ 188366 h 914400"/>
              <a:gd name="T4" fmla="*/ 791488 w 914400"/>
              <a:gd name="T5" fmla="*/ 403433 h 914400"/>
              <a:gd name="T6" fmla="*/ 120938 w 914400"/>
              <a:gd name="T7" fmla="*/ 403433 h 914400"/>
              <a:gd name="T8" fmla="*/ 120938 w 914400"/>
              <a:gd name="T9" fmla="*/ 188366 h 914400"/>
              <a:gd name="T10" fmla="*/ 120938 w 914400"/>
              <a:gd name="T11" fmla="*/ 510967 h 914400"/>
              <a:gd name="T12" fmla="*/ 791488 w 914400"/>
              <a:gd name="T13" fmla="*/ 510967 h 914400"/>
              <a:gd name="T14" fmla="*/ 791488 w 914400"/>
              <a:gd name="T15" fmla="*/ 726034 h 914400"/>
              <a:gd name="T16" fmla="*/ 120938 w 914400"/>
              <a:gd name="T17" fmla="*/ 726034 h 914400"/>
              <a:gd name="T18" fmla="*/ 120938 w 914400"/>
              <a:gd name="T19" fmla="*/ 510967 h 914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4400"/>
              <a:gd name="T31" fmla="*/ 0 h 914400"/>
              <a:gd name="T32" fmla="*/ 914400 w 914400"/>
              <a:gd name="T33" fmla="*/ 914400 h 9144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4400" h="914400">
                <a:moveTo>
                  <a:pt x="121204" y="188366"/>
                </a:moveTo>
                <a:lnTo>
                  <a:pt x="793196" y="188366"/>
                </a:lnTo>
                <a:lnTo>
                  <a:pt x="793196" y="403433"/>
                </a:lnTo>
                <a:lnTo>
                  <a:pt x="121204" y="403433"/>
                </a:lnTo>
                <a:lnTo>
                  <a:pt x="121204" y="188366"/>
                </a:lnTo>
                <a:close/>
                <a:moveTo>
                  <a:pt x="121204" y="510967"/>
                </a:moveTo>
                <a:lnTo>
                  <a:pt x="793196" y="510967"/>
                </a:lnTo>
                <a:lnTo>
                  <a:pt x="793196" y="726034"/>
                </a:lnTo>
                <a:lnTo>
                  <a:pt x="121204" y="726034"/>
                </a:lnTo>
                <a:lnTo>
                  <a:pt x="121204" y="510967"/>
                </a:lnTo>
                <a:close/>
              </a:path>
            </a:pathLst>
          </a:custGeom>
          <a:solidFill>
            <a:srgbClr val="A50021"/>
          </a:solidFill>
          <a:ln w="38100" cap="flat" cmpd="sng">
            <a:solidFill>
              <a:schemeClr val="bg1"/>
            </a:solidFill>
            <a:prstDash val="solid"/>
            <a:round/>
            <a:headEnd/>
            <a:tailEnd/>
          </a:ln>
          <a:effectLst>
            <a:outerShdw dist="20000" dir="5400000" rotWithShape="0">
              <a:srgbClr val="000000">
                <a:alpha val="37999"/>
              </a:srgbClr>
            </a:outerShdw>
          </a:effectLst>
        </p:spPr>
        <p:txBody>
          <a:bodyPr anchor="ctr"/>
          <a:lstStyle/>
          <a:p>
            <a:pPr>
              <a:defRPr/>
            </a:pPr>
            <a:endParaRPr lang="en-US">
              <a:solidFill>
                <a:srgbClr val="000000"/>
              </a:solidFill>
              <a:cs typeface="Arial" pitchFamily="34" charset="0"/>
            </a:endParaRPr>
          </a:p>
        </p:txBody>
      </p:sp>
      <p:sp>
        <p:nvSpPr>
          <p:cNvPr id="19" name="Rectangle 18"/>
          <p:cNvSpPr/>
          <p:nvPr/>
        </p:nvSpPr>
        <p:spPr bwMode="auto">
          <a:xfrm>
            <a:off x="5516380" y="1600200"/>
            <a:ext cx="6310858" cy="403610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marL="285750" indent="-285750">
              <a:spcAft>
                <a:spcPts val="600"/>
              </a:spcAft>
              <a:buFont typeface="Arial" panose="020B0604020202020204" pitchFamily="34" charset="0"/>
              <a:buChar char="•"/>
              <a:defRPr/>
            </a:pPr>
            <a:r>
              <a:rPr lang="en-US" sz="2000" dirty="0">
                <a:solidFill>
                  <a:srgbClr val="003865"/>
                </a:solidFill>
                <a:ea typeface="ＭＳ Ｐゴシック" pitchFamily="-107" charset="-128"/>
              </a:rPr>
              <a:t>Reductions in major disciplinary infractions and antisocial behavior.</a:t>
            </a:r>
          </a:p>
          <a:p>
            <a:pPr marL="285750" indent="-285750">
              <a:spcAft>
                <a:spcPts val="600"/>
              </a:spcAft>
              <a:buFont typeface="Arial" panose="020B0604020202020204" pitchFamily="34" charset="0"/>
              <a:buChar char="•"/>
              <a:defRPr/>
            </a:pPr>
            <a:r>
              <a:rPr lang="en-US" sz="2000" dirty="0" smtClean="0">
                <a:solidFill>
                  <a:srgbClr val="003865"/>
                </a:solidFill>
                <a:ea typeface="ＭＳ Ｐゴシック" pitchFamily="-107" charset="-128"/>
              </a:rPr>
              <a:t>Improvements </a:t>
            </a:r>
            <a:r>
              <a:rPr lang="en-US" sz="2000" dirty="0">
                <a:solidFill>
                  <a:srgbClr val="003865"/>
                </a:solidFill>
                <a:ea typeface="ＭＳ Ｐゴシック" pitchFamily="-107" charset="-128"/>
              </a:rPr>
              <a:t>in aggressive behavior, concentration, prosocial behavior, and emotional regulation</a:t>
            </a:r>
          </a:p>
          <a:p>
            <a:pPr marL="285750" indent="-285750">
              <a:spcAft>
                <a:spcPts val="600"/>
              </a:spcAft>
              <a:buFont typeface="Arial" panose="020B0604020202020204" pitchFamily="34" charset="0"/>
              <a:buChar char="•"/>
              <a:defRPr/>
            </a:pPr>
            <a:r>
              <a:rPr lang="en-US" sz="2000" dirty="0" smtClean="0">
                <a:solidFill>
                  <a:srgbClr val="003865"/>
                </a:solidFill>
                <a:ea typeface="ＭＳ Ｐゴシック" pitchFamily="-107" charset="-128"/>
              </a:rPr>
              <a:t>Improvements </a:t>
            </a:r>
            <a:r>
              <a:rPr lang="en-US" sz="2000" dirty="0">
                <a:solidFill>
                  <a:srgbClr val="003865"/>
                </a:solidFill>
                <a:ea typeface="ＭＳ Ｐゴシック" pitchFamily="-107" charset="-128"/>
              </a:rPr>
              <a:t>in academic engagement and achievement</a:t>
            </a:r>
          </a:p>
          <a:p>
            <a:pPr marL="285750" indent="-285750">
              <a:spcAft>
                <a:spcPts val="600"/>
              </a:spcAft>
              <a:buFont typeface="Arial" panose="020B0604020202020204" pitchFamily="34" charset="0"/>
              <a:buChar char="•"/>
              <a:defRPr/>
            </a:pPr>
            <a:r>
              <a:rPr lang="en-US" sz="2000" dirty="0" smtClean="0">
                <a:solidFill>
                  <a:srgbClr val="003865"/>
                </a:solidFill>
                <a:ea typeface="ＭＳ Ｐゴシック" pitchFamily="-107" charset="-128"/>
              </a:rPr>
              <a:t>Enhancements </a:t>
            </a:r>
            <a:r>
              <a:rPr lang="en-US" sz="2000" dirty="0">
                <a:solidFill>
                  <a:srgbClr val="003865"/>
                </a:solidFill>
                <a:ea typeface="ＭＳ Ｐゴシック" pitchFamily="-107" charset="-128"/>
              </a:rPr>
              <a:t>in perceptions of organizational health and safety</a:t>
            </a:r>
          </a:p>
          <a:p>
            <a:pPr marL="285750" indent="-285750">
              <a:spcAft>
                <a:spcPts val="600"/>
              </a:spcAft>
              <a:buFont typeface="Arial" panose="020B0604020202020204" pitchFamily="34" charset="0"/>
              <a:buChar char="•"/>
              <a:defRPr/>
            </a:pPr>
            <a:r>
              <a:rPr lang="en-US" sz="2000" dirty="0" smtClean="0">
                <a:solidFill>
                  <a:srgbClr val="003865"/>
                </a:solidFill>
                <a:ea typeface="ＭＳ Ｐゴシック" pitchFamily="-107" charset="-128"/>
              </a:rPr>
              <a:t>Reductions </a:t>
            </a:r>
            <a:r>
              <a:rPr lang="en-US" sz="2000" dirty="0">
                <a:solidFill>
                  <a:srgbClr val="003865"/>
                </a:solidFill>
                <a:ea typeface="ＭＳ Ｐゴシック" pitchFamily="-107" charset="-128"/>
              </a:rPr>
              <a:t>in teacher and student reported bullying behavior, peer rejection, and substance abuse</a:t>
            </a:r>
          </a:p>
          <a:p>
            <a:pPr marL="285750" indent="-285750">
              <a:spcAft>
                <a:spcPts val="600"/>
              </a:spcAft>
              <a:buFont typeface="Arial" panose="020B0604020202020204" pitchFamily="34" charset="0"/>
              <a:buChar char="•"/>
              <a:defRPr/>
            </a:pPr>
            <a:r>
              <a:rPr lang="en-US" sz="2000" dirty="0" smtClean="0">
                <a:solidFill>
                  <a:srgbClr val="003865"/>
                </a:solidFill>
                <a:ea typeface="ＭＳ Ｐゴシック" pitchFamily="-107" charset="-128"/>
              </a:rPr>
              <a:t>Improvements </a:t>
            </a:r>
            <a:r>
              <a:rPr lang="en-US" sz="2000" dirty="0">
                <a:solidFill>
                  <a:srgbClr val="003865"/>
                </a:solidFill>
                <a:ea typeface="ＭＳ Ｐゴシック" pitchFamily="-107" charset="-128"/>
              </a:rPr>
              <a:t>in school climate</a:t>
            </a:r>
            <a:endParaRPr lang="en-US" sz="2000" dirty="0" smtClean="0">
              <a:solidFill>
                <a:srgbClr val="003865"/>
              </a:solidFill>
              <a:ea typeface="ＭＳ Ｐゴシック" pitchFamily="-107" charset="-128"/>
            </a:endParaRPr>
          </a:p>
        </p:txBody>
      </p:sp>
      <p:sp>
        <p:nvSpPr>
          <p:cNvPr id="2" name="Title 1"/>
          <p:cNvSpPr>
            <a:spLocks noGrp="1"/>
          </p:cNvSpPr>
          <p:nvPr>
            <p:ph type="title"/>
          </p:nvPr>
        </p:nvSpPr>
        <p:spPr/>
        <p:txBody>
          <a:bodyPr>
            <a:normAutofit fontScale="90000"/>
          </a:bodyPr>
          <a:lstStyle/>
          <a:p>
            <a:r>
              <a:rPr lang="en-US" altLang="en-US" dirty="0" smtClean="0"/>
              <a:t>Educationally Significant Outcomes of PBIS</a:t>
            </a:r>
            <a:br>
              <a:rPr lang="en-US" altLang="en-US" dirty="0" smtClean="0"/>
            </a:br>
            <a:r>
              <a:rPr lang="en-US" altLang="en-US" sz="3100" dirty="0" smtClean="0"/>
              <a:t>When Implemented </a:t>
            </a:r>
            <a:r>
              <a:rPr lang="en-US" altLang="en-US" sz="3100" dirty="0"/>
              <a:t>w</a:t>
            </a:r>
            <a:r>
              <a:rPr lang="en-US" altLang="en-US" sz="3100" dirty="0" smtClean="0"/>
              <a:t>ith Fidelity</a:t>
            </a:r>
            <a:endParaRPr lang="en-US" sz="3100" dirty="0"/>
          </a:p>
        </p:txBody>
      </p:sp>
      <p:sp>
        <p:nvSpPr>
          <p:cNvPr id="18" name="TextBox 17"/>
          <p:cNvSpPr txBox="1"/>
          <p:nvPr/>
        </p:nvSpPr>
        <p:spPr>
          <a:xfrm>
            <a:off x="2756544" y="6448482"/>
            <a:ext cx="8489371" cy="338554"/>
          </a:xfrm>
          <a:prstGeom prst="rect">
            <a:avLst/>
          </a:prstGeom>
          <a:noFill/>
        </p:spPr>
        <p:txBody>
          <a:bodyPr wrap="square" rtlCol="0">
            <a:spAutoFit/>
          </a:bodyPr>
          <a:lstStyle/>
          <a:p>
            <a:r>
              <a:rPr lang="en-US" sz="1600" b="1" dirty="0" smtClean="0">
                <a:solidFill>
                  <a:prstClr val="black"/>
                </a:solidFill>
              </a:rPr>
              <a:t>Source: </a:t>
            </a:r>
            <a:r>
              <a:rPr lang="en-US" sz="1600" dirty="0" smtClean="0">
                <a:solidFill>
                  <a:prstClr val="black"/>
                </a:solidFill>
                <a:hlinkClick r:id="rId3"/>
              </a:rPr>
              <a:t>https</a:t>
            </a:r>
            <a:r>
              <a:rPr lang="en-US" sz="1600" dirty="0">
                <a:solidFill>
                  <a:prstClr val="black"/>
                </a:solidFill>
                <a:hlinkClick r:id="rId3"/>
              </a:rPr>
              <a:t>://</a:t>
            </a:r>
            <a:r>
              <a:rPr lang="en-US" sz="1600" dirty="0" smtClean="0">
                <a:solidFill>
                  <a:prstClr val="black"/>
                </a:solidFill>
                <a:hlinkClick r:id="rId3"/>
              </a:rPr>
              <a:t>www2.ed.gov/documents/press-releases/fssc-field-visit-sugai.pdf</a:t>
            </a:r>
            <a:r>
              <a:rPr lang="en-US" sz="1600" dirty="0" smtClean="0">
                <a:solidFill>
                  <a:prstClr val="black"/>
                </a:solidFill>
              </a:rPr>
              <a:t> </a:t>
            </a:r>
            <a:endParaRPr lang="en-US" sz="1600" dirty="0">
              <a:solidFill>
                <a:prstClr val="black"/>
              </a:solidFill>
            </a:endParaRPr>
          </a:p>
        </p:txBody>
      </p:sp>
      <p:pic>
        <p:nvPicPr>
          <p:cNvPr id="1026" name="Picture 2" descr="FCSS_Field Visit 1 Commission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97" y="3897524"/>
            <a:ext cx="4288832" cy="23660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US Department of Education Logo is a large tree with full green leaves in a round shape, the trunk is brown, and the entire logo is in a blue circle." title="US Department of Education Logo"/>
          <p:cNvPicPr>
            <a:picLocks noChangeAspect="1"/>
          </p:cNvPicPr>
          <p:nvPr/>
        </p:nvPicPr>
        <p:blipFill>
          <a:blip r:embed="rId5"/>
          <a:stretch>
            <a:fillRect/>
          </a:stretch>
        </p:blipFill>
        <p:spPr>
          <a:xfrm>
            <a:off x="9818061" y="5790190"/>
            <a:ext cx="2253145" cy="996846"/>
          </a:xfrm>
          <a:prstGeom prst="rect">
            <a:avLst/>
          </a:prstGeom>
        </p:spPr>
      </p:pic>
      <p:pic>
        <p:nvPicPr>
          <p:cNvPr id="11" name="Picture 10" descr="Logo is on a tan background with three interlinked blue circles to represent data systems and practices. PBIS is in capital red letters. Positive Behavioral Interventions &amp; Supports is in blue letters to the right, with light blue letters directly underneath for OSEP Technical Assistance Center." title="PBIS National TA Center Log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2202" y="135254"/>
            <a:ext cx="2985526" cy="976536"/>
          </a:xfrm>
          <a:prstGeom prst="rect">
            <a:avLst/>
          </a:prstGeom>
          <a:noFill/>
          <a:ln>
            <a:noFill/>
          </a:ln>
        </p:spPr>
      </p:pic>
    </p:spTree>
    <p:extLst>
      <p:ext uri="{BB962C8B-B14F-4D97-AF65-F5344CB8AC3E}">
        <p14:creationId xmlns:p14="http://schemas.microsoft.com/office/powerpoint/2010/main" val="1239495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6"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dirty="0" smtClean="0"/>
              <a:t>Changing School Culture </a:t>
            </a:r>
          </a:p>
        </p:txBody>
      </p:sp>
      <p:sp>
        <p:nvSpPr>
          <p:cNvPr id="9" name="Rectangle 3"/>
          <p:cNvSpPr>
            <a:spLocks noGrp="1" noChangeArrowheads="1"/>
          </p:cNvSpPr>
          <p:nvPr>
            <p:ph idx="1"/>
          </p:nvPr>
        </p:nvSpPr>
        <p:spPr>
          <a:xfrm>
            <a:off x="397626" y="1459832"/>
            <a:ext cx="11739219" cy="5302364"/>
          </a:xfrm>
        </p:spPr>
        <p:txBody>
          <a:bodyPr>
            <a:noAutofit/>
          </a:bodyPr>
          <a:lstStyle/>
          <a:p>
            <a:pPr eaLnBrk="1" hangingPunct="1">
              <a:lnSpc>
                <a:spcPct val="90000"/>
              </a:lnSpc>
            </a:pPr>
            <a:r>
              <a:rPr lang="en-US" altLang="en-US" sz="2400" b="1" dirty="0" smtClean="0"/>
              <a:t>Products v. Participation &amp; Buy-in</a:t>
            </a:r>
          </a:p>
          <a:p>
            <a:pPr lvl="1"/>
            <a:r>
              <a:rPr lang="en-US" altLang="en-US" sz="2400" dirty="0" smtClean="0"/>
              <a:t>Developed materials</a:t>
            </a:r>
          </a:p>
          <a:p>
            <a:pPr lvl="2"/>
            <a:r>
              <a:rPr lang="en-US" altLang="en-US" sz="2000" dirty="0" smtClean="0"/>
              <a:t>Posters </a:t>
            </a:r>
            <a:r>
              <a:rPr lang="en-US" altLang="en-US" sz="2000" dirty="0"/>
              <a:t>on </a:t>
            </a:r>
            <a:r>
              <a:rPr lang="en-US" altLang="en-US" sz="2000" dirty="0" smtClean="0"/>
              <a:t>wall, tickets</a:t>
            </a:r>
            <a:endParaRPr lang="en-US" altLang="en-US" sz="2000" dirty="0"/>
          </a:p>
          <a:p>
            <a:pPr lvl="1"/>
            <a:r>
              <a:rPr lang="en-US" altLang="en-US" sz="2400" dirty="0" smtClean="0"/>
              <a:t>Handbook </a:t>
            </a:r>
            <a:endParaRPr lang="en-US" altLang="en-US" sz="2600" dirty="0"/>
          </a:p>
          <a:p>
            <a:pPr eaLnBrk="1" hangingPunct="1">
              <a:lnSpc>
                <a:spcPct val="90000"/>
              </a:lnSpc>
            </a:pPr>
            <a:r>
              <a:rPr lang="en-US" altLang="en-US" sz="2400" b="1" dirty="0"/>
              <a:t>Is there staff participation and buy-in</a:t>
            </a:r>
          </a:p>
          <a:p>
            <a:pPr lvl="1" eaLnBrk="1" hangingPunct="1">
              <a:lnSpc>
                <a:spcPct val="90000"/>
              </a:lnSpc>
            </a:pPr>
            <a:r>
              <a:rPr lang="en-US" altLang="en-US" sz="2400" dirty="0"/>
              <a:t>80% + participation by staff</a:t>
            </a:r>
          </a:p>
          <a:p>
            <a:pPr lvl="1" eaLnBrk="1" hangingPunct="1">
              <a:lnSpc>
                <a:spcPct val="90000"/>
              </a:lnSpc>
            </a:pPr>
            <a:r>
              <a:rPr lang="en-US" altLang="en-US" sz="2400" dirty="0"/>
              <a:t>Do staff &amp; students know rules?</a:t>
            </a:r>
          </a:p>
          <a:p>
            <a:pPr lvl="1" eaLnBrk="1" hangingPunct="1">
              <a:lnSpc>
                <a:spcPct val="90000"/>
              </a:lnSpc>
            </a:pPr>
            <a:r>
              <a:rPr lang="en-US" altLang="en-US" sz="2400" dirty="0"/>
              <a:t>Is the acknowledgment system reaching all students?</a:t>
            </a:r>
          </a:p>
          <a:p>
            <a:pPr lvl="1" eaLnBrk="1" hangingPunct="1">
              <a:lnSpc>
                <a:spcPct val="90000"/>
              </a:lnSpc>
            </a:pPr>
            <a:r>
              <a:rPr lang="en-US" altLang="en-US" sz="2400" dirty="0"/>
              <a:t>Is a leadership team focused on School-wide PBIS programs meeting regularly to maintain the strength of SW-PBIS systems</a:t>
            </a:r>
            <a:r>
              <a:rPr lang="en-US" altLang="en-US" sz="2400" dirty="0" smtClean="0"/>
              <a:t>?</a:t>
            </a:r>
          </a:p>
        </p:txBody>
      </p:sp>
      <p:sp>
        <p:nvSpPr>
          <p:cNvPr id="10" name="TextBox 9"/>
          <p:cNvSpPr txBox="1"/>
          <p:nvPr/>
        </p:nvSpPr>
        <p:spPr>
          <a:xfrm>
            <a:off x="550026" y="6515976"/>
            <a:ext cx="2775696" cy="307777"/>
          </a:xfrm>
          <a:prstGeom prst="rect">
            <a:avLst/>
          </a:prstGeom>
          <a:noFill/>
        </p:spPr>
        <p:txBody>
          <a:bodyPr wrap="none" rtlCol="0">
            <a:spAutoFit/>
          </a:bodyPr>
          <a:lstStyle/>
          <a:p>
            <a:r>
              <a:rPr lang="en-US" sz="1400" dirty="0" smtClean="0">
                <a:solidFill>
                  <a:srgbClr val="003865"/>
                </a:solidFill>
              </a:rPr>
              <a:t>Adopted from Borgmeier, C. (2018) </a:t>
            </a:r>
            <a:endParaRPr lang="en-US" sz="1400" dirty="0">
              <a:solidFill>
                <a:srgbClr val="003865"/>
              </a:solidFill>
            </a:endParaRPr>
          </a:p>
        </p:txBody>
      </p:sp>
    </p:spTree>
    <p:extLst>
      <p:ext uri="{BB962C8B-B14F-4D97-AF65-F5344CB8AC3E}">
        <p14:creationId xmlns:p14="http://schemas.microsoft.com/office/powerpoint/2010/main" val="2637914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Takeaways</a:t>
            </a:r>
            <a:endParaRPr lang="en-US" dirty="0"/>
          </a:p>
        </p:txBody>
      </p:sp>
      <p:sp>
        <p:nvSpPr>
          <p:cNvPr id="3" name="Content Placeholder 2"/>
          <p:cNvSpPr>
            <a:spLocks noGrp="1"/>
          </p:cNvSpPr>
          <p:nvPr>
            <p:ph idx="1"/>
          </p:nvPr>
        </p:nvSpPr>
        <p:spPr/>
        <p:txBody>
          <a:bodyPr/>
          <a:lstStyle/>
          <a:p>
            <a:r>
              <a:rPr lang="en-US" sz="4000" dirty="0" smtClean="0"/>
              <a:t>PBIS </a:t>
            </a:r>
            <a:r>
              <a:rPr lang="en-US" sz="4000" dirty="0" smtClean="0"/>
              <a:t>overview </a:t>
            </a:r>
            <a:endParaRPr lang="en-US" sz="4000" dirty="0" smtClean="0"/>
          </a:p>
          <a:p>
            <a:r>
              <a:rPr lang="en-US" sz="4000" dirty="0" smtClean="0">
                <a:sym typeface="Calibri"/>
              </a:rPr>
              <a:t>PBIS </a:t>
            </a:r>
            <a:r>
              <a:rPr lang="en-US" sz="4000" dirty="0" smtClean="0">
                <a:sym typeface="Calibri"/>
              </a:rPr>
              <a:t>growth </a:t>
            </a:r>
            <a:r>
              <a:rPr lang="en-US" sz="4000" dirty="0" smtClean="0">
                <a:sym typeface="Calibri"/>
              </a:rPr>
              <a:t>in Minnesota</a:t>
            </a:r>
            <a:endParaRPr lang="en-US" sz="4000" dirty="0" smtClean="0"/>
          </a:p>
          <a:p>
            <a:r>
              <a:rPr lang="en-US" sz="4000" dirty="0" smtClean="0">
                <a:sym typeface="Calibri"/>
              </a:rPr>
              <a:t>It </a:t>
            </a:r>
            <a:r>
              <a:rPr lang="en-US" sz="4000" dirty="0">
                <a:sym typeface="Calibri"/>
              </a:rPr>
              <a:t>t</a:t>
            </a:r>
            <a:r>
              <a:rPr lang="en-US" sz="4000" dirty="0" smtClean="0">
                <a:sym typeface="Calibri"/>
              </a:rPr>
              <a:t>akes teams</a:t>
            </a:r>
            <a:endParaRPr lang="en-US" sz="4000" dirty="0" smtClean="0"/>
          </a:p>
          <a:p>
            <a:r>
              <a:rPr lang="en-US" sz="4000" dirty="0" smtClean="0">
                <a:sym typeface="Calibri"/>
              </a:rPr>
              <a:t>It </a:t>
            </a:r>
            <a:r>
              <a:rPr lang="en-US" sz="4000" dirty="0" smtClean="0">
                <a:sym typeface="Calibri"/>
              </a:rPr>
              <a:t>takes </a:t>
            </a:r>
            <a:r>
              <a:rPr lang="en-US" sz="4000" dirty="0">
                <a:sym typeface="Calibri"/>
              </a:rPr>
              <a:t>t</a:t>
            </a:r>
            <a:r>
              <a:rPr lang="en-US" sz="4000" dirty="0" smtClean="0">
                <a:sym typeface="Calibri"/>
              </a:rPr>
              <a:t>ime</a:t>
            </a:r>
            <a:endParaRPr lang="en-US" sz="4000" dirty="0" smtClean="0">
              <a:sym typeface="Calibri"/>
            </a:endParaRPr>
          </a:p>
          <a:p>
            <a:r>
              <a:rPr lang="en-US" sz="4000" dirty="0" smtClean="0">
                <a:sym typeface="Calibri"/>
              </a:rPr>
              <a:t>Supports in Minnesota</a:t>
            </a:r>
            <a:endParaRPr lang="en-US" sz="4000" dirty="0" smtClean="0"/>
          </a:p>
          <a:p>
            <a:endParaRPr lang="en-US" dirty="0" smtClean="0"/>
          </a:p>
          <a:p>
            <a:endParaRPr lang="en-US" dirty="0" smtClean="0"/>
          </a:p>
        </p:txBody>
      </p:sp>
      <p:sp>
        <p:nvSpPr>
          <p:cNvPr id="4" name="Date Placeholder 3"/>
          <p:cNvSpPr>
            <a:spLocks noGrp="1"/>
          </p:cNvSpPr>
          <p:nvPr>
            <p:ph type="dt" sz="half" idx="10"/>
          </p:nvPr>
        </p:nvSpPr>
        <p:spPr/>
        <p:txBody>
          <a:bodyPr/>
          <a:lstStyle/>
          <a:p>
            <a:fld id="{4E378511-6713-4613-8B07-4467D575BE79}" type="datetime1">
              <a:rPr lang="en-US" smtClean="0"/>
              <a:t>8/1/2018</a:t>
            </a:fld>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pPr/>
              <a:t>3</a:t>
            </a:fld>
            <a:endParaRPr lang="en-US" dirty="0"/>
          </a:p>
        </p:txBody>
      </p:sp>
      <p:sp>
        <p:nvSpPr>
          <p:cNvPr id="6" name="Footer Placeholder 5"/>
          <p:cNvSpPr>
            <a:spLocks noGrp="1"/>
          </p:cNvSpPr>
          <p:nvPr>
            <p:ph type="ftr" sz="quarter" idx="13"/>
          </p:nvPr>
        </p:nvSpPr>
        <p:spPr/>
        <p:txBody>
          <a:bodyPr/>
          <a:lstStyle/>
          <a:p>
            <a:r>
              <a:rPr lang="en-US" dirty="0" smtClean="0">
                <a:solidFill>
                  <a:schemeClr val="tx1"/>
                </a:solidFill>
              </a:rPr>
              <a:t>Leading for educational excellence and equity, every day for every one.</a:t>
            </a:r>
            <a:r>
              <a:rPr lang="en-US" dirty="0" smtClean="0">
                <a:solidFill>
                  <a:schemeClr val="accent2"/>
                </a:solidFill>
              </a:rPr>
              <a:t> |</a:t>
            </a:r>
            <a:r>
              <a:rPr lang="en-US" dirty="0" smtClean="0">
                <a:solidFill>
                  <a:schemeClr val="tx1"/>
                </a:solidFill>
              </a:rPr>
              <a:t> education.mn.gov</a:t>
            </a:r>
            <a:endParaRPr lang="en-US" dirty="0">
              <a:solidFill>
                <a:schemeClr val="tx1"/>
              </a:solidFill>
            </a:endParaRPr>
          </a:p>
        </p:txBody>
      </p:sp>
    </p:spTree>
    <p:extLst>
      <p:ext uri="{BB962C8B-B14F-4D97-AF65-F5344CB8AC3E}">
        <p14:creationId xmlns:p14="http://schemas.microsoft.com/office/powerpoint/2010/main" val="3729326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200" dirty="0" smtClean="0"/>
              <a:t>Cohort Implementation Fidelity Benchmarks</a:t>
            </a:r>
            <a:r>
              <a:rPr lang="en-US" dirty="0" smtClean="0"/>
              <a:t/>
            </a:r>
            <a:br>
              <a:rPr lang="en-US" dirty="0" smtClean="0"/>
            </a:br>
            <a:r>
              <a:rPr lang="en-US" sz="3100" dirty="0" smtClean="0"/>
              <a:t>Cohort 11 (2015-2017)</a:t>
            </a:r>
            <a:endParaRPr lang="en-US" dirty="0"/>
          </a:p>
        </p:txBody>
      </p:sp>
      <p:graphicFrame>
        <p:nvGraphicFramePr>
          <p:cNvPr id="7" name="Content Placeholder 3" title="NRIP Cohort 11 Tiered Fidelity Inventory Chart - Fall Winter Spring">
            <a:extLst>
              <a:ext uri="{FF2B5EF4-FFF2-40B4-BE49-F238E27FC236}">
                <a16:creationId xmlns:lc="http://schemas.openxmlformats.org/drawingml/2006/lockedCanvas" xmlns="" xmlns:a16="http://schemas.microsoft.com/office/drawing/2014/main" xmlns:xdr="http://schemas.openxmlformats.org/drawingml/2006/spreadsheetDrawing" id="{00000000-0008-0000-0000-000002000000}"/>
              </a:ext>
            </a:extLst>
          </p:cNvPr>
          <p:cNvGraphicFramePr>
            <a:graphicFrameLocks/>
          </p:cNvGraphicFramePr>
          <p:nvPr>
            <p:extLst/>
          </p:nvPr>
        </p:nvGraphicFramePr>
        <p:xfrm>
          <a:off x="202641" y="1497205"/>
          <a:ext cx="11786716" cy="520105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0257215" y="1497205"/>
            <a:ext cx="1737360" cy="338554"/>
          </a:xfrm>
          <a:prstGeom prst="rect">
            <a:avLst/>
          </a:prstGeom>
          <a:noFill/>
          <a:ln>
            <a:solidFill>
              <a:schemeClr val="tx2"/>
            </a:solidFill>
          </a:ln>
        </p:spPr>
        <p:txBody>
          <a:bodyPr wrap="none" rtlCol="0">
            <a:spAutoFit/>
          </a:bodyPr>
          <a:lstStyle/>
          <a:p>
            <a:r>
              <a:rPr lang="en-US" sz="1600" b="1" dirty="0" smtClean="0">
                <a:solidFill>
                  <a:srgbClr val="000000"/>
                </a:solidFill>
              </a:rPr>
              <a:t>C11: 2015-2017</a:t>
            </a:r>
          </a:p>
        </p:txBody>
      </p:sp>
    </p:spTree>
    <p:extLst>
      <p:ext uri="{BB962C8B-B14F-4D97-AF65-F5344CB8AC3E}">
        <p14:creationId xmlns:p14="http://schemas.microsoft.com/office/powerpoint/2010/main" val="38162744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200" dirty="0" smtClean="0"/>
              <a:t>Cohort Implementation Fidelity Benchmarks</a:t>
            </a:r>
            <a:r>
              <a:rPr lang="en-US" dirty="0" smtClean="0"/>
              <a:t/>
            </a:r>
            <a:br>
              <a:rPr lang="en-US" dirty="0" smtClean="0"/>
            </a:br>
            <a:r>
              <a:rPr lang="en-US" sz="3100" dirty="0" smtClean="0"/>
              <a:t>Cohort 12 (2016-2018)</a:t>
            </a:r>
            <a:endParaRPr lang="en-US" dirty="0"/>
          </a:p>
        </p:txBody>
      </p:sp>
      <p:graphicFrame>
        <p:nvGraphicFramePr>
          <p:cNvPr id="7" name="Content Placeholder 3" title="NRIP Cohort 11 Tiered Fidelity Inventory Chart - Fall Winter Spring">
            <a:extLst>
              <a:ext uri="{FF2B5EF4-FFF2-40B4-BE49-F238E27FC236}">
                <a16:creationId xmlns:lc="http://schemas.openxmlformats.org/drawingml/2006/lockedCanvas" xmlns="" xmlns:a16="http://schemas.microsoft.com/office/drawing/2014/main" xmlns:xdr="http://schemas.openxmlformats.org/drawingml/2006/spreadsheetDrawing" id="{00000000-0008-0000-0000-000002000000}"/>
              </a:ext>
            </a:extLst>
          </p:cNvPr>
          <p:cNvGraphicFramePr>
            <a:graphicFrameLocks/>
          </p:cNvGraphicFramePr>
          <p:nvPr>
            <p:extLst/>
          </p:nvPr>
        </p:nvGraphicFramePr>
        <p:xfrm>
          <a:off x="202641" y="1497205"/>
          <a:ext cx="11786716" cy="520105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0257215" y="1497205"/>
            <a:ext cx="1737360" cy="338554"/>
          </a:xfrm>
          <a:prstGeom prst="rect">
            <a:avLst/>
          </a:prstGeom>
          <a:noFill/>
          <a:ln>
            <a:solidFill>
              <a:schemeClr val="tx2"/>
            </a:solidFill>
          </a:ln>
        </p:spPr>
        <p:txBody>
          <a:bodyPr wrap="none" rtlCol="0">
            <a:spAutoFit/>
          </a:bodyPr>
          <a:lstStyle/>
          <a:p>
            <a:r>
              <a:rPr lang="en-US" sz="1600" b="1" dirty="0" smtClean="0">
                <a:solidFill>
                  <a:srgbClr val="000000"/>
                </a:solidFill>
              </a:rPr>
              <a:t>C12: 2016-2018</a:t>
            </a:r>
            <a:endParaRPr lang="en-US" sz="1600" b="1" dirty="0">
              <a:solidFill>
                <a:srgbClr val="000000"/>
              </a:solidFill>
            </a:endParaRPr>
          </a:p>
        </p:txBody>
      </p:sp>
    </p:spTree>
    <p:extLst>
      <p:ext uri="{BB962C8B-B14F-4D97-AF65-F5344CB8AC3E}">
        <p14:creationId xmlns:p14="http://schemas.microsoft.com/office/powerpoint/2010/main" val="202250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200" dirty="0" smtClean="0"/>
              <a:t>Cohort Implementation Fidelity Benchmarks</a:t>
            </a:r>
            <a:r>
              <a:rPr lang="en-US" dirty="0" smtClean="0"/>
              <a:t/>
            </a:r>
            <a:br>
              <a:rPr lang="en-US" dirty="0" smtClean="0"/>
            </a:br>
            <a:r>
              <a:rPr lang="en-US" sz="3100" dirty="0" smtClean="0"/>
              <a:t>Cohort 13 (2017-present)</a:t>
            </a:r>
            <a:endParaRPr lang="en-US" dirty="0"/>
          </a:p>
        </p:txBody>
      </p:sp>
      <p:graphicFrame>
        <p:nvGraphicFramePr>
          <p:cNvPr id="7" name="Content Placeholder 3" title="NRIP Cohort 11 Tiered Fidelity Inventory Chart - Fall Winter Spring">
            <a:extLst>
              <a:ext uri="{FF2B5EF4-FFF2-40B4-BE49-F238E27FC236}">
                <a16:creationId xmlns:lc="http://schemas.openxmlformats.org/drawingml/2006/lockedCanvas" xmlns="" xmlns:a16="http://schemas.microsoft.com/office/drawing/2014/main" xmlns:xdr="http://schemas.openxmlformats.org/drawingml/2006/spreadsheetDrawing" id="{00000000-0008-0000-0000-000002000000}"/>
              </a:ext>
            </a:extLst>
          </p:cNvPr>
          <p:cNvGraphicFramePr>
            <a:graphicFrameLocks/>
          </p:cNvGraphicFramePr>
          <p:nvPr>
            <p:extLst>
              <p:ext uri="{D42A27DB-BD31-4B8C-83A1-F6EECF244321}">
                <p14:modId xmlns:p14="http://schemas.microsoft.com/office/powerpoint/2010/main" val="3049216675"/>
              </p:ext>
            </p:extLst>
          </p:nvPr>
        </p:nvGraphicFramePr>
        <p:xfrm>
          <a:off x="202641" y="1497205"/>
          <a:ext cx="11786716" cy="520105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0257215" y="1497205"/>
            <a:ext cx="1737360" cy="338554"/>
          </a:xfrm>
          <a:prstGeom prst="rect">
            <a:avLst/>
          </a:prstGeom>
          <a:noFill/>
          <a:ln>
            <a:solidFill>
              <a:schemeClr val="tx2"/>
            </a:solidFill>
          </a:ln>
        </p:spPr>
        <p:txBody>
          <a:bodyPr wrap="none" rtlCol="0">
            <a:spAutoFit/>
          </a:bodyPr>
          <a:lstStyle/>
          <a:p>
            <a:r>
              <a:rPr lang="en-US" sz="1600" b="1" dirty="0" smtClean="0">
                <a:solidFill>
                  <a:srgbClr val="000000"/>
                </a:solidFill>
              </a:rPr>
              <a:t>C13: 2017-present</a:t>
            </a:r>
            <a:endParaRPr lang="en-US" sz="1600" b="1" dirty="0">
              <a:solidFill>
                <a:srgbClr val="000000"/>
              </a:solidFill>
            </a:endParaRPr>
          </a:p>
        </p:txBody>
      </p:sp>
    </p:spTree>
    <p:extLst>
      <p:ext uri="{BB962C8B-B14F-4D97-AF65-F5344CB8AC3E}">
        <p14:creationId xmlns:p14="http://schemas.microsoft.com/office/powerpoint/2010/main" val="181847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School and District Predictors of </a:t>
            </a:r>
            <a:br>
              <a:rPr lang="en-US" smtClean="0"/>
            </a:br>
            <a:r>
              <a:rPr lang="en-US" smtClean="0"/>
              <a:t>Sustained Implementation </a:t>
            </a:r>
            <a:endParaRPr lang="en-US" dirty="0"/>
          </a:p>
        </p:txBody>
      </p:sp>
      <p:sp>
        <p:nvSpPr>
          <p:cNvPr id="7" name="Content Placeholder 6"/>
          <p:cNvSpPr>
            <a:spLocks noGrp="1"/>
          </p:cNvSpPr>
          <p:nvPr>
            <p:ph idx="1"/>
          </p:nvPr>
        </p:nvSpPr>
        <p:spPr>
          <a:xfrm>
            <a:off x="838200" y="1362635"/>
            <a:ext cx="10515600" cy="4814328"/>
          </a:xfrm>
        </p:spPr>
        <p:txBody>
          <a:bodyPr>
            <a:normAutofit fontScale="25000" lnSpcReduction="20000"/>
          </a:bodyPr>
          <a:lstStyle/>
          <a:p>
            <a:pPr marL="0" indent="0">
              <a:spcBef>
                <a:spcPts val="0"/>
              </a:spcBef>
              <a:buNone/>
            </a:pPr>
            <a:r>
              <a:rPr lang="en-US" sz="11200" b="1" smtClean="0"/>
              <a:t>Team sharing data</a:t>
            </a:r>
          </a:p>
          <a:p>
            <a:pPr marL="857250" lvl="2" indent="0">
              <a:spcBef>
                <a:spcPts val="0"/>
              </a:spcBef>
              <a:buNone/>
            </a:pPr>
            <a:r>
              <a:rPr lang="en-US" sz="11200" smtClean="0"/>
              <a:t>Collect, Disaggregate, Inform Decisions, Shared with staff, etc.</a:t>
            </a:r>
          </a:p>
          <a:p>
            <a:pPr marL="0" indent="0">
              <a:spcBef>
                <a:spcPts val="0"/>
              </a:spcBef>
              <a:buNone/>
            </a:pPr>
            <a:r>
              <a:rPr lang="en-US" sz="11200" b="1" smtClean="0"/>
              <a:t>Capacity Building</a:t>
            </a:r>
          </a:p>
          <a:p>
            <a:pPr marL="457200" lvl="1" indent="0">
              <a:spcBef>
                <a:spcPts val="0"/>
              </a:spcBef>
              <a:buNone/>
            </a:pPr>
            <a:r>
              <a:rPr lang="en-US" sz="11200" smtClean="0"/>
              <a:t>	Internal and external coaching, Professional Development, etc.</a:t>
            </a:r>
          </a:p>
          <a:p>
            <a:pPr marL="0" indent="0">
              <a:spcBef>
                <a:spcPts val="0"/>
              </a:spcBef>
              <a:buNone/>
            </a:pPr>
            <a:r>
              <a:rPr lang="en-US" sz="11200" b="1" smtClean="0"/>
              <a:t>School Priority</a:t>
            </a:r>
          </a:p>
          <a:p>
            <a:pPr marL="457200" lvl="1" indent="0">
              <a:spcBef>
                <a:spcPts val="0"/>
              </a:spcBef>
              <a:buNone/>
            </a:pPr>
            <a:r>
              <a:rPr lang="en-US" sz="11200" smtClean="0"/>
              <a:t>	Administrative/staff support, buy-in, perceived efficiency</a:t>
            </a:r>
          </a:p>
          <a:p>
            <a:pPr marL="0" indent="0">
              <a:spcBef>
                <a:spcPts val="0"/>
              </a:spcBef>
              <a:buNone/>
            </a:pPr>
            <a:r>
              <a:rPr lang="en-US" sz="11200" b="1" smtClean="0"/>
              <a:t>District Priority</a:t>
            </a:r>
          </a:p>
          <a:p>
            <a:pPr marL="0" indent="0">
              <a:spcBef>
                <a:spcPts val="0"/>
              </a:spcBef>
              <a:buNone/>
            </a:pPr>
            <a:r>
              <a:rPr lang="en-US" sz="11200" smtClean="0"/>
              <a:t>          Explicit funding and policy, promoted to outside organization</a:t>
            </a:r>
          </a:p>
          <a:p>
            <a:pPr marL="457200" lvl="1" indent="0">
              <a:spcBef>
                <a:spcPts val="0"/>
              </a:spcBef>
              <a:buNone/>
            </a:pPr>
            <a:endParaRPr lang="en-US" sz="3700" smtClean="0">
              <a:solidFill>
                <a:prstClr val="black"/>
              </a:solidFill>
            </a:endParaRPr>
          </a:p>
          <a:p>
            <a:pPr marL="457200" lvl="1" indent="0">
              <a:spcBef>
                <a:spcPts val="0"/>
              </a:spcBef>
              <a:buNone/>
            </a:pPr>
            <a:r>
              <a:rPr lang="en-US" sz="3700" smtClean="0">
                <a:solidFill>
                  <a:prstClr val="black"/>
                </a:solidFill>
              </a:rPr>
              <a:t>McIntosh, K., Sterett, H., Nese, R,  Strikcland-Cohen, K., Kittleman, A., Hoselton, R., Horner R. (2018). Factors Predicting Implementation of a universal Behavior Support Framework. Positive Behavior Support. </a:t>
            </a:r>
            <a:r>
              <a:rPr lang="en-US" sz="3700" i="1" smtClean="0">
                <a:solidFill>
                  <a:prstClr val="black"/>
                </a:solidFill>
              </a:rPr>
              <a:t>Educational Researcher, 47, 307-316.</a:t>
            </a:r>
            <a:endParaRPr lang="en-US" sz="3700" dirty="0"/>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8/1/2018</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33</a:t>
            </a:fld>
            <a:endParaRPr lang="en-US" dirty="0">
              <a:solidFill>
                <a:srgbClr val="000000"/>
              </a:solidFill>
            </a:endParaRPr>
          </a:p>
        </p:txBody>
      </p:sp>
      <p:sp>
        <p:nvSpPr>
          <p:cNvPr id="8" name="Rectangle 7" descr="Green text box highlighting the number one predictor of sustaining PBIS." title="Green Text Box"/>
          <p:cNvSpPr/>
          <p:nvPr/>
        </p:nvSpPr>
        <p:spPr>
          <a:xfrm>
            <a:off x="838200" y="1678898"/>
            <a:ext cx="10515599" cy="1079542"/>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sz="2800" b="1" dirty="0">
                <a:solidFill>
                  <a:srgbClr val="78BE21">
                    <a:lumMod val="75000"/>
                  </a:srgbClr>
                </a:solidFill>
              </a:rPr>
              <a:t>#1 Predictor</a:t>
            </a:r>
          </a:p>
        </p:txBody>
      </p:sp>
      <p:sp>
        <p:nvSpPr>
          <p:cNvPr id="9" name="Footer Placeholder 8"/>
          <p:cNvSpPr txBox="1">
            <a:spLocks noGrp="1"/>
          </p:cNvSpPr>
          <p:nvPr>
            <p:ph type="ftr" sz="quarter" idx="13"/>
          </p:nvPr>
        </p:nvSpPr>
        <p:spPr>
          <a:xfrm>
            <a:off x="2495550" y="6354247"/>
            <a:ext cx="6421438" cy="369332"/>
          </a:xfrm>
          <a:prstGeom prst="rect">
            <a:avLst/>
          </a:prstGeom>
          <a:solidFill>
            <a:schemeClr val="bg1"/>
          </a:solidFill>
        </p:spPr>
        <p:txBody>
          <a:bodyPr wrap="square" rtlCol="0">
            <a:spAutoFit/>
          </a:bodyPr>
          <a:lstStyle/>
          <a:p>
            <a:pPr marL="0" lvl="1" algn="r"/>
            <a:r>
              <a:rPr lang="en-US" dirty="0" smtClean="0">
                <a:solidFill>
                  <a:srgbClr val="003865"/>
                </a:solidFill>
              </a:rPr>
              <a:t> </a:t>
            </a:r>
            <a:r>
              <a:rPr lang="en-US" b="1" dirty="0" smtClean="0">
                <a:solidFill>
                  <a:srgbClr val="003865"/>
                </a:solidFill>
              </a:rPr>
              <a:t>Source: </a:t>
            </a:r>
            <a:r>
              <a:rPr lang="en-US" dirty="0" smtClean="0">
                <a:solidFill>
                  <a:srgbClr val="003865"/>
                </a:solidFill>
              </a:rPr>
              <a:t>McIntosh, et al., 2018</a:t>
            </a:r>
            <a:endParaRPr lang="en-US" dirty="0">
              <a:solidFill>
                <a:srgbClr val="003865"/>
              </a:solidFill>
            </a:endParaRPr>
          </a:p>
        </p:txBody>
      </p:sp>
    </p:spTree>
    <p:extLst>
      <p:ext uri="{BB962C8B-B14F-4D97-AF65-F5344CB8AC3E}">
        <p14:creationId xmlns:p14="http://schemas.microsoft.com/office/powerpoint/2010/main" val="470152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7077" y="152400"/>
            <a:ext cx="8989803" cy="914400"/>
          </a:xfrm>
        </p:spPr>
        <p:txBody>
          <a:bodyPr/>
          <a:lstStyle/>
          <a:p>
            <a:r>
              <a:rPr lang="en-US" dirty="0"/>
              <a:t>Improving Efficiency in Minnesota </a:t>
            </a:r>
          </a:p>
        </p:txBody>
      </p:sp>
      <p:sp>
        <p:nvSpPr>
          <p:cNvPr id="3" name="Content Placeholder 2"/>
          <p:cNvSpPr>
            <a:spLocks noGrp="1"/>
          </p:cNvSpPr>
          <p:nvPr>
            <p:ph idx="1"/>
          </p:nvPr>
        </p:nvSpPr>
        <p:spPr>
          <a:xfrm>
            <a:off x="598516" y="1700964"/>
            <a:ext cx="11405062" cy="2683467"/>
          </a:xfrm>
        </p:spPr>
        <p:txBody>
          <a:bodyPr>
            <a:normAutofit fontScale="62500" lnSpcReduction="20000"/>
          </a:bodyPr>
          <a:lstStyle/>
          <a:p>
            <a:pPr marL="0" indent="0" fontAlgn="base">
              <a:buNone/>
            </a:pPr>
            <a:r>
              <a:rPr lang="en-US" sz="6200" b="1" dirty="0" smtClean="0"/>
              <a:t>MN Quick Facts</a:t>
            </a:r>
            <a:endParaRPr lang="en-US" sz="6200" b="1" dirty="0"/>
          </a:p>
          <a:p>
            <a:r>
              <a:rPr lang="en-US" sz="4900" dirty="0" smtClean="0"/>
              <a:t>Evidence </a:t>
            </a:r>
            <a:r>
              <a:rPr lang="en-US" sz="4900" dirty="0"/>
              <a:t>shows that a lot of schools are </a:t>
            </a:r>
            <a:r>
              <a:rPr lang="en-US" sz="4900" dirty="0" smtClean="0"/>
              <a:t>using </a:t>
            </a:r>
            <a:r>
              <a:rPr lang="en-US" sz="4900" dirty="0"/>
              <a:t>a fidelity </a:t>
            </a:r>
            <a:r>
              <a:rPr lang="en-US" sz="4900" dirty="0" smtClean="0"/>
              <a:t>assessment including the TFI, SAS, BoQ, &amp; SET</a:t>
            </a:r>
            <a:endParaRPr lang="en-US" sz="4900" dirty="0"/>
          </a:p>
          <a:p>
            <a:r>
              <a:rPr lang="en-US" sz="4900" dirty="0" smtClean="0"/>
              <a:t>In (2017-2018) 357 </a:t>
            </a:r>
            <a:r>
              <a:rPr lang="en-US" sz="4900" dirty="0"/>
              <a:t>schools that have completed a TFI cohort and non-cohort </a:t>
            </a:r>
            <a:r>
              <a:rPr lang="en-US" sz="4900" dirty="0" smtClean="0"/>
              <a:t>trained</a:t>
            </a:r>
            <a:endParaRPr lang="en-US" sz="4900" dirty="0"/>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8/1/2018</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34</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sp>
        <p:nvSpPr>
          <p:cNvPr id="7" name="TextBox 6"/>
          <p:cNvSpPr txBox="1"/>
          <p:nvPr/>
        </p:nvSpPr>
        <p:spPr>
          <a:xfrm>
            <a:off x="9306743" y="6351626"/>
            <a:ext cx="1379417" cy="369332"/>
          </a:xfrm>
          <a:prstGeom prst="rect">
            <a:avLst/>
          </a:prstGeom>
          <a:noFill/>
        </p:spPr>
        <p:txBody>
          <a:bodyPr wrap="none" rtlCol="0">
            <a:spAutoFit/>
          </a:bodyPr>
          <a:lstStyle/>
          <a:p>
            <a:r>
              <a:rPr lang="en-US" dirty="0" smtClean="0">
                <a:solidFill>
                  <a:srgbClr val="003865"/>
                </a:solidFill>
                <a:hlinkClick r:id="rId3"/>
              </a:rPr>
              <a:t>pbisapps.org</a:t>
            </a:r>
            <a:endParaRPr lang="en-US" dirty="0">
              <a:solidFill>
                <a:srgbClr val="003865"/>
              </a:solidFill>
            </a:endParaRPr>
          </a:p>
        </p:txBody>
      </p:sp>
      <p:sp>
        <p:nvSpPr>
          <p:cNvPr id="8" name="TextBox 7"/>
          <p:cNvSpPr txBox="1"/>
          <p:nvPr/>
        </p:nvSpPr>
        <p:spPr>
          <a:xfrm>
            <a:off x="479685" y="4563627"/>
            <a:ext cx="11144044" cy="1200329"/>
          </a:xfrm>
          <a:prstGeom prst="rect">
            <a:avLst/>
          </a:prstGeom>
          <a:noFill/>
          <a:ln>
            <a:solidFill>
              <a:schemeClr val="tx1"/>
            </a:solidFill>
          </a:ln>
        </p:spPr>
        <p:txBody>
          <a:bodyPr wrap="square" rtlCol="0">
            <a:spAutoFit/>
          </a:bodyPr>
          <a:lstStyle/>
          <a:p>
            <a:pPr lvl="0" algn="ctr">
              <a:buClr>
                <a:srgbClr val="003865"/>
              </a:buClr>
            </a:pPr>
            <a:r>
              <a:rPr lang="en-US" sz="3600" b="1" dirty="0">
                <a:solidFill>
                  <a:srgbClr val="003865"/>
                </a:solidFill>
              </a:rPr>
              <a:t>388 schools in Minnesota used </a:t>
            </a:r>
            <a:r>
              <a:rPr lang="en-US" sz="3600" b="1" dirty="0" smtClean="0">
                <a:solidFill>
                  <a:srgbClr val="003865"/>
                </a:solidFill>
              </a:rPr>
              <a:t>a</a:t>
            </a:r>
          </a:p>
          <a:p>
            <a:pPr lvl="0" algn="ctr">
              <a:buClr>
                <a:srgbClr val="003865"/>
              </a:buClr>
            </a:pPr>
            <a:r>
              <a:rPr lang="en-US" sz="3600" b="1" dirty="0" smtClean="0">
                <a:solidFill>
                  <a:srgbClr val="003865"/>
                </a:solidFill>
              </a:rPr>
              <a:t>PBIS </a:t>
            </a:r>
            <a:r>
              <a:rPr lang="en-US" sz="3600" b="1" dirty="0">
                <a:solidFill>
                  <a:srgbClr val="003865"/>
                </a:solidFill>
              </a:rPr>
              <a:t>fidelity </a:t>
            </a:r>
            <a:r>
              <a:rPr lang="en-US" sz="3600" b="1" dirty="0" smtClean="0">
                <a:solidFill>
                  <a:srgbClr val="003865"/>
                </a:solidFill>
              </a:rPr>
              <a:t>assessment last </a:t>
            </a:r>
            <a:r>
              <a:rPr lang="en-US" sz="3600" b="1" dirty="0">
                <a:solidFill>
                  <a:srgbClr val="003865"/>
                </a:solidFill>
              </a:rPr>
              <a:t>year</a:t>
            </a:r>
            <a:r>
              <a:rPr lang="en-US" sz="3600" b="1" dirty="0" smtClean="0">
                <a:solidFill>
                  <a:srgbClr val="003865"/>
                </a:solidFill>
              </a:rPr>
              <a:t>!</a:t>
            </a:r>
            <a:endParaRPr lang="en-US" sz="3600" dirty="0">
              <a:solidFill>
                <a:srgbClr val="003865"/>
              </a:solidFill>
            </a:endParaRPr>
          </a:p>
        </p:txBody>
      </p:sp>
    </p:spTree>
    <p:extLst>
      <p:ext uri="{BB962C8B-B14F-4D97-AF65-F5344CB8AC3E}">
        <p14:creationId xmlns:p14="http://schemas.microsoft.com/office/powerpoint/2010/main" val="415245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Supports in Minnesota</a:t>
            </a:r>
            <a:endParaRPr lang="en-US" dirty="0"/>
          </a:p>
        </p:txBody>
      </p:sp>
      <p:sp>
        <p:nvSpPr>
          <p:cNvPr id="3" name="Date Placeholder 2"/>
          <p:cNvSpPr>
            <a:spLocks noGrp="1"/>
          </p:cNvSpPr>
          <p:nvPr>
            <p:ph type="dt" sz="half" idx="10"/>
          </p:nvPr>
        </p:nvSpPr>
        <p:spPr/>
        <p:txBody>
          <a:bodyPr/>
          <a:lstStyle/>
          <a:p>
            <a:fld id="{9A198C9B-0587-4A1E-9E03-E4C9FE222F08}" type="datetime1">
              <a:rPr lang="en-US" smtClean="0">
                <a:solidFill>
                  <a:srgbClr val="000000"/>
                </a:solidFill>
              </a:rPr>
              <a:pPr/>
              <a:t>8/1/2018</a:t>
            </a:fld>
            <a:endParaRPr lang="en-US" dirty="0">
              <a:solidFill>
                <a:srgbClr val="00000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srgbClr val="000000"/>
                </a:solidFill>
              </a:rPr>
              <a:pPr/>
              <a:t>35</a:t>
            </a:fld>
            <a:endParaRPr lang="en-US" dirty="0">
              <a:solidFill>
                <a:srgbClr val="000000"/>
              </a:solidFill>
            </a:endParaRPr>
          </a:p>
        </p:txBody>
      </p:sp>
      <p:sp>
        <p:nvSpPr>
          <p:cNvPr id="5" name="Footer Placeholder 4"/>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26591175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799910" y="3702513"/>
            <a:ext cx="6819900" cy="553998"/>
          </a:xfrm>
          <a:prstGeom prst="rect">
            <a:avLst/>
          </a:prstGeom>
        </p:spPr>
        <p:txBody>
          <a:bodyPr vert="horz" wrap="square" lIns="0" tIns="0" rIns="0" bIns="0" numCol="1" rtlCol="0">
            <a:spAutoFit/>
          </a:bodyPr>
          <a:lstStyle/>
          <a:p>
            <a:pPr marL="3107055"/>
            <a:r>
              <a:rPr sz="3600" b="1" kern="0" dirty="0">
                <a:solidFill>
                  <a:srgbClr val="FFFFFF"/>
                </a:solidFill>
                <a:latin typeface="Arial"/>
                <a:cs typeface="Arial"/>
                <a:sym typeface="Arial"/>
                <a:hlinkClick r:id="rId3"/>
                <a:rtl val="0"/>
              </a:rPr>
              <a:t>pb</a:t>
            </a:r>
            <a:r>
              <a:rPr sz="3600" b="1" kern="0" spc="-11" dirty="0">
                <a:solidFill>
                  <a:srgbClr val="FFFFFF"/>
                </a:solidFill>
                <a:latin typeface="Arial"/>
                <a:cs typeface="Arial"/>
                <a:sym typeface="Arial"/>
                <a:hlinkClick r:id="rId3"/>
                <a:rtl val="0"/>
              </a:rPr>
              <a:t>i</a:t>
            </a:r>
            <a:r>
              <a:rPr sz="3600" b="1" kern="0" dirty="0">
                <a:solidFill>
                  <a:srgbClr val="FFFFFF"/>
                </a:solidFill>
                <a:latin typeface="Arial"/>
                <a:cs typeface="Arial"/>
                <a:sym typeface="Arial"/>
                <a:hlinkClick r:id="rId3"/>
                <a:rtl val="0"/>
              </a:rPr>
              <a:t>sMN.org</a:t>
            </a:r>
            <a:endParaRPr sz="3600" kern="0" dirty="0">
              <a:solidFill>
                <a:srgbClr val="000000"/>
              </a:solidFill>
              <a:latin typeface="Arial"/>
              <a:cs typeface="Arial"/>
              <a:sym typeface="Arial"/>
              <a:rtl val="0"/>
            </a:endParaRPr>
          </a:p>
        </p:txBody>
      </p:sp>
      <p:sp>
        <p:nvSpPr>
          <p:cNvPr id="2" name="Title 1" hidden="1"/>
          <p:cNvSpPr>
            <a:spLocks noGrp="1"/>
          </p:cNvSpPr>
          <p:nvPr>
            <p:ph type="title"/>
          </p:nvPr>
        </p:nvSpPr>
        <p:spPr/>
        <p:txBody>
          <a:bodyPr/>
          <a:lstStyle/>
          <a:p>
            <a:r>
              <a:rPr lang="en-US" smtClean="0"/>
              <a:t>Applications Due</a:t>
            </a:r>
            <a:endParaRPr lang="en-US" dirty="0"/>
          </a:p>
        </p:txBody>
      </p:sp>
      <p:pic>
        <p:nvPicPr>
          <p:cNvPr id="10" name="Picture 9" descr="Image showing the PBISMN.org hompage." title="pbisMN.org Screensh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5989" y="1331431"/>
            <a:ext cx="5547841" cy="5157663"/>
          </a:xfrm>
          <a:prstGeom prst="rect">
            <a:avLst/>
          </a:prstGeom>
        </p:spPr>
      </p:pic>
      <p:sp>
        <p:nvSpPr>
          <p:cNvPr id="11" name="TextBox 10"/>
          <p:cNvSpPr txBox="1"/>
          <p:nvPr/>
        </p:nvSpPr>
        <p:spPr>
          <a:xfrm>
            <a:off x="6352673" y="235803"/>
            <a:ext cx="5583773" cy="830997"/>
          </a:xfrm>
          <a:prstGeom prst="rect">
            <a:avLst/>
          </a:prstGeom>
          <a:noFill/>
        </p:spPr>
        <p:txBody>
          <a:bodyPr wrap="none" rtlCol="0">
            <a:spAutoFit/>
          </a:bodyPr>
          <a:lstStyle/>
          <a:p>
            <a:r>
              <a:rPr lang="en-US" sz="4800" dirty="0" smtClean="0">
                <a:solidFill>
                  <a:schemeClr val="bg1"/>
                </a:solidFill>
              </a:rPr>
              <a:t>Minnesota PBIS page </a:t>
            </a:r>
            <a:endParaRPr lang="en-US" sz="4800" dirty="0">
              <a:solidFill>
                <a:schemeClr val="bg1"/>
              </a:solidFill>
            </a:endParaRPr>
          </a:p>
        </p:txBody>
      </p:sp>
    </p:spTree>
    <p:extLst>
      <p:ext uri="{BB962C8B-B14F-4D97-AF65-F5344CB8AC3E}">
        <p14:creationId xmlns:p14="http://schemas.microsoft.com/office/powerpoint/2010/main" val="19881001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Evaluation Schedule for Schools in Training</a:t>
            </a:r>
            <a:endParaRPr lang="en-US" dirty="0"/>
          </a:p>
        </p:txBody>
      </p:sp>
      <p:pic>
        <p:nvPicPr>
          <p:cNvPr id="7" name="Picture 2" descr="this is a screen shot of the Data at a Glance Calendar. The calendar has information regarding each fidelity measure  and its purpose and how ofter participants are expected to complete the measure. " title="Data at a Glance Calendar"/>
          <p:cNvPicPr>
            <a:picLocks noChangeAspect="1" noChangeArrowheads="1"/>
          </p:cNvPicPr>
          <p:nvPr/>
        </p:nvPicPr>
        <p:blipFill rotWithShape="1">
          <a:blip r:embed="rId2">
            <a:extLst>
              <a:ext uri="{28A0092B-C50C-407E-A947-70E740481C1C}">
                <a14:useLocalDpi xmlns:a14="http://schemas.microsoft.com/office/drawing/2010/main" val="0"/>
              </a:ext>
            </a:extLst>
          </a:blip>
          <a:srcRect t="1499"/>
          <a:stretch/>
        </p:blipFill>
        <p:spPr bwMode="auto">
          <a:xfrm>
            <a:off x="1601857" y="1363996"/>
            <a:ext cx="8932165" cy="54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338286" y="6581001"/>
            <a:ext cx="8853714" cy="276999"/>
          </a:xfrm>
          <a:prstGeom prst="rect">
            <a:avLst/>
          </a:prstGeom>
          <a:noFill/>
        </p:spPr>
        <p:txBody>
          <a:bodyPr wrap="square" rtlCol="0">
            <a:spAutoFit/>
          </a:bodyPr>
          <a:lstStyle/>
          <a:p>
            <a:pPr marL="0" lvl="1" algn="r"/>
            <a:r>
              <a:rPr lang="en-US" sz="1200" dirty="0"/>
              <a:t> </a:t>
            </a:r>
            <a:r>
              <a:rPr lang="en-US" sz="1200" b="1" dirty="0" smtClean="0"/>
              <a:t>Source: </a:t>
            </a:r>
            <a:r>
              <a:rPr lang="en-US" sz="1200" dirty="0" smtClean="0">
                <a:hlinkClick r:id="rId3"/>
              </a:rPr>
              <a:t>pbisMN.org/documents/dataCalendarAtAGlance_Training2015_16.pdf</a:t>
            </a:r>
            <a:r>
              <a:rPr lang="en-US" sz="1200" dirty="0" smtClean="0"/>
              <a:t> </a:t>
            </a:r>
            <a:endParaRPr lang="en-US" sz="1200" dirty="0"/>
          </a:p>
        </p:txBody>
      </p:sp>
      <p:sp>
        <p:nvSpPr>
          <p:cNvPr id="9" name="Rounded Rectangle 8" descr="Red Box highlighting data scheduled for Year 1 of training" title="Red Box"/>
          <p:cNvSpPr/>
          <p:nvPr/>
        </p:nvSpPr>
        <p:spPr>
          <a:xfrm>
            <a:off x="6215757" y="2518667"/>
            <a:ext cx="2063719" cy="3581400"/>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43232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700" y="-1117857"/>
            <a:ext cx="10515600" cy="1117857"/>
          </a:xfrm>
        </p:spPr>
        <p:txBody>
          <a:bodyPr/>
          <a:lstStyle/>
          <a:p>
            <a:r>
              <a:rPr lang="en-US" dirty="0" smtClean="0"/>
              <a:t>Social Media - pbisMN</a:t>
            </a:r>
            <a:endParaRPr lang="en-US" dirty="0"/>
          </a:p>
        </p:txBody>
      </p:sp>
      <p:pic>
        <p:nvPicPr>
          <p:cNvPr id="6" name="Picture 5" descr="This is a screen shot of our pbisMN facebook site, which is located at https://www.facebook.com/pbisMN" title="Screenshot of pbisMN Facebook Site"/>
          <p:cNvPicPr>
            <a:picLocks noChangeAspect="1"/>
          </p:cNvPicPr>
          <p:nvPr/>
        </p:nvPicPr>
        <p:blipFill>
          <a:blip r:embed="rId3"/>
          <a:stretch>
            <a:fillRect/>
          </a:stretch>
        </p:blipFill>
        <p:spPr>
          <a:xfrm>
            <a:off x="406401" y="925272"/>
            <a:ext cx="5626100" cy="4764688"/>
          </a:xfrm>
          <a:prstGeom prst="rect">
            <a:avLst/>
          </a:prstGeom>
          <a:ln>
            <a:solidFill>
              <a:schemeClr val="tx1"/>
            </a:solidFill>
          </a:ln>
        </p:spPr>
      </p:pic>
      <p:pic>
        <p:nvPicPr>
          <p:cNvPr id="7" name="Picture 6" descr="This is a screen shot of our pbisMN Twitter site, which is located at twitter.com/pbisMN" title="Screenshot of pbisMN Twitter site"/>
          <p:cNvPicPr>
            <a:picLocks noChangeAspect="1"/>
          </p:cNvPicPr>
          <p:nvPr/>
        </p:nvPicPr>
        <p:blipFill>
          <a:blip r:embed="rId4"/>
          <a:stretch>
            <a:fillRect/>
          </a:stretch>
        </p:blipFill>
        <p:spPr>
          <a:xfrm>
            <a:off x="6303844" y="1265599"/>
            <a:ext cx="5636092" cy="4948904"/>
          </a:xfrm>
          <a:prstGeom prst="rect">
            <a:avLst/>
          </a:prstGeom>
          <a:ln>
            <a:solidFill>
              <a:schemeClr val="tx1"/>
            </a:solidFill>
          </a:ln>
        </p:spPr>
      </p:pic>
      <p:pic>
        <p:nvPicPr>
          <p:cNvPr id="8" name="Shape 162" descr="This is a thumbs up like sign from FaceBook." title="Thumbs Up Like FaceBook"/>
          <p:cNvPicPr preferRelativeResize="0"/>
          <p:nvPr/>
        </p:nvPicPr>
        <p:blipFill rotWithShape="1">
          <a:blip r:embed="rId5">
            <a:alphaModFix/>
          </a:blip>
          <a:srcRect l="2883" t="23428" r="4837" b="20238"/>
          <a:stretch/>
        </p:blipFill>
        <p:spPr>
          <a:xfrm rot="20675392">
            <a:off x="160983" y="356670"/>
            <a:ext cx="1227434" cy="552258"/>
          </a:xfrm>
          <a:prstGeom prst="roundRect">
            <a:avLst>
              <a:gd name="adj" fmla="val 16667"/>
            </a:avLst>
          </a:prstGeom>
          <a:noFill/>
          <a:ln>
            <a:noFill/>
          </a:ln>
        </p:spPr>
      </p:pic>
      <p:sp>
        <p:nvSpPr>
          <p:cNvPr id="9" name="Shape 163"/>
          <p:cNvSpPr txBox="1"/>
          <p:nvPr/>
        </p:nvSpPr>
        <p:spPr>
          <a:xfrm>
            <a:off x="1508938" y="5771591"/>
            <a:ext cx="3421025" cy="378224"/>
          </a:xfrm>
          <a:prstGeom prst="rect">
            <a:avLst/>
          </a:prstGeom>
          <a:noFill/>
          <a:ln>
            <a:noFill/>
          </a:ln>
        </p:spPr>
        <p:txBody>
          <a:bodyPr lIns="68569" tIns="68569" rIns="68569" bIns="68569" numCol="1" anchor="ctr" anchorCtr="0">
            <a:noAutofit/>
          </a:bodyPr>
          <a:lstStyle/>
          <a:p>
            <a:r>
              <a:rPr lang="en-US" sz="2400" u="sng" dirty="0">
                <a:solidFill>
                  <a:srgbClr val="0563C1"/>
                </a:solidFill>
                <a:hlinkClick r:id="rId6"/>
              </a:rPr>
              <a:t>facebook.com/pbisMN</a:t>
            </a:r>
            <a:r>
              <a:rPr lang="en-US" sz="2400" u="sng" dirty="0">
                <a:solidFill>
                  <a:srgbClr val="0563C1"/>
                </a:solidFill>
              </a:rPr>
              <a:t> </a:t>
            </a:r>
            <a:r>
              <a:rPr lang="en-US" sz="2400" dirty="0">
                <a:solidFill>
                  <a:srgbClr val="003865"/>
                </a:solidFill>
              </a:rPr>
              <a:t> </a:t>
            </a:r>
          </a:p>
        </p:txBody>
      </p:sp>
      <p:sp>
        <p:nvSpPr>
          <p:cNvPr id="10" name="Shape 164"/>
          <p:cNvSpPr txBox="1"/>
          <p:nvPr/>
        </p:nvSpPr>
        <p:spPr>
          <a:xfrm>
            <a:off x="7629631" y="659210"/>
            <a:ext cx="2984518" cy="532124"/>
          </a:xfrm>
          <a:prstGeom prst="rect">
            <a:avLst/>
          </a:prstGeom>
          <a:noFill/>
          <a:ln>
            <a:noFill/>
          </a:ln>
        </p:spPr>
        <p:txBody>
          <a:bodyPr lIns="68569" tIns="68569" rIns="68569" bIns="68569" numCol="1" anchor="ctr" anchorCtr="0">
            <a:noAutofit/>
          </a:bodyPr>
          <a:lstStyle/>
          <a:p>
            <a:r>
              <a:rPr lang="en-US" sz="2400" u="sng" dirty="0">
                <a:solidFill>
                  <a:srgbClr val="0563C1"/>
                </a:solidFill>
                <a:hlinkClick r:id="rId7"/>
              </a:rPr>
              <a:t>twitter.com/pbisMN</a:t>
            </a:r>
            <a:r>
              <a:rPr lang="en-US" sz="2400" dirty="0">
                <a:solidFill>
                  <a:srgbClr val="003865"/>
                </a:solidFill>
              </a:rPr>
              <a:t> </a:t>
            </a:r>
            <a:endParaRPr lang="en-US" dirty="0">
              <a:solidFill>
                <a:srgbClr val="003865"/>
              </a:solidFill>
            </a:endParaRPr>
          </a:p>
        </p:txBody>
      </p:sp>
      <p:pic>
        <p:nvPicPr>
          <p:cNvPr id="11" name="Shape 166" descr="This is the Twitter Logo of the bluebird tweeting." title="Twitter Logo"/>
          <p:cNvPicPr preferRelativeResize="0"/>
          <p:nvPr/>
        </p:nvPicPr>
        <p:blipFill>
          <a:blip r:embed="rId8">
            <a:alphaModFix/>
          </a:blip>
          <a:stretch>
            <a:fillRect/>
          </a:stretch>
        </p:blipFill>
        <p:spPr>
          <a:xfrm>
            <a:off x="11112937" y="5759947"/>
            <a:ext cx="964763" cy="779737"/>
          </a:xfrm>
          <a:prstGeom prst="rect">
            <a:avLst/>
          </a:prstGeom>
          <a:noFill/>
          <a:ln>
            <a:noFill/>
          </a:ln>
        </p:spPr>
      </p:pic>
      <p:sp>
        <p:nvSpPr>
          <p:cNvPr id="12" name="Shape 167"/>
          <p:cNvSpPr txBox="1"/>
          <p:nvPr/>
        </p:nvSpPr>
        <p:spPr>
          <a:xfrm>
            <a:off x="7163352" y="2403579"/>
            <a:ext cx="1282351" cy="265967"/>
          </a:xfrm>
          <a:prstGeom prst="rect">
            <a:avLst/>
          </a:prstGeom>
          <a:noFill/>
          <a:ln>
            <a:noFill/>
          </a:ln>
        </p:spPr>
        <p:txBody>
          <a:bodyPr lIns="68569" tIns="68569" rIns="68569" bIns="68569" numCol="1" anchor="t" anchorCtr="0">
            <a:noAutofit/>
          </a:bodyPr>
          <a:lstStyle/>
          <a:p>
            <a:r>
              <a:rPr lang="en-US" b="1" dirty="0">
                <a:solidFill>
                  <a:srgbClr val="FFFFFF"/>
                </a:solidFill>
              </a:rPr>
              <a:t>#pbisMN</a:t>
            </a:r>
          </a:p>
        </p:txBody>
      </p:sp>
    </p:spTree>
    <p:extLst>
      <p:ext uri="{BB962C8B-B14F-4D97-AF65-F5344CB8AC3E}">
        <p14:creationId xmlns:p14="http://schemas.microsoft.com/office/powerpoint/2010/main" val="1171569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Closing Thoughts</a:t>
            </a:r>
            <a:endParaRPr lang="en-US" dirty="0"/>
          </a:p>
        </p:txBody>
      </p:sp>
      <p:sp>
        <p:nvSpPr>
          <p:cNvPr id="11" name="Content Placeholder 10"/>
          <p:cNvSpPr>
            <a:spLocks noGrp="1"/>
          </p:cNvSpPr>
          <p:nvPr>
            <p:ph idx="1"/>
          </p:nvPr>
        </p:nvSpPr>
        <p:spPr/>
        <p:txBody>
          <a:bodyPr>
            <a:normAutofit/>
          </a:bodyPr>
          <a:lstStyle/>
          <a:p>
            <a:r>
              <a:rPr lang="en-US" sz="3200" dirty="0" smtClean="0"/>
              <a:t>PBIS </a:t>
            </a:r>
            <a:r>
              <a:rPr lang="en-US" sz="3200" dirty="0"/>
              <a:t>continues to grow </a:t>
            </a:r>
            <a:r>
              <a:rPr lang="en-US" sz="3200" dirty="0" smtClean="0"/>
              <a:t>and </a:t>
            </a:r>
            <a:r>
              <a:rPr lang="en-US" sz="3200" dirty="0"/>
              <a:t>be recognized thanks to the efforts of </a:t>
            </a:r>
            <a:r>
              <a:rPr lang="en-US" sz="3200" b="1" dirty="0"/>
              <a:t>schools, districts and regions </a:t>
            </a:r>
            <a:r>
              <a:rPr lang="en-US" sz="3200" dirty="0"/>
              <a:t>across Minnesota</a:t>
            </a:r>
            <a:r>
              <a:rPr lang="en-US" sz="3200" dirty="0" smtClean="0"/>
              <a:t>!</a:t>
            </a:r>
            <a:endParaRPr lang="en-US" sz="3200" dirty="0"/>
          </a:p>
          <a:p>
            <a:r>
              <a:rPr lang="en-US" sz="3200" b="1" dirty="0"/>
              <a:t>Teams use data</a:t>
            </a:r>
            <a:r>
              <a:rPr lang="en-US" sz="3200" dirty="0"/>
              <a:t> around shared PBIS practices and outcomes </a:t>
            </a:r>
            <a:r>
              <a:rPr lang="en-US" sz="3200" b="1" dirty="0"/>
              <a:t>to sustain </a:t>
            </a:r>
            <a:r>
              <a:rPr lang="en-US" sz="3200" b="1" dirty="0" smtClean="0"/>
              <a:t>and </a:t>
            </a:r>
            <a:r>
              <a:rPr lang="en-US" sz="3200" b="1" dirty="0"/>
              <a:t>improve</a:t>
            </a:r>
            <a:r>
              <a:rPr lang="en-US" sz="3200" dirty="0" smtClean="0"/>
              <a:t>.</a:t>
            </a:r>
            <a:endParaRPr lang="en-US" sz="3200" dirty="0"/>
          </a:p>
          <a:p>
            <a:r>
              <a:rPr lang="en-US" sz="3200" b="1" dirty="0"/>
              <a:t>PBIS support </a:t>
            </a:r>
            <a:r>
              <a:rPr lang="en-US" sz="3200" dirty="0"/>
              <a:t>is available for</a:t>
            </a:r>
            <a:r>
              <a:rPr lang="en-US" sz="3200" b="1" dirty="0"/>
              <a:t> </a:t>
            </a:r>
            <a:r>
              <a:rPr lang="en-US" sz="3200" b="1" u="sng" dirty="0"/>
              <a:t>ALL</a:t>
            </a:r>
            <a:r>
              <a:rPr lang="en-US" sz="3200" b="1" dirty="0"/>
              <a:t> </a:t>
            </a:r>
            <a:r>
              <a:rPr lang="en-US" sz="3200" dirty="0"/>
              <a:t>schools in Minnesota</a:t>
            </a:r>
            <a:r>
              <a:rPr lang="en-US" sz="3200" dirty="0" smtClean="0"/>
              <a:t>.</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8/1/2018</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39</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dirty="0" smtClean="0">
                <a:solidFill>
                  <a:schemeClr val="tx1"/>
                </a:solidFill>
              </a:rPr>
              <a:t>Leading for educational excellence and equity, every day for every one. </a:t>
            </a:r>
            <a:r>
              <a:rPr lang="en-US" dirty="0" smtClean="0">
                <a:solidFill>
                  <a:schemeClr val="accent2"/>
                </a:solidFill>
              </a:rPr>
              <a:t>|</a:t>
            </a:r>
            <a:r>
              <a:rPr lang="en-US" dirty="0" smtClean="0">
                <a:solidFill>
                  <a:schemeClr val="tx1"/>
                </a:solidFill>
              </a:rPr>
              <a:t> education.mn.gov</a:t>
            </a:r>
            <a:endParaRPr lang="en-US" dirty="0">
              <a:solidFill>
                <a:schemeClr val="tx1"/>
              </a:solidFill>
            </a:endParaRPr>
          </a:p>
        </p:txBody>
      </p:sp>
    </p:spTree>
    <p:extLst>
      <p:ext uri="{BB962C8B-B14F-4D97-AF65-F5344CB8AC3E}">
        <p14:creationId xmlns:p14="http://schemas.microsoft.com/office/powerpoint/2010/main" val="13635322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PBIS </a:t>
            </a:r>
            <a:r>
              <a:rPr lang="en-US" dirty="0" smtClean="0"/>
              <a:t>Overview</a:t>
            </a:r>
            <a:endParaRPr lang="en-US" dirty="0"/>
          </a:p>
        </p:txBody>
      </p:sp>
      <p:sp>
        <p:nvSpPr>
          <p:cNvPr id="3" name="Date Placeholder 2"/>
          <p:cNvSpPr>
            <a:spLocks noGrp="1"/>
          </p:cNvSpPr>
          <p:nvPr>
            <p:ph type="dt" sz="half" idx="10"/>
          </p:nvPr>
        </p:nvSpPr>
        <p:spPr/>
        <p:txBody>
          <a:bodyPr/>
          <a:lstStyle/>
          <a:p>
            <a:fld id="{9A198C9B-0587-4A1E-9E03-E4C9FE222F08}" type="datetime1">
              <a:rPr lang="en-US" smtClean="0">
                <a:solidFill>
                  <a:srgbClr val="000000"/>
                </a:solidFill>
              </a:rPr>
              <a:pPr/>
              <a:t>8/1/2018</a:t>
            </a:fld>
            <a:endParaRPr lang="en-US" dirty="0">
              <a:solidFill>
                <a:srgbClr val="00000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srgbClr val="000000"/>
                </a:solidFill>
              </a:rPr>
              <a:pPr/>
              <a:t>4</a:t>
            </a:fld>
            <a:endParaRPr lang="en-US" dirty="0">
              <a:solidFill>
                <a:srgbClr val="000000"/>
              </a:solidFill>
            </a:endParaRPr>
          </a:p>
        </p:txBody>
      </p:sp>
      <p:sp>
        <p:nvSpPr>
          <p:cNvPr id="5" name="Footer Placeholder 4"/>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5595112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North Regional </a:t>
            </a:r>
            <a:r>
              <a:rPr lang="en-US" sz="4800" dirty="0"/>
              <a:t>Contacts</a:t>
            </a:r>
            <a:endParaRPr lang="en-US" dirty="0"/>
          </a:p>
        </p:txBody>
      </p:sp>
      <p:sp>
        <p:nvSpPr>
          <p:cNvPr id="4" name="Slide Number Placeholder 3"/>
          <p:cNvSpPr>
            <a:spLocks noGrp="1"/>
          </p:cNvSpPr>
          <p:nvPr>
            <p:ph type="sldNum" sz="quarter" idx="12"/>
          </p:nvPr>
        </p:nvSpPr>
        <p:spPr>
          <a:prstGeom prst="rect">
            <a:avLst/>
          </a:prstGeom>
        </p:spPr>
        <p:txBody>
          <a:bodyPr/>
          <a:lstStyle/>
          <a:p>
            <a:fld id="{91C7252B-4A3A-443E-82EA-92A5BCCF2336}" type="slidenum">
              <a:rPr lang="en-US" smtClean="0"/>
              <a:pPr/>
              <a:t>40</a:t>
            </a:fld>
            <a:endParaRPr lang="en-US" dirty="0"/>
          </a:p>
        </p:txBody>
      </p:sp>
      <p:sp>
        <p:nvSpPr>
          <p:cNvPr id="5" name="Content Placeholder 2"/>
          <p:cNvSpPr txBox="1">
            <a:spLocks/>
          </p:cNvSpPr>
          <p:nvPr/>
        </p:nvSpPr>
        <p:spPr>
          <a:xfrm>
            <a:off x="894374" y="1458673"/>
            <a:ext cx="4824501" cy="359377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u="sng" dirty="0" smtClean="0">
                <a:latin typeface="+mj-lt"/>
              </a:rPr>
              <a:t>North Regional </a:t>
            </a:r>
            <a:r>
              <a:rPr lang="en-US" sz="2000" b="1" u="sng" dirty="0">
                <a:latin typeface="+mj-lt"/>
              </a:rPr>
              <a:t>Implementation Project</a:t>
            </a:r>
          </a:p>
          <a:p>
            <a:pPr marL="0" indent="0">
              <a:spcBef>
                <a:spcPts val="0"/>
              </a:spcBef>
              <a:buNone/>
            </a:pPr>
            <a:r>
              <a:rPr lang="en-US" sz="1800" b="1" dirty="0">
                <a:latin typeface="+mj-lt"/>
                <a:ea typeface="Verdana" panose="020B0604030504040204" pitchFamily="34" charset="0"/>
                <a:cs typeface="Verdana" panose="020B0604030504040204" pitchFamily="34" charset="0"/>
              </a:rPr>
              <a:t>Erin Engness</a:t>
            </a:r>
            <a:br>
              <a:rPr lang="en-US" sz="1800" b="1" dirty="0">
                <a:latin typeface="+mj-lt"/>
                <a:ea typeface="Verdana" panose="020B0604030504040204" pitchFamily="34" charset="0"/>
                <a:cs typeface="Verdana" panose="020B0604030504040204" pitchFamily="34" charset="0"/>
              </a:rPr>
            </a:br>
            <a:r>
              <a:rPr lang="en-US" sz="1800" dirty="0">
                <a:latin typeface="+mj-lt"/>
                <a:ea typeface="Verdana" panose="020B0604030504040204" pitchFamily="34" charset="0"/>
                <a:cs typeface="Verdana" panose="020B0604030504040204" pitchFamily="34" charset="0"/>
              </a:rPr>
              <a:t>NRIP Coordinator</a:t>
            </a:r>
            <a:br>
              <a:rPr lang="en-US" sz="1800" dirty="0">
                <a:latin typeface="+mj-lt"/>
                <a:ea typeface="Verdana" panose="020B0604030504040204" pitchFamily="34" charset="0"/>
                <a:cs typeface="Verdana" panose="020B0604030504040204" pitchFamily="34" charset="0"/>
              </a:rPr>
            </a:br>
            <a:r>
              <a:rPr lang="en-US" sz="1800" dirty="0" smtClean="0">
                <a:latin typeface="+mj-lt"/>
                <a:ea typeface="Verdana" panose="020B0604030504040204" pitchFamily="34" charset="0"/>
                <a:cs typeface="Verdana" panose="020B0604030504040204" pitchFamily="34" charset="0"/>
                <a:hlinkClick r:id="rId3"/>
              </a:rPr>
              <a:t>pbis.erin@gmail.com</a:t>
            </a:r>
            <a:r>
              <a:rPr lang="en-US" sz="1800" dirty="0" smtClean="0">
                <a:latin typeface="+mj-lt"/>
                <a:ea typeface="Verdana" panose="020B0604030504040204" pitchFamily="34" charset="0"/>
                <a:cs typeface="Verdana" panose="020B0604030504040204" pitchFamily="34" charset="0"/>
              </a:rPr>
              <a:t> </a:t>
            </a:r>
            <a:endParaRPr lang="en-US" sz="1800" dirty="0">
              <a:latin typeface="+mj-lt"/>
              <a:ea typeface="Verdana" panose="020B0604030504040204" pitchFamily="34" charset="0"/>
              <a:cs typeface="Verdana" panose="020B0604030504040204" pitchFamily="34" charset="0"/>
            </a:endParaRPr>
          </a:p>
        </p:txBody>
      </p:sp>
      <p:sp>
        <p:nvSpPr>
          <p:cNvPr id="7" name="TextBox 6"/>
          <p:cNvSpPr txBox="1"/>
          <p:nvPr/>
        </p:nvSpPr>
        <p:spPr>
          <a:xfrm>
            <a:off x="6624002" y="1458673"/>
            <a:ext cx="4407658" cy="3754874"/>
          </a:xfrm>
          <a:prstGeom prst="rect">
            <a:avLst/>
          </a:prstGeom>
          <a:noFill/>
        </p:spPr>
        <p:txBody>
          <a:bodyPr wrap="square" rtlCol="0">
            <a:spAutoFit/>
          </a:bodyPr>
          <a:lstStyle/>
          <a:p>
            <a:r>
              <a:rPr lang="en-US" sz="2000" b="1" u="sng" dirty="0">
                <a:latin typeface="+mj-lt"/>
              </a:rPr>
              <a:t>PBIS Management - Regional Contacts</a:t>
            </a:r>
          </a:p>
          <a:p>
            <a:r>
              <a:rPr lang="en-US" b="1" dirty="0">
                <a:latin typeface="+mj-lt"/>
              </a:rPr>
              <a:t>Eric Kloos</a:t>
            </a:r>
            <a:r>
              <a:rPr lang="en-US" dirty="0">
                <a:latin typeface="+mj-lt"/>
              </a:rPr>
              <a:t/>
            </a:r>
            <a:br>
              <a:rPr lang="en-US" dirty="0">
                <a:latin typeface="+mj-lt"/>
              </a:rPr>
            </a:br>
            <a:r>
              <a:rPr lang="en-US" u="sng" dirty="0" smtClean="0">
                <a:latin typeface="+mj-lt"/>
                <a:hlinkClick r:id="rId4"/>
              </a:rPr>
              <a:t>Eric.Kloos@state.mn.us</a:t>
            </a:r>
            <a:r>
              <a:rPr lang="en-US" u="sng" dirty="0">
                <a:latin typeface="+mj-lt"/>
              </a:rPr>
              <a:t> </a:t>
            </a:r>
            <a:r>
              <a:rPr lang="en-US" dirty="0">
                <a:latin typeface="+mj-lt"/>
              </a:rPr>
              <a:t/>
            </a:r>
            <a:br>
              <a:rPr lang="en-US" dirty="0">
                <a:latin typeface="+mj-lt"/>
              </a:rPr>
            </a:br>
            <a:endParaRPr lang="en-US" dirty="0">
              <a:latin typeface="+mj-lt"/>
            </a:endParaRPr>
          </a:p>
          <a:p>
            <a:r>
              <a:rPr lang="en-US" b="1" dirty="0"/>
              <a:t>Mary Hunt</a:t>
            </a:r>
          </a:p>
          <a:p>
            <a:r>
              <a:rPr lang="en-US" dirty="0" smtClean="0">
                <a:hlinkClick r:id="rId5"/>
              </a:rPr>
              <a:t>Mary.Hunt@state.mn.us</a:t>
            </a:r>
            <a:r>
              <a:rPr lang="en-US" dirty="0" smtClean="0"/>
              <a:t> </a:t>
            </a:r>
            <a:endParaRPr lang="en-US" dirty="0"/>
          </a:p>
          <a:p>
            <a:endParaRPr lang="en-US" b="1" dirty="0" smtClean="0"/>
          </a:p>
          <a:p>
            <a:r>
              <a:rPr lang="en-US" b="1" dirty="0" smtClean="0"/>
              <a:t>Erin Farrell</a:t>
            </a:r>
            <a:endParaRPr lang="en-US" dirty="0" smtClean="0"/>
          </a:p>
          <a:p>
            <a:r>
              <a:rPr lang="en-US" dirty="0" smtClean="0">
                <a:hlinkClick r:id="rId6"/>
              </a:rPr>
              <a:t>Erin.Farrell@state.mn.us</a:t>
            </a:r>
            <a:r>
              <a:rPr lang="en-US" dirty="0" smtClean="0"/>
              <a:t> </a:t>
            </a:r>
            <a:r>
              <a:rPr lang="en-US" dirty="0"/>
              <a:t/>
            </a:r>
            <a:br>
              <a:rPr lang="en-US" dirty="0"/>
            </a:br>
            <a:endParaRPr lang="en-US" dirty="0">
              <a:latin typeface="+mj-lt"/>
            </a:endParaRPr>
          </a:p>
          <a:p>
            <a:r>
              <a:rPr lang="en-US" sz="2000" b="1" u="sng" dirty="0">
                <a:latin typeface="+mj-lt"/>
              </a:rPr>
              <a:t>PBIS Evaluation Contact</a:t>
            </a:r>
            <a:endParaRPr lang="en-US" sz="2000" b="1" dirty="0">
              <a:solidFill>
                <a:srgbClr val="666666"/>
              </a:solidFill>
              <a:latin typeface="+mj-lt"/>
            </a:endParaRPr>
          </a:p>
          <a:p>
            <a:r>
              <a:rPr lang="en-US" b="1" dirty="0">
                <a:latin typeface="+mj-lt"/>
              </a:rPr>
              <a:t>Wilder Research</a:t>
            </a:r>
            <a:r>
              <a:rPr lang="en-US" dirty="0">
                <a:latin typeface="+mj-lt"/>
              </a:rPr>
              <a:t/>
            </a:r>
            <a:br>
              <a:rPr lang="en-US" dirty="0">
                <a:latin typeface="+mj-lt"/>
              </a:rPr>
            </a:br>
            <a:r>
              <a:rPr lang="en-US" u="sng" dirty="0" smtClean="0">
                <a:latin typeface="+mj-lt"/>
                <a:hlinkClick r:id="rId7"/>
              </a:rPr>
              <a:t>pbisevalmn@wilder.org</a:t>
            </a:r>
            <a:endParaRPr lang="en-US" sz="2000" dirty="0">
              <a:latin typeface="+mj-lt"/>
            </a:endParaRPr>
          </a:p>
        </p:txBody>
      </p:sp>
      <p:sp>
        <p:nvSpPr>
          <p:cNvPr id="6" name="Rectangle 5"/>
          <p:cNvSpPr/>
          <p:nvPr/>
        </p:nvSpPr>
        <p:spPr>
          <a:xfrm>
            <a:off x="894374" y="4406116"/>
            <a:ext cx="4407658" cy="646331"/>
          </a:xfrm>
          <a:prstGeom prst="rect">
            <a:avLst/>
          </a:prstGeom>
        </p:spPr>
        <p:txBody>
          <a:bodyPr wrap="square">
            <a:spAutoFit/>
          </a:bodyPr>
          <a:lstStyle/>
          <a:p>
            <a:r>
              <a:rPr lang="en-US" b="1" dirty="0"/>
              <a:t>Find other MN PBIS contacts </a:t>
            </a:r>
            <a:r>
              <a:rPr lang="en-US" b="1" dirty="0" smtClean="0"/>
              <a:t>at: </a:t>
            </a:r>
            <a:r>
              <a:rPr lang="en-US" b="1" dirty="0" smtClean="0">
                <a:hlinkClick r:id="rId8" tooltip="PBIS MN contact webpage"/>
              </a:rPr>
              <a:t>http://pbismn.org/contact-us.php</a:t>
            </a:r>
            <a:r>
              <a:rPr lang="en-US" b="1" dirty="0" smtClean="0"/>
              <a:t> </a:t>
            </a:r>
            <a:endParaRPr lang="en-US" b="1" dirty="0"/>
          </a:p>
        </p:txBody>
      </p:sp>
      <p:sp>
        <p:nvSpPr>
          <p:cNvPr id="9" name="Date Placeholder 8"/>
          <p:cNvSpPr>
            <a:spLocks noGrp="1"/>
          </p:cNvSpPr>
          <p:nvPr>
            <p:ph type="dt" sz="half" idx="10"/>
          </p:nvPr>
        </p:nvSpPr>
        <p:spPr/>
        <p:txBody>
          <a:bodyPr/>
          <a:lstStyle/>
          <a:p>
            <a:fld id="{5D9D7093-2C71-4397-BF8A-5386401BFBB8}" type="datetime1">
              <a:rPr lang="en-US" smtClean="0">
                <a:solidFill>
                  <a:srgbClr val="000000"/>
                </a:solidFill>
              </a:rPr>
              <a:t>8/1/2018</a:t>
            </a:fld>
            <a:endParaRPr lang="en-US" dirty="0">
              <a:solidFill>
                <a:srgbClr val="000000"/>
              </a:solidFill>
            </a:endParaRPr>
          </a:p>
        </p:txBody>
      </p:sp>
      <p:sp>
        <p:nvSpPr>
          <p:cNvPr id="10" name="Footer Placeholder 9"/>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18417945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Metro Regional </a:t>
            </a:r>
            <a:r>
              <a:rPr lang="en-US" sz="4800" dirty="0"/>
              <a:t>Contacts</a:t>
            </a:r>
            <a:endParaRPr lang="en-US" dirty="0"/>
          </a:p>
        </p:txBody>
      </p:sp>
      <p:sp>
        <p:nvSpPr>
          <p:cNvPr id="4" name="Slide Number Placeholder 3"/>
          <p:cNvSpPr>
            <a:spLocks noGrp="1"/>
          </p:cNvSpPr>
          <p:nvPr>
            <p:ph type="sldNum" sz="quarter" idx="12"/>
          </p:nvPr>
        </p:nvSpPr>
        <p:spPr>
          <a:prstGeom prst="rect">
            <a:avLst/>
          </a:prstGeom>
        </p:spPr>
        <p:txBody>
          <a:bodyPr/>
          <a:lstStyle/>
          <a:p>
            <a:fld id="{91C7252B-4A3A-443E-82EA-92A5BCCF2336}" type="slidenum">
              <a:rPr lang="en-US" smtClean="0"/>
              <a:pPr/>
              <a:t>41</a:t>
            </a:fld>
            <a:endParaRPr lang="en-US" dirty="0"/>
          </a:p>
        </p:txBody>
      </p:sp>
      <p:sp>
        <p:nvSpPr>
          <p:cNvPr id="5" name="Content Placeholder 2"/>
          <p:cNvSpPr txBox="1">
            <a:spLocks/>
          </p:cNvSpPr>
          <p:nvPr/>
        </p:nvSpPr>
        <p:spPr>
          <a:xfrm>
            <a:off x="894374" y="1458673"/>
            <a:ext cx="4824501" cy="359377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u="sng" dirty="0" smtClean="0">
                <a:latin typeface="+mj-lt"/>
              </a:rPr>
              <a:t>Metro Regional </a:t>
            </a:r>
            <a:r>
              <a:rPr lang="en-US" sz="2000" b="1" u="sng" dirty="0">
                <a:latin typeface="+mj-lt"/>
              </a:rPr>
              <a:t>Implementation Project</a:t>
            </a:r>
          </a:p>
          <a:p>
            <a:pPr marL="0" indent="0">
              <a:spcBef>
                <a:spcPts val="0"/>
              </a:spcBef>
              <a:buNone/>
            </a:pPr>
            <a:r>
              <a:rPr lang="en-US" sz="1800" b="1" dirty="0" smtClean="0">
                <a:latin typeface="+mj-lt"/>
                <a:ea typeface="Verdana" panose="020B0604030504040204" pitchFamily="34" charset="0"/>
                <a:cs typeface="Verdana" panose="020B0604030504040204" pitchFamily="34" charset="0"/>
              </a:rPr>
              <a:t>Lauren Sparr</a:t>
            </a:r>
            <a:r>
              <a:rPr lang="en-US" sz="1800" b="1" dirty="0">
                <a:latin typeface="+mj-lt"/>
                <a:ea typeface="Verdana" panose="020B0604030504040204" pitchFamily="34" charset="0"/>
                <a:cs typeface="Verdana" panose="020B0604030504040204" pitchFamily="34" charset="0"/>
              </a:rPr>
              <a:t/>
            </a:r>
            <a:br>
              <a:rPr lang="en-US" sz="1800" b="1" dirty="0">
                <a:latin typeface="+mj-lt"/>
                <a:ea typeface="Verdana" panose="020B0604030504040204" pitchFamily="34" charset="0"/>
                <a:cs typeface="Verdana" panose="020B0604030504040204" pitchFamily="34" charset="0"/>
              </a:rPr>
            </a:br>
            <a:r>
              <a:rPr lang="en-US" sz="1800" dirty="0" smtClean="0">
                <a:latin typeface="+mj-lt"/>
                <a:ea typeface="Verdana" panose="020B0604030504040204" pitchFamily="34" charset="0"/>
                <a:cs typeface="Verdana" panose="020B0604030504040204" pitchFamily="34" charset="0"/>
              </a:rPr>
              <a:t>MRIP </a:t>
            </a:r>
            <a:r>
              <a:rPr lang="en-US" sz="1800" dirty="0">
                <a:latin typeface="+mj-lt"/>
                <a:ea typeface="Verdana" panose="020B0604030504040204" pitchFamily="34" charset="0"/>
                <a:cs typeface="Verdana" panose="020B0604030504040204" pitchFamily="34" charset="0"/>
              </a:rPr>
              <a:t>Coordinator</a:t>
            </a:r>
            <a:br>
              <a:rPr lang="en-US" sz="1800" dirty="0">
                <a:latin typeface="+mj-lt"/>
                <a:ea typeface="Verdana" panose="020B0604030504040204" pitchFamily="34" charset="0"/>
                <a:cs typeface="Verdana" panose="020B0604030504040204" pitchFamily="34" charset="0"/>
              </a:rPr>
            </a:br>
            <a:r>
              <a:rPr lang="en-US" sz="1800" dirty="0" smtClean="0">
                <a:latin typeface="+mj-lt"/>
                <a:ea typeface="Verdana" panose="020B0604030504040204" pitchFamily="34" charset="0"/>
                <a:cs typeface="Verdana" panose="020B0604030504040204" pitchFamily="34" charset="0"/>
                <a:hlinkClick r:id="rId3"/>
              </a:rPr>
              <a:t>Lauren.Sparr@metroecsu.org</a:t>
            </a:r>
            <a:r>
              <a:rPr lang="en-US" sz="1800" dirty="0" smtClean="0">
                <a:latin typeface="+mj-lt"/>
                <a:ea typeface="Verdana" panose="020B0604030504040204" pitchFamily="34" charset="0"/>
                <a:cs typeface="Verdana" panose="020B0604030504040204" pitchFamily="34" charset="0"/>
              </a:rPr>
              <a:t> </a:t>
            </a:r>
            <a:endParaRPr lang="en-US" sz="1800" dirty="0">
              <a:latin typeface="+mj-lt"/>
              <a:ea typeface="Verdana" panose="020B0604030504040204" pitchFamily="34" charset="0"/>
              <a:cs typeface="Verdana" panose="020B0604030504040204" pitchFamily="34" charset="0"/>
            </a:endParaRPr>
          </a:p>
        </p:txBody>
      </p:sp>
      <p:sp>
        <p:nvSpPr>
          <p:cNvPr id="7" name="TextBox 6"/>
          <p:cNvSpPr txBox="1"/>
          <p:nvPr/>
        </p:nvSpPr>
        <p:spPr>
          <a:xfrm>
            <a:off x="6624002" y="1458673"/>
            <a:ext cx="4407658" cy="4585871"/>
          </a:xfrm>
          <a:prstGeom prst="rect">
            <a:avLst/>
          </a:prstGeom>
          <a:noFill/>
        </p:spPr>
        <p:txBody>
          <a:bodyPr wrap="square" rtlCol="0">
            <a:spAutoFit/>
          </a:bodyPr>
          <a:lstStyle/>
          <a:p>
            <a:r>
              <a:rPr lang="en-US" sz="2000" b="1" u="sng" dirty="0">
                <a:latin typeface="+mj-lt"/>
              </a:rPr>
              <a:t>PBIS Management - Regional Contacts</a:t>
            </a:r>
          </a:p>
          <a:p>
            <a:r>
              <a:rPr lang="en-US" b="1" dirty="0">
                <a:latin typeface="+mj-lt"/>
              </a:rPr>
              <a:t>Eric Kloos</a:t>
            </a:r>
            <a:r>
              <a:rPr lang="en-US" dirty="0">
                <a:latin typeface="+mj-lt"/>
              </a:rPr>
              <a:t/>
            </a:r>
            <a:br>
              <a:rPr lang="en-US" dirty="0">
                <a:latin typeface="+mj-lt"/>
              </a:rPr>
            </a:br>
            <a:r>
              <a:rPr lang="en-US" u="sng" dirty="0" smtClean="0">
                <a:latin typeface="+mj-lt"/>
                <a:hlinkClick r:id="rId4"/>
              </a:rPr>
              <a:t>Eric.Kloos@state.mn.us</a:t>
            </a:r>
            <a:r>
              <a:rPr lang="en-US" u="sng" dirty="0">
                <a:latin typeface="+mj-lt"/>
              </a:rPr>
              <a:t> </a:t>
            </a:r>
            <a:r>
              <a:rPr lang="en-US" dirty="0">
                <a:latin typeface="+mj-lt"/>
              </a:rPr>
              <a:t/>
            </a:r>
            <a:br>
              <a:rPr lang="en-US" dirty="0">
                <a:latin typeface="+mj-lt"/>
              </a:rPr>
            </a:br>
            <a:endParaRPr lang="en-US" dirty="0">
              <a:latin typeface="+mj-lt"/>
            </a:endParaRPr>
          </a:p>
          <a:p>
            <a:r>
              <a:rPr lang="en-US" b="1" dirty="0" smtClean="0"/>
              <a:t>Becky Nies</a:t>
            </a:r>
            <a:endParaRPr lang="en-US" b="1" dirty="0"/>
          </a:p>
          <a:p>
            <a:r>
              <a:rPr lang="en-US" dirty="0" smtClean="0">
                <a:hlinkClick r:id="rId5"/>
              </a:rPr>
              <a:t>Rebecca.Nies@state.mn.us</a:t>
            </a:r>
            <a:r>
              <a:rPr lang="en-US" dirty="0" smtClean="0"/>
              <a:t> </a:t>
            </a:r>
            <a:endParaRPr lang="en-US" dirty="0"/>
          </a:p>
          <a:p>
            <a:endParaRPr lang="en-US" b="1" dirty="0" smtClean="0"/>
          </a:p>
          <a:p>
            <a:r>
              <a:rPr lang="en-US" b="1" dirty="0" smtClean="0"/>
              <a:t>Clay Keller</a:t>
            </a:r>
            <a:endParaRPr lang="en-US" dirty="0" smtClean="0"/>
          </a:p>
          <a:p>
            <a:r>
              <a:rPr lang="en-US" dirty="0" smtClean="0">
                <a:hlinkClick r:id="rId6"/>
              </a:rPr>
              <a:t>Clay.Keller@state.mn.us</a:t>
            </a:r>
            <a:endParaRPr lang="en-US" dirty="0" smtClean="0"/>
          </a:p>
          <a:p>
            <a:endParaRPr lang="en-US" dirty="0"/>
          </a:p>
          <a:p>
            <a:r>
              <a:rPr lang="en-US" b="1" dirty="0" smtClean="0"/>
              <a:t>Ellen Nacik </a:t>
            </a:r>
            <a:r>
              <a:rPr lang="en-US" dirty="0"/>
              <a:t/>
            </a:r>
            <a:br>
              <a:rPr lang="en-US" dirty="0"/>
            </a:br>
            <a:r>
              <a:rPr lang="en-US" dirty="0" smtClean="0">
                <a:hlinkClick r:id="rId7"/>
              </a:rPr>
              <a:t>Ellen.Nacik@state.mn.us</a:t>
            </a:r>
            <a:r>
              <a:rPr lang="en-US" dirty="0" smtClean="0"/>
              <a:t> </a:t>
            </a:r>
          </a:p>
          <a:p>
            <a:endParaRPr lang="en-US" dirty="0">
              <a:latin typeface="+mj-lt"/>
            </a:endParaRPr>
          </a:p>
          <a:p>
            <a:r>
              <a:rPr lang="en-US" sz="2000" b="1" u="sng" dirty="0">
                <a:latin typeface="+mj-lt"/>
              </a:rPr>
              <a:t>PBIS Evaluation Contact</a:t>
            </a:r>
            <a:endParaRPr lang="en-US" sz="2000" b="1" dirty="0">
              <a:solidFill>
                <a:srgbClr val="666666"/>
              </a:solidFill>
              <a:latin typeface="+mj-lt"/>
            </a:endParaRPr>
          </a:p>
          <a:p>
            <a:r>
              <a:rPr lang="en-US" b="1" dirty="0">
                <a:latin typeface="+mj-lt"/>
              </a:rPr>
              <a:t>Wilder Research</a:t>
            </a:r>
            <a:r>
              <a:rPr lang="en-US" dirty="0">
                <a:latin typeface="+mj-lt"/>
              </a:rPr>
              <a:t/>
            </a:r>
            <a:br>
              <a:rPr lang="en-US" dirty="0">
                <a:latin typeface="+mj-lt"/>
              </a:rPr>
            </a:br>
            <a:r>
              <a:rPr lang="en-US" u="sng" dirty="0" smtClean="0">
                <a:latin typeface="+mj-lt"/>
                <a:hlinkClick r:id="rId8"/>
              </a:rPr>
              <a:t>pbisevalmn@wilder.org</a:t>
            </a:r>
            <a:endParaRPr lang="en-US" sz="2000" dirty="0">
              <a:latin typeface="+mj-lt"/>
            </a:endParaRPr>
          </a:p>
        </p:txBody>
      </p:sp>
      <p:sp>
        <p:nvSpPr>
          <p:cNvPr id="6" name="Rectangle 5"/>
          <p:cNvSpPr/>
          <p:nvPr/>
        </p:nvSpPr>
        <p:spPr>
          <a:xfrm>
            <a:off x="894374" y="4406116"/>
            <a:ext cx="4407658" cy="646331"/>
          </a:xfrm>
          <a:prstGeom prst="rect">
            <a:avLst/>
          </a:prstGeom>
        </p:spPr>
        <p:txBody>
          <a:bodyPr wrap="square">
            <a:spAutoFit/>
          </a:bodyPr>
          <a:lstStyle/>
          <a:p>
            <a:r>
              <a:rPr lang="en-US" b="1" dirty="0"/>
              <a:t>Find other MN PBIS contacts </a:t>
            </a:r>
            <a:r>
              <a:rPr lang="en-US" b="1" dirty="0" smtClean="0"/>
              <a:t>at: </a:t>
            </a:r>
            <a:r>
              <a:rPr lang="en-US" b="1" dirty="0" smtClean="0">
                <a:hlinkClick r:id="rId9" tooltip="PBIS MN contact webpage"/>
              </a:rPr>
              <a:t>http://pbismn.org/contact-us.php</a:t>
            </a:r>
            <a:r>
              <a:rPr lang="en-US" b="1" dirty="0" smtClean="0"/>
              <a:t> </a:t>
            </a:r>
            <a:endParaRPr lang="en-US" b="1" dirty="0"/>
          </a:p>
        </p:txBody>
      </p:sp>
      <p:sp>
        <p:nvSpPr>
          <p:cNvPr id="3" name="Date Placeholder 2"/>
          <p:cNvSpPr>
            <a:spLocks noGrp="1"/>
          </p:cNvSpPr>
          <p:nvPr>
            <p:ph type="dt" sz="half" idx="10"/>
          </p:nvPr>
        </p:nvSpPr>
        <p:spPr/>
        <p:txBody>
          <a:bodyPr/>
          <a:lstStyle/>
          <a:p>
            <a:fld id="{1103A379-1C79-4B16-851E-D8440987246F}" type="datetime1">
              <a:rPr lang="en-US" smtClean="0">
                <a:solidFill>
                  <a:srgbClr val="000000"/>
                </a:solidFill>
              </a:rPr>
              <a:t>8/1/2018</a:t>
            </a:fld>
            <a:endParaRPr lang="en-US" dirty="0">
              <a:solidFill>
                <a:srgbClr val="000000"/>
              </a:solidFill>
            </a:endParaRPr>
          </a:p>
        </p:txBody>
      </p:sp>
      <p:sp>
        <p:nvSpPr>
          <p:cNvPr id="8" name="Footer Placeholder 7"/>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11102486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South Regional </a:t>
            </a:r>
            <a:r>
              <a:rPr lang="en-US" sz="4800" dirty="0"/>
              <a:t>Contacts</a:t>
            </a:r>
            <a:endParaRPr lang="en-US" dirty="0"/>
          </a:p>
        </p:txBody>
      </p:sp>
      <p:sp>
        <p:nvSpPr>
          <p:cNvPr id="4" name="Slide Number Placeholder 3"/>
          <p:cNvSpPr>
            <a:spLocks noGrp="1"/>
          </p:cNvSpPr>
          <p:nvPr>
            <p:ph type="sldNum" sz="quarter" idx="12"/>
          </p:nvPr>
        </p:nvSpPr>
        <p:spPr>
          <a:prstGeom prst="rect">
            <a:avLst/>
          </a:prstGeom>
        </p:spPr>
        <p:txBody>
          <a:bodyPr/>
          <a:lstStyle/>
          <a:p>
            <a:fld id="{91C7252B-4A3A-443E-82EA-92A5BCCF2336}" type="slidenum">
              <a:rPr lang="en-US" smtClean="0"/>
              <a:pPr/>
              <a:t>42</a:t>
            </a:fld>
            <a:endParaRPr lang="en-US" dirty="0"/>
          </a:p>
        </p:txBody>
      </p:sp>
      <p:sp>
        <p:nvSpPr>
          <p:cNvPr id="5" name="Content Placeholder 2"/>
          <p:cNvSpPr txBox="1">
            <a:spLocks/>
          </p:cNvSpPr>
          <p:nvPr/>
        </p:nvSpPr>
        <p:spPr>
          <a:xfrm>
            <a:off x="894374" y="1458673"/>
            <a:ext cx="4824501" cy="359377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u="sng" dirty="0" smtClean="0">
                <a:latin typeface="+mj-lt"/>
              </a:rPr>
              <a:t>South Regional </a:t>
            </a:r>
            <a:r>
              <a:rPr lang="en-US" sz="2000" b="1" u="sng" dirty="0">
                <a:latin typeface="+mj-lt"/>
              </a:rPr>
              <a:t>Implementation Project</a:t>
            </a:r>
          </a:p>
          <a:p>
            <a:pPr marL="0" indent="0">
              <a:spcBef>
                <a:spcPts val="0"/>
              </a:spcBef>
              <a:buNone/>
            </a:pPr>
            <a:r>
              <a:rPr lang="en-US" sz="1800" b="1" dirty="0" smtClean="0">
                <a:latin typeface="+mj-lt"/>
                <a:ea typeface="Verdana" panose="020B0604030504040204" pitchFamily="34" charset="0"/>
                <a:cs typeface="Verdana" panose="020B0604030504040204" pitchFamily="34" charset="0"/>
              </a:rPr>
              <a:t>Teresa Hunt</a:t>
            </a:r>
          </a:p>
          <a:p>
            <a:pPr marL="0" indent="0">
              <a:spcBef>
                <a:spcPts val="0"/>
              </a:spcBef>
              <a:buNone/>
            </a:pPr>
            <a:r>
              <a:rPr lang="en-US" sz="1800" dirty="0">
                <a:ea typeface="Verdana" panose="020B0604030504040204" pitchFamily="34" charset="0"/>
                <a:cs typeface="Verdana" panose="020B0604030504040204" pitchFamily="34" charset="0"/>
              </a:rPr>
              <a:t>Regional Implementation </a:t>
            </a:r>
            <a:endParaRPr lang="en-US" sz="1800" dirty="0" smtClean="0">
              <a:ea typeface="Verdana" panose="020B0604030504040204" pitchFamily="34" charset="0"/>
              <a:cs typeface="Verdana" panose="020B0604030504040204" pitchFamily="34" charset="0"/>
            </a:endParaRPr>
          </a:p>
          <a:p>
            <a:pPr marL="0" indent="0">
              <a:spcBef>
                <a:spcPts val="0"/>
              </a:spcBef>
              <a:buNone/>
            </a:pPr>
            <a:r>
              <a:rPr lang="en-US" sz="1800" dirty="0" smtClean="0">
                <a:ea typeface="Verdana" panose="020B0604030504040204" pitchFamily="34" charset="0"/>
                <a:cs typeface="Verdana" panose="020B0604030504040204" pitchFamily="34" charset="0"/>
              </a:rPr>
              <a:t>Project </a:t>
            </a:r>
            <a:r>
              <a:rPr lang="en-US" sz="1800" dirty="0">
                <a:ea typeface="Verdana" panose="020B0604030504040204" pitchFamily="34" charset="0"/>
                <a:cs typeface="Verdana" panose="020B0604030504040204" pitchFamily="34" charset="0"/>
              </a:rPr>
              <a:t>Coordinator</a:t>
            </a:r>
            <a:endParaRPr lang="en-US" sz="1800" b="1" dirty="0" smtClean="0">
              <a:latin typeface="+mj-lt"/>
              <a:ea typeface="Verdana" panose="020B0604030504040204" pitchFamily="34" charset="0"/>
              <a:cs typeface="Verdana" panose="020B0604030504040204" pitchFamily="34" charset="0"/>
            </a:endParaRPr>
          </a:p>
          <a:p>
            <a:pPr marL="0" indent="0">
              <a:spcBef>
                <a:spcPts val="0"/>
              </a:spcBef>
              <a:buNone/>
            </a:pPr>
            <a:r>
              <a:rPr lang="en-US" sz="1800" dirty="0" smtClean="0">
                <a:latin typeface="+mj-lt"/>
                <a:ea typeface="Verdana" panose="020B0604030504040204" pitchFamily="34" charset="0"/>
                <a:cs typeface="Verdana" panose="020B0604030504040204" pitchFamily="34" charset="0"/>
                <a:hlinkClick r:id="rId3"/>
              </a:rPr>
              <a:t>Teresa.Hunt@swsc.org</a:t>
            </a:r>
            <a:endParaRPr lang="en-US" sz="1800" b="1" dirty="0" smtClean="0">
              <a:latin typeface="+mj-lt"/>
              <a:ea typeface="Verdana" panose="020B0604030504040204" pitchFamily="34" charset="0"/>
              <a:cs typeface="Verdana" panose="020B0604030504040204" pitchFamily="34" charset="0"/>
            </a:endParaRPr>
          </a:p>
          <a:p>
            <a:pPr marL="0" indent="0">
              <a:buNone/>
            </a:pPr>
            <a:endParaRPr lang="en-US" sz="1800" b="1" dirty="0" smtClean="0">
              <a:latin typeface="+mj-lt"/>
              <a:ea typeface="Verdana" panose="020B0604030504040204" pitchFamily="34" charset="0"/>
              <a:cs typeface="Verdana" panose="020B0604030504040204" pitchFamily="34" charset="0"/>
            </a:endParaRPr>
          </a:p>
          <a:p>
            <a:pPr marL="0" indent="0">
              <a:buNone/>
            </a:pPr>
            <a:r>
              <a:rPr lang="en-US" sz="1800" b="1" dirty="0" smtClean="0">
                <a:latin typeface="+mj-lt"/>
                <a:ea typeface="Verdana" panose="020B0604030504040204" pitchFamily="34" charset="0"/>
                <a:cs typeface="Verdana" panose="020B0604030504040204" pitchFamily="34" charset="0"/>
              </a:rPr>
              <a:t>Amber Bruns</a:t>
            </a:r>
            <a:r>
              <a:rPr lang="en-US" sz="1800" dirty="0">
                <a:latin typeface="+mj-lt"/>
                <a:ea typeface="Verdana" panose="020B0604030504040204" pitchFamily="34" charset="0"/>
                <a:cs typeface="Verdana" panose="020B0604030504040204" pitchFamily="34" charset="0"/>
              </a:rPr>
              <a:t/>
            </a:r>
            <a:br>
              <a:rPr lang="en-US" sz="1800" dirty="0">
                <a:latin typeface="+mj-lt"/>
                <a:ea typeface="Verdana" panose="020B0604030504040204" pitchFamily="34" charset="0"/>
                <a:cs typeface="Verdana" panose="020B0604030504040204" pitchFamily="34" charset="0"/>
              </a:rPr>
            </a:br>
            <a:r>
              <a:rPr lang="en-US" sz="1800" dirty="0" smtClean="0">
                <a:latin typeface="+mj-lt"/>
                <a:ea typeface="Verdana" panose="020B0604030504040204" pitchFamily="34" charset="0"/>
                <a:cs typeface="Verdana" panose="020B0604030504040204" pitchFamily="34" charset="0"/>
              </a:rPr>
              <a:t>Southwest West Central Service Cooperative </a:t>
            </a:r>
            <a:r>
              <a:rPr lang="en-US" sz="1800" dirty="0">
                <a:latin typeface="+mj-lt"/>
                <a:ea typeface="Verdana" panose="020B0604030504040204" pitchFamily="34" charset="0"/>
                <a:cs typeface="Verdana" panose="020B0604030504040204" pitchFamily="34" charset="0"/>
              </a:rPr>
              <a:t/>
            </a:r>
            <a:br>
              <a:rPr lang="en-US" sz="1800" dirty="0">
                <a:latin typeface="+mj-lt"/>
                <a:ea typeface="Verdana" panose="020B0604030504040204" pitchFamily="34" charset="0"/>
                <a:cs typeface="Verdana" panose="020B0604030504040204" pitchFamily="34" charset="0"/>
              </a:rPr>
            </a:br>
            <a:r>
              <a:rPr lang="en-US" sz="1800" dirty="0" smtClean="0">
                <a:latin typeface="+mj-lt"/>
                <a:ea typeface="Verdana" panose="020B0604030504040204" pitchFamily="34" charset="0"/>
                <a:cs typeface="Verdana" panose="020B0604030504040204" pitchFamily="34" charset="0"/>
                <a:hlinkClick r:id="rId4"/>
              </a:rPr>
              <a:t>Amber.Bruns@swsc.org</a:t>
            </a:r>
            <a:endParaRPr lang="en-US" sz="1800" dirty="0" smtClean="0">
              <a:latin typeface="+mj-lt"/>
              <a:ea typeface="Verdana" panose="020B0604030504040204" pitchFamily="34" charset="0"/>
              <a:cs typeface="Verdana" panose="020B0604030504040204" pitchFamily="34" charset="0"/>
            </a:endParaRPr>
          </a:p>
          <a:p>
            <a:pPr marL="0" indent="0">
              <a:buNone/>
            </a:pPr>
            <a:endParaRPr lang="en-US" sz="1800" dirty="0">
              <a:latin typeface="+mj-lt"/>
              <a:ea typeface="Verdana" panose="020B0604030504040204" pitchFamily="34" charset="0"/>
              <a:cs typeface="Verdana" panose="020B0604030504040204" pitchFamily="34" charset="0"/>
            </a:endParaRPr>
          </a:p>
        </p:txBody>
      </p:sp>
      <p:sp>
        <p:nvSpPr>
          <p:cNvPr id="7" name="TextBox 6"/>
          <p:cNvSpPr txBox="1"/>
          <p:nvPr/>
        </p:nvSpPr>
        <p:spPr>
          <a:xfrm>
            <a:off x="6624002" y="1458673"/>
            <a:ext cx="4407658" cy="3754874"/>
          </a:xfrm>
          <a:prstGeom prst="rect">
            <a:avLst/>
          </a:prstGeom>
          <a:noFill/>
        </p:spPr>
        <p:txBody>
          <a:bodyPr wrap="square" rtlCol="0">
            <a:spAutoFit/>
          </a:bodyPr>
          <a:lstStyle/>
          <a:p>
            <a:r>
              <a:rPr lang="en-US" sz="2000" b="1" u="sng" dirty="0">
                <a:latin typeface="+mj-lt"/>
              </a:rPr>
              <a:t>PBIS Management - Regional Contacts</a:t>
            </a:r>
          </a:p>
          <a:p>
            <a:r>
              <a:rPr lang="en-US" b="1" dirty="0">
                <a:latin typeface="+mj-lt"/>
              </a:rPr>
              <a:t>Eric Kloos</a:t>
            </a:r>
            <a:r>
              <a:rPr lang="en-US" dirty="0">
                <a:latin typeface="+mj-lt"/>
              </a:rPr>
              <a:t/>
            </a:r>
            <a:br>
              <a:rPr lang="en-US" dirty="0">
                <a:latin typeface="+mj-lt"/>
              </a:rPr>
            </a:br>
            <a:r>
              <a:rPr lang="en-US" u="sng" dirty="0" smtClean="0">
                <a:latin typeface="+mj-lt"/>
                <a:hlinkClick r:id="rId5"/>
              </a:rPr>
              <a:t>Eric.Kloos@state.mn.us</a:t>
            </a:r>
            <a:r>
              <a:rPr lang="en-US" u="sng" dirty="0">
                <a:latin typeface="+mj-lt"/>
              </a:rPr>
              <a:t> </a:t>
            </a:r>
            <a:r>
              <a:rPr lang="en-US" dirty="0">
                <a:latin typeface="+mj-lt"/>
              </a:rPr>
              <a:t/>
            </a:r>
            <a:br>
              <a:rPr lang="en-US" dirty="0">
                <a:latin typeface="+mj-lt"/>
              </a:rPr>
            </a:br>
            <a:endParaRPr lang="en-US" dirty="0">
              <a:latin typeface="+mj-lt"/>
            </a:endParaRPr>
          </a:p>
          <a:p>
            <a:r>
              <a:rPr lang="en-US" b="1" dirty="0" smtClean="0"/>
              <a:t>Garrett Petrie</a:t>
            </a:r>
            <a:endParaRPr lang="en-US" dirty="0" smtClean="0"/>
          </a:p>
          <a:p>
            <a:r>
              <a:rPr lang="en-US" dirty="0">
                <a:hlinkClick r:id="rId6"/>
              </a:rPr>
              <a:t>G</a:t>
            </a:r>
            <a:r>
              <a:rPr lang="en-US" dirty="0" smtClean="0">
                <a:hlinkClick r:id="rId6"/>
              </a:rPr>
              <a:t>arrett.Petrie@state.mn.us</a:t>
            </a:r>
            <a:endParaRPr lang="en-US" dirty="0" smtClean="0"/>
          </a:p>
          <a:p>
            <a:endParaRPr lang="en-US" dirty="0" smtClean="0"/>
          </a:p>
          <a:p>
            <a:r>
              <a:rPr lang="en-US" b="1" dirty="0" smtClean="0"/>
              <a:t>Janet Christensen</a:t>
            </a:r>
            <a:endParaRPr lang="en-US" dirty="0" smtClean="0"/>
          </a:p>
          <a:p>
            <a:r>
              <a:rPr lang="en-US" dirty="0" smtClean="0">
                <a:hlinkClick r:id="rId7"/>
              </a:rPr>
              <a:t>Janet.Christensen@state.mn.us</a:t>
            </a:r>
            <a:r>
              <a:rPr lang="en-US" dirty="0" smtClean="0"/>
              <a:t> </a:t>
            </a:r>
            <a:r>
              <a:rPr lang="en-US" dirty="0"/>
              <a:t/>
            </a:r>
            <a:br>
              <a:rPr lang="en-US" dirty="0"/>
            </a:br>
            <a:endParaRPr lang="en-US" dirty="0">
              <a:latin typeface="+mj-lt"/>
            </a:endParaRPr>
          </a:p>
          <a:p>
            <a:r>
              <a:rPr lang="en-US" sz="2000" b="1" u="sng" dirty="0">
                <a:latin typeface="+mj-lt"/>
              </a:rPr>
              <a:t>PBIS Evaluation Contact</a:t>
            </a:r>
            <a:endParaRPr lang="en-US" sz="2000" b="1" dirty="0">
              <a:solidFill>
                <a:srgbClr val="666666"/>
              </a:solidFill>
              <a:latin typeface="+mj-lt"/>
            </a:endParaRPr>
          </a:p>
          <a:p>
            <a:r>
              <a:rPr lang="en-US" b="1" dirty="0">
                <a:latin typeface="+mj-lt"/>
              </a:rPr>
              <a:t>Wilder Research</a:t>
            </a:r>
            <a:r>
              <a:rPr lang="en-US" dirty="0">
                <a:latin typeface="+mj-lt"/>
              </a:rPr>
              <a:t/>
            </a:r>
            <a:br>
              <a:rPr lang="en-US" dirty="0">
                <a:latin typeface="+mj-lt"/>
              </a:rPr>
            </a:br>
            <a:r>
              <a:rPr lang="en-US" u="sng" dirty="0" smtClean="0">
                <a:latin typeface="+mj-lt"/>
                <a:hlinkClick r:id="rId8"/>
              </a:rPr>
              <a:t>pbisevalmn@wilder.org</a:t>
            </a:r>
            <a:endParaRPr lang="en-US" sz="2000" dirty="0">
              <a:latin typeface="+mj-lt"/>
            </a:endParaRPr>
          </a:p>
        </p:txBody>
      </p:sp>
      <p:sp>
        <p:nvSpPr>
          <p:cNvPr id="6" name="Rectangle 5"/>
          <p:cNvSpPr/>
          <p:nvPr/>
        </p:nvSpPr>
        <p:spPr>
          <a:xfrm>
            <a:off x="894374" y="4406116"/>
            <a:ext cx="4407658" cy="646331"/>
          </a:xfrm>
          <a:prstGeom prst="rect">
            <a:avLst/>
          </a:prstGeom>
        </p:spPr>
        <p:txBody>
          <a:bodyPr wrap="square">
            <a:spAutoFit/>
          </a:bodyPr>
          <a:lstStyle/>
          <a:p>
            <a:r>
              <a:rPr lang="en-US" b="1" dirty="0"/>
              <a:t>Find other MN PBIS contacts </a:t>
            </a:r>
            <a:r>
              <a:rPr lang="en-US" b="1" dirty="0" smtClean="0"/>
              <a:t>at: </a:t>
            </a:r>
            <a:r>
              <a:rPr lang="en-US" b="1" dirty="0" smtClean="0">
                <a:hlinkClick r:id="rId9" tooltip="PBIS MN contact webpage"/>
              </a:rPr>
              <a:t>http://pbismn.org/contact-us.php</a:t>
            </a:r>
            <a:r>
              <a:rPr lang="en-US" b="1" dirty="0" smtClean="0"/>
              <a:t> </a:t>
            </a:r>
            <a:endParaRPr lang="en-US" b="1" dirty="0"/>
          </a:p>
        </p:txBody>
      </p:sp>
      <p:sp>
        <p:nvSpPr>
          <p:cNvPr id="3" name="Date Placeholder 2"/>
          <p:cNvSpPr>
            <a:spLocks noGrp="1"/>
          </p:cNvSpPr>
          <p:nvPr>
            <p:ph type="dt" sz="half" idx="10"/>
          </p:nvPr>
        </p:nvSpPr>
        <p:spPr/>
        <p:txBody>
          <a:bodyPr/>
          <a:lstStyle/>
          <a:p>
            <a:fld id="{43D316F4-89AD-44DD-BF26-638FC8FCDF6E}" type="datetime1">
              <a:rPr lang="en-US" smtClean="0">
                <a:solidFill>
                  <a:srgbClr val="000000"/>
                </a:solidFill>
              </a:rPr>
              <a:t>8/1/2018</a:t>
            </a:fld>
            <a:endParaRPr lang="en-US" dirty="0">
              <a:solidFill>
                <a:srgbClr val="000000"/>
              </a:solidFill>
            </a:endParaRPr>
          </a:p>
        </p:txBody>
      </p:sp>
      <p:sp>
        <p:nvSpPr>
          <p:cNvPr id="8" name="Footer Placeholder 7"/>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26358651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sz="2400" dirty="0">
                <a:solidFill>
                  <a:schemeClr val="dk1"/>
                </a:solidFill>
                <a:ea typeface="Calibri"/>
                <a:cs typeface="Calibri"/>
                <a:sym typeface="Calibri"/>
              </a:rPr>
              <a:t>McIntosh, K., Mercer, S. H., Hume, A. E., Frank, J. L., </a:t>
            </a:r>
            <a:r>
              <a:rPr lang="en-US" sz="2400" dirty="0" err="1">
                <a:solidFill>
                  <a:schemeClr val="dk1"/>
                </a:solidFill>
                <a:ea typeface="Calibri"/>
                <a:cs typeface="Calibri"/>
                <a:sym typeface="Calibri"/>
              </a:rPr>
              <a:t>Turri</a:t>
            </a:r>
            <a:r>
              <a:rPr lang="en-US" sz="2400" dirty="0">
                <a:solidFill>
                  <a:schemeClr val="dk1"/>
                </a:solidFill>
                <a:ea typeface="Calibri"/>
                <a:cs typeface="Calibri"/>
                <a:sym typeface="Calibri"/>
              </a:rPr>
              <a:t>, M. G., &amp; Mathews, S. (2013). Factors related to sustained implementation of School-wide Positive Behavior Support. </a:t>
            </a:r>
            <a:r>
              <a:rPr lang="en-US" sz="2400" i="1" dirty="0">
                <a:solidFill>
                  <a:schemeClr val="dk1"/>
                </a:solidFill>
                <a:ea typeface="Calibri"/>
                <a:cs typeface="Calibri"/>
                <a:sym typeface="Calibri"/>
              </a:rPr>
              <a:t>Exceptional Children, 79, 293-311.</a:t>
            </a:r>
          </a:p>
          <a:p>
            <a:pPr marL="0" indent="0">
              <a:buNone/>
            </a:pPr>
            <a:r>
              <a:rPr lang="en-US" sz="2400" dirty="0" err="1">
                <a:solidFill>
                  <a:schemeClr val="dk1"/>
                </a:solidFill>
                <a:ea typeface="Calibri"/>
                <a:cs typeface="Calibri"/>
                <a:sym typeface="Calibri"/>
              </a:rPr>
              <a:t>Feuerborn</a:t>
            </a:r>
            <a:r>
              <a:rPr lang="en-US" sz="2400" dirty="0">
                <a:solidFill>
                  <a:schemeClr val="dk1"/>
                </a:solidFill>
                <a:ea typeface="Calibri"/>
                <a:cs typeface="Calibri"/>
                <a:sym typeface="Calibri"/>
              </a:rPr>
              <a:t>, L., </a:t>
            </a:r>
            <a:r>
              <a:rPr lang="en-US" sz="2400" dirty="0" err="1">
                <a:solidFill>
                  <a:schemeClr val="dk1"/>
                </a:solidFill>
                <a:ea typeface="Calibri"/>
                <a:cs typeface="Calibri"/>
                <a:sym typeface="Calibri"/>
              </a:rPr>
              <a:t>Tyre</a:t>
            </a:r>
            <a:r>
              <a:rPr lang="en-US" sz="2400" dirty="0">
                <a:solidFill>
                  <a:schemeClr val="dk1"/>
                </a:solidFill>
                <a:ea typeface="Calibri"/>
                <a:cs typeface="Calibri"/>
                <a:sym typeface="Calibri"/>
              </a:rPr>
              <a:t>, A., King, J. (2015). The Staff Perceptions of Behavior and Discipline Survey; A Tool to Help Achieve Systemic Change Through School-wide Positive Behavior Support. </a:t>
            </a:r>
            <a:r>
              <a:rPr lang="en-US" sz="2400" i="1" dirty="0">
                <a:solidFill>
                  <a:schemeClr val="dk1"/>
                </a:solidFill>
                <a:ea typeface="Calibri"/>
                <a:cs typeface="Calibri"/>
                <a:sym typeface="Calibri"/>
              </a:rPr>
              <a:t>Positive Behavior Interventions, 17, 116-126.</a:t>
            </a:r>
          </a:p>
          <a:p>
            <a:pPr marL="0" indent="0">
              <a:buNone/>
            </a:pPr>
            <a:r>
              <a:rPr lang="en-US" sz="2400" dirty="0"/>
              <a:t>Frank, J. L., Matthews, S., McIntosh K.,  (2013). Critical Features Predicting Sustained Implementation of School-Wide Positive Behavioral Interventions and Supports. </a:t>
            </a:r>
            <a:r>
              <a:rPr lang="en-US" sz="2400" i="1" dirty="0"/>
              <a:t>Journal of Positive Behavior Supports, 16, 168-178</a:t>
            </a:r>
          </a:p>
          <a:p>
            <a:pPr marL="0" indent="0">
              <a:buNone/>
            </a:pPr>
            <a:r>
              <a:rPr lang="en-US" sz="2400" dirty="0"/>
              <a:t>Biglan, A. et al., (2018). Positive Behavioral Interventions and Support: Brief Introduction. Retrieved from www.pbis.org </a:t>
            </a:r>
          </a:p>
          <a:p>
            <a:pPr marL="0" indent="0">
              <a:buNone/>
            </a:pPr>
            <a:r>
              <a:rPr lang="en-US" sz="2400" dirty="0"/>
              <a:t>Dylan Bragg, </a:t>
            </a:r>
            <a:r>
              <a:rPr lang="en-US" sz="2400" dirty="0" err="1"/>
              <a:t>Mateus</a:t>
            </a:r>
            <a:r>
              <a:rPr lang="en-US" sz="2400" dirty="0"/>
              <a:t> </a:t>
            </a:r>
            <a:r>
              <a:rPr lang="en-US" sz="2400" dirty="0" err="1"/>
              <a:t>Carvalho</a:t>
            </a:r>
            <a:r>
              <a:rPr lang="en-US" sz="2400" dirty="0"/>
              <a:t>, Josh Charles, Ann Hoang, Rob Horner, Hassan </a:t>
            </a:r>
            <a:r>
              <a:rPr lang="en-US" sz="2400" dirty="0" err="1"/>
              <a:t>Lachgar</a:t>
            </a:r>
            <a:r>
              <a:rPr lang="en-US" sz="2400" dirty="0"/>
              <a:t>, Devin Sullivan.” </a:t>
            </a:r>
            <a:r>
              <a:rPr lang="en-US" sz="2400" i="1" dirty="0"/>
              <a:t>SISEP</a:t>
            </a:r>
            <a:r>
              <a:rPr lang="en-US" sz="2400" dirty="0"/>
              <a:t>, </a:t>
            </a:r>
            <a:r>
              <a:rPr lang="en-US" sz="2400" dirty="0">
                <a:hlinkClick r:id="rId2"/>
              </a:rPr>
              <a:t>www.sisep.org/</a:t>
            </a:r>
            <a:r>
              <a:rPr lang="en-US" sz="2400" dirty="0"/>
              <a:t>.</a:t>
            </a:r>
          </a:p>
          <a:p>
            <a:pPr marL="0" indent="0">
              <a:buNone/>
            </a:pPr>
            <a:r>
              <a:rPr lang="en-US" sz="2400" dirty="0">
                <a:solidFill>
                  <a:schemeClr val="dk1"/>
                </a:solidFill>
                <a:ea typeface="Calibri"/>
                <a:cs typeface="Calibri"/>
                <a:sym typeface="Calibri"/>
              </a:rPr>
              <a:t>Swain-Broadway, J., et al (2017). PBIS Technical Guide on Classroom Data: Using Data to Support Implementation of Positive Classroom Behavior Support Practices and Systems.  Retrieved from </a:t>
            </a:r>
            <a:r>
              <a:rPr lang="en-US" sz="2400" dirty="0">
                <a:solidFill>
                  <a:schemeClr val="dk1"/>
                </a:solidFill>
                <a:ea typeface="Calibri"/>
                <a:cs typeface="Calibri"/>
                <a:sym typeface="Calibri"/>
                <a:hlinkClick r:id="rId3"/>
              </a:rPr>
              <a:t>http://www.pbis.org</a:t>
            </a:r>
            <a:r>
              <a:rPr lang="en-US" sz="2400" dirty="0">
                <a:solidFill>
                  <a:schemeClr val="dk1"/>
                </a:solidFill>
                <a:ea typeface="Calibri"/>
                <a:cs typeface="Calibri"/>
                <a:sym typeface="Calibri"/>
              </a:rPr>
              <a:t> </a:t>
            </a:r>
            <a:endParaRPr lang="en-US" sz="2400" dirty="0"/>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8/1/2018</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43</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15043363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a:t>
            </a:r>
            <a:br>
              <a:rPr lang="en-US" dirty="0" smtClean="0"/>
            </a:br>
            <a:endParaRPr lang="en-US" dirty="0"/>
          </a:p>
        </p:txBody>
      </p:sp>
      <p:sp>
        <p:nvSpPr>
          <p:cNvPr id="3" name="Text Placeholder 2"/>
          <p:cNvSpPr>
            <a:spLocks noGrp="1"/>
          </p:cNvSpPr>
          <p:nvPr>
            <p:ph type="body" sz="quarter" idx="13"/>
          </p:nvPr>
        </p:nvSpPr>
        <p:spPr/>
        <p:txBody>
          <a:bodyPr/>
          <a:lstStyle/>
          <a:p>
            <a:pPr>
              <a:spcAft>
                <a:spcPts val="0"/>
              </a:spcAft>
            </a:pPr>
            <a:r>
              <a:rPr lang="en-US" sz="2800" b="1" dirty="0"/>
              <a:t>MDE PBIS Management Team</a:t>
            </a:r>
          </a:p>
          <a:p>
            <a:pPr>
              <a:spcAft>
                <a:spcPts val="0"/>
              </a:spcAft>
            </a:pPr>
            <a:r>
              <a:rPr lang="en-US" sz="2800" dirty="0" smtClean="0"/>
              <a:t>MDE.PBIS@state.mn.us</a:t>
            </a:r>
            <a:endParaRPr lang="en-US" sz="2800" dirty="0"/>
          </a:p>
        </p:txBody>
      </p:sp>
      <p:sp>
        <p:nvSpPr>
          <p:cNvPr id="4" name="Date Placeholder 3"/>
          <p:cNvSpPr>
            <a:spLocks noGrp="1"/>
          </p:cNvSpPr>
          <p:nvPr>
            <p:ph type="dt" sz="half" idx="10"/>
          </p:nvPr>
        </p:nvSpPr>
        <p:spPr/>
        <p:txBody>
          <a:bodyPr/>
          <a:lstStyle/>
          <a:p>
            <a:fld id="{D094F804-653A-41F1-A565-1098D9DEB37A}" type="datetime1">
              <a:rPr lang="en-US" smtClean="0">
                <a:solidFill>
                  <a:srgbClr val="FFFFFF"/>
                </a:solidFill>
              </a:rPr>
              <a:pPr/>
              <a:t>8/1/2018</a:t>
            </a:fld>
            <a:endParaRPr lang="en-US" dirty="0">
              <a:solidFill>
                <a:srgbClr val="FFFFFF"/>
              </a:solidFill>
            </a:endParaRPr>
          </a:p>
        </p:txBody>
      </p:sp>
      <p:sp>
        <p:nvSpPr>
          <p:cNvPr id="5" name="Footer Placeholder 4"/>
          <p:cNvSpPr>
            <a:spLocks noGrp="1"/>
          </p:cNvSpPr>
          <p:nvPr>
            <p:ph type="ftr" sz="quarter" idx="12"/>
          </p:nvPr>
        </p:nvSpPr>
        <p:spPr/>
        <p:txBody>
          <a:bodyPr/>
          <a:lstStyle/>
          <a:p>
            <a:r>
              <a:rPr lang="en-US" dirty="0" smtClean="0">
                <a:solidFill>
                  <a:srgbClr val="FFFFFF"/>
                </a:solidFill>
              </a:rPr>
              <a:t>Leading for educational excellence and equity, every day for every one. </a:t>
            </a:r>
            <a:r>
              <a:rPr lang="en-US" dirty="0" smtClean="0">
                <a:solidFill>
                  <a:srgbClr val="78BE21"/>
                </a:solidFill>
              </a:rPr>
              <a:t>|</a:t>
            </a:r>
            <a:r>
              <a:rPr lang="en-US" dirty="0" smtClean="0">
                <a:solidFill>
                  <a:srgbClr val="FFFFFF"/>
                </a:solidFill>
              </a:rPr>
              <a:t> education.mn.gov</a:t>
            </a:r>
            <a:endParaRPr lang="en-US" dirty="0">
              <a:solidFill>
                <a:srgbClr val="FFFFFF"/>
              </a:solidFill>
            </a:endParaRPr>
          </a:p>
        </p:txBody>
      </p:sp>
      <p:sp>
        <p:nvSpPr>
          <p:cNvPr id="6" name="Slide Number Placeholder 5"/>
          <p:cNvSpPr>
            <a:spLocks noGrp="1"/>
          </p:cNvSpPr>
          <p:nvPr>
            <p:ph type="sldNum" sz="quarter" idx="11"/>
          </p:nvPr>
        </p:nvSpPr>
        <p:spPr/>
        <p:txBody>
          <a:bodyPr/>
          <a:lstStyle/>
          <a:p>
            <a:fld id="{48F63A3B-78C7-47BE-AE5E-E10140E04643}" type="slidenum">
              <a:rPr lang="en-US" smtClean="0">
                <a:solidFill>
                  <a:srgbClr val="FFFFFF"/>
                </a:solidFill>
              </a:rPr>
              <a:pPr/>
              <a:t>44</a:t>
            </a:fld>
            <a:endParaRPr lang="en-US" dirty="0">
              <a:solidFill>
                <a:srgbClr val="FFFFFF"/>
              </a:solidFill>
            </a:endParaRPr>
          </a:p>
        </p:txBody>
      </p:sp>
    </p:spTree>
    <p:extLst>
      <p:ext uri="{BB962C8B-B14F-4D97-AF65-F5344CB8AC3E}">
        <p14:creationId xmlns:p14="http://schemas.microsoft.com/office/powerpoint/2010/main" val="7756283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bis display of a school's data" title="picture"/>
          <p:cNvPicPr>
            <a:picLocks noChangeAspect="1"/>
          </p:cNvPicPr>
          <p:nvPr/>
        </p:nvPicPr>
        <p:blipFill rotWithShape="1">
          <a:blip r:embed="rId3"/>
          <a:srcRect l="2679" t="22895" r="25453" b="7887"/>
          <a:stretch/>
        </p:blipFill>
        <p:spPr>
          <a:xfrm>
            <a:off x="9884768" y="3703347"/>
            <a:ext cx="2141034" cy="1449658"/>
          </a:xfrm>
          <a:prstGeom prst="rect">
            <a:avLst/>
          </a:prstGeom>
        </p:spPr>
      </p:pic>
      <p:pic>
        <p:nvPicPr>
          <p:cNvPr id="11" name="Picture 10" descr="golden trays, trophy and other awards used for children in an PBIS school" title="picture"/>
          <p:cNvPicPr>
            <a:picLocks noChangeAspect="1"/>
          </p:cNvPicPr>
          <p:nvPr/>
        </p:nvPicPr>
        <p:blipFill>
          <a:blip r:embed="rId4"/>
          <a:stretch>
            <a:fillRect/>
          </a:stretch>
        </p:blipFill>
        <p:spPr>
          <a:xfrm>
            <a:off x="7108235" y="4400105"/>
            <a:ext cx="2487277" cy="1866551"/>
          </a:xfrm>
          <a:prstGeom prst="rect">
            <a:avLst/>
          </a:prstGeom>
        </p:spPr>
      </p:pic>
      <p:sp>
        <p:nvSpPr>
          <p:cNvPr id="2" name="Title 1"/>
          <p:cNvSpPr>
            <a:spLocks noGrp="1"/>
          </p:cNvSpPr>
          <p:nvPr>
            <p:ph type="title"/>
          </p:nvPr>
        </p:nvSpPr>
        <p:spPr/>
        <p:txBody>
          <a:bodyPr/>
          <a:lstStyle/>
          <a:p>
            <a:r>
              <a:rPr lang="en-US" dirty="0" smtClean="0"/>
              <a:t>Tier 1 Basics</a:t>
            </a:r>
            <a:endParaRPr lang="en-US" dirty="0"/>
          </a:p>
        </p:txBody>
      </p:sp>
      <p:sp>
        <p:nvSpPr>
          <p:cNvPr id="3" name="Content Placeholder 2"/>
          <p:cNvSpPr>
            <a:spLocks noGrp="1"/>
          </p:cNvSpPr>
          <p:nvPr>
            <p:ph idx="1"/>
          </p:nvPr>
        </p:nvSpPr>
        <p:spPr/>
        <p:txBody>
          <a:bodyPr/>
          <a:lstStyle/>
          <a:p>
            <a:r>
              <a:rPr lang="en-US" dirty="0" smtClean="0"/>
              <a:t>School Leadership Team</a:t>
            </a:r>
          </a:p>
          <a:p>
            <a:r>
              <a:rPr lang="en-US" dirty="0" smtClean="0"/>
              <a:t>3-5 Positive Expectations</a:t>
            </a:r>
          </a:p>
          <a:p>
            <a:r>
              <a:rPr lang="en-US" dirty="0" smtClean="0"/>
              <a:t>Acknowledgement System</a:t>
            </a:r>
          </a:p>
          <a:p>
            <a:r>
              <a:rPr lang="en-US" dirty="0" smtClean="0"/>
              <a:t>Continuum of Procedures to Correct Behavior</a:t>
            </a:r>
          </a:p>
          <a:p>
            <a:r>
              <a:rPr lang="en-US" dirty="0" smtClean="0"/>
              <a:t>Data Based Decision Making</a:t>
            </a:r>
          </a:p>
          <a:p>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8/2/2018</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5</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education.mn.gov</a:t>
            </a:r>
            <a:endParaRPr lang="en-US" dirty="0">
              <a:solidFill>
                <a:srgbClr val="003865"/>
              </a:solidFill>
            </a:endParaRPr>
          </a:p>
        </p:txBody>
      </p:sp>
      <p:pic>
        <p:nvPicPr>
          <p:cNvPr id="9" name="Picture 8" descr="text box and picture of a school's exhibit of their work with PBIS school-wide" title="picture"/>
          <p:cNvPicPr>
            <a:picLocks noChangeAspect="1"/>
          </p:cNvPicPr>
          <p:nvPr/>
        </p:nvPicPr>
        <p:blipFill>
          <a:blip r:embed="rId5"/>
          <a:stretch>
            <a:fillRect/>
          </a:stretch>
        </p:blipFill>
        <p:spPr>
          <a:xfrm>
            <a:off x="8893356" y="1651677"/>
            <a:ext cx="2670807" cy="1652239"/>
          </a:xfrm>
          <a:prstGeom prst="rect">
            <a:avLst/>
          </a:prstGeom>
        </p:spPr>
      </p:pic>
      <p:pic>
        <p:nvPicPr>
          <p:cNvPr id="10" name="Picture 9" descr="a team working together" title="picture"/>
          <p:cNvPicPr>
            <a:picLocks noChangeAspect="1"/>
          </p:cNvPicPr>
          <p:nvPr/>
        </p:nvPicPr>
        <p:blipFill>
          <a:blip r:embed="rId6"/>
          <a:stretch>
            <a:fillRect/>
          </a:stretch>
        </p:blipFill>
        <p:spPr>
          <a:xfrm>
            <a:off x="5768224" y="1966855"/>
            <a:ext cx="2680022" cy="1674425"/>
          </a:xfrm>
          <a:prstGeom prst="rect">
            <a:avLst/>
          </a:prstGeom>
        </p:spPr>
      </p:pic>
    </p:spTree>
    <p:extLst>
      <p:ext uri="{BB962C8B-B14F-4D97-AF65-F5344CB8AC3E}">
        <p14:creationId xmlns:p14="http://schemas.microsoft.com/office/powerpoint/2010/main" val="18025881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93" name="Text Box 13"/>
          <p:cNvSpPr txBox="1">
            <a:spLocks noChangeArrowheads="1"/>
          </p:cNvSpPr>
          <p:nvPr/>
        </p:nvSpPr>
        <p:spPr bwMode="auto">
          <a:xfrm>
            <a:off x="395292" y="1607767"/>
            <a:ext cx="1140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altLang="en-US" dirty="0" smtClean="0">
                <a:solidFill>
                  <a:schemeClr val="tx2"/>
                </a:solidFill>
              </a:rPr>
              <a:t>Supporting culturally equitable social competence and academic achievement</a:t>
            </a:r>
            <a:endParaRPr lang="en-US" altLang="en-US" dirty="0">
              <a:solidFill>
                <a:schemeClr val="tx2"/>
              </a:solidFill>
            </a:endParaRPr>
          </a:p>
        </p:txBody>
      </p:sp>
      <p:sp>
        <p:nvSpPr>
          <p:cNvPr id="6" name="Title 5"/>
          <p:cNvSpPr>
            <a:spLocks noGrp="1"/>
          </p:cNvSpPr>
          <p:nvPr>
            <p:ph type="title"/>
          </p:nvPr>
        </p:nvSpPr>
        <p:spPr/>
        <p:txBody>
          <a:bodyPr/>
          <a:lstStyle/>
          <a:p>
            <a:r>
              <a:rPr lang="en-US" dirty="0" smtClean="0"/>
              <a:t>Four Key Elements of SW-PBIS</a:t>
            </a:r>
            <a:endParaRPr lang="en-US" dirty="0"/>
          </a:p>
        </p:txBody>
      </p:sp>
      <p:sp>
        <p:nvSpPr>
          <p:cNvPr id="10" name="Rectangle 9"/>
          <p:cNvSpPr/>
          <p:nvPr/>
        </p:nvSpPr>
        <p:spPr>
          <a:xfrm>
            <a:off x="9131968" y="6304837"/>
            <a:ext cx="2664740" cy="338554"/>
          </a:xfrm>
          <a:prstGeom prst="rect">
            <a:avLst/>
          </a:prstGeom>
        </p:spPr>
        <p:txBody>
          <a:bodyPr wrap="square">
            <a:spAutoFit/>
          </a:bodyPr>
          <a:lstStyle/>
          <a:p>
            <a:r>
              <a:rPr lang="en-US" sz="1600" dirty="0">
                <a:hlinkClick r:id="rId3"/>
              </a:rPr>
              <a:t>https://</a:t>
            </a:r>
            <a:r>
              <a:rPr lang="en-US" sz="1600" dirty="0" smtClean="0">
                <a:hlinkClick r:id="rId3"/>
              </a:rPr>
              <a:t>www.pbis.org/school</a:t>
            </a:r>
            <a:r>
              <a:rPr lang="en-US" sz="1600" dirty="0" smtClean="0"/>
              <a:t> </a:t>
            </a:r>
            <a:endParaRPr lang="en-US" sz="1600" dirty="0"/>
          </a:p>
        </p:txBody>
      </p:sp>
      <p:pic>
        <p:nvPicPr>
          <p:cNvPr id="16" name="Picture 15" descr="The integrated elements of PBIS are shown as a three-circle Venn Diagram of Data (supporting decisions) as a pink circle - Systems (supporting staff behavior) as a light blue circle – Practices (supporting student behavior) as a green circle, with the larger dark blue circle of Outcomes (supporting social competence and academic achievement) holding all three circles." title="Four Key Elements of SW-PBIS"/>
          <p:cNvPicPr>
            <a:picLocks noChangeAspect="1"/>
          </p:cNvPicPr>
          <p:nvPr/>
        </p:nvPicPr>
        <p:blipFill rotWithShape="1">
          <a:blip r:embed="rId4">
            <a:extLst>
              <a:ext uri="{28A0092B-C50C-407E-A947-70E740481C1C}">
                <a14:useLocalDpi xmlns:a14="http://schemas.microsoft.com/office/drawing/2010/main" val="0"/>
              </a:ext>
            </a:extLst>
          </a:blip>
          <a:srcRect t="14020"/>
          <a:stretch/>
        </p:blipFill>
        <p:spPr bwMode="auto">
          <a:xfrm>
            <a:off x="2342146" y="2069432"/>
            <a:ext cx="7066547" cy="4826214"/>
          </a:xfrm>
          <a:prstGeom prst="rect">
            <a:avLst/>
          </a:prstGeom>
          <a:noFill/>
          <a:ln>
            <a:noFill/>
          </a:ln>
        </p:spPr>
      </p:pic>
    </p:spTree>
    <p:extLst>
      <p:ext uri="{BB962C8B-B14F-4D97-AF65-F5344CB8AC3E}">
        <p14:creationId xmlns:p14="http://schemas.microsoft.com/office/powerpoint/2010/main" val="3898046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Key Elements of </a:t>
            </a:r>
            <a:r>
              <a:rPr lang="en-US" dirty="0" smtClean="0"/>
              <a:t>SW-PBIS – Analogy</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8/2/2018</a:t>
            </a:fld>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7</a:t>
            </a:fld>
            <a:endParaRPr lang="en-US" dirty="0"/>
          </a:p>
        </p:txBody>
      </p:sp>
      <p:sp>
        <p:nvSpPr>
          <p:cNvPr id="6" name="Footer Placeholder 5"/>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t> </a:t>
            </a:r>
            <a:r>
              <a:rPr lang="en-US" smtClean="0">
                <a:solidFill>
                  <a:schemeClr val="accent2"/>
                </a:solidFill>
              </a:rPr>
              <a:t>|</a:t>
            </a:r>
            <a:r>
              <a:rPr lang="en-US" smtClean="0"/>
              <a:t> </a:t>
            </a:r>
            <a:r>
              <a:rPr lang="en-US" smtClean="0">
                <a:solidFill>
                  <a:srgbClr val="003865"/>
                </a:solidFill>
              </a:rPr>
              <a:t>education.state.mn.us</a:t>
            </a:r>
            <a:endParaRPr lang="en-US" dirty="0">
              <a:solidFill>
                <a:srgbClr val="003865"/>
              </a:solidFill>
            </a:endParaRPr>
          </a:p>
        </p:txBody>
      </p:sp>
      <p:pic>
        <p:nvPicPr>
          <p:cNvPr id="7" name="Content Placeholder 6" descr="A wooden, three-legged stool. On the seat in red letters is the word &quot;Outcomes&quot;. Near the rear leg is &quot;Data&quot; in bold letters with &quot;Supporting Decision Making&quot; beneath it. Near the leg to the left it says &quot;Practices&quot; in bold letters. &quot;Supporting Student Behavior&quot; beneath it. Near the leg to the right it says &quot;Systems&quot; with &quot;Supporting Staff Behavior&quot; beneath it." title="Stool"/>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1" y="1394846"/>
            <a:ext cx="10878518" cy="4961503"/>
          </a:xfrm>
        </p:spPr>
      </p:pic>
      <p:sp>
        <p:nvSpPr>
          <p:cNvPr id="8" name="TextBox 7"/>
          <p:cNvSpPr txBox="1">
            <a:spLocks noChangeArrowheads="1"/>
          </p:cNvSpPr>
          <p:nvPr/>
        </p:nvSpPr>
        <p:spPr bwMode="auto">
          <a:xfrm>
            <a:off x="9296400" y="1932231"/>
            <a:ext cx="18288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600" b="1">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200" b="1">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Wingdings" pitchFamily="2" charset="2"/>
              <a:buChar char="§"/>
              <a:defRPr sz="20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b="1">
                <a:solidFill>
                  <a:schemeClr val="tx1"/>
                </a:solidFill>
                <a:latin typeface="Calibri"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9pPr>
          </a:lstStyle>
          <a:p>
            <a:pPr algn="r">
              <a:spcBef>
                <a:spcPct val="0"/>
              </a:spcBef>
              <a:buFontTx/>
              <a:buNone/>
            </a:pPr>
            <a:r>
              <a:rPr lang="en-US" altLang="en-US" sz="1800" dirty="0">
                <a:solidFill>
                  <a:schemeClr val="bg1"/>
                </a:solidFill>
              </a:rPr>
              <a:t>Supporting Social Competence &amp;</a:t>
            </a:r>
          </a:p>
          <a:p>
            <a:pPr algn="r">
              <a:spcBef>
                <a:spcPct val="0"/>
              </a:spcBef>
              <a:buFontTx/>
              <a:buNone/>
            </a:pPr>
            <a:r>
              <a:rPr lang="en-US" altLang="en-US" sz="1800" dirty="0">
                <a:solidFill>
                  <a:schemeClr val="bg1"/>
                </a:solidFill>
              </a:rPr>
              <a:t>Academic Achievement</a:t>
            </a:r>
          </a:p>
        </p:txBody>
      </p:sp>
      <p:sp>
        <p:nvSpPr>
          <p:cNvPr id="9" name="TextBox 8"/>
          <p:cNvSpPr txBox="1">
            <a:spLocks noChangeArrowheads="1"/>
          </p:cNvSpPr>
          <p:nvPr/>
        </p:nvSpPr>
        <p:spPr bwMode="auto">
          <a:xfrm rot="448665">
            <a:off x="5511799" y="2351912"/>
            <a:ext cx="2412268" cy="461665"/>
          </a:xfrm>
          <a:prstGeom prst="rect">
            <a:avLst/>
          </a:prstGeom>
          <a:noFill/>
          <a:ln w="9525">
            <a:noFill/>
            <a:miter lim="800000"/>
            <a:headEnd/>
            <a:tailEnd/>
          </a:ln>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dirty="0">
                <a:solidFill>
                  <a:srgbClr val="FB4A37"/>
                </a:solidFill>
                <a:effectLst>
                  <a:outerShdw blurRad="38100" dist="38100" dir="2700000" algn="tl">
                    <a:srgbClr val="C0C0C0"/>
                  </a:outerShdw>
                </a:effectLst>
                <a:latin typeface="Arial Black" charset="0"/>
              </a:rPr>
              <a:t>OUTCOMES </a:t>
            </a:r>
          </a:p>
        </p:txBody>
      </p:sp>
      <p:sp>
        <p:nvSpPr>
          <p:cNvPr id="10" name="TextBox 9"/>
          <p:cNvSpPr txBox="1">
            <a:spLocks noChangeArrowheads="1"/>
          </p:cNvSpPr>
          <p:nvPr/>
        </p:nvSpPr>
        <p:spPr bwMode="auto">
          <a:xfrm>
            <a:off x="1021867" y="4681651"/>
            <a:ext cx="1654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600" b="1">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200" b="1">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Wingdings" pitchFamily="2" charset="2"/>
              <a:buChar char="§"/>
              <a:defRPr sz="20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b="1">
                <a:solidFill>
                  <a:schemeClr val="tx1"/>
                </a:solidFill>
                <a:latin typeface="Calibri"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9pPr>
          </a:lstStyle>
          <a:p>
            <a:pPr eaLnBrk="1" hangingPunct="1">
              <a:spcBef>
                <a:spcPct val="0"/>
              </a:spcBef>
              <a:buFontTx/>
              <a:buNone/>
            </a:pPr>
            <a:r>
              <a:rPr lang="en-US" altLang="en-US" sz="1800" b="0" dirty="0">
                <a:latin typeface="Arial Black" pitchFamily="34" charset="0"/>
              </a:rPr>
              <a:t>PRACTICES</a:t>
            </a:r>
          </a:p>
        </p:txBody>
      </p:sp>
      <p:sp>
        <p:nvSpPr>
          <p:cNvPr id="11" name="TextBox 10"/>
          <p:cNvSpPr txBox="1">
            <a:spLocks noChangeArrowheads="1"/>
          </p:cNvSpPr>
          <p:nvPr/>
        </p:nvSpPr>
        <p:spPr bwMode="auto">
          <a:xfrm>
            <a:off x="1021867" y="5051538"/>
            <a:ext cx="259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600" b="1">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200" b="1">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Wingdings" pitchFamily="2" charset="2"/>
              <a:buChar char="§"/>
              <a:defRPr sz="20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b="1">
                <a:solidFill>
                  <a:schemeClr val="tx1"/>
                </a:solidFill>
                <a:latin typeface="Calibri"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9pPr>
          </a:lstStyle>
          <a:p>
            <a:pPr>
              <a:spcBef>
                <a:spcPct val="0"/>
              </a:spcBef>
              <a:buFontTx/>
              <a:buNone/>
            </a:pPr>
            <a:r>
              <a:rPr lang="en-US" altLang="en-US" sz="1800" b="0" dirty="0"/>
              <a:t>Supporting</a:t>
            </a:r>
          </a:p>
          <a:p>
            <a:pPr>
              <a:spcBef>
                <a:spcPct val="0"/>
              </a:spcBef>
              <a:buFontTx/>
              <a:buNone/>
            </a:pPr>
            <a:r>
              <a:rPr lang="en-US" altLang="en-US" sz="1800" b="0" dirty="0"/>
              <a:t>Student Behavior</a:t>
            </a:r>
          </a:p>
        </p:txBody>
      </p:sp>
      <p:sp>
        <p:nvSpPr>
          <p:cNvPr id="12" name="TextBox 11"/>
          <p:cNvSpPr txBox="1">
            <a:spLocks noChangeArrowheads="1"/>
          </p:cNvSpPr>
          <p:nvPr/>
        </p:nvSpPr>
        <p:spPr bwMode="auto">
          <a:xfrm>
            <a:off x="5669756" y="3133214"/>
            <a:ext cx="852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600" b="1">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200" b="1">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Wingdings" pitchFamily="2" charset="2"/>
              <a:buChar char="§"/>
              <a:defRPr sz="20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b="1">
                <a:solidFill>
                  <a:schemeClr val="tx1"/>
                </a:solidFill>
                <a:latin typeface="Calibri"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9pPr>
          </a:lstStyle>
          <a:p>
            <a:pPr eaLnBrk="1" hangingPunct="1">
              <a:spcBef>
                <a:spcPct val="0"/>
              </a:spcBef>
              <a:buFontTx/>
              <a:buNone/>
            </a:pPr>
            <a:r>
              <a:rPr lang="en-US" altLang="en-US" sz="1800" b="0" dirty="0">
                <a:latin typeface="Arial Black" pitchFamily="34" charset="0"/>
              </a:rPr>
              <a:t>DATA</a:t>
            </a:r>
          </a:p>
        </p:txBody>
      </p:sp>
      <p:sp>
        <p:nvSpPr>
          <p:cNvPr id="13" name="TextBox 12"/>
          <p:cNvSpPr txBox="1">
            <a:spLocks noChangeArrowheads="1"/>
          </p:cNvSpPr>
          <p:nvPr/>
        </p:nvSpPr>
        <p:spPr bwMode="auto">
          <a:xfrm>
            <a:off x="5295900" y="3410193"/>
            <a:ext cx="1600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600" b="1">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200" b="1">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Wingdings" pitchFamily="2" charset="2"/>
              <a:buChar char="§"/>
              <a:defRPr sz="20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b="1">
                <a:solidFill>
                  <a:schemeClr val="tx1"/>
                </a:solidFill>
                <a:latin typeface="Calibri"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9pPr>
          </a:lstStyle>
          <a:p>
            <a:pPr algn="ctr">
              <a:spcBef>
                <a:spcPct val="0"/>
              </a:spcBef>
              <a:buFontTx/>
              <a:buNone/>
            </a:pPr>
            <a:r>
              <a:rPr lang="en-US" altLang="en-US" sz="1800" b="0" dirty="0"/>
              <a:t>Supporting</a:t>
            </a:r>
          </a:p>
          <a:p>
            <a:pPr algn="ctr">
              <a:spcBef>
                <a:spcPct val="0"/>
              </a:spcBef>
              <a:buFontTx/>
              <a:buNone/>
            </a:pPr>
            <a:r>
              <a:rPr lang="en-US" altLang="en-US" sz="1800" b="0" dirty="0"/>
              <a:t>Decision</a:t>
            </a:r>
          </a:p>
          <a:p>
            <a:pPr algn="ctr">
              <a:spcBef>
                <a:spcPct val="0"/>
              </a:spcBef>
              <a:buFontTx/>
              <a:buNone/>
            </a:pPr>
            <a:r>
              <a:rPr lang="en-US" altLang="en-US" sz="1800" b="0" dirty="0"/>
              <a:t>Making</a:t>
            </a:r>
          </a:p>
        </p:txBody>
      </p:sp>
      <p:sp>
        <p:nvSpPr>
          <p:cNvPr id="14" name="TextBox 13"/>
          <p:cNvSpPr txBox="1">
            <a:spLocks noChangeArrowheads="1"/>
          </p:cNvSpPr>
          <p:nvPr/>
        </p:nvSpPr>
        <p:spPr bwMode="auto">
          <a:xfrm>
            <a:off x="6869907" y="4866594"/>
            <a:ext cx="1404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600" b="1">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200" b="1">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Wingdings" pitchFamily="2" charset="2"/>
              <a:buChar char="§"/>
              <a:defRPr sz="20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b="1">
                <a:solidFill>
                  <a:schemeClr val="tx1"/>
                </a:solidFill>
                <a:latin typeface="Calibri"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9pPr>
          </a:lstStyle>
          <a:p>
            <a:pPr eaLnBrk="1" hangingPunct="1">
              <a:spcBef>
                <a:spcPct val="0"/>
              </a:spcBef>
              <a:buFontTx/>
              <a:buNone/>
            </a:pPr>
            <a:r>
              <a:rPr lang="en-US" altLang="en-US" sz="1800" b="0" dirty="0">
                <a:latin typeface="Arial Black" pitchFamily="34" charset="0"/>
              </a:rPr>
              <a:t>SYSTEMS</a:t>
            </a:r>
          </a:p>
        </p:txBody>
      </p:sp>
      <p:sp>
        <p:nvSpPr>
          <p:cNvPr id="15" name="TextBox 14"/>
          <p:cNvSpPr txBox="1">
            <a:spLocks noChangeArrowheads="1"/>
          </p:cNvSpPr>
          <p:nvPr/>
        </p:nvSpPr>
        <p:spPr bwMode="auto">
          <a:xfrm>
            <a:off x="6522244" y="5195392"/>
            <a:ext cx="175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600" b="1">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200" b="1">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Wingdings" pitchFamily="2" charset="2"/>
              <a:buChar char="§"/>
              <a:defRPr sz="20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b="1">
                <a:solidFill>
                  <a:schemeClr val="tx1"/>
                </a:solidFill>
                <a:latin typeface="Calibri"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Arial" pitchFamily="34" charset="0"/>
                <a:cs typeface="Arial" pitchFamily="34" charset="0"/>
              </a:defRPr>
            </a:lvl9pPr>
          </a:lstStyle>
          <a:p>
            <a:pPr algn="r">
              <a:spcBef>
                <a:spcPct val="0"/>
              </a:spcBef>
              <a:buFontTx/>
              <a:buNone/>
            </a:pPr>
            <a:r>
              <a:rPr lang="en-US" altLang="en-US" sz="1800" b="0" dirty="0"/>
              <a:t>Supporting</a:t>
            </a:r>
          </a:p>
          <a:p>
            <a:pPr algn="r">
              <a:spcBef>
                <a:spcPct val="0"/>
              </a:spcBef>
              <a:buFontTx/>
              <a:buNone/>
            </a:pPr>
            <a:r>
              <a:rPr lang="en-US" altLang="en-US" sz="1800" b="0" dirty="0"/>
              <a:t>Staff Behavior</a:t>
            </a:r>
          </a:p>
        </p:txBody>
      </p:sp>
      <p:grpSp>
        <p:nvGrpSpPr>
          <p:cNvPr id="16" name="Shape 278" descr="The integrated elements of PBIS are shown as a three-circle Venn Diagram of Data (supporting decisions) as a pink circle - Systems (supporting staff behavior) as a light blue circle – Practices (supporting student behavior) as a green circle, with the larger dark blue circle of Outcomes (supporting social competence and academic achievement) holding all three circles." title="Integrated elements of PBIS Logo"/>
          <p:cNvGrpSpPr/>
          <p:nvPr/>
        </p:nvGrpSpPr>
        <p:grpSpPr>
          <a:xfrm>
            <a:off x="9992829" y="4968246"/>
            <a:ext cx="1259274" cy="1100404"/>
            <a:chOff x="4038600" y="1295401"/>
            <a:chExt cx="4495800" cy="4511700"/>
          </a:xfrm>
        </p:grpSpPr>
        <p:sp>
          <p:nvSpPr>
            <p:cNvPr id="17" name="Shape 279"/>
            <p:cNvSpPr/>
            <p:nvPr/>
          </p:nvSpPr>
          <p:spPr>
            <a:xfrm>
              <a:off x="4038600" y="1295401"/>
              <a:ext cx="4495800" cy="4511700"/>
            </a:xfrm>
            <a:prstGeom prst="ellipse">
              <a:avLst/>
            </a:prstGeom>
            <a:solidFill>
              <a:schemeClr val="lt1">
                <a:alpha val="49800"/>
              </a:schemeClr>
            </a:solidFill>
            <a:ln w="63500" cap="flat" cmpd="sng">
              <a:solidFill>
                <a:srgbClr val="333399"/>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SzPts val="1400"/>
                <a:buFont typeface="Arial"/>
                <a:buNone/>
              </a:pPr>
              <a:endParaRPr sz="1400" kern="0">
                <a:solidFill>
                  <a:srgbClr val="2F2B20"/>
                </a:solidFill>
                <a:ea typeface="Arial"/>
                <a:cs typeface="Arial"/>
                <a:sym typeface="Arial"/>
              </a:endParaRPr>
            </a:p>
          </p:txBody>
        </p:sp>
        <p:sp>
          <p:nvSpPr>
            <p:cNvPr id="18" name="Shape 280"/>
            <p:cNvSpPr/>
            <p:nvPr/>
          </p:nvSpPr>
          <p:spPr>
            <a:xfrm>
              <a:off x="5105400" y="3505200"/>
              <a:ext cx="2362200" cy="2209800"/>
            </a:xfrm>
            <a:prstGeom prst="ellipse">
              <a:avLst/>
            </a:prstGeom>
            <a:noFill/>
            <a:ln w="63500" cap="flat" cmpd="sng">
              <a:solidFill>
                <a:srgbClr val="99CC0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2400"/>
                <a:buFont typeface="Arial"/>
                <a:buNone/>
              </a:pPr>
              <a:endParaRPr sz="2400" kern="0">
                <a:solidFill>
                  <a:srgbClr val="2F2B20"/>
                </a:solidFill>
                <a:ea typeface="Arial"/>
                <a:cs typeface="Arial"/>
                <a:sym typeface="Arial"/>
              </a:endParaRPr>
            </a:p>
          </p:txBody>
        </p:sp>
        <p:sp>
          <p:nvSpPr>
            <p:cNvPr id="19" name="Shape 281"/>
            <p:cNvSpPr/>
            <p:nvPr/>
          </p:nvSpPr>
          <p:spPr>
            <a:xfrm>
              <a:off x="6096000" y="2057400"/>
              <a:ext cx="2286000" cy="2209800"/>
            </a:xfrm>
            <a:prstGeom prst="ellipse">
              <a:avLst/>
            </a:prstGeom>
            <a:noFill/>
            <a:ln w="63500" cap="flat" cmpd="sng">
              <a:solidFill>
                <a:srgbClr val="FF99CC"/>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SzPts val="1400"/>
                <a:buFont typeface="Arial"/>
                <a:buNone/>
              </a:pPr>
              <a:endParaRPr sz="1400" kern="0">
                <a:solidFill>
                  <a:srgbClr val="2F2B20"/>
                </a:solidFill>
                <a:ea typeface="Arial"/>
                <a:cs typeface="Arial"/>
                <a:sym typeface="Arial"/>
              </a:endParaRPr>
            </a:p>
          </p:txBody>
        </p:sp>
        <p:sp>
          <p:nvSpPr>
            <p:cNvPr id="20" name="Shape 282"/>
            <p:cNvSpPr/>
            <p:nvPr/>
          </p:nvSpPr>
          <p:spPr>
            <a:xfrm>
              <a:off x="4191000" y="2209800"/>
              <a:ext cx="2209800" cy="2209800"/>
            </a:xfrm>
            <a:prstGeom prst="ellipse">
              <a:avLst/>
            </a:prstGeom>
            <a:noFill/>
            <a:ln w="63500" cap="flat" cmpd="sng">
              <a:solidFill>
                <a:srgbClr val="00FFCC"/>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SzPts val="1400"/>
                <a:buFont typeface="Arial"/>
                <a:buNone/>
              </a:pPr>
              <a:endParaRPr sz="1400" kern="0">
                <a:solidFill>
                  <a:srgbClr val="2F2B20"/>
                </a:solidFill>
                <a:ea typeface="Arial"/>
                <a:cs typeface="Arial"/>
                <a:sym typeface="Arial"/>
              </a:endParaRPr>
            </a:p>
          </p:txBody>
        </p:sp>
      </p:grpSp>
    </p:spTree>
    <p:extLst>
      <p:ext uri="{BB962C8B-B14F-4D97-AF65-F5344CB8AC3E}">
        <p14:creationId xmlns:p14="http://schemas.microsoft.com/office/powerpoint/2010/main" val="79428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iterate type="lt">
                                    <p:tmPct val="0"/>
                                  </p:iterate>
                                  <p:childTnLst>
                                    <p:set>
                                      <p:cBhvr>
                                        <p:cTn id="30" dur="1" fill="hold">
                                          <p:stCondLst>
                                            <p:cond delay="0"/>
                                          </p:stCondLst>
                                        </p:cTn>
                                        <p:tgtEl>
                                          <p:spTgt spid="14"/>
                                        </p:tgtEl>
                                        <p:attrNameLst>
                                          <p:attrName>style.visibility</p:attrName>
                                        </p:attrNameLst>
                                      </p:cBhvr>
                                      <p:to>
                                        <p:strVal val="visible"/>
                                      </p:to>
                                    </p:set>
                                    <p:animEffect transition="in" filter="fade">
                                      <p:cBhvr>
                                        <p:cTn id="31" dur="2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900" decel="100000" fill="hold"/>
                                        <p:tgtEl>
                                          <p:spTgt spid="15"/>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PBIS as a Framework for Implementation</a:t>
            </a:r>
            <a:endParaRPr lang="en-US" dirty="0"/>
          </a:p>
        </p:txBody>
      </p:sp>
      <p:sp>
        <p:nvSpPr>
          <p:cNvPr id="3" name="Content Placeholder 2"/>
          <p:cNvSpPr>
            <a:spLocks noGrp="1"/>
          </p:cNvSpPr>
          <p:nvPr>
            <p:ph idx="1"/>
          </p:nvPr>
        </p:nvSpPr>
        <p:spPr/>
        <p:txBody>
          <a:bodyPr/>
          <a:lstStyle/>
          <a:p>
            <a:r>
              <a:rPr lang="en-US" smtClean="0"/>
              <a:t>Multi-Tiered System of Supports</a:t>
            </a:r>
          </a:p>
          <a:p>
            <a:r>
              <a:rPr lang="en-US" smtClean="0"/>
              <a:t>Emphasis on Evidence-based Practices</a:t>
            </a:r>
          </a:p>
          <a:p>
            <a:r>
              <a:rPr lang="en-US" smtClean="0"/>
              <a:t>Focus on Outcomes and Data-based Decision Making</a:t>
            </a:r>
          </a:p>
          <a:p>
            <a:r>
              <a:rPr lang="en-US" smtClean="0"/>
              <a:t>Team-led Implementation</a:t>
            </a:r>
          </a:p>
          <a:p>
            <a:r>
              <a:rPr lang="en-US" smtClean="0"/>
              <a:t>Focus on Contextual Fit &amp; Fidelity</a:t>
            </a:r>
          </a:p>
          <a:p>
            <a:r>
              <a:rPr lang="en-US" smtClean="0"/>
              <a:t>Emphasizes Sustainability</a:t>
            </a:r>
            <a:endParaRPr lang="en-US" dirty="0" smtClean="0"/>
          </a:p>
        </p:txBody>
      </p:sp>
      <p:sp>
        <p:nvSpPr>
          <p:cNvPr id="4" name="Rounded Rectangle 3" descr="This Green Rectangle is boxing in Multi-Tiered System of Supports to highlight this part of PBIS." title="Green Rectangle"/>
          <p:cNvSpPr/>
          <p:nvPr/>
        </p:nvSpPr>
        <p:spPr>
          <a:xfrm>
            <a:off x="685720" y="1601007"/>
            <a:ext cx="8915400" cy="796834"/>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13456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Continuum Logic: Support for All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pPr/>
              <a:t>8/1/2018</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9</a:t>
            </a:fld>
            <a:endParaRPr lang="en-US" dirty="0"/>
          </a:p>
        </p:txBody>
      </p:sp>
      <p:sp>
        <p:nvSpPr>
          <p:cNvPr id="7" name="Footer Placeholder 6"/>
          <p:cNvSpPr>
            <a:spLocks noGrp="1"/>
          </p:cNvSpPr>
          <p:nvPr>
            <p:ph type="ftr" sz="quarter" idx="13"/>
          </p:nvPr>
        </p:nvSpPr>
        <p:spPr/>
        <p:txBody>
          <a:bodyPr/>
          <a:lstStyle/>
          <a:p>
            <a:r>
              <a:rPr lang="en-US" smtClean="0"/>
              <a:t>pbis.org</a:t>
            </a:r>
            <a:endParaRPr lang="en-US" dirty="0"/>
          </a:p>
        </p:txBody>
      </p:sp>
      <p:grpSp>
        <p:nvGrpSpPr>
          <p:cNvPr id="14" name="Group 13" descr="PBIS triangle that displays the distribution of progressively more comprehensive and personalized interventions.  From the bottom to the top of the triangle, (Green Section) 80% of students only receive primary prevention, (Yellow Section) 15% of students receive secondary prevention, (Red Section) 5% of students receive tertiary prevention." title="PBIS TRIANGLE"/>
          <p:cNvGrpSpPr/>
          <p:nvPr/>
        </p:nvGrpSpPr>
        <p:grpSpPr>
          <a:xfrm>
            <a:off x="3070260" y="1411926"/>
            <a:ext cx="5740053" cy="5309550"/>
            <a:chOff x="0" y="0"/>
            <a:chExt cx="6096000" cy="5638800"/>
          </a:xfrm>
        </p:grpSpPr>
        <p:sp>
          <p:nvSpPr>
            <p:cNvPr id="59" name="Trapezoid 58"/>
            <p:cNvSpPr/>
            <p:nvPr/>
          </p:nvSpPr>
          <p:spPr>
            <a:xfrm>
              <a:off x="0" y="0"/>
              <a:ext cx="6096000" cy="5638800"/>
            </a:xfrm>
            <a:prstGeom prst="trapezoid">
              <a:avLst>
                <a:gd name="adj" fmla="val 54054"/>
              </a:avLst>
            </a:prstGeom>
            <a:gradFill rotWithShape="0">
              <a:gsLst>
                <a:gs pos="0">
                  <a:srgbClr val="CC0000"/>
                </a:gs>
                <a:gs pos="18000">
                  <a:srgbClr val="FFFF99"/>
                </a:gs>
                <a:gs pos="50000">
                  <a:srgbClr val="66FF33"/>
                </a:gs>
                <a:gs pos="65000">
                  <a:srgbClr val="33CC33"/>
                </a:gs>
                <a:gs pos="82000">
                  <a:srgbClr val="009900"/>
                </a:gs>
              </a:gsLst>
              <a:lin ang="5400000" scaled="0"/>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0" name="Trapezoid 4"/>
            <p:cNvSpPr/>
            <p:nvPr/>
          </p:nvSpPr>
          <p:spPr>
            <a:xfrm>
              <a:off x="0" y="0"/>
              <a:ext cx="6096000" cy="5638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algn="ctr" defTabSz="2889250">
                <a:lnSpc>
                  <a:spcPct val="90000"/>
                </a:lnSpc>
                <a:spcBef>
                  <a:spcPct val="0"/>
                </a:spcBef>
                <a:spcAft>
                  <a:spcPct val="35000"/>
                </a:spcAft>
              </a:pPr>
              <a:endParaRPr lang="en-US" sz="6500" dirty="0"/>
            </a:p>
          </p:txBody>
        </p:sp>
      </p:grpSp>
      <p:graphicFrame>
        <p:nvGraphicFramePr>
          <p:cNvPr id="64" name="Diagram 63" descr="This is an arrow that is on the left side of a MTSS triangle, and matches the colors of green yellow and red as the triangle to show the continum logic." title="MTSS Color Arrow"/>
          <p:cNvGraphicFramePr/>
          <p:nvPr>
            <p:extLst>
              <p:ext uri="{D42A27DB-BD31-4B8C-83A1-F6EECF244321}">
                <p14:modId xmlns:p14="http://schemas.microsoft.com/office/powerpoint/2010/main" val="1263145144"/>
              </p:ext>
            </p:extLst>
          </p:nvPr>
        </p:nvGraphicFramePr>
        <p:xfrm>
          <a:off x="1052338" y="1066800"/>
          <a:ext cx="4565239" cy="574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8" name="Rounded Rectangle 67"/>
          <p:cNvSpPr/>
          <p:nvPr/>
        </p:nvSpPr>
        <p:spPr bwMode="auto">
          <a:xfrm>
            <a:off x="6817914" y="1502777"/>
            <a:ext cx="2294123" cy="132937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fontAlgn="base"/>
            <a:r>
              <a:rPr lang="en-US" sz="1400" b="1" i="1" dirty="0">
                <a:latin typeface="Arial"/>
                <a:cs typeface="Arial"/>
              </a:rPr>
              <a:t>TERTIARY PREVENTION (Tier 3)</a:t>
            </a:r>
          </a:p>
          <a:p>
            <a:pPr marL="257175" indent="-257175" fontAlgn="base">
              <a:buFont typeface="Arial"/>
              <a:buChar char="•"/>
            </a:pPr>
            <a:r>
              <a:rPr lang="en-US" sz="1400" b="1" i="1" dirty="0">
                <a:latin typeface="Arial"/>
                <a:cs typeface="Arial"/>
              </a:rPr>
              <a:t>Most individualized</a:t>
            </a:r>
          </a:p>
          <a:p>
            <a:pPr marL="257175" indent="-257175" fontAlgn="base">
              <a:buFont typeface="Arial"/>
              <a:buChar char="•"/>
            </a:pPr>
            <a:r>
              <a:rPr lang="en-US" sz="1400" b="1" i="1" dirty="0">
                <a:latin typeface="Arial"/>
                <a:cs typeface="Arial"/>
              </a:rPr>
              <a:t>Most differentiated</a:t>
            </a:r>
          </a:p>
          <a:p>
            <a:pPr marL="257175" indent="-257175" fontAlgn="base">
              <a:buFont typeface="Arial"/>
              <a:buChar char="•"/>
            </a:pPr>
            <a:r>
              <a:rPr lang="en-US" sz="1400" b="1" i="1" dirty="0">
                <a:latin typeface="Arial"/>
                <a:cs typeface="Arial"/>
              </a:rPr>
              <a:t>Most specialized</a:t>
            </a:r>
          </a:p>
        </p:txBody>
      </p:sp>
      <p:sp>
        <p:nvSpPr>
          <p:cNvPr id="69" name="Rounded Rectangle 68"/>
          <p:cNvSpPr/>
          <p:nvPr/>
        </p:nvSpPr>
        <p:spPr bwMode="auto">
          <a:xfrm>
            <a:off x="7660928" y="3171773"/>
            <a:ext cx="2298768" cy="1368469"/>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fontAlgn="base"/>
            <a:r>
              <a:rPr lang="en-US" sz="1400" b="1" i="1" dirty="0">
                <a:latin typeface="Arial"/>
                <a:cs typeface="Arial"/>
              </a:rPr>
              <a:t>SECONDARY PREVENTION (Tier 2)</a:t>
            </a:r>
          </a:p>
          <a:p>
            <a:pPr marL="257175" indent="-257175" fontAlgn="base">
              <a:buFont typeface="Arial"/>
              <a:buChar char="•"/>
            </a:pPr>
            <a:r>
              <a:rPr lang="en-US" sz="1400" b="1" i="1" dirty="0">
                <a:latin typeface="Arial"/>
                <a:cs typeface="Arial"/>
              </a:rPr>
              <a:t>Group implemented</a:t>
            </a:r>
          </a:p>
          <a:p>
            <a:pPr marL="257175" indent="-257175" fontAlgn="base">
              <a:buFont typeface="Arial"/>
              <a:buChar char="•"/>
            </a:pPr>
            <a:r>
              <a:rPr lang="en-US" sz="1400" b="1" i="1" dirty="0">
                <a:latin typeface="Arial"/>
                <a:cs typeface="Arial"/>
              </a:rPr>
              <a:t>More differentiated</a:t>
            </a:r>
          </a:p>
          <a:p>
            <a:pPr marL="257175" indent="-257175" fontAlgn="base">
              <a:buFont typeface="Arial"/>
              <a:buChar char="•"/>
            </a:pPr>
            <a:r>
              <a:rPr lang="en-US" sz="1400" b="1" i="1" dirty="0">
                <a:latin typeface="Arial"/>
                <a:cs typeface="Arial"/>
              </a:rPr>
              <a:t>More specialized</a:t>
            </a:r>
          </a:p>
        </p:txBody>
      </p:sp>
      <p:sp>
        <p:nvSpPr>
          <p:cNvPr id="70" name="Rounded Rectangle 69"/>
          <p:cNvSpPr/>
          <p:nvPr/>
        </p:nvSpPr>
        <p:spPr bwMode="auto">
          <a:xfrm>
            <a:off x="8273111" y="4863172"/>
            <a:ext cx="2227890" cy="1503827"/>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fontAlgn="base"/>
            <a:r>
              <a:rPr lang="en-US" sz="1400" b="1" i="1" dirty="0">
                <a:latin typeface="Arial"/>
                <a:cs typeface="Arial"/>
              </a:rPr>
              <a:t>PRIMARY PREVENTION (Tier 1)</a:t>
            </a:r>
          </a:p>
          <a:p>
            <a:pPr marL="257175" indent="-257175" fontAlgn="base">
              <a:buFont typeface="Arial"/>
              <a:buChar char="•"/>
            </a:pPr>
            <a:r>
              <a:rPr lang="en-US" sz="1400" b="1" i="1" dirty="0">
                <a:latin typeface="Arial"/>
                <a:cs typeface="Arial"/>
              </a:rPr>
              <a:t>All students</a:t>
            </a:r>
          </a:p>
          <a:p>
            <a:pPr marL="257175" indent="-257175" fontAlgn="base">
              <a:buFont typeface="Arial"/>
              <a:buChar char="•"/>
            </a:pPr>
            <a:r>
              <a:rPr lang="en-US" sz="1400" b="1" i="1" dirty="0">
                <a:latin typeface="Arial"/>
                <a:cs typeface="Arial"/>
              </a:rPr>
              <a:t>All staff</a:t>
            </a:r>
          </a:p>
          <a:p>
            <a:pPr marL="257175" indent="-257175" fontAlgn="base">
              <a:buFont typeface="Arial"/>
              <a:buChar char="•"/>
            </a:pPr>
            <a:r>
              <a:rPr lang="en-US" sz="1400" b="1" i="1" dirty="0">
                <a:latin typeface="Arial"/>
                <a:cs typeface="Arial"/>
              </a:rPr>
              <a:t>All settings</a:t>
            </a:r>
          </a:p>
        </p:txBody>
      </p:sp>
    </p:spTree>
    <p:extLst>
      <p:ext uri="{BB962C8B-B14F-4D97-AF65-F5344CB8AC3E}">
        <p14:creationId xmlns:p14="http://schemas.microsoft.com/office/powerpoint/2010/main" val="1589098548"/>
      </p:ext>
    </p:extLst>
  </p:cSld>
  <p:clrMapOvr>
    <a:masterClrMapping/>
  </p:clrMapOvr>
  <p:timing>
    <p:tnLst>
      <p:par>
        <p:cTn id="1" dur="indefinite" restart="never" nodeType="tmRoot"/>
      </p:par>
    </p:tnLst>
  </p:timing>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2.xml><?xml version="1.0" encoding="utf-8"?>
<a:theme xmlns:a="http://schemas.openxmlformats.org/drawingml/2006/main" name="MDE &amp; PBISmn">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DFDE64AAE0974A8908DD3553DDBF03" ma:contentTypeVersion="0" ma:contentTypeDescription="Create a new document." ma:contentTypeScope="" ma:versionID="46a287b4c15f326c72e9d063441dc05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2C9447E-F997-462B-B617-BE5B3B6BA1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02617A5B-38EC-4037-96F9-B81D9FB1B3A7}">
  <ds:schemaRefs>
    <ds:schemaRef ds:uri="http://schemas.microsoft.com/sharepoint/v3/contenttype/forms"/>
  </ds:schemaRefs>
</ds:datastoreItem>
</file>

<file path=customXml/itemProps3.xml><?xml version="1.0" encoding="utf-8"?>
<ds:datastoreItem xmlns:ds="http://schemas.openxmlformats.org/officeDocument/2006/customXml" ds:itemID="{226A1386-9537-4EA6-B9A3-FB7D154FAC23}">
  <ds:schemaRefs>
    <ds:schemaRef ds:uri="http://www.w3.org/XML/1998/namespace"/>
    <ds:schemaRef ds:uri="http://schemas.microsoft.com/office/infopath/2007/PartnerControls"/>
    <ds:schemaRef ds:uri="http://purl.org/dc/dcmitype/"/>
    <ds:schemaRef ds:uri="http://schemas.microsoft.com/office/2006/documentManagement/types"/>
    <ds:schemaRef ds:uri="http://purl.org/dc/terms/"/>
    <ds:schemaRef ds:uri="http://schemas.microsoft.com/office/2006/metadata/propertie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blank</Template>
  <TotalTime>2626</TotalTime>
  <Words>2051</Words>
  <Application>Microsoft Office PowerPoint</Application>
  <PresentationFormat>Widescreen</PresentationFormat>
  <Paragraphs>461</Paragraphs>
  <Slides>44</Slides>
  <Notes>33</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44</vt:i4>
      </vt:variant>
    </vt:vector>
  </HeadingPairs>
  <TitlesOfParts>
    <vt:vector size="54" baseType="lpstr">
      <vt:lpstr>MS PGothic</vt:lpstr>
      <vt:lpstr>MS PGothic</vt:lpstr>
      <vt:lpstr>Arial</vt:lpstr>
      <vt:lpstr>Arial Black</vt:lpstr>
      <vt:lpstr>Calibri</vt:lpstr>
      <vt:lpstr>NeueHaasGroteskText Std</vt:lpstr>
      <vt:lpstr>Times New Roman</vt:lpstr>
      <vt:lpstr>Verdana</vt:lpstr>
      <vt:lpstr>MN.IT</vt:lpstr>
      <vt:lpstr>MDE &amp; PBISmn</vt:lpstr>
      <vt:lpstr>Minnesota PBIS Welcome New Teams!</vt:lpstr>
      <vt:lpstr>Welcome to MN PBIS Training!</vt:lpstr>
      <vt:lpstr>Takeaways</vt:lpstr>
      <vt:lpstr>PBIS Overview</vt:lpstr>
      <vt:lpstr>Tier 1 Basics</vt:lpstr>
      <vt:lpstr>Four Key Elements of SW-PBIS</vt:lpstr>
      <vt:lpstr>Four Key Elements of SW-PBIS – Analogy</vt:lpstr>
      <vt:lpstr>PBIS as a Framework for Implementation</vt:lpstr>
      <vt:lpstr>Continuum Logic: Support for All</vt:lpstr>
      <vt:lpstr>PBIS Defined in MN Statute 122A.627</vt:lpstr>
      <vt:lpstr>PBIS Growth in Minnesota</vt:lpstr>
      <vt:lpstr>Growth of PBIS in Minnesota !</vt:lpstr>
      <vt:lpstr>Growth of PBIS in Minnesota Your Efforts and Contribution!</vt:lpstr>
      <vt:lpstr>PBIS by the Numbers in Minnesota</vt:lpstr>
      <vt:lpstr> Cohort 14 by the Numbers: State</vt:lpstr>
      <vt:lpstr>Cohort 14 by the Numbers: SRIP</vt:lpstr>
      <vt:lpstr>Cohort 14 by the Numbers: MRIP  </vt:lpstr>
      <vt:lpstr>Cohort 14A by the Numbers: NRIP</vt:lpstr>
      <vt:lpstr>Cohort 14B by the Numbers: NRIP</vt:lpstr>
      <vt:lpstr> Schoolwide PBIS Across Districts</vt:lpstr>
      <vt:lpstr>It Takes Teams</vt:lpstr>
      <vt:lpstr>Teams</vt:lpstr>
      <vt:lpstr>Teams Involved in Systems Change</vt:lpstr>
      <vt:lpstr>Minnesota Regional Implementation Projects (RIPs)</vt:lpstr>
      <vt:lpstr>It Takes Time</vt:lpstr>
      <vt:lpstr>Let’s Do the Math…</vt:lpstr>
      <vt:lpstr>Formula for Success</vt:lpstr>
      <vt:lpstr>Educationally Significant Outcomes of PBIS When Implemented with Fidelity</vt:lpstr>
      <vt:lpstr>Changing School Culture </vt:lpstr>
      <vt:lpstr>Cohort Implementation Fidelity Benchmarks Cohort 11 (2015-2017)</vt:lpstr>
      <vt:lpstr>Cohort Implementation Fidelity Benchmarks Cohort 12 (2016-2018)</vt:lpstr>
      <vt:lpstr>Cohort Implementation Fidelity Benchmarks Cohort 13 (2017-present)</vt:lpstr>
      <vt:lpstr>School and District Predictors of  Sustained Implementation </vt:lpstr>
      <vt:lpstr>Improving Efficiency in Minnesota </vt:lpstr>
      <vt:lpstr>Supports in Minnesota</vt:lpstr>
      <vt:lpstr>Applications Due</vt:lpstr>
      <vt:lpstr>Evaluation Schedule for Schools in Training</vt:lpstr>
      <vt:lpstr>Social Media - pbisMN</vt:lpstr>
      <vt:lpstr>Closing Thoughts</vt:lpstr>
      <vt:lpstr>North Regional Contacts</vt:lpstr>
      <vt:lpstr>Metro Regional Contacts</vt:lpstr>
      <vt:lpstr>South Regional Contacts</vt:lpstr>
      <vt:lpstr>References</vt:lpstr>
      <vt:lpstr>Thank You!  </vt:lpstr>
    </vt:vector>
  </TitlesOfParts>
  <Company>Minnesota Department of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Minnesota PBIS Fall Training Cohorts 14</dc:title>
  <dc:subject>PowerPoint Template</dc:subject>
  <dc:creator>Christensen, Janet (MDE)</dc:creator>
  <cp:keywords>PowerPoint, Template</cp:keywords>
  <dc:description>Version 1.1, Released 8-2016</dc:description>
  <cp:lastModifiedBy>Petrie, Garrett (MDE)</cp:lastModifiedBy>
  <cp:revision>75</cp:revision>
  <dcterms:created xsi:type="dcterms:W3CDTF">2018-07-24T20:00:18Z</dcterms:created>
  <dcterms:modified xsi:type="dcterms:W3CDTF">2018-08-02T05:32:03Z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0x01010090DFDE64AAE0974A8908DD3553DDBF03</vt:lpwstr>
  </property>
</Properties>
</file>