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4"/>
  </p:sldMasterIdLst>
  <p:notesMasterIdLst>
    <p:notesMasterId r:id="rId32"/>
  </p:notesMasterIdLst>
  <p:sldIdLst>
    <p:sldId id="428" r:id="rId5"/>
    <p:sldId id="571" r:id="rId6"/>
    <p:sldId id="473" r:id="rId7"/>
    <p:sldId id="543" r:id="rId8"/>
    <p:sldId id="572" r:id="rId9"/>
    <p:sldId id="536" r:id="rId10"/>
    <p:sldId id="569" r:id="rId11"/>
    <p:sldId id="585" r:id="rId12"/>
    <p:sldId id="540" r:id="rId13"/>
    <p:sldId id="580" r:id="rId14"/>
    <p:sldId id="584" r:id="rId15"/>
    <p:sldId id="581" r:id="rId16"/>
    <p:sldId id="518" r:id="rId17"/>
    <p:sldId id="606" r:id="rId18"/>
    <p:sldId id="607" r:id="rId19"/>
    <p:sldId id="601" r:id="rId20"/>
    <p:sldId id="598" r:id="rId21"/>
    <p:sldId id="604" r:id="rId22"/>
    <p:sldId id="605" r:id="rId23"/>
    <p:sldId id="545" r:id="rId24"/>
    <p:sldId id="608" r:id="rId25"/>
    <p:sldId id="557" r:id="rId26"/>
    <p:sldId id="558" r:id="rId27"/>
    <p:sldId id="559" r:id="rId28"/>
    <p:sldId id="579" r:id="rId29"/>
    <p:sldId id="457" r:id="rId30"/>
    <p:sldId id="60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EE8D9F48-5A31-4484-9F80-FF1DEB9CADD2}">
          <p14:sldIdLst>
            <p14:sldId id="428"/>
            <p14:sldId id="571"/>
            <p14:sldId id="473"/>
          </p14:sldIdLst>
        </p14:section>
        <p14:section name="Teams" id="{72701D66-43C7-4E34-B40A-5797E116012F}">
          <p14:sldIdLst>
            <p14:sldId id="543"/>
            <p14:sldId id="572"/>
            <p14:sldId id="536"/>
          </p14:sldIdLst>
        </p14:section>
        <p14:section name="PBIS Growth" id="{7A214FC8-623E-4B2F-95CA-2BA80C85CF97}">
          <p14:sldIdLst>
            <p14:sldId id="569"/>
            <p14:sldId id="585"/>
            <p14:sldId id="540"/>
            <p14:sldId id="580"/>
            <p14:sldId id="584"/>
            <p14:sldId id="581"/>
            <p14:sldId id="518"/>
            <p14:sldId id="606"/>
            <p14:sldId id="607"/>
            <p14:sldId id="601"/>
            <p14:sldId id="598"/>
            <p14:sldId id="604"/>
            <p14:sldId id="605"/>
          </p14:sldIdLst>
        </p14:section>
        <p14:section name="Supports in Minnesota" id="{F44AC071-DD0B-4A6B-A29D-BDE7653BAE37}">
          <p14:sldIdLst>
            <p14:sldId id="545"/>
            <p14:sldId id="608"/>
            <p14:sldId id="557"/>
            <p14:sldId id="558"/>
            <p14:sldId id="559"/>
            <p14:sldId id="579"/>
            <p14:sldId id="457"/>
            <p14:sldId id="60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cik, Ellen (MDE)" initials="NE(" lastIdx="5" clrIdx="0">
    <p:extLst>
      <p:ext uri="{19B8F6BF-5375-455C-9EA6-DF929625EA0E}">
        <p15:presenceInfo xmlns:p15="http://schemas.microsoft.com/office/powerpoint/2012/main" userId="S-1-5-21-2432509816-4247194023-3791653442-4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7300"/>
    <a:srgbClr val="98E600"/>
    <a:srgbClr val="8EB4E3"/>
    <a:srgbClr val="003865"/>
    <a:srgbClr val="2962A7"/>
    <a:srgbClr val="558ED5"/>
    <a:srgbClr val="78BE21"/>
    <a:srgbClr val="EEA0B3"/>
    <a:srgbClr val="F232C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3" autoAdjust="0"/>
    <p:restoredTop sz="88211" autoAdjust="0"/>
  </p:normalViewPr>
  <p:slideViewPr>
    <p:cSldViewPr snapToGrid="0" snapToObjects="1">
      <p:cViewPr varScale="1">
        <p:scale>
          <a:sx n="84" d="100"/>
          <a:sy n="84" d="100"/>
        </p:scale>
        <p:origin x="129" y="54"/>
      </p:cViewPr>
      <p:guideLst>
        <p:guide orient="horz" pos="2160"/>
        <p:guide pos="3840"/>
      </p:guideLst>
    </p:cSldViewPr>
  </p:slideViewPr>
  <p:notesTextViewPr>
    <p:cViewPr>
      <p:scale>
        <a:sx n="1" d="1"/>
        <a:sy n="1" d="1"/>
      </p:scale>
      <p:origin x="0" y="0"/>
    </p:cViewPr>
  </p:notesTextViewPr>
  <p:sorterViewPr>
    <p:cViewPr>
      <p:scale>
        <a:sx n="184" d="100"/>
        <a:sy n="184" d="100"/>
      </p:scale>
      <p:origin x="0" y="236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157158540278626E-2"/>
          <c:y val="3.7796710958005249E-2"/>
          <c:w val="0.92581042306152406"/>
          <c:h val="0.87554163383402761"/>
        </c:manualLayout>
      </c:layout>
      <c:barChart>
        <c:barDir val="col"/>
        <c:grouping val="stacked"/>
        <c:varyColors val="0"/>
        <c:ser>
          <c:idx val="0"/>
          <c:order val="0"/>
          <c:tx>
            <c:strRef>
              <c:f>Sheet1!$B$1</c:f>
              <c:strCache>
                <c:ptCount val="1"/>
                <c:pt idx="0">
                  <c:v>Sustaining</c:v>
                </c:pt>
              </c:strCache>
            </c:strRef>
          </c:tx>
          <c:spPr>
            <a:solidFill>
              <a:schemeClr val="tx1"/>
            </a:solidFill>
            <a:ln>
              <a:noFill/>
            </a:ln>
            <a:effectLst/>
          </c:spPr>
          <c:invertIfNegative val="0"/>
          <c:cat>
            <c:strRef>
              <c:f>Sheet1!$A$2:$A$16</c:f>
              <c:strCache>
                <c:ptCount val="15"/>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pt idx="14">
                  <c:v>19-20</c:v>
                </c:pt>
              </c:strCache>
            </c:strRef>
          </c:cat>
          <c:val>
            <c:numRef>
              <c:f>Sheet1!$B$2:$B$16</c:f>
              <c:numCache>
                <c:formatCode>General</c:formatCode>
                <c:ptCount val="15"/>
                <c:pt idx="2">
                  <c:v>9</c:v>
                </c:pt>
                <c:pt idx="3">
                  <c:v>19</c:v>
                </c:pt>
                <c:pt idx="4">
                  <c:v>60</c:v>
                </c:pt>
                <c:pt idx="5">
                  <c:v>92</c:v>
                </c:pt>
                <c:pt idx="6">
                  <c:v>138</c:v>
                </c:pt>
                <c:pt idx="7">
                  <c:v>214</c:v>
                </c:pt>
                <c:pt idx="8">
                  <c:v>290</c:v>
                </c:pt>
                <c:pt idx="9">
                  <c:v>367</c:v>
                </c:pt>
                <c:pt idx="10">
                  <c:v>424</c:v>
                </c:pt>
                <c:pt idx="11">
                  <c:v>480</c:v>
                </c:pt>
                <c:pt idx="12">
                  <c:v>533</c:v>
                </c:pt>
                <c:pt idx="13">
                  <c:v>585</c:v>
                </c:pt>
                <c:pt idx="14">
                  <c:v>645</c:v>
                </c:pt>
              </c:numCache>
            </c:numRef>
          </c:val>
          <c:extLst>
            <c:ext xmlns:c16="http://schemas.microsoft.com/office/drawing/2014/chart" uri="{C3380CC4-5D6E-409C-BE32-E72D297353CC}">
              <c16:uniqueId val="{00000000-BC60-468B-B80C-2887A525E2D5}"/>
            </c:ext>
          </c:extLst>
        </c:ser>
        <c:ser>
          <c:idx val="1"/>
          <c:order val="1"/>
          <c:tx>
            <c:strRef>
              <c:f>Sheet1!$C$1</c:f>
              <c:strCache>
                <c:ptCount val="1"/>
                <c:pt idx="0">
                  <c:v>Second Year</c:v>
                </c:pt>
              </c:strCache>
            </c:strRef>
          </c:tx>
          <c:spPr>
            <a:solidFill>
              <a:schemeClr val="accent3"/>
            </a:solidFill>
            <a:ln>
              <a:noFill/>
            </a:ln>
            <a:effectLst/>
          </c:spPr>
          <c:invertIfNegative val="0"/>
          <c:cat>
            <c:strRef>
              <c:f>Sheet1!$A$2:$A$16</c:f>
              <c:strCache>
                <c:ptCount val="15"/>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pt idx="14">
                  <c:v>19-20</c:v>
                </c:pt>
              </c:strCache>
            </c:strRef>
          </c:cat>
          <c:val>
            <c:numRef>
              <c:f>Sheet1!$C$2:$C$16</c:f>
              <c:numCache>
                <c:formatCode>General</c:formatCode>
                <c:ptCount val="15"/>
                <c:pt idx="1">
                  <c:v>9</c:v>
                </c:pt>
                <c:pt idx="2">
                  <c:v>10</c:v>
                </c:pt>
                <c:pt idx="3">
                  <c:v>41</c:v>
                </c:pt>
                <c:pt idx="4">
                  <c:v>32</c:v>
                </c:pt>
                <c:pt idx="5">
                  <c:v>46</c:v>
                </c:pt>
                <c:pt idx="6">
                  <c:v>76</c:v>
                </c:pt>
                <c:pt idx="7">
                  <c:v>76</c:v>
                </c:pt>
                <c:pt idx="8">
                  <c:v>77</c:v>
                </c:pt>
                <c:pt idx="9">
                  <c:v>57</c:v>
                </c:pt>
                <c:pt idx="10">
                  <c:v>56</c:v>
                </c:pt>
                <c:pt idx="11">
                  <c:v>53</c:v>
                </c:pt>
                <c:pt idx="12">
                  <c:v>52</c:v>
                </c:pt>
                <c:pt idx="13">
                  <c:v>60</c:v>
                </c:pt>
                <c:pt idx="14">
                  <c:v>45</c:v>
                </c:pt>
              </c:numCache>
            </c:numRef>
          </c:val>
          <c:extLst>
            <c:ext xmlns:c16="http://schemas.microsoft.com/office/drawing/2014/chart" uri="{C3380CC4-5D6E-409C-BE32-E72D297353CC}">
              <c16:uniqueId val="{00000001-BC60-468B-B80C-2887A525E2D5}"/>
            </c:ext>
          </c:extLst>
        </c:ser>
        <c:ser>
          <c:idx val="2"/>
          <c:order val="2"/>
          <c:tx>
            <c:strRef>
              <c:f>Sheet1!$D$1</c:f>
              <c:strCache>
                <c:ptCount val="1"/>
                <c:pt idx="0">
                  <c:v>First Year</c:v>
                </c:pt>
              </c:strCache>
            </c:strRef>
          </c:tx>
          <c:spPr>
            <a:solidFill>
              <a:schemeClr val="accent2"/>
            </a:solidFill>
            <a:ln>
              <a:noFill/>
            </a:ln>
            <a:effectLst/>
          </c:spPr>
          <c:invertIfNegative val="0"/>
          <c:cat>
            <c:strRef>
              <c:f>Sheet1!$A$2:$A$16</c:f>
              <c:strCache>
                <c:ptCount val="15"/>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pt idx="14">
                  <c:v>19-20</c:v>
                </c:pt>
              </c:strCache>
            </c:strRef>
          </c:cat>
          <c:val>
            <c:numRef>
              <c:f>Sheet1!$D$2:$D$16</c:f>
              <c:numCache>
                <c:formatCode>General</c:formatCode>
                <c:ptCount val="15"/>
                <c:pt idx="0">
                  <c:v>9</c:v>
                </c:pt>
                <c:pt idx="1">
                  <c:v>10</c:v>
                </c:pt>
                <c:pt idx="2">
                  <c:v>41</c:v>
                </c:pt>
                <c:pt idx="3">
                  <c:v>32</c:v>
                </c:pt>
                <c:pt idx="4">
                  <c:v>46</c:v>
                </c:pt>
                <c:pt idx="5">
                  <c:v>76</c:v>
                </c:pt>
                <c:pt idx="6">
                  <c:v>76</c:v>
                </c:pt>
                <c:pt idx="7">
                  <c:v>77</c:v>
                </c:pt>
                <c:pt idx="8">
                  <c:v>57</c:v>
                </c:pt>
                <c:pt idx="9">
                  <c:v>56</c:v>
                </c:pt>
                <c:pt idx="10">
                  <c:v>53</c:v>
                </c:pt>
                <c:pt idx="11">
                  <c:v>46</c:v>
                </c:pt>
                <c:pt idx="12">
                  <c:v>60</c:v>
                </c:pt>
                <c:pt idx="13">
                  <c:v>45</c:v>
                </c:pt>
                <c:pt idx="14">
                  <c:v>79</c:v>
                </c:pt>
              </c:numCache>
            </c:numRef>
          </c:val>
          <c:extLst>
            <c:ext xmlns:c16="http://schemas.microsoft.com/office/drawing/2014/chart" uri="{C3380CC4-5D6E-409C-BE32-E72D297353CC}">
              <c16:uniqueId val="{00000002-BC60-468B-B80C-2887A525E2D5}"/>
            </c:ext>
          </c:extLst>
        </c:ser>
        <c:dLbls>
          <c:showLegendKey val="0"/>
          <c:showVal val="0"/>
          <c:showCatName val="0"/>
          <c:showSerName val="0"/>
          <c:showPercent val="0"/>
          <c:showBubbleSize val="0"/>
        </c:dLbls>
        <c:gapWidth val="150"/>
        <c:overlap val="100"/>
        <c:axId val="417479376"/>
        <c:axId val="417480160"/>
      </c:barChart>
      <c:catAx>
        <c:axId val="4174793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1800" b="1" i="0" u="none" strike="noStrike" kern="1200" baseline="0">
                <a:solidFill>
                  <a:schemeClr val="tx1"/>
                </a:solidFill>
                <a:latin typeface="+mn-lt"/>
                <a:ea typeface="+mn-ea"/>
                <a:cs typeface="+mn-cs"/>
              </a:defRPr>
            </a:pPr>
            <a:endParaRPr lang="en-US"/>
          </a:p>
        </c:txPr>
        <c:crossAx val="417480160"/>
        <c:crosses val="autoZero"/>
        <c:auto val="1"/>
        <c:lblAlgn val="ctr"/>
        <c:lblOffset val="100"/>
        <c:noMultiLvlLbl val="0"/>
      </c:catAx>
      <c:valAx>
        <c:axId val="417480160"/>
        <c:scaling>
          <c:orientation val="minMax"/>
          <c:max val="800"/>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lang="en-US" sz="1600" b="1" i="0" u="none" strike="noStrike" kern="1200" baseline="0">
                <a:solidFill>
                  <a:schemeClr val="tx1"/>
                </a:solidFill>
                <a:latin typeface="+mn-lt"/>
                <a:ea typeface="+mn-ea"/>
                <a:cs typeface="+mn-cs"/>
              </a:defRPr>
            </a:pPr>
            <a:endParaRPr lang="en-US"/>
          </a:p>
        </c:txPr>
        <c:crossAx val="417479376"/>
        <c:crosses val="autoZero"/>
        <c:crossBetween val="between"/>
      </c:valAx>
      <c:spPr>
        <a:noFill/>
        <a:ln>
          <a:noFill/>
        </a:ln>
        <a:effectLst/>
      </c:spPr>
    </c:plotArea>
    <c:legend>
      <c:legendPos val="b"/>
      <c:layout>
        <c:manualLayout>
          <c:xMode val="edge"/>
          <c:yMode val="edge"/>
          <c:x val="9.1300401326226438E-2"/>
          <c:y val="3.8855396981627301E-2"/>
          <c:w val="0.13742036108580152"/>
          <c:h val="0.21919475885826772"/>
        </c:manualLayout>
      </c:layout>
      <c:overlay val="0"/>
      <c:spPr>
        <a:noFill/>
        <a:ln>
          <a:noFill/>
        </a:ln>
        <a:effectLst/>
      </c:spPr>
      <c:txPr>
        <a:bodyPr rot="0" spcFirstLastPara="1" vertOverflow="ellipsis" vert="horz" wrap="square" anchor="ctr" anchorCtr="1"/>
        <a:lstStyle/>
        <a:p>
          <a:pPr>
            <a:defRPr lang="en-US"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lgn="ctr">
        <a:defRPr lang="en-US" sz="1800" b="1" i="0" u="none" strike="noStrike" kern="1200" baseline="0">
          <a:solidFill>
            <a:schemeClr val="tx1">
              <a:lumMod val="65000"/>
              <a:lumOff val="35000"/>
            </a:schemeClr>
          </a:solidFill>
          <a:latin typeface="+mn-lt"/>
          <a:ea typeface="+mn-ea"/>
          <a:cs typeface="+mn-cs"/>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157158540278626E-2"/>
          <c:y val="3.7796710958005249E-2"/>
          <c:w val="0.92581042306152406"/>
          <c:h val="0.87554163383402761"/>
        </c:manualLayout>
      </c:layout>
      <c:barChart>
        <c:barDir val="col"/>
        <c:grouping val="stacked"/>
        <c:varyColors val="0"/>
        <c:ser>
          <c:idx val="0"/>
          <c:order val="0"/>
          <c:tx>
            <c:strRef>
              <c:f>Sheet1!$B$1</c:f>
              <c:strCache>
                <c:ptCount val="1"/>
                <c:pt idx="0">
                  <c:v>Sustaining</c:v>
                </c:pt>
              </c:strCache>
            </c:strRef>
          </c:tx>
          <c:spPr>
            <a:solidFill>
              <a:schemeClr val="tx1"/>
            </a:solidFill>
            <a:ln>
              <a:noFill/>
            </a:ln>
            <a:effectLst/>
          </c:spPr>
          <c:invertIfNegative val="0"/>
          <c:cat>
            <c:strRef>
              <c:f>Sheet1!$A$2:$A$16</c:f>
              <c:strCache>
                <c:ptCount val="15"/>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pt idx="14">
                  <c:v>19-20</c:v>
                </c:pt>
              </c:strCache>
            </c:strRef>
          </c:cat>
          <c:val>
            <c:numRef>
              <c:f>Sheet1!$B$2:$B$16</c:f>
              <c:numCache>
                <c:formatCode>General</c:formatCode>
                <c:ptCount val="15"/>
                <c:pt idx="2">
                  <c:v>9</c:v>
                </c:pt>
                <c:pt idx="3">
                  <c:v>19</c:v>
                </c:pt>
                <c:pt idx="4">
                  <c:v>60</c:v>
                </c:pt>
                <c:pt idx="5">
                  <c:v>92</c:v>
                </c:pt>
                <c:pt idx="6">
                  <c:v>138</c:v>
                </c:pt>
                <c:pt idx="7">
                  <c:v>214</c:v>
                </c:pt>
                <c:pt idx="8">
                  <c:v>290</c:v>
                </c:pt>
                <c:pt idx="9">
                  <c:v>367</c:v>
                </c:pt>
                <c:pt idx="10">
                  <c:v>424</c:v>
                </c:pt>
                <c:pt idx="11">
                  <c:v>480</c:v>
                </c:pt>
                <c:pt idx="12">
                  <c:v>533</c:v>
                </c:pt>
                <c:pt idx="13">
                  <c:v>585</c:v>
                </c:pt>
                <c:pt idx="14">
                  <c:v>645</c:v>
                </c:pt>
              </c:numCache>
            </c:numRef>
          </c:val>
          <c:extLst>
            <c:ext xmlns:c16="http://schemas.microsoft.com/office/drawing/2014/chart" uri="{C3380CC4-5D6E-409C-BE32-E72D297353CC}">
              <c16:uniqueId val="{00000000-2C9C-40CF-9545-8B25C81680A8}"/>
            </c:ext>
          </c:extLst>
        </c:ser>
        <c:ser>
          <c:idx val="1"/>
          <c:order val="1"/>
          <c:tx>
            <c:strRef>
              <c:f>Sheet1!$C$1</c:f>
              <c:strCache>
                <c:ptCount val="1"/>
                <c:pt idx="0">
                  <c:v>Second Year</c:v>
                </c:pt>
              </c:strCache>
            </c:strRef>
          </c:tx>
          <c:spPr>
            <a:solidFill>
              <a:schemeClr val="accent3"/>
            </a:solidFill>
            <a:ln>
              <a:noFill/>
            </a:ln>
            <a:effectLst/>
          </c:spPr>
          <c:invertIfNegative val="0"/>
          <c:cat>
            <c:strRef>
              <c:f>Sheet1!$A$2:$A$16</c:f>
              <c:strCache>
                <c:ptCount val="15"/>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pt idx="14">
                  <c:v>19-20</c:v>
                </c:pt>
              </c:strCache>
            </c:strRef>
          </c:cat>
          <c:val>
            <c:numRef>
              <c:f>Sheet1!$C$2:$C$16</c:f>
              <c:numCache>
                <c:formatCode>General</c:formatCode>
                <c:ptCount val="15"/>
                <c:pt idx="1">
                  <c:v>9</c:v>
                </c:pt>
                <c:pt idx="2">
                  <c:v>10</c:v>
                </c:pt>
                <c:pt idx="3">
                  <c:v>41</c:v>
                </c:pt>
                <c:pt idx="4">
                  <c:v>32</c:v>
                </c:pt>
                <c:pt idx="5">
                  <c:v>46</c:v>
                </c:pt>
                <c:pt idx="6">
                  <c:v>76</c:v>
                </c:pt>
                <c:pt idx="7">
                  <c:v>76</c:v>
                </c:pt>
                <c:pt idx="8">
                  <c:v>77</c:v>
                </c:pt>
                <c:pt idx="9">
                  <c:v>57</c:v>
                </c:pt>
                <c:pt idx="10">
                  <c:v>56</c:v>
                </c:pt>
                <c:pt idx="11">
                  <c:v>53</c:v>
                </c:pt>
                <c:pt idx="12">
                  <c:v>52</c:v>
                </c:pt>
                <c:pt idx="13">
                  <c:v>60</c:v>
                </c:pt>
                <c:pt idx="14">
                  <c:v>45</c:v>
                </c:pt>
              </c:numCache>
            </c:numRef>
          </c:val>
          <c:extLst>
            <c:ext xmlns:c16="http://schemas.microsoft.com/office/drawing/2014/chart" uri="{C3380CC4-5D6E-409C-BE32-E72D297353CC}">
              <c16:uniqueId val="{00000001-2C9C-40CF-9545-8B25C81680A8}"/>
            </c:ext>
          </c:extLst>
        </c:ser>
        <c:ser>
          <c:idx val="2"/>
          <c:order val="2"/>
          <c:tx>
            <c:strRef>
              <c:f>Sheet1!$D$1</c:f>
              <c:strCache>
                <c:ptCount val="1"/>
                <c:pt idx="0">
                  <c:v>First Year</c:v>
                </c:pt>
              </c:strCache>
            </c:strRef>
          </c:tx>
          <c:spPr>
            <a:solidFill>
              <a:schemeClr val="accent2"/>
            </a:solidFill>
            <a:ln>
              <a:noFill/>
            </a:ln>
            <a:effectLst/>
          </c:spPr>
          <c:invertIfNegative val="0"/>
          <c:cat>
            <c:strRef>
              <c:f>Sheet1!$A$2:$A$16</c:f>
              <c:strCache>
                <c:ptCount val="15"/>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pt idx="14">
                  <c:v>19-20</c:v>
                </c:pt>
              </c:strCache>
            </c:strRef>
          </c:cat>
          <c:val>
            <c:numRef>
              <c:f>Sheet1!$D$2:$D$16</c:f>
              <c:numCache>
                <c:formatCode>General</c:formatCode>
                <c:ptCount val="15"/>
                <c:pt idx="0">
                  <c:v>9</c:v>
                </c:pt>
                <c:pt idx="1">
                  <c:v>10</c:v>
                </c:pt>
                <c:pt idx="2">
                  <c:v>41</c:v>
                </c:pt>
                <c:pt idx="3">
                  <c:v>32</c:v>
                </c:pt>
                <c:pt idx="4">
                  <c:v>46</c:v>
                </c:pt>
                <c:pt idx="5">
                  <c:v>76</c:v>
                </c:pt>
                <c:pt idx="6">
                  <c:v>76</c:v>
                </c:pt>
                <c:pt idx="7">
                  <c:v>77</c:v>
                </c:pt>
                <c:pt idx="8">
                  <c:v>57</c:v>
                </c:pt>
                <c:pt idx="9">
                  <c:v>56</c:v>
                </c:pt>
                <c:pt idx="10">
                  <c:v>53</c:v>
                </c:pt>
                <c:pt idx="11">
                  <c:v>46</c:v>
                </c:pt>
                <c:pt idx="12">
                  <c:v>60</c:v>
                </c:pt>
                <c:pt idx="13">
                  <c:v>45</c:v>
                </c:pt>
                <c:pt idx="14">
                  <c:v>79</c:v>
                </c:pt>
              </c:numCache>
            </c:numRef>
          </c:val>
          <c:extLst>
            <c:ext xmlns:c16="http://schemas.microsoft.com/office/drawing/2014/chart" uri="{C3380CC4-5D6E-409C-BE32-E72D297353CC}">
              <c16:uniqueId val="{00000002-2C9C-40CF-9545-8B25C81680A8}"/>
            </c:ext>
          </c:extLst>
        </c:ser>
        <c:dLbls>
          <c:showLegendKey val="0"/>
          <c:showVal val="0"/>
          <c:showCatName val="0"/>
          <c:showSerName val="0"/>
          <c:showPercent val="0"/>
          <c:showBubbleSize val="0"/>
        </c:dLbls>
        <c:gapWidth val="150"/>
        <c:overlap val="100"/>
        <c:axId val="417479376"/>
        <c:axId val="417480160"/>
      </c:barChart>
      <c:catAx>
        <c:axId val="4174793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1800" b="1" i="0" u="none" strike="noStrike" kern="1200" baseline="0">
                <a:solidFill>
                  <a:schemeClr val="tx1"/>
                </a:solidFill>
                <a:latin typeface="+mn-lt"/>
                <a:ea typeface="+mn-ea"/>
                <a:cs typeface="+mn-cs"/>
              </a:defRPr>
            </a:pPr>
            <a:endParaRPr lang="en-US"/>
          </a:p>
        </c:txPr>
        <c:crossAx val="417480160"/>
        <c:crosses val="autoZero"/>
        <c:auto val="1"/>
        <c:lblAlgn val="ctr"/>
        <c:lblOffset val="100"/>
        <c:noMultiLvlLbl val="0"/>
      </c:catAx>
      <c:valAx>
        <c:axId val="417480160"/>
        <c:scaling>
          <c:orientation val="minMax"/>
          <c:max val="800"/>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lang="en-US" sz="1600" b="1" i="0" u="none" strike="noStrike" kern="1200" baseline="0">
                <a:solidFill>
                  <a:schemeClr val="tx1"/>
                </a:solidFill>
                <a:latin typeface="+mn-lt"/>
                <a:ea typeface="+mn-ea"/>
                <a:cs typeface="+mn-cs"/>
              </a:defRPr>
            </a:pPr>
            <a:endParaRPr lang="en-US"/>
          </a:p>
        </c:txPr>
        <c:crossAx val="417479376"/>
        <c:crosses val="autoZero"/>
        <c:crossBetween val="between"/>
      </c:valAx>
      <c:spPr>
        <a:noFill/>
        <a:ln>
          <a:noFill/>
        </a:ln>
        <a:effectLst/>
      </c:spPr>
    </c:plotArea>
    <c:legend>
      <c:legendPos val="b"/>
      <c:layout>
        <c:manualLayout>
          <c:xMode val="edge"/>
          <c:yMode val="edge"/>
          <c:x val="9.1300401326226438E-2"/>
          <c:y val="3.8855396981627301E-2"/>
          <c:w val="0.13742036108580152"/>
          <c:h val="0.21919475885826772"/>
        </c:manualLayout>
      </c:layout>
      <c:overlay val="0"/>
      <c:spPr>
        <a:noFill/>
        <a:ln>
          <a:noFill/>
        </a:ln>
        <a:effectLst/>
      </c:spPr>
      <c:txPr>
        <a:bodyPr rot="0" spcFirstLastPara="1" vertOverflow="ellipsis" vert="horz" wrap="square" anchor="ctr" anchorCtr="1"/>
        <a:lstStyle/>
        <a:p>
          <a:pPr>
            <a:defRPr lang="en-US"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lgn="ctr">
        <a:defRPr lang="en-US" sz="1800" b="1" i="0" u="none" strike="noStrike" kern="1200" baseline="0">
          <a:solidFill>
            <a:schemeClr val="tx1">
              <a:lumMod val="65000"/>
              <a:lumOff val="35000"/>
            </a:schemeClr>
          </a:solidFill>
          <a:latin typeface="+mn-lt"/>
          <a:ea typeface="+mn-ea"/>
          <a:cs typeface="+mn-cs"/>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0.31792</cdr:x>
      <cdr:y>0.23781</cdr:y>
    </cdr:from>
    <cdr:to>
      <cdr:x>0.31792</cdr:x>
      <cdr:y>0.91623</cdr:y>
    </cdr:to>
    <cdr:cxnSp macro="">
      <cdr:nvCxnSpPr>
        <cdr:cNvPr id="6" name="Straight Connector 5" descr="Bar between 08-09 and 09-10 to show when cohort training was regionalized." title="Bar">
          <a:extLst xmlns:a="http://schemas.openxmlformats.org/drawingml/2006/main">
            <a:ext uri="{FF2B5EF4-FFF2-40B4-BE49-F238E27FC236}">
              <a16:creationId xmlns:a16="http://schemas.microsoft.com/office/drawing/2014/main" id="{0BCDFED4-74A7-465E-A34E-F514A47CDC28}"/>
            </a:ext>
          </a:extLst>
        </cdr:cNvPr>
        <cdr:cNvCxnSpPr/>
      </cdr:nvCxnSpPr>
      <cdr:spPr>
        <a:xfrm xmlns:a="http://schemas.openxmlformats.org/drawingml/2006/main" flipV="1">
          <a:off x="3686348" y="1159733"/>
          <a:ext cx="0" cy="3308518"/>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0.25425</cdr:x>
      <cdr:y>0.16538</cdr:y>
    </cdr:from>
    <cdr:to>
      <cdr:x>0.39161</cdr:x>
      <cdr:y>0.306</cdr:y>
    </cdr:to>
    <cdr:sp macro="" textlink="">
      <cdr:nvSpPr>
        <cdr:cNvPr id="2" name="TextBox 1"/>
        <cdr:cNvSpPr txBox="1"/>
      </cdr:nvSpPr>
      <cdr:spPr>
        <a:xfrm xmlns:a="http://schemas.openxmlformats.org/drawingml/2006/main">
          <a:off x="2948144" y="806525"/>
          <a:ext cx="1592731" cy="6857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a:t>Regionalized Support</a:t>
          </a:r>
        </a:p>
      </cdr:txBody>
    </cdr:sp>
  </cdr:relSizeAnchor>
</c:userShapes>
</file>

<file path=ppt/drawings/drawing2.xml><?xml version="1.0" encoding="utf-8"?>
<c:userShapes xmlns:c="http://schemas.openxmlformats.org/drawingml/2006/chart">
  <cdr:relSizeAnchor xmlns:cdr="http://schemas.openxmlformats.org/drawingml/2006/chartDrawing">
    <cdr:from>
      <cdr:x>0.31792</cdr:x>
      <cdr:y>0.23781</cdr:y>
    </cdr:from>
    <cdr:to>
      <cdr:x>0.31792</cdr:x>
      <cdr:y>0.91623</cdr:y>
    </cdr:to>
    <cdr:cxnSp macro="">
      <cdr:nvCxnSpPr>
        <cdr:cNvPr id="6" name="Straight Connector 5" descr="Bar between 08-09 and 09-10 to show when cohort training was regionalized." title="Bar">
          <a:extLst xmlns:a="http://schemas.openxmlformats.org/drawingml/2006/main">
            <a:ext uri="{FF2B5EF4-FFF2-40B4-BE49-F238E27FC236}">
              <a16:creationId xmlns:a16="http://schemas.microsoft.com/office/drawing/2014/main" id="{82D82D88-EF3C-417A-B170-A7416E16F93B}"/>
            </a:ext>
          </a:extLst>
        </cdr:cNvPr>
        <cdr:cNvCxnSpPr/>
      </cdr:nvCxnSpPr>
      <cdr:spPr>
        <a:xfrm xmlns:a="http://schemas.openxmlformats.org/drawingml/2006/main" flipV="1">
          <a:off x="3686348" y="1159733"/>
          <a:ext cx="0" cy="3308518"/>
        </a:xfrm>
        <a:prstGeom xmlns:a="http://schemas.openxmlformats.org/drawingml/2006/main" prst="line">
          <a:avLst/>
        </a:prstGeom>
        <a:ln xmlns:a="http://schemas.openxmlformats.org/drawingml/2006/main" w="571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0.25425</cdr:x>
      <cdr:y>0.16538</cdr:y>
    </cdr:from>
    <cdr:to>
      <cdr:x>0.39161</cdr:x>
      <cdr:y>0.306</cdr:y>
    </cdr:to>
    <cdr:sp macro="" textlink="">
      <cdr:nvSpPr>
        <cdr:cNvPr id="2" name="TextBox 1"/>
        <cdr:cNvSpPr txBox="1"/>
      </cdr:nvSpPr>
      <cdr:spPr>
        <a:xfrm xmlns:a="http://schemas.openxmlformats.org/drawingml/2006/main">
          <a:off x="2948144" y="806525"/>
          <a:ext cx="1592731" cy="6857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a:t>Regionalized Support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05BAA-AF77-4545-9F42-624EC3ED3BAB}" type="datetimeFigureOut">
              <a:rPr lang="en-US" smtClean="0"/>
              <a:t>8/6/2019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1FAB9-208E-3A48-B1C1-D6BB7AB548FA}" type="slidenum">
              <a:rPr lang="en-US" smtClean="0"/>
              <a:t>‹#›</a:t>
            </a:fld>
            <a:endParaRPr lang="en-US" dirty="0"/>
          </a:p>
        </p:txBody>
      </p:sp>
    </p:spTree>
    <p:extLst>
      <p:ext uri="{BB962C8B-B14F-4D97-AF65-F5344CB8AC3E}">
        <p14:creationId xmlns:p14="http://schemas.microsoft.com/office/powerpoint/2010/main" val="3786143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 08/06/19</a:t>
            </a:r>
          </a:p>
        </p:txBody>
      </p:sp>
      <p:sp>
        <p:nvSpPr>
          <p:cNvPr id="4" name="Slide Number Placeholder 3"/>
          <p:cNvSpPr>
            <a:spLocks noGrp="1"/>
          </p:cNvSpPr>
          <p:nvPr>
            <p:ph type="sldNum" sz="quarter" idx="10"/>
          </p:nvPr>
        </p:nvSpPr>
        <p:spPr/>
        <p:txBody>
          <a:bodyPr/>
          <a:lstStyle/>
          <a:p>
            <a:fld id="{E4D1FAB9-208E-3A48-B1C1-D6BB7AB548FA}" type="slidenum">
              <a:rPr lang="en-US" smtClean="0"/>
              <a:t>1</a:t>
            </a:fld>
            <a:endParaRPr lang="en-US" dirty="0"/>
          </a:p>
        </p:txBody>
      </p:sp>
    </p:spTree>
    <p:extLst>
      <p:ext uri="{BB962C8B-B14F-4D97-AF65-F5344CB8AC3E}">
        <p14:creationId xmlns:p14="http://schemas.microsoft.com/office/powerpoint/2010/main" val="1204319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14</a:t>
            </a:fld>
            <a:endParaRPr lang="en-US"/>
          </a:p>
        </p:txBody>
      </p:sp>
    </p:spTree>
    <p:extLst>
      <p:ext uri="{BB962C8B-B14F-4D97-AF65-F5344CB8AC3E}">
        <p14:creationId xmlns:p14="http://schemas.microsoft.com/office/powerpoint/2010/main" val="4179229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15</a:t>
            </a:fld>
            <a:endParaRPr lang="en-US"/>
          </a:p>
        </p:txBody>
      </p:sp>
    </p:spTree>
    <p:extLst>
      <p:ext uri="{BB962C8B-B14F-4D97-AF65-F5344CB8AC3E}">
        <p14:creationId xmlns:p14="http://schemas.microsoft.com/office/powerpoint/2010/main" val="2348922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16</a:t>
            </a:fld>
            <a:endParaRPr lang="en-US"/>
          </a:p>
        </p:txBody>
      </p:sp>
    </p:spTree>
    <p:extLst>
      <p:ext uri="{BB962C8B-B14F-4D97-AF65-F5344CB8AC3E}">
        <p14:creationId xmlns:p14="http://schemas.microsoft.com/office/powerpoint/2010/main" val="69471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17</a:t>
            </a:fld>
            <a:endParaRPr lang="en-US"/>
          </a:p>
        </p:txBody>
      </p:sp>
    </p:spTree>
    <p:extLst>
      <p:ext uri="{BB962C8B-B14F-4D97-AF65-F5344CB8AC3E}">
        <p14:creationId xmlns:p14="http://schemas.microsoft.com/office/powerpoint/2010/main" val="546039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18</a:t>
            </a:fld>
            <a:endParaRPr lang="en-US"/>
          </a:p>
        </p:txBody>
      </p:sp>
    </p:spTree>
    <p:extLst>
      <p:ext uri="{BB962C8B-B14F-4D97-AF65-F5344CB8AC3E}">
        <p14:creationId xmlns:p14="http://schemas.microsoft.com/office/powerpoint/2010/main" val="1625807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19</a:t>
            </a:fld>
            <a:endParaRPr lang="en-US"/>
          </a:p>
        </p:txBody>
      </p:sp>
    </p:spTree>
    <p:extLst>
      <p:ext uri="{BB962C8B-B14F-4D97-AF65-F5344CB8AC3E}">
        <p14:creationId xmlns:p14="http://schemas.microsoft.com/office/powerpoint/2010/main" val="1405601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381829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615768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3876874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26</a:t>
            </a:fld>
            <a:endParaRPr lang="en-US" dirty="0"/>
          </a:p>
        </p:txBody>
      </p:sp>
    </p:spTree>
    <p:extLst>
      <p:ext uri="{BB962C8B-B14F-4D97-AF65-F5344CB8AC3E}">
        <p14:creationId xmlns:p14="http://schemas.microsoft.com/office/powerpoint/2010/main" val="177537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2</a:t>
            </a:fld>
            <a:endParaRPr lang="en-US" dirty="0"/>
          </a:p>
        </p:txBody>
      </p:sp>
    </p:spTree>
    <p:extLst>
      <p:ext uri="{BB962C8B-B14F-4D97-AF65-F5344CB8AC3E}">
        <p14:creationId xmlns:p14="http://schemas.microsoft.com/office/powerpoint/2010/main" val="1203815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27</a:t>
            </a:fld>
            <a:endParaRPr lang="en-US" dirty="0"/>
          </a:p>
        </p:txBody>
      </p:sp>
    </p:spTree>
    <p:extLst>
      <p:ext uri="{BB962C8B-B14F-4D97-AF65-F5344CB8AC3E}">
        <p14:creationId xmlns:p14="http://schemas.microsoft.com/office/powerpoint/2010/main" val="131898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3</a:t>
            </a:fld>
            <a:endParaRPr lang="en-US" dirty="0"/>
          </a:p>
        </p:txBody>
      </p:sp>
    </p:spTree>
    <p:extLst>
      <p:ext uri="{BB962C8B-B14F-4D97-AF65-F5344CB8AC3E}">
        <p14:creationId xmlns:p14="http://schemas.microsoft.com/office/powerpoint/2010/main" val="900781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School-wide PBIS Implementation is ongoing</a:t>
            </a:r>
          </a:p>
          <a:p>
            <a:pPr lvl="1"/>
            <a:r>
              <a:rPr lang="en-US" dirty="0"/>
              <a:t>Turnover is a normal part of growth each year</a:t>
            </a:r>
          </a:p>
          <a:p>
            <a:pPr lvl="2"/>
            <a:r>
              <a:rPr lang="en-US" dirty="0"/>
              <a:t>Team-based implementation helps sustain PBIS over time</a:t>
            </a:r>
          </a:p>
          <a:p>
            <a:pPr lvl="2"/>
            <a:r>
              <a:rPr lang="en-US" dirty="0"/>
              <a:t>Teams may have already experienced turnover since completing the cohort training application</a:t>
            </a:r>
          </a:p>
          <a:p>
            <a:pPr lvl="2"/>
            <a:r>
              <a:rPr lang="en-US" dirty="0"/>
              <a:t>3-5 years from now the team will likely have turned over again</a:t>
            </a:r>
          </a:p>
          <a:p>
            <a:r>
              <a:rPr lang="en-US" dirty="0"/>
              <a:t>Staff involvement is essential for lasting commitment</a:t>
            </a:r>
          </a:p>
          <a:p>
            <a:r>
              <a:rPr lang="en-US" dirty="0"/>
              <a:t>Measuring fidelity is essential for sustaining</a:t>
            </a:r>
          </a:p>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5</a:t>
            </a:fld>
            <a:endParaRPr lang="en-US" dirty="0"/>
          </a:p>
        </p:txBody>
      </p:sp>
    </p:spTree>
    <p:extLst>
      <p:ext uri="{BB962C8B-B14F-4D97-AF65-F5344CB8AC3E}">
        <p14:creationId xmlns:p14="http://schemas.microsoft.com/office/powerpoint/2010/main" val="486915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6</a:t>
            </a:fld>
            <a:endParaRPr lang="en-US" dirty="0"/>
          </a:p>
        </p:txBody>
      </p:sp>
    </p:spTree>
    <p:extLst>
      <p:ext uri="{BB962C8B-B14F-4D97-AF65-F5344CB8AC3E}">
        <p14:creationId xmlns:p14="http://schemas.microsoft.com/office/powerpoint/2010/main" val="1571714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769 </a:t>
            </a:r>
            <a:r>
              <a:rPr kumimoji="0" lang="en-US" sz="1200" b="0" i="0" u="none" strike="noStrike" kern="1200" cap="none" spc="0" normalizeH="0" baseline="0" noProof="0" dirty="0">
                <a:ln>
                  <a:noFill/>
                </a:ln>
                <a:solidFill>
                  <a:prstClr val="black"/>
                </a:solidFill>
                <a:effectLst/>
                <a:uLnTx/>
                <a:uFillTx/>
                <a:latin typeface="+mn-lt"/>
                <a:ea typeface="+mn-ea"/>
                <a:cs typeface="+mn-cs"/>
              </a:rPr>
              <a:t>schools have been or are in cohort training</a:t>
            </a:r>
            <a:r>
              <a:rPr kumimoji="0" lang="en-US" sz="1200" b="1"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Approximately 20 schools have</a:t>
            </a:r>
            <a:r>
              <a:rPr kumimoji="0" lang="en-US" sz="1200" b="0" i="0" u="none" strike="noStrike" kern="1200" cap="none" spc="0" normalizeH="0" baseline="0" noProof="0" dirty="0">
                <a:ln>
                  <a:noFill/>
                </a:ln>
                <a:solidFill>
                  <a:prstClr val="black"/>
                </a:solidFill>
                <a:effectLst/>
                <a:uLnTx/>
                <a:uFillTx/>
                <a:latin typeface="+mn-lt"/>
                <a:ea typeface="+mn-ea"/>
                <a:cs typeface="+mn-cs"/>
              </a:rPr>
              <a:t> been through training more than once.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parentages of school types were determined using the numbers at the end of the current list.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Out of </a:t>
            </a:r>
            <a:r>
              <a:rPr kumimoji="0" lang="en-US" sz="1200" b="1" i="0" u="none" strike="noStrike" kern="1200" cap="none" spc="0" normalizeH="0" baseline="0" noProof="0" dirty="0">
                <a:ln>
                  <a:noFill/>
                </a:ln>
                <a:solidFill>
                  <a:prstClr val="black"/>
                </a:solidFill>
                <a:effectLst/>
                <a:uLnTx/>
                <a:uFillTx/>
                <a:latin typeface="+mn-lt"/>
                <a:ea typeface="+mn-ea"/>
                <a:cs typeface="+mn-cs"/>
              </a:rPr>
              <a:t>754</a:t>
            </a:r>
            <a:r>
              <a:rPr kumimoji="0" lang="en-US" sz="1200" b="0" i="0" u="none" strike="noStrike" kern="1200" cap="none" spc="0" normalizeH="0" baseline="0" noProof="0" dirty="0">
                <a:ln>
                  <a:noFill/>
                </a:ln>
                <a:solidFill>
                  <a:prstClr val="black"/>
                </a:solidFill>
                <a:effectLst/>
                <a:uLnTx/>
                <a:uFillTx/>
                <a:latin typeface="+mn-lt"/>
                <a:ea typeface="+mn-ea"/>
                <a:cs typeface="+mn-cs"/>
              </a:rPr>
              <a:t> on 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452 (60%</a:t>
            </a:r>
            <a:r>
              <a:rPr kumimoji="0" lang="en-US" sz="1200" b="0" i="0" u="none" strike="noStrike" kern="1200" cap="none" spc="0" normalizeH="0" baseline="0" noProof="0" dirty="0">
                <a:ln>
                  <a:noFill/>
                </a:ln>
                <a:solidFill>
                  <a:prstClr val="black"/>
                </a:solidFill>
                <a:effectLst/>
                <a:uLnTx/>
                <a:uFillTx/>
                <a:latin typeface="+mn-lt"/>
                <a:ea typeface="+mn-ea"/>
                <a:cs typeface="+mn-cs"/>
              </a:rPr>
              <a:t>) were EC and Elementary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115 (15%) </a:t>
            </a:r>
            <a:r>
              <a:rPr kumimoji="0" lang="en-US" sz="1200" b="0" i="0" u="none" strike="noStrike" kern="1200" cap="none" spc="0" normalizeH="0" baseline="0" noProof="0" dirty="0">
                <a:ln>
                  <a:noFill/>
                </a:ln>
                <a:solidFill>
                  <a:prstClr val="black"/>
                </a:solidFill>
                <a:effectLst/>
                <a:uLnTx/>
                <a:uFillTx/>
                <a:latin typeface="+mn-lt"/>
                <a:ea typeface="+mn-ea"/>
                <a:cs typeface="+mn-cs"/>
              </a:rPr>
              <a:t>were 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186 (25%) </a:t>
            </a:r>
            <a:r>
              <a:rPr kumimoji="0" lang="en-US" sz="1200" b="0" i="0" u="none" strike="noStrike" kern="1200" cap="none" spc="0" normalizeH="0" baseline="0" noProof="0" dirty="0">
                <a:ln>
                  <a:noFill/>
                </a:ln>
                <a:solidFill>
                  <a:prstClr val="black"/>
                </a:solidFill>
                <a:effectLst/>
                <a:uLnTx/>
                <a:uFillTx/>
                <a:latin typeface="+mn-lt"/>
                <a:ea typeface="+mn-ea"/>
                <a:cs typeface="+mn-cs"/>
              </a:rPr>
              <a:t>were HS or ALC</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8</a:t>
            </a:fld>
            <a:endParaRPr lang="en-US" dirty="0"/>
          </a:p>
        </p:txBody>
      </p:sp>
    </p:spTree>
    <p:extLst>
      <p:ext uri="{BB962C8B-B14F-4D97-AF65-F5344CB8AC3E}">
        <p14:creationId xmlns:p14="http://schemas.microsoft.com/office/powerpoint/2010/main" val="2746240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125753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955290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you signed up for,</a:t>
            </a:r>
            <a:r>
              <a:rPr lang="en-US" baseline="0" dirty="0"/>
              <a:t> you’ve gone through Exploration. </a:t>
            </a:r>
            <a:endParaRPr lang="en-US" dirty="0"/>
          </a:p>
        </p:txBody>
      </p:sp>
      <p:sp>
        <p:nvSpPr>
          <p:cNvPr id="4" name="Slide Number Placeholder 3"/>
          <p:cNvSpPr>
            <a:spLocks noGrp="1"/>
          </p:cNvSpPr>
          <p:nvPr>
            <p:ph type="sldNum" sz="quarter" idx="10"/>
          </p:nvPr>
        </p:nvSpPr>
        <p:spPr/>
        <p:txBody>
          <a:bodyPr/>
          <a:lstStyle/>
          <a:p>
            <a:fld id="{E4D1FAB9-208E-3A48-B1C1-D6BB7AB548FA}" type="slidenum">
              <a:rPr lang="en-US" smtClean="0"/>
              <a:t>13</a:t>
            </a:fld>
            <a:endParaRPr lang="en-US"/>
          </a:p>
        </p:txBody>
      </p:sp>
    </p:spTree>
    <p:extLst>
      <p:ext uri="{BB962C8B-B14F-4D97-AF65-F5344CB8AC3E}">
        <p14:creationId xmlns:p14="http://schemas.microsoft.com/office/powerpoint/2010/main" val="2024765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8/6/2019</a:t>
            </a:fld>
            <a:endParaRPr lang="en-US" dirty="0">
              <a:solidFill>
                <a:srgbClr val="000000"/>
              </a:solidFill>
            </a:endParaRPr>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education.mn.gov</a:t>
            </a: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803811"/>
            <a:ext cx="5447246" cy="723760"/>
          </a:xfrm>
          <a:prstGeom prst="rect">
            <a:avLst/>
          </a:prstGeom>
        </p:spPr>
      </p:pic>
      <p:pic>
        <p:nvPicPr>
          <p:cNvPr id="10"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03809" y="2722866"/>
            <a:ext cx="2784382" cy="1292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83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8/6/2019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19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63996" y="152400"/>
            <a:ext cx="8989803"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8/6/2019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96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838200" y="1335281"/>
            <a:ext cx="10515600" cy="4841682"/>
          </a:xfrm>
          <a:solidFill>
            <a:schemeClr val="bg1"/>
          </a:solidFill>
        </p:spPr>
        <p:txBody>
          <a:bodyPr lIns="182880" tIns="91440" rIns="182880" bIns="274320" anchor="b">
            <a:normAutofit/>
          </a:bodyPr>
          <a:lstStyle>
            <a:lvl1pPr algn="l">
              <a:defRPr sz="7200" b="1">
                <a:solidFill>
                  <a:schemeClr val="tx1"/>
                </a:solidFill>
              </a:defRPr>
            </a:lvl1pPr>
          </a:lstStyle>
          <a:p>
            <a:r>
              <a:rPr lang="en-US" dirty="0"/>
              <a:t>Click to edit title</a:t>
            </a:r>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8/6/2019</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pic>
        <p:nvPicPr>
          <p:cNvPr id="10" name="08E63123-0EA5-48C1-AA21-28EADA3137E5" descr="08E63123-0EA5-48C1-AA21-28EADA3137E5"/>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64946" y="155960"/>
            <a:ext cx="2034105" cy="943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62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8/6/2019</a:t>
            </a:fld>
            <a:endParaRPr lang="en-US" dirty="0">
              <a:solidFill>
                <a:srgbClr val="FFFFFF"/>
              </a:solidFill>
            </a:endParaRPr>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defRPr>
            </a:lvl1pPr>
          </a:lstStyle>
          <a:p>
            <a:r>
              <a:rPr lang="en-US" dirty="0">
                <a:solidFill>
                  <a:srgbClr val="FFFFFF"/>
                </a:solidFill>
              </a:rPr>
              <a:t>Leading for educational excellence and equity, every day for every one. </a:t>
            </a:r>
            <a:r>
              <a:rPr lang="en-US" dirty="0">
                <a:solidFill>
                  <a:srgbClr val="78BE21"/>
                </a:solidFill>
              </a:rPr>
              <a:t>|</a:t>
            </a:r>
            <a:r>
              <a:rPr lang="en-US" dirty="0">
                <a:solidFill>
                  <a:srgbClr val="FFFFFF"/>
                </a:solidFill>
              </a:rPr>
              <a:t> education.mn.gov</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176" y="594061"/>
            <a:ext cx="3486624" cy="463258"/>
          </a:xfrm>
          <a:prstGeom prst="rect">
            <a:avLst/>
          </a:prstGeom>
        </p:spPr>
      </p:pic>
      <p:pic>
        <p:nvPicPr>
          <p:cNvPr id="9" name="08E63123-0EA5-48C1-AA21-28EADA3137E5" descr="08E63123-0EA5-48C1-AA21-28EADA3137E5"/>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00443" y="353698"/>
            <a:ext cx="1696348" cy="787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099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solidFill>
                  <a:srgbClr val="000000"/>
                </a:solidFill>
              </a:rPr>
              <a:pPr/>
              <a:t>8/6/2019</a:t>
            </a:fld>
            <a:endParaRPr lang="en-US" dirty="0">
              <a:solidFill>
                <a:srgbClr val="000000"/>
              </a:solidFill>
            </a:endParaRPr>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solidFill>
                  <a:srgbClr val="000000"/>
                </a:solidFill>
              </a:rPr>
              <a:t>Optional Tagline Goes Here </a:t>
            </a:r>
            <a:r>
              <a:rPr lang="en-US" dirty="0">
                <a:solidFill>
                  <a:srgbClr val="003865"/>
                </a:solidFill>
              </a:rPr>
              <a:t>|</a:t>
            </a:r>
            <a:r>
              <a:rPr lang="en-US" dirty="0">
                <a:solidFill>
                  <a:srgbClr val="000000"/>
                </a:solidFill>
              </a:rPr>
              <a:t> mn.gov/websiteurl</a:t>
            </a:r>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0845033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5" r:id="rId3"/>
    <p:sldLayoutId id="2147483766" r:id="rId4"/>
    <p:sldLayoutId id="2147483756" r:id="rId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DE.PBIS@state.mn.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pbismn.org/contact-us.php" TargetMode="External"/><Relationship Id="rId3" Type="http://schemas.openxmlformats.org/officeDocument/2006/relationships/hyperlink" Target="mailto:pbis.erin@gmail.com" TargetMode="External"/><Relationship Id="rId7" Type="http://schemas.openxmlformats.org/officeDocument/2006/relationships/hyperlink" Target="mailto:pbisevalmn@wilder.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Erin.Farrell@state.mn.us" TargetMode="External"/><Relationship Id="rId5" Type="http://schemas.openxmlformats.org/officeDocument/2006/relationships/hyperlink" Target="mailto:Mary.Hunt@state.mn.us" TargetMode="External"/><Relationship Id="rId4" Type="http://schemas.openxmlformats.org/officeDocument/2006/relationships/hyperlink" Target="mailto:Eric.Kloos@state.mn.u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mailto:pbisevalmn@wilder.org" TargetMode="External"/><Relationship Id="rId3" Type="http://schemas.openxmlformats.org/officeDocument/2006/relationships/hyperlink" Target="mailto:lauren.sparr@metroecsu.org" TargetMode="External"/><Relationship Id="rId7" Type="http://schemas.openxmlformats.org/officeDocument/2006/relationships/hyperlink" Target="mailto:Ellen.Nacik@state.mn.u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Clay.Keller@state.mn.us" TargetMode="External"/><Relationship Id="rId5" Type="http://schemas.openxmlformats.org/officeDocument/2006/relationships/hyperlink" Target="mailto:Rebecca.Nies@state.mn.us" TargetMode="External"/><Relationship Id="rId4" Type="http://schemas.openxmlformats.org/officeDocument/2006/relationships/hyperlink" Target="mailto:Eric.Kloos@state.mn.us" TargetMode="External"/><Relationship Id="rId9" Type="http://schemas.openxmlformats.org/officeDocument/2006/relationships/hyperlink" Target="http://pbismn.org/contact-us.php"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mailto:garrett.petrie@state.mn.us" TargetMode="External"/><Relationship Id="rId3" Type="http://schemas.openxmlformats.org/officeDocument/2006/relationships/hyperlink" Target="mailto:Liz.Deen@swwc.org" TargetMode="External"/><Relationship Id="rId7" Type="http://schemas.openxmlformats.org/officeDocument/2006/relationships/hyperlink" Target="mailto:Eric.Kloos@state.mn.u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Amber.Bruns@swwc.org" TargetMode="External"/><Relationship Id="rId11" Type="http://schemas.openxmlformats.org/officeDocument/2006/relationships/hyperlink" Target="http://pbismn.org/contact-us.php" TargetMode="External"/><Relationship Id="rId5" Type="http://schemas.openxmlformats.org/officeDocument/2006/relationships/hyperlink" Target="mailto:EToninato@mnscsc.org" TargetMode="External"/><Relationship Id="rId10" Type="http://schemas.openxmlformats.org/officeDocument/2006/relationships/hyperlink" Target="mailto:pbisevalmn@wilder.org" TargetMode="External"/><Relationship Id="rId4" Type="http://schemas.openxmlformats.org/officeDocument/2006/relationships/hyperlink" Target="mailto:Hazel.Ashbeck@swwc.org" TargetMode="External"/><Relationship Id="rId9" Type="http://schemas.openxmlformats.org/officeDocument/2006/relationships/hyperlink" Target="mailto:Janet.Christensen@state.mn.u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twitter.com/pbisMN" TargetMode="External"/><Relationship Id="rId2" Type="http://schemas.openxmlformats.org/officeDocument/2006/relationships/hyperlink" Target="https://www.facebook.com/pbisMN/" TargetMode="Externa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primo.lib.umn.edu/primo-explore/fulldisplay?docid=TN_sage_s10_1177_0741932518775735&amp;context=PC&amp;vid=TWINCITIES&amp;lang=en_US&amp;search_scope=mncat_discovery&amp;adaptor=primo_central_multiple_fe&amp;tab=article_discovery&amp;query=any,contains,Validation%20of%20the%20PBIS-ACT%20Full:%20An%20Updated%20Measure%20of%20Staff%20Commitment%20to%20Implement%20SWPBIS&amp;offset=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New Teams!</a:t>
            </a:r>
          </a:p>
        </p:txBody>
      </p:sp>
      <p:sp>
        <p:nvSpPr>
          <p:cNvPr id="3" name="Text Placeholder 2"/>
          <p:cNvSpPr>
            <a:spLocks noGrp="1"/>
          </p:cNvSpPr>
          <p:nvPr>
            <p:ph type="body" sz="quarter" idx="14"/>
          </p:nvPr>
        </p:nvSpPr>
        <p:spPr>
          <a:xfrm>
            <a:off x="2802466" y="5578193"/>
            <a:ext cx="6587067" cy="903062"/>
          </a:xfrm>
        </p:spPr>
        <p:txBody>
          <a:bodyPr>
            <a:normAutofit fontScale="62500" lnSpcReduction="20000"/>
          </a:bodyPr>
          <a:lstStyle/>
          <a:p>
            <a:r>
              <a:rPr lang="en-US" sz="3200" dirty="0"/>
              <a:t>Minnesota PBIS Cohort 15 Fall Training – Days 1&amp;2</a:t>
            </a:r>
          </a:p>
          <a:p>
            <a:r>
              <a:rPr lang="en-US" dirty="0"/>
              <a:t>MDE PBIS Management Team</a:t>
            </a:r>
          </a:p>
          <a:p>
            <a:r>
              <a:rPr lang="en-US" dirty="0">
                <a:hlinkClick r:id="rId3"/>
              </a:rPr>
              <a:t>MDE.PBIS@state.mn.us</a:t>
            </a:r>
            <a:r>
              <a:rPr lang="en-US" dirty="0"/>
              <a:t> </a:t>
            </a:r>
          </a:p>
        </p:txBody>
      </p:sp>
      <p:sp>
        <p:nvSpPr>
          <p:cNvPr id="5" name="Footer Placeholder 4"/>
          <p:cNvSpPr>
            <a:spLocks noGrp="1"/>
          </p:cNvSpPr>
          <p:nvPr>
            <p:ph type="ftr" sz="quarter" idx="3"/>
          </p:nvPr>
        </p:nvSpPr>
        <p:spPr>
          <a:xfrm>
            <a:off x="3302177" y="6481255"/>
            <a:ext cx="5587647" cy="365125"/>
          </a:xfrm>
        </p:spPr>
        <p:txBody>
          <a:bodyPr/>
          <a:lstStyle/>
          <a:p>
            <a:r>
              <a:rPr lang="en-US" dirty="0">
                <a:solidFill>
                  <a:srgbClr val="000000"/>
                </a:solidFill>
              </a:rPr>
              <a:t>education.mn.gov</a:t>
            </a:r>
          </a:p>
        </p:txBody>
      </p:sp>
    </p:spTree>
    <p:extLst>
      <p:ext uri="{BB962C8B-B14F-4D97-AF65-F5344CB8AC3E}">
        <p14:creationId xmlns:p14="http://schemas.microsoft.com/office/powerpoint/2010/main" val="971720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FF"/>
                </a:solidFill>
              </a:rPr>
              <a:t>Growth of PBIS </a:t>
            </a:r>
            <a:r>
              <a:rPr lang="en-US" dirty="0"/>
              <a:t>in Minnesota</a:t>
            </a:r>
            <a:br>
              <a:rPr lang="en-US" sz="2400" dirty="0"/>
            </a:br>
            <a:r>
              <a:rPr lang="en-US" sz="2000" dirty="0">
                <a:solidFill>
                  <a:schemeClr val="tx1"/>
                </a:solidFill>
              </a:rPr>
              <a:t>(Cohort 15 highlighted) </a:t>
            </a:r>
            <a:r>
              <a:rPr lang="en-US" sz="2000" dirty="0"/>
              <a:t>2005-2019</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8/6/2019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10</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graphicFrame>
        <p:nvGraphicFramePr>
          <p:cNvPr id="12" name="Chart 11" descr="First year schools are in blue at bottom bar, next stack is Second Year schools in Maroon, then at the top of stacked bar are First Year schools in green." title="Growth of PBIS in Minnesota Chart"/>
          <p:cNvGraphicFramePr/>
          <p:nvPr>
            <p:extLst>
              <p:ext uri="{D42A27DB-BD31-4B8C-83A1-F6EECF244321}">
                <p14:modId xmlns:p14="http://schemas.microsoft.com/office/powerpoint/2010/main" val="1447239015"/>
              </p:ext>
            </p:extLst>
          </p:nvPr>
        </p:nvGraphicFramePr>
        <p:xfrm>
          <a:off x="231112" y="1479550"/>
          <a:ext cx="11595305"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6068291" y="1702638"/>
            <a:ext cx="1708727" cy="769441"/>
          </a:xfrm>
          <a:prstGeom prst="rect">
            <a:avLst/>
          </a:prstGeom>
          <a:solidFill>
            <a:schemeClr val="tx1"/>
          </a:solidFill>
          <a:ln>
            <a:solidFill>
              <a:schemeClr val="tx1"/>
            </a:solidFill>
          </a:ln>
        </p:spPr>
        <p:txBody>
          <a:bodyPr wrap="square" rtlCol="0" anchor="ctr">
            <a:spAutoFit/>
          </a:bodyPr>
          <a:lstStyle/>
          <a:p>
            <a:pPr algn="ctr"/>
            <a:r>
              <a:rPr lang="en-US" sz="4400" b="1" dirty="0">
                <a:solidFill>
                  <a:srgbClr val="FFFFFF"/>
                </a:solidFill>
              </a:rPr>
              <a:t>769</a:t>
            </a:r>
            <a:endParaRPr lang="en-US" sz="2400" b="1" dirty="0">
              <a:solidFill>
                <a:srgbClr val="FFFFFF"/>
              </a:solidFill>
            </a:endParaRPr>
          </a:p>
        </p:txBody>
      </p:sp>
      <p:sp>
        <p:nvSpPr>
          <p:cNvPr id="9" name="Right Arrow 8" descr="Red Arrow pointing to Cohort 12 in the second year of PBIS implementation for 2017-2018" title="Red Arrow"/>
          <p:cNvSpPr/>
          <p:nvPr/>
        </p:nvSpPr>
        <p:spPr>
          <a:xfrm rot="807210">
            <a:off x="9001180" y="1301918"/>
            <a:ext cx="2266712" cy="1005840"/>
          </a:xfrm>
          <a:prstGeom prst="rightArrow">
            <a:avLst>
              <a:gd name="adj1" fmla="val 70690"/>
              <a:gd name="adj2" fmla="val 82450"/>
            </a:avLst>
          </a:prstGeom>
          <a:solidFill>
            <a:srgbClr val="78BE2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rPr>
              <a:t>Cohort 15</a:t>
            </a:r>
          </a:p>
          <a:p>
            <a:pPr algn="ctr"/>
            <a:r>
              <a:rPr lang="en-US" sz="1600" b="1" dirty="0">
                <a:solidFill>
                  <a:srgbClr val="FFFFFF"/>
                </a:solidFill>
              </a:rPr>
              <a:t>You are here!</a:t>
            </a:r>
          </a:p>
        </p:txBody>
      </p:sp>
    </p:spTree>
    <p:extLst>
      <p:ext uri="{BB962C8B-B14F-4D97-AF65-F5344CB8AC3E}">
        <p14:creationId xmlns:p14="http://schemas.microsoft.com/office/powerpoint/2010/main" val="3990953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PBIS by the Numbers in Minnesota</a:t>
            </a:r>
            <a:br>
              <a:rPr lang="en-US" sz="3200" dirty="0">
                <a:solidFill>
                  <a:srgbClr val="FFFFFF"/>
                </a:solidFill>
              </a:rPr>
            </a:br>
            <a:r>
              <a:rPr lang="en-US" sz="2200" dirty="0">
                <a:solidFill>
                  <a:srgbClr val="FFFFFF"/>
                </a:solidFill>
              </a:rPr>
              <a:t>(as of 2019)</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8/6/2019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11</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
        <p:nvSpPr>
          <p:cNvPr id="7" name="Content Placeholder 2"/>
          <p:cNvSpPr>
            <a:spLocks noGrp="1"/>
          </p:cNvSpPr>
          <p:nvPr>
            <p:ph idx="1"/>
          </p:nvPr>
        </p:nvSpPr>
        <p:spPr/>
        <p:txBody>
          <a:bodyPr>
            <a:noAutofit/>
          </a:bodyPr>
          <a:lstStyle/>
          <a:p>
            <a:pPr marL="342900" indent="-342900">
              <a:lnSpc>
                <a:spcPct val="110000"/>
              </a:lnSpc>
              <a:spcAft>
                <a:spcPts val="1800"/>
              </a:spcAft>
            </a:pPr>
            <a:r>
              <a:rPr lang="en-US" sz="2000" b="1" dirty="0"/>
              <a:t>60</a:t>
            </a:r>
            <a:r>
              <a:rPr lang="en-US" sz="2000" dirty="0"/>
              <a:t> schools completed PBIS training this past spring</a:t>
            </a:r>
          </a:p>
          <a:p>
            <a:pPr marL="342900" indent="-342900">
              <a:lnSpc>
                <a:spcPct val="110000"/>
              </a:lnSpc>
              <a:spcBef>
                <a:spcPts val="0"/>
              </a:spcBef>
              <a:spcAft>
                <a:spcPts val="1800"/>
              </a:spcAft>
            </a:pPr>
            <a:r>
              <a:rPr lang="en-US" sz="2000" b="1" dirty="0"/>
              <a:t>79 </a:t>
            </a:r>
            <a:r>
              <a:rPr lang="en-US" sz="2000" dirty="0"/>
              <a:t>schools entered Cohort 15</a:t>
            </a:r>
          </a:p>
          <a:p>
            <a:pPr marL="342900" indent="-342900">
              <a:lnSpc>
                <a:spcPct val="110000"/>
              </a:lnSpc>
              <a:spcAft>
                <a:spcPts val="1800"/>
              </a:spcAft>
            </a:pPr>
            <a:r>
              <a:rPr lang="en-US" sz="2000" b="1" dirty="0"/>
              <a:t>442</a:t>
            </a:r>
            <a:r>
              <a:rPr lang="en-US" sz="2000" dirty="0"/>
              <a:t> schools used a fidelity measure this past year (2018-19)</a:t>
            </a:r>
          </a:p>
          <a:p>
            <a:pPr marL="800100" lvl="1" indent="-342900">
              <a:lnSpc>
                <a:spcPct val="110000"/>
              </a:lnSpc>
              <a:spcAft>
                <a:spcPts val="1800"/>
              </a:spcAft>
            </a:pPr>
            <a:r>
              <a:rPr lang="en-US" sz="1800" dirty="0"/>
              <a:t>By June 1</a:t>
            </a:r>
            <a:r>
              <a:rPr lang="en-US" sz="1800" baseline="30000" dirty="0"/>
              <a:t>st</a:t>
            </a:r>
            <a:r>
              <a:rPr lang="en-US" sz="1800" dirty="0"/>
              <a:t>, </a:t>
            </a:r>
            <a:r>
              <a:rPr lang="en-US" sz="1800" b="1" dirty="0"/>
              <a:t>274</a:t>
            </a:r>
            <a:r>
              <a:rPr lang="en-US" sz="1800" dirty="0"/>
              <a:t> of </a:t>
            </a:r>
            <a:r>
              <a:rPr lang="en-US" sz="1800" b="1" dirty="0"/>
              <a:t>410</a:t>
            </a:r>
            <a:r>
              <a:rPr lang="en-US" sz="1800" dirty="0"/>
              <a:t> schools met fidelity (67%), then </a:t>
            </a:r>
            <a:r>
              <a:rPr lang="en-US" sz="1800" b="1" dirty="0"/>
              <a:t>32</a:t>
            </a:r>
            <a:r>
              <a:rPr lang="en-US" sz="1800" dirty="0"/>
              <a:t> </a:t>
            </a:r>
            <a:r>
              <a:rPr lang="en-US" sz="1800" b="1" dirty="0"/>
              <a:t>more</a:t>
            </a:r>
            <a:r>
              <a:rPr lang="en-US" sz="1800" dirty="0"/>
              <a:t> schools measured that month</a:t>
            </a:r>
          </a:p>
          <a:p>
            <a:pPr marL="800100" lvl="1" indent="-342900">
              <a:lnSpc>
                <a:spcPct val="110000"/>
              </a:lnSpc>
              <a:spcAft>
                <a:spcPts val="1800"/>
              </a:spcAft>
            </a:pPr>
            <a:r>
              <a:rPr lang="en-US" sz="1600" b="1" dirty="0"/>
              <a:t>339</a:t>
            </a:r>
            <a:r>
              <a:rPr lang="en-US" sz="1600" dirty="0"/>
              <a:t> schools – Cohort 1-12 schools (</a:t>
            </a:r>
            <a:r>
              <a:rPr lang="en-US" sz="1600" b="1" dirty="0"/>
              <a:t>258</a:t>
            </a:r>
            <a:r>
              <a:rPr lang="en-US" sz="1600" dirty="0"/>
              <a:t>) and non-cohort schools (</a:t>
            </a:r>
            <a:r>
              <a:rPr lang="en-US" sz="1600" b="1" dirty="0"/>
              <a:t>81</a:t>
            </a:r>
            <a:r>
              <a:rPr lang="en-US" sz="1600" dirty="0"/>
              <a:t>) – used a fidelity assessment </a:t>
            </a:r>
          </a:p>
          <a:p>
            <a:pPr marL="342900" indent="-342900">
              <a:lnSpc>
                <a:spcPct val="110000"/>
              </a:lnSpc>
              <a:spcAft>
                <a:spcPts val="1800"/>
              </a:spcAft>
            </a:pPr>
            <a:r>
              <a:rPr lang="en-US" sz="2000" b="1" dirty="0"/>
              <a:t>72 </a:t>
            </a:r>
            <a:r>
              <a:rPr lang="en-US" sz="2000" dirty="0"/>
              <a:t>Schools and </a:t>
            </a:r>
            <a:r>
              <a:rPr lang="en-US" sz="2000" b="1" dirty="0"/>
              <a:t>6</a:t>
            </a:r>
            <a:r>
              <a:rPr lang="en-US" sz="2000" dirty="0"/>
              <a:t> Districts Recognized for sustained, effective implementation of PBIS</a:t>
            </a:r>
          </a:p>
        </p:txBody>
      </p:sp>
    </p:spTree>
    <p:extLst>
      <p:ext uri="{BB962C8B-B14F-4D97-AF65-F5344CB8AC3E}">
        <p14:creationId xmlns:p14="http://schemas.microsoft.com/office/powerpoint/2010/main" val="4223146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Occurs in Stages</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8/6/2019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12</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
        <p:nvSpPr>
          <p:cNvPr id="7" name="Google Shape;643;p95"/>
          <p:cNvSpPr txBox="1"/>
          <p:nvPr/>
        </p:nvSpPr>
        <p:spPr>
          <a:xfrm>
            <a:off x="2112948" y="1774087"/>
            <a:ext cx="7270186" cy="646331"/>
          </a:xfrm>
          <a:prstGeom prst="rect">
            <a:avLst/>
          </a:prstGeom>
          <a:noFill/>
          <a:ln>
            <a:noFill/>
          </a:ln>
        </p:spPr>
        <p:txBody>
          <a:bodyPr spcFirstLastPara="1" wrap="square" lIns="91425" tIns="45700" rIns="91425" bIns="45700" anchor="t" anchorCtr="0">
            <a:noAutofit/>
          </a:bodyPr>
          <a:lstStyle/>
          <a:p>
            <a:pPr>
              <a:buClr>
                <a:schemeClr val="dk1"/>
              </a:buClr>
            </a:pPr>
            <a:r>
              <a:rPr lang="en-US" sz="3600" b="1" dirty="0">
                <a:solidFill>
                  <a:schemeClr val="dk1"/>
                </a:solidFill>
                <a:latin typeface="Arial"/>
                <a:ea typeface="Arial"/>
                <a:cs typeface="Arial"/>
                <a:sym typeface="Arial"/>
              </a:rPr>
              <a:t>Stages of Implementation:</a:t>
            </a:r>
            <a:endParaRPr sz="3600" b="1" dirty="0">
              <a:solidFill>
                <a:srgbClr val="001574"/>
              </a:solidFill>
              <a:latin typeface="Arial"/>
              <a:ea typeface="Arial"/>
              <a:cs typeface="Arial"/>
              <a:sym typeface="Arial"/>
            </a:endParaRPr>
          </a:p>
        </p:txBody>
      </p:sp>
      <p:sp>
        <p:nvSpPr>
          <p:cNvPr id="8" name="Google Shape;644;p95"/>
          <p:cNvSpPr txBox="1"/>
          <p:nvPr/>
        </p:nvSpPr>
        <p:spPr>
          <a:xfrm>
            <a:off x="1569810" y="2704063"/>
            <a:ext cx="5438291" cy="2816225"/>
          </a:xfrm>
          <a:prstGeom prst="rect">
            <a:avLst/>
          </a:prstGeom>
          <a:noFill/>
          <a:ln>
            <a:noFill/>
          </a:ln>
        </p:spPr>
        <p:txBody>
          <a:bodyPr spcFirstLastPara="1" wrap="square" lIns="91425" tIns="45700" rIns="91425" bIns="45700" anchor="t" anchorCtr="0">
            <a:noAutofit/>
          </a:bodyPr>
          <a:lstStyle/>
          <a:p>
            <a:pPr marL="520700" indent="-520700">
              <a:buClr>
                <a:schemeClr val="dk1"/>
              </a:buClr>
              <a:buSzPts val="4000"/>
              <a:buFont typeface="Arial"/>
              <a:buChar char="•"/>
            </a:pPr>
            <a:r>
              <a:rPr lang="en-US" sz="4000" dirty="0">
                <a:solidFill>
                  <a:schemeClr val="dk1"/>
                </a:solidFill>
                <a:latin typeface="Calibri"/>
                <a:ea typeface="Calibri"/>
                <a:cs typeface="Calibri"/>
                <a:sym typeface="Calibri"/>
              </a:rPr>
              <a:t>Exploration</a:t>
            </a:r>
            <a:endParaRPr dirty="0"/>
          </a:p>
          <a:p>
            <a:pPr marL="520700" indent="-520700">
              <a:spcBef>
                <a:spcPts val="800"/>
              </a:spcBef>
              <a:buClr>
                <a:schemeClr val="dk1"/>
              </a:buClr>
              <a:buSzPts val="4000"/>
              <a:buFont typeface="Arial"/>
              <a:buChar char="•"/>
            </a:pPr>
            <a:r>
              <a:rPr lang="en-US" sz="4000" dirty="0">
                <a:solidFill>
                  <a:schemeClr val="dk1"/>
                </a:solidFill>
                <a:latin typeface="Calibri"/>
                <a:ea typeface="Calibri"/>
                <a:cs typeface="Calibri"/>
                <a:sym typeface="Calibri"/>
              </a:rPr>
              <a:t>Installation</a:t>
            </a:r>
            <a:endParaRPr dirty="0"/>
          </a:p>
          <a:p>
            <a:pPr marL="520700" indent="-520700">
              <a:spcBef>
                <a:spcPts val="800"/>
              </a:spcBef>
              <a:buClr>
                <a:schemeClr val="dk1"/>
              </a:buClr>
              <a:buSzPts val="4000"/>
              <a:buFont typeface="Arial"/>
              <a:buChar char="•"/>
            </a:pPr>
            <a:r>
              <a:rPr lang="en-US" sz="4000" dirty="0">
                <a:solidFill>
                  <a:schemeClr val="dk1"/>
                </a:solidFill>
                <a:latin typeface="Calibri"/>
                <a:ea typeface="Calibri"/>
                <a:cs typeface="Calibri"/>
                <a:sym typeface="Calibri"/>
              </a:rPr>
              <a:t>Initial Implementation</a:t>
            </a:r>
            <a:endParaRPr dirty="0"/>
          </a:p>
          <a:p>
            <a:pPr marL="520700" indent="-520700">
              <a:spcBef>
                <a:spcPts val="800"/>
              </a:spcBef>
              <a:buClr>
                <a:srgbClr val="C00000"/>
              </a:buClr>
              <a:buSzPts val="4000"/>
              <a:buFont typeface="Arial"/>
              <a:buChar char="•"/>
            </a:pPr>
            <a:r>
              <a:rPr lang="en-US" sz="4000" dirty="0">
                <a:solidFill>
                  <a:schemeClr val="accent4"/>
                </a:solidFill>
                <a:latin typeface="Calibri"/>
                <a:ea typeface="Calibri"/>
                <a:cs typeface="Calibri"/>
                <a:sym typeface="Calibri"/>
              </a:rPr>
              <a:t>Full Implementation</a:t>
            </a:r>
            <a:endParaRPr sz="4000" dirty="0">
              <a:solidFill>
                <a:schemeClr val="accent4"/>
              </a:solidFill>
              <a:latin typeface="Calibri"/>
              <a:ea typeface="Calibri"/>
              <a:cs typeface="Calibri"/>
              <a:sym typeface="Calibri"/>
            </a:endParaRPr>
          </a:p>
        </p:txBody>
      </p:sp>
      <p:sp>
        <p:nvSpPr>
          <p:cNvPr id="9" name="Google Shape;645;p95" descr="Right brace encompassing the words Exploration, Installation, and Initial Implementation." title="Right Brace"/>
          <p:cNvSpPr/>
          <p:nvPr/>
        </p:nvSpPr>
        <p:spPr>
          <a:xfrm>
            <a:off x="6815971" y="2704063"/>
            <a:ext cx="357672" cy="3009900"/>
          </a:xfrm>
          <a:prstGeom prst="rightBrace">
            <a:avLst>
              <a:gd name="adj1" fmla="val 8333"/>
              <a:gd name="adj2" fmla="val 50000"/>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dk1"/>
              </a:solidFill>
              <a:latin typeface="Calibri"/>
              <a:ea typeface="Calibri"/>
              <a:cs typeface="Calibri"/>
              <a:sym typeface="Calibri"/>
            </a:endParaRPr>
          </a:p>
        </p:txBody>
      </p:sp>
      <p:sp>
        <p:nvSpPr>
          <p:cNvPr id="10" name="Google Shape;646;p95"/>
          <p:cNvSpPr txBox="1"/>
          <p:nvPr/>
        </p:nvSpPr>
        <p:spPr>
          <a:xfrm>
            <a:off x="7339185" y="3975817"/>
            <a:ext cx="2621093" cy="646331"/>
          </a:xfrm>
          <a:prstGeom prst="rect">
            <a:avLst/>
          </a:prstGeom>
          <a:noFill/>
          <a:ln>
            <a:noFill/>
          </a:ln>
        </p:spPr>
        <p:txBody>
          <a:bodyPr spcFirstLastPara="1" wrap="square" lIns="91425" tIns="45700" rIns="91425" bIns="45700" anchor="t" anchorCtr="0">
            <a:noAutofit/>
          </a:bodyPr>
          <a:lstStyle/>
          <a:p>
            <a:pPr>
              <a:buClr>
                <a:schemeClr val="dk1"/>
              </a:buClr>
            </a:pPr>
            <a:r>
              <a:rPr lang="en-US" sz="3600" b="1" dirty="0">
                <a:solidFill>
                  <a:schemeClr val="dk1"/>
                </a:solidFill>
                <a:latin typeface="Arial"/>
                <a:ea typeface="Arial"/>
                <a:cs typeface="Arial"/>
                <a:sym typeface="Arial"/>
              </a:rPr>
              <a:t>2 – 4 Years</a:t>
            </a:r>
            <a:endParaRPr dirty="0"/>
          </a:p>
        </p:txBody>
      </p:sp>
      <p:sp>
        <p:nvSpPr>
          <p:cNvPr id="11" name="Google Shape;647;p95"/>
          <p:cNvSpPr txBox="1"/>
          <p:nvPr/>
        </p:nvSpPr>
        <p:spPr>
          <a:xfrm>
            <a:off x="4048470" y="6087577"/>
            <a:ext cx="6581431" cy="338137"/>
          </a:xfrm>
          <a:prstGeom prst="rect">
            <a:avLst/>
          </a:prstGeom>
          <a:noFill/>
          <a:ln>
            <a:noFill/>
          </a:ln>
        </p:spPr>
        <p:txBody>
          <a:bodyPr spcFirstLastPara="1" wrap="square" lIns="91425" tIns="45700" rIns="91425" bIns="45700" anchor="t" anchorCtr="0">
            <a:noAutofit/>
          </a:bodyPr>
          <a:lstStyle/>
          <a:p>
            <a:pPr algn="r">
              <a:buClr>
                <a:schemeClr val="dk1"/>
              </a:buClr>
            </a:pPr>
            <a:r>
              <a:rPr lang="en-US" sz="1600">
                <a:solidFill>
                  <a:schemeClr val="dk1"/>
                </a:solidFill>
                <a:latin typeface="Verdana"/>
                <a:ea typeface="Verdana"/>
                <a:cs typeface="Verdana"/>
                <a:sym typeface="Verdana"/>
              </a:rPr>
              <a:t>Fixsen, Naoom, Blase, Friedman &amp; Wallace, 2005</a:t>
            </a:r>
            <a:endParaRPr/>
          </a:p>
        </p:txBody>
      </p:sp>
    </p:spTree>
    <p:extLst>
      <p:ext uri="{BB962C8B-B14F-4D97-AF65-F5344CB8AC3E}">
        <p14:creationId xmlns:p14="http://schemas.microsoft.com/office/powerpoint/2010/main" val="154884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 Schoolwide PBIS Across Districts</a:t>
            </a:r>
            <a:br>
              <a:rPr lang="en-US" sz="2800" dirty="0">
                <a:solidFill>
                  <a:srgbClr val="FFFFFF"/>
                </a:solidFill>
              </a:rPr>
            </a:br>
            <a:r>
              <a:rPr lang="en-US" sz="2000" dirty="0">
                <a:solidFill>
                  <a:srgbClr val="FFFFFF"/>
                </a:solidFill>
              </a:rPr>
              <a:t>As of 2019</a:t>
            </a:r>
            <a:endParaRPr lang="en-US" sz="3200" dirty="0"/>
          </a:p>
        </p:txBody>
      </p:sp>
      <p:sp>
        <p:nvSpPr>
          <p:cNvPr id="7" name="Rectangle 6"/>
          <p:cNvSpPr/>
          <p:nvPr/>
        </p:nvSpPr>
        <p:spPr>
          <a:xfrm>
            <a:off x="46465" y="1338942"/>
            <a:ext cx="4724400" cy="769441"/>
          </a:xfrm>
          <a:prstGeom prst="rect">
            <a:avLst/>
          </a:prstGeom>
        </p:spPr>
        <p:txBody>
          <a:bodyPr wrap="square" numCol="1">
            <a:spAutoFit/>
          </a:bodyPr>
          <a:lstStyle/>
          <a:p>
            <a:pPr algn="ctr" fontAlgn="auto">
              <a:spcBef>
                <a:spcPts val="0"/>
              </a:spcBef>
              <a:spcAft>
                <a:spcPts val="0"/>
              </a:spcAft>
            </a:pPr>
            <a:r>
              <a:rPr lang="en-US" sz="2800" b="1" u="sng" kern="0" dirty="0">
                <a:cs typeface="Arial"/>
                <a:sym typeface="Arial"/>
                <a:rtl val="0"/>
              </a:rPr>
              <a:t>Cohorts 1- 15</a:t>
            </a:r>
          </a:p>
          <a:p>
            <a:pPr algn="ctr" fontAlgn="auto">
              <a:spcBef>
                <a:spcPts val="0"/>
              </a:spcBef>
              <a:spcAft>
                <a:spcPts val="0"/>
              </a:spcAft>
            </a:pPr>
            <a:r>
              <a:rPr lang="en-US" sz="1600" b="1" kern="0" dirty="0">
                <a:cs typeface="Arial"/>
                <a:sym typeface="Arial"/>
                <a:rtl val="0"/>
              </a:rPr>
              <a:t>(2005-2021)</a:t>
            </a:r>
          </a:p>
        </p:txBody>
      </p:sp>
      <p:pic>
        <p:nvPicPr>
          <p:cNvPr id="3" name="Picture 2" descr="This is an image of a Minnesota map, divided according to school district. The map is color coded to show the level of PBIS implementation throughout the state. &#10;School districts that have 1% to 59% of schools implementing PBIS are indicated in light green. These are: SOUTH WASHINGTON COUNTY SCHOOL DIS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ILLWATER AREA PUBLIC SCHOOL DIST., ALBANY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TEWARTVILLE PUBLIC SCHOOL DISTRICT, WACONIA PUBLIC SCHOOL DISTRICT, ROSEMOUNT-APPLE VALLEY-EAGAN, DULUTH PUBLIC SCHOOL DISTRICT, BENSON PUBLIC SCHOOL DISTRICT, CLOQUET PUBLIC SCHOOL DISTRICT, LESUEUR-HENDERSON SCHOOL DISTRICT, LONG PRAIRIE-GREY EAGLE SCHOOL DIST, LUVERNE PUBLIC SCHOOL DISTRICT, MELROSE PUBLIC SCHOOL DISTRICT, PEQUOT LAKES PUBLIC SCHOOLS, SOUTHLAND PUBLIC SCHOOL DISTRICT, WILLMAR PUBLIC SCHOOL DISTRICT, DETROIT LAKES PUBLIC SCHOOL DIST., BUFFALO-HANOVER-MONTROSE PUBLIC SCHOOL, COLUMBIA HEIGHTS PUBLIC SCHOOL DIST, ST. MICHAEL-ALBERTVILLE SCHOOL DIST, OSSEO PUBLIC SCHOOL DISTRICT, ELK RIVER PUBLIC SCHOOL DISTRICT, SAINT PAUL SCHOOL DISTRICT, BECKER PUBLIC SCHOOL DISTRICT, CASS LAKE-BENA PUBLIC SCHOOLS, DILWORTH-GLYNDON-FELTON, FAIRMONT AREA SCHOOL DISTRICT, FILLMORE CENTRAL, FRAZEE-VERGAS PUBLIC SCHOOL DIST., LAKE BENTON PUBLIC SCHOOL DISTRICT, LAKE CITY PUBLIC SCHOOL DISTRICT, LANESBORO PUBLIC SCHOOL DISTRICT, MCGREGOR PUBLIC SCHOOL DISTRICT, MEDFORD PUBLIC SCHOOL DISTRICT, NEVIS PUBLIC SCHOOL DISTRICT, PINE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MINNEAPOLIS PUBLIC SCHOOL DIST., NORTH ST PAUL-MAPLEWOOD SCHOOL DIST, OWATONNA PUBLIC SCHOOL DISTRICT, EDEN PRAIRIE PUBLIC SCHOOL DISTRICT, NORTHFIELD PUBLIC SCHOOL DISTRICT, HAWLEY PUBLIC SCHOOL DISTRICT, PAYNESVILLE PUBLIC SCHOOL DISTRICT, TRITON PUBLIC SCHOOL DISTRICT, MOUNTAIN IRON-BUHL SCHOOL DISTRICT, ST. LOUIS COUNTY SCHOOL DISTRICT, WHEATON AREA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ZUMBROTA-MAZEPPA SCHOOL DISTRICT, BELLE PLAINE PUBLIC SCHOOL DISTRICT, BROOKLYN CENTER SCHOOL DISTRICT, CENTENNIAL PUBLIC SCHOOL DISTRICT, CLEVELAND PUBLIC SCHOOL DISTRICT, GOODRIDGE PUBLIC SCHOOL DISTRICT, HILL CITY PUBLIC SCHOOL DISTRICT, HOLDINGFORD PUBLIC SCHOOL DISTRICT, LANCASTER PUBLIC SCHOOL DISTRICT, LAPORTE PUBLIC SCHOOL DISTRICT, REDWOOD AREA SCHOOL DISTRICT, RUSH CITY PUBLIC SCHOOL DISTRICT, SOUTH SAINT PAUL PUBLIC SCHOOL DISTRICT, WAYZATA PUBLIC SCHOOL DISTRICT, GREENWAY PUBLIC SCHOOL DISTRICT, AUSTIN PUBLIC SCHOOL DISTRICT, BARNUM PUBLIC SCHOOL DISTRICT, FRIDLEY PUBLIC SCHOOL DISTRICT, ISLE PUBLIC SCHOOL DISTRICT, KASSON-MANTORVILLE SCHOOL DISTRICT, LAKE OF THE WOODS SCHOOL DISTRICT, MARSHALL COUNTY CENTRAL SCHOOLS, MARSHALL PUBLIC SCHOOL DISTRICT, MENAHGA PUBLIC SCHOOL DISTRICT, MOOSE LAKE PUBLIC SCHOOL DISTRICT, OGILVIE PUBLIC SCHOOL DISTRICT, ROYALTON PUBLIC SCHOOL DISTRICT, SARTELL-ST. STEPHEN SCHOOL DISTRICT, SHAKOPEE PUBLIC SCHOOL DISTRICT, ST. FRANCIS PUBLIC SCHOOL DISTRICT, SWANVILLE PUBLIC SCHOOL DISTRICT, WESTONKA PUBLIC SCHOOL DISTRICT, WINONA AREA PUBLIC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URBAN ACADEMY CHARTER SCHOOL, NEW CENTURY CHARTER SCHOOL, NEW MILLENNIUM ACADEMY CHARTER SCHOOL, COLLEGE PREPARATORY ELEMENTARY, ROCHESTER BEACON ACADEMY, ARCADIA CHARTER SCHOOL (Formerly ARTECH), ART AND SCIENCE ACADEMY, MINNESOTA EXCELLENCE IN LEARNING ACADEMY, NAYTAHWAUSH COMMUNITY SCHOOL, PARTNERSHIP ACADEMY, INC., STRIDE ACADEMY CHARTER SCHOOL and TREKNORTH HIGH SCHOOL&#10;Other Schools implementing PBIS are indicated by a black square. These are:&#10;NAY-AH-SHING, DEPARTMENT OF CORRECTIONS/WALTER MAGINNIS HIGH SCHOOL, and BUG-O-NAY-GE-SHIG&#10;Education Districts and Intermediate School districts (ISD) implementing PBIS are indicated by a yellow star. These are: &#10;ISD 287/NORTH EDUCATION CENTER, ISD 287/NORTH EDUCATION CENTER ALC, ISD 287/NORTHWEST TECH CENTER, ISD 287/SAFE, ISD 287/SOUTH EDUCATION CENTER, ISD 287/THE HENNEPIN COUNTY HOME SCHOOL EPISILON, ISD 287/WEST EDUCATION ALTERNATIVE CENTER, ISD 287/WEST EDUCATION CENTER, ISD 287/WEST HIGH SCHOOL, ISD 287/WEST TRANSITION, ISD 916/EAST VIEW ACADEMY (Formerly ALTERNATIVE LEARNING AT CAPITOL VIEW CENTER), ISD 917/ALLIANCE EDUCATION CENTER , ISD 917/LEBANON EDUCATION CENTER TEA, MIDSTATE EDUCATION DISTRICT, MVED/ MINNESOTA VALLEY SCHOOL"/>
          <p:cNvPicPr>
            <a:picLocks noChangeAspect="1"/>
          </p:cNvPicPr>
          <p:nvPr/>
        </p:nvPicPr>
        <p:blipFill rotWithShape="1">
          <a:blip r:embed="rId3" cstate="email">
            <a:extLst>
              <a:ext uri="{28A0092B-C50C-407E-A947-70E740481C1C}">
                <a14:useLocalDpi xmlns:a14="http://schemas.microsoft.com/office/drawing/2010/main"/>
              </a:ext>
            </a:extLst>
          </a:blip>
          <a:srcRect l="5569" t="2716" r="4773" b="17819"/>
          <a:stretch/>
        </p:blipFill>
        <p:spPr>
          <a:xfrm>
            <a:off x="5846648" y="1465914"/>
            <a:ext cx="4461150" cy="5116750"/>
          </a:xfrm>
          <a:prstGeom prst="rect">
            <a:avLst/>
          </a:prstGeom>
        </p:spPr>
      </p:pic>
      <p:pic>
        <p:nvPicPr>
          <p:cNvPr id="5" name="Picture 4" descr="Color Guided Key to Minnesota Regional Implementation Project Map for PBIS Cohorts 1 - 15. Dark green oval indicates the color that will show districts with 60% or more of schools implementing PBIS. Light green shows districts with 1% - 59% of schools implementing, and white shows no participating schools to date."/>
          <p:cNvPicPr>
            <a:picLocks noChangeAspect="1"/>
          </p:cNvPicPr>
          <p:nvPr/>
        </p:nvPicPr>
        <p:blipFill>
          <a:blip r:embed="rId4"/>
          <a:stretch>
            <a:fillRect/>
          </a:stretch>
        </p:blipFill>
        <p:spPr>
          <a:xfrm>
            <a:off x="9118909" y="3944152"/>
            <a:ext cx="2786987" cy="1772749"/>
          </a:xfrm>
          <a:prstGeom prst="rect">
            <a:avLst/>
          </a:prstGeom>
        </p:spPr>
      </p:pic>
      <p:sp>
        <p:nvSpPr>
          <p:cNvPr id="12" name="Content Placeholder 6"/>
          <p:cNvSpPr txBox="1">
            <a:spLocks/>
          </p:cNvSpPr>
          <p:nvPr/>
        </p:nvSpPr>
        <p:spPr>
          <a:xfrm>
            <a:off x="838200" y="2188723"/>
            <a:ext cx="4803843" cy="398823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spcAft>
                <a:spcPts val="1200"/>
              </a:spcAft>
            </a:pPr>
            <a:r>
              <a:rPr lang="en-US" altLang="en-US" sz="2400" dirty="0"/>
              <a:t>Team-based training</a:t>
            </a:r>
          </a:p>
          <a:p>
            <a:pPr>
              <a:spcBef>
                <a:spcPts val="600"/>
              </a:spcBef>
              <a:spcAft>
                <a:spcPts val="1200"/>
              </a:spcAft>
            </a:pPr>
            <a:r>
              <a:rPr lang="en-US" altLang="en-US" sz="2400" dirty="0"/>
              <a:t>9 training days over two years</a:t>
            </a:r>
          </a:p>
          <a:p>
            <a:pPr>
              <a:spcBef>
                <a:spcPts val="600"/>
              </a:spcBef>
              <a:spcAft>
                <a:spcPts val="1200"/>
              </a:spcAft>
            </a:pPr>
            <a:r>
              <a:rPr lang="en-US" altLang="en-US" sz="2400" dirty="0"/>
              <a:t>Distributed, team-based implementation of PBIS</a:t>
            </a:r>
          </a:p>
          <a:p>
            <a:pPr>
              <a:spcBef>
                <a:spcPts val="600"/>
              </a:spcBef>
              <a:spcAft>
                <a:spcPts val="1200"/>
              </a:spcAft>
            </a:pPr>
            <a:r>
              <a:rPr lang="en-US" altLang="en-US" sz="2400" dirty="0"/>
              <a:t>Intended to build capacity, skills, competency and beliefs to sustain implementation beyond initial training in a school</a:t>
            </a:r>
            <a:endParaRPr lang="en-US" sz="2400" dirty="0"/>
          </a:p>
        </p:txBody>
      </p:sp>
    </p:spTree>
    <p:extLst>
      <p:ext uri="{BB962C8B-B14F-4D97-AF65-F5344CB8AC3E}">
        <p14:creationId xmlns:p14="http://schemas.microsoft.com/office/powerpoint/2010/main" val="1608868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838200" y="1825625"/>
            <a:ext cx="5008448" cy="4351338"/>
          </a:xfrm>
        </p:spPr>
        <p:txBody>
          <a:bodyPr>
            <a:normAutofit/>
          </a:bodyPr>
          <a:lstStyle/>
          <a:p>
            <a:pPr marL="0" indent="0">
              <a:lnSpc>
                <a:spcPct val="90000"/>
              </a:lnSpc>
              <a:spcAft>
                <a:spcPts val="0"/>
              </a:spcAft>
              <a:buNone/>
            </a:pPr>
            <a:r>
              <a:rPr lang="en-US" sz="2400" b="1" dirty="0"/>
              <a:t>The impact of schools from</a:t>
            </a:r>
          </a:p>
          <a:p>
            <a:pPr marL="0" indent="0">
              <a:lnSpc>
                <a:spcPct val="90000"/>
              </a:lnSpc>
              <a:spcAft>
                <a:spcPts val="0"/>
              </a:spcAft>
              <a:buNone/>
            </a:pPr>
            <a:r>
              <a:rPr lang="en-US" sz="2400" b="1" dirty="0"/>
              <a:t>NRIP Cohorts 1-15:</a:t>
            </a:r>
          </a:p>
          <a:p>
            <a:pPr marL="342900" indent="-342900"/>
            <a:r>
              <a:rPr lang="en-US" sz="2400" b="1" dirty="0"/>
              <a:t> </a:t>
            </a:r>
            <a:r>
              <a:rPr lang="en-US" sz="2400" b="1" dirty="0">
                <a:solidFill>
                  <a:srgbClr val="267300"/>
                </a:solidFill>
              </a:rPr>
              <a:t>100</a:t>
            </a:r>
            <a:r>
              <a:rPr lang="en-US" sz="2400" dirty="0"/>
              <a:t> districts / charters</a:t>
            </a:r>
          </a:p>
          <a:p>
            <a:pPr marL="342900" indent="-342900"/>
            <a:r>
              <a:rPr lang="en-US" sz="2400" b="1" dirty="0"/>
              <a:t> </a:t>
            </a:r>
            <a:r>
              <a:rPr lang="en-US" sz="2400" b="1" dirty="0">
                <a:solidFill>
                  <a:srgbClr val="267300"/>
                </a:solidFill>
              </a:rPr>
              <a:t>241</a:t>
            </a:r>
            <a:r>
              <a:rPr lang="en-US" sz="2400" dirty="0"/>
              <a:t> schools</a:t>
            </a:r>
          </a:p>
          <a:p>
            <a:pPr marL="342900" indent="-342900"/>
            <a:r>
              <a:rPr lang="en-US" sz="2400" b="1" dirty="0"/>
              <a:t> </a:t>
            </a:r>
            <a:r>
              <a:rPr lang="en-US" sz="2400" b="1" dirty="0">
                <a:solidFill>
                  <a:srgbClr val="267300"/>
                </a:solidFill>
              </a:rPr>
              <a:t>≈ 104,676 </a:t>
            </a:r>
            <a:r>
              <a:rPr lang="en-US" sz="2400" dirty="0"/>
              <a:t>students</a:t>
            </a:r>
          </a:p>
        </p:txBody>
      </p:sp>
      <p:sp>
        <p:nvSpPr>
          <p:cNvPr id="2" name="Title 1"/>
          <p:cNvSpPr>
            <a:spLocks noGrp="1"/>
          </p:cNvSpPr>
          <p:nvPr>
            <p:ph type="title"/>
          </p:nvPr>
        </p:nvSpPr>
        <p:spPr/>
        <p:txBody>
          <a:bodyPr>
            <a:normAutofit/>
          </a:bodyPr>
          <a:lstStyle/>
          <a:p>
            <a:r>
              <a:rPr lang="en-US" sz="3200" dirty="0"/>
              <a:t>North Regional Implementation Project</a:t>
            </a:r>
            <a:br>
              <a:rPr lang="en-US" sz="3200" dirty="0"/>
            </a:br>
            <a:r>
              <a:rPr lang="en-US" sz="2000" dirty="0">
                <a:solidFill>
                  <a:srgbClr val="FFFFFF"/>
                </a:solidFill>
              </a:rPr>
              <a:t>As of 2019</a:t>
            </a:r>
            <a:endParaRPr lang="en-US" sz="3200" dirty="0"/>
          </a:p>
        </p:txBody>
      </p:sp>
      <p:pic>
        <p:nvPicPr>
          <p:cNvPr id="11" name="Picture 10" descr="This is an image of a Minnesota map, divided according to school district. The map is color coded to show the level of PBIS implementation throughout the state. &#10;School districts that have less than 60% of schools implementing PBIS are indicated in light green. These are:&#10;SOUTH WASHINGTON COUNTY SCHOOL DIST, GRAND RAPIDS PUBLIC SCHOOL DISTRIC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 FRANCIS PUBLIC SCHOOL DISTRICT, STILLWATER AREA PUBLIC SCHOOL DIST., ALBANY PUBLIC SCHOOL DISTRICT, BELLE PLAINE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HAKOPEE PUBLIC SCHOOL DISTRICT, STEWARTVILLE PUBLIC SCHOOL DISTRICT, WACONIA PUBLIC SCHOOL DISTRICT, WINONA AREA PUBLIC SCHOOL DISTRICT, SOUTH ST. PAUL PUBLIC SCHOOL DIST., ROSEMOUNT-APPLE VALLEY-EAGAN, DULUTH PUBLIC SCHOOL DISTRICT, BENSON PUBLIC SCHOOL DISTRICT, CLOQUET PUBLIC SCHOOL DISTRICT, LESUEUR-HENDERSON SCHOOL DISTRICT, LONG PRAIRIE-GREY EAGLE SCHOOL DIST, LUVERNE PUBLIC SCHOOL DISTRICT, MELROSE PUBLIC SCHOOL DISTRICT, PEQUOT LAKES PUBLIC SCHOOLS, REDWOOD AREA SCHOOL DISTRICT, SOUTHLAND PUBLIC SCHOOL DISTRICT, WILLMAR PUBLIC SCHOOL DISTRICT, DETROIT LAKES PUBLIC SCHOOL DIST., BUFFALO-HANOVER-MONTROSE PUBLIC SCHOOL, COLUMBIA HEIGHTS PUBLIC SCHOOL DIST, FRIDLEY PUBLIC SCHOOL DISTRICT, MARSHALL PUBLIC SCHOOL DISTRICT, ST. MICHAEL-ALBERTVILLE SCHOOL DIST, OSSEO PUBLIC SCHOOL DISTRICT, ELK RIVER PUBLIC SCHOOL DISTRICT, AUSTIN PUBLIC SCHOOL DISTRICT, SAINT PAUL SCHOOL DISTRICT, BARNUM PUBLIC SCHOOL DISTRICT, BECKER PUBLIC SCHOOL DISTRICT, BROOKLYN CENTER SCHOOL DISTRICT, CASS LAKE-BENA PUBLIC SCHOOLS, CENTENNIAL PUBLIC SCHOOL DISTRICT, DILWORTH-GLYNDON-FELTON, FAIRMONT AREA SCHOOL DISTRICT, FILLMORE CENTRAL, FRAZEE-VERGAS PUBLIC SCHOOL DIST., GREENWAY PUBLIC SCHOOL DISTRICT, HOLDINGFORD PUBLIC SCHOOL DISTRICT, LAKE BENTON PUBLIC SCHOOL DISTRICT, LAKE CITY PUBLIC SCHOOL DISTRICT, LANESBORO PUBLIC SCHOOL DISTRICT, MCGREGOR PUBLIC SCHOOL DISTRICT, MEDFORD PUBLIC SCHOOL DISTRICT, MENAHGA PUBLIC SCHOOL DISTRICT, MOOSE LAKE PUBLIC SCHOOL DISTRICT, NEVIS PUBLIC SCHOOL DISTRICT, PINE CITY PUBLIC SCHOOL DISTRICT, RUSH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WESTONKA PUBLIC SCHOOL DISTRICT, MINNEAPOLIS PUBLIC SCHOOL DIST., NORTH ST PAUL-MAPLEWOOD SCHOOL DIST, WAYZATA PUBLIC SCHOOL DISTRICT, OWATONNA PUBLIC SCHOOL DISTRICT, EDEN PRAIRIE PUBLIC SCHOOL DISTRICT, and NORTHFIELD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and ZUMBROTA-MAZEPPA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and URBAN ACADEMY CHARTER SCHOOL&#10;Other Schools implementing PBIS by more than 60% are indicated by a black square. These are:&#10;NAY-AH-SHING and DOC/WALTER MAGINNIS HIGH SCHOOL"/>
          <p:cNvPicPr>
            <a:picLocks noChangeAspect="1"/>
          </p:cNvPicPr>
          <p:nvPr/>
        </p:nvPicPr>
        <p:blipFill>
          <a:blip r:embed="rId3"/>
          <a:stretch>
            <a:fillRect/>
          </a:stretch>
        </p:blipFill>
        <p:spPr>
          <a:xfrm>
            <a:off x="5940916" y="1465914"/>
            <a:ext cx="6139204" cy="5212532"/>
          </a:xfrm>
          <a:prstGeom prst="rect">
            <a:avLst/>
          </a:prstGeom>
        </p:spPr>
      </p:pic>
      <p:pic>
        <p:nvPicPr>
          <p:cNvPr id="12" name="Picture 11" descr="Color Guided Key to Minnesota Regional Implementation Project Map for PBIS Cohorts 1 - 15. Dark green oval indicates the color that will show districts with 60% or more of schools implementing PBIS. Light green shows districts with 1% - 59% of schools implementing, and white shows no participating schools to date."/>
          <p:cNvPicPr>
            <a:picLocks noChangeAspect="1"/>
          </p:cNvPicPr>
          <p:nvPr/>
        </p:nvPicPr>
        <p:blipFill>
          <a:blip r:embed="rId4"/>
          <a:stretch>
            <a:fillRect/>
          </a:stretch>
        </p:blipFill>
        <p:spPr>
          <a:xfrm>
            <a:off x="9978789" y="5315947"/>
            <a:ext cx="1995938" cy="1269578"/>
          </a:xfrm>
          <a:prstGeom prst="rect">
            <a:avLst/>
          </a:prstGeom>
        </p:spPr>
      </p:pic>
    </p:spTree>
    <p:extLst>
      <p:ext uri="{BB962C8B-B14F-4D97-AF65-F5344CB8AC3E}">
        <p14:creationId xmlns:p14="http://schemas.microsoft.com/office/powerpoint/2010/main" val="3478851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is is an image of a Minnesota map, divided according to school district. The map is color coded to show the level of PBIS implementation throughout the state. &#10;School districts that have less than 60% of schools implementing PBIS are indicated in light green. These are:&#10;SOUTH WASHINGTON COUNTY SCHOOL DIST, GRAND RAPIDS PUBLIC SCHOOL DISTRIC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 FRANCIS PUBLIC SCHOOL DISTRICT, STILLWATER AREA PUBLIC SCHOOL DIST., ALBANY PUBLIC SCHOOL DISTRICT, BELLE PLAINE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HAKOPEE PUBLIC SCHOOL DISTRICT, STEWARTVILLE PUBLIC SCHOOL DISTRICT, WACONIA PUBLIC SCHOOL DISTRICT, WINONA AREA PUBLIC SCHOOL DISTRICT, SOUTH ST. PAUL PUBLIC SCHOOL DIST., ROSEMOUNT-APPLE VALLEY-EAGAN, DULUTH PUBLIC SCHOOL DISTRICT, BENSON PUBLIC SCHOOL DISTRICT, CLOQUET PUBLIC SCHOOL DISTRICT, LESUEUR-HENDERSON SCHOOL DISTRICT, LONG PRAIRIE-GREY EAGLE SCHOOL DIST, LUVERNE PUBLIC SCHOOL DISTRICT, MELROSE PUBLIC SCHOOL DISTRICT, PEQUOT LAKES PUBLIC SCHOOLS, REDWOOD AREA SCHOOL DISTRICT, SOUTHLAND PUBLIC SCHOOL DISTRICT, WILLMAR PUBLIC SCHOOL DISTRICT, DETROIT LAKES PUBLIC SCHOOL DIST., BUFFALO-HANOVER-MONTROSE PUBLIC SCHOOL, COLUMBIA HEIGHTS PUBLIC SCHOOL DIST, FRIDLEY PUBLIC SCHOOL DISTRICT, MARSHALL PUBLIC SCHOOL DISTRICT, ST. MICHAEL-ALBERTVILLE SCHOOL DIST, OSSEO PUBLIC SCHOOL DISTRICT, ELK RIVER PUBLIC SCHOOL DISTRICT, AUSTIN PUBLIC SCHOOL DISTRICT, SAINT PAUL SCHOOL DISTRICT, BARNUM PUBLIC SCHOOL DISTRICT, BECKER PUBLIC SCHOOL DISTRICT, BROOKLYN CENTER SCHOOL DISTRICT, CASS LAKE-BENA PUBLIC SCHOOLS, CENTENNIAL PUBLIC SCHOOL DISTRICT, DILWORTH-GLYNDON-FELTON, FAIRMONT AREA SCHOOL DISTRICT, FILLMORE CENTRAL, FRAZEE-VERGAS PUBLIC SCHOOL DIST., GREENWAY PUBLIC SCHOOL DISTRICT, HOLDINGFORD PUBLIC SCHOOL DISTRICT, LAKE BENTON PUBLIC SCHOOL DISTRICT, LAKE CITY PUBLIC SCHOOL DISTRICT, LANESBORO PUBLIC SCHOOL DISTRICT, MCGREGOR PUBLIC SCHOOL DISTRICT, MEDFORD PUBLIC SCHOOL DISTRICT, MENAHGA PUBLIC SCHOOL DISTRICT, MOOSE LAKE PUBLIC SCHOOL DISTRICT, NEVIS PUBLIC SCHOOL DISTRICT, PINE CITY PUBLIC SCHOOL DISTRICT, RUSH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WESTONKA PUBLIC SCHOOL DISTRICT, MINNEAPOLIS PUBLIC SCHOOL DIST., NORTH ST PAUL-MAPLEWOOD SCHOOL DIST, WAYZATA PUBLIC SCHOOL DISTRICT, OWATONNA PUBLIC SCHOOL DISTRICT, EDEN PRAIRIE PUBLIC SCHOOL DISTRICT, and NORTHFIELD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and ZUMBROTA-MAZEPPA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and URBAN ACADEMY CHARTER SCHOOL&#10;Other Schools implementing PBIS by more than 60% are indicated by a black square. These are:&#10;NAY-AH-SHING and DOC/WALTER MAGINNIS HIGH SCHOOL"/>
          <p:cNvPicPr>
            <a:picLocks noChangeAspect="1"/>
          </p:cNvPicPr>
          <p:nvPr/>
        </p:nvPicPr>
        <p:blipFill>
          <a:blip r:embed="rId3"/>
          <a:stretch>
            <a:fillRect/>
          </a:stretch>
        </p:blipFill>
        <p:spPr>
          <a:xfrm>
            <a:off x="5940916" y="1465914"/>
            <a:ext cx="6139204" cy="5212532"/>
          </a:xfrm>
          <a:prstGeom prst="rect">
            <a:avLst/>
          </a:prstGeom>
        </p:spPr>
      </p:pic>
      <p:sp>
        <p:nvSpPr>
          <p:cNvPr id="8" name="Content Placeholder 2"/>
          <p:cNvSpPr>
            <a:spLocks noGrp="1"/>
          </p:cNvSpPr>
          <p:nvPr>
            <p:ph idx="1"/>
          </p:nvPr>
        </p:nvSpPr>
        <p:spPr>
          <a:xfrm>
            <a:off x="838199" y="1825625"/>
            <a:ext cx="5317503" cy="4351338"/>
          </a:xfrm>
        </p:spPr>
        <p:txBody>
          <a:bodyPr>
            <a:noAutofit/>
          </a:bodyPr>
          <a:lstStyle/>
          <a:p>
            <a:pPr marL="0" indent="0">
              <a:lnSpc>
                <a:spcPct val="90000"/>
              </a:lnSpc>
              <a:spcAft>
                <a:spcPts val="0"/>
              </a:spcAft>
              <a:buNone/>
            </a:pPr>
            <a:r>
              <a:rPr lang="en-US" sz="2400" b="1" dirty="0"/>
              <a:t>The inclusion and impact of schools in</a:t>
            </a:r>
          </a:p>
          <a:p>
            <a:pPr marL="0" indent="0">
              <a:lnSpc>
                <a:spcPct val="90000"/>
              </a:lnSpc>
              <a:spcAft>
                <a:spcPts val="0"/>
              </a:spcAft>
              <a:buNone/>
            </a:pPr>
            <a:r>
              <a:rPr lang="en-US" sz="2400" b="1" dirty="0"/>
              <a:t>NRIP Cohort 15 adds:</a:t>
            </a:r>
          </a:p>
          <a:p>
            <a:pPr marL="342900" indent="-342900"/>
            <a:r>
              <a:rPr lang="en-US" sz="2400" b="1" dirty="0">
                <a:solidFill>
                  <a:srgbClr val="267300"/>
                </a:solidFill>
              </a:rPr>
              <a:t>39</a:t>
            </a:r>
            <a:r>
              <a:rPr lang="en-US" sz="2400" dirty="0"/>
              <a:t> new schools + </a:t>
            </a:r>
            <a:r>
              <a:rPr lang="en-US" sz="2400" b="1" dirty="0">
                <a:solidFill>
                  <a:srgbClr val="267300"/>
                </a:solidFill>
              </a:rPr>
              <a:t>2</a:t>
            </a:r>
            <a:r>
              <a:rPr lang="en-US" sz="2400" dirty="0">
                <a:solidFill>
                  <a:srgbClr val="003865"/>
                </a:solidFill>
              </a:rPr>
              <a:t> reconnecting</a:t>
            </a:r>
            <a:endParaRPr lang="en-US" sz="2400" dirty="0"/>
          </a:p>
          <a:p>
            <a:pPr marL="1143000" lvl="1"/>
            <a:r>
              <a:rPr lang="en-US" sz="2400" b="1" dirty="0"/>
              <a:t> </a:t>
            </a:r>
            <a:r>
              <a:rPr lang="en-US" sz="2400" b="1" dirty="0">
                <a:solidFill>
                  <a:srgbClr val="267300"/>
                </a:solidFill>
              </a:rPr>
              <a:t>20</a:t>
            </a:r>
            <a:r>
              <a:rPr lang="en-US" sz="2400" dirty="0"/>
              <a:t> elementary schools</a:t>
            </a:r>
          </a:p>
          <a:p>
            <a:pPr marL="1143000" lvl="1"/>
            <a:r>
              <a:rPr lang="en-US" sz="2400" b="1" dirty="0"/>
              <a:t> </a:t>
            </a:r>
            <a:r>
              <a:rPr lang="en-US" sz="2400" b="1" dirty="0">
                <a:solidFill>
                  <a:srgbClr val="267300"/>
                </a:solidFill>
              </a:rPr>
              <a:t>7</a:t>
            </a:r>
            <a:r>
              <a:rPr lang="en-US" sz="2400" dirty="0"/>
              <a:t> middle schools</a:t>
            </a:r>
          </a:p>
          <a:p>
            <a:pPr marL="1143000" lvl="1"/>
            <a:r>
              <a:rPr lang="en-US" sz="2400" b="1" dirty="0"/>
              <a:t> </a:t>
            </a:r>
            <a:r>
              <a:rPr lang="en-US" sz="2400" b="1" dirty="0">
                <a:solidFill>
                  <a:srgbClr val="267300"/>
                </a:solidFill>
              </a:rPr>
              <a:t>10</a:t>
            </a:r>
            <a:r>
              <a:rPr lang="en-US" sz="2400" dirty="0"/>
              <a:t> secondary and high schools</a:t>
            </a:r>
          </a:p>
          <a:p>
            <a:pPr marL="1143000" lvl="1"/>
            <a:r>
              <a:rPr lang="en-US" sz="2400" b="1" dirty="0"/>
              <a:t> </a:t>
            </a:r>
            <a:r>
              <a:rPr lang="en-US" sz="2400" b="1" dirty="0">
                <a:solidFill>
                  <a:srgbClr val="267300"/>
                </a:solidFill>
              </a:rPr>
              <a:t>4</a:t>
            </a:r>
            <a:r>
              <a:rPr lang="en-US" sz="2400" dirty="0"/>
              <a:t> other types of schools</a:t>
            </a:r>
          </a:p>
          <a:p>
            <a:pPr marL="342900" indent="-342900"/>
            <a:r>
              <a:rPr lang="en-US" sz="2400" b="1" dirty="0"/>
              <a:t> </a:t>
            </a:r>
            <a:r>
              <a:rPr lang="en-US" sz="2400" b="1" dirty="0">
                <a:solidFill>
                  <a:srgbClr val="267300"/>
                </a:solidFill>
              </a:rPr>
              <a:t>≈ 11,704</a:t>
            </a:r>
            <a:r>
              <a:rPr lang="en-US" sz="2400" b="1" dirty="0"/>
              <a:t> </a:t>
            </a:r>
            <a:r>
              <a:rPr lang="en-US" sz="2400" dirty="0"/>
              <a:t>students in new PBIS schools</a:t>
            </a:r>
          </a:p>
        </p:txBody>
      </p:sp>
      <p:sp>
        <p:nvSpPr>
          <p:cNvPr id="2" name="Title 1"/>
          <p:cNvSpPr>
            <a:spLocks noGrp="1"/>
          </p:cNvSpPr>
          <p:nvPr>
            <p:ph type="title"/>
          </p:nvPr>
        </p:nvSpPr>
        <p:spPr/>
        <p:txBody>
          <a:bodyPr>
            <a:normAutofit/>
          </a:bodyPr>
          <a:lstStyle/>
          <a:p>
            <a:r>
              <a:rPr lang="en-US" sz="3200" dirty="0"/>
              <a:t>North Regional Implementation Project</a:t>
            </a:r>
            <a:br>
              <a:rPr lang="en-US" sz="3200" dirty="0"/>
            </a:br>
            <a:r>
              <a:rPr lang="en-US" sz="2000" dirty="0">
                <a:solidFill>
                  <a:srgbClr val="FFFFFF"/>
                </a:solidFill>
              </a:rPr>
              <a:t>The Addition of NRIP Cohort 15 in 2019</a:t>
            </a:r>
            <a:endParaRPr lang="en-US" sz="3200" dirty="0"/>
          </a:p>
        </p:txBody>
      </p:sp>
      <p:pic>
        <p:nvPicPr>
          <p:cNvPr id="10" name="Picture 9" descr="Color Guided Key to Minnesota Regional Implementation Project Map for PBIS Cohorts 1 - 15. Dark green oval indicates the color that will show districts with 60% or more of schools implementing PBIS. Light green shows districts with 1% - 59% of schools implementing, and white shows no participating schools to date."/>
          <p:cNvPicPr>
            <a:picLocks noChangeAspect="1"/>
          </p:cNvPicPr>
          <p:nvPr/>
        </p:nvPicPr>
        <p:blipFill>
          <a:blip r:embed="rId4"/>
          <a:stretch>
            <a:fillRect/>
          </a:stretch>
        </p:blipFill>
        <p:spPr>
          <a:xfrm>
            <a:off x="9978789" y="5315947"/>
            <a:ext cx="1995938" cy="1269578"/>
          </a:xfrm>
          <a:prstGeom prst="rect">
            <a:avLst/>
          </a:prstGeom>
        </p:spPr>
      </p:pic>
    </p:spTree>
    <p:extLst>
      <p:ext uri="{BB962C8B-B14F-4D97-AF65-F5344CB8AC3E}">
        <p14:creationId xmlns:p14="http://schemas.microsoft.com/office/powerpoint/2010/main" val="227256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838200" y="1825625"/>
            <a:ext cx="5008448" cy="4351338"/>
          </a:xfrm>
        </p:spPr>
        <p:txBody>
          <a:bodyPr>
            <a:normAutofit/>
          </a:bodyPr>
          <a:lstStyle/>
          <a:p>
            <a:pPr marL="0" indent="0">
              <a:lnSpc>
                <a:spcPct val="90000"/>
              </a:lnSpc>
              <a:spcAft>
                <a:spcPts val="0"/>
              </a:spcAft>
              <a:buNone/>
            </a:pPr>
            <a:r>
              <a:rPr lang="en-US" sz="2400" b="1" dirty="0"/>
              <a:t>The impact of schools from</a:t>
            </a:r>
          </a:p>
          <a:p>
            <a:pPr marL="0" indent="0">
              <a:lnSpc>
                <a:spcPct val="90000"/>
              </a:lnSpc>
              <a:spcAft>
                <a:spcPts val="0"/>
              </a:spcAft>
              <a:buNone/>
            </a:pPr>
            <a:r>
              <a:rPr lang="en-US" sz="2400" b="1" dirty="0"/>
              <a:t>MRIP Cohorts 1-15:</a:t>
            </a:r>
          </a:p>
          <a:p>
            <a:pPr marL="342900" indent="-342900"/>
            <a:r>
              <a:rPr lang="en-US" sz="2400" b="1" dirty="0"/>
              <a:t> </a:t>
            </a:r>
            <a:r>
              <a:rPr lang="en-US" sz="2400" b="1" dirty="0">
                <a:solidFill>
                  <a:srgbClr val="267300"/>
                </a:solidFill>
              </a:rPr>
              <a:t>69</a:t>
            </a:r>
            <a:r>
              <a:rPr lang="en-US" sz="2400" dirty="0"/>
              <a:t> districts / charters</a:t>
            </a:r>
          </a:p>
          <a:p>
            <a:pPr marL="342900" indent="-342900"/>
            <a:r>
              <a:rPr lang="en-US" sz="2400" b="1" dirty="0"/>
              <a:t> </a:t>
            </a:r>
            <a:r>
              <a:rPr lang="en-US" sz="2400" b="1" dirty="0">
                <a:solidFill>
                  <a:srgbClr val="267300"/>
                </a:solidFill>
              </a:rPr>
              <a:t>326</a:t>
            </a:r>
            <a:r>
              <a:rPr lang="en-US" sz="2400" dirty="0"/>
              <a:t> schools</a:t>
            </a:r>
          </a:p>
          <a:p>
            <a:pPr marL="342900" indent="-342900"/>
            <a:r>
              <a:rPr lang="en-US" sz="2400" b="1" dirty="0"/>
              <a:t> </a:t>
            </a:r>
            <a:r>
              <a:rPr lang="en-US" sz="2400" b="1" dirty="0">
                <a:solidFill>
                  <a:srgbClr val="267300"/>
                </a:solidFill>
              </a:rPr>
              <a:t>≈ 183,938</a:t>
            </a:r>
            <a:r>
              <a:rPr lang="en-US" sz="2400" b="1" dirty="0"/>
              <a:t> </a:t>
            </a:r>
            <a:r>
              <a:rPr lang="en-US" sz="2400" dirty="0"/>
              <a:t>students</a:t>
            </a:r>
          </a:p>
        </p:txBody>
      </p:sp>
      <p:sp>
        <p:nvSpPr>
          <p:cNvPr id="2" name="Title 1"/>
          <p:cNvSpPr>
            <a:spLocks noGrp="1"/>
          </p:cNvSpPr>
          <p:nvPr>
            <p:ph type="title"/>
          </p:nvPr>
        </p:nvSpPr>
        <p:spPr/>
        <p:txBody>
          <a:bodyPr>
            <a:normAutofit/>
          </a:bodyPr>
          <a:lstStyle/>
          <a:p>
            <a:r>
              <a:rPr lang="en-US" sz="3200" dirty="0"/>
              <a:t>Metro Regional Implementation Project</a:t>
            </a:r>
            <a:br>
              <a:rPr lang="en-US" sz="3200" dirty="0"/>
            </a:br>
            <a:r>
              <a:rPr lang="en-US" sz="2000" dirty="0">
                <a:solidFill>
                  <a:srgbClr val="FFFFFF"/>
                </a:solidFill>
              </a:rPr>
              <a:t>As of 2019</a:t>
            </a:r>
            <a:endParaRPr lang="en-US" sz="3200" dirty="0"/>
          </a:p>
        </p:txBody>
      </p:sp>
      <p:pic>
        <p:nvPicPr>
          <p:cNvPr id="14" name="Picture 13" descr="This is an image of a Minnesota map, divided according to school district. The map is color coded to show the level of PBIS implementation throughout the state. &#10;School districts that have less than 60% of schools implementing PBIS are indicated in light green. These are:&#10;SOUTH WASHINGTON COUNTY SCHOOL DIST, GRAND RAPIDS PUBLIC SCHOOL DISTRIC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 FRANCIS PUBLIC SCHOOL DISTRICT, STILLWATER AREA PUBLIC SCHOOL DIST., ALBANY PUBLIC SCHOOL DISTRICT, BELLE PLAINE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HAKOPEE PUBLIC SCHOOL DISTRICT, STEWARTVILLE PUBLIC SCHOOL DISTRICT, WACONIA PUBLIC SCHOOL DISTRICT, WINONA AREA PUBLIC SCHOOL DISTRICT, SOUTH ST. PAUL PUBLIC SCHOOL DIST., ROSEMOUNT-APPLE VALLEY-EAGAN, DULUTH PUBLIC SCHOOL DISTRICT, BENSON PUBLIC SCHOOL DISTRICT, CLOQUET PUBLIC SCHOOL DISTRICT, LESUEUR-HENDERSON SCHOOL DISTRICT, LONG PRAIRIE-GREY EAGLE SCHOOL DIST, LUVERNE PUBLIC SCHOOL DISTRICT, MELROSE PUBLIC SCHOOL DISTRICT, PEQUOT LAKES PUBLIC SCHOOLS, REDWOOD AREA SCHOOL DISTRICT, SOUTHLAND PUBLIC SCHOOL DISTRICT, WILLMAR PUBLIC SCHOOL DISTRICT, DETROIT LAKES PUBLIC SCHOOL DIST., BUFFALO-HANOVER-MONTROSE PUBLIC SCHOOL, COLUMBIA HEIGHTS PUBLIC SCHOOL DIST, FRIDLEY PUBLIC SCHOOL DISTRICT, MARSHALL PUBLIC SCHOOL DISTRICT, ST. MICHAEL-ALBERTVILLE SCHOOL DIST, OSSEO PUBLIC SCHOOL DISTRICT, ELK RIVER PUBLIC SCHOOL DISTRICT, AUSTIN PUBLIC SCHOOL DISTRICT, SAINT PAUL SCHOOL DISTRICT, BARNUM PUBLIC SCHOOL DISTRICT, BECKER PUBLIC SCHOOL DISTRICT, BROOKLYN CENTER SCHOOL DISTRICT, CASS LAKE-BENA PUBLIC SCHOOLS, CENTENNIAL PUBLIC SCHOOL DISTRICT, DILWORTH-GLYNDON-FELTON, FAIRMONT AREA SCHOOL DISTRICT, FILLMORE CENTRAL, FRAZEE-VERGAS PUBLIC SCHOOL DIST., GREENWAY PUBLIC SCHOOL DISTRICT, HOLDINGFORD PUBLIC SCHOOL DISTRICT, LAKE BENTON PUBLIC SCHOOL DISTRICT, LAKE CITY PUBLIC SCHOOL DISTRICT, LANESBORO PUBLIC SCHOOL DISTRICT, MCGREGOR PUBLIC SCHOOL DISTRICT, MEDFORD PUBLIC SCHOOL DISTRICT, MENAHGA PUBLIC SCHOOL DISTRICT, MOOSE LAKE PUBLIC SCHOOL DISTRICT, NEVIS PUBLIC SCHOOL DISTRICT, PINE CITY PUBLIC SCHOOL DISTRICT, RUSH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WESTONKA PUBLIC SCHOOL DISTRICT, MINNEAPOLIS PUBLIC SCHOOL DIST., NORTH ST PAUL-MAPLEWOOD SCHOOL DIST, WAYZATA PUBLIC SCHOOL DISTRICT, OWATONNA PUBLIC SCHOOL DISTRICT, EDEN PRAIRIE PUBLIC SCHOOL DISTRICT, and NORTHFIELD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and ZUMBROTA-MAZEPPA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and URBAN ACADEMY CHARTER SCHOOL&#10;Other Schools implementing PBIS by more than 60% are indicated by a black square. These are:&#10;NAY-AH-SHING and DOC/WALTER MAGINNIS HIGH SCHOOL"/>
          <p:cNvPicPr>
            <a:picLocks noChangeAspect="1"/>
          </p:cNvPicPr>
          <p:nvPr/>
        </p:nvPicPr>
        <p:blipFill>
          <a:blip r:embed="rId3"/>
          <a:stretch>
            <a:fillRect/>
          </a:stretch>
        </p:blipFill>
        <p:spPr>
          <a:xfrm>
            <a:off x="7192630" y="1547924"/>
            <a:ext cx="4499238" cy="5310076"/>
          </a:xfrm>
          <a:prstGeom prst="rect">
            <a:avLst/>
          </a:prstGeom>
        </p:spPr>
      </p:pic>
      <p:pic>
        <p:nvPicPr>
          <p:cNvPr id="15" name="Picture 14" descr="Color Guided Key to Minnesota Regional Implementation Project Map for PBIS Cohorts 1 - 15. Dark green oval indicates the color that will show districts with 60% or more of schools implementing PBIS. Light green shows districts with 1% - 59% of schools implementing, and white shows no participating schools to date."/>
          <p:cNvPicPr>
            <a:picLocks noChangeAspect="1"/>
          </p:cNvPicPr>
          <p:nvPr/>
        </p:nvPicPr>
        <p:blipFill>
          <a:blip r:embed="rId4"/>
          <a:stretch>
            <a:fillRect/>
          </a:stretch>
        </p:blipFill>
        <p:spPr>
          <a:xfrm>
            <a:off x="5846648" y="2733773"/>
            <a:ext cx="1819781" cy="1157528"/>
          </a:xfrm>
          <a:prstGeom prst="rect">
            <a:avLst/>
          </a:prstGeom>
        </p:spPr>
      </p:pic>
    </p:spTree>
    <p:extLst>
      <p:ext uri="{BB962C8B-B14F-4D97-AF65-F5344CB8AC3E}">
        <p14:creationId xmlns:p14="http://schemas.microsoft.com/office/powerpoint/2010/main" val="3831583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838200" y="1825625"/>
            <a:ext cx="5176394" cy="4351338"/>
          </a:xfrm>
        </p:spPr>
        <p:txBody>
          <a:bodyPr>
            <a:noAutofit/>
          </a:bodyPr>
          <a:lstStyle/>
          <a:p>
            <a:pPr marL="0" indent="0">
              <a:lnSpc>
                <a:spcPct val="90000"/>
              </a:lnSpc>
              <a:spcAft>
                <a:spcPts val="0"/>
              </a:spcAft>
              <a:buNone/>
            </a:pPr>
            <a:r>
              <a:rPr lang="en-US" sz="2400" b="1" dirty="0"/>
              <a:t>The inclusion and impact of schools in</a:t>
            </a:r>
          </a:p>
          <a:p>
            <a:pPr marL="0" indent="0">
              <a:lnSpc>
                <a:spcPct val="90000"/>
              </a:lnSpc>
              <a:spcAft>
                <a:spcPts val="0"/>
              </a:spcAft>
              <a:buNone/>
            </a:pPr>
            <a:r>
              <a:rPr lang="en-US" sz="2400" b="1" dirty="0"/>
              <a:t>MRIP Cohort 15 adds:</a:t>
            </a:r>
          </a:p>
          <a:p>
            <a:pPr marL="342900" indent="-342900"/>
            <a:r>
              <a:rPr lang="en-US" sz="2400" b="1" dirty="0">
                <a:solidFill>
                  <a:srgbClr val="267300"/>
                </a:solidFill>
              </a:rPr>
              <a:t>17</a:t>
            </a:r>
            <a:r>
              <a:rPr lang="en-US" sz="2400" dirty="0"/>
              <a:t> new schools + </a:t>
            </a:r>
            <a:r>
              <a:rPr lang="en-US" sz="2400" b="1" dirty="0">
                <a:solidFill>
                  <a:srgbClr val="267300"/>
                </a:solidFill>
              </a:rPr>
              <a:t>5</a:t>
            </a:r>
            <a:r>
              <a:rPr lang="en-US" sz="2400" dirty="0">
                <a:solidFill>
                  <a:srgbClr val="003865"/>
                </a:solidFill>
              </a:rPr>
              <a:t> reconnecting</a:t>
            </a:r>
            <a:endParaRPr lang="en-US" sz="2400" dirty="0"/>
          </a:p>
          <a:p>
            <a:pPr marL="1143000" lvl="1">
              <a:buClr>
                <a:srgbClr val="003865"/>
              </a:buClr>
            </a:pPr>
            <a:r>
              <a:rPr lang="en-US" sz="2200" b="1" dirty="0">
                <a:solidFill>
                  <a:srgbClr val="003865"/>
                </a:solidFill>
              </a:rPr>
              <a:t> </a:t>
            </a:r>
            <a:r>
              <a:rPr lang="en-US" sz="2200" b="1" dirty="0">
                <a:solidFill>
                  <a:srgbClr val="267300"/>
                </a:solidFill>
              </a:rPr>
              <a:t>13</a:t>
            </a:r>
            <a:r>
              <a:rPr lang="en-US" sz="2200" dirty="0">
                <a:solidFill>
                  <a:srgbClr val="003865"/>
                </a:solidFill>
              </a:rPr>
              <a:t> pre-K/elementary schools</a:t>
            </a:r>
          </a:p>
          <a:p>
            <a:pPr marL="1143000" lvl="1">
              <a:buClr>
                <a:srgbClr val="003865"/>
              </a:buClr>
            </a:pPr>
            <a:r>
              <a:rPr lang="en-US" sz="2200" b="1" dirty="0">
                <a:solidFill>
                  <a:srgbClr val="003865"/>
                </a:solidFill>
              </a:rPr>
              <a:t> </a:t>
            </a:r>
            <a:r>
              <a:rPr lang="en-US" sz="2200" b="1" dirty="0">
                <a:solidFill>
                  <a:srgbClr val="267300"/>
                </a:solidFill>
              </a:rPr>
              <a:t>2</a:t>
            </a:r>
            <a:r>
              <a:rPr lang="en-US" sz="2200" dirty="0">
                <a:solidFill>
                  <a:srgbClr val="003865"/>
                </a:solidFill>
              </a:rPr>
              <a:t> middle schools</a:t>
            </a:r>
          </a:p>
          <a:p>
            <a:pPr marL="1143000" lvl="1">
              <a:buClr>
                <a:srgbClr val="003865"/>
              </a:buClr>
            </a:pPr>
            <a:r>
              <a:rPr lang="en-US" sz="2200" b="1" dirty="0">
                <a:solidFill>
                  <a:srgbClr val="003865"/>
                </a:solidFill>
              </a:rPr>
              <a:t> </a:t>
            </a:r>
            <a:r>
              <a:rPr lang="en-US" sz="2200" b="1" dirty="0">
                <a:solidFill>
                  <a:srgbClr val="267300"/>
                </a:solidFill>
              </a:rPr>
              <a:t>1</a:t>
            </a:r>
            <a:r>
              <a:rPr lang="en-US" sz="2200" dirty="0">
                <a:solidFill>
                  <a:srgbClr val="003865"/>
                </a:solidFill>
              </a:rPr>
              <a:t> high school</a:t>
            </a:r>
          </a:p>
          <a:p>
            <a:pPr marL="1143000" lvl="1">
              <a:buClr>
                <a:srgbClr val="003865"/>
              </a:buClr>
            </a:pPr>
            <a:r>
              <a:rPr lang="en-US" sz="2200" b="1" dirty="0">
                <a:solidFill>
                  <a:srgbClr val="003865"/>
                </a:solidFill>
              </a:rPr>
              <a:t> </a:t>
            </a:r>
            <a:r>
              <a:rPr lang="en-US" sz="2200" b="1" dirty="0">
                <a:solidFill>
                  <a:srgbClr val="267300"/>
                </a:solidFill>
              </a:rPr>
              <a:t>6</a:t>
            </a:r>
            <a:r>
              <a:rPr lang="en-US" sz="2200" dirty="0">
                <a:solidFill>
                  <a:srgbClr val="003865"/>
                </a:solidFill>
              </a:rPr>
              <a:t> other types of schools</a:t>
            </a:r>
          </a:p>
          <a:p>
            <a:pPr marL="342900" indent="-342900"/>
            <a:r>
              <a:rPr lang="en-US" sz="2400" b="1" dirty="0"/>
              <a:t> </a:t>
            </a:r>
            <a:r>
              <a:rPr lang="en-US" sz="2400" b="1" dirty="0">
                <a:solidFill>
                  <a:srgbClr val="267300"/>
                </a:solidFill>
              </a:rPr>
              <a:t>≈ 6,664</a:t>
            </a:r>
            <a:r>
              <a:rPr lang="en-US" sz="2400" b="1" dirty="0"/>
              <a:t> </a:t>
            </a:r>
            <a:r>
              <a:rPr lang="en-US" sz="2400" dirty="0"/>
              <a:t>students in new PBIS schools</a:t>
            </a:r>
          </a:p>
        </p:txBody>
      </p:sp>
      <p:sp>
        <p:nvSpPr>
          <p:cNvPr id="2" name="Title 1"/>
          <p:cNvSpPr>
            <a:spLocks noGrp="1"/>
          </p:cNvSpPr>
          <p:nvPr>
            <p:ph type="title"/>
          </p:nvPr>
        </p:nvSpPr>
        <p:spPr/>
        <p:txBody>
          <a:bodyPr>
            <a:normAutofit/>
          </a:bodyPr>
          <a:lstStyle/>
          <a:p>
            <a:r>
              <a:rPr lang="en-US" sz="3200" dirty="0"/>
              <a:t>Metro Regional Implementation Project</a:t>
            </a:r>
            <a:br>
              <a:rPr lang="en-US" sz="3200" dirty="0"/>
            </a:br>
            <a:r>
              <a:rPr lang="en-US" sz="2000" dirty="0">
                <a:solidFill>
                  <a:srgbClr val="FFFFFF"/>
                </a:solidFill>
              </a:rPr>
              <a:t>The Addition of SRIP Cohort 15 in 2019</a:t>
            </a:r>
            <a:endParaRPr lang="en-US" sz="3200" dirty="0"/>
          </a:p>
        </p:txBody>
      </p:sp>
      <p:pic>
        <p:nvPicPr>
          <p:cNvPr id="11" name="Picture 10" descr="This is an image of a Minnesota map, divided according to school district. The map is color coded to show the level of PBIS implementation throughout the state. &#10;School districts that have less than 60% of schools implementing PBIS are indicated in light green. These are:&#10;SOUTH WASHINGTON COUNTY SCHOOL DIST, GRAND RAPIDS PUBLIC SCHOOL DISTRIC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 FRANCIS PUBLIC SCHOOL DISTRICT, STILLWATER AREA PUBLIC SCHOOL DIST., ALBANY PUBLIC SCHOOL DISTRICT, BELLE PLAINE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HAKOPEE PUBLIC SCHOOL DISTRICT, STEWARTVILLE PUBLIC SCHOOL DISTRICT, WACONIA PUBLIC SCHOOL DISTRICT, WINONA AREA PUBLIC SCHOOL DISTRICT, SOUTH ST. PAUL PUBLIC SCHOOL DIST., ROSEMOUNT-APPLE VALLEY-EAGAN, DULUTH PUBLIC SCHOOL DISTRICT, BENSON PUBLIC SCHOOL DISTRICT, CLOQUET PUBLIC SCHOOL DISTRICT, LESUEUR-HENDERSON SCHOOL DISTRICT, LONG PRAIRIE-GREY EAGLE SCHOOL DIST, LUVERNE PUBLIC SCHOOL DISTRICT, MELROSE PUBLIC SCHOOL DISTRICT, PEQUOT LAKES PUBLIC SCHOOLS, REDWOOD AREA SCHOOL DISTRICT, SOUTHLAND PUBLIC SCHOOL DISTRICT, WILLMAR PUBLIC SCHOOL DISTRICT, DETROIT LAKES PUBLIC SCHOOL DIST., BUFFALO-HANOVER-MONTROSE PUBLIC SCHOOL, COLUMBIA HEIGHTS PUBLIC SCHOOL DIST, FRIDLEY PUBLIC SCHOOL DISTRICT, MARSHALL PUBLIC SCHOOL DISTRICT, ST. MICHAEL-ALBERTVILLE SCHOOL DIST, OSSEO PUBLIC SCHOOL DISTRICT, ELK RIVER PUBLIC SCHOOL DISTRICT, AUSTIN PUBLIC SCHOOL DISTRICT, SAINT PAUL SCHOOL DISTRICT, BARNUM PUBLIC SCHOOL DISTRICT, BECKER PUBLIC SCHOOL DISTRICT, BROOKLYN CENTER SCHOOL DISTRICT, CASS LAKE-BENA PUBLIC SCHOOLS, CENTENNIAL PUBLIC SCHOOL DISTRICT, DILWORTH-GLYNDON-FELTON, FAIRMONT AREA SCHOOL DISTRICT, FILLMORE CENTRAL, FRAZEE-VERGAS PUBLIC SCHOOL DIST., GREENWAY PUBLIC SCHOOL DISTRICT, HOLDINGFORD PUBLIC SCHOOL DISTRICT, LAKE BENTON PUBLIC SCHOOL DISTRICT, LAKE CITY PUBLIC SCHOOL DISTRICT, LANESBORO PUBLIC SCHOOL DISTRICT, MCGREGOR PUBLIC SCHOOL DISTRICT, MEDFORD PUBLIC SCHOOL DISTRICT, MENAHGA PUBLIC SCHOOL DISTRICT, MOOSE LAKE PUBLIC SCHOOL DISTRICT, NEVIS PUBLIC SCHOOL DISTRICT, PINE CITY PUBLIC SCHOOL DISTRICT, RUSH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WESTONKA PUBLIC SCHOOL DISTRICT, MINNEAPOLIS PUBLIC SCHOOL DIST., NORTH ST PAUL-MAPLEWOOD SCHOOL DIST, WAYZATA PUBLIC SCHOOL DISTRICT, OWATONNA PUBLIC SCHOOL DISTRICT, EDEN PRAIRIE PUBLIC SCHOOL DISTRICT, and NORTHFIELD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and ZUMBROTA-MAZEPPA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and URBAN ACADEMY CHARTER SCHOOL&#10;Other Schools implementing PBIS by more than 60% are indicated by a black square. These are:&#10;NAY-AH-SHING and DOC/WALTER MAGINNIS HIGH SCHOOL"/>
          <p:cNvPicPr>
            <a:picLocks noChangeAspect="1"/>
          </p:cNvPicPr>
          <p:nvPr/>
        </p:nvPicPr>
        <p:blipFill>
          <a:blip r:embed="rId3"/>
          <a:stretch>
            <a:fillRect/>
          </a:stretch>
        </p:blipFill>
        <p:spPr>
          <a:xfrm>
            <a:off x="7192630" y="1547924"/>
            <a:ext cx="4499238" cy="5310076"/>
          </a:xfrm>
          <a:prstGeom prst="rect">
            <a:avLst/>
          </a:prstGeom>
        </p:spPr>
      </p:pic>
      <p:pic>
        <p:nvPicPr>
          <p:cNvPr id="10" name="Picture 9" descr="Color Guided Key to Minnesota Regional Implementation Project Map for PBIS Cohorts 1 - 15. Dark green oval indicates the color that will show districts with 60% or more of schools implementing PBIS. Light green shows districts with 1% - 59% of schools implementing, and white shows no participating schools to date."/>
          <p:cNvPicPr>
            <a:picLocks noChangeAspect="1"/>
          </p:cNvPicPr>
          <p:nvPr/>
        </p:nvPicPr>
        <p:blipFill>
          <a:blip r:embed="rId4"/>
          <a:stretch>
            <a:fillRect/>
          </a:stretch>
        </p:blipFill>
        <p:spPr>
          <a:xfrm>
            <a:off x="5846648" y="2733773"/>
            <a:ext cx="1819781" cy="1157528"/>
          </a:xfrm>
          <a:prstGeom prst="rect">
            <a:avLst/>
          </a:prstGeom>
        </p:spPr>
      </p:pic>
    </p:spTree>
    <p:extLst>
      <p:ext uri="{BB962C8B-B14F-4D97-AF65-F5344CB8AC3E}">
        <p14:creationId xmlns:p14="http://schemas.microsoft.com/office/powerpoint/2010/main" val="3697651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838200" y="1825625"/>
            <a:ext cx="5008448" cy="4351338"/>
          </a:xfrm>
        </p:spPr>
        <p:txBody>
          <a:bodyPr>
            <a:normAutofit/>
          </a:bodyPr>
          <a:lstStyle/>
          <a:p>
            <a:pPr marL="0" indent="0">
              <a:lnSpc>
                <a:spcPct val="90000"/>
              </a:lnSpc>
              <a:spcAft>
                <a:spcPts val="0"/>
              </a:spcAft>
              <a:buNone/>
            </a:pPr>
            <a:r>
              <a:rPr lang="en-US" sz="2400" b="1" dirty="0"/>
              <a:t>The impact of schools from</a:t>
            </a:r>
          </a:p>
          <a:p>
            <a:pPr marL="0" indent="0">
              <a:lnSpc>
                <a:spcPct val="90000"/>
              </a:lnSpc>
              <a:spcAft>
                <a:spcPts val="0"/>
              </a:spcAft>
              <a:buNone/>
            </a:pPr>
            <a:r>
              <a:rPr lang="en-US" sz="2400" b="1" dirty="0"/>
              <a:t>SRIP Cohorts 1-15:</a:t>
            </a:r>
          </a:p>
          <a:p>
            <a:pPr marL="342900" indent="-342900"/>
            <a:r>
              <a:rPr lang="en-US" sz="2400" b="1" dirty="0"/>
              <a:t> </a:t>
            </a:r>
            <a:r>
              <a:rPr lang="en-US" sz="2400" b="1" dirty="0">
                <a:solidFill>
                  <a:srgbClr val="267300"/>
                </a:solidFill>
              </a:rPr>
              <a:t>86</a:t>
            </a:r>
            <a:r>
              <a:rPr lang="en-US" sz="2400" dirty="0"/>
              <a:t> districts / charters</a:t>
            </a:r>
          </a:p>
          <a:p>
            <a:pPr marL="342900" indent="-342900"/>
            <a:r>
              <a:rPr lang="en-US" sz="2400" b="1" dirty="0"/>
              <a:t> </a:t>
            </a:r>
            <a:r>
              <a:rPr lang="en-US" sz="2400" b="1" dirty="0">
                <a:solidFill>
                  <a:srgbClr val="267300"/>
                </a:solidFill>
              </a:rPr>
              <a:t>186</a:t>
            </a:r>
            <a:r>
              <a:rPr lang="en-US" sz="2400" dirty="0"/>
              <a:t> schools</a:t>
            </a:r>
          </a:p>
          <a:p>
            <a:pPr marL="342900" indent="-342900"/>
            <a:r>
              <a:rPr lang="en-US" sz="2400" b="1" dirty="0"/>
              <a:t> </a:t>
            </a:r>
            <a:r>
              <a:rPr lang="en-US" sz="2400" b="1" dirty="0">
                <a:solidFill>
                  <a:srgbClr val="267300"/>
                </a:solidFill>
              </a:rPr>
              <a:t>≈ 65,657</a:t>
            </a:r>
            <a:r>
              <a:rPr lang="en-US" sz="2400" b="1" dirty="0"/>
              <a:t> </a:t>
            </a:r>
            <a:r>
              <a:rPr lang="en-US" sz="2400" dirty="0"/>
              <a:t>students</a:t>
            </a:r>
          </a:p>
        </p:txBody>
      </p:sp>
      <p:sp>
        <p:nvSpPr>
          <p:cNvPr id="2" name="Title 1"/>
          <p:cNvSpPr>
            <a:spLocks noGrp="1"/>
          </p:cNvSpPr>
          <p:nvPr>
            <p:ph type="title"/>
          </p:nvPr>
        </p:nvSpPr>
        <p:spPr/>
        <p:txBody>
          <a:bodyPr>
            <a:normAutofit/>
          </a:bodyPr>
          <a:lstStyle/>
          <a:p>
            <a:r>
              <a:rPr lang="en-US" sz="3200" dirty="0"/>
              <a:t>South Regional Implementation Project</a:t>
            </a:r>
            <a:br>
              <a:rPr lang="en-US" sz="3200" dirty="0"/>
            </a:br>
            <a:r>
              <a:rPr lang="en-US" sz="2000" dirty="0">
                <a:solidFill>
                  <a:srgbClr val="FFFFFF"/>
                </a:solidFill>
              </a:rPr>
              <a:t>As of 2019</a:t>
            </a:r>
            <a:endParaRPr lang="en-US" sz="3200" dirty="0"/>
          </a:p>
        </p:txBody>
      </p:sp>
      <p:pic>
        <p:nvPicPr>
          <p:cNvPr id="9" name="Picture 8" descr="This is an image of a Minnesota map, divided according to school district. The map is color coded to show the level of PBIS implementation throughout the state. &#10;School districts that have less than 60% of schools implementing PBIS are indicated in light green. These are:&#10;SOUTH WASHINGTON COUNTY SCHOOL DIST, GRAND RAPIDS PUBLIC SCHOOL DISTRIC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 FRANCIS PUBLIC SCHOOL DISTRICT, STILLWATER AREA PUBLIC SCHOOL DIST., ALBANY PUBLIC SCHOOL DISTRICT, BELLE PLAINE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HAKOPEE PUBLIC SCHOOL DISTRICT, STEWARTVILLE PUBLIC SCHOOL DISTRICT, WACONIA PUBLIC SCHOOL DISTRICT, WINONA AREA PUBLIC SCHOOL DISTRICT, SOUTH ST. PAUL PUBLIC SCHOOL DIST., ROSEMOUNT-APPLE VALLEY-EAGAN, DULUTH PUBLIC SCHOOL DISTRICT, BENSON PUBLIC SCHOOL DISTRICT, CLOQUET PUBLIC SCHOOL DISTRICT, LESUEUR-HENDERSON SCHOOL DISTRICT, LONG PRAIRIE-GREY EAGLE SCHOOL DIST, LUVERNE PUBLIC SCHOOL DISTRICT, MELROSE PUBLIC SCHOOL DISTRICT, PEQUOT LAKES PUBLIC SCHOOLS, REDWOOD AREA SCHOOL DISTRICT, SOUTHLAND PUBLIC SCHOOL DISTRICT, WILLMAR PUBLIC SCHOOL DISTRICT, DETROIT LAKES PUBLIC SCHOOL DIST., BUFFALO-HANOVER-MONTROSE PUBLIC SCHOOL, COLUMBIA HEIGHTS PUBLIC SCHOOL DIST, FRIDLEY PUBLIC SCHOOL DISTRICT, MARSHALL PUBLIC SCHOOL DISTRICT, ST. MICHAEL-ALBERTVILLE SCHOOL DIST, OSSEO PUBLIC SCHOOL DISTRICT, ELK RIVER PUBLIC SCHOOL DISTRICT, AUSTIN PUBLIC SCHOOL DISTRICT, SAINT PAUL SCHOOL DISTRICT, BARNUM PUBLIC SCHOOL DISTRICT, BECKER PUBLIC SCHOOL DISTRICT, BROOKLYN CENTER SCHOOL DISTRICT, CASS LAKE-BENA PUBLIC SCHOOLS, CENTENNIAL PUBLIC SCHOOL DISTRICT, DILWORTH-GLYNDON-FELTON, FAIRMONT AREA SCHOOL DISTRICT, FILLMORE CENTRAL, FRAZEE-VERGAS PUBLIC SCHOOL DIST., GREENWAY PUBLIC SCHOOL DISTRICT, HOLDINGFORD PUBLIC SCHOOL DISTRICT, LAKE BENTON PUBLIC SCHOOL DISTRICT, LAKE CITY PUBLIC SCHOOL DISTRICT, LANESBORO PUBLIC SCHOOL DISTRICT, MCGREGOR PUBLIC SCHOOL DISTRICT, MEDFORD PUBLIC SCHOOL DISTRICT, MENAHGA PUBLIC SCHOOL DISTRICT, MOOSE LAKE PUBLIC SCHOOL DISTRICT, NEVIS PUBLIC SCHOOL DISTRICT, PINE CITY PUBLIC SCHOOL DISTRICT, RUSH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WESTONKA PUBLIC SCHOOL DISTRICT, MINNEAPOLIS PUBLIC SCHOOL DIST., NORTH ST PAUL-MAPLEWOOD SCHOOL DIST, WAYZATA PUBLIC SCHOOL DISTRICT, OWATONNA PUBLIC SCHOOL DISTRICT, EDEN PRAIRIE PUBLIC SCHOOL DISTRICT, and NORTHFIELD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and ZUMBROTA-MAZEPPA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and URBAN ACADEMY CHARTER SCHOOL&#10;Other Schools implementing PBIS by more than 60% are indicated by a black square. These are:&#10;NAY-AH-SHING and DOC/WALTER MAGINNIS HIGH SCHOOL">
            <a:extLst>
              <a:ext uri="{FF2B5EF4-FFF2-40B4-BE49-F238E27FC236}">
                <a16:creationId xmlns:a16="http://schemas.microsoft.com/office/drawing/2014/main" id="{03552256-4803-43E0-9DF2-C51C7E9C47DC}"/>
              </a:ext>
            </a:extLst>
          </p:cNvPr>
          <p:cNvPicPr>
            <a:picLocks noChangeAspect="1"/>
          </p:cNvPicPr>
          <p:nvPr/>
        </p:nvPicPr>
        <p:blipFill rotWithShape="1">
          <a:blip r:embed="rId3"/>
          <a:srcRect b="18454"/>
          <a:stretch/>
        </p:blipFill>
        <p:spPr>
          <a:xfrm>
            <a:off x="5679503" y="2042808"/>
            <a:ext cx="6425902" cy="4037969"/>
          </a:xfrm>
          <a:prstGeom prst="rect">
            <a:avLst/>
          </a:prstGeom>
        </p:spPr>
      </p:pic>
      <p:pic>
        <p:nvPicPr>
          <p:cNvPr id="10" name="Picture 9" descr="Color Guided Key to Minnesota Regional Implementation Project Map for PBIS Cohorts 1 - 15. Dark green oval indicates the color that will show districts with 60% or more of schools implementing PBIS. Light green shows districts with 1% - 59% of schools implementing, and white shows no participating schools to date.">
            <a:extLst>
              <a:ext uri="{FF2B5EF4-FFF2-40B4-BE49-F238E27FC236}">
                <a16:creationId xmlns:a16="http://schemas.microsoft.com/office/drawing/2014/main" id="{FF3C12D7-86B7-4086-81E8-600BFBFC5E86}"/>
              </a:ext>
            </a:extLst>
          </p:cNvPr>
          <p:cNvPicPr>
            <a:picLocks noChangeAspect="1"/>
          </p:cNvPicPr>
          <p:nvPr/>
        </p:nvPicPr>
        <p:blipFill>
          <a:blip r:embed="rId4"/>
          <a:stretch>
            <a:fillRect/>
          </a:stretch>
        </p:blipFill>
        <p:spPr>
          <a:xfrm>
            <a:off x="10241197" y="2791838"/>
            <a:ext cx="1727173" cy="1098622"/>
          </a:xfrm>
          <a:prstGeom prst="rect">
            <a:avLst/>
          </a:prstGeom>
        </p:spPr>
      </p:pic>
    </p:spTree>
    <p:extLst>
      <p:ext uri="{BB962C8B-B14F-4D97-AF65-F5344CB8AC3E}">
        <p14:creationId xmlns:p14="http://schemas.microsoft.com/office/powerpoint/2010/main" val="297266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is an image of a Minnesota map, divided according to school district. The map is color coded to show the level of PBIS implementation throughout the state. &#10;School districts that have less than 60% of schools implementing PBIS are indicated in light green. These are:&#10;SOUTH WASHINGTON COUNTY SCHOOL DIST, GRAND RAPIDS PUBLIC SCHOOL DISTRICT, ROCHESTER PUBLIC SCHOOL DISTRICT, WHITE BEAR LAKE SCHOOL DISTRICT, ALEXANDRIA PUBLIC SCHOOL DISTRICT, EDINA PUBLIC SCHOOL DISTRICT, FARMINGTON PUBLIC SCHOOL DISTRICT, LAKEVILLE PUBLIC SCHOOL DISTRICT, HASTINGS PUBLIC SCHOOL DISTRICT, PINE RIVER-BACKUS SCHOOL DISTRICT, RICHFIELD PUBLIC SCHOOL DISTRICT, WASECA PUBLIC SCHOOL DISTRICT, BRAINERD PUBLIC SCHOOL DISTRICT, NEW PRAGUE AREA SCHOOLS, ROCORI PUBLIC SCHOOL DISTRICT, ST. FRANCIS PUBLIC SCHOOL DISTRICT, STILLWATER AREA PUBLIC SCHOOL DIST., ALBANY PUBLIC SCHOOL DISTRICT, BELLE PLAINE PUBLIC SCHOOL DISTRICT, BIG LAKE PUBLIC SCHOOL DISTRICT, FARIBAULT PUBLIC SCHOOL DISTRICT, JACKSON COUNTY CENTRAL SCHOOL DIST., LAC QUI PARLE VALLEY SCHOOL DIST., LAKE SUPERIOR PUBLIC SCHOOL DIST., MAPLE RIVER SCHOOL DISTRICT, MINNEWASKA SCHOOL DISTRICT, PERHAM-DENT PUBLIC SCHOOL DISTRICT, PROCTOR PUBLIC SCHOOL DISTRICT, RED WING PUBLIC SCHOOL DISTRICT, SHAKOPEE PUBLIC SCHOOL DISTRICT, STEWARTVILLE PUBLIC SCHOOL DISTRICT, WACONIA PUBLIC SCHOOL DISTRICT, WINONA AREA PUBLIC SCHOOL DISTRICT, SOUTH ST. PAUL PUBLIC SCHOOL DIST., ROSEMOUNT-APPLE VALLEY-EAGAN, DULUTH PUBLIC SCHOOL DISTRICT, BENSON PUBLIC SCHOOL DISTRICT, CLOQUET PUBLIC SCHOOL DISTRICT, LESUEUR-HENDERSON SCHOOL DISTRICT, LONG PRAIRIE-GREY EAGLE SCHOOL DIST, LUVERNE PUBLIC SCHOOL DISTRICT, MELROSE PUBLIC SCHOOL DISTRICT, PEQUOT LAKES PUBLIC SCHOOLS, REDWOOD AREA SCHOOL DISTRICT, SOUTHLAND PUBLIC SCHOOL DISTRICT, WILLMAR PUBLIC SCHOOL DISTRICT, DETROIT LAKES PUBLIC SCHOOL DIST., BUFFALO-HANOVER-MONTROSE PUBLIC SCHOOL, COLUMBIA HEIGHTS PUBLIC SCHOOL DIST, FRIDLEY PUBLIC SCHOOL DISTRICT, MARSHALL PUBLIC SCHOOL DISTRICT, ST. MICHAEL-ALBERTVILLE SCHOOL DIST, OSSEO PUBLIC SCHOOL DISTRICT, ELK RIVER PUBLIC SCHOOL DISTRICT, AUSTIN PUBLIC SCHOOL DISTRICT, SAINT PAUL SCHOOL DISTRICT, BARNUM PUBLIC SCHOOL DISTRICT, BECKER PUBLIC SCHOOL DISTRICT, BROOKLYN CENTER SCHOOL DISTRICT, CASS LAKE-BENA PUBLIC SCHOOLS, CENTENNIAL PUBLIC SCHOOL DISTRICT, DILWORTH-GLYNDON-FELTON, FAIRMONT AREA SCHOOL DISTRICT, FILLMORE CENTRAL, FRAZEE-VERGAS PUBLIC SCHOOL DIST., GREENWAY PUBLIC SCHOOL DISTRICT, HOLDINGFORD PUBLIC SCHOOL DISTRICT, LAKE BENTON PUBLIC SCHOOL DISTRICT, LAKE CITY PUBLIC SCHOOL DISTRICT, LANESBORO PUBLIC SCHOOL DISTRICT, MCGREGOR PUBLIC SCHOOL DISTRICT, MEDFORD PUBLIC SCHOOL DISTRICT, MENAHGA PUBLIC SCHOOL DISTRICT, MOOSE LAKE PUBLIC SCHOOL DISTRICT, NEVIS PUBLIC SCHOOL DISTRICT, PINE CITY PUBLIC SCHOOL DISTRICT, RUSH CITY PUBLIC SCHOOL DISTRICT, SAUK CENTRE PUBLIC SCHOOL DISTRICT, SLEEPY EYE PUBLIC SCHOOL DISTRICT, ST. CLAIR PUBLIC SCHOOL DISTRICT, THIEF RIVER FALLS SCHOOL DISTRICT, UNITED SOUTH CENTRAL SCHOOL DIST., WARROAD PUBLIC SCHOOL DISTRICT, WATERVILLE-ELYSIAN-MORRISTOWN, WEST ST. PAUL-MENDOTA HTS.-EAGAN, WESTONKA PUBLIC SCHOOL DISTRICT, MINNEAPOLIS PUBLIC SCHOOL DIST., NORTH ST PAUL-MAPLEWOOD SCHOOL DIST, WAYZATA PUBLIC SCHOOL DISTRICT, OWATONNA PUBLIC SCHOOL DISTRICT, EDEN PRAIRIE PUBLIC SCHOOL DISTRICT, and NORTHFIELD PUBLIC SCHOOL DISTRICT&#10;School districts that have 60% or more schools implementing PBIS are indicated in dark green. These are:&#10;MORA PUBLIC SCHOOL DISTRICT, AITKIN PUBLIC SCHOOL DISTRICT, CALEDONIA PUBLIC SCHOOL DISTRICT, EAST CENTRAL SCHOOL DISTRICT, HINCKLEY-FINLAYSON SCHOOL DISTRICT, NEW LONDON-SPICER SCHOOL DISTRICT, NEW ULM PUBLIC SCHOOL DISTRICT, ONAMIA PUBLIC SCHOOL DISTRICT, ROSEVILLE PUBLIC SCHOOL DISTRICT, RUSSELL-TYLER-RUTHTON PUBLIC SCHOOLS, ST. PETER PUBLIC SCHOOL DISTRICT, WAUBUN-OGEMA-WHITE EARTH PUBLIC SCHOOL, MAHNOMEN PUBLIC SCHOOL DISTRICT, PINE ISLAND PUBLIC SCHOOL DIST., MOUNDS VIEW PUBLIC SCHOOL DISTRICT, ALBERT LEA PUBLIC SCHOOL DISTRICT, PRIOR LAKE-SAVAGE AREA SCHOOLS, BLUE EARTH AREA PUBLIC SCHOOL, EAST GRAND FORKS PUBLIC SCHOOL DIST, LACRESCENT-HOKAH SCHOOL DISTRICT, SAUK RAPIDS-RICE PUBLIC SCHOOLS, INVER GROVE HEIGHTS SCHOOLS, LITTLE FALLS PUBLIC SCHOOL DISTRICT, MOORHEAD PUBLIC SCHOOL DISTRICT, BURNSVILLE PUBLIC SCHOOL DISTRICT, HOPKINS PUBLIC SCHOOL DISTRICT, FOREST LAKE PUBLIC SCHOOL DISTRICT, ROBBINSDALE PUBLIC SCHOOL DISTRICT, ADRIAN PUBLIC SCHOOL DISTRICT, BELGRADE-BROOTEN-ELROSA SCHOOL DIST, BIRD ISLAND-OLIVIA-LAKE LILLIAN, BLOOMING PRAIRIE PUBLIC SCHOOL DIST, BLOOMINGTON PUBLIC SCHOOL DISTRICT, BUTTERFIELD PUBLIC SCHOOL DISTRICT, CAMBRIDGE-ISANTI PUBLIC SCHOOL DIST, CANNON FALLS PUBLIC SCHOOL DISTRICT, CEDAR MOUNTAIN SCHOOL DISTRICT, CHISAGO LAKES SCHOOL DISTRICT, CHISHOLM PUBLIC SCHOOL DISTRICT, CLEARBROOK-GONVICK SCHOOL DISTRICT, CROSBY-IRONTON PUBLIC SCHOOL DIST., DEER RIVER PUBLIC SCHOOL DISTRICT, EASTERN CARVER COUNTY PUBLIC SCHOOL, EDGERTON PUBLIC SCHOOL DISTRICT, ELY PUBLIC SCHOOL DISTRICT, FLOODWOOD PUBLIC SCHOOL DISTRICT, G.F.W., GLENCOE-SILVER LAKE SCHOOL DISTRICT, GOODHUE PUBLIC SCHOOL DISTRICT, GRANADA HUNTLEY-EAST CHAIN, HERON LAKE-OKABENA SCHOOL DISTRICT, HILLS-BEAVER CREEK SCHOOL DISTRICT, HOUSTON PUBLIC SCHOOL DISTRICT, INTERNATIONAL FALLS SCHOOL DISTRICT, JANESVILLE-WALDORF-PEMBERTON, JORDAN PUBLIC SCHOOL DISTRICT, KELLIHER PUBLIC SCHOOL DISTRICT, KENYON-WANAMINGO SCHOOL DISTRICT, KERKHOVEN-MURDOCK-SUNBURG, KINGSLAND PUBLIC SCHOOL DISTRICT, LAKE CRYSTAL-WELLCOME MEMORIAL, LAKE PARK AUDUBON SCHOOL DISTRICT, LESTER PRAIRIE PUBLIC SCHOOL DIST., LYLE PUBLIC SCHOOL DISTRICT, LYND PUBLIC SCHOOL DISTRICT, M.A.C.C.R.A.Y. SCHOOL DISTRICT, MABEL-CANTON PUBLIC SCHOOL DIST., MAHTOMEDI PUBLIC SCHOOL DISTRICT, MAPLE LAKE PUBLIC SCHOOL DISTRICT, MINNEOTA PUBLIC SCHOOL DISTRICT, MONTEVIDEO PUBLIC SCHOOL DISTRICT, MURRAY COUNTY CENTRAL SCHOOL DIST., NASHWAUK-KEEWATIN SCHOOL DISTRICT, NETT LAKE PUBLIC SCHOOL DISTRICT, NICOLLET PUBLIC SCHOOL DISTRICT, NORTHLAND COMMUNITY SCHOOLS, NRHEG SCHOOL DISTRICT, PILLAGER PUBLIC SCHOOL DISTRICT, PRINCETON PUBLIC SCHOOL DISTRICT, SOUTH KOOCHICHING SCHOOL DISTRICT, SPRING GROVE SCHOOL DISTRICT, ST. ANTHONY-NEW BRIGHTON SCHOOLS, ST. CLOUD PUBLIC SCHOOL DISTRICT, TRUMAN PUBLIC SCHOOL DISTRICT, WALKER-HACKENSACK-AKELEY SCHL. DIST, WINDOM PUBLIC SCHOOL DISTRICT, YELLOW MEDICINE EAST, and ZUMBROTA-MAZEPPA SCHOOL DISTRICT&#10;Charter Schools implementing PBIS are indicated by a black dot. These are:&#10;HMONG COLLEGE PREP ACADEMY, NORTH LAKES ACADEMY, ATHLOS ACADEMY OF SAINT CLOUD, BLUFFVIEW MONTESSORI, CEDAR RIVERSIDE COMMUNITY SCHOOL, COLOGNE ACADEMY, DAVINCI ACADEMY, DISCOVERY PUBLIC SCHOOL FARIBAULT, DISCOVERY WOODS MONTESSORI SCHOOL, DUGSI ACADEMY, DULUTH PUBLIC SCHOOLS ACADEMY, EXCELL ACADEMY CHARTER, FRASER ACADEMY, FRIENDSHIP ACDMY OF FINE ARTS CHTR., HENNEPIN ELEMENTARY SCHOOL, LIONSGATE ACADEMY, LOVEWORKS ACADEMY FOR ARTS, MATH AND SCIENCE ACADEMY, PARTNERSHIP ACADEMY, INC., PRAIRIE SEEDS ACADEMY, STEP ACADEMY CHARTER SCHOOL, TEAM ACADEMY, TWIN CITIES GERMAN IMMERSION CHRTR, and URBAN ACADEMY CHARTER SCHOOL&#10;Other Schools implementing PBIS by more than 60% are indicated by a black square. These are:&#10;NAY-AH-SHING and DOC/WALTER MAGINNIS HIGH SCHOOL"/>
          <p:cNvPicPr>
            <a:picLocks noChangeAspect="1"/>
          </p:cNvPicPr>
          <p:nvPr/>
        </p:nvPicPr>
        <p:blipFill rotWithShape="1">
          <a:blip r:embed="rId3"/>
          <a:srcRect b="18454"/>
          <a:stretch/>
        </p:blipFill>
        <p:spPr>
          <a:xfrm>
            <a:off x="5679503" y="2042808"/>
            <a:ext cx="6425902" cy="4037969"/>
          </a:xfrm>
          <a:prstGeom prst="rect">
            <a:avLst/>
          </a:prstGeom>
        </p:spPr>
      </p:pic>
      <p:sp>
        <p:nvSpPr>
          <p:cNvPr id="8" name="Content Placeholder 2"/>
          <p:cNvSpPr>
            <a:spLocks noGrp="1"/>
          </p:cNvSpPr>
          <p:nvPr>
            <p:ph idx="1"/>
          </p:nvPr>
        </p:nvSpPr>
        <p:spPr>
          <a:xfrm>
            <a:off x="838200" y="1825625"/>
            <a:ext cx="5257800" cy="4351338"/>
          </a:xfrm>
        </p:spPr>
        <p:txBody>
          <a:bodyPr>
            <a:noAutofit/>
          </a:bodyPr>
          <a:lstStyle/>
          <a:p>
            <a:pPr marL="0" indent="0">
              <a:lnSpc>
                <a:spcPct val="90000"/>
              </a:lnSpc>
              <a:spcAft>
                <a:spcPts val="0"/>
              </a:spcAft>
              <a:buNone/>
            </a:pPr>
            <a:r>
              <a:rPr lang="en-US" sz="2400" b="1" dirty="0"/>
              <a:t>The inclusion and impact of schools in</a:t>
            </a:r>
          </a:p>
          <a:p>
            <a:pPr marL="0" indent="0">
              <a:lnSpc>
                <a:spcPct val="90000"/>
              </a:lnSpc>
              <a:spcAft>
                <a:spcPts val="0"/>
              </a:spcAft>
              <a:buNone/>
            </a:pPr>
            <a:r>
              <a:rPr lang="en-US" sz="2400" b="1" dirty="0"/>
              <a:t>SRIP Cohort 15 adds:</a:t>
            </a:r>
          </a:p>
          <a:p>
            <a:pPr marL="342900" indent="-342900"/>
            <a:r>
              <a:rPr lang="en-US" sz="2400" b="1" dirty="0">
                <a:solidFill>
                  <a:srgbClr val="267300"/>
                </a:solidFill>
              </a:rPr>
              <a:t>12</a:t>
            </a:r>
            <a:r>
              <a:rPr lang="en-US" sz="2400" dirty="0"/>
              <a:t> new schools + </a:t>
            </a:r>
            <a:r>
              <a:rPr lang="en-US" sz="2400" b="1" dirty="0">
                <a:solidFill>
                  <a:srgbClr val="267300"/>
                </a:solidFill>
              </a:rPr>
              <a:t>4</a:t>
            </a:r>
            <a:r>
              <a:rPr lang="en-US" sz="2400" dirty="0">
                <a:solidFill>
                  <a:srgbClr val="003865"/>
                </a:solidFill>
              </a:rPr>
              <a:t> reconnecting</a:t>
            </a:r>
            <a:endParaRPr lang="en-US" sz="2400" dirty="0"/>
          </a:p>
          <a:p>
            <a:pPr marL="1143000" lvl="1"/>
            <a:r>
              <a:rPr lang="en-US" sz="2400" b="1" dirty="0"/>
              <a:t> </a:t>
            </a:r>
            <a:r>
              <a:rPr lang="en-US" sz="2400" b="1" dirty="0">
                <a:solidFill>
                  <a:srgbClr val="267300"/>
                </a:solidFill>
              </a:rPr>
              <a:t>11</a:t>
            </a:r>
            <a:r>
              <a:rPr lang="en-US" sz="2400" dirty="0"/>
              <a:t> elementary schools</a:t>
            </a:r>
          </a:p>
          <a:p>
            <a:pPr marL="1143000" lvl="1"/>
            <a:r>
              <a:rPr lang="en-US" sz="2400" b="1" dirty="0"/>
              <a:t> </a:t>
            </a:r>
            <a:r>
              <a:rPr lang="en-US" sz="2400" b="1" dirty="0">
                <a:solidFill>
                  <a:srgbClr val="267300"/>
                </a:solidFill>
              </a:rPr>
              <a:t>1</a:t>
            </a:r>
            <a:r>
              <a:rPr lang="en-US" sz="2400" dirty="0"/>
              <a:t> middle school</a:t>
            </a:r>
          </a:p>
          <a:p>
            <a:pPr marL="1143000" lvl="1"/>
            <a:r>
              <a:rPr lang="en-US" sz="2400" b="1" dirty="0"/>
              <a:t> </a:t>
            </a:r>
            <a:r>
              <a:rPr lang="en-US" sz="2400" b="1" dirty="0">
                <a:solidFill>
                  <a:srgbClr val="267300"/>
                </a:solidFill>
              </a:rPr>
              <a:t>3</a:t>
            </a:r>
            <a:r>
              <a:rPr lang="en-US" sz="2400" dirty="0"/>
              <a:t> secondary and high schools</a:t>
            </a:r>
          </a:p>
          <a:p>
            <a:pPr marL="1143000" lvl="1"/>
            <a:r>
              <a:rPr lang="en-US" sz="2400" b="1" dirty="0"/>
              <a:t> </a:t>
            </a:r>
            <a:r>
              <a:rPr lang="en-US" sz="2400" b="1" dirty="0">
                <a:solidFill>
                  <a:srgbClr val="267300"/>
                </a:solidFill>
              </a:rPr>
              <a:t>1</a:t>
            </a:r>
            <a:r>
              <a:rPr lang="en-US" sz="2400" dirty="0"/>
              <a:t> other type of school</a:t>
            </a:r>
          </a:p>
          <a:p>
            <a:pPr marL="342900" indent="-342900"/>
            <a:r>
              <a:rPr lang="en-US" sz="2400" b="1" dirty="0"/>
              <a:t> </a:t>
            </a:r>
            <a:r>
              <a:rPr lang="en-US" sz="2400" b="1" dirty="0">
                <a:solidFill>
                  <a:srgbClr val="267300"/>
                </a:solidFill>
              </a:rPr>
              <a:t>≈ 4,300</a:t>
            </a:r>
            <a:r>
              <a:rPr lang="en-US" sz="2400" b="1" dirty="0"/>
              <a:t> </a:t>
            </a:r>
            <a:r>
              <a:rPr lang="en-US" sz="2400" dirty="0"/>
              <a:t>students in new PBIS schools</a:t>
            </a:r>
          </a:p>
        </p:txBody>
      </p:sp>
      <p:sp>
        <p:nvSpPr>
          <p:cNvPr id="2" name="Title 1"/>
          <p:cNvSpPr>
            <a:spLocks noGrp="1"/>
          </p:cNvSpPr>
          <p:nvPr>
            <p:ph type="title"/>
          </p:nvPr>
        </p:nvSpPr>
        <p:spPr/>
        <p:txBody>
          <a:bodyPr>
            <a:normAutofit/>
          </a:bodyPr>
          <a:lstStyle/>
          <a:p>
            <a:r>
              <a:rPr lang="en-US" sz="3200" dirty="0"/>
              <a:t>South Regional Implementation Project</a:t>
            </a:r>
            <a:br>
              <a:rPr lang="en-US" sz="3200" dirty="0"/>
            </a:br>
            <a:r>
              <a:rPr lang="en-US" sz="2000" dirty="0">
                <a:solidFill>
                  <a:srgbClr val="FFFFFF"/>
                </a:solidFill>
              </a:rPr>
              <a:t>The Addition of SRIP Cohort 15 in 2019</a:t>
            </a:r>
            <a:endParaRPr lang="en-US" sz="3200" dirty="0"/>
          </a:p>
        </p:txBody>
      </p:sp>
      <p:pic>
        <p:nvPicPr>
          <p:cNvPr id="7" name="Picture 6" descr="Color Guided Key to Minnesota Regional Implementation Project Map for PBIS Cohorts 1 - 15. Dark green oval indicates the color that will show districts with 60% or more of schools implementing PBIS. Light green shows districts with 1% - 59% of schools implementing, and white shows no participating schools to date."/>
          <p:cNvPicPr>
            <a:picLocks noChangeAspect="1"/>
          </p:cNvPicPr>
          <p:nvPr/>
        </p:nvPicPr>
        <p:blipFill>
          <a:blip r:embed="rId4"/>
          <a:stretch>
            <a:fillRect/>
          </a:stretch>
        </p:blipFill>
        <p:spPr>
          <a:xfrm>
            <a:off x="10241197" y="2791838"/>
            <a:ext cx="1727173" cy="1098622"/>
          </a:xfrm>
          <a:prstGeom prst="rect">
            <a:avLst/>
          </a:prstGeom>
        </p:spPr>
      </p:pic>
    </p:spTree>
    <p:extLst>
      <p:ext uri="{BB962C8B-B14F-4D97-AF65-F5344CB8AC3E}">
        <p14:creationId xmlns:p14="http://schemas.microsoft.com/office/powerpoint/2010/main" val="750980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704153"/>
          </a:xfrm>
          <a:solidFill>
            <a:srgbClr val="002644"/>
          </a:solidFill>
        </p:spPr>
        <p:txBody>
          <a:bodyPr/>
          <a:lstStyle/>
          <a:p>
            <a:r>
              <a:rPr lang="en-US" sz="4800" dirty="0"/>
              <a:t>Welcome to</a:t>
            </a:r>
            <a:br>
              <a:rPr lang="en-US" sz="4800" dirty="0"/>
            </a:br>
            <a:r>
              <a:rPr lang="en-US" sz="4800" dirty="0"/>
              <a:t>Minnesota PBIS Cohort Training!</a:t>
            </a:r>
          </a:p>
        </p:txBody>
      </p:sp>
      <p:sp>
        <p:nvSpPr>
          <p:cNvPr id="8" name="object 4" descr="Welsome to Minnesota sign on road in teh shapr of Minnesota&#10;" title="Welcome to Minnesota"/>
          <p:cNvSpPr>
            <a:spLocks noChangeAspect="1"/>
          </p:cNvSpPr>
          <p:nvPr/>
        </p:nvSpPr>
        <p:spPr>
          <a:xfrm>
            <a:off x="1738008" y="1704153"/>
            <a:ext cx="8715983" cy="4834759"/>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a:p>
        </p:txBody>
      </p:sp>
      <p:sp>
        <p:nvSpPr>
          <p:cNvPr id="5" name="Slide Number Placeholder 4"/>
          <p:cNvSpPr>
            <a:spLocks noGrp="1"/>
          </p:cNvSpPr>
          <p:nvPr>
            <p:ph type="sldNum" sz="quarter" idx="11"/>
          </p:nvPr>
        </p:nvSpPr>
        <p:spPr/>
        <p:txBody>
          <a:bodyPr/>
          <a:lstStyle/>
          <a:p>
            <a:fld id="{48F63A3B-78C7-47BE-AE5E-E10140E04643}"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2694037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Supports </a:t>
            </a:r>
            <a:r>
              <a:rPr lang="en-US"/>
              <a:t>for PBIS in</a:t>
            </a:r>
            <a:br>
              <a:rPr lang="en-US" dirty="0"/>
            </a:br>
            <a:r>
              <a:rPr lang="en-US" dirty="0"/>
              <a:t>Minnesota</a:t>
            </a:r>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8/6/2019</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20</a:t>
            </a:fld>
            <a:endParaRPr lang="en-US" dirty="0">
              <a:solidFill>
                <a:srgbClr val="000000"/>
              </a:solidFill>
            </a:endParaRPr>
          </a:p>
        </p:txBody>
      </p:sp>
      <p:sp>
        <p:nvSpPr>
          <p:cNvPr id="5" name="Footer Placeholder 4"/>
          <p:cNvSpPr>
            <a:spLocks noGrp="1"/>
          </p:cNvSpPr>
          <p:nvPr>
            <p:ph type="ftr" sz="quarter" idx="13"/>
          </p:nvPr>
        </p:nvSpPr>
        <p:spPr/>
        <p:txBody>
          <a:body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spTree>
    <p:extLst>
      <p:ext uri="{BB962C8B-B14F-4D97-AF65-F5344CB8AC3E}">
        <p14:creationId xmlns:p14="http://schemas.microsoft.com/office/powerpoint/2010/main" val="2914334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nnesota Regional IMplementation Project MAP"/>
          <p:cNvPicPr>
            <a:picLocks noChangeAspect="1"/>
          </p:cNvPicPr>
          <p:nvPr/>
        </p:nvPicPr>
        <p:blipFill rotWithShape="1">
          <a:blip r:embed="rId2"/>
          <a:srcRect t="13284" r="2995" b="23356"/>
          <a:stretch/>
        </p:blipFill>
        <p:spPr>
          <a:xfrm>
            <a:off x="7598004" y="1474374"/>
            <a:ext cx="4387120" cy="4881976"/>
          </a:xfrm>
          <a:prstGeom prst="rect">
            <a:avLst/>
          </a:prstGeom>
        </p:spPr>
      </p:pic>
      <p:sp>
        <p:nvSpPr>
          <p:cNvPr id="2" name="Title 1"/>
          <p:cNvSpPr>
            <a:spLocks noGrp="1"/>
          </p:cNvSpPr>
          <p:nvPr>
            <p:ph type="title"/>
          </p:nvPr>
        </p:nvSpPr>
        <p:spPr/>
        <p:txBody>
          <a:bodyPr>
            <a:normAutofit fontScale="90000"/>
          </a:bodyPr>
          <a:lstStyle/>
          <a:p>
            <a:r>
              <a:rPr lang="en-US" dirty="0"/>
              <a:t>Minnesota Regional Implementation Projects (RIPs)</a:t>
            </a:r>
          </a:p>
        </p:txBody>
      </p:sp>
      <p:sp>
        <p:nvSpPr>
          <p:cNvPr id="3" name="Content Placeholder 2"/>
          <p:cNvSpPr>
            <a:spLocks noGrp="1"/>
          </p:cNvSpPr>
          <p:nvPr>
            <p:ph idx="1"/>
          </p:nvPr>
        </p:nvSpPr>
        <p:spPr>
          <a:xfrm>
            <a:off x="838200" y="1825625"/>
            <a:ext cx="6759804" cy="4351338"/>
          </a:xfrm>
        </p:spPr>
        <p:txBody>
          <a:bodyPr/>
          <a:lstStyle/>
          <a:p>
            <a:pPr marL="0" indent="0">
              <a:buNone/>
            </a:pPr>
            <a:r>
              <a:rPr lang="en-US" sz="2800" b="1" dirty="0"/>
              <a:t>Support and Capacity for Schools &amp; Districts </a:t>
            </a:r>
          </a:p>
          <a:p>
            <a:pPr marL="342900" indent="-342900"/>
            <a:r>
              <a:rPr lang="en-US" sz="2400" dirty="0"/>
              <a:t>Team training</a:t>
            </a:r>
          </a:p>
          <a:p>
            <a:pPr marL="342900" indent="-342900"/>
            <a:r>
              <a:rPr lang="en-US" sz="2400" dirty="0"/>
              <a:t>Data and evaluation support</a:t>
            </a:r>
          </a:p>
          <a:p>
            <a:pPr marL="342900" indent="-342900"/>
            <a:r>
              <a:rPr lang="en-US" sz="2400" dirty="0"/>
              <a:t>Coaches meetings</a:t>
            </a:r>
          </a:p>
          <a:p>
            <a:pPr marL="342900" indent="-342900"/>
            <a:r>
              <a:rPr lang="en-US" sz="2400" dirty="0"/>
              <a:t>RIP Coordinators</a:t>
            </a:r>
          </a:p>
          <a:p>
            <a:pPr marL="342900" indent="-342900"/>
            <a:r>
              <a:rPr lang="en-US" sz="2400" dirty="0"/>
              <a:t>PBIS trainers</a:t>
            </a:r>
          </a:p>
          <a:p>
            <a:pPr marL="342900" indent="-342900"/>
            <a:r>
              <a:rPr lang="en-US" sz="2400" dirty="0"/>
              <a:t>External PBIS coaches</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8/6/2019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21</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1231904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North Regional Contacts</a:t>
            </a:r>
            <a:endParaRPr lang="en-US" dirty="0"/>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22</a:t>
            </a:fld>
            <a:endParaRPr lang="en-US" dirty="0"/>
          </a:p>
        </p:txBody>
      </p:sp>
      <p:sp>
        <p:nvSpPr>
          <p:cNvPr id="5" name="Content Placeholder 2"/>
          <p:cNvSpPr txBox="1">
            <a:spLocks/>
          </p:cNvSpPr>
          <p:nvPr/>
        </p:nvSpPr>
        <p:spPr>
          <a:xfrm>
            <a:off x="894374" y="1458673"/>
            <a:ext cx="4824501" cy="35937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i="1" dirty="0">
                <a:latin typeface="+mj-lt"/>
              </a:rPr>
              <a:t>North Regional Implementation Project</a:t>
            </a:r>
          </a:p>
          <a:p>
            <a:pPr marL="0" indent="0">
              <a:spcBef>
                <a:spcPts val="0"/>
              </a:spcBef>
              <a:buNone/>
            </a:pPr>
            <a:r>
              <a:rPr lang="en-US" sz="1800" b="1" dirty="0">
                <a:latin typeface="+mj-lt"/>
                <a:ea typeface="Verdana" panose="020B0604030504040204" pitchFamily="34" charset="0"/>
                <a:cs typeface="Verdana" panose="020B0604030504040204" pitchFamily="34" charset="0"/>
              </a:rPr>
              <a:t>Erin Engness</a:t>
            </a:r>
            <a:br>
              <a:rPr lang="en-US" sz="1800" b="1"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rPr>
              <a:t>NRIP Coordinator</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hlinkClick r:id="rId3"/>
              </a:rPr>
              <a:t>pbis.erin@gmail.com</a:t>
            </a:r>
            <a:r>
              <a:rPr lang="en-US" sz="1800" dirty="0">
                <a:latin typeface="+mj-lt"/>
                <a:ea typeface="Verdana" panose="020B0604030504040204" pitchFamily="34" charset="0"/>
                <a:cs typeface="Verdana" panose="020B0604030504040204" pitchFamily="34" charset="0"/>
              </a:rPr>
              <a:t> </a:t>
            </a:r>
          </a:p>
        </p:txBody>
      </p:sp>
      <p:sp>
        <p:nvSpPr>
          <p:cNvPr id="7" name="TextBox 6"/>
          <p:cNvSpPr txBox="1"/>
          <p:nvPr/>
        </p:nvSpPr>
        <p:spPr>
          <a:xfrm>
            <a:off x="6624002" y="1458673"/>
            <a:ext cx="4407658" cy="3754874"/>
          </a:xfrm>
          <a:prstGeom prst="rect">
            <a:avLst/>
          </a:prstGeom>
          <a:noFill/>
        </p:spPr>
        <p:txBody>
          <a:bodyPr wrap="square" rtlCol="0">
            <a:spAutoFit/>
          </a:bodyPr>
          <a:lstStyle/>
          <a:p>
            <a:r>
              <a:rPr lang="en-US" sz="2000" b="1" i="1" dirty="0">
                <a:latin typeface="+mj-lt"/>
              </a:rPr>
              <a:t>PBIS Management - Regional Contacts</a:t>
            </a:r>
          </a:p>
          <a:p>
            <a:r>
              <a:rPr lang="en-US" b="1" dirty="0">
                <a:latin typeface="+mj-lt"/>
              </a:rPr>
              <a:t>Eric Kloos</a:t>
            </a:r>
            <a:br>
              <a:rPr lang="en-US" dirty="0">
                <a:latin typeface="+mj-lt"/>
              </a:rPr>
            </a:br>
            <a:r>
              <a:rPr lang="en-US" u="sng" dirty="0">
                <a:latin typeface="+mj-lt"/>
                <a:hlinkClick r:id="rId4"/>
              </a:rPr>
              <a:t>Eric.Kloos@state.mn.us</a:t>
            </a:r>
            <a:r>
              <a:rPr lang="en-US" u="sng" dirty="0">
                <a:latin typeface="+mj-lt"/>
              </a:rPr>
              <a:t> </a:t>
            </a:r>
            <a:br>
              <a:rPr lang="en-US" dirty="0">
                <a:latin typeface="+mj-lt"/>
              </a:rPr>
            </a:br>
            <a:endParaRPr lang="en-US" dirty="0">
              <a:latin typeface="+mj-lt"/>
            </a:endParaRPr>
          </a:p>
          <a:p>
            <a:r>
              <a:rPr lang="en-US" b="1" dirty="0"/>
              <a:t>Mary Hunt</a:t>
            </a:r>
          </a:p>
          <a:p>
            <a:r>
              <a:rPr lang="en-US" dirty="0">
                <a:hlinkClick r:id="rId5"/>
              </a:rPr>
              <a:t>Mary.Hunt@state.mn.us</a:t>
            </a:r>
            <a:r>
              <a:rPr lang="en-US" dirty="0"/>
              <a:t> </a:t>
            </a:r>
          </a:p>
          <a:p>
            <a:endParaRPr lang="en-US" b="1" dirty="0"/>
          </a:p>
          <a:p>
            <a:r>
              <a:rPr lang="en-US" b="1" dirty="0"/>
              <a:t>Erin Farrell</a:t>
            </a:r>
            <a:endParaRPr lang="en-US" dirty="0"/>
          </a:p>
          <a:p>
            <a:r>
              <a:rPr lang="en-US" dirty="0">
                <a:hlinkClick r:id="rId6"/>
              </a:rPr>
              <a:t>Erin.Farrell@state.mn.us</a:t>
            </a:r>
            <a:r>
              <a:rPr lang="en-US" dirty="0"/>
              <a:t> </a:t>
            </a:r>
            <a:br>
              <a:rPr lang="en-US" dirty="0"/>
            </a:br>
            <a:endParaRPr lang="en-US" dirty="0">
              <a:latin typeface="+mj-lt"/>
            </a:endParaRPr>
          </a:p>
          <a:p>
            <a:r>
              <a:rPr lang="en-US" sz="2000" b="1" i="1" dirty="0">
                <a:latin typeface="+mj-lt"/>
              </a:rPr>
              <a:t>PBIS Evaluation Contact</a:t>
            </a:r>
            <a:endParaRPr lang="en-US" sz="2000" b="1" i="1" dirty="0">
              <a:solidFill>
                <a:srgbClr val="666666"/>
              </a:solidFill>
              <a:latin typeface="+mj-lt"/>
            </a:endParaRPr>
          </a:p>
          <a:p>
            <a:r>
              <a:rPr lang="en-US" b="1" dirty="0">
                <a:latin typeface="+mj-lt"/>
              </a:rPr>
              <a:t>Wilder Research</a:t>
            </a:r>
            <a:br>
              <a:rPr lang="en-US" dirty="0">
                <a:latin typeface="+mj-lt"/>
              </a:rPr>
            </a:br>
            <a:r>
              <a:rPr lang="en-US" u="sng" dirty="0">
                <a:latin typeface="+mj-lt"/>
                <a:hlinkClick r:id="rId7"/>
              </a:rPr>
              <a:t>pbisevalmn@wilder.org</a:t>
            </a:r>
            <a:endParaRPr lang="en-US" sz="2000" dirty="0">
              <a:latin typeface="+mj-lt"/>
            </a:endParaRPr>
          </a:p>
        </p:txBody>
      </p:sp>
      <p:sp>
        <p:nvSpPr>
          <p:cNvPr id="6" name="Rectangle 5"/>
          <p:cNvSpPr/>
          <p:nvPr/>
        </p:nvSpPr>
        <p:spPr>
          <a:xfrm>
            <a:off x="894374" y="4406116"/>
            <a:ext cx="4407658" cy="646331"/>
          </a:xfrm>
          <a:prstGeom prst="rect">
            <a:avLst/>
          </a:prstGeom>
        </p:spPr>
        <p:txBody>
          <a:bodyPr wrap="square">
            <a:spAutoFit/>
          </a:bodyPr>
          <a:lstStyle/>
          <a:p>
            <a:r>
              <a:rPr lang="en-US" b="1" dirty="0"/>
              <a:t>Find other PBIS Minnesota contacts at: </a:t>
            </a:r>
            <a:r>
              <a:rPr lang="en-US" b="1" dirty="0">
                <a:hlinkClick r:id="rId8" tooltip="PBIS MN contact webpage"/>
              </a:rPr>
              <a:t>http://pbismn.org/contact-us.php</a:t>
            </a:r>
            <a:r>
              <a:rPr lang="en-US" b="1" dirty="0"/>
              <a:t> </a:t>
            </a:r>
          </a:p>
        </p:txBody>
      </p:sp>
      <p:sp>
        <p:nvSpPr>
          <p:cNvPr id="9" name="Date Placeholder 8"/>
          <p:cNvSpPr>
            <a:spLocks noGrp="1"/>
          </p:cNvSpPr>
          <p:nvPr>
            <p:ph type="dt" sz="half" idx="10"/>
          </p:nvPr>
        </p:nvSpPr>
        <p:spPr/>
        <p:txBody>
          <a:bodyPr/>
          <a:lstStyle/>
          <a:p>
            <a:fld id="{5D9D7093-2C71-4397-BF8A-5386401BFBB8}" type="datetime1">
              <a:rPr lang="en-US" smtClean="0">
                <a:solidFill>
                  <a:srgbClr val="000000"/>
                </a:solidFill>
              </a:rPr>
              <a:t>8/6/2019</a:t>
            </a:fld>
            <a:endParaRPr lang="en-US" dirty="0">
              <a:solidFill>
                <a:srgbClr val="000000"/>
              </a:solidFill>
            </a:endParaRPr>
          </a:p>
        </p:txBody>
      </p:sp>
      <p:sp>
        <p:nvSpPr>
          <p:cNvPr id="10" name="Footer Placeholder 9"/>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2256182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Metro Regional Contacts</a:t>
            </a:r>
            <a:endParaRPr lang="en-US" dirty="0"/>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23</a:t>
            </a:fld>
            <a:endParaRPr lang="en-US" dirty="0"/>
          </a:p>
        </p:txBody>
      </p:sp>
      <p:sp>
        <p:nvSpPr>
          <p:cNvPr id="5" name="Content Placeholder 2"/>
          <p:cNvSpPr txBox="1">
            <a:spLocks/>
          </p:cNvSpPr>
          <p:nvPr/>
        </p:nvSpPr>
        <p:spPr>
          <a:xfrm>
            <a:off x="894374" y="1458673"/>
            <a:ext cx="4824501" cy="35937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i="1" dirty="0">
                <a:latin typeface="+mj-lt"/>
              </a:rPr>
              <a:t>Metro Regional Implementation Project</a:t>
            </a:r>
          </a:p>
          <a:p>
            <a:pPr marL="0" indent="0">
              <a:spcBef>
                <a:spcPts val="0"/>
              </a:spcBef>
              <a:buNone/>
            </a:pPr>
            <a:r>
              <a:rPr lang="en-US" sz="1800" b="1" dirty="0">
                <a:latin typeface="+mj-lt"/>
                <a:ea typeface="Verdana" panose="020B0604030504040204" pitchFamily="34" charset="0"/>
                <a:cs typeface="Verdana" panose="020B0604030504040204" pitchFamily="34" charset="0"/>
              </a:rPr>
              <a:t>Lauren Sparr</a:t>
            </a:r>
            <a:br>
              <a:rPr lang="en-US" sz="1800" b="1"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rPr>
              <a:t>MRIP Coordinator</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hlinkClick r:id="rId3"/>
              </a:rPr>
              <a:t>Lauren.Sparr@metroecsu.org</a:t>
            </a:r>
            <a:r>
              <a:rPr lang="en-US" sz="1800" dirty="0">
                <a:latin typeface="+mj-lt"/>
                <a:ea typeface="Verdana" panose="020B0604030504040204" pitchFamily="34" charset="0"/>
                <a:cs typeface="Verdana" panose="020B0604030504040204" pitchFamily="34" charset="0"/>
              </a:rPr>
              <a:t> </a:t>
            </a:r>
          </a:p>
        </p:txBody>
      </p:sp>
      <p:sp>
        <p:nvSpPr>
          <p:cNvPr id="7" name="TextBox 6"/>
          <p:cNvSpPr txBox="1"/>
          <p:nvPr/>
        </p:nvSpPr>
        <p:spPr>
          <a:xfrm>
            <a:off x="6624002" y="1458673"/>
            <a:ext cx="4407658" cy="4585871"/>
          </a:xfrm>
          <a:prstGeom prst="rect">
            <a:avLst/>
          </a:prstGeom>
          <a:noFill/>
        </p:spPr>
        <p:txBody>
          <a:bodyPr wrap="square" rtlCol="0">
            <a:spAutoFit/>
          </a:bodyPr>
          <a:lstStyle/>
          <a:p>
            <a:r>
              <a:rPr lang="en-US" sz="2000" b="1" i="1" dirty="0">
                <a:latin typeface="+mj-lt"/>
              </a:rPr>
              <a:t>PBIS Management - Regional Contacts</a:t>
            </a:r>
          </a:p>
          <a:p>
            <a:r>
              <a:rPr lang="en-US" b="1" dirty="0">
                <a:latin typeface="+mj-lt"/>
              </a:rPr>
              <a:t>Eric Kloos</a:t>
            </a:r>
            <a:br>
              <a:rPr lang="en-US" dirty="0">
                <a:latin typeface="+mj-lt"/>
              </a:rPr>
            </a:br>
            <a:r>
              <a:rPr lang="en-US" u="sng" dirty="0">
                <a:latin typeface="+mj-lt"/>
                <a:hlinkClick r:id="rId4"/>
              </a:rPr>
              <a:t>Eric.Kloos@state.mn.us</a:t>
            </a:r>
            <a:r>
              <a:rPr lang="en-US" u="sng" dirty="0">
                <a:latin typeface="+mj-lt"/>
              </a:rPr>
              <a:t> </a:t>
            </a:r>
            <a:br>
              <a:rPr lang="en-US" dirty="0">
                <a:latin typeface="+mj-lt"/>
              </a:rPr>
            </a:br>
            <a:endParaRPr lang="en-US" dirty="0">
              <a:latin typeface="+mj-lt"/>
            </a:endParaRPr>
          </a:p>
          <a:p>
            <a:r>
              <a:rPr lang="en-US" b="1" dirty="0"/>
              <a:t>Becky Nies</a:t>
            </a:r>
          </a:p>
          <a:p>
            <a:r>
              <a:rPr lang="en-US" dirty="0">
                <a:hlinkClick r:id="rId5"/>
              </a:rPr>
              <a:t>Rebecca.Nies@state.mn.us</a:t>
            </a:r>
            <a:r>
              <a:rPr lang="en-US" dirty="0"/>
              <a:t> </a:t>
            </a:r>
          </a:p>
          <a:p>
            <a:endParaRPr lang="en-US" b="1" dirty="0"/>
          </a:p>
          <a:p>
            <a:r>
              <a:rPr lang="en-US" b="1" dirty="0"/>
              <a:t>Clay Keller</a:t>
            </a:r>
            <a:endParaRPr lang="en-US" dirty="0"/>
          </a:p>
          <a:p>
            <a:r>
              <a:rPr lang="en-US" dirty="0">
                <a:hlinkClick r:id="rId6"/>
              </a:rPr>
              <a:t>Clay.Keller@state.mn.us</a:t>
            </a:r>
            <a:endParaRPr lang="en-US" dirty="0"/>
          </a:p>
          <a:p>
            <a:endParaRPr lang="en-US" dirty="0"/>
          </a:p>
          <a:p>
            <a:r>
              <a:rPr lang="en-US" b="1" dirty="0"/>
              <a:t>Ellen Nacik </a:t>
            </a:r>
            <a:br>
              <a:rPr lang="en-US" dirty="0"/>
            </a:br>
            <a:r>
              <a:rPr lang="en-US" dirty="0">
                <a:hlinkClick r:id="rId7"/>
              </a:rPr>
              <a:t>Ellen.Nacik@state.mn.us</a:t>
            </a:r>
            <a:r>
              <a:rPr lang="en-US" dirty="0"/>
              <a:t> </a:t>
            </a:r>
          </a:p>
          <a:p>
            <a:endParaRPr lang="en-US" dirty="0">
              <a:latin typeface="+mj-lt"/>
            </a:endParaRPr>
          </a:p>
          <a:p>
            <a:r>
              <a:rPr lang="en-US" sz="2000" b="1" i="1" dirty="0">
                <a:latin typeface="+mj-lt"/>
              </a:rPr>
              <a:t>PBIS Evaluation Contact</a:t>
            </a:r>
            <a:endParaRPr lang="en-US" sz="2000" b="1" i="1" dirty="0">
              <a:solidFill>
                <a:srgbClr val="666666"/>
              </a:solidFill>
              <a:latin typeface="+mj-lt"/>
            </a:endParaRPr>
          </a:p>
          <a:p>
            <a:r>
              <a:rPr lang="en-US" b="1" dirty="0">
                <a:latin typeface="+mj-lt"/>
              </a:rPr>
              <a:t>Wilder Research</a:t>
            </a:r>
            <a:br>
              <a:rPr lang="en-US" dirty="0">
                <a:latin typeface="+mj-lt"/>
              </a:rPr>
            </a:br>
            <a:r>
              <a:rPr lang="en-US" u="sng" dirty="0">
                <a:latin typeface="+mj-lt"/>
                <a:hlinkClick r:id="rId8"/>
              </a:rPr>
              <a:t>pbisevalmn@wilder.org</a:t>
            </a:r>
            <a:endParaRPr lang="en-US" sz="2000" dirty="0">
              <a:latin typeface="+mj-lt"/>
            </a:endParaRPr>
          </a:p>
        </p:txBody>
      </p:sp>
      <p:sp>
        <p:nvSpPr>
          <p:cNvPr id="6" name="Rectangle 5"/>
          <p:cNvSpPr/>
          <p:nvPr/>
        </p:nvSpPr>
        <p:spPr>
          <a:xfrm>
            <a:off x="894374" y="4406116"/>
            <a:ext cx="4407658" cy="646331"/>
          </a:xfrm>
          <a:prstGeom prst="rect">
            <a:avLst/>
          </a:prstGeom>
        </p:spPr>
        <p:txBody>
          <a:bodyPr wrap="square">
            <a:spAutoFit/>
          </a:bodyPr>
          <a:lstStyle/>
          <a:p>
            <a:r>
              <a:rPr lang="en-US" b="1" dirty="0"/>
              <a:t>Find other PBIS Minnesota contacts at: </a:t>
            </a:r>
            <a:r>
              <a:rPr lang="en-US" b="1" dirty="0">
                <a:hlinkClick r:id="rId9" tooltip="PBIS MN contact webpage"/>
              </a:rPr>
              <a:t>http://pbismn.org/contact-us.php</a:t>
            </a:r>
            <a:r>
              <a:rPr lang="en-US" b="1" dirty="0"/>
              <a:t> </a:t>
            </a:r>
          </a:p>
        </p:txBody>
      </p:sp>
      <p:sp>
        <p:nvSpPr>
          <p:cNvPr id="3" name="Date Placeholder 2"/>
          <p:cNvSpPr>
            <a:spLocks noGrp="1"/>
          </p:cNvSpPr>
          <p:nvPr>
            <p:ph type="dt" sz="half" idx="10"/>
          </p:nvPr>
        </p:nvSpPr>
        <p:spPr/>
        <p:txBody>
          <a:bodyPr/>
          <a:lstStyle/>
          <a:p>
            <a:fld id="{1103A379-1C79-4B16-851E-D8440987246F}" type="datetime1">
              <a:rPr lang="en-US" smtClean="0">
                <a:solidFill>
                  <a:srgbClr val="000000"/>
                </a:solidFill>
              </a:rPr>
              <a:t>8/6/2019</a:t>
            </a:fld>
            <a:endParaRPr lang="en-US" dirty="0">
              <a:solidFill>
                <a:srgbClr val="000000"/>
              </a:solidFill>
            </a:endParaRPr>
          </a:p>
        </p:txBody>
      </p:sp>
      <p:sp>
        <p:nvSpPr>
          <p:cNvPr id="8" name="Footer Placeholder 7"/>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2091799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South Regional Contacts</a:t>
            </a:r>
            <a:endParaRPr lang="en-US" dirty="0"/>
          </a:p>
        </p:txBody>
      </p:sp>
      <p:sp>
        <p:nvSpPr>
          <p:cNvPr id="4" name="Slide Number Placeholder 3"/>
          <p:cNvSpPr>
            <a:spLocks noGrp="1"/>
          </p:cNvSpPr>
          <p:nvPr>
            <p:ph type="sldNum" sz="quarter" idx="12"/>
          </p:nvPr>
        </p:nvSpPr>
        <p:spPr>
          <a:prstGeom prst="rect">
            <a:avLst/>
          </a:prstGeom>
        </p:spPr>
        <p:txBody>
          <a:bodyPr/>
          <a:lstStyle/>
          <a:p>
            <a:fld id="{91C7252B-4A3A-443E-82EA-92A5BCCF2336}" type="slidenum">
              <a:rPr lang="en-US" smtClean="0"/>
              <a:pPr/>
              <a:t>24</a:t>
            </a:fld>
            <a:endParaRPr lang="en-US" dirty="0"/>
          </a:p>
        </p:txBody>
      </p:sp>
      <p:sp>
        <p:nvSpPr>
          <p:cNvPr id="5" name="Content Placeholder 2"/>
          <p:cNvSpPr txBox="1">
            <a:spLocks/>
          </p:cNvSpPr>
          <p:nvPr/>
        </p:nvSpPr>
        <p:spPr>
          <a:xfrm>
            <a:off x="894374" y="1458672"/>
            <a:ext cx="5157634" cy="466119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i="1" dirty="0">
                <a:latin typeface="+mj-lt"/>
              </a:rPr>
              <a:t>South Regional Implementation Project (SRIP)</a:t>
            </a:r>
          </a:p>
          <a:p>
            <a:pPr marL="0" indent="0">
              <a:spcBef>
                <a:spcPts val="0"/>
              </a:spcBef>
              <a:buNone/>
            </a:pPr>
            <a:r>
              <a:rPr lang="en-US" sz="1800" b="1" dirty="0">
                <a:latin typeface="+mj-lt"/>
                <a:ea typeface="Verdana" panose="020B0604030504040204" pitchFamily="34" charset="0"/>
                <a:cs typeface="Verdana" panose="020B0604030504040204" pitchFamily="34" charset="0"/>
              </a:rPr>
              <a:t>Liz </a:t>
            </a:r>
            <a:r>
              <a:rPr lang="en-US" sz="1800" b="1" dirty="0" err="1">
                <a:latin typeface="+mj-lt"/>
                <a:ea typeface="Verdana" panose="020B0604030504040204" pitchFamily="34" charset="0"/>
                <a:cs typeface="Verdana" panose="020B0604030504040204" pitchFamily="34" charset="0"/>
              </a:rPr>
              <a:t>Deen</a:t>
            </a:r>
            <a:r>
              <a:rPr lang="en-US" sz="1800" b="1" dirty="0">
                <a:latin typeface="+mj-lt"/>
                <a:ea typeface="Verdana" panose="020B0604030504040204" pitchFamily="34" charset="0"/>
                <a:cs typeface="Verdana" panose="020B0604030504040204" pitchFamily="34" charset="0"/>
              </a:rPr>
              <a:t> </a:t>
            </a:r>
          </a:p>
          <a:p>
            <a:pPr marL="0" indent="0">
              <a:spcBef>
                <a:spcPts val="0"/>
              </a:spcBef>
              <a:buNone/>
            </a:pPr>
            <a:r>
              <a:rPr lang="en-US" sz="1800" dirty="0">
                <a:ea typeface="Verdana" panose="020B0604030504040204" pitchFamily="34" charset="0"/>
                <a:cs typeface="Verdana" panose="020B0604030504040204" pitchFamily="34" charset="0"/>
              </a:rPr>
              <a:t>Lead SRIP Coordinator</a:t>
            </a:r>
            <a:endParaRPr lang="en-US" sz="1800" b="1" dirty="0">
              <a:latin typeface="+mj-lt"/>
              <a:ea typeface="Verdana" panose="020B0604030504040204" pitchFamily="34" charset="0"/>
              <a:cs typeface="Verdana" panose="020B0604030504040204" pitchFamily="34" charset="0"/>
            </a:endParaRPr>
          </a:p>
          <a:p>
            <a:pPr marL="0" indent="0">
              <a:spcBef>
                <a:spcPts val="0"/>
              </a:spcBef>
              <a:buNone/>
            </a:pPr>
            <a:r>
              <a:rPr lang="en-US" sz="1800" dirty="0">
                <a:latin typeface="+mj-lt"/>
                <a:ea typeface="Verdana" panose="020B0604030504040204" pitchFamily="34" charset="0"/>
                <a:cs typeface="Verdana" panose="020B0604030504040204" pitchFamily="34" charset="0"/>
                <a:hlinkClick r:id="rId3"/>
              </a:rPr>
              <a:t>Liz.Deen@swwc.org</a:t>
            </a:r>
            <a:r>
              <a:rPr lang="en-US" sz="1800" dirty="0">
                <a:latin typeface="+mj-lt"/>
                <a:ea typeface="Verdana" panose="020B0604030504040204" pitchFamily="34" charset="0"/>
                <a:cs typeface="Verdana" panose="020B0604030504040204" pitchFamily="34" charset="0"/>
              </a:rPr>
              <a:t> </a:t>
            </a:r>
            <a:endParaRPr lang="en-US" sz="1100" dirty="0">
              <a:latin typeface="+mj-lt"/>
            </a:endParaRPr>
          </a:p>
          <a:p>
            <a:pPr marL="0" indent="0">
              <a:spcBef>
                <a:spcPts val="0"/>
              </a:spcBef>
              <a:buNone/>
            </a:pPr>
            <a:endParaRPr lang="en-US" sz="1100" dirty="0">
              <a:latin typeface="+mj-lt"/>
            </a:endParaRPr>
          </a:p>
          <a:p>
            <a:pPr marL="0" lvl="0" indent="0">
              <a:spcBef>
                <a:spcPts val="0"/>
              </a:spcBef>
              <a:buNone/>
            </a:pPr>
            <a:r>
              <a:rPr lang="en-US" sz="1800" b="1" dirty="0">
                <a:solidFill>
                  <a:srgbClr val="003865"/>
                </a:solidFill>
                <a:ea typeface="Verdana" panose="020B0604030504040204" pitchFamily="34" charset="0"/>
                <a:cs typeface="Verdana" panose="020B0604030504040204" pitchFamily="34" charset="0"/>
              </a:rPr>
              <a:t>Hazel Ashbeck</a:t>
            </a:r>
          </a:p>
          <a:p>
            <a:pPr marL="0" lvl="0" indent="0">
              <a:spcBef>
                <a:spcPts val="0"/>
              </a:spcBef>
              <a:buNone/>
            </a:pPr>
            <a:r>
              <a:rPr lang="en-US" sz="1800" dirty="0">
                <a:solidFill>
                  <a:srgbClr val="003865"/>
                </a:solidFill>
                <a:ea typeface="Verdana" panose="020B0604030504040204" pitchFamily="34" charset="0"/>
                <a:cs typeface="Verdana" panose="020B0604030504040204" pitchFamily="34" charset="0"/>
              </a:rPr>
              <a:t>SRIP Coordinator – SWWC</a:t>
            </a:r>
            <a:endParaRPr lang="en-US" sz="1800" b="1" dirty="0">
              <a:solidFill>
                <a:srgbClr val="003865"/>
              </a:solidFill>
              <a:ea typeface="Verdana" panose="020B0604030504040204" pitchFamily="34" charset="0"/>
              <a:cs typeface="Verdana" panose="020B0604030504040204" pitchFamily="34" charset="0"/>
            </a:endParaRPr>
          </a:p>
          <a:p>
            <a:pPr marL="0" lvl="0" indent="0">
              <a:spcBef>
                <a:spcPts val="0"/>
              </a:spcBef>
              <a:buNone/>
            </a:pPr>
            <a:r>
              <a:rPr lang="en-US" sz="1800" dirty="0">
                <a:solidFill>
                  <a:srgbClr val="003865"/>
                </a:solidFill>
                <a:ea typeface="Verdana" panose="020B0604030504040204" pitchFamily="34" charset="0"/>
                <a:cs typeface="Verdana" panose="020B0604030504040204" pitchFamily="34" charset="0"/>
                <a:hlinkClick r:id="rId4"/>
              </a:rPr>
              <a:t>Hazel.Ashbeck@swwc.org</a:t>
            </a:r>
            <a:r>
              <a:rPr lang="en-US" sz="1800" dirty="0">
                <a:solidFill>
                  <a:srgbClr val="003865"/>
                </a:solidFill>
                <a:ea typeface="Verdana" panose="020B0604030504040204" pitchFamily="34" charset="0"/>
                <a:cs typeface="Verdana" panose="020B0604030504040204" pitchFamily="34" charset="0"/>
              </a:rPr>
              <a:t> </a:t>
            </a:r>
            <a:endParaRPr lang="en-US" sz="1100" dirty="0">
              <a:latin typeface="+mj-lt"/>
            </a:endParaRPr>
          </a:p>
          <a:p>
            <a:pPr marL="0" lvl="0" indent="0">
              <a:spcBef>
                <a:spcPts val="0"/>
              </a:spcBef>
              <a:buNone/>
            </a:pPr>
            <a:endParaRPr lang="en-US" sz="1100" dirty="0">
              <a:latin typeface="+mj-lt"/>
            </a:endParaRPr>
          </a:p>
          <a:p>
            <a:pPr marL="0" lvl="0" indent="0">
              <a:spcBef>
                <a:spcPts val="0"/>
              </a:spcBef>
              <a:buNone/>
            </a:pPr>
            <a:r>
              <a:rPr lang="en-US" sz="1800" b="1" dirty="0">
                <a:solidFill>
                  <a:srgbClr val="003865"/>
                </a:solidFill>
                <a:ea typeface="Verdana" panose="020B0604030504040204" pitchFamily="34" charset="0"/>
                <a:cs typeface="Verdana" panose="020B0604030504040204" pitchFamily="34" charset="0"/>
              </a:rPr>
              <a:t>Erin Toninato</a:t>
            </a:r>
            <a:br>
              <a:rPr lang="en-US" sz="1800" dirty="0">
                <a:solidFill>
                  <a:srgbClr val="003865"/>
                </a:solidFill>
                <a:ea typeface="Verdana" panose="020B0604030504040204" pitchFamily="34" charset="0"/>
                <a:cs typeface="Verdana" panose="020B0604030504040204" pitchFamily="34" charset="0"/>
              </a:rPr>
            </a:br>
            <a:r>
              <a:rPr lang="en-US" sz="1800" dirty="0">
                <a:solidFill>
                  <a:srgbClr val="003865"/>
                </a:solidFill>
                <a:ea typeface="Verdana" panose="020B0604030504040204" pitchFamily="34" charset="0"/>
                <a:cs typeface="Verdana" panose="020B0604030504040204" pitchFamily="34" charset="0"/>
              </a:rPr>
              <a:t>SRIP Coordinator – South Central Service Cooperative </a:t>
            </a:r>
            <a:br>
              <a:rPr lang="en-US" sz="1800" dirty="0">
                <a:solidFill>
                  <a:srgbClr val="003865"/>
                </a:solidFill>
                <a:ea typeface="Verdana" panose="020B0604030504040204" pitchFamily="34" charset="0"/>
                <a:cs typeface="Verdana" panose="020B0604030504040204" pitchFamily="34" charset="0"/>
              </a:rPr>
            </a:br>
            <a:r>
              <a:rPr lang="en-US" sz="1800" dirty="0">
                <a:solidFill>
                  <a:srgbClr val="003865"/>
                </a:solidFill>
                <a:ea typeface="Verdana" panose="020B0604030504040204" pitchFamily="34" charset="0"/>
                <a:cs typeface="Verdana" panose="020B0604030504040204" pitchFamily="34" charset="0"/>
                <a:hlinkClick r:id="rId5"/>
              </a:rPr>
              <a:t>EToninato@mnscsc.org</a:t>
            </a:r>
            <a:r>
              <a:rPr lang="en-US" sz="1800" dirty="0">
                <a:solidFill>
                  <a:srgbClr val="003865"/>
                </a:solidFill>
                <a:ea typeface="Verdana" panose="020B0604030504040204" pitchFamily="34" charset="0"/>
                <a:cs typeface="Verdana" panose="020B0604030504040204" pitchFamily="34" charset="0"/>
              </a:rPr>
              <a:t> </a:t>
            </a:r>
            <a:endParaRPr lang="en-US" sz="1100" dirty="0">
              <a:latin typeface="+mj-lt"/>
            </a:endParaRPr>
          </a:p>
          <a:p>
            <a:pPr marL="0" indent="0">
              <a:buNone/>
            </a:pPr>
            <a:endParaRPr lang="en-US" sz="1100" dirty="0">
              <a:latin typeface="+mj-lt"/>
            </a:endParaRPr>
          </a:p>
          <a:p>
            <a:pPr marL="0" indent="0">
              <a:buNone/>
            </a:pPr>
            <a:r>
              <a:rPr lang="en-US" sz="1800" b="1" dirty="0">
                <a:latin typeface="+mj-lt"/>
                <a:ea typeface="Verdana" panose="020B0604030504040204" pitchFamily="34" charset="0"/>
                <a:cs typeface="Verdana" panose="020B0604030504040204" pitchFamily="34" charset="0"/>
              </a:rPr>
              <a:t>Amber Bruns</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rPr>
              <a:t>Southwest West Central Service Cooperative </a:t>
            </a:r>
            <a:br>
              <a:rPr lang="en-US" sz="1800" dirty="0">
                <a:latin typeface="+mj-lt"/>
                <a:ea typeface="Verdana" panose="020B0604030504040204" pitchFamily="34" charset="0"/>
                <a:cs typeface="Verdana" panose="020B0604030504040204" pitchFamily="34" charset="0"/>
              </a:rPr>
            </a:br>
            <a:r>
              <a:rPr lang="en-US" sz="1800" dirty="0">
                <a:latin typeface="+mj-lt"/>
                <a:ea typeface="Verdana" panose="020B0604030504040204" pitchFamily="34" charset="0"/>
                <a:cs typeface="Verdana" panose="020B0604030504040204" pitchFamily="34" charset="0"/>
                <a:hlinkClick r:id="rId6"/>
              </a:rPr>
              <a:t>Amber.Bruns@swwc.org</a:t>
            </a:r>
            <a:r>
              <a:rPr lang="en-US" sz="1800" dirty="0">
                <a:latin typeface="+mj-lt"/>
                <a:ea typeface="Verdana" panose="020B0604030504040204" pitchFamily="34" charset="0"/>
                <a:cs typeface="Verdana" panose="020B0604030504040204" pitchFamily="34" charset="0"/>
              </a:rPr>
              <a:t> </a:t>
            </a:r>
          </a:p>
          <a:p>
            <a:pPr marL="0" indent="0">
              <a:buNone/>
            </a:pPr>
            <a:endParaRPr lang="en-US" sz="1800" dirty="0">
              <a:latin typeface="+mj-lt"/>
              <a:ea typeface="Verdana" panose="020B0604030504040204" pitchFamily="34" charset="0"/>
              <a:cs typeface="Verdana" panose="020B0604030504040204" pitchFamily="34" charset="0"/>
            </a:endParaRPr>
          </a:p>
        </p:txBody>
      </p:sp>
      <p:sp>
        <p:nvSpPr>
          <p:cNvPr id="7" name="TextBox 6"/>
          <p:cNvSpPr txBox="1"/>
          <p:nvPr/>
        </p:nvSpPr>
        <p:spPr>
          <a:xfrm>
            <a:off x="6624002" y="1458673"/>
            <a:ext cx="4407658" cy="3539430"/>
          </a:xfrm>
          <a:prstGeom prst="rect">
            <a:avLst/>
          </a:prstGeom>
          <a:noFill/>
        </p:spPr>
        <p:txBody>
          <a:bodyPr wrap="square" rtlCol="0">
            <a:spAutoFit/>
          </a:bodyPr>
          <a:lstStyle/>
          <a:p>
            <a:r>
              <a:rPr lang="en-US" sz="2000" b="1" i="1" dirty="0">
                <a:latin typeface="+mj-lt"/>
              </a:rPr>
              <a:t>PBIS Management - Regional Contacts</a:t>
            </a:r>
          </a:p>
          <a:p>
            <a:r>
              <a:rPr lang="en-US" b="1" dirty="0">
                <a:latin typeface="+mj-lt"/>
              </a:rPr>
              <a:t>Eric Kloos</a:t>
            </a:r>
            <a:br>
              <a:rPr lang="en-US" dirty="0">
                <a:latin typeface="+mj-lt"/>
              </a:rPr>
            </a:br>
            <a:r>
              <a:rPr lang="en-US" u="sng" dirty="0">
                <a:latin typeface="+mj-lt"/>
                <a:hlinkClick r:id="rId7"/>
              </a:rPr>
              <a:t>Eric.Kloos@state.mn.us</a:t>
            </a:r>
            <a:r>
              <a:rPr lang="en-US" u="sng" dirty="0">
                <a:latin typeface="+mj-lt"/>
              </a:rPr>
              <a:t> </a:t>
            </a:r>
            <a:br>
              <a:rPr lang="en-US" sz="1100" dirty="0">
                <a:latin typeface="+mj-lt"/>
              </a:rPr>
            </a:br>
            <a:endParaRPr lang="en-US" sz="1100" dirty="0">
              <a:latin typeface="+mj-lt"/>
            </a:endParaRPr>
          </a:p>
          <a:p>
            <a:r>
              <a:rPr lang="en-US" b="1" dirty="0"/>
              <a:t>Garrett Petrie</a:t>
            </a:r>
            <a:endParaRPr lang="en-US" dirty="0"/>
          </a:p>
          <a:p>
            <a:r>
              <a:rPr lang="en-US" dirty="0">
                <a:hlinkClick r:id="rId8"/>
              </a:rPr>
              <a:t>Garrett.Petrie@state.mn.us</a:t>
            </a:r>
            <a:endParaRPr lang="en-US" sz="1100" dirty="0">
              <a:latin typeface="+mj-lt"/>
            </a:endParaRPr>
          </a:p>
          <a:p>
            <a:endParaRPr lang="en-US" sz="1100" dirty="0">
              <a:latin typeface="+mj-lt"/>
            </a:endParaRPr>
          </a:p>
          <a:p>
            <a:r>
              <a:rPr lang="en-US" b="1" dirty="0"/>
              <a:t>Janet Christensen</a:t>
            </a:r>
            <a:endParaRPr lang="en-US" dirty="0"/>
          </a:p>
          <a:p>
            <a:r>
              <a:rPr lang="en-US" dirty="0">
                <a:hlinkClick r:id="rId9"/>
              </a:rPr>
              <a:t>Janet.Christensen@state.mn.us</a:t>
            </a:r>
            <a:r>
              <a:rPr lang="en-US" dirty="0"/>
              <a:t> </a:t>
            </a:r>
            <a:br>
              <a:rPr lang="en-US" dirty="0"/>
            </a:br>
            <a:endParaRPr lang="en-US" dirty="0">
              <a:latin typeface="+mj-lt"/>
            </a:endParaRPr>
          </a:p>
          <a:p>
            <a:r>
              <a:rPr lang="en-US" sz="2000" b="1" i="1" dirty="0">
                <a:latin typeface="+mj-lt"/>
              </a:rPr>
              <a:t>PBIS Evaluation Contact</a:t>
            </a:r>
            <a:endParaRPr lang="en-US" sz="2000" b="1" i="1" dirty="0">
              <a:solidFill>
                <a:srgbClr val="666666"/>
              </a:solidFill>
              <a:latin typeface="+mj-lt"/>
            </a:endParaRPr>
          </a:p>
          <a:p>
            <a:r>
              <a:rPr lang="en-US" b="1" dirty="0">
                <a:latin typeface="+mj-lt"/>
              </a:rPr>
              <a:t>Wilder Research</a:t>
            </a:r>
            <a:br>
              <a:rPr lang="en-US" dirty="0">
                <a:latin typeface="+mj-lt"/>
              </a:rPr>
            </a:br>
            <a:r>
              <a:rPr lang="en-US" u="sng" dirty="0">
                <a:latin typeface="+mj-lt"/>
                <a:hlinkClick r:id="rId10"/>
              </a:rPr>
              <a:t>pbisevalmn@wilder.org</a:t>
            </a:r>
            <a:endParaRPr lang="en-US" sz="2000" dirty="0">
              <a:latin typeface="+mj-lt"/>
            </a:endParaRPr>
          </a:p>
        </p:txBody>
      </p:sp>
      <p:sp>
        <p:nvSpPr>
          <p:cNvPr id="6" name="Rectangle 5"/>
          <p:cNvSpPr/>
          <p:nvPr/>
        </p:nvSpPr>
        <p:spPr>
          <a:xfrm>
            <a:off x="6624002" y="5473536"/>
            <a:ext cx="4407658" cy="646331"/>
          </a:xfrm>
          <a:prstGeom prst="rect">
            <a:avLst/>
          </a:prstGeom>
        </p:spPr>
        <p:txBody>
          <a:bodyPr wrap="square">
            <a:spAutoFit/>
          </a:bodyPr>
          <a:lstStyle/>
          <a:p>
            <a:r>
              <a:rPr lang="en-US" b="1" dirty="0"/>
              <a:t>Find other PBIS Minnesota contacts at: </a:t>
            </a:r>
            <a:r>
              <a:rPr lang="en-US" b="1" dirty="0">
                <a:hlinkClick r:id="rId11" tooltip="PBIS MN contact webpage"/>
              </a:rPr>
              <a:t>http://pbismn.org/contact-us.php</a:t>
            </a:r>
            <a:r>
              <a:rPr lang="en-US" b="1" dirty="0"/>
              <a:t> </a:t>
            </a:r>
          </a:p>
        </p:txBody>
      </p:sp>
      <p:sp>
        <p:nvSpPr>
          <p:cNvPr id="3" name="Date Placeholder 2"/>
          <p:cNvSpPr>
            <a:spLocks noGrp="1"/>
          </p:cNvSpPr>
          <p:nvPr>
            <p:ph type="dt" sz="half" idx="10"/>
          </p:nvPr>
        </p:nvSpPr>
        <p:spPr/>
        <p:txBody>
          <a:bodyPr/>
          <a:lstStyle/>
          <a:p>
            <a:fld id="{43D316F4-89AD-44DD-BF26-638FC8FCDF6E}" type="datetime1">
              <a:rPr lang="en-US" smtClean="0">
                <a:solidFill>
                  <a:srgbClr val="000000"/>
                </a:solidFill>
              </a:rPr>
              <a:t>8/6/2019</a:t>
            </a:fld>
            <a:endParaRPr lang="en-US" dirty="0">
              <a:solidFill>
                <a:srgbClr val="000000"/>
              </a:solidFill>
            </a:endParaRPr>
          </a:p>
        </p:txBody>
      </p:sp>
      <p:sp>
        <p:nvSpPr>
          <p:cNvPr id="8" name="Footer Placeholder 7"/>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142796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Share your #pbisMN work!</a:t>
            </a:r>
            <a:br>
              <a:rPr lang="en-US" sz="1800" dirty="0"/>
            </a:br>
            <a:endParaRPr lang="en-US" sz="1800" dirty="0"/>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8/6/2019</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25</a:t>
            </a:fld>
            <a:endParaRPr lang="en-US" dirty="0">
              <a:solidFill>
                <a:srgbClr val="000000"/>
              </a:solidFill>
            </a:endParaRPr>
          </a:p>
        </p:txBody>
      </p:sp>
      <p:sp>
        <p:nvSpPr>
          <p:cNvPr id="5" name="Footer Placeholder 4"/>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
        <p:nvSpPr>
          <p:cNvPr id="10" name="Shape 163"/>
          <p:cNvSpPr txBox="1"/>
          <p:nvPr/>
        </p:nvSpPr>
        <p:spPr>
          <a:xfrm>
            <a:off x="1354288" y="1933953"/>
            <a:ext cx="4515933" cy="378224"/>
          </a:xfrm>
          <a:prstGeom prst="rect">
            <a:avLst/>
          </a:prstGeom>
          <a:noFill/>
          <a:ln>
            <a:noFill/>
          </a:ln>
        </p:spPr>
        <p:txBody>
          <a:bodyPr lIns="68569" tIns="68569" rIns="68569" bIns="68569" numCol="1" anchor="ctr" anchorCtr="0">
            <a:noAutofit/>
          </a:bodyPr>
          <a:lstStyle/>
          <a:p>
            <a:r>
              <a:rPr lang="en-US" sz="3600" u="sng" dirty="0">
                <a:solidFill>
                  <a:srgbClr val="0563C1"/>
                </a:solidFill>
                <a:hlinkClick r:id="rId2"/>
              </a:rPr>
              <a:t>facebook.com/pbisMN</a:t>
            </a:r>
            <a:r>
              <a:rPr lang="en-US" sz="3600" u="sng" dirty="0">
                <a:solidFill>
                  <a:srgbClr val="0563C1"/>
                </a:solidFill>
              </a:rPr>
              <a:t> </a:t>
            </a:r>
            <a:r>
              <a:rPr lang="en-US" sz="3600" dirty="0">
                <a:solidFill>
                  <a:srgbClr val="003865"/>
                </a:solidFill>
              </a:rPr>
              <a:t> </a:t>
            </a:r>
          </a:p>
        </p:txBody>
      </p:sp>
      <p:sp>
        <p:nvSpPr>
          <p:cNvPr id="11" name="Shape 164"/>
          <p:cNvSpPr txBox="1"/>
          <p:nvPr/>
        </p:nvSpPr>
        <p:spPr>
          <a:xfrm>
            <a:off x="6564678" y="1857003"/>
            <a:ext cx="4362966" cy="532124"/>
          </a:xfrm>
          <a:prstGeom prst="rect">
            <a:avLst/>
          </a:prstGeom>
          <a:noFill/>
          <a:ln>
            <a:noFill/>
          </a:ln>
        </p:spPr>
        <p:txBody>
          <a:bodyPr lIns="68569" tIns="68569" rIns="68569" bIns="68569" numCol="1" anchor="ctr" anchorCtr="0">
            <a:noAutofit/>
          </a:bodyPr>
          <a:lstStyle/>
          <a:p>
            <a:r>
              <a:rPr lang="en-US" sz="3600" u="sng" dirty="0">
                <a:solidFill>
                  <a:srgbClr val="0563C1"/>
                </a:solidFill>
                <a:hlinkClick r:id="rId3"/>
              </a:rPr>
              <a:t>twitter.com/pbisMN</a:t>
            </a:r>
            <a:r>
              <a:rPr lang="en-US" sz="2800" dirty="0">
                <a:solidFill>
                  <a:srgbClr val="003865"/>
                </a:solidFill>
              </a:rPr>
              <a:t> </a:t>
            </a:r>
            <a:endParaRPr lang="en-US" sz="2000" dirty="0">
              <a:solidFill>
                <a:srgbClr val="003865"/>
              </a:solidFill>
            </a:endParaRPr>
          </a:p>
        </p:txBody>
      </p:sp>
      <p:pic>
        <p:nvPicPr>
          <p:cNvPr id="12" name="Shape 166" descr="This is the Twitter Logo of the bluebird tweeting." title="Twitter Logo"/>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5755" y="2528240"/>
            <a:ext cx="964763" cy="779737"/>
          </a:xfrm>
          <a:prstGeom prst="rect">
            <a:avLst/>
          </a:prstGeom>
          <a:noFill/>
          <a:ln>
            <a:noFill/>
          </a:ln>
        </p:spPr>
      </p:pic>
      <p:pic>
        <p:nvPicPr>
          <p:cNvPr id="9" name="Shape 162" descr="This is a thumbs up like sign from FaceBook." title="Thumbs Up Like FaceBook"/>
          <p:cNvPicPr preferRelativeResize="0">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a:off x="2704985" y="2528240"/>
            <a:ext cx="1814537" cy="816413"/>
          </a:xfrm>
          <a:prstGeom prst="roundRect">
            <a:avLst>
              <a:gd name="adj" fmla="val 16667"/>
            </a:avLst>
          </a:prstGeom>
          <a:noFill/>
          <a:ln>
            <a:noFill/>
          </a:ln>
        </p:spPr>
      </p:pic>
    </p:spTree>
    <p:extLst>
      <p:ext uri="{BB962C8B-B14F-4D97-AF65-F5344CB8AC3E}">
        <p14:creationId xmlns:p14="http://schemas.microsoft.com/office/powerpoint/2010/main" val="3279956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We’re excited to partner with you!</a:t>
            </a:r>
          </a:p>
        </p:txBody>
      </p:sp>
      <p:sp>
        <p:nvSpPr>
          <p:cNvPr id="3" name="Text Placeholder 2"/>
          <p:cNvSpPr>
            <a:spLocks noGrp="1"/>
          </p:cNvSpPr>
          <p:nvPr>
            <p:ph type="body" sz="quarter" idx="13"/>
          </p:nvPr>
        </p:nvSpPr>
        <p:spPr/>
        <p:txBody>
          <a:bodyPr/>
          <a:lstStyle/>
          <a:p>
            <a:pPr>
              <a:spcAft>
                <a:spcPts val="0"/>
              </a:spcAft>
            </a:pPr>
            <a:r>
              <a:rPr lang="en-US" sz="2800" b="1" dirty="0"/>
              <a:t>Minnesota Department of Education – PBIS Management Team</a:t>
            </a:r>
          </a:p>
          <a:p>
            <a:pPr>
              <a:spcAft>
                <a:spcPts val="0"/>
              </a:spcAft>
            </a:pPr>
            <a:r>
              <a:rPr lang="en-US" sz="2800" dirty="0"/>
              <a:t>MDE.PBIS@state.mn.us</a:t>
            </a:r>
          </a:p>
        </p:txBody>
      </p:sp>
      <p:sp>
        <p:nvSpPr>
          <p:cNvPr id="4" name="Date Placeholder 3"/>
          <p:cNvSpPr>
            <a:spLocks noGrp="1"/>
          </p:cNvSpPr>
          <p:nvPr>
            <p:ph type="dt" sz="half" idx="10"/>
          </p:nvPr>
        </p:nvSpPr>
        <p:spPr/>
        <p:txBody>
          <a:bodyPr/>
          <a:lstStyle/>
          <a:p>
            <a:fld id="{D094F804-653A-41F1-A565-1098D9DEB37A}" type="datetime1">
              <a:rPr lang="en-US" smtClean="0">
                <a:solidFill>
                  <a:srgbClr val="FFFFFF"/>
                </a:solidFill>
              </a:rPr>
              <a:pPr/>
              <a:t>8/6/2019</a:t>
            </a:fld>
            <a:endParaRPr lang="en-US" dirty="0">
              <a:solidFill>
                <a:srgbClr val="FFFFFF"/>
              </a:solidFill>
            </a:endParaRPr>
          </a:p>
        </p:txBody>
      </p:sp>
      <p:sp>
        <p:nvSpPr>
          <p:cNvPr id="5" name="Footer Placeholder 4"/>
          <p:cNvSpPr>
            <a:spLocks noGrp="1"/>
          </p:cNvSpPr>
          <p:nvPr>
            <p:ph type="ftr" sz="quarter" idx="12"/>
          </p:nvPr>
        </p:nvSpPr>
        <p:spPr/>
        <p:txBody>
          <a:bodyPr/>
          <a:lstStyle/>
          <a:p>
            <a:r>
              <a:rPr lang="en-US" dirty="0">
                <a:solidFill>
                  <a:srgbClr val="FFFFFF"/>
                </a:solidFill>
              </a:rPr>
              <a:t>Leading for educational excellence and equity, every day for every one. </a:t>
            </a:r>
            <a:r>
              <a:rPr lang="en-US" dirty="0">
                <a:solidFill>
                  <a:srgbClr val="78BE21"/>
                </a:solidFill>
              </a:rPr>
              <a:t>|</a:t>
            </a:r>
            <a:r>
              <a:rPr lang="en-US" dirty="0">
                <a:solidFill>
                  <a:srgbClr val="FFFFFF"/>
                </a:solidFill>
              </a:rPr>
              <a:t> education.mn.gov</a:t>
            </a:r>
          </a:p>
        </p:txBody>
      </p:sp>
      <p:sp>
        <p:nvSpPr>
          <p:cNvPr id="6" name="Slide Number Placeholder 5"/>
          <p:cNvSpPr>
            <a:spLocks noGrp="1"/>
          </p:cNvSpPr>
          <p:nvPr>
            <p:ph type="sldNum" sz="quarter" idx="11"/>
          </p:nvPr>
        </p:nvSpPr>
        <p:spPr/>
        <p:txBody>
          <a:bodyPr/>
          <a:lstStyle/>
          <a:p>
            <a:fld id="{48F63A3B-78C7-47BE-AE5E-E10140E04643}" type="slidenum">
              <a:rPr lang="en-US" smtClean="0">
                <a:solidFill>
                  <a:srgbClr val="FFFFFF"/>
                </a:solidFill>
              </a:rPr>
              <a:pPr/>
              <a:t>26</a:t>
            </a:fld>
            <a:endParaRPr lang="en-US" dirty="0">
              <a:solidFill>
                <a:srgbClr val="FFFFFF"/>
              </a:solidFill>
            </a:endParaRPr>
          </a:p>
        </p:txBody>
      </p:sp>
    </p:spTree>
    <p:extLst>
      <p:ext uri="{BB962C8B-B14F-4D97-AF65-F5344CB8AC3E}">
        <p14:creationId xmlns:p14="http://schemas.microsoft.com/office/powerpoint/2010/main" val="4105469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descr="Reference page"/>
          <p:cNvSpPr>
            <a:spLocks noGrp="1"/>
          </p:cNvSpPr>
          <p:nvPr>
            <p:ph idx="1"/>
          </p:nvPr>
        </p:nvSpPr>
        <p:spPr/>
        <p:txBody>
          <a:bodyPr>
            <a:normAutofit fontScale="92500" lnSpcReduction="20000"/>
          </a:bodyPr>
          <a:lstStyle/>
          <a:p>
            <a:pPr marL="0" indent="0">
              <a:buNone/>
            </a:pPr>
            <a:r>
              <a:rPr lang="en-US" sz="2400" dirty="0">
                <a:solidFill>
                  <a:schemeClr val="dk1"/>
                </a:solidFill>
                <a:ea typeface="Calibri"/>
                <a:cs typeface="Calibri"/>
                <a:sym typeface="Calibri"/>
              </a:rPr>
              <a:t>Filter, Kevin J &amp; Brown, Jeffrey. (2019). </a:t>
            </a:r>
            <a:r>
              <a:rPr lang="en-US" sz="2400" dirty="0">
                <a:solidFill>
                  <a:schemeClr val="dk1"/>
                </a:solidFill>
                <a:ea typeface="Calibri"/>
                <a:cs typeface="Calibri"/>
                <a:sym typeface="Calibri"/>
                <a:hlinkClick r:id="rId3"/>
              </a:rPr>
              <a:t>Validation of the PBIS-ACT Full: An Updated Measure of Staff Commitment to Implement SWPBIS</a:t>
            </a:r>
            <a:r>
              <a:rPr lang="en-US" sz="2400" dirty="0">
                <a:solidFill>
                  <a:schemeClr val="dk1"/>
                </a:solidFill>
                <a:ea typeface="Calibri"/>
                <a:cs typeface="Calibri"/>
                <a:sym typeface="Calibri"/>
              </a:rPr>
              <a:t>. Remedial and Special Education, February 2019, Vol.40(1), pp.40-50.</a:t>
            </a:r>
          </a:p>
          <a:p>
            <a:pPr marL="0" indent="0">
              <a:buNone/>
            </a:pPr>
            <a:r>
              <a:rPr lang="en-US" sz="2400" dirty="0">
                <a:solidFill>
                  <a:schemeClr val="dk1"/>
                </a:solidFill>
                <a:ea typeface="Calibri"/>
                <a:cs typeface="Calibri"/>
                <a:sym typeface="Calibri"/>
              </a:rPr>
              <a:t>McIntosh, K., Sterett, H., </a:t>
            </a:r>
            <a:r>
              <a:rPr lang="en-US" sz="2400" dirty="0" err="1">
                <a:solidFill>
                  <a:schemeClr val="dk1"/>
                </a:solidFill>
                <a:ea typeface="Calibri"/>
                <a:cs typeface="Calibri"/>
                <a:sym typeface="Calibri"/>
              </a:rPr>
              <a:t>Nese</a:t>
            </a:r>
            <a:r>
              <a:rPr lang="en-US" sz="2400" dirty="0">
                <a:solidFill>
                  <a:schemeClr val="dk1"/>
                </a:solidFill>
                <a:ea typeface="Calibri"/>
                <a:cs typeface="Calibri"/>
                <a:sym typeface="Calibri"/>
              </a:rPr>
              <a:t>, R,  </a:t>
            </a:r>
            <a:r>
              <a:rPr lang="en-US" sz="2400" dirty="0" err="1">
                <a:solidFill>
                  <a:schemeClr val="dk1"/>
                </a:solidFill>
                <a:ea typeface="Calibri"/>
                <a:cs typeface="Calibri"/>
                <a:sym typeface="Calibri"/>
              </a:rPr>
              <a:t>Strikcland</a:t>
            </a:r>
            <a:r>
              <a:rPr lang="en-US" sz="2400" dirty="0">
                <a:solidFill>
                  <a:schemeClr val="dk1"/>
                </a:solidFill>
                <a:ea typeface="Calibri"/>
                <a:cs typeface="Calibri"/>
                <a:sym typeface="Calibri"/>
              </a:rPr>
              <a:t>-Cohen, K., </a:t>
            </a:r>
            <a:r>
              <a:rPr lang="en-US" sz="2400" dirty="0" err="1">
                <a:solidFill>
                  <a:schemeClr val="dk1"/>
                </a:solidFill>
                <a:ea typeface="Calibri"/>
                <a:cs typeface="Calibri"/>
                <a:sym typeface="Calibri"/>
              </a:rPr>
              <a:t>Kittleman</a:t>
            </a:r>
            <a:r>
              <a:rPr lang="en-US" sz="2400" dirty="0">
                <a:solidFill>
                  <a:schemeClr val="dk1"/>
                </a:solidFill>
                <a:ea typeface="Calibri"/>
                <a:cs typeface="Calibri"/>
                <a:sym typeface="Calibri"/>
              </a:rPr>
              <a:t>, A., </a:t>
            </a:r>
            <a:r>
              <a:rPr lang="en-US" sz="2400" dirty="0" err="1">
                <a:solidFill>
                  <a:schemeClr val="dk1"/>
                </a:solidFill>
                <a:ea typeface="Calibri"/>
                <a:cs typeface="Calibri"/>
                <a:sym typeface="Calibri"/>
              </a:rPr>
              <a:t>Hoselton</a:t>
            </a:r>
            <a:r>
              <a:rPr lang="en-US" sz="2400" dirty="0">
                <a:solidFill>
                  <a:schemeClr val="dk1"/>
                </a:solidFill>
                <a:ea typeface="Calibri"/>
                <a:cs typeface="Calibri"/>
                <a:sym typeface="Calibri"/>
              </a:rPr>
              <a:t>, R., Horner R. (2018). Factors Predicting Implementation of a universal Behavior Support Framework. Positive Behavior Support. Educational Researcher, 47</a:t>
            </a:r>
            <a:r>
              <a:rPr lang="en-US" sz="2400">
                <a:solidFill>
                  <a:schemeClr val="dk1"/>
                </a:solidFill>
                <a:ea typeface="Calibri"/>
                <a:cs typeface="Calibri"/>
                <a:sym typeface="Calibri"/>
              </a:rPr>
              <a:t>, 307-316.</a:t>
            </a:r>
            <a:endParaRPr lang="en-US" sz="2400" dirty="0">
              <a:solidFill>
                <a:schemeClr val="dk1"/>
              </a:solidFill>
              <a:ea typeface="Calibri"/>
              <a:cs typeface="Calibri"/>
              <a:sym typeface="Calibri"/>
            </a:endParaRPr>
          </a:p>
          <a:p>
            <a:pPr marL="0" indent="0">
              <a:buNone/>
            </a:pPr>
            <a:r>
              <a:rPr lang="en-US" sz="2400" dirty="0">
                <a:solidFill>
                  <a:schemeClr val="dk1"/>
                </a:solidFill>
                <a:ea typeface="Calibri"/>
                <a:cs typeface="Calibri"/>
                <a:sym typeface="Calibri"/>
              </a:rPr>
              <a:t>McIntosh, K., Mercer, S. H., Hume, A. E., Frank, J. L., </a:t>
            </a:r>
            <a:r>
              <a:rPr lang="en-US" sz="2400" dirty="0" err="1">
                <a:solidFill>
                  <a:schemeClr val="dk1"/>
                </a:solidFill>
                <a:ea typeface="Calibri"/>
                <a:cs typeface="Calibri"/>
                <a:sym typeface="Calibri"/>
              </a:rPr>
              <a:t>Turri</a:t>
            </a:r>
            <a:r>
              <a:rPr lang="en-US" sz="2400" dirty="0">
                <a:solidFill>
                  <a:schemeClr val="dk1"/>
                </a:solidFill>
                <a:ea typeface="Calibri"/>
                <a:cs typeface="Calibri"/>
                <a:sym typeface="Calibri"/>
              </a:rPr>
              <a:t>, M. G., &amp; Mathews, S. (2013). Factors related to sustained implementation of School-wide Positive Behavior Support. Exceptional Children, 79, 293-311.</a:t>
            </a:r>
          </a:p>
          <a:p>
            <a:pPr marL="0" indent="0">
              <a:buNone/>
            </a:pPr>
            <a:r>
              <a:rPr lang="en-US" sz="2400" dirty="0" err="1">
                <a:solidFill>
                  <a:schemeClr val="dk1"/>
                </a:solidFill>
                <a:ea typeface="Calibri"/>
                <a:cs typeface="Calibri"/>
                <a:sym typeface="Calibri"/>
              </a:rPr>
              <a:t>Judkins</a:t>
            </a:r>
            <a:r>
              <a:rPr lang="en-US" sz="2400" dirty="0">
                <a:solidFill>
                  <a:schemeClr val="dk1"/>
                </a:solidFill>
                <a:ea typeface="Calibri"/>
                <a:cs typeface="Calibri"/>
                <a:sym typeface="Calibri"/>
              </a:rPr>
              <a:t>, M., Bosworth, K., &amp; Garcia, R. (2019). Leadership Team Components Leading to Implementation Success: An Exploratory Study. Journal of School Leadership, 29(5), 409–426. https://doi.org/10.1177/1052684619858835</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8/6/2019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27</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dirty="0">
                <a:solidFill>
                  <a:srgbClr val="003865"/>
                </a:solidFill>
              </a:rPr>
              <a:t>Leading for educational excellence and equity, every day for every one.</a:t>
            </a:r>
            <a:r>
              <a:rPr lang="en-US" dirty="0">
                <a:solidFill>
                  <a:srgbClr val="FFFFFF"/>
                </a:solidFill>
              </a:rPr>
              <a:t> </a:t>
            </a:r>
            <a:r>
              <a:rPr lang="en-US" dirty="0">
                <a:solidFill>
                  <a:srgbClr val="78BE21"/>
                </a:solidFill>
              </a:rPr>
              <a:t>|</a:t>
            </a:r>
            <a:r>
              <a:rPr lang="en-US" dirty="0">
                <a:solidFill>
                  <a:srgbClr val="FFFFFF"/>
                </a:solidFill>
              </a:rPr>
              <a:t> </a:t>
            </a:r>
            <a:r>
              <a:rPr lang="en-US" dirty="0">
                <a:solidFill>
                  <a:srgbClr val="003865"/>
                </a:solidFill>
              </a:rPr>
              <a:t>education.mn.gov</a:t>
            </a:r>
          </a:p>
        </p:txBody>
      </p:sp>
    </p:spTree>
    <p:extLst>
      <p:ext uri="{BB962C8B-B14F-4D97-AF65-F5344CB8AC3E}">
        <p14:creationId xmlns:p14="http://schemas.microsoft.com/office/powerpoint/2010/main" val="887324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Welcome New Teams!</a:t>
            </a:r>
            <a:endParaRPr lang="en-US" sz="3100" dirty="0"/>
          </a:p>
        </p:txBody>
      </p:sp>
      <p:sp>
        <p:nvSpPr>
          <p:cNvPr id="3" name="Content Placeholder 2"/>
          <p:cNvSpPr>
            <a:spLocks noGrp="1"/>
          </p:cNvSpPr>
          <p:nvPr>
            <p:ph idx="1"/>
          </p:nvPr>
        </p:nvSpPr>
        <p:spPr/>
        <p:txBody>
          <a:bodyPr/>
          <a:lstStyle/>
          <a:p>
            <a:pPr marL="0" indent="0">
              <a:buNone/>
            </a:pPr>
            <a:r>
              <a:rPr lang="en-US" sz="4000" b="1" dirty="0"/>
              <a:t>Takeaways</a:t>
            </a:r>
            <a:endParaRPr lang="en-US" sz="4000" b="1" dirty="0">
              <a:sym typeface="Calibri"/>
            </a:endParaRPr>
          </a:p>
          <a:p>
            <a:r>
              <a:rPr lang="en-US" sz="4000" dirty="0">
                <a:sym typeface="Calibri"/>
              </a:rPr>
              <a:t>It takes teams</a:t>
            </a:r>
            <a:endParaRPr lang="en-US" sz="4000" dirty="0"/>
          </a:p>
          <a:p>
            <a:r>
              <a:rPr lang="en-US" sz="4000" dirty="0">
                <a:sym typeface="Calibri"/>
              </a:rPr>
              <a:t>PBIS growth in Minnesota</a:t>
            </a:r>
          </a:p>
          <a:p>
            <a:r>
              <a:rPr lang="en-US" sz="4000" dirty="0">
                <a:sym typeface="Calibri"/>
              </a:rPr>
              <a:t>Supports in Minnesota</a:t>
            </a:r>
            <a:endParaRPr lang="en-US" sz="4000" dirty="0"/>
          </a:p>
          <a:p>
            <a:endParaRPr lang="en-US" dirty="0"/>
          </a:p>
          <a:p>
            <a:endParaRPr lang="en-US" dirty="0"/>
          </a:p>
        </p:txBody>
      </p:sp>
      <p:sp>
        <p:nvSpPr>
          <p:cNvPr id="4" name="Date Placeholder 3"/>
          <p:cNvSpPr>
            <a:spLocks noGrp="1"/>
          </p:cNvSpPr>
          <p:nvPr>
            <p:ph type="dt" sz="half" idx="10"/>
          </p:nvPr>
        </p:nvSpPr>
        <p:spPr/>
        <p:txBody>
          <a:bodyPr/>
          <a:lstStyle/>
          <a:p>
            <a:fld id="{4E378511-6713-4613-8B07-4467D575BE79}" type="datetime1">
              <a:rPr lang="en-US" smtClean="0"/>
              <a:t>8/6/2019</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3</a:t>
            </a:fld>
            <a:endParaRPr lang="en-US" dirty="0"/>
          </a:p>
        </p:txBody>
      </p:sp>
      <p:sp>
        <p:nvSpPr>
          <p:cNvPr id="6" name="Footer Placeholder 5"/>
          <p:cNvSpPr>
            <a:spLocks noGrp="1"/>
          </p:cNvSpPr>
          <p:nvPr>
            <p:ph type="ftr" sz="quarter" idx="13"/>
          </p:nvPr>
        </p:nvSpPr>
        <p:spPr/>
        <p:txBody>
          <a:bodyPr/>
          <a:lstStyle/>
          <a:p>
            <a:r>
              <a:rPr lang="en-US" dirty="0">
                <a:solidFill>
                  <a:schemeClr val="tx1"/>
                </a:solidFill>
              </a:rPr>
              <a:t>Leading for educational excellence and equity, every day for every one.</a:t>
            </a:r>
            <a:r>
              <a:rPr lang="en-US" dirty="0">
                <a:solidFill>
                  <a:schemeClr val="accent2"/>
                </a:solidFill>
              </a:rPr>
              <a:t> |</a:t>
            </a:r>
            <a:r>
              <a:rPr lang="en-US" dirty="0">
                <a:solidFill>
                  <a:schemeClr val="tx1"/>
                </a:solidFill>
              </a:rPr>
              <a:t> education.mn.gov</a:t>
            </a:r>
          </a:p>
        </p:txBody>
      </p:sp>
    </p:spTree>
    <p:extLst>
      <p:ext uri="{BB962C8B-B14F-4D97-AF65-F5344CB8AC3E}">
        <p14:creationId xmlns:p14="http://schemas.microsoft.com/office/powerpoint/2010/main" val="1996868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Takes Teams</a:t>
            </a:r>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8/6/2019</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4</a:t>
            </a:fld>
            <a:endParaRPr lang="en-US" dirty="0">
              <a:solidFill>
                <a:srgbClr val="000000"/>
              </a:solidFill>
            </a:endParaRPr>
          </a:p>
        </p:txBody>
      </p:sp>
      <p:sp>
        <p:nvSpPr>
          <p:cNvPr id="5" name="Footer Placeholder 4"/>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203972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Effective Team-Based Implementation of PBIS:</a:t>
            </a:r>
            <a:br>
              <a:rPr lang="en-US" dirty="0"/>
            </a:br>
            <a:r>
              <a:rPr lang="en-US" sz="2700" dirty="0"/>
              <a:t>Lessons Learned</a:t>
            </a:r>
          </a:p>
        </p:txBody>
      </p:sp>
      <p:sp>
        <p:nvSpPr>
          <p:cNvPr id="3" name="Content Placeholder 2"/>
          <p:cNvSpPr>
            <a:spLocks noGrp="1"/>
          </p:cNvSpPr>
          <p:nvPr>
            <p:ph idx="1"/>
          </p:nvPr>
        </p:nvSpPr>
        <p:spPr/>
        <p:txBody>
          <a:bodyPr>
            <a:normAutofit fontScale="92500" lnSpcReduction="10000"/>
          </a:bodyPr>
          <a:lstStyle/>
          <a:p>
            <a:r>
              <a:rPr lang="en-US" b="1" dirty="0"/>
              <a:t>Teams drive implementation</a:t>
            </a:r>
          </a:p>
          <a:p>
            <a:pPr lvl="1"/>
            <a:r>
              <a:rPr lang="en-US" dirty="0"/>
              <a:t>Helps sustain SW-PBIS over time and buffer effects of annual staff turnover.</a:t>
            </a:r>
          </a:p>
          <a:p>
            <a:pPr lvl="1"/>
            <a:r>
              <a:rPr lang="en-US" dirty="0"/>
              <a:t>Use pertinent data for making decisions and measuring success. </a:t>
            </a:r>
            <a:r>
              <a:rPr lang="en-US" sz="1500" dirty="0"/>
              <a:t>(</a:t>
            </a:r>
            <a:r>
              <a:rPr lang="en-US" sz="1500" dirty="0" err="1"/>
              <a:t>Judkins</a:t>
            </a:r>
            <a:r>
              <a:rPr lang="en-US" sz="1500" dirty="0"/>
              <a:t> et al., 2019)</a:t>
            </a:r>
          </a:p>
          <a:p>
            <a:r>
              <a:rPr lang="en-US" b="1" dirty="0"/>
              <a:t>Teams engage staff </a:t>
            </a:r>
          </a:p>
          <a:p>
            <a:pPr lvl="1"/>
            <a:r>
              <a:rPr lang="en-US" dirty="0"/>
              <a:t>Staff buy-in to principles of SW-PBIS.</a:t>
            </a:r>
          </a:p>
          <a:p>
            <a:pPr lvl="1"/>
            <a:r>
              <a:rPr lang="en-US" dirty="0"/>
              <a:t>Staff commitment to </a:t>
            </a:r>
            <a:r>
              <a:rPr lang="en-US" i="1" dirty="0"/>
              <a:t>engage in implementation </a:t>
            </a:r>
            <a:r>
              <a:rPr lang="en-US" dirty="0"/>
              <a:t>behaviors. </a:t>
            </a:r>
            <a:r>
              <a:rPr lang="en-US" sz="1500" dirty="0"/>
              <a:t>(Filter et al., 2019)</a:t>
            </a:r>
          </a:p>
          <a:p>
            <a:r>
              <a:rPr lang="en-US" b="1" dirty="0"/>
              <a:t>Teams sustain PBIS </a:t>
            </a:r>
          </a:p>
          <a:p>
            <a:pPr lvl="1"/>
            <a:r>
              <a:rPr lang="en-US" dirty="0"/>
              <a:t>Measuring fidelity regularly, and</a:t>
            </a:r>
          </a:p>
          <a:p>
            <a:pPr lvl="1"/>
            <a:r>
              <a:rPr lang="en-US" dirty="0"/>
              <a:t>Sharing data </a:t>
            </a:r>
            <a:r>
              <a:rPr lang="en-US"/>
              <a:t>with staff. </a:t>
            </a:r>
            <a:r>
              <a:rPr lang="en-US" sz="1500" dirty="0"/>
              <a:t>(McIntosh et al., 2018; </a:t>
            </a:r>
            <a:r>
              <a:rPr lang="en-US" sz="1500" dirty="0" err="1"/>
              <a:t>Judkins</a:t>
            </a:r>
            <a:r>
              <a:rPr lang="en-US" sz="1500" dirty="0"/>
              <a:t> et al., 2019)</a:t>
            </a: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8/6/2019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5</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1885057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School and District Predictors of </a:t>
            </a:r>
            <a:br>
              <a:rPr lang="en-US"/>
            </a:br>
            <a:r>
              <a:rPr lang="en-US"/>
              <a:t>Sustained Implementation </a:t>
            </a:r>
            <a:endParaRPr lang="en-US" dirty="0"/>
          </a:p>
        </p:txBody>
      </p:sp>
      <p:sp>
        <p:nvSpPr>
          <p:cNvPr id="7" name="Content Placeholder 6"/>
          <p:cNvSpPr>
            <a:spLocks noGrp="1"/>
          </p:cNvSpPr>
          <p:nvPr>
            <p:ph idx="1"/>
          </p:nvPr>
        </p:nvSpPr>
        <p:spPr>
          <a:xfrm>
            <a:off x="838200" y="1362635"/>
            <a:ext cx="10515600" cy="4814328"/>
          </a:xfrm>
        </p:spPr>
        <p:txBody>
          <a:bodyPr>
            <a:normAutofit fontScale="25000" lnSpcReduction="20000"/>
          </a:bodyPr>
          <a:lstStyle/>
          <a:p>
            <a:pPr marL="0" indent="0">
              <a:spcBef>
                <a:spcPts val="0"/>
              </a:spcBef>
              <a:buNone/>
            </a:pPr>
            <a:r>
              <a:rPr lang="en-US" sz="11200" b="1" dirty="0"/>
              <a:t>Team sharing data</a:t>
            </a:r>
          </a:p>
          <a:p>
            <a:pPr marL="857250" lvl="2" indent="0">
              <a:spcBef>
                <a:spcPts val="0"/>
              </a:spcBef>
              <a:buNone/>
            </a:pPr>
            <a:r>
              <a:rPr lang="en-US" sz="11200" dirty="0"/>
              <a:t>Collect, disaggregate, inform decisions, shared with staff, etc.</a:t>
            </a:r>
          </a:p>
          <a:p>
            <a:pPr marL="0" indent="0">
              <a:spcBef>
                <a:spcPts val="0"/>
              </a:spcBef>
              <a:buNone/>
            </a:pPr>
            <a:r>
              <a:rPr lang="en-US" sz="11200" b="1" dirty="0"/>
              <a:t>Capacity Building</a:t>
            </a:r>
          </a:p>
          <a:p>
            <a:pPr marL="457200" lvl="1" indent="0">
              <a:spcBef>
                <a:spcPts val="0"/>
              </a:spcBef>
              <a:buNone/>
            </a:pPr>
            <a:r>
              <a:rPr lang="en-US" sz="11200" dirty="0"/>
              <a:t>	Internal and external coaching, professional development, etc.</a:t>
            </a:r>
          </a:p>
          <a:p>
            <a:pPr marL="0" indent="0">
              <a:spcBef>
                <a:spcPts val="0"/>
              </a:spcBef>
              <a:buNone/>
            </a:pPr>
            <a:r>
              <a:rPr lang="en-US" sz="11200" b="1" dirty="0"/>
              <a:t>School Priority</a:t>
            </a:r>
          </a:p>
          <a:p>
            <a:pPr marL="457200" lvl="1" indent="0">
              <a:spcBef>
                <a:spcPts val="0"/>
              </a:spcBef>
              <a:buNone/>
            </a:pPr>
            <a:r>
              <a:rPr lang="en-US" sz="11200" dirty="0"/>
              <a:t>	Administrative/staff support, buy-in, perceived efficiency</a:t>
            </a:r>
          </a:p>
          <a:p>
            <a:pPr marL="0" indent="0">
              <a:spcBef>
                <a:spcPts val="0"/>
              </a:spcBef>
              <a:buNone/>
            </a:pPr>
            <a:r>
              <a:rPr lang="en-US" sz="11200" b="1" dirty="0"/>
              <a:t>District Priority</a:t>
            </a:r>
          </a:p>
          <a:p>
            <a:pPr marL="0" indent="0">
              <a:spcBef>
                <a:spcPts val="0"/>
              </a:spcBef>
              <a:buNone/>
            </a:pPr>
            <a:r>
              <a:rPr lang="en-US" sz="11200" dirty="0"/>
              <a:t>           Explicit funding and policy, promoted to outside organization</a:t>
            </a:r>
          </a:p>
          <a:p>
            <a:pPr marL="457200" lvl="1" indent="0">
              <a:spcBef>
                <a:spcPts val="0"/>
              </a:spcBef>
              <a:buNone/>
            </a:pPr>
            <a:endParaRPr lang="en-US" sz="3700" dirty="0">
              <a:solidFill>
                <a:prstClr val="black"/>
              </a:solidFill>
            </a:endParaRPr>
          </a:p>
          <a:p>
            <a:pPr marL="457200" lvl="1" indent="0">
              <a:spcBef>
                <a:spcPts val="0"/>
              </a:spcBef>
              <a:buNone/>
            </a:pPr>
            <a:r>
              <a:rPr lang="en-US" sz="3700" dirty="0">
                <a:solidFill>
                  <a:prstClr val="black"/>
                </a:solidFill>
              </a:rPr>
              <a:t>McIntosh, K., </a:t>
            </a:r>
            <a:r>
              <a:rPr lang="en-US" sz="3700" dirty="0" err="1">
                <a:solidFill>
                  <a:prstClr val="black"/>
                </a:solidFill>
              </a:rPr>
              <a:t>Sterett</a:t>
            </a:r>
            <a:r>
              <a:rPr lang="en-US" sz="3700" dirty="0">
                <a:solidFill>
                  <a:prstClr val="black"/>
                </a:solidFill>
              </a:rPr>
              <a:t>, H., </a:t>
            </a:r>
            <a:r>
              <a:rPr lang="en-US" sz="3700" dirty="0" err="1">
                <a:solidFill>
                  <a:prstClr val="black"/>
                </a:solidFill>
              </a:rPr>
              <a:t>Nese</a:t>
            </a:r>
            <a:r>
              <a:rPr lang="en-US" sz="3700" dirty="0">
                <a:solidFill>
                  <a:prstClr val="black"/>
                </a:solidFill>
              </a:rPr>
              <a:t>, R,  </a:t>
            </a:r>
            <a:r>
              <a:rPr lang="en-US" sz="3700" dirty="0" err="1">
                <a:solidFill>
                  <a:prstClr val="black"/>
                </a:solidFill>
              </a:rPr>
              <a:t>Strikcland</a:t>
            </a:r>
            <a:r>
              <a:rPr lang="en-US" sz="3700" dirty="0">
                <a:solidFill>
                  <a:prstClr val="black"/>
                </a:solidFill>
              </a:rPr>
              <a:t>-Cohen, K., Kittleman, A., </a:t>
            </a:r>
            <a:r>
              <a:rPr lang="en-US" sz="3700" dirty="0" err="1">
                <a:solidFill>
                  <a:prstClr val="black"/>
                </a:solidFill>
              </a:rPr>
              <a:t>Hoselton</a:t>
            </a:r>
            <a:r>
              <a:rPr lang="en-US" sz="3700" dirty="0">
                <a:solidFill>
                  <a:prstClr val="black"/>
                </a:solidFill>
              </a:rPr>
              <a:t>, R., Horner R. (2018). Factors Predicting Implementation of a universal Behavior Support Framework. Positive Behavior Support. </a:t>
            </a:r>
            <a:r>
              <a:rPr lang="en-US" sz="3700" i="1" dirty="0">
                <a:solidFill>
                  <a:prstClr val="black"/>
                </a:solidFill>
              </a:rPr>
              <a:t>Educational Researcher, 47, 307-316.</a:t>
            </a:r>
            <a:endParaRPr lang="en-US" sz="3700"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8/6/2019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6</a:t>
            </a:fld>
            <a:endParaRPr lang="en-US" dirty="0">
              <a:solidFill>
                <a:srgbClr val="000000"/>
              </a:solidFill>
            </a:endParaRPr>
          </a:p>
        </p:txBody>
      </p:sp>
      <p:sp>
        <p:nvSpPr>
          <p:cNvPr id="8" name="Rectangle 7" descr="Green text box highlighting the number one predictor of sustaining PBIS." title="Green Text Box"/>
          <p:cNvSpPr/>
          <p:nvPr/>
        </p:nvSpPr>
        <p:spPr>
          <a:xfrm>
            <a:off x="838200" y="1678898"/>
            <a:ext cx="10515599" cy="1079542"/>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2800" b="1" dirty="0">
                <a:solidFill>
                  <a:schemeClr val="accent2">
                    <a:lumMod val="75000"/>
                  </a:schemeClr>
                </a:solidFill>
              </a:rPr>
              <a:t>#1 Predictor</a:t>
            </a:r>
          </a:p>
        </p:txBody>
      </p:sp>
      <p:sp>
        <p:nvSpPr>
          <p:cNvPr id="9" name="Footer Placeholder 8"/>
          <p:cNvSpPr txBox="1">
            <a:spLocks noGrp="1"/>
          </p:cNvSpPr>
          <p:nvPr>
            <p:ph type="ftr" sz="quarter" idx="13"/>
          </p:nvPr>
        </p:nvSpPr>
        <p:spPr>
          <a:xfrm>
            <a:off x="2495550" y="6354247"/>
            <a:ext cx="6421438" cy="369332"/>
          </a:xfrm>
          <a:prstGeom prst="rect">
            <a:avLst/>
          </a:prstGeom>
          <a:solidFill>
            <a:schemeClr val="bg1"/>
          </a:solidFill>
        </p:spPr>
        <p:txBody>
          <a:bodyPr wrap="square" rtlCol="0">
            <a:spAutoFit/>
          </a:bodyPr>
          <a:lstStyle/>
          <a:p>
            <a:pPr marL="0" lvl="1" algn="r"/>
            <a:r>
              <a:rPr lang="en-US" dirty="0"/>
              <a:t> </a:t>
            </a:r>
            <a:r>
              <a:rPr lang="en-US" b="1" dirty="0"/>
              <a:t>Source</a:t>
            </a:r>
            <a:r>
              <a:rPr lang="en-US" b="1"/>
              <a:t>: </a:t>
            </a:r>
            <a:r>
              <a:rPr lang="en-US"/>
              <a:t>McIntosh </a:t>
            </a:r>
            <a:r>
              <a:rPr lang="en-US" dirty="0"/>
              <a:t>et al., 2018</a:t>
            </a:r>
          </a:p>
        </p:txBody>
      </p:sp>
    </p:spTree>
    <p:extLst>
      <p:ext uri="{BB962C8B-B14F-4D97-AF65-F5344CB8AC3E}">
        <p14:creationId xmlns:p14="http://schemas.microsoft.com/office/powerpoint/2010/main" val="161864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PBIS Growth in Minnesota</a:t>
            </a:r>
          </a:p>
        </p:txBody>
      </p:sp>
      <p:sp>
        <p:nvSpPr>
          <p:cNvPr id="3" name="Date Placeholder 2"/>
          <p:cNvSpPr>
            <a:spLocks noGrp="1"/>
          </p:cNvSpPr>
          <p:nvPr>
            <p:ph type="dt" sz="half" idx="10"/>
          </p:nvPr>
        </p:nvSpPr>
        <p:spPr/>
        <p:txBody>
          <a:bodyPr/>
          <a:lstStyle/>
          <a:p>
            <a:fld id="{9A198C9B-0587-4A1E-9E03-E4C9FE222F08}" type="datetime1">
              <a:rPr lang="en-US" smtClean="0">
                <a:solidFill>
                  <a:srgbClr val="000000"/>
                </a:solidFill>
              </a:rPr>
              <a:pPr/>
              <a:t>8/6/2019</a:t>
            </a:fld>
            <a:endParaRPr lang="en-US" dirty="0">
              <a:solidFill>
                <a:srgbClr val="00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000000"/>
                </a:solidFill>
              </a:rPr>
              <a:pPr/>
              <a:t>7</a:t>
            </a:fld>
            <a:endParaRPr lang="en-US" dirty="0">
              <a:solidFill>
                <a:srgbClr val="000000"/>
              </a:solidFill>
            </a:endParaRPr>
          </a:p>
        </p:txBody>
      </p:sp>
      <p:sp>
        <p:nvSpPr>
          <p:cNvPr id="5" name="Footer Placeholder 4"/>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1810219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PBIS Scale-Up in Minnesota</a:t>
            </a:r>
            <a:br>
              <a:rPr lang="en-US" dirty="0">
                <a:solidFill>
                  <a:srgbClr val="FFFFFF"/>
                </a:solidFill>
              </a:rPr>
            </a:br>
            <a:r>
              <a:rPr lang="en-US" sz="2400" dirty="0">
                <a:solidFill>
                  <a:srgbClr val="FFFFFF"/>
                </a:solidFill>
              </a:rPr>
              <a:t>As of 2019</a:t>
            </a:r>
            <a:endParaRPr lang="en-US" dirty="0"/>
          </a:p>
        </p:txBody>
      </p:sp>
      <p:sp>
        <p:nvSpPr>
          <p:cNvPr id="3" name="Content Placeholder 2"/>
          <p:cNvSpPr>
            <a:spLocks noGrp="1"/>
          </p:cNvSpPr>
          <p:nvPr>
            <p:ph idx="1"/>
          </p:nvPr>
        </p:nvSpPr>
        <p:spPr/>
        <p:txBody>
          <a:bodyPr>
            <a:normAutofit fontScale="85000" lnSpcReduction="20000"/>
          </a:bodyPr>
          <a:lstStyle/>
          <a:p>
            <a:pPr lvl="0">
              <a:lnSpc>
                <a:spcPct val="150000"/>
              </a:lnSpc>
              <a:spcBef>
                <a:spcPct val="20000"/>
              </a:spcBef>
              <a:spcAft>
                <a:spcPts val="0"/>
              </a:spcAft>
              <a:buClrTx/>
              <a:defRPr/>
            </a:pPr>
            <a:r>
              <a:rPr lang="en-US" altLang="en-US" sz="3300" b="1" dirty="0">
                <a:solidFill>
                  <a:srgbClr val="003865"/>
                </a:solidFill>
                <a:cs typeface="Arial" pitchFamily="34" charset="0"/>
              </a:rPr>
              <a:t> </a:t>
            </a:r>
            <a:r>
              <a:rPr lang="en-US" altLang="en-US" sz="3300" b="1" dirty="0">
                <a:solidFill>
                  <a:srgbClr val="78BE21">
                    <a:lumMod val="75000"/>
                  </a:srgbClr>
                </a:solidFill>
                <a:cs typeface="Arial" pitchFamily="34" charset="0"/>
              </a:rPr>
              <a:t>242 </a:t>
            </a:r>
            <a:r>
              <a:rPr lang="en-US" altLang="en-US" sz="3300" dirty="0">
                <a:solidFill>
                  <a:srgbClr val="003865"/>
                </a:solidFill>
                <a:cs typeface="Arial" pitchFamily="34" charset="0"/>
              </a:rPr>
              <a:t>districts/charters</a:t>
            </a:r>
          </a:p>
          <a:p>
            <a:pPr lvl="0">
              <a:lnSpc>
                <a:spcPct val="150000"/>
              </a:lnSpc>
              <a:spcBef>
                <a:spcPct val="20000"/>
              </a:spcBef>
              <a:spcAft>
                <a:spcPts val="0"/>
              </a:spcAft>
              <a:buClrTx/>
              <a:defRPr/>
            </a:pPr>
            <a:r>
              <a:rPr lang="en-US" altLang="en-US" sz="3300" b="1" dirty="0">
                <a:solidFill>
                  <a:srgbClr val="003865"/>
                </a:solidFill>
                <a:cs typeface="Arial" pitchFamily="34" charset="0"/>
              </a:rPr>
              <a:t> </a:t>
            </a:r>
            <a:r>
              <a:rPr lang="en-US" altLang="en-US" sz="3300" b="1" dirty="0">
                <a:solidFill>
                  <a:srgbClr val="78BE21">
                    <a:lumMod val="75000"/>
                  </a:srgbClr>
                </a:solidFill>
                <a:cs typeface="Arial" pitchFamily="34" charset="0"/>
              </a:rPr>
              <a:t>769 </a:t>
            </a:r>
            <a:r>
              <a:rPr lang="en-US" altLang="en-US" sz="3300" dirty="0">
                <a:solidFill>
                  <a:srgbClr val="003865"/>
                </a:solidFill>
                <a:cs typeface="Arial" pitchFamily="34" charset="0"/>
              </a:rPr>
              <a:t>schools</a:t>
            </a:r>
          </a:p>
          <a:p>
            <a:pPr lvl="1">
              <a:lnSpc>
                <a:spcPct val="150000"/>
              </a:lnSpc>
              <a:spcBef>
                <a:spcPct val="20000"/>
              </a:spcBef>
              <a:spcAft>
                <a:spcPts val="0"/>
              </a:spcAft>
              <a:buClrTx/>
              <a:defRPr/>
            </a:pPr>
            <a:r>
              <a:rPr lang="en-US" altLang="en-US" sz="3000" dirty="0">
                <a:solidFill>
                  <a:srgbClr val="003865"/>
                </a:solidFill>
                <a:cs typeface="Arial" pitchFamily="34" charset="0"/>
              </a:rPr>
              <a:t> </a:t>
            </a:r>
            <a:r>
              <a:rPr lang="en-US" altLang="en-US" sz="3000" b="1" dirty="0">
                <a:solidFill>
                  <a:srgbClr val="78BE21">
                    <a:lumMod val="75000"/>
                  </a:srgbClr>
                </a:solidFill>
                <a:cs typeface="Arial" pitchFamily="34" charset="0"/>
              </a:rPr>
              <a:t>60%</a:t>
            </a:r>
            <a:r>
              <a:rPr lang="en-US" altLang="en-US" sz="3000" dirty="0">
                <a:solidFill>
                  <a:srgbClr val="003865"/>
                </a:solidFill>
                <a:cs typeface="Arial" pitchFamily="34" charset="0"/>
              </a:rPr>
              <a:t> early childhood and/or elementary </a:t>
            </a:r>
          </a:p>
          <a:p>
            <a:pPr lvl="1">
              <a:lnSpc>
                <a:spcPct val="150000"/>
              </a:lnSpc>
              <a:spcBef>
                <a:spcPct val="20000"/>
              </a:spcBef>
              <a:spcAft>
                <a:spcPts val="0"/>
              </a:spcAft>
              <a:buClrTx/>
              <a:defRPr/>
            </a:pPr>
            <a:r>
              <a:rPr lang="en-US" altLang="en-US" sz="3000" dirty="0">
                <a:solidFill>
                  <a:srgbClr val="003865"/>
                </a:solidFill>
                <a:cs typeface="Arial" pitchFamily="34" charset="0"/>
              </a:rPr>
              <a:t> </a:t>
            </a:r>
            <a:r>
              <a:rPr lang="en-US" altLang="en-US" sz="3000" b="1" dirty="0">
                <a:solidFill>
                  <a:srgbClr val="78BE21">
                    <a:lumMod val="75000"/>
                  </a:srgbClr>
                </a:solidFill>
                <a:cs typeface="Arial" pitchFamily="34" charset="0"/>
              </a:rPr>
              <a:t>15%</a:t>
            </a:r>
            <a:r>
              <a:rPr lang="en-US" altLang="en-US" sz="3000" dirty="0">
                <a:solidFill>
                  <a:srgbClr val="003865"/>
                </a:solidFill>
                <a:cs typeface="Arial" pitchFamily="34" charset="0"/>
              </a:rPr>
              <a:t> middle school</a:t>
            </a:r>
          </a:p>
          <a:p>
            <a:pPr lvl="1">
              <a:lnSpc>
                <a:spcPct val="150000"/>
              </a:lnSpc>
              <a:spcBef>
                <a:spcPct val="20000"/>
              </a:spcBef>
              <a:spcAft>
                <a:spcPts val="0"/>
              </a:spcAft>
              <a:buClrTx/>
              <a:defRPr/>
            </a:pPr>
            <a:r>
              <a:rPr lang="en-US" altLang="en-US" sz="3000" dirty="0">
                <a:solidFill>
                  <a:srgbClr val="003865"/>
                </a:solidFill>
                <a:cs typeface="Arial" pitchFamily="34" charset="0"/>
              </a:rPr>
              <a:t> </a:t>
            </a:r>
            <a:r>
              <a:rPr lang="en-US" altLang="en-US" sz="3000" b="1" dirty="0">
                <a:solidFill>
                  <a:srgbClr val="78BE21">
                    <a:lumMod val="75000"/>
                  </a:srgbClr>
                </a:solidFill>
                <a:cs typeface="Arial" pitchFamily="34" charset="0"/>
              </a:rPr>
              <a:t>25%</a:t>
            </a:r>
            <a:r>
              <a:rPr lang="en-US" altLang="en-US" sz="3000" dirty="0">
                <a:solidFill>
                  <a:srgbClr val="003865"/>
                </a:solidFill>
                <a:cs typeface="Arial" pitchFamily="34" charset="0"/>
              </a:rPr>
              <a:t> high schools or ALCs</a:t>
            </a:r>
          </a:p>
          <a:p>
            <a:pPr lvl="0">
              <a:lnSpc>
                <a:spcPct val="150000"/>
              </a:lnSpc>
              <a:spcBef>
                <a:spcPct val="20000"/>
              </a:spcBef>
              <a:spcAft>
                <a:spcPts val="0"/>
              </a:spcAft>
              <a:buClrTx/>
              <a:defRPr/>
            </a:pPr>
            <a:r>
              <a:rPr lang="en-US" altLang="en-US" sz="3400" dirty="0">
                <a:solidFill>
                  <a:srgbClr val="003865"/>
                </a:solidFill>
                <a:cs typeface="Arial" pitchFamily="34" charset="0"/>
              </a:rPr>
              <a:t> </a:t>
            </a:r>
            <a:r>
              <a:rPr lang="en-US" altLang="en-US" sz="3300" b="1" dirty="0">
                <a:solidFill>
                  <a:srgbClr val="78BE21">
                    <a:lumMod val="75000"/>
                  </a:srgbClr>
                </a:solidFill>
                <a:cs typeface="Arial" pitchFamily="34" charset="0"/>
              </a:rPr>
              <a:t>37%</a:t>
            </a:r>
            <a:r>
              <a:rPr lang="en-US" altLang="en-US" sz="3300" b="1" dirty="0">
                <a:solidFill>
                  <a:srgbClr val="003865"/>
                </a:solidFill>
                <a:cs typeface="Arial" pitchFamily="34" charset="0"/>
              </a:rPr>
              <a:t> </a:t>
            </a:r>
            <a:r>
              <a:rPr lang="en-US" altLang="en-US" sz="3300" dirty="0">
                <a:solidFill>
                  <a:srgbClr val="003865"/>
                </a:solidFill>
                <a:cs typeface="Arial" pitchFamily="34" charset="0"/>
              </a:rPr>
              <a:t>of schools in Minnesota</a:t>
            </a:r>
          </a:p>
          <a:p>
            <a:pPr>
              <a:lnSpc>
                <a:spcPct val="150000"/>
              </a:lnSpc>
              <a:spcBef>
                <a:spcPct val="20000"/>
              </a:spcBef>
              <a:spcAft>
                <a:spcPts val="0"/>
              </a:spcAft>
              <a:buClrTx/>
              <a:defRPr/>
            </a:pPr>
            <a:r>
              <a:rPr lang="en-US" altLang="en-US" sz="3400" dirty="0">
                <a:solidFill>
                  <a:srgbClr val="003865"/>
                </a:solidFill>
                <a:cs typeface="Arial" pitchFamily="34" charset="0"/>
              </a:rPr>
              <a:t> </a:t>
            </a:r>
            <a:r>
              <a:rPr lang="en-US" altLang="en-US" sz="3300" b="1" dirty="0">
                <a:solidFill>
                  <a:srgbClr val="78BE21">
                    <a:lumMod val="75000"/>
                  </a:srgbClr>
                </a:solidFill>
                <a:cs typeface="Arial" pitchFamily="34" charset="0"/>
              </a:rPr>
              <a:t>40%</a:t>
            </a:r>
            <a:r>
              <a:rPr lang="en-US" altLang="en-US" sz="3300" b="1" dirty="0">
                <a:solidFill>
                  <a:srgbClr val="003865"/>
                </a:solidFill>
                <a:cs typeface="Arial" pitchFamily="34" charset="0"/>
              </a:rPr>
              <a:t> </a:t>
            </a:r>
            <a:r>
              <a:rPr lang="en-US" altLang="en-US" sz="3300" dirty="0">
                <a:solidFill>
                  <a:srgbClr val="003865"/>
                </a:solidFill>
                <a:cs typeface="Arial" pitchFamily="34" charset="0"/>
              </a:rPr>
              <a:t>of students (approx. </a:t>
            </a:r>
            <a:r>
              <a:rPr lang="en-US" altLang="en-US" sz="3300" b="1" dirty="0">
                <a:solidFill>
                  <a:srgbClr val="78BE21">
                    <a:lumMod val="75000"/>
                  </a:srgbClr>
                </a:solidFill>
                <a:cs typeface="Arial" pitchFamily="34" charset="0"/>
              </a:rPr>
              <a:t>353,371</a:t>
            </a:r>
            <a:r>
              <a:rPr lang="en-US" altLang="en-US" sz="3300" dirty="0">
                <a:solidFill>
                  <a:srgbClr val="003865"/>
                </a:solidFill>
                <a:cs typeface="Arial" pitchFamily="34" charset="0"/>
              </a:rPr>
              <a:t>) in Minnesota</a:t>
            </a:r>
            <a:endParaRPr lang="en-US" sz="1100" dirty="0">
              <a:solidFill>
                <a:srgbClr val="78BE21">
                  <a:lumMod val="75000"/>
                </a:srgbClr>
              </a:solidFill>
            </a:endParaRP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8/6/2019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8</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spTree>
    <p:extLst>
      <p:ext uri="{BB962C8B-B14F-4D97-AF65-F5344CB8AC3E}">
        <p14:creationId xmlns:p14="http://schemas.microsoft.com/office/powerpoint/2010/main" val="4203660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Growth of PBIS in Minnesota</a:t>
            </a:r>
            <a:br>
              <a:rPr lang="en-US" sz="2400" dirty="0">
                <a:solidFill>
                  <a:srgbClr val="FFFFFF"/>
                </a:solidFill>
              </a:rPr>
            </a:br>
            <a:r>
              <a:rPr lang="en-US" sz="2000" dirty="0">
                <a:solidFill>
                  <a:srgbClr val="FFFFFF"/>
                </a:solidFill>
              </a:rPr>
              <a:t>2005-2019</a:t>
            </a:r>
            <a:endParaRPr lang="en-US" dirty="0">
              <a:solidFill>
                <a:schemeClr val="tx1"/>
              </a:solidFill>
            </a:endParaRPr>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8/6/2019</a:t>
            </a:fld>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9</a:t>
            </a:fld>
            <a:endParaRPr lang="en-US" dirty="0">
              <a:solidFill>
                <a:srgbClr val="000000"/>
              </a:solidFill>
            </a:endParaRPr>
          </a:p>
        </p:txBody>
      </p:sp>
      <p:sp>
        <p:nvSpPr>
          <p:cNvPr id="6" name="Footer Placeholder 5"/>
          <p:cNvSpPr>
            <a:spLocks noGrp="1"/>
          </p:cNvSpPr>
          <p:nvPr>
            <p:ph type="ftr" sz="quarter" idx="13"/>
          </p:nvPr>
        </p:nvSpPr>
        <p:spPr/>
        <p:txBody>
          <a:bodyPr/>
          <a:lstStyle/>
          <a:p>
            <a:r>
              <a:rPr lang="en-US">
                <a:solidFill>
                  <a:srgbClr val="003865"/>
                </a:solidFill>
              </a:rPr>
              <a:t>Leading for educational excellence and equity, every day for every one.</a:t>
            </a:r>
            <a:r>
              <a:rPr lang="en-US">
                <a:solidFill>
                  <a:srgbClr val="FFFFFF"/>
                </a:solidFill>
              </a:rPr>
              <a:t> </a:t>
            </a:r>
            <a:r>
              <a:rPr lang="en-US">
                <a:solidFill>
                  <a:srgbClr val="78BE21"/>
                </a:solidFill>
              </a:rPr>
              <a:t>|</a:t>
            </a:r>
            <a:r>
              <a:rPr lang="en-US">
                <a:solidFill>
                  <a:srgbClr val="FFFFFF"/>
                </a:solidFill>
              </a:rPr>
              <a:t> </a:t>
            </a:r>
            <a:r>
              <a:rPr lang="en-US">
                <a:solidFill>
                  <a:srgbClr val="003865"/>
                </a:solidFill>
              </a:rPr>
              <a:t>education.mn.gov</a:t>
            </a:r>
            <a:endParaRPr lang="en-US" dirty="0">
              <a:solidFill>
                <a:srgbClr val="003865"/>
              </a:solidFill>
            </a:endParaRPr>
          </a:p>
        </p:txBody>
      </p:sp>
      <p:graphicFrame>
        <p:nvGraphicFramePr>
          <p:cNvPr id="7" name="Chart 6" descr="First year schools are in blue at bottom bar, next stack is Second Year schools in Maroon, then at the top of stacked bar are First Year schools in green." title="Growth of PBIS in Minnesota Chart"/>
          <p:cNvGraphicFramePr/>
          <p:nvPr>
            <p:extLst>
              <p:ext uri="{D42A27DB-BD31-4B8C-83A1-F6EECF244321}">
                <p14:modId xmlns:p14="http://schemas.microsoft.com/office/powerpoint/2010/main" val="1645683896"/>
              </p:ext>
            </p:extLst>
          </p:nvPr>
        </p:nvGraphicFramePr>
        <p:xfrm>
          <a:off x="231112" y="1479550"/>
          <a:ext cx="11595305"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068291" y="1702638"/>
            <a:ext cx="1708727" cy="769441"/>
          </a:xfrm>
          <a:prstGeom prst="rect">
            <a:avLst/>
          </a:prstGeom>
          <a:solidFill>
            <a:schemeClr val="tx1"/>
          </a:solidFill>
          <a:ln>
            <a:solidFill>
              <a:schemeClr val="tx1"/>
            </a:solidFill>
          </a:ln>
        </p:spPr>
        <p:txBody>
          <a:bodyPr wrap="square" rtlCol="0" anchor="ctr">
            <a:spAutoFit/>
          </a:bodyPr>
          <a:lstStyle/>
          <a:p>
            <a:pPr algn="ctr"/>
            <a:r>
              <a:rPr lang="en-US" sz="4400" b="1" dirty="0">
                <a:solidFill>
                  <a:srgbClr val="FFFFFF"/>
                </a:solidFill>
              </a:rPr>
              <a:t>769</a:t>
            </a:r>
            <a:endParaRPr lang="en-US" sz="2400" b="1" dirty="0">
              <a:solidFill>
                <a:srgbClr val="FFFFFF"/>
              </a:solidFill>
            </a:endParaRPr>
          </a:p>
        </p:txBody>
      </p:sp>
    </p:spTree>
    <p:extLst>
      <p:ext uri="{BB962C8B-B14F-4D97-AF65-F5344CB8AC3E}">
        <p14:creationId xmlns:p14="http://schemas.microsoft.com/office/powerpoint/2010/main" val="1681393733"/>
      </p:ext>
    </p:extLst>
  </p:cSld>
  <p:clrMapOvr>
    <a:masterClrMapping/>
  </p:clrMapOvr>
</p:sld>
</file>

<file path=ppt/theme/theme1.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84D9526CAB864C9DC248A6AA2C129E" ma:contentTypeVersion="18" ma:contentTypeDescription="Create a new document." ma:contentTypeScope="" ma:versionID="8c3fddde941db5e7d3e4c99c11fbb8be">
  <xsd:schema xmlns:xsd="http://www.w3.org/2001/XMLSchema" xmlns:xs="http://www.w3.org/2001/XMLSchema" xmlns:p="http://schemas.microsoft.com/office/2006/metadata/properties" xmlns:ns3="ec5ffc2c-0589-4753-b34a-4c035d4e7b7e" xmlns:ns4="6ad98c6d-15f6-47b0-ade6-9078c6873b63" targetNamespace="http://schemas.microsoft.com/office/2006/metadata/properties" ma:root="true" ma:fieldsID="4dd50aa4bb19100da277d3ce7072f00f" ns3:_="" ns4:_="">
    <xsd:import namespace="ec5ffc2c-0589-4753-b34a-4c035d4e7b7e"/>
    <xsd:import namespace="6ad98c6d-15f6-47b0-ade6-9078c6873b6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5ffc2c-0589-4753-b34a-4c035d4e7b7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d98c6d-15f6-47b0-ade6-9078c6873b63"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C050E8-984A-4835-867F-B189A3D57FD8}">
  <ds:schemaRefs>
    <ds:schemaRef ds:uri="http://purl.org/dc/terms/"/>
    <ds:schemaRef ds:uri="ec5ffc2c-0589-4753-b34a-4c035d4e7b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6ad98c6d-15f6-47b0-ade6-9078c6873b63"/>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658B8C2-D7BA-4641-B85C-9339CDCC02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5ffc2c-0589-4753-b34a-4c035d4e7b7e"/>
    <ds:schemaRef ds:uri="6ad98c6d-15f6-47b0-ade6-9078c6873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40BEF2-B8A7-4670-9C03-BE9E801E93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23877</TotalTime>
  <Words>1269</Words>
  <Application>Microsoft Office PowerPoint</Application>
  <PresentationFormat>Widescreen</PresentationFormat>
  <Paragraphs>283</Paragraphs>
  <Slides>27</Slides>
  <Notes>20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Verdana</vt:lpstr>
      <vt:lpstr>MDE &amp; PBISmn</vt:lpstr>
      <vt:lpstr>Welcome New Teams!</vt:lpstr>
      <vt:lpstr>Welcome to Minnesota PBIS Cohort Training!</vt:lpstr>
      <vt:lpstr>Welcome New Teams!</vt:lpstr>
      <vt:lpstr>It Takes Teams</vt:lpstr>
      <vt:lpstr>Effective Team-Based Implementation of PBIS: Lessons Learned</vt:lpstr>
      <vt:lpstr>School and District Predictors of  Sustained Implementation </vt:lpstr>
      <vt:lpstr>PBIS Growth in Minnesota</vt:lpstr>
      <vt:lpstr>PBIS Scale-Up in Minnesota As of 2019</vt:lpstr>
      <vt:lpstr>Growth of PBIS in Minnesota 2005-2019</vt:lpstr>
      <vt:lpstr>Growth of PBIS in Minnesota (Cohort 15 highlighted) 2005-2019</vt:lpstr>
      <vt:lpstr>PBIS by the Numbers in Minnesota (as of 2019)</vt:lpstr>
      <vt:lpstr>Implementation Occurs in Stages</vt:lpstr>
      <vt:lpstr> Schoolwide PBIS Across Districts As of 2019</vt:lpstr>
      <vt:lpstr>North Regional Implementation Project As of 2019</vt:lpstr>
      <vt:lpstr>North Regional Implementation Project The Addition of NRIP Cohort 15 in 2019</vt:lpstr>
      <vt:lpstr>Metro Regional Implementation Project As of 2019</vt:lpstr>
      <vt:lpstr>Metro Regional Implementation Project The Addition of SRIP Cohort 15 in 2019</vt:lpstr>
      <vt:lpstr>South Regional Implementation Project As of 2019</vt:lpstr>
      <vt:lpstr>South Regional Implementation Project The Addition of SRIP Cohort 15 in 2019</vt:lpstr>
      <vt:lpstr>Supports for PBIS in Minnesota</vt:lpstr>
      <vt:lpstr>Minnesota Regional Implementation Projects (RIPs)</vt:lpstr>
      <vt:lpstr>North Regional Contacts</vt:lpstr>
      <vt:lpstr>Metro Regional Contacts</vt:lpstr>
      <vt:lpstr>South Regional Contacts</vt:lpstr>
      <vt:lpstr>Share your #pbisMN work! </vt:lpstr>
      <vt:lpstr>We’re excited to partner with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mde.pbis@state.mn.us</dc:creator>
  <cp:lastModifiedBy>Garrett Petrie</cp:lastModifiedBy>
  <cp:revision>627</cp:revision>
  <dcterms:created xsi:type="dcterms:W3CDTF">2018-02-11T03:07:50Z</dcterms:created>
  <dcterms:modified xsi:type="dcterms:W3CDTF">2019-08-06T06:33:01Z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0x0101005284D9526CAB864C9DC248A6AA2C129E</vt:lpwstr>
  </property>
</Properties>
</file>