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1" r:id="rId4"/>
    <p:sldMasterId id="2147483811" r:id="rId5"/>
  </p:sldMasterIdLst>
  <p:notesMasterIdLst>
    <p:notesMasterId r:id="rId27"/>
  </p:notesMasterIdLst>
  <p:handoutMasterIdLst>
    <p:handoutMasterId r:id="rId28"/>
  </p:handoutMasterIdLst>
  <p:sldIdLst>
    <p:sldId id="513" r:id="rId6"/>
    <p:sldId id="504" r:id="rId7"/>
    <p:sldId id="560" r:id="rId8"/>
    <p:sldId id="562" r:id="rId9"/>
    <p:sldId id="564" r:id="rId10"/>
    <p:sldId id="566" r:id="rId11"/>
    <p:sldId id="514" r:id="rId12"/>
    <p:sldId id="556" r:id="rId13"/>
    <p:sldId id="549" r:id="rId14"/>
    <p:sldId id="550" r:id="rId15"/>
    <p:sldId id="551" r:id="rId16"/>
    <p:sldId id="552" r:id="rId17"/>
    <p:sldId id="553" r:id="rId18"/>
    <p:sldId id="554" r:id="rId19"/>
    <p:sldId id="555" r:id="rId20"/>
    <p:sldId id="528" r:id="rId21"/>
    <p:sldId id="693" r:id="rId22"/>
    <p:sldId id="569" r:id="rId23"/>
    <p:sldId id="502" r:id="rId24"/>
    <p:sldId id="568" r:id="rId25"/>
    <p:sldId id="512" r:id="rId26"/>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C08761F-EFA4-4C7B-AA3F-6D57B0894431}">
          <p14:sldIdLst>
            <p14:sldId id="513"/>
            <p14:sldId id="504"/>
          </p14:sldIdLst>
        </p14:section>
        <p14:section name="Recognizing your Progress and Growth" id="{18362551-9A25-404A-8909-EA82A10A946F}">
          <p14:sldIdLst>
            <p14:sldId id="560"/>
            <p14:sldId id="562"/>
            <p14:sldId id="564"/>
            <p14:sldId id="566"/>
          </p14:sldIdLst>
        </p14:section>
        <p14:section name="Minnesota Student Survey" id="{EE10EDE4-95A3-4FB3-9730-EB4AAC886DC2}">
          <p14:sldIdLst>
            <p14:sldId id="514"/>
            <p14:sldId id="556"/>
            <p14:sldId id="549"/>
            <p14:sldId id="550"/>
            <p14:sldId id="551"/>
            <p14:sldId id="552"/>
            <p14:sldId id="553"/>
            <p14:sldId id="554"/>
            <p14:sldId id="555"/>
          </p14:sldIdLst>
        </p14:section>
        <p14:section name="Stay Connected to the Community" id="{87A1645F-FAA1-4518-865D-98D8B738D52D}">
          <p14:sldIdLst>
            <p14:sldId id="528"/>
            <p14:sldId id="693"/>
            <p14:sldId id="569"/>
            <p14:sldId id="502"/>
            <p14:sldId id="568"/>
            <p14:sldId id="51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cik, Ellen (MDE)" initials="NE(" lastIdx="0" clrIdx="0">
    <p:extLst>
      <p:ext uri="{19B8F6BF-5375-455C-9EA6-DF929625EA0E}">
        <p15:presenceInfo xmlns:p15="http://schemas.microsoft.com/office/powerpoint/2012/main" userId="S-1-5-21-2432509816-4247194023-3791653442-4322" providerId="AD"/>
      </p:ext>
    </p:extLst>
  </p:cmAuthor>
  <p:cmAuthor id="2" name="Petrie, Garrett (MDE)" initials="PG(" lastIdx="3" clrIdx="1">
    <p:extLst>
      <p:ext uri="{19B8F6BF-5375-455C-9EA6-DF929625EA0E}">
        <p15:presenceInfo xmlns:p15="http://schemas.microsoft.com/office/powerpoint/2012/main" userId="S-1-5-21-2432509816-4247194023-3791653442-11612" providerId="AD"/>
      </p:ext>
    </p:extLst>
  </p:cmAuthor>
  <p:cmAuthor id="3" name="Nacik, Ellen (MDE)" initials="N(" lastIdx="3" clrIdx="2">
    <p:extLst>
      <p:ext uri="{19B8F6BF-5375-455C-9EA6-DF929625EA0E}">
        <p15:presenceInfo xmlns:p15="http://schemas.microsoft.com/office/powerpoint/2012/main" userId="S::ellen.nacik@state.mn.us::762fcede-6507-4dbb-ba09-aa35455e0d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E21"/>
    <a:srgbClr val="003865"/>
    <a:srgbClr val="000000"/>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3" autoAdjust="0"/>
    <p:restoredTop sz="77349" autoAdjust="0"/>
  </p:normalViewPr>
  <p:slideViewPr>
    <p:cSldViewPr snapToGrid="0">
      <p:cViewPr varScale="1">
        <p:scale>
          <a:sx n="43" d="100"/>
          <a:sy n="43" d="100"/>
        </p:scale>
        <p:origin x="36" y="906"/>
      </p:cViewPr>
      <p:guideLst/>
    </p:cSldViewPr>
  </p:slideViewPr>
  <p:outlineViewPr>
    <p:cViewPr>
      <p:scale>
        <a:sx n="33" d="100"/>
        <a:sy n="33" d="100"/>
      </p:scale>
      <p:origin x="0" y="-540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71" d="100"/>
          <a:sy n="71" d="100"/>
        </p:scale>
        <p:origin x="2597" y="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5797"/>
          </a:xfrm>
          <a:prstGeom prst="rect">
            <a:avLst/>
          </a:prstGeom>
        </p:spPr>
        <p:txBody>
          <a:bodyPr vert="horz" lIns="92948" tIns="46474" rIns="92948" bIns="46474"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56551" y="1"/>
            <a:ext cx="3026833" cy="465797"/>
          </a:xfrm>
          <a:prstGeom prst="rect">
            <a:avLst/>
          </a:prstGeom>
        </p:spPr>
        <p:txBody>
          <a:bodyPr vert="horz" lIns="92948" tIns="46474" rIns="92948" bIns="46474" rtlCol="0"/>
          <a:lstStyle>
            <a:lvl1pPr algn="r">
              <a:defRPr sz="1200"/>
            </a:lvl1pPr>
          </a:lstStyle>
          <a:p>
            <a:fld id="{F2A04DE5-F1A9-4D45-BF54-BEFDBA739CA2}" type="datetimeFigureOut">
              <a:rPr lang="en-US" smtClean="0">
                <a:latin typeface="NeueHaasGroteskText Std" panose="020B0504020202020204" pitchFamily="34" charset="0"/>
              </a:rPr>
              <a:t>2/24/2021</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17905"/>
            <a:ext cx="3026833" cy="465796"/>
          </a:xfrm>
          <a:prstGeom prst="rect">
            <a:avLst/>
          </a:prstGeom>
        </p:spPr>
        <p:txBody>
          <a:bodyPr vert="horz" lIns="92948" tIns="46474" rIns="92948" bIns="46474"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56551" y="8817905"/>
            <a:ext cx="3026833" cy="465796"/>
          </a:xfrm>
          <a:prstGeom prst="rect">
            <a:avLst/>
          </a:prstGeom>
        </p:spPr>
        <p:txBody>
          <a:bodyPr vert="horz" lIns="92948" tIns="46474" rIns="92948" bIns="46474"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5797"/>
          </a:xfrm>
          <a:prstGeom prst="rect">
            <a:avLst/>
          </a:prstGeom>
        </p:spPr>
        <p:txBody>
          <a:bodyPr vert="horz" lIns="92948" tIns="46474" rIns="92948" bIns="46474"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56551" y="1"/>
            <a:ext cx="3026833" cy="465797"/>
          </a:xfrm>
          <a:prstGeom prst="rect">
            <a:avLst/>
          </a:prstGeom>
        </p:spPr>
        <p:txBody>
          <a:bodyPr vert="horz" lIns="92948" tIns="46474" rIns="92948" bIns="46474" rtlCol="0"/>
          <a:lstStyle>
            <a:lvl1pPr algn="r">
              <a:defRPr sz="1200">
                <a:latin typeface="NeueHaasGroteskText Std" panose="020B0504020202020204" pitchFamily="34" charset="0"/>
              </a:defRPr>
            </a:lvl1pPr>
          </a:lstStyle>
          <a:p>
            <a:fld id="{A50CD39D-89B0-4C68-805A-35C75A7C20C8}" type="datetimeFigureOut">
              <a:rPr lang="en-US" smtClean="0"/>
              <a:pPr/>
              <a:t>2/24/2021</a:t>
            </a:fld>
            <a:endParaRPr lang="en-US" dirty="0"/>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2948" tIns="46474" rIns="92948" bIns="46474"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48" tIns="46474" rIns="92948" bIns="4647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17905"/>
            <a:ext cx="3026833" cy="465796"/>
          </a:xfrm>
          <a:prstGeom prst="rect">
            <a:avLst/>
          </a:prstGeom>
        </p:spPr>
        <p:txBody>
          <a:bodyPr vert="horz" lIns="92948" tIns="46474" rIns="92948" bIns="46474"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56551" y="8817905"/>
            <a:ext cx="3026833" cy="465796"/>
          </a:xfrm>
          <a:prstGeom prst="rect">
            <a:avLst/>
          </a:prstGeom>
        </p:spPr>
        <p:txBody>
          <a:bodyPr vert="horz" lIns="92948" tIns="46474" rIns="92948" bIns="46474"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journals.sagepub.com/doi/full/10.1177/109830071775383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2/24/2021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4453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 As a person– see a significant decline in that statement. RELATIONSHIPS what specific things so that all students being recognized as an individual (PGD- how to do in a big way)- master schedule, middle school advisory etc. how do we set up systems so that our approach intentionally recognizes and connect with students.  E.g., relationship and connect are inherent need for all– but put contingencies on </a:t>
            </a:r>
            <a:r>
              <a:rPr lang="en-US" dirty="0" err="1"/>
              <a:t>builing</a:t>
            </a:r>
            <a:r>
              <a:rPr lang="en-US" dirty="0"/>
              <a:t> those– if hungry– don’t do 5 math problems– get them set human need for hunger– don’t need to earn… yet when acting up for attention we make them doing less desirable before desirable (</a:t>
            </a:r>
            <a:r>
              <a:rPr lang="en-US" dirty="0" err="1"/>
              <a:t>premack</a:t>
            </a:r>
            <a:r>
              <a:rPr lang="en-US" dirty="0"/>
              <a:t>), contingencies but also have tons of structures set up to take care of those other needs (clothes, hunger fed/state/$ to do that structures--- do we have the same systems level all students feeling cared for).</a:t>
            </a:r>
          </a:p>
        </p:txBody>
      </p:sp>
      <p:sp>
        <p:nvSpPr>
          <p:cNvPr id="4" name="Slide Number Placeholder 3"/>
          <p:cNvSpPr>
            <a:spLocks noGrp="1"/>
          </p:cNvSpPr>
          <p:nvPr>
            <p:ph type="sldNum" sz="quarter" idx="5"/>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2704894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835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End of Day 1</a:t>
            </a:r>
            <a:br>
              <a:rPr lang="en-US" sz="1800" dirty="0"/>
            </a:br>
            <a:r>
              <a:rPr lang="en-US" sz="1200" dirty="0"/>
              <a:t>SRIP Cohort 15 – 2019-2021</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C04D7D-6BCF-BF47-8CAA-5C91DED028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4202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4:notes"/>
          <p:cNvSpPr>
            <a:spLocks noGrp="1" noRot="1" noChangeAspect="1"/>
          </p:cNvSpPr>
          <p:nvPr>
            <p:ph type="sldImg" idx="2"/>
          </p:nvPr>
        </p:nvSpPr>
        <p:spPr>
          <a:xfrm>
            <a:off x="388938" y="693738"/>
            <a:ext cx="6180137" cy="3476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14:notes"/>
          <p:cNvSpPr txBox="1">
            <a:spLocks noGrp="1"/>
          </p:cNvSpPr>
          <p:nvPr>
            <p:ph type="body" idx="1"/>
          </p:nvPr>
        </p:nvSpPr>
        <p:spPr>
          <a:xfrm>
            <a:off x="695969" y="4403734"/>
            <a:ext cx="5567754" cy="4171958"/>
          </a:xfrm>
          <a:prstGeom prst="rect">
            <a:avLst/>
          </a:prstGeom>
          <a:noFill/>
          <a:ln>
            <a:noFill/>
          </a:ln>
        </p:spPr>
        <p:txBody>
          <a:bodyPr spcFirstLastPara="1" wrap="square" lIns="92716" tIns="46345" rIns="92716" bIns="46345" anchor="t" anchorCtr="0">
            <a:noAutofit/>
          </a:bodyPr>
          <a:lstStyle/>
          <a:p>
            <a:pPr marL="0" marR="0" lvl="1" indent="0" algn="l" defTabSz="914400" rtl="0" eaLnBrk="1" fontAlgn="auto" latinLnBrk="0" hangingPunct="1">
              <a:lnSpc>
                <a:spcPct val="100000"/>
              </a:lnSpc>
              <a:spcBef>
                <a:spcPts val="0"/>
              </a:spcBef>
              <a:spcAft>
                <a:spcPts val="0"/>
              </a:spcAft>
              <a:buClr>
                <a:schemeClr val="dk1"/>
              </a:buClr>
              <a:buSzPts val="1600"/>
              <a:buFontTx/>
              <a:buNone/>
              <a:tabLst/>
              <a:defRPr/>
            </a:pPr>
            <a:r>
              <a:rPr lang="en-US" dirty="0">
                <a:solidFill>
                  <a:schemeClr val="dk1"/>
                </a:solidFill>
                <a:latin typeface="Calibri"/>
                <a:ea typeface="Calibri"/>
                <a:cs typeface="Calibri"/>
                <a:sym typeface="Calibri"/>
              </a:rPr>
              <a:t>Select</a:t>
            </a:r>
            <a:r>
              <a:rPr lang="en-US" baseline="0" dirty="0">
                <a:solidFill>
                  <a:schemeClr val="dk1"/>
                </a:solidFill>
                <a:latin typeface="Calibri"/>
                <a:ea typeface="Calibri"/>
                <a:cs typeface="Calibri"/>
                <a:sym typeface="Calibri"/>
              </a:rPr>
              <a:t> use easy to implement PREVENTATIVE evidence-based-</a:t>
            </a:r>
            <a:r>
              <a:rPr lang="en-US" dirty="0">
                <a:solidFill>
                  <a:schemeClr val="dk1"/>
                </a:solidFill>
                <a:latin typeface="Calibri"/>
                <a:ea typeface="Calibri"/>
                <a:cs typeface="Calibri"/>
                <a:sym typeface="Calibri"/>
              </a:rPr>
              <a:t>practices to BUILD relationship (e.g.,</a:t>
            </a:r>
            <a:r>
              <a:rPr lang="en-US" baseline="0" dirty="0">
                <a:solidFill>
                  <a:schemeClr val="dk1"/>
                </a:solidFill>
                <a:latin typeface="Calibri"/>
                <a:ea typeface="Calibri"/>
                <a:cs typeface="Calibri"/>
                <a:sym typeface="Calibri"/>
              </a:rPr>
              <a:t> positive greeting at door) see Cook, C. R. , Fiat, A., Larson, M., </a:t>
            </a:r>
            <a:r>
              <a:rPr lang="en-US" baseline="0" dirty="0" err="1">
                <a:solidFill>
                  <a:schemeClr val="dk1"/>
                </a:solidFill>
                <a:latin typeface="Calibri"/>
                <a:ea typeface="Calibri"/>
                <a:cs typeface="Calibri"/>
                <a:sym typeface="Calibri"/>
              </a:rPr>
              <a:t>Daikos</a:t>
            </a:r>
            <a:r>
              <a:rPr lang="en-US" baseline="0" dirty="0">
                <a:solidFill>
                  <a:schemeClr val="dk1"/>
                </a:solidFill>
                <a:latin typeface="Calibri"/>
                <a:ea typeface="Calibri"/>
                <a:cs typeface="Calibri"/>
                <a:sym typeface="Calibri"/>
              </a:rPr>
              <a:t>, C., </a:t>
            </a:r>
            <a:r>
              <a:rPr lang="en-US" baseline="0" dirty="0" err="1">
                <a:solidFill>
                  <a:schemeClr val="dk1"/>
                </a:solidFill>
                <a:latin typeface="Calibri"/>
                <a:ea typeface="Calibri"/>
                <a:cs typeface="Calibri"/>
                <a:sym typeface="Calibri"/>
              </a:rPr>
              <a:t>Slemrod</a:t>
            </a:r>
            <a:r>
              <a:rPr lang="en-US" baseline="0" dirty="0">
                <a:solidFill>
                  <a:schemeClr val="dk1"/>
                </a:solidFill>
                <a:latin typeface="Calibri"/>
                <a:ea typeface="Calibri"/>
                <a:cs typeface="Calibri"/>
                <a:sym typeface="Calibri"/>
              </a:rPr>
              <a:t>. T., Holland, E. A., Thayer, A. &amp; Renshaw (2018). Positive Greetings at the Door: Evaluation of a Low-Cost, High-Yield Proactive Classroom Management Strategy. Journal of Positive Behavior Supports, 20, (149-159).</a:t>
            </a:r>
            <a:endParaRPr lang="en-US" dirty="0">
              <a:solidFill>
                <a:schemeClr val="dk1"/>
              </a:solidFill>
              <a:latin typeface="Calibri"/>
              <a:ea typeface="Calibri"/>
              <a:cs typeface="Calibri"/>
              <a:sym typeface="Calibri"/>
            </a:endParaRPr>
          </a:p>
          <a:p>
            <a:pPr marL="0" marR="0" lvl="1" indent="0" algn="l" defTabSz="914400" rtl="0" eaLnBrk="1" fontAlgn="auto" latinLnBrk="0" hangingPunct="1">
              <a:lnSpc>
                <a:spcPct val="100000"/>
              </a:lnSpc>
              <a:spcBef>
                <a:spcPts val="0"/>
              </a:spcBef>
              <a:spcAft>
                <a:spcPts val="0"/>
              </a:spcAft>
              <a:buClr>
                <a:schemeClr val="dk1"/>
              </a:buClr>
              <a:buSzPts val="1600"/>
              <a:buFontTx/>
              <a:buNone/>
              <a:tabLst/>
              <a:defRPr/>
            </a:pPr>
            <a:endParaRPr lang="en-US" sz="1200" dirty="0">
              <a:solidFill>
                <a:srgbClr val="003865"/>
              </a:solidFill>
              <a:hlinkClick r:id="rId3" tooltip="Link to Article Online"/>
            </a:endParaRPr>
          </a:p>
          <a:p>
            <a:pPr marL="0" marR="0" lvl="1" indent="0" algn="l" defTabSz="914400" rtl="0" eaLnBrk="1" fontAlgn="auto" latinLnBrk="0" hangingPunct="1">
              <a:lnSpc>
                <a:spcPct val="100000"/>
              </a:lnSpc>
              <a:spcBef>
                <a:spcPts val="0"/>
              </a:spcBef>
              <a:spcAft>
                <a:spcPts val="0"/>
              </a:spcAft>
              <a:buClr>
                <a:schemeClr val="dk1"/>
              </a:buClr>
              <a:buSzPts val="1600"/>
              <a:buFontTx/>
              <a:buNone/>
              <a:tabLst/>
              <a:defRPr/>
            </a:pPr>
            <a:r>
              <a:rPr lang="en-US" sz="1200" dirty="0">
                <a:solidFill>
                  <a:srgbClr val="003865"/>
                </a:solidFill>
                <a:hlinkClick r:id="rId3" tooltip="Link to Article Online"/>
              </a:rPr>
              <a:t>https://journals.sagepub.com/doi/full/10.1177/1098300717753831</a:t>
            </a:r>
            <a:endParaRPr lang="en-US" sz="1200" dirty="0">
              <a:solidFill>
                <a:srgbClr val="003865"/>
              </a:solidFill>
            </a:endParaRPr>
          </a:p>
          <a:p>
            <a:pPr marL="0" lvl="1">
              <a:buClr>
                <a:schemeClr val="dk1"/>
              </a:buClr>
              <a:buSzPts val="1600"/>
            </a:pPr>
            <a:endParaRPr dirty="0">
              <a:solidFill>
                <a:schemeClr val="dk1"/>
              </a:solidFill>
              <a:latin typeface="Calibri"/>
              <a:ea typeface="Calibri"/>
              <a:cs typeface="Calibri"/>
              <a:sym typeface="Calibri"/>
            </a:endParaRPr>
          </a:p>
        </p:txBody>
      </p:sp>
      <p:sp>
        <p:nvSpPr>
          <p:cNvPr id="431" name="Google Shape;431;p14:notes"/>
          <p:cNvSpPr txBox="1">
            <a:spLocks noGrp="1"/>
          </p:cNvSpPr>
          <p:nvPr>
            <p:ph type="sldNum" idx="12"/>
          </p:nvPr>
        </p:nvSpPr>
        <p:spPr>
          <a:xfrm>
            <a:off x="3942216" y="8805859"/>
            <a:ext cx="3015867" cy="463550"/>
          </a:xfrm>
          <a:prstGeom prst="rect">
            <a:avLst/>
          </a:prstGeom>
          <a:noFill/>
          <a:ln>
            <a:noFill/>
          </a:ln>
        </p:spPr>
        <p:txBody>
          <a:bodyPr spcFirstLastPara="1" wrap="square" lIns="92716" tIns="46345" rIns="92716" bIns="46345" anchor="b" anchorCtr="0">
            <a:noAutofit/>
          </a:bodyPr>
          <a:lstStyle/>
          <a:p>
            <a:pPr defTabSz="927306">
              <a:defRPr/>
            </a:pPr>
            <a:fld id="{00000000-1234-1234-1234-123412341234}" type="slidenum">
              <a:rPr lang="en-US">
                <a:solidFill>
                  <a:prstClr val="black"/>
                </a:solidFill>
                <a:latin typeface="Calibri"/>
                <a:ea typeface="Calibri"/>
                <a:cs typeface="Calibri"/>
                <a:sym typeface="Calibri"/>
              </a:rPr>
              <a:pPr defTabSz="927306">
                <a:defRPr/>
              </a:pPr>
              <a:t>8</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070708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a:t>
            </a:r>
            <a:r>
              <a:rPr lang="en-US" baseline="0" dirty="0"/>
              <a:t> Sheet – Yellow</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4030992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a:t>
            </a:r>
            <a:r>
              <a:rPr lang="en-US" b="1" dirty="0"/>
              <a:t>subset</a:t>
            </a:r>
            <a:r>
              <a:rPr lang="en-US" dirty="0"/>
              <a:t> of MN SSR questions which focuses on Teacher-Student Relationships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5 questions in school section relationship area of survey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can disaggregate at State and District (school IF REPORT CARD) levels to look at student perception of relationships</a:t>
            </a:r>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3032987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Took 2 questions, #4 &amp; #5 and used info  for all grades (grade 5, 8, 9, 11) see in this slide ALL grades by same categories. % students who agree with the statement at the top… Blue is ALL students (again NOT ALL student rep here)– Blue students in district, GREEN statewide</a:t>
            </a:r>
          </a:p>
          <a:p>
            <a:endParaRPr lang="en-US" dirty="0"/>
          </a:p>
          <a:p>
            <a:endParaRPr lang="en-US" dirty="0"/>
          </a:p>
          <a:p>
            <a:r>
              <a:rPr lang="en-US" dirty="0"/>
              <a:t>Let’s look at 2 questions now in depth (question </a:t>
            </a:r>
            <a:r>
              <a:rPr lang="en-US" b="1" dirty="0"/>
              <a:t>#4 </a:t>
            </a:r>
            <a:r>
              <a:rPr lang="en-US" dirty="0"/>
              <a:t>and #5)</a:t>
            </a:r>
          </a:p>
          <a:p>
            <a:pPr marL="171450" indent="-171450">
              <a:buFont typeface="Arial" panose="020B0604020202020204" pitchFamily="34" charset="0"/>
              <a:buChar char="•"/>
            </a:pPr>
            <a:r>
              <a:rPr lang="en-US" dirty="0"/>
              <a:t>This is </a:t>
            </a:r>
            <a:r>
              <a:rPr lang="en-US" b="1" dirty="0"/>
              <a:t>actual </a:t>
            </a:r>
            <a:r>
              <a:rPr lang="en-US" dirty="0"/>
              <a:t>district data (blue bars) compared to MN statewide data (green bar) disaggregated in response to question #4 “</a:t>
            </a:r>
            <a:r>
              <a:rPr lang="en-US" b="1" dirty="0"/>
              <a:t>At my school, teachers care about students</a:t>
            </a:r>
            <a:r>
              <a:rPr lang="en-US" dirty="0"/>
              <a:t>” (in affirmative/agree)</a:t>
            </a:r>
          </a:p>
          <a:p>
            <a:pPr marL="171450" indent="-171450">
              <a:buFont typeface="Arial" panose="020B0604020202020204" pitchFamily="34" charset="0"/>
              <a:buChar char="•"/>
            </a:pPr>
            <a:r>
              <a:rPr lang="en-US" dirty="0"/>
              <a:t>Can disaggregate multiple ways: </a:t>
            </a:r>
            <a:r>
              <a:rPr lang="en-US" dirty="0" err="1"/>
              <a:t>demographis</a:t>
            </a:r>
            <a:r>
              <a:rPr lang="en-US" dirty="0"/>
              <a:t>, race/cultural, ethnicity, spec ed status, FRL proxy for SES  etc.</a:t>
            </a:r>
          </a:p>
        </p:txBody>
      </p:sp>
      <p:sp>
        <p:nvSpPr>
          <p:cNvPr id="4" name="Slide Number Placeholder 3"/>
          <p:cNvSpPr>
            <a:spLocks noGrp="1"/>
          </p:cNvSpPr>
          <p:nvPr>
            <p:ph type="sldNum" sz="quarter" idx="5"/>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862816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2 questions now in depth (question #4 and </a:t>
            </a:r>
            <a:r>
              <a:rPr lang="en-US" b="1" dirty="0"/>
              <a:t>#5</a:t>
            </a:r>
            <a:r>
              <a:rPr lang="en-US" dirty="0"/>
              <a:t>)</a:t>
            </a:r>
          </a:p>
          <a:p>
            <a:pPr marL="171450" indent="-171450">
              <a:buFont typeface="Arial" panose="020B0604020202020204" pitchFamily="34" charset="0"/>
              <a:buChar char="•"/>
            </a:pPr>
            <a:r>
              <a:rPr lang="en-US" dirty="0"/>
              <a:t>Again, actual district data (blue bars) compared to MN statewide data (green bar) disaggregated in response to question #5 </a:t>
            </a:r>
            <a:r>
              <a:rPr lang="en-US" b="1" dirty="0"/>
              <a:t>“Most teachers at my school are interested in me as a person”</a:t>
            </a:r>
            <a:r>
              <a:rPr lang="en-US" dirty="0"/>
              <a:t>  (in affirmative/agree)</a:t>
            </a:r>
          </a:p>
          <a:p>
            <a:endParaRPr lang="en-US" dirty="0"/>
          </a:p>
          <a:p>
            <a:endParaRPr lang="en-US" dirty="0"/>
          </a:p>
          <a:p>
            <a:r>
              <a:rPr lang="en-US" dirty="0"/>
              <a:t>Took 2 questions (info are for all grades – grade 5 8 9 11) see in this slide ALL grades by same categories. % students who agree with the statement at the top… Blue is ALL students (again NOT ALL student rep here)– Blue students in district, GREEN statewide</a:t>
            </a:r>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622851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question #3: School rules are fair (in affirmative/agree)</a:t>
            </a:r>
          </a:p>
          <a:p>
            <a:endParaRPr lang="en-US" dirty="0"/>
          </a:p>
          <a:p>
            <a:pPr marL="171450" indent="-171450">
              <a:buFont typeface="Arial" panose="020B0604020202020204" pitchFamily="34" charset="0"/>
              <a:buChar char="•"/>
            </a:pPr>
            <a:r>
              <a:rPr lang="en-US" dirty="0"/>
              <a:t>Past 2 slides were broken by ALL grade levels were averaged together. </a:t>
            </a:r>
          </a:p>
          <a:p>
            <a:pPr marL="171450" indent="-171450">
              <a:buFont typeface="Arial" panose="020B0604020202020204" pitchFamily="34" charset="0"/>
              <a:buChar char="•"/>
            </a:pPr>
            <a:r>
              <a:rPr lang="en-US" dirty="0"/>
              <a:t>These 2 slides show responses of the course of the different grades 5</a:t>
            </a:r>
            <a:r>
              <a:rPr lang="en-US" baseline="30000" dirty="0"/>
              <a:t>th</a:t>
            </a:r>
            <a:r>
              <a:rPr lang="en-US" dirty="0"/>
              <a:t> </a:t>
            </a:r>
            <a:r>
              <a:rPr lang="en-US" dirty="0" err="1"/>
              <a:t>ave</a:t>
            </a:r>
            <a:r>
              <a:rPr lang="en-US" dirty="0"/>
              <a:t> response by different demographic breakdown. School rules are fair- 5</a:t>
            </a:r>
            <a:r>
              <a:rPr lang="en-US" baseline="30000" dirty="0"/>
              <a:t>th</a:t>
            </a:r>
            <a:r>
              <a:rPr lang="en-US" dirty="0"/>
              <a:t> grade AA, 8</a:t>
            </a:r>
            <a:r>
              <a:rPr lang="en-US" baseline="30000" dirty="0"/>
              <a:t>th</a:t>
            </a:r>
            <a:r>
              <a:rPr lang="en-US" dirty="0"/>
              <a:t> grade AA least. Over course of time need to establish those relationships– importance WHEN to intervene. Some bounce back 9</a:t>
            </a:r>
            <a:r>
              <a:rPr lang="en-US" baseline="30000" dirty="0"/>
              <a:t>th</a:t>
            </a:r>
            <a:r>
              <a:rPr lang="en-US" dirty="0"/>
              <a:t> (more mature? Also may have lost students? Same with 11</a:t>
            </a:r>
            <a:r>
              <a:rPr lang="en-US" baseline="30000" dirty="0"/>
              <a:t>th</a:t>
            </a:r>
            <a:r>
              <a:rPr lang="en-US" dirty="0"/>
              <a:t>?? Talk about grad rates and looking at HS may be too late? When to intervene and how to intervene</a:t>
            </a:r>
          </a:p>
        </p:txBody>
      </p:sp>
      <p:sp>
        <p:nvSpPr>
          <p:cNvPr id="4" name="Slide Number Placeholder 3"/>
          <p:cNvSpPr>
            <a:spLocks noGrp="1"/>
          </p:cNvSpPr>
          <p:nvPr>
            <p:ph type="sldNum" sz="quarter" idx="5"/>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3293215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TEACHERS CARE ABOUT STUDENTS (understand good nature of adults and hard work and is noticed hypothesis- there to do good work… compare to</a:t>
            </a:r>
          </a:p>
        </p:txBody>
      </p:sp>
      <p:sp>
        <p:nvSpPr>
          <p:cNvPr id="4" name="Slide Number Placeholder 3"/>
          <p:cNvSpPr>
            <a:spLocks noGrp="1"/>
          </p:cNvSpPr>
          <p:nvPr>
            <p:ph type="sldNum" sz="quarter" idx="5"/>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1131051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7"/>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2/24/2021</a:t>
            </a:fld>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9118" y="1436952"/>
            <a:ext cx="5834253" cy="1348440"/>
          </a:xfrm>
          <a:prstGeom prst="rect">
            <a:avLst/>
          </a:prstGeom>
        </p:spPr>
      </p:pic>
      <p:pic>
        <p:nvPicPr>
          <p:cNvPr id="8"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703809" y="2722866"/>
            <a:ext cx="2784382" cy="1292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865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1D68A5"/>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lvl1pPr>
              <a:defRPr sz="1200">
                <a:solidFill>
                  <a:schemeClr val="bg1"/>
                </a:solidFill>
              </a:defRPr>
            </a:lvl1pPr>
          </a:lstStyle>
          <a:p>
            <a:r>
              <a:rPr lang="en-US" sz="1600" b="1" dirty="0">
                <a:solidFill>
                  <a:srgbClr val="000000"/>
                </a:solidFill>
              </a:rPr>
              <a:t>pbis.org</a:t>
            </a:r>
            <a:endParaRPr lang="en-US" b="1" dirty="0">
              <a:solidFill>
                <a:srgbClr val="FFFFFF"/>
              </a:solidFill>
            </a:endParaRPr>
          </a:p>
        </p:txBody>
      </p:sp>
      <p:sp>
        <p:nvSpPr>
          <p:cNvPr id="5" name="Slide Number Placeholder 4"/>
          <p:cNvSpPr>
            <a:spLocks noGrp="1"/>
          </p:cNvSpPr>
          <p:nvPr>
            <p:ph type="sldNum" sz="quarter" idx="12"/>
          </p:nvPr>
        </p:nvSpPr>
        <p:spPr/>
        <p:txBody>
          <a:bodyPr/>
          <a:lstStyle>
            <a:lvl1pPr>
              <a:defRPr b="1">
                <a:solidFill>
                  <a:schemeClr val="bg1"/>
                </a:solidFill>
              </a:defRPr>
            </a:lvl1pPr>
          </a:lstStyle>
          <a:p>
            <a:fld id="{91C7252B-4A3A-443E-82EA-92A5BCCF2336}" type="slidenum">
              <a:rPr lang="en-US" smtClean="0">
                <a:solidFill>
                  <a:srgbClr val="FFFFFF"/>
                </a:solidFill>
              </a:rPr>
              <a:pPr/>
              <a:t>‹#›</a:t>
            </a:fld>
            <a:endParaRPr lang="en-US" dirty="0">
              <a:solidFill>
                <a:srgbClr val="FFFFFF"/>
              </a:solidFill>
            </a:endParaRP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14435" b="15483"/>
          <a:stretch/>
        </p:blipFill>
        <p:spPr>
          <a:xfrm>
            <a:off x="117764" y="216450"/>
            <a:ext cx="1627909" cy="777607"/>
          </a:xfrm>
          <a:prstGeom prst="rect">
            <a:avLst/>
          </a:prstGeom>
        </p:spPr>
      </p:pic>
    </p:spTree>
    <p:extLst>
      <p:ext uri="{BB962C8B-B14F-4D97-AF65-F5344CB8AC3E}">
        <p14:creationId xmlns:p14="http://schemas.microsoft.com/office/powerpoint/2010/main" val="301748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2/24/2021</a:t>
            </a:fld>
            <a:endParaRPr lang="en-US" dirty="0">
              <a:solidFill>
                <a:srgbClr val="000000"/>
              </a:solidFill>
            </a:endParaRPr>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education.mn.gov</a:t>
            </a: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803811"/>
            <a:ext cx="5447246" cy="723760"/>
          </a:xfrm>
          <a:prstGeom prst="rect">
            <a:avLst/>
          </a:prstGeom>
        </p:spPr>
      </p:pic>
      <p:pic>
        <p:nvPicPr>
          <p:cNvPr id="10"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703809" y="2722866"/>
            <a:ext cx="2784382" cy="1292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947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63996" y="152400"/>
            <a:ext cx="8989803"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2/24/2021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644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63996" y="152400"/>
            <a:ext cx="8989803"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2/24/2021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882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838200" y="1335281"/>
            <a:ext cx="10515600" cy="4841682"/>
          </a:xfrm>
          <a:solidFill>
            <a:schemeClr val="bg1"/>
          </a:solidFill>
        </p:spPr>
        <p:txBody>
          <a:bodyPr lIns="182880" tIns="91440" rIns="182880" bIns="274320" anchor="b">
            <a:normAutofit/>
          </a:bodyPr>
          <a:lstStyle>
            <a:lvl1pPr algn="l">
              <a:defRPr sz="7200" b="1">
                <a:solidFill>
                  <a:schemeClr val="tx1"/>
                </a:solidFill>
              </a:defRPr>
            </a:lvl1pPr>
          </a:lstStyle>
          <a:p>
            <a:r>
              <a:rPr lang="en-US" dirty="0"/>
              <a:t>Click to edit title</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2/24/2021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9386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solidFill>
                  <a:srgbClr val="FFFFFF"/>
                </a:solidFill>
              </a:rPr>
              <a:pPr/>
              <a:t>2/24/2021</a:t>
            </a:fld>
            <a:endParaRPr lang="en-US" dirty="0">
              <a:solidFill>
                <a:srgbClr val="FFFFFF"/>
              </a:solidFill>
            </a:endParaRPr>
          </a:p>
        </p:txBody>
      </p:sp>
      <p:sp>
        <p:nvSpPr>
          <p:cNvPr id="5" name="Footer Placeholder 4"/>
          <p:cNvSpPr>
            <a:spLocks noGrp="1"/>
          </p:cNvSpPr>
          <p:nvPr>
            <p:ph type="ftr" sz="quarter" idx="12"/>
          </p:nvPr>
        </p:nvSpPr>
        <p:spPr>
          <a:xfrm>
            <a:off x="2885256" y="6356350"/>
            <a:ext cx="6421487" cy="365125"/>
          </a:xfrm>
        </p:spPr>
        <p:txBody>
          <a:bodyPr/>
          <a:lstStyle>
            <a:lvl1pPr>
              <a:defRPr>
                <a:solidFill>
                  <a:schemeClr val="bg1"/>
                </a:solidFill>
              </a:defRPr>
            </a:lvl1pPr>
          </a:lstStyle>
          <a:p>
            <a:r>
              <a:rPr lang="en-US" dirty="0">
                <a:solidFill>
                  <a:srgbClr val="FFFFFF"/>
                </a:solidFill>
              </a:rPr>
              <a:t>Leading for educational excellence and equity, every day for every one. </a:t>
            </a:r>
            <a:r>
              <a:rPr lang="en-US" dirty="0">
                <a:solidFill>
                  <a:srgbClr val="78BE21"/>
                </a:solidFill>
              </a:rPr>
              <a:t>|</a:t>
            </a:r>
            <a:r>
              <a:rPr lang="en-US" dirty="0">
                <a:solidFill>
                  <a:srgbClr val="FFFFFF"/>
                </a:solidFill>
              </a:rPr>
              <a:t> education.mn.gov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176" y="594061"/>
            <a:ext cx="3486624" cy="463258"/>
          </a:xfrm>
          <a:prstGeom prst="rect">
            <a:avLst/>
          </a:prstGeom>
        </p:spPr>
      </p:pic>
      <p:pic>
        <p:nvPicPr>
          <p:cNvPr id="9"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00443" y="353698"/>
            <a:ext cx="1696348" cy="787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219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425E5E-8D9F-E64E-A62C-9E9663A2F994}" type="datetimeFigureOut">
              <a:rPr lang="en-US" smtClean="0">
                <a:solidFill>
                  <a:srgbClr val="000000"/>
                </a:solidFill>
              </a:rPr>
              <a:pPr/>
              <a:t>2/24/2021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0015EC8E-E6FD-D74C-91C3-44CDC86C828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901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2/24/2021</a:t>
            </a:fld>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t> </a:t>
            </a:r>
            <a:r>
              <a:rPr lang="en-US" dirty="0">
                <a:solidFill>
                  <a:schemeClr val="accent2"/>
                </a:solidFill>
              </a:rPr>
              <a:t>|</a:t>
            </a:r>
            <a:r>
              <a:rPr lang="en-US" dirty="0"/>
              <a:t> </a:t>
            </a:r>
            <a:r>
              <a:rPr lang="en-US" dirty="0">
                <a:solidFill>
                  <a:srgbClr val="003865"/>
                </a:solidFill>
              </a:rPr>
              <a:t>education.mn.gov</a:t>
            </a:r>
          </a:p>
        </p:txBody>
      </p:sp>
    </p:spTree>
    <p:extLst>
      <p:ext uri="{BB962C8B-B14F-4D97-AF65-F5344CB8AC3E}">
        <p14:creationId xmlns:p14="http://schemas.microsoft.com/office/powerpoint/2010/main" val="1890536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17900" y="231933"/>
            <a:ext cx="1627773" cy="774259"/>
          </a:xfrm>
          <a:prstGeom prst="rect">
            <a:avLst/>
          </a:prstGeom>
        </p:spPr>
      </p:pic>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hasCustomPrompt="1"/>
          </p:nvPr>
        </p:nvSpPr>
        <p:spPr>
          <a:xfrm>
            <a:off x="2484583" y="152400"/>
            <a:ext cx="8869216"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2/24/2021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9" name="Footer Placeholder 4"/>
          <p:cNvSpPr>
            <a:spLocks noGrp="1"/>
          </p:cNvSpPr>
          <p:nvPr>
            <p:ph type="ftr" sz="quarter" idx="13"/>
          </p:nvPr>
        </p:nvSpPr>
        <p:spPr>
          <a:xfrm>
            <a:off x="2885258" y="6356352"/>
            <a:ext cx="6421487"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solidFill>
                  <a:srgbClr val="000000"/>
                </a:solidFill>
              </a:defRPr>
            </a:lvl1pPr>
          </a:lstStyle>
          <a:p>
            <a:r>
              <a:rPr lang="en-US" sz="1600" b="1" dirty="0"/>
              <a:t>pbis.org</a:t>
            </a:r>
          </a:p>
        </p:txBody>
      </p:sp>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t="14435" b="15483"/>
          <a:stretch/>
        </p:blipFill>
        <p:spPr>
          <a:xfrm>
            <a:off x="117764" y="216450"/>
            <a:ext cx="1627909" cy="777607"/>
          </a:xfrm>
          <a:prstGeom prst="rect">
            <a:avLst/>
          </a:prstGeom>
        </p:spPr>
      </p:pic>
    </p:spTree>
    <p:extLst>
      <p:ext uri="{BB962C8B-B14F-4D97-AF65-F5344CB8AC3E}">
        <p14:creationId xmlns:p14="http://schemas.microsoft.com/office/powerpoint/2010/main" val="3741588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solidFill>
                  <a:srgbClr val="000000"/>
                </a:solidFill>
              </a:rPr>
              <a:pPr/>
              <a:t>2/24/2021</a:t>
            </a:fld>
            <a:endParaRPr lang="en-US" dirty="0">
              <a:solidFill>
                <a:srgbClr val="000000"/>
              </a:solidFill>
            </a:endParaRPr>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 mn.gov/websiteurl</a:t>
            </a:r>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0571390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14"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2"/>
            <a:ext cx="1358591"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solidFill>
                  <a:srgbClr val="000000"/>
                </a:solidFill>
              </a:rPr>
              <a:pPr/>
              <a:t>2/24/2021</a:t>
            </a:fld>
            <a:endParaRPr lang="en-US" dirty="0">
              <a:solidFill>
                <a:srgbClr val="000000"/>
              </a:solidFill>
            </a:endParaRPr>
          </a:p>
        </p:txBody>
      </p:sp>
      <p:sp>
        <p:nvSpPr>
          <p:cNvPr id="12" name="Footer Placeholder 4"/>
          <p:cNvSpPr>
            <a:spLocks noGrp="1"/>
          </p:cNvSpPr>
          <p:nvPr>
            <p:ph type="ftr" sz="quarter" idx="3"/>
          </p:nvPr>
        </p:nvSpPr>
        <p:spPr>
          <a:xfrm>
            <a:off x="3302178" y="6356351"/>
            <a:ext cx="5587647" cy="365125"/>
          </a:xfrm>
          <a:prstGeom prst="rect">
            <a:avLst/>
          </a:prstGeom>
        </p:spPr>
        <p:txBody>
          <a:bodyPr anchor="ctr"/>
          <a:lstStyle>
            <a:lvl1pPr algn="ctr">
              <a:defRPr sz="1200">
                <a:solidFill>
                  <a:schemeClr val="tx2"/>
                </a:solidFill>
              </a:defRPr>
            </a:lvl1pPr>
          </a:lstStyle>
          <a:p>
            <a:r>
              <a:rPr lang="en-US">
                <a:solidFill>
                  <a:srgbClr val="000000"/>
                </a:solidFill>
              </a:rPr>
              <a:t>Optional Tagline Goes Here </a:t>
            </a:r>
            <a:r>
              <a:rPr lang="en-US">
                <a:solidFill>
                  <a:srgbClr val="003865"/>
                </a:solidFill>
              </a:rPr>
              <a:t>|</a:t>
            </a:r>
            <a:r>
              <a:rPr lang="en-US">
                <a:solidFill>
                  <a:srgbClr val="000000"/>
                </a:solidFill>
              </a:rPr>
              <a:t> mn.gov/websiteurl</a:t>
            </a:r>
            <a:endParaRPr lang="en-US" dirty="0">
              <a:solidFill>
                <a:srgbClr val="000000"/>
              </a:solidFill>
            </a:endParaRPr>
          </a:p>
        </p:txBody>
      </p:sp>
      <p:sp>
        <p:nvSpPr>
          <p:cNvPr id="6" name="Slide Number Placeholder 5"/>
          <p:cNvSpPr>
            <a:spLocks noGrp="1"/>
          </p:cNvSpPr>
          <p:nvPr>
            <p:ph type="sldNum" sz="quarter" idx="4"/>
          </p:nvPr>
        </p:nvSpPr>
        <p:spPr>
          <a:xfrm>
            <a:off x="9891133" y="6356352"/>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85743852"/>
      </p:ext>
    </p:extLst>
  </p:cSld>
  <p:clrMap bg1="lt1" tx1="dk1" bg2="lt2" tx2="dk2" accent1="accent1" accent2="accent2" accent3="accent3" accent4="accent4" accent5="accent5" accent6="accent6" hlink="hlink" folHlink="folHlink"/>
  <p:sldLayoutIdLst>
    <p:sldLayoutId id="2147483812" r:id="rId1"/>
    <p:sldLayoutId id="2147483813"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pbismn.org/Getting-Started"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facebook.com/pbisMN/" TargetMode="Externa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hyperlink" Target="https://twitter.com/pbisM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pbismn.org/summer-institute/" TargetMode="Externa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apbs.org/"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hyperlink" Target="https://www.apbs.org/conference/files/2021_Agenda_1.28.21.pdf" TargetMode="Externa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Minnesota PBIS Spring Training</a:t>
            </a:r>
            <a:br>
              <a:rPr lang="en-US" dirty="0"/>
            </a:br>
            <a:r>
              <a:rPr lang="en-US" dirty="0"/>
              <a:t>Cohorts 16 </a:t>
            </a:r>
          </a:p>
        </p:txBody>
      </p:sp>
      <p:sp>
        <p:nvSpPr>
          <p:cNvPr id="3" name="Text Placeholder 2"/>
          <p:cNvSpPr>
            <a:spLocks noGrp="1"/>
          </p:cNvSpPr>
          <p:nvPr>
            <p:ph type="body" sz="quarter" idx="14"/>
          </p:nvPr>
        </p:nvSpPr>
        <p:spPr>
          <a:xfrm>
            <a:off x="2981761" y="5635849"/>
            <a:ext cx="6587067" cy="903062"/>
          </a:xfrm>
        </p:spPr>
        <p:txBody>
          <a:bodyPr/>
          <a:lstStyle/>
          <a:p>
            <a:r>
              <a:rPr lang="en-US" b="1" dirty="0"/>
              <a:t>MDE PBIS Management Team</a:t>
            </a:r>
          </a:p>
          <a:p>
            <a:r>
              <a:rPr lang="en-US" dirty="0"/>
              <a:t>MDE.PBIS@state.mn.us </a:t>
            </a: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education.mn.gov</a:t>
            </a:r>
          </a:p>
        </p:txBody>
      </p:sp>
    </p:spTree>
    <p:extLst>
      <p:ext uri="{BB962C8B-B14F-4D97-AF65-F5344CB8AC3E}">
        <p14:creationId xmlns:p14="http://schemas.microsoft.com/office/powerpoint/2010/main" val="220840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Teacher-Student Relationships: </a:t>
            </a:r>
            <a:br>
              <a:rPr lang="en-US" dirty="0"/>
            </a:br>
            <a:r>
              <a:rPr lang="en-US" dirty="0"/>
              <a:t>Questions from MN Student Survey</a:t>
            </a:r>
          </a:p>
        </p:txBody>
      </p:sp>
      <p:sp>
        <p:nvSpPr>
          <p:cNvPr id="3" name="Content Placeholder 2"/>
          <p:cNvSpPr>
            <a:spLocks noGrp="1"/>
          </p:cNvSpPr>
          <p:nvPr>
            <p:ph idx="1"/>
          </p:nvPr>
        </p:nvSpPr>
        <p:spPr/>
        <p:txBody>
          <a:bodyPr/>
          <a:lstStyle/>
          <a:p>
            <a:pPr marL="457200" indent="-457200">
              <a:buFont typeface="+mj-lt"/>
              <a:buAutoNum type="arabicPeriod"/>
            </a:pPr>
            <a:r>
              <a:rPr lang="en-US" dirty="0"/>
              <a:t>Overall, adults at my school treat students fairly.</a:t>
            </a:r>
          </a:p>
          <a:p>
            <a:pPr marL="457200" indent="-457200">
              <a:buFont typeface="+mj-lt"/>
              <a:buAutoNum type="arabicPeriod"/>
            </a:pPr>
            <a:r>
              <a:rPr lang="en-US" dirty="0"/>
              <a:t>Adults at my school listen to the students.</a:t>
            </a:r>
          </a:p>
          <a:p>
            <a:pPr marL="457200" indent="-457200">
              <a:buFont typeface="+mj-lt"/>
              <a:buAutoNum type="arabicPeriod"/>
            </a:pPr>
            <a:r>
              <a:rPr lang="en-US" dirty="0"/>
              <a:t>The school rules are fair.</a:t>
            </a:r>
          </a:p>
          <a:p>
            <a:pPr marL="457200" indent="-457200">
              <a:buFont typeface="+mj-lt"/>
              <a:buAutoNum type="arabicPeriod"/>
            </a:pPr>
            <a:r>
              <a:rPr lang="en-US" dirty="0"/>
              <a:t>At my school, teachers care about students.</a:t>
            </a:r>
          </a:p>
          <a:p>
            <a:pPr marL="457200" indent="-457200">
              <a:buFont typeface="+mj-lt"/>
              <a:buAutoNum type="arabicPeriod"/>
            </a:pPr>
            <a:r>
              <a:rPr lang="en-US" dirty="0"/>
              <a:t>Most teachers at my school are interested in me as a person.</a:t>
            </a:r>
          </a:p>
        </p:txBody>
      </p:sp>
      <p:sp>
        <p:nvSpPr>
          <p:cNvPr id="5" name="Slide Number Placeholder 4"/>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2936310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MN Statewide vs a selected District Average</a:t>
            </a:r>
          </a:p>
        </p:txBody>
      </p:sp>
      <p:pic>
        <p:nvPicPr>
          <p:cNvPr id="8" name="Picture 7" descr="At my school, teachres care about students&#10;&#10;X axis indicates different demographic groups.&#10;Y axis indicates percentage of students within the demographic group that agree with the statement above.&#10;&#10;Each demographi group has two bars.  Green Bar indicates state average for that demographic and blue bar indicates state average for that demographic.&#10;American Indian/Alaska Native 84% state 77% district.&#10;Hispanic 87% state, 82% district.&#10;Black, African, African American 83% state, 80% district&#10;Asian 91% state, 90% district.&#10;White 89% state, 86% district&#10;Free/Reduced Lunch 86% state, 85% District&#10;Special Education 87% state, 84% district&#10;&#10;Green line indicates average response for all students in the state who responded to the question 88%&#10;&#10;Blue line indicates average response for all students in the district who responded to the question 86%&#10;&#10;Data Source: Minnesota Student Survey"/>
          <p:cNvPicPr>
            <a:picLocks noChangeAspect="1"/>
          </p:cNvPicPr>
          <p:nvPr/>
        </p:nvPicPr>
        <p:blipFill>
          <a:blip r:embed="rId3"/>
          <a:stretch>
            <a:fillRect/>
          </a:stretch>
        </p:blipFill>
        <p:spPr>
          <a:xfrm>
            <a:off x="1645920" y="1371600"/>
            <a:ext cx="9113689" cy="5029200"/>
          </a:xfrm>
          <a:prstGeom prst="rect">
            <a:avLst/>
          </a:prstGeom>
        </p:spPr>
      </p:pic>
    </p:spTree>
    <p:extLst>
      <p:ext uri="{BB962C8B-B14F-4D97-AF65-F5344CB8AC3E}">
        <p14:creationId xmlns:p14="http://schemas.microsoft.com/office/powerpoint/2010/main" val="60181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MN Statewide v District Average</a:t>
            </a:r>
          </a:p>
        </p:txBody>
      </p:sp>
      <p:pic>
        <p:nvPicPr>
          <p:cNvPr id="7" name="Picture 6" descr="Most Teachers at my school are interested in me as a person.&#10;&#10;X axis indicates different demographic groups.&#10;Y axis indicates percentage of students within the demographic group that agree with the statement above.&#10;&#10;Each demographi group has two bars.  Green Bar indicates state average for that demographic and blue bar indicates state average for that demographic.&#10;American Indian/Alaska Native 64% state 48% district.&#10;Hispanic 68% state, 58% district.&#10;Black, African, African American 67% state, 60% district&#10;Asian 70% state, 67% district.&#10;White 70% state, 65% district&#10;Free/Reduced Lunch 67% state, 69% District&#10;Special Education 73% state, 64% district&#10;&#10;Green line indicates average response for all students in the state who responded to the question 70%&#10;&#10;Blue line indicates average response for all students in the district who responded to the question 65%&#10;&#10;Data Source: Minnesota Student Survey"/>
          <p:cNvPicPr>
            <a:picLocks noChangeAspect="1"/>
          </p:cNvPicPr>
          <p:nvPr/>
        </p:nvPicPr>
        <p:blipFill>
          <a:blip r:embed="rId3"/>
          <a:stretch>
            <a:fillRect/>
          </a:stretch>
        </p:blipFill>
        <p:spPr>
          <a:xfrm>
            <a:off x="1554480" y="1371600"/>
            <a:ext cx="9185040" cy="5120640"/>
          </a:xfrm>
          <a:prstGeom prst="rect">
            <a:avLst/>
          </a:prstGeom>
        </p:spPr>
      </p:pic>
    </p:spTree>
    <p:extLst>
      <p:ext uri="{BB962C8B-B14F-4D97-AF65-F5344CB8AC3E}">
        <p14:creationId xmlns:p14="http://schemas.microsoft.com/office/powerpoint/2010/main" val="103607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a:t>MN Statewide Average: </a:t>
            </a:r>
            <a:br>
              <a:rPr lang="en-US" dirty="0"/>
            </a:br>
            <a:r>
              <a:rPr lang="en-US" dirty="0"/>
              <a:t>School Rules Are Fair</a:t>
            </a:r>
          </a:p>
        </p:txBody>
      </p:sp>
      <p:pic>
        <p:nvPicPr>
          <p:cNvPr id="8" name="Picture 7" descr="School Rules are fair.&#10;&#10;x axis indicates grades 5, 8, 9, and 11th.  &#10;&#10;Y axis indicates percentage of students that agree with the statement above.  &#10;&#10;Lines are color coded by racial and ethnic groups. &#10;&#10;Yellow: Asian, 5th grade 86%, 8th grade 71%, 9th Grade 81%, 11th grade 78%&#10;&#10;Red: White, 5th grade 82%, 8th grade 70%, 9th Grade 76%, 11th grade 73%&#10;&#10;Orange: Hispanic, 5th grade 82%, 8th grade 63%, 9th Grade 72%, 11th grade 71%&#10;&#10;Grey: Black, African or African American 5th grade 76%, 8th grade 57%, 9th Grade 68%, 11th grade 67%&#10;&#10;Royal Blue: American Indian/Alaska Native, 5th grade 78%, 8th grade 61%, 9th Grade 66%, 11th grade 62%&#10;&#10;Green: Special Education, 5th grade 78%, 8th grade 64%, 9th Grade 72%, 11th grade 68%&#10;&#10;Navy Blue: Free/Reduced Lunch, 5th grade 80%, 8th grade 62%, 9th Grade 70%, 11th grade 69%"/>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974667" y="1374577"/>
            <a:ext cx="8242663" cy="4808218"/>
          </a:xfrm>
          <a:prstGeom prst="rect">
            <a:avLst/>
          </a:prstGeom>
        </p:spPr>
      </p:pic>
    </p:spTree>
    <p:extLst>
      <p:ext uri="{BB962C8B-B14F-4D97-AF65-F5344CB8AC3E}">
        <p14:creationId xmlns:p14="http://schemas.microsoft.com/office/powerpoint/2010/main" val="74016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a:t>MN Statewide Average: </a:t>
            </a:r>
            <a:br>
              <a:rPr lang="en-US" dirty="0"/>
            </a:br>
            <a:r>
              <a:rPr lang="en-US" dirty="0"/>
              <a:t>Teachers Care About Students</a:t>
            </a:r>
          </a:p>
        </p:txBody>
      </p:sp>
      <p:pic>
        <p:nvPicPr>
          <p:cNvPr id="8" name="Picture 7" descr="At my school, teachers care about students&#10;&#10;x axis indicates grades 5, 8, 9, and 11th.  &#10;&#10;Y axis indicates percentage of students that agree with the statement above.  &#10;&#10;Lines are color coded by racial and ethnic groups. &#10;&#10;Yellow: Asian, 5th grade 96%, 8th grade88%, 9th Grade 89%, 11th grade 90%&#10;&#10;Red: White, 5th grade 95%, 8th grade 87%, 9th Grade 86%, 11th grade 88%&#10;&#10;Orange: Hispanic, 5th grade 94%, 8th grade 84%, 9th Grade 84%, 11th grade 85%&#10;&#10;Grey: Black, African or African American 5th grade 90%, 8th grade 78%, 9th Grade 81%, 11th grade 83%&#10;&#10;Royal Blue: American Indian/Alaska Native, 5th grade 94%, 8th grade 82%, 9th Grade 79%, 11th grade 82%&#10;&#10;Green: Special Education, 5th grade 93%, 8th grade 84%, 9th Grade 85%, 11th grade 87%&#10;&#10;Navy Blue: Free/Reduced Lunch, 5th grade 93%, 8th grade 82%, 9th Grade 83%, 11th grade 85%"/>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020385" y="1354859"/>
            <a:ext cx="8151228" cy="4754880"/>
          </a:xfrm>
          <a:prstGeom prst="rect">
            <a:avLst/>
          </a:prstGeom>
        </p:spPr>
      </p:pic>
    </p:spTree>
    <p:extLst>
      <p:ext uri="{BB962C8B-B14F-4D97-AF65-F5344CB8AC3E}">
        <p14:creationId xmlns:p14="http://schemas.microsoft.com/office/powerpoint/2010/main" val="261546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MN Statewide Average</a:t>
            </a:r>
          </a:p>
        </p:txBody>
      </p:sp>
      <p:pic>
        <p:nvPicPr>
          <p:cNvPr id="8" name="Picture 7" descr="Most teachers at my school are interested in me as a person.&#10;&#10;x axis indicates grades 5, 8, 9, and 11th.  &#10;&#10;Y axis indicates percentage of students that agree with the statement above.  &#10;&#10;Lines are color coded by racial and ethnic groups. &#10;&#10;Yellow: Asian, 5th grade 81%, 8th grade68%, 9th Grade 65%, 11th grade 68%&#10;&#10;Red: White, 5th grade 81%, 8th grade 66%, 9th Grade 64%, 11th grade 68%&#10;&#10;Orange: Hispanic, 5th grade 82%, 8th grade 63%, 9th Grade 61%, 11th grade 64%&#10;&#10;Grey: Black, African or African American 5th grade 78%, 8th grade 62%, 9th Grade 63%, 11th grade 65%&#10;&#10;Royal Blue: American Indian/Alaska Native, 5th grade 78%, 8th grade 58%, 9th Grade 58%, 11th grade 62%&#10;&#10;Green: Special Education, 5th grade 81%, 8th grade 70%, 9th Grade 70%, 11th grade 71%&#10;&#10;Navy Blue: Free/Reduced Lunch, 5th grade 80%, 8th grade 63%, 9th Grade 61%, 11th grade 64%"/>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942008" y="1354859"/>
            <a:ext cx="8307982" cy="4846320"/>
          </a:xfrm>
          <a:prstGeom prst="rect">
            <a:avLst/>
          </a:prstGeom>
        </p:spPr>
      </p:pic>
    </p:spTree>
    <p:extLst>
      <p:ext uri="{BB962C8B-B14F-4D97-AF65-F5344CB8AC3E}">
        <p14:creationId xmlns:p14="http://schemas.microsoft.com/office/powerpoint/2010/main" val="254557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Stay Connected to the PBIS Community!</a:t>
            </a: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16</a:t>
            </a:fld>
            <a:endParaRPr lang="en-US" dirty="0">
              <a:solidFill>
                <a:srgbClr val="000000"/>
              </a:solidFill>
            </a:endParaRPr>
          </a:p>
        </p:txBody>
      </p:sp>
    </p:spTree>
    <p:extLst>
      <p:ext uri="{BB962C8B-B14F-4D97-AF65-F5344CB8AC3E}">
        <p14:creationId xmlns:p14="http://schemas.microsoft.com/office/powerpoint/2010/main" val="2705794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Schools Can Apply for Cohort 17 (2021-2023)</a:t>
            </a:r>
          </a:p>
        </p:txBody>
      </p:sp>
      <p:sp>
        <p:nvSpPr>
          <p:cNvPr id="3" name="Content Placeholder 2"/>
          <p:cNvSpPr>
            <a:spLocks noGrp="1"/>
          </p:cNvSpPr>
          <p:nvPr>
            <p:ph idx="1"/>
          </p:nvPr>
        </p:nvSpPr>
        <p:spPr/>
        <p:txBody>
          <a:bodyPr/>
          <a:lstStyle/>
          <a:p>
            <a:r>
              <a:rPr lang="en-US" dirty="0"/>
              <a:t>Cohort application guides through Exploration activities to </a:t>
            </a:r>
            <a:r>
              <a:rPr lang="en-US" b="1" dirty="0"/>
              <a:t>form a team </a:t>
            </a:r>
            <a:r>
              <a:rPr lang="en-US" dirty="0"/>
              <a:t>and </a:t>
            </a:r>
            <a:r>
              <a:rPr lang="en-US" b="1" dirty="0"/>
              <a:t>get data system </a:t>
            </a:r>
            <a:r>
              <a:rPr lang="en-US" dirty="0"/>
              <a:t>in place.</a:t>
            </a:r>
          </a:p>
          <a:p>
            <a:r>
              <a:rPr lang="en-US" dirty="0"/>
              <a:t>Teams get pre-requisites in place to be </a:t>
            </a:r>
            <a:r>
              <a:rPr lang="en-US" b="1" dirty="0"/>
              <a:t>ready</a:t>
            </a:r>
            <a:r>
              <a:rPr lang="en-US" dirty="0"/>
              <a:t> for </a:t>
            </a:r>
            <a:r>
              <a:rPr lang="en-US" b="1" dirty="0"/>
              <a:t>PBIS Installation</a:t>
            </a:r>
            <a:r>
              <a:rPr lang="en-US" dirty="0"/>
              <a:t>, including </a:t>
            </a:r>
            <a:r>
              <a:rPr lang="en-US" b="1" dirty="0"/>
              <a:t>commitment to data collection and analysis</a:t>
            </a:r>
            <a:r>
              <a:rPr lang="en-US" dirty="0"/>
              <a:t>.</a:t>
            </a:r>
          </a:p>
          <a:p>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2/24/2021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Footer Placeholder 5"/>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3865"/>
                </a:solidFill>
                <a:effectLst/>
                <a:uLnTx/>
                <a:uFillTx/>
                <a:latin typeface="Calibri"/>
                <a:ea typeface="+mn-ea"/>
                <a:cs typeface="+mn-cs"/>
              </a:rPr>
              <a:t>Leading for educational excellence and equity, every day for every one.</a:t>
            </a:r>
            <a:r>
              <a:rPr kumimoji="0" lang="en-US" sz="1200" b="0" i="0" u="none" strike="noStrike" kern="1200" cap="none" spc="0" normalizeH="0" baseline="0" noProof="0">
                <a:ln>
                  <a:noFill/>
                </a:ln>
                <a:solidFill>
                  <a:srgbClr val="FFFFFF"/>
                </a:solidFill>
                <a:effectLst/>
                <a:uLnTx/>
                <a:uFillTx/>
                <a:latin typeface="Calibri"/>
                <a:ea typeface="+mn-ea"/>
                <a:cs typeface="+mn-cs"/>
              </a:rPr>
              <a:t> </a:t>
            </a:r>
            <a:r>
              <a:rPr kumimoji="0" lang="en-US" sz="1200" b="0" i="0" u="none" strike="noStrike" kern="1200" cap="none" spc="0" normalizeH="0" baseline="0" noProof="0">
                <a:ln>
                  <a:noFill/>
                </a:ln>
                <a:solidFill>
                  <a:srgbClr val="78BE21"/>
                </a:solidFill>
                <a:effectLst/>
                <a:uLnTx/>
                <a:uFillTx/>
                <a:latin typeface="Calibri"/>
                <a:ea typeface="+mn-ea"/>
                <a:cs typeface="+mn-cs"/>
              </a:rPr>
              <a:t>|</a:t>
            </a:r>
            <a:r>
              <a:rPr kumimoji="0" lang="en-US" sz="1200" b="0" i="0" u="none" strike="noStrike" kern="1200" cap="none" spc="0" normalizeH="0" baseline="0" noProof="0">
                <a:ln>
                  <a:noFill/>
                </a:ln>
                <a:solidFill>
                  <a:srgbClr val="FFFFFF"/>
                </a:solidFill>
                <a:effectLst/>
                <a:uLnTx/>
                <a:uFillTx/>
                <a:latin typeface="Calibri"/>
                <a:ea typeface="+mn-ea"/>
                <a:cs typeface="+mn-cs"/>
              </a:rPr>
              <a:t> </a:t>
            </a:r>
            <a:r>
              <a:rPr kumimoji="0" lang="en-US" sz="1200" b="0" i="0" u="none" strike="noStrike" kern="1200" cap="none" spc="0" normalizeH="0" baseline="0" noProof="0">
                <a:ln>
                  <a:noFill/>
                </a:ln>
                <a:solidFill>
                  <a:srgbClr val="003865"/>
                </a:solidFill>
                <a:effectLst/>
                <a:uLnTx/>
                <a:uFillTx/>
                <a:latin typeface="Calibri"/>
                <a:ea typeface="+mn-ea"/>
                <a:cs typeface="+mn-cs"/>
              </a:rPr>
              <a:t>education.mn.gov</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pic>
        <p:nvPicPr>
          <p:cNvPr id="10" name="Picture 9" descr="Screenshot of the PBIS application for Cohort 1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1404474">
            <a:off x="1730083" y="3820669"/>
            <a:ext cx="9003608" cy="3867372"/>
          </a:xfrm>
          <a:prstGeom prst="rect">
            <a:avLst/>
          </a:prstGeom>
          <a:ln>
            <a:solidFill>
              <a:schemeClr val="tx1"/>
            </a:solidFill>
          </a:ln>
        </p:spPr>
      </p:pic>
      <p:sp>
        <p:nvSpPr>
          <p:cNvPr id="8" name="TextBox 7"/>
          <p:cNvSpPr txBox="1"/>
          <p:nvPr/>
        </p:nvSpPr>
        <p:spPr>
          <a:xfrm>
            <a:off x="5264728" y="5089784"/>
            <a:ext cx="6499392" cy="1354217"/>
          </a:xfrm>
          <a:prstGeom prst="rect">
            <a:avLst/>
          </a:prstGeom>
          <a:solidFill>
            <a:schemeClr val="bg1"/>
          </a:solidFill>
          <a:ln w="38100">
            <a:solidFill>
              <a:schemeClr val="accent2"/>
            </a:solidFill>
          </a:ln>
        </p:spPr>
        <p:txBody>
          <a:bodyPr wrap="square" lIns="182880" tIns="182880" rIns="182880" bIns="18288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3865"/>
                </a:solidFill>
                <a:effectLst/>
                <a:uLnTx/>
                <a:uFillTx/>
                <a:latin typeface="Calibri"/>
                <a:ea typeface="+mn-ea"/>
                <a:cs typeface="+mn-cs"/>
              </a:rPr>
              <a:t>Extended deadline to May 10th!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3865"/>
                </a:solidFill>
                <a:effectLst/>
                <a:uLnTx/>
                <a:uFillTx/>
                <a:latin typeface="Calibri"/>
                <a:ea typeface="+mn-ea"/>
                <a:cs typeface="+mn-cs"/>
                <a:hlinkClick r:id="rId3"/>
              </a:rPr>
              <a:t>http://pbisMN.org/Getting-Started</a:t>
            </a:r>
            <a:r>
              <a:rPr kumimoji="0" lang="en-US" sz="2800" b="0" i="0" u="none" strike="noStrike" kern="1200" cap="none" spc="0" normalizeH="0" baseline="0" noProof="0" dirty="0">
                <a:ln>
                  <a:noFill/>
                </a:ln>
                <a:solidFill>
                  <a:srgbClr val="003865"/>
                </a:solidFill>
                <a:effectLst/>
                <a:uLnTx/>
                <a:uFillTx/>
                <a:latin typeface="Calibri"/>
                <a:ea typeface="+mn-ea"/>
                <a:cs typeface="+mn-cs"/>
              </a:rPr>
              <a:t> </a:t>
            </a:r>
          </a:p>
        </p:txBody>
      </p:sp>
    </p:spTree>
    <p:extLst>
      <p:ext uri="{BB962C8B-B14F-4D97-AF65-F5344CB8AC3E}">
        <p14:creationId xmlns:p14="http://schemas.microsoft.com/office/powerpoint/2010/main" val="3544152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a:t>Share about your local examples, events and stories!</a:t>
            </a:r>
          </a:p>
        </p:txBody>
      </p:sp>
      <p:sp>
        <p:nvSpPr>
          <p:cNvPr id="10" name="Shape 163">
            <a:extLst>
              <a:ext uri="{C183D7F6-B498-43B3-948B-1728B52AA6E4}">
                <adec:decorative xmlns:adec="http://schemas.microsoft.com/office/drawing/2017/decorative" val="0"/>
              </a:ext>
            </a:extLst>
          </p:cNvPr>
          <p:cNvSpPr txBox="1"/>
          <p:nvPr/>
        </p:nvSpPr>
        <p:spPr>
          <a:xfrm>
            <a:off x="1354288" y="1933953"/>
            <a:ext cx="4515933" cy="378224"/>
          </a:xfrm>
          <a:prstGeom prst="rect">
            <a:avLst/>
          </a:prstGeom>
          <a:noFill/>
          <a:ln>
            <a:noFill/>
          </a:ln>
        </p:spPr>
        <p:txBody>
          <a:bodyPr lIns="68569" tIns="68569" rIns="68569" bIns="68569"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0563C1"/>
                </a:solidFill>
                <a:effectLst/>
                <a:uLnTx/>
                <a:uFillTx/>
                <a:latin typeface="Calibri"/>
                <a:ea typeface="+mn-ea"/>
                <a:cs typeface="+mn-cs"/>
                <a:hlinkClick r:id="rId2"/>
              </a:rPr>
              <a:t>facebook.com/pbisMN</a:t>
            </a:r>
            <a:r>
              <a:rPr kumimoji="0" lang="en-US" sz="3600" b="0" i="0" u="sng" strike="noStrike" kern="1200" cap="none" spc="0" normalizeH="0" baseline="0" noProof="0">
                <a:ln>
                  <a:noFill/>
                </a:ln>
                <a:solidFill>
                  <a:srgbClr val="0563C1"/>
                </a:solidFill>
                <a:effectLst/>
                <a:uLnTx/>
                <a:uFillTx/>
                <a:latin typeface="Calibri"/>
                <a:ea typeface="+mn-ea"/>
                <a:cs typeface="+mn-cs"/>
              </a:rPr>
              <a:t> </a:t>
            </a:r>
            <a:r>
              <a:rPr kumimoji="0" lang="en-US" sz="3600" b="0" i="0" u="none" strike="noStrike" kern="1200" cap="none" spc="0" normalizeH="0" baseline="0" noProof="0">
                <a:ln>
                  <a:noFill/>
                </a:ln>
                <a:solidFill>
                  <a:srgbClr val="003865"/>
                </a:solidFill>
                <a:effectLst/>
                <a:uLnTx/>
                <a:uFillTx/>
                <a:latin typeface="Calibri"/>
                <a:ea typeface="+mn-ea"/>
                <a:cs typeface="+mn-cs"/>
              </a:rPr>
              <a:t> </a:t>
            </a:r>
          </a:p>
        </p:txBody>
      </p:sp>
      <p:pic>
        <p:nvPicPr>
          <p:cNvPr id="9" name="Shape 162" descr="Thumbs Up Like FaceBook&#10;&#10;This is a thumbs up like sign from FaceBook.">
            <a:extLst>
              <a:ext uri="{C183D7F6-B498-43B3-948B-1728B52AA6E4}">
                <adec:decorative xmlns:adec="http://schemas.microsoft.com/office/drawing/2017/decorative" val="0"/>
              </a:ext>
            </a:extLst>
          </p:cNvPr>
          <p:cNvPicPr preferRelativeResize="0">
            <a:picLocks noChangeAspect="1"/>
          </p:cNvPicPr>
          <p:nvPr/>
        </p:nvPicPr>
        <p:blipFill rotWithShape="1">
          <a:blip r:embed="rId3">
            <a:alphaModFix/>
          </a:blip>
          <a:srcRect l="2883" t="23428" r="4837" b="20238"/>
          <a:stretch/>
        </p:blipFill>
        <p:spPr>
          <a:xfrm>
            <a:off x="2704985" y="2528240"/>
            <a:ext cx="1814537" cy="816413"/>
          </a:xfrm>
          <a:prstGeom prst="roundRect">
            <a:avLst>
              <a:gd name="adj" fmla="val 16667"/>
            </a:avLst>
          </a:prstGeom>
          <a:noFill/>
          <a:ln>
            <a:noFill/>
          </a:ln>
        </p:spPr>
      </p:pic>
      <p:sp>
        <p:nvSpPr>
          <p:cNvPr id="11" name="Shape 164">
            <a:extLst>
              <a:ext uri="{C183D7F6-B498-43B3-948B-1728B52AA6E4}">
                <adec:decorative xmlns:adec="http://schemas.microsoft.com/office/drawing/2017/decorative" val="0"/>
              </a:ext>
            </a:extLst>
          </p:cNvPr>
          <p:cNvSpPr txBox="1"/>
          <p:nvPr/>
        </p:nvSpPr>
        <p:spPr>
          <a:xfrm>
            <a:off x="6564678" y="1857003"/>
            <a:ext cx="4362966" cy="532124"/>
          </a:xfrm>
          <a:prstGeom prst="rect">
            <a:avLst/>
          </a:prstGeom>
          <a:noFill/>
          <a:ln>
            <a:noFill/>
          </a:ln>
        </p:spPr>
        <p:txBody>
          <a:bodyPr lIns="68569" tIns="68569" rIns="68569" bIns="68569" numCol="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0563C1"/>
                </a:solidFill>
                <a:effectLst/>
                <a:uLnTx/>
                <a:uFillTx/>
                <a:latin typeface="Calibri"/>
                <a:ea typeface="+mn-ea"/>
                <a:cs typeface="+mn-cs"/>
                <a:hlinkClick r:id="rId4"/>
              </a:rPr>
              <a:t>twitter.com/pbisMN</a:t>
            </a:r>
            <a:r>
              <a:rPr kumimoji="0" lang="en-US" sz="2800" b="0" i="0" u="none" strike="noStrike" kern="1200" cap="none" spc="0" normalizeH="0" baseline="0" noProof="0">
                <a:ln>
                  <a:noFill/>
                </a:ln>
                <a:solidFill>
                  <a:srgbClr val="003865"/>
                </a:solidFill>
                <a:effectLst/>
                <a:uLnTx/>
                <a:uFillTx/>
                <a:latin typeface="Calibri"/>
                <a:ea typeface="+mn-ea"/>
                <a:cs typeface="+mn-cs"/>
              </a:rPr>
              <a:t> </a:t>
            </a:r>
            <a:endParaRPr kumimoji="0" lang="en-US" sz="2000" b="0" i="0" u="none" strike="noStrike" kern="1200" cap="none" spc="0" normalizeH="0" baseline="0" noProof="0">
              <a:ln>
                <a:noFill/>
              </a:ln>
              <a:solidFill>
                <a:srgbClr val="003865"/>
              </a:solidFill>
              <a:effectLst/>
              <a:uLnTx/>
              <a:uFillTx/>
              <a:latin typeface="Calibri"/>
              <a:ea typeface="+mn-ea"/>
              <a:cs typeface="+mn-cs"/>
            </a:endParaRPr>
          </a:p>
        </p:txBody>
      </p:sp>
      <p:pic>
        <p:nvPicPr>
          <p:cNvPr id="12" name="Shape 166" descr="Twitter Logo&#10;&#10;This is the Twitter Logo of the bluebird tweeting.">
            <a:extLst>
              <a:ext uri="{C183D7F6-B498-43B3-948B-1728B52AA6E4}">
                <adec:decorative xmlns:adec="http://schemas.microsoft.com/office/drawing/2017/decorative" val="0"/>
              </a:ext>
            </a:extLst>
          </p:cNvPr>
          <p:cNvPicPr preferRelativeResize="0"/>
          <p:nvPr/>
        </p:nvPicPr>
        <p:blipFill>
          <a:blip r:embed="rId5">
            <a:alphaModFix/>
          </a:blip>
          <a:stretch>
            <a:fillRect/>
          </a:stretch>
        </p:blipFill>
        <p:spPr>
          <a:xfrm>
            <a:off x="8045755" y="2528240"/>
            <a:ext cx="964763" cy="779737"/>
          </a:xfrm>
          <a:prstGeom prst="rect">
            <a:avLst/>
          </a:prstGeom>
          <a:noFill/>
          <a:ln>
            <a:noFill/>
          </a:ln>
        </p:spPr>
      </p:pic>
    </p:spTree>
    <p:extLst>
      <p:ext uri="{BB962C8B-B14F-4D97-AF65-F5344CB8AC3E}">
        <p14:creationId xmlns:p14="http://schemas.microsoft.com/office/powerpoint/2010/main" val="1936095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6790" y="173665"/>
            <a:ext cx="9833629" cy="914400"/>
          </a:xfrm>
        </p:spPr>
        <p:txBody>
          <a:bodyPr>
            <a:normAutofit fontScale="90000"/>
          </a:bodyPr>
          <a:lstStyle/>
          <a:p>
            <a:br>
              <a:rPr lang="en-US" dirty="0"/>
            </a:br>
            <a:r>
              <a:rPr lang="en-US" b="1" baseline="0" dirty="0"/>
              <a:t>2021 Minnesota PBIS Summer Institute and Film Festival</a:t>
            </a:r>
            <a:endParaRPr lang="en-US" b="1" dirty="0"/>
          </a:p>
        </p:txBody>
      </p:sp>
      <p:pic>
        <p:nvPicPr>
          <p:cNvPr id="9" name="Picture 4" descr="Black and white clip art of movie film reel." title="Movie Film Re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rot="-425150">
            <a:off x="9945972" y="1434020"/>
            <a:ext cx="2029606" cy="101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p:txBody>
          <a:bodyPr vert="horz" lIns="91440" tIns="45720" rIns="91440" bIns="45720" rtlCol="0" anchor="t">
            <a:normAutofit/>
          </a:bodyPr>
          <a:lstStyle/>
          <a:p>
            <a:r>
              <a:rPr lang="en-US" sz="3600" dirty="0"/>
              <a:t>VIRTUAL again this year</a:t>
            </a:r>
          </a:p>
          <a:p>
            <a:r>
              <a:rPr lang="en-US" sz="3600" dirty="0"/>
              <a:t>June 16-17 </a:t>
            </a:r>
          </a:p>
          <a:p>
            <a:r>
              <a:rPr lang="en-US" sz="3600" b="1" dirty="0"/>
              <a:t>NO cost</a:t>
            </a:r>
            <a:r>
              <a:rPr lang="en-US" sz="3600" dirty="0"/>
              <a:t> for participation</a:t>
            </a:r>
          </a:p>
          <a:p>
            <a:r>
              <a:rPr lang="en-US" sz="3600" dirty="0"/>
              <a:t>registration is required</a:t>
            </a:r>
            <a:endParaRPr lang="en-US" sz="3600" dirty="0">
              <a:cs typeface="Calibri"/>
            </a:endParaRPr>
          </a:p>
          <a:p>
            <a:pPr marL="0" indent="0">
              <a:buNone/>
            </a:pPr>
            <a:r>
              <a:rPr lang="en-US" sz="3600" dirty="0">
                <a:ea typeface="+mn-lt"/>
                <a:cs typeface="+mn-lt"/>
                <a:hlinkClick r:id="rId3"/>
              </a:rPr>
              <a:t>Minnesota PBIS - PBIS MN Institute &amp; Film Festival</a:t>
            </a:r>
            <a:endParaRPr lang="en-US" sz="3600" dirty="0">
              <a:cs typeface="Calibri"/>
            </a:endParaRPr>
          </a:p>
          <a:p>
            <a:pPr marL="457200" lvl="1" indent="0">
              <a:buNone/>
            </a:pPr>
            <a:endParaRPr lang="en-US" sz="3200">
              <a:cs typeface="Calibri"/>
            </a:endParaRPr>
          </a:p>
        </p:txBody>
      </p:sp>
    </p:spTree>
    <p:extLst>
      <p:ext uri="{BB962C8B-B14F-4D97-AF65-F5344CB8AC3E}">
        <p14:creationId xmlns:p14="http://schemas.microsoft.com/office/powerpoint/2010/main" val="635878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996" y="152400"/>
            <a:ext cx="9373302" cy="914400"/>
          </a:xfrm>
        </p:spPr>
        <p:txBody>
          <a:bodyPr>
            <a:normAutofit/>
          </a:bodyPr>
          <a:lstStyle/>
          <a:p>
            <a:r>
              <a:rPr lang="en-US" baseline="0" dirty="0"/>
              <a:t>Supporting and Sustaining PBIS Implementation</a:t>
            </a:r>
            <a:endParaRPr lang="en-US" dirty="0"/>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sz="4000" dirty="0"/>
              <a:t>Recognize your progress Cohort 16! </a:t>
            </a:r>
          </a:p>
          <a:p>
            <a:r>
              <a:rPr lang="en-US" sz="4000" dirty="0"/>
              <a:t>MN Student Survey Data available to your teams</a:t>
            </a:r>
            <a:endParaRPr lang="en-US" dirty="0"/>
          </a:p>
          <a:p>
            <a:r>
              <a:rPr lang="en-US" sz="4000" baseline="0" dirty="0"/>
              <a:t>Staying connected to the broader</a:t>
            </a:r>
            <a:r>
              <a:rPr lang="en-US" sz="4000" dirty="0"/>
              <a:t> </a:t>
            </a:r>
            <a:r>
              <a:rPr lang="en-US" sz="4000" baseline="0" dirty="0"/>
              <a:t>PBIS community</a:t>
            </a:r>
          </a:p>
          <a:p>
            <a:r>
              <a:rPr lang="en-US" sz="4000" dirty="0"/>
              <a:t>Upcoming PBIS opportunities for you and your teams</a:t>
            </a: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1795635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769" y="-3463"/>
            <a:ext cx="11684576" cy="1243444"/>
          </a:xfrm>
        </p:spPr>
        <p:txBody>
          <a:bodyPr>
            <a:normAutofit/>
          </a:bodyPr>
          <a:lstStyle/>
          <a:p>
            <a:r>
              <a:rPr lang="en-US" sz="3200" dirty="0"/>
              <a:t>18th International Virtual Conference on Positive Behavior Supports</a:t>
            </a:r>
            <a:r>
              <a:rPr lang="en-US" dirty="0"/>
              <a:t> </a:t>
            </a:r>
            <a:r>
              <a:rPr lang="en-US" sz="3100" dirty="0"/>
              <a:t>March 16-19, 2021</a:t>
            </a:r>
          </a:p>
        </p:txBody>
      </p:sp>
      <p:pic>
        <p:nvPicPr>
          <p:cNvPr id="6" name="Picture 5" descr="APBS Logo linked to website">
            <a:hlinkClick r:id="rId3"/>
            <a:extLst>
              <a:ext uri="{FF2B5EF4-FFF2-40B4-BE49-F238E27FC236}">
                <a16:creationId xmlns:a16="http://schemas.microsoft.com/office/drawing/2014/main" id="{A00C7B56-F9CF-4454-BB17-DB74B13F3E8F}"/>
              </a:ext>
            </a:extLst>
          </p:cNvPr>
          <p:cNvPicPr>
            <a:picLocks noChangeAspect="1"/>
          </p:cNvPicPr>
          <p:nvPr/>
        </p:nvPicPr>
        <p:blipFill>
          <a:blip r:embed="rId4"/>
          <a:stretch>
            <a:fillRect/>
          </a:stretch>
        </p:blipFill>
        <p:spPr>
          <a:xfrm>
            <a:off x="656293" y="618539"/>
            <a:ext cx="679911" cy="543929"/>
          </a:xfrm>
          <a:prstGeom prst="rect">
            <a:avLst/>
          </a:prstGeom>
        </p:spPr>
      </p:pic>
      <p:sp>
        <p:nvSpPr>
          <p:cNvPr id="7" name="Content Placeholder 2" title="APBS in MN 2021"/>
          <p:cNvSpPr>
            <a:spLocks noGrp="1"/>
          </p:cNvSpPr>
          <p:nvPr>
            <p:ph sz="half" idx="1"/>
          </p:nvPr>
        </p:nvSpPr>
        <p:spPr>
          <a:xfrm>
            <a:off x="318656" y="1482057"/>
            <a:ext cx="6373090" cy="5318360"/>
          </a:xfrm>
        </p:spPr>
        <p:txBody>
          <a:bodyPr vert="horz" lIns="91440" tIns="45720" rIns="91440" bIns="45720" rtlCol="0" anchor="t">
            <a:normAutofit fontScale="40000" lnSpcReduction="20000"/>
          </a:bodyPr>
          <a:lstStyle/>
          <a:p>
            <a:r>
              <a:rPr lang="en-US" sz="5100" b="1" dirty="0"/>
              <a:t>	Sessions featuring Minnesota work:</a:t>
            </a:r>
            <a:endParaRPr lang="en-US" sz="5100" b="1" dirty="0">
              <a:cs typeface="Calibri"/>
            </a:endParaRPr>
          </a:p>
          <a:p>
            <a:r>
              <a:rPr lang="en-US" sz="5100" dirty="0">
                <a:ea typeface="+mn-lt"/>
                <a:cs typeface="+mn-lt"/>
              </a:rPr>
              <a:t>PBIS and Aligned Initiatives: How do We Make This All Fit Together</a:t>
            </a:r>
            <a:endParaRPr lang="en-US" sz="5100" b="1" i="1" dirty="0">
              <a:ea typeface="+mn-lt"/>
              <a:cs typeface="+mn-lt"/>
            </a:endParaRPr>
          </a:p>
          <a:p>
            <a:r>
              <a:rPr lang="en-US" sz="5100" dirty="0">
                <a:ea typeface="+mn-lt"/>
                <a:cs typeface="+mn-lt"/>
              </a:rPr>
              <a:t>Implementing PBIS With A Native Voice: One State's Story</a:t>
            </a:r>
            <a:endParaRPr lang="en-US" sz="5100" b="1" i="1" dirty="0">
              <a:ea typeface="+mn-lt"/>
              <a:cs typeface="+mn-lt"/>
            </a:endParaRPr>
          </a:p>
          <a:p>
            <a:r>
              <a:rPr lang="en-US" sz="5100" dirty="0">
                <a:ea typeface="+mn-lt"/>
                <a:cs typeface="+mn-lt"/>
              </a:rPr>
              <a:t>Scaling-up PBIS in Big Ways: Stories from Two Large Urban School Districts </a:t>
            </a:r>
          </a:p>
          <a:p>
            <a:r>
              <a:rPr lang="en-US" sz="5100" dirty="0">
                <a:ea typeface="+mn-lt"/>
                <a:cs typeface="+mn-lt"/>
              </a:rPr>
              <a:t>Commitment Issues: Supporting Staff Across a Range of Intentions to Implement SWPBIS </a:t>
            </a:r>
          </a:p>
          <a:p>
            <a:r>
              <a:rPr lang="en-US" sz="5100" dirty="0">
                <a:ea typeface="+mn-lt"/>
                <a:cs typeface="+mn-lt"/>
              </a:rPr>
              <a:t>Check &amp; Connect: Monitoring &amp; Increasing Students’ Academic, Behavioral, Cognitive, and Affective Engagement </a:t>
            </a:r>
            <a:endParaRPr lang="en-US" sz="5100" b="1" i="1" dirty="0">
              <a:ea typeface="+mn-lt"/>
              <a:cs typeface="+mn-lt"/>
            </a:endParaRPr>
          </a:p>
          <a:p>
            <a:r>
              <a:rPr lang="en-US" sz="5100" dirty="0">
                <a:ea typeface="+mn-lt"/>
                <a:cs typeface="+mn-lt"/>
              </a:rPr>
              <a:t>Implementing a Three-Tiered PBS Model in Organizations Supporting People with IDD </a:t>
            </a:r>
            <a:br>
              <a:rPr lang="en-US" sz="5100" dirty="0"/>
            </a:br>
            <a:br>
              <a:rPr lang="en-US" sz="5100" dirty="0"/>
            </a:br>
            <a:endParaRPr lang="en-US" sz="3800" b="1" i="1" dirty="0">
              <a:cs typeface="Calibri"/>
            </a:endParaRPr>
          </a:p>
          <a:p>
            <a:pPr marL="0" indent="0">
              <a:buNone/>
            </a:pPr>
            <a:endParaRPr lang="en-US" sz="3200" dirty="0">
              <a:cs typeface="Calibri"/>
            </a:endParaRPr>
          </a:p>
          <a:p>
            <a:pPr marL="0" indent="0">
              <a:buNone/>
            </a:pPr>
            <a:endParaRPr lang="en-US" i="1" dirty="0">
              <a:hlinkClick r:id="rId3"/>
            </a:endParaRPr>
          </a:p>
        </p:txBody>
      </p:sp>
      <p:sp>
        <p:nvSpPr>
          <p:cNvPr id="3" name="Content Placeholder 2">
            <a:extLst>
              <a:ext uri="{FF2B5EF4-FFF2-40B4-BE49-F238E27FC236}">
                <a16:creationId xmlns:a16="http://schemas.microsoft.com/office/drawing/2014/main" id="{693466FB-644D-4472-ABE5-AC02E29D5B15}"/>
              </a:ext>
              <a:ext uri="{C183D7F6-B498-43B3-948B-1728B52AA6E4}">
                <adec:decorative xmlns:adec="http://schemas.microsoft.com/office/drawing/2017/decorative" val="1"/>
              </a:ext>
            </a:extLst>
          </p:cNvPr>
          <p:cNvSpPr>
            <a:spLocks noGrp="1"/>
          </p:cNvSpPr>
          <p:nvPr>
            <p:ph sz="half" idx="2"/>
          </p:nvPr>
        </p:nvSpPr>
        <p:spPr>
          <a:xfrm>
            <a:off x="6691745" y="1386807"/>
            <a:ext cx="5181600" cy="5318360"/>
          </a:xfrm>
        </p:spPr>
        <p:txBody>
          <a:bodyPr vert="horz" lIns="91440" tIns="45720" rIns="91440" bIns="45720" rtlCol="0" anchor="t">
            <a:normAutofit/>
          </a:bodyPr>
          <a:lstStyle/>
          <a:p>
            <a:r>
              <a:rPr lang="en-US" dirty="0">
                <a:ea typeface="+mn-lt"/>
                <a:cs typeface="+mn-lt"/>
                <a:hlinkClick r:id="rId5"/>
              </a:rPr>
              <a:t>Link to Conference Agenda at a Glance</a:t>
            </a:r>
            <a:endParaRPr lang="en-US" dirty="0"/>
          </a:p>
        </p:txBody>
      </p:sp>
      <p:pic>
        <p:nvPicPr>
          <p:cNvPr id="4" name="Picture 3" descr="Brochure picture of the APBS Agenda at a Glance for the March 17-19, 2021 Conference">
            <a:extLst>
              <a:ext uri="{FF2B5EF4-FFF2-40B4-BE49-F238E27FC236}">
                <a16:creationId xmlns:a16="http://schemas.microsoft.com/office/drawing/2014/main" id="{205242B7-3602-47F4-9D5E-DA579668A9D0}"/>
              </a:ext>
            </a:extLst>
          </p:cNvPr>
          <p:cNvPicPr>
            <a:picLocks noChangeAspect="1"/>
          </p:cNvPicPr>
          <p:nvPr/>
        </p:nvPicPr>
        <p:blipFill>
          <a:blip r:embed="rId6"/>
          <a:stretch>
            <a:fillRect/>
          </a:stretch>
        </p:blipFill>
        <p:spPr>
          <a:xfrm rot="480000">
            <a:off x="8288220" y="2081681"/>
            <a:ext cx="2093491" cy="4454638"/>
          </a:xfrm>
          <a:prstGeom prst="rect">
            <a:avLst/>
          </a:prstGeom>
        </p:spPr>
      </p:pic>
    </p:spTree>
    <p:extLst>
      <p:ext uri="{BB962C8B-B14F-4D97-AF65-F5344CB8AC3E}">
        <p14:creationId xmlns:p14="http://schemas.microsoft.com/office/powerpoint/2010/main" val="261271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r>
              <a:rPr lang="en-US" baseline="0" dirty="0"/>
              <a:t>!</a:t>
            </a:r>
            <a:endParaRPr lang="en-US" dirty="0"/>
          </a:p>
        </p:txBody>
      </p:sp>
      <p:sp>
        <p:nvSpPr>
          <p:cNvPr id="3" name="Text Placeholder 2"/>
          <p:cNvSpPr>
            <a:spLocks noGrp="1"/>
          </p:cNvSpPr>
          <p:nvPr>
            <p:ph type="body" sz="quarter" idx="13"/>
          </p:nvPr>
        </p:nvSpPr>
        <p:spPr/>
        <p:txBody>
          <a:bodyPr>
            <a:normAutofit/>
          </a:bodyPr>
          <a:lstStyle/>
          <a:p>
            <a:r>
              <a:rPr lang="en-US" sz="2800" dirty="0"/>
              <a:t>Minnesota Department of Education – PBIS Management Team </a:t>
            </a:r>
            <a:br>
              <a:rPr lang="en-US" sz="2800" dirty="0"/>
            </a:br>
            <a:r>
              <a:rPr lang="en-US" sz="2800" dirty="0"/>
              <a:t>MDE.PBIS@state.mn.us</a:t>
            </a:r>
          </a:p>
        </p:txBody>
      </p:sp>
      <p:sp>
        <p:nvSpPr>
          <p:cNvPr id="4" name="Date Placeholder 3"/>
          <p:cNvSpPr>
            <a:spLocks noGrp="1"/>
          </p:cNvSpPr>
          <p:nvPr>
            <p:ph type="dt" sz="half" idx="10"/>
          </p:nvPr>
        </p:nvSpPr>
        <p:spPr/>
        <p:txBody>
          <a:bodyPr/>
          <a:lstStyle/>
          <a:p>
            <a:fld id="{D094F804-653A-41F1-A565-1098D9DEB37A}" type="datetime1">
              <a:rPr lang="en-US" smtClean="0">
                <a:solidFill>
                  <a:srgbClr val="FFFFFF"/>
                </a:solidFill>
              </a:rPr>
              <a:pPr/>
              <a:t>2/24/2021</a:t>
            </a:fld>
            <a:endParaRPr lang="en-US" dirty="0">
              <a:solidFill>
                <a:srgbClr val="FFFFFF"/>
              </a:solidFill>
            </a:endParaRPr>
          </a:p>
        </p:txBody>
      </p:sp>
      <p:sp>
        <p:nvSpPr>
          <p:cNvPr id="5" name="Footer Placeholder 4"/>
          <p:cNvSpPr>
            <a:spLocks noGrp="1"/>
          </p:cNvSpPr>
          <p:nvPr>
            <p:ph type="ftr" sz="quarter" idx="12"/>
          </p:nvPr>
        </p:nvSpPr>
        <p:spPr/>
        <p:txBody>
          <a:bodyPr/>
          <a:lstStyle/>
          <a:p>
            <a:r>
              <a:rPr lang="en-US">
                <a:solidFill>
                  <a:srgbClr val="FFFFFF"/>
                </a:solidFill>
              </a:rPr>
              <a:t>Leading for educational excellence and equity, every day for every one. </a:t>
            </a:r>
            <a:r>
              <a:rPr lang="en-US">
                <a:solidFill>
                  <a:srgbClr val="78BE21"/>
                </a:solidFill>
              </a:rPr>
              <a:t>|</a:t>
            </a:r>
            <a:r>
              <a:rPr lang="en-US">
                <a:solidFill>
                  <a:srgbClr val="FFFFFF"/>
                </a:solidFill>
              </a:rPr>
              <a:t> education.mn.gov</a:t>
            </a:r>
            <a:endParaRPr lang="en-US" dirty="0">
              <a:solidFill>
                <a:srgbClr val="FFFFFF"/>
              </a:solidFill>
            </a:endParaRPr>
          </a:p>
        </p:txBody>
      </p:sp>
      <p:sp>
        <p:nvSpPr>
          <p:cNvPr id="6" name="Slide Number Placeholder 5"/>
          <p:cNvSpPr>
            <a:spLocks noGrp="1"/>
          </p:cNvSpPr>
          <p:nvPr>
            <p:ph type="sldNum" sz="quarter" idx="11"/>
          </p:nvPr>
        </p:nvSpPr>
        <p:spPr/>
        <p:txBody>
          <a:bodyPr/>
          <a:lstStyle/>
          <a:p>
            <a:fld id="{48F63A3B-78C7-47BE-AE5E-E10140E04643}" type="slidenum">
              <a:rPr lang="en-US" smtClean="0">
                <a:solidFill>
                  <a:srgbClr val="FFFFFF"/>
                </a:solidFill>
              </a:rPr>
              <a:pPr/>
              <a:t>21</a:t>
            </a:fld>
            <a:endParaRPr lang="en-US" dirty="0">
              <a:solidFill>
                <a:srgbClr val="FFFFFF"/>
              </a:solidFill>
            </a:endParaRPr>
          </a:p>
        </p:txBody>
      </p:sp>
    </p:spTree>
    <p:extLst>
      <p:ext uri="{BB962C8B-B14F-4D97-AF65-F5344CB8AC3E}">
        <p14:creationId xmlns:p14="http://schemas.microsoft.com/office/powerpoint/2010/main" val="3579501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Recognizing your Progress and Growth!</a:t>
            </a:r>
            <a:endParaRPr lang="en-US" dirty="0">
              <a:cs typeface="Calibri"/>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3</a:t>
            </a:fld>
            <a:endParaRPr lang="en-US" dirty="0">
              <a:solidFill>
                <a:srgbClr val="000000"/>
              </a:solidFill>
            </a:endParaRPr>
          </a:p>
        </p:txBody>
      </p:sp>
    </p:spTree>
    <p:extLst>
      <p:ext uri="{BB962C8B-B14F-4D97-AF65-F5344CB8AC3E}">
        <p14:creationId xmlns:p14="http://schemas.microsoft.com/office/powerpoint/2010/main" val="342700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MRIP Cohort 16 (2020-2022)</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2/24/2021</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4</a:t>
            </a:fld>
            <a:endParaRPr lang="en-US" dirty="0">
              <a:solidFill>
                <a:srgbClr val="000000"/>
              </a:solidFill>
            </a:endParaRPr>
          </a:p>
        </p:txBody>
      </p:sp>
      <p:pic>
        <p:nvPicPr>
          <p:cNvPr id="6" name="Picture 5" descr="Your cohort TFI progress from 2020 to present"/>
          <p:cNvPicPr>
            <a:picLocks/>
          </p:cNvPicPr>
          <p:nvPr/>
        </p:nvPicPr>
        <p:blipFill>
          <a:blip r:embed="rId2"/>
          <a:stretch>
            <a:fillRect/>
          </a:stretch>
        </p:blipFill>
        <p:spPr>
          <a:xfrm>
            <a:off x="1829697" y="1371600"/>
            <a:ext cx="10058400" cy="5029200"/>
          </a:xfrm>
          <a:prstGeom prst="rect">
            <a:avLst/>
          </a:prstGeom>
        </p:spPr>
      </p:pic>
    </p:spTree>
    <p:extLst>
      <p:ext uri="{BB962C8B-B14F-4D97-AF65-F5344CB8AC3E}">
        <p14:creationId xmlns:p14="http://schemas.microsoft.com/office/powerpoint/2010/main" val="221671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FFFFFF"/>
                </a:solidFill>
              </a:rPr>
              <a:t>SRIP Cohort 16 (2020-2022)</a:t>
            </a:r>
            <a:endParaRPr lang="en-US" sz="2000" dirty="0">
              <a:solidFill>
                <a:srgbClr val="FFFFFF"/>
              </a:solidFill>
            </a:endParaRPr>
          </a:p>
        </p:txBody>
      </p:sp>
      <p:pic>
        <p:nvPicPr>
          <p:cNvPr id="5" name="Picture 4" descr="Your cohort TFI progress from 2020 to present"/>
          <p:cNvPicPr>
            <a:picLocks/>
          </p:cNvPicPr>
          <p:nvPr/>
        </p:nvPicPr>
        <p:blipFill>
          <a:blip r:embed="rId3"/>
          <a:stretch>
            <a:fillRect/>
          </a:stretch>
        </p:blipFill>
        <p:spPr>
          <a:xfrm>
            <a:off x="1828800" y="1371600"/>
            <a:ext cx="10058400" cy="5029200"/>
          </a:xfrm>
          <a:prstGeom prst="rect">
            <a:avLst/>
          </a:prstGeom>
        </p:spPr>
      </p:pic>
    </p:spTree>
    <p:extLst>
      <p:ext uri="{BB962C8B-B14F-4D97-AF65-F5344CB8AC3E}">
        <p14:creationId xmlns:p14="http://schemas.microsoft.com/office/powerpoint/2010/main" val="2715379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NRIP Cohort 16 (2020-2022)</a:t>
            </a:r>
          </a:p>
        </p:txBody>
      </p:sp>
      <p:pic>
        <p:nvPicPr>
          <p:cNvPr id="5" name="Picture 4" descr="Your cohort TFI progress from 2020 to present"/>
          <p:cNvPicPr>
            <a:picLocks/>
          </p:cNvPicPr>
          <p:nvPr/>
        </p:nvPicPr>
        <p:blipFill>
          <a:blip r:embed="rId2"/>
          <a:stretch>
            <a:fillRect/>
          </a:stretch>
        </p:blipFill>
        <p:spPr>
          <a:xfrm>
            <a:off x="1828800" y="1371600"/>
            <a:ext cx="10058400" cy="5029200"/>
          </a:xfrm>
          <a:prstGeom prst="rect">
            <a:avLst/>
          </a:prstGeom>
        </p:spPr>
      </p:pic>
    </p:spTree>
    <p:extLst>
      <p:ext uri="{BB962C8B-B14F-4D97-AF65-F5344CB8AC3E}">
        <p14:creationId xmlns:p14="http://schemas.microsoft.com/office/powerpoint/2010/main" val="664043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2019 Minnesota Student Survey Information</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7</a:t>
            </a:fld>
            <a:endParaRPr lang="en-US" dirty="0">
              <a:solidFill>
                <a:srgbClr val="000000"/>
              </a:solidFill>
            </a:endParaRPr>
          </a:p>
        </p:txBody>
      </p:sp>
    </p:spTree>
    <p:extLst>
      <p:ext uri="{BB962C8B-B14F-4D97-AF65-F5344CB8AC3E}">
        <p14:creationId xmlns:p14="http://schemas.microsoft.com/office/powerpoint/2010/main" val="443070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4" name="Google Shape;434;p66"/>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2"/>
              </a:buClr>
              <a:buSzPts val="4400"/>
            </a:pPr>
            <a:r>
              <a:rPr lang="en-US" sz="4800" b="1" dirty="0"/>
              <a:t>Student –Teacher Relationships</a:t>
            </a:r>
            <a:endParaRPr sz="2800" dirty="0"/>
          </a:p>
        </p:txBody>
      </p:sp>
      <p:pic>
        <p:nvPicPr>
          <p:cNvPr id="6" name="Content Placeholder 5" title="Hattie Graph on Teacher Student Relationship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029" y="1509713"/>
            <a:ext cx="10540290" cy="4452175"/>
          </a:xfrm>
        </p:spPr>
      </p:pic>
    </p:spTree>
    <p:extLst>
      <p:ext uri="{BB962C8B-B14F-4D97-AF65-F5344CB8AC3E}">
        <p14:creationId xmlns:p14="http://schemas.microsoft.com/office/powerpoint/2010/main" val="906526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MN Student Survey Reports</a:t>
            </a:r>
          </a:p>
        </p:txBody>
      </p:sp>
      <p:pic>
        <p:nvPicPr>
          <p:cNvPr id="5" name="Picture 4" descr="This picture details the web page where the Minnesota Student Survey data can be pulled from.  There are seven different drop-down boxes to chose from, which allow you to pull different data from the MN Student Survey.  Those different drop-down boxes are: Level, Name, Year, Category, Report, Grade, and Demographic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3682" y="1329398"/>
            <a:ext cx="11228364" cy="5570806"/>
          </a:xfrm>
          <a:prstGeom prst="rect">
            <a:avLst/>
          </a:prstGeom>
        </p:spPr>
      </p:pic>
    </p:spTree>
    <p:extLst>
      <p:ext uri="{BB962C8B-B14F-4D97-AF65-F5344CB8AC3E}">
        <p14:creationId xmlns:p14="http://schemas.microsoft.com/office/powerpoint/2010/main" val="2038643235"/>
      </p:ext>
    </p:extLst>
  </p:cSld>
  <p:clrMapOvr>
    <a:masterClrMapping/>
  </p:clrMapOvr>
</p:sld>
</file>

<file path=ppt/theme/theme1.xml><?xml version="1.0" encoding="utf-8"?>
<a:theme xmlns:a="http://schemas.openxmlformats.org/drawingml/2006/main"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PBIS_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2966C2BD65E54BBBE133EDCB429956" ma:contentTypeVersion="8" ma:contentTypeDescription="Create a new document." ma:contentTypeScope="" ma:versionID="1e4d7931970b2d9947f1bb5f7c0f9f9f">
  <xsd:schema xmlns:xsd="http://www.w3.org/2001/XMLSchema" xmlns:xs="http://www.w3.org/2001/XMLSchema" xmlns:p="http://schemas.microsoft.com/office/2006/metadata/properties" xmlns:ns2="df1db236-f4ed-46d7-a734-34aadf213676" xmlns:ns3="df7176e6-ff46-46f8-8b8f-d830a43c7201" targetNamespace="http://schemas.microsoft.com/office/2006/metadata/properties" ma:root="true" ma:fieldsID="39db6b53d99ec96a57be60c311405566" ns2:_="" ns3:_="">
    <xsd:import namespace="df1db236-f4ed-46d7-a734-34aadf213676"/>
    <xsd:import namespace="df7176e6-ff46-46f8-8b8f-d830a43c720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1db236-f4ed-46d7-a734-34aadf2136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7176e6-ff46-46f8-8b8f-d830a43c720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2.xml><?xml version="1.0" encoding="utf-8"?>
<ds:datastoreItem xmlns:ds="http://schemas.openxmlformats.org/officeDocument/2006/customXml" ds:itemID="{226A1386-9537-4EA6-B9A3-FB7D154FAC23}">
  <ds:schemaRefs>
    <ds:schemaRef ds:uri="df1db236-f4ed-46d7-a734-34aadf213676"/>
    <ds:schemaRef ds:uri="http://purl.org/dc/elements/1.1/"/>
    <ds:schemaRef ds:uri="http://purl.org/dc/terms/"/>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purl.org/dc/dcmitype/"/>
    <ds:schemaRef ds:uri="http://schemas.openxmlformats.org/package/2006/metadata/core-properties"/>
    <ds:schemaRef ds:uri="df7176e6-ff46-46f8-8b8f-d830a43c7201"/>
  </ds:schemaRefs>
</ds:datastoreItem>
</file>

<file path=customXml/itemProps3.xml><?xml version="1.0" encoding="utf-8"?>
<ds:datastoreItem xmlns:ds="http://schemas.openxmlformats.org/officeDocument/2006/customXml" ds:itemID="{BEB59CB5-7D9B-4615-9AFF-188FAF91B4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1db236-f4ed-46d7-a734-34aadf213676"/>
    <ds:schemaRef ds:uri="df7176e6-ff46-46f8-8b8f-d830a43c72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55059</TotalTime>
  <Words>1214</Words>
  <Application>Microsoft Office PowerPoint</Application>
  <PresentationFormat>Widescreen</PresentationFormat>
  <Paragraphs>103</Paragraphs>
  <Slides>21</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NeueHaasGroteskText Std</vt:lpstr>
      <vt:lpstr>MDE &amp; PBISmn</vt:lpstr>
      <vt:lpstr>PBIS_TA</vt:lpstr>
      <vt:lpstr>Minnesota PBIS Spring Training Cohorts 16 </vt:lpstr>
      <vt:lpstr>Supporting and Sustaining PBIS Implementation</vt:lpstr>
      <vt:lpstr>Recognizing your Progress and Growth!</vt:lpstr>
      <vt:lpstr>MRIP Cohort 16 (2020-2022)</vt:lpstr>
      <vt:lpstr>SRIP Cohort 16 (2020-2022)</vt:lpstr>
      <vt:lpstr>NRIP Cohort 16 (2020-2022)</vt:lpstr>
      <vt:lpstr>2019 Minnesota Student Survey Information</vt:lpstr>
      <vt:lpstr>Student –Teacher Relationships</vt:lpstr>
      <vt:lpstr>MN Student Survey Reports</vt:lpstr>
      <vt:lpstr>Teacher-Student Relationships:  Questions from MN Student Survey</vt:lpstr>
      <vt:lpstr>MN Statewide vs a selected District Average</vt:lpstr>
      <vt:lpstr>MN Statewide v District Average</vt:lpstr>
      <vt:lpstr>MN Statewide Average:  School Rules Are Fair</vt:lpstr>
      <vt:lpstr>MN Statewide Average:  Teachers Care About Students</vt:lpstr>
      <vt:lpstr>MN Statewide Average</vt:lpstr>
      <vt:lpstr>Stay Connected to the PBIS Community!</vt:lpstr>
      <vt:lpstr>Schools Can Apply for Cohort 17 (2021-2023)</vt:lpstr>
      <vt:lpstr>Share about your local examples, events and stories!</vt:lpstr>
      <vt:lpstr> 2021 Minnesota PBIS Summer Institute and Film Festival</vt:lpstr>
      <vt:lpstr>18th International Virtual Conference on Positive Behavior Supports March 16-19, 2021</vt:lpstr>
      <vt:lpstr>Thank you!</vt:lpstr>
    </vt:vector>
  </TitlesOfParts>
  <Company>Minnesota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Reverse Logo</dc:title>
  <dc:subject>PowerPoint Template</dc:subject>
  <dc:creator>Hunt, Mary (MDE)</dc:creator>
  <cp:keywords>PowerPoint, Template</cp:keywords>
  <dc:description>Version 1.1, Released 8-2016</dc:description>
  <cp:lastModifiedBy>Garrett Petrie</cp:lastModifiedBy>
  <cp:revision>226</cp:revision>
  <cp:lastPrinted>2019-01-16T15:16:07Z</cp:lastPrinted>
  <dcterms:created xsi:type="dcterms:W3CDTF">2019-01-15T15:48:40Z</dcterms:created>
  <dcterms:modified xsi:type="dcterms:W3CDTF">2021-02-25T05:52:00Z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0x010100832966C2BD65E54BBBE133EDCB429956</vt:lpwstr>
  </property>
</Properties>
</file>