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7.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4"/>
  </p:sldMasterIdLst>
  <p:notesMasterIdLst>
    <p:notesMasterId r:id="rId31"/>
  </p:notesMasterIdLst>
  <p:sldIdLst>
    <p:sldId id="281" r:id="rId5"/>
    <p:sldId id="280" r:id="rId6"/>
    <p:sldId id="279" r:id="rId7"/>
    <p:sldId id="278" r:id="rId8"/>
    <p:sldId id="277" r:id="rId9"/>
    <p:sldId id="276" r:id="rId10"/>
    <p:sldId id="275" r:id="rId11"/>
    <p:sldId id="274" r:id="rId12"/>
    <p:sldId id="283" r:id="rId13"/>
    <p:sldId id="267" r:id="rId14"/>
    <p:sldId id="266" r:id="rId15"/>
    <p:sldId id="284" r:id="rId16"/>
    <p:sldId id="264" r:id="rId17"/>
    <p:sldId id="273" r:id="rId18"/>
    <p:sldId id="272" r:id="rId19"/>
    <p:sldId id="271" r:id="rId20"/>
    <p:sldId id="270" r:id="rId21"/>
    <p:sldId id="282" r:id="rId22"/>
    <p:sldId id="268" r:id="rId23"/>
    <p:sldId id="269" r:id="rId24"/>
    <p:sldId id="263" r:id="rId25"/>
    <p:sldId id="262" r:id="rId26"/>
    <p:sldId id="260" r:id="rId27"/>
    <p:sldId id="259" r:id="rId28"/>
    <p:sldId id="258" r:id="rId29"/>
    <p:sldId id="25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C8C5A9-AF93-BA0F-3B0D-C7E2B38A8457}" v="58" dt="2022-02-17T22:51:34.697"/>
    <p1510:client id="{F9EDFE4F-8021-5596-5D90-971B359738DB}" v="87" dt="2022-02-17T22:46:01.8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94620" autoAdjust="0"/>
  </p:normalViewPr>
  <p:slideViewPr>
    <p:cSldViewPr snapToGrid="0">
      <p:cViewPr varScale="1">
        <p:scale>
          <a:sx n="83" d="100"/>
          <a:sy n="83" d="100"/>
        </p:scale>
        <p:origin x="48" y="18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400" b="1" i="0" kern="1200" spc="0" baseline="0">
                <a:solidFill>
                  <a:srgbClr val="003865"/>
                </a:solidFill>
                <a:effectLst/>
              </a:rPr>
              <a:t>Tiered Fidelity Inventory – Tier 1 Average</a:t>
            </a:r>
            <a:endParaRPr lang="en-US" sz="2400">
              <a:effectLst/>
            </a:endParaRPr>
          </a:p>
        </c:rich>
      </c:tx>
      <c:layout>
        <c:manualLayout>
          <c:xMode val="edge"/>
          <c:yMode val="edge"/>
          <c:x val="0.24195552794430061"/>
          <c:y val="6.9335450860217057E-2"/>
        </c:manualLayout>
      </c:layout>
      <c:overlay val="1"/>
    </c:title>
    <c:autoTitleDeleted val="0"/>
    <c:plotArea>
      <c:layout>
        <c:manualLayout>
          <c:layoutTarget val="inner"/>
          <c:xMode val="edge"/>
          <c:yMode val="edge"/>
          <c:x val="5.7752894104922257E-2"/>
          <c:y val="2.6269720739846725E-2"/>
          <c:w val="0.91536013708824193"/>
          <c:h val="0.81843505952814621"/>
        </c:manualLayout>
      </c:layout>
      <c:barChart>
        <c:barDir val="col"/>
        <c:grouping val="clustered"/>
        <c:varyColors val="0"/>
        <c:ser>
          <c:idx val="0"/>
          <c:order val="0"/>
          <c:tx>
            <c:strRef>
              <c:f>Sheet1!$B$1</c:f>
              <c:strCache>
                <c:ptCount val="1"/>
                <c:pt idx="0">
                  <c:v>Cohort 11</c:v>
                </c:pt>
              </c:strCache>
            </c:strRef>
          </c:tx>
          <c:spPr>
            <a:solidFill>
              <a:srgbClr val="8EB4E3"/>
            </a:solidFill>
            <a:ln>
              <a:solidFill>
                <a:srgbClr val="4D4D4D"/>
              </a:solidFill>
            </a:ln>
          </c:spPr>
          <c:invertIfNegative val="0"/>
          <c:dPt>
            <c:idx val="0"/>
            <c:invertIfNegative val="0"/>
            <c:bubble3D val="0"/>
            <c:spPr>
              <a:solidFill>
                <a:srgbClr val="558ED5"/>
              </a:solidFill>
              <a:ln>
                <a:solidFill>
                  <a:srgbClr val="4D4D4D"/>
                </a:solidFill>
              </a:ln>
            </c:spPr>
            <c:extLst>
              <c:ext xmlns:c16="http://schemas.microsoft.com/office/drawing/2014/chart" uri="{C3380CC4-5D6E-409C-BE32-E72D297353CC}">
                <c16:uniqueId val="{00000001-3CB2-44A7-9F7F-40C6D34ED977}"/>
              </c:ext>
            </c:extLst>
          </c:dPt>
          <c:dPt>
            <c:idx val="1"/>
            <c:invertIfNegative val="0"/>
            <c:bubble3D val="0"/>
            <c:spPr>
              <a:solidFill>
                <a:srgbClr val="2962A7"/>
              </a:solidFill>
              <a:ln>
                <a:solidFill>
                  <a:srgbClr val="4D4D4D"/>
                </a:solidFill>
              </a:ln>
            </c:spPr>
            <c:extLst>
              <c:ext xmlns:c16="http://schemas.microsoft.com/office/drawing/2014/chart" uri="{C3380CC4-5D6E-409C-BE32-E72D297353CC}">
                <c16:uniqueId val="{00000003-3CB2-44A7-9F7F-40C6D34ED977}"/>
              </c:ext>
            </c:extLst>
          </c:dPt>
          <c:dPt>
            <c:idx val="2"/>
            <c:invertIfNegative val="0"/>
            <c:bubble3D val="0"/>
            <c:spPr>
              <a:solidFill>
                <a:srgbClr val="003865"/>
              </a:solidFill>
              <a:ln>
                <a:solidFill>
                  <a:srgbClr val="4D4D4D"/>
                </a:solidFill>
              </a:ln>
            </c:spPr>
            <c:extLst>
              <c:ext xmlns:c16="http://schemas.microsoft.com/office/drawing/2014/chart" uri="{C3380CC4-5D6E-409C-BE32-E72D297353CC}">
                <c16:uniqueId val="{00000005-3CB2-44A7-9F7F-40C6D34ED977}"/>
              </c:ext>
            </c:extLst>
          </c:dPt>
          <c:dPt>
            <c:idx val="3"/>
            <c:invertIfNegative val="0"/>
            <c:bubble3D val="0"/>
            <c:spPr>
              <a:solidFill>
                <a:srgbClr val="558ED5"/>
              </a:solidFill>
              <a:ln>
                <a:solidFill>
                  <a:srgbClr val="4D4D4D"/>
                </a:solidFill>
              </a:ln>
            </c:spPr>
            <c:extLst>
              <c:ext xmlns:c16="http://schemas.microsoft.com/office/drawing/2014/chart" uri="{C3380CC4-5D6E-409C-BE32-E72D297353CC}">
                <c16:uniqueId val="{00000007-3CB2-44A7-9F7F-40C6D34ED977}"/>
              </c:ext>
            </c:extLst>
          </c:dPt>
          <c:dPt>
            <c:idx val="4"/>
            <c:invertIfNegative val="0"/>
            <c:bubble3D val="0"/>
            <c:spPr>
              <a:solidFill>
                <a:srgbClr val="2962A7"/>
              </a:solidFill>
              <a:ln>
                <a:solidFill>
                  <a:srgbClr val="4D4D4D"/>
                </a:solidFill>
              </a:ln>
            </c:spPr>
            <c:extLst>
              <c:ext xmlns:c16="http://schemas.microsoft.com/office/drawing/2014/chart" uri="{C3380CC4-5D6E-409C-BE32-E72D297353CC}">
                <c16:uniqueId val="{00000009-3CB2-44A7-9F7F-40C6D34ED977}"/>
              </c:ext>
            </c:extLst>
          </c:dPt>
          <c:dPt>
            <c:idx val="5"/>
            <c:invertIfNegative val="0"/>
            <c:bubble3D val="0"/>
            <c:spPr>
              <a:solidFill>
                <a:srgbClr val="003865"/>
              </a:solidFill>
              <a:ln>
                <a:solidFill>
                  <a:srgbClr val="4D4D4D"/>
                </a:solidFill>
              </a:ln>
            </c:spPr>
            <c:extLst>
              <c:ext xmlns:c16="http://schemas.microsoft.com/office/drawing/2014/chart" uri="{C3380CC4-5D6E-409C-BE32-E72D297353CC}">
                <c16:uniqueId val="{0000000B-3CB2-44A7-9F7F-40C6D34ED977}"/>
              </c:ext>
            </c:extLst>
          </c:dPt>
          <c:dLbls>
            <c:spPr>
              <a:noFill/>
              <a:ln>
                <a:noFill/>
              </a:ln>
              <a:effectLst/>
            </c:spPr>
            <c:txPr>
              <a:bodyPr rot="-5400000"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inBase"/>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Sheet1!$B$2:$B$7</c:f>
              <c:numCache>
                <c:formatCode>0%</c:formatCode>
                <c:ptCount val="6"/>
                <c:pt idx="0">
                  <c:v>0.22</c:v>
                </c:pt>
                <c:pt idx="1">
                  <c:v>0.39</c:v>
                </c:pt>
                <c:pt idx="2">
                  <c:v>0.61</c:v>
                </c:pt>
                <c:pt idx="3">
                  <c:v>0.66</c:v>
                </c:pt>
                <c:pt idx="4">
                  <c:v>0.74</c:v>
                </c:pt>
                <c:pt idx="5">
                  <c:v>0.79</c:v>
                </c:pt>
              </c:numCache>
            </c:numRef>
          </c:val>
          <c:extLst>
            <c:ext xmlns:c16="http://schemas.microsoft.com/office/drawing/2014/chart" uri="{C3380CC4-5D6E-409C-BE32-E72D297353CC}">
              <c16:uniqueId val="{0000000C-3CB2-44A7-9F7F-40C6D34ED977}"/>
            </c:ext>
          </c:extLst>
        </c:ser>
        <c:ser>
          <c:idx val="1"/>
          <c:order val="1"/>
          <c:tx>
            <c:strRef>
              <c:f>Sheet1!$C$1</c:f>
              <c:strCache>
                <c:ptCount val="1"/>
                <c:pt idx="0">
                  <c:v>Cohort 12</c:v>
                </c:pt>
              </c:strCache>
            </c:strRef>
          </c:tx>
          <c:spPr>
            <a:solidFill>
              <a:srgbClr val="558ED5"/>
            </a:solidFill>
            <a:ln>
              <a:solidFill>
                <a:srgbClr val="4D4D4D"/>
              </a:solidFill>
            </a:ln>
          </c:spPr>
          <c:invertIfNegative val="0"/>
          <c:dPt>
            <c:idx val="1"/>
            <c:invertIfNegative val="0"/>
            <c:bubble3D val="0"/>
            <c:spPr>
              <a:solidFill>
                <a:srgbClr val="2962A7"/>
              </a:solidFill>
              <a:ln>
                <a:solidFill>
                  <a:srgbClr val="4D4D4D"/>
                </a:solidFill>
              </a:ln>
            </c:spPr>
            <c:extLst>
              <c:ext xmlns:c16="http://schemas.microsoft.com/office/drawing/2014/chart" uri="{C3380CC4-5D6E-409C-BE32-E72D297353CC}">
                <c16:uniqueId val="{0000000E-3CB2-44A7-9F7F-40C6D34ED977}"/>
              </c:ext>
            </c:extLst>
          </c:dPt>
          <c:dPt>
            <c:idx val="2"/>
            <c:invertIfNegative val="0"/>
            <c:bubble3D val="0"/>
            <c:spPr>
              <a:solidFill>
                <a:srgbClr val="003865"/>
              </a:solidFill>
              <a:ln>
                <a:solidFill>
                  <a:srgbClr val="4D4D4D"/>
                </a:solidFill>
              </a:ln>
            </c:spPr>
            <c:extLst>
              <c:ext xmlns:c16="http://schemas.microsoft.com/office/drawing/2014/chart" uri="{C3380CC4-5D6E-409C-BE32-E72D297353CC}">
                <c16:uniqueId val="{00000010-3CB2-44A7-9F7F-40C6D34ED977}"/>
              </c:ext>
            </c:extLst>
          </c:dPt>
          <c:dPt>
            <c:idx val="4"/>
            <c:invertIfNegative val="0"/>
            <c:bubble3D val="0"/>
            <c:spPr>
              <a:solidFill>
                <a:srgbClr val="2962A7"/>
              </a:solidFill>
              <a:ln>
                <a:solidFill>
                  <a:srgbClr val="4D4D4D"/>
                </a:solidFill>
              </a:ln>
            </c:spPr>
            <c:extLst>
              <c:ext xmlns:c16="http://schemas.microsoft.com/office/drawing/2014/chart" uri="{C3380CC4-5D6E-409C-BE32-E72D297353CC}">
                <c16:uniqueId val="{00000012-3CB2-44A7-9F7F-40C6D34ED977}"/>
              </c:ext>
            </c:extLst>
          </c:dPt>
          <c:dPt>
            <c:idx val="5"/>
            <c:invertIfNegative val="0"/>
            <c:bubble3D val="0"/>
            <c:spPr>
              <a:solidFill>
                <a:srgbClr val="003865"/>
              </a:solidFill>
              <a:ln>
                <a:solidFill>
                  <a:srgbClr val="4D4D4D"/>
                </a:solidFill>
              </a:ln>
            </c:spPr>
            <c:extLst>
              <c:ext xmlns:c16="http://schemas.microsoft.com/office/drawing/2014/chart" uri="{C3380CC4-5D6E-409C-BE32-E72D297353CC}">
                <c16:uniqueId val="{00000014-3CB2-44A7-9F7F-40C6D34ED977}"/>
              </c:ext>
            </c:extLst>
          </c:dPt>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Sheet1!$C$2:$C$7</c:f>
              <c:numCache>
                <c:formatCode>0%</c:formatCode>
                <c:ptCount val="6"/>
                <c:pt idx="0">
                  <c:v>0.19</c:v>
                </c:pt>
                <c:pt idx="1">
                  <c:v>0.37</c:v>
                </c:pt>
                <c:pt idx="2">
                  <c:v>0.59</c:v>
                </c:pt>
                <c:pt idx="3">
                  <c:v>0.61</c:v>
                </c:pt>
                <c:pt idx="4">
                  <c:v>0.73</c:v>
                </c:pt>
                <c:pt idx="5">
                  <c:v>0.79</c:v>
                </c:pt>
              </c:numCache>
            </c:numRef>
          </c:val>
          <c:extLst>
            <c:ext xmlns:c16="http://schemas.microsoft.com/office/drawing/2014/chart" uri="{C3380CC4-5D6E-409C-BE32-E72D297353CC}">
              <c16:uniqueId val="{00000015-3CB2-44A7-9F7F-40C6D34ED977}"/>
            </c:ext>
          </c:extLst>
        </c:ser>
        <c:ser>
          <c:idx val="3"/>
          <c:order val="2"/>
          <c:tx>
            <c:strRef>
              <c:f>Sheet1!$D$1</c:f>
              <c:strCache>
                <c:ptCount val="1"/>
                <c:pt idx="0">
                  <c:v>Cohort 13</c:v>
                </c:pt>
              </c:strCache>
            </c:strRef>
          </c:tx>
          <c:spPr>
            <a:solidFill>
              <a:srgbClr val="254061"/>
            </a:solidFill>
            <a:ln>
              <a:solidFill>
                <a:srgbClr val="4D4D4D"/>
              </a:solidFill>
            </a:ln>
          </c:spPr>
          <c:invertIfNegative val="0"/>
          <c:dPt>
            <c:idx val="0"/>
            <c:invertIfNegative val="0"/>
            <c:bubble3D val="0"/>
            <c:spPr>
              <a:solidFill>
                <a:srgbClr val="558ED5"/>
              </a:solidFill>
              <a:ln>
                <a:solidFill>
                  <a:srgbClr val="4D4D4D"/>
                </a:solidFill>
              </a:ln>
            </c:spPr>
            <c:extLst>
              <c:ext xmlns:c16="http://schemas.microsoft.com/office/drawing/2014/chart" uri="{C3380CC4-5D6E-409C-BE32-E72D297353CC}">
                <c16:uniqueId val="{00000017-3CB2-44A7-9F7F-40C6D34ED977}"/>
              </c:ext>
            </c:extLst>
          </c:dPt>
          <c:dPt>
            <c:idx val="1"/>
            <c:invertIfNegative val="0"/>
            <c:bubble3D val="0"/>
            <c:spPr>
              <a:solidFill>
                <a:srgbClr val="2962A7"/>
              </a:solidFill>
              <a:ln>
                <a:solidFill>
                  <a:srgbClr val="4D4D4D"/>
                </a:solidFill>
              </a:ln>
            </c:spPr>
            <c:extLst>
              <c:ext xmlns:c16="http://schemas.microsoft.com/office/drawing/2014/chart" uri="{C3380CC4-5D6E-409C-BE32-E72D297353CC}">
                <c16:uniqueId val="{00000019-3CB2-44A7-9F7F-40C6D34ED977}"/>
              </c:ext>
            </c:extLst>
          </c:dPt>
          <c:dPt>
            <c:idx val="2"/>
            <c:invertIfNegative val="0"/>
            <c:bubble3D val="0"/>
            <c:spPr>
              <a:solidFill>
                <a:srgbClr val="003865"/>
              </a:solidFill>
              <a:ln>
                <a:solidFill>
                  <a:srgbClr val="4D4D4D"/>
                </a:solidFill>
              </a:ln>
            </c:spPr>
            <c:extLst>
              <c:ext xmlns:c16="http://schemas.microsoft.com/office/drawing/2014/chart" uri="{C3380CC4-5D6E-409C-BE32-E72D297353CC}">
                <c16:uniqueId val="{0000001B-3CB2-44A7-9F7F-40C6D34ED977}"/>
              </c:ext>
            </c:extLst>
          </c:dPt>
          <c:dPt>
            <c:idx val="3"/>
            <c:invertIfNegative val="0"/>
            <c:bubble3D val="0"/>
            <c:spPr>
              <a:solidFill>
                <a:srgbClr val="558ED5"/>
              </a:solidFill>
              <a:ln>
                <a:solidFill>
                  <a:srgbClr val="4D4D4D"/>
                </a:solidFill>
              </a:ln>
            </c:spPr>
            <c:extLst>
              <c:ext xmlns:c16="http://schemas.microsoft.com/office/drawing/2014/chart" uri="{C3380CC4-5D6E-409C-BE32-E72D297353CC}">
                <c16:uniqueId val="{0000001D-3CB2-44A7-9F7F-40C6D34ED977}"/>
              </c:ext>
            </c:extLst>
          </c:dPt>
          <c:dPt>
            <c:idx val="4"/>
            <c:invertIfNegative val="0"/>
            <c:bubble3D val="0"/>
            <c:spPr>
              <a:solidFill>
                <a:srgbClr val="2962A7"/>
              </a:solidFill>
              <a:ln>
                <a:solidFill>
                  <a:srgbClr val="4D4D4D"/>
                </a:solidFill>
              </a:ln>
            </c:spPr>
            <c:extLst>
              <c:ext xmlns:c16="http://schemas.microsoft.com/office/drawing/2014/chart" uri="{C3380CC4-5D6E-409C-BE32-E72D297353CC}">
                <c16:uniqueId val="{0000001F-3CB2-44A7-9F7F-40C6D34ED977}"/>
              </c:ext>
            </c:extLst>
          </c:dPt>
          <c:dPt>
            <c:idx val="5"/>
            <c:invertIfNegative val="0"/>
            <c:bubble3D val="0"/>
            <c:spPr>
              <a:solidFill>
                <a:srgbClr val="003865"/>
              </a:solidFill>
              <a:ln>
                <a:solidFill>
                  <a:srgbClr val="4D4D4D"/>
                </a:solidFill>
              </a:ln>
            </c:spPr>
            <c:extLst>
              <c:ext xmlns:c16="http://schemas.microsoft.com/office/drawing/2014/chart" uri="{C3380CC4-5D6E-409C-BE32-E72D297353CC}">
                <c16:uniqueId val="{00000021-3CB2-44A7-9F7F-40C6D34ED977}"/>
              </c:ext>
            </c:extLst>
          </c:dPt>
          <c:dLbls>
            <c:spPr>
              <a:noFill/>
              <a:ln>
                <a:noFill/>
              </a:ln>
              <a:effectLst/>
            </c:spPr>
            <c:txPr>
              <a:bodyPr rot="-5400000" vert="horz" wrap="square" lIns="38100" tIns="19050" rIns="38100" bIns="19050" anchor="ctr">
                <a:spAutoFit/>
              </a:bodyPr>
              <a:lstStyle/>
              <a:p>
                <a:pPr>
                  <a:defRPr sz="1400" b="1">
                    <a:solidFill>
                      <a:schemeClr val="bg1"/>
                    </a:solidFill>
                  </a:defRPr>
                </a:pPr>
                <a:endParaRPr lang="en-US"/>
              </a:p>
            </c:txPr>
            <c:dLblPos val="inBase"/>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Sheet1!$D$2:$D$7</c:f>
              <c:numCache>
                <c:formatCode>0%</c:formatCode>
                <c:ptCount val="6"/>
                <c:pt idx="0">
                  <c:v>0.2</c:v>
                </c:pt>
                <c:pt idx="1">
                  <c:v>0.37</c:v>
                </c:pt>
                <c:pt idx="2">
                  <c:v>0.56999999999999995</c:v>
                </c:pt>
                <c:pt idx="3">
                  <c:v>0.6</c:v>
                </c:pt>
                <c:pt idx="4">
                  <c:v>0.72</c:v>
                </c:pt>
                <c:pt idx="5">
                  <c:v>0.77</c:v>
                </c:pt>
              </c:numCache>
            </c:numRef>
          </c:val>
          <c:extLst>
            <c:ext xmlns:c16="http://schemas.microsoft.com/office/drawing/2014/chart" uri="{C3380CC4-5D6E-409C-BE32-E72D297353CC}">
              <c16:uniqueId val="{00000022-3CB2-44A7-9F7F-40C6D34ED977}"/>
            </c:ext>
          </c:extLst>
        </c:ser>
        <c:ser>
          <c:idx val="4"/>
          <c:order val="3"/>
          <c:tx>
            <c:strRef>
              <c:f>Sheet1!$E$1</c:f>
              <c:strCache>
                <c:ptCount val="1"/>
                <c:pt idx="0">
                  <c:v>Cohort 14</c:v>
                </c:pt>
              </c:strCache>
            </c:strRef>
          </c:tx>
          <c:spPr>
            <a:solidFill>
              <a:srgbClr val="8EB4E3"/>
            </a:solidFill>
            <a:ln>
              <a:solidFill>
                <a:srgbClr val="4D4D4D"/>
              </a:solidFill>
            </a:ln>
          </c:spPr>
          <c:invertIfNegative val="0"/>
          <c:dPt>
            <c:idx val="0"/>
            <c:invertIfNegative val="0"/>
            <c:bubble3D val="0"/>
            <c:spPr>
              <a:solidFill>
                <a:srgbClr val="558ED5"/>
              </a:solidFill>
              <a:ln>
                <a:solidFill>
                  <a:srgbClr val="4D4D4D"/>
                </a:solidFill>
              </a:ln>
            </c:spPr>
            <c:extLst>
              <c:ext xmlns:c16="http://schemas.microsoft.com/office/drawing/2014/chart" uri="{C3380CC4-5D6E-409C-BE32-E72D297353CC}">
                <c16:uniqueId val="{00000024-3CB2-44A7-9F7F-40C6D34ED977}"/>
              </c:ext>
            </c:extLst>
          </c:dPt>
          <c:dPt>
            <c:idx val="1"/>
            <c:invertIfNegative val="0"/>
            <c:bubble3D val="0"/>
            <c:spPr>
              <a:solidFill>
                <a:srgbClr val="2962A7"/>
              </a:solidFill>
              <a:ln>
                <a:solidFill>
                  <a:srgbClr val="4D4D4D"/>
                </a:solidFill>
              </a:ln>
            </c:spPr>
            <c:extLst>
              <c:ext xmlns:c16="http://schemas.microsoft.com/office/drawing/2014/chart" uri="{C3380CC4-5D6E-409C-BE32-E72D297353CC}">
                <c16:uniqueId val="{00000026-3CB2-44A7-9F7F-40C6D34ED977}"/>
              </c:ext>
            </c:extLst>
          </c:dPt>
          <c:dPt>
            <c:idx val="2"/>
            <c:invertIfNegative val="0"/>
            <c:bubble3D val="0"/>
            <c:spPr>
              <a:solidFill>
                <a:srgbClr val="003865"/>
              </a:solidFill>
              <a:ln>
                <a:solidFill>
                  <a:srgbClr val="4D4D4D"/>
                </a:solidFill>
              </a:ln>
            </c:spPr>
            <c:extLst>
              <c:ext xmlns:c16="http://schemas.microsoft.com/office/drawing/2014/chart" uri="{C3380CC4-5D6E-409C-BE32-E72D297353CC}">
                <c16:uniqueId val="{00000028-3CB2-44A7-9F7F-40C6D34ED977}"/>
              </c:ext>
            </c:extLst>
          </c:dPt>
          <c:dPt>
            <c:idx val="3"/>
            <c:invertIfNegative val="0"/>
            <c:bubble3D val="0"/>
            <c:spPr>
              <a:solidFill>
                <a:srgbClr val="558ED5"/>
              </a:solidFill>
              <a:ln>
                <a:solidFill>
                  <a:srgbClr val="4D4D4D"/>
                </a:solidFill>
              </a:ln>
            </c:spPr>
            <c:extLst>
              <c:ext xmlns:c16="http://schemas.microsoft.com/office/drawing/2014/chart" uri="{C3380CC4-5D6E-409C-BE32-E72D297353CC}">
                <c16:uniqueId val="{0000002A-3CB2-44A7-9F7F-40C6D34ED977}"/>
              </c:ext>
            </c:extLst>
          </c:dPt>
          <c:dPt>
            <c:idx val="4"/>
            <c:invertIfNegative val="0"/>
            <c:bubble3D val="0"/>
            <c:spPr>
              <a:solidFill>
                <a:srgbClr val="2962A7"/>
              </a:solidFill>
              <a:ln>
                <a:solidFill>
                  <a:srgbClr val="4D4D4D"/>
                </a:solidFill>
              </a:ln>
            </c:spPr>
            <c:extLst>
              <c:ext xmlns:c16="http://schemas.microsoft.com/office/drawing/2014/chart" uri="{C3380CC4-5D6E-409C-BE32-E72D297353CC}">
                <c16:uniqueId val="{0000002C-3CB2-44A7-9F7F-40C6D34ED977}"/>
              </c:ext>
            </c:extLst>
          </c:dPt>
          <c:dPt>
            <c:idx val="5"/>
            <c:invertIfNegative val="0"/>
            <c:bubble3D val="0"/>
            <c:spPr>
              <a:solidFill>
                <a:srgbClr val="003865"/>
              </a:solidFill>
              <a:ln>
                <a:solidFill>
                  <a:srgbClr val="4D4D4D"/>
                </a:solidFill>
              </a:ln>
            </c:spPr>
            <c:extLst>
              <c:ext xmlns:c16="http://schemas.microsoft.com/office/drawing/2014/chart" uri="{C3380CC4-5D6E-409C-BE32-E72D297353CC}">
                <c16:uniqueId val="{0000002D-77A6-47BE-9563-83F95C820F9A}"/>
              </c:ext>
            </c:extLst>
          </c:dPt>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Sheet1!$E$2:$E$7</c:f>
              <c:numCache>
                <c:formatCode>0%</c:formatCode>
                <c:ptCount val="6"/>
                <c:pt idx="0">
                  <c:v>0.188</c:v>
                </c:pt>
                <c:pt idx="1">
                  <c:v>0.41799999999999998</c:v>
                </c:pt>
                <c:pt idx="2">
                  <c:v>0.57999999999999996</c:v>
                </c:pt>
                <c:pt idx="3">
                  <c:v>0.61699999999999999</c:v>
                </c:pt>
                <c:pt idx="4">
                  <c:v>0.67800000000000005</c:v>
                </c:pt>
                <c:pt idx="5">
                  <c:v>0.78500000000000003</c:v>
                </c:pt>
              </c:numCache>
            </c:numRef>
          </c:val>
          <c:extLst>
            <c:ext xmlns:c16="http://schemas.microsoft.com/office/drawing/2014/chart" uri="{C3380CC4-5D6E-409C-BE32-E72D297353CC}">
              <c16:uniqueId val="{0000002D-3CB2-44A7-9F7F-40C6D34ED977}"/>
            </c:ext>
          </c:extLst>
        </c:ser>
        <c:ser>
          <c:idx val="5"/>
          <c:order val="4"/>
          <c:tx>
            <c:strRef>
              <c:f>Sheet1!$F$1</c:f>
              <c:strCache>
                <c:ptCount val="1"/>
                <c:pt idx="0">
                  <c:v>Cohort 15</c:v>
                </c:pt>
              </c:strCache>
            </c:strRef>
          </c:tx>
          <c:spPr>
            <a:solidFill>
              <a:srgbClr val="558ED5"/>
            </a:solidFill>
            <a:ln>
              <a:solidFill>
                <a:srgbClr val="4D4D4D"/>
              </a:solidFill>
            </a:ln>
          </c:spPr>
          <c:invertIfNegative val="0"/>
          <c:dPt>
            <c:idx val="1"/>
            <c:invertIfNegative val="0"/>
            <c:bubble3D val="0"/>
            <c:spPr>
              <a:solidFill>
                <a:srgbClr val="2962A7"/>
              </a:solidFill>
              <a:ln>
                <a:solidFill>
                  <a:srgbClr val="4D4D4D"/>
                </a:solidFill>
              </a:ln>
            </c:spPr>
            <c:extLst>
              <c:ext xmlns:c16="http://schemas.microsoft.com/office/drawing/2014/chart" uri="{C3380CC4-5D6E-409C-BE32-E72D297353CC}">
                <c16:uniqueId val="{0000002F-3CB2-44A7-9F7F-40C6D34ED977}"/>
              </c:ext>
            </c:extLst>
          </c:dPt>
          <c:dPt>
            <c:idx val="2"/>
            <c:invertIfNegative val="0"/>
            <c:bubble3D val="0"/>
            <c:spPr>
              <a:solidFill>
                <a:srgbClr val="003865"/>
              </a:solidFill>
              <a:ln>
                <a:solidFill>
                  <a:srgbClr val="4D4D4D"/>
                </a:solidFill>
              </a:ln>
            </c:spPr>
            <c:extLst>
              <c:ext xmlns:c16="http://schemas.microsoft.com/office/drawing/2014/chart" uri="{C3380CC4-5D6E-409C-BE32-E72D297353CC}">
                <c16:uniqueId val="{0000002E-EDA3-4759-8AA1-777F0A895AD1}"/>
              </c:ext>
            </c:extLst>
          </c:dPt>
          <c:dPt>
            <c:idx val="4"/>
            <c:invertIfNegative val="0"/>
            <c:bubble3D val="0"/>
            <c:spPr>
              <a:solidFill>
                <a:srgbClr val="2962A7"/>
              </a:solidFill>
              <a:ln>
                <a:solidFill>
                  <a:srgbClr val="4D4D4D"/>
                </a:solidFill>
              </a:ln>
            </c:spPr>
            <c:extLst>
              <c:ext xmlns:c16="http://schemas.microsoft.com/office/drawing/2014/chart" uri="{C3380CC4-5D6E-409C-BE32-E72D297353CC}">
                <c16:uniqueId val="{0000002F-EDA3-4759-8AA1-777F0A895AD1}"/>
              </c:ext>
            </c:extLst>
          </c:dPt>
          <c:dPt>
            <c:idx val="5"/>
            <c:invertIfNegative val="0"/>
            <c:bubble3D val="0"/>
            <c:spPr>
              <a:solidFill>
                <a:srgbClr val="003865"/>
              </a:solidFill>
              <a:ln>
                <a:solidFill>
                  <a:srgbClr val="4D4D4D"/>
                </a:solidFill>
              </a:ln>
            </c:spPr>
            <c:extLst>
              <c:ext xmlns:c16="http://schemas.microsoft.com/office/drawing/2014/chart" uri="{C3380CC4-5D6E-409C-BE32-E72D297353CC}">
                <c16:uniqueId val="{00000030-EDA3-4759-8AA1-777F0A895AD1}"/>
              </c:ext>
            </c:extLst>
          </c:dPt>
          <c:dLbls>
            <c:spPr>
              <a:noFill/>
              <a:ln>
                <a:noFill/>
              </a:ln>
              <a:effectLst/>
            </c:spPr>
            <c:txPr>
              <a:bodyPr rot="-5400000"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inBase"/>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Sheet1!$F$2:$F$7</c:f>
              <c:numCache>
                <c:formatCode>0%</c:formatCode>
                <c:ptCount val="6"/>
                <c:pt idx="0">
                  <c:v>0.23</c:v>
                </c:pt>
                <c:pt idx="1">
                  <c:v>0.41</c:v>
                </c:pt>
                <c:pt idx="2">
                  <c:v>0.54</c:v>
                </c:pt>
                <c:pt idx="3">
                  <c:v>0.55000000000000004</c:v>
                </c:pt>
                <c:pt idx="4">
                  <c:v>0.66</c:v>
                </c:pt>
                <c:pt idx="5">
                  <c:v>0.78</c:v>
                </c:pt>
              </c:numCache>
            </c:numRef>
          </c:val>
          <c:extLst>
            <c:ext xmlns:c16="http://schemas.microsoft.com/office/drawing/2014/chart" uri="{C3380CC4-5D6E-409C-BE32-E72D297353CC}">
              <c16:uniqueId val="{00000030-3CB2-44A7-9F7F-40C6D34ED977}"/>
            </c:ext>
          </c:extLst>
        </c:ser>
        <c:ser>
          <c:idx val="7"/>
          <c:order val="5"/>
          <c:tx>
            <c:strRef>
              <c:f>Sheet1!$G$1</c:f>
              <c:strCache>
                <c:ptCount val="1"/>
                <c:pt idx="0">
                  <c:v>Cohort 16</c:v>
                </c:pt>
              </c:strCache>
            </c:strRef>
          </c:tx>
          <c:spPr>
            <a:solidFill>
              <a:srgbClr val="254061"/>
            </a:solidFill>
          </c:spPr>
          <c:invertIfNegative val="0"/>
          <c:dLbls>
            <c:spPr>
              <a:noFill/>
              <a:ln>
                <a:noFill/>
              </a:ln>
              <a:effectLst/>
            </c:spPr>
            <c:txPr>
              <a:bodyPr rot="-5400000" vert="horz" wrap="square" lIns="38100" tIns="19050" rIns="38100" bIns="19050" anchor="ctr">
                <a:spAutoFit/>
              </a:bodyPr>
              <a:lstStyle/>
              <a:p>
                <a:pPr>
                  <a:defRPr b="1">
                    <a:solidFill>
                      <a:schemeClr val="bg1"/>
                    </a:solidFill>
                  </a:defRPr>
                </a:pPr>
                <a:endParaRPr lang="en-US"/>
              </a:p>
            </c:txPr>
            <c:dLblPos val="inBase"/>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Sheet1!$G$2:$G$7</c:f>
            </c:numRef>
          </c:val>
          <c:extLst>
            <c:ext xmlns:c16="http://schemas.microsoft.com/office/drawing/2014/chart" uri="{C3380CC4-5D6E-409C-BE32-E72D297353CC}">
              <c16:uniqueId val="{00000031-3CB2-44A7-9F7F-40C6D34ED977}"/>
            </c:ext>
          </c:extLst>
        </c:ser>
        <c:dLbls>
          <c:showLegendKey val="0"/>
          <c:showVal val="0"/>
          <c:showCatName val="0"/>
          <c:showSerName val="0"/>
          <c:showPercent val="0"/>
          <c:showBubbleSize val="0"/>
        </c:dLbls>
        <c:gapWidth val="150"/>
        <c:axId val="315575448"/>
        <c:axId val="315575840"/>
      </c:barChart>
      <c:catAx>
        <c:axId val="315575448"/>
        <c:scaling>
          <c:orientation val="minMax"/>
        </c:scaling>
        <c:delete val="0"/>
        <c:axPos val="b"/>
        <c:numFmt formatCode="General" sourceLinked="0"/>
        <c:majorTickMark val="none"/>
        <c:minorTickMark val="none"/>
        <c:tickLblPos val="nextTo"/>
        <c:txPr>
          <a:bodyPr/>
          <a:lstStyle/>
          <a:p>
            <a:pPr>
              <a:defRPr sz="1800" b="1">
                <a:solidFill>
                  <a:srgbClr val="000000"/>
                </a:solidFill>
              </a:defRPr>
            </a:pPr>
            <a:endParaRPr lang="en-US"/>
          </a:p>
        </c:txPr>
        <c:crossAx val="315575840"/>
        <c:crosses val="autoZero"/>
        <c:auto val="1"/>
        <c:lblAlgn val="ctr"/>
        <c:lblOffset val="100"/>
        <c:noMultiLvlLbl val="0"/>
      </c:catAx>
      <c:valAx>
        <c:axId val="315575840"/>
        <c:scaling>
          <c:orientation val="minMax"/>
          <c:max val="1"/>
          <c:min val="0"/>
        </c:scaling>
        <c:delete val="0"/>
        <c:axPos val="l"/>
        <c:minorGridlines>
          <c:spPr>
            <a:ln>
              <a:noFill/>
            </a:ln>
          </c:spPr>
        </c:minorGridlines>
        <c:numFmt formatCode="0%" sourceLinked="0"/>
        <c:majorTickMark val="none"/>
        <c:minorTickMark val="none"/>
        <c:tickLblPos val="nextTo"/>
        <c:txPr>
          <a:bodyPr/>
          <a:lstStyle/>
          <a:p>
            <a:pPr>
              <a:defRPr sz="1800" b="1">
                <a:solidFill>
                  <a:srgbClr val="000000"/>
                </a:solidFill>
              </a:defRPr>
            </a:pPr>
            <a:endParaRPr lang="en-US"/>
          </a:p>
        </c:txPr>
        <c:crossAx val="31557544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r>
              <a:rPr lang="en-US" sz="2400" b="1" i="0" kern="1200" baseline="0">
                <a:solidFill>
                  <a:srgbClr val="003865"/>
                </a:solidFill>
                <a:effectLst/>
              </a:rPr>
              <a:t>Tiered Fidelity Inventory – Tier 1 Average</a:t>
            </a:r>
            <a:endParaRPr lang="en-US" sz="2000">
              <a:solidFill>
                <a:srgbClr val="003865"/>
              </a:solidFill>
              <a:effectLst/>
            </a:endParaRPr>
          </a:p>
        </c:rich>
      </c:tx>
      <c:layout>
        <c:manualLayout>
          <c:xMode val="edge"/>
          <c:yMode val="edge"/>
          <c:x val="0.24014105251782769"/>
          <c:y val="7.0812132352801066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endParaRPr lang="en-US"/>
        </a:p>
      </c:txPr>
    </c:title>
    <c:autoTitleDeleted val="0"/>
    <c:plotArea>
      <c:layout>
        <c:manualLayout>
          <c:layoutTarget val="inner"/>
          <c:xMode val="edge"/>
          <c:yMode val="edge"/>
          <c:x val="7.060223875475026E-2"/>
          <c:y val="2.9538525075564943E-2"/>
          <c:w val="0.92939776124524975"/>
          <c:h val="0.82843002260123899"/>
        </c:manualLayout>
      </c:layout>
      <c:barChart>
        <c:barDir val="col"/>
        <c:grouping val="clustered"/>
        <c:varyColors val="0"/>
        <c:ser>
          <c:idx val="0"/>
          <c:order val="0"/>
          <c:tx>
            <c:strRef>
              <c:f>Sheet1!$B$1</c:f>
              <c:strCache>
                <c:ptCount val="1"/>
                <c:pt idx="0">
                  <c:v>Column1</c:v>
                </c:pt>
              </c:strCache>
            </c:strRef>
          </c:tx>
          <c:spPr>
            <a:solidFill>
              <a:srgbClr val="8EB4E3"/>
            </a:solidFill>
            <a:ln>
              <a:noFill/>
            </a:ln>
            <a:effectLst/>
          </c:spPr>
          <c:invertIfNegative val="0"/>
          <c:dPt>
            <c:idx val="0"/>
            <c:invertIfNegative val="0"/>
            <c:bubble3D val="0"/>
            <c:spPr>
              <a:solidFill>
                <a:srgbClr val="558ED5"/>
              </a:solidFill>
              <a:ln>
                <a:noFill/>
              </a:ln>
              <a:effectLst/>
            </c:spPr>
            <c:extLst>
              <c:ext xmlns:c16="http://schemas.microsoft.com/office/drawing/2014/chart" uri="{C3380CC4-5D6E-409C-BE32-E72D297353CC}">
                <c16:uniqueId val="{00000001-807D-4D8F-B5E2-1BE608B5A56B}"/>
              </c:ext>
            </c:extLst>
          </c:dPt>
          <c:dPt>
            <c:idx val="1"/>
            <c:invertIfNegative val="0"/>
            <c:bubble3D val="0"/>
            <c:spPr>
              <a:solidFill>
                <a:srgbClr val="2962A7"/>
              </a:solidFill>
              <a:ln>
                <a:noFill/>
              </a:ln>
              <a:effectLst/>
            </c:spPr>
            <c:extLst>
              <c:ext xmlns:c16="http://schemas.microsoft.com/office/drawing/2014/chart" uri="{C3380CC4-5D6E-409C-BE32-E72D297353CC}">
                <c16:uniqueId val="{00000003-807D-4D8F-B5E2-1BE608B5A56B}"/>
              </c:ext>
            </c:extLst>
          </c:dPt>
          <c:dPt>
            <c:idx val="2"/>
            <c:invertIfNegative val="0"/>
            <c:bubble3D val="0"/>
            <c:spPr>
              <a:solidFill>
                <a:srgbClr val="003865"/>
              </a:solidFill>
              <a:ln>
                <a:noFill/>
              </a:ln>
              <a:effectLst/>
            </c:spPr>
            <c:extLst>
              <c:ext xmlns:c16="http://schemas.microsoft.com/office/drawing/2014/chart" uri="{C3380CC4-5D6E-409C-BE32-E72D297353CC}">
                <c16:uniqueId val="{00000005-807D-4D8F-B5E2-1BE608B5A56B}"/>
              </c:ext>
            </c:extLst>
          </c:dPt>
          <c:dPt>
            <c:idx val="3"/>
            <c:invertIfNegative val="0"/>
            <c:bubble3D val="0"/>
            <c:spPr>
              <a:solidFill>
                <a:srgbClr val="558ED5"/>
              </a:solidFill>
              <a:ln>
                <a:noFill/>
              </a:ln>
              <a:effectLst/>
            </c:spPr>
            <c:extLst>
              <c:ext xmlns:c16="http://schemas.microsoft.com/office/drawing/2014/chart" uri="{C3380CC4-5D6E-409C-BE32-E72D297353CC}">
                <c16:uniqueId val="{00000007-807D-4D8F-B5E2-1BE608B5A56B}"/>
              </c:ext>
            </c:extLst>
          </c:dPt>
          <c:dPt>
            <c:idx val="4"/>
            <c:invertIfNegative val="0"/>
            <c:bubble3D val="0"/>
            <c:spPr>
              <a:solidFill>
                <a:srgbClr val="2962A7"/>
              </a:solidFill>
              <a:ln>
                <a:noFill/>
              </a:ln>
              <a:effectLst/>
            </c:spPr>
            <c:extLst>
              <c:ext xmlns:c16="http://schemas.microsoft.com/office/drawing/2014/chart" uri="{C3380CC4-5D6E-409C-BE32-E72D297353CC}">
                <c16:uniqueId val="{00000009-807D-4D8F-B5E2-1BE608B5A56B}"/>
              </c:ext>
            </c:extLst>
          </c:dPt>
          <c:dPt>
            <c:idx val="5"/>
            <c:invertIfNegative val="0"/>
            <c:bubble3D val="0"/>
            <c:spPr>
              <a:solidFill>
                <a:srgbClr val="003865"/>
              </a:solidFill>
              <a:ln>
                <a:noFill/>
              </a:ln>
              <a:effectLst/>
            </c:spPr>
            <c:extLst>
              <c:ext xmlns:c16="http://schemas.microsoft.com/office/drawing/2014/chart" uri="{C3380CC4-5D6E-409C-BE32-E72D297353CC}">
                <c16:uniqueId val="{0000000B-807D-4D8F-B5E2-1BE608B5A56B}"/>
              </c:ext>
            </c:extLst>
          </c:dPt>
          <c:dLbls>
            <c:dLbl>
              <c:idx val="4"/>
              <c:layout>
                <c:manualLayout>
                  <c:x val="-1.0527422911533116E-16"/>
                  <c:y val="0.105051501568615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7D-4D8F-B5E2-1BE608B5A56B}"/>
                </c:ext>
              </c:extLst>
            </c:dLbl>
            <c:dLbl>
              <c:idx val="5"/>
              <c:layout>
                <c:manualLayout>
                  <c:x val="4.3067227603176533E-3"/>
                  <c:y val="0.1219894226588610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07D-4D8F-B5E2-1BE608B5A56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Sheet1!$B$2:$B$7</c:f>
              <c:numCache>
                <c:formatCode>0%</c:formatCode>
                <c:ptCount val="6"/>
                <c:pt idx="0">
                  <c:v>0.28000000000000003</c:v>
                </c:pt>
                <c:pt idx="1">
                  <c:v>0.44</c:v>
                </c:pt>
                <c:pt idx="2">
                  <c:v>0.46</c:v>
                </c:pt>
                <c:pt idx="3">
                  <c:v>0.49</c:v>
                </c:pt>
                <c:pt idx="4">
                  <c:v>0.66</c:v>
                </c:pt>
              </c:numCache>
            </c:numRef>
          </c:val>
          <c:extLst>
            <c:ext xmlns:c16="http://schemas.microsoft.com/office/drawing/2014/chart" uri="{C3380CC4-5D6E-409C-BE32-E72D297353CC}">
              <c16:uniqueId val="{0000000C-807D-4D8F-B5E2-1BE608B5A56B}"/>
            </c:ext>
          </c:extLst>
        </c:ser>
        <c:dLbls>
          <c:showLegendKey val="0"/>
          <c:showVal val="0"/>
          <c:showCatName val="0"/>
          <c:showSerName val="0"/>
          <c:showPercent val="0"/>
          <c:showBubbleSize val="0"/>
        </c:dLbls>
        <c:gapWidth val="125"/>
        <c:overlap val="-100"/>
        <c:axId val="618625080"/>
        <c:axId val="618624096"/>
      </c:barChart>
      <c:catAx>
        <c:axId val="61862508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4096"/>
        <c:crosses val="autoZero"/>
        <c:auto val="1"/>
        <c:lblAlgn val="ctr"/>
        <c:lblOffset val="100"/>
        <c:noMultiLvlLbl val="0"/>
      </c:catAx>
      <c:valAx>
        <c:axId val="618624096"/>
        <c:scaling>
          <c:orientation val="minMax"/>
          <c:max val="1"/>
          <c:min val="0"/>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accent1">
                <a:shade val="50000"/>
              </a:schemeClr>
            </a:solidFill>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5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r>
              <a:rPr lang="en-US" sz="2400" b="1" i="0" kern="1200" baseline="0">
                <a:solidFill>
                  <a:srgbClr val="003865"/>
                </a:solidFill>
                <a:effectLst/>
              </a:rPr>
              <a:t>Tiered Fidelity Inventory – Tier 1 Average</a:t>
            </a:r>
            <a:endParaRPr lang="en-US" sz="2000">
              <a:solidFill>
                <a:srgbClr val="003865"/>
              </a:solidFill>
              <a:effectLst/>
            </a:endParaRPr>
          </a:p>
        </c:rich>
      </c:tx>
      <c:layout>
        <c:manualLayout>
          <c:xMode val="edge"/>
          <c:yMode val="edge"/>
          <c:x val="0.24014105251782769"/>
          <c:y val="7.0812132352801066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endParaRPr lang="en-US"/>
        </a:p>
      </c:txPr>
    </c:title>
    <c:autoTitleDeleted val="0"/>
    <c:plotArea>
      <c:layout>
        <c:manualLayout>
          <c:layoutTarget val="inner"/>
          <c:xMode val="edge"/>
          <c:yMode val="edge"/>
          <c:x val="7.060223875475026E-2"/>
          <c:y val="2.9538525075564943E-2"/>
          <c:w val="0.92939776124524975"/>
          <c:h val="0.82843002260123899"/>
        </c:manualLayout>
      </c:layout>
      <c:barChart>
        <c:barDir val="col"/>
        <c:grouping val="clustered"/>
        <c:varyColors val="0"/>
        <c:ser>
          <c:idx val="0"/>
          <c:order val="0"/>
          <c:tx>
            <c:strRef>
              <c:f>Sheet1!$B$1</c:f>
              <c:strCache>
                <c:ptCount val="1"/>
                <c:pt idx="0">
                  <c:v>Column1</c:v>
                </c:pt>
              </c:strCache>
            </c:strRef>
          </c:tx>
          <c:spPr>
            <a:solidFill>
              <a:srgbClr val="8EB4E3"/>
            </a:solidFill>
            <a:ln>
              <a:noFill/>
            </a:ln>
            <a:effectLst/>
          </c:spPr>
          <c:invertIfNegative val="0"/>
          <c:dPt>
            <c:idx val="0"/>
            <c:invertIfNegative val="0"/>
            <c:bubble3D val="0"/>
            <c:spPr>
              <a:solidFill>
                <a:srgbClr val="558ED5"/>
              </a:solidFill>
              <a:ln>
                <a:noFill/>
              </a:ln>
              <a:effectLst/>
            </c:spPr>
            <c:extLst>
              <c:ext xmlns:c16="http://schemas.microsoft.com/office/drawing/2014/chart" uri="{C3380CC4-5D6E-409C-BE32-E72D297353CC}">
                <c16:uniqueId val="{00000001-807D-4D8F-B5E2-1BE608B5A56B}"/>
              </c:ext>
            </c:extLst>
          </c:dPt>
          <c:dPt>
            <c:idx val="1"/>
            <c:invertIfNegative val="0"/>
            <c:bubble3D val="0"/>
            <c:spPr>
              <a:solidFill>
                <a:srgbClr val="2962A7"/>
              </a:solidFill>
              <a:ln>
                <a:noFill/>
              </a:ln>
              <a:effectLst/>
            </c:spPr>
            <c:extLst>
              <c:ext xmlns:c16="http://schemas.microsoft.com/office/drawing/2014/chart" uri="{C3380CC4-5D6E-409C-BE32-E72D297353CC}">
                <c16:uniqueId val="{00000003-807D-4D8F-B5E2-1BE608B5A56B}"/>
              </c:ext>
            </c:extLst>
          </c:dPt>
          <c:dPt>
            <c:idx val="2"/>
            <c:invertIfNegative val="0"/>
            <c:bubble3D val="0"/>
            <c:spPr>
              <a:solidFill>
                <a:srgbClr val="003865"/>
              </a:solidFill>
              <a:ln>
                <a:noFill/>
              </a:ln>
              <a:effectLst/>
            </c:spPr>
            <c:extLst>
              <c:ext xmlns:c16="http://schemas.microsoft.com/office/drawing/2014/chart" uri="{C3380CC4-5D6E-409C-BE32-E72D297353CC}">
                <c16:uniqueId val="{00000005-807D-4D8F-B5E2-1BE608B5A56B}"/>
              </c:ext>
            </c:extLst>
          </c:dPt>
          <c:dPt>
            <c:idx val="3"/>
            <c:invertIfNegative val="0"/>
            <c:bubble3D val="0"/>
            <c:spPr>
              <a:solidFill>
                <a:srgbClr val="558ED5"/>
              </a:solidFill>
              <a:ln>
                <a:noFill/>
              </a:ln>
              <a:effectLst/>
            </c:spPr>
            <c:extLst>
              <c:ext xmlns:c16="http://schemas.microsoft.com/office/drawing/2014/chart" uri="{C3380CC4-5D6E-409C-BE32-E72D297353CC}">
                <c16:uniqueId val="{00000007-807D-4D8F-B5E2-1BE608B5A56B}"/>
              </c:ext>
            </c:extLst>
          </c:dPt>
          <c:dPt>
            <c:idx val="4"/>
            <c:invertIfNegative val="0"/>
            <c:bubble3D val="0"/>
            <c:spPr>
              <a:solidFill>
                <a:srgbClr val="2962A7"/>
              </a:solidFill>
              <a:ln>
                <a:noFill/>
              </a:ln>
              <a:effectLst/>
            </c:spPr>
            <c:extLst>
              <c:ext xmlns:c16="http://schemas.microsoft.com/office/drawing/2014/chart" uri="{C3380CC4-5D6E-409C-BE32-E72D297353CC}">
                <c16:uniqueId val="{00000009-807D-4D8F-B5E2-1BE608B5A56B}"/>
              </c:ext>
            </c:extLst>
          </c:dPt>
          <c:dPt>
            <c:idx val="5"/>
            <c:invertIfNegative val="0"/>
            <c:bubble3D val="0"/>
            <c:spPr>
              <a:solidFill>
                <a:srgbClr val="003865"/>
              </a:solidFill>
              <a:ln>
                <a:noFill/>
              </a:ln>
              <a:effectLst/>
            </c:spPr>
            <c:extLst>
              <c:ext xmlns:c16="http://schemas.microsoft.com/office/drawing/2014/chart" uri="{C3380CC4-5D6E-409C-BE32-E72D297353CC}">
                <c16:uniqueId val="{0000000B-807D-4D8F-B5E2-1BE608B5A56B}"/>
              </c:ext>
            </c:extLst>
          </c:dPt>
          <c:dLbls>
            <c:dLbl>
              <c:idx val="4"/>
              <c:layout>
                <c:manualLayout>
                  <c:x val="-1.0527422911533116E-16"/>
                  <c:y val="0.105051501568615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7D-4D8F-B5E2-1BE608B5A56B}"/>
                </c:ext>
              </c:extLst>
            </c:dLbl>
            <c:dLbl>
              <c:idx val="5"/>
              <c:layout>
                <c:manualLayout>
                  <c:x val="4.3067227603176533E-3"/>
                  <c:y val="0.1219894226588610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07D-4D8F-B5E2-1BE608B5A56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Sheet1!$B$2:$B$7</c:f>
              <c:numCache>
                <c:formatCode>0%</c:formatCode>
                <c:ptCount val="6"/>
                <c:pt idx="0">
                  <c:v>0.28000000000000003</c:v>
                </c:pt>
                <c:pt idx="1">
                  <c:v>0.47</c:v>
                </c:pt>
                <c:pt idx="2">
                  <c:v>0.48</c:v>
                </c:pt>
                <c:pt idx="3">
                  <c:v>0.54</c:v>
                </c:pt>
                <c:pt idx="4">
                  <c:v>0.64</c:v>
                </c:pt>
              </c:numCache>
            </c:numRef>
          </c:val>
          <c:extLst>
            <c:ext xmlns:c16="http://schemas.microsoft.com/office/drawing/2014/chart" uri="{C3380CC4-5D6E-409C-BE32-E72D297353CC}">
              <c16:uniqueId val="{0000000C-807D-4D8F-B5E2-1BE608B5A56B}"/>
            </c:ext>
          </c:extLst>
        </c:ser>
        <c:dLbls>
          <c:showLegendKey val="0"/>
          <c:showVal val="0"/>
          <c:showCatName val="0"/>
          <c:showSerName val="0"/>
          <c:showPercent val="0"/>
          <c:showBubbleSize val="0"/>
        </c:dLbls>
        <c:gapWidth val="125"/>
        <c:overlap val="-100"/>
        <c:axId val="618625080"/>
        <c:axId val="618624096"/>
      </c:barChart>
      <c:catAx>
        <c:axId val="61862508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4096"/>
        <c:crosses val="autoZero"/>
        <c:auto val="1"/>
        <c:lblAlgn val="ctr"/>
        <c:lblOffset val="100"/>
        <c:noMultiLvlLbl val="0"/>
      </c:catAx>
      <c:valAx>
        <c:axId val="618624096"/>
        <c:scaling>
          <c:orientation val="minMax"/>
          <c:max val="1"/>
          <c:min val="0"/>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accent1">
                <a:shade val="50000"/>
              </a:schemeClr>
            </a:solidFill>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5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r>
              <a:rPr lang="en-US" sz="2400" b="1" i="0" kern="1200" baseline="0">
                <a:solidFill>
                  <a:srgbClr val="003865"/>
                </a:solidFill>
                <a:effectLst/>
              </a:rPr>
              <a:t>Tiered Fidelity Inventory – Tier 1 Average</a:t>
            </a:r>
            <a:endParaRPr lang="en-US" sz="2000">
              <a:solidFill>
                <a:srgbClr val="003865"/>
              </a:solidFill>
              <a:effectLst/>
            </a:endParaRPr>
          </a:p>
        </c:rich>
      </c:tx>
      <c:layout>
        <c:manualLayout>
          <c:xMode val="edge"/>
          <c:yMode val="edge"/>
          <c:x val="0.24014105251782769"/>
          <c:y val="7.0812132352801066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endParaRPr lang="en-US"/>
        </a:p>
      </c:txPr>
    </c:title>
    <c:autoTitleDeleted val="0"/>
    <c:plotArea>
      <c:layout>
        <c:manualLayout>
          <c:layoutTarget val="inner"/>
          <c:xMode val="edge"/>
          <c:yMode val="edge"/>
          <c:x val="7.060223875475026E-2"/>
          <c:y val="2.9538525075564943E-2"/>
          <c:w val="0.92939776124524975"/>
          <c:h val="0.82843002260123899"/>
        </c:manualLayout>
      </c:layout>
      <c:barChart>
        <c:barDir val="col"/>
        <c:grouping val="clustered"/>
        <c:varyColors val="0"/>
        <c:ser>
          <c:idx val="0"/>
          <c:order val="0"/>
          <c:tx>
            <c:strRef>
              <c:f>Sheet1!$B$1</c:f>
              <c:strCache>
                <c:ptCount val="1"/>
                <c:pt idx="0">
                  <c:v>Column1</c:v>
                </c:pt>
              </c:strCache>
            </c:strRef>
          </c:tx>
          <c:spPr>
            <a:solidFill>
              <a:srgbClr val="8EB4E3"/>
            </a:solidFill>
            <a:ln>
              <a:noFill/>
            </a:ln>
            <a:effectLst/>
          </c:spPr>
          <c:invertIfNegative val="0"/>
          <c:dPt>
            <c:idx val="0"/>
            <c:invertIfNegative val="0"/>
            <c:bubble3D val="0"/>
            <c:spPr>
              <a:solidFill>
                <a:srgbClr val="558ED5"/>
              </a:solidFill>
              <a:ln>
                <a:noFill/>
              </a:ln>
              <a:effectLst/>
            </c:spPr>
            <c:extLst>
              <c:ext xmlns:c16="http://schemas.microsoft.com/office/drawing/2014/chart" uri="{C3380CC4-5D6E-409C-BE32-E72D297353CC}">
                <c16:uniqueId val="{00000001-807D-4D8F-B5E2-1BE608B5A56B}"/>
              </c:ext>
            </c:extLst>
          </c:dPt>
          <c:dPt>
            <c:idx val="1"/>
            <c:invertIfNegative val="0"/>
            <c:bubble3D val="0"/>
            <c:spPr>
              <a:solidFill>
                <a:srgbClr val="2962A7"/>
              </a:solidFill>
              <a:ln>
                <a:noFill/>
              </a:ln>
              <a:effectLst/>
            </c:spPr>
            <c:extLst>
              <c:ext xmlns:c16="http://schemas.microsoft.com/office/drawing/2014/chart" uri="{C3380CC4-5D6E-409C-BE32-E72D297353CC}">
                <c16:uniqueId val="{00000003-807D-4D8F-B5E2-1BE608B5A56B}"/>
              </c:ext>
            </c:extLst>
          </c:dPt>
          <c:dPt>
            <c:idx val="2"/>
            <c:invertIfNegative val="0"/>
            <c:bubble3D val="0"/>
            <c:spPr>
              <a:solidFill>
                <a:srgbClr val="003865"/>
              </a:solidFill>
              <a:ln>
                <a:noFill/>
              </a:ln>
              <a:effectLst/>
            </c:spPr>
            <c:extLst>
              <c:ext xmlns:c16="http://schemas.microsoft.com/office/drawing/2014/chart" uri="{C3380CC4-5D6E-409C-BE32-E72D297353CC}">
                <c16:uniqueId val="{00000005-807D-4D8F-B5E2-1BE608B5A56B}"/>
              </c:ext>
            </c:extLst>
          </c:dPt>
          <c:dPt>
            <c:idx val="3"/>
            <c:invertIfNegative val="0"/>
            <c:bubble3D val="0"/>
            <c:spPr>
              <a:solidFill>
                <a:srgbClr val="558ED5"/>
              </a:solidFill>
              <a:ln>
                <a:noFill/>
              </a:ln>
              <a:effectLst/>
            </c:spPr>
            <c:extLst>
              <c:ext xmlns:c16="http://schemas.microsoft.com/office/drawing/2014/chart" uri="{C3380CC4-5D6E-409C-BE32-E72D297353CC}">
                <c16:uniqueId val="{00000007-807D-4D8F-B5E2-1BE608B5A56B}"/>
              </c:ext>
            </c:extLst>
          </c:dPt>
          <c:dPt>
            <c:idx val="4"/>
            <c:invertIfNegative val="0"/>
            <c:bubble3D val="0"/>
            <c:spPr>
              <a:solidFill>
                <a:srgbClr val="2962A7"/>
              </a:solidFill>
              <a:ln>
                <a:noFill/>
              </a:ln>
              <a:effectLst/>
            </c:spPr>
            <c:extLst>
              <c:ext xmlns:c16="http://schemas.microsoft.com/office/drawing/2014/chart" uri="{C3380CC4-5D6E-409C-BE32-E72D297353CC}">
                <c16:uniqueId val="{00000009-807D-4D8F-B5E2-1BE608B5A56B}"/>
              </c:ext>
            </c:extLst>
          </c:dPt>
          <c:dPt>
            <c:idx val="5"/>
            <c:invertIfNegative val="0"/>
            <c:bubble3D val="0"/>
            <c:spPr>
              <a:solidFill>
                <a:srgbClr val="003865"/>
              </a:solidFill>
              <a:ln>
                <a:noFill/>
              </a:ln>
              <a:effectLst/>
            </c:spPr>
            <c:extLst>
              <c:ext xmlns:c16="http://schemas.microsoft.com/office/drawing/2014/chart" uri="{C3380CC4-5D6E-409C-BE32-E72D297353CC}">
                <c16:uniqueId val="{0000000B-807D-4D8F-B5E2-1BE608B5A56B}"/>
              </c:ext>
            </c:extLst>
          </c:dPt>
          <c:dLbls>
            <c:dLbl>
              <c:idx val="4"/>
              <c:layout>
                <c:manualLayout>
                  <c:x val="-1.0527422911533116E-16"/>
                  <c:y val="0.105051501568615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7D-4D8F-B5E2-1BE608B5A56B}"/>
                </c:ext>
              </c:extLst>
            </c:dLbl>
            <c:dLbl>
              <c:idx val="5"/>
              <c:layout>
                <c:manualLayout>
                  <c:x val="4.3067227603176533E-3"/>
                  <c:y val="0.1219894226588610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07D-4D8F-B5E2-1BE608B5A56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Sheet1!$B$2:$B$7</c:f>
              <c:numCache>
                <c:formatCode>0%</c:formatCode>
                <c:ptCount val="6"/>
                <c:pt idx="0">
                  <c:v>0.22</c:v>
                </c:pt>
                <c:pt idx="1">
                  <c:v>0.35</c:v>
                </c:pt>
                <c:pt idx="2">
                  <c:v>0.38</c:v>
                </c:pt>
                <c:pt idx="3">
                  <c:v>0.41</c:v>
                </c:pt>
                <c:pt idx="4">
                  <c:v>0.6</c:v>
                </c:pt>
              </c:numCache>
            </c:numRef>
          </c:val>
          <c:extLst>
            <c:ext xmlns:c16="http://schemas.microsoft.com/office/drawing/2014/chart" uri="{C3380CC4-5D6E-409C-BE32-E72D297353CC}">
              <c16:uniqueId val="{0000000C-807D-4D8F-B5E2-1BE608B5A56B}"/>
            </c:ext>
          </c:extLst>
        </c:ser>
        <c:dLbls>
          <c:showLegendKey val="0"/>
          <c:showVal val="0"/>
          <c:showCatName val="0"/>
          <c:showSerName val="0"/>
          <c:showPercent val="0"/>
          <c:showBubbleSize val="0"/>
        </c:dLbls>
        <c:gapWidth val="125"/>
        <c:overlap val="-100"/>
        <c:axId val="618625080"/>
        <c:axId val="618624096"/>
      </c:barChart>
      <c:catAx>
        <c:axId val="61862508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4096"/>
        <c:crosses val="autoZero"/>
        <c:auto val="1"/>
        <c:lblAlgn val="ctr"/>
        <c:lblOffset val="100"/>
        <c:noMultiLvlLbl val="0"/>
      </c:catAx>
      <c:valAx>
        <c:axId val="618624096"/>
        <c:scaling>
          <c:orientation val="minMax"/>
          <c:max val="1"/>
          <c:min val="0"/>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accent1">
                <a:shade val="50000"/>
              </a:schemeClr>
            </a:solidFill>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5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r>
              <a:rPr lang="en-US" sz="2400" b="1" i="0" kern="1200" baseline="0">
                <a:solidFill>
                  <a:srgbClr val="003865"/>
                </a:solidFill>
                <a:effectLst/>
              </a:rPr>
              <a:t>Tiered Fidelity Inventory – Tier 1 Average</a:t>
            </a:r>
            <a:endParaRPr lang="en-US" sz="2000">
              <a:solidFill>
                <a:srgbClr val="003865"/>
              </a:solidFill>
              <a:effectLst/>
            </a:endParaRPr>
          </a:p>
        </c:rich>
      </c:tx>
      <c:layout>
        <c:manualLayout>
          <c:xMode val="edge"/>
          <c:yMode val="edge"/>
          <c:x val="0.24014105251782769"/>
          <c:y val="7.0812132352801066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endParaRPr lang="en-US"/>
        </a:p>
      </c:txPr>
    </c:title>
    <c:autoTitleDeleted val="0"/>
    <c:plotArea>
      <c:layout>
        <c:manualLayout>
          <c:layoutTarget val="inner"/>
          <c:xMode val="edge"/>
          <c:yMode val="edge"/>
          <c:x val="7.060223875475026E-2"/>
          <c:y val="2.9538525075564943E-2"/>
          <c:w val="0.92939776124524975"/>
          <c:h val="0.82843002260123899"/>
        </c:manualLayout>
      </c:layout>
      <c:barChart>
        <c:barDir val="col"/>
        <c:grouping val="clustered"/>
        <c:varyColors val="0"/>
        <c:ser>
          <c:idx val="0"/>
          <c:order val="0"/>
          <c:tx>
            <c:strRef>
              <c:f>Sheet1!$B$1</c:f>
              <c:strCache>
                <c:ptCount val="1"/>
                <c:pt idx="0">
                  <c:v>Column1</c:v>
                </c:pt>
              </c:strCache>
            </c:strRef>
          </c:tx>
          <c:spPr>
            <a:solidFill>
              <a:srgbClr val="8EB4E3"/>
            </a:solidFill>
            <a:ln>
              <a:noFill/>
            </a:ln>
            <a:effectLst/>
          </c:spPr>
          <c:invertIfNegative val="0"/>
          <c:dPt>
            <c:idx val="0"/>
            <c:invertIfNegative val="0"/>
            <c:bubble3D val="0"/>
            <c:spPr>
              <a:solidFill>
                <a:srgbClr val="558ED5"/>
              </a:solidFill>
              <a:ln>
                <a:noFill/>
              </a:ln>
              <a:effectLst/>
            </c:spPr>
            <c:extLst>
              <c:ext xmlns:c16="http://schemas.microsoft.com/office/drawing/2014/chart" uri="{C3380CC4-5D6E-409C-BE32-E72D297353CC}">
                <c16:uniqueId val="{00000001-807D-4D8F-B5E2-1BE608B5A56B}"/>
              </c:ext>
            </c:extLst>
          </c:dPt>
          <c:dPt>
            <c:idx val="1"/>
            <c:invertIfNegative val="0"/>
            <c:bubble3D val="0"/>
            <c:spPr>
              <a:solidFill>
                <a:srgbClr val="2962A7"/>
              </a:solidFill>
              <a:ln>
                <a:noFill/>
              </a:ln>
              <a:effectLst/>
            </c:spPr>
            <c:extLst>
              <c:ext xmlns:c16="http://schemas.microsoft.com/office/drawing/2014/chart" uri="{C3380CC4-5D6E-409C-BE32-E72D297353CC}">
                <c16:uniqueId val="{00000003-807D-4D8F-B5E2-1BE608B5A56B}"/>
              </c:ext>
            </c:extLst>
          </c:dPt>
          <c:dPt>
            <c:idx val="2"/>
            <c:invertIfNegative val="0"/>
            <c:bubble3D val="0"/>
            <c:spPr>
              <a:solidFill>
                <a:srgbClr val="003865"/>
              </a:solidFill>
              <a:ln>
                <a:noFill/>
              </a:ln>
              <a:effectLst/>
            </c:spPr>
            <c:extLst>
              <c:ext xmlns:c16="http://schemas.microsoft.com/office/drawing/2014/chart" uri="{C3380CC4-5D6E-409C-BE32-E72D297353CC}">
                <c16:uniqueId val="{00000005-807D-4D8F-B5E2-1BE608B5A56B}"/>
              </c:ext>
            </c:extLst>
          </c:dPt>
          <c:dPt>
            <c:idx val="3"/>
            <c:invertIfNegative val="0"/>
            <c:bubble3D val="0"/>
            <c:spPr>
              <a:solidFill>
                <a:srgbClr val="558ED5"/>
              </a:solidFill>
              <a:ln>
                <a:noFill/>
              </a:ln>
              <a:effectLst/>
            </c:spPr>
            <c:extLst>
              <c:ext xmlns:c16="http://schemas.microsoft.com/office/drawing/2014/chart" uri="{C3380CC4-5D6E-409C-BE32-E72D297353CC}">
                <c16:uniqueId val="{00000007-807D-4D8F-B5E2-1BE608B5A56B}"/>
              </c:ext>
            </c:extLst>
          </c:dPt>
          <c:dPt>
            <c:idx val="4"/>
            <c:invertIfNegative val="0"/>
            <c:bubble3D val="0"/>
            <c:spPr>
              <a:solidFill>
                <a:srgbClr val="2962A7"/>
              </a:solidFill>
              <a:ln>
                <a:noFill/>
              </a:ln>
              <a:effectLst/>
            </c:spPr>
            <c:extLst>
              <c:ext xmlns:c16="http://schemas.microsoft.com/office/drawing/2014/chart" uri="{C3380CC4-5D6E-409C-BE32-E72D297353CC}">
                <c16:uniqueId val="{00000009-807D-4D8F-B5E2-1BE608B5A56B}"/>
              </c:ext>
            </c:extLst>
          </c:dPt>
          <c:dPt>
            <c:idx val="5"/>
            <c:invertIfNegative val="0"/>
            <c:bubble3D val="0"/>
            <c:spPr>
              <a:solidFill>
                <a:srgbClr val="003865"/>
              </a:solidFill>
              <a:ln>
                <a:noFill/>
              </a:ln>
              <a:effectLst/>
            </c:spPr>
            <c:extLst>
              <c:ext xmlns:c16="http://schemas.microsoft.com/office/drawing/2014/chart" uri="{C3380CC4-5D6E-409C-BE32-E72D297353CC}">
                <c16:uniqueId val="{0000000B-807D-4D8F-B5E2-1BE608B5A56B}"/>
              </c:ext>
            </c:extLst>
          </c:dPt>
          <c:dLbls>
            <c:dLbl>
              <c:idx val="4"/>
              <c:layout>
                <c:manualLayout>
                  <c:x val="-1.0527422911533116E-16"/>
                  <c:y val="0.105051501568615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7D-4D8F-B5E2-1BE608B5A56B}"/>
                </c:ext>
              </c:extLst>
            </c:dLbl>
            <c:dLbl>
              <c:idx val="5"/>
              <c:layout>
                <c:manualLayout>
                  <c:x val="4.3067227603176533E-3"/>
                  <c:y val="0.1219894226588610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07D-4D8F-B5E2-1BE608B5A56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Sheet1!$B$2:$B$7</c:f>
              <c:numCache>
                <c:formatCode>0%</c:formatCode>
                <c:ptCount val="6"/>
                <c:pt idx="0">
                  <c:v>0.35</c:v>
                </c:pt>
                <c:pt idx="1">
                  <c:v>0.49</c:v>
                </c:pt>
                <c:pt idx="2">
                  <c:v>0.5</c:v>
                </c:pt>
                <c:pt idx="3">
                  <c:v>0.53</c:v>
                </c:pt>
                <c:pt idx="4">
                  <c:v>0.73</c:v>
                </c:pt>
              </c:numCache>
            </c:numRef>
          </c:val>
          <c:extLst>
            <c:ext xmlns:c16="http://schemas.microsoft.com/office/drawing/2014/chart" uri="{C3380CC4-5D6E-409C-BE32-E72D297353CC}">
              <c16:uniqueId val="{0000000C-807D-4D8F-B5E2-1BE608B5A56B}"/>
            </c:ext>
          </c:extLst>
        </c:ser>
        <c:dLbls>
          <c:showLegendKey val="0"/>
          <c:showVal val="0"/>
          <c:showCatName val="0"/>
          <c:showSerName val="0"/>
          <c:showPercent val="0"/>
          <c:showBubbleSize val="0"/>
        </c:dLbls>
        <c:gapWidth val="125"/>
        <c:overlap val="-100"/>
        <c:axId val="618625080"/>
        <c:axId val="618624096"/>
      </c:barChart>
      <c:catAx>
        <c:axId val="61862508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4096"/>
        <c:crosses val="autoZero"/>
        <c:auto val="1"/>
        <c:lblAlgn val="ctr"/>
        <c:lblOffset val="100"/>
        <c:noMultiLvlLbl val="0"/>
      </c:catAx>
      <c:valAx>
        <c:axId val="618624096"/>
        <c:scaling>
          <c:orientation val="minMax"/>
          <c:max val="1"/>
          <c:min val="0"/>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accent1">
                <a:shade val="50000"/>
              </a:schemeClr>
            </a:solidFill>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5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bar"/>
        <c:grouping val="clustered"/>
        <c:varyColors val="0"/>
        <c:ser>
          <c:idx val="0"/>
          <c:order val="0"/>
          <c:spPr>
            <a:solidFill>
              <a:schemeClr val="tx1"/>
            </a:solidFill>
            <a:ln>
              <a:noFill/>
            </a:ln>
            <a:effectLst/>
          </c:spPr>
          <c:invertIfNegative val="0"/>
          <c:cat>
            <c:strRef>
              <c:f>Sheet1!$O$5:$O$7</c:f>
              <c:strCache>
                <c:ptCount val="3"/>
                <c:pt idx="0">
                  <c:v>High</c:v>
                </c:pt>
                <c:pt idx="1">
                  <c:v>Middle</c:v>
                </c:pt>
                <c:pt idx="2">
                  <c:v>Elementary</c:v>
                </c:pt>
              </c:strCache>
            </c:strRef>
          </c:cat>
          <c:val>
            <c:numRef>
              <c:f>Sheet1!$P$5:$P$7</c:f>
              <c:numCache>
                <c:formatCode>General</c:formatCode>
                <c:ptCount val="3"/>
                <c:pt idx="0">
                  <c:v>3</c:v>
                </c:pt>
                <c:pt idx="1">
                  <c:v>2.4</c:v>
                </c:pt>
                <c:pt idx="2">
                  <c:v>2</c:v>
                </c:pt>
              </c:numCache>
            </c:numRef>
          </c:val>
          <c:extLst>
            <c:ext xmlns:c16="http://schemas.microsoft.com/office/drawing/2014/chart" uri="{C3380CC4-5D6E-409C-BE32-E72D297353CC}">
              <c16:uniqueId val="{00000000-7A72-4415-92FA-E3B97A6ADD6A}"/>
            </c:ext>
          </c:extLst>
        </c:ser>
        <c:dLbls>
          <c:showLegendKey val="0"/>
          <c:showVal val="0"/>
          <c:showCatName val="0"/>
          <c:showSerName val="0"/>
          <c:showPercent val="0"/>
          <c:showBubbleSize val="0"/>
        </c:dLbls>
        <c:gapWidth val="182"/>
        <c:axId val="204040847"/>
        <c:axId val="204032943"/>
      </c:barChart>
      <c:catAx>
        <c:axId val="2040408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4032943"/>
        <c:crosses val="autoZero"/>
        <c:auto val="1"/>
        <c:lblAlgn val="ctr"/>
        <c:lblOffset val="100"/>
        <c:noMultiLvlLbl val="0"/>
      </c:catAx>
      <c:valAx>
        <c:axId val="204032943"/>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Years to Tier I Implementation</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4040847"/>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accent1"/>
      </a:solidFill>
      <a:round/>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547D38-0659-4FB4-800B-C4D16784EC48}" type="datetimeFigureOut">
              <a:t>2/25/2022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F02BDF-FFEF-437D-AFC0-52DEAC91D41D}" type="slidenum">
              <a:t>‹#›</a:t>
            </a:fld>
            <a:endParaRPr lang="en-US"/>
          </a:p>
        </p:txBody>
      </p:sp>
    </p:spTree>
    <p:extLst>
      <p:ext uri="{BB962C8B-B14F-4D97-AF65-F5344CB8AC3E}">
        <p14:creationId xmlns:p14="http://schemas.microsoft.com/office/powerpoint/2010/main" val="3745350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TIP: If</a:t>
            </a:r>
            <a:r>
              <a:rPr lang="en-US" baseline="0"/>
              <a:t> you are highlighting a specific item, select the list and change the color to Minnesota green. Then select the items you want to highlight and change the color back to white and bold. </a:t>
            </a:r>
            <a:endParaRPr lang="en-US"/>
          </a:p>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a:p>
        </p:txBody>
      </p:sp>
    </p:spTree>
    <p:extLst>
      <p:ext uri="{BB962C8B-B14F-4D97-AF65-F5344CB8AC3E}">
        <p14:creationId xmlns:p14="http://schemas.microsoft.com/office/powerpoint/2010/main" val="1863983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6B5EEB-8B78-4E9B-BF60-7CC560134C50}" type="slidenum">
              <a:rPr lang="en-US" smtClean="0"/>
              <a:t>20</a:t>
            </a:fld>
            <a:endParaRPr lang="en-US"/>
          </a:p>
        </p:txBody>
      </p:sp>
    </p:spTree>
    <p:extLst>
      <p:ext uri="{BB962C8B-B14F-4D97-AF65-F5344CB8AC3E}">
        <p14:creationId xmlns:p14="http://schemas.microsoft.com/office/powerpoint/2010/main" val="2787113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23</a:t>
            </a:fld>
            <a:endParaRPr lang="en-US"/>
          </a:p>
        </p:txBody>
      </p:sp>
    </p:spTree>
    <p:extLst>
      <p:ext uri="{BB962C8B-B14F-4D97-AF65-F5344CB8AC3E}">
        <p14:creationId xmlns:p14="http://schemas.microsoft.com/office/powerpoint/2010/main" val="3307264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24</a:t>
            </a:fld>
            <a:endParaRPr lang="en-US"/>
          </a:p>
        </p:txBody>
      </p:sp>
    </p:spTree>
    <p:extLst>
      <p:ext uri="{BB962C8B-B14F-4D97-AF65-F5344CB8AC3E}">
        <p14:creationId xmlns:p14="http://schemas.microsoft.com/office/powerpoint/2010/main" val="1099764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25</a:t>
            </a:fld>
            <a:endParaRPr lang="en-US"/>
          </a:p>
        </p:txBody>
      </p:sp>
    </p:spTree>
    <p:extLst>
      <p:ext uri="{BB962C8B-B14F-4D97-AF65-F5344CB8AC3E}">
        <p14:creationId xmlns:p14="http://schemas.microsoft.com/office/powerpoint/2010/main" val="992709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1FAB9-208E-3A48-B1C1-D6BB7AB548FA}" type="slidenum">
              <a:rPr lang="en-US" smtClean="0"/>
              <a:t>26</a:t>
            </a:fld>
            <a:endParaRPr lang="en-US"/>
          </a:p>
        </p:txBody>
      </p:sp>
    </p:spTree>
    <p:extLst>
      <p:ext uri="{BB962C8B-B14F-4D97-AF65-F5344CB8AC3E}">
        <p14:creationId xmlns:p14="http://schemas.microsoft.com/office/powerpoint/2010/main" val="177537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1FAB9-208E-3A48-B1C1-D6BB7AB548FA}" type="slidenum">
              <a:rPr lang="en-US" smtClean="0"/>
              <a:t>4</a:t>
            </a:fld>
            <a:endParaRPr lang="en-US"/>
          </a:p>
        </p:txBody>
      </p:sp>
    </p:spTree>
    <p:extLst>
      <p:ext uri="{BB962C8B-B14F-4D97-AF65-F5344CB8AC3E}">
        <p14:creationId xmlns:p14="http://schemas.microsoft.com/office/powerpoint/2010/main" val="1273244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1FAB9-208E-3A48-B1C1-D6BB7AB548FA}" type="slidenum">
              <a:rPr lang="en-US" smtClean="0"/>
              <a:t>5</a:t>
            </a:fld>
            <a:endParaRPr lang="en-US"/>
          </a:p>
        </p:txBody>
      </p:sp>
    </p:spTree>
    <p:extLst>
      <p:ext uri="{BB962C8B-B14F-4D97-AF65-F5344CB8AC3E}">
        <p14:creationId xmlns:p14="http://schemas.microsoft.com/office/powerpoint/2010/main" val="2171284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1FAB9-208E-3A48-B1C1-D6BB7AB548FA}" type="slidenum">
              <a:rPr lang="en-US" smtClean="0"/>
              <a:t>6</a:t>
            </a:fld>
            <a:endParaRPr lang="en-US"/>
          </a:p>
        </p:txBody>
      </p:sp>
    </p:spTree>
    <p:extLst>
      <p:ext uri="{BB962C8B-B14F-4D97-AF65-F5344CB8AC3E}">
        <p14:creationId xmlns:p14="http://schemas.microsoft.com/office/powerpoint/2010/main" val="3495440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1FAB9-208E-3A48-B1C1-D6BB7AB548FA}" type="slidenum">
              <a:rPr lang="en-US" smtClean="0"/>
              <a:t>7</a:t>
            </a:fld>
            <a:endParaRPr lang="en-US"/>
          </a:p>
        </p:txBody>
      </p:sp>
    </p:spTree>
    <p:extLst>
      <p:ext uri="{BB962C8B-B14F-4D97-AF65-F5344CB8AC3E}">
        <p14:creationId xmlns:p14="http://schemas.microsoft.com/office/powerpoint/2010/main" val="2408569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1FAB9-208E-3A48-B1C1-D6BB7AB548FA}" type="slidenum">
              <a:rPr lang="en-US" smtClean="0"/>
              <a:t>8</a:t>
            </a:fld>
            <a:endParaRPr lang="en-US"/>
          </a:p>
        </p:txBody>
      </p:sp>
    </p:spTree>
    <p:extLst>
      <p:ext uri="{BB962C8B-B14F-4D97-AF65-F5344CB8AC3E}">
        <p14:creationId xmlns:p14="http://schemas.microsoft.com/office/powerpoint/2010/main" val="748013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Google Shape;61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Rationale to continue to work towards implementation and you graduate and continue to consider strategies to leverage funding and sustaining work over the next 5 years</a:t>
            </a:r>
            <a:endParaRPr/>
          </a:p>
        </p:txBody>
      </p:sp>
      <p:sp>
        <p:nvSpPr>
          <p:cNvPr id="614" name="Google Shape;61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Working smarter not harder by purposefully integrating key support initiatives (and which ones need to be taken off plates based on availability of implementation data?</a:t>
            </a:r>
          </a:p>
        </p:txBody>
      </p:sp>
      <p:sp>
        <p:nvSpPr>
          <p:cNvPr id="4" name="Slide Number Placeholder 3"/>
          <p:cNvSpPr>
            <a:spLocks noGrp="1"/>
          </p:cNvSpPr>
          <p:nvPr>
            <p:ph type="sldNum" sz="quarter" idx="5"/>
          </p:nvPr>
        </p:nvSpPr>
        <p:spPr/>
        <p:txBody>
          <a:bodyPr/>
          <a:lstStyle/>
          <a:p>
            <a:fld id="{E4D1FAB9-208E-3A48-B1C1-D6BB7AB548FA}" type="slidenum">
              <a:rPr lang="en-US" smtClean="0"/>
              <a:t>13</a:t>
            </a:fld>
            <a:endParaRPr lang="en-US"/>
          </a:p>
        </p:txBody>
      </p:sp>
    </p:spTree>
    <p:extLst>
      <p:ext uri="{BB962C8B-B14F-4D97-AF65-F5344CB8AC3E}">
        <p14:creationId xmlns:p14="http://schemas.microsoft.com/office/powerpoint/2010/main" val="2495091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NeueHaasGroteskText Std" panose="020B0504020202020204" pitchFamily="34" charset="0"/>
                <a:ea typeface="+mn-ea"/>
                <a:cs typeface="+mn-cs"/>
              </a:rPr>
              <a:t>10:00-10:30</a:t>
            </a:r>
          </a:p>
          <a:p>
            <a:pPr lvl="1"/>
            <a:r>
              <a:rPr lang="en-US" sz="1200" kern="1200" dirty="0">
                <a:solidFill>
                  <a:schemeClr val="tx1"/>
                </a:solidFill>
                <a:effectLst/>
                <a:latin typeface="NeueHaasGroteskText Std" panose="020B0504020202020204" pitchFamily="34" charset="0"/>
                <a:ea typeface="+mn-ea"/>
                <a:cs typeface="+mn-cs"/>
              </a:rPr>
              <a:t>Introduction and Updates on MNPBS Network Activities</a:t>
            </a:r>
          </a:p>
          <a:p>
            <a:pPr lvl="1"/>
            <a:r>
              <a:rPr lang="en-US" sz="1200" kern="1200" dirty="0">
                <a:solidFill>
                  <a:schemeClr val="tx1"/>
                </a:solidFill>
                <a:effectLst/>
                <a:latin typeface="NeueHaasGroteskText Std" panose="020B0504020202020204" pitchFamily="34" charset="0"/>
                <a:ea typeface="+mn-ea"/>
                <a:cs typeface="+mn-cs"/>
              </a:rPr>
              <a:t>Rachel Freeman, University of Minnesota</a:t>
            </a:r>
          </a:p>
          <a:p>
            <a:pPr lvl="0"/>
            <a:r>
              <a:rPr lang="en-US" sz="1200" kern="1200" dirty="0">
                <a:solidFill>
                  <a:schemeClr val="tx1"/>
                </a:solidFill>
                <a:effectLst/>
                <a:latin typeface="NeueHaasGroteskText Std" panose="020B0504020202020204" pitchFamily="34" charset="0"/>
                <a:ea typeface="+mn-ea"/>
                <a:cs typeface="+mn-cs"/>
              </a:rPr>
              <a:t>10:30-12:00</a:t>
            </a:r>
          </a:p>
          <a:p>
            <a:pPr lvl="1"/>
            <a:r>
              <a:rPr lang="en-US" sz="1200" kern="1200" dirty="0">
                <a:solidFill>
                  <a:schemeClr val="tx1"/>
                </a:solidFill>
                <a:effectLst/>
                <a:latin typeface="NeueHaasGroteskText Std" panose="020B0504020202020204" pitchFamily="34" charset="0"/>
                <a:ea typeface="+mn-ea"/>
                <a:cs typeface="+mn-cs"/>
              </a:rPr>
              <a:t>Panel Discussion: Experience of People who have Utilized Positive Behavior Support and Applied Behavior Analysis to Enhance Quality of Life</a:t>
            </a:r>
          </a:p>
          <a:p>
            <a:pPr lvl="1"/>
            <a:r>
              <a:rPr lang="en-US" sz="1200" kern="1200" dirty="0">
                <a:solidFill>
                  <a:schemeClr val="tx1"/>
                </a:solidFill>
                <a:effectLst/>
                <a:latin typeface="NeueHaasGroteskText Std" panose="020B0504020202020204" pitchFamily="34" charset="0"/>
                <a:ea typeface="+mn-ea"/>
                <a:cs typeface="+mn-cs"/>
              </a:rPr>
              <a:t>Moderator: Liz </a:t>
            </a:r>
            <a:r>
              <a:rPr lang="en-US" sz="1200" kern="1200" dirty="0" err="1">
                <a:solidFill>
                  <a:schemeClr val="tx1"/>
                </a:solidFill>
                <a:effectLst/>
                <a:latin typeface="NeueHaasGroteskText Std" panose="020B0504020202020204" pitchFamily="34" charset="0"/>
                <a:ea typeface="+mn-ea"/>
                <a:cs typeface="+mn-cs"/>
              </a:rPr>
              <a:t>Harri</a:t>
            </a:r>
            <a:r>
              <a:rPr lang="en-US" sz="1200" kern="1200" dirty="0">
                <a:solidFill>
                  <a:schemeClr val="tx1"/>
                </a:solidFill>
                <a:effectLst/>
                <a:latin typeface="NeueHaasGroteskText Std" panose="020B0504020202020204" pitchFamily="34" charset="0"/>
                <a:ea typeface="+mn-ea"/>
                <a:cs typeface="+mn-cs"/>
              </a:rPr>
              <a:t>-Dennis, MN </a:t>
            </a:r>
            <a:r>
              <a:rPr lang="en-US" sz="1200" kern="1200" dirty="0" err="1">
                <a:solidFill>
                  <a:schemeClr val="tx1"/>
                </a:solidFill>
                <a:effectLst/>
                <a:latin typeface="NeueHaasGroteskText Std" panose="020B0504020202020204" pitchFamily="34" charset="0"/>
                <a:ea typeface="+mn-ea"/>
                <a:cs typeface="+mn-cs"/>
              </a:rPr>
              <a:t>Dept</a:t>
            </a:r>
            <a:r>
              <a:rPr lang="en-US" sz="1200" kern="1200" dirty="0">
                <a:solidFill>
                  <a:schemeClr val="tx1"/>
                </a:solidFill>
                <a:effectLst/>
                <a:latin typeface="NeueHaasGroteskText Std" panose="020B0504020202020204" pitchFamily="34" charset="0"/>
                <a:ea typeface="+mn-ea"/>
                <a:cs typeface="+mn-cs"/>
              </a:rPr>
              <a:t> of Human Services</a:t>
            </a:r>
          </a:p>
          <a:p>
            <a:pPr lvl="1"/>
            <a:r>
              <a:rPr lang="en-US" sz="1200" kern="1200" dirty="0">
                <a:solidFill>
                  <a:schemeClr val="tx1"/>
                </a:solidFill>
                <a:effectLst/>
                <a:latin typeface="NeueHaasGroteskText Std" panose="020B0504020202020204" pitchFamily="34" charset="0"/>
                <a:ea typeface="+mn-ea"/>
                <a:cs typeface="+mn-cs"/>
              </a:rPr>
              <a:t>Confirmed panelists: Tara Nelson-Anderson, Lynn Stansberry-Brusnahan, Lynn's son, Parent (Erin F.'s contact), Self-advocate (Rachel's contact)</a:t>
            </a:r>
          </a:p>
          <a:p>
            <a:pPr lvl="0"/>
            <a:r>
              <a:rPr lang="en-US" sz="1200" kern="1200" dirty="0">
                <a:solidFill>
                  <a:schemeClr val="tx1"/>
                </a:solidFill>
                <a:effectLst/>
                <a:latin typeface="NeueHaasGroteskText Std" panose="020B0504020202020204" pitchFamily="34" charset="0"/>
                <a:ea typeface="+mn-ea"/>
                <a:cs typeface="+mn-cs"/>
              </a:rPr>
              <a:t>12:00-1:00 </a:t>
            </a:r>
          </a:p>
          <a:p>
            <a:pPr lvl="1"/>
            <a:r>
              <a:rPr lang="en-US" sz="1200" kern="1200" dirty="0">
                <a:solidFill>
                  <a:schemeClr val="tx1"/>
                </a:solidFill>
                <a:effectLst/>
                <a:latin typeface="NeueHaasGroteskText Std" panose="020B0504020202020204" pitchFamily="34" charset="0"/>
                <a:ea typeface="+mn-ea"/>
                <a:cs typeface="+mn-cs"/>
              </a:rPr>
              <a:t>Lunch</a:t>
            </a:r>
          </a:p>
          <a:p>
            <a:pPr lvl="1"/>
            <a:r>
              <a:rPr lang="en-US" sz="1200" kern="1200" dirty="0">
                <a:solidFill>
                  <a:schemeClr val="tx1"/>
                </a:solidFill>
                <a:effectLst/>
                <a:latin typeface="NeueHaasGroteskText Std" panose="020B0504020202020204" pitchFamily="34" charset="0"/>
                <a:ea typeface="+mn-ea"/>
                <a:cs typeface="+mn-cs"/>
              </a:rPr>
              <a:t>Moderated discussion if people wish to stay on to connect - see actions below - we need someone to moderate and a topic to guide discussion</a:t>
            </a:r>
          </a:p>
          <a:p>
            <a:pPr lvl="0"/>
            <a:r>
              <a:rPr lang="en-US" sz="1200" kern="1200" dirty="0">
                <a:solidFill>
                  <a:schemeClr val="tx1"/>
                </a:solidFill>
                <a:effectLst/>
                <a:latin typeface="NeueHaasGroteskText Std" panose="020B0504020202020204" pitchFamily="34" charset="0"/>
                <a:ea typeface="+mn-ea"/>
                <a:cs typeface="+mn-cs"/>
              </a:rPr>
              <a:t>1:00-1:50</a:t>
            </a:r>
          </a:p>
          <a:p>
            <a:pPr lvl="1"/>
            <a:r>
              <a:rPr lang="en-US" sz="1200" kern="1200" dirty="0">
                <a:solidFill>
                  <a:schemeClr val="tx1"/>
                </a:solidFill>
                <a:effectLst/>
                <a:latin typeface="NeueHaasGroteskText Std" panose="020B0504020202020204" pitchFamily="34" charset="0"/>
                <a:ea typeface="+mn-ea"/>
                <a:cs typeface="+mn-cs"/>
              </a:rPr>
              <a:t>Implementation of School-Wide PBIS in a High School Context</a:t>
            </a:r>
          </a:p>
          <a:p>
            <a:pPr lvl="1"/>
            <a:r>
              <a:rPr lang="en-US" sz="1200" kern="1200" dirty="0">
                <a:solidFill>
                  <a:schemeClr val="tx1"/>
                </a:solidFill>
                <a:effectLst/>
                <a:latin typeface="NeueHaasGroteskText Std" panose="020B0504020202020204" pitchFamily="34" charset="0"/>
                <a:ea typeface="+mn-ea"/>
                <a:cs typeface="+mn-cs"/>
              </a:rPr>
              <a:t>Steve Wagner, Sauk Rapids-Rice School District</a:t>
            </a:r>
          </a:p>
          <a:p>
            <a:pPr lvl="0"/>
            <a:r>
              <a:rPr lang="en-US" sz="1200" kern="1200" dirty="0">
                <a:solidFill>
                  <a:schemeClr val="tx1"/>
                </a:solidFill>
                <a:effectLst/>
                <a:latin typeface="NeueHaasGroteskText Std" panose="020B0504020202020204" pitchFamily="34" charset="0"/>
                <a:ea typeface="+mn-ea"/>
                <a:cs typeface="+mn-cs"/>
              </a:rPr>
              <a:t>2:00-2:50</a:t>
            </a:r>
          </a:p>
          <a:p>
            <a:pPr lvl="1"/>
            <a:r>
              <a:rPr lang="en-US" sz="1200" kern="1200" dirty="0">
                <a:solidFill>
                  <a:schemeClr val="tx1"/>
                </a:solidFill>
                <a:effectLst/>
                <a:latin typeface="NeueHaasGroteskText Std" panose="020B0504020202020204" pitchFamily="34" charset="0"/>
                <a:ea typeface="+mn-ea"/>
                <a:cs typeface="+mn-cs"/>
              </a:rPr>
              <a:t>Alternatives to Punishment: Strategic Ways to Listen and Support</a:t>
            </a:r>
          </a:p>
          <a:p>
            <a:pPr lvl="1"/>
            <a:r>
              <a:rPr lang="en-US" sz="1200" kern="1200" dirty="0">
                <a:solidFill>
                  <a:schemeClr val="tx1"/>
                </a:solidFill>
                <a:effectLst/>
                <a:latin typeface="NeueHaasGroteskText Std" panose="020B0504020202020204" pitchFamily="34" charset="0"/>
                <a:ea typeface="+mn-ea"/>
                <a:cs typeface="+mn-cs"/>
              </a:rPr>
              <a:t>Introduction: Liz </a:t>
            </a:r>
            <a:r>
              <a:rPr lang="en-US" sz="1200" kern="1200" dirty="0" err="1">
                <a:solidFill>
                  <a:schemeClr val="tx1"/>
                </a:solidFill>
                <a:effectLst/>
                <a:latin typeface="NeueHaasGroteskText Std" panose="020B0504020202020204" pitchFamily="34" charset="0"/>
                <a:ea typeface="+mn-ea"/>
                <a:cs typeface="+mn-cs"/>
              </a:rPr>
              <a:t>Harri</a:t>
            </a:r>
            <a:r>
              <a:rPr lang="en-US" sz="1200" kern="1200" dirty="0">
                <a:solidFill>
                  <a:schemeClr val="tx1"/>
                </a:solidFill>
                <a:effectLst/>
                <a:latin typeface="NeueHaasGroteskText Std" panose="020B0504020202020204" pitchFamily="34" charset="0"/>
                <a:ea typeface="+mn-ea"/>
                <a:cs typeface="+mn-cs"/>
              </a:rPr>
              <a:t>-Dennis, MN </a:t>
            </a:r>
            <a:r>
              <a:rPr lang="en-US" sz="1200" kern="1200" dirty="0" err="1">
                <a:solidFill>
                  <a:schemeClr val="tx1"/>
                </a:solidFill>
                <a:effectLst/>
                <a:latin typeface="NeueHaasGroteskText Std" panose="020B0504020202020204" pitchFamily="34" charset="0"/>
                <a:ea typeface="+mn-ea"/>
                <a:cs typeface="+mn-cs"/>
              </a:rPr>
              <a:t>Dept</a:t>
            </a:r>
            <a:r>
              <a:rPr lang="en-US" sz="1200" kern="1200" dirty="0">
                <a:solidFill>
                  <a:schemeClr val="tx1"/>
                </a:solidFill>
                <a:effectLst/>
                <a:latin typeface="NeueHaasGroteskText Std" panose="020B0504020202020204" pitchFamily="34" charset="0"/>
                <a:ea typeface="+mn-ea"/>
                <a:cs typeface="+mn-cs"/>
              </a:rPr>
              <a:t> of Human Services</a:t>
            </a:r>
          </a:p>
          <a:p>
            <a:pPr lvl="1"/>
            <a:r>
              <a:rPr lang="en-US" sz="1200" kern="1200" dirty="0">
                <a:solidFill>
                  <a:schemeClr val="tx1"/>
                </a:solidFill>
                <a:effectLst/>
                <a:latin typeface="NeueHaasGroteskText Std" panose="020B0504020202020204" pitchFamily="34" charset="0"/>
                <a:ea typeface="+mn-ea"/>
                <a:cs typeface="+mn-cs"/>
              </a:rPr>
              <a:t>Exemplar 1: Allison Bohlke, Mains'l Services</a:t>
            </a:r>
          </a:p>
          <a:p>
            <a:pPr lvl="1"/>
            <a:r>
              <a:rPr lang="en-US" sz="1200" kern="1200" dirty="0">
                <a:solidFill>
                  <a:schemeClr val="tx1"/>
                </a:solidFill>
                <a:effectLst/>
                <a:latin typeface="NeueHaasGroteskText Std" panose="020B0504020202020204" pitchFamily="34" charset="0"/>
                <a:ea typeface="+mn-ea"/>
                <a:cs typeface="+mn-cs"/>
              </a:rPr>
              <a:t>Exemplar 2: Nicole Kelly, SWSC</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1260620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err="1"/>
              <a:t>Firstname</a:t>
            </a:r>
            <a:r>
              <a:rPr lang="en-US" sz="1800"/>
              <a:t> </a:t>
            </a:r>
            <a:r>
              <a:rPr lang="en-US" sz="1800" err="1"/>
              <a:t>Lastname</a:t>
            </a:r>
            <a:r>
              <a:rPr lang="en-US" sz="1800"/>
              <a:t> | Job Title</a:t>
            </a:r>
          </a:p>
          <a:p>
            <a:r>
              <a:rPr lang="en-US" sz="1800"/>
              <a:t>Date</a:t>
            </a:r>
            <a:endParaRPr lang="en-US"/>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2/25/2022</a:t>
            </a:fld>
            <a:endParaRPr lang="en-US">
              <a:solidFill>
                <a:srgbClr val="000000"/>
              </a:solidFill>
            </a:endParaRPr>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solidFill>
                  <a:srgbClr val="000000"/>
                </a:solidFill>
              </a:rPr>
              <a:t>education.mn.gov</a:t>
            </a: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a:solidFill>
                <a:srgbClr val="000000"/>
              </a:solidFill>
            </a:endParaRPr>
          </a:p>
        </p:txBody>
      </p:sp>
      <p:pic>
        <p:nvPicPr>
          <p:cNvPr id="4"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803811"/>
            <a:ext cx="5447246" cy="723760"/>
          </a:xfrm>
          <a:prstGeom prst="rect">
            <a:avLst/>
          </a:prstGeom>
        </p:spPr>
      </p:pic>
      <p:pic>
        <p:nvPicPr>
          <p:cNvPr id="10" name="08E63123-0EA5-48C1-AA21-28EADA3137E5" descr="08E63123-0EA5-48C1-AA21-28EADA3137E5"/>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703809" y="2722866"/>
            <a:ext cx="2784382" cy="12921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67836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hasCustomPrompt="1"/>
          </p:nvPr>
        </p:nvSpPr>
        <p:spPr>
          <a:xfrm>
            <a:off x="2363996" y="152400"/>
            <a:ext cx="8989803" cy="914400"/>
          </a:xfrm>
        </p:spPr>
        <p:txBody>
          <a:bodyPr>
            <a:normAutofit/>
          </a:bodyPr>
          <a:lstStyle>
            <a:lvl1pPr algn="r">
              <a:defRPr sz="3600">
                <a:solidFill>
                  <a:schemeClr val="bg1"/>
                </a:solidFill>
              </a:defRPr>
            </a:lvl1pPr>
          </a:lstStyle>
          <a:p>
            <a:r>
              <a:rPr lang="en-US"/>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2/25/2022</a:t>
            </a:fld>
            <a:endParaRPr lang="en-US">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a:solidFill>
                <a:srgbClr val="000000"/>
              </a:solidFill>
            </a:endParaRP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Footer Placeholder 4"/>
          <p:cNvSpPr>
            <a:spLocks noGrp="1"/>
          </p:cNvSpPr>
          <p:nvPr>
            <p:ph type="ftr" sz="quarter" idx="13"/>
          </p:nvPr>
        </p:nvSpPr>
        <p:spPr>
          <a:xfrm>
            <a:off x="2885256" y="6356350"/>
            <a:ext cx="6421487" cy="36512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solidFill>
                  <a:schemeClr val="bg1"/>
                </a:solidFill>
              </a:defRPr>
            </a:lvl1pPr>
          </a:lstStyle>
          <a:p>
            <a:r>
              <a:rPr kumimoji="0" lang="en-US" sz="1200" b="0" i="0" u="none" strike="noStrike" kern="1200" cap="none" spc="0" normalizeH="0" baseline="0" noProof="0">
                <a:ln>
                  <a:noFill/>
                </a:ln>
                <a:solidFill>
                  <a:srgbClr val="000000"/>
                </a:solidFill>
                <a:effectLst/>
                <a:uLnTx/>
                <a:uFillTx/>
                <a:latin typeface="+mn-lt"/>
                <a:ea typeface="+mn-ea"/>
                <a:cs typeface="+mn-cs"/>
              </a:rPr>
              <a:t>Minnesota Department of Education | education.mn.gov</a:t>
            </a: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4946" y="155960"/>
            <a:ext cx="2034105" cy="943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72190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hasCustomPrompt="1"/>
          </p:nvPr>
        </p:nvSpPr>
        <p:spPr>
          <a:xfrm>
            <a:off x="2363996" y="152400"/>
            <a:ext cx="8989803" cy="914400"/>
          </a:xfrm>
        </p:spPr>
        <p:txBody>
          <a:bodyPr>
            <a:normAutofit/>
          </a:bodyPr>
          <a:lstStyle>
            <a:lvl1pPr algn="r">
              <a:defRPr sz="3600">
                <a:solidFill>
                  <a:schemeClr val="bg1"/>
                </a:solidFill>
              </a:defRPr>
            </a:lvl1pPr>
          </a:lstStyle>
          <a:p>
            <a:r>
              <a:rPr lang="en-US"/>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2/25/2022</a:t>
            </a:fld>
            <a:endParaRPr lang="en-US">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a:solidFill>
                <a:srgbClr val="000000"/>
              </a:solidFill>
            </a:endParaRPr>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ooter Placeholder 4"/>
          <p:cNvSpPr>
            <a:spLocks noGrp="1"/>
          </p:cNvSpPr>
          <p:nvPr>
            <p:ph type="ftr" sz="quarter" idx="13"/>
          </p:nvPr>
        </p:nvSpPr>
        <p:spPr>
          <a:xfrm>
            <a:off x="2885256" y="6356350"/>
            <a:ext cx="6421487" cy="36512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solidFill>
                  <a:schemeClr val="bg1"/>
                </a:solidFill>
              </a:defRPr>
            </a:lvl1pPr>
          </a:lstStyle>
          <a:p>
            <a:r>
              <a:rPr kumimoji="0" lang="en-US" sz="1200" b="0" i="0" u="none" strike="noStrike" kern="1200" cap="none" spc="0" normalizeH="0" baseline="0" noProof="0">
                <a:ln>
                  <a:noFill/>
                </a:ln>
                <a:solidFill>
                  <a:srgbClr val="000000"/>
                </a:solidFill>
                <a:effectLst/>
                <a:uLnTx/>
                <a:uFillTx/>
                <a:latin typeface="+mn-lt"/>
                <a:ea typeface="+mn-ea"/>
                <a:cs typeface="+mn-cs"/>
              </a:rPr>
              <a:t>Minnesota Department of Education | education.mn.gov</a:t>
            </a: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4946" y="155960"/>
            <a:ext cx="2034105" cy="943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7896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hasCustomPrompt="1"/>
          </p:nvPr>
        </p:nvSpPr>
        <p:spPr>
          <a:xfrm>
            <a:off x="838200" y="1335281"/>
            <a:ext cx="10515600" cy="4841682"/>
          </a:xfrm>
          <a:solidFill>
            <a:schemeClr val="bg1"/>
          </a:solidFill>
        </p:spPr>
        <p:txBody>
          <a:bodyPr lIns="182880" tIns="91440" rIns="182880" bIns="274320" anchor="b">
            <a:normAutofit/>
          </a:bodyPr>
          <a:lstStyle>
            <a:lvl1pPr algn="l">
              <a:defRPr sz="7200" b="1">
                <a:solidFill>
                  <a:schemeClr val="tx1"/>
                </a:solidFill>
              </a:defRPr>
            </a:lvl1pPr>
          </a:lstStyle>
          <a:p>
            <a:r>
              <a:rPr lang="en-US"/>
              <a:t>Click to edit title</a:t>
            </a:r>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2/25/2022</a:t>
            </a:fld>
            <a:endParaRPr lang="en-US">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a:solidFill>
                <a:srgbClr val="000000"/>
              </a:solidFill>
            </a:endParaRPr>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ooter Placeholder 4"/>
          <p:cNvSpPr>
            <a:spLocks noGrp="1"/>
          </p:cNvSpPr>
          <p:nvPr>
            <p:ph type="ftr" sz="quarter" idx="13"/>
          </p:nvPr>
        </p:nvSpPr>
        <p:spPr>
          <a:xfrm>
            <a:off x="2885256" y="6356350"/>
            <a:ext cx="6421487" cy="36512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solidFill>
                  <a:schemeClr val="bg1"/>
                </a:solidFill>
              </a:defRPr>
            </a:lvl1pPr>
          </a:lstStyle>
          <a:p>
            <a:r>
              <a:rPr kumimoji="0" lang="en-US" sz="1200" b="0" i="0" u="none" strike="noStrike" kern="1200" cap="none" spc="0" normalizeH="0" baseline="0" noProof="0">
                <a:ln>
                  <a:noFill/>
                </a:ln>
                <a:solidFill>
                  <a:srgbClr val="000000"/>
                </a:solidFill>
                <a:effectLst/>
                <a:uLnTx/>
                <a:uFillTx/>
                <a:latin typeface="+mn-lt"/>
                <a:ea typeface="+mn-ea"/>
                <a:cs typeface="+mn-cs"/>
              </a:rPr>
              <a:t>Minnesota Department of Education | education.mn.gov</a:t>
            </a: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4946" y="155960"/>
            <a:ext cx="2034105" cy="943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19621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title" hasCustomPrompt="1"/>
          </p:nvPr>
        </p:nvSpPr>
        <p:spPr>
          <a:xfrm>
            <a:off x="2484583" y="152400"/>
            <a:ext cx="8869216" cy="914400"/>
          </a:xfrm>
        </p:spPr>
        <p:txBody>
          <a:bodyPr>
            <a:normAutofit/>
          </a:bodyPr>
          <a:lstStyle>
            <a:lvl1pPr algn="r">
              <a:defRPr sz="3600">
                <a:solidFill>
                  <a:schemeClr val="bg1"/>
                </a:solidFill>
              </a:defRPr>
            </a:lvl1pPr>
          </a:lstStyle>
          <a:p>
            <a:r>
              <a:rPr lang="en-US"/>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2/25/2022</a:t>
            </a:fld>
            <a:endParaRPr lang="en-US">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a:solidFill>
                <a:srgbClr val="000000"/>
              </a:solidFill>
            </a:endParaRP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Footer Placeholder 4"/>
          <p:cNvSpPr>
            <a:spLocks noGrp="1"/>
          </p:cNvSpPr>
          <p:nvPr>
            <p:ph type="ftr" sz="quarter" idx="13"/>
          </p:nvPr>
        </p:nvSpPr>
        <p:spPr>
          <a:xfrm>
            <a:off x="2885258" y="6356352"/>
            <a:ext cx="6421487" cy="36512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solidFill>
                  <a:srgbClr val="000000"/>
                </a:solidFill>
              </a:defRPr>
            </a:lvl1pPr>
          </a:lstStyle>
          <a:p>
            <a:r>
              <a:rPr lang="en-US" sz="1600" b="1"/>
              <a:t>pbis.org</a:t>
            </a:r>
          </a:p>
        </p:txBody>
      </p:sp>
      <p:pic>
        <p:nvPicPr>
          <p:cNvPr id="5" name="Picture 4">
            <a:extLst>
              <a:ext uri="{FF2B5EF4-FFF2-40B4-BE49-F238E27FC236}">
                <a16:creationId xmlns:a16="http://schemas.microsoft.com/office/drawing/2014/main" id="{555C5CBA-7D4D-47BA-A087-44185B38E4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7764" y="216450"/>
            <a:ext cx="1792059" cy="777607"/>
          </a:xfrm>
          <a:prstGeom prst="rect">
            <a:avLst/>
          </a:prstGeom>
          <a:solidFill>
            <a:schemeClr val="bg1"/>
          </a:solidFill>
        </p:spPr>
      </p:pic>
    </p:spTree>
    <p:extLst>
      <p:ext uri="{BB962C8B-B14F-4D97-AF65-F5344CB8AC3E}">
        <p14:creationId xmlns:p14="http://schemas.microsoft.com/office/powerpoint/2010/main" val="777723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87168" y="155448"/>
            <a:ext cx="8869680" cy="914400"/>
          </a:xfrm>
        </p:spPr>
        <p:txBody>
          <a:bodyPr/>
          <a:lstStyle>
            <a:lvl1pPr algn="l">
              <a:defRPr>
                <a:solidFill>
                  <a:srgbClr val="3E65AF"/>
                </a:solidFill>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sz="1200">
                <a:solidFill>
                  <a:schemeClr val="bg1"/>
                </a:solidFill>
              </a:defRPr>
            </a:lvl1pPr>
          </a:lstStyle>
          <a:p>
            <a:r>
              <a:rPr lang="en-US" sz="1600" b="1">
                <a:solidFill>
                  <a:srgbClr val="000000"/>
                </a:solidFill>
              </a:rPr>
              <a:t>pbis.org</a:t>
            </a:r>
            <a:endParaRPr lang="en-US" b="1">
              <a:solidFill>
                <a:srgbClr val="FFFFFF"/>
              </a:solidFill>
            </a:endParaRPr>
          </a:p>
        </p:txBody>
      </p:sp>
      <p:sp>
        <p:nvSpPr>
          <p:cNvPr id="5" name="Slide Number Placeholder 4"/>
          <p:cNvSpPr>
            <a:spLocks noGrp="1"/>
          </p:cNvSpPr>
          <p:nvPr>
            <p:ph type="sldNum" sz="quarter" idx="12"/>
          </p:nvPr>
        </p:nvSpPr>
        <p:spPr/>
        <p:txBody>
          <a:bodyPr/>
          <a:lstStyle>
            <a:lvl1pPr>
              <a:defRPr b="1">
                <a:solidFill>
                  <a:schemeClr val="bg1"/>
                </a:solidFill>
              </a:defRPr>
            </a:lvl1pPr>
          </a:lstStyle>
          <a:p>
            <a:fld id="{91C7252B-4A3A-443E-82EA-92A5BCCF2336}" type="slidenum">
              <a:rPr lang="en-US" smtClean="0">
                <a:solidFill>
                  <a:srgbClr val="FFFFFF"/>
                </a:solidFill>
              </a:rPr>
              <a:pPr/>
              <a:t>‹#›</a:t>
            </a:fld>
            <a:endParaRPr lang="en-US">
              <a:solidFill>
                <a:srgbClr val="FFFFFF"/>
              </a:solidFill>
            </a:endParaRPr>
          </a:p>
        </p:txBody>
      </p:sp>
      <p:pic>
        <p:nvPicPr>
          <p:cNvPr id="3" name="Picture 2">
            <a:extLst>
              <a:ext uri="{FF2B5EF4-FFF2-40B4-BE49-F238E27FC236}">
                <a16:creationId xmlns:a16="http://schemas.microsoft.com/office/drawing/2014/main" id="{2D78962E-E1CF-453C-9ACD-53F60E57141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7764" y="216450"/>
            <a:ext cx="1792059" cy="777607"/>
          </a:xfrm>
          <a:prstGeom prst="rect">
            <a:avLst/>
          </a:prstGeom>
          <a:solidFill>
            <a:schemeClr val="bg1"/>
          </a:solidFill>
        </p:spPr>
      </p:pic>
    </p:spTree>
    <p:extLst>
      <p:ext uri="{BB962C8B-B14F-4D97-AF65-F5344CB8AC3E}">
        <p14:creationId xmlns:p14="http://schemas.microsoft.com/office/powerpoint/2010/main" val="1943336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solidFill>
                  <a:srgbClr val="FFFFFF"/>
                </a:solidFill>
              </a:rPr>
              <a:pPr/>
              <a:t>2/25/2022</a:t>
            </a:fld>
            <a:endParaRPr lang="en-US">
              <a:solidFill>
                <a:srgbClr val="FFFFFF"/>
              </a:solidFill>
            </a:endParaRPr>
          </a:p>
        </p:txBody>
      </p:sp>
      <p:sp>
        <p:nvSpPr>
          <p:cNvPr id="5" name="Footer Placeholder 4"/>
          <p:cNvSpPr>
            <a:spLocks noGrp="1"/>
          </p:cNvSpPr>
          <p:nvPr>
            <p:ph type="ftr" sz="quarter" idx="12"/>
          </p:nvPr>
        </p:nvSpPr>
        <p:spPr>
          <a:xfrm>
            <a:off x="2885256" y="6356350"/>
            <a:ext cx="6421487" cy="365125"/>
          </a:xfrm>
        </p:spPr>
        <p:txBody>
          <a:bodyPr/>
          <a:lstStyle>
            <a:lvl1pPr>
              <a:defRPr>
                <a:solidFill>
                  <a:schemeClr val="bg1"/>
                </a:solidFill>
              </a:defRPr>
            </a:lvl1pPr>
          </a:lstStyle>
          <a:p>
            <a:r>
              <a:rPr lang="en-US">
                <a:solidFill>
                  <a:srgbClr val="FFFFFF"/>
                </a:solidFill>
              </a:rPr>
              <a:t>Minnesota Department of Education | education.mn.gov</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a:solidFill>
                <a:srgbClr val="FFFFFF"/>
              </a:solidFill>
            </a:endParaRPr>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7176" y="594061"/>
            <a:ext cx="3486624" cy="463258"/>
          </a:xfrm>
          <a:prstGeom prst="rect">
            <a:avLst/>
          </a:prstGeom>
        </p:spPr>
      </p:pic>
      <p:pic>
        <p:nvPicPr>
          <p:cNvPr id="9" name="08E63123-0EA5-48C1-AA21-28EADA3137E5" descr="08E63123-0EA5-48C1-AA21-28EADA3137E5"/>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00443" y="353698"/>
            <a:ext cx="1696348" cy="787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59099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2700">
                <a:solidFill>
                  <a:schemeClr val="tx1"/>
                </a:solidFill>
              </a:defRPr>
            </a:lvl1pPr>
          </a:lstStyle>
          <a:p>
            <a:r>
              <a:rPr lang="en-US"/>
              <a:t>Click to edit Master title style</a:t>
            </a:r>
          </a:p>
        </p:txBody>
      </p:sp>
      <p:sp>
        <p:nvSpPr>
          <p:cNvPr id="5" name="Content Placeholder 2"/>
          <p:cNvSpPr>
            <a:spLocks noGrp="1"/>
          </p:cNvSpPr>
          <p:nvPr>
            <p:ph sz="quarter" idx="10"/>
          </p:nvPr>
        </p:nvSpPr>
        <p:spPr bwMode="gray">
          <a:xfrm>
            <a:off x="838200" y="1366346"/>
            <a:ext cx="10515600" cy="4788393"/>
          </a:xfrm>
          <a:noFill/>
        </p:spPr>
        <p:txBody>
          <a:bodyPr lIns="91440" tIns="45720" rIns="91440" bIns="4572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1"/>
          </p:nvPr>
        </p:nvSpPr>
        <p:spPr bwMode="black">
          <a:xfrm>
            <a:off x="838201" y="6356352"/>
            <a:ext cx="1358591" cy="365125"/>
          </a:xfrm>
        </p:spPr>
        <p:txBody>
          <a:bodyPr/>
          <a:lstStyle/>
          <a:p>
            <a:fld id="{66C283A4-7960-4BFD-B3A5-A2CC5BB2A473}" type="datetime1">
              <a:rPr lang="en-US" smtClean="0"/>
              <a:t>2/25/2022</a:t>
            </a:fld>
            <a:endParaRPr lang="en-US"/>
          </a:p>
        </p:txBody>
      </p:sp>
      <p:sp>
        <p:nvSpPr>
          <p:cNvPr id="7"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a:t>Minnesota Department of Education </a:t>
            </a:r>
            <a:r>
              <a:rPr lang="en-US">
                <a:solidFill>
                  <a:schemeClr val="accent1"/>
                </a:solidFill>
              </a:rPr>
              <a:t>|</a:t>
            </a:r>
            <a:r>
              <a:rPr lang="en-US"/>
              <a:t> education.mn.gov</a:t>
            </a:r>
          </a:p>
        </p:txBody>
      </p:sp>
      <p:sp>
        <p:nvSpPr>
          <p:cNvPr id="9" name="Slide Number Placeholder 5"/>
          <p:cNvSpPr>
            <a:spLocks noGrp="1"/>
          </p:cNvSpPr>
          <p:nvPr>
            <p:ph type="sldNum" sz="quarter" idx="12"/>
          </p:nvPr>
        </p:nvSpPr>
        <p:spPr bwMode="black">
          <a:xfrm>
            <a:off x="9891133" y="6356352"/>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594049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36182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solidFill>
                  <a:srgbClr val="000000"/>
                </a:solidFill>
              </a:rPr>
              <a:pPr/>
              <a:t>2/25/2022</a:t>
            </a:fld>
            <a:endParaRPr lang="en-US">
              <a:solidFill>
                <a:srgbClr val="000000"/>
              </a:solidFill>
            </a:endParaRPr>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solidFill>
                  <a:srgbClr val="000000"/>
                </a:solidFill>
              </a:rPr>
              <a:t>Optional Tagline Goes Here </a:t>
            </a:r>
            <a:r>
              <a:rPr lang="en-US">
                <a:solidFill>
                  <a:srgbClr val="003865"/>
                </a:solidFill>
              </a:rPr>
              <a:t>|</a:t>
            </a:r>
            <a:r>
              <a:rPr lang="en-US">
                <a:solidFill>
                  <a:srgbClr val="000000"/>
                </a:solidFill>
              </a:rPr>
              <a:t> mn.gov/websiteurl</a:t>
            </a:r>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0845033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5" r:id="rId3"/>
    <p:sldLayoutId id="2147483766" r:id="rId4"/>
    <p:sldLayoutId id="2147483808" r:id="rId5"/>
    <p:sldLayoutId id="2147483809" r:id="rId6"/>
    <p:sldLayoutId id="2147483756" r:id="rId7"/>
    <p:sldLayoutId id="2147483828" r:id="rId8"/>
    <p:sldLayoutId id="2147483829" r:id="rId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DE.PBIS@state.mn.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assets-global.website-files.com/5d3725188825e071f1670246/60ae986d09ddbd42b686d0d9_ARPA%20(1).pdf"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assets-global.website-files.com/5d3725188825e071f1670246/60ae986d09ddbd42b686d0d9_ARPA%20(1).pdf"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pbis.org/resource/supporting-child-and-student-social-emotional-behavioral-and-mental-health-need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ducation.mn.gov/MDE/dse/sped/spedtrai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education.mn.gov/MDE/dse/sped/spedtrai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bismn.org/Getting-Started"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youtube.com/watch?v=S7q4kdwkCDM&amp;t=1150s" TargetMode="External"/><Relationship Id="rId4" Type="http://schemas.openxmlformats.org/officeDocument/2006/relationships/hyperlink" Target="https://pbismn.org/summer-institute"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giz.mobi/s3/Supporting-PBIS-Minnesot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twitter.com/pbisMN" TargetMode="External"/><Relationship Id="rId2" Type="http://schemas.openxmlformats.org/officeDocument/2006/relationships/hyperlink" Target="https://www.facebook.com/pbisMN/" TargetMode="Externa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openxmlformats.org/officeDocument/2006/relationships/hyperlink" Target="https://pbismn.org/contact-us.php" TargetMode="External"/><Relationship Id="rId3" Type="http://schemas.openxmlformats.org/officeDocument/2006/relationships/hyperlink" Target="mailto:EEngness@resourcecoop-mn.gov" TargetMode="External"/><Relationship Id="rId7" Type="http://schemas.openxmlformats.org/officeDocument/2006/relationships/hyperlink" Target="mailto:pbisevalmn@wilder.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mailto:Eric.Kloos@state.mn.us" TargetMode="External"/><Relationship Id="rId5" Type="http://schemas.openxmlformats.org/officeDocument/2006/relationships/hyperlink" Target="mailto:Erin.Farrell@state.mn.us" TargetMode="External"/><Relationship Id="rId4" Type="http://schemas.openxmlformats.org/officeDocument/2006/relationships/hyperlink" Target="mailto:Angela.Scott@state.mn.us"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mailto:pbisevalmn@wilder.org" TargetMode="External"/><Relationship Id="rId3" Type="http://schemas.openxmlformats.org/officeDocument/2006/relationships/hyperlink" Target="mailto:Lauren.Sparr@metroecsu.org" TargetMode="External"/><Relationship Id="rId7" Type="http://schemas.openxmlformats.org/officeDocument/2006/relationships/hyperlink" Target="mailto:Eric.Kloos@state.mn.u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Daniel.Torrez@state.mn.us" TargetMode="External"/><Relationship Id="rId5" Type="http://schemas.openxmlformats.org/officeDocument/2006/relationships/hyperlink" Target="mailto:Ellen.Nacik@state.mn.us" TargetMode="External"/><Relationship Id="rId4" Type="http://schemas.openxmlformats.org/officeDocument/2006/relationships/hyperlink" Target="mailto:PBIS.Debi@gmail.com" TargetMode="External"/><Relationship Id="rId9" Type="http://schemas.openxmlformats.org/officeDocument/2006/relationships/hyperlink" Target="https://pbismn.org/contact-us.php"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mailto:Janet.Christensen@state.mn.us" TargetMode="External"/><Relationship Id="rId3" Type="http://schemas.openxmlformats.org/officeDocument/2006/relationships/hyperlink" Target="mailto:Liz.Deen@swwc.org" TargetMode="External"/><Relationship Id="rId7" Type="http://schemas.openxmlformats.org/officeDocument/2006/relationships/hyperlink" Target="mailto:Garrett.Petrie@state.mn.u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mailto:Amber.Bruns@swwc.org" TargetMode="External"/><Relationship Id="rId11" Type="http://schemas.openxmlformats.org/officeDocument/2006/relationships/hyperlink" Target="https://pbismn.org/contact-us.php" TargetMode="External"/><Relationship Id="rId5" Type="http://schemas.openxmlformats.org/officeDocument/2006/relationships/hyperlink" Target="mailto:EToninato@mnscsc.org" TargetMode="External"/><Relationship Id="rId10" Type="http://schemas.openxmlformats.org/officeDocument/2006/relationships/hyperlink" Target="mailto:pbisevalmn@wilder.org" TargetMode="External"/><Relationship Id="rId4" Type="http://schemas.openxmlformats.org/officeDocument/2006/relationships/hyperlink" Target="mailto:Hazel.Ashbeck@swwc.org" TargetMode="External"/><Relationship Id="rId9" Type="http://schemas.openxmlformats.org/officeDocument/2006/relationships/hyperlink" Target="mailto:Eric.Kloos@state.mn.us"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37C62-6682-4FF0-8C7B-01FCC4C01487}"/>
              </a:ext>
            </a:extLst>
          </p:cNvPr>
          <p:cNvSpPr>
            <a:spLocks noGrp="1"/>
          </p:cNvSpPr>
          <p:nvPr>
            <p:ph type="ctrTitle"/>
          </p:nvPr>
        </p:nvSpPr>
        <p:spPr/>
        <p:txBody>
          <a:bodyPr/>
          <a:lstStyle/>
          <a:p>
            <a:r>
              <a:rPr lang="en-US" dirty="0">
                <a:ea typeface="+mj-lt"/>
                <a:cs typeface="+mj-lt"/>
              </a:rPr>
              <a:t>Minnesota PBIS Spring Training – Year 2</a:t>
            </a:r>
          </a:p>
        </p:txBody>
      </p:sp>
      <p:sp>
        <p:nvSpPr>
          <p:cNvPr id="4" name="Date Placeholder 3">
            <a:extLst>
              <a:ext uri="{FF2B5EF4-FFF2-40B4-BE49-F238E27FC236}">
                <a16:creationId xmlns:a16="http://schemas.microsoft.com/office/drawing/2014/main" id="{1C5AB965-216E-40E4-8336-D3BD442FEC80}"/>
              </a:ext>
            </a:extLst>
          </p:cNvPr>
          <p:cNvSpPr>
            <a:spLocks noGrp="1"/>
          </p:cNvSpPr>
          <p:nvPr>
            <p:ph type="dt" sz="half" idx="15"/>
          </p:nvPr>
        </p:nvSpPr>
        <p:spPr/>
        <p:txBody>
          <a:bodyPr/>
          <a:lstStyle/>
          <a:p>
            <a:fld id="{D7ED242C-24FB-43A0-BCB6-43756FC812F6}" type="datetime1">
              <a:rPr lang="en-US" smtClean="0">
                <a:solidFill>
                  <a:srgbClr val="000000"/>
                </a:solidFill>
              </a:rPr>
              <a:pPr/>
              <a:t>2/25/2022</a:t>
            </a:fld>
            <a:endParaRPr lang="en-US">
              <a:solidFill>
                <a:srgbClr val="000000"/>
              </a:solidFill>
            </a:endParaRPr>
          </a:p>
        </p:txBody>
      </p:sp>
      <p:sp>
        <p:nvSpPr>
          <p:cNvPr id="5" name="Footer Placeholder 4">
            <a:extLst>
              <a:ext uri="{FF2B5EF4-FFF2-40B4-BE49-F238E27FC236}">
                <a16:creationId xmlns:a16="http://schemas.microsoft.com/office/drawing/2014/main" id="{D25A1EF0-FAA3-4EA0-A098-C809CBB77B13}"/>
              </a:ext>
            </a:extLst>
          </p:cNvPr>
          <p:cNvSpPr>
            <a:spLocks noGrp="1"/>
          </p:cNvSpPr>
          <p:nvPr>
            <p:ph type="ftr" sz="quarter" idx="3"/>
          </p:nvPr>
        </p:nvSpPr>
        <p:spPr/>
        <p:txBody>
          <a:bodyPr/>
          <a:lstStyle/>
          <a:p>
            <a:r>
              <a:rPr lang="en-US">
                <a:solidFill>
                  <a:srgbClr val="000000"/>
                </a:solidFill>
              </a:rPr>
              <a:t>education.mn.gov</a:t>
            </a:r>
          </a:p>
        </p:txBody>
      </p:sp>
      <p:sp>
        <p:nvSpPr>
          <p:cNvPr id="6" name="Slide Number Placeholder 5">
            <a:extLst>
              <a:ext uri="{FF2B5EF4-FFF2-40B4-BE49-F238E27FC236}">
                <a16:creationId xmlns:a16="http://schemas.microsoft.com/office/drawing/2014/main" id="{2F37C4C6-CDE0-4B35-94F2-0552431C0EB1}"/>
              </a:ext>
            </a:extLst>
          </p:cNvPr>
          <p:cNvSpPr>
            <a:spLocks noGrp="1"/>
          </p:cNvSpPr>
          <p:nvPr>
            <p:ph type="sldNum" sz="quarter" idx="16"/>
          </p:nvPr>
        </p:nvSpPr>
        <p:spPr/>
        <p:txBody>
          <a:bodyPr/>
          <a:lstStyle/>
          <a:p>
            <a:fld id="{48F63A3B-78C7-47BE-AE5E-E10140E04643}" type="slidenum">
              <a:rPr lang="en-US" smtClean="0">
                <a:solidFill>
                  <a:srgbClr val="000000"/>
                </a:solidFill>
              </a:rPr>
              <a:pPr/>
              <a:t>1</a:t>
            </a:fld>
            <a:endParaRPr lang="en-US">
              <a:solidFill>
                <a:srgbClr val="000000"/>
              </a:solidFill>
            </a:endParaRPr>
          </a:p>
        </p:txBody>
      </p:sp>
      <p:sp>
        <p:nvSpPr>
          <p:cNvPr id="8" name="Text Placeholder 2">
            <a:extLst>
              <a:ext uri="{FF2B5EF4-FFF2-40B4-BE49-F238E27FC236}">
                <a16:creationId xmlns:a16="http://schemas.microsoft.com/office/drawing/2014/main" id="{5F2E687E-57AA-4C37-B492-93FE2FDC5BC4}"/>
              </a:ext>
            </a:extLst>
          </p:cNvPr>
          <p:cNvSpPr>
            <a:spLocks noGrp="1"/>
          </p:cNvSpPr>
          <p:nvPr>
            <p:ph type="body" sz="quarter" idx="14"/>
          </p:nvPr>
        </p:nvSpPr>
        <p:spPr>
          <a:xfrm>
            <a:off x="0" y="5520717"/>
            <a:ext cx="12192000" cy="1024038"/>
          </a:xfrm>
        </p:spPr>
        <p:txBody>
          <a:bodyPr>
            <a:normAutofit fontScale="40000" lnSpcReduction="20000"/>
          </a:bodyPr>
          <a:lstStyle/>
          <a:p>
            <a:pPr lvl="0">
              <a:buClr>
                <a:srgbClr val="003865"/>
              </a:buClr>
            </a:pPr>
            <a:r>
              <a:rPr lang="en-US" sz="5900" dirty="0">
                <a:solidFill>
                  <a:srgbClr val="003865"/>
                </a:solidFill>
              </a:rPr>
              <a:t>Minnesota PBIS Cohort 16 Spring Training – Day 9</a:t>
            </a:r>
          </a:p>
          <a:p>
            <a:pPr lvl="0">
              <a:spcAft>
                <a:spcPts val="600"/>
              </a:spcAft>
              <a:buClr>
                <a:srgbClr val="003865"/>
              </a:buClr>
            </a:pPr>
            <a:r>
              <a:rPr lang="en-US" sz="3800" dirty="0">
                <a:solidFill>
                  <a:srgbClr val="003865"/>
                </a:solidFill>
              </a:rPr>
              <a:t>MDE PBIS Management Team</a:t>
            </a:r>
          </a:p>
          <a:p>
            <a:pPr lvl="0">
              <a:buClr>
                <a:srgbClr val="003865"/>
              </a:buClr>
            </a:pPr>
            <a:r>
              <a:rPr lang="en-US" sz="3800" dirty="0">
                <a:solidFill>
                  <a:srgbClr val="003865"/>
                </a:solidFill>
                <a:hlinkClick r:id="rId2" tooltip="Minnesota PBIS Email"/>
              </a:rPr>
              <a:t>MDE.PBIS@state.mn.us</a:t>
            </a:r>
            <a:r>
              <a:rPr lang="en-US" sz="3800" dirty="0">
                <a:solidFill>
                  <a:srgbClr val="003865"/>
                </a:solidFill>
              </a:rPr>
              <a:t> </a:t>
            </a:r>
          </a:p>
        </p:txBody>
      </p:sp>
    </p:spTree>
    <p:extLst>
      <p:ext uri="{BB962C8B-B14F-4D97-AF65-F5344CB8AC3E}">
        <p14:creationId xmlns:p14="http://schemas.microsoft.com/office/powerpoint/2010/main" val="508127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Title"/>
          <p:cNvSpPr txBox="1">
            <a:spLocks noGrp="1"/>
          </p:cNvSpPr>
          <p:nvPr>
            <p:ph type="title"/>
          </p:nvPr>
        </p:nvSpPr>
        <p:spPr>
          <a:xfrm>
            <a:off x="2397760" y="152400"/>
            <a:ext cx="9652000" cy="990600"/>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rgbClr val="0B43D3"/>
              </a:buClr>
              <a:buSzPts val="3500"/>
              <a:buFont typeface="Calibri"/>
              <a:buNone/>
            </a:pPr>
            <a:r>
              <a:rPr lang="en-US" sz="3500"/>
              <a:t>Average time to adequate implementation by level</a:t>
            </a:r>
            <a:br>
              <a:rPr lang="en-US" sz="3500"/>
            </a:br>
            <a:r>
              <a:rPr lang="en-US" sz="3500"/>
              <a:t>Nese, et al., (2019)</a:t>
            </a:r>
            <a:endParaRPr/>
          </a:p>
        </p:txBody>
      </p:sp>
      <p:graphicFrame>
        <p:nvGraphicFramePr>
          <p:cNvPr id="617" name="Google Shape;617;p22" descr="Horizontal bar graph of elementary (2 years), middle (2.5 years) and high (3years) by years of tier 1 implementation. "/>
          <p:cNvGraphicFramePr/>
          <p:nvPr>
            <p:extLst>
              <p:ext uri="{D42A27DB-BD31-4B8C-83A1-F6EECF244321}">
                <p14:modId xmlns:p14="http://schemas.microsoft.com/office/powerpoint/2010/main" val="3603203930"/>
              </p:ext>
            </p:extLst>
          </p:nvPr>
        </p:nvGraphicFramePr>
        <p:xfrm>
          <a:off x="1036320" y="1500527"/>
          <a:ext cx="1025144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618" name="Google Shape;618;p22"/>
          <p:cNvSpPr txBox="1"/>
          <p:nvPr/>
        </p:nvSpPr>
        <p:spPr>
          <a:xfrm>
            <a:off x="142240" y="6120865"/>
            <a:ext cx="11440160"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Twentieth Century"/>
              <a:buNone/>
            </a:pPr>
            <a:r>
              <a:rPr lang="en-US" sz="1600" b="0" i="0" u="none" strike="noStrike" cap="none">
                <a:solidFill>
                  <a:srgbClr val="000000"/>
                </a:solidFill>
                <a:latin typeface="+mj-lt"/>
                <a:ea typeface="Twentieth Century"/>
                <a:cs typeface="Twentieth Century"/>
                <a:sym typeface="Twentieth Century"/>
              </a:rPr>
              <a:t>Nese, R. N. T., Nese, J. F. T., McIntosh, K., Mercer, S. H., &amp; Kittelman, A. (2019). Predicting latency of reaching adequate implementation of tier I school-wide positive behavioral interventions and supports. </a:t>
            </a:r>
            <a:r>
              <a:rPr lang="en-US" sz="1600" b="0" i="1" u="none" strike="noStrike" cap="none">
                <a:solidFill>
                  <a:srgbClr val="000000"/>
                </a:solidFill>
                <a:latin typeface="+mj-lt"/>
                <a:ea typeface="Twentieth Century"/>
                <a:cs typeface="Twentieth Century"/>
                <a:sym typeface="Twentieth Century"/>
              </a:rPr>
              <a:t>Journal of Positive Behavior Interventions, 21, </a:t>
            </a:r>
            <a:r>
              <a:rPr lang="en-US" sz="1600" b="0" i="0" u="none" strike="noStrike" cap="none">
                <a:solidFill>
                  <a:srgbClr val="000000"/>
                </a:solidFill>
                <a:latin typeface="+mj-lt"/>
                <a:ea typeface="Twentieth Century"/>
                <a:cs typeface="Twentieth Century"/>
                <a:sym typeface="Twentieth Century"/>
              </a:rPr>
              <a:t>106-116</a:t>
            </a:r>
            <a:r>
              <a:rPr lang="en-US" sz="1600" b="0" i="1" u="none" strike="noStrike" cap="none">
                <a:solidFill>
                  <a:srgbClr val="000000"/>
                </a:solidFill>
                <a:latin typeface="+mj-lt"/>
                <a:ea typeface="Twentieth Century"/>
                <a:cs typeface="Twentieth Century"/>
                <a:sym typeface="Twentieth Century"/>
              </a:rPr>
              <a:t>. </a:t>
            </a:r>
            <a:endParaRPr sz="1600" b="0" i="0" u="none" strike="noStrike" cap="none">
              <a:solidFill>
                <a:srgbClr val="000000"/>
              </a:solidFill>
              <a:latin typeface="+mj-lt"/>
              <a:ea typeface="Twentieth Century"/>
              <a:cs typeface="Twentieth Century"/>
              <a:sym typeface="Twentieth Century"/>
            </a:endParaRPr>
          </a:p>
        </p:txBody>
      </p:sp>
    </p:spTree>
    <p:extLst>
      <p:ext uri="{BB962C8B-B14F-4D97-AF65-F5344CB8AC3E}">
        <p14:creationId xmlns:p14="http://schemas.microsoft.com/office/powerpoint/2010/main" val="1591733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750D4-BB6E-4748-B54E-E9302C5C881D}"/>
              </a:ext>
            </a:extLst>
          </p:cNvPr>
          <p:cNvSpPr>
            <a:spLocks noGrp="1"/>
          </p:cNvSpPr>
          <p:nvPr>
            <p:ph type="title"/>
          </p:nvPr>
        </p:nvSpPr>
        <p:spPr>
          <a:xfrm>
            <a:off x="2363996" y="136525"/>
            <a:ext cx="9594324" cy="914400"/>
          </a:xfrm>
        </p:spPr>
        <p:txBody>
          <a:bodyPr>
            <a:normAutofit/>
          </a:bodyPr>
          <a:lstStyle/>
          <a:p>
            <a:r>
              <a:rPr lang="en-US" sz="3100" dirty="0"/>
              <a:t>THREATS: Short term funding to build long term capacity </a:t>
            </a:r>
            <a:br>
              <a:rPr lang="en-US" dirty="0"/>
            </a:br>
            <a:endParaRPr lang="en-US" sz="2700">
              <a:cs typeface="Calibri"/>
            </a:endParaRPr>
          </a:p>
        </p:txBody>
      </p:sp>
      <p:pic>
        <p:nvPicPr>
          <p:cNvPr id="12" name="Picture 11" descr="Screenshot of National Center on PBIS Brief">
            <a:extLst>
              <a:ext uri="{FF2B5EF4-FFF2-40B4-BE49-F238E27FC236}">
                <a16:creationId xmlns:a16="http://schemas.microsoft.com/office/drawing/2014/main" id="{A966649E-F702-4B54-8B07-E113010FF2A2}"/>
              </a:ext>
            </a:extLst>
          </p:cNvPr>
          <p:cNvPicPr>
            <a:picLocks noChangeAspect="1"/>
          </p:cNvPicPr>
          <p:nvPr/>
        </p:nvPicPr>
        <p:blipFill>
          <a:blip r:embed="rId2"/>
          <a:stretch>
            <a:fillRect/>
          </a:stretch>
        </p:blipFill>
        <p:spPr>
          <a:xfrm rot="21369838">
            <a:off x="293654" y="2038781"/>
            <a:ext cx="2613673" cy="3346675"/>
          </a:xfrm>
          <a:prstGeom prst="rect">
            <a:avLst/>
          </a:prstGeom>
          <a:ln>
            <a:solidFill>
              <a:schemeClr val="accent2"/>
            </a:solidFill>
          </a:ln>
        </p:spPr>
      </p:pic>
      <p:sp>
        <p:nvSpPr>
          <p:cNvPr id="13" name="TextBox 12">
            <a:extLst>
              <a:ext uri="{FF2B5EF4-FFF2-40B4-BE49-F238E27FC236}">
                <a16:creationId xmlns:a16="http://schemas.microsoft.com/office/drawing/2014/main" id="{7AB0C3A9-0E72-4E2B-A9E2-2388ECFB4CA3}"/>
              </a:ext>
            </a:extLst>
          </p:cNvPr>
          <p:cNvSpPr txBox="1"/>
          <p:nvPr/>
        </p:nvSpPr>
        <p:spPr>
          <a:xfrm>
            <a:off x="304800" y="6155942"/>
            <a:ext cx="11653520" cy="307777"/>
          </a:xfrm>
          <a:prstGeom prst="rect">
            <a:avLst/>
          </a:prstGeom>
          <a:noFill/>
        </p:spPr>
        <p:txBody>
          <a:bodyPr wrap="square" rtlCol="0">
            <a:spAutoFit/>
          </a:bodyPr>
          <a:lstStyle/>
          <a:p>
            <a:r>
              <a:rPr lang="en-US" sz="1400" dirty="0">
                <a:hlinkClick r:id="rId3" tooltip="Leveragig short term funding to build long term capacity form National Center on PBIS"/>
              </a:rPr>
              <a:t>Lewis, T. J., Goodman, S., &amp; Barrett, S. (May, 2021). Leveraging short term funding to build long term capacity. Eugene, OR: Center on PBIS. www.pbis.org</a:t>
            </a:r>
            <a:endParaRPr lang="en-US" sz="1400" dirty="0"/>
          </a:p>
        </p:txBody>
      </p:sp>
      <p:sp>
        <p:nvSpPr>
          <p:cNvPr id="3" name="Content Placeholder 2">
            <a:extLst>
              <a:ext uri="{FF2B5EF4-FFF2-40B4-BE49-F238E27FC236}">
                <a16:creationId xmlns:a16="http://schemas.microsoft.com/office/drawing/2014/main" id="{62E0673E-8A36-406C-AA6D-25E02C4E6755}"/>
              </a:ext>
            </a:extLst>
          </p:cNvPr>
          <p:cNvSpPr>
            <a:spLocks noGrp="1"/>
          </p:cNvSpPr>
          <p:nvPr>
            <p:ph idx="1"/>
          </p:nvPr>
        </p:nvSpPr>
        <p:spPr>
          <a:xfrm>
            <a:off x="3136477" y="1485655"/>
            <a:ext cx="8821843" cy="4660564"/>
          </a:xfrm>
        </p:spPr>
        <p:txBody>
          <a:bodyPr vert="horz" lIns="91440" tIns="45720" rIns="91440" bIns="45720" rtlCol="0" anchor="t">
            <a:normAutofit/>
          </a:bodyPr>
          <a:lstStyle/>
          <a:p>
            <a:pPr marL="0" indent="0">
              <a:buNone/>
            </a:pPr>
            <a:r>
              <a:rPr lang="en-US" sz="3000" dirty="0">
                <a:cs typeface="Calibri"/>
              </a:rPr>
              <a:t>Examples of Grant Funding as a </a:t>
            </a:r>
            <a:r>
              <a:rPr lang="en-US" sz="3000" b="1" dirty="0">
                <a:cs typeface="Calibri"/>
              </a:rPr>
              <a:t>threat to sustainability </a:t>
            </a:r>
          </a:p>
          <a:p>
            <a:pPr lvl="1">
              <a:buFont typeface="Arial"/>
              <a:buChar char="•"/>
            </a:pPr>
            <a:r>
              <a:rPr lang="en-US" sz="3200" dirty="0">
                <a:ea typeface="+mn-lt"/>
                <a:cs typeface="+mn-lt"/>
              </a:rPr>
              <a:t>Hiring then firing external support personnel </a:t>
            </a:r>
          </a:p>
          <a:p>
            <a:pPr lvl="1">
              <a:buFont typeface="Arial"/>
              <a:buChar char="•"/>
            </a:pPr>
            <a:r>
              <a:rPr lang="en-US" sz="3200" dirty="0">
                <a:ea typeface="+mn-lt"/>
                <a:cs typeface="+mn-lt"/>
              </a:rPr>
              <a:t>Singular focus on only training school and district personnel</a:t>
            </a:r>
          </a:p>
          <a:p>
            <a:pPr lvl="1">
              <a:buFont typeface="Arial"/>
              <a:buChar char="•"/>
            </a:pPr>
            <a:r>
              <a:rPr lang="en-US" sz="3200" dirty="0">
                <a:ea typeface="+mn-lt"/>
                <a:cs typeface="+mn-lt"/>
              </a:rPr>
              <a:t>"Project Mentality" v. This is our way of work</a:t>
            </a:r>
            <a:endParaRPr lang="en-US" sz="3200">
              <a:cs typeface="Calibri"/>
            </a:endParaRPr>
          </a:p>
        </p:txBody>
      </p:sp>
      <p:sp>
        <p:nvSpPr>
          <p:cNvPr id="5" name="Slide Number Placeholder 4">
            <a:extLst>
              <a:ext uri="{FF2B5EF4-FFF2-40B4-BE49-F238E27FC236}">
                <a16:creationId xmlns:a16="http://schemas.microsoft.com/office/drawing/2014/main" id="{C91CEABB-83D9-4EB8-BF11-87E4CA6AE13B}"/>
              </a:ext>
            </a:extLst>
          </p:cNvPr>
          <p:cNvSpPr>
            <a:spLocks noGrp="1"/>
          </p:cNvSpPr>
          <p:nvPr>
            <p:ph type="sldNum" sz="quarter" idx="12"/>
          </p:nvPr>
        </p:nvSpPr>
        <p:spPr/>
        <p:txBody>
          <a:bodyPr/>
          <a:lstStyle/>
          <a:p>
            <a:fld id="{48F63A3B-78C7-47BE-AE5E-E10140E04643}" type="slidenum">
              <a:rPr lang="en-US" smtClean="0"/>
              <a:pPr/>
              <a:t>11</a:t>
            </a:fld>
            <a:endParaRPr lang="en-US"/>
          </a:p>
        </p:txBody>
      </p:sp>
      <p:sp>
        <p:nvSpPr>
          <p:cNvPr id="6" name="Footer Placeholder 5">
            <a:extLst>
              <a:ext uri="{FF2B5EF4-FFF2-40B4-BE49-F238E27FC236}">
                <a16:creationId xmlns:a16="http://schemas.microsoft.com/office/drawing/2014/main" id="{23CEDD11-743C-4F21-986F-62AAEC430F4D}"/>
              </a:ext>
            </a:extLst>
          </p:cNvPr>
          <p:cNvSpPr>
            <a:spLocks noGrp="1"/>
          </p:cNvSpPr>
          <p:nvPr>
            <p:ph type="ftr" sz="quarter" idx="13"/>
          </p:nvPr>
        </p:nvSpPr>
        <p:spPr/>
        <p:txBody>
          <a:bodyPr/>
          <a:lstStyle/>
          <a:p>
            <a:r>
              <a:rPr lang="en-US" noProof="0"/>
              <a:t>Minnesota Department of Education | education.mn.gov</a:t>
            </a:r>
          </a:p>
        </p:txBody>
      </p:sp>
    </p:spTree>
    <p:extLst>
      <p:ext uri="{BB962C8B-B14F-4D97-AF65-F5344CB8AC3E}">
        <p14:creationId xmlns:p14="http://schemas.microsoft.com/office/powerpoint/2010/main" val="711369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750D4-BB6E-4748-B54E-E9302C5C881D}"/>
              </a:ext>
            </a:extLst>
          </p:cNvPr>
          <p:cNvSpPr>
            <a:spLocks noGrp="1"/>
          </p:cNvSpPr>
          <p:nvPr>
            <p:ph type="title"/>
          </p:nvPr>
        </p:nvSpPr>
        <p:spPr>
          <a:xfrm>
            <a:off x="2363996" y="136525"/>
            <a:ext cx="9594324" cy="914400"/>
          </a:xfrm>
        </p:spPr>
        <p:txBody>
          <a:bodyPr>
            <a:normAutofit/>
          </a:bodyPr>
          <a:lstStyle/>
          <a:p>
            <a:r>
              <a:rPr lang="en-US" sz="3100" b="1" dirty="0"/>
              <a:t>Leveraging</a:t>
            </a:r>
            <a:r>
              <a:rPr lang="en-US" sz="3100" dirty="0"/>
              <a:t> short term funding to build long term capacity </a:t>
            </a:r>
            <a:br>
              <a:rPr lang="en-US" dirty="0"/>
            </a:br>
            <a:r>
              <a:rPr lang="en-US" sz="2700" dirty="0"/>
              <a:t>(Lewis et al., 2021)</a:t>
            </a:r>
            <a:endParaRPr lang="en-US" dirty="0"/>
          </a:p>
        </p:txBody>
      </p:sp>
      <p:sp>
        <p:nvSpPr>
          <p:cNvPr id="3" name="Content Placeholder 2">
            <a:extLst>
              <a:ext uri="{FF2B5EF4-FFF2-40B4-BE49-F238E27FC236}">
                <a16:creationId xmlns:a16="http://schemas.microsoft.com/office/drawing/2014/main" id="{62E0673E-8A36-406C-AA6D-25E02C4E6755}"/>
              </a:ext>
            </a:extLst>
          </p:cNvPr>
          <p:cNvSpPr>
            <a:spLocks noGrp="1"/>
          </p:cNvSpPr>
          <p:nvPr>
            <p:ph idx="1"/>
          </p:nvPr>
        </p:nvSpPr>
        <p:spPr>
          <a:xfrm>
            <a:off x="3274060" y="1485655"/>
            <a:ext cx="8684260" cy="4660564"/>
          </a:xfrm>
        </p:spPr>
        <p:txBody>
          <a:bodyPr vert="horz" lIns="91440" tIns="45720" rIns="91440" bIns="45720" rtlCol="0" anchor="t">
            <a:normAutofit fontScale="92500" lnSpcReduction="10000"/>
          </a:bodyPr>
          <a:lstStyle/>
          <a:p>
            <a:r>
              <a:rPr lang="en-US"/>
              <a:t>Keep long-term student and staff measurable </a:t>
            </a:r>
            <a:r>
              <a:rPr lang="en-US" b="1"/>
              <a:t>outcomes</a:t>
            </a:r>
            <a:r>
              <a:rPr lang="en-US"/>
              <a:t> in mind with all fiscal decisions </a:t>
            </a:r>
          </a:p>
          <a:p>
            <a:r>
              <a:rPr lang="en-US"/>
              <a:t>When making short-term decisions to meet immediate needs include</a:t>
            </a:r>
            <a:r>
              <a:rPr lang="en-US" b="1"/>
              <a:t> plans to embed </a:t>
            </a:r>
            <a:r>
              <a:rPr lang="en-US"/>
              <a:t>into ongoing systems of support (value-added)</a:t>
            </a:r>
          </a:p>
          <a:p>
            <a:r>
              <a:rPr lang="en-US"/>
              <a:t>Create a </a:t>
            </a:r>
            <a:r>
              <a:rPr lang="en-US" b="1"/>
              <a:t>plan</a:t>
            </a:r>
            <a:r>
              <a:rPr lang="en-US"/>
              <a:t> with a timeline to sample impact (</a:t>
            </a:r>
            <a:r>
              <a:rPr lang="en-US" b="1"/>
              <a:t>PDSA cycles</a:t>
            </a:r>
            <a:r>
              <a:rPr lang="en-US"/>
              <a:t>) to ensure you are getting a </a:t>
            </a:r>
            <a:r>
              <a:rPr lang="en-US" b="1"/>
              <a:t>return on the investment </a:t>
            </a:r>
            <a:r>
              <a:rPr lang="en-US"/>
              <a:t>(i.e., progress towards staff and student outcomes)</a:t>
            </a:r>
          </a:p>
          <a:p>
            <a:r>
              <a:rPr lang="en-US"/>
              <a:t>Ensure plan has strategies to </a:t>
            </a:r>
            <a:r>
              <a:rPr lang="en-US" b="1"/>
              <a:t>disaggregate data</a:t>
            </a:r>
            <a:r>
              <a:rPr lang="en-US"/>
              <a:t> across groups, especially students with disabilities or from other marginalized groups, to continually examine for</a:t>
            </a:r>
            <a:r>
              <a:rPr lang="en-US" b="1"/>
              <a:t> equitable benefit</a:t>
            </a:r>
            <a:r>
              <a:rPr lang="en-US"/>
              <a:t> across groups of students and</a:t>
            </a:r>
            <a:r>
              <a:rPr lang="en-US" b="1"/>
              <a:t> embed strategies to address any noted inequities</a:t>
            </a:r>
            <a:br>
              <a:rPr lang="en-US"/>
            </a:br>
            <a:endParaRPr lang="en-US"/>
          </a:p>
        </p:txBody>
      </p:sp>
      <p:pic>
        <p:nvPicPr>
          <p:cNvPr id="12" name="Picture 11" descr="Screenshot of National Center on PBIS Brief">
            <a:extLst>
              <a:ext uri="{FF2B5EF4-FFF2-40B4-BE49-F238E27FC236}">
                <a16:creationId xmlns:a16="http://schemas.microsoft.com/office/drawing/2014/main" id="{A966649E-F702-4B54-8B07-E113010FF2A2}"/>
              </a:ext>
            </a:extLst>
          </p:cNvPr>
          <p:cNvPicPr>
            <a:picLocks noChangeAspect="1"/>
          </p:cNvPicPr>
          <p:nvPr/>
        </p:nvPicPr>
        <p:blipFill>
          <a:blip r:embed="rId2"/>
          <a:stretch>
            <a:fillRect/>
          </a:stretch>
        </p:blipFill>
        <p:spPr>
          <a:xfrm rot="21369838">
            <a:off x="342701" y="2027351"/>
            <a:ext cx="2613673" cy="3346675"/>
          </a:xfrm>
          <a:prstGeom prst="rect">
            <a:avLst/>
          </a:prstGeom>
          <a:ln>
            <a:solidFill>
              <a:schemeClr val="accent2"/>
            </a:solidFill>
          </a:ln>
        </p:spPr>
      </p:pic>
      <p:sp>
        <p:nvSpPr>
          <p:cNvPr id="13" name="TextBox 12">
            <a:extLst>
              <a:ext uri="{FF2B5EF4-FFF2-40B4-BE49-F238E27FC236}">
                <a16:creationId xmlns:a16="http://schemas.microsoft.com/office/drawing/2014/main" id="{7AB0C3A9-0E72-4E2B-A9E2-2388ECFB4CA3}"/>
              </a:ext>
            </a:extLst>
          </p:cNvPr>
          <p:cNvSpPr txBox="1"/>
          <p:nvPr/>
        </p:nvSpPr>
        <p:spPr>
          <a:xfrm>
            <a:off x="304800" y="6155942"/>
            <a:ext cx="11653520" cy="307777"/>
          </a:xfrm>
          <a:prstGeom prst="rect">
            <a:avLst/>
          </a:prstGeom>
          <a:noFill/>
        </p:spPr>
        <p:txBody>
          <a:bodyPr wrap="square" rtlCol="0">
            <a:spAutoFit/>
          </a:bodyPr>
          <a:lstStyle/>
          <a:p>
            <a:r>
              <a:rPr lang="en-US" sz="1400">
                <a:hlinkClick r:id="rId3"/>
              </a:rPr>
              <a:t>Lewis, T. J., Goodman, S., &amp; Barrett, S. (May, 2021). Leveraging short term funding to build long term capacity. Eugene, OR: Center on PBIS. www.pbis.org</a:t>
            </a:r>
            <a:endParaRPr lang="en-US" sz="1400"/>
          </a:p>
        </p:txBody>
      </p:sp>
      <p:sp>
        <p:nvSpPr>
          <p:cNvPr id="6" name="Footer Placeholder 5">
            <a:extLst>
              <a:ext uri="{FF2B5EF4-FFF2-40B4-BE49-F238E27FC236}">
                <a16:creationId xmlns:a16="http://schemas.microsoft.com/office/drawing/2014/main" id="{23CEDD11-743C-4F21-986F-62AAEC430F4D}"/>
              </a:ext>
            </a:extLst>
          </p:cNvPr>
          <p:cNvSpPr>
            <a:spLocks noGrp="1"/>
          </p:cNvSpPr>
          <p:nvPr>
            <p:ph type="ftr" sz="quarter" idx="13"/>
          </p:nvPr>
        </p:nvSpPr>
        <p:spPr/>
        <p:txBody>
          <a:bodyPr/>
          <a:lstStyle/>
          <a:p>
            <a:r>
              <a:rPr lang="en-US" noProof="0"/>
              <a:t>Minnesota Department of Education | education.mn.gov</a:t>
            </a:r>
          </a:p>
        </p:txBody>
      </p:sp>
      <p:sp>
        <p:nvSpPr>
          <p:cNvPr id="5" name="Slide Number Placeholder 4">
            <a:extLst>
              <a:ext uri="{FF2B5EF4-FFF2-40B4-BE49-F238E27FC236}">
                <a16:creationId xmlns:a16="http://schemas.microsoft.com/office/drawing/2014/main" id="{C91CEABB-83D9-4EB8-BF11-87E4CA6AE13B}"/>
              </a:ext>
            </a:extLst>
          </p:cNvPr>
          <p:cNvSpPr>
            <a:spLocks noGrp="1"/>
          </p:cNvSpPr>
          <p:nvPr>
            <p:ph type="sldNum" sz="quarter" idx="12"/>
          </p:nvPr>
        </p:nvSpPr>
        <p:spPr/>
        <p:txBody>
          <a:bodyPr/>
          <a:lstStyle/>
          <a:p>
            <a:fld id="{48F63A3B-78C7-47BE-AE5E-E10140E04643}" type="slidenum">
              <a:rPr lang="en-US" smtClean="0"/>
              <a:pPr/>
              <a:t>12</a:t>
            </a:fld>
            <a:endParaRPr lang="en-US"/>
          </a:p>
        </p:txBody>
      </p:sp>
    </p:spTree>
    <p:extLst>
      <p:ext uri="{BB962C8B-B14F-4D97-AF65-F5344CB8AC3E}">
        <p14:creationId xmlns:p14="http://schemas.microsoft.com/office/powerpoint/2010/main" val="2739705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1E5E297-2CF0-4F05-A712-80A6E9331D51}"/>
              </a:ext>
            </a:extLst>
          </p:cNvPr>
          <p:cNvSpPr>
            <a:spLocks noGrp="1"/>
          </p:cNvSpPr>
          <p:nvPr>
            <p:ph type="title"/>
          </p:nvPr>
        </p:nvSpPr>
        <p:spPr>
          <a:xfrm>
            <a:off x="2363996" y="30480"/>
            <a:ext cx="9828004" cy="914400"/>
          </a:xfrm>
        </p:spPr>
        <p:txBody>
          <a:bodyPr>
            <a:normAutofit fontScale="90000"/>
          </a:bodyPr>
          <a:lstStyle/>
          <a:p>
            <a:r>
              <a:rPr lang="en-US"/>
              <a:t> </a:t>
            </a:r>
            <a:br>
              <a:rPr lang="en-US"/>
            </a:br>
            <a:r>
              <a:rPr lang="en-US"/>
              <a:t>Minnesota PBIS Featured in US Department of Education (2020)</a:t>
            </a:r>
          </a:p>
        </p:txBody>
      </p:sp>
      <p:pic>
        <p:nvPicPr>
          <p:cNvPr id="2" name="Picture 1" descr="screenshot of Supporting child, student, social, emotional, behavioral, and mental health needs">
            <a:extLst>
              <a:ext uri="{FF2B5EF4-FFF2-40B4-BE49-F238E27FC236}">
                <a16:creationId xmlns:a16="http://schemas.microsoft.com/office/drawing/2014/main" id="{F69F4D16-DC3C-E942-BAC6-6619740013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986280">
            <a:off x="554105" y="1570263"/>
            <a:ext cx="2540401" cy="3256696"/>
          </a:xfrm>
          <a:prstGeom prst="rect">
            <a:avLst/>
          </a:prstGeom>
          <a:ln>
            <a:solidFill>
              <a:schemeClr val="accent1"/>
            </a:solidFill>
          </a:ln>
          <a:effectLst>
            <a:outerShdw blurRad="50800" dist="38100" dir="2700000" algn="tl" rotWithShape="0">
              <a:prstClr val="black">
                <a:alpha val="40000"/>
              </a:prstClr>
            </a:outerShdw>
          </a:effectLst>
        </p:spPr>
      </p:pic>
      <p:sp>
        <p:nvSpPr>
          <p:cNvPr id="8" name="Content Placeholder 7">
            <a:extLst>
              <a:ext uri="{FF2B5EF4-FFF2-40B4-BE49-F238E27FC236}">
                <a16:creationId xmlns:a16="http://schemas.microsoft.com/office/drawing/2014/main" id="{CEFA2C28-C2B3-4B92-B386-7B06CD456917}"/>
              </a:ext>
            </a:extLst>
          </p:cNvPr>
          <p:cNvSpPr>
            <a:spLocks noGrp="1"/>
          </p:cNvSpPr>
          <p:nvPr>
            <p:ph idx="1"/>
          </p:nvPr>
        </p:nvSpPr>
        <p:spPr>
          <a:xfrm>
            <a:off x="3738880" y="1452880"/>
            <a:ext cx="8167984" cy="5077869"/>
          </a:xfrm>
        </p:spPr>
        <p:txBody>
          <a:bodyPr vert="horz" lIns="91440" tIns="45720" rIns="91440" bIns="45720" rtlCol="0" anchor="t">
            <a:normAutofit fontScale="85000" lnSpcReduction="20000"/>
          </a:bodyPr>
          <a:lstStyle/>
          <a:p>
            <a:pPr marL="0" indent="0">
              <a:buNone/>
            </a:pPr>
            <a:r>
              <a:rPr lang="en-US" sz="2800" b="1"/>
              <a:t>Minnesota: Leveraging Policy and Funding</a:t>
            </a:r>
            <a:endParaRPr lang="en-US" sz="2800" b="1">
              <a:cs typeface="Calibri"/>
            </a:endParaRPr>
          </a:p>
          <a:p>
            <a:r>
              <a:rPr lang="en-US"/>
              <a:t>Intentionally embeds the PBIS framework in a comprehensive approach to school mental health. </a:t>
            </a:r>
          </a:p>
          <a:p>
            <a:r>
              <a:rPr lang="en-US"/>
              <a:t>Draws on the behavioral approaches currently in place in schools developed through PBIS initiatives and integrates that knowledge with the array of evidence-based strategies that Mental Health partners bring. </a:t>
            </a:r>
          </a:p>
          <a:p>
            <a:r>
              <a:rPr lang="en-US"/>
              <a:t>Currently, SLMH services are provided in 51% of Minnesota schools; </a:t>
            </a:r>
          </a:p>
          <a:p>
            <a:pPr lvl="1"/>
            <a:r>
              <a:rPr lang="en-US" b="1"/>
              <a:t>63% of the PBIS trained schools have SLMH services and </a:t>
            </a:r>
            <a:endParaRPr lang="en-US" b="1">
              <a:cs typeface="Calibri"/>
            </a:endParaRPr>
          </a:p>
          <a:p>
            <a:pPr lvl="1"/>
            <a:r>
              <a:rPr lang="en-US" b="1"/>
              <a:t>46% of all SLMH schools are in a PBIS trained building.</a:t>
            </a:r>
            <a:endParaRPr lang="en-US" b="1">
              <a:cs typeface="Calibri"/>
            </a:endParaRPr>
          </a:p>
          <a:p>
            <a:r>
              <a:rPr lang="en-US"/>
              <a:t>Minnesota attends to the relationship building between school staff and mental health providers. </a:t>
            </a:r>
          </a:p>
          <a:p>
            <a:pPr lvl="1"/>
            <a:r>
              <a:rPr lang="en-US"/>
              <a:t>Co-creation of a ‘give’ and ‘get’ agreement with school and provider teams</a:t>
            </a:r>
          </a:p>
        </p:txBody>
      </p:sp>
      <p:sp>
        <p:nvSpPr>
          <p:cNvPr id="10" name="TextBox 9">
            <a:extLst>
              <a:ext uri="{FF2B5EF4-FFF2-40B4-BE49-F238E27FC236}">
                <a16:creationId xmlns:a16="http://schemas.microsoft.com/office/drawing/2014/main" id="{354B752A-4FC9-4E2D-B398-918C410E5DB3}"/>
              </a:ext>
            </a:extLst>
          </p:cNvPr>
          <p:cNvSpPr txBox="1"/>
          <p:nvPr/>
        </p:nvSpPr>
        <p:spPr>
          <a:xfrm>
            <a:off x="285136" y="5330420"/>
            <a:ext cx="3281024" cy="1200329"/>
          </a:xfrm>
          <a:prstGeom prst="rect">
            <a:avLst/>
          </a:prstGeom>
          <a:noFill/>
        </p:spPr>
        <p:txBody>
          <a:bodyPr wrap="square" rtlCol="0">
            <a:spAutoFit/>
          </a:bodyPr>
          <a:lstStyle/>
          <a:p>
            <a:r>
              <a:rPr lang="en-US">
                <a:hlinkClick r:id="rId4"/>
              </a:rPr>
              <a:t>Supporting Child and Student Social, Emotional, Behavioral, and Mental Health Needs</a:t>
            </a:r>
            <a:endParaRPr lang="en-US"/>
          </a:p>
          <a:p>
            <a:endParaRPr lang="en-US"/>
          </a:p>
        </p:txBody>
      </p:sp>
    </p:spTree>
    <p:extLst>
      <p:ext uri="{BB962C8B-B14F-4D97-AF65-F5344CB8AC3E}">
        <p14:creationId xmlns:p14="http://schemas.microsoft.com/office/powerpoint/2010/main" val="2476357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78BE21"/>
                </a:solidFill>
              </a:rPr>
              <a:t> </a:t>
            </a:r>
            <a:br>
              <a:rPr lang="en-US" dirty="0"/>
            </a:br>
            <a:r>
              <a:rPr kumimoji="0" lang="en-US" sz="3200" b="1" i="0" u="none" strike="noStrike" kern="1200" cap="none" spc="0" normalizeH="0" baseline="0" noProof="0" dirty="0">
                <a:ln>
                  <a:noFill/>
                </a:ln>
                <a:solidFill>
                  <a:schemeClr val="tx2"/>
                </a:solidFill>
                <a:effectLst/>
                <a:uLnTx/>
                <a:uFillTx/>
                <a:latin typeface="Calibri"/>
                <a:ea typeface="+mj-ea"/>
                <a:cs typeface="+mj-cs"/>
              </a:rPr>
              <a:t>Action Planning with Results</a:t>
            </a:r>
            <a:br>
              <a:rPr kumimoji="0" lang="en-US" sz="3200" b="1" i="0" u="none" strike="noStrike" kern="1200" cap="none" spc="0" normalizeH="0" baseline="0" noProof="0" dirty="0">
                <a:ln>
                  <a:noFill/>
                </a:ln>
                <a:solidFill>
                  <a:srgbClr val="78BE21"/>
                </a:solidFill>
                <a:effectLst/>
                <a:uLnTx/>
                <a:uFillTx/>
                <a:latin typeface="Calibri"/>
                <a:ea typeface="+mj-ea"/>
                <a:cs typeface="+mj-cs"/>
              </a:rPr>
            </a:br>
            <a:r>
              <a:rPr lang="en-US" sz="6000" dirty="0"/>
              <a:t>Featured Webinar Recordings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198C9B-0587-4A1E-9E03-E4C9FE222F08}"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2/25/2022</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3865"/>
                </a:solidFill>
                <a:effectLst/>
                <a:uLnTx/>
                <a:uFillTx/>
                <a:latin typeface="Calibri"/>
                <a:ea typeface="+mn-ea"/>
                <a:cs typeface="+mn-cs"/>
              </a:rPr>
              <a:t>Minnesota Department of Education | education.mn.gov</a:t>
            </a:r>
          </a:p>
        </p:txBody>
      </p:sp>
    </p:spTree>
    <p:extLst>
      <p:ext uri="{BB962C8B-B14F-4D97-AF65-F5344CB8AC3E}">
        <p14:creationId xmlns:p14="http://schemas.microsoft.com/office/powerpoint/2010/main" val="1109293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Webinar: PBIS 101</a:t>
            </a:r>
            <a:endParaRPr lang="en-US" sz="2000">
              <a:cs typeface="Calibri"/>
            </a:endParaRPr>
          </a:p>
        </p:txBody>
      </p:sp>
      <p:sp>
        <p:nvSpPr>
          <p:cNvPr id="3" name="Content Placeholder 2"/>
          <p:cNvSpPr>
            <a:spLocks noGrp="1"/>
          </p:cNvSpPr>
          <p:nvPr>
            <p:ph idx="1"/>
          </p:nvPr>
        </p:nvSpPr>
        <p:spPr>
          <a:xfrm>
            <a:off x="3195652" y="1825625"/>
            <a:ext cx="8167007" cy="3420990"/>
          </a:xfrm>
        </p:spPr>
        <p:txBody>
          <a:bodyPr vert="horz" lIns="91440" tIns="45720" rIns="91440" bIns="45720" rtlCol="0" anchor="t">
            <a:normAutofit/>
          </a:bodyPr>
          <a:lstStyle/>
          <a:p>
            <a:pPr marL="0" lvl="0" indent="0">
              <a:spcBef>
                <a:spcPts val="0"/>
              </a:spcBef>
              <a:spcAft>
                <a:spcPts val="0"/>
              </a:spcAft>
              <a:buClrTx/>
              <a:buNone/>
            </a:pPr>
            <a:r>
              <a:rPr lang="en-US" sz="4000" b="1" dirty="0">
                <a:solidFill>
                  <a:srgbClr val="003865"/>
                </a:solidFill>
              </a:rPr>
              <a:t>Summary: </a:t>
            </a:r>
            <a:endParaRPr lang="en-US" sz="4000" b="1">
              <a:solidFill>
                <a:srgbClr val="003865"/>
              </a:solidFill>
              <a:cs typeface="Calibri"/>
            </a:endParaRPr>
          </a:p>
          <a:p>
            <a:pPr marL="285750" indent="-285750">
              <a:lnSpc>
                <a:spcPct val="150000"/>
              </a:lnSpc>
              <a:spcBef>
                <a:spcPts val="0"/>
              </a:spcBef>
              <a:spcAft>
                <a:spcPts val="0"/>
              </a:spcAft>
              <a:buClrTx/>
              <a:buFont typeface="Arial"/>
              <a:buChar char="•"/>
            </a:pPr>
            <a:r>
              <a:rPr lang="en-US" sz="3200" dirty="0">
                <a:solidFill>
                  <a:srgbClr val="003865"/>
                </a:solidFill>
                <a:cs typeface="Calibri"/>
              </a:rPr>
              <a:t>Tier 1 Implementation</a:t>
            </a:r>
          </a:p>
          <a:p>
            <a:pPr marL="285750" indent="-285750">
              <a:lnSpc>
                <a:spcPct val="150000"/>
              </a:lnSpc>
              <a:spcBef>
                <a:spcPts val="0"/>
              </a:spcBef>
              <a:spcAft>
                <a:spcPts val="0"/>
              </a:spcAft>
              <a:buClrTx/>
              <a:buFont typeface="Arial"/>
              <a:buChar char="•"/>
            </a:pPr>
            <a:r>
              <a:rPr lang="en-US" sz="3200" dirty="0">
                <a:solidFill>
                  <a:srgbClr val="003865"/>
                </a:solidFill>
                <a:cs typeface="Calibri"/>
              </a:rPr>
              <a:t>Acknowledgement and Recognition Systems</a:t>
            </a:r>
          </a:p>
          <a:p>
            <a:pPr marL="285750" indent="-285750">
              <a:lnSpc>
                <a:spcPct val="150000"/>
              </a:lnSpc>
              <a:spcBef>
                <a:spcPts val="0"/>
              </a:spcBef>
              <a:spcAft>
                <a:spcPts val="0"/>
              </a:spcAft>
              <a:buClrTx/>
              <a:buFont typeface="Arial"/>
              <a:buChar char="•"/>
            </a:pPr>
            <a:r>
              <a:rPr lang="en-US" sz="3200" dirty="0">
                <a:solidFill>
                  <a:srgbClr val="003865"/>
                </a:solidFill>
                <a:cs typeface="Calibri"/>
              </a:rPr>
              <a:t>Implementing in different settings</a:t>
            </a:r>
          </a:p>
          <a:p>
            <a:pPr marL="285750" indent="-285750">
              <a:lnSpc>
                <a:spcPct val="150000"/>
              </a:lnSpc>
              <a:spcBef>
                <a:spcPts val="0"/>
              </a:spcBef>
              <a:spcAft>
                <a:spcPts val="0"/>
              </a:spcAft>
              <a:buClrTx/>
              <a:buFont typeface="Arial"/>
              <a:buChar char="•"/>
            </a:pPr>
            <a:endParaRPr lang="en-US" sz="1800" dirty="0">
              <a:solidFill>
                <a:srgbClr val="003865"/>
              </a:solidFill>
              <a:cs typeface="Calibri"/>
            </a:endParaRPr>
          </a:p>
          <a:p>
            <a:pPr marL="285750" indent="-285750">
              <a:lnSpc>
                <a:spcPct val="150000"/>
              </a:lnSpc>
              <a:spcBef>
                <a:spcPts val="0"/>
              </a:spcBef>
              <a:spcAft>
                <a:spcPts val="0"/>
              </a:spcAft>
              <a:buClrTx/>
              <a:buFont typeface="Arial"/>
              <a:buChar char="•"/>
            </a:pPr>
            <a:endParaRPr lang="en-US" sz="1800">
              <a:solidFill>
                <a:srgbClr val="003865"/>
              </a:solidFill>
              <a:cs typeface="Calibri"/>
            </a:endParaRP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2/25/2022</a:t>
            </a:fld>
            <a:endParaRPr lang="en-US">
              <a:solidFill>
                <a:srgbClr val="000000"/>
              </a:solidFill>
            </a:endParaRPr>
          </a:p>
        </p:txBody>
      </p:sp>
      <p:sp>
        <p:nvSpPr>
          <p:cNvPr id="12" name="TextBox 11"/>
          <p:cNvSpPr txBox="1"/>
          <p:nvPr/>
        </p:nvSpPr>
        <p:spPr>
          <a:xfrm>
            <a:off x="726893" y="4720147"/>
            <a:ext cx="1929497" cy="338554"/>
          </a:xfrm>
          <a:prstGeom prst="rect">
            <a:avLst/>
          </a:prstGeom>
          <a:noFill/>
        </p:spPr>
        <p:txBody>
          <a:bodyPr wrap="square" lIns="91440" tIns="45720" rIns="91440" bIns="45720" rtlCol="0" anchor="t">
            <a:spAutoFit/>
          </a:bodyPr>
          <a:lstStyle/>
          <a:p>
            <a:pPr algn="ctr"/>
            <a:r>
              <a:rPr lang="en-US" sz="1600" b="1"/>
              <a:t>Charlie Eisenreich</a:t>
            </a:r>
            <a:endParaRPr lang="en-US" sz="1600" b="1">
              <a:cs typeface="Calibri"/>
            </a:endParaRPr>
          </a:p>
        </p:txBody>
      </p:sp>
      <p:sp>
        <p:nvSpPr>
          <p:cNvPr id="14" name="Rectangle 13">
            <a:extLst>
              <a:ext uri="{FF2B5EF4-FFF2-40B4-BE49-F238E27FC236}">
                <a16:creationId xmlns:a16="http://schemas.microsoft.com/office/drawing/2014/main" id="{72893262-E489-432D-97A5-C44742CE2BE7}"/>
              </a:ext>
            </a:extLst>
          </p:cNvPr>
          <p:cNvSpPr/>
          <p:nvPr/>
        </p:nvSpPr>
        <p:spPr>
          <a:xfrm>
            <a:off x="838200" y="5530312"/>
            <a:ext cx="10515599" cy="646331"/>
          </a:xfrm>
          <a:prstGeom prst="rect">
            <a:avLst/>
          </a:prstGeom>
          <a:ln w="28575">
            <a:solidFill>
              <a:schemeClr val="accent2">
                <a:lumMod val="60000"/>
                <a:lumOff val="40000"/>
              </a:schemeClr>
            </a:solidFill>
          </a:ln>
        </p:spPr>
        <p:txBody>
          <a:bodyPr wrap="square">
            <a:spAutoFit/>
          </a:bodyPr>
          <a:lstStyle/>
          <a:p>
            <a:pPr lvl="0">
              <a:defRPr/>
            </a:pPr>
            <a:r>
              <a:rPr lang="en-US" dirty="0">
                <a:solidFill>
                  <a:srgbClr val="003865"/>
                </a:solidFill>
                <a:latin typeface="Calibri"/>
              </a:rPr>
              <a:t>This, and other accessible </a:t>
            </a:r>
            <a:r>
              <a:rPr kumimoji="0" lang="en-US" b="0" u="none" strike="noStrike" kern="1200" cap="none" spc="0" normalizeH="0" noProof="0" dirty="0">
                <a:ln>
                  <a:noFill/>
                </a:ln>
                <a:solidFill>
                  <a:srgbClr val="003865"/>
                </a:solidFill>
                <a:effectLst/>
                <a:uLnTx/>
                <a:uFillTx/>
                <a:latin typeface="Calibri"/>
              </a:rPr>
              <a:t>recordings and materials,</a:t>
            </a:r>
            <a:r>
              <a:rPr kumimoji="0" lang="en-US" b="0" u="none" strike="noStrike" kern="1200" cap="none" spc="0" normalizeH="0" baseline="0" noProof="0" dirty="0">
                <a:ln>
                  <a:noFill/>
                </a:ln>
                <a:solidFill>
                  <a:srgbClr val="003865"/>
                </a:solidFill>
                <a:effectLst/>
                <a:uLnTx/>
                <a:uFillTx/>
                <a:latin typeface="Calibri"/>
              </a:rPr>
              <a:t> can be found </a:t>
            </a:r>
            <a:r>
              <a:rPr lang="en-US" dirty="0">
                <a:solidFill>
                  <a:srgbClr val="003865"/>
                </a:solidFill>
              </a:rPr>
              <a:t>at the </a:t>
            </a:r>
            <a:r>
              <a:rPr lang="en-US" dirty="0">
                <a:solidFill>
                  <a:srgbClr val="003865"/>
                </a:solidFill>
                <a:hlinkClick r:id="rId2" tooltip="Special Education Training Webpage on Minnesota Department of Education Website"/>
              </a:rPr>
              <a:t>MDE Special Education Training webpage</a:t>
            </a:r>
            <a:r>
              <a:rPr lang="en-US" dirty="0">
                <a:solidFill>
                  <a:srgbClr val="003865"/>
                </a:solidFill>
              </a:rPr>
              <a:t>  (https://education.mn.gov/MDE/dse/sped/spedtrain)</a:t>
            </a:r>
          </a:p>
        </p:txBody>
      </p:sp>
      <p:pic>
        <p:nvPicPr>
          <p:cNvPr id="7" name="Picture 9" descr="Charlie Eisenreich">
            <a:extLst>
              <a:ext uri="{FF2B5EF4-FFF2-40B4-BE49-F238E27FC236}">
                <a16:creationId xmlns:a16="http://schemas.microsoft.com/office/drawing/2014/main" id="{418C8513-36A0-4649-B273-1D64C7F20564}"/>
              </a:ext>
            </a:extLst>
          </p:cNvPr>
          <p:cNvPicPr>
            <a:picLocks noChangeAspect="1"/>
          </p:cNvPicPr>
          <p:nvPr/>
        </p:nvPicPr>
        <p:blipFill>
          <a:blip r:embed="rId3"/>
          <a:stretch>
            <a:fillRect/>
          </a:stretch>
        </p:blipFill>
        <p:spPr>
          <a:xfrm>
            <a:off x="785796" y="1584252"/>
            <a:ext cx="1937154" cy="2936359"/>
          </a:xfrm>
          <a:prstGeom prst="rect">
            <a:avLst/>
          </a:prstGeom>
        </p:spPr>
      </p:pic>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15</a:t>
            </a:fld>
            <a:endParaRPr lang="en-US">
              <a:solidFill>
                <a:srgbClr val="000000"/>
              </a:solidFill>
            </a:endParaRPr>
          </a:p>
        </p:txBody>
      </p:sp>
      <p:sp>
        <p:nvSpPr>
          <p:cNvPr id="6" name="Footer Placeholder 5"/>
          <p:cNvSpPr>
            <a:spLocks noGrp="1"/>
          </p:cNvSpPr>
          <p:nvPr>
            <p:ph type="ftr" sz="quarter" idx="13"/>
          </p:nvPr>
        </p:nvSpPr>
        <p:spPr/>
        <p:txBody>
          <a:bodyPr/>
          <a:lstStyle/>
          <a:p>
            <a:r>
              <a:rPr kumimoji="0" lang="en-US" sz="1200" b="0" i="0" u="none" strike="noStrike" kern="1200" cap="none" spc="0" normalizeH="0" baseline="0" noProof="0">
                <a:ln>
                  <a:noFill/>
                </a:ln>
                <a:solidFill>
                  <a:srgbClr val="000000"/>
                </a:solidFill>
                <a:effectLst/>
                <a:uLnTx/>
                <a:uFillTx/>
                <a:latin typeface="+mn-lt"/>
                <a:ea typeface="+mn-ea"/>
                <a:cs typeface="+mn-cs"/>
              </a:rPr>
              <a:t>Minnesota Department of Education | education.mn.gov</a:t>
            </a:r>
          </a:p>
        </p:txBody>
      </p:sp>
    </p:spTree>
    <p:extLst>
      <p:ext uri="{BB962C8B-B14F-4D97-AF65-F5344CB8AC3E}">
        <p14:creationId xmlns:p14="http://schemas.microsoft.com/office/powerpoint/2010/main" val="3371602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MDE Division of Special Education</a:t>
            </a:r>
            <a:br>
              <a:rPr lang="en-US"/>
            </a:br>
            <a:r>
              <a:rPr lang="en-US"/>
              <a:t>Trainings and Webinar Recordings Available</a:t>
            </a:r>
          </a:p>
        </p:txBody>
      </p:sp>
      <p:sp>
        <p:nvSpPr>
          <p:cNvPr id="3" name="Content Placeholder 2"/>
          <p:cNvSpPr>
            <a:spLocks noGrp="1"/>
          </p:cNvSpPr>
          <p:nvPr>
            <p:ph idx="1"/>
          </p:nvPr>
        </p:nvSpPr>
        <p:spPr>
          <a:xfrm>
            <a:off x="838200" y="1825625"/>
            <a:ext cx="10515600" cy="3704687"/>
          </a:xfrm>
        </p:spPr>
        <p:txBody>
          <a:bodyPr>
            <a:normAutofit fontScale="92500"/>
          </a:bodyPr>
          <a:lstStyle/>
          <a:p>
            <a:pPr>
              <a:buFont typeface="Arial" panose="05000000000000000000" pitchFamily="2" charset="2"/>
              <a:buChar char="•"/>
            </a:pPr>
            <a:r>
              <a:rPr lang="en-US" sz="2800">
                <a:solidFill>
                  <a:schemeClr val="accent1"/>
                </a:solidFill>
              </a:rPr>
              <a:t>Five Practically Good Ideas for Any Reality</a:t>
            </a:r>
            <a:endParaRPr lang="en-US" sz="2800">
              <a:solidFill>
                <a:schemeClr val="accent1"/>
              </a:solidFill>
              <a:cs typeface="Calibri"/>
            </a:endParaRPr>
          </a:p>
          <a:p>
            <a:pPr>
              <a:buFont typeface="Arial" panose="05000000000000000000" pitchFamily="2" charset="2"/>
              <a:buChar char="•"/>
            </a:pPr>
            <a:r>
              <a:rPr lang="en-US" sz="2800">
                <a:solidFill>
                  <a:schemeClr val="accent1"/>
                </a:solidFill>
              </a:rPr>
              <a:t>Returning to School During and After Crisis</a:t>
            </a:r>
            <a:endParaRPr lang="en-US" sz="2800">
              <a:solidFill>
                <a:schemeClr val="accent1"/>
              </a:solidFill>
              <a:cs typeface="Calibri"/>
            </a:endParaRPr>
          </a:p>
          <a:p>
            <a:pPr>
              <a:buFont typeface="Arial" panose="05000000000000000000" pitchFamily="2" charset="2"/>
              <a:buChar char="•"/>
            </a:pPr>
            <a:r>
              <a:rPr lang="en-US" sz="2800">
                <a:solidFill>
                  <a:schemeClr val="accent1"/>
                </a:solidFill>
              </a:rPr>
              <a:t>Check-in/Check-Out as a Tier 2 Support</a:t>
            </a:r>
          </a:p>
          <a:p>
            <a:pPr>
              <a:buFont typeface="Arial" panose="05000000000000000000" pitchFamily="2" charset="2"/>
              <a:buChar char="•"/>
            </a:pPr>
            <a:r>
              <a:rPr lang="en-US" sz="2800">
                <a:solidFill>
                  <a:schemeClr val="accent1"/>
                </a:solidFill>
              </a:rPr>
              <a:t>The Interconnected Systems Framework: School mental health and MTSS</a:t>
            </a:r>
            <a:endParaRPr lang="en-US" sz="2800">
              <a:solidFill>
                <a:schemeClr val="accent1"/>
              </a:solidFill>
              <a:cs typeface="Calibri"/>
            </a:endParaRPr>
          </a:p>
          <a:p>
            <a:pPr>
              <a:buFont typeface="Arial" panose="05000000000000000000" pitchFamily="2" charset="2"/>
              <a:buChar char="•"/>
            </a:pPr>
            <a:r>
              <a:rPr lang="en-US" sz="2800">
                <a:solidFill>
                  <a:schemeClr val="accent1"/>
                </a:solidFill>
              </a:rPr>
              <a:t>Systematic Screening in the COVID-19 Era: Comprehensive, Integrated, Three-Tiered Model of Prevention</a:t>
            </a:r>
            <a:endParaRPr lang="en-US" sz="2800">
              <a:solidFill>
                <a:schemeClr val="accent1"/>
              </a:solidFill>
              <a:cs typeface="Calibri"/>
            </a:endParaRPr>
          </a:p>
        </p:txBody>
      </p:sp>
      <p:sp>
        <p:nvSpPr>
          <p:cNvPr id="7" name="Rectangle 6">
            <a:extLst>
              <a:ext uri="{FF2B5EF4-FFF2-40B4-BE49-F238E27FC236}">
                <a16:creationId xmlns:a16="http://schemas.microsoft.com/office/drawing/2014/main" id="{72893262-E489-432D-97A5-C44742CE2BE7}"/>
              </a:ext>
            </a:extLst>
          </p:cNvPr>
          <p:cNvSpPr/>
          <p:nvPr/>
        </p:nvSpPr>
        <p:spPr>
          <a:xfrm>
            <a:off x="838200" y="5530312"/>
            <a:ext cx="10515599" cy="646331"/>
          </a:xfrm>
          <a:prstGeom prst="rect">
            <a:avLst/>
          </a:prstGeom>
          <a:ln w="28575">
            <a:solidFill>
              <a:schemeClr val="accent2">
                <a:lumMod val="60000"/>
                <a:lumOff val="40000"/>
              </a:schemeClr>
            </a:solidFill>
          </a:ln>
        </p:spPr>
        <p:txBody>
          <a:bodyPr wrap="square">
            <a:spAutoFit/>
          </a:bodyPr>
          <a:lstStyle/>
          <a:p>
            <a:pPr lvl="0">
              <a:defRPr/>
            </a:pPr>
            <a:r>
              <a:rPr lang="en-US" dirty="0">
                <a:solidFill>
                  <a:srgbClr val="003865"/>
                </a:solidFill>
                <a:latin typeface="Calibri"/>
              </a:rPr>
              <a:t>All accessible </a:t>
            </a:r>
            <a:r>
              <a:rPr kumimoji="0" lang="en-US" b="0" u="none" strike="noStrike" kern="1200" cap="none" spc="0" normalizeH="0" noProof="0" dirty="0">
                <a:ln>
                  <a:noFill/>
                </a:ln>
                <a:solidFill>
                  <a:srgbClr val="003865"/>
                </a:solidFill>
                <a:effectLst/>
                <a:uLnTx/>
                <a:uFillTx/>
                <a:latin typeface="Calibri"/>
              </a:rPr>
              <a:t>recordings and materials</a:t>
            </a:r>
            <a:r>
              <a:rPr kumimoji="0" lang="en-US" b="0" u="none" strike="noStrike" kern="1200" cap="none" spc="0" normalizeH="0" baseline="0" noProof="0" dirty="0">
                <a:ln>
                  <a:noFill/>
                </a:ln>
                <a:solidFill>
                  <a:srgbClr val="003865"/>
                </a:solidFill>
                <a:effectLst/>
                <a:uLnTx/>
                <a:uFillTx/>
                <a:latin typeface="Calibri"/>
              </a:rPr>
              <a:t> can be found </a:t>
            </a:r>
            <a:r>
              <a:rPr lang="en-US" dirty="0">
                <a:solidFill>
                  <a:srgbClr val="003865"/>
                </a:solidFill>
              </a:rPr>
              <a:t>at the </a:t>
            </a:r>
            <a:r>
              <a:rPr lang="en-US" dirty="0">
                <a:solidFill>
                  <a:srgbClr val="003865"/>
                </a:solidFill>
                <a:hlinkClick r:id="rId2" tooltip="Special Education Training Webpage on Minnesota Department of Education Website"/>
              </a:rPr>
              <a:t>MDE Special Education Training webpage</a:t>
            </a:r>
            <a:r>
              <a:rPr lang="en-US" dirty="0">
                <a:solidFill>
                  <a:srgbClr val="003865"/>
                </a:solidFill>
              </a:rPr>
              <a:t>  (https://education.mn.gov/MDE/dse/sped/spedtrain)</a:t>
            </a: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16</a:t>
            </a:fld>
            <a:endParaRPr lang="en-US">
              <a:solidFill>
                <a:srgbClr val="000000"/>
              </a:solidFill>
            </a:endParaRP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2/25/2022</a:t>
            </a:fld>
            <a:endParaRPr lang="en-US">
              <a:solidFill>
                <a:srgbClr val="000000"/>
              </a:solidFill>
            </a:endParaRPr>
          </a:p>
        </p:txBody>
      </p:sp>
      <p:sp>
        <p:nvSpPr>
          <p:cNvPr id="6" name="Footer Placeholder 5"/>
          <p:cNvSpPr>
            <a:spLocks noGrp="1"/>
          </p:cNvSpPr>
          <p:nvPr>
            <p:ph type="ftr" sz="quarter" idx="13"/>
          </p:nvPr>
        </p:nvSpPr>
        <p:spPr/>
        <p:txBody>
          <a:bodyPr/>
          <a:lstStyle/>
          <a:p>
            <a:r>
              <a:rPr kumimoji="0" lang="en-US" sz="1200" b="0" i="0" u="none" strike="noStrike" kern="1200" cap="none" spc="0" normalizeH="0" baseline="0" noProof="0">
                <a:ln>
                  <a:noFill/>
                </a:ln>
                <a:solidFill>
                  <a:srgbClr val="000000"/>
                </a:solidFill>
                <a:effectLst/>
                <a:uLnTx/>
                <a:uFillTx/>
                <a:latin typeface="+mn-lt"/>
                <a:ea typeface="+mn-ea"/>
                <a:cs typeface="+mn-cs"/>
              </a:rPr>
              <a:t>Minnesota Department of Education | education.mn.gov</a:t>
            </a:r>
          </a:p>
        </p:txBody>
      </p:sp>
    </p:spTree>
    <p:extLst>
      <p:ext uri="{BB962C8B-B14F-4D97-AF65-F5344CB8AC3E}">
        <p14:creationId xmlns:p14="http://schemas.microsoft.com/office/powerpoint/2010/main" val="1854422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tx2"/>
                </a:solidFill>
              </a:rPr>
              <a:t>Action Planning with Results</a:t>
            </a:r>
            <a:br>
              <a:rPr lang="en-US" dirty="0"/>
            </a:br>
            <a:r>
              <a:rPr lang="en-US" sz="6000" dirty="0"/>
              <a:t>News and Updates</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198C9B-0587-4A1E-9E03-E4C9FE222F08}"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2/25/2022</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3865"/>
                </a:solidFill>
                <a:effectLst/>
                <a:uLnTx/>
                <a:uFillTx/>
                <a:latin typeface="Calibri"/>
                <a:ea typeface="+mn-ea"/>
                <a:cs typeface="+mn-cs"/>
              </a:rPr>
              <a:t>Minnesota Department of Education | education.mn.gov</a:t>
            </a:r>
          </a:p>
        </p:txBody>
      </p:sp>
    </p:spTree>
    <p:extLst>
      <p:ext uri="{BB962C8B-B14F-4D97-AF65-F5344CB8AC3E}">
        <p14:creationId xmlns:p14="http://schemas.microsoft.com/office/powerpoint/2010/main" val="3179751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Save-the-Date: Collaborators Forum 2022</a:t>
            </a:r>
          </a:p>
        </p:txBody>
      </p:sp>
      <p:sp>
        <p:nvSpPr>
          <p:cNvPr id="3" name="Content Placeholder 2"/>
          <p:cNvSpPr>
            <a:spLocks noGrp="1"/>
          </p:cNvSpPr>
          <p:nvPr>
            <p:ph idx="1"/>
          </p:nvPr>
        </p:nvSpPr>
        <p:spPr/>
        <p:txBody>
          <a:bodyPr/>
          <a:lstStyle/>
          <a:p>
            <a:pPr marL="0" indent="0">
              <a:spcAft>
                <a:spcPts val="0"/>
              </a:spcAft>
              <a:buNone/>
            </a:pPr>
            <a:r>
              <a:rPr lang="en-US" sz="2800" b="1" dirty="0"/>
              <a:t>March 10, 2022 – 10:00-3:00</a:t>
            </a:r>
          </a:p>
          <a:p>
            <a:r>
              <a:rPr lang="en-US" dirty="0"/>
              <a:t> Highlighting the positives in PBS</a:t>
            </a:r>
          </a:p>
          <a:p>
            <a:pPr marL="0" indent="0">
              <a:spcBef>
                <a:spcPts val="3600"/>
              </a:spcBef>
              <a:spcAft>
                <a:spcPts val="0"/>
              </a:spcAft>
              <a:buNone/>
            </a:pPr>
            <a:r>
              <a:rPr lang="en-US" sz="2800" b="1" dirty="0"/>
              <a:t>The online forum is will include:</a:t>
            </a:r>
          </a:p>
          <a:p>
            <a:r>
              <a:rPr lang="en-US" b="1" dirty="0"/>
              <a:t>Panel discussion: </a:t>
            </a:r>
            <a:r>
              <a:rPr lang="en-US" dirty="0"/>
              <a:t>Experiences of people who have utilized positive behavior support (PBS) and applied behavior analysis (ABA) to enhance quality of life</a:t>
            </a:r>
          </a:p>
          <a:p>
            <a:r>
              <a:rPr lang="en-US" b="1" dirty="0"/>
              <a:t>Collaborative approaches </a:t>
            </a:r>
            <a:r>
              <a:rPr lang="en-US" dirty="0"/>
              <a:t>to school-wide implementation of PBS</a:t>
            </a:r>
          </a:p>
          <a:p>
            <a:r>
              <a:rPr lang="en-US" b="1" dirty="0"/>
              <a:t>Alternatives to punishment: </a:t>
            </a:r>
            <a:r>
              <a:rPr lang="en-US" dirty="0"/>
              <a:t>Strategic ways to listen and support</a:t>
            </a:r>
          </a:p>
          <a:p>
            <a:endParaRPr lang="en-US" dirty="0"/>
          </a:p>
          <a:p>
            <a:endParaRPr lang="en-US" dirty="0"/>
          </a:p>
        </p:txBody>
      </p:sp>
      <p:pic>
        <p:nvPicPr>
          <p:cNvPr id="6" name="Picture 5" descr="Collaborators Forum Logo"/>
          <p:cNvPicPr>
            <a:picLocks noChangeAspect="1"/>
          </p:cNvPicPr>
          <p:nvPr/>
        </p:nvPicPr>
        <p:blipFill rotWithShape="1">
          <a:blip r:embed="rId3">
            <a:extLst>
              <a:ext uri="{28A0092B-C50C-407E-A947-70E740481C1C}">
                <a14:useLocalDpi xmlns:a14="http://schemas.microsoft.com/office/drawing/2010/main" val="0"/>
              </a:ext>
            </a:extLst>
          </a:blip>
          <a:srcRect l="26031" t="21231"/>
          <a:stretch/>
        </p:blipFill>
        <p:spPr>
          <a:xfrm>
            <a:off x="7694341" y="1518479"/>
            <a:ext cx="4243385" cy="2028751"/>
          </a:xfrm>
          <a:prstGeom prst="rect">
            <a:avLst/>
          </a:prstGeom>
        </p:spPr>
      </p:pic>
      <p:sp>
        <p:nvSpPr>
          <p:cNvPr id="8" name="Rectangle 7"/>
          <p:cNvSpPr/>
          <p:nvPr/>
        </p:nvSpPr>
        <p:spPr>
          <a:xfrm>
            <a:off x="8490662" y="1535127"/>
            <a:ext cx="91563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A3DB"/>
                </a:solidFill>
                <a:effectLst/>
                <a:uLnTx/>
                <a:uFillTx/>
                <a:latin typeface="Calibri"/>
                <a:ea typeface="+mn-ea"/>
                <a:cs typeface="+mn-cs"/>
              </a:rPr>
              <a:t>2022</a:t>
            </a:r>
            <a:endParaRPr kumimoji="0" lang="en-US" sz="1400" b="0" i="0" u="none" strike="noStrike" kern="1200" cap="none" spc="0" normalizeH="0" baseline="0" noProof="0" dirty="0">
              <a:ln>
                <a:noFill/>
              </a:ln>
              <a:solidFill>
                <a:srgbClr val="003865"/>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800" b="1"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800" b="1"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209800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8560" y="152400"/>
            <a:ext cx="9424522" cy="914400"/>
          </a:xfrm>
        </p:spPr>
        <p:txBody>
          <a:bodyPr>
            <a:normAutofit/>
          </a:bodyPr>
          <a:lstStyle/>
          <a:p>
            <a:r>
              <a:rPr lang="en-US" sz="4000" dirty="0"/>
              <a:t>Cohort 18 (2022-2024) Application Available</a:t>
            </a:r>
            <a:endParaRPr lang="en-US" dirty="0"/>
          </a:p>
        </p:txBody>
      </p:sp>
      <p:pic>
        <p:nvPicPr>
          <p:cNvPr id="9" name="Picture 8" descr="Screenshot of cohort 18 application overview"/>
          <p:cNvPicPr>
            <a:picLocks noChangeAspect="1"/>
          </p:cNvPicPr>
          <p:nvPr/>
        </p:nvPicPr>
        <p:blipFill rotWithShape="1">
          <a:blip r:embed="rId2"/>
          <a:srcRect l="6271" t="28858" r="4999" b="16152"/>
          <a:stretch/>
        </p:blipFill>
        <p:spPr>
          <a:xfrm>
            <a:off x="1351794" y="3702209"/>
            <a:ext cx="5857936" cy="2696993"/>
          </a:xfrm>
          <a:prstGeom prst="rect">
            <a:avLst/>
          </a:prstGeom>
          <a:ln>
            <a:solidFill>
              <a:schemeClr val="tx1"/>
            </a:solidFill>
          </a:ln>
        </p:spPr>
      </p:pic>
      <p:sp>
        <p:nvSpPr>
          <p:cNvPr id="3" name="Content Placeholder 2"/>
          <p:cNvSpPr>
            <a:spLocks noGrp="1"/>
          </p:cNvSpPr>
          <p:nvPr>
            <p:ph idx="1"/>
          </p:nvPr>
        </p:nvSpPr>
        <p:spPr>
          <a:xfrm>
            <a:off x="626533" y="1452880"/>
            <a:ext cx="11099800" cy="4498658"/>
          </a:xfrm>
        </p:spPr>
        <p:txBody>
          <a:bodyPr>
            <a:normAutofit/>
          </a:bodyPr>
          <a:lstStyle/>
          <a:p>
            <a:pPr>
              <a:buClr>
                <a:srgbClr val="003865"/>
              </a:buClr>
            </a:pPr>
            <a:r>
              <a:rPr lang="en-US" sz="2400">
                <a:solidFill>
                  <a:srgbClr val="003865"/>
                </a:solidFill>
              </a:rPr>
              <a:t>Cohort application guides through essential Exploration activities (e.g., staff commitment, establishing </a:t>
            </a:r>
            <a:r>
              <a:rPr lang="en-US" sz="2400" b="1">
                <a:solidFill>
                  <a:srgbClr val="003865"/>
                </a:solidFill>
              </a:rPr>
              <a:t>team </a:t>
            </a:r>
            <a:r>
              <a:rPr lang="en-US" sz="2400">
                <a:solidFill>
                  <a:srgbClr val="003865"/>
                </a:solidFill>
              </a:rPr>
              <a:t>and </a:t>
            </a:r>
            <a:r>
              <a:rPr lang="en-US" sz="2400" b="1">
                <a:solidFill>
                  <a:srgbClr val="003865"/>
                </a:solidFill>
              </a:rPr>
              <a:t>data system </a:t>
            </a:r>
            <a:r>
              <a:rPr lang="en-US" sz="2400">
                <a:solidFill>
                  <a:srgbClr val="003865"/>
                </a:solidFill>
              </a:rPr>
              <a:t>in place.</a:t>
            </a:r>
          </a:p>
          <a:p>
            <a:pPr>
              <a:buClr>
                <a:srgbClr val="003865"/>
              </a:buClr>
            </a:pPr>
            <a:r>
              <a:rPr lang="en-US" sz="2400">
                <a:solidFill>
                  <a:srgbClr val="003865"/>
                </a:solidFill>
              </a:rPr>
              <a:t>Team pre-requisites in place for </a:t>
            </a:r>
            <a:r>
              <a:rPr lang="en-US" sz="2400" b="1">
                <a:solidFill>
                  <a:srgbClr val="003865"/>
                </a:solidFill>
              </a:rPr>
              <a:t>Installation (e.g., </a:t>
            </a:r>
            <a:r>
              <a:rPr lang="en-US" sz="2400">
                <a:solidFill>
                  <a:srgbClr val="003865"/>
                </a:solidFill>
              </a:rPr>
              <a:t> including a commitment to </a:t>
            </a:r>
            <a:r>
              <a:rPr lang="en-US" sz="2400" b="1">
                <a:solidFill>
                  <a:srgbClr val="003865"/>
                </a:solidFill>
              </a:rPr>
              <a:t>data collection/analysis, </a:t>
            </a:r>
            <a:r>
              <a:rPr lang="en-US" sz="2400">
                <a:solidFill>
                  <a:srgbClr val="003865"/>
                </a:solidFill>
              </a:rPr>
              <a:t>systematically</a:t>
            </a:r>
            <a:r>
              <a:rPr lang="en-US" sz="2400" b="1">
                <a:solidFill>
                  <a:srgbClr val="003865"/>
                </a:solidFill>
              </a:rPr>
              <a:t> bringing implementation activities back to staff)</a:t>
            </a:r>
            <a:endParaRPr lang="en-US" sz="2400">
              <a:solidFill>
                <a:srgbClr val="003865"/>
              </a:solidFill>
            </a:endParaRPr>
          </a:p>
        </p:txBody>
      </p:sp>
      <p:sp>
        <p:nvSpPr>
          <p:cNvPr id="8" name="TextBox 7"/>
          <p:cNvSpPr txBox="1"/>
          <p:nvPr/>
        </p:nvSpPr>
        <p:spPr>
          <a:xfrm rot="614021">
            <a:off x="7713927" y="4193923"/>
            <a:ext cx="4354410" cy="830997"/>
          </a:xfrm>
          <a:prstGeom prst="rect">
            <a:avLst/>
          </a:prstGeom>
          <a:solidFill>
            <a:schemeClr val="bg1"/>
          </a:solidFill>
          <a:ln w="38100">
            <a:solidFill>
              <a:schemeClr val="accent2"/>
            </a:solidFill>
          </a:ln>
        </p:spPr>
        <p:txBody>
          <a:bodyPr wrap="square" rtlCol="0">
            <a:spAutoFit/>
          </a:bodyPr>
          <a:lstStyle/>
          <a:p>
            <a:r>
              <a:rPr lang="en-US" sz="2700" b="1" dirty="0">
                <a:solidFill>
                  <a:srgbClr val="003865"/>
                </a:solidFill>
              </a:rPr>
              <a:t>Application Open NOW!</a:t>
            </a:r>
          </a:p>
          <a:p>
            <a:r>
              <a:rPr lang="en-US" sz="2100" dirty="0"/>
              <a:t>(</a:t>
            </a:r>
            <a:r>
              <a:rPr lang="en-US" sz="2100" dirty="0">
                <a:hlinkClick r:id="rId3" tooltip="pbismn.org getting started webpage"/>
              </a:rPr>
              <a:t>https://pbisMN.org/Getting-Started</a:t>
            </a:r>
            <a:r>
              <a:rPr lang="en-US" sz="2100" dirty="0"/>
              <a:t>)</a:t>
            </a: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19</a:t>
            </a:fld>
            <a:endParaRPr lang="en-US">
              <a:solidFill>
                <a:srgbClr val="000000"/>
              </a:solidFill>
            </a:endParaRP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2/25/2022</a:t>
            </a:fld>
            <a:endParaRPr lang="en-US">
              <a:solidFill>
                <a:srgbClr val="000000"/>
              </a:solidFill>
            </a:endParaRPr>
          </a:p>
        </p:txBody>
      </p:sp>
    </p:spTree>
    <p:extLst>
      <p:ext uri="{BB962C8B-B14F-4D97-AF65-F5344CB8AC3E}">
        <p14:creationId xmlns:p14="http://schemas.microsoft.com/office/powerpoint/2010/main" val="4097682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Slide background featuring three photos of students learn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 y="171"/>
            <a:ext cx="12191085" cy="6857657"/>
          </a:xfrm>
          <a:prstGeom prst="rect">
            <a:avLst/>
          </a:prstGeom>
        </p:spPr>
      </p:pic>
      <p:sp>
        <p:nvSpPr>
          <p:cNvPr id="6" name="Title 5"/>
          <p:cNvSpPr>
            <a:spLocks noGrp="1"/>
          </p:cNvSpPr>
          <p:nvPr>
            <p:ph type="title"/>
          </p:nvPr>
        </p:nvSpPr>
        <p:spPr>
          <a:xfrm>
            <a:off x="838200" y="-1"/>
            <a:ext cx="10515600" cy="1528355"/>
          </a:xfrm>
        </p:spPr>
        <p:txBody>
          <a:bodyPr>
            <a:normAutofit/>
          </a:bodyPr>
          <a:lstStyle/>
          <a:p>
            <a:r>
              <a:rPr lang="en-US" sz="3600"/>
              <a:t>Ten Minnesota Commitments to Equity</a:t>
            </a:r>
          </a:p>
        </p:txBody>
      </p:sp>
      <p:sp>
        <p:nvSpPr>
          <p:cNvPr id="7" name="Content Placeholder 6"/>
          <p:cNvSpPr>
            <a:spLocks noGrp="1"/>
          </p:cNvSpPr>
          <p:nvPr>
            <p:ph sz="quarter" idx="10"/>
          </p:nvPr>
        </p:nvSpPr>
        <p:spPr>
          <a:xfrm>
            <a:off x="838200" y="1815738"/>
            <a:ext cx="10515600" cy="4545874"/>
          </a:xfrm>
        </p:spPr>
        <p:txBody>
          <a:bodyPr>
            <a:noAutofit/>
          </a:bodyPr>
          <a:lstStyle/>
          <a:p>
            <a:pPr marL="457200" indent="-457200">
              <a:lnSpc>
                <a:spcPct val="150000"/>
              </a:lnSpc>
              <a:spcBef>
                <a:spcPts val="0"/>
              </a:spcBef>
              <a:spcAft>
                <a:spcPts val="0"/>
              </a:spcAft>
              <a:buClr>
                <a:schemeClr val="bg1"/>
              </a:buClr>
              <a:buFont typeface="+mj-lt"/>
              <a:buAutoNum type="arabicPeriod"/>
            </a:pPr>
            <a:r>
              <a:rPr lang="en-US" sz="2000" b="1">
                <a:solidFill>
                  <a:schemeClr val="bg1"/>
                </a:solidFill>
              </a:rPr>
              <a:t>Prioritize equity. </a:t>
            </a:r>
          </a:p>
          <a:p>
            <a:pPr marL="457200" indent="-457200">
              <a:lnSpc>
                <a:spcPct val="150000"/>
              </a:lnSpc>
              <a:spcBef>
                <a:spcPts val="0"/>
              </a:spcBef>
              <a:spcAft>
                <a:spcPts val="0"/>
              </a:spcAft>
              <a:buClr>
                <a:schemeClr val="bg1"/>
              </a:buClr>
              <a:buFont typeface="+mj-lt"/>
              <a:buAutoNum type="arabicPeriod"/>
            </a:pPr>
            <a:r>
              <a:rPr lang="en-US" sz="2000" b="1">
                <a:solidFill>
                  <a:schemeClr val="bg1"/>
                </a:solidFill>
              </a:rPr>
              <a:t>Start from within. </a:t>
            </a:r>
          </a:p>
          <a:p>
            <a:pPr marL="457200" indent="-457200">
              <a:lnSpc>
                <a:spcPct val="150000"/>
              </a:lnSpc>
              <a:spcBef>
                <a:spcPts val="0"/>
              </a:spcBef>
              <a:spcAft>
                <a:spcPts val="0"/>
              </a:spcAft>
              <a:buClr>
                <a:schemeClr val="bg1"/>
              </a:buClr>
              <a:buFont typeface="+mj-lt"/>
              <a:buAutoNum type="arabicPeriod"/>
            </a:pPr>
            <a:r>
              <a:rPr lang="en-US" sz="2000" b="1">
                <a:solidFill>
                  <a:schemeClr val="bg1"/>
                </a:solidFill>
              </a:rPr>
              <a:t>Measure what matters. </a:t>
            </a:r>
          </a:p>
          <a:p>
            <a:pPr marL="457200" indent="-457200">
              <a:lnSpc>
                <a:spcPct val="150000"/>
              </a:lnSpc>
              <a:spcBef>
                <a:spcPts val="0"/>
              </a:spcBef>
              <a:spcAft>
                <a:spcPts val="0"/>
              </a:spcAft>
              <a:buClr>
                <a:schemeClr val="bg1"/>
              </a:buClr>
              <a:buFont typeface="+mj-lt"/>
              <a:buAutoNum type="arabicPeriod"/>
            </a:pPr>
            <a:r>
              <a:rPr lang="en-US" sz="2000">
                <a:solidFill>
                  <a:schemeClr val="accent2"/>
                </a:solidFill>
              </a:rPr>
              <a:t>Go local. </a:t>
            </a:r>
          </a:p>
          <a:p>
            <a:pPr marL="457200" indent="-457200">
              <a:lnSpc>
                <a:spcPct val="150000"/>
              </a:lnSpc>
              <a:spcBef>
                <a:spcPts val="0"/>
              </a:spcBef>
              <a:spcAft>
                <a:spcPts val="0"/>
              </a:spcAft>
              <a:buClr>
                <a:schemeClr val="bg1"/>
              </a:buClr>
              <a:buFont typeface="+mj-lt"/>
              <a:buAutoNum type="arabicPeriod"/>
            </a:pPr>
            <a:r>
              <a:rPr lang="en-US" sz="2000">
                <a:solidFill>
                  <a:schemeClr val="accent2"/>
                </a:solidFill>
              </a:rPr>
              <a:t>Follow the money (be accountable). </a:t>
            </a:r>
          </a:p>
          <a:p>
            <a:pPr marL="457200" indent="-457200">
              <a:lnSpc>
                <a:spcPct val="150000"/>
              </a:lnSpc>
              <a:spcBef>
                <a:spcPts val="0"/>
              </a:spcBef>
              <a:spcAft>
                <a:spcPts val="0"/>
              </a:spcAft>
              <a:buClr>
                <a:schemeClr val="bg1"/>
              </a:buClr>
              <a:buFont typeface="+mj-lt"/>
              <a:buAutoNum type="arabicPeriod"/>
            </a:pPr>
            <a:r>
              <a:rPr lang="en-US" sz="2000">
                <a:solidFill>
                  <a:schemeClr val="accent2"/>
                </a:solidFill>
              </a:rPr>
              <a:t>Start early. </a:t>
            </a:r>
          </a:p>
          <a:p>
            <a:pPr marL="457200" indent="-457200">
              <a:lnSpc>
                <a:spcPct val="150000"/>
              </a:lnSpc>
              <a:spcBef>
                <a:spcPts val="0"/>
              </a:spcBef>
              <a:spcAft>
                <a:spcPts val="0"/>
              </a:spcAft>
              <a:buClr>
                <a:schemeClr val="bg1"/>
              </a:buClr>
              <a:buFont typeface="+mj-lt"/>
              <a:buAutoNum type="arabicPeriod"/>
            </a:pPr>
            <a:r>
              <a:rPr lang="en-US" sz="2000" b="1">
                <a:solidFill>
                  <a:schemeClr val="bg1"/>
                </a:solidFill>
              </a:rPr>
              <a:t>Monitor implementation </a:t>
            </a:r>
          </a:p>
          <a:p>
            <a:pPr marL="457200" indent="-457200">
              <a:lnSpc>
                <a:spcPct val="150000"/>
              </a:lnSpc>
              <a:spcBef>
                <a:spcPts val="0"/>
              </a:spcBef>
              <a:spcAft>
                <a:spcPts val="0"/>
              </a:spcAft>
              <a:buClr>
                <a:schemeClr val="bg1"/>
              </a:buClr>
              <a:buFont typeface="+mj-lt"/>
              <a:buAutoNum type="arabicPeriod"/>
            </a:pPr>
            <a:r>
              <a:rPr lang="en-US" sz="2000">
                <a:solidFill>
                  <a:schemeClr val="accent2"/>
                </a:solidFill>
              </a:rPr>
              <a:t>Value people. </a:t>
            </a:r>
          </a:p>
          <a:p>
            <a:pPr marL="457200" indent="-457200">
              <a:lnSpc>
                <a:spcPct val="150000"/>
              </a:lnSpc>
              <a:spcBef>
                <a:spcPts val="0"/>
              </a:spcBef>
              <a:spcAft>
                <a:spcPts val="0"/>
              </a:spcAft>
              <a:buClr>
                <a:schemeClr val="bg1"/>
              </a:buClr>
              <a:buFont typeface="+mj-lt"/>
              <a:buAutoNum type="arabicPeriod"/>
            </a:pPr>
            <a:r>
              <a:rPr lang="en-US" sz="2000" b="1">
                <a:solidFill>
                  <a:schemeClr val="bg1"/>
                </a:solidFill>
              </a:rPr>
              <a:t>Improve conditions for learning. </a:t>
            </a:r>
          </a:p>
          <a:p>
            <a:pPr marL="457200" indent="-457200">
              <a:lnSpc>
                <a:spcPct val="150000"/>
              </a:lnSpc>
              <a:spcBef>
                <a:spcPts val="0"/>
              </a:spcBef>
              <a:spcAft>
                <a:spcPts val="0"/>
              </a:spcAft>
              <a:buClr>
                <a:schemeClr val="bg1"/>
              </a:buClr>
              <a:buFont typeface="+mj-lt"/>
              <a:buAutoNum type="arabicPeriod"/>
            </a:pPr>
            <a:r>
              <a:rPr lang="en-US" sz="2000">
                <a:solidFill>
                  <a:schemeClr val="accent2"/>
                </a:solidFill>
              </a:rPr>
              <a:t>Give students options. </a:t>
            </a:r>
          </a:p>
        </p:txBody>
      </p:sp>
    </p:spTree>
    <p:extLst>
      <p:ext uri="{BB962C8B-B14F-4D97-AF65-F5344CB8AC3E}">
        <p14:creationId xmlns:p14="http://schemas.microsoft.com/office/powerpoint/2010/main" val="3665564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2022 Minnesota PBIS Institute and Film Festival</a:t>
            </a:r>
            <a:br>
              <a:rPr lang="en-US"/>
            </a:br>
            <a:r>
              <a:rPr lang="en-US"/>
              <a:t>Save-the-dates for June 14-16, 2022</a:t>
            </a:r>
          </a:p>
        </p:txBody>
      </p:sp>
      <p:pic>
        <p:nvPicPr>
          <p:cNvPr id="9" name="Picture 4" descr="Black and white clip art of movie film reel." title="Movie Film Re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rot="-425150">
            <a:off x="8780372" y="5358585"/>
            <a:ext cx="2678633" cy="133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marL="0" indent="0">
              <a:buNone/>
            </a:pPr>
            <a:r>
              <a:rPr lang="en-US" b="1" i="1" dirty="0"/>
              <a:t>Save-the-dates for June 14-16, 2022</a:t>
            </a:r>
            <a:r>
              <a:rPr lang="en-US" i="1" dirty="0"/>
              <a:t> for Summer Institute, Film Festival and Annual Sustaining Exemplar Recognition Ceremony </a:t>
            </a:r>
          </a:p>
          <a:p>
            <a:r>
              <a:rPr lang="en-US" dirty="0"/>
              <a:t>Request for proposals for breakout sessions and films coming soon</a:t>
            </a:r>
          </a:p>
          <a:p>
            <a:pPr lvl="1"/>
            <a:r>
              <a:rPr lang="en-US" dirty="0"/>
              <a:t>Info from previous institutes available on the </a:t>
            </a:r>
            <a:r>
              <a:rPr lang="en-US" dirty="0">
                <a:hlinkClick r:id="rId4" tooltip="PBIS Summer Institute More information"/>
              </a:rPr>
              <a:t>Minnesota PBIS Summer Institute webpage</a:t>
            </a:r>
            <a:r>
              <a:rPr lang="en-US" dirty="0"/>
              <a:t> (https://pbismn.org/summer-institute)</a:t>
            </a:r>
          </a:p>
          <a:p>
            <a:r>
              <a:rPr lang="en-US" dirty="0"/>
              <a:t>See Summer Institute 2020 and 2021 presentations, including the keynote by Dr. Tamika LaSalle, </a:t>
            </a:r>
            <a:r>
              <a:rPr lang="en-US" dirty="0">
                <a:hlinkClick r:id="rId5" tooltip="Dr. LaSalle Culturally Responsive YouTube Video"/>
              </a:rPr>
              <a:t>“[Culturally Responsive] PBIS: Leveraging Existing Systems to Advance Equity”</a:t>
            </a:r>
            <a:r>
              <a:rPr lang="en-US" dirty="0"/>
              <a:t> (https://youtube.com/c/PBISMinnesota/videos)</a:t>
            </a:r>
          </a:p>
        </p:txBody>
      </p:sp>
      <p:sp>
        <p:nvSpPr>
          <p:cNvPr id="4" name="Date Placeholder 3"/>
          <p:cNvSpPr>
            <a:spLocks noGrp="1"/>
          </p:cNvSpPr>
          <p:nvPr>
            <p:ph type="dt" sz="half" idx="10"/>
          </p:nvPr>
        </p:nvSpPr>
        <p:spPr/>
        <p:txBody>
          <a:bodyPr/>
          <a:lstStyle/>
          <a:p>
            <a:fld id="{824D5D47-1752-4D84-8BFB-C2F71A34C932}" type="datetime1">
              <a:rPr lang="en-US" smtClean="0"/>
              <a:pPr/>
              <a:t>2/25/2022</a:t>
            </a:fld>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pPr/>
              <a:t>20</a:t>
            </a:fld>
            <a:endParaRPr lang="en-US"/>
          </a:p>
        </p:txBody>
      </p:sp>
    </p:spTree>
    <p:extLst>
      <p:ext uri="{BB962C8B-B14F-4D97-AF65-F5344CB8AC3E}">
        <p14:creationId xmlns:p14="http://schemas.microsoft.com/office/powerpoint/2010/main" val="3722971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a:t>Partnering with Minnesota PBIS:</a:t>
            </a:r>
            <a:br>
              <a:rPr lang="en-US" sz="3200"/>
            </a:br>
            <a:r>
              <a:rPr lang="en-US" sz="3200" baseline="0"/>
              <a:t>Become a Trainer, Coach, or SWIS Facilitator</a:t>
            </a:r>
            <a:endParaRPr lang="en-US" sz="3200"/>
          </a:p>
        </p:txBody>
      </p:sp>
      <p:sp>
        <p:nvSpPr>
          <p:cNvPr id="3" name="Content Placeholder 2"/>
          <p:cNvSpPr>
            <a:spLocks noGrp="1"/>
          </p:cNvSpPr>
          <p:nvPr>
            <p:ph idx="1"/>
          </p:nvPr>
        </p:nvSpPr>
        <p:spPr>
          <a:xfrm>
            <a:off x="838199" y="2668248"/>
            <a:ext cx="10608733" cy="3503951"/>
          </a:xfrm>
        </p:spPr>
        <p:txBody>
          <a:bodyPr>
            <a:noAutofit/>
          </a:bodyPr>
          <a:lstStyle/>
          <a:p>
            <a:pPr marL="0" indent="0">
              <a:spcBef>
                <a:spcPts val="0"/>
              </a:spcBef>
              <a:spcAft>
                <a:spcPts val="2400"/>
              </a:spcAft>
              <a:buNone/>
            </a:pPr>
            <a:r>
              <a:rPr lang="en-US" sz="2800"/>
              <a:t>We are looking for educators with these skills and interests:</a:t>
            </a:r>
          </a:p>
          <a:p>
            <a:pPr lvl="1">
              <a:spcBef>
                <a:spcPts val="0"/>
              </a:spcBef>
              <a:spcAft>
                <a:spcPts val="2400"/>
              </a:spcAft>
            </a:pPr>
            <a:r>
              <a:rPr lang="en-US" sz="2400"/>
              <a:t>Schoolwide or Tier 2/3 PBIS Trainer</a:t>
            </a:r>
          </a:p>
          <a:p>
            <a:pPr lvl="1">
              <a:spcBef>
                <a:spcPts val="0"/>
              </a:spcBef>
              <a:spcAft>
                <a:spcPts val="2400"/>
              </a:spcAft>
            </a:pPr>
            <a:r>
              <a:rPr lang="en-US" sz="2400"/>
              <a:t>External Coach</a:t>
            </a:r>
          </a:p>
          <a:p>
            <a:pPr lvl="1">
              <a:spcBef>
                <a:spcPts val="0"/>
              </a:spcBef>
              <a:spcAft>
                <a:spcPts val="2400"/>
              </a:spcAft>
            </a:pPr>
            <a:r>
              <a:rPr lang="en-US" sz="2400"/>
              <a:t>School-wide Information System (SWIS) Facilitator</a:t>
            </a:r>
          </a:p>
          <a:p>
            <a:pPr marL="0" indent="0" algn="ctr">
              <a:spcBef>
                <a:spcPts val="0"/>
              </a:spcBef>
              <a:spcAft>
                <a:spcPts val="2400"/>
              </a:spcAft>
              <a:buNone/>
            </a:pPr>
            <a:r>
              <a:rPr lang="en-US" sz="3900">
                <a:hlinkClick r:id="rId2"/>
              </a:rPr>
              <a:t>sgiz.mobi/s3/Supporting-PBIS-Minnesota</a:t>
            </a:r>
            <a:r>
              <a:rPr lang="en-US" sz="3900"/>
              <a:t> </a:t>
            </a:r>
          </a:p>
        </p:txBody>
      </p:sp>
      <p:sp>
        <p:nvSpPr>
          <p:cNvPr id="7" name="TextBox 6"/>
          <p:cNvSpPr txBox="1"/>
          <p:nvPr/>
        </p:nvSpPr>
        <p:spPr>
          <a:xfrm>
            <a:off x="1828800" y="1406879"/>
            <a:ext cx="8534400" cy="1077218"/>
          </a:xfrm>
          <a:prstGeom prst="rect">
            <a:avLst/>
          </a:prstGeom>
          <a:solidFill>
            <a:schemeClr val="bg1"/>
          </a:solidFill>
          <a:ln w="28575">
            <a:solidFill>
              <a:srgbClr val="7BB752"/>
            </a:solidFill>
          </a:ln>
        </p:spPr>
        <p:txBody>
          <a:bodyPr wrap="square" rtlCol="0">
            <a:spAutoFit/>
          </a:bodyPr>
          <a:lstStyle/>
          <a:p>
            <a:pPr algn="ctr"/>
            <a:r>
              <a:rPr lang="en-US" sz="3200" b="1"/>
              <a:t>Interested in supporting other school and district teams to implement PBIS in Minnesota?</a:t>
            </a:r>
          </a:p>
        </p:txBody>
      </p:sp>
      <p:sp>
        <p:nvSpPr>
          <p:cNvPr id="4" name="Date Placeholder 3"/>
          <p:cNvSpPr>
            <a:spLocks noGrp="1"/>
          </p:cNvSpPr>
          <p:nvPr>
            <p:ph type="dt" sz="half" idx="10"/>
          </p:nvPr>
        </p:nvSpPr>
        <p:spPr/>
        <p:txBody>
          <a:bodyPr/>
          <a:lstStyle/>
          <a:p>
            <a:fld id="{CE234C85-C341-4D0C-93F0-2C97CFE01479}" type="datetime1">
              <a:rPr lang="en-US" smtClean="0">
                <a:solidFill>
                  <a:srgbClr val="000000"/>
                </a:solidFill>
              </a:rPr>
              <a:t>2/25/2022</a:t>
            </a:fld>
            <a:endParaRPr lang="en-US">
              <a:solidFill>
                <a:srgbClr val="000000"/>
              </a:solidFill>
            </a:endParaRPr>
          </a:p>
        </p:txBody>
      </p:sp>
      <p:sp>
        <p:nvSpPr>
          <p:cNvPr id="5" name="Slide Number Placeholder 4"/>
          <p:cNvSpPr>
            <a:spLocks noGrp="1"/>
          </p:cNvSpPr>
          <p:nvPr>
            <p:ph type="sldNum" sz="quarter" idx="12"/>
          </p:nvPr>
        </p:nvSpPr>
        <p:spPr/>
        <p:txBody>
          <a:bodyPr/>
          <a:lstStyle/>
          <a:p>
            <a:fld id="{91C7252B-4A3A-443E-82EA-92A5BCCF2336}" type="slidenum">
              <a:rPr lang="en-US" smtClean="0"/>
              <a:t>21</a:t>
            </a:fld>
            <a:endParaRPr lang="en-US"/>
          </a:p>
        </p:txBody>
      </p:sp>
    </p:spTree>
    <p:extLst>
      <p:ext uri="{BB962C8B-B14F-4D97-AF65-F5344CB8AC3E}">
        <p14:creationId xmlns:p14="http://schemas.microsoft.com/office/powerpoint/2010/main" val="742317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a:t>Share your #pbisMN work!</a:t>
            </a:r>
            <a:br>
              <a:rPr lang="en-US" sz="1800"/>
            </a:br>
            <a:endParaRPr lang="en-US" sz="1800"/>
          </a:p>
        </p:txBody>
      </p:sp>
      <p:sp>
        <p:nvSpPr>
          <p:cNvPr id="10" name="Shape 163"/>
          <p:cNvSpPr txBox="1"/>
          <p:nvPr/>
        </p:nvSpPr>
        <p:spPr>
          <a:xfrm>
            <a:off x="1354288" y="1933953"/>
            <a:ext cx="4515933" cy="378224"/>
          </a:xfrm>
          <a:prstGeom prst="rect">
            <a:avLst/>
          </a:prstGeom>
          <a:noFill/>
          <a:ln>
            <a:noFill/>
          </a:ln>
        </p:spPr>
        <p:txBody>
          <a:bodyPr lIns="68569" tIns="68569" rIns="68569" bIns="68569" numCol="1" anchor="ctr" anchorCtr="0">
            <a:noAutofit/>
          </a:bodyPr>
          <a:lstStyle/>
          <a:p>
            <a:r>
              <a:rPr lang="en-US" sz="3600" u="sng" dirty="0">
                <a:solidFill>
                  <a:srgbClr val="0563C1"/>
                </a:solidFill>
                <a:hlinkClick r:id="rId2" tooltip="Facebook Page for pbisMN.org"/>
              </a:rPr>
              <a:t>facebook.com/pbisMN</a:t>
            </a:r>
            <a:r>
              <a:rPr lang="en-US" sz="3600" u="sng" dirty="0">
                <a:solidFill>
                  <a:srgbClr val="0563C1"/>
                </a:solidFill>
              </a:rPr>
              <a:t> </a:t>
            </a:r>
            <a:r>
              <a:rPr lang="en-US" sz="3600" dirty="0">
                <a:solidFill>
                  <a:srgbClr val="003865"/>
                </a:solidFill>
              </a:rPr>
              <a:t> </a:t>
            </a:r>
          </a:p>
        </p:txBody>
      </p:sp>
      <p:sp>
        <p:nvSpPr>
          <p:cNvPr id="11" name="Shape 164"/>
          <p:cNvSpPr txBox="1"/>
          <p:nvPr/>
        </p:nvSpPr>
        <p:spPr>
          <a:xfrm>
            <a:off x="6564678" y="1857003"/>
            <a:ext cx="4362966" cy="532124"/>
          </a:xfrm>
          <a:prstGeom prst="rect">
            <a:avLst/>
          </a:prstGeom>
          <a:noFill/>
          <a:ln>
            <a:noFill/>
          </a:ln>
        </p:spPr>
        <p:txBody>
          <a:bodyPr lIns="68569" tIns="68569" rIns="68569" bIns="68569" numCol="1" anchor="ctr" anchorCtr="0">
            <a:noAutofit/>
          </a:bodyPr>
          <a:lstStyle/>
          <a:p>
            <a:r>
              <a:rPr lang="en-US" sz="3600" u="sng" dirty="0">
                <a:solidFill>
                  <a:srgbClr val="0563C1"/>
                </a:solidFill>
                <a:hlinkClick r:id="rId3" tooltip="Twitter page for pbisMN.org"/>
              </a:rPr>
              <a:t>twitter.com/pbisMN</a:t>
            </a:r>
            <a:r>
              <a:rPr lang="en-US" sz="2800" dirty="0">
                <a:solidFill>
                  <a:srgbClr val="003865"/>
                </a:solidFill>
              </a:rPr>
              <a:t> </a:t>
            </a:r>
            <a:endParaRPr lang="en-US" sz="2000" dirty="0">
              <a:solidFill>
                <a:srgbClr val="003865"/>
              </a:solidFill>
            </a:endParaRPr>
          </a:p>
        </p:txBody>
      </p:sp>
      <p:pic>
        <p:nvPicPr>
          <p:cNvPr id="12" name="Shape 166" descr="This is the Twitter Logo of the bluebird tweeting." title="Twitter Logo"/>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045755" y="2528240"/>
            <a:ext cx="964763" cy="779737"/>
          </a:xfrm>
          <a:prstGeom prst="rect">
            <a:avLst/>
          </a:prstGeom>
          <a:noFill/>
          <a:ln>
            <a:noFill/>
          </a:ln>
        </p:spPr>
      </p:pic>
      <p:pic>
        <p:nvPicPr>
          <p:cNvPr id="9" name="Shape 162" descr="This is a thumbs up like sign from FaceBook." title="Thumbs Up Like FaceBook"/>
          <p:cNvPicPr preferRelativeResize="0">
            <a:picLocks noChangeAspect="1"/>
          </p:cNvPicPr>
          <p:nvPr/>
        </p:nvPicPr>
        <p:blipFill rotWithShape="1">
          <a:blip r:embed="rId5" cstate="screen">
            <a:alphaModFix/>
            <a:extLst>
              <a:ext uri="{28A0092B-C50C-407E-A947-70E740481C1C}">
                <a14:useLocalDpi xmlns:a14="http://schemas.microsoft.com/office/drawing/2010/main"/>
              </a:ext>
            </a:extLst>
          </a:blip>
          <a:srcRect/>
          <a:stretch/>
        </p:blipFill>
        <p:spPr>
          <a:xfrm>
            <a:off x="2704985" y="2528240"/>
            <a:ext cx="1814537" cy="816413"/>
          </a:xfrm>
          <a:prstGeom prst="roundRect">
            <a:avLst>
              <a:gd name="adj" fmla="val 16667"/>
            </a:avLst>
          </a:prstGeom>
          <a:noFill/>
          <a:ln>
            <a:noFill/>
          </a:ln>
        </p:spPr>
      </p:pic>
      <p:sp>
        <p:nvSpPr>
          <p:cNvPr id="3" name="Date Placeholder 2"/>
          <p:cNvSpPr>
            <a:spLocks noGrp="1"/>
          </p:cNvSpPr>
          <p:nvPr>
            <p:ph type="dt" sz="half" idx="10"/>
          </p:nvPr>
        </p:nvSpPr>
        <p:spPr/>
        <p:txBody>
          <a:bodyPr/>
          <a:lstStyle/>
          <a:p>
            <a:fld id="{9A198C9B-0587-4A1E-9E03-E4C9FE222F08}" type="datetime1">
              <a:rPr lang="en-US" smtClean="0">
                <a:solidFill>
                  <a:srgbClr val="000000"/>
                </a:solidFill>
              </a:rPr>
              <a:pPr/>
              <a:t>2/25/2022</a:t>
            </a:fld>
            <a:endParaRPr lang="en-US">
              <a:solidFill>
                <a:srgbClr val="000000"/>
              </a:solidFill>
            </a:endParaRPr>
          </a:p>
        </p:txBody>
      </p:sp>
      <p:sp>
        <p:nvSpPr>
          <p:cNvPr id="5" name="Footer Placeholder 4"/>
          <p:cNvSpPr>
            <a:spLocks noGrp="1"/>
          </p:cNvSpPr>
          <p:nvPr>
            <p:ph type="ftr" sz="quarter" idx="13"/>
          </p:nvPr>
        </p:nvSpPr>
        <p:spPr/>
        <p:txBody>
          <a:bodyPr/>
          <a:lstStyle/>
          <a:p>
            <a:r>
              <a:rPr lang="en-US">
                <a:solidFill>
                  <a:srgbClr val="003865"/>
                </a:solidFill>
              </a:rPr>
              <a:t>Minnesota Department of Education | education.mn.gov</a:t>
            </a: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000000"/>
                </a:solidFill>
              </a:rPr>
              <a:pPr/>
              <a:t>22</a:t>
            </a:fld>
            <a:endParaRPr lang="en-US">
              <a:solidFill>
                <a:srgbClr val="000000"/>
              </a:solidFill>
            </a:endParaRPr>
          </a:p>
        </p:txBody>
      </p:sp>
    </p:spTree>
    <p:extLst>
      <p:ext uri="{BB962C8B-B14F-4D97-AF65-F5344CB8AC3E}">
        <p14:creationId xmlns:p14="http://schemas.microsoft.com/office/powerpoint/2010/main" val="3177339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a:t>North Regional Contacts</a:t>
            </a:r>
            <a:endParaRPr lang="en-US"/>
          </a:p>
        </p:txBody>
      </p:sp>
      <p:sp>
        <p:nvSpPr>
          <p:cNvPr id="5" name="Content Placeholder 2"/>
          <p:cNvSpPr txBox="1">
            <a:spLocks/>
          </p:cNvSpPr>
          <p:nvPr/>
        </p:nvSpPr>
        <p:spPr>
          <a:xfrm>
            <a:off x="894374" y="1458673"/>
            <a:ext cx="4824501" cy="359377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en-US" sz="2000" b="1" i="1" dirty="0">
                <a:latin typeface="+mj-lt"/>
              </a:rPr>
              <a:t>North Regional Implementation Project</a:t>
            </a:r>
          </a:p>
          <a:p>
            <a:pPr marL="0" indent="0">
              <a:spcBef>
                <a:spcPts val="0"/>
              </a:spcBef>
              <a:buNone/>
            </a:pPr>
            <a:r>
              <a:rPr lang="en-US" sz="1800" b="1" dirty="0">
                <a:latin typeface="+mj-lt"/>
                <a:ea typeface="Verdana" panose="020B0604030504040204" pitchFamily="34" charset="0"/>
                <a:cs typeface="Verdana" panose="020B0604030504040204" pitchFamily="34" charset="0"/>
              </a:rPr>
              <a:t>Erin Engness</a:t>
            </a:r>
            <a:br>
              <a:rPr lang="en-US" sz="1800" b="1" dirty="0">
                <a:latin typeface="+mj-lt"/>
                <a:ea typeface="Verdana" panose="020B0604030504040204" pitchFamily="34" charset="0"/>
                <a:cs typeface="Verdana" panose="020B0604030504040204" pitchFamily="34" charset="0"/>
              </a:rPr>
            </a:br>
            <a:r>
              <a:rPr lang="en-US" sz="1800" dirty="0">
                <a:latin typeface="+mj-lt"/>
                <a:ea typeface="Verdana" panose="020B0604030504040204" pitchFamily="34" charset="0"/>
                <a:cs typeface="Verdana" panose="020B0604030504040204" pitchFamily="34" charset="0"/>
              </a:rPr>
              <a:t>NRIP Coordinator</a:t>
            </a:r>
            <a:br>
              <a:rPr lang="en-US" sz="1800" dirty="0">
                <a:latin typeface="+mj-lt"/>
                <a:ea typeface="Verdana" panose="020B0604030504040204" pitchFamily="34" charset="0"/>
                <a:cs typeface="Verdana" panose="020B0604030504040204" pitchFamily="34" charset="0"/>
              </a:rPr>
            </a:br>
            <a:r>
              <a:rPr lang="en-US" sz="1800" dirty="0">
                <a:latin typeface="+mj-lt"/>
                <a:ea typeface="Verdana" panose="020B0604030504040204" pitchFamily="34" charset="0"/>
                <a:cs typeface="Verdana" panose="020B0604030504040204" pitchFamily="34" charset="0"/>
                <a:hlinkClick r:id="rId3" tooltip="Erin Engness Email"/>
              </a:rPr>
              <a:t>EEngness@resourcecoop-mn.gov</a:t>
            </a:r>
            <a:r>
              <a:rPr lang="en-US" sz="1800" dirty="0">
                <a:latin typeface="+mj-lt"/>
                <a:ea typeface="Verdana" panose="020B0604030504040204" pitchFamily="34" charset="0"/>
                <a:cs typeface="Verdana" panose="020B0604030504040204" pitchFamily="34" charset="0"/>
              </a:rPr>
              <a:t> </a:t>
            </a:r>
          </a:p>
        </p:txBody>
      </p:sp>
      <p:sp>
        <p:nvSpPr>
          <p:cNvPr id="7" name="TextBox 6"/>
          <p:cNvSpPr txBox="1"/>
          <p:nvPr/>
        </p:nvSpPr>
        <p:spPr>
          <a:xfrm>
            <a:off x="6624002" y="1458673"/>
            <a:ext cx="4407658" cy="4247317"/>
          </a:xfrm>
          <a:prstGeom prst="rect">
            <a:avLst/>
          </a:prstGeom>
          <a:noFill/>
        </p:spPr>
        <p:txBody>
          <a:bodyPr wrap="square" rtlCol="0">
            <a:spAutoFit/>
          </a:bodyPr>
          <a:lstStyle/>
          <a:p>
            <a:pPr>
              <a:spcAft>
                <a:spcPts val="600"/>
              </a:spcAft>
            </a:pPr>
            <a:r>
              <a:rPr lang="en-US" sz="2000" b="1" i="1" dirty="0">
                <a:latin typeface="+mj-lt"/>
              </a:rPr>
              <a:t>PBIS Management - Regional Contacts</a:t>
            </a:r>
          </a:p>
          <a:p>
            <a:pPr lvl="0"/>
            <a:r>
              <a:rPr lang="en-US" b="1" dirty="0">
                <a:solidFill>
                  <a:srgbClr val="003865"/>
                </a:solidFill>
              </a:rPr>
              <a:t>Angie Scott</a:t>
            </a:r>
            <a:endParaRPr lang="en-US" dirty="0">
              <a:solidFill>
                <a:srgbClr val="003865"/>
              </a:solidFill>
            </a:endParaRPr>
          </a:p>
          <a:p>
            <a:pPr lvl="0"/>
            <a:r>
              <a:rPr lang="en-US" dirty="0">
                <a:solidFill>
                  <a:srgbClr val="003865"/>
                </a:solidFill>
                <a:hlinkClick r:id="rId4" tooltip="email Angie Scott from MDE"/>
              </a:rPr>
              <a:t>Angela.Scott@state.mn.us</a:t>
            </a:r>
            <a:r>
              <a:rPr lang="en-US" dirty="0">
                <a:solidFill>
                  <a:srgbClr val="003865"/>
                </a:solidFill>
              </a:rPr>
              <a:t> </a:t>
            </a:r>
          </a:p>
          <a:p>
            <a:endParaRPr lang="en-US" b="1" dirty="0"/>
          </a:p>
          <a:p>
            <a:r>
              <a:rPr lang="en-US" b="1" dirty="0"/>
              <a:t>Erin Farrell</a:t>
            </a:r>
            <a:endParaRPr lang="en-US" dirty="0"/>
          </a:p>
          <a:p>
            <a:r>
              <a:rPr lang="en-US" dirty="0">
                <a:hlinkClick r:id="rId5" tooltip="Erin Farrell email from MDE"/>
              </a:rPr>
              <a:t>Erin.Farrell@state.mn.us</a:t>
            </a:r>
            <a:r>
              <a:rPr lang="en-US" dirty="0"/>
              <a:t> </a:t>
            </a:r>
          </a:p>
          <a:p>
            <a:endParaRPr lang="en-US" dirty="0"/>
          </a:p>
          <a:p>
            <a:r>
              <a:rPr lang="en-US" b="1" dirty="0"/>
              <a:t>Eric Kloos</a:t>
            </a:r>
            <a:br>
              <a:rPr lang="en-US" dirty="0"/>
            </a:br>
            <a:r>
              <a:rPr lang="en-US" u="sng" dirty="0">
                <a:hlinkClick r:id="rId6" tooltip="Eric Kloos email from MDE"/>
              </a:rPr>
              <a:t>Eric.Kloos@state.mn.us</a:t>
            </a:r>
            <a:r>
              <a:rPr lang="en-US" u="sng" dirty="0"/>
              <a:t> </a:t>
            </a:r>
            <a:br>
              <a:rPr lang="en-US" dirty="0"/>
            </a:br>
            <a:endParaRPr lang="en-US" sz="2000" dirty="0"/>
          </a:p>
          <a:p>
            <a:endParaRPr lang="en-US" sz="2000" dirty="0">
              <a:latin typeface="+mj-lt"/>
            </a:endParaRPr>
          </a:p>
          <a:p>
            <a:pPr>
              <a:spcAft>
                <a:spcPts val="600"/>
              </a:spcAft>
            </a:pPr>
            <a:r>
              <a:rPr lang="en-US" sz="2000" b="1" i="1" dirty="0">
                <a:latin typeface="+mj-lt"/>
              </a:rPr>
              <a:t>PBIS Evaluation Contact</a:t>
            </a:r>
          </a:p>
          <a:p>
            <a:r>
              <a:rPr lang="en-US" b="1" dirty="0">
                <a:latin typeface="+mj-lt"/>
              </a:rPr>
              <a:t>Wilder Research</a:t>
            </a:r>
            <a:br>
              <a:rPr lang="en-US" dirty="0">
                <a:latin typeface="+mj-lt"/>
              </a:rPr>
            </a:br>
            <a:r>
              <a:rPr lang="en-US" u="sng" dirty="0">
                <a:latin typeface="+mj-lt"/>
                <a:hlinkClick r:id="rId7" tooltip="PBIS Evaluation Partner Wilder Research Email"/>
              </a:rPr>
              <a:t>pbisevalmn@wilder.org</a:t>
            </a:r>
            <a:endParaRPr lang="en-US" sz="2000" dirty="0">
              <a:latin typeface="+mj-lt"/>
            </a:endParaRPr>
          </a:p>
        </p:txBody>
      </p:sp>
      <p:sp>
        <p:nvSpPr>
          <p:cNvPr id="6" name="Rectangle 5"/>
          <p:cNvSpPr/>
          <p:nvPr/>
        </p:nvSpPr>
        <p:spPr>
          <a:xfrm>
            <a:off x="894374" y="4406116"/>
            <a:ext cx="4407658" cy="646331"/>
          </a:xfrm>
          <a:prstGeom prst="rect">
            <a:avLst/>
          </a:prstGeom>
        </p:spPr>
        <p:txBody>
          <a:bodyPr wrap="square">
            <a:spAutoFit/>
          </a:bodyPr>
          <a:lstStyle/>
          <a:p>
            <a:r>
              <a:rPr lang="en-US" b="1" dirty="0"/>
              <a:t>Find other PBIS Minnesota contacts at: </a:t>
            </a:r>
            <a:r>
              <a:rPr lang="en-US" dirty="0">
                <a:hlinkClick r:id="rId8" tooltip="PBIS MN contact webpage"/>
              </a:rPr>
              <a:t>https://pbismn.org/contact-us.php</a:t>
            </a:r>
            <a:r>
              <a:rPr lang="en-US" dirty="0"/>
              <a:t> </a:t>
            </a:r>
          </a:p>
        </p:txBody>
      </p:sp>
      <p:sp>
        <p:nvSpPr>
          <p:cNvPr id="4" name="Slide Number Placeholder 3"/>
          <p:cNvSpPr>
            <a:spLocks noGrp="1"/>
          </p:cNvSpPr>
          <p:nvPr>
            <p:ph type="sldNum" sz="quarter" idx="12"/>
          </p:nvPr>
        </p:nvSpPr>
        <p:spPr>
          <a:prstGeom prst="rect">
            <a:avLst/>
          </a:prstGeom>
        </p:spPr>
        <p:txBody>
          <a:bodyPr/>
          <a:lstStyle/>
          <a:p>
            <a:fld id="{91C7252B-4A3A-443E-82EA-92A5BCCF2336}" type="slidenum">
              <a:rPr lang="en-US" smtClean="0"/>
              <a:pPr/>
              <a:t>23</a:t>
            </a:fld>
            <a:endParaRPr lang="en-US"/>
          </a:p>
        </p:txBody>
      </p:sp>
      <p:sp>
        <p:nvSpPr>
          <p:cNvPr id="9" name="Date Placeholder 8"/>
          <p:cNvSpPr>
            <a:spLocks noGrp="1"/>
          </p:cNvSpPr>
          <p:nvPr>
            <p:ph type="dt" sz="half" idx="10"/>
          </p:nvPr>
        </p:nvSpPr>
        <p:spPr/>
        <p:txBody>
          <a:bodyPr/>
          <a:lstStyle/>
          <a:p>
            <a:fld id="{5D9D7093-2C71-4397-BF8A-5386401BFBB8}" type="datetime1">
              <a:rPr lang="en-US" smtClean="0">
                <a:solidFill>
                  <a:srgbClr val="000000"/>
                </a:solidFill>
              </a:rPr>
              <a:t>2/25/2022</a:t>
            </a:fld>
            <a:endParaRPr lang="en-US">
              <a:solidFill>
                <a:srgbClr val="000000"/>
              </a:solidFill>
            </a:endParaRPr>
          </a:p>
        </p:txBody>
      </p:sp>
      <p:sp>
        <p:nvSpPr>
          <p:cNvPr id="10" name="Footer Placeholder 9"/>
          <p:cNvSpPr>
            <a:spLocks noGrp="1"/>
          </p:cNvSpPr>
          <p:nvPr>
            <p:ph type="ftr" sz="quarter" idx="13"/>
          </p:nvPr>
        </p:nvSpPr>
        <p:spPr/>
        <p:txBody>
          <a:bodyPr/>
          <a:lstStyle/>
          <a:p>
            <a:r>
              <a:rPr lang="en-US">
                <a:solidFill>
                  <a:srgbClr val="003865"/>
                </a:solidFill>
              </a:rPr>
              <a:t>Minnesota Department of Education | education.mn.gov</a:t>
            </a:r>
          </a:p>
        </p:txBody>
      </p:sp>
    </p:spTree>
    <p:extLst>
      <p:ext uri="{BB962C8B-B14F-4D97-AF65-F5344CB8AC3E}">
        <p14:creationId xmlns:p14="http://schemas.microsoft.com/office/powerpoint/2010/main" val="1186805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a:t>Metro Regional Contacts</a:t>
            </a:r>
            <a:endParaRPr lang="en-US"/>
          </a:p>
        </p:txBody>
      </p:sp>
      <p:sp>
        <p:nvSpPr>
          <p:cNvPr id="5" name="Content Placeholder 2"/>
          <p:cNvSpPr txBox="1">
            <a:spLocks/>
          </p:cNvSpPr>
          <p:nvPr/>
        </p:nvSpPr>
        <p:spPr>
          <a:xfrm>
            <a:off x="894374" y="1458673"/>
            <a:ext cx="4824501" cy="359377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en-US" sz="2000" b="1" i="1" dirty="0">
                <a:latin typeface="+mj-lt"/>
              </a:rPr>
              <a:t>Metro Regional Implementation Project</a:t>
            </a:r>
          </a:p>
          <a:p>
            <a:pPr marL="0" indent="0">
              <a:spcBef>
                <a:spcPts val="0"/>
              </a:spcBef>
              <a:buNone/>
            </a:pPr>
            <a:r>
              <a:rPr lang="en-US" sz="1800" b="1" dirty="0">
                <a:latin typeface="+mj-lt"/>
                <a:ea typeface="Verdana" panose="020B0604030504040204" pitchFamily="34" charset="0"/>
                <a:cs typeface="Verdana" panose="020B0604030504040204" pitchFamily="34" charset="0"/>
              </a:rPr>
              <a:t>Lauren Sparr</a:t>
            </a:r>
            <a:br>
              <a:rPr lang="en-US" sz="1800" b="1" dirty="0">
                <a:latin typeface="+mj-lt"/>
                <a:ea typeface="Verdana" panose="020B0604030504040204" pitchFamily="34" charset="0"/>
                <a:cs typeface="Verdana" panose="020B0604030504040204" pitchFamily="34" charset="0"/>
              </a:rPr>
            </a:br>
            <a:r>
              <a:rPr lang="en-US" sz="1800" dirty="0">
                <a:latin typeface="+mj-lt"/>
                <a:ea typeface="Verdana" panose="020B0604030504040204" pitchFamily="34" charset="0"/>
                <a:cs typeface="Verdana" panose="020B0604030504040204" pitchFamily="34" charset="0"/>
              </a:rPr>
              <a:t>MRIP Coordinator</a:t>
            </a:r>
            <a:br>
              <a:rPr lang="en-US" sz="1800" dirty="0">
                <a:latin typeface="+mj-lt"/>
                <a:ea typeface="Verdana" panose="020B0604030504040204" pitchFamily="34" charset="0"/>
                <a:cs typeface="Verdana" panose="020B0604030504040204" pitchFamily="34" charset="0"/>
              </a:rPr>
            </a:br>
            <a:r>
              <a:rPr lang="en-US" sz="1800" dirty="0">
                <a:latin typeface="+mj-lt"/>
                <a:ea typeface="Verdana" panose="020B0604030504040204" pitchFamily="34" charset="0"/>
                <a:cs typeface="Verdana" panose="020B0604030504040204" pitchFamily="34" charset="0"/>
                <a:hlinkClick r:id="rId3" tooltip="Lauren Sparr at Metro ECSU email"/>
              </a:rPr>
              <a:t>Lauren.Sparr@metroecsu.org</a:t>
            </a:r>
            <a:r>
              <a:rPr lang="en-US" sz="1800" dirty="0">
                <a:latin typeface="+mj-lt"/>
                <a:ea typeface="Verdana" panose="020B0604030504040204" pitchFamily="34" charset="0"/>
                <a:cs typeface="Verdana" panose="020B0604030504040204" pitchFamily="34" charset="0"/>
              </a:rPr>
              <a:t> </a:t>
            </a:r>
          </a:p>
          <a:p>
            <a:pPr marL="0" indent="0">
              <a:spcBef>
                <a:spcPts val="0"/>
              </a:spcBef>
              <a:buNone/>
            </a:pPr>
            <a:endParaRPr lang="en-US" sz="1800" dirty="0">
              <a:latin typeface="+mj-lt"/>
              <a:ea typeface="Verdana" panose="020B0604030504040204" pitchFamily="34" charset="0"/>
              <a:cs typeface="Verdana" panose="020B0604030504040204" pitchFamily="34" charset="0"/>
            </a:endParaRPr>
          </a:p>
          <a:p>
            <a:pPr marL="0" indent="0">
              <a:spcBef>
                <a:spcPts val="0"/>
              </a:spcBef>
              <a:buNone/>
            </a:pPr>
            <a:r>
              <a:rPr lang="en-US" sz="1800" b="1" dirty="0">
                <a:latin typeface="+mj-lt"/>
                <a:ea typeface="Verdana" panose="020B0604030504040204" pitchFamily="34" charset="0"/>
                <a:cs typeface="Verdana" panose="020B0604030504040204" pitchFamily="34" charset="0"/>
              </a:rPr>
              <a:t>Debi Doran</a:t>
            </a:r>
          </a:p>
          <a:p>
            <a:pPr marL="0" indent="0">
              <a:spcBef>
                <a:spcPts val="0"/>
              </a:spcBef>
              <a:buNone/>
            </a:pPr>
            <a:r>
              <a:rPr lang="en-US" sz="1800" dirty="0">
                <a:latin typeface="+mj-lt"/>
                <a:ea typeface="Verdana" panose="020B0604030504040204" pitchFamily="34" charset="0"/>
                <a:cs typeface="Verdana" panose="020B0604030504040204" pitchFamily="34" charset="0"/>
              </a:rPr>
              <a:t>Coaching and Evaluation Coordinator</a:t>
            </a:r>
          </a:p>
          <a:p>
            <a:pPr marL="0" indent="0">
              <a:spcBef>
                <a:spcPts val="0"/>
              </a:spcBef>
              <a:buNone/>
            </a:pPr>
            <a:r>
              <a:rPr lang="en-US" sz="1800" dirty="0">
                <a:latin typeface="+mj-lt"/>
                <a:ea typeface="Verdana" panose="020B0604030504040204" pitchFamily="34" charset="0"/>
                <a:cs typeface="Verdana" panose="020B0604030504040204" pitchFamily="34" charset="0"/>
                <a:hlinkClick r:id="rId4" tooltip="Debi Doran email"/>
              </a:rPr>
              <a:t>PBIS.Debi@gmail.com</a:t>
            </a:r>
            <a:r>
              <a:rPr lang="en-US" sz="1800" dirty="0">
                <a:latin typeface="+mj-lt"/>
                <a:ea typeface="Verdana" panose="020B0604030504040204" pitchFamily="34" charset="0"/>
                <a:cs typeface="Verdana" panose="020B0604030504040204" pitchFamily="34" charset="0"/>
              </a:rPr>
              <a:t> </a:t>
            </a:r>
          </a:p>
          <a:p>
            <a:pPr marL="0" indent="0">
              <a:spcBef>
                <a:spcPts val="0"/>
              </a:spcBef>
              <a:buNone/>
            </a:pPr>
            <a:endParaRPr lang="en-US" sz="1800" dirty="0">
              <a:latin typeface="+mj-lt"/>
              <a:ea typeface="Verdana" panose="020B0604030504040204" pitchFamily="34" charset="0"/>
              <a:cs typeface="Verdana" panose="020B0604030504040204" pitchFamily="34" charset="0"/>
            </a:endParaRPr>
          </a:p>
        </p:txBody>
      </p:sp>
      <p:sp>
        <p:nvSpPr>
          <p:cNvPr id="7" name="TextBox 6"/>
          <p:cNvSpPr txBox="1"/>
          <p:nvPr/>
        </p:nvSpPr>
        <p:spPr>
          <a:xfrm>
            <a:off x="6624002" y="1458673"/>
            <a:ext cx="4407658" cy="4247317"/>
          </a:xfrm>
          <a:prstGeom prst="rect">
            <a:avLst/>
          </a:prstGeom>
          <a:noFill/>
        </p:spPr>
        <p:txBody>
          <a:bodyPr wrap="square" rtlCol="0">
            <a:spAutoFit/>
          </a:bodyPr>
          <a:lstStyle/>
          <a:p>
            <a:pPr>
              <a:spcAft>
                <a:spcPts val="600"/>
              </a:spcAft>
            </a:pPr>
            <a:r>
              <a:rPr lang="en-US" sz="2000" b="1" i="1" dirty="0">
                <a:latin typeface="+mj-lt"/>
              </a:rPr>
              <a:t>PBIS Management - Regional Contacts</a:t>
            </a:r>
          </a:p>
          <a:p>
            <a:r>
              <a:rPr lang="en-US" b="1" dirty="0"/>
              <a:t>Ellen Nacik </a:t>
            </a:r>
            <a:br>
              <a:rPr lang="en-US" dirty="0"/>
            </a:br>
            <a:r>
              <a:rPr lang="en-US" dirty="0">
                <a:hlinkClick r:id="rId5" tooltip="Ellen Nacik at MDE email"/>
              </a:rPr>
              <a:t>Ellen.Nacik@state.mn.us</a:t>
            </a:r>
            <a:r>
              <a:rPr lang="en-US" dirty="0"/>
              <a:t> </a:t>
            </a:r>
          </a:p>
          <a:p>
            <a:endParaRPr lang="en-US" dirty="0"/>
          </a:p>
          <a:p>
            <a:r>
              <a:rPr lang="en-US" b="1" dirty="0"/>
              <a:t>Daniel Torrez</a:t>
            </a:r>
          </a:p>
          <a:p>
            <a:r>
              <a:rPr lang="en-US" dirty="0">
                <a:hlinkClick r:id="rId6" tooltip="Dan Torrez email at MDE"/>
              </a:rPr>
              <a:t>Daniel.Torrez@state.mn.us</a:t>
            </a:r>
            <a:r>
              <a:rPr lang="en-US" dirty="0"/>
              <a:t> </a:t>
            </a:r>
          </a:p>
          <a:p>
            <a:endParaRPr lang="en-US" dirty="0">
              <a:latin typeface="+mj-lt"/>
            </a:endParaRPr>
          </a:p>
          <a:p>
            <a:r>
              <a:rPr lang="en-US" b="1" dirty="0"/>
              <a:t>Eric Kloos</a:t>
            </a:r>
            <a:br>
              <a:rPr lang="en-US" dirty="0"/>
            </a:br>
            <a:r>
              <a:rPr lang="en-US" u="sng" dirty="0">
                <a:hlinkClick r:id="rId7" tooltip="Eric Kloos email at MDE"/>
              </a:rPr>
              <a:t>Eric.Kloos@state.mn.us</a:t>
            </a:r>
            <a:endParaRPr lang="en-US" dirty="0">
              <a:latin typeface="+mj-lt"/>
            </a:endParaRPr>
          </a:p>
          <a:p>
            <a:endParaRPr lang="en-US" sz="2000" b="1" i="1" dirty="0">
              <a:latin typeface="+mj-lt"/>
            </a:endParaRPr>
          </a:p>
          <a:p>
            <a:endParaRPr lang="en-US" sz="2000" b="1" i="1" dirty="0">
              <a:latin typeface="+mj-lt"/>
            </a:endParaRPr>
          </a:p>
          <a:p>
            <a:pPr>
              <a:spcAft>
                <a:spcPts val="600"/>
              </a:spcAft>
            </a:pPr>
            <a:r>
              <a:rPr lang="en-US" sz="2000" b="1" i="1" dirty="0">
                <a:latin typeface="+mj-lt"/>
              </a:rPr>
              <a:t>PBIS Evaluation Contact</a:t>
            </a:r>
          </a:p>
          <a:p>
            <a:r>
              <a:rPr lang="en-US" b="1" dirty="0">
                <a:latin typeface="+mj-lt"/>
              </a:rPr>
              <a:t>Wilder Research</a:t>
            </a:r>
            <a:br>
              <a:rPr lang="en-US" dirty="0">
                <a:latin typeface="+mj-lt"/>
              </a:rPr>
            </a:br>
            <a:r>
              <a:rPr lang="en-US" u="sng" dirty="0">
                <a:latin typeface="+mj-lt"/>
                <a:hlinkClick r:id="rId8" tooltip="PBIS Evaluation partner Wilder email"/>
              </a:rPr>
              <a:t>pbisevalmn@wilder.org</a:t>
            </a:r>
            <a:endParaRPr lang="en-US" sz="2000" dirty="0">
              <a:latin typeface="+mj-lt"/>
            </a:endParaRPr>
          </a:p>
        </p:txBody>
      </p:sp>
      <p:sp>
        <p:nvSpPr>
          <p:cNvPr id="6" name="Rectangle 5"/>
          <p:cNvSpPr/>
          <p:nvPr/>
        </p:nvSpPr>
        <p:spPr>
          <a:xfrm>
            <a:off x="894374" y="4406116"/>
            <a:ext cx="4407658" cy="646331"/>
          </a:xfrm>
          <a:prstGeom prst="rect">
            <a:avLst/>
          </a:prstGeom>
        </p:spPr>
        <p:txBody>
          <a:bodyPr wrap="square">
            <a:spAutoFit/>
          </a:bodyPr>
          <a:lstStyle/>
          <a:p>
            <a:r>
              <a:rPr lang="en-US" b="1"/>
              <a:t>Find other PBIS Minnesota contacts at: </a:t>
            </a:r>
            <a:r>
              <a:rPr lang="en-US">
                <a:hlinkClick r:id="rId9" tooltip="PBIS MN contact webpage"/>
              </a:rPr>
              <a:t>https://pbismn.org/contact-us.php</a:t>
            </a:r>
            <a:r>
              <a:rPr lang="en-US"/>
              <a:t> </a:t>
            </a:r>
          </a:p>
        </p:txBody>
      </p:sp>
      <p:sp>
        <p:nvSpPr>
          <p:cNvPr id="3" name="Date Placeholder 2"/>
          <p:cNvSpPr>
            <a:spLocks noGrp="1"/>
          </p:cNvSpPr>
          <p:nvPr>
            <p:ph type="dt" sz="half" idx="10"/>
          </p:nvPr>
        </p:nvSpPr>
        <p:spPr/>
        <p:txBody>
          <a:bodyPr/>
          <a:lstStyle/>
          <a:p>
            <a:fld id="{1103A379-1C79-4B16-851E-D8440987246F}" type="datetime1">
              <a:rPr lang="en-US" smtClean="0">
                <a:solidFill>
                  <a:srgbClr val="000000"/>
                </a:solidFill>
              </a:rPr>
              <a:t>2/25/2022</a:t>
            </a:fld>
            <a:endParaRPr lang="en-US">
              <a:solidFill>
                <a:srgbClr val="000000"/>
              </a:solidFill>
            </a:endParaRPr>
          </a:p>
        </p:txBody>
      </p:sp>
      <p:sp>
        <p:nvSpPr>
          <p:cNvPr id="4" name="Slide Number Placeholder 3"/>
          <p:cNvSpPr>
            <a:spLocks noGrp="1"/>
          </p:cNvSpPr>
          <p:nvPr>
            <p:ph type="sldNum" sz="quarter" idx="12"/>
          </p:nvPr>
        </p:nvSpPr>
        <p:spPr>
          <a:prstGeom prst="rect">
            <a:avLst/>
          </a:prstGeom>
        </p:spPr>
        <p:txBody>
          <a:bodyPr/>
          <a:lstStyle/>
          <a:p>
            <a:fld id="{91C7252B-4A3A-443E-82EA-92A5BCCF2336}" type="slidenum">
              <a:rPr lang="en-US" smtClean="0"/>
              <a:pPr/>
              <a:t>24</a:t>
            </a:fld>
            <a:endParaRPr lang="en-US"/>
          </a:p>
        </p:txBody>
      </p:sp>
      <p:sp>
        <p:nvSpPr>
          <p:cNvPr id="8" name="Footer Placeholder 7"/>
          <p:cNvSpPr>
            <a:spLocks noGrp="1"/>
          </p:cNvSpPr>
          <p:nvPr>
            <p:ph type="ftr" sz="quarter" idx="13"/>
          </p:nvPr>
        </p:nvSpPr>
        <p:spPr/>
        <p:txBody>
          <a:bodyPr/>
          <a:lstStyle/>
          <a:p>
            <a:r>
              <a:rPr lang="en-US">
                <a:solidFill>
                  <a:srgbClr val="003865"/>
                </a:solidFill>
              </a:rPr>
              <a:t>Minnesota Department of Education | education.mn.gov</a:t>
            </a:r>
          </a:p>
        </p:txBody>
      </p:sp>
    </p:spTree>
    <p:extLst>
      <p:ext uri="{BB962C8B-B14F-4D97-AF65-F5344CB8AC3E}">
        <p14:creationId xmlns:p14="http://schemas.microsoft.com/office/powerpoint/2010/main" val="3113885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a:t>South Regional Contacts</a:t>
            </a:r>
            <a:endParaRPr lang="en-US"/>
          </a:p>
        </p:txBody>
      </p:sp>
      <p:sp>
        <p:nvSpPr>
          <p:cNvPr id="5" name="Content Placeholder 2"/>
          <p:cNvSpPr txBox="1">
            <a:spLocks/>
          </p:cNvSpPr>
          <p:nvPr/>
        </p:nvSpPr>
        <p:spPr>
          <a:xfrm>
            <a:off x="894374" y="1458672"/>
            <a:ext cx="5157634" cy="466119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en-US" sz="2000" b="1" i="1" dirty="0">
                <a:latin typeface="+mj-lt"/>
              </a:rPr>
              <a:t>South Regional Implementation Project</a:t>
            </a:r>
          </a:p>
          <a:p>
            <a:pPr marL="0" indent="0">
              <a:spcBef>
                <a:spcPts val="0"/>
              </a:spcBef>
              <a:buNone/>
            </a:pPr>
            <a:r>
              <a:rPr lang="en-US" sz="1800" b="1" dirty="0">
                <a:latin typeface="+mj-lt"/>
                <a:ea typeface="Verdana" panose="020B0604030504040204" pitchFamily="34" charset="0"/>
                <a:cs typeface="Verdana" panose="020B0604030504040204" pitchFamily="34" charset="0"/>
              </a:rPr>
              <a:t>Liz Deen </a:t>
            </a:r>
          </a:p>
          <a:p>
            <a:pPr marL="0" indent="0">
              <a:spcBef>
                <a:spcPts val="0"/>
              </a:spcBef>
              <a:buNone/>
            </a:pPr>
            <a:r>
              <a:rPr lang="en-US" sz="1800" dirty="0">
                <a:ea typeface="Verdana" panose="020B0604030504040204" pitchFamily="34" charset="0"/>
                <a:cs typeface="Verdana" panose="020B0604030504040204" pitchFamily="34" charset="0"/>
              </a:rPr>
              <a:t>Lead SRIP Coordinator</a:t>
            </a:r>
            <a:endParaRPr lang="en-US" sz="1800" b="1" dirty="0">
              <a:latin typeface="+mj-lt"/>
              <a:ea typeface="Verdana" panose="020B0604030504040204" pitchFamily="34" charset="0"/>
              <a:cs typeface="Verdana" panose="020B0604030504040204" pitchFamily="34" charset="0"/>
            </a:endParaRPr>
          </a:p>
          <a:p>
            <a:pPr marL="0" indent="0">
              <a:spcBef>
                <a:spcPts val="0"/>
              </a:spcBef>
              <a:buNone/>
            </a:pPr>
            <a:r>
              <a:rPr lang="en-US" sz="1800" dirty="0">
                <a:latin typeface="+mj-lt"/>
                <a:ea typeface="Verdana" panose="020B0604030504040204" pitchFamily="34" charset="0"/>
                <a:cs typeface="Verdana" panose="020B0604030504040204" pitchFamily="34" charset="0"/>
                <a:hlinkClick r:id="rId3" tooltip="Liz Deen at SWWC email"/>
              </a:rPr>
              <a:t>Liz.Deen@swwc.org</a:t>
            </a:r>
            <a:r>
              <a:rPr lang="en-US" sz="1800" dirty="0">
                <a:latin typeface="+mj-lt"/>
                <a:ea typeface="Verdana" panose="020B0604030504040204" pitchFamily="34" charset="0"/>
                <a:cs typeface="Verdana" panose="020B0604030504040204" pitchFamily="34" charset="0"/>
              </a:rPr>
              <a:t> </a:t>
            </a:r>
            <a:endParaRPr lang="en-US" sz="1100" dirty="0">
              <a:latin typeface="+mj-lt"/>
            </a:endParaRPr>
          </a:p>
          <a:p>
            <a:pPr marL="0" indent="0">
              <a:spcBef>
                <a:spcPts val="0"/>
              </a:spcBef>
              <a:buNone/>
            </a:pPr>
            <a:endParaRPr lang="en-US" sz="1100" dirty="0">
              <a:latin typeface="+mj-lt"/>
            </a:endParaRPr>
          </a:p>
          <a:p>
            <a:pPr marL="0" lvl="0" indent="0">
              <a:spcBef>
                <a:spcPts val="0"/>
              </a:spcBef>
              <a:buNone/>
            </a:pPr>
            <a:r>
              <a:rPr lang="en-US" sz="1800" b="1" dirty="0">
                <a:solidFill>
                  <a:srgbClr val="003865"/>
                </a:solidFill>
                <a:ea typeface="Verdana" panose="020B0604030504040204" pitchFamily="34" charset="0"/>
                <a:cs typeface="Verdana" panose="020B0604030504040204" pitchFamily="34" charset="0"/>
              </a:rPr>
              <a:t>Hazel Ashbeck</a:t>
            </a:r>
          </a:p>
          <a:p>
            <a:pPr marL="0" lvl="0" indent="0">
              <a:spcBef>
                <a:spcPts val="0"/>
              </a:spcBef>
              <a:buNone/>
            </a:pPr>
            <a:r>
              <a:rPr lang="en-US" sz="1800" dirty="0">
                <a:solidFill>
                  <a:srgbClr val="003865"/>
                </a:solidFill>
                <a:ea typeface="Verdana" panose="020B0604030504040204" pitchFamily="34" charset="0"/>
                <a:cs typeface="Verdana" panose="020B0604030504040204" pitchFamily="34" charset="0"/>
              </a:rPr>
              <a:t>SRIP Coordinator – SWWC</a:t>
            </a:r>
            <a:endParaRPr lang="en-US" sz="1800" b="1" dirty="0">
              <a:solidFill>
                <a:srgbClr val="003865"/>
              </a:solidFill>
              <a:ea typeface="Verdana" panose="020B0604030504040204" pitchFamily="34" charset="0"/>
              <a:cs typeface="Verdana" panose="020B0604030504040204" pitchFamily="34" charset="0"/>
            </a:endParaRPr>
          </a:p>
          <a:p>
            <a:pPr marL="0" lvl="0" indent="0">
              <a:spcBef>
                <a:spcPts val="0"/>
              </a:spcBef>
              <a:buNone/>
            </a:pPr>
            <a:r>
              <a:rPr lang="en-US" sz="1800" dirty="0">
                <a:solidFill>
                  <a:srgbClr val="003865"/>
                </a:solidFill>
                <a:ea typeface="Verdana" panose="020B0604030504040204" pitchFamily="34" charset="0"/>
                <a:cs typeface="Verdana" panose="020B0604030504040204" pitchFamily="34" charset="0"/>
                <a:hlinkClick r:id="rId4" tooltip="Hazel Ashbeck at SWWC email"/>
              </a:rPr>
              <a:t>Hazel.Ashbeck@swwc.org</a:t>
            </a:r>
            <a:r>
              <a:rPr lang="en-US" sz="1800" dirty="0">
                <a:solidFill>
                  <a:srgbClr val="003865"/>
                </a:solidFill>
                <a:ea typeface="Verdana" panose="020B0604030504040204" pitchFamily="34" charset="0"/>
                <a:cs typeface="Verdana" panose="020B0604030504040204" pitchFamily="34" charset="0"/>
              </a:rPr>
              <a:t> </a:t>
            </a:r>
            <a:endParaRPr lang="en-US" sz="1100" dirty="0">
              <a:latin typeface="+mj-lt"/>
            </a:endParaRPr>
          </a:p>
          <a:p>
            <a:pPr marL="0" lvl="0" indent="0">
              <a:spcBef>
                <a:spcPts val="0"/>
              </a:spcBef>
              <a:buNone/>
            </a:pPr>
            <a:endParaRPr lang="en-US" sz="1100" dirty="0">
              <a:latin typeface="+mj-lt"/>
            </a:endParaRPr>
          </a:p>
          <a:p>
            <a:pPr marL="0" lvl="0" indent="0">
              <a:spcBef>
                <a:spcPts val="0"/>
              </a:spcBef>
              <a:buNone/>
            </a:pPr>
            <a:r>
              <a:rPr lang="en-US" sz="1800" b="1" dirty="0">
                <a:solidFill>
                  <a:srgbClr val="003865"/>
                </a:solidFill>
                <a:ea typeface="Verdana" panose="020B0604030504040204" pitchFamily="34" charset="0"/>
                <a:cs typeface="Verdana" panose="020B0604030504040204" pitchFamily="34" charset="0"/>
              </a:rPr>
              <a:t>Erin Toninato</a:t>
            </a:r>
            <a:br>
              <a:rPr lang="en-US" sz="1800" dirty="0">
                <a:solidFill>
                  <a:srgbClr val="003865"/>
                </a:solidFill>
                <a:ea typeface="Verdana" panose="020B0604030504040204" pitchFamily="34" charset="0"/>
                <a:cs typeface="Verdana" panose="020B0604030504040204" pitchFamily="34" charset="0"/>
              </a:rPr>
            </a:br>
            <a:r>
              <a:rPr lang="en-US" sz="1800" dirty="0">
                <a:solidFill>
                  <a:srgbClr val="003865"/>
                </a:solidFill>
                <a:ea typeface="Verdana" panose="020B0604030504040204" pitchFamily="34" charset="0"/>
                <a:cs typeface="Verdana" panose="020B0604030504040204" pitchFamily="34" charset="0"/>
              </a:rPr>
              <a:t>South Central Service Cooperative </a:t>
            </a:r>
            <a:br>
              <a:rPr lang="en-US" sz="1800" dirty="0">
                <a:solidFill>
                  <a:srgbClr val="003865"/>
                </a:solidFill>
                <a:ea typeface="Verdana" panose="020B0604030504040204" pitchFamily="34" charset="0"/>
                <a:cs typeface="Verdana" panose="020B0604030504040204" pitchFamily="34" charset="0"/>
              </a:rPr>
            </a:br>
            <a:r>
              <a:rPr lang="en-US" sz="1800" dirty="0">
                <a:solidFill>
                  <a:srgbClr val="003865"/>
                </a:solidFill>
                <a:ea typeface="Verdana" panose="020B0604030504040204" pitchFamily="34" charset="0"/>
                <a:cs typeface="Verdana" panose="020B0604030504040204" pitchFamily="34" charset="0"/>
                <a:hlinkClick r:id="rId5" tooltip="Erin Toninato email at SCSC"/>
              </a:rPr>
              <a:t>EToninato@mnscsc.org</a:t>
            </a:r>
            <a:r>
              <a:rPr lang="en-US" sz="1800" dirty="0">
                <a:solidFill>
                  <a:srgbClr val="003865"/>
                </a:solidFill>
                <a:ea typeface="Verdana" panose="020B0604030504040204" pitchFamily="34" charset="0"/>
                <a:cs typeface="Verdana" panose="020B0604030504040204" pitchFamily="34" charset="0"/>
              </a:rPr>
              <a:t> </a:t>
            </a:r>
            <a:endParaRPr lang="en-US" sz="1100" dirty="0">
              <a:latin typeface="+mj-lt"/>
            </a:endParaRPr>
          </a:p>
          <a:p>
            <a:pPr marL="0" indent="0">
              <a:buNone/>
            </a:pPr>
            <a:endParaRPr lang="en-US" sz="1100" dirty="0">
              <a:latin typeface="+mj-lt"/>
            </a:endParaRPr>
          </a:p>
          <a:p>
            <a:pPr marL="0" indent="0">
              <a:buNone/>
            </a:pPr>
            <a:r>
              <a:rPr lang="en-US" sz="1800" b="1" dirty="0">
                <a:latin typeface="+mj-lt"/>
                <a:ea typeface="Verdana" panose="020B0604030504040204" pitchFamily="34" charset="0"/>
                <a:cs typeface="Verdana" panose="020B0604030504040204" pitchFamily="34" charset="0"/>
              </a:rPr>
              <a:t>Amber Bruns</a:t>
            </a:r>
            <a:br>
              <a:rPr lang="en-US" sz="1800" dirty="0">
                <a:latin typeface="+mj-lt"/>
                <a:ea typeface="Verdana" panose="020B0604030504040204" pitchFamily="34" charset="0"/>
                <a:cs typeface="Verdana" panose="020B0604030504040204" pitchFamily="34" charset="0"/>
              </a:rPr>
            </a:br>
            <a:r>
              <a:rPr lang="en-US" sz="1800" dirty="0">
                <a:latin typeface="+mj-lt"/>
                <a:ea typeface="Verdana" panose="020B0604030504040204" pitchFamily="34" charset="0"/>
                <a:cs typeface="Verdana" panose="020B0604030504040204" pitchFamily="34" charset="0"/>
              </a:rPr>
              <a:t>Southwest West Central Service Cooperative </a:t>
            </a:r>
            <a:br>
              <a:rPr lang="en-US" sz="1800" dirty="0">
                <a:latin typeface="+mj-lt"/>
                <a:ea typeface="Verdana" panose="020B0604030504040204" pitchFamily="34" charset="0"/>
                <a:cs typeface="Verdana" panose="020B0604030504040204" pitchFamily="34" charset="0"/>
              </a:rPr>
            </a:br>
            <a:r>
              <a:rPr lang="en-US" sz="1800" dirty="0">
                <a:latin typeface="+mj-lt"/>
                <a:ea typeface="Verdana" panose="020B0604030504040204" pitchFamily="34" charset="0"/>
                <a:cs typeface="Verdana" panose="020B0604030504040204" pitchFamily="34" charset="0"/>
                <a:hlinkClick r:id="rId6" tooltip="Amber Bruns email at SWWC"/>
              </a:rPr>
              <a:t>Amber.Bruns@swwc.org</a:t>
            </a:r>
            <a:r>
              <a:rPr lang="en-US" sz="1800" dirty="0">
                <a:latin typeface="+mj-lt"/>
                <a:ea typeface="Verdana" panose="020B0604030504040204" pitchFamily="34" charset="0"/>
                <a:cs typeface="Verdana" panose="020B0604030504040204" pitchFamily="34" charset="0"/>
              </a:rPr>
              <a:t> </a:t>
            </a:r>
          </a:p>
          <a:p>
            <a:pPr marL="0" indent="0">
              <a:buNone/>
            </a:pPr>
            <a:endParaRPr lang="en-US" sz="1800" dirty="0">
              <a:latin typeface="+mj-lt"/>
              <a:ea typeface="Verdana" panose="020B0604030504040204" pitchFamily="34" charset="0"/>
              <a:cs typeface="Verdana" panose="020B0604030504040204" pitchFamily="34" charset="0"/>
            </a:endParaRPr>
          </a:p>
        </p:txBody>
      </p:sp>
      <p:sp>
        <p:nvSpPr>
          <p:cNvPr id="7" name="TextBox 6"/>
          <p:cNvSpPr txBox="1"/>
          <p:nvPr/>
        </p:nvSpPr>
        <p:spPr>
          <a:xfrm>
            <a:off x="6624002" y="1458673"/>
            <a:ext cx="4407658" cy="3801041"/>
          </a:xfrm>
          <a:prstGeom prst="rect">
            <a:avLst/>
          </a:prstGeom>
          <a:noFill/>
        </p:spPr>
        <p:txBody>
          <a:bodyPr wrap="square" rtlCol="0">
            <a:spAutoFit/>
          </a:bodyPr>
          <a:lstStyle/>
          <a:p>
            <a:pPr>
              <a:spcAft>
                <a:spcPts val="600"/>
              </a:spcAft>
            </a:pPr>
            <a:r>
              <a:rPr lang="en-US" sz="2000" b="1" i="1" dirty="0">
                <a:latin typeface="+mj-lt"/>
              </a:rPr>
              <a:t>PBIS Management - Regional Contacts</a:t>
            </a:r>
          </a:p>
          <a:p>
            <a:r>
              <a:rPr lang="en-US" b="1" dirty="0"/>
              <a:t>Garrett Petrie</a:t>
            </a:r>
            <a:endParaRPr lang="en-US" dirty="0"/>
          </a:p>
          <a:p>
            <a:r>
              <a:rPr lang="en-US" dirty="0">
                <a:hlinkClick r:id="rId7" tooltip="Garrett Petrie email at MDE"/>
              </a:rPr>
              <a:t>Garrett.Petrie@state.mn.us</a:t>
            </a:r>
            <a:endParaRPr lang="en-US" sz="1100" dirty="0">
              <a:latin typeface="+mj-lt"/>
            </a:endParaRPr>
          </a:p>
          <a:p>
            <a:endParaRPr lang="en-US" sz="1100" dirty="0">
              <a:latin typeface="+mj-lt"/>
            </a:endParaRPr>
          </a:p>
          <a:p>
            <a:r>
              <a:rPr lang="en-US" b="1" dirty="0"/>
              <a:t>Janet Christensen</a:t>
            </a:r>
            <a:endParaRPr lang="en-US" dirty="0"/>
          </a:p>
          <a:p>
            <a:r>
              <a:rPr lang="en-US" dirty="0">
                <a:hlinkClick r:id="rId8" tooltip="Janet Christensen email at MDE"/>
              </a:rPr>
              <a:t>Janet.Christensen@state.mn.us</a:t>
            </a:r>
            <a:r>
              <a:rPr lang="en-US" dirty="0"/>
              <a:t> </a:t>
            </a:r>
          </a:p>
          <a:p>
            <a:endParaRPr lang="en-US" sz="1100" dirty="0">
              <a:latin typeface="+mj-lt"/>
            </a:endParaRPr>
          </a:p>
          <a:p>
            <a:r>
              <a:rPr lang="en-US" b="1" dirty="0"/>
              <a:t>Eric Kloos</a:t>
            </a:r>
            <a:br>
              <a:rPr lang="en-US" dirty="0"/>
            </a:br>
            <a:r>
              <a:rPr lang="en-US" u="sng" dirty="0">
                <a:hlinkClick r:id="rId9"/>
              </a:rPr>
              <a:t>Eric.Kloos@state.mn.us</a:t>
            </a:r>
            <a:br>
              <a:rPr lang="en-US" dirty="0"/>
            </a:br>
            <a:endParaRPr lang="en-US" dirty="0">
              <a:latin typeface="+mj-lt"/>
            </a:endParaRPr>
          </a:p>
          <a:p>
            <a:pPr>
              <a:spcAft>
                <a:spcPts val="600"/>
              </a:spcAft>
            </a:pPr>
            <a:r>
              <a:rPr lang="en-US" sz="2000" b="1" i="1" dirty="0">
                <a:latin typeface="+mj-lt"/>
              </a:rPr>
              <a:t>PBIS Evaluation Contact</a:t>
            </a:r>
          </a:p>
          <a:p>
            <a:r>
              <a:rPr lang="en-US" b="1" dirty="0">
                <a:latin typeface="+mj-lt"/>
              </a:rPr>
              <a:t>Wilder Research</a:t>
            </a:r>
            <a:br>
              <a:rPr lang="en-US" dirty="0">
                <a:latin typeface="+mj-lt"/>
              </a:rPr>
            </a:br>
            <a:r>
              <a:rPr lang="en-US" u="sng" dirty="0">
                <a:latin typeface="+mj-lt"/>
                <a:hlinkClick r:id="rId10" tooltip="PBIS Eval Partner Wilder Email"/>
              </a:rPr>
              <a:t>pbisevalmn@wilder.org</a:t>
            </a:r>
            <a:endParaRPr lang="en-US" sz="2000" dirty="0">
              <a:latin typeface="+mj-lt"/>
            </a:endParaRPr>
          </a:p>
        </p:txBody>
      </p:sp>
      <p:sp>
        <p:nvSpPr>
          <p:cNvPr id="6" name="Rectangle 5"/>
          <p:cNvSpPr/>
          <p:nvPr/>
        </p:nvSpPr>
        <p:spPr>
          <a:xfrm>
            <a:off x="6624002" y="5470197"/>
            <a:ext cx="4407658" cy="646331"/>
          </a:xfrm>
          <a:prstGeom prst="rect">
            <a:avLst/>
          </a:prstGeom>
        </p:spPr>
        <p:txBody>
          <a:bodyPr wrap="square">
            <a:spAutoFit/>
          </a:bodyPr>
          <a:lstStyle/>
          <a:p>
            <a:r>
              <a:rPr lang="en-US" b="1" dirty="0"/>
              <a:t>Find other PBIS Minnesota contacts at: </a:t>
            </a:r>
            <a:r>
              <a:rPr lang="en-US" dirty="0">
                <a:hlinkClick r:id="rId11" tooltip="PBIS MN contact webpage"/>
              </a:rPr>
              <a:t>https://pbismn.org/contact-us.php</a:t>
            </a:r>
            <a:r>
              <a:rPr lang="en-US" dirty="0"/>
              <a:t> </a:t>
            </a:r>
          </a:p>
        </p:txBody>
      </p:sp>
      <p:sp>
        <p:nvSpPr>
          <p:cNvPr id="3" name="Date Placeholder 2"/>
          <p:cNvSpPr>
            <a:spLocks noGrp="1"/>
          </p:cNvSpPr>
          <p:nvPr>
            <p:ph type="dt" sz="half" idx="10"/>
          </p:nvPr>
        </p:nvSpPr>
        <p:spPr/>
        <p:txBody>
          <a:bodyPr/>
          <a:lstStyle/>
          <a:p>
            <a:fld id="{43D316F4-89AD-44DD-BF26-638FC8FCDF6E}" type="datetime1">
              <a:rPr lang="en-US" smtClean="0">
                <a:solidFill>
                  <a:srgbClr val="000000"/>
                </a:solidFill>
              </a:rPr>
              <a:t>2/25/2022</a:t>
            </a:fld>
            <a:endParaRPr lang="en-US">
              <a:solidFill>
                <a:srgbClr val="000000"/>
              </a:solidFill>
            </a:endParaRPr>
          </a:p>
        </p:txBody>
      </p:sp>
      <p:sp>
        <p:nvSpPr>
          <p:cNvPr id="4" name="Slide Number Placeholder 3"/>
          <p:cNvSpPr>
            <a:spLocks noGrp="1"/>
          </p:cNvSpPr>
          <p:nvPr>
            <p:ph type="sldNum" sz="quarter" idx="12"/>
          </p:nvPr>
        </p:nvSpPr>
        <p:spPr>
          <a:prstGeom prst="rect">
            <a:avLst/>
          </a:prstGeom>
        </p:spPr>
        <p:txBody>
          <a:bodyPr/>
          <a:lstStyle/>
          <a:p>
            <a:fld id="{91C7252B-4A3A-443E-82EA-92A5BCCF2336}" type="slidenum">
              <a:rPr lang="en-US" smtClean="0"/>
              <a:pPr/>
              <a:t>25</a:t>
            </a:fld>
            <a:endParaRPr lang="en-US"/>
          </a:p>
        </p:txBody>
      </p:sp>
      <p:sp>
        <p:nvSpPr>
          <p:cNvPr id="8" name="Footer Placeholder 7"/>
          <p:cNvSpPr>
            <a:spLocks noGrp="1"/>
          </p:cNvSpPr>
          <p:nvPr>
            <p:ph type="ftr" sz="quarter" idx="13"/>
          </p:nvPr>
        </p:nvSpPr>
        <p:spPr/>
        <p:txBody>
          <a:bodyPr/>
          <a:lstStyle/>
          <a:p>
            <a:r>
              <a:rPr lang="en-US">
                <a:solidFill>
                  <a:srgbClr val="003865"/>
                </a:solidFill>
              </a:rPr>
              <a:t>Minnesota Department of Education | education.mn.gov</a:t>
            </a:r>
          </a:p>
        </p:txBody>
      </p:sp>
    </p:spTree>
    <p:extLst>
      <p:ext uri="{BB962C8B-B14F-4D97-AF65-F5344CB8AC3E}">
        <p14:creationId xmlns:p14="http://schemas.microsoft.com/office/powerpoint/2010/main" val="1486777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Thank You!</a:t>
            </a:r>
          </a:p>
        </p:txBody>
      </p:sp>
      <p:sp>
        <p:nvSpPr>
          <p:cNvPr id="3" name="Text Placeholder 2"/>
          <p:cNvSpPr>
            <a:spLocks noGrp="1"/>
          </p:cNvSpPr>
          <p:nvPr>
            <p:ph type="body" sz="quarter" idx="13"/>
          </p:nvPr>
        </p:nvSpPr>
        <p:spPr/>
        <p:txBody>
          <a:bodyPr/>
          <a:lstStyle/>
          <a:p>
            <a:pPr>
              <a:spcAft>
                <a:spcPts val="0"/>
              </a:spcAft>
            </a:pPr>
            <a:r>
              <a:rPr lang="en-US" sz="2800" b="1"/>
              <a:t>Minnesota Department of Education – PBIS Management Team</a:t>
            </a:r>
          </a:p>
          <a:p>
            <a:pPr>
              <a:spcAft>
                <a:spcPts val="0"/>
              </a:spcAft>
            </a:pPr>
            <a:r>
              <a:rPr lang="en-US" sz="2800"/>
              <a:t>MDE.PBIS@state.mn.us</a:t>
            </a:r>
          </a:p>
        </p:txBody>
      </p:sp>
      <p:sp>
        <p:nvSpPr>
          <p:cNvPr id="4" name="Date Placeholder 3"/>
          <p:cNvSpPr>
            <a:spLocks noGrp="1"/>
          </p:cNvSpPr>
          <p:nvPr>
            <p:ph type="dt" sz="half" idx="10"/>
          </p:nvPr>
        </p:nvSpPr>
        <p:spPr/>
        <p:txBody>
          <a:bodyPr/>
          <a:lstStyle/>
          <a:p>
            <a:fld id="{D094F804-653A-41F1-A565-1098D9DEB37A}" type="datetime1">
              <a:rPr lang="en-US" smtClean="0">
                <a:solidFill>
                  <a:srgbClr val="FFFFFF"/>
                </a:solidFill>
              </a:rPr>
              <a:pPr/>
              <a:t>2/25/2022</a:t>
            </a:fld>
            <a:endParaRPr lang="en-US">
              <a:solidFill>
                <a:srgbClr val="FFFFFF"/>
              </a:solidFill>
            </a:endParaRPr>
          </a:p>
        </p:txBody>
      </p:sp>
      <p:sp>
        <p:nvSpPr>
          <p:cNvPr id="5" name="Footer Placeholder 4"/>
          <p:cNvSpPr>
            <a:spLocks noGrp="1"/>
          </p:cNvSpPr>
          <p:nvPr>
            <p:ph type="ftr" sz="quarter" idx="12"/>
          </p:nvPr>
        </p:nvSpPr>
        <p:spPr/>
        <p:txBody>
          <a:bodyPr/>
          <a:lstStyle/>
          <a:p>
            <a:r>
              <a:rPr lang="en-US">
                <a:solidFill>
                  <a:srgbClr val="FFFFFF"/>
                </a:solidFill>
              </a:rPr>
              <a:t>Minnesota Department of Education | education.mn.gov</a:t>
            </a:r>
          </a:p>
        </p:txBody>
      </p:sp>
      <p:sp>
        <p:nvSpPr>
          <p:cNvPr id="6" name="Slide Number Placeholder 5"/>
          <p:cNvSpPr>
            <a:spLocks noGrp="1"/>
          </p:cNvSpPr>
          <p:nvPr>
            <p:ph type="sldNum" sz="quarter" idx="11"/>
          </p:nvPr>
        </p:nvSpPr>
        <p:spPr/>
        <p:txBody>
          <a:bodyPr/>
          <a:lstStyle/>
          <a:p>
            <a:fld id="{48F63A3B-78C7-47BE-AE5E-E10140E04643}" type="slidenum">
              <a:rPr lang="en-US" smtClean="0">
                <a:solidFill>
                  <a:srgbClr val="FFFFFF"/>
                </a:solidFill>
              </a:rPr>
              <a:pPr/>
              <a:t>26</a:t>
            </a:fld>
            <a:endParaRPr lang="en-US">
              <a:solidFill>
                <a:srgbClr val="FFFFFF"/>
              </a:solidFill>
            </a:endParaRPr>
          </a:p>
        </p:txBody>
      </p:sp>
    </p:spTree>
    <p:extLst>
      <p:ext uri="{BB962C8B-B14F-4D97-AF65-F5344CB8AC3E}">
        <p14:creationId xmlns:p14="http://schemas.microsoft.com/office/powerpoint/2010/main" val="2838861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tx2"/>
                </a:solidFill>
              </a:rPr>
              <a:t>Action Planning with Results</a:t>
            </a:r>
            <a:br>
              <a:rPr lang="en-US" sz="3200" dirty="0"/>
            </a:br>
            <a:r>
              <a:rPr lang="en-US" dirty="0"/>
              <a:t>Implementation Progress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3865"/>
                </a:solidFill>
                <a:effectLst/>
                <a:uLnTx/>
                <a:uFillTx/>
                <a:latin typeface="Calibri"/>
                <a:ea typeface="+mn-ea"/>
                <a:cs typeface="+mn-cs"/>
              </a:rPr>
              <a:t>Minnesota Department of Education | education.mn.gov</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198C9B-0587-4A1E-9E03-E4C9FE222F08}"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2/25/2022</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862714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996" y="152400"/>
            <a:ext cx="8175051" cy="914400"/>
          </a:xfrm>
        </p:spPr>
        <p:txBody>
          <a:bodyPr/>
          <a:lstStyle/>
          <a:p>
            <a:r>
              <a:rPr lang="en-US" sz="2900"/>
              <a:t>Stage-based Implementation</a:t>
            </a:r>
            <a:br>
              <a:rPr lang="en-US" sz="2800"/>
            </a:br>
            <a:r>
              <a:rPr lang="en-US" sz="2200"/>
              <a:t>Cohorts 11-15 – 2015-2021</a:t>
            </a:r>
          </a:p>
        </p:txBody>
      </p:sp>
      <p:graphicFrame>
        <p:nvGraphicFramePr>
          <p:cNvPr id="3" name="Google Shape;234;p13" descr="Graph depicting the SET Results for Cohorts 5 - 9 during training. Blue bars represent the baseline, red bars represent the end of year one, and the green bars represent the end of year two.&#10;&#10;Cohort 5 had a baseline of 51, first year score of 71, second year score of 86. Cohort 6 had a baseline of 71, first year score of 84, second year score of 91. Cohort 7 had a baseline of 71, first year score of 82, second year score of 91. C8 had a baseline of 73, first year score of 85, second year score of 92. C9 had a baseline of 69, first year score of 80, and has not yet completed its second year. &#10;" title="Cohorts 5 - 9 SET Result Graph">
            <a:extLst>
              <a:ext uri="{FF2B5EF4-FFF2-40B4-BE49-F238E27FC236}">
                <a16:creationId xmlns:a16="http://schemas.microsoft.com/office/drawing/2014/main" id="{A9A6DAF3-0880-4DF3-8173-C90D7652BF05}"/>
              </a:ext>
            </a:extLst>
          </p:cNvPr>
          <p:cNvGraphicFramePr/>
          <p:nvPr>
            <p:extLst>
              <p:ext uri="{D42A27DB-BD31-4B8C-83A1-F6EECF244321}">
                <p14:modId xmlns:p14="http://schemas.microsoft.com/office/powerpoint/2010/main" val="2936310109"/>
              </p:ext>
            </p:extLst>
          </p:nvPr>
        </p:nvGraphicFramePr>
        <p:xfrm>
          <a:off x="1692413" y="1476781"/>
          <a:ext cx="8846634" cy="5311857"/>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title="Red LIne to Show 70 fidelity score on TFI progress chart">
            <a:extLst>
              <a:ext uri="{FF2B5EF4-FFF2-40B4-BE49-F238E27FC236}">
                <a16:creationId xmlns:a16="http://schemas.microsoft.com/office/drawing/2014/main" id="{A090DFCE-86EF-4847-8F6B-7E0C56D213DA}"/>
              </a:ext>
            </a:extLst>
          </p:cNvPr>
          <p:cNvCxnSpPr/>
          <p:nvPr/>
        </p:nvCxnSpPr>
        <p:spPr>
          <a:xfrm>
            <a:off x="2365852" y="2926080"/>
            <a:ext cx="8173195" cy="0"/>
          </a:xfrm>
          <a:prstGeom prst="line">
            <a:avLst/>
          </a:prstGeom>
          <a:ln w="57150">
            <a:solidFill>
              <a:srgbClr val="7AB752"/>
            </a:solidFill>
          </a:ln>
        </p:spPr>
        <p:style>
          <a:lnRef idx="1">
            <a:schemeClr val="accent1"/>
          </a:lnRef>
          <a:fillRef idx="0">
            <a:schemeClr val="accent1"/>
          </a:fillRef>
          <a:effectRef idx="0">
            <a:schemeClr val="accent1"/>
          </a:effectRef>
          <a:fontRef idx="minor">
            <a:schemeClr val="tx1"/>
          </a:fontRef>
        </p:style>
      </p:cxnSp>
      <p:pic>
        <p:nvPicPr>
          <p:cNvPr id="8" name="Picture 7" descr="This is an image of a Minnesota map, divided according to school district. The map is color coded to show the level of PBIS implementation throughout the state. &#10;School districts that have 1% to 59% of schools implementing PBIS are indicated in light green. These are: SOUTH WASHINGTON COUNTY SCHOOL DIST, ROCHESTER PUBLIC SCHOOL DISTRICT, WHITE BEAR LAKE SCHOOL DISTRICT, ALEXANDRIA PUBLIC SCHOOL DISTRICT, EDINA PUBLIC SCHOOL DISTRICT, FARMINGTON PUBLIC SCHOOL DISTRICT, LAKEVILLE PUBLIC SCHOOL DISTRICT, HASTINGS PUBLIC SCHOOL DISTRICT, PINE RIVER-BACKUS SCHOOL DISTRICT, RICHFIELD PUBLIC SCHOOL DISTRICT, WASECA PUBLIC SCHOOL DISTRICT, BRAINERD PUBLIC SCHOOL DISTRICT, NEW PRAGUE AREA SCHOOLS, ROCORI PUBLIC SCHOOL DISTRICT, STILLWATER AREA PUBLIC SCHOOL DIST., ALBANY PUBLIC SCHOOL DISTRICT, BIG LAKE PUBLIC SCHOOL DISTRICT, FARIBAULT PUBLIC SCHOOL DISTRICT, JACKSON COUNTY CENTRAL SCHOOL DIST., LAC QUI PARLE VALLEY SCHOOL DIST., LAKE SUPERIOR PUBLIC SCHOOL DIST., MAPLE RIVER SCHOOL DISTRICT, MINNEWASKA SCHOOL DISTRICT, PERHAM-DENT PUBLIC SCHOOL DISTRICT, PROCTOR PUBLIC SCHOOL DISTRICT, RED WING PUBLIC SCHOOL DISTRICT, STEWARTVILLE PUBLIC SCHOOL DISTRICT, WACONIA PUBLIC SCHOOL DISTRICT, ROSEMOUNT-APPLE VALLEY-EAGAN, DULUTH PUBLIC SCHOOL DISTRICT, BENSON PUBLIC SCHOOL DISTRICT, CLOQUET PUBLIC SCHOOL DISTRICT, LESUEUR-HENDERSON SCHOOL DISTRICT, LONG PRAIRIE-GREY EAGLE SCHOOL DIST, LUVERNE PUBLIC SCHOOL DISTRICT, MELROSE PUBLIC SCHOOL DISTRICT, PEQUOT LAKES PUBLIC SCHOOLS, SOUTHLAND PUBLIC SCHOOL DISTRICT, WILLMAR PUBLIC SCHOOL DISTRICT, DETROIT LAKES PUBLIC SCHOOL DIST., BUFFALO-HANOVER-MONTROSE PUBLIC SCHOOL, COLUMBIA HEIGHTS PUBLIC SCHOOL DIST, ST. MICHAEL-ALBERTVILLE SCHOOL DIST, OSSEO PUBLIC SCHOOL DISTRICT, ELK RIVER PUBLIC SCHOOL DISTRICT, SAINT PAUL SCHOOL DISTRICT, BECKER PUBLIC SCHOOL DISTRICT, CASS LAKE-BENA PUBLIC SCHOOLS, DILWORTH-GLYNDON-FELTON, FAIRMONT AREA SCHOOL DISTRICT, FILLMORE CENTRAL, FRAZEE-VERGAS PUBLIC SCHOOL DIST., LAKE BENTON PUBLIC SCHOOL DISTRICT, LAKE CITY PUBLIC SCHOOL DISTRICT, LANESBORO PUBLIC SCHOOL DISTRICT, MCGREGOR PUBLIC SCHOOL DISTRICT, MEDFORD PUBLIC SCHOOL DISTRICT, NEVIS PUBLIC SCHOOL DISTRICT, PINE CITY PUBLIC SCHOOL DISTRICT, SAUK CENTRE PUBLIC SCHOOL DISTRICT, SLEEPY EYE PUBLIC SCHOOL DISTRICT, ST. CLAIR PUBLIC SCHOOL DISTRICT, THIEF RIVER FALLS SCHOOL DISTRICT, UNITED SOUTH CENTRAL SCHOOL DIST., WARROAD PUBLIC SCHOOL DISTRICT, WATERVILLE-ELYSIAN-MORRISTOWN, WEST ST. PAUL-MENDOTA HTS.-EAGAN, MINNEAPOLIS PUBLIC SCHOOL DIST., NORTH ST PAUL-MAPLEWOOD SCHOOL DIST, OWATONNA PUBLIC SCHOOL DISTRICT, EDEN PRAIRIE PUBLIC SCHOOL DISTRICT, NORTHFIELD PUBLIC SCHOOL DISTRICT, HAWLEY PUBLIC SCHOOL DISTRICT, PAYNESVILLE PUBLIC SCHOOL DISTRICT, TRITON PUBLIC SCHOOL DISTRICT, MOUNTAIN IRON-BUHL SCHOOL DISTRICT, ST. LOUIS COUNTY SCHOOL DISTRICT, WHEATON AREA PUBLIC SCHOOL DISTRICT&#10;School districts that have 60% or more schools implementing PBIS are indicated in dark green. These are:&#10;MORA PUBLIC SCHOOL DISTRICT, AITKIN PUBLIC SCHOOL DISTRICT, CALEDONIA PUBLIC SCHOOL DISTRICT, EAST CENTRAL SCHOOL DISTRICT, HINCKLEY-FINLAYSON SCHOOL DISTRICT, NEW LONDON-SPICER SCHOOL DISTRICT, NEW ULM PUBLIC SCHOOL DISTRICT, ONAMIA PUBLIC SCHOOL DISTRICT, ROSEVILLE PUBLIC SCHOOL DISTRICT, RUSSELL-TYLER-RUTHTON PUBLIC SCHOOLS, ST. PETER PUBLIC SCHOOL DISTRICT, WAUBUN-OGEMA-WHITE EARTH PUBLIC SCHOOL, MAHNOMEN PUBLIC SCHOOL DISTRICT, PINE ISLAND PUBLIC SCHOOL DIST., MOUNDS VIEW PUBLIC SCHOOL DISTRICT, ALBERT LEA PUBLIC SCHOOL DISTRICT, PRIOR LAKE-SAVAGE AREA SCHOOLS, BLUE EARTH AREA PUBLIC SCHOOL, EAST GRAND FORKS PUBLIC SCHOOL DIST, LACRESCENT-HOKAH SCHOOL DISTRICT, SAUK RAPIDS-RICE PUBLIC SCHOOLS, INVER GROVE HEIGHTS SCHOOLS, LITTLE FALLS PUBLIC SCHOOL DISTRICT, MOORHEAD PUBLIC SCHOOL DISTRICT, BURNSVILLE PUBLIC SCHOOL DISTRICT, HOPKINS PUBLIC SCHOOL DISTRICT, FOREST LAKE PUBLIC SCHOOL DISTRICT, ROBBINSDALE PUBLIC SCHOOL DISTRICT, ADRIAN PUBLIC SCHOOL DISTRICT, BELGRADE-BROOTEN-ELROSA SCHOOL DIST, BIRD ISLAND-OLIVIA-LAKE LILLIAN, BLOOMING PRAIRIE PUBLIC SCHOOL DIST, BLOOMINGTON PUBLIC SCHOOL DISTRICT, BUTTERFIELD PUBLIC SCHOOL DISTRICT, CAMBRIDGE-ISANTI PUBLIC SCHOOL DIST, CANNON FALLS PUBLIC SCHOOL DISTRICT, CEDAR MOUNTAIN SCHOOL DISTRICT, CHISAGO LAKES SCHOOL DISTRICT, CHISHOLM PUBLIC SCHOOL DISTRICT, CLEARBROOK-GONVICK SCHOOL DISTRICT, CROSBY-IRONTON PUBLIC SCHOOL DIST., DEER RIVER PUBLIC SCHOOL DISTRICT, EASTERN CARVER COUNTY PUBLIC SCHOOL, EDGERTON PUBLIC SCHOOL DISTRICT, ELY PUBLIC SCHOOL DISTRICT, FLOODWOOD PUBLIC SCHOOL DISTRICT, G.F.W., GLENCOE-SILVER LAKE SCHOOL DISTRICT, GOODHUE PUBLIC SCHOOL DISTRICT, GRANADA HUNTLEY-EAST CHAIN, HERON LAKE-OKABENA SCHOOL DISTRICT, HILLS-BEAVER CREEK SCHOOL DISTRICT, HOUSTON PUBLIC SCHOOL DISTRICT, INTERNATIONAL FALLS SCHOOL DISTRICT, JANESVILLE-WALDORF-PEMBERTON, JORDAN PUBLIC SCHOOL DISTRICT, KELLIHER PUBLIC SCHOOL DISTRICT, KENYON-WANAMINGO SCHOOL DISTRICT, KERKHOVEN-MURDOCK-SUNBURG, KINGSLAND PUBLIC SCHOOL DISTRICT, LAKE CRYSTAL-WELLCOME MEMORIAL, LAKE PARK AUDUBON SCHOOL DISTRICT, LESTER PRAIRIE PUBLIC SCHOOL DIST., LYLE PUBLIC SCHOOL DISTRICT, LYND PUBLIC SCHOOL DISTRICT, M.A.C.C.R.A.Y. SCHOOL DISTRICT, MABEL-CANTON PUBLIC SCHOOL DIST., MAHTOMEDI PUBLIC SCHOOL DISTRICT, MAPLE LAKE PUBLIC SCHOOL DISTRICT, MINNEOTA PUBLIC SCHOOL DISTRICT, MONTEVIDEO PUBLIC SCHOOL DISTRICT, MURRAY COUNTY CENTRAL SCHOOL DIST., NASHWAUK-KEEWATIN SCHOOL DISTRICT, NETT LAKE PUBLIC SCHOOL DISTRICT, NICOLLET PUBLIC SCHOOL DISTRICT, NORTHLAND COMMUNITY SCHOOLS, NRHEG SCHOOL DISTRICT, PILLAGER PUBLIC SCHOOL DISTRICT, PRINCETON PUBLIC SCHOOL DISTRICT, SOUTH KOOCHICHING SCHOOL DISTRICT, SPRING GROVE SCHOOL DISTRICT, ST. ANTHONY-NEW BRIGHTON SCHOOLS, ST. CLOUD PUBLIC SCHOOL DISTRICT, TRUMAN PUBLIC SCHOOL DISTRICT, WALKER-HACKENSACK-AKELEY SCHL. DIST, WINDOM PUBLIC SCHOOL DISTRICT, YELLOW MEDICINE EAST, ZUMBROTA-MAZEPPA SCHOOL DISTRICT, BELLE PLAINE PUBLIC SCHOOL DISTRICT, BROOKLYN CENTER SCHOOL DISTRICT, CENTENNIAL PUBLIC SCHOOL DISTRICT, CLEVELAND PUBLIC SCHOOL DISTRICT, GOODRIDGE PUBLIC SCHOOL DISTRICT, HILL CITY PUBLIC SCHOOL DISTRICT, HOLDINGFORD PUBLIC SCHOOL DISTRICT, LANCASTER PUBLIC SCHOOL DISTRICT, LAPORTE PUBLIC SCHOOL DISTRICT, REDWOOD AREA SCHOOL DISTRICT, RUSH CITY PUBLIC SCHOOL DISTRICT, SOUTH SAINT PAUL PUBLIC SCHOOL DISTRICT, WAYZATA PUBLIC SCHOOL DISTRICT, GREENWAY PUBLIC SCHOOL DISTRICT, AUSTIN PUBLIC SCHOOL DISTRICT, BARNUM PUBLIC SCHOOL DISTRICT, FRIDLEY PUBLIC SCHOOL DISTRICT, ISLE PUBLIC SCHOOL DISTRICT, KASSON-MANTORVILLE SCHOOL DISTRICT, LAKE OF THE WOODS SCHOOL DISTRICT, MARSHALL COUNTY CENTRAL SCHOOLS, MARSHALL PUBLIC SCHOOL DISTRICT, MENAHGA PUBLIC SCHOOL DISTRICT, MOOSE LAKE PUBLIC SCHOOL DISTRICT, OGILVIE PUBLIC SCHOOL DISTRICT, ROYALTON PUBLIC SCHOOL DISTRICT, SARTELL-ST. STEPHEN SCHOOL DISTRICT, SHAKOPEE PUBLIC SCHOOL DISTRICT, ST. FRANCIS PUBLIC SCHOOL DISTRICT, SWANVILLE PUBLIC SCHOOL DISTRICT, WESTONKA PUBLIC SCHOOL DISTRICT, WINONA AREA PUBLIC SCHOOL DISTRICT,&#10;Charter Schools implementing PBIS are indicated by a black dot. These are:&#10;HMONG COLLEGE PREP ACADEMY, NORTH LAKES ACADEMY, ATHLOS ACADEMY OF SAINT CLOUD, BLUFFVIEW MONTESSORI, CEDAR RIVERSIDE COMMUNITY SCHOOL, COLOGNE ACADEMY, DAVINCI ACADEMY, DISCOVERY PUBLIC SCHOOL FARIBAULT, DISCOVERY WOODS MONTESSORI SCHOOL, DUGSI ACADEMY, DULUTH PUBLIC SCHOOLS ACADEMY, EXCELL ACADEMY CHARTER, FRASER ACADEMY, FRIENDSHIP ACDMY OF FINE ARTS CHTR., HENNEPIN ELEMENTARY SCHOOL, LIONSGATE ACADEMY, LOVEWORKS ACADEMY FOR ARTS, MATH AND SCIENCE ACADEMY, PARTNERSHIP ACADEMY, INC., PRAIRIE SEEDS ACADEMY, STEP ACADEMY CHARTER SCHOOL, TEAM ACADEMY, TWIN CITIES GERMAN IMMERSION CHRTR, URBAN ACADEMY CHARTER SCHOOL, NEW CENTURY CHARTER SCHOOL, NEW MILLENNIUM ACADEMY CHARTER SCHOOL, COLLEGE PREPARATORY ELEMENTARY, ROCHESTER BEACON ACADEMY, ARCADIA CHARTER SCHOOL (Formerly ARTECH), ART AND SCIENCE ACADEMY, MINNESOTA EXCELLENCE IN LEARNING ACADEMY, NAYTAHWAUSH COMMUNITY SCHOOL, PARTNERSHIP ACADEMY, INC., STRIDE ACADEMY CHARTER SCHOOL and TREKNORTH HIGH SCHOOL&#10;Other Schools implementing PBIS are indicated by a black square. These are:&#10;NAY-AH-SHING, DEPARTMENT OF CORRECTIONS/WALTER MAGINNIS HIGH SCHOOL, and BUG-O-NAY-GE-SHIG&#10;Education Districts and Intermediate School districts (ISD) implementing PBIS are indicated by a yellow star. These are: &#10;ISD 287/NORTH EDUCATION CENTER, ISD 287/NORTH EDUCATION CENTER ALC, ISD 287/NORTHWEST TECH CENTER, ISD 287/SAFE, ISD 287/SOUTH EDUCATION CENTER, ISD 287/THE HENNEPIN COUNTY HOME SCHOOL EPISILON, ISD 287/WEST EDUCATION ALTERNATIVE CENTER, ISD 287/WEST EDUCATION CENTER, ISD 287/WEST HIGH SCHOOL, ISD 287/WEST TRANSITION, ISD 916/EAST VIEW ACADEMY (Formerly ALTERNATIVE LEARNING AT CAPITOL VIEW CENTER), ISD 917/ALLIANCE EDUCATION CENTER , ISD 917/LEBANON EDUCATION CENTER TEA, MIDSTATE EDUCATION DISTRICT, MVED/ MINNESOTA VALLEY SCHOOL"/>
          <p:cNvPicPr>
            <a:picLocks noChangeAspect="1"/>
          </p:cNvPicPr>
          <p:nvPr/>
        </p:nvPicPr>
        <p:blipFill rotWithShape="1">
          <a:blip r:embed="rId4" cstate="email">
            <a:extLst>
              <a:ext uri="{28A0092B-C50C-407E-A947-70E740481C1C}">
                <a14:useLocalDpi xmlns:a14="http://schemas.microsoft.com/office/drawing/2010/main"/>
              </a:ext>
            </a:extLst>
          </a:blip>
          <a:srcRect l="5569" t="2716" r="4773" b="17819"/>
          <a:stretch/>
        </p:blipFill>
        <p:spPr>
          <a:xfrm>
            <a:off x="10744200" y="91440"/>
            <a:ext cx="1356534" cy="1555887"/>
          </a:xfrm>
          <a:prstGeom prst="rect">
            <a:avLst/>
          </a:prstGeom>
        </p:spPr>
      </p:pic>
    </p:spTree>
    <p:extLst>
      <p:ext uri="{BB962C8B-B14F-4D97-AF65-F5344CB8AC3E}">
        <p14:creationId xmlns:p14="http://schemas.microsoft.com/office/powerpoint/2010/main" val="1537793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996" y="152400"/>
            <a:ext cx="8007913" cy="914400"/>
          </a:xfrm>
        </p:spPr>
        <p:txBody>
          <a:bodyPr>
            <a:normAutofit/>
          </a:bodyPr>
          <a:lstStyle/>
          <a:p>
            <a:r>
              <a:rPr lang="en-US" sz="3200"/>
              <a:t>End of Year 2</a:t>
            </a:r>
            <a:br>
              <a:rPr lang="en-US" sz="3600"/>
            </a:br>
            <a:r>
              <a:rPr lang="en-US" sz="2400"/>
              <a:t>Cohort 16 – 2020-2022</a:t>
            </a:r>
            <a:endParaRPr lang="en-US"/>
          </a:p>
        </p:txBody>
      </p:sp>
      <p:graphicFrame>
        <p:nvGraphicFramePr>
          <p:cNvPr id="5" name="Chart 4" title="SRIP Cohort 14 Tiered Fidelity Inventory Chart - Fall Winter Spring"/>
          <p:cNvGraphicFramePr/>
          <p:nvPr>
            <p:extLst>
              <p:ext uri="{D42A27DB-BD31-4B8C-83A1-F6EECF244321}">
                <p14:modId xmlns:p14="http://schemas.microsoft.com/office/powerpoint/2010/main" val="557967962"/>
              </p:ext>
            </p:extLst>
          </p:nvPr>
        </p:nvGraphicFramePr>
        <p:xfrm>
          <a:off x="1692413" y="1472184"/>
          <a:ext cx="8846634" cy="5248578"/>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title="Red LIne to Show 70 fidelity score on TFI progress chart">
            <a:extLst>
              <a:ext uri="{FF2B5EF4-FFF2-40B4-BE49-F238E27FC236}">
                <a16:creationId xmlns:a16="http://schemas.microsoft.com/office/drawing/2014/main" id="{A090DFCE-86EF-4847-8F6B-7E0C56D213DA}"/>
              </a:ext>
            </a:extLst>
          </p:cNvPr>
          <p:cNvCxnSpPr/>
          <p:nvPr/>
        </p:nvCxnSpPr>
        <p:spPr>
          <a:xfrm>
            <a:off x="2365852" y="2926080"/>
            <a:ext cx="8173195" cy="0"/>
          </a:xfrm>
          <a:prstGeom prst="line">
            <a:avLst/>
          </a:prstGeom>
          <a:ln w="57150">
            <a:solidFill>
              <a:srgbClr val="7AB752"/>
            </a:solidFill>
          </a:ln>
        </p:spPr>
        <p:style>
          <a:lnRef idx="1">
            <a:schemeClr val="accent1"/>
          </a:lnRef>
          <a:fillRef idx="0">
            <a:schemeClr val="accent1"/>
          </a:fillRef>
          <a:effectRef idx="0">
            <a:schemeClr val="accent1"/>
          </a:effectRef>
          <a:fontRef idx="minor">
            <a:schemeClr val="tx1"/>
          </a:fontRef>
        </p:style>
      </p:cxnSp>
      <p:pic>
        <p:nvPicPr>
          <p:cNvPr id="8" name="Picture 7" descr="This is an image of a Minnesota map, divided according to school district. The map is color coded to show the level of PBIS implementation throughout the state. &#10;School districts that have 1% to 59% of schools implementing PBIS are indicated in light green. These are: SOUTH WASHINGTON COUNTY SCHOOL DIST, ROCHESTER PUBLIC SCHOOL DISTRICT, WHITE BEAR LAKE SCHOOL DISTRICT, ALEXANDRIA PUBLIC SCHOOL DISTRICT, EDINA PUBLIC SCHOOL DISTRICT, FARMINGTON PUBLIC SCHOOL DISTRICT, LAKEVILLE PUBLIC SCHOOL DISTRICT, HASTINGS PUBLIC SCHOOL DISTRICT, PINE RIVER-BACKUS SCHOOL DISTRICT, RICHFIELD PUBLIC SCHOOL DISTRICT, WASECA PUBLIC SCHOOL DISTRICT, BRAINERD PUBLIC SCHOOL DISTRICT, NEW PRAGUE AREA SCHOOLS, ROCORI PUBLIC SCHOOL DISTRICT, STILLWATER AREA PUBLIC SCHOOL DIST., ALBANY PUBLIC SCHOOL DISTRICT, BIG LAKE PUBLIC SCHOOL DISTRICT, FARIBAULT PUBLIC SCHOOL DISTRICT, JACKSON COUNTY CENTRAL SCHOOL DIST., LAC QUI PARLE VALLEY SCHOOL DIST., LAKE SUPERIOR PUBLIC SCHOOL DIST., MAPLE RIVER SCHOOL DISTRICT, MINNEWASKA SCHOOL DISTRICT, PERHAM-DENT PUBLIC SCHOOL DISTRICT, PROCTOR PUBLIC SCHOOL DISTRICT, RED WING PUBLIC SCHOOL DISTRICT, STEWARTVILLE PUBLIC SCHOOL DISTRICT, WACONIA PUBLIC SCHOOL DISTRICT, ROSEMOUNT-APPLE VALLEY-EAGAN, DULUTH PUBLIC SCHOOL DISTRICT, BENSON PUBLIC SCHOOL DISTRICT, CLOQUET PUBLIC SCHOOL DISTRICT, LESUEUR-HENDERSON SCHOOL DISTRICT, LONG PRAIRIE-GREY EAGLE SCHOOL DIST, LUVERNE PUBLIC SCHOOL DISTRICT, MELROSE PUBLIC SCHOOL DISTRICT, PEQUOT LAKES PUBLIC SCHOOLS, SOUTHLAND PUBLIC SCHOOL DISTRICT, WILLMAR PUBLIC SCHOOL DISTRICT, DETROIT LAKES PUBLIC SCHOOL DIST., BUFFALO-HANOVER-MONTROSE PUBLIC SCHOOL, COLUMBIA HEIGHTS PUBLIC SCHOOL DIST, ST. MICHAEL-ALBERTVILLE SCHOOL DIST, OSSEO PUBLIC SCHOOL DISTRICT, ELK RIVER PUBLIC SCHOOL DISTRICT, SAINT PAUL SCHOOL DISTRICT, BECKER PUBLIC SCHOOL DISTRICT, CASS LAKE-BENA PUBLIC SCHOOLS, DILWORTH-GLYNDON-FELTON, FAIRMONT AREA SCHOOL DISTRICT, FILLMORE CENTRAL, FRAZEE-VERGAS PUBLIC SCHOOL DIST., LAKE BENTON PUBLIC SCHOOL DISTRICT, LAKE CITY PUBLIC SCHOOL DISTRICT, LANESBORO PUBLIC SCHOOL DISTRICT, MCGREGOR PUBLIC SCHOOL DISTRICT, MEDFORD PUBLIC SCHOOL DISTRICT, NEVIS PUBLIC SCHOOL DISTRICT, PINE CITY PUBLIC SCHOOL DISTRICT, SAUK CENTRE PUBLIC SCHOOL DISTRICT, SLEEPY EYE PUBLIC SCHOOL DISTRICT, ST. CLAIR PUBLIC SCHOOL DISTRICT, THIEF RIVER FALLS SCHOOL DISTRICT, UNITED SOUTH CENTRAL SCHOOL DIST., WARROAD PUBLIC SCHOOL DISTRICT, WATERVILLE-ELYSIAN-MORRISTOWN, WEST ST. PAUL-MENDOTA HTS.-EAGAN, MINNEAPOLIS PUBLIC SCHOOL DIST., NORTH ST PAUL-MAPLEWOOD SCHOOL DIST, OWATONNA PUBLIC SCHOOL DISTRICT, EDEN PRAIRIE PUBLIC SCHOOL DISTRICT, NORTHFIELD PUBLIC SCHOOL DISTRICT, HAWLEY PUBLIC SCHOOL DISTRICT, PAYNESVILLE PUBLIC SCHOOL DISTRICT, TRITON PUBLIC SCHOOL DISTRICT, MOUNTAIN IRON-BUHL SCHOOL DISTRICT, ST. LOUIS COUNTY SCHOOL DISTRICT, WHEATON AREA PUBLIC SCHOOL DISTRICT&#10;School districts that have 60% or more schools implementing PBIS are indicated in dark green. These are:&#10;MORA PUBLIC SCHOOL DISTRICT, AITKIN PUBLIC SCHOOL DISTRICT, CALEDONIA PUBLIC SCHOOL DISTRICT, EAST CENTRAL SCHOOL DISTRICT, HINCKLEY-FINLAYSON SCHOOL DISTRICT, NEW LONDON-SPICER SCHOOL DISTRICT, NEW ULM PUBLIC SCHOOL DISTRICT, ONAMIA PUBLIC SCHOOL DISTRICT, ROSEVILLE PUBLIC SCHOOL DISTRICT, RUSSELL-TYLER-RUTHTON PUBLIC SCHOOLS, ST. PETER PUBLIC SCHOOL DISTRICT, WAUBUN-OGEMA-WHITE EARTH PUBLIC SCHOOL, MAHNOMEN PUBLIC SCHOOL DISTRICT, PINE ISLAND PUBLIC SCHOOL DIST., MOUNDS VIEW PUBLIC SCHOOL DISTRICT, ALBERT LEA PUBLIC SCHOOL DISTRICT, PRIOR LAKE-SAVAGE AREA SCHOOLS, BLUE EARTH AREA PUBLIC SCHOOL, EAST GRAND FORKS PUBLIC SCHOOL DIST, LACRESCENT-HOKAH SCHOOL DISTRICT, SAUK RAPIDS-RICE PUBLIC SCHOOLS, INVER GROVE HEIGHTS SCHOOLS, LITTLE FALLS PUBLIC SCHOOL DISTRICT, MOORHEAD PUBLIC SCHOOL DISTRICT, BURNSVILLE PUBLIC SCHOOL DISTRICT, HOPKINS PUBLIC SCHOOL DISTRICT, FOREST LAKE PUBLIC SCHOOL DISTRICT, ROBBINSDALE PUBLIC SCHOOL DISTRICT, ADRIAN PUBLIC SCHOOL DISTRICT, BELGRADE-BROOTEN-ELROSA SCHOOL DIST, BIRD ISLAND-OLIVIA-LAKE LILLIAN, BLOOMING PRAIRIE PUBLIC SCHOOL DIST, BLOOMINGTON PUBLIC SCHOOL DISTRICT, BUTTERFIELD PUBLIC SCHOOL DISTRICT, CAMBRIDGE-ISANTI PUBLIC SCHOOL DIST, CANNON FALLS PUBLIC SCHOOL DISTRICT, CEDAR MOUNTAIN SCHOOL DISTRICT, CHISAGO LAKES SCHOOL DISTRICT, CHISHOLM PUBLIC SCHOOL DISTRICT, CLEARBROOK-GONVICK SCHOOL DISTRICT, CROSBY-IRONTON PUBLIC SCHOOL DIST., DEER RIVER PUBLIC SCHOOL DISTRICT, EASTERN CARVER COUNTY PUBLIC SCHOOL, EDGERTON PUBLIC SCHOOL DISTRICT, ELY PUBLIC SCHOOL DISTRICT, FLOODWOOD PUBLIC SCHOOL DISTRICT, G.F.W., GLENCOE-SILVER LAKE SCHOOL DISTRICT, GOODHUE PUBLIC SCHOOL DISTRICT, GRANADA HUNTLEY-EAST CHAIN, HERON LAKE-OKABENA SCHOOL DISTRICT, HILLS-BEAVER CREEK SCHOOL DISTRICT, HOUSTON PUBLIC SCHOOL DISTRICT, INTERNATIONAL FALLS SCHOOL DISTRICT, JANESVILLE-WALDORF-PEMBERTON, JORDAN PUBLIC SCHOOL DISTRICT, KELLIHER PUBLIC SCHOOL DISTRICT, KENYON-WANAMINGO SCHOOL DISTRICT, KERKHOVEN-MURDOCK-SUNBURG, KINGSLAND PUBLIC SCHOOL DISTRICT, LAKE CRYSTAL-WELLCOME MEMORIAL, LAKE PARK AUDUBON SCHOOL DISTRICT, LESTER PRAIRIE PUBLIC SCHOOL DIST., LYLE PUBLIC SCHOOL DISTRICT, LYND PUBLIC SCHOOL DISTRICT, M.A.C.C.R.A.Y. SCHOOL DISTRICT, MABEL-CANTON PUBLIC SCHOOL DIST., MAHTOMEDI PUBLIC SCHOOL DISTRICT, MAPLE LAKE PUBLIC SCHOOL DISTRICT, MINNEOTA PUBLIC SCHOOL DISTRICT, MONTEVIDEO PUBLIC SCHOOL DISTRICT, MURRAY COUNTY CENTRAL SCHOOL DIST., NASHWAUK-KEEWATIN SCHOOL DISTRICT, NETT LAKE PUBLIC SCHOOL DISTRICT, NICOLLET PUBLIC SCHOOL DISTRICT, NORTHLAND COMMUNITY SCHOOLS, NRHEG SCHOOL DISTRICT, PILLAGER PUBLIC SCHOOL DISTRICT, PRINCETON PUBLIC SCHOOL DISTRICT, SOUTH KOOCHICHING SCHOOL DISTRICT, SPRING GROVE SCHOOL DISTRICT, ST. ANTHONY-NEW BRIGHTON SCHOOLS, ST. CLOUD PUBLIC SCHOOL DISTRICT, TRUMAN PUBLIC SCHOOL DISTRICT, WALKER-HACKENSACK-AKELEY SCHL. DIST, WINDOM PUBLIC SCHOOL DISTRICT, YELLOW MEDICINE EAST, ZUMBROTA-MAZEPPA SCHOOL DISTRICT, BELLE PLAINE PUBLIC SCHOOL DISTRICT, BROOKLYN CENTER SCHOOL DISTRICT, CENTENNIAL PUBLIC SCHOOL DISTRICT, CLEVELAND PUBLIC SCHOOL DISTRICT, GOODRIDGE PUBLIC SCHOOL DISTRICT, HILL CITY PUBLIC SCHOOL DISTRICT, HOLDINGFORD PUBLIC SCHOOL DISTRICT, LANCASTER PUBLIC SCHOOL DISTRICT, LAPORTE PUBLIC SCHOOL DISTRICT, REDWOOD AREA SCHOOL DISTRICT, RUSH CITY PUBLIC SCHOOL DISTRICT, SOUTH SAINT PAUL PUBLIC SCHOOL DISTRICT, WAYZATA PUBLIC SCHOOL DISTRICT, GREENWAY PUBLIC SCHOOL DISTRICT, AUSTIN PUBLIC SCHOOL DISTRICT, BARNUM PUBLIC SCHOOL DISTRICT, FRIDLEY PUBLIC SCHOOL DISTRICT, ISLE PUBLIC SCHOOL DISTRICT, KASSON-MANTORVILLE SCHOOL DISTRICT, LAKE OF THE WOODS SCHOOL DISTRICT, MARSHALL COUNTY CENTRAL SCHOOLS, MARSHALL PUBLIC SCHOOL DISTRICT, MENAHGA PUBLIC SCHOOL DISTRICT, MOOSE LAKE PUBLIC SCHOOL DISTRICT, OGILVIE PUBLIC SCHOOL DISTRICT, ROYALTON PUBLIC SCHOOL DISTRICT, SARTELL-ST. STEPHEN SCHOOL DISTRICT, SHAKOPEE PUBLIC SCHOOL DISTRICT, ST. FRANCIS PUBLIC SCHOOL DISTRICT, SWANVILLE PUBLIC SCHOOL DISTRICT, WESTONKA PUBLIC SCHOOL DISTRICT, WINONA AREA PUBLIC SCHOOL DISTRICT,&#10;Charter Schools implementing PBIS are indicated by a black dot. These are:&#10;HMONG COLLEGE PREP ACADEMY, NORTH LAKES ACADEMY, ATHLOS ACADEMY OF SAINT CLOUD, BLUFFVIEW MONTESSORI, CEDAR RIVERSIDE COMMUNITY SCHOOL, COLOGNE ACADEMY, DAVINCI ACADEMY, DISCOVERY PUBLIC SCHOOL FARIBAULT, DISCOVERY WOODS MONTESSORI SCHOOL, DUGSI ACADEMY, DULUTH PUBLIC SCHOOLS ACADEMY, EXCELL ACADEMY CHARTER, FRASER ACADEMY, FRIENDSHIP ACDMY OF FINE ARTS CHTR., HENNEPIN ELEMENTARY SCHOOL, LIONSGATE ACADEMY, LOVEWORKS ACADEMY FOR ARTS, MATH AND SCIENCE ACADEMY, PARTNERSHIP ACADEMY, INC., PRAIRIE SEEDS ACADEMY, STEP ACADEMY CHARTER SCHOOL, TEAM ACADEMY, TWIN CITIES GERMAN IMMERSION CHRTR, URBAN ACADEMY CHARTER SCHOOL, NEW CENTURY CHARTER SCHOOL, NEW MILLENNIUM ACADEMY CHARTER SCHOOL, COLLEGE PREPARATORY ELEMENTARY, ROCHESTER BEACON ACADEMY, ARCADIA CHARTER SCHOOL (Formerly ARTECH), ART AND SCIENCE ACADEMY, MINNESOTA EXCELLENCE IN LEARNING ACADEMY, NAYTAHWAUSH COMMUNITY SCHOOL, PARTNERSHIP ACADEMY, INC., STRIDE ACADEMY CHARTER SCHOOL and TREKNORTH HIGH SCHOOL&#10;Other Schools implementing PBIS are indicated by a black square. These are:&#10;NAY-AH-SHING, DEPARTMENT OF CORRECTIONS/WALTER MAGINNIS HIGH SCHOOL, and BUG-O-NAY-GE-SHIG&#10;Education Districts and Intermediate School districts (ISD) implementing PBIS are indicated by a yellow star. These are: &#10;ISD 287/NORTH EDUCATION CENTER, ISD 287/NORTH EDUCATION CENTER ALC, ISD 287/NORTHWEST TECH CENTER, ISD 287/SAFE, ISD 287/SOUTH EDUCATION CENTER, ISD 287/THE HENNEPIN COUNTY HOME SCHOOL EPISILON, ISD 287/WEST EDUCATION ALTERNATIVE CENTER, ISD 287/WEST EDUCATION CENTER, ISD 287/WEST HIGH SCHOOL, ISD 287/WEST TRANSITION, ISD 916/EAST VIEW ACADEMY (Formerly ALTERNATIVE LEARNING AT CAPITOL VIEW CENTER), ISD 917/ALLIANCE EDUCATION CENTER , ISD 917/LEBANON EDUCATION CENTER TEA, MIDSTATE EDUCATION DISTRICT, MVED/ MINNESOTA VALLEY SCHOOL"/>
          <p:cNvPicPr>
            <a:picLocks noChangeAspect="1"/>
          </p:cNvPicPr>
          <p:nvPr/>
        </p:nvPicPr>
        <p:blipFill rotWithShape="1">
          <a:blip r:embed="rId4" cstate="email">
            <a:extLst>
              <a:ext uri="{28A0092B-C50C-407E-A947-70E740481C1C}">
                <a14:useLocalDpi xmlns:a14="http://schemas.microsoft.com/office/drawing/2010/main"/>
              </a:ext>
            </a:extLst>
          </a:blip>
          <a:srcRect l="5569" t="2716" r="4773" b="17819"/>
          <a:stretch/>
        </p:blipFill>
        <p:spPr>
          <a:xfrm>
            <a:off x="10744200" y="91440"/>
            <a:ext cx="1356534" cy="1555887"/>
          </a:xfrm>
          <a:prstGeom prst="rect">
            <a:avLst/>
          </a:prstGeom>
        </p:spPr>
      </p:pic>
    </p:spTree>
    <p:extLst>
      <p:ext uri="{BB962C8B-B14F-4D97-AF65-F5344CB8AC3E}">
        <p14:creationId xmlns:p14="http://schemas.microsoft.com/office/powerpoint/2010/main" val="352000101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997" y="152400"/>
            <a:ext cx="7790198" cy="914400"/>
          </a:xfrm>
        </p:spPr>
        <p:txBody>
          <a:bodyPr>
            <a:normAutofit/>
          </a:bodyPr>
          <a:lstStyle/>
          <a:p>
            <a:r>
              <a:rPr lang="en-US" sz="3200"/>
              <a:t>End of Day 8</a:t>
            </a:r>
            <a:br>
              <a:rPr lang="en-US" sz="3600"/>
            </a:br>
            <a:r>
              <a:rPr lang="en-US" sz="2400"/>
              <a:t>NRIP Cohort 16 – 2020-2022</a:t>
            </a:r>
            <a:endParaRPr lang="en-US"/>
          </a:p>
        </p:txBody>
      </p:sp>
      <p:graphicFrame>
        <p:nvGraphicFramePr>
          <p:cNvPr id="5" name="Chart 4" title="SRIP Cohort 14 Tiered Fidelity Inventory Chart - Fall Winter Spring"/>
          <p:cNvGraphicFramePr/>
          <p:nvPr>
            <p:extLst>
              <p:ext uri="{D42A27DB-BD31-4B8C-83A1-F6EECF244321}">
                <p14:modId xmlns:p14="http://schemas.microsoft.com/office/powerpoint/2010/main" val="4155197219"/>
              </p:ext>
            </p:extLst>
          </p:nvPr>
        </p:nvGraphicFramePr>
        <p:xfrm>
          <a:off x="1692413" y="1472184"/>
          <a:ext cx="8846634" cy="5248578"/>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title="Red LIne to Show 70 fidelity score on TFI progress chart">
            <a:extLst>
              <a:ext uri="{FF2B5EF4-FFF2-40B4-BE49-F238E27FC236}">
                <a16:creationId xmlns:a16="http://schemas.microsoft.com/office/drawing/2014/main" id="{A090DFCE-86EF-4847-8F6B-7E0C56D213DA}"/>
              </a:ext>
            </a:extLst>
          </p:cNvPr>
          <p:cNvCxnSpPr/>
          <p:nvPr/>
        </p:nvCxnSpPr>
        <p:spPr>
          <a:xfrm>
            <a:off x="2365852" y="2926080"/>
            <a:ext cx="8173195" cy="0"/>
          </a:xfrm>
          <a:prstGeom prst="line">
            <a:avLst/>
          </a:prstGeom>
          <a:ln w="57150">
            <a:solidFill>
              <a:srgbClr val="7AB752"/>
            </a:solidFill>
          </a:ln>
        </p:spPr>
        <p:style>
          <a:lnRef idx="1">
            <a:schemeClr val="accent1"/>
          </a:lnRef>
          <a:fillRef idx="0">
            <a:schemeClr val="accent1"/>
          </a:fillRef>
          <a:effectRef idx="0">
            <a:schemeClr val="accent1"/>
          </a:effectRef>
          <a:fontRef idx="minor">
            <a:schemeClr val="tx1"/>
          </a:fontRef>
        </p:style>
      </p:cxnSp>
      <p:pic>
        <p:nvPicPr>
          <p:cNvPr id="7" name="Picture 6" descr="This is an image of a Minnesota map, divided according to school district. The map is color coded to show the level of PBIS implementation throughout the state. &#10;School districts that have less than 60% of schools implementing PBIS are indicated in light gree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44444" y="121951"/>
            <a:ext cx="1749530" cy="1455055"/>
          </a:xfrm>
          <a:prstGeom prst="rect">
            <a:avLst/>
          </a:prstGeom>
        </p:spPr>
      </p:pic>
    </p:spTree>
    <p:extLst>
      <p:ext uri="{BB962C8B-B14F-4D97-AF65-F5344CB8AC3E}">
        <p14:creationId xmlns:p14="http://schemas.microsoft.com/office/powerpoint/2010/main" val="269348526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997" y="152400"/>
            <a:ext cx="7485398" cy="914400"/>
          </a:xfrm>
        </p:spPr>
        <p:txBody>
          <a:bodyPr>
            <a:normAutofit/>
          </a:bodyPr>
          <a:lstStyle/>
          <a:p>
            <a:r>
              <a:rPr lang="en-US" sz="3200"/>
              <a:t>End of Day 8</a:t>
            </a:r>
            <a:br>
              <a:rPr lang="en-US" sz="3600"/>
            </a:br>
            <a:r>
              <a:rPr lang="en-US" sz="2400"/>
              <a:t>MRIP Cohort 16 – 2020-2022</a:t>
            </a:r>
            <a:endParaRPr lang="en-US"/>
          </a:p>
        </p:txBody>
      </p:sp>
      <p:graphicFrame>
        <p:nvGraphicFramePr>
          <p:cNvPr id="5" name="Chart 4" title="SRIP Cohort 14 Tiered Fidelity Inventory Chart - Fall Winter Spring"/>
          <p:cNvGraphicFramePr/>
          <p:nvPr>
            <p:extLst>
              <p:ext uri="{D42A27DB-BD31-4B8C-83A1-F6EECF244321}">
                <p14:modId xmlns:p14="http://schemas.microsoft.com/office/powerpoint/2010/main" val="1386460329"/>
              </p:ext>
            </p:extLst>
          </p:nvPr>
        </p:nvGraphicFramePr>
        <p:xfrm>
          <a:off x="1692413" y="1472184"/>
          <a:ext cx="8846634" cy="5248578"/>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title="Red LIne to Show 70 fidelity score on TFI progress chart">
            <a:extLst>
              <a:ext uri="{FF2B5EF4-FFF2-40B4-BE49-F238E27FC236}">
                <a16:creationId xmlns:a16="http://schemas.microsoft.com/office/drawing/2014/main" id="{A090DFCE-86EF-4847-8F6B-7E0C56D213DA}"/>
              </a:ext>
            </a:extLst>
          </p:cNvPr>
          <p:cNvCxnSpPr/>
          <p:nvPr/>
        </p:nvCxnSpPr>
        <p:spPr>
          <a:xfrm>
            <a:off x="2365852" y="2926080"/>
            <a:ext cx="8173195" cy="0"/>
          </a:xfrm>
          <a:prstGeom prst="line">
            <a:avLst/>
          </a:prstGeom>
          <a:ln w="57150">
            <a:solidFill>
              <a:srgbClr val="7AB752"/>
            </a:solidFill>
          </a:ln>
        </p:spPr>
        <p:style>
          <a:lnRef idx="1">
            <a:schemeClr val="accent1"/>
          </a:lnRef>
          <a:fillRef idx="0">
            <a:schemeClr val="accent1"/>
          </a:fillRef>
          <a:effectRef idx="0">
            <a:schemeClr val="accent1"/>
          </a:effectRef>
          <a:fontRef idx="minor">
            <a:schemeClr val="tx1"/>
          </a:fontRef>
        </p:style>
      </p:cxnSp>
      <p:pic>
        <p:nvPicPr>
          <p:cNvPr id="8" name="Picture 7" descr="This is an image of a Minnesota map, divided according to school district. The map is color coded to show the level of PBIS implementation throughout the state. &#10;School districts that have less than 60% of schools implementing PBIS are indicated in light green."/>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495505" y="36568"/>
            <a:ext cx="1288206" cy="1435616"/>
          </a:xfrm>
          <a:prstGeom prst="rect">
            <a:avLst/>
          </a:prstGeom>
        </p:spPr>
      </p:pic>
    </p:spTree>
    <p:extLst>
      <p:ext uri="{BB962C8B-B14F-4D97-AF65-F5344CB8AC3E}">
        <p14:creationId xmlns:p14="http://schemas.microsoft.com/office/powerpoint/2010/main" val="271595950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996" y="152400"/>
            <a:ext cx="7410491" cy="914400"/>
          </a:xfrm>
        </p:spPr>
        <p:txBody>
          <a:bodyPr>
            <a:normAutofit/>
          </a:bodyPr>
          <a:lstStyle/>
          <a:p>
            <a:r>
              <a:rPr lang="en-US" sz="3200"/>
              <a:t>End of Day 8</a:t>
            </a:r>
            <a:br>
              <a:rPr lang="en-US" sz="3600"/>
            </a:br>
            <a:r>
              <a:rPr lang="en-US" sz="2400"/>
              <a:t>SRIP Cohort 16 – 2020-2022</a:t>
            </a:r>
            <a:endParaRPr lang="en-US"/>
          </a:p>
        </p:txBody>
      </p:sp>
      <p:graphicFrame>
        <p:nvGraphicFramePr>
          <p:cNvPr id="5" name="Chart 4" title="SRIP Cohort 14 Tiered Fidelity Inventory Chart - Fall Winter Spring"/>
          <p:cNvGraphicFramePr/>
          <p:nvPr>
            <p:extLst>
              <p:ext uri="{D42A27DB-BD31-4B8C-83A1-F6EECF244321}">
                <p14:modId xmlns:p14="http://schemas.microsoft.com/office/powerpoint/2010/main" val="2112285747"/>
              </p:ext>
            </p:extLst>
          </p:nvPr>
        </p:nvGraphicFramePr>
        <p:xfrm>
          <a:off x="1692413" y="1472184"/>
          <a:ext cx="8846634" cy="5248578"/>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title="Red LIne to Show 70 fidelity score on TFI progress chart">
            <a:extLst>
              <a:ext uri="{FF2B5EF4-FFF2-40B4-BE49-F238E27FC236}">
                <a16:creationId xmlns:a16="http://schemas.microsoft.com/office/drawing/2014/main" id="{A090DFCE-86EF-4847-8F6B-7E0C56D213DA}"/>
              </a:ext>
            </a:extLst>
          </p:cNvPr>
          <p:cNvCxnSpPr/>
          <p:nvPr/>
        </p:nvCxnSpPr>
        <p:spPr>
          <a:xfrm>
            <a:off x="2365852" y="2926080"/>
            <a:ext cx="8173195" cy="0"/>
          </a:xfrm>
          <a:prstGeom prst="line">
            <a:avLst/>
          </a:prstGeom>
          <a:ln w="57150">
            <a:solidFill>
              <a:srgbClr val="7AB752"/>
            </a:solidFill>
          </a:ln>
        </p:spPr>
        <p:style>
          <a:lnRef idx="1">
            <a:schemeClr val="accent1"/>
          </a:lnRef>
          <a:fillRef idx="0">
            <a:schemeClr val="accent1"/>
          </a:fillRef>
          <a:effectRef idx="0">
            <a:schemeClr val="accent1"/>
          </a:effectRef>
          <a:fontRef idx="minor">
            <a:schemeClr val="tx1"/>
          </a:fontRef>
        </p:style>
      </p:cxnSp>
      <p:pic>
        <p:nvPicPr>
          <p:cNvPr id="7" name="Picture 6" descr="This is an image of a Minnesota map, divided according to school district. The map is color coded to show the level of PBIS implementation throughout the state. &#10;School districts that have less than 60% of schools implementing PBIS are indicated in light gree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74488" y="285970"/>
            <a:ext cx="2138718" cy="1336963"/>
          </a:xfrm>
          <a:prstGeom prst="rect">
            <a:avLst/>
          </a:prstGeom>
        </p:spPr>
      </p:pic>
    </p:spTree>
    <p:extLst>
      <p:ext uri="{BB962C8B-B14F-4D97-AF65-F5344CB8AC3E}">
        <p14:creationId xmlns:p14="http://schemas.microsoft.com/office/powerpoint/2010/main" val="161372577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tx2"/>
                </a:solidFill>
              </a:rPr>
              <a:t>Sustainability began at Exploration Stage through Installation</a:t>
            </a:r>
            <a:br>
              <a:rPr lang="en-US" dirty="0"/>
            </a:br>
            <a:r>
              <a:rPr lang="en-US" sz="4400" dirty="0"/>
              <a:t>Sustainability: </a:t>
            </a:r>
            <a:r>
              <a:rPr lang="en-US" sz="4000" dirty="0"/>
              <a:t>Initial to Full Implementation</a:t>
            </a:r>
            <a:endParaRPr lang="en-US" sz="6000"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198C9B-0587-4A1E-9E03-E4C9FE222F08}"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2/25/2022</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3865"/>
                </a:solidFill>
                <a:effectLst/>
                <a:uLnTx/>
                <a:uFillTx/>
                <a:latin typeface="Calibri"/>
                <a:ea typeface="+mn-ea"/>
                <a:cs typeface="+mn-cs"/>
              </a:rPr>
              <a:t>Minnesota Department of Education | education.mn.gov</a:t>
            </a:r>
          </a:p>
        </p:txBody>
      </p:sp>
    </p:spTree>
    <p:extLst>
      <p:ext uri="{BB962C8B-B14F-4D97-AF65-F5344CB8AC3E}">
        <p14:creationId xmlns:p14="http://schemas.microsoft.com/office/powerpoint/2010/main" val="90862798"/>
      </p:ext>
    </p:extLst>
  </p:cSld>
  <p:clrMapOvr>
    <a:masterClrMapping/>
  </p:clrMapOvr>
</p:sld>
</file>

<file path=ppt/theme/theme1.xml><?xml version="1.0" encoding="utf-8"?>
<a:theme xmlns:a="http://schemas.openxmlformats.org/drawingml/2006/main" name="MDE &amp; PBISmn">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2966C2BD65E54BBBE133EDCB429956" ma:contentTypeVersion="11" ma:contentTypeDescription="Create a new document." ma:contentTypeScope="" ma:versionID="33cd360a41512cce248854c4283e632c">
  <xsd:schema xmlns:xsd="http://www.w3.org/2001/XMLSchema" xmlns:xs="http://www.w3.org/2001/XMLSchema" xmlns:p="http://schemas.microsoft.com/office/2006/metadata/properties" xmlns:ns2="df1db236-f4ed-46d7-a734-34aadf213676" xmlns:ns3="df7176e6-ff46-46f8-8b8f-d830a43c7201" targetNamespace="http://schemas.microsoft.com/office/2006/metadata/properties" ma:root="true" ma:fieldsID="cd7e8b74f0e2ddb224e4bd0c1476e570" ns2:_="" ns3:_="">
    <xsd:import namespace="df1db236-f4ed-46d7-a734-34aadf213676"/>
    <xsd:import namespace="df7176e6-ff46-46f8-8b8f-d830a43c720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1db236-f4ed-46d7-a734-34aadf2136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f7176e6-ff46-46f8-8b8f-d830a43c720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4070A1-DAD8-451C-BCFB-38FDCC8AB3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1db236-f4ed-46d7-a734-34aadf213676"/>
    <ds:schemaRef ds:uri="df7176e6-ff46-46f8-8b8f-d830a43c72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88EF99-331A-4759-A147-7265FD7B0F0C}">
  <ds:schemaRefs>
    <ds:schemaRef ds:uri="df1db236-f4ed-46d7-a734-34aadf213676"/>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df7176e6-ff46-46f8-8b8f-d830a43c7201"/>
    <ds:schemaRef ds:uri="http://www.w3.org/XML/1998/namespace"/>
    <ds:schemaRef ds:uri="http://purl.org/dc/dcmitype/"/>
  </ds:schemaRefs>
</ds:datastoreItem>
</file>

<file path=customXml/itemProps3.xml><?xml version="1.0" encoding="utf-8"?>
<ds:datastoreItem xmlns:ds="http://schemas.openxmlformats.org/officeDocument/2006/customXml" ds:itemID="{E7D1027E-8D1E-44AE-B83D-A7DFA8BF11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388</TotalTime>
  <Words>1903</Words>
  <Application>Microsoft Office PowerPoint</Application>
  <PresentationFormat>Widescreen</PresentationFormat>
  <Paragraphs>239</Paragraphs>
  <Slides>26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NeueHaasGroteskText Std</vt:lpstr>
      <vt:lpstr>Twentieth Century</vt:lpstr>
      <vt:lpstr>MDE &amp; PBISmn</vt:lpstr>
      <vt:lpstr>Minnesota PBIS Spring Training – Year 2</vt:lpstr>
      <vt:lpstr>Ten Minnesota Commitments to Equity</vt:lpstr>
      <vt:lpstr>Action Planning with Results Implementation Progress</vt:lpstr>
      <vt:lpstr>Stage-based Implementation Cohorts 11-15 – 2015-2021</vt:lpstr>
      <vt:lpstr>End of Year 2 Cohort 16 – 2020-2022</vt:lpstr>
      <vt:lpstr>End of Day 8 NRIP Cohort 16 – 2020-2022</vt:lpstr>
      <vt:lpstr>End of Day 8 MRIP Cohort 16 – 2020-2022</vt:lpstr>
      <vt:lpstr>End of Day 8 SRIP Cohort 16 – 2020-2022</vt:lpstr>
      <vt:lpstr>Sustainability began at Exploration Stage through Installation Sustainability: Initial to Full Implementation</vt:lpstr>
      <vt:lpstr>Average time to adequate implementation by level Nese, et al., (2019)</vt:lpstr>
      <vt:lpstr>THREATS: Short term funding to build long term capacity  </vt:lpstr>
      <vt:lpstr>Leveraging short term funding to build long term capacity  (Lewis et al., 2021)</vt:lpstr>
      <vt:lpstr>  Minnesota PBIS Featured in US Department of Education (2020)</vt:lpstr>
      <vt:lpstr>  Action Planning with Results Featured Webinar Recordings </vt:lpstr>
      <vt:lpstr>Webinar: PBIS 101</vt:lpstr>
      <vt:lpstr>MDE Division of Special Education Trainings and Webinar Recordings Available</vt:lpstr>
      <vt:lpstr>Action Planning with Results News and Updates</vt:lpstr>
      <vt:lpstr>Save-the-Date: Collaborators Forum 2022</vt:lpstr>
      <vt:lpstr>Cohort 18 (2022-2024) Application Available</vt:lpstr>
      <vt:lpstr>2022 Minnesota PBIS Institute and Film Festival Save-the-dates for June 14-16, 2022</vt:lpstr>
      <vt:lpstr>Partnering with Minnesota PBIS: Become a Trainer, Coach, or SWIS Facilitator</vt:lpstr>
      <vt:lpstr>Share your #pbisMN work! </vt:lpstr>
      <vt:lpstr>North Regional Contacts</vt:lpstr>
      <vt:lpstr>Metro Regional Contacts</vt:lpstr>
      <vt:lpstr>South Regional Contacts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Nacik, Ellen</dc:creator>
  <cp:lastModifiedBy>Petrie, Garrett (MDE)</cp:lastModifiedBy>
  <cp:revision>61</cp:revision>
  <dcterms:created xsi:type="dcterms:W3CDTF">2022-02-17T22:02:22Z</dcterms:created>
  <dcterms:modified xsi:type="dcterms:W3CDTF">2022-02-25T14:04:53Z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0x010100832966C2BD65E54BBBE133EDCB429956</vt:lpwstr>
  </property>
</Properties>
</file>