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1" r:id="rId4"/>
    <p:sldMasterId id="2147483811" r:id="rId5"/>
  </p:sldMasterIdLst>
  <p:notesMasterIdLst>
    <p:notesMasterId r:id="rId27"/>
  </p:notesMasterIdLst>
  <p:handoutMasterIdLst>
    <p:handoutMasterId r:id="rId28"/>
  </p:handoutMasterIdLst>
  <p:sldIdLst>
    <p:sldId id="513" r:id="rId6"/>
    <p:sldId id="281" r:id="rId7"/>
    <p:sldId id="504" r:id="rId8"/>
    <p:sldId id="560" r:id="rId9"/>
    <p:sldId id="267" r:id="rId10"/>
    <p:sldId id="514" r:id="rId11"/>
    <p:sldId id="556" r:id="rId12"/>
    <p:sldId id="549" r:id="rId13"/>
    <p:sldId id="550" r:id="rId14"/>
    <p:sldId id="551" r:id="rId15"/>
    <p:sldId id="552" r:id="rId16"/>
    <p:sldId id="553" r:id="rId17"/>
    <p:sldId id="554" r:id="rId18"/>
    <p:sldId id="555" r:id="rId19"/>
    <p:sldId id="528" r:id="rId20"/>
    <p:sldId id="569" r:id="rId21"/>
    <p:sldId id="269" r:id="rId22"/>
    <p:sldId id="260" r:id="rId23"/>
    <p:sldId id="259" r:id="rId24"/>
    <p:sldId id="258" r:id="rId25"/>
    <p:sldId id="512" r:id="rId26"/>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1C08761F-EFA4-4C7B-AA3F-6D57B0894431}">
          <p14:sldIdLst>
            <p14:sldId id="513"/>
            <p14:sldId id="281"/>
            <p14:sldId id="504"/>
          </p14:sldIdLst>
        </p14:section>
        <p14:section name="Recognizing your Progress and Growth" id="{18362551-9A25-404A-8909-EA82A10A946F}">
          <p14:sldIdLst>
            <p14:sldId id="560"/>
            <p14:sldId id="267"/>
          </p14:sldIdLst>
        </p14:section>
        <p14:section name="Minnesota Student Survey" id="{EE10EDE4-95A3-4FB3-9730-EB4AAC886DC2}">
          <p14:sldIdLst>
            <p14:sldId id="514"/>
            <p14:sldId id="556"/>
            <p14:sldId id="549"/>
            <p14:sldId id="550"/>
            <p14:sldId id="551"/>
            <p14:sldId id="552"/>
            <p14:sldId id="553"/>
            <p14:sldId id="554"/>
            <p14:sldId id="555"/>
          </p14:sldIdLst>
        </p14:section>
        <p14:section name="Stay Connected to the Community" id="{87A1645F-FAA1-4518-865D-98D8B738D52D}">
          <p14:sldIdLst>
            <p14:sldId id="528"/>
            <p14:sldId id="569"/>
            <p14:sldId id="269"/>
            <p14:sldId id="260"/>
            <p14:sldId id="259"/>
            <p14:sldId id="258"/>
            <p14:sldId id="51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cik, Ellen (MDE)" initials="NE(" lastIdx="0" clrIdx="0">
    <p:extLst>
      <p:ext uri="{19B8F6BF-5375-455C-9EA6-DF929625EA0E}">
        <p15:presenceInfo xmlns:p15="http://schemas.microsoft.com/office/powerpoint/2012/main" userId="S-1-5-21-2432509816-4247194023-3791653442-4322" providerId="AD"/>
      </p:ext>
    </p:extLst>
  </p:cmAuthor>
  <p:cmAuthor id="2" name="Petrie, Garrett (MDE)" initials="PG(" lastIdx="3" clrIdx="1">
    <p:extLst>
      <p:ext uri="{19B8F6BF-5375-455C-9EA6-DF929625EA0E}">
        <p15:presenceInfo xmlns:p15="http://schemas.microsoft.com/office/powerpoint/2012/main" userId="S-1-5-21-2432509816-4247194023-3791653442-11612" providerId="AD"/>
      </p:ext>
    </p:extLst>
  </p:cmAuthor>
  <p:cmAuthor id="3" name="Nacik, Ellen (MDE)" initials="N(" lastIdx="3" clrIdx="2">
    <p:extLst>
      <p:ext uri="{19B8F6BF-5375-455C-9EA6-DF929625EA0E}">
        <p15:presenceInfo xmlns:p15="http://schemas.microsoft.com/office/powerpoint/2012/main" userId="S::ellen.nacik@state.mn.us::762fcede-6507-4dbb-ba09-aa35455e0d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E21"/>
    <a:srgbClr val="003865"/>
    <a:srgbClr val="000000"/>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3" autoAdjust="0"/>
    <p:restoredTop sz="91960" autoAdjust="0"/>
  </p:normalViewPr>
  <p:slideViewPr>
    <p:cSldViewPr snapToGrid="0">
      <p:cViewPr varScale="1">
        <p:scale>
          <a:sx n="87" d="100"/>
          <a:sy n="87" d="100"/>
        </p:scale>
        <p:origin x="78" y="42"/>
      </p:cViewPr>
      <p:guideLst/>
    </p:cSldViewPr>
  </p:slideViewPr>
  <p:outlineViewPr>
    <p:cViewPr>
      <p:scale>
        <a:sx n="33" d="100"/>
        <a:sy n="33" d="100"/>
      </p:scale>
      <p:origin x="0" y="-540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71" d="100"/>
          <a:sy n="71" d="100"/>
        </p:scale>
        <p:origin x="2597" y="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bar"/>
        <c:grouping val="clustered"/>
        <c:varyColors val="0"/>
        <c:ser>
          <c:idx val="0"/>
          <c:order val="0"/>
          <c:spPr>
            <a:solidFill>
              <a:schemeClr val="tx1"/>
            </a:solidFill>
            <a:ln>
              <a:noFill/>
            </a:ln>
            <a:effectLst/>
          </c:spPr>
          <c:invertIfNegative val="0"/>
          <c:cat>
            <c:strRef>
              <c:f>Sheet1!$O$5:$O$7</c:f>
              <c:strCache>
                <c:ptCount val="3"/>
                <c:pt idx="0">
                  <c:v>High</c:v>
                </c:pt>
                <c:pt idx="1">
                  <c:v>Middle</c:v>
                </c:pt>
                <c:pt idx="2">
                  <c:v>Elementary</c:v>
                </c:pt>
              </c:strCache>
            </c:strRef>
          </c:cat>
          <c:val>
            <c:numRef>
              <c:f>Sheet1!$P$5:$P$7</c:f>
              <c:numCache>
                <c:formatCode>General</c:formatCode>
                <c:ptCount val="3"/>
                <c:pt idx="0">
                  <c:v>3</c:v>
                </c:pt>
                <c:pt idx="1">
                  <c:v>2.4</c:v>
                </c:pt>
                <c:pt idx="2">
                  <c:v>2</c:v>
                </c:pt>
              </c:numCache>
            </c:numRef>
          </c:val>
          <c:extLst>
            <c:ext xmlns:c16="http://schemas.microsoft.com/office/drawing/2014/chart" uri="{C3380CC4-5D6E-409C-BE32-E72D297353CC}">
              <c16:uniqueId val="{00000000-7A72-4415-92FA-E3B97A6ADD6A}"/>
            </c:ext>
          </c:extLst>
        </c:ser>
        <c:dLbls>
          <c:showLegendKey val="0"/>
          <c:showVal val="0"/>
          <c:showCatName val="0"/>
          <c:showSerName val="0"/>
          <c:showPercent val="0"/>
          <c:showBubbleSize val="0"/>
        </c:dLbls>
        <c:gapWidth val="182"/>
        <c:axId val="204040847"/>
        <c:axId val="204032943"/>
      </c:barChart>
      <c:catAx>
        <c:axId val="2040408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4032943"/>
        <c:crosses val="autoZero"/>
        <c:auto val="1"/>
        <c:lblAlgn val="ctr"/>
        <c:lblOffset val="100"/>
        <c:noMultiLvlLbl val="0"/>
      </c:catAx>
      <c:valAx>
        <c:axId val="204032943"/>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Years to Tier I Implementation</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4040847"/>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accent1"/>
      </a:solidFill>
      <a:round/>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6833" cy="465797"/>
          </a:xfrm>
          <a:prstGeom prst="rect">
            <a:avLst/>
          </a:prstGeom>
        </p:spPr>
        <p:txBody>
          <a:bodyPr vert="horz" lIns="92948" tIns="46474" rIns="92948" bIns="46474"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956551" y="1"/>
            <a:ext cx="3026833" cy="465797"/>
          </a:xfrm>
          <a:prstGeom prst="rect">
            <a:avLst/>
          </a:prstGeom>
        </p:spPr>
        <p:txBody>
          <a:bodyPr vert="horz" lIns="92948" tIns="46474" rIns="92948" bIns="46474" rtlCol="0"/>
          <a:lstStyle>
            <a:lvl1pPr algn="r">
              <a:defRPr sz="1200"/>
            </a:lvl1pPr>
          </a:lstStyle>
          <a:p>
            <a:fld id="{F2A04DE5-F1A9-4D45-BF54-BEFDBA739CA2}" type="datetimeFigureOut">
              <a:rPr lang="en-US" smtClean="0">
                <a:latin typeface="NeueHaasGroteskText Std" panose="020B0504020202020204" pitchFamily="34" charset="0"/>
              </a:rPr>
              <a:t>2/25/2022</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817905"/>
            <a:ext cx="3026833" cy="465796"/>
          </a:xfrm>
          <a:prstGeom prst="rect">
            <a:avLst/>
          </a:prstGeom>
        </p:spPr>
        <p:txBody>
          <a:bodyPr vert="horz" lIns="92948" tIns="46474" rIns="92948" bIns="46474"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956551" y="8817905"/>
            <a:ext cx="3026833" cy="465796"/>
          </a:xfrm>
          <a:prstGeom prst="rect">
            <a:avLst/>
          </a:prstGeom>
        </p:spPr>
        <p:txBody>
          <a:bodyPr vert="horz" lIns="92948" tIns="46474" rIns="92948" bIns="46474"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6833" cy="465797"/>
          </a:xfrm>
          <a:prstGeom prst="rect">
            <a:avLst/>
          </a:prstGeom>
        </p:spPr>
        <p:txBody>
          <a:bodyPr vert="horz" lIns="92948" tIns="46474" rIns="92948" bIns="46474"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956551" y="1"/>
            <a:ext cx="3026833" cy="465797"/>
          </a:xfrm>
          <a:prstGeom prst="rect">
            <a:avLst/>
          </a:prstGeom>
        </p:spPr>
        <p:txBody>
          <a:bodyPr vert="horz" lIns="92948" tIns="46474" rIns="92948" bIns="46474" rtlCol="0"/>
          <a:lstStyle>
            <a:lvl1pPr algn="r">
              <a:defRPr sz="1200">
                <a:latin typeface="NeueHaasGroteskText Std" panose="020B0504020202020204" pitchFamily="34" charset="0"/>
              </a:defRPr>
            </a:lvl1pPr>
          </a:lstStyle>
          <a:p>
            <a:fld id="{A50CD39D-89B0-4C68-805A-35C75A7C20C8}" type="datetimeFigureOut">
              <a:rPr lang="en-US" smtClean="0"/>
              <a:pPr/>
              <a:t>2/25/2022</a:t>
            </a:fld>
            <a:endParaRPr lang="en-US" dirty="0"/>
          </a:p>
        </p:txBody>
      </p:sp>
      <p:sp>
        <p:nvSpPr>
          <p:cNvPr id="4" name="Slide Image Placeholder 3"/>
          <p:cNvSpPr>
            <a:spLocks noGrp="1" noRot="1" noChangeAspect="1"/>
          </p:cNvSpPr>
          <p:nvPr>
            <p:ph type="sldImg" idx="2"/>
          </p:nvPr>
        </p:nvSpPr>
        <p:spPr>
          <a:xfrm>
            <a:off x="708025" y="1160463"/>
            <a:ext cx="5568950" cy="3133725"/>
          </a:xfrm>
          <a:prstGeom prst="rect">
            <a:avLst/>
          </a:prstGeom>
          <a:noFill/>
          <a:ln w="12700">
            <a:solidFill>
              <a:prstClr val="black"/>
            </a:solidFill>
          </a:ln>
        </p:spPr>
        <p:txBody>
          <a:bodyPr vert="horz" lIns="92948" tIns="46474" rIns="92948" bIns="46474" rtlCol="0" anchor="ctr"/>
          <a:lstStyle/>
          <a:p>
            <a:endParaRPr lang="en-US" dirty="0"/>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48" tIns="46474" rIns="92948" bIns="4647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17905"/>
            <a:ext cx="3026833" cy="465796"/>
          </a:xfrm>
          <a:prstGeom prst="rect">
            <a:avLst/>
          </a:prstGeom>
        </p:spPr>
        <p:txBody>
          <a:bodyPr vert="horz" lIns="92948" tIns="46474" rIns="92948" bIns="46474"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956551" y="8817905"/>
            <a:ext cx="3026833" cy="465796"/>
          </a:xfrm>
          <a:prstGeom prst="rect">
            <a:avLst/>
          </a:prstGeom>
        </p:spPr>
        <p:txBody>
          <a:bodyPr vert="horz" lIns="92948" tIns="46474" rIns="92948" bIns="46474"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journals.sagepub.com/doi/full/10.1177/109830071775383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2/25/2022</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1FAB9-208E-3A48-B1C1-D6BB7AB548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4453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TEACHERS CARE ABOUT STUDENTS (understand good nature of adults and hard work and is noticed hypothesis- there to do good work… compare to</a:t>
            </a:r>
          </a:p>
        </p:txBody>
      </p:sp>
      <p:sp>
        <p:nvSpPr>
          <p:cNvPr id="4" name="Slide Number Placeholder 3"/>
          <p:cNvSpPr>
            <a:spLocks noGrp="1"/>
          </p:cNvSpPr>
          <p:nvPr>
            <p:ph type="sldNum" sz="quarter" idx="5"/>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1131051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 As a person– see a significant decline in that statement. RELATIONSHIPS what specific things so that all students being recognized as an individual (PGD- how to do in a big way)- master schedule, middle school advisory etc. how do we set up systems so that our approach intentionally recognizes and connect with students.  E.g., relationship and connect are inherent need for all– but put contingencies on </a:t>
            </a:r>
            <a:r>
              <a:rPr lang="en-US" dirty="0" err="1"/>
              <a:t>builing</a:t>
            </a:r>
            <a:r>
              <a:rPr lang="en-US" dirty="0"/>
              <a:t> those– if hungry– don’t do 5 math problems– get them set human need for hunger– don’t need to earn… yet when acting up for attention we make them doing less desirable before desirable (</a:t>
            </a:r>
            <a:r>
              <a:rPr lang="en-US" dirty="0" err="1"/>
              <a:t>premack</a:t>
            </a:r>
            <a:r>
              <a:rPr lang="en-US" dirty="0"/>
              <a:t>), contingencies but also have tons of structures set up to take care of those other needs (clothes, hunger fed/state/$ to do that structures--- do we have the same systems level all students feeling cared for).</a:t>
            </a:r>
          </a:p>
        </p:txBody>
      </p:sp>
      <p:sp>
        <p:nvSpPr>
          <p:cNvPr id="4" name="Slide Number Placeholder 3"/>
          <p:cNvSpPr>
            <a:spLocks noGrp="1"/>
          </p:cNvSpPr>
          <p:nvPr>
            <p:ph type="sldNum" sz="quarter" idx="5"/>
          </p:nvPr>
        </p:nvSpPr>
        <p:spPr/>
        <p:txBody>
          <a:bodyPr/>
          <a:lstStyle/>
          <a:p>
            <a:fld id="{F9F08466-AEA7-4FC0-9459-6A32F61DA297}" type="slidenum">
              <a:rPr lang="en-US" smtClean="0"/>
              <a:pPr/>
              <a:t>14</a:t>
            </a:fld>
            <a:endParaRPr lang="en-US" dirty="0"/>
          </a:p>
        </p:txBody>
      </p:sp>
    </p:spTree>
    <p:extLst>
      <p:ext uri="{BB962C8B-B14F-4D97-AF65-F5344CB8AC3E}">
        <p14:creationId xmlns:p14="http://schemas.microsoft.com/office/powerpoint/2010/main" val="2704894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18</a:t>
            </a:fld>
            <a:endParaRPr lang="en-US"/>
          </a:p>
        </p:txBody>
      </p:sp>
    </p:spTree>
    <p:extLst>
      <p:ext uri="{BB962C8B-B14F-4D97-AF65-F5344CB8AC3E}">
        <p14:creationId xmlns:p14="http://schemas.microsoft.com/office/powerpoint/2010/main" val="3307264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19</a:t>
            </a:fld>
            <a:endParaRPr lang="en-US"/>
          </a:p>
        </p:txBody>
      </p:sp>
    </p:spTree>
    <p:extLst>
      <p:ext uri="{BB962C8B-B14F-4D97-AF65-F5344CB8AC3E}">
        <p14:creationId xmlns:p14="http://schemas.microsoft.com/office/powerpoint/2010/main" val="1099764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20</a:t>
            </a:fld>
            <a:endParaRPr lang="en-US"/>
          </a:p>
        </p:txBody>
      </p:sp>
    </p:spTree>
    <p:extLst>
      <p:ext uri="{BB962C8B-B14F-4D97-AF65-F5344CB8AC3E}">
        <p14:creationId xmlns:p14="http://schemas.microsoft.com/office/powerpoint/2010/main" val="992709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TIP: If</a:t>
            </a:r>
            <a:r>
              <a:rPr lang="en-US" baseline="0"/>
              <a:t> you are highlighting a specific item, select the list and change the color to Minnesota green. Then select the items you want to highlight and change the color back to white and bold. </a:t>
            </a:r>
            <a:endParaRPr lang="en-US"/>
          </a:p>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a:p>
        </p:txBody>
      </p:sp>
    </p:spTree>
    <p:extLst>
      <p:ext uri="{BB962C8B-B14F-4D97-AF65-F5344CB8AC3E}">
        <p14:creationId xmlns:p14="http://schemas.microsoft.com/office/powerpoint/2010/main" val="1863983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Rationale to continue to work towards implementation and you graduate and continue to consider strategies to leverage funding and sustaining work over the next 5 years</a:t>
            </a:r>
            <a:endParaRPr/>
          </a:p>
        </p:txBody>
      </p:sp>
      <p:sp>
        <p:nvSpPr>
          <p:cNvPr id="614" name="Google Shape;61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4:notes"/>
          <p:cNvSpPr>
            <a:spLocks noGrp="1" noRot="1" noChangeAspect="1"/>
          </p:cNvSpPr>
          <p:nvPr>
            <p:ph type="sldImg" idx="2"/>
          </p:nvPr>
        </p:nvSpPr>
        <p:spPr>
          <a:xfrm>
            <a:off x="388938" y="693738"/>
            <a:ext cx="6180137" cy="3476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14:notes"/>
          <p:cNvSpPr txBox="1">
            <a:spLocks noGrp="1"/>
          </p:cNvSpPr>
          <p:nvPr>
            <p:ph type="body" idx="1"/>
          </p:nvPr>
        </p:nvSpPr>
        <p:spPr>
          <a:xfrm>
            <a:off x="695969" y="4403734"/>
            <a:ext cx="5567754" cy="4171958"/>
          </a:xfrm>
          <a:prstGeom prst="rect">
            <a:avLst/>
          </a:prstGeom>
          <a:noFill/>
          <a:ln>
            <a:noFill/>
          </a:ln>
        </p:spPr>
        <p:txBody>
          <a:bodyPr spcFirstLastPara="1" wrap="square" lIns="92716" tIns="46345" rIns="92716" bIns="46345" anchor="t" anchorCtr="0">
            <a:noAutofit/>
          </a:bodyPr>
          <a:lstStyle/>
          <a:p>
            <a:pPr marL="0" marR="0" lvl="1" indent="0" algn="l" defTabSz="914400" rtl="0" eaLnBrk="1" fontAlgn="auto" latinLnBrk="0" hangingPunct="1">
              <a:lnSpc>
                <a:spcPct val="100000"/>
              </a:lnSpc>
              <a:spcBef>
                <a:spcPts val="0"/>
              </a:spcBef>
              <a:spcAft>
                <a:spcPts val="0"/>
              </a:spcAft>
              <a:buClr>
                <a:schemeClr val="dk1"/>
              </a:buClr>
              <a:buSzPts val="1600"/>
              <a:buFontTx/>
              <a:buNone/>
              <a:tabLst/>
              <a:defRPr/>
            </a:pPr>
            <a:r>
              <a:rPr lang="en-US" dirty="0">
                <a:solidFill>
                  <a:schemeClr val="dk1"/>
                </a:solidFill>
                <a:latin typeface="Calibri"/>
                <a:ea typeface="Calibri"/>
                <a:cs typeface="Calibri"/>
                <a:sym typeface="Calibri"/>
              </a:rPr>
              <a:t>Select</a:t>
            </a:r>
            <a:r>
              <a:rPr lang="en-US" baseline="0" dirty="0">
                <a:solidFill>
                  <a:schemeClr val="dk1"/>
                </a:solidFill>
                <a:latin typeface="Calibri"/>
                <a:ea typeface="Calibri"/>
                <a:cs typeface="Calibri"/>
                <a:sym typeface="Calibri"/>
              </a:rPr>
              <a:t> use easy to implement PREVENTATIVE evidence-based-</a:t>
            </a:r>
            <a:r>
              <a:rPr lang="en-US" dirty="0">
                <a:solidFill>
                  <a:schemeClr val="dk1"/>
                </a:solidFill>
                <a:latin typeface="Calibri"/>
                <a:ea typeface="Calibri"/>
                <a:cs typeface="Calibri"/>
                <a:sym typeface="Calibri"/>
              </a:rPr>
              <a:t>practices to BUILD relationship (e.g.,</a:t>
            </a:r>
            <a:r>
              <a:rPr lang="en-US" baseline="0" dirty="0">
                <a:solidFill>
                  <a:schemeClr val="dk1"/>
                </a:solidFill>
                <a:latin typeface="Calibri"/>
                <a:ea typeface="Calibri"/>
                <a:cs typeface="Calibri"/>
                <a:sym typeface="Calibri"/>
              </a:rPr>
              <a:t> positive greeting at door) see Cook, C. R. , Fiat, A., Larson, M., </a:t>
            </a:r>
            <a:r>
              <a:rPr lang="en-US" baseline="0" dirty="0" err="1">
                <a:solidFill>
                  <a:schemeClr val="dk1"/>
                </a:solidFill>
                <a:latin typeface="Calibri"/>
                <a:ea typeface="Calibri"/>
                <a:cs typeface="Calibri"/>
                <a:sym typeface="Calibri"/>
              </a:rPr>
              <a:t>Daikos</a:t>
            </a:r>
            <a:r>
              <a:rPr lang="en-US" baseline="0" dirty="0">
                <a:solidFill>
                  <a:schemeClr val="dk1"/>
                </a:solidFill>
                <a:latin typeface="Calibri"/>
                <a:ea typeface="Calibri"/>
                <a:cs typeface="Calibri"/>
                <a:sym typeface="Calibri"/>
              </a:rPr>
              <a:t>, C., </a:t>
            </a:r>
            <a:r>
              <a:rPr lang="en-US" baseline="0" dirty="0" err="1">
                <a:solidFill>
                  <a:schemeClr val="dk1"/>
                </a:solidFill>
                <a:latin typeface="Calibri"/>
                <a:ea typeface="Calibri"/>
                <a:cs typeface="Calibri"/>
                <a:sym typeface="Calibri"/>
              </a:rPr>
              <a:t>Slemrod</a:t>
            </a:r>
            <a:r>
              <a:rPr lang="en-US" baseline="0" dirty="0">
                <a:solidFill>
                  <a:schemeClr val="dk1"/>
                </a:solidFill>
                <a:latin typeface="Calibri"/>
                <a:ea typeface="Calibri"/>
                <a:cs typeface="Calibri"/>
                <a:sym typeface="Calibri"/>
              </a:rPr>
              <a:t>. T., Holland, E. A., Thayer, A. &amp; Renshaw (2018). Positive Greetings at the Door: Evaluation of a Low-Cost, High-Yield Proactive Classroom Management Strategy. Journal of Positive Behavior Supports, 20, (149-159).</a:t>
            </a:r>
            <a:endParaRPr lang="en-US" dirty="0">
              <a:solidFill>
                <a:schemeClr val="dk1"/>
              </a:solidFill>
              <a:latin typeface="Calibri"/>
              <a:ea typeface="Calibri"/>
              <a:cs typeface="Calibri"/>
              <a:sym typeface="Calibri"/>
            </a:endParaRPr>
          </a:p>
          <a:p>
            <a:pPr marL="0" marR="0" lvl="1" indent="0" algn="l" defTabSz="914400" rtl="0" eaLnBrk="1" fontAlgn="auto" latinLnBrk="0" hangingPunct="1">
              <a:lnSpc>
                <a:spcPct val="100000"/>
              </a:lnSpc>
              <a:spcBef>
                <a:spcPts val="0"/>
              </a:spcBef>
              <a:spcAft>
                <a:spcPts val="0"/>
              </a:spcAft>
              <a:buClr>
                <a:schemeClr val="dk1"/>
              </a:buClr>
              <a:buSzPts val="1600"/>
              <a:buFontTx/>
              <a:buNone/>
              <a:tabLst/>
              <a:defRPr/>
            </a:pPr>
            <a:endParaRPr lang="en-US" sz="1200" dirty="0">
              <a:solidFill>
                <a:srgbClr val="003865"/>
              </a:solidFill>
              <a:hlinkClick r:id="rId3" tooltip="Link to Article Online"/>
            </a:endParaRPr>
          </a:p>
          <a:p>
            <a:pPr marL="0" marR="0" lvl="1" indent="0" algn="l" defTabSz="914400" rtl="0" eaLnBrk="1" fontAlgn="auto" latinLnBrk="0" hangingPunct="1">
              <a:lnSpc>
                <a:spcPct val="100000"/>
              </a:lnSpc>
              <a:spcBef>
                <a:spcPts val="0"/>
              </a:spcBef>
              <a:spcAft>
                <a:spcPts val="0"/>
              </a:spcAft>
              <a:buClr>
                <a:schemeClr val="dk1"/>
              </a:buClr>
              <a:buSzPts val="1600"/>
              <a:buFontTx/>
              <a:buNone/>
              <a:tabLst/>
              <a:defRPr/>
            </a:pPr>
            <a:r>
              <a:rPr lang="en-US" sz="1200" dirty="0">
                <a:solidFill>
                  <a:srgbClr val="003865"/>
                </a:solidFill>
                <a:hlinkClick r:id="rId3" tooltip="Link to Article Online"/>
              </a:rPr>
              <a:t>https://journals.sagepub.com/doi/full/10.1177/1098300717753831</a:t>
            </a:r>
            <a:endParaRPr lang="en-US" sz="1200" dirty="0">
              <a:solidFill>
                <a:srgbClr val="003865"/>
              </a:solidFill>
            </a:endParaRPr>
          </a:p>
          <a:p>
            <a:pPr marL="0" lvl="1">
              <a:buClr>
                <a:schemeClr val="dk1"/>
              </a:buClr>
              <a:buSzPts val="1600"/>
            </a:pPr>
            <a:endParaRPr dirty="0">
              <a:solidFill>
                <a:schemeClr val="dk1"/>
              </a:solidFill>
              <a:latin typeface="Calibri"/>
              <a:ea typeface="Calibri"/>
              <a:cs typeface="Calibri"/>
              <a:sym typeface="Calibri"/>
            </a:endParaRPr>
          </a:p>
        </p:txBody>
      </p:sp>
      <p:sp>
        <p:nvSpPr>
          <p:cNvPr id="431" name="Google Shape;431;p14:notes"/>
          <p:cNvSpPr txBox="1">
            <a:spLocks noGrp="1"/>
          </p:cNvSpPr>
          <p:nvPr>
            <p:ph type="sldNum" idx="12"/>
          </p:nvPr>
        </p:nvSpPr>
        <p:spPr>
          <a:xfrm>
            <a:off x="3942216" y="8805859"/>
            <a:ext cx="3015867" cy="463550"/>
          </a:xfrm>
          <a:prstGeom prst="rect">
            <a:avLst/>
          </a:prstGeom>
          <a:noFill/>
          <a:ln>
            <a:noFill/>
          </a:ln>
        </p:spPr>
        <p:txBody>
          <a:bodyPr spcFirstLastPara="1" wrap="square" lIns="92716" tIns="46345" rIns="92716" bIns="46345" anchor="b" anchorCtr="0">
            <a:noAutofit/>
          </a:bodyPr>
          <a:lstStyle/>
          <a:p>
            <a:pPr defTabSz="927306">
              <a:defRPr/>
            </a:pPr>
            <a:fld id="{00000000-1234-1234-1234-123412341234}" type="slidenum">
              <a:rPr lang="en-US">
                <a:solidFill>
                  <a:prstClr val="black"/>
                </a:solidFill>
                <a:latin typeface="Calibri"/>
                <a:ea typeface="Calibri"/>
                <a:cs typeface="Calibri"/>
                <a:sym typeface="Calibri"/>
              </a:rPr>
              <a:pPr defTabSz="927306">
                <a:defRPr/>
              </a:pPr>
              <a:t>7</a:t>
            </a:fld>
            <a:endParaRP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070708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a:t>
            </a:r>
            <a:r>
              <a:rPr lang="en-US" baseline="0" dirty="0"/>
              <a:t> Sheet – Yellow</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4030992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a:t>
            </a:r>
            <a:r>
              <a:rPr lang="en-US" b="1" dirty="0"/>
              <a:t>subset</a:t>
            </a:r>
            <a:r>
              <a:rPr lang="en-US" dirty="0"/>
              <a:t> of MN SSR questions which focuses on Teacher-Student Relationships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5 questions in school section relationship area of survey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can disaggregate at State and District (school IF REPORT CARD) levels to look at student perception of relationships</a:t>
            </a:r>
          </a:p>
        </p:txBody>
      </p:sp>
      <p:sp>
        <p:nvSpPr>
          <p:cNvPr id="4" name="Slide Number Placeholder 3"/>
          <p:cNvSpPr>
            <a:spLocks noGrp="1"/>
          </p:cNvSpPr>
          <p:nvPr>
            <p:ph type="sldNum" sz="quarter" idx="5"/>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3032987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Took 2 questions, #4 &amp; #5 and used info  for all grades (grade 5, 8, 9, 11) see in this slide ALL grades by same categories. % students who agree with the statement at the top… Blue is ALL students (again NOT ALL student rep here)– Blue students in district, GREEN statewide</a:t>
            </a:r>
          </a:p>
          <a:p>
            <a:endParaRPr lang="en-US" dirty="0"/>
          </a:p>
          <a:p>
            <a:endParaRPr lang="en-US" dirty="0"/>
          </a:p>
          <a:p>
            <a:r>
              <a:rPr lang="en-US" dirty="0"/>
              <a:t>Let’s look at 2 questions now in depth (question </a:t>
            </a:r>
            <a:r>
              <a:rPr lang="en-US" b="1" dirty="0"/>
              <a:t>#4 </a:t>
            </a:r>
            <a:r>
              <a:rPr lang="en-US" dirty="0"/>
              <a:t>and #5)</a:t>
            </a:r>
          </a:p>
          <a:p>
            <a:pPr marL="171450" indent="-171450">
              <a:buFont typeface="Arial" panose="020B0604020202020204" pitchFamily="34" charset="0"/>
              <a:buChar char="•"/>
            </a:pPr>
            <a:r>
              <a:rPr lang="en-US" dirty="0"/>
              <a:t>This is </a:t>
            </a:r>
            <a:r>
              <a:rPr lang="en-US" b="1" dirty="0"/>
              <a:t>actual </a:t>
            </a:r>
            <a:r>
              <a:rPr lang="en-US" dirty="0"/>
              <a:t>district data (blue bars) compared to MN statewide data (green bar) disaggregated in response to question #4 “</a:t>
            </a:r>
            <a:r>
              <a:rPr lang="en-US" b="1" dirty="0"/>
              <a:t>At my school, teachers care about students</a:t>
            </a:r>
            <a:r>
              <a:rPr lang="en-US" dirty="0"/>
              <a:t>” (in affirmative/agree)</a:t>
            </a:r>
          </a:p>
          <a:p>
            <a:pPr marL="171450" indent="-171450">
              <a:buFont typeface="Arial" panose="020B0604020202020204" pitchFamily="34" charset="0"/>
              <a:buChar char="•"/>
            </a:pPr>
            <a:r>
              <a:rPr lang="en-US" dirty="0"/>
              <a:t>Can disaggregate multiple ways: </a:t>
            </a:r>
            <a:r>
              <a:rPr lang="en-US" dirty="0" err="1"/>
              <a:t>demographis</a:t>
            </a:r>
            <a:r>
              <a:rPr lang="en-US" dirty="0"/>
              <a:t>, race/cultural, ethnicity, spec ed status, FRL proxy for SES  etc.</a:t>
            </a:r>
          </a:p>
        </p:txBody>
      </p:sp>
      <p:sp>
        <p:nvSpPr>
          <p:cNvPr id="4" name="Slide Number Placeholder 3"/>
          <p:cNvSpPr>
            <a:spLocks noGrp="1"/>
          </p:cNvSpPr>
          <p:nvPr>
            <p:ph type="sldNum" sz="quarter" idx="5"/>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862816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2 questions now in depth (question #4 and </a:t>
            </a:r>
            <a:r>
              <a:rPr lang="en-US" b="1" dirty="0"/>
              <a:t>#5</a:t>
            </a:r>
            <a:r>
              <a:rPr lang="en-US" dirty="0"/>
              <a:t>)</a:t>
            </a:r>
          </a:p>
          <a:p>
            <a:pPr marL="171450" indent="-171450">
              <a:buFont typeface="Arial" panose="020B0604020202020204" pitchFamily="34" charset="0"/>
              <a:buChar char="•"/>
            </a:pPr>
            <a:r>
              <a:rPr lang="en-US" dirty="0"/>
              <a:t>Again, actual district data (blue bars) compared to MN statewide data (green bar) disaggregated in response to question #5 </a:t>
            </a:r>
            <a:r>
              <a:rPr lang="en-US" b="1" dirty="0"/>
              <a:t>“Most teachers at my school are interested in me as a person”</a:t>
            </a:r>
            <a:r>
              <a:rPr lang="en-US" dirty="0"/>
              <a:t>  (in affirmative/agree)</a:t>
            </a:r>
          </a:p>
          <a:p>
            <a:endParaRPr lang="en-US" dirty="0"/>
          </a:p>
          <a:p>
            <a:endParaRPr lang="en-US" dirty="0"/>
          </a:p>
          <a:p>
            <a:r>
              <a:rPr lang="en-US" dirty="0"/>
              <a:t>Took 2 questions (info are for all grades – grade 5 8 9 11) see in this slide ALL grades by same categories. % students who agree with the statement at the top… Blue is ALL students (again NOT ALL student rep here)– Blue students in district, GREEN statewide</a:t>
            </a:r>
          </a:p>
        </p:txBody>
      </p:sp>
      <p:sp>
        <p:nvSpPr>
          <p:cNvPr id="4" name="Slide Number Placeholder 3"/>
          <p:cNvSpPr>
            <a:spLocks noGrp="1"/>
          </p:cNvSpPr>
          <p:nvPr>
            <p:ph type="sldNum" sz="quarter" idx="5"/>
          </p:nvPr>
        </p:nvSpPr>
        <p:spPr/>
        <p:txBody>
          <a:bodyPr/>
          <a:lstStyle/>
          <a:p>
            <a:fld id="{F9F08466-AEA7-4FC0-9459-6A32F61DA297}" type="slidenum">
              <a:rPr lang="en-US" smtClean="0"/>
              <a:pPr/>
              <a:t>11</a:t>
            </a:fld>
            <a:endParaRPr lang="en-US" dirty="0"/>
          </a:p>
        </p:txBody>
      </p:sp>
    </p:spTree>
    <p:extLst>
      <p:ext uri="{BB962C8B-B14F-4D97-AF65-F5344CB8AC3E}">
        <p14:creationId xmlns:p14="http://schemas.microsoft.com/office/powerpoint/2010/main" val="622851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question #3: School rules are fair (in affirmative/agree)</a:t>
            </a:r>
          </a:p>
          <a:p>
            <a:endParaRPr lang="en-US" dirty="0"/>
          </a:p>
          <a:p>
            <a:pPr marL="171450" indent="-171450">
              <a:buFont typeface="Arial" panose="020B0604020202020204" pitchFamily="34" charset="0"/>
              <a:buChar char="•"/>
            </a:pPr>
            <a:r>
              <a:rPr lang="en-US" dirty="0"/>
              <a:t>Past 2 slides were broken by ALL grade levels were averaged together. </a:t>
            </a:r>
          </a:p>
          <a:p>
            <a:pPr marL="171450" indent="-171450">
              <a:buFont typeface="Arial" panose="020B0604020202020204" pitchFamily="34" charset="0"/>
              <a:buChar char="•"/>
            </a:pPr>
            <a:r>
              <a:rPr lang="en-US" dirty="0"/>
              <a:t>These 2 slides show responses of the course of the different grades 5</a:t>
            </a:r>
            <a:r>
              <a:rPr lang="en-US" baseline="30000" dirty="0"/>
              <a:t>th</a:t>
            </a:r>
            <a:r>
              <a:rPr lang="en-US" dirty="0"/>
              <a:t> </a:t>
            </a:r>
            <a:r>
              <a:rPr lang="en-US" dirty="0" err="1"/>
              <a:t>ave</a:t>
            </a:r>
            <a:r>
              <a:rPr lang="en-US" dirty="0"/>
              <a:t> response by different demographic breakdown. School rules are fair- 5</a:t>
            </a:r>
            <a:r>
              <a:rPr lang="en-US" baseline="30000" dirty="0"/>
              <a:t>th</a:t>
            </a:r>
            <a:r>
              <a:rPr lang="en-US" dirty="0"/>
              <a:t> grade AA, 8</a:t>
            </a:r>
            <a:r>
              <a:rPr lang="en-US" baseline="30000" dirty="0"/>
              <a:t>th</a:t>
            </a:r>
            <a:r>
              <a:rPr lang="en-US" dirty="0"/>
              <a:t> grade AA least. Over course of time need to establish those relationships– importance WHEN to intervene. Some bounce back 9</a:t>
            </a:r>
            <a:r>
              <a:rPr lang="en-US" baseline="30000" dirty="0"/>
              <a:t>th</a:t>
            </a:r>
            <a:r>
              <a:rPr lang="en-US" dirty="0"/>
              <a:t> (more mature? Also may have lost students? Same with 11</a:t>
            </a:r>
            <a:r>
              <a:rPr lang="en-US" baseline="30000" dirty="0"/>
              <a:t>th</a:t>
            </a:r>
            <a:r>
              <a:rPr lang="en-US" dirty="0"/>
              <a:t>?? Talk about grad rates and looking at HS may be too late? When to intervene and how to intervene</a:t>
            </a:r>
          </a:p>
        </p:txBody>
      </p:sp>
      <p:sp>
        <p:nvSpPr>
          <p:cNvPr id="4" name="Slide Number Placeholder 3"/>
          <p:cNvSpPr>
            <a:spLocks noGrp="1"/>
          </p:cNvSpPr>
          <p:nvPr>
            <p:ph type="sldNum" sz="quarter" idx="5"/>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32932150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7"/>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2/25/2022</a:t>
            </a:fld>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9118" y="1436952"/>
            <a:ext cx="5834253" cy="1348440"/>
          </a:xfrm>
          <a:prstGeom prst="rect">
            <a:avLst/>
          </a:prstGeom>
        </p:spPr>
      </p:pic>
      <p:pic>
        <p:nvPicPr>
          <p:cNvPr id="8" name="08E63123-0EA5-48C1-AA21-28EADA3137E5" descr="08E63123-0EA5-48C1-AA21-28EADA3137E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703809" y="2722866"/>
            <a:ext cx="2784382" cy="1292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7865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117900" y="231933"/>
            <a:ext cx="1627773" cy="774259"/>
          </a:xfrm>
          <a:prstGeom prst="rect">
            <a:avLst/>
          </a:prstGeom>
        </p:spPr>
      </p:pic>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1"/>
          <p:cNvSpPr>
            <a:spLocks noGrp="1"/>
          </p:cNvSpPr>
          <p:nvPr>
            <p:ph type="title" hasCustomPrompt="1"/>
          </p:nvPr>
        </p:nvSpPr>
        <p:spPr>
          <a:xfrm>
            <a:off x="2484583" y="152400"/>
            <a:ext cx="8869216"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2/25/2022</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9" name="Footer Placeholder 4"/>
          <p:cNvSpPr>
            <a:spLocks noGrp="1"/>
          </p:cNvSpPr>
          <p:nvPr>
            <p:ph type="ftr" sz="quarter" idx="13"/>
          </p:nvPr>
        </p:nvSpPr>
        <p:spPr>
          <a:xfrm>
            <a:off x="2885258" y="6356352"/>
            <a:ext cx="6421487"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solidFill>
                  <a:srgbClr val="000000"/>
                </a:solidFill>
              </a:defRPr>
            </a:lvl1pPr>
          </a:lstStyle>
          <a:p>
            <a:r>
              <a:rPr lang="en-US" sz="1600" b="1" dirty="0"/>
              <a:t>pbis.org</a:t>
            </a:r>
          </a:p>
        </p:txBody>
      </p:sp>
      <p:pic>
        <p:nvPicPr>
          <p:cNvPr id="13" name="Picture 12"/>
          <p:cNvPicPr>
            <a:picLocks noChangeAspect="1"/>
          </p:cNvPicPr>
          <p:nvPr userDrawn="1"/>
        </p:nvPicPr>
        <p:blipFill rotWithShape="1">
          <a:blip r:embed="rId3">
            <a:extLst>
              <a:ext uri="{28A0092B-C50C-407E-A947-70E740481C1C}">
                <a14:useLocalDpi xmlns:a14="http://schemas.microsoft.com/office/drawing/2010/main" val="0"/>
              </a:ext>
            </a:extLst>
          </a:blip>
          <a:srcRect t="14435" b="15483"/>
          <a:stretch/>
        </p:blipFill>
        <p:spPr>
          <a:xfrm>
            <a:off x="117764" y="216450"/>
            <a:ext cx="1627909" cy="777607"/>
          </a:xfrm>
          <a:prstGeom prst="rect">
            <a:avLst/>
          </a:prstGeom>
        </p:spPr>
      </p:pic>
    </p:spTree>
    <p:extLst>
      <p:ext uri="{BB962C8B-B14F-4D97-AF65-F5344CB8AC3E}">
        <p14:creationId xmlns:p14="http://schemas.microsoft.com/office/powerpoint/2010/main" val="3741588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1D68A5"/>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lvl1pPr>
              <a:defRPr sz="1200">
                <a:solidFill>
                  <a:schemeClr val="bg1"/>
                </a:solidFill>
              </a:defRPr>
            </a:lvl1pPr>
          </a:lstStyle>
          <a:p>
            <a:r>
              <a:rPr lang="en-US" sz="1600" b="1" dirty="0">
                <a:solidFill>
                  <a:srgbClr val="000000"/>
                </a:solidFill>
              </a:rPr>
              <a:t>pbis.org</a:t>
            </a:r>
            <a:endParaRPr lang="en-US" b="1" dirty="0">
              <a:solidFill>
                <a:srgbClr val="FFFFFF"/>
              </a:solidFill>
            </a:endParaRPr>
          </a:p>
        </p:txBody>
      </p:sp>
      <p:sp>
        <p:nvSpPr>
          <p:cNvPr id="5" name="Slide Number Placeholder 4"/>
          <p:cNvSpPr>
            <a:spLocks noGrp="1"/>
          </p:cNvSpPr>
          <p:nvPr>
            <p:ph type="sldNum" sz="quarter" idx="12"/>
          </p:nvPr>
        </p:nvSpPr>
        <p:spPr/>
        <p:txBody>
          <a:bodyPr/>
          <a:lstStyle>
            <a:lvl1pPr>
              <a:defRPr b="1">
                <a:solidFill>
                  <a:schemeClr val="bg1"/>
                </a:solidFill>
              </a:defRPr>
            </a:lvl1pPr>
          </a:lstStyle>
          <a:p>
            <a:fld id="{91C7252B-4A3A-443E-82EA-92A5BCCF2336}" type="slidenum">
              <a:rPr lang="en-US" smtClean="0">
                <a:solidFill>
                  <a:srgbClr val="FFFFFF"/>
                </a:solidFill>
              </a:rPr>
              <a:pPr/>
              <a:t>‹#›</a:t>
            </a:fld>
            <a:endParaRPr lang="en-US" dirty="0">
              <a:solidFill>
                <a:srgbClr val="FFFFFF"/>
              </a:solidFill>
            </a:endParaRP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14435" b="15483"/>
          <a:stretch/>
        </p:blipFill>
        <p:spPr>
          <a:xfrm>
            <a:off x="117764" y="216450"/>
            <a:ext cx="1627909" cy="777607"/>
          </a:xfrm>
          <a:prstGeom prst="rect">
            <a:avLst/>
          </a:prstGeom>
        </p:spPr>
      </p:pic>
    </p:spTree>
    <p:extLst>
      <p:ext uri="{BB962C8B-B14F-4D97-AF65-F5344CB8AC3E}">
        <p14:creationId xmlns:p14="http://schemas.microsoft.com/office/powerpoint/2010/main" val="301748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2/25/2022</a:t>
            </a:fld>
            <a:endParaRPr lang="en-US" dirty="0">
              <a:solidFill>
                <a:srgbClr val="000000"/>
              </a:solidFill>
            </a:endParaRPr>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education.mn.gov</a:t>
            </a: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4"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803811"/>
            <a:ext cx="5447246" cy="723760"/>
          </a:xfrm>
          <a:prstGeom prst="rect">
            <a:avLst/>
          </a:prstGeom>
        </p:spPr>
      </p:pic>
      <p:pic>
        <p:nvPicPr>
          <p:cNvPr id="10" name="08E63123-0EA5-48C1-AA21-28EADA3137E5" descr="08E63123-0EA5-48C1-AA21-28EADA3137E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703809" y="2722866"/>
            <a:ext cx="2784382" cy="1292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6947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363996" y="152400"/>
            <a:ext cx="8989803"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2/25/2022</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9644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363996" y="152400"/>
            <a:ext cx="8989803"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2/25/2022</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882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838200" y="1335281"/>
            <a:ext cx="10515600" cy="4841682"/>
          </a:xfrm>
          <a:solidFill>
            <a:schemeClr val="bg1"/>
          </a:solidFill>
        </p:spPr>
        <p:txBody>
          <a:bodyPr lIns="182880" tIns="91440" rIns="182880" bIns="274320" anchor="b">
            <a:normAutofit/>
          </a:bodyPr>
          <a:lstStyle>
            <a:lvl1pPr algn="l">
              <a:defRPr sz="7200" b="1">
                <a:solidFill>
                  <a:schemeClr val="tx1"/>
                </a:solidFill>
              </a:defRPr>
            </a:lvl1pPr>
          </a:lstStyle>
          <a:p>
            <a:r>
              <a:rPr lang="en-US" dirty="0"/>
              <a:t>Click to edit title</a:t>
            </a:r>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2/25/2022</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9386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solidFill>
                  <a:srgbClr val="FFFFFF"/>
                </a:solidFill>
              </a:rPr>
              <a:pPr/>
              <a:t>2/25/2022</a:t>
            </a:fld>
            <a:endParaRPr lang="en-US" dirty="0">
              <a:solidFill>
                <a:srgbClr val="FFFFFF"/>
              </a:solidFill>
            </a:endParaRPr>
          </a:p>
        </p:txBody>
      </p:sp>
      <p:sp>
        <p:nvSpPr>
          <p:cNvPr id="5" name="Footer Placeholder 4"/>
          <p:cNvSpPr>
            <a:spLocks noGrp="1"/>
          </p:cNvSpPr>
          <p:nvPr>
            <p:ph type="ftr" sz="quarter" idx="12"/>
          </p:nvPr>
        </p:nvSpPr>
        <p:spPr>
          <a:xfrm>
            <a:off x="2885256" y="6356350"/>
            <a:ext cx="6421487" cy="365125"/>
          </a:xfrm>
        </p:spPr>
        <p:txBody>
          <a:bodyPr/>
          <a:lstStyle>
            <a:lvl1pPr>
              <a:defRPr>
                <a:solidFill>
                  <a:schemeClr val="bg1"/>
                </a:solidFill>
              </a:defRPr>
            </a:lvl1pPr>
          </a:lstStyle>
          <a:p>
            <a:r>
              <a:rPr lang="en-US" dirty="0">
                <a:solidFill>
                  <a:srgbClr val="FFFFFF"/>
                </a:solidFill>
              </a:rPr>
              <a:t>Leading for educational excellence and equity, every day for every one. </a:t>
            </a:r>
            <a:r>
              <a:rPr lang="en-US" dirty="0">
                <a:solidFill>
                  <a:srgbClr val="78BE21"/>
                </a:solidFill>
              </a:rPr>
              <a:t>|</a:t>
            </a:r>
            <a:r>
              <a:rPr lang="en-US" dirty="0">
                <a:solidFill>
                  <a:srgbClr val="FFFFFF"/>
                </a:solidFill>
              </a:rPr>
              <a:t> education.mn.gov</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7176" y="594061"/>
            <a:ext cx="3486624" cy="463258"/>
          </a:xfrm>
          <a:prstGeom prst="rect">
            <a:avLst/>
          </a:prstGeom>
        </p:spPr>
      </p:pic>
      <p:pic>
        <p:nvPicPr>
          <p:cNvPr id="9" name="08E63123-0EA5-48C1-AA21-28EADA3137E5" descr="08E63123-0EA5-48C1-AA21-28EADA3137E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00443" y="353698"/>
            <a:ext cx="1696348" cy="787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2219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425E5E-8D9F-E64E-A62C-9E9663A2F994}" type="datetimeFigureOut">
              <a:rPr lang="en-US" smtClean="0">
                <a:solidFill>
                  <a:srgbClr val="000000"/>
                </a:solidFill>
              </a:rPr>
              <a:pPr/>
              <a:t>2/25/2022</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0015EC8E-E6FD-D74C-91C3-44CDC86C8287}"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49010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2/25/2022</a:t>
            </a:fld>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9"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t> </a:t>
            </a:r>
            <a:r>
              <a:rPr lang="en-US" dirty="0">
                <a:solidFill>
                  <a:schemeClr val="accent2"/>
                </a:solidFill>
              </a:rPr>
              <a:t>|</a:t>
            </a:r>
            <a:r>
              <a:rPr lang="en-US" dirty="0"/>
              <a:t> </a:t>
            </a:r>
            <a:r>
              <a:rPr lang="en-US" dirty="0">
                <a:solidFill>
                  <a:srgbClr val="003865"/>
                </a:solidFill>
              </a:rPr>
              <a:t>education.mn.gov</a:t>
            </a:r>
          </a:p>
        </p:txBody>
      </p:sp>
    </p:spTree>
    <p:extLst>
      <p:ext uri="{BB962C8B-B14F-4D97-AF65-F5344CB8AC3E}">
        <p14:creationId xmlns:p14="http://schemas.microsoft.com/office/powerpoint/2010/main" val="1890536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2700">
                <a:solidFill>
                  <a:schemeClr val="tx1"/>
                </a:solidFill>
              </a:defRPr>
            </a:lvl1pPr>
          </a:lstStyle>
          <a:p>
            <a:r>
              <a:rPr lang="en-US"/>
              <a:t>Click to edit Master title style</a:t>
            </a:r>
          </a:p>
        </p:txBody>
      </p:sp>
      <p:sp>
        <p:nvSpPr>
          <p:cNvPr id="5" name="Content Placeholder 2"/>
          <p:cNvSpPr>
            <a:spLocks noGrp="1"/>
          </p:cNvSpPr>
          <p:nvPr>
            <p:ph sz="quarter" idx="10"/>
          </p:nvPr>
        </p:nvSpPr>
        <p:spPr bwMode="gray">
          <a:xfrm>
            <a:off x="838200" y="1366346"/>
            <a:ext cx="10515600" cy="4788393"/>
          </a:xfrm>
          <a:noFill/>
        </p:spPr>
        <p:txBody>
          <a:bodyPr lIns="91440" tIns="45720" rIns="91440" bIns="4572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1"/>
          </p:nvPr>
        </p:nvSpPr>
        <p:spPr bwMode="black">
          <a:xfrm>
            <a:off x="838201" y="6356352"/>
            <a:ext cx="1358591" cy="365125"/>
          </a:xfrm>
        </p:spPr>
        <p:txBody>
          <a:bodyPr/>
          <a:lstStyle/>
          <a:p>
            <a:fld id="{66C283A4-7960-4BFD-B3A5-A2CC5BB2A473}" type="datetime1">
              <a:rPr lang="en-US" smtClean="0"/>
              <a:t>2/25/2022</a:t>
            </a:fld>
            <a:endParaRPr lang="en-US"/>
          </a:p>
        </p:txBody>
      </p:sp>
      <p:sp>
        <p:nvSpPr>
          <p:cNvPr id="7"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t>Minnesota Department of Education </a:t>
            </a:r>
            <a:r>
              <a:rPr lang="en-US">
                <a:solidFill>
                  <a:schemeClr val="accent1"/>
                </a:solidFill>
              </a:rPr>
              <a:t>|</a:t>
            </a:r>
            <a:r>
              <a:rPr lang="en-US"/>
              <a:t> education.mn.gov</a:t>
            </a:r>
          </a:p>
        </p:txBody>
      </p:sp>
      <p:sp>
        <p:nvSpPr>
          <p:cNvPr id="9" name="Slide Number Placeholder 5"/>
          <p:cNvSpPr>
            <a:spLocks noGrp="1"/>
          </p:cNvSpPr>
          <p:nvPr>
            <p:ph type="sldNum" sz="quarter" idx="12"/>
          </p:nvPr>
        </p:nvSpPr>
        <p:spPr bwMode="black">
          <a:xfrm>
            <a:off x="9891133" y="6356352"/>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479795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solidFill>
                  <a:srgbClr val="000000"/>
                </a:solidFill>
              </a:rPr>
              <a:pPr/>
              <a:t>2/25/2022</a:t>
            </a:fld>
            <a:endParaRPr lang="en-US" dirty="0">
              <a:solidFill>
                <a:srgbClr val="000000"/>
              </a:solidFill>
            </a:endParaRPr>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 mn.gov/websiteurl</a:t>
            </a:r>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05713900"/>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14" r:id="rId8"/>
    <p:sldLayoutId id="2147483815" r:id="rId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1" y="6356352"/>
            <a:ext cx="1358591"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solidFill>
                  <a:srgbClr val="000000"/>
                </a:solidFill>
              </a:rPr>
              <a:pPr/>
              <a:t>2/25/2022</a:t>
            </a:fld>
            <a:endParaRPr lang="en-US" dirty="0">
              <a:solidFill>
                <a:srgbClr val="000000"/>
              </a:solidFill>
            </a:endParaRPr>
          </a:p>
        </p:txBody>
      </p:sp>
      <p:sp>
        <p:nvSpPr>
          <p:cNvPr id="12" name="Footer Placeholder 4"/>
          <p:cNvSpPr>
            <a:spLocks noGrp="1"/>
          </p:cNvSpPr>
          <p:nvPr>
            <p:ph type="ftr" sz="quarter" idx="3"/>
          </p:nvPr>
        </p:nvSpPr>
        <p:spPr>
          <a:xfrm>
            <a:off x="3302178" y="6356351"/>
            <a:ext cx="5587647" cy="365125"/>
          </a:xfrm>
          <a:prstGeom prst="rect">
            <a:avLst/>
          </a:prstGeom>
        </p:spPr>
        <p:txBody>
          <a:bodyPr anchor="ctr"/>
          <a:lstStyle>
            <a:lvl1pPr algn="ctr">
              <a:defRPr sz="1200">
                <a:solidFill>
                  <a:schemeClr val="tx2"/>
                </a:solidFill>
              </a:defRPr>
            </a:lvl1pPr>
          </a:lstStyle>
          <a:p>
            <a:r>
              <a:rPr lang="en-US">
                <a:solidFill>
                  <a:srgbClr val="000000"/>
                </a:solidFill>
              </a:rPr>
              <a:t>Optional Tagline Goes Here </a:t>
            </a:r>
            <a:r>
              <a:rPr lang="en-US">
                <a:solidFill>
                  <a:srgbClr val="003865"/>
                </a:solidFill>
              </a:rPr>
              <a:t>|</a:t>
            </a:r>
            <a:r>
              <a:rPr lang="en-US">
                <a:solidFill>
                  <a:srgbClr val="000000"/>
                </a:solidFill>
              </a:rPr>
              <a:t> mn.gov/websiteurl</a:t>
            </a:r>
            <a:endParaRPr lang="en-US" dirty="0">
              <a:solidFill>
                <a:srgbClr val="000000"/>
              </a:solidFill>
            </a:endParaRPr>
          </a:p>
        </p:txBody>
      </p:sp>
      <p:sp>
        <p:nvSpPr>
          <p:cNvPr id="6" name="Slide Number Placeholder 5"/>
          <p:cNvSpPr>
            <a:spLocks noGrp="1"/>
          </p:cNvSpPr>
          <p:nvPr>
            <p:ph type="sldNum" sz="quarter" idx="4"/>
          </p:nvPr>
        </p:nvSpPr>
        <p:spPr>
          <a:xfrm>
            <a:off x="9891133" y="6356352"/>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85743852"/>
      </p:ext>
    </p:extLst>
  </p:cSld>
  <p:clrMap bg1="lt1" tx1="dk1" bg2="lt2" tx2="dk2" accent1="accent1" accent2="accent2" accent3="accent3" accent4="accent4" accent5="accent5" accent6="accent6" hlink="hlink" folHlink="folHlink"/>
  <p:sldLayoutIdLst>
    <p:sldLayoutId id="2147483812" r:id="rId1"/>
    <p:sldLayoutId id="2147483813"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facebook.com/pbisMN/" TargetMode="Externa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hyperlink" Target="https://twitter.com/pbisM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pbismn.org/Getting-Started" TargetMode="External"/><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hyperlink" Target="https://pbismn.org/contact-us.php" TargetMode="External"/><Relationship Id="rId3" Type="http://schemas.openxmlformats.org/officeDocument/2006/relationships/hyperlink" Target="mailto:EEngness@resourcecoop-mn.gov" TargetMode="External"/><Relationship Id="rId7" Type="http://schemas.openxmlformats.org/officeDocument/2006/relationships/hyperlink" Target="mailto:pbisevalmn@wilder.or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mailto:Eric.Kloos@state.mn.us" TargetMode="External"/><Relationship Id="rId5" Type="http://schemas.openxmlformats.org/officeDocument/2006/relationships/hyperlink" Target="mailto:Erin.Farrell@state.mn.us" TargetMode="External"/><Relationship Id="rId4" Type="http://schemas.openxmlformats.org/officeDocument/2006/relationships/hyperlink" Target="mailto:Angela.Scott@state.mn.us"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mailto:pbisevalmn@wilder.org" TargetMode="External"/><Relationship Id="rId3" Type="http://schemas.openxmlformats.org/officeDocument/2006/relationships/hyperlink" Target="mailto:lauren.sparr@metroecsu.org" TargetMode="External"/><Relationship Id="rId7" Type="http://schemas.openxmlformats.org/officeDocument/2006/relationships/hyperlink" Target="mailto:Eric.Kloos@state.mn.u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mailto:Daniel.Torrez@state.mn.us" TargetMode="External"/><Relationship Id="rId5" Type="http://schemas.openxmlformats.org/officeDocument/2006/relationships/hyperlink" Target="mailto:Ellen.Nacik@state.mn.us" TargetMode="External"/><Relationship Id="rId4" Type="http://schemas.openxmlformats.org/officeDocument/2006/relationships/hyperlink" Target="mailto:PBIS.Debi@gmail.com" TargetMode="External"/><Relationship Id="rId9" Type="http://schemas.openxmlformats.org/officeDocument/2006/relationships/hyperlink" Target="https://pbismn.org/contact-us.ph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openxmlformats.org/officeDocument/2006/relationships/hyperlink" Target="mailto:Janet.Christensen@state.mn.us" TargetMode="External"/><Relationship Id="rId3" Type="http://schemas.openxmlformats.org/officeDocument/2006/relationships/hyperlink" Target="mailto:Liz.Deen@swwc.org" TargetMode="External"/><Relationship Id="rId7" Type="http://schemas.openxmlformats.org/officeDocument/2006/relationships/hyperlink" Target="mailto:garrett.petrie@state.mn.u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mailto:Amber.Bruns@swwc.org" TargetMode="External"/><Relationship Id="rId11" Type="http://schemas.openxmlformats.org/officeDocument/2006/relationships/hyperlink" Target="https://pbismn.org/contact-us.php" TargetMode="External"/><Relationship Id="rId5" Type="http://schemas.openxmlformats.org/officeDocument/2006/relationships/hyperlink" Target="mailto:EToninato@mnscsc.org" TargetMode="External"/><Relationship Id="rId10" Type="http://schemas.openxmlformats.org/officeDocument/2006/relationships/hyperlink" Target="mailto:pbisevalmn@wilder.org" TargetMode="External"/><Relationship Id="rId4" Type="http://schemas.openxmlformats.org/officeDocument/2006/relationships/hyperlink" Target="mailto:Hazel.Ashbeck@swwc.org" TargetMode="External"/><Relationship Id="rId9" Type="http://schemas.openxmlformats.org/officeDocument/2006/relationships/hyperlink" Target="mailto:Eric.Kloos@state.mn.u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Minnesota PBIS Spring Training – Year 1</a:t>
            </a:r>
            <a:br>
              <a:rPr lang="en-US" dirty="0"/>
            </a:br>
            <a:r>
              <a:rPr lang="en-US" dirty="0"/>
              <a:t>Cohorts 17 </a:t>
            </a:r>
          </a:p>
        </p:txBody>
      </p:sp>
      <p:sp>
        <p:nvSpPr>
          <p:cNvPr id="3" name="Text Placeholder 2"/>
          <p:cNvSpPr>
            <a:spLocks noGrp="1"/>
          </p:cNvSpPr>
          <p:nvPr>
            <p:ph type="body" sz="quarter" idx="14"/>
          </p:nvPr>
        </p:nvSpPr>
        <p:spPr>
          <a:xfrm>
            <a:off x="2981761" y="5635849"/>
            <a:ext cx="6587067" cy="903062"/>
          </a:xfrm>
        </p:spPr>
        <p:txBody>
          <a:bodyPr/>
          <a:lstStyle/>
          <a:p>
            <a:r>
              <a:rPr lang="en-US" b="1" dirty="0"/>
              <a:t>MDE PBIS Management Team</a:t>
            </a:r>
          </a:p>
          <a:p>
            <a:r>
              <a:rPr lang="en-US" dirty="0"/>
              <a:t>MDE.PBIS@state.mn.us </a:t>
            </a: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education.mn.gov</a:t>
            </a:r>
          </a:p>
        </p:txBody>
      </p:sp>
    </p:spTree>
    <p:extLst>
      <p:ext uri="{BB962C8B-B14F-4D97-AF65-F5344CB8AC3E}">
        <p14:creationId xmlns:p14="http://schemas.microsoft.com/office/powerpoint/2010/main" val="220840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MN Statewide vs a selected District Average</a:t>
            </a:r>
          </a:p>
        </p:txBody>
      </p:sp>
      <p:pic>
        <p:nvPicPr>
          <p:cNvPr id="8" name="Picture 7" descr="At my school, teachres care about students&#10;&#10;X axis indicates different demographic groups.&#10;Y axis indicates percentage of students within the demographic group that agree with the statement above.&#10;&#10;Each demographi group has two bars.  Green Bar indicates state average for that demographic and blue bar indicates state average for that demographic.&#10;American Indian/Alaska Native 84% state 77% district.&#10;Hispanic 87% state, 82% district.&#10;Black, African, African American 83% state, 80% district&#10;Asian 91% state, 90% district.&#10;White 89% state, 86% district&#10;Free/Reduced Lunch 86% state, 85% District&#10;Special Education 87% state, 84% district&#10;&#10;Green line indicates average response for all students in the state who responded to the question 88%&#10;&#10;Blue line indicates average response for all students in the district who responded to the question 86%&#10;&#10;Data Source: Minnesota Student Survey"/>
          <p:cNvPicPr>
            <a:picLocks noChangeAspect="1"/>
          </p:cNvPicPr>
          <p:nvPr/>
        </p:nvPicPr>
        <p:blipFill>
          <a:blip r:embed="rId3"/>
          <a:stretch>
            <a:fillRect/>
          </a:stretch>
        </p:blipFill>
        <p:spPr>
          <a:xfrm>
            <a:off x="1645920" y="1371600"/>
            <a:ext cx="9113689" cy="5029200"/>
          </a:xfrm>
          <a:prstGeom prst="rect">
            <a:avLst/>
          </a:prstGeom>
        </p:spPr>
      </p:pic>
    </p:spTree>
    <p:extLst>
      <p:ext uri="{BB962C8B-B14F-4D97-AF65-F5344CB8AC3E}">
        <p14:creationId xmlns:p14="http://schemas.microsoft.com/office/powerpoint/2010/main" val="60181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MN Statewide v District Average</a:t>
            </a:r>
          </a:p>
        </p:txBody>
      </p:sp>
      <p:pic>
        <p:nvPicPr>
          <p:cNvPr id="7" name="Picture 6" descr="Most Teachers at my school are interested in me as a person.&#10;&#10;X axis indicates different demographic groups.&#10;Y axis indicates percentage of students within the demographic group that agree with the statement above.&#10;&#10;Each demographi group has two bars.  Green Bar indicates state average for that demographic and blue bar indicates state average for that demographic.&#10;American Indian/Alaska Native 64% state 48% district.&#10;Hispanic 68% state, 58% district.&#10;Black, African, African American 67% state, 60% district&#10;Asian 70% state, 67% district.&#10;White 70% state, 65% district&#10;Free/Reduced Lunch 67% state, 69% District&#10;Special Education 73% state, 64% district&#10;&#10;Green line indicates average response for all students in the state who responded to the question 70%&#10;&#10;Blue line indicates average response for all students in the district who responded to the question 65%&#10;&#10;Data Source: Minnesota Student Survey"/>
          <p:cNvPicPr>
            <a:picLocks noChangeAspect="1"/>
          </p:cNvPicPr>
          <p:nvPr/>
        </p:nvPicPr>
        <p:blipFill>
          <a:blip r:embed="rId3"/>
          <a:stretch>
            <a:fillRect/>
          </a:stretch>
        </p:blipFill>
        <p:spPr>
          <a:xfrm>
            <a:off x="1554480" y="1371600"/>
            <a:ext cx="9185040" cy="5120640"/>
          </a:xfrm>
          <a:prstGeom prst="rect">
            <a:avLst/>
          </a:prstGeom>
        </p:spPr>
      </p:pic>
    </p:spTree>
    <p:extLst>
      <p:ext uri="{BB962C8B-B14F-4D97-AF65-F5344CB8AC3E}">
        <p14:creationId xmlns:p14="http://schemas.microsoft.com/office/powerpoint/2010/main" val="103607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a:t>MN Statewide Average: </a:t>
            </a:r>
            <a:br>
              <a:rPr lang="en-US" dirty="0"/>
            </a:br>
            <a:r>
              <a:rPr lang="en-US" dirty="0"/>
              <a:t>School Rules Are Fair</a:t>
            </a:r>
          </a:p>
        </p:txBody>
      </p:sp>
      <p:pic>
        <p:nvPicPr>
          <p:cNvPr id="8" name="Picture 7" descr="School Rules are fair.&#10;&#10;x axis indicates grades 5, 8, 9, and 11th.  &#10;&#10;Y axis indicates percentage of students that agree with the statement above.  &#10;&#10;Lines are color coded by racial and ethnic groups. &#10;&#10;Yellow: Asian, 5th grade 86%, 8th grade 71%, 9th Grade 81%, 11th grade 78%&#10;&#10;Red: White, 5th grade 82%, 8th grade 70%, 9th Grade 76%, 11th grade 73%&#10;&#10;Orange: Hispanic, 5th grade 82%, 8th grade 63%, 9th Grade 72%, 11th grade 71%&#10;&#10;Grey: Black, African or African American 5th grade 76%, 8th grade 57%, 9th Grade 68%, 11th grade 67%&#10;&#10;Royal Blue: American Indian/Alaska Native, 5th grade 78%, 8th grade 61%, 9th Grade 66%, 11th grade 62%&#10;&#10;Green: Special Education, 5th grade 78%, 8th grade 64%, 9th Grade 72%, 11th grade 68%&#10;&#10;Navy Blue: Free/Reduced Lunch, 5th grade 80%, 8th grade 62%, 9th Grade 70%, 11th grade 69%"/>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974667" y="1374577"/>
            <a:ext cx="8242663" cy="4808218"/>
          </a:xfrm>
          <a:prstGeom prst="rect">
            <a:avLst/>
          </a:prstGeom>
        </p:spPr>
      </p:pic>
    </p:spTree>
    <p:extLst>
      <p:ext uri="{BB962C8B-B14F-4D97-AF65-F5344CB8AC3E}">
        <p14:creationId xmlns:p14="http://schemas.microsoft.com/office/powerpoint/2010/main" val="74016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a:t>MN Statewide Average: </a:t>
            </a:r>
            <a:br>
              <a:rPr lang="en-US" dirty="0"/>
            </a:br>
            <a:r>
              <a:rPr lang="en-US" dirty="0"/>
              <a:t>Teachers Care About Students</a:t>
            </a:r>
          </a:p>
        </p:txBody>
      </p:sp>
      <p:pic>
        <p:nvPicPr>
          <p:cNvPr id="8" name="Picture 7" descr="At my school, teachers care about students&#10;&#10;x axis indicates grades 5, 8, 9, and 11th.  &#10;&#10;Y axis indicates percentage of students that agree with the statement above.  &#10;&#10;Lines are color coded by racial and ethnic groups. &#10;&#10;Yellow: Asian, 5th grade 96%, 8th grade88%, 9th Grade 89%, 11th grade 90%&#10;&#10;Red: White, 5th grade 95%, 8th grade 87%, 9th Grade 86%, 11th grade 88%&#10;&#10;Orange: Hispanic, 5th grade 94%, 8th grade 84%, 9th Grade 84%, 11th grade 85%&#10;&#10;Grey: Black, African or African American 5th grade 90%, 8th grade 78%, 9th Grade 81%, 11th grade 83%&#10;&#10;Royal Blue: American Indian/Alaska Native, 5th grade 94%, 8th grade 82%, 9th Grade 79%, 11th grade 82%&#10;&#10;Green: Special Education, 5th grade 93%, 8th grade 84%, 9th Grade 85%, 11th grade 87%&#10;&#10;Navy Blue: Free/Reduced Lunch, 5th grade 93%, 8th grade 82%, 9th Grade 83%, 11th grade 85%"/>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2020385" y="1354859"/>
            <a:ext cx="8151228" cy="4754880"/>
          </a:xfrm>
          <a:prstGeom prst="rect">
            <a:avLst/>
          </a:prstGeom>
        </p:spPr>
      </p:pic>
    </p:spTree>
    <p:extLst>
      <p:ext uri="{BB962C8B-B14F-4D97-AF65-F5344CB8AC3E}">
        <p14:creationId xmlns:p14="http://schemas.microsoft.com/office/powerpoint/2010/main" val="261546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MN Statewide Average</a:t>
            </a:r>
          </a:p>
        </p:txBody>
      </p:sp>
      <p:pic>
        <p:nvPicPr>
          <p:cNvPr id="8" name="Picture 7" descr="Most teachers at my school are interested in me as a person.&#10;&#10;x axis indicates grades 5, 8, 9, and 11th.  &#10;&#10;Y axis indicates percentage of students that agree with the statement above.  &#10;&#10;Lines are color coded by racial and ethnic groups. &#10;&#10;Yellow: Asian, 5th grade 81%, 8th grade68%, 9th Grade 65%, 11th grade 68%&#10;&#10;Red: White, 5th grade 81%, 8th grade 66%, 9th Grade 64%, 11th grade 68%&#10;&#10;Orange: Hispanic, 5th grade 82%, 8th grade 63%, 9th Grade 61%, 11th grade 64%&#10;&#10;Grey: Black, African or African American 5th grade 78%, 8th grade 62%, 9th Grade 63%, 11th grade 65%&#10;&#10;Royal Blue: American Indian/Alaska Native, 5th grade 78%, 8th grade 58%, 9th Grade 58%, 11th grade 62%&#10;&#10;Green: Special Education, 5th grade 81%, 8th grade 70%, 9th Grade 70%, 11th grade 71%&#10;&#10;Navy Blue: Free/Reduced Lunch, 5th grade 80%, 8th grade 63%, 9th Grade 61%, 11th grade 64%"/>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942008" y="1354859"/>
            <a:ext cx="8307982" cy="4846320"/>
          </a:xfrm>
          <a:prstGeom prst="rect">
            <a:avLst/>
          </a:prstGeom>
        </p:spPr>
      </p:pic>
    </p:spTree>
    <p:extLst>
      <p:ext uri="{BB962C8B-B14F-4D97-AF65-F5344CB8AC3E}">
        <p14:creationId xmlns:p14="http://schemas.microsoft.com/office/powerpoint/2010/main" val="254557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Stay Connected to the PBIS Community!</a:t>
            </a: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000000"/>
                </a:solidFill>
              </a:rPr>
              <a:pPr/>
              <a:t>15</a:t>
            </a:fld>
            <a:endParaRPr lang="en-US" dirty="0">
              <a:solidFill>
                <a:srgbClr val="000000"/>
              </a:solidFill>
            </a:endParaRPr>
          </a:p>
        </p:txBody>
      </p:sp>
    </p:spTree>
    <p:extLst>
      <p:ext uri="{BB962C8B-B14F-4D97-AF65-F5344CB8AC3E}">
        <p14:creationId xmlns:p14="http://schemas.microsoft.com/office/powerpoint/2010/main" val="2705794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a:t>Share about your local examples, events and stories!</a:t>
            </a:r>
          </a:p>
        </p:txBody>
      </p:sp>
      <p:sp>
        <p:nvSpPr>
          <p:cNvPr id="10" name="Shape 163">
            <a:extLst>
              <a:ext uri="{C183D7F6-B498-43B3-948B-1728B52AA6E4}">
                <adec:decorative xmlns:adec="http://schemas.microsoft.com/office/drawing/2017/decorative" val="0"/>
              </a:ext>
            </a:extLst>
          </p:cNvPr>
          <p:cNvSpPr txBox="1"/>
          <p:nvPr/>
        </p:nvSpPr>
        <p:spPr>
          <a:xfrm>
            <a:off x="1354288" y="1933953"/>
            <a:ext cx="4515933" cy="378224"/>
          </a:xfrm>
          <a:prstGeom prst="rect">
            <a:avLst/>
          </a:prstGeom>
          <a:noFill/>
          <a:ln>
            <a:noFill/>
          </a:ln>
        </p:spPr>
        <p:txBody>
          <a:bodyPr lIns="68569" tIns="68569" rIns="68569" bIns="68569" numCol="1"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a:ln>
                  <a:noFill/>
                </a:ln>
                <a:solidFill>
                  <a:srgbClr val="0563C1"/>
                </a:solidFill>
                <a:effectLst/>
                <a:uLnTx/>
                <a:uFillTx/>
                <a:latin typeface="Calibri"/>
                <a:ea typeface="+mn-ea"/>
                <a:cs typeface="+mn-cs"/>
                <a:hlinkClick r:id="rId2"/>
              </a:rPr>
              <a:t>facebook.com/pbisMN</a:t>
            </a:r>
            <a:r>
              <a:rPr kumimoji="0" lang="en-US" sz="3600" b="0" i="0" u="sng" strike="noStrike" kern="1200" cap="none" spc="0" normalizeH="0" baseline="0" noProof="0">
                <a:ln>
                  <a:noFill/>
                </a:ln>
                <a:solidFill>
                  <a:srgbClr val="0563C1"/>
                </a:solidFill>
                <a:effectLst/>
                <a:uLnTx/>
                <a:uFillTx/>
                <a:latin typeface="Calibri"/>
                <a:ea typeface="+mn-ea"/>
                <a:cs typeface="+mn-cs"/>
              </a:rPr>
              <a:t> </a:t>
            </a:r>
            <a:r>
              <a:rPr kumimoji="0" lang="en-US" sz="3600" b="0" i="0" u="none" strike="noStrike" kern="1200" cap="none" spc="0" normalizeH="0" baseline="0" noProof="0">
                <a:ln>
                  <a:noFill/>
                </a:ln>
                <a:solidFill>
                  <a:srgbClr val="003865"/>
                </a:solidFill>
                <a:effectLst/>
                <a:uLnTx/>
                <a:uFillTx/>
                <a:latin typeface="Calibri"/>
                <a:ea typeface="+mn-ea"/>
                <a:cs typeface="+mn-cs"/>
              </a:rPr>
              <a:t> </a:t>
            </a:r>
          </a:p>
        </p:txBody>
      </p:sp>
      <p:pic>
        <p:nvPicPr>
          <p:cNvPr id="9" name="Shape 162" descr="Thumbs Up Like FaceBook&#10;&#10;This is a thumbs up like sign from FaceBook.">
            <a:extLst>
              <a:ext uri="{C183D7F6-B498-43B3-948B-1728B52AA6E4}">
                <adec:decorative xmlns:adec="http://schemas.microsoft.com/office/drawing/2017/decorative" val="0"/>
              </a:ext>
            </a:extLst>
          </p:cNvPr>
          <p:cNvPicPr preferRelativeResize="0">
            <a:picLocks noChangeAspect="1"/>
          </p:cNvPicPr>
          <p:nvPr/>
        </p:nvPicPr>
        <p:blipFill rotWithShape="1">
          <a:blip r:embed="rId3">
            <a:alphaModFix/>
          </a:blip>
          <a:srcRect l="2883" t="23428" r="4837" b="20238"/>
          <a:stretch/>
        </p:blipFill>
        <p:spPr>
          <a:xfrm>
            <a:off x="2704985" y="2528240"/>
            <a:ext cx="1814537" cy="816413"/>
          </a:xfrm>
          <a:prstGeom prst="roundRect">
            <a:avLst>
              <a:gd name="adj" fmla="val 16667"/>
            </a:avLst>
          </a:prstGeom>
          <a:noFill/>
          <a:ln>
            <a:noFill/>
          </a:ln>
        </p:spPr>
      </p:pic>
      <p:sp>
        <p:nvSpPr>
          <p:cNvPr id="11" name="Shape 164">
            <a:extLst>
              <a:ext uri="{C183D7F6-B498-43B3-948B-1728B52AA6E4}">
                <adec:decorative xmlns:adec="http://schemas.microsoft.com/office/drawing/2017/decorative" val="0"/>
              </a:ext>
            </a:extLst>
          </p:cNvPr>
          <p:cNvSpPr txBox="1"/>
          <p:nvPr/>
        </p:nvSpPr>
        <p:spPr>
          <a:xfrm>
            <a:off x="6564678" y="1857003"/>
            <a:ext cx="4362966" cy="532124"/>
          </a:xfrm>
          <a:prstGeom prst="rect">
            <a:avLst/>
          </a:prstGeom>
          <a:noFill/>
          <a:ln>
            <a:noFill/>
          </a:ln>
        </p:spPr>
        <p:txBody>
          <a:bodyPr lIns="68569" tIns="68569" rIns="68569" bIns="68569" numCol="1"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a:ln>
                  <a:noFill/>
                </a:ln>
                <a:solidFill>
                  <a:srgbClr val="0563C1"/>
                </a:solidFill>
                <a:effectLst/>
                <a:uLnTx/>
                <a:uFillTx/>
                <a:latin typeface="Calibri"/>
                <a:ea typeface="+mn-ea"/>
                <a:cs typeface="+mn-cs"/>
                <a:hlinkClick r:id="rId4"/>
              </a:rPr>
              <a:t>twitter.com/pbisMN</a:t>
            </a:r>
            <a:r>
              <a:rPr kumimoji="0" lang="en-US" sz="2800" b="0" i="0" u="none" strike="noStrike" kern="1200" cap="none" spc="0" normalizeH="0" baseline="0" noProof="0">
                <a:ln>
                  <a:noFill/>
                </a:ln>
                <a:solidFill>
                  <a:srgbClr val="003865"/>
                </a:solidFill>
                <a:effectLst/>
                <a:uLnTx/>
                <a:uFillTx/>
                <a:latin typeface="Calibri"/>
                <a:ea typeface="+mn-ea"/>
                <a:cs typeface="+mn-cs"/>
              </a:rPr>
              <a:t> </a:t>
            </a:r>
            <a:endParaRPr kumimoji="0" lang="en-US" sz="2000" b="0" i="0" u="none" strike="noStrike" kern="1200" cap="none" spc="0" normalizeH="0" baseline="0" noProof="0">
              <a:ln>
                <a:noFill/>
              </a:ln>
              <a:solidFill>
                <a:srgbClr val="003865"/>
              </a:solidFill>
              <a:effectLst/>
              <a:uLnTx/>
              <a:uFillTx/>
              <a:latin typeface="Calibri"/>
              <a:ea typeface="+mn-ea"/>
              <a:cs typeface="+mn-cs"/>
            </a:endParaRPr>
          </a:p>
        </p:txBody>
      </p:sp>
      <p:pic>
        <p:nvPicPr>
          <p:cNvPr id="12" name="Shape 166" descr="Twitter Logo&#10;&#10;This is the Twitter Logo of the bluebird tweeting.">
            <a:extLst>
              <a:ext uri="{C183D7F6-B498-43B3-948B-1728B52AA6E4}">
                <adec:decorative xmlns:adec="http://schemas.microsoft.com/office/drawing/2017/decorative" val="0"/>
              </a:ext>
            </a:extLst>
          </p:cNvPr>
          <p:cNvPicPr preferRelativeResize="0"/>
          <p:nvPr/>
        </p:nvPicPr>
        <p:blipFill>
          <a:blip r:embed="rId5">
            <a:alphaModFix/>
          </a:blip>
          <a:stretch>
            <a:fillRect/>
          </a:stretch>
        </p:blipFill>
        <p:spPr>
          <a:xfrm>
            <a:off x="8045755" y="2528240"/>
            <a:ext cx="964763" cy="779737"/>
          </a:xfrm>
          <a:prstGeom prst="rect">
            <a:avLst/>
          </a:prstGeom>
          <a:noFill/>
          <a:ln>
            <a:noFill/>
          </a:ln>
        </p:spPr>
      </p:pic>
    </p:spTree>
    <p:extLst>
      <p:ext uri="{BB962C8B-B14F-4D97-AF65-F5344CB8AC3E}">
        <p14:creationId xmlns:p14="http://schemas.microsoft.com/office/powerpoint/2010/main" val="1936095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2/25/2022</a:t>
            </a:fld>
            <a:endParaRPr lang="en-US">
              <a:solidFill>
                <a:srgbClr val="000000"/>
              </a:solidFill>
            </a:endParaRPr>
          </a:p>
        </p:txBody>
      </p:sp>
      <p:pic>
        <p:nvPicPr>
          <p:cNvPr id="9" name="Picture 8" descr="Screenshot of cohort 18 application overview"/>
          <p:cNvPicPr>
            <a:picLocks noChangeAspect="1"/>
          </p:cNvPicPr>
          <p:nvPr/>
        </p:nvPicPr>
        <p:blipFill rotWithShape="1">
          <a:blip r:embed="rId2"/>
          <a:srcRect l="6271" t="28858" r="4999" b="16152"/>
          <a:stretch/>
        </p:blipFill>
        <p:spPr>
          <a:xfrm>
            <a:off x="1351794" y="3702209"/>
            <a:ext cx="5857936" cy="2696993"/>
          </a:xfrm>
          <a:prstGeom prst="rect">
            <a:avLst/>
          </a:prstGeom>
          <a:ln>
            <a:solidFill>
              <a:schemeClr val="tx1"/>
            </a:solidFill>
          </a:ln>
        </p:spPr>
      </p:pic>
      <p:sp>
        <p:nvSpPr>
          <p:cNvPr id="2" name="Title 1"/>
          <p:cNvSpPr>
            <a:spLocks noGrp="1"/>
          </p:cNvSpPr>
          <p:nvPr>
            <p:ph type="title"/>
          </p:nvPr>
        </p:nvSpPr>
        <p:spPr>
          <a:xfrm>
            <a:off x="2448560" y="152400"/>
            <a:ext cx="9424522" cy="914400"/>
          </a:xfrm>
        </p:spPr>
        <p:txBody>
          <a:bodyPr>
            <a:normAutofit fontScale="90000"/>
          </a:bodyPr>
          <a:lstStyle/>
          <a:p>
            <a:r>
              <a:rPr lang="en-US" sz="4000"/>
              <a:t>Cohort 18 (2022-2024) Application Available</a:t>
            </a:r>
            <a:br>
              <a:rPr lang="en-US"/>
            </a:br>
            <a:endParaRPr lang="en-US"/>
          </a:p>
        </p:txBody>
      </p:sp>
      <p:sp>
        <p:nvSpPr>
          <p:cNvPr id="3" name="Content Placeholder 2"/>
          <p:cNvSpPr>
            <a:spLocks noGrp="1"/>
          </p:cNvSpPr>
          <p:nvPr>
            <p:ph idx="1"/>
          </p:nvPr>
        </p:nvSpPr>
        <p:spPr>
          <a:xfrm>
            <a:off x="626533" y="1452880"/>
            <a:ext cx="11099800" cy="4498658"/>
          </a:xfrm>
        </p:spPr>
        <p:txBody>
          <a:bodyPr>
            <a:normAutofit/>
          </a:bodyPr>
          <a:lstStyle/>
          <a:p>
            <a:pPr>
              <a:buClr>
                <a:srgbClr val="003865"/>
              </a:buClr>
            </a:pPr>
            <a:r>
              <a:rPr lang="en-US" sz="2400">
                <a:solidFill>
                  <a:srgbClr val="003865"/>
                </a:solidFill>
              </a:rPr>
              <a:t>Cohort application guides through essential Exploration activities (e.g., staff commitment, establishing </a:t>
            </a:r>
            <a:r>
              <a:rPr lang="en-US" sz="2400" b="1">
                <a:solidFill>
                  <a:srgbClr val="003865"/>
                </a:solidFill>
              </a:rPr>
              <a:t>team </a:t>
            </a:r>
            <a:r>
              <a:rPr lang="en-US" sz="2400">
                <a:solidFill>
                  <a:srgbClr val="003865"/>
                </a:solidFill>
              </a:rPr>
              <a:t>and </a:t>
            </a:r>
            <a:r>
              <a:rPr lang="en-US" sz="2400" b="1">
                <a:solidFill>
                  <a:srgbClr val="003865"/>
                </a:solidFill>
              </a:rPr>
              <a:t>data system </a:t>
            </a:r>
            <a:r>
              <a:rPr lang="en-US" sz="2400">
                <a:solidFill>
                  <a:srgbClr val="003865"/>
                </a:solidFill>
              </a:rPr>
              <a:t>in place.</a:t>
            </a:r>
          </a:p>
          <a:p>
            <a:pPr>
              <a:buClr>
                <a:srgbClr val="003865"/>
              </a:buClr>
            </a:pPr>
            <a:r>
              <a:rPr lang="en-US" sz="2400">
                <a:solidFill>
                  <a:srgbClr val="003865"/>
                </a:solidFill>
              </a:rPr>
              <a:t>Team pre-requisites in place for </a:t>
            </a:r>
            <a:r>
              <a:rPr lang="en-US" sz="2400" b="1">
                <a:solidFill>
                  <a:srgbClr val="003865"/>
                </a:solidFill>
              </a:rPr>
              <a:t>Installation (e.g., </a:t>
            </a:r>
            <a:r>
              <a:rPr lang="en-US" sz="2400">
                <a:solidFill>
                  <a:srgbClr val="003865"/>
                </a:solidFill>
              </a:rPr>
              <a:t> including a commitment to </a:t>
            </a:r>
            <a:r>
              <a:rPr lang="en-US" sz="2400" b="1">
                <a:solidFill>
                  <a:srgbClr val="003865"/>
                </a:solidFill>
              </a:rPr>
              <a:t>data collection/analysis, </a:t>
            </a:r>
            <a:r>
              <a:rPr lang="en-US" sz="2400">
                <a:solidFill>
                  <a:srgbClr val="003865"/>
                </a:solidFill>
              </a:rPr>
              <a:t>systematically</a:t>
            </a:r>
            <a:r>
              <a:rPr lang="en-US" sz="2400" b="1">
                <a:solidFill>
                  <a:srgbClr val="003865"/>
                </a:solidFill>
              </a:rPr>
              <a:t> bringing implementation activities back to staff)</a:t>
            </a:r>
            <a:endParaRPr lang="en-US" sz="2400">
              <a:solidFill>
                <a:srgbClr val="003865"/>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17</a:t>
            </a:fld>
            <a:endParaRPr lang="en-US">
              <a:solidFill>
                <a:srgbClr val="000000"/>
              </a:solidFill>
            </a:endParaRPr>
          </a:p>
        </p:txBody>
      </p:sp>
      <p:sp>
        <p:nvSpPr>
          <p:cNvPr id="8" name="TextBox 7"/>
          <p:cNvSpPr txBox="1"/>
          <p:nvPr/>
        </p:nvSpPr>
        <p:spPr>
          <a:xfrm rot="614021">
            <a:off x="7713927" y="4193923"/>
            <a:ext cx="4354410" cy="830997"/>
          </a:xfrm>
          <a:prstGeom prst="rect">
            <a:avLst/>
          </a:prstGeom>
          <a:solidFill>
            <a:schemeClr val="bg1"/>
          </a:solidFill>
          <a:ln w="38100">
            <a:solidFill>
              <a:schemeClr val="accent2"/>
            </a:solidFill>
          </a:ln>
        </p:spPr>
        <p:txBody>
          <a:bodyPr wrap="square" rtlCol="0">
            <a:spAutoFit/>
          </a:bodyPr>
          <a:lstStyle/>
          <a:p>
            <a:r>
              <a:rPr lang="en-US" sz="2700" b="1">
                <a:solidFill>
                  <a:srgbClr val="003865"/>
                </a:solidFill>
              </a:rPr>
              <a:t>Application Open NOW!</a:t>
            </a:r>
          </a:p>
          <a:p>
            <a:r>
              <a:rPr lang="en-US" sz="2100"/>
              <a:t>(</a:t>
            </a:r>
            <a:r>
              <a:rPr lang="en-US" sz="2100">
                <a:hlinkClick r:id="rId3"/>
              </a:rPr>
              <a:t>https://pbisMN.org/Getting-Started</a:t>
            </a:r>
            <a:r>
              <a:rPr lang="en-US" sz="2100"/>
              <a:t>)</a:t>
            </a:r>
          </a:p>
        </p:txBody>
      </p:sp>
    </p:spTree>
    <p:extLst>
      <p:ext uri="{BB962C8B-B14F-4D97-AF65-F5344CB8AC3E}">
        <p14:creationId xmlns:p14="http://schemas.microsoft.com/office/powerpoint/2010/main" val="13882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a:t>North Regional Contacts</a:t>
            </a:r>
            <a:endParaRPr lang="en-US"/>
          </a:p>
        </p:txBody>
      </p:sp>
      <p:sp>
        <p:nvSpPr>
          <p:cNvPr id="4" name="Slide Number Placeholder 3"/>
          <p:cNvSpPr>
            <a:spLocks noGrp="1"/>
          </p:cNvSpPr>
          <p:nvPr>
            <p:ph type="sldNum" sz="quarter" idx="12"/>
          </p:nvPr>
        </p:nvSpPr>
        <p:spPr>
          <a:prstGeom prst="rect">
            <a:avLst/>
          </a:prstGeom>
        </p:spPr>
        <p:txBody>
          <a:bodyPr/>
          <a:lstStyle/>
          <a:p>
            <a:fld id="{91C7252B-4A3A-443E-82EA-92A5BCCF2336}" type="slidenum">
              <a:rPr lang="en-US" smtClean="0"/>
              <a:pPr/>
              <a:t>18</a:t>
            </a:fld>
            <a:endParaRPr lang="en-US"/>
          </a:p>
        </p:txBody>
      </p:sp>
      <p:sp>
        <p:nvSpPr>
          <p:cNvPr id="5" name="Content Placeholder 2"/>
          <p:cNvSpPr txBox="1">
            <a:spLocks/>
          </p:cNvSpPr>
          <p:nvPr/>
        </p:nvSpPr>
        <p:spPr>
          <a:xfrm>
            <a:off x="894374" y="1458673"/>
            <a:ext cx="4824501" cy="359377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en-US" sz="2000" b="1" i="1">
                <a:latin typeface="+mj-lt"/>
              </a:rPr>
              <a:t>North Regional Implementation Project</a:t>
            </a:r>
          </a:p>
          <a:p>
            <a:pPr marL="0" indent="0">
              <a:spcBef>
                <a:spcPts val="0"/>
              </a:spcBef>
              <a:buNone/>
            </a:pPr>
            <a:r>
              <a:rPr lang="en-US" sz="1800" b="1">
                <a:latin typeface="+mj-lt"/>
                <a:ea typeface="Verdana" panose="020B0604030504040204" pitchFamily="34" charset="0"/>
                <a:cs typeface="Verdana" panose="020B0604030504040204" pitchFamily="34" charset="0"/>
              </a:rPr>
              <a:t>Erin Engness</a:t>
            </a:r>
            <a:br>
              <a:rPr lang="en-US" sz="1800" b="1">
                <a:latin typeface="+mj-lt"/>
                <a:ea typeface="Verdana" panose="020B0604030504040204" pitchFamily="34" charset="0"/>
                <a:cs typeface="Verdana" panose="020B0604030504040204" pitchFamily="34" charset="0"/>
              </a:rPr>
            </a:br>
            <a:r>
              <a:rPr lang="en-US" sz="1800">
                <a:latin typeface="+mj-lt"/>
                <a:ea typeface="Verdana" panose="020B0604030504040204" pitchFamily="34" charset="0"/>
                <a:cs typeface="Verdana" panose="020B0604030504040204" pitchFamily="34" charset="0"/>
              </a:rPr>
              <a:t>NRIP Coordinator</a:t>
            </a:r>
            <a:br>
              <a:rPr lang="en-US" sz="1800">
                <a:latin typeface="+mj-lt"/>
                <a:ea typeface="Verdana" panose="020B0604030504040204" pitchFamily="34" charset="0"/>
                <a:cs typeface="Verdana" panose="020B0604030504040204" pitchFamily="34" charset="0"/>
              </a:rPr>
            </a:br>
            <a:r>
              <a:rPr lang="en-US" sz="1800">
                <a:latin typeface="+mj-lt"/>
                <a:ea typeface="Verdana" panose="020B0604030504040204" pitchFamily="34" charset="0"/>
                <a:cs typeface="Verdana" panose="020B0604030504040204" pitchFamily="34" charset="0"/>
                <a:hlinkClick r:id="rId3"/>
              </a:rPr>
              <a:t>EEngness@resourcecoop-mn.gov</a:t>
            </a:r>
            <a:r>
              <a:rPr lang="en-US" sz="1800">
                <a:latin typeface="+mj-lt"/>
                <a:ea typeface="Verdana" panose="020B0604030504040204" pitchFamily="34" charset="0"/>
                <a:cs typeface="Verdana" panose="020B0604030504040204" pitchFamily="34" charset="0"/>
              </a:rPr>
              <a:t> </a:t>
            </a:r>
          </a:p>
        </p:txBody>
      </p:sp>
      <p:sp>
        <p:nvSpPr>
          <p:cNvPr id="7" name="TextBox 6"/>
          <p:cNvSpPr txBox="1"/>
          <p:nvPr/>
        </p:nvSpPr>
        <p:spPr>
          <a:xfrm>
            <a:off x="6624002" y="1458673"/>
            <a:ext cx="4407658" cy="4247317"/>
          </a:xfrm>
          <a:prstGeom prst="rect">
            <a:avLst/>
          </a:prstGeom>
          <a:noFill/>
        </p:spPr>
        <p:txBody>
          <a:bodyPr wrap="square" rtlCol="0">
            <a:spAutoFit/>
          </a:bodyPr>
          <a:lstStyle/>
          <a:p>
            <a:pPr>
              <a:spcAft>
                <a:spcPts val="600"/>
              </a:spcAft>
            </a:pPr>
            <a:r>
              <a:rPr lang="en-US" sz="2000" b="1" i="1">
                <a:latin typeface="+mj-lt"/>
              </a:rPr>
              <a:t>PBIS Management - Regional Contacts</a:t>
            </a:r>
          </a:p>
          <a:p>
            <a:pPr lvl="0"/>
            <a:r>
              <a:rPr lang="en-US" b="1">
                <a:solidFill>
                  <a:srgbClr val="003865"/>
                </a:solidFill>
              </a:rPr>
              <a:t>Angie Scott</a:t>
            </a:r>
            <a:endParaRPr lang="en-US">
              <a:solidFill>
                <a:srgbClr val="003865"/>
              </a:solidFill>
            </a:endParaRPr>
          </a:p>
          <a:p>
            <a:pPr lvl="0"/>
            <a:r>
              <a:rPr lang="en-US">
                <a:solidFill>
                  <a:srgbClr val="003865"/>
                </a:solidFill>
                <a:hlinkClick r:id="rId4" tooltip="email Angie Scott from MDE"/>
              </a:rPr>
              <a:t>Angela.Scott@state.mn.us</a:t>
            </a:r>
            <a:r>
              <a:rPr lang="en-US">
                <a:solidFill>
                  <a:srgbClr val="003865"/>
                </a:solidFill>
              </a:rPr>
              <a:t> </a:t>
            </a:r>
          </a:p>
          <a:p>
            <a:endParaRPr lang="en-US" b="1"/>
          </a:p>
          <a:p>
            <a:r>
              <a:rPr lang="en-US" b="1"/>
              <a:t>Erin Farrell</a:t>
            </a:r>
            <a:endParaRPr lang="en-US"/>
          </a:p>
          <a:p>
            <a:r>
              <a:rPr lang="en-US">
                <a:hlinkClick r:id="rId5"/>
              </a:rPr>
              <a:t>Erin.Farrell@state.mn.us</a:t>
            </a:r>
            <a:r>
              <a:rPr lang="en-US"/>
              <a:t> </a:t>
            </a:r>
          </a:p>
          <a:p>
            <a:endParaRPr lang="en-US"/>
          </a:p>
          <a:p>
            <a:r>
              <a:rPr lang="en-US" b="1"/>
              <a:t>Eric Kloos</a:t>
            </a:r>
            <a:br>
              <a:rPr lang="en-US"/>
            </a:br>
            <a:r>
              <a:rPr lang="en-US" u="sng">
                <a:hlinkClick r:id="rId6"/>
              </a:rPr>
              <a:t>Eric.Kloos@state.mn.us</a:t>
            </a:r>
            <a:r>
              <a:rPr lang="en-US" u="sng"/>
              <a:t> </a:t>
            </a:r>
            <a:br>
              <a:rPr lang="en-US"/>
            </a:br>
            <a:endParaRPr lang="en-US" sz="2000"/>
          </a:p>
          <a:p>
            <a:endParaRPr lang="en-US" sz="2000">
              <a:latin typeface="+mj-lt"/>
            </a:endParaRPr>
          </a:p>
          <a:p>
            <a:pPr>
              <a:spcAft>
                <a:spcPts val="600"/>
              </a:spcAft>
            </a:pPr>
            <a:r>
              <a:rPr lang="en-US" sz="2000" b="1" i="1">
                <a:latin typeface="+mj-lt"/>
              </a:rPr>
              <a:t>PBIS Evaluation Contact</a:t>
            </a:r>
          </a:p>
          <a:p>
            <a:r>
              <a:rPr lang="en-US" b="1">
                <a:latin typeface="+mj-lt"/>
              </a:rPr>
              <a:t>Wilder Research</a:t>
            </a:r>
            <a:br>
              <a:rPr lang="en-US">
                <a:latin typeface="+mj-lt"/>
              </a:rPr>
            </a:br>
            <a:r>
              <a:rPr lang="en-US" u="sng">
                <a:latin typeface="+mj-lt"/>
                <a:hlinkClick r:id="rId7"/>
              </a:rPr>
              <a:t>pbisevalmn@wilder.org</a:t>
            </a:r>
            <a:endParaRPr lang="en-US" sz="2000">
              <a:latin typeface="+mj-lt"/>
            </a:endParaRPr>
          </a:p>
        </p:txBody>
      </p:sp>
      <p:sp>
        <p:nvSpPr>
          <p:cNvPr id="6" name="Rectangle 5"/>
          <p:cNvSpPr/>
          <p:nvPr/>
        </p:nvSpPr>
        <p:spPr>
          <a:xfrm>
            <a:off x="894374" y="4406116"/>
            <a:ext cx="4407658" cy="646331"/>
          </a:xfrm>
          <a:prstGeom prst="rect">
            <a:avLst/>
          </a:prstGeom>
        </p:spPr>
        <p:txBody>
          <a:bodyPr wrap="square">
            <a:spAutoFit/>
          </a:bodyPr>
          <a:lstStyle/>
          <a:p>
            <a:r>
              <a:rPr lang="en-US" b="1"/>
              <a:t>Find other PBIS Minnesota contacts at: </a:t>
            </a:r>
            <a:r>
              <a:rPr lang="en-US">
                <a:hlinkClick r:id="rId8" tooltip="PBIS MN contact webpage"/>
              </a:rPr>
              <a:t>https://pbismn.org/contact-us.php</a:t>
            </a:r>
            <a:r>
              <a:rPr lang="en-US"/>
              <a:t> </a:t>
            </a:r>
          </a:p>
        </p:txBody>
      </p:sp>
      <p:sp>
        <p:nvSpPr>
          <p:cNvPr id="9" name="Date Placeholder 8"/>
          <p:cNvSpPr>
            <a:spLocks noGrp="1"/>
          </p:cNvSpPr>
          <p:nvPr>
            <p:ph type="dt" sz="half" idx="10"/>
          </p:nvPr>
        </p:nvSpPr>
        <p:spPr/>
        <p:txBody>
          <a:bodyPr/>
          <a:lstStyle/>
          <a:p>
            <a:fld id="{5D9D7093-2C71-4397-BF8A-5386401BFBB8}" type="datetime1">
              <a:rPr lang="en-US" smtClean="0">
                <a:solidFill>
                  <a:srgbClr val="000000"/>
                </a:solidFill>
              </a:rPr>
              <a:t>2/25/2022</a:t>
            </a:fld>
            <a:endParaRPr lang="en-US">
              <a:solidFill>
                <a:srgbClr val="000000"/>
              </a:solidFill>
            </a:endParaRPr>
          </a:p>
        </p:txBody>
      </p:sp>
      <p:sp>
        <p:nvSpPr>
          <p:cNvPr id="10" name="Footer Placeholder 9"/>
          <p:cNvSpPr>
            <a:spLocks noGrp="1"/>
          </p:cNvSpPr>
          <p:nvPr>
            <p:ph type="ftr" sz="quarter" idx="13"/>
          </p:nvPr>
        </p:nvSpPr>
        <p:spPr/>
        <p:txBody>
          <a:bodyPr/>
          <a:lstStyle/>
          <a:p>
            <a:r>
              <a:rPr lang="en-US">
                <a:solidFill>
                  <a:srgbClr val="003865"/>
                </a:solidFill>
              </a:rPr>
              <a:t>Minnesota Department of Education | education.mn.gov</a:t>
            </a:r>
          </a:p>
        </p:txBody>
      </p:sp>
    </p:spTree>
    <p:extLst>
      <p:ext uri="{BB962C8B-B14F-4D97-AF65-F5344CB8AC3E}">
        <p14:creationId xmlns:p14="http://schemas.microsoft.com/office/powerpoint/2010/main" val="4282944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a:t>Metro Regional Contacts</a:t>
            </a:r>
            <a:endParaRPr lang="en-US"/>
          </a:p>
        </p:txBody>
      </p:sp>
      <p:sp>
        <p:nvSpPr>
          <p:cNvPr id="4" name="Slide Number Placeholder 3"/>
          <p:cNvSpPr>
            <a:spLocks noGrp="1"/>
          </p:cNvSpPr>
          <p:nvPr>
            <p:ph type="sldNum" sz="quarter" idx="12"/>
          </p:nvPr>
        </p:nvSpPr>
        <p:spPr>
          <a:prstGeom prst="rect">
            <a:avLst/>
          </a:prstGeom>
        </p:spPr>
        <p:txBody>
          <a:bodyPr/>
          <a:lstStyle/>
          <a:p>
            <a:fld id="{91C7252B-4A3A-443E-82EA-92A5BCCF2336}" type="slidenum">
              <a:rPr lang="en-US" smtClean="0"/>
              <a:pPr/>
              <a:t>19</a:t>
            </a:fld>
            <a:endParaRPr lang="en-US"/>
          </a:p>
        </p:txBody>
      </p:sp>
      <p:sp>
        <p:nvSpPr>
          <p:cNvPr id="5" name="Content Placeholder 2"/>
          <p:cNvSpPr txBox="1">
            <a:spLocks/>
          </p:cNvSpPr>
          <p:nvPr/>
        </p:nvSpPr>
        <p:spPr>
          <a:xfrm>
            <a:off x="894374" y="1458673"/>
            <a:ext cx="4824501" cy="359377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en-US" sz="2000" b="1" i="1">
                <a:latin typeface="+mj-lt"/>
              </a:rPr>
              <a:t>Metro Regional Implementation Project</a:t>
            </a:r>
          </a:p>
          <a:p>
            <a:pPr marL="0" indent="0">
              <a:spcBef>
                <a:spcPts val="0"/>
              </a:spcBef>
              <a:buNone/>
            </a:pPr>
            <a:r>
              <a:rPr lang="en-US" sz="1800" b="1">
                <a:latin typeface="+mj-lt"/>
                <a:ea typeface="Verdana" panose="020B0604030504040204" pitchFamily="34" charset="0"/>
                <a:cs typeface="Verdana" panose="020B0604030504040204" pitchFamily="34" charset="0"/>
              </a:rPr>
              <a:t>Lauren Sparr</a:t>
            </a:r>
            <a:br>
              <a:rPr lang="en-US" sz="1800" b="1">
                <a:latin typeface="+mj-lt"/>
                <a:ea typeface="Verdana" panose="020B0604030504040204" pitchFamily="34" charset="0"/>
                <a:cs typeface="Verdana" panose="020B0604030504040204" pitchFamily="34" charset="0"/>
              </a:rPr>
            </a:br>
            <a:r>
              <a:rPr lang="en-US" sz="1800">
                <a:latin typeface="+mj-lt"/>
                <a:ea typeface="Verdana" panose="020B0604030504040204" pitchFamily="34" charset="0"/>
                <a:cs typeface="Verdana" panose="020B0604030504040204" pitchFamily="34" charset="0"/>
              </a:rPr>
              <a:t>MRIP Coordinator</a:t>
            </a:r>
            <a:br>
              <a:rPr lang="en-US" sz="1800">
                <a:latin typeface="+mj-lt"/>
                <a:ea typeface="Verdana" panose="020B0604030504040204" pitchFamily="34" charset="0"/>
                <a:cs typeface="Verdana" panose="020B0604030504040204" pitchFamily="34" charset="0"/>
              </a:rPr>
            </a:br>
            <a:r>
              <a:rPr lang="en-US" sz="1800">
                <a:latin typeface="+mj-lt"/>
                <a:ea typeface="Verdana" panose="020B0604030504040204" pitchFamily="34" charset="0"/>
                <a:cs typeface="Verdana" panose="020B0604030504040204" pitchFamily="34" charset="0"/>
                <a:hlinkClick r:id="rId3"/>
              </a:rPr>
              <a:t>Lauren.Sparr@metroecsu.org</a:t>
            </a:r>
            <a:r>
              <a:rPr lang="en-US" sz="1800">
                <a:latin typeface="+mj-lt"/>
                <a:ea typeface="Verdana" panose="020B0604030504040204" pitchFamily="34" charset="0"/>
                <a:cs typeface="Verdana" panose="020B0604030504040204" pitchFamily="34" charset="0"/>
              </a:rPr>
              <a:t> </a:t>
            </a:r>
          </a:p>
          <a:p>
            <a:pPr marL="0" indent="0">
              <a:spcBef>
                <a:spcPts val="0"/>
              </a:spcBef>
              <a:buNone/>
            </a:pPr>
            <a:endParaRPr lang="en-US" sz="1800">
              <a:latin typeface="+mj-lt"/>
              <a:ea typeface="Verdana" panose="020B0604030504040204" pitchFamily="34" charset="0"/>
              <a:cs typeface="Verdana" panose="020B0604030504040204" pitchFamily="34" charset="0"/>
            </a:endParaRPr>
          </a:p>
          <a:p>
            <a:pPr marL="0" indent="0">
              <a:spcBef>
                <a:spcPts val="0"/>
              </a:spcBef>
              <a:buNone/>
            </a:pPr>
            <a:r>
              <a:rPr lang="en-US" sz="1800" b="1">
                <a:latin typeface="+mj-lt"/>
                <a:ea typeface="Verdana" panose="020B0604030504040204" pitchFamily="34" charset="0"/>
                <a:cs typeface="Verdana" panose="020B0604030504040204" pitchFamily="34" charset="0"/>
              </a:rPr>
              <a:t>Debi Doran</a:t>
            </a:r>
          </a:p>
          <a:p>
            <a:pPr marL="0" indent="0">
              <a:spcBef>
                <a:spcPts val="0"/>
              </a:spcBef>
              <a:buNone/>
            </a:pPr>
            <a:r>
              <a:rPr lang="en-US" sz="1800">
                <a:latin typeface="+mj-lt"/>
                <a:ea typeface="Verdana" panose="020B0604030504040204" pitchFamily="34" charset="0"/>
                <a:cs typeface="Verdana" panose="020B0604030504040204" pitchFamily="34" charset="0"/>
              </a:rPr>
              <a:t>Coaching and Evaluation Coordinator</a:t>
            </a:r>
          </a:p>
          <a:p>
            <a:pPr marL="0" indent="0">
              <a:spcBef>
                <a:spcPts val="0"/>
              </a:spcBef>
              <a:buNone/>
            </a:pPr>
            <a:r>
              <a:rPr lang="en-US" sz="1800">
                <a:latin typeface="+mj-lt"/>
                <a:ea typeface="Verdana" panose="020B0604030504040204" pitchFamily="34" charset="0"/>
                <a:cs typeface="Verdana" panose="020B0604030504040204" pitchFamily="34" charset="0"/>
                <a:hlinkClick r:id="rId4"/>
              </a:rPr>
              <a:t>PBIS.Debi@gmail.com</a:t>
            </a:r>
            <a:r>
              <a:rPr lang="en-US" sz="1800">
                <a:latin typeface="+mj-lt"/>
                <a:ea typeface="Verdana" panose="020B0604030504040204" pitchFamily="34" charset="0"/>
                <a:cs typeface="Verdana" panose="020B0604030504040204" pitchFamily="34" charset="0"/>
              </a:rPr>
              <a:t> </a:t>
            </a:r>
          </a:p>
          <a:p>
            <a:pPr marL="0" indent="0">
              <a:spcBef>
                <a:spcPts val="0"/>
              </a:spcBef>
              <a:buNone/>
            </a:pPr>
            <a:endParaRPr lang="en-US" sz="1800">
              <a:latin typeface="+mj-lt"/>
              <a:ea typeface="Verdana" panose="020B0604030504040204" pitchFamily="34" charset="0"/>
              <a:cs typeface="Verdana" panose="020B0604030504040204" pitchFamily="34" charset="0"/>
            </a:endParaRPr>
          </a:p>
        </p:txBody>
      </p:sp>
      <p:sp>
        <p:nvSpPr>
          <p:cNvPr id="7" name="TextBox 6"/>
          <p:cNvSpPr txBox="1"/>
          <p:nvPr/>
        </p:nvSpPr>
        <p:spPr>
          <a:xfrm>
            <a:off x="6624002" y="1458673"/>
            <a:ext cx="4407658" cy="4247317"/>
          </a:xfrm>
          <a:prstGeom prst="rect">
            <a:avLst/>
          </a:prstGeom>
          <a:noFill/>
        </p:spPr>
        <p:txBody>
          <a:bodyPr wrap="square" rtlCol="0">
            <a:spAutoFit/>
          </a:bodyPr>
          <a:lstStyle/>
          <a:p>
            <a:pPr>
              <a:spcAft>
                <a:spcPts val="600"/>
              </a:spcAft>
            </a:pPr>
            <a:r>
              <a:rPr lang="en-US" sz="2000" b="1" i="1">
                <a:latin typeface="+mj-lt"/>
              </a:rPr>
              <a:t>PBIS Management - Regional Contacts</a:t>
            </a:r>
          </a:p>
          <a:p>
            <a:r>
              <a:rPr lang="en-US" b="1"/>
              <a:t>Ellen Nacik </a:t>
            </a:r>
            <a:br>
              <a:rPr lang="en-US"/>
            </a:br>
            <a:r>
              <a:rPr lang="en-US">
                <a:hlinkClick r:id="rId5"/>
              </a:rPr>
              <a:t>Ellen.Nacik@state.mn.us</a:t>
            </a:r>
            <a:r>
              <a:rPr lang="en-US"/>
              <a:t> </a:t>
            </a:r>
          </a:p>
          <a:p>
            <a:endParaRPr lang="en-US"/>
          </a:p>
          <a:p>
            <a:r>
              <a:rPr lang="en-US" b="1"/>
              <a:t>Daniel Torrez</a:t>
            </a:r>
          </a:p>
          <a:p>
            <a:r>
              <a:rPr lang="en-US">
                <a:hlinkClick r:id="rId6"/>
              </a:rPr>
              <a:t>Daniel.Torrez@state.mn.us</a:t>
            </a:r>
            <a:r>
              <a:rPr lang="en-US"/>
              <a:t> </a:t>
            </a:r>
          </a:p>
          <a:p>
            <a:endParaRPr lang="en-US">
              <a:latin typeface="+mj-lt"/>
            </a:endParaRPr>
          </a:p>
          <a:p>
            <a:r>
              <a:rPr lang="en-US" b="1"/>
              <a:t>Eric Kloos</a:t>
            </a:r>
            <a:br>
              <a:rPr lang="en-US"/>
            </a:br>
            <a:r>
              <a:rPr lang="en-US" u="sng">
                <a:hlinkClick r:id="rId7"/>
              </a:rPr>
              <a:t>Eric.Kloos@state.mn.us</a:t>
            </a:r>
            <a:endParaRPr lang="en-US">
              <a:latin typeface="+mj-lt"/>
            </a:endParaRPr>
          </a:p>
          <a:p>
            <a:endParaRPr lang="en-US" sz="2000" b="1" i="1">
              <a:latin typeface="+mj-lt"/>
            </a:endParaRPr>
          </a:p>
          <a:p>
            <a:endParaRPr lang="en-US" sz="2000" b="1" i="1">
              <a:latin typeface="+mj-lt"/>
            </a:endParaRPr>
          </a:p>
          <a:p>
            <a:pPr>
              <a:spcAft>
                <a:spcPts val="600"/>
              </a:spcAft>
            </a:pPr>
            <a:r>
              <a:rPr lang="en-US" sz="2000" b="1" i="1">
                <a:latin typeface="+mj-lt"/>
              </a:rPr>
              <a:t>PBIS Evaluation Contact</a:t>
            </a:r>
          </a:p>
          <a:p>
            <a:r>
              <a:rPr lang="en-US" b="1">
                <a:latin typeface="+mj-lt"/>
              </a:rPr>
              <a:t>Wilder Research</a:t>
            </a:r>
            <a:br>
              <a:rPr lang="en-US">
                <a:latin typeface="+mj-lt"/>
              </a:rPr>
            </a:br>
            <a:r>
              <a:rPr lang="en-US" u="sng">
                <a:latin typeface="+mj-lt"/>
                <a:hlinkClick r:id="rId8"/>
              </a:rPr>
              <a:t>pbisevalmn@wilder.org</a:t>
            </a:r>
            <a:endParaRPr lang="en-US" sz="2000">
              <a:latin typeface="+mj-lt"/>
            </a:endParaRPr>
          </a:p>
        </p:txBody>
      </p:sp>
      <p:sp>
        <p:nvSpPr>
          <p:cNvPr id="6" name="Rectangle 5"/>
          <p:cNvSpPr/>
          <p:nvPr/>
        </p:nvSpPr>
        <p:spPr>
          <a:xfrm>
            <a:off x="894374" y="4406116"/>
            <a:ext cx="4407658" cy="646331"/>
          </a:xfrm>
          <a:prstGeom prst="rect">
            <a:avLst/>
          </a:prstGeom>
        </p:spPr>
        <p:txBody>
          <a:bodyPr wrap="square">
            <a:spAutoFit/>
          </a:bodyPr>
          <a:lstStyle/>
          <a:p>
            <a:r>
              <a:rPr lang="en-US" b="1"/>
              <a:t>Find other PBIS Minnesota contacts at: </a:t>
            </a:r>
            <a:r>
              <a:rPr lang="en-US">
                <a:hlinkClick r:id="rId9" tooltip="PBIS MN contact webpage"/>
              </a:rPr>
              <a:t>https://pbismn.org/contact-us.php</a:t>
            </a:r>
            <a:r>
              <a:rPr lang="en-US"/>
              <a:t> </a:t>
            </a:r>
          </a:p>
        </p:txBody>
      </p:sp>
      <p:sp>
        <p:nvSpPr>
          <p:cNvPr id="3" name="Date Placeholder 2"/>
          <p:cNvSpPr>
            <a:spLocks noGrp="1"/>
          </p:cNvSpPr>
          <p:nvPr>
            <p:ph type="dt" sz="half" idx="10"/>
          </p:nvPr>
        </p:nvSpPr>
        <p:spPr/>
        <p:txBody>
          <a:bodyPr/>
          <a:lstStyle/>
          <a:p>
            <a:fld id="{1103A379-1C79-4B16-851E-D8440987246F}" type="datetime1">
              <a:rPr lang="en-US" smtClean="0">
                <a:solidFill>
                  <a:srgbClr val="000000"/>
                </a:solidFill>
              </a:rPr>
              <a:t>2/25/2022</a:t>
            </a:fld>
            <a:endParaRPr lang="en-US">
              <a:solidFill>
                <a:srgbClr val="000000"/>
              </a:solidFill>
            </a:endParaRPr>
          </a:p>
        </p:txBody>
      </p:sp>
      <p:sp>
        <p:nvSpPr>
          <p:cNvPr id="8" name="Footer Placeholder 7"/>
          <p:cNvSpPr>
            <a:spLocks noGrp="1"/>
          </p:cNvSpPr>
          <p:nvPr>
            <p:ph type="ftr" sz="quarter" idx="13"/>
          </p:nvPr>
        </p:nvSpPr>
        <p:spPr/>
        <p:txBody>
          <a:bodyPr/>
          <a:lstStyle/>
          <a:p>
            <a:r>
              <a:rPr lang="en-US">
                <a:solidFill>
                  <a:srgbClr val="003865"/>
                </a:solidFill>
              </a:rPr>
              <a:t>Minnesota Department of Education | education.mn.gov</a:t>
            </a:r>
          </a:p>
        </p:txBody>
      </p:sp>
    </p:spTree>
    <p:extLst>
      <p:ext uri="{BB962C8B-B14F-4D97-AF65-F5344CB8AC3E}">
        <p14:creationId xmlns:p14="http://schemas.microsoft.com/office/powerpoint/2010/main" val="986577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Slide background featuring three photos of students learn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 y="171"/>
            <a:ext cx="12191085" cy="6857657"/>
          </a:xfrm>
          <a:prstGeom prst="rect">
            <a:avLst/>
          </a:prstGeom>
        </p:spPr>
      </p:pic>
      <p:sp>
        <p:nvSpPr>
          <p:cNvPr id="6" name="Title 5"/>
          <p:cNvSpPr>
            <a:spLocks noGrp="1"/>
          </p:cNvSpPr>
          <p:nvPr>
            <p:ph type="title"/>
          </p:nvPr>
        </p:nvSpPr>
        <p:spPr>
          <a:xfrm>
            <a:off x="838200" y="-1"/>
            <a:ext cx="10515600" cy="1528355"/>
          </a:xfrm>
        </p:spPr>
        <p:txBody>
          <a:bodyPr>
            <a:normAutofit/>
          </a:bodyPr>
          <a:lstStyle/>
          <a:p>
            <a:r>
              <a:rPr lang="en-US" sz="3600"/>
              <a:t>Ten Minnesota Commitments to Equity</a:t>
            </a:r>
          </a:p>
        </p:txBody>
      </p:sp>
      <p:sp>
        <p:nvSpPr>
          <p:cNvPr id="7" name="Content Placeholder 6"/>
          <p:cNvSpPr>
            <a:spLocks noGrp="1"/>
          </p:cNvSpPr>
          <p:nvPr>
            <p:ph sz="quarter" idx="10"/>
          </p:nvPr>
        </p:nvSpPr>
        <p:spPr>
          <a:xfrm>
            <a:off x="838200" y="1815738"/>
            <a:ext cx="10515600" cy="4545874"/>
          </a:xfrm>
        </p:spPr>
        <p:txBody>
          <a:bodyPr>
            <a:noAutofit/>
          </a:bodyPr>
          <a:lstStyle/>
          <a:p>
            <a:pPr marL="457200" indent="-457200">
              <a:lnSpc>
                <a:spcPct val="150000"/>
              </a:lnSpc>
              <a:spcBef>
                <a:spcPts val="0"/>
              </a:spcBef>
              <a:spcAft>
                <a:spcPts val="0"/>
              </a:spcAft>
              <a:buClr>
                <a:schemeClr val="bg1"/>
              </a:buClr>
              <a:buFont typeface="+mj-lt"/>
              <a:buAutoNum type="arabicPeriod"/>
            </a:pPr>
            <a:r>
              <a:rPr lang="en-US" sz="2000" b="1">
                <a:solidFill>
                  <a:schemeClr val="bg1"/>
                </a:solidFill>
              </a:rPr>
              <a:t>Prioritize equity. </a:t>
            </a:r>
          </a:p>
          <a:p>
            <a:pPr marL="457200" indent="-457200">
              <a:lnSpc>
                <a:spcPct val="150000"/>
              </a:lnSpc>
              <a:spcBef>
                <a:spcPts val="0"/>
              </a:spcBef>
              <a:spcAft>
                <a:spcPts val="0"/>
              </a:spcAft>
              <a:buClr>
                <a:schemeClr val="bg1"/>
              </a:buClr>
              <a:buFont typeface="+mj-lt"/>
              <a:buAutoNum type="arabicPeriod"/>
            </a:pPr>
            <a:r>
              <a:rPr lang="en-US" sz="2000" b="1">
                <a:solidFill>
                  <a:schemeClr val="bg1"/>
                </a:solidFill>
              </a:rPr>
              <a:t>Start from within. </a:t>
            </a:r>
          </a:p>
          <a:p>
            <a:pPr marL="457200" indent="-457200">
              <a:lnSpc>
                <a:spcPct val="150000"/>
              </a:lnSpc>
              <a:spcBef>
                <a:spcPts val="0"/>
              </a:spcBef>
              <a:spcAft>
                <a:spcPts val="0"/>
              </a:spcAft>
              <a:buClr>
                <a:schemeClr val="bg1"/>
              </a:buClr>
              <a:buFont typeface="+mj-lt"/>
              <a:buAutoNum type="arabicPeriod"/>
            </a:pPr>
            <a:r>
              <a:rPr lang="en-US" sz="2000" b="1">
                <a:solidFill>
                  <a:schemeClr val="bg1"/>
                </a:solidFill>
              </a:rPr>
              <a:t>Measure what matters. </a:t>
            </a:r>
          </a:p>
          <a:p>
            <a:pPr marL="457200" indent="-457200">
              <a:lnSpc>
                <a:spcPct val="150000"/>
              </a:lnSpc>
              <a:spcBef>
                <a:spcPts val="0"/>
              </a:spcBef>
              <a:spcAft>
                <a:spcPts val="0"/>
              </a:spcAft>
              <a:buClr>
                <a:schemeClr val="bg1"/>
              </a:buClr>
              <a:buFont typeface="+mj-lt"/>
              <a:buAutoNum type="arabicPeriod"/>
            </a:pPr>
            <a:r>
              <a:rPr lang="en-US" sz="2000">
                <a:solidFill>
                  <a:schemeClr val="accent2"/>
                </a:solidFill>
              </a:rPr>
              <a:t>Go local. </a:t>
            </a:r>
          </a:p>
          <a:p>
            <a:pPr marL="457200" indent="-457200">
              <a:lnSpc>
                <a:spcPct val="150000"/>
              </a:lnSpc>
              <a:spcBef>
                <a:spcPts val="0"/>
              </a:spcBef>
              <a:spcAft>
                <a:spcPts val="0"/>
              </a:spcAft>
              <a:buClr>
                <a:schemeClr val="bg1"/>
              </a:buClr>
              <a:buFont typeface="+mj-lt"/>
              <a:buAutoNum type="arabicPeriod"/>
            </a:pPr>
            <a:r>
              <a:rPr lang="en-US" sz="2000">
                <a:solidFill>
                  <a:schemeClr val="accent2"/>
                </a:solidFill>
              </a:rPr>
              <a:t>Follow the money (be accountable). </a:t>
            </a:r>
          </a:p>
          <a:p>
            <a:pPr marL="457200" indent="-457200">
              <a:lnSpc>
                <a:spcPct val="150000"/>
              </a:lnSpc>
              <a:spcBef>
                <a:spcPts val="0"/>
              </a:spcBef>
              <a:spcAft>
                <a:spcPts val="0"/>
              </a:spcAft>
              <a:buClr>
                <a:schemeClr val="bg1"/>
              </a:buClr>
              <a:buFont typeface="+mj-lt"/>
              <a:buAutoNum type="arabicPeriod"/>
            </a:pPr>
            <a:r>
              <a:rPr lang="en-US" sz="2000">
                <a:solidFill>
                  <a:schemeClr val="accent2"/>
                </a:solidFill>
              </a:rPr>
              <a:t>Start early. </a:t>
            </a:r>
          </a:p>
          <a:p>
            <a:pPr marL="457200" indent="-457200">
              <a:lnSpc>
                <a:spcPct val="150000"/>
              </a:lnSpc>
              <a:spcBef>
                <a:spcPts val="0"/>
              </a:spcBef>
              <a:spcAft>
                <a:spcPts val="0"/>
              </a:spcAft>
              <a:buClr>
                <a:schemeClr val="bg1"/>
              </a:buClr>
              <a:buFont typeface="+mj-lt"/>
              <a:buAutoNum type="arabicPeriod"/>
            </a:pPr>
            <a:r>
              <a:rPr lang="en-US" sz="2000" b="1">
                <a:solidFill>
                  <a:schemeClr val="bg1"/>
                </a:solidFill>
              </a:rPr>
              <a:t>Monitor implementation </a:t>
            </a:r>
          </a:p>
          <a:p>
            <a:pPr marL="457200" indent="-457200">
              <a:lnSpc>
                <a:spcPct val="150000"/>
              </a:lnSpc>
              <a:spcBef>
                <a:spcPts val="0"/>
              </a:spcBef>
              <a:spcAft>
                <a:spcPts val="0"/>
              </a:spcAft>
              <a:buClr>
                <a:schemeClr val="bg1"/>
              </a:buClr>
              <a:buFont typeface="+mj-lt"/>
              <a:buAutoNum type="arabicPeriod"/>
            </a:pPr>
            <a:r>
              <a:rPr lang="en-US" sz="2000">
                <a:solidFill>
                  <a:schemeClr val="accent2"/>
                </a:solidFill>
              </a:rPr>
              <a:t>Value people. </a:t>
            </a:r>
          </a:p>
          <a:p>
            <a:pPr marL="457200" indent="-457200">
              <a:lnSpc>
                <a:spcPct val="150000"/>
              </a:lnSpc>
              <a:spcBef>
                <a:spcPts val="0"/>
              </a:spcBef>
              <a:spcAft>
                <a:spcPts val="0"/>
              </a:spcAft>
              <a:buClr>
                <a:schemeClr val="bg1"/>
              </a:buClr>
              <a:buFont typeface="+mj-lt"/>
              <a:buAutoNum type="arabicPeriod"/>
            </a:pPr>
            <a:r>
              <a:rPr lang="en-US" sz="2000" b="1">
                <a:solidFill>
                  <a:schemeClr val="bg1"/>
                </a:solidFill>
              </a:rPr>
              <a:t>Improve conditions for learning. </a:t>
            </a:r>
          </a:p>
          <a:p>
            <a:pPr marL="457200" indent="-457200">
              <a:lnSpc>
                <a:spcPct val="150000"/>
              </a:lnSpc>
              <a:spcBef>
                <a:spcPts val="0"/>
              </a:spcBef>
              <a:spcAft>
                <a:spcPts val="0"/>
              </a:spcAft>
              <a:buClr>
                <a:schemeClr val="bg1"/>
              </a:buClr>
              <a:buFont typeface="+mj-lt"/>
              <a:buAutoNum type="arabicPeriod"/>
            </a:pPr>
            <a:r>
              <a:rPr lang="en-US" sz="2000">
                <a:solidFill>
                  <a:schemeClr val="accent2"/>
                </a:solidFill>
              </a:rPr>
              <a:t>Give students options. </a:t>
            </a:r>
          </a:p>
        </p:txBody>
      </p:sp>
    </p:spTree>
    <p:extLst>
      <p:ext uri="{BB962C8B-B14F-4D97-AF65-F5344CB8AC3E}">
        <p14:creationId xmlns:p14="http://schemas.microsoft.com/office/powerpoint/2010/main" val="3831978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a:t>South Regional Contacts</a:t>
            </a:r>
            <a:endParaRPr lang="en-US"/>
          </a:p>
        </p:txBody>
      </p:sp>
      <p:sp>
        <p:nvSpPr>
          <p:cNvPr id="4" name="Slide Number Placeholder 3"/>
          <p:cNvSpPr>
            <a:spLocks noGrp="1"/>
          </p:cNvSpPr>
          <p:nvPr>
            <p:ph type="sldNum" sz="quarter" idx="12"/>
          </p:nvPr>
        </p:nvSpPr>
        <p:spPr>
          <a:prstGeom prst="rect">
            <a:avLst/>
          </a:prstGeom>
        </p:spPr>
        <p:txBody>
          <a:bodyPr/>
          <a:lstStyle/>
          <a:p>
            <a:fld id="{91C7252B-4A3A-443E-82EA-92A5BCCF2336}" type="slidenum">
              <a:rPr lang="en-US" smtClean="0"/>
              <a:pPr/>
              <a:t>20</a:t>
            </a:fld>
            <a:endParaRPr lang="en-US"/>
          </a:p>
        </p:txBody>
      </p:sp>
      <p:sp>
        <p:nvSpPr>
          <p:cNvPr id="5" name="Content Placeholder 2"/>
          <p:cNvSpPr txBox="1">
            <a:spLocks/>
          </p:cNvSpPr>
          <p:nvPr/>
        </p:nvSpPr>
        <p:spPr>
          <a:xfrm>
            <a:off x="894374" y="1458672"/>
            <a:ext cx="5157634" cy="466119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en-US" sz="2000" b="1" i="1">
                <a:latin typeface="+mj-lt"/>
              </a:rPr>
              <a:t>South Regional Implementation Project</a:t>
            </a:r>
          </a:p>
          <a:p>
            <a:pPr marL="0" indent="0">
              <a:spcBef>
                <a:spcPts val="0"/>
              </a:spcBef>
              <a:buNone/>
            </a:pPr>
            <a:r>
              <a:rPr lang="en-US" sz="1800" b="1">
                <a:latin typeface="+mj-lt"/>
                <a:ea typeface="Verdana" panose="020B0604030504040204" pitchFamily="34" charset="0"/>
                <a:cs typeface="Verdana" panose="020B0604030504040204" pitchFamily="34" charset="0"/>
              </a:rPr>
              <a:t>Liz Deen </a:t>
            </a:r>
          </a:p>
          <a:p>
            <a:pPr marL="0" indent="0">
              <a:spcBef>
                <a:spcPts val="0"/>
              </a:spcBef>
              <a:buNone/>
            </a:pPr>
            <a:r>
              <a:rPr lang="en-US" sz="1800">
                <a:ea typeface="Verdana" panose="020B0604030504040204" pitchFamily="34" charset="0"/>
                <a:cs typeface="Verdana" panose="020B0604030504040204" pitchFamily="34" charset="0"/>
              </a:rPr>
              <a:t>Lead SRIP Coordinator</a:t>
            </a:r>
            <a:endParaRPr lang="en-US" sz="1800" b="1">
              <a:latin typeface="+mj-lt"/>
              <a:ea typeface="Verdana" panose="020B0604030504040204" pitchFamily="34" charset="0"/>
              <a:cs typeface="Verdana" panose="020B0604030504040204" pitchFamily="34" charset="0"/>
            </a:endParaRPr>
          </a:p>
          <a:p>
            <a:pPr marL="0" indent="0">
              <a:spcBef>
                <a:spcPts val="0"/>
              </a:spcBef>
              <a:buNone/>
            </a:pPr>
            <a:r>
              <a:rPr lang="en-US" sz="1800">
                <a:latin typeface="+mj-lt"/>
                <a:ea typeface="Verdana" panose="020B0604030504040204" pitchFamily="34" charset="0"/>
                <a:cs typeface="Verdana" panose="020B0604030504040204" pitchFamily="34" charset="0"/>
                <a:hlinkClick r:id="rId3"/>
              </a:rPr>
              <a:t>Liz.Deen@swwc.org</a:t>
            </a:r>
            <a:r>
              <a:rPr lang="en-US" sz="1800">
                <a:latin typeface="+mj-lt"/>
                <a:ea typeface="Verdana" panose="020B0604030504040204" pitchFamily="34" charset="0"/>
                <a:cs typeface="Verdana" panose="020B0604030504040204" pitchFamily="34" charset="0"/>
              </a:rPr>
              <a:t> </a:t>
            </a:r>
            <a:endParaRPr lang="en-US" sz="1100">
              <a:latin typeface="+mj-lt"/>
            </a:endParaRPr>
          </a:p>
          <a:p>
            <a:pPr marL="0" indent="0">
              <a:spcBef>
                <a:spcPts val="0"/>
              </a:spcBef>
              <a:buNone/>
            </a:pPr>
            <a:endParaRPr lang="en-US" sz="1100">
              <a:latin typeface="+mj-lt"/>
            </a:endParaRPr>
          </a:p>
          <a:p>
            <a:pPr marL="0" lvl="0" indent="0">
              <a:spcBef>
                <a:spcPts val="0"/>
              </a:spcBef>
              <a:buNone/>
            </a:pPr>
            <a:r>
              <a:rPr lang="en-US" sz="1800" b="1">
                <a:solidFill>
                  <a:srgbClr val="003865"/>
                </a:solidFill>
                <a:ea typeface="Verdana" panose="020B0604030504040204" pitchFamily="34" charset="0"/>
                <a:cs typeface="Verdana" panose="020B0604030504040204" pitchFamily="34" charset="0"/>
              </a:rPr>
              <a:t>Hazel Ashbeck</a:t>
            </a:r>
          </a:p>
          <a:p>
            <a:pPr marL="0" lvl="0" indent="0">
              <a:spcBef>
                <a:spcPts val="0"/>
              </a:spcBef>
              <a:buNone/>
            </a:pPr>
            <a:r>
              <a:rPr lang="en-US" sz="1800">
                <a:solidFill>
                  <a:srgbClr val="003865"/>
                </a:solidFill>
                <a:ea typeface="Verdana" panose="020B0604030504040204" pitchFamily="34" charset="0"/>
                <a:cs typeface="Verdana" panose="020B0604030504040204" pitchFamily="34" charset="0"/>
              </a:rPr>
              <a:t>SRIP Coordinator – SWWC</a:t>
            </a:r>
            <a:endParaRPr lang="en-US" sz="1800" b="1">
              <a:solidFill>
                <a:srgbClr val="003865"/>
              </a:solidFill>
              <a:ea typeface="Verdana" panose="020B0604030504040204" pitchFamily="34" charset="0"/>
              <a:cs typeface="Verdana" panose="020B0604030504040204" pitchFamily="34" charset="0"/>
            </a:endParaRPr>
          </a:p>
          <a:p>
            <a:pPr marL="0" lvl="0" indent="0">
              <a:spcBef>
                <a:spcPts val="0"/>
              </a:spcBef>
              <a:buNone/>
            </a:pPr>
            <a:r>
              <a:rPr lang="en-US" sz="1800">
                <a:solidFill>
                  <a:srgbClr val="003865"/>
                </a:solidFill>
                <a:ea typeface="Verdana" panose="020B0604030504040204" pitchFamily="34" charset="0"/>
                <a:cs typeface="Verdana" panose="020B0604030504040204" pitchFamily="34" charset="0"/>
                <a:hlinkClick r:id="rId4"/>
              </a:rPr>
              <a:t>Hazel.Ashbeck@swwc.org</a:t>
            </a:r>
            <a:r>
              <a:rPr lang="en-US" sz="1800">
                <a:solidFill>
                  <a:srgbClr val="003865"/>
                </a:solidFill>
                <a:ea typeface="Verdana" panose="020B0604030504040204" pitchFamily="34" charset="0"/>
                <a:cs typeface="Verdana" panose="020B0604030504040204" pitchFamily="34" charset="0"/>
              </a:rPr>
              <a:t> </a:t>
            </a:r>
            <a:endParaRPr lang="en-US" sz="1100">
              <a:latin typeface="+mj-lt"/>
            </a:endParaRPr>
          </a:p>
          <a:p>
            <a:pPr marL="0" lvl="0" indent="0">
              <a:spcBef>
                <a:spcPts val="0"/>
              </a:spcBef>
              <a:buNone/>
            </a:pPr>
            <a:endParaRPr lang="en-US" sz="1100">
              <a:latin typeface="+mj-lt"/>
            </a:endParaRPr>
          </a:p>
          <a:p>
            <a:pPr marL="0" lvl="0" indent="0">
              <a:spcBef>
                <a:spcPts val="0"/>
              </a:spcBef>
              <a:buNone/>
            </a:pPr>
            <a:r>
              <a:rPr lang="en-US" sz="1800" b="1">
                <a:solidFill>
                  <a:srgbClr val="003865"/>
                </a:solidFill>
                <a:ea typeface="Verdana" panose="020B0604030504040204" pitchFamily="34" charset="0"/>
                <a:cs typeface="Verdana" panose="020B0604030504040204" pitchFamily="34" charset="0"/>
              </a:rPr>
              <a:t>Erin Toninato</a:t>
            </a:r>
            <a:br>
              <a:rPr lang="en-US" sz="1800">
                <a:solidFill>
                  <a:srgbClr val="003865"/>
                </a:solidFill>
                <a:ea typeface="Verdana" panose="020B0604030504040204" pitchFamily="34" charset="0"/>
                <a:cs typeface="Verdana" panose="020B0604030504040204" pitchFamily="34" charset="0"/>
              </a:rPr>
            </a:br>
            <a:r>
              <a:rPr lang="en-US" sz="1800">
                <a:solidFill>
                  <a:srgbClr val="003865"/>
                </a:solidFill>
                <a:ea typeface="Verdana" panose="020B0604030504040204" pitchFamily="34" charset="0"/>
                <a:cs typeface="Verdana" panose="020B0604030504040204" pitchFamily="34" charset="0"/>
              </a:rPr>
              <a:t>South Central Service Cooperative </a:t>
            </a:r>
            <a:br>
              <a:rPr lang="en-US" sz="1800">
                <a:solidFill>
                  <a:srgbClr val="003865"/>
                </a:solidFill>
                <a:ea typeface="Verdana" panose="020B0604030504040204" pitchFamily="34" charset="0"/>
                <a:cs typeface="Verdana" panose="020B0604030504040204" pitchFamily="34" charset="0"/>
              </a:rPr>
            </a:br>
            <a:r>
              <a:rPr lang="en-US" sz="1800">
                <a:solidFill>
                  <a:srgbClr val="003865"/>
                </a:solidFill>
                <a:ea typeface="Verdana" panose="020B0604030504040204" pitchFamily="34" charset="0"/>
                <a:cs typeface="Verdana" panose="020B0604030504040204" pitchFamily="34" charset="0"/>
                <a:hlinkClick r:id="rId5"/>
              </a:rPr>
              <a:t>EToninato@mnscsc.org</a:t>
            </a:r>
            <a:r>
              <a:rPr lang="en-US" sz="1800">
                <a:solidFill>
                  <a:srgbClr val="003865"/>
                </a:solidFill>
                <a:ea typeface="Verdana" panose="020B0604030504040204" pitchFamily="34" charset="0"/>
                <a:cs typeface="Verdana" panose="020B0604030504040204" pitchFamily="34" charset="0"/>
              </a:rPr>
              <a:t> </a:t>
            </a:r>
            <a:endParaRPr lang="en-US" sz="1100">
              <a:latin typeface="+mj-lt"/>
            </a:endParaRPr>
          </a:p>
          <a:p>
            <a:pPr marL="0" indent="0">
              <a:buNone/>
            </a:pPr>
            <a:endParaRPr lang="en-US" sz="1100">
              <a:latin typeface="+mj-lt"/>
            </a:endParaRPr>
          </a:p>
          <a:p>
            <a:pPr marL="0" indent="0">
              <a:buNone/>
            </a:pPr>
            <a:r>
              <a:rPr lang="en-US" sz="1800" b="1">
                <a:latin typeface="+mj-lt"/>
                <a:ea typeface="Verdana" panose="020B0604030504040204" pitchFamily="34" charset="0"/>
                <a:cs typeface="Verdana" panose="020B0604030504040204" pitchFamily="34" charset="0"/>
              </a:rPr>
              <a:t>Amber Bruns</a:t>
            </a:r>
            <a:br>
              <a:rPr lang="en-US" sz="1800">
                <a:latin typeface="+mj-lt"/>
                <a:ea typeface="Verdana" panose="020B0604030504040204" pitchFamily="34" charset="0"/>
                <a:cs typeface="Verdana" panose="020B0604030504040204" pitchFamily="34" charset="0"/>
              </a:rPr>
            </a:br>
            <a:r>
              <a:rPr lang="en-US" sz="1800">
                <a:latin typeface="+mj-lt"/>
                <a:ea typeface="Verdana" panose="020B0604030504040204" pitchFamily="34" charset="0"/>
                <a:cs typeface="Verdana" panose="020B0604030504040204" pitchFamily="34" charset="0"/>
              </a:rPr>
              <a:t>Southwest West Central Service Cooperative </a:t>
            </a:r>
            <a:br>
              <a:rPr lang="en-US" sz="1800">
                <a:latin typeface="+mj-lt"/>
                <a:ea typeface="Verdana" panose="020B0604030504040204" pitchFamily="34" charset="0"/>
                <a:cs typeface="Verdana" panose="020B0604030504040204" pitchFamily="34" charset="0"/>
              </a:rPr>
            </a:br>
            <a:r>
              <a:rPr lang="en-US" sz="1800">
                <a:latin typeface="+mj-lt"/>
                <a:ea typeface="Verdana" panose="020B0604030504040204" pitchFamily="34" charset="0"/>
                <a:cs typeface="Verdana" panose="020B0604030504040204" pitchFamily="34" charset="0"/>
                <a:hlinkClick r:id="rId6"/>
              </a:rPr>
              <a:t>Amber.Bruns@swwc.org</a:t>
            </a:r>
            <a:r>
              <a:rPr lang="en-US" sz="1800">
                <a:latin typeface="+mj-lt"/>
                <a:ea typeface="Verdana" panose="020B0604030504040204" pitchFamily="34" charset="0"/>
                <a:cs typeface="Verdana" panose="020B0604030504040204" pitchFamily="34" charset="0"/>
              </a:rPr>
              <a:t> </a:t>
            </a:r>
          </a:p>
          <a:p>
            <a:pPr marL="0" indent="0">
              <a:buNone/>
            </a:pPr>
            <a:endParaRPr lang="en-US" sz="1800">
              <a:latin typeface="+mj-lt"/>
              <a:ea typeface="Verdana" panose="020B0604030504040204" pitchFamily="34" charset="0"/>
              <a:cs typeface="Verdana" panose="020B0604030504040204" pitchFamily="34" charset="0"/>
            </a:endParaRPr>
          </a:p>
        </p:txBody>
      </p:sp>
      <p:sp>
        <p:nvSpPr>
          <p:cNvPr id="7" name="TextBox 6"/>
          <p:cNvSpPr txBox="1"/>
          <p:nvPr/>
        </p:nvSpPr>
        <p:spPr>
          <a:xfrm>
            <a:off x="6624002" y="1458673"/>
            <a:ext cx="4407658" cy="3801041"/>
          </a:xfrm>
          <a:prstGeom prst="rect">
            <a:avLst/>
          </a:prstGeom>
          <a:noFill/>
        </p:spPr>
        <p:txBody>
          <a:bodyPr wrap="square" rtlCol="0">
            <a:spAutoFit/>
          </a:bodyPr>
          <a:lstStyle/>
          <a:p>
            <a:pPr>
              <a:spcAft>
                <a:spcPts val="600"/>
              </a:spcAft>
            </a:pPr>
            <a:r>
              <a:rPr lang="en-US" sz="2000" b="1" i="1">
                <a:latin typeface="+mj-lt"/>
              </a:rPr>
              <a:t>PBIS Management - Regional Contacts</a:t>
            </a:r>
          </a:p>
          <a:p>
            <a:r>
              <a:rPr lang="en-US" b="1"/>
              <a:t>Garrett Petrie</a:t>
            </a:r>
            <a:endParaRPr lang="en-US"/>
          </a:p>
          <a:p>
            <a:r>
              <a:rPr lang="en-US">
                <a:hlinkClick r:id="rId7"/>
              </a:rPr>
              <a:t>Garrett.Petrie@state.mn.us</a:t>
            </a:r>
            <a:endParaRPr lang="en-US" sz="1100">
              <a:latin typeface="+mj-lt"/>
            </a:endParaRPr>
          </a:p>
          <a:p>
            <a:endParaRPr lang="en-US" sz="1100">
              <a:latin typeface="+mj-lt"/>
            </a:endParaRPr>
          </a:p>
          <a:p>
            <a:r>
              <a:rPr lang="en-US" b="1"/>
              <a:t>Janet Christensen</a:t>
            </a:r>
            <a:endParaRPr lang="en-US"/>
          </a:p>
          <a:p>
            <a:r>
              <a:rPr lang="en-US">
                <a:hlinkClick r:id="rId8"/>
              </a:rPr>
              <a:t>Janet.Christensen@state.mn.us</a:t>
            </a:r>
            <a:r>
              <a:rPr lang="en-US"/>
              <a:t> </a:t>
            </a:r>
          </a:p>
          <a:p>
            <a:endParaRPr lang="en-US" sz="1100">
              <a:latin typeface="+mj-lt"/>
            </a:endParaRPr>
          </a:p>
          <a:p>
            <a:r>
              <a:rPr lang="en-US" b="1"/>
              <a:t>Eric Kloos</a:t>
            </a:r>
            <a:br>
              <a:rPr lang="en-US"/>
            </a:br>
            <a:r>
              <a:rPr lang="en-US" u="sng">
                <a:hlinkClick r:id="rId9"/>
              </a:rPr>
              <a:t>Eric.Kloos@state.mn.us</a:t>
            </a:r>
            <a:br>
              <a:rPr lang="en-US"/>
            </a:br>
            <a:endParaRPr lang="en-US">
              <a:latin typeface="+mj-lt"/>
            </a:endParaRPr>
          </a:p>
          <a:p>
            <a:pPr>
              <a:spcAft>
                <a:spcPts val="600"/>
              </a:spcAft>
            </a:pPr>
            <a:r>
              <a:rPr lang="en-US" sz="2000" b="1" i="1">
                <a:latin typeface="+mj-lt"/>
              </a:rPr>
              <a:t>PBIS Evaluation Contact</a:t>
            </a:r>
          </a:p>
          <a:p>
            <a:r>
              <a:rPr lang="en-US" b="1">
                <a:latin typeface="+mj-lt"/>
              </a:rPr>
              <a:t>Wilder Research</a:t>
            </a:r>
            <a:br>
              <a:rPr lang="en-US">
                <a:latin typeface="+mj-lt"/>
              </a:rPr>
            </a:br>
            <a:r>
              <a:rPr lang="en-US" u="sng">
                <a:latin typeface="+mj-lt"/>
                <a:hlinkClick r:id="rId10"/>
              </a:rPr>
              <a:t>pbisevalmn@wilder.org</a:t>
            </a:r>
            <a:endParaRPr lang="en-US" sz="2000">
              <a:latin typeface="+mj-lt"/>
            </a:endParaRPr>
          </a:p>
        </p:txBody>
      </p:sp>
      <p:sp>
        <p:nvSpPr>
          <p:cNvPr id="6" name="Rectangle 5"/>
          <p:cNvSpPr/>
          <p:nvPr/>
        </p:nvSpPr>
        <p:spPr>
          <a:xfrm>
            <a:off x="6624002" y="5470197"/>
            <a:ext cx="4407658" cy="646331"/>
          </a:xfrm>
          <a:prstGeom prst="rect">
            <a:avLst/>
          </a:prstGeom>
        </p:spPr>
        <p:txBody>
          <a:bodyPr wrap="square">
            <a:spAutoFit/>
          </a:bodyPr>
          <a:lstStyle/>
          <a:p>
            <a:r>
              <a:rPr lang="en-US" b="1"/>
              <a:t>Find other PBIS Minnesota contacts at: </a:t>
            </a:r>
            <a:r>
              <a:rPr lang="en-US">
                <a:hlinkClick r:id="rId11" tooltip="PBIS MN contact webpage"/>
              </a:rPr>
              <a:t>https://pbismn.org/contact-us.php</a:t>
            </a:r>
            <a:r>
              <a:rPr lang="en-US"/>
              <a:t> </a:t>
            </a:r>
          </a:p>
        </p:txBody>
      </p:sp>
      <p:sp>
        <p:nvSpPr>
          <p:cNvPr id="3" name="Date Placeholder 2"/>
          <p:cNvSpPr>
            <a:spLocks noGrp="1"/>
          </p:cNvSpPr>
          <p:nvPr>
            <p:ph type="dt" sz="half" idx="10"/>
          </p:nvPr>
        </p:nvSpPr>
        <p:spPr/>
        <p:txBody>
          <a:bodyPr/>
          <a:lstStyle/>
          <a:p>
            <a:fld id="{43D316F4-89AD-44DD-BF26-638FC8FCDF6E}" type="datetime1">
              <a:rPr lang="en-US" smtClean="0">
                <a:solidFill>
                  <a:srgbClr val="000000"/>
                </a:solidFill>
              </a:rPr>
              <a:t>2/25/2022</a:t>
            </a:fld>
            <a:endParaRPr lang="en-US">
              <a:solidFill>
                <a:srgbClr val="000000"/>
              </a:solidFill>
            </a:endParaRPr>
          </a:p>
        </p:txBody>
      </p:sp>
      <p:sp>
        <p:nvSpPr>
          <p:cNvPr id="8" name="Footer Placeholder 7"/>
          <p:cNvSpPr>
            <a:spLocks noGrp="1"/>
          </p:cNvSpPr>
          <p:nvPr>
            <p:ph type="ftr" sz="quarter" idx="13"/>
          </p:nvPr>
        </p:nvSpPr>
        <p:spPr/>
        <p:txBody>
          <a:bodyPr/>
          <a:lstStyle/>
          <a:p>
            <a:r>
              <a:rPr lang="en-US">
                <a:solidFill>
                  <a:srgbClr val="003865"/>
                </a:solidFill>
              </a:rPr>
              <a:t>Minnesota Department of Education | education.mn.gov</a:t>
            </a:r>
          </a:p>
        </p:txBody>
      </p:sp>
    </p:spTree>
    <p:extLst>
      <p:ext uri="{BB962C8B-B14F-4D97-AF65-F5344CB8AC3E}">
        <p14:creationId xmlns:p14="http://schemas.microsoft.com/office/powerpoint/2010/main" val="3267449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r>
              <a:rPr lang="en-US" baseline="0" dirty="0"/>
              <a:t>!</a:t>
            </a:r>
            <a:endParaRPr lang="en-US" dirty="0"/>
          </a:p>
        </p:txBody>
      </p:sp>
      <p:sp>
        <p:nvSpPr>
          <p:cNvPr id="3" name="Text Placeholder 2"/>
          <p:cNvSpPr>
            <a:spLocks noGrp="1"/>
          </p:cNvSpPr>
          <p:nvPr>
            <p:ph type="body" sz="quarter" idx="13"/>
          </p:nvPr>
        </p:nvSpPr>
        <p:spPr/>
        <p:txBody>
          <a:bodyPr>
            <a:normAutofit/>
          </a:bodyPr>
          <a:lstStyle/>
          <a:p>
            <a:r>
              <a:rPr lang="en-US" sz="2800" dirty="0"/>
              <a:t>Minnesota Department of Education – PBIS Management Team </a:t>
            </a:r>
            <a:br>
              <a:rPr lang="en-US" sz="2800" dirty="0"/>
            </a:br>
            <a:r>
              <a:rPr lang="en-US" sz="2800" dirty="0"/>
              <a:t>MDE.PBIS@state.mn.us</a:t>
            </a:r>
          </a:p>
        </p:txBody>
      </p:sp>
      <p:sp>
        <p:nvSpPr>
          <p:cNvPr id="4" name="Date Placeholder 3"/>
          <p:cNvSpPr>
            <a:spLocks noGrp="1"/>
          </p:cNvSpPr>
          <p:nvPr>
            <p:ph type="dt" sz="half" idx="10"/>
          </p:nvPr>
        </p:nvSpPr>
        <p:spPr/>
        <p:txBody>
          <a:bodyPr/>
          <a:lstStyle/>
          <a:p>
            <a:fld id="{D094F804-653A-41F1-A565-1098D9DEB37A}" type="datetime1">
              <a:rPr lang="en-US" smtClean="0">
                <a:solidFill>
                  <a:srgbClr val="FFFFFF"/>
                </a:solidFill>
              </a:rPr>
              <a:pPr/>
              <a:t>2/25/2022</a:t>
            </a:fld>
            <a:endParaRPr lang="en-US" dirty="0">
              <a:solidFill>
                <a:srgbClr val="FFFFFF"/>
              </a:solidFill>
            </a:endParaRPr>
          </a:p>
        </p:txBody>
      </p:sp>
      <p:sp>
        <p:nvSpPr>
          <p:cNvPr id="5" name="Footer Placeholder 4"/>
          <p:cNvSpPr>
            <a:spLocks noGrp="1"/>
          </p:cNvSpPr>
          <p:nvPr>
            <p:ph type="ftr" sz="quarter" idx="12"/>
          </p:nvPr>
        </p:nvSpPr>
        <p:spPr/>
        <p:txBody>
          <a:bodyPr/>
          <a:lstStyle/>
          <a:p>
            <a:r>
              <a:rPr lang="en-US">
                <a:solidFill>
                  <a:srgbClr val="FFFFFF"/>
                </a:solidFill>
              </a:rPr>
              <a:t>Leading for educational excellence and equity, every day for every one. </a:t>
            </a:r>
            <a:r>
              <a:rPr lang="en-US">
                <a:solidFill>
                  <a:srgbClr val="78BE21"/>
                </a:solidFill>
              </a:rPr>
              <a:t>|</a:t>
            </a:r>
            <a:r>
              <a:rPr lang="en-US">
                <a:solidFill>
                  <a:srgbClr val="FFFFFF"/>
                </a:solidFill>
              </a:rPr>
              <a:t> education.mn.gov</a:t>
            </a:r>
            <a:endParaRPr lang="en-US" dirty="0">
              <a:solidFill>
                <a:srgbClr val="FFFFFF"/>
              </a:solidFill>
            </a:endParaRPr>
          </a:p>
        </p:txBody>
      </p:sp>
      <p:sp>
        <p:nvSpPr>
          <p:cNvPr id="6" name="Slide Number Placeholder 5"/>
          <p:cNvSpPr>
            <a:spLocks noGrp="1"/>
          </p:cNvSpPr>
          <p:nvPr>
            <p:ph type="sldNum" sz="quarter" idx="11"/>
          </p:nvPr>
        </p:nvSpPr>
        <p:spPr/>
        <p:txBody>
          <a:bodyPr/>
          <a:lstStyle/>
          <a:p>
            <a:fld id="{48F63A3B-78C7-47BE-AE5E-E10140E04643}" type="slidenum">
              <a:rPr lang="en-US" smtClean="0">
                <a:solidFill>
                  <a:srgbClr val="FFFFFF"/>
                </a:solidFill>
              </a:rPr>
              <a:pPr/>
              <a:t>21</a:t>
            </a:fld>
            <a:endParaRPr lang="en-US" dirty="0">
              <a:solidFill>
                <a:srgbClr val="FFFFFF"/>
              </a:solidFill>
            </a:endParaRPr>
          </a:p>
        </p:txBody>
      </p:sp>
    </p:spTree>
    <p:extLst>
      <p:ext uri="{BB962C8B-B14F-4D97-AF65-F5344CB8AC3E}">
        <p14:creationId xmlns:p14="http://schemas.microsoft.com/office/powerpoint/2010/main" val="3579501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996" y="152400"/>
            <a:ext cx="9373302" cy="914400"/>
          </a:xfrm>
        </p:spPr>
        <p:txBody>
          <a:bodyPr>
            <a:normAutofit/>
          </a:bodyPr>
          <a:lstStyle/>
          <a:p>
            <a:r>
              <a:rPr lang="en-US" baseline="0" dirty="0"/>
              <a:t>Supporting and Sustaining PBIS Implementation</a:t>
            </a:r>
            <a:endParaRPr lang="en-US" dirty="0"/>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US" sz="4000" dirty="0"/>
              <a:t>Recognize your progress Cohort 17! </a:t>
            </a:r>
          </a:p>
          <a:p>
            <a:r>
              <a:rPr lang="en-US" sz="4000" dirty="0"/>
              <a:t>MN Student Survey Data available to your teams</a:t>
            </a:r>
            <a:endParaRPr lang="en-US" dirty="0"/>
          </a:p>
          <a:p>
            <a:r>
              <a:rPr lang="en-US" sz="4000" baseline="0" dirty="0"/>
              <a:t>Staying connected to the broader</a:t>
            </a:r>
            <a:r>
              <a:rPr lang="en-US" sz="4000" dirty="0"/>
              <a:t> </a:t>
            </a:r>
            <a:r>
              <a:rPr lang="en-US" sz="4000" baseline="0" dirty="0"/>
              <a:t>PBIS community</a:t>
            </a:r>
          </a:p>
          <a:p>
            <a:r>
              <a:rPr lang="en-US" sz="4000" dirty="0"/>
              <a:t>Upcoming PBIS opportunities for you and your teams</a:t>
            </a: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3</a:t>
            </a:fld>
            <a:endParaRPr lang="en-US" dirty="0">
              <a:solidFill>
                <a:srgbClr val="000000"/>
              </a:solidFill>
            </a:endParaRPr>
          </a:p>
        </p:txBody>
      </p:sp>
    </p:spTree>
    <p:extLst>
      <p:ext uri="{BB962C8B-B14F-4D97-AF65-F5344CB8AC3E}">
        <p14:creationId xmlns:p14="http://schemas.microsoft.com/office/powerpoint/2010/main" val="1795635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Recognizing your Progress and Growth!</a:t>
            </a:r>
            <a:endParaRPr lang="en-US" dirty="0">
              <a:cs typeface="Calibri"/>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000000"/>
                </a:solidFill>
              </a:rPr>
              <a:pPr/>
              <a:t>4</a:t>
            </a:fld>
            <a:endParaRPr lang="en-US" dirty="0">
              <a:solidFill>
                <a:srgbClr val="000000"/>
              </a:solidFill>
            </a:endParaRPr>
          </a:p>
        </p:txBody>
      </p:sp>
    </p:spTree>
    <p:extLst>
      <p:ext uri="{BB962C8B-B14F-4D97-AF65-F5344CB8AC3E}">
        <p14:creationId xmlns:p14="http://schemas.microsoft.com/office/powerpoint/2010/main" val="3427004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Title"/>
          <p:cNvSpPr txBox="1">
            <a:spLocks noGrp="1"/>
          </p:cNvSpPr>
          <p:nvPr>
            <p:ph type="title"/>
          </p:nvPr>
        </p:nvSpPr>
        <p:spPr>
          <a:xfrm>
            <a:off x="2397760" y="152400"/>
            <a:ext cx="9652000" cy="990600"/>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rgbClr val="0B43D3"/>
              </a:buClr>
              <a:buSzPts val="3500"/>
              <a:buFont typeface="Calibri"/>
              <a:buNone/>
            </a:pPr>
            <a:r>
              <a:rPr lang="en-US" sz="3500"/>
              <a:t>Average time to adequate implementation by level</a:t>
            </a:r>
            <a:br>
              <a:rPr lang="en-US" sz="3500"/>
            </a:br>
            <a:r>
              <a:rPr lang="en-US" sz="3500"/>
              <a:t>Nese, et al., (2019)</a:t>
            </a:r>
            <a:endParaRPr/>
          </a:p>
        </p:txBody>
      </p:sp>
      <p:graphicFrame>
        <p:nvGraphicFramePr>
          <p:cNvPr id="617" name="Google Shape;617;p22" descr="Horizontal bar graph of elementary (2 years), middle (2.5 years) and high (3years) by years of tier 1 implementation. "/>
          <p:cNvGraphicFramePr/>
          <p:nvPr/>
        </p:nvGraphicFramePr>
        <p:xfrm>
          <a:off x="1036320" y="1500527"/>
          <a:ext cx="1025144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618" name="Google Shape;618;p22"/>
          <p:cNvSpPr txBox="1"/>
          <p:nvPr/>
        </p:nvSpPr>
        <p:spPr>
          <a:xfrm>
            <a:off x="142240" y="6120865"/>
            <a:ext cx="1144016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Twentieth Century"/>
              <a:buNone/>
            </a:pPr>
            <a:r>
              <a:rPr lang="en-US" sz="1600" b="0" i="0" u="none" strike="noStrike" cap="none">
                <a:solidFill>
                  <a:srgbClr val="000000"/>
                </a:solidFill>
                <a:latin typeface="+mj-lt"/>
                <a:ea typeface="Twentieth Century"/>
                <a:cs typeface="Twentieth Century"/>
                <a:sym typeface="Twentieth Century"/>
              </a:rPr>
              <a:t>Nese, R. N. T., Nese, J. F. T., McIntosh, K., Mercer, S. H., &amp; Kittelman, A. (2019). Predicting latency of reaching adequate implementation of tier I school-wide positive behavioral interventions and supports. </a:t>
            </a:r>
            <a:r>
              <a:rPr lang="en-US" sz="1600" b="0" i="1" u="none" strike="noStrike" cap="none">
                <a:solidFill>
                  <a:srgbClr val="000000"/>
                </a:solidFill>
                <a:latin typeface="+mj-lt"/>
                <a:ea typeface="Twentieth Century"/>
                <a:cs typeface="Twentieth Century"/>
                <a:sym typeface="Twentieth Century"/>
              </a:rPr>
              <a:t>Journal of Positive Behavior Interventions, 21, </a:t>
            </a:r>
            <a:r>
              <a:rPr lang="en-US" sz="1600" b="0" i="0" u="none" strike="noStrike" cap="none">
                <a:solidFill>
                  <a:srgbClr val="000000"/>
                </a:solidFill>
                <a:latin typeface="+mj-lt"/>
                <a:ea typeface="Twentieth Century"/>
                <a:cs typeface="Twentieth Century"/>
                <a:sym typeface="Twentieth Century"/>
              </a:rPr>
              <a:t>106-116</a:t>
            </a:r>
            <a:r>
              <a:rPr lang="en-US" sz="1600" b="0" i="1" u="none" strike="noStrike" cap="none">
                <a:solidFill>
                  <a:srgbClr val="000000"/>
                </a:solidFill>
                <a:latin typeface="+mj-lt"/>
                <a:ea typeface="Twentieth Century"/>
                <a:cs typeface="Twentieth Century"/>
                <a:sym typeface="Twentieth Century"/>
              </a:rPr>
              <a:t>. </a:t>
            </a:r>
            <a:endParaRPr sz="1600" b="0" i="0" u="none" strike="noStrike" cap="none">
              <a:solidFill>
                <a:srgbClr val="000000"/>
              </a:solidFill>
              <a:latin typeface="+mj-lt"/>
              <a:ea typeface="Twentieth Century"/>
              <a:cs typeface="Twentieth Century"/>
              <a:sym typeface="Twentieth Century"/>
            </a:endParaRPr>
          </a:p>
        </p:txBody>
      </p:sp>
    </p:spTree>
    <p:extLst>
      <p:ext uri="{BB962C8B-B14F-4D97-AF65-F5344CB8AC3E}">
        <p14:creationId xmlns:p14="http://schemas.microsoft.com/office/powerpoint/2010/main" val="1591733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2019 Minnesota Student Survey Information</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000000"/>
                </a:solidFill>
              </a:rPr>
              <a:pPr/>
              <a:t>6</a:t>
            </a:fld>
            <a:endParaRPr lang="en-US" dirty="0">
              <a:solidFill>
                <a:srgbClr val="000000"/>
              </a:solidFill>
            </a:endParaRPr>
          </a:p>
        </p:txBody>
      </p:sp>
    </p:spTree>
    <p:extLst>
      <p:ext uri="{BB962C8B-B14F-4D97-AF65-F5344CB8AC3E}">
        <p14:creationId xmlns:p14="http://schemas.microsoft.com/office/powerpoint/2010/main" val="443070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4" name="Google Shape;434;p66"/>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dk2"/>
              </a:buClr>
              <a:buSzPts val="4400"/>
            </a:pPr>
            <a:r>
              <a:rPr lang="en-US" sz="4800" b="1" dirty="0"/>
              <a:t>Student –Teacher Relationships</a:t>
            </a:r>
            <a:endParaRPr sz="2800" dirty="0"/>
          </a:p>
        </p:txBody>
      </p:sp>
      <p:pic>
        <p:nvPicPr>
          <p:cNvPr id="6" name="Content Placeholder 5" title="Hattie Graph on Teacher Student Relationship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5029" y="1509713"/>
            <a:ext cx="10540290" cy="4452175"/>
          </a:xfrm>
        </p:spPr>
      </p:pic>
    </p:spTree>
    <p:extLst>
      <p:ext uri="{BB962C8B-B14F-4D97-AF65-F5344CB8AC3E}">
        <p14:creationId xmlns:p14="http://schemas.microsoft.com/office/powerpoint/2010/main" val="906526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MN Student Survey Reports</a:t>
            </a:r>
          </a:p>
        </p:txBody>
      </p:sp>
      <p:pic>
        <p:nvPicPr>
          <p:cNvPr id="5" name="Picture 4" descr="This picture details the web page where the Minnesota Student Survey data can be pulled from.  There are seven different drop-down boxes to chose from, which allow you to pull different data from the MN Student Survey.  Those different drop-down boxes are: Level, Name, Year, Category, Report, Grade, and Demographics."/>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3682" y="1329398"/>
            <a:ext cx="11228364" cy="5570806"/>
          </a:xfrm>
          <a:prstGeom prst="rect">
            <a:avLst/>
          </a:prstGeom>
        </p:spPr>
      </p:pic>
    </p:spTree>
    <p:extLst>
      <p:ext uri="{BB962C8B-B14F-4D97-AF65-F5344CB8AC3E}">
        <p14:creationId xmlns:p14="http://schemas.microsoft.com/office/powerpoint/2010/main" val="2038643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Teacher-Student Relationships: </a:t>
            </a:r>
            <a:br>
              <a:rPr lang="en-US" dirty="0"/>
            </a:br>
            <a:r>
              <a:rPr lang="en-US" dirty="0"/>
              <a:t>Questions from MN Student Survey</a:t>
            </a:r>
          </a:p>
        </p:txBody>
      </p:sp>
      <p:sp>
        <p:nvSpPr>
          <p:cNvPr id="3" name="Content Placeholder 2"/>
          <p:cNvSpPr>
            <a:spLocks noGrp="1"/>
          </p:cNvSpPr>
          <p:nvPr>
            <p:ph idx="1"/>
          </p:nvPr>
        </p:nvSpPr>
        <p:spPr/>
        <p:txBody>
          <a:bodyPr/>
          <a:lstStyle/>
          <a:p>
            <a:pPr marL="457200" indent="-457200">
              <a:buFont typeface="+mj-lt"/>
              <a:buAutoNum type="arabicPeriod"/>
            </a:pPr>
            <a:r>
              <a:rPr lang="en-US" dirty="0"/>
              <a:t>Overall, adults at my school treat students fairly.</a:t>
            </a:r>
          </a:p>
          <a:p>
            <a:pPr marL="457200" indent="-457200">
              <a:buFont typeface="+mj-lt"/>
              <a:buAutoNum type="arabicPeriod"/>
            </a:pPr>
            <a:r>
              <a:rPr lang="en-US" dirty="0"/>
              <a:t>Adults at my school listen to the students.</a:t>
            </a:r>
          </a:p>
          <a:p>
            <a:pPr marL="457200" indent="-457200">
              <a:buFont typeface="+mj-lt"/>
              <a:buAutoNum type="arabicPeriod"/>
            </a:pPr>
            <a:r>
              <a:rPr lang="en-US" dirty="0"/>
              <a:t>The school rules are fair.</a:t>
            </a:r>
          </a:p>
          <a:p>
            <a:pPr marL="457200" indent="-457200">
              <a:buFont typeface="+mj-lt"/>
              <a:buAutoNum type="arabicPeriod"/>
            </a:pPr>
            <a:r>
              <a:rPr lang="en-US" dirty="0"/>
              <a:t>At my school, teachers care about students.</a:t>
            </a:r>
          </a:p>
          <a:p>
            <a:pPr marL="457200" indent="-457200">
              <a:buFont typeface="+mj-lt"/>
              <a:buAutoNum type="arabicPeriod"/>
            </a:pPr>
            <a:r>
              <a:rPr lang="en-US" dirty="0"/>
              <a:t>Most teachers at my school are interested in me as a person.</a:t>
            </a:r>
          </a:p>
        </p:txBody>
      </p:sp>
      <p:sp>
        <p:nvSpPr>
          <p:cNvPr id="5" name="Slide Number Placeholder 4"/>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2936310698"/>
      </p:ext>
    </p:extLst>
  </p:cSld>
  <p:clrMapOvr>
    <a:masterClrMapping/>
  </p:clrMapOvr>
</p:sld>
</file>

<file path=ppt/theme/theme1.xml><?xml version="1.0" encoding="utf-8"?>
<a:theme xmlns:a="http://schemas.openxmlformats.org/drawingml/2006/main" name="MDE &amp; PBISmn">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PBIS_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E powerpoint slide deck - simple.pptx" id="{98AB63CE-DC8E-4929-9F19-E2A4F5CE500F}" vid="{20B45135-4A83-47AE-AF3F-46E5B9FD727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32966C2BD65E54BBBE133EDCB429956" ma:contentTypeVersion="8" ma:contentTypeDescription="Create a new document." ma:contentTypeScope="" ma:versionID="1e4d7931970b2d9947f1bb5f7c0f9f9f">
  <xsd:schema xmlns:xsd="http://www.w3.org/2001/XMLSchema" xmlns:xs="http://www.w3.org/2001/XMLSchema" xmlns:p="http://schemas.microsoft.com/office/2006/metadata/properties" xmlns:ns2="df1db236-f4ed-46d7-a734-34aadf213676" xmlns:ns3="df7176e6-ff46-46f8-8b8f-d830a43c7201" targetNamespace="http://schemas.microsoft.com/office/2006/metadata/properties" ma:root="true" ma:fieldsID="39db6b53d99ec96a57be60c311405566" ns2:_="" ns3:_="">
    <xsd:import namespace="df1db236-f4ed-46d7-a734-34aadf213676"/>
    <xsd:import namespace="df7176e6-ff46-46f8-8b8f-d830a43c720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1db236-f4ed-46d7-a734-34aadf2136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7176e6-ff46-46f8-8b8f-d830a43c720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617A5B-38EC-4037-96F9-B81D9FB1B3A7}">
  <ds:schemaRefs>
    <ds:schemaRef ds:uri="http://schemas.microsoft.com/sharepoint/v3/contenttype/forms"/>
  </ds:schemaRefs>
</ds:datastoreItem>
</file>

<file path=customXml/itemProps2.xml><?xml version="1.0" encoding="utf-8"?>
<ds:datastoreItem xmlns:ds="http://schemas.openxmlformats.org/officeDocument/2006/customXml" ds:itemID="{226A1386-9537-4EA6-B9A3-FB7D154FAC23}">
  <ds:schemaRefs>
    <ds:schemaRef ds:uri="df1db236-f4ed-46d7-a734-34aadf213676"/>
    <ds:schemaRef ds:uri="http://purl.org/dc/elements/1.1/"/>
    <ds:schemaRef ds:uri="http://purl.org/dc/terms/"/>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purl.org/dc/dcmitype/"/>
    <ds:schemaRef ds:uri="http://schemas.openxmlformats.org/package/2006/metadata/core-properties"/>
    <ds:schemaRef ds:uri="df7176e6-ff46-46f8-8b8f-d830a43c7201"/>
  </ds:schemaRefs>
</ds:datastoreItem>
</file>

<file path=customXml/itemProps3.xml><?xml version="1.0" encoding="utf-8"?>
<ds:datastoreItem xmlns:ds="http://schemas.openxmlformats.org/officeDocument/2006/customXml" ds:itemID="{BEB59CB5-7D9B-4615-9AFF-188FAF91B4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1db236-f4ed-46d7-a734-34aadf213676"/>
    <ds:schemaRef ds:uri="df7176e6-ff46-46f8-8b8f-d830a43c72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55075</TotalTime>
  <Words>1586</Words>
  <Application>Microsoft Office PowerPoint</Application>
  <PresentationFormat>Widescreen</PresentationFormat>
  <Paragraphs>167</Paragraphs>
  <Slides>21</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NeueHaasGroteskText Std</vt:lpstr>
      <vt:lpstr>Twentieth Century</vt:lpstr>
      <vt:lpstr>MDE &amp; PBISmn</vt:lpstr>
      <vt:lpstr>PBIS_TA</vt:lpstr>
      <vt:lpstr>Minnesota PBIS Spring Training – Year 1 Cohorts 17 </vt:lpstr>
      <vt:lpstr>Ten Minnesota Commitments to Equity</vt:lpstr>
      <vt:lpstr>Supporting and Sustaining PBIS Implementation</vt:lpstr>
      <vt:lpstr>Recognizing your Progress and Growth!</vt:lpstr>
      <vt:lpstr>Average time to adequate implementation by level Nese, et al., (2019)</vt:lpstr>
      <vt:lpstr>2019 Minnesota Student Survey Information</vt:lpstr>
      <vt:lpstr>Student –Teacher Relationships</vt:lpstr>
      <vt:lpstr>MN Student Survey Reports</vt:lpstr>
      <vt:lpstr>Teacher-Student Relationships:  Questions from MN Student Survey</vt:lpstr>
      <vt:lpstr>MN Statewide vs a selected District Average</vt:lpstr>
      <vt:lpstr>MN Statewide v District Average</vt:lpstr>
      <vt:lpstr>MN Statewide Average:  School Rules Are Fair</vt:lpstr>
      <vt:lpstr>MN Statewide Average:  Teachers Care About Students</vt:lpstr>
      <vt:lpstr>MN Statewide Average</vt:lpstr>
      <vt:lpstr>Stay Connected to the PBIS Community!</vt:lpstr>
      <vt:lpstr>Share about your local examples, events and stories!</vt:lpstr>
      <vt:lpstr>Cohort 18 (2022-2024) Application Available </vt:lpstr>
      <vt:lpstr>North Regional Contacts</vt:lpstr>
      <vt:lpstr>Metro Regional Contacts</vt:lpstr>
      <vt:lpstr>South Regional Contacts</vt:lpstr>
      <vt:lpstr>Thank you!</vt:lpstr>
    </vt:vector>
  </TitlesOfParts>
  <Company>Minnesota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Reverse Logo</dc:title>
  <dc:subject>PowerPoint Template</dc:subject>
  <dc:creator>Hunt, Mary (MDE)</dc:creator>
  <cp:keywords>PowerPoint, Template</cp:keywords>
  <dc:description>Version 1.1, Released 8-2016</dc:description>
  <cp:lastModifiedBy>Petrie, Garrett (MDE)</cp:lastModifiedBy>
  <cp:revision>231</cp:revision>
  <cp:lastPrinted>2019-01-16T15:16:07Z</cp:lastPrinted>
  <dcterms:created xsi:type="dcterms:W3CDTF">2019-01-15T15:48:40Z</dcterms:created>
  <dcterms:modified xsi:type="dcterms:W3CDTF">2022-02-25T14:05:54Z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0x010100832966C2BD65E54BBBE133EDCB429956</vt:lpwstr>
  </property>
</Properties>
</file>