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74" r:id="rId4"/>
    <p:sldMasterId id="2147483686" r:id="rId5"/>
    <p:sldMasterId id="2147483698" r:id="rId6"/>
  </p:sldMasterIdLst>
  <p:notesMasterIdLst>
    <p:notesMasterId r:id="rId24"/>
  </p:notesMasterIdLst>
  <p:handoutMasterIdLst>
    <p:handoutMasterId r:id="rId25"/>
  </p:handoutMasterIdLst>
  <p:sldIdLst>
    <p:sldId id="324" r:id="rId7"/>
    <p:sldId id="320" r:id="rId8"/>
    <p:sldId id="356" r:id="rId9"/>
    <p:sldId id="354" r:id="rId10"/>
    <p:sldId id="370" r:id="rId11"/>
    <p:sldId id="380" r:id="rId12"/>
    <p:sldId id="379" r:id="rId13"/>
    <p:sldId id="381" r:id="rId14"/>
    <p:sldId id="339" r:id="rId15"/>
    <p:sldId id="341" r:id="rId16"/>
    <p:sldId id="364" r:id="rId17"/>
    <p:sldId id="316" r:id="rId18"/>
    <p:sldId id="375" r:id="rId19"/>
    <p:sldId id="376" r:id="rId20"/>
    <p:sldId id="377" r:id="rId21"/>
    <p:sldId id="312" r:id="rId22"/>
    <p:sldId id="35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42D"/>
    <a:srgbClr val="F1DB7F"/>
    <a:srgbClr val="FAE082"/>
    <a:srgbClr val="F7F6DA"/>
    <a:srgbClr val="FFFFFF"/>
    <a:srgbClr val="512373"/>
    <a:srgbClr val="4D4D4D"/>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0" autoAdjust="0"/>
    <p:restoredTop sz="86314" autoAdjust="0"/>
  </p:normalViewPr>
  <p:slideViewPr>
    <p:cSldViewPr>
      <p:cViewPr varScale="1">
        <p:scale>
          <a:sx n="80" d="100"/>
          <a:sy n="80" d="100"/>
        </p:scale>
        <p:origin x="1048" y="176"/>
      </p:cViewPr>
      <p:guideLst>
        <p:guide orient="horz" pos="2160"/>
        <p:guide pos="2880"/>
      </p:guideLst>
    </p:cSldViewPr>
  </p:slideViewPr>
  <p:outlineViewPr>
    <p:cViewPr>
      <p:scale>
        <a:sx n="33" d="100"/>
        <a:sy n="33" d="100"/>
      </p:scale>
      <p:origin x="0" y="-415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26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3600" b="1" i="0" u="none" strike="noStrike" kern="1200" baseline="0" dirty="0">
                <a:solidFill>
                  <a:srgbClr val="0299C6"/>
                </a:solidFill>
                <a:latin typeface="+mn-lt"/>
                <a:ea typeface="+mn-ea"/>
                <a:cs typeface="+mn-cs"/>
              </a:defRPr>
            </a:pPr>
            <a:r>
              <a:rPr lang="en-US" sz="2800" b="1" i="0" u="none" strike="noStrike" kern="1200" baseline="0" dirty="0">
                <a:solidFill>
                  <a:srgbClr val="069BC1"/>
                </a:solidFill>
                <a:latin typeface="+mn-lt"/>
                <a:ea typeface="+mn-ea"/>
                <a:cs typeface="+mn-cs"/>
              </a:rPr>
              <a:t>Tiered Fidelity Inventory – Tier 1 Average</a:t>
            </a:r>
          </a:p>
        </c:rich>
      </c:tx>
      <c:layout>
        <c:manualLayout>
          <c:xMode val="edge"/>
          <c:yMode val="edge"/>
          <c:x val="0.23880124745835957"/>
          <c:y val="6.6550372445069769E-2"/>
        </c:manualLayout>
      </c:layout>
      <c:overlay val="1"/>
    </c:title>
    <c:autoTitleDeleted val="0"/>
    <c:plotArea>
      <c:layout>
        <c:manualLayout>
          <c:layoutTarget val="inner"/>
          <c:xMode val="edge"/>
          <c:yMode val="edge"/>
          <c:x val="6.3481214153786297E-2"/>
          <c:y val="1.7123869549971998E-2"/>
          <c:w val="0.924173106833868"/>
          <c:h val="0.86430246999367899"/>
        </c:manualLayout>
      </c:layout>
      <c:barChart>
        <c:barDir val="col"/>
        <c:grouping val="clustered"/>
        <c:varyColors val="0"/>
        <c:ser>
          <c:idx val="0"/>
          <c:order val="0"/>
          <c:invertIfNegative val="0"/>
          <c:dPt>
            <c:idx val="0"/>
            <c:invertIfNegative val="0"/>
            <c:bubble3D val="0"/>
            <c:spPr>
              <a:solidFill>
                <a:srgbClr val="1F497D">
                  <a:lumMod val="40000"/>
                  <a:lumOff val="60000"/>
                </a:srgbClr>
              </a:solidFill>
            </c:spPr>
            <c:extLst>
              <c:ext xmlns:c16="http://schemas.microsoft.com/office/drawing/2014/chart" uri="{C3380CC4-5D6E-409C-BE32-E72D297353CC}">
                <c16:uniqueId val="{00000001-1120-494D-916D-1C94B12EB2F2}"/>
              </c:ext>
            </c:extLst>
          </c:dPt>
          <c:dPt>
            <c:idx val="1"/>
            <c:invertIfNegative val="0"/>
            <c:bubble3D val="0"/>
            <c:spPr>
              <a:solidFill>
                <a:srgbClr val="1F497D">
                  <a:lumMod val="60000"/>
                  <a:lumOff val="40000"/>
                </a:srgbClr>
              </a:solidFill>
            </c:spPr>
            <c:extLst>
              <c:ext xmlns:c16="http://schemas.microsoft.com/office/drawing/2014/chart" uri="{C3380CC4-5D6E-409C-BE32-E72D297353CC}">
                <c16:uniqueId val="{00000003-1120-494D-916D-1C94B12EB2F2}"/>
              </c:ext>
            </c:extLst>
          </c:dPt>
          <c:dPt>
            <c:idx val="2"/>
            <c:invertIfNegative val="0"/>
            <c:bubble3D val="0"/>
            <c:spPr>
              <a:solidFill>
                <a:srgbClr val="2962A7"/>
              </a:solidFill>
            </c:spPr>
            <c:extLst>
              <c:ext xmlns:c16="http://schemas.microsoft.com/office/drawing/2014/chart" uri="{C3380CC4-5D6E-409C-BE32-E72D297353CC}">
                <c16:uniqueId val="{00000005-1120-494D-916D-1C94B12EB2F2}"/>
              </c:ext>
            </c:extLst>
          </c:dPt>
          <c:dPt>
            <c:idx val="3"/>
            <c:invertIfNegative val="0"/>
            <c:bubble3D val="0"/>
            <c:spPr>
              <a:solidFill>
                <a:srgbClr val="4F81BD">
                  <a:lumMod val="50000"/>
                </a:srgbClr>
              </a:solidFill>
            </c:spPr>
            <c:extLst>
              <c:ext xmlns:c16="http://schemas.microsoft.com/office/drawing/2014/chart" uri="{C3380CC4-5D6E-409C-BE32-E72D297353CC}">
                <c16:uniqueId val="{00000007-1120-494D-916D-1C94B12EB2F2}"/>
              </c:ext>
            </c:extLst>
          </c:dPt>
          <c:dPt>
            <c:idx val="4"/>
            <c:invertIfNegative val="0"/>
            <c:bubble3D val="0"/>
            <c:spPr>
              <a:solidFill>
                <a:srgbClr val="4F81BD">
                  <a:lumMod val="60000"/>
                  <a:lumOff val="40000"/>
                </a:srgbClr>
              </a:solidFill>
            </c:spPr>
            <c:extLst>
              <c:ext xmlns:c16="http://schemas.microsoft.com/office/drawing/2014/chart" uri="{C3380CC4-5D6E-409C-BE32-E72D297353CC}">
                <c16:uniqueId val="{00000009-1120-494D-916D-1C94B12EB2F2}"/>
              </c:ext>
            </c:extLst>
          </c:dPt>
          <c:dPt>
            <c:idx val="6"/>
            <c:invertIfNegative val="0"/>
            <c:bubble3D val="0"/>
            <c:spPr>
              <a:solidFill>
                <a:srgbClr val="4F81BD">
                  <a:lumMod val="75000"/>
                </a:srgbClr>
              </a:solidFill>
            </c:spPr>
            <c:extLst>
              <c:ext xmlns:c16="http://schemas.microsoft.com/office/drawing/2014/chart" uri="{C3380CC4-5D6E-409C-BE32-E72D297353CC}">
                <c16:uniqueId val="{0000000B-1120-494D-916D-1C94B12EB2F2}"/>
              </c:ext>
            </c:extLst>
          </c:dPt>
          <c:dPt>
            <c:idx val="7"/>
            <c:invertIfNegative val="0"/>
            <c:bubble3D val="0"/>
            <c:spPr>
              <a:solidFill>
                <a:srgbClr val="4F81BD">
                  <a:lumMod val="50000"/>
                </a:srgbClr>
              </a:solidFill>
            </c:spPr>
            <c:extLst>
              <c:ext xmlns:c16="http://schemas.microsoft.com/office/drawing/2014/chart" uri="{C3380CC4-5D6E-409C-BE32-E72D297353CC}">
                <c16:uniqueId val="{0000000D-1120-494D-916D-1C94B12EB2F2}"/>
              </c:ext>
            </c:extLst>
          </c:dPt>
          <c:dLbls>
            <c:spPr>
              <a:noFill/>
              <a:ln>
                <a:noFill/>
              </a:ln>
              <a:effectLst/>
            </c:spPr>
            <c:txPr>
              <a:bodyPr wrap="square" lIns="38100" tIns="19050" rIns="38100" bIns="19050" anchor="ctr">
                <a:spAutoFit/>
              </a:bodyPr>
              <a:lstStyle/>
              <a:p>
                <a:pPr>
                  <a:defRPr sz="2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'SCHOOLS Tier 1 Scores'!$A$2:$H$2</c:f>
              <c:strCache>
                <c:ptCount val="8"/>
                <c:pt idx="0">
                  <c:v>Tier 1 Score Fall</c:v>
                </c:pt>
                <c:pt idx="1">
                  <c:v>Tier 1 Score Winter</c:v>
                </c:pt>
                <c:pt idx="2">
                  <c:v>Tier 1 Score Spring</c:v>
                </c:pt>
                <c:pt idx="3">
                  <c:v>Tier 1 Score Fidelity</c:v>
                </c:pt>
                <c:pt idx="4">
                  <c:v>Tier 1 Score Fall</c:v>
                </c:pt>
                <c:pt idx="5">
                  <c:v>Tier 1 Score Winter</c:v>
                </c:pt>
                <c:pt idx="6">
                  <c:v>Tier 1 Score Spring</c:v>
                </c:pt>
                <c:pt idx="7">
                  <c:v>Tier 1 Score Fidelity</c:v>
                </c:pt>
              </c:strCache>
            </c:strRef>
          </c:cat>
          <c:val>
            <c:numRef>
              <c:f>'SCHOOLS Tier 1 Scores'!$A$3:$H$3</c:f>
              <c:numCache>
                <c:formatCode>0%</c:formatCode>
                <c:ptCount val="8"/>
                <c:pt idx="0">
                  <c:v>0.1956</c:v>
                </c:pt>
                <c:pt idx="1">
                  <c:v>0.36959999999999998</c:v>
                </c:pt>
                <c:pt idx="2">
                  <c:v>0.46789999999999998</c:v>
                </c:pt>
                <c:pt idx="3">
                  <c:v>0.56979999999999997</c:v>
                </c:pt>
                <c:pt idx="4">
                  <c:v>0.59289999999999998</c:v>
                </c:pt>
                <c:pt idx="5">
                  <c:v>0</c:v>
                </c:pt>
                <c:pt idx="6">
                  <c:v>0</c:v>
                </c:pt>
                <c:pt idx="7">
                  <c:v>0</c:v>
                </c:pt>
              </c:numCache>
            </c:numRef>
          </c:val>
          <c:extLst>
            <c:ext xmlns:c16="http://schemas.microsoft.com/office/drawing/2014/chart" uri="{C3380CC4-5D6E-409C-BE32-E72D297353CC}">
              <c16:uniqueId val="{00000000-4138-F147-8CD5-9D4D39184CDD}"/>
            </c:ext>
          </c:extLst>
        </c:ser>
        <c:dLbls>
          <c:showLegendKey val="0"/>
          <c:showVal val="0"/>
          <c:showCatName val="0"/>
          <c:showSerName val="0"/>
          <c:showPercent val="0"/>
          <c:showBubbleSize val="0"/>
        </c:dLbls>
        <c:gapWidth val="80"/>
        <c:axId val="334856176"/>
        <c:axId val="334854216"/>
      </c:barChart>
      <c:catAx>
        <c:axId val="334856176"/>
        <c:scaling>
          <c:orientation val="minMax"/>
        </c:scaling>
        <c:delete val="0"/>
        <c:axPos val="b"/>
        <c:numFmt formatCode="General" sourceLinked="0"/>
        <c:majorTickMark val="none"/>
        <c:minorTickMark val="none"/>
        <c:tickLblPos val="nextTo"/>
        <c:crossAx val="334854216"/>
        <c:crossesAt val="0"/>
        <c:auto val="0"/>
        <c:lblAlgn val="ctr"/>
        <c:lblOffset val="100"/>
        <c:noMultiLvlLbl val="0"/>
      </c:catAx>
      <c:valAx>
        <c:axId val="334854216"/>
        <c:scaling>
          <c:orientation val="minMax"/>
          <c:max val="1"/>
        </c:scaling>
        <c:delete val="0"/>
        <c:axPos val="l"/>
        <c:majorGridlines>
          <c:spPr>
            <a:ln>
              <a:noFill/>
            </a:ln>
          </c:spPr>
        </c:majorGridlines>
        <c:numFmt formatCode="0%" sourceLinked="1"/>
        <c:majorTickMark val="none"/>
        <c:minorTickMark val="none"/>
        <c:tickLblPos val="nextTo"/>
        <c:crossAx val="334856176"/>
        <c:crosses val="autoZero"/>
        <c:crossBetween val="between"/>
      </c:valAx>
    </c:plotArea>
    <c:plotVisOnly val="1"/>
    <c:dispBlanksAs val="gap"/>
    <c:showDLblsOverMax val="0"/>
  </c:chart>
  <c:txPr>
    <a:bodyPr/>
    <a:lstStyle/>
    <a:p>
      <a:pPr>
        <a:defRPr sz="1800" b="1"/>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3600" b="1" i="0" u="none" strike="noStrike" kern="1200" baseline="0" dirty="0">
                <a:solidFill>
                  <a:srgbClr val="0299C6"/>
                </a:solidFill>
                <a:latin typeface="+mn-lt"/>
                <a:ea typeface="+mn-ea"/>
                <a:cs typeface="+mn-cs"/>
              </a:defRPr>
            </a:pPr>
            <a:r>
              <a:rPr lang="en-US" sz="2800" b="1" i="0" u="none" strike="noStrike" kern="1200" baseline="0" dirty="0">
                <a:solidFill>
                  <a:srgbClr val="069BC1"/>
                </a:solidFill>
                <a:latin typeface="+mn-lt"/>
                <a:ea typeface="+mn-ea"/>
                <a:cs typeface="+mn-cs"/>
              </a:rPr>
              <a:t>Tiered Fidelity Inventory – Tier 1 Average</a:t>
            </a:r>
          </a:p>
        </c:rich>
      </c:tx>
      <c:layout>
        <c:manualLayout>
          <c:xMode val="edge"/>
          <c:yMode val="edge"/>
          <c:x val="0.23880124745835957"/>
          <c:y val="6.6550372445069769E-2"/>
        </c:manualLayout>
      </c:layout>
      <c:overlay val="1"/>
    </c:title>
    <c:autoTitleDeleted val="0"/>
    <c:plotArea>
      <c:layout>
        <c:manualLayout>
          <c:layoutTarget val="inner"/>
          <c:xMode val="edge"/>
          <c:yMode val="edge"/>
          <c:x val="6.3481214153786297E-2"/>
          <c:y val="1.7123869549971998E-2"/>
          <c:w val="0.924173106833868"/>
          <c:h val="0.86430246999367899"/>
        </c:manualLayout>
      </c:layout>
      <c:barChart>
        <c:barDir val="col"/>
        <c:grouping val="clustered"/>
        <c:varyColors val="0"/>
        <c:ser>
          <c:idx val="0"/>
          <c:order val="0"/>
          <c:invertIfNegative val="0"/>
          <c:dPt>
            <c:idx val="0"/>
            <c:invertIfNegative val="0"/>
            <c:bubble3D val="0"/>
            <c:spPr>
              <a:solidFill>
                <a:srgbClr val="1F497D">
                  <a:lumMod val="40000"/>
                  <a:lumOff val="60000"/>
                </a:srgbClr>
              </a:solidFill>
            </c:spPr>
            <c:extLst>
              <c:ext xmlns:c16="http://schemas.microsoft.com/office/drawing/2014/chart" uri="{C3380CC4-5D6E-409C-BE32-E72D297353CC}">
                <c16:uniqueId val="{00000001-8EA0-48BD-824E-D01F9BFD5943}"/>
              </c:ext>
            </c:extLst>
          </c:dPt>
          <c:dPt>
            <c:idx val="1"/>
            <c:invertIfNegative val="0"/>
            <c:bubble3D val="0"/>
            <c:spPr>
              <a:solidFill>
                <a:srgbClr val="1F497D">
                  <a:lumMod val="60000"/>
                  <a:lumOff val="40000"/>
                </a:srgbClr>
              </a:solidFill>
            </c:spPr>
            <c:extLst>
              <c:ext xmlns:c16="http://schemas.microsoft.com/office/drawing/2014/chart" uri="{C3380CC4-5D6E-409C-BE32-E72D297353CC}">
                <c16:uniqueId val="{00000003-8EA0-48BD-824E-D01F9BFD5943}"/>
              </c:ext>
            </c:extLst>
          </c:dPt>
          <c:dPt>
            <c:idx val="2"/>
            <c:invertIfNegative val="0"/>
            <c:bubble3D val="0"/>
            <c:spPr>
              <a:solidFill>
                <a:srgbClr val="2962A7"/>
              </a:solidFill>
            </c:spPr>
            <c:extLst>
              <c:ext xmlns:c16="http://schemas.microsoft.com/office/drawing/2014/chart" uri="{C3380CC4-5D6E-409C-BE32-E72D297353CC}">
                <c16:uniqueId val="{00000005-8EA0-48BD-824E-D01F9BFD5943}"/>
              </c:ext>
            </c:extLst>
          </c:dPt>
          <c:dPt>
            <c:idx val="3"/>
            <c:invertIfNegative val="0"/>
            <c:bubble3D val="0"/>
            <c:spPr>
              <a:solidFill>
                <a:srgbClr val="4F81BD">
                  <a:lumMod val="50000"/>
                </a:srgbClr>
              </a:solidFill>
            </c:spPr>
            <c:extLst>
              <c:ext xmlns:c16="http://schemas.microsoft.com/office/drawing/2014/chart" uri="{C3380CC4-5D6E-409C-BE32-E72D297353CC}">
                <c16:uniqueId val="{00000007-8EA0-48BD-824E-D01F9BFD5943}"/>
              </c:ext>
            </c:extLst>
          </c:dPt>
          <c:dPt>
            <c:idx val="4"/>
            <c:invertIfNegative val="0"/>
            <c:bubble3D val="0"/>
            <c:spPr>
              <a:solidFill>
                <a:srgbClr val="4F81BD">
                  <a:lumMod val="60000"/>
                  <a:lumOff val="40000"/>
                </a:srgbClr>
              </a:solidFill>
            </c:spPr>
            <c:extLst>
              <c:ext xmlns:c16="http://schemas.microsoft.com/office/drawing/2014/chart" uri="{C3380CC4-5D6E-409C-BE32-E72D297353CC}">
                <c16:uniqueId val="{00000009-8EA0-48BD-824E-D01F9BFD5943}"/>
              </c:ext>
            </c:extLst>
          </c:dPt>
          <c:dPt>
            <c:idx val="6"/>
            <c:invertIfNegative val="0"/>
            <c:bubble3D val="0"/>
            <c:spPr>
              <a:solidFill>
                <a:srgbClr val="4F81BD">
                  <a:lumMod val="75000"/>
                </a:srgbClr>
              </a:solidFill>
            </c:spPr>
            <c:extLst>
              <c:ext xmlns:c16="http://schemas.microsoft.com/office/drawing/2014/chart" uri="{C3380CC4-5D6E-409C-BE32-E72D297353CC}">
                <c16:uniqueId val="{0000000B-8EA0-48BD-824E-D01F9BFD5943}"/>
              </c:ext>
            </c:extLst>
          </c:dPt>
          <c:dPt>
            <c:idx val="7"/>
            <c:invertIfNegative val="0"/>
            <c:bubble3D val="0"/>
            <c:spPr>
              <a:solidFill>
                <a:srgbClr val="4F81BD">
                  <a:lumMod val="50000"/>
                </a:srgbClr>
              </a:solidFill>
            </c:spPr>
            <c:extLst>
              <c:ext xmlns:c16="http://schemas.microsoft.com/office/drawing/2014/chart" uri="{C3380CC4-5D6E-409C-BE32-E72D297353CC}">
                <c16:uniqueId val="{0000000D-8EA0-48BD-824E-D01F9BFD5943}"/>
              </c:ext>
            </c:extLst>
          </c:dPt>
          <c:dLbls>
            <c:spPr>
              <a:noFill/>
              <a:ln>
                <a:noFill/>
              </a:ln>
              <a:effectLst/>
            </c:spPr>
            <c:txPr>
              <a:bodyPr wrap="square" lIns="38100" tIns="19050" rIns="38100" bIns="19050" anchor="ctr">
                <a:spAutoFit/>
              </a:bodyPr>
              <a:lstStyle/>
              <a:p>
                <a:pPr>
                  <a:defRPr sz="2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'SCHOOLS Tier 1 Scores'!$A$2:$H$2</c:f>
              <c:strCache>
                <c:ptCount val="8"/>
                <c:pt idx="0">
                  <c:v>Tier 1 Score Fall</c:v>
                </c:pt>
                <c:pt idx="1">
                  <c:v>Tier 1 Score Winter</c:v>
                </c:pt>
                <c:pt idx="2">
                  <c:v>Tier 1 Score Spring</c:v>
                </c:pt>
                <c:pt idx="3">
                  <c:v>Tier 1 Score Fidelity</c:v>
                </c:pt>
                <c:pt idx="4">
                  <c:v>Tier 1 Score Fall</c:v>
                </c:pt>
                <c:pt idx="5">
                  <c:v>Tier 1 Score Winter</c:v>
                </c:pt>
                <c:pt idx="6">
                  <c:v>Tier 1 Score Spring</c:v>
                </c:pt>
                <c:pt idx="7">
                  <c:v>Tier 1 Score Fidelity</c:v>
                </c:pt>
              </c:strCache>
            </c:strRef>
          </c:cat>
          <c:val>
            <c:numRef>
              <c:f>'SCHOOLS Tier 1 Scores'!$A$3:$H$3</c:f>
              <c:numCache>
                <c:formatCode>0%</c:formatCode>
                <c:ptCount val="8"/>
                <c:pt idx="0">
                  <c:v>0.26</c:v>
                </c:pt>
                <c:pt idx="1">
                  <c:v>0.44</c:v>
                </c:pt>
                <c:pt idx="2">
                  <c:v>0.59</c:v>
                </c:pt>
                <c:pt idx="3">
                  <c:v>0.68</c:v>
                </c:pt>
                <c:pt idx="4">
                  <c:v>0.62</c:v>
                </c:pt>
                <c:pt idx="5">
                  <c:v>0</c:v>
                </c:pt>
                <c:pt idx="6">
                  <c:v>0</c:v>
                </c:pt>
                <c:pt idx="7">
                  <c:v>0</c:v>
                </c:pt>
              </c:numCache>
            </c:numRef>
          </c:val>
          <c:extLst>
            <c:ext xmlns:c16="http://schemas.microsoft.com/office/drawing/2014/chart" uri="{C3380CC4-5D6E-409C-BE32-E72D297353CC}">
              <c16:uniqueId val="{00000000-4138-F147-8CD5-9D4D39184CDD}"/>
            </c:ext>
          </c:extLst>
        </c:ser>
        <c:dLbls>
          <c:showLegendKey val="0"/>
          <c:showVal val="0"/>
          <c:showCatName val="0"/>
          <c:showSerName val="0"/>
          <c:showPercent val="0"/>
          <c:showBubbleSize val="0"/>
        </c:dLbls>
        <c:gapWidth val="80"/>
        <c:axId val="334856568"/>
        <c:axId val="334856960"/>
      </c:barChart>
      <c:catAx>
        <c:axId val="334856568"/>
        <c:scaling>
          <c:orientation val="minMax"/>
        </c:scaling>
        <c:delete val="0"/>
        <c:axPos val="b"/>
        <c:numFmt formatCode="General" sourceLinked="0"/>
        <c:majorTickMark val="none"/>
        <c:minorTickMark val="none"/>
        <c:tickLblPos val="nextTo"/>
        <c:crossAx val="334856960"/>
        <c:crossesAt val="0"/>
        <c:auto val="0"/>
        <c:lblAlgn val="ctr"/>
        <c:lblOffset val="100"/>
        <c:noMultiLvlLbl val="0"/>
      </c:catAx>
      <c:valAx>
        <c:axId val="334856960"/>
        <c:scaling>
          <c:orientation val="minMax"/>
          <c:max val="1"/>
        </c:scaling>
        <c:delete val="0"/>
        <c:axPos val="l"/>
        <c:majorGridlines>
          <c:spPr>
            <a:ln>
              <a:noFill/>
            </a:ln>
          </c:spPr>
        </c:majorGridlines>
        <c:numFmt formatCode="0%" sourceLinked="1"/>
        <c:majorTickMark val="none"/>
        <c:minorTickMark val="none"/>
        <c:tickLblPos val="nextTo"/>
        <c:crossAx val="334856568"/>
        <c:crosses val="autoZero"/>
        <c:crossBetween val="between"/>
      </c:valAx>
    </c:plotArea>
    <c:plotVisOnly val="1"/>
    <c:dispBlanksAs val="gap"/>
    <c:showDLblsOverMax val="0"/>
  </c:chart>
  <c:txPr>
    <a:bodyPr/>
    <a:lstStyle/>
    <a:p>
      <a:pPr>
        <a:defRPr sz="1800" b="1"/>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0.07407</cdr:x>
      <cdr:y>0.25724</cdr:y>
    </cdr:from>
    <cdr:to>
      <cdr:x>1</cdr:x>
      <cdr:y>0.25724</cdr:y>
    </cdr:to>
    <cdr:cxnSp macro="">
      <cdr:nvCxnSpPr>
        <cdr:cNvPr id="15" name="Straight Connector 14" title="Red LIne to Show 70 fidelity score on TFI progress chart">
          <a:extLst xmlns:a="http://schemas.openxmlformats.org/drawingml/2006/main">
            <a:ext uri="{FF2B5EF4-FFF2-40B4-BE49-F238E27FC236}">
              <a16:creationId xmlns:a16="http://schemas.microsoft.com/office/drawing/2014/main" id="{A090DFCE-86EF-4847-8F6B-7E0C56D213DA}"/>
            </a:ext>
          </a:extLst>
        </cdr:cNvPr>
        <cdr:cNvCxnSpPr/>
      </cdr:nvCxnSpPr>
      <cdr:spPr>
        <a:xfrm xmlns:a="http://schemas.openxmlformats.org/drawingml/2006/main">
          <a:off x="666007" y="1130452"/>
          <a:ext cx="8325593" cy="0"/>
        </a:xfrm>
        <a:prstGeom xmlns:a="http://schemas.openxmlformats.org/drawingml/2006/main" prst="line">
          <a:avLst/>
        </a:prstGeom>
        <a:ln xmlns:a="http://schemas.openxmlformats.org/drawingml/2006/main" w="57150">
          <a:solidFill>
            <a:srgbClr val="7AB75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0.07407</cdr:x>
      <cdr:y>0.25724</cdr:y>
    </cdr:from>
    <cdr:to>
      <cdr:x>1</cdr:x>
      <cdr:y>0.25724</cdr:y>
    </cdr:to>
    <cdr:cxnSp macro="">
      <cdr:nvCxnSpPr>
        <cdr:cNvPr id="15" name="Straight Connector 14" title="Red LIne to Show 70 fidelity score on TFI progress chart">
          <a:extLst xmlns:a="http://schemas.openxmlformats.org/drawingml/2006/main">
            <a:ext uri="{FF2B5EF4-FFF2-40B4-BE49-F238E27FC236}">
              <a16:creationId xmlns:a16="http://schemas.microsoft.com/office/drawing/2014/main" id="{A090DFCE-86EF-4847-8F6B-7E0C56D213DA}"/>
            </a:ext>
          </a:extLst>
        </cdr:cNvPr>
        <cdr:cNvCxnSpPr/>
      </cdr:nvCxnSpPr>
      <cdr:spPr>
        <a:xfrm xmlns:a="http://schemas.openxmlformats.org/drawingml/2006/main">
          <a:off x="666007" y="1130452"/>
          <a:ext cx="8325593" cy="0"/>
        </a:xfrm>
        <a:prstGeom xmlns:a="http://schemas.openxmlformats.org/drawingml/2006/main" prst="line">
          <a:avLst/>
        </a:prstGeom>
        <a:ln xmlns:a="http://schemas.openxmlformats.org/drawingml/2006/main" w="57150">
          <a:solidFill>
            <a:srgbClr val="7AB75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007C46-D75D-4B2E-A85F-537A16A98212}" type="datetimeFigureOut">
              <a:rPr lang="en-US" smtClean="0"/>
              <a:t>11/8/18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DFE2E5-B1F4-47C0-845C-A96BA5415755}" type="slidenum">
              <a:rPr lang="en-US" smtClean="0"/>
              <a:t>‹#›</a:t>
            </a:fld>
            <a:endParaRPr lang="en-US"/>
          </a:p>
        </p:txBody>
      </p:sp>
    </p:spTree>
    <p:extLst>
      <p:ext uri="{BB962C8B-B14F-4D97-AF65-F5344CB8AC3E}">
        <p14:creationId xmlns:p14="http://schemas.microsoft.com/office/powerpoint/2010/main" val="422995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5CDB57-912C-4A1D-8995-0C1BA70BB503}" type="datetimeFigureOut">
              <a:rPr lang="en-US" smtClean="0"/>
              <a:t>11/8/18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6B5EEB-8B78-4E9B-BF60-7CC560134C50}" type="slidenum">
              <a:rPr lang="en-US" smtClean="0"/>
              <a:t>‹#›</a:t>
            </a:fld>
            <a:endParaRPr lang="en-US"/>
          </a:p>
        </p:txBody>
      </p:sp>
    </p:spTree>
    <p:extLst>
      <p:ext uri="{BB962C8B-B14F-4D97-AF65-F5344CB8AC3E}">
        <p14:creationId xmlns:p14="http://schemas.microsoft.com/office/powerpoint/2010/main" val="181903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9481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16</a:t>
            </a:fld>
            <a:endParaRPr lang="en-US"/>
          </a:p>
        </p:txBody>
      </p:sp>
    </p:spTree>
    <p:extLst>
      <p:ext uri="{BB962C8B-B14F-4D97-AF65-F5344CB8AC3E}">
        <p14:creationId xmlns:p14="http://schemas.microsoft.com/office/powerpoint/2010/main" val="114869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9BBB4-CC3E-48DC-B983-90CE3026579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5232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7</a:t>
            </a:fld>
            <a:endParaRPr lang="en-US"/>
          </a:p>
        </p:txBody>
      </p:sp>
    </p:spTree>
    <p:extLst>
      <p:ext uri="{BB962C8B-B14F-4D97-AF65-F5344CB8AC3E}">
        <p14:creationId xmlns:p14="http://schemas.microsoft.com/office/powerpoint/2010/main" val="322410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all schools from Cohort 1-13 during only the </a:t>
            </a:r>
            <a:r>
              <a:rPr lang="en-US" b="1" baseline="0" dirty="0"/>
              <a:t>2017-18 school year we can see that 53% percent of eligible schools completed a fidelity measure,</a:t>
            </a:r>
          </a:p>
          <a:p>
            <a:r>
              <a:rPr lang="en-US" b="1" baseline="0" dirty="0"/>
              <a:t>307 completed a TFI</a:t>
            </a:r>
          </a:p>
          <a:p>
            <a:r>
              <a:rPr lang="en-US" b="1" baseline="0" dirty="0"/>
              <a:t>24 Completed a </a:t>
            </a:r>
            <a:r>
              <a:rPr lang="en-US" b="1" baseline="0" dirty="0" err="1"/>
              <a:t>BoQ</a:t>
            </a:r>
            <a:endParaRPr lang="en-US" b="1" baseline="0" dirty="0"/>
          </a:p>
          <a:p>
            <a:r>
              <a:rPr lang="en-US" b="1" baseline="0" dirty="0"/>
              <a:t>8 Completed a SET</a:t>
            </a:r>
          </a:p>
          <a:p>
            <a:r>
              <a:rPr lang="en-US" baseline="0" dirty="0"/>
              <a:t>Also, 69 Non-cohort trained schools completed a TFI.</a:t>
            </a:r>
          </a:p>
          <a:p>
            <a:r>
              <a:rPr lang="en-US" baseline="0" dirty="0"/>
              <a:t>Some completed a SAS</a:t>
            </a:r>
          </a:p>
          <a:p>
            <a:r>
              <a:rPr lang="en-US" baseline="0" dirty="0"/>
              <a:t>Keep in mind that the training helps build your capacity and ability to measures and use data so you can also do it after training is completed. We are here during and after training to support this. </a:t>
            </a:r>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8</a:t>
            </a:fld>
            <a:endParaRPr lang="en-US"/>
          </a:p>
        </p:txBody>
      </p:sp>
    </p:spTree>
    <p:extLst>
      <p:ext uri="{BB962C8B-B14F-4D97-AF65-F5344CB8AC3E}">
        <p14:creationId xmlns:p14="http://schemas.microsoft.com/office/powerpoint/2010/main" val="45274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9</a:t>
            </a:fld>
            <a:endParaRPr lang="en-US"/>
          </a:p>
        </p:txBody>
      </p:sp>
    </p:spTree>
    <p:extLst>
      <p:ext uri="{BB962C8B-B14F-4D97-AF65-F5344CB8AC3E}">
        <p14:creationId xmlns:p14="http://schemas.microsoft.com/office/powerpoint/2010/main" val="170488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10</a:t>
            </a:fld>
            <a:endParaRPr lang="en-US"/>
          </a:p>
        </p:txBody>
      </p:sp>
    </p:spTree>
    <p:extLst>
      <p:ext uri="{BB962C8B-B14F-4D97-AF65-F5344CB8AC3E}">
        <p14:creationId xmlns:p14="http://schemas.microsoft.com/office/powerpoint/2010/main" val="29344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600"/>
              <a:buFont typeface="Calibri"/>
              <a:buNone/>
            </a:pPr>
            <a:endParaRPr sz="1200" b="0" i="0" u="none" strike="noStrike" cap="none" dirty="0">
              <a:solidFill>
                <a:schemeClr val="dk1"/>
              </a:solidFill>
              <a:latin typeface="Calibri"/>
              <a:ea typeface="Calibri"/>
              <a:cs typeface="Calibri"/>
              <a:sym typeface="Calibri"/>
            </a:endParaRPr>
          </a:p>
        </p:txBody>
      </p:sp>
      <p:sp>
        <p:nvSpPr>
          <p:cNvPr id="431" name="Google Shape;43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24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12</a:t>
            </a:fld>
            <a:endParaRPr lang="en-US"/>
          </a:p>
        </p:txBody>
      </p:sp>
    </p:spTree>
    <p:extLst>
      <p:ext uri="{BB962C8B-B14F-4D97-AF65-F5344CB8AC3E}">
        <p14:creationId xmlns:p14="http://schemas.microsoft.com/office/powerpoint/2010/main" val="399052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69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99AAF3-A75A-4778-97D9-2BA0618F55CD}"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pic>
        <p:nvPicPr>
          <p:cNvPr id="7" name="Picture 6"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93438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13648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158054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11/8/18</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ext uri="{BB962C8B-B14F-4D97-AF65-F5344CB8AC3E}">
        <p14:creationId xmlns:p14="http://schemas.microsoft.com/office/powerpoint/2010/main" val="274977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11/8/18</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Tree>
    <p:extLst>
      <p:ext uri="{BB962C8B-B14F-4D97-AF65-F5344CB8AC3E}">
        <p14:creationId xmlns:p14="http://schemas.microsoft.com/office/powerpoint/2010/main" val="203112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11/8/18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803391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11/8/18</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07748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Boxed)">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11/8/18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134201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olid Red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11/8/18</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 education.state.mn.us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ext uri="{BB962C8B-B14F-4D97-AF65-F5344CB8AC3E}">
        <p14:creationId xmlns:p14="http://schemas.microsoft.com/office/powerpoint/2010/main" val="4085585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11/8/18</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ext uri="{BB962C8B-B14F-4D97-AF65-F5344CB8AC3E}">
        <p14:creationId xmlns:p14="http://schemas.microsoft.com/office/powerpoint/2010/main" val="117902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11/8/18</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1"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Tree>
    <p:extLst>
      <p:ext uri="{BB962C8B-B14F-4D97-AF65-F5344CB8AC3E}">
        <p14:creationId xmlns:p14="http://schemas.microsoft.com/office/powerpoint/2010/main" val="43447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dirty="0"/>
          </a:p>
        </p:txBody>
      </p:sp>
      <p:pic>
        <p:nvPicPr>
          <p:cNvPr id="9" name="Picture 8"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535688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11/8/18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810249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11/8/18</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1692396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11/8/18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73439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11/8/18</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 education.state.mn.us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ext uri="{BB962C8B-B14F-4D97-AF65-F5344CB8AC3E}">
        <p14:creationId xmlns:p14="http://schemas.microsoft.com/office/powerpoint/2010/main" val="51962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AA17731-F269-43F7-A198-205598ECCBA6}"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3570138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17731-F269-43F7-A198-205598ECCBA6}"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243846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A17731-F269-43F7-A198-205598ECCBA6}"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406681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17731-F269-43F7-A198-205598ECCBA6}"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303565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17731-F269-43F7-A198-205598ECCBA6}" type="datetimeFigureOut">
              <a:rPr lang="en-US" smtClean="0"/>
              <a:t>11/8/18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874134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17731-F269-43F7-A198-205598ECCBA6}" type="datetimeFigureOut">
              <a:rPr lang="en-US" smtClean="0"/>
              <a:t>11/8/18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97856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99AAF3-A75A-4778-97D9-2BA0618F55CD}"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pic>
        <p:nvPicPr>
          <p:cNvPr id="9" name="Picture 8"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2708407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17731-F269-43F7-A198-205598ECCBA6}" type="datetimeFigureOut">
              <a:rPr lang="en-US" smtClean="0"/>
              <a:t>11/8/18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621808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A17731-F269-43F7-A198-205598ECCBA6}"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250376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A17731-F269-43F7-A198-205598ECCBA6}"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45847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17731-F269-43F7-A198-205598ECCBA6}"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2557135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17731-F269-43F7-A198-205598ECCBA6}"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569380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60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05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415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83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8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99AAF3-A75A-4778-97D9-2BA0618F55CD}"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dirty="0"/>
          </a:p>
        </p:txBody>
      </p:sp>
      <p:pic>
        <p:nvPicPr>
          <p:cNvPr id="10" name="Picture 9"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2271772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66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60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96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59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275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265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11/8/18</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pic>
        <p:nvPicPr>
          <p:cNvPr id="8"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27857" y="2722866"/>
            <a:ext cx="2088287"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9070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pic>
        <p:nvPicPr>
          <p:cNvPr id="11"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11/8/18</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27857" y="2722866"/>
            <a:ext cx="2088287"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9777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1772998" y="152400"/>
            <a:ext cx="6742352"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11/8/18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6056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1772998" y="152400"/>
            <a:ext cx="6742352"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11/8/18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719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99AAF3-A75A-4778-97D9-2BA0618F55CD}" type="datetimeFigureOut">
              <a:rPr lang="en-US" smtClean="0"/>
              <a:t>11/8/18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71B7D-C029-4984-93A8-48FA0A3C668C}" type="slidenum">
              <a:rPr lang="en-US" smtClean="0"/>
              <a:t>‹#›</a:t>
            </a:fld>
            <a:endParaRPr lang="en-US"/>
          </a:p>
        </p:txBody>
      </p:sp>
      <p:pic>
        <p:nvPicPr>
          <p:cNvPr id="12" name="Picture 11" descr="Minneosta PBIS (Positive Behavioral Interventions and Supports)&#10;&#10;Blue PBIS letters with 3 trees, red, gold and green" title="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084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628650" y="1335281"/>
            <a:ext cx="7886700" cy="4841682"/>
          </a:xfrm>
          <a:solidFill>
            <a:schemeClr val="bg1"/>
          </a:solidFill>
        </p:spPr>
        <p:txBody>
          <a:bodyPr lIns="182880" tIns="91440" rIns="182880" bIns="274320" anchor="b">
            <a:normAutofit/>
          </a:bodyPr>
          <a:lstStyle>
            <a:lvl1pPr algn="l">
              <a:defRPr sz="54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11/8/18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94150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11/8/18</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5332" y="353699"/>
            <a:ext cx="1272261" cy="78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10899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Solid -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5800" y="182880"/>
            <a:ext cx="7770114"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85800" y="1188720"/>
            <a:ext cx="7770114"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85800" y="6356351"/>
            <a:ext cx="1097280" cy="365125"/>
          </a:xfrm>
        </p:spPr>
        <p:txBody>
          <a:bodyPr/>
          <a:lstStyle/>
          <a:p>
            <a:fld id="{66C283A4-7960-4BFD-B3A5-A2CC5BB2A473}" type="datetime1">
              <a:rPr lang="en-US" smtClean="0"/>
              <a:t>11/8/18</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t>Minnesota Department of Human Services </a:t>
            </a:r>
            <a:r>
              <a:rPr lang="en-US" dirty="0">
                <a:solidFill>
                  <a:schemeClr val="accent1"/>
                </a:solidFill>
              </a:rPr>
              <a:t>|</a:t>
            </a:r>
            <a:r>
              <a:rPr lang="en-US" dirty="0"/>
              <a:t> mn.gov/</a:t>
            </a:r>
            <a:r>
              <a:rPr lang="en-US" dirty="0" err="1"/>
              <a:t>dhs</a:t>
            </a:r>
            <a:endParaRPr lang="en-US" dirty="0"/>
          </a:p>
        </p:txBody>
      </p:sp>
      <p:sp>
        <p:nvSpPr>
          <p:cNvPr id="9" name="Slide Number Placeholder 6"/>
          <p:cNvSpPr>
            <a:spLocks noGrp="1"/>
          </p:cNvSpPr>
          <p:nvPr>
            <p:ph type="sldNum" sz="quarter" idx="12"/>
          </p:nvPr>
        </p:nvSpPr>
        <p:spPr>
          <a:xfrm>
            <a:off x="7427214" y="6356351"/>
            <a:ext cx="10287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2273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57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F99AAF3-A75A-4778-97D9-2BA0618F55CD}" type="datetimeFigureOut">
              <a:rPr lang="en-US" smtClean="0"/>
              <a:t>11/8/18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71B7D-C029-4984-93A8-48FA0A3C668C}" type="slidenum">
              <a:rPr lang="en-US" smtClean="0"/>
              <a:t>‹#›</a:t>
            </a:fld>
            <a:endParaRPr lang="en-US"/>
          </a:p>
        </p:txBody>
      </p:sp>
      <p:pic>
        <p:nvPicPr>
          <p:cNvPr id="7"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340850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9AAF3-A75A-4778-97D9-2BA0618F55CD}" type="datetimeFigureOut">
              <a:rPr lang="en-US" smtClean="0"/>
              <a:t>11/8/18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71B7D-C029-4984-93A8-48FA0A3C668C}" type="slidenum">
              <a:rPr lang="en-US" smtClean="0"/>
              <a:t>‹#›</a:t>
            </a:fld>
            <a:endParaRPr lang="en-US"/>
          </a:p>
        </p:txBody>
      </p:sp>
      <p:pic>
        <p:nvPicPr>
          <p:cNvPr id="6"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6027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99AAF3-A75A-4778-97D9-2BA0618F55CD}"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298504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99AAF3-A75A-4778-97D9-2BA0618F55CD}"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428913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9AAF3-A75A-4778-97D9-2BA0618F55CD}" type="datetimeFigureOut">
              <a:rPr lang="en-US" smtClean="0"/>
              <a:t>11/8/18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71B7D-C029-4984-93A8-48FA0A3C668C}" type="slidenum">
              <a:rPr lang="en-US" smtClean="0"/>
              <a:t>‹#›</a:t>
            </a:fld>
            <a:endParaRPr lang="en-US"/>
          </a:p>
        </p:txBody>
      </p:sp>
    </p:spTree>
    <p:extLst>
      <p:ext uri="{BB962C8B-B14F-4D97-AF65-F5344CB8AC3E}">
        <p14:creationId xmlns:p14="http://schemas.microsoft.com/office/powerpoint/2010/main" val="274496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11/8/18</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pic>
        <p:nvPicPr>
          <p:cNvPr id="8" name="MN.IT Services 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145568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11/8/18</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85784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A17731-F269-43F7-A198-205598ECCBA6}" type="datetimeFigureOut">
              <a:rPr lang="en-US" smtClean="0"/>
              <a:t>11/8/18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5808F4-2684-4256-9F46-B0A6AD4D0390}" type="slidenum">
              <a:rPr lang="en-US" smtClean="0"/>
              <a:t>‹#›</a:t>
            </a:fld>
            <a:endParaRPr lang="en-US"/>
          </a:p>
        </p:txBody>
      </p:sp>
    </p:spTree>
    <p:extLst>
      <p:ext uri="{BB962C8B-B14F-4D97-AF65-F5344CB8AC3E}">
        <p14:creationId xmlns:p14="http://schemas.microsoft.com/office/powerpoint/2010/main" val="39087194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425E5E-8D9F-E64E-A62C-9E9663A2F994}" type="datetimeFigureOut">
              <a:rPr lang="en-US" smtClean="0">
                <a:solidFill>
                  <a:prstClr val="black">
                    <a:tint val="75000"/>
                  </a:prstClr>
                </a:solidFill>
              </a:rPr>
              <a:pPr/>
              <a:t>11/8/18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1401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11/8/18</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130893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bis.org/Common/Cms/files/Forum18_Presentations/D4_Lane_et_al.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bismn.org/gsapplicatio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10.png"/><Relationship Id="rId4" Type="http://schemas.openxmlformats.org/officeDocument/2006/relationships/hyperlink" Target="https://mnpsp.org/mnpb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bismn.org/summer-institute/index.php" TargetMode="External"/><Relationship Id="rId2" Type="http://schemas.openxmlformats.org/officeDocument/2006/relationships/hyperlink" Target="https://education.mn.gov/MDE/about/map/" TargetMode="External"/><Relationship Id="rId1" Type="http://schemas.openxmlformats.org/officeDocument/2006/relationships/slideLayout" Target="../slideLayouts/slideLayout48.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53.xml"/><Relationship Id="rId5" Type="http://schemas.openxmlformats.org/officeDocument/2006/relationships/hyperlink" Target="https://twitter.com/MNPBS/status/960660570532990976"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mailto:Clay.Keller@state.mn.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Eric.Kloos@state.mn.us" TargetMode="External"/><Relationship Id="rId5" Type="http://schemas.openxmlformats.org/officeDocument/2006/relationships/hyperlink" Target="mailto:Rebecca.Nies@state.mn.us" TargetMode="External"/><Relationship Id="rId4" Type="http://schemas.openxmlformats.org/officeDocument/2006/relationships/hyperlink" Target="mailto:Ellen.Nacik@state.mn.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bis.org/presentations/chicago-forum-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Minnesota PBIS Winter 2018 Training</a:t>
            </a:r>
            <a:br>
              <a:rPr lang="en-US" dirty="0"/>
            </a:br>
            <a:r>
              <a:rPr lang="en-US" sz="2800" b="1" dirty="0"/>
              <a:t>Cohort 13 </a:t>
            </a:r>
          </a:p>
        </p:txBody>
      </p:sp>
      <p:sp>
        <p:nvSpPr>
          <p:cNvPr id="2" name="Text Placeholder 1"/>
          <p:cNvSpPr>
            <a:spLocks noGrp="1"/>
          </p:cNvSpPr>
          <p:nvPr>
            <p:ph type="body" sz="quarter" idx="14"/>
          </p:nvPr>
        </p:nvSpPr>
        <p:spPr>
          <a:xfrm>
            <a:off x="2101851" y="5644884"/>
            <a:ext cx="4940300" cy="1136916"/>
          </a:xfrm>
        </p:spPr>
        <p:txBody>
          <a:bodyPr>
            <a:noAutofit/>
          </a:bodyPr>
          <a:lstStyle/>
          <a:p>
            <a:r>
              <a:rPr lang="en-US" sz="1600" dirty="0"/>
              <a:t> MDE PBIS Management Team</a:t>
            </a:r>
          </a:p>
          <a:p>
            <a:r>
              <a:rPr lang="en-US" sz="1600" dirty="0"/>
              <a:t>November 2018</a:t>
            </a:r>
          </a:p>
          <a:p>
            <a:r>
              <a:rPr lang="en-US" sz="1600" dirty="0">
                <a:hlinkClick r:id="rId3"/>
              </a:rPr>
              <a:t>MDE.PBIS@state.mn.us</a:t>
            </a:r>
            <a:r>
              <a:rPr lang="en-US" sz="1600" dirty="0"/>
              <a:t>  </a:t>
            </a:r>
          </a:p>
        </p:txBody>
      </p:sp>
    </p:spTree>
    <p:extLst>
      <p:ext uri="{BB962C8B-B14F-4D97-AF65-F5344CB8AC3E}">
        <p14:creationId xmlns:p14="http://schemas.microsoft.com/office/powerpoint/2010/main" val="258784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229600" cy="609600"/>
          </a:xfrm>
        </p:spPr>
        <p:txBody>
          <a:bodyPr>
            <a:normAutofit fontScale="90000"/>
          </a:bodyPr>
          <a:lstStyle/>
          <a:p>
            <a:pPr algn="r"/>
            <a:r>
              <a:rPr lang="en-US" sz="2800" b="1" dirty="0">
                <a:solidFill>
                  <a:schemeClr val="bg1"/>
                </a:solidFill>
              </a:rPr>
              <a:t>Implementers Forum 2018: </a:t>
            </a:r>
            <a:br>
              <a:rPr lang="en-US" sz="2800" b="1" dirty="0">
                <a:solidFill>
                  <a:schemeClr val="bg1"/>
                </a:solidFill>
              </a:rPr>
            </a:br>
            <a:r>
              <a:rPr lang="en-US" sz="2800" b="1" dirty="0">
                <a:solidFill>
                  <a:schemeClr val="bg1"/>
                </a:solidFill>
              </a:rPr>
              <a:t>PD for Low Intensity Strategies </a:t>
            </a:r>
            <a:br>
              <a:rPr lang="en-US" sz="2800" b="1" dirty="0">
                <a:solidFill>
                  <a:schemeClr val="bg1"/>
                </a:solidFill>
              </a:rPr>
            </a:br>
            <a:r>
              <a:rPr lang="en-US" sz="2800" b="1" dirty="0">
                <a:solidFill>
                  <a:schemeClr val="bg1"/>
                </a:solidFill>
              </a:rPr>
              <a:t> </a:t>
            </a:r>
            <a:endParaRPr lang="en-US" sz="3200" b="1" dirty="0">
              <a:solidFill>
                <a:schemeClr val="bg1"/>
              </a:solidFill>
            </a:endParaRPr>
          </a:p>
        </p:txBody>
      </p:sp>
      <p:pic>
        <p:nvPicPr>
          <p:cNvPr id="6" name="Content Placeholder 3" descr="Screnshot of home page of the Comprehensive, Integrated, Three-Tiered (CI3T) Model of Prevention" title="CI3T"/>
          <p:cNvPicPr>
            <a:picLocks noGrp="1" noChangeAspect="1"/>
          </p:cNvPicPr>
          <p:nvPr>
            <p:ph idx="1"/>
          </p:nvPr>
        </p:nvPicPr>
        <p:blipFill>
          <a:blip r:embed="rId3"/>
          <a:stretch>
            <a:fillRect/>
          </a:stretch>
        </p:blipFill>
        <p:spPr>
          <a:xfrm>
            <a:off x="152400" y="1676400"/>
            <a:ext cx="8763000" cy="3925669"/>
          </a:xfrm>
          <a:prstGeom prst="rect">
            <a:avLst/>
          </a:prstGeom>
        </p:spPr>
      </p:pic>
      <p:sp>
        <p:nvSpPr>
          <p:cNvPr id="8" name="Rectangle 7"/>
          <p:cNvSpPr/>
          <p:nvPr/>
        </p:nvSpPr>
        <p:spPr>
          <a:xfrm>
            <a:off x="533401" y="6135469"/>
            <a:ext cx="2057400" cy="646331"/>
          </a:xfrm>
          <a:prstGeom prst="rect">
            <a:avLst/>
          </a:prstGeom>
        </p:spPr>
        <p:txBody>
          <a:bodyPr wrap="square">
            <a:spAutoFit/>
          </a:bodyPr>
          <a:lstStyle/>
          <a:p>
            <a:r>
              <a:rPr lang="en-US" sz="3600" b="1" dirty="0">
                <a:latin typeface="Carlito-Bold"/>
              </a:rPr>
              <a:t>ci3t.org</a:t>
            </a:r>
            <a:endParaRPr lang="en-US" sz="3600" dirty="0"/>
          </a:p>
        </p:txBody>
      </p:sp>
      <p:sp>
        <p:nvSpPr>
          <p:cNvPr id="9" name="Rectangle 8"/>
          <p:cNvSpPr/>
          <p:nvPr/>
        </p:nvSpPr>
        <p:spPr>
          <a:xfrm>
            <a:off x="1981200" y="5830669"/>
            <a:ext cx="6934200" cy="307777"/>
          </a:xfrm>
          <a:prstGeom prst="rect">
            <a:avLst/>
          </a:prstGeom>
        </p:spPr>
        <p:txBody>
          <a:bodyPr wrap="square">
            <a:spAutoFit/>
          </a:bodyPr>
          <a:lstStyle/>
          <a:p>
            <a:r>
              <a:rPr lang="en-US" sz="1400" dirty="0">
                <a:hlinkClick r:id="rId4" tooltip="Link to Professional Development for Low Intensity Strategies"/>
              </a:rPr>
              <a:t>https://www.pbis.org/Common/Cms/files/Forum18_Presentations/D4_Lane_et_al.pdf</a:t>
            </a:r>
            <a:r>
              <a:rPr lang="en-US" sz="1400" dirty="0"/>
              <a:t> </a:t>
            </a:r>
          </a:p>
        </p:txBody>
      </p:sp>
    </p:spTree>
    <p:extLst>
      <p:ext uri="{BB962C8B-B14F-4D97-AF65-F5344CB8AC3E}">
        <p14:creationId xmlns:p14="http://schemas.microsoft.com/office/powerpoint/2010/main" val="48507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descr="Text under teh " title="Text "/>
          <p:cNvSpPr txBox="1"/>
          <p:nvPr/>
        </p:nvSpPr>
        <p:spPr>
          <a:xfrm>
            <a:off x="2814017" y="5217434"/>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estrial"/>
              <a:ea typeface="Questrial"/>
              <a:cs typeface="Questrial"/>
              <a:sym typeface="Questrial"/>
            </a:endParaRPr>
          </a:p>
        </p:txBody>
      </p:sp>
      <p:sp>
        <p:nvSpPr>
          <p:cNvPr id="434" name="Google Shape;434;p66"/>
          <p:cNvSpPr txBox="1">
            <a:spLocks noGrp="1"/>
          </p:cNvSpPr>
          <p:nvPr>
            <p:ph type="title"/>
          </p:nvPr>
        </p:nvSpPr>
        <p:spPr>
          <a:xfrm>
            <a:off x="2133600" y="532443"/>
            <a:ext cx="7010400" cy="915357"/>
          </a:xfrm>
          <a:prstGeom prst="rect">
            <a:avLst/>
          </a:prstGeom>
          <a:noFill/>
          <a:ln>
            <a:noFill/>
          </a:ln>
        </p:spPr>
        <p:txBody>
          <a:bodyPr spcFirstLastPara="1" wrap="square" lIns="91425" tIns="45700" rIns="91425" bIns="45700" anchor="ctr" anchorCtr="0">
            <a:noAutofit/>
          </a:bodyPr>
          <a:lstStyle/>
          <a:p>
            <a:pPr lvl="0">
              <a:spcBef>
                <a:spcPts val="0"/>
              </a:spcBef>
              <a:buClr>
                <a:schemeClr val="dk2"/>
              </a:buClr>
              <a:buSzPts val="4400"/>
            </a:pPr>
            <a:r>
              <a:rPr lang="en-US" sz="2000" b="1" dirty="0">
                <a:solidFill>
                  <a:schemeClr val="bg1"/>
                </a:solidFill>
              </a:rPr>
              <a:t>Classroom Mgt. Implementers Forum 2018:</a:t>
            </a:r>
            <a:br>
              <a:rPr lang="en-US" sz="2400" b="1" dirty="0">
                <a:solidFill>
                  <a:schemeClr val="bg1"/>
                </a:solidFill>
              </a:rPr>
            </a:br>
            <a:r>
              <a:rPr lang="en-US" sz="2400" b="1" dirty="0">
                <a:solidFill>
                  <a:schemeClr val="bg1"/>
                </a:solidFill>
              </a:rPr>
              <a:t>D5 Climate, Culture &amp; Classroom Mgt. </a:t>
            </a:r>
            <a:endParaRPr dirty="0"/>
          </a:p>
        </p:txBody>
      </p:sp>
      <p:sp>
        <p:nvSpPr>
          <p:cNvPr id="435" name="Google Shape;435;p66"/>
          <p:cNvSpPr txBox="1">
            <a:spLocks noGrp="1"/>
          </p:cNvSpPr>
          <p:nvPr>
            <p:ph type="body" idx="1"/>
          </p:nvPr>
        </p:nvSpPr>
        <p:spPr>
          <a:xfrm>
            <a:off x="365298" y="1371600"/>
            <a:ext cx="8257568" cy="4373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0" i="0" u="none" strike="noStrike" cap="none" dirty="0">
                <a:solidFill>
                  <a:schemeClr val="dk2"/>
                </a:solidFill>
                <a:latin typeface="Questrial"/>
                <a:ea typeface="Questrial"/>
                <a:cs typeface="Questrial"/>
                <a:sym typeface="Questrial"/>
              </a:rPr>
              <a:t> </a:t>
            </a:r>
            <a:r>
              <a:rPr lang="en-US" sz="2800" b="0" i="0" u="none" strike="noStrike" cap="none" dirty="0">
                <a:solidFill>
                  <a:schemeClr val="dk2"/>
                </a:solidFill>
                <a:latin typeface="Questrial"/>
                <a:ea typeface="Questrial"/>
                <a:cs typeface="Questrial"/>
                <a:sym typeface="Questrial"/>
              </a:rPr>
              <a:t>One stable and committed adult relationship </a:t>
            </a:r>
            <a:endParaRPr dirty="0"/>
          </a:p>
          <a:p>
            <a:pPr marL="635000" marR="0" lvl="1" indent="0" algn="l" rtl="0">
              <a:spcBef>
                <a:spcPts val="320"/>
              </a:spcBef>
              <a:spcAft>
                <a:spcPts val="0"/>
              </a:spcAft>
              <a:buClr>
                <a:schemeClr val="lt1"/>
              </a:buClr>
              <a:buSzPts val="1600"/>
              <a:buFont typeface="Noto Sans Symbols"/>
              <a:buNone/>
            </a:pPr>
            <a:r>
              <a:rPr lang="en-US" sz="1600" b="0" i="0" u="none" strike="noStrike" cap="none" dirty="0">
                <a:solidFill>
                  <a:schemeClr val="dk2"/>
                </a:solidFill>
                <a:latin typeface="Questrial"/>
                <a:ea typeface="Questrial"/>
                <a:cs typeface="Questrial"/>
                <a:sym typeface="Questrial"/>
              </a:rPr>
              <a:t>National Scientific Council on the Developing Child (2015). </a:t>
            </a:r>
            <a:r>
              <a:rPr lang="en-US" sz="1600" b="0" i="1" u="none" strike="noStrike" cap="none" dirty="0">
                <a:solidFill>
                  <a:schemeClr val="dk2"/>
                </a:solidFill>
                <a:latin typeface="Questrial"/>
                <a:ea typeface="Questrial"/>
                <a:cs typeface="Questrial"/>
                <a:sym typeface="Questrial"/>
              </a:rPr>
              <a:t>Supportive Relationships and Active Skill-Building Strengthen the Foundations of Resilience. </a:t>
            </a:r>
            <a:r>
              <a:rPr lang="en-US" sz="1600" b="0" i="0" u="none" strike="noStrike" cap="none" dirty="0">
                <a:solidFill>
                  <a:schemeClr val="dk2"/>
                </a:solidFill>
                <a:latin typeface="Questrial"/>
                <a:ea typeface="Questrial"/>
                <a:cs typeface="Questrial"/>
                <a:sym typeface="Questrial"/>
              </a:rPr>
              <a:t>Harvard University. </a:t>
            </a:r>
            <a:endParaRPr dirty="0"/>
          </a:p>
        </p:txBody>
      </p:sp>
      <p:pic>
        <p:nvPicPr>
          <p:cNvPr id="436" name="Google Shape;436;p66" descr="Hattie-Teacher-Student-Relationships.jpg&#10;Picture of a Protractor showing 72degree angle for Teacher-Student Relationship" title="Protractor"/>
          <p:cNvPicPr preferRelativeResize="0"/>
          <p:nvPr/>
        </p:nvPicPr>
        <p:blipFill rotWithShape="1">
          <a:blip r:embed="rId3">
            <a:alphaModFix/>
          </a:blip>
          <a:srcRect/>
          <a:stretch/>
        </p:blipFill>
        <p:spPr>
          <a:xfrm>
            <a:off x="404478" y="3061660"/>
            <a:ext cx="4264039" cy="2664264"/>
          </a:xfrm>
          <a:prstGeom prst="rect">
            <a:avLst/>
          </a:prstGeom>
          <a:noFill/>
          <a:ln>
            <a:noFill/>
          </a:ln>
        </p:spPr>
      </p:pic>
      <p:sp>
        <p:nvSpPr>
          <p:cNvPr id="437" name="Google Shape;437;p66"/>
          <p:cNvSpPr txBox="1"/>
          <p:nvPr/>
        </p:nvSpPr>
        <p:spPr>
          <a:xfrm>
            <a:off x="4719044" y="3061660"/>
            <a:ext cx="3903716" cy="338554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6"/>
              </a:buClr>
              <a:buSzPts val="2800"/>
              <a:buFont typeface="Arial"/>
              <a:buChar char="•"/>
            </a:pPr>
            <a:r>
              <a:rPr lang="en-US" sz="2800" dirty="0">
                <a:solidFill>
                  <a:schemeClr val="accent6"/>
                </a:solidFill>
                <a:latin typeface="Questrial"/>
                <a:ea typeface="Questrial"/>
                <a:cs typeface="Questrial"/>
                <a:sym typeface="Questrial"/>
              </a:rPr>
              <a:t>Teacher-Student Relationship has a .72 effect size on student learning’</a:t>
            </a:r>
            <a:endParaRPr dirty="0"/>
          </a:p>
          <a:p>
            <a:pPr marL="285750" marR="0" lvl="0" indent="-285750" algn="l" rtl="0">
              <a:spcBef>
                <a:spcPts val="0"/>
              </a:spcBef>
              <a:spcAft>
                <a:spcPts val="0"/>
              </a:spcAft>
              <a:buClr>
                <a:schemeClr val="accent6"/>
              </a:buClr>
              <a:buSzPts val="2800"/>
              <a:buFont typeface="Arial"/>
              <a:buChar char="•"/>
            </a:pPr>
            <a:r>
              <a:rPr lang="en-US" sz="2800" dirty="0">
                <a:solidFill>
                  <a:schemeClr val="accent6"/>
                </a:solidFill>
                <a:latin typeface="Questrial"/>
                <a:ea typeface="Questrial"/>
                <a:cs typeface="Questrial"/>
                <a:sym typeface="Questrial"/>
              </a:rPr>
              <a:t>Average effect size of all interventions studied was .40</a:t>
            </a:r>
            <a:endParaRPr dirty="0"/>
          </a:p>
          <a:p>
            <a:pPr marL="0" marR="0" lvl="0" indent="0" algn="l" rtl="0">
              <a:spcBef>
                <a:spcPts val="0"/>
              </a:spcBef>
              <a:spcAft>
                <a:spcPts val="0"/>
              </a:spcAft>
              <a:buNone/>
            </a:pPr>
            <a:endParaRPr sz="1800" dirty="0">
              <a:solidFill>
                <a:schemeClr val="accent6"/>
              </a:solidFill>
              <a:latin typeface="Questrial"/>
              <a:ea typeface="Questrial"/>
              <a:cs typeface="Questrial"/>
              <a:sym typeface="Questrial"/>
            </a:endParaRPr>
          </a:p>
        </p:txBody>
      </p:sp>
      <p:sp>
        <p:nvSpPr>
          <p:cNvPr id="438" name="Google Shape;438;p66"/>
          <p:cNvSpPr txBox="1"/>
          <p:nvPr/>
        </p:nvSpPr>
        <p:spPr>
          <a:xfrm>
            <a:off x="183001" y="5638800"/>
            <a:ext cx="5051306"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2"/>
                </a:solidFill>
                <a:latin typeface="Questrial"/>
                <a:ea typeface="Questrial"/>
                <a:cs typeface="Questrial"/>
                <a:sym typeface="Questrial"/>
              </a:rPr>
              <a:t>Hattie. J. (2009). </a:t>
            </a:r>
            <a:r>
              <a:rPr lang="en-US" sz="1600" i="1" dirty="0">
                <a:solidFill>
                  <a:schemeClr val="dk2"/>
                </a:solidFill>
                <a:latin typeface="Questrial"/>
                <a:ea typeface="Questrial"/>
                <a:cs typeface="Questrial"/>
                <a:sym typeface="Questrial"/>
              </a:rPr>
              <a:t>Visible learning: A synthesis of over 800 meta-analyses relating to achievement. London: Routledge.  </a:t>
            </a:r>
            <a:endParaRPr sz="1600" dirty="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154073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pPr algn="r"/>
            <a:r>
              <a:rPr lang="en-US" sz="4000" b="1" dirty="0">
                <a:solidFill>
                  <a:schemeClr val="bg1"/>
                </a:solidFill>
              </a:rPr>
              <a:t>Cohort 15 Application</a:t>
            </a:r>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en-US" dirty="0"/>
              <a:t>Application is now available for new schools to join cohort training</a:t>
            </a:r>
          </a:p>
          <a:p>
            <a:pPr lvl="1"/>
            <a:r>
              <a:rPr lang="en-US" dirty="0"/>
              <a:t>Please help spread the word</a:t>
            </a:r>
          </a:p>
          <a:p>
            <a:pPr marL="457200" lvl="1" indent="0">
              <a:buNone/>
            </a:pPr>
            <a:endParaRPr lang="en-US" dirty="0">
              <a:hlinkClick r:id="rId3"/>
            </a:endParaRPr>
          </a:p>
          <a:p>
            <a:r>
              <a:rPr lang="en-US" dirty="0"/>
              <a:t>Link: </a:t>
            </a:r>
            <a:r>
              <a:rPr lang="en-US" sz="2600" b="1" u="sng" dirty="0">
                <a:hlinkClick r:id="rId3"/>
              </a:rPr>
              <a:t>Minnesota PBIS website</a:t>
            </a:r>
            <a:r>
              <a:rPr lang="en-US" sz="2600" b="1" u="sng" dirty="0"/>
              <a:t> </a:t>
            </a:r>
            <a:r>
              <a:rPr lang="en-US" sz="2600" dirty="0"/>
              <a:t>	(http://pbisMN.org/gsapplication.html)</a:t>
            </a:r>
          </a:p>
          <a:p>
            <a:pPr marL="0" indent="0">
              <a:buNone/>
            </a:pPr>
            <a:r>
              <a:rPr lang="en-US" dirty="0"/>
              <a:t> </a:t>
            </a:r>
          </a:p>
          <a:p>
            <a:r>
              <a:rPr lang="en-US" dirty="0"/>
              <a:t>Deadline: Monday, February 11, 2019.</a:t>
            </a:r>
          </a:p>
        </p:txBody>
      </p:sp>
    </p:spTree>
    <p:extLst>
      <p:ext uri="{BB962C8B-B14F-4D97-AF65-F5344CB8AC3E}">
        <p14:creationId xmlns:p14="http://schemas.microsoft.com/office/powerpoint/2010/main" val="77813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039859"/>
            <a:ext cx="9144001" cy="994172"/>
          </a:xfrm>
        </p:spPr>
        <p:txBody>
          <a:bodyPr>
            <a:normAutofit/>
          </a:bodyPr>
          <a:lstStyle/>
          <a:p>
            <a:r>
              <a:rPr lang="en-US" dirty="0">
                <a:latin typeface="arial" charset="0"/>
              </a:rPr>
              <a:t>2019 Collaborators Forum</a:t>
            </a:r>
            <a:endParaRPr lang="en-US" dirty="0"/>
          </a:p>
        </p:txBody>
      </p:sp>
      <p:pic>
        <p:nvPicPr>
          <p:cNvPr id="18" name="Content Placeholder 5" descr="mnpbs network positive behavior support" title="mnpbs network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2469" y="1034650"/>
            <a:ext cx="3760470" cy="1239012"/>
          </a:xfrm>
          <a:prstGeom prst="rect">
            <a:avLst/>
          </a:prstGeom>
        </p:spPr>
      </p:pic>
      <p:sp>
        <p:nvSpPr>
          <p:cNvPr id="3" name="TextBox 2"/>
          <p:cNvSpPr txBox="1"/>
          <p:nvPr/>
        </p:nvSpPr>
        <p:spPr>
          <a:xfrm>
            <a:off x="2241874" y="2392325"/>
            <a:ext cx="4660251" cy="1107996"/>
          </a:xfrm>
          <a:prstGeom prst="rect">
            <a:avLst/>
          </a:prstGeom>
          <a:noFill/>
        </p:spPr>
        <p:txBody>
          <a:bodyPr wrap="none" rtlCol="0">
            <a:spAutoFit/>
          </a:bodyPr>
          <a:lstStyle/>
          <a:p>
            <a:pPr algn="ctr" defTabSz="685800"/>
            <a:r>
              <a:rPr lang="en-US" sz="2700" b="1" dirty="0">
                <a:solidFill>
                  <a:prstClr val="black"/>
                </a:solidFill>
                <a:latin typeface="arial" charset="0"/>
              </a:rPr>
              <a:t>2019 Collaborators Forum</a:t>
            </a:r>
            <a:br>
              <a:rPr lang="en-US" sz="900" b="1" dirty="0">
                <a:solidFill>
                  <a:prstClr val="black"/>
                </a:solidFill>
                <a:latin typeface="arial" charset="0"/>
              </a:rPr>
            </a:br>
            <a:endParaRPr lang="en-US" sz="900" b="1" dirty="0">
              <a:solidFill>
                <a:prstClr val="black"/>
              </a:solidFill>
              <a:latin typeface="arial" charset="0"/>
            </a:endParaRPr>
          </a:p>
          <a:p>
            <a:pPr algn="ctr" defTabSz="685800"/>
            <a:r>
              <a:rPr lang="en-US" sz="1500" b="1" dirty="0">
                <a:solidFill>
                  <a:prstClr val="black"/>
                </a:solidFill>
                <a:latin typeface="arial" charset="0"/>
              </a:rPr>
              <a:t>Tuesday, April 30, 2019</a:t>
            </a:r>
            <a:br>
              <a:rPr lang="en-US" sz="1500" dirty="0">
                <a:solidFill>
                  <a:prstClr val="black"/>
                </a:solidFill>
                <a:latin typeface="arial" charset="0"/>
              </a:rPr>
            </a:br>
            <a:r>
              <a:rPr lang="en-US" sz="1500" dirty="0">
                <a:solidFill>
                  <a:prstClr val="black"/>
                </a:solidFill>
                <a:latin typeface="arial" charset="0"/>
              </a:rPr>
              <a:t>Minnesota Department of Education – Roseville, MN</a:t>
            </a:r>
          </a:p>
        </p:txBody>
      </p:sp>
      <p:sp>
        <p:nvSpPr>
          <p:cNvPr id="5" name="TextBox 4"/>
          <p:cNvSpPr txBox="1"/>
          <p:nvPr/>
        </p:nvSpPr>
        <p:spPr>
          <a:xfrm>
            <a:off x="2791221" y="3490402"/>
            <a:ext cx="3328027" cy="553998"/>
          </a:xfrm>
          <a:prstGeom prst="rect">
            <a:avLst/>
          </a:prstGeom>
          <a:noFill/>
        </p:spPr>
        <p:txBody>
          <a:bodyPr wrap="none" rtlCol="0">
            <a:spAutoFit/>
          </a:bodyPr>
          <a:lstStyle/>
          <a:p>
            <a:pPr defTabSz="685800"/>
            <a:r>
              <a:rPr lang="en-US" sz="3000" b="1" dirty="0">
                <a:solidFill>
                  <a:prstClr val="black"/>
                </a:solidFill>
                <a:latin typeface="Calibri" panose="020F0502020204030204"/>
                <a:hlinkClick r:id="rId4"/>
              </a:rPr>
              <a:t>mnpsp.org/</a:t>
            </a:r>
            <a:r>
              <a:rPr lang="en-US" sz="3000" b="1" dirty="0" err="1">
                <a:solidFill>
                  <a:prstClr val="black"/>
                </a:solidFill>
                <a:latin typeface="Calibri" panose="020F0502020204030204"/>
                <a:hlinkClick r:id="rId4"/>
              </a:rPr>
              <a:t>mnpbs</a:t>
            </a:r>
            <a:r>
              <a:rPr lang="en-US" sz="3000" b="1" dirty="0">
                <a:solidFill>
                  <a:prstClr val="black"/>
                </a:solidFill>
                <a:latin typeface="Calibri" panose="020F0502020204030204"/>
              </a:rPr>
              <a:t>  </a:t>
            </a:r>
          </a:p>
        </p:txBody>
      </p:sp>
      <p:sp>
        <p:nvSpPr>
          <p:cNvPr id="4" name="TextBox 3"/>
          <p:cNvSpPr txBox="1"/>
          <p:nvPr/>
        </p:nvSpPr>
        <p:spPr>
          <a:xfrm>
            <a:off x="504100" y="4129902"/>
            <a:ext cx="8011250" cy="507831"/>
          </a:xfrm>
          <a:prstGeom prst="rect">
            <a:avLst/>
          </a:prstGeom>
          <a:noFill/>
        </p:spPr>
        <p:txBody>
          <a:bodyPr wrap="square" rtlCol="0">
            <a:spAutoFit/>
          </a:bodyPr>
          <a:lstStyle/>
          <a:p>
            <a:pPr algn="ctr" defTabSz="685800"/>
            <a:r>
              <a:rPr lang="en-US" sz="1350" dirty="0">
                <a:solidFill>
                  <a:prstClr val="black"/>
                </a:solidFill>
                <a:latin typeface="arial" charset="0"/>
              </a:rPr>
              <a:t>The Collaborators Forum is an event for people interested in Positive Behavior Supports</a:t>
            </a:r>
          </a:p>
          <a:p>
            <a:pPr algn="ctr" defTabSz="685800"/>
            <a:r>
              <a:rPr lang="en-US" sz="1350" dirty="0">
                <a:solidFill>
                  <a:prstClr val="black"/>
                </a:solidFill>
                <a:latin typeface="arial" charset="0"/>
              </a:rPr>
              <a:t>across settings and the lifespan in Minnesota.</a:t>
            </a:r>
            <a:endParaRPr lang="en-US" sz="1500" dirty="0">
              <a:solidFill>
                <a:prstClr val="black"/>
              </a:solidFill>
              <a:latin typeface="Calibri" panose="020F0502020204030204"/>
            </a:endParaRPr>
          </a:p>
        </p:txBody>
      </p:sp>
      <p:pic>
        <p:nvPicPr>
          <p:cNvPr id="2" name="Picture 1" descr="Minnesota Department of Human Services; RTC on Community Living Institute on Community Integration University of Minnesota; Minnesota Department of Education; University of St. Thomas;  Minnesota Northland Association for Behavior Analysis; Owakihi; Lutheran Social Service of Minnesota,Residential Services Inc., ARRM, Minnesota PBIS. " title="Logos of Sponsors"/>
          <p:cNvPicPr>
            <a:picLocks noChangeAspect="1"/>
          </p:cNvPicPr>
          <p:nvPr/>
        </p:nvPicPr>
        <p:blipFill>
          <a:blip r:embed="rId5"/>
          <a:stretch>
            <a:fillRect/>
          </a:stretch>
        </p:blipFill>
        <p:spPr>
          <a:xfrm>
            <a:off x="1759299" y="4668574"/>
            <a:ext cx="5625401" cy="1105513"/>
          </a:xfrm>
          <a:prstGeom prst="rect">
            <a:avLst/>
          </a:prstGeom>
        </p:spPr>
      </p:pic>
    </p:spTree>
    <p:extLst>
      <p:ext uri="{BB962C8B-B14F-4D97-AF65-F5344CB8AC3E}">
        <p14:creationId xmlns:p14="http://schemas.microsoft.com/office/powerpoint/2010/main" val="115065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Minnesota PBIS Institute and Film Festival</a:t>
            </a:r>
          </a:p>
        </p:txBody>
      </p:sp>
      <p:sp>
        <p:nvSpPr>
          <p:cNvPr id="3" name="Content Placeholder 2"/>
          <p:cNvSpPr>
            <a:spLocks noGrp="1"/>
          </p:cNvSpPr>
          <p:nvPr>
            <p:ph idx="1"/>
          </p:nvPr>
        </p:nvSpPr>
        <p:spPr/>
        <p:txBody>
          <a:bodyPr/>
          <a:lstStyle/>
          <a:p>
            <a:r>
              <a:rPr lang="en-US" dirty="0"/>
              <a:t>Save-the-dates for June 11-12, 2019 at </a:t>
            </a:r>
            <a:r>
              <a:rPr lang="en-US" dirty="0">
                <a:hlinkClick r:id="rId2"/>
              </a:rPr>
              <a:t>MDE - Roseville, MN</a:t>
            </a:r>
            <a:endParaRPr lang="en-US" dirty="0"/>
          </a:p>
          <a:p>
            <a:r>
              <a:rPr lang="en-US" dirty="0"/>
              <a:t>Request for proposals for breakout sessions and films will appear in the winter</a:t>
            </a:r>
          </a:p>
          <a:p>
            <a:r>
              <a:rPr lang="en-US" dirty="0"/>
              <a:t>Submission forms and presentations from previous institutes at </a:t>
            </a:r>
            <a:r>
              <a:rPr lang="en-US" dirty="0">
                <a:hlinkClick r:id="rId3"/>
              </a:rPr>
              <a:t>Minnesota PBIS Summer Institute</a:t>
            </a:r>
            <a:endParaRPr lang="en-US" dirty="0"/>
          </a:p>
          <a:p>
            <a:endParaRPr lang="en-US" dirty="0"/>
          </a:p>
        </p:txBody>
      </p:sp>
      <p:pic>
        <p:nvPicPr>
          <p:cNvPr id="10"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a:blip r:embed="rId4">
            <a:extLst>
              <a:ext uri="{28A0092B-C50C-407E-A947-70E740481C1C}">
                <a14:useLocalDpi xmlns:a14="http://schemas.microsoft.com/office/drawing/2010/main" val="0"/>
              </a:ext>
            </a:extLst>
          </a:blip>
          <a:srcRect l="1633" t="7269" b="-2"/>
          <a:stretch>
            <a:fillRect/>
          </a:stretch>
        </p:blipFill>
        <p:spPr>
          <a:xfrm rot="912100">
            <a:off x="917151" y="4171809"/>
            <a:ext cx="2870597" cy="129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lack and white clip art of movie film reel." title="Movie Film Re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rot="-425150">
            <a:off x="4141229" y="3801343"/>
            <a:ext cx="2404973" cy="12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3"/>
          </p:nvPr>
        </p:nvSpPr>
        <p:spPr/>
        <p:txBody>
          <a:bodyPr/>
          <a:lstStyle/>
          <a:p>
            <a:pPr defTabSz="685800"/>
            <a:r>
              <a:rPr lang="en-US">
                <a:solidFill>
                  <a:srgbClr val="003865"/>
                </a:solidFill>
                <a:latin typeface="Calibri"/>
              </a:rPr>
              <a:t>Leading for educational excellence and equity, every day for every one.</a:t>
            </a:r>
            <a:r>
              <a:rPr lang="en-US">
                <a:solidFill>
                  <a:srgbClr val="FFFFFF"/>
                </a:solidFill>
                <a:latin typeface="Calibri"/>
              </a:rPr>
              <a:t> </a:t>
            </a:r>
            <a:r>
              <a:rPr lang="en-US">
                <a:solidFill>
                  <a:srgbClr val="78BE21"/>
                </a:solidFill>
                <a:latin typeface="Calibri"/>
              </a:rPr>
              <a:t>|</a:t>
            </a:r>
            <a:r>
              <a:rPr lang="en-US">
                <a:solidFill>
                  <a:srgbClr val="FFFFFF"/>
                </a:solidFill>
                <a:latin typeface="Calibri"/>
              </a:rPr>
              <a:t> </a:t>
            </a:r>
            <a:r>
              <a:rPr lang="en-US">
                <a:solidFill>
                  <a:srgbClr val="003865"/>
                </a:solidFill>
                <a:latin typeface="Calibri"/>
              </a:rPr>
              <a:t>education.mn.gov</a:t>
            </a:r>
            <a:endParaRPr lang="en-US" dirty="0">
              <a:solidFill>
                <a:srgbClr val="003865"/>
              </a:solidFill>
              <a:latin typeface="Calibri"/>
            </a:endParaRPr>
          </a:p>
        </p:txBody>
      </p:sp>
      <p:sp>
        <p:nvSpPr>
          <p:cNvPr id="4" name="Date Placeholder 3"/>
          <p:cNvSpPr>
            <a:spLocks noGrp="1"/>
          </p:cNvSpPr>
          <p:nvPr>
            <p:ph type="dt" sz="half" idx="10"/>
          </p:nvPr>
        </p:nvSpPr>
        <p:spPr/>
        <p:txBody>
          <a:bodyPr/>
          <a:lstStyle/>
          <a:p>
            <a:pPr defTabSz="685800"/>
            <a:fld id="{824D5D47-1752-4D84-8BFB-C2F71A34C932}" type="datetime1">
              <a:rPr lang="en-US">
                <a:solidFill>
                  <a:srgbClr val="000000"/>
                </a:solidFill>
                <a:latin typeface="Calibri"/>
              </a:rPr>
              <a:pPr defTabSz="685800"/>
              <a:t>11/8/18</a:t>
            </a:fld>
            <a:endParaRPr lang="en-US" dirty="0">
              <a:solidFill>
                <a:srgbClr val="000000"/>
              </a:solidFill>
              <a:latin typeface="Calibri"/>
            </a:endParaRPr>
          </a:p>
        </p:txBody>
      </p:sp>
      <p:sp>
        <p:nvSpPr>
          <p:cNvPr id="5" name="Slide Number Placeholder 4"/>
          <p:cNvSpPr>
            <a:spLocks noGrp="1"/>
          </p:cNvSpPr>
          <p:nvPr>
            <p:ph type="sldNum" sz="quarter" idx="12"/>
          </p:nvPr>
        </p:nvSpPr>
        <p:spPr/>
        <p:txBody>
          <a:bodyPr/>
          <a:lstStyle/>
          <a:p>
            <a:pPr defTabSz="685800"/>
            <a:fld id="{48F63A3B-78C7-47BE-AE5E-E10140E04643}" type="slidenum">
              <a:rPr lang="en-US">
                <a:solidFill>
                  <a:srgbClr val="000000"/>
                </a:solidFill>
                <a:latin typeface="Calibri"/>
              </a:rPr>
              <a:pPr defTabSz="685800"/>
              <a:t>14</a:t>
            </a:fld>
            <a:endParaRPr lang="en-US" dirty="0">
              <a:solidFill>
                <a:srgbClr val="000000"/>
              </a:solidFill>
              <a:latin typeface="Calibri"/>
            </a:endParaRPr>
          </a:p>
        </p:txBody>
      </p:sp>
    </p:spTree>
    <p:extLst>
      <p:ext uri="{BB962C8B-B14F-4D97-AF65-F5344CB8AC3E}">
        <p14:creationId xmlns:p14="http://schemas.microsoft.com/office/powerpoint/2010/main" val="60845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039859"/>
            <a:ext cx="9144001" cy="994172"/>
          </a:xfrm>
        </p:spPr>
        <p:txBody>
          <a:bodyPr>
            <a:normAutofit/>
          </a:bodyPr>
          <a:lstStyle/>
          <a:p>
            <a:r>
              <a:rPr lang="en-US" dirty="0">
                <a:latin typeface="arial" charset="0"/>
              </a:rPr>
              <a:t>2021 APBS Conference Minneapolis</a:t>
            </a:r>
            <a:endParaRPr lang="en-US" dirty="0"/>
          </a:p>
        </p:txBody>
      </p:sp>
      <p:pic>
        <p:nvPicPr>
          <p:cNvPr id="18" name="Content Placeholder 5" descr="MNPBS Network Logo&#10;Positive behavior support&#10;State of Minnesota with a river running through it. " title="mnpbs network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8680" y="437269"/>
            <a:ext cx="3760470" cy="1239012"/>
          </a:xfrm>
          <a:prstGeom prst="rect">
            <a:avLst/>
          </a:prstGeom>
        </p:spPr>
      </p:pic>
      <p:graphicFrame>
        <p:nvGraphicFramePr>
          <p:cNvPr id="8" name="Table 7" descr="March 17-20&#10;Hyatt Regency Minneapolis" title="APBS Conference 2021 - Minneapolis"/>
          <p:cNvGraphicFramePr>
            <a:graphicFrameLocks noGrp="1"/>
          </p:cNvGraphicFramePr>
          <p:nvPr>
            <p:extLst>
              <p:ext uri="{D42A27DB-BD31-4B8C-83A1-F6EECF244321}">
                <p14:modId xmlns:p14="http://schemas.microsoft.com/office/powerpoint/2010/main" val="538139889"/>
              </p:ext>
            </p:extLst>
          </p:nvPr>
        </p:nvGraphicFramePr>
        <p:xfrm>
          <a:off x="435565" y="1766224"/>
          <a:ext cx="7886699" cy="2743201"/>
        </p:xfrm>
        <a:graphic>
          <a:graphicData uri="http://schemas.openxmlformats.org/drawingml/2006/table">
            <a:tbl>
              <a:tblPr firstRow="1"/>
              <a:tblGrid>
                <a:gridCol w="7886699">
                  <a:extLst>
                    <a:ext uri="{9D8B030D-6E8A-4147-A177-3AD203B41FA5}">
                      <a16:colId xmlns:a16="http://schemas.microsoft.com/office/drawing/2014/main" val="20000"/>
                    </a:ext>
                  </a:extLst>
                </a:gridCol>
              </a:tblGrid>
              <a:tr h="1581503">
                <a:tc>
                  <a:txBody>
                    <a:bodyPr/>
                    <a:lstStyle/>
                    <a:p>
                      <a:pPr algn="ctr"/>
                      <a:r>
                        <a:rPr lang="en-US" sz="3600" b="1" dirty="0">
                          <a:effectLst/>
                          <a:latin typeface="arial" charset="0"/>
                        </a:rPr>
                        <a:t>APBS Conference 2021</a:t>
                      </a:r>
                    </a:p>
                    <a:p>
                      <a:pPr algn="ctr"/>
                      <a:r>
                        <a:rPr lang="en-US" sz="2000" b="1" dirty="0">
                          <a:effectLst/>
                          <a:latin typeface="arial" charset="0"/>
                        </a:rPr>
                        <a:t>March 17</a:t>
                      </a:r>
                      <a:r>
                        <a:rPr lang="en-US" sz="2000" b="1" baseline="30000" dirty="0">
                          <a:effectLst/>
                          <a:latin typeface="arial" charset="0"/>
                        </a:rPr>
                        <a:t>th</a:t>
                      </a:r>
                      <a:r>
                        <a:rPr lang="en-US" sz="2000" b="1" dirty="0">
                          <a:effectLst/>
                          <a:latin typeface="arial" charset="0"/>
                        </a:rPr>
                        <a:t>-20</a:t>
                      </a:r>
                      <a:r>
                        <a:rPr lang="en-US" sz="2000" b="1" baseline="30000" dirty="0">
                          <a:effectLst/>
                          <a:latin typeface="arial" charset="0"/>
                        </a:rPr>
                        <a:t>th</a:t>
                      </a:r>
                      <a:r>
                        <a:rPr lang="en-US" sz="2000" b="1" dirty="0">
                          <a:effectLst/>
                          <a:latin typeface="arial" charset="0"/>
                        </a:rPr>
                        <a:t> </a:t>
                      </a:r>
                      <a:br>
                        <a:rPr lang="en-US" sz="2000" dirty="0">
                          <a:effectLst/>
                          <a:latin typeface="arial" charset="0"/>
                        </a:rPr>
                      </a:br>
                      <a:r>
                        <a:rPr lang="en-US" sz="2000" dirty="0">
                          <a:effectLst/>
                          <a:latin typeface="arial" charset="0"/>
                        </a:rPr>
                        <a:t>Hyatt Regency - Minneapolis</a:t>
                      </a:r>
                    </a:p>
                  </a:txBody>
                  <a:tcPr marL="19050" marR="19050"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61698">
                <a:tc>
                  <a:txBody>
                    <a:bodyPr/>
                    <a:lstStyle/>
                    <a:p>
                      <a:pPr algn="l"/>
                      <a:r>
                        <a:rPr lang="en-US" sz="1200" dirty="0">
                          <a:solidFill>
                            <a:schemeClr val="bg1"/>
                          </a:solidFill>
                          <a:effectLst/>
                          <a:latin typeface="arial" charset="0"/>
                        </a:rPr>
                        <a:t>There is no text here</a:t>
                      </a:r>
                    </a:p>
                  </a:txBody>
                  <a:tcPr marL="19050" marR="19050"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pic>
        <p:nvPicPr>
          <p:cNvPr id="2" name="Picture 1" descr="US Bank Stadium and downtown Minneapolis lit up during the 2018 Superbowl Halftime Show with Prince symbol lit in purple. " title="photo"/>
          <p:cNvPicPr>
            <a:picLocks noChangeAspect="1"/>
          </p:cNvPicPr>
          <p:nvPr/>
        </p:nvPicPr>
        <p:blipFill>
          <a:blip r:embed="rId3"/>
          <a:stretch>
            <a:fillRect/>
          </a:stretch>
        </p:blipFill>
        <p:spPr>
          <a:xfrm>
            <a:off x="1317597" y="3442160"/>
            <a:ext cx="6508803" cy="2798786"/>
          </a:xfrm>
          <a:prstGeom prst="rect">
            <a:avLst/>
          </a:prstGeom>
        </p:spPr>
      </p:pic>
      <p:pic>
        <p:nvPicPr>
          <p:cNvPr id="1026" name="Picture 2" descr="conference_gradient.png (180×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1178"/>
            <a:ext cx="1285875" cy="1285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400" y="6480668"/>
            <a:ext cx="4999400" cy="253916"/>
          </a:xfrm>
          <a:prstGeom prst="rect">
            <a:avLst/>
          </a:prstGeom>
        </p:spPr>
        <p:txBody>
          <a:bodyPr wrap="square">
            <a:spAutoFit/>
          </a:bodyPr>
          <a:lstStyle/>
          <a:p>
            <a:pPr defTabSz="685800"/>
            <a:r>
              <a:rPr lang="en-US" sz="1050" b="1" dirty="0">
                <a:solidFill>
                  <a:srgbClr val="003865"/>
                </a:solidFill>
                <a:latin typeface="arial" charset="0"/>
                <a:hlinkClick r:id="rId5" tooltip="This is a link to a Twitter message about the 2021 APBS Conference in Minneapolis."/>
              </a:rPr>
              <a:t>MN PBS Twitter Feed about the 2021 APBS Conference in Minneapolis</a:t>
            </a:r>
            <a:endParaRPr lang="en-US" sz="1050" b="1" dirty="0">
              <a:solidFill>
                <a:srgbClr val="003865"/>
              </a:solidFill>
              <a:latin typeface="arial" charset="0"/>
            </a:endParaRPr>
          </a:p>
        </p:txBody>
      </p:sp>
    </p:spTree>
    <p:extLst>
      <p:ext uri="{BB962C8B-B14F-4D97-AF65-F5344CB8AC3E}">
        <p14:creationId xmlns:p14="http://schemas.microsoft.com/office/powerpoint/2010/main" val="237324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710" y="430213"/>
            <a:ext cx="8229600" cy="1143000"/>
          </a:xfrm>
        </p:spPr>
        <p:txBody>
          <a:bodyPr>
            <a:normAutofit/>
          </a:bodyPr>
          <a:lstStyle/>
          <a:p>
            <a:pPr algn="r"/>
            <a:r>
              <a:rPr lang="en-US" sz="2800" b="1" dirty="0">
                <a:solidFill>
                  <a:schemeClr val="bg1"/>
                </a:solidFill>
              </a:rPr>
              <a:t>Metro Regional </a:t>
            </a:r>
            <a:br>
              <a:rPr lang="en-US" sz="2800" b="1" dirty="0">
                <a:solidFill>
                  <a:schemeClr val="bg1"/>
                </a:solidFill>
              </a:rPr>
            </a:br>
            <a:r>
              <a:rPr lang="en-US" sz="2800" b="1" dirty="0">
                <a:solidFill>
                  <a:schemeClr val="bg1"/>
                </a:solidFill>
              </a:rPr>
              <a:t>MDE Regional Contacts</a:t>
            </a:r>
          </a:p>
        </p:txBody>
      </p:sp>
      <p:sp>
        <p:nvSpPr>
          <p:cNvPr id="7" name="Content Placeholder 6"/>
          <p:cNvSpPr>
            <a:spLocks noGrp="1"/>
          </p:cNvSpPr>
          <p:nvPr>
            <p:ph idx="1"/>
          </p:nvPr>
        </p:nvSpPr>
        <p:spPr>
          <a:xfrm>
            <a:off x="228600" y="1733550"/>
            <a:ext cx="8431696" cy="5124450"/>
          </a:xfrm>
        </p:spPr>
        <p:txBody>
          <a:bodyPr>
            <a:normAutofit fontScale="25000" lnSpcReduction="20000"/>
          </a:bodyPr>
          <a:lstStyle/>
          <a:p>
            <a:pPr marL="0" indent="0">
              <a:lnSpc>
                <a:spcPct val="120000"/>
              </a:lnSpc>
              <a:buNone/>
            </a:pPr>
            <a:r>
              <a:rPr lang="en-US" sz="8000" b="1" dirty="0"/>
              <a:t>Clay Keller</a:t>
            </a:r>
            <a:br>
              <a:rPr lang="en-US" sz="8000" dirty="0"/>
            </a:br>
            <a:r>
              <a:rPr lang="en-US" sz="8000" dirty="0">
                <a:hlinkClick r:id="rId3"/>
              </a:rPr>
              <a:t>Clay.Keller@state.mn.us</a:t>
            </a:r>
            <a:r>
              <a:rPr lang="en-US" sz="8000" dirty="0"/>
              <a:t> </a:t>
            </a:r>
            <a:br>
              <a:rPr lang="en-US" sz="8000" dirty="0"/>
            </a:br>
            <a:r>
              <a:rPr lang="en-US" sz="8000" dirty="0"/>
              <a:t>651-582-8392</a:t>
            </a:r>
          </a:p>
          <a:p>
            <a:pPr marL="0" indent="0">
              <a:lnSpc>
                <a:spcPct val="120000"/>
              </a:lnSpc>
              <a:buNone/>
            </a:pPr>
            <a:endParaRPr lang="en-US" sz="8000" dirty="0"/>
          </a:p>
          <a:p>
            <a:pPr marL="0" indent="0">
              <a:buNone/>
            </a:pPr>
            <a:r>
              <a:rPr lang="en-US" sz="8000" b="1" dirty="0"/>
              <a:t>Ellen Nacik</a:t>
            </a:r>
            <a:br>
              <a:rPr lang="en-US" sz="8000" dirty="0"/>
            </a:br>
            <a:r>
              <a:rPr lang="en-US" sz="8000" u="sng" dirty="0">
                <a:hlinkClick r:id="rId4"/>
              </a:rPr>
              <a:t>Ellen.Nacik@state.mn.us</a:t>
            </a:r>
            <a:endParaRPr lang="en-US" sz="8000" u="sng" dirty="0"/>
          </a:p>
          <a:p>
            <a:pPr marL="0" indent="0">
              <a:buNone/>
            </a:pPr>
            <a:r>
              <a:rPr lang="en-US" sz="8000" dirty="0"/>
              <a:t>651-582-8665</a:t>
            </a:r>
            <a:br>
              <a:rPr lang="en-US" sz="8000" dirty="0"/>
            </a:br>
            <a:br>
              <a:rPr lang="en-US" sz="8000" dirty="0"/>
            </a:br>
            <a:r>
              <a:rPr lang="en-US" sz="8000" b="1" dirty="0"/>
              <a:t>Becky Nies</a:t>
            </a:r>
            <a:br>
              <a:rPr lang="en-US" sz="8000" dirty="0"/>
            </a:br>
            <a:r>
              <a:rPr lang="en-US" sz="8000" dirty="0">
                <a:hlinkClick r:id="rId5"/>
              </a:rPr>
              <a:t>Rebecca.Nies@state.mn.us</a:t>
            </a:r>
            <a:br>
              <a:rPr lang="en-US" sz="8000" dirty="0"/>
            </a:br>
            <a:r>
              <a:rPr lang="en-US" sz="8000" dirty="0"/>
              <a:t>651-582-8648</a:t>
            </a:r>
          </a:p>
          <a:p>
            <a:pPr marL="0" indent="0">
              <a:lnSpc>
                <a:spcPct val="120000"/>
              </a:lnSpc>
              <a:buNone/>
            </a:pPr>
            <a:endParaRPr lang="en-US" sz="8000" dirty="0"/>
          </a:p>
          <a:p>
            <a:pPr marL="0" indent="0">
              <a:lnSpc>
                <a:spcPct val="120000"/>
              </a:lnSpc>
              <a:buNone/>
            </a:pPr>
            <a:r>
              <a:rPr lang="en-US" sz="8000" b="1" dirty="0"/>
              <a:t>Eric Kloos</a:t>
            </a:r>
            <a:br>
              <a:rPr lang="en-US" sz="8000" dirty="0"/>
            </a:br>
            <a:r>
              <a:rPr lang="en-US" sz="8000" dirty="0">
                <a:hlinkClick r:id="rId6"/>
              </a:rPr>
              <a:t>Eric.Kloos@state.mn.us </a:t>
            </a:r>
            <a:br>
              <a:rPr lang="en-US" sz="8000" dirty="0"/>
            </a:br>
            <a:r>
              <a:rPr lang="en-US" sz="8000" dirty="0"/>
              <a:t>651-582-8268</a:t>
            </a:r>
            <a:br>
              <a:rPr lang="en-US" sz="8000" dirty="0"/>
            </a:br>
            <a:endParaRPr lang="en-US" sz="8000" dirty="0"/>
          </a:p>
          <a:p>
            <a:pPr marL="0" indent="0">
              <a:lnSpc>
                <a:spcPct val="120000"/>
              </a:lnSpc>
              <a:buNone/>
            </a:pPr>
            <a:endParaRPr lang="en-US" sz="2900" dirty="0"/>
          </a:p>
        </p:txBody>
      </p:sp>
    </p:spTree>
    <p:extLst>
      <p:ext uri="{BB962C8B-B14F-4D97-AF65-F5344CB8AC3E}">
        <p14:creationId xmlns:p14="http://schemas.microsoft.com/office/powerpoint/2010/main" val="362837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2516800"/>
            <a:ext cx="7886700" cy="1104122"/>
          </a:xfrm>
        </p:spPr>
        <p:txBody>
          <a:bodyPr/>
          <a:lstStyle/>
          <a:p>
            <a:r>
              <a:rPr lang="en-US" dirty="0"/>
              <a:t>Thank you!</a:t>
            </a:r>
          </a:p>
        </p:txBody>
      </p:sp>
      <p:sp>
        <p:nvSpPr>
          <p:cNvPr id="8" name="Text Placeholder 7"/>
          <p:cNvSpPr>
            <a:spLocks noGrp="1"/>
          </p:cNvSpPr>
          <p:nvPr>
            <p:ph type="body" sz="quarter" idx="13"/>
          </p:nvPr>
        </p:nvSpPr>
        <p:spPr>
          <a:xfrm>
            <a:off x="628650" y="3620923"/>
            <a:ext cx="7886700" cy="1888200"/>
          </a:xfrm>
        </p:spPr>
        <p:txBody>
          <a:bodyPr/>
          <a:lstStyle/>
          <a:p>
            <a:r>
              <a:rPr lang="en-US" sz="2025" b="1" dirty="0"/>
              <a:t>Minnesota Department of Education</a:t>
            </a:r>
          </a:p>
          <a:p>
            <a:r>
              <a:rPr lang="en-US" sz="2025" b="1" dirty="0"/>
              <a:t>PBIS Management Team</a:t>
            </a:r>
          </a:p>
          <a:p>
            <a:r>
              <a:rPr lang="en-US" sz="1650" i="1" dirty="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11/8/18</a:t>
            </a:fld>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17</a:t>
            </a:fld>
            <a:endParaRPr lang="en-US" dirty="0">
              <a:solidFill>
                <a:srgbClr val="FFFFFF"/>
              </a:solidFill>
            </a:endParaRPr>
          </a:p>
        </p:txBody>
      </p:sp>
    </p:spTree>
    <p:extLst>
      <p:ext uri="{BB962C8B-B14F-4D97-AF65-F5344CB8AC3E}">
        <p14:creationId xmlns:p14="http://schemas.microsoft.com/office/powerpoint/2010/main" val="166886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552"/>
            <a:ext cx="8229600" cy="1143000"/>
          </a:xfrm>
        </p:spPr>
        <p:txBody>
          <a:bodyPr/>
          <a:lstStyle/>
          <a:p>
            <a:r>
              <a:rPr lang="en-US" b="1" dirty="0">
                <a:solidFill>
                  <a:schemeClr val="bg1"/>
                </a:solidFill>
              </a:rPr>
              <a:t>Takeaways</a:t>
            </a:r>
          </a:p>
        </p:txBody>
      </p:sp>
      <p:sp>
        <p:nvSpPr>
          <p:cNvPr id="3" name="Content Placeholder 2"/>
          <p:cNvSpPr>
            <a:spLocks noGrp="1"/>
          </p:cNvSpPr>
          <p:nvPr>
            <p:ph idx="1"/>
          </p:nvPr>
        </p:nvSpPr>
        <p:spPr/>
        <p:txBody>
          <a:bodyPr>
            <a:normAutofit/>
          </a:bodyPr>
          <a:lstStyle/>
          <a:p>
            <a:r>
              <a:rPr lang="en-US" dirty="0"/>
              <a:t>MDE News</a:t>
            </a:r>
          </a:p>
          <a:p>
            <a:r>
              <a:rPr lang="en-US" dirty="0"/>
              <a:t>TFI progress!</a:t>
            </a:r>
          </a:p>
          <a:p>
            <a:r>
              <a:rPr lang="en-US" dirty="0"/>
              <a:t>Sustainability </a:t>
            </a:r>
          </a:p>
          <a:p>
            <a:r>
              <a:rPr lang="en-US" dirty="0"/>
              <a:t>2018 PBIS Leadership Forum </a:t>
            </a:r>
          </a:p>
          <a:p>
            <a:r>
              <a:rPr lang="en-US" dirty="0"/>
              <a:t>Cohort 15 applications</a:t>
            </a:r>
          </a:p>
          <a:p>
            <a:r>
              <a:rPr lang="en-US" dirty="0"/>
              <a:t>Save the Dates</a:t>
            </a:r>
          </a:p>
          <a:p>
            <a:endParaRPr lang="en-US" dirty="0"/>
          </a:p>
        </p:txBody>
      </p:sp>
    </p:spTree>
    <p:extLst>
      <p:ext uri="{BB962C8B-B14F-4D97-AF65-F5344CB8AC3E}">
        <p14:creationId xmlns:p14="http://schemas.microsoft.com/office/powerpoint/2010/main" val="18483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8229600" cy="1143000"/>
          </a:xfrm>
        </p:spPr>
        <p:txBody>
          <a:bodyPr>
            <a:normAutofit/>
          </a:bodyPr>
          <a:lstStyle/>
          <a:p>
            <a:r>
              <a:rPr lang="en-US" sz="3600" b="1" dirty="0">
                <a:solidFill>
                  <a:schemeClr val="bg1"/>
                </a:solidFill>
              </a:rPr>
              <a:t>TFI Statewide Cohort 13</a:t>
            </a:r>
          </a:p>
        </p:txBody>
      </p:sp>
      <p:graphicFrame>
        <p:nvGraphicFramePr>
          <p:cNvPr id="4" name="Content Placeholder 3" title="NRIP Cohort 11 Tiered Fidelity Inventory Chart - Fall Winter Spring">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95255432"/>
              </p:ext>
            </p:extLst>
          </p:nvPr>
        </p:nvGraphicFramePr>
        <p:xfrm>
          <a:off x="32657" y="1688948"/>
          <a:ext cx="8991600" cy="4394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486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8229600" cy="1143000"/>
          </a:xfrm>
        </p:spPr>
        <p:txBody>
          <a:bodyPr/>
          <a:lstStyle/>
          <a:p>
            <a:r>
              <a:rPr lang="en-US" b="1" dirty="0">
                <a:solidFill>
                  <a:schemeClr val="bg1"/>
                </a:solidFill>
              </a:rPr>
              <a:t>TFI MRIP Cohort 13</a:t>
            </a:r>
          </a:p>
        </p:txBody>
      </p:sp>
      <p:graphicFrame>
        <p:nvGraphicFramePr>
          <p:cNvPr id="6" name="Content Placeholder 3" title="NRIP Cohort 11 Tiered Fidelity Inventory Chart - Fall Winter Spring">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72830769"/>
              </p:ext>
            </p:extLst>
          </p:nvPr>
        </p:nvGraphicFramePr>
        <p:xfrm>
          <a:off x="32657" y="1688948"/>
          <a:ext cx="8991600" cy="4394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113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33400"/>
            <a:ext cx="5638800" cy="1095770"/>
          </a:xfrm>
        </p:spPr>
        <p:txBody>
          <a:bodyPr>
            <a:noAutofit/>
          </a:bodyPr>
          <a:lstStyle/>
          <a:p>
            <a:r>
              <a:rPr lang="en-US" sz="2800" b="1" dirty="0">
                <a:solidFill>
                  <a:schemeClr val="bg1"/>
                </a:solidFill>
              </a:rPr>
              <a:t>Predictive Factors for Sustainability</a:t>
            </a:r>
          </a:p>
        </p:txBody>
      </p:sp>
      <p:sp>
        <p:nvSpPr>
          <p:cNvPr id="7" name="Content Placeholder 6"/>
          <p:cNvSpPr>
            <a:spLocks noGrp="1"/>
          </p:cNvSpPr>
          <p:nvPr>
            <p:ph idx="1"/>
          </p:nvPr>
        </p:nvSpPr>
        <p:spPr>
          <a:xfrm>
            <a:off x="448408" y="2361008"/>
            <a:ext cx="7886700" cy="3263504"/>
          </a:xfrm>
        </p:spPr>
        <p:txBody>
          <a:bodyPr>
            <a:normAutofit fontScale="92500" lnSpcReduction="10000"/>
          </a:bodyPr>
          <a:lstStyle/>
          <a:p>
            <a:pPr marL="385763" indent="-385763">
              <a:spcBef>
                <a:spcPts val="0"/>
              </a:spcBef>
              <a:buFont typeface="+mj-lt"/>
              <a:buAutoNum type="arabicPeriod"/>
            </a:pPr>
            <a:r>
              <a:rPr lang="en-US" b="1" dirty="0">
                <a:solidFill>
                  <a:prstClr val="black"/>
                </a:solidFill>
              </a:rPr>
              <a:t>Team sharing data</a:t>
            </a:r>
          </a:p>
          <a:p>
            <a:pPr marL="642938" lvl="2" indent="0">
              <a:spcBef>
                <a:spcPts val="0"/>
              </a:spcBef>
              <a:buNone/>
            </a:pPr>
            <a:r>
              <a:rPr lang="en-US" sz="1650" dirty="0">
                <a:solidFill>
                  <a:prstClr val="black"/>
                </a:solidFill>
              </a:rPr>
              <a:t>Collect, Inform Decisions, Shared with staff, etc.</a:t>
            </a:r>
          </a:p>
          <a:p>
            <a:pPr marL="385763" indent="-385763">
              <a:spcBef>
                <a:spcPts val="0"/>
              </a:spcBef>
              <a:buFont typeface="+mj-lt"/>
              <a:buAutoNum type="arabicPeriod"/>
            </a:pPr>
            <a:r>
              <a:rPr lang="en-US" b="1" dirty="0">
                <a:solidFill>
                  <a:prstClr val="black"/>
                </a:solidFill>
              </a:rPr>
              <a:t>Capacity Building</a:t>
            </a:r>
          </a:p>
          <a:p>
            <a:pPr marL="342900" lvl="1" indent="0">
              <a:spcBef>
                <a:spcPts val="0"/>
              </a:spcBef>
              <a:buNone/>
            </a:pPr>
            <a:r>
              <a:rPr lang="en-US" sz="1650" dirty="0">
                <a:solidFill>
                  <a:prstClr val="black"/>
                </a:solidFill>
              </a:rPr>
              <a:t>	Internal and external coaching, Professional Development, etc.</a:t>
            </a:r>
          </a:p>
          <a:p>
            <a:pPr marL="385763" indent="-385763">
              <a:spcBef>
                <a:spcPts val="0"/>
              </a:spcBef>
              <a:buFont typeface="+mj-lt"/>
              <a:buAutoNum type="arabicPeriod"/>
            </a:pPr>
            <a:r>
              <a:rPr lang="en-US" b="1" dirty="0">
                <a:solidFill>
                  <a:prstClr val="black"/>
                </a:solidFill>
              </a:rPr>
              <a:t>School Priority</a:t>
            </a:r>
          </a:p>
          <a:p>
            <a:pPr marL="342900" lvl="1" indent="0">
              <a:spcBef>
                <a:spcPts val="0"/>
              </a:spcBef>
              <a:buNone/>
            </a:pPr>
            <a:r>
              <a:rPr lang="en-US" sz="1650" dirty="0">
                <a:solidFill>
                  <a:prstClr val="black"/>
                </a:solidFill>
              </a:rPr>
              <a:t>	Administrative/staff support, buy-in, perceived efficiency</a:t>
            </a:r>
          </a:p>
          <a:p>
            <a:pPr marL="385763" indent="-385763">
              <a:spcBef>
                <a:spcPts val="0"/>
              </a:spcBef>
              <a:buFont typeface="+mj-lt"/>
              <a:buAutoNum type="arabicPeriod"/>
            </a:pPr>
            <a:r>
              <a:rPr lang="en-US" b="1" dirty="0">
                <a:solidFill>
                  <a:prstClr val="black"/>
                </a:solidFill>
              </a:rPr>
              <a:t>District Priority</a:t>
            </a:r>
          </a:p>
          <a:p>
            <a:pPr marL="342900" lvl="1" indent="0">
              <a:spcBef>
                <a:spcPts val="0"/>
              </a:spcBef>
              <a:buNone/>
            </a:pPr>
            <a:r>
              <a:rPr lang="en-US" sz="1650" dirty="0">
                <a:solidFill>
                  <a:prstClr val="black"/>
                </a:solidFill>
              </a:rPr>
              <a:t>	Explicit funding and policy, promoted to outside organizations</a:t>
            </a:r>
          </a:p>
          <a:p>
            <a:pPr marL="342900" lvl="1" indent="0">
              <a:spcBef>
                <a:spcPts val="0"/>
              </a:spcBef>
              <a:buNone/>
            </a:pPr>
            <a:endParaRPr lang="en-US" sz="1200" dirty="0">
              <a:solidFill>
                <a:prstClr val="black"/>
              </a:solidFill>
            </a:endParaRPr>
          </a:p>
          <a:p>
            <a:pPr marL="342900" lvl="1" indent="0">
              <a:spcBef>
                <a:spcPts val="0"/>
              </a:spcBef>
              <a:buNone/>
            </a:pPr>
            <a:endParaRPr lang="en-US" sz="1200" dirty="0">
              <a:solidFill>
                <a:prstClr val="black"/>
              </a:solidFill>
            </a:endParaRPr>
          </a:p>
          <a:p>
            <a:pPr marL="342900" lvl="1" indent="0">
              <a:spcBef>
                <a:spcPts val="0"/>
              </a:spcBef>
              <a:buNone/>
            </a:pPr>
            <a:r>
              <a:rPr lang="en-US" sz="1200" dirty="0">
                <a:solidFill>
                  <a:prstClr val="black"/>
                </a:solidFill>
              </a:rPr>
              <a:t>McIntosh, K., Mercer, S. H., Hume, A. E., Frank, J. L., </a:t>
            </a:r>
            <a:r>
              <a:rPr lang="en-US" sz="1200" dirty="0" err="1">
                <a:solidFill>
                  <a:prstClr val="black"/>
                </a:solidFill>
              </a:rPr>
              <a:t>Turri</a:t>
            </a:r>
            <a:r>
              <a:rPr lang="en-US" sz="1200" dirty="0">
                <a:solidFill>
                  <a:prstClr val="black"/>
                </a:solidFill>
              </a:rPr>
              <a:t>, M. G., &amp; Mathews, S. (2013). Factors related to sustained implementation of School-wide Positive Behavior Support. </a:t>
            </a:r>
            <a:r>
              <a:rPr lang="en-US" sz="1200" i="1" dirty="0">
                <a:solidFill>
                  <a:prstClr val="black"/>
                </a:solidFill>
              </a:rPr>
              <a:t>Exceptional Children, 79, 293-311.</a:t>
            </a:r>
            <a:endParaRPr lang="en-US" dirty="0"/>
          </a:p>
        </p:txBody>
      </p:sp>
      <p:sp>
        <p:nvSpPr>
          <p:cNvPr id="13" name="Slide Number Placeholder 12"/>
          <p:cNvSpPr>
            <a:spLocks noGrp="1"/>
          </p:cNvSpPr>
          <p:nvPr>
            <p:ph type="sldNum" sz="quarter" idx="12"/>
          </p:nvPr>
        </p:nvSpPr>
        <p:spPr/>
        <p:txBody>
          <a:bodyPr/>
          <a:lstStyle/>
          <a:p>
            <a:fld id="{91C7252B-4A3A-443E-82EA-92A5BCCF2336}" type="slidenum">
              <a:rPr lang="en-US" smtClean="0">
                <a:solidFill>
                  <a:prstClr val="white"/>
                </a:solidFill>
              </a:rPr>
              <a:pPr/>
              <a:t>5</a:t>
            </a:fld>
            <a:endParaRPr lang="en-US">
              <a:solidFill>
                <a:prstClr val="white"/>
              </a:solidFill>
            </a:endParaRPr>
          </a:p>
        </p:txBody>
      </p:sp>
      <p:sp>
        <p:nvSpPr>
          <p:cNvPr id="11" name="Rectangle 10" descr="Green text box highlighting the number one predictor of sustaining PBIS." title="Green Text Box"/>
          <p:cNvSpPr/>
          <p:nvPr/>
        </p:nvSpPr>
        <p:spPr>
          <a:xfrm>
            <a:off x="448408" y="2362200"/>
            <a:ext cx="8066942" cy="685800"/>
          </a:xfrm>
          <a:prstGeom prst="rect">
            <a:avLst/>
          </a:prstGeom>
          <a:noFill/>
          <a:ln w="38100">
            <a:solidFill>
              <a:srgbClr val="7BB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100" b="1" dirty="0">
                <a:solidFill>
                  <a:srgbClr val="0299C6"/>
                </a:solidFill>
              </a:rPr>
              <a:t>#1 Predictor</a:t>
            </a:r>
          </a:p>
        </p:txBody>
      </p:sp>
    </p:spTree>
    <p:extLst>
      <p:ext uri="{BB962C8B-B14F-4D97-AF65-F5344CB8AC3E}">
        <p14:creationId xmlns:p14="http://schemas.microsoft.com/office/powerpoint/2010/main" val="10877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25563"/>
            <a:ext cx="7886700" cy="1325563"/>
          </a:xfrm>
        </p:spPr>
        <p:txBody>
          <a:bodyPr/>
          <a:lstStyle/>
          <a:p>
            <a:r>
              <a:rPr lang="en-US" dirty="0"/>
              <a:t>Data Calendar At-A Glance</a:t>
            </a:r>
          </a:p>
        </p:txBody>
      </p:sp>
      <p:graphicFrame>
        <p:nvGraphicFramePr>
          <p:cNvPr id="4" name="Object 3" descr="Data calendar for Sustaining andimproving Skills" title="Data Calendar"/>
          <p:cNvGraphicFramePr>
            <a:graphicFrameLocks noChangeAspect="1"/>
          </p:cNvGraphicFramePr>
          <p:nvPr>
            <p:extLst>
              <p:ext uri="{D42A27DB-BD31-4B8C-83A1-F6EECF244321}">
                <p14:modId xmlns:p14="http://schemas.microsoft.com/office/powerpoint/2010/main" val="511217865"/>
              </p:ext>
            </p:extLst>
          </p:nvPr>
        </p:nvGraphicFramePr>
        <p:xfrm>
          <a:off x="73819" y="0"/>
          <a:ext cx="8968944" cy="6858000"/>
        </p:xfrm>
        <a:graphic>
          <a:graphicData uri="http://schemas.openxmlformats.org/presentationml/2006/ole">
            <mc:AlternateContent xmlns:mc="http://schemas.openxmlformats.org/markup-compatibility/2006">
              <mc:Choice xmlns:v="urn:schemas-microsoft-com:vml" Requires="v">
                <p:oleObj spid="_x0000_s3087" name="Document" r:id="rId3" imgW="9240678" imgH="7443130" progId="Word.Document.12">
                  <p:embed/>
                </p:oleObj>
              </mc:Choice>
              <mc:Fallback>
                <p:oleObj name="Document" r:id="rId3" imgW="9240678" imgH="7443130" progId="Word.Document.12">
                  <p:embed/>
                  <p:pic>
                    <p:nvPicPr>
                      <p:cNvPr id="0" name=""/>
                      <p:cNvPicPr/>
                      <p:nvPr/>
                    </p:nvPicPr>
                    <p:blipFill>
                      <a:blip r:embed="rId4"/>
                      <a:stretch>
                        <a:fillRect/>
                      </a:stretch>
                    </p:blipFill>
                    <p:spPr>
                      <a:xfrm>
                        <a:off x="73819" y="0"/>
                        <a:ext cx="8968944" cy="6858000"/>
                      </a:xfrm>
                      <a:prstGeom prst="rect">
                        <a:avLst/>
                      </a:prstGeom>
                    </p:spPr>
                  </p:pic>
                </p:oleObj>
              </mc:Fallback>
            </mc:AlternateContent>
          </a:graphicData>
        </a:graphic>
      </p:graphicFrame>
    </p:spTree>
    <p:extLst>
      <p:ext uri="{BB962C8B-B14F-4D97-AF65-F5344CB8AC3E}">
        <p14:creationId xmlns:p14="http://schemas.microsoft.com/office/powerpoint/2010/main" val="218776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5904152" cy="760413"/>
          </a:xfrm>
        </p:spPr>
        <p:txBody>
          <a:bodyPr>
            <a:normAutofit fontScale="90000"/>
          </a:bodyPr>
          <a:lstStyle/>
          <a:p>
            <a:r>
              <a:rPr lang="en-US" sz="3200" b="1" dirty="0">
                <a:solidFill>
                  <a:schemeClr val="bg1"/>
                </a:solidFill>
              </a:rPr>
              <a:t>By the Numbers:</a:t>
            </a:r>
            <a:br>
              <a:rPr lang="en-US" sz="3200" b="1" dirty="0">
                <a:solidFill>
                  <a:schemeClr val="bg1"/>
                </a:solidFill>
              </a:rPr>
            </a:br>
            <a:r>
              <a:rPr lang="en-US" sz="3200" b="1" dirty="0">
                <a:solidFill>
                  <a:schemeClr val="bg1"/>
                </a:solidFill>
              </a:rPr>
              <a:t> 1 Year After Training</a:t>
            </a:r>
          </a:p>
        </p:txBody>
      </p:sp>
      <p:sp>
        <p:nvSpPr>
          <p:cNvPr id="3" name="Content Placeholder 2"/>
          <p:cNvSpPr>
            <a:spLocks noGrp="1"/>
          </p:cNvSpPr>
          <p:nvPr>
            <p:ph idx="1"/>
          </p:nvPr>
        </p:nvSpPr>
        <p:spPr/>
        <p:txBody>
          <a:bodyPr>
            <a:normAutofit/>
          </a:bodyPr>
          <a:lstStyle/>
          <a:p>
            <a:pPr>
              <a:lnSpc>
                <a:spcPct val="150000"/>
              </a:lnSpc>
              <a:defRPr/>
            </a:pPr>
            <a:r>
              <a:rPr lang="en-US" altLang="en-US" sz="4000" b="1" dirty="0">
                <a:cs typeface="Arial" pitchFamily="34" charset="0"/>
              </a:rPr>
              <a:t> </a:t>
            </a:r>
            <a:r>
              <a:rPr lang="en-US" altLang="en-US" sz="4000" b="1" dirty="0">
                <a:solidFill>
                  <a:schemeClr val="accent2">
                    <a:lumMod val="75000"/>
                  </a:schemeClr>
                </a:solidFill>
                <a:cs typeface="Arial" pitchFamily="34" charset="0"/>
              </a:rPr>
              <a:t>57 </a:t>
            </a:r>
            <a:r>
              <a:rPr lang="en-US" altLang="en-US" sz="4000" dirty="0">
                <a:cs typeface="Arial" pitchFamily="34" charset="0"/>
              </a:rPr>
              <a:t>Cohort 11 school teams</a:t>
            </a:r>
          </a:p>
          <a:p>
            <a:pPr>
              <a:lnSpc>
                <a:spcPct val="150000"/>
              </a:lnSpc>
              <a:defRPr/>
            </a:pPr>
            <a:r>
              <a:rPr lang="en-US" altLang="en-US" sz="4000" b="1" dirty="0">
                <a:cs typeface="Arial" pitchFamily="34" charset="0"/>
              </a:rPr>
              <a:t> </a:t>
            </a:r>
            <a:r>
              <a:rPr lang="en-US" altLang="en-US" sz="4000" b="1" dirty="0">
                <a:solidFill>
                  <a:schemeClr val="accent2">
                    <a:lumMod val="75000"/>
                  </a:schemeClr>
                </a:solidFill>
                <a:cs typeface="Arial" pitchFamily="34" charset="0"/>
              </a:rPr>
              <a:t>49  </a:t>
            </a:r>
            <a:r>
              <a:rPr lang="en-US" altLang="en-US" sz="4000" dirty="0">
                <a:cs typeface="Arial" pitchFamily="34" charset="0"/>
              </a:rPr>
              <a:t>completed a TFI</a:t>
            </a:r>
          </a:p>
          <a:p>
            <a:pPr>
              <a:lnSpc>
                <a:spcPct val="150000"/>
              </a:lnSpc>
              <a:defRPr/>
            </a:pPr>
            <a:r>
              <a:rPr lang="en-US" altLang="en-US" sz="4000" b="1" dirty="0">
                <a:cs typeface="Arial" pitchFamily="34" charset="0"/>
              </a:rPr>
              <a:t> </a:t>
            </a:r>
            <a:r>
              <a:rPr lang="en-US" altLang="en-US" sz="4000" b="1" dirty="0">
                <a:solidFill>
                  <a:schemeClr val="accent2">
                    <a:lumMod val="75000"/>
                  </a:schemeClr>
                </a:solidFill>
                <a:cs typeface="Arial" pitchFamily="34" charset="0"/>
              </a:rPr>
              <a:t>86%</a:t>
            </a:r>
            <a:r>
              <a:rPr lang="en-US" altLang="en-US" sz="4000" b="1" dirty="0">
                <a:cs typeface="Arial" pitchFamily="34" charset="0"/>
              </a:rPr>
              <a:t> </a:t>
            </a:r>
            <a:r>
              <a:rPr lang="en-US" altLang="en-US" sz="4000" dirty="0">
                <a:cs typeface="Arial" pitchFamily="34" charset="0"/>
              </a:rPr>
              <a:t>completed  TFI </a:t>
            </a:r>
            <a:endParaRPr lang="en-US" altLang="en-US" sz="4000" b="1" dirty="0">
              <a:solidFill>
                <a:schemeClr val="accent2">
                  <a:lumMod val="75000"/>
                </a:schemeClr>
              </a:solidFill>
              <a:cs typeface="Arial" pitchFamily="34" charset="0"/>
            </a:endParaRPr>
          </a:p>
          <a:p>
            <a:pPr>
              <a:lnSpc>
                <a:spcPct val="150000"/>
              </a:lnSpc>
              <a:defRPr/>
            </a:pPr>
            <a:r>
              <a:rPr lang="en-US" altLang="en-US" sz="4000" b="1" dirty="0">
                <a:cs typeface="Arial" pitchFamily="34" charset="0"/>
              </a:rPr>
              <a:t> </a:t>
            </a:r>
            <a:r>
              <a:rPr lang="en-US" altLang="en-US" sz="4000" b="1" dirty="0">
                <a:solidFill>
                  <a:schemeClr val="accent2">
                    <a:lumMod val="75000"/>
                  </a:schemeClr>
                </a:solidFill>
                <a:cs typeface="Arial" pitchFamily="34" charset="0"/>
              </a:rPr>
              <a:t>69%  </a:t>
            </a:r>
            <a:r>
              <a:rPr lang="en-US" altLang="en-US" sz="4000" dirty="0">
                <a:cs typeface="Arial" pitchFamily="34" charset="0"/>
              </a:rPr>
              <a:t>average TFI score</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11/8/18</a:t>
            </a:fld>
            <a:endParaRPr lang="en-US" dirty="0">
              <a:solidFill>
                <a:srgbClr val="000000"/>
              </a:solidFill>
            </a:endParaRPr>
          </a:p>
        </p:txBody>
      </p:sp>
    </p:spTree>
    <p:extLst>
      <p:ext uri="{BB962C8B-B14F-4D97-AF65-F5344CB8AC3E}">
        <p14:creationId xmlns:p14="http://schemas.microsoft.com/office/powerpoint/2010/main" val="230053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5904152" cy="760413"/>
          </a:xfrm>
        </p:spPr>
        <p:txBody>
          <a:bodyPr>
            <a:normAutofit fontScale="90000"/>
          </a:bodyPr>
          <a:lstStyle/>
          <a:p>
            <a:r>
              <a:rPr lang="en-US" sz="3200" b="1" dirty="0">
                <a:solidFill>
                  <a:schemeClr val="bg1"/>
                </a:solidFill>
              </a:rPr>
              <a:t>PBIS Sustainability by the Numbers </a:t>
            </a:r>
            <a:r>
              <a:rPr lang="en-US" sz="3200" b="1" i="1" dirty="0">
                <a:solidFill>
                  <a:schemeClr val="bg1"/>
                </a:solidFill>
              </a:rPr>
              <a:t>2017-2018</a:t>
            </a:r>
          </a:p>
        </p:txBody>
      </p:sp>
      <p:sp>
        <p:nvSpPr>
          <p:cNvPr id="3" name="Content Placeholder 2"/>
          <p:cNvSpPr>
            <a:spLocks noGrp="1"/>
          </p:cNvSpPr>
          <p:nvPr>
            <p:ph idx="1"/>
          </p:nvPr>
        </p:nvSpPr>
        <p:spPr/>
        <p:txBody>
          <a:bodyPr>
            <a:normAutofit/>
          </a:bodyPr>
          <a:lstStyle/>
          <a:p>
            <a:pPr>
              <a:lnSpc>
                <a:spcPct val="150000"/>
              </a:lnSpc>
              <a:defRPr/>
            </a:pPr>
            <a:r>
              <a:rPr lang="en-US" altLang="en-US" sz="2700" b="1" dirty="0">
                <a:cs typeface="Arial" pitchFamily="34" charset="0"/>
              </a:rPr>
              <a:t> </a:t>
            </a:r>
            <a:r>
              <a:rPr lang="en-US" altLang="en-US" sz="2700" b="1" dirty="0">
                <a:solidFill>
                  <a:schemeClr val="accent2">
                    <a:lumMod val="75000"/>
                  </a:schemeClr>
                </a:solidFill>
                <a:cs typeface="Arial" pitchFamily="34" charset="0"/>
              </a:rPr>
              <a:t>641 </a:t>
            </a:r>
            <a:r>
              <a:rPr lang="en-US" altLang="en-US" sz="2700" dirty="0">
                <a:cs typeface="Arial" pitchFamily="34" charset="0"/>
              </a:rPr>
              <a:t>Cohort trained schools (Cohorts 1-13)</a:t>
            </a:r>
          </a:p>
          <a:p>
            <a:pPr>
              <a:lnSpc>
                <a:spcPct val="150000"/>
              </a:lnSpc>
              <a:defRPr/>
            </a:pPr>
            <a:r>
              <a:rPr lang="en-US" altLang="en-US" sz="2700" b="1" dirty="0">
                <a:cs typeface="Arial" pitchFamily="34" charset="0"/>
              </a:rPr>
              <a:t> </a:t>
            </a:r>
            <a:r>
              <a:rPr lang="en-US" altLang="en-US" sz="2700" b="1" dirty="0">
                <a:solidFill>
                  <a:schemeClr val="accent2">
                    <a:lumMod val="75000"/>
                  </a:schemeClr>
                </a:solidFill>
                <a:cs typeface="Arial" pitchFamily="34" charset="0"/>
              </a:rPr>
              <a:t>339 </a:t>
            </a:r>
            <a:r>
              <a:rPr lang="en-US" altLang="en-US" sz="2700" dirty="0">
                <a:cs typeface="Arial" pitchFamily="34" charset="0"/>
              </a:rPr>
              <a:t>completed a fidelity measure</a:t>
            </a:r>
          </a:p>
          <a:p>
            <a:pPr>
              <a:lnSpc>
                <a:spcPct val="150000"/>
              </a:lnSpc>
              <a:defRPr/>
            </a:pPr>
            <a:r>
              <a:rPr lang="en-US" altLang="en-US" sz="2700" b="1" dirty="0">
                <a:cs typeface="Arial" pitchFamily="34" charset="0"/>
              </a:rPr>
              <a:t> </a:t>
            </a:r>
            <a:r>
              <a:rPr lang="en-US" altLang="en-US" sz="2700" b="1" dirty="0">
                <a:solidFill>
                  <a:schemeClr val="accent2">
                    <a:lumMod val="75000"/>
                  </a:schemeClr>
                </a:solidFill>
                <a:cs typeface="Arial" pitchFamily="34" charset="0"/>
              </a:rPr>
              <a:t>53%</a:t>
            </a:r>
            <a:r>
              <a:rPr lang="en-US" altLang="en-US" sz="2700" b="1" dirty="0">
                <a:cs typeface="Arial" pitchFamily="34" charset="0"/>
              </a:rPr>
              <a:t> </a:t>
            </a:r>
            <a:r>
              <a:rPr lang="en-US" altLang="en-US" sz="2700" dirty="0">
                <a:cs typeface="Arial" pitchFamily="34" charset="0"/>
              </a:rPr>
              <a:t>completed a fidelity measure</a:t>
            </a:r>
            <a:endParaRPr lang="en-US" altLang="en-US" sz="2700" b="1" dirty="0">
              <a:solidFill>
                <a:schemeClr val="accent2">
                  <a:lumMod val="75000"/>
                </a:schemeClr>
              </a:solidFill>
              <a:cs typeface="Arial" pitchFamily="34" charset="0"/>
            </a:endParaRPr>
          </a:p>
          <a:p>
            <a:pPr>
              <a:lnSpc>
                <a:spcPct val="150000"/>
              </a:lnSpc>
              <a:defRPr/>
            </a:pPr>
            <a:r>
              <a:rPr lang="en-US" altLang="en-US" sz="2700" b="1" dirty="0">
                <a:cs typeface="Arial" pitchFamily="34" charset="0"/>
              </a:rPr>
              <a:t> </a:t>
            </a:r>
            <a:r>
              <a:rPr lang="en-US" altLang="en-US" sz="2700" b="1" dirty="0">
                <a:solidFill>
                  <a:schemeClr val="accent2">
                    <a:lumMod val="75000"/>
                  </a:schemeClr>
                </a:solidFill>
                <a:cs typeface="Arial" pitchFamily="34" charset="0"/>
              </a:rPr>
              <a:t>69 </a:t>
            </a:r>
            <a:r>
              <a:rPr lang="en-US" altLang="en-US" sz="2700" dirty="0">
                <a:cs typeface="Arial" pitchFamily="34" charset="0"/>
              </a:rPr>
              <a:t>non-cohort trained schools completed a TFI</a:t>
            </a:r>
          </a:p>
          <a:p>
            <a:pPr>
              <a:lnSpc>
                <a:spcPct val="150000"/>
              </a:lnSpc>
              <a:spcBef>
                <a:spcPts val="0"/>
              </a:spcBef>
              <a:defRPr/>
            </a:pPr>
            <a:r>
              <a:rPr lang="en-US" sz="2700" b="1" dirty="0">
                <a:cs typeface="Arial" pitchFamily="34" charset="0"/>
              </a:rPr>
              <a:t> </a:t>
            </a:r>
            <a:r>
              <a:rPr lang="en-US" sz="2700" b="1" i="1" dirty="0">
                <a:solidFill>
                  <a:srgbClr val="C0504D">
                    <a:lumMod val="75000"/>
                  </a:srgbClr>
                </a:solidFill>
                <a:cs typeface="Arial" pitchFamily="34" charset="0"/>
              </a:rPr>
              <a:t>100%</a:t>
            </a:r>
            <a:r>
              <a:rPr lang="en-US" altLang="en-US" sz="2700" b="1" i="1" dirty="0">
                <a:solidFill>
                  <a:srgbClr val="C0504D">
                    <a:lumMod val="75000"/>
                  </a:srgbClr>
                </a:solidFill>
                <a:cs typeface="Arial" pitchFamily="34" charset="0"/>
              </a:rPr>
              <a:t> </a:t>
            </a:r>
            <a:r>
              <a:rPr lang="en-US" altLang="en-US" sz="2700" b="1" i="1" dirty="0">
                <a:solidFill>
                  <a:prstClr val="black"/>
                </a:solidFill>
                <a:cs typeface="Arial" pitchFamily="34" charset="0"/>
              </a:rPr>
              <a:t>DOABLE to measure and sustain PBIS after training is completed!!!</a:t>
            </a:r>
            <a:endParaRPr lang="en-US" sz="900" b="1" i="1" dirty="0">
              <a:solidFill>
                <a:schemeClr val="accent2">
                  <a:lumMod val="75000"/>
                </a:schemeClr>
              </a:solidFill>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11/8/18</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8</a:t>
            </a:fld>
            <a:endParaRPr lang="en-US" dirty="0">
              <a:solidFill>
                <a:srgbClr val="000000"/>
              </a:solidFill>
            </a:endParaRPr>
          </a:p>
        </p:txBody>
      </p:sp>
      <p:sp>
        <p:nvSpPr>
          <p:cNvPr id="6" name="Footer Placeholder 5"/>
          <p:cNvSpPr>
            <a:spLocks noGrp="1"/>
          </p:cNvSpPr>
          <p:nvPr>
            <p:ph type="ftr" sz="quarter" idx="4294967295"/>
          </p:nvPr>
        </p:nvSpPr>
        <p:spPr/>
        <p:txBody>
          <a:bodyPr/>
          <a:lstStyle/>
          <a:p>
            <a:endParaRPr lang="en-US" dirty="0">
              <a:solidFill>
                <a:srgbClr val="003865"/>
              </a:solidFill>
            </a:endParaRPr>
          </a:p>
        </p:txBody>
      </p:sp>
    </p:spTree>
    <p:extLst>
      <p:ext uri="{BB962C8B-B14F-4D97-AF65-F5344CB8AC3E}">
        <p14:creationId xmlns:p14="http://schemas.microsoft.com/office/powerpoint/2010/main" val="142059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261"/>
            <a:ext cx="8229600" cy="1143000"/>
          </a:xfrm>
        </p:spPr>
        <p:txBody>
          <a:bodyPr>
            <a:normAutofit/>
          </a:bodyPr>
          <a:lstStyle/>
          <a:p>
            <a:pPr algn="r"/>
            <a:r>
              <a:rPr lang="en-US" sz="3600" b="1" dirty="0">
                <a:solidFill>
                  <a:schemeClr val="bg1"/>
                </a:solidFill>
              </a:rPr>
              <a:t>Implementers Forum 2018</a:t>
            </a:r>
          </a:p>
        </p:txBody>
      </p:sp>
      <p:sp>
        <p:nvSpPr>
          <p:cNvPr id="7" name="Rectangle 6"/>
          <p:cNvSpPr/>
          <p:nvPr/>
        </p:nvSpPr>
        <p:spPr>
          <a:xfrm>
            <a:off x="152400" y="6208043"/>
            <a:ext cx="6934200" cy="307777"/>
          </a:xfrm>
          <a:prstGeom prst="rect">
            <a:avLst/>
          </a:prstGeom>
        </p:spPr>
        <p:txBody>
          <a:bodyPr wrap="square">
            <a:spAutoFit/>
          </a:bodyPr>
          <a:lstStyle/>
          <a:p>
            <a:r>
              <a:rPr lang="en-US" sz="1400" dirty="0">
                <a:hlinkClick r:id="rId3" tooltip="Presentation from Implementers Forum 2018 Chicago"/>
              </a:rPr>
              <a:t>https://www.pbis.org/presentations/chicago-forum-18</a:t>
            </a:r>
            <a:r>
              <a:rPr lang="en-US" sz="1400" dirty="0"/>
              <a:t> </a:t>
            </a:r>
          </a:p>
        </p:txBody>
      </p:sp>
      <p:pic>
        <p:nvPicPr>
          <p:cNvPr id="4" name="Content Placeholder 3" descr="PBIS: Celebrating Positive &amp; Safe Learnign Environemnets October 4-5, 2018 Hilton Chicago, Il" title="PBIS"/>
          <p:cNvPicPr>
            <a:picLocks noGrp="1" noChangeAspect="1"/>
          </p:cNvPicPr>
          <p:nvPr>
            <p:ph idx="1"/>
          </p:nvPr>
        </p:nvPicPr>
        <p:blipFill>
          <a:blip r:embed="rId4"/>
          <a:stretch>
            <a:fillRect/>
          </a:stretch>
        </p:blipFill>
        <p:spPr>
          <a:xfrm>
            <a:off x="152400" y="1676400"/>
            <a:ext cx="8991600" cy="2133600"/>
          </a:xfrm>
          <a:prstGeom prst="rect">
            <a:avLst/>
          </a:prstGeom>
        </p:spPr>
      </p:pic>
      <p:sp>
        <p:nvSpPr>
          <p:cNvPr id="5" name="Rectangle 4"/>
          <p:cNvSpPr/>
          <p:nvPr/>
        </p:nvSpPr>
        <p:spPr>
          <a:xfrm>
            <a:off x="152400" y="3988475"/>
            <a:ext cx="8991600" cy="1815882"/>
          </a:xfrm>
          <a:prstGeom prst="rect">
            <a:avLst/>
          </a:prstGeom>
        </p:spPr>
        <p:txBody>
          <a:bodyPr wrap="square">
            <a:spAutoFit/>
          </a:bodyPr>
          <a:lstStyle/>
          <a:p>
            <a:r>
              <a:rPr lang="en-US" sz="2800" b="1" i="1" dirty="0">
                <a:latin typeface="trebuchet ms" panose="020B0603020202020204" pitchFamily="34" charset="0"/>
              </a:rPr>
              <a:t>This two-day forum for school, state, district, and regional Leadership Teams and other professionals has been designed to help increase the effectiveness of PBIS implementation.</a:t>
            </a:r>
            <a:r>
              <a:rPr lang="en-US" b="1" i="1" dirty="0">
                <a:latin typeface="trebuchet ms" panose="020B0603020202020204" pitchFamily="34" charset="0"/>
              </a:rPr>
              <a:t> </a:t>
            </a:r>
            <a:endParaRPr lang="en-US" dirty="0"/>
          </a:p>
        </p:txBody>
      </p:sp>
    </p:spTree>
    <p:extLst>
      <p:ext uri="{BB962C8B-B14F-4D97-AF65-F5344CB8AC3E}">
        <p14:creationId xmlns:p14="http://schemas.microsoft.com/office/powerpoint/2010/main" val="1881856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lgn="ctr">
          <a:defRPr sz="2800" b="1" dirty="0" smtClean="0">
            <a:solidFill>
              <a:schemeClr val="accent3">
                <a:lumMod val="50000"/>
              </a:schemeClr>
            </a:solidFill>
            <a:effectLst>
              <a:outerShdw blurRad="50800" dist="38100" dir="2700000" algn="tl" rotWithShape="0">
                <a:prstClr val="black">
                  <a:alpha val="40000"/>
                </a:prstClr>
              </a:outerShdw>
            </a:effectLst>
          </a:defRPr>
        </a:defPPr>
      </a:lstStyle>
    </a:txDef>
  </a:objectDefaults>
  <a:extraClrScheme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3.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13662</TotalTime>
  <Words>571</Words>
  <Application>Microsoft Macintosh PowerPoint</Application>
  <PresentationFormat>On-screen Show (4:3)</PresentationFormat>
  <Paragraphs>111</Paragraphs>
  <Slides>17</Slides>
  <Notes>10</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17</vt:i4>
      </vt:variant>
    </vt:vector>
  </HeadingPairs>
  <TitlesOfParts>
    <vt:vector size="32" baseType="lpstr">
      <vt:lpstr>Arial</vt:lpstr>
      <vt:lpstr>Arial</vt:lpstr>
      <vt:lpstr>Calibri</vt:lpstr>
      <vt:lpstr>Calibri Light</vt:lpstr>
      <vt:lpstr>Carlito-Bold</vt:lpstr>
      <vt:lpstr>Noto Sans Symbols</vt:lpstr>
      <vt:lpstr>Questrial</vt:lpstr>
      <vt:lpstr>trebuchet ms</vt:lpstr>
      <vt:lpstr>Office Theme</vt:lpstr>
      <vt:lpstr>MN.IT</vt:lpstr>
      <vt:lpstr>1_MN.IT</vt:lpstr>
      <vt:lpstr>1_Office Theme</vt:lpstr>
      <vt:lpstr>2_Office Theme</vt:lpstr>
      <vt:lpstr>MDE &amp; PBISmn</vt:lpstr>
      <vt:lpstr>Document</vt:lpstr>
      <vt:lpstr>Minnesota PBIS Winter 2018 Training Cohort 13 </vt:lpstr>
      <vt:lpstr>Takeaways</vt:lpstr>
      <vt:lpstr>TFI Statewide Cohort 13</vt:lpstr>
      <vt:lpstr>TFI MRIP Cohort 13</vt:lpstr>
      <vt:lpstr>Predictive Factors for Sustainability</vt:lpstr>
      <vt:lpstr>Data Calendar At-A Glance</vt:lpstr>
      <vt:lpstr>By the Numbers:  1 Year After Training</vt:lpstr>
      <vt:lpstr>PBIS Sustainability by the Numbers 2017-2018</vt:lpstr>
      <vt:lpstr>Implementers Forum 2018</vt:lpstr>
      <vt:lpstr>Implementers Forum 2018:  PD for Low Intensity Strategies   </vt:lpstr>
      <vt:lpstr>Classroom Mgt. Implementers Forum 2018: D5 Climate, Culture &amp; Classroom Mgt. </vt:lpstr>
      <vt:lpstr>Cohort 15 Application</vt:lpstr>
      <vt:lpstr>2019 Collaborators Forum</vt:lpstr>
      <vt:lpstr>2019 Minnesota PBIS Institute and Film Festival</vt:lpstr>
      <vt:lpstr>2021 APBS Conference Minneapolis</vt:lpstr>
      <vt:lpstr>Metro Regional  MDE Regional Contacts</vt:lpstr>
      <vt:lpstr>Thank you!</vt:lpstr>
    </vt:vector>
  </TitlesOfParts>
  <Company>Minnesota Department of Education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Nacik, Ellen</dc:creator>
  <cp:lastModifiedBy>Petrie, Garrett (MDE)</cp:lastModifiedBy>
  <cp:revision>284</cp:revision>
  <cp:lastPrinted>2016-10-31T19:38:21Z</cp:lastPrinted>
  <dcterms:created xsi:type="dcterms:W3CDTF">2013-01-24T14:51:09Z</dcterms:created>
  <dcterms:modified xsi:type="dcterms:W3CDTF">2018-11-09T03:20:35Z</dcterms:modified>
</cp:coreProperties>
</file>