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4"/>
    <p:sldMasterId id="2147483821" r:id="rId5"/>
  </p:sldMasterIdLst>
  <p:notesMasterIdLst>
    <p:notesMasterId r:id="rId31"/>
  </p:notesMasterIdLst>
  <p:sldIdLst>
    <p:sldId id="428" r:id="rId6"/>
    <p:sldId id="717" r:id="rId7"/>
    <p:sldId id="700" r:id="rId8"/>
    <p:sldId id="640" r:id="rId9"/>
    <p:sldId id="704" r:id="rId10"/>
    <p:sldId id="703" r:id="rId11"/>
    <p:sldId id="680" r:id="rId12"/>
    <p:sldId id="684" r:id="rId13"/>
    <p:sldId id="683" r:id="rId14"/>
    <p:sldId id="705" r:id="rId15"/>
    <p:sldId id="708" r:id="rId16"/>
    <p:sldId id="707" r:id="rId17"/>
    <p:sldId id="706" r:id="rId18"/>
    <p:sldId id="545" r:id="rId19"/>
    <p:sldId id="709" r:id="rId20"/>
    <p:sldId id="710" r:id="rId21"/>
    <p:sldId id="696" r:id="rId22"/>
    <p:sldId id="694" r:id="rId23"/>
    <p:sldId id="712" r:id="rId24"/>
    <p:sldId id="713" r:id="rId25"/>
    <p:sldId id="579" r:id="rId26"/>
    <p:sldId id="714" r:id="rId27"/>
    <p:sldId id="715" r:id="rId28"/>
    <p:sldId id="716" r:id="rId29"/>
    <p:sldId id="4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EE8D9F48-5A31-4484-9F80-FF1DEB9CADD2}">
          <p14:sldIdLst>
            <p14:sldId id="428"/>
            <p14:sldId id="717"/>
            <p14:sldId id="700"/>
          </p14:sldIdLst>
        </p14:section>
        <p14:section name="PBIS in Practice" id="{DCAF2DC1-6437-4A45-B805-FD57E080841B}">
          <p14:sldIdLst>
            <p14:sldId id="640"/>
            <p14:sldId id="704"/>
            <p14:sldId id="703"/>
          </p14:sldIdLst>
        </p14:section>
        <p14:section name="Implementation Progress" id="{7A214FC8-623E-4B2F-95CA-2BA80C85CF97}">
          <p14:sldIdLst>
            <p14:sldId id="680"/>
            <p14:sldId id="684"/>
            <p14:sldId id="683"/>
            <p14:sldId id="705"/>
            <p14:sldId id="708"/>
            <p14:sldId id="707"/>
            <p14:sldId id="706"/>
          </p14:sldIdLst>
        </p14:section>
        <p14:section name="Featured Webinars" id="{999BC277-2C77-4C82-9E01-601011A670B7}">
          <p14:sldIdLst>
            <p14:sldId id="545"/>
            <p14:sldId id="709"/>
            <p14:sldId id="710"/>
          </p14:sldIdLst>
        </p14:section>
        <p14:section name="News &amp; Updates" id="{AED37053-BBC7-44C7-B797-FFD6B1F58F04}">
          <p14:sldIdLst>
            <p14:sldId id="696"/>
            <p14:sldId id="694"/>
            <p14:sldId id="712"/>
            <p14:sldId id="713"/>
          </p14:sldIdLst>
        </p14:section>
        <p14:section name="Closing" id="{64474BF7-328B-41E9-93D5-283041252989}">
          <p14:sldIdLst>
            <p14:sldId id="579"/>
            <p14:sldId id="714"/>
            <p14:sldId id="715"/>
            <p14:sldId id="716"/>
            <p14:sldId id="45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cik, Ellen (MDE)" initials="NE(" lastIdx="5" clrIdx="0">
    <p:extLst>
      <p:ext uri="{19B8F6BF-5375-455C-9EA6-DF929625EA0E}">
        <p15:presenceInfo xmlns:p15="http://schemas.microsoft.com/office/powerpoint/2012/main" userId="S-1-5-21-2432509816-4247194023-3791653442-4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2962A7"/>
    <a:srgbClr val="4D4D4D"/>
    <a:srgbClr val="000000"/>
    <a:srgbClr val="558ED5"/>
    <a:srgbClr val="969696"/>
    <a:srgbClr val="E7E6E6"/>
    <a:srgbClr val="267300"/>
    <a:srgbClr val="698A5F"/>
    <a:srgbClr val="98E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8" autoAdjust="0"/>
    <p:restoredTop sz="95262" autoAdjust="0"/>
  </p:normalViewPr>
  <p:slideViewPr>
    <p:cSldViewPr snapToGrid="0" snapToObjects="1">
      <p:cViewPr varScale="1">
        <p:scale>
          <a:sx n="98" d="100"/>
          <a:sy n="98" d="100"/>
        </p:scale>
        <p:origin x="114" y="354"/>
      </p:cViewPr>
      <p:guideLst>
        <p:guide orient="horz" pos="2160"/>
        <p:guide pos="3840"/>
      </p:guideLst>
    </p:cSldViewPr>
  </p:slideViewPr>
  <p:outlineViewPr>
    <p:cViewPr>
      <p:scale>
        <a:sx n="33" d="100"/>
        <a:sy n="33" d="100"/>
      </p:scale>
      <p:origin x="0" y="-7356"/>
    </p:cViewPr>
  </p:outlineViewPr>
  <p:notesTextViewPr>
    <p:cViewPr>
      <p:scale>
        <a:sx n="1" d="1"/>
        <a:sy n="1" d="1"/>
      </p:scale>
      <p:origin x="0" y="0"/>
    </p:cViewPr>
  </p:notesTextViewPr>
  <p:sorterViewPr>
    <p:cViewPr>
      <p:scale>
        <a:sx n="78" d="100"/>
        <a:sy n="78" d="100"/>
      </p:scale>
      <p:origin x="0" y="-624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b="1" i="0" kern="1200" spc="0" baseline="0" dirty="0">
                <a:solidFill>
                  <a:srgbClr val="003865"/>
                </a:solidFill>
                <a:effectLst/>
              </a:rPr>
              <a:t>Tiered Fidelity Inventory – Tier 1 Average</a:t>
            </a:r>
            <a:endParaRPr lang="en-US" sz="2400" dirty="0">
              <a:effectLst/>
            </a:endParaRPr>
          </a:p>
        </c:rich>
      </c:tx>
      <c:layout>
        <c:manualLayout>
          <c:xMode val="edge"/>
          <c:yMode val="edge"/>
          <c:x val="0.24195552794430061"/>
          <c:y val="6.9335450860217057E-2"/>
        </c:manualLayout>
      </c:layout>
      <c:overlay val="1"/>
    </c:title>
    <c:autoTitleDeleted val="0"/>
    <c:plotArea>
      <c:layout>
        <c:manualLayout>
          <c:layoutTarget val="inner"/>
          <c:xMode val="edge"/>
          <c:yMode val="edge"/>
          <c:x val="5.7752894104922257E-2"/>
          <c:y val="2.6269720739846725E-2"/>
          <c:w val="0.91536013708824193"/>
          <c:h val="0.81843505952814621"/>
        </c:manualLayout>
      </c:layout>
      <c:barChart>
        <c:barDir val="col"/>
        <c:grouping val="clustered"/>
        <c:varyColors val="0"/>
        <c:ser>
          <c:idx val="0"/>
          <c:order val="0"/>
          <c:tx>
            <c:strRef>
              <c:f>Sheet1!$B$1</c:f>
              <c:strCache>
                <c:ptCount val="1"/>
                <c:pt idx="0">
                  <c:v>Cohort 11</c:v>
                </c:pt>
              </c:strCache>
            </c:strRef>
          </c:tx>
          <c:spPr>
            <a:solidFill>
              <a:srgbClr val="8EB4E3"/>
            </a:solidFill>
            <a:ln>
              <a:solidFill>
                <a:srgbClr val="4D4D4D"/>
              </a:solidFill>
            </a:ln>
          </c:spPr>
          <c:invertIfNegative val="0"/>
          <c:dPt>
            <c:idx val="0"/>
            <c:invertIfNegative val="0"/>
            <c:bubble3D val="0"/>
            <c:spPr>
              <a:solidFill>
                <a:srgbClr val="558ED5"/>
              </a:solidFill>
              <a:ln>
                <a:solidFill>
                  <a:srgbClr val="4D4D4D"/>
                </a:solidFill>
              </a:ln>
            </c:spPr>
            <c:extLst>
              <c:ext xmlns:c16="http://schemas.microsoft.com/office/drawing/2014/chart" uri="{C3380CC4-5D6E-409C-BE32-E72D297353CC}">
                <c16:uniqueId val="{00000001-3CB2-44A7-9F7F-40C6D34ED977}"/>
              </c:ext>
            </c:extLst>
          </c:dPt>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03-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05-3CB2-44A7-9F7F-40C6D34ED977}"/>
              </c:ext>
            </c:extLst>
          </c:dPt>
          <c:dPt>
            <c:idx val="3"/>
            <c:invertIfNegative val="0"/>
            <c:bubble3D val="0"/>
            <c:spPr>
              <a:solidFill>
                <a:srgbClr val="558ED5"/>
              </a:solidFill>
              <a:ln>
                <a:solidFill>
                  <a:srgbClr val="4D4D4D"/>
                </a:solidFill>
              </a:ln>
            </c:spPr>
            <c:extLst>
              <c:ext xmlns:c16="http://schemas.microsoft.com/office/drawing/2014/chart" uri="{C3380CC4-5D6E-409C-BE32-E72D297353CC}">
                <c16:uniqueId val="{00000007-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09-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0B-3CB2-44A7-9F7F-40C6D34ED977}"/>
              </c:ext>
            </c:extLst>
          </c:dPt>
          <c:dLbls>
            <c:spPr>
              <a:noFill/>
              <a:ln>
                <a:noFill/>
              </a:ln>
              <a:effectLst/>
            </c:spPr>
            <c:txPr>
              <a:bodyPr rot="-5400000"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0.22</c:v>
                </c:pt>
                <c:pt idx="1">
                  <c:v>0.39</c:v>
                </c:pt>
                <c:pt idx="2">
                  <c:v>0.61</c:v>
                </c:pt>
                <c:pt idx="3">
                  <c:v>0.66</c:v>
                </c:pt>
                <c:pt idx="4">
                  <c:v>0.74</c:v>
                </c:pt>
                <c:pt idx="5">
                  <c:v>0.79</c:v>
                </c:pt>
              </c:numCache>
            </c:numRef>
          </c:val>
          <c:extLst>
            <c:ext xmlns:c16="http://schemas.microsoft.com/office/drawing/2014/chart" uri="{C3380CC4-5D6E-409C-BE32-E72D297353CC}">
              <c16:uniqueId val="{0000000C-3CB2-44A7-9F7F-40C6D34ED977}"/>
            </c:ext>
          </c:extLst>
        </c:ser>
        <c:ser>
          <c:idx val="1"/>
          <c:order val="1"/>
          <c:tx>
            <c:strRef>
              <c:f>Sheet1!$C$1</c:f>
              <c:strCache>
                <c:ptCount val="1"/>
                <c:pt idx="0">
                  <c:v>Cohort 12</c:v>
                </c:pt>
              </c:strCache>
            </c:strRef>
          </c:tx>
          <c:spPr>
            <a:solidFill>
              <a:srgbClr val="558ED5"/>
            </a:solidFill>
            <a:ln>
              <a:solidFill>
                <a:srgbClr val="4D4D4D"/>
              </a:solidFill>
            </a:ln>
          </c:spPr>
          <c:invertIfNegative val="0"/>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0E-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10-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12-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14-3CB2-44A7-9F7F-40C6D34ED977}"/>
              </c:ext>
            </c:extLst>
          </c:dPt>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Sheet1!$C$2:$C$7</c:f>
              <c:numCache>
                <c:formatCode>0%</c:formatCode>
                <c:ptCount val="6"/>
                <c:pt idx="0">
                  <c:v>0.19</c:v>
                </c:pt>
                <c:pt idx="1">
                  <c:v>0.37</c:v>
                </c:pt>
                <c:pt idx="2">
                  <c:v>0.59</c:v>
                </c:pt>
                <c:pt idx="3">
                  <c:v>0.61</c:v>
                </c:pt>
                <c:pt idx="4">
                  <c:v>0.73</c:v>
                </c:pt>
                <c:pt idx="5">
                  <c:v>0.79</c:v>
                </c:pt>
              </c:numCache>
            </c:numRef>
          </c:val>
          <c:extLst>
            <c:ext xmlns:c16="http://schemas.microsoft.com/office/drawing/2014/chart" uri="{C3380CC4-5D6E-409C-BE32-E72D297353CC}">
              <c16:uniqueId val="{00000015-3CB2-44A7-9F7F-40C6D34ED977}"/>
            </c:ext>
          </c:extLst>
        </c:ser>
        <c:ser>
          <c:idx val="3"/>
          <c:order val="2"/>
          <c:tx>
            <c:strRef>
              <c:f>Sheet1!$D$1</c:f>
              <c:strCache>
                <c:ptCount val="1"/>
                <c:pt idx="0">
                  <c:v>Cohort 13</c:v>
                </c:pt>
              </c:strCache>
            </c:strRef>
          </c:tx>
          <c:spPr>
            <a:solidFill>
              <a:srgbClr val="254061"/>
            </a:solidFill>
            <a:ln>
              <a:solidFill>
                <a:srgbClr val="4D4D4D"/>
              </a:solidFill>
            </a:ln>
          </c:spPr>
          <c:invertIfNegative val="0"/>
          <c:dPt>
            <c:idx val="0"/>
            <c:invertIfNegative val="0"/>
            <c:bubble3D val="0"/>
            <c:spPr>
              <a:solidFill>
                <a:srgbClr val="558ED5"/>
              </a:solidFill>
              <a:ln>
                <a:solidFill>
                  <a:srgbClr val="4D4D4D"/>
                </a:solidFill>
              </a:ln>
            </c:spPr>
            <c:extLst>
              <c:ext xmlns:c16="http://schemas.microsoft.com/office/drawing/2014/chart" uri="{C3380CC4-5D6E-409C-BE32-E72D297353CC}">
                <c16:uniqueId val="{00000017-3CB2-44A7-9F7F-40C6D34ED977}"/>
              </c:ext>
            </c:extLst>
          </c:dPt>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19-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1B-3CB2-44A7-9F7F-40C6D34ED977}"/>
              </c:ext>
            </c:extLst>
          </c:dPt>
          <c:dPt>
            <c:idx val="3"/>
            <c:invertIfNegative val="0"/>
            <c:bubble3D val="0"/>
            <c:spPr>
              <a:solidFill>
                <a:srgbClr val="558ED5"/>
              </a:solidFill>
              <a:ln>
                <a:solidFill>
                  <a:srgbClr val="4D4D4D"/>
                </a:solidFill>
              </a:ln>
            </c:spPr>
            <c:extLst>
              <c:ext xmlns:c16="http://schemas.microsoft.com/office/drawing/2014/chart" uri="{C3380CC4-5D6E-409C-BE32-E72D297353CC}">
                <c16:uniqueId val="{0000001D-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1F-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21-3CB2-44A7-9F7F-40C6D34ED977}"/>
              </c:ext>
            </c:extLst>
          </c:dPt>
          <c:dLbls>
            <c:spPr>
              <a:noFill/>
              <a:ln>
                <a:noFill/>
              </a:ln>
              <a:effectLst/>
            </c:spPr>
            <c:txPr>
              <a:bodyPr rot="-5400000" vert="horz" wrap="square" lIns="38100" tIns="19050" rIns="38100" bIns="19050" anchor="ctr">
                <a:spAutoFit/>
              </a:bodyPr>
              <a:lstStyle/>
              <a:p>
                <a:pPr>
                  <a:defRPr sz="1400" b="1">
                    <a:solidFill>
                      <a:schemeClr val="bg1"/>
                    </a:solidFill>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Sheet1!$D$2:$D$7</c:f>
              <c:numCache>
                <c:formatCode>0%</c:formatCode>
                <c:ptCount val="6"/>
                <c:pt idx="0">
                  <c:v>0.2</c:v>
                </c:pt>
                <c:pt idx="1">
                  <c:v>0.37</c:v>
                </c:pt>
                <c:pt idx="2">
                  <c:v>0.56999999999999995</c:v>
                </c:pt>
                <c:pt idx="3">
                  <c:v>0.6</c:v>
                </c:pt>
                <c:pt idx="4">
                  <c:v>0.72</c:v>
                </c:pt>
                <c:pt idx="5">
                  <c:v>0.77</c:v>
                </c:pt>
              </c:numCache>
            </c:numRef>
          </c:val>
          <c:extLst>
            <c:ext xmlns:c16="http://schemas.microsoft.com/office/drawing/2014/chart" uri="{C3380CC4-5D6E-409C-BE32-E72D297353CC}">
              <c16:uniqueId val="{00000022-3CB2-44A7-9F7F-40C6D34ED977}"/>
            </c:ext>
          </c:extLst>
        </c:ser>
        <c:ser>
          <c:idx val="4"/>
          <c:order val="3"/>
          <c:tx>
            <c:strRef>
              <c:f>Sheet1!$E$1</c:f>
              <c:strCache>
                <c:ptCount val="1"/>
                <c:pt idx="0">
                  <c:v>Cohort 14</c:v>
                </c:pt>
              </c:strCache>
            </c:strRef>
          </c:tx>
          <c:spPr>
            <a:solidFill>
              <a:srgbClr val="8EB4E3"/>
            </a:solidFill>
            <a:ln>
              <a:solidFill>
                <a:srgbClr val="4D4D4D"/>
              </a:solidFill>
            </a:ln>
          </c:spPr>
          <c:invertIfNegative val="0"/>
          <c:dPt>
            <c:idx val="0"/>
            <c:invertIfNegative val="0"/>
            <c:bubble3D val="0"/>
            <c:spPr>
              <a:solidFill>
                <a:srgbClr val="558ED5"/>
              </a:solidFill>
              <a:ln>
                <a:solidFill>
                  <a:srgbClr val="4D4D4D"/>
                </a:solidFill>
              </a:ln>
            </c:spPr>
            <c:extLst>
              <c:ext xmlns:c16="http://schemas.microsoft.com/office/drawing/2014/chart" uri="{C3380CC4-5D6E-409C-BE32-E72D297353CC}">
                <c16:uniqueId val="{00000024-3CB2-44A7-9F7F-40C6D34ED977}"/>
              </c:ext>
            </c:extLst>
          </c:dPt>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26-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28-3CB2-44A7-9F7F-40C6D34ED977}"/>
              </c:ext>
            </c:extLst>
          </c:dPt>
          <c:dPt>
            <c:idx val="3"/>
            <c:invertIfNegative val="0"/>
            <c:bubble3D val="0"/>
            <c:spPr>
              <a:solidFill>
                <a:srgbClr val="558ED5"/>
              </a:solidFill>
              <a:ln>
                <a:solidFill>
                  <a:srgbClr val="4D4D4D"/>
                </a:solidFill>
              </a:ln>
            </c:spPr>
            <c:extLst>
              <c:ext xmlns:c16="http://schemas.microsoft.com/office/drawing/2014/chart" uri="{C3380CC4-5D6E-409C-BE32-E72D297353CC}">
                <c16:uniqueId val="{0000002A-3CB2-44A7-9F7F-40C6D34ED977}"/>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2C-3CB2-44A7-9F7F-40C6D34ED977}"/>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2D-77A6-47BE-9563-83F95C820F9A}"/>
              </c:ext>
            </c:extLst>
          </c:dPt>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Sheet1!$E$2:$E$7</c:f>
              <c:numCache>
                <c:formatCode>0%</c:formatCode>
                <c:ptCount val="6"/>
                <c:pt idx="0">
                  <c:v>0.188</c:v>
                </c:pt>
                <c:pt idx="1">
                  <c:v>0.41799999999999998</c:v>
                </c:pt>
                <c:pt idx="2">
                  <c:v>0.57999999999999996</c:v>
                </c:pt>
                <c:pt idx="3">
                  <c:v>0.61699999999999999</c:v>
                </c:pt>
                <c:pt idx="4">
                  <c:v>0.67800000000000005</c:v>
                </c:pt>
                <c:pt idx="5">
                  <c:v>0.78500000000000003</c:v>
                </c:pt>
              </c:numCache>
            </c:numRef>
          </c:val>
          <c:extLst>
            <c:ext xmlns:c16="http://schemas.microsoft.com/office/drawing/2014/chart" uri="{C3380CC4-5D6E-409C-BE32-E72D297353CC}">
              <c16:uniqueId val="{0000002D-3CB2-44A7-9F7F-40C6D34ED977}"/>
            </c:ext>
          </c:extLst>
        </c:ser>
        <c:ser>
          <c:idx val="5"/>
          <c:order val="4"/>
          <c:tx>
            <c:strRef>
              <c:f>Sheet1!$F$1</c:f>
              <c:strCache>
                <c:ptCount val="1"/>
                <c:pt idx="0">
                  <c:v>Cohort 15</c:v>
                </c:pt>
              </c:strCache>
            </c:strRef>
          </c:tx>
          <c:spPr>
            <a:solidFill>
              <a:srgbClr val="558ED5"/>
            </a:solidFill>
            <a:ln>
              <a:solidFill>
                <a:srgbClr val="4D4D4D"/>
              </a:solidFill>
            </a:ln>
          </c:spPr>
          <c:invertIfNegative val="0"/>
          <c:dPt>
            <c:idx val="1"/>
            <c:invertIfNegative val="0"/>
            <c:bubble3D val="0"/>
            <c:spPr>
              <a:solidFill>
                <a:srgbClr val="2962A7"/>
              </a:solidFill>
              <a:ln>
                <a:solidFill>
                  <a:srgbClr val="4D4D4D"/>
                </a:solidFill>
              </a:ln>
            </c:spPr>
            <c:extLst>
              <c:ext xmlns:c16="http://schemas.microsoft.com/office/drawing/2014/chart" uri="{C3380CC4-5D6E-409C-BE32-E72D297353CC}">
                <c16:uniqueId val="{0000002F-3CB2-44A7-9F7F-40C6D34ED977}"/>
              </c:ext>
            </c:extLst>
          </c:dPt>
          <c:dPt>
            <c:idx val="2"/>
            <c:invertIfNegative val="0"/>
            <c:bubble3D val="0"/>
            <c:spPr>
              <a:solidFill>
                <a:srgbClr val="003865"/>
              </a:solidFill>
              <a:ln>
                <a:solidFill>
                  <a:srgbClr val="4D4D4D"/>
                </a:solidFill>
              </a:ln>
            </c:spPr>
            <c:extLst>
              <c:ext xmlns:c16="http://schemas.microsoft.com/office/drawing/2014/chart" uri="{C3380CC4-5D6E-409C-BE32-E72D297353CC}">
                <c16:uniqueId val="{0000002E-EDA3-4759-8AA1-777F0A895AD1}"/>
              </c:ext>
            </c:extLst>
          </c:dPt>
          <c:dPt>
            <c:idx val="4"/>
            <c:invertIfNegative val="0"/>
            <c:bubble3D val="0"/>
            <c:spPr>
              <a:solidFill>
                <a:srgbClr val="2962A7"/>
              </a:solidFill>
              <a:ln>
                <a:solidFill>
                  <a:srgbClr val="4D4D4D"/>
                </a:solidFill>
              </a:ln>
            </c:spPr>
            <c:extLst>
              <c:ext xmlns:c16="http://schemas.microsoft.com/office/drawing/2014/chart" uri="{C3380CC4-5D6E-409C-BE32-E72D297353CC}">
                <c16:uniqueId val="{0000002F-EDA3-4759-8AA1-777F0A895AD1}"/>
              </c:ext>
            </c:extLst>
          </c:dPt>
          <c:dPt>
            <c:idx val="5"/>
            <c:invertIfNegative val="0"/>
            <c:bubble3D val="0"/>
            <c:spPr>
              <a:solidFill>
                <a:srgbClr val="003865"/>
              </a:solidFill>
              <a:ln>
                <a:solidFill>
                  <a:srgbClr val="4D4D4D"/>
                </a:solidFill>
              </a:ln>
            </c:spPr>
            <c:extLst>
              <c:ext xmlns:c16="http://schemas.microsoft.com/office/drawing/2014/chart" uri="{C3380CC4-5D6E-409C-BE32-E72D297353CC}">
                <c16:uniqueId val="{00000030-EDA3-4759-8AA1-777F0A895AD1}"/>
              </c:ext>
            </c:extLst>
          </c:dPt>
          <c:dLbls>
            <c:spPr>
              <a:noFill/>
              <a:ln>
                <a:noFill/>
              </a:ln>
              <a:effectLst/>
            </c:spPr>
            <c:txPr>
              <a:bodyPr rot="-5400000"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Sheet1!$F$2:$F$7</c:f>
              <c:numCache>
                <c:formatCode>0%</c:formatCode>
                <c:ptCount val="6"/>
                <c:pt idx="0">
                  <c:v>0.23</c:v>
                </c:pt>
                <c:pt idx="1">
                  <c:v>0.41</c:v>
                </c:pt>
                <c:pt idx="2">
                  <c:v>0.54</c:v>
                </c:pt>
                <c:pt idx="3">
                  <c:v>0.55000000000000004</c:v>
                </c:pt>
                <c:pt idx="4">
                  <c:v>0.66</c:v>
                </c:pt>
                <c:pt idx="5">
                  <c:v>0.78</c:v>
                </c:pt>
              </c:numCache>
            </c:numRef>
          </c:val>
          <c:extLst>
            <c:ext xmlns:c16="http://schemas.microsoft.com/office/drawing/2014/chart" uri="{C3380CC4-5D6E-409C-BE32-E72D297353CC}">
              <c16:uniqueId val="{00000030-3CB2-44A7-9F7F-40C6D34ED977}"/>
            </c:ext>
          </c:extLst>
        </c:ser>
        <c:ser>
          <c:idx val="7"/>
          <c:order val="5"/>
          <c:tx>
            <c:strRef>
              <c:f>Sheet1!$G$1</c:f>
              <c:strCache>
                <c:ptCount val="1"/>
                <c:pt idx="0">
                  <c:v>Cohort 16</c:v>
                </c:pt>
              </c:strCache>
            </c:strRef>
          </c:tx>
          <c:spPr>
            <a:solidFill>
              <a:srgbClr val="254061"/>
            </a:solidFill>
          </c:spPr>
          <c:invertIfNegative val="0"/>
          <c:dLbls>
            <c:spPr>
              <a:noFill/>
              <a:ln>
                <a:noFill/>
              </a:ln>
              <a:effectLst/>
            </c:spPr>
            <c:txPr>
              <a:bodyPr rot="-5400000" vert="horz" wrap="square" lIns="38100" tIns="19050" rIns="38100" bIns="19050" anchor="ctr">
                <a:spAutoFit/>
              </a:bodyPr>
              <a:lstStyle/>
              <a:p>
                <a:pPr>
                  <a:defRPr b="1">
                    <a:solidFill>
                      <a:schemeClr val="bg1"/>
                    </a:solidFill>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Sheet1!$G$2:$G$7</c:f>
            </c:numRef>
          </c:val>
          <c:extLst>
            <c:ext xmlns:c16="http://schemas.microsoft.com/office/drawing/2014/chart" uri="{C3380CC4-5D6E-409C-BE32-E72D297353CC}">
              <c16:uniqueId val="{00000031-3CB2-44A7-9F7F-40C6D34ED977}"/>
            </c:ext>
          </c:extLst>
        </c:ser>
        <c:dLbls>
          <c:showLegendKey val="0"/>
          <c:showVal val="0"/>
          <c:showCatName val="0"/>
          <c:showSerName val="0"/>
          <c:showPercent val="0"/>
          <c:showBubbleSize val="0"/>
        </c:dLbls>
        <c:gapWidth val="150"/>
        <c:axId val="315575448"/>
        <c:axId val="315575840"/>
      </c:barChart>
      <c:catAx>
        <c:axId val="315575448"/>
        <c:scaling>
          <c:orientation val="minMax"/>
        </c:scaling>
        <c:delete val="0"/>
        <c:axPos val="b"/>
        <c:numFmt formatCode="General" sourceLinked="0"/>
        <c:majorTickMark val="none"/>
        <c:minorTickMark val="none"/>
        <c:tickLblPos val="nextTo"/>
        <c:txPr>
          <a:bodyPr/>
          <a:lstStyle/>
          <a:p>
            <a:pPr>
              <a:defRPr sz="1800" b="1">
                <a:solidFill>
                  <a:srgbClr val="000000"/>
                </a:solidFill>
              </a:defRPr>
            </a:pPr>
            <a:endParaRPr lang="en-US"/>
          </a:p>
        </c:txPr>
        <c:crossAx val="315575840"/>
        <c:crosses val="autoZero"/>
        <c:auto val="1"/>
        <c:lblAlgn val="ctr"/>
        <c:lblOffset val="100"/>
        <c:noMultiLvlLbl val="0"/>
      </c:catAx>
      <c:valAx>
        <c:axId val="315575840"/>
        <c:scaling>
          <c:orientation val="minMax"/>
          <c:max val="1"/>
          <c:min val="0"/>
        </c:scaling>
        <c:delete val="0"/>
        <c:axPos val="l"/>
        <c:minorGridlines>
          <c:spPr>
            <a:ln>
              <a:noFill/>
            </a:ln>
          </c:spPr>
        </c:minorGridlines>
        <c:numFmt formatCode="0%" sourceLinked="0"/>
        <c:majorTickMark val="none"/>
        <c:minorTickMark val="none"/>
        <c:tickLblPos val="nextTo"/>
        <c:txPr>
          <a:bodyPr/>
          <a:lstStyle/>
          <a:p>
            <a:pPr>
              <a:defRPr sz="1800" b="1">
                <a:solidFill>
                  <a:srgbClr val="000000"/>
                </a:solidFill>
              </a:defRPr>
            </a:pPr>
            <a:endParaRPr lang="en-US"/>
          </a:p>
        </c:txPr>
        <c:crossAx val="31557544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Column1</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0.28000000000000003</c:v>
                </c:pt>
                <c:pt idx="1">
                  <c:v>0.44</c:v>
                </c:pt>
                <c:pt idx="2">
                  <c:v>0.46</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Column1</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0.28000000000000003</c:v>
                </c:pt>
                <c:pt idx="1">
                  <c:v>0.44</c:v>
                </c:pt>
                <c:pt idx="2">
                  <c:v>0.46</c:v>
                </c:pt>
                <c:pt idx="3">
                  <c:v>0.5</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Column1</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0.28000000000000003</c:v>
                </c:pt>
                <c:pt idx="1">
                  <c:v>0.47</c:v>
                </c:pt>
                <c:pt idx="2">
                  <c:v>0.48</c:v>
                </c:pt>
                <c:pt idx="3">
                  <c:v>0.54</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Column1</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0.22</c:v>
                </c:pt>
                <c:pt idx="1">
                  <c:v>0.35</c:v>
                </c:pt>
                <c:pt idx="2">
                  <c:v>0.38</c:v>
                </c:pt>
                <c:pt idx="3">
                  <c:v>0.41</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r>
              <a:rPr lang="en-US" sz="2400" b="1" i="0" kern="1200" baseline="0" dirty="0">
                <a:solidFill>
                  <a:srgbClr val="003865"/>
                </a:solidFill>
                <a:effectLst/>
              </a:rPr>
              <a:t>Tiered Fidelity Inventory – Tier 1 Average</a:t>
            </a:r>
            <a:endParaRPr lang="en-US" sz="2000" dirty="0">
              <a:solidFill>
                <a:srgbClr val="003865"/>
              </a:solidFill>
              <a:effectLst/>
            </a:endParaRPr>
          </a:p>
        </c:rich>
      </c:tx>
      <c:layout>
        <c:manualLayout>
          <c:xMode val="edge"/>
          <c:yMode val="edge"/>
          <c:x val="0.24014105251782769"/>
          <c:y val="7.081213235280106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rgbClr val="003865"/>
              </a:solidFill>
              <a:latin typeface="+mn-lt"/>
              <a:ea typeface="+mn-ea"/>
              <a:cs typeface="+mn-cs"/>
            </a:defRPr>
          </a:pPr>
          <a:endParaRPr lang="en-US"/>
        </a:p>
      </c:txPr>
    </c:title>
    <c:autoTitleDeleted val="0"/>
    <c:plotArea>
      <c:layout>
        <c:manualLayout>
          <c:layoutTarget val="inner"/>
          <c:xMode val="edge"/>
          <c:yMode val="edge"/>
          <c:x val="7.060223875475026E-2"/>
          <c:y val="2.9538525075564943E-2"/>
          <c:w val="0.92939776124524975"/>
          <c:h val="0.82843002260123899"/>
        </c:manualLayout>
      </c:layout>
      <c:barChart>
        <c:barDir val="col"/>
        <c:grouping val="clustered"/>
        <c:varyColors val="0"/>
        <c:ser>
          <c:idx val="0"/>
          <c:order val="0"/>
          <c:tx>
            <c:strRef>
              <c:f>Sheet1!$B$1</c:f>
              <c:strCache>
                <c:ptCount val="1"/>
                <c:pt idx="0">
                  <c:v>Column1</c:v>
                </c:pt>
              </c:strCache>
            </c:strRef>
          </c:tx>
          <c:spPr>
            <a:solidFill>
              <a:srgbClr val="8EB4E3"/>
            </a:solidFill>
            <a:ln>
              <a:noFill/>
            </a:ln>
            <a:effectLst/>
          </c:spPr>
          <c:invertIfNegative val="0"/>
          <c:dPt>
            <c:idx val="0"/>
            <c:invertIfNegative val="0"/>
            <c:bubble3D val="0"/>
            <c:spPr>
              <a:solidFill>
                <a:srgbClr val="558ED5"/>
              </a:solidFill>
              <a:ln>
                <a:noFill/>
              </a:ln>
              <a:effectLst/>
            </c:spPr>
            <c:extLst>
              <c:ext xmlns:c16="http://schemas.microsoft.com/office/drawing/2014/chart" uri="{C3380CC4-5D6E-409C-BE32-E72D297353CC}">
                <c16:uniqueId val="{00000001-807D-4D8F-B5E2-1BE608B5A56B}"/>
              </c:ext>
            </c:extLst>
          </c:dPt>
          <c:dPt>
            <c:idx val="1"/>
            <c:invertIfNegative val="0"/>
            <c:bubble3D val="0"/>
            <c:spPr>
              <a:solidFill>
                <a:srgbClr val="2962A7"/>
              </a:solidFill>
              <a:ln>
                <a:noFill/>
              </a:ln>
              <a:effectLst/>
            </c:spPr>
            <c:extLst>
              <c:ext xmlns:c16="http://schemas.microsoft.com/office/drawing/2014/chart" uri="{C3380CC4-5D6E-409C-BE32-E72D297353CC}">
                <c16:uniqueId val="{00000003-807D-4D8F-B5E2-1BE608B5A56B}"/>
              </c:ext>
            </c:extLst>
          </c:dPt>
          <c:dPt>
            <c:idx val="2"/>
            <c:invertIfNegative val="0"/>
            <c:bubble3D val="0"/>
            <c:spPr>
              <a:solidFill>
                <a:srgbClr val="003865"/>
              </a:solidFill>
              <a:ln>
                <a:noFill/>
              </a:ln>
              <a:effectLst/>
            </c:spPr>
            <c:extLst>
              <c:ext xmlns:c16="http://schemas.microsoft.com/office/drawing/2014/chart" uri="{C3380CC4-5D6E-409C-BE32-E72D297353CC}">
                <c16:uniqueId val="{00000005-807D-4D8F-B5E2-1BE608B5A56B}"/>
              </c:ext>
            </c:extLst>
          </c:dPt>
          <c:dPt>
            <c:idx val="3"/>
            <c:invertIfNegative val="0"/>
            <c:bubble3D val="0"/>
            <c:spPr>
              <a:solidFill>
                <a:srgbClr val="558ED5"/>
              </a:solidFill>
              <a:ln>
                <a:noFill/>
              </a:ln>
              <a:effectLst/>
            </c:spPr>
            <c:extLst>
              <c:ext xmlns:c16="http://schemas.microsoft.com/office/drawing/2014/chart" uri="{C3380CC4-5D6E-409C-BE32-E72D297353CC}">
                <c16:uniqueId val="{00000007-807D-4D8F-B5E2-1BE608B5A56B}"/>
              </c:ext>
            </c:extLst>
          </c:dPt>
          <c:dPt>
            <c:idx val="4"/>
            <c:invertIfNegative val="0"/>
            <c:bubble3D val="0"/>
            <c:spPr>
              <a:solidFill>
                <a:srgbClr val="2962A7"/>
              </a:solidFill>
              <a:ln>
                <a:noFill/>
              </a:ln>
              <a:effectLst/>
            </c:spPr>
            <c:extLst>
              <c:ext xmlns:c16="http://schemas.microsoft.com/office/drawing/2014/chart" uri="{C3380CC4-5D6E-409C-BE32-E72D297353CC}">
                <c16:uniqueId val="{00000009-807D-4D8F-B5E2-1BE608B5A56B}"/>
              </c:ext>
            </c:extLst>
          </c:dPt>
          <c:dPt>
            <c:idx val="5"/>
            <c:invertIfNegative val="0"/>
            <c:bubble3D val="0"/>
            <c:spPr>
              <a:solidFill>
                <a:srgbClr val="003865"/>
              </a:solidFill>
              <a:ln>
                <a:noFill/>
              </a:ln>
              <a:effectLst/>
            </c:spPr>
            <c:extLst>
              <c:ext xmlns:c16="http://schemas.microsoft.com/office/drawing/2014/chart" uri="{C3380CC4-5D6E-409C-BE32-E72D297353CC}">
                <c16:uniqueId val="{0000000B-807D-4D8F-B5E2-1BE608B5A56B}"/>
              </c:ext>
            </c:extLst>
          </c:dPt>
          <c:dLbls>
            <c:dLbl>
              <c:idx val="4"/>
              <c:layout>
                <c:manualLayout>
                  <c:x val="-1.0527422911533116E-16"/>
                  <c:y val="0.1050515015686153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7D-4D8F-B5E2-1BE608B5A56B}"/>
                </c:ext>
              </c:extLst>
            </c:dLbl>
            <c:dLbl>
              <c:idx val="5"/>
              <c:layout>
                <c:manualLayout>
                  <c:x val="4.3067227603176533E-3"/>
                  <c:y val="0.121989422658861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7D-4D8F-B5E2-1BE608B5A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Tier 1 Score
Fall</c:v>
                </c:pt>
                <c:pt idx="1">
                  <c:v>Tier 1 Score
Winter</c:v>
                </c:pt>
                <c:pt idx="2">
                  <c:v>Tier 1 Score
Spring</c:v>
                </c:pt>
                <c:pt idx="3">
                  <c:v>Tier 1 Score
Fall</c:v>
                </c:pt>
                <c:pt idx="4">
                  <c:v>Tier 1 Score
Winter</c:v>
                </c:pt>
                <c:pt idx="5">
                  <c:v>Tier 1 Score
Spring</c:v>
                </c:pt>
              </c:strCache>
            </c:strRef>
          </c:cat>
          <c:val>
            <c:numRef>
              <c:f>Sheet1!$B$2:$B$7</c:f>
              <c:numCache>
                <c:formatCode>0%</c:formatCode>
                <c:ptCount val="6"/>
                <c:pt idx="0">
                  <c:v>0.35</c:v>
                </c:pt>
                <c:pt idx="1">
                  <c:v>0.49</c:v>
                </c:pt>
                <c:pt idx="2">
                  <c:v>0.5</c:v>
                </c:pt>
                <c:pt idx="3">
                  <c:v>0.55000000000000004</c:v>
                </c:pt>
              </c:numCache>
            </c:numRef>
          </c:val>
          <c:extLst>
            <c:ext xmlns:c16="http://schemas.microsoft.com/office/drawing/2014/chart" uri="{C3380CC4-5D6E-409C-BE32-E72D297353CC}">
              <c16:uniqueId val="{0000000C-807D-4D8F-B5E2-1BE608B5A56B}"/>
            </c:ext>
          </c:extLst>
        </c:ser>
        <c:dLbls>
          <c:showLegendKey val="0"/>
          <c:showVal val="0"/>
          <c:showCatName val="0"/>
          <c:showSerName val="0"/>
          <c:showPercent val="0"/>
          <c:showBubbleSize val="0"/>
        </c:dLbls>
        <c:gapWidth val="125"/>
        <c:overlap val="-100"/>
        <c:axId val="618625080"/>
        <c:axId val="618624096"/>
      </c:barChart>
      <c:catAx>
        <c:axId val="61862508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4096"/>
        <c:crosses val="autoZero"/>
        <c:auto val="1"/>
        <c:lblAlgn val="ctr"/>
        <c:lblOffset val="100"/>
        <c:noMultiLvlLbl val="0"/>
      </c:catAx>
      <c:valAx>
        <c:axId val="618624096"/>
        <c:scaling>
          <c:orientation val="minMax"/>
          <c:max val="1"/>
          <c:min val="0"/>
        </c:scaling>
        <c:delete val="0"/>
        <c:axPos val="l"/>
        <c:majorGridlines>
          <c:spPr>
            <a:ln w="9525" cap="flat" cmpd="sng" algn="ctr">
              <a:noFill/>
              <a:round/>
            </a:ln>
            <a:effectLst/>
          </c:spPr>
        </c:majorGridlines>
        <c:numFmt formatCode="0%" sourceLinked="0"/>
        <c:majorTickMark val="none"/>
        <c:minorTickMark val="none"/>
        <c:tickLblPos val="nextTo"/>
        <c:spPr>
          <a:noFill/>
          <a:ln>
            <a:solidFill>
              <a:schemeClr val="accent1">
                <a:shade val="50000"/>
              </a:schemeClr>
            </a:solidFill>
          </a:ln>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618625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05BAA-AF77-4545-9F42-624EC3ED3BAB}" type="datetimeFigureOut">
              <a:rPr lang="en-US" smtClean="0"/>
              <a:t>11/2/2021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1FAB9-208E-3A48-B1C1-D6BB7AB548FA}" type="slidenum">
              <a:rPr lang="en-US" smtClean="0"/>
              <a:t>‹#›</a:t>
            </a:fld>
            <a:endParaRPr lang="en-US" dirty="0"/>
          </a:p>
        </p:txBody>
      </p:sp>
    </p:spTree>
    <p:extLst>
      <p:ext uri="{BB962C8B-B14F-4D97-AF65-F5344CB8AC3E}">
        <p14:creationId xmlns:p14="http://schemas.microsoft.com/office/powerpoint/2010/main" val="3786143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TIP: If</a:t>
            </a:r>
            <a:r>
              <a:rPr lang="en-US" baseline="0" dirty="0" smtClean="0"/>
              <a:t> you are highlighting a specific item, select the list and change the color to Minnesota green. Then select the items you want to highlight and change the color back to white and bold. </a:t>
            </a:r>
            <a:endParaRPr lang="en-US"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1863983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6B5EEB-8B78-4E9B-BF60-7CC560134C50}" type="slidenum">
              <a:rPr lang="en-US" smtClean="0"/>
              <a:t>19</a:t>
            </a:fld>
            <a:endParaRPr lang="en-US"/>
          </a:p>
        </p:txBody>
      </p:sp>
    </p:spTree>
    <p:extLst>
      <p:ext uri="{BB962C8B-B14F-4D97-AF65-F5344CB8AC3E}">
        <p14:creationId xmlns:p14="http://schemas.microsoft.com/office/powerpoint/2010/main" val="2787113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a:p>
        </p:txBody>
      </p:sp>
    </p:spTree>
    <p:extLst>
      <p:ext uri="{BB962C8B-B14F-4D97-AF65-F5344CB8AC3E}">
        <p14:creationId xmlns:p14="http://schemas.microsoft.com/office/powerpoint/2010/main" val="3307264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23</a:t>
            </a:fld>
            <a:endParaRPr lang="en-US"/>
          </a:p>
        </p:txBody>
      </p:sp>
    </p:spTree>
    <p:extLst>
      <p:ext uri="{BB962C8B-B14F-4D97-AF65-F5344CB8AC3E}">
        <p14:creationId xmlns:p14="http://schemas.microsoft.com/office/powerpoint/2010/main" val="1099764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a:p>
        </p:txBody>
      </p:sp>
    </p:spTree>
    <p:extLst>
      <p:ext uri="{BB962C8B-B14F-4D97-AF65-F5344CB8AC3E}">
        <p14:creationId xmlns:p14="http://schemas.microsoft.com/office/powerpoint/2010/main" val="992709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25</a:t>
            </a:fld>
            <a:endParaRPr lang="en-US" dirty="0"/>
          </a:p>
        </p:txBody>
      </p:sp>
    </p:spTree>
    <p:extLst>
      <p:ext uri="{BB962C8B-B14F-4D97-AF65-F5344CB8AC3E}">
        <p14:creationId xmlns:p14="http://schemas.microsoft.com/office/powerpoint/2010/main" val="177537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D1FAB9-208E-3A48-B1C1-D6BB7AB548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0781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Adapted from PBIS.org Presentation from Heather </a:t>
            </a:r>
            <a:r>
              <a:rPr lang="en-US" dirty="0" err="1" smtClean="0"/>
              <a:t>Peshak</a:t>
            </a:r>
            <a:r>
              <a:rPr lang="en-US" dirty="0" smtClean="0"/>
              <a:t> George, Laura Kern, Karen Robbie &amp; Janet </a:t>
            </a:r>
            <a:r>
              <a:rPr lang="en-US" dirty="0" err="1" smtClean="0"/>
              <a:t>VanLone</a:t>
            </a:r>
            <a:endParaRPr lang="en-US" dirty="0" smtClean="0"/>
          </a:p>
          <a:p>
            <a:r>
              <a:rPr lang="en-US" dirty="0" smtClean="0"/>
              <a:t>Equity and equitable outcomes being at the center of all decision making</a:t>
            </a:r>
          </a:p>
          <a:p>
            <a:r>
              <a:rPr lang="en-US" dirty="0" smtClean="0"/>
              <a:t>We use state level data to support districts, schools, the classroom and then student data to inform what we do</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5</a:t>
            </a:fld>
            <a:endParaRPr lang="en-US" dirty="0"/>
          </a:p>
        </p:txBody>
      </p:sp>
    </p:spTree>
    <p:extLst>
      <p:ext uri="{BB962C8B-B14F-4D97-AF65-F5344CB8AC3E}">
        <p14:creationId xmlns:p14="http://schemas.microsoft.com/office/powerpoint/2010/main" val="37903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8</a:t>
            </a:fld>
            <a:endParaRPr lang="en-US" dirty="0"/>
          </a:p>
        </p:txBody>
      </p:sp>
    </p:spTree>
    <p:extLst>
      <p:ext uri="{BB962C8B-B14F-4D97-AF65-F5344CB8AC3E}">
        <p14:creationId xmlns:p14="http://schemas.microsoft.com/office/powerpoint/2010/main" val="1273244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9</a:t>
            </a:fld>
            <a:endParaRPr lang="en-US" dirty="0"/>
          </a:p>
        </p:txBody>
      </p:sp>
    </p:spTree>
    <p:extLst>
      <p:ext uri="{BB962C8B-B14F-4D97-AF65-F5344CB8AC3E}">
        <p14:creationId xmlns:p14="http://schemas.microsoft.com/office/powerpoint/2010/main" val="2171284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10</a:t>
            </a:fld>
            <a:endParaRPr lang="en-US" dirty="0"/>
          </a:p>
        </p:txBody>
      </p:sp>
    </p:spTree>
    <p:extLst>
      <p:ext uri="{BB962C8B-B14F-4D97-AF65-F5344CB8AC3E}">
        <p14:creationId xmlns:p14="http://schemas.microsoft.com/office/powerpoint/2010/main" val="1370563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11</a:t>
            </a:fld>
            <a:endParaRPr lang="en-US" dirty="0"/>
          </a:p>
        </p:txBody>
      </p:sp>
    </p:spTree>
    <p:extLst>
      <p:ext uri="{BB962C8B-B14F-4D97-AF65-F5344CB8AC3E}">
        <p14:creationId xmlns:p14="http://schemas.microsoft.com/office/powerpoint/2010/main" val="3495440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12</a:t>
            </a:fld>
            <a:endParaRPr lang="en-US" dirty="0"/>
          </a:p>
        </p:txBody>
      </p:sp>
    </p:spTree>
    <p:extLst>
      <p:ext uri="{BB962C8B-B14F-4D97-AF65-F5344CB8AC3E}">
        <p14:creationId xmlns:p14="http://schemas.microsoft.com/office/powerpoint/2010/main" val="2408569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13</a:t>
            </a:fld>
            <a:endParaRPr lang="en-US" dirty="0"/>
          </a:p>
        </p:txBody>
      </p:sp>
    </p:spTree>
    <p:extLst>
      <p:ext uri="{BB962C8B-B14F-4D97-AF65-F5344CB8AC3E}">
        <p14:creationId xmlns:p14="http://schemas.microsoft.com/office/powerpoint/2010/main" val="748013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11/2/2021</a:t>
            </a:fld>
            <a:endParaRPr lang="en-US" dirty="0">
              <a:solidFill>
                <a:srgbClr val="000000"/>
              </a:solidFill>
            </a:endParaRPr>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education.mn.gov</a:t>
            </a: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803811"/>
            <a:ext cx="5447246" cy="723760"/>
          </a:xfrm>
          <a:prstGeom prst="rect">
            <a:avLst/>
          </a:prstGeom>
        </p:spPr>
      </p:pic>
      <p:pic>
        <p:nvPicPr>
          <p:cNvPr id="10"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03809" y="2722866"/>
            <a:ext cx="2784382" cy="1292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6783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425E5E-8D9F-E64E-A62C-9E9663A2F994}" type="datetimeFigureOut">
              <a:rPr lang="en-US" smtClean="0">
                <a:solidFill>
                  <a:prstClr val="black">
                    <a:tint val="75000"/>
                  </a:prstClr>
                </a:solidFill>
              </a:rPr>
              <a:pPr/>
              <a:t>11/2/2021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15EC8E-E6FD-D74C-91C3-44CDC86C82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37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11/2/2021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Footer Placeholder 4"/>
          <p:cNvSpPr>
            <a:spLocks noGrp="1"/>
          </p:cNvSpPr>
          <p:nvPr>
            <p:ph type="ftr" sz="quarter" idx="13"/>
          </p:nvPr>
        </p:nvSpPr>
        <p:spPr>
          <a:xfrm>
            <a:off x="2885256" y="6356350"/>
            <a:ext cx="6421487"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r>
              <a:rPr kumimoji="0" lang="en-US" sz="1200" b="0" i="0" u="none" strike="noStrike" kern="1200" cap="none" spc="0" normalizeH="0" baseline="0" noProof="0" dirty="0" smtClean="0">
                <a:ln>
                  <a:noFill/>
                </a:ln>
                <a:solidFill>
                  <a:srgbClr val="000000"/>
                </a:solidFill>
                <a:effectLst/>
                <a:uLnTx/>
                <a:uFillTx/>
                <a:latin typeface="+mn-lt"/>
                <a:ea typeface="+mn-ea"/>
                <a:cs typeface="+mn-cs"/>
              </a:rPr>
              <a:t>Minnesota Department of Education | education.mn.gov</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7219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11/2/2021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r>
              <a:rPr kumimoji="0" lang="en-US" sz="1200" b="0" i="0" u="none" strike="noStrike" kern="1200" cap="none" spc="0" normalizeH="0" baseline="0" noProof="0" dirty="0" smtClean="0">
                <a:ln>
                  <a:noFill/>
                </a:ln>
                <a:solidFill>
                  <a:srgbClr val="000000"/>
                </a:solidFill>
                <a:effectLst/>
                <a:uLnTx/>
                <a:uFillTx/>
                <a:latin typeface="+mn-lt"/>
                <a:ea typeface="+mn-ea"/>
                <a:cs typeface="+mn-cs"/>
              </a:rPr>
              <a:t>Minnesota Department of Education | education.mn.gov</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7896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838200" y="1335281"/>
            <a:ext cx="10515600" cy="4841682"/>
          </a:xfrm>
          <a:solidFill>
            <a:schemeClr val="bg1"/>
          </a:solidFill>
        </p:spPr>
        <p:txBody>
          <a:bodyPr lIns="182880" tIns="91440" rIns="182880" bIns="274320" anchor="b">
            <a:normAutofit/>
          </a:bodyPr>
          <a:lstStyle>
            <a:lvl1pPr algn="l">
              <a:defRPr sz="7200" b="1">
                <a:solidFill>
                  <a:schemeClr val="tx1"/>
                </a:solidFill>
              </a:defRPr>
            </a:lvl1pPr>
          </a:lstStyle>
          <a:p>
            <a:r>
              <a:rPr lang="en-US" dirty="0"/>
              <a:t>Click to edit title</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11/2/2021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solidFill>
                  <a:schemeClr val="bg1"/>
                </a:solidFill>
              </a:defRPr>
            </a:lvl1pPr>
          </a:lstStyle>
          <a:p>
            <a:r>
              <a:rPr kumimoji="0" lang="en-US" sz="1200" b="0" i="0" u="none" strike="noStrike" kern="1200" cap="none" spc="0" normalizeH="0" baseline="0" noProof="0" dirty="0" smtClean="0">
                <a:ln>
                  <a:noFill/>
                </a:ln>
                <a:solidFill>
                  <a:srgbClr val="000000"/>
                </a:solidFill>
                <a:effectLst/>
                <a:uLnTx/>
                <a:uFillTx/>
                <a:latin typeface="+mn-lt"/>
                <a:ea typeface="+mn-ea"/>
                <a:cs typeface="+mn-cs"/>
              </a:rPr>
              <a:t>Minnesota Department of Education | education.mn.gov</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1962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hasCustomPrompt="1"/>
          </p:nvPr>
        </p:nvSpPr>
        <p:spPr>
          <a:xfrm>
            <a:off x="2484583" y="152400"/>
            <a:ext cx="8869216"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11/2/2021</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9" name="Footer Placeholder 4"/>
          <p:cNvSpPr>
            <a:spLocks noGrp="1"/>
          </p:cNvSpPr>
          <p:nvPr>
            <p:ph type="ftr" sz="quarter" idx="13"/>
          </p:nvPr>
        </p:nvSpPr>
        <p:spPr>
          <a:xfrm>
            <a:off x="2885258" y="6356352"/>
            <a:ext cx="6421487" cy="365125"/>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solidFill>
                  <a:srgbClr val="000000"/>
                </a:solidFill>
              </a:defRPr>
            </a:lvl1pPr>
          </a:lstStyle>
          <a:p>
            <a:r>
              <a:rPr lang="en-US" sz="1600" b="1" dirty="0"/>
              <a:t>pbis.org</a:t>
            </a:r>
          </a:p>
        </p:txBody>
      </p:sp>
      <p:pic>
        <p:nvPicPr>
          <p:cNvPr id="5" name="Picture 4">
            <a:extLst>
              <a:ext uri="{FF2B5EF4-FFF2-40B4-BE49-F238E27FC236}">
                <a16:creationId xmlns:a16="http://schemas.microsoft.com/office/drawing/2014/main" id="{555C5CBA-7D4D-47BA-A087-44185B38E4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764" y="216450"/>
            <a:ext cx="1792059" cy="777607"/>
          </a:xfrm>
          <a:prstGeom prst="rect">
            <a:avLst/>
          </a:prstGeom>
          <a:solidFill>
            <a:schemeClr val="bg1"/>
          </a:solidFill>
        </p:spPr>
      </p:pic>
    </p:spTree>
    <p:extLst>
      <p:ext uri="{BB962C8B-B14F-4D97-AF65-F5344CB8AC3E}">
        <p14:creationId xmlns:p14="http://schemas.microsoft.com/office/powerpoint/2010/main" val="77772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87168" y="155448"/>
            <a:ext cx="8869680" cy="914400"/>
          </a:xfrm>
        </p:spPr>
        <p:txBody>
          <a:bodyPr/>
          <a:lstStyle>
            <a:lvl1pPr algn="l">
              <a:defRPr>
                <a:solidFill>
                  <a:srgbClr val="3E65AF"/>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sz="1200">
                <a:solidFill>
                  <a:schemeClr val="bg1"/>
                </a:solidFill>
              </a:defRPr>
            </a:lvl1pPr>
          </a:lstStyle>
          <a:p>
            <a:r>
              <a:rPr lang="en-US" sz="1600" b="1" dirty="0">
                <a:solidFill>
                  <a:srgbClr val="000000"/>
                </a:solidFill>
              </a:rPr>
              <a:t>pbis.org</a:t>
            </a:r>
            <a:endParaRPr lang="en-US" b="1" dirty="0">
              <a:solidFill>
                <a:srgbClr val="FFFFFF"/>
              </a:solidFill>
            </a:endParaRPr>
          </a:p>
        </p:txBody>
      </p:sp>
      <p:sp>
        <p:nvSpPr>
          <p:cNvPr id="5" name="Slide Number Placeholder 4"/>
          <p:cNvSpPr>
            <a:spLocks noGrp="1"/>
          </p:cNvSpPr>
          <p:nvPr>
            <p:ph type="sldNum" sz="quarter" idx="12"/>
          </p:nvPr>
        </p:nvSpPr>
        <p:spPr/>
        <p:txBody>
          <a:bodyPr/>
          <a:lstStyle>
            <a:lvl1pPr>
              <a:defRPr b="1">
                <a:solidFill>
                  <a:schemeClr val="bg1"/>
                </a:solidFill>
              </a:defRPr>
            </a:lvl1pPr>
          </a:lstStyle>
          <a:p>
            <a:fld id="{91C7252B-4A3A-443E-82EA-92A5BCCF2336}" type="slidenum">
              <a:rPr lang="en-US" smtClean="0">
                <a:solidFill>
                  <a:srgbClr val="FFFFFF"/>
                </a:solidFill>
              </a:rPr>
              <a:pPr/>
              <a:t>‹#›</a:t>
            </a:fld>
            <a:endParaRPr lang="en-US" dirty="0">
              <a:solidFill>
                <a:srgbClr val="FFFFFF"/>
              </a:solidFill>
            </a:endParaRPr>
          </a:p>
        </p:txBody>
      </p:sp>
      <p:pic>
        <p:nvPicPr>
          <p:cNvPr id="3" name="Picture 2">
            <a:extLst>
              <a:ext uri="{FF2B5EF4-FFF2-40B4-BE49-F238E27FC236}">
                <a16:creationId xmlns:a16="http://schemas.microsoft.com/office/drawing/2014/main" id="{2D78962E-E1CF-453C-9ACD-53F60E5714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7764" y="216450"/>
            <a:ext cx="1792059" cy="777607"/>
          </a:xfrm>
          <a:prstGeom prst="rect">
            <a:avLst/>
          </a:prstGeom>
          <a:solidFill>
            <a:schemeClr val="bg1"/>
          </a:solidFill>
        </p:spPr>
      </p:pic>
    </p:spTree>
    <p:extLst>
      <p:ext uri="{BB962C8B-B14F-4D97-AF65-F5344CB8AC3E}">
        <p14:creationId xmlns:p14="http://schemas.microsoft.com/office/powerpoint/2010/main" val="194333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11/2/2021</a:t>
            </a:fld>
            <a:endParaRPr lang="en-US" dirty="0">
              <a:solidFill>
                <a:srgbClr val="FFFFFF"/>
              </a:solidFill>
            </a:endParaRPr>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defRPr>
            </a:lvl1pPr>
          </a:lstStyle>
          <a:p>
            <a:r>
              <a:rPr lang="en-US" dirty="0" smtClean="0">
                <a:solidFill>
                  <a:srgbClr val="FFFFFF"/>
                </a:solidFill>
              </a:rPr>
              <a:t>Minnesota Department of Education | education.mn.gov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176" y="594061"/>
            <a:ext cx="3486624" cy="463258"/>
          </a:xfrm>
          <a:prstGeom prst="rect">
            <a:avLst/>
          </a:prstGeom>
        </p:spPr>
      </p:pic>
      <p:pic>
        <p:nvPicPr>
          <p:cNvPr id="9"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00443" y="353698"/>
            <a:ext cx="1696348" cy="78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59099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27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6"/>
            <a:ext cx="10515600" cy="4788393"/>
          </a:xfrm>
          <a:noFill/>
        </p:spPr>
        <p:txBody>
          <a:bodyPr lIns="91440" tIns="45720" rIns="91440" bIns="4572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black">
          <a:xfrm>
            <a:off x="838201" y="6356352"/>
            <a:ext cx="1358591" cy="365125"/>
          </a:xfrm>
        </p:spPr>
        <p:txBody>
          <a:bodyPr/>
          <a:lstStyle/>
          <a:p>
            <a:fld id="{66C283A4-7960-4BFD-B3A5-A2CC5BB2A473}" type="datetime1">
              <a:rPr lang="en-US" smtClean="0"/>
              <a:t>11/2/2021</a:t>
            </a:fld>
            <a:endParaRPr lang="en-US" dirty="0"/>
          </a:p>
        </p:txBody>
      </p:sp>
      <p:sp>
        <p:nvSpPr>
          <p:cNvPr id="7"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dirty="0"/>
              <a:t>Minnesota Department of Education </a:t>
            </a:r>
            <a:r>
              <a:rPr lang="en-US" dirty="0">
                <a:solidFill>
                  <a:schemeClr val="accent1"/>
                </a:solidFill>
              </a:rPr>
              <a:t>|</a:t>
            </a:r>
            <a:r>
              <a:rPr lang="en-US" dirty="0"/>
              <a:t> education.mn.gov</a:t>
            </a:r>
          </a:p>
        </p:txBody>
      </p:sp>
      <p:sp>
        <p:nvSpPr>
          <p:cNvPr id="9" name="Slide Number Placeholder 5"/>
          <p:cNvSpPr>
            <a:spLocks noGrp="1"/>
          </p:cNvSpPr>
          <p:nvPr>
            <p:ph type="sldNum" sz="quarter" idx="12"/>
          </p:nvPr>
        </p:nvSpPr>
        <p:spPr bwMode="black">
          <a:xfrm>
            <a:off x="9891133"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94049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63824" y="350816"/>
            <a:ext cx="6986016" cy="91535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67" name="Shape 67"/>
          <p:cNvSpPr txBox="1">
            <a:spLocks noGrp="1"/>
          </p:cNvSpPr>
          <p:nvPr>
            <p:ph type="body" idx="1"/>
          </p:nvPr>
        </p:nvSpPr>
        <p:spPr>
          <a:xfrm>
            <a:off x="1892808" y="1600200"/>
            <a:ext cx="8257032" cy="4373663"/>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Questrial"/>
                <a:ea typeface="Questrial"/>
                <a:cs typeface="Questrial"/>
                <a:sym typeface="Questrial"/>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Questrial"/>
                <a:ea typeface="Questrial"/>
                <a:cs typeface="Questrial"/>
                <a:sym typeface="Questrial"/>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Questrial"/>
                <a:ea typeface="Questrial"/>
                <a:cs typeface="Questrial"/>
                <a:sym typeface="Questrial"/>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5" name="Picture 4" descr="Minnesota PBIS Logo (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5648" y="512704"/>
            <a:ext cx="1274847" cy="559339"/>
          </a:xfrm>
          <a:prstGeom prst="rect">
            <a:avLst/>
          </a:prstGeom>
        </p:spPr>
      </p:pic>
    </p:spTree>
    <p:extLst>
      <p:ext uri="{BB962C8B-B14F-4D97-AF65-F5344CB8AC3E}">
        <p14:creationId xmlns:p14="http://schemas.microsoft.com/office/powerpoint/2010/main" val="2556030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solidFill>
                  <a:srgbClr val="000000"/>
                </a:solidFill>
              </a:rPr>
              <a:pPr/>
              <a:t>11/2/2021</a:t>
            </a:fld>
            <a:endParaRPr lang="en-US" dirty="0">
              <a:solidFill>
                <a:srgbClr val="000000"/>
              </a:solidFill>
            </a:endParaRPr>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 mn.gov/websiteurl</a:t>
            </a:r>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0845033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5" r:id="rId3"/>
    <p:sldLayoutId id="2147483766" r:id="rId4"/>
    <p:sldLayoutId id="2147483808" r:id="rId5"/>
    <p:sldLayoutId id="2147483809" r:id="rId6"/>
    <p:sldLayoutId id="2147483756" r:id="rId7"/>
    <p:sldLayoutId id="2147483828"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7E6E6"/>
        </a:solidFill>
        <a:effectLst/>
      </p:bgPr>
    </p:bg>
    <p:spTree>
      <p:nvGrpSpPr>
        <p:cNvPr id="1" name=""/>
        <p:cNvGrpSpPr/>
        <p:nvPr/>
      </p:nvGrpSpPr>
      <p:grpSpPr>
        <a:xfrm>
          <a:off x="0" y="0"/>
          <a:ext cx="0" cy="0"/>
          <a:chOff x="0" y="0"/>
          <a:chExt cx="0" cy="0"/>
        </a:xfrm>
      </p:grpSpPr>
      <p:sp>
        <p:nvSpPr>
          <p:cNvPr id="5" name="Rectangle 4"/>
          <p:cNvSpPr/>
          <p:nvPr userDrawn="1"/>
        </p:nvSpPr>
        <p:spPr>
          <a:xfrm>
            <a:off x="1524000" y="0"/>
            <a:ext cx="9144000" cy="6858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Title Placeholder 1"/>
          <p:cNvSpPr>
            <a:spLocks noGrp="1"/>
          </p:cNvSpPr>
          <p:nvPr>
            <p:ph type="title"/>
          </p:nvPr>
        </p:nvSpPr>
        <p:spPr>
          <a:xfrm>
            <a:off x="2523744" y="251382"/>
            <a:ext cx="7278624" cy="6492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496312" y="1600200"/>
            <a:ext cx="7306056" cy="4373663"/>
          </a:xfrm>
          <a:prstGeom prst="rect">
            <a:avLst/>
          </a:prstGeom>
        </p:spPr>
        <p:txBody>
          <a:bodyPr vert="horz" lIns="91440" tIns="45720" rIns="91440" bIns="45720" rtlCol="0">
            <a:normAutofit/>
          </a:bodyPr>
          <a:lstStyle/>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p:txBody>
      </p:sp>
    </p:spTree>
    <p:extLst>
      <p:ext uri="{BB962C8B-B14F-4D97-AF65-F5344CB8AC3E}">
        <p14:creationId xmlns:p14="http://schemas.microsoft.com/office/powerpoint/2010/main" val="2227301458"/>
      </p:ext>
    </p:extLst>
  </p:cSld>
  <p:clrMap bg1="lt1" tx1="dk1" bg2="lt2" tx2="dk2" accent1="accent1" accent2="accent2" accent3="accent3" accent4="accent4" accent5="accent5" accent6="accent6" hlink="hlink" folHlink="folHlink"/>
  <p:sldLayoutIdLst>
    <p:sldLayoutId id="2147483822" r:id="rId1"/>
    <p:sldLayoutId id="2147483823" r:id="rId2"/>
  </p:sldLayoutIdLst>
  <p:txStyles>
    <p:titleStyle>
      <a:lvl1pPr algn="ctr" defTabSz="457200" rtl="0" eaLnBrk="1" latinLnBrk="0" hangingPunct="1">
        <a:spcBef>
          <a:spcPct val="0"/>
        </a:spcBef>
        <a:buNone/>
        <a:defRPr sz="3600" kern="1200">
          <a:solidFill>
            <a:schemeClr val="tx2">
              <a:lumMod val="50000"/>
            </a:schemeClr>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DE.PBIS@state.mn.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education.mn.gov/MDE/dse/sped/spedtrain/"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education.mn.gov/MDE/dse/sped/spedtrai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pbisforum.org/" TargetMode="External"/><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hyperlink" Target="https://youtube.com/c/CenteronPBIS/videos" TargetMode="External"/><Relationship Id="rId4" Type="http://schemas.openxmlformats.org/officeDocument/2006/relationships/hyperlink" Target="https://pbis.org/conference-and-presentations/pbis-leadership-foru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youtube.com/watch?v=S7q4kdwkCDM&amp;t=1150s" TargetMode="External"/><Relationship Id="rId5" Type="http://schemas.openxmlformats.org/officeDocument/2006/relationships/hyperlink" Target="https://pbismn.org/summer-institute"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witter.com/pbisMN" TargetMode="External"/><Relationship Id="rId2" Type="http://schemas.openxmlformats.org/officeDocument/2006/relationships/hyperlink" Target="https://www.facebook.com/pbisMN/" TargetMode="Externa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hyperlink" Target="https://pbismn.org/contact-us.php" TargetMode="External"/><Relationship Id="rId3" Type="http://schemas.openxmlformats.org/officeDocument/2006/relationships/hyperlink" Target="mailto:EEngness@resourcecoop-mn.gov" TargetMode="External"/><Relationship Id="rId7" Type="http://schemas.openxmlformats.org/officeDocument/2006/relationships/hyperlink" Target="mailto:pbisevalmn@wilder.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Eric.Kloos@state.mn.us" TargetMode="External"/><Relationship Id="rId5" Type="http://schemas.openxmlformats.org/officeDocument/2006/relationships/hyperlink" Target="mailto:Erin.Farrell@state.mn.us" TargetMode="External"/><Relationship Id="rId4" Type="http://schemas.openxmlformats.org/officeDocument/2006/relationships/hyperlink" Target="mailto:Angela.Scott@state.mn.u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mailto:pbisevalmn@wilder.org" TargetMode="External"/><Relationship Id="rId3" Type="http://schemas.openxmlformats.org/officeDocument/2006/relationships/hyperlink" Target="mailto:lauren.sparr@metroecsu.org" TargetMode="External"/><Relationship Id="rId7" Type="http://schemas.openxmlformats.org/officeDocument/2006/relationships/hyperlink" Target="mailto:Eric.Kloos@state.mn.u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Daniel.Torrez@state.mn.us" TargetMode="External"/><Relationship Id="rId5" Type="http://schemas.openxmlformats.org/officeDocument/2006/relationships/hyperlink" Target="mailto:Ellen.Nacik@state.mn.us" TargetMode="External"/><Relationship Id="rId4" Type="http://schemas.openxmlformats.org/officeDocument/2006/relationships/hyperlink" Target="mailto:PBIS.Debi@gmail.com" TargetMode="External"/><Relationship Id="rId9" Type="http://schemas.openxmlformats.org/officeDocument/2006/relationships/hyperlink" Target="https://pbismn.org/contact-us.php"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mailto:Janet.Christensen@state.mn.us" TargetMode="External"/><Relationship Id="rId3" Type="http://schemas.openxmlformats.org/officeDocument/2006/relationships/hyperlink" Target="mailto:Liz.Deen@swwc.org" TargetMode="External"/><Relationship Id="rId7" Type="http://schemas.openxmlformats.org/officeDocument/2006/relationships/hyperlink" Target="mailto:garrett.petrie@state.mn.u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Amber.Bruns@swwc.org" TargetMode="External"/><Relationship Id="rId11" Type="http://schemas.openxmlformats.org/officeDocument/2006/relationships/hyperlink" Target="https://pbismn.org/contact-us.php" TargetMode="External"/><Relationship Id="rId5" Type="http://schemas.openxmlformats.org/officeDocument/2006/relationships/hyperlink" Target="mailto:EToninato@mnscsc.org" TargetMode="External"/><Relationship Id="rId10" Type="http://schemas.openxmlformats.org/officeDocument/2006/relationships/hyperlink" Target="mailto:pbisevalmn@wilder.org" TargetMode="External"/><Relationship Id="rId4" Type="http://schemas.openxmlformats.org/officeDocument/2006/relationships/hyperlink" Target="mailto:Hazel.Ashbeck@swwc.org" TargetMode="External"/><Relationship Id="rId9" Type="http://schemas.openxmlformats.org/officeDocument/2006/relationships/hyperlink" Target="mailto:Eric.Kloos@state.mn.u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hyperlink" Target="https://www.pbis.org/video/four-tips-for-sustaining-pbi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Improvement Cycles Toward Full Implementation:</a:t>
            </a:r>
            <a:br>
              <a:rPr lang="en-US" dirty="0"/>
            </a:br>
            <a:r>
              <a:rPr lang="en-US" sz="2400" dirty="0"/>
              <a:t>Action Planning with Results</a:t>
            </a:r>
            <a:endParaRPr lang="en-US" dirty="0"/>
          </a:p>
        </p:txBody>
      </p:sp>
      <p:sp>
        <p:nvSpPr>
          <p:cNvPr id="3" name="Text Placeholder 2"/>
          <p:cNvSpPr>
            <a:spLocks noGrp="1"/>
          </p:cNvSpPr>
          <p:nvPr>
            <p:ph type="body" sz="quarter" idx="14"/>
          </p:nvPr>
        </p:nvSpPr>
        <p:spPr>
          <a:xfrm>
            <a:off x="0" y="5457217"/>
            <a:ext cx="12192000" cy="1024038"/>
          </a:xfrm>
        </p:spPr>
        <p:txBody>
          <a:bodyPr>
            <a:normAutofit fontScale="40000" lnSpcReduction="20000"/>
          </a:bodyPr>
          <a:lstStyle/>
          <a:p>
            <a:pPr lvl="0">
              <a:buClr>
                <a:srgbClr val="003865"/>
              </a:buClr>
            </a:pPr>
            <a:r>
              <a:rPr lang="en-US" sz="5900" dirty="0">
                <a:solidFill>
                  <a:srgbClr val="003865"/>
                </a:solidFill>
              </a:rPr>
              <a:t>Minnesota PBIS Cohort 16 Winter Training – Day 8</a:t>
            </a:r>
          </a:p>
          <a:p>
            <a:pPr lvl="0">
              <a:spcAft>
                <a:spcPts val="600"/>
              </a:spcAft>
              <a:buClr>
                <a:srgbClr val="003865"/>
              </a:buClr>
            </a:pPr>
            <a:r>
              <a:rPr lang="en-US" sz="3800" dirty="0">
                <a:solidFill>
                  <a:srgbClr val="003865"/>
                </a:solidFill>
              </a:rPr>
              <a:t>MDE PBIS Management Team</a:t>
            </a:r>
          </a:p>
          <a:p>
            <a:pPr lvl="0">
              <a:buClr>
                <a:srgbClr val="003865"/>
              </a:buClr>
            </a:pPr>
            <a:r>
              <a:rPr lang="en-US" sz="3800" dirty="0">
                <a:solidFill>
                  <a:srgbClr val="003865"/>
                </a:solidFill>
                <a:hlinkClick r:id="rId2"/>
              </a:rPr>
              <a:t>MDE.PBIS@state.mn.us</a:t>
            </a:r>
            <a:r>
              <a:rPr lang="en-US" sz="3800" dirty="0">
                <a:solidFill>
                  <a:srgbClr val="003865"/>
                </a:solidFill>
              </a:rPr>
              <a:t> </a:t>
            </a:r>
          </a:p>
        </p:txBody>
      </p:sp>
      <p:sp>
        <p:nvSpPr>
          <p:cNvPr id="5" name="Footer Placeholder 4"/>
          <p:cNvSpPr>
            <a:spLocks noGrp="1"/>
          </p:cNvSpPr>
          <p:nvPr>
            <p:ph type="ftr" sz="quarter" idx="3"/>
          </p:nvPr>
        </p:nvSpPr>
        <p:spPr>
          <a:xfrm>
            <a:off x="1" y="6481256"/>
            <a:ext cx="12192000" cy="289196"/>
          </a:xfrm>
        </p:spPr>
        <p:txBody>
          <a:bodyPr/>
          <a:lstStyle/>
          <a:p>
            <a:pPr lvl="0"/>
            <a:r>
              <a:rPr lang="en-US" sz="1600" dirty="0">
                <a:solidFill>
                  <a:srgbClr val="003865"/>
                </a:solidFill>
              </a:rPr>
              <a:t>Minnesota Department of Education </a:t>
            </a:r>
            <a:r>
              <a:rPr lang="en-US" sz="1600" dirty="0">
                <a:solidFill>
                  <a:schemeClr val="accent3"/>
                </a:solidFill>
              </a:rPr>
              <a:t>|</a:t>
            </a:r>
            <a:r>
              <a:rPr lang="en-US" sz="1600" dirty="0">
                <a:solidFill>
                  <a:srgbClr val="003865"/>
                </a:solidFill>
              </a:rPr>
              <a:t> </a:t>
            </a:r>
            <a:r>
              <a:rPr lang="en-US" sz="1600" dirty="0" smtClean="0">
                <a:solidFill>
                  <a:srgbClr val="003865"/>
                </a:solidFill>
              </a:rPr>
              <a:t>education.mn.gov</a:t>
            </a:r>
            <a:endParaRPr lang="en-US" sz="1600" dirty="0">
              <a:solidFill>
                <a:srgbClr val="003865"/>
              </a:solidFill>
            </a:endParaRPr>
          </a:p>
        </p:txBody>
      </p:sp>
      <p:sp>
        <p:nvSpPr>
          <p:cNvPr id="4" name="Date Placeholder 3"/>
          <p:cNvSpPr>
            <a:spLocks noGrp="1"/>
          </p:cNvSpPr>
          <p:nvPr>
            <p:ph type="dt" sz="half" idx="15"/>
          </p:nvPr>
        </p:nvSpPr>
        <p:spPr/>
        <p:txBody>
          <a:bodyPr/>
          <a:lstStyle/>
          <a:p>
            <a:r>
              <a:rPr lang="en-US" smtClean="0">
                <a:solidFill>
                  <a:srgbClr val="000000"/>
                </a:solidFill>
              </a:rPr>
              <a:t>November 2021</a:t>
            </a:r>
            <a:endParaRPr lang="en-US" dirty="0">
              <a:solidFill>
                <a:srgbClr val="000000"/>
              </a:solidFill>
            </a:endParaRPr>
          </a:p>
        </p:txBody>
      </p:sp>
    </p:spTree>
    <p:extLst>
      <p:ext uri="{BB962C8B-B14F-4D97-AF65-F5344CB8AC3E}">
        <p14:creationId xmlns:p14="http://schemas.microsoft.com/office/powerpoint/2010/main" val="971720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1D2A53"/>
                </a:solidFill>
              </a:rPr>
              <a:t>Starting the 2020 School Year</a:t>
            </a:r>
            <a:r>
              <a:rPr lang="en-US" sz="3600" dirty="0">
                <a:solidFill>
                  <a:srgbClr val="1D2A53"/>
                </a:solidFill>
              </a:rPr>
              <a:t/>
            </a:r>
            <a:br>
              <a:rPr lang="en-US" sz="3600" dirty="0">
                <a:solidFill>
                  <a:srgbClr val="1D2A53"/>
                </a:solidFill>
              </a:rPr>
            </a:br>
            <a:r>
              <a:rPr lang="en-US" sz="2400" dirty="0">
                <a:solidFill>
                  <a:srgbClr val="1D2A53"/>
                </a:solidFill>
              </a:rPr>
              <a:t>Cohort </a:t>
            </a:r>
            <a:r>
              <a:rPr lang="en-US" sz="2400" dirty="0" smtClean="0">
                <a:solidFill>
                  <a:srgbClr val="1D2A53"/>
                </a:solidFill>
              </a:rPr>
              <a:t>16 </a:t>
            </a:r>
            <a:r>
              <a:rPr lang="en-US" sz="2400" dirty="0">
                <a:solidFill>
                  <a:srgbClr val="1D2A53"/>
                </a:solidFill>
              </a:rPr>
              <a:t>– </a:t>
            </a:r>
            <a:r>
              <a:rPr lang="en-US" sz="2400" dirty="0" smtClean="0">
                <a:solidFill>
                  <a:srgbClr val="1D2A53"/>
                </a:solidFill>
              </a:rPr>
              <a:t>2020-2022</a:t>
            </a:r>
            <a:endParaRPr lang="en-US" dirty="0"/>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1415636489"/>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8" name="Picture 7" descr="This is an image of a Minnesota map, divided according to school district. The map is color coded to show the level of PBIS implementation throughout the state. &#10;School districts that have 1% to 59% of schools implementing PBIS are indicated in light green. These are: SOUTH WASHINGTON COUNTY SCHOOL DIS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ILLWATER AREA PUBLIC SCHOOL DIST., ALBANY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TEWARTVILLE PUBLIC SCHOOL DISTRICT, WACONIA PUBLIC SCHOOL DISTRICT, ROSEMOUNT-APPLE VALLEY-EAGAN, DULUTH PUBLIC SCHOOL DISTRICT, BENSON PUBLIC SCHOOL DISTRICT, CLOQUET PUBLIC SCHOOL DISTRICT, LESUEUR-HENDERSON SCHOOL DISTRICT, LONG PRAIRIE-GREY EAGLE SCHOOL DIST, LUVERNE PUBLIC SCHOOL DISTRICT, MELROSE PUBLIC SCHOOL DISTRICT, PEQUOT LAKES PUBLIC SCHOOLS, SOUTHLAND PUBLIC SCHOOL DISTRICT, WILLMAR PUBLIC SCHOOL DISTRICT, DETROIT LAKES PUBLIC SCHOOL DIST., BUFFALO-HANOVER-MONTROSE PUBLIC SCHOOL, COLUMBIA HEIGHTS PUBLIC SCHOOL DIST, ST. MICHAEL-ALBERTVILLE SCHOOL DIST, OSSEO PUBLIC SCHOOL DISTRICT, ELK RIVER PUBLIC SCHOOL DISTRICT, SAINT PAUL SCHOOL DISTRICT, BECKER PUBLIC SCHOOL DISTRICT, CASS LAKE-BENA PUBLIC SCHOOLS, DILWORTH-GLYNDON-FELTON, FAIRMONT AREA SCHOOL DISTRICT, FILLMORE CENTRAL, FRAZEE-VERGAS PUBLIC SCHOOL DIST., LAKE BENTON PUBLIC SCHOOL DISTRICT, LAKE CITY PUBLIC SCHOOL DISTRICT, LANESBORO PUBLIC SCHOOL DISTRICT, MCGREGOR PUBLIC SCHOOL DISTRICT, MEDFORD PUBLIC SCHOOL DISTRICT, NEVIS PUBLIC SCHOOL DISTRICT, PINE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MINNEAPOLIS PUBLIC SCHOOL DIST., NORTH ST PAUL-MAPLEWOOD SCHOOL DIST, OWATONNA PUBLIC SCHOOL DISTRICT, EDEN PRAIRIE PUBLIC SCHOOL DISTRICT, NORTHFIELD PUBLIC SCHOOL DISTRICT, HAWLEY PUBLIC SCHOOL DISTRICT, PAYNESVILLE PUBLIC SCHOOL DISTRICT, TRITON PUBLIC SCHOOL DISTRICT, MOUNTAIN IRON-BUHL SCHOOL DISTRICT, ST. LOUIS COUNTY SCHOOL DISTRICT, WHEATON AREA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ZUMBROTA-MAZEPPA SCHOOL DISTRICT, BELLE PLAINE PUBLIC SCHOOL DISTRICT, BROOKLYN CENTER SCHOOL DISTRICT, CENTENNIAL PUBLIC SCHOOL DISTRICT, CLEVELAND PUBLIC SCHOOL DISTRICT, GOODRIDGE PUBLIC SCHOOL DISTRICT, HILL CITY PUBLIC SCHOOL DISTRICT, HOLDINGFORD PUBLIC SCHOOL DISTRICT, LANCASTER PUBLIC SCHOOL DISTRICT, LAPORTE PUBLIC SCHOOL DISTRICT, REDWOOD AREA SCHOOL DISTRICT, RUSH CITY PUBLIC SCHOOL DISTRICT, SOUTH SAINT PAUL PUBLIC SCHOOL DISTRICT, WAYZATA PUBLIC SCHOOL DISTRICT, GREENWAY PUBLIC SCHOOL DISTRICT, AUSTIN PUBLIC SCHOOL DISTRICT, BARNUM PUBLIC SCHOOL DISTRICT, FRIDLEY PUBLIC SCHOOL DISTRICT, ISLE PUBLIC SCHOOL DISTRICT, KASSON-MANTORVILLE SCHOOL DISTRICT, LAKE OF THE WOODS SCHOOL DISTRICT, MARSHALL COUNTY CENTRAL SCHOOLS, MARSHALL PUBLIC SCHOOL DISTRICT, MENAHGA PUBLIC SCHOOL DISTRICT, MOOSE LAKE PUBLIC SCHOOL DISTRICT, OGILVIE PUBLIC SCHOOL DISTRICT, ROYALTON PUBLIC SCHOOL DISTRICT, SARTELL-ST. STEPHEN SCHOOL DISTRICT, SHAKOPEE PUBLIC SCHOOL DISTRICT, ST. FRANCIS PUBLIC SCHOOL DISTRICT, SWANVILLE PUBLIC SCHOOL DISTRICT, WESTONKA PUBLIC SCHOOL DISTRICT, WINONA AREA PUBLIC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URBAN ACADEMY CHARTER SCHOOL, NEW CENTURY CHARTER SCHOOL, NEW MILLENNIUM ACADEMY CHARTER SCHOOL, COLLEGE PREPARATORY ELEMENTARY, ROCHESTER BEACON ACADEMY, ARCADIA CHARTER SCHOOL (Formerly ARTECH), ART AND SCIENCE ACADEMY, MINNESOTA EXCELLENCE IN LEARNING ACADEMY, NAYTAHWAUSH COMMUNITY SCHOOL, PARTNERSHIP ACADEMY, INC., STRIDE ACADEMY CHARTER SCHOOL and TREKNORTH HIGH SCHOOL&#10;Other Schools implementing PBIS are indicated by a black square. These are:&#10;NAY-AH-SHING, DEPARTMENT OF CORRECTIONS/WALTER MAGINNIS HIGH SCHOOL, and BUG-O-NAY-GE-SHIG&#10;Education Districts and Intermediate School districts (ISD) implementing PBIS are indicated by a yellow star. These are: &#10;ISD 287/NORTH EDUCATION CENTER, ISD 287/NORTH EDUCATION CENTER ALC, ISD 287/NORTHWEST TECH CENTER, ISD 287/SAFE, ISD 287/SOUTH EDUCATION CENTER, ISD 287/THE HENNEPIN COUNTY HOME SCHOOL EPISILON, ISD 287/WEST EDUCATION ALTERNATIVE CENTER, ISD 287/WEST EDUCATION CENTER, ISD 287/WEST HIGH SCHOOL, ISD 287/WEST TRANSITION, ISD 916/EAST VIEW ACADEMY (Formerly ALTERNATIVE LEARNING AT CAPITOL VIEW CENTER), ISD 917/ALLIANCE EDUCATION CENTER , ISD 917/LEBANON EDUCATION CENTER TEA, MIDSTATE EDUCATION DISTRICT, MVED/ MINNESOTA VALLEY SCHOOL"/>
          <p:cNvPicPr>
            <a:picLocks noChangeAspect="1"/>
          </p:cNvPicPr>
          <p:nvPr/>
        </p:nvPicPr>
        <p:blipFill rotWithShape="1">
          <a:blip r:embed="rId4" cstate="email">
            <a:extLst>
              <a:ext uri="{28A0092B-C50C-407E-A947-70E740481C1C}">
                <a14:useLocalDpi xmlns:a14="http://schemas.microsoft.com/office/drawing/2010/main"/>
              </a:ext>
            </a:extLst>
          </a:blip>
          <a:srcRect l="5569" t="2716" r="4773" b="17819"/>
          <a:stretch/>
        </p:blipFill>
        <p:spPr>
          <a:xfrm>
            <a:off x="10744200" y="91440"/>
            <a:ext cx="1356534" cy="1555887"/>
          </a:xfrm>
          <a:prstGeom prst="rect">
            <a:avLst/>
          </a:prstGeom>
        </p:spPr>
      </p:pic>
    </p:spTree>
    <p:extLst>
      <p:ext uri="{BB962C8B-B14F-4D97-AF65-F5344CB8AC3E}">
        <p14:creationId xmlns:p14="http://schemas.microsoft.com/office/powerpoint/2010/main" val="414810209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1D2A53"/>
                </a:solidFill>
              </a:rPr>
              <a:t>Starting the 2020 School Year</a:t>
            </a:r>
            <a:r>
              <a:rPr lang="en-US" sz="3600" dirty="0">
                <a:solidFill>
                  <a:srgbClr val="1D2A53"/>
                </a:solidFill>
              </a:rPr>
              <a:t/>
            </a:r>
            <a:br>
              <a:rPr lang="en-US" sz="3600" dirty="0">
                <a:solidFill>
                  <a:srgbClr val="1D2A53"/>
                </a:solidFill>
              </a:rPr>
            </a:br>
            <a:r>
              <a:rPr lang="en-US" sz="2400" dirty="0" smtClean="0">
                <a:solidFill>
                  <a:srgbClr val="1D2A53"/>
                </a:solidFill>
              </a:rPr>
              <a:t>NRIP Cohort 16 </a:t>
            </a:r>
            <a:r>
              <a:rPr lang="en-US" sz="2400" dirty="0">
                <a:solidFill>
                  <a:srgbClr val="1D2A53"/>
                </a:solidFill>
              </a:rPr>
              <a:t>– </a:t>
            </a:r>
            <a:r>
              <a:rPr lang="en-US" sz="2400" dirty="0" smtClean="0">
                <a:solidFill>
                  <a:srgbClr val="1D2A53"/>
                </a:solidFill>
              </a:rPr>
              <a:t>2020-2022</a:t>
            </a:r>
            <a:endParaRPr lang="en-US" dirty="0"/>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522264187"/>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7" name="Picture 6" descr="This is an image of a Minnesota map, divided according to school district. The map is color coded to show the level of PBIS implementation throughout the state. &#10;School districts that have less than 60% of schools implementing PBIS are indicated in light gree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4914" y="121951"/>
            <a:ext cx="1749530" cy="1455055"/>
          </a:xfrm>
          <a:prstGeom prst="rect">
            <a:avLst/>
          </a:prstGeom>
        </p:spPr>
      </p:pic>
    </p:spTree>
    <p:extLst>
      <p:ext uri="{BB962C8B-B14F-4D97-AF65-F5344CB8AC3E}">
        <p14:creationId xmlns:p14="http://schemas.microsoft.com/office/powerpoint/2010/main" val="69985494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1D2A53"/>
                </a:solidFill>
              </a:rPr>
              <a:t>Starting the 2020 School Year</a:t>
            </a:r>
            <a:r>
              <a:rPr lang="en-US" sz="3600" dirty="0">
                <a:solidFill>
                  <a:srgbClr val="1D2A53"/>
                </a:solidFill>
              </a:rPr>
              <a:t/>
            </a:r>
            <a:br>
              <a:rPr lang="en-US" sz="3600" dirty="0">
                <a:solidFill>
                  <a:srgbClr val="1D2A53"/>
                </a:solidFill>
              </a:rPr>
            </a:br>
            <a:r>
              <a:rPr lang="en-US" sz="2400" dirty="0">
                <a:solidFill>
                  <a:srgbClr val="1D2A53"/>
                </a:solidFill>
              </a:rPr>
              <a:t>M</a:t>
            </a:r>
            <a:r>
              <a:rPr lang="en-US" sz="2400" dirty="0" smtClean="0">
                <a:solidFill>
                  <a:srgbClr val="1D2A53"/>
                </a:solidFill>
              </a:rPr>
              <a:t>RIP Cohort 16 </a:t>
            </a:r>
            <a:r>
              <a:rPr lang="en-US" sz="2400" dirty="0">
                <a:solidFill>
                  <a:srgbClr val="1D2A53"/>
                </a:solidFill>
              </a:rPr>
              <a:t>– </a:t>
            </a:r>
            <a:r>
              <a:rPr lang="en-US" sz="2400" dirty="0" smtClean="0">
                <a:solidFill>
                  <a:srgbClr val="1D2A53"/>
                </a:solidFill>
              </a:rPr>
              <a:t>2020-2022</a:t>
            </a:r>
            <a:endParaRPr lang="en-US" dirty="0"/>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70806688"/>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8" name="Picture 7" descr="This is an image of a Minnesota map, divided according to school district. The map is color coded to show the level of PBIS implementation throughout the state. &#10;School districts that have less than 60% of schools implementing PBIS are indicated in light green."/>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88123" y="162376"/>
            <a:ext cx="1288206" cy="1435616"/>
          </a:xfrm>
          <a:prstGeom prst="rect">
            <a:avLst/>
          </a:prstGeom>
        </p:spPr>
      </p:pic>
    </p:spTree>
    <p:extLst>
      <p:ext uri="{BB962C8B-B14F-4D97-AF65-F5344CB8AC3E}">
        <p14:creationId xmlns:p14="http://schemas.microsoft.com/office/powerpoint/2010/main" val="292036869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1D2A53"/>
                </a:solidFill>
              </a:rPr>
              <a:t>Starting the 2020 School Year</a:t>
            </a:r>
            <a:r>
              <a:rPr lang="en-US" sz="3600" dirty="0">
                <a:solidFill>
                  <a:srgbClr val="1D2A53"/>
                </a:solidFill>
              </a:rPr>
              <a:t/>
            </a:r>
            <a:br>
              <a:rPr lang="en-US" sz="3600" dirty="0">
                <a:solidFill>
                  <a:srgbClr val="1D2A53"/>
                </a:solidFill>
              </a:rPr>
            </a:br>
            <a:r>
              <a:rPr lang="en-US" sz="2400" dirty="0" smtClean="0">
                <a:solidFill>
                  <a:srgbClr val="1D2A53"/>
                </a:solidFill>
              </a:rPr>
              <a:t>SRIP Cohort 16 </a:t>
            </a:r>
            <a:r>
              <a:rPr lang="en-US" sz="2400" dirty="0">
                <a:solidFill>
                  <a:srgbClr val="1D2A53"/>
                </a:solidFill>
              </a:rPr>
              <a:t>– </a:t>
            </a:r>
            <a:r>
              <a:rPr lang="en-US" sz="2400" dirty="0" smtClean="0">
                <a:solidFill>
                  <a:srgbClr val="1D2A53"/>
                </a:solidFill>
              </a:rPr>
              <a:t>2020-2022</a:t>
            </a:r>
            <a:endParaRPr lang="en-US" dirty="0"/>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3778939020"/>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7" name="Picture 6" descr="This is an image of a Minnesota map, divided according to school district. The map is color coded to show the level of PBIS implementation throughout the state. &#10;School districts that have less than 60% of schools implementing PBIS are indicated in light gree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0329" y="140012"/>
            <a:ext cx="2138718" cy="1336963"/>
          </a:xfrm>
          <a:prstGeom prst="rect">
            <a:avLst/>
          </a:prstGeom>
        </p:spPr>
      </p:pic>
    </p:spTree>
    <p:extLst>
      <p:ext uri="{BB962C8B-B14F-4D97-AF65-F5344CB8AC3E}">
        <p14:creationId xmlns:p14="http://schemas.microsoft.com/office/powerpoint/2010/main" val="158397388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78BE21"/>
                </a:solidFill>
              </a:rPr>
              <a:t> </a:t>
            </a:r>
            <a:r>
              <a:rPr lang="en-US" dirty="0"/>
              <a:t/>
            </a:r>
            <a:br>
              <a:rPr lang="en-US" dirty="0"/>
            </a:br>
            <a:r>
              <a:rPr kumimoji="0" lang="en-US" sz="3200" b="1" i="0" u="none" strike="noStrike" kern="1200" cap="none" spc="0" normalizeH="0" baseline="0" noProof="0" dirty="0">
                <a:ln>
                  <a:noFill/>
                </a:ln>
                <a:solidFill>
                  <a:srgbClr val="78BE21"/>
                </a:solidFill>
                <a:effectLst/>
                <a:uLnTx/>
                <a:uFillTx/>
                <a:latin typeface="Calibri"/>
                <a:ea typeface="+mj-ea"/>
                <a:cs typeface="+mj-cs"/>
              </a:rPr>
              <a:t>Action Planning with Results</a:t>
            </a:r>
            <a:br>
              <a:rPr kumimoji="0" lang="en-US" sz="3200" b="1" i="0" u="none" strike="noStrike" kern="1200" cap="none" spc="0" normalizeH="0" baseline="0" noProof="0" dirty="0">
                <a:ln>
                  <a:noFill/>
                </a:ln>
                <a:solidFill>
                  <a:srgbClr val="78BE21"/>
                </a:solidFill>
                <a:effectLst/>
                <a:uLnTx/>
                <a:uFillTx/>
                <a:latin typeface="Calibri"/>
                <a:ea typeface="+mj-ea"/>
                <a:cs typeface="+mj-cs"/>
              </a:rPr>
            </a:br>
            <a:r>
              <a:rPr lang="en-US" sz="6000" dirty="0"/>
              <a:t>Featured Webinar Recordings</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3865"/>
                </a:solidFill>
                <a:effectLst/>
                <a:uLnTx/>
                <a:uFillTx/>
                <a:latin typeface="Calibri"/>
                <a:ea typeface="+mn-ea"/>
                <a:cs typeface="+mn-cs"/>
              </a:rPr>
              <a:t>Minnesota Department of Education | education.mn.gov</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2914334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1047" y="1825625"/>
            <a:ext cx="6722752" cy="4351338"/>
          </a:xfrm>
        </p:spPr>
        <p:txBody>
          <a:bodyPr>
            <a:normAutofit/>
          </a:bodyPr>
          <a:lstStyle/>
          <a:p>
            <a:pPr marL="0" lvl="0" indent="0">
              <a:spcBef>
                <a:spcPts val="0"/>
              </a:spcBef>
              <a:spcAft>
                <a:spcPts val="0"/>
              </a:spcAft>
              <a:buClrTx/>
              <a:buNone/>
            </a:pPr>
            <a:r>
              <a:rPr lang="en-US" sz="2400" b="1" dirty="0">
                <a:solidFill>
                  <a:srgbClr val="003865"/>
                </a:solidFill>
              </a:rPr>
              <a:t>Summary: </a:t>
            </a:r>
            <a:endParaRPr lang="en-US" sz="2400" b="1" dirty="0">
              <a:solidFill>
                <a:srgbClr val="003865"/>
              </a:solidFill>
              <a:cs typeface="Calibri"/>
            </a:endParaRPr>
          </a:p>
          <a:p>
            <a:pPr marL="285750" lvl="0" indent="-285750">
              <a:lnSpc>
                <a:spcPct val="150000"/>
              </a:lnSpc>
              <a:spcBef>
                <a:spcPts val="0"/>
              </a:spcBef>
              <a:spcAft>
                <a:spcPts val="0"/>
              </a:spcAft>
              <a:buClrTx/>
              <a:buFont typeface="Arial"/>
              <a:buChar char="•"/>
            </a:pPr>
            <a:r>
              <a:rPr lang="en-US" sz="1800" dirty="0">
                <a:solidFill>
                  <a:srgbClr val="003865"/>
                </a:solidFill>
                <a:cs typeface="Calibri"/>
              </a:rPr>
              <a:t>Behavior specific praise has been researched for decades </a:t>
            </a:r>
          </a:p>
          <a:p>
            <a:pPr marL="285750" lvl="0" indent="-285750">
              <a:lnSpc>
                <a:spcPct val="150000"/>
              </a:lnSpc>
              <a:spcBef>
                <a:spcPts val="0"/>
              </a:spcBef>
              <a:spcAft>
                <a:spcPts val="0"/>
              </a:spcAft>
              <a:buClrTx/>
              <a:buFont typeface="Arial"/>
              <a:buChar char="•"/>
            </a:pPr>
            <a:r>
              <a:rPr lang="en-US" sz="1800" dirty="0">
                <a:solidFill>
                  <a:srgbClr val="003865"/>
                </a:solidFill>
                <a:cs typeface="Calibri"/>
              </a:rPr>
              <a:t>Offers specific strategies for the classroom for all students </a:t>
            </a:r>
          </a:p>
          <a:p>
            <a:pPr marL="285750" lvl="0" indent="-285750">
              <a:lnSpc>
                <a:spcPct val="150000"/>
              </a:lnSpc>
              <a:spcBef>
                <a:spcPts val="0"/>
              </a:spcBef>
              <a:spcAft>
                <a:spcPts val="0"/>
              </a:spcAft>
              <a:buClrTx/>
              <a:buFont typeface="Arial"/>
              <a:buChar char="•"/>
            </a:pPr>
            <a:r>
              <a:rPr lang="en-US" sz="1800" dirty="0">
                <a:solidFill>
                  <a:srgbClr val="003865"/>
                </a:solidFill>
                <a:cs typeface="Calibri"/>
              </a:rPr>
              <a:t>Can be used for students with the most challenging behaviors</a:t>
            </a:r>
          </a:p>
          <a:p>
            <a:pPr marL="285750" lvl="0" indent="-285750">
              <a:spcBef>
                <a:spcPts val="0"/>
              </a:spcBef>
              <a:spcAft>
                <a:spcPts val="0"/>
              </a:spcAft>
              <a:buClrTx/>
              <a:buFont typeface="Arial"/>
              <a:buChar char="•"/>
            </a:pPr>
            <a:r>
              <a:rPr lang="en-US" sz="1800" dirty="0">
                <a:solidFill>
                  <a:srgbClr val="003865"/>
                </a:solidFill>
                <a:cs typeface="Calibri"/>
              </a:rPr>
              <a:t>Beneficial to specific, general, and contingent praise to encourage improved positive classroom behaviors </a:t>
            </a:r>
          </a:p>
          <a:p>
            <a:pPr marL="285750" lvl="0" indent="-285750">
              <a:lnSpc>
                <a:spcPct val="150000"/>
              </a:lnSpc>
              <a:spcBef>
                <a:spcPts val="0"/>
              </a:spcBef>
              <a:spcAft>
                <a:spcPts val="0"/>
              </a:spcAft>
              <a:buClrTx/>
              <a:buFont typeface="Arial"/>
              <a:buChar char="•"/>
            </a:pPr>
            <a:r>
              <a:rPr lang="en-US" sz="1800" dirty="0">
                <a:solidFill>
                  <a:srgbClr val="003865"/>
                </a:solidFill>
                <a:cs typeface="Calibri"/>
              </a:rPr>
              <a:t>Offers strategies for general versus behavior specific praise</a:t>
            </a:r>
          </a:p>
          <a:p>
            <a:pPr marL="285750" lvl="0" indent="-285750">
              <a:spcBef>
                <a:spcPts val="0"/>
              </a:spcBef>
              <a:spcAft>
                <a:spcPts val="0"/>
              </a:spcAft>
              <a:buClrTx/>
              <a:buFont typeface="Arial"/>
              <a:buChar char="•"/>
            </a:pPr>
            <a:r>
              <a:rPr lang="en-US" sz="1800" dirty="0">
                <a:solidFill>
                  <a:srgbClr val="003865"/>
                </a:solidFill>
                <a:cs typeface="Calibri"/>
              </a:rPr>
              <a:t>Included are hands-on opportunities to practice using observation tools and use specific feedback statements within the webinar </a:t>
            </a:r>
          </a:p>
        </p:txBody>
      </p:sp>
      <p:sp>
        <p:nvSpPr>
          <p:cNvPr id="2" name="Title 1"/>
          <p:cNvSpPr>
            <a:spLocks noGrp="1"/>
          </p:cNvSpPr>
          <p:nvPr>
            <p:ph type="title"/>
          </p:nvPr>
        </p:nvSpPr>
        <p:spPr/>
        <p:txBody>
          <a:bodyPr>
            <a:normAutofit fontScale="90000"/>
          </a:bodyPr>
          <a:lstStyle/>
          <a:p>
            <a:r>
              <a:rPr lang="en-US" dirty="0"/>
              <a:t>Webinar: Behavior Specific Praise Observation Tool</a:t>
            </a:r>
            <a:br>
              <a:rPr lang="en-US" dirty="0"/>
            </a:br>
            <a:r>
              <a:rPr lang="en-US" sz="2000" dirty="0" smtClean="0"/>
              <a:t>“Implementing</a:t>
            </a:r>
            <a:r>
              <a:rPr lang="en-US" sz="2000" dirty="0"/>
              <a:t>, Coaching, and Measuring the Impact of this Simple Yet Specific </a:t>
            </a:r>
            <a:r>
              <a:rPr lang="en-US" sz="2000" dirty="0" smtClean="0"/>
              <a:t>Strategy”</a:t>
            </a:r>
            <a:endParaRPr lang="en-US" sz="2000"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11/2/2021</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15</a:t>
            </a:fld>
            <a:endParaRPr lang="en-US" dirty="0">
              <a:solidFill>
                <a:srgbClr val="000000"/>
              </a:solidFill>
            </a:endParaRPr>
          </a:p>
        </p:txBody>
      </p:sp>
      <p:sp>
        <p:nvSpPr>
          <p:cNvPr id="6" name="Footer Placeholder 5"/>
          <p:cNvSpPr>
            <a:spLocks noGrp="1"/>
          </p:cNvSpPr>
          <p:nvPr>
            <p:ph type="ftr" sz="quarter" idx="13"/>
          </p:nvPr>
        </p:nvSpPr>
        <p:spPr/>
        <p:txBody>
          <a:bodyPr/>
          <a:lstStyle/>
          <a:p>
            <a:r>
              <a:rPr kumimoji="0" lang="en-US" sz="1200" b="0" i="0" u="none" strike="noStrike" kern="1200" cap="none" spc="0" normalizeH="0" baseline="0" noProof="0" smtClean="0">
                <a:ln>
                  <a:noFill/>
                </a:ln>
                <a:solidFill>
                  <a:srgbClr val="000000"/>
                </a:solidFill>
                <a:effectLst/>
                <a:uLnTx/>
                <a:uFillTx/>
                <a:latin typeface="+mn-lt"/>
                <a:ea typeface="+mn-ea"/>
                <a:cs typeface="+mn-cs"/>
              </a:rPr>
              <a:t>Minnesota Department of Education | education.mn.gov</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p:txBody>
      </p:sp>
      <p:pic>
        <p:nvPicPr>
          <p:cNvPr id="8" name="Picture 7" descr="Dr. Benjamin Riden">
            <a:extLst>
              <a:ext uri="{FF2B5EF4-FFF2-40B4-BE49-F238E27FC236}">
                <a16:creationId xmlns:a16="http://schemas.microsoft.com/office/drawing/2014/main" id="{299248F6-EB60-491C-9FCE-8743AD9158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0724" y="1839985"/>
            <a:ext cx="1923271" cy="1940954"/>
          </a:xfrm>
          <a:prstGeom prst="rect">
            <a:avLst/>
          </a:prstGeom>
        </p:spPr>
      </p:pic>
      <p:pic>
        <p:nvPicPr>
          <p:cNvPr id="9" name="Picture 8" descr="Dr. Andy Markelz">
            <a:extLst>
              <a:ext uri="{FF2B5EF4-FFF2-40B4-BE49-F238E27FC236}">
                <a16:creationId xmlns:a16="http://schemas.microsoft.com/office/drawing/2014/main" id="{09DFE408-A989-4F5E-9C05-2E0B096A9B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1825" y="1839985"/>
            <a:ext cx="1831391" cy="1940953"/>
          </a:xfrm>
          <a:prstGeom prst="rect">
            <a:avLst/>
          </a:prstGeom>
        </p:spPr>
      </p:pic>
      <p:sp>
        <p:nvSpPr>
          <p:cNvPr id="12" name="TextBox 11"/>
          <p:cNvSpPr txBox="1"/>
          <p:nvPr/>
        </p:nvSpPr>
        <p:spPr>
          <a:xfrm>
            <a:off x="434498" y="3780938"/>
            <a:ext cx="1929497" cy="338554"/>
          </a:xfrm>
          <a:prstGeom prst="rect">
            <a:avLst/>
          </a:prstGeom>
          <a:noFill/>
        </p:spPr>
        <p:txBody>
          <a:bodyPr wrap="square" rtlCol="0">
            <a:spAutoFit/>
          </a:bodyPr>
          <a:lstStyle/>
          <a:p>
            <a:pPr algn="ctr"/>
            <a:r>
              <a:rPr lang="en-US" sz="1600" b="1" dirty="0"/>
              <a:t>Dr. Benjamin </a:t>
            </a:r>
            <a:r>
              <a:rPr lang="en-US" sz="1600" b="1" dirty="0" err="1"/>
              <a:t>Riden</a:t>
            </a:r>
            <a:r>
              <a:rPr lang="en-US" sz="1600" b="1" dirty="0"/>
              <a:t> </a:t>
            </a:r>
          </a:p>
        </p:txBody>
      </p:sp>
      <p:sp>
        <p:nvSpPr>
          <p:cNvPr id="13" name="TextBox 12"/>
          <p:cNvSpPr txBox="1"/>
          <p:nvPr/>
        </p:nvSpPr>
        <p:spPr>
          <a:xfrm>
            <a:off x="2581825" y="3780939"/>
            <a:ext cx="1831391" cy="338554"/>
          </a:xfrm>
          <a:prstGeom prst="rect">
            <a:avLst/>
          </a:prstGeom>
          <a:noFill/>
        </p:spPr>
        <p:txBody>
          <a:bodyPr wrap="square" rtlCol="0">
            <a:spAutoFit/>
          </a:bodyPr>
          <a:lstStyle/>
          <a:p>
            <a:pPr algn="ctr"/>
            <a:r>
              <a:rPr lang="en-US" sz="1600" b="1" dirty="0"/>
              <a:t>Dr. Andy </a:t>
            </a:r>
            <a:r>
              <a:rPr lang="en-US" sz="1600" b="1" dirty="0" err="1" smtClean="0"/>
              <a:t>Markelz</a:t>
            </a:r>
            <a:endParaRPr lang="en-US" sz="1600" b="1" dirty="0"/>
          </a:p>
        </p:txBody>
      </p:sp>
      <p:sp>
        <p:nvSpPr>
          <p:cNvPr id="14" name="Rectangle 13">
            <a:extLst>
              <a:ext uri="{FF2B5EF4-FFF2-40B4-BE49-F238E27FC236}">
                <a16:creationId xmlns:a16="http://schemas.microsoft.com/office/drawing/2014/main" id="{72893262-E489-432D-97A5-C44742CE2BE7}"/>
              </a:ext>
            </a:extLst>
          </p:cNvPr>
          <p:cNvSpPr/>
          <p:nvPr/>
        </p:nvSpPr>
        <p:spPr>
          <a:xfrm>
            <a:off x="838200" y="5530312"/>
            <a:ext cx="10515599" cy="646331"/>
          </a:xfrm>
          <a:prstGeom prst="rect">
            <a:avLst/>
          </a:prstGeom>
          <a:ln w="28575">
            <a:solidFill>
              <a:schemeClr val="accent2">
                <a:lumMod val="60000"/>
                <a:lumOff val="40000"/>
              </a:schemeClr>
            </a:solidFill>
          </a:ln>
        </p:spPr>
        <p:txBody>
          <a:bodyPr wrap="square">
            <a:spAutoFit/>
          </a:bodyPr>
          <a:lstStyle/>
          <a:p>
            <a:pPr lvl="0">
              <a:defRPr/>
            </a:pPr>
            <a:r>
              <a:rPr lang="en-US" dirty="0" smtClean="0">
                <a:solidFill>
                  <a:srgbClr val="003865"/>
                </a:solidFill>
                <a:latin typeface="Calibri"/>
              </a:rPr>
              <a:t>This, and other accessible </a:t>
            </a:r>
            <a:r>
              <a:rPr kumimoji="0" lang="en-US" b="0" u="none" strike="noStrike" kern="1200" cap="none" spc="0" normalizeH="0" noProof="0" dirty="0" smtClean="0">
                <a:ln>
                  <a:noFill/>
                </a:ln>
                <a:solidFill>
                  <a:srgbClr val="003865"/>
                </a:solidFill>
                <a:effectLst/>
                <a:uLnTx/>
                <a:uFillTx/>
                <a:latin typeface="Calibri"/>
              </a:rPr>
              <a:t>recordings </a:t>
            </a:r>
            <a:r>
              <a:rPr kumimoji="0" lang="en-US" b="0" u="none" strike="noStrike" kern="1200" cap="none" spc="0" normalizeH="0" noProof="0" smtClean="0">
                <a:ln>
                  <a:noFill/>
                </a:ln>
                <a:solidFill>
                  <a:srgbClr val="003865"/>
                </a:solidFill>
                <a:effectLst/>
                <a:uLnTx/>
                <a:uFillTx/>
                <a:latin typeface="Calibri"/>
              </a:rPr>
              <a:t>and materials,</a:t>
            </a:r>
            <a:r>
              <a:rPr kumimoji="0" lang="en-US" b="0" u="none" strike="noStrike" kern="1200" cap="none" spc="0" normalizeH="0" baseline="0" noProof="0" smtClean="0">
                <a:ln>
                  <a:noFill/>
                </a:ln>
                <a:solidFill>
                  <a:srgbClr val="003865"/>
                </a:solidFill>
                <a:effectLst/>
                <a:uLnTx/>
                <a:uFillTx/>
                <a:latin typeface="Calibri"/>
              </a:rPr>
              <a:t> </a:t>
            </a:r>
            <a:r>
              <a:rPr kumimoji="0" lang="en-US" b="0" u="none" strike="noStrike" kern="1200" cap="none" spc="0" normalizeH="0" baseline="0" noProof="0" dirty="0" smtClean="0">
                <a:ln>
                  <a:noFill/>
                </a:ln>
                <a:solidFill>
                  <a:srgbClr val="003865"/>
                </a:solidFill>
                <a:effectLst/>
                <a:uLnTx/>
                <a:uFillTx/>
                <a:latin typeface="Calibri"/>
              </a:rPr>
              <a:t>can be found </a:t>
            </a:r>
            <a:r>
              <a:rPr lang="en-US" dirty="0" smtClean="0">
                <a:solidFill>
                  <a:srgbClr val="003865"/>
                </a:solidFill>
              </a:rPr>
              <a:t>at the </a:t>
            </a:r>
            <a:r>
              <a:rPr lang="en-US" dirty="0">
                <a:solidFill>
                  <a:srgbClr val="003865"/>
                </a:solidFill>
                <a:hlinkClick r:id="rId4"/>
              </a:rPr>
              <a:t>MDE Special Education </a:t>
            </a:r>
            <a:r>
              <a:rPr lang="en-US" dirty="0" smtClean="0">
                <a:solidFill>
                  <a:srgbClr val="003865"/>
                </a:solidFill>
                <a:hlinkClick r:id="rId4"/>
              </a:rPr>
              <a:t>Training webpage</a:t>
            </a:r>
            <a:r>
              <a:rPr lang="en-US" dirty="0">
                <a:solidFill>
                  <a:srgbClr val="003865"/>
                </a:solidFill>
              </a:rPr>
              <a:t>  (https://</a:t>
            </a:r>
            <a:r>
              <a:rPr lang="en-US" dirty="0" smtClean="0">
                <a:solidFill>
                  <a:srgbClr val="003865"/>
                </a:solidFill>
              </a:rPr>
              <a:t>education.mn.gov/MDE/dse/sped/spedtrain)</a:t>
            </a:r>
            <a:endParaRPr lang="en-US" dirty="0">
              <a:solidFill>
                <a:srgbClr val="003865"/>
              </a:solidFill>
            </a:endParaRPr>
          </a:p>
        </p:txBody>
      </p:sp>
    </p:spTree>
    <p:extLst>
      <p:ext uri="{BB962C8B-B14F-4D97-AF65-F5344CB8AC3E}">
        <p14:creationId xmlns:p14="http://schemas.microsoft.com/office/powerpoint/2010/main" val="2473244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MDE </a:t>
            </a:r>
            <a:r>
              <a:rPr lang="en-US" dirty="0" smtClean="0"/>
              <a:t>Division of Special Education</a:t>
            </a:r>
            <a:r>
              <a:rPr lang="en-US" dirty="0"/>
              <a:t/>
            </a:r>
            <a:br>
              <a:rPr lang="en-US" dirty="0"/>
            </a:br>
            <a:r>
              <a:rPr lang="en-US" dirty="0"/>
              <a:t>Trainings and </a:t>
            </a:r>
            <a:r>
              <a:rPr lang="en-US" dirty="0" smtClean="0"/>
              <a:t>Webinar Recordings Available</a:t>
            </a:r>
            <a:endParaRPr lang="en-US" dirty="0"/>
          </a:p>
        </p:txBody>
      </p:sp>
      <p:sp>
        <p:nvSpPr>
          <p:cNvPr id="3" name="Content Placeholder 2"/>
          <p:cNvSpPr>
            <a:spLocks noGrp="1"/>
          </p:cNvSpPr>
          <p:nvPr>
            <p:ph idx="1"/>
          </p:nvPr>
        </p:nvSpPr>
        <p:spPr>
          <a:xfrm>
            <a:off x="838200" y="1825625"/>
            <a:ext cx="10515600" cy="3704687"/>
          </a:xfrm>
        </p:spPr>
        <p:txBody>
          <a:bodyPr>
            <a:normAutofit fontScale="92500"/>
          </a:bodyPr>
          <a:lstStyle/>
          <a:p>
            <a:pPr>
              <a:buFont typeface="Arial" panose="05000000000000000000" pitchFamily="2" charset="2"/>
              <a:buChar char="•"/>
            </a:pPr>
            <a:r>
              <a:rPr lang="en-US" sz="2800" dirty="0">
                <a:solidFill>
                  <a:schemeClr val="accent1"/>
                </a:solidFill>
              </a:rPr>
              <a:t>Five Practically Good Ideas for Any Reality</a:t>
            </a:r>
            <a:endParaRPr lang="en-US" sz="2800" dirty="0">
              <a:solidFill>
                <a:schemeClr val="accent1"/>
              </a:solidFill>
              <a:cs typeface="Calibri"/>
            </a:endParaRPr>
          </a:p>
          <a:p>
            <a:pPr>
              <a:buFont typeface="Arial" panose="05000000000000000000" pitchFamily="2" charset="2"/>
              <a:buChar char="•"/>
            </a:pPr>
            <a:r>
              <a:rPr lang="en-US" sz="2800" dirty="0" smtClean="0">
                <a:solidFill>
                  <a:schemeClr val="accent1"/>
                </a:solidFill>
              </a:rPr>
              <a:t>Returning </a:t>
            </a:r>
            <a:r>
              <a:rPr lang="en-US" sz="2800" dirty="0">
                <a:solidFill>
                  <a:schemeClr val="accent1"/>
                </a:solidFill>
              </a:rPr>
              <a:t>to School During and After </a:t>
            </a:r>
            <a:r>
              <a:rPr lang="en-US" sz="2800" dirty="0" smtClean="0">
                <a:solidFill>
                  <a:schemeClr val="accent1"/>
                </a:solidFill>
              </a:rPr>
              <a:t>Crisis</a:t>
            </a:r>
            <a:endParaRPr lang="en-US" sz="2800" dirty="0">
              <a:solidFill>
                <a:schemeClr val="accent1"/>
              </a:solidFill>
              <a:cs typeface="Calibri"/>
            </a:endParaRPr>
          </a:p>
          <a:p>
            <a:pPr>
              <a:buFont typeface="Arial" panose="05000000000000000000" pitchFamily="2" charset="2"/>
              <a:buChar char="•"/>
            </a:pPr>
            <a:r>
              <a:rPr lang="en-US" sz="2800" dirty="0" smtClean="0">
                <a:solidFill>
                  <a:schemeClr val="accent1"/>
                </a:solidFill>
              </a:rPr>
              <a:t>Check-in/Check-Out </a:t>
            </a:r>
            <a:r>
              <a:rPr lang="en-US" sz="2800" dirty="0">
                <a:solidFill>
                  <a:schemeClr val="accent1"/>
                </a:solidFill>
              </a:rPr>
              <a:t>as a Tier 2 </a:t>
            </a:r>
            <a:r>
              <a:rPr lang="en-US" sz="2800" dirty="0" smtClean="0">
                <a:solidFill>
                  <a:schemeClr val="accent1"/>
                </a:solidFill>
              </a:rPr>
              <a:t>Support</a:t>
            </a:r>
          </a:p>
          <a:p>
            <a:pPr>
              <a:buFont typeface="Arial" panose="05000000000000000000" pitchFamily="2" charset="2"/>
              <a:buChar char="•"/>
            </a:pPr>
            <a:r>
              <a:rPr lang="en-US" sz="2800" dirty="0" smtClean="0">
                <a:solidFill>
                  <a:schemeClr val="accent1"/>
                </a:solidFill>
              </a:rPr>
              <a:t>The </a:t>
            </a:r>
            <a:r>
              <a:rPr lang="en-US" sz="2800" dirty="0">
                <a:solidFill>
                  <a:schemeClr val="accent1"/>
                </a:solidFill>
              </a:rPr>
              <a:t>Interconnected Systems Framework: </a:t>
            </a:r>
            <a:r>
              <a:rPr lang="en-US" sz="2800" dirty="0" smtClean="0">
                <a:solidFill>
                  <a:schemeClr val="accent1"/>
                </a:solidFill>
              </a:rPr>
              <a:t>School </a:t>
            </a:r>
            <a:r>
              <a:rPr lang="en-US" sz="2800" dirty="0">
                <a:solidFill>
                  <a:schemeClr val="accent1"/>
                </a:solidFill>
              </a:rPr>
              <a:t>mental health and </a:t>
            </a:r>
            <a:r>
              <a:rPr lang="en-US" sz="2800" dirty="0" smtClean="0">
                <a:solidFill>
                  <a:schemeClr val="accent1"/>
                </a:solidFill>
              </a:rPr>
              <a:t>MTSS</a:t>
            </a:r>
            <a:endParaRPr lang="en-US" sz="2800" dirty="0">
              <a:solidFill>
                <a:schemeClr val="accent1"/>
              </a:solidFill>
              <a:cs typeface="Calibri"/>
            </a:endParaRPr>
          </a:p>
          <a:p>
            <a:pPr>
              <a:buFont typeface="Arial" panose="05000000000000000000" pitchFamily="2" charset="2"/>
              <a:buChar char="•"/>
            </a:pPr>
            <a:r>
              <a:rPr lang="en-US" sz="2800" dirty="0" smtClean="0">
                <a:solidFill>
                  <a:schemeClr val="accent1"/>
                </a:solidFill>
              </a:rPr>
              <a:t>Systematic </a:t>
            </a:r>
            <a:r>
              <a:rPr lang="en-US" sz="2800" dirty="0">
                <a:solidFill>
                  <a:schemeClr val="accent1"/>
                </a:solidFill>
              </a:rPr>
              <a:t>Screening in the COVID-19 Era: Comprehensive, Integrated, Three-Tiered Model of </a:t>
            </a:r>
            <a:r>
              <a:rPr lang="en-US" sz="2800" dirty="0" smtClean="0">
                <a:solidFill>
                  <a:schemeClr val="accent1"/>
                </a:solidFill>
              </a:rPr>
              <a:t>Prevention</a:t>
            </a:r>
            <a:endParaRPr lang="en-US" sz="2800" dirty="0">
              <a:solidFill>
                <a:schemeClr val="accent1"/>
              </a:solidFill>
              <a:cs typeface="Calibri"/>
            </a:endParaRP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11/2/2021</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16</a:t>
            </a:fld>
            <a:endParaRPr lang="en-US" dirty="0">
              <a:solidFill>
                <a:srgbClr val="000000"/>
              </a:solidFill>
            </a:endParaRPr>
          </a:p>
        </p:txBody>
      </p:sp>
      <p:sp>
        <p:nvSpPr>
          <p:cNvPr id="6" name="Footer Placeholder 5"/>
          <p:cNvSpPr>
            <a:spLocks noGrp="1"/>
          </p:cNvSpPr>
          <p:nvPr>
            <p:ph type="ftr" sz="quarter" idx="13"/>
          </p:nvPr>
        </p:nvSpPr>
        <p:spPr/>
        <p:txBody>
          <a:bodyPr/>
          <a:lstStyle/>
          <a:p>
            <a:r>
              <a:rPr kumimoji="0" lang="en-US" sz="1200" b="0" i="0" u="none" strike="noStrike" kern="1200" cap="none" spc="0" normalizeH="0" baseline="0" noProof="0" smtClean="0">
                <a:ln>
                  <a:noFill/>
                </a:ln>
                <a:solidFill>
                  <a:srgbClr val="000000"/>
                </a:solidFill>
                <a:effectLst/>
                <a:uLnTx/>
                <a:uFillTx/>
                <a:latin typeface="+mn-lt"/>
                <a:ea typeface="+mn-ea"/>
                <a:cs typeface="+mn-cs"/>
              </a:rPr>
              <a:t>Minnesota Department of Education | education.mn.gov</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p:txBody>
      </p:sp>
      <p:sp>
        <p:nvSpPr>
          <p:cNvPr id="7" name="Rectangle 6">
            <a:extLst>
              <a:ext uri="{FF2B5EF4-FFF2-40B4-BE49-F238E27FC236}">
                <a16:creationId xmlns:a16="http://schemas.microsoft.com/office/drawing/2014/main" id="{72893262-E489-432D-97A5-C44742CE2BE7}"/>
              </a:ext>
            </a:extLst>
          </p:cNvPr>
          <p:cNvSpPr/>
          <p:nvPr/>
        </p:nvSpPr>
        <p:spPr>
          <a:xfrm>
            <a:off x="838200" y="5530312"/>
            <a:ext cx="10515599" cy="646331"/>
          </a:xfrm>
          <a:prstGeom prst="rect">
            <a:avLst/>
          </a:prstGeom>
          <a:ln w="28575">
            <a:solidFill>
              <a:schemeClr val="accent2">
                <a:lumMod val="60000"/>
                <a:lumOff val="40000"/>
              </a:schemeClr>
            </a:solidFill>
          </a:ln>
        </p:spPr>
        <p:txBody>
          <a:bodyPr wrap="square">
            <a:spAutoFit/>
          </a:bodyPr>
          <a:lstStyle/>
          <a:p>
            <a:pPr lvl="0">
              <a:defRPr/>
            </a:pPr>
            <a:r>
              <a:rPr lang="en-US" dirty="0" smtClean="0">
                <a:solidFill>
                  <a:srgbClr val="003865"/>
                </a:solidFill>
                <a:latin typeface="Calibri"/>
              </a:rPr>
              <a:t>All accessible </a:t>
            </a:r>
            <a:r>
              <a:rPr kumimoji="0" lang="en-US" b="0" u="none" strike="noStrike" kern="1200" cap="none" spc="0" normalizeH="0" noProof="0" dirty="0" smtClean="0">
                <a:ln>
                  <a:noFill/>
                </a:ln>
                <a:solidFill>
                  <a:srgbClr val="003865"/>
                </a:solidFill>
                <a:effectLst/>
                <a:uLnTx/>
                <a:uFillTx/>
                <a:latin typeface="Calibri"/>
              </a:rPr>
              <a:t>recordings and materials</a:t>
            </a:r>
            <a:r>
              <a:rPr kumimoji="0" lang="en-US" b="0" u="none" strike="noStrike" kern="1200" cap="none" spc="0" normalizeH="0" baseline="0" noProof="0" dirty="0" smtClean="0">
                <a:ln>
                  <a:noFill/>
                </a:ln>
                <a:solidFill>
                  <a:srgbClr val="003865"/>
                </a:solidFill>
                <a:effectLst/>
                <a:uLnTx/>
                <a:uFillTx/>
                <a:latin typeface="Calibri"/>
              </a:rPr>
              <a:t> can be found </a:t>
            </a:r>
            <a:r>
              <a:rPr lang="en-US" dirty="0" smtClean="0">
                <a:solidFill>
                  <a:srgbClr val="003865"/>
                </a:solidFill>
              </a:rPr>
              <a:t>at the </a:t>
            </a:r>
            <a:r>
              <a:rPr lang="en-US" dirty="0">
                <a:solidFill>
                  <a:srgbClr val="003865"/>
                </a:solidFill>
                <a:hlinkClick r:id="rId2"/>
              </a:rPr>
              <a:t>MDE Special Education </a:t>
            </a:r>
            <a:r>
              <a:rPr lang="en-US" dirty="0" smtClean="0">
                <a:solidFill>
                  <a:srgbClr val="003865"/>
                </a:solidFill>
                <a:hlinkClick r:id="rId2"/>
              </a:rPr>
              <a:t>Training webpage</a:t>
            </a:r>
            <a:r>
              <a:rPr lang="en-US" dirty="0">
                <a:solidFill>
                  <a:srgbClr val="003865"/>
                </a:solidFill>
              </a:rPr>
              <a:t>  (https://</a:t>
            </a:r>
            <a:r>
              <a:rPr lang="en-US" dirty="0" smtClean="0">
                <a:solidFill>
                  <a:srgbClr val="003865"/>
                </a:solidFill>
              </a:rPr>
              <a:t>education.mn.gov/MDE/dse/sped/spedtrain)</a:t>
            </a:r>
            <a:endParaRPr lang="en-US" dirty="0">
              <a:solidFill>
                <a:srgbClr val="003865"/>
              </a:solidFill>
            </a:endParaRPr>
          </a:p>
        </p:txBody>
      </p:sp>
    </p:spTree>
    <p:extLst>
      <p:ext uri="{BB962C8B-B14F-4D97-AF65-F5344CB8AC3E}">
        <p14:creationId xmlns:p14="http://schemas.microsoft.com/office/powerpoint/2010/main" val="2961911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78BE21"/>
                </a:solidFill>
              </a:rPr>
              <a:t>Action Planning with Results</a:t>
            </a:r>
            <a:r>
              <a:rPr lang="en-US" dirty="0"/>
              <a:t/>
            </a:r>
            <a:br>
              <a:rPr lang="en-US" dirty="0"/>
            </a:br>
            <a:r>
              <a:rPr lang="en-US" sz="6000" dirty="0"/>
              <a:t>News and Updates</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3865"/>
                </a:solidFill>
                <a:effectLst/>
                <a:uLnTx/>
                <a:uFillTx/>
                <a:latin typeface="Calibri"/>
                <a:ea typeface="+mn-ea"/>
                <a:cs typeface="+mn-cs"/>
              </a:rPr>
              <a:t>Minnesota Department of Education | education.mn.gov</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304109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Virtual PBIS Leadership  Forum"/>
          <p:cNvPicPr>
            <a:picLocks noChangeAspect="1"/>
          </p:cNvPicPr>
          <p:nvPr/>
        </p:nvPicPr>
        <p:blipFill rotWithShape="1">
          <a:blip r:embed="rId2" cstate="screen">
            <a:extLst>
              <a:ext uri="{28A0092B-C50C-407E-A947-70E740481C1C}">
                <a14:useLocalDpi xmlns:a14="http://schemas.microsoft.com/office/drawing/2010/main"/>
              </a:ext>
            </a:extLst>
          </a:blip>
          <a:srcRect l="5769" t="3098" r="4702" b="8354"/>
          <a:stretch/>
        </p:blipFill>
        <p:spPr>
          <a:xfrm>
            <a:off x="2980661" y="1439285"/>
            <a:ext cx="6223497" cy="1073703"/>
          </a:xfrm>
          <a:prstGeom prst="rect">
            <a:avLst/>
          </a:prstGeom>
        </p:spPr>
      </p:pic>
      <p:sp>
        <p:nvSpPr>
          <p:cNvPr id="2" name="Title 1"/>
          <p:cNvSpPr>
            <a:spLocks noGrp="1"/>
          </p:cNvSpPr>
          <p:nvPr>
            <p:ph type="title"/>
          </p:nvPr>
        </p:nvSpPr>
        <p:spPr/>
        <p:txBody>
          <a:bodyPr/>
          <a:lstStyle/>
          <a:p>
            <a:r>
              <a:rPr lang="en-US" dirty="0"/>
              <a:t>PBIS Leadership Forum Presentations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ooter Placeholder 5"/>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mn-ea"/>
                <a:cs typeface="+mn-cs"/>
              </a:rPr>
              <a:t>pbis.org</a:t>
            </a: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Rectangle 7"/>
          <p:cNvSpPr/>
          <p:nvPr/>
        </p:nvSpPr>
        <p:spPr>
          <a:xfrm>
            <a:off x="838199" y="2606781"/>
            <a:ext cx="10515599" cy="9694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700" b="1"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This three-day virtual forum for school, state, district and regional Leadership Teams and other professionals has been designed to help increase the effectiveness of PBIS implementation.</a:t>
            </a:r>
            <a:endParaRPr kumimoji="0" lang="en-US" sz="17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latin typeface="Calibri"/>
                <a:hlinkClick r:id="rId3"/>
              </a:rPr>
              <a:t>Center on PBIS Leadership Forum website</a:t>
            </a:r>
            <a:r>
              <a:rPr lang="en-US" dirty="0" smtClean="0">
                <a:solidFill>
                  <a:prstClr val="black"/>
                </a:solidFill>
                <a:latin typeface="Calibri"/>
              </a:rPr>
              <a:t>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http</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PBISforum.org)</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Content Placeholder 2"/>
          <p:cNvSpPr txBox="1">
            <a:spLocks/>
          </p:cNvSpPr>
          <p:nvPr/>
        </p:nvSpPr>
        <p:spPr>
          <a:xfrm>
            <a:off x="838199" y="3691614"/>
            <a:ext cx="10515600" cy="2485349"/>
          </a:xfrm>
          <a:prstGeom prst="rect">
            <a:avLst/>
          </a:prstGeom>
          <a:ln w="28575">
            <a:solidFill>
              <a:schemeClr val="accent2"/>
            </a:solidFill>
          </a:ln>
        </p:spPr>
        <p:txBody>
          <a:bodyPr vert="horz" lIns="91440" tIns="45720" rIns="91440" bIns="45720" rtlCol="0" anchor="ctr">
            <a:normAutofit fontScale="85000" lnSpcReduction="10000"/>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Font typeface="Arial" panose="020B0604020202020204" pitchFamily="34" charset="0"/>
              <a:buNone/>
            </a:pPr>
            <a:r>
              <a:rPr lang="en-US" sz="2400" dirty="0" smtClean="0"/>
              <a:t>Recordings from PBIS Leadership Forums, including </a:t>
            </a:r>
            <a:r>
              <a:rPr lang="en-US" sz="2400" b="1" dirty="0" smtClean="0"/>
              <a:t>keynotes</a:t>
            </a:r>
            <a:r>
              <a:rPr lang="en-US" sz="2400" dirty="0" smtClean="0"/>
              <a:t> and </a:t>
            </a:r>
            <a:r>
              <a:rPr lang="en-US" sz="2400" b="1" dirty="0" smtClean="0"/>
              <a:t>presentations about PBIS concepts and applications</a:t>
            </a:r>
            <a:r>
              <a:rPr lang="en-US" sz="2400" dirty="0" smtClean="0"/>
              <a:t>, continue to be posted.</a:t>
            </a:r>
            <a:endParaRPr lang="en-US" sz="2800" dirty="0" smtClean="0"/>
          </a:p>
          <a:p>
            <a:pPr marL="0" indent="0">
              <a:lnSpc>
                <a:spcPct val="120000"/>
              </a:lnSpc>
              <a:spcBef>
                <a:spcPts val="0"/>
              </a:spcBef>
              <a:spcAft>
                <a:spcPts val="0"/>
              </a:spcAft>
              <a:buFont typeface="Arial" panose="020B0604020202020204" pitchFamily="34" charset="0"/>
              <a:buNone/>
            </a:pPr>
            <a:r>
              <a:rPr lang="en-US" sz="2400" b="1" dirty="0" smtClean="0"/>
              <a:t>Check </a:t>
            </a:r>
            <a:r>
              <a:rPr lang="en-US" sz="2400" b="1" dirty="0" smtClean="0">
                <a:hlinkClick r:id="rId4"/>
              </a:rPr>
              <a:t>PBIS Leadership Forum Session Materials</a:t>
            </a:r>
            <a:endParaRPr lang="en-US" sz="2400" b="1" dirty="0"/>
          </a:p>
          <a:p>
            <a:pPr marL="0" indent="0">
              <a:lnSpc>
                <a:spcPct val="120000"/>
              </a:lnSpc>
              <a:spcBef>
                <a:spcPts val="0"/>
              </a:spcBef>
              <a:spcAft>
                <a:spcPts val="1200"/>
              </a:spcAft>
              <a:buFont typeface="Arial" panose="020B0604020202020204" pitchFamily="34" charset="0"/>
              <a:buNone/>
            </a:pPr>
            <a:r>
              <a:rPr lang="en-US" sz="2400" b="1" dirty="0" smtClean="0"/>
              <a:t>(https://pbis.org/conference-and-presentations/pbis-leadership-forum) </a:t>
            </a:r>
            <a:r>
              <a:rPr lang="en-US" sz="2400" dirty="0" smtClean="0"/>
              <a:t>when made </a:t>
            </a:r>
            <a:r>
              <a:rPr lang="en-US" sz="2400" dirty="0"/>
              <a:t>available.</a:t>
            </a:r>
          </a:p>
          <a:p>
            <a:pPr marL="0" indent="0">
              <a:lnSpc>
                <a:spcPct val="120000"/>
              </a:lnSpc>
              <a:spcBef>
                <a:spcPts val="0"/>
              </a:spcBef>
              <a:spcAft>
                <a:spcPts val="0"/>
              </a:spcAft>
              <a:buFont typeface="Arial" panose="020B0604020202020204" pitchFamily="34" charset="0"/>
              <a:buNone/>
            </a:pPr>
            <a:r>
              <a:rPr lang="en-US" sz="2400" b="1" dirty="0" smtClean="0"/>
              <a:t>Check </a:t>
            </a:r>
            <a:r>
              <a:rPr lang="en-US" sz="2400" b="1" dirty="0" smtClean="0">
                <a:hlinkClick r:id="rId5"/>
              </a:rPr>
              <a:t>Videos on the Center on PBIS YouTube Channel</a:t>
            </a:r>
            <a:r>
              <a:rPr lang="en-US" sz="2400" b="1" dirty="0" smtClean="0"/>
              <a:t> (https://youtube.com/c/CenteronPBIS/videos) </a:t>
            </a:r>
            <a:r>
              <a:rPr lang="en-US" sz="2400" dirty="0" smtClean="0"/>
              <a:t>for recordings available now</a:t>
            </a:r>
            <a:endParaRPr lang="en-US" sz="2400" dirty="0"/>
          </a:p>
        </p:txBody>
      </p:sp>
    </p:spTree>
    <p:extLst>
      <p:ext uri="{BB962C8B-B14F-4D97-AF65-F5344CB8AC3E}">
        <p14:creationId xmlns:p14="http://schemas.microsoft.com/office/powerpoint/2010/main" val="3717904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Black and white clip art of movie film reel." title="Movie Film R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rot="-425150">
            <a:off x="8780372" y="5358585"/>
            <a:ext cx="2678633" cy="133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The image is a dark blue background with green lettering stating Positively! Minnesota! on the left. To its right the logo consists of small green letters spelling Minnesota on top and the letters P, B, I in blue with the letter S transparent, in the shape of a waterway. There is a large green tree next to a medium sized yellow tree and a small red tree. Together, the three trees together resemble a triangle in it's side" title="Positively Minnesota"/>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633" t="7268" r="1270" b="-2"/>
          <a:stretch/>
        </p:blipFill>
        <p:spPr>
          <a:xfrm rot="1358937">
            <a:off x="5430216" y="5431694"/>
            <a:ext cx="2833557" cy="146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smtClean="0"/>
              <a:t>2022 Minnesota PBIS Institute and Film Festival</a:t>
            </a:r>
            <a:br>
              <a:rPr lang="en-US" smtClean="0"/>
            </a:br>
            <a:r>
              <a:rPr lang="en-US" smtClean="0"/>
              <a:t>Save-the-dates for June 14-16, 2022</a:t>
            </a:r>
            <a:endParaRPr lang="en-US" dirty="0"/>
          </a:p>
        </p:txBody>
      </p:sp>
      <p:sp>
        <p:nvSpPr>
          <p:cNvPr id="3" name="Content Placeholder 2"/>
          <p:cNvSpPr>
            <a:spLocks noGrp="1"/>
          </p:cNvSpPr>
          <p:nvPr>
            <p:ph idx="1"/>
          </p:nvPr>
        </p:nvSpPr>
        <p:spPr/>
        <p:txBody>
          <a:bodyPr/>
          <a:lstStyle/>
          <a:p>
            <a:pPr marL="0" indent="0">
              <a:buNone/>
            </a:pPr>
            <a:r>
              <a:rPr lang="en-US" b="1" i="1" dirty="0" smtClean="0"/>
              <a:t>Save-the-dates for June 14-16, 2022</a:t>
            </a:r>
            <a:r>
              <a:rPr lang="en-US" i="1" dirty="0" smtClean="0"/>
              <a:t> for Summer Institute, Film Festival and Annual Sustaining Exemplar Recognition Ceremony </a:t>
            </a:r>
          </a:p>
          <a:p>
            <a:r>
              <a:rPr lang="en-US" dirty="0" smtClean="0"/>
              <a:t>Request for proposals for breakout sessions and films will appear this winter</a:t>
            </a:r>
          </a:p>
          <a:p>
            <a:pPr lvl="1"/>
            <a:r>
              <a:rPr lang="en-US" dirty="0" smtClean="0"/>
              <a:t>Submission forms and presentations from previous institutes available on the </a:t>
            </a:r>
            <a:r>
              <a:rPr lang="en-US" dirty="0" smtClean="0">
                <a:hlinkClick r:id="rId5"/>
              </a:rPr>
              <a:t>Minnesota PBIS Summer Institute webpage</a:t>
            </a:r>
            <a:r>
              <a:rPr lang="en-US" dirty="0" smtClean="0"/>
              <a:t> (https://pbismn.org/summer-institute)</a:t>
            </a:r>
          </a:p>
          <a:p>
            <a:r>
              <a:rPr lang="en-US" dirty="0" smtClean="0"/>
              <a:t>See Summer Institute 2020 and 2021 presentations, including the keynote by Dr. Tamika LaSalle, </a:t>
            </a:r>
            <a:r>
              <a:rPr lang="en-US" dirty="0" smtClean="0">
                <a:hlinkClick r:id="rId6"/>
              </a:rPr>
              <a:t>“[Culturally Responsive] PBIS: Leveraging Existing Systems to Advance Equity”</a:t>
            </a:r>
            <a:r>
              <a:rPr lang="en-US" dirty="0"/>
              <a:t> </a:t>
            </a:r>
            <a:r>
              <a:rPr lang="en-US" dirty="0" smtClean="0"/>
              <a:t>(</a:t>
            </a:r>
            <a:r>
              <a:rPr lang="en-US" dirty="0"/>
              <a:t>https://youtube.com/c/PBISMinnesota/videos</a:t>
            </a:r>
            <a:r>
              <a:rPr lang="en-US" dirty="0" smtClean="0"/>
              <a:t>)</a:t>
            </a:r>
          </a:p>
        </p:txBody>
      </p:sp>
      <p:sp>
        <p:nvSpPr>
          <p:cNvPr id="4" name="Date Placeholder 3"/>
          <p:cNvSpPr>
            <a:spLocks noGrp="1"/>
          </p:cNvSpPr>
          <p:nvPr>
            <p:ph type="dt" sz="half" idx="10"/>
          </p:nvPr>
        </p:nvSpPr>
        <p:spPr/>
        <p:txBody>
          <a:bodyPr/>
          <a:lstStyle/>
          <a:p>
            <a:fld id="{824D5D47-1752-4D84-8BFB-C2F71A34C932}" type="datetime1">
              <a:rPr lang="en-US" smtClean="0"/>
              <a:pPr/>
              <a:t>11/2/2021</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19</a:t>
            </a:fld>
            <a:endParaRPr lang="en-US" dirty="0"/>
          </a:p>
        </p:txBody>
      </p:sp>
    </p:spTree>
    <p:extLst>
      <p:ext uri="{BB962C8B-B14F-4D97-AF65-F5344CB8AC3E}">
        <p14:creationId xmlns:p14="http://schemas.microsoft.com/office/powerpoint/2010/main" val="600694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Slide background featuring three photos of students learn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 y="171"/>
            <a:ext cx="12191085" cy="6857657"/>
          </a:xfrm>
          <a:prstGeom prst="rect">
            <a:avLst/>
          </a:prstGeom>
        </p:spPr>
      </p:pic>
      <p:sp>
        <p:nvSpPr>
          <p:cNvPr id="6" name="Title 5"/>
          <p:cNvSpPr>
            <a:spLocks noGrp="1"/>
          </p:cNvSpPr>
          <p:nvPr>
            <p:ph type="title"/>
          </p:nvPr>
        </p:nvSpPr>
        <p:spPr>
          <a:xfrm>
            <a:off x="838200" y="-1"/>
            <a:ext cx="10515600" cy="1528355"/>
          </a:xfrm>
        </p:spPr>
        <p:txBody>
          <a:bodyPr>
            <a:normAutofit/>
          </a:bodyPr>
          <a:lstStyle/>
          <a:p>
            <a:r>
              <a:rPr lang="en-US" sz="3600" dirty="0" smtClean="0"/>
              <a:t>Ten Minnesota Commitments to Equity</a:t>
            </a:r>
            <a:endParaRPr lang="en-US" sz="3600" dirty="0"/>
          </a:p>
        </p:txBody>
      </p:sp>
      <p:sp>
        <p:nvSpPr>
          <p:cNvPr id="7" name="Content Placeholder 6"/>
          <p:cNvSpPr>
            <a:spLocks noGrp="1"/>
          </p:cNvSpPr>
          <p:nvPr>
            <p:ph sz="quarter" idx="10"/>
          </p:nvPr>
        </p:nvSpPr>
        <p:spPr>
          <a:xfrm>
            <a:off x="838200" y="1815738"/>
            <a:ext cx="10515600" cy="4545874"/>
          </a:xfrm>
        </p:spPr>
        <p:txBody>
          <a:bodyPr>
            <a:noAutofit/>
          </a:bodyPr>
          <a:lstStyle/>
          <a:p>
            <a:pPr marL="457200" indent="-457200">
              <a:lnSpc>
                <a:spcPct val="150000"/>
              </a:lnSpc>
              <a:spcBef>
                <a:spcPts val="0"/>
              </a:spcBef>
              <a:spcAft>
                <a:spcPts val="0"/>
              </a:spcAft>
              <a:buClr>
                <a:schemeClr val="bg1"/>
              </a:buClr>
              <a:buFont typeface="+mj-lt"/>
              <a:buAutoNum type="arabicPeriod"/>
            </a:pPr>
            <a:r>
              <a:rPr lang="en-US" sz="2000" b="1" dirty="0">
                <a:solidFill>
                  <a:schemeClr val="bg1"/>
                </a:solidFill>
              </a:rPr>
              <a:t>Prioritize equity. </a:t>
            </a:r>
          </a:p>
          <a:p>
            <a:pPr marL="457200" indent="-457200">
              <a:lnSpc>
                <a:spcPct val="150000"/>
              </a:lnSpc>
              <a:spcBef>
                <a:spcPts val="0"/>
              </a:spcBef>
              <a:spcAft>
                <a:spcPts val="0"/>
              </a:spcAft>
              <a:buClr>
                <a:schemeClr val="bg1"/>
              </a:buClr>
              <a:buFont typeface="+mj-lt"/>
              <a:buAutoNum type="arabicPeriod"/>
            </a:pPr>
            <a:r>
              <a:rPr lang="en-US" sz="2000" b="1" dirty="0">
                <a:solidFill>
                  <a:schemeClr val="bg1"/>
                </a:solidFill>
              </a:rPr>
              <a:t>Start from within. </a:t>
            </a:r>
          </a:p>
          <a:p>
            <a:pPr marL="457200" indent="-457200">
              <a:lnSpc>
                <a:spcPct val="150000"/>
              </a:lnSpc>
              <a:spcBef>
                <a:spcPts val="0"/>
              </a:spcBef>
              <a:spcAft>
                <a:spcPts val="0"/>
              </a:spcAft>
              <a:buClr>
                <a:schemeClr val="bg1"/>
              </a:buClr>
              <a:buFont typeface="+mj-lt"/>
              <a:buAutoNum type="arabicPeriod"/>
            </a:pPr>
            <a:r>
              <a:rPr lang="en-US" sz="2000" b="1" dirty="0">
                <a:solidFill>
                  <a:schemeClr val="bg1"/>
                </a:solidFill>
              </a:rPr>
              <a:t>Measure what matters. </a:t>
            </a:r>
          </a:p>
          <a:p>
            <a:pPr marL="457200" indent="-457200">
              <a:lnSpc>
                <a:spcPct val="150000"/>
              </a:lnSpc>
              <a:spcBef>
                <a:spcPts val="0"/>
              </a:spcBef>
              <a:spcAft>
                <a:spcPts val="0"/>
              </a:spcAft>
              <a:buClr>
                <a:schemeClr val="bg1"/>
              </a:buClr>
              <a:buFont typeface="+mj-lt"/>
              <a:buAutoNum type="arabicPeriod"/>
            </a:pPr>
            <a:r>
              <a:rPr lang="en-US" sz="2000" dirty="0">
                <a:solidFill>
                  <a:schemeClr val="accent2"/>
                </a:solidFill>
              </a:rPr>
              <a:t>Go local. </a:t>
            </a:r>
          </a:p>
          <a:p>
            <a:pPr marL="457200" indent="-457200">
              <a:lnSpc>
                <a:spcPct val="150000"/>
              </a:lnSpc>
              <a:spcBef>
                <a:spcPts val="0"/>
              </a:spcBef>
              <a:spcAft>
                <a:spcPts val="0"/>
              </a:spcAft>
              <a:buClr>
                <a:schemeClr val="bg1"/>
              </a:buClr>
              <a:buFont typeface="+mj-lt"/>
              <a:buAutoNum type="arabicPeriod"/>
            </a:pPr>
            <a:r>
              <a:rPr lang="en-US" sz="2000" dirty="0" smtClean="0">
                <a:solidFill>
                  <a:schemeClr val="accent2"/>
                </a:solidFill>
              </a:rPr>
              <a:t>Follow the money. </a:t>
            </a:r>
          </a:p>
          <a:p>
            <a:pPr marL="457200" indent="-457200">
              <a:lnSpc>
                <a:spcPct val="150000"/>
              </a:lnSpc>
              <a:spcBef>
                <a:spcPts val="0"/>
              </a:spcBef>
              <a:spcAft>
                <a:spcPts val="0"/>
              </a:spcAft>
              <a:buClr>
                <a:schemeClr val="bg1"/>
              </a:buClr>
              <a:buFont typeface="+mj-lt"/>
              <a:buAutoNum type="arabicPeriod"/>
            </a:pPr>
            <a:r>
              <a:rPr lang="en-US" sz="2000" dirty="0" smtClean="0">
                <a:solidFill>
                  <a:schemeClr val="accent2"/>
                </a:solidFill>
              </a:rPr>
              <a:t>Start early. </a:t>
            </a:r>
          </a:p>
          <a:p>
            <a:pPr marL="457200" indent="-457200">
              <a:lnSpc>
                <a:spcPct val="150000"/>
              </a:lnSpc>
              <a:spcBef>
                <a:spcPts val="0"/>
              </a:spcBef>
              <a:spcAft>
                <a:spcPts val="0"/>
              </a:spcAft>
              <a:buClr>
                <a:schemeClr val="bg1"/>
              </a:buClr>
              <a:buFont typeface="+mj-lt"/>
              <a:buAutoNum type="arabicPeriod"/>
            </a:pPr>
            <a:r>
              <a:rPr lang="en-US" sz="2000" dirty="0" smtClean="0">
                <a:solidFill>
                  <a:schemeClr val="accent2"/>
                </a:solidFill>
              </a:rPr>
              <a:t>Monitor implementation of standards. </a:t>
            </a:r>
          </a:p>
          <a:p>
            <a:pPr marL="457200" indent="-457200">
              <a:lnSpc>
                <a:spcPct val="150000"/>
              </a:lnSpc>
              <a:spcBef>
                <a:spcPts val="0"/>
              </a:spcBef>
              <a:spcAft>
                <a:spcPts val="0"/>
              </a:spcAft>
              <a:buClr>
                <a:schemeClr val="bg1"/>
              </a:buClr>
              <a:buFont typeface="+mj-lt"/>
              <a:buAutoNum type="arabicPeriod"/>
            </a:pPr>
            <a:r>
              <a:rPr lang="en-US" sz="2000" dirty="0">
                <a:solidFill>
                  <a:schemeClr val="accent2"/>
                </a:solidFill>
              </a:rPr>
              <a:t>Value people. </a:t>
            </a:r>
          </a:p>
          <a:p>
            <a:pPr marL="457200" indent="-457200">
              <a:lnSpc>
                <a:spcPct val="150000"/>
              </a:lnSpc>
              <a:spcBef>
                <a:spcPts val="0"/>
              </a:spcBef>
              <a:spcAft>
                <a:spcPts val="0"/>
              </a:spcAft>
              <a:buClr>
                <a:schemeClr val="bg1"/>
              </a:buClr>
              <a:buFont typeface="+mj-lt"/>
              <a:buAutoNum type="arabicPeriod"/>
            </a:pPr>
            <a:r>
              <a:rPr lang="en-US" sz="2000" b="1" dirty="0">
                <a:solidFill>
                  <a:schemeClr val="bg1"/>
                </a:solidFill>
              </a:rPr>
              <a:t>Improve conditions for learning. </a:t>
            </a:r>
          </a:p>
          <a:p>
            <a:pPr marL="457200" indent="-457200">
              <a:lnSpc>
                <a:spcPct val="150000"/>
              </a:lnSpc>
              <a:spcBef>
                <a:spcPts val="0"/>
              </a:spcBef>
              <a:spcAft>
                <a:spcPts val="0"/>
              </a:spcAft>
              <a:buClr>
                <a:schemeClr val="bg1"/>
              </a:buClr>
              <a:buFont typeface="+mj-lt"/>
              <a:buAutoNum type="arabicPeriod"/>
            </a:pPr>
            <a:r>
              <a:rPr lang="en-US" sz="2000" dirty="0" smtClean="0">
                <a:solidFill>
                  <a:schemeClr val="accent2"/>
                </a:solidFill>
              </a:rPr>
              <a:t>Give students options. </a:t>
            </a:r>
            <a:endParaRPr lang="en-US" sz="2000" dirty="0">
              <a:solidFill>
                <a:schemeClr val="accent2"/>
              </a:solidFill>
            </a:endParaRPr>
          </a:p>
        </p:txBody>
      </p:sp>
    </p:spTree>
    <p:extLst>
      <p:ext uri="{BB962C8B-B14F-4D97-AF65-F5344CB8AC3E}">
        <p14:creationId xmlns:p14="http://schemas.microsoft.com/office/powerpoint/2010/main" val="548115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11/2/2021</a:t>
            </a:fld>
            <a:endParaRPr lang="en-US">
              <a:solidFill>
                <a:srgbClr val="000000"/>
              </a:solidFill>
            </a:endParaRPr>
          </a:p>
        </p:txBody>
      </p:sp>
      <p:sp>
        <p:nvSpPr>
          <p:cNvPr id="6" name="Footer Placeholder 5"/>
          <p:cNvSpPr>
            <a:spLocks noGrp="1"/>
          </p:cNvSpPr>
          <p:nvPr>
            <p:ph type="ftr" sz="quarter" idx="13"/>
          </p:nvPr>
        </p:nvSpPr>
        <p:spPr/>
        <p:txBody>
          <a:bodyPr/>
          <a:lstStyle/>
          <a:p>
            <a:r>
              <a:rPr lang="en-US" dirty="0" smtClean="0">
                <a:solidFill>
                  <a:srgbClr val="003865"/>
                </a:solidFill>
              </a:rPr>
              <a:t>Minnesota Department of Education | education.mn.gov</a:t>
            </a:r>
            <a:endParaRPr lang="en-US" dirty="0">
              <a:solidFill>
                <a:srgbClr val="003865"/>
              </a:solidFill>
            </a:endParaRPr>
          </a:p>
        </p:txBody>
      </p:sp>
      <p:pic>
        <p:nvPicPr>
          <p:cNvPr id="9" name="Picture 8" descr="Screenshot of cohort 18 application overview"/>
          <p:cNvPicPr>
            <a:picLocks noChangeAspect="1"/>
          </p:cNvPicPr>
          <p:nvPr/>
        </p:nvPicPr>
        <p:blipFill rotWithShape="1">
          <a:blip r:embed="rId2"/>
          <a:srcRect l="6271" t="28858" r="4999" b="16152"/>
          <a:stretch/>
        </p:blipFill>
        <p:spPr>
          <a:xfrm>
            <a:off x="1713328" y="3809817"/>
            <a:ext cx="8909138" cy="4101766"/>
          </a:xfrm>
          <a:prstGeom prst="rect">
            <a:avLst/>
          </a:prstGeom>
          <a:ln>
            <a:solidFill>
              <a:schemeClr val="tx1"/>
            </a:solidFill>
          </a:ln>
        </p:spPr>
      </p:pic>
      <p:sp>
        <p:nvSpPr>
          <p:cNvPr id="2" name="Title 1"/>
          <p:cNvSpPr>
            <a:spLocks noGrp="1"/>
          </p:cNvSpPr>
          <p:nvPr>
            <p:ph type="title"/>
          </p:nvPr>
        </p:nvSpPr>
        <p:spPr/>
        <p:txBody>
          <a:bodyPr/>
          <a:lstStyle/>
          <a:p>
            <a:r>
              <a:rPr lang="en-US"/>
              <a:t>Schools Can Apply for Cohort 18 (2022-2024)</a:t>
            </a:r>
          </a:p>
        </p:txBody>
      </p:sp>
      <p:sp>
        <p:nvSpPr>
          <p:cNvPr id="3" name="Content Placeholder 2"/>
          <p:cNvSpPr>
            <a:spLocks noGrp="1"/>
          </p:cNvSpPr>
          <p:nvPr>
            <p:ph idx="1"/>
          </p:nvPr>
        </p:nvSpPr>
        <p:spPr/>
        <p:txBody>
          <a:bodyPr/>
          <a:lstStyle/>
          <a:p>
            <a:pPr marL="228600" lvl="0" indent="-228600">
              <a:buClr>
                <a:srgbClr val="003865"/>
              </a:buClr>
              <a:buFont typeface="Arial" panose="020B0604020202020204" pitchFamily="34" charset="0"/>
              <a:buChar char="•"/>
            </a:pPr>
            <a:r>
              <a:rPr lang="en-US">
                <a:solidFill>
                  <a:srgbClr val="003865"/>
                </a:solidFill>
              </a:rPr>
              <a:t>Cohort application guides through Exploration activities to </a:t>
            </a:r>
            <a:r>
              <a:rPr lang="en-US" b="1">
                <a:solidFill>
                  <a:srgbClr val="003865"/>
                </a:solidFill>
              </a:rPr>
              <a:t>form a team </a:t>
            </a:r>
            <a:r>
              <a:rPr lang="en-US">
                <a:solidFill>
                  <a:srgbClr val="003865"/>
                </a:solidFill>
              </a:rPr>
              <a:t>and </a:t>
            </a:r>
            <a:r>
              <a:rPr lang="en-US" b="1">
                <a:solidFill>
                  <a:srgbClr val="003865"/>
                </a:solidFill>
              </a:rPr>
              <a:t>get data system </a:t>
            </a:r>
            <a:r>
              <a:rPr lang="en-US">
                <a:solidFill>
                  <a:srgbClr val="003865"/>
                </a:solidFill>
              </a:rPr>
              <a:t>in place.</a:t>
            </a:r>
          </a:p>
          <a:p>
            <a:pPr marL="228600" lvl="0" indent="-228600">
              <a:buClr>
                <a:srgbClr val="003865"/>
              </a:buClr>
              <a:buFont typeface="Arial" panose="020B0604020202020204" pitchFamily="34" charset="0"/>
              <a:buChar char="•"/>
            </a:pPr>
            <a:r>
              <a:rPr lang="en-US">
                <a:solidFill>
                  <a:srgbClr val="003865"/>
                </a:solidFill>
              </a:rPr>
              <a:t>Teams get pre-requisites in place to be </a:t>
            </a:r>
            <a:r>
              <a:rPr lang="en-US" b="1">
                <a:solidFill>
                  <a:srgbClr val="003865"/>
                </a:solidFill>
              </a:rPr>
              <a:t>ready</a:t>
            </a:r>
            <a:r>
              <a:rPr lang="en-US">
                <a:solidFill>
                  <a:srgbClr val="003865"/>
                </a:solidFill>
              </a:rPr>
              <a:t> for </a:t>
            </a:r>
            <a:r>
              <a:rPr lang="en-US" b="1">
                <a:solidFill>
                  <a:srgbClr val="003865"/>
                </a:solidFill>
              </a:rPr>
              <a:t>PBIS Installation</a:t>
            </a:r>
            <a:r>
              <a:rPr lang="en-US">
                <a:solidFill>
                  <a:srgbClr val="003865"/>
                </a:solidFill>
              </a:rPr>
              <a:t>, including </a:t>
            </a:r>
            <a:r>
              <a:rPr lang="en-US" b="1">
                <a:solidFill>
                  <a:srgbClr val="003865"/>
                </a:solidFill>
              </a:rPr>
              <a:t>commitment to data collection and analysis</a:t>
            </a:r>
            <a:r>
              <a:rPr lang="en-US">
                <a:solidFill>
                  <a:srgbClr val="003865"/>
                </a:solidFill>
              </a:rPr>
              <a:t>.</a:t>
            </a: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20</a:t>
            </a:fld>
            <a:endParaRPr lang="en-US">
              <a:solidFill>
                <a:srgbClr val="000000"/>
              </a:solidFill>
            </a:endParaRPr>
          </a:p>
        </p:txBody>
      </p:sp>
      <p:sp>
        <p:nvSpPr>
          <p:cNvPr id="8" name="TextBox 7"/>
          <p:cNvSpPr txBox="1"/>
          <p:nvPr/>
        </p:nvSpPr>
        <p:spPr>
          <a:xfrm>
            <a:off x="8824785" y="3445263"/>
            <a:ext cx="3260124" cy="2062103"/>
          </a:xfrm>
          <a:prstGeom prst="rect">
            <a:avLst/>
          </a:prstGeom>
          <a:solidFill>
            <a:schemeClr val="bg1"/>
          </a:solidFill>
          <a:ln w="38100">
            <a:solidFill>
              <a:schemeClr val="accent2"/>
            </a:solidFill>
          </a:ln>
        </p:spPr>
        <p:txBody>
          <a:bodyPr wrap="square" rtlCol="0">
            <a:spAutoFit/>
          </a:bodyPr>
          <a:lstStyle/>
          <a:p>
            <a:r>
              <a:rPr lang="en-US" sz="3600" b="1">
                <a:solidFill>
                  <a:srgbClr val="003865"/>
                </a:solidFill>
              </a:rPr>
              <a:t>Opens in November!</a:t>
            </a:r>
          </a:p>
          <a:p>
            <a:r>
              <a:rPr lang="en-US" sz="2800"/>
              <a:t>(https://pbisMN.org/Getting-Started)</a:t>
            </a:r>
          </a:p>
        </p:txBody>
      </p:sp>
    </p:spTree>
    <p:extLst>
      <p:ext uri="{BB962C8B-B14F-4D97-AF65-F5344CB8AC3E}">
        <p14:creationId xmlns:p14="http://schemas.microsoft.com/office/powerpoint/2010/main" val="463702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Share your #pbisMN work!</a:t>
            </a:r>
            <a:r>
              <a:rPr lang="en-US" sz="1800" dirty="0"/>
              <a:t/>
            </a:r>
            <a:br>
              <a:rPr lang="en-US" sz="1800" dirty="0"/>
            </a:br>
            <a:endParaRPr lang="en-US" sz="1800" dirty="0"/>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11/2/2021</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21</a:t>
            </a:fld>
            <a:endParaRPr lang="en-US" dirty="0">
              <a:solidFill>
                <a:srgbClr val="000000"/>
              </a:solidFill>
            </a:endParaRPr>
          </a:p>
        </p:txBody>
      </p:sp>
      <p:sp>
        <p:nvSpPr>
          <p:cNvPr id="5" name="Footer Placeholder 4"/>
          <p:cNvSpPr>
            <a:spLocks noGrp="1"/>
          </p:cNvSpPr>
          <p:nvPr>
            <p:ph type="ftr" sz="quarter" idx="13"/>
          </p:nvPr>
        </p:nvSpPr>
        <p:spPr/>
        <p:txBody>
          <a:bodyPr/>
          <a:lstStyle/>
          <a:p>
            <a:r>
              <a:rPr lang="en-US" dirty="0" smtClean="0">
                <a:solidFill>
                  <a:srgbClr val="003865"/>
                </a:solidFill>
              </a:rPr>
              <a:t>Minnesota Department of Education | education.mn.gov</a:t>
            </a:r>
            <a:endParaRPr lang="en-US" dirty="0">
              <a:solidFill>
                <a:srgbClr val="003865"/>
              </a:solidFill>
            </a:endParaRPr>
          </a:p>
        </p:txBody>
      </p:sp>
      <p:sp>
        <p:nvSpPr>
          <p:cNvPr id="10" name="Shape 163"/>
          <p:cNvSpPr txBox="1"/>
          <p:nvPr/>
        </p:nvSpPr>
        <p:spPr>
          <a:xfrm>
            <a:off x="1354288" y="1933953"/>
            <a:ext cx="4515933" cy="378224"/>
          </a:xfrm>
          <a:prstGeom prst="rect">
            <a:avLst/>
          </a:prstGeom>
          <a:noFill/>
          <a:ln>
            <a:noFill/>
          </a:ln>
        </p:spPr>
        <p:txBody>
          <a:bodyPr lIns="68569" tIns="68569" rIns="68569" bIns="68569" numCol="1" anchor="ctr" anchorCtr="0">
            <a:noAutofit/>
          </a:bodyPr>
          <a:lstStyle/>
          <a:p>
            <a:r>
              <a:rPr lang="en-US" sz="3600" u="sng" dirty="0">
                <a:solidFill>
                  <a:srgbClr val="0563C1"/>
                </a:solidFill>
                <a:hlinkClick r:id="rId2"/>
              </a:rPr>
              <a:t>facebook.com/pbisMN</a:t>
            </a:r>
            <a:r>
              <a:rPr lang="en-US" sz="3600" u="sng" dirty="0">
                <a:solidFill>
                  <a:srgbClr val="0563C1"/>
                </a:solidFill>
              </a:rPr>
              <a:t> </a:t>
            </a:r>
            <a:r>
              <a:rPr lang="en-US" sz="3600" dirty="0">
                <a:solidFill>
                  <a:srgbClr val="003865"/>
                </a:solidFill>
              </a:rPr>
              <a:t> </a:t>
            </a:r>
          </a:p>
        </p:txBody>
      </p:sp>
      <p:sp>
        <p:nvSpPr>
          <p:cNvPr id="11" name="Shape 164"/>
          <p:cNvSpPr txBox="1"/>
          <p:nvPr/>
        </p:nvSpPr>
        <p:spPr>
          <a:xfrm>
            <a:off x="6564678" y="1857003"/>
            <a:ext cx="4362966" cy="532124"/>
          </a:xfrm>
          <a:prstGeom prst="rect">
            <a:avLst/>
          </a:prstGeom>
          <a:noFill/>
          <a:ln>
            <a:noFill/>
          </a:ln>
        </p:spPr>
        <p:txBody>
          <a:bodyPr lIns="68569" tIns="68569" rIns="68569" bIns="68569" numCol="1" anchor="ctr" anchorCtr="0">
            <a:noAutofit/>
          </a:bodyPr>
          <a:lstStyle/>
          <a:p>
            <a:r>
              <a:rPr lang="en-US" sz="3600" u="sng" dirty="0">
                <a:solidFill>
                  <a:srgbClr val="0563C1"/>
                </a:solidFill>
                <a:hlinkClick r:id="rId3"/>
              </a:rPr>
              <a:t>twitter.com/pbisMN</a:t>
            </a:r>
            <a:r>
              <a:rPr lang="en-US" sz="2800" dirty="0">
                <a:solidFill>
                  <a:srgbClr val="003865"/>
                </a:solidFill>
              </a:rPr>
              <a:t> </a:t>
            </a:r>
            <a:endParaRPr lang="en-US" sz="2000" dirty="0">
              <a:solidFill>
                <a:srgbClr val="003865"/>
              </a:solidFill>
            </a:endParaRPr>
          </a:p>
        </p:txBody>
      </p:sp>
      <p:pic>
        <p:nvPicPr>
          <p:cNvPr id="12" name="Shape 166" descr="This is the Twitter Logo of the bluebird tweeting." title="Twitter Logo"/>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5755" y="2528240"/>
            <a:ext cx="964763" cy="779737"/>
          </a:xfrm>
          <a:prstGeom prst="rect">
            <a:avLst/>
          </a:prstGeom>
          <a:noFill/>
          <a:ln>
            <a:noFill/>
          </a:ln>
        </p:spPr>
      </p:pic>
      <p:pic>
        <p:nvPicPr>
          <p:cNvPr id="9" name="Shape 162" descr="This is a thumbs up like sign from FaceBook." title="Thumbs Up Like FaceBook"/>
          <p:cNvPicPr preferRelativeResize="0">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a:off x="2704985" y="2528240"/>
            <a:ext cx="1814537" cy="816413"/>
          </a:xfrm>
          <a:prstGeom prst="roundRect">
            <a:avLst>
              <a:gd name="adj" fmla="val 16667"/>
            </a:avLst>
          </a:prstGeom>
          <a:noFill/>
          <a:ln>
            <a:noFill/>
          </a:ln>
        </p:spPr>
      </p:pic>
    </p:spTree>
    <p:extLst>
      <p:ext uri="{BB962C8B-B14F-4D97-AF65-F5344CB8AC3E}">
        <p14:creationId xmlns:p14="http://schemas.microsoft.com/office/powerpoint/2010/main" val="3279956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North Regional Contacts</a:t>
            </a:r>
            <a:endParaRPr lang="en-US"/>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22</a:t>
            </a:fld>
            <a:endParaRPr lang="en-US"/>
          </a:p>
        </p:txBody>
      </p:sp>
      <p:sp>
        <p:nvSpPr>
          <p:cNvPr id="5" name="Content Placeholder 2"/>
          <p:cNvSpPr txBox="1">
            <a:spLocks/>
          </p:cNvSpPr>
          <p:nvPr/>
        </p:nvSpPr>
        <p:spPr>
          <a:xfrm>
            <a:off x="894374" y="1458673"/>
            <a:ext cx="4824501" cy="35937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000" b="1" i="1">
                <a:latin typeface="+mj-lt"/>
              </a:rPr>
              <a:t>North Regional Implementation Project</a:t>
            </a:r>
          </a:p>
          <a:p>
            <a:pPr marL="0" indent="0">
              <a:spcBef>
                <a:spcPts val="0"/>
              </a:spcBef>
              <a:buNone/>
            </a:pPr>
            <a:r>
              <a:rPr lang="en-US" sz="1800" b="1">
                <a:latin typeface="+mj-lt"/>
                <a:ea typeface="Verdana" panose="020B0604030504040204" pitchFamily="34" charset="0"/>
                <a:cs typeface="Verdana" panose="020B0604030504040204" pitchFamily="34" charset="0"/>
              </a:rPr>
              <a:t>Erin Engness</a:t>
            </a:r>
            <a:br>
              <a:rPr lang="en-US" sz="1800" b="1">
                <a:latin typeface="+mj-lt"/>
                <a:ea typeface="Verdana" panose="020B0604030504040204" pitchFamily="34" charset="0"/>
                <a:cs typeface="Verdana" panose="020B0604030504040204" pitchFamily="34" charset="0"/>
              </a:rPr>
            </a:br>
            <a:r>
              <a:rPr lang="en-US" sz="1800">
                <a:latin typeface="+mj-lt"/>
                <a:ea typeface="Verdana" panose="020B0604030504040204" pitchFamily="34" charset="0"/>
                <a:cs typeface="Verdana" panose="020B0604030504040204" pitchFamily="34" charset="0"/>
              </a:rPr>
              <a:t>NRIP Coordinator</a:t>
            </a:r>
            <a:br>
              <a:rPr lang="en-US" sz="1800">
                <a:latin typeface="+mj-lt"/>
                <a:ea typeface="Verdana" panose="020B0604030504040204" pitchFamily="34" charset="0"/>
                <a:cs typeface="Verdana" panose="020B0604030504040204" pitchFamily="34" charset="0"/>
              </a:rPr>
            </a:br>
            <a:r>
              <a:rPr lang="en-US" sz="1800">
                <a:latin typeface="+mj-lt"/>
                <a:ea typeface="Verdana" panose="020B0604030504040204" pitchFamily="34" charset="0"/>
                <a:cs typeface="Verdana" panose="020B0604030504040204" pitchFamily="34" charset="0"/>
                <a:hlinkClick r:id="rId3"/>
              </a:rPr>
              <a:t>EEngness@resourcecoop-mn.gov</a:t>
            </a:r>
            <a:r>
              <a:rPr lang="en-US" sz="1800">
                <a:latin typeface="+mj-lt"/>
                <a:ea typeface="Verdana" panose="020B0604030504040204" pitchFamily="34" charset="0"/>
                <a:cs typeface="Verdana" panose="020B0604030504040204" pitchFamily="34" charset="0"/>
              </a:rPr>
              <a:t> </a:t>
            </a:r>
          </a:p>
        </p:txBody>
      </p:sp>
      <p:sp>
        <p:nvSpPr>
          <p:cNvPr id="7" name="TextBox 6"/>
          <p:cNvSpPr txBox="1"/>
          <p:nvPr/>
        </p:nvSpPr>
        <p:spPr>
          <a:xfrm>
            <a:off x="6624002" y="1458673"/>
            <a:ext cx="4407658" cy="4247317"/>
          </a:xfrm>
          <a:prstGeom prst="rect">
            <a:avLst/>
          </a:prstGeom>
          <a:noFill/>
        </p:spPr>
        <p:txBody>
          <a:bodyPr wrap="square" rtlCol="0">
            <a:spAutoFit/>
          </a:bodyPr>
          <a:lstStyle/>
          <a:p>
            <a:pPr>
              <a:spcAft>
                <a:spcPts val="600"/>
              </a:spcAft>
            </a:pPr>
            <a:r>
              <a:rPr lang="en-US" sz="2000" b="1" i="1" dirty="0">
                <a:latin typeface="+mj-lt"/>
              </a:rPr>
              <a:t>PBIS Management - Regional Contacts</a:t>
            </a:r>
          </a:p>
          <a:p>
            <a:pPr lvl="0"/>
            <a:r>
              <a:rPr lang="en-US" b="1" dirty="0" smtClean="0">
                <a:solidFill>
                  <a:srgbClr val="003865"/>
                </a:solidFill>
              </a:rPr>
              <a:t>Angie Scott</a:t>
            </a:r>
            <a:endParaRPr lang="en-US" dirty="0">
              <a:solidFill>
                <a:srgbClr val="003865"/>
              </a:solidFill>
            </a:endParaRPr>
          </a:p>
          <a:p>
            <a:pPr lvl="0"/>
            <a:r>
              <a:rPr lang="en-US" dirty="0" smtClean="0">
                <a:solidFill>
                  <a:srgbClr val="003865"/>
                </a:solidFill>
                <a:hlinkClick r:id="rId4" tooltip="email Angie Scott from MDE"/>
              </a:rPr>
              <a:t>Angela.Scott@state.mn.us</a:t>
            </a:r>
            <a:r>
              <a:rPr lang="en-US" dirty="0" smtClean="0">
                <a:solidFill>
                  <a:srgbClr val="003865"/>
                </a:solidFill>
              </a:rPr>
              <a:t> </a:t>
            </a:r>
            <a:endParaRPr lang="en-US" dirty="0">
              <a:solidFill>
                <a:srgbClr val="003865"/>
              </a:solidFill>
            </a:endParaRPr>
          </a:p>
          <a:p>
            <a:endParaRPr lang="en-US" b="1" dirty="0" smtClean="0"/>
          </a:p>
          <a:p>
            <a:r>
              <a:rPr lang="en-US" b="1" dirty="0" smtClean="0"/>
              <a:t>Erin Farrell</a:t>
            </a:r>
            <a:endParaRPr lang="en-US" dirty="0" smtClean="0"/>
          </a:p>
          <a:p>
            <a:r>
              <a:rPr lang="en-US" dirty="0" smtClean="0">
                <a:hlinkClick r:id="rId5"/>
              </a:rPr>
              <a:t>Erin.Farrell@state.mn.us</a:t>
            </a:r>
            <a:r>
              <a:rPr lang="en-US" dirty="0" smtClean="0"/>
              <a:t> </a:t>
            </a:r>
          </a:p>
          <a:p>
            <a:endParaRPr lang="en-US" dirty="0"/>
          </a:p>
          <a:p>
            <a:r>
              <a:rPr lang="en-US" b="1" dirty="0"/>
              <a:t>Eric Kloos</a:t>
            </a:r>
            <a:r>
              <a:rPr lang="en-US" dirty="0"/>
              <a:t/>
            </a:r>
            <a:br>
              <a:rPr lang="en-US" dirty="0"/>
            </a:br>
            <a:r>
              <a:rPr lang="en-US" u="sng" dirty="0">
                <a:hlinkClick r:id="rId6"/>
              </a:rPr>
              <a:t>Eric.Kloos@state.mn.us</a:t>
            </a:r>
            <a:r>
              <a:rPr lang="en-US" u="sng" dirty="0"/>
              <a:t> </a:t>
            </a:r>
            <a:r>
              <a:rPr lang="en-US" dirty="0"/>
              <a:t/>
            </a:r>
            <a:br>
              <a:rPr lang="en-US" dirty="0"/>
            </a:br>
            <a:endParaRPr lang="en-US" sz="2000" dirty="0"/>
          </a:p>
          <a:p>
            <a:endParaRPr lang="en-US" sz="2000" dirty="0">
              <a:latin typeface="+mj-lt"/>
            </a:endParaRPr>
          </a:p>
          <a:p>
            <a:pPr>
              <a:spcAft>
                <a:spcPts val="600"/>
              </a:spcAft>
            </a:pPr>
            <a:r>
              <a:rPr lang="en-US" sz="2000" b="1" i="1" dirty="0">
                <a:latin typeface="+mj-lt"/>
              </a:rPr>
              <a:t>PBIS Evaluation Contact</a:t>
            </a:r>
          </a:p>
          <a:p>
            <a:r>
              <a:rPr lang="en-US" b="1" dirty="0" smtClean="0">
                <a:latin typeface="+mj-lt"/>
              </a:rPr>
              <a:t>Wilder Research</a:t>
            </a:r>
            <a:r>
              <a:rPr lang="en-US" dirty="0" smtClean="0">
                <a:latin typeface="+mj-lt"/>
              </a:rPr>
              <a:t/>
            </a:r>
            <a:br>
              <a:rPr lang="en-US" dirty="0" smtClean="0">
                <a:latin typeface="+mj-lt"/>
              </a:rPr>
            </a:br>
            <a:r>
              <a:rPr lang="en-US" u="sng" dirty="0" smtClean="0">
                <a:latin typeface="+mj-lt"/>
                <a:hlinkClick r:id="rId7"/>
              </a:rPr>
              <a:t>pbisevalmn@wilder.org</a:t>
            </a:r>
            <a:endParaRPr lang="en-US" sz="2000" dirty="0">
              <a:latin typeface="+mj-lt"/>
            </a:endParaRPr>
          </a:p>
        </p:txBody>
      </p:sp>
      <p:sp>
        <p:nvSpPr>
          <p:cNvPr id="6" name="Rectangle 5"/>
          <p:cNvSpPr/>
          <p:nvPr/>
        </p:nvSpPr>
        <p:spPr>
          <a:xfrm>
            <a:off x="894374" y="4406116"/>
            <a:ext cx="4407658" cy="646331"/>
          </a:xfrm>
          <a:prstGeom prst="rect">
            <a:avLst/>
          </a:prstGeom>
        </p:spPr>
        <p:txBody>
          <a:bodyPr wrap="square">
            <a:spAutoFit/>
          </a:bodyPr>
          <a:lstStyle/>
          <a:p>
            <a:r>
              <a:rPr lang="en-US" b="1" dirty="0"/>
              <a:t>Find other PBIS Minnesota contacts at: </a:t>
            </a:r>
            <a:r>
              <a:rPr lang="en-US" dirty="0">
                <a:hlinkClick r:id="rId8" tooltip="PBIS MN contact webpage"/>
              </a:rPr>
              <a:t>https://pbismn.org/contact-us.php</a:t>
            </a:r>
            <a:r>
              <a:rPr lang="en-US" dirty="0"/>
              <a:t> </a:t>
            </a:r>
          </a:p>
        </p:txBody>
      </p:sp>
      <p:sp>
        <p:nvSpPr>
          <p:cNvPr id="9" name="Date Placeholder 8"/>
          <p:cNvSpPr>
            <a:spLocks noGrp="1"/>
          </p:cNvSpPr>
          <p:nvPr>
            <p:ph type="dt" sz="half" idx="10"/>
          </p:nvPr>
        </p:nvSpPr>
        <p:spPr/>
        <p:txBody>
          <a:bodyPr/>
          <a:lstStyle/>
          <a:p>
            <a:fld id="{5D9D7093-2C71-4397-BF8A-5386401BFBB8}" type="datetime1">
              <a:rPr lang="en-US" smtClean="0">
                <a:solidFill>
                  <a:srgbClr val="000000"/>
                </a:solidFill>
              </a:rPr>
              <a:t>11/2/2021</a:t>
            </a:fld>
            <a:endParaRPr lang="en-US">
              <a:solidFill>
                <a:srgbClr val="000000"/>
              </a:solidFill>
            </a:endParaRPr>
          </a:p>
        </p:txBody>
      </p:sp>
      <p:sp>
        <p:nvSpPr>
          <p:cNvPr id="10" name="Footer Placeholder 9"/>
          <p:cNvSpPr>
            <a:spLocks noGrp="1"/>
          </p:cNvSpPr>
          <p:nvPr>
            <p:ph type="ftr" sz="quarter" idx="13"/>
          </p:nvPr>
        </p:nvSpPr>
        <p:spPr/>
        <p:txBody>
          <a:bodyPr/>
          <a:lstStyle/>
          <a:p>
            <a:r>
              <a:rPr lang="en-US" dirty="0" smtClean="0">
                <a:solidFill>
                  <a:srgbClr val="003865"/>
                </a:solidFill>
              </a:rPr>
              <a:t>Minnesota Department of Education | education.mn.gov</a:t>
            </a:r>
            <a:endParaRPr lang="en-US" dirty="0">
              <a:solidFill>
                <a:srgbClr val="003865"/>
              </a:solidFill>
            </a:endParaRPr>
          </a:p>
        </p:txBody>
      </p:sp>
    </p:spTree>
    <p:extLst>
      <p:ext uri="{BB962C8B-B14F-4D97-AF65-F5344CB8AC3E}">
        <p14:creationId xmlns:p14="http://schemas.microsoft.com/office/powerpoint/2010/main" val="3942931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Metro Regional Contacts</a:t>
            </a:r>
            <a:endParaRPr lang="en-US"/>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23</a:t>
            </a:fld>
            <a:endParaRPr lang="en-US"/>
          </a:p>
        </p:txBody>
      </p:sp>
      <p:sp>
        <p:nvSpPr>
          <p:cNvPr id="5" name="Content Placeholder 2"/>
          <p:cNvSpPr txBox="1">
            <a:spLocks/>
          </p:cNvSpPr>
          <p:nvPr/>
        </p:nvSpPr>
        <p:spPr>
          <a:xfrm>
            <a:off x="894374" y="1458673"/>
            <a:ext cx="4824501" cy="35937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000" b="1" i="1">
                <a:latin typeface="+mj-lt"/>
              </a:rPr>
              <a:t>Metro Regional Implementation Project</a:t>
            </a:r>
          </a:p>
          <a:p>
            <a:pPr marL="0" indent="0">
              <a:spcBef>
                <a:spcPts val="0"/>
              </a:spcBef>
              <a:buNone/>
            </a:pPr>
            <a:r>
              <a:rPr lang="en-US" sz="1800" b="1">
                <a:latin typeface="+mj-lt"/>
                <a:ea typeface="Verdana" panose="020B0604030504040204" pitchFamily="34" charset="0"/>
                <a:cs typeface="Verdana" panose="020B0604030504040204" pitchFamily="34" charset="0"/>
              </a:rPr>
              <a:t>Lauren Sparr</a:t>
            </a:r>
            <a:br>
              <a:rPr lang="en-US" sz="1800" b="1">
                <a:latin typeface="+mj-lt"/>
                <a:ea typeface="Verdana" panose="020B0604030504040204" pitchFamily="34" charset="0"/>
                <a:cs typeface="Verdana" panose="020B0604030504040204" pitchFamily="34" charset="0"/>
              </a:rPr>
            </a:br>
            <a:r>
              <a:rPr lang="en-US" sz="1800">
                <a:latin typeface="+mj-lt"/>
                <a:ea typeface="Verdana" panose="020B0604030504040204" pitchFamily="34" charset="0"/>
                <a:cs typeface="Verdana" panose="020B0604030504040204" pitchFamily="34" charset="0"/>
              </a:rPr>
              <a:t>MRIP Coordinator</a:t>
            </a:r>
            <a:br>
              <a:rPr lang="en-US" sz="1800">
                <a:latin typeface="+mj-lt"/>
                <a:ea typeface="Verdana" panose="020B0604030504040204" pitchFamily="34" charset="0"/>
                <a:cs typeface="Verdana" panose="020B0604030504040204" pitchFamily="34" charset="0"/>
              </a:rPr>
            </a:br>
            <a:r>
              <a:rPr lang="en-US" sz="1800">
                <a:latin typeface="+mj-lt"/>
                <a:ea typeface="Verdana" panose="020B0604030504040204" pitchFamily="34" charset="0"/>
                <a:cs typeface="Verdana" panose="020B0604030504040204" pitchFamily="34" charset="0"/>
                <a:hlinkClick r:id="rId3"/>
              </a:rPr>
              <a:t>Lauren.Sparr@metroecsu.org</a:t>
            </a:r>
            <a:r>
              <a:rPr lang="en-US" sz="1800">
                <a:latin typeface="+mj-lt"/>
                <a:ea typeface="Verdana" panose="020B0604030504040204" pitchFamily="34" charset="0"/>
                <a:cs typeface="Verdana" panose="020B0604030504040204" pitchFamily="34" charset="0"/>
              </a:rPr>
              <a:t> </a:t>
            </a:r>
          </a:p>
          <a:p>
            <a:pPr marL="0" indent="0">
              <a:spcBef>
                <a:spcPts val="0"/>
              </a:spcBef>
              <a:buNone/>
            </a:pPr>
            <a:endParaRPr lang="en-US" sz="1800">
              <a:latin typeface="+mj-lt"/>
              <a:ea typeface="Verdana" panose="020B0604030504040204" pitchFamily="34" charset="0"/>
              <a:cs typeface="Verdana" panose="020B0604030504040204" pitchFamily="34" charset="0"/>
            </a:endParaRPr>
          </a:p>
          <a:p>
            <a:pPr marL="0" indent="0">
              <a:spcBef>
                <a:spcPts val="0"/>
              </a:spcBef>
              <a:buNone/>
            </a:pPr>
            <a:r>
              <a:rPr lang="en-US" sz="1800" b="1">
                <a:latin typeface="+mj-lt"/>
                <a:ea typeface="Verdana" panose="020B0604030504040204" pitchFamily="34" charset="0"/>
                <a:cs typeface="Verdana" panose="020B0604030504040204" pitchFamily="34" charset="0"/>
              </a:rPr>
              <a:t>Debi Doran</a:t>
            </a:r>
          </a:p>
          <a:p>
            <a:pPr marL="0" indent="0">
              <a:spcBef>
                <a:spcPts val="0"/>
              </a:spcBef>
              <a:buNone/>
            </a:pPr>
            <a:r>
              <a:rPr lang="en-US" sz="1800">
                <a:latin typeface="+mj-lt"/>
                <a:ea typeface="Verdana" panose="020B0604030504040204" pitchFamily="34" charset="0"/>
                <a:cs typeface="Verdana" panose="020B0604030504040204" pitchFamily="34" charset="0"/>
              </a:rPr>
              <a:t>Coaching and Evaluation Coordinator</a:t>
            </a:r>
          </a:p>
          <a:p>
            <a:pPr marL="0" indent="0">
              <a:spcBef>
                <a:spcPts val="0"/>
              </a:spcBef>
              <a:buNone/>
            </a:pPr>
            <a:r>
              <a:rPr lang="en-US" sz="1800">
                <a:latin typeface="+mj-lt"/>
                <a:ea typeface="Verdana" panose="020B0604030504040204" pitchFamily="34" charset="0"/>
                <a:cs typeface="Verdana" panose="020B0604030504040204" pitchFamily="34" charset="0"/>
                <a:hlinkClick r:id="rId4"/>
              </a:rPr>
              <a:t>PBIS.Debi@gmail.com</a:t>
            </a:r>
            <a:r>
              <a:rPr lang="en-US" sz="1800">
                <a:latin typeface="+mj-lt"/>
                <a:ea typeface="Verdana" panose="020B0604030504040204" pitchFamily="34" charset="0"/>
                <a:cs typeface="Verdana" panose="020B0604030504040204" pitchFamily="34" charset="0"/>
              </a:rPr>
              <a:t> </a:t>
            </a:r>
          </a:p>
          <a:p>
            <a:pPr marL="0" indent="0">
              <a:spcBef>
                <a:spcPts val="0"/>
              </a:spcBef>
              <a:buNone/>
            </a:pPr>
            <a:endParaRPr lang="en-US" sz="1800">
              <a:latin typeface="+mj-lt"/>
              <a:ea typeface="Verdana" panose="020B0604030504040204" pitchFamily="34" charset="0"/>
              <a:cs typeface="Verdana" panose="020B0604030504040204" pitchFamily="34" charset="0"/>
            </a:endParaRPr>
          </a:p>
        </p:txBody>
      </p:sp>
      <p:sp>
        <p:nvSpPr>
          <p:cNvPr id="7" name="TextBox 6"/>
          <p:cNvSpPr txBox="1"/>
          <p:nvPr/>
        </p:nvSpPr>
        <p:spPr>
          <a:xfrm>
            <a:off x="6624002" y="1458673"/>
            <a:ext cx="4407658" cy="4247317"/>
          </a:xfrm>
          <a:prstGeom prst="rect">
            <a:avLst/>
          </a:prstGeom>
          <a:noFill/>
        </p:spPr>
        <p:txBody>
          <a:bodyPr wrap="square" rtlCol="0">
            <a:spAutoFit/>
          </a:bodyPr>
          <a:lstStyle/>
          <a:p>
            <a:pPr>
              <a:spcAft>
                <a:spcPts val="600"/>
              </a:spcAft>
            </a:pPr>
            <a:r>
              <a:rPr lang="en-US" sz="2000" b="1" i="1">
                <a:latin typeface="+mj-lt"/>
              </a:rPr>
              <a:t>PBIS Management - Regional Contacts</a:t>
            </a:r>
          </a:p>
          <a:p>
            <a:r>
              <a:rPr lang="en-US" b="1"/>
              <a:t>Ellen Nacik </a:t>
            </a:r>
            <a:r>
              <a:rPr lang="en-US"/>
              <a:t/>
            </a:r>
            <a:br>
              <a:rPr lang="en-US"/>
            </a:br>
            <a:r>
              <a:rPr lang="en-US">
                <a:hlinkClick r:id="rId5"/>
              </a:rPr>
              <a:t>Ellen.Nacik@state.mn.us</a:t>
            </a:r>
            <a:r>
              <a:rPr lang="en-US"/>
              <a:t> </a:t>
            </a:r>
          </a:p>
          <a:p>
            <a:endParaRPr lang="en-US"/>
          </a:p>
          <a:p>
            <a:r>
              <a:rPr lang="en-US" b="1"/>
              <a:t>Daniel Torrez</a:t>
            </a:r>
          </a:p>
          <a:p>
            <a:r>
              <a:rPr lang="en-US">
                <a:hlinkClick r:id="rId6"/>
              </a:rPr>
              <a:t>Daniel.Torrez@state.mn.us</a:t>
            </a:r>
            <a:r>
              <a:rPr lang="en-US"/>
              <a:t> </a:t>
            </a:r>
          </a:p>
          <a:p>
            <a:endParaRPr lang="en-US">
              <a:latin typeface="+mj-lt"/>
            </a:endParaRPr>
          </a:p>
          <a:p>
            <a:r>
              <a:rPr lang="en-US" b="1"/>
              <a:t>Eric Kloos</a:t>
            </a:r>
            <a:r>
              <a:rPr lang="en-US"/>
              <a:t/>
            </a:r>
            <a:br>
              <a:rPr lang="en-US"/>
            </a:br>
            <a:r>
              <a:rPr lang="en-US" u="sng">
                <a:hlinkClick r:id="rId7"/>
              </a:rPr>
              <a:t>Eric.Kloos@state.mn.us</a:t>
            </a:r>
            <a:endParaRPr lang="en-US">
              <a:latin typeface="+mj-lt"/>
            </a:endParaRPr>
          </a:p>
          <a:p>
            <a:endParaRPr lang="en-US" sz="2000" b="1" i="1">
              <a:latin typeface="+mj-lt"/>
            </a:endParaRPr>
          </a:p>
          <a:p>
            <a:endParaRPr lang="en-US" sz="2000" b="1" i="1">
              <a:latin typeface="+mj-lt"/>
            </a:endParaRPr>
          </a:p>
          <a:p>
            <a:pPr>
              <a:spcAft>
                <a:spcPts val="600"/>
              </a:spcAft>
            </a:pPr>
            <a:r>
              <a:rPr lang="en-US" sz="2000" b="1" i="1">
                <a:latin typeface="+mj-lt"/>
              </a:rPr>
              <a:t>PBIS Evaluation Contact</a:t>
            </a:r>
          </a:p>
          <a:p>
            <a:r>
              <a:rPr lang="en-US" b="1">
                <a:latin typeface="+mj-lt"/>
              </a:rPr>
              <a:t>Wilder Research</a:t>
            </a:r>
            <a:r>
              <a:rPr lang="en-US">
                <a:latin typeface="+mj-lt"/>
              </a:rPr>
              <a:t/>
            </a:r>
            <a:br>
              <a:rPr lang="en-US">
                <a:latin typeface="+mj-lt"/>
              </a:rPr>
            </a:br>
            <a:r>
              <a:rPr lang="en-US" u="sng">
                <a:latin typeface="+mj-lt"/>
                <a:hlinkClick r:id="rId8"/>
              </a:rPr>
              <a:t>pbisevalmn@wilder.org</a:t>
            </a:r>
            <a:endParaRPr lang="en-US" sz="2000">
              <a:latin typeface="+mj-lt"/>
            </a:endParaRPr>
          </a:p>
        </p:txBody>
      </p:sp>
      <p:sp>
        <p:nvSpPr>
          <p:cNvPr id="6" name="Rectangle 5"/>
          <p:cNvSpPr/>
          <p:nvPr/>
        </p:nvSpPr>
        <p:spPr>
          <a:xfrm>
            <a:off x="894374" y="4406116"/>
            <a:ext cx="4407658" cy="646331"/>
          </a:xfrm>
          <a:prstGeom prst="rect">
            <a:avLst/>
          </a:prstGeom>
        </p:spPr>
        <p:txBody>
          <a:bodyPr wrap="square">
            <a:spAutoFit/>
          </a:bodyPr>
          <a:lstStyle/>
          <a:p>
            <a:r>
              <a:rPr lang="en-US" b="1" dirty="0"/>
              <a:t>Find other PBIS Minnesota contacts at: </a:t>
            </a:r>
            <a:r>
              <a:rPr lang="en-US" dirty="0">
                <a:hlinkClick r:id="rId9" tooltip="PBIS MN contact webpage"/>
              </a:rPr>
              <a:t>https://pbismn.org/contact-us.php</a:t>
            </a:r>
            <a:r>
              <a:rPr lang="en-US" dirty="0"/>
              <a:t> </a:t>
            </a:r>
          </a:p>
        </p:txBody>
      </p:sp>
      <p:sp>
        <p:nvSpPr>
          <p:cNvPr id="3" name="Date Placeholder 2"/>
          <p:cNvSpPr>
            <a:spLocks noGrp="1"/>
          </p:cNvSpPr>
          <p:nvPr>
            <p:ph type="dt" sz="half" idx="10"/>
          </p:nvPr>
        </p:nvSpPr>
        <p:spPr/>
        <p:txBody>
          <a:bodyPr/>
          <a:lstStyle/>
          <a:p>
            <a:fld id="{1103A379-1C79-4B16-851E-D8440987246F}" type="datetime1">
              <a:rPr lang="en-US" smtClean="0">
                <a:solidFill>
                  <a:srgbClr val="000000"/>
                </a:solidFill>
              </a:rPr>
              <a:t>11/2/2021</a:t>
            </a:fld>
            <a:endParaRPr lang="en-US">
              <a:solidFill>
                <a:srgbClr val="000000"/>
              </a:solidFill>
            </a:endParaRPr>
          </a:p>
        </p:txBody>
      </p:sp>
      <p:sp>
        <p:nvSpPr>
          <p:cNvPr id="8" name="Footer Placeholder 7"/>
          <p:cNvSpPr>
            <a:spLocks noGrp="1"/>
          </p:cNvSpPr>
          <p:nvPr>
            <p:ph type="ftr" sz="quarter" idx="13"/>
          </p:nvPr>
        </p:nvSpPr>
        <p:spPr/>
        <p:txBody>
          <a:bodyPr/>
          <a:lstStyle/>
          <a:p>
            <a:r>
              <a:rPr lang="en-US" dirty="0" smtClean="0">
                <a:solidFill>
                  <a:srgbClr val="003865"/>
                </a:solidFill>
              </a:rPr>
              <a:t>Minnesota Department of Education | education.mn.gov</a:t>
            </a:r>
            <a:endParaRPr lang="en-US" dirty="0">
              <a:solidFill>
                <a:srgbClr val="003865"/>
              </a:solidFill>
            </a:endParaRPr>
          </a:p>
        </p:txBody>
      </p:sp>
    </p:spTree>
    <p:extLst>
      <p:ext uri="{BB962C8B-B14F-4D97-AF65-F5344CB8AC3E}">
        <p14:creationId xmlns:p14="http://schemas.microsoft.com/office/powerpoint/2010/main" val="2002346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South Regional Contacts</a:t>
            </a:r>
            <a:endParaRPr lang="en-US"/>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24</a:t>
            </a:fld>
            <a:endParaRPr lang="en-US"/>
          </a:p>
        </p:txBody>
      </p:sp>
      <p:sp>
        <p:nvSpPr>
          <p:cNvPr id="5" name="Content Placeholder 2"/>
          <p:cNvSpPr txBox="1">
            <a:spLocks/>
          </p:cNvSpPr>
          <p:nvPr/>
        </p:nvSpPr>
        <p:spPr>
          <a:xfrm>
            <a:off x="894374" y="1458672"/>
            <a:ext cx="5157634" cy="466119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000" b="1" i="1">
                <a:latin typeface="+mj-lt"/>
              </a:rPr>
              <a:t>South Regional Implementation Project</a:t>
            </a:r>
          </a:p>
          <a:p>
            <a:pPr marL="0" indent="0">
              <a:spcBef>
                <a:spcPts val="0"/>
              </a:spcBef>
              <a:buNone/>
            </a:pPr>
            <a:r>
              <a:rPr lang="en-US" sz="1800" b="1">
                <a:latin typeface="+mj-lt"/>
                <a:ea typeface="Verdana" panose="020B0604030504040204" pitchFamily="34" charset="0"/>
                <a:cs typeface="Verdana" panose="020B0604030504040204" pitchFamily="34" charset="0"/>
              </a:rPr>
              <a:t>Liz Deen </a:t>
            </a:r>
          </a:p>
          <a:p>
            <a:pPr marL="0" indent="0">
              <a:spcBef>
                <a:spcPts val="0"/>
              </a:spcBef>
              <a:buNone/>
            </a:pPr>
            <a:r>
              <a:rPr lang="en-US" sz="1800">
                <a:ea typeface="Verdana" panose="020B0604030504040204" pitchFamily="34" charset="0"/>
                <a:cs typeface="Verdana" panose="020B0604030504040204" pitchFamily="34" charset="0"/>
              </a:rPr>
              <a:t>Lead SRIP Coordinator</a:t>
            </a:r>
            <a:endParaRPr lang="en-US" sz="1800" b="1">
              <a:latin typeface="+mj-lt"/>
              <a:ea typeface="Verdana" panose="020B0604030504040204" pitchFamily="34" charset="0"/>
              <a:cs typeface="Verdana" panose="020B0604030504040204" pitchFamily="34" charset="0"/>
            </a:endParaRPr>
          </a:p>
          <a:p>
            <a:pPr marL="0" indent="0">
              <a:spcBef>
                <a:spcPts val="0"/>
              </a:spcBef>
              <a:buNone/>
            </a:pPr>
            <a:r>
              <a:rPr lang="en-US" sz="1800">
                <a:latin typeface="+mj-lt"/>
                <a:ea typeface="Verdana" panose="020B0604030504040204" pitchFamily="34" charset="0"/>
                <a:cs typeface="Verdana" panose="020B0604030504040204" pitchFamily="34" charset="0"/>
                <a:hlinkClick r:id="rId3"/>
              </a:rPr>
              <a:t>Liz.Deen@swwc.org</a:t>
            </a:r>
            <a:r>
              <a:rPr lang="en-US" sz="1800">
                <a:latin typeface="+mj-lt"/>
                <a:ea typeface="Verdana" panose="020B0604030504040204" pitchFamily="34" charset="0"/>
                <a:cs typeface="Verdana" panose="020B0604030504040204" pitchFamily="34" charset="0"/>
              </a:rPr>
              <a:t> </a:t>
            </a:r>
            <a:endParaRPr lang="en-US" sz="1100">
              <a:latin typeface="+mj-lt"/>
            </a:endParaRPr>
          </a:p>
          <a:p>
            <a:pPr marL="0" indent="0">
              <a:spcBef>
                <a:spcPts val="0"/>
              </a:spcBef>
              <a:buNone/>
            </a:pPr>
            <a:endParaRPr lang="en-US" sz="1100">
              <a:latin typeface="+mj-lt"/>
            </a:endParaRPr>
          </a:p>
          <a:p>
            <a:pPr marL="0" lvl="0" indent="0">
              <a:spcBef>
                <a:spcPts val="0"/>
              </a:spcBef>
              <a:buNone/>
            </a:pPr>
            <a:r>
              <a:rPr lang="en-US" sz="1800" b="1">
                <a:solidFill>
                  <a:srgbClr val="003865"/>
                </a:solidFill>
                <a:ea typeface="Verdana" panose="020B0604030504040204" pitchFamily="34" charset="0"/>
                <a:cs typeface="Verdana" panose="020B0604030504040204" pitchFamily="34" charset="0"/>
              </a:rPr>
              <a:t>Hazel Ashbeck</a:t>
            </a:r>
          </a:p>
          <a:p>
            <a:pPr marL="0" lvl="0" indent="0">
              <a:spcBef>
                <a:spcPts val="0"/>
              </a:spcBef>
              <a:buNone/>
            </a:pPr>
            <a:r>
              <a:rPr lang="en-US" sz="1800">
                <a:solidFill>
                  <a:srgbClr val="003865"/>
                </a:solidFill>
                <a:ea typeface="Verdana" panose="020B0604030504040204" pitchFamily="34" charset="0"/>
                <a:cs typeface="Verdana" panose="020B0604030504040204" pitchFamily="34" charset="0"/>
              </a:rPr>
              <a:t>SRIP Coordinator – SWWC</a:t>
            </a:r>
            <a:endParaRPr lang="en-US" sz="1800" b="1">
              <a:solidFill>
                <a:srgbClr val="003865"/>
              </a:solidFill>
              <a:ea typeface="Verdana" panose="020B0604030504040204" pitchFamily="34" charset="0"/>
              <a:cs typeface="Verdana" panose="020B0604030504040204" pitchFamily="34" charset="0"/>
            </a:endParaRPr>
          </a:p>
          <a:p>
            <a:pPr marL="0" lvl="0" indent="0">
              <a:spcBef>
                <a:spcPts val="0"/>
              </a:spcBef>
              <a:buNone/>
            </a:pPr>
            <a:r>
              <a:rPr lang="en-US" sz="1800">
                <a:solidFill>
                  <a:srgbClr val="003865"/>
                </a:solidFill>
                <a:ea typeface="Verdana" panose="020B0604030504040204" pitchFamily="34" charset="0"/>
                <a:cs typeface="Verdana" panose="020B0604030504040204" pitchFamily="34" charset="0"/>
                <a:hlinkClick r:id="rId4"/>
              </a:rPr>
              <a:t>Hazel.Ashbeck@swwc.org</a:t>
            </a:r>
            <a:r>
              <a:rPr lang="en-US" sz="1800">
                <a:solidFill>
                  <a:srgbClr val="003865"/>
                </a:solidFill>
                <a:ea typeface="Verdana" panose="020B0604030504040204" pitchFamily="34" charset="0"/>
                <a:cs typeface="Verdana" panose="020B0604030504040204" pitchFamily="34" charset="0"/>
              </a:rPr>
              <a:t> </a:t>
            </a:r>
            <a:endParaRPr lang="en-US" sz="1100">
              <a:latin typeface="+mj-lt"/>
            </a:endParaRPr>
          </a:p>
          <a:p>
            <a:pPr marL="0" lvl="0" indent="0">
              <a:spcBef>
                <a:spcPts val="0"/>
              </a:spcBef>
              <a:buNone/>
            </a:pPr>
            <a:endParaRPr lang="en-US" sz="1100">
              <a:latin typeface="+mj-lt"/>
            </a:endParaRPr>
          </a:p>
          <a:p>
            <a:pPr marL="0" lvl="0" indent="0">
              <a:spcBef>
                <a:spcPts val="0"/>
              </a:spcBef>
              <a:buNone/>
            </a:pPr>
            <a:r>
              <a:rPr lang="en-US" sz="1800" b="1">
                <a:solidFill>
                  <a:srgbClr val="003865"/>
                </a:solidFill>
                <a:ea typeface="Verdana" panose="020B0604030504040204" pitchFamily="34" charset="0"/>
                <a:cs typeface="Verdana" panose="020B0604030504040204" pitchFamily="34" charset="0"/>
              </a:rPr>
              <a:t>Erin Toninato</a:t>
            </a:r>
            <a:r>
              <a:rPr lang="en-US" sz="1800">
                <a:solidFill>
                  <a:srgbClr val="003865"/>
                </a:solidFill>
                <a:ea typeface="Verdana" panose="020B0604030504040204" pitchFamily="34" charset="0"/>
                <a:cs typeface="Verdana" panose="020B0604030504040204" pitchFamily="34" charset="0"/>
              </a:rPr>
              <a:t/>
            </a:r>
            <a:br>
              <a:rPr lang="en-US" sz="1800">
                <a:solidFill>
                  <a:srgbClr val="003865"/>
                </a:solidFill>
                <a:ea typeface="Verdana" panose="020B0604030504040204" pitchFamily="34" charset="0"/>
                <a:cs typeface="Verdana" panose="020B0604030504040204" pitchFamily="34" charset="0"/>
              </a:rPr>
            </a:br>
            <a:r>
              <a:rPr lang="en-US" sz="1800">
                <a:solidFill>
                  <a:srgbClr val="003865"/>
                </a:solidFill>
                <a:ea typeface="Verdana" panose="020B0604030504040204" pitchFamily="34" charset="0"/>
                <a:cs typeface="Verdana" panose="020B0604030504040204" pitchFamily="34" charset="0"/>
              </a:rPr>
              <a:t>South Central Service Cooperative </a:t>
            </a:r>
            <a:br>
              <a:rPr lang="en-US" sz="1800">
                <a:solidFill>
                  <a:srgbClr val="003865"/>
                </a:solidFill>
                <a:ea typeface="Verdana" panose="020B0604030504040204" pitchFamily="34" charset="0"/>
                <a:cs typeface="Verdana" panose="020B0604030504040204" pitchFamily="34" charset="0"/>
              </a:rPr>
            </a:br>
            <a:r>
              <a:rPr lang="en-US" sz="1800">
                <a:solidFill>
                  <a:srgbClr val="003865"/>
                </a:solidFill>
                <a:ea typeface="Verdana" panose="020B0604030504040204" pitchFamily="34" charset="0"/>
                <a:cs typeface="Verdana" panose="020B0604030504040204" pitchFamily="34" charset="0"/>
                <a:hlinkClick r:id="rId5"/>
              </a:rPr>
              <a:t>EToninato@mnscsc.org</a:t>
            </a:r>
            <a:r>
              <a:rPr lang="en-US" sz="1800">
                <a:solidFill>
                  <a:srgbClr val="003865"/>
                </a:solidFill>
                <a:ea typeface="Verdana" panose="020B0604030504040204" pitchFamily="34" charset="0"/>
                <a:cs typeface="Verdana" panose="020B0604030504040204" pitchFamily="34" charset="0"/>
              </a:rPr>
              <a:t> </a:t>
            </a:r>
            <a:endParaRPr lang="en-US" sz="1100">
              <a:latin typeface="+mj-lt"/>
            </a:endParaRPr>
          </a:p>
          <a:p>
            <a:pPr marL="0" indent="0">
              <a:buNone/>
            </a:pPr>
            <a:endParaRPr lang="en-US" sz="1100">
              <a:latin typeface="+mj-lt"/>
            </a:endParaRPr>
          </a:p>
          <a:p>
            <a:pPr marL="0" indent="0">
              <a:buNone/>
            </a:pPr>
            <a:r>
              <a:rPr lang="en-US" sz="1800" b="1">
                <a:latin typeface="+mj-lt"/>
                <a:ea typeface="Verdana" panose="020B0604030504040204" pitchFamily="34" charset="0"/>
                <a:cs typeface="Verdana" panose="020B0604030504040204" pitchFamily="34" charset="0"/>
              </a:rPr>
              <a:t>Amber Bruns</a:t>
            </a:r>
            <a:r>
              <a:rPr lang="en-US" sz="1800">
                <a:latin typeface="+mj-lt"/>
                <a:ea typeface="Verdana" panose="020B0604030504040204" pitchFamily="34" charset="0"/>
                <a:cs typeface="Verdana" panose="020B0604030504040204" pitchFamily="34" charset="0"/>
              </a:rPr>
              <a:t/>
            </a:r>
            <a:br>
              <a:rPr lang="en-US" sz="1800">
                <a:latin typeface="+mj-lt"/>
                <a:ea typeface="Verdana" panose="020B0604030504040204" pitchFamily="34" charset="0"/>
                <a:cs typeface="Verdana" panose="020B0604030504040204" pitchFamily="34" charset="0"/>
              </a:rPr>
            </a:br>
            <a:r>
              <a:rPr lang="en-US" sz="1800">
                <a:latin typeface="+mj-lt"/>
                <a:ea typeface="Verdana" panose="020B0604030504040204" pitchFamily="34" charset="0"/>
                <a:cs typeface="Verdana" panose="020B0604030504040204" pitchFamily="34" charset="0"/>
              </a:rPr>
              <a:t>Southwest West Central Service Cooperative </a:t>
            </a:r>
            <a:br>
              <a:rPr lang="en-US" sz="1800">
                <a:latin typeface="+mj-lt"/>
                <a:ea typeface="Verdana" panose="020B0604030504040204" pitchFamily="34" charset="0"/>
                <a:cs typeface="Verdana" panose="020B0604030504040204" pitchFamily="34" charset="0"/>
              </a:rPr>
            </a:br>
            <a:r>
              <a:rPr lang="en-US" sz="1800">
                <a:latin typeface="+mj-lt"/>
                <a:ea typeface="Verdana" panose="020B0604030504040204" pitchFamily="34" charset="0"/>
                <a:cs typeface="Verdana" panose="020B0604030504040204" pitchFamily="34" charset="0"/>
                <a:hlinkClick r:id="rId6"/>
              </a:rPr>
              <a:t>Amber.Bruns@swwc.org</a:t>
            </a:r>
            <a:r>
              <a:rPr lang="en-US" sz="1800">
                <a:latin typeface="+mj-lt"/>
                <a:ea typeface="Verdana" panose="020B0604030504040204" pitchFamily="34" charset="0"/>
                <a:cs typeface="Verdana" panose="020B0604030504040204" pitchFamily="34" charset="0"/>
              </a:rPr>
              <a:t> </a:t>
            </a:r>
          </a:p>
          <a:p>
            <a:pPr marL="0" indent="0">
              <a:buNone/>
            </a:pPr>
            <a:endParaRPr lang="en-US" sz="1800">
              <a:latin typeface="+mj-lt"/>
              <a:ea typeface="Verdana" panose="020B0604030504040204" pitchFamily="34" charset="0"/>
              <a:cs typeface="Verdana" panose="020B0604030504040204" pitchFamily="34" charset="0"/>
            </a:endParaRPr>
          </a:p>
        </p:txBody>
      </p:sp>
      <p:sp>
        <p:nvSpPr>
          <p:cNvPr id="7" name="TextBox 6"/>
          <p:cNvSpPr txBox="1"/>
          <p:nvPr/>
        </p:nvSpPr>
        <p:spPr>
          <a:xfrm>
            <a:off x="6624002" y="1458673"/>
            <a:ext cx="4407658" cy="3801041"/>
          </a:xfrm>
          <a:prstGeom prst="rect">
            <a:avLst/>
          </a:prstGeom>
          <a:noFill/>
        </p:spPr>
        <p:txBody>
          <a:bodyPr wrap="square" rtlCol="0">
            <a:spAutoFit/>
          </a:bodyPr>
          <a:lstStyle/>
          <a:p>
            <a:pPr>
              <a:spcAft>
                <a:spcPts val="600"/>
              </a:spcAft>
            </a:pPr>
            <a:r>
              <a:rPr lang="en-US" sz="2000" b="1" i="1">
                <a:latin typeface="+mj-lt"/>
              </a:rPr>
              <a:t>PBIS Management - Regional Contacts</a:t>
            </a:r>
          </a:p>
          <a:p>
            <a:r>
              <a:rPr lang="en-US" b="1"/>
              <a:t>Garrett Petrie</a:t>
            </a:r>
            <a:endParaRPr lang="en-US"/>
          </a:p>
          <a:p>
            <a:r>
              <a:rPr lang="en-US">
                <a:hlinkClick r:id="rId7"/>
              </a:rPr>
              <a:t>Garrett.Petrie@state.mn.us</a:t>
            </a:r>
            <a:endParaRPr lang="en-US" sz="1100">
              <a:latin typeface="+mj-lt"/>
            </a:endParaRPr>
          </a:p>
          <a:p>
            <a:endParaRPr lang="en-US" sz="1100">
              <a:latin typeface="+mj-lt"/>
            </a:endParaRPr>
          </a:p>
          <a:p>
            <a:r>
              <a:rPr lang="en-US" b="1"/>
              <a:t>Janet Christensen</a:t>
            </a:r>
            <a:endParaRPr lang="en-US"/>
          </a:p>
          <a:p>
            <a:r>
              <a:rPr lang="en-US">
                <a:hlinkClick r:id="rId8"/>
              </a:rPr>
              <a:t>Janet.Christensen@state.mn.us</a:t>
            </a:r>
            <a:r>
              <a:rPr lang="en-US"/>
              <a:t> </a:t>
            </a:r>
          </a:p>
          <a:p>
            <a:endParaRPr lang="en-US" sz="1100">
              <a:latin typeface="+mj-lt"/>
            </a:endParaRPr>
          </a:p>
          <a:p>
            <a:r>
              <a:rPr lang="en-US" b="1"/>
              <a:t>Eric Kloos</a:t>
            </a:r>
            <a:r>
              <a:rPr lang="en-US"/>
              <a:t/>
            </a:r>
            <a:br>
              <a:rPr lang="en-US"/>
            </a:br>
            <a:r>
              <a:rPr lang="en-US" u="sng">
                <a:hlinkClick r:id="rId9"/>
              </a:rPr>
              <a:t>Eric.Kloos@state.mn.us</a:t>
            </a:r>
            <a:r>
              <a:rPr lang="en-US"/>
              <a:t/>
            </a:r>
            <a:br>
              <a:rPr lang="en-US"/>
            </a:br>
            <a:endParaRPr lang="en-US">
              <a:latin typeface="+mj-lt"/>
            </a:endParaRPr>
          </a:p>
          <a:p>
            <a:pPr>
              <a:spcAft>
                <a:spcPts val="600"/>
              </a:spcAft>
            </a:pPr>
            <a:r>
              <a:rPr lang="en-US" sz="2000" b="1" i="1">
                <a:latin typeface="+mj-lt"/>
              </a:rPr>
              <a:t>PBIS Evaluation Contact</a:t>
            </a:r>
          </a:p>
          <a:p>
            <a:r>
              <a:rPr lang="en-US" b="1">
                <a:latin typeface="+mj-lt"/>
              </a:rPr>
              <a:t>Wilder Research</a:t>
            </a:r>
            <a:r>
              <a:rPr lang="en-US">
                <a:latin typeface="+mj-lt"/>
              </a:rPr>
              <a:t/>
            </a:r>
            <a:br>
              <a:rPr lang="en-US">
                <a:latin typeface="+mj-lt"/>
              </a:rPr>
            </a:br>
            <a:r>
              <a:rPr lang="en-US" u="sng">
                <a:latin typeface="+mj-lt"/>
                <a:hlinkClick r:id="rId10"/>
              </a:rPr>
              <a:t>pbisevalmn@wilder.org</a:t>
            </a:r>
            <a:endParaRPr lang="en-US" sz="2000">
              <a:latin typeface="+mj-lt"/>
            </a:endParaRPr>
          </a:p>
        </p:txBody>
      </p:sp>
      <p:sp>
        <p:nvSpPr>
          <p:cNvPr id="6" name="Rectangle 5"/>
          <p:cNvSpPr/>
          <p:nvPr/>
        </p:nvSpPr>
        <p:spPr>
          <a:xfrm>
            <a:off x="6624002" y="5470197"/>
            <a:ext cx="4407658" cy="646331"/>
          </a:xfrm>
          <a:prstGeom prst="rect">
            <a:avLst/>
          </a:prstGeom>
        </p:spPr>
        <p:txBody>
          <a:bodyPr wrap="square">
            <a:spAutoFit/>
          </a:bodyPr>
          <a:lstStyle/>
          <a:p>
            <a:r>
              <a:rPr lang="en-US" b="1" dirty="0"/>
              <a:t>Find other PBIS Minnesota contacts at: </a:t>
            </a:r>
            <a:r>
              <a:rPr lang="en-US" dirty="0">
                <a:hlinkClick r:id="rId11" tooltip="PBIS MN contact webpage"/>
              </a:rPr>
              <a:t>https://pbismn.org/contact-us.php</a:t>
            </a:r>
            <a:r>
              <a:rPr lang="en-US" dirty="0"/>
              <a:t> </a:t>
            </a:r>
          </a:p>
        </p:txBody>
      </p:sp>
      <p:sp>
        <p:nvSpPr>
          <p:cNvPr id="3" name="Date Placeholder 2"/>
          <p:cNvSpPr>
            <a:spLocks noGrp="1"/>
          </p:cNvSpPr>
          <p:nvPr>
            <p:ph type="dt" sz="half" idx="10"/>
          </p:nvPr>
        </p:nvSpPr>
        <p:spPr/>
        <p:txBody>
          <a:bodyPr/>
          <a:lstStyle/>
          <a:p>
            <a:fld id="{43D316F4-89AD-44DD-BF26-638FC8FCDF6E}" type="datetime1">
              <a:rPr lang="en-US" smtClean="0">
                <a:solidFill>
                  <a:srgbClr val="000000"/>
                </a:solidFill>
              </a:rPr>
              <a:t>11/2/2021</a:t>
            </a:fld>
            <a:endParaRPr lang="en-US">
              <a:solidFill>
                <a:srgbClr val="000000"/>
              </a:solidFill>
            </a:endParaRPr>
          </a:p>
        </p:txBody>
      </p:sp>
      <p:sp>
        <p:nvSpPr>
          <p:cNvPr id="8" name="Footer Placeholder 7"/>
          <p:cNvSpPr>
            <a:spLocks noGrp="1"/>
          </p:cNvSpPr>
          <p:nvPr>
            <p:ph type="ftr" sz="quarter" idx="13"/>
          </p:nvPr>
        </p:nvSpPr>
        <p:spPr/>
        <p:txBody>
          <a:bodyPr/>
          <a:lstStyle/>
          <a:p>
            <a:r>
              <a:rPr lang="en-US" dirty="0" smtClean="0">
                <a:solidFill>
                  <a:srgbClr val="003865"/>
                </a:solidFill>
              </a:rPr>
              <a:t>Minnesota Department of Education | education.mn.gov</a:t>
            </a:r>
            <a:endParaRPr lang="en-US" dirty="0">
              <a:solidFill>
                <a:srgbClr val="003865"/>
              </a:solidFill>
            </a:endParaRPr>
          </a:p>
        </p:txBody>
      </p:sp>
    </p:spTree>
    <p:extLst>
      <p:ext uri="{BB962C8B-B14F-4D97-AF65-F5344CB8AC3E}">
        <p14:creationId xmlns:p14="http://schemas.microsoft.com/office/powerpoint/2010/main" val="3778357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sz="quarter" idx="13"/>
          </p:nvPr>
        </p:nvSpPr>
        <p:spPr/>
        <p:txBody>
          <a:bodyPr/>
          <a:lstStyle/>
          <a:p>
            <a:pPr>
              <a:spcAft>
                <a:spcPts val="0"/>
              </a:spcAft>
            </a:pPr>
            <a:r>
              <a:rPr lang="en-US" sz="2800" b="1"/>
              <a:t>Minnesota Department of Education – PBIS Management Team</a:t>
            </a:r>
          </a:p>
          <a:p>
            <a:pPr>
              <a:spcAft>
                <a:spcPts val="0"/>
              </a:spcAft>
            </a:pPr>
            <a:r>
              <a:rPr lang="en-US" sz="2800"/>
              <a:t>MDE.PBIS@state.mn.us</a:t>
            </a:r>
            <a:endParaRPr lang="en-US" sz="2800" dirty="0"/>
          </a:p>
        </p:txBody>
      </p:sp>
      <p:sp>
        <p:nvSpPr>
          <p:cNvPr id="4" name="Date Placeholder 3"/>
          <p:cNvSpPr>
            <a:spLocks noGrp="1"/>
          </p:cNvSpPr>
          <p:nvPr>
            <p:ph type="dt" sz="half" idx="10"/>
          </p:nvPr>
        </p:nvSpPr>
        <p:spPr/>
        <p:txBody>
          <a:bodyPr/>
          <a:lstStyle/>
          <a:p>
            <a:fld id="{D094F804-653A-41F1-A565-1098D9DEB37A}" type="datetime1">
              <a:rPr lang="en-US" smtClean="0">
                <a:solidFill>
                  <a:srgbClr val="FFFFFF"/>
                </a:solidFill>
              </a:rPr>
              <a:pPr/>
              <a:t>11/2/2021</a:t>
            </a:fld>
            <a:endParaRPr lang="en-US" dirty="0">
              <a:solidFill>
                <a:srgbClr val="FFFFFF"/>
              </a:solidFill>
            </a:endParaRPr>
          </a:p>
        </p:txBody>
      </p:sp>
      <p:sp>
        <p:nvSpPr>
          <p:cNvPr id="5" name="Footer Placeholder 4"/>
          <p:cNvSpPr>
            <a:spLocks noGrp="1"/>
          </p:cNvSpPr>
          <p:nvPr>
            <p:ph type="ftr" sz="quarter" idx="12"/>
          </p:nvPr>
        </p:nvSpPr>
        <p:spPr/>
        <p:txBody>
          <a:bodyPr/>
          <a:lstStyle/>
          <a:p>
            <a:r>
              <a:rPr lang="en-US" dirty="0" smtClean="0">
                <a:solidFill>
                  <a:srgbClr val="FFFFFF"/>
                </a:solidFill>
              </a:rPr>
              <a:t>Minnesota Department of Education | education.mn.gov</a:t>
            </a:r>
            <a:endParaRPr lang="en-US" dirty="0">
              <a:solidFill>
                <a:srgbClr val="FFFFFF"/>
              </a:solidFill>
            </a:endParaRPr>
          </a:p>
        </p:txBody>
      </p:sp>
      <p:sp>
        <p:nvSpPr>
          <p:cNvPr id="6" name="Slide Number Placeholder 5"/>
          <p:cNvSpPr>
            <a:spLocks noGrp="1"/>
          </p:cNvSpPr>
          <p:nvPr>
            <p:ph type="sldNum" sz="quarter" idx="11"/>
          </p:nvPr>
        </p:nvSpPr>
        <p:spPr/>
        <p:txBody>
          <a:bodyPr/>
          <a:lstStyle/>
          <a:p>
            <a:fld id="{48F63A3B-78C7-47BE-AE5E-E10140E04643}" type="slidenum">
              <a:rPr lang="en-US" smtClean="0">
                <a:solidFill>
                  <a:srgbClr val="FFFFFF"/>
                </a:solidFill>
              </a:rPr>
              <a:pPr/>
              <a:t>25</a:t>
            </a:fld>
            <a:endParaRPr lang="en-US" dirty="0">
              <a:solidFill>
                <a:srgbClr val="FFFFFF"/>
              </a:solidFill>
            </a:endParaRPr>
          </a:p>
        </p:txBody>
      </p:sp>
    </p:spTree>
    <p:extLst>
      <p:ext uri="{BB962C8B-B14F-4D97-AF65-F5344CB8AC3E}">
        <p14:creationId xmlns:p14="http://schemas.microsoft.com/office/powerpoint/2010/main" val="4105469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rgbClr val="FFFFFF"/>
                </a:solidFill>
              </a:rPr>
              <a:t>Action Planning with Results</a:t>
            </a:r>
            <a:r>
              <a:rPr lang="en-US" dirty="0">
                <a:solidFill>
                  <a:srgbClr val="FFFFFF"/>
                </a:solidFill>
              </a:rPr>
              <a:t/>
            </a:r>
            <a:br>
              <a:rPr lang="en-US" dirty="0">
                <a:solidFill>
                  <a:srgbClr val="FFFFFF"/>
                </a:solidFill>
              </a:rPr>
            </a:br>
            <a:r>
              <a:rPr lang="en-US" sz="2700" dirty="0">
                <a:solidFill>
                  <a:srgbClr val="FFFFFF"/>
                </a:solidFill>
              </a:rPr>
              <a:t>PBIS Minnesota Cohort Training</a:t>
            </a:r>
            <a:endParaRPr lang="en-US" sz="3200" dirty="0"/>
          </a:p>
        </p:txBody>
      </p:sp>
      <p:sp>
        <p:nvSpPr>
          <p:cNvPr id="3" name="Content Placeholder 2"/>
          <p:cNvSpPr>
            <a:spLocks noGrp="1"/>
          </p:cNvSpPr>
          <p:nvPr>
            <p:ph idx="1"/>
          </p:nvPr>
        </p:nvSpPr>
        <p:spPr/>
        <p:txBody>
          <a:bodyPr>
            <a:normAutofit/>
          </a:bodyPr>
          <a:lstStyle/>
          <a:p>
            <a:pPr marL="0" indent="0">
              <a:buNone/>
            </a:pPr>
            <a:r>
              <a:rPr lang="en-US" sz="3600" b="1" dirty="0"/>
              <a:t>Takeaways</a:t>
            </a:r>
          </a:p>
          <a:p>
            <a:r>
              <a:rPr lang="en-US" sz="2800" dirty="0">
                <a:sym typeface="Calibri"/>
              </a:rPr>
              <a:t>PBIS </a:t>
            </a:r>
            <a:r>
              <a:rPr lang="en-US" sz="2800" dirty="0" smtClean="0">
                <a:sym typeface="Calibri"/>
              </a:rPr>
              <a:t>implementation elements and factors</a:t>
            </a:r>
            <a:endParaRPr lang="en-US" sz="2800" dirty="0">
              <a:sym typeface="Calibri"/>
            </a:endParaRPr>
          </a:p>
          <a:p>
            <a:r>
              <a:rPr lang="en-US" sz="2800" dirty="0"/>
              <a:t>Implementation progress</a:t>
            </a:r>
          </a:p>
          <a:p>
            <a:r>
              <a:rPr lang="en-US" sz="2800" dirty="0"/>
              <a:t>Featured webinar recordings </a:t>
            </a:r>
          </a:p>
          <a:p>
            <a:r>
              <a:rPr lang="en-US" sz="2800" dirty="0"/>
              <a:t>News and updates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378511-6713-4613-8B07-4467D575BE79}"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ooter Placeholder 5"/>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3865"/>
                </a:solidFill>
                <a:effectLst/>
                <a:uLnTx/>
                <a:uFillTx/>
                <a:latin typeface="Calibri"/>
                <a:ea typeface="+mn-ea"/>
                <a:cs typeface="+mn-cs"/>
              </a:rPr>
              <a:t>Minnesota Department of Education | education.mn.gov</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609908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3200" b="1" i="0" u="none" strike="noStrike" kern="1200" cap="none" spc="0" normalizeH="0" baseline="0" noProof="0" dirty="0">
                <a:ln>
                  <a:noFill/>
                </a:ln>
                <a:solidFill>
                  <a:srgbClr val="78BE21"/>
                </a:solidFill>
                <a:effectLst/>
                <a:uLnTx/>
                <a:uFillTx/>
                <a:latin typeface="Calibri"/>
                <a:ea typeface="+mj-ea"/>
                <a:cs typeface="+mj-cs"/>
              </a:rPr>
              <a:t>Action Planning with Results</a:t>
            </a:r>
            <a:br>
              <a:rPr kumimoji="0" lang="en-US" sz="3200" b="1" i="0" u="none" strike="noStrike" kern="1200" cap="none" spc="0" normalizeH="0" baseline="0" noProof="0" dirty="0">
                <a:ln>
                  <a:noFill/>
                </a:ln>
                <a:solidFill>
                  <a:srgbClr val="78BE21"/>
                </a:solidFill>
                <a:effectLst/>
                <a:uLnTx/>
                <a:uFillTx/>
                <a:latin typeface="Calibri"/>
                <a:ea typeface="+mj-ea"/>
                <a:cs typeface="+mj-cs"/>
              </a:rPr>
            </a:br>
            <a:r>
              <a:rPr lang="en-US" dirty="0"/>
              <a:t>PBIS </a:t>
            </a:r>
            <a:r>
              <a:rPr lang="en-US" dirty="0" smtClean="0"/>
              <a:t>Elements and Factors</a:t>
            </a:r>
            <a:endParaRPr lang="en-US" dirty="0"/>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11/2/2021</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4</a:t>
            </a:fld>
            <a:endParaRPr lang="en-US" dirty="0">
              <a:solidFill>
                <a:srgbClr val="000000"/>
              </a:solidFill>
            </a:endParaRPr>
          </a:p>
        </p:txBody>
      </p:sp>
      <p:sp>
        <p:nvSpPr>
          <p:cNvPr id="5" name="Footer Placeholder 4"/>
          <p:cNvSpPr>
            <a:spLocks noGrp="1"/>
          </p:cNvSpPr>
          <p:nvPr>
            <p:ph type="ftr" sz="quarter" idx="13"/>
          </p:nvPr>
        </p:nvSpPr>
        <p:spPr/>
        <p:txBody>
          <a:bodyPr/>
          <a:lstStyle/>
          <a:p>
            <a:r>
              <a:rPr lang="en-US" dirty="0" smtClean="0">
                <a:solidFill>
                  <a:srgbClr val="003865"/>
                </a:solidFill>
              </a:rPr>
              <a:t>Minnesota Department of Education | education.mn.gov</a:t>
            </a:r>
            <a:endParaRPr lang="en-US" dirty="0">
              <a:solidFill>
                <a:srgbClr val="003865"/>
              </a:solidFill>
            </a:endParaRPr>
          </a:p>
        </p:txBody>
      </p:sp>
    </p:spTree>
    <p:extLst>
      <p:ext uri="{BB962C8B-B14F-4D97-AF65-F5344CB8AC3E}">
        <p14:creationId xmlns:p14="http://schemas.microsoft.com/office/powerpoint/2010/main" val="961511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Making </a:t>
            </a:r>
            <a:r>
              <a:rPr lang="en-US" dirty="0"/>
              <a:t>Data Based </a:t>
            </a:r>
            <a:r>
              <a:rPr lang="en-US" dirty="0" smtClean="0"/>
              <a:t>Decisions</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5</a:t>
            </a:fld>
            <a:endParaRPr lang="en-US" dirty="0">
              <a:solidFill>
                <a:srgbClr val="000000"/>
              </a:solidFill>
            </a:endParaRPr>
          </a:p>
        </p:txBody>
      </p:sp>
      <p:pic>
        <p:nvPicPr>
          <p:cNvPr id="7" name="Content Placeholder 6" descr="levels - state, district, school, classroom, student"/>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4536"/>
          <a:stretch/>
        </p:blipFill>
        <p:spPr>
          <a:xfrm>
            <a:off x="1075624" y="1478603"/>
            <a:ext cx="10040751" cy="1273184"/>
          </a:xfrm>
          <a:prstGeom prst="rect">
            <a:avLst/>
          </a:prstGeom>
        </p:spPr>
      </p:pic>
      <p:pic>
        <p:nvPicPr>
          <p:cNvPr id="8" name="Picture 7" descr="outcomes, systems, data, practices with equity lens"/>
          <p:cNvPicPr>
            <a:picLocks noChangeAspect="1"/>
          </p:cNvPicPr>
          <p:nvPr/>
        </p:nvPicPr>
        <p:blipFill rotWithShape="1">
          <a:blip r:embed="rId4">
            <a:extLst>
              <a:ext uri="{28A0092B-C50C-407E-A947-70E740481C1C}">
                <a14:useLocalDpi xmlns:a14="http://schemas.microsoft.com/office/drawing/2010/main" val="0"/>
              </a:ext>
            </a:extLst>
          </a:blip>
          <a:srcRect l="6733" t="1933" r="5121" b="2194"/>
          <a:stretch/>
        </p:blipFill>
        <p:spPr>
          <a:xfrm>
            <a:off x="3882956" y="2665041"/>
            <a:ext cx="4426085" cy="4056434"/>
          </a:xfrm>
          <a:prstGeom prst="rect">
            <a:avLst/>
          </a:prstGeom>
        </p:spPr>
      </p:pic>
      <p:pic>
        <p:nvPicPr>
          <p:cNvPr id="9" name="Picture 8" descr="Positive, predictable and safe learning environment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1600" y="3047036"/>
            <a:ext cx="2731659" cy="2544131"/>
          </a:xfrm>
          <a:prstGeom prst="rect">
            <a:avLst/>
          </a:prstGeom>
        </p:spPr>
      </p:pic>
      <p:pic>
        <p:nvPicPr>
          <p:cNvPr id="10" name="Picture 9" descr="leadership temaing chart"/>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08738" y="3369532"/>
            <a:ext cx="2779107" cy="2196630"/>
          </a:xfrm>
          <a:prstGeom prst="rect">
            <a:avLst/>
          </a:prstGeom>
        </p:spPr>
      </p:pic>
      <p:pic>
        <p:nvPicPr>
          <p:cNvPr id="1026" name="Picture 2" descr="Midwest PBIS Network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739913"/>
            <a:ext cx="1324798" cy="104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476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Predicting Sustained Implementation </a:t>
            </a:r>
          </a:p>
        </p:txBody>
      </p:sp>
      <p:sp>
        <p:nvSpPr>
          <p:cNvPr id="3" name="Content Placeholder 2"/>
          <p:cNvSpPr>
            <a:spLocks noGrp="1"/>
          </p:cNvSpPr>
          <p:nvPr>
            <p:ph idx="1"/>
          </p:nvPr>
        </p:nvSpPr>
        <p:spPr/>
        <p:txBody>
          <a:bodyPr>
            <a:normAutofit fontScale="92500" lnSpcReduction="10000"/>
          </a:bodyPr>
          <a:lstStyle/>
          <a:p>
            <a:pPr marL="385445" lvl="0" indent="-385445">
              <a:spcBef>
                <a:spcPts val="0"/>
              </a:spcBef>
              <a:buClr>
                <a:srgbClr val="003865"/>
              </a:buClr>
              <a:buFont typeface="+mj-lt"/>
              <a:buAutoNum type="arabicPeriod"/>
            </a:pPr>
            <a:r>
              <a:rPr lang="en-US" sz="2600" b="1" dirty="0">
                <a:solidFill>
                  <a:srgbClr val="003865"/>
                </a:solidFill>
              </a:rPr>
              <a:t>Team sharing </a:t>
            </a:r>
            <a:r>
              <a:rPr lang="en-US" sz="2600" b="1" dirty="0" smtClean="0">
                <a:solidFill>
                  <a:srgbClr val="003865"/>
                </a:solidFill>
              </a:rPr>
              <a:t>data</a:t>
            </a:r>
            <a:endParaRPr lang="en-US" sz="2600" dirty="0" smtClean="0">
              <a:solidFill>
                <a:srgbClr val="003865"/>
              </a:solidFill>
            </a:endParaRPr>
          </a:p>
          <a:p>
            <a:pPr marL="457200" lvl="1" indent="0">
              <a:spcBef>
                <a:spcPts val="0"/>
              </a:spcBef>
              <a:buClr>
                <a:srgbClr val="003865"/>
              </a:buClr>
              <a:buNone/>
            </a:pPr>
            <a:r>
              <a:rPr lang="en-US" sz="1800" dirty="0" smtClean="0">
                <a:solidFill>
                  <a:srgbClr val="003865"/>
                </a:solidFill>
              </a:rPr>
              <a:t>Collect</a:t>
            </a:r>
            <a:r>
              <a:rPr lang="en-US" sz="1800" dirty="0">
                <a:solidFill>
                  <a:srgbClr val="003865"/>
                </a:solidFill>
              </a:rPr>
              <a:t>, Inform Decisions, Shared with staff, etc. at least monthly</a:t>
            </a:r>
            <a:endParaRPr lang="en-US" sz="1800" dirty="0">
              <a:solidFill>
                <a:srgbClr val="003865"/>
              </a:solidFill>
              <a:cs typeface="Calibri"/>
            </a:endParaRPr>
          </a:p>
          <a:p>
            <a:pPr marL="385445" lvl="0" indent="-385445">
              <a:spcBef>
                <a:spcPts val="0"/>
              </a:spcBef>
              <a:buClr>
                <a:srgbClr val="003865"/>
              </a:buClr>
              <a:buFont typeface="+mj-lt"/>
              <a:buAutoNum type="arabicPeriod"/>
            </a:pPr>
            <a:r>
              <a:rPr lang="en-US" sz="2600" b="1" dirty="0">
                <a:solidFill>
                  <a:srgbClr val="003865"/>
                </a:solidFill>
              </a:rPr>
              <a:t>Capacity </a:t>
            </a:r>
            <a:r>
              <a:rPr lang="en-US" sz="2600" b="1" dirty="0" smtClean="0">
                <a:solidFill>
                  <a:srgbClr val="003865"/>
                </a:solidFill>
              </a:rPr>
              <a:t>Building</a:t>
            </a:r>
            <a:endParaRPr lang="en-US" sz="2600" b="1" dirty="0" smtClean="0">
              <a:solidFill>
                <a:srgbClr val="003865"/>
              </a:solidFill>
              <a:cs typeface="Calibri"/>
            </a:endParaRPr>
          </a:p>
          <a:p>
            <a:pPr marL="457200" lvl="1" indent="0">
              <a:spcBef>
                <a:spcPts val="0"/>
              </a:spcBef>
              <a:buClr>
                <a:srgbClr val="003865"/>
              </a:buClr>
              <a:buNone/>
            </a:pPr>
            <a:r>
              <a:rPr lang="en-US" sz="1800" dirty="0" smtClean="0">
                <a:solidFill>
                  <a:srgbClr val="003865"/>
                </a:solidFill>
              </a:rPr>
              <a:t>Internal </a:t>
            </a:r>
            <a:r>
              <a:rPr lang="en-US" sz="1800" dirty="0">
                <a:solidFill>
                  <a:srgbClr val="003865"/>
                </a:solidFill>
              </a:rPr>
              <a:t>and external coaching, Professional Development, etc.</a:t>
            </a:r>
            <a:endParaRPr lang="en-US" sz="1800" dirty="0">
              <a:solidFill>
                <a:srgbClr val="003865"/>
              </a:solidFill>
              <a:cs typeface="Calibri"/>
            </a:endParaRPr>
          </a:p>
          <a:p>
            <a:pPr marL="385445" lvl="0" indent="-385445">
              <a:spcBef>
                <a:spcPts val="0"/>
              </a:spcBef>
              <a:buClr>
                <a:srgbClr val="003865"/>
              </a:buClr>
              <a:buFont typeface="+mj-lt"/>
              <a:buAutoNum type="arabicPeriod"/>
            </a:pPr>
            <a:r>
              <a:rPr lang="en-US" sz="2600" b="1" dirty="0">
                <a:solidFill>
                  <a:srgbClr val="003865"/>
                </a:solidFill>
              </a:rPr>
              <a:t>School </a:t>
            </a:r>
            <a:r>
              <a:rPr lang="en-US" sz="2600" b="1" dirty="0" smtClean="0">
                <a:solidFill>
                  <a:srgbClr val="003865"/>
                </a:solidFill>
              </a:rPr>
              <a:t>Priority</a:t>
            </a:r>
            <a:endParaRPr lang="en-US" sz="2600" b="1" dirty="0" smtClean="0">
              <a:solidFill>
                <a:srgbClr val="003865"/>
              </a:solidFill>
              <a:cs typeface="Calibri"/>
            </a:endParaRPr>
          </a:p>
          <a:p>
            <a:pPr marL="457200" lvl="1" indent="0">
              <a:spcBef>
                <a:spcPts val="0"/>
              </a:spcBef>
              <a:buClr>
                <a:srgbClr val="003865"/>
              </a:buClr>
              <a:buNone/>
            </a:pPr>
            <a:r>
              <a:rPr lang="en-US" sz="1800" dirty="0" smtClean="0">
                <a:solidFill>
                  <a:srgbClr val="003865"/>
                </a:solidFill>
              </a:rPr>
              <a:t>Administrative/staff </a:t>
            </a:r>
            <a:r>
              <a:rPr lang="en-US" sz="1800" dirty="0">
                <a:solidFill>
                  <a:srgbClr val="003865"/>
                </a:solidFill>
              </a:rPr>
              <a:t>support, buy-in, perceived efficiency</a:t>
            </a:r>
            <a:endParaRPr lang="en-US" sz="1800" dirty="0">
              <a:solidFill>
                <a:srgbClr val="003865"/>
              </a:solidFill>
              <a:cs typeface="Calibri"/>
            </a:endParaRPr>
          </a:p>
          <a:p>
            <a:pPr marL="385445" lvl="0" indent="-385445">
              <a:spcBef>
                <a:spcPts val="0"/>
              </a:spcBef>
              <a:buClr>
                <a:srgbClr val="003865"/>
              </a:buClr>
              <a:buFont typeface="+mj-lt"/>
              <a:buAutoNum type="arabicPeriod"/>
            </a:pPr>
            <a:r>
              <a:rPr lang="en-US" sz="2600" b="1" dirty="0">
                <a:solidFill>
                  <a:srgbClr val="003865"/>
                </a:solidFill>
              </a:rPr>
              <a:t>District </a:t>
            </a:r>
            <a:r>
              <a:rPr lang="en-US" sz="2600" b="1" dirty="0" smtClean="0">
                <a:solidFill>
                  <a:srgbClr val="003865"/>
                </a:solidFill>
              </a:rPr>
              <a:t>Priority</a:t>
            </a:r>
            <a:endParaRPr lang="en-US" sz="2600" b="1" dirty="0">
              <a:solidFill>
                <a:srgbClr val="003865"/>
              </a:solidFill>
              <a:cs typeface="Calibri"/>
            </a:endParaRPr>
          </a:p>
          <a:p>
            <a:pPr marL="457200" lvl="1" indent="0">
              <a:spcBef>
                <a:spcPts val="0"/>
              </a:spcBef>
              <a:buClr>
                <a:srgbClr val="003865"/>
              </a:buClr>
              <a:buNone/>
            </a:pPr>
            <a:r>
              <a:rPr lang="en-US" sz="1800" dirty="0" smtClean="0">
                <a:solidFill>
                  <a:srgbClr val="003865"/>
                </a:solidFill>
              </a:rPr>
              <a:t>Explicit funding and policy, promoted to outside organizations</a:t>
            </a:r>
            <a:endParaRPr lang="en-US" sz="1800" dirty="0" smtClean="0">
              <a:solidFill>
                <a:srgbClr val="003865"/>
              </a:solidFill>
              <a:cs typeface="Calibri"/>
            </a:endParaRPr>
          </a:p>
          <a:p>
            <a:pPr marL="342900" lvl="1" indent="0">
              <a:spcBef>
                <a:spcPts val="0"/>
              </a:spcBef>
              <a:buClr>
                <a:srgbClr val="003865"/>
              </a:buClr>
              <a:buNone/>
            </a:pPr>
            <a:endParaRPr lang="en-US" sz="1100" dirty="0">
              <a:solidFill>
                <a:srgbClr val="003865"/>
              </a:solidFill>
              <a:cs typeface="Calibri"/>
            </a:endParaRPr>
          </a:p>
          <a:p>
            <a:pPr marL="342900" lvl="1" indent="0">
              <a:spcBef>
                <a:spcPts val="0"/>
              </a:spcBef>
              <a:buClr>
                <a:srgbClr val="003865"/>
              </a:buClr>
              <a:buNone/>
            </a:pPr>
            <a:endParaRPr lang="en-US" sz="1100" dirty="0">
              <a:solidFill>
                <a:srgbClr val="003865"/>
              </a:solidFill>
            </a:endParaRPr>
          </a:p>
          <a:p>
            <a:pPr marL="342900" lvl="1" indent="0">
              <a:spcBef>
                <a:spcPts val="0"/>
              </a:spcBef>
              <a:buClr>
                <a:srgbClr val="003865"/>
              </a:buClr>
              <a:buNone/>
            </a:pPr>
            <a:r>
              <a:rPr lang="en-US" sz="1300" dirty="0">
                <a:solidFill>
                  <a:srgbClr val="003865"/>
                </a:solidFill>
              </a:rPr>
              <a:t>McIntosh, K., Mercer, S. H., Hume, A. E., Frank, J. L., </a:t>
            </a:r>
            <a:r>
              <a:rPr lang="en-US" sz="1300" dirty="0" err="1">
                <a:solidFill>
                  <a:srgbClr val="003865"/>
                </a:solidFill>
              </a:rPr>
              <a:t>Turri</a:t>
            </a:r>
            <a:r>
              <a:rPr lang="en-US" sz="1300" dirty="0">
                <a:solidFill>
                  <a:srgbClr val="003865"/>
                </a:solidFill>
              </a:rPr>
              <a:t>, M. G., &amp; Mathews, S. (2013). Factors related to sustained implementation of School-wide Positive Behavior Support. </a:t>
            </a:r>
            <a:r>
              <a:rPr lang="en-US" sz="1300" i="1" dirty="0">
                <a:solidFill>
                  <a:srgbClr val="003865"/>
                </a:solidFill>
              </a:rPr>
              <a:t>Exceptional Children, 79, </a:t>
            </a:r>
            <a:r>
              <a:rPr lang="en-US" sz="1300" dirty="0">
                <a:solidFill>
                  <a:srgbClr val="003865"/>
                </a:solidFill>
              </a:rPr>
              <a:t>293-311.</a:t>
            </a:r>
            <a:endParaRPr lang="en-US" sz="2600" dirty="0">
              <a:solidFill>
                <a:srgbClr val="003865"/>
              </a:solidFill>
              <a:cs typeface="Calibri"/>
            </a:endParaRPr>
          </a:p>
          <a:p>
            <a:pPr marL="0" indent="0">
              <a:buNone/>
            </a:pP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11/2/2021</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6</a:t>
            </a:fld>
            <a:endParaRPr lang="en-US" dirty="0">
              <a:solidFill>
                <a:srgbClr val="000000"/>
              </a:solidFill>
            </a:endParaRPr>
          </a:p>
        </p:txBody>
      </p:sp>
      <p:sp>
        <p:nvSpPr>
          <p:cNvPr id="6" name="Footer Placeholder 5"/>
          <p:cNvSpPr>
            <a:spLocks noGrp="1"/>
          </p:cNvSpPr>
          <p:nvPr>
            <p:ph type="ftr" sz="quarter" idx="13"/>
          </p:nvPr>
        </p:nvSpPr>
        <p:spPr/>
        <p:txBody>
          <a:bodyPr/>
          <a:lstStyle/>
          <a:p>
            <a:r>
              <a:rPr kumimoji="0" lang="en-US" sz="1200" b="0" i="0" u="none" strike="noStrike" kern="1200" cap="none" spc="0" normalizeH="0" baseline="0" noProof="0" smtClean="0">
                <a:ln>
                  <a:noFill/>
                </a:ln>
                <a:solidFill>
                  <a:srgbClr val="000000"/>
                </a:solidFill>
                <a:effectLst/>
                <a:uLnTx/>
                <a:uFillTx/>
                <a:latin typeface="+mn-lt"/>
                <a:ea typeface="+mn-ea"/>
                <a:cs typeface="+mn-cs"/>
              </a:rPr>
              <a:t>Minnesota Department of Education | education.mn.gov</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p:txBody>
      </p:sp>
      <p:sp>
        <p:nvSpPr>
          <p:cNvPr id="7" name="Rectangle 6" descr="Green text box highlighting the number one predictor of sustaining PBIS." title="Green Text Box"/>
          <p:cNvSpPr/>
          <p:nvPr/>
        </p:nvSpPr>
        <p:spPr>
          <a:xfrm>
            <a:off x="838200" y="1728457"/>
            <a:ext cx="10467034" cy="92575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US" sz="2800" b="1" dirty="0">
                <a:solidFill>
                  <a:srgbClr val="0299C6"/>
                </a:solidFill>
              </a:rPr>
              <a:t>#1 Predictor</a:t>
            </a:r>
          </a:p>
        </p:txBody>
      </p:sp>
      <p:sp>
        <p:nvSpPr>
          <p:cNvPr id="8" name="Rectangle 7" descr="rectangle">
            <a:hlinkClick r:id="rId2" tooltip="Center on PBIS video "/>
            <a:extLst>
              <a:ext uri="{FF2B5EF4-FFF2-40B4-BE49-F238E27FC236}">
                <a16:creationId xmlns:a16="http://schemas.microsoft.com/office/drawing/2014/main" id="{080D6FAD-BA46-403C-AB71-E3A51433154B}"/>
              </a:ext>
            </a:extLst>
          </p:cNvPr>
          <p:cNvSpPr/>
          <p:nvPr/>
        </p:nvSpPr>
        <p:spPr>
          <a:xfrm>
            <a:off x="8353383" y="4105139"/>
            <a:ext cx="3272394" cy="830997"/>
          </a:xfrm>
          <a:prstGeom prst="rect">
            <a:avLst/>
          </a:prstGeom>
          <a:ln w="38100">
            <a:solidFill>
              <a:schemeClr val="accent2"/>
            </a:solidFill>
          </a:ln>
        </p:spPr>
        <p:txBody>
          <a:bodyPr wrap="square" lIns="91440" tIns="45720" rIns="91440" bIns="45720" anchor="t">
            <a:spAutoFit/>
          </a:bodyPr>
          <a:lstStyle/>
          <a:p>
            <a:pPr algn="ctr"/>
            <a:r>
              <a:rPr lang="en-US" sz="1600" dirty="0"/>
              <a:t>5 minute video here: </a:t>
            </a:r>
          </a:p>
          <a:p>
            <a:pPr algn="ctr"/>
            <a:r>
              <a:rPr lang="en-US" sz="1600" dirty="0">
                <a:hlinkClick r:id="rId2" tooltip="Center on PBIS Video"/>
              </a:rPr>
              <a:t>https://www.pbis.org/video/four-tips-for-sustaining-pbis</a:t>
            </a:r>
            <a:endParaRPr lang="en-US" sz="1600" dirty="0">
              <a:cs typeface="Calibri"/>
            </a:endParaRPr>
          </a:p>
        </p:txBody>
      </p:sp>
    </p:spTree>
    <p:extLst>
      <p:ext uri="{BB962C8B-B14F-4D97-AF65-F5344CB8AC3E}">
        <p14:creationId xmlns:p14="http://schemas.microsoft.com/office/powerpoint/2010/main" val="286673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78BE21"/>
                </a:solidFill>
              </a:rPr>
              <a:t>Action Planning with Results</a:t>
            </a:r>
            <a:br>
              <a:rPr lang="en-US" sz="3200" dirty="0">
                <a:solidFill>
                  <a:srgbClr val="78BE21"/>
                </a:solidFill>
              </a:rPr>
            </a:br>
            <a:r>
              <a:rPr lang="en-US" dirty="0"/>
              <a:t>Implementation Progress</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3865"/>
                </a:solidFill>
                <a:effectLst/>
                <a:uLnTx/>
                <a:uFillTx/>
                <a:latin typeface="Calibri"/>
                <a:ea typeface="+mn-ea"/>
                <a:cs typeface="+mn-cs"/>
              </a:rPr>
              <a:t>Minnesota Department of Education | education.mn.gov</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2164142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234;p13" descr="Graph depicting the SET Results for Cohorts 5 - 9 during training. Blue bars represent the baseline, red bars represent the end of year one, and the green bars represent the end of year two.&#10;&#10;Cohort 5 had a baseline of 51, first year score of 71, second year score of 86. Cohort 6 had a baseline of 71, first year score of 84, second year score of 91. Cohort 7 had a baseline of 71, first year score of 82, second year score of 91. C8 had a baseline of 73, first year score of 85, second year score of 92. C9 had a baseline of 69, first year score of 80, and has not yet completed its second year. &#10;" title="Cohorts 5 - 9 SET Result Graph">
            <a:extLst>
              <a:ext uri="{FF2B5EF4-FFF2-40B4-BE49-F238E27FC236}">
                <a16:creationId xmlns:a16="http://schemas.microsoft.com/office/drawing/2014/main" id="{A9A6DAF3-0880-4DF3-8173-C90D7652BF05}"/>
              </a:ext>
            </a:extLst>
          </p:cNvPr>
          <p:cNvGraphicFramePr/>
          <p:nvPr>
            <p:extLst>
              <p:ext uri="{D42A27DB-BD31-4B8C-83A1-F6EECF244321}">
                <p14:modId xmlns:p14="http://schemas.microsoft.com/office/powerpoint/2010/main" val="2936310109"/>
              </p:ext>
            </p:extLst>
          </p:nvPr>
        </p:nvGraphicFramePr>
        <p:xfrm>
          <a:off x="1692413" y="1476781"/>
          <a:ext cx="8846634" cy="531185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900" dirty="0">
                <a:solidFill>
                  <a:srgbClr val="1D2A53"/>
                </a:solidFill>
              </a:rPr>
              <a:t>Stage-based Implementation</a:t>
            </a:r>
            <a:r>
              <a:rPr lang="en-US" sz="2800" dirty="0">
                <a:solidFill>
                  <a:srgbClr val="1D2A53"/>
                </a:solidFill>
              </a:rPr>
              <a:t/>
            </a:r>
            <a:br>
              <a:rPr lang="en-US" sz="2800" dirty="0">
                <a:solidFill>
                  <a:srgbClr val="1D2A53"/>
                </a:solidFill>
              </a:rPr>
            </a:br>
            <a:r>
              <a:rPr lang="en-US" sz="2200" dirty="0">
                <a:solidFill>
                  <a:srgbClr val="1D2A53"/>
                </a:solidFill>
              </a:rPr>
              <a:t>Cohorts </a:t>
            </a:r>
            <a:r>
              <a:rPr lang="en-US" sz="2200" dirty="0" smtClean="0">
                <a:solidFill>
                  <a:srgbClr val="1D2A53"/>
                </a:solidFill>
              </a:rPr>
              <a:t>11-15 </a:t>
            </a:r>
            <a:r>
              <a:rPr lang="en-US" sz="2200" dirty="0">
                <a:solidFill>
                  <a:srgbClr val="1D2A53"/>
                </a:solidFill>
              </a:rPr>
              <a:t>– </a:t>
            </a:r>
            <a:r>
              <a:rPr lang="en-US" sz="2200" dirty="0" smtClean="0">
                <a:solidFill>
                  <a:srgbClr val="1D2A53"/>
                </a:solidFill>
              </a:rPr>
              <a:t>2015-2021</a:t>
            </a:r>
            <a:endParaRPr lang="en-US" sz="2200" dirty="0"/>
          </a:p>
        </p:txBody>
      </p:sp>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8" name="Picture 7" descr="This is an image of a Minnesota map, divided according to school district. The map is color coded to show the level of PBIS implementation throughout the state. &#10;School districts that have 1% to 59% of schools implementing PBIS are indicated in light green. These are: SOUTH WASHINGTON COUNTY SCHOOL DIS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ILLWATER AREA PUBLIC SCHOOL DIST., ALBANY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TEWARTVILLE PUBLIC SCHOOL DISTRICT, WACONIA PUBLIC SCHOOL DISTRICT, ROSEMOUNT-APPLE VALLEY-EAGAN, DULUTH PUBLIC SCHOOL DISTRICT, BENSON PUBLIC SCHOOL DISTRICT, CLOQUET PUBLIC SCHOOL DISTRICT, LESUEUR-HENDERSON SCHOOL DISTRICT, LONG PRAIRIE-GREY EAGLE SCHOOL DIST, LUVERNE PUBLIC SCHOOL DISTRICT, MELROSE PUBLIC SCHOOL DISTRICT, PEQUOT LAKES PUBLIC SCHOOLS, SOUTHLAND PUBLIC SCHOOL DISTRICT, WILLMAR PUBLIC SCHOOL DISTRICT, DETROIT LAKES PUBLIC SCHOOL DIST., BUFFALO-HANOVER-MONTROSE PUBLIC SCHOOL, COLUMBIA HEIGHTS PUBLIC SCHOOL DIST, ST. MICHAEL-ALBERTVILLE SCHOOL DIST, OSSEO PUBLIC SCHOOL DISTRICT, ELK RIVER PUBLIC SCHOOL DISTRICT, SAINT PAUL SCHOOL DISTRICT, BECKER PUBLIC SCHOOL DISTRICT, CASS LAKE-BENA PUBLIC SCHOOLS, DILWORTH-GLYNDON-FELTON, FAIRMONT AREA SCHOOL DISTRICT, FILLMORE CENTRAL, FRAZEE-VERGAS PUBLIC SCHOOL DIST., LAKE BENTON PUBLIC SCHOOL DISTRICT, LAKE CITY PUBLIC SCHOOL DISTRICT, LANESBORO PUBLIC SCHOOL DISTRICT, MCGREGOR PUBLIC SCHOOL DISTRICT, MEDFORD PUBLIC SCHOOL DISTRICT, NEVIS PUBLIC SCHOOL DISTRICT, PINE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MINNEAPOLIS PUBLIC SCHOOL DIST., NORTH ST PAUL-MAPLEWOOD SCHOOL DIST, OWATONNA PUBLIC SCHOOL DISTRICT, EDEN PRAIRIE PUBLIC SCHOOL DISTRICT, NORTHFIELD PUBLIC SCHOOL DISTRICT, HAWLEY PUBLIC SCHOOL DISTRICT, PAYNESVILLE PUBLIC SCHOOL DISTRICT, TRITON PUBLIC SCHOOL DISTRICT, MOUNTAIN IRON-BUHL SCHOOL DISTRICT, ST. LOUIS COUNTY SCHOOL DISTRICT, WHEATON AREA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ZUMBROTA-MAZEPPA SCHOOL DISTRICT, BELLE PLAINE PUBLIC SCHOOL DISTRICT, BROOKLYN CENTER SCHOOL DISTRICT, CENTENNIAL PUBLIC SCHOOL DISTRICT, CLEVELAND PUBLIC SCHOOL DISTRICT, GOODRIDGE PUBLIC SCHOOL DISTRICT, HILL CITY PUBLIC SCHOOL DISTRICT, HOLDINGFORD PUBLIC SCHOOL DISTRICT, LANCASTER PUBLIC SCHOOL DISTRICT, LAPORTE PUBLIC SCHOOL DISTRICT, REDWOOD AREA SCHOOL DISTRICT, RUSH CITY PUBLIC SCHOOL DISTRICT, SOUTH SAINT PAUL PUBLIC SCHOOL DISTRICT, WAYZATA PUBLIC SCHOOL DISTRICT, GREENWAY PUBLIC SCHOOL DISTRICT, AUSTIN PUBLIC SCHOOL DISTRICT, BARNUM PUBLIC SCHOOL DISTRICT, FRIDLEY PUBLIC SCHOOL DISTRICT, ISLE PUBLIC SCHOOL DISTRICT, KASSON-MANTORVILLE SCHOOL DISTRICT, LAKE OF THE WOODS SCHOOL DISTRICT, MARSHALL COUNTY CENTRAL SCHOOLS, MARSHALL PUBLIC SCHOOL DISTRICT, MENAHGA PUBLIC SCHOOL DISTRICT, MOOSE LAKE PUBLIC SCHOOL DISTRICT, OGILVIE PUBLIC SCHOOL DISTRICT, ROYALTON PUBLIC SCHOOL DISTRICT, SARTELL-ST. STEPHEN SCHOOL DISTRICT, SHAKOPEE PUBLIC SCHOOL DISTRICT, ST. FRANCIS PUBLIC SCHOOL DISTRICT, SWANVILLE PUBLIC SCHOOL DISTRICT, WESTONKA PUBLIC SCHOOL DISTRICT, WINONA AREA PUBLIC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URBAN ACADEMY CHARTER SCHOOL, NEW CENTURY CHARTER SCHOOL, NEW MILLENNIUM ACADEMY CHARTER SCHOOL, COLLEGE PREPARATORY ELEMENTARY, ROCHESTER BEACON ACADEMY, ARCADIA CHARTER SCHOOL (Formerly ARTECH), ART AND SCIENCE ACADEMY, MINNESOTA EXCELLENCE IN LEARNING ACADEMY, NAYTAHWAUSH COMMUNITY SCHOOL, PARTNERSHIP ACADEMY, INC., STRIDE ACADEMY CHARTER SCHOOL and TREKNORTH HIGH SCHOOL&#10;Other Schools implementing PBIS are indicated by a black square. These are:&#10;NAY-AH-SHING, DEPARTMENT OF CORRECTIONS/WALTER MAGINNIS HIGH SCHOOL, and BUG-O-NAY-GE-SHIG&#10;Education Districts and Intermediate School districts (ISD) implementing PBIS are indicated by a yellow star. These are: &#10;ISD 287/NORTH EDUCATION CENTER, ISD 287/NORTH EDUCATION CENTER ALC, ISD 287/NORTHWEST TECH CENTER, ISD 287/SAFE, ISD 287/SOUTH EDUCATION CENTER, ISD 287/THE HENNEPIN COUNTY HOME SCHOOL EPISILON, ISD 287/WEST EDUCATION ALTERNATIVE CENTER, ISD 287/WEST EDUCATION CENTER, ISD 287/WEST HIGH SCHOOL, ISD 287/WEST TRANSITION, ISD 916/EAST VIEW ACADEMY (Formerly ALTERNATIVE LEARNING AT CAPITOL VIEW CENTER), ISD 917/ALLIANCE EDUCATION CENTER , ISD 917/LEBANON EDUCATION CENTER TEA, MIDSTATE EDUCATION DISTRICT, MVED/ MINNESOTA VALLEY SCHOOL"/>
          <p:cNvPicPr>
            <a:picLocks noChangeAspect="1"/>
          </p:cNvPicPr>
          <p:nvPr/>
        </p:nvPicPr>
        <p:blipFill rotWithShape="1">
          <a:blip r:embed="rId4" cstate="email">
            <a:extLst>
              <a:ext uri="{28A0092B-C50C-407E-A947-70E740481C1C}">
                <a14:useLocalDpi xmlns:a14="http://schemas.microsoft.com/office/drawing/2010/main"/>
              </a:ext>
            </a:extLst>
          </a:blip>
          <a:srcRect l="5569" t="2716" r="4773" b="17819"/>
          <a:stretch/>
        </p:blipFill>
        <p:spPr>
          <a:xfrm>
            <a:off x="10744200" y="91440"/>
            <a:ext cx="1356534" cy="1555887"/>
          </a:xfrm>
          <a:prstGeom prst="rect">
            <a:avLst/>
          </a:prstGeom>
        </p:spPr>
      </p:pic>
    </p:spTree>
    <p:extLst>
      <p:ext uri="{BB962C8B-B14F-4D97-AF65-F5344CB8AC3E}">
        <p14:creationId xmlns:p14="http://schemas.microsoft.com/office/powerpoint/2010/main" val="1611545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1D2A53"/>
                </a:solidFill>
              </a:rPr>
              <a:t>End of Year 1</a:t>
            </a:r>
            <a:r>
              <a:rPr lang="en-US" sz="3600" dirty="0">
                <a:solidFill>
                  <a:srgbClr val="1D2A53"/>
                </a:solidFill>
              </a:rPr>
              <a:t/>
            </a:r>
            <a:br>
              <a:rPr lang="en-US" sz="3600" dirty="0">
                <a:solidFill>
                  <a:srgbClr val="1D2A53"/>
                </a:solidFill>
              </a:rPr>
            </a:br>
            <a:r>
              <a:rPr lang="en-US" sz="2400" dirty="0">
                <a:solidFill>
                  <a:srgbClr val="1D2A53"/>
                </a:solidFill>
              </a:rPr>
              <a:t>Cohort </a:t>
            </a:r>
            <a:r>
              <a:rPr lang="en-US" sz="2400" dirty="0" smtClean="0">
                <a:solidFill>
                  <a:srgbClr val="1D2A53"/>
                </a:solidFill>
              </a:rPr>
              <a:t>16 </a:t>
            </a:r>
            <a:r>
              <a:rPr lang="en-US" sz="2400" dirty="0">
                <a:solidFill>
                  <a:srgbClr val="1D2A53"/>
                </a:solidFill>
              </a:rPr>
              <a:t>– </a:t>
            </a:r>
            <a:r>
              <a:rPr lang="en-US" sz="2400" dirty="0" smtClean="0">
                <a:solidFill>
                  <a:srgbClr val="1D2A53"/>
                </a:solidFill>
              </a:rPr>
              <a:t>2020-2022</a:t>
            </a:r>
            <a:endParaRPr lang="en-US" dirty="0"/>
          </a:p>
        </p:txBody>
      </p:sp>
      <p:graphicFrame>
        <p:nvGraphicFramePr>
          <p:cNvPr id="5" name="Chart 4" title="SRIP Cohort 14 Tiered Fidelity Inventory Chart - Fall Winter Spring"/>
          <p:cNvGraphicFramePr/>
          <p:nvPr>
            <p:extLst>
              <p:ext uri="{D42A27DB-BD31-4B8C-83A1-F6EECF244321}">
                <p14:modId xmlns:p14="http://schemas.microsoft.com/office/powerpoint/2010/main" val="2123130381"/>
              </p:ext>
            </p:extLst>
          </p:nvPr>
        </p:nvGraphicFramePr>
        <p:xfrm>
          <a:off x="1692413" y="1472184"/>
          <a:ext cx="8846634" cy="524857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title="Red LIne to Show 70 fidelity score on TFI progress chart">
            <a:extLst>
              <a:ext uri="{FF2B5EF4-FFF2-40B4-BE49-F238E27FC236}">
                <a16:creationId xmlns:a16="http://schemas.microsoft.com/office/drawing/2014/main" id="{A090DFCE-86EF-4847-8F6B-7E0C56D213DA}"/>
              </a:ext>
            </a:extLst>
          </p:cNvPr>
          <p:cNvCxnSpPr/>
          <p:nvPr/>
        </p:nvCxnSpPr>
        <p:spPr>
          <a:xfrm>
            <a:off x="2365852" y="2926080"/>
            <a:ext cx="8173195" cy="0"/>
          </a:xfrm>
          <a:prstGeom prst="line">
            <a:avLst/>
          </a:prstGeom>
          <a:ln w="57150">
            <a:solidFill>
              <a:srgbClr val="7AB752"/>
            </a:solidFill>
          </a:ln>
        </p:spPr>
        <p:style>
          <a:lnRef idx="1">
            <a:schemeClr val="accent1"/>
          </a:lnRef>
          <a:fillRef idx="0">
            <a:schemeClr val="accent1"/>
          </a:fillRef>
          <a:effectRef idx="0">
            <a:schemeClr val="accent1"/>
          </a:effectRef>
          <a:fontRef idx="minor">
            <a:schemeClr val="tx1"/>
          </a:fontRef>
        </p:style>
      </p:cxnSp>
      <p:pic>
        <p:nvPicPr>
          <p:cNvPr id="8" name="Picture 7" descr="This is an image of a Minnesota map, divided according to school district. The map is color coded to show the level of PBIS implementation throughout the state. &#10;School districts that have 1% to 59% of schools implementing PBIS are indicated in light green. These are: SOUTH WASHINGTON COUNTY SCHOOL DIS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ILLWATER AREA PUBLIC SCHOOL DIST., ALBANY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TEWARTVILLE PUBLIC SCHOOL DISTRICT, WACONIA PUBLIC SCHOOL DISTRICT, ROSEMOUNT-APPLE VALLEY-EAGAN, DULUTH PUBLIC SCHOOL DISTRICT, BENSON PUBLIC SCHOOL DISTRICT, CLOQUET PUBLIC SCHOOL DISTRICT, LESUEUR-HENDERSON SCHOOL DISTRICT, LONG PRAIRIE-GREY EAGLE SCHOOL DIST, LUVERNE PUBLIC SCHOOL DISTRICT, MELROSE PUBLIC SCHOOL DISTRICT, PEQUOT LAKES PUBLIC SCHOOLS, SOUTHLAND PUBLIC SCHOOL DISTRICT, WILLMAR PUBLIC SCHOOL DISTRICT, DETROIT LAKES PUBLIC SCHOOL DIST., BUFFALO-HANOVER-MONTROSE PUBLIC SCHOOL, COLUMBIA HEIGHTS PUBLIC SCHOOL DIST, ST. MICHAEL-ALBERTVILLE SCHOOL DIST, OSSEO PUBLIC SCHOOL DISTRICT, ELK RIVER PUBLIC SCHOOL DISTRICT, SAINT PAUL SCHOOL DISTRICT, BECKER PUBLIC SCHOOL DISTRICT, CASS LAKE-BENA PUBLIC SCHOOLS, DILWORTH-GLYNDON-FELTON, FAIRMONT AREA SCHOOL DISTRICT, FILLMORE CENTRAL, FRAZEE-VERGAS PUBLIC SCHOOL DIST., LAKE BENTON PUBLIC SCHOOL DISTRICT, LAKE CITY PUBLIC SCHOOL DISTRICT, LANESBORO PUBLIC SCHOOL DISTRICT, MCGREGOR PUBLIC SCHOOL DISTRICT, MEDFORD PUBLIC SCHOOL DISTRICT, NEVIS PUBLIC SCHOOL DISTRICT, PINE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MINNEAPOLIS PUBLIC SCHOOL DIST., NORTH ST PAUL-MAPLEWOOD SCHOOL DIST, OWATONNA PUBLIC SCHOOL DISTRICT, EDEN PRAIRIE PUBLIC SCHOOL DISTRICT, NORTHFIELD PUBLIC SCHOOL DISTRICT, HAWLEY PUBLIC SCHOOL DISTRICT, PAYNESVILLE PUBLIC SCHOOL DISTRICT, TRITON PUBLIC SCHOOL DISTRICT, MOUNTAIN IRON-BUHL SCHOOL DISTRICT, ST. LOUIS COUNTY SCHOOL DISTRICT, WHEATON AREA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ZUMBROTA-MAZEPPA SCHOOL DISTRICT, BELLE PLAINE PUBLIC SCHOOL DISTRICT, BROOKLYN CENTER SCHOOL DISTRICT, CENTENNIAL PUBLIC SCHOOL DISTRICT, CLEVELAND PUBLIC SCHOOL DISTRICT, GOODRIDGE PUBLIC SCHOOL DISTRICT, HILL CITY PUBLIC SCHOOL DISTRICT, HOLDINGFORD PUBLIC SCHOOL DISTRICT, LANCASTER PUBLIC SCHOOL DISTRICT, LAPORTE PUBLIC SCHOOL DISTRICT, REDWOOD AREA SCHOOL DISTRICT, RUSH CITY PUBLIC SCHOOL DISTRICT, SOUTH SAINT PAUL PUBLIC SCHOOL DISTRICT, WAYZATA PUBLIC SCHOOL DISTRICT, GREENWAY PUBLIC SCHOOL DISTRICT, AUSTIN PUBLIC SCHOOL DISTRICT, BARNUM PUBLIC SCHOOL DISTRICT, FRIDLEY PUBLIC SCHOOL DISTRICT, ISLE PUBLIC SCHOOL DISTRICT, KASSON-MANTORVILLE SCHOOL DISTRICT, LAKE OF THE WOODS SCHOOL DISTRICT, MARSHALL COUNTY CENTRAL SCHOOLS, MARSHALL PUBLIC SCHOOL DISTRICT, MENAHGA PUBLIC SCHOOL DISTRICT, MOOSE LAKE PUBLIC SCHOOL DISTRICT, OGILVIE PUBLIC SCHOOL DISTRICT, ROYALTON PUBLIC SCHOOL DISTRICT, SARTELL-ST. STEPHEN SCHOOL DISTRICT, SHAKOPEE PUBLIC SCHOOL DISTRICT, ST. FRANCIS PUBLIC SCHOOL DISTRICT, SWANVILLE PUBLIC SCHOOL DISTRICT, WESTONKA PUBLIC SCHOOL DISTRICT, WINONA AREA PUBLIC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URBAN ACADEMY CHARTER SCHOOL, NEW CENTURY CHARTER SCHOOL, NEW MILLENNIUM ACADEMY CHARTER SCHOOL, COLLEGE PREPARATORY ELEMENTARY, ROCHESTER BEACON ACADEMY, ARCADIA CHARTER SCHOOL (Formerly ARTECH), ART AND SCIENCE ACADEMY, MINNESOTA EXCELLENCE IN LEARNING ACADEMY, NAYTAHWAUSH COMMUNITY SCHOOL, PARTNERSHIP ACADEMY, INC., STRIDE ACADEMY CHARTER SCHOOL and TREKNORTH HIGH SCHOOL&#10;Other Schools implementing PBIS are indicated by a black square. These are:&#10;NAY-AH-SHING, DEPARTMENT OF CORRECTIONS/WALTER MAGINNIS HIGH SCHOOL, and BUG-O-NAY-GE-SHIG&#10;Education Districts and Intermediate School districts (ISD) implementing PBIS are indicated by a yellow star. These are: &#10;ISD 287/NORTH EDUCATION CENTER, ISD 287/NORTH EDUCATION CENTER ALC, ISD 287/NORTHWEST TECH CENTER, ISD 287/SAFE, ISD 287/SOUTH EDUCATION CENTER, ISD 287/THE HENNEPIN COUNTY HOME SCHOOL EPISILON, ISD 287/WEST EDUCATION ALTERNATIVE CENTER, ISD 287/WEST EDUCATION CENTER, ISD 287/WEST HIGH SCHOOL, ISD 287/WEST TRANSITION, ISD 916/EAST VIEW ACADEMY (Formerly ALTERNATIVE LEARNING AT CAPITOL VIEW CENTER), ISD 917/ALLIANCE EDUCATION CENTER , ISD 917/LEBANON EDUCATION CENTER TEA, MIDSTATE EDUCATION DISTRICT, MVED/ MINNESOTA VALLEY SCHOOL"/>
          <p:cNvPicPr>
            <a:picLocks noChangeAspect="1"/>
          </p:cNvPicPr>
          <p:nvPr/>
        </p:nvPicPr>
        <p:blipFill rotWithShape="1">
          <a:blip r:embed="rId4" cstate="email">
            <a:extLst>
              <a:ext uri="{28A0092B-C50C-407E-A947-70E740481C1C}">
                <a14:useLocalDpi xmlns:a14="http://schemas.microsoft.com/office/drawing/2010/main"/>
              </a:ext>
            </a:extLst>
          </a:blip>
          <a:srcRect l="5569" t="2716" r="4773" b="17819"/>
          <a:stretch/>
        </p:blipFill>
        <p:spPr>
          <a:xfrm>
            <a:off x="10744200" y="91440"/>
            <a:ext cx="1356534" cy="1555887"/>
          </a:xfrm>
          <a:prstGeom prst="rect">
            <a:avLst/>
          </a:prstGeom>
        </p:spPr>
      </p:pic>
    </p:spTree>
    <p:extLst>
      <p:ext uri="{BB962C8B-B14F-4D97-AF65-F5344CB8AC3E}">
        <p14:creationId xmlns:p14="http://schemas.microsoft.com/office/powerpoint/2010/main" val="10206364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pbisMN 4:3">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84D9526CAB864C9DC248A6AA2C129E" ma:contentTypeVersion="16" ma:contentTypeDescription="Create a new document." ma:contentTypeScope="" ma:versionID="7992beb087be0e85bdc7c0257c434d78">
  <xsd:schema xmlns:xsd="http://www.w3.org/2001/XMLSchema" xmlns:xs="http://www.w3.org/2001/XMLSchema" xmlns:p="http://schemas.microsoft.com/office/2006/metadata/properties" xmlns:ns3="ec5ffc2c-0589-4753-b34a-4c035d4e7b7e" xmlns:ns4="6ad98c6d-15f6-47b0-ade6-9078c6873b63" targetNamespace="http://schemas.microsoft.com/office/2006/metadata/properties" ma:root="true" ma:fieldsID="efcc2067b6d333fb9156dbaa8b481337" ns3:_="" ns4:_="">
    <xsd:import namespace="ec5ffc2c-0589-4753-b34a-4c035d4e7b7e"/>
    <xsd:import namespace="6ad98c6d-15f6-47b0-ade6-9078c6873b6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5ffc2c-0589-4753-b34a-4c035d4e7b7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d98c6d-15f6-47b0-ade6-9078c6873b63"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22FB54-3D21-4882-9A65-00C63B6FC6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5ffc2c-0589-4753-b34a-4c035d4e7b7e"/>
    <ds:schemaRef ds:uri="6ad98c6d-15f6-47b0-ade6-9078c6873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40BEF2-B8A7-4670-9C03-BE9E801E930D}">
  <ds:schemaRefs>
    <ds:schemaRef ds:uri="http://schemas.microsoft.com/sharepoint/v3/contenttype/forms"/>
  </ds:schemaRefs>
</ds:datastoreItem>
</file>

<file path=customXml/itemProps3.xml><?xml version="1.0" encoding="utf-8"?>
<ds:datastoreItem xmlns:ds="http://schemas.openxmlformats.org/officeDocument/2006/customXml" ds:itemID="{A2C050E8-984A-4835-867F-B189A3D57FD8}">
  <ds:schemaRefs>
    <ds:schemaRef ds:uri="http://purl.org/dc/elements/1.1/"/>
    <ds:schemaRef ds:uri="ec5ffc2c-0589-4753-b34a-4c035d4e7b7e"/>
    <ds:schemaRef ds:uri="http://schemas.microsoft.com/office/infopath/2007/PartnerControls"/>
    <ds:schemaRef ds:uri="http://purl.org/dc/terms/"/>
    <ds:schemaRef ds:uri="http://schemas.openxmlformats.org/package/2006/metadata/core-properties"/>
    <ds:schemaRef ds:uri="6ad98c6d-15f6-47b0-ade6-9078c6873b63"/>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34578</TotalTime>
  <Words>1269</Words>
  <Application>Microsoft Office PowerPoint</Application>
  <PresentationFormat>Widescreen</PresentationFormat>
  <Paragraphs>220</Paragraphs>
  <Slides>25</Slides>
  <Notes>14</Notes>
  <HiddenSlides>3</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Calibri</vt:lpstr>
      <vt:lpstr>Noto Sans Symbols</vt:lpstr>
      <vt:lpstr>Questrial</vt:lpstr>
      <vt:lpstr>trebuchet ms</vt:lpstr>
      <vt:lpstr>Tw Cen MT</vt:lpstr>
      <vt:lpstr>Verdana</vt:lpstr>
      <vt:lpstr>Wingdings</vt:lpstr>
      <vt:lpstr>MDE &amp; PBISmn</vt:lpstr>
      <vt:lpstr>pbisMN 4:3</vt:lpstr>
      <vt:lpstr>Improvement Cycles Toward Full Implementation: Action Planning with Results</vt:lpstr>
      <vt:lpstr>Ten Minnesota Commitments to Equity</vt:lpstr>
      <vt:lpstr>Action Planning with Results PBIS Minnesota Cohort Training</vt:lpstr>
      <vt:lpstr>Action Planning with Results PBIS Elements and Factors</vt:lpstr>
      <vt:lpstr>Making Data Based Decisions</vt:lpstr>
      <vt:lpstr>Factors Predicting Sustained Implementation </vt:lpstr>
      <vt:lpstr>Action Planning with Results Implementation Progress</vt:lpstr>
      <vt:lpstr>Stage-based Implementation Cohorts 11-15 – 2015-2021</vt:lpstr>
      <vt:lpstr>End of Year 1 Cohort 16 – 2020-2022</vt:lpstr>
      <vt:lpstr>Starting the 2020 School Year Cohort 16 – 2020-2022</vt:lpstr>
      <vt:lpstr>Starting the 2020 School Year NRIP Cohort 16 – 2020-2022</vt:lpstr>
      <vt:lpstr>Starting the 2020 School Year MRIP Cohort 16 – 2020-2022</vt:lpstr>
      <vt:lpstr>Starting the 2020 School Year SRIP Cohort 16 – 2020-2022</vt:lpstr>
      <vt:lpstr>  Action Planning with Results Featured Webinar Recordings</vt:lpstr>
      <vt:lpstr>Webinar: Behavior Specific Praise Observation Tool “Implementing, Coaching, and Measuring the Impact of this Simple Yet Specific Strategy”</vt:lpstr>
      <vt:lpstr>MDE Division of Special Education Trainings and Webinar Recordings Available</vt:lpstr>
      <vt:lpstr>Action Planning with Results News and Updates</vt:lpstr>
      <vt:lpstr>PBIS Leadership Forum Presentations</vt:lpstr>
      <vt:lpstr>2022 Minnesota PBIS Institute and Film Festival Save-the-dates for June 14-16, 2022</vt:lpstr>
      <vt:lpstr>Schools Can Apply for Cohort 18 (2022-2024)</vt:lpstr>
      <vt:lpstr>Share your #pbisMN work! </vt:lpstr>
      <vt:lpstr>North Regional Contacts</vt:lpstr>
      <vt:lpstr>Metro Regional Contacts</vt:lpstr>
      <vt:lpstr>South Regional Contacts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mde.pbis@state.mn.us</dc:creator>
  <cp:lastModifiedBy>Petrie, Garrett (MDE)</cp:lastModifiedBy>
  <cp:revision>833</cp:revision>
  <dcterms:created xsi:type="dcterms:W3CDTF">2018-02-11T03:07:50Z</dcterms:created>
  <dcterms:modified xsi:type="dcterms:W3CDTF">2021-11-02T11:20:04Z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0x0101005284D9526CAB864C9DC248A6AA2C129E</vt:lpwstr>
  </property>
</Properties>
</file>