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0.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4"/>
    <p:sldMasterId id="2147483802" r:id="rId5"/>
  </p:sldMasterIdLst>
  <p:notesMasterIdLst>
    <p:notesMasterId r:id="rId29"/>
  </p:notesMasterIdLst>
  <p:sldIdLst>
    <p:sldId id="428" r:id="rId6"/>
    <p:sldId id="704" r:id="rId7"/>
    <p:sldId id="473" r:id="rId8"/>
    <p:sldId id="675" r:id="rId9"/>
    <p:sldId id="677" r:id="rId10"/>
    <p:sldId id="676" r:id="rId11"/>
    <p:sldId id="710" r:id="rId12"/>
    <p:sldId id="679" r:id="rId13"/>
    <p:sldId id="680" r:id="rId14"/>
    <p:sldId id="690" r:id="rId15"/>
    <p:sldId id="689" r:id="rId16"/>
    <p:sldId id="706" r:id="rId17"/>
    <p:sldId id="707" r:id="rId18"/>
    <p:sldId id="705" r:id="rId19"/>
    <p:sldId id="545" r:id="rId20"/>
    <p:sldId id="708" r:id="rId21"/>
    <p:sldId id="709" r:id="rId22"/>
    <p:sldId id="703" r:id="rId23"/>
    <p:sldId id="699" r:id="rId24"/>
    <p:sldId id="700" r:id="rId25"/>
    <p:sldId id="701" r:id="rId26"/>
    <p:sldId id="702" r:id="rId27"/>
    <p:sldId id="45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EE8D9F48-5A31-4484-9F80-FF1DEB9CADD2}">
          <p14:sldIdLst>
            <p14:sldId id="428"/>
            <p14:sldId id="704"/>
            <p14:sldId id="473"/>
          </p14:sldIdLst>
        </p14:section>
        <p14:section name="PBIS in Practice" id="{DCAF2DC1-6437-4A45-B805-FD57E080841B}">
          <p14:sldIdLst>
            <p14:sldId id="675"/>
            <p14:sldId id="677"/>
            <p14:sldId id="676"/>
            <p14:sldId id="710"/>
          </p14:sldIdLst>
        </p14:section>
        <p14:section name="PBIS Growth" id="{7A214FC8-623E-4B2F-95CA-2BA80C85CF97}">
          <p14:sldIdLst>
            <p14:sldId id="679"/>
            <p14:sldId id="680"/>
            <p14:sldId id="690"/>
            <p14:sldId id="689"/>
            <p14:sldId id="706"/>
            <p14:sldId id="707"/>
            <p14:sldId id="705"/>
          </p14:sldIdLst>
        </p14:section>
        <p14:section name="News &amp; Save-the-Dates" id="{B95475BB-A1A2-4235-B4EA-F42BE2458418}">
          <p14:sldIdLst>
            <p14:sldId id="545"/>
            <p14:sldId id="708"/>
            <p14:sldId id="709"/>
            <p14:sldId id="703"/>
          </p14:sldIdLst>
        </p14:section>
        <p14:section name="Closing" id="{D261BA97-2B7C-43ED-AD49-50574966C8DC}">
          <p14:sldIdLst>
            <p14:sldId id="699"/>
            <p14:sldId id="700"/>
            <p14:sldId id="701"/>
            <p14:sldId id="702"/>
            <p14:sldId id="45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cik, Ellen (MDE)" initials="NE(" lastIdx="5" clrIdx="0">
    <p:extLst>
      <p:ext uri="{19B8F6BF-5375-455C-9EA6-DF929625EA0E}">
        <p15:presenceInfo xmlns:p15="http://schemas.microsoft.com/office/powerpoint/2012/main" userId="S-1-5-21-2432509816-4247194023-3791653442-43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7300"/>
    <a:srgbClr val="98E600"/>
    <a:srgbClr val="8EB4E3"/>
    <a:srgbClr val="003865"/>
    <a:srgbClr val="2962A7"/>
    <a:srgbClr val="558ED5"/>
    <a:srgbClr val="78BE21"/>
    <a:srgbClr val="EEA0B3"/>
    <a:srgbClr val="F232C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71528" autoAdjust="0"/>
  </p:normalViewPr>
  <p:slideViewPr>
    <p:cSldViewPr snapToGrid="0" snapToObjects="1">
      <p:cViewPr varScale="1">
        <p:scale>
          <a:sx n="68" d="100"/>
          <a:sy n="68" d="100"/>
        </p:scale>
        <p:origin x="930" y="33"/>
      </p:cViewPr>
      <p:guideLst>
        <p:guide orient="horz" pos="2160"/>
        <p:guide pos="3840"/>
      </p:guideLst>
    </p:cSldViewPr>
  </p:slideViewPr>
  <p:notesTextViewPr>
    <p:cViewPr>
      <p:scale>
        <a:sx n="3" d="2"/>
        <a:sy n="3" d="2"/>
      </p:scale>
      <p:origin x="0" y="0"/>
    </p:cViewPr>
  </p:notesTextViewPr>
  <p:sorterViewPr>
    <p:cViewPr>
      <p:scale>
        <a:sx n="78" d="100"/>
        <a:sy n="78" d="100"/>
      </p:scale>
      <p:origin x="0" y="-22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dirty="0">
                <a:solidFill>
                  <a:srgbClr val="003865"/>
                </a:solidFill>
                <a:effectLst/>
              </a:rPr>
              <a:t>Tiered Fidelity Inventory – Tier 1 Average</a:t>
            </a:r>
            <a:endParaRPr lang="en-US" sz="2000" dirty="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Score</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General</c:formatCode>
                <c:ptCount val="6"/>
                <c:pt idx="0" formatCode="0%">
                  <c:v>0.21</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dirty="0">
                <a:solidFill>
                  <a:srgbClr val="003865"/>
                </a:solidFill>
                <a:effectLst/>
              </a:rPr>
              <a:t>Tiered Fidelity Inventory – Tier 1 Average</a:t>
            </a:r>
            <a:endParaRPr lang="en-US" sz="2000" dirty="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Score</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General</c:formatCode>
                <c:ptCount val="6"/>
                <c:pt idx="0" formatCode="0%">
                  <c:v>0.20877368421052639</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dirty="0">
                <a:solidFill>
                  <a:srgbClr val="003865"/>
                </a:solidFill>
                <a:effectLst/>
              </a:rPr>
              <a:t>Tiered Fidelity Inventory – Tier 1 Average</a:t>
            </a:r>
            <a:endParaRPr lang="en-US" sz="2000" dirty="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Score</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General</c:formatCode>
                <c:ptCount val="6"/>
                <c:pt idx="0" formatCode="0%">
                  <c:v>0.28999999999999998</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b="1" i="0" kern="1200" spc="0" baseline="0" dirty="0">
                <a:solidFill>
                  <a:srgbClr val="003865"/>
                </a:solidFill>
                <a:effectLst/>
              </a:rPr>
              <a:t>Tiered Fidelity Inventory – Tier 1 Average</a:t>
            </a:r>
            <a:endParaRPr lang="en-US" sz="2400" dirty="0">
              <a:effectLst/>
            </a:endParaRPr>
          </a:p>
        </c:rich>
      </c:tx>
      <c:layout>
        <c:manualLayout>
          <c:xMode val="edge"/>
          <c:yMode val="edge"/>
          <c:x val="0.24195552794430061"/>
          <c:y val="6.9335450860217057E-2"/>
        </c:manualLayout>
      </c:layout>
      <c:overlay val="1"/>
    </c:title>
    <c:autoTitleDeleted val="0"/>
    <c:plotArea>
      <c:layout>
        <c:manualLayout>
          <c:layoutTarget val="inner"/>
          <c:xMode val="edge"/>
          <c:yMode val="edge"/>
          <c:x val="5.7752894104922257E-2"/>
          <c:y val="2.6269720739846725E-2"/>
          <c:w val="0.91536013708824193"/>
          <c:h val="0.81843505952814621"/>
        </c:manualLayout>
      </c:layout>
      <c:barChart>
        <c:barDir val="col"/>
        <c:grouping val="clustered"/>
        <c:varyColors val="0"/>
        <c:ser>
          <c:idx val="0"/>
          <c:order val="0"/>
          <c:tx>
            <c:strRef>
              <c:f>Sheet1!$B$1</c:f>
              <c:strCache>
                <c:ptCount val="1"/>
                <c:pt idx="0">
                  <c:v>Cohort 11</c:v>
                </c:pt>
              </c:strCache>
            </c:strRef>
          </c:tx>
          <c:spPr>
            <a:solidFill>
              <a:srgbClr val="8EB4E3"/>
            </a:solidFill>
            <a:ln>
              <a:solidFill>
                <a:srgbClr val="4D4D4D"/>
              </a:solidFill>
            </a:ln>
          </c:spPr>
          <c:invertIfNegative val="0"/>
          <c:dPt>
            <c:idx val="0"/>
            <c:invertIfNegative val="0"/>
            <c:bubble3D val="0"/>
            <c:spPr>
              <a:solidFill>
                <a:srgbClr val="558ED5"/>
              </a:solidFill>
              <a:ln>
                <a:solidFill>
                  <a:srgbClr val="4D4D4D"/>
                </a:solidFill>
              </a:ln>
            </c:spPr>
            <c:extLst>
              <c:ext xmlns:c16="http://schemas.microsoft.com/office/drawing/2014/chart" uri="{C3380CC4-5D6E-409C-BE32-E72D297353CC}">
                <c16:uniqueId val="{00000001-3CB2-44A7-9F7F-40C6D34ED977}"/>
              </c:ext>
            </c:extLst>
          </c:dPt>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03-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05-3CB2-44A7-9F7F-40C6D34ED977}"/>
              </c:ext>
            </c:extLst>
          </c:dPt>
          <c:dPt>
            <c:idx val="3"/>
            <c:invertIfNegative val="0"/>
            <c:bubble3D val="0"/>
            <c:spPr>
              <a:solidFill>
                <a:srgbClr val="558ED5"/>
              </a:solidFill>
              <a:ln>
                <a:solidFill>
                  <a:srgbClr val="4D4D4D"/>
                </a:solidFill>
              </a:ln>
            </c:spPr>
            <c:extLst>
              <c:ext xmlns:c16="http://schemas.microsoft.com/office/drawing/2014/chart" uri="{C3380CC4-5D6E-409C-BE32-E72D297353CC}">
                <c16:uniqueId val="{00000007-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09-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0B-3CB2-44A7-9F7F-40C6D34ED977}"/>
              </c:ext>
            </c:extLst>
          </c:dPt>
          <c:dLbls>
            <c:spPr>
              <a:noFill/>
              <a:ln>
                <a:noFill/>
              </a:ln>
              <a:effectLst/>
            </c:spPr>
            <c:txPr>
              <a:bodyPr rot="-5400000"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General</c:formatCode>
                <c:ptCount val="6"/>
                <c:pt idx="0" formatCode="0%">
                  <c:v>0.22</c:v>
                </c:pt>
              </c:numCache>
            </c:numRef>
          </c:val>
          <c:extLst>
            <c:ext xmlns:c16="http://schemas.microsoft.com/office/drawing/2014/chart" uri="{C3380CC4-5D6E-409C-BE32-E72D297353CC}">
              <c16:uniqueId val="{0000000C-3CB2-44A7-9F7F-40C6D34ED977}"/>
            </c:ext>
          </c:extLst>
        </c:ser>
        <c:ser>
          <c:idx val="1"/>
          <c:order val="1"/>
          <c:tx>
            <c:strRef>
              <c:f>Sheet1!$C$1</c:f>
              <c:strCache>
                <c:ptCount val="1"/>
                <c:pt idx="0">
                  <c:v>Cohort 12</c:v>
                </c:pt>
              </c:strCache>
            </c:strRef>
          </c:tx>
          <c:spPr>
            <a:solidFill>
              <a:srgbClr val="558ED5"/>
            </a:solidFill>
            <a:ln>
              <a:solidFill>
                <a:srgbClr val="4D4D4D"/>
              </a:solidFill>
            </a:ln>
          </c:spPr>
          <c:invertIfNegative val="0"/>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0E-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10-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12-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14-3CB2-44A7-9F7F-40C6D34ED977}"/>
              </c:ext>
            </c:extLst>
          </c:dPt>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Sheet1!$C$2:$C$7</c:f>
              <c:numCache>
                <c:formatCode>General</c:formatCode>
                <c:ptCount val="6"/>
                <c:pt idx="0" formatCode="0%">
                  <c:v>0.19</c:v>
                </c:pt>
              </c:numCache>
            </c:numRef>
          </c:val>
          <c:extLst>
            <c:ext xmlns:c16="http://schemas.microsoft.com/office/drawing/2014/chart" uri="{C3380CC4-5D6E-409C-BE32-E72D297353CC}">
              <c16:uniqueId val="{00000015-3CB2-44A7-9F7F-40C6D34ED977}"/>
            </c:ext>
          </c:extLst>
        </c:ser>
        <c:ser>
          <c:idx val="3"/>
          <c:order val="2"/>
          <c:tx>
            <c:strRef>
              <c:f>Sheet1!$D$1</c:f>
              <c:strCache>
                <c:ptCount val="1"/>
                <c:pt idx="0">
                  <c:v>Cohort 13</c:v>
                </c:pt>
              </c:strCache>
            </c:strRef>
          </c:tx>
          <c:spPr>
            <a:solidFill>
              <a:srgbClr val="254061"/>
            </a:solidFill>
            <a:ln>
              <a:solidFill>
                <a:srgbClr val="4D4D4D"/>
              </a:solidFill>
            </a:ln>
          </c:spPr>
          <c:invertIfNegative val="0"/>
          <c:dPt>
            <c:idx val="0"/>
            <c:invertIfNegative val="0"/>
            <c:bubble3D val="0"/>
            <c:spPr>
              <a:solidFill>
                <a:srgbClr val="558ED5"/>
              </a:solidFill>
              <a:ln>
                <a:solidFill>
                  <a:srgbClr val="4D4D4D"/>
                </a:solidFill>
              </a:ln>
            </c:spPr>
            <c:extLst>
              <c:ext xmlns:c16="http://schemas.microsoft.com/office/drawing/2014/chart" uri="{C3380CC4-5D6E-409C-BE32-E72D297353CC}">
                <c16:uniqueId val="{00000017-3CB2-44A7-9F7F-40C6D34ED977}"/>
              </c:ext>
            </c:extLst>
          </c:dPt>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19-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1B-3CB2-44A7-9F7F-40C6D34ED977}"/>
              </c:ext>
            </c:extLst>
          </c:dPt>
          <c:dPt>
            <c:idx val="3"/>
            <c:invertIfNegative val="0"/>
            <c:bubble3D val="0"/>
            <c:spPr>
              <a:solidFill>
                <a:srgbClr val="558ED5"/>
              </a:solidFill>
              <a:ln>
                <a:solidFill>
                  <a:srgbClr val="4D4D4D"/>
                </a:solidFill>
              </a:ln>
            </c:spPr>
            <c:extLst>
              <c:ext xmlns:c16="http://schemas.microsoft.com/office/drawing/2014/chart" uri="{C3380CC4-5D6E-409C-BE32-E72D297353CC}">
                <c16:uniqueId val="{0000001D-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1F-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21-3CB2-44A7-9F7F-40C6D34ED977}"/>
              </c:ext>
            </c:extLst>
          </c:dPt>
          <c:dLbls>
            <c:spPr>
              <a:noFill/>
              <a:ln>
                <a:noFill/>
              </a:ln>
              <a:effectLst/>
            </c:spPr>
            <c:txPr>
              <a:bodyPr rot="-5400000" vert="horz" wrap="square" lIns="38100" tIns="19050" rIns="38100" bIns="19050" anchor="ctr">
                <a:spAutoFit/>
              </a:bodyPr>
              <a:lstStyle/>
              <a:p>
                <a:pPr>
                  <a:defRPr sz="1400" b="1">
                    <a:solidFill>
                      <a:schemeClr val="bg1"/>
                    </a:solidFill>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Sheet1!$D$2:$D$7</c:f>
              <c:numCache>
                <c:formatCode>General</c:formatCode>
                <c:ptCount val="6"/>
                <c:pt idx="0" formatCode="0%">
                  <c:v>0.2</c:v>
                </c:pt>
              </c:numCache>
            </c:numRef>
          </c:val>
          <c:extLst>
            <c:ext xmlns:c16="http://schemas.microsoft.com/office/drawing/2014/chart" uri="{C3380CC4-5D6E-409C-BE32-E72D297353CC}">
              <c16:uniqueId val="{00000022-3CB2-44A7-9F7F-40C6D34ED977}"/>
            </c:ext>
          </c:extLst>
        </c:ser>
        <c:ser>
          <c:idx val="4"/>
          <c:order val="3"/>
          <c:tx>
            <c:strRef>
              <c:f>Sheet1!$E$1</c:f>
              <c:strCache>
                <c:ptCount val="1"/>
                <c:pt idx="0">
                  <c:v>Cohort 14</c:v>
                </c:pt>
              </c:strCache>
            </c:strRef>
          </c:tx>
          <c:spPr>
            <a:solidFill>
              <a:srgbClr val="8EB4E3"/>
            </a:solidFill>
            <a:ln>
              <a:solidFill>
                <a:srgbClr val="4D4D4D"/>
              </a:solidFill>
            </a:ln>
          </c:spPr>
          <c:invertIfNegative val="0"/>
          <c:dPt>
            <c:idx val="0"/>
            <c:invertIfNegative val="0"/>
            <c:bubble3D val="0"/>
            <c:spPr>
              <a:solidFill>
                <a:srgbClr val="558ED5"/>
              </a:solidFill>
              <a:ln>
                <a:solidFill>
                  <a:srgbClr val="4D4D4D"/>
                </a:solidFill>
              </a:ln>
            </c:spPr>
            <c:extLst>
              <c:ext xmlns:c16="http://schemas.microsoft.com/office/drawing/2014/chart" uri="{C3380CC4-5D6E-409C-BE32-E72D297353CC}">
                <c16:uniqueId val="{00000024-3CB2-44A7-9F7F-40C6D34ED977}"/>
              </c:ext>
            </c:extLst>
          </c:dPt>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26-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28-3CB2-44A7-9F7F-40C6D34ED977}"/>
              </c:ext>
            </c:extLst>
          </c:dPt>
          <c:dPt>
            <c:idx val="3"/>
            <c:invertIfNegative val="0"/>
            <c:bubble3D val="0"/>
            <c:spPr>
              <a:solidFill>
                <a:srgbClr val="558ED5"/>
              </a:solidFill>
              <a:ln>
                <a:solidFill>
                  <a:srgbClr val="4D4D4D"/>
                </a:solidFill>
              </a:ln>
            </c:spPr>
            <c:extLst>
              <c:ext xmlns:c16="http://schemas.microsoft.com/office/drawing/2014/chart" uri="{C3380CC4-5D6E-409C-BE32-E72D297353CC}">
                <c16:uniqueId val="{0000002A-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2C-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2D-77A6-47BE-9563-83F95C820F9A}"/>
              </c:ext>
            </c:extLst>
          </c:dPt>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Sheet1!$E$2:$E$7</c:f>
              <c:numCache>
                <c:formatCode>General</c:formatCode>
                <c:ptCount val="6"/>
                <c:pt idx="0" formatCode="0%">
                  <c:v>0.188</c:v>
                </c:pt>
              </c:numCache>
            </c:numRef>
          </c:val>
          <c:extLst>
            <c:ext xmlns:c16="http://schemas.microsoft.com/office/drawing/2014/chart" uri="{C3380CC4-5D6E-409C-BE32-E72D297353CC}">
              <c16:uniqueId val="{0000002D-3CB2-44A7-9F7F-40C6D34ED977}"/>
            </c:ext>
          </c:extLst>
        </c:ser>
        <c:ser>
          <c:idx val="5"/>
          <c:order val="4"/>
          <c:tx>
            <c:strRef>
              <c:f>Sheet1!$F$1</c:f>
              <c:strCache>
                <c:ptCount val="1"/>
                <c:pt idx="0">
                  <c:v>Cohort 15</c:v>
                </c:pt>
              </c:strCache>
            </c:strRef>
          </c:tx>
          <c:spPr>
            <a:solidFill>
              <a:srgbClr val="558ED5"/>
            </a:solidFill>
            <a:ln>
              <a:solidFill>
                <a:srgbClr val="4D4D4D"/>
              </a:solidFill>
            </a:ln>
          </c:spPr>
          <c:invertIfNegative val="0"/>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2F-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2E-EDA3-4759-8AA1-777F0A895AD1}"/>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2F-EDA3-4759-8AA1-777F0A895AD1}"/>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30-EDA3-4759-8AA1-777F0A895AD1}"/>
              </c:ext>
            </c:extLst>
          </c:dPt>
          <c:dLbls>
            <c:spPr>
              <a:noFill/>
              <a:ln>
                <a:noFill/>
              </a:ln>
              <a:effectLst/>
            </c:spPr>
            <c:txPr>
              <a:bodyPr rot="-5400000"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Sheet1!$F$2:$F$7</c:f>
              <c:numCache>
                <c:formatCode>General</c:formatCode>
                <c:ptCount val="6"/>
                <c:pt idx="0" formatCode="0%">
                  <c:v>0.23</c:v>
                </c:pt>
              </c:numCache>
            </c:numRef>
          </c:val>
          <c:extLst>
            <c:ext xmlns:c16="http://schemas.microsoft.com/office/drawing/2014/chart" uri="{C3380CC4-5D6E-409C-BE32-E72D297353CC}">
              <c16:uniqueId val="{00000030-3CB2-44A7-9F7F-40C6D34ED977}"/>
            </c:ext>
          </c:extLst>
        </c:ser>
        <c:ser>
          <c:idx val="7"/>
          <c:order val="5"/>
          <c:tx>
            <c:strRef>
              <c:f>Sheet1!$G$1</c:f>
              <c:strCache>
                <c:ptCount val="1"/>
                <c:pt idx="0">
                  <c:v>Cohort 16</c:v>
                </c:pt>
              </c:strCache>
            </c:strRef>
          </c:tx>
          <c:spPr>
            <a:solidFill>
              <a:srgbClr val="254061"/>
            </a:solidFill>
          </c:spPr>
          <c:invertIfNegative val="0"/>
          <c:dLbls>
            <c:spPr>
              <a:noFill/>
              <a:ln>
                <a:noFill/>
              </a:ln>
              <a:effectLst/>
            </c:spPr>
            <c:txPr>
              <a:bodyPr rot="-5400000" vert="horz" wrap="square" lIns="38100" tIns="19050" rIns="38100" bIns="19050" anchor="ctr">
                <a:spAutoFit/>
              </a:bodyPr>
              <a:lstStyle/>
              <a:p>
                <a:pPr>
                  <a:defRPr b="1">
                    <a:solidFill>
                      <a:schemeClr val="bg1"/>
                    </a:solidFill>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Sheet1!$G$2:$G$7</c:f>
            </c:numRef>
          </c:val>
          <c:extLst>
            <c:ext xmlns:c16="http://schemas.microsoft.com/office/drawing/2014/chart" uri="{C3380CC4-5D6E-409C-BE32-E72D297353CC}">
              <c16:uniqueId val="{00000031-3CB2-44A7-9F7F-40C6D34ED977}"/>
            </c:ext>
          </c:extLst>
        </c:ser>
        <c:dLbls>
          <c:showLegendKey val="0"/>
          <c:showVal val="0"/>
          <c:showCatName val="0"/>
          <c:showSerName val="0"/>
          <c:showPercent val="0"/>
          <c:showBubbleSize val="0"/>
        </c:dLbls>
        <c:gapWidth val="150"/>
        <c:axId val="315575448"/>
        <c:axId val="315575840"/>
      </c:barChart>
      <c:catAx>
        <c:axId val="315575448"/>
        <c:scaling>
          <c:orientation val="minMax"/>
        </c:scaling>
        <c:delete val="0"/>
        <c:axPos val="b"/>
        <c:numFmt formatCode="General" sourceLinked="0"/>
        <c:majorTickMark val="none"/>
        <c:minorTickMark val="none"/>
        <c:tickLblPos val="nextTo"/>
        <c:txPr>
          <a:bodyPr/>
          <a:lstStyle/>
          <a:p>
            <a:pPr>
              <a:defRPr sz="1800" b="1">
                <a:solidFill>
                  <a:srgbClr val="000000"/>
                </a:solidFill>
              </a:defRPr>
            </a:pPr>
            <a:endParaRPr lang="en-US"/>
          </a:p>
        </c:txPr>
        <c:crossAx val="315575840"/>
        <c:crosses val="autoZero"/>
        <c:auto val="1"/>
        <c:lblAlgn val="ctr"/>
        <c:lblOffset val="100"/>
        <c:noMultiLvlLbl val="0"/>
      </c:catAx>
      <c:valAx>
        <c:axId val="315575840"/>
        <c:scaling>
          <c:orientation val="minMax"/>
          <c:max val="1"/>
          <c:min val="0"/>
        </c:scaling>
        <c:delete val="0"/>
        <c:axPos val="l"/>
        <c:minorGridlines>
          <c:spPr>
            <a:ln>
              <a:noFill/>
            </a:ln>
          </c:spPr>
        </c:minorGridlines>
        <c:numFmt formatCode="0%" sourceLinked="0"/>
        <c:majorTickMark val="none"/>
        <c:minorTickMark val="none"/>
        <c:tickLblPos val="nextTo"/>
        <c:txPr>
          <a:bodyPr/>
          <a:lstStyle/>
          <a:p>
            <a:pPr>
              <a:defRPr sz="1800" b="1">
                <a:solidFill>
                  <a:srgbClr val="000000"/>
                </a:solidFill>
              </a:defRPr>
            </a:pPr>
            <a:endParaRPr lang="en-US"/>
          </a:p>
        </c:txPr>
        <c:crossAx val="31557544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b="1" i="0" kern="1200" spc="0" baseline="0" dirty="0">
                <a:solidFill>
                  <a:srgbClr val="003865"/>
                </a:solidFill>
                <a:effectLst/>
              </a:rPr>
              <a:t>Tiered Fidelity Inventory – Tier 1 Average</a:t>
            </a:r>
            <a:endParaRPr lang="en-US" sz="2400" dirty="0">
              <a:effectLst/>
            </a:endParaRPr>
          </a:p>
        </c:rich>
      </c:tx>
      <c:layout>
        <c:manualLayout>
          <c:xMode val="edge"/>
          <c:yMode val="edge"/>
          <c:x val="0.24195552794430061"/>
          <c:y val="6.9335450860217057E-2"/>
        </c:manualLayout>
      </c:layout>
      <c:overlay val="1"/>
    </c:title>
    <c:autoTitleDeleted val="0"/>
    <c:plotArea>
      <c:layout>
        <c:manualLayout>
          <c:layoutTarget val="inner"/>
          <c:xMode val="edge"/>
          <c:yMode val="edge"/>
          <c:x val="5.7752894104922257E-2"/>
          <c:y val="2.6269720739846725E-2"/>
          <c:w val="0.91536013708824193"/>
          <c:h val="0.81843505952814621"/>
        </c:manualLayout>
      </c:layout>
      <c:barChart>
        <c:barDir val="col"/>
        <c:grouping val="clustered"/>
        <c:varyColors val="0"/>
        <c:ser>
          <c:idx val="0"/>
          <c:order val="0"/>
          <c:tx>
            <c:strRef>
              <c:f>Sheet1!$B$1</c:f>
              <c:strCache>
                <c:ptCount val="1"/>
                <c:pt idx="0">
                  <c:v>Cohort 11</c:v>
                </c:pt>
              </c:strCache>
            </c:strRef>
          </c:tx>
          <c:spPr>
            <a:solidFill>
              <a:srgbClr val="8EB4E3"/>
            </a:solidFill>
            <a:ln>
              <a:solidFill>
                <a:srgbClr val="4D4D4D"/>
              </a:solidFill>
            </a:ln>
          </c:spPr>
          <c:invertIfNegative val="0"/>
          <c:dPt>
            <c:idx val="0"/>
            <c:invertIfNegative val="0"/>
            <c:bubble3D val="0"/>
            <c:spPr>
              <a:solidFill>
                <a:srgbClr val="558ED5"/>
              </a:solidFill>
              <a:ln>
                <a:solidFill>
                  <a:srgbClr val="4D4D4D"/>
                </a:solidFill>
              </a:ln>
            </c:spPr>
            <c:extLst>
              <c:ext xmlns:c16="http://schemas.microsoft.com/office/drawing/2014/chart" uri="{C3380CC4-5D6E-409C-BE32-E72D297353CC}">
                <c16:uniqueId val="{00000001-3CB2-44A7-9F7F-40C6D34ED977}"/>
              </c:ext>
            </c:extLst>
          </c:dPt>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03-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05-3CB2-44A7-9F7F-40C6D34ED977}"/>
              </c:ext>
            </c:extLst>
          </c:dPt>
          <c:dPt>
            <c:idx val="3"/>
            <c:invertIfNegative val="0"/>
            <c:bubble3D val="0"/>
            <c:spPr>
              <a:solidFill>
                <a:srgbClr val="558ED5"/>
              </a:solidFill>
              <a:ln>
                <a:solidFill>
                  <a:srgbClr val="4D4D4D"/>
                </a:solidFill>
              </a:ln>
            </c:spPr>
            <c:extLst>
              <c:ext xmlns:c16="http://schemas.microsoft.com/office/drawing/2014/chart" uri="{C3380CC4-5D6E-409C-BE32-E72D297353CC}">
                <c16:uniqueId val="{00000007-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09-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0B-3CB2-44A7-9F7F-40C6D34ED977}"/>
              </c:ext>
            </c:extLst>
          </c:dPt>
          <c:dLbls>
            <c:spPr>
              <a:noFill/>
              <a:ln>
                <a:noFill/>
              </a:ln>
              <a:effectLst/>
            </c:spPr>
            <c:txPr>
              <a:bodyPr rot="-5400000"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0.22</c:v>
                </c:pt>
                <c:pt idx="1">
                  <c:v>0.39</c:v>
                </c:pt>
                <c:pt idx="2">
                  <c:v>0.61</c:v>
                </c:pt>
                <c:pt idx="3">
                  <c:v>0.66</c:v>
                </c:pt>
                <c:pt idx="4">
                  <c:v>0.74</c:v>
                </c:pt>
                <c:pt idx="5">
                  <c:v>0.79</c:v>
                </c:pt>
              </c:numCache>
            </c:numRef>
          </c:val>
          <c:extLst>
            <c:ext xmlns:c16="http://schemas.microsoft.com/office/drawing/2014/chart" uri="{C3380CC4-5D6E-409C-BE32-E72D297353CC}">
              <c16:uniqueId val="{0000000C-3CB2-44A7-9F7F-40C6D34ED977}"/>
            </c:ext>
          </c:extLst>
        </c:ser>
        <c:ser>
          <c:idx val="1"/>
          <c:order val="1"/>
          <c:tx>
            <c:strRef>
              <c:f>Sheet1!$C$1</c:f>
              <c:strCache>
                <c:ptCount val="1"/>
                <c:pt idx="0">
                  <c:v>Cohort 12</c:v>
                </c:pt>
              </c:strCache>
            </c:strRef>
          </c:tx>
          <c:spPr>
            <a:solidFill>
              <a:srgbClr val="558ED5"/>
            </a:solidFill>
            <a:ln>
              <a:solidFill>
                <a:srgbClr val="4D4D4D"/>
              </a:solidFill>
            </a:ln>
          </c:spPr>
          <c:invertIfNegative val="0"/>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0E-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10-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12-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14-3CB2-44A7-9F7F-40C6D34ED977}"/>
              </c:ext>
            </c:extLst>
          </c:dPt>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Sheet1!$C$2:$C$7</c:f>
              <c:numCache>
                <c:formatCode>0%</c:formatCode>
                <c:ptCount val="6"/>
                <c:pt idx="0">
                  <c:v>0.19</c:v>
                </c:pt>
                <c:pt idx="1">
                  <c:v>0.37</c:v>
                </c:pt>
                <c:pt idx="2">
                  <c:v>0.59</c:v>
                </c:pt>
                <c:pt idx="3">
                  <c:v>0.61</c:v>
                </c:pt>
                <c:pt idx="4">
                  <c:v>0.73</c:v>
                </c:pt>
                <c:pt idx="5">
                  <c:v>0.79</c:v>
                </c:pt>
              </c:numCache>
            </c:numRef>
          </c:val>
          <c:extLst>
            <c:ext xmlns:c16="http://schemas.microsoft.com/office/drawing/2014/chart" uri="{C3380CC4-5D6E-409C-BE32-E72D297353CC}">
              <c16:uniqueId val="{00000015-3CB2-44A7-9F7F-40C6D34ED977}"/>
            </c:ext>
          </c:extLst>
        </c:ser>
        <c:ser>
          <c:idx val="3"/>
          <c:order val="2"/>
          <c:tx>
            <c:strRef>
              <c:f>Sheet1!$D$1</c:f>
              <c:strCache>
                <c:ptCount val="1"/>
                <c:pt idx="0">
                  <c:v>Cohort 13</c:v>
                </c:pt>
              </c:strCache>
            </c:strRef>
          </c:tx>
          <c:spPr>
            <a:solidFill>
              <a:srgbClr val="254061"/>
            </a:solidFill>
            <a:ln>
              <a:solidFill>
                <a:srgbClr val="4D4D4D"/>
              </a:solidFill>
            </a:ln>
          </c:spPr>
          <c:invertIfNegative val="0"/>
          <c:dPt>
            <c:idx val="0"/>
            <c:invertIfNegative val="0"/>
            <c:bubble3D val="0"/>
            <c:spPr>
              <a:solidFill>
                <a:srgbClr val="558ED5"/>
              </a:solidFill>
              <a:ln>
                <a:solidFill>
                  <a:srgbClr val="4D4D4D"/>
                </a:solidFill>
              </a:ln>
            </c:spPr>
            <c:extLst>
              <c:ext xmlns:c16="http://schemas.microsoft.com/office/drawing/2014/chart" uri="{C3380CC4-5D6E-409C-BE32-E72D297353CC}">
                <c16:uniqueId val="{00000017-3CB2-44A7-9F7F-40C6D34ED977}"/>
              </c:ext>
            </c:extLst>
          </c:dPt>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19-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1B-3CB2-44A7-9F7F-40C6D34ED977}"/>
              </c:ext>
            </c:extLst>
          </c:dPt>
          <c:dPt>
            <c:idx val="3"/>
            <c:invertIfNegative val="0"/>
            <c:bubble3D val="0"/>
            <c:spPr>
              <a:solidFill>
                <a:srgbClr val="558ED5"/>
              </a:solidFill>
              <a:ln>
                <a:solidFill>
                  <a:srgbClr val="4D4D4D"/>
                </a:solidFill>
              </a:ln>
            </c:spPr>
            <c:extLst>
              <c:ext xmlns:c16="http://schemas.microsoft.com/office/drawing/2014/chart" uri="{C3380CC4-5D6E-409C-BE32-E72D297353CC}">
                <c16:uniqueId val="{0000001D-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1F-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21-3CB2-44A7-9F7F-40C6D34ED977}"/>
              </c:ext>
            </c:extLst>
          </c:dPt>
          <c:dLbls>
            <c:spPr>
              <a:noFill/>
              <a:ln>
                <a:noFill/>
              </a:ln>
              <a:effectLst/>
            </c:spPr>
            <c:txPr>
              <a:bodyPr rot="-5400000" vert="horz" wrap="square" lIns="38100" tIns="19050" rIns="38100" bIns="19050" anchor="ctr">
                <a:spAutoFit/>
              </a:bodyPr>
              <a:lstStyle/>
              <a:p>
                <a:pPr>
                  <a:defRPr sz="1400" b="1">
                    <a:solidFill>
                      <a:schemeClr val="bg1"/>
                    </a:solidFill>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Sheet1!$D$2:$D$7</c:f>
              <c:numCache>
                <c:formatCode>0%</c:formatCode>
                <c:ptCount val="6"/>
                <c:pt idx="0">
                  <c:v>0.2</c:v>
                </c:pt>
                <c:pt idx="1">
                  <c:v>0.37</c:v>
                </c:pt>
                <c:pt idx="2">
                  <c:v>0.56999999999999995</c:v>
                </c:pt>
                <c:pt idx="3">
                  <c:v>0.6</c:v>
                </c:pt>
                <c:pt idx="4">
                  <c:v>0.72</c:v>
                </c:pt>
                <c:pt idx="5">
                  <c:v>0.77</c:v>
                </c:pt>
              </c:numCache>
            </c:numRef>
          </c:val>
          <c:extLst>
            <c:ext xmlns:c16="http://schemas.microsoft.com/office/drawing/2014/chart" uri="{C3380CC4-5D6E-409C-BE32-E72D297353CC}">
              <c16:uniqueId val="{00000022-3CB2-44A7-9F7F-40C6D34ED977}"/>
            </c:ext>
          </c:extLst>
        </c:ser>
        <c:ser>
          <c:idx val="4"/>
          <c:order val="3"/>
          <c:tx>
            <c:strRef>
              <c:f>Sheet1!$E$1</c:f>
              <c:strCache>
                <c:ptCount val="1"/>
                <c:pt idx="0">
                  <c:v>Cohort 14</c:v>
                </c:pt>
              </c:strCache>
            </c:strRef>
          </c:tx>
          <c:spPr>
            <a:solidFill>
              <a:srgbClr val="8EB4E3"/>
            </a:solidFill>
            <a:ln>
              <a:solidFill>
                <a:srgbClr val="4D4D4D"/>
              </a:solidFill>
            </a:ln>
          </c:spPr>
          <c:invertIfNegative val="0"/>
          <c:dPt>
            <c:idx val="0"/>
            <c:invertIfNegative val="0"/>
            <c:bubble3D val="0"/>
            <c:spPr>
              <a:solidFill>
                <a:srgbClr val="558ED5"/>
              </a:solidFill>
              <a:ln>
                <a:solidFill>
                  <a:srgbClr val="4D4D4D"/>
                </a:solidFill>
              </a:ln>
            </c:spPr>
            <c:extLst>
              <c:ext xmlns:c16="http://schemas.microsoft.com/office/drawing/2014/chart" uri="{C3380CC4-5D6E-409C-BE32-E72D297353CC}">
                <c16:uniqueId val="{00000024-3CB2-44A7-9F7F-40C6D34ED977}"/>
              </c:ext>
            </c:extLst>
          </c:dPt>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26-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28-3CB2-44A7-9F7F-40C6D34ED977}"/>
              </c:ext>
            </c:extLst>
          </c:dPt>
          <c:dPt>
            <c:idx val="3"/>
            <c:invertIfNegative val="0"/>
            <c:bubble3D val="0"/>
            <c:spPr>
              <a:solidFill>
                <a:srgbClr val="558ED5"/>
              </a:solidFill>
              <a:ln>
                <a:solidFill>
                  <a:srgbClr val="4D4D4D"/>
                </a:solidFill>
              </a:ln>
            </c:spPr>
            <c:extLst>
              <c:ext xmlns:c16="http://schemas.microsoft.com/office/drawing/2014/chart" uri="{C3380CC4-5D6E-409C-BE32-E72D297353CC}">
                <c16:uniqueId val="{0000002A-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2C-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2D-77A6-47BE-9563-83F95C820F9A}"/>
              </c:ext>
            </c:extLst>
          </c:dPt>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Sheet1!$E$2:$E$7</c:f>
              <c:numCache>
                <c:formatCode>0%</c:formatCode>
                <c:ptCount val="6"/>
                <c:pt idx="0">
                  <c:v>0.188</c:v>
                </c:pt>
                <c:pt idx="1">
                  <c:v>0.41799999999999998</c:v>
                </c:pt>
                <c:pt idx="2">
                  <c:v>0.57999999999999996</c:v>
                </c:pt>
                <c:pt idx="3">
                  <c:v>0.61699999999999999</c:v>
                </c:pt>
                <c:pt idx="4">
                  <c:v>0.67800000000000005</c:v>
                </c:pt>
                <c:pt idx="5">
                  <c:v>0.78500000000000003</c:v>
                </c:pt>
              </c:numCache>
            </c:numRef>
          </c:val>
          <c:extLst>
            <c:ext xmlns:c16="http://schemas.microsoft.com/office/drawing/2014/chart" uri="{C3380CC4-5D6E-409C-BE32-E72D297353CC}">
              <c16:uniqueId val="{0000002D-3CB2-44A7-9F7F-40C6D34ED977}"/>
            </c:ext>
          </c:extLst>
        </c:ser>
        <c:ser>
          <c:idx val="5"/>
          <c:order val="4"/>
          <c:tx>
            <c:strRef>
              <c:f>Sheet1!$F$1</c:f>
              <c:strCache>
                <c:ptCount val="1"/>
                <c:pt idx="0">
                  <c:v>Cohort 15</c:v>
                </c:pt>
              </c:strCache>
            </c:strRef>
          </c:tx>
          <c:spPr>
            <a:solidFill>
              <a:srgbClr val="558ED5"/>
            </a:solidFill>
            <a:ln>
              <a:solidFill>
                <a:srgbClr val="4D4D4D"/>
              </a:solidFill>
            </a:ln>
          </c:spPr>
          <c:invertIfNegative val="0"/>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2F-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2E-EDA3-4759-8AA1-777F0A895AD1}"/>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2F-EDA3-4759-8AA1-777F0A895AD1}"/>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30-EDA3-4759-8AA1-777F0A895AD1}"/>
              </c:ext>
            </c:extLst>
          </c:dPt>
          <c:dLbls>
            <c:spPr>
              <a:noFill/>
              <a:ln>
                <a:noFill/>
              </a:ln>
              <a:effectLst/>
            </c:spPr>
            <c:txPr>
              <a:bodyPr rot="-5400000"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Sheet1!$F$2:$F$7</c:f>
              <c:numCache>
                <c:formatCode>0%</c:formatCode>
                <c:ptCount val="6"/>
                <c:pt idx="0">
                  <c:v>0.23</c:v>
                </c:pt>
                <c:pt idx="1">
                  <c:v>0.41</c:v>
                </c:pt>
                <c:pt idx="2">
                  <c:v>0.54</c:v>
                </c:pt>
                <c:pt idx="3">
                  <c:v>0.55000000000000004</c:v>
                </c:pt>
                <c:pt idx="4">
                  <c:v>0.66</c:v>
                </c:pt>
                <c:pt idx="5">
                  <c:v>0.78</c:v>
                </c:pt>
              </c:numCache>
            </c:numRef>
          </c:val>
          <c:extLst>
            <c:ext xmlns:c16="http://schemas.microsoft.com/office/drawing/2014/chart" uri="{C3380CC4-5D6E-409C-BE32-E72D297353CC}">
              <c16:uniqueId val="{00000030-3CB2-44A7-9F7F-40C6D34ED977}"/>
            </c:ext>
          </c:extLst>
        </c:ser>
        <c:ser>
          <c:idx val="7"/>
          <c:order val="5"/>
          <c:tx>
            <c:strRef>
              <c:f>Sheet1!$G$1</c:f>
              <c:strCache>
                <c:ptCount val="1"/>
                <c:pt idx="0">
                  <c:v>Cohort 16</c:v>
                </c:pt>
              </c:strCache>
            </c:strRef>
          </c:tx>
          <c:spPr>
            <a:solidFill>
              <a:srgbClr val="254061"/>
            </a:solidFill>
          </c:spPr>
          <c:invertIfNegative val="0"/>
          <c:dLbls>
            <c:spPr>
              <a:noFill/>
              <a:ln>
                <a:noFill/>
              </a:ln>
              <a:effectLst/>
            </c:spPr>
            <c:txPr>
              <a:bodyPr rot="-5400000" vert="horz" wrap="square" lIns="38100" tIns="19050" rIns="38100" bIns="19050" anchor="ctr">
                <a:spAutoFit/>
              </a:bodyPr>
              <a:lstStyle/>
              <a:p>
                <a:pPr>
                  <a:defRPr b="1">
                    <a:solidFill>
                      <a:schemeClr val="bg1"/>
                    </a:solidFill>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Sheet1!$G$2:$G$7</c:f>
            </c:numRef>
          </c:val>
          <c:extLst>
            <c:ext xmlns:c16="http://schemas.microsoft.com/office/drawing/2014/chart" uri="{C3380CC4-5D6E-409C-BE32-E72D297353CC}">
              <c16:uniqueId val="{00000031-3CB2-44A7-9F7F-40C6D34ED977}"/>
            </c:ext>
          </c:extLst>
        </c:ser>
        <c:dLbls>
          <c:showLegendKey val="0"/>
          <c:showVal val="0"/>
          <c:showCatName val="0"/>
          <c:showSerName val="0"/>
          <c:showPercent val="0"/>
          <c:showBubbleSize val="0"/>
        </c:dLbls>
        <c:gapWidth val="150"/>
        <c:axId val="315575448"/>
        <c:axId val="315575840"/>
      </c:barChart>
      <c:catAx>
        <c:axId val="315575448"/>
        <c:scaling>
          <c:orientation val="minMax"/>
        </c:scaling>
        <c:delete val="0"/>
        <c:axPos val="b"/>
        <c:numFmt formatCode="General" sourceLinked="0"/>
        <c:majorTickMark val="none"/>
        <c:minorTickMark val="none"/>
        <c:tickLblPos val="nextTo"/>
        <c:txPr>
          <a:bodyPr/>
          <a:lstStyle/>
          <a:p>
            <a:pPr>
              <a:defRPr sz="1800" b="1">
                <a:solidFill>
                  <a:srgbClr val="000000"/>
                </a:solidFill>
              </a:defRPr>
            </a:pPr>
            <a:endParaRPr lang="en-US"/>
          </a:p>
        </c:txPr>
        <c:crossAx val="315575840"/>
        <c:crosses val="autoZero"/>
        <c:auto val="1"/>
        <c:lblAlgn val="ctr"/>
        <c:lblOffset val="100"/>
        <c:noMultiLvlLbl val="0"/>
      </c:catAx>
      <c:valAx>
        <c:axId val="315575840"/>
        <c:scaling>
          <c:orientation val="minMax"/>
          <c:max val="1"/>
          <c:min val="0"/>
        </c:scaling>
        <c:delete val="0"/>
        <c:axPos val="l"/>
        <c:minorGridlines>
          <c:spPr>
            <a:ln>
              <a:noFill/>
            </a:ln>
          </c:spPr>
        </c:minorGridlines>
        <c:numFmt formatCode="0%" sourceLinked="0"/>
        <c:majorTickMark val="none"/>
        <c:minorTickMark val="none"/>
        <c:tickLblPos val="nextTo"/>
        <c:txPr>
          <a:bodyPr/>
          <a:lstStyle/>
          <a:p>
            <a:pPr>
              <a:defRPr sz="1800" b="1">
                <a:solidFill>
                  <a:srgbClr val="000000"/>
                </a:solidFill>
              </a:defRPr>
            </a:pPr>
            <a:endParaRPr lang="en-US"/>
          </a:p>
        </c:txPr>
        <c:crossAx val="31557544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dirty="0">
                <a:solidFill>
                  <a:srgbClr val="003865"/>
                </a:solidFill>
                <a:effectLst/>
              </a:rPr>
              <a:t>Tiered Fidelity Inventory – Tier 1 Average</a:t>
            </a:r>
            <a:endParaRPr lang="en-US" sz="2000" dirty="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Column1</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0.28000000000000003</c:v>
                </c:pt>
                <c:pt idx="1">
                  <c:v>0.44</c:v>
                </c:pt>
                <c:pt idx="2">
                  <c:v>0.46</c:v>
                </c:pt>
                <c:pt idx="3">
                  <c:v>0.5</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05BAA-AF77-4545-9F42-624EC3ED3BAB}" type="datetimeFigureOut">
              <a:rPr lang="en-US" smtClean="0"/>
              <a:t>11/3/2021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1FAB9-208E-3A48-B1C1-D6BB7AB548FA}" type="slidenum">
              <a:rPr lang="en-US" smtClean="0"/>
              <a:t>‹#›</a:t>
            </a:fld>
            <a:endParaRPr lang="en-US" dirty="0"/>
          </a:p>
        </p:txBody>
      </p:sp>
    </p:spTree>
    <p:extLst>
      <p:ext uri="{BB962C8B-B14F-4D97-AF65-F5344CB8AC3E}">
        <p14:creationId xmlns:p14="http://schemas.microsoft.com/office/powerpoint/2010/main" val="3786143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evisor.mn.gov/statutes/cite/120B.232#stat.120B.232.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revisor.mn.gov/laws/?id=5&amp;year=2017&amp;type=1"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evisor.mn.gov/statutes/cite/120B.232#stat.120B.232.1"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revisor.mn.gov/laws/?id=5&amp;year=2017&amp;type=1"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TIP: If</a:t>
            </a:r>
            <a:r>
              <a:rPr lang="en-US" baseline="0" dirty="0"/>
              <a:t> you are highlighting a specific item, select the list and change the color to Minnesota green. Then select the items you want to highlight and change the color back to white and bold. </a:t>
            </a:r>
            <a:endParaRPr lang="en-US"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3297390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14</a:t>
            </a:fld>
            <a:endParaRPr lang="en-US" dirty="0"/>
          </a:p>
        </p:txBody>
      </p:sp>
    </p:spTree>
    <p:extLst>
      <p:ext uri="{BB962C8B-B14F-4D97-AF65-F5344CB8AC3E}">
        <p14:creationId xmlns:p14="http://schemas.microsoft.com/office/powerpoint/2010/main" val="1428209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6B5EEB-8B78-4E9B-BF60-7CC560134C50}" type="slidenum">
              <a:rPr lang="en-US" smtClean="0"/>
              <a:t>17</a:t>
            </a:fld>
            <a:endParaRPr lang="en-US"/>
          </a:p>
        </p:txBody>
      </p:sp>
    </p:spTree>
    <p:extLst>
      <p:ext uri="{BB962C8B-B14F-4D97-AF65-F5344CB8AC3E}">
        <p14:creationId xmlns:p14="http://schemas.microsoft.com/office/powerpoint/2010/main" val="3556537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20</a:t>
            </a:fld>
            <a:endParaRPr lang="en-US"/>
          </a:p>
        </p:txBody>
      </p:sp>
    </p:spTree>
    <p:extLst>
      <p:ext uri="{BB962C8B-B14F-4D97-AF65-F5344CB8AC3E}">
        <p14:creationId xmlns:p14="http://schemas.microsoft.com/office/powerpoint/2010/main" val="3688566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21</a:t>
            </a:fld>
            <a:endParaRPr lang="en-US"/>
          </a:p>
        </p:txBody>
      </p:sp>
    </p:spTree>
    <p:extLst>
      <p:ext uri="{BB962C8B-B14F-4D97-AF65-F5344CB8AC3E}">
        <p14:creationId xmlns:p14="http://schemas.microsoft.com/office/powerpoint/2010/main" val="3569362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22</a:t>
            </a:fld>
            <a:endParaRPr lang="en-US"/>
          </a:p>
        </p:txBody>
      </p:sp>
    </p:spTree>
    <p:extLst>
      <p:ext uri="{BB962C8B-B14F-4D97-AF65-F5344CB8AC3E}">
        <p14:creationId xmlns:p14="http://schemas.microsoft.com/office/powerpoint/2010/main" val="2366026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23</a:t>
            </a:fld>
            <a:endParaRPr lang="en-US" dirty="0"/>
          </a:p>
        </p:txBody>
      </p:sp>
    </p:spTree>
    <p:extLst>
      <p:ext uri="{BB962C8B-B14F-4D97-AF65-F5344CB8AC3E}">
        <p14:creationId xmlns:p14="http://schemas.microsoft.com/office/powerpoint/2010/main" val="177537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3</a:t>
            </a:fld>
            <a:endParaRPr lang="en-US" dirty="0"/>
          </a:p>
        </p:txBody>
      </p:sp>
    </p:spTree>
    <p:extLst>
      <p:ext uri="{BB962C8B-B14F-4D97-AF65-F5344CB8AC3E}">
        <p14:creationId xmlns:p14="http://schemas.microsoft.com/office/powerpoint/2010/main" val="900781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0" i="0">
                <a:solidFill>
                  <a:srgbClr val="000000"/>
                </a:solidFill>
                <a:latin typeface="Arial"/>
                <a:ea typeface="Arial"/>
                <a:cs typeface="Arial"/>
                <a:sym typeface="Arial"/>
              </a:rPr>
              <a:t>This was done in consultation with the National TA Center, with many iterations to get to this point. There was a rationale to get this in plain language. We careful with the education language because we knew it had to be read by other agencies as well as legislatures.</a:t>
            </a:r>
            <a:endParaRPr b="0" i="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b="1" i="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b="1" i="0">
                <a:solidFill>
                  <a:srgbClr val="000000"/>
                </a:solidFill>
                <a:latin typeface="Arial"/>
                <a:ea typeface="Arial"/>
                <a:cs typeface="Arial"/>
                <a:sym typeface="Arial"/>
              </a:rPr>
              <a:t>122A.627 POSITIVE BEHAVIORAL INTERVENTIONS AND SUPPORTS.</a:t>
            </a:r>
            <a:endParaRPr/>
          </a:p>
          <a:p>
            <a:pPr marL="0" lvl="0" indent="0" algn="l" rtl="0">
              <a:lnSpc>
                <a:spcPct val="100000"/>
              </a:lnSpc>
              <a:spcBef>
                <a:spcPts val="0"/>
              </a:spcBef>
              <a:spcAft>
                <a:spcPts val="0"/>
              </a:spcAft>
              <a:buSzPts val="1400"/>
              <a:buNone/>
            </a:pPr>
            <a:r>
              <a:rPr lang="en-US" b="0" i="0">
                <a:solidFill>
                  <a:srgbClr val="212529"/>
                </a:solidFill>
                <a:latin typeface="times new roman"/>
                <a:ea typeface="times new roman"/>
                <a:cs typeface="times new roman"/>
                <a:sym typeface="times new roman"/>
              </a:rPr>
              <a:t>"Positive behavioral interventions and supports" or "PBIS" means an evidence-based framework for preventing problem behavior, providing instruction and support for positive and prosocial behaviors, and supporting social, emotional, and behavioral needs for all students. Schoolwide implementation of PBIS requires training, coaching, and evaluation for school staff to consistently implement the key components that make PBIS effective for all students, including:</a:t>
            </a:r>
            <a:endParaRPr/>
          </a:p>
          <a:p>
            <a:pPr marL="0" lvl="0" indent="0" algn="l" rtl="0">
              <a:lnSpc>
                <a:spcPct val="100000"/>
              </a:lnSpc>
              <a:spcBef>
                <a:spcPts val="0"/>
              </a:spcBef>
              <a:spcAft>
                <a:spcPts val="0"/>
              </a:spcAft>
              <a:buSzPts val="1400"/>
              <a:buNone/>
            </a:pPr>
            <a:r>
              <a:rPr lang="en-US" b="0" i="0">
                <a:solidFill>
                  <a:srgbClr val="212529"/>
                </a:solidFill>
                <a:latin typeface="times new roman"/>
                <a:ea typeface="times new roman"/>
                <a:cs typeface="times new roman"/>
                <a:sym typeface="times new roman"/>
              </a:rPr>
              <a:t>(1) establishing, defining, teaching, and practicing three to five positively stated schoolwide behavioral expectations that are representative of the local community and cultures;</a:t>
            </a:r>
            <a:endParaRPr/>
          </a:p>
          <a:p>
            <a:pPr marL="0" lvl="0" indent="0" algn="l" rtl="0">
              <a:lnSpc>
                <a:spcPct val="100000"/>
              </a:lnSpc>
              <a:spcBef>
                <a:spcPts val="0"/>
              </a:spcBef>
              <a:spcAft>
                <a:spcPts val="0"/>
              </a:spcAft>
              <a:buSzPts val="1400"/>
              <a:buNone/>
            </a:pPr>
            <a:r>
              <a:rPr lang="en-US" b="0" i="0">
                <a:solidFill>
                  <a:srgbClr val="212529"/>
                </a:solidFill>
                <a:latin typeface="times new roman"/>
                <a:ea typeface="times new roman"/>
                <a:cs typeface="times new roman"/>
                <a:sym typeface="times new roman"/>
              </a:rPr>
              <a:t>(2) developing and implementing a consistent system used by all staff to provide positive feedback and acknowledgment for students who display schoolwide behavioral expectations;</a:t>
            </a:r>
            <a:endParaRPr/>
          </a:p>
          <a:p>
            <a:pPr marL="0" lvl="0" indent="0" algn="l" rtl="0">
              <a:lnSpc>
                <a:spcPct val="100000"/>
              </a:lnSpc>
              <a:spcBef>
                <a:spcPts val="0"/>
              </a:spcBef>
              <a:spcAft>
                <a:spcPts val="0"/>
              </a:spcAft>
              <a:buSzPts val="1400"/>
              <a:buNone/>
            </a:pPr>
            <a:r>
              <a:rPr lang="en-US" b="0" i="0">
                <a:solidFill>
                  <a:srgbClr val="212529"/>
                </a:solidFill>
                <a:latin typeface="times new roman"/>
                <a:ea typeface="times new roman"/>
                <a:cs typeface="times new roman"/>
                <a:sym typeface="times new roman"/>
              </a:rPr>
              <a:t>(3) developing and implementing a consistent and specialized support system for students who do not display behaviors representative of schoolwide positive expectations;</a:t>
            </a:r>
            <a:endParaRPr/>
          </a:p>
          <a:p>
            <a:pPr marL="0" lvl="0" indent="0" algn="l" rtl="0">
              <a:lnSpc>
                <a:spcPct val="100000"/>
              </a:lnSpc>
              <a:spcBef>
                <a:spcPts val="0"/>
              </a:spcBef>
              <a:spcAft>
                <a:spcPts val="0"/>
              </a:spcAft>
              <a:buSzPts val="1400"/>
              <a:buNone/>
            </a:pPr>
            <a:r>
              <a:rPr lang="en-US" b="0" i="0">
                <a:solidFill>
                  <a:srgbClr val="212529"/>
                </a:solidFill>
                <a:latin typeface="times new roman"/>
                <a:ea typeface="times new roman"/>
                <a:cs typeface="times new roman"/>
                <a:sym typeface="times new roman"/>
              </a:rPr>
              <a:t>(4) developing a system to support decisions based on data related to student progress, effective implementation of behavioral practices, and screening for students requiring additional behavior supports;</a:t>
            </a:r>
            <a:endParaRPr/>
          </a:p>
          <a:p>
            <a:pPr marL="0" lvl="0" indent="0" algn="l" rtl="0">
              <a:lnSpc>
                <a:spcPct val="100000"/>
              </a:lnSpc>
              <a:spcBef>
                <a:spcPts val="0"/>
              </a:spcBef>
              <a:spcAft>
                <a:spcPts val="0"/>
              </a:spcAft>
              <a:buSzPts val="1400"/>
              <a:buNone/>
            </a:pPr>
            <a:r>
              <a:rPr lang="en-US" b="0" i="0">
                <a:solidFill>
                  <a:srgbClr val="212529"/>
                </a:solidFill>
                <a:latin typeface="times new roman"/>
                <a:ea typeface="times new roman"/>
                <a:cs typeface="times new roman"/>
                <a:sym typeface="times new roman"/>
              </a:rPr>
              <a:t>(5) using a continuum of evidence-based interventions that is integrated and aligned to support academic and behavioral success for all students; and</a:t>
            </a:r>
            <a:endParaRPr/>
          </a:p>
          <a:p>
            <a:pPr marL="0" lvl="0" indent="0" algn="l" rtl="0">
              <a:lnSpc>
                <a:spcPct val="100000"/>
              </a:lnSpc>
              <a:spcBef>
                <a:spcPts val="0"/>
              </a:spcBef>
              <a:spcAft>
                <a:spcPts val="0"/>
              </a:spcAft>
              <a:buSzPts val="1400"/>
              <a:buNone/>
            </a:pPr>
            <a:r>
              <a:rPr lang="en-US" b="0" i="0">
                <a:solidFill>
                  <a:srgbClr val="212529"/>
                </a:solidFill>
                <a:latin typeface="times new roman"/>
                <a:ea typeface="times new roman"/>
                <a:cs typeface="times new roman"/>
                <a:sym typeface="times new roman"/>
              </a:rPr>
              <a:t>(6) using a team-based approach to support effective implementation, monitor progress, and evaluate outcomes.</a:t>
            </a:r>
            <a:endParaRPr/>
          </a:p>
          <a:p>
            <a:pPr marL="0" lvl="0" indent="0" algn="l" rtl="0">
              <a:lnSpc>
                <a:spcPct val="100000"/>
              </a:lnSpc>
              <a:spcBef>
                <a:spcPts val="0"/>
              </a:spcBef>
              <a:spcAft>
                <a:spcPts val="0"/>
              </a:spcAft>
              <a:buSzPts val="1400"/>
              <a:buNone/>
            </a:pPr>
            <a:r>
              <a:rPr lang="en-US" b="0" i="0">
                <a:solidFill>
                  <a:srgbClr val="212529"/>
                </a:solidFill>
                <a:latin typeface="times new roman"/>
                <a:ea typeface="times new roman"/>
                <a:cs typeface="times new roman"/>
                <a:sym typeface="times new roman"/>
              </a:rPr>
              <a:t>Consistent with section </a:t>
            </a:r>
            <a:r>
              <a:rPr lang="en-US" b="0" i="0" u="sng">
                <a:solidFill>
                  <a:srgbClr val="2B6DAD"/>
                </a:solidFill>
                <a:latin typeface="times new roman"/>
                <a:ea typeface="times new roman"/>
                <a:cs typeface="times new roman"/>
                <a:sym typeface="times new roman"/>
                <a:hlinkClick r:id="rId3"/>
              </a:rPr>
              <a:t>120B.232, subdivision 1</a:t>
            </a:r>
            <a:r>
              <a:rPr lang="en-US" b="0" i="0">
                <a:solidFill>
                  <a:srgbClr val="212529"/>
                </a:solidFill>
                <a:latin typeface="times new roman"/>
                <a:ea typeface="times new roman"/>
                <a:cs typeface="times new roman"/>
                <a:sym typeface="times new roman"/>
              </a:rPr>
              <a:t>, character education curriculum and programs may be used to support implementation of the key components of PBIS.</a:t>
            </a:r>
            <a:endParaRPr/>
          </a:p>
          <a:p>
            <a:pPr marL="0" lvl="0" indent="0" algn="l" rtl="0">
              <a:lnSpc>
                <a:spcPct val="100000"/>
              </a:lnSpc>
              <a:spcBef>
                <a:spcPts val="0"/>
              </a:spcBef>
              <a:spcAft>
                <a:spcPts val="0"/>
              </a:spcAft>
              <a:buSzPts val="1400"/>
              <a:buNone/>
            </a:pPr>
            <a:r>
              <a:rPr lang="en-US" b="1" i="0">
                <a:solidFill>
                  <a:srgbClr val="000000"/>
                </a:solidFill>
                <a:latin typeface="Arial"/>
                <a:ea typeface="Arial"/>
                <a:cs typeface="Arial"/>
                <a:sym typeface="Arial"/>
              </a:rPr>
              <a:t>History: </a:t>
            </a:r>
            <a:endParaRPr/>
          </a:p>
          <a:p>
            <a:pPr marL="0" lvl="0" indent="0" algn="l" rtl="0">
              <a:lnSpc>
                <a:spcPct val="100000"/>
              </a:lnSpc>
              <a:spcBef>
                <a:spcPts val="0"/>
              </a:spcBef>
              <a:spcAft>
                <a:spcPts val="0"/>
              </a:spcAft>
              <a:buSzPts val="1400"/>
              <a:buNone/>
            </a:pPr>
            <a:r>
              <a:rPr lang="en-US" b="0" i="1" u="sng">
                <a:solidFill>
                  <a:srgbClr val="2B6DAD"/>
                </a:solidFill>
                <a:latin typeface="times new roman"/>
                <a:ea typeface="times new roman"/>
                <a:cs typeface="times new roman"/>
                <a:sym typeface="times new roman"/>
                <a:hlinkClick r:id="rId4"/>
              </a:rPr>
              <a:t>1Sp2017 c 5 art 2 s 26</a:t>
            </a:r>
            <a:endParaRPr b="0" i="1" u="sng">
              <a:solidFill>
                <a:srgbClr val="2B6DAD"/>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b="1" i="0" u="sng">
              <a:solidFill>
                <a:srgbClr val="2B6DAD"/>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b="1" i="0" u="none">
                <a:solidFill>
                  <a:srgbClr val="2B6DAD"/>
                </a:solidFill>
                <a:latin typeface="times new roman"/>
                <a:ea typeface="times new roman"/>
                <a:cs typeface="times new roman"/>
                <a:sym typeface="times new roman"/>
              </a:rPr>
              <a:t>Source: https://www.revisor.mn.gov/statutes/?id=122A.627 </a:t>
            </a:r>
            <a:endParaRPr b="1" i="0" u="none">
              <a:solidFill>
                <a:srgbClr val="212529"/>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197" name="Google Shape;197;p1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sz="12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89697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the bike to the statute – this is what it looks</a:t>
            </a:r>
            <a:r>
              <a:rPr lang="en-US" baseline="0" dirty="0"/>
              <a:t> like with MN examples. </a:t>
            </a:r>
            <a:r>
              <a:rPr lang="en-US" dirty="0"/>
              <a:t> </a:t>
            </a:r>
          </a:p>
          <a:p>
            <a:endParaRPr lang="en-US" dirty="0"/>
          </a:p>
          <a:p>
            <a:r>
              <a:rPr lang="en-US" dirty="0"/>
              <a:t>It’s not just good enough. How do you know</a:t>
            </a:r>
            <a:r>
              <a:rPr lang="en-US" baseline="0" dirty="0"/>
              <a:t> it is being done? There are tools and measures for teams to use.</a:t>
            </a:r>
          </a:p>
          <a:p>
            <a:endParaRPr lang="en-US" baseline="0" dirty="0"/>
          </a:p>
          <a:p>
            <a:pPr algn="l"/>
            <a:r>
              <a:rPr lang="en-US" b="1" i="0" dirty="0">
                <a:solidFill>
                  <a:srgbClr val="000000"/>
                </a:solidFill>
                <a:effectLst/>
                <a:latin typeface="inherit"/>
              </a:rPr>
              <a:t>122A.627 POSITIVE BEHAVIORAL INTERVENTIONS AND SUPPORTS.</a:t>
            </a:r>
          </a:p>
          <a:p>
            <a:pPr algn="l"/>
            <a:r>
              <a:rPr lang="en-US" b="0" i="0" dirty="0">
                <a:solidFill>
                  <a:srgbClr val="212529"/>
                </a:solidFill>
                <a:effectLst/>
                <a:latin typeface="times new roman" panose="02020603050405020304" pitchFamily="18" charset="0"/>
              </a:rPr>
              <a:t>"Positive behavioral interventions and supports" or "PBIS" means an evidence-based framework for preventing problem behavior, providing instruction and support for positive and prosocial behaviors, and supporting social, emotional, and behavioral needs for all students. Schoolwide implementation of PBIS requires training, coaching, and evaluation for school staff to consistently implement the key components that make PBIS effective for all students, including:</a:t>
            </a:r>
          </a:p>
          <a:p>
            <a:pPr algn="l"/>
            <a:r>
              <a:rPr lang="en-US" b="0" i="0" dirty="0">
                <a:solidFill>
                  <a:srgbClr val="212529"/>
                </a:solidFill>
                <a:effectLst/>
                <a:latin typeface="times new roman" panose="02020603050405020304" pitchFamily="18" charset="0"/>
              </a:rPr>
              <a:t>(1) establishing, defining, teaching, and practicing three to five positively stated schoolwide behavioral expectations that are representative of the local community and cultures;</a:t>
            </a:r>
          </a:p>
          <a:p>
            <a:pPr algn="l"/>
            <a:r>
              <a:rPr lang="en-US" b="0" i="0" dirty="0">
                <a:solidFill>
                  <a:srgbClr val="212529"/>
                </a:solidFill>
                <a:effectLst/>
                <a:latin typeface="times new roman" panose="02020603050405020304" pitchFamily="18" charset="0"/>
              </a:rPr>
              <a:t>(2) developing and implementing a consistent system used by all staff to provide positive feedback and acknowledgment for students who display schoolwide behavioral expectations;</a:t>
            </a:r>
          </a:p>
          <a:p>
            <a:pPr algn="l"/>
            <a:r>
              <a:rPr lang="en-US" b="0" i="0" dirty="0">
                <a:solidFill>
                  <a:srgbClr val="212529"/>
                </a:solidFill>
                <a:effectLst/>
                <a:latin typeface="times new roman" panose="02020603050405020304" pitchFamily="18" charset="0"/>
              </a:rPr>
              <a:t>(3) developing and implementing a consistent and specialized support system for students who do not display behaviors representative of schoolwide positive expectations;</a:t>
            </a:r>
          </a:p>
          <a:p>
            <a:pPr algn="l"/>
            <a:r>
              <a:rPr lang="en-US" b="0" i="0" dirty="0">
                <a:solidFill>
                  <a:srgbClr val="212529"/>
                </a:solidFill>
                <a:effectLst/>
                <a:latin typeface="times new roman" panose="02020603050405020304" pitchFamily="18" charset="0"/>
              </a:rPr>
              <a:t>(4) developing a system to support decisions based on data related to student progress, effective implementation of behavioral practices, and screening for students requiring additional behavior supports;</a:t>
            </a:r>
          </a:p>
          <a:p>
            <a:pPr algn="l"/>
            <a:r>
              <a:rPr lang="en-US" b="0" i="0" dirty="0">
                <a:solidFill>
                  <a:srgbClr val="212529"/>
                </a:solidFill>
                <a:effectLst/>
                <a:latin typeface="times new roman" panose="02020603050405020304" pitchFamily="18" charset="0"/>
              </a:rPr>
              <a:t>(5) using a continuum of evidence-based interventions that is integrated and aligned to support academic and behavioral success for all students; and</a:t>
            </a:r>
          </a:p>
          <a:p>
            <a:pPr algn="l"/>
            <a:r>
              <a:rPr lang="en-US" b="0" i="0" dirty="0">
                <a:solidFill>
                  <a:srgbClr val="212529"/>
                </a:solidFill>
                <a:effectLst/>
                <a:latin typeface="times new roman" panose="02020603050405020304" pitchFamily="18" charset="0"/>
              </a:rPr>
              <a:t>(6) using a team-based approach to support effective implementation, monitor progress, and evaluate outcomes.</a:t>
            </a:r>
          </a:p>
          <a:p>
            <a:pPr algn="l"/>
            <a:r>
              <a:rPr lang="en-US" b="0" i="0" dirty="0">
                <a:solidFill>
                  <a:srgbClr val="212529"/>
                </a:solidFill>
                <a:effectLst/>
                <a:latin typeface="times new roman" panose="02020603050405020304" pitchFamily="18" charset="0"/>
              </a:rPr>
              <a:t>Consistent with section </a:t>
            </a:r>
            <a:r>
              <a:rPr lang="en-US" b="0" i="0" u="sng" dirty="0">
                <a:solidFill>
                  <a:srgbClr val="2B6DAD"/>
                </a:solidFill>
                <a:effectLst/>
                <a:latin typeface="times new roman" panose="02020603050405020304" pitchFamily="18" charset="0"/>
                <a:hlinkClick r:id="rId3"/>
              </a:rPr>
              <a:t>120B.232, subdivision 1</a:t>
            </a:r>
            <a:r>
              <a:rPr lang="en-US" b="0" i="0" dirty="0">
                <a:solidFill>
                  <a:srgbClr val="212529"/>
                </a:solidFill>
                <a:effectLst/>
                <a:latin typeface="times new roman" panose="02020603050405020304" pitchFamily="18" charset="0"/>
              </a:rPr>
              <a:t>, character education curriculum and programs may be used to support implementation of the key components of PBIS.</a:t>
            </a:r>
          </a:p>
          <a:p>
            <a:pPr algn="l"/>
            <a:r>
              <a:rPr lang="en-US" b="1" i="0" dirty="0">
                <a:solidFill>
                  <a:srgbClr val="000000"/>
                </a:solidFill>
                <a:effectLst/>
                <a:latin typeface="inherit"/>
              </a:rPr>
              <a:t>History: </a:t>
            </a:r>
          </a:p>
          <a:p>
            <a:pPr algn="l"/>
            <a:r>
              <a:rPr lang="en-US" b="0" i="1" u="sng" dirty="0">
                <a:solidFill>
                  <a:srgbClr val="2B6DAD"/>
                </a:solidFill>
                <a:effectLst/>
                <a:latin typeface="times new roman" panose="02020603050405020304" pitchFamily="18" charset="0"/>
                <a:hlinkClick r:id="rId4"/>
              </a:rPr>
              <a:t>1Sp2017 c 5 art 2 s 26</a:t>
            </a:r>
            <a:endParaRPr lang="en-US" b="0" i="1" u="sng" dirty="0">
              <a:solidFill>
                <a:srgbClr val="2B6DAD"/>
              </a:solidFill>
              <a:effectLst/>
              <a:latin typeface="times new roman" panose="02020603050405020304" pitchFamily="18" charset="0"/>
            </a:endParaRPr>
          </a:p>
          <a:p>
            <a:pPr algn="l"/>
            <a:endParaRPr lang="en-US" b="1" i="0" u="sng" dirty="0">
              <a:solidFill>
                <a:srgbClr val="2B6DAD"/>
              </a:solidFill>
              <a:effectLst/>
              <a:latin typeface="times new roman" panose="02020603050405020304" pitchFamily="18" charset="0"/>
            </a:endParaRPr>
          </a:p>
          <a:p>
            <a:pPr algn="l"/>
            <a:r>
              <a:rPr lang="en-US" b="1" i="0" u="none" dirty="0">
                <a:solidFill>
                  <a:srgbClr val="2B6DAD"/>
                </a:solidFill>
                <a:effectLst/>
                <a:latin typeface="times new roman" panose="02020603050405020304" pitchFamily="18" charset="0"/>
              </a:rPr>
              <a:t>Source:</a:t>
            </a:r>
            <a:r>
              <a:rPr lang="en-US" b="1" i="0" u="none" baseline="0" dirty="0">
                <a:solidFill>
                  <a:srgbClr val="2B6DAD"/>
                </a:solidFill>
                <a:effectLst/>
                <a:latin typeface="times new roman" panose="02020603050405020304" pitchFamily="18" charset="0"/>
              </a:rPr>
              <a:t> https://www.revisor.mn.gov/statutes/?id=122A.627 </a:t>
            </a:r>
            <a:endParaRPr lang="en-US" b="1" i="0" u="none" dirty="0">
              <a:solidFill>
                <a:srgbClr val="212529"/>
              </a:solidFill>
              <a:effectLst/>
              <a:latin typeface="times new roman" panose="02020603050405020304" pitchFamily="18" charset="0"/>
            </a:endParaRPr>
          </a:p>
          <a:p>
            <a:endParaRPr lang="en-US" dirty="0"/>
          </a:p>
          <a:p>
            <a:r>
              <a:rPr lang="en-US" dirty="0"/>
              <a:t>From National</a:t>
            </a:r>
            <a:r>
              <a:rPr lang="en-US" baseline="0" dirty="0"/>
              <a:t> TA Center</a:t>
            </a:r>
          </a:p>
          <a:p>
            <a:endParaRPr lang="en-US" baseline="0" dirty="0"/>
          </a:p>
          <a:p>
            <a:pPr eaLnBrk="1" hangingPunct="1">
              <a:lnSpc>
                <a:spcPct val="80000"/>
              </a:lnSpc>
            </a:pPr>
            <a:r>
              <a:rPr lang="en-US" sz="2800" u="sng" dirty="0"/>
              <a:t>School-wide PBIS is</a:t>
            </a:r>
            <a:r>
              <a:rPr lang="en-US" sz="2800" dirty="0"/>
              <a:t>:</a:t>
            </a:r>
          </a:p>
          <a:p>
            <a:pPr lvl="1" eaLnBrk="1" hangingPunct="1">
              <a:lnSpc>
                <a:spcPct val="120000"/>
              </a:lnSpc>
            </a:pPr>
            <a:r>
              <a:rPr lang="en-US" sz="2400" dirty="0">
                <a:solidFill>
                  <a:schemeClr val="tx1"/>
                </a:solidFill>
                <a:latin typeface="Times New Roman" panose="02020603050405020304" pitchFamily="18" charset="0"/>
                <a:cs typeface="Times New Roman" panose="02020603050405020304" pitchFamily="18" charset="0"/>
              </a:rPr>
              <a:t>A multi-tiered framework for establishing the </a:t>
            </a:r>
            <a:r>
              <a:rPr lang="en-US" sz="2400" b="1" dirty="0">
                <a:solidFill>
                  <a:srgbClr val="C00000"/>
                </a:solidFill>
                <a:latin typeface="Times New Roman" panose="02020603050405020304" pitchFamily="18" charset="0"/>
                <a:cs typeface="Times New Roman" panose="02020603050405020304" pitchFamily="18" charset="0"/>
              </a:rPr>
              <a:t>social culture </a:t>
            </a:r>
            <a:r>
              <a:rPr lang="en-US" sz="2400" dirty="0">
                <a:solidFill>
                  <a:schemeClr val="tx1"/>
                </a:solidFill>
                <a:latin typeface="Times New Roman" panose="02020603050405020304" pitchFamily="18" charset="0"/>
                <a:cs typeface="Times New Roman" panose="02020603050405020304" pitchFamily="18" charset="0"/>
              </a:rPr>
              <a:t>and </a:t>
            </a:r>
            <a:r>
              <a:rPr lang="en-US" sz="2400" b="1" dirty="0">
                <a:solidFill>
                  <a:srgbClr val="C00000"/>
                </a:solidFill>
                <a:latin typeface="Times New Roman" panose="02020603050405020304" pitchFamily="18" charset="0"/>
                <a:cs typeface="Times New Roman" panose="02020603050405020304" pitchFamily="18" charset="0"/>
              </a:rPr>
              <a:t>behavioral supports </a:t>
            </a:r>
            <a:r>
              <a:rPr lang="en-US" sz="2400" dirty="0">
                <a:solidFill>
                  <a:schemeClr val="tx1"/>
                </a:solidFill>
                <a:latin typeface="Times New Roman" panose="02020603050405020304" pitchFamily="18" charset="0"/>
                <a:cs typeface="Times New Roman" panose="02020603050405020304" pitchFamily="18" charset="0"/>
              </a:rPr>
              <a:t>needed for a school achieve behavioral and academic outcomes for all students.</a:t>
            </a:r>
          </a:p>
          <a:p>
            <a:pPr lvl="1" eaLnBrk="1" hangingPunct="1">
              <a:lnSpc>
                <a:spcPct val="80000"/>
              </a:lnSpc>
            </a:pPr>
            <a:endParaRPr lang="en-US" sz="2400" dirty="0"/>
          </a:p>
          <a:p>
            <a:pPr eaLnBrk="1" hangingPunct="1">
              <a:lnSpc>
                <a:spcPct val="80000"/>
              </a:lnSpc>
            </a:pPr>
            <a:r>
              <a:rPr lang="en-US" sz="2800" u="sng" dirty="0"/>
              <a:t>Evidence-based features of PBIS</a:t>
            </a:r>
          </a:p>
          <a:p>
            <a:pPr lvl="1" eaLnBrk="1" hangingPunct="1">
              <a:lnSpc>
                <a:spcPct val="80000"/>
              </a:lnSpc>
            </a:pPr>
            <a:r>
              <a:rPr lang="en-US" sz="2400" dirty="0">
                <a:solidFill>
                  <a:schemeClr val="tx1"/>
                </a:solidFill>
              </a:rPr>
              <a:t>Prevention</a:t>
            </a:r>
          </a:p>
          <a:p>
            <a:pPr lvl="1" eaLnBrk="1" hangingPunct="1">
              <a:lnSpc>
                <a:spcPct val="80000"/>
              </a:lnSpc>
            </a:pPr>
            <a:r>
              <a:rPr lang="en-US" sz="2400" dirty="0">
                <a:solidFill>
                  <a:schemeClr val="tx1"/>
                </a:solidFill>
              </a:rPr>
              <a:t>Define and teach positive social expectations</a:t>
            </a:r>
          </a:p>
          <a:p>
            <a:pPr lvl="1" eaLnBrk="1" hangingPunct="1">
              <a:lnSpc>
                <a:spcPct val="80000"/>
              </a:lnSpc>
            </a:pPr>
            <a:r>
              <a:rPr lang="en-US" sz="2400" dirty="0">
                <a:solidFill>
                  <a:schemeClr val="tx1"/>
                </a:solidFill>
              </a:rPr>
              <a:t>Acknowledge positive behavior</a:t>
            </a:r>
          </a:p>
          <a:p>
            <a:pPr lvl="1" eaLnBrk="1" hangingPunct="1">
              <a:lnSpc>
                <a:spcPct val="80000"/>
              </a:lnSpc>
            </a:pPr>
            <a:r>
              <a:rPr lang="en-US" sz="2400" dirty="0">
                <a:solidFill>
                  <a:schemeClr val="tx1"/>
                </a:solidFill>
              </a:rPr>
              <a:t>Arrange consistent consequences for problem behavior</a:t>
            </a:r>
          </a:p>
          <a:p>
            <a:pPr lvl="1" eaLnBrk="1" hangingPunct="1">
              <a:lnSpc>
                <a:spcPct val="80000"/>
              </a:lnSpc>
            </a:pPr>
            <a:r>
              <a:rPr lang="en-US" sz="2400" dirty="0">
                <a:solidFill>
                  <a:schemeClr val="tx1"/>
                </a:solidFill>
              </a:rPr>
              <a:t>On-going collection and use of data for decision-making</a:t>
            </a:r>
          </a:p>
          <a:p>
            <a:pPr lvl="1" eaLnBrk="1" hangingPunct="1">
              <a:lnSpc>
                <a:spcPct val="80000"/>
              </a:lnSpc>
            </a:pPr>
            <a:r>
              <a:rPr lang="en-US" sz="2400" dirty="0">
                <a:solidFill>
                  <a:schemeClr val="tx1"/>
                </a:solidFill>
              </a:rPr>
              <a:t>Continuum of intensive, individual intervention supports. </a:t>
            </a:r>
          </a:p>
          <a:p>
            <a:pPr lvl="1" eaLnBrk="1" hangingPunct="1">
              <a:lnSpc>
                <a:spcPct val="80000"/>
              </a:lnSpc>
            </a:pPr>
            <a:r>
              <a:rPr lang="en-US" sz="2400" dirty="0">
                <a:solidFill>
                  <a:schemeClr val="tx1"/>
                </a:solidFill>
              </a:rPr>
              <a:t>Implementation of the systems that support effective practices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6</a:t>
            </a:fld>
            <a:endParaRPr lang="en-US" dirty="0"/>
          </a:p>
        </p:txBody>
      </p:sp>
    </p:spTree>
    <p:extLst>
      <p:ext uri="{BB962C8B-B14F-4D97-AF65-F5344CB8AC3E}">
        <p14:creationId xmlns:p14="http://schemas.microsoft.com/office/powerpoint/2010/main" val="2400799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9302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1673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5777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12</a:t>
            </a:fld>
            <a:endParaRPr lang="en-US" dirty="0"/>
          </a:p>
        </p:txBody>
      </p:sp>
    </p:spTree>
    <p:extLst>
      <p:ext uri="{BB962C8B-B14F-4D97-AF65-F5344CB8AC3E}">
        <p14:creationId xmlns:p14="http://schemas.microsoft.com/office/powerpoint/2010/main" val="3347006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13</a:t>
            </a:fld>
            <a:endParaRPr lang="en-US" dirty="0"/>
          </a:p>
        </p:txBody>
      </p:sp>
    </p:spTree>
    <p:extLst>
      <p:ext uri="{BB962C8B-B14F-4D97-AF65-F5344CB8AC3E}">
        <p14:creationId xmlns:p14="http://schemas.microsoft.com/office/powerpoint/2010/main" val="360360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11/3/2021</a:t>
            </a:fld>
            <a:endParaRPr lang="en-US" dirty="0">
              <a:solidFill>
                <a:srgbClr val="000000"/>
              </a:solidFill>
            </a:endParaRPr>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education.mn.gov</a:t>
            </a: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803811"/>
            <a:ext cx="5447246" cy="723760"/>
          </a:xfrm>
          <a:prstGeom prst="rect">
            <a:avLst/>
          </a:prstGeom>
        </p:spPr>
      </p:pic>
      <p:pic>
        <p:nvPicPr>
          <p:cNvPr id="10"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703809" y="2722866"/>
            <a:ext cx="2784382" cy="1292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836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27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6"/>
            <a:ext cx="10515600" cy="4788393"/>
          </a:xfrm>
          <a:noFill/>
        </p:spPr>
        <p:txBody>
          <a:bodyPr lIns="91440" tIns="45720" rIns="91440" bIns="4572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black">
          <a:xfrm>
            <a:off x="838201" y="6356352"/>
            <a:ext cx="1358591" cy="365125"/>
          </a:xfrm>
        </p:spPr>
        <p:txBody>
          <a:bodyPr/>
          <a:lstStyle/>
          <a:p>
            <a:fld id="{66C283A4-7960-4BFD-B3A5-A2CC5BB2A473}" type="datetime1">
              <a:rPr lang="en-US" smtClean="0"/>
              <a:t>11/3/2021</a:t>
            </a:fld>
            <a:endParaRPr lang="en-US" dirty="0"/>
          </a:p>
        </p:txBody>
      </p:sp>
      <p:sp>
        <p:nvSpPr>
          <p:cNvPr id="7"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dirty="0"/>
              <a:t>Minnesota Department of Education </a:t>
            </a:r>
            <a:r>
              <a:rPr lang="en-US" dirty="0">
                <a:solidFill>
                  <a:schemeClr val="accent1"/>
                </a:solidFill>
              </a:rPr>
              <a:t>|</a:t>
            </a:r>
            <a:r>
              <a:rPr lang="en-US" dirty="0"/>
              <a:t> education.mn.gov</a:t>
            </a:r>
          </a:p>
        </p:txBody>
      </p:sp>
      <p:sp>
        <p:nvSpPr>
          <p:cNvPr id="9" name="Slide Number Placeholder 5"/>
          <p:cNvSpPr>
            <a:spLocks noGrp="1"/>
          </p:cNvSpPr>
          <p:nvPr>
            <p:ph type="sldNum" sz="quarter" idx="12"/>
          </p:nvPr>
        </p:nvSpPr>
        <p:spPr bwMode="black">
          <a:xfrm>
            <a:off x="9891133"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62501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63824" y="350816"/>
            <a:ext cx="6986016" cy="91535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67" name="Shape 67"/>
          <p:cNvSpPr txBox="1">
            <a:spLocks noGrp="1"/>
          </p:cNvSpPr>
          <p:nvPr>
            <p:ph type="body" idx="1"/>
          </p:nvPr>
        </p:nvSpPr>
        <p:spPr>
          <a:xfrm>
            <a:off x="1892808" y="1600200"/>
            <a:ext cx="8257032" cy="4373663"/>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Questrial"/>
                <a:ea typeface="Questrial"/>
                <a:cs typeface="Questrial"/>
                <a:sym typeface="Questrial"/>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Questrial"/>
                <a:ea typeface="Questrial"/>
                <a:cs typeface="Questrial"/>
                <a:sym typeface="Questrial"/>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Questrial"/>
                <a:ea typeface="Questrial"/>
                <a:cs typeface="Questrial"/>
                <a:sym typeface="Questrial"/>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5" name="Picture 4" descr="Minnesota PBIS Logo (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5648" y="512704"/>
            <a:ext cx="1274847" cy="559339"/>
          </a:xfrm>
          <a:prstGeom prst="rect">
            <a:avLst/>
          </a:prstGeom>
        </p:spPr>
      </p:pic>
    </p:spTree>
    <p:extLst>
      <p:ext uri="{BB962C8B-B14F-4D97-AF65-F5344CB8AC3E}">
        <p14:creationId xmlns:p14="http://schemas.microsoft.com/office/powerpoint/2010/main" val="1785230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425E5E-8D9F-E64E-A62C-9E9663A2F994}" type="datetimeFigureOut">
              <a:rPr lang="en-US" smtClean="0">
                <a:solidFill>
                  <a:prstClr val="black">
                    <a:tint val="75000"/>
                  </a:prstClr>
                </a:solidFill>
              </a:rPr>
              <a:pPr/>
              <a:t>11/3/2021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765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363996" y="152400"/>
            <a:ext cx="8989803"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11/3/2021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Minnesota Department of Education | education.mn.gov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190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363996" y="152400"/>
            <a:ext cx="8989803"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11/3/2021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Minnesota Department of Education | education.mn.gov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96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838200" y="1335281"/>
            <a:ext cx="10515600" cy="4841682"/>
          </a:xfrm>
          <a:solidFill>
            <a:schemeClr val="bg1"/>
          </a:solidFill>
        </p:spPr>
        <p:txBody>
          <a:bodyPr lIns="182880" tIns="91440" rIns="182880" bIns="274320" anchor="b">
            <a:normAutofit/>
          </a:bodyPr>
          <a:lstStyle>
            <a:lvl1pPr algn="l">
              <a:defRPr sz="7200" b="1">
                <a:solidFill>
                  <a:schemeClr val="tx1"/>
                </a:solidFill>
              </a:defRPr>
            </a:lvl1pPr>
          </a:lstStyle>
          <a:p>
            <a:r>
              <a:rPr lang="en-US" dirty="0"/>
              <a:t>Click to edit title</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11/3/2021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Minnesota Department of Education | education.mn.gov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62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title" hasCustomPrompt="1"/>
          </p:nvPr>
        </p:nvSpPr>
        <p:spPr>
          <a:xfrm>
            <a:off x="2484583" y="152400"/>
            <a:ext cx="8869216"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11/3/2021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9" name="Footer Placeholder 4"/>
          <p:cNvSpPr>
            <a:spLocks noGrp="1"/>
          </p:cNvSpPr>
          <p:nvPr>
            <p:ph type="ftr" sz="quarter" idx="13"/>
          </p:nvPr>
        </p:nvSpPr>
        <p:spPr>
          <a:xfrm>
            <a:off x="2885258" y="6356352"/>
            <a:ext cx="6421487"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solidFill>
                  <a:srgbClr val="000000"/>
                </a:solidFill>
              </a:defRPr>
            </a:lvl1pPr>
          </a:lstStyle>
          <a:p>
            <a:r>
              <a:rPr lang="en-US" sz="1600" b="1" dirty="0"/>
              <a:t>pbis.org</a:t>
            </a:r>
          </a:p>
        </p:txBody>
      </p:sp>
      <p:pic>
        <p:nvPicPr>
          <p:cNvPr id="5" name="Picture 4">
            <a:extLst>
              <a:ext uri="{FF2B5EF4-FFF2-40B4-BE49-F238E27FC236}">
                <a16:creationId xmlns:a16="http://schemas.microsoft.com/office/drawing/2014/main" id="{BC8EB002-80AA-4189-B62C-79760D554D2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764" y="216450"/>
            <a:ext cx="1792059" cy="777607"/>
          </a:xfrm>
          <a:prstGeom prst="rect">
            <a:avLst/>
          </a:prstGeom>
          <a:solidFill>
            <a:schemeClr val="bg1"/>
          </a:solidFill>
        </p:spPr>
      </p:pic>
    </p:spTree>
    <p:extLst>
      <p:ext uri="{BB962C8B-B14F-4D97-AF65-F5344CB8AC3E}">
        <p14:creationId xmlns:p14="http://schemas.microsoft.com/office/powerpoint/2010/main" val="376552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2196792" y="152400"/>
            <a:ext cx="9157008"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0" indent="0">
              <a:lnSpc>
                <a:spcPct val="100000"/>
              </a:lnSpc>
              <a:spcAft>
                <a:spcPts val="1000"/>
              </a:spcAft>
              <a:buClr>
                <a:schemeClr val="accent1"/>
              </a:buClr>
              <a:buFont typeface="Arial" panose="020B0604020202020204" pitchFamily="34" charset="0"/>
              <a:buNone/>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198C9B-0587-4A1E-9E03-E4C9FE222F08}" type="datetime1">
              <a:rPr lang="en-US" smtClean="0"/>
              <a:t>11/3/2021</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4"/>
          <p:cNvSpPr>
            <a:spLocks noGrp="1"/>
          </p:cNvSpPr>
          <p:nvPr>
            <p:ph type="ftr" sz="quarter" idx="13"/>
          </p:nvPr>
        </p:nvSpPr>
        <p:spPr>
          <a:xfrm>
            <a:off x="2885256" y="6356350"/>
            <a:ext cx="6421487"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r>
              <a:rPr kumimoji="0" lang="en-US" sz="1600" b="1" i="0" u="none" strike="noStrike" kern="1200" cap="none" spc="0" normalizeH="0" baseline="0" noProof="0" dirty="0">
                <a:ln>
                  <a:noFill/>
                </a:ln>
                <a:solidFill>
                  <a:srgbClr val="000000"/>
                </a:solidFill>
                <a:effectLst/>
                <a:uLnTx/>
                <a:uFillTx/>
                <a:latin typeface="+mn-lt"/>
                <a:ea typeface="+mn-ea"/>
                <a:cs typeface="+mn-cs"/>
              </a:rPr>
              <a:t>pbis.org</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764" y="216450"/>
            <a:ext cx="1792059" cy="777607"/>
          </a:xfrm>
          <a:prstGeom prst="rect">
            <a:avLst/>
          </a:prstGeom>
          <a:solidFill>
            <a:schemeClr val="bg1"/>
          </a:solidFill>
        </p:spPr>
      </p:pic>
    </p:spTree>
    <p:extLst>
      <p:ext uri="{BB962C8B-B14F-4D97-AF65-F5344CB8AC3E}">
        <p14:creationId xmlns:p14="http://schemas.microsoft.com/office/powerpoint/2010/main" val="42934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87168" y="155448"/>
            <a:ext cx="8869680" cy="914400"/>
          </a:xfrm>
        </p:spPr>
        <p:txBody>
          <a:bodyPr/>
          <a:lstStyle>
            <a:lvl1pPr algn="l">
              <a:defRPr>
                <a:solidFill>
                  <a:srgbClr val="3E65AF"/>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lvl1pPr>
              <a:defRPr sz="1200">
                <a:solidFill>
                  <a:schemeClr val="bg1"/>
                </a:solidFill>
              </a:defRPr>
            </a:lvl1pPr>
          </a:lstStyle>
          <a:p>
            <a:r>
              <a:rPr lang="en-US" sz="1600" b="1" dirty="0">
                <a:solidFill>
                  <a:srgbClr val="000000"/>
                </a:solidFill>
              </a:rPr>
              <a:t>pbis.org</a:t>
            </a:r>
            <a:endParaRPr lang="en-US" b="1" dirty="0">
              <a:solidFill>
                <a:srgbClr val="FFFFFF"/>
              </a:solidFill>
            </a:endParaRPr>
          </a:p>
        </p:txBody>
      </p:sp>
      <p:sp>
        <p:nvSpPr>
          <p:cNvPr id="5" name="Slide Number Placeholder 4"/>
          <p:cNvSpPr>
            <a:spLocks noGrp="1"/>
          </p:cNvSpPr>
          <p:nvPr>
            <p:ph type="sldNum" sz="quarter" idx="12"/>
          </p:nvPr>
        </p:nvSpPr>
        <p:spPr/>
        <p:txBody>
          <a:bodyPr/>
          <a:lstStyle>
            <a:lvl1pPr>
              <a:defRPr b="1">
                <a:solidFill>
                  <a:schemeClr val="bg1"/>
                </a:solidFill>
              </a:defRPr>
            </a:lvl1pPr>
          </a:lstStyle>
          <a:p>
            <a:fld id="{91C7252B-4A3A-443E-82EA-92A5BCCF2336}" type="slidenum">
              <a:rPr lang="en-US" smtClean="0">
                <a:solidFill>
                  <a:srgbClr val="FFFFFF"/>
                </a:solidFill>
              </a:rPr>
              <a:pPr/>
              <a:t>‹#›</a:t>
            </a:fld>
            <a:endParaRPr lang="en-US" dirty="0">
              <a:solidFill>
                <a:srgbClr val="FFFFFF"/>
              </a:solidFill>
            </a:endParaRPr>
          </a:p>
        </p:txBody>
      </p:sp>
      <p:pic>
        <p:nvPicPr>
          <p:cNvPr id="3" name="Picture 2">
            <a:extLst>
              <a:ext uri="{FF2B5EF4-FFF2-40B4-BE49-F238E27FC236}">
                <a16:creationId xmlns:a16="http://schemas.microsoft.com/office/drawing/2014/main" id="{0F707642-6D96-4CF3-A17B-D32F56FAEEE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764" y="216450"/>
            <a:ext cx="1792059" cy="777607"/>
          </a:xfrm>
          <a:prstGeom prst="rect">
            <a:avLst/>
          </a:prstGeom>
          <a:solidFill>
            <a:schemeClr val="bg1"/>
          </a:solidFill>
        </p:spPr>
      </p:pic>
    </p:spTree>
    <p:extLst>
      <p:ext uri="{BB962C8B-B14F-4D97-AF65-F5344CB8AC3E}">
        <p14:creationId xmlns:p14="http://schemas.microsoft.com/office/powerpoint/2010/main" val="947129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solidFill>
                  <a:srgbClr val="FFFFFF"/>
                </a:solidFill>
              </a:rPr>
              <a:pPr/>
              <a:t>11/3/2021</a:t>
            </a:fld>
            <a:endParaRPr lang="en-US" dirty="0">
              <a:solidFill>
                <a:srgbClr val="FFFFFF"/>
              </a:solidFill>
            </a:endParaRPr>
          </a:p>
        </p:txBody>
      </p:sp>
      <p:sp>
        <p:nvSpPr>
          <p:cNvPr id="5" name="Footer Placeholder 4"/>
          <p:cNvSpPr>
            <a:spLocks noGrp="1"/>
          </p:cNvSpPr>
          <p:nvPr>
            <p:ph type="ftr" sz="quarter" idx="12"/>
          </p:nvPr>
        </p:nvSpPr>
        <p:spPr>
          <a:xfrm>
            <a:off x="2885256" y="6356350"/>
            <a:ext cx="6421487" cy="365125"/>
          </a:xfrm>
        </p:spPr>
        <p:txBody>
          <a:bodyPr/>
          <a:lstStyle>
            <a:lvl1pPr>
              <a:defRPr>
                <a:solidFill>
                  <a:schemeClr val="bg1"/>
                </a:solidFill>
              </a:defRPr>
            </a:lvl1pPr>
          </a:lstStyle>
          <a:p>
            <a:r>
              <a:rPr lang="en-US" dirty="0">
                <a:solidFill>
                  <a:srgbClr val="FFFFFF"/>
                </a:solidFill>
              </a:rPr>
              <a:t>Minnesota Department of Education | education.mn.gov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176" y="594061"/>
            <a:ext cx="3486624" cy="463258"/>
          </a:xfrm>
          <a:prstGeom prst="rect">
            <a:avLst/>
          </a:prstGeom>
        </p:spPr>
      </p:pic>
      <p:pic>
        <p:nvPicPr>
          <p:cNvPr id="9"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00443" y="353698"/>
            <a:ext cx="1696348" cy="787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099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2368296" y="155448"/>
            <a:ext cx="8988552" cy="914400"/>
          </a:xfrm>
          <a:prstGeom prst="rect">
            <a:avLst/>
          </a:prstGeom>
          <a:noFill/>
          <a:ln>
            <a:noFill/>
          </a:ln>
        </p:spPr>
        <p:txBody>
          <a:bodyPr spcFirstLastPara="1" wrap="square" lIns="91425" tIns="45700" rIns="91425" bIns="45700" anchor="ctr" anchorCtr="0"/>
          <a:lstStyle>
            <a:lvl1pPr lvl="0" algn="r">
              <a:spcBef>
                <a:spcPts val="0"/>
              </a:spcBef>
              <a:spcAft>
                <a:spcPts val="0"/>
              </a:spcAft>
              <a:buClr>
                <a:schemeClr val="lt1"/>
              </a:buClr>
              <a:buSzPts val="3600"/>
              <a:buFont typeface="Calibri"/>
              <a:buNone/>
              <a:defRPr>
                <a:solidFill>
                  <a:schemeClr val="tx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9" name="Google Shape;79;p11"/>
          <p:cNvSpPr txBox="1">
            <a:spLocks noGrp="1"/>
          </p:cNvSpPr>
          <p:nvPr>
            <p:ph type="ftr" idx="11"/>
          </p:nvPr>
        </p:nvSpPr>
        <p:spPr>
          <a:xfrm>
            <a:off x="4165600" y="6583680"/>
            <a:ext cx="3860800" cy="27432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9296400" y="6583681"/>
            <a:ext cx="2844800" cy="2743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b="1">
                <a:solidFill>
                  <a:schemeClr val="lt1"/>
                </a:solidFill>
                <a:latin typeface="Calibri"/>
                <a:ea typeface="Calibri"/>
                <a:cs typeface="Calibri"/>
                <a:sym typeface="Calibri"/>
              </a:defRPr>
            </a:lvl1pPr>
            <a:lvl2pPr marL="0" lvl="1" indent="0" algn="r">
              <a:spcBef>
                <a:spcPts val="0"/>
              </a:spcBef>
              <a:buNone/>
              <a:defRPr sz="1600" b="1">
                <a:solidFill>
                  <a:schemeClr val="lt1"/>
                </a:solidFill>
                <a:latin typeface="Calibri"/>
                <a:ea typeface="Calibri"/>
                <a:cs typeface="Calibri"/>
                <a:sym typeface="Calibri"/>
              </a:defRPr>
            </a:lvl2pPr>
            <a:lvl3pPr marL="0" lvl="2" indent="0" algn="r">
              <a:spcBef>
                <a:spcPts val="0"/>
              </a:spcBef>
              <a:buNone/>
              <a:defRPr sz="1600" b="1">
                <a:solidFill>
                  <a:schemeClr val="lt1"/>
                </a:solidFill>
                <a:latin typeface="Calibri"/>
                <a:ea typeface="Calibri"/>
                <a:cs typeface="Calibri"/>
                <a:sym typeface="Calibri"/>
              </a:defRPr>
            </a:lvl3pPr>
            <a:lvl4pPr marL="0" lvl="3" indent="0" algn="r">
              <a:spcBef>
                <a:spcPts val="0"/>
              </a:spcBef>
              <a:buNone/>
              <a:defRPr sz="1600" b="1">
                <a:solidFill>
                  <a:schemeClr val="lt1"/>
                </a:solidFill>
                <a:latin typeface="Calibri"/>
                <a:ea typeface="Calibri"/>
                <a:cs typeface="Calibri"/>
                <a:sym typeface="Calibri"/>
              </a:defRPr>
            </a:lvl4pPr>
            <a:lvl5pPr marL="0" lvl="4" indent="0" algn="r">
              <a:spcBef>
                <a:spcPts val="0"/>
              </a:spcBef>
              <a:buNone/>
              <a:defRPr sz="1600" b="1">
                <a:solidFill>
                  <a:schemeClr val="lt1"/>
                </a:solidFill>
                <a:latin typeface="Calibri"/>
                <a:ea typeface="Calibri"/>
                <a:cs typeface="Calibri"/>
                <a:sym typeface="Calibri"/>
              </a:defRPr>
            </a:lvl5pPr>
            <a:lvl6pPr marL="0" lvl="5" indent="0" algn="r">
              <a:spcBef>
                <a:spcPts val="0"/>
              </a:spcBef>
              <a:buNone/>
              <a:defRPr sz="1600" b="1">
                <a:solidFill>
                  <a:schemeClr val="lt1"/>
                </a:solidFill>
                <a:latin typeface="Calibri"/>
                <a:ea typeface="Calibri"/>
                <a:cs typeface="Calibri"/>
                <a:sym typeface="Calibri"/>
              </a:defRPr>
            </a:lvl6pPr>
            <a:lvl7pPr marL="0" lvl="6" indent="0" algn="r">
              <a:spcBef>
                <a:spcPts val="0"/>
              </a:spcBef>
              <a:buNone/>
              <a:defRPr sz="1600" b="1">
                <a:solidFill>
                  <a:schemeClr val="lt1"/>
                </a:solidFill>
                <a:latin typeface="Calibri"/>
                <a:ea typeface="Calibri"/>
                <a:cs typeface="Calibri"/>
                <a:sym typeface="Calibri"/>
              </a:defRPr>
            </a:lvl7pPr>
            <a:lvl8pPr marL="0" lvl="7" indent="0" algn="r">
              <a:spcBef>
                <a:spcPts val="0"/>
              </a:spcBef>
              <a:buNone/>
              <a:defRPr sz="1600" b="1">
                <a:solidFill>
                  <a:schemeClr val="lt1"/>
                </a:solidFill>
                <a:latin typeface="Calibri"/>
                <a:ea typeface="Calibri"/>
                <a:cs typeface="Calibri"/>
                <a:sym typeface="Calibri"/>
              </a:defRPr>
            </a:lvl8pPr>
            <a:lvl9pPr marL="0" lvl="8" indent="0" algn="r">
              <a:spcBef>
                <a:spcPts val="0"/>
              </a:spcBef>
              <a:buNone/>
              <a:defRPr sz="1600" b="1">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6876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solidFill>
                  <a:srgbClr val="000000"/>
                </a:solidFill>
              </a:rPr>
              <a:pPr/>
              <a:t>11/3/2021</a:t>
            </a:fld>
            <a:endParaRPr lang="en-US" dirty="0">
              <a:solidFill>
                <a:srgbClr val="000000"/>
              </a:solidFill>
            </a:endParaRPr>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 mn.gov/websiteurl</a:t>
            </a:r>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0845033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5" r:id="rId3"/>
    <p:sldLayoutId id="2147483766" r:id="rId4"/>
    <p:sldLayoutId id="2147483796" r:id="rId5"/>
    <p:sldLayoutId id="2147483800" r:id="rId6"/>
    <p:sldLayoutId id="2147483797" r:id="rId7"/>
    <p:sldLayoutId id="2147483756" r:id="rId8"/>
    <p:sldLayoutId id="2147483788" r:id="rId9"/>
    <p:sldLayoutId id="2147483806"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7E6E6"/>
        </a:solidFill>
        <a:effectLst/>
      </p:bgPr>
    </p:bg>
    <p:spTree>
      <p:nvGrpSpPr>
        <p:cNvPr id="1" name=""/>
        <p:cNvGrpSpPr/>
        <p:nvPr/>
      </p:nvGrpSpPr>
      <p:grpSpPr>
        <a:xfrm>
          <a:off x="0" y="0"/>
          <a:ext cx="0" cy="0"/>
          <a:chOff x="0" y="0"/>
          <a:chExt cx="0" cy="0"/>
        </a:xfrm>
      </p:grpSpPr>
      <p:sp>
        <p:nvSpPr>
          <p:cNvPr id="5" name="Rectangle 4"/>
          <p:cNvSpPr/>
          <p:nvPr userDrawn="1"/>
        </p:nvSpPr>
        <p:spPr>
          <a:xfrm>
            <a:off x="1524000" y="0"/>
            <a:ext cx="9144000" cy="6858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Title Placeholder 1"/>
          <p:cNvSpPr>
            <a:spLocks noGrp="1"/>
          </p:cNvSpPr>
          <p:nvPr>
            <p:ph type="title"/>
          </p:nvPr>
        </p:nvSpPr>
        <p:spPr>
          <a:xfrm>
            <a:off x="2523744" y="251382"/>
            <a:ext cx="7278624" cy="6492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496312" y="1600200"/>
            <a:ext cx="7306056" cy="4373663"/>
          </a:xfrm>
          <a:prstGeom prst="rect">
            <a:avLst/>
          </a:prstGeom>
        </p:spPr>
        <p:txBody>
          <a:bodyPr vert="horz" lIns="91440" tIns="45720" rIns="91440" bIns="45720" rtlCol="0">
            <a:normAutofit/>
          </a:bodyPr>
          <a:lstStyle/>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p:txBody>
      </p:sp>
    </p:spTree>
    <p:extLst>
      <p:ext uri="{BB962C8B-B14F-4D97-AF65-F5344CB8AC3E}">
        <p14:creationId xmlns:p14="http://schemas.microsoft.com/office/powerpoint/2010/main" val="2357799688"/>
      </p:ext>
    </p:extLst>
  </p:cSld>
  <p:clrMap bg1="lt1" tx1="dk1" bg2="lt2" tx2="dk2" accent1="accent1" accent2="accent2" accent3="accent3" accent4="accent4" accent5="accent5" accent6="accent6" hlink="hlink" folHlink="folHlink"/>
  <p:sldLayoutIdLst>
    <p:sldLayoutId id="2147483803" r:id="rId1"/>
    <p:sldLayoutId id="2147483804" r:id="rId2"/>
  </p:sldLayoutIdLst>
  <p:txStyles>
    <p:titleStyle>
      <a:lvl1pPr algn="ctr" defTabSz="457200" rtl="0" eaLnBrk="1" latinLnBrk="0" hangingPunct="1">
        <a:spcBef>
          <a:spcPct val="0"/>
        </a:spcBef>
        <a:buNone/>
        <a:defRPr sz="3600" kern="1200">
          <a:solidFill>
            <a:schemeClr val="tx2">
              <a:lumMod val="50000"/>
            </a:schemeClr>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DE.PBIS@state.mn.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pbisforum.org/" TargetMode="External"/><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hyperlink" Target="https://youtube.com/c/CenteronPBIS/videos" TargetMode="External"/><Relationship Id="rId4" Type="http://schemas.openxmlformats.org/officeDocument/2006/relationships/hyperlink" Target="https://pbis.org/conference-and-presentations/pbis-leadership-foru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youtube.com/watch?v=S7q4kdwkCDM&amp;t=1150s" TargetMode="External"/><Relationship Id="rId5" Type="http://schemas.openxmlformats.org/officeDocument/2006/relationships/hyperlink" Target="https://pbismn.org/summer-institute" TargetMode="Externa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witter.com/pbisMN" TargetMode="External"/><Relationship Id="rId2" Type="http://schemas.openxmlformats.org/officeDocument/2006/relationships/hyperlink" Target="https://www.facebook.com/pbisMN/" TargetMode="Externa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hyperlink" Target="https://pbismn.org/contact-us.php" TargetMode="External"/><Relationship Id="rId3" Type="http://schemas.openxmlformats.org/officeDocument/2006/relationships/hyperlink" Target="mailto:EEngness@resourcecoop-mn.gov" TargetMode="External"/><Relationship Id="rId7" Type="http://schemas.openxmlformats.org/officeDocument/2006/relationships/hyperlink" Target="mailto:pbisevalmn@wilder.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Eric.Kloos@state.mn.us" TargetMode="External"/><Relationship Id="rId5" Type="http://schemas.openxmlformats.org/officeDocument/2006/relationships/hyperlink" Target="mailto:Erin.Farrell@state.mn.us" TargetMode="External"/><Relationship Id="rId4" Type="http://schemas.openxmlformats.org/officeDocument/2006/relationships/hyperlink" Target="mailto:Angela.Scott@state.mn.us"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mailto:pbisevalmn@wilder.org" TargetMode="External"/><Relationship Id="rId3" Type="http://schemas.openxmlformats.org/officeDocument/2006/relationships/hyperlink" Target="mailto:lauren.sparr@metroecsu.org" TargetMode="External"/><Relationship Id="rId7" Type="http://schemas.openxmlformats.org/officeDocument/2006/relationships/hyperlink" Target="mailto:Eric.Kloos@state.mn.u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Daniel.Torrez@state.mn.us" TargetMode="External"/><Relationship Id="rId5" Type="http://schemas.openxmlformats.org/officeDocument/2006/relationships/hyperlink" Target="mailto:Ellen.Nacik@state.mn.us" TargetMode="External"/><Relationship Id="rId4" Type="http://schemas.openxmlformats.org/officeDocument/2006/relationships/hyperlink" Target="mailto:PBIS.Debi@gmail.com" TargetMode="External"/><Relationship Id="rId9" Type="http://schemas.openxmlformats.org/officeDocument/2006/relationships/hyperlink" Target="https://pbismn.org/contact-us.php"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mailto:Janet.Christensen@state.mn.us" TargetMode="External"/><Relationship Id="rId3" Type="http://schemas.openxmlformats.org/officeDocument/2006/relationships/hyperlink" Target="mailto:Liz.Deen@swwc.org" TargetMode="External"/><Relationship Id="rId7" Type="http://schemas.openxmlformats.org/officeDocument/2006/relationships/hyperlink" Target="mailto:garrett.petrie@state.mn.u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Amber.Bruns@swwc.org" TargetMode="External"/><Relationship Id="rId11" Type="http://schemas.openxmlformats.org/officeDocument/2006/relationships/hyperlink" Target="https://pbismn.org/contact-us.php" TargetMode="External"/><Relationship Id="rId5" Type="http://schemas.openxmlformats.org/officeDocument/2006/relationships/hyperlink" Target="mailto:EToninato@mnscsc.org" TargetMode="External"/><Relationship Id="rId10" Type="http://schemas.openxmlformats.org/officeDocument/2006/relationships/hyperlink" Target="mailto:pbisevalmn@wilder.org" TargetMode="External"/><Relationship Id="rId4" Type="http://schemas.openxmlformats.org/officeDocument/2006/relationships/hyperlink" Target="mailto:Hazel.Ashbeck@swwc.org" TargetMode="External"/><Relationship Id="rId9" Type="http://schemas.openxmlformats.org/officeDocument/2006/relationships/hyperlink" Target="mailto:Eric.Kloos@state.mn.u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Stage-based Implementation:</a:t>
            </a:r>
            <a:br>
              <a:rPr lang="en-US" dirty="0"/>
            </a:br>
            <a:r>
              <a:rPr lang="en-US" sz="2400" dirty="0"/>
              <a:t>Small Changes, Big Impact</a:t>
            </a:r>
            <a:endParaRPr lang="en-US" dirty="0"/>
          </a:p>
        </p:txBody>
      </p:sp>
      <p:sp>
        <p:nvSpPr>
          <p:cNvPr id="3" name="Text Placeholder 2"/>
          <p:cNvSpPr>
            <a:spLocks noGrp="1"/>
          </p:cNvSpPr>
          <p:nvPr>
            <p:ph type="body" sz="quarter" idx="14"/>
          </p:nvPr>
        </p:nvSpPr>
        <p:spPr>
          <a:xfrm>
            <a:off x="2802466" y="5578193"/>
            <a:ext cx="6587067" cy="903062"/>
          </a:xfrm>
        </p:spPr>
        <p:txBody>
          <a:bodyPr>
            <a:normAutofit fontScale="62500" lnSpcReduction="20000"/>
          </a:bodyPr>
          <a:lstStyle/>
          <a:p>
            <a:r>
              <a:rPr lang="en-US" sz="3200" dirty="0"/>
              <a:t>Minnesota PBIS Cohort 17 Winter Training – Days 3 &amp; 4</a:t>
            </a:r>
          </a:p>
          <a:p>
            <a:r>
              <a:rPr lang="en-US" dirty="0"/>
              <a:t>MDE PBIS Management Team</a:t>
            </a:r>
          </a:p>
          <a:p>
            <a:r>
              <a:rPr lang="en-US" dirty="0">
                <a:hlinkClick r:id="rId2"/>
              </a:rPr>
              <a:t>MDE.PBIS@state.mn.us</a:t>
            </a:r>
            <a:r>
              <a:rPr lang="en-US" dirty="0"/>
              <a:t> </a:t>
            </a:r>
          </a:p>
        </p:txBody>
      </p:sp>
      <p:sp>
        <p:nvSpPr>
          <p:cNvPr id="5" name="Footer Placeholder 4"/>
          <p:cNvSpPr>
            <a:spLocks noGrp="1"/>
          </p:cNvSpPr>
          <p:nvPr>
            <p:ph type="ftr" sz="quarter" idx="3"/>
          </p:nvPr>
        </p:nvSpPr>
        <p:spPr>
          <a:xfrm>
            <a:off x="3302177" y="6481255"/>
            <a:ext cx="5587647" cy="365125"/>
          </a:xfrm>
        </p:spPr>
        <p:txBody>
          <a:bodyPr/>
          <a:lstStyle/>
          <a:p>
            <a:r>
              <a:rPr lang="en-US" dirty="0">
                <a:solidFill>
                  <a:srgbClr val="000000"/>
                </a:solidFill>
              </a:rPr>
              <a:t>education.mn.gov</a:t>
            </a:r>
          </a:p>
        </p:txBody>
      </p:sp>
      <p:sp>
        <p:nvSpPr>
          <p:cNvPr id="4" name="Date Placeholder 3"/>
          <p:cNvSpPr>
            <a:spLocks noGrp="1"/>
          </p:cNvSpPr>
          <p:nvPr>
            <p:ph type="dt" sz="half" idx="15"/>
          </p:nvPr>
        </p:nvSpPr>
        <p:spPr/>
        <p:txBody>
          <a:bodyPr/>
          <a:lstStyle/>
          <a:p>
            <a:r>
              <a:rPr lang="en-US">
                <a:solidFill>
                  <a:srgbClr val="000000"/>
                </a:solidFill>
              </a:rPr>
              <a:t>November 2021</a:t>
            </a:r>
            <a:endParaRPr lang="en-US" dirty="0">
              <a:solidFill>
                <a:srgbClr val="000000"/>
              </a:solidFill>
            </a:endParaRPr>
          </a:p>
        </p:txBody>
      </p:sp>
    </p:spTree>
    <p:extLst>
      <p:ext uri="{BB962C8B-B14F-4D97-AF65-F5344CB8AC3E}">
        <p14:creationId xmlns:p14="http://schemas.microsoft.com/office/powerpoint/2010/main" val="971720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1D2A53"/>
                </a:solidFill>
              </a:rPr>
              <a:t>End of Day 1 – Metro Region</a:t>
            </a:r>
            <a:br>
              <a:rPr lang="en-US" sz="2800" dirty="0">
                <a:solidFill>
                  <a:srgbClr val="1D2A53"/>
                </a:solidFill>
              </a:rPr>
            </a:br>
            <a:r>
              <a:rPr lang="en-US" sz="1800" dirty="0">
                <a:solidFill>
                  <a:srgbClr val="1D2A53"/>
                </a:solidFill>
              </a:rPr>
              <a:t>Cohort 17 – 2021-2023</a:t>
            </a:r>
            <a:endParaRPr lang="en-US" dirty="0"/>
          </a:p>
        </p:txBody>
      </p:sp>
      <p:graphicFrame>
        <p:nvGraphicFramePr>
          <p:cNvPr id="5" name="Chart 4" title="SRIP Cohort 14 Tiered Fidelity Inventory Chart - Fall Winter Spring"/>
          <p:cNvGraphicFramePr/>
          <p:nvPr>
            <p:extLst>
              <p:ext uri="{D42A27DB-BD31-4B8C-83A1-F6EECF244321}">
                <p14:modId xmlns:p14="http://schemas.microsoft.com/office/powerpoint/2010/main" val="3973151607"/>
              </p:ext>
            </p:extLst>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3858768" y="2359152"/>
            <a:ext cx="6474247" cy="360045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3865"/>
                </a:solidFill>
                <a:effectLst/>
                <a:uLnTx/>
                <a:uFillTx/>
                <a:latin typeface="Calibri"/>
                <a:ea typeface="+mn-ea"/>
                <a:cs typeface="+mn-cs"/>
              </a:rPr>
              <a:t>What will growth look like with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3865"/>
                </a:solidFill>
                <a:effectLst/>
                <a:uLnTx/>
                <a:uFillTx/>
                <a:latin typeface="Calibri"/>
                <a:ea typeface="+mn-ea"/>
                <a:cs typeface="+mn-cs"/>
              </a:rPr>
              <a:t>team-based action planning to get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3865"/>
                </a:solidFill>
                <a:effectLst/>
                <a:uLnTx/>
                <a:uFillTx/>
                <a:latin typeface="Calibri"/>
                <a:ea typeface="+mn-ea"/>
                <a:cs typeface="+mn-cs"/>
              </a:rPr>
              <a:t>Full I</a:t>
            </a:r>
            <a:r>
              <a:rPr kumimoji="0" lang="en-US" sz="2000" b="1" i="0" u="none" strike="noStrike" kern="0" cap="none" spc="0" normalizeH="0" baseline="0" noProof="0" dirty="0" err="1">
                <a:ln>
                  <a:noFill/>
                </a:ln>
                <a:solidFill>
                  <a:srgbClr val="003865"/>
                </a:solidFill>
                <a:effectLst/>
                <a:uLnTx/>
                <a:uFillTx/>
                <a:latin typeface="Calibri"/>
                <a:ea typeface="+mn-ea"/>
                <a:cs typeface="+mn-cs"/>
              </a:rPr>
              <a:t>mplementation</a:t>
            </a:r>
            <a:r>
              <a:rPr kumimoji="0" lang="en-US" sz="2000" b="1" i="0" u="none" strike="noStrike" kern="0" cap="none" spc="0" normalizeH="0" baseline="0" noProof="0" dirty="0">
                <a:ln>
                  <a:noFill/>
                </a:ln>
                <a:solidFill>
                  <a:srgbClr val="003865"/>
                </a:solidFill>
                <a:effectLst/>
                <a:uLnTx/>
                <a:uFillTx/>
                <a:latin typeface="Calibri"/>
                <a:ea typeface="+mn-ea"/>
                <a:cs typeface="+mn-cs"/>
              </a:rPr>
              <a:t> over two years?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0" b="1" i="0" u="none" strike="noStrike" kern="0" cap="none" spc="0" normalizeH="0" baseline="0" noProof="0" dirty="0">
              <a:ln>
                <a:noFill/>
              </a:ln>
              <a:solidFill>
                <a:srgbClr val="003865"/>
              </a:solidFill>
              <a:effectLst/>
              <a:uLnTx/>
              <a:uFillTx/>
              <a:latin typeface="Calibri"/>
              <a:ea typeface="+mn-ea"/>
              <a:cs typeface="+mn-cs"/>
            </a:endParaRPr>
          </a:p>
        </p:txBody>
      </p:sp>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8" name="Picture 7" descr="This is an image of a Minnesota map, divided according to school district. The map is color coded to show the level of PBIS implementation throughout the state. &#10;School districts that have less than 60% of schools implementing PBIS are indicated in light green."/>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788123" y="162376"/>
            <a:ext cx="1288206" cy="1435616"/>
          </a:xfrm>
          <a:prstGeom prst="rect">
            <a:avLst/>
          </a:prstGeom>
        </p:spPr>
      </p:pic>
    </p:spTree>
    <p:extLst>
      <p:ext uri="{BB962C8B-B14F-4D97-AF65-F5344CB8AC3E}">
        <p14:creationId xmlns:p14="http://schemas.microsoft.com/office/powerpoint/2010/main" val="314415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1D2A53"/>
                </a:solidFill>
              </a:rPr>
              <a:t>End of Day 1 – North Region</a:t>
            </a:r>
            <a:br>
              <a:rPr lang="en-US" sz="2800" dirty="0">
                <a:solidFill>
                  <a:srgbClr val="1D2A53"/>
                </a:solidFill>
              </a:rPr>
            </a:br>
            <a:r>
              <a:rPr lang="en-US" sz="1800" dirty="0">
                <a:solidFill>
                  <a:srgbClr val="1D2A53"/>
                </a:solidFill>
              </a:rPr>
              <a:t>Cohort 17 – 2021-2023</a:t>
            </a:r>
            <a:endParaRPr lang="en-US" dirty="0"/>
          </a:p>
        </p:txBody>
      </p:sp>
      <p:graphicFrame>
        <p:nvGraphicFramePr>
          <p:cNvPr id="5" name="Chart 4" title="SRIP Cohort 14 Tiered Fidelity Inventory Chart - Fall Winter Spring"/>
          <p:cNvGraphicFramePr/>
          <p:nvPr>
            <p:extLst>
              <p:ext uri="{D42A27DB-BD31-4B8C-83A1-F6EECF244321}">
                <p14:modId xmlns:p14="http://schemas.microsoft.com/office/powerpoint/2010/main" val="4271069526"/>
              </p:ext>
            </p:extLst>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3858768" y="2359152"/>
            <a:ext cx="6474247" cy="360045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3865"/>
                </a:solidFill>
                <a:effectLst/>
                <a:uLnTx/>
                <a:uFillTx/>
                <a:latin typeface="Calibri"/>
                <a:ea typeface="+mn-ea"/>
                <a:cs typeface="+mn-cs"/>
              </a:rPr>
              <a:t>What will growth look like with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3865"/>
                </a:solidFill>
                <a:effectLst/>
                <a:uLnTx/>
                <a:uFillTx/>
                <a:latin typeface="Calibri"/>
                <a:ea typeface="+mn-ea"/>
                <a:cs typeface="+mn-cs"/>
              </a:rPr>
              <a:t>team-based action planning to get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3865"/>
                </a:solidFill>
                <a:effectLst/>
                <a:uLnTx/>
                <a:uFillTx/>
                <a:latin typeface="Calibri"/>
                <a:ea typeface="+mn-ea"/>
                <a:cs typeface="+mn-cs"/>
              </a:rPr>
              <a:t>Full I</a:t>
            </a:r>
            <a:r>
              <a:rPr kumimoji="0" lang="en-US" sz="2000" b="1" i="0" u="none" strike="noStrike" kern="0" cap="none" spc="0" normalizeH="0" baseline="0" noProof="0" dirty="0" err="1">
                <a:ln>
                  <a:noFill/>
                </a:ln>
                <a:solidFill>
                  <a:srgbClr val="003865"/>
                </a:solidFill>
                <a:effectLst/>
                <a:uLnTx/>
                <a:uFillTx/>
                <a:latin typeface="Calibri"/>
                <a:ea typeface="+mn-ea"/>
                <a:cs typeface="+mn-cs"/>
              </a:rPr>
              <a:t>mplementation</a:t>
            </a:r>
            <a:r>
              <a:rPr kumimoji="0" lang="en-US" sz="2000" b="1" i="0" u="none" strike="noStrike" kern="0" cap="none" spc="0" normalizeH="0" baseline="0" noProof="0" dirty="0">
                <a:ln>
                  <a:noFill/>
                </a:ln>
                <a:solidFill>
                  <a:srgbClr val="003865"/>
                </a:solidFill>
                <a:effectLst/>
                <a:uLnTx/>
                <a:uFillTx/>
                <a:latin typeface="Calibri"/>
                <a:ea typeface="+mn-ea"/>
                <a:cs typeface="+mn-cs"/>
              </a:rPr>
              <a:t> over two years?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0" b="1" i="0" u="none" strike="noStrike" kern="0" cap="none" spc="0" normalizeH="0" baseline="0" noProof="0" dirty="0">
              <a:ln>
                <a:noFill/>
              </a:ln>
              <a:solidFill>
                <a:srgbClr val="003865"/>
              </a:solidFill>
              <a:effectLst/>
              <a:uLnTx/>
              <a:uFillTx/>
              <a:latin typeface="Calibri"/>
              <a:ea typeface="+mn-ea"/>
              <a:cs typeface="+mn-cs"/>
            </a:endParaRPr>
          </a:p>
        </p:txBody>
      </p:sp>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11" name="Picture 10" descr="This is an image of a Minnesota map, divided according to school district. The map is color coded to show the level of PBIS implementation throughout the state. &#10;School districts that have less than 60% of schools implementing PBIS are indicated in light green."/>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594914" y="121951"/>
            <a:ext cx="1749530" cy="1455055"/>
          </a:xfrm>
          <a:prstGeom prst="rect">
            <a:avLst/>
          </a:prstGeom>
        </p:spPr>
      </p:pic>
    </p:spTree>
    <p:extLst>
      <p:ext uri="{BB962C8B-B14F-4D97-AF65-F5344CB8AC3E}">
        <p14:creationId xmlns:p14="http://schemas.microsoft.com/office/powerpoint/2010/main" val="52933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oogle Shape;234;p13" descr="Graph depicting the SET Results for Cohorts 5 - 9 during training. Blue bars represent the baseline, red bars represent the end of year one, and the green bars represent the end of year two.&#10;&#10;Cohort 5 had a baseline of 51, first year score of 71, second year score of 86. Cohort 6 had a baseline of 71, first year score of 84, second year score of 91. Cohort 7 had a baseline of 71, first year score of 82, second year score of 91. C8 had a baseline of 73, first year score of 85, second year score of 92. C9 had a baseline of 69, first year score of 80, and has not yet completed its second year. &#10;" title="Cohorts 5 - 9 SET Result Graph">
            <a:extLst>
              <a:ext uri="{FF2B5EF4-FFF2-40B4-BE49-F238E27FC236}">
                <a16:creationId xmlns:a16="http://schemas.microsoft.com/office/drawing/2014/main" id="{A9A6DAF3-0880-4DF3-8173-C90D7652BF05}"/>
              </a:ext>
            </a:extLst>
          </p:cNvPr>
          <p:cNvGraphicFramePr/>
          <p:nvPr>
            <p:extLst>
              <p:ext uri="{D42A27DB-BD31-4B8C-83A1-F6EECF244321}">
                <p14:modId xmlns:p14="http://schemas.microsoft.com/office/powerpoint/2010/main" val="2590398818"/>
              </p:ext>
            </p:extLst>
          </p:nvPr>
        </p:nvGraphicFramePr>
        <p:xfrm>
          <a:off x="1692413" y="1476781"/>
          <a:ext cx="8846634" cy="531185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400" dirty="0">
                <a:solidFill>
                  <a:srgbClr val="1D2A53"/>
                </a:solidFill>
              </a:rPr>
              <a:t>End of Day 1</a:t>
            </a:r>
            <a:br>
              <a:rPr lang="en-US" sz="2800" dirty="0">
                <a:solidFill>
                  <a:srgbClr val="1D2A53"/>
                </a:solidFill>
              </a:rPr>
            </a:br>
            <a:r>
              <a:rPr lang="en-US" sz="1800" dirty="0">
                <a:solidFill>
                  <a:srgbClr val="1D2A53"/>
                </a:solidFill>
              </a:rPr>
              <a:t>Cohorts 11-15 – 2015-2021</a:t>
            </a:r>
            <a:endParaRPr lang="en-US" sz="2200" dirty="0"/>
          </a:p>
        </p:txBody>
      </p:sp>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8" name="Picture 7" descr="This is an image of a Minnesota map, divided according to school district. The map is color coded to show the level of PBIS implementation throughout the state. &#10;School districts that have 1% to 59% of schools implementing PBIS are indicated in light green. These are: SOUTH WASHINGTON COUNTY SCHOOL DIS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ILLWATER AREA PUBLIC SCHOOL DIST., ALBANY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TEWARTVILLE PUBLIC SCHOOL DISTRICT, WACONIA PUBLIC SCHOOL DISTRICT, ROSEMOUNT-APPLE VALLEY-EAGAN, DULUTH PUBLIC SCHOOL DISTRICT, BENSON PUBLIC SCHOOL DISTRICT, CLOQUET PUBLIC SCHOOL DISTRICT, LESUEUR-HENDERSON SCHOOL DISTRICT, LONG PRAIRIE-GREY EAGLE SCHOOL DIST, LUVERNE PUBLIC SCHOOL DISTRICT, MELROSE PUBLIC SCHOOL DISTRICT, PEQUOT LAKES PUBLIC SCHOOLS, SOUTHLAND PUBLIC SCHOOL DISTRICT, WILLMAR PUBLIC SCHOOL DISTRICT, DETROIT LAKES PUBLIC SCHOOL DIST., BUFFALO-HANOVER-MONTROSE PUBLIC SCHOOL, COLUMBIA HEIGHTS PUBLIC SCHOOL DIST, ST. MICHAEL-ALBERTVILLE SCHOOL DIST, OSSEO PUBLIC SCHOOL DISTRICT, ELK RIVER PUBLIC SCHOOL DISTRICT, SAINT PAUL SCHOOL DISTRICT, BECKER PUBLIC SCHOOL DISTRICT, CASS LAKE-BENA PUBLIC SCHOOLS, DILWORTH-GLYNDON-FELTON, FAIRMONT AREA SCHOOL DISTRICT, FILLMORE CENTRAL, FRAZEE-VERGAS PUBLIC SCHOOL DIST., LAKE BENTON PUBLIC SCHOOL DISTRICT, LAKE CITY PUBLIC SCHOOL DISTRICT, LANESBORO PUBLIC SCHOOL DISTRICT, MCGREGOR PUBLIC SCHOOL DISTRICT, MEDFORD PUBLIC SCHOOL DISTRICT, NEVIS PUBLIC SCHOOL DISTRICT, PINE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MINNEAPOLIS PUBLIC SCHOOL DIST., NORTH ST PAUL-MAPLEWOOD SCHOOL DIST, OWATONNA PUBLIC SCHOOL DISTRICT, EDEN PRAIRIE PUBLIC SCHOOL DISTRICT, NORTHFIELD PUBLIC SCHOOL DISTRICT, HAWLEY PUBLIC SCHOOL DISTRICT, PAYNESVILLE PUBLIC SCHOOL DISTRICT, TRITON PUBLIC SCHOOL DISTRICT, MOUNTAIN IRON-BUHL SCHOOL DISTRICT, ST. LOUIS COUNTY SCHOOL DISTRICT, WHEATON AREA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ZUMBROTA-MAZEPPA SCHOOL DISTRICT, BELLE PLAINE PUBLIC SCHOOL DISTRICT, BROOKLYN CENTER SCHOOL DISTRICT, CENTENNIAL PUBLIC SCHOOL DISTRICT, CLEVELAND PUBLIC SCHOOL DISTRICT, GOODRIDGE PUBLIC SCHOOL DISTRICT, HILL CITY PUBLIC SCHOOL DISTRICT, HOLDINGFORD PUBLIC SCHOOL DISTRICT, LANCASTER PUBLIC SCHOOL DISTRICT, LAPORTE PUBLIC SCHOOL DISTRICT, REDWOOD AREA SCHOOL DISTRICT, RUSH CITY PUBLIC SCHOOL DISTRICT, SOUTH SAINT PAUL PUBLIC SCHOOL DISTRICT, WAYZATA PUBLIC SCHOOL DISTRICT, GREENWAY PUBLIC SCHOOL DISTRICT, AUSTIN PUBLIC SCHOOL DISTRICT, BARNUM PUBLIC SCHOOL DISTRICT, FRIDLEY PUBLIC SCHOOL DISTRICT, ISLE PUBLIC SCHOOL DISTRICT, KASSON-MANTORVILLE SCHOOL DISTRICT, LAKE OF THE WOODS SCHOOL DISTRICT, MARSHALL COUNTY CENTRAL SCHOOLS, MARSHALL PUBLIC SCHOOL DISTRICT, MENAHGA PUBLIC SCHOOL DISTRICT, MOOSE LAKE PUBLIC SCHOOL DISTRICT, OGILVIE PUBLIC SCHOOL DISTRICT, ROYALTON PUBLIC SCHOOL DISTRICT, SARTELL-ST. STEPHEN SCHOOL DISTRICT, SHAKOPEE PUBLIC SCHOOL DISTRICT, ST. FRANCIS PUBLIC SCHOOL DISTRICT, SWANVILLE PUBLIC SCHOOL DISTRICT, WESTONKA PUBLIC SCHOOL DISTRICT, WINONA AREA PUBLIC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URBAN ACADEMY CHARTER SCHOOL, NEW CENTURY CHARTER SCHOOL, NEW MILLENNIUM ACADEMY CHARTER SCHOOL, COLLEGE PREPARATORY ELEMENTARY, ROCHESTER BEACON ACADEMY, ARCADIA CHARTER SCHOOL (Formerly ARTECH), ART AND SCIENCE ACADEMY, MINNESOTA EXCELLENCE IN LEARNING ACADEMY, NAYTAHWAUSH COMMUNITY SCHOOL, PARTNERSHIP ACADEMY, INC., STRIDE ACADEMY CHARTER SCHOOL and TREKNORTH HIGH SCHOOL&#10;Other Schools implementing PBIS are indicated by a black square. These are:&#10;NAY-AH-SHING, DEPARTMENT OF CORRECTIONS/WALTER MAGINNIS HIGH SCHOOL, and BUG-O-NAY-GE-SHIG&#10;Education Districts and Intermediate School districts (ISD) implementing PBIS are indicated by a yellow star. These are: &#10;ISD 287/NORTH EDUCATION CENTER, ISD 287/NORTH EDUCATION CENTER ALC, ISD 287/NORTHWEST TECH CENTER, ISD 287/SAFE, ISD 287/SOUTH EDUCATION CENTER, ISD 287/THE HENNEPIN COUNTY HOME SCHOOL EPISILON, ISD 287/WEST EDUCATION ALTERNATIVE CENTER, ISD 287/WEST EDUCATION CENTER, ISD 287/WEST HIGH SCHOOL, ISD 287/WEST TRANSITION, ISD 916/EAST VIEW ACADEMY (Formerly ALTERNATIVE LEARNING AT CAPITOL VIEW CENTER), ISD 917/ALLIANCE EDUCATION CENTER , ISD 917/LEBANON EDUCATION CENTER TEA, MIDSTATE EDUCATION DISTRICT, MVED/ MINNESOTA VALLEY SCHOOL"/>
          <p:cNvPicPr>
            <a:picLocks noChangeAspect="1"/>
          </p:cNvPicPr>
          <p:nvPr/>
        </p:nvPicPr>
        <p:blipFill rotWithShape="1">
          <a:blip r:embed="rId4" cstate="email">
            <a:extLst>
              <a:ext uri="{28A0092B-C50C-407E-A947-70E740481C1C}">
                <a14:useLocalDpi xmlns:a14="http://schemas.microsoft.com/office/drawing/2010/main"/>
              </a:ext>
            </a:extLst>
          </a:blip>
          <a:srcRect l="5569" t="2716" r="4773" b="17819"/>
          <a:stretch/>
        </p:blipFill>
        <p:spPr>
          <a:xfrm>
            <a:off x="10744200" y="91440"/>
            <a:ext cx="1356534" cy="1555887"/>
          </a:xfrm>
          <a:prstGeom prst="rect">
            <a:avLst/>
          </a:prstGeom>
        </p:spPr>
      </p:pic>
      <p:sp>
        <p:nvSpPr>
          <p:cNvPr id="7" name="Rectangle 6"/>
          <p:cNvSpPr/>
          <p:nvPr/>
        </p:nvSpPr>
        <p:spPr>
          <a:xfrm>
            <a:off x="3858768" y="3302000"/>
            <a:ext cx="6474247" cy="7239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3865"/>
                </a:solidFill>
                <a:effectLst/>
                <a:uLnTx/>
                <a:uFillTx/>
                <a:latin typeface="Calibri"/>
                <a:ea typeface="+mn-ea"/>
                <a:cs typeface="+mn-cs"/>
              </a:rPr>
              <a:t>Action planning towards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3865"/>
                </a:solidFill>
                <a:effectLst/>
                <a:uLnTx/>
                <a:uFillTx/>
                <a:latin typeface="Calibri"/>
                <a:ea typeface="+mn-ea"/>
                <a:cs typeface="+mn-cs"/>
              </a:rPr>
              <a:t>Full Implementation over two years… </a:t>
            </a:r>
          </a:p>
        </p:txBody>
      </p:sp>
    </p:spTree>
    <p:extLst>
      <p:ext uri="{BB962C8B-B14F-4D97-AF65-F5344CB8AC3E}">
        <p14:creationId xmlns:p14="http://schemas.microsoft.com/office/powerpoint/2010/main" val="106985380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oogle Shape;234;p13" descr="Graph depicting the SET Results for Cohorts 5 - 9 during training. Blue bars represent the baseline, red bars represent the end of year one, and the green bars represent the end of year two.&#10;&#10;Cohort 5 had a baseline of 51, first year score of 71, second year score of 86. Cohort 6 had a baseline of 71, first year score of 84, second year score of 91. Cohort 7 had a baseline of 71, first year score of 82, second year score of 91. C8 had a baseline of 73, first year score of 85, second year score of 92. C9 had a baseline of 69, first year score of 80, and has not yet completed its second year. &#10;" title="Cohorts 5 - 9 SET Result Graph">
            <a:extLst>
              <a:ext uri="{FF2B5EF4-FFF2-40B4-BE49-F238E27FC236}">
                <a16:creationId xmlns:a16="http://schemas.microsoft.com/office/drawing/2014/main" id="{A9A6DAF3-0880-4DF3-8173-C90D7652BF05}"/>
              </a:ext>
            </a:extLst>
          </p:cNvPr>
          <p:cNvGraphicFramePr/>
          <p:nvPr/>
        </p:nvGraphicFramePr>
        <p:xfrm>
          <a:off x="1692413" y="1476781"/>
          <a:ext cx="8846634" cy="531185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400" dirty="0">
                <a:solidFill>
                  <a:srgbClr val="1D2A53"/>
                </a:solidFill>
              </a:rPr>
              <a:t>Growth During </a:t>
            </a:r>
            <a:r>
              <a:rPr lang="en-US" sz="2400">
                <a:solidFill>
                  <a:srgbClr val="1D2A53"/>
                </a:solidFill>
              </a:rPr>
              <a:t>Cohort Training</a:t>
            </a:r>
            <a:br>
              <a:rPr lang="en-US" sz="2800" dirty="0">
                <a:solidFill>
                  <a:srgbClr val="1D2A53"/>
                </a:solidFill>
              </a:rPr>
            </a:br>
            <a:r>
              <a:rPr lang="en-US" sz="1800" dirty="0">
                <a:solidFill>
                  <a:srgbClr val="1D2A53"/>
                </a:solidFill>
              </a:rPr>
              <a:t>Cohorts 11-15 – 2015-2021</a:t>
            </a:r>
            <a:endParaRPr lang="en-US" sz="2200" dirty="0"/>
          </a:p>
        </p:txBody>
      </p:sp>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8" name="Picture 7" descr="This is an image of a Minnesota map, divided according to school district. The map is color coded to show the level of PBIS implementation throughout the state. &#10;School districts that have 1% to 59% of schools implementing PBIS are indicated in light green. These are: SOUTH WASHINGTON COUNTY SCHOOL DIS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ILLWATER AREA PUBLIC SCHOOL DIST., ALBANY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TEWARTVILLE PUBLIC SCHOOL DISTRICT, WACONIA PUBLIC SCHOOL DISTRICT, ROSEMOUNT-APPLE VALLEY-EAGAN, DULUTH PUBLIC SCHOOL DISTRICT, BENSON PUBLIC SCHOOL DISTRICT, CLOQUET PUBLIC SCHOOL DISTRICT, LESUEUR-HENDERSON SCHOOL DISTRICT, LONG PRAIRIE-GREY EAGLE SCHOOL DIST, LUVERNE PUBLIC SCHOOL DISTRICT, MELROSE PUBLIC SCHOOL DISTRICT, PEQUOT LAKES PUBLIC SCHOOLS, SOUTHLAND PUBLIC SCHOOL DISTRICT, WILLMAR PUBLIC SCHOOL DISTRICT, DETROIT LAKES PUBLIC SCHOOL DIST., BUFFALO-HANOVER-MONTROSE PUBLIC SCHOOL, COLUMBIA HEIGHTS PUBLIC SCHOOL DIST, ST. MICHAEL-ALBERTVILLE SCHOOL DIST, OSSEO PUBLIC SCHOOL DISTRICT, ELK RIVER PUBLIC SCHOOL DISTRICT, SAINT PAUL SCHOOL DISTRICT, BECKER PUBLIC SCHOOL DISTRICT, CASS LAKE-BENA PUBLIC SCHOOLS, DILWORTH-GLYNDON-FELTON, FAIRMONT AREA SCHOOL DISTRICT, FILLMORE CENTRAL, FRAZEE-VERGAS PUBLIC SCHOOL DIST., LAKE BENTON PUBLIC SCHOOL DISTRICT, LAKE CITY PUBLIC SCHOOL DISTRICT, LANESBORO PUBLIC SCHOOL DISTRICT, MCGREGOR PUBLIC SCHOOL DISTRICT, MEDFORD PUBLIC SCHOOL DISTRICT, NEVIS PUBLIC SCHOOL DISTRICT, PINE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MINNEAPOLIS PUBLIC SCHOOL DIST., NORTH ST PAUL-MAPLEWOOD SCHOOL DIST, OWATONNA PUBLIC SCHOOL DISTRICT, EDEN PRAIRIE PUBLIC SCHOOL DISTRICT, NORTHFIELD PUBLIC SCHOOL DISTRICT, HAWLEY PUBLIC SCHOOL DISTRICT, PAYNESVILLE PUBLIC SCHOOL DISTRICT, TRITON PUBLIC SCHOOL DISTRICT, MOUNTAIN IRON-BUHL SCHOOL DISTRICT, ST. LOUIS COUNTY SCHOOL DISTRICT, WHEATON AREA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ZUMBROTA-MAZEPPA SCHOOL DISTRICT, BELLE PLAINE PUBLIC SCHOOL DISTRICT, BROOKLYN CENTER SCHOOL DISTRICT, CENTENNIAL PUBLIC SCHOOL DISTRICT, CLEVELAND PUBLIC SCHOOL DISTRICT, GOODRIDGE PUBLIC SCHOOL DISTRICT, HILL CITY PUBLIC SCHOOL DISTRICT, HOLDINGFORD PUBLIC SCHOOL DISTRICT, LANCASTER PUBLIC SCHOOL DISTRICT, LAPORTE PUBLIC SCHOOL DISTRICT, REDWOOD AREA SCHOOL DISTRICT, RUSH CITY PUBLIC SCHOOL DISTRICT, SOUTH SAINT PAUL PUBLIC SCHOOL DISTRICT, WAYZATA PUBLIC SCHOOL DISTRICT, GREENWAY PUBLIC SCHOOL DISTRICT, AUSTIN PUBLIC SCHOOL DISTRICT, BARNUM PUBLIC SCHOOL DISTRICT, FRIDLEY PUBLIC SCHOOL DISTRICT, ISLE PUBLIC SCHOOL DISTRICT, KASSON-MANTORVILLE SCHOOL DISTRICT, LAKE OF THE WOODS SCHOOL DISTRICT, MARSHALL COUNTY CENTRAL SCHOOLS, MARSHALL PUBLIC SCHOOL DISTRICT, MENAHGA PUBLIC SCHOOL DISTRICT, MOOSE LAKE PUBLIC SCHOOL DISTRICT, OGILVIE PUBLIC SCHOOL DISTRICT, ROYALTON PUBLIC SCHOOL DISTRICT, SARTELL-ST. STEPHEN SCHOOL DISTRICT, SHAKOPEE PUBLIC SCHOOL DISTRICT, ST. FRANCIS PUBLIC SCHOOL DISTRICT, SWANVILLE PUBLIC SCHOOL DISTRICT, WESTONKA PUBLIC SCHOOL DISTRICT, WINONA AREA PUBLIC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URBAN ACADEMY CHARTER SCHOOL, NEW CENTURY CHARTER SCHOOL, NEW MILLENNIUM ACADEMY CHARTER SCHOOL, COLLEGE PREPARATORY ELEMENTARY, ROCHESTER BEACON ACADEMY, ARCADIA CHARTER SCHOOL (Formerly ARTECH), ART AND SCIENCE ACADEMY, MINNESOTA EXCELLENCE IN LEARNING ACADEMY, NAYTAHWAUSH COMMUNITY SCHOOL, PARTNERSHIP ACADEMY, INC., STRIDE ACADEMY CHARTER SCHOOL and TREKNORTH HIGH SCHOOL&#10;Other Schools implementing PBIS are indicated by a black square. These are:&#10;NAY-AH-SHING, DEPARTMENT OF CORRECTIONS/WALTER MAGINNIS HIGH SCHOOL, and BUG-O-NAY-GE-SHIG&#10;Education Districts and Intermediate School districts (ISD) implementing PBIS are indicated by a yellow star. These are: &#10;ISD 287/NORTH EDUCATION CENTER, ISD 287/NORTH EDUCATION CENTER ALC, ISD 287/NORTHWEST TECH CENTER, ISD 287/SAFE, ISD 287/SOUTH EDUCATION CENTER, ISD 287/THE HENNEPIN COUNTY HOME SCHOOL EPISILON, ISD 287/WEST EDUCATION ALTERNATIVE CENTER, ISD 287/WEST EDUCATION CENTER, ISD 287/WEST HIGH SCHOOL, ISD 287/WEST TRANSITION, ISD 916/EAST VIEW ACADEMY (Formerly ALTERNATIVE LEARNING AT CAPITOL VIEW CENTER), ISD 917/ALLIANCE EDUCATION CENTER , ISD 917/LEBANON EDUCATION CENTER TEA, MIDSTATE EDUCATION DISTRICT, MVED/ MINNESOTA VALLEY SCHOOL"/>
          <p:cNvPicPr>
            <a:picLocks noChangeAspect="1"/>
          </p:cNvPicPr>
          <p:nvPr/>
        </p:nvPicPr>
        <p:blipFill rotWithShape="1">
          <a:blip r:embed="rId4" cstate="email">
            <a:extLst>
              <a:ext uri="{28A0092B-C50C-407E-A947-70E740481C1C}">
                <a14:useLocalDpi xmlns:a14="http://schemas.microsoft.com/office/drawing/2010/main"/>
              </a:ext>
            </a:extLst>
          </a:blip>
          <a:srcRect l="5569" t="2716" r="4773" b="17819"/>
          <a:stretch/>
        </p:blipFill>
        <p:spPr>
          <a:xfrm>
            <a:off x="10744200" y="91440"/>
            <a:ext cx="1356534" cy="1555887"/>
          </a:xfrm>
          <a:prstGeom prst="rect">
            <a:avLst/>
          </a:prstGeom>
        </p:spPr>
      </p:pic>
    </p:spTree>
    <p:extLst>
      <p:ext uri="{BB962C8B-B14F-4D97-AF65-F5344CB8AC3E}">
        <p14:creationId xmlns:p14="http://schemas.microsoft.com/office/powerpoint/2010/main" val="282478225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1D2A53"/>
                </a:solidFill>
              </a:rPr>
              <a:t>Completion of Day 7</a:t>
            </a:r>
            <a:br>
              <a:rPr lang="en-US" sz="2400" dirty="0">
                <a:solidFill>
                  <a:srgbClr val="1D2A53"/>
                </a:solidFill>
              </a:rPr>
            </a:br>
            <a:r>
              <a:rPr lang="en-US" sz="1800" dirty="0">
                <a:solidFill>
                  <a:srgbClr val="1D2A53"/>
                </a:solidFill>
              </a:rPr>
              <a:t>Cohort 16 – 2020-2022</a:t>
            </a:r>
            <a:endParaRPr lang="en-US" sz="3200" dirty="0"/>
          </a:p>
        </p:txBody>
      </p:sp>
      <p:graphicFrame>
        <p:nvGraphicFramePr>
          <p:cNvPr id="5" name="Chart 4" title="SRIP Cohort 14 Tiered Fidelity Inventory Chart - Fall Winter Spring"/>
          <p:cNvGraphicFramePr/>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8" name="Picture 7" descr="This is an image of a Minnesota map, divided according to school district. The map is color coded to show the level of PBIS implementation throughout the state. &#10;School districts that have 1% to 59% of schools implementing PBIS are indicated in light green. These are: SOUTH WASHINGTON COUNTY SCHOOL DIS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ILLWATER AREA PUBLIC SCHOOL DIST., ALBANY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TEWARTVILLE PUBLIC SCHOOL DISTRICT, WACONIA PUBLIC SCHOOL DISTRICT, ROSEMOUNT-APPLE VALLEY-EAGAN, DULUTH PUBLIC SCHOOL DISTRICT, BENSON PUBLIC SCHOOL DISTRICT, CLOQUET PUBLIC SCHOOL DISTRICT, LESUEUR-HENDERSON SCHOOL DISTRICT, LONG PRAIRIE-GREY EAGLE SCHOOL DIST, LUVERNE PUBLIC SCHOOL DISTRICT, MELROSE PUBLIC SCHOOL DISTRICT, PEQUOT LAKES PUBLIC SCHOOLS, SOUTHLAND PUBLIC SCHOOL DISTRICT, WILLMAR PUBLIC SCHOOL DISTRICT, DETROIT LAKES PUBLIC SCHOOL DIST., BUFFALO-HANOVER-MONTROSE PUBLIC SCHOOL, COLUMBIA HEIGHTS PUBLIC SCHOOL DIST, ST. MICHAEL-ALBERTVILLE SCHOOL DIST, OSSEO PUBLIC SCHOOL DISTRICT, ELK RIVER PUBLIC SCHOOL DISTRICT, SAINT PAUL SCHOOL DISTRICT, BECKER PUBLIC SCHOOL DISTRICT, CASS LAKE-BENA PUBLIC SCHOOLS, DILWORTH-GLYNDON-FELTON, FAIRMONT AREA SCHOOL DISTRICT, FILLMORE CENTRAL, FRAZEE-VERGAS PUBLIC SCHOOL DIST., LAKE BENTON PUBLIC SCHOOL DISTRICT, LAKE CITY PUBLIC SCHOOL DISTRICT, LANESBORO PUBLIC SCHOOL DISTRICT, MCGREGOR PUBLIC SCHOOL DISTRICT, MEDFORD PUBLIC SCHOOL DISTRICT, NEVIS PUBLIC SCHOOL DISTRICT, PINE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MINNEAPOLIS PUBLIC SCHOOL DIST., NORTH ST PAUL-MAPLEWOOD SCHOOL DIST, OWATONNA PUBLIC SCHOOL DISTRICT, EDEN PRAIRIE PUBLIC SCHOOL DISTRICT, NORTHFIELD PUBLIC SCHOOL DISTRICT, HAWLEY PUBLIC SCHOOL DISTRICT, PAYNESVILLE PUBLIC SCHOOL DISTRICT, TRITON PUBLIC SCHOOL DISTRICT, MOUNTAIN IRON-BUHL SCHOOL DISTRICT, ST. LOUIS COUNTY SCHOOL DISTRICT, WHEATON AREA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ZUMBROTA-MAZEPPA SCHOOL DISTRICT, BELLE PLAINE PUBLIC SCHOOL DISTRICT, BROOKLYN CENTER SCHOOL DISTRICT, CENTENNIAL PUBLIC SCHOOL DISTRICT, CLEVELAND PUBLIC SCHOOL DISTRICT, GOODRIDGE PUBLIC SCHOOL DISTRICT, HILL CITY PUBLIC SCHOOL DISTRICT, HOLDINGFORD PUBLIC SCHOOL DISTRICT, LANCASTER PUBLIC SCHOOL DISTRICT, LAPORTE PUBLIC SCHOOL DISTRICT, REDWOOD AREA SCHOOL DISTRICT, RUSH CITY PUBLIC SCHOOL DISTRICT, SOUTH SAINT PAUL PUBLIC SCHOOL DISTRICT, WAYZATA PUBLIC SCHOOL DISTRICT, GREENWAY PUBLIC SCHOOL DISTRICT, AUSTIN PUBLIC SCHOOL DISTRICT, BARNUM PUBLIC SCHOOL DISTRICT, FRIDLEY PUBLIC SCHOOL DISTRICT, ISLE PUBLIC SCHOOL DISTRICT, KASSON-MANTORVILLE SCHOOL DISTRICT, LAKE OF THE WOODS SCHOOL DISTRICT, MARSHALL COUNTY CENTRAL SCHOOLS, MARSHALL PUBLIC SCHOOL DISTRICT, MENAHGA PUBLIC SCHOOL DISTRICT, MOOSE LAKE PUBLIC SCHOOL DISTRICT, OGILVIE PUBLIC SCHOOL DISTRICT, ROYALTON PUBLIC SCHOOL DISTRICT, SARTELL-ST. STEPHEN SCHOOL DISTRICT, SHAKOPEE PUBLIC SCHOOL DISTRICT, ST. FRANCIS PUBLIC SCHOOL DISTRICT, SWANVILLE PUBLIC SCHOOL DISTRICT, WESTONKA PUBLIC SCHOOL DISTRICT, WINONA AREA PUBLIC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URBAN ACADEMY CHARTER SCHOOL, NEW CENTURY CHARTER SCHOOL, NEW MILLENNIUM ACADEMY CHARTER SCHOOL, COLLEGE PREPARATORY ELEMENTARY, ROCHESTER BEACON ACADEMY, ARCADIA CHARTER SCHOOL (Formerly ARTECH), ART AND SCIENCE ACADEMY, MINNESOTA EXCELLENCE IN LEARNING ACADEMY, NAYTAHWAUSH COMMUNITY SCHOOL, PARTNERSHIP ACADEMY, INC., STRIDE ACADEMY CHARTER SCHOOL and TREKNORTH HIGH SCHOOL&#10;Other Schools implementing PBIS are indicated by a black square. These are:&#10;NAY-AH-SHING, DEPARTMENT OF CORRECTIONS/WALTER MAGINNIS HIGH SCHOOL, and BUG-O-NAY-GE-SHIG&#10;Education Districts and Intermediate School districts (ISD) implementing PBIS are indicated by a yellow star. These are: &#10;ISD 287/NORTH EDUCATION CENTER, ISD 287/NORTH EDUCATION CENTER ALC, ISD 287/NORTHWEST TECH CENTER, ISD 287/SAFE, ISD 287/SOUTH EDUCATION CENTER, ISD 287/THE HENNEPIN COUNTY HOME SCHOOL EPISILON, ISD 287/WEST EDUCATION ALTERNATIVE CENTER, ISD 287/WEST EDUCATION CENTER, ISD 287/WEST HIGH SCHOOL, ISD 287/WEST TRANSITION, ISD 916/EAST VIEW ACADEMY (Formerly ALTERNATIVE LEARNING AT CAPITOL VIEW CENTER), ISD 917/ALLIANCE EDUCATION CENTER , ISD 917/LEBANON EDUCATION CENTER TEA, MIDSTATE EDUCATION DISTRICT, MVED/ MINNESOTA VALLEY SCHOOL"/>
          <p:cNvPicPr>
            <a:picLocks noChangeAspect="1"/>
          </p:cNvPicPr>
          <p:nvPr/>
        </p:nvPicPr>
        <p:blipFill rotWithShape="1">
          <a:blip r:embed="rId4" cstate="email">
            <a:extLst>
              <a:ext uri="{28A0092B-C50C-407E-A947-70E740481C1C}">
                <a14:useLocalDpi xmlns:a14="http://schemas.microsoft.com/office/drawing/2010/main"/>
              </a:ext>
            </a:extLst>
          </a:blip>
          <a:srcRect l="5569" t="2716" r="4773" b="17819"/>
          <a:stretch/>
        </p:blipFill>
        <p:spPr>
          <a:xfrm>
            <a:off x="10744200" y="91440"/>
            <a:ext cx="1356534" cy="1555887"/>
          </a:xfrm>
          <a:prstGeom prst="rect">
            <a:avLst/>
          </a:prstGeom>
        </p:spPr>
      </p:pic>
    </p:spTree>
    <p:extLst>
      <p:ext uri="{BB962C8B-B14F-4D97-AF65-F5344CB8AC3E}">
        <p14:creationId xmlns:p14="http://schemas.microsoft.com/office/powerpoint/2010/main" val="4747337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78BE21"/>
                </a:solidFill>
              </a:rPr>
              <a:t>Small Changes, Big Impact</a:t>
            </a:r>
            <a:br>
              <a:rPr lang="en-US" dirty="0"/>
            </a:br>
            <a:r>
              <a:rPr lang="en-US" sz="6000" dirty="0"/>
              <a:t>News and Save-the-Dates</a:t>
            </a:r>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11/3/2021</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15</a:t>
            </a:fld>
            <a:endParaRPr lang="en-US" dirty="0">
              <a:solidFill>
                <a:srgbClr val="000000"/>
              </a:solidFill>
            </a:endParaRPr>
          </a:p>
        </p:txBody>
      </p:sp>
      <p:sp>
        <p:nvSpPr>
          <p:cNvPr id="5" name="Footer Placeholder 4"/>
          <p:cNvSpPr>
            <a:spLocks noGrp="1"/>
          </p:cNvSpPr>
          <p:nvPr>
            <p:ph type="ftr" sz="quarter" idx="13"/>
          </p:nvPr>
        </p:nvSpPr>
        <p:spPr/>
        <p:txBody>
          <a:bodyPr/>
          <a:lstStyle/>
          <a:p>
            <a:r>
              <a:rPr lang="en-US" dirty="0">
                <a:solidFill>
                  <a:srgbClr val="003865"/>
                </a:solidFill>
              </a:rPr>
              <a:t>Minnesota Department of Education | education.mn.gov</a:t>
            </a:r>
          </a:p>
        </p:txBody>
      </p:sp>
    </p:spTree>
    <p:extLst>
      <p:ext uri="{BB962C8B-B14F-4D97-AF65-F5344CB8AC3E}">
        <p14:creationId xmlns:p14="http://schemas.microsoft.com/office/powerpoint/2010/main" val="2914334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Virtual PBIS Leadership  Forum"/>
          <p:cNvPicPr>
            <a:picLocks noChangeAspect="1"/>
          </p:cNvPicPr>
          <p:nvPr/>
        </p:nvPicPr>
        <p:blipFill rotWithShape="1">
          <a:blip r:embed="rId2" cstate="screen">
            <a:extLst>
              <a:ext uri="{28A0092B-C50C-407E-A947-70E740481C1C}">
                <a14:useLocalDpi xmlns:a14="http://schemas.microsoft.com/office/drawing/2010/main"/>
              </a:ext>
            </a:extLst>
          </a:blip>
          <a:srcRect l="5769" t="3098" r="4702" b="8354"/>
          <a:stretch/>
        </p:blipFill>
        <p:spPr>
          <a:xfrm>
            <a:off x="2980661" y="1439285"/>
            <a:ext cx="6223497" cy="1073703"/>
          </a:xfrm>
          <a:prstGeom prst="rect">
            <a:avLst/>
          </a:prstGeom>
        </p:spPr>
      </p:pic>
      <p:sp>
        <p:nvSpPr>
          <p:cNvPr id="2" name="Title 1"/>
          <p:cNvSpPr>
            <a:spLocks noGrp="1"/>
          </p:cNvSpPr>
          <p:nvPr>
            <p:ph type="title"/>
          </p:nvPr>
        </p:nvSpPr>
        <p:spPr/>
        <p:txBody>
          <a:bodyPr/>
          <a:lstStyle/>
          <a:p>
            <a:r>
              <a:rPr lang="en-US" dirty="0"/>
              <a:t>PBIS Leadership Forum Presentations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Footer Placeholder 5"/>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a:ea typeface="+mn-ea"/>
                <a:cs typeface="+mn-cs"/>
              </a:rPr>
              <a:t>pbis.org</a:t>
            </a:r>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Rectangle 7"/>
          <p:cNvSpPr/>
          <p:nvPr/>
        </p:nvSpPr>
        <p:spPr>
          <a:xfrm>
            <a:off x="838199" y="2606781"/>
            <a:ext cx="10515599" cy="9694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700" b="1"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This three-day virtual forum for school, state, district and regional Leadership Teams and other professionals has been designed to help increase the effectiveness of PBIS implementation.</a:t>
            </a:r>
            <a:endParaRPr kumimoji="0" lang="en-US" sz="17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hlinkClick r:id="rId3"/>
              </a:rPr>
              <a:t>Center on PBIS Leadership Forum website</a:t>
            </a:r>
            <a:r>
              <a:rPr lang="en-US" dirty="0">
                <a:solidFill>
                  <a:prstClr val="black"/>
                </a:solidFill>
                <a:latin typeface="Calibri"/>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http://PBISforum.org)</a:t>
            </a:r>
          </a:p>
        </p:txBody>
      </p:sp>
      <p:sp>
        <p:nvSpPr>
          <p:cNvPr id="11" name="Content Placeholder 2"/>
          <p:cNvSpPr txBox="1">
            <a:spLocks/>
          </p:cNvSpPr>
          <p:nvPr/>
        </p:nvSpPr>
        <p:spPr>
          <a:xfrm>
            <a:off x="838199" y="3691614"/>
            <a:ext cx="10515600" cy="2485349"/>
          </a:xfrm>
          <a:prstGeom prst="rect">
            <a:avLst/>
          </a:prstGeom>
          <a:ln w="28575">
            <a:solidFill>
              <a:schemeClr val="accent2"/>
            </a:solidFill>
          </a:ln>
        </p:spPr>
        <p:txBody>
          <a:bodyPr vert="horz" lIns="91440" tIns="45720" rIns="91440" bIns="45720" rtlCol="0" anchor="ctr">
            <a:normAutofit fontScale="85000" lnSpcReduction="10000"/>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200"/>
              </a:spcAft>
              <a:buFont typeface="Arial" panose="020B0604020202020204" pitchFamily="34" charset="0"/>
              <a:buNone/>
            </a:pPr>
            <a:r>
              <a:rPr lang="en-US" sz="2400" dirty="0"/>
              <a:t>Recordings from PBIS Leadership Forums, including </a:t>
            </a:r>
            <a:r>
              <a:rPr lang="en-US" sz="2400" b="1" dirty="0"/>
              <a:t>keynotes</a:t>
            </a:r>
            <a:r>
              <a:rPr lang="en-US" sz="2400" dirty="0"/>
              <a:t> and </a:t>
            </a:r>
            <a:r>
              <a:rPr lang="en-US" sz="2400" b="1" dirty="0"/>
              <a:t>presentations about PBIS concepts and applications</a:t>
            </a:r>
            <a:r>
              <a:rPr lang="en-US" sz="2400" dirty="0"/>
              <a:t>, continue to be posted.</a:t>
            </a:r>
            <a:endParaRPr lang="en-US" sz="2800" dirty="0"/>
          </a:p>
          <a:p>
            <a:pPr marL="0" indent="0">
              <a:lnSpc>
                <a:spcPct val="120000"/>
              </a:lnSpc>
              <a:spcBef>
                <a:spcPts val="0"/>
              </a:spcBef>
              <a:spcAft>
                <a:spcPts val="0"/>
              </a:spcAft>
              <a:buFont typeface="Arial" panose="020B0604020202020204" pitchFamily="34" charset="0"/>
              <a:buNone/>
            </a:pPr>
            <a:r>
              <a:rPr lang="en-US" sz="2400" b="1" dirty="0"/>
              <a:t>Check </a:t>
            </a:r>
            <a:r>
              <a:rPr lang="en-US" sz="2400" b="1" dirty="0">
                <a:hlinkClick r:id="rId4"/>
              </a:rPr>
              <a:t>PBIS Leadership Forum Session Materials</a:t>
            </a:r>
            <a:endParaRPr lang="en-US" sz="2400" b="1" dirty="0"/>
          </a:p>
          <a:p>
            <a:pPr marL="0" indent="0">
              <a:lnSpc>
                <a:spcPct val="120000"/>
              </a:lnSpc>
              <a:spcBef>
                <a:spcPts val="0"/>
              </a:spcBef>
              <a:spcAft>
                <a:spcPts val="1200"/>
              </a:spcAft>
              <a:buFont typeface="Arial" panose="020B0604020202020204" pitchFamily="34" charset="0"/>
              <a:buNone/>
            </a:pPr>
            <a:r>
              <a:rPr lang="en-US" sz="2400" b="1" dirty="0"/>
              <a:t>(https://pbis.org/conference-and-presentations/pbis-leadership-forum) </a:t>
            </a:r>
            <a:r>
              <a:rPr lang="en-US" sz="2400" dirty="0"/>
              <a:t>when made available.</a:t>
            </a:r>
          </a:p>
          <a:p>
            <a:pPr marL="0" indent="0">
              <a:lnSpc>
                <a:spcPct val="120000"/>
              </a:lnSpc>
              <a:spcBef>
                <a:spcPts val="0"/>
              </a:spcBef>
              <a:spcAft>
                <a:spcPts val="0"/>
              </a:spcAft>
              <a:buFont typeface="Arial" panose="020B0604020202020204" pitchFamily="34" charset="0"/>
              <a:buNone/>
            </a:pPr>
            <a:r>
              <a:rPr lang="en-US" sz="2400" b="1" dirty="0"/>
              <a:t>Check </a:t>
            </a:r>
            <a:r>
              <a:rPr lang="en-US" sz="2400" b="1" dirty="0">
                <a:hlinkClick r:id="rId5"/>
              </a:rPr>
              <a:t>Videos on the Center on PBIS YouTube Channel</a:t>
            </a:r>
            <a:r>
              <a:rPr lang="en-US" sz="2400" b="1" dirty="0"/>
              <a:t> (https://youtube.com/c/CenteronPBIS/videos) </a:t>
            </a:r>
            <a:r>
              <a:rPr lang="en-US" sz="2400" dirty="0"/>
              <a:t>for recordings available now</a:t>
            </a:r>
          </a:p>
        </p:txBody>
      </p:sp>
    </p:spTree>
    <p:extLst>
      <p:ext uri="{BB962C8B-B14F-4D97-AF65-F5344CB8AC3E}">
        <p14:creationId xmlns:p14="http://schemas.microsoft.com/office/powerpoint/2010/main" val="263202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Black and white clip art of movie film reel." title="Movie Film R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rot="-425150">
            <a:off x="8780372" y="5358585"/>
            <a:ext cx="2678633" cy="133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The image is a dark blue background with green lettering stating Positively! Minnesota! on the left. To its right the logo consists of small green letters spelling Minnesota on top and the letters P, B, I in blue with the letter S transparent, in the shape of a waterway. There is a large green tree next to a medium sized yellow tree and a small red tree. Together, the three trees together resemble a triangle in it's side" title="Positively Minnesota"/>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633" t="7268" r="1270" b="-2"/>
          <a:stretch/>
        </p:blipFill>
        <p:spPr>
          <a:xfrm rot="1358937">
            <a:off x="5430216" y="5431694"/>
            <a:ext cx="2833557" cy="146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a:t>2022 Minnesota PBIS Institute and Film Festival</a:t>
            </a:r>
            <a:br>
              <a:rPr lang="en-US"/>
            </a:br>
            <a:r>
              <a:rPr lang="en-US"/>
              <a:t>Save-the-dates for June 14-16, 2022</a:t>
            </a:r>
            <a:endParaRPr lang="en-US" dirty="0"/>
          </a:p>
        </p:txBody>
      </p:sp>
      <p:sp>
        <p:nvSpPr>
          <p:cNvPr id="3" name="Content Placeholder 2"/>
          <p:cNvSpPr>
            <a:spLocks noGrp="1"/>
          </p:cNvSpPr>
          <p:nvPr>
            <p:ph idx="1"/>
          </p:nvPr>
        </p:nvSpPr>
        <p:spPr/>
        <p:txBody>
          <a:bodyPr/>
          <a:lstStyle/>
          <a:p>
            <a:pPr marL="0" indent="0">
              <a:buNone/>
            </a:pPr>
            <a:r>
              <a:rPr lang="en-US" b="1" i="1" dirty="0"/>
              <a:t>Save-the-dates for June 14-16, 2022</a:t>
            </a:r>
            <a:r>
              <a:rPr lang="en-US" i="1" dirty="0"/>
              <a:t> for Summer Institute, Film Festival and Annual Sustaining Exemplar Recognition Ceremony </a:t>
            </a:r>
          </a:p>
          <a:p>
            <a:r>
              <a:rPr lang="en-US" dirty="0"/>
              <a:t>Request for proposals for breakout sessions and films will appear this winter</a:t>
            </a:r>
          </a:p>
          <a:p>
            <a:pPr lvl="1"/>
            <a:r>
              <a:rPr lang="en-US" dirty="0"/>
              <a:t>Submission forms and presentations from previous institutes available on the </a:t>
            </a:r>
            <a:r>
              <a:rPr lang="en-US" dirty="0">
                <a:hlinkClick r:id="rId5"/>
              </a:rPr>
              <a:t>Minnesota PBIS Summer Institute webpage</a:t>
            </a:r>
            <a:r>
              <a:rPr lang="en-US" dirty="0"/>
              <a:t> (https://pbismn.org/summer-institute)</a:t>
            </a:r>
          </a:p>
          <a:p>
            <a:r>
              <a:rPr lang="en-US" dirty="0"/>
              <a:t>See Summer Institute 2020 and 2021 presentations, including the keynote by Dr. Tamika LaSalle, </a:t>
            </a:r>
            <a:r>
              <a:rPr lang="en-US" dirty="0">
                <a:hlinkClick r:id="rId6"/>
              </a:rPr>
              <a:t>“[Culturally Responsive] PBIS: Leveraging Existing Systems to Advance Equity”</a:t>
            </a:r>
            <a:r>
              <a:rPr lang="en-US" dirty="0"/>
              <a:t> (https://youtube.com/c/PBISMinnesota/videos)</a:t>
            </a:r>
          </a:p>
        </p:txBody>
      </p:sp>
      <p:sp>
        <p:nvSpPr>
          <p:cNvPr id="4" name="Date Placeholder 3"/>
          <p:cNvSpPr>
            <a:spLocks noGrp="1"/>
          </p:cNvSpPr>
          <p:nvPr>
            <p:ph type="dt" sz="half" idx="10"/>
          </p:nvPr>
        </p:nvSpPr>
        <p:spPr/>
        <p:txBody>
          <a:bodyPr/>
          <a:lstStyle/>
          <a:p>
            <a:fld id="{824D5D47-1752-4D84-8BFB-C2F71A34C932}" type="datetime1">
              <a:rPr lang="en-US" smtClean="0"/>
              <a:pPr/>
              <a:t>11/3/2021</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17</a:t>
            </a:fld>
            <a:endParaRPr lang="en-US" dirty="0"/>
          </a:p>
        </p:txBody>
      </p:sp>
    </p:spTree>
    <p:extLst>
      <p:ext uri="{BB962C8B-B14F-4D97-AF65-F5344CB8AC3E}">
        <p14:creationId xmlns:p14="http://schemas.microsoft.com/office/powerpoint/2010/main" val="1842776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11/3/2021</a:t>
            </a:fld>
            <a:endParaRPr lang="en-US">
              <a:solidFill>
                <a:srgbClr val="000000"/>
              </a:solidFill>
            </a:endParaRPr>
          </a:p>
        </p:txBody>
      </p:sp>
      <p:sp>
        <p:nvSpPr>
          <p:cNvPr id="6" name="Footer Placeholder 5"/>
          <p:cNvSpPr>
            <a:spLocks noGrp="1"/>
          </p:cNvSpPr>
          <p:nvPr>
            <p:ph type="ftr" sz="quarter" idx="13"/>
          </p:nvPr>
        </p:nvSpPr>
        <p:spPr/>
        <p:txBody>
          <a:bodyPr/>
          <a:lstStyle/>
          <a:p>
            <a:r>
              <a:rPr lang="en-US" dirty="0">
                <a:solidFill>
                  <a:srgbClr val="003865"/>
                </a:solidFill>
              </a:rPr>
              <a:t>Minnesota Department of Education | education.mn.gov</a:t>
            </a:r>
          </a:p>
        </p:txBody>
      </p:sp>
      <p:pic>
        <p:nvPicPr>
          <p:cNvPr id="9" name="Picture 8" descr="Screenshot of cohort 18 application overview"/>
          <p:cNvPicPr>
            <a:picLocks noChangeAspect="1"/>
          </p:cNvPicPr>
          <p:nvPr/>
        </p:nvPicPr>
        <p:blipFill rotWithShape="1">
          <a:blip r:embed="rId2"/>
          <a:srcRect l="6271" t="28858" r="4999" b="16152"/>
          <a:stretch/>
        </p:blipFill>
        <p:spPr>
          <a:xfrm>
            <a:off x="1713328" y="3809817"/>
            <a:ext cx="8909138" cy="4101766"/>
          </a:xfrm>
          <a:prstGeom prst="rect">
            <a:avLst/>
          </a:prstGeom>
          <a:ln>
            <a:solidFill>
              <a:schemeClr val="tx1"/>
            </a:solidFill>
          </a:ln>
        </p:spPr>
      </p:pic>
      <p:sp>
        <p:nvSpPr>
          <p:cNvPr id="2" name="Title 1"/>
          <p:cNvSpPr>
            <a:spLocks noGrp="1"/>
          </p:cNvSpPr>
          <p:nvPr>
            <p:ph type="title"/>
          </p:nvPr>
        </p:nvSpPr>
        <p:spPr/>
        <p:txBody>
          <a:bodyPr/>
          <a:lstStyle/>
          <a:p>
            <a:r>
              <a:rPr lang="en-US"/>
              <a:t>Schools Can Apply for Cohort 18 (2022-2024)</a:t>
            </a:r>
          </a:p>
        </p:txBody>
      </p:sp>
      <p:sp>
        <p:nvSpPr>
          <p:cNvPr id="3" name="Content Placeholder 2"/>
          <p:cNvSpPr>
            <a:spLocks noGrp="1"/>
          </p:cNvSpPr>
          <p:nvPr>
            <p:ph idx="1"/>
          </p:nvPr>
        </p:nvSpPr>
        <p:spPr/>
        <p:txBody>
          <a:bodyPr/>
          <a:lstStyle/>
          <a:p>
            <a:pPr marL="228600" lvl="0" indent="-228600">
              <a:buClr>
                <a:srgbClr val="003865"/>
              </a:buClr>
              <a:buFont typeface="Arial" panose="020B0604020202020204" pitchFamily="34" charset="0"/>
              <a:buChar char="•"/>
            </a:pPr>
            <a:r>
              <a:rPr lang="en-US">
                <a:solidFill>
                  <a:srgbClr val="003865"/>
                </a:solidFill>
              </a:rPr>
              <a:t>Cohort application guides through Exploration activities to </a:t>
            </a:r>
            <a:r>
              <a:rPr lang="en-US" b="1">
                <a:solidFill>
                  <a:srgbClr val="003865"/>
                </a:solidFill>
              </a:rPr>
              <a:t>form a team </a:t>
            </a:r>
            <a:r>
              <a:rPr lang="en-US">
                <a:solidFill>
                  <a:srgbClr val="003865"/>
                </a:solidFill>
              </a:rPr>
              <a:t>and </a:t>
            </a:r>
            <a:r>
              <a:rPr lang="en-US" b="1">
                <a:solidFill>
                  <a:srgbClr val="003865"/>
                </a:solidFill>
              </a:rPr>
              <a:t>get data system </a:t>
            </a:r>
            <a:r>
              <a:rPr lang="en-US">
                <a:solidFill>
                  <a:srgbClr val="003865"/>
                </a:solidFill>
              </a:rPr>
              <a:t>in place.</a:t>
            </a:r>
          </a:p>
          <a:p>
            <a:pPr marL="228600" lvl="0" indent="-228600">
              <a:buClr>
                <a:srgbClr val="003865"/>
              </a:buClr>
              <a:buFont typeface="Arial" panose="020B0604020202020204" pitchFamily="34" charset="0"/>
              <a:buChar char="•"/>
            </a:pPr>
            <a:r>
              <a:rPr lang="en-US">
                <a:solidFill>
                  <a:srgbClr val="003865"/>
                </a:solidFill>
              </a:rPr>
              <a:t>Teams get pre-requisites in place to be </a:t>
            </a:r>
            <a:r>
              <a:rPr lang="en-US" b="1">
                <a:solidFill>
                  <a:srgbClr val="003865"/>
                </a:solidFill>
              </a:rPr>
              <a:t>ready</a:t>
            </a:r>
            <a:r>
              <a:rPr lang="en-US">
                <a:solidFill>
                  <a:srgbClr val="003865"/>
                </a:solidFill>
              </a:rPr>
              <a:t> for </a:t>
            </a:r>
            <a:r>
              <a:rPr lang="en-US" b="1">
                <a:solidFill>
                  <a:srgbClr val="003865"/>
                </a:solidFill>
              </a:rPr>
              <a:t>PBIS Installation</a:t>
            </a:r>
            <a:r>
              <a:rPr lang="en-US">
                <a:solidFill>
                  <a:srgbClr val="003865"/>
                </a:solidFill>
              </a:rPr>
              <a:t>, including </a:t>
            </a:r>
            <a:r>
              <a:rPr lang="en-US" b="1">
                <a:solidFill>
                  <a:srgbClr val="003865"/>
                </a:solidFill>
              </a:rPr>
              <a:t>commitment to data collection and analysis</a:t>
            </a:r>
            <a:r>
              <a:rPr lang="en-US">
                <a:solidFill>
                  <a:srgbClr val="003865"/>
                </a:solidFill>
              </a:rPr>
              <a:t>.</a:t>
            </a: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18</a:t>
            </a:fld>
            <a:endParaRPr lang="en-US">
              <a:solidFill>
                <a:srgbClr val="000000"/>
              </a:solidFill>
            </a:endParaRPr>
          </a:p>
        </p:txBody>
      </p:sp>
      <p:sp>
        <p:nvSpPr>
          <p:cNvPr id="8" name="TextBox 7"/>
          <p:cNvSpPr txBox="1"/>
          <p:nvPr/>
        </p:nvSpPr>
        <p:spPr>
          <a:xfrm>
            <a:off x="8824785" y="3445263"/>
            <a:ext cx="3260124" cy="2062103"/>
          </a:xfrm>
          <a:prstGeom prst="rect">
            <a:avLst/>
          </a:prstGeom>
          <a:solidFill>
            <a:schemeClr val="bg1"/>
          </a:solidFill>
          <a:ln w="38100">
            <a:solidFill>
              <a:schemeClr val="accent2"/>
            </a:solidFill>
          </a:ln>
        </p:spPr>
        <p:txBody>
          <a:bodyPr wrap="square" rtlCol="0">
            <a:spAutoFit/>
          </a:bodyPr>
          <a:lstStyle/>
          <a:p>
            <a:r>
              <a:rPr lang="en-US" sz="3600" b="1">
                <a:solidFill>
                  <a:srgbClr val="003865"/>
                </a:solidFill>
              </a:rPr>
              <a:t>Opens in November!</a:t>
            </a:r>
          </a:p>
          <a:p>
            <a:r>
              <a:rPr lang="en-US" sz="2800"/>
              <a:t>(https://pbisMN.org/Getting-Started)</a:t>
            </a:r>
          </a:p>
        </p:txBody>
      </p:sp>
    </p:spTree>
    <p:extLst>
      <p:ext uri="{BB962C8B-B14F-4D97-AF65-F5344CB8AC3E}">
        <p14:creationId xmlns:p14="http://schemas.microsoft.com/office/powerpoint/2010/main" val="965980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Share your #pbisMN work!</a:t>
            </a:r>
            <a:br>
              <a:rPr lang="en-US" sz="1800" dirty="0"/>
            </a:br>
            <a:endParaRPr lang="en-US" sz="1800" dirty="0"/>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11/3/2021</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19</a:t>
            </a:fld>
            <a:endParaRPr lang="en-US" dirty="0">
              <a:solidFill>
                <a:srgbClr val="000000"/>
              </a:solidFill>
            </a:endParaRPr>
          </a:p>
        </p:txBody>
      </p:sp>
      <p:sp>
        <p:nvSpPr>
          <p:cNvPr id="5" name="Footer Placeholder 4"/>
          <p:cNvSpPr>
            <a:spLocks noGrp="1"/>
          </p:cNvSpPr>
          <p:nvPr>
            <p:ph type="ftr" sz="quarter" idx="13"/>
          </p:nvPr>
        </p:nvSpPr>
        <p:spPr/>
        <p:txBody>
          <a:bodyPr/>
          <a:lstStyle/>
          <a:p>
            <a:r>
              <a:rPr lang="en-US" dirty="0">
                <a:solidFill>
                  <a:srgbClr val="003865"/>
                </a:solidFill>
              </a:rPr>
              <a:t>Minnesota Department of Education | education.mn.gov</a:t>
            </a:r>
          </a:p>
        </p:txBody>
      </p:sp>
      <p:sp>
        <p:nvSpPr>
          <p:cNvPr id="10" name="Shape 163"/>
          <p:cNvSpPr txBox="1"/>
          <p:nvPr/>
        </p:nvSpPr>
        <p:spPr>
          <a:xfrm>
            <a:off x="1354288" y="1933953"/>
            <a:ext cx="4515933" cy="378224"/>
          </a:xfrm>
          <a:prstGeom prst="rect">
            <a:avLst/>
          </a:prstGeom>
          <a:noFill/>
          <a:ln>
            <a:noFill/>
          </a:ln>
        </p:spPr>
        <p:txBody>
          <a:bodyPr lIns="68569" tIns="68569" rIns="68569" bIns="68569" numCol="1" anchor="ctr" anchorCtr="0">
            <a:noAutofit/>
          </a:bodyPr>
          <a:lstStyle/>
          <a:p>
            <a:r>
              <a:rPr lang="en-US" sz="3600" u="sng" dirty="0">
                <a:solidFill>
                  <a:srgbClr val="0563C1"/>
                </a:solidFill>
                <a:hlinkClick r:id="rId2"/>
              </a:rPr>
              <a:t>facebook.com/pbisMN</a:t>
            </a:r>
            <a:r>
              <a:rPr lang="en-US" sz="3600" u="sng" dirty="0">
                <a:solidFill>
                  <a:srgbClr val="0563C1"/>
                </a:solidFill>
              </a:rPr>
              <a:t> </a:t>
            </a:r>
            <a:r>
              <a:rPr lang="en-US" sz="3600" dirty="0">
                <a:solidFill>
                  <a:srgbClr val="003865"/>
                </a:solidFill>
              </a:rPr>
              <a:t> </a:t>
            </a:r>
          </a:p>
        </p:txBody>
      </p:sp>
      <p:sp>
        <p:nvSpPr>
          <p:cNvPr id="11" name="Shape 164"/>
          <p:cNvSpPr txBox="1"/>
          <p:nvPr/>
        </p:nvSpPr>
        <p:spPr>
          <a:xfrm>
            <a:off x="6564678" y="1857003"/>
            <a:ext cx="4362966" cy="532124"/>
          </a:xfrm>
          <a:prstGeom prst="rect">
            <a:avLst/>
          </a:prstGeom>
          <a:noFill/>
          <a:ln>
            <a:noFill/>
          </a:ln>
        </p:spPr>
        <p:txBody>
          <a:bodyPr lIns="68569" tIns="68569" rIns="68569" bIns="68569" numCol="1" anchor="ctr" anchorCtr="0">
            <a:noAutofit/>
          </a:bodyPr>
          <a:lstStyle/>
          <a:p>
            <a:r>
              <a:rPr lang="en-US" sz="3600" u="sng" dirty="0">
                <a:solidFill>
                  <a:srgbClr val="0563C1"/>
                </a:solidFill>
                <a:hlinkClick r:id="rId3"/>
              </a:rPr>
              <a:t>twitter.com/pbisMN</a:t>
            </a:r>
            <a:r>
              <a:rPr lang="en-US" sz="2800" dirty="0">
                <a:solidFill>
                  <a:srgbClr val="003865"/>
                </a:solidFill>
              </a:rPr>
              <a:t> </a:t>
            </a:r>
            <a:endParaRPr lang="en-US" sz="2000" dirty="0">
              <a:solidFill>
                <a:srgbClr val="003865"/>
              </a:solidFill>
            </a:endParaRPr>
          </a:p>
        </p:txBody>
      </p:sp>
      <p:pic>
        <p:nvPicPr>
          <p:cNvPr id="12" name="Shape 166" descr="This is the Twitter Logo of the bluebird tweeting." title="Twitter Logo"/>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45755" y="2528240"/>
            <a:ext cx="964763" cy="779737"/>
          </a:xfrm>
          <a:prstGeom prst="rect">
            <a:avLst/>
          </a:prstGeom>
          <a:noFill/>
          <a:ln>
            <a:noFill/>
          </a:ln>
        </p:spPr>
      </p:pic>
      <p:pic>
        <p:nvPicPr>
          <p:cNvPr id="9" name="Shape 162" descr="This is a thumbs up like sign from FaceBook." title="Thumbs Up Like FaceBook"/>
          <p:cNvPicPr preferRelativeResize="0">
            <a:picLocks noChangeAspect="1"/>
          </p:cNvPicPr>
          <p:nvPr/>
        </p:nvPicPr>
        <p:blipFill rotWithShape="1">
          <a:blip r:embed="rId5" cstate="screen">
            <a:alphaModFix/>
            <a:extLst>
              <a:ext uri="{28A0092B-C50C-407E-A947-70E740481C1C}">
                <a14:useLocalDpi xmlns:a14="http://schemas.microsoft.com/office/drawing/2010/main"/>
              </a:ext>
            </a:extLst>
          </a:blip>
          <a:srcRect/>
          <a:stretch/>
        </p:blipFill>
        <p:spPr>
          <a:xfrm>
            <a:off x="2704985" y="2528240"/>
            <a:ext cx="1814537" cy="816413"/>
          </a:xfrm>
          <a:prstGeom prst="roundRect">
            <a:avLst>
              <a:gd name="adj" fmla="val 16667"/>
            </a:avLst>
          </a:prstGeom>
          <a:noFill/>
          <a:ln>
            <a:noFill/>
          </a:ln>
        </p:spPr>
      </p:pic>
    </p:spTree>
    <p:extLst>
      <p:ext uri="{BB962C8B-B14F-4D97-AF65-F5344CB8AC3E}">
        <p14:creationId xmlns:p14="http://schemas.microsoft.com/office/powerpoint/2010/main" val="63502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Slide background featuring three photos of students learn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 y="171"/>
            <a:ext cx="12191085" cy="6857657"/>
          </a:xfrm>
          <a:prstGeom prst="rect">
            <a:avLst/>
          </a:prstGeom>
        </p:spPr>
      </p:pic>
      <p:sp>
        <p:nvSpPr>
          <p:cNvPr id="6" name="Title 5"/>
          <p:cNvSpPr>
            <a:spLocks noGrp="1"/>
          </p:cNvSpPr>
          <p:nvPr>
            <p:ph type="title"/>
          </p:nvPr>
        </p:nvSpPr>
        <p:spPr>
          <a:xfrm>
            <a:off x="838200" y="-1"/>
            <a:ext cx="10515600" cy="1528355"/>
          </a:xfrm>
        </p:spPr>
        <p:txBody>
          <a:bodyPr>
            <a:normAutofit/>
          </a:bodyPr>
          <a:lstStyle/>
          <a:p>
            <a:r>
              <a:rPr lang="en-US" sz="3600" dirty="0"/>
              <a:t>Ten Minnesota Commitments to Equity</a:t>
            </a:r>
          </a:p>
        </p:txBody>
      </p:sp>
      <p:sp>
        <p:nvSpPr>
          <p:cNvPr id="7" name="Content Placeholder 6"/>
          <p:cNvSpPr>
            <a:spLocks noGrp="1"/>
          </p:cNvSpPr>
          <p:nvPr>
            <p:ph sz="quarter" idx="10"/>
          </p:nvPr>
        </p:nvSpPr>
        <p:spPr>
          <a:xfrm>
            <a:off x="838200" y="1815738"/>
            <a:ext cx="10515600" cy="4545874"/>
          </a:xfrm>
        </p:spPr>
        <p:txBody>
          <a:bodyPr>
            <a:noAutofit/>
          </a:bodyPr>
          <a:lstStyle/>
          <a:p>
            <a:pPr marL="457200" indent="-457200">
              <a:lnSpc>
                <a:spcPct val="150000"/>
              </a:lnSpc>
              <a:spcBef>
                <a:spcPts val="0"/>
              </a:spcBef>
              <a:spcAft>
                <a:spcPts val="0"/>
              </a:spcAft>
              <a:buClr>
                <a:schemeClr val="bg1"/>
              </a:buClr>
              <a:buFont typeface="+mj-lt"/>
              <a:buAutoNum type="arabicPeriod"/>
            </a:pPr>
            <a:r>
              <a:rPr lang="en-US" sz="2000" b="1" dirty="0">
                <a:solidFill>
                  <a:schemeClr val="bg1"/>
                </a:solidFill>
              </a:rPr>
              <a:t>Prioritize equity. </a:t>
            </a:r>
          </a:p>
          <a:p>
            <a:pPr marL="457200" indent="-457200">
              <a:lnSpc>
                <a:spcPct val="150000"/>
              </a:lnSpc>
              <a:spcBef>
                <a:spcPts val="0"/>
              </a:spcBef>
              <a:spcAft>
                <a:spcPts val="0"/>
              </a:spcAft>
              <a:buClr>
                <a:schemeClr val="bg1"/>
              </a:buClr>
              <a:buFont typeface="+mj-lt"/>
              <a:buAutoNum type="arabicPeriod"/>
            </a:pPr>
            <a:r>
              <a:rPr lang="en-US" sz="2000" b="1" dirty="0">
                <a:solidFill>
                  <a:schemeClr val="bg1"/>
                </a:solidFill>
              </a:rPr>
              <a:t>Start from within. </a:t>
            </a:r>
          </a:p>
          <a:p>
            <a:pPr marL="457200" indent="-457200">
              <a:lnSpc>
                <a:spcPct val="150000"/>
              </a:lnSpc>
              <a:spcBef>
                <a:spcPts val="0"/>
              </a:spcBef>
              <a:spcAft>
                <a:spcPts val="0"/>
              </a:spcAft>
              <a:buClr>
                <a:schemeClr val="bg1"/>
              </a:buClr>
              <a:buFont typeface="+mj-lt"/>
              <a:buAutoNum type="arabicPeriod"/>
            </a:pPr>
            <a:r>
              <a:rPr lang="en-US" sz="2000" b="1" dirty="0">
                <a:solidFill>
                  <a:schemeClr val="bg1"/>
                </a:solidFill>
              </a:rPr>
              <a:t>Measure what matters. </a:t>
            </a:r>
          </a:p>
          <a:p>
            <a:pPr marL="457200" indent="-457200">
              <a:lnSpc>
                <a:spcPct val="150000"/>
              </a:lnSpc>
              <a:spcBef>
                <a:spcPts val="0"/>
              </a:spcBef>
              <a:spcAft>
                <a:spcPts val="0"/>
              </a:spcAft>
              <a:buClr>
                <a:schemeClr val="bg1"/>
              </a:buClr>
              <a:buFont typeface="+mj-lt"/>
              <a:buAutoNum type="arabicPeriod"/>
            </a:pPr>
            <a:r>
              <a:rPr lang="en-US" sz="2000" dirty="0">
                <a:solidFill>
                  <a:schemeClr val="accent2"/>
                </a:solidFill>
              </a:rPr>
              <a:t>Go local. </a:t>
            </a:r>
          </a:p>
          <a:p>
            <a:pPr marL="457200" indent="-457200">
              <a:lnSpc>
                <a:spcPct val="150000"/>
              </a:lnSpc>
              <a:spcBef>
                <a:spcPts val="0"/>
              </a:spcBef>
              <a:spcAft>
                <a:spcPts val="0"/>
              </a:spcAft>
              <a:buClr>
                <a:schemeClr val="bg1"/>
              </a:buClr>
              <a:buFont typeface="+mj-lt"/>
              <a:buAutoNum type="arabicPeriod"/>
            </a:pPr>
            <a:r>
              <a:rPr lang="en-US" sz="2000" dirty="0">
                <a:solidFill>
                  <a:schemeClr val="accent2"/>
                </a:solidFill>
              </a:rPr>
              <a:t>Follow the money. </a:t>
            </a:r>
          </a:p>
          <a:p>
            <a:pPr marL="457200" indent="-457200">
              <a:lnSpc>
                <a:spcPct val="150000"/>
              </a:lnSpc>
              <a:spcBef>
                <a:spcPts val="0"/>
              </a:spcBef>
              <a:spcAft>
                <a:spcPts val="0"/>
              </a:spcAft>
              <a:buClr>
                <a:schemeClr val="bg1"/>
              </a:buClr>
              <a:buFont typeface="+mj-lt"/>
              <a:buAutoNum type="arabicPeriod"/>
            </a:pPr>
            <a:r>
              <a:rPr lang="en-US" sz="2000" dirty="0">
                <a:solidFill>
                  <a:schemeClr val="accent2"/>
                </a:solidFill>
              </a:rPr>
              <a:t>Start early. </a:t>
            </a:r>
          </a:p>
          <a:p>
            <a:pPr marL="457200" indent="-457200">
              <a:lnSpc>
                <a:spcPct val="150000"/>
              </a:lnSpc>
              <a:spcBef>
                <a:spcPts val="0"/>
              </a:spcBef>
              <a:spcAft>
                <a:spcPts val="0"/>
              </a:spcAft>
              <a:buClr>
                <a:schemeClr val="bg1"/>
              </a:buClr>
              <a:buFont typeface="+mj-lt"/>
              <a:buAutoNum type="arabicPeriod"/>
            </a:pPr>
            <a:r>
              <a:rPr lang="en-US" sz="2000" dirty="0">
                <a:solidFill>
                  <a:schemeClr val="accent2"/>
                </a:solidFill>
              </a:rPr>
              <a:t>Monitor implementation of standards. </a:t>
            </a:r>
          </a:p>
          <a:p>
            <a:pPr marL="457200" indent="-457200">
              <a:lnSpc>
                <a:spcPct val="150000"/>
              </a:lnSpc>
              <a:spcBef>
                <a:spcPts val="0"/>
              </a:spcBef>
              <a:spcAft>
                <a:spcPts val="0"/>
              </a:spcAft>
              <a:buClr>
                <a:schemeClr val="bg1"/>
              </a:buClr>
              <a:buFont typeface="+mj-lt"/>
              <a:buAutoNum type="arabicPeriod"/>
            </a:pPr>
            <a:r>
              <a:rPr lang="en-US" sz="2000" dirty="0">
                <a:solidFill>
                  <a:schemeClr val="accent2"/>
                </a:solidFill>
              </a:rPr>
              <a:t>Value people. </a:t>
            </a:r>
          </a:p>
          <a:p>
            <a:pPr marL="457200" indent="-457200">
              <a:lnSpc>
                <a:spcPct val="150000"/>
              </a:lnSpc>
              <a:spcBef>
                <a:spcPts val="0"/>
              </a:spcBef>
              <a:spcAft>
                <a:spcPts val="0"/>
              </a:spcAft>
              <a:buClr>
                <a:schemeClr val="bg1"/>
              </a:buClr>
              <a:buFont typeface="+mj-lt"/>
              <a:buAutoNum type="arabicPeriod"/>
            </a:pPr>
            <a:r>
              <a:rPr lang="en-US" sz="2000" b="1" dirty="0">
                <a:solidFill>
                  <a:schemeClr val="bg1"/>
                </a:solidFill>
              </a:rPr>
              <a:t>Improve conditions for learning. </a:t>
            </a:r>
          </a:p>
          <a:p>
            <a:pPr marL="457200" indent="-457200">
              <a:lnSpc>
                <a:spcPct val="150000"/>
              </a:lnSpc>
              <a:spcBef>
                <a:spcPts val="0"/>
              </a:spcBef>
              <a:spcAft>
                <a:spcPts val="0"/>
              </a:spcAft>
              <a:buClr>
                <a:schemeClr val="bg1"/>
              </a:buClr>
              <a:buFont typeface="+mj-lt"/>
              <a:buAutoNum type="arabicPeriod"/>
            </a:pPr>
            <a:r>
              <a:rPr lang="en-US" sz="2000" dirty="0">
                <a:solidFill>
                  <a:schemeClr val="accent2"/>
                </a:solidFill>
              </a:rPr>
              <a:t>Give students options. </a:t>
            </a:r>
          </a:p>
        </p:txBody>
      </p:sp>
    </p:spTree>
    <p:extLst>
      <p:ext uri="{BB962C8B-B14F-4D97-AF65-F5344CB8AC3E}">
        <p14:creationId xmlns:p14="http://schemas.microsoft.com/office/powerpoint/2010/main" val="3515002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t>North Regional Contacts</a:t>
            </a:r>
            <a:endParaRPr lang="en-US"/>
          </a:p>
        </p:txBody>
      </p:sp>
      <p:sp>
        <p:nvSpPr>
          <p:cNvPr id="4" name="Slide Number Placeholder 3"/>
          <p:cNvSpPr>
            <a:spLocks noGrp="1"/>
          </p:cNvSpPr>
          <p:nvPr>
            <p:ph type="sldNum" sz="quarter" idx="12"/>
          </p:nvPr>
        </p:nvSpPr>
        <p:spPr>
          <a:prstGeom prst="rect">
            <a:avLst/>
          </a:prstGeom>
        </p:spPr>
        <p:txBody>
          <a:bodyPr/>
          <a:lstStyle/>
          <a:p>
            <a:fld id="{91C7252B-4A3A-443E-82EA-92A5BCCF2336}" type="slidenum">
              <a:rPr lang="en-US" smtClean="0"/>
              <a:pPr/>
              <a:t>20</a:t>
            </a:fld>
            <a:endParaRPr lang="en-US"/>
          </a:p>
        </p:txBody>
      </p:sp>
      <p:sp>
        <p:nvSpPr>
          <p:cNvPr id="5" name="Content Placeholder 2"/>
          <p:cNvSpPr txBox="1">
            <a:spLocks/>
          </p:cNvSpPr>
          <p:nvPr/>
        </p:nvSpPr>
        <p:spPr>
          <a:xfrm>
            <a:off x="894374" y="1458673"/>
            <a:ext cx="4824501" cy="359377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sz="2000" b="1" i="1">
                <a:latin typeface="+mj-lt"/>
              </a:rPr>
              <a:t>North Regional Implementation Project</a:t>
            </a:r>
          </a:p>
          <a:p>
            <a:pPr marL="0" indent="0">
              <a:spcBef>
                <a:spcPts val="0"/>
              </a:spcBef>
              <a:buNone/>
            </a:pPr>
            <a:r>
              <a:rPr lang="en-US" sz="1800" b="1">
                <a:latin typeface="+mj-lt"/>
                <a:ea typeface="Verdana" panose="020B0604030504040204" pitchFamily="34" charset="0"/>
                <a:cs typeface="Verdana" panose="020B0604030504040204" pitchFamily="34" charset="0"/>
              </a:rPr>
              <a:t>Erin Engness</a:t>
            </a:r>
            <a:br>
              <a:rPr lang="en-US" sz="1800" b="1">
                <a:latin typeface="+mj-lt"/>
                <a:ea typeface="Verdana" panose="020B0604030504040204" pitchFamily="34" charset="0"/>
                <a:cs typeface="Verdana" panose="020B0604030504040204" pitchFamily="34" charset="0"/>
              </a:rPr>
            </a:br>
            <a:r>
              <a:rPr lang="en-US" sz="1800">
                <a:latin typeface="+mj-lt"/>
                <a:ea typeface="Verdana" panose="020B0604030504040204" pitchFamily="34" charset="0"/>
                <a:cs typeface="Verdana" panose="020B0604030504040204" pitchFamily="34" charset="0"/>
              </a:rPr>
              <a:t>NRIP Coordinator</a:t>
            </a:r>
            <a:br>
              <a:rPr lang="en-US" sz="1800">
                <a:latin typeface="+mj-lt"/>
                <a:ea typeface="Verdana" panose="020B0604030504040204" pitchFamily="34" charset="0"/>
                <a:cs typeface="Verdana" panose="020B0604030504040204" pitchFamily="34" charset="0"/>
              </a:rPr>
            </a:br>
            <a:r>
              <a:rPr lang="en-US" sz="1800">
                <a:latin typeface="+mj-lt"/>
                <a:ea typeface="Verdana" panose="020B0604030504040204" pitchFamily="34" charset="0"/>
                <a:cs typeface="Verdana" panose="020B0604030504040204" pitchFamily="34" charset="0"/>
                <a:hlinkClick r:id="rId3"/>
              </a:rPr>
              <a:t>EEngness@resourcecoop-mn.gov</a:t>
            </a:r>
            <a:r>
              <a:rPr lang="en-US" sz="1800">
                <a:latin typeface="+mj-lt"/>
                <a:ea typeface="Verdana" panose="020B0604030504040204" pitchFamily="34" charset="0"/>
                <a:cs typeface="Verdana" panose="020B0604030504040204" pitchFamily="34" charset="0"/>
              </a:rPr>
              <a:t> </a:t>
            </a:r>
          </a:p>
        </p:txBody>
      </p:sp>
      <p:sp>
        <p:nvSpPr>
          <p:cNvPr id="7" name="TextBox 6"/>
          <p:cNvSpPr txBox="1"/>
          <p:nvPr/>
        </p:nvSpPr>
        <p:spPr>
          <a:xfrm>
            <a:off x="6624002" y="1458673"/>
            <a:ext cx="4407658" cy="4247317"/>
          </a:xfrm>
          <a:prstGeom prst="rect">
            <a:avLst/>
          </a:prstGeom>
          <a:noFill/>
        </p:spPr>
        <p:txBody>
          <a:bodyPr wrap="square" rtlCol="0">
            <a:spAutoFit/>
          </a:bodyPr>
          <a:lstStyle/>
          <a:p>
            <a:pPr>
              <a:spcAft>
                <a:spcPts val="600"/>
              </a:spcAft>
            </a:pPr>
            <a:r>
              <a:rPr lang="en-US" sz="2000" b="1" i="1" dirty="0">
                <a:latin typeface="+mj-lt"/>
              </a:rPr>
              <a:t>PBIS Management - Regional Contacts</a:t>
            </a:r>
          </a:p>
          <a:p>
            <a:pPr lvl="0"/>
            <a:r>
              <a:rPr lang="en-US" b="1" dirty="0">
                <a:solidFill>
                  <a:srgbClr val="003865"/>
                </a:solidFill>
              </a:rPr>
              <a:t>Angie Scott</a:t>
            </a:r>
            <a:endParaRPr lang="en-US" dirty="0">
              <a:solidFill>
                <a:srgbClr val="003865"/>
              </a:solidFill>
            </a:endParaRPr>
          </a:p>
          <a:p>
            <a:pPr lvl="0"/>
            <a:r>
              <a:rPr lang="en-US" dirty="0">
                <a:solidFill>
                  <a:srgbClr val="003865"/>
                </a:solidFill>
                <a:hlinkClick r:id="rId4" tooltip="email Angie Scott from MDE"/>
              </a:rPr>
              <a:t>Angela.Scott@state.mn.us</a:t>
            </a:r>
            <a:r>
              <a:rPr lang="en-US" dirty="0">
                <a:solidFill>
                  <a:srgbClr val="003865"/>
                </a:solidFill>
              </a:rPr>
              <a:t> </a:t>
            </a:r>
          </a:p>
          <a:p>
            <a:endParaRPr lang="en-US" b="1" dirty="0"/>
          </a:p>
          <a:p>
            <a:r>
              <a:rPr lang="en-US" b="1" dirty="0"/>
              <a:t>Erin Farrell</a:t>
            </a:r>
            <a:endParaRPr lang="en-US" dirty="0"/>
          </a:p>
          <a:p>
            <a:r>
              <a:rPr lang="en-US" dirty="0">
                <a:hlinkClick r:id="rId5"/>
              </a:rPr>
              <a:t>Erin.Farrell@state.mn.us</a:t>
            </a:r>
            <a:r>
              <a:rPr lang="en-US" dirty="0"/>
              <a:t> </a:t>
            </a:r>
          </a:p>
          <a:p>
            <a:endParaRPr lang="en-US" dirty="0"/>
          </a:p>
          <a:p>
            <a:r>
              <a:rPr lang="en-US" b="1" dirty="0"/>
              <a:t>Eric Kloos</a:t>
            </a:r>
            <a:br>
              <a:rPr lang="en-US" dirty="0"/>
            </a:br>
            <a:r>
              <a:rPr lang="en-US" u="sng" dirty="0">
                <a:hlinkClick r:id="rId6"/>
              </a:rPr>
              <a:t>Eric.Kloos@state.mn.us</a:t>
            </a:r>
            <a:r>
              <a:rPr lang="en-US" u="sng" dirty="0"/>
              <a:t> </a:t>
            </a:r>
            <a:br>
              <a:rPr lang="en-US" dirty="0"/>
            </a:br>
            <a:endParaRPr lang="en-US" sz="2000" dirty="0"/>
          </a:p>
          <a:p>
            <a:endParaRPr lang="en-US" sz="2000" dirty="0">
              <a:latin typeface="+mj-lt"/>
            </a:endParaRPr>
          </a:p>
          <a:p>
            <a:pPr>
              <a:spcAft>
                <a:spcPts val="600"/>
              </a:spcAft>
            </a:pPr>
            <a:r>
              <a:rPr lang="en-US" sz="2000" b="1" i="1" dirty="0">
                <a:latin typeface="+mj-lt"/>
              </a:rPr>
              <a:t>PBIS Evaluation Contact</a:t>
            </a:r>
          </a:p>
          <a:p>
            <a:r>
              <a:rPr lang="en-US" b="1" dirty="0">
                <a:latin typeface="+mj-lt"/>
              </a:rPr>
              <a:t>Wilder Research</a:t>
            </a:r>
            <a:br>
              <a:rPr lang="en-US" dirty="0">
                <a:latin typeface="+mj-lt"/>
              </a:rPr>
            </a:br>
            <a:r>
              <a:rPr lang="en-US" u="sng" dirty="0">
                <a:latin typeface="+mj-lt"/>
                <a:hlinkClick r:id="rId7"/>
              </a:rPr>
              <a:t>pbisevalmn@wilder.org</a:t>
            </a:r>
            <a:endParaRPr lang="en-US" sz="2000" dirty="0">
              <a:latin typeface="+mj-lt"/>
            </a:endParaRPr>
          </a:p>
        </p:txBody>
      </p:sp>
      <p:sp>
        <p:nvSpPr>
          <p:cNvPr id="6" name="Rectangle 5"/>
          <p:cNvSpPr/>
          <p:nvPr/>
        </p:nvSpPr>
        <p:spPr>
          <a:xfrm>
            <a:off x="894374" y="4406116"/>
            <a:ext cx="4407658" cy="646331"/>
          </a:xfrm>
          <a:prstGeom prst="rect">
            <a:avLst/>
          </a:prstGeom>
        </p:spPr>
        <p:txBody>
          <a:bodyPr wrap="square">
            <a:spAutoFit/>
          </a:bodyPr>
          <a:lstStyle/>
          <a:p>
            <a:r>
              <a:rPr lang="en-US" b="1" dirty="0"/>
              <a:t>Find other PBIS Minnesota contacts at: </a:t>
            </a:r>
            <a:r>
              <a:rPr lang="en-US" dirty="0">
                <a:hlinkClick r:id="rId8" tooltip="PBIS MN contact webpage"/>
              </a:rPr>
              <a:t>https://pbismn.org/contact-us.php</a:t>
            </a:r>
            <a:r>
              <a:rPr lang="en-US" dirty="0"/>
              <a:t> </a:t>
            </a:r>
          </a:p>
        </p:txBody>
      </p:sp>
      <p:sp>
        <p:nvSpPr>
          <p:cNvPr id="9" name="Date Placeholder 8"/>
          <p:cNvSpPr>
            <a:spLocks noGrp="1"/>
          </p:cNvSpPr>
          <p:nvPr>
            <p:ph type="dt" sz="half" idx="10"/>
          </p:nvPr>
        </p:nvSpPr>
        <p:spPr/>
        <p:txBody>
          <a:bodyPr/>
          <a:lstStyle/>
          <a:p>
            <a:fld id="{5D9D7093-2C71-4397-BF8A-5386401BFBB8}" type="datetime1">
              <a:rPr lang="en-US" smtClean="0">
                <a:solidFill>
                  <a:srgbClr val="000000"/>
                </a:solidFill>
              </a:rPr>
              <a:t>11/3/2021</a:t>
            </a:fld>
            <a:endParaRPr lang="en-US">
              <a:solidFill>
                <a:srgbClr val="000000"/>
              </a:solidFill>
            </a:endParaRPr>
          </a:p>
        </p:txBody>
      </p:sp>
      <p:sp>
        <p:nvSpPr>
          <p:cNvPr id="10" name="Footer Placeholder 9"/>
          <p:cNvSpPr>
            <a:spLocks noGrp="1"/>
          </p:cNvSpPr>
          <p:nvPr>
            <p:ph type="ftr" sz="quarter" idx="13"/>
          </p:nvPr>
        </p:nvSpPr>
        <p:spPr/>
        <p:txBody>
          <a:bodyPr/>
          <a:lstStyle/>
          <a:p>
            <a:r>
              <a:rPr lang="en-US" dirty="0">
                <a:solidFill>
                  <a:srgbClr val="003865"/>
                </a:solidFill>
              </a:rPr>
              <a:t>Minnesota Department of Education | education.mn.gov</a:t>
            </a:r>
          </a:p>
        </p:txBody>
      </p:sp>
    </p:spTree>
    <p:extLst>
      <p:ext uri="{BB962C8B-B14F-4D97-AF65-F5344CB8AC3E}">
        <p14:creationId xmlns:p14="http://schemas.microsoft.com/office/powerpoint/2010/main" val="3491298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t>Metro Regional Contacts</a:t>
            </a:r>
            <a:endParaRPr lang="en-US"/>
          </a:p>
        </p:txBody>
      </p:sp>
      <p:sp>
        <p:nvSpPr>
          <p:cNvPr id="4" name="Slide Number Placeholder 3"/>
          <p:cNvSpPr>
            <a:spLocks noGrp="1"/>
          </p:cNvSpPr>
          <p:nvPr>
            <p:ph type="sldNum" sz="quarter" idx="12"/>
          </p:nvPr>
        </p:nvSpPr>
        <p:spPr>
          <a:prstGeom prst="rect">
            <a:avLst/>
          </a:prstGeom>
        </p:spPr>
        <p:txBody>
          <a:bodyPr/>
          <a:lstStyle/>
          <a:p>
            <a:fld id="{91C7252B-4A3A-443E-82EA-92A5BCCF2336}" type="slidenum">
              <a:rPr lang="en-US" smtClean="0"/>
              <a:pPr/>
              <a:t>21</a:t>
            </a:fld>
            <a:endParaRPr lang="en-US"/>
          </a:p>
        </p:txBody>
      </p:sp>
      <p:sp>
        <p:nvSpPr>
          <p:cNvPr id="5" name="Content Placeholder 2"/>
          <p:cNvSpPr txBox="1">
            <a:spLocks/>
          </p:cNvSpPr>
          <p:nvPr/>
        </p:nvSpPr>
        <p:spPr>
          <a:xfrm>
            <a:off x="894374" y="1458673"/>
            <a:ext cx="4824501" cy="359377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sz="2000" b="1" i="1">
                <a:latin typeface="+mj-lt"/>
              </a:rPr>
              <a:t>Metro Regional Implementation Project</a:t>
            </a:r>
          </a:p>
          <a:p>
            <a:pPr marL="0" indent="0">
              <a:spcBef>
                <a:spcPts val="0"/>
              </a:spcBef>
              <a:buNone/>
            </a:pPr>
            <a:r>
              <a:rPr lang="en-US" sz="1800" b="1">
                <a:latin typeface="+mj-lt"/>
                <a:ea typeface="Verdana" panose="020B0604030504040204" pitchFamily="34" charset="0"/>
                <a:cs typeface="Verdana" panose="020B0604030504040204" pitchFamily="34" charset="0"/>
              </a:rPr>
              <a:t>Lauren Sparr</a:t>
            </a:r>
            <a:br>
              <a:rPr lang="en-US" sz="1800" b="1">
                <a:latin typeface="+mj-lt"/>
                <a:ea typeface="Verdana" panose="020B0604030504040204" pitchFamily="34" charset="0"/>
                <a:cs typeface="Verdana" panose="020B0604030504040204" pitchFamily="34" charset="0"/>
              </a:rPr>
            </a:br>
            <a:r>
              <a:rPr lang="en-US" sz="1800">
                <a:latin typeface="+mj-lt"/>
                <a:ea typeface="Verdana" panose="020B0604030504040204" pitchFamily="34" charset="0"/>
                <a:cs typeface="Verdana" panose="020B0604030504040204" pitchFamily="34" charset="0"/>
              </a:rPr>
              <a:t>MRIP Coordinator</a:t>
            </a:r>
            <a:br>
              <a:rPr lang="en-US" sz="1800">
                <a:latin typeface="+mj-lt"/>
                <a:ea typeface="Verdana" panose="020B0604030504040204" pitchFamily="34" charset="0"/>
                <a:cs typeface="Verdana" panose="020B0604030504040204" pitchFamily="34" charset="0"/>
              </a:rPr>
            </a:br>
            <a:r>
              <a:rPr lang="en-US" sz="1800">
                <a:latin typeface="+mj-lt"/>
                <a:ea typeface="Verdana" panose="020B0604030504040204" pitchFamily="34" charset="0"/>
                <a:cs typeface="Verdana" panose="020B0604030504040204" pitchFamily="34" charset="0"/>
                <a:hlinkClick r:id="rId3"/>
              </a:rPr>
              <a:t>Lauren.Sparr@metroecsu.org</a:t>
            </a:r>
            <a:r>
              <a:rPr lang="en-US" sz="1800">
                <a:latin typeface="+mj-lt"/>
                <a:ea typeface="Verdana" panose="020B0604030504040204" pitchFamily="34" charset="0"/>
                <a:cs typeface="Verdana" panose="020B0604030504040204" pitchFamily="34" charset="0"/>
              </a:rPr>
              <a:t> </a:t>
            </a:r>
          </a:p>
          <a:p>
            <a:pPr marL="0" indent="0">
              <a:spcBef>
                <a:spcPts val="0"/>
              </a:spcBef>
              <a:buNone/>
            </a:pPr>
            <a:endParaRPr lang="en-US" sz="1800">
              <a:latin typeface="+mj-lt"/>
              <a:ea typeface="Verdana" panose="020B0604030504040204" pitchFamily="34" charset="0"/>
              <a:cs typeface="Verdana" panose="020B0604030504040204" pitchFamily="34" charset="0"/>
            </a:endParaRPr>
          </a:p>
          <a:p>
            <a:pPr marL="0" indent="0">
              <a:spcBef>
                <a:spcPts val="0"/>
              </a:spcBef>
              <a:buNone/>
            </a:pPr>
            <a:r>
              <a:rPr lang="en-US" sz="1800" b="1">
                <a:latin typeface="+mj-lt"/>
                <a:ea typeface="Verdana" panose="020B0604030504040204" pitchFamily="34" charset="0"/>
                <a:cs typeface="Verdana" panose="020B0604030504040204" pitchFamily="34" charset="0"/>
              </a:rPr>
              <a:t>Debi Doran</a:t>
            </a:r>
          </a:p>
          <a:p>
            <a:pPr marL="0" indent="0">
              <a:spcBef>
                <a:spcPts val="0"/>
              </a:spcBef>
              <a:buNone/>
            </a:pPr>
            <a:r>
              <a:rPr lang="en-US" sz="1800">
                <a:latin typeface="+mj-lt"/>
                <a:ea typeface="Verdana" panose="020B0604030504040204" pitchFamily="34" charset="0"/>
                <a:cs typeface="Verdana" panose="020B0604030504040204" pitchFamily="34" charset="0"/>
              </a:rPr>
              <a:t>Coaching and Evaluation Coordinator</a:t>
            </a:r>
          </a:p>
          <a:p>
            <a:pPr marL="0" indent="0">
              <a:spcBef>
                <a:spcPts val="0"/>
              </a:spcBef>
              <a:buNone/>
            </a:pPr>
            <a:r>
              <a:rPr lang="en-US" sz="1800">
                <a:latin typeface="+mj-lt"/>
                <a:ea typeface="Verdana" panose="020B0604030504040204" pitchFamily="34" charset="0"/>
                <a:cs typeface="Verdana" panose="020B0604030504040204" pitchFamily="34" charset="0"/>
                <a:hlinkClick r:id="rId4"/>
              </a:rPr>
              <a:t>PBIS.Debi@gmail.com</a:t>
            </a:r>
            <a:r>
              <a:rPr lang="en-US" sz="1800">
                <a:latin typeface="+mj-lt"/>
                <a:ea typeface="Verdana" panose="020B0604030504040204" pitchFamily="34" charset="0"/>
                <a:cs typeface="Verdana" panose="020B0604030504040204" pitchFamily="34" charset="0"/>
              </a:rPr>
              <a:t> </a:t>
            </a:r>
          </a:p>
          <a:p>
            <a:pPr marL="0" indent="0">
              <a:spcBef>
                <a:spcPts val="0"/>
              </a:spcBef>
              <a:buNone/>
            </a:pPr>
            <a:endParaRPr lang="en-US" sz="1800">
              <a:latin typeface="+mj-lt"/>
              <a:ea typeface="Verdana" panose="020B0604030504040204" pitchFamily="34" charset="0"/>
              <a:cs typeface="Verdana" panose="020B0604030504040204" pitchFamily="34" charset="0"/>
            </a:endParaRPr>
          </a:p>
        </p:txBody>
      </p:sp>
      <p:sp>
        <p:nvSpPr>
          <p:cNvPr id="7" name="TextBox 6"/>
          <p:cNvSpPr txBox="1"/>
          <p:nvPr/>
        </p:nvSpPr>
        <p:spPr>
          <a:xfrm>
            <a:off x="6624002" y="1458673"/>
            <a:ext cx="4407658" cy="4247317"/>
          </a:xfrm>
          <a:prstGeom prst="rect">
            <a:avLst/>
          </a:prstGeom>
          <a:noFill/>
        </p:spPr>
        <p:txBody>
          <a:bodyPr wrap="square" rtlCol="0">
            <a:spAutoFit/>
          </a:bodyPr>
          <a:lstStyle/>
          <a:p>
            <a:pPr>
              <a:spcAft>
                <a:spcPts val="600"/>
              </a:spcAft>
            </a:pPr>
            <a:r>
              <a:rPr lang="en-US" sz="2000" b="1" i="1">
                <a:latin typeface="+mj-lt"/>
              </a:rPr>
              <a:t>PBIS Management - Regional Contacts</a:t>
            </a:r>
          </a:p>
          <a:p>
            <a:r>
              <a:rPr lang="en-US" b="1"/>
              <a:t>Ellen Nacik </a:t>
            </a:r>
            <a:br>
              <a:rPr lang="en-US"/>
            </a:br>
            <a:r>
              <a:rPr lang="en-US">
                <a:hlinkClick r:id="rId5"/>
              </a:rPr>
              <a:t>Ellen.Nacik@state.mn.us</a:t>
            </a:r>
            <a:r>
              <a:rPr lang="en-US"/>
              <a:t> </a:t>
            </a:r>
          </a:p>
          <a:p>
            <a:endParaRPr lang="en-US"/>
          </a:p>
          <a:p>
            <a:r>
              <a:rPr lang="en-US" b="1"/>
              <a:t>Daniel Torrez</a:t>
            </a:r>
          </a:p>
          <a:p>
            <a:r>
              <a:rPr lang="en-US">
                <a:hlinkClick r:id="rId6"/>
              </a:rPr>
              <a:t>Daniel.Torrez@state.mn.us</a:t>
            </a:r>
            <a:r>
              <a:rPr lang="en-US"/>
              <a:t> </a:t>
            </a:r>
          </a:p>
          <a:p>
            <a:endParaRPr lang="en-US">
              <a:latin typeface="+mj-lt"/>
            </a:endParaRPr>
          </a:p>
          <a:p>
            <a:r>
              <a:rPr lang="en-US" b="1"/>
              <a:t>Eric Kloos</a:t>
            </a:r>
            <a:br>
              <a:rPr lang="en-US"/>
            </a:br>
            <a:r>
              <a:rPr lang="en-US" u="sng">
                <a:hlinkClick r:id="rId7"/>
              </a:rPr>
              <a:t>Eric.Kloos@state.mn.us</a:t>
            </a:r>
            <a:endParaRPr lang="en-US">
              <a:latin typeface="+mj-lt"/>
            </a:endParaRPr>
          </a:p>
          <a:p>
            <a:endParaRPr lang="en-US" sz="2000" b="1" i="1">
              <a:latin typeface="+mj-lt"/>
            </a:endParaRPr>
          </a:p>
          <a:p>
            <a:endParaRPr lang="en-US" sz="2000" b="1" i="1">
              <a:latin typeface="+mj-lt"/>
            </a:endParaRPr>
          </a:p>
          <a:p>
            <a:pPr>
              <a:spcAft>
                <a:spcPts val="600"/>
              </a:spcAft>
            </a:pPr>
            <a:r>
              <a:rPr lang="en-US" sz="2000" b="1" i="1">
                <a:latin typeface="+mj-lt"/>
              </a:rPr>
              <a:t>PBIS Evaluation Contact</a:t>
            </a:r>
          </a:p>
          <a:p>
            <a:r>
              <a:rPr lang="en-US" b="1">
                <a:latin typeface="+mj-lt"/>
              </a:rPr>
              <a:t>Wilder Research</a:t>
            </a:r>
            <a:br>
              <a:rPr lang="en-US">
                <a:latin typeface="+mj-lt"/>
              </a:rPr>
            </a:br>
            <a:r>
              <a:rPr lang="en-US" u="sng">
                <a:latin typeface="+mj-lt"/>
                <a:hlinkClick r:id="rId8"/>
              </a:rPr>
              <a:t>pbisevalmn@wilder.org</a:t>
            </a:r>
            <a:endParaRPr lang="en-US" sz="2000">
              <a:latin typeface="+mj-lt"/>
            </a:endParaRPr>
          </a:p>
        </p:txBody>
      </p:sp>
      <p:sp>
        <p:nvSpPr>
          <p:cNvPr id="6" name="Rectangle 5"/>
          <p:cNvSpPr/>
          <p:nvPr/>
        </p:nvSpPr>
        <p:spPr>
          <a:xfrm>
            <a:off x="894374" y="4406116"/>
            <a:ext cx="4407658" cy="646331"/>
          </a:xfrm>
          <a:prstGeom prst="rect">
            <a:avLst/>
          </a:prstGeom>
        </p:spPr>
        <p:txBody>
          <a:bodyPr wrap="square">
            <a:spAutoFit/>
          </a:bodyPr>
          <a:lstStyle/>
          <a:p>
            <a:r>
              <a:rPr lang="en-US" b="1" dirty="0"/>
              <a:t>Find other PBIS Minnesota contacts at: </a:t>
            </a:r>
            <a:r>
              <a:rPr lang="en-US" dirty="0">
                <a:hlinkClick r:id="rId9" tooltip="PBIS MN contact webpage"/>
              </a:rPr>
              <a:t>https://pbismn.org/contact-us.php</a:t>
            </a:r>
            <a:r>
              <a:rPr lang="en-US" dirty="0"/>
              <a:t> </a:t>
            </a:r>
          </a:p>
        </p:txBody>
      </p:sp>
      <p:sp>
        <p:nvSpPr>
          <p:cNvPr id="3" name="Date Placeholder 2"/>
          <p:cNvSpPr>
            <a:spLocks noGrp="1"/>
          </p:cNvSpPr>
          <p:nvPr>
            <p:ph type="dt" sz="half" idx="10"/>
          </p:nvPr>
        </p:nvSpPr>
        <p:spPr/>
        <p:txBody>
          <a:bodyPr/>
          <a:lstStyle/>
          <a:p>
            <a:fld id="{1103A379-1C79-4B16-851E-D8440987246F}" type="datetime1">
              <a:rPr lang="en-US" smtClean="0">
                <a:solidFill>
                  <a:srgbClr val="000000"/>
                </a:solidFill>
              </a:rPr>
              <a:t>11/3/2021</a:t>
            </a:fld>
            <a:endParaRPr lang="en-US">
              <a:solidFill>
                <a:srgbClr val="000000"/>
              </a:solidFill>
            </a:endParaRPr>
          </a:p>
        </p:txBody>
      </p:sp>
      <p:sp>
        <p:nvSpPr>
          <p:cNvPr id="8" name="Footer Placeholder 7"/>
          <p:cNvSpPr>
            <a:spLocks noGrp="1"/>
          </p:cNvSpPr>
          <p:nvPr>
            <p:ph type="ftr" sz="quarter" idx="13"/>
          </p:nvPr>
        </p:nvSpPr>
        <p:spPr/>
        <p:txBody>
          <a:bodyPr/>
          <a:lstStyle/>
          <a:p>
            <a:r>
              <a:rPr lang="en-US" dirty="0">
                <a:solidFill>
                  <a:srgbClr val="003865"/>
                </a:solidFill>
              </a:rPr>
              <a:t>Minnesota Department of Education | education.mn.gov</a:t>
            </a:r>
          </a:p>
        </p:txBody>
      </p:sp>
    </p:spTree>
    <p:extLst>
      <p:ext uri="{BB962C8B-B14F-4D97-AF65-F5344CB8AC3E}">
        <p14:creationId xmlns:p14="http://schemas.microsoft.com/office/powerpoint/2010/main" val="3032446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t>South Regional Contacts</a:t>
            </a:r>
            <a:endParaRPr lang="en-US"/>
          </a:p>
        </p:txBody>
      </p:sp>
      <p:sp>
        <p:nvSpPr>
          <p:cNvPr id="4" name="Slide Number Placeholder 3"/>
          <p:cNvSpPr>
            <a:spLocks noGrp="1"/>
          </p:cNvSpPr>
          <p:nvPr>
            <p:ph type="sldNum" sz="quarter" idx="12"/>
          </p:nvPr>
        </p:nvSpPr>
        <p:spPr>
          <a:prstGeom prst="rect">
            <a:avLst/>
          </a:prstGeom>
        </p:spPr>
        <p:txBody>
          <a:bodyPr/>
          <a:lstStyle/>
          <a:p>
            <a:fld id="{91C7252B-4A3A-443E-82EA-92A5BCCF2336}" type="slidenum">
              <a:rPr lang="en-US" smtClean="0"/>
              <a:pPr/>
              <a:t>22</a:t>
            </a:fld>
            <a:endParaRPr lang="en-US"/>
          </a:p>
        </p:txBody>
      </p:sp>
      <p:sp>
        <p:nvSpPr>
          <p:cNvPr id="5" name="Content Placeholder 2"/>
          <p:cNvSpPr txBox="1">
            <a:spLocks/>
          </p:cNvSpPr>
          <p:nvPr/>
        </p:nvSpPr>
        <p:spPr>
          <a:xfrm>
            <a:off x="894374" y="1458672"/>
            <a:ext cx="5157634" cy="466119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sz="2000" b="1" i="1">
                <a:latin typeface="+mj-lt"/>
              </a:rPr>
              <a:t>South Regional Implementation Project</a:t>
            </a:r>
          </a:p>
          <a:p>
            <a:pPr marL="0" indent="0">
              <a:spcBef>
                <a:spcPts val="0"/>
              </a:spcBef>
              <a:buNone/>
            </a:pPr>
            <a:r>
              <a:rPr lang="en-US" sz="1800" b="1">
                <a:latin typeface="+mj-lt"/>
                <a:ea typeface="Verdana" panose="020B0604030504040204" pitchFamily="34" charset="0"/>
                <a:cs typeface="Verdana" panose="020B0604030504040204" pitchFamily="34" charset="0"/>
              </a:rPr>
              <a:t>Liz Deen </a:t>
            </a:r>
          </a:p>
          <a:p>
            <a:pPr marL="0" indent="0">
              <a:spcBef>
                <a:spcPts val="0"/>
              </a:spcBef>
              <a:buNone/>
            </a:pPr>
            <a:r>
              <a:rPr lang="en-US" sz="1800">
                <a:ea typeface="Verdana" panose="020B0604030504040204" pitchFamily="34" charset="0"/>
                <a:cs typeface="Verdana" panose="020B0604030504040204" pitchFamily="34" charset="0"/>
              </a:rPr>
              <a:t>Lead SRIP Coordinator</a:t>
            </a:r>
            <a:endParaRPr lang="en-US" sz="1800" b="1">
              <a:latin typeface="+mj-lt"/>
              <a:ea typeface="Verdana" panose="020B0604030504040204" pitchFamily="34" charset="0"/>
              <a:cs typeface="Verdana" panose="020B0604030504040204" pitchFamily="34" charset="0"/>
            </a:endParaRPr>
          </a:p>
          <a:p>
            <a:pPr marL="0" indent="0">
              <a:spcBef>
                <a:spcPts val="0"/>
              </a:spcBef>
              <a:buNone/>
            </a:pPr>
            <a:r>
              <a:rPr lang="en-US" sz="1800">
                <a:latin typeface="+mj-lt"/>
                <a:ea typeface="Verdana" panose="020B0604030504040204" pitchFamily="34" charset="0"/>
                <a:cs typeface="Verdana" panose="020B0604030504040204" pitchFamily="34" charset="0"/>
                <a:hlinkClick r:id="rId3"/>
              </a:rPr>
              <a:t>Liz.Deen@swwc.org</a:t>
            </a:r>
            <a:r>
              <a:rPr lang="en-US" sz="1800">
                <a:latin typeface="+mj-lt"/>
                <a:ea typeface="Verdana" panose="020B0604030504040204" pitchFamily="34" charset="0"/>
                <a:cs typeface="Verdana" panose="020B0604030504040204" pitchFamily="34" charset="0"/>
              </a:rPr>
              <a:t> </a:t>
            </a:r>
            <a:endParaRPr lang="en-US" sz="1100">
              <a:latin typeface="+mj-lt"/>
            </a:endParaRPr>
          </a:p>
          <a:p>
            <a:pPr marL="0" indent="0">
              <a:spcBef>
                <a:spcPts val="0"/>
              </a:spcBef>
              <a:buNone/>
            </a:pPr>
            <a:endParaRPr lang="en-US" sz="1100">
              <a:latin typeface="+mj-lt"/>
            </a:endParaRPr>
          </a:p>
          <a:p>
            <a:pPr marL="0" lvl="0" indent="0">
              <a:spcBef>
                <a:spcPts val="0"/>
              </a:spcBef>
              <a:buNone/>
            </a:pPr>
            <a:r>
              <a:rPr lang="en-US" sz="1800" b="1">
                <a:solidFill>
                  <a:srgbClr val="003865"/>
                </a:solidFill>
                <a:ea typeface="Verdana" panose="020B0604030504040204" pitchFamily="34" charset="0"/>
                <a:cs typeface="Verdana" panose="020B0604030504040204" pitchFamily="34" charset="0"/>
              </a:rPr>
              <a:t>Hazel Ashbeck</a:t>
            </a:r>
          </a:p>
          <a:p>
            <a:pPr marL="0" lvl="0" indent="0">
              <a:spcBef>
                <a:spcPts val="0"/>
              </a:spcBef>
              <a:buNone/>
            </a:pPr>
            <a:r>
              <a:rPr lang="en-US" sz="1800">
                <a:solidFill>
                  <a:srgbClr val="003865"/>
                </a:solidFill>
                <a:ea typeface="Verdana" panose="020B0604030504040204" pitchFamily="34" charset="0"/>
                <a:cs typeface="Verdana" panose="020B0604030504040204" pitchFamily="34" charset="0"/>
              </a:rPr>
              <a:t>SRIP Coordinator – SWWC</a:t>
            </a:r>
            <a:endParaRPr lang="en-US" sz="1800" b="1">
              <a:solidFill>
                <a:srgbClr val="003865"/>
              </a:solidFill>
              <a:ea typeface="Verdana" panose="020B0604030504040204" pitchFamily="34" charset="0"/>
              <a:cs typeface="Verdana" panose="020B0604030504040204" pitchFamily="34" charset="0"/>
            </a:endParaRPr>
          </a:p>
          <a:p>
            <a:pPr marL="0" lvl="0" indent="0">
              <a:spcBef>
                <a:spcPts val="0"/>
              </a:spcBef>
              <a:buNone/>
            </a:pPr>
            <a:r>
              <a:rPr lang="en-US" sz="1800">
                <a:solidFill>
                  <a:srgbClr val="003865"/>
                </a:solidFill>
                <a:ea typeface="Verdana" panose="020B0604030504040204" pitchFamily="34" charset="0"/>
                <a:cs typeface="Verdana" panose="020B0604030504040204" pitchFamily="34" charset="0"/>
                <a:hlinkClick r:id="rId4"/>
              </a:rPr>
              <a:t>Hazel.Ashbeck@swwc.org</a:t>
            </a:r>
            <a:r>
              <a:rPr lang="en-US" sz="1800">
                <a:solidFill>
                  <a:srgbClr val="003865"/>
                </a:solidFill>
                <a:ea typeface="Verdana" panose="020B0604030504040204" pitchFamily="34" charset="0"/>
                <a:cs typeface="Verdana" panose="020B0604030504040204" pitchFamily="34" charset="0"/>
              </a:rPr>
              <a:t> </a:t>
            </a:r>
            <a:endParaRPr lang="en-US" sz="1100">
              <a:latin typeface="+mj-lt"/>
            </a:endParaRPr>
          </a:p>
          <a:p>
            <a:pPr marL="0" lvl="0" indent="0">
              <a:spcBef>
                <a:spcPts val="0"/>
              </a:spcBef>
              <a:buNone/>
            </a:pPr>
            <a:endParaRPr lang="en-US" sz="1100">
              <a:latin typeface="+mj-lt"/>
            </a:endParaRPr>
          </a:p>
          <a:p>
            <a:pPr marL="0" lvl="0" indent="0">
              <a:spcBef>
                <a:spcPts val="0"/>
              </a:spcBef>
              <a:buNone/>
            </a:pPr>
            <a:r>
              <a:rPr lang="en-US" sz="1800" b="1">
                <a:solidFill>
                  <a:srgbClr val="003865"/>
                </a:solidFill>
                <a:ea typeface="Verdana" panose="020B0604030504040204" pitchFamily="34" charset="0"/>
                <a:cs typeface="Verdana" panose="020B0604030504040204" pitchFamily="34" charset="0"/>
              </a:rPr>
              <a:t>Erin Toninato</a:t>
            </a:r>
            <a:br>
              <a:rPr lang="en-US" sz="1800">
                <a:solidFill>
                  <a:srgbClr val="003865"/>
                </a:solidFill>
                <a:ea typeface="Verdana" panose="020B0604030504040204" pitchFamily="34" charset="0"/>
                <a:cs typeface="Verdana" panose="020B0604030504040204" pitchFamily="34" charset="0"/>
              </a:rPr>
            </a:br>
            <a:r>
              <a:rPr lang="en-US" sz="1800">
                <a:solidFill>
                  <a:srgbClr val="003865"/>
                </a:solidFill>
                <a:ea typeface="Verdana" panose="020B0604030504040204" pitchFamily="34" charset="0"/>
                <a:cs typeface="Verdana" panose="020B0604030504040204" pitchFamily="34" charset="0"/>
              </a:rPr>
              <a:t>South Central Service Cooperative </a:t>
            </a:r>
            <a:br>
              <a:rPr lang="en-US" sz="1800">
                <a:solidFill>
                  <a:srgbClr val="003865"/>
                </a:solidFill>
                <a:ea typeface="Verdana" panose="020B0604030504040204" pitchFamily="34" charset="0"/>
                <a:cs typeface="Verdana" panose="020B0604030504040204" pitchFamily="34" charset="0"/>
              </a:rPr>
            </a:br>
            <a:r>
              <a:rPr lang="en-US" sz="1800">
                <a:solidFill>
                  <a:srgbClr val="003865"/>
                </a:solidFill>
                <a:ea typeface="Verdana" panose="020B0604030504040204" pitchFamily="34" charset="0"/>
                <a:cs typeface="Verdana" panose="020B0604030504040204" pitchFamily="34" charset="0"/>
                <a:hlinkClick r:id="rId5"/>
              </a:rPr>
              <a:t>EToninato@mnscsc.org</a:t>
            </a:r>
            <a:r>
              <a:rPr lang="en-US" sz="1800">
                <a:solidFill>
                  <a:srgbClr val="003865"/>
                </a:solidFill>
                <a:ea typeface="Verdana" panose="020B0604030504040204" pitchFamily="34" charset="0"/>
                <a:cs typeface="Verdana" panose="020B0604030504040204" pitchFamily="34" charset="0"/>
              </a:rPr>
              <a:t> </a:t>
            </a:r>
            <a:endParaRPr lang="en-US" sz="1100">
              <a:latin typeface="+mj-lt"/>
            </a:endParaRPr>
          </a:p>
          <a:p>
            <a:pPr marL="0" indent="0">
              <a:buNone/>
            </a:pPr>
            <a:endParaRPr lang="en-US" sz="1100">
              <a:latin typeface="+mj-lt"/>
            </a:endParaRPr>
          </a:p>
          <a:p>
            <a:pPr marL="0" indent="0">
              <a:buNone/>
            </a:pPr>
            <a:r>
              <a:rPr lang="en-US" sz="1800" b="1">
                <a:latin typeface="+mj-lt"/>
                <a:ea typeface="Verdana" panose="020B0604030504040204" pitchFamily="34" charset="0"/>
                <a:cs typeface="Verdana" panose="020B0604030504040204" pitchFamily="34" charset="0"/>
              </a:rPr>
              <a:t>Amber Bruns</a:t>
            </a:r>
            <a:br>
              <a:rPr lang="en-US" sz="1800">
                <a:latin typeface="+mj-lt"/>
                <a:ea typeface="Verdana" panose="020B0604030504040204" pitchFamily="34" charset="0"/>
                <a:cs typeface="Verdana" panose="020B0604030504040204" pitchFamily="34" charset="0"/>
              </a:rPr>
            </a:br>
            <a:r>
              <a:rPr lang="en-US" sz="1800">
                <a:latin typeface="+mj-lt"/>
                <a:ea typeface="Verdana" panose="020B0604030504040204" pitchFamily="34" charset="0"/>
                <a:cs typeface="Verdana" panose="020B0604030504040204" pitchFamily="34" charset="0"/>
              </a:rPr>
              <a:t>Southwest West Central Service Cooperative </a:t>
            </a:r>
            <a:br>
              <a:rPr lang="en-US" sz="1800">
                <a:latin typeface="+mj-lt"/>
                <a:ea typeface="Verdana" panose="020B0604030504040204" pitchFamily="34" charset="0"/>
                <a:cs typeface="Verdana" panose="020B0604030504040204" pitchFamily="34" charset="0"/>
              </a:rPr>
            </a:br>
            <a:r>
              <a:rPr lang="en-US" sz="1800">
                <a:latin typeface="+mj-lt"/>
                <a:ea typeface="Verdana" panose="020B0604030504040204" pitchFamily="34" charset="0"/>
                <a:cs typeface="Verdana" panose="020B0604030504040204" pitchFamily="34" charset="0"/>
                <a:hlinkClick r:id="rId6"/>
              </a:rPr>
              <a:t>Amber.Bruns@swwc.org</a:t>
            </a:r>
            <a:r>
              <a:rPr lang="en-US" sz="1800">
                <a:latin typeface="+mj-lt"/>
                <a:ea typeface="Verdana" panose="020B0604030504040204" pitchFamily="34" charset="0"/>
                <a:cs typeface="Verdana" panose="020B0604030504040204" pitchFamily="34" charset="0"/>
              </a:rPr>
              <a:t> </a:t>
            </a:r>
          </a:p>
          <a:p>
            <a:pPr marL="0" indent="0">
              <a:buNone/>
            </a:pPr>
            <a:endParaRPr lang="en-US" sz="1800">
              <a:latin typeface="+mj-lt"/>
              <a:ea typeface="Verdana" panose="020B0604030504040204" pitchFamily="34" charset="0"/>
              <a:cs typeface="Verdana" panose="020B0604030504040204" pitchFamily="34" charset="0"/>
            </a:endParaRPr>
          </a:p>
        </p:txBody>
      </p:sp>
      <p:sp>
        <p:nvSpPr>
          <p:cNvPr id="7" name="TextBox 6"/>
          <p:cNvSpPr txBox="1"/>
          <p:nvPr/>
        </p:nvSpPr>
        <p:spPr>
          <a:xfrm>
            <a:off x="6624002" y="1458673"/>
            <a:ext cx="4407658" cy="3801041"/>
          </a:xfrm>
          <a:prstGeom prst="rect">
            <a:avLst/>
          </a:prstGeom>
          <a:noFill/>
        </p:spPr>
        <p:txBody>
          <a:bodyPr wrap="square" rtlCol="0">
            <a:spAutoFit/>
          </a:bodyPr>
          <a:lstStyle/>
          <a:p>
            <a:pPr>
              <a:spcAft>
                <a:spcPts val="600"/>
              </a:spcAft>
            </a:pPr>
            <a:r>
              <a:rPr lang="en-US" sz="2000" b="1" i="1">
                <a:latin typeface="+mj-lt"/>
              </a:rPr>
              <a:t>PBIS Management - Regional Contacts</a:t>
            </a:r>
          </a:p>
          <a:p>
            <a:r>
              <a:rPr lang="en-US" b="1"/>
              <a:t>Garrett Petrie</a:t>
            </a:r>
            <a:endParaRPr lang="en-US"/>
          </a:p>
          <a:p>
            <a:r>
              <a:rPr lang="en-US">
                <a:hlinkClick r:id="rId7"/>
              </a:rPr>
              <a:t>Garrett.Petrie@state.mn.us</a:t>
            </a:r>
            <a:endParaRPr lang="en-US" sz="1100">
              <a:latin typeface="+mj-lt"/>
            </a:endParaRPr>
          </a:p>
          <a:p>
            <a:endParaRPr lang="en-US" sz="1100">
              <a:latin typeface="+mj-lt"/>
            </a:endParaRPr>
          </a:p>
          <a:p>
            <a:r>
              <a:rPr lang="en-US" b="1"/>
              <a:t>Janet Christensen</a:t>
            </a:r>
            <a:endParaRPr lang="en-US"/>
          </a:p>
          <a:p>
            <a:r>
              <a:rPr lang="en-US">
                <a:hlinkClick r:id="rId8"/>
              </a:rPr>
              <a:t>Janet.Christensen@state.mn.us</a:t>
            </a:r>
            <a:r>
              <a:rPr lang="en-US"/>
              <a:t> </a:t>
            </a:r>
          </a:p>
          <a:p>
            <a:endParaRPr lang="en-US" sz="1100">
              <a:latin typeface="+mj-lt"/>
            </a:endParaRPr>
          </a:p>
          <a:p>
            <a:r>
              <a:rPr lang="en-US" b="1"/>
              <a:t>Eric Kloos</a:t>
            </a:r>
            <a:br>
              <a:rPr lang="en-US"/>
            </a:br>
            <a:r>
              <a:rPr lang="en-US" u="sng">
                <a:hlinkClick r:id="rId9"/>
              </a:rPr>
              <a:t>Eric.Kloos@state.mn.us</a:t>
            </a:r>
            <a:br>
              <a:rPr lang="en-US"/>
            </a:br>
            <a:endParaRPr lang="en-US">
              <a:latin typeface="+mj-lt"/>
            </a:endParaRPr>
          </a:p>
          <a:p>
            <a:pPr>
              <a:spcAft>
                <a:spcPts val="600"/>
              </a:spcAft>
            </a:pPr>
            <a:r>
              <a:rPr lang="en-US" sz="2000" b="1" i="1">
                <a:latin typeface="+mj-lt"/>
              </a:rPr>
              <a:t>PBIS Evaluation Contact</a:t>
            </a:r>
          </a:p>
          <a:p>
            <a:r>
              <a:rPr lang="en-US" b="1">
                <a:latin typeface="+mj-lt"/>
              </a:rPr>
              <a:t>Wilder Research</a:t>
            </a:r>
            <a:br>
              <a:rPr lang="en-US">
                <a:latin typeface="+mj-lt"/>
              </a:rPr>
            </a:br>
            <a:r>
              <a:rPr lang="en-US" u="sng">
                <a:latin typeface="+mj-lt"/>
                <a:hlinkClick r:id="rId10"/>
              </a:rPr>
              <a:t>pbisevalmn@wilder.org</a:t>
            </a:r>
            <a:endParaRPr lang="en-US" sz="2000">
              <a:latin typeface="+mj-lt"/>
            </a:endParaRPr>
          </a:p>
        </p:txBody>
      </p:sp>
      <p:sp>
        <p:nvSpPr>
          <p:cNvPr id="6" name="Rectangle 5"/>
          <p:cNvSpPr/>
          <p:nvPr/>
        </p:nvSpPr>
        <p:spPr>
          <a:xfrm>
            <a:off x="6624002" y="5470197"/>
            <a:ext cx="4407658" cy="646331"/>
          </a:xfrm>
          <a:prstGeom prst="rect">
            <a:avLst/>
          </a:prstGeom>
        </p:spPr>
        <p:txBody>
          <a:bodyPr wrap="square">
            <a:spAutoFit/>
          </a:bodyPr>
          <a:lstStyle/>
          <a:p>
            <a:r>
              <a:rPr lang="en-US" b="1" dirty="0"/>
              <a:t>Find other PBIS Minnesota contacts at: </a:t>
            </a:r>
            <a:r>
              <a:rPr lang="en-US" dirty="0">
                <a:hlinkClick r:id="rId11" tooltip="PBIS MN contact webpage"/>
              </a:rPr>
              <a:t>https://pbismn.org/contact-us.php</a:t>
            </a:r>
            <a:r>
              <a:rPr lang="en-US" dirty="0"/>
              <a:t> </a:t>
            </a:r>
          </a:p>
        </p:txBody>
      </p:sp>
      <p:sp>
        <p:nvSpPr>
          <p:cNvPr id="3" name="Date Placeholder 2"/>
          <p:cNvSpPr>
            <a:spLocks noGrp="1"/>
          </p:cNvSpPr>
          <p:nvPr>
            <p:ph type="dt" sz="half" idx="10"/>
          </p:nvPr>
        </p:nvSpPr>
        <p:spPr/>
        <p:txBody>
          <a:bodyPr/>
          <a:lstStyle/>
          <a:p>
            <a:fld id="{43D316F4-89AD-44DD-BF26-638FC8FCDF6E}" type="datetime1">
              <a:rPr lang="en-US" smtClean="0">
                <a:solidFill>
                  <a:srgbClr val="000000"/>
                </a:solidFill>
              </a:rPr>
              <a:t>11/3/2021</a:t>
            </a:fld>
            <a:endParaRPr lang="en-US">
              <a:solidFill>
                <a:srgbClr val="000000"/>
              </a:solidFill>
            </a:endParaRPr>
          </a:p>
        </p:txBody>
      </p:sp>
      <p:sp>
        <p:nvSpPr>
          <p:cNvPr id="8" name="Footer Placeholder 7"/>
          <p:cNvSpPr>
            <a:spLocks noGrp="1"/>
          </p:cNvSpPr>
          <p:nvPr>
            <p:ph type="ftr" sz="quarter" idx="13"/>
          </p:nvPr>
        </p:nvSpPr>
        <p:spPr/>
        <p:txBody>
          <a:bodyPr/>
          <a:lstStyle/>
          <a:p>
            <a:r>
              <a:rPr lang="en-US" dirty="0">
                <a:solidFill>
                  <a:srgbClr val="003865"/>
                </a:solidFill>
              </a:rPr>
              <a:t>Minnesota Department of Education | education.mn.gov</a:t>
            </a:r>
          </a:p>
        </p:txBody>
      </p:sp>
    </p:spTree>
    <p:extLst>
      <p:ext uri="{BB962C8B-B14F-4D97-AF65-F5344CB8AC3E}">
        <p14:creationId xmlns:p14="http://schemas.microsoft.com/office/powerpoint/2010/main" val="1238837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sz="quarter" idx="13"/>
          </p:nvPr>
        </p:nvSpPr>
        <p:spPr/>
        <p:txBody>
          <a:bodyPr/>
          <a:lstStyle/>
          <a:p>
            <a:pPr>
              <a:spcAft>
                <a:spcPts val="0"/>
              </a:spcAft>
            </a:pPr>
            <a:r>
              <a:rPr lang="en-US" sz="2800" b="1"/>
              <a:t>Minnesota Department of Education – PBIS Management Team</a:t>
            </a:r>
          </a:p>
          <a:p>
            <a:pPr>
              <a:spcAft>
                <a:spcPts val="0"/>
              </a:spcAft>
            </a:pPr>
            <a:r>
              <a:rPr lang="en-US" sz="2800"/>
              <a:t>MDE.PBIS@state.mn.us</a:t>
            </a:r>
            <a:endParaRPr lang="en-US" sz="2800" dirty="0"/>
          </a:p>
        </p:txBody>
      </p:sp>
      <p:sp>
        <p:nvSpPr>
          <p:cNvPr id="4" name="Date Placeholder 3"/>
          <p:cNvSpPr>
            <a:spLocks noGrp="1"/>
          </p:cNvSpPr>
          <p:nvPr>
            <p:ph type="dt" sz="half" idx="10"/>
          </p:nvPr>
        </p:nvSpPr>
        <p:spPr/>
        <p:txBody>
          <a:bodyPr/>
          <a:lstStyle/>
          <a:p>
            <a:fld id="{D094F804-653A-41F1-A565-1098D9DEB37A}" type="datetime1">
              <a:rPr lang="en-US" smtClean="0">
                <a:solidFill>
                  <a:srgbClr val="FFFFFF"/>
                </a:solidFill>
              </a:rPr>
              <a:pPr/>
              <a:t>11/3/2021</a:t>
            </a:fld>
            <a:endParaRPr lang="en-US" dirty="0">
              <a:solidFill>
                <a:srgbClr val="FFFFFF"/>
              </a:solidFill>
            </a:endParaRPr>
          </a:p>
        </p:txBody>
      </p:sp>
      <p:sp>
        <p:nvSpPr>
          <p:cNvPr id="5" name="Footer Placeholder 4"/>
          <p:cNvSpPr>
            <a:spLocks noGrp="1"/>
          </p:cNvSpPr>
          <p:nvPr>
            <p:ph type="ftr" sz="quarter" idx="12"/>
          </p:nvPr>
        </p:nvSpPr>
        <p:spPr/>
        <p:txBody>
          <a:bodyPr/>
          <a:lstStyle/>
          <a:p>
            <a:r>
              <a:rPr lang="en-US" dirty="0">
                <a:solidFill>
                  <a:srgbClr val="FFFFFF"/>
                </a:solidFill>
              </a:rPr>
              <a:t>Minnesota Department of Education | education.mn.gov</a:t>
            </a:r>
          </a:p>
        </p:txBody>
      </p:sp>
      <p:sp>
        <p:nvSpPr>
          <p:cNvPr id="6" name="Slide Number Placeholder 5"/>
          <p:cNvSpPr>
            <a:spLocks noGrp="1"/>
          </p:cNvSpPr>
          <p:nvPr>
            <p:ph type="sldNum" sz="quarter" idx="11"/>
          </p:nvPr>
        </p:nvSpPr>
        <p:spPr/>
        <p:txBody>
          <a:bodyPr/>
          <a:lstStyle/>
          <a:p>
            <a:fld id="{48F63A3B-78C7-47BE-AE5E-E10140E04643}" type="slidenum">
              <a:rPr lang="en-US" smtClean="0">
                <a:solidFill>
                  <a:srgbClr val="FFFFFF"/>
                </a:solidFill>
              </a:rPr>
              <a:pPr/>
              <a:t>23</a:t>
            </a:fld>
            <a:endParaRPr lang="en-US" dirty="0">
              <a:solidFill>
                <a:srgbClr val="FFFFFF"/>
              </a:solidFill>
            </a:endParaRPr>
          </a:p>
        </p:txBody>
      </p:sp>
    </p:spTree>
    <p:extLst>
      <p:ext uri="{BB962C8B-B14F-4D97-AF65-F5344CB8AC3E}">
        <p14:creationId xmlns:p14="http://schemas.microsoft.com/office/powerpoint/2010/main" val="4105469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rgbClr val="FFFFFF"/>
                </a:solidFill>
              </a:rPr>
              <a:t>Small Changes, Big Impact</a:t>
            </a:r>
            <a:br>
              <a:rPr lang="en-US" dirty="0">
                <a:solidFill>
                  <a:srgbClr val="FFFFFF"/>
                </a:solidFill>
              </a:rPr>
            </a:br>
            <a:r>
              <a:rPr lang="en-US" sz="2700" dirty="0">
                <a:solidFill>
                  <a:srgbClr val="FFFFFF"/>
                </a:solidFill>
              </a:rPr>
              <a:t>PBIS Minnesota Cohort Training</a:t>
            </a:r>
            <a:endParaRPr lang="en-US" sz="3200" dirty="0"/>
          </a:p>
        </p:txBody>
      </p:sp>
      <p:sp>
        <p:nvSpPr>
          <p:cNvPr id="3" name="Content Placeholder 2"/>
          <p:cNvSpPr>
            <a:spLocks noGrp="1"/>
          </p:cNvSpPr>
          <p:nvPr>
            <p:ph idx="1"/>
          </p:nvPr>
        </p:nvSpPr>
        <p:spPr/>
        <p:txBody>
          <a:bodyPr>
            <a:normAutofit/>
          </a:bodyPr>
          <a:lstStyle/>
          <a:p>
            <a:pPr marL="0" indent="0">
              <a:buNone/>
            </a:pPr>
            <a:r>
              <a:rPr lang="en-US" sz="3600" b="1" dirty="0"/>
              <a:t>Takeaways</a:t>
            </a:r>
          </a:p>
          <a:p>
            <a:r>
              <a:rPr lang="en-US" sz="2800" dirty="0">
                <a:sym typeface="Calibri"/>
              </a:rPr>
              <a:t>PBIS in practice</a:t>
            </a:r>
          </a:p>
          <a:p>
            <a:r>
              <a:rPr lang="en-US" sz="2800" dirty="0"/>
              <a:t>Implementation progress</a:t>
            </a:r>
          </a:p>
          <a:p>
            <a:r>
              <a:rPr lang="en-US" sz="2800" dirty="0"/>
              <a:t>News and save-the-dates</a:t>
            </a:r>
          </a:p>
        </p:txBody>
      </p:sp>
      <p:sp>
        <p:nvSpPr>
          <p:cNvPr id="4" name="Date Placeholder 3"/>
          <p:cNvSpPr>
            <a:spLocks noGrp="1"/>
          </p:cNvSpPr>
          <p:nvPr>
            <p:ph type="dt" sz="half" idx="10"/>
          </p:nvPr>
        </p:nvSpPr>
        <p:spPr/>
        <p:txBody>
          <a:bodyPr/>
          <a:lstStyle/>
          <a:p>
            <a:fld id="{4E378511-6713-4613-8B07-4467D575BE79}" type="datetime1">
              <a:rPr lang="en-US" smtClean="0"/>
              <a:t>11/3/2021</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3</a:t>
            </a:fld>
            <a:endParaRPr lang="en-US" dirty="0"/>
          </a:p>
        </p:txBody>
      </p:sp>
      <p:sp>
        <p:nvSpPr>
          <p:cNvPr id="6" name="Footer Placeholder 5"/>
          <p:cNvSpPr>
            <a:spLocks noGrp="1"/>
          </p:cNvSpPr>
          <p:nvPr>
            <p:ph type="ftr" sz="quarter" idx="13"/>
          </p:nvPr>
        </p:nvSpPr>
        <p:spPr/>
        <p:txBody>
          <a:bodyPr/>
          <a:lstStyle/>
          <a:p>
            <a:r>
              <a:rPr lang="en-US" dirty="0">
                <a:solidFill>
                  <a:schemeClr val="tx1"/>
                </a:solidFill>
              </a:rPr>
              <a:t>Minnesota Department of Education | education.mn.gov</a:t>
            </a:r>
          </a:p>
        </p:txBody>
      </p:sp>
    </p:spTree>
    <p:extLst>
      <p:ext uri="{BB962C8B-B14F-4D97-AF65-F5344CB8AC3E}">
        <p14:creationId xmlns:p14="http://schemas.microsoft.com/office/powerpoint/2010/main" val="1996868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78BE21"/>
                </a:solidFill>
              </a:rPr>
              <a:t>Small Changes, Big Impact</a:t>
            </a:r>
            <a:br>
              <a:rPr lang="en-US" sz="6600" dirty="0"/>
            </a:br>
            <a:r>
              <a:rPr lang="en-US" sz="6600" dirty="0"/>
              <a:t>PBIS in Practice</a:t>
            </a:r>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11/3/2021</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4</a:t>
            </a:fld>
            <a:endParaRPr lang="en-US" dirty="0">
              <a:solidFill>
                <a:srgbClr val="000000"/>
              </a:solidFill>
            </a:endParaRPr>
          </a:p>
        </p:txBody>
      </p:sp>
      <p:sp>
        <p:nvSpPr>
          <p:cNvPr id="5" name="Footer Placeholder 4"/>
          <p:cNvSpPr>
            <a:spLocks noGrp="1"/>
          </p:cNvSpPr>
          <p:nvPr>
            <p:ph type="ftr" sz="quarter" idx="13"/>
          </p:nvPr>
        </p:nvSpPr>
        <p:spPr/>
        <p:txBody>
          <a:bodyPr/>
          <a:lstStyle/>
          <a:p>
            <a:r>
              <a:rPr lang="en-US" dirty="0">
                <a:solidFill>
                  <a:srgbClr val="003865"/>
                </a:solidFill>
              </a:rPr>
              <a:t>Minnesota Department of Education | education.mn.gov</a:t>
            </a:r>
          </a:p>
        </p:txBody>
      </p:sp>
    </p:spTree>
    <p:extLst>
      <p:ext uri="{BB962C8B-B14F-4D97-AF65-F5344CB8AC3E}">
        <p14:creationId xmlns:p14="http://schemas.microsoft.com/office/powerpoint/2010/main" val="3088591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3" name="Picture 2" descr="Minnesota Statutes Website&#10;&#10;122A.627 Positive Behavioral Interventions and Supports added to 2017 Education Statutes"/>
          <p:cNvPicPr>
            <a:picLocks noChangeAspect="1"/>
          </p:cNvPicPr>
          <p:nvPr/>
        </p:nvPicPr>
        <p:blipFill rotWithShape="1">
          <a:blip r:embed="rId3" cstate="email">
            <a:extLst>
              <a:ext uri="{28A0092B-C50C-407E-A947-70E740481C1C}">
                <a14:useLocalDpi xmlns:a14="http://schemas.microsoft.com/office/drawing/2010/main"/>
              </a:ext>
            </a:extLst>
          </a:blip>
          <a:srcRect l="5697" r="5697" b="2640"/>
          <a:stretch/>
        </p:blipFill>
        <p:spPr>
          <a:xfrm>
            <a:off x="-63500" y="0"/>
            <a:ext cx="12319000" cy="6921500"/>
          </a:xfrm>
          <a:prstGeom prst="rect">
            <a:avLst/>
          </a:prstGeom>
        </p:spPr>
      </p:pic>
      <p:sp>
        <p:nvSpPr>
          <p:cNvPr id="200" name="Google Shape;200;p10" descr="to show the MN statute" title="hyperlink"/>
          <p:cNvSpPr txBox="1"/>
          <p:nvPr/>
        </p:nvSpPr>
        <p:spPr>
          <a:xfrm>
            <a:off x="4495132" y="2474680"/>
            <a:ext cx="5315238" cy="338554"/>
          </a:xfrm>
          <a:prstGeom prst="rect">
            <a:avLst/>
          </a:prstGeom>
          <a:solidFill>
            <a:srgbClr val="990033"/>
          </a:solid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Calibri"/>
              <a:buNone/>
              <a:tabLst/>
              <a:defRPr/>
            </a:pPr>
            <a:r>
              <a:rPr kumimoji="0" lang="en-US" sz="1600" b="1" i="0" u="none" strike="noStrike" kern="1200" cap="none" spc="0" normalizeH="0" baseline="0" noProof="0" dirty="0">
                <a:ln>
                  <a:noFill/>
                </a:ln>
                <a:solidFill>
                  <a:srgbClr val="FFFFFF"/>
                </a:solidFill>
                <a:effectLst/>
                <a:uLnTx/>
                <a:uFillTx/>
                <a:latin typeface="Calibri"/>
                <a:ea typeface="Calibri"/>
                <a:cs typeface="Calibri"/>
                <a:sym typeface="Calibri"/>
              </a:rPr>
              <a:t>Source: </a:t>
            </a:r>
            <a:r>
              <a:rPr kumimoji="0" lang="en-US" sz="1600" b="1" i="0" u="sng" strike="noStrike" kern="1200" cap="none" spc="0" normalizeH="0" baseline="0" noProof="0" dirty="0">
                <a:ln>
                  <a:noFill/>
                </a:ln>
                <a:solidFill>
                  <a:srgbClr val="FFFFFF"/>
                </a:solidFill>
                <a:effectLst/>
                <a:uLnTx/>
                <a:uFillTx/>
                <a:latin typeface="Calibri"/>
                <a:ea typeface="Calibri"/>
                <a:cs typeface="Calibri"/>
                <a:sym typeface="Calibri"/>
              </a:rPr>
              <a:t>https://www.revisor.mn.gov/statutes/?id=122A.627</a:t>
            </a:r>
            <a:endParaRPr kumimoji="0" sz="1600" b="0" i="0" u="sng"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201" name="Google Shape;201;p10"/>
          <p:cNvSpPr txBox="1">
            <a:spLocks noGrp="1"/>
          </p:cNvSpPr>
          <p:nvPr>
            <p:ph type="title"/>
          </p:nvPr>
        </p:nvSpPr>
        <p:spPr>
          <a:xfrm>
            <a:off x="388257" y="-132556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alibri"/>
              <a:buNone/>
            </a:pPr>
            <a:r>
              <a:rPr lang="en-US"/>
              <a:t>PBIS Defined in MN Statute 122A.627</a:t>
            </a:r>
            <a:endParaRPr/>
          </a:p>
        </p:txBody>
      </p:sp>
    </p:spTree>
    <p:extLst>
      <p:ext uri="{BB962C8B-B14F-4D97-AF65-F5344CB8AC3E}">
        <p14:creationId xmlns:p14="http://schemas.microsoft.com/office/powerpoint/2010/main" val="3785606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tabl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5313" y="5170988"/>
            <a:ext cx="2554321" cy="1279725"/>
          </a:xfrm>
          <a:prstGeom prst="rect">
            <a:avLst/>
          </a:prstGeom>
        </p:spPr>
      </p:pic>
      <p:pic>
        <p:nvPicPr>
          <p:cNvPr id="21" name="Picture 20" descr="we are the titans! Prid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54588" y="5170988"/>
            <a:ext cx="2822516" cy="1500602"/>
          </a:xfrm>
          <a:prstGeom prst="rect">
            <a:avLst/>
          </a:prstGeom>
        </p:spPr>
      </p:pic>
      <p:pic>
        <p:nvPicPr>
          <p:cNvPr id="16" name="Picture 15" descr="Golden Break Ticket"/>
          <p:cNvPicPr>
            <a:picLocks noChangeAspect="1"/>
          </p:cNvPicPr>
          <p:nvPr/>
        </p:nvPicPr>
        <p:blipFill rotWithShape="1">
          <a:blip r:embed="rId5" cstate="screen">
            <a:extLst>
              <a:ext uri="{28A0092B-C50C-407E-A947-70E740481C1C}">
                <a14:useLocalDpi xmlns:a14="http://schemas.microsoft.com/office/drawing/2010/main"/>
              </a:ext>
            </a:extLst>
          </a:blip>
          <a:srcRect l="2826" t="3870"/>
          <a:stretch/>
        </p:blipFill>
        <p:spPr>
          <a:xfrm>
            <a:off x="8979246" y="2365706"/>
            <a:ext cx="3219856" cy="1272294"/>
          </a:xfrm>
          <a:prstGeom prst="rect">
            <a:avLst/>
          </a:prstGeom>
        </p:spPr>
      </p:pic>
      <p:sp>
        <p:nvSpPr>
          <p:cNvPr id="8" name="Content Placeholder 2">
            <a:extLst>
              <a:ext uri="{FF2B5EF4-FFF2-40B4-BE49-F238E27FC236}">
                <a16:creationId xmlns:a16="http://schemas.microsoft.com/office/drawing/2014/main" id="{634EA8EB-99BE-4E10-9F6C-8CB8B1ED6C02}"/>
              </a:ext>
            </a:extLst>
          </p:cNvPr>
          <p:cNvSpPr>
            <a:spLocks noGrp="1"/>
          </p:cNvSpPr>
          <p:nvPr>
            <p:ph idx="1"/>
          </p:nvPr>
        </p:nvSpPr>
        <p:spPr>
          <a:xfrm>
            <a:off x="838200" y="1825625"/>
            <a:ext cx="5616388" cy="4351338"/>
          </a:xfrm>
        </p:spPr>
        <p:txBody>
          <a:bodyPr>
            <a:normAutofit/>
          </a:bodyPr>
          <a:lstStyle/>
          <a:p>
            <a:pPr marL="457200" indent="-457200">
              <a:buFont typeface="+mj-lt"/>
              <a:buAutoNum type="arabicPeriod"/>
            </a:pPr>
            <a:endParaRPr lang="en-US" dirty="0"/>
          </a:p>
          <a:p>
            <a:pPr marL="457200" indent="-457200">
              <a:buFont typeface="+mj-lt"/>
              <a:buAutoNum type="arabicPeriod"/>
            </a:pPr>
            <a:r>
              <a:rPr lang="en-US" sz="1800" dirty="0"/>
              <a:t>3-5 positive expectations, taught and practiced</a:t>
            </a:r>
          </a:p>
          <a:p>
            <a:pPr marL="457200" indent="-457200">
              <a:buFont typeface="+mj-lt"/>
              <a:buAutoNum type="arabicPeriod"/>
            </a:pPr>
            <a:r>
              <a:rPr lang="en-US" sz="1800" dirty="0"/>
              <a:t>Acknowledgement and feedback system</a:t>
            </a:r>
          </a:p>
          <a:p>
            <a:pPr marL="457200" indent="-457200">
              <a:buFont typeface="+mj-lt"/>
              <a:buAutoNum type="arabicPeriod"/>
            </a:pPr>
            <a:r>
              <a:rPr lang="en-US" sz="1800" dirty="0"/>
              <a:t>Consistent and specialized supports</a:t>
            </a:r>
          </a:p>
          <a:p>
            <a:pPr marL="457200" indent="-457200">
              <a:buFont typeface="+mj-lt"/>
              <a:buAutoNum type="arabicPeriod"/>
            </a:pPr>
            <a:r>
              <a:rPr lang="en-US" sz="1800" dirty="0"/>
              <a:t>Data-based decision making</a:t>
            </a:r>
          </a:p>
          <a:p>
            <a:pPr marL="457200" indent="-457200">
              <a:buFont typeface="+mj-lt"/>
              <a:buAutoNum type="arabicPeriod"/>
            </a:pPr>
            <a:r>
              <a:rPr lang="en-US" sz="1800" dirty="0"/>
              <a:t>Continuum of interventions for all to support Behavior</a:t>
            </a:r>
          </a:p>
          <a:p>
            <a:pPr marL="457200" indent="-457200">
              <a:buFont typeface="+mj-lt"/>
              <a:buAutoNum type="arabicPeriod"/>
            </a:pPr>
            <a:r>
              <a:rPr lang="en-US" sz="1800" dirty="0"/>
              <a:t>Team-based approach</a:t>
            </a:r>
          </a:p>
        </p:txBody>
      </p:sp>
      <p:sp>
        <p:nvSpPr>
          <p:cNvPr id="2" name="Title 1">
            <a:extLst>
              <a:ext uri="{FF2B5EF4-FFF2-40B4-BE49-F238E27FC236}">
                <a16:creationId xmlns:a16="http://schemas.microsoft.com/office/drawing/2014/main" id="{439E6D67-3C7E-4872-A015-C39A32DF12A1}"/>
              </a:ext>
            </a:extLst>
          </p:cNvPr>
          <p:cNvSpPr>
            <a:spLocks noGrp="1"/>
          </p:cNvSpPr>
          <p:nvPr>
            <p:ph type="title"/>
          </p:nvPr>
        </p:nvSpPr>
        <p:spPr/>
        <p:txBody>
          <a:bodyPr/>
          <a:lstStyle/>
          <a:p>
            <a:r>
              <a:rPr lang="en-US" sz="2800" dirty="0">
                <a:solidFill>
                  <a:srgbClr val="FFFFFF"/>
                </a:solidFill>
              </a:rPr>
              <a:t>Statute PBIS Definition in Practice:</a:t>
            </a:r>
            <a:br>
              <a:rPr lang="en-US" sz="2800" dirty="0">
                <a:solidFill>
                  <a:srgbClr val="FFFFFF"/>
                </a:solidFill>
              </a:rPr>
            </a:br>
            <a:r>
              <a:rPr lang="en-US" sz="1600" dirty="0">
                <a:solidFill>
                  <a:srgbClr val="FFFFFF"/>
                </a:solidFill>
              </a:rPr>
              <a:t>An Evidence-Based Framework to Prevent Problem Behavior and Support Positive, Prosocial Behaviors</a:t>
            </a:r>
            <a:endParaRPr lang="en-US" dirty="0"/>
          </a:p>
        </p:txBody>
      </p:sp>
      <p:sp>
        <p:nvSpPr>
          <p:cNvPr id="3" name="TextBox 2"/>
          <p:cNvSpPr txBox="1"/>
          <p:nvPr/>
        </p:nvSpPr>
        <p:spPr>
          <a:xfrm>
            <a:off x="837897" y="1829802"/>
            <a:ext cx="10105780" cy="477054"/>
          </a:xfrm>
          <a:prstGeom prst="rect">
            <a:avLst/>
          </a:prstGeom>
          <a:noFill/>
        </p:spPr>
        <p:txBody>
          <a:bodyPr wrap="square" rtlCol="0">
            <a:spAutoFit/>
          </a:bodyPr>
          <a:lstStyle/>
          <a:p>
            <a:pPr lvl="0">
              <a:spcBef>
                <a:spcPts val="1000"/>
              </a:spcBef>
              <a:spcAft>
                <a:spcPts val="1000"/>
              </a:spcAft>
              <a:buClr>
                <a:srgbClr val="003865"/>
              </a:buClr>
            </a:pPr>
            <a:r>
              <a:rPr lang="en-US" sz="2500" b="1" dirty="0">
                <a:solidFill>
                  <a:srgbClr val="003865"/>
                </a:solidFill>
              </a:rPr>
              <a:t>School Leadership Team that supports all staff, students, and families with:</a:t>
            </a:r>
          </a:p>
        </p:txBody>
      </p:sp>
      <p:sp>
        <p:nvSpPr>
          <p:cNvPr id="15" name="TextBox 14" descr="to show the MN statute" title="hyperlink"/>
          <p:cNvSpPr txBox="1"/>
          <p:nvPr/>
        </p:nvSpPr>
        <p:spPr>
          <a:xfrm>
            <a:off x="63240" y="6547779"/>
            <a:ext cx="3757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3865"/>
                </a:solidFill>
                <a:effectLst/>
                <a:uLnTx/>
                <a:uFillTx/>
                <a:latin typeface="Calibri"/>
                <a:ea typeface="+mn-ea"/>
                <a:cs typeface="+mn-cs"/>
              </a:rPr>
              <a:t>Source: </a:t>
            </a:r>
            <a:r>
              <a:rPr kumimoji="0" lang="en-US" sz="1100" b="0" i="0" u="none" strike="noStrike" kern="1200" cap="none" spc="0" normalizeH="0" baseline="0" noProof="0" dirty="0">
                <a:ln>
                  <a:noFill/>
                </a:ln>
                <a:solidFill>
                  <a:srgbClr val="003865"/>
                </a:solidFill>
                <a:effectLst/>
                <a:uLnTx/>
                <a:uFillTx/>
                <a:latin typeface="Calibri"/>
                <a:ea typeface="+mn-ea"/>
                <a:cs typeface="+mn-cs"/>
              </a:rPr>
              <a:t>https://www.revisor.mn.gov/statutes/?id=122A.627</a:t>
            </a:r>
          </a:p>
        </p:txBody>
      </p:sp>
      <p:pic>
        <p:nvPicPr>
          <p:cNvPr id="23" name="Picture 22" descr="arrival and dismissal expectations"/>
          <p:cNvPicPr>
            <a:picLocks noChangeAspect="1"/>
          </p:cNvPicPr>
          <p:nvPr/>
        </p:nvPicPr>
        <p:blipFill rotWithShape="1">
          <a:blip r:embed="rId6" cstate="screen">
            <a:extLst>
              <a:ext uri="{28A0092B-C50C-407E-A947-70E740481C1C}">
                <a14:useLocalDpi xmlns:a14="http://schemas.microsoft.com/office/drawing/2010/main"/>
              </a:ext>
            </a:extLst>
          </a:blip>
          <a:srcRect t="2564"/>
          <a:stretch/>
        </p:blipFill>
        <p:spPr>
          <a:xfrm>
            <a:off x="6319503" y="2410728"/>
            <a:ext cx="2459187" cy="2656388"/>
          </a:xfrm>
          <a:prstGeom prst="rect">
            <a:avLst/>
          </a:prstGeom>
        </p:spPr>
      </p:pic>
      <p:pic>
        <p:nvPicPr>
          <p:cNvPr id="24" name="Picture 23" descr="PATH behavioral expectations"/>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678216" y="3807837"/>
            <a:ext cx="1939643" cy="2904188"/>
          </a:xfrm>
          <a:prstGeom prst="rect">
            <a:avLst/>
          </a:prstGeom>
        </p:spPr>
      </p:pic>
    </p:spTree>
    <p:extLst>
      <p:ext uri="{BB962C8B-B14F-4D97-AF65-F5344CB8AC3E}">
        <p14:creationId xmlns:p14="http://schemas.microsoft.com/office/powerpoint/2010/main" val="1702273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Ensuring Core Features</a:t>
            </a:r>
          </a:p>
        </p:txBody>
      </p:sp>
      <p:sp>
        <p:nvSpPr>
          <p:cNvPr id="3" name="Content Placeholder 2"/>
          <p:cNvSpPr>
            <a:spLocks noGrp="1"/>
          </p:cNvSpPr>
          <p:nvPr>
            <p:ph idx="1"/>
          </p:nvPr>
        </p:nvSpPr>
        <p:spPr/>
        <p:txBody>
          <a:bodyPr/>
          <a:lstStyle/>
          <a:p>
            <a:pPr lvl="0" algn="ctr">
              <a:spcAft>
                <a:spcPts val="0"/>
              </a:spcAft>
              <a:buClr>
                <a:srgbClr val="003865"/>
              </a:buClr>
            </a:pPr>
            <a:r>
              <a:rPr lang="en-US" sz="4800" dirty="0">
                <a:solidFill>
                  <a:srgbClr val="003865"/>
                </a:solidFill>
              </a:rPr>
              <a:t>“Be adamant about the core features,</a:t>
            </a:r>
          </a:p>
          <a:p>
            <a:pPr lvl="0" algn="ctr">
              <a:spcAft>
                <a:spcPts val="0"/>
              </a:spcAft>
              <a:buClr>
                <a:srgbClr val="003865"/>
              </a:buClr>
            </a:pPr>
            <a:r>
              <a:rPr lang="en-US" sz="4800" dirty="0">
                <a:solidFill>
                  <a:srgbClr val="003865"/>
                </a:solidFill>
              </a:rPr>
              <a:t>be flexible about the rest.”</a:t>
            </a:r>
          </a:p>
          <a:p>
            <a:pPr lvl="0">
              <a:buClr>
                <a:srgbClr val="003865"/>
              </a:buClr>
            </a:pPr>
            <a:endParaRPr lang="en-US" dirty="0">
              <a:solidFill>
                <a:srgbClr val="003865"/>
              </a:solidFill>
            </a:endParaRPr>
          </a:p>
          <a:p>
            <a:pPr lvl="8" algn="r">
              <a:buFontTx/>
              <a:buChar char="-"/>
            </a:pPr>
            <a:r>
              <a:rPr lang="en-US" sz="3600" dirty="0">
                <a:solidFill>
                  <a:srgbClr val="003865"/>
                </a:solidFill>
              </a:rPr>
              <a:t>Rob Horner	</a:t>
            </a:r>
            <a:r>
              <a:rPr lang="en-US" sz="2800" dirty="0">
                <a:solidFill>
                  <a:srgbClr val="003865"/>
                </a:solidFill>
              </a:rPr>
              <a:t>	</a:t>
            </a:r>
          </a:p>
          <a:p>
            <a:pPr marL="4114800" lvl="8" indent="0">
              <a:buNone/>
            </a:pPr>
            <a:endParaRPr lang="en-US" sz="2000" dirty="0">
              <a:solidFill>
                <a:srgbClr val="003865"/>
              </a:solidFill>
            </a:endParaRPr>
          </a:p>
          <a:p>
            <a:pPr marL="4114800" lvl="8" indent="0" algn="r">
              <a:buNone/>
            </a:pPr>
            <a:r>
              <a:rPr lang="en-US" sz="2000" dirty="0">
                <a:solidFill>
                  <a:srgbClr val="003865"/>
                </a:solidFill>
              </a:rPr>
              <a:t>October 2020</a:t>
            </a:r>
          </a:p>
          <a:p>
            <a:pPr marL="4114800" lvl="8" indent="0" algn="r">
              <a:buNone/>
            </a:pPr>
            <a:r>
              <a:rPr lang="en-US" dirty="0">
                <a:solidFill>
                  <a:srgbClr val="003865"/>
                </a:solidFill>
              </a:rPr>
              <a:t>ABAI </a:t>
            </a:r>
            <a:r>
              <a:rPr lang="en-US" dirty="0" err="1">
                <a:solidFill>
                  <a:srgbClr val="003865"/>
                </a:solidFill>
              </a:rPr>
              <a:t>Culturo</a:t>
            </a:r>
            <a:r>
              <a:rPr lang="en-US" dirty="0">
                <a:solidFill>
                  <a:srgbClr val="003865"/>
                </a:solidFill>
              </a:rPr>
              <a:t>-Behavior Science for a Better World Conference</a:t>
            </a:r>
          </a:p>
        </p:txBody>
      </p:sp>
      <p:sp>
        <p:nvSpPr>
          <p:cNvPr id="4" name="Date Placeholder 3"/>
          <p:cNvSpPr>
            <a:spLocks noGrp="1"/>
          </p:cNvSpPr>
          <p:nvPr>
            <p:ph type="dt" sz="half" idx="10"/>
          </p:nvPr>
        </p:nvSpPr>
        <p:spPr/>
        <p:txBody>
          <a:bodyPr/>
          <a:lstStyle/>
          <a:p>
            <a:fld id="{9A198C9B-0587-4A1E-9E03-E4C9FE222F08}" type="datetime1">
              <a:rPr lang="en-US" smtClean="0"/>
              <a:t>11/3/2021</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7</a:t>
            </a:fld>
            <a:endParaRPr lang="en-US" dirty="0"/>
          </a:p>
        </p:txBody>
      </p:sp>
      <p:sp>
        <p:nvSpPr>
          <p:cNvPr id="6" name="Footer Placeholder 5"/>
          <p:cNvSpPr>
            <a:spLocks noGrp="1"/>
          </p:cNvSpPr>
          <p:nvPr>
            <p:ph type="ftr" sz="quarter" idx="13"/>
          </p:nvPr>
        </p:nvSpPr>
        <p:spPr/>
        <p:txBody>
          <a:bodyPr/>
          <a:lstStyle/>
          <a:p>
            <a:r>
              <a:rPr kumimoji="0" lang="en-US" sz="1600" b="1" i="0" u="none" strike="noStrike" kern="1200" cap="none" spc="0" normalizeH="0" baseline="0" noProof="0">
                <a:ln>
                  <a:noFill/>
                </a:ln>
                <a:solidFill>
                  <a:srgbClr val="000000"/>
                </a:solidFill>
                <a:effectLst/>
                <a:uLnTx/>
                <a:uFillTx/>
                <a:latin typeface="+mn-lt"/>
                <a:ea typeface="+mn-ea"/>
                <a:cs typeface="+mn-cs"/>
              </a:rPr>
              <a:t>pbis.org</a:t>
            </a:r>
            <a:endParaRPr kumimoji="0" lang="en-US" sz="1600" b="1"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1869454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78BE21"/>
                </a:solidFill>
              </a:rPr>
              <a:t>Small Changes, Big Impact </a:t>
            </a:r>
            <a:r>
              <a:rPr lang="en-US" dirty="0"/>
              <a:t>Implementation Progress</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198C9B-0587-4A1E-9E03-E4C9FE222F08}"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865"/>
                </a:solidFill>
                <a:effectLst/>
                <a:uLnTx/>
                <a:uFillTx/>
                <a:latin typeface="Calibri"/>
                <a:ea typeface="+mn-ea"/>
                <a:cs typeface="+mn-cs"/>
              </a:rPr>
              <a:t>Minnesota Department of Education | education.mn.gov</a:t>
            </a:r>
          </a:p>
        </p:txBody>
      </p:sp>
    </p:spTree>
    <p:extLst>
      <p:ext uri="{BB962C8B-B14F-4D97-AF65-F5344CB8AC3E}">
        <p14:creationId xmlns:p14="http://schemas.microsoft.com/office/powerpoint/2010/main" val="1625066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is is an image of a Minnesota map, divided according to school district. The map is color coded to show the level of PBIS implementation throughout the state. &#10;School districts that have less than 60% of schools implementing PBIS are indicated in light gre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0329" y="140012"/>
            <a:ext cx="2138718" cy="1336963"/>
          </a:xfrm>
          <a:prstGeom prst="rect">
            <a:avLst/>
          </a:prstGeom>
        </p:spPr>
      </p:pic>
      <p:sp>
        <p:nvSpPr>
          <p:cNvPr id="2" name="Title 1"/>
          <p:cNvSpPr>
            <a:spLocks noGrp="1"/>
          </p:cNvSpPr>
          <p:nvPr>
            <p:ph type="title"/>
          </p:nvPr>
        </p:nvSpPr>
        <p:spPr/>
        <p:txBody>
          <a:bodyPr/>
          <a:lstStyle/>
          <a:p>
            <a:pPr algn="l"/>
            <a:r>
              <a:rPr lang="en-US" sz="2400" dirty="0">
                <a:solidFill>
                  <a:srgbClr val="1D2A53"/>
                </a:solidFill>
              </a:rPr>
              <a:t>End of Day 1 – South Region</a:t>
            </a:r>
            <a:br>
              <a:rPr lang="en-US" sz="2800" dirty="0">
                <a:solidFill>
                  <a:srgbClr val="1D2A53"/>
                </a:solidFill>
              </a:rPr>
            </a:br>
            <a:r>
              <a:rPr lang="en-US" sz="1800" dirty="0">
                <a:solidFill>
                  <a:srgbClr val="1D2A53"/>
                </a:solidFill>
              </a:rPr>
              <a:t>Cohort 17 – 2021-2023</a:t>
            </a:r>
            <a:endParaRPr lang="en-US" dirty="0"/>
          </a:p>
        </p:txBody>
      </p:sp>
      <p:graphicFrame>
        <p:nvGraphicFramePr>
          <p:cNvPr id="5" name="Chart 4" title="SRIP Cohort 14 Tiered Fidelity Inventory Chart - Fall Winter Spring"/>
          <p:cNvGraphicFramePr/>
          <p:nvPr>
            <p:extLst>
              <p:ext uri="{D42A27DB-BD31-4B8C-83A1-F6EECF244321}">
                <p14:modId xmlns:p14="http://schemas.microsoft.com/office/powerpoint/2010/main" val="3271912792"/>
              </p:ext>
            </p:extLst>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3858768" y="2359152"/>
            <a:ext cx="6474247" cy="360045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3865"/>
                </a:solidFill>
                <a:effectLst/>
                <a:uLnTx/>
                <a:uFillTx/>
                <a:latin typeface="Calibri"/>
                <a:ea typeface="+mn-ea"/>
                <a:cs typeface="+mn-cs"/>
              </a:rPr>
              <a:t>What will growth look like with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3865"/>
                </a:solidFill>
                <a:effectLst/>
                <a:uLnTx/>
                <a:uFillTx/>
                <a:latin typeface="Calibri"/>
                <a:ea typeface="+mn-ea"/>
                <a:cs typeface="+mn-cs"/>
              </a:rPr>
              <a:t>team-based action planning to get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3865"/>
                </a:solidFill>
                <a:effectLst/>
                <a:uLnTx/>
                <a:uFillTx/>
                <a:latin typeface="Calibri"/>
                <a:ea typeface="+mn-ea"/>
                <a:cs typeface="+mn-cs"/>
              </a:rPr>
              <a:t>Full I</a:t>
            </a:r>
            <a:r>
              <a:rPr kumimoji="0" lang="en-US" sz="2000" b="1" i="0" u="none" strike="noStrike" kern="0" cap="none" spc="0" normalizeH="0" baseline="0" noProof="0" dirty="0" err="1">
                <a:ln>
                  <a:noFill/>
                </a:ln>
                <a:solidFill>
                  <a:srgbClr val="003865"/>
                </a:solidFill>
                <a:effectLst/>
                <a:uLnTx/>
                <a:uFillTx/>
                <a:latin typeface="Calibri"/>
                <a:ea typeface="+mn-ea"/>
                <a:cs typeface="+mn-cs"/>
              </a:rPr>
              <a:t>mplementation</a:t>
            </a:r>
            <a:r>
              <a:rPr kumimoji="0" lang="en-US" sz="2000" b="1" i="0" u="none" strike="noStrike" kern="0" cap="none" spc="0" normalizeH="0" baseline="0" noProof="0" dirty="0">
                <a:ln>
                  <a:noFill/>
                </a:ln>
                <a:solidFill>
                  <a:srgbClr val="003865"/>
                </a:solidFill>
                <a:effectLst/>
                <a:uLnTx/>
                <a:uFillTx/>
                <a:latin typeface="Calibri"/>
                <a:ea typeface="+mn-ea"/>
                <a:cs typeface="+mn-cs"/>
              </a:rPr>
              <a:t> over two years?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0" b="1" i="0" u="none" strike="noStrike" kern="0" cap="none" spc="0" normalizeH="0" baseline="0" noProof="0" dirty="0">
              <a:ln>
                <a:noFill/>
              </a:ln>
              <a:solidFill>
                <a:srgbClr val="003865"/>
              </a:solidFill>
              <a:effectLst/>
              <a:uLnTx/>
              <a:uFillTx/>
              <a:latin typeface="Calibri"/>
              <a:ea typeface="+mn-ea"/>
              <a:cs typeface="+mn-cs"/>
            </a:endParaRPr>
          </a:p>
        </p:txBody>
      </p:sp>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06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pbisMN 4:3">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84D9526CAB864C9DC248A6AA2C129E" ma:contentTypeVersion="19" ma:contentTypeDescription="Create a new document." ma:contentTypeScope="" ma:versionID="e259fe0f0c72c888ff9fae1c327edb1c">
  <xsd:schema xmlns:xsd="http://www.w3.org/2001/XMLSchema" xmlns:xs="http://www.w3.org/2001/XMLSchema" xmlns:p="http://schemas.microsoft.com/office/2006/metadata/properties" xmlns:ns3="ec5ffc2c-0589-4753-b34a-4c035d4e7b7e" xmlns:ns4="6ad98c6d-15f6-47b0-ade6-9078c6873b63" targetNamespace="http://schemas.microsoft.com/office/2006/metadata/properties" ma:root="true" ma:fieldsID="cfa25157a52ec591d3901b8405580476" ns3:_="" ns4:_="">
    <xsd:import namespace="ec5ffc2c-0589-4753-b34a-4c035d4e7b7e"/>
    <xsd:import namespace="6ad98c6d-15f6-47b0-ade6-9078c6873b6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5ffc2c-0589-4753-b34a-4c035d4e7b7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d98c6d-15f6-47b0-ade6-9078c6873b63"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C050E8-984A-4835-867F-B189A3D57FD8}">
  <ds:schemaRefs>
    <ds:schemaRef ds:uri="http://purl.org/dc/elements/1.1/"/>
    <ds:schemaRef ds:uri="ec5ffc2c-0589-4753-b34a-4c035d4e7b7e"/>
    <ds:schemaRef ds:uri="http://schemas.microsoft.com/office/infopath/2007/PartnerControls"/>
    <ds:schemaRef ds:uri="http://purl.org/dc/terms/"/>
    <ds:schemaRef ds:uri="http://schemas.openxmlformats.org/package/2006/metadata/core-properties"/>
    <ds:schemaRef ds:uri="6ad98c6d-15f6-47b0-ade6-9078c6873b63"/>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E77D5604-B56B-49B5-961B-AB26D2755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5ffc2c-0589-4753-b34a-4c035d4e7b7e"/>
    <ds:schemaRef ds:uri="6ad98c6d-15f6-47b0-ade6-9078c6873b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40BEF2-B8A7-4670-9C03-BE9E801E93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29334</TotalTime>
  <Words>2017</Words>
  <Application>Microsoft Office PowerPoint</Application>
  <PresentationFormat>Widescreen</PresentationFormat>
  <Paragraphs>250</Paragraphs>
  <Slides>23</Slides>
  <Notes>15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Arial</vt:lpstr>
      <vt:lpstr>Calibri</vt:lpstr>
      <vt:lpstr>inherit</vt:lpstr>
      <vt:lpstr>Noto Sans Symbols</vt:lpstr>
      <vt:lpstr>Questrial</vt:lpstr>
      <vt:lpstr>Times New Roman</vt:lpstr>
      <vt:lpstr>Times New Roman</vt:lpstr>
      <vt:lpstr>trebuchet ms</vt:lpstr>
      <vt:lpstr>Tw Cen MT</vt:lpstr>
      <vt:lpstr>Wingdings</vt:lpstr>
      <vt:lpstr>MDE &amp; PBISmn</vt:lpstr>
      <vt:lpstr>pbisMN 4:3</vt:lpstr>
      <vt:lpstr>Stage-based Implementation: Small Changes, Big Impact</vt:lpstr>
      <vt:lpstr>Ten Minnesota Commitments to Equity</vt:lpstr>
      <vt:lpstr>Small Changes, Big Impact PBIS Minnesota Cohort Training</vt:lpstr>
      <vt:lpstr>Small Changes, Big Impact PBIS in Practice</vt:lpstr>
      <vt:lpstr>PBIS Defined in MN Statute 122A.627</vt:lpstr>
      <vt:lpstr>Statute PBIS Definition in Practice: An Evidence-Based Framework to Prevent Problem Behavior and Support Positive, Prosocial Behaviors</vt:lpstr>
      <vt:lpstr>Importance of Ensuring Core Features</vt:lpstr>
      <vt:lpstr>Small Changes, Big Impact Implementation Progress</vt:lpstr>
      <vt:lpstr>End of Day 1 – South Region Cohort 17 – 2021-2023</vt:lpstr>
      <vt:lpstr>End of Day 1 – Metro Region Cohort 17 – 2021-2023</vt:lpstr>
      <vt:lpstr>End of Day 1 – North Region Cohort 17 – 2021-2023</vt:lpstr>
      <vt:lpstr>End of Day 1 Cohorts 11-15 – 2015-2021</vt:lpstr>
      <vt:lpstr>Growth During Cohort Training Cohorts 11-15 – 2015-2021</vt:lpstr>
      <vt:lpstr>Completion of Day 7 Cohort 16 – 2020-2022</vt:lpstr>
      <vt:lpstr>Small Changes, Big Impact News and Save-the-Dates</vt:lpstr>
      <vt:lpstr>PBIS Leadership Forum Presentations</vt:lpstr>
      <vt:lpstr>2022 Minnesota PBIS Institute and Film Festival Save-the-dates for June 14-16, 2022</vt:lpstr>
      <vt:lpstr>Schools Can Apply for Cohort 18 (2022-2024)</vt:lpstr>
      <vt:lpstr>Share your #pbisMN work! </vt:lpstr>
      <vt:lpstr>North Regional Contacts</vt:lpstr>
      <vt:lpstr>Metro Regional Contacts</vt:lpstr>
      <vt:lpstr>South Regional Contacts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mde.pbis@state.mn.us</dc:creator>
  <cp:lastModifiedBy>Petrie, Garrett (MDE)</cp:lastModifiedBy>
  <cp:revision>801</cp:revision>
  <dcterms:created xsi:type="dcterms:W3CDTF">2018-02-11T03:07:50Z</dcterms:created>
  <dcterms:modified xsi:type="dcterms:W3CDTF">2021-11-03T12:42:04Z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0x0101005284D9526CAB864C9DC248A6AA2C129E</vt:lpwstr>
  </property>
</Properties>
</file>