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2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4"/>
    <p:sldMasterId id="2147483767" r:id="rId5"/>
    <p:sldMasterId id="2147483774" r:id="rId6"/>
    <p:sldMasterId id="2147483780" r:id="rId7"/>
  </p:sldMasterIdLst>
  <p:notesMasterIdLst>
    <p:notesMasterId r:id="rId48"/>
  </p:notesMasterIdLst>
  <p:sldIdLst>
    <p:sldId id="428" r:id="rId8"/>
    <p:sldId id="473" r:id="rId9"/>
    <p:sldId id="543" r:id="rId10"/>
    <p:sldId id="610" r:id="rId11"/>
    <p:sldId id="611" r:id="rId12"/>
    <p:sldId id="627" r:id="rId13"/>
    <p:sldId id="628" r:id="rId14"/>
    <p:sldId id="629" r:id="rId15"/>
    <p:sldId id="630" r:id="rId16"/>
    <p:sldId id="569" r:id="rId17"/>
    <p:sldId id="613" r:id="rId18"/>
    <p:sldId id="615" r:id="rId19"/>
    <p:sldId id="626" r:id="rId20"/>
    <p:sldId id="617" r:id="rId21"/>
    <p:sldId id="618" r:id="rId22"/>
    <p:sldId id="619" r:id="rId23"/>
    <p:sldId id="620" r:id="rId24"/>
    <p:sldId id="621" r:id="rId25"/>
    <p:sldId id="622" r:id="rId26"/>
    <p:sldId id="623" r:id="rId27"/>
    <p:sldId id="624" r:id="rId28"/>
    <p:sldId id="642" r:id="rId29"/>
    <p:sldId id="644" r:id="rId30"/>
    <p:sldId id="545" r:id="rId31"/>
    <p:sldId id="631" r:id="rId32"/>
    <p:sldId id="632" r:id="rId33"/>
    <p:sldId id="633" r:id="rId34"/>
    <p:sldId id="634" r:id="rId35"/>
    <p:sldId id="635" r:id="rId36"/>
    <p:sldId id="636" r:id="rId37"/>
    <p:sldId id="637" r:id="rId38"/>
    <p:sldId id="639" r:id="rId39"/>
    <p:sldId id="641" r:id="rId40"/>
    <p:sldId id="640" r:id="rId41"/>
    <p:sldId id="579" r:id="rId42"/>
    <p:sldId id="557" r:id="rId43"/>
    <p:sldId id="558" r:id="rId44"/>
    <p:sldId id="559" r:id="rId45"/>
    <p:sldId id="457" r:id="rId46"/>
    <p:sldId id="60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EE8D9F48-5A31-4484-9F80-FF1DEB9CADD2}">
          <p14:sldIdLst>
            <p14:sldId id="428"/>
            <p14:sldId id="473"/>
          </p14:sldIdLst>
        </p14:section>
        <p14:section name="PBIS in Action" id="{72701D66-43C7-4E34-B40A-5797E116012F}">
          <p14:sldIdLst>
            <p14:sldId id="543"/>
            <p14:sldId id="610"/>
            <p14:sldId id="611"/>
            <p14:sldId id="627"/>
            <p14:sldId id="628"/>
            <p14:sldId id="629"/>
            <p14:sldId id="630"/>
          </p14:sldIdLst>
        </p14:section>
        <p14:section name="Implementation Growth" id="{7A214FC8-623E-4B2F-95CA-2BA80C85CF97}">
          <p14:sldIdLst>
            <p14:sldId id="569"/>
            <p14:sldId id="613"/>
            <p14:sldId id="615"/>
            <p14:sldId id="626"/>
            <p14:sldId id="617"/>
            <p14:sldId id="618"/>
            <p14:sldId id="619"/>
            <p14:sldId id="620"/>
            <p14:sldId id="621"/>
            <p14:sldId id="622"/>
            <p14:sldId id="623"/>
            <p14:sldId id="624"/>
            <p14:sldId id="642"/>
            <p14:sldId id="644"/>
          </p14:sldIdLst>
        </p14:section>
        <p14:section name="PBIS Leadership Forum" id="{F44AC071-DD0B-4A6B-A29D-BDE7653BAE37}">
          <p14:sldIdLst>
            <p14:sldId id="545"/>
            <p14:sldId id="631"/>
            <p14:sldId id="632"/>
            <p14:sldId id="633"/>
            <p14:sldId id="634"/>
          </p14:sldIdLst>
        </p14:section>
        <p14:section name="News &amp; Save the Dates" id="{5C7B1B63-5A45-4B8D-9FA3-5BD3EC13E426}">
          <p14:sldIdLst>
            <p14:sldId id="635"/>
            <p14:sldId id="636"/>
            <p14:sldId id="637"/>
            <p14:sldId id="639"/>
            <p14:sldId id="641"/>
            <p14:sldId id="640"/>
          </p14:sldIdLst>
        </p14:section>
        <p14:section name="Closing &amp; Contacts" id="{0294A650-5D00-4FB9-8581-47D265CFC1DF}">
          <p14:sldIdLst>
            <p14:sldId id="579"/>
            <p14:sldId id="557"/>
            <p14:sldId id="558"/>
            <p14:sldId id="559"/>
            <p14:sldId id="457"/>
            <p14:sldId id="60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cik, Ellen (MDE)" initials="NE(" lastIdx="5" clrIdx="0">
    <p:extLst>
      <p:ext uri="{19B8F6BF-5375-455C-9EA6-DF929625EA0E}">
        <p15:presenceInfo xmlns:p15="http://schemas.microsoft.com/office/powerpoint/2012/main" userId="S-1-5-21-2432509816-4247194023-3791653442-43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206"/>
    <a:srgbClr val="FFFFFF"/>
    <a:srgbClr val="F8F8F8"/>
    <a:srgbClr val="E7E6E6"/>
    <a:srgbClr val="267300"/>
    <a:srgbClr val="98E600"/>
    <a:srgbClr val="8EB4E3"/>
    <a:srgbClr val="003865"/>
    <a:srgbClr val="2962A7"/>
    <a:srgbClr val="558E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43" autoAdjust="0"/>
    <p:restoredTop sz="69873" autoAdjust="0"/>
  </p:normalViewPr>
  <p:slideViewPr>
    <p:cSldViewPr snapToGrid="0" snapToObjects="1">
      <p:cViewPr varScale="1">
        <p:scale>
          <a:sx n="51" d="100"/>
          <a:sy n="51" d="100"/>
        </p:scale>
        <p:origin x="1410" y="72"/>
      </p:cViewPr>
      <p:guideLst>
        <p:guide orient="horz" pos="2160"/>
        <p:guide pos="3840"/>
      </p:guideLst>
    </p:cSldViewPr>
  </p:slideViewPr>
  <p:notesTextViewPr>
    <p:cViewPr>
      <p:scale>
        <a:sx n="1" d="1"/>
        <a:sy n="1" d="1"/>
      </p:scale>
      <p:origin x="0" y="0"/>
    </p:cViewPr>
  </p:notesTextViewPr>
  <p:sorterViewPr>
    <p:cViewPr>
      <p:scale>
        <a:sx n="184" d="100"/>
        <a:sy n="184" d="100"/>
      </p:scale>
      <p:origin x="0" y="2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r>
              <a:rPr lang="en-US" sz="2400" b="1" i="0" kern="1200" baseline="0" dirty="0">
                <a:solidFill>
                  <a:srgbClr val="003865"/>
                </a:solidFill>
                <a:effectLst/>
              </a:rPr>
              <a:t>Tiered Fidelity Inventory – Tier 1 Average</a:t>
            </a:r>
            <a:endParaRPr lang="en-US" sz="2000" dirty="0">
              <a:solidFill>
                <a:srgbClr val="003865"/>
              </a:solidFill>
              <a:effectLst/>
            </a:endParaRPr>
          </a:p>
        </c:rich>
      </c:tx>
      <c:layout>
        <c:manualLayout>
          <c:xMode val="edge"/>
          <c:yMode val="edge"/>
          <c:x val="0.24014105251782769"/>
          <c:y val="7.0812132352801066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endParaRPr lang="en-US"/>
        </a:p>
      </c:txPr>
    </c:title>
    <c:autoTitleDeleted val="0"/>
    <c:plotArea>
      <c:layout>
        <c:manualLayout>
          <c:layoutTarget val="inner"/>
          <c:xMode val="edge"/>
          <c:yMode val="edge"/>
          <c:x val="7.060223875475026E-2"/>
          <c:y val="2.9538525075564943E-2"/>
          <c:w val="0.92939776124524975"/>
          <c:h val="0.82843002260123899"/>
        </c:manualLayout>
      </c:layout>
      <c:barChart>
        <c:barDir val="col"/>
        <c:grouping val="clustered"/>
        <c:varyColors val="0"/>
        <c:ser>
          <c:idx val="0"/>
          <c:order val="0"/>
          <c:tx>
            <c:strRef>
              <c:f>Sheet1!$B$1</c:f>
              <c:strCache>
                <c:ptCount val="1"/>
                <c:pt idx="0">
                  <c:v>Score</c:v>
                </c:pt>
              </c:strCache>
            </c:strRef>
          </c:tx>
          <c:spPr>
            <a:solidFill>
              <a:srgbClr val="8EB4E3"/>
            </a:solidFill>
            <a:ln>
              <a:noFill/>
            </a:ln>
            <a:effectLst/>
          </c:spPr>
          <c:invertIfNegative val="0"/>
          <c:dPt>
            <c:idx val="0"/>
            <c:invertIfNegative val="0"/>
            <c:bubble3D val="0"/>
            <c:spPr>
              <a:solidFill>
                <a:srgbClr val="558ED5"/>
              </a:solidFill>
              <a:ln>
                <a:noFill/>
              </a:ln>
              <a:effectLst/>
            </c:spPr>
            <c:extLst>
              <c:ext xmlns:c16="http://schemas.microsoft.com/office/drawing/2014/chart" uri="{C3380CC4-5D6E-409C-BE32-E72D297353CC}">
                <c16:uniqueId val="{00000001-807D-4D8F-B5E2-1BE608B5A56B}"/>
              </c:ext>
            </c:extLst>
          </c:dPt>
          <c:dPt>
            <c:idx val="1"/>
            <c:invertIfNegative val="0"/>
            <c:bubble3D val="0"/>
            <c:spPr>
              <a:solidFill>
                <a:srgbClr val="2962A7"/>
              </a:solidFill>
              <a:ln>
                <a:noFill/>
              </a:ln>
              <a:effectLst/>
            </c:spPr>
            <c:extLst>
              <c:ext xmlns:c16="http://schemas.microsoft.com/office/drawing/2014/chart" uri="{C3380CC4-5D6E-409C-BE32-E72D297353CC}">
                <c16:uniqueId val="{00000003-807D-4D8F-B5E2-1BE608B5A56B}"/>
              </c:ext>
            </c:extLst>
          </c:dPt>
          <c:dPt>
            <c:idx val="2"/>
            <c:invertIfNegative val="0"/>
            <c:bubble3D val="0"/>
            <c:spPr>
              <a:solidFill>
                <a:srgbClr val="003865"/>
              </a:solidFill>
              <a:ln>
                <a:noFill/>
              </a:ln>
              <a:effectLst/>
            </c:spPr>
            <c:extLst>
              <c:ext xmlns:c16="http://schemas.microsoft.com/office/drawing/2014/chart" uri="{C3380CC4-5D6E-409C-BE32-E72D297353CC}">
                <c16:uniqueId val="{00000005-807D-4D8F-B5E2-1BE608B5A56B}"/>
              </c:ext>
            </c:extLst>
          </c:dPt>
          <c:dPt>
            <c:idx val="3"/>
            <c:invertIfNegative val="0"/>
            <c:bubble3D val="0"/>
            <c:spPr>
              <a:solidFill>
                <a:srgbClr val="558ED5"/>
              </a:solidFill>
              <a:ln>
                <a:noFill/>
              </a:ln>
              <a:effectLst/>
            </c:spPr>
            <c:extLst>
              <c:ext xmlns:c16="http://schemas.microsoft.com/office/drawing/2014/chart" uri="{C3380CC4-5D6E-409C-BE32-E72D297353CC}">
                <c16:uniqueId val="{00000007-807D-4D8F-B5E2-1BE608B5A56B}"/>
              </c:ext>
            </c:extLst>
          </c:dPt>
          <c:dPt>
            <c:idx val="4"/>
            <c:invertIfNegative val="0"/>
            <c:bubble3D val="0"/>
            <c:spPr>
              <a:solidFill>
                <a:srgbClr val="2962A7"/>
              </a:solidFill>
              <a:ln>
                <a:noFill/>
              </a:ln>
              <a:effectLst/>
            </c:spPr>
            <c:extLst>
              <c:ext xmlns:c16="http://schemas.microsoft.com/office/drawing/2014/chart" uri="{C3380CC4-5D6E-409C-BE32-E72D297353CC}">
                <c16:uniqueId val="{00000009-807D-4D8F-B5E2-1BE608B5A56B}"/>
              </c:ext>
            </c:extLst>
          </c:dPt>
          <c:dPt>
            <c:idx val="5"/>
            <c:invertIfNegative val="0"/>
            <c:bubble3D val="0"/>
            <c:spPr>
              <a:solidFill>
                <a:srgbClr val="003865"/>
              </a:solidFill>
              <a:ln>
                <a:noFill/>
              </a:ln>
              <a:effectLst/>
            </c:spPr>
            <c:extLst>
              <c:ext xmlns:c16="http://schemas.microsoft.com/office/drawing/2014/chart" uri="{C3380CC4-5D6E-409C-BE32-E72D297353CC}">
                <c16:uniqueId val="{0000000B-807D-4D8F-B5E2-1BE608B5A56B}"/>
              </c:ext>
            </c:extLst>
          </c:dPt>
          <c:dLbls>
            <c:dLbl>
              <c:idx val="4"/>
              <c:layout>
                <c:manualLayout>
                  <c:x val="-1.0527422911533116E-16"/>
                  <c:y val="0.105051501568615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7D-4D8F-B5E2-1BE608B5A56B}"/>
                </c:ext>
              </c:extLst>
            </c:dLbl>
            <c:dLbl>
              <c:idx val="5"/>
              <c:layout>
                <c:manualLayout>
                  <c:x val="4.3067227603176533E-3"/>
                  <c:y val="0.1219894226588610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7D-4D8F-B5E2-1BE608B5A56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General</c:formatCode>
                <c:ptCount val="6"/>
                <c:pt idx="0" formatCode="0%">
                  <c:v>0.28000000000000003</c:v>
                </c:pt>
              </c:numCache>
            </c:numRef>
          </c:val>
          <c:extLst>
            <c:ext xmlns:c16="http://schemas.microsoft.com/office/drawing/2014/chart" uri="{C3380CC4-5D6E-409C-BE32-E72D297353CC}">
              <c16:uniqueId val="{0000000C-807D-4D8F-B5E2-1BE608B5A56B}"/>
            </c:ext>
          </c:extLst>
        </c:ser>
        <c:dLbls>
          <c:showLegendKey val="0"/>
          <c:showVal val="0"/>
          <c:showCatName val="0"/>
          <c:showSerName val="0"/>
          <c:showPercent val="0"/>
          <c:showBubbleSize val="0"/>
        </c:dLbls>
        <c:gapWidth val="125"/>
        <c:overlap val="-100"/>
        <c:axId val="618625080"/>
        <c:axId val="618624096"/>
      </c:barChart>
      <c:catAx>
        <c:axId val="61862508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4096"/>
        <c:crosses val="autoZero"/>
        <c:auto val="1"/>
        <c:lblAlgn val="ctr"/>
        <c:lblOffset val="100"/>
        <c:noMultiLvlLbl val="0"/>
      </c:catAx>
      <c:valAx>
        <c:axId val="618624096"/>
        <c:scaling>
          <c:orientation val="minMax"/>
          <c:max val="1"/>
          <c:min val="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1">
                <a:shade val="50000"/>
              </a:schemeClr>
            </a:solidFill>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5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r>
              <a:rPr lang="en-US" sz="2400" b="1" i="0" kern="1200" baseline="0" dirty="0">
                <a:solidFill>
                  <a:srgbClr val="003865"/>
                </a:solidFill>
                <a:effectLst/>
              </a:rPr>
              <a:t>Tiered Fidelity Inventory – Tier 1 Average</a:t>
            </a:r>
            <a:endParaRPr lang="en-US" sz="2000" dirty="0">
              <a:solidFill>
                <a:srgbClr val="003865"/>
              </a:solidFill>
              <a:effectLst/>
            </a:endParaRPr>
          </a:p>
        </c:rich>
      </c:tx>
      <c:layout>
        <c:manualLayout>
          <c:xMode val="edge"/>
          <c:yMode val="edge"/>
          <c:x val="0.24014105251782769"/>
          <c:y val="7.0812132352801066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endParaRPr lang="en-US"/>
        </a:p>
      </c:txPr>
    </c:title>
    <c:autoTitleDeleted val="0"/>
    <c:plotArea>
      <c:layout>
        <c:manualLayout>
          <c:layoutTarget val="inner"/>
          <c:xMode val="edge"/>
          <c:yMode val="edge"/>
          <c:x val="7.060223875475026E-2"/>
          <c:y val="2.9538525075564943E-2"/>
          <c:w val="0.92939776124524975"/>
          <c:h val="0.82843002260123899"/>
        </c:manualLayout>
      </c:layout>
      <c:barChart>
        <c:barDir val="col"/>
        <c:grouping val="clustered"/>
        <c:varyColors val="0"/>
        <c:ser>
          <c:idx val="0"/>
          <c:order val="0"/>
          <c:tx>
            <c:strRef>
              <c:f>Sheet1!$B$1</c:f>
              <c:strCache>
                <c:ptCount val="1"/>
                <c:pt idx="0">
                  <c:v>Score</c:v>
                </c:pt>
              </c:strCache>
            </c:strRef>
          </c:tx>
          <c:spPr>
            <a:solidFill>
              <a:srgbClr val="8EB4E3"/>
            </a:solidFill>
            <a:ln>
              <a:noFill/>
            </a:ln>
            <a:effectLst/>
          </c:spPr>
          <c:invertIfNegative val="0"/>
          <c:dPt>
            <c:idx val="0"/>
            <c:invertIfNegative val="0"/>
            <c:bubble3D val="0"/>
            <c:spPr>
              <a:solidFill>
                <a:srgbClr val="558ED5"/>
              </a:solidFill>
              <a:ln>
                <a:noFill/>
              </a:ln>
              <a:effectLst/>
            </c:spPr>
            <c:extLst>
              <c:ext xmlns:c16="http://schemas.microsoft.com/office/drawing/2014/chart" uri="{C3380CC4-5D6E-409C-BE32-E72D297353CC}">
                <c16:uniqueId val="{00000001-807D-4D8F-B5E2-1BE608B5A56B}"/>
              </c:ext>
            </c:extLst>
          </c:dPt>
          <c:dPt>
            <c:idx val="1"/>
            <c:invertIfNegative val="0"/>
            <c:bubble3D val="0"/>
            <c:spPr>
              <a:solidFill>
                <a:srgbClr val="2962A7"/>
              </a:solidFill>
              <a:ln>
                <a:noFill/>
              </a:ln>
              <a:effectLst/>
            </c:spPr>
            <c:extLst>
              <c:ext xmlns:c16="http://schemas.microsoft.com/office/drawing/2014/chart" uri="{C3380CC4-5D6E-409C-BE32-E72D297353CC}">
                <c16:uniqueId val="{00000003-807D-4D8F-B5E2-1BE608B5A56B}"/>
              </c:ext>
            </c:extLst>
          </c:dPt>
          <c:dPt>
            <c:idx val="2"/>
            <c:invertIfNegative val="0"/>
            <c:bubble3D val="0"/>
            <c:spPr>
              <a:solidFill>
                <a:srgbClr val="003865"/>
              </a:solidFill>
              <a:ln>
                <a:noFill/>
              </a:ln>
              <a:effectLst/>
            </c:spPr>
            <c:extLst>
              <c:ext xmlns:c16="http://schemas.microsoft.com/office/drawing/2014/chart" uri="{C3380CC4-5D6E-409C-BE32-E72D297353CC}">
                <c16:uniqueId val="{00000005-807D-4D8F-B5E2-1BE608B5A56B}"/>
              </c:ext>
            </c:extLst>
          </c:dPt>
          <c:dPt>
            <c:idx val="3"/>
            <c:invertIfNegative val="0"/>
            <c:bubble3D val="0"/>
            <c:spPr>
              <a:solidFill>
                <a:srgbClr val="558ED5"/>
              </a:solidFill>
              <a:ln>
                <a:noFill/>
              </a:ln>
              <a:effectLst/>
            </c:spPr>
            <c:extLst>
              <c:ext xmlns:c16="http://schemas.microsoft.com/office/drawing/2014/chart" uri="{C3380CC4-5D6E-409C-BE32-E72D297353CC}">
                <c16:uniqueId val="{00000007-807D-4D8F-B5E2-1BE608B5A56B}"/>
              </c:ext>
            </c:extLst>
          </c:dPt>
          <c:dPt>
            <c:idx val="4"/>
            <c:invertIfNegative val="0"/>
            <c:bubble3D val="0"/>
            <c:spPr>
              <a:solidFill>
                <a:srgbClr val="2962A7"/>
              </a:solidFill>
              <a:ln>
                <a:noFill/>
              </a:ln>
              <a:effectLst/>
            </c:spPr>
            <c:extLst>
              <c:ext xmlns:c16="http://schemas.microsoft.com/office/drawing/2014/chart" uri="{C3380CC4-5D6E-409C-BE32-E72D297353CC}">
                <c16:uniqueId val="{00000009-807D-4D8F-B5E2-1BE608B5A56B}"/>
              </c:ext>
            </c:extLst>
          </c:dPt>
          <c:dPt>
            <c:idx val="5"/>
            <c:invertIfNegative val="0"/>
            <c:bubble3D val="0"/>
            <c:spPr>
              <a:solidFill>
                <a:srgbClr val="003865"/>
              </a:solidFill>
              <a:ln>
                <a:noFill/>
              </a:ln>
              <a:effectLst/>
            </c:spPr>
            <c:extLst>
              <c:ext xmlns:c16="http://schemas.microsoft.com/office/drawing/2014/chart" uri="{C3380CC4-5D6E-409C-BE32-E72D297353CC}">
                <c16:uniqueId val="{0000000B-807D-4D8F-B5E2-1BE608B5A56B}"/>
              </c:ext>
            </c:extLst>
          </c:dPt>
          <c:dLbls>
            <c:dLbl>
              <c:idx val="4"/>
              <c:layout>
                <c:manualLayout>
                  <c:x val="-1.0527422911533116E-16"/>
                  <c:y val="0.105051501568615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7D-4D8F-B5E2-1BE608B5A56B}"/>
                </c:ext>
              </c:extLst>
            </c:dLbl>
            <c:dLbl>
              <c:idx val="5"/>
              <c:layout>
                <c:manualLayout>
                  <c:x val="4.3067227603176533E-3"/>
                  <c:y val="0.1219894226588610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7D-4D8F-B5E2-1BE608B5A56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0%</c:formatCode>
                <c:ptCount val="6"/>
                <c:pt idx="0">
                  <c:v>0.2</c:v>
                </c:pt>
                <c:pt idx="1">
                  <c:v>0.41</c:v>
                </c:pt>
                <c:pt idx="2">
                  <c:v>0.53</c:v>
                </c:pt>
                <c:pt idx="3">
                  <c:v>0.47</c:v>
                </c:pt>
              </c:numCache>
            </c:numRef>
          </c:val>
          <c:extLst>
            <c:ext xmlns:c16="http://schemas.microsoft.com/office/drawing/2014/chart" uri="{C3380CC4-5D6E-409C-BE32-E72D297353CC}">
              <c16:uniqueId val="{0000000C-807D-4D8F-B5E2-1BE608B5A56B}"/>
            </c:ext>
          </c:extLst>
        </c:ser>
        <c:dLbls>
          <c:showLegendKey val="0"/>
          <c:showVal val="0"/>
          <c:showCatName val="0"/>
          <c:showSerName val="0"/>
          <c:showPercent val="0"/>
          <c:showBubbleSize val="0"/>
        </c:dLbls>
        <c:gapWidth val="125"/>
        <c:overlap val="-100"/>
        <c:axId val="618625080"/>
        <c:axId val="618624096"/>
      </c:barChart>
      <c:catAx>
        <c:axId val="61862508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4096"/>
        <c:crosses val="autoZero"/>
        <c:auto val="1"/>
        <c:lblAlgn val="ctr"/>
        <c:lblOffset val="100"/>
        <c:noMultiLvlLbl val="0"/>
      </c:catAx>
      <c:valAx>
        <c:axId val="618624096"/>
        <c:scaling>
          <c:orientation val="minMax"/>
          <c:max val="1"/>
          <c:min val="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1">
                <a:shade val="50000"/>
              </a:schemeClr>
            </a:solidFill>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5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r>
              <a:rPr lang="en-US" sz="2400" b="1" i="0" kern="1200" baseline="0" dirty="0">
                <a:solidFill>
                  <a:srgbClr val="003865"/>
                </a:solidFill>
                <a:effectLst/>
              </a:rPr>
              <a:t>Tiered Fidelity Inventory – Tier 1 Average</a:t>
            </a:r>
            <a:endParaRPr lang="en-US" sz="2000" dirty="0">
              <a:solidFill>
                <a:srgbClr val="003865"/>
              </a:solidFill>
              <a:effectLst/>
            </a:endParaRPr>
          </a:p>
        </c:rich>
      </c:tx>
      <c:layout>
        <c:manualLayout>
          <c:xMode val="edge"/>
          <c:yMode val="edge"/>
          <c:x val="0.24014105251782769"/>
          <c:y val="7.0812132352801066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endParaRPr lang="en-US"/>
        </a:p>
      </c:txPr>
    </c:title>
    <c:autoTitleDeleted val="0"/>
    <c:plotArea>
      <c:layout>
        <c:manualLayout>
          <c:layoutTarget val="inner"/>
          <c:xMode val="edge"/>
          <c:yMode val="edge"/>
          <c:x val="7.060223875475026E-2"/>
          <c:y val="2.9538525075564943E-2"/>
          <c:w val="0.92939776124524975"/>
          <c:h val="0.82843002260123899"/>
        </c:manualLayout>
      </c:layout>
      <c:barChart>
        <c:barDir val="col"/>
        <c:grouping val="clustered"/>
        <c:varyColors val="0"/>
        <c:ser>
          <c:idx val="0"/>
          <c:order val="0"/>
          <c:tx>
            <c:strRef>
              <c:f>Sheet1!$B$1</c:f>
              <c:strCache>
                <c:ptCount val="1"/>
                <c:pt idx="0">
                  <c:v>Score</c:v>
                </c:pt>
              </c:strCache>
            </c:strRef>
          </c:tx>
          <c:spPr>
            <a:solidFill>
              <a:srgbClr val="8EB4E3"/>
            </a:solidFill>
            <a:ln>
              <a:noFill/>
            </a:ln>
            <a:effectLst/>
          </c:spPr>
          <c:invertIfNegative val="0"/>
          <c:dPt>
            <c:idx val="0"/>
            <c:invertIfNegative val="0"/>
            <c:bubble3D val="0"/>
            <c:spPr>
              <a:solidFill>
                <a:srgbClr val="558ED5"/>
              </a:solidFill>
              <a:ln>
                <a:noFill/>
              </a:ln>
              <a:effectLst/>
            </c:spPr>
            <c:extLst>
              <c:ext xmlns:c16="http://schemas.microsoft.com/office/drawing/2014/chart" uri="{C3380CC4-5D6E-409C-BE32-E72D297353CC}">
                <c16:uniqueId val="{00000001-807D-4D8F-B5E2-1BE608B5A56B}"/>
              </c:ext>
            </c:extLst>
          </c:dPt>
          <c:dPt>
            <c:idx val="1"/>
            <c:invertIfNegative val="0"/>
            <c:bubble3D val="0"/>
            <c:spPr>
              <a:solidFill>
                <a:srgbClr val="2962A7"/>
              </a:solidFill>
              <a:ln>
                <a:noFill/>
              </a:ln>
              <a:effectLst/>
            </c:spPr>
            <c:extLst>
              <c:ext xmlns:c16="http://schemas.microsoft.com/office/drawing/2014/chart" uri="{C3380CC4-5D6E-409C-BE32-E72D297353CC}">
                <c16:uniqueId val="{00000003-807D-4D8F-B5E2-1BE608B5A56B}"/>
              </c:ext>
            </c:extLst>
          </c:dPt>
          <c:dPt>
            <c:idx val="2"/>
            <c:invertIfNegative val="0"/>
            <c:bubble3D val="0"/>
            <c:spPr>
              <a:solidFill>
                <a:srgbClr val="003865"/>
              </a:solidFill>
              <a:ln>
                <a:noFill/>
              </a:ln>
              <a:effectLst/>
            </c:spPr>
            <c:extLst>
              <c:ext xmlns:c16="http://schemas.microsoft.com/office/drawing/2014/chart" uri="{C3380CC4-5D6E-409C-BE32-E72D297353CC}">
                <c16:uniqueId val="{00000005-807D-4D8F-B5E2-1BE608B5A56B}"/>
              </c:ext>
            </c:extLst>
          </c:dPt>
          <c:dPt>
            <c:idx val="3"/>
            <c:invertIfNegative val="0"/>
            <c:bubble3D val="0"/>
            <c:spPr>
              <a:solidFill>
                <a:srgbClr val="558ED5"/>
              </a:solidFill>
              <a:ln>
                <a:noFill/>
              </a:ln>
              <a:effectLst/>
            </c:spPr>
            <c:extLst>
              <c:ext xmlns:c16="http://schemas.microsoft.com/office/drawing/2014/chart" uri="{C3380CC4-5D6E-409C-BE32-E72D297353CC}">
                <c16:uniqueId val="{00000007-807D-4D8F-B5E2-1BE608B5A56B}"/>
              </c:ext>
            </c:extLst>
          </c:dPt>
          <c:dPt>
            <c:idx val="4"/>
            <c:invertIfNegative val="0"/>
            <c:bubble3D val="0"/>
            <c:spPr>
              <a:solidFill>
                <a:srgbClr val="2962A7"/>
              </a:solidFill>
              <a:ln>
                <a:noFill/>
              </a:ln>
              <a:effectLst/>
            </c:spPr>
            <c:extLst>
              <c:ext xmlns:c16="http://schemas.microsoft.com/office/drawing/2014/chart" uri="{C3380CC4-5D6E-409C-BE32-E72D297353CC}">
                <c16:uniqueId val="{00000009-807D-4D8F-B5E2-1BE608B5A56B}"/>
              </c:ext>
            </c:extLst>
          </c:dPt>
          <c:dPt>
            <c:idx val="5"/>
            <c:invertIfNegative val="0"/>
            <c:bubble3D val="0"/>
            <c:spPr>
              <a:solidFill>
                <a:srgbClr val="003865"/>
              </a:solidFill>
              <a:ln>
                <a:noFill/>
              </a:ln>
              <a:effectLst/>
            </c:spPr>
            <c:extLst>
              <c:ext xmlns:c16="http://schemas.microsoft.com/office/drawing/2014/chart" uri="{C3380CC4-5D6E-409C-BE32-E72D297353CC}">
                <c16:uniqueId val="{0000000B-807D-4D8F-B5E2-1BE608B5A56B}"/>
              </c:ext>
            </c:extLst>
          </c:dPt>
          <c:dLbls>
            <c:dLbl>
              <c:idx val="4"/>
              <c:layout>
                <c:manualLayout>
                  <c:x val="-1.0527422911533116E-16"/>
                  <c:y val="0.105051501568615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7D-4D8F-B5E2-1BE608B5A56B}"/>
                </c:ext>
              </c:extLst>
            </c:dLbl>
            <c:dLbl>
              <c:idx val="5"/>
              <c:layout>
                <c:manualLayout>
                  <c:x val="4.3067227603176533E-3"/>
                  <c:y val="0.1219894226588610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7D-4D8F-B5E2-1BE608B5A56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0%</c:formatCode>
                <c:ptCount val="6"/>
                <c:pt idx="0">
                  <c:v>0.2</c:v>
                </c:pt>
                <c:pt idx="1">
                  <c:v>0.41</c:v>
                </c:pt>
                <c:pt idx="2">
                  <c:v>0.53</c:v>
                </c:pt>
                <c:pt idx="3">
                  <c:v>0.47</c:v>
                </c:pt>
                <c:pt idx="4">
                  <c:v>0.7</c:v>
                </c:pt>
              </c:numCache>
            </c:numRef>
          </c:val>
          <c:extLst>
            <c:ext xmlns:c16="http://schemas.microsoft.com/office/drawing/2014/chart" uri="{C3380CC4-5D6E-409C-BE32-E72D297353CC}">
              <c16:uniqueId val="{0000000C-807D-4D8F-B5E2-1BE608B5A56B}"/>
            </c:ext>
          </c:extLst>
        </c:ser>
        <c:dLbls>
          <c:showLegendKey val="0"/>
          <c:showVal val="0"/>
          <c:showCatName val="0"/>
          <c:showSerName val="0"/>
          <c:showPercent val="0"/>
          <c:showBubbleSize val="0"/>
        </c:dLbls>
        <c:gapWidth val="125"/>
        <c:overlap val="-100"/>
        <c:axId val="618625080"/>
        <c:axId val="618624096"/>
      </c:barChart>
      <c:catAx>
        <c:axId val="61862508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4096"/>
        <c:crosses val="autoZero"/>
        <c:auto val="1"/>
        <c:lblAlgn val="ctr"/>
        <c:lblOffset val="100"/>
        <c:noMultiLvlLbl val="0"/>
      </c:catAx>
      <c:valAx>
        <c:axId val="618624096"/>
        <c:scaling>
          <c:orientation val="minMax"/>
          <c:max val="1"/>
          <c:min val="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1">
                <a:shade val="50000"/>
              </a:schemeClr>
            </a:solidFill>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5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r>
              <a:rPr lang="en-US" sz="2400" b="1" i="0" kern="1200" baseline="0" dirty="0">
                <a:solidFill>
                  <a:srgbClr val="003865"/>
                </a:solidFill>
                <a:effectLst/>
              </a:rPr>
              <a:t>Tiered Fidelity Inventory </a:t>
            </a:r>
            <a:r>
              <a:rPr lang="en-US" sz="2400" b="1" i="0" kern="1200" baseline="0" dirty="0">
                <a:solidFill>
                  <a:srgbClr val="F8F8F8"/>
                </a:solidFill>
                <a:effectLst/>
              </a:rPr>
              <a:t>– Tier 1 Average</a:t>
            </a:r>
            <a:endParaRPr lang="en-US" sz="2000" dirty="0">
              <a:solidFill>
                <a:srgbClr val="F8F8F8"/>
              </a:solidFill>
              <a:effectLst/>
            </a:endParaRPr>
          </a:p>
        </c:rich>
      </c:tx>
      <c:layout>
        <c:manualLayout>
          <c:xMode val="edge"/>
          <c:yMode val="edge"/>
          <c:x val="0.24014105251782769"/>
          <c:y val="7.0812132352801066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endParaRPr lang="en-US"/>
        </a:p>
      </c:txPr>
    </c:title>
    <c:autoTitleDeleted val="0"/>
    <c:plotArea>
      <c:layout>
        <c:manualLayout>
          <c:layoutTarget val="inner"/>
          <c:xMode val="edge"/>
          <c:yMode val="edge"/>
          <c:x val="7.060223875475026E-2"/>
          <c:y val="2.9538525075564943E-2"/>
          <c:w val="0.92939776124524975"/>
          <c:h val="0.82843002260123899"/>
        </c:manualLayout>
      </c:layout>
      <c:barChart>
        <c:barDir val="col"/>
        <c:grouping val="clustered"/>
        <c:varyColors val="0"/>
        <c:ser>
          <c:idx val="0"/>
          <c:order val="0"/>
          <c:tx>
            <c:strRef>
              <c:f>Sheet1!$B$1</c:f>
              <c:strCache>
                <c:ptCount val="1"/>
                <c:pt idx="0">
                  <c:v>Score</c:v>
                </c:pt>
              </c:strCache>
            </c:strRef>
          </c:tx>
          <c:spPr>
            <a:solidFill>
              <a:srgbClr val="8EB4E3"/>
            </a:solidFill>
            <a:ln>
              <a:noFill/>
            </a:ln>
            <a:effectLst/>
          </c:spPr>
          <c:invertIfNegative val="0"/>
          <c:dPt>
            <c:idx val="0"/>
            <c:invertIfNegative val="0"/>
            <c:bubble3D val="0"/>
            <c:spPr>
              <a:solidFill>
                <a:srgbClr val="558ED5"/>
              </a:solidFill>
              <a:ln>
                <a:noFill/>
              </a:ln>
              <a:effectLst/>
            </c:spPr>
            <c:extLst>
              <c:ext xmlns:c16="http://schemas.microsoft.com/office/drawing/2014/chart" uri="{C3380CC4-5D6E-409C-BE32-E72D297353CC}">
                <c16:uniqueId val="{00000001-807D-4D8F-B5E2-1BE608B5A56B}"/>
              </c:ext>
            </c:extLst>
          </c:dPt>
          <c:dPt>
            <c:idx val="1"/>
            <c:invertIfNegative val="0"/>
            <c:bubble3D val="0"/>
            <c:spPr>
              <a:solidFill>
                <a:srgbClr val="2962A7"/>
              </a:solidFill>
              <a:ln>
                <a:noFill/>
              </a:ln>
              <a:effectLst/>
            </c:spPr>
            <c:extLst>
              <c:ext xmlns:c16="http://schemas.microsoft.com/office/drawing/2014/chart" uri="{C3380CC4-5D6E-409C-BE32-E72D297353CC}">
                <c16:uniqueId val="{00000003-807D-4D8F-B5E2-1BE608B5A56B}"/>
              </c:ext>
            </c:extLst>
          </c:dPt>
          <c:dPt>
            <c:idx val="2"/>
            <c:invertIfNegative val="0"/>
            <c:bubble3D val="0"/>
            <c:spPr>
              <a:solidFill>
                <a:srgbClr val="003865"/>
              </a:solidFill>
              <a:ln>
                <a:noFill/>
              </a:ln>
              <a:effectLst/>
            </c:spPr>
            <c:extLst>
              <c:ext xmlns:c16="http://schemas.microsoft.com/office/drawing/2014/chart" uri="{C3380CC4-5D6E-409C-BE32-E72D297353CC}">
                <c16:uniqueId val="{00000005-807D-4D8F-B5E2-1BE608B5A56B}"/>
              </c:ext>
            </c:extLst>
          </c:dPt>
          <c:dPt>
            <c:idx val="3"/>
            <c:invertIfNegative val="0"/>
            <c:bubble3D val="0"/>
            <c:spPr>
              <a:solidFill>
                <a:srgbClr val="558ED5"/>
              </a:solidFill>
              <a:ln>
                <a:noFill/>
              </a:ln>
              <a:effectLst/>
            </c:spPr>
            <c:extLst>
              <c:ext xmlns:c16="http://schemas.microsoft.com/office/drawing/2014/chart" uri="{C3380CC4-5D6E-409C-BE32-E72D297353CC}">
                <c16:uniqueId val="{00000007-807D-4D8F-B5E2-1BE608B5A56B}"/>
              </c:ext>
            </c:extLst>
          </c:dPt>
          <c:dPt>
            <c:idx val="4"/>
            <c:invertIfNegative val="0"/>
            <c:bubble3D val="0"/>
            <c:spPr>
              <a:solidFill>
                <a:srgbClr val="2962A7"/>
              </a:solidFill>
              <a:ln>
                <a:noFill/>
              </a:ln>
              <a:effectLst/>
            </c:spPr>
            <c:extLst>
              <c:ext xmlns:c16="http://schemas.microsoft.com/office/drawing/2014/chart" uri="{C3380CC4-5D6E-409C-BE32-E72D297353CC}">
                <c16:uniqueId val="{00000009-807D-4D8F-B5E2-1BE608B5A56B}"/>
              </c:ext>
            </c:extLst>
          </c:dPt>
          <c:dPt>
            <c:idx val="5"/>
            <c:invertIfNegative val="0"/>
            <c:bubble3D val="0"/>
            <c:spPr>
              <a:solidFill>
                <a:srgbClr val="003865"/>
              </a:solidFill>
              <a:ln>
                <a:noFill/>
              </a:ln>
              <a:effectLst/>
            </c:spPr>
            <c:extLst>
              <c:ext xmlns:c16="http://schemas.microsoft.com/office/drawing/2014/chart" uri="{C3380CC4-5D6E-409C-BE32-E72D297353CC}">
                <c16:uniqueId val="{0000000B-807D-4D8F-B5E2-1BE608B5A56B}"/>
              </c:ext>
            </c:extLst>
          </c:dPt>
          <c:dLbls>
            <c:dLbl>
              <c:idx val="4"/>
              <c:layout>
                <c:manualLayout>
                  <c:x val="-1.0527422911533116E-16"/>
                  <c:y val="0.105051501568615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7D-4D8F-B5E2-1BE608B5A56B}"/>
                </c:ext>
              </c:extLst>
            </c:dLbl>
            <c:dLbl>
              <c:idx val="5"/>
              <c:layout>
                <c:manualLayout>
                  <c:x val="4.3067227603176533E-3"/>
                  <c:y val="0.1219894226588610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7D-4D8F-B5E2-1BE608B5A56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General</c:formatCode>
                <c:ptCount val="6"/>
                <c:pt idx="0" formatCode="0%">
                  <c:v>0.28000000000000003</c:v>
                </c:pt>
              </c:numCache>
            </c:numRef>
          </c:val>
          <c:extLst>
            <c:ext xmlns:c16="http://schemas.microsoft.com/office/drawing/2014/chart" uri="{C3380CC4-5D6E-409C-BE32-E72D297353CC}">
              <c16:uniqueId val="{0000000C-807D-4D8F-B5E2-1BE608B5A56B}"/>
            </c:ext>
          </c:extLst>
        </c:ser>
        <c:dLbls>
          <c:showLegendKey val="0"/>
          <c:showVal val="0"/>
          <c:showCatName val="0"/>
          <c:showSerName val="0"/>
          <c:showPercent val="0"/>
          <c:showBubbleSize val="0"/>
        </c:dLbls>
        <c:gapWidth val="125"/>
        <c:overlap val="-100"/>
        <c:axId val="618625080"/>
        <c:axId val="618624096"/>
      </c:barChart>
      <c:catAx>
        <c:axId val="61862508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4096"/>
        <c:crosses val="autoZero"/>
        <c:auto val="1"/>
        <c:lblAlgn val="ctr"/>
        <c:lblOffset val="100"/>
        <c:noMultiLvlLbl val="0"/>
      </c:catAx>
      <c:valAx>
        <c:axId val="618624096"/>
        <c:scaling>
          <c:orientation val="minMax"/>
          <c:max val="1"/>
          <c:min val="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1">
                <a:shade val="50000"/>
              </a:schemeClr>
            </a:solidFill>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5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r>
              <a:rPr lang="en-US" sz="2400" b="1" i="0" kern="1200" baseline="0" dirty="0">
                <a:solidFill>
                  <a:srgbClr val="003865"/>
                </a:solidFill>
                <a:effectLst/>
              </a:rPr>
              <a:t>Tiered Fidelity Inventory – Tier 1 Average</a:t>
            </a:r>
            <a:endParaRPr lang="en-US" sz="2000" dirty="0">
              <a:solidFill>
                <a:srgbClr val="003865"/>
              </a:solidFill>
              <a:effectLst/>
            </a:endParaRPr>
          </a:p>
        </c:rich>
      </c:tx>
      <c:layout>
        <c:manualLayout>
          <c:xMode val="edge"/>
          <c:yMode val="edge"/>
          <c:x val="0.24014105251782769"/>
          <c:y val="7.0812132352801066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endParaRPr lang="en-US"/>
        </a:p>
      </c:txPr>
    </c:title>
    <c:autoTitleDeleted val="0"/>
    <c:plotArea>
      <c:layout>
        <c:manualLayout>
          <c:layoutTarget val="inner"/>
          <c:xMode val="edge"/>
          <c:yMode val="edge"/>
          <c:x val="7.060223875475026E-2"/>
          <c:y val="2.9538525075564943E-2"/>
          <c:w val="0.92939776124524975"/>
          <c:h val="0.82843002260123899"/>
        </c:manualLayout>
      </c:layout>
      <c:barChart>
        <c:barDir val="col"/>
        <c:grouping val="clustered"/>
        <c:varyColors val="0"/>
        <c:ser>
          <c:idx val="0"/>
          <c:order val="0"/>
          <c:tx>
            <c:strRef>
              <c:f>Sheet1!$B$1</c:f>
              <c:strCache>
                <c:ptCount val="1"/>
                <c:pt idx="0">
                  <c:v>Score</c:v>
                </c:pt>
              </c:strCache>
            </c:strRef>
          </c:tx>
          <c:spPr>
            <a:solidFill>
              <a:srgbClr val="8EB4E3"/>
            </a:solidFill>
            <a:ln>
              <a:noFill/>
            </a:ln>
            <a:effectLst/>
          </c:spPr>
          <c:invertIfNegative val="0"/>
          <c:dPt>
            <c:idx val="0"/>
            <c:invertIfNegative val="0"/>
            <c:bubble3D val="0"/>
            <c:spPr>
              <a:solidFill>
                <a:srgbClr val="558ED5"/>
              </a:solidFill>
              <a:ln>
                <a:noFill/>
              </a:ln>
              <a:effectLst/>
            </c:spPr>
            <c:extLst>
              <c:ext xmlns:c16="http://schemas.microsoft.com/office/drawing/2014/chart" uri="{C3380CC4-5D6E-409C-BE32-E72D297353CC}">
                <c16:uniqueId val="{00000001-807D-4D8F-B5E2-1BE608B5A56B}"/>
              </c:ext>
            </c:extLst>
          </c:dPt>
          <c:dPt>
            <c:idx val="1"/>
            <c:invertIfNegative val="0"/>
            <c:bubble3D val="0"/>
            <c:spPr>
              <a:solidFill>
                <a:srgbClr val="2962A7"/>
              </a:solidFill>
              <a:ln>
                <a:noFill/>
              </a:ln>
              <a:effectLst/>
            </c:spPr>
            <c:extLst>
              <c:ext xmlns:c16="http://schemas.microsoft.com/office/drawing/2014/chart" uri="{C3380CC4-5D6E-409C-BE32-E72D297353CC}">
                <c16:uniqueId val="{00000003-807D-4D8F-B5E2-1BE608B5A56B}"/>
              </c:ext>
            </c:extLst>
          </c:dPt>
          <c:dPt>
            <c:idx val="2"/>
            <c:invertIfNegative val="0"/>
            <c:bubble3D val="0"/>
            <c:spPr>
              <a:solidFill>
                <a:srgbClr val="003865"/>
              </a:solidFill>
              <a:ln>
                <a:noFill/>
              </a:ln>
              <a:effectLst/>
            </c:spPr>
            <c:extLst>
              <c:ext xmlns:c16="http://schemas.microsoft.com/office/drawing/2014/chart" uri="{C3380CC4-5D6E-409C-BE32-E72D297353CC}">
                <c16:uniqueId val="{00000005-807D-4D8F-B5E2-1BE608B5A56B}"/>
              </c:ext>
            </c:extLst>
          </c:dPt>
          <c:dPt>
            <c:idx val="3"/>
            <c:invertIfNegative val="0"/>
            <c:bubble3D val="0"/>
            <c:spPr>
              <a:solidFill>
                <a:srgbClr val="558ED5"/>
              </a:solidFill>
              <a:ln>
                <a:noFill/>
              </a:ln>
              <a:effectLst/>
            </c:spPr>
            <c:extLst>
              <c:ext xmlns:c16="http://schemas.microsoft.com/office/drawing/2014/chart" uri="{C3380CC4-5D6E-409C-BE32-E72D297353CC}">
                <c16:uniqueId val="{00000007-807D-4D8F-B5E2-1BE608B5A56B}"/>
              </c:ext>
            </c:extLst>
          </c:dPt>
          <c:dPt>
            <c:idx val="4"/>
            <c:invertIfNegative val="0"/>
            <c:bubble3D val="0"/>
            <c:spPr>
              <a:solidFill>
                <a:srgbClr val="2962A7"/>
              </a:solidFill>
              <a:ln>
                <a:noFill/>
              </a:ln>
              <a:effectLst/>
            </c:spPr>
            <c:extLst>
              <c:ext xmlns:c16="http://schemas.microsoft.com/office/drawing/2014/chart" uri="{C3380CC4-5D6E-409C-BE32-E72D297353CC}">
                <c16:uniqueId val="{00000009-807D-4D8F-B5E2-1BE608B5A56B}"/>
              </c:ext>
            </c:extLst>
          </c:dPt>
          <c:dPt>
            <c:idx val="5"/>
            <c:invertIfNegative val="0"/>
            <c:bubble3D val="0"/>
            <c:spPr>
              <a:solidFill>
                <a:srgbClr val="003865"/>
              </a:solidFill>
              <a:ln>
                <a:noFill/>
              </a:ln>
              <a:effectLst/>
            </c:spPr>
            <c:extLst>
              <c:ext xmlns:c16="http://schemas.microsoft.com/office/drawing/2014/chart" uri="{C3380CC4-5D6E-409C-BE32-E72D297353CC}">
                <c16:uniqueId val="{0000000B-807D-4D8F-B5E2-1BE608B5A56B}"/>
              </c:ext>
            </c:extLst>
          </c:dPt>
          <c:dLbls>
            <c:dLbl>
              <c:idx val="4"/>
              <c:layout>
                <c:manualLayout>
                  <c:x val="-1.0527422911533116E-16"/>
                  <c:y val="0.105051501568615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7D-4D8F-B5E2-1BE608B5A56B}"/>
                </c:ext>
              </c:extLst>
            </c:dLbl>
            <c:dLbl>
              <c:idx val="5"/>
              <c:layout>
                <c:manualLayout>
                  <c:x val="4.3067227603176533E-3"/>
                  <c:y val="0.1219894226588610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7D-4D8F-B5E2-1BE608B5A56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General</c:formatCode>
                <c:ptCount val="6"/>
                <c:pt idx="0" formatCode="0%">
                  <c:v>0.22</c:v>
                </c:pt>
              </c:numCache>
            </c:numRef>
          </c:val>
          <c:extLst>
            <c:ext xmlns:c16="http://schemas.microsoft.com/office/drawing/2014/chart" uri="{C3380CC4-5D6E-409C-BE32-E72D297353CC}">
              <c16:uniqueId val="{0000000C-807D-4D8F-B5E2-1BE608B5A56B}"/>
            </c:ext>
          </c:extLst>
        </c:ser>
        <c:dLbls>
          <c:showLegendKey val="0"/>
          <c:showVal val="0"/>
          <c:showCatName val="0"/>
          <c:showSerName val="0"/>
          <c:showPercent val="0"/>
          <c:showBubbleSize val="0"/>
        </c:dLbls>
        <c:gapWidth val="125"/>
        <c:overlap val="-100"/>
        <c:axId val="618625080"/>
        <c:axId val="618624096"/>
      </c:barChart>
      <c:catAx>
        <c:axId val="61862508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4096"/>
        <c:crosses val="autoZero"/>
        <c:auto val="1"/>
        <c:lblAlgn val="ctr"/>
        <c:lblOffset val="100"/>
        <c:noMultiLvlLbl val="0"/>
      </c:catAx>
      <c:valAx>
        <c:axId val="618624096"/>
        <c:scaling>
          <c:orientation val="minMax"/>
          <c:max val="1"/>
          <c:min val="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1">
                <a:shade val="50000"/>
              </a:schemeClr>
            </a:solidFill>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5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r>
              <a:rPr lang="en-US" sz="2400" b="1" i="0" kern="1200" baseline="0" dirty="0">
                <a:solidFill>
                  <a:srgbClr val="003865"/>
                </a:solidFill>
                <a:effectLst/>
              </a:rPr>
              <a:t>Tiered Fidelity Inventory – Tier 1 Average</a:t>
            </a:r>
            <a:endParaRPr lang="en-US" sz="2000" dirty="0">
              <a:solidFill>
                <a:srgbClr val="003865"/>
              </a:solidFill>
              <a:effectLst/>
            </a:endParaRPr>
          </a:p>
        </c:rich>
      </c:tx>
      <c:layout>
        <c:manualLayout>
          <c:xMode val="edge"/>
          <c:yMode val="edge"/>
          <c:x val="0.24014105251782769"/>
          <c:y val="7.0812132352801066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endParaRPr lang="en-US"/>
        </a:p>
      </c:txPr>
    </c:title>
    <c:autoTitleDeleted val="0"/>
    <c:plotArea>
      <c:layout>
        <c:manualLayout>
          <c:layoutTarget val="inner"/>
          <c:xMode val="edge"/>
          <c:yMode val="edge"/>
          <c:x val="7.060223875475026E-2"/>
          <c:y val="2.9538525075564943E-2"/>
          <c:w val="0.92939776124524975"/>
          <c:h val="0.82843002260123899"/>
        </c:manualLayout>
      </c:layout>
      <c:barChart>
        <c:barDir val="col"/>
        <c:grouping val="clustered"/>
        <c:varyColors val="0"/>
        <c:ser>
          <c:idx val="0"/>
          <c:order val="0"/>
          <c:tx>
            <c:strRef>
              <c:f>Sheet1!$B$1</c:f>
              <c:strCache>
                <c:ptCount val="1"/>
                <c:pt idx="0">
                  <c:v>Score</c:v>
                </c:pt>
              </c:strCache>
            </c:strRef>
          </c:tx>
          <c:spPr>
            <a:solidFill>
              <a:srgbClr val="8EB4E3"/>
            </a:solidFill>
            <a:ln>
              <a:noFill/>
            </a:ln>
            <a:effectLst/>
          </c:spPr>
          <c:invertIfNegative val="0"/>
          <c:dPt>
            <c:idx val="0"/>
            <c:invertIfNegative val="0"/>
            <c:bubble3D val="0"/>
            <c:spPr>
              <a:solidFill>
                <a:srgbClr val="558ED5"/>
              </a:solidFill>
              <a:ln>
                <a:noFill/>
              </a:ln>
              <a:effectLst/>
            </c:spPr>
            <c:extLst>
              <c:ext xmlns:c16="http://schemas.microsoft.com/office/drawing/2014/chart" uri="{C3380CC4-5D6E-409C-BE32-E72D297353CC}">
                <c16:uniqueId val="{00000001-807D-4D8F-B5E2-1BE608B5A56B}"/>
              </c:ext>
            </c:extLst>
          </c:dPt>
          <c:dPt>
            <c:idx val="1"/>
            <c:invertIfNegative val="0"/>
            <c:bubble3D val="0"/>
            <c:spPr>
              <a:solidFill>
                <a:srgbClr val="2962A7"/>
              </a:solidFill>
              <a:ln>
                <a:noFill/>
              </a:ln>
              <a:effectLst/>
            </c:spPr>
            <c:extLst>
              <c:ext xmlns:c16="http://schemas.microsoft.com/office/drawing/2014/chart" uri="{C3380CC4-5D6E-409C-BE32-E72D297353CC}">
                <c16:uniqueId val="{00000003-807D-4D8F-B5E2-1BE608B5A56B}"/>
              </c:ext>
            </c:extLst>
          </c:dPt>
          <c:dPt>
            <c:idx val="2"/>
            <c:invertIfNegative val="0"/>
            <c:bubble3D val="0"/>
            <c:spPr>
              <a:solidFill>
                <a:srgbClr val="003865"/>
              </a:solidFill>
              <a:ln>
                <a:noFill/>
              </a:ln>
              <a:effectLst/>
            </c:spPr>
            <c:extLst>
              <c:ext xmlns:c16="http://schemas.microsoft.com/office/drawing/2014/chart" uri="{C3380CC4-5D6E-409C-BE32-E72D297353CC}">
                <c16:uniqueId val="{00000005-807D-4D8F-B5E2-1BE608B5A56B}"/>
              </c:ext>
            </c:extLst>
          </c:dPt>
          <c:dPt>
            <c:idx val="3"/>
            <c:invertIfNegative val="0"/>
            <c:bubble3D val="0"/>
            <c:spPr>
              <a:solidFill>
                <a:srgbClr val="558ED5"/>
              </a:solidFill>
              <a:ln>
                <a:noFill/>
              </a:ln>
              <a:effectLst/>
            </c:spPr>
            <c:extLst>
              <c:ext xmlns:c16="http://schemas.microsoft.com/office/drawing/2014/chart" uri="{C3380CC4-5D6E-409C-BE32-E72D297353CC}">
                <c16:uniqueId val="{00000007-807D-4D8F-B5E2-1BE608B5A56B}"/>
              </c:ext>
            </c:extLst>
          </c:dPt>
          <c:dPt>
            <c:idx val="4"/>
            <c:invertIfNegative val="0"/>
            <c:bubble3D val="0"/>
            <c:spPr>
              <a:solidFill>
                <a:srgbClr val="2962A7"/>
              </a:solidFill>
              <a:ln>
                <a:noFill/>
              </a:ln>
              <a:effectLst/>
            </c:spPr>
            <c:extLst>
              <c:ext xmlns:c16="http://schemas.microsoft.com/office/drawing/2014/chart" uri="{C3380CC4-5D6E-409C-BE32-E72D297353CC}">
                <c16:uniqueId val="{00000009-807D-4D8F-B5E2-1BE608B5A56B}"/>
              </c:ext>
            </c:extLst>
          </c:dPt>
          <c:dPt>
            <c:idx val="5"/>
            <c:invertIfNegative val="0"/>
            <c:bubble3D val="0"/>
            <c:spPr>
              <a:solidFill>
                <a:srgbClr val="003865"/>
              </a:solidFill>
              <a:ln>
                <a:noFill/>
              </a:ln>
              <a:effectLst/>
            </c:spPr>
            <c:extLst>
              <c:ext xmlns:c16="http://schemas.microsoft.com/office/drawing/2014/chart" uri="{C3380CC4-5D6E-409C-BE32-E72D297353CC}">
                <c16:uniqueId val="{0000000B-807D-4D8F-B5E2-1BE608B5A56B}"/>
              </c:ext>
            </c:extLst>
          </c:dPt>
          <c:dLbls>
            <c:dLbl>
              <c:idx val="4"/>
              <c:layout>
                <c:manualLayout>
                  <c:x val="-1.0527422911533116E-16"/>
                  <c:y val="0.105051501568615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7D-4D8F-B5E2-1BE608B5A56B}"/>
                </c:ext>
              </c:extLst>
            </c:dLbl>
            <c:dLbl>
              <c:idx val="5"/>
              <c:layout>
                <c:manualLayout>
                  <c:x val="4.3067227603176533E-3"/>
                  <c:y val="0.1219894226588610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7D-4D8F-B5E2-1BE608B5A56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0%</c:formatCode>
                <c:ptCount val="6"/>
                <c:pt idx="0">
                  <c:v>0.22</c:v>
                </c:pt>
                <c:pt idx="1">
                  <c:v>0.4</c:v>
                </c:pt>
                <c:pt idx="2">
                  <c:v>0.56999999999999995</c:v>
                </c:pt>
                <c:pt idx="3">
                  <c:v>0.66</c:v>
                </c:pt>
                <c:pt idx="4">
                  <c:v>0.74</c:v>
                </c:pt>
                <c:pt idx="5">
                  <c:v>0.76</c:v>
                </c:pt>
              </c:numCache>
            </c:numRef>
          </c:val>
          <c:extLst>
            <c:ext xmlns:c16="http://schemas.microsoft.com/office/drawing/2014/chart" uri="{C3380CC4-5D6E-409C-BE32-E72D297353CC}">
              <c16:uniqueId val="{0000000C-807D-4D8F-B5E2-1BE608B5A56B}"/>
            </c:ext>
          </c:extLst>
        </c:ser>
        <c:dLbls>
          <c:showLegendKey val="0"/>
          <c:showVal val="0"/>
          <c:showCatName val="0"/>
          <c:showSerName val="0"/>
          <c:showPercent val="0"/>
          <c:showBubbleSize val="0"/>
        </c:dLbls>
        <c:gapWidth val="125"/>
        <c:overlap val="-100"/>
        <c:axId val="618625080"/>
        <c:axId val="618624096"/>
      </c:barChart>
      <c:catAx>
        <c:axId val="61862508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4096"/>
        <c:crosses val="autoZero"/>
        <c:auto val="1"/>
        <c:lblAlgn val="ctr"/>
        <c:lblOffset val="100"/>
        <c:noMultiLvlLbl val="0"/>
      </c:catAx>
      <c:valAx>
        <c:axId val="618624096"/>
        <c:scaling>
          <c:orientation val="minMax"/>
          <c:max val="1"/>
          <c:min val="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1">
                <a:shade val="50000"/>
              </a:schemeClr>
            </a:solidFill>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5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r>
              <a:rPr lang="en-US" sz="2400" b="1" i="0" kern="1200" baseline="0" dirty="0">
                <a:solidFill>
                  <a:srgbClr val="003865"/>
                </a:solidFill>
                <a:effectLst/>
              </a:rPr>
              <a:t>Tiered Fidelity Inventory – Tier 1 Average</a:t>
            </a:r>
            <a:endParaRPr lang="en-US" sz="2000" dirty="0">
              <a:solidFill>
                <a:srgbClr val="003865"/>
              </a:solidFill>
              <a:effectLst/>
            </a:endParaRPr>
          </a:p>
        </c:rich>
      </c:tx>
      <c:layout>
        <c:manualLayout>
          <c:xMode val="edge"/>
          <c:yMode val="edge"/>
          <c:x val="0.24014105251782769"/>
          <c:y val="7.0812132352801066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endParaRPr lang="en-US"/>
        </a:p>
      </c:txPr>
    </c:title>
    <c:autoTitleDeleted val="0"/>
    <c:plotArea>
      <c:layout>
        <c:manualLayout>
          <c:layoutTarget val="inner"/>
          <c:xMode val="edge"/>
          <c:yMode val="edge"/>
          <c:x val="7.060223875475026E-2"/>
          <c:y val="2.9538525075564943E-2"/>
          <c:w val="0.92939776124524975"/>
          <c:h val="0.82843002260123899"/>
        </c:manualLayout>
      </c:layout>
      <c:barChart>
        <c:barDir val="col"/>
        <c:grouping val="clustered"/>
        <c:varyColors val="0"/>
        <c:ser>
          <c:idx val="0"/>
          <c:order val="0"/>
          <c:tx>
            <c:strRef>
              <c:f>Sheet1!$B$1</c:f>
              <c:strCache>
                <c:ptCount val="1"/>
                <c:pt idx="0">
                  <c:v>Score</c:v>
                </c:pt>
              </c:strCache>
            </c:strRef>
          </c:tx>
          <c:spPr>
            <a:solidFill>
              <a:srgbClr val="8EB4E3"/>
            </a:solidFill>
            <a:ln>
              <a:noFill/>
            </a:ln>
            <a:effectLst/>
          </c:spPr>
          <c:invertIfNegative val="0"/>
          <c:dPt>
            <c:idx val="0"/>
            <c:invertIfNegative val="0"/>
            <c:bubble3D val="0"/>
            <c:spPr>
              <a:solidFill>
                <a:srgbClr val="558ED5"/>
              </a:solidFill>
              <a:ln>
                <a:noFill/>
              </a:ln>
              <a:effectLst/>
            </c:spPr>
            <c:extLst>
              <c:ext xmlns:c16="http://schemas.microsoft.com/office/drawing/2014/chart" uri="{C3380CC4-5D6E-409C-BE32-E72D297353CC}">
                <c16:uniqueId val="{00000001-807D-4D8F-B5E2-1BE608B5A56B}"/>
              </c:ext>
            </c:extLst>
          </c:dPt>
          <c:dPt>
            <c:idx val="1"/>
            <c:invertIfNegative val="0"/>
            <c:bubble3D val="0"/>
            <c:spPr>
              <a:solidFill>
                <a:srgbClr val="2962A7"/>
              </a:solidFill>
              <a:ln>
                <a:noFill/>
              </a:ln>
              <a:effectLst/>
            </c:spPr>
            <c:extLst>
              <c:ext xmlns:c16="http://schemas.microsoft.com/office/drawing/2014/chart" uri="{C3380CC4-5D6E-409C-BE32-E72D297353CC}">
                <c16:uniqueId val="{00000003-807D-4D8F-B5E2-1BE608B5A56B}"/>
              </c:ext>
            </c:extLst>
          </c:dPt>
          <c:dPt>
            <c:idx val="2"/>
            <c:invertIfNegative val="0"/>
            <c:bubble3D val="0"/>
            <c:spPr>
              <a:solidFill>
                <a:srgbClr val="003865"/>
              </a:solidFill>
              <a:ln>
                <a:noFill/>
              </a:ln>
              <a:effectLst/>
            </c:spPr>
            <c:extLst>
              <c:ext xmlns:c16="http://schemas.microsoft.com/office/drawing/2014/chart" uri="{C3380CC4-5D6E-409C-BE32-E72D297353CC}">
                <c16:uniqueId val="{00000005-807D-4D8F-B5E2-1BE608B5A56B}"/>
              </c:ext>
            </c:extLst>
          </c:dPt>
          <c:dPt>
            <c:idx val="3"/>
            <c:invertIfNegative val="0"/>
            <c:bubble3D val="0"/>
            <c:spPr>
              <a:solidFill>
                <a:srgbClr val="558ED5"/>
              </a:solidFill>
              <a:ln>
                <a:noFill/>
              </a:ln>
              <a:effectLst/>
            </c:spPr>
            <c:extLst>
              <c:ext xmlns:c16="http://schemas.microsoft.com/office/drawing/2014/chart" uri="{C3380CC4-5D6E-409C-BE32-E72D297353CC}">
                <c16:uniqueId val="{00000007-807D-4D8F-B5E2-1BE608B5A56B}"/>
              </c:ext>
            </c:extLst>
          </c:dPt>
          <c:dPt>
            <c:idx val="4"/>
            <c:invertIfNegative val="0"/>
            <c:bubble3D val="0"/>
            <c:spPr>
              <a:solidFill>
                <a:srgbClr val="2962A7"/>
              </a:solidFill>
              <a:ln>
                <a:noFill/>
              </a:ln>
              <a:effectLst/>
            </c:spPr>
            <c:extLst>
              <c:ext xmlns:c16="http://schemas.microsoft.com/office/drawing/2014/chart" uri="{C3380CC4-5D6E-409C-BE32-E72D297353CC}">
                <c16:uniqueId val="{00000009-807D-4D8F-B5E2-1BE608B5A56B}"/>
              </c:ext>
            </c:extLst>
          </c:dPt>
          <c:dPt>
            <c:idx val="5"/>
            <c:invertIfNegative val="0"/>
            <c:bubble3D val="0"/>
            <c:spPr>
              <a:solidFill>
                <a:srgbClr val="003865"/>
              </a:solidFill>
              <a:ln>
                <a:noFill/>
              </a:ln>
              <a:effectLst/>
            </c:spPr>
            <c:extLst>
              <c:ext xmlns:c16="http://schemas.microsoft.com/office/drawing/2014/chart" uri="{C3380CC4-5D6E-409C-BE32-E72D297353CC}">
                <c16:uniqueId val="{0000000B-807D-4D8F-B5E2-1BE608B5A56B}"/>
              </c:ext>
            </c:extLst>
          </c:dPt>
          <c:dLbls>
            <c:dLbl>
              <c:idx val="4"/>
              <c:layout>
                <c:manualLayout>
                  <c:x val="-1.0527422911533116E-16"/>
                  <c:y val="0.105051501568615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7D-4D8F-B5E2-1BE608B5A56B}"/>
                </c:ext>
              </c:extLst>
            </c:dLbl>
            <c:dLbl>
              <c:idx val="5"/>
              <c:layout>
                <c:manualLayout>
                  <c:x val="4.3067227603176533E-3"/>
                  <c:y val="0.1219894226588610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7D-4D8F-B5E2-1BE608B5A56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General</c:formatCode>
                <c:ptCount val="6"/>
                <c:pt idx="0" formatCode="0%">
                  <c:v>0.19</c:v>
                </c:pt>
              </c:numCache>
            </c:numRef>
          </c:val>
          <c:extLst>
            <c:ext xmlns:c16="http://schemas.microsoft.com/office/drawing/2014/chart" uri="{C3380CC4-5D6E-409C-BE32-E72D297353CC}">
              <c16:uniqueId val="{0000000C-807D-4D8F-B5E2-1BE608B5A56B}"/>
            </c:ext>
          </c:extLst>
        </c:ser>
        <c:dLbls>
          <c:showLegendKey val="0"/>
          <c:showVal val="0"/>
          <c:showCatName val="0"/>
          <c:showSerName val="0"/>
          <c:showPercent val="0"/>
          <c:showBubbleSize val="0"/>
        </c:dLbls>
        <c:gapWidth val="125"/>
        <c:overlap val="-100"/>
        <c:axId val="618625080"/>
        <c:axId val="618624096"/>
      </c:barChart>
      <c:catAx>
        <c:axId val="61862508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4096"/>
        <c:crosses val="autoZero"/>
        <c:auto val="1"/>
        <c:lblAlgn val="ctr"/>
        <c:lblOffset val="100"/>
        <c:noMultiLvlLbl val="0"/>
      </c:catAx>
      <c:valAx>
        <c:axId val="618624096"/>
        <c:scaling>
          <c:orientation val="minMax"/>
          <c:max val="1"/>
          <c:min val="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1">
                <a:shade val="50000"/>
              </a:schemeClr>
            </a:solidFill>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5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r>
              <a:rPr lang="en-US" sz="2400" b="1" i="0" kern="1200" baseline="0" dirty="0">
                <a:solidFill>
                  <a:srgbClr val="003865"/>
                </a:solidFill>
                <a:effectLst/>
              </a:rPr>
              <a:t>Tiered Fidelity Inventory – Tier 1 Average</a:t>
            </a:r>
            <a:endParaRPr lang="en-US" sz="2000" dirty="0">
              <a:solidFill>
                <a:srgbClr val="003865"/>
              </a:solidFill>
              <a:effectLst/>
            </a:endParaRPr>
          </a:p>
        </c:rich>
      </c:tx>
      <c:layout>
        <c:manualLayout>
          <c:xMode val="edge"/>
          <c:yMode val="edge"/>
          <c:x val="0.24014105251782769"/>
          <c:y val="7.0812132352801066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endParaRPr lang="en-US"/>
        </a:p>
      </c:txPr>
    </c:title>
    <c:autoTitleDeleted val="0"/>
    <c:plotArea>
      <c:layout>
        <c:manualLayout>
          <c:layoutTarget val="inner"/>
          <c:xMode val="edge"/>
          <c:yMode val="edge"/>
          <c:x val="7.060223875475026E-2"/>
          <c:y val="2.9538525075564943E-2"/>
          <c:w val="0.92939776124524975"/>
          <c:h val="0.82843002260123899"/>
        </c:manualLayout>
      </c:layout>
      <c:barChart>
        <c:barDir val="col"/>
        <c:grouping val="clustered"/>
        <c:varyColors val="0"/>
        <c:ser>
          <c:idx val="0"/>
          <c:order val="0"/>
          <c:tx>
            <c:strRef>
              <c:f>Sheet1!$B$1</c:f>
              <c:strCache>
                <c:ptCount val="1"/>
                <c:pt idx="0">
                  <c:v>Score</c:v>
                </c:pt>
              </c:strCache>
            </c:strRef>
          </c:tx>
          <c:spPr>
            <a:solidFill>
              <a:srgbClr val="8EB4E3"/>
            </a:solidFill>
            <a:ln>
              <a:noFill/>
            </a:ln>
            <a:effectLst/>
          </c:spPr>
          <c:invertIfNegative val="0"/>
          <c:dPt>
            <c:idx val="0"/>
            <c:invertIfNegative val="0"/>
            <c:bubble3D val="0"/>
            <c:spPr>
              <a:solidFill>
                <a:srgbClr val="558ED5"/>
              </a:solidFill>
              <a:ln>
                <a:noFill/>
              </a:ln>
              <a:effectLst/>
            </c:spPr>
            <c:extLst>
              <c:ext xmlns:c16="http://schemas.microsoft.com/office/drawing/2014/chart" uri="{C3380CC4-5D6E-409C-BE32-E72D297353CC}">
                <c16:uniqueId val="{00000001-807D-4D8F-B5E2-1BE608B5A56B}"/>
              </c:ext>
            </c:extLst>
          </c:dPt>
          <c:dPt>
            <c:idx val="1"/>
            <c:invertIfNegative val="0"/>
            <c:bubble3D val="0"/>
            <c:spPr>
              <a:solidFill>
                <a:srgbClr val="2962A7"/>
              </a:solidFill>
              <a:ln>
                <a:noFill/>
              </a:ln>
              <a:effectLst/>
            </c:spPr>
            <c:extLst>
              <c:ext xmlns:c16="http://schemas.microsoft.com/office/drawing/2014/chart" uri="{C3380CC4-5D6E-409C-BE32-E72D297353CC}">
                <c16:uniqueId val="{00000003-807D-4D8F-B5E2-1BE608B5A56B}"/>
              </c:ext>
            </c:extLst>
          </c:dPt>
          <c:dPt>
            <c:idx val="2"/>
            <c:invertIfNegative val="0"/>
            <c:bubble3D val="0"/>
            <c:spPr>
              <a:solidFill>
                <a:srgbClr val="003865"/>
              </a:solidFill>
              <a:ln>
                <a:noFill/>
              </a:ln>
              <a:effectLst/>
            </c:spPr>
            <c:extLst>
              <c:ext xmlns:c16="http://schemas.microsoft.com/office/drawing/2014/chart" uri="{C3380CC4-5D6E-409C-BE32-E72D297353CC}">
                <c16:uniqueId val="{00000005-807D-4D8F-B5E2-1BE608B5A56B}"/>
              </c:ext>
            </c:extLst>
          </c:dPt>
          <c:dPt>
            <c:idx val="3"/>
            <c:invertIfNegative val="0"/>
            <c:bubble3D val="0"/>
            <c:spPr>
              <a:solidFill>
                <a:srgbClr val="558ED5"/>
              </a:solidFill>
              <a:ln>
                <a:noFill/>
              </a:ln>
              <a:effectLst/>
            </c:spPr>
            <c:extLst>
              <c:ext xmlns:c16="http://schemas.microsoft.com/office/drawing/2014/chart" uri="{C3380CC4-5D6E-409C-BE32-E72D297353CC}">
                <c16:uniqueId val="{00000007-807D-4D8F-B5E2-1BE608B5A56B}"/>
              </c:ext>
            </c:extLst>
          </c:dPt>
          <c:dPt>
            <c:idx val="4"/>
            <c:invertIfNegative val="0"/>
            <c:bubble3D val="0"/>
            <c:spPr>
              <a:solidFill>
                <a:srgbClr val="2962A7"/>
              </a:solidFill>
              <a:ln>
                <a:noFill/>
              </a:ln>
              <a:effectLst/>
            </c:spPr>
            <c:extLst>
              <c:ext xmlns:c16="http://schemas.microsoft.com/office/drawing/2014/chart" uri="{C3380CC4-5D6E-409C-BE32-E72D297353CC}">
                <c16:uniqueId val="{00000009-807D-4D8F-B5E2-1BE608B5A56B}"/>
              </c:ext>
            </c:extLst>
          </c:dPt>
          <c:dPt>
            <c:idx val="5"/>
            <c:invertIfNegative val="0"/>
            <c:bubble3D val="0"/>
            <c:spPr>
              <a:solidFill>
                <a:srgbClr val="003865"/>
              </a:solidFill>
              <a:ln>
                <a:noFill/>
              </a:ln>
              <a:effectLst/>
            </c:spPr>
            <c:extLst>
              <c:ext xmlns:c16="http://schemas.microsoft.com/office/drawing/2014/chart" uri="{C3380CC4-5D6E-409C-BE32-E72D297353CC}">
                <c16:uniqueId val="{0000000B-807D-4D8F-B5E2-1BE608B5A56B}"/>
              </c:ext>
            </c:extLst>
          </c:dPt>
          <c:dLbls>
            <c:dLbl>
              <c:idx val="4"/>
              <c:layout>
                <c:manualLayout>
                  <c:x val="-1.0527422911533116E-16"/>
                  <c:y val="0.105051501568615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7D-4D8F-B5E2-1BE608B5A56B}"/>
                </c:ext>
              </c:extLst>
            </c:dLbl>
            <c:dLbl>
              <c:idx val="5"/>
              <c:layout>
                <c:manualLayout>
                  <c:x val="4.3067227603176533E-3"/>
                  <c:y val="0.1219894226588610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7D-4D8F-B5E2-1BE608B5A56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0%</c:formatCode>
                <c:ptCount val="6"/>
                <c:pt idx="0">
                  <c:v>0.19</c:v>
                </c:pt>
                <c:pt idx="1">
                  <c:v>0.38</c:v>
                </c:pt>
                <c:pt idx="2">
                  <c:v>0.47</c:v>
                </c:pt>
                <c:pt idx="3">
                  <c:v>0.61</c:v>
                </c:pt>
                <c:pt idx="4">
                  <c:v>0.73</c:v>
                </c:pt>
                <c:pt idx="5">
                  <c:v>0.79</c:v>
                </c:pt>
              </c:numCache>
            </c:numRef>
          </c:val>
          <c:extLst>
            <c:ext xmlns:c16="http://schemas.microsoft.com/office/drawing/2014/chart" uri="{C3380CC4-5D6E-409C-BE32-E72D297353CC}">
              <c16:uniqueId val="{0000000C-807D-4D8F-B5E2-1BE608B5A56B}"/>
            </c:ext>
          </c:extLst>
        </c:ser>
        <c:dLbls>
          <c:showLegendKey val="0"/>
          <c:showVal val="0"/>
          <c:showCatName val="0"/>
          <c:showSerName val="0"/>
          <c:showPercent val="0"/>
          <c:showBubbleSize val="0"/>
        </c:dLbls>
        <c:gapWidth val="125"/>
        <c:overlap val="-100"/>
        <c:axId val="618625080"/>
        <c:axId val="618624096"/>
      </c:barChart>
      <c:catAx>
        <c:axId val="61862508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4096"/>
        <c:crosses val="autoZero"/>
        <c:auto val="1"/>
        <c:lblAlgn val="ctr"/>
        <c:lblOffset val="100"/>
        <c:noMultiLvlLbl val="0"/>
      </c:catAx>
      <c:valAx>
        <c:axId val="618624096"/>
        <c:scaling>
          <c:orientation val="minMax"/>
          <c:max val="1"/>
          <c:min val="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1">
                <a:shade val="50000"/>
              </a:schemeClr>
            </a:solidFill>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5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r>
              <a:rPr lang="en-US" sz="2400" b="1" i="0" kern="1200" baseline="0" dirty="0">
                <a:solidFill>
                  <a:srgbClr val="003865"/>
                </a:solidFill>
                <a:effectLst/>
              </a:rPr>
              <a:t>Tiered Fidelity Inventory – Tier 1 Average</a:t>
            </a:r>
            <a:endParaRPr lang="en-US" sz="2000" dirty="0">
              <a:solidFill>
                <a:srgbClr val="003865"/>
              </a:solidFill>
              <a:effectLst/>
            </a:endParaRPr>
          </a:p>
        </c:rich>
      </c:tx>
      <c:layout>
        <c:manualLayout>
          <c:xMode val="edge"/>
          <c:yMode val="edge"/>
          <c:x val="0.24014105251782769"/>
          <c:y val="7.0812132352801066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endParaRPr lang="en-US"/>
        </a:p>
      </c:txPr>
    </c:title>
    <c:autoTitleDeleted val="0"/>
    <c:plotArea>
      <c:layout>
        <c:manualLayout>
          <c:layoutTarget val="inner"/>
          <c:xMode val="edge"/>
          <c:yMode val="edge"/>
          <c:x val="7.060223875475026E-2"/>
          <c:y val="2.9538525075564943E-2"/>
          <c:w val="0.92939776124524975"/>
          <c:h val="0.82843002260123899"/>
        </c:manualLayout>
      </c:layout>
      <c:barChart>
        <c:barDir val="col"/>
        <c:grouping val="clustered"/>
        <c:varyColors val="0"/>
        <c:ser>
          <c:idx val="0"/>
          <c:order val="0"/>
          <c:tx>
            <c:strRef>
              <c:f>Sheet1!$B$1</c:f>
              <c:strCache>
                <c:ptCount val="1"/>
                <c:pt idx="0">
                  <c:v>Score</c:v>
                </c:pt>
              </c:strCache>
            </c:strRef>
          </c:tx>
          <c:spPr>
            <a:solidFill>
              <a:srgbClr val="8EB4E3"/>
            </a:solidFill>
            <a:ln>
              <a:noFill/>
            </a:ln>
            <a:effectLst/>
          </c:spPr>
          <c:invertIfNegative val="0"/>
          <c:dPt>
            <c:idx val="0"/>
            <c:invertIfNegative val="0"/>
            <c:bubble3D val="0"/>
            <c:spPr>
              <a:solidFill>
                <a:srgbClr val="558ED5"/>
              </a:solidFill>
              <a:ln>
                <a:noFill/>
              </a:ln>
              <a:effectLst/>
            </c:spPr>
            <c:extLst>
              <c:ext xmlns:c16="http://schemas.microsoft.com/office/drawing/2014/chart" uri="{C3380CC4-5D6E-409C-BE32-E72D297353CC}">
                <c16:uniqueId val="{00000001-807D-4D8F-B5E2-1BE608B5A56B}"/>
              </c:ext>
            </c:extLst>
          </c:dPt>
          <c:dPt>
            <c:idx val="1"/>
            <c:invertIfNegative val="0"/>
            <c:bubble3D val="0"/>
            <c:spPr>
              <a:solidFill>
                <a:srgbClr val="2962A7"/>
              </a:solidFill>
              <a:ln>
                <a:noFill/>
              </a:ln>
              <a:effectLst/>
            </c:spPr>
            <c:extLst>
              <c:ext xmlns:c16="http://schemas.microsoft.com/office/drawing/2014/chart" uri="{C3380CC4-5D6E-409C-BE32-E72D297353CC}">
                <c16:uniqueId val="{00000003-807D-4D8F-B5E2-1BE608B5A56B}"/>
              </c:ext>
            </c:extLst>
          </c:dPt>
          <c:dPt>
            <c:idx val="2"/>
            <c:invertIfNegative val="0"/>
            <c:bubble3D val="0"/>
            <c:spPr>
              <a:solidFill>
                <a:srgbClr val="003865"/>
              </a:solidFill>
              <a:ln>
                <a:noFill/>
              </a:ln>
              <a:effectLst/>
            </c:spPr>
            <c:extLst>
              <c:ext xmlns:c16="http://schemas.microsoft.com/office/drawing/2014/chart" uri="{C3380CC4-5D6E-409C-BE32-E72D297353CC}">
                <c16:uniqueId val="{00000005-807D-4D8F-B5E2-1BE608B5A56B}"/>
              </c:ext>
            </c:extLst>
          </c:dPt>
          <c:dPt>
            <c:idx val="3"/>
            <c:invertIfNegative val="0"/>
            <c:bubble3D val="0"/>
            <c:spPr>
              <a:solidFill>
                <a:srgbClr val="558ED5"/>
              </a:solidFill>
              <a:ln>
                <a:noFill/>
              </a:ln>
              <a:effectLst/>
            </c:spPr>
            <c:extLst>
              <c:ext xmlns:c16="http://schemas.microsoft.com/office/drawing/2014/chart" uri="{C3380CC4-5D6E-409C-BE32-E72D297353CC}">
                <c16:uniqueId val="{00000007-807D-4D8F-B5E2-1BE608B5A56B}"/>
              </c:ext>
            </c:extLst>
          </c:dPt>
          <c:dPt>
            <c:idx val="4"/>
            <c:invertIfNegative val="0"/>
            <c:bubble3D val="0"/>
            <c:spPr>
              <a:solidFill>
                <a:srgbClr val="2962A7"/>
              </a:solidFill>
              <a:ln>
                <a:noFill/>
              </a:ln>
              <a:effectLst/>
            </c:spPr>
            <c:extLst>
              <c:ext xmlns:c16="http://schemas.microsoft.com/office/drawing/2014/chart" uri="{C3380CC4-5D6E-409C-BE32-E72D297353CC}">
                <c16:uniqueId val="{00000009-807D-4D8F-B5E2-1BE608B5A56B}"/>
              </c:ext>
            </c:extLst>
          </c:dPt>
          <c:dPt>
            <c:idx val="5"/>
            <c:invertIfNegative val="0"/>
            <c:bubble3D val="0"/>
            <c:spPr>
              <a:solidFill>
                <a:srgbClr val="003865"/>
              </a:solidFill>
              <a:ln>
                <a:noFill/>
              </a:ln>
              <a:effectLst/>
            </c:spPr>
            <c:extLst>
              <c:ext xmlns:c16="http://schemas.microsoft.com/office/drawing/2014/chart" uri="{C3380CC4-5D6E-409C-BE32-E72D297353CC}">
                <c16:uniqueId val="{0000000B-807D-4D8F-B5E2-1BE608B5A56B}"/>
              </c:ext>
            </c:extLst>
          </c:dPt>
          <c:dLbls>
            <c:dLbl>
              <c:idx val="4"/>
              <c:layout>
                <c:manualLayout>
                  <c:x val="-1.0527422911533116E-16"/>
                  <c:y val="0.105051501568615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7D-4D8F-B5E2-1BE608B5A56B}"/>
                </c:ext>
              </c:extLst>
            </c:dLbl>
            <c:dLbl>
              <c:idx val="5"/>
              <c:layout>
                <c:manualLayout>
                  <c:x val="4.3067227603176533E-3"/>
                  <c:y val="0.1219894226588610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7D-4D8F-B5E2-1BE608B5A56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General</c:formatCode>
                <c:ptCount val="6"/>
                <c:pt idx="0" formatCode="0%">
                  <c:v>0.2</c:v>
                </c:pt>
              </c:numCache>
            </c:numRef>
          </c:val>
          <c:extLst>
            <c:ext xmlns:c16="http://schemas.microsoft.com/office/drawing/2014/chart" uri="{C3380CC4-5D6E-409C-BE32-E72D297353CC}">
              <c16:uniqueId val="{0000000C-807D-4D8F-B5E2-1BE608B5A56B}"/>
            </c:ext>
          </c:extLst>
        </c:ser>
        <c:dLbls>
          <c:showLegendKey val="0"/>
          <c:showVal val="0"/>
          <c:showCatName val="0"/>
          <c:showSerName val="0"/>
          <c:showPercent val="0"/>
          <c:showBubbleSize val="0"/>
        </c:dLbls>
        <c:gapWidth val="125"/>
        <c:overlap val="-100"/>
        <c:axId val="618625080"/>
        <c:axId val="618624096"/>
      </c:barChart>
      <c:catAx>
        <c:axId val="61862508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4096"/>
        <c:crosses val="autoZero"/>
        <c:auto val="1"/>
        <c:lblAlgn val="ctr"/>
        <c:lblOffset val="100"/>
        <c:noMultiLvlLbl val="0"/>
      </c:catAx>
      <c:valAx>
        <c:axId val="618624096"/>
        <c:scaling>
          <c:orientation val="minMax"/>
          <c:max val="1"/>
          <c:min val="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1">
                <a:shade val="50000"/>
              </a:schemeClr>
            </a:solidFill>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5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r>
              <a:rPr lang="en-US" sz="2400" b="1" i="0" kern="1200" baseline="0" dirty="0">
                <a:solidFill>
                  <a:srgbClr val="003865"/>
                </a:solidFill>
                <a:effectLst/>
              </a:rPr>
              <a:t>Tiered Fidelity Inventory – Tier 1 Average</a:t>
            </a:r>
            <a:endParaRPr lang="en-US" sz="2000" dirty="0">
              <a:solidFill>
                <a:srgbClr val="003865"/>
              </a:solidFill>
              <a:effectLst/>
            </a:endParaRPr>
          </a:p>
        </c:rich>
      </c:tx>
      <c:layout>
        <c:manualLayout>
          <c:xMode val="edge"/>
          <c:yMode val="edge"/>
          <c:x val="0.24014105251782769"/>
          <c:y val="7.0812132352801066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endParaRPr lang="en-US"/>
        </a:p>
      </c:txPr>
    </c:title>
    <c:autoTitleDeleted val="0"/>
    <c:plotArea>
      <c:layout>
        <c:manualLayout>
          <c:layoutTarget val="inner"/>
          <c:xMode val="edge"/>
          <c:yMode val="edge"/>
          <c:x val="7.060223875475026E-2"/>
          <c:y val="2.9538525075564943E-2"/>
          <c:w val="0.92939776124524975"/>
          <c:h val="0.82843002260123899"/>
        </c:manualLayout>
      </c:layout>
      <c:barChart>
        <c:barDir val="col"/>
        <c:grouping val="clustered"/>
        <c:varyColors val="0"/>
        <c:ser>
          <c:idx val="0"/>
          <c:order val="0"/>
          <c:tx>
            <c:strRef>
              <c:f>Sheet1!$B$1</c:f>
              <c:strCache>
                <c:ptCount val="1"/>
                <c:pt idx="0">
                  <c:v>Score</c:v>
                </c:pt>
              </c:strCache>
            </c:strRef>
          </c:tx>
          <c:spPr>
            <a:solidFill>
              <a:srgbClr val="8EB4E3"/>
            </a:solidFill>
            <a:ln>
              <a:noFill/>
            </a:ln>
            <a:effectLst/>
          </c:spPr>
          <c:invertIfNegative val="0"/>
          <c:dPt>
            <c:idx val="0"/>
            <c:invertIfNegative val="0"/>
            <c:bubble3D val="0"/>
            <c:spPr>
              <a:solidFill>
                <a:srgbClr val="558ED5"/>
              </a:solidFill>
              <a:ln>
                <a:noFill/>
              </a:ln>
              <a:effectLst/>
            </c:spPr>
            <c:extLst>
              <c:ext xmlns:c16="http://schemas.microsoft.com/office/drawing/2014/chart" uri="{C3380CC4-5D6E-409C-BE32-E72D297353CC}">
                <c16:uniqueId val="{00000001-807D-4D8F-B5E2-1BE608B5A56B}"/>
              </c:ext>
            </c:extLst>
          </c:dPt>
          <c:dPt>
            <c:idx val="1"/>
            <c:invertIfNegative val="0"/>
            <c:bubble3D val="0"/>
            <c:spPr>
              <a:solidFill>
                <a:srgbClr val="2962A7"/>
              </a:solidFill>
              <a:ln>
                <a:noFill/>
              </a:ln>
              <a:effectLst/>
            </c:spPr>
            <c:extLst>
              <c:ext xmlns:c16="http://schemas.microsoft.com/office/drawing/2014/chart" uri="{C3380CC4-5D6E-409C-BE32-E72D297353CC}">
                <c16:uniqueId val="{00000003-807D-4D8F-B5E2-1BE608B5A56B}"/>
              </c:ext>
            </c:extLst>
          </c:dPt>
          <c:dPt>
            <c:idx val="2"/>
            <c:invertIfNegative val="0"/>
            <c:bubble3D val="0"/>
            <c:spPr>
              <a:solidFill>
                <a:srgbClr val="003865"/>
              </a:solidFill>
              <a:ln>
                <a:noFill/>
              </a:ln>
              <a:effectLst/>
            </c:spPr>
            <c:extLst>
              <c:ext xmlns:c16="http://schemas.microsoft.com/office/drawing/2014/chart" uri="{C3380CC4-5D6E-409C-BE32-E72D297353CC}">
                <c16:uniqueId val="{00000005-807D-4D8F-B5E2-1BE608B5A56B}"/>
              </c:ext>
            </c:extLst>
          </c:dPt>
          <c:dPt>
            <c:idx val="3"/>
            <c:invertIfNegative val="0"/>
            <c:bubble3D val="0"/>
            <c:spPr>
              <a:solidFill>
                <a:srgbClr val="558ED5"/>
              </a:solidFill>
              <a:ln>
                <a:noFill/>
              </a:ln>
              <a:effectLst/>
            </c:spPr>
            <c:extLst>
              <c:ext xmlns:c16="http://schemas.microsoft.com/office/drawing/2014/chart" uri="{C3380CC4-5D6E-409C-BE32-E72D297353CC}">
                <c16:uniqueId val="{00000007-807D-4D8F-B5E2-1BE608B5A56B}"/>
              </c:ext>
            </c:extLst>
          </c:dPt>
          <c:dPt>
            <c:idx val="4"/>
            <c:invertIfNegative val="0"/>
            <c:bubble3D val="0"/>
            <c:spPr>
              <a:solidFill>
                <a:srgbClr val="2962A7"/>
              </a:solidFill>
              <a:ln>
                <a:noFill/>
              </a:ln>
              <a:effectLst/>
            </c:spPr>
            <c:extLst>
              <c:ext xmlns:c16="http://schemas.microsoft.com/office/drawing/2014/chart" uri="{C3380CC4-5D6E-409C-BE32-E72D297353CC}">
                <c16:uniqueId val="{00000009-807D-4D8F-B5E2-1BE608B5A56B}"/>
              </c:ext>
            </c:extLst>
          </c:dPt>
          <c:dPt>
            <c:idx val="5"/>
            <c:invertIfNegative val="0"/>
            <c:bubble3D val="0"/>
            <c:spPr>
              <a:solidFill>
                <a:srgbClr val="003865"/>
              </a:solidFill>
              <a:ln>
                <a:noFill/>
              </a:ln>
              <a:effectLst/>
            </c:spPr>
            <c:extLst>
              <c:ext xmlns:c16="http://schemas.microsoft.com/office/drawing/2014/chart" uri="{C3380CC4-5D6E-409C-BE32-E72D297353CC}">
                <c16:uniqueId val="{0000000B-807D-4D8F-B5E2-1BE608B5A56B}"/>
              </c:ext>
            </c:extLst>
          </c:dPt>
          <c:dLbls>
            <c:dLbl>
              <c:idx val="4"/>
              <c:layout>
                <c:manualLayout>
                  <c:x val="-1.0527422911533116E-16"/>
                  <c:y val="0.105051501568615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7D-4D8F-B5E2-1BE608B5A56B}"/>
                </c:ext>
              </c:extLst>
            </c:dLbl>
            <c:dLbl>
              <c:idx val="5"/>
              <c:layout>
                <c:manualLayout>
                  <c:x val="4.3067227603176533E-3"/>
                  <c:y val="0.1219894226588610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7D-4D8F-B5E2-1BE608B5A56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0%</c:formatCode>
                <c:ptCount val="6"/>
                <c:pt idx="0">
                  <c:v>0.2</c:v>
                </c:pt>
                <c:pt idx="1">
                  <c:v>0.37</c:v>
                </c:pt>
                <c:pt idx="2">
                  <c:v>0.47</c:v>
                </c:pt>
                <c:pt idx="3">
                  <c:v>0.6</c:v>
                </c:pt>
                <c:pt idx="4">
                  <c:v>0.72</c:v>
                </c:pt>
                <c:pt idx="5">
                  <c:v>0.77</c:v>
                </c:pt>
              </c:numCache>
            </c:numRef>
          </c:val>
          <c:extLst>
            <c:ext xmlns:c16="http://schemas.microsoft.com/office/drawing/2014/chart" uri="{C3380CC4-5D6E-409C-BE32-E72D297353CC}">
              <c16:uniqueId val="{0000000C-807D-4D8F-B5E2-1BE608B5A56B}"/>
            </c:ext>
          </c:extLst>
        </c:ser>
        <c:dLbls>
          <c:showLegendKey val="0"/>
          <c:showVal val="0"/>
          <c:showCatName val="0"/>
          <c:showSerName val="0"/>
          <c:showPercent val="0"/>
          <c:showBubbleSize val="0"/>
        </c:dLbls>
        <c:gapWidth val="125"/>
        <c:overlap val="-100"/>
        <c:axId val="618625080"/>
        <c:axId val="618624096"/>
      </c:barChart>
      <c:catAx>
        <c:axId val="61862508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4096"/>
        <c:crosses val="autoZero"/>
        <c:auto val="1"/>
        <c:lblAlgn val="ctr"/>
        <c:lblOffset val="100"/>
        <c:noMultiLvlLbl val="0"/>
      </c:catAx>
      <c:valAx>
        <c:axId val="618624096"/>
        <c:scaling>
          <c:orientation val="minMax"/>
          <c:max val="1"/>
          <c:min val="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1">
                <a:shade val="50000"/>
              </a:schemeClr>
            </a:solidFill>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5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r>
              <a:rPr lang="en-US" sz="2400" b="1" i="0" kern="1200" baseline="0" dirty="0">
                <a:solidFill>
                  <a:srgbClr val="003865"/>
                </a:solidFill>
                <a:effectLst/>
              </a:rPr>
              <a:t>Tiered Fidelity Inventory – Tier 1 Average</a:t>
            </a:r>
            <a:endParaRPr lang="en-US" sz="2000" dirty="0">
              <a:solidFill>
                <a:srgbClr val="003865"/>
              </a:solidFill>
              <a:effectLst/>
            </a:endParaRPr>
          </a:p>
        </c:rich>
      </c:tx>
      <c:layout>
        <c:manualLayout>
          <c:xMode val="edge"/>
          <c:yMode val="edge"/>
          <c:x val="0.24014105251782769"/>
          <c:y val="7.0812132352801066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endParaRPr lang="en-US"/>
        </a:p>
      </c:txPr>
    </c:title>
    <c:autoTitleDeleted val="0"/>
    <c:plotArea>
      <c:layout>
        <c:manualLayout>
          <c:layoutTarget val="inner"/>
          <c:xMode val="edge"/>
          <c:yMode val="edge"/>
          <c:x val="7.060223875475026E-2"/>
          <c:y val="2.9538525075564943E-2"/>
          <c:w val="0.92939776124524975"/>
          <c:h val="0.82843002260123899"/>
        </c:manualLayout>
      </c:layout>
      <c:barChart>
        <c:barDir val="col"/>
        <c:grouping val="clustered"/>
        <c:varyColors val="0"/>
        <c:ser>
          <c:idx val="0"/>
          <c:order val="0"/>
          <c:tx>
            <c:strRef>
              <c:f>Sheet1!$B$1</c:f>
              <c:strCache>
                <c:ptCount val="1"/>
                <c:pt idx="0">
                  <c:v>Score</c:v>
                </c:pt>
              </c:strCache>
            </c:strRef>
          </c:tx>
          <c:spPr>
            <a:solidFill>
              <a:srgbClr val="8EB4E3"/>
            </a:solidFill>
            <a:ln>
              <a:noFill/>
            </a:ln>
            <a:effectLst/>
          </c:spPr>
          <c:invertIfNegative val="0"/>
          <c:dPt>
            <c:idx val="0"/>
            <c:invertIfNegative val="0"/>
            <c:bubble3D val="0"/>
            <c:spPr>
              <a:solidFill>
                <a:srgbClr val="558ED5"/>
              </a:solidFill>
              <a:ln>
                <a:noFill/>
              </a:ln>
              <a:effectLst/>
            </c:spPr>
            <c:extLst>
              <c:ext xmlns:c16="http://schemas.microsoft.com/office/drawing/2014/chart" uri="{C3380CC4-5D6E-409C-BE32-E72D297353CC}">
                <c16:uniqueId val="{00000001-807D-4D8F-B5E2-1BE608B5A56B}"/>
              </c:ext>
            </c:extLst>
          </c:dPt>
          <c:dPt>
            <c:idx val="1"/>
            <c:invertIfNegative val="0"/>
            <c:bubble3D val="0"/>
            <c:spPr>
              <a:solidFill>
                <a:srgbClr val="2962A7"/>
              </a:solidFill>
              <a:ln>
                <a:noFill/>
              </a:ln>
              <a:effectLst/>
            </c:spPr>
            <c:extLst>
              <c:ext xmlns:c16="http://schemas.microsoft.com/office/drawing/2014/chart" uri="{C3380CC4-5D6E-409C-BE32-E72D297353CC}">
                <c16:uniqueId val="{00000003-807D-4D8F-B5E2-1BE608B5A56B}"/>
              </c:ext>
            </c:extLst>
          </c:dPt>
          <c:dPt>
            <c:idx val="2"/>
            <c:invertIfNegative val="0"/>
            <c:bubble3D val="0"/>
            <c:spPr>
              <a:solidFill>
                <a:srgbClr val="003865"/>
              </a:solidFill>
              <a:ln>
                <a:noFill/>
              </a:ln>
              <a:effectLst/>
            </c:spPr>
            <c:extLst>
              <c:ext xmlns:c16="http://schemas.microsoft.com/office/drawing/2014/chart" uri="{C3380CC4-5D6E-409C-BE32-E72D297353CC}">
                <c16:uniqueId val="{00000005-807D-4D8F-B5E2-1BE608B5A56B}"/>
              </c:ext>
            </c:extLst>
          </c:dPt>
          <c:dPt>
            <c:idx val="3"/>
            <c:invertIfNegative val="0"/>
            <c:bubble3D val="0"/>
            <c:spPr>
              <a:solidFill>
                <a:srgbClr val="558ED5"/>
              </a:solidFill>
              <a:ln>
                <a:noFill/>
              </a:ln>
              <a:effectLst/>
            </c:spPr>
            <c:extLst>
              <c:ext xmlns:c16="http://schemas.microsoft.com/office/drawing/2014/chart" uri="{C3380CC4-5D6E-409C-BE32-E72D297353CC}">
                <c16:uniqueId val="{00000007-807D-4D8F-B5E2-1BE608B5A56B}"/>
              </c:ext>
            </c:extLst>
          </c:dPt>
          <c:dPt>
            <c:idx val="4"/>
            <c:invertIfNegative val="0"/>
            <c:bubble3D val="0"/>
            <c:spPr>
              <a:solidFill>
                <a:srgbClr val="2962A7"/>
              </a:solidFill>
              <a:ln>
                <a:noFill/>
              </a:ln>
              <a:effectLst/>
            </c:spPr>
            <c:extLst>
              <c:ext xmlns:c16="http://schemas.microsoft.com/office/drawing/2014/chart" uri="{C3380CC4-5D6E-409C-BE32-E72D297353CC}">
                <c16:uniqueId val="{00000009-807D-4D8F-B5E2-1BE608B5A56B}"/>
              </c:ext>
            </c:extLst>
          </c:dPt>
          <c:dPt>
            <c:idx val="5"/>
            <c:invertIfNegative val="0"/>
            <c:bubble3D val="0"/>
            <c:spPr>
              <a:solidFill>
                <a:srgbClr val="003865"/>
              </a:solidFill>
              <a:ln>
                <a:noFill/>
              </a:ln>
              <a:effectLst/>
            </c:spPr>
            <c:extLst>
              <c:ext xmlns:c16="http://schemas.microsoft.com/office/drawing/2014/chart" uri="{C3380CC4-5D6E-409C-BE32-E72D297353CC}">
                <c16:uniqueId val="{0000000B-807D-4D8F-B5E2-1BE608B5A56B}"/>
              </c:ext>
            </c:extLst>
          </c:dPt>
          <c:dLbls>
            <c:dLbl>
              <c:idx val="4"/>
              <c:layout>
                <c:manualLayout>
                  <c:x val="-1.0527422911533116E-16"/>
                  <c:y val="0.105051501568615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7D-4D8F-B5E2-1BE608B5A56B}"/>
                </c:ext>
              </c:extLst>
            </c:dLbl>
            <c:dLbl>
              <c:idx val="5"/>
              <c:layout>
                <c:manualLayout>
                  <c:x val="4.3067227603176533E-3"/>
                  <c:y val="0.1219894226588610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7D-4D8F-B5E2-1BE608B5A56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General</c:formatCode>
                <c:ptCount val="6"/>
                <c:pt idx="0" formatCode="0%">
                  <c:v>0.19</c:v>
                </c:pt>
              </c:numCache>
            </c:numRef>
          </c:val>
          <c:extLst>
            <c:ext xmlns:c16="http://schemas.microsoft.com/office/drawing/2014/chart" uri="{C3380CC4-5D6E-409C-BE32-E72D297353CC}">
              <c16:uniqueId val="{0000000C-807D-4D8F-B5E2-1BE608B5A56B}"/>
            </c:ext>
          </c:extLst>
        </c:ser>
        <c:dLbls>
          <c:showLegendKey val="0"/>
          <c:showVal val="0"/>
          <c:showCatName val="0"/>
          <c:showSerName val="0"/>
          <c:showPercent val="0"/>
          <c:showBubbleSize val="0"/>
        </c:dLbls>
        <c:gapWidth val="125"/>
        <c:overlap val="-100"/>
        <c:axId val="618625080"/>
        <c:axId val="618624096"/>
      </c:barChart>
      <c:catAx>
        <c:axId val="61862508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4096"/>
        <c:crosses val="autoZero"/>
        <c:auto val="1"/>
        <c:lblAlgn val="ctr"/>
        <c:lblOffset val="100"/>
        <c:noMultiLvlLbl val="0"/>
      </c:catAx>
      <c:valAx>
        <c:axId val="618624096"/>
        <c:scaling>
          <c:orientation val="minMax"/>
          <c:max val="1"/>
          <c:min val="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1">
                <a:shade val="50000"/>
              </a:schemeClr>
            </a:solidFill>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5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r>
              <a:rPr lang="en-US" sz="2400" b="1" i="0" kern="1200" baseline="0" dirty="0">
                <a:solidFill>
                  <a:srgbClr val="003865"/>
                </a:solidFill>
                <a:effectLst/>
              </a:rPr>
              <a:t>Tiered Fidelity Inventory – Tier 1 Average</a:t>
            </a:r>
            <a:endParaRPr lang="en-US" sz="2000" dirty="0">
              <a:solidFill>
                <a:srgbClr val="003865"/>
              </a:solidFill>
              <a:effectLst/>
            </a:endParaRPr>
          </a:p>
        </c:rich>
      </c:tx>
      <c:layout>
        <c:manualLayout>
          <c:xMode val="edge"/>
          <c:yMode val="edge"/>
          <c:x val="0.24014105251782769"/>
          <c:y val="7.0812132352801066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endParaRPr lang="en-US"/>
        </a:p>
      </c:txPr>
    </c:title>
    <c:autoTitleDeleted val="0"/>
    <c:plotArea>
      <c:layout>
        <c:manualLayout>
          <c:layoutTarget val="inner"/>
          <c:xMode val="edge"/>
          <c:yMode val="edge"/>
          <c:x val="7.060223875475026E-2"/>
          <c:y val="2.9538525075564943E-2"/>
          <c:w val="0.92939776124524975"/>
          <c:h val="0.82843002260123899"/>
        </c:manualLayout>
      </c:layout>
      <c:barChart>
        <c:barDir val="col"/>
        <c:grouping val="clustered"/>
        <c:varyColors val="0"/>
        <c:ser>
          <c:idx val="0"/>
          <c:order val="0"/>
          <c:tx>
            <c:strRef>
              <c:f>Sheet1!$B$1</c:f>
              <c:strCache>
                <c:ptCount val="1"/>
                <c:pt idx="0">
                  <c:v>Score</c:v>
                </c:pt>
              </c:strCache>
            </c:strRef>
          </c:tx>
          <c:spPr>
            <a:solidFill>
              <a:srgbClr val="8EB4E3"/>
            </a:solidFill>
            <a:ln>
              <a:noFill/>
            </a:ln>
            <a:effectLst/>
          </c:spPr>
          <c:invertIfNegative val="0"/>
          <c:dPt>
            <c:idx val="0"/>
            <c:invertIfNegative val="0"/>
            <c:bubble3D val="0"/>
            <c:spPr>
              <a:solidFill>
                <a:srgbClr val="558ED5"/>
              </a:solidFill>
              <a:ln>
                <a:noFill/>
              </a:ln>
              <a:effectLst/>
            </c:spPr>
            <c:extLst>
              <c:ext xmlns:c16="http://schemas.microsoft.com/office/drawing/2014/chart" uri="{C3380CC4-5D6E-409C-BE32-E72D297353CC}">
                <c16:uniqueId val="{00000001-807D-4D8F-B5E2-1BE608B5A56B}"/>
              </c:ext>
            </c:extLst>
          </c:dPt>
          <c:dPt>
            <c:idx val="1"/>
            <c:invertIfNegative val="0"/>
            <c:bubble3D val="0"/>
            <c:spPr>
              <a:solidFill>
                <a:srgbClr val="2962A7"/>
              </a:solidFill>
              <a:ln>
                <a:noFill/>
              </a:ln>
              <a:effectLst/>
            </c:spPr>
            <c:extLst>
              <c:ext xmlns:c16="http://schemas.microsoft.com/office/drawing/2014/chart" uri="{C3380CC4-5D6E-409C-BE32-E72D297353CC}">
                <c16:uniqueId val="{00000003-807D-4D8F-B5E2-1BE608B5A56B}"/>
              </c:ext>
            </c:extLst>
          </c:dPt>
          <c:dPt>
            <c:idx val="2"/>
            <c:invertIfNegative val="0"/>
            <c:bubble3D val="0"/>
            <c:spPr>
              <a:solidFill>
                <a:srgbClr val="003865"/>
              </a:solidFill>
              <a:ln>
                <a:noFill/>
              </a:ln>
              <a:effectLst/>
            </c:spPr>
            <c:extLst>
              <c:ext xmlns:c16="http://schemas.microsoft.com/office/drawing/2014/chart" uri="{C3380CC4-5D6E-409C-BE32-E72D297353CC}">
                <c16:uniqueId val="{00000005-807D-4D8F-B5E2-1BE608B5A56B}"/>
              </c:ext>
            </c:extLst>
          </c:dPt>
          <c:dPt>
            <c:idx val="3"/>
            <c:invertIfNegative val="0"/>
            <c:bubble3D val="0"/>
            <c:spPr>
              <a:solidFill>
                <a:srgbClr val="558ED5"/>
              </a:solidFill>
              <a:ln>
                <a:noFill/>
              </a:ln>
              <a:effectLst/>
            </c:spPr>
            <c:extLst>
              <c:ext xmlns:c16="http://schemas.microsoft.com/office/drawing/2014/chart" uri="{C3380CC4-5D6E-409C-BE32-E72D297353CC}">
                <c16:uniqueId val="{00000007-807D-4D8F-B5E2-1BE608B5A56B}"/>
              </c:ext>
            </c:extLst>
          </c:dPt>
          <c:dPt>
            <c:idx val="4"/>
            <c:invertIfNegative val="0"/>
            <c:bubble3D val="0"/>
            <c:spPr>
              <a:solidFill>
                <a:srgbClr val="2962A7"/>
              </a:solidFill>
              <a:ln>
                <a:noFill/>
              </a:ln>
              <a:effectLst/>
            </c:spPr>
            <c:extLst>
              <c:ext xmlns:c16="http://schemas.microsoft.com/office/drawing/2014/chart" uri="{C3380CC4-5D6E-409C-BE32-E72D297353CC}">
                <c16:uniqueId val="{00000009-807D-4D8F-B5E2-1BE608B5A56B}"/>
              </c:ext>
            </c:extLst>
          </c:dPt>
          <c:dPt>
            <c:idx val="5"/>
            <c:invertIfNegative val="0"/>
            <c:bubble3D val="0"/>
            <c:spPr>
              <a:solidFill>
                <a:srgbClr val="003865"/>
              </a:solidFill>
              <a:ln>
                <a:noFill/>
              </a:ln>
              <a:effectLst/>
            </c:spPr>
            <c:extLst>
              <c:ext xmlns:c16="http://schemas.microsoft.com/office/drawing/2014/chart" uri="{C3380CC4-5D6E-409C-BE32-E72D297353CC}">
                <c16:uniqueId val="{0000000B-807D-4D8F-B5E2-1BE608B5A56B}"/>
              </c:ext>
            </c:extLst>
          </c:dPt>
          <c:dLbls>
            <c:dLbl>
              <c:idx val="4"/>
              <c:layout>
                <c:manualLayout>
                  <c:x val="-1.0527422911533116E-16"/>
                  <c:y val="0.105051501568615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7D-4D8F-B5E2-1BE608B5A56B}"/>
                </c:ext>
              </c:extLst>
            </c:dLbl>
            <c:dLbl>
              <c:idx val="5"/>
              <c:layout>
                <c:manualLayout>
                  <c:x val="4.3067227603176533E-3"/>
                  <c:y val="0.1219894226588610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7D-4D8F-B5E2-1BE608B5A56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0%</c:formatCode>
                <c:ptCount val="6"/>
                <c:pt idx="0">
                  <c:v>0.19</c:v>
                </c:pt>
                <c:pt idx="1">
                  <c:v>0.42</c:v>
                </c:pt>
                <c:pt idx="2">
                  <c:v>0.63</c:v>
                </c:pt>
                <c:pt idx="3">
                  <c:v>0.62</c:v>
                </c:pt>
              </c:numCache>
            </c:numRef>
          </c:val>
          <c:extLst>
            <c:ext xmlns:c16="http://schemas.microsoft.com/office/drawing/2014/chart" uri="{C3380CC4-5D6E-409C-BE32-E72D297353CC}">
              <c16:uniqueId val="{0000000C-807D-4D8F-B5E2-1BE608B5A56B}"/>
            </c:ext>
          </c:extLst>
        </c:ser>
        <c:dLbls>
          <c:showLegendKey val="0"/>
          <c:showVal val="0"/>
          <c:showCatName val="0"/>
          <c:showSerName val="0"/>
          <c:showPercent val="0"/>
          <c:showBubbleSize val="0"/>
        </c:dLbls>
        <c:gapWidth val="125"/>
        <c:overlap val="-100"/>
        <c:axId val="618625080"/>
        <c:axId val="618624096"/>
      </c:barChart>
      <c:catAx>
        <c:axId val="61862508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4096"/>
        <c:crosses val="autoZero"/>
        <c:auto val="1"/>
        <c:lblAlgn val="ctr"/>
        <c:lblOffset val="100"/>
        <c:noMultiLvlLbl val="0"/>
      </c:catAx>
      <c:valAx>
        <c:axId val="618624096"/>
        <c:scaling>
          <c:orientation val="minMax"/>
          <c:max val="1"/>
          <c:min val="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1">
                <a:shade val="50000"/>
              </a:schemeClr>
            </a:solidFill>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5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B05BAA-AF77-4545-9F42-624EC3ED3BAB}" type="datetimeFigureOut">
              <a:rPr lang="en-US" smtClean="0"/>
              <a:t>11/5/2019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D1FAB9-208E-3A48-B1C1-D6BB7AB548FA}" type="slidenum">
              <a:rPr lang="en-US" smtClean="0"/>
              <a:t>‹#›</a:t>
            </a:fld>
            <a:endParaRPr lang="en-US" dirty="0"/>
          </a:p>
        </p:txBody>
      </p:sp>
    </p:spTree>
    <p:extLst>
      <p:ext uri="{BB962C8B-B14F-4D97-AF65-F5344CB8AC3E}">
        <p14:creationId xmlns:p14="http://schemas.microsoft.com/office/powerpoint/2010/main" val="3786143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evisor.mn.gov/statutes/cite/120B.232#stat.120B.232.1"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revisor.mn.gov/laws/?id=5&amp;year=2017&amp;type=1"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evisor.mn.gov/statutes/cite/120B.232#stat.120B.232.1"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revisor.mn.gov/laws/?id=5&amp;year=2017&amp;type=1"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 </a:t>
            </a:r>
            <a:r>
              <a:rPr lang="en-US" b="1" dirty="0" smtClean="0"/>
              <a:t>11/05/19</a:t>
            </a:r>
            <a:endParaRPr lang="en-US" b="1" dirty="0"/>
          </a:p>
        </p:txBody>
      </p:sp>
      <p:sp>
        <p:nvSpPr>
          <p:cNvPr id="4" name="Slide Number Placeholder 3"/>
          <p:cNvSpPr>
            <a:spLocks noGrp="1"/>
          </p:cNvSpPr>
          <p:nvPr>
            <p:ph type="sldNum" sz="quarter" idx="10"/>
          </p:nvPr>
        </p:nvSpPr>
        <p:spPr/>
        <p:txBody>
          <a:bodyPr/>
          <a:lstStyle/>
          <a:p>
            <a:fld id="{E4D1FAB9-208E-3A48-B1C1-D6BB7AB548FA}" type="slidenum">
              <a:rPr lang="en-US" smtClean="0"/>
              <a:t>1</a:t>
            </a:fld>
            <a:endParaRPr lang="en-US" dirty="0"/>
          </a:p>
        </p:txBody>
      </p:sp>
    </p:spTree>
    <p:extLst>
      <p:ext uri="{BB962C8B-B14F-4D97-AF65-F5344CB8AC3E}">
        <p14:creationId xmlns:p14="http://schemas.microsoft.com/office/powerpoint/2010/main" val="1204319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13</a:t>
            </a:fld>
            <a:endParaRPr lang="en-US" dirty="0"/>
          </a:p>
        </p:txBody>
      </p:sp>
    </p:spTree>
    <p:extLst>
      <p:ext uri="{BB962C8B-B14F-4D97-AF65-F5344CB8AC3E}">
        <p14:creationId xmlns:p14="http://schemas.microsoft.com/office/powerpoint/2010/main" val="3453884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14</a:t>
            </a:fld>
            <a:endParaRPr lang="en-US" dirty="0"/>
          </a:p>
        </p:txBody>
      </p:sp>
    </p:spTree>
    <p:extLst>
      <p:ext uri="{BB962C8B-B14F-4D97-AF65-F5344CB8AC3E}">
        <p14:creationId xmlns:p14="http://schemas.microsoft.com/office/powerpoint/2010/main" val="171508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15</a:t>
            </a:fld>
            <a:endParaRPr lang="en-US" dirty="0"/>
          </a:p>
        </p:txBody>
      </p:sp>
    </p:spTree>
    <p:extLst>
      <p:ext uri="{BB962C8B-B14F-4D97-AF65-F5344CB8AC3E}">
        <p14:creationId xmlns:p14="http://schemas.microsoft.com/office/powerpoint/2010/main" val="2821653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16</a:t>
            </a:fld>
            <a:endParaRPr lang="en-US" dirty="0"/>
          </a:p>
        </p:txBody>
      </p:sp>
    </p:spTree>
    <p:extLst>
      <p:ext uri="{BB962C8B-B14F-4D97-AF65-F5344CB8AC3E}">
        <p14:creationId xmlns:p14="http://schemas.microsoft.com/office/powerpoint/2010/main" val="2323402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1FAB9-208E-3A48-B1C1-D6BB7AB548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6376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1FAB9-208E-3A48-B1C1-D6BB7AB548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3391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1FAB9-208E-3A48-B1C1-D6BB7AB548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397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1FAB9-208E-3A48-B1C1-D6BB7AB548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09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1FAB9-208E-3A48-B1C1-D6BB7AB548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3638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1FAB9-208E-3A48-B1C1-D6BB7AB548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1631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2</a:t>
            </a:fld>
            <a:endParaRPr lang="en-US" dirty="0"/>
          </a:p>
        </p:txBody>
      </p:sp>
    </p:spTree>
    <p:extLst>
      <p:ext uri="{BB962C8B-B14F-4D97-AF65-F5344CB8AC3E}">
        <p14:creationId xmlns:p14="http://schemas.microsoft.com/office/powerpoint/2010/main" val="900781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23</a:t>
            </a:fld>
            <a:endParaRPr lang="en-US" dirty="0"/>
          </a:p>
        </p:txBody>
      </p:sp>
    </p:spTree>
    <p:extLst>
      <p:ext uri="{BB962C8B-B14F-4D97-AF65-F5344CB8AC3E}">
        <p14:creationId xmlns:p14="http://schemas.microsoft.com/office/powerpoint/2010/main" val="247881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Links and examples from the Forum even if you cannot attend in person</a:t>
            </a:r>
          </a:p>
          <a:p>
            <a:r>
              <a:rPr lang="en-US" dirty="0" smtClean="0"/>
              <a:t>Power points are listed and contacts are listed in presentations </a:t>
            </a:r>
          </a:p>
          <a:p>
            <a:r>
              <a:rPr lang="en-US" dirty="0" smtClean="0"/>
              <a:t>Great resource!</a:t>
            </a:r>
          </a:p>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25</a:t>
            </a:fld>
            <a:endParaRPr lang="en-US" dirty="0"/>
          </a:p>
        </p:txBody>
      </p:sp>
    </p:spTree>
    <p:extLst>
      <p:ext uri="{BB962C8B-B14F-4D97-AF65-F5344CB8AC3E}">
        <p14:creationId xmlns:p14="http://schemas.microsoft.com/office/powerpoint/2010/main" val="3729534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 list of the strands that part of the Forum with a link to the introductions. </a:t>
            </a:r>
          </a:p>
          <a:p>
            <a:r>
              <a:rPr lang="en-US" baseline="0" dirty="0" smtClean="0"/>
              <a:t>Preview of strands that were covered with resources and videos</a:t>
            </a:r>
          </a:p>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26</a:t>
            </a:fld>
            <a:endParaRPr lang="en-US" dirty="0"/>
          </a:p>
        </p:txBody>
      </p:sp>
    </p:spTree>
    <p:extLst>
      <p:ext uri="{BB962C8B-B14F-4D97-AF65-F5344CB8AC3E}">
        <p14:creationId xmlns:p14="http://schemas.microsoft.com/office/powerpoint/2010/main" val="1289310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System to support the way it works – positive specific feedback</a:t>
            </a:r>
          </a:p>
          <a:p>
            <a:r>
              <a:rPr lang="en-US" dirty="0" smtClean="0"/>
              <a:t>Not quite ready for Apple IOS </a:t>
            </a:r>
          </a:p>
          <a:p>
            <a:endParaRPr lang="en-US" dirty="0" smtClean="0"/>
          </a:p>
          <a:p>
            <a:r>
              <a:rPr lang="en-US" dirty="0" smtClean="0"/>
              <a:t>UPDATE to main page</a:t>
            </a:r>
            <a:r>
              <a:rPr lang="en-US" baseline="0" dirty="0" smtClean="0"/>
              <a:t> and add link </a:t>
            </a:r>
            <a:endParaRPr lang="en-US" dirty="0" smtClean="0"/>
          </a:p>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27</a:t>
            </a:fld>
            <a:endParaRPr lang="en-US" dirty="0"/>
          </a:p>
        </p:txBody>
      </p:sp>
    </p:spTree>
    <p:extLst>
      <p:ext uri="{BB962C8B-B14F-4D97-AF65-F5344CB8AC3E}">
        <p14:creationId xmlns:p14="http://schemas.microsoft.com/office/powerpoint/2010/main" val="317582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will be SWIS facilitator trainings</a:t>
            </a:r>
            <a:r>
              <a:rPr lang="en-US" baseline="0" dirty="0" smtClean="0"/>
              <a:t> in the Metro and in the North with dates yet to be determined. South already held a training </a:t>
            </a:r>
          </a:p>
          <a:p>
            <a:endParaRPr lang="en-US" baseline="0" dirty="0" smtClean="0"/>
          </a:p>
          <a:p>
            <a:r>
              <a:rPr lang="en-US" sz="1200" kern="1200" dirty="0" smtClean="0">
                <a:solidFill>
                  <a:schemeClr val="tx1"/>
                </a:solidFill>
                <a:effectLst/>
                <a:latin typeface="+mn-lt"/>
                <a:ea typeface="+mn-ea"/>
                <a:cs typeface="+mn-cs"/>
              </a:rPr>
              <a:t>Through SWIS, school staff enter office discipline referrals online. The data are summarized to provide information about individual students, groups of students, or the entire student body over any time period.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reports available within SWIS allow teams to do </a:t>
            </a:r>
            <a:r>
              <a:rPr lang="en-US" sz="1200" kern="1200" dirty="0" smtClean="0">
                <a:solidFill>
                  <a:srgbClr val="FFFF00"/>
                </a:solidFill>
                <a:effectLst/>
                <a:latin typeface="+mn-lt"/>
                <a:ea typeface="+mn-ea"/>
                <a:cs typeface="+mn-cs"/>
              </a:rPr>
              <a:t>precision problem-solving</a:t>
            </a:r>
            <a:r>
              <a:rPr lang="en-US" sz="1200" kern="1200" dirty="0" smtClean="0">
                <a:solidFill>
                  <a:schemeClr val="tx1"/>
                </a:solidFill>
                <a:effectLst/>
                <a:latin typeface="+mn-lt"/>
                <a:ea typeface="+mn-ea"/>
                <a:cs typeface="+mn-cs"/>
              </a:rPr>
              <a:t>:</a:t>
            </a:r>
          </a:p>
          <a:p>
            <a:r>
              <a:rPr lang="en-US" sz="1200" b="1" kern="1200" dirty="0" smtClean="0">
                <a:solidFill>
                  <a:schemeClr val="tx1"/>
                </a:solidFill>
                <a:effectLst/>
                <a:latin typeface="+mn-lt"/>
                <a:ea typeface="+mn-ea"/>
                <a:cs typeface="+mn-cs"/>
              </a:rPr>
              <a:t>Review school-wide referral patterns:</a:t>
            </a:r>
            <a:r>
              <a:rPr lang="en-US" sz="1200" kern="1200" dirty="0" smtClean="0">
                <a:solidFill>
                  <a:schemeClr val="tx1"/>
                </a:solidFill>
                <a:effectLst/>
                <a:latin typeface="+mn-lt"/>
                <a:ea typeface="+mn-ea"/>
                <a:cs typeface="+mn-cs"/>
              </a:rPr>
              <a:t> The five basic reports in SWIS frame the context within which problem behaviors occur at school helping teams to answer these questions:</a:t>
            </a:r>
          </a:p>
          <a:p>
            <a:pPr lvl="1"/>
            <a:r>
              <a:rPr lang="en-US" sz="1200" kern="1200" dirty="0" smtClean="0">
                <a:solidFill>
                  <a:schemeClr val="tx1"/>
                </a:solidFill>
                <a:effectLst/>
                <a:latin typeface="+mn-lt"/>
                <a:ea typeface="+mn-ea"/>
                <a:cs typeface="+mn-cs"/>
              </a:rPr>
              <a:t>How often do referrals occur?</a:t>
            </a:r>
          </a:p>
          <a:p>
            <a:pPr lvl="1"/>
            <a:r>
              <a:rPr lang="en-US" sz="1200" kern="1200" dirty="0" smtClean="0">
                <a:solidFill>
                  <a:schemeClr val="tx1"/>
                </a:solidFill>
                <a:effectLst/>
                <a:latin typeface="+mn-lt"/>
                <a:ea typeface="+mn-ea"/>
                <a:cs typeface="+mn-cs"/>
              </a:rPr>
              <a:t>What problem behaviors occur most frequently in our building?</a:t>
            </a:r>
          </a:p>
          <a:p>
            <a:pPr lvl="1"/>
            <a:r>
              <a:rPr lang="en-US" sz="1200" kern="1200" dirty="0" smtClean="0">
                <a:solidFill>
                  <a:schemeClr val="tx1"/>
                </a:solidFill>
                <a:effectLst/>
                <a:latin typeface="+mn-lt"/>
                <a:ea typeface="+mn-ea"/>
                <a:cs typeface="+mn-cs"/>
              </a:rPr>
              <a:t>Where are problem behaviors most likely to occur?</a:t>
            </a:r>
          </a:p>
          <a:p>
            <a:pPr lvl="1"/>
            <a:r>
              <a:rPr lang="en-US" sz="1200" kern="1200" dirty="0" smtClean="0">
                <a:solidFill>
                  <a:schemeClr val="tx1"/>
                </a:solidFill>
                <a:effectLst/>
                <a:latin typeface="+mn-lt"/>
                <a:ea typeface="+mn-ea"/>
                <a:cs typeface="+mn-cs"/>
              </a:rPr>
              <a:t>When are problem behaviors most likely to occur?</a:t>
            </a:r>
          </a:p>
          <a:p>
            <a:pPr lvl="1"/>
            <a:r>
              <a:rPr lang="en-US" sz="1200" kern="1200" dirty="0" smtClean="0">
                <a:solidFill>
                  <a:schemeClr val="tx1"/>
                </a:solidFill>
                <a:effectLst/>
                <a:latin typeface="+mn-lt"/>
                <a:ea typeface="+mn-ea"/>
                <a:cs typeface="+mn-cs"/>
              </a:rPr>
              <a:t>Which students are involved in referrals?</a:t>
            </a:r>
          </a:p>
          <a:p>
            <a:r>
              <a:rPr lang="en-US" sz="1200" b="1" kern="1200" dirty="0" smtClean="0">
                <a:solidFill>
                  <a:schemeClr val="tx1"/>
                </a:solidFill>
                <a:effectLst/>
                <a:latin typeface="+mn-lt"/>
                <a:ea typeface="+mn-ea"/>
                <a:cs typeface="+mn-cs"/>
              </a:rPr>
              <a:t>Define behavior patterns in greater detail:</a:t>
            </a:r>
            <a:r>
              <a:rPr lang="en-US" sz="1200" kern="1200" dirty="0" smtClean="0">
                <a:solidFill>
                  <a:schemeClr val="tx1"/>
                </a:solidFill>
                <a:effectLst/>
                <a:latin typeface="+mn-lt"/>
                <a:ea typeface="+mn-ea"/>
                <a:cs typeface="+mn-cs"/>
              </a:rPr>
              <a:t> Eight other reports allow teams to dive into the data, getting more detailed information about specific questions related to the overall school-wide patterns. Using these reports, teams can look at disproportionality by ethnicity, detailed information about individual students’ referral patterns and year-end reports to guide action planning for the upcoming school year.</a:t>
            </a:r>
          </a:p>
        </p:txBody>
      </p:sp>
      <p:sp>
        <p:nvSpPr>
          <p:cNvPr id="4" name="Slide Number Placeholder 3"/>
          <p:cNvSpPr>
            <a:spLocks noGrp="1"/>
          </p:cNvSpPr>
          <p:nvPr>
            <p:ph type="sldNum" sz="quarter" idx="10"/>
          </p:nvPr>
        </p:nvSpPr>
        <p:spPr/>
        <p:txBody>
          <a:bodyPr/>
          <a:lstStyle/>
          <a:p>
            <a:fld id="{E4D1FAB9-208E-3A48-B1C1-D6BB7AB548FA}" type="slidenum">
              <a:rPr lang="en-US" smtClean="0"/>
              <a:t>31</a:t>
            </a:fld>
            <a:endParaRPr lang="en-US" dirty="0"/>
          </a:p>
        </p:txBody>
      </p:sp>
    </p:spTree>
    <p:extLst>
      <p:ext uri="{BB962C8B-B14F-4D97-AF65-F5344CB8AC3E}">
        <p14:creationId xmlns:p14="http://schemas.microsoft.com/office/powerpoint/2010/main" val="2706630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Unique opportunity outside of school teams</a:t>
            </a:r>
            <a:r>
              <a:rPr lang="en-US" baseline="0" dirty="0"/>
              <a:t> to see other facilities that are doing Positive behavior supports across the life-span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1FAB9-208E-3A48-B1C1-D6BB7AB548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1416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6B5EEB-8B78-4E9B-BF60-7CC560134C50}" type="slidenum">
              <a:rPr lang="en-US" smtClean="0"/>
              <a:t>34</a:t>
            </a:fld>
            <a:endParaRPr lang="en-US"/>
          </a:p>
        </p:txBody>
      </p:sp>
    </p:spTree>
    <p:extLst>
      <p:ext uri="{BB962C8B-B14F-4D97-AF65-F5344CB8AC3E}">
        <p14:creationId xmlns:p14="http://schemas.microsoft.com/office/powerpoint/2010/main" val="713683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36</a:t>
            </a:fld>
            <a:endParaRPr lang="en-US" dirty="0"/>
          </a:p>
        </p:txBody>
      </p:sp>
    </p:spTree>
    <p:extLst>
      <p:ext uri="{BB962C8B-B14F-4D97-AF65-F5344CB8AC3E}">
        <p14:creationId xmlns:p14="http://schemas.microsoft.com/office/powerpoint/2010/main" val="3818290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37</a:t>
            </a:fld>
            <a:endParaRPr lang="en-US" dirty="0"/>
          </a:p>
        </p:txBody>
      </p:sp>
    </p:spTree>
    <p:extLst>
      <p:ext uri="{BB962C8B-B14F-4D97-AF65-F5344CB8AC3E}">
        <p14:creationId xmlns:p14="http://schemas.microsoft.com/office/powerpoint/2010/main" val="615768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38</a:t>
            </a:fld>
            <a:endParaRPr lang="en-US" dirty="0"/>
          </a:p>
        </p:txBody>
      </p:sp>
    </p:spTree>
    <p:extLst>
      <p:ext uri="{BB962C8B-B14F-4D97-AF65-F5344CB8AC3E}">
        <p14:creationId xmlns:p14="http://schemas.microsoft.com/office/powerpoint/2010/main" val="3876874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inherit"/>
              </a:rPr>
              <a:t>This</a:t>
            </a:r>
            <a:r>
              <a:rPr lang="en-US" b="0" i="0" baseline="0" dirty="0">
                <a:solidFill>
                  <a:srgbClr val="000000"/>
                </a:solidFill>
                <a:effectLst/>
                <a:latin typeface="inherit"/>
              </a:rPr>
              <a:t> was done in consultation with the National TA Center, with many iterations to get to this point. There was a rationale to get this in plain language. We careful with the education language because we knew it had to be read by other agencies as well as legislatures.</a:t>
            </a:r>
            <a:endParaRPr lang="en-US" b="0" i="0" dirty="0">
              <a:solidFill>
                <a:srgbClr val="000000"/>
              </a:solidFill>
              <a:effectLst/>
              <a:latin typeface="inherit"/>
            </a:endParaRPr>
          </a:p>
          <a:p>
            <a:pPr algn="l"/>
            <a:endParaRPr lang="en-US" b="1" i="0" dirty="0">
              <a:solidFill>
                <a:srgbClr val="000000"/>
              </a:solidFill>
              <a:effectLst/>
              <a:latin typeface="inherit"/>
            </a:endParaRPr>
          </a:p>
          <a:p>
            <a:pPr algn="l"/>
            <a:r>
              <a:rPr lang="en-US" b="1" i="0" dirty="0">
                <a:solidFill>
                  <a:srgbClr val="000000"/>
                </a:solidFill>
                <a:effectLst/>
                <a:latin typeface="inherit"/>
              </a:rPr>
              <a:t>122A.627 POSITIVE BEHAVIORAL INTERVENTIONS AND SUPPORTS.</a:t>
            </a:r>
          </a:p>
          <a:p>
            <a:pPr algn="l"/>
            <a:r>
              <a:rPr lang="en-US" b="0" i="0" dirty="0">
                <a:solidFill>
                  <a:srgbClr val="212529"/>
                </a:solidFill>
                <a:effectLst/>
                <a:latin typeface="times new roman" panose="02020603050405020304" pitchFamily="18" charset="0"/>
              </a:rPr>
              <a:t>"Positive behavioral interventions and supports" or "PBIS" means an evidence-based framework for preventing problem behavior, providing instruction and support for positive and prosocial behaviors, and supporting social, emotional, and behavioral needs for all students. Schoolwide implementation of PBIS requires training, coaching, and evaluation for school staff to consistently implement the key components that make PBIS effective for all students, including:</a:t>
            </a:r>
          </a:p>
          <a:p>
            <a:pPr algn="l"/>
            <a:r>
              <a:rPr lang="en-US" b="0" i="0" dirty="0">
                <a:solidFill>
                  <a:srgbClr val="212529"/>
                </a:solidFill>
                <a:effectLst/>
                <a:latin typeface="times new roman" panose="02020603050405020304" pitchFamily="18" charset="0"/>
              </a:rPr>
              <a:t>(1) establishing, defining, teaching, and practicing three to five positively stated schoolwide behavioral expectations that are representative of the local community and cultures;</a:t>
            </a:r>
          </a:p>
          <a:p>
            <a:pPr algn="l"/>
            <a:r>
              <a:rPr lang="en-US" b="0" i="0" dirty="0">
                <a:solidFill>
                  <a:srgbClr val="212529"/>
                </a:solidFill>
                <a:effectLst/>
                <a:latin typeface="times new roman" panose="02020603050405020304" pitchFamily="18" charset="0"/>
              </a:rPr>
              <a:t>(2) developing and implementing a consistent system used by all staff to provide positive feedback and acknowledgment for students who display schoolwide behavioral expectations;</a:t>
            </a:r>
          </a:p>
          <a:p>
            <a:pPr algn="l"/>
            <a:r>
              <a:rPr lang="en-US" b="0" i="0" dirty="0">
                <a:solidFill>
                  <a:srgbClr val="212529"/>
                </a:solidFill>
                <a:effectLst/>
                <a:latin typeface="times new roman" panose="02020603050405020304" pitchFamily="18" charset="0"/>
              </a:rPr>
              <a:t>(3) developing and implementing a consistent and specialized support system for students who do not display behaviors representative of schoolwide positive expectations;</a:t>
            </a:r>
          </a:p>
          <a:p>
            <a:pPr algn="l"/>
            <a:r>
              <a:rPr lang="en-US" b="0" i="0" dirty="0">
                <a:solidFill>
                  <a:srgbClr val="212529"/>
                </a:solidFill>
                <a:effectLst/>
                <a:latin typeface="times new roman" panose="02020603050405020304" pitchFamily="18" charset="0"/>
              </a:rPr>
              <a:t>(4) developing a system to support decisions based on data related to student progress, effective implementation of behavioral practices, and screening for students requiring additional behavior supports;</a:t>
            </a:r>
          </a:p>
          <a:p>
            <a:pPr algn="l"/>
            <a:r>
              <a:rPr lang="en-US" b="0" i="0" dirty="0">
                <a:solidFill>
                  <a:srgbClr val="212529"/>
                </a:solidFill>
                <a:effectLst/>
                <a:latin typeface="times new roman" panose="02020603050405020304" pitchFamily="18" charset="0"/>
              </a:rPr>
              <a:t>(5) using a continuum of evidence-based interventions that is integrated and aligned to support academic and behavioral success for all students; and</a:t>
            </a:r>
          </a:p>
          <a:p>
            <a:pPr algn="l"/>
            <a:r>
              <a:rPr lang="en-US" b="0" i="0" dirty="0">
                <a:solidFill>
                  <a:srgbClr val="212529"/>
                </a:solidFill>
                <a:effectLst/>
                <a:latin typeface="times new roman" panose="02020603050405020304" pitchFamily="18" charset="0"/>
              </a:rPr>
              <a:t>(6) using a team-based approach to support effective implementation, monitor progress, and evaluate outcomes.</a:t>
            </a:r>
          </a:p>
          <a:p>
            <a:pPr algn="l"/>
            <a:r>
              <a:rPr lang="en-US" b="0" i="0" dirty="0">
                <a:solidFill>
                  <a:srgbClr val="212529"/>
                </a:solidFill>
                <a:effectLst/>
                <a:latin typeface="times new roman" panose="02020603050405020304" pitchFamily="18" charset="0"/>
              </a:rPr>
              <a:t>Consistent with section </a:t>
            </a:r>
            <a:r>
              <a:rPr lang="en-US" b="0" i="0" u="sng" dirty="0">
                <a:solidFill>
                  <a:srgbClr val="2B6DAD"/>
                </a:solidFill>
                <a:effectLst/>
                <a:latin typeface="times new roman" panose="02020603050405020304" pitchFamily="18" charset="0"/>
                <a:hlinkClick r:id="rId3"/>
              </a:rPr>
              <a:t>120B.232, subdivision 1</a:t>
            </a:r>
            <a:r>
              <a:rPr lang="en-US" b="0" i="0" dirty="0">
                <a:solidFill>
                  <a:srgbClr val="212529"/>
                </a:solidFill>
                <a:effectLst/>
                <a:latin typeface="times new roman" panose="02020603050405020304" pitchFamily="18" charset="0"/>
              </a:rPr>
              <a:t>, character education curriculum and programs may be used to support implementation of the key components of PBIS.</a:t>
            </a:r>
          </a:p>
          <a:p>
            <a:pPr algn="l"/>
            <a:r>
              <a:rPr lang="en-US" b="1" i="0" dirty="0">
                <a:solidFill>
                  <a:srgbClr val="000000"/>
                </a:solidFill>
                <a:effectLst/>
                <a:latin typeface="inherit"/>
              </a:rPr>
              <a:t>History: </a:t>
            </a:r>
          </a:p>
          <a:p>
            <a:pPr algn="l"/>
            <a:r>
              <a:rPr lang="en-US" b="0" i="1" u="sng" dirty="0">
                <a:solidFill>
                  <a:srgbClr val="2B6DAD"/>
                </a:solidFill>
                <a:effectLst/>
                <a:latin typeface="times new roman" panose="02020603050405020304" pitchFamily="18" charset="0"/>
                <a:hlinkClick r:id="rId4"/>
              </a:rPr>
              <a:t>1Sp2017 c 5 art 2 s 26</a:t>
            </a:r>
            <a:endParaRPr lang="en-US" b="0" i="1" u="sng" dirty="0">
              <a:solidFill>
                <a:srgbClr val="2B6DAD"/>
              </a:solidFill>
              <a:effectLst/>
              <a:latin typeface="times new roman" panose="02020603050405020304" pitchFamily="18" charset="0"/>
            </a:endParaRPr>
          </a:p>
          <a:p>
            <a:pPr algn="l"/>
            <a:endParaRPr lang="en-US" b="1" i="0" u="sng" dirty="0">
              <a:solidFill>
                <a:srgbClr val="2B6DAD"/>
              </a:solidFill>
              <a:effectLst/>
              <a:latin typeface="times new roman" panose="02020603050405020304" pitchFamily="18" charset="0"/>
            </a:endParaRPr>
          </a:p>
          <a:p>
            <a:pPr algn="l"/>
            <a:r>
              <a:rPr lang="en-US" b="1" i="0" u="none" dirty="0">
                <a:solidFill>
                  <a:srgbClr val="2B6DAD"/>
                </a:solidFill>
                <a:effectLst/>
                <a:latin typeface="times new roman" panose="02020603050405020304" pitchFamily="18" charset="0"/>
              </a:rPr>
              <a:t>Source:</a:t>
            </a:r>
            <a:r>
              <a:rPr lang="en-US" b="1" i="0" u="none" baseline="0" dirty="0">
                <a:solidFill>
                  <a:srgbClr val="2B6DAD"/>
                </a:solidFill>
                <a:effectLst/>
                <a:latin typeface="times new roman" panose="02020603050405020304" pitchFamily="18" charset="0"/>
              </a:rPr>
              <a:t> https://www.revisor.mn.gov/statutes/?id=122A.627 </a:t>
            </a:r>
            <a:endParaRPr lang="en-US" b="1" i="0" u="none" dirty="0">
              <a:solidFill>
                <a:srgbClr val="212529"/>
              </a:solidFill>
              <a:effectLst/>
              <a:latin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962307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39</a:t>
            </a:fld>
            <a:endParaRPr lang="en-US" dirty="0"/>
          </a:p>
        </p:txBody>
      </p:sp>
    </p:spTree>
    <p:extLst>
      <p:ext uri="{BB962C8B-B14F-4D97-AF65-F5344CB8AC3E}">
        <p14:creationId xmlns:p14="http://schemas.microsoft.com/office/powerpoint/2010/main" val="1775379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40</a:t>
            </a:fld>
            <a:endParaRPr lang="en-US" dirty="0"/>
          </a:p>
        </p:txBody>
      </p:sp>
    </p:spTree>
    <p:extLst>
      <p:ext uri="{BB962C8B-B14F-4D97-AF65-F5344CB8AC3E}">
        <p14:creationId xmlns:p14="http://schemas.microsoft.com/office/powerpoint/2010/main" val="1318987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From the bike to the statute – this is what it looks</a:t>
            </a:r>
            <a:r>
              <a:rPr lang="en-US" baseline="0" dirty="0" smtClean="0"/>
              <a:t> like with MN examples. </a:t>
            </a:r>
            <a:r>
              <a:rPr lang="en-US" dirty="0" smtClean="0"/>
              <a:t> </a:t>
            </a:r>
          </a:p>
          <a:p>
            <a:endParaRPr lang="en-US" dirty="0" smtClean="0"/>
          </a:p>
          <a:p>
            <a:r>
              <a:rPr lang="en-US" dirty="0" smtClean="0"/>
              <a:t>It’s </a:t>
            </a:r>
            <a:r>
              <a:rPr lang="en-US" dirty="0"/>
              <a:t>not just good enough. How do you know</a:t>
            </a:r>
            <a:r>
              <a:rPr lang="en-US" baseline="0" dirty="0"/>
              <a:t> it is being done? There are tools and measures for teams to use.</a:t>
            </a:r>
          </a:p>
          <a:p>
            <a:endParaRPr lang="en-US" baseline="0" dirty="0"/>
          </a:p>
          <a:p>
            <a:pPr algn="l"/>
            <a:r>
              <a:rPr lang="en-US" b="1" i="0" dirty="0">
                <a:solidFill>
                  <a:srgbClr val="000000"/>
                </a:solidFill>
                <a:effectLst/>
                <a:latin typeface="inherit"/>
              </a:rPr>
              <a:t>122A.627 POSITIVE BEHAVIORAL INTERVENTIONS AND SUPPORTS.</a:t>
            </a:r>
          </a:p>
          <a:p>
            <a:pPr algn="l"/>
            <a:r>
              <a:rPr lang="en-US" b="0" i="0" dirty="0">
                <a:solidFill>
                  <a:srgbClr val="212529"/>
                </a:solidFill>
                <a:effectLst/>
                <a:latin typeface="times new roman" panose="02020603050405020304" pitchFamily="18" charset="0"/>
              </a:rPr>
              <a:t>"Positive behavioral interventions and supports" or "PBIS" means an evidence-based framework for preventing problem behavior, providing instruction and support for positive and prosocial behaviors, and supporting social, emotional, and behavioral needs for all students. </a:t>
            </a:r>
            <a:r>
              <a:rPr lang="en-US" b="0" i="0" dirty="0" err="1">
                <a:solidFill>
                  <a:srgbClr val="212529"/>
                </a:solidFill>
                <a:effectLst/>
                <a:latin typeface="times new roman" panose="02020603050405020304" pitchFamily="18" charset="0"/>
              </a:rPr>
              <a:t>Schoolwide</a:t>
            </a:r>
            <a:r>
              <a:rPr lang="en-US" b="0" i="0" dirty="0">
                <a:solidFill>
                  <a:srgbClr val="212529"/>
                </a:solidFill>
                <a:effectLst/>
                <a:latin typeface="times new roman" panose="02020603050405020304" pitchFamily="18" charset="0"/>
              </a:rPr>
              <a:t> implementation of PBIS requires training, coaching, and evaluation for school staff to consistently implement the key components that make PBIS effective for all students, including:</a:t>
            </a:r>
          </a:p>
          <a:p>
            <a:pPr algn="l"/>
            <a:r>
              <a:rPr lang="en-US" b="0" i="0" dirty="0">
                <a:solidFill>
                  <a:srgbClr val="212529"/>
                </a:solidFill>
                <a:effectLst/>
                <a:latin typeface="times new roman" panose="02020603050405020304" pitchFamily="18" charset="0"/>
              </a:rPr>
              <a:t>(1) establishing, defining, teaching, and practicing three to five positively stated </a:t>
            </a:r>
            <a:r>
              <a:rPr lang="en-US" b="0" i="0" dirty="0" err="1">
                <a:solidFill>
                  <a:srgbClr val="212529"/>
                </a:solidFill>
                <a:effectLst/>
                <a:latin typeface="times new roman" panose="02020603050405020304" pitchFamily="18" charset="0"/>
              </a:rPr>
              <a:t>schoolwide</a:t>
            </a:r>
            <a:r>
              <a:rPr lang="en-US" b="0" i="0" dirty="0">
                <a:solidFill>
                  <a:srgbClr val="212529"/>
                </a:solidFill>
                <a:effectLst/>
                <a:latin typeface="times new roman" panose="02020603050405020304" pitchFamily="18" charset="0"/>
              </a:rPr>
              <a:t> behavioral expectations that are representative of the local community and cultures;</a:t>
            </a:r>
          </a:p>
          <a:p>
            <a:pPr algn="l"/>
            <a:r>
              <a:rPr lang="en-US" b="0" i="0" dirty="0">
                <a:solidFill>
                  <a:srgbClr val="212529"/>
                </a:solidFill>
                <a:effectLst/>
                <a:latin typeface="times new roman" panose="02020603050405020304" pitchFamily="18" charset="0"/>
              </a:rPr>
              <a:t>(2) developing and implementing a consistent system used by all staff to provide positive feedback and acknowledgment for students who display </a:t>
            </a:r>
            <a:r>
              <a:rPr lang="en-US" b="0" i="0" dirty="0" err="1">
                <a:solidFill>
                  <a:srgbClr val="212529"/>
                </a:solidFill>
                <a:effectLst/>
                <a:latin typeface="times new roman" panose="02020603050405020304" pitchFamily="18" charset="0"/>
              </a:rPr>
              <a:t>schoolwide</a:t>
            </a:r>
            <a:r>
              <a:rPr lang="en-US" b="0" i="0" dirty="0">
                <a:solidFill>
                  <a:srgbClr val="212529"/>
                </a:solidFill>
                <a:effectLst/>
                <a:latin typeface="times new roman" panose="02020603050405020304" pitchFamily="18" charset="0"/>
              </a:rPr>
              <a:t> behavioral expectations;</a:t>
            </a:r>
          </a:p>
          <a:p>
            <a:pPr algn="l"/>
            <a:r>
              <a:rPr lang="en-US" b="0" i="0" dirty="0">
                <a:solidFill>
                  <a:srgbClr val="212529"/>
                </a:solidFill>
                <a:effectLst/>
                <a:latin typeface="times new roman" panose="02020603050405020304" pitchFamily="18" charset="0"/>
              </a:rPr>
              <a:t>(3) developing and implementing a consistent and specialized support system for students who do not display behaviors representative of </a:t>
            </a:r>
            <a:r>
              <a:rPr lang="en-US" b="0" i="0" dirty="0" err="1">
                <a:solidFill>
                  <a:srgbClr val="212529"/>
                </a:solidFill>
                <a:effectLst/>
                <a:latin typeface="times new roman" panose="02020603050405020304" pitchFamily="18" charset="0"/>
              </a:rPr>
              <a:t>schoolwide</a:t>
            </a:r>
            <a:r>
              <a:rPr lang="en-US" b="0" i="0" dirty="0">
                <a:solidFill>
                  <a:srgbClr val="212529"/>
                </a:solidFill>
                <a:effectLst/>
                <a:latin typeface="times new roman" panose="02020603050405020304" pitchFamily="18" charset="0"/>
              </a:rPr>
              <a:t> positive expectations;</a:t>
            </a:r>
          </a:p>
          <a:p>
            <a:pPr algn="l"/>
            <a:r>
              <a:rPr lang="en-US" b="0" i="0" dirty="0">
                <a:solidFill>
                  <a:srgbClr val="212529"/>
                </a:solidFill>
                <a:effectLst/>
                <a:latin typeface="times new roman" panose="02020603050405020304" pitchFamily="18" charset="0"/>
              </a:rPr>
              <a:t>(4) developing a system to support decisions based on data related to student progress, effective implementation of behavioral practices, and screening for students requiring additional behavior supports;</a:t>
            </a:r>
          </a:p>
          <a:p>
            <a:pPr algn="l"/>
            <a:r>
              <a:rPr lang="en-US" b="0" i="0" dirty="0">
                <a:solidFill>
                  <a:srgbClr val="212529"/>
                </a:solidFill>
                <a:effectLst/>
                <a:latin typeface="times new roman" panose="02020603050405020304" pitchFamily="18" charset="0"/>
              </a:rPr>
              <a:t>(5) using a continuum of evidence-based interventions that is integrated and aligned to support academic and behavioral success for all students; and</a:t>
            </a:r>
          </a:p>
          <a:p>
            <a:pPr algn="l"/>
            <a:r>
              <a:rPr lang="en-US" b="0" i="0" dirty="0">
                <a:solidFill>
                  <a:srgbClr val="212529"/>
                </a:solidFill>
                <a:effectLst/>
                <a:latin typeface="times new roman" panose="02020603050405020304" pitchFamily="18" charset="0"/>
              </a:rPr>
              <a:t>(6) using a team-based approach to support effective implementation, monitor progress, and evaluate outcomes.</a:t>
            </a:r>
          </a:p>
          <a:p>
            <a:pPr algn="l"/>
            <a:r>
              <a:rPr lang="en-US" b="0" i="0" dirty="0">
                <a:solidFill>
                  <a:srgbClr val="212529"/>
                </a:solidFill>
                <a:effectLst/>
                <a:latin typeface="times new roman" panose="02020603050405020304" pitchFamily="18" charset="0"/>
              </a:rPr>
              <a:t>Consistent with section </a:t>
            </a:r>
            <a:r>
              <a:rPr lang="en-US" b="0" i="0" u="sng" dirty="0">
                <a:solidFill>
                  <a:srgbClr val="2B6DAD"/>
                </a:solidFill>
                <a:effectLst/>
                <a:latin typeface="times new roman" panose="02020603050405020304" pitchFamily="18" charset="0"/>
                <a:hlinkClick r:id="rId3"/>
              </a:rPr>
              <a:t>120B.232, subdivision 1</a:t>
            </a:r>
            <a:r>
              <a:rPr lang="en-US" b="0" i="0" dirty="0">
                <a:solidFill>
                  <a:srgbClr val="212529"/>
                </a:solidFill>
                <a:effectLst/>
                <a:latin typeface="times new roman" panose="02020603050405020304" pitchFamily="18" charset="0"/>
              </a:rPr>
              <a:t>, character education curriculum and programs may be used to support implementation of the key components of PBIS.</a:t>
            </a:r>
          </a:p>
          <a:p>
            <a:pPr algn="l"/>
            <a:r>
              <a:rPr lang="en-US" b="1" i="0" dirty="0">
                <a:solidFill>
                  <a:srgbClr val="000000"/>
                </a:solidFill>
                <a:effectLst/>
                <a:latin typeface="inherit"/>
              </a:rPr>
              <a:t>History: </a:t>
            </a:r>
          </a:p>
          <a:p>
            <a:pPr algn="l"/>
            <a:r>
              <a:rPr lang="en-US" b="0" i="1" u="sng" dirty="0">
                <a:solidFill>
                  <a:srgbClr val="2B6DAD"/>
                </a:solidFill>
                <a:effectLst/>
                <a:latin typeface="times new roman" panose="02020603050405020304" pitchFamily="18" charset="0"/>
                <a:hlinkClick r:id="rId4"/>
              </a:rPr>
              <a:t>1Sp2017 c 5 art 2 s 26</a:t>
            </a:r>
            <a:endParaRPr lang="en-US" b="0" i="1" u="sng" dirty="0">
              <a:solidFill>
                <a:srgbClr val="2B6DAD"/>
              </a:solidFill>
              <a:effectLst/>
              <a:latin typeface="times new roman" panose="02020603050405020304" pitchFamily="18" charset="0"/>
            </a:endParaRPr>
          </a:p>
          <a:p>
            <a:pPr algn="l"/>
            <a:endParaRPr lang="en-US" b="1" i="0" u="sng" dirty="0">
              <a:solidFill>
                <a:srgbClr val="2B6DAD"/>
              </a:solidFill>
              <a:effectLst/>
              <a:latin typeface="times new roman" panose="02020603050405020304" pitchFamily="18" charset="0"/>
            </a:endParaRPr>
          </a:p>
          <a:p>
            <a:pPr algn="l"/>
            <a:r>
              <a:rPr lang="en-US" b="1" i="0" u="none" dirty="0">
                <a:solidFill>
                  <a:srgbClr val="2B6DAD"/>
                </a:solidFill>
                <a:effectLst/>
                <a:latin typeface="times new roman" panose="02020603050405020304" pitchFamily="18" charset="0"/>
              </a:rPr>
              <a:t>Source:</a:t>
            </a:r>
            <a:r>
              <a:rPr lang="en-US" b="1" i="0" u="none" baseline="0" dirty="0">
                <a:solidFill>
                  <a:srgbClr val="2B6DAD"/>
                </a:solidFill>
                <a:effectLst/>
                <a:latin typeface="times new roman" panose="02020603050405020304" pitchFamily="18" charset="0"/>
              </a:rPr>
              <a:t> https://www.revisor.mn.gov/statutes/?id=122A.627 </a:t>
            </a:r>
            <a:endParaRPr lang="en-US" b="1" i="0" u="none" dirty="0">
              <a:solidFill>
                <a:srgbClr val="212529"/>
              </a:solidFill>
              <a:effectLst/>
              <a:latin typeface="times new roman" panose="02020603050405020304" pitchFamily="18" charset="0"/>
            </a:endParaRPr>
          </a:p>
          <a:p>
            <a:endParaRPr lang="en-US" dirty="0"/>
          </a:p>
          <a:p>
            <a:r>
              <a:rPr lang="en-US" dirty="0"/>
              <a:t>From National</a:t>
            </a:r>
            <a:r>
              <a:rPr lang="en-US" baseline="0" dirty="0"/>
              <a:t> TA Center</a:t>
            </a:r>
          </a:p>
          <a:p>
            <a:endParaRPr lang="en-US" baseline="0" dirty="0"/>
          </a:p>
          <a:p>
            <a:pPr eaLnBrk="1" hangingPunct="1">
              <a:lnSpc>
                <a:spcPct val="80000"/>
              </a:lnSpc>
            </a:pPr>
            <a:r>
              <a:rPr lang="en-US" sz="2800" u="sng" dirty="0"/>
              <a:t>School-wide PBIS is</a:t>
            </a:r>
            <a:r>
              <a:rPr lang="en-US" sz="2800" dirty="0"/>
              <a:t>:</a:t>
            </a:r>
          </a:p>
          <a:p>
            <a:pPr lvl="1" eaLnBrk="1" hangingPunct="1">
              <a:lnSpc>
                <a:spcPct val="120000"/>
              </a:lnSpc>
            </a:pPr>
            <a:r>
              <a:rPr lang="en-US" sz="2400" dirty="0">
                <a:solidFill>
                  <a:schemeClr val="tx1"/>
                </a:solidFill>
                <a:latin typeface="Times New Roman" panose="02020603050405020304" pitchFamily="18" charset="0"/>
                <a:cs typeface="Times New Roman" panose="02020603050405020304" pitchFamily="18" charset="0"/>
              </a:rPr>
              <a:t>A multi-tiered framework for establishing the </a:t>
            </a:r>
            <a:r>
              <a:rPr lang="en-US" sz="2400" b="1" dirty="0">
                <a:solidFill>
                  <a:srgbClr val="C00000"/>
                </a:solidFill>
                <a:latin typeface="Times New Roman" panose="02020603050405020304" pitchFamily="18" charset="0"/>
                <a:cs typeface="Times New Roman" panose="02020603050405020304" pitchFamily="18" charset="0"/>
              </a:rPr>
              <a:t>social culture </a:t>
            </a:r>
            <a:r>
              <a:rPr lang="en-US" sz="2400" dirty="0">
                <a:solidFill>
                  <a:schemeClr val="tx1"/>
                </a:solidFill>
                <a:latin typeface="Times New Roman" panose="02020603050405020304" pitchFamily="18" charset="0"/>
                <a:cs typeface="Times New Roman" panose="02020603050405020304" pitchFamily="18" charset="0"/>
              </a:rPr>
              <a:t>and </a:t>
            </a:r>
            <a:r>
              <a:rPr lang="en-US" sz="2400" b="1" dirty="0">
                <a:solidFill>
                  <a:srgbClr val="C00000"/>
                </a:solidFill>
                <a:latin typeface="Times New Roman" panose="02020603050405020304" pitchFamily="18" charset="0"/>
                <a:cs typeface="Times New Roman" panose="02020603050405020304" pitchFamily="18" charset="0"/>
              </a:rPr>
              <a:t>behavioral supports </a:t>
            </a:r>
            <a:r>
              <a:rPr lang="en-US" sz="2400" dirty="0">
                <a:solidFill>
                  <a:schemeClr val="tx1"/>
                </a:solidFill>
                <a:latin typeface="Times New Roman" panose="02020603050405020304" pitchFamily="18" charset="0"/>
                <a:cs typeface="Times New Roman" panose="02020603050405020304" pitchFamily="18" charset="0"/>
              </a:rPr>
              <a:t>needed for a school achieve behavioral and academic outcomes for all students.</a:t>
            </a:r>
          </a:p>
          <a:p>
            <a:pPr lvl="1" eaLnBrk="1" hangingPunct="1">
              <a:lnSpc>
                <a:spcPct val="80000"/>
              </a:lnSpc>
            </a:pPr>
            <a:endParaRPr lang="en-US" sz="2400" dirty="0"/>
          </a:p>
          <a:p>
            <a:pPr eaLnBrk="1" hangingPunct="1">
              <a:lnSpc>
                <a:spcPct val="80000"/>
              </a:lnSpc>
            </a:pPr>
            <a:r>
              <a:rPr lang="en-US" sz="2800" u="sng" dirty="0"/>
              <a:t>Evidence-based features of PBIS</a:t>
            </a:r>
          </a:p>
          <a:p>
            <a:pPr lvl="1" eaLnBrk="1" hangingPunct="1">
              <a:lnSpc>
                <a:spcPct val="80000"/>
              </a:lnSpc>
            </a:pPr>
            <a:r>
              <a:rPr lang="en-US" sz="2400" dirty="0">
                <a:solidFill>
                  <a:schemeClr val="tx1"/>
                </a:solidFill>
              </a:rPr>
              <a:t>Prevention</a:t>
            </a:r>
          </a:p>
          <a:p>
            <a:pPr lvl="1" eaLnBrk="1" hangingPunct="1">
              <a:lnSpc>
                <a:spcPct val="80000"/>
              </a:lnSpc>
            </a:pPr>
            <a:r>
              <a:rPr lang="en-US" sz="2400" dirty="0">
                <a:solidFill>
                  <a:schemeClr val="tx1"/>
                </a:solidFill>
              </a:rPr>
              <a:t>Define and teach positive social expectations</a:t>
            </a:r>
          </a:p>
          <a:p>
            <a:pPr lvl="1" eaLnBrk="1" hangingPunct="1">
              <a:lnSpc>
                <a:spcPct val="80000"/>
              </a:lnSpc>
            </a:pPr>
            <a:r>
              <a:rPr lang="en-US" sz="2400" dirty="0">
                <a:solidFill>
                  <a:schemeClr val="tx1"/>
                </a:solidFill>
              </a:rPr>
              <a:t>Acknowledge positive behavior</a:t>
            </a:r>
          </a:p>
          <a:p>
            <a:pPr lvl="1" eaLnBrk="1" hangingPunct="1">
              <a:lnSpc>
                <a:spcPct val="80000"/>
              </a:lnSpc>
            </a:pPr>
            <a:r>
              <a:rPr lang="en-US" sz="2400" dirty="0">
                <a:solidFill>
                  <a:schemeClr val="tx1"/>
                </a:solidFill>
              </a:rPr>
              <a:t>Arrange consistent consequences for problem behavior</a:t>
            </a:r>
          </a:p>
          <a:p>
            <a:pPr lvl="1" eaLnBrk="1" hangingPunct="1">
              <a:lnSpc>
                <a:spcPct val="80000"/>
              </a:lnSpc>
            </a:pPr>
            <a:r>
              <a:rPr lang="en-US" sz="2400" dirty="0">
                <a:solidFill>
                  <a:schemeClr val="tx1"/>
                </a:solidFill>
              </a:rPr>
              <a:t>On-going collection and use of data for decision-making</a:t>
            </a:r>
          </a:p>
          <a:p>
            <a:pPr lvl="1" eaLnBrk="1" hangingPunct="1">
              <a:lnSpc>
                <a:spcPct val="80000"/>
              </a:lnSpc>
            </a:pPr>
            <a:r>
              <a:rPr lang="en-US" sz="2400" dirty="0">
                <a:solidFill>
                  <a:schemeClr val="tx1"/>
                </a:solidFill>
              </a:rPr>
              <a:t>Continuum of intensive, individual intervention supports. </a:t>
            </a:r>
          </a:p>
          <a:p>
            <a:pPr lvl="1" eaLnBrk="1" hangingPunct="1">
              <a:lnSpc>
                <a:spcPct val="80000"/>
              </a:lnSpc>
            </a:pPr>
            <a:r>
              <a:rPr lang="en-US" sz="2400" dirty="0">
                <a:solidFill>
                  <a:schemeClr val="tx1"/>
                </a:solidFill>
              </a:rPr>
              <a:t>Implementation of the systems that support effective practices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1FAB9-208E-3A48-B1C1-D6BB7AB548FA}"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468475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Cook (school psychology) specializes in school-based mental health, investigating practices that facilitate the implementation of a multi-tiered system of support (MTSS). His research focuses on helping practitioners (teachers, administrators, mental health providers) improve the delivery of school-based services to youth in schools, as demonstrated by a range of improved outcomes, including gains in academic achievement, improvements in social-emotional functioning, reductions in punitive disciplinary practices, and remediation of disparities for minority youth.</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2226294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Garrett</a:t>
            </a:r>
          </a:p>
          <a:p>
            <a:endParaRPr lang="en-US" dirty="0" smtClean="0"/>
          </a:p>
          <a:p>
            <a:r>
              <a:rPr lang="en-US" sz="1200" dirty="0" smtClean="0"/>
              <a:t>Method:</a:t>
            </a:r>
            <a:r>
              <a:rPr lang="en-US" dirty="0" smtClean="0"/>
              <a:t/>
            </a:r>
            <a:br>
              <a:rPr lang="en-US" dirty="0" smtClean="0"/>
            </a:br>
            <a:endParaRPr lang="en-US" dirty="0" smtClean="0"/>
          </a:p>
          <a:p>
            <a:r>
              <a:rPr lang="en-US" sz="1200" b="0" i="1" u="none" strike="noStrike" kern="1200" baseline="0" dirty="0" smtClean="0">
                <a:solidFill>
                  <a:schemeClr val="tx1"/>
                </a:solidFill>
                <a:latin typeface="NeueHaasGroteskText Std" panose="020B0504020202020204" pitchFamily="34" charset="0"/>
                <a:ea typeface="+mn-ea"/>
                <a:cs typeface="+mn-cs"/>
              </a:rPr>
              <a:t>Intervention</a:t>
            </a:r>
          </a:p>
          <a:p>
            <a:r>
              <a:rPr lang="en-US" sz="1200" b="0" i="1" u="none" strike="noStrike" kern="1200" baseline="0" dirty="0" smtClean="0">
                <a:solidFill>
                  <a:schemeClr val="tx1"/>
                </a:solidFill>
                <a:latin typeface="NeueHaasGroteskText Std" panose="020B0504020202020204" pitchFamily="34" charset="0"/>
                <a:ea typeface="+mn-ea"/>
                <a:cs typeface="+mn-cs"/>
              </a:rPr>
              <a:t>PGD strategy. </a:t>
            </a:r>
            <a:r>
              <a:rPr lang="en-US" sz="1200" b="0" i="0" u="none" strike="noStrike" kern="1200" baseline="0" dirty="0" smtClean="0">
                <a:solidFill>
                  <a:schemeClr val="tx1"/>
                </a:solidFill>
                <a:latin typeface="NeueHaasGroteskText Std" panose="020B0504020202020204" pitchFamily="34" charset="0"/>
                <a:ea typeface="+mn-ea"/>
                <a:cs typeface="+mn-cs"/>
              </a:rPr>
              <a:t>As discussed, the PGD strategy integrates</a:t>
            </a:r>
          </a:p>
          <a:p>
            <a:r>
              <a:rPr lang="en-US" sz="1200" b="0" i="0" u="none" strike="noStrike" kern="1200" baseline="0" dirty="0" smtClean="0">
                <a:solidFill>
                  <a:schemeClr val="tx1"/>
                </a:solidFill>
                <a:latin typeface="NeueHaasGroteskText Std" panose="020B0504020202020204" pitchFamily="34" charset="0"/>
                <a:ea typeface="+mn-ea"/>
                <a:cs typeface="+mn-cs"/>
              </a:rPr>
              <a:t>three lines of research (i.e., classroom climate, </a:t>
            </a:r>
            <a:r>
              <a:rPr lang="en-US" sz="1200" b="0" i="0" u="none" strike="noStrike" kern="1200" baseline="0" dirty="0" err="1" smtClean="0">
                <a:solidFill>
                  <a:schemeClr val="tx1"/>
                </a:solidFill>
                <a:latin typeface="NeueHaasGroteskText Std" panose="020B0504020202020204" pitchFamily="34" charset="0"/>
                <a:ea typeface="+mn-ea"/>
                <a:cs typeface="+mn-cs"/>
              </a:rPr>
              <a:t>precorrection</a:t>
            </a:r>
            <a:r>
              <a:rPr lang="en-US" sz="1200" b="0" i="0" u="none" strike="noStrike" kern="1200" baseline="0" dirty="0" smtClean="0">
                <a:solidFill>
                  <a:schemeClr val="tx1"/>
                </a:solidFill>
                <a:latin typeface="NeueHaasGroteskText Std" panose="020B0504020202020204" pitchFamily="34" charset="0"/>
                <a:ea typeface="+mn-ea"/>
                <a:cs typeface="+mn-cs"/>
              </a:rPr>
              <a:t>,</a:t>
            </a:r>
          </a:p>
          <a:p>
            <a:r>
              <a:rPr lang="en-US" sz="1200" b="0" i="0" u="none" strike="noStrike" kern="1200" baseline="0" dirty="0" smtClean="0">
                <a:solidFill>
                  <a:schemeClr val="tx1"/>
                </a:solidFill>
                <a:latin typeface="NeueHaasGroteskText Std" panose="020B0504020202020204" pitchFamily="34" charset="0"/>
                <a:ea typeface="+mn-ea"/>
                <a:cs typeface="+mn-cs"/>
              </a:rPr>
              <a:t>and positive reinforcement) into a single strategy.</a:t>
            </a:r>
          </a:p>
          <a:p>
            <a:r>
              <a:rPr lang="en-US" sz="1200" b="0" i="0" u="none" strike="noStrike" kern="1200" baseline="0" dirty="0" smtClean="0">
                <a:solidFill>
                  <a:schemeClr val="tx1"/>
                </a:solidFill>
                <a:latin typeface="NeueHaasGroteskText Std" panose="020B0504020202020204" pitchFamily="34" charset="0"/>
                <a:ea typeface="+mn-ea"/>
                <a:cs typeface="+mn-cs"/>
              </a:rPr>
              <a:t>These lines of research informed the three intervention</a:t>
            </a:r>
          </a:p>
          <a:p>
            <a:r>
              <a:rPr lang="en-US" sz="1200" b="0" i="0" u="none" strike="noStrike" kern="1200" baseline="0" dirty="0" smtClean="0">
                <a:solidFill>
                  <a:schemeClr val="tx1"/>
                </a:solidFill>
                <a:latin typeface="NeueHaasGroteskText Std" panose="020B0504020202020204" pitchFamily="34" charset="0"/>
                <a:ea typeface="+mn-ea"/>
                <a:cs typeface="+mn-cs"/>
              </a:rPr>
              <a:t>components on which teachers received training and implementation</a:t>
            </a:r>
          </a:p>
          <a:p>
            <a:r>
              <a:rPr lang="en-US" sz="1200" b="0" i="0" u="none" strike="noStrike" kern="1200" baseline="0" dirty="0" smtClean="0">
                <a:solidFill>
                  <a:schemeClr val="tx1"/>
                </a:solidFill>
                <a:latin typeface="NeueHaasGroteskText Std" panose="020B0504020202020204" pitchFamily="34" charset="0"/>
                <a:ea typeface="+mn-ea"/>
                <a:cs typeface="+mn-cs"/>
              </a:rPr>
              <a:t>support, with the end goal of creating behavioral</a:t>
            </a:r>
          </a:p>
          <a:p>
            <a:r>
              <a:rPr lang="en-US" sz="1200" b="0" i="0" u="none" strike="noStrike" kern="1200" baseline="0" dirty="0" smtClean="0">
                <a:solidFill>
                  <a:schemeClr val="tx1"/>
                </a:solidFill>
                <a:latin typeface="NeueHaasGroteskText Std" panose="020B0504020202020204" pitchFamily="34" charset="0"/>
                <a:ea typeface="+mn-ea"/>
                <a:cs typeface="+mn-cs"/>
              </a:rPr>
              <a:t>momentum for academically engaged behavior. The first</a:t>
            </a:r>
          </a:p>
          <a:p>
            <a:r>
              <a:rPr lang="en-US" sz="1200" b="0" i="0" u="none" strike="noStrike" kern="1200" baseline="0" dirty="0" smtClean="0">
                <a:solidFill>
                  <a:schemeClr val="tx1"/>
                </a:solidFill>
                <a:latin typeface="NeueHaasGroteskText Std" panose="020B0504020202020204" pitchFamily="34" charset="0"/>
                <a:ea typeface="+mn-ea"/>
                <a:cs typeface="+mn-cs"/>
              </a:rPr>
              <a:t>component, which sought to increase social belonging and</a:t>
            </a:r>
          </a:p>
          <a:p>
            <a:r>
              <a:rPr lang="en-US" sz="1200" b="0" i="0" u="none" strike="noStrike" kern="1200" baseline="0" dirty="0" smtClean="0">
                <a:solidFill>
                  <a:schemeClr val="tx1"/>
                </a:solidFill>
                <a:latin typeface="NeueHaasGroteskText Std" panose="020B0504020202020204" pitchFamily="34" charset="0"/>
                <a:ea typeface="+mn-ea"/>
                <a:cs typeface="+mn-cs"/>
              </a:rPr>
              <a:t>promote a positive classroom climate, involved specific</a:t>
            </a:r>
          </a:p>
          <a:p>
            <a:r>
              <a:rPr lang="en-US" sz="1200" b="0" i="0" u="none" strike="noStrike" kern="1200" baseline="0" dirty="0" smtClean="0">
                <a:solidFill>
                  <a:schemeClr val="tx1"/>
                </a:solidFill>
                <a:latin typeface="NeueHaasGroteskText Std" panose="020B0504020202020204" pitchFamily="34" charset="0"/>
                <a:ea typeface="+mn-ea"/>
                <a:cs typeface="+mn-cs"/>
              </a:rPr>
              <a:t>positive interactions (i.e., greeting using the student’s</a:t>
            </a:r>
          </a:p>
          <a:p>
            <a:r>
              <a:rPr lang="en-US" sz="1200" b="0" i="0" u="none" strike="noStrike" kern="1200" baseline="0" dirty="0" smtClean="0">
                <a:solidFill>
                  <a:schemeClr val="tx1"/>
                </a:solidFill>
                <a:latin typeface="NeueHaasGroteskText Std" panose="020B0504020202020204" pitchFamily="34" charset="0"/>
                <a:ea typeface="+mn-ea"/>
                <a:cs typeface="+mn-cs"/>
              </a:rPr>
              <a:t>name, handshake) with each student as they enter the classroom.</a:t>
            </a:r>
          </a:p>
          <a:p>
            <a:r>
              <a:rPr lang="en-US" sz="1200" b="0" i="0" u="none" strike="noStrike" kern="1200" baseline="0" dirty="0" smtClean="0">
                <a:solidFill>
                  <a:schemeClr val="tx1"/>
                </a:solidFill>
                <a:latin typeface="NeueHaasGroteskText Std" panose="020B0504020202020204" pitchFamily="34" charset="0"/>
                <a:ea typeface="+mn-ea"/>
                <a:cs typeface="+mn-cs"/>
              </a:rPr>
              <a:t>Teachers stand at the door and engage in positive</a:t>
            </a:r>
          </a:p>
          <a:p>
            <a:r>
              <a:rPr lang="en-US" sz="1200" b="0" i="0" u="none" strike="noStrike" kern="1200" baseline="0" dirty="0" smtClean="0">
                <a:solidFill>
                  <a:schemeClr val="tx1"/>
                </a:solidFill>
                <a:latin typeface="NeueHaasGroteskText Std" panose="020B0504020202020204" pitchFamily="34" charset="0"/>
                <a:ea typeface="+mn-ea"/>
                <a:cs typeface="+mn-cs"/>
              </a:rPr>
              <a:t>verbal (e.g., greeting using the student’s name, statement</a:t>
            </a:r>
          </a:p>
          <a:p>
            <a:r>
              <a:rPr lang="en-US" sz="1200" b="0" i="0" u="none" strike="noStrike" kern="1200" baseline="0" dirty="0" smtClean="0">
                <a:solidFill>
                  <a:schemeClr val="tx1"/>
                </a:solidFill>
                <a:latin typeface="NeueHaasGroteskText Std" panose="020B0504020202020204" pitchFamily="34" charset="0"/>
                <a:ea typeface="+mn-ea"/>
                <a:cs typeface="+mn-cs"/>
              </a:rPr>
              <a:t>expressing interest in the student, etc.) or nonverbal (e.g.,</a:t>
            </a:r>
          </a:p>
          <a:p>
            <a:r>
              <a:rPr lang="en-US" sz="1200" b="0" i="0" u="none" strike="noStrike" kern="1200" baseline="0" dirty="0" smtClean="0">
                <a:solidFill>
                  <a:schemeClr val="tx1"/>
                </a:solidFill>
                <a:latin typeface="NeueHaasGroteskText Std" panose="020B0504020202020204" pitchFamily="34" charset="0"/>
                <a:ea typeface="+mn-ea"/>
                <a:cs typeface="+mn-cs"/>
              </a:rPr>
              <a:t>handshake, fist bump, pat on the shoulder, head nod indicating</a:t>
            </a:r>
          </a:p>
          <a:p>
            <a:r>
              <a:rPr lang="en-US" sz="1200" b="0" i="0" u="none" strike="noStrike" kern="1200" baseline="0" dirty="0" smtClean="0">
                <a:solidFill>
                  <a:schemeClr val="tx1"/>
                </a:solidFill>
                <a:latin typeface="NeueHaasGroteskText Std" panose="020B0504020202020204" pitchFamily="34" charset="0"/>
                <a:ea typeface="+mn-ea"/>
                <a:cs typeface="+mn-cs"/>
              </a:rPr>
              <a:t>approval, etc.) positive interactions (i.e., greetings)</a:t>
            </a:r>
          </a:p>
          <a:p>
            <a:r>
              <a:rPr lang="en-US" sz="1200" b="0" i="0" u="none" strike="noStrike" kern="1200" baseline="0" dirty="0" smtClean="0">
                <a:solidFill>
                  <a:schemeClr val="tx1"/>
                </a:solidFill>
                <a:latin typeface="NeueHaasGroteskText Std" panose="020B0504020202020204" pitchFamily="34" charset="0"/>
                <a:ea typeface="+mn-ea"/>
                <a:cs typeface="+mn-cs"/>
              </a:rPr>
              <a:t>with each student as they enter the room. The second component</a:t>
            </a:r>
          </a:p>
          <a:p>
            <a:r>
              <a:rPr lang="en-US" sz="1200" b="0" i="0" u="none" strike="noStrike" kern="1200" baseline="0" dirty="0" smtClean="0">
                <a:solidFill>
                  <a:schemeClr val="tx1"/>
                </a:solidFill>
                <a:latin typeface="NeueHaasGroteskText Std" panose="020B0504020202020204" pitchFamily="34" charset="0"/>
                <a:ea typeface="+mn-ea"/>
                <a:cs typeface="+mn-cs"/>
              </a:rPr>
              <a:t>entailed providing both individual student and</a:t>
            </a:r>
          </a:p>
          <a:p>
            <a:r>
              <a:rPr lang="en-US" sz="1200" b="0" i="0" u="none" strike="noStrike" kern="1200" baseline="0" dirty="0" smtClean="0">
                <a:solidFill>
                  <a:schemeClr val="tx1"/>
                </a:solidFill>
                <a:latin typeface="NeueHaasGroteskText Std" panose="020B0504020202020204" pitchFamily="34" charset="0"/>
                <a:ea typeface="+mn-ea"/>
                <a:cs typeface="+mn-cs"/>
              </a:rPr>
              <a:t>whole class </a:t>
            </a:r>
            <a:r>
              <a:rPr lang="en-US" sz="1200" b="0" i="0" u="none" strike="noStrike" kern="1200" baseline="0" dirty="0" err="1" smtClean="0">
                <a:solidFill>
                  <a:schemeClr val="tx1"/>
                </a:solidFill>
                <a:latin typeface="NeueHaasGroteskText Std" panose="020B0504020202020204" pitchFamily="34" charset="0"/>
                <a:ea typeface="+mn-ea"/>
                <a:cs typeface="+mn-cs"/>
              </a:rPr>
              <a:t>precorrective</a:t>
            </a:r>
            <a:r>
              <a:rPr lang="en-US" sz="1200" b="0" i="0" u="none" strike="noStrike" kern="1200" baseline="0" dirty="0" smtClean="0">
                <a:solidFill>
                  <a:schemeClr val="tx1"/>
                </a:solidFill>
                <a:latin typeface="NeueHaasGroteskText Std" panose="020B0504020202020204" pitchFamily="34" charset="0"/>
                <a:ea typeface="+mn-ea"/>
                <a:cs typeface="+mn-cs"/>
              </a:rPr>
              <a:t> statements to facilitate students’</a:t>
            </a:r>
          </a:p>
          <a:p>
            <a:r>
              <a:rPr lang="en-US" sz="1200" b="0" i="0" u="none" strike="noStrike" kern="1200" baseline="0" dirty="0" smtClean="0">
                <a:solidFill>
                  <a:schemeClr val="tx1"/>
                </a:solidFill>
                <a:latin typeface="NeueHaasGroteskText Std" panose="020B0504020202020204" pitchFamily="34" charset="0"/>
                <a:ea typeface="+mn-ea"/>
                <a:cs typeface="+mn-cs"/>
              </a:rPr>
              <a:t>successful transition into the classroom setting. An effective</a:t>
            </a:r>
          </a:p>
          <a:p>
            <a:r>
              <a:rPr lang="en-US" sz="1200" b="0" i="0" u="none" strike="noStrike" kern="1200" baseline="0" dirty="0" err="1" smtClean="0">
                <a:solidFill>
                  <a:schemeClr val="tx1"/>
                </a:solidFill>
                <a:latin typeface="NeueHaasGroteskText Std" panose="020B0504020202020204" pitchFamily="34" charset="0"/>
                <a:ea typeface="+mn-ea"/>
                <a:cs typeface="+mn-cs"/>
              </a:rPr>
              <a:t>precorrective</a:t>
            </a:r>
            <a:r>
              <a:rPr lang="en-US" sz="1200" b="0" i="0" u="none" strike="noStrike" kern="1200" baseline="0" dirty="0" smtClean="0">
                <a:solidFill>
                  <a:schemeClr val="tx1"/>
                </a:solidFill>
                <a:latin typeface="NeueHaasGroteskText Std" panose="020B0504020202020204" pitchFamily="34" charset="0"/>
                <a:ea typeface="+mn-ea"/>
                <a:cs typeface="+mn-cs"/>
              </a:rPr>
              <a:t> statement reminds the student of the</a:t>
            </a:r>
          </a:p>
          <a:p>
            <a:r>
              <a:rPr lang="en-US" sz="1200" b="0" i="0" u="none" strike="noStrike" kern="1200" baseline="0" dirty="0" smtClean="0">
                <a:solidFill>
                  <a:schemeClr val="tx1"/>
                </a:solidFill>
                <a:latin typeface="NeueHaasGroteskText Std" panose="020B0504020202020204" pitchFamily="34" charset="0"/>
                <a:ea typeface="+mn-ea"/>
                <a:cs typeface="+mn-cs"/>
              </a:rPr>
              <a:t>behaviors that will result in success, prior to the students</a:t>
            </a:r>
          </a:p>
          <a:p>
            <a:r>
              <a:rPr lang="en-US" sz="1200" b="0" i="0" u="none" strike="noStrike" kern="1200" baseline="0" dirty="0" smtClean="0">
                <a:solidFill>
                  <a:schemeClr val="tx1"/>
                </a:solidFill>
                <a:latin typeface="NeueHaasGroteskText Std" panose="020B0504020202020204" pitchFamily="34" charset="0"/>
                <a:ea typeface="+mn-ea"/>
                <a:cs typeface="+mn-cs"/>
              </a:rPr>
              <a:t>beginning classroom activities (Colvin et al., 1997). As</a:t>
            </a:r>
          </a:p>
          <a:p>
            <a:r>
              <a:rPr lang="en-US" sz="1200" b="0" i="0" u="none" strike="noStrike" kern="1200" baseline="0" dirty="0" smtClean="0">
                <a:solidFill>
                  <a:schemeClr val="tx1"/>
                </a:solidFill>
                <a:latin typeface="NeueHaasGroteskText Std" panose="020B0504020202020204" pitchFamily="34" charset="0"/>
                <a:ea typeface="+mn-ea"/>
                <a:cs typeface="+mn-cs"/>
              </a:rPr>
              <a:t>part of the </a:t>
            </a:r>
            <a:r>
              <a:rPr lang="en-US" sz="1200" b="0" i="0" u="none" strike="noStrike" kern="1200" baseline="0" dirty="0" err="1" smtClean="0">
                <a:solidFill>
                  <a:schemeClr val="tx1"/>
                </a:solidFill>
                <a:latin typeface="NeueHaasGroteskText Std" panose="020B0504020202020204" pitchFamily="34" charset="0"/>
                <a:ea typeface="+mn-ea"/>
                <a:cs typeface="+mn-cs"/>
              </a:rPr>
              <a:t>precorrection</a:t>
            </a:r>
            <a:r>
              <a:rPr lang="en-US" sz="1200" b="0" i="0" u="none" strike="noStrike" kern="1200" baseline="0" dirty="0" smtClean="0">
                <a:solidFill>
                  <a:schemeClr val="tx1"/>
                </a:solidFill>
                <a:latin typeface="NeueHaasGroteskText Std" panose="020B0504020202020204" pitchFamily="34" charset="0"/>
                <a:ea typeface="+mn-ea"/>
                <a:cs typeface="+mn-cs"/>
              </a:rPr>
              <a:t>, teachers prepared a structured</a:t>
            </a:r>
          </a:p>
          <a:p>
            <a:r>
              <a:rPr lang="en-US" sz="1200" b="0" i="0" u="none" strike="noStrike" kern="1200" baseline="0" dirty="0" smtClean="0">
                <a:solidFill>
                  <a:schemeClr val="tx1"/>
                </a:solidFill>
                <a:latin typeface="NeueHaasGroteskText Std" panose="020B0504020202020204" pitchFamily="34" charset="0"/>
                <a:ea typeface="+mn-ea"/>
                <a:cs typeface="+mn-cs"/>
              </a:rPr>
              <a:t>learning activity that was ready for students as they transitioned</a:t>
            </a:r>
          </a:p>
          <a:p>
            <a:r>
              <a:rPr lang="en-US" sz="1200" b="0" i="0" u="none" strike="noStrike" kern="1200" baseline="0" dirty="0" smtClean="0">
                <a:solidFill>
                  <a:schemeClr val="tx1"/>
                </a:solidFill>
                <a:latin typeface="NeueHaasGroteskText Std" panose="020B0504020202020204" pitchFamily="34" charset="0"/>
                <a:ea typeface="+mn-ea"/>
                <a:cs typeface="+mn-cs"/>
              </a:rPr>
              <a:t>into the classroom. Teachers also delivered </a:t>
            </a:r>
            <a:r>
              <a:rPr lang="en-US" sz="1200" b="0" i="0" u="none" strike="noStrike" kern="1200" baseline="0" dirty="0" err="1" smtClean="0">
                <a:solidFill>
                  <a:schemeClr val="tx1"/>
                </a:solidFill>
                <a:latin typeface="NeueHaasGroteskText Std" panose="020B0504020202020204" pitchFamily="34" charset="0"/>
                <a:ea typeface="+mn-ea"/>
                <a:cs typeface="+mn-cs"/>
              </a:rPr>
              <a:t>precorrective</a:t>
            </a:r>
            <a:r>
              <a:rPr lang="en-US" sz="1200" b="0" i="0" u="none" strike="noStrike" kern="1200" baseline="0" dirty="0" smtClean="0">
                <a:solidFill>
                  <a:schemeClr val="tx1"/>
                </a:solidFill>
                <a:latin typeface="NeueHaasGroteskText Std" panose="020B0504020202020204" pitchFamily="34" charset="0"/>
                <a:ea typeface="+mn-ea"/>
                <a:cs typeface="+mn-cs"/>
              </a:rPr>
              <a:t>,</a:t>
            </a:r>
          </a:p>
          <a:p>
            <a:r>
              <a:rPr lang="en-US" sz="1200" b="0" i="0" u="none" strike="noStrike" kern="1200" baseline="0" dirty="0" smtClean="0">
                <a:solidFill>
                  <a:schemeClr val="tx1"/>
                </a:solidFill>
                <a:latin typeface="NeueHaasGroteskText Std" panose="020B0504020202020204" pitchFamily="34" charset="0"/>
                <a:ea typeface="+mn-ea"/>
                <a:cs typeface="+mn-cs"/>
              </a:rPr>
              <a:t>encouraging messages to specific students who</a:t>
            </a:r>
          </a:p>
          <a:p>
            <a:r>
              <a:rPr lang="en-US" sz="1200" b="0" i="0" u="none" strike="noStrike" kern="1200" baseline="0" dirty="0" smtClean="0">
                <a:solidFill>
                  <a:schemeClr val="tx1"/>
                </a:solidFill>
                <a:latin typeface="NeueHaasGroteskText Std" panose="020B0504020202020204" pitchFamily="34" charset="0"/>
                <a:ea typeface="+mn-ea"/>
                <a:cs typeface="+mn-cs"/>
              </a:rPr>
              <a:t>had struggled with their behavior the previous day to</a:t>
            </a:r>
          </a:p>
          <a:p>
            <a:r>
              <a:rPr lang="en-US" sz="1200" b="0" i="0" u="none" strike="noStrike" kern="1200" baseline="0" dirty="0" smtClean="0">
                <a:solidFill>
                  <a:schemeClr val="tx1"/>
                </a:solidFill>
                <a:latin typeface="NeueHaasGroteskText Std" panose="020B0504020202020204" pitchFamily="34" charset="0"/>
                <a:ea typeface="+mn-ea"/>
                <a:cs typeface="+mn-cs"/>
              </a:rPr>
              <a:t>increase the likelihood the student would comply with the</a:t>
            </a:r>
          </a:p>
          <a:p>
            <a:r>
              <a:rPr lang="en-US" sz="1200" b="0" i="0" u="none" strike="noStrike" kern="1200" baseline="0" dirty="0" smtClean="0">
                <a:solidFill>
                  <a:schemeClr val="tx1"/>
                </a:solidFill>
                <a:latin typeface="NeueHaasGroteskText Std" panose="020B0504020202020204" pitchFamily="34" charset="0"/>
                <a:ea typeface="+mn-ea"/>
                <a:cs typeface="+mn-cs"/>
              </a:rPr>
              <a:t>instructional requests. Last, a positive reinforcement contingency</a:t>
            </a:r>
          </a:p>
          <a:p>
            <a:r>
              <a:rPr lang="en-US" sz="1200" b="0" i="0" u="none" strike="noStrike" kern="1200" baseline="0" dirty="0" smtClean="0">
                <a:solidFill>
                  <a:schemeClr val="tx1"/>
                </a:solidFill>
                <a:latin typeface="NeueHaasGroteskText Std" panose="020B0504020202020204" pitchFamily="34" charset="0"/>
                <a:ea typeface="+mn-ea"/>
                <a:cs typeface="+mn-cs"/>
              </a:rPr>
              <a:t>is included so teachers contingently recognize</a:t>
            </a:r>
          </a:p>
          <a:p>
            <a:r>
              <a:rPr lang="en-US" sz="1200" b="0" i="0" u="none" strike="noStrike" kern="1200" baseline="0" dirty="0" smtClean="0">
                <a:solidFill>
                  <a:schemeClr val="tx1"/>
                </a:solidFill>
                <a:latin typeface="NeueHaasGroteskText Std" panose="020B0504020202020204" pitchFamily="34" charset="0"/>
                <a:ea typeface="+mn-ea"/>
                <a:cs typeface="+mn-cs"/>
              </a:rPr>
              <a:t>students’ behavior for being on time to class to decrease</a:t>
            </a:r>
          </a:p>
          <a:p>
            <a:r>
              <a:rPr lang="en-US" sz="1200" b="0" i="0" u="none" strike="noStrike" kern="1200" baseline="0" dirty="0" smtClean="0">
                <a:solidFill>
                  <a:schemeClr val="tx1"/>
                </a:solidFill>
                <a:latin typeface="NeueHaasGroteskText Std" panose="020B0504020202020204" pitchFamily="34" charset="0"/>
                <a:ea typeface="+mn-ea"/>
                <a:cs typeface="+mn-cs"/>
              </a:rPr>
              <a:t>truancy and facilitate on-time behavior. Although it is</a:t>
            </a:r>
          </a:p>
          <a:p>
            <a:r>
              <a:rPr lang="en-US" sz="1200" b="0" i="0" u="none" strike="noStrike" kern="1200" baseline="0" dirty="0" smtClean="0">
                <a:solidFill>
                  <a:schemeClr val="tx1"/>
                </a:solidFill>
                <a:latin typeface="NeueHaasGroteskText Std" panose="020B0504020202020204" pitchFamily="34" charset="0"/>
                <a:ea typeface="+mn-ea"/>
                <a:cs typeface="+mn-cs"/>
              </a:rPr>
              <a:t>incorporated to decrease truancy, data on this outcome</a:t>
            </a:r>
          </a:p>
          <a:p>
            <a:r>
              <a:rPr lang="en-US" sz="1200" b="0" i="0" u="none" strike="noStrike" kern="1200" baseline="0" dirty="0" smtClean="0">
                <a:solidFill>
                  <a:schemeClr val="tx1"/>
                </a:solidFill>
                <a:latin typeface="NeueHaasGroteskText Std" panose="020B0504020202020204" pitchFamily="34" charset="0"/>
                <a:ea typeface="+mn-ea"/>
                <a:cs typeface="+mn-cs"/>
              </a:rPr>
              <a:t>were not gathered or reported as part of this study. All of</a:t>
            </a:r>
          </a:p>
          <a:p>
            <a:r>
              <a:rPr lang="en-US" sz="1200" b="0" i="0" u="none" strike="noStrike" kern="1200" baseline="0" dirty="0" smtClean="0">
                <a:solidFill>
                  <a:schemeClr val="tx1"/>
                </a:solidFill>
                <a:latin typeface="NeueHaasGroteskText Std" panose="020B0504020202020204" pitchFamily="34" charset="0"/>
                <a:ea typeface="+mn-ea"/>
                <a:cs typeface="+mn-cs"/>
              </a:rPr>
              <a:t>these strategies were combined into the PGD, and teachers</a:t>
            </a:r>
          </a:p>
          <a:p>
            <a:r>
              <a:rPr lang="en-US" sz="1200" b="0" i="0" u="none" strike="noStrike" kern="1200" baseline="0" dirty="0" smtClean="0">
                <a:solidFill>
                  <a:schemeClr val="tx1"/>
                </a:solidFill>
                <a:latin typeface="NeueHaasGroteskText Std" panose="020B0504020202020204" pitchFamily="34" charset="0"/>
                <a:ea typeface="+mn-ea"/>
                <a:cs typeface="+mn-cs"/>
              </a:rPr>
              <a:t>received implementation support in the form of training</a:t>
            </a:r>
          </a:p>
          <a:p>
            <a:r>
              <a:rPr lang="en-US" sz="1200" b="0" i="0" u="none" strike="noStrike" kern="1200" baseline="0" dirty="0" smtClean="0">
                <a:solidFill>
                  <a:schemeClr val="tx1"/>
                </a:solidFill>
                <a:latin typeface="NeueHaasGroteskText Std" panose="020B0504020202020204" pitchFamily="34" charset="0"/>
                <a:ea typeface="+mn-ea"/>
                <a:cs typeface="+mn-cs"/>
              </a:rPr>
              <a:t>and coaching with performance feedback.</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2845811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hypothesized, this experimental study found that classrooms in which teachers received training and support to use the PGD strategy were associated with diminished Disruptive Behavior (DB) and greater academic engaged time (AET) than those in the attention control</a:t>
            </a:r>
          </a:p>
          <a:p>
            <a:r>
              <a:rPr lang="en-US" dirty="0" smtClean="0"/>
              <a:t>Extra 12 min of on-task behavior per instructional hour or an additional hour of engagement over the course of a 5-hr instructional day</a:t>
            </a:r>
          </a:p>
          <a:p>
            <a:r>
              <a:rPr lang="en-US" dirty="0" smtClean="0"/>
              <a:t>On a larger scale, use of the PGD strategy could potentially result in gains of several more hours of additional academic engagement over the course of the academic year, which could produce significant improvements in actual academic achievement</a:t>
            </a:r>
          </a:p>
          <a:p>
            <a:r>
              <a:rPr lang="en-US" dirty="0" smtClean="0"/>
              <a:t>PGD may serve to enhance teacher–student relationships, thereby creating a more positive classroom climate for all</a:t>
            </a:r>
          </a:p>
          <a:p>
            <a:r>
              <a:rPr lang="en-US" dirty="0" smtClean="0"/>
              <a:t>In addition, preservice preparation programs should consider providing training on evidence-based behavior management strategies, such as the PGD, that are relatively quick, easy to implement, and effective.</a:t>
            </a:r>
          </a:p>
        </p:txBody>
      </p:sp>
      <p:sp>
        <p:nvSpPr>
          <p:cNvPr id="4" name="Slide Number Placeholder 3"/>
          <p:cNvSpPr>
            <a:spLocks noGrp="1"/>
          </p:cNvSpPr>
          <p:nvPr>
            <p:ph type="sldNum" sz="quarter" idx="10"/>
          </p:nvPr>
        </p:nvSpPr>
        <p:spPr/>
        <p:txBody>
          <a:bodyPr/>
          <a:lstStyle/>
          <a:p>
            <a:fld id="{E4D1FAB9-208E-3A48-B1C1-D6BB7AB548FA}" type="slidenum">
              <a:rPr lang="en-US" smtClean="0"/>
              <a:t>8</a:t>
            </a:fld>
            <a:endParaRPr lang="en-US" dirty="0"/>
          </a:p>
        </p:txBody>
      </p:sp>
    </p:spTree>
    <p:extLst>
      <p:ext uri="{BB962C8B-B14F-4D97-AF65-F5344CB8AC3E}">
        <p14:creationId xmlns:p14="http://schemas.microsoft.com/office/powerpoint/2010/main" val="683215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KM keynote at the implementers forum –really a great analogy-once</a:t>
            </a:r>
            <a:r>
              <a:rPr lang="en-US" baseline="0" dirty="0" smtClean="0"/>
              <a:t> you learn how to ride a bike you never fit-taking the training wheels off</a:t>
            </a:r>
            <a:r>
              <a:rPr lang="en-US" dirty="0" smtClean="0"/>
              <a:t> </a:t>
            </a:r>
          </a:p>
          <a:p>
            <a:r>
              <a:rPr lang="en-US" baseline="0" noProof="0" dirty="0" smtClean="0"/>
              <a:t>This is about the analogy of the bike and the MN statute.  Number  6 in statute is using a team-based approach to support effective implementation , monitor progress, and evaluate outcomes. </a:t>
            </a:r>
            <a:endParaRPr lang="en-US" baseline="0" dirty="0" smtClean="0"/>
          </a:p>
          <a:p>
            <a:endParaRPr lang="en-US" baseline="0" dirty="0" smtClean="0"/>
          </a:p>
          <a:p>
            <a:r>
              <a:rPr lang="en-US" sz="1200" kern="1200" dirty="0" smtClean="0">
                <a:solidFill>
                  <a:schemeClr val="tx1"/>
                </a:solidFill>
                <a:effectLst/>
                <a:latin typeface="+mn-lt"/>
                <a:ea typeface="+mn-ea"/>
                <a:cs typeface="+mn-cs"/>
              </a:rPr>
              <a:t>Bike frame = PBIS as framework</a:t>
            </a:r>
          </a:p>
          <a:p>
            <a:r>
              <a:rPr lang="en-US" sz="1200" kern="1200" dirty="0" smtClean="0">
                <a:solidFill>
                  <a:schemeClr val="tx1"/>
                </a:solidFill>
                <a:effectLst/>
                <a:latin typeface="+mn-lt"/>
                <a:ea typeface="+mn-ea"/>
                <a:cs typeface="+mn-cs"/>
              </a:rPr>
              <a:t>Seat= school team sits in drivers seat</a:t>
            </a:r>
          </a:p>
          <a:p>
            <a:r>
              <a:rPr lang="en-US" sz="1200" kern="1200" dirty="0" smtClean="0">
                <a:solidFill>
                  <a:schemeClr val="tx1"/>
                </a:solidFill>
                <a:effectLst/>
                <a:latin typeface="+mn-lt"/>
                <a:ea typeface="+mn-ea"/>
                <a:cs typeface="+mn-cs"/>
              </a:rPr>
              <a:t>Steering= coaches make adjustments along the way</a:t>
            </a:r>
          </a:p>
          <a:p>
            <a:r>
              <a:rPr lang="en-US" sz="1200" kern="1200" dirty="0" smtClean="0">
                <a:solidFill>
                  <a:schemeClr val="tx1"/>
                </a:solidFill>
                <a:effectLst/>
                <a:latin typeface="+mn-lt"/>
                <a:ea typeface="+mn-ea"/>
                <a:cs typeface="+mn-cs"/>
              </a:rPr>
              <a:t>Gears/derailleur= principal controls resources (changes gears)</a:t>
            </a:r>
          </a:p>
          <a:p>
            <a:r>
              <a:rPr lang="en-US" sz="1200" kern="1200" dirty="0" smtClean="0">
                <a:solidFill>
                  <a:schemeClr val="tx1"/>
                </a:solidFill>
                <a:effectLst/>
                <a:latin typeface="+mn-lt"/>
                <a:ea typeface="+mn-ea"/>
                <a:cs typeface="+mn-cs"/>
              </a:rPr>
              <a:t>Pedals= implementation is what powers the work</a:t>
            </a:r>
          </a:p>
          <a:p>
            <a:r>
              <a:rPr lang="en-US" sz="1200" kern="1200" dirty="0" smtClean="0">
                <a:solidFill>
                  <a:schemeClr val="tx1"/>
                </a:solidFill>
                <a:effectLst/>
                <a:latin typeface="+mn-lt"/>
                <a:ea typeface="+mn-ea"/>
                <a:cs typeface="+mn-cs"/>
              </a:rPr>
              <a:t>Wheel= evidence based practice (can be different types of wheels)</a:t>
            </a:r>
          </a:p>
          <a:p>
            <a:r>
              <a:rPr lang="en-US" sz="1200" kern="1200" dirty="0" smtClean="0">
                <a:solidFill>
                  <a:schemeClr val="tx1"/>
                </a:solidFill>
                <a:effectLst/>
                <a:latin typeface="+mn-lt"/>
                <a:ea typeface="+mn-ea"/>
                <a:cs typeface="+mn-cs"/>
              </a:rPr>
              <a:t>Map= data is what lets you know where your heading</a:t>
            </a:r>
            <a:endPar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mn-cs"/>
            </a:endParaRPr>
          </a:p>
          <a:p>
            <a:pPr marL="0" marR="0" lvl="0" indent="0" algn="l" defTabSz="914400" rtl="0" eaLnBrk="1" fontAlgn="auto" latinLnBrk="0" hangingPunct="1">
              <a:lnSpc>
                <a:spcPct val="90000"/>
              </a:lnSpc>
              <a:spcBef>
                <a:spcPts val="0"/>
              </a:spcBef>
              <a:spcAft>
                <a:spcPts val="612"/>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mn-cs"/>
              </a:rPr>
              <a:t>And whether or not your valued outcomes are one or more of the following:</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003865"/>
                </a:solidFill>
                <a:effectLst/>
                <a:uLnTx/>
                <a:uFillTx/>
                <a:latin typeface="+mn-lt"/>
                <a:ea typeface="ＭＳ Ｐゴシック" pitchFamily="-107" charset="-128"/>
                <a:cs typeface="+mn-cs"/>
              </a:rPr>
              <a:t>Reductions in major disciplinary infractions and antisocial behavior.</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003865"/>
                </a:solidFill>
                <a:effectLst/>
                <a:uLnTx/>
                <a:uFillTx/>
                <a:latin typeface="+mn-lt"/>
                <a:ea typeface="ＭＳ Ｐゴシック" pitchFamily="-107" charset="-128"/>
                <a:cs typeface="+mn-cs"/>
              </a:rPr>
              <a:t>Improvements in aggressive behavior, concentration, prosocial behavior, and emotional regulation</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003865"/>
                </a:solidFill>
                <a:effectLst/>
                <a:uLnTx/>
                <a:uFillTx/>
                <a:latin typeface="+mn-lt"/>
                <a:ea typeface="ＭＳ Ｐゴシック" pitchFamily="-107" charset="-128"/>
                <a:cs typeface="+mn-cs"/>
              </a:rPr>
              <a:t>Improvements in academic engagement and achievement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003865"/>
                </a:solidFill>
                <a:effectLst/>
                <a:uLnTx/>
                <a:uFillTx/>
                <a:latin typeface="+mn-lt"/>
                <a:ea typeface="ＭＳ Ｐゴシック" pitchFamily="-107" charset="-128"/>
                <a:cs typeface="+mn-cs"/>
              </a:rPr>
              <a:t>Enhancements in perceptions of organizational health and safety</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003865"/>
                </a:solidFill>
                <a:effectLst/>
                <a:uLnTx/>
                <a:uFillTx/>
                <a:latin typeface="+mn-lt"/>
                <a:ea typeface="ＭＳ Ｐゴシック" pitchFamily="-107" charset="-128"/>
                <a:cs typeface="+mn-cs"/>
              </a:rPr>
              <a:t>Reductions in teacher and student reported bullying behavior, peer rejection, and substance abuse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003865"/>
                </a:solidFill>
                <a:effectLst/>
                <a:uLnTx/>
                <a:uFillTx/>
                <a:latin typeface="+mn-lt"/>
                <a:ea typeface="ＭＳ Ｐゴシック" pitchFamily="-107" charset="-128"/>
                <a:cs typeface="+mn-cs"/>
              </a:rPr>
              <a:t>Improvements in school climate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003865"/>
                </a:solidFill>
                <a:effectLst/>
                <a:uLnTx/>
                <a:uFillTx/>
                <a:latin typeface="+mn-lt"/>
                <a:ea typeface="ＭＳ Ｐゴシック" pitchFamily="-107" charset="-128"/>
                <a:cs typeface="+mn-cs"/>
              </a:rPr>
              <a:t>Something else?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srgbClr val="003865"/>
              </a:solidFill>
              <a:effectLst/>
              <a:uLnTx/>
              <a:uFillTx/>
              <a:latin typeface="+mn-lt"/>
              <a:ea typeface="ＭＳ Ｐゴシック" pitchFamily="-107" charset="-128"/>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003865"/>
                </a:solidFill>
                <a:effectLst/>
                <a:uLnTx/>
                <a:uFillTx/>
                <a:latin typeface="+mn-lt"/>
                <a:ea typeface="ＭＳ Ｐゴシック" pitchFamily="-107" charset="-128"/>
                <a:cs typeface="+mn-cs"/>
              </a:rPr>
              <a:t>You will always be part of the broader PBIS community with the common experience of coming together as a team, looking at shared information, celebrating growth and making decisions on the best next steps for you, your team, your school, and your entire community.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5203-F5B7-3F42-A658-2BBB9842BB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6324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12</a:t>
            </a:fld>
            <a:endParaRPr lang="en-US" dirty="0"/>
          </a:p>
        </p:txBody>
      </p:sp>
    </p:spTree>
    <p:extLst>
      <p:ext uri="{BB962C8B-B14F-4D97-AF65-F5344CB8AC3E}">
        <p14:creationId xmlns:p14="http://schemas.microsoft.com/office/powerpoint/2010/main" val="18018639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11/5/2019</a:t>
            </a:fld>
            <a:endParaRPr lang="en-US" dirty="0">
              <a:solidFill>
                <a:srgbClr val="000000"/>
              </a:solidFill>
            </a:endParaRPr>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education.mn.gov</a:t>
            </a: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4"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803811"/>
            <a:ext cx="5447246" cy="723760"/>
          </a:xfrm>
          <a:prstGeom prst="rect">
            <a:avLst/>
          </a:prstGeom>
        </p:spPr>
      </p:pic>
      <p:pic>
        <p:nvPicPr>
          <p:cNvPr id="10" name="08E63123-0EA5-48C1-AA21-28EADA3137E5" descr="08E63123-0EA5-48C1-AA21-28EADA3137E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703809" y="2722866"/>
            <a:ext cx="2784382" cy="1292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7836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081283" y="2085975"/>
            <a:ext cx="8229600" cy="4526642"/>
          </a:xfrm>
          <a:prstGeom prst="rect">
            <a:avLst/>
          </a:prstGeom>
          <a:noFill/>
        </p:spPr>
        <p:txBody>
          <a:bodyPr/>
          <a:lstStyle>
            <a:lvl1pPr marL="342900" marR="0" indent="-342900" algn="l" defTabSz="914400" rtl="0" eaLnBrk="1" fontAlgn="base" latinLnBrk="0" hangingPunct="1">
              <a:lnSpc>
                <a:spcPct val="100000"/>
              </a:lnSpc>
              <a:spcBef>
                <a:spcPct val="20000"/>
              </a:spcBef>
              <a:spcAft>
                <a:spcPct val="0"/>
              </a:spcAft>
              <a:buClr>
                <a:srgbClr val="336600"/>
              </a:buClr>
              <a:buSzPct val="75000"/>
              <a:buFont typeface="Wingdings" pitchFamily="2" charset="2"/>
              <a:buChar char="n"/>
              <a:tabLst/>
              <a:defRPr/>
            </a:lvl1pPr>
            <a:lvl2pPr marL="742950" marR="0" indent="-285750" algn="l" defTabSz="914400" rtl="0" eaLnBrk="1" fontAlgn="base" latinLnBrk="0" hangingPunct="1">
              <a:lnSpc>
                <a:spcPct val="100000"/>
              </a:lnSpc>
              <a:spcBef>
                <a:spcPct val="20000"/>
              </a:spcBef>
              <a:spcAft>
                <a:spcPct val="0"/>
              </a:spcAft>
              <a:buClr>
                <a:srgbClr val="669900"/>
              </a:buClr>
              <a:buSzPct val="80000"/>
              <a:buFont typeface="Wingdings" pitchFamily="2" charset="2"/>
              <a:buChar char="¨"/>
              <a:tabLst/>
              <a:defRPr/>
            </a:lvl2pPr>
            <a:lvl3pPr marL="1143000" marR="0" indent="-228600" algn="l" defTabSz="914400" rtl="0" eaLnBrk="1" fontAlgn="base" latinLnBrk="0" hangingPunct="1">
              <a:lnSpc>
                <a:spcPct val="100000"/>
              </a:lnSpc>
              <a:spcBef>
                <a:spcPct val="20000"/>
              </a:spcBef>
              <a:spcAft>
                <a:spcPct val="0"/>
              </a:spcAft>
              <a:buClr>
                <a:srgbClr val="336600"/>
              </a:buClr>
              <a:buSzPct val="65000"/>
              <a:buFont typeface="Wingdings" pitchFamily="2" charset="2"/>
              <a:buChar char="n"/>
              <a:tabLst/>
              <a:defRPr/>
            </a:lvl3pPr>
            <a:lvl4pPr marL="1600200" marR="0" indent="-228600" algn="l" defTabSz="914400" rtl="0" eaLnBrk="1" fontAlgn="base" latinLnBrk="0" hangingPunct="1">
              <a:lnSpc>
                <a:spcPct val="100000"/>
              </a:lnSpc>
              <a:spcBef>
                <a:spcPct val="20000"/>
              </a:spcBef>
              <a:spcAft>
                <a:spcPct val="0"/>
              </a:spcAft>
              <a:buClr>
                <a:srgbClr val="669900"/>
              </a:buClr>
              <a:buSzPct val="70000"/>
              <a:buFont typeface="Wingdings" pitchFamily="2" charset="2"/>
              <a:buChar char="¨"/>
              <a:tabLst/>
              <a:defRPr/>
            </a:lvl4pPr>
            <a:lvl5pPr marL="2057400" marR="0" indent="-228600" algn="l" defTabSz="914400" rtl="0" eaLnBrk="1" fontAlgn="base" latinLnBrk="0" hangingPunct="1">
              <a:lnSpc>
                <a:spcPct val="100000"/>
              </a:lnSpc>
              <a:spcBef>
                <a:spcPct val="20000"/>
              </a:spcBef>
              <a:spcAft>
                <a:spcPct val="0"/>
              </a:spcAft>
              <a:buClr>
                <a:srgbClr val="336600"/>
              </a:buClr>
              <a:buSzTx/>
              <a:buFont typeface="Wingdings" pitchFamily="2" charset="2"/>
              <a:buChar char="§"/>
              <a:tabLst/>
              <a:defRPr/>
            </a:lvl5pPr>
          </a:lstStyle>
          <a:p>
            <a:pPr marL="342900" marR="0" lvl="0" indent="-342900" algn="l" defTabSz="914400" rtl="0" eaLnBrk="1" fontAlgn="base" latinLnBrk="0" hangingPunct="1">
              <a:lnSpc>
                <a:spcPct val="100000"/>
              </a:lnSpc>
              <a:spcBef>
                <a:spcPct val="20000"/>
              </a:spcBef>
              <a:spcAft>
                <a:spcPct val="0"/>
              </a:spcAft>
              <a:buClr>
                <a:srgbClr val="336600"/>
              </a:buClr>
              <a:buSzPct val="75000"/>
              <a:buFont typeface="Wingdings" pitchFamily="2" charset="2"/>
              <a:buChar char="n"/>
              <a:tabLst/>
              <a:defRPr/>
            </a:pPr>
            <a:r>
              <a:rPr kumimoji="0" lang="en-US" sz="3200" b="0" i="0" u="none" strike="noStrike" kern="1200" cap="none" spc="0" normalizeH="0" baseline="0" noProof="0" dirty="0" smtClean="0">
                <a:ln>
                  <a:noFill/>
                </a:ln>
                <a:solidFill>
                  <a:prstClr val="black"/>
                </a:solidFill>
                <a:effectLst/>
                <a:uLnTx/>
                <a:uFillTx/>
                <a:latin typeface="Arial" pitchFamily="34" charset="0"/>
                <a:ea typeface="ＭＳ Ｐゴシック" charset="-128"/>
                <a:cs typeface="Arial" pitchFamily="34" charset="0"/>
              </a:rPr>
              <a:t>Click to edit Master text styles</a:t>
            </a:r>
          </a:p>
          <a:p>
            <a:pPr marL="742950" marR="0" lvl="1" indent="-285750" algn="l" defTabSz="914400" rtl="0" eaLnBrk="1" fontAlgn="base" latinLnBrk="0" hangingPunct="1">
              <a:lnSpc>
                <a:spcPct val="100000"/>
              </a:lnSpc>
              <a:spcBef>
                <a:spcPct val="20000"/>
              </a:spcBef>
              <a:spcAft>
                <a:spcPct val="0"/>
              </a:spcAft>
              <a:buClr>
                <a:srgbClr val="669900"/>
              </a:buClr>
              <a:buSzPct val="80000"/>
              <a:buFont typeface="Wingdings" pitchFamily="2" charset="2"/>
              <a:buChar char="¨"/>
              <a:tabLst/>
              <a:defRPr/>
            </a:pPr>
            <a:r>
              <a:rPr kumimoji="0" lang="en-US" sz="2800" b="0" i="0" u="none" strike="noStrike" kern="1200" cap="none" spc="0" normalizeH="0" baseline="0" noProof="0" dirty="0" smtClean="0">
                <a:ln>
                  <a:noFill/>
                </a:ln>
                <a:solidFill>
                  <a:prstClr val="black"/>
                </a:solidFill>
                <a:effectLst/>
                <a:uLnTx/>
                <a:uFillTx/>
                <a:latin typeface="Arial" pitchFamily="34" charset="0"/>
                <a:ea typeface="ＭＳ Ｐゴシック" charset="-128"/>
                <a:cs typeface="Arial" pitchFamily="34" charset="0"/>
              </a:rPr>
              <a:t>Second level</a:t>
            </a:r>
          </a:p>
          <a:p>
            <a:pPr marL="1143000" marR="0" lvl="2" indent="-228600" algn="l" defTabSz="914400" rtl="0" eaLnBrk="1" fontAlgn="base" latinLnBrk="0" hangingPunct="1">
              <a:lnSpc>
                <a:spcPct val="100000"/>
              </a:lnSpc>
              <a:spcBef>
                <a:spcPct val="20000"/>
              </a:spcBef>
              <a:spcAft>
                <a:spcPct val="0"/>
              </a:spcAft>
              <a:buClr>
                <a:srgbClr val="336600"/>
              </a:buClr>
              <a:buSzPct val="65000"/>
              <a:buFont typeface="Wingdings" pitchFamily="2" charset="2"/>
              <a:buChar char="n"/>
              <a:tabLst/>
              <a:defRPr/>
            </a:pPr>
            <a:r>
              <a:rPr kumimoji="0" lang="en-US" sz="2400" b="0" i="0" u="none" strike="noStrike" kern="1200" cap="none" spc="0" normalizeH="0" baseline="0" noProof="0" dirty="0" smtClean="0">
                <a:ln>
                  <a:noFill/>
                </a:ln>
                <a:solidFill>
                  <a:prstClr val="black"/>
                </a:solidFill>
                <a:effectLst/>
                <a:uLnTx/>
                <a:uFillTx/>
                <a:latin typeface="Arial" pitchFamily="34" charset="0"/>
                <a:ea typeface="ＭＳ Ｐゴシック" charset="-128"/>
                <a:cs typeface="Arial" pitchFamily="34" charset="0"/>
              </a:rPr>
              <a:t>Third level</a:t>
            </a:r>
          </a:p>
          <a:p>
            <a:pPr marL="1600200" marR="0" lvl="3" indent="-228600" algn="l" defTabSz="914400" rtl="0" eaLnBrk="1" fontAlgn="base" latinLnBrk="0" hangingPunct="1">
              <a:lnSpc>
                <a:spcPct val="100000"/>
              </a:lnSpc>
              <a:spcBef>
                <a:spcPct val="20000"/>
              </a:spcBef>
              <a:spcAft>
                <a:spcPct val="0"/>
              </a:spcAft>
              <a:buClr>
                <a:srgbClr val="669900"/>
              </a:buClr>
              <a:buSzPct val="70000"/>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Arial" pitchFamily="34" charset="0"/>
                <a:ea typeface="ＭＳ Ｐゴシック" charset="-128"/>
                <a:cs typeface="Arial" pitchFamily="34" charset="0"/>
              </a:rPr>
              <a:t>Fourth level</a:t>
            </a:r>
          </a:p>
          <a:p>
            <a:pPr marL="2057400" marR="0" lvl="4" indent="-228600" algn="l" defTabSz="914400" rtl="0" eaLnBrk="1" fontAlgn="base" latinLnBrk="0" hangingPunct="1">
              <a:lnSpc>
                <a:spcPct val="100000"/>
              </a:lnSpc>
              <a:spcBef>
                <a:spcPct val="20000"/>
              </a:spcBef>
              <a:spcAft>
                <a:spcPct val="0"/>
              </a:spcAft>
              <a:buClr>
                <a:srgbClr val="336600"/>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Arial" pitchFamily="34" charset="0"/>
                <a:ea typeface="ＭＳ Ｐゴシック" charset="-128"/>
                <a:cs typeface="Arial" pitchFamily="34" charset="0"/>
              </a:rPr>
              <a:t>Fifth level</a:t>
            </a:r>
            <a:endParaRPr kumimoji="0" lang="en-US" sz="20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endParaRPr>
          </a:p>
        </p:txBody>
      </p:sp>
      <p:sp>
        <p:nvSpPr>
          <p:cNvPr id="9" name="Title 8"/>
          <p:cNvSpPr>
            <a:spLocks noGrp="1"/>
          </p:cNvSpPr>
          <p:nvPr>
            <p:ph type="title"/>
          </p:nvPr>
        </p:nvSpPr>
        <p:spPr>
          <a:xfrm>
            <a:off x="2081283" y="761091"/>
            <a:ext cx="8229600" cy="1143000"/>
          </a:xfrm>
          <a:prstGeom prst="rect">
            <a:avLst/>
          </a:prstGeom>
          <a:noFill/>
        </p:spPr>
        <p:txBody>
          <a:bodyPr anchor="ctr"/>
          <a:lstStyle>
            <a:lvl1pPr algn="l">
              <a:defRPr/>
            </a:lvl1pPr>
          </a:lstStyle>
          <a:p>
            <a:r>
              <a:rPr kumimoji="0" lang="en-US" sz="4400" b="0" i="0" u="none" strike="noStrike" kern="1200" cap="none" spc="0" normalizeH="0" baseline="0" noProof="0" dirty="0" smtClean="0">
                <a:ln>
                  <a:noFill/>
                </a:ln>
                <a:solidFill>
                  <a:prstClr val="black"/>
                </a:solidFill>
                <a:effectLst/>
                <a:uLnTx/>
                <a:uFillTx/>
                <a:latin typeface="Arial" pitchFamily="34" charset="0"/>
                <a:ea typeface="ＭＳ Ｐゴシック" charset="-128"/>
                <a:cs typeface="Arial" pitchFamily="34" charset="0"/>
              </a:rPr>
              <a:t>Click to edit Master title style</a:t>
            </a:r>
            <a:endParaRPr lang="en-US" dirty="0"/>
          </a:p>
        </p:txBody>
      </p:sp>
      <p:sp>
        <p:nvSpPr>
          <p:cNvPr id="12" name="Slide Number Placeholder 13"/>
          <p:cNvSpPr>
            <a:spLocks noGrp="1"/>
          </p:cNvSpPr>
          <p:nvPr>
            <p:ph type="sldNum" sz="quarter" idx="4"/>
          </p:nvPr>
        </p:nvSpPr>
        <p:spPr>
          <a:xfrm>
            <a:off x="7567683" y="645120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1F9C6A-2460-40CD-BD83-481055A8A31B}" type="slidenum">
              <a:rPr lang="en-US" smtClean="0"/>
              <a:t>‹#›</a:t>
            </a:fld>
            <a:endParaRPr lang="en-US"/>
          </a:p>
        </p:txBody>
      </p:sp>
      <p:pic>
        <p:nvPicPr>
          <p:cNvPr id="13" name="Picture 9" descr="UO_Signature_4c.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591056" y="54651"/>
            <a:ext cx="2239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61971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63824" y="350816"/>
            <a:ext cx="6986016" cy="91535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67" name="Shape 67"/>
          <p:cNvSpPr txBox="1">
            <a:spLocks noGrp="1"/>
          </p:cNvSpPr>
          <p:nvPr>
            <p:ph type="body" idx="1"/>
          </p:nvPr>
        </p:nvSpPr>
        <p:spPr>
          <a:xfrm>
            <a:off x="1892808" y="1600200"/>
            <a:ext cx="8257032" cy="4373663"/>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Questrial"/>
                <a:ea typeface="Questrial"/>
                <a:cs typeface="Questrial"/>
                <a:sym typeface="Questrial"/>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Questrial"/>
                <a:ea typeface="Questrial"/>
                <a:cs typeface="Questrial"/>
                <a:sym typeface="Questrial"/>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Questrial"/>
                <a:ea typeface="Questrial"/>
                <a:cs typeface="Questrial"/>
                <a:sym typeface="Questrial"/>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5" name="Picture 4" descr="Minnesota PBIS Logo (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5648" y="512704"/>
            <a:ext cx="1274847" cy="559339"/>
          </a:xfrm>
          <a:prstGeom prst="rect">
            <a:avLst/>
          </a:prstGeom>
        </p:spPr>
      </p:pic>
    </p:spTree>
    <p:extLst>
      <p:ext uri="{BB962C8B-B14F-4D97-AF65-F5344CB8AC3E}">
        <p14:creationId xmlns:p14="http://schemas.microsoft.com/office/powerpoint/2010/main" val="53090578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425E5E-8D9F-E64E-A62C-9E9663A2F994}" type="datetimeFigureOut">
              <a:rPr lang="en-US" smtClean="0">
                <a:solidFill>
                  <a:prstClr val="black">
                    <a:tint val="75000"/>
                  </a:prstClr>
                </a:solidFill>
              </a:rPr>
              <a:pPr/>
              <a:t>11/5/2019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015EC8E-E6FD-D74C-91C3-44CDC86C82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7213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363996" y="152400"/>
            <a:ext cx="8989803"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11/5/2019</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2190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363996" y="152400"/>
            <a:ext cx="8989803"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11/5/2019</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896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838200" y="1335281"/>
            <a:ext cx="10515600" cy="4841682"/>
          </a:xfrm>
          <a:solidFill>
            <a:schemeClr val="bg1"/>
          </a:solidFill>
        </p:spPr>
        <p:txBody>
          <a:bodyPr lIns="182880" tIns="91440" rIns="182880" bIns="274320" anchor="b">
            <a:normAutofit/>
          </a:bodyPr>
          <a:lstStyle>
            <a:lvl1pPr algn="l">
              <a:defRPr sz="7200" b="1">
                <a:solidFill>
                  <a:schemeClr val="tx1"/>
                </a:solidFill>
              </a:defRPr>
            </a:lvl1pPr>
          </a:lstStyle>
          <a:p>
            <a:r>
              <a:rPr lang="en-US" dirty="0"/>
              <a:t>Click to edit title</a:t>
            </a:r>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11/5/2019</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9621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solidFill>
                  <a:srgbClr val="FFFFFF"/>
                </a:solidFill>
              </a:rPr>
              <a:pPr/>
              <a:t>11/5/2019</a:t>
            </a:fld>
            <a:endParaRPr lang="en-US" dirty="0">
              <a:solidFill>
                <a:srgbClr val="FFFFFF"/>
              </a:solidFill>
            </a:endParaRPr>
          </a:p>
        </p:txBody>
      </p:sp>
      <p:sp>
        <p:nvSpPr>
          <p:cNvPr id="5" name="Footer Placeholder 4"/>
          <p:cNvSpPr>
            <a:spLocks noGrp="1"/>
          </p:cNvSpPr>
          <p:nvPr>
            <p:ph type="ftr" sz="quarter" idx="12"/>
          </p:nvPr>
        </p:nvSpPr>
        <p:spPr>
          <a:xfrm>
            <a:off x="2885256" y="6356350"/>
            <a:ext cx="6421487" cy="365125"/>
          </a:xfrm>
        </p:spPr>
        <p:txBody>
          <a:bodyPr/>
          <a:lstStyle>
            <a:lvl1pPr>
              <a:defRPr>
                <a:solidFill>
                  <a:schemeClr val="bg1"/>
                </a:solidFill>
              </a:defRPr>
            </a:lvl1pPr>
          </a:lstStyle>
          <a:p>
            <a:r>
              <a:rPr lang="en-US" dirty="0">
                <a:solidFill>
                  <a:srgbClr val="FFFFFF"/>
                </a:solidFill>
              </a:rPr>
              <a:t>Leading for educational excellence and equity, every day for every one. </a:t>
            </a:r>
            <a:r>
              <a:rPr lang="en-US" dirty="0">
                <a:solidFill>
                  <a:srgbClr val="78BE21"/>
                </a:solidFill>
              </a:rPr>
              <a:t>|</a:t>
            </a:r>
            <a:r>
              <a:rPr lang="en-US" dirty="0">
                <a:solidFill>
                  <a:srgbClr val="FFFFFF"/>
                </a:solidFill>
              </a:rPr>
              <a:t> education.mn.gov</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7176" y="594061"/>
            <a:ext cx="3486624" cy="463258"/>
          </a:xfrm>
          <a:prstGeom prst="rect">
            <a:avLst/>
          </a:prstGeom>
        </p:spPr>
      </p:pic>
      <p:pic>
        <p:nvPicPr>
          <p:cNvPr id="9" name="08E63123-0EA5-48C1-AA21-28EADA3137E5" descr="08E63123-0EA5-48C1-AA21-28EADA3137E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00443" y="353698"/>
            <a:ext cx="1696348" cy="787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9099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363996" y="152400"/>
            <a:ext cx="8989803"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11/5/2019</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9185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Boxed)">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838200" y="1335281"/>
            <a:ext cx="10515600" cy="4841682"/>
          </a:xfrm>
          <a:solidFill>
            <a:schemeClr val="bg1"/>
          </a:solidFill>
        </p:spPr>
        <p:txBody>
          <a:bodyPr lIns="182880" tIns="91440" rIns="182880" bIns="274320" anchor="b">
            <a:normAutofit/>
          </a:bodyPr>
          <a:lstStyle>
            <a:lvl1pPr algn="l">
              <a:defRPr sz="7200" b="1">
                <a:solidFill>
                  <a:schemeClr val="tx1"/>
                </a:solidFill>
              </a:defRPr>
            </a:lvl1pPr>
          </a:lstStyle>
          <a:p>
            <a:r>
              <a:rPr lang="en-US" dirty="0"/>
              <a:t>Click to edit title</a:t>
            </a:r>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11/5/2019</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5230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425E5E-8D9F-E64E-A62C-9E9663A2F994}" type="datetimeFigureOut">
              <a:rPr lang="en-US" smtClean="0">
                <a:solidFill>
                  <a:srgbClr val="000000"/>
                </a:solidFill>
              </a:rPr>
              <a:pPr/>
              <a:t>11/5/2019</a:t>
            </a:fld>
            <a:endParaRPr lang="en-US" dirty="0">
              <a:solidFill>
                <a:srgbClr val="000000"/>
              </a:solidFill>
            </a:endParaRPr>
          </a:p>
        </p:txBody>
      </p:sp>
      <p:sp>
        <p:nvSpPr>
          <p:cNvPr id="4" name="Footer Placeholder 3"/>
          <p:cNvSpPr>
            <a:spLocks noGrp="1"/>
          </p:cNvSpPr>
          <p:nvPr>
            <p:ph type="ftr" sz="quarter" idx="11"/>
          </p:nvPr>
        </p:nvSpPr>
        <p:spPr/>
        <p:txBody>
          <a:body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0015EC8E-E6FD-D74C-91C3-44CDC86C8287}"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25515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01826" y="-1393698"/>
            <a:ext cx="8229600" cy="1143000"/>
          </a:xfrm>
        </p:spPr>
        <p:txBody>
          <a:bodyPr/>
          <a:lstStyle/>
          <a:p>
            <a:r>
              <a:rPr kumimoji="0" lang="en-US" sz="4400" b="0" i="0" u="none" strike="noStrike" kern="1200" cap="none" spc="0" normalizeH="0" baseline="0" noProof="0" dirty="0" smtClean="0">
                <a:ln>
                  <a:noFill/>
                </a:ln>
                <a:solidFill>
                  <a:prstClr val="black"/>
                </a:solidFill>
                <a:effectLst/>
                <a:uLnTx/>
                <a:uFillTx/>
                <a:latin typeface="Arial" pitchFamily="34" charset="0"/>
                <a:ea typeface="ＭＳ Ｐゴシック" charset="-128"/>
                <a:cs typeface="Arial" pitchFamily="34" charset="0"/>
              </a:rPr>
              <a:t>Click to edit Master title style</a:t>
            </a:r>
            <a:endParaRPr lang="en-US" dirty="0"/>
          </a:p>
        </p:txBody>
      </p:sp>
      <p:sp>
        <p:nvSpPr>
          <p:cNvPr id="3" name="Slide Number Placeholder 2"/>
          <p:cNvSpPr>
            <a:spLocks noGrp="1"/>
          </p:cNvSpPr>
          <p:nvPr>
            <p:ph type="sldNum" sz="quarter" idx="10"/>
          </p:nvPr>
        </p:nvSpPr>
        <p:spPr/>
        <p:txBody>
          <a:bodyPr/>
          <a:lstStyle/>
          <a:p>
            <a:fld id="{121F9C6A-2460-40CD-BD83-481055A8A31B}" type="slidenum">
              <a:rPr lang="en-US" smtClean="0"/>
              <a:t>‹#›</a:t>
            </a:fld>
            <a:endParaRPr lang="en-US"/>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33013" r="23628"/>
          <a:stretch/>
        </p:blipFill>
        <p:spPr>
          <a:xfrm>
            <a:off x="6939138" y="0"/>
            <a:ext cx="3747961" cy="6858001"/>
          </a:xfrm>
          <a:prstGeom prst="rect">
            <a:avLst/>
          </a:prstGeom>
        </p:spPr>
      </p:pic>
      <p:pic>
        <p:nvPicPr>
          <p:cNvPr id="5" name="Picture 9" descr="UO_Signature_4c.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1826" y="434976"/>
            <a:ext cx="4019016" cy="71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15724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solidFill>
                  <a:srgbClr val="000000"/>
                </a:solidFill>
              </a:rPr>
              <a:pPr/>
              <a:t>11/5/2019</a:t>
            </a:fld>
            <a:endParaRPr lang="en-US" dirty="0">
              <a:solidFill>
                <a:srgbClr val="000000"/>
              </a:solidFill>
            </a:endParaRPr>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 mn.gov/websiteurl</a:t>
            </a:r>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0845033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5" r:id="rId3"/>
    <p:sldLayoutId id="2147483766" r:id="rId4"/>
    <p:sldLayoutId id="2147483756" r:id="rId5"/>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solidFill>
                  <a:srgbClr val="000000"/>
                </a:solidFill>
              </a:rPr>
              <a:pPr/>
              <a:t>11/5/2019</a:t>
            </a:fld>
            <a:endParaRPr lang="en-US" dirty="0">
              <a:solidFill>
                <a:srgbClr val="000000"/>
              </a:solidFill>
            </a:endParaRPr>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 mn.gov/websiteurl</a:t>
            </a:r>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6878631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 name="Rectangle 9"/>
          <p:cNvSpPr/>
          <p:nvPr userDrawn="1"/>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Placeholder 11"/>
          <p:cNvSpPr>
            <a:spLocks noGrp="1"/>
          </p:cNvSpPr>
          <p:nvPr>
            <p:ph type="title"/>
          </p:nvPr>
        </p:nvSpPr>
        <p:spPr>
          <a:xfrm>
            <a:off x="2084832" y="75895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3" name="Text Placeholder 12"/>
          <p:cNvSpPr>
            <a:spLocks noGrp="1"/>
          </p:cNvSpPr>
          <p:nvPr>
            <p:ph type="body" idx="1"/>
          </p:nvPr>
        </p:nvSpPr>
        <p:spPr>
          <a:xfrm>
            <a:off x="2084832" y="2084832"/>
            <a:ext cx="8226051" cy="4526280"/>
          </a:xfrm>
          <a:prstGeom prst="rect">
            <a:avLst/>
          </a:prstGeom>
        </p:spPr>
        <p:txBody>
          <a:bodyPr vert="horz" lIns="91440" tIns="45720" rIns="91440" bIns="45720" rtlCol="0">
            <a:normAutofit/>
          </a:bodyPr>
          <a:lstStyle/>
          <a:p>
            <a:pPr marL="342900" marR="0" lvl="0" indent="-342900" algn="l" defTabSz="914400" rtl="0" eaLnBrk="1" fontAlgn="base" latinLnBrk="0" hangingPunct="1">
              <a:lnSpc>
                <a:spcPct val="100000"/>
              </a:lnSpc>
              <a:spcBef>
                <a:spcPct val="20000"/>
              </a:spcBef>
              <a:spcAft>
                <a:spcPct val="0"/>
              </a:spcAft>
              <a:buClr>
                <a:srgbClr val="336600"/>
              </a:buClr>
              <a:buSzPct val="75000"/>
              <a:buFont typeface="Wingdings" pitchFamily="2" charset="2"/>
              <a:buChar char="n"/>
              <a:tabLst/>
              <a:defRPr/>
            </a:pPr>
            <a:r>
              <a:rPr kumimoji="0" lang="en-US" sz="3200" b="0" i="0" u="none" strike="noStrike" kern="1200" cap="none" spc="0" normalizeH="0" baseline="0" noProof="0" dirty="0" smtClean="0">
                <a:ln>
                  <a:noFill/>
                </a:ln>
                <a:solidFill>
                  <a:prstClr val="black"/>
                </a:solidFill>
                <a:effectLst/>
                <a:uLnTx/>
                <a:uFillTx/>
                <a:latin typeface="Arial" pitchFamily="34" charset="0"/>
                <a:ea typeface="ＭＳ Ｐゴシック" charset="-128"/>
                <a:cs typeface="Arial" pitchFamily="34" charset="0"/>
              </a:rPr>
              <a:t>Click to edit Master text styles</a:t>
            </a:r>
          </a:p>
          <a:p>
            <a:pPr marL="742950" marR="0" lvl="1" indent="-285750" algn="l" defTabSz="914400" rtl="0" eaLnBrk="1" fontAlgn="base" latinLnBrk="0" hangingPunct="1">
              <a:lnSpc>
                <a:spcPct val="100000"/>
              </a:lnSpc>
              <a:spcBef>
                <a:spcPct val="20000"/>
              </a:spcBef>
              <a:spcAft>
                <a:spcPct val="0"/>
              </a:spcAft>
              <a:buClr>
                <a:srgbClr val="669900"/>
              </a:buClr>
              <a:buSzPct val="80000"/>
              <a:buFont typeface="Wingdings" pitchFamily="2" charset="2"/>
              <a:buChar char="¨"/>
              <a:tabLst/>
              <a:defRPr/>
            </a:pPr>
            <a:r>
              <a:rPr kumimoji="0" lang="en-US" sz="2800" b="0" i="0" u="none" strike="noStrike" kern="1200" cap="none" spc="0" normalizeH="0" baseline="0" noProof="0" dirty="0" smtClean="0">
                <a:ln>
                  <a:noFill/>
                </a:ln>
                <a:solidFill>
                  <a:prstClr val="black"/>
                </a:solidFill>
                <a:effectLst/>
                <a:uLnTx/>
                <a:uFillTx/>
                <a:latin typeface="Arial" pitchFamily="34" charset="0"/>
                <a:ea typeface="ＭＳ Ｐゴシック" charset="-128"/>
                <a:cs typeface="Arial" pitchFamily="34" charset="0"/>
              </a:rPr>
              <a:t>Second level</a:t>
            </a:r>
          </a:p>
          <a:p>
            <a:pPr marL="1143000" marR="0" lvl="2" indent="-228600" algn="l" defTabSz="914400" rtl="0" eaLnBrk="1" fontAlgn="base" latinLnBrk="0" hangingPunct="1">
              <a:lnSpc>
                <a:spcPct val="100000"/>
              </a:lnSpc>
              <a:spcBef>
                <a:spcPct val="20000"/>
              </a:spcBef>
              <a:spcAft>
                <a:spcPct val="0"/>
              </a:spcAft>
              <a:buClr>
                <a:srgbClr val="336600"/>
              </a:buClr>
              <a:buSzPct val="65000"/>
              <a:buFont typeface="Wingdings" pitchFamily="2" charset="2"/>
              <a:buChar char="n"/>
              <a:tabLst/>
              <a:defRPr/>
            </a:pPr>
            <a:r>
              <a:rPr kumimoji="0" lang="en-US" sz="2400" b="0" i="0" u="none" strike="noStrike" kern="1200" cap="none" spc="0" normalizeH="0" baseline="0" noProof="0" dirty="0" smtClean="0">
                <a:ln>
                  <a:noFill/>
                </a:ln>
                <a:solidFill>
                  <a:prstClr val="black"/>
                </a:solidFill>
                <a:effectLst/>
                <a:uLnTx/>
                <a:uFillTx/>
                <a:latin typeface="Arial" pitchFamily="34" charset="0"/>
                <a:ea typeface="ＭＳ Ｐゴシック" charset="-128"/>
                <a:cs typeface="Arial" pitchFamily="34" charset="0"/>
              </a:rPr>
              <a:t>Third level</a:t>
            </a:r>
          </a:p>
          <a:p>
            <a:pPr marL="1600200" marR="0" lvl="3" indent="-228600" algn="l" defTabSz="914400" rtl="0" eaLnBrk="1" fontAlgn="base" latinLnBrk="0" hangingPunct="1">
              <a:lnSpc>
                <a:spcPct val="100000"/>
              </a:lnSpc>
              <a:spcBef>
                <a:spcPct val="20000"/>
              </a:spcBef>
              <a:spcAft>
                <a:spcPct val="0"/>
              </a:spcAft>
              <a:buClr>
                <a:srgbClr val="669900"/>
              </a:buClr>
              <a:buSzPct val="70000"/>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Arial" pitchFamily="34" charset="0"/>
                <a:ea typeface="ＭＳ Ｐゴシック" charset="-128"/>
                <a:cs typeface="Arial" pitchFamily="34" charset="0"/>
              </a:rPr>
              <a:t>Fourth level</a:t>
            </a:r>
          </a:p>
          <a:p>
            <a:pPr marL="2057400" marR="0" lvl="4" indent="-228600" algn="l" defTabSz="914400" rtl="0" eaLnBrk="1" fontAlgn="base" latinLnBrk="0" hangingPunct="1">
              <a:lnSpc>
                <a:spcPct val="100000"/>
              </a:lnSpc>
              <a:spcBef>
                <a:spcPct val="20000"/>
              </a:spcBef>
              <a:spcAft>
                <a:spcPct val="0"/>
              </a:spcAft>
              <a:buClr>
                <a:srgbClr val="336600"/>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Arial" pitchFamily="34" charset="0"/>
                <a:ea typeface="ＭＳ Ｐゴシック" charset="-128"/>
                <a:cs typeface="Arial" pitchFamily="34" charset="0"/>
              </a:rPr>
              <a:t>Fifth level</a:t>
            </a:r>
            <a:endParaRPr kumimoji="0" lang="en-US" sz="20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endParaRPr>
          </a:p>
        </p:txBody>
      </p:sp>
      <p:sp>
        <p:nvSpPr>
          <p:cNvPr id="15" name="Slide Number Placeholder 13"/>
          <p:cNvSpPr>
            <a:spLocks noGrp="1"/>
          </p:cNvSpPr>
          <p:nvPr>
            <p:ph type="sldNum" sz="quarter" idx="4"/>
          </p:nvPr>
        </p:nvSpPr>
        <p:spPr>
          <a:xfrm>
            <a:off x="7567683" y="645120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1F9C6A-2460-40CD-BD83-481055A8A31B}" type="slidenum">
              <a:rPr lang="en-US" smtClean="0"/>
              <a:t>‹#›</a:t>
            </a:fld>
            <a:endParaRPr lang="en-US"/>
          </a:p>
        </p:txBody>
      </p:sp>
    </p:spTree>
    <p:extLst>
      <p:ext uri="{BB962C8B-B14F-4D97-AF65-F5344CB8AC3E}">
        <p14:creationId xmlns:p14="http://schemas.microsoft.com/office/powerpoint/2010/main" val="386956781"/>
      </p:ext>
    </p:extLst>
  </p:cSld>
  <p:clrMap bg1="lt1" tx1="dk1" bg2="lt2" tx2="dk2" accent1="accent1" accent2="accent2" accent3="accent3" accent4="accent4" accent5="accent5" accent6="accent6" hlink="hlink" folHlink="folHlink"/>
  <p:sldLayoutIdLst>
    <p:sldLayoutId id="2147483775" r:id="rId1"/>
    <p:sldLayoutId id="2147483776"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marR="0" indent="-342900" algn="l" defTabSz="914400" rtl="0" eaLnBrk="1" fontAlgn="base" latinLnBrk="0" hangingPunct="1">
        <a:lnSpc>
          <a:spcPct val="100000"/>
        </a:lnSpc>
        <a:spcBef>
          <a:spcPct val="20000"/>
        </a:spcBef>
        <a:spcAft>
          <a:spcPct val="0"/>
        </a:spcAft>
        <a:buClr>
          <a:srgbClr val="336600"/>
        </a:buClr>
        <a:buSzPct val="75000"/>
        <a:buFont typeface="Wingdings" pitchFamily="2" charset="2"/>
        <a:buChar char="n"/>
        <a:tabLst/>
        <a:defRPr sz="2800" kern="1200">
          <a:solidFill>
            <a:schemeClr val="tx1"/>
          </a:solidFill>
          <a:latin typeface="+mn-lt"/>
          <a:ea typeface="+mn-ea"/>
          <a:cs typeface="+mn-cs"/>
        </a:defRPr>
      </a:lvl1pPr>
      <a:lvl2pPr marL="742950" marR="0" indent="-285750" algn="l" defTabSz="914400" rtl="0" eaLnBrk="1" fontAlgn="base" latinLnBrk="0" hangingPunct="1">
        <a:lnSpc>
          <a:spcPct val="100000"/>
        </a:lnSpc>
        <a:spcBef>
          <a:spcPct val="20000"/>
        </a:spcBef>
        <a:spcAft>
          <a:spcPct val="0"/>
        </a:spcAft>
        <a:buClr>
          <a:srgbClr val="669900"/>
        </a:buClr>
        <a:buSzPct val="80000"/>
        <a:buFont typeface="Wingdings" pitchFamily="2" charset="2"/>
        <a:buChar char="¨"/>
        <a:tabLst/>
        <a:defRPr sz="2400" kern="1200">
          <a:solidFill>
            <a:schemeClr val="tx1"/>
          </a:solidFill>
          <a:latin typeface="+mn-lt"/>
          <a:ea typeface="+mn-ea"/>
          <a:cs typeface="+mn-cs"/>
        </a:defRPr>
      </a:lvl2pPr>
      <a:lvl3pPr marL="1143000" marR="0" indent="-228600" algn="l" defTabSz="914400" rtl="0" eaLnBrk="1" fontAlgn="base" latinLnBrk="0" hangingPunct="1">
        <a:lnSpc>
          <a:spcPct val="100000"/>
        </a:lnSpc>
        <a:spcBef>
          <a:spcPct val="20000"/>
        </a:spcBef>
        <a:spcAft>
          <a:spcPct val="0"/>
        </a:spcAft>
        <a:buClr>
          <a:srgbClr val="336600"/>
        </a:buClr>
        <a:buSzPct val="65000"/>
        <a:buFont typeface="Wingdings" pitchFamily="2" charset="2"/>
        <a:buChar char="n"/>
        <a:tabLst/>
        <a:defRPr sz="2000" kern="1200">
          <a:solidFill>
            <a:schemeClr val="tx1"/>
          </a:solidFill>
          <a:latin typeface="+mn-lt"/>
          <a:ea typeface="+mn-ea"/>
          <a:cs typeface="+mn-cs"/>
        </a:defRPr>
      </a:lvl3pPr>
      <a:lvl4pPr marL="1600200" marR="0" indent="-228600" algn="l" defTabSz="914400" rtl="0" eaLnBrk="1" fontAlgn="base" latinLnBrk="0" hangingPunct="1">
        <a:lnSpc>
          <a:spcPct val="100000"/>
        </a:lnSpc>
        <a:spcBef>
          <a:spcPct val="20000"/>
        </a:spcBef>
        <a:spcAft>
          <a:spcPct val="0"/>
        </a:spcAft>
        <a:buClr>
          <a:srgbClr val="669900"/>
        </a:buClr>
        <a:buSzPct val="70000"/>
        <a:buFont typeface="Wingdings" pitchFamily="2" charset="2"/>
        <a:buChar char="¨"/>
        <a:tabLst/>
        <a:defRPr sz="1800" kern="1200">
          <a:solidFill>
            <a:schemeClr val="tx1"/>
          </a:solidFill>
          <a:latin typeface="+mn-lt"/>
          <a:ea typeface="+mn-ea"/>
          <a:cs typeface="+mn-cs"/>
        </a:defRPr>
      </a:lvl4pPr>
      <a:lvl5pPr marL="2057400" marR="0" indent="-228600" algn="l" defTabSz="914400" rtl="0" eaLnBrk="1" fontAlgn="base" latinLnBrk="0" hangingPunct="1">
        <a:lnSpc>
          <a:spcPct val="100000"/>
        </a:lnSpc>
        <a:spcBef>
          <a:spcPct val="20000"/>
        </a:spcBef>
        <a:spcAft>
          <a:spcPct val="0"/>
        </a:spcAft>
        <a:buClr>
          <a:srgbClr val="336600"/>
        </a:buClr>
        <a:buSzTx/>
        <a:buFont typeface="Wingdings" pitchFamily="2" charset="2"/>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7E6E6"/>
        </a:solidFill>
        <a:effectLst/>
      </p:bgPr>
    </p:bg>
    <p:spTree>
      <p:nvGrpSpPr>
        <p:cNvPr id="1" name=""/>
        <p:cNvGrpSpPr/>
        <p:nvPr/>
      </p:nvGrpSpPr>
      <p:grpSpPr>
        <a:xfrm>
          <a:off x="0" y="0"/>
          <a:ext cx="0" cy="0"/>
          <a:chOff x="0" y="0"/>
          <a:chExt cx="0" cy="0"/>
        </a:xfrm>
      </p:grpSpPr>
      <p:sp>
        <p:nvSpPr>
          <p:cNvPr id="5" name="Rectangle 4"/>
          <p:cNvSpPr/>
          <p:nvPr userDrawn="1"/>
        </p:nvSpPr>
        <p:spPr>
          <a:xfrm>
            <a:off x="1524000" y="0"/>
            <a:ext cx="9144000" cy="6858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 name="Title Placeholder 1"/>
          <p:cNvSpPr>
            <a:spLocks noGrp="1"/>
          </p:cNvSpPr>
          <p:nvPr>
            <p:ph type="title"/>
          </p:nvPr>
        </p:nvSpPr>
        <p:spPr>
          <a:xfrm>
            <a:off x="2523744" y="251382"/>
            <a:ext cx="7278624" cy="64922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496312" y="1600200"/>
            <a:ext cx="7306056" cy="4373663"/>
          </a:xfrm>
          <a:prstGeom prst="rect">
            <a:avLst/>
          </a:prstGeom>
        </p:spPr>
        <p:txBody>
          <a:bodyPr vert="horz" lIns="91440" tIns="45720" rIns="91440" bIns="45720" rtlCol="0">
            <a:normAutofit/>
          </a:bodyPr>
          <a:lstStyle/>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p:txBody>
      </p:sp>
    </p:spTree>
    <p:extLst>
      <p:ext uri="{BB962C8B-B14F-4D97-AF65-F5344CB8AC3E}">
        <p14:creationId xmlns:p14="http://schemas.microsoft.com/office/powerpoint/2010/main" val="729607436"/>
      </p:ext>
    </p:extLst>
  </p:cSld>
  <p:clrMap bg1="lt1" tx1="dk1" bg2="lt2" tx2="dk2" accent1="accent1" accent2="accent2" accent3="accent3" accent4="accent4" accent5="accent5" accent6="accent6" hlink="hlink" folHlink="folHlink"/>
  <p:sldLayoutIdLst>
    <p:sldLayoutId id="2147483784" r:id="rId1"/>
    <p:sldLayoutId id="2147483785" r:id="rId2"/>
  </p:sldLayoutIdLst>
  <p:timing>
    <p:tnLst>
      <p:par>
        <p:cTn id="1" dur="indefinite" restart="never" nodeType="tmRoot"/>
      </p:par>
    </p:tnLst>
  </p:timing>
  <p:txStyles>
    <p:titleStyle>
      <a:lvl1pPr algn="ctr" defTabSz="457200" rtl="0" eaLnBrk="1" latinLnBrk="0" hangingPunct="1">
        <a:spcBef>
          <a:spcPct val="0"/>
        </a:spcBef>
        <a:buNone/>
        <a:defRPr sz="3600" kern="1200">
          <a:solidFill>
            <a:schemeClr val="tx2">
              <a:lumMod val="50000"/>
            </a:schemeClr>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DE.PBIS@state.mn.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4.emf"/></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4.emf"/></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4.emf"/></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25.jp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pbis.org/conference-and-presentations/pbis-leadership-forum"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8" Type="http://schemas.openxmlformats.org/officeDocument/2006/relationships/hyperlink" Target="https://youtu.be/2xX4OjKhcUY" TargetMode="External"/><Relationship Id="rId3" Type="http://schemas.openxmlformats.org/officeDocument/2006/relationships/hyperlink" Target="https://youtu.be/LHiuWpiE5CU" TargetMode="External"/><Relationship Id="rId7" Type="http://schemas.openxmlformats.org/officeDocument/2006/relationships/hyperlink" Target="https://youtu.be/p6qINdm5aRQ"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hyperlink" Target="https://youtu.be/JLLmd6Owz14" TargetMode="External"/><Relationship Id="rId5" Type="http://schemas.openxmlformats.org/officeDocument/2006/relationships/hyperlink" Target="https://youtu.be/PgZLLWCzYJk" TargetMode="External"/><Relationship Id="rId10" Type="http://schemas.openxmlformats.org/officeDocument/2006/relationships/hyperlink" Target="https://youtu.be/6IuxHcH6kkA" TargetMode="External"/><Relationship Id="rId4" Type="http://schemas.openxmlformats.org/officeDocument/2006/relationships/hyperlink" Target="https://www.youtube.com/watch?v=oUqVJ0uw6xM" TargetMode="External"/><Relationship Id="rId9" Type="http://schemas.openxmlformats.org/officeDocument/2006/relationships/hyperlink" Target="https://youtu.be/_OghxwZKz_4"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play.google.com/store/apps/details?id=edu.uoregon.emberex_bpositive" TargetMode="Externa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www.pbismn.org/gsapplication.html" TargetMode="Externa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hyperlink" Target="https://mnpsp.org/mnpb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pbismn.org/summer-institute/index.php" TargetMode="External"/><Relationship Id="rId2" Type="http://schemas.openxmlformats.org/officeDocument/2006/relationships/hyperlink" Target="https://education.mn.gov/MDE/about/map/" TargetMode="Externa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hyperlink" Target="https://twitter.com/MNPBS/status/960660570532990976" TargetMode="External"/><Relationship Id="rId5" Type="http://schemas.openxmlformats.org/officeDocument/2006/relationships/image" Target="../media/image35.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hyperlink" Target="https://twitter.com/pbisMN" TargetMode="External"/><Relationship Id="rId2" Type="http://schemas.openxmlformats.org/officeDocument/2006/relationships/hyperlink" Target="https://www.facebook.com/pbisMN/" TargetMode="External"/><Relationship Id="rId1" Type="http://schemas.openxmlformats.org/officeDocument/2006/relationships/slideLayout" Target="../slideLayouts/slideLayout4.xml"/><Relationship Id="rId5" Type="http://schemas.openxmlformats.org/officeDocument/2006/relationships/image" Target="../media/image37.jpe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8" Type="http://schemas.openxmlformats.org/officeDocument/2006/relationships/hyperlink" Target="http://pbismn.org/contact-us.php" TargetMode="External"/><Relationship Id="rId3" Type="http://schemas.openxmlformats.org/officeDocument/2006/relationships/hyperlink" Target="mailto:pbis.erin@gmail.com" TargetMode="External"/><Relationship Id="rId7" Type="http://schemas.openxmlformats.org/officeDocument/2006/relationships/hyperlink" Target="mailto:pbisevalmn@wilder.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mailto:Erin.Farrell@state.mn.us" TargetMode="External"/><Relationship Id="rId5" Type="http://schemas.openxmlformats.org/officeDocument/2006/relationships/hyperlink" Target="mailto:Mary.Hunt@state.mn.us" TargetMode="External"/><Relationship Id="rId4" Type="http://schemas.openxmlformats.org/officeDocument/2006/relationships/hyperlink" Target="mailto:Eric.Kloos@state.mn.us"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pbismn.org/contact-us.php" TargetMode="External"/><Relationship Id="rId3" Type="http://schemas.openxmlformats.org/officeDocument/2006/relationships/hyperlink" Target="mailto:lauren.sparr@metroecsu.org" TargetMode="External"/><Relationship Id="rId7" Type="http://schemas.openxmlformats.org/officeDocument/2006/relationships/hyperlink" Target="mailto:pbisevalmn@wilder.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mailto:Ellen.Nacik@state.mn.us" TargetMode="External"/><Relationship Id="rId5" Type="http://schemas.openxmlformats.org/officeDocument/2006/relationships/hyperlink" Target="mailto:Rebecca.Nies@state.mn.us" TargetMode="External"/><Relationship Id="rId4" Type="http://schemas.openxmlformats.org/officeDocument/2006/relationships/hyperlink" Target="mailto:Eric.Kloos@state.mn.us"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mailto:garrett.petrie@state.mn.us" TargetMode="External"/><Relationship Id="rId3" Type="http://schemas.openxmlformats.org/officeDocument/2006/relationships/hyperlink" Target="mailto:Liz.Deen@swwc.org" TargetMode="External"/><Relationship Id="rId7" Type="http://schemas.openxmlformats.org/officeDocument/2006/relationships/hyperlink" Target="mailto:Eric.Kloos@state.mn.u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mailto:Amber.Bruns@swwc.org" TargetMode="External"/><Relationship Id="rId11" Type="http://schemas.openxmlformats.org/officeDocument/2006/relationships/hyperlink" Target="http://pbismn.org/contact-us.php" TargetMode="External"/><Relationship Id="rId5" Type="http://schemas.openxmlformats.org/officeDocument/2006/relationships/hyperlink" Target="mailto:EToninato@mnscsc.org" TargetMode="External"/><Relationship Id="rId10" Type="http://schemas.openxmlformats.org/officeDocument/2006/relationships/hyperlink" Target="mailto:pbisevalmn@wilder.org" TargetMode="External"/><Relationship Id="rId4" Type="http://schemas.openxmlformats.org/officeDocument/2006/relationships/hyperlink" Target="mailto:Hazel.Ashbeck@swwc.org" TargetMode="External"/><Relationship Id="rId9" Type="http://schemas.openxmlformats.org/officeDocument/2006/relationships/hyperlink" Target="mailto:Janet.Christensen@state.mn.us"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jpeg"/><Relationship Id="rId11" Type="http://schemas.openxmlformats.org/officeDocument/2006/relationships/image" Target="../media/image15.png"/><Relationship Id="rId5" Type="http://schemas.openxmlformats.org/officeDocument/2006/relationships/image" Target="../media/image10.jpeg"/><Relationship Id="rId10" Type="http://schemas.openxmlformats.org/officeDocument/2006/relationships/image" Target="../media/image14.jpeg"/><Relationship Id="rId4" Type="http://schemas.openxmlformats.org/officeDocument/2006/relationships/image" Target="../media/image9.png"/><Relationship Id="rId9" Type="http://schemas.openxmlformats.org/officeDocument/2006/relationships/hyperlink" Target="http://www.google.com/url?sa=i&amp;rct=j&amp;q=&amp;esrc=s&amp;source=images&amp;cd=&amp;cad=rja&amp;uact=8&amp;ved=0ahUKEwjw_uaclcnLAhUokYMKHaUKAhsQjRwIBw&amp;url=http://www.milkeneducatorawards.org/newsroom/photos/view/71/2538&amp;psig=AFQjCNHqb8qj1H1JuDoLHz6TYSc4REyJrA&amp;ust=145835374053416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hyperlink" Target="https://journals.sagepub.com/doi/full/10.1177/109830071775383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Small Changes, Big Impact</a:t>
            </a:r>
            <a:endParaRPr lang="en-US" dirty="0"/>
          </a:p>
        </p:txBody>
      </p:sp>
      <p:sp>
        <p:nvSpPr>
          <p:cNvPr id="3" name="Text Placeholder 2"/>
          <p:cNvSpPr>
            <a:spLocks noGrp="1"/>
          </p:cNvSpPr>
          <p:nvPr>
            <p:ph type="body" sz="quarter" idx="14"/>
          </p:nvPr>
        </p:nvSpPr>
        <p:spPr>
          <a:xfrm>
            <a:off x="2802466" y="5578193"/>
            <a:ext cx="6587067" cy="903062"/>
          </a:xfrm>
        </p:spPr>
        <p:txBody>
          <a:bodyPr>
            <a:normAutofit fontScale="62500" lnSpcReduction="20000"/>
          </a:bodyPr>
          <a:lstStyle/>
          <a:p>
            <a:r>
              <a:rPr lang="en-US" sz="3200" dirty="0"/>
              <a:t>Minnesota PBIS Cohort 15 </a:t>
            </a:r>
            <a:r>
              <a:rPr lang="en-US" sz="3200" dirty="0" smtClean="0"/>
              <a:t>Winter </a:t>
            </a:r>
            <a:r>
              <a:rPr lang="en-US" sz="3200" dirty="0"/>
              <a:t>Training – Days </a:t>
            </a:r>
            <a:r>
              <a:rPr lang="en-US" sz="3200" dirty="0" smtClean="0"/>
              <a:t>3&amp;4</a:t>
            </a:r>
            <a:endParaRPr lang="en-US" sz="3200" dirty="0"/>
          </a:p>
          <a:p>
            <a:r>
              <a:rPr lang="en-US" dirty="0"/>
              <a:t>MDE PBIS Management Team</a:t>
            </a:r>
          </a:p>
          <a:p>
            <a:r>
              <a:rPr lang="en-US" dirty="0">
                <a:hlinkClick r:id="rId3"/>
              </a:rPr>
              <a:t>MDE.PBIS@state.mn.us</a:t>
            </a:r>
            <a:r>
              <a:rPr lang="en-US" dirty="0"/>
              <a:t> </a:t>
            </a:r>
          </a:p>
        </p:txBody>
      </p:sp>
      <p:sp>
        <p:nvSpPr>
          <p:cNvPr id="5" name="Footer Placeholder 4"/>
          <p:cNvSpPr>
            <a:spLocks noGrp="1"/>
          </p:cNvSpPr>
          <p:nvPr>
            <p:ph type="ftr" sz="quarter" idx="3"/>
          </p:nvPr>
        </p:nvSpPr>
        <p:spPr>
          <a:xfrm>
            <a:off x="3302177" y="6481255"/>
            <a:ext cx="5587647" cy="365125"/>
          </a:xfrm>
        </p:spPr>
        <p:txBody>
          <a:bodyPr/>
          <a:lstStyle/>
          <a:p>
            <a:r>
              <a:rPr lang="en-US" dirty="0">
                <a:solidFill>
                  <a:srgbClr val="000000"/>
                </a:solidFill>
              </a:rPr>
              <a:t>education.mn.gov</a:t>
            </a:r>
          </a:p>
        </p:txBody>
      </p:sp>
    </p:spTree>
    <p:extLst>
      <p:ext uri="{BB962C8B-B14F-4D97-AF65-F5344CB8AC3E}">
        <p14:creationId xmlns:p14="http://schemas.microsoft.com/office/powerpoint/2010/main" val="971720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rgbClr val="78BE21"/>
                </a:solidFill>
              </a:rPr>
              <a:t>Small Changes, Big Impact </a:t>
            </a:r>
            <a:r>
              <a:rPr lang="en-US" dirty="0" smtClean="0"/>
              <a:t>Implementation Progress</a:t>
            </a:r>
            <a:endParaRPr lang="en-US" dirty="0"/>
          </a:p>
        </p:txBody>
      </p:sp>
      <p:sp>
        <p:nvSpPr>
          <p:cNvPr id="3" name="Date Placeholder 2"/>
          <p:cNvSpPr>
            <a:spLocks noGrp="1"/>
          </p:cNvSpPr>
          <p:nvPr>
            <p:ph type="dt" sz="half" idx="10"/>
          </p:nvPr>
        </p:nvSpPr>
        <p:spPr/>
        <p:txBody>
          <a:bodyPr/>
          <a:lstStyle/>
          <a:p>
            <a:fld id="{9A198C9B-0587-4A1E-9E03-E4C9FE222F08}" type="datetime1">
              <a:rPr lang="en-US" smtClean="0">
                <a:solidFill>
                  <a:srgbClr val="000000"/>
                </a:solidFill>
              </a:rPr>
              <a:pPr/>
              <a:t>11/5/2019</a:t>
            </a:fld>
            <a:endParaRPr lang="en-US" dirty="0">
              <a:solidFill>
                <a:srgbClr val="000000"/>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000000"/>
                </a:solidFill>
              </a:rPr>
              <a:pPr/>
              <a:t>10</a:t>
            </a:fld>
            <a:endParaRPr lang="en-US" dirty="0">
              <a:solidFill>
                <a:srgbClr val="000000"/>
              </a:solidFill>
            </a:endParaRPr>
          </a:p>
        </p:txBody>
      </p:sp>
      <p:sp>
        <p:nvSpPr>
          <p:cNvPr id="5" name="Footer Placeholder 4"/>
          <p:cNvSpPr>
            <a:spLocks noGrp="1"/>
          </p:cNvSpPr>
          <p:nvPr>
            <p:ph type="ftr" sz="quarter" idx="13"/>
          </p:nvPr>
        </p:nvSpPr>
        <p:spPr/>
        <p:txBody>
          <a:bodyPr/>
          <a:lstStyle/>
          <a:p>
            <a:r>
              <a:rPr lang="en-US">
                <a:solidFill>
                  <a:srgbClr val="003865"/>
                </a:solidFill>
              </a:rPr>
              <a:t>Leading for educational excellence and equity, every day for every one.</a:t>
            </a:r>
            <a:r>
              <a:rPr lang="en-US">
                <a:solidFill>
                  <a:srgbClr val="FFFFFF"/>
                </a:solidFill>
              </a:rPr>
              <a:t> </a:t>
            </a:r>
            <a:r>
              <a:rPr lang="en-US">
                <a:solidFill>
                  <a:srgbClr val="78BE21"/>
                </a:solidFill>
              </a:rPr>
              <a:t>|</a:t>
            </a:r>
            <a:r>
              <a:rPr lang="en-US">
                <a:solidFill>
                  <a:srgbClr val="FFFFFF"/>
                </a:solidFill>
              </a:rPr>
              <a:t> </a:t>
            </a:r>
            <a:r>
              <a:rPr lang="en-US">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1810219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Picture of a red bicycle" title="Bicycl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54621" y="1491913"/>
            <a:ext cx="6102350" cy="5296379"/>
          </a:xfrm>
          <a:prstGeom prst="rect">
            <a:avLst/>
          </a:prstGeom>
        </p:spPr>
      </p:pic>
      <p:sp>
        <p:nvSpPr>
          <p:cNvPr id="8" name="TextBox 7"/>
          <p:cNvSpPr txBox="1"/>
          <p:nvPr/>
        </p:nvSpPr>
        <p:spPr>
          <a:xfrm>
            <a:off x="1791614" y="5873892"/>
            <a:ext cx="183896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rPr>
              <a:t>School Principal</a:t>
            </a:r>
          </a:p>
        </p:txBody>
      </p:sp>
      <p:sp>
        <p:nvSpPr>
          <p:cNvPr id="10" name="TextBox 9"/>
          <p:cNvSpPr txBox="1"/>
          <p:nvPr/>
        </p:nvSpPr>
        <p:spPr>
          <a:xfrm>
            <a:off x="4289882" y="2294384"/>
            <a:ext cx="142641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rPr>
              <a:t>School Team</a:t>
            </a:r>
          </a:p>
        </p:txBody>
      </p:sp>
      <p:sp>
        <p:nvSpPr>
          <p:cNvPr id="11" name="TextBox 10"/>
          <p:cNvSpPr txBox="1"/>
          <p:nvPr/>
        </p:nvSpPr>
        <p:spPr>
          <a:xfrm>
            <a:off x="8244760" y="2856977"/>
            <a:ext cx="1838965"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rPr>
              <a:t>Evidence-based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rPr>
              <a:t>Interventions</a:t>
            </a:r>
          </a:p>
        </p:txBody>
      </p:sp>
      <p:sp>
        <p:nvSpPr>
          <p:cNvPr id="12" name="TextBox 11"/>
          <p:cNvSpPr txBox="1"/>
          <p:nvPr/>
        </p:nvSpPr>
        <p:spPr>
          <a:xfrm>
            <a:off x="5716298" y="6192514"/>
            <a:ext cx="171829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rPr>
              <a:t>Implementation</a:t>
            </a:r>
          </a:p>
        </p:txBody>
      </p:sp>
      <p:sp>
        <p:nvSpPr>
          <p:cNvPr id="13" name="TextBox 12"/>
          <p:cNvSpPr txBox="1"/>
          <p:nvPr/>
        </p:nvSpPr>
        <p:spPr>
          <a:xfrm>
            <a:off x="5851222" y="2844070"/>
            <a:ext cx="71045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rPr>
              <a:t>PBIS</a:t>
            </a:r>
          </a:p>
        </p:txBody>
      </p:sp>
      <p:sp>
        <p:nvSpPr>
          <p:cNvPr id="14" name="TextBox 13"/>
          <p:cNvSpPr txBox="1"/>
          <p:nvPr/>
        </p:nvSpPr>
        <p:spPr>
          <a:xfrm>
            <a:off x="6497553" y="1606144"/>
            <a:ext cx="108395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rPr>
              <a:t>Coaching</a:t>
            </a:r>
          </a:p>
        </p:txBody>
      </p:sp>
      <p:cxnSp>
        <p:nvCxnSpPr>
          <p:cNvPr id="15" name="Straight Arrow Connector 14" descr="Black line from teh words Evidenced Interventions to teh wheels of a bicycle" title="line"/>
          <p:cNvCxnSpPr/>
          <p:nvPr/>
        </p:nvCxnSpPr>
        <p:spPr>
          <a:xfrm flipH="1">
            <a:off x="8726661" y="3524609"/>
            <a:ext cx="52623" cy="4420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descr="A black line from the word Coaching to the handle bars abd gears of a bicycle" title="line"/>
          <p:cNvCxnSpPr/>
          <p:nvPr/>
        </p:nvCxnSpPr>
        <p:spPr>
          <a:xfrm flipH="1">
            <a:off x="7039529" y="1934793"/>
            <a:ext cx="52623" cy="4420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descr="A black line from the word implementation to the pedals of a bicycle" title="line"/>
          <p:cNvCxnSpPr/>
          <p:nvPr/>
        </p:nvCxnSpPr>
        <p:spPr>
          <a:xfrm flipH="1" flipV="1">
            <a:off x="5986696" y="5300174"/>
            <a:ext cx="510857" cy="9430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descr="A black line from the words school team to teh seat of a bicycle" title="line"/>
          <p:cNvCxnSpPr/>
          <p:nvPr/>
        </p:nvCxnSpPr>
        <p:spPr>
          <a:xfrm flipH="1">
            <a:off x="5003243" y="2586661"/>
            <a:ext cx="52623" cy="4420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descr="A line for the word PBIS to a bicycle frame" title="line"/>
          <p:cNvCxnSpPr/>
          <p:nvPr/>
        </p:nvCxnSpPr>
        <p:spPr>
          <a:xfrm>
            <a:off x="6242124" y="3232332"/>
            <a:ext cx="142070" cy="101282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descr="A black line from teh word school principal to teh wheel and gears of a bicycle" title="line"/>
          <p:cNvCxnSpPr/>
          <p:nvPr/>
        </p:nvCxnSpPr>
        <p:spPr>
          <a:xfrm flipV="1">
            <a:off x="2510897" y="5240334"/>
            <a:ext cx="1306508" cy="6335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7606900" y="6358523"/>
            <a:ext cx="287236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rPr>
              <a:t>Adapted from Don Kincaid</a:t>
            </a:r>
          </a:p>
        </p:txBody>
      </p:sp>
      <p:pic>
        <p:nvPicPr>
          <p:cNvPr id="22" name="Picture 21" descr="A close up of a folding map">
            <a:extLst>
              <a:ext uri="{FF2B5EF4-FFF2-40B4-BE49-F238E27FC236}">
                <a16:creationId xmlns:a16="http://schemas.microsoft.com/office/drawing/2014/main" id="{4544BA18-CEE5-41B5-931B-FCFD06E9C4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515039">
            <a:off x="8457717" y="297744"/>
            <a:ext cx="2085955" cy="1824704"/>
          </a:xfrm>
          <a:prstGeom prst="rect">
            <a:avLst/>
          </a:prstGeom>
        </p:spPr>
      </p:pic>
      <p:sp>
        <p:nvSpPr>
          <p:cNvPr id="23" name="TextBox 22">
            <a:extLst>
              <a:ext uri="{FF2B5EF4-FFF2-40B4-BE49-F238E27FC236}">
                <a16:creationId xmlns:a16="http://schemas.microsoft.com/office/drawing/2014/main" id="{ECA9B155-40B8-48C3-B102-54EBB6CD9E47}"/>
              </a:ext>
            </a:extLst>
          </p:cNvPr>
          <p:cNvSpPr txBox="1"/>
          <p:nvPr/>
        </p:nvSpPr>
        <p:spPr>
          <a:xfrm>
            <a:off x="8468006" y="2307033"/>
            <a:ext cx="143716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rPr>
              <a:t>Data</a:t>
            </a:r>
          </a:p>
        </p:txBody>
      </p:sp>
      <p:cxnSp>
        <p:nvCxnSpPr>
          <p:cNvPr id="24" name="Straight Arrow Connector 23" descr="Black line from the word data to a map" title="Line">
            <a:extLst>
              <a:ext uri="{FF2B5EF4-FFF2-40B4-BE49-F238E27FC236}">
                <a16:creationId xmlns:a16="http://schemas.microsoft.com/office/drawing/2014/main" id="{C397B136-DF43-4C22-BFAF-3419B375E5C5}"/>
              </a:ext>
            </a:extLst>
          </p:cNvPr>
          <p:cNvCxnSpPr>
            <a:cxnSpLocks/>
          </p:cNvCxnSpPr>
          <p:nvPr/>
        </p:nvCxnSpPr>
        <p:spPr>
          <a:xfrm flipV="1">
            <a:off x="8785491" y="1822769"/>
            <a:ext cx="473739" cy="4842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 name="Title 2"/>
          <p:cNvSpPr>
            <a:spLocks noGrp="1"/>
          </p:cNvSpPr>
          <p:nvPr>
            <p:ph type="title"/>
          </p:nvPr>
        </p:nvSpPr>
        <p:spPr/>
        <p:txBody>
          <a:bodyPr>
            <a:normAutofit/>
          </a:bodyPr>
          <a:lstStyle/>
          <a:p>
            <a:r>
              <a:rPr lang="en-US" dirty="0"/>
              <a:t>PBIS Framework</a:t>
            </a:r>
          </a:p>
        </p:txBody>
      </p:sp>
    </p:spTree>
    <p:extLst>
      <p:ext uri="{BB962C8B-B14F-4D97-AF65-F5344CB8AC3E}">
        <p14:creationId xmlns:p14="http://schemas.microsoft.com/office/powerpoint/2010/main" val="364861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ppt_x"/>
                                          </p:val>
                                        </p:tav>
                                        <p:tav tm="100000">
                                          <p:val>
                                            <p:strVal val="#ppt_x"/>
                                          </p:val>
                                        </p:tav>
                                      </p:tavLst>
                                    </p:anim>
                                    <p:anim calcmode="lin" valueType="num">
                                      <p:cBhvr additive="base">
                                        <p:cTn id="11" dur="500" fill="hold"/>
                                        <p:tgtEl>
                                          <p:spTgt spid="13"/>
                                        </p:tgtEl>
                                        <p:attrNameLst>
                                          <p:attrName>ppt_y</p:attrName>
                                        </p:attrNameLst>
                                      </p:cBhvr>
                                      <p:tavLst>
                                        <p:tav tm="0">
                                          <p:val>
                                            <p:strVal val="1+#ppt_h/2"/>
                                          </p:val>
                                        </p:tav>
                                        <p:tav tm="100000">
                                          <p:val>
                                            <p:strVal val="#ppt_y"/>
                                          </p:val>
                                        </p:tav>
                                      </p:tavLst>
                                    </p:anim>
                                  </p:childTnLst>
                                </p:cTn>
                              </p:par>
                              <p:par>
                                <p:cTn id="12" presetID="22" presetClass="entr" presetSubtype="1"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500"/>
                                        <p:tgtEl>
                                          <p:spTgt spid="19"/>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2" presetClass="entr" presetSubtype="1"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up)">
                                      <p:cBhvr>
                                        <p:cTn id="21" dur="500"/>
                                        <p:tgtEl>
                                          <p:spTgt spid="18"/>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par>
                                <p:cTn id="26" presetID="22" presetClass="entr" presetSubtype="1"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500"/>
                                        <p:tgtEl>
                                          <p:spTgt spid="16"/>
                                        </p:tgtEl>
                                      </p:cBhvr>
                                    </p:animEffect>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par>
                                <p:cTn id="36" presetID="2" presetClass="entr" presetSubtype="4"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par>
                                <p:cTn id="40" presetID="22" presetClass="entr" presetSubtype="4"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par>
                                <p:cTn id="43" presetID="2" presetClass="entr" presetSubtype="4"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par>
                                <p:cTn id="47" presetID="22" presetClass="entr" presetSubtype="1"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up)">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par>
                                <p:cTn id="61" presetID="22" presetClass="entr" presetSubtype="4"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21"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smtClean="0">
                <a:solidFill>
                  <a:srgbClr val="1D2A53"/>
                </a:solidFill>
              </a:rPr>
              <a:t>End of Day 1</a:t>
            </a:r>
            <a:r>
              <a:rPr lang="en-US" sz="2800" dirty="0">
                <a:solidFill>
                  <a:srgbClr val="1D2A53"/>
                </a:solidFill>
              </a:rPr>
              <a:t/>
            </a:r>
            <a:br>
              <a:rPr lang="en-US" sz="2800" dirty="0">
                <a:solidFill>
                  <a:srgbClr val="1D2A53"/>
                </a:solidFill>
              </a:rPr>
            </a:br>
            <a:r>
              <a:rPr lang="en-US" sz="1800" dirty="0">
                <a:solidFill>
                  <a:srgbClr val="1D2A53"/>
                </a:solidFill>
              </a:rPr>
              <a:t>Cohort </a:t>
            </a:r>
            <a:r>
              <a:rPr lang="en-US" sz="1800" dirty="0" smtClean="0">
                <a:solidFill>
                  <a:srgbClr val="1D2A53"/>
                </a:solidFill>
              </a:rPr>
              <a:t>15 </a:t>
            </a:r>
            <a:r>
              <a:rPr lang="en-US" sz="1800" dirty="0">
                <a:solidFill>
                  <a:srgbClr val="1D2A53"/>
                </a:solidFill>
              </a:rPr>
              <a:t>– </a:t>
            </a:r>
            <a:r>
              <a:rPr lang="en-US" sz="1800" dirty="0" smtClean="0">
                <a:solidFill>
                  <a:srgbClr val="1D2A53"/>
                </a:solidFill>
              </a:rPr>
              <a:t>2019-2021</a:t>
            </a:r>
            <a:endParaRPr lang="en-US" dirty="0"/>
          </a:p>
        </p:txBody>
      </p:sp>
      <p:graphicFrame>
        <p:nvGraphicFramePr>
          <p:cNvPr id="5" name="Chart 4" title="SRIP Cohort 14 Tiered Fidelity Inventory Chart - Fall Winter Spring"/>
          <p:cNvGraphicFramePr/>
          <p:nvPr>
            <p:extLst>
              <p:ext uri="{D42A27DB-BD31-4B8C-83A1-F6EECF244321}">
                <p14:modId xmlns:p14="http://schemas.microsoft.com/office/powerpoint/2010/main" val="2078278261"/>
              </p:ext>
            </p:extLst>
          </p:nvPr>
        </p:nvGraphicFramePr>
        <p:xfrm>
          <a:off x="1692413" y="1472184"/>
          <a:ext cx="8846634" cy="5248578"/>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descr="This is an image of a Minnesota map, divided according to school district. The map is color coded to show the level of PBIS implementation throughout the state. &#10;School districts that have less than 60% of schools implementing PBIS are indicated in light green. These are:&#10;SOUTH WASHINGTON COUNTY SCHOOL DIST, GRAND RAPIDS PUBLIC SCHOOL DISTRICT, ROCHESTER PUBLIC SCHOOL DISTRICT, WHITE BEAR LAKE SCHOOL DISTRICT, ALEXANDRIA PUBLIC SCHOOL DISTRICT, EDINA PUBLIC SCHOOL DISTRICT, FARMINGTON PUBLIC SCHOOL DISTRICT, LAKEVILLE PUBLIC SCHOOL DISTRICT, HASTINGS PUBLIC SCHOOL DISTRICT, PINE RIVER-BACKUS SCHOOL DISTRICT, RICHFIELD PUBLIC SCHOOL DISTRICT, WASECA PUBLIC SCHOOL DISTRICT, BRAINERD PUBLIC SCHOOL DISTRICT, NEW PRAGUE AREA SCHOOLS, ROCORI PUBLIC SCHOOL DISTRICT, ST. FRANCIS PUBLIC SCHOOL DISTRICT, STILLWATER AREA PUBLIC SCHOOL DIST., ALBANY PUBLIC SCHOOL DISTRICT, BELLE PLAINE PUBLIC SCHOOL DISTRICT, BIG LAKE PUBLIC SCHOOL DISTRICT, FARIBAULT PUBLIC SCHOOL DISTRICT, JACKSON COUNTY CENTRAL SCHOOL DIST., LAC QUI PARLE VALLEY SCHOOL DIST., LAKE SUPERIOR PUBLIC SCHOOL DIST., MAPLE RIVER SCHOOL DISTRICT, MINNEWASKA SCHOOL DISTRICT, PERHAM-DENT PUBLIC SCHOOL DISTRICT, PROCTOR PUBLIC SCHOOL DISTRICT, RED WING PUBLIC SCHOOL DISTRICT, SHAKOPEE PUBLIC SCHOOL DISTRICT, STEWARTVILLE PUBLIC SCHOOL DISTRICT, WACONIA PUBLIC SCHOOL DISTRICT, WINONA AREA PUBLIC SCHOOL DISTRICT, SOUTH ST. PAUL PUBLIC SCHOOL DIST., ROSEMOUNT-APPLE VALLEY-EAGAN, DULUTH PUBLIC SCHOOL DISTRICT, BENSON PUBLIC SCHOOL DISTRICT, CLOQUET PUBLIC SCHOOL DISTRICT, LESUEUR-HENDERSON SCHOOL DISTRICT, LONG PRAIRIE-GREY EAGLE SCHOOL DIST, LUVERNE PUBLIC SCHOOL DISTRICT, MELROSE PUBLIC SCHOOL DISTRICT, PEQUOT LAKES PUBLIC SCHOOLS, REDWOOD AREA SCHOOL DISTRICT, SOUTHLAND PUBLIC SCHOOL DISTRICT, WILLMAR PUBLIC SCHOOL DISTRICT, DETROIT LAKES PUBLIC SCHOOL DIST., BUFFALO-HANOVER-MONTROSE PUBLIC SCHOOL, COLUMBIA HEIGHTS PUBLIC SCHOOL DIST, FRIDLEY PUBLIC SCHOOL DISTRICT, MARSHALL PUBLIC SCHOOL DISTRICT, ST. MICHAEL-ALBERTVILLE SCHOOL DIST, OSSEO PUBLIC SCHOOL DISTRICT, ELK RIVER PUBLIC SCHOOL DISTRICT, AUSTIN PUBLIC SCHOOL DISTRICT, SAINT PAUL SCHOOL DISTRICT, BARNUM PUBLIC SCHOOL DISTRICT, BECKER PUBLIC SCHOOL DISTRICT, BROOKLYN CENTER SCHOOL DISTRICT, CASS LAKE-BENA PUBLIC SCHOOLS, CENTENNIAL PUBLIC SCHOOL DISTRICT, DILWORTH-GLYNDON-FELTON, FAIRMONT AREA SCHOOL DISTRICT, FILLMORE CENTRAL, FRAZEE-VERGAS PUBLIC SCHOOL DIST., GREENWAY PUBLIC SCHOOL DISTRICT, HOLDINGFORD PUBLIC SCHOOL DISTRICT, LAKE BENTON PUBLIC SCHOOL DISTRICT, LAKE CITY PUBLIC SCHOOL DISTRICT, LANESBORO PUBLIC SCHOOL DISTRICT, MCGREGOR PUBLIC SCHOOL DISTRICT, MEDFORD PUBLIC SCHOOL DISTRICT, MENAHGA PUBLIC SCHOOL DISTRICT, MOOSE LAKE PUBLIC SCHOOL DISTRICT, NEVIS PUBLIC SCHOOL DISTRICT, PINE CITY PUBLIC SCHOOL DISTRICT, RUSH CITY PUBLIC SCHOOL DISTRICT, SAUK CENTRE PUBLIC SCHOOL DISTRICT, SLEEPY EYE PUBLIC SCHOOL DISTRICT, ST. CLAIR PUBLIC SCHOOL DISTRICT, THIEF RIVER FALLS SCHOOL DISTRICT, UNITED SOUTH CENTRAL SCHOOL DIST., WARROAD PUBLIC SCHOOL DISTRICT, WATERVILLE-ELYSIAN-MORRISTOWN, WEST ST. PAUL-MENDOTA HTS.-EAGAN, WESTONKA PUBLIC SCHOOL DISTRICT, MINNEAPOLIS PUBLIC SCHOOL DIST., NORTH ST PAUL-MAPLEWOOD SCHOOL DIST, WAYZATA PUBLIC SCHOOL DISTRICT, OWATONNA PUBLIC SCHOOL DISTRICT, EDEN PRAIRIE PUBLIC SCHOOL DISTRICT, and NORTHFIELD PUBLIC SCHOOL DISTRICT&#10;School districts that have 60% or more schools implementing PBIS are indicated in dark green. These are:&#10;MORA PUBLIC SCHOOL DISTRICT, AITKIN PUBLIC SCHOOL DISTRICT, CALEDONIA PUBLIC SCHOOL DISTRICT, EAST CENTRAL SCHOOL DISTRICT, HINCKLEY-FINLAYSON SCHOOL DISTRICT, NEW LONDON-SPICER SCHOOL DISTRICT, NEW ULM PUBLIC SCHOOL DISTRICT, ONAMIA PUBLIC SCHOOL DISTRICT, ROSEVILLE PUBLIC SCHOOL DISTRICT, RUSSELL-TYLER-RUTHTON PUBLIC SCHOOLS, ST. PETER PUBLIC SCHOOL DISTRICT, WAUBUN-OGEMA-WHITE EARTH PUBLIC SCHOOL, MAHNOMEN PUBLIC SCHOOL DISTRICT, PINE ISLAND PUBLIC SCHOOL DIST., MOUNDS VIEW PUBLIC SCHOOL DISTRICT, ALBERT LEA PUBLIC SCHOOL DISTRICT, PRIOR LAKE-SAVAGE AREA SCHOOLS, BLUE EARTH AREA PUBLIC SCHOOL, EAST GRAND FORKS PUBLIC SCHOOL DIST, LACRESCENT-HOKAH SCHOOL DISTRICT, SAUK RAPIDS-RICE PUBLIC SCHOOLS, INVER GROVE HEIGHTS SCHOOLS, LITTLE FALLS PUBLIC SCHOOL DISTRICT, MOORHEAD PUBLIC SCHOOL DISTRICT, BURNSVILLE PUBLIC SCHOOL DISTRICT, HOPKINS PUBLIC SCHOOL DISTRICT, FOREST LAKE PUBLIC SCHOOL DISTRICT, ROBBINSDALE PUBLIC SCHOOL DISTRICT, ADRIAN PUBLIC SCHOOL DISTRICT, BELGRADE-BROOTEN-ELROSA SCHOOL DIST, BIRD ISLAND-OLIVIA-LAKE LILLIAN, BLOOMING PRAIRIE PUBLIC SCHOOL DIST, BLOOMINGTON PUBLIC SCHOOL DISTRICT, BUTTERFIELD PUBLIC SCHOOL DISTRICT, CAMBRIDGE-ISANTI PUBLIC SCHOOL DIST, CANNON FALLS PUBLIC SCHOOL DISTRICT, CEDAR MOUNTAIN SCHOOL DISTRICT, CHISAGO LAKES SCHOOL DISTRICT, CHISHOLM PUBLIC SCHOOL DISTRICT, CLEARBROOK-GONVICK SCHOOL DISTRICT, CROSBY-IRONTON PUBLIC SCHOOL DIST., DEER RIVER PUBLIC SCHOOL DISTRICT, EASTERN CARVER COUNTY PUBLIC SCHOOL, EDGERTON PUBLIC SCHOOL DISTRICT, ELY PUBLIC SCHOOL DISTRICT, FLOODWOOD PUBLIC SCHOOL DISTRICT, G.F.W., GLENCOE-SILVER LAKE SCHOOL DISTRICT, GOODHUE PUBLIC SCHOOL DISTRICT, GRANADA HUNTLEY-EAST CHAIN, HERON LAKE-OKABENA SCHOOL DISTRICT, HILLS-BEAVER CREEK SCHOOL DISTRICT, HOUSTON PUBLIC SCHOOL DISTRICT, INTERNATIONAL FALLS SCHOOL DISTRICT, JANESVILLE-WALDORF-PEMBERTON, JORDAN PUBLIC SCHOOL DISTRICT, KELLIHER PUBLIC SCHOOL DISTRICT, KENYON-WANAMINGO SCHOOL DISTRICT, KERKHOVEN-MURDOCK-SUNBURG, KINGSLAND PUBLIC SCHOOL DISTRICT, LAKE CRYSTAL-WELLCOME MEMORIAL, LAKE PARK AUDUBON SCHOOL DISTRICT, LESTER PRAIRIE PUBLIC SCHOOL DIST., LYLE PUBLIC SCHOOL DISTRICT, LYND PUBLIC SCHOOL DISTRICT, M.A.C.C.R.A.Y. SCHOOL DISTRICT, MABEL-CANTON PUBLIC SCHOOL DIST., MAHTOMEDI PUBLIC SCHOOL DISTRICT, MAPLE LAKE PUBLIC SCHOOL DISTRICT, MINNEOTA PUBLIC SCHOOL DISTRICT, MONTEVIDEO PUBLIC SCHOOL DISTRICT, MURRAY COUNTY CENTRAL SCHOOL DIST., NASHWAUK-KEEWATIN SCHOOL DISTRICT, NETT LAKE PUBLIC SCHOOL DISTRICT, NICOLLET PUBLIC SCHOOL DISTRICT, NORTHLAND COMMUNITY SCHOOLS, NRHEG SCHOOL DISTRICT, PILLAGER PUBLIC SCHOOL DISTRICT, PRINCETON PUBLIC SCHOOL DISTRICT, SOUTH KOOCHICHING SCHOOL DISTRICT, SPRING GROVE SCHOOL DISTRICT, ST. ANTHONY-NEW BRIGHTON SCHOOLS, ST. CLOUD PUBLIC SCHOOL DISTRICT, TRUMAN PUBLIC SCHOOL DISTRICT, WALKER-HACKENSACK-AKELEY SCHL. DIST, WINDOM PUBLIC SCHOOL DISTRICT, YELLOW MEDICINE EAST, and ZUMBROTA-MAZEPPA SCHOOL DISTRICT&#10;Charter Schools implementing PBIS are indicated by a black dot. These are:&#10;HMONG COLLEGE PREP ACADEMY, NORTH LAKES ACADEMY, ATHLOS ACADEMY OF SAINT CLOUD, BLUFFVIEW MONTESSORI, CEDAR RIVERSIDE COMMUNITY SCHOOL, COLOGNE ACADEMY, DAVINCI ACADEMY, DISCOVERY PUBLIC SCHOOL FARIBAULT, DISCOVERY WOODS MONTESSORI SCHOOL, DUGSI ACADEMY, DULUTH PUBLIC SCHOOLS ACADEMY, EXCELL ACADEMY CHARTER, FRASER ACADEMY, FRIENDSHIP ACDMY OF FINE ARTS CHTR., HENNEPIN ELEMENTARY SCHOOL, LIONSGATE ACADEMY, LOVEWORKS ACADEMY FOR ARTS, MATH AND SCIENCE ACADEMY, PARTNERSHIP ACADEMY, INC., PRAIRIE SEEDS ACADEMY, STEP ACADEMY CHARTER SCHOOL, TEAM ACADEMY, TWIN CITIES GERMAN IMMERSION CHRTR, and URBAN ACADEMY CHARTER SCHOOL&#10;Other Schools implementing PBIS by more than 60% are indicated by a black square. These are:&#10;NAY-AH-SHING and DOC/WALTER MAGINNIS HIGH SCHOOL">
            <a:extLst>
              <a:ext uri="{FF2B5EF4-FFF2-40B4-BE49-F238E27FC236}">
                <a16:creationId xmlns:a16="http://schemas.microsoft.com/office/drawing/2014/main" id="{03552256-4803-43E0-9DF2-C51C7E9C47DC}"/>
              </a:ext>
            </a:extLst>
          </p:cNvPr>
          <p:cNvPicPr>
            <a:picLocks noChangeAspect="1"/>
          </p:cNvPicPr>
          <p:nvPr/>
        </p:nvPicPr>
        <p:blipFill rotWithShape="1">
          <a:blip r:embed="rId4"/>
          <a:srcRect b="18454"/>
          <a:stretch/>
        </p:blipFill>
        <p:spPr>
          <a:xfrm>
            <a:off x="8396196" y="135221"/>
            <a:ext cx="2142851" cy="1346545"/>
          </a:xfrm>
          <a:prstGeom prst="rect">
            <a:avLst/>
          </a:prstGeom>
        </p:spPr>
      </p:pic>
      <p:sp>
        <p:nvSpPr>
          <p:cNvPr id="7" name="Rectangle 6"/>
          <p:cNvSpPr/>
          <p:nvPr/>
        </p:nvSpPr>
        <p:spPr>
          <a:xfrm>
            <a:off x="3858768" y="2359152"/>
            <a:ext cx="6474247" cy="3600450"/>
          </a:xfrm>
          <a:prstGeom prst="rect">
            <a:avLst/>
          </a:prstGeom>
          <a:solidFill>
            <a:sysClr val="window" lastClr="FFFFFF"/>
          </a:solidFill>
          <a:ln w="25400" cap="flat" cmpd="sng" algn="ctr">
            <a:noFill/>
            <a:prstDash val="solid"/>
          </a:ln>
          <a:effectLst/>
        </p:spPr>
        <p:txBody>
          <a:bodyPr rtlCol="0" anchor="ctr"/>
          <a:lstStyle/>
          <a:p>
            <a:pPr lvl="0" algn="ctr" defTabSz="914400">
              <a:defRPr/>
            </a:pPr>
            <a:r>
              <a:rPr kumimoji="0" lang="en-US" sz="2000" b="1" i="0" u="none" strike="noStrike" kern="0" cap="none" spc="0" normalizeH="0" baseline="0" noProof="0" dirty="0" smtClean="0">
                <a:ln>
                  <a:noFill/>
                </a:ln>
                <a:solidFill>
                  <a:srgbClr val="003865"/>
                </a:solidFill>
                <a:effectLst/>
                <a:uLnTx/>
                <a:uFillTx/>
                <a:latin typeface="Calibri"/>
                <a:ea typeface="+mn-ea"/>
                <a:cs typeface="+mn-cs"/>
              </a:rPr>
              <a:t>What will</a:t>
            </a:r>
            <a:r>
              <a:rPr kumimoji="0" lang="en-US" sz="2000" b="1" i="0" u="none" strike="noStrike" kern="0" cap="none" spc="0" normalizeH="0" noProof="0" dirty="0" smtClean="0">
                <a:ln>
                  <a:noFill/>
                </a:ln>
                <a:solidFill>
                  <a:srgbClr val="003865"/>
                </a:solidFill>
                <a:effectLst/>
                <a:uLnTx/>
                <a:uFillTx/>
                <a:latin typeface="Calibri"/>
                <a:ea typeface="+mn-ea"/>
                <a:cs typeface="+mn-cs"/>
              </a:rPr>
              <a:t> growth look like with</a:t>
            </a:r>
          </a:p>
          <a:p>
            <a:pPr lvl="0" algn="ctr" defTabSz="914400">
              <a:defRPr/>
            </a:pPr>
            <a:r>
              <a:rPr kumimoji="0" lang="en-US" sz="2000" b="1" i="0" u="none" strike="noStrike" kern="0" cap="none" spc="0" normalizeH="0" noProof="0" dirty="0" smtClean="0">
                <a:ln>
                  <a:noFill/>
                </a:ln>
                <a:solidFill>
                  <a:srgbClr val="003865"/>
                </a:solidFill>
                <a:effectLst/>
                <a:uLnTx/>
                <a:uFillTx/>
                <a:latin typeface="Calibri"/>
                <a:ea typeface="+mn-ea"/>
                <a:cs typeface="+mn-cs"/>
              </a:rPr>
              <a:t>team-based action planning to get to</a:t>
            </a:r>
            <a:endParaRPr kumimoji="0" lang="en-US" sz="2000" b="1" i="0" u="none" strike="noStrike" kern="0" cap="none" spc="0" normalizeH="0" baseline="0" noProof="0" dirty="0" smtClean="0">
              <a:ln>
                <a:noFill/>
              </a:ln>
              <a:solidFill>
                <a:srgbClr val="003865"/>
              </a:solidFill>
              <a:effectLst/>
              <a:uLnTx/>
              <a:uFillTx/>
              <a:latin typeface="Calibri"/>
              <a:ea typeface="+mn-ea"/>
              <a:cs typeface="+mn-cs"/>
            </a:endParaRPr>
          </a:p>
          <a:p>
            <a:pPr lvl="0" algn="ctr" defTabSz="914400">
              <a:defRPr/>
            </a:pPr>
            <a:r>
              <a:rPr lang="en-US" sz="2000" b="1" kern="0" noProof="0" dirty="0" smtClean="0">
                <a:solidFill>
                  <a:srgbClr val="003865"/>
                </a:solidFill>
                <a:latin typeface="Calibri"/>
              </a:rPr>
              <a:t>Full </a:t>
            </a:r>
            <a:r>
              <a:rPr lang="en-US" sz="2000" b="1" kern="0" dirty="0">
                <a:solidFill>
                  <a:srgbClr val="003865"/>
                </a:solidFill>
                <a:latin typeface="Calibri"/>
              </a:rPr>
              <a:t>I</a:t>
            </a:r>
            <a:r>
              <a:rPr lang="en-US" sz="2000" b="1" kern="0" noProof="0" dirty="0" err="1" smtClean="0">
                <a:solidFill>
                  <a:srgbClr val="003865"/>
                </a:solidFill>
                <a:latin typeface="Calibri"/>
              </a:rPr>
              <a:t>mplementation</a:t>
            </a:r>
            <a:r>
              <a:rPr lang="en-US" sz="2000" b="1" kern="0" noProof="0" dirty="0" smtClean="0">
                <a:solidFill>
                  <a:srgbClr val="003865"/>
                </a:solidFill>
                <a:latin typeface="Calibri"/>
              </a:rPr>
              <a:t> over </a:t>
            </a:r>
            <a:r>
              <a:rPr kumimoji="0" lang="en-US" sz="2000" b="1" i="0" u="none" strike="noStrike" kern="0" cap="none" spc="0" normalizeH="0" baseline="0" noProof="0" dirty="0" smtClean="0">
                <a:ln>
                  <a:noFill/>
                </a:ln>
                <a:solidFill>
                  <a:srgbClr val="003865"/>
                </a:solidFill>
                <a:effectLst/>
                <a:uLnTx/>
                <a:uFillTx/>
                <a:latin typeface="Calibri"/>
                <a:ea typeface="+mn-ea"/>
                <a:cs typeface="+mn-cs"/>
              </a:rPr>
              <a:t>two</a:t>
            </a:r>
            <a:r>
              <a:rPr kumimoji="0" lang="en-US" sz="2000" b="1" i="0" u="none" strike="noStrike" kern="0" cap="none" spc="0" normalizeH="0" noProof="0" dirty="0" smtClean="0">
                <a:ln>
                  <a:noFill/>
                </a:ln>
                <a:solidFill>
                  <a:srgbClr val="003865"/>
                </a:solidFill>
                <a:effectLst/>
                <a:uLnTx/>
                <a:uFillTx/>
                <a:latin typeface="Calibri"/>
                <a:ea typeface="+mn-ea"/>
                <a:cs typeface="+mn-cs"/>
              </a:rPr>
              <a:t> years?</a:t>
            </a:r>
          </a:p>
          <a:p>
            <a:pPr lvl="0" algn="ctr" defTabSz="914400">
              <a:defRPr/>
            </a:pPr>
            <a:endParaRPr kumimoji="0" lang="en-US" sz="8000" b="1" i="0" u="none" strike="noStrike" kern="0" cap="none" spc="0" normalizeH="0" baseline="0" noProof="0" dirty="0" smtClean="0">
              <a:ln>
                <a:noFill/>
              </a:ln>
              <a:solidFill>
                <a:srgbClr val="003865"/>
              </a:solidFill>
              <a:effectLst/>
              <a:uLnTx/>
              <a:uFillTx/>
              <a:latin typeface="Calibri"/>
              <a:ea typeface="+mn-ea"/>
              <a:cs typeface="+mn-cs"/>
            </a:endParaRPr>
          </a:p>
        </p:txBody>
      </p:sp>
      <p:cxnSp>
        <p:nvCxnSpPr>
          <p:cNvPr id="6" name="Straight Connector 5"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2365852" y="2926080"/>
            <a:ext cx="8173195"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915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smtClean="0">
                <a:solidFill>
                  <a:srgbClr val="1D2A53"/>
                </a:solidFill>
              </a:rPr>
              <a:t>End of Day 1</a:t>
            </a:r>
            <a:r>
              <a:rPr lang="en-US" sz="2800" dirty="0">
                <a:solidFill>
                  <a:srgbClr val="1D2A53"/>
                </a:solidFill>
              </a:rPr>
              <a:t/>
            </a:r>
            <a:br>
              <a:rPr lang="en-US" sz="2800" dirty="0">
                <a:solidFill>
                  <a:srgbClr val="1D2A53"/>
                </a:solidFill>
              </a:rPr>
            </a:br>
            <a:r>
              <a:rPr lang="en-US" sz="1800" dirty="0">
                <a:solidFill>
                  <a:srgbClr val="1D2A53"/>
                </a:solidFill>
              </a:rPr>
              <a:t>Cohort 11 – 2015-2017</a:t>
            </a:r>
            <a:endParaRPr lang="en-US" dirty="0"/>
          </a:p>
        </p:txBody>
      </p:sp>
      <p:graphicFrame>
        <p:nvGraphicFramePr>
          <p:cNvPr id="5" name="Chart 4" title="SRIP Cohort 14 Tiered Fidelity Inventory Chart - Fall Winter Spring"/>
          <p:cNvGraphicFramePr/>
          <p:nvPr>
            <p:extLst>
              <p:ext uri="{D42A27DB-BD31-4B8C-83A1-F6EECF244321}">
                <p14:modId xmlns:p14="http://schemas.microsoft.com/office/powerpoint/2010/main" val="3767411530"/>
              </p:ext>
            </p:extLst>
          </p:nvPr>
        </p:nvGraphicFramePr>
        <p:xfrm>
          <a:off x="1692413" y="1472184"/>
          <a:ext cx="8846634" cy="524857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3858768" y="2359152"/>
            <a:ext cx="6474247" cy="3600450"/>
          </a:xfrm>
          <a:prstGeom prst="rect">
            <a:avLst/>
          </a:prstGeom>
          <a:solidFill>
            <a:sysClr val="window" lastClr="FFFFFF"/>
          </a:solidFill>
          <a:ln w="25400" cap="flat" cmpd="sng" algn="ctr">
            <a:noFill/>
            <a:prstDash val="solid"/>
          </a:ln>
          <a:effectLst/>
        </p:spPr>
        <p:txBody>
          <a:bodyPr rtlCol="0" anchor="ctr"/>
          <a:lstStyle/>
          <a:p>
            <a:pPr lvl="0" algn="ctr" defTabSz="914400">
              <a:defRPr/>
            </a:pPr>
            <a:r>
              <a:rPr kumimoji="0" lang="en-US" sz="2000" b="1" i="0" u="none" strike="noStrike" kern="0" cap="none" spc="0" normalizeH="0" baseline="0" noProof="0" dirty="0" smtClean="0">
                <a:ln>
                  <a:noFill/>
                </a:ln>
                <a:solidFill>
                  <a:srgbClr val="003865"/>
                </a:solidFill>
                <a:effectLst/>
                <a:uLnTx/>
                <a:uFillTx/>
                <a:latin typeface="Calibri"/>
                <a:ea typeface="+mn-ea"/>
                <a:cs typeface="+mn-cs"/>
              </a:rPr>
              <a:t>Action planning towards</a:t>
            </a:r>
          </a:p>
          <a:p>
            <a:pPr lvl="0" algn="ctr" defTabSz="914400">
              <a:defRPr/>
            </a:pPr>
            <a:r>
              <a:rPr lang="en-US" sz="2000" b="1" kern="0" noProof="0" dirty="0" smtClean="0">
                <a:solidFill>
                  <a:srgbClr val="003865"/>
                </a:solidFill>
                <a:latin typeface="Calibri"/>
              </a:rPr>
              <a:t>Full </a:t>
            </a:r>
            <a:r>
              <a:rPr lang="en-US" sz="2000" b="1" kern="0" dirty="0">
                <a:solidFill>
                  <a:srgbClr val="003865"/>
                </a:solidFill>
                <a:latin typeface="Calibri"/>
              </a:rPr>
              <a:t>I</a:t>
            </a:r>
            <a:r>
              <a:rPr lang="en-US" sz="2000" b="1" kern="0" noProof="0" dirty="0" err="1" smtClean="0">
                <a:solidFill>
                  <a:srgbClr val="003865"/>
                </a:solidFill>
                <a:latin typeface="Calibri"/>
              </a:rPr>
              <a:t>mplementation</a:t>
            </a:r>
            <a:r>
              <a:rPr lang="en-US" sz="2000" b="1" kern="0" noProof="0" dirty="0" smtClean="0">
                <a:solidFill>
                  <a:srgbClr val="003865"/>
                </a:solidFill>
                <a:latin typeface="Calibri"/>
              </a:rPr>
              <a:t> over </a:t>
            </a:r>
            <a:r>
              <a:rPr kumimoji="0" lang="en-US" sz="2000" b="1" i="0" u="none" strike="noStrike" kern="0" cap="none" spc="0" normalizeH="0" baseline="0" noProof="0" dirty="0" smtClean="0">
                <a:ln>
                  <a:noFill/>
                </a:ln>
                <a:solidFill>
                  <a:srgbClr val="003865"/>
                </a:solidFill>
                <a:effectLst/>
                <a:uLnTx/>
                <a:uFillTx/>
                <a:latin typeface="Calibri"/>
                <a:ea typeface="+mn-ea"/>
                <a:cs typeface="+mn-cs"/>
              </a:rPr>
              <a:t>two</a:t>
            </a:r>
            <a:r>
              <a:rPr kumimoji="0" lang="en-US" sz="2000" b="1" i="0" u="none" strike="noStrike" kern="0" cap="none" spc="0" normalizeH="0" noProof="0" dirty="0" smtClean="0">
                <a:ln>
                  <a:noFill/>
                </a:ln>
                <a:solidFill>
                  <a:srgbClr val="003865"/>
                </a:solidFill>
                <a:effectLst/>
                <a:uLnTx/>
                <a:uFillTx/>
                <a:latin typeface="Calibri"/>
                <a:ea typeface="+mn-ea"/>
                <a:cs typeface="+mn-cs"/>
              </a:rPr>
              <a:t> years… </a:t>
            </a:r>
          </a:p>
          <a:p>
            <a:pPr lvl="0" algn="ctr" defTabSz="914400">
              <a:defRPr/>
            </a:pPr>
            <a:endParaRPr kumimoji="0" lang="en-US" sz="8000" b="1" i="0" u="none" strike="noStrike" kern="0" cap="none" spc="0" normalizeH="0" baseline="0" noProof="0" dirty="0" smtClean="0">
              <a:ln>
                <a:noFill/>
              </a:ln>
              <a:solidFill>
                <a:srgbClr val="003865"/>
              </a:solidFill>
              <a:effectLst/>
              <a:uLnTx/>
              <a:uFillTx/>
              <a:latin typeface="Calibri"/>
              <a:ea typeface="+mn-ea"/>
              <a:cs typeface="+mn-cs"/>
            </a:endParaRPr>
          </a:p>
        </p:txBody>
      </p:sp>
      <p:cxnSp>
        <p:nvCxnSpPr>
          <p:cNvPr id="6" name="Straight Connector 5"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2365852" y="2926080"/>
            <a:ext cx="8173195"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pic>
        <p:nvPicPr>
          <p:cNvPr id="11" name="Picture 10" descr="This is an image of a Minnesota map, divided according to school district. The map is color coded to show the level of PBIS implementation throughout the state. &#10;School districts that have 1% to 59% of schools implementing PBIS are indicated in light green. These are: SOUTH WASHINGTON COUNTY SCHOOL DIST, ROCHESTER PUBLIC SCHOOL DISTRICT, WHITE BEAR LAKE SCHOOL DISTRICT, ALEXANDRIA PUBLIC SCHOOL DISTRICT, EDINA PUBLIC SCHOOL DISTRICT, FARMINGTON PUBLIC SCHOOL DISTRICT, LAKEVILLE PUBLIC SCHOOL DISTRICT, HASTINGS PUBLIC SCHOOL DISTRICT, PINE RIVER-BACKUS SCHOOL DISTRICT, RICHFIELD PUBLIC SCHOOL DISTRICT, WASECA PUBLIC SCHOOL DISTRICT, BRAINERD PUBLIC SCHOOL DISTRICT, NEW PRAGUE AREA SCHOOLS, ROCORI PUBLIC SCHOOL DISTRICT, STILLWATER AREA PUBLIC SCHOOL DIST., ALBANY PUBLIC SCHOOL DISTRICT, BIG LAKE PUBLIC SCHOOL DISTRICT, FARIBAULT PUBLIC SCHOOL DISTRICT, JACKSON COUNTY CENTRAL SCHOOL DIST., LAC QUI PARLE VALLEY SCHOOL DIST., LAKE SUPERIOR PUBLIC SCHOOL DIST., MAPLE RIVER SCHOOL DISTRICT, MINNEWASKA SCHOOL DISTRICT, PERHAM-DENT PUBLIC SCHOOL DISTRICT, PROCTOR PUBLIC SCHOOL DISTRICT, RED WING PUBLIC SCHOOL DISTRICT, STEWARTVILLE PUBLIC SCHOOL DISTRICT, WACONIA PUBLIC SCHOOL DISTRICT, ROSEMOUNT-APPLE VALLEY-EAGAN, DULUTH PUBLIC SCHOOL DISTRICT, BENSON PUBLIC SCHOOL DISTRICT, CLOQUET PUBLIC SCHOOL DISTRICT, LESUEUR-HENDERSON SCHOOL DISTRICT, LONG PRAIRIE-GREY EAGLE SCHOOL DIST, LUVERNE PUBLIC SCHOOL DISTRICT, MELROSE PUBLIC SCHOOL DISTRICT, PEQUOT LAKES PUBLIC SCHOOLS, SOUTHLAND PUBLIC SCHOOL DISTRICT, WILLMAR PUBLIC SCHOOL DISTRICT, DETROIT LAKES PUBLIC SCHOOL DIST., BUFFALO-HANOVER-MONTROSE PUBLIC SCHOOL, COLUMBIA HEIGHTS PUBLIC SCHOOL DIST, ST. MICHAEL-ALBERTVILLE SCHOOL DIST, OSSEO PUBLIC SCHOOL DISTRICT, ELK RIVER PUBLIC SCHOOL DISTRICT, SAINT PAUL SCHOOL DISTRICT, BECKER PUBLIC SCHOOL DISTRICT, CASS LAKE-BENA PUBLIC SCHOOLS, DILWORTH-GLYNDON-FELTON, FAIRMONT AREA SCHOOL DISTRICT, FILLMORE CENTRAL, FRAZEE-VERGAS PUBLIC SCHOOL DIST., LAKE BENTON PUBLIC SCHOOL DISTRICT, LAKE CITY PUBLIC SCHOOL DISTRICT, LANESBORO PUBLIC SCHOOL DISTRICT, MCGREGOR PUBLIC SCHOOL DISTRICT, MEDFORD PUBLIC SCHOOL DISTRICT, NEVIS PUBLIC SCHOOL DISTRICT, PINE CITY PUBLIC SCHOOL DISTRICT, SAUK CENTRE PUBLIC SCHOOL DISTRICT, SLEEPY EYE PUBLIC SCHOOL DISTRICT, ST. CLAIR PUBLIC SCHOOL DISTRICT, THIEF RIVER FALLS SCHOOL DISTRICT, UNITED SOUTH CENTRAL SCHOOL DIST., WARROAD PUBLIC SCHOOL DISTRICT, WATERVILLE-ELYSIAN-MORRISTOWN, WEST ST. PAUL-MENDOTA HTS.-EAGAN, MINNEAPOLIS PUBLIC SCHOOL DIST., NORTH ST PAUL-MAPLEWOOD SCHOOL DIST, OWATONNA PUBLIC SCHOOL DISTRICT, EDEN PRAIRIE PUBLIC SCHOOL DISTRICT, NORTHFIELD PUBLIC SCHOOL DISTRICT, HAWLEY PUBLIC SCHOOL DISTRICT, PAYNESVILLE PUBLIC SCHOOL DISTRICT, TRITON PUBLIC SCHOOL DISTRICT, MOUNTAIN IRON-BUHL SCHOOL DISTRICT, ST. LOUIS COUNTY SCHOOL DISTRICT, WHEATON AREA PUBLIC SCHOOL DISTRICT&#10;School districts that have 60% or more schools implementing PBIS are indicated in dark green. These are:&#10;MORA PUBLIC SCHOOL DISTRICT, AITKIN PUBLIC SCHOOL DISTRICT, CALEDONIA PUBLIC SCHOOL DISTRICT, EAST CENTRAL SCHOOL DISTRICT, HINCKLEY-FINLAYSON SCHOOL DISTRICT, NEW LONDON-SPICER SCHOOL DISTRICT, NEW ULM PUBLIC SCHOOL DISTRICT, ONAMIA PUBLIC SCHOOL DISTRICT, ROSEVILLE PUBLIC SCHOOL DISTRICT, RUSSELL-TYLER-RUTHTON PUBLIC SCHOOLS, ST. PETER PUBLIC SCHOOL DISTRICT, WAUBUN-OGEMA-WHITE EARTH PUBLIC SCHOOL, MAHNOMEN PUBLIC SCHOOL DISTRICT, PINE ISLAND PUBLIC SCHOOL DIST., MOUNDS VIEW PUBLIC SCHOOL DISTRICT, ALBERT LEA PUBLIC SCHOOL DISTRICT, PRIOR LAKE-SAVAGE AREA SCHOOLS, BLUE EARTH AREA PUBLIC SCHOOL, EAST GRAND FORKS PUBLIC SCHOOL DIST, LACRESCENT-HOKAH SCHOOL DISTRICT, SAUK RAPIDS-RICE PUBLIC SCHOOLS, INVER GROVE HEIGHTS SCHOOLS, LITTLE FALLS PUBLIC SCHOOL DISTRICT, MOORHEAD PUBLIC SCHOOL DISTRICT, BURNSVILLE PUBLIC SCHOOL DISTRICT, HOPKINS PUBLIC SCHOOL DISTRICT, FOREST LAKE PUBLIC SCHOOL DISTRICT, ROBBINSDALE PUBLIC SCHOOL DISTRICT, ADRIAN PUBLIC SCHOOL DISTRICT, BELGRADE-BROOTEN-ELROSA SCHOOL DIST, BIRD ISLAND-OLIVIA-LAKE LILLIAN, BLOOMING PRAIRIE PUBLIC SCHOOL DIST, BLOOMINGTON PUBLIC SCHOOL DISTRICT, BUTTERFIELD PUBLIC SCHOOL DISTRICT, CAMBRIDGE-ISANTI PUBLIC SCHOOL DIST, CANNON FALLS PUBLIC SCHOOL DISTRICT, CEDAR MOUNTAIN SCHOOL DISTRICT, CHISAGO LAKES SCHOOL DISTRICT, CHISHOLM PUBLIC SCHOOL DISTRICT, CLEARBROOK-GONVICK SCHOOL DISTRICT, CROSBY-IRONTON PUBLIC SCHOOL DIST., DEER RIVER PUBLIC SCHOOL DISTRICT, EASTERN CARVER COUNTY PUBLIC SCHOOL, EDGERTON PUBLIC SCHOOL DISTRICT, ELY PUBLIC SCHOOL DISTRICT, FLOODWOOD PUBLIC SCHOOL DISTRICT, G.F.W., GLENCOE-SILVER LAKE SCHOOL DISTRICT, GOODHUE PUBLIC SCHOOL DISTRICT, GRANADA HUNTLEY-EAST CHAIN, HERON LAKE-OKABENA SCHOOL DISTRICT, HILLS-BEAVER CREEK SCHOOL DISTRICT, HOUSTON PUBLIC SCHOOL DISTRICT, INTERNATIONAL FALLS SCHOOL DISTRICT, JANESVILLE-WALDORF-PEMBERTON, JORDAN PUBLIC SCHOOL DISTRICT, KELLIHER PUBLIC SCHOOL DISTRICT, KENYON-WANAMINGO SCHOOL DISTRICT, KERKHOVEN-MURDOCK-SUNBURG, KINGSLAND PUBLIC SCHOOL DISTRICT, LAKE CRYSTAL-WELLCOME MEMORIAL, LAKE PARK AUDUBON SCHOOL DISTRICT, LESTER PRAIRIE PUBLIC SCHOOL DIST., LYLE PUBLIC SCHOOL DISTRICT, LYND PUBLIC SCHOOL DISTRICT, M.A.C.C.R.A.Y. SCHOOL DISTRICT, MABEL-CANTON PUBLIC SCHOOL DIST., MAHTOMEDI PUBLIC SCHOOL DISTRICT, MAPLE LAKE PUBLIC SCHOOL DISTRICT, MINNEOTA PUBLIC SCHOOL DISTRICT, MONTEVIDEO PUBLIC SCHOOL DISTRICT, MURRAY COUNTY CENTRAL SCHOOL DIST., NASHWAUK-KEEWATIN SCHOOL DISTRICT, NETT LAKE PUBLIC SCHOOL DISTRICT, NICOLLET PUBLIC SCHOOL DISTRICT, NORTHLAND COMMUNITY SCHOOLS, NRHEG SCHOOL DISTRICT, PILLAGER PUBLIC SCHOOL DISTRICT, PRINCETON PUBLIC SCHOOL DISTRICT, SOUTH KOOCHICHING SCHOOL DISTRICT, SPRING GROVE SCHOOL DISTRICT, ST. ANTHONY-NEW BRIGHTON SCHOOLS, ST. CLOUD PUBLIC SCHOOL DISTRICT, TRUMAN PUBLIC SCHOOL DISTRICT, WALKER-HACKENSACK-AKELEY SCHL. DIST, WINDOM PUBLIC SCHOOL DISTRICT, YELLOW MEDICINE EAST, ZUMBROTA-MAZEPPA SCHOOL DISTRICT, BELLE PLAINE PUBLIC SCHOOL DISTRICT, BROOKLYN CENTER SCHOOL DISTRICT, CENTENNIAL PUBLIC SCHOOL DISTRICT, CLEVELAND PUBLIC SCHOOL DISTRICT, GOODRIDGE PUBLIC SCHOOL DISTRICT, HILL CITY PUBLIC SCHOOL DISTRICT, HOLDINGFORD PUBLIC SCHOOL DISTRICT, LANCASTER PUBLIC SCHOOL DISTRICT, LAPORTE PUBLIC SCHOOL DISTRICT, REDWOOD AREA SCHOOL DISTRICT, RUSH CITY PUBLIC SCHOOL DISTRICT, SOUTH SAINT PAUL PUBLIC SCHOOL DISTRICT, WAYZATA PUBLIC SCHOOL DISTRICT, GREENWAY PUBLIC SCHOOL DISTRICT, AUSTIN PUBLIC SCHOOL DISTRICT, BARNUM PUBLIC SCHOOL DISTRICT, FRIDLEY PUBLIC SCHOOL DISTRICT, ISLE PUBLIC SCHOOL DISTRICT, KASSON-MANTORVILLE SCHOOL DISTRICT, LAKE OF THE WOODS SCHOOL DISTRICT, MARSHALL COUNTY CENTRAL SCHOOLS, MARSHALL PUBLIC SCHOOL DISTRICT, MENAHGA PUBLIC SCHOOL DISTRICT, MOOSE LAKE PUBLIC SCHOOL DISTRICT, OGILVIE PUBLIC SCHOOL DISTRICT, ROYALTON PUBLIC SCHOOL DISTRICT, SARTELL-ST. STEPHEN SCHOOL DISTRICT, SHAKOPEE PUBLIC SCHOOL DISTRICT, ST. FRANCIS PUBLIC SCHOOL DISTRICT, SWANVILLE PUBLIC SCHOOL DISTRICT, WESTONKA PUBLIC SCHOOL DISTRICT, WINONA AREA PUBLIC SCHOOL DISTRICT,&#10;Charter Schools implementing PBIS are indicated by a black dot. These are:&#10;HMONG COLLEGE PREP ACADEMY, NORTH LAKES ACADEMY, ATHLOS ACADEMY OF SAINT CLOUD, BLUFFVIEW MONTESSORI, CEDAR RIVERSIDE COMMUNITY SCHOOL, COLOGNE ACADEMY, DAVINCI ACADEMY, DISCOVERY PUBLIC SCHOOL FARIBAULT, DISCOVERY WOODS MONTESSORI SCHOOL, DUGSI ACADEMY, DULUTH PUBLIC SCHOOLS ACADEMY, EXCELL ACADEMY CHARTER, FRASER ACADEMY, FRIENDSHIP ACDMY OF FINE ARTS CHTR., HENNEPIN ELEMENTARY SCHOOL, LIONSGATE ACADEMY, LOVEWORKS ACADEMY FOR ARTS, MATH AND SCIENCE ACADEMY, PARTNERSHIP ACADEMY, INC., PRAIRIE SEEDS ACADEMY, STEP ACADEMY CHARTER SCHOOL, TEAM ACADEMY, TWIN CITIES GERMAN IMMERSION CHRTR, URBAN ACADEMY CHARTER SCHOOL, NEW CENTURY CHARTER SCHOOL, NEW MILLENNIUM ACADEMY CHARTER SCHOOL, COLLEGE PREPARATORY ELEMENTARY, ROCHESTER BEACON ACADEMY, ARCADIA CHARTER SCHOOL (Formerly ARTECH), ART AND SCIENCE ACADEMY, MINNESOTA EXCELLENCE IN LEARNING ACADEMY, NAYTAHWAUSH COMMUNITY SCHOOL, PARTNERSHIP ACADEMY, INC., STRIDE ACADEMY CHARTER SCHOOL and TREKNORTH HIGH SCHOOL&#10;Other Schools implementing PBIS are indicated by a black square. These are:&#10;NAY-AH-SHING, DEPARTMENT OF CORRECTIONS/WALTER MAGINNIS HIGH SCHOOL, and BUG-O-NAY-GE-SHIG&#10;Education Districts and Intermediate School districts (ISD) implementing PBIS are indicated by a yellow star. These are: &#10;ISD 287/NORTH EDUCATION CENTER, ISD 287/NORTH EDUCATION CENTER ALC, ISD 287/NORTHWEST TECH CENTER, ISD 287/SAFE, ISD 287/SOUTH EDUCATION CENTER, ISD 287/THE HENNEPIN COUNTY HOME SCHOOL EPISILON, ISD 287/WEST EDUCATION ALTERNATIVE CENTER, ISD 287/WEST EDUCATION CENTER, ISD 287/WEST HIGH SCHOOL, ISD 287/WEST TRANSITION, ISD 916/EAST VIEW ACADEMY (Formerly ALTERNATIVE LEARNING AT CAPITOL VIEW CENTER), ISD 917/ALLIANCE EDUCATION CENTER , ISD 917/LEBANON EDUCATION CENTER TEA, MIDSTATE EDUCATION DISTRICT, MVED/ MINNESOTA VALLEY SCHOOL"/>
          <p:cNvPicPr>
            <a:picLocks noChangeAspect="1"/>
          </p:cNvPicPr>
          <p:nvPr/>
        </p:nvPicPr>
        <p:blipFill rotWithShape="1">
          <a:blip r:embed="rId4" cstate="email">
            <a:extLst>
              <a:ext uri="{28A0092B-C50C-407E-A947-70E740481C1C}">
                <a14:useLocalDpi xmlns:a14="http://schemas.microsoft.com/office/drawing/2010/main"/>
              </a:ext>
            </a:extLst>
          </a:blip>
          <a:srcRect l="5569" t="2716" r="4773" b="17819"/>
          <a:stretch/>
        </p:blipFill>
        <p:spPr>
          <a:xfrm>
            <a:off x="10744200" y="91440"/>
            <a:ext cx="1356534" cy="1555887"/>
          </a:xfrm>
          <a:prstGeom prst="rect">
            <a:avLst/>
          </a:prstGeom>
        </p:spPr>
      </p:pic>
    </p:spTree>
    <p:extLst>
      <p:ext uri="{BB962C8B-B14F-4D97-AF65-F5344CB8AC3E}">
        <p14:creationId xmlns:p14="http://schemas.microsoft.com/office/powerpoint/2010/main" val="258938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1D2A53"/>
                </a:solidFill>
              </a:rPr>
              <a:t>Completion of Cohort Training</a:t>
            </a:r>
            <a:r>
              <a:rPr lang="en-US" sz="2800" dirty="0">
                <a:solidFill>
                  <a:srgbClr val="1D2A53"/>
                </a:solidFill>
              </a:rPr>
              <a:t/>
            </a:r>
            <a:br>
              <a:rPr lang="en-US" sz="2800" dirty="0">
                <a:solidFill>
                  <a:srgbClr val="1D2A53"/>
                </a:solidFill>
              </a:rPr>
            </a:br>
            <a:r>
              <a:rPr lang="en-US" sz="1800" dirty="0">
                <a:solidFill>
                  <a:srgbClr val="1D2A53"/>
                </a:solidFill>
              </a:rPr>
              <a:t>Cohort 11 – 2015-2017</a:t>
            </a:r>
            <a:endParaRPr lang="en-US" dirty="0"/>
          </a:p>
        </p:txBody>
      </p:sp>
      <p:graphicFrame>
        <p:nvGraphicFramePr>
          <p:cNvPr id="5" name="Chart 4" title="SRIP Cohort 14 Tiered Fidelity Inventory Chart - Fall Winter Spring"/>
          <p:cNvGraphicFramePr/>
          <p:nvPr>
            <p:extLst>
              <p:ext uri="{D42A27DB-BD31-4B8C-83A1-F6EECF244321}">
                <p14:modId xmlns:p14="http://schemas.microsoft.com/office/powerpoint/2010/main" val="3682936877"/>
              </p:ext>
            </p:extLst>
          </p:nvPr>
        </p:nvGraphicFramePr>
        <p:xfrm>
          <a:off x="1692413" y="1472184"/>
          <a:ext cx="8846634" cy="5248578"/>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2365852" y="2926080"/>
            <a:ext cx="8173195"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pic>
        <p:nvPicPr>
          <p:cNvPr id="8" name="Picture 7" descr="This is an image of a Minnesota map, divided according to school district. The map is color coded to show the level of PBIS implementation throughout the state. &#10;School districts that have 1% to 59% of schools implementing PBIS are indicated in light green. These are: SOUTH WASHINGTON COUNTY SCHOOL DIST, ROCHESTER PUBLIC SCHOOL DISTRICT, WHITE BEAR LAKE SCHOOL DISTRICT, ALEXANDRIA PUBLIC SCHOOL DISTRICT, EDINA PUBLIC SCHOOL DISTRICT, FARMINGTON PUBLIC SCHOOL DISTRICT, LAKEVILLE PUBLIC SCHOOL DISTRICT, HASTINGS PUBLIC SCHOOL DISTRICT, PINE RIVER-BACKUS SCHOOL DISTRICT, RICHFIELD PUBLIC SCHOOL DISTRICT, WASECA PUBLIC SCHOOL DISTRICT, BRAINERD PUBLIC SCHOOL DISTRICT, NEW PRAGUE AREA SCHOOLS, ROCORI PUBLIC SCHOOL DISTRICT, STILLWATER AREA PUBLIC SCHOOL DIST., ALBANY PUBLIC SCHOOL DISTRICT, BIG LAKE PUBLIC SCHOOL DISTRICT, FARIBAULT PUBLIC SCHOOL DISTRICT, JACKSON COUNTY CENTRAL SCHOOL DIST., LAC QUI PARLE VALLEY SCHOOL DIST., LAKE SUPERIOR PUBLIC SCHOOL DIST., MAPLE RIVER SCHOOL DISTRICT, MINNEWASKA SCHOOL DISTRICT, PERHAM-DENT PUBLIC SCHOOL DISTRICT, PROCTOR PUBLIC SCHOOL DISTRICT, RED WING PUBLIC SCHOOL DISTRICT, STEWARTVILLE PUBLIC SCHOOL DISTRICT, WACONIA PUBLIC SCHOOL DISTRICT, ROSEMOUNT-APPLE VALLEY-EAGAN, DULUTH PUBLIC SCHOOL DISTRICT, BENSON PUBLIC SCHOOL DISTRICT, CLOQUET PUBLIC SCHOOL DISTRICT, LESUEUR-HENDERSON SCHOOL DISTRICT, LONG PRAIRIE-GREY EAGLE SCHOOL DIST, LUVERNE PUBLIC SCHOOL DISTRICT, MELROSE PUBLIC SCHOOL DISTRICT, PEQUOT LAKES PUBLIC SCHOOLS, SOUTHLAND PUBLIC SCHOOL DISTRICT, WILLMAR PUBLIC SCHOOL DISTRICT, DETROIT LAKES PUBLIC SCHOOL DIST., BUFFALO-HANOVER-MONTROSE PUBLIC SCHOOL, COLUMBIA HEIGHTS PUBLIC SCHOOL DIST, ST. MICHAEL-ALBERTVILLE SCHOOL DIST, OSSEO PUBLIC SCHOOL DISTRICT, ELK RIVER PUBLIC SCHOOL DISTRICT, SAINT PAUL SCHOOL DISTRICT, BECKER PUBLIC SCHOOL DISTRICT, CASS LAKE-BENA PUBLIC SCHOOLS, DILWORTH-GLYNDON-FELTON, FAIRMONT AREA SCHOOL DISTRICT, FILLMORE CENTRAL, FRAZEE-VERGAS PUBLIC SCHOOL DIST., LAKE BENTON PUBLIC SCHOOL DISTRICT, LAKE CITY PUBLIC SCHOOL DISTRICT, LANESBORO PUBLIC SCHOOL DISTRICT, MCGREGOR PUBLIC SCHOOL DISTRICT, MEDFORD PUBLIC SCHOOL DISTRICT, NEVIS PUBLIC SCHOOL DISTRICT, PINE CITY PUBLIC SCHOOL DISTRICT, SAUK CENTRE PUBLIC SCHOOL DISTRICT, SLEEPY EYE PUBLIC SCHOOL DISTRICT, ST. CLAIR PUBLIC SCHOOL DISTRICT, THIEF RIVER FALLS SCHOOL DISTRICT, UNITED SOUTH CENTRAL SCHOOL DIST., WARROAD PUBLIC SCHOOL DISTRICT, WATERVILLE-ELYSIAN-MORRISTOWN, WEST ST. PAUL-MENDOTA HTS.-EAGAN, MINNEAPOLIS PUBLIC SCHOOL DIST., NORTH ST PAUL-MAPLEWOOD SCHOOL DIST, OWATONNA PUBLIC SCHOOL DISTRICT, EDEN PRAIRIE PUBLIC SCHOOL DISTRICT, NORTHFIELD PUBLIC SCHOOL DISTRICT, HAWLEY PUBLIC SCHOOL DISTRICT, PAYNESVILLE PUBLIC SCHOOL DISTRICT, TRITON PUBLIC SCHOOL DISTRICT, MOUNTAIN IRON-BUHL SCHOOL DISTRICT, ST. LOUIS COUNTY SCHOOL DISTRICT, WHEATON AREA PUBLIC SCHOOL DISTRICT&#10;School districts that have 60% or more schools implementing PBIS are indicated in dark green. These are:&#10;MORA PUBLIC SCHOOL DISTRICT, AITKIN PUBLIC SCHOOL DISTRICT, CALEDONIA PUBLIC SCHOOL DISTRICT, EAST CENTRAL SCHOOL DISTRICT, HINCKLEY-FINLAYSON SCHOOL DISTRICT, NEW LONDON-SPICER SCHOOL DISTRICT, NEW ULM PUBLIC SCHOOL DISTRICT, ONAMIA PUBLIC SCHOOL DISTRICT, ROSEVILLE PUBLIC SCHOOL DISTRICT, RUSSELL-TYLER-RUTHTON PUBLIC SCHOOLS, ST. PETER PUBLIC SCHOOL DISTRICT, WAUBUN-OGEMA-WHITE EARTH PUBLIC SCHOOL, MAHNOMEN PUBLIC SCHOOL DISTRICT, PINE ISLAND PUBLIC SCHOOL DIST., MOUNDS VIEW PUBLIC SCHOOL DISTRICT, ALBERT LEA PUBLIC SCHOOL DISTRICT, PRIOR LAKE-SAVAGE AREA SCHOOLS, BLUE EARTH AREA PUBLIC SCHOOL, EAST GRAND FORKS PUBLIC SCHOOL DIST, LACRESCENT-HOKAH SCHOOL DISTRICT, SAUK RAPIDS-RICE PUBLIC SCHOOLS, INVER GROVE HEIGHTS SCHOOLS, LITTLE FALLS PUBLIC SCHOOL DISTRICT, MOORHEAD PUBLIC SCHOOL DISTRICT, BURNSVILLE PUBLIC SCHOOL DISTRICT, HOPKINS PUBLIC SCHOOL DISTRICT, FOREST LAKE PUBLIC SCHOOL DISTRICT, ROBBINSDALE PUBLIC SCHOOL DISTRICT, ADRIAN PUBLIC SCHOOL DISTRICT, BELGRADE-BROOTEN-ELROSA SCHOOL DIST, BIRD ISLAND-OLIVIA-LAKE LILLIAN, BLOOMING PRAIRIE PUBLIC SCHOOL DIST, BLOOMINGTON PUBLIC SCHOOL DISTRICT, BUTTERFIELD PUBLIC SCHOOL DISTRICT, CAMBRIDGE-ISANTI PUBLIC SCHOOL DIST, CANNON FALLS PUBLIC SCHOOL DISTRICT, CEDAR MOUNTAIN SCHOOL DISTRICT, CHISAGO LAKES SCHOOL DISTRICT, CHISHOLM PUBLIC SCHOOL DISTRICT, CLEARBROOK-GONVICK SCHOOL DISTRICT, CROSBY-IRONTON PUBLIC SCHOOL DIST., DEER RIVER PUBLIC SCHOOL DISTRICT, EASTERN CARVER COUNTY PUBLIC SCHOOL, EDGERTON PUBLIC SCHOOL DISTRICT, ELY PUBLIC SCHOOL DISTRICT, FLOODWOOD PUBLIC SCHOOL DISTRICT, G.F.W., GLENCOE-SILVER LAKE SCHOOL DISTRICT, GOODHUE PUBLIC SCHOOL DISTRICT, GRANADA HUNTLEY-EAST CHAIN, HERON LAKE-OKABENA SCHOOL DISTRICT, HILLS-BEAVER CREEK SCHOOL DISTRICT, HOUSTON PUBLIC SCHOOL DISTRICT, INTERNATIONAL FALLS SCHOOL DISTRICT, JANESVILLE-WALDORF-PEMBERTON, JORDAN PUBLIC SCHOOL DISTRICT, KELLIHER PUBLIC SCHOOL DISTRICT, KENYON-WANAMINGO SCHOOL DISTRICT, KERKHOVEN-MURDOCK-SUNBURG, KINGSLAND PUBLIC SCHOOL DISTRICT, LAKE CRYSTAL-WELLCOME MEMORIAL, LAKE PARK AUDUBON SCHOOL DISTRICT, LESTER PRAIRIE PUBLIC SCHOOL DIST., LYLE PUBLIC SCHOOL DISTRICT, LYND PUBLIC SCHOOL DISTRICT, M.A.C.C.R.A.Y. SCHOOL DISTRICT, MABEL-CANTON PUBLIC SCHOOL DIST., MAHTOMEDI PUBLIC SCHOOL DISTRICT, MAPLE LAKE PUBLIC SCHOOL DISTRICT, MINNEOTA PUBLIC SCHOOL DISTRICT, MONTEVIDEO PUBLIC SCHOOL DISTRICT, MURRAY COUNTY CENTRAL SCHOOL DIST., NASHWAUK-KEEWATIN SCHOOL DISTRICT, NETT LAKE PUBLIC SCHOOL DISTRICT, NICOLLET PUBLIC SCHOOL DISTRICT, NORTHLAND COMMUNITY SCHOOLS, NRHEG SCHOOL DISTRICT, PILLAGER PUBLIC SCHOOL DISTRICT, PRINCETON PUBLIC SCHOOL DISTRICT, SOUTH KOOCHICHING SCHOOL DISTRICT, SPRING GROVE SCHOOL DISTRICT, ST. ANTHONY-NEW BRIGHTON SCHOOLS, ST. CLOUD PUBLIC SCHOOL DISTRICT, TRUMAN PUBLIC SCHOOL DISTRICT, WALKER-HACKENSACK-AKELEY SCHL. DIST, WINDOM PUBLIC SCHOOL DISTRICT, YELLOW MEDICINE EAST, ZUMBROTA-MAZEPPA SCHOOL DISTRICT, BELLE PLAINE PUBLIC SCHOOL DISTRICT, BROOKLYN CENTER SCHOOL DISTRICT, CENTENNIAL PUBLIC SCHOOL DISTRICT, CLEVELAND PUBLIC SCHOOL DISTRICT, GOODRIDGE PUBLIC SCHOOL DISTRICT, HILL CITY PUBLIC SCHOOL DISTRICT, HOLDINGFORD PUBLIC SCHOOL DISTRICT, LANCASTER PUBLIC SCHOOL DISTRICT, LAPORTE PUBLIC SCHOOL DISTRICT, REDWOOD AREA SCHOOL DISTRICT, RUSH CITY PUBLIC SCHOOL DISTRICT, SOUTH SAINT PAUL PUBLIC SCHOOL DISTRICT, WAYZATA PUBLIC SCHOOL DISTRICT, GREENWAY PUBLIC SCHOOL DISTRICT, AUSTIN PUBLIC SCHOOL DISTRICT, BARNUM PUBLIC SCHOOL DISTRICT, FRIDLEY PUBLIC SCHOOL DISTRICT, ISLE PUBLIC SCHOOL DISTRICT, KASSON-MANTORVILLE SCHOOL DISTRICT, LAKE OF THE WOODS SCHOOL DISTRICT, MARSHALL COUNTY CENTRAL SCHOOLS, MARSHALL PUBLIC SCHOOL DISTRICT, MENAHGA PUBLIC SCHOOL DISTRICT, MOOSE LAKE PUBLIC SCHOOL DISTRICT, OGILVIE PUBLIC SCHOOL DISTRICT, ROYALTON PUBLIC SCHOOL DISTRICT, SARTELL-ST. STEPHEN SCHOOL DISTRICT, SHAKOPEE PUBLIC SCHOOL DISTRICT, ST. FRANCIS PUBLIC SCHOOL DISTRICT, SWANVILLE PUBLIC SCHOOL DISTRICT, WESTONKA PUBLIC SCHOOL DISTRICT, WINONA AREA PUBLIC SCHOOL DISTRICT,&#10;Charter Schools implementing PBIS are indicated by a black dot. These are:&#10;HMONG COLLEGE PREP ACADEMY, NORTH LAKES ACADEMY, ATHLOS ACADEMY OF SAINT CLOUD, BLUFFVIEW MONTESSORI, CEDAR RIVERSIDE COMMUNITY SCHOOL, COLOGNE ACADEMY, DAVINCI ACADEMY, DISCOVERY PUBLIC SCHOOL FARIBAULT, DISCOVERY WOODS MONTESSORI SCHOOL, DUGSI ACADEMY, DULUTH PUBLIC SCHOOLS ACADEMY, EXCELL ACADEMY CHARTER, FRASER ACADEMY, FRIENDSHIP ACDMY OF FINE ARTS CHTR., HENNEPIN ELEMENTARY SCHOOL, LIONSGATE ACADEMY, LOVEWORKS ACADEMY FOR ARTS, MATH AND SCIENCE ACADEMY, PARTNERSHIP ACADEMY, INC., PRAIRIE SEEDS ACADEMY, STEP ACADEMY CHARTER SCHOOL, TEAM ACADEMY, TWIN CITIES GERMAN IMMERSION CHRTR, URBAN ACADEMY CHARTER SCHOOL, NEW CENTURY CHARTER SCHOOL, NEW MILLENNIUM ACADEMY CHARTER SCHOOL, COLLEGE PREPARATORY ELEMENTARY, ROCHESTER BEACON ACADEMY, ARCADIA CHARTER SCHOOL (Formerly ARTECH), ART AND SCIENCE ACADEMY, MINNESOTA EXCELLENCE IN LEARNING ACADEMY, NAYTAHWAUSH COMMUNITY SCHOOL, PARTNERSHIP ACADEMY, INC., STRIDE ACADEMY CHARTER SCHOOL and TREKNORTH HIGH SCHOOL&#10;Other Schools implementing PBIS are indicated by a black square. These are:&#10;NAY-AH-SHING, DEPARTMENT OF CORRECTIONS/WALTER MAGINNIS HIGH SCHOOL, and BUG-O-NAY-GE-SHIG&#10;Education Districts and Intermediate School districts (ISD) implementing PBIS are indicated by a yellow star. These are: &#10;ISD 287/NORTH EDUCATION CENTER, ISD 287/NORTH EDUCATION CENTER ALC, ISD 287/NORTHWEST TECH CENTER, ISD 287/SAFE, ISD 287/SOUTH EDUCATION CENTER, ISD 287/THE HENNEPIN COUNTY HOME SCHOOL EPISILON, ISD 287/WEST EDUCATION ALTERNATIVE CENTER, ISD 287/WEST EDUCATION CENTER, ISD 287/WEST HIGH SCHOOL, ISD 287/WEST TRANSITION, ISD 916/EAST VIEW ACADEMY (Formerly ALTERNATIVE LEARNING AT CAPITOL VIEW CENTER), ISD 917/ALLIANCE EDUCATION CENTER , ISD 917/LEBANON EDUCATION CENTER TEA, MIDSTATE EDUCATION DISTRICT, MVED/ MINNESOTA VALLEY SCHOOL"/>
          <p:cNvPicPr>
            <a:picLocks noChangeAspect="1"/>
          </p:cNvPicPr>
          <p:nvPr/>
        </p:nvPicPr>
        <p:blipFill rotWithShape="1">
          <a:blip r:embed="rId4" cstate="email">
            <a:extLst>
              <a:ext uri="{28A0092B-C50C-407E-A947-70E740481C1C}">
                <a14:useLocalDpi xmlns:a14="http://schemas.microsoft.com/office/drawing/2010/main"/>
              </a:ext>
            </a:extLst>
          </a:blip>
          <a:srcRect l="5569" t="2716" r="4773" b="17819"/>
          <a:stretch/>
        </p:blipFill>
        <p:spPr>
          <a:xfrm>
            <a:off x="10744200" y="91440"/>
            <a:ext cx="1356534" cy="1555887"/>
          </a:xfrm>
          <a:prstGeom prst="rect">
            <a:avLst/>
          </a:prstGeom>
        </p:spPr>
      </p:pic>
    </p:spTree>
    <p:extLst>
      <p:ext uri="{BB962C8B-B14F-4D97-AF65-F5344CB8AC3E}">
        <p14:creationId xmlns:p14="http://schemas.microsoft.com/office/powerpoint/2010/main" val="316093328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1D2A53"/>
                </a:solidFill>
              </a:rPr>
              <a:t>End of Day 1</a:t>
            </a:r>
            <a:r>
              <a:rPr lang="en-US" sz="2800" dirty="0">
                <a:solidFill>
                  <a:srgbClr val="1D2A53"/>
                </a:solidFill>
              </a:rPr>
              <a:t/>
            </a:r>
            <a:br>
              <a:rPr lang="en-US" sz="2800" dirty="0">
                <a:solidFill>
                  <a:srgbClr val="1D2A53"/>
                </a:solidFill>
              </a:rPr>
            </a:br>
            <a:r>
              <a:rPr lang="en-US" sz="1800" dirty="0"/>
              <a:t>Cohort 12 – 2016-2018</a:t>
            </a:r>
            <a:endParaRPr lang="en-US" dirty="0"/>
          </a:p>
        </p:txBody>
      </p:sp>
      <p:graphicFrame>
        <p:nvGraphicFramePr>
          <p:cNvPr id="5" name="Chart 4" title="SRIP Cohort 14 Tiered Fidelity Inventory Chart - Fall Winter Spring"/>
          <p:cNvGraphicFramePr/>
          <p:nvPr>
            <p:extLst>
              <p:ext uri="{D42A27DB-BD31-4B8C-83A1-F6EECF244321}">
                <p14:modId xmlns:p14="http://schemas.microsoft.com/office/powerpoint/2010/main" val="2210459934"/>
              </p:ext>
            </p:extLst>
          </p:nvPr>
        </p:nvGraphicFramePr>
        <p:xfrm>
          <a:off x="1692413" y="1472184"/>
          <a:ext cx="8846634" cy="5248578"/>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2365852" y="2926080"/>
            <a:ext cx="8173195"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pic>
        <p:nvPicPr>
          <p:cNvPr id="8" name="Picture 7" descr="This is an image of a Minnesota map, divided according to school district. The map is color coded to show the level of PBIS implementation throughout the state. &#10;School districts that have 1% to 59% of schools implementing PBIS are indicated in light green. These are: SOUTH WASHINGTON COUNTY SCHOOL DIST, ROCHESTER PUBLIC SCHOOL DISTRICT, WHITE BEAR LAKE SCHOOL DISTRICT, ALEXANDRIA PUBLIC SCHOOL DISTRICT, EDINA PUBLIC SCHOOL DISTRICT, FARMINGTON PUBLIC SCHOOL DISTRICT, LAKEVILLE PUBLIC SCHOOL DISTRICT, HASTINGS PUBLIC SCHOOL DISTRICT, PINE RIVER-BACKUS SCHOOL DISTRICT, RICHFIELD PUBLIC SCHOOL DISTRICT, WASECA PUBLIC SCHOOL DISTRICT, BRAINERD PUBLIC SCHOOL DISTRICT, NEW PRAGUE AREA SCHOOLS, ROCORI PUBLIC SCHOOL DISTRICT, STILLWATER AREA PUBLIC SCHOOL DIST., ALBANY PUBLIC SCHOOL DISTRICT, BIG LAKE PUBLIC SCHOOL DISTRICT, FARIBAULT PUBLIC SCHOOL DISTRICT, JACKSON COUNTY CENTRAL SCHOOL DIST., LAC QUI PARLE VALLEY SCHOOL DIST., LAKE SUPERIOR PUBLIC SCHOOL DIST., MAPLE RIVER SCHOOL DISTRICT, MINNEWASKA SCHOOL DISTRICT, PERHAM-DENT PUBLIC SCHOOL DISTRICT, PROCTOR PUBLIC SCHOOL DISTRICT, RED WING PUBLIC SCHOOL DISTRICT, STEWARTVILLE PUBLIC SCHOOL DISTRICT, WACONIA PUBLIC SCHOOL DISTRICT, ROSEMOUNT-APPLE VALLEY-EAGAN, DULUTH PUBLIC SCHOOL DISTRICT, BENSON PUBLIC SCHOOL DISTRICT, CLOQUET PUBLIC SCHOOL DISTRICT, LESUEUR-HENDERSON SCHOOL DISTRICT, LONG PRAIRIE-GREY EAGLE SCHOOL DIST, LUVERNE PUBLIC SCHOOL DISTRICT, MELROSE PUBLIC SCHOOL DISTRICT, PEQUOT LAKES PUBLIC SCHOOLS, SOUTHLAND PUBLIC SCHOOL DISTRICT, WILLMAR PUBLIC SCHOOL DISTRICT, DETROIT LAKES PUBLIC SCHOOL DIST., BUFFALO-HANOVER-MONTROSE PUBLIC SCHOOL, COLUMBIA HEIGHTS PUBLIC SCHOOL DIST, ST. MICHAEL-ALBERTVILLE SCHOOL DIST, OSSEO PUBLIC SCHOOL DISTRICT, ELK RIVER PUBLIC SCHOOL DISTRICT, SAINT PAUL SCHOOL DISTRICT, BECKER PUBLIC SCHOOL DISTRICT, CASS LAKE-BENA PUBLIC SCHOOLS, DILWORTH-GLYNDON-FELTON, FAIRMONT AREA SCHOOL DISTRICT, FILLMORE CENTRAL, FRAZEE-VERGAS PUBLIC SCHOOL DIST., LAKE BENTON PUBLIC SCHOOL DISTRICT, LAKE CITY PUBLIC SCHOOL DISTRICT, LANESBORO PUBLIC SCHOOL DISTRICT, MCGREGOR PUBLIC SCHOOL DISTRICT, MEDFORD PUBLIC SCHOOL DISTRICT, NEVIS PUBLIC SCHOOL DISTRICT, PINE CITY PUBLIC SCHOOL DISTRICT, SAUK CENTRE PUBLIC SCHOOL DISTRICT, SLEEPY EYE PUBLIC SCHOOL DISTRICT, ST. CLAIR PUBLIC SCHOOL DISTRICT, THIEF RIVER FALLS SCHOOL DISTRICT, UNITED SOUTH CENTRAL SCHOOL DIST., WARROAD PUBLIC SCHOOL DISTRICT, WATERVILLE-ELYSIAN-MORRISTOWN, WEST ST. PAUL-MENDOTA HTS.-EAGAN, MINNEAPOLIS PUBLIC SCHOOL DIST., NORTH ST PAUL-MAPLEWOOD SCHOOL DIST, OWATONNA PUBLIC SCHOOL DISTRICT, EDEN PRAIRIE PUBLIC SCHOOL DISTRICT, NORTHFIELD PUBLIC SCHOOL DISTRICT, HAWLEY PUBLIC SCHOOL DISTRICT, PAYNESVILLE PUBLIC SCHOOL DISTRICT, TRITON PUBLIC SCHOOL DISTRICT, MOUNTAIN IRON-BUHL SCHOOL DISTRICT, ST. LOUIS COUNTY SCHOOL DISTRICT, WHEATON AREA PUBLIC SCHOOL DISTRICT&#10;School districts that have 60% or more schools implementing PBIS are indicated in dark green. These are:&#10;MORA PUBLIC SCHOOL DISTRICT, AITKIN PUBLIC SCHOOL DISTRICT, CALEDONIA PUBLIC SCHOOL DISTRICT, EAST CENTRAL SCHOOL DISTRICT, HINCKLEY-FINLAYSON SCHOOL DISTRICT, NEW LONDON-SPICER SCHOOL DISTRICT, NEW ULM PUBLIC SCHOOL DISTRICT, ONAMIA PUBLIC SCHOOL DISTRICT, ROSEVILLE PUBLIC SCHOOL DISTRICT, RUSSELL-TYLER-RUTHTON PUBLIC SCHOOLS, ST. PETER PUBLIC SCHOOL DISTRICT, WAUBUN-OGEMA-WHITE EARTH PUBLIC SCHOOL, MAHNOMEN PUBLIC SCHOOL DISTRICT, PINE ISLAND PUBLIC SCHOOL DIST., MOUNDS VIEW PUBLIC SCHOOL DISTRICT, ALBERT LEA PUBLIC SCHOOL DISTRICT, PRIOR LAKE-SAVAGE AREA SCHOOLS, BLUE EARTH AREA PUBLIC SCHOOL, EAST GRAND FORKS PUBLIC SCHOOL DIST, LACRESCENT-HOKAH SCHOOL DISTRICT, SAUK RAPIDS-RICE PUBLIC SCHOOLS, INVER GROVE HEIGHTS SCHOOLS, LITTLE FALLS PUBLIC SCHOOL DISTRICT, MOORHEAD PUBLIC SCHOOL DISTRICT, BURNSVILLE PUBLIC SCHOOL DISTRICT, HOPKINS PUBLIC SCHOOL DISTRICT, FOREST LAKE PUBLIC SCHOOL DISTRICT, ROBBINSDALE PUBLIC SCHOOL DISTRICT, ADRIAN PUBLIC SCHOOL DISTRICT, BELGRADE-BROOTEN-ELROSA SCHOOL DIST, BIRD ISLAND-OLIVIA-LAKE LILLIAN, BLOOMING PRAIRIE PUBLIC SCHOOL DIST, BLOOMINGTON PUBLIC SCHOOL DISTRICT, BUTTERFIELD PUBLIC SCHOOL DISTRICT, CAMBRIDGE-ISANTI PUBLIC SCHOOL DIST, CANNON FALLS PUBLIC SCHOOL DISTRICT, CEDAR MOUNTAIN SCHOOL DISTRICT, CHISAGO LAKES SCHOOL DISTRICT, CHISHOLM PUBLIC SCHOOL DISTRICT, CLEARBROOK-GONVICK SCHOOL DISTRICT, CROSBY-IRONTON PUBLIC SCHOOL DIST., DEER RIVER PUBLIC SCHOOL DISTRICT, EASTERN CARVER COUNTY PUBLIC SCHOOL, EDGERTON PUBLIC SCHOOL DISTRICT, ELY PUBLIC SCHOOL DISTRICT, FLOODWOOD PUBLIC SCHOOL DISTRICT, G.F.W., GLENCOE-SILVER LAKE SCHOOL DISTRICT, GOODHUE PUBLIC SCHOOL DISTRICT, GRANADA HUNTLEY-EAST CHAIN, HERON LAKE-OKABENA SCHOOL DISTRICT, HILLS-BEAVER CREEK SCHOOL DISTRICT, HOUSTON PUBLIC SCHOOL DISTRICT, INTERNATIONAL FALLS SCHOOL DISTRICT, JANESVILLE-WALDORF-PEMBERTON, JORDAN PUBLIC SCHOOL DISTRICT, KELLIHER PUBLIC SCHOOL DISTRICT, KENYON-WANAMINGO SCHOOL DISTRICT, KERKHOVEN-MURDOCK-SUNBURG, KINGSLAND PUBLIC SCHOOL DISTRICT, LAKE CRYSTAL-WELLCOME MEMORIAL, LAKE PARK AUDUBON SCHOOL DISTRICT, LESTER PRAIRIE PUBLIC SCHOOL DIST., LYLE PUBLIC SCHOOL DISTRICT, LYND PUBLIC SCHOOL DISTRICT, M.A.C.C.R.A.Y. SCHOOL DISTRICT, MABEL-CANTON PUBLIC SCHOOL DIST., MAHTOMEDI PUBLIC SCHOOL DISTRICT, MAPLE LAKE PUBLIC SCHOOL DISTRICT, MINNEOTA PUBLIC SCHOOL DISTRICT, MONTEVIDEO PUBLIC SCHOOL DISTRICT, MURRAY COUNTY CENTRAL SCHOOL DIST., NASHWAUK-KEEWATIN SCHOOL DISTRICT, NETT LAKE PUBLIC SCHOOL DISTRICT, NICOLLET PUBLIC SCHOOL DISTRICT, NORTHLAND COMMUNITY SCHOOLS, NRHEG SCHOOL DISTRICT, PILLAGER PUBLIC SCHOOL DISTRICT, PRINCETON PUBLIC SCHOOL DISTRICT, SOUTH KOOCHICHING SCHOOL DISTRICT, SPRING GROVE SCHOOL DISTRICT, ST. ANTHONY-NEW BRIGHTON SCHOOLS, ST. CLOUD PUBLIC SCHOOL DISTRICT, TRUMAN PUBLIC SCHOOL DISTRICT, WALKER-HACKENSACK-AKELEY SCHL. DIST, WINDOM PUBLIC SCHOOL DISTRICT, YELLOW MEDICINE EAST, ZUMBROTA-MAZEPPA SCHOOL DISTRICT, BELLE PLAINE PUBLIC SCHOOL DISTRICT, BROOKLYN CENTER SCHOOL DISTRICT, CENTENNIAL PUBLIC SCHOOL DISTRICT, CLEVELAND PUBLIC SCHOOL DISTRICT, GOODRIDGE PUBLIC SCHOOL DISTRICT, HILL CITY PUBLIC SCHOOL DISTRICT, HOLDINGFORD PUBLIC SCHOOL DISTRICT, LANCASTER PUBLIC SCHOOL DISTRICT, LAPORTE PUBLIC SCHOOL DISTRICT, REDWOOD AREA SCHOOL DISTRICT, RUSH CITY PUBLIC SCHOOL DISTRICT, SOUTH SAINT PAUL PUBLIC SCHOOL DISTRICT, WAYZATA PUBLIC SCHOOL DISTRICT, GREENWAY PUBLIC SCHOOL DISTRICT, AUSTIN PUBLIC SCHOOL DISTRICT, BARNUM PUBLIC SCHOOL DISTRICT, FRIDLEY PUBLIC SCHOOL DISTRICT, ISLE PUBLIC SCHOOL DISTRICT, KASSON-MANTORVILLE SCHOOL DISTRICT, LAKE OF THE WOODS SCHOOL DISTRICT, MARSHALL COUNTY CENTRAL SCHOOLS, MARSHALL PUBLIC SCHOOL DISTRICT, MENAHGA PUBLIC SCHOOL DISTRICT, MOOSE LAKE PUBLIC SCHOOL DISTRICT, OGILVIE PUBLIC SCHOOL DISTRICT, ROYALTON PUBLIC SCHOOL DISTRICT, SARTELL-ST. STEPHEN SCHOOL DISTRICT, SHAKOPEE PUBLIC SCHOOL DISTRICT, ST. FRANCIS PUBLIC SCHOOL DISTRICT, SWANVILLE PUBLIC SCHOOL DISTRICT, WESTONKA PUBLIC SCHOOL DISTRICT, WINONA AREA PUBLIC SCHOOL DISTRICT,&#10;Charter Schools implementing PBIS are indicated by a black dot. These are:&#10;HMONG COLLEGE PREP ACADEMY, NORTH LAKES ACADEMY, ATHLOS ACADEMY OF SAINT CLOUD, BLUFFVIEW MONTESSORI, CEDAR RIVERSIDE COMMUNITY SCHOOL, COLOGNE ACADEMY, DAVINCI ACADEMY, DISCOVERY PUBLIC SCHOOL FARIBAULT, DISCOVERY WOODS MONTESSORI SCHOOL, DUGSI ACADEMY, DULUTH PUBLIC SCHOOLS ACADEMY, EXCELL ACADEMY CHARTER, FRASER ACADEMY, FRIENDSHIP ACDMY OF FINE ARTS CHTR., HENNEPIN ELEMENTARY SCHOOL, LIONSGATE ACADEMY, LOVEWORKS ACADEMY FOR ARTS, MATH AND SCIENCE ACADEMY, PARTNERSHIP ACADEMY, INC., PRAIRIE SEEDS ACADEMY, STEP ACADEMY CHARTER SCHOOL, TEAM ACADEMY, TWIN CITIES GERMAN IMMERSION CHRTR, URBAN ACADEMY CHARTER SCHOOL, NEW CENTURY CHARTER SCHOOL, NEW MILLENNIUM ACADEMY CHARTER SCHOOL, COLLEGE PREPARATORY ELEMENTARY, ROCHESTER BEACON ACADEMY, ARCADIA CHARTER SCHOOL (Formerly ARTECH), ART AND SCIENCE ACADEMY, MINNESOTA EXCELLENCE IN LEARNING ACADEMY, NAYTAHWAUSH COMMUNITY SCHOOL, PARTNERSHIP ACADEMY, INC., STRIDE ACADEMY CHARTER SCHOOL and TREKNORTH HIGH SCHOOL&#10;Other Schools implementing PBIS are indicated by a black square. These are:&#10;NAY-AH-SHING, DEPARTMENT OF CORRECTIONS/WALTER MAGINNIS HIGH SCHOOL, and BUG-O-NAY-GE-SHIG&#10;Education Districts and Intermediate School districts (ISD) implementing PBIS are indicated by a yellow star. These are: &#10;ISD 287/NORTH EDUCATION CENTER, ISD 287/NORTH EDUCATION CENTER ALC, ISD 287/NORTHWEST TECH CENTER, ISD 287/SAFE, ISD 287/SOUTH EDUCATION CENTER, ISD 287/THE HENNEPIN COUNTY HOME SCHOOL EPISILON, ISD 287/WEST EDUCATION ALTERNATIVE CENTER, ISD 287/WEST EDUCATION CENTER, ISD 287/WEST HIGH SCHOOL, ISD 287/WEST TRANSITION, ISD 916/EAST VIEW ACADEMY (Formerly ALTERNATIVE LEARNING AT CAPITOL VIEW CENTER), ISD 917/ALLIANCE EDUCATION CENTER , ISD 917/LEBANON EDUCATION CENTER TEA, MIDSTATE EDUCATION DISTRICT, MVED/ MINNESOTA VALLEY SCHOOL"/>
          <p:cNvPicPr>
            <a:picLocks noChangeAspect="1"/>
          </p:cNvPicPr>
          <p:nvPr/>
        </p:nvPicPr>
        <p:blipFill rotWithShape="1">
          <a:blip r:embed="rId4" cstate="email">
            <a:extLst>
              <a:ext uri="{28A0092B-C50C-407E-A947-70E740481C1C}">
                <a14:useLocalDpi xmlns:a14="http://schemas.microsoft.com/office/drawing/2010/main"/>
              </a:ext>
            </a:extLst>
          </a:blip>
          <a:srcRect l="5569" t="2716" r="4773" b="17819"/>
          <a:stretch/>
        </p:blipFill>
        <p:spPr>
          <a:xfrm>
            <a:off x="10744200" y="91440"/>
            <a:ext cx="1356534" cy="1555887"/>
          </a:xfrm>
          <a:prstGeom prst="rect">
            <a:avLst/>
          </a:prstGeom>
        </p:spPr>
      </p:pic>
    </p:spTree>
    <p:extLst>
      <p:ext uri="{BB962C8B-B14F-4D97-AF65-F5344CB8AC3E}">
        <p14:creationId xmlns:p14="http://schemas.microsoft.com/office/powerpoint/2010/main" val="1201868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1D2A53"/>
                </a:solidFill>
              </a:rPr>
              <a:t>Completion of Cohort Training</a:t>
            </a:r>
            <a:r>
              <a:rPr lang="en-US" sz="2800" dirty="0">
                <a:solidFill>
                  <a:srgbClr val="1D2A53"/>
                </a:solidFill>
              </a:rPr>
              <a:t/>
            </a:r>
            <a:br>
              <a:rPr lang="en-US" sz="2800" dirty="0">
                <a:solidFill>
                  <a:srgbClr val="1D2A53"/>
                </a:solidFill>
              </a:rPr>
            </a:br>
            <a:r>
              <a:rPr lang="en-US" sz="1800" dirty="0"/>
              <a:t>Cohort 12 – 2016-2018</a:t>
            </a:r>
            <a:endParaRPr lang="en-US" dirty="0"/>
          </a:p>
        </p:txBody>
      </p:sp>
      <p:graphicFrame>
        <p:nvGraphicFramePr>
          <p:cNvPr id="5" name="Chart 4" title="SRIP Cohort 14 Tiered Fidelity Inventory Chart - Fall Winter Spring"/>
          <p:cNvGraphicFramePr/>
          <p:nvPr>
            <p:extLst>
              <p:ext uri="{D42A27DB-BD31-4B8C-83A1-F6EECF244321}">
                <p14:modId xmlns:p14="http://schemas.microsoft.com/office/powerpoint/2010/main" val="3320950823"/>
              </p:ext>
            </p:extLst>
          </p:nvPr>
        </p:nvGraphicFramePr>
        <p:xfrm>
          <a:off x="1692413" y="1472184"/>
          <a:ext cx="8846634" cy="5248578"/>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2365852" y="2926080"/>
            <a:ext cx="8173195"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pic>
        <p:nvPicPr>
          <p:cNvPr id="7" name="Picture 6" descr="This is an image of a Minnesota map, divided according to school district. The map is color coded to show the level of PBIS implementation throughout the state. &#10;School districts that have 1% to 59% of schools implementing PBIS are indicated in light green. These are: SOUTH WASHINGTON COUNTY SCHOOL DIST, ROCHESTER PUBLIC SCHOOL DISTRICT, WHITE BEAR LAKE SCHOOL DISTRICT, ALEXANDRIA PUBLIC SCHOOL DISTRICT, EDINA PUBLIC SCHOOL DISTRICT, FARMINGTON PUBLIC SCHOOL DISTRICT, LAKEVILLE PUBLIC SCHOOL DISTRICT, HASTINGS PUBLIC SCHOOL DISTRICT, PINE RIVER-BACKUS SCHOOL DISTRICT, RICHFIELD PUBLIC SCHOOL DISTRICT, WASECA PUBLIC SCHOOL DISTRICT, BRAINERD PUBLIC SCHOOL DISTRICT, NEW PRAGUE AREA SCHOOLS, ROCORI PUBLIC SCHOOL DISTRICT, STILLWATER AREA PUBLIC SCHOOL DIST., ALBANY PUBLIC SCHOOL DISTRICT, BIG LAKE PUBLIC SCHOOL DISTRICT, FARIBAULT PUBLIC SCHOOL DISTRICT, JACKSON COUNTY CENTRAL SCHOOL DIST., LAC QUI PARLE VALLEY SCHOOL DIST., LAKE SUPERIOR PUBLIC SCHOOL DIST., MAPLE RIVER SCHOOL DISTRICT, MINNEWASKA SCHOOL DISTRICT, PERHAM-DENT PUBLIC SCHOOL DISTRICT, PROCTOR PUBLIC SCHOOL DISTRICT, RED WING PUBLIC SCHOOL DISTRICT, STEWARTVILLE PUBLIC SCHOOL DISTRICT, WACONIA PUBLIC SCHOOL DISTRICT, ROSEMOUNT-APPLE VALLEY-EAGAN, DULUTH PUBLIC SCHOOL DISTRICT, BENSON PUBLIC SCHOOL DISTRICT, CLOQUET PUBLIC SCHOOL DISTRICT, LESUEUR-HENDERSON SCHOOL DISTRICT, LONG PRAIRIE-GREY EAGLE SCHOOL DIST, LUVERNE PUBLIC SCHOOL DISTRICT, MELROSE PUBLIC SCHOOL DISTRICT, PEQUOT LAKES PUBLIC SCHOOLS, SOUTHLAND PUBLIC SCHOOL DISTRICT, WILLMAR PUBLIC SCHOOL DISTRICT, DETROIT LAKES PUBLIC SCHOOL DIST., BUFFALO-HANOVER-MONTROSE PUBLIC SCHOOL, COLUMBIA HEIGHTS PUBLIC SCHOOL DIST, ST. MICHAEL-ALBERTVILLE SCHOOL DIST, OSSEO PUBLIC SCHOOL DISTRICT, ELK RIVER PUBLIC SCHOOL DISTRICT, SAINT PAUL SCHOOL DISTRICT, BECKER PUBLIC SCHOOL DISTRICT, CASS LAKE-BENA PUBLIC SCHOOLS, DILWORTH-GLYNDON-FELTON, FAIRMONT AREA SCHOOL DISTRICT, FILLMORE CENTRAL, FRAZEE-VERGAS PUBLIC SCHOOL DIST., LAKE BENTON PUBLIC SCHOOL DISTRICT, LAKE CITY PUBLIC SCHOOL DISTRICT, LANESBORO PUBLIC SCHOOL DISTRICT, MCGREGOR PUBLIC SCHOOL DISTRICT, MEDFORD PUBLIC SCHOOL DISTRICT, NEVIS PUBLIC SCHOOL DISTRICT, PINE CITY PUBLIC SCHOOL DISTRICT, SAUK CENTRE PUBLIC SCHOOL DISTRICT, SLEEPY EYE PUBLIC SCHOOL DISTRICT, ST. CLAIR PUBLIC SCHOOL DISTRICT, THIEF RIVER FALLS SCHOOL DISTRICT, UNITED SOUTH CENTRAL SCHOOL DIST., WARROAD PUBLIC SCHOOL DISTRICT, WATERVILLE-ELYSIAN-MORRISTOWN, WEST ST. PAUL-MENDOTA HTS.-EAGAN, MINNEAPOLIS PUBLIC SCHOOL DIST., NORTH ST PAUL-MAPLEWOOD SCHOOL DIST, OWATONNA PUBLIC SCHOOL DISTRICT, EDEN PRAIRIE PUBLIC SCHOOL DISTRICT, NORTHFIELD PUBLIC SCHOOL DISTRICT, HAWLEY PUBLIC SCHOOL DISTRICT, PAYNESVILLE PUBLIC SCHOOL DISTRICT, TRITON PUBLIC SCHOOL DISTRICT, MOUNTAIN IRON-BUHL SCHOOL DISTRICT, ST. LOUIS COUNTY SCHOOL DISTRICT, WHEATON AREA PUBLIC SCHOOL DISTRICT&#10;School districts that have 60% or more schools implementing PBIS are indicated in dark green. These are:&#10;MORA PUBLIC SCHOOL DISTRICT, AITKIN PUBLIC SCHOOL DISTRICT, CALEDONIA PUBLIC SCHOOL DISTRICT, EAST CENTRAL SCHOOL DISTRICT, HINCKLEY-FINLAYSON SCHOOL DISTRICT, NEW LONDON-SPICER SCHOOL DISTRICT, NEW ULM PUBLIC SCHOOL DISTRICT, ONAMIA PUBLIC SCHOOL DISTRICT, ROSEVILLE PUBLIC SCHOOL DISTRICT, RUSSELL-TYLER-RUTHTON PUBLIC SCHOOLS, ST. PETER PUBLIC SCHOOL DISTRICT, WAUBUN-OGEMA-WHITE EARTH PUBLIC SCHOOL, MAHNOMEN PUBLIC SCHOOL DISTRICT, PINE ISLAND PUBLIC SCHOOL DIST., MOUNDS VIEW PUBLIC SCHOOL DISTRICT, ALBERT LEA PUBLIC SCHOOL DISTRICT, PRIOR LAKE-SAVAGE AREA SCHOOLS, BLUE EARTH AREA PUBLIC SCHOOL, EAST GRAND FORKS PUBLIC SCHOOL DIST, LACRESCENT-HOKAH SCHOOL DISTRICT, SAUK RAPIDS-RICE PUBLIC SCHOOLS, INVER GROVE HEIGHTS SCHOOLS, LITTLE FALLS PUBLIC SCHOOL DISTRICT, MOORHEAD PUBLIC SCHOOL DISTRICT, BURNSVILLE PUBLIC SCHOOL DISTRICT, HOPKINS PUBLIC SCHOOL DISTRICT, FOREST LAKE PUBLIC SCHOOL DISTRICT, ROBBINSDALE PUBLIC SCHOOL DISTRICT, ADRIAN PUBLIC SCHOOL DISTRICT, BELGRADE-BROOTEN-ELROSA SCHOOL DIST, BIRD ISLAND-OLIVIA-LAKE LILLIAN, BLOOMING PRAIRIE PUBLIC SCHOOL DIST, BLOOMINGTON PUBLIC SCHOOL DISTRICT, BUTTERFIELD PUBLIC SCHOOL DISTRICT, CAMBRIDGE-ISANTI PUBLIC SCHOOL DIST, CANNON FALLS PUBLIC SCHOOL DISTRICT, CEDAR MOUNTAIN SCHOOL DISTRICT, CHISAGO LAKES SCHOOL DISTRICT, CHISHOLM PUBLIC SCHOOL DISTRICT, CLEARBROOK-GONVICK SCHOOL DISTRICT, CROSBY-IRONTON PUBLIC SCHOOL DIST., DEER RIVER PUBLIC SCHOOL DISTRICT, EASTERN CARVER COUNTY PUBLIC SCHOOL, EDGERTON PUBLIC SCHOOL DISTRICT, ELY PUBLIC SCHOOL DISTRICT, FLOODWOOD PUBLIC SCHOOL DISTRICT, G.F.W., GLENCOE-SILVER LAKE SCHOOL DISTRICT, GOODHUE PUBLIC SCHOOL DISTRICT, GRANADA HUNTLEY-EAST CHAIN, HERON LAKE-OKABENA SCHOOL DISTRICT, HILLS-BEAVER CREEK SCHOOL DISTRICT, HOUSTON PUBLIC SCHOOL DISTRICT, INTERNATIONAL FALLS SCHOOL DISTRICT, JANESVILLE-WALDORF-PEMBERTON, JORDAN PUBLIC SCHOOL DISTRICT, KELLIHER PUBLIC SCHOOL DISTRICT, KENYON-WANAMINGO SCHOOL DISTRICT, KERKHOVEN-MURDOCK-SUNBURG, KINGSLAND PUBLIC SCHOOL DISTRICT, LAKE CRYSTAL-WELLCOME MEMORIAL, LAKE PARK AUDUBON SCHOOL DISTRICT, LESTER PRAIRIE PUBLIC SCHOOL DIST., LYLE PUBLIC SCHOOL DISTRICT, LYND PUBLIC SCHOOL DISTRICT, M.A.C.C.R.A.Y. SCHOOL DISTRICT, MABEL-CANTON PUBLIC SCHOOL DIST., MAHTOMEDI PUBLIC SCHOOL DISTRICT, MAPLE LAKE PUBLIC SCHOOL DISTRICT, MINNEOTA PUBLIC SCHOOL DISTRICT, MONTEVIDEO PUBLIC SCHOOL DISTRICT, MURRAY COUNTY CENTRAL SCHOOL DIST., NASHWAUK-KEEWATIN SCHOOL DISTRICT, NETT LAKE PUBLIC SCHOOL DISTRICT, NICOLLET PUBLIC SCHOOL DISTRICT, NORTHLAND COMMUNITY SCHOOLS, NRHEG SCHOOL DISTRICT, PILLAGER PUBLIC SCHOOL DISTRICT, PRINCETON PUBLIC SCHOOL DISTRICT, SOUTH KOOCHICHING SCHOOL DISTRICT, SPRING GROVE SCHOOL DISTRICT, ST. ANTHONY-NEW BRIGHTON SCHOOLS, ST. CLOUD PUBLIC SCHOOL DISTRICT, TRUMAN PUBLIC SCHOOL DISTRICT, WALKER-HACKENSACK-AKELEY SCHL. DIST, WINDOM PUBLIC SCHOOL DISTRICT, YELLOW MEDICINE EAST, ZUMBROTA-MAZEPPA SCHOOL DISTRICT, BELLE PLAINE PUBLIC SCHOOL DISTRICT, BROOKLYN CENTER SCHOOL DISTRICT, CENTENNIAL PUBLIC SCHOOL DISTRICT, CLEVELAND PUBLIC SCHOOL DISTRICT, GOODRIDGE PUBLIC SCHOOL DISTRICT, HILL CITY PUBLIC SCHOOL DISTRICT, HOLDINGFORD PUBLIC SCHOOL DISTRICT, LANCASTER PUBLIC SCHOOL DISTRICT, LAPORTE PUBLIC SCHOOL DISTRICT, REDWOOD AREA SCHOOL DISTRICT, RUSH CITY PUBLIC SCHOOL DISTRICT, SOUTH SAINT PAUL PUBLIC SCHOOL DISTRICT, WAYZATA PUBLIC SCHOOL DISTRICT, GREENWAY PUBLIC SCHOOL DISTRICT, AUSTIN PUBLIC SCHOOL DISTRICT, BARNUM PUBLIC SCHOOL DISTRICT, FRIDLEY PUBLIC SCHOOL DISTRICT, ISLE PUBLIC SCHOOL DISTRICT, KASSON-MANTORVILLE SCHOOL DISTRICT, LAKE OF THE WOODS SCHOOL DISTRICT, MARSHALL COUNTY CENTRAL SCHOOLS, MARSHALL PUBLIC SCHOOL DISTRICT, MENAHGA PUBLIC SCHOOL DISTRICT, MOOSE LAKE PUBLIC SCHOOL DISTRICT, OGILVIE PUBLIC SCHOOL DISTRICT, ROYALTON PUBLIC SCHOOL DISTRICT, SARTELL-ST. STEPHEN SCHOOL DISTRICT, SHAKOPEE PUBLIC SCHOOL DISTRICT, ST. FRANCIS PUBLIC SCHOOL DISTRICT, SWANVILLE PUBLIC SCHOOL DISTRICT, WESTONKA PUBLIC SCHOOL DISTRICT, WINONA AREA PUBLIC SCHOOL DISTRICT,&#10;Charter Schools implementing PBIS are indicated by a black dot. These are:&#10;HMONG COLLEGE PREP ACADEMY, NORTH LAKES ACADEMY, ATHLOS ACADEMY OF SAINT CLOUD, BLUFFVIEW MONTESSORI, CEDAR RIVERSIDE COMMUNITY SCHOOL, COLOGNE ACADEMY, DAVINCI ACADEMY, DISCOVERY PUBLIC SCHOOL FARIBAULT, DISCOVERY WOODS MONTESSORI SCHOOL, DUGSI ACADEMY, DULUTH PUBLIC SCHOOLS ACADEMY, EXCELL ACADEMY CHARTER, FRASER ACADEMY, FRIENDSHIP ACDMY OF FINE ARTS CHTR., HENNEPIN ELEMENTARY SCHOOL, LIONSGATE ACADEMY, LOVEWORKS ACADEMY FOR ARTS, MATH AND SCIENCE ACADEMY, PARTNERSHIP ACADEMY, INC., PRAIRIE SEEDS ACADEMY, STEP ACADEMY CHARTER SCHOOL, TEAM ACADEMY, TWIN CITIES GERMAN IMMERSION CHRTR, URBAN ACADEMY CHARTER SCHOOL, NEW CENTURY CHARTER SCHOOL, NEW MILLENNIUM ACADEMY CHARTER SCHOOL, COLLEGE PREPARATORY ELEMENTARY, ROCHESTER BEACON ACADEMY, ARCADIA CHARTER SCHOOL (Formerly ARTECH), ART AND SCIENCE ACADEMY, MINNESOTA EXCELLENCE IN LEARNING ACADEMY, NAYTAHWAUSH COMMUNITY SCHOOL, PARTNERSHIP ACADEMY, INC., STRIDE ACADEMY CHARTER SCHOOL and TREKNORTH HIGH SCHOOL&#10;Other Schools implementing PBIS are indicated by a black square. These are:&#10;NAY-AH-SHING, DEPARTMENT OF CORRECTIONS/WALTER MAGINNIS HIGH SCHOOL, and BUG-O-NAY-GE-SHIG&#10;Education Districts and Intermediate School districts (ISD) implementing PBIS are indicated by a yellow star. These are: &#10;ISD 287/NORTH EDUCATION CENTER, ISD 287/NORTH EDUCATION CENTER ALC, ISD 287/NORTHWEST TECH CENTER, ISD 287/SAFE, ISD 287/SOUTH EDUCATION CENTER, ISD 287/THE HENNEPIN COUNTY HOME SCHOOL EPISILON, ISD 287/WEST EDUCATION ALTERNATIVE CENTER, ISD 287/WEST EDUCATION CENTER, ISD 287/WEST HIGH SCHOOL, ISD 287/WEST TRANSITION, ISD 916/EAST VIEW ACADEMY (Formerly ALTERNATIVE LEARNING AT CAPITOL VIEW CENTER), ISD 917/ALLIANCE EDUCATION CENTER , ISD 917/LEBANON EDUCATION CENTER TEA, MIDSTATE EDUCATION DISTRICT, MVED/ MINNESOTA VALLEY SCHOOL"/>
          <p:cNvPicPr>
            <a:picLocks noChangeAspect="1"/>
          </p:cNvPicPr>
          <p:nvPr/>
        </p:nvPicPr>
        <p:blipFill rotWithShape="1">
          <a:blip r:embed="rId4" cstate="email">
            <a:extLst>
              <a:ext uri="{28A0092B-C50C-407E-A947-70E740481C1C}">
                <a14:useLocalDpi xmlns:a14="http://schemas.microsoft.com/office/drawing/2010/main"/>
              </a:ext>
            </a:extLst>
          </a:blip>
          <a:srcRect l="5569" t="2716" r="4773" b="17819"/>
          <a:stretch/>
        </p:blipFill>
        <p:spPr>
          <a:xfrm>
            <a:off x="10744200" y="91440"/>
            <a:ext cx="1356534" cy="1555887"/>
          </a:xfrm>
          <a:prstGeom prst="rect">
            <a:avLst/>
          </a:prstGeom>
        </p:spPr>
      </p:pic>
    </p:spTree>
    <p:extLst>
      <p:ext uri="{BB962C8B-B14F-4D97-AF65-F5344CB8AC3E}">
        <p14:creationId xmlns:p14="http://schemas.microsoft.com/office/powerpoint/2010/main" val="246606816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1D2A53"/>
                </a:solidFill>
              </a:rPr>
              <a:t>End of Day 1</a:t>
            </a:r>
            <a:r>
              <a:rPr lang="en-US" sz="2800" dirty="0">
                <a:solidFill>
                  <a:srgbClr val="1D2A53"/>
                </a:solidFill>
              </a:rPr>
              <a:t/>
            </a:r>
            <a:br>
              <a:rPr lang="en-US" sz="2800" dirty="0">
                <a:solidFill>
                  <a:srgbClr val="1D2A53"/>
                </a:solidFill>
              </a:rPr>
            </a:br>
            <a:r>
              <a:rPr lang="en-US" sz="1800" dirty="0"/>
              <a:t>Cohort </a:t>
            </a:r>
            <a:r>
              <a:rPr lang="en-US" sz="1800" dirty="0" smtClean="0"/>
              <a:t>13 </a:t>
            </a:r>
            <a:r>
              <a:rPr lang="en-US" sz="1800" dirty="0"/>
              <a:t>– 2017-2019</a:t>
            </a:r>
            <a:endParaRPr lang="en-US" dirty="0"/>
          </a:p>
        </p:txBody>
      </p:sp>
      <p:graphicFrame>
        <p:nvGraphicFramePr>
          <p:cNvPr id="5" name="Chart 4" title="SRIP Cohort 14 Tiered Fidelity Inventory Chart - Fall Winter Spring"/>
          <p:cNvGraphicFramePr/>
          <p:nvPr>
            <p:extLst>
              <p:ext uri="{D42A27DB-BD31-4B8C-83A1-F6EECF244321}">
                <p14:modId xmlns:p14="http://schemas.microsoft.com/office/powerpoint/2010/main" val="2198235971"/>
              </p:ext>
            </p:extLst>
          </p:nvPr>
        </p:nvGraphicFramePr>
        <p:xfrm>
          <a:off x="1692413" y="1472184"/>
          <a:ext cx="8846634" cy="5248578"/>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2365852" y="2926080"/>
            <a:ext cx="8173195"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pic>
        <p:nvPicPr>
          <p:cNvPr id="7" name="Picture 6" descr="This is an image of a Minnesota map, divided according to school district. The map is color coded to show the level of PBIS implementation throughout the state. &#10;School districts that have 1% to 59% of schools implementing PBIS are indicated in light green. These are: SOUTH WASHINGTON COUNTY SCHOOL DIST, ROCHESTER PUBLIC SCHOOL DISTRICT, WHITE BEAR LAKE SCHOOL DISTRICT, ALEXANDRIA PUBLIC SCHOOL DISTRICT, EDINA PUBLIC SCHOOL DISTRICT, FARMINGTON PUBLIC SCHOOL DISTRICT, LAKEVILLE PUBLIC SCHOOL DISTRICT, HASTINGS PUBLIC SCHOOL DISTRICT, PINE RIVER-BACKUS SCHOOL DISTRICT, RICHFIELD PUBLIC SCHOOL DISTRICT, WASECA PUBLIC SCHOOL DISTRICT, BRAINERD PUBLIC SCHOOL DISTRICT, NEW PRAGUE AREA SCHOOLS, ROCORI PUBLIC SCHOOL DISTRICT, STILLWATER AREA PUBLIC SCHOOL DIST., ALBANY PUBLIC SCHOOL DISTRICT, BIG LAKE PUBLIC SCHOOL DISTRICT, FARIBAULT PUBLIC SCHOOL DISTRICT, JACKSON COUNTY CENTRAL SCHOOL DIST., LAC QUI PARLE VALLEY SCHOOL DIST., LAKE SUPERIOR PUBLIC SCHOOL DIST., MAPLE RIVER SCHOOL DISTRICT, MINNEWASKA SCHOOL DISTRICT, PERHAM-DENT PUBLIC SCHOOL DISTRICT, PROCTOR PUBLIC SCHOOL DISTRICT, RED WING PUBLIC SCHOOL DISTRICT, STEWARTVILLE PUBLIC SCHOOL DISTRICT, WACONIA PUBLIC SCHOOL DISTRICT, ROSEMOUNT-APPLE VALLEY-EAGAN, DULUTH PUBLIC SCHOOL DISTRICT, BENSON PUBLIC SCHOOL DISTRICT, CLOQUET PUBLIC SCHOOL DISTRICT, LESUEUR-HENDERSON SCHOOL DISTRICT, LONG PRAIRIE-GREY EAGLE SCHOOL DIST, LUVERNE PUBLIC SCHOOL DISTRICT, MELROSE PUBLIC SCHOOL DISTRICT, PEQUOT LAKES PUBLIC SCHOOLS, SOUTHLAND PUBLIC SCHOOL DISTRICT, WILLMAR PUBLIC SCHOOL DISTRICT, DETROIT LAKES PUBLIC SCHOOL DIST., BUFFALO-HANOVER-MONTROSE PUBLIC SCHOOL, COLUMBIA HEIGHTS PUBLIC SCHOOL DIST, ST. MICHAEL-ALBERTVILLE SCHOOL DIST, OSSEO PUBLIC SCHOOL DISTRICT, ELK RIVER PUBLIC SCHOOL DISTRICT, SAINT PAUL SCHOOL DISTRICT, BECKER PUBLIC SCHOOL DISTRICT, CASS LAKE-BENA PUBLIC SCHOOLS, DILWORTH-GLYNDON-FELTON, FAIRMONT AREA SCHOOL DISTRICT, FILLMORE CENTRAL, FRAZEE-VERGAS PUBLIC SCHOOL DIST., LAKE BENTON PUBLIC SCHOOL DISTRICT, LAKE CITY PUBLIC SCHOOL DISTRICT, LANESBORO PUBLIC SCHOOL DISTRICT, MCGREGOR PUBLIC SCHOOL DISTRICT, MEDFORD PUBLIC SCHOOL DISTRICT, NEVIS PUBLIC SCHOOL DISTRICT, PINE CITY PUBLIC SCHOOL DISTRICT, SAUK CENTRE PUBLIC SCHOOL DISTRICT, SLEEPY EYE PUBLIC SCHOOL DISTRICT, ST. CLAIR PUBLIC SCHOOL DISTRICT, THIEF RIVER FALLS SCHOOL DISTRICT, UNITED SOUTH CENTRAL SCHOOL DIST., WARROAD PUBLIC SCHOOL DISTRICT, WATERVILLE-ELYSIAN-MORRISTOWN, WEST ST. PAUL-MENDOTA HTS.-EAGAN, MINNEAPOLIS PUBLIC SCHOOL DIST., NORTH ST PAUL-MAPLEWOOD SCHOOL DIST, OWATONNA PUBLIC SCHOOL DISTRICT, EDEN PRAIRIE PUBLIC SCHOOL DISTRICT, NORTHFIELD PUBLIC SCHOOL DISTRICT, HAWLEY PUBLIC SCHOOL DISTRICT, PAYNESVILLE PUBLIC SCHOOL DISTRICT, TRITON PUBLIC SCHOOL DISTRICT, MOUNTAIN IRON-BUHL SCHOOL DISTRICT, ST. LOUIS COUNTY SCHOOL DISTRICT, WHEATON AREA PUBLIC SCHOOL DISTRICT&#10;School districts that have 60% or more schools implementing PBIS are indicated in dark green. These are:&#10;MORA PUBLIC SCHOOL DISTRICT, AITKIN PUBLIC SCHOOL DISTRICT, CALEDONIA PUBLIC SCHOOL DISTRICT, EAST CENTRAL SCHOOL DISTRICT, HINCKLEY-FINLAYSON SCHOOL DISTRICT, NEW LONDON-SPICER SCHOOL DISTRICT, NEW ULM PUBLIC SCHOOL DISTRICT, ONAMIA PUBLIC SCHOOL DISTRICT, ROSEVILLE PUBLIC SCHOOL DISTRICT, RUSSELL-TYLER-RUTHTON PUBLIC SCHOOLS, ST. PETER PUBLIC SCHOOL DISTRICT, WAUBUN-OGEMA-WHITE EARTH PUBLIC SCHOOL, MAHNOMEN PUBLIC SCHOOL DISTRICT, PINE ISLAND PUBLIC SCHOOL DIST., MOUNDS VIEW PUBLIC SCHOOL DISTRICT, ALBERT LEA PUBLIC SCHOOL DISTRICT, PRIOR LAKE-SAVAGE AREA SCHOOLS, BLUE EARTH AREA PUBLIC SCHOOL, EAST GRAND FORKS PUBLIC SCHOOL DIST, LACRESCENT-HOKAH SCHOOL DISTRICT, SAUK RAPIDS-RICE PUBLIC SCHOOLS, INVER GROVE HEIGHTS SCHOOLS, LITTLE FALLS PUBLIC SCHOOL DISTRICT, MOORHEAD PUBLIC SCHOOL DISTRICT, BURNSVILLE PUBLIC SCHOOL DISTRICT, HOPKINS PUBLIC SCHOOL DISTRICT, FOREST LAKE PUBLIC SCHOOL DISTRICT, ROBBINSDALE PUBLIC SCHOOL DISTRICT, ADRIAN PUBLIC SCHOOL DISTRICT, BELGRADE-BROOTEN-ELROSA SCHOOL DIST, BIRD ISLAND-OLIVIA-LAKE LILLIAN, BLOOMING PRAIRIE PUBLIC SCHOOL DIST, BLOOMINGTON PUBLIC SCHOOL DISTRICT, BUTTERFIELD PUBLIC SCHOOL DISTRICT, CAMBRIDGE-ISANTI PUBLIC SCHOOL DIST, CANNON FALLS PUBLIC SCHOOL DISTRICT, CEDAR MOUNTAIN SCHOOL DISTRICT, CHISAGO LAKES SCHOOL DISTRICT, CHISHOLM PUBLIC SCHOOL DISTRICT, CLEARBROOK-GONVICK SCHOOL DISTRICT, CROSBY-IRONTON PUBLIC SCHOOL DIST., DEER RIVER PUBLIC SCHOOL DISTRICT, EASTERN CARVER COUNTY PUBLIC SCHOOL, EDGERTON PUBLIC SCHOOL DISTRICT, ELY PUBLIC SCHOOL DISTRICT, FLOODWOOD PUBLIC SCHOOL DISTRICT, G.F.W., GLENCOE-SILVER LAKE SCHOOL DISTRICT, GOODHUE PUBLIC SCHOOL DISTRICT, GRANADA HUNTLEY-EAST CHAIN, HERON LAKE-OKABENA SCHOOL DISTRICT, HILLS-BEAVER CREEK SCHOOL DISTRICT, HOUSTON PUBLIC SCHOOL DISTRICT, INTERNATIONAL FALLS SCHOOL DISTRICT, JANESVILLE-WALDORF-PEMBERTON, JORDAN PUBLIC SCHOOL DISTRICT, KELLIHER PUBLIC SCHOOL DISTRICT, KENYON-WANAMINGO SCHOOL DISTRICT, KERKHOVEN-MURDOCK-SUNBURG, KINGSLAND PUBLIC SCHOOL DISTRICT, LAKE CRYSTAL-WELLCOME MEMORIAL, LAKE PARK AUDUBON SCHOOL DISTRICT, LESTER PRAIRIE PUBLIC SCHOOL DIST., LYLE PUBLIC SCHOOL DISTRICT, LYND PUBLIC SCHOOL DISTRICT, M.A.C.C.R.A.Y. SCHOOL DISTRICT, MABEL-CANTON PUBLIC SCHOOL DIST., MAHTOMEDI PUBLIC SCHOOL DISTRICT, MAPLE LAKE PUBLIC SCHOOL DISTRICT, MINNEOTA PUBLIC SCHOOL DISTRICT, MONTEVIDEO PUBLIC SCHOOL DISTRICT, MURRAY COUNTY CENTRAL SCHOOL DIST., NASHWAUK-KEEWATIN SCHOOL DISTRICT, NETT LAKE PUBLIC SCHOOL DISTRICT, NICOLLET PUBLIC SCHOOL DISTRICT, NORTHLAND COMMUNITY SCHOOLS, NRHEG SCHOOL DISTRICT, PILLAGER PUBLIC SCHOOL DISTRICT, PRINCETON PUBLIC SCHOOL DISTRICT, SOUTH KOOCHICHING SCHOOL DISTRICT, SPRING GROVE SCHOOL DISTRICT, ST. ANTHONY-NEW BRIGHTON SCHOOLS, ST. CLOUD PUBLIC SCHOOL DISTRICT, TRUMAN PUBLIC SCHOOL DISTRICT, WALKER-HACKENSACK-AKELEY SCHL. DIST, WINDOM PUBLIC SCHOOL DISTRICT, YELLOW MEDICINE EAST, ZUMBROTA-MAZEPPA SCHOOL DISTRICT, BELLE PLAINE PUBLIC SCHOOL DISTRICT, BROOKLYN CENTER SCHOOL DISTRICT, CENTENNIAL PUBLIC SCHOOL DISTRICT, CLEVELAND PUBLIC SCHOOL DISTRICT, GOODRIDGE PUBLIC SCHOOL DISTRICT, HILL CITY PUBLIC SCHOOL DISTRICT, HOLDINGFORD PUBLIC SCHOOL DISTRICT, LANCASTER PUBLIC SCHOOL DISTRICT, LAPORTE PUBLIC SCHOOL DISTRICT, REDWOOD AREA SCHOOL DISTRICT, RUSH CITY PUBLIC SCHOOL DISTRICT, SOUTH SAINT PAUL PUBLIC SCHOOL DISTRICT, WAYZATA PUBLIC SCHOOL DISTRICT, GREENWAY PUBLIC SCHOOL DISTRICT, AUSTIN PUBLIC SCHOOL DISTRICT, BARNUM PUBLIC SCHOOL DISTRICT, FRIDLEY PUBLIC SCHOOL DISTRICT, ISLE PUBLIC SCHOOL DISTRICT, KASSON-MANTORVILLE SCHOOL DISTRICT, LAKE OF THE WOODS SCHOOL DISTRICT, MARSHALL COUNTY CENTRAL SCHOOLS, MARSHALL PUBLIC SCHOOL DISTRICT, MENAHGA PUBLIC SCHOOL DISTRICT, MOOSE LAKE PUBLIC SCHOOL DISTRICT, OGILVIE PUBLIC SCHOOL DISTRICT, ROYALTON PUBLIC SCHOOL DISTRICT, SARTELL-ST. STEPHEN SCHOOL DISTRICT, SHAKOPEE PUBLIC SCHOOL DISTRICT, ST. FRANCIS PUBLIC SCHOOL DISTRICT, SWANVILLE PUBLIC SCHOOL DISTRICT, WESTONKA PUBLIC SCHOOL DISTRICT, WINONA AREA PUBLIC SCHOOL DISTRICT,&#10;Charter Schools implementing PBIS are indicated by a black dot. These are:&#10;HMONG COLLEGE PREP ACADEMY, NORTH LAKES ACADEMY, ATHLOS ACADEMY OF SAINT CLOUD, BLUFFVIEW MONTESSORI, CEDAR RIVERSIDE COMMUNITY SCHOOL, COLOGNE ACADEMY, DAVINCI ACADEMY, DISCOVERY PUBLIC SCHOOL FARIBAULT, DISCOVERY WOODS MONTESSORI SCHOOL, DUGSI ACADEMY, DULUTH PUBLIC SCHOOLS ACADEMY, EXCELL ACADEMY CHARTER, FRASER ACADEMY, FRIENDSHIP ACDMY OF FINE ARTS CHTR., HENNEPIN ELEMENTARY SCHOOL, LIONSGATE ACADEMY, LOVEWORKS ACADEMY FOR ARTS, MATH AND SCIENCE ACADEMY, PARTNERSHIP ACADEMY, INC., PRAIRIE SEEDS ACADEMY, STEP ACADEMY CHARTER SCHOOL, TEAM ACADEMY, TWIN CITIES GERMAN IMMERSION CHRTR, URBAN ACADEMY CHARTER SCHOOL, NEW CENTURY CHARTER SCHOOL, NEW MILLENNIUM ACADEMY CHARTER SCHOOL, COLLEGE PREPARATORY ELEMENTARY, ROCHESTER BEACON ACADEMY, ARCADIA CHARTER SCHOOL (Formerly ARTECH), ART AND SCIENCE ACADEMY, MINNESOTA EXCELLENCE IN LEARNING ACADEMY, NAYTAHWAUSH COMMUNITY SCHOOL, PARTNERSHIP ACADEMY, INC., STRIDE ACADEMY CHARTER SCHOOL and TREKNORTH HIGH SCHOOL&#10;Other Schools implementing PBIS are indicated by a black square. These are:&#10;NAY-AH-SHING, DEPARTMENT OF CORRECTIONS/WALTER MAGINNIS HIGH SCHOOL, and BUG-O-NAY-GE-SHIG&#10;Education Districts and Intermediate School districts (ISD) implementing PBIS are indicated by a yellow star. These are: &#10;ISD 287/NORTH EDUCATION CENTER, ISD 287/NORTH EDUCATION CENTER ALC, ISD 287/NORTHWEST TECH CENTER, ISD 287/SAFE, ISD 287/SOUTH EDUCATION CENTER, ISD 287/THE HENNEPIN COUNTY HOME SCHOOL EPISILON, ISD 287/WEST EDUCATION ALTERNATIVE CENTER, ISD 287/WEST EDUCATION CENTER, ISD 287/WEST HIGH SCHOOL, ISD 287/WEST TRANSITION, ISD 916/EAST VIEW ACADEMY (Formerly ALTERNATIVE LEARNING AT CAPITOL VIEW CENTER), ISD 917/ALLIANCE EDUCATION CENTER , ISD 917/LEBANON EDUCATION CENTER TEA, MIDSTATE EDUCATION DISTRICT, MVED/ MINNESOTA VALLEY SCHOOL"/>
          <p:cNvPicPr>
            <a:picLocks noChangeAspect="1"/>
          </p:cNvPicPr>
          <p:nvPr/>
        </p:nvPicPr>
        <p:blipFill rotWithShape="1">
          <a:blip r:embed="rId4" cstate="email">
            <a:extLst>
              <a:ext uri="{28A0092B-C50C-407E-A947-70E740481C1C}">
                <a14:useLocalDpi xmlns:a14="http://schemas.microsoft.com/office/drawing/2010/main"/>
              </a:ext>
            </a:extLst>
          </a:blip>
          <a:srcRect l="5569" t="2716" r="4773" b="17819"/>
          <a:stretch/>
        </p:blipFill>
        <p:spPr>
          <a:xfrm>
            <a:off x="10744200" y="91440"/>
            <a:ext cx="1356534" cy="1555887"/>
          </a:xfrm>
          <a:prstGeom prst="rect">
            <a:avLst/>
          </a:prstGeom>
        </p:spPr>
      </p:pic>
    </p:spTree>
    <p:extLst>
      <p:ext uri="{BB962C8B-B14F-4D97-AF65-F5344CB8AC3E}">
        <p14:creationId xmlns:p14="http://schemas.microsoft.com/office/powerpoint/2010/main" val="41884933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1D2A53"/>
                </a:solidFill>
              </a:rPr>
              <a:t>Completion of Cohort Training</a:t>
            </a:r>
            <a:r>
              <a:rPr lang="en-US" sz="2800" dirty="0">
                <a:solidFill>
                  <a:srgbClr val="1D2A53"/>
                </a:solidFill>
              </a:rPr>
              <a:t/>
            </a:r>
            <a:br>
              <a:rPr lang="en-US" sz="2800" dirty="0">
                <a:solidFill>
                  <a:srgbClr val="1D2A53"/>
                </a:solidFill>
              </a:rPr>
            </a:br>
            <a:r>
              <a:rPr lang="en-US" sz="1800" dirty="0"/>
              <a:t>Cohort </a:t>
            </a:r>
            <a:r>
              <a:rPr lang="en-US" sz="1800" dirty="0" smtClean="0"/>
              <a:t>13 </a:t>
            </a:r>
            <a:r>
              <a:rPr lang="en-US" sz="1800" dirty="0"/>
              <a:t>– 2017-2019</a:t>
            </a:r>
            <a:endParaRPr lang="en-US" dirty="0"/>
          </a:p>
        </p:txBody>
      </p:sp>
      <p:graphicFrame>
        <p:nvGraphicFramePr>
          <p:cNvPr id="5" name="Chart 4" title="SRIP Cohort 14 Tiered Fidelity Inventory Chart - Fall Winter Spring"/>
          <p:cNvGraphicFramePr/>
          <p:nvPr>
            <p:extLst>
              <p:ext uri="{D42A27DB-BD31-4B8C-83A1-F6EECF244321}">
                <p14:modId xmlns:p14="http://schemas.microsoft.com/office/powerpoint/2010/main" val="3828406984"/>
              </p:ext>
            </p:extLst>
          </p:nvPr>
        </p:nvGraphicFramePr>
        <p:xfrm>
          <a:off x="1692413" y="1472184"/>
          <a:ext cx="8846634" cy="5248578"/>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2365852" y="2926080"/>
            <a:ext cx="8173195"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pic>
        <p:nvPicPr>
          <p:cNvPr id="7" name="Picture 6" descr="This is an image of a Minnesota map, divided according to school district. The map is color coded to show the level of PBIS implementation throughout the state. &#10;School districts that have 1% to 59% of schools implementing PBIS are indicated in light green. These are: SOUTH WASHINGTON COUNTY SCHOOL DIST, ROCHESTER PUBLIC SCHOOL DISTRICT, WHITE BEAR LAKE SCHOOL DISTRICT, ALEXANDRIA PUBLIC SCHOOL DISTRICT, EDINA PUBLIC SCHOOL DISTRICT, FARMINGTON PUBLIC SCHOOL DISTRICT, LAKEVILLE PUBLIC SCHOOL DISTRICT, HASTINGS PUBLIC SCHOOL DISTRICT, PINE RIVER-BACKUS SCHOOL DISTRICT, RICHFIELD PUBLIC SCHOOL DISTRICT, WASECA PUBLIC SCHOOL DISTRICT, BRAINERD PUBLIC SCHOOL DISTRICT, NEW PRAGUE AREA SCHOOLS, ROCORI PUBLIC SCHOOL DISTRICT, STILLWATER AREA PUBLIC SCHOOL DIST., ALBANY PUBLIC SCHOOL DISTRICT, BIG LAKE PUBLIC SCHOOL DISTRICT, FARIBAULT PUBLIC SCHOOL DISTRICT, JACKSON COUNTY CENTRAL SCHOOL DIST., LAC QUI PARLE VALLEY SCHOOL DIST., LAKE SUPERIOR PUBLIC SCHOOL DIST., MAPLE RIVER SCHOOL DISTRICT, MINNEWASKA SCHOOL DISTRICT, PERHAM-DENT PUBLIC SCHOOL DISTRICT, PROCTOR PUBLIC SCHOOL DISTRICT, RED WING PUBLIC SCHOOL DISTRICT, STEWARTVILLE PUBLIC SCHOOL DISTRICT, WACONIA PUBLIC SCHOOL DISTRICT, ROSEMOUNT-APPLE VALLEY-EAGAN, DULUTH PUBLIC SCHOOL DISTRICT, BENSON PUBLIC SCHOOL DISTRICT, CLOQUET PUBLIC SCHOOL DISTRICT, LESUEUR-HENDERSON SCHOOL DISTRICT, LONG PRAIRIE-GREY EAGLE SCHOOL DIST, LUVERNE PUBLIC SCHOOL DISTRICT, MELROSE PUBLIC SCHOOL DISTRICT, PEQUOT LAKES PUBLIC SCHOOLS, SOUTHLAND PUBLIC SCHOOL DISTRICT, WILLMAR PUBLIC SCHOOL DISTRICT, DETROIT LAKES PUBLIC SCHOOL DIST., BUFFALO-HANOVER-MONTROSE PUBLIC SCHOOL, COLUMBIA HEIGHTS PUBLIC SCHOOL DIST, ST. MICHAEL-ALBERTVILLE SCHOOL DIST, OSSEO PUBLIC SCHOOL DISTRICT, ELK RIVER PUBLIC SCHOOL DISTRICT, SAINT PAUL SCHOOL DISTRICT, BECKER PUBLIC SCHOOL DISTRICT, CASS LAKE-BENA PUBLIC SCHOOLS, DILWORTH-GLYNDON-FELTON, FAIRMONT AREA SCHOOL DISTRICT, FILLMORE CENTRAL, FRAZEE-VERGAS PUBLIC SCHOOL DIST., LAKE BENTON PUBLIC SCHOOL DISTRICT, LAKE CITY PUBLIC SCHOOL DISTRICT, LANESBORO PUBLIC SCHOOL DISTRICT, MCGREGOR PUBLIC SCHOOL DISTRICT, MEDFORD PUBLIC SCHOOL DISTRICT, NEVIS PUBLIC SCHOOL DISTRICT, PINE CITY PUBLIC SCHOOL DISTRICT, SAUK CENTRE PUBLIC SCHOOL DISTRICT, SLEEPY EYE PUBLIC SCHOOL DISTRICT, ST. CLAIR PUBLIC SCHOOL DISTRICT, THIEF RIVER FALLS SCHOOL DISTRICT, UNITED SOUTH CENTRAL SCHOOL DIST., WARROAD PUBLIC SCHOOL DISTRICT, WATERVILLE-ELYSIAN-MORRISTOWN, WEST ST. PAUL-MENDOTA HTS.-EAGAN, MINNEAPOLIS PUBLIC SCHOOL DIST., NORTH ST PAUL-MAPLEWOOD SCHOOL DIST, OWATONNA PUBLIC SCHOOL DISTRICT, EDEN PRAIRIE PUBLIC SCHOOL DISTRICT, NORTHFIELD PUBLIC SCHOOL DISTRICT, HAWLEY PUBLIC SCHOOL DISTRICT, PAYNESVILLE PUBLIC SCHOOL DISTRICT, TRITON PUBLIC SCHOOL DISTRICT, MOUNTAIN IRON-BUHL SCHOOL DISTRICT, ST. LOUIS COUNTY SCHOOL DISTRICT, WHEATON AREA PUBLIC SCHOOL DISTRICT&#10;School districts that have 60% or more schools implementing PBIS are indicated in dark green. These are:&#10;MORA PUBLIC SCHOOL DISTRICT, AITKIN PUBLIC SCHOOL DISTRICT, CALEDONIA PUBLIC SCHOOL DISTRICT, EAST CENTRAL SCHOOL DISTRICT, HINCKLEY-FINLAYSON SCHOOL DISTRICT, NEW LONDON-SPICER SCHOOL DISTRICT, NEW ULM PUBLIC SCHOOL DISTRICT, ONAMIA PUBLIC SCHOOL DISTRICT, ROSEVILLE PUBLIC SCHOOL DISTRICT, RUSSELL-TYLER-RUTHTON PUBLIC SCHOOLS, ST. PETER PUBLIC SCHOOL DISTRICT, WAUBUN-OGEMA-WHITE EARTH PUBLIC SCHOOL, MAHNOMEN PUBLIC SCHOOL DISTRICT, PINE ISLAND PUBLIC SCHOOL DIST., MOUNDS VIEW PUBLIC SCHOOL DISTRICT, ALBERT LEA PUBLIC SCHOOL DISTRICT, PRIOR LAKE-SAVAGE AREA SCHOOLS, BLUE EARTH AREA PUBLIC SCHOOL, EAST GRAND FORKS PUBLIC SCHOOL DIST, LACRESCENT-HOKAH SCHOOL DISTRICT, SAUK RAPIDS-RICE PUBLIC SCHOOLS, INVER GROVE HEIGHTS SCHOOLS, LITTLE FALLS PUBLIC SCHOOL DISTRICT, MOORHEAD PUBLIC SCHOOL DISTRICT, BURNSVILLE PUBLIC SCHOOL DISTRICT, HOPKINS PUBLIC SCHOOL DISTRICT, FOREST LAKE PUBLIC SCHOOL DISTRICT, ROBBINSDALE PUBLIC SCHOOL DISTRICT, ADRIAN PUBLIC SCHOOL DISTRICT, BELGRADE-BROOTEN-ELROSA SCHOOL DIST, BIRD ISLAND-OLIVIA-LAKE LILLIAN, BLOOMING PRAIRIE PUBLIC SCHOOL DIST, BLOOMINGTON PUBLIC SCHOOL DISTRICT, BUTTERFIELD PUBLIC SCHOOL DISTRICT, CAMBRIDGE-ISANTI PUBLIC SCHOOL DIST, CANNON FALLS PUBLIC SCHOOL DISTRICT, CEDAR MOUNTAIN SCHOOL DISTRICT, CHISAGO LAKES SCHOOL DISTRICT, CHISHOLM PUBLIC SCHOOL DISTRICT, CLEARBROOK-GONVICK SCHOOL DISTRICT, CROSBY-IRONTON PUBLIC SCHOOL DIST., DEER RIVER PUBLIC SCHOOL DISTRICT, EASTERN CARVER COUNTY PUBLIC SCHOOL, EDGERTON PUBLIC SCHOOL DISTRICT, ELY PUBLIC SCHOOL DISTRICT, FLOODWOOD PUBLIC SCHOOL DISTRICT, G.F.W., GLENCOE-SILVER LAKE SCHOOL DISTRICT, GOODHUE PUBLIC SCHOOL DISTRICT, GRANADA HUNTLEY-EAST CHAIN, HERON LAKE-OKABENA SCHOOL DISTRICT, HILLS-BEAVER CREEK SCHOOL DISTRICT, HOUSTON PUBLIC SCHOOL DISTRICT, INTERNATIONAL FALLS SCHOOL DISTRICT, JANESVILLE-WALDORF-PEMBERTON, JORDAN PUBLIC SCHOOL DISTRICT, KELLIHER PUBLIC SCHOOL DISTRICT, KENYON-WANAMINGO SCHOOL DISTRICT, KERKHOVEN-MURDOCK-SUNBURG, KINGSLAND PUBLIC SCHOOL DISTRICT, LAKE CRYSTAL-WELLCOME MEMORIAL, LAKE PARK AUDUBON SCHOOL DISTRICT, LESTER PRAIRIE PUBLIC SCHOOL DIST., LYLE PUBLIC SCHOOL DISTRICT, LYND PUBLIC SCHOOL DISTRICT, M.A.C.C.R.A.Y. SCHOOL DISTRICT, MABEL-CANTON PUBLIC SCHOOL DIST., MAHTOMEDI PUBLIC SCHOOL DISTRICT, MAPLE LAKE PUBLIC SCHOOL DISTRICT, MINNEOTA PUBLIC SCHOOL DISTRICT, MONTEVIDEO PUBLIC SCHOOL DISTRICT, MURRAY COUNTY CENTRAL SCHOOL DIST., NASHWAUK-KEEWATIN SCHOOL DISTRICT, NETT LAKE PUBLIC SCHOOL DISTRICT, NICOLLET PUBLIC SCHOOL DISTRICT, NORTHLAND COMMUNITY SCHOOLS, NRHEG SCHOOL DISTRICT, PILLAGER PUBLIC SCHOOL DISTRICT, PRINCETON PUBLIC SCHOOL DISTRICT, SOUTH KOOCHICHING SCHOOL DISTRICT, SPRING GROVE SCHOOL DISTRICT, ST. ANTHONY-NEW BRIGHTON SCHOOLS, ST. CLOUD PUBLIC SCHOOL DISTRICT, TRUMAN PUBLIC SCHOOL DISTRICT, WALKER-HACKENSACK-AKELEY SCHL. DIST, WINDOM PUBLIC SCHOOL DISTRICT, YELLOW MEDICINE EAST, ZUMBROTA-MAZEPPA SCHOOL DISTRICT, BELLE PLAINE PUBLIC SCHOOL DISTRICT, BROOKLYN CENTER SCHOOL DISTRICT, CENTENNIAL PUBLIC SCHOOL DISTRICT, CLEVELAND PUBLIC SCHOOL DISTRICT, GOODRIDGE PUBLIC SCHOOL DISTRICT, HILL CITY PUBLIC SCHOOL DISTRICT, HOLDINGFORD PUBLIC SCHOOL DISTRICT, LANCASTER PUBLIC SCHOOL DISTRICT, LAPORTE PUBLIC SCHOOL DISTRICT, REDWOOD AREA SCHOOL DISTRICT, RUSH CITY PUBLIC SCHOOL DISTRICT, SOUTH SAINT PAUL PUBLIC SCHOOL DISTRICT, WAYZATA PUBLIC SCHOOL DISTRICT, GREENWAY PUBLIC SCHOOL DISTRICT, AUSTIN PUBLIC SCHOOL DISTRICT, BARNUM PUBLIC SCHOOL DISTRICT, FRIDLEY PUBLIC SCHOOL DISTRICT, ISLE PUBLIC SCHOOL DISTRICT, KASSON-MANTORVILLE SCHOOL DISTRICT, LAKE OF THE WOODS SCHOOL DISTRICT, MARSHALL COUNTY CENTRAL SCHOOLS, MARSHALL PUBLIC SCHOOL DISTRICT, MENAHGA PUBLIC SCHOOL DISTRICT, MOOSE LAKE PUBLIC SCHOOL DISTRICT, OGILVIE PUBLIC SCHOOL DISTRICT, ROYALTON PUBLIC SCHOOL DISTRICT, SARTELL-ST. STEPHEN SCHOOL DISTRICT, SHAKOPEE PUBLIC SCHOOL DISTRICT, ST. FRANCIS PUBLIC SCHOOL DISTRICT, SWANVILLE PUBLIC SCHOOL DISTRICT, WESTONKA PUBLIC SCHOOL DISTRICT, WINONA AREA PUBLIC SCHOOL DISTRICT,&#10;Charter Schools implementing PBIS are indicated by a black dot. These are:&#10;HMONG COLLEGE PREP ACADEMY, NORTH LAKES ACADEMY, ATHLOS ACADEMY OF SAINT CLOUD, BLUFFVIEW MONTESSORI, CEDAR RIVERSIDE COMMUNITY SCHOOL, COLOGNE ACADEMY, DAVINCI ACADEMY, DISCOVERY PUBLIC SCHOOL FARIBAULT, DISCOVERY WOODS MONTESSORI SCHOOL, DUGSI ACADEMY, DULUTH PUBLIC SCHOOLS ACADEMY, EXCELL ACADEMY CHARTER, FRASER ACADEMY, FRIENDSHIP ACDMY OF FINE ARTS CHTR., HENNEPIN ELEMENTARY SCHOOL, LIONSGATE ACADEMY, LOVEWORKS ACADEMY FOR ARTS, MATH AND SCIENCE ACADEMY, PARTNERSHIP ACADEMY, INC., PRAIRIE SEEDS ACADEMY, STEP ACADEMY CHARTER SCHOOL, TEAM ACADEMY, TWIN CITIES GERMAN IMMERSION CHRTR, URBAN ACADEMY CHARTER SCHOOL, NEW CENTURY CHARTER SCHOOL, NEW MILLENNIUM ACADEMY CHARTER SCHOOL, COLLEGE PREPARATORY ELEMENTARY, ROCHESTER BEACON ACADEMY, ARCADIA CHARTER SCHOOL (Formerly ARTECH), ART AND SCIENCE ACADEMY, MINNESOTA EXCELLENCE IN LEARNING ACADEMY, NAYTAHWAUSH COMMUNITY SCHOOL, PARTNERSHIP ACADEMY, INC., STRIDE ACADEMY CHARTER SCHOOL and TREKNORTH HIGH SCHOOL&#10;Other Schools implementing PBIS are indicated by a black square. These are:&#10;NAY-AH-SHING, DEPARTMENT OF CORRECTIONS/WALTER MAGINNIS HIGH SCHOOL, and BUG-O-NAY-GE-SHIG&#10;Education Districts and Intermediate School districts (ISD) implementing PBIS are indicated by a yellow star. These are: &#10;ISD 287/NORTH EDUCATION CENTER, ISD 287/NORTH EDUCATION CENTER ALC, ISD 287/NORTHWEST TECH CENTER, ISD 287/SAFE, ISD 287/SOUTH EDUCATION CENTER, ISD 287/THE HENNEPIN COUNTY HOME SCHOOL EPISILON, ISD 287/WEST EDUCATION ALTERNATIVE CENTER, ISD 287/WEST EDUCATION CENTER, ISD 287/WEST HIGH SCHOOL, ISD 287/WEST TRANSITION, ISD 916/EAST VIEW ACADEMY (Formerly ALTERNATIVE LEARNING AT CAPITOL VIEW CENTER), ISD 917/ALLIANCE EDUCATION CENTER , ISD 917/LEBANON EDUCATION CENTER TEA, MIDSTATE EDUCATION DISTRICT, MVED/ MINNESOTA VALLEY SCHOOL"/>
          <p:cNvPicPr>
            <a:picLocks noChangeAspect="1"/>
          </p:cNvPicPr>
          <p:nvPr/>
        </p:nvPicPr>
        <p:blipFill rotWithShape="1">
          <a:blip r:embed="rId4" cstate="email">
            <a:extLst>
              <a:ext uri="{28A0092B-C50C-407E-A947-70E740481C1C}">
                <a14:useLocalDpi xmlns:a14="http://schemas.microsoft.com/office/drawing/2010/main"/>
              </a:ext>
            </a:extLst>
          </a:blip>
          <a:srcRect l="5569" t="2716" r="4773" b="17819"/>
          <a:stretch/>
        </p:blipFill>
        <p:spPr>
          <a:xfrm>
            <a:off x="10744200" y="91440"/>
            <a:ext cx="1356534" cy="1555887"/>
          </a:xfrm>
          <a:prstGeom prst="rect">
            <a:avLst/>
          </a:prstGeom>
        </p:spPr>
      </p:pic>
    </p:spTree>
    <p:extLst>
      <p:ext uri="{BB962C8B-B14F-4D97-AF65-F5344CB8AC3E}">
        <p14:creationId xmlns:p14="http://schemas.microsoft.com/office/powerpoint/2010/main" val="231414458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1D2A53"/>
                </a:solidFill>
              </a:rPr>
              <a:t>End of Day 1</a:t>
            </a:r>
            <a:r>
              <a:rPr lang="en-US" sz="2800" dirty="0">
                <a:solidFill>
                  <a:srgbClr val="1D2A53"/>
                </a:solidFill>
              </a:rPr>
              <a:t/>
            </a:r>
            <a:br>
              <a:rPr lang="en-US" sz="2800" dirty="0">
                <a:solidFill>
                  <a:srgbClr val="1D2A53"/>
                </a:solidFill>
              </a:rPr>
            </a:br>
            <a:r>
              <a:rPr lang="en-US" sz="1800" dirty="0"/>
              <a:t>Cohort </a:t>
            </a:r>
            <a:r>
              <a:rPr lang="en-US" sz="1800" dirty="0" smtClean="0"/>
              <a:t>14 </a:t>
            </a:r>
            <a:r>
              <a:rPr lang="en-US" sz="1800" dirty="0"/>
              <a:t>– </a:t>
            </a:r>
            <a:r>
              <a:rPr lang="en-US" sz="1800" dirty="0" smtClean="0"/>
              <a:t>2018-2020</a:t>
            </a:r>
            <a:endParaRPr lang="en-US" dirty="0"/>
          </a:p>
        </p:txBody>
      </p:sp>
      <p:graphicFrame>
        <p:nvGraphicFramePr>
          <p:cNvPr id="5" name="Chart 4" title="SRIP Cohort 14 Tiered Fidelity Inventory Chart - Fall Winter Spring"/>
          <p:cNvGraphicFramePr/>
          <p:nvPr>
            <p:extLst>
              <p:ext uri="{D42A27DB-BD31-4B8C-83A1-F6EECF244321}">
                <p14:modId xmlns:p14="http://schemas.microsoft.com/office/powerpoint/2010/main" val="454776673"/>
              </p:ext>
            </p:extLst>
          </p:nvPr>
        </p:nvGraphicFramePr>
        <p:xfrm>
          <a:off x="1692413" y="1472184"/>
          <a:ext cx="8846634" cy="5248578"/>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2365852" y="2926080"/>
            <a:ext cx="8173195"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pic>
        <p:nvPicPr>
          <p:cNvPr id="7" name="Picture 6" descr="This is an image of a Minnesota map, divided according to school district. The map is color coded to show the level of PBIS implementation throughout the state. &#10;School districts that have 1% to 59% of schools implementing PBIS are indicated in light green. These are: SOUTH WASHINGTON COUNTY SCHOOL DIST, ROCHESTER PUBLIC SCHOOL DISTRICT, WHITE BEAR LAKE SCHOOL DISTRICT, ALEXANDRIA PUBLIC SCHOOL DISTRICT, EDINA PUBLIC SCHOOL DISTRICT, FARMINGTON PUBLIC SCHOOL DISTRICT, LAKEVILLE PUBLIC SCHOOL DISTRICT, HASTINGS PUBLIC SCHOOL DISTRICT, PINE RIVER-BACKUS SCHOOL DISTRICT, RICHFIELD PUBLIC SCHOOL DISTRICT, WASECA PUBLIC SCHOOL DISTRICT, BRAINERD PUBLIC SCHOOL DISTRICT, NEW PRAGUE AREA SCHOOLS, ROCORI PUBLIC SCHOOL DISTRICT, STILLWATER AREA PUBLIC SCHOOL DIST., ALBANY PUBLIC SCHOOL DISTRICT, BIG LAKE PUBLIC SCHOOL DISTRICT, FARIBAULT PUBLIC SCHOOL DISTRICT, JACKSON COUNTY CENTRAL SCHOOL DIST., LAC QUI PARLE VALLEY SCHOOL DIST., LAKE SUPERIOR PUBLIC SCHOOL DIST., MAPLE RIVER SCHOOL DISTRICT, MINNEWASKA SCHOOL DISTRICT, PERHAM-DENT PUBLIC SCHOOL DISTRICT, PROCTOR PUBLIC SCHOOL DISTRICT, RED WING PUBLIC SCHOOL DISTRICT, STEWARTVILLE PUBLIC SCHOOL DISTRICT, WACONIA PUBLIC SCHOOL DISTRICT, ROSEMOUNT-APPLE VALLEY-EAGAN, DULUTH PUBLIC SCHOOL DISTRICT, BENSON PUBLIC SCHOOL DISTRICT, CLOQUET PUBLIC SCHOOL DISTRICT, LESUEUR-HENDERSON SCHOOL DISTRICT, LONG PRAIRIE-GREY EAGLE SCHOOL DIST, LUVERNE PUBLIC SCHOOL DISTRICT, MELROSE PUBLIC SCHOOL DISTRICT, PEQUOT LAKES PUBLIC SCHOOLS, SOUTHLAND PUBLIC SCHOOL DISTRICT, WILLMAR PUBLIC SCHOOL DISTRICT, DETROIT LAKES PUBLIC SCHOOL DIST., BUFFALO-HANOVER-MONTROSE PUBLIC SCHOOL, COLUMBIA HEIGHTS PUBLIC SCHOOL DIST, ST. MICHAEL-ALBERTVILLE SCHOOL DIST, OSSEO PUBLIC SCHOOL DISTRICT, ELK RIVER PUBLIC SCHOOL DISTRICT, SAINT PAUL SCHOOL DISTRICT, BECKER PUBLIC SCHOOL DISTRICT, CASS LAKE-BENA PUBLIC SCHOOLS, DILWORTH-GLYNDON-FELTON, FAIRMONT AREA SCHOOL DISTRICT, FILLMORE CENTRAL, FRAZEE-VERGAS PUBLIC SCHOOL DIST., LAKE BENTON PUBLIC SCHOOL DISTRICT, LAKE CITY PUBLIC SCHOOL DISTRICT, LANESBORO PUBLIC SCHOOL DISTRICT, MCGREGOR PUBLIC SCHOOL DISTRICT, MEDFORD PUBLIC SCHOOL DISTRICT, NEVIS PUBLIC SCHOOL DISTRICT, PINE CITY PUBLIC SCHOOL DISTRICT, SAUK CENTRE PUBLIC SCHOOL DISTRICT, SLEEPY EYE PUBLIC SCHOOL DISTRICT, ST. CLAIR PUBLIC SCHOOL DISTRICT, THIEF RIVER FALLS SCHOOL DISTRICT, UNITED SOUTH CENTRAL SCHOOL DIST., WARROAD PUBLIC SCHOOL DISTRICT, WATERVILLE-ELYSIAN-MORRISTOWN, WEST ST. PAUL-MENDOTA HTS.-EAGAN, MINNEAPOLIS PUBLIC SCHOOL DIST., NORTH ST PAUL-MAPLEWOOD SCHOOL DIST, OWATONNA PUBLIC SCHOOL DISTRICT, EDEN PRAIRIE PUBLIC SCHOOL DISTRICT, NORTHFIELD PUBLIC SCHOOL DISTRICT, HAWLEY PUBLIC SCHOOL DISTRICT, PAYNESVILLE PUBLIC SCHOOL DISTRICT, TRITON PUBLIC SCHOOL DISTRICT, MOUNTAIN IRON-BUHL SCHOOL DISTRICT, ST. LOUIS COUNTY SCHOOL DISTRICT, WHEATON AREA PUBLIC SCHOOL DISTRICT&#10;School districts that have 60% or more schools implementing PBIS are indicated in dark green. These are:&#10;MORA PUBLIC SCHOOL DISTRICT, AITKIN PUBLIC SCHOOL DISTRICT, CALEDONIA PUBLIC SCHOOL DISTRICT, EAST CENTRAL SCHOOL DISTRICT, HINCKLEY-FINLAYSON SCHOOL DISTRICT, NEW LONDON-SPICER SCHOOL DISTRICT, NEW ULM PUBLIC SCHOOL DISTRICT, ONAMIA PUBLIC SCHOOL DISTRICT, ROSEVILLE PUBLIC SCHOOL DISTRICT, RUSSELL-TYLER-RUTHTON PUBLIC SCHOOLS, ST. PETER PUBLIC SCHOOL DISTRICT, WAUBUN-OGEMA-WHITE EARTH PUBLIC SCHOOL, MAHNOMEN PUBLIC SCHOOL DISTRICT, PINE ISLAND PUBLIC SCHOOL DIST., MOUNDS VIEW PUBLIC SCHOOL DISTRICT, ALBERT LEA PUBLIC SCHOOL DISTRICT, PRIOR LAKE-SAVAGE AREA SCHOOLS, BLUE EARTH AREA PUBLIC SCHOOL, EAST GRAND FORKS PUBLIC SCHOOL DIST, LACRESCENT-HOKAH SCHOOL DISTRICT, SAUK RAPIDS-RICE PUBLIC SCHOOLS, INVER GROVE HEIGHTS SCHOOLS, LITTLE FALLS PUBLIC SCHOOL DISTRICT, MOORHEAD PUBLIC SCHOOL DISTRICT, BURNSVILLE PUBLIC SCHOOL DISTRICT, HOPKINS PUBLIC SCHOOL DISTRICT, FOREST LAKE PUBLIC SCHOOL DISTRICT, ROBBINSDALE PUBLIC SCHOOL DISTRICT, ADRIAN PUBLIC SCHOOL DISTRICT, BELGRADE-BROOTEN-ELROSA SCHOOL DIST, BIRD ISLAND-OLIVIA-LAKE LILLIAN, BLOOMING PRAIRIE PUBLIC SCHOOL DIST, BLOOMINGTON PUBLIC SCHOOL DISTRICT, BUTTERFIELD PUBLIC SCHOOL DISTRICT, CAMBRIDGE-ISANTI PUBLIC SCHOOL DIST, CANNON FALLS PUBLIC SCHOOL DISTRICT, CEDAR MOUNTAIN SCHOOL DISTRICT, CHISAGO LAKES SCHOOL DISTRICT, CHISHOLM PUBLIC SCHOOL DISTRICT, CLEARBROOK-GONVICK SCHOOL DISTRICT, CROSBY-IRONTON PUBLIC SCHOOL DIST., DEER RIVER PUBLIC SCHOOL DISTRICT, EASTERN CARVER COUNTY PUBLIC SCHOOL, EDGERTON PUBLIC SCHOOL DISTRICT, ELY PUBLIC SCHOOL DISTRICT, FLOODWOOD PUBLIC SCHOOL DISTRICT, G.F.W., GLENCOE-SILVER LAKE SCHOOL DISTRICT, GOODHUE PUBLIC SCHOOL DISTRICT, GRANADA HUNTLEY-EAST CHAIN, HERON LAKE-OKABENA SCHOOL DISTRICT, HILLS-BEAVER CREEK SCHOOL DISTRICT, HOUSTON PUBLIC SCHOOL DISTRICT, INTERNATIONAL FALLS SCHOOL DISTRICT, JANESVILLE-WALDORF-PEMBERTON, JORDAN PUBLIC SCHOOL DISTRICT, KELLIHER PUBLIC SCHOOL DISTRICT, KENYON-WANAMINGO SCHOOL DISTRICT, KERKHOVEN-MURDOCK-SUNBURG, KINGSLAND PUBLIC SCHOOL DISTRICT, LAKE CRYSTAL-WELLCOME MEMORIAL, LAKE PARK AUDUBON SCHOOL DISTRICT, LESTER PRAIRIE PUBLIC SCHOOL DIST., LYLE PUBLIC SCHOOL DISTRICT, LYND PUBLIC SCHOOL DISTRICT, M.A.C.C.R.A.Y. SCHOOL DISTRICT, MABEL-CANTON PUBLIC SCHOOL DIST., MAHTOMEDI PUBLIC SCHOOL DISTRICT, MAPLE LAKE PUBLIC SCHOOL DISTRICT, MINNEOTA PUBLIC SCHOOL DISTRICT, MONTEVIDEO PUBLIC SCHOOL DISTRICT, MURRAY COUNTY CENTRAL SCHOOL DIST., NASHWAUK-KEEWATIN SCHOOL DISTRICT, NETT LAKE PUBLIC SCHOOL DISTRICT, NICOLLET PUBLIC SCHOOL DISTRICT, NORTHLAND COMMUNITY SCHOOLS, NRHEG SCHOOL DISTRICT, PILLAGER PUBLIC SCHOOL DISTRICT, PRINCETON PUBLIC SCHOOL DISTRICT, SOUTH KOOCHICHING SCHOOL DISTRICT, SPRING GROVE SCHOOL DISTRICT, ST. ANTHONY-NEW BRIGHTON SCHOOLS, ST. CLOUD PUBLIC SCHOOL DISTRICT, TRUMAN PUBLIC SCHOOL DISTRICT, WALKER-HACKENSACK-AKELEY SCHL. DIST, WINDOM PUBLIC SCHOOL DISTRICT, YELLOW MEDICINE EAST, ZUMBROTA-MAZEPPA SCHOOL DISTRICT, BELLE PLAINE PUBLIC SCHOOL DISTRICT, BROOKLYN CENTER SCHOOL DISTRICT, CENTENNIAL PUBLIC SCHOOL DISTRICT, CLEVELAND PUBLIC SCHOOL DISTRICT, GOODRIDGE PUBLIC SCHOOL DISTRICT, HILL CITY PUBLIC SCHOOL DISTRICT, HOLDINGFORD PUBLIC SCHOOL DISTRICT, LANCASTER PUBLIC SCHOOL DISTRICT, LAPORTE PUBLIC SCHOOL DISTRICT, REDWOOD AREA SCHOOL DISTRICT, RUSH CITY PUBLIC SCHOOL DISTRICT, SOUTH SAINT PAUL PUBLIC SCHOOL DISTRICT, WAYZATA PUBLIC SCHOOL DISTRICT, GREENWAY PUBLIC SCHOOL DISTRICT, AUSTIN PUBLIC SCHOOL DISTRICT, BARNUM PUBLIC SCHOOL DISTRICT, FRIDLEY PUBLIC SCHOOL DISTRICT, ISLE PUBLIC SCHOOL DISTRICT, KASSON-MANTORVILLE SCHOOL DISTRICT, LAKE OF THE WOODS SCHOOL DISTRICT, MARSHALL COUNTY CENTRAL SCHOOLS, MARSHALL PUBLIC SCHOOL DISTRICT, MENAHGA PUBLIC SCHOOL DISTRICT, MOOSE LAKE PUBLIC SCHOOL DISTRICT, OGILVIE PUBLIC SCHOOL DISTRICT, ROYALTON PUBLIC SCHOOL DISTRICT, SARTELL-ST. STEPHEN SCHOOL DISTRICT, SHAKOPEE PUBLIC SCHOOL DISTRICT, ST. FRANCIS PUBLIC SCHOOL DISTRICT, SWANVILLE PUBLIC SCHOOL DISTRICT, WESTONKA PUBLIC SCHOOL DISTRICT, WINONA AREA PUBLIC SCHOOL DISTRICT,&#10;Charter Schools implementing PBIS are indicated by a black dot. These are:&#10;HMONG COLLEGE PREP ACADEMY, NORTH LAKES ACADEMY, ATHLOS ACADEMY OF SAINT CLOUD, BLUFFVIEW MONTESSORI, CEDAR RIVERSIDE COMMUNITY SCHOOL, COLOGNE ACADEMY, DAVINCI ACADEMY, DISCOVERY PUBLIC SCHOOL FARIBAULT, DISCOVERY WOODS MONTESSORI SCHOOL, DUGSI ACADEMY, DULUTH PUBLIC SCHOOLS ACADEMY, EXCELL ACADEMY CHARTER, FRASER ACADEMY, FRIENDSHIP ACDMY OF FINE ARTS CHTR., HENNEPIN ELEMENTARY SCHOOL, LIONSGATE ACADEMY, LOVEWORKS ACADEMY FOR ARTS, MATH AND SCIENCE ACADEMY, PARTNERSHIP ACADEMY, INC., PRAIRIE SEEDS ACADEMY, STEP ACADEMY CHARTER SCHOOL, TEAM ACADEMY, TWIN CITIES GERMAN IMMERSION CHRTR, URBAN ACADEMY CHARTER SCHOOL, NEW CENTURY CHARTER SCHOOL, NEW MILLENNIUM ACADEMY CHARTER SCHOOL, COLLEGE PREPARATORY ELEMENTARY, ROCHESTER BEACON ACADEMY, ARCADIA CHARTER SCHOOL (Formerly ARTECH), ART AND SCIENCE ACADEMY, MINNESOTA EXCELLENCE IN LEARNING ACADEMY, NAYTAHWAUSH COMMUNITY SCHOOL, PARTNERSHIP ACADEMY, INC., STRIDE ACADEMY CHARTER SCHOOL and TREKNORTH HIGH SCHOOL&#10;Other Schools implementing PBIS are indicated by a black square. These are:&#10;NAY-AH-SHING, DEPARTMENT OF CORRECTIONS/WALTER MAGINNIS HIGH SCHOOL, and BUG-O-NAY-GE-SHIG&#10;Education Districts and Intermediate School districts (ISD) implementing PBIS are indicated by a yellow star. These are: &#10;ISD 287/NORTH EDUCATION CENTER, ISD 287/NORTH EDUCATION CENTER ALC, ISD 287/NORTHWEST TECH CENTER, ISD 287/SAFE, ISD 287/SOUTH EDUCATION CENTER, ISD 287/THE HENNEPIN COUNTY HOME SCHOOL EPISILON, ISD 287/WEST EDUCATION ALTERNATIVE CENTER, ISD 287/WEST EDUCATION CENTER, ISD 287/WEST HIGH SCHOOL, ISD 287/WEST TRANSITION, ISD 916/EAST VIEW ACADEMY (Formerly ALTERNATIVE LEARNING AT CAPITOL VIEW CENTER), ISD 917/ALLIANCE EDUCATION CENTER , ISD 917/LEBANON EDUCATION CENTER TEA, MIDSTATE EDUCATION DISTRICT, MVED/ MINNESOTA VALLEY SCHOOL"/>
          <p:cNvPicPr>
            <a:picLocks noChangeAspect="1"/>
          </p:cNvPicPr>
          <p:nvPr/>
        </p:nvPicPr>
        <p:blipFill rotWithShape="1">
          <a:blip r:embed="rId4" cstate="email">
            <a:extLst>
              <a:ext uri="{28A0092B-C50C-407E-A947-70E740481C1C}">
                <a14:useLocalDpi xmlns:a14="http://schemas.microsoft.com/office/drawing/2010/main"/>
              </a:ext>
            </a:extLst>
          </a:blip>
          <a:srcRect l="5569" t="2716" r="4773" b="17819"/>
          <a:stretch/>
        </p:blipFill>
        <p:spPr>
          <a:xfrm>
            <a:off x="10744200" y="91440"/>
            <a:ext cx="1356534" cy="1555887"/>
          </a:xfrm>
          <a:prstGeom prst="rect">
            <a:avLst/>
          </a:prstGeom>
        </p:spPr>
      </p:pic>
    </p:spTree>
    <p:extLst>
      <p:ext uri="{BB962C8B-B14F-4D97-AF65-F5344CB8AC3E}">
        <p14:creationId xmlns:p14="http://schemas.microsoft.com/office/powerpoint/2010/main" val="621406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Small Changes, Big Impact</a:t>
            </a:r>
            <a:endParaRPr lang="en-US" sz="3100" dirty="0"/>
          </a:p>
        </p:txBody>
      </p:sp>
      <p:sp>
        <p:nvSpPr>
          <p:cNvPr id="3" name="Content Placeholder 2"/>
          <p:cNvSpPr>
            <a:spLocks noGrp="1"/>
          </p:cNvSpPr>
          <p:nvPr>
            <p:ph idx="1"/>
          </p:nvPr>
        </p:nvSpPr>
        <p:spPr/>
        <p:txBody>
          <a:bodyPr>
            <a:normAutofit/>
          </a:bodyPr>
          <a:lstStyle/>
          <a:p>
            <a:pPr marL="0" indent="0">
              <a:buNone/>
            </a:pPr>
            <a:r>
              <a:rPr lang="en-US" sz="4000" b="1" dirty="0"/>
              <a:t>Takeaways</a:t>
            </a:r>
            <a:endParaRPr lang="en-US" sz="4000" b="1" dirty="0">
              <a:sym typeface="Calibri"/>
            </a:endParaRPr>
          </a:p>
          <a:p>
            <a:r>
              <a:rPr lang="en-US" sz="4000" dirty="0" smtClean="0">
                <a:sym typeface="Calibri"/>
              </a:rPr>
              <a:t>PBIS </a:t>
            </a:r>
            <a:r>
              <a:rPr lang="en-US" sz="4000" dirty="0">
                <a:sym typeface="Calibri"/>
              </a:rPr>
              <a:t>in </a:t>
            </a:r>
            <a:r>
              <a:rPr lang="en-US" sz="4000" dirty="0" smtClean="0">
                <a:sym typeface="Calibri"/>
              </a:rPr>
              <a:t>action</a:t>
            </a:r>
          </a:p>
          <a:p>
            <a:r>
              <a:rPr lang="en-US" sz="4000" dirty="0"/>
              <a:t>TFI progress</a:t>
            </a:r>
            <a:r>
              <a:rPr lang="en-US" sz="4000" dirty="0" smtClean="0"/>
              <a:t>!</a:t>
            </a:r>
          </a:p>
          <a:p>
            <a:r>
              <a:rPr lang="en-US" sz="4000" dirty="0" smtClean="0"/>
              <a:t>2019 </a:t>
            </a:r>
            <a:r>
              <a:rPr lang="en-US" sz="4000" dirty="0"/>
              <a:t>PBIS Leadership </a:t>
            </a:r>
            <a:r>
              <a:rPr lang="en-US" sz="4000" dirty="0" smtClean="0"/>
              <a:t>Forum</a:t>
            </a:r>
            <a:endParaRPr lang="en-US" sz="4000" dirty="0" smtClean="0">
              <a:sym typeface="Calibri"/>
            </a:endParaRPr>
          </a:p>
          <a:p>
            <a:r>
              <a:rPr lang="en-US" sz="4000" dirty="0" smtClean="0">
                <a:sym typeface="Calibri"/>
              </a:rPr>
              <a:t>MDE </a:t>
            </a:r>
            <a:r>
              <a:rPr lang="en-US" sz="4000" dirty="0">
                <a:sym typeface="Calibri"/>
              </a:rPr>
              <a:t>News &amp; Save the Dates</a:t>
            </a:r>
          </a:p>
          <a:p>
            <a:endParaRPr lang="en-US" sz="4000" dirty="0" smtClean="0"/>
          </a:p>
          <a:p>
            <a:endParaRPr lang="en-US" dirty="0"/>
          </a:p>
          <a:p>
            <a:endParaRPr lang="en-US" dirty="0"/>
          </a:p>
        </p:txBody>
      </p:sp>
      <p:sp>
        <p:nvSpPr>
          <p:cNvPr id="4" name="Date Placeholder 3"/>
          <p:cNvSpPr>
            <a:spLocks noGrp="1"/>
          </p:cNvSpPr>
          <p:nvPr>
            <p:ph type="dt" sz="half" idx="10"/>
          </p:nvPr>
        </p:nvSpPr>
        <p:spPr/>
        <p:txBody>
          <a:bodyPr/>
          <a:lstStyle/>
          <a:p>
            <a:fld id="{4E378511-6713-4613-8B07-4467D575BE79}" type="datetime1">
              <a:rPr lang="en-US" smtClean="0"/>
              <a:t>11/5/2019</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2</a:t>
            </a:fld>
            <a:endParaRPr lang="en-US" dirty="0"/>
          </a:p>
        </p:txBody>
      </p:sp>
      <p:sp>
        <p:nvSpPr>
          <p:cNvPr id="6" name="Footer Placeholder 5"/>
          <p:cNvSpPr>
            <a:spLocks noGrp="1"/>
          </p:cNvSpPr>
          <p:nvPr>
            <p:ph type="ftr" sz="quarter" idx="13"/>
          </p:nvPr>
        </p:nvSpPr>
        <p:spPr/>
        <p:txBody>
          <a:bodyPr/>
          <a:lstStyle/>
          <a:p>
            <a:r>
              <a:rPr lang="en-US" dirty="0">
                <a:solidFill>
                  <a:schemeClr val="tx1"/>
                </a:solidFill>
              </a:rPr>
              <a:t>Leading for educational excellence and equity, every day for every one.</a:t>
            </a:r>
            <a:r>
              <a:rPr lang="en-US" dirty="0">
                <a:solidFill>
                  <a:schemeClr val="accent2"/>
                </a:solidFill>
              </a:rPr>
              <a:t> |</a:t>
            </a:r>
            <a:r>
              <a:rPr lang="en-US" dirty="0">
                <a:solidFill>
                  <a:schemeClr val="tx1"/>
                </a:solidFill>
              </a:rPr>
              <a:t> education.mn.gov</a:t>
            </a:r>
          </a:p>
        </p:txBody>
      </p:sp>
    </p:spTree>
    <p:extLst>
      <p:ext uri="{BB962C8B-B14F-4D97-AF65-F5344CB8AC3E}">
        <p14:creationId xmlns:p14="http://schemas.microsoft.com/office/powerpoint/2010/main" val="19968689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1D2A53"/>
                </a:solidFill>
              </a:rPr>
              <a:t>Completion </a:t>
            </a:r>
            <a:r>
              <a:rPr lang="en-US" sz="2400" dirty="0" smtClean="0">
                <a:solidFill>
                  <a:srgbClr val="1D2A53"/>
                </a:solidFill>
              </a:rPr>
              <a:t>of Day 7</a:t>
            </a:r>
            <a:r>
              <a:rPr lang="en-US" sz="2800" dirty="0">
                <a:solidFill>
                  <a:srgbClr val="1D2A53"/>
                </a:solidFill>
              </a:rPr>
              <a:t/>
            </a:r>
            <a:br>
              <a:rPr lang="en-US" sz="2800" dirty="0">
                <a:solidFill>
                  <a:srgbClr val="1D2A53"/>
                </a:solidFill>
              </a:rPr>
            </a:br>
            <a:r>
              <a:rPr lang="en-US" sz="1800" dirty="0"/>
              <a:t>Cohort </a:t>
            </a:r>
            <a:r>
              <a:rPr lang="en-US" sz="1800" dirty="0" smtClean="0"/>
              <a:t>14 </a:t>
            </a:r>
            <a:r>
              <a:rPr lang="en-US" sz="1800" dirty="0"/>
              <a:t>– </a:t>
            </a:r>
            <a:r>
              <a:rPr lang="en-US" sz="1800" dirty="0" smtClean="0"/>
              <a:t>2018-2020</a:t>
            </a:r>
            <a:endParaRPr lang="en-US" dirty="0"/>
          </a:p>
        </p:txBody>
      </p:sp>
      <p:graphicFrame>
        <p:nvGraphicFramePr>
          <p:cNvPr id="5" name="Chart 4" title="SRIP Cohort 14 Tiered Fidelity Inventory Chart - Fall Winter Spring"/>
          <p:cNvGraphicFramePr/>
          <p:nvPr>
            <p:extLst>
              <p:ext uri="{D42A27DB-BD31-4B8C-83A1-F6EECF244321}">
                <p14:modId xmlns:p14="http://schemas.microsoft.com/office/powerpoint/2010/main" val="3748742691"/>
              </p:ext>
            </p:extLst>
          </p:nvPr>
        </p:nvGraphicFramePr>
        <p:xfrm>
          <a:off x="1692413" y="1472184"/>
          <a:ext cx="8846634" cy="5248578"/>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2365852" y="2926080"/>
            <a:ext cx="8173195"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pic>
        <p:nvPicPr>
          <p:cNvPr id="7" name="Picture 6" descr="This is an image of a Minnesota map, divided according to school district. The map is color coded to show the level of PBIS implementation throughout the state. &#10;School districts that have 1% to 59% of schools implementing PBIS are indicated in light green. These are: SOUTH WASHINGTON COUNTY SCHOOL DIST, ROCHESTER PUBLIC SCHOOL DISTRICT, WHITE BEAR LAKE SCHOOL DISTRICT, ALEXANDRIA PUBLIC SCHOOL DISTRICT, EDINA PUBLIC SCHOOL DISTRICT, FARMINGTON PUBLIC SCHOOL DISTRICT, LAKEVILLE PUBLIC SCHOOL DISTRICT, HASTINGS PUBLIC SCHOOL DISTRICT, PINE RIVER-BACKUS SCHOOL DISTRICT, RICHFIELD PUBLIC SCHOOL DISTRICT, WASECA PUBLIC SCHOOL DISTRICT, BRAINERD PUBLIC SCHOOL DISTRICT, NEW PRAGUE AREA SCHOOLS, ROCORI PUBLIC SCHOOL DISTRICT, STILLWATER AREA PUBLIC SCHOOL DIST., ALBANY PUBLIC SCHOOL DISTRICT, BIG LAKE PUBLIC SCHOOL DISTRICT, FARIBAULT PUBLIC SCHOOL DISTRICT, JACKSON COUNTY CENTRAL SCHOOL DIST., LAC QUI PARLE VALLEY SCHOOL DIST., LAKE SUPERIOR PUBLIC SCHOOL DIST., MAPLE RIVER SCHOOL DISTRICT, MINNEWASKA SCHOOL DISTRICT, PERHAM-DENT PUBLIC SCHOOL DISTRICT, PROCTOR PUBLIC SCHOOL DISTRICT, RED WING PUBLIC SCHOOL DISTRICT, STEWARTVILLE PUBLIC SCHOOL DISTRICT, WACONIA PUBLIC SCHOOL DISTRICT, ROSEMOUNT-APPLE VALLEY-EAGAN, DULUTH PUBLIC SCHOOL DISTRICT, BENSON PUBLIC SCHOOL DISTRICT, CLOQUET PUBLIC SCHOOL DISTRICT, LESUEUR-HENDERSON SCHOOL DISTRICT, LONG PRAIRIE-GREY EAGLE SCHOOL DIST, LUVERNE PUBLIC SCHOOL DISTRICT, MELROSE PUBLIC SCHOOL DISTRICT, PEQUOT LAKES PUBLIC SCHOOLS, SOUTHLAND PUBLIC SCHOOL DISTRICT, WILLMAR PUBLIC SCHOOL DISTRICT, DETROIT LAKES PUBLIC SCHOOL DIST., BUFFALO-HANOVER-MONTROSE PUBLIC SCHOOL, COLUMBIA HEIGHTS PUBLIC SCHOOL DIST, ST. MICHAEL-ALBERTVILLE SCHOOL DIST, OSSEO PUBLIC SCHOOL DISTRICT, ELK RIVER PUBLIC SCHOOL DISTRICT, SAINT PAUL SCHOOL DISTRICT, BECKER PUBLIC SCHOOL DISTRICT, CASS LAKE-BENA PUBLIC SCHOOLS, DILWORTH-GLYNDON-FELTON, FAIRMONT AREA SCHOOL DISTRICT, FILLMORE CENTRAL, FRAZEE-VERGAS PUBLIC SCHOOL DIST., LAKE BENTON PUBLIC SCHOOL DISTRICT, LAKE CITY PUBLIC SCHOOL DISTRICT, LANESBORO PUBLIC SCHOOL DISTRICT, MCGREGOR PUBLIC SCHOOL DISTRICT, MEDFORD PUBLIC SCHOOL DISTRICT, NEVIS PUBLIC SCHOOL DISTRICT, PINE CITY PUBLIC SCHOOL DISTRICT, SAUK CENTRE PUBLIC SCHOOL DISTRICT, SLEEPY EYE PUBLIC SCHOOL DISTRICT, ST. CLAIR PUBLIC SCHOOL DISTRICT, THIEF RIVER FALLS SCHOOL DISTRICT, UNITED SOUTH CENTRAL SCHOOL DIST., WARROAD PUBLIC SCHOOL DISTRICT, WATERVILLE-ELYSIAN-MORRISTOWN, WEST ST. PAUL-MENDOTA HTS.-EAGAN, MINNEAPOLIS PUBLIC SCHOOL DIST., NORTH ST PAUL-MAPLEWOOD SCHOOL DIST, OWATONNA PUBLIC SCHOOL DISTRICT, EDEN PRAIRIE PUBLIC SCHOOL DISTRICT, NORTHFIELD PUBLIC SCHOOL DISTRICT, HAWLEY PUBLIC SCHOOL DISTRICT, PAYNESVILLE PUBLIC SCHOOL DISTRICT, TRITON PUBLIC SCHOOL DISTRICT, MOUNTAIN IRON-BUHL SCHOOL DISTRICT, ST. LOUIS COUNTY SCHOOL DISTRICT, WHEATON AREA PUBLIC SCHOOL DISTRICT&#10;School districts that have 60% or more schools implementing PBIS are indicated in dark green. These are:&#10;MORA PUBLIC SCHOOL DISTRICT, AITKIN PUBLIC SCHOOL DISTRICT, CALEDONIA PUBLIC SCHOOL DISTRICT, EAST CENTRAL SCHOOL DISTRICT, HINCKLEY-FINLAYSON SCHOOL DISTRICT, NEW LONDON-SPICER SCHOOL DISTRICT, NEW ULM PUBLIC SCHOOL DISTRICT, ONAMIA PUBLIC SCHOOL DISTRICT, ROSEVILLE PUBLIC SCHOOL DISTRICT, RUSSELL-TYLER-RUTHTON PUBLIC SCHOOLS, ST. PETER PUBLIC SCHOOL DISTRICT, WAUBUN-OGEMA-WHITE EARTH PUBLIC SCHOOL, MAHNOMEN PUBLIC SCHOOL DISTRICT, PINE ISLAND PUBLIC SCHOOL DIST., MOUNDS VIEW PUBLIC SCHOOL DISTRICT, ALBERT LEA PUBLIC SCHOOL DISTRICT, PRIOR LAKE-SAVAGE AREA SCHOOLS, BLUE EARTH AREA PUBLIC SCHOOL, EAST GRAND FORKS PUBLIC SCHOOL DIST, LACRESCENT-HOKAH SCHOOL DISTRICT, SAUK RAPIDS-RICE PUBLIC SCHOOLS, INVER GROVE HEIGHTS SCHOOLS, LITTLE FALLS PUBLIC SCHOOL DISTRICT, MOORHEAD PUBLIC SCHOOL DISTRICT, BURNSVILLE PUBLIC SCHOOL DISTRICT, HOPKINS PUBLIC SCHOOL DISTRICT, FOREST LAKE PUBLIC SCHOOL DISTRICT, ROBBINSDALE PUBLIC SCHOOL DISTRICT, ADRIAN PUBLIC SCHOOL DISTRICT, BELGRADE-BROOTEN-ELROSA SCHOOL DIST, BIRD ISLAND-OLIVIA-LAKE LILLIAN, BLOOMING PRAIRIE PUBLIC SCHOOL DIST, BLOOMINGTON PUBLIC SCHOOL DISTRICT, BUTTERFIELD PUBLIC SCHOOL DISTRICT, CAMBRIDGE-ISANTI PUBLIC SCHOOL DIST, CANNON FALLS PUBLIC SCHOOL DISTRICT, CEDAR MOUNTAIN SCHOOL DISTRICT, CHISAGO LAKES SCHOOL DISTRICT, CHISHOLM PUBLIC SCHOOL DISTRICT, CLEARBROOK-GONVICK SCHOOL DISTRICT, CROSBY-IRONTON PUBLIC SCHOOL DIST., DEER RIVER PUBLIC SCHOOL DISTRICT, EASTERN CARVER COUNTY PUBLIC SCHOOL, EDGERTON PUBLIC SCHOOL DISTRICT, ELY PUBLIC SCHOOL DISTRICT, FLOODWOOD PUBLIC SCHOOL DISTRICT, G.F.W., GLENCOE-SILVER LAKE SCHOOL DISTRICT, GOODHUE PUBLIC SCHOOL DISTRICT, GRANADA HUNTLEY-EAST CHAIN, HERON LAKE-OKABENA SCHOOL DISTRICT, HILLS-BEAVER CREEK SCHOOL DISTRICT, HOUSTON PUBLIC SCHOOL DISTRICT, INTERNATIONAL FALLS SCHOOL DISTRICT, JANESVILLE-WALDORF-PEMBERTON, JORDAN PUBLIC SCHOOL DISTRICT, KELLIHER PUBLIC SCHOOL DISTRICT, KENYON-WANAMINGO SCHOOL DISTRICT, KERKHOVEN-MURDOCK-SUNBURG, KINGSLAND PUBLIC SCHOOL DISTRICT, LAKE CRYSTAL-WELLCOME MEMORIAL, LAKE PARK AUDUBON SCHOOL DISTRICT, LESTER PRAIRIE PUBLIC SCHOOL DIST., LYLE PUBLIC SCHOOL DISTRICT, LYND PUBLIC SCHOOL DISTRICT, M.A.C.C.R.A.Y. SCHOOL DISTRICT, MABEL-CANTON PUBLIC SCHOOL DIST., MAHTOMEDI PUBLIC SCHOOL DISTRICT, MAPLE LAKE PUBLIC SCHOOL DISTRICT, MINNEOTA PUBLIC SCHOOL DISTRICT, MONTEVIDEO PUBLIC SCHOOL DISTRICT, MURRAY COUNTY CENTRAL SCHOOL DIST., NASHWAUK-KEEWATIN SCHOOL DISTRICT, NETT LAKE PUBLIC SCHOOL DISTRICT, NICOLLET PUBLIC SCHOOL DISTRICT, NORTHLAND COMMUNITY SCHOOLS, NRHEG SCHOOL DISTRICT, PILLAGER PUBLIC SCHOOL DISTRICT, PRINCETON PUBLIC SCHOOL DISTRICT, SOUTH KOOCHICHING SCHOOL DISTRICT, SPRING GROVE SCHOOL DISTRICT, ST. ANTHONY-NEW BRIGHTON SCHOOLS, ST. CLOUD PUBLIC SCHOOL DISTRICT, TRUMAN PUBLIC SCHOOL DISTRICT, WALKER-HACKENSACK-AKELEY SCHL. DIST, WINDOM PUBLIC SCHOOL DISTRICT, YELLOW MEDICINE EAST, ZUMBROTA-MAZEPPA SCHOOL DISTRICT, BELLE PLAINE PUBLIC SCHOOL DISTRICT, BROOKLYN CENTER SCHOOL DISTRICT, CENTENNIAL PUBLIC SCHOOL DISTRICT, CLEVELAND PUBLIC SCHOOL DISTRICT, GOODRIDGE PUBLIC SCHOOL DISTRICT, HILL CITY PUBLIC SCHOOL DISTRICT, HOLDINGFORD PUBLIC SCHOOL DISTRICT, LANCASTER PUBLIC SCHOOL DISTRICT, LAPORTE PUBLIC SCHOOL DISTRICT, REDWOOD AREA SCHOOL DISTRICT, RUSH CITY PUBLIC SCHOOL DISTRICT, SOUTH SAINT PAUL PUBLIC SCHOOL DISTRICT, WAYZATA PUBLIC SCHOOL DISTRICT, GREENWAY PUBLIC SCHOOL DISTRICT, AUSTIN PUBLIC SCHOOL DISTRICT, BARNUM PUBLIC SCHOOL DISTRICT, FRIDLEY PUBLIC SCHOOL DISTRICT, ISLE PUBLIC SCHOOL DISTRICT, KASSON-MANTORVILLE SCHOOL DISTRICT, LAKE OF THE WOODS SCHOOL DISTRICT, MARSHALL COUNTY CENTRAL SCHOOLS, MARSHALL PUBLIC SCHOOL DISTRICT, MENAHGA PUBLIC SCHOOL DISTRICT, MOOSE LAKE PUBLIC SCHOOL DISTRICT, OGILVIE PUBLIC SCHOOL DISTRICT, ROYALTON PUBLIC SCHOOL DISTRICT, SARTELL-ST. STEPHEN SCHOOL DISTRICT, SHAKOPEE PUBLIC SCHOOL DISTRICT, ST. FRANCIS PUBLIC SCHOOL DISTRICT, SWANVILLE PUBLIC SCHOOL DISTRICT, WESTONKA PUBLIC SCHOOL DISTRICT, WINONA AREA PUBLIC SCHOOL DISTRICT,&#10;Charter Schools implementing PBIS are indicated by a black dot. These are:&#10;HMONG COLLEGE PREP ACADEMY, NORTH LAKES ACADEMY, ATHLOS ACADEMY OF SAINT CLOUD, BLUFFVIEW MONTESSORI, CEDAR RIVERSIDE COMMUNITY SCHOOL, COLOGNE ACADEMY, DAVINCI ACADEMY, DISCOVERY PUBLIC SCHOOL FARIBAULT, DISCOVERY WOODS MONTESSORI SCHOOL, DUGSI ACADEMY, DULUTH PUBLIC SCHOOLS ACADEMY, EXCELL ACADEMY CHARTER, FRASER ACADEMY, FRIENDSHIP ACDMY OF FINE ARTS CHTR., HENNEPIN ELEMENTARY SCHOOL, LIONSGATE ACADEMY, LOVEWORKS ACADEMY FOR ARTS, MATH AND SCIENCE ACADEMY, PARTNERSHIP ACADEMY, INC., PRAIRIE SEEDS ACADEMY, STEP ACADEMY CHARTER SCHOOL, TEAM ACADEMY, TWIN CITIES GERMAN IMMERSION CHRTR, URBAN ACADEMY CHARTER SCHOOL, NEW CENTURY CHARTER SCHOOL, NEW MILLENNIUM ACADEMY CHARTER SCHOOL, COLLEGE PREPARATORY ELEMENTARY, ROCHESTER BEACON ACADEMY, ARCADIA CHARTER SCHOOL (Formerly ARTECH), ART AND SCIENCE ACADEMY, MINNESOTA EXCELLENCE IN LEARNING ACADEMY, NAYTAHWAUSH COMMUNITY SCHOOL, PARTNERSHIP ACADEMY, INC., STRIDE ACADEMY CHARTER SCHOOL and TREKNORTH HIGH SCHOOL&#10;Other Schools implementing PBIS are indicated by a black square. These are:&#10;NAY-AH-SHING, DEPARTMENT OF CORRECTIONS/WALTER MAGINNIS HIGH SCHOOL, and BUG-O-NAY-GE-SHIG&#10;Education Districts and Intermediate School districts (ISD) implementing PBIS are indicated by a yellow star. These are: &#10;ISD 287/NORTH EDUCATION CENTER, ISD 287/NORTH EDUCATION CENTER ALC, ISD 287/NORTHWEST TECH CENTER, ISD 287/SAFE, ISD 287/SOUTH EDUCATION CENTER, ISD 287/THE HENNEPIN COUNTY HOME SCHOOL EPISILON, ISD 287/WEST EDUCATION ALTERNATIVE CENTER, ISD 287/WEST EDUCATION CENTER, ISD 287/WEST HIGH SCHOOL, ISD 287/WEST TRANSITION, ISD 916/EAST VIEW ACADEMY (Formerly ALTERNATIVE LEARNING AT CAPITOL VIEW CENTER), ISD 917/ALLIANCE EDUCATION CENTER , ISD 917/LEBANON EDUCATION CENTER TEA, MIDSTATE EDUCATION DISTRICT, MVED/ MINNESOTA VALLEY SCHOOL"/>
          <p:cNvPicPr>
            <a:picLocks noChangeAspect="1"/>
          </p:cNvPicPr>
          <p:nvPr/>
        </p:nvPicPr>
        <p:blipFill rotWithShape="1">
          <a:blip r:embed="rId4" cstate="email">
            <a:extLst>
              <a:ext uri="{28A0092B-C50C-407E-A947-70E740481C1C}">
                <a14:useLocalDpi xmlns:a14="http://schemas.microsoft.com/office/drawing/2010/main"/>
              </a:ext>
            </a:extLst>
          </a:blip>
          <a:srcRect l="5569" t="2716" r="4773" b="17819"/>
          <a:stretch/>
        </p:blipFill>
        <p:spPr>
          <a:xfrm>
            <a:off x="10744200" y="91440"/>
            <a:ext cx="1356534" cy="1555887"/>
          </a:xfrm>
          <a:prstGeom prst="rect">
            <a:avLst/>
          </a:prstGeom>
        </p:spPr>
      </p:pic>
    </p:spTree>
    <p:extLst>
      <p:ext uri="{BB962C8B-B14F-4D97-AF65-F5344CB8AC3E}">
        <p14:creationId xmlns:p14="http://schemas.microsoft.com/office/powerpoint/2010/main" val="90322371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1D2A53"/>
                </a:solidFill>
              </a:rPr>
              <a:t>Completion of </a:t>
            </a:r>
            <a:r>
              <a:rPr lang="en-US" sz="2400" dirty="0" smtClean="0">
                <a:solidFill>
                  <a:srgbClr val="1D2A53"/>
                </a:solidFill>
              </a:rPr>
              <a:t>Day 7</a:t>
            </a:r>
            <a:r>
              <a:rPr lang="en-US" sz="2800" dirty="0" smtClean="0">
                <a:solidFill>
                  <a:srgbClr val="1D2A53"/>
                </a:solidFill>
              </a:rPr>
              <a:t/>
            </a:r>
            <a:br>
              <a:rPr lang="en-US" sz="2800" dirty="0" smtClean="0">
                <a:solidFill>
                  <a:srgbClr val="1D2A53"/>
                </a:solidFill>
              </a:rPr>
            </a:br>
            <a:r>
              <a:rPr lang="en-US" sz="1800" dirty="0" smtClean="0"/>
              <a:t>SRIP Cohort 14 </a:t>
            </a:r>
            <a:r>
              <a:rPr lang="en-US" sz="1800" dirty="0"/>
              <a:t>– </a:t>
            </a:r>
            <a:r>
              <a:rPr lang="en-US" sz="1800" dirty="0" smtClean="0"/>
              <a:t>2018-2020</a:t>
            </a:r>
            <a:endParaRPr lang="en-US" dirty="0"/>
          </a:p>
        </p:txBody>
      </p:sp>
      <p:graphicFrame>
        <p:nvGraphicFramePr>
          <p:cNvPr id="5" name="Chart 4" title="SRIP Cohort 14 Tiered Fidelity Inventory Chart - Fall Winter Spring"/>
          <p:cNvGraphicFramePr/>
          <p:nvPr>
            <p:extLst>
              <p:ext uri="{D42A27DB-BD31-4B8C-83A1-F6EECF244321}">
                <p14:modId xmlns:p14="http://schemas.microsoft.com/office/powerpoint/2010/main" val="2538775530"/>
              </p:ext>
            </p:extLst>
          </p:nvPr>
        </p:nvGraphicFramePr>
        <p:xfrm>
          <a:off x="1692413" y="1472184"/>
          <a:ext cx="8846634" cy="5248578"/>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2365852" y="2926080"/>
            <a:ext cx="8173195"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pic>
        <p:nvPicPr>
          <p:cNvPr id="7" name="Picture 6" descr="This is an image of a Minnesota map, divided according to school district. The map is color coded to show the level of PBIS implementation throughout the state. &#10;School districts that have less than 60% of schools implementing PBIS are indicated in light green. These are:&#10;SOUTH WASHINGTON COUNTY SCHOOL DIST, GRAND RAPIDS PUBLIC SCHOOL DISTRICT, ROCHESTER PUBLIC SCHOOL DISTRICT, WHITE BEAR LAKE SCHOOL DISTRICT, ALEXANDRIA PUBLIC SCHOOL DISTRICT, EDINA PUBLIC SCHOOL DISTRICT, FARMINGTON PUBLIC SCHOOL DISTRICT, LAKEVILLE PUBLIC SCHOOL DISTRICT, HASTINGS PUBLIC SCHOOL DISTRICT, PINE RIVER-BACKUS SCHOOL DISTRICT, RICHFIELD PUBLIC SCHOOL DISTRICT, WASECA PUBLIC SCHOOL DISTRICT, BRAINERD PUBLIC SCHOOL DISTRICT, NEW PRAGUE AREA SCHOOLS, ROCORI PUBLIC SCHOOL DISTRICT, ST. FRANCIS PUBLIC SCHOOL DISTRICT, STILLWATER AREA PUBLIC SCHOOL DIST., ALBANY PUBLIC SCHOOL DISTRICT, BELLE PLAINE PUBLIC SCHOOL DISTRICT, BIG LAKE PUBLIC SCHOOL DISTRICT, FARIBAULT PUBLIC SCHOOL DISTRICT, JACKSON COUNTY CENTRAL SCHOOL DIST., LAC QUI PARLE VALLEY SCHOOL DIST., LAKE SUPERIOR PUBLIC SCHOOL DIST., MAPLE RIVER SCHOOL DISTRICT, MINNEWASKA SCHOOL DISTRICT, PERHAM-DENT PUBLIC SCHOOL DISTRICT, PROCTOR PUBLIC SCHOOL DISTRICT, RED WING PUBLIC SCHOOL DISTRICT, SHAKOPEE PUBLIC SCHOOL DISTRICT, STEWARTVILLE PUBLIC SCHOOL DISTRICT, WACONIA PUBLIC SCHOOL DISTRICT, WINONA AREA PUBLIC SCHOOL DISTRICT, SOUTH ST. PAUL PUBLIC SCHOOL DIST., ROSEMOUNT-APPLE VALLEY-EAGAN, DULUTH PUBLIC SCHOOL DISTRICT, BENSON PUBLIC SCHOOL DISTRICT, CLOQUET PUBLIC SCHOOL DISTRICT, LESUEUR-HENDERSON SCHOOL DISTRICT, LONG PRAIRIE-GREY EAGLE SCHOOL DIST, LUVERNE PUBLIC SCHOOL DISTRICT, MELROSE PUBLIC SCHOOL DISTRICT, PEQUOT LAKES PUBLIC SCHOOLS, REDWOOD AREA SCHOOL DISTRICT, SOUTHLAND PUBLIC SCHOOL DISTRICT, WILLMAR PUBLIC SCHOOL DISTRICT, DETROIT LAKES PUBLIC SCHOOL DIST., BUFFALO-HANOVER-MONTROSE PUBLIC SCHOOL, COLUMBIA HEIGHTS PUBLIC SCHOOL DIST, FRIDLEY PUBLIC SCHOOL DISTRICT, MARSHALL PUBLIC SCHOOL DISTRICT, ST. MICHAEL-ALBERTVILLE SCHOOL DIST, OSSEO PUBLIC SCHOOL DISTRICT, ELK RIVER PUBLIC SCHOOL DISTRICT, AUSTIN PUBLIC SCHOOL DISTRICT, SAINT PAUL SCHOOL DISTRICT, BARNUM PUBLIC SCHOOL DISTRICT, BECKER PUBLIC SCHOOL DISTRICT, BROOKLYN CENTER SCHOOL DISTRICT, CASS LAKE-BENA PUBLIC SCHOOLS, CENTENNIAL PUBLIC SCHOOL DISTRICT, DILWORTH-GLYNDON-FELTON, FAIRMONT AREA SCHOOL DISTRICT, FILLMORE CENTRAL, FRAZEE-VERGAS PUBLIC SCHOOL DIST., GREENWAY PUBLIC SCHOOL DISTRICT, HOLDINGFORD PUBLIC SCHOOL DISTRICT, LAKE BENTON PUBLIC SCHOOL DISTRICT, LAKE CITY PUBLIC SCHOOL DISTRICT, LANESBORO PUBLIC SCHOOL DISTRICT, MCGREGOR PUBLIC SCHOOL DISTRICT, MEDFORD PUBLIC SCHOOL DISTRICT, MENAHGA PUBLIC SCHOOL DISTRICT, MOOSE LAKE PUBLIC SCHOOL DISTRICT, NEVIS PUBLIC SCHOOL DISTRICT, PINE CITY PUBLIC SCHOOL DISTRICT, RUSH CITY PUBLIC SCHOOL DISTRICT, SAUK CENTRE PUBLIC SCHOOL DISTRICT, SLEEPY EYE PUBLIC SCHOOL DISTRICT, ST. CLAIR PUBLIC SCHOOL DISTRICT, THIEF RIVER FALLS SCHOOL DISTRICT, UNITED SOUTH CENTRAL SCHOOL DIST., WARROAD PUBLIC SCHOOL DISTRICT, WATERVILLE-ELYSIAN-MORRISTOWN, WEST ST. PAUL-MENDOTA HTS.-EAGAN, WESTONKA PUBLIC SCHOOL DISTRICT, MINNEAPOLIS PUBLIC SCHOOL DIST., NORTH ST PAUL-MAPLEWOOD SCHOOL DIST, WAYZATA PUBLIC SCHOOL DISTRICT, OWATONNA PUBLIC SCHOOL DISTRICT, EDEN PRAIRIE PUBLIC SCHOOL DISTRICT, and NORTHFIELD PUBLIC SCHOOL DISTRICT&#10;School districts that have 60% or more schools implementing PBIS are indicated in dark green. These are:&#10;MORA PUBLIC SCHOOL DISTRICT, AITKIN PUBLIC SCHOOL DISTRICT, CALEDONIA PUBLIC SCHOOL DISTRICT, EAST CENTRAL SCHOOL DISTRICT, HINCKLEY-FINLAYSON SCHOOL DISTRICT, NEW LONDON-SPICER SCHOOL DISTRICT, NEW ULM PUBLIC SCHOOL DISTRICT, ONAMIA PUBLIC SCHOOL DISTRICT, ROSEVILLE PUBLIC SCHOOL DISTRICT, RUSSELL-TYLER-RUTHTON PUBLIC SCHOOLS, ST. PETER PUBLIC SCHOOL DISTRICT, WAUBUN-OGEMA-WHITE EARTH PUBLIC SCHOOL, MAHNOMEN PUBLIC SCHOOL DISTRICT, PINE ISLAND PUBLIC SCHOOL DIST., MOUNDS VIEW PUBLIC SCHOOL DISTRICT, ALBERT LEA PUBLIC SCHOOL DISTRICT, PRIOR LAKE-SAVAGE AREA SCHOOLS, BLUE EARTH AREA PUBLIC SCHOOL, EAST GRAND FORKS PUBLIC SCHOOL DIST, LACRESCENT-HOKAH SCHOOL DISTRICT, SAUK RAPIDS-RICE PUBLIC SCHOOLS, INVER GROVE HEIGHTS SCHOOLS, LITTLE FALLS PUBLIC SCHOOL DISTRICT, MOORHEAD PUBLIC SCHOOL DISTRICT, BURNSVILLE PUBLIC SCHOOL DISTRICT, HOPKINS PUBLIC SCHOOL DISTRICT, FOREST LAKE PUBLIC SCHOOL DISTRICT, ROBBINSDALE PUBLIC SCHOOL DISTRICT, ADRIAN PUBLIC SCHOOL DISTRICT, BELGRADE-BROOTEN-ELROSA SCHOOL DIST, BIRD ISLAND-OLIVIA-LAKE LILLIAN, BLOOMING PRAIRIE PUBLIC SCHOOL DIST, BLOOMINGTON PUBLIC SCHOOL DISTRICT, BUTTERFIELD PUBLIC SCHOOL DISTRICT, CAMBRIDGE-ISANTI PUBLIC SCHOOL DIST, CANNON FALLS PUBLIC SCHOOL DISTRICT, CEDAR MOUNTAIN SCHOOL DISTRICT, CHISAGO LAKES SCHOOL DISTRICT, CHISHOLM PUBLIC SCHOOL DISTRICT, CLEARBROOK-GONVICK SCHOOL DISTRICT, CROSBY-IRONTON PUBLIC SCHOOL DIST., DEER RIVER PUBLIC SCHOOL DISTRICT, EASTERN CARVER COUNTY PUBLIC SCHOOL, EDGERTON PUBLIC SCHOOL DISTRICT, ELY PUBLIC SCHOOL DISTRICT, FLOODWOOD PUBLIC SCHOOL DISTRICT, G.F.W., GLENCOE-SILVER LAKE SCHOOL DISTRICT, GOODHUE PUBLIC SCHOOL DISTRICT, GRANADA HUNTLEY-EAST CHAIN, HERON LAKE-OKABENA SCHOOL DISTRICT, HILLS-BEAVER CREEK SCHOOL DISTRICT, HOUSTON PUBLIC SCHOOL DISTRICT, INTERNATIONAL FALLS SCHOOL DISTRICT, JANESVILLE-WALDORF-PEMBERTON, JORDAN PUBLIC SCHOOL DISTRICT, KELLIHER PUBLIC SCHOOL DISTRICT, KENYON-WANAMINGO SCHOOL DISTRICT, KERKHOVEN-MURDOCK-SUNBURG, KINGSLAND PUBLIC SCHOOL DISTRICT, LAKE CRYSTAL-WELLCOME MEMORIAL, LAKE PARK AUDUBON SCHOOL DISTRICT, LESTER PRAIRIE PUBLIC SCHOOL DIST., LYLE PUBLIC SCHOOL DISTRICT, LYND PUBLIC SCHOOL DISTRICT, M.A.C.C.R.A.Y. SCHOOL DISTRICT, MABEL-CANTON PUBLIC SCHOOL DIST., MAHTOMEDI PUBLIC SCHOOL DISTRICT, MAPLE LAKE PUBLIC SCHOOL DISTRICT, MINNEOTA PUBLIC SCHOOL DISTRICT, MONTEVIDEO PUBLIC SCHOOL DISTRICT, MURRAY COUNTY CENTRAL SCHOOL DIST., NASHWAUK-KEEWATIN SCHOOL DISTRICT, NETT LAKE PUBLIC SCHOOL DISTRICT, NICOLLET PUBLIC SCHOOL DISTRICT, NORTHLAND COMMUNITY SCHOOLS, NRHEG SCHOOL DISTRICT, PILLAGER PUBLIC SCHOOL DISTRICT, PRINCETON PUBLIC SCHOOL DISTRICT, SOUTH KOOCHICHING SCHOOL DISTRICT, SPRING GROVE SCHOOL DISTRICT, ST. ANTHONY-NEW BRIGHTON SCHOOLS, ST. CLOUD PUBLIC SCHOOL DISTRICT, TRUMAN PUBLIC SCHOOL DISTRICT, WALKER-HACKENSACK-AKELEY SCHL. DIST, WINDOM PUBLIC SCHOOL DISTRICT, YELLOW MEDICINE EAST, and ZUMBROTA-MAZEPPA SCHOOL DISTRICT&#10;Charter Schools implementing PBIS are indicated by a black dot. These are:&#10;HMONG COLLEGE PREP ACADEMY, NORTH LAKES ACADEMY, ATHLOS ACADEMY OF SAINT CLOUD, BLUFFVIEW MONTESSORI, CEDAR RIVERSIDE COMMUNITY SCHOOL, COLOGNE ACADEMY, DAVINCI ACADEMY, DISCOVERY PUBLIC SCHOOL FARIBAULT, DISCOVERY WOODS MONTESSORI SCHOOL, DUGSI ACADEMY, DULUTH PUBLIC SCHOOLS ACADEMY, EXCELL ACADEMY CHARTER, FRASER ACADEMY, FRIENDSHIP ACDMY OF FINE ARTS CHTR., HENNEPIN ELEMENTARY SCHOOL, LIONSGATE ACADEMY, LOVEWORKS ACADEMY FOR ARTS, MATH AND SCIENCE ACADEMY, PARTNERSHIP ACADEMY, INC., PRAIRIE SEEDS ACADEMY, STEP ACADEMY CHARTER SCHOOL, TEAM ACADEMY, TWIN CITIES GERMAN IMMERSION CHRTR, and URBAN ACADEMY CHARTER SCHOOL&#10;Other Schools implementing PBIS by more than 60% are indicated by a black square. These are:&#10;NAY-AH-SHING and DOC/WALTER MAGINNIS HIGH SCHOOL">
            <a:extLst>
              <a:ext uri="{FF2B5EF4-FFF2-40B4-BE49-F238E27FC236}">
                <a16:creationId xmlns:a16="http://schemas.microsoft.com/office/drawing/2014/main" id="{03552256-4803-43E0-9DF2-C51C7E9C47DC}"/>
              </a:ext>
            </a:extLst>
          </p:cNvPr>
          <p:cNvPicPr>
            <a:picLocks noChangeAspect="1"/>
          </p:cNvPicPr>
          <p:nvPr/>
        </p:nvPicPr>
        <p:blipFill rotWithShape="1">
          <a:blip r:embed="rId4"/>
          <a:srcRect b="18454"/>
          <a:stretch/>
        </p:blipFill>
        <p:spPr>
          <a:xfrm>
            <a:off x="8396196" y="135221"/>
            <a:ext cx="2142851" cy="1346545"/>
          </a:xfrm>
          <a:prstGeom prst="rect">
            <a:avLst/>
          </a:prstGeom>
        </p:spPr>
      </p:pic>
    </p:spTree>
    <p:extLst>
      <p:ext uri="{BB962C8B-B14F-4D97-AF65-F5344CB8AC3E}">
        <p14:creationId xmlns:p14="http://schemas.microsoft.com/office/powerpoint/2010/main" val="317879957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1D2A53"/>
                </a:solidFill>
              </a:rPr>
              <a:t>Completion of </a:t>
            </a:r>
            <a:r>
              <a:rPr lang="en-US" sz="2400" dirty="0" smtClean="0">
                <a:solidFill>
                  <a:srgbClr val="1D2A53"/>
                </a:solidFill>
              </a:rPr>
              <a:t>Day 8</a:t>
            </a:r>
            <a:r>
              <a:rPr lang="en-US" sz="2800" dirty="0" smtClean="0">
                <a:solidFill>
                  <a:srgbClr val="1D2A53"/>
                </a:solidFill>
              </a:rPr>
              <a:t/>
            </a:r>
            <a:br>
              <a:rPr lang="en-US" sz="2800" dirty="0" smtClean="0">
                <a:solidFill>
                  <a:srgbClr val="1D2A53"/>
                </a:solidFill>
              </a:rPr>
            </a:br>
            <a:r>
              <a:rPr lang="en-US" sz="1800" dirty="0" smtClean="0"/>
              <a:t>SRIP Cohort 14 </a:t>
            </a:r>
            <a:r>
              <a:rPr lang="en-US" sz="1800" dirty="0"/>
              <a:t>– </a:t>
            </a:r>
            <a:r>
              <a:rPr lang="en-US" sz="1800" dirty="0" smtClean="0"/>
              <a:t>2018-2020</a:t>
            </a:r>
            <a:endParaRPr lang="en-US" dirty="0"/>
          </a:p>
        </p:txBody>
      </p:sp>
      <p:graphicFrame>
        <p:nvGraphicFramePr>
          <p:cNvPr id="5" name="Chart 4" title="SRIP Cohort 14 Tiered Fidelity Inventory Chart - Fall Winter Spring"/>
          <p:cNvGraphicFramePr/>
          <p:nvPr>
            <p:extLst>
              <p:ext uri="{D42A27DB-BD31-4B8C-83A1-F6EECF244321}">
                <p14:modId xmlns:p14="http://schemas.microsoft.com/office/powerpoint/2010/main" val="623236564"/>
              </p:ext>
            </p:extLst>
          </p:nvPr>
        </p:nvGraphicFramePr>
        <p:xfrm>
          <a:off x="1692413" y="1472184"/>
          <a:ext cx="8846634" cy="5248578"/>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2365852" y="2926080"/>
            <a:ext cx="8173195"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pic>
        <p:nvPicPr>
          <p:cNvPr id="7" name="Picture 6" descr="This is an image of a Minnesota map, divided according to school district. The map is color coded to show the level of PBIS implementation throughout the state. &#10;School districts that have less than 60% of schools implementing PBIS are indicated in light green. These are:&#10;SOUTH WASHINGTON COUNTY SCHOOL DIST, GRAND RAPIDS PUBLIC SCHOOL DISTRICT, ROCHESTER PUBLIC SCHOOL DISTRICT, WHITE BEAR LAKE SCHOOL DISTRICT, ALEXANDRIA PUBLIC SCHOOL DISTRICT, EDINA PUBLIC SCHOOL DISTRICT, FARMINGTON PUBLIC SCHOOL DISTRICT, LAKEVILLE PUBLIC SCHOOL DISTRICT, HASTINGS PUBLIC SCHOOL DISTRICT, PINE RIVER-BACKUS SCHOOL DISTRICT, RICHFIELD PUBLIC SCHOOL DISTRICT, WASECA PUBLIC SCHOOL DISTRICT, BRAINERD PUBLIC SCHOOL DISTRICT, NEW PRAGUE AREA SCHOOLS, ROCORI PUBLIC SCHOOL DISTRICT, ST. FRANCIS PUBLIC SCHOOL DISTRICT, STILLWATER AREA PUBLIC SCHOOL DIST., ALBANY PUBLIC SCHOOL DISTRICT, BELLE PLAINE PUBLIC SCHOOL DISTRICT, BIG LAKE PUBLIC SCHOOL DISTRICT, FARIBAULT PUBLIC SCHOOL DISTRICT, JACKSON COUNTY CENTRAL SCHOOL DIST., LAC QUI PARLE VALLEY SCHOOL DIST., LAKE SUPERIOR PUBLIC SCHOOL DIST., MAPLE RIVER SCHOOL DISTRICT, MINNEWASKA SCHOOL DISTRICT, PERHAM-DENT PUBLIC SCHOOL DISTRICT, PROCTOR PUBLIC SCHOOL DISTRICT, RED WING PUBLIC SCHOOL DISTRICT, SHAKOPEE PUBLIC SCHOOL DISTRICT, STEWARTVILLE PUBLIC SCHOOL DISTRICT, WACONIA PUBLIC SCHOOL DISTRICT, WINONA AREA PUBLIC SCHOOL DISTRICT, SOUTH ST. PAUL PUBLIC SCHOOL DIST., ROSEMOUNT-APPLE VALLEY-EAGAN, DULUTH PUBLIC SCHOOL DISTRICT, BENSON PUBLIC SCHOOL DISTRICT, CLOQUET PUBLIC SCHOOL DISTRICT, LESUEUR-HENDERSON SCHOOL DISTRICT, LONG PRAIRIE-GREY EAGLE SCHOOL DIST, LUVERNE PUBLIC SCHOOL DISTRICT, MELROSE PUBLIC SCHOOL DISTRICT, PEQUOT LAKES PUBLIC SCHOOLS, REDWOOD AREA SCHOOL DISTRICT, SOUTHLAND PUBLIC SCHOOL DISTRICT, WILLMAR PUBLIC SCHOOL DISTRICT, DETROIT LAKES PUBLIC SCHOOL DIST., BUFFALO-HANOVER-MONTROSE PUBLIC SCHOOL, COLUMBIA HEIGHTS PUBLIC SCHOOL DIST, FRIDLEY PUBLIC SCHOOL DISTRICT, MARSHALL PUBLIC SCHOOL DISTRICT, ST. MICHAEL-ALBERTVILLE SCHOOL DIST, OSSEO PUBLIC SCHOOL DISTRICT, ELK RIVER PUBLIC SCHOOL DISTRICT, AUSTIN PUBLIC SCHOOL DISTRICT, SAINT PAUL SCHOOL DISTRICT, BARNUM PUBLIC SCHOOL DISTRICT, BECKER PUBLIC SCHOOL DISTRICT, BROOKLYN CENTER SCHOOL DISTRICT, CASS LAKE-BENA PUBLIC SCHOOLS, CENTENNIAL PUBLIC SCHOOL DISTRICT, DILWORTH-GLYNDON-FELTON, FAIRMONT AREA SCHOOL DISTRICT, FILLMORE CENTRAL, FRAZEE-VERGAS PUBLIC SCHOOL DIST., GREENWAY PUBLIC SCHOOL DISTRICT, HOLDINGFORD PUBLIC SCHOOL DISTRICT, LAKE BENTON PUBLIC SCHOOL DISTRICT, LAKE CITY PUBLIC SCHOOL DISTRICT, LANESBORO PUBLIC SCHOOL DISTRICT, MCGREGOR PUBLIC SCHOOL DISTRICT, MEDFORD PUBLIC SCHOOL DISTRICT, MENAHGA PUBLIC SCHOOL DISTRICT, MOOSE LAKE PUBLIC SCHOOL DISTRICT, NEVIS PUBLIC SCHOOL DISTRICT, PINE CITY PUBLIC SCHOOL DISTRICT, RUSH CITY PUBLIC SCHOOL DISTRICT, SAUK CENTRE PUBLIC SCHOOL DISTRICT, SLEEPY EYE PUBLIC SCHOOL DISTRICT, ST. CLAIR PUBLIC SCHOOL DISTRICT, THIEF RIVER FALLS SCHOOL DISTRICT, UNITED SOUTH CENTRAL SCHOOL DIST., WARROAD PUBLIC SCHOOL DISTRICT, WATERVILLE-ELYSIAN-MORRISTOWN, WEST ST. PAUL-MENDOTA HTS.-EAGAN, WESTONKA PUBLIC SCHOOL DISTRICT, MINNEAPOLIS PUBLIC SCHOOL DIST., NORTH ST PAUL-MAPLEWOOD SCHOOL DIST, WAYZATA PUBLIC SCHOOL DISTRICT, OWATONNA PUBLIC SCHOOL DISTRICT, EDEN PRAIRIE PUBLIC SCHOOL DISTRICT, and NORTHFIELD PUBLIC SCHOOL DISTRICT&#10;School districts that have 60% or more schools implementing PBIS are indicated in dark green. These are:&#10;MORA PUBLIC SCHOOL DISTRICT, AITKIN PUBLIC SCHOOL DISTRICT, CALEDONIA PUBLIC SCHOOL DISTRICT, EAST CENTRAL SCHOOL DISTRICT, HINCKLEY-FINLAYSON SCHOOL DISTRICT, NEW LONDON-SPICER SCHOOL DISTRICT, NEW ULM PUBLIC SCHOOL DISTRICT, ONAMIA PUBLIC SCHOOL DISTRICT, ROSEVILLE PUBLIC SCHOOL DISTRICT, RUSSELL-TYLER-RUTHTON PUBLIC SCHOOLS, ST. PETER PUBLIC SCHOOL DISTRICT, WAUBUN-OGEMA-WHITE EARTH PUBLIC SCHOOL, MAHNOMEN PUBLIC SCHOOL DISTRICT, PINE ISLAND PUBLIC SCHOOL DIST., MOUNDS VIEW PUBLIC SCHOOL DISTRICT, ALBERT LEA PUBLIC SCHOOL DISTRICT, PRIOR LAKE-SAVAGE AREA SCHOOLS, BLUE EARTH AREA PUBLIC SCHOOL, EAST GRAND FORKS PUBLIC SCHOOL DIST, LACRESCENT-HOKAH SCHOOL DISTRICT, SAUK RAPIDS-RICE PUBLIC SCHOOLS, INVER GROVE HEIGHTS SCHOOLS, LITTLE FALLS PUBLIC SCHOOL DISTRICT, MOORHEAD PUBLIC SCHOOL DISTRICT, BURNSVILLE PUBLIC SCHOOL DISTRICT, HOPKINS PUBLIC SCHOOL DISTRICT, FOREST LAKE PUBLIC SCHOOL DISTRICT, ROBBINSDALE PUBLIC SCHOOL DISTRICT, ADRIAN PUBLIC SCHOOL DISTRICT, BELGRADE-BROOTEN-ELROSA SCHOOL DIST, BIRD ISLAND-OLIVIA-LAKE LILLIAN, BLOOMING PRAIRIE PUBLIC SCHOOL DIST, BLOOMINGTON PUBLIC SCHOOL DISTRICT, BUTTERFIELD PUBLIC SCHOOL DISTRICT, CAMBRIDGE-ISANTI PUBLIC SCHOOL DIST, CANNON FALLS PUBLIC SCHOOL DISTRICT, CEDAR MOUNTAIN SCHOOL DISTRICT, CHISAGO LAKES SCHOOL DISTRICT, CHISHOLM PUBLIC SCHOOL DISTRICT, CLEARBROOK-GONVICK SCHOOL DISTRICT, CROSBY-IRONTON PUBLIC SCHOOL DIST., DEER RIVER PUBLIC SCHOOL DISTRICT, EASTERN CARVER COUNTY PUBLIC SCHOOL, EDGERTON PUBLIC SCHOOL DISTRICT, ELY PUBLIC SCHOOL DISTRICT, FLOODWOOD PUBLIC SCHOOL DISTRICT, G.F.W., GLENCOE-SILVER LAKE SCHOOL DISTRICT, GOODHUE PUBLIC SCHOOL DISTRICT, GRANADA HUNTLEY-EAST CHAIN, HERON LAKE-OKABENA SCHOOL DISTRICT, HILLS-BEAVER CREEK SCHOOL DISTRICT, HOUSTON PUBLIC SCHOOL DISTRICT, INTERNATIONAL FALLS SCHOOL DISTRICT, JANESVILLE-WALDORF-PEMBERTON, JORDAN PUBLIC SCHOOL DISTRICT, KELLIHER PUBLIC SCHOOL DISTRICT, KENYON-WANAMINGO SCHOOL DISTRICT, KERKHOVEN-MURDOCK-SUNBURG, KINGSLAND PUBLIC SCHOOL DISTRICT, LAKE CRYSTAL-WELLCOME MEMORIAL, LAKE PARK AUDUBON SCHOOL DISTRICT, LESTER PRAIRIE PUBLIC SCHOOL DIST., LYLE PUBLIC SCHOOL DISTRICT, LYND PUBLIC SCHOOL DISTRICT, M.A.C.C.R.A.Y. SCHOOL DISTRICT, MABEL-CANTON PUBLIC SCHOOL DIST., MAHTOMEDI PUBLIC SCHOOL DISTRICT, MAPLE LAKE PUBLIC SCHOOL DISTRICT, MINNEOTA PUBLIC SCHOOL DISTRICT, MONTEVIDEO PUBLIC SCHOOL DISTRICT, MURRAY COUNTY CENTRAL SCHOOL DIST., NASHWAUK-KEEWATIN SCHOOL DISTRICT, NETT LAKE PUBLIC SCHOOL DISTRICT, NICOLLET PUBLIC SCHOOL DISTRICT, NORTHLAND COMMUNITY SCHOOLS, NRHEG SCHOOL DISTRICT, PILLAGER PUBLIC SCHOOL DISTRICT, PRINCETON PUBLIC SCHOOL DISTRICT, SOUTH KOOCHICHING SCHOOL DISTRICT, SPRING GROVE SCHOOL DISTRICT, ST. ANTHONY-NEW BRIGHTON SCHOOLS, ST. CLOUD PUBLIC SCHOOL DISTRICT, TRUMAN PUBLIC SCHOOL DISTRICT, WALKER-HACKENSACK-AKELEY SCHL. DIST, WINDOM PUBLIC SCHOOL DISTRICT, YELLOW MEDICINE EAST, and ZUMBROTA-MAZEPPA SCHOOL DISTRICT&#10;Charter Schools implementing PBIS are indicated by a black dot. These are:&#10;HMONG COLLEGE PREP ACADEMY, NORTH LAKES ACADEMY, ATHLOS ACADEMY OF SAINT CLOUD, BLUFFVIEW MONTESSORI, CEDAR RIVERSIDE COMMUNITY SCHOOL, COLOGNE ACADEMY, DAVINCI ACADEMY, DISCOVERY PUBLIC SCHOOL FARIBAULT, DISCOVERY WOODS MONTESSORI SCHOOL, DUGSI ACADEMY, DULUTH PUBLIC SCHOOLS ACADEMY, EXCELL ACADEMY CHARTER, FRASER ACADEMY, FRIENDSHIP ACDMY OF FINE ARTS CHTR., HENNEPIN ELEMENTARY SCHOOL, LIONSGATE ACADEMY, LOVEWORKS ACADEMY FOR ARTS, MATH AND SCIENCE ACADEMY, PARTNERSHIP ACADEMY, INC., PRAIRIE SEEDS ACADEMY, STEP ACADEMY CHARTER SCHOOL, TEAM ACADEMY, TWIN CITIES GERMAN IMMERSION CHRTR, and URBAN ACADEMY CHARTER SCHOOL&#10;Other Schools implementing PBIS by more than 60% are indicated by a black square. These are:&#10;NAY-AH-SHING and DOC/WALTER MAGINNIS HIGH SCHOOL">
            <a:extLst>
              <a:ext uri="{FF2B5EF4-FFF2-40B4-BE49-F238E27FC236}">
                <a16:creationId xmlns:a16="http://schemas.microsoft.com/office/drawing/2014/main" id="{03552256-4803-43E0-9DF2-C51C7E9C47DC}"/>
              </a:ext>
            </a:extLst>
          </p:cNvPr>
          <p:cNvPicPr>
            <a:picLocks noChangeAspect="1"/>
          </p:cNvPicPr>
          <p:nvPr/>
        </p:nvPicPr>
        <p:blipFill rotWithShape="1">
          <a:blip r:embed="rId4"/>
          <a:srcRect b="18454"/>
          <a:stretch/>
        </p:blipFill>
        <p:spPr>
          <a:xfrm>
            <a:off x="8396196" y="135221"/>
            <a:ext cx="2142851" cy="1346545"/>
          </a:xfrm>
          <a:prstGeom prst="rect">
            <a:avLst/>
          </a:prstGeom>
        </p:spPr>
      </p:pic>
      <p:sp>
        <p:nvSpPr>
          <p:cNvPr id="9" name="Right Arrow 8" descr="Red Arrow pointing to Cohort 12 in the second year of PBIS implementation for 2017-2018" title="Red Arrow"/>
          <p:cNvSpPr/>
          <p:nvPr/>
        </p:nvSpPr>
        <p:spPr>
          <a:xfrm rot="807210">
            <a:off x="5876982" y="2423159"/>
            <a:ext cx="2266712" cy="1005840"/>
          </a:xfrm>
          <a:prstGeom prst="rightArrow">
            <a:avLst>
              <a:gd name="adj1" fmla="val 70690"/>
              <a:gd name="adj2" fmla="val 82450"/>
            </a:avLst>
          </a:prstGeom>
          <a:solidFill>
            <a:srgbClr val="2972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FF"/>
                </a:solidFill>
              </a:rPr>
              <a:t>SRIP Cohort 14</a:t>
            </a:r>
            <a:endParaRPr lang="en-US" b="1" dirty="0">
              <a:solidFill>
                <a:srgbClr val="FFFFFF"/>
              </a:solidFill>
            </a:endParaRPr>
          </a:p>
          <a:p>
            <a:pPr algn="ctr"/>
            <a:r>
              <a:rPr lang="en-US" sz="1600" b="1" dirty="0" smtClean="0">
                <a:solidFill>
                  <a:srgbClr val="FFFFFF"/>
                </a:solidFill>
              </a:rPr>
              <a:t>Yesterday!</a:t>
            </a:r>
            <a:endParaRPr lang="en-US" sz="1600" b="1" dirty="0">
              <a:solidFill>
                <a:srgbClr val="FFFFFF"/>
              </a:solidFill>
            </a:endParaRPr>
          </a:p>
        </p:txBody>
      </p:sp>
    </p:spTree>
    <p:extLst>
      <p:ext uri="{BB962C8B-B14F-4D97-AF65-F5344CB8AC3E}">
        <p14:creationId xmlns:p14="http://schemas.microsoft.com/office/powerpoint/2010/main" val="181388250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smtClean="0">
                <a:solidFill>
                  <a:srgbClr val="1D2A53"/>
                </a:solidFill>
              </a:rPr>
              <a:t>End of Day 1</a:t>
            </a:r>
            <a:r>
              <a:rPr lang="en-US" sz="2800" dirty="0">
                <a:solidFill>
                  <a:srgbClr val="1D2A53"/>
                </a:solidFill>
              </a:rPr>
              <a:t/>
            </a:r>
            <a:br>
              <a:rPr lang="en-US" sz="2800" dirty="0">
                <a:solidFill>
                  <a:srgbClr val="1D2A53"/>
                </a:solidFill>
              </a:rPr>
            </a:br>
            <a:r>
              <a:rPr lang="en-US" sz="1800" dirty="0">
                <a:solidFill>
                  <a:srgbClr val="1D2A53"/>
                </a:solidFill>
              </a:rPr>
              <a:t>Cohort </a:t>
            </a:r>
            <a:r>
              <a:rPr lang="en-US" sz="1800" dirty="0" smtClean="0">
                <a:solidFill>
                  <a:srgbClr val="1D2A53"/>
                </a:solidFill>
              </a:rPr>
              <a:t>15 </a:t>
            </a:r>
            <a:r>
              <a:rPr lang="en-US" sz="1800" dirty="0">
                <a:solidFill>
                  <a:srgbClr val="1D2A53"/>
                </a:solidFill>
              </a:rPr>
              <a:t>– </a:t>
            </a:r>
            <a:r>
              <a:rPr lang="en-US" sz="1800" dirty="0" smtClean="0">
                <a:solidFill>
                  <a:srgbClr val="1D2A53"/>
                </a:solidFill>
              </a:rPr>
              <a:t>2019-2021</a:t>
            </a:r>
            <a:endParaRPr lang="en-US" dirty="0"/>
          </a:p>
        </p:txBody>
      </p:sp>
      <p:graphicFrame>
        <p:nvGraphicFramePr>
          <p:cNvPr id="5" name="Chart 4" title="SRIP Cohort 14 Tiered Fidelity Inventory Chart - Fall Winter Spring"/>
          <p:cNvGraphicFramePr/>
          <p:nvPr>
            <p:extLst>
              <p:ext uri="{D42A27DB-BD31-4B8C-83A1-F6EECF244321}">
                <p14:modId xmlns:p14="http://schemas.microsoft.com/office/powerpoint/2010/main" val="917980200"/>
              </p:ext>
            </p:extLst>
          </p:nvPr>
        </p:nvGraphicFramePr>
        <p:xfrm>
          <a:off x="1692413" y="1472184"/>
          <a:ext cx="8846634" cy="5248578"/>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3858769" y="2362200"/>
            <a:ext cx="3027956" cy="360045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0" dirty="0" smtClean="0">
                <a:solidFill>
                  <a:srgbClr val="003865"/>
                </a:solidFill>
                <a:latin typeface="Calibri"/>
              </a:rPr>
              <a:t>Excited for your growth towards</a:t>
            </a:r>
            <a:endParaRPr kumimoji="0" lang="en-US" sz="1600" b="1" i="0" u="none" strike="noStrike" kern="0" cap="none" spc="0" normalizeH="0" baseline="0" noProof="0" dirty="0" smtClean="0">
              <a:ln>
                <a:noFill/>
              </a:ln>
              <a:solidFill>
                <a:srgbClr val="003865"/>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003865"/>
                </a:solidFill>
                <a:effectLst/>
                <a:uLnTx/>
                <a:uFillTx/>
                <a:latin typeface="Calibri"/>
                <a:ea typeface="+mn-ea"/>
                <a:cs typeface="+mn-cs"/>
              </a:rPr>
              <a:t>Full </a:t>
            </a:r>
            <a:r>
              <a:rPr kumimoji="0" lang="en-US" sz="2000" b="1" i="0" u="none" strike="noStrike" kern="0" cap="none" spc="0" normalizeH="0" baseline="0" noProof="0" dirty="0">
                <a:ln>
                  <a:noFill/>
                </a:ln>
                <a:solidFill>
                  <a:srgbClr val="003865"/>
                </a:solidFill>
                <a:effectLst/>
                <a:uLnTx/>
                <a:uFillTx/>
                <a:latin typeface="Calibri"/>
                <a:ea typeface="+mn-ea"/>
                <a:cs typeface="+mn-cs"/>
              </a:rPr>
              <a:t>I</a:t>
            </a:r>
            <a:r>
              <a:rPr kumimoji="0" lang="en-US" sz="2000" b="1" i="0" u="none" strike="noStrike" kern="0" cap="none" spc="0" normalizeH="0" baseline="0" noProof="0" dirty="0" smtClean="0">
                <a:ln>
                  <a:noFill/>
                </a:ln>
                <a:solidFill>
                  <a:srgbClr val="003865"/>
                </a:solidFill>
                <a:effectLst/>
                <a:uLnTx/>
                <a:uFillTx/>
                <a:latin typeface="Calibri"/>
                <a:ea typeface="+mn-ea"/>
                <a:cs typeface="+mn-cs"/>
              </a:rPr>
              <a:t>mplementation …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0" b="1" i="0" u="none" strike="noStrike" kern="0" cap="none" spc="0" normalizeH="0" baseline="0" noProof="0" dirty="0" smtClean="0">
              <a:ln>
                <a:noFill/>
              </a:ln>
              <a:solidFill>
                <a:srgbClr val="003865"/>
              </a:solidFill>
              <a:effectLst/>
              <a:uLnTx/>
              <a:uFillTx/>
              <a:latin typeface="Calibri"/>
              <a:ea typeface="+mn-ea"/>
              <a:cs typeface="+mn-cs"/>
            </a:endParaRPr>
          </a:p>
        </p:txBody>
      </p:sp>
      <p:pic>
        <p:nvPicPr>
          <p:cNvPr id="10" name="Picture 9" descr="This is an image of a Minnesota map, divided according to school district. The map is color coded to show the level of PBIS implementation throughout the state. &#10;School districts that have less than 60% of schools implementing PBIS are indicated in light green. These are:&#10;SOUTH WASHINGTON COUNTY SCHOOL DIST, GRAND RAPIDS PUBLIC SCHOOL DISTRICT, ROCHESTER PUBLIC SCHOOL DISTRICT, WHITE BEAR LAKE SCHOOL DISTRICT, ALEXANDRIA PUBLIC SCHOOL DISTRICT, EDINA PUBLIC SCHOOL DISTRICT, FARMINGTON PUBLIC SCHOOL DISTRICT, LAKEVILLE PUBLIC SCHOOL DISTRICT, HASTINGS PUBLIC SCHOOL DISTRICT, PINE RIVER-BACKUS SCHOOL DISTRICT, RICHFIELD PUBLIC SCHOOL DISTRICT, WASECA PUBLIC SCHOOL DISTRICT, BRAINERD PUBLIC SCHOOL DISTRICT, NEW PRAGUE AREA SCHOOLS, ROCORI PUBLIC SCHOOL DISTRICT, ST. FRANCIS PUBLIC SCHOOL DISTRICT, STILLWATER AREA PUBLIC SCHOOL DIST., ALBANY PUBLIC SCHOOL DISTRICT, BELLE PLAINE PUBLIC SCHOOL DISTRICT, BIG LAKE PUBLIC SCHOOL DISTRICT, FARIBAULT PUBLIC SCHOOL DISTRICT, JACKSON COUNTY CENTRAL SCHOOL DIST., LAC QUI PARLE VALLEY SCHOOL DIST., LAKE SUPERIOR PUBLIC SCHOOL DIST., MAPLE RIVER SCHOOL DISTRICT, MINNEWASKA SCHOOL DISTRICT, PERHAM-DENT PUBLIC SCHOOL DISTRICT, PROCTOR PUBLIC SCHOOL DISTRICT, RED WING PUBLIC SCHOOL DISTRICT, SHAKOPEE PUBLIC SCHOOL DISTRICT, STEWARTVILLE PUBLIC SCHOOL DISTRICT, WACONIA PUBLIC SCHOOL DISTRICT, WINONA AREA PUBLIC SCHOOL DISTRICT, SOUTH ST. PAUL PUBLIC SCHOOL DIST., ROSEMOUNT-APPLE VALLEY-EAGAN, DULUTH PUBLIC SCHOOL DISTRICT, BENSON PUBLIC SCHOOL DISTRICT, CLOQUET PUBLIC SCHOOL DISTRICT, LESUEUR-HENDERSON SCHOOL DISTRICT, LONG PRAIRIE-GREY EAGLE SCHOOL DIST, LUVERNE PUBLIC SCHOOL DISTRICT, MELROSE PUBLIC SCHOOL DISTRICT, PEQUOT LAKES PUBLIC SCHOOLS, REDWOOD AREA SCHOOL DISTRICT, SOUTHLAND PUBLIC SCHOOL DISTRICT, WILLMAR PUBLIC SCHOOL DISTRICT, DETROIT LAKES PUBLIC SCHOOL DIST., BUFFALO-HANOVER-MONTROSE PUBLIC SCHOOL, COLUMBIA HEIGHTS PUBLIC SCHOOL DIST, FRIDLEY PUBLIC SCHOOL DISTRICT, MARSHALL PUBLIC SCHOOL DISTRICT, ST. MICHAEL-ALBERTVILLE SCHOOL DIST, OSSEO PUBLIC SCHOOL DISTRICT, ELK RIVER PUBLIC SCHOOL DISTRICT, AUSTIN PUBLIC SCHOOL DISTRICT, SAINT PAUL SCHOOL DISTRICT, BARNUM PUBLIC SCHOOL DISTRICT, BECKER PUBLIC SCHOOL DISTRICT, BROOKLYN CENTER SCHOOL DISTRICT, CASS LAKE-BENA PUBLIC SCHOOLS, CENTENNIAL PUBLIC SCHOOL DISTRICT, DILWORTH-GLYNDON-FELTON, FAIRMONT AREA SCHOOL DISTRICT, FILLMORE CENTRAL, FRAZEE-VERGAS PUBLIC SCHOOL DIST., GREENWAY PUBLIC SCHOOL DISTRICT, HOLDINGFORD PUBLIC SCHOOL DISTRICT, LAKE BENTON PUBLIC SCHOOL DISTRICT, LAKE CITY PUBLIC SCHOOL DISTRICT, LANESBORO PUBLIC SCHOOL DISTRICT, MCGREGOR PUBLIC SCHOOL DISTRICT, MEDFORD PUBLIC SCHOOL DISTRICT, MENAHGA PUBLIC SCHOOL DISTRICT, MOOSE LAKE PUBLIC SCHOOL DISTRICT, NEVIS PUBLIC SCHOOL DISTRICT, PINE CITY PUBLIC SCHOOL DISTRICT, RUSH CITY PUBLIC SCHOOL DISTRICT, SAUK CENTRE PUBLIC SCHOOL DISTRICT, SLEEPY EYE PUBLIC SCHOOL DISTRICT, ST. CLAIR PUBLIC SCHOOL DISTRICT, THIEF RIVER FALLS SCHOOL DISTRICT, UNITED SOUTH CENTRAL SCHOOL DIST., WARROAD PUBLIC SCHOOL DISTRICT, WATERVILLE-ELYSIAN-MORRISTOWN, WEST ST. PAUL-MENDOTA HTS.-EAGAN, WESTONKA PUBLIC SCHOOL DISTRICT, MINNEAPOLIS PUBLIC SCHOOL DIST., NORTH ST PAUL-MAPLEWOOD SCHOOL DIST, WAYZATA PUBLIC SCHOOL DISTRICT, OWATONNA PUBLIC SCHOOL DISTRICT, EDEN PRAIRIE PUBLIC SCHOOL DISTRICT, and NORTHFIELD PUBLIC SCHOOL DISTRICT&#10;School districts that have 60% or more schools implementing PBIS are indicated in dark green. These are:&#10;MORA PUBLIC SCHOOL DISTRICT, AITKIN PUBLIC SCHOOL DISTRICT, CALEDONIA PUBLIC SCHOOL DISTRICT, EAST CENTRAL SCHOOL DISTRICT, HINCKLEY-FINLAYSON SCHOOL DISTRICT, NEW LONDON-SPICER SCHOOL DISTRICT, NEW ULM PUBLIC SCHOOL DISTRICT, ONAMIA PUBLIC SCHOOL DISTRICT, ROSEVILLE PUBLIC SCHOOL DISTRICT, RUSSELL-TYLER-RUTHTON PUBLIC SCHOOLS, ST. PETER PUBLIC SCHOOL DISTRICT, WAUBUN-OGEMA-WHITE EARTH PUBLIC SCHOOL, MAHNOMEN PUBLIC SCHOOL DISTRICT, PINE ISLAND PUBLIC SCHOOL DIST., MOUNDS VIEW PUBLIC SCHOOL DISTRICT, ALBERT LEA PUBLIC SCHOOL DISTRICT, PRIOR LAKE-SAVAGE AREA SCHOOLS, BLUE EARTH AREA PUBLIC SCHOOL, EAST GRAND FORKS PUBLIC SCHOOL DIST, LACRESCENT-HOKAH SCHOOL DISTRICT, SAUK RAPIDS-RICE PUBLIC SCHOOLS, INVER GROVE HEIGHTS SCHOOLS, LITTLE FALLS PUBLIC SCHOOL DISTRICT, MOORHEAD PUBLIC SCHOOL DISTRICT, BURNSVILLE PUBLIC SCHOOL DISTRICT, HOPKINS PUBLIC SCHOOL DISTRICT, FOREST LAKE PUBLIC SCHOOL DISTRICT, ROBBINSDALE PUBLIC SCHOOL DISTRICT, ADRIAN PUBLIC SCHOOL DISTRICT, BELGRADE-BROOTEN-ELROSA SCHOOL DIST, BIRD ISLAND-OLIVIA-LAKE LILLIAN, BLOOMING PRAIRIE PUBLIC SCHOOL DIST, BLOOMINGTON PUBLIC SCHOOL DISTRICT, BUTTERFIELD PUBLIC SCHOOL DISTRICT, CAMBRIDGE-ISANTI PUBLIC SCHOOL DIST, CANNON FALLS PUBLIC SCHOOL DISTRICT, CEDAR MOUNTAIN SCHOOL DISTRICT, CHISAGO LAKES SCHOOL DISTRICT, CHISHOLM PUBLIC SCHOOL DISTRICT, CLEARBROOK-GONVICK SCHOOL DISTRICT, CROSBY-IRONTON PUBLIC SCHOOL DIST., DEER RIVER PUBLIC SCHOOL DISTRICT, EASTERN CARVER COUNTY PUBLIC SCHOOL, EDGERTON PUBLIC SCHOOL DISTRICT, ELY PUBLIC SCHOOL DISTRICT, FLOODWOOD PUBLIC SCHOOL DISTRICT, G.F.W., GLENCOE-SILVER LAKE SCHOOL DISTRICT, GOODHUE PUBLIC SCHOOL DISTRICT, GRANADA HUNTLEY-EAST CHAIN, HERON LAKE-OKABENA SCHOOL DISTRICT, HILLS-BEAVER CREEK SCHOOL DISTRICT, HOUSTON PUBLIC SCHOOL DISTRICT, INTERNATIONAL FALLS SCHOOL DISTRICT, JANESVILLE-WALDORF-PEMBERTON, JORDAN PUBLIC SCHOOL DISTRICT, KELLIHER PUBLIC SCHOOL DISTRICT, KENYON-WANAMINGO SCHOOL DISTRICT, KERKHOVEN-MURDOCK-SUNBURG, KINGSLAND PUBLIC SCHOOL DISTRICT, LAKE CRYSTAL-WELLCOME MEMORIAL, LAKE PARK AUDUBON SCHOOL DISTRICT, LESTER PRAIRIE PUBLIC SCHOOL DIST., LYLE PUBLIC SCHOOL DISTRICT, LYND PUBLIC SCHOOL DISTRICT, M.A.C.C.R.A.Y. SCHOOL DISTRICT, MABEL-CANTON PUBLIC SCHOOL DIST., MAHTOMEDI PUBLIC SCHOOL DISTRICT, MAPLE LAKE PUBLIC SCHOOL DISTRICT, MINNEOTA PUBLIC SCHOOL DISTRICT, MONTEVIDEO PUBLIC SCHOOL DISTRICT, MURRAY COUNTY CENTRAL SCHOOL DIST., NASHWAUK-KEEWATIN SCHOOL DISTRICT, NETT LAKE PUBLIC SCHOOL DISTRICT, NICOLLET PUBLIC SCHOOL DISTRICT, NORTHLAND COMMUNITY SCHOOLS, NRHEG SCHOOL DISTRICT, PILLAGER PUBLIC SCHOOL DISTRICT, PRINCETON PUBLIC SCHOOL DISTRICT, SOUTH KOOCHICHING SCHOOL DISTRICT, SPRING GROVE SCHOOL DISTRICT, ST. ANTHONY-NEW BRIGHTON SCHOOLS, ST. CLOUD PUBLIC SCHOOL DISTRICT, TRUMAN PUBLIC SCHOOL DISTRICT, WALKER-HACKENSACK-AKELEY SCHL. DIST, WINDOM PUBLIC SCHOOL DISTRICT, YELLOW MEDICINE EAST, and ZUMBROTA-MAZEPPA SCHOOL DISTRICT&#10;Charter Schools implementing PBIS are indicated by a black dot. These are:&#10;HMONG COLLEGE PREP ACADEMY, NORTH LAKES ACADEMY, ATHLOS ACADEMY OF SAINT CLOUD, BLUFFVIEW MONTESSORI, CEDAR RIVERSIDE COMMUNITY SCHOOL, COLOGNE ACADEMY, DAVINCI ACADEMY, DISCOVERY PUBLIC SCHOOL FARIBAULT, DISCOVERY WOODS MONTESSORI SCHOOL, DUGSI ACADEMY, DULUTH PUBLIC SCHOOLS ACADEMY, EXCELL ACADEMY CHARTER, FRASER ACADEMY, FRIENDSHIP ACDMY OF FINE ARTS CHTR., HENNEPIN ELEMENTARY SCHOOL, LIONSGATE ACADEMY, LOVEWORKS ACADEMY FOR ARTS, MATH AND SCIENCE ACADEMY, PARTNERSHIP ACADEMY, INC., PRAIRIE SEEDS ACADEMY, STEP ACADEMY CHARTER SCHOOL, TEAM ACADEMY, TWIN CITIES GERMAN IMMERSION CHRTR, and URBAN ACADEMY CHARTER SCHOOL&#10;Other Schools implementing PBIS by more than 60% are indicated by a black square. These are:&#10;NAY-AH-SHING and DOC/WALTER MAGINNIS HIGH SCHOOL">
            <a:extLst>
              <a:ext uri="{FF2B5EF4-FFF2-40B4-BE49-F238E27FC236}">
                <a16:creationId xmlns:a16="http://schemas.microsoft.com/office/drawing/2014/main" id="{03552256-4803-43E0-9DF2-C51C7E9C47DC}"/>
              </a:ext>
            </a:extLst>
          </p:cNvPr>
          <p:cNvPicPr>
            <a:picLocks noChangeAspect="1"/>
          </p:cNvPicPr>
          <p:nvPr/>
        </p:nvPicPr>
        <p:blipFill rotWithShape="1">
          <a:blip r:embed="rId4"/>
          <a:srcRect b="18454"/>
          <a:stretch/>
        </p:blipFill>
        <p:spPr>
          <a:xfrm>
            <a:off x="8396196" y="135221"/>
            <a:ext cx="2142851" cy="1346545"/>
          </a:xfrm>
          <a:prstGeom prst="rect">
            <a:avLst/>
          </a:prstGeom>
        </p:spPr>
      </p:pic>
      <p:pic>
        <p:nvPicPr>
          <p:cNvPr id="3" name="Picture 2" descr="Green Giant statue in Blue Earth Minnesota is standing tall with a moustache added for November men's health awareness month"/>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9450" y="350816"/>
            <a:ext cx="3509597" cy="5264395"/>
          </a:xfrm>
          <a:prstGeom prst="rect">
            <a:avLst/>
          </a:prstGeom>
        </p:spPr>
      </p:pic>
      <p:cxnSp>
        <p:nvCxnSpPr>
          <p:cNvPr id="6" name="Straight Connector 5"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2365852" y="2926080"/>
            <a:ext cx="8173195"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042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xit" presetSubtype="0" fill="hold" nodeType="with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PBIS </a:t>
            </a:r>
            <a:r>
              <a:rPr lang="en-US" dirty="0"/>
              <a:t>Leadership </a:t>
            </a:r>
            <a:r>
              <a:rPr lang="en-US" dirty="0" smtClean="0"/>
              <a:t>Forum</a:t>
            </a:r>
            <a:endParaRPr lang="en-US" dirty="0"/>
          </a:p>
        </p:txBody>
      </p:sp>
      <p:sp>
        <p:nvSpPr>
          <p:cNvPr id="3" name="Date Placeholder 2"/>
          <p:cNvSpPr>
            <a:spLocks noGrp="1"/>
          </p:cNvSpPr>
          <p:nvPr>
            <p:ph type="dt" sz="half" idx="10"/>
          </p:nvPr>
        </p:nvSpPr>
        <p:spPr/>
        <p:txBody>
          <a:bodyPr/>
          <a:lstStyle/>
          <a:p>
            <a:fld id="{9A198C9B-0587-4A1E-9E03-E4C9FE222F08}" type="datetime1">
              <a:rPr lang="en-US" smtClean="0">
                <a:solidFill>
                  <a:srgbClr val="000000"/>
                </a:solidFill>
              </a:rPr>
              <a:pPr/>
              <a:t>11/5/2019</a:t>
            </a:fld>
            <a:endParaRPr lang="en-US" dirty="0">
              <a:solidFill>
                <a:srgbClr val="000000"/>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000000"/>
                </a:solidFill>
              </a:rPr>
              <a:pPr/>
              <a:t>24</a:t>
            </a:fld>
            <a:endParaRPr lang="en-US" dirty="0">
              <a:solidFill>
                <a:srgbClr val="000000"/>
              </a:solidFill>
            </a:endParaRPr>
          </a:p>
        </p:txBody>
      </p:sp>
      <p:sp>
        <p:nvSpPr>
          <p:cNvPr id="5" name="Footer Placeholder 4"/>
          <p:cNvSpPr>
            <a:spLocks noGrp="1"/>
          </p:cNvSpPr>
          <p:nvPr>
            <p:ph type="ftr" sz="quarter" idx="13"/>
          </p:nvPr>
        </p:nvSpPr>
        <p:spPr/>
        <p:txBody>
          <a:body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education.mn.gov</a:t>
            </a:r>
          </a:p>
        </p:txBody>
      </p:sp>
    </p:spTree>
    <p:extLst>
      <p:ext uri="{BB962C8B-B14F-4D97-AF65-F5344CB8AC3E}">
        <p14:creationId xmlns:p14="http://schemas.microsoft.com/office/powerpoint/2010/main" val="29143347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Implementers Forum 2019</a:t>
            </a:r>
          </a:p>
        </p:txBody>
      </p:sp>
      <p:sp>
        <p:nvSpPr>
          <p:cNvPr id="4" name="Rectangle 3"/>
          <p:cNvSpPr/>
          <p:nvPr/>
        </p:nvSpPr>
        <p:spPr>
          <a:xfrm>
            <a:off x="1793631" y="5943600"/>
            <a:ext cx="69342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hlinkClick r:id="rId3"/>
              </a:rPr>
              <a:t>https://www.pbis.org/conference-and-presentations/pbis-leadership-forum</a:t>
            </a:r>
            <a:r>
              <a:rPr kumimoji="0" lang="en-US" sz="1600" b="0" i="0" u="none" strike="noStrike" kern="1200" cap="none" spc="0" normalizeH="0" baseline="0" noProof="0" dirty="0">
                <a:ln>
                  <a:noFill/>
                </a:ln>
                <a:solidFill>
                  <a:prstClr val="black"/>
                </a:solidFill>
                <a:effectLst/>
                <a:uLnTx/>
                <a:uFillTx/>
                <a:latin typeface="Arial"/>
                <a:ea typeface="+mn-ea"/>
                <a:cs typeface="+mn-cs"/>
              </a:rPr>
              <a:t>  </a:t>
            </a:r>
          </a:p>
        </p:txBody>
      </p:sp>
      <p:sp>
        <p:nvSpPr>
          <p:cNvPr id="5" name="Rectangle 4"/>
          <p:cNvSpPr/>
          <p:nvPr/>
        </p:nvSpPr>
        <p:spPr>
          <a:xfrm>
            <a:off x="1793631" y="3988475"/>
            <a:ext cx="8991600"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This two-day forum for school, state, district, and regional Leadership Teams and other professionals has been designed to help increase the effectiveness of PBIS implementation.</a:t>
            </a:r>
            <a:r>
              <a:rPr kumimoji="0" lang="en-US" sz="1800" b="1"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Content Placeholder 7" descr="PBIS Supporting our most vunerable children and youth. October 3-4, 2019 Hilton Chicago, Il" title="PBIS"/>
          <p:cNvPicPr>
            <a:picLocks noChangeAspect="1"/>
          </p:cNvPicPr>
          <p:nvPr/>
        </p:nvPicPr>
        <p:blipFill>
          <a:blip r:embed="rId4"/>
          <a:stretch>
            <a:fillRect/>
          </a:stretch>
        </p:blipFill>
        <p:spPr>
          <a:xfrm>
            <a:off x="1793631" y="1828800"/>
            <a:ext cx="8648700" cy="1770582"/>
          </a:xfrm>
          <a:prstGeom prst="rect">
            <a:avLst/>
          </a:prstGeom>
          <a:noFill/>
          <a:ln>
            <a:noFill/>
          </a:ln>
        </p:spPr>
      </p:pic>
    </p:spTree>
    <p:extLst>
      <p:ext uri="{BB962C8B-B14F-4D97-AF65-F5344CB8AC3E}">
        <p14:creationId xmlns:p14="http://schemas.microsoft.com/office/powerpoint/2010/main" val="23283765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Implementers Forum 2019</a:t>
            </a:r>
            <a:br>
              <a:rPr lang="en-US" sz="3600" dirty="0" smtClean="0"/>
            </a:br>
            <a:r>
              <a:rPr lang="en-US" sz="3600" dirty="0" smtClean="0"/>
              <a:t>Strand Introductions</a:t>
            </a:r>
            <a:endParaRPr lang="en-US" sz="3600" dirty="0"/>
          </a:p>
        </p:txBody>
      </p:sp>
      <p:sp>
        <p:nvSpPr>
          <p:cNvPr id="7" name="Text Placeholder 6"/>
          <p:cNvSpPr>
            <a:spLocks noGrp="1"/>
          </p:cNvSpPr>
          <p:nvPr>
            <p:ph type="body" idx="1"/>
          </p:nvPr>
        </p:nvSpPr>
        <p:spPr/>
        <p:txBody>
          <a:bodyPr>
            <a:normAutofit fontScale="92500" lnSpcReduction="10000"/>
          </a:bodyPr>
          <a:lstStyle/>
          <a:p>
            <a:pPr marL="342900" lvl="0" indent="-342900" defTabSz="914400">
              <a:spcBef>
                <a:spcPct val="20000"/>
              </a:spcBef>
              <a:buClrTx/>
              <a:buSzTx/>
              <a:buFont typeface="Arial" pitchFamily="34" charset="0"/>
              <a:buChar char="•"/>
            </a:pPr>
            <a:r>
              <a:rPr lang="en-US" dirty="0">
                <a:solidFill>
                  <a:prstClr val="black"/>
                </a:solidFill>
                <a:latin typeface="Arial"/>
                <a:ea typeface="+mn-ea"/>
                <a:cs typeface="+mn-cs"/>
                <a:hlinkClick r:id="rId3"/>
              </a:rPr>
              <a:t>Equity</a:t>
            </a:r>
            <a:r>
              <a:rPr lang="en-US" dirty="0">
                <a:solidFill>
                  <a:prstClr val="black"/>
                </a:solidFill>
                <a:latin typeface="Arial"/>
                <a:ea typeface="+mn-ea"/>
                <a:cs typeface="+mn-cs"/>
              </a:rPr>
              <a:t> </a:t>
            </a:r>
          </a:p>
          <a:p>
            <a:pPr marL="342900" lvl="0" indent="-342900" defTabSz="914400">
              <a:spcBef>
                <a:spcPct val="20000"/>
              </a:spcBef>
              <a:buClrTx/>
              <a:buSzTx/>
              <a:buFont typeface="Arial" pitchFamily="34" charset="0"/>
              <a:buChar char="•"/>
            </a:pPr>
            <a:r>
              <a:rPr lang="en-US" dirty="0">
                <a:solidFill>
                  <a:prstClr val="black"/>
                </a:solidFill>
                <a:latin typeface="Arial"/>
                <a:ea typeface="+mn-ea"/>
                <a:cs typeface="+mn-cs"/>
                <a:hlinkClick r:id="rId4"/>
              </a:rPr>
              <a:t>Family Engagement</a:t>
            </a:r>
            <a:endParaRPr lang="en-US" dirty="0">
              <a:solidFill>
                <a:prstClr val="black"/>
              </a:solidFill>
              <a:latin typeface="Arial"/>
              <a:ea typeface="+mn-ea"/>
              <a:cs typeface="+mn-cs"/>
            </a:endParaRPr>
          </a:p>
          <a:p>
            <a:pPr marL="342900" lvl="0" indent="-342900" defTabSz="914400">
              <a:spcBef>
                <a:spcPct val="20000"/>
              </a:spcBef>
              <a:buClrTx/>
              <a:buSzTx/>
              <a:buFont typeface="Arial" pitchFamily="34" charset="0"/>
              <a:buChar char="•"/>
            </a:pPr>
            <a:r>
              <a:rPr lang="en-US" dirty="0">
                <a:solidFill>
                  <a:prstClr val="black"/>
                </a:solidFill>
                <a:latin typeface="Arial"/>
                <a:ea typeface="+mn-ea"/>
                <a:cs typeface="+mn-cs"/>
                <a:hlinkClick r:id="rId5"/>
              </a:rPr>
              <a:t>High School </a:t>
            </a:r>
            <a:endParaRPr lang="en-US" dirty="0">
              <a:solidFill>
                <a:prstClr val="black"/>
              </a:solidFill>
              <a:latin typeface="Arial"/>
              <a:ea typeface="+mn-ea"/>
              <a:cs typeface="+mn-cs"/>
            </a:endParaRPr>
          </a:p>
          <a:p>
            <a:pPr marL="342900" lvl="0" indent="-342900" defTabSz="914400">
              <a:spcBef>
                <a:spcPct val="20000"/>
              </a:spcBef>
              <a:buClrTx/>
              <a:buSzTx/>
              <a:buFont typeface="Arial" pitchFamily="34" charset="0"/>
              <a:buChar char="•"/>
            </a:pPr>
            <a:r>
              <a:rPr lang="en-US" dirty="0">
                <a:solidFill>
                  <a:prstClr val="black"/>
                </a:solidFill>
                <a:latin typeface="Arial"/>
                <a:ea typeface="+mn-ea"/>
                <a:cs typeface="+mn-cs"/>
                <a:hlinkClick r:id="rId6"/>
              </a:rPr>
              <a:t>Juvenile Justice</a:t>
            </a:r>
            <a:endParaRPr lang="en-US" dirty="0">
              <a:solidFill>
                <a:prstClr val="black"/>
              </a:solidFill>
              <a:latin typeface="Arial"/>
              <a:ea typeface="+mn-ea"/>
              <a:cs typeface="+mn-cs"/>
            </a:endParaRPr>
          </a:p>
          <a:p>
            <a:pPr marL="342900" lvl="0" indent="-342900" defTabSz="914400">
              <a:spcBef>
                <a:spcPct val="20000"/>
              </a:spcBef>
              <a:buClrTx/>
              <a:buSzTx/>
              <a:buFont typeface="Arial" pitchFamily="34" charset="0"/>
              <a:buChar char="•"/>
            </a:pPr>
            <a:r>
              <a:rPr lang="en-US" dirty="0">
                <a:solidFill>
                  <a:prstClr val="black"/>
                </a:solidFill>
                <a:latin typeface="Arial"/>
                <a:ea typeface="+mn-ea"/>
                <a:cs typeface="+mn-cs"/>
                <a:hlinkClick r:id="rId7"/>
              </a:rPr>
              <a:t>Mental Health </a:t>
            </a:r>
            <a:endParaRPr lang="en-US" dirty="0">
              <a:solidFill>
                <a:prstClr val="black"/>
              </a:solidFill>
              <a:latin typeface="Arial"/>
              <a:ea typeface="+mn-ea"/>
              <a:cs typeface="+mn-cs"/>
            </a:endParaRPr>
          </a:p>
          <a:p>
            <a:pPr marL="342900" lvl="0" indent="-342900" defTabSz="914400">
              <a:spcBef>
                <a:spcPct val="20000"/>
              </a:spcBef>
              <a:buClrTx/>
              <a:buSzTx/>
              <a:buFont typeface="Arial" pitchFamily="34" charset="0"/>
              <a:buChar char="•"/>
            </a:pPr>
            <a:r>
              <a:rPr lang="en-US" dirty="0">
                <a:solidFill>
                  <a:prstClr val="black"/>
                </a:solidFill>
                <a:latin typeface="Arial"/>
                <a:ea typeface="+mn-ea"/>
                <a:cs typeface="+mn-cs"/>
                <a:hlinkClick r:id="rId8"/>
              </a:rPr>
              <a:t>PBIS Foundations</a:t>
            </a:r>
            <a:endParaRPr lang="en-US" dirty="0">
              <a:solidFill>
                <a:prstClr val="black"/>
              </a:solidFill>
              <a:latin typeface="Arial"/>
              <a:ea typeface="+mn-ea"/>
              <a:cs typeface="+mn-cs"/>
            </a:endParaRPr>
          </a:p>
          <a:p>
            <a:pPr marL="342900" lvl="0" indent="-342900" defTabSz="914400">
              <a:spcBef>
                <a:spcPct val="20000"/>
              </a:spcBef>
              <a:buClrTx/>
              <a:buSzTx/>
              <a:buFont typeface="Arial" pitchFamily="34" charset="0"/>
              <a:buChar char="•"/>
            </a:pPr>
            <a:r>
              <a:rPr lang="en-US" dirty="0">
                <a:solidFill>
                  <a:prstClr val="black"/>
                </a:solidFill>
                <a:latin typeface="Arial"/>
                <a:ea typeface="+mn-ea"/>
                <a:cs typeface="+mn-cs"/>
                <a:hlinkClick r:id="rId9"/>
              </a:rPr>
              <a:t>Tier 2</a:t>
            </a:r>
            <a:endParaRPr lang="en-US" dirty="0">
              <a:solidFill>
                <a:prstClr val="black"/>
              </a:solidFill>
              <a:latin typeface="Arial"/>
              <a:ea typeface="+mn-ea"/>
              <a:cs typeface="+mn-cs"/>
            </a:endParaRPr>
          </a:p>
          <a:p>
            <a:pPr marL="342900" lvl="0" indent="-342900" defTabSz="914400">
              <a:spcBef>
                <a:spcPct val="20000"/>
              </a:spcBef>
              <a:buClrTx/>
              <a:buSzTx/>
              <a:buFont typeface="Arial" pitchFamily="34" charset="0"/>
              <a:buChar char="•"/>
            </a:pPr>
            <a:r>
              <a:rPr lang="en-US" dirty="0">
                <a:solidFill>
                  <a:prstClr val="black"/>
                </a:solidFill>
                <a:latin typeface="Arial"/>
                <a:ea typeface="+mn-ea"/>
                <a:cs typeface="+mn-cs"/>
                <a:hlinkClick r:id="rId10"/>
              </a:rPr>
              <a:t>Tier </a:t>
            </a:r>
            <a:r>
              <a:rPr lang="en-US" dirty="0" smtClean="0">
                <a:solidFill>
                  <a:prstClr val="black"/>
                </a:solidFill>
                <a:latin typeface="Arial"/>
                <a:ea typeface="+mn-ea"/>
                <a:cs typeface="+mn-cs"/>
                <a:hlinkClick r:id="rId10"/>
              </a:rPr>
              <a:t>3</a:t>
            </a:r>
            <a:endParaRPr lang="en-US" dirty="0"/>
          </a:p>
        </p:txBody>
      </p:sp>
    </p:spTree>
    <p:extLst>
      <p:ext uri="{BB962C8B-B14F-4D97-AF65-F5344CB8AC3E}">
        <p14:creationId xmlns:p14="http://schemas.microsoft.com/office/powerpoint/2010/main" val="4713859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42022" y="164122"/>
            <a:ext cx="9102532" cy="949957"/>
          </a:xfrm>
        </p:spPr>
        <p:txBody>
          <a:bodyPr>
            <a:normAutofit fontScale="90000"/>
          </a:bodyPr>
          <a:lstStyle/>
          <a:p>
            <a:pPr algn="ctr"/>
            <a:r>
              <a:rPr lang="en-US" sz="7200" b="1" dirty="0">
                <a:solidFill>
                  <a:srgbClr val="006D46"/>
                </a:solidFill>
                <a:latin typeface="Calibri"/>
                <a:ea typeface="ＭＳ Ｐゴシック" charset="-128"/>
              </a:rPr>
              <a:t>PBIS.org</a:t>
            </a:r>
            <a:endParaRPr lang="en-US" dirty="0"/>
          </a:p>
        </p:txBody>
      </p:sp>
      <p:pic>
        <p:nvPicPr>
          <p:cNvPr id="4" name="Picture 3" descr="PBIS.org new homepage">
            <a:extLst>
              <a:ext uri="{FF2B5EF4-FFF2-40B4-BE49-F238E27FC236}">
                <a16:creationId xmlns:a16="http://schemas.microsoft.com/office/drawing/2014/main" id="{0FB62D62-7401-4BB5-A56F-52E10849EF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03" t="-403" r="6266" b="1535"/>
          <a:stretch/>
        </p:blipFill>
        <p:spPr>
          <a:xfrm>
            <a:off x="1430215" y="1114079"/>
            <a:ext cx="9167447" cy="5743920"/>
          </a:xfrm>
          <a:prstGeom prst="rect">
            <a:avLst/>
          </a:prstGeom>
        </p:spPr>
      </p:pic>
    </p:spTree>
    <p:extLst>
      <p:ext uri="{BB962C8B-B14F-4D97-AF65-F5344CB8AC3E}">
        <p14:creationId xmlns:p14="http://schemas.microsoft.com/office/powerpoint/2010/main" val="34981364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81283" y="2085975"/>
            <a:ext cx="3358225" cy="4526642"/>
          </a:xfrm>
        </p:spPr>
        <p:txBody>
          <a:bodyPr>
            <a:normAutofit lnSpcReduction="10000"/>
          </a:bodyPr>
          <a:lstStyle/>
          <a:p>
            <a:pPr lvl="0"/>
            <a:r>
              <a:rPr lang="en-US" sz="3200" dirty="0">
                <a:solidFill>
                  <a:prstClr val="black"/>
                </a:solidFill>
                <a:latin typeface="Arial" pitchFamily="34" charset="0"/>
                <a:ea typeface="ＭＳ Ｐゴシック" charset="-128"/>
                <a:cs typeface="Arial" pitchFamily="34" charset="0"/>
              </a:rPr>
              <a:t>Download here:</a:t>
            </a:r>
          </a:p>
          <a:p>
            <a:pPr lvl="1"/>
            <a:r>
              <a:rPr lang="en-US" sz="2800" dirty="0">
                <a:solidFill>
                  <a:prstClr val="black"/>
                </a:solidFill>
                <a:latin typeface="Arial" pitchFamily="34" charset="0"/>
                <a:ea typeface="ＭＳ Ｐゴシック" charset="-128"/>
                <a:cs typeface="Arial" pitchFamily="34" charset="0"/>
                <a:hlinkClick r:id="rId2"/>
              </a:rPr>
              <a:t>https://play.google.com/store/apps/details?id=edu.uoregon.emberex_bpositive</a:t>
            </a:r>
            <a:endParaRPr lang="en-US" sz="2800" dirty="0">
              <a:solidFill>
                <a:prstClr val="black"/>
              </a:solidFill>
              <a:latin typeface="Arial" pitchFamily="34" charset="0"/>
              <a:ea typeface="ＭＳ Ｐゴシック" charset="-128"/>
              <a:cs typeface="Arial" pitchFamily="34" charset="0"/>
            </a:endParaRPr>
          </a:p>
          <a:p>
            <a:pPr lvl="0"/>
            <a:r>
              <a:rPr lang="en-US" sz="3200" dirty="0">
                <a:solidFill>
                  <a:prstClr val="black"/>
                </a:solidFill>
                <a:latin typeface="Arial" pitchFamily="34" charset="0"/>
                <a:ea typeface="ＭＳ Ｐゴシック" charset="-128"/>
                <a:cs typeface="Arial" pitchFamily="34" charset="0"/>
              </a:rPr>
              <a:t>iOS version coming soon</a:t>
            </a:r>
          </a:p>
          <a:p>
            <a:endParaRPr lang="en-US" dirty="0"/>
          </a:p>
        </p:txBody>
      </p:sp>
      <p:sp>
        <p:nvSpPr>
          <p:cNvPr id="3" name="Title 2"/>
          <p:cNvSpPr>
            <a:spLocks noGrp="1"/>
          </p:cNvSpPr>
          <p:nvPr>
            <p:ph type="title"/>
          </p:nvPr>
        </p:nvSpPr>
        <p:spPr/>
        <p:txBody>
          <a:bodyPr/>
          <a:lstStyle/>
          <a:p>
            <a:r>
              <a:rPr lang="en-US" dirty="0">
                <a:solidFill>
                  <a:prstClr val="black"/>
                </a:solidFill>
                <a:ea typeface="ＭＳ Ｐゴシック" charset="-128"/>
              </a:rPr>
              <a:t>Get Positive!</a:t>
            </a:r>
            <a:endParaRPr lang="en-US" dirty="0"/>
          </a:p>
        </p:txBody>
      </p:sp>
      <p:pic>
        <p:nvPicPr>
          <p:cNvPr id="4" name="Picture 3" descr="Be+&#10;&#10;Blue background with a white triangle with the letters Be+">
            <a:extLst>
              <a:ext uri="{FF2B5EF4-FFF2-40B4-BE49-F238E27FC236}">
                <a16:creationId xmlns:a16="http://schemas.microsoft.com/office/drawing/2014/main" id="{F7DEFD20-ECC8-41AA-B86C-A1686BD691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11635" y="1026604"/>
            <a:ext cx="4804792" cy="4804792"/>
          </a:xfrm>
          <a:prstGeom prst="rect">
            <a:avLst/>
          </a:prstGeom>
        </p:spPr>
      </p:pic>
    </p:spTree>
    <p:extLst>
      <p:ext uri="{BB962C8B-B14F-4D97-AF65-F5344CB8AC3E}">
        <p14:creationId xmlns:p14="http://schemas.microsoft.com/office/powerpoint/2010/main" val="17832486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News &amp; Save the Dates</a:t>
            </a:r>
          </a:p>
        </p:txBody>
      </p:sp>
      <p:sp>
        <p:nvSpPr>
          <p:cNvPr id="3" name="Date Placeholder 2"/>
          <p:cNvSpPr>
            <a:spLocks noGrp="1"/>
          </p:cNvSpPr>
          <p:nvPr>
            <p:ph type="dt" sz="half" idx="10"/>
          </p:nvPr>
        </p:nvSpPr>
        <p:spPr/>
        <p:txBody>
          <a:bodyPr/>
          <a:lstStyle/>
          <a:p>
            <a:fld id="{9A198C9B-0587-4A1E-9E03-E4C9FE222F08}" type="datetime1">
              <a:rPr lang="en-US" smtClean="0">
                <a:solidFill>
                  <a:srgbClr val="000000"/>
                </a:solidFill>
              </a:rPr>
              <a:pPr/>
              <a:t>11/5/2019</a:t>
            </a:fld>
            <a:endParaRPr lang="en-US" dirty="0">
              <a:solidFill>
                <a:srgbClr val="000000"/>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000000"/>
                </a:solidFill>
              </a:rPr>
              <a:pPr/>
              <a:t>29</a:t>
            </a:fld>
            <a:endParaRPr lang="en-US" dirty="0">
              <a:solidFill>
                <a:srgbClr val="000000"/>
              </a:solidFill>
            </a:endParaRPr>
          </a:p>
        </p:txBody>
      </p:sp>
      <p:sp>
        <p:nvSpPr>
          <p:cNvPr id="5" name="Footer Placeholder 4"/>
          <p:cNvSpPr>
            <a:spLocks noGrp="1"/>
          </p:cNvSpPr>
          <p:nvPr>
            <p:ph type="ftr" sz="quarter" idx="13"/>
          </p:nvPr>
        </p:nvSpPr>
        <p:spPr/>
        <p:txBody>
          <a:body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education.mn.gov</a:t>
            </a:r>
          </a:p>
        </p:txBody>
      </p:sp>
    </p:spTree>
    <p:extLst>
      <p:ext uri="{BB962C8B-B14F-4D97-AF65-F5344CB8AC3E}">
        <p14:creationId xmlns:p14="http://schemas.microsoft.com/office/powerpoint/2010/main" val="2681339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chemeClr val="accent2"/>
                </a:solidFill>
              </a:rPr>
              <a:t>Small Changes, Big Impact</a:t>
            </a:r>
            <a:r>
              <a:rPr lang="en-US" sz="6600" dirty="0" smtClean="0"/>
              <a:t/>
            </a:r>
            <a:br>
              <a:rPr lang="en-US" sz="6600" dirty="0" smtClean="0"/>
            </a:br>
            <a:r>
              <a:rPr lang="en-US" sz="6600" dirty="0" smtClean="0"/>
              <a:t>PBIS </a:t>
            </a:r>
            <a:r>
              <a:rPr lang="en-US" sz="6600" dirty="0"/>
              <a:t>in </a:t>
            </a:r>
            <a:r>
              <a:rPr lang="en-US" sz="6600" dirty="0" smtClean="0"/>
              <a:t>Action</a:t>
            </a:r>
            <a:endParaRPr lang="en-US" sz="6600" dirty="0"/>
          </a:p>
        </p:txBody>
      </p:sp>
      <p:sp>
        <p:nvSpPr>
          <p:cNvPr id="3" name="Date Placeholder 2"/>
          <p:cNvSpPr>
            <a:spLocks noGrp="1"/>
          </p:cNvSpPr>
          <p:nvPr>
            <p:ph type="dt" sz="half" idx="10"/>
          </p:nvPr>
        </p:nvSpPr>
        <p:spPr/>
        <p:txBody>
          <a:bodyPr/>
          <a:lstStyle/>
          <a:p>
            <a:fld id="{9A198C9B-0587-4A1E-9E03-E4C9FE222F08}" type="datetime1">
              <a:rPr lang="en-US" smtClean="0">
                <a:solidFill>
                  <a:srgbClr val="000000"/>
                </a:solidFill>
              </a:rPr>
              <a:pPr/>
              <a:t>11/5/2019</a:t>
            </a:fld>
            <a:endParaRPr lang="en-US" dirty="0">
              <a:solidFill>
                <a:srgbClr val="000000"/>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000000"/>
                </a:solidFill>
              </a:rPr>
              <a:pPr/>
              <a:t>3</a:t>
            </a:fld>
            <a:endParaRPr lang="en-US" dirty="0">
              <a:solidFill>
                <a:srgbClr val="000000"/>
              </a:solidFill>
            </a:endParaRPr>
          </a:p>
        </p:txBody>
      </p:sp>
      <p:sp>
        <p:nvSpPr>
          <p:cNvPr id="5" name="Footer Placeholder 4"/>
          <p:cNvSpPr>
            <a:spLocks noGrp="1"/>
          </p:cNvSpPr>
          <p:nvPr>
            <p:ph type="ftr" sz="quarter" idx="13"/>
          </p:nvPr>
        </p:nvSpPr>
        <p:spPr/>
        <p:txBody>
          <a:bodyPr/>
          <a:lstStyle/>
          <a:p>
            <a:r>
              <a:rPr lang="en-US">
                <a:solidFill>
                  <a:srgbClr val="003865"/>
                </a:solidFill>
              </a:rPr>
              <a:t>Leading for educational excellence and equity, every day for every one.</a:t>
            </a:r>
            <a:r>
              <a:rPr lang="en-US">
                <a:solidFill>
                  <a:srgbClr val="FFFFFF"/>
                </a:solidFill>
              </a:rPr>
              <a:t> </a:t>
            </a:r>
            <a:r>
              <a:rPr lang="en-US">
                <a:solidFill>
                  <a:srgbClr val="78BE21"/>
                </a:solidFill>
              </a:rPr>
              <a:t>|</a:t>
            </a:r>
            <a:r>
              <a:rPr lang="en-US">
                <a:solidFill>
                  <a:srgbClr val="FFFFFF"/>
                </a:solidFill>
              </a:rPr>
              <a:t> </a:t>
            </a:r>
            <a:r>
              <a:rPr lang="en-US">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2039720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Cohort 16 Application</a:t>
            </a:r>
          </a:p>
        </p:txBody>
      </p:sp>
      <p:sp>
        <p:nvSpPr>
          <p:cNvPr id="3" name="Text Placeholder 2"/>
          <p:cNvSpPr>
            <a:spLocks noGrp="1"/>
          </p:cNvSpPr>
          <p:nvPr>
            <p:ph type="body" idx="1"/>
          </p:nvPr>
        </p:nvSpPr>
        <p:spPr/>
        <p:txBody>
          <a:bodyPr/>
          <a:lstStyle/>
          <a:p>
            <a:r>
              <a:rPr lang="en-US" dirty="0"/>
              <a:t>Application is now available for new schools to join cohort training</a:t>
            </a:r>
          </a:p>
          <a:p>
            <a:pPr lvl="1"/>
            <a:r>
              <a:rPr lang="en-US" dirty="0"/>
              <a:t>Please help spread the word</a:t>
            </a:r>
          </a:p>
          <a:p>
            <a:pPr marL="457200" lvl="1" indent="0">
              <a:buNone/>
            </a:pPr>
            <a:endParaRPr lang="en-US" dirty="0">
              <a:hlinkClick r:id="rId2"/>
            </a:endParaRPr>
          </a:p>
          <a:p>
            <a:r>
              <a:rPr lang="en-US" dirty="0"/>
              <a:t>Link: </a:t>
            </a:r>
            <a:r>
              <a:rPr lang="en-US" sz="2600" b="1" u="sng" dirty="0">
                <a:hlinkClick r:id="rId2"/>
              </a:rPr>
              <a:t>Minnesota PBIS website</a:t>
            </a:r>
            <a:r>
              <a:rPr lang="en-US" sz="2600" b="1" u="sng" dirty="0"/>
              <a:t> </a:t>
            </a:r>
            <a:r>
              <a:rPr lang="en-US" sz="2600" dirty="0"/>
              <a:t>	</a:t>
            </a:r>
            <a:r>
              <a:rPr lang="en-US" sz="1800" dirty="0"/>
              <a:t>(http://pbismn.org/getting-started/application-for-school-training.php)</a:t>
            </a:r>
          </a:p>
          <a:p>
            <a:pPr marL="0" indent="0"/>
            <a:r>
              <a:rPr lang="en-US" dirty="0"/>
              <a:t> </a:t>
            </a:r>
          </a:p>
          <a:p>
            <a:r>
              <a:rPr lang="en-US" dirty="0"/>
              <a:t>Deadline: Monday, February 10, </a:t>
            </a:r>
            <a:r>
              <a:rPr lang="en-US" dirty="0" smtClean="0"/>
              <a:t>2020</a:t>
            </a:r>
            <a:endParaRPr lang="en-US" dirty="0"/>
          </a:p>
        </p:txBody>
      </p:sp>
    </p:spTree>
    <p:extLst>
      <p:ext uri="{BB962C8B-B14F-4D97-AF65-F5344CB8AC3E}">
        <p14:creationId xmlns:p14="http://schemas.microsoft.com/office/powerpoint/2010/main" val="25942498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SWIS Facilitator Training </a:t>
            </a:r>
          </a:p>
        </p:txBody>
      </p:sp>
      <p:sp>
        <p:nvSpPr>
          <p:cNvPr id="3" name="Text Placeholder 2"/>
          <p:cNvSpPr>
            <a:spLocks noGrp="1"/>
          </p:cNvSpPr>
          <p:nvPr>
            <p:ph type="body" idx="1"/>
          </p:nvPr>
        </p:nvSpPr>
        <p:spPr/>
        <p:txBody>
          <a:bodyPr/>
          <a:lstStyle/>
          <a:p>
            <a:pPr lvl="0" indent="-457200" defTabSz="914400">
              <a:spcBef>
                <a:spcPts val="0"/>
              </a:spcBef>
              <a:buClrTx/>
              <a:buSzTx/>
              <a:buFont typeface="Arial" panose="020B0604020202020204" pitchFamily="34" charset="0"/>
              <a:buChar char="•"/>
              <a:defRPr/>
            </a:pPr>
            <a:r>
              <a:rPr lang="en-US" dirty="0">
                <a:solidFill>
                  <a:prstClr val="black"/>
                </a:solidFill>
                <a:latin typeface="inherit"/>
              </a:rPr>
              <a:t>The reports available within SWIS allow teams to:</a:t>
            </a:r>
          </a:p>
          <a:p>
            <a:pPr marL="1428750" lvl="2" indent="-514350" defTabSz="914400">
              <a:spcBef>
                <a:spcPts val="0"/>
              </a:spcBef>
              <a:buClrTx/>
              <a:buSzTx/>
              <a:buFont typeface="+mj-lt"/>
              <a:buAutoNum type="arabicPeriod"/>
              <a:defRPr/>
            </a:pPr>
            <a:r>
              <a:rPr lang="en-US" sz="3200" dirty="0">
                <a:solidFill>
                  <a:prstClr val="black"/>
                </a:solidFill>
                <a:latin typeface="inherit"/>
              </a:rPr>
              <a:t>Review school-wide referral </a:t>
            </a:r>
            <a:r>
              <a:rPr lang="en-US" sz="3200" dirty="0" smtClean="0">
                <a:solidFill>
                  <a:prstClr val="black"/>
                </a:solidFill>
                <a:latin typeface="inherit"/>
              </a:rPr>
              <a:t>patterns</a:t>
            </a:r>
          </a:p>
          <a:p>
            <a:pPr marL="1428750" lvl="2" indent="-514350" defTabSz="914400">
              <a:spcBef>
                <a:spcPts val="0"/>
              </a:spcBef>
              <a:buClrTx/>
              <a:buSzTx/>
              <a:buFont typeface="+mj-lt"/>
              <a:buAutoNum type="arabicPeriod"/>
              <a:defRPr/>
            </a:pPr>
            <a:r>
              <a:rPr lang="en-US" sz="3200" dirty="0" smtClean="0">
                <a:solidFill>
                  <a:prstClr val="black"/>
                </a:solidFill>
                <a:latin typeface="inherit"/>
              </a:rPr>
              <a:t>Define </a:t>
            </a:r>
            <a:r>
              <a:rPr lang="en-US" sz="3200" dirty="0">
                <a:solidFill>
                  <a:prstClr val="black"/>
                </a:solidFill>
                <a:latin typeface="inherit"/>
              </a:rPr>
              <a:t>behavior patterns in greater detail</a:t>
            </a:r>
          </a:p>
        </p:txBody>
      </p:sp>
      <p:pic>
        <p:nvPicPr>
          <p:cNvPr id="4" name="Content Placeholder 3" descr="A green traingle iwth teh a yellw and red triangle inserted. The words say The SWIS Suite Supports all tiers" title="Trai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0774" y="3975588"/>
            <a:ext cx="3086100" cy="2771775"/>
          </a:xfrm>
          <a:prstGeom prst="rect">
            <a:avLst/>
          </a:prstGeom>
          <a:noFill/>
          <a:ln>
            <a:noFill/>
          </a:ln>
        </p:spPr>
      </p:pic>
      <p:sp>
        <p:nvSpPr>
          <p:cNvPr id="5" name="TextBox 4"/>
          <p:cNvSpPr txBox="1"/>
          <p:nvPr/>
        </p:nvSpPr>
        <p:spPr>
          <a:xfrm>
            <a:off x="4978908" y="4643803"/>
            <a:ext cx="4914900" cy="95410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n-ea"/>
                <a:cs typeface="+mn-cs"/>
              </a:rPr>
              <a:t>Training dates to be determined </a:t>
            </a:r>
          </a:p>
        </p:txBody>
      </p:sp>
    </p:spTree>
    <p:extLst>
      <p:ext uri="{BB962C8B-B14F-4D97-AF65-F5344CB8AC3E}">
        <p14:creationId xmlns:p14="http://schemas.microsoft.com/office/powerpoint/2010/main" val="39214453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0" y="-1039859"/>
            <a:ext cx="9144001" cy="994172"/>
          </a:xfrm>
        </p:spPr>
        <p:txBody>
          <a:bodyPr>
            <a:normAutofit/>
          </a:bodyPr>
          <a:lstStyle/>
          <a:p>
            <a:r>
              <a:rPr lang="en-US" dirty="0" smtClean="0">
                <a:latin typeface="arial" charset="0"/>
              </a:rPr>
              <a:t>2020 </a:t>
            </a:r>
            <a:r>
              <a:rPr lang="en-US" dirty="0">
                <a:latin typeface="arial" charset="0"/>
              </a:rPr>
              <a:t>Collaborators Forum</a:t>
            </a:r>
            <a:endParaRPr lang="en-US" dirty="0"/>
          </a:p>
        </p:txBody>
      </p:sp>
      <p:pic>
        <p:nvPicPr>
          <p:cNvPr id="18" name="Content Placeholder 5" descr="mnpbs network positive behavior support" title="mnpbs network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6469" y="1034650"/>
            <a:ext cx="3760470" cy="1239012"/>
          </a:xfrm>
          <a:prstGeom prst="rect">
            <a:avLst/>
          </a:prstGeom>
        </p:spPr>
      </p:pic>
      <p:sp>
        <p:nvSpPr>
          <p:cNvPr id="3" name="TextBox 2"/>
          <p:cNvSpPr txBox="1"/>
          <p:nvPr/>
        </p:nvSpPr>
        <p:spPr>
          <a:xfrm>
            <a:off x="3765874" y="2546494"/>
            <a:ext cx="4660250" cy="1338828"/>
          </a:xfrm>
          <a:prstGeom prst="rect">
            <a:avLst/>
          </a:prstGeom>
          <a:noFill/>
        </p:spPr>
        <p:txBody>
          <a:bodyPr wrap="none" rtlCol="0">
            <a:spAutoFit/>
          </a:bodyPr>
          <a:lstStyle/>
          <a:p>
            <a:pPr algn="ctr" defTabSz="685800">
              <a:defRPr/>
            </a:pPr>
            <a:r>
              <a:rPr lang="en-US" sz="2700" b="1" dirty="0">
                <a:solidFill>
                  <a:prstClr val="black"/>
                </a:solidFill>
                <a:latin typeface="arial" charset="0"/>
              </a:rPr>
              <a:t>2020 Collaborators Forum</a:t>
            </a:r>
            <a:r>
              <a:rPr lang="en-US" sz="900" b="1" dirty="0">
                <a:solidFill>
                  <a:prstClr val="black"/>
                </a:solidFill>
                <a:latin typeface="arial" charset="0"/>
              </a:rPr>
              <a:t/>
            </a:r>
            <a:br>
              <a:rPr lang="en-US" sz="900" b="1" dirty="0">
                <a:solidFill>
                  <a:prstClr val="black"/>
                </a:solidFill>
                <a:latin typeface="arial" charset="0"/>
              </a:rPr>
            </a:br>
            <a:endParaRPr lang="en-US" sz="900" b="1" dirty="0">
              <a:solidFill>
                <a:prstClr val="black"/>
              </a:solidFill>
              <a:latin typeface="arial" charset="0"/>
            </a:endParaRPr>
          </a:p>
          <a:p>
            <a:pPr algn="ctr" defTabSz="685800">
              <a:defRPr/>
            </a:pPr>
            <a:r>
              <a:rPr lang="en-US" sz="1500" b="1" dirty="0">
                <a:solidFill>
                  <a:prstClr val="black"/>
                </a:solidFill>
                <a:latin typeface="arial" charset="0"/>
              </a:rPr>
              <a:t>Tuesday, April 14, 2020</a:t>
            </a:r>
            <a:r>
              <a:rPr lang="en-US" sz="1500" dirty="0">
                <a:solidFill>
                  <a:prstClr val="black"/>
                </a:solidFill>
                <a:latin typeface="arial" charset="0"/>
              </a:rPr>
              <a:t/>
            </a:r>
            <a:br>
              <a:rPr lang="en-US" sz="1500" dirty="0">
                <a:solidFill>
                  <a:prstClr val="black"/>
                </a:solidFill>
                <a:latin typeface="arial" charset="0"/>
              </a:rPr>
            </a:br>
            <a:r>
              <a:rPr lang="en-US" sz="1500" dirty="0">
                <a:solidFill>
                  <a:prstClr val="black"/>
                </a:solidFill>
                <a:latin typeface="arial" charset="0"/>
              </a:rPr>
              <a:t>Minnesota Department of Education – Roseville, MN</a:t>
            </a:r>
          </a:p>
          <a:p>
            <a:pPr algn="ctr" defTabSz="685800">
              <a:defRPr/>
            </a:pPr>
            <a:r>
              <a:rPr lang="en-US" sz="1500" dirty="0">
                <a:solidFill>
                  <a:prstClr val="black"/>
                </a:solidFill>
                <a:latin typeface="arial" charset="0"/>
              </a:rPr>
              <a:t>Satellite Sites to be determined</a:t>
            </a:r>
          </a:p>
        </p:txBody>
      </p:sp>
      <p:sp>
        <p:nvSpPr>
          <p:cNvPr id="5" name="TextBox 4"/>
          <p:cNvSpPr txBox="1"/>
          <p:nvPr/>
        </p:nvSpPr>
        <p:spPr>
          <a:xfrm>
            <a:off x="4322812" y="3962400"/>
            <a:ext cx="3328027" cy="553998"/>
          </a:xfrm>
          <a:prstGeom prst="rect">
            <a:avLst/>
          </a:prstGeom>
          <a:noFill/>
        </p:spPr>
        <p:txBody>
          <a:bodyPr wrap="none" rtlCol="0">
            <a:spAutoFit/>
          </a:bodyPr>
          <a:lstStyle/>
          <a:p>
            <a:pPr defTabSz="685800">
              <a:defRPr/>
            </a:pPr>
            <a:r>
              <a:rPr lang="en-US" sz="3000" b="1" dirty="0">
                <a:solidFill>
                  <a:prstClr val="black"/>
                </a:solidFill>
                <a:latin typeface="Calibri" panose="020F0502020204030204"/>
                <a:hlinkClick r:id="rId4"/>
              </a:rPr>
              <a:t>mnpsp.org/</a:t>
            </a:r>
            <a:r>
              <a:rPr lang="en-US" sz="3000" b="1" dirty="0" err="1">
                <a:solidFill>
                  <a:prstClr val="black"/>
                </a:solidFill>
                <a:latin typeface="Calibri" panose="020F0502020204030204"/>
                <a:hlinkClick r:id="rId4"/>
              </a:rPr>
              <a:t>mnpbs</a:t>
            </a:r>
            <a:r>
              <a:rPr lang="en-US" sz="3000" b="1" dirty="0">
                <a:solidFill>
                  <a:prstClr val="black"/>
                </a:solidFill>
                <a:latin typeface="Calibri" panose="020F0502020204030204"/>
              </a:rPr>
              <a:t>  </a:t>
            </a:r>
          </a:p>
        </p:txBody>
      </p:sp>
      <p:sp>
        <p:nvSpPr>
          <p:cNvPr id="4" name="TextBox 3"/>
          <p:cNvSpPr txBox="1"/>
          <p:nvPr/>
        </p:nvSpPr>
        <p:spPr>
          <a:xfrm>
            <a:off x="1981200" y="4888562"/>
            <a:ext cx="8011250" cy="507831"/>
          </a:xfrm>
          <a:prstGeom prst="rect">
            <a:avLst/>
          </a:prstGeom>
          <a:noFill/>
        </p:spPr>
        <p:txBody>
          <a:bodyPr wrap="square" rtlCol="0">
            <a:spAutoFit/>
          </a:bodyPr>
          <a:lstStyle/>
          <a:p>
            <a:pPr algn="ctr" defTabSz="685800">
              <a:defRPr/>
            </a:pPr>
            <a:r>
              <a:rPr lang="en-US" sz="1350" dirty="0">
                <a:solidFill>
                  <a:prstClr val="black"/>
                </a:solidFill>
                <a:latin typeface="arial" charset="0"/>
              </a:rPr>
              <a:t>The Collaborators Forum is an event for people interested in Positive Behavior Supports</a:t>
            </a:r>
          </a:p>
          <a:p>
            <a:pPr algn="ctr" defTabSz="685800">
              <a:defRPr/>
            </a:pPr>
            <a:r>
              <a:rPr lang="en-US" sz="1350" dirty="0">
                <a:solidFill>
                  <a:prstClr val="black"/>
                </a:solidFill>
                <a:latin typeface="arial" charset="0"/>
              </a:rPr>
              <a:t>across settings and the lifespan in Minnesota.</a:t>
            </a:r>
            <a:endParaRPr lang="en-US" sz="1500" dirty="0">
              <a:solidFill>
                <a:prstClr val="black"/>
              </a:solidFill>
              <a:latin typeface="Calibri" panose="020F0502020204030204"/>
            </a:endParaRPr>
          </a:p>
        </p:txBody>
      </p:sp>
      <p:pic>
        <p:nvPicPr>
          <p:cNvPr id="2" name="Picture 1" descr="Minnesota Department of Human Services; RTC on Community Living Institute on Community Integration University of Minnesota; Minnesota Department of Education; University of St. Thomas;  Minnesota Northland Association for Behavior Analysis; Owakihi; Lutheran Social Service of Minnesota,Residential Services Inc., ARRM, Minnesota PBIS. " title="Logos of Sponsors"/>
          <p:cNvPicPr>
            <a:picLocks noChangeAspect="1"/>
          </p:cNvPicPr>
          <p:nvPr/>
        </p:nvPicPr>
        <p:blipFill>
          <a:blip r:embed="rId5"/>
          <a:stretch>
            <a:fillRect/>
          </a:stretch>
        </p:blipFill>
        <p:spPr>
          <a:xfrm>
            <a:off x="3236400" y="5427234"/>
            <a:ext cx="5625401" cy="1105513"/>
          </a:xfrm>
          <a:prstGeom prst="rect">
            <a:avLst/>
          </a:prstGeom>
        </p:spPr>
      </p:pic>
    </p:spTree>
    <p:extLst>
      <p:ext uri="{BB962C8B-B14F-4D97-AF65-F5344CB8AC3E}">
        <p14:creationId xmlns:p14="http://schemas.microsoft.com/office/powerpoint/2010/main" val="28935702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t>2020 Minnesota PBIS Institute and Film Festival</a:t>
            </a:r>
          </a:p>
        </p:txBody>
      </p:sp>
      <p:sp>
        <p:nvSpPr>
          <p:cNvPr id="3" name="Content Placeholder 2"/>
          <p:cNvSpPr>
            <a:spLocks noGrp="1"/>
          </p:cNvSpPr>
          <p:nvPr>
            <p:ph idx="1"/>
          </p:nvPr>
        </p:nvSpPr>
        <p:spPr/>
        <p:txBody>
          <a:bodyPr/>
          <a:lstStyle/>
          <a:p>
            <a:r>
              <a:rPr lang="en-US" dirty="0"/>
              <a:t>Save-the-dates for June 16-17, 2020 at </a:t>
            </a:r>
            <a:r>
              <a:rPr lang="en-US" dirty="0">
                <a:hlinkClick r:id="rId2"/>
              </a:rPr>
              <a:t>MDE - Roseville, MN</a:t>
            </a:r>
            <a:endParaRPr lang="en-US" dirty="0"/>
          </a:p>
          <a:p>
            <a:r>
              <a:rPr lang="en-US" dirty="0"/>
              <a:t>Request for proposals for breakout sessions and films will appear in the winter</a:t>
            </a:r>
          </a:p>
          <a:p>
            <a:r>
              <a:rPr lang="en-US" dirty="0"/>
              <a:t>Submission forms and presentations from previous institutes at </a:t>
            </a:r>
            <a:r>
              <a:rPr lang="en-US" dirty="0">
                <a:hlinkClick r:id="rId3"/>
              </a:rPr>
              <a:t>Minnesota PBIS Summer </a:t>
            </a:r>
            <a:r>
              <a:rPr lang="en-US" dirty="0" smtClean="0">
                <a:hlinkClick r:id="rId3"/>
              </a:rPr>
              <a:t>Institute</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11/5/2019</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33</a:t>
            </a:fld>
            <a:endParaRPr lang="en-US" dirty="0">
              <a:solidFill>
                <a:srgbClr val="000000"/>
              </a:solidFill>
            </a:endParaRPr>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solidFill>
                  <a:srgbClr val="FFFFFF"/>
                </a:solidFill>
              </a:rPr>
              <a:t> </a:t>
            </a:r>
            <a:r>
              <a:rPr lang="en-US" smtClean="0">
                <a:solidFill>
                  <a:srgbClr val="78BE21"/>
                </a:solidFill>
              </a:rPr>
              <a:t>|</a:t>
            </a:r>
            <a:r>
              <a:rPr lang="en-US" smtClean="0">
                <a:solidFill>
                  <a:srgbClr val="FFFFFF"/>
                </a:solidFill>
              </a:rPr>
              <a:t> </a:t>
            </a:r>
            <a:r>
              <a:rPr lang="en-US" smtClean="0">
                <a:solidFill>
                  <a:srgbClr val="003865"/>
                </a:solidFill>
              </a:rPr>
              <a:t>education.mn.gov</a:t>
            </a:r>
            <a:endParaRPr lang="en-US" dirty="0">
              <a:solidFill>
                <a:srgbClr val="003865"/>
              </a:solidFill>
            </a:endParaRPr>
          </a:p>
        </p:txBody>
      </p:sp>
      <p:pic>
        <p:nvPicPr>
          <p:cNvPr id="7" name="Picture 2" descr="The image is a dark blue background with green lettering stating Positively! Minnesota! on the left. To its right the logo consists of small green letters spelling Minnesota on top and the letters P, B, I in blue with the letter S transparent, in the shape of a waterway. There is a large green tree next to a medium sized yellow tree and a small red tree. Together, the three trees together resemble a triangle in it's side" title="Positively Minnesota"/>
          <p:cNvPicPr>
            <a:picLocks noChangeAspect="1" noChangeArrowheads="1"/>
          </p:cNvPicPr>
          <p:nvPr/>
        </p:nvPicPr>
        <p:blipFill>
          <a:blip r:embed="rId4">
            <a:extLst>
              <a:ext uri="{28A0092B-C50C-407E-A947-70E740481C1C}">
                <a14:useLocalDpi xmlns:a14="http://schemas.microsoft.com/office/drawing/2010/main" val="0"/>
              </a:ext>
            </a:extLst>
          </a:blip>
          <a:srcRect l="1633" t="7269" b="-2"/>
          <a:stretch>
            <a:fillRect/>
          </a:stretch>
        </p:blipFill>
        <p:spPr>
          <a:xfrm rot="912100">
            <a:off x="3005186" y="4534923"/>
            <a:ext cx="2870597" cy="1297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Black and white clip art of movie film reel." title="Movie Film Re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rot="-425150">
            <a:off x="6229264" y="4164457"/>
            <a:ext cx="2404973" cy="120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67801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0" y="-1039859"/>
            <a:ext cx="9144001" cy="994172"/>
          </a:xfrm>
        </p:spPr>
        <p:txBody>
          <a:bodyPr>
            <a:normAutofit/>
          </a:bodyPr>
          <a:lstStyle/>
          <a:p>
            <a:r>
              <a:rPr lang="en-US" dirty="0">
                <a:latin typeface="arial" charset="0"/>
              </a:rPr>
              <a:t>2021 APBS Conference Minneapolis</a:t>
            </a:r>
            <a:endParaRPr lang="en-US" dirty="0"/>
          </a:p>
        </p:txBody>
      </p:sp>
      <p:pic>
        <p:nvPicPr>
          <p:cNvPr id="18" name="Content Placeholder 5" descr="MNPBS Network Logo&#10;Positive behavior support&#10;State of Minnesota with a river running through it. " title="mnpbs network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22680" y="437269"/>
            <a:ext cx="3760470" cy="1239012"/>
          </a:xfrm>
          <a:prstGeom prst="rect">
            <a:avLst/>
          </a:prstGeom>
        </p:spPr>
      </p:pic>
      <p:graphicFrame>
        <p:nvGraphicFramePr>
          <p:cNvPr id="8" name="Table 7" descr="March 17-20&#10;Hyatt Regency Minneapolis" title="APBS Conference 2021 - Minneapolis"/>
          <p:cNvGraphicFramePr>
            <a:graphicFrameLocks noGrp="1"/>
          </p:cNvGraphicFramePr>
          <p:nvPr>
            <p:extLst>
              <p:ext uri="{D42A27DB-BD31-4B8C-83A1-F6EECF244321}">
                <p14:modId xmlns:p14="http://schemas.microsoft.com/office/powerpoint/2010/main" val="71964776"/>
              </p:ext>
            </p:extLst>
          </p:nvPr>
        </p:nvGraphicFramePr>
        <p:xfrm>
          <a:off x="1959566" y="1766225"/>
          <a:ext cx="7886699" cy="2743201"/>
        </p:xfrm>
        <a:graphic>
          <a:graphicData uri="http://schemas.openxmlformats.org/drawingml/2006/table">
            <a:tbl>
              <a:tblPr firstRow="1"/>
              <a:tblGrid>
                <a:gridCol w="7886699">
                  <a:extLst>
                    <a:ext uri="{9D8B030D-6E8A-4147-A177-3AD203B41FA5}">
                      <a16:colId xmlns:a16="http://schemas.microsoft.com/office/drawing/2014/main" val="20000"/>
                    </a:ext>
                  </a:extLst>
                </a:gridCol>
              </a:tblGrid>
              <a:tr h="1581503">
                <a:tc>
                  <a:txBody>
                    <a:bodyPr/>
                    <a:lstStyle/>
                    <a:p>
                      <a:pPr algn="ctr"/>
                      <a:r>
                        <a:rPr lang="en-US" sz="3600" b="1" dirty="0">
                          <a:solidFill>
                            <a:schemeClr val="tx2"/>
                          </a:solidFill>
                          <a:effectLst/>
                          <a:latin typeface="arial" charset="0"/>
                        </a:rPr>
                        <a:t>APBS Conference 2021</a:t>
                      </a:r>
                    </a:p>
                    <a:p>
                      <a:pPr algn="ctr"/>
                      <a:r>
                        <a:rPr lang="en-US" sz="2000" b="1" dirty="0">
                          <a:solidFill>
                            <a:schemeClr val="tx2"/>
                          </a:solidFill>
                          <a:effectLst/>
                          <a:latin typeface="arial" charset="0"/>
                        </a:rPr>
                        <a:t>March 17</a:t>
                      </a:r>
                      <a:r>
                        <a:rPr lang="en-US" sz="2000" b="1" baseline="30000" dirty="0">
                          <a:solidFill>
                            <a:schemeClr val="tx2"/>
                          </a:solidFill>
                          <a:effectLst/>
                          <a:latin typeface="arial" charset="0"/>
                        </a:rPr>
                        <a:t>th</a:t>
                      </a:r>
                      <a:r>
                        <a:rPr lang="en-US" sz="2000" b="1" dirty="0">
                          <a:solidFill>
                            <a:schemeClr val="tx2"/>
                          </a:solidFill>
                          <a:effectLst/>
                          <a:latin typeface="arial" charset="0"/>
                        </a:rPr>
                        <a:t>-20</a:t>
                      </a:r>
                      <a:r>
                        <a:rPr lang="en-US" sz="2000" b="1" baseline="30000" dirty="0">
                          <a:solidFill>
                            <a:schemeClr val="tx2"/>
                          </a:solidFill>
                          <a:effectLst/>
                          <a:latin typeface="arial" charset="0"/>
                        </a:rPr>
                        <a:t>th</a:t>
                      </a:r>
                      <a:r>
                        <a:rPr lang="en-US" sz="2000" b="1" dirty="0">
                          <a:solidFill>
                            <a:schemeClr val="tx2"/>
                          </a:solidFill>
                          <a:effectLst/>
                          <a:latin typeface="arial" charset="0"/>
                        </a:rPr>
                        <a:t> </a:t>
                      </a:r>
                      <a:r>
                        <a:rPr lang="en-US" sz="2000" dirty="0">
                          <a:solidFill>
                            <a:schemeClr val="tx2"/>
                          </a:solidFill>
                          <a:effectLst/>
                          <a:latin typeface="arial" charset="0"/>
                        </a:rPr>
                        <a:t/>
                      </a:r>
                      <a:br>
                        <a:rPr lang="en-US" sz="2000" dirty="0">
                          <a:solidFill>
                            <a:schemeClr val="tx2"/>
                          </a:solidFill>
                          <a:effectLst/>
                          <a:latin typeface="arial" charset="0"/>
                        </a:rPr>
                      </a:br>
                      <a:r>
                        <a:rPr lang="en-US" sz="2000" dirty="0">
                          <a:solidFill>
                            <a:schemeClr val="tx2"/>
                          </a:solidFill>
                          <a:effectLst/>
                          <a:latin typeface="arial" charset="0"/>
                        </a:rPr>
                        <a:t>Hyatt Regency - Minneapolis</a:t>
                      </a:r>
                    </a:p>
                  </a:txBody>
                  <a:tcPr marL="19050" marR="19050" marT="19050" marB="190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161698">
                <a:tc>
                  <a:txBody>
                    <a:bodyPr/>
                    <a:lstStyle/>
                    <a:p>
                      <a:pPr algn="l"/>
                      <a:endParaRPr lang="en-US" sz="1200" dirty="0">
                        <a:solidFill>
                          <a:schemeClr val="tx2"/>
                        </a:solidFill>
                        <a:effectLst/>
                        <a:latin typeface="arial" charset="0"/>
                      </a:endParaRPr>
                    </a:p>
                  </a:txBody>
                  <a:tcPr marL="19050" marR="19050" marT="19050" marB="190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pic>
        <p:nvPicPr>
          <p:cNvPr id="2" name="Picture 1" descr="US Bank Stadium and downtown Minneapolis lit up during the 2018 Superbowl Halftime Show with Prince symbol lit in purple. " title="photo"/>
          <p:cNvPicPr>
            <a:picLocks noChangeAspect="1"/>
          </p:cNvPicPr>
          <p:nvPr/>
        </p:nvPicPr>
        <p:blipFill>
          <a:blip r:embed="rId4"/>
          <a:stretch>
            <a:fillRect/>
          </a:stretch>
        </p:blipFill>
        <p:spPr>
          <a:xfrm>
            <a:off x="2841598" y="3442160"/>
            <a:ext cx="6508803" cy="2798786"/>
          </a:xfrm>
          <a:prstGeom prst="rect">
            <a:avLst/>
          </a:prstGeom>
        </p:spPr>
      </p:pic>
      <p:pic>
        <p:nvPicPr>
          <p:cNvPr id="1026" name="Picture 2" descr="conference_gradient.png (180×1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1" y="291179"/>
            <a:ext cx="1285875" cy="12858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486400" y="6480668"/>
            <a:ext cx="4999400" cy="253916"/>
          </a:xfrm>
          <a:prstGeom prst="rect">
            <a:avLst/>
          </a:prstGeom>
        </p:spPr>
        <p:txBody>
          <a:bodyPr wrap="square">
            <a:spAutoFit/>
          </a:bodyPr>
          <a:lstStyle/>
          <a:p>
            <a:pPr defTabSz="685800"/>
            <a:r>
              <a:rPr lang="en-US" sz="1050" b="1" dirty="0">
                <a:solidFill>
                  <a:srgbClr val="003865"/>
                </a:solidFill>
                <a:latin typeface="arial" charset="0"/>
                <a:hlinkClick r:id="rId6" tooltip="This is a link to a Twitter message about the 2021 APBS Conference in Minneapolis."/>
              </a:rPr>
              <a:t>MN PBS Twitter Feed about the 2021 APBS Conference in Minneapolis</a:t>
            </a:r>
            <a:endParaRPr lang="en-US" sz="1050" b="1" dirty="0">
              <a:solidFill>
                <a:srgbClr val="003865"/>
              </a:solidFill>
              <a:latin typeface="arial" charset="0"/>
            </a:endParaRPr>
          </a:p>
        </p:txBody>
      </p:sp>
    </p:spTree>
    <p:extLst>
      <p:ext uri="{BB962C8B-B14F-4D97-AF65-F5344CB8AC3E}">
        <p14:creationId xmlns:p14="http://schemas.microsoft.com/office/powerpoint/2010/main" val="1381428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Share your #pbisMN work!</a:t>
            </a:r>
            <a:r>
              <a:rPr lang="en-US" sz="1800" dirty="0"/>
              <a:t/>
            </a:r>
            <a:br>
              <a:rPr lang="en-US" sz="1800" dirty="0"/>
            </a:br>
            <a:endParaRPr lang="en-US" sz="1800" dirty="0"/>
          </a:p>
        </p:txBody>
      </p:sp>
      <p:sp>
        <p:nvSpPr>
          <p:cNvPr id="3" name="Date Placeholder 2"/>
          <p:cNvSpPr>
            <a:spLocks noGrp="1"/>
          </p:cNvSpPr>
          <p:nvPr>
            <p:ph type="dt" sz="half" idx="10"/>
          </p:nvPr>
        </p:nvSpPr>
        <p:spPr/>
        <p:txBody>
          <a:bodyPr/>
          <a:lstStyle/>
          <a:p>
            <a:fld id="{9A198C9B-0587-4A1E-9E03-E4C9FE222F08}" type="datetime1">
              <a:rPr lang="en-US" smtClean="0">
                <a:solidFill>
                  <a:srgbClr val="000000"/>
                </a:solidFill>
              </a:rPr>
              <a:pPr/>
              <a:t>11/5/2019</a:t>
            </a:fld>
            <a:endParaRPr lang="en-US" dirty="0">
              <a:solidFill>
                <a:srgbClr val="000000"/>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000000"/>
                </a:solidFill>
              </a:rPr>
              <a:pPr/>
              <a:t>35</a:t>
            </a:fld>
            <a:endParaRPr lang="en-US" dirty="0">
              <a:solidFill>
                <a:srgbClr val="000000"/>
              </a:solidFill>
            </a:endParaRPr>
          </a:p>
        </p:txBody>
      </p:sp>
      <p:sp>
        <p:nvSpPr>
          <p:cNvPr id="5" name="Footer Placeholder 4"/>
          <p:cNvSpPr>
            <a:spLocks noGrp="1"/>
          </p:cNvSpPr>
          <p:nvPr>
            <p:ph type="ftr" sz="quarter" idx="13"/>
          </p:nvPr>
        </p:nvSpPr>
        <p:spPr/>
        <p:txBody>
          <a:bodyPr/>
          <a:lstStyle/>
          <a:p>
            <a:r>
              <a:rPr lang="en-US">
                <a:solidFill>
                  <a:srgbClr val="003865"/>
                </a:solidFill>
              </a:rPr>
              <a:t>Leading for educational excellence and equity, every day for every one.</a:t>
            </a:r>
            <a:r>
              <a:rPr lang="en-US">
                <a:solidFill>
                  <a:srgbClr val="FFFFFF"/>
                </a:solidFill>
              </a:rPr>
              <a:t> </a:t>
            </a:r>
            <a:r>
              <a:rPr lang="en-US">
                <a:solidFill>
                  <a:srgbClr val="78BE21"/>
                </a:solidFill>
              </a:rPr>
              <a:t>|</a:t>
            </a:r>
            <a:r>
              <a:rPr lang="en-US">
                <a:solidFill>
                  <a:srgbClr val="FFFFFF"/>
                </a:solidFill>
              </a:rPr>
              <a:t> </a:t>
            </a:r>
            <a:r>
              <a:rPr lang="en-US">
                <a:solidFill>
                  <a:srgbClr val="003865"/>
                </a:solidFill>
              </a:rPr>
              <a:t>education.mn.gov</a:t>
            </a:r>
            <a:endParaRPr lang="en-US" dirty="0">
              <a:solidFill>
                <a:srgbClr val="003865"/>
              </a:solidFill>
            </a:endParaRPr>
          </a:p>
        </p:txBody>
      </p:sp>
      <p:sp>
        <p:nvSpPr>
          <p:cNvPr id="10" name="Shape 163"/>
          <p:cNvSpPr txBox="1"/>
          <p:nvPr/>
        </p:nvSpPr>
        <p:spPr>
          <a:xfrm>
            <a:off x="1354288" y="1933953"/>
            <a:ext cx="4515933" cy="378224"/>
          </a:xfrm>
          <a:prstGeom prst="rect">
            <a:avLst/>
          </a:prstGeom>
          <a:noFill/>
          <a:ln>
            <a:noFill/>
          </a:ln>
        </p:spPr>
        <p:txBody>
          <a:bodyPr lIns="68569" tIns="68569" rIns="68569" bIns="68569" numCol="1" anchor="ctr" anchorCtr="0">
            <a:noAutofit/>
          </a:bodyPr>
          <a:lstStyle/>
          <a:p>
            <a:r>
              <a:rPr lang="en-US" sz="3600" u="sng" dirty="0">
                <a:solidFill>
                  <a:srgbClr val="0563C1"/>
                </a:solidFill>
                <a:hlinkClick r:id="rId2"/>
              </a:rPr>
              <a:t>facebook.com/pbisMN</a:t>
            </a:r>
            <a:r>
              <a:rPr lang="en-US" sz="3600" u="sng" dirty="0">
                <a:solidFill>
                  <a:srgbClr val="0563C1"/>
                </a:solidFill>
              </a:rPr>
              <a:t> </a:t>
            </a:r>
            <a:r>
              <a:rPr lang="en-US" sz="3600" dirty="0">
                <a:solidFill>
                  <a:srgbClr val="003865"/>
                </a:solidFill>
              </a:rPr>
              <a:t> </a:t>
            </a:r>
          </a:p>
        </p:txBody>
      </p:sp>
      <p:sp>
        <p:nvSpPr>
          <p:cNvPr id="11" name="Shape 164"/>
          <p:cNvSpPr txBox="1"/>
          <p:nvPr/>
        </p:nvSpPr>
        <p:spPr>
          <a:xfrm>
            <a:off x="6564678" y="1857003"/>
            <a:ext cx="4362966" cy="532124"/>
          </a:xfrm>
          <a:prstGeom prst="rect">
            <a:avLst/>
          </a:prstGeom>
          <a:noFill/>
          <a:ln>
            <a:noFill/>
          </a:ln>
        </p:spPr>
        <p:txBody>
          <a:bodyPr lIns="68569" tIns="68569" rIns="68569" bIns="68569" numCol="1" anchor="ctr" anchorCtr="0">
            <a:noAutofit/>
          </a:bodyPr>
          <a:lstStyle/>
          <a:p>
            <a:r>
              <a:rPr lang="en-US" sz="3600" u="sng" dirty="0">
                <a:solidFill>
                  <a:srgbClr val="0563C1"/>
                </a:solidFill>
                <a:hlinkClick r:id="rId3"/>
              </a:rPr>
              <a:t>twitter.com/pbisMN</a:t>
            </a:r>
            <a:r>
              <a:rPr lang="en-US" sz="2800" dirty="0">
                <a:solidFill>
                  <a:srgbClr val="003865"/>
                </a:solidFill>
              </a:rPr>
              <a:t> </a:t>
            </a:r>
            <a:endParaRPr lang="en-US" sz="2000" dirty="0">
              <a:solidFill>
                <a:srgbClr val="003865"/>
              </a:solidFill>
            </a:endParaRPr>
          </a:p>
        </p:txBody>
      </p:sp>
      <p:pic>
        <p:nvPicPr>
          <p:cNvPr id="12" name="Shape 166" descr="This is the Twitter Logo of the bluebird tweeting." title="Twitter Logo"/>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045755" y="2528240"/>
            <a:ext cx="964763" cy="779737"/>
          </a:xfrm>
          <a:prstGeom prst="rect">
            <a:avLst/>
          </a:prstGeom>
          <a:noFill/>
          <a:ln>
            <a:noFill/>
          </a:ln>
        </p:spPr>
      </p:pic>
      <p:pic>
        <p:nvPicPr>
          <p:cNvPr id="9" name="Shape 162" descr="This is a thumbs up like sign from FaceBook." title="Thumbs Up Like FaceBook"/>
          <p:cNvPicPr preferRelativeResize="0">
            <a:picLocks noChangeAspect="1"/>
          </p:cNvPicPr>
          <p:nvPr/>
        </p:nvPicPr>
        <p:blipFill rotWithShape="1">
          <a:blip r:embed="rId5" cstate="screen">
            <a:alphaModFix/>
            <a:extLst>
              <a:ext uri="{28A0092B-C50C-407E-A947-70E740481C1C}">
                <a14:useLocalDpi xmlns:a14="http://schemas.microsoft.com/office/drawing/2010/main"/>
              </a:ext>
            </a:extLst>
          </a:blip>
          <a:srcRect/>
          <a:stretch/>
        </p:blipFill>
        <p:spPr>
          <a:xfrm>
            <a:off x="2704985" y="2528240"/>
            <a:ext cx="1814537" cy="816413"/>
          </a:xfrm>
          <a:prstGeom prst="roundRect">
            <a:avLst>
              <a:gd name="adj" fmla="val 16667"/>
            </a:avLst>
          </a:prstGeom>
          <a:noFill/>
          <a:ln>
            <a:noFill/>
          </a:ln>
        </p:spPr>
      </p:pic>
    </p:spTree>
    <p:extLst>
      <p:ext uri="{BB962C8B-B14F-4D97-AF65-F5344CB8AC3E}">
        <p14:creationId xmlns:p14="http://schemas.microsoft.com/office/powerpoint/2010/main" val="32799568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North Regional Contacts</a:t>
            </a:r>
            <a:endParaRPr lang="en-US" dirty="0"/>
          </a:p>
        </p:txBody>
      </p:sp>
      <p:sp>
        <p:nvSpPr>
          <p:cNvPr id="4" name="Slide Number Placeholder 3"/>
          <p:cNvSpPr>
            <a:spLocks noGrp="1"/>
          </p:cNvSpPr>
          <p:nvPr>
            <p:ph type="sldNum" sz="quarter" idx="12"/>
          </p:nvPr>
        </p:nvSpPr>
        <p:spPr>
          <a:prstGeom prst="rect">
            <a:avLst/>
          </a:prstGeom>
        </p:spPr>
        <p:txBody>
          <a:bodyPr/>
          <a:lstStyle/>
          <a:p>
            <a:fld id="{91C7252B-4A3A-443E-82EA-92A5BCCF2336}" type="slidenum">
              <a:rPr lang="en-US" smtClean="0"/>
              <a:pPr/>
              <a:t>36</a:t>
            </a:fld>
            <a:endParaRPr lang="en-US" dirty="0"/>
          </a:p>
        </p:txBody>
      </p:sp>
      <p:sp>
        <p:nvSpPr>
          <p:cNvPr id="5" name="Content Placeholder 2"/>
          <p:cNvSpPr txBox="1">
            <a:spLocks/>
          </p:cNvSpPr>
          <p:nvPr/>
        </p:nvSpPr>
        <p:spPr>
          <a:xfrm>
            <a:off x="894374" y="1458673"/>
            <a:ext cx="4824501" cy="359377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i="1" dirty="0">
                <a:latin typeface="+mj-lt"/>
              </a:rPr>
              <a:t>North Regional Implementation Project</a:t>
            </a:r>
          </a:p>
          <a:p>
            <a:pPr marL="0" indent="0">
              <a:spcBef>
                <a:spcPts val="0"/>
              </a:spcBef>
              <a:buNone/>
            </a:pPr>
            <a:r>
              <a:rPr lang="en-US" sz="1800" b="1" dirty="0">
                <a:latin typeface="+mj-lt"/>
                <a:ea typeface="Verdana" panose="020B0604030504040204" pitchFamily="34" charset="0"/>
                <a:cs typeface="Verdana" panose="020B0604030504040204" pitchFamily="34" charset="0"/>
              </a:rPr>
              <a:t>Erin Engness</a:t>
            </a:r>
            <a:br>
              <a:rPr lang="en-US" sz="1800" b="1" dirty="0">
                <a:latin typeface="+mj-lt"/>
                <a:ea typeface="Verdana" panose="020B0604030504040204" pitchFamily="34" charset="0"/>
                <a:cs typeface="Verdana" panose="020B0604030504040204" pitchFamily="34" charset="0"/>
              </a:rPr>
            </a:br>
            <a:r>
              <a:rPr lang="en-US" sz="1800" dirty="0">
                <a:latin typeface="+mj-lt"/>
                <a:ea typeface="Verdana" panose="020B0604030504040204" pitchFamily="34" charset="0"/>
                <a:cs typeface="Verdana" panose="020B0604030504040204" pitchFamily="34" charset="0"/>
              </a:rPr>
              <a:t>NRIP Coordinator</a:t>
            </a:r>
            <a:br>
              <a:rPr lang="en-US" sz="1800" dirty="0">
                <a:latin typeface="+mj-lt"/>
                <a:ea typeface="Verdana" panose="020B0604030504040204" pitchFamily="34" charset="0"/>
                <a:cs typeface="Verdana" panose="020B0604030504040204" pitchFamily="34" charset="0"/>
              </a:rPr>
            </a:br>
            <a:r>
              <a:rPr lang="en-US" sz="1800" dirty="0">
                <a:latin typeface="+mj-lt"/>
                <a:ea typeface="Verdana" panose="020B0604030504040204" pitchFamily="34" charset="0"/>
                <a:cs typeface="Verdana" panose="020B0604030504040204" pitchFamily="34" charset="0"/>
                <a:hlinkClick r:id="rId3"/>
              </a:rPr>
              <a:t>pbis.erin@gmail.com</a:t>
            </a:r>
            <a:r>
              <a:rPr lang="en-US" sz="1800" dirty="0">
                <a:latin typeface="+mj-lt"/>
                <a:ea typeface="Verdana" panose="020B0604030504040204" pitchFamily="34" charset="0"/>
                <a:cs typeface="Verdana" panose="020B0604030504040204" pitchFamily="34" charset="0"/>
              </a:rPr>
              <a:t> </a:t>
            </a:r>
          </a:p>
        </p:txBody>
      </p:sp>
      <p:sp>
        <p:nvSpPr>
          <p:cNvPr id="7" name="TextBox 6"/>
          <p:cNvSpPr txBox="1"/>
          <p:nvPr/>
        </p:nvSpPr>
        <p:spPr>
          <a:xfrm>
            <a:off x="6624002" y="1458673"/>
            <a:ext cx="4407658" cy="3754874"/>
          </a:xfrm>
          <a:prstGeom prst="rect">
            <a:avLst/>
          </a:prstGeom>
          <a:noFill/>
        </p:spPr>
        <p:txBody>
          <a:bodyPr wrap="square" rtlCol="0">
            <a:spAutoFit/>
          </a:bodyPr>
          <a:lstStyle/>
          <a:p>
            <a:r>
              <a:rPr lang="en-US" sz="2000" b="1" i="1" dirty="0">
                <a:latin typeface="+mj-lt"/>
              </a:rPr>
              <a:t>PBIS Management - Regional Contacts</a:t>
            </a:r>
          </a:p>
          <a:p>
            <a:r>
              <a:rPr lang="en-US" b="1" dirty="0">
                <a:latin typeface="+mj-lt"/>
              </a:rPr>
              <a:t>Eric Kloos</a:t>
            </a:r>
            <a:r>
              <a:rPr lang="en-US" dirty="0">
                <a:latin typeface="+mj-lt"/>
              </a:rPr>
              <a:t/>
            </a:r>
            <a:br>
              <a:rPr lang="en-US" dirty="0">
                <a:latin typeface="+mj-lt"/>
              </a:rPr>
            </a:br>
            <a:r>
              <a:rPr lang="en-US" u="sng" dirty="0">
                <a:latin typeface="+mj-lt"/>
                <a:hlinkClick r:id="rId4"/>
              </a:rPr>
              <a:t>Eric.Kloos@state.mn.us</a:t>
            </a:r>
            <a:r>
              <a:rPr lang="en-US" u="sng" dirty="0">
                <a:latin typeface="+mj-lt"/>
              </a:rPr>
              <a:t> </a:t>
            </a:r>
            <a:r>
              <a:rPr lang="en-US" dirty="0">
                <a:latin typeface="+mj-lt"/>
              </a:rPr>
              <a:t/>
            </a:r>
            <a:br>
              <a:rPr lang="en-US" dirty="0">
                <a:latin typeface="+mj-lt"/>
              </a:rPr>
            </a:br>
            <a:endParaRPr lang="en-US" dirty="0">
              <a:latin typeface="+mj-lt"/>
            </a:endParaRPr>
          </a:p>
          <a:p>
            <a:r>
              <a:rPr lang="en-US" b="1" dirty="0"/>
              <a:t>Mary Hunt</a:t>
            </a:r>
          </a:p>
          <a:p>
            <a:r>
              <a:rPr lang="en-US" dirty="0">
                <a:hlinkClick r:id="rId5"/>
              </a:rPr>
              <a:t>Mary.Hunt@state.mn.us</a:t>
            </a:r>
            <a:r>
              <a:rPr lang="en-US" dirty="0"/>
              <a:t> </a:t>
            </a:r>
          </a:p>
          <a:p>
            <a:endParaRPr lang="en-US" b="1" dirty="0"/>
          </a:p>
          <a:p>
            <a:r>
              <a:rPr lang="en-US" b="1" dirty="0"/>
              <a:t>Erin Farrell</a:t>
            </a:r>
            <a:endParaRPr lang="en-US" dirty="0"/>
          </a:p>
          <a:p>
            <a:r>
              <a:rPr lang="en-US" dirty="0">
                <a:hlinkClick r:id="rId6"/>
              </a:rPr>
              <a:t>Erin.Farrell@state.mn.us</a:t>
            </a:r>
            <a:r>
              <a:rPr lang="en-US" dirty="0"/>
              <a:t> </a:t>
            </a:r>
            <a:br>
              <a:rPr lang="en-US" dirty="0"/>
            </a:br>
            <a:endParaRPr lang="en-US" dirty="0">
              <a:latin typeface="+mj-lt"/>
            </a:endParaRPr>
          </a:p>
          <a:p>
            <a:r>
              <a:rPr lang="en-US" sz="2000" b="1" i="1" dirty="0">
                <a:latin typeface="+mj-lt"/>
              </a:rPr>
              <a:t>PBIS Evaluation Contact</a:t>
            </a:r>
            <a:endParaRPr lang="en-US" sz="2000" b="1" i="1" dirty="0">
              <a:solidFill>
                <a:srgbClr val="666666"/>
              </a:solidFill>
              <a:latin typeface="+mj-lt"/>
            </a:endParaRPr>
          </a:p>
          <a:p>
            <a:r>
              <a:rPr lang="en-US" b="1" dirty="0">
                <a:latin typeface="+mj-lt"/>
              </a:rPr>
              <a:t>Wilder Research</a:t>
            </a:r>
            <a:r>
              <a:rPr lang="en-US" dirty="0">
                <a:latin typeface="+mj-lt"/>
              </a:rPr>
              <a:t/>
            </a:r>
            <a:br>
              <a:rPr lang="en-US" dirty="0">
                <a:latin typeface="+mj-lt"/>
              </a:rPr>
            </a:br>
            <a:r>
              <a:rPr lang="en-US" u="sng" dirty="0">
                <a:latin typeface="+mj-lt"/>
                <a:hlinkClick r:id="rId7"/>
              </a:rPr>
              <a:t>pbisevalmn@wilder.org</a:t>
            </a:r>
            <a:endParaRPr lang="en-US" sz="2000" dirty="0">
              <a:latin typeface="+mj-lt"/>
            </a:endParaRPr>
          </a:p>
        </p:txBody>
      </p:sp>
      <p:sp>
        <p:nvSpPr>
          <p:cNvPr id="6" name="Rectangle 5"/>
          <p:cNvSpPr/>
          <p:nvPr/>
        </p:nvSpPr>
        <p:spPr>
          <a:xfrm>
            <a:off x="894374" y="4406116"/>
            <a:ext cx="4407658" cy="646331"/>
          </a:xfrm>
          <a:prstGeom prst="rect">
            <a:avLst/>
          </a:prstGeom>
        </p:spPr>
        <p:txBody>
          <a:bodyPr wrap="square">
            <a:spAutoFit/>
          </a:bodyPr>
          <a:lstStyle/>
          <a:p>
            <a:r>
              <a:rPr lang="en-US" b="1" dirty="0"/>
              <a:t>Find other PBIS Minnesota contacts at: </a:t>
            </a:r>
            <a:r>
              <a:rPr lang="en-US" b="1" dirty="0">
                <a:hlinkClick r:id="rId8" tooltip="PBIS MN contact webpage"/>
              </a:rPr>
              <a:t>http://pbismn.org/contact-us.php</a:t>
            </a:r>
            <a:r>
              <a:rPr lang="en-US" b="1" dirty="0"/>
              <a:t> </a:t>
            </a:r>
          </a:p>
        </p:txBody>
      </p:sp>
      <p:sp>
        <p:nvSpPr>
          <p:cNvPr id="9" name="Date Placeholder 8"/>
          <p:cNvSpPr>
            <a:spLocks noGrp="1"/>
          </p:cNvSpPr>
          <p:nvPr>
            <p:ph type="dt" sz="half" idx="10"/>
          </p:nvPr>
        </p:nvSpPr>
        <p:spPr/>
        <p:txBody>
          <a:bodyPr/>
          <a:lstStyle/>
          <a:p>
            <a:fld id="{5D9D7093-2C71-4397-BF8A-5386401BFBB8}" type="datetime1">
              <a:rPr lang="en-US" smtClean="0">
                <a:solidFill>
                  <a:srgbClr val="000000"/>
                </a:solidFill>
              </a:rPr>
              <a:t>11/5/2019</a:t>
            </a:fld>
            <a:endParaRPr lang="en-US" dirty="0">
              <a:solidFill>
                <a:srgbClr val="000000"/>
              </a:solidFill>
            </a:endParaRPr>
          </a:p>
        </p:txBody>
      </p:sp>
      <p:sp>
        <p:nvSpPr>
          <p:cNvPr id="10" name="Footer Placeholder 9"/>
          <p:cNvSpPr>
            <a:spLocks noGrp="1"/>
          </p:cNvSpPr>
          <p:nvPr>
            <p:ph type="ftr" sz="quarter" idx="13"/>
          </p:nvPr>
        </p:nvSpPr>
        <p:spPr/>
        <p:txBody>
          <a:bodyPr/>
          <a:lstStyle/>
          <a:p>
            <a:r>
              <a:rPr lang="en-US">
                <a:solidFill>
                  <a:srgbClr val="003865"/>
                </a:solidFill>
              </a:rPr>
              <a:t>Leading for educational excellence and equity, every day for every one.</a:t>
            </a:r>
            <a:r>
              <a:rPr lang="en-US">
                <a:solidFill>
                  <a:srgbClr val="FFFFFF"/>
                </a:solidFill>
              </a:rPr>
              <a:t> </a:t>
            </a:r>
            <a:r>
              <a:rPr lang="en-US">
                <a:solidFill>
                  <a:srgbClr val="78BE21"/>
                </a:solidFill>
              </a:rPr>
              <a:t>|</a:t>
            </a:r>
            <a:r>
              <a:rPr lang="en-US">
                <a:solidFill>
                  <a:srgbClr val="FFFFFF"/>
                </a:solidFill>
              </a:rPr>
              <a:t> </a:t>
            </a:r>
            <a:r>
              <a:rPr lang="en-US">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2256182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Metro Regional Contacts</a:t>
            </a:r>
            <a:endParaRPr lang="en-US" dirty="0"/>
          </a:p>
        </p:txBody>
      </p:sp>
      <p:sp>
        <p:nvSpPr>
          <p:cNvPr id="4" name="Slide Number Placeholder 3"/>
          <p:cNvSpPr>
            <a:spLocks noGrp="1"/>
          </p:cNvSpPr>
          <p:nvPr>
            <p:ph type="sldNum" sz="quarter" idx="12"/>
          </p:nvPr>
        </p:nvSpPr>
        <p:spPr>
          <a:prstGeom prst="rect">
            <a:avLst/>
          </a:prstGeom>
        </p:spPr>
        <p:txBody>
          <a:bodyPr/>
          <a:lstStyle/>
          <a:p>
            <a:fld id="{91C7252B-4A3A-443E-82EA-92A5BCCF2336}" type="slidenum">
              <a:rPr lang="en-US" smtClean="0"/>
              <a:pPr/>
              <a:t>37</a:t>
            </a:fld>
            <a:endParaRPr lang="en-US" dirty="0"/>
          </a:p>
        </p:txBody>
      </p:sp>
      <p:sp>
        <p:nvSpPr>
          <p:cNvPr id="5" name="Content Placeholder 2"/>
          <p:cNvSpPr txBox="1">
            <a:spLocks/>
          </p:cNvSpPr>
          <p:nvPr/>
        </p:nvSpPr>
        <p:spPr>
          <a:xfrm>
            <a:off x="894374" y="1458673"/>
            <a:ext cx="4824501" cy="359377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i="1" dirty="0">
                <a:latin typeface="+mj-lt"/>
              </a:rPr>
              <a:t>Metro Regional Implementation Project</a:t>
            </a:r>
          </a:p>
          <a:p>
            <a:pPr marL="0" indent="0">
              <a:spcBef>
                <a:spcPts val="0"/>
              </a:spcBef>
              <a:buNone/>
            </a:pPr>
            <a:r>
              <a:rPr lang="en-US" sz="1800" b="1" dirty="0">
                <a:latin typeface="+mj-lt"/>
                <a:ea typeface="Verdana" panose="020B0604030504040204" pitchFamily="34" charset="0"/>
                <a:cs typeface="Verdana" panose="020B0604030504040204" pitchFamily="34" charset="0"/>
              </a:rPr>
              <a:t>Lauren Sparr</a:t>
            </a:r>
            <a:br>
              <a:rPr lang="en-US" sz="1800" b="1" dirty="0">
                <a:latin typeface="+mj-lt"/>
                <a:ea typeface="Verdana" panose="020B0604030504040204" pitchFamily="34" charset="0"/>
                <a:cs typeface="Verdana" panose="020B0604030504040204" pitchFamily="34" charset="0"/>
              </a:rPr>
            </a:br>
            <a:r>
              <a:rPr lang="en-US" sz="1800" dirty="0">
                <a:latin typeface="+mj-lt"/>
                <a:ea typeface="Verdana" panose="020B0604030504040204" pitchFamily="34" charset="0"/>
                <a:cs typeface="Verdana" panose="020B0604030504040204" pitchFamily="34" charset="0"/>
              </a:rPr>
              <a:t>MRIP Coordinator</a:t>
            </a:r>
            <a:br>
              <a:rPr lang="en-US" sz="1800" dirty="0">
                <a:latin typeface="+mj-lt"/>
                <a:ea typeface="Verdana" panose="020B0604030504040204" pitchFamily="34" charset="0"/>
                <a:cs typeface="Verdana" panose="020B0604030504040204" pitchFamily="34" charset="0"/>
              </a:rPr>
            </a:br>
            <a:r>
              <a:rPr lang="en-US" sz="1800" dirty="0">
                <a:latin typeface="+mj-lt"/>
                <a:ea typeface="Verdana" panose="020B0604030504040204" pitchFamily="34" charset="0"/>
                <a:cs typeface="Verdana" panose="020B0604030504040204" pitchFamily="34" charset="0"/>
                <a:hlinkClick r:id="rId3"/>
              </a:rPr>
              <a:t>Lauren.Sparr@metroecsu.org</a:t>
            </a:r>
            <a:r>
              <a:rPr lang="en-US" sz="1800" dirty="0">
                <a:latin typeface="+mj-lt"/>
                <a:ea typeface="Verdana" panose="020B0604030504040204" pitchFamily="34" charset="0"/>
                <a:cs typeface="Verdana" panose="020B0604030504040204" pitchFamily="34" charset="0"/>
              </a:rPr>
              <a:t> </a:t>
            </a:r>
          </a:p>
        </p:txBody>
      </p:sp>
      <p:sp>
        <p:nvSpPr>
          <p:cNvPr id="7" name="TextBox 6"/>
          <p:cNvSpPr txBox="1"/>
          <p:nvPr/>
        </p:nvSpPr>
        <p:spPr>
          <a:xfrm>
            <a:off x="6624002" y="1458673"/>
            <a:ext cx="4407658" cy="3754874"/>
          </a:xfrm>
          <a:prstGeom prst="rect">
            <a:avLst/>
          </a:prstGeom>
          <a:noFill/>
        </p:spPr>
        <p:txBody>
          <a:bodyPr wrap="square" rtlCol="0">
            <a:spAutoFit/>
          </a:bodyPr>
          <a:lstStyle/>
          <a:p>
            <a:r>
              <a:rPr lang="en-US" sz="2000" b="1" i="1" dirty="0">
                <a:latin typeface="+mj-lt"/>
              </a:rPr>
              <a:t>PBIS Management - Regional Contacts</a:t>
            </a:r>
          </a:p>
          <a:p>
            <a:r>
              <a:rPr lang="en-US" b="1" dirty="0">
                <a:latin typeface="+mj-lt"/>
              </a:rPr>
              <a:t>Eric Kloos</a:t>
            </a:r>
            <a:r>
              <a:rPr lang="en-US" dirty="0">
                <a:latin typeface="+mj-lt"/>
              </a:rPr>
              <a:t/>
            </a:r>
            <a:br>
              <a:rPr lang="en-US" dirty="0">
                <a:latin typeface="+mj-lt"/>
              </a:rPr>
            </a:br>
            <a:r>
              <a:rPr lang="en-US" u="sng" dirty="0">
                <a:latin typeface="+mj-lt"/>
                <a:hlinkClick r:id="rId4"/>
              </a:rPr>
              <a:t>Eric.Kloos@state.mn.us</a:t>
            </a:r>
            <a:r>
              <a:rPr lang="en-US" u="sng" dirty="0">
                <a:latin typeface="+mj-lt"/>
              </a:rPr>
              <a:t> </a:t>
            </a:r>
            <a:r>
              <a:rPr lang="en-US" dirty="0">
                <a:latin typeface="+mj-lt"/>
              </a:rPr>
              <a:t/>
            </a:r>
            <a:br>
              <a:rPr lang="en-US" dirty="0">
                <a:latin typeface="+mj-lt"/>
              </a:rPr>
            </a:br>
            <a:endParaRPr lang="en-US" dirty="0">
              <a:latin typeface="+mj-lt"/>
            </a:endParaRPr>
          </a:p>
          <a:p>
            <a:r>
              <a:rPr lang="en-US" b="1" dirty="0"/>
              <a:t>Becky Nies</a:t>
            </a:r>
          </a:p>
          <a:p>
            <a:r>
              <a:rPr lang="en-US" dirty="0">
                <a:hlinkClick r:id="rId5"/>
              </a:rPr>
              <a:t>Rebecca.Nies@state.mn.us</a:t>
            </a:r>
            <a:r>
              <a:rPr lang="en-US" dirty="0"/>
              <a:t> </a:t>
            </a:r>
          </a:p>
          <a:p>
            <a:endParaRPr lang="en-US" dirty="0"/>
          </a:p>
          <a:p>
            <a:r>
              <a:rPr lang="en-US" b="1" dirty="0"/>
              <a:t>Ellen Nacik </a:t>
            </a:r>
            <a:r>
              <a:rPr lang="en-US" dirty="0"/>
              <a:t/>
            </a:r>
            <a:br>
              <a:rPr lang="en-US" dirty="0"/>
            </a:br>
            <a:r>
              <a:rPr lang="en-US" dirty="0">
                <a:hlinkClick r:id="rId6"/>
              </a:rPr>
              <a:t>Ellen.Nacik@state.mn.us</a:t>
            </a:r>
            <a:r>
              <a:rPr lang="en-US" dirty="0"/>
              <a:t> </a:t>
            </a:r>
          </a:p>
          <a:p>
            <a:endParaRPr lang="en-US" dirty="0">
              <a:latin typeface="+mj-lt"/>
            </a:endParaRPr>
          </a:p>
          <a:p>
            <a:r>
              <a:rPr lang="en-US" sz="2000" b="1" i="1" dirty="0">
                <a:latin typeface="+mj-lt"/>
              </a:rPr>
              <a:t>PBIS Evaluation Contact</a:t>
            </a:r>
            <a:endParaRPr lang="en-US" sz="2000" b="1" i="1" dirty="0">
              <a:solidFill>
                <a:srgbClr val="666666"/>
              </a:solidFill>
              <a:latin typeface="+mj-lt"/>
            </a:endParaRPr>
          </a:p>
          <a:p>
            <a:r>
              <a:rPr lang="en-US" b="1" dirty="0">
                <a:latin typeface="+mj-lt"/>
              </a:rPr>
              <a:t>Wilder Research</a:t>
            </a:r>
            <a:r>
              <a:rPr lang="en-US" dirty="0">
                <a:latin typeface="+mj-lt"/>
              </a:rPr>
              <a:t/>
            </a:r>
            <a:br>
              <a:rPr lang="en-US" dirty="0">
                <a:latin typeface="+mj-lt"/>
              </a:rPr>
            </a:br>
            <a:r>
              <a:rPr lang="en-US" u="sng" dirty="0">
                <a:latin typeface="+mj-lt"/>
                <a:hlinkClick r:id="rId7"/>
              </a:rPr>
              <a:t>pbisevalmn@wilder.org</a:t>
            </a:r>
            <a:endParaRPr lang="en-US" sz="2000" dirty="0">
              <a:latin typeface="+mj-lt"/>
            </a:endParaRPr>
          </a:p>
        </p:txBody>
      </p:sp>
      <p:sp>
        <p:nvSpPr>
          <p:cNvPr id="6" name="Rectangle 5"/>
          <p:cNvSpPr/>
          <p:nvPr/>
        </p:nvSpPr>
        <p:spPr>
          <a:xfrm>
            <a:off x="894374" y="4406116"/>
            <a:ext cx="4407658" cy="646331"/>
          </a:xfrm>
          <a:prstGeom prst="rect">
            <a:avLst/>
          </a:prstGeom>
        </p:spPr>
        <p:txBody>
          <a:bodyPr wrap="square">
            <a:spAutoFit/>
          </a:bodyPr>
          <a:lstStyle/>
          <a:p>
            <a:r>
              <a:rPr lang="en-US" b="1" dirty="0"/>
              <a:t>Find other PBIS Minnesota contacts at: </a:t>
            </a:r>
            <a:r>
              <a:rPr lang="en-US" b="1" dirty="0">
                <a:hlinkClick r:id="rId8" tooltip="PBIS MN contact webpage"/>
              </a:rPr>
              <a:t>http://pbismn.org/contact-us.php</a:t>
            </a:r>
            <a:r>
              <a:rPr lang="en-US" b="1" dirty="0"/>
              <a:t> </a:t>
            </a:r>
          </a:p>
        </p:txBody>
      </p:sp>
      <p:sp>
        <p:nvSpPr>
          <p:cNvPr id="3" name="Date Placeholder 2"/>
          <p:cNvSpPr>
            <a:spLocks noGrp="1"/>
          </p:cNvSpPr>
          <p:nvPr>
            <p:ph type="dt" sz="half" idx="10"/>
          </p:nvPr>
        </p:nvSpPr>
        <p:spPr/>
        <p:txBody>
          <a:bodyPr/>
          <a:lstStyle/>
          <a:p>
            <a:fld id="{1103A379-1C79-4B16-851E-D8440987246F}" type="datetime1">
              <a:rPr lang="en-US" smtClean="0">
                <a:solidFill>
                  <a:srgbClr val="000000"/>
                </a:solidFill>
              </a:rPr>
              <a:t>11/5/2019</a:t>
            </a:fld>
            <a:endParaRPr lang="en-US" dirty="0">
              <a:solidFill>
                <a:srgbClr val="000000"/>
              </a:solidFill>
            </a:endParaRPr>
          </a:p>
        </p:txBody>
      </p:sp>
      <p:sp>
        <p:nvSpPr>
          <p:cNvPr id="8" name="Footer Placeholder 7"/>
          <p:cNvSpPr>
            <a:spLocks noGrp="1"/>
          </p:cNvSpPr>
          <p:nvPr>
            <p:ph type="ftr" sz="quarter" idx="13"/>
          </p:nvPr>
        </p:nvSpPr>
        <p:spPr/>
        <p:txBody>
          <a:bodyPr/>
          <a:lstStyle/>
          <a:p>
            <a:r>
              <a:rPr lang="en-US">
                <a:solidFill>
                  <a:srgbClr val="003865"/>
                </a:solidFill>
              </a:rPr>
              <a:t>Leading for educational excellence and equity, every day for every one.</a:t>
            </a:r>
            <a:r>
              <a:rPr lang="en-US">
                <a:solidFill>
                  <a:srgbClr val="FFFFFF"/>
                </a:solidFill>
              </a:rPr>
              <a:t> </a:t>
            </a:r>
            <a:r>
              <a:rPr lang="en-US">
                <a:solidFill>
                  <a:srgbClr val="78BE21"/>
                </a:solidFill>
              </a:rPr>
              <a:t>|</a:t>
            </a:r>
            <a:r>
              <a:rPr lang="en-US">
                <a:solidFill>
                  <a:srgbClr val="FFFFFF"/>
                </a:solidFill>
              </a:rPr>
              <a:t> </a:t>
            </a:r>
            <a:r>
              <a:rPr lang="en-US">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2091799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South Regional Contacts</a:t>
            </a:r>
            <a:endParaRPr lang="en-US" dirty="0"/>
          </a:p>
        </p:txBody>
      </p:sp>
      <p:sp>
        <p:nvSpPr>
          <p:cNvPr id="4" name="Slide Number Placeholder 3"/>
          <p:cNvSpPr>
            <a:spLocks noGrp="1"/>
          </p:cNvSpPr>
          <p:nvPr>
            <p:ph type="sldNum" sz="quarter" idx="12"/>
          </p:nvPr>
        </p:nvSpPr>
        <p:spPr>
          <a:prstGeom prst="rect">
            <a:avLst/>
          </a:prstGeom>
        </p:spPr>
        <p:txBody>
          <a:bodyPr/>
          <a:lstStyle/>
          <a:p>
            <a:fld id="{91C7252B-4A3A-443E-82EA-92A5BCCF2336}" type="slidenum">
              <a:rPr lang="en-US" smtClean="0"/>
              <a:pPr/>
              <a:t>38</a:t>
            </a:fld>
            <a:endParaRPr lang="en-US" dirty="0"/>
          </a:p>
        </p:txBody>
      </p:sp>
      <p:sp>
        <p:nvSpPr>
          <p:cNvPr id="5" name="Content Placeholder 2"/>
          <p:cNvSpPr txBox="1">
            <a:spLocks/>
          </p:cNvSpPr>
          <p:nvPr/>
        </p:nvSpPr>
        <p:spPr>
          <a:xfrm>
            <a:off x="894374" y="1458672"/>
            <a:ext cx="5157634" cy="466119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i="1" dirty="0">
                <a:latin typeface="+mj-lt"/>
              </a:rPr>
              <a:t>South Regional Implementation Project (SRIP)</a:t>
            </a:r>
          </a:p>
          <a:p>
            <a:pPr marL="0" indent="0">
              <a:spcBef>
                <a:spcPts val="0"/>
              </a:spcBef>
              <a:buNone/>
            </a:pPr>
            <a:r>
              <a:rPr lang="en-US" sz="1800" b="1" dirty="0">
                <a:latin typeface="+mj-lt"/>
                <a:ea typeface="Verdana" panose="020B0604030504040204" pitchFamily="34" charset="0"/>
                <a:cs typeface="Verdana" panose="020B0604030504040204" pitchFamily="34" charset="0"/>
              </a:rPr>
              <a:t>Liz </a:t>
            </a:r>
            <a:r>
              <a:rPr lang="en-US" sz="1800" b="1" dirty="0" err="1">
                <a:latin typeface="+mj-lt"/>
                <a:ea typeface="Verdana" panose="020B0604030504040204" pitchFamily="34" charset="0"/>
                <a:cs typeface="Verdana" panose="020B0604030504040204" pitchFamily="34" charset="0"/>
              </a:rPr>
              <a:t>Deen</a:t>
            </a:r>
            <a:r>
              <a:rPr lang="en-US" sz="1800" b="1" dirty="0">
                <a:latin typeface="+mj-lt"/>
                <a:ea typeface="Verdana" panose="020B0604030504040204" pitchFamily="34" charset="0"/>
                <a:cs typeface="Verdana" panose="020B0604030504040204" pitchFamily="34" charset="0"/>
              </a:rPr>
              <a:t> </a:t>
            </a:r>
          </a:p>
          <a:p>
            <a:pPr marL="0" indent="0">
              <a:spcBef>
                <a:spcPts val="0"/>
              </a:spcBef>
              <a:buNone/>
            </a:pPr>
            <a:r>
              <a:rPr lang="en-US" sz="1800" dirty="0">
                <a:ea typeface="Verdana" panose="020B0604030504040204" pitchFamily="34" charset="0"/>
                <a:cs typeface="Verdana" panose="020B0604030504040204" pitchFamily="34" charset="0"/>
              </a:rPr>
              <a:t>Lead SRIP Coordinator</a:t>
            </a:r>
            <a:endParaRPr lang="en-US" sz="1800" b="1" dirty="0">
              <a:latin typeface="+mj-lt"/>
              <a:ea typeface="Verdana" panose="020B0604030504040204" pitchFamily="34" charset="0"/>
              <a:cs typeface="Verdana" panose="020B0604030504040204" pitchFamily="34" charset="0"/>
            </a:endParaRPr>
          </a:p>
          <a:p>
            <a:pPr marL="0" indent="0">
              <a:spcBef>
                <a:spcPts val="0"/>
              </a:spcBef>
              <a:buNone/>
            </a:pPr>
            <a:r>
              <a:rPr lang="en-US" sz="1800" dirty="0">
                <a:latin typeface="+mj-lt"/>
                <a:ea typeface="Verdana" panose="020B0604030504040204" pitchFamily="34" charset="0"/>
                <a:cs typeface="Verdana" panose="020B0604030504040204" pitchFamily="34" charset="0"/>
                <a:hlinkClick r:id="rId3"/>
              </a:rPr>
              <a:t>Liz.Deen@swwc.org</a:t>
            </a:r>
            <a:r>
              <a:rPr lang="en-US" sz="1800" dirty="0">
                <a:latin typeface="+mj-lt"/>
                <a:ea typeface="Verdana" panose="020B0604030504040204" pitchFamily="34" charset="0"/>
                <a:cs typeface="Verdana" panose="020B0604030504040204" pitchFamily="34" charset="0"/>
              </a:rPr>
              <a:t> </a:t>
            </a:r>
            <a:endParaRPr lang="en-US" sz="1100" dirty="0">
              <a:latin typeface="+mj-lt"/>
            </a:endParaRPr>
          </a:p>
          <a:p>
            <a:pPr marL="0" indent="0">
              <a:spcBef>
                <a:spcPts val="0"/>
              </a:spcBef>
              <a:buNone/>
            </a:pPr>
            <a:endParaRPr lang="en-US" sz="1100" dirty="0">
              <a:latin typeface="+mj-lt"/>
            </a:endParaRPr>
          </a:p>
          <a:p>
            <a:pPr marL="0" lvl="0" indent="0">
              <a:spcBef>
                <a:spcPts val="0"/>
              </a:spcBef>
              <a:buNone/>
            </a:pPr>
            <a:r>
              <a:rPr lang="en-US" sz="1800" b="1" dirty="0">
                <a:solidFill>
                  <a:srgbClr val="003865"/>
                </a:solidFill>
                <a:ea typeface="Verdana" panose="020B0604030504040204" pitchFamily="34" charset="0"/>
                <a:cs typeface="Verdana" panose="020B0604030504040204" pitchFamily="34" charset="0"/>
              </a:rPr>
              <a:t>Hazel Ashbeck</a:t>
            </a:r>
          </a:p>
          <a:p>
            <a:pPr marL="0" lvl="0" indent="0">
              <a:spcBef>
                <a:spcPts val="0"/>
              </a:spcBef>
              <a:buNone/>
            </a:pPr>
            <a:r>
              <a:rPr lang="en-US" sz="1800" dirty="0">
                <a:solidFill>
                  <a:srgbClr val="003865"/>
                </a:solidFill>
                <a:ea typeface="Verdana" panose="020B0604030504040204" pitchFamily="34" charset="0"/>
                <a:cs typeface="Verdana" panose="020B0604030504040204" pitchFamily="34" charset="0"/>
              </a:rPr>
              <a:t>SRIP Coordinator – SWWC</a:t>
            </a:r>
            <a:endParaRPr lang="en-US" sz="1800" b="1" dirty="0">
              <a:solidFill>
                <a:srgbClr val="003865"/>
              </a:solidFill>
              <a:ea typeface="Verdana" panose="020B0604030504040204" pitchFamily="34" charset="0"/>
              <a:cs typeface="Verdana" panose="020B0604030504040204" pitchFamily="34" charset="0"/>
            </a:endParaRPr>
          </a:p>
          <a:p>
            <a:pPr marL="0" lvl="0" indent="0">
              <a:spcBef>
                <a:spcPts val="0"/>
              </a:spcBef>
              <a:buNone/>
            </a:pPr>
            <a:r>
              <a:rPr lang="en-US" sz="1800" dirty="0">
                <a:solidFill>
                  <a:srgbClr val="003865"/>
                </a:solidFill>
                <a:ea typeface="Verdana" panose="020B0604030504040204" pitchFamily="34" charset="0"/>
                <a:cs typeface="Verdana" panose="020B0604030504040204" pitchFamily="34" charset="0"/>
                <a:hlinkClick r:id="rId4"/>
              </a:rPr>
              <a:t>Hazel.Ashbeck@swwc.org</a:t>
            </a:r>
            <a:r>
              <a:rPr lang="en-US" sz="1800" dirty="0">
                <a:solidFill>
                  <a:srgbClr val="003865"/>
                </a:solidFill>
                <a:ea typeface="Verdana" panose="020B0604030504040204" pitchFamily="34" charset="0"/>
                <a:cs typeface="Verdana" panose="020B0604030504040204" pitchFamily="34" charset="0"/>
              </a:rPr>
              <a:t> </a:t>
            </a:r>
            <a:endParaRPr lang="en-US" sz="1100" dirty="0">
              <a:latin typeface="+mj-lt"/>
            </a:endParaRPr>
          </a:p>
          <a:p>
            <a:pPr marL="0" lvl="0" indent="0">
              <a:spcBef>
                <a:spcPts val="0"/>
              </a:spcBef>
              <a:buNone/>
            </a:pPr>
            <a:endParaRPr lang="en-US" sz="1100" dirty="0">
              <a:latin typeface="+mj-lt"/>
            </a:endParaRPr>
          </a:p>
          <a:p>
            <a:pPr marL="0" lvl="0" indent="0">
              <a:spcBef>
                <a:spcPts val="0"/>
              </a:spcBef>
              <a:buNone/>
            </a:pPr>
            <a:r>
              <a:rPr lang="en-US" sz="1800" b="1" dirty="0">
                <a:solidFill>
                  <a:srgbClr val="003865"/>
                </a:solidFill>
                <a:ea typeface="Verdana" panose="020B0604030504040204" pitchFamily="34" charset="0"/>
                <a:cs typeface="Verdana" panose="020B0604030504040204" pitchFamily="34" charset="0"/>
              </a:rPr>
              <a:t>Erin Toninato</a:t>
            </a:r>
            <a:r>
              <a:rPr lang="en-US" sz="1800" dirty="0">
                <a:solidFill>
                  <a:srgbClr val="003865"/>
                </a:solidFill>
                <a:ea typeface="Verdana" panose="020B0604030504040204" pitchFamily="34" charset="0"/>
                <a:cs typeface="Verdana" panose="020B0604030504040204" pitchFamily="34" charset="0"/>
              </a:rPr>
              <a:t/>
            </a:r>
            <a:br>
              <a:rPr lang="en-US" sz="1800" dirty="0">
                <a:solidFill>
                  <a:srgbClr val="003865"/>
                </a:solidFill>
                <a:ea typeface="Verdana" panose="020B0604030504040204" pitchFamily="34" charset="0"/>
                <a:cs typeface="Verdana" panose="020B0604030504040204" pitchFamily="34" charset="0"/>
              </a:rPr>
            </a:br>
            <a:r>
              <a:rPr lang="en-US" sz="1800" dirty="0">
                <a:solidFill>
                  <a:srgbClr val="003865"/>
                </a:solidFill>
                <a:ea typeface="Verdana" panose="020B0604030504040204" pitchFamily="34" charset="0"/>
                <a:cs typeface="Verdana" panose="020B0604030504040204" pitchFamily="34" charset="0"/>
              </a:rPr>
              <a:t>SRIP Coordinator – South Central Service Cooperative </a:t>
            </a:r>
            <a:br>
              <a:rPr lang="en-US" sz="1800" dirty="0">
                <a:solidFill>
                  <a:srgbClr val="003865"/>
                </a:solidFill>
                <a:ea typeface="Verdana" panose="020B0604030504040204" pitchFamily="34" charset="0"/>
                <a:cs typeface="Verdana" panose="020B0604030504040204" pitchFamily="34" charset="0"/>
              </a:rPr>
            </a:br>
            <a:r>
              <a:rPr lang="en-US" sz="1800" dirty="0">
                <a:solidFill>
                  <a:srgbClr val="003865"/>
                </a:solidFill>
                <a:ea typeface="Verdana" panose="020B0604030504040204" pitchFamily="34" charset="0"/>
                <a:cs typeface="Verdana" panose="020B0604030504040204" pitchFamily="34" charset="0"/>
                <a:hlinkClick r:id="rId5"/>
              </a:rPr>
              <a:t>EToninato@mnscsc.org</a:t>
            </a:r>
            <a:r>
              <a:rPr lang="en-US" sz="1800" dirty="0">
                <a:solidFill>
                  <a:srgbClr val="003865"/>
                </a:solidFill>
                <a:ea typeface="Verdana" panose="020B0604030504040204" pitchFamily="34" charset="0"/>
                <a:cs typeface="Verdana" panose="020B0604030504040204" pitchFamily="34" charset="0"/>
              </a:rPr>
              <a:t> </a:t>
            </a:r>
            <a:endParaRPr lang="en-US" sz="1100" dirty="0">
              <a:latin typeface="+mj-lt"/>
            </a:endParaRPr>
          </a:p>
          <a:p>
            <a:pPr marL="0" indent="0">
              <a:buNone/>
            </a:pPr>
            <a:endParaRPr lang="en-US" sz="1100" dirty="0">
              <a:latin typeface="+mj-lt"/>
            </a:endParaRPr>
          </a:p>
          <a:p>
            <a:pPr marL="0" indent="0">
              <a:buNone/>
            </a:pPr>
            <a:r>
              <a:rPr lang="en-US" sz="1800" b="1" dirty="0">
                <a:latin typeface="+mj-lt"/>
                <a:ea typeface="Verdana" panose="020B0604030504040204" pitchFamily="34" charset="0"/>
                <a:cs typeface="Verdana" panose="020B0604030504040204" pitchFamily="34" charset="0"/>
              </a:rPr>
              <a:t>Amber Bruns</a:t>
            </a:r>
            <a:r>
              <a:rPr lang="en-US" sz="1800" dirty="0">
                <a:latin typeface="+mj-lt"/>
                <a:ea typeface="Verdana" panose="020B0604030504040204" pitchFamily="34" charset="0"/>
                <a:cs typeface="Verdana" panose="020B0604030504040204" pitchFamily="34" charset="0"/>
              </a:rPr>
              <a:t/>
            </a:r>
            <a:br>
              <a:rPr lang="en-US" sz="1800" dirty="0">
                <a:latin typeface="+mj-lt"/>
                <a:ea typeface="Verdana" panose="020B0604030504040204" pitchFamily="34" charset="0"/>
                <a:cs typeface="Verdana" panose="020B0604030504040204" pitchFamily="34" charset="0"/>
              </a:rPr>
            </a:br>
            <a:r>
              <a:rPr lang="en-US" sz="1800" dirty="0">
                <a:latin typeface="+mj-lt"/>
                <a:ea typeface="Verdana" panose="020B0604030504040204" pitchFamily="34" charset="0"/>
                <a:cs typeface="Verdana" panose="020B0604030504040204" pitchFamily="34" charset="0"/>
              </a:rPr>
              <a:t>Southwest West Central Service Cooperative </a:t>
            </a:r>
            <a:br>
              <a:rPr lang="en-US" sz="1800" dirty="0">
                <a:latin typeface="+mj-lt"/>
                <a:ea typeface="Verdana" panose="020B0604030504040204" pitchFamily="34" charset="0"/>
                <a:cs typeface="Verdana" panose="020B0604030504040204" pitchFamily="34" charset="0"/>
              </a:rPr>
            </a:br>
            <a:r>
              <a:rPr lang="en-US" sz="1800" dirty="0">
                <a:latin typeface="+mj-lt"/>
                <a:ea typeface="Verdana" panose="020B0604030504040204" pitchFamily="34" charset="0"/>
                <a:cs typeface="Verdana" panose="020B0604030504040204" pitchFamily="34" charset="0"/>
                <a:hlinkClick r:id="rId6"/>
              </a:rPr>
              <a:t>Amber.Bruns@swwc.org</a:t>
            </a:r>
            <a:r>
              <a:rPr lang="en-US" sz="1800" dirty="0">
                <a:latin typeface="+mj-lt"/>
                <a:ea typeface="Verdana" panose="020B0604030504040204" pitchFamily="34" charset="0"/>
                <a:cs typeface="Verdana" panose="020B0604030504040204" pitchFamily="34" charset="0"/>
              </a:rPr>
              <a:t> </a:t>
            </a:r>
          </a:p>
          <a:p>
            <a:pPr marL="0" indent="0">
              <a:buNone/>
            </a:pPr>
            <a:endParaRPr lang="en-US" sz="1800" dirty="0">
              <a:latin typeface="+mj-lt"/>
              <a:ea typeface="Verdana" panose="020B0604030504040204" pitchFamily="34" charset="0"/>
              <a:cs typeface="Verdana" panose="020B0604030504040204" pitchFamily="34" charset="0"/>
            </a:endParaRPr>
          </a:p>
        </p:txBody>
      </p:sp>
      <p:sp>
        <p:nvSpPr>
          <p:cNvPr id="7" name="TextBox 6"/>
          <p:cNvSpPr txBox="1"/>
          <p:nvPr/>
        </p:nvSpPr>
        <p:spPr>
          <a:xfrm>
            <a:off x="6624002" y="1458673"/>
            <a:ext cx="4407658" cy="3539430"/>
          </a:xfrm>
          <a:prstGeom prst="rect">
            <a:avLst/>
          </a:prstGeom>
          <a:noFill/>
        </p:spPr>
        <p:txBody>
          <a:bodyPr wrap="square" rtlCol="0">
            <a:spAutoFit/>
          </a:bodyPr>
          <a:lstStyle/>
          <a:p>
            <a:r>
              <a:rPr lang="en-US" sz="2000" b="1" i="1" dirty="0">
                <a:latin typeface="+mj-lt"/>
              </a:rPr>
              <a:t>PBIS Management - Regional Contacts</a:t>
            </a:r>
          </a:p>
          <a:p>
            <a:r>
              <a:rPr lang="en-US" b="1" dirty="0">
                <a:latin typeface="+mj-lt"/>
              </a:rPr>
              <a:t>Eric Kloos</a:t>
            </a:r>
            <a:r>
              <a:rPr lang="en-US" dirty="0">
                <a:latin typeface="+mj-lt"/>
              </a:rPr>
              <a:t/>
            </a:r>
            <a:br>
              <a:rPr lang="en-US" dirty="0">
                <a:latin typeface="+mj-lt"/>
              </a:rPr>
            </a:br>
            <a:r>
              <a:rPr lang="en-US" u="sng" dirty="0">
                <a:latin typeface="+mj-lt"/>
                <a:hlinkClick r:id="rId7"/>
              </a:rPr>
              <a:t>Eric.Kloos@state.mn.us</a:t>
            </a:r>
            <a:r>
              <a:rPr lang="en-US" u="sng" dirty="0">
                <a:latin typeface="+mj-lt"/>
              </a:rPr>
              <a:t> </a:t>
            </a:r>
            <a:r>
              <a:rPr lang="en-US" sz="1100" dirty="0">
                <a:latin typeface="+mj-lt"/>
              </a:rPr>
              <a:t/>
            </a:r>
            <a:br>
              <a:rPr lang="en-US" sz="1100" dirty="0">
                <a:latin typeface="+mj-lt"/>
              </a:rPr>
            </a:br>
            <a:endParaRPr lang="en-US" sz="1100" dirty="0">
              <a:latin typeface="+mj-lt"/>
            </a:endParaRPr>
          </a:p>
          <a:p>
            <a:r>
              <a:rPr lang="en-US" b="1" dirty="0"/>
              <a:t>Garrett Petrie</a:t>
            </a:r>
            <a:endParaRPr lang="en-US" dirty="0"/>
          </a:p>
          <a:p>
            <a:r>
              <a:rPr lang="en-US" dirty="0">
                <a:hlinkClick r:id="rId8"/>
              </a:rPr>
              <a:t>Garrett.Petrie@state.mn.us</a:t>
            </a:r>
            <a:endParaRPr lang="en-US" sz="1100" dirty="0">
              <a:latin typeface="+mj-lt"/>
            </a:endParaRPr>
          </a:p>
          <a:p>
            <a:endParaRPr lang="en-US" sz="1100" dirty="0">
              <a:latin typeface="+mj-lt"/>
            </a:endParaRPr>
          </a:p>
          <a:p>
            <a:r>
              <a:rPr lang="en-US" b="1" dirty="0"/>
              <a:t>Janet Christensen</a:t>
            </a:r>
            <a:endParaRPr lang="en-US" dirty="0"/>
          </a:p>
          <a:p>
            <a:r>
              <a:rPr lang="en-US" dirty="0">
                <a:hlinkClick r:id="rId9"/>
              </a:rPr>
              <a:t>Janet.Christensen@state.mn.us</a:t>
            </a:r>
            <a:r>
              <a:rPr lang="en-US" dirty="0"/>
              <a:t> </a:t>
            </a:r>
            <a:br>
              <a:rPr lang="en-US" dirty="0"/>
            </a:br>
            <a:endParaRPr lang="en-US" dirty="0">
              <a:latin typeface="+mj-lt"/>
            </a:endParaRPr>
          </a:p>
          <a:p>
            <a:r>
              <a:rPr lang="en-US" sz="2000" b="1" i="1" dirty="0">
                <a:latin typeface="+mj-lt"/>
              </a:rPr>
              <a:t>PBIS Evaluation Contact</a:t>
            </a:r>
            <a:endParaRPr lang="en-US" sz="2000" b="1" i="1" dirty="0">
              <a:solidFill>
                <a:srgbClr val="666666"/>
              </a:solidFill>
              <a:latin typeface="+mj-lt"/>
            </a:endParaRPr>
          </a:p>
          <a:p>
            <a:r>
              <a:rPr lang="en-US" b="1" dirty="0">
                <a:latin typeface="+mj-lt"/>
              </a:rPr>
              <a:t>Wilder Research</a:t>
            </a:r>
            <a:r>
              <a:rPr lang="en-US" dirty="0">
                <a:latin typeface="+mj-lt"/>
              </a:rPr>
              <a:t/>
            </a:r>
            <a:br>
              <a:rPr lang="en-US" dirty="0">
                <a:latin typeface="+mj-lt"/>
              </a:rPr>
            </a:br>
            <a:r>
              <a:rPr lang="en-US" u="sng" dirty="0">
                <a:latin typeface="+mj-lt"/>
                <a:hlinkClick r:id="rId10"/>
              </a:rPr>
              <a:t>pbisevalmn@wilder.org</a:t>
            </a:r>
            <a:endParaRPr lang="en-US" sz="2000" dirty="0">
              <a:latin typeface="+mj-lt"/>
            </a:endParaRPr>
          </a:p>
        </p:txBody>
      </p:sp>
      <p:sp>
        <p:nvSpPr>
          <p:cNvPr id="6" name="Rectangle 5"/>
          <p:cNvSpPr/>
          <p:nvPr/>
        </p:nvSpPr>
        <p:spPr>
          <a:xfrm>
            <a:off x="6624002" y="5473536"/>
            <a:ext cx="4407658" cy="646331"/>
          </a:xfrm>
          <a:prstGeom prst="rect">
            <a:avLst/>
          </a:prstGeom>
        </p:spPr>
        <p:txBody>
          <a:bodyPr wrap="square">
            <a:spAutoFit/>
          </a:bodyPr>
          <a:lstStyle/>
          <a:p>
            <a:r>
              <a:rPr lang="en-US" b="1" dirty="0"/>
              <a:t>Find other PBIS Minnesota contacts at: </a:t>
            </a:r>
            <a:r>
              <a:rPr lang="en-US" b="1" dirty="0">
                <a:hlinkClick r:id="rId11" tooltip="PBIS MN contact webpage"/>
              </a:rPr>
              <a:t>http://pbismn.org/contact-us.php</a:t>
            </a:r>
            <a:r>
              <a:rPr lang="en-US" b="1" dirty="0"/>
              <a:t> </a:t>
            </a:r>
          </a:p>
        </p:txBody>
      </p:sp>
      <p:sp>
        <p:nvSpPr>
          <p:cNvPr id="3" name="Date Placeholder 2"/>
          <p:cNvSpPr>
            <a:spLocks noGrp="1"/>
          </p:cNvSpPr>
          <p:nvPr>
            <p:ph type="dt" sz="half" idx="10"/>
          </p:nvPr>
        </p:nvSpPr>
        <p:spPr/>
        <p:txBody>
          <a:bodyPr/>
          <a:lstStyle/>
          <a:p>
            <a:fld id="{43D316F4-89AD-44DD-BF26-638FC8FCDF6E}" type="datetime1">
              <a:rPr lang="en-US" smtClean="0">
                <a:solidFill>
                  <a:srgbClr val="000000"/>
                </a:solidFill>
              </a:rPr>
              <a:t>11/5/2019</a:t>
            </a:fld>
            <a:endParaRPr lang="en-US" dirty="0">
              <a:solidFill>
                <a:srgbClr val="000000"/>
              </a:solidFill>
            </a:endParaRPr>
          </a:p>
        </p:txBody>
      </p:sp>
      <p:sp>
        <p:nvSpPr>
          <p:cNvPr id="8" name="Footer Placeholder 7"/>
          <p:cNvSpPr>
            <a:spLocks noGrp="1"/>
          </p:cNvSpPr>
          <p:nvPr>
            <p:ph type="ftr" sz="quarter" idx="13"/>
          </p:nvPr>
        </p:nvSpPr>
        <p:spPr/>
        <p:txBody>
          <a:bodyPr/>
          <a:lstStyle/>
          <a:p>
            <a:r>
              <a:rPr lang="en-US">
                <a:solidFill>
                  <a:srgbClr val="003865"/>
                </a:solidFill>
              </a:rPr>
              <a:t>Leading for educational excellence and equity, every day for every one.</a:t>
            </a:r>
            <a:r>
              <a:rPr lang="en-US">
                <a:solidFill>
                  <a:srgbClr val="FFFFFF"/>
                </a:solidFill>
              </a:rPr>
              <a:t> </a:t>
            </a:r>
            <a:r>
              <a:rPr lang="en-US">
                <a:solidFill>
                  <a:srgbClr val="78BE21"/>
                </a:solidFill>
              </a:rPr>
              <a:t>|</a:t>
            </a:r>
            <a:r>
              <a:rPr lang="en-US">
                <a:solidFill>
                  <a:srgbClr val="FFFFFF"/>
                </a:solidFill>
              </a:rPr>
              <a:t> </a:t>
            </a:r>
            <a:r>
              <a:rPr lang="en-US">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1427965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Thank </a:t>
            </a:r>
            <a:r>
              <a:rPr lang="en-US" sz="4400" dirty="0" smtClean="0"/>
              <a:t>you for the little things that</a:t>
            </a:r>
            <a:br>
              <a:rPr lang="en-US" sz="4400" dirty="0" smtClean="0"/>
            </a:br>
            <a:r>
              <a:rPr lang="en-US" sz="4400" dirty="0" smtClean="0"/>
              <a:t>make a big difference!</a:t>
            </a:r>
            <a:endParaRPr lang="en-US" sz="4400" dirty="0"/>
          </a:p>
        </p:txBody>
      </p:sp>
      <p:sp>
        <p:nvSpPr>
          <p:cNvPr id="3" name="Text Placeholder 2"/>
          <p:cNvSpPr>
            <a:spLocks noGrp="1"/>
          </p:cNvSpPr>
          <p:nvPr>
            <p:ph type="body" sz="quarter" idx="13"/>
          </p:nvPr>
        </p:nvSpPr>
        <p:spPr/>
        <p:txBody>
          <a:bodyPr/>
          <a:lstStyle/>
          <a:p>
            <a:pPr>
              <a:spcAft>
                <a:spcPts val="0"/>
              </a:spcAft>
            </a:pPr>
            <a:r>
              <a:rPr lang="en-US" sz="2800" b="1" dirty="0"/>
              <a:t>Minnesota Department of Education – PBIS Management Team</a:t>
            </a:r>
          </a:p>
          <a:p>
            <a:pPr>
              <a:spcAft>
                <a:spcPts val="0"/>
              </a:spcAft>
            </a:pPr>
            <a:r>
              <a:rPr lang="en-US" sz="2800" dirty="0"/>
              <a:t>MDE.PBIS@state.mn.us</a:t>
            </a:r>
          </a:p>
        </p:txBody>
      </p:sp>
      <p:sp>
        <p:nvSpPr>
          <p:cNvPr id="4" name="Date Placeholder 3"/>
          <p:cNvSpPr>
            <a:spLocks noGrp="1"/>
          </p:cNvSpPr>
          <p:nvPr>
            <p:ph type="dt" sz="half" idx="10"/>
          </p:nvPr>
        </p:nvSpPr>
        <p:spPr/>
        <p:txBody>
          <a:bodyPr/>
          <a:lstStyle/>
          <a:p>
            <a:fld id="{D094F804-653A-41F1-A565-1098D9DEB37A}" type="datetime1">
              <a:rPr lang="en-US" smtClean="0">
                <a:solidFill>
                  <a:srgbClr val="FFFFFF"/>
                </a:solidFill>
              </a:rPr>
              <a:pPr/>
              <a:t>11/5/2019</a:t>
            </a:fld>
            <a:endParaRPr lang="en-US" dirty="0">
              <a:solidFill>
                <a:srgbClr val="FFFFFF"/>
              </a:solidFill>
            </a:endParaRPr>
          </a:p>
        </p:txBody>
      </p:sp>
      <p:sp>
        <p:nvSpPr>
          <p:cNvPr id="5" name="Footer Placeholder 4"/>
          <p:cNvSpPr>
            <a:spLocks noGrp="1"/>
          </p:cNvSpPr>
          <p:nvPr>
            <p:ph type="ftr" sz="quarter" idx="12"/>
          </p:nvPr>
        </p:nvSpPr>
        <p:spPr/>
        <p:txBody>
          <a:bodyPr/>
          <a:lstStyle/>
          <a:p>
            <a:r>
              <a:rPr lang="en-US" dirty="0">
                <a:solidFill>
                  <a:srgbClr val="FFFFFF"/>
                </a:solidFill>
              </a:rPr>
              <a:t>Leading for educational excellence and equity, every day for every one. </a:t>
            </a:r>
            <a:r>
              <a:rPr lang="en-US" dirty="0">
                <a:solidFill>
                  <a:srgbClr val="78BE21"/>
                </a:solidFill>
              </a:rPr>
              <a:t>|</a:t>
            </a:r>
            <a:r>
              <a:rPr lang="en-US" dirty="0">
                <a:solidFill>
                  <a:srgbClr val="FFFFFF"/>
                </a:solidFill>
              </a:rPr>
              <a:t> education.mn.gov</a:t>
            </a:r>
          </a:p>
        </p:txBody>
      </p:sp>
      <p:sp>
        <p:nvSpPr>
          <p:cNvPr id="6" name="Slide Number Placeholder 5"/>
          <p:cNvSpPr>
            <a:spLocks noGrp="1"/>
          </p:cNvSpPr>
          <p:nvPr>
            <p:ph type="sldNum" sz="quarter" idx="11"/>
          </p:nvPr>
        </p:nvSpPr>
        <p:spPr/>
        <p:txBody>
          <a:bodyPr/>
          <a:lstStyle/>
          <a:p>
            <a:fld id="{48F63A3B-78C7-47BE-AE5E-E10140E04643}" type="slidenum">
              <a:rPr lang="en-US" smtClean="0">
                <a:solidFill>
                  <a:srgbClr val="FFFFFF"/>
                </a:solidFill>
              </a:rPr>
              <a:pPr/>
              <a:t>39</a:t>
            </a:fld>
            <a:endParaRPr lang="en-US" dirty="0">
              <a:solidFill>
                <a:srgbClr val="FFFFFF"/>
              </a:solidFill>
            </a:endParaRPr>
          </a:p>
        </p:txBody>
      </p:sp>
    </p:spTree>
    <p:extLst>
      <p:ext uri="{BB962C8B-B14F-4D97-AF65-F5344CB8AC3E}">
        <p14:creationId xmlns:p14="http://schemas.microsoft.com/office/powerpoint/2010/main" val="4105469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122A.627 Positive Behavioral Interventions and Supports added to 2017 Education Statutes" title="2017 Minnesota Statutes Website"/>
          <p:cNvPicPr>
            <a:picLocks noChangeAspect="1"/>
          </p:cNvPicPr>
          <p:nvPr/>
        </p:nvPicPr>
        <p:blipFill>
          <a:blip r:embed="rId3"/>
          <a:stretch>
            <a:fillRect/>
          </a:stretch>
        </p:blipFill>
        <p:spPr>
          <a:xfrm>
            <a:off x="-98960" y="0"/>
            <a:ext cx="12392560" cy="6914690"/>
          </a:xfrm>
          <a:prstGeom prst="rect">
            <a:avLst/>
          </a:prstGeom>
        </p:spPr>
      </p:pic>
      <p:sp>
        <p:nvSpPr>
          <p:cNvPr id="9" name="TextBox 8" descr="to show the MN statute" title="hyperlink"/>
          <p:cNvSpPr txBox="1"/>
          <p:nvPr/>
        </p:nvSpPr>
        <p:spPr>
          <a:xfrm>
            <a:off x="4495132" y="2474680"/>
            <a:ext cx="5315238" cy="338554"/>
          </a:xfrm>
          <a:prstGeom prst="rect">
            <a:avLst/>
          </a:prstGeom>
          <a:solidFill>
            <a:srgbClr val="990033"/>
          </a:solid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mn-ea"/>
                <a:cs typeface="+mn-cs"/>
              </a:rPr>
              <a:t>Source: </a:t>
            </a:r>
            <a:r>
              <a:rPr kumimoji="0" lang="en-US" sz="1600" b="1" i="0" u="sng" strike="noStrike" kern="1200" cap="none" spc="0" normalizeH="0" baseline="0" noProof="0" dirty="0">
                <a:ln>
                  <a:noFill/>
                </a:ln>
                <a:solidFill>
                  <a:srgbClr val="FFFFFF"/>
                </a:solidFill>
                <a:effectLst/>
                <a:uLnTx/>
                <a:uFillTx/>
                <a:latin typeface="Calibri"/>
                <a:ea typeface="+mn-ea"/>
                <a:cs typeface="+mn-cs"/>
              </a:rPr>
              <a:t>https://www.revisor.mn.gov/statutes/?id=122A.627</a:t>
            </a:r>
            <a:endParaRPr kumimoji="0" lang="en-US" sz="1600" b="0" i="0" u="sng"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388257" y="-1325563"/>
            <a:ext cx="10515600" cy="1325563"/>
          </a:xfrm>
        </p:spPr>
        <p:txBody>
          <a:bodyPr/>
          <a:lstStyle/>
          <a:p>
            <a:r>
              <a:rPr lang="en-US" dirty="0"/>
              <a:t>PBIS Defined in MN Statute 122A.627</a:t>
            </a:r>
          </a:p>
        </p:txBody>
      </p:sp>
    </p:spTree>
    <p:extLst>
      <p:ext uri="{BB962C8B-B14F-4D97-AF65-F5344CB8AC3E}">
        <p14:creationId xmlns:p14="http://schemas.microsoft.com/office/powerpoint/2010/main" val="2830056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descr="Reference page"/>
          <p:cNvSpPr>
            <a:spLocks noGrp="1"/>
          </p:cNvSpPr>
          <p:nvPr>
            <p:ph idx="1"/>
          </p:nvPr>
        </p:nvSpPr>
        <p:spPr/>
        <p:txBody>
          <a:bodyPr>
            <a:normAutofit/>
          </a:bodyPr>
          <a:lstStyle/>
          <a:p>
            <a:pPr marL="0" indent="0">
              <a:buNone/>
            </a:pPr>
            <a:r>
              <a:rPr lang="en-US" sz="2400" dirty="0">
                <a:solidFill>
                  <a:schemeClr val="dk1"/>
                </a:solidFill>
                <a:ea typeface="Calibri"/>
                <a:cs typeface="Calibri"/>
                <a:sym typeface="Calibri"/>
              </a:rPr>
              <a:t>Cook, Clayton &amp; Fiat, Aria &amp; Larson, Madeline &amp; </a:t>
            </a:r>
            <a:r>
              <a:rPr lang="en-US" sz="2400" dirty="0" err="1">
                <a:solidFill>
                  <a:schemeClr val="dk1"/>
                </a:solidFill>
                <a:ea typeface="Calibri"/>
                <a:cs typeface="Calibri"/>
                <a:sym typeface="Calibri"/>
              </a:rPr>
              <a:t>Daikos</a:t>
            </a:r>
            <a:r>
              <a:rPr lang="en-US" sz="2400" dirty="0">
                <a:solidFill>
                  <a:schemeClr val="dk1"/>
                </a:solidFill>
                <a:ea typeface="Calibri"/>
                <a:cs typeface="Calibri"/>
                <a:sym typeface="Calibri"/>
              </a:rPr>
              <a:t>, Christopher &amp; </a:t>
            </a:r>
            <a:r>
              <a:rPr lang="en-US" sz="2400" dirty="0" err="1">
                <a:solidFill>
                  <a:schemeClr val="dk1"/>
                </a:solidFill>
                <a:ea typeface="Calibri"/>
                <a:cs typeface="Calibri"/>
                <a:sym typeface="Calibri"/>
              </a:rPr>
              <a:t>Slemrod</a:t>
            </a:r>
            <a:r>
              <a:rPr lang="en-US" sz="2400" dirty="0">
                <a:solidFill>
                  <a:schemeClr val="dk1"/>
                </a:solidFill>
                <a:ea typeface="Calibri"/>
                <a:cs typeface="Calibri"/>
                <a:sym typeface="Calibri"/>
              </a:rPr>
              <a:t>, Tal &amp; Holland, Elizabeth &amp; Thayer, Andrew &amp; Renshaw, Tyler. (2018). Positive Greetings at the Door: Evaluation of a Low-Cost, High-Yield Proactive Classroom Management Strategy. Journal of Positive Behavior Interventions. 109830071775383. 10.1177/1098300717753831</a:t>
            </a:r>
            <a:r>
              <a:rPr lang="en-US" sz="2400" dirty="0" smtClean="0">
                <a:solidFill>
                  <a:schemeClr val="dk1"/>
                </a:solidFill>
                <a:ea typeface="Calibri"/>
                <a:cs typeface="Calibri"/>
                <a:sym typeface="Calibri"/>
              </a:rPr>
              <a:t>.</a:t>
            </a:r>
            <a:endParaRPr lang="en-US" sz="2400" dirty="0">
              <a:solidFill>
                <a:schemeClr val="dk1"/>
              </a:solidFill>
              <a:ea typeface="Calibri"/>
              <a:cs typeface="Calibri"/>
              <a:sym typeface="Calibri"/>
            </a:endParaRP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11/5/2019</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40</a:t>
            </a:fld>
            <a:endParaRPr lang="en-US" dirty="0">
              <a:solidFill>
                <a:srgbClr val="000000"/>
              </a:solidFill>
            </a:endParaRPr>
          </a:p>
        </p:txBody>
      </p:sp>
      <p:sp>
        <p:nvSpPr>
          <p:cNvPr id="6" name="Footer Placeholder 5"/>
          <p:cNvSpPr>
            <a:spLocks noGrp="1"/>
          </p:cNvSpPr>
          <p:nvPr>
            <p:ph type="ftr" sz="quarter" idx="13"/>
          </p:nvPr>
        </p:nvSpPr>
        <p:spPr/>
        <p:txBody>
          <a:body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education.mn.gov</a:t>
            </a:r>
          </a:p>
        </p:txBody>
      </p:sp>
    </p:spTree>
    <p:extLst>
      <p:ext uri="{BB962C8B-B14F-4D97-AF65-F5344CB8AC3E}">
        <p14:creationId xmlns:p14="http://schemas.microsoft.com/office/powerpoint/2010/main" val="887324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shot of a school's use of data including graphs, and triangle&#10;" title="text box and picture"/>
          <p:cNvPicPr>
            <a:picLocks noChangeAspect="1"/>
          </p:cNvPicPr>
          <p:nvPr/>
        </p:nvPicPr>
        <p:blipFill rotWithShape="1">
          <a:blip r:embed="rId3"/>
          <a:srcRect l="2679" t="22895" r="25453" b="7887"/>
          <a:stretch/>
        </p:blipFill>
        <p:spPr>
          <a:xfrm>
            <a:off x="6946125" y="5061953"/>
            <a:ext cx="2399031" cy="1624343"/>
          </a:xfrm>
          <a:prstGeom prst="rect">
            <a:avLst/>
          </a:prstGeom>
        </p:spPr>
      </p:pic>
      <p:sp>
        <p:nvSpPr>
          <p:cNvPr id="2" name="Title 1"/>
          <p:cNvSpPr>
            <a:spLocks noGrp="1"/>
          </p:cNvSpPr>
          <p:nvPr>
            <p:ph type="title"/>
          </p:nvPr>
        </p:nvSpPr>
        <p:spPr/>
        <p:txBody>
          <a:bodyPr>
            <a:normAutofit/>
          </a:bodyPr>
          <a:lstStyle/>
          <a:p>
            <a:r>
              <a:rPr lang="en-US" sz="2800" dirty="0"/>
              <a:t>Statute PBIS Definition in Practice:</a:t>
            </a:r>
            <a:br>
              <a:rPr lang="en-US" sz="2800" dirty="0"/>
            </a:br>
            <a:r>
              <a:rPr lang="en-US" sz="1600" dirty="0"/>
              <a:t>An Evidence-Based Framework to Prevent Problem Behavior and Support Positive, Prosocial Behaviors </a:t>
            </a:r>
            <a:endParaRPr lang="en-US" sz="2800" dirty="0"/>
          </a:p>
        </p:txBody>
      </p:sp>
      <p:sp>
        <p:nvSpPr>
          <p:cNvPr id="3" name="Content Placeholder 2"/>
          <p:cNvSpPr>
            <a:spLocks noGrp="1"/>
          </p:cNvSpPr>
          <p:nvPr>
            <p:ph idx="1"/>
          </p:nvPr>
        </p:nvSpPr>
        <p:spPr>
          <a:xfrm>
            <a:off x="337039" y="1571684"/>
            <a:ext cx="5914292" cy="2702951"/>
          </a:xfrm>
        </p:spPr>
        <p:txBody>
          <a:bodyPr>
            <a:normAutofit/>
          </a:bodyPr>
          <a:lstStyle/>
          <a:p>
            <a:pPr marL="457200" indent="-457200">
              <a:spcBef>
                <a:spcPts val="600"/>
              </a:spcBef>
              <a:spcAft>
                <a:spcPts val="0"/>
              </a:spcAft>
              <a:buSzPct val="90000"/>
              <a:buFont typeface="+mj-lt"/>
              <a:buAutoNum type="arabicParenR"/>
            </a:pPr>
            <a:r>
              <a:rPr lang="en-US" sz="1800" dirty="0"/>
              <a:t>3 to 5 positive expectations, taught and practiced</a:t>
            </a:r>
          </a:p>
          <a:p>
            <a:pPr marL="457200" indent="-457200">
              <a:spcBef>
                <a:spcPts val="600"/>
              </a:spcBef>
              <a:spcAft>
                <a:spcPts val="0"/>
              </a:spcAft>
              <a:buSzPct val="90000"/>
              <a:buFont typeface="+mj-lt"/>
              <a:buAutoNum type="arabicParenR"/>
            </a:pPr>
            <a:r>
              <a:rPr lang="en-US" sz="1800" dirty="0"/>
              <a:t>Acknowledgement and feedback system</a:t>
            </a:r>
          </a:p>
          <a:p>
            <a:pPr marL="457200" indent="-457200">
              <a:spcBef>
                <a:spcPts val="600"/>
              </a:spcBef>
              <a:spcAft>
                <a:spcPts val="0"/>
              </a:spcAft>
              <a:buSzPct val="90000"/>
              <a:buFont typeface="+mj-lt"/>
              <a:buAutoNum type="arabicParenR"/>
            </a:pPr>
            <a:r>
              <a:rPr lang="en-US" sz="1800" dirty="0"/>
              <a:t>Consistent and specialized supports for student needs</a:t>
            </a:r>
          </a:p>
          <a:p>
            <a:pPr marL="457200" indent="-457200">
              <a:spcBef>
                <a:spcPts val="600"/>
              </a:spcBef>
              <a:spcAft>
                <a:spcPts val="0"/>
              </a:spcAft>
              <a:buSzPct val="90000"/>
              <a:buFont typeface="+mj-lt"/>
              <a:buAutoNum type="arabicParenR"/>
            </a:pPr>
            <a:r>
              <a:rPr lang="en-US" sz="1800" dirty="0"/>
              <a:t>Data-based decision making</a:t>
            </a:r>
          </a:p>
          <a:p>
            <a:pPr marL="457200" indent="-457200">
              <a:spcBef>
                <a:spcPts val="600"/>
              </a:spcBef>
              <a:spcAft>
                <a:spcPts val="0"/>
              </a:spcAft>
              <a:buSzPct val="90000"/>
              <a:buFont typeface="+mj-lt"/>
              <a:buAutoNum type="arabicParenR"/>
            </a:pPr>
            <a:r>
              <a:rPr lang="en-US" sz="1800" dirty="0"/>
              <a:t>Continuum of interventions for all, integrated and aligned with </a:t>
            </a:r>
            <a:r>
              <a:rPr lang="en-US" sz="1800" dirty="0" smtClean="0"/>
              <a:t>supports to ensure academic success</a:t>
            </a:r>
            <a:endParaRPr lang="en-US" sz="1800" dirty="0"/>
          </a:p>
          <a:p>
            <a:pPr marL="457200" indent="-457200">
              <a:spcBef>
                <a:spcPts val="600"/>
              </a:spcBef>
              <a:spcAft>
                <a:spcPts val="0"/>
              </a:spcAft>
              <a:buSzPct val="90000"/>
              <a:buFont typeface="+mj-lt"/>
              <a:buAutoNum type="arabicParenR"/>
            </a:pPr>
            <a:r>
              <a:rPr lang="en-US" sz="1800" dirty="0"/>
              <a:t>Team-based approach</a:t>
            </a:r>
          </a:p>
          <a:p>
            <a:pPr marL="457200" indent="-457200">
              <a:buFont typeface="+mj-lt"/>
              <a:buAutoNum type="arabicParenR"/>
            </a:pPr>
            <a:endParaRPr lang="en-US" sz="1400" dirty="0"/>
          </a:p>
        </p:txBody>
      </p:sp>
      <p:pic>
        <p:nvPicPr>
          <p:cNvPr id="10" name="Picture 9" descr="A picture of a team working together " title="Picture "/>
          <p:cNvPicPr>
            <a:picLocks noChangeAspect="1"/>
          </p:cNvPicPr>
          <p:nvPr/>
        </p:nvPicPr>
        <p:blipFill>
          <a:blip r:embed="rId4"/>
          <a:stretch>
            <a:fillRect/>
          </a:stretch>
        </p:blipFill>
        <p:spPr>
          <a:xfrm>
            <a:off x="6486820" y="1571684"/>
            <a:ext cx="2441570" cy="1525446"/>
          </a:xfrm>
          <a:prstGeom prst="rect">
            <a:avLst/>
          </a:prstGeom>
        </p:spPr>
      </p:pic>
      <p:sp>
        <p:nvSpPr>
          <p:cNvPr id="13" name="TextBox 12" descr="to show the MN statute" title="hyperlink"/>
          <p:cNvSpPr txBox="1"/>
          <p:nvPr/>
        </p:nvSpPr>
        <p:spPr>
          <a:xfrm>
            <a:off x="63240" y="6547779"/>
            <a:ext cx="3757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3865"/>
                </a:solidFill>
                <a:effectLst/>
                <a:uLnTx/>
                <a:uFillTx/>
                <a:latin typeface="Calibri"/>
                <a:ea typeface="+mn-ea"/>
                <a:cs typeface="+mn-cs"/>
              </a:rPr>
              <a:t>Source: </a:t>
            </a:r>
            <a:r>
              <a:rPr kumimoji="0" lang="en-US" sz="1100" b="0" i="0" u="none" strike="noStrike" kern="1200" cap="none" spc="0" normalizeH="0" baseline="0" noProof="0" dirty="0">
                <a:ln>
                  <a:noFill/>
                </a:ln>
                <a:solidFill>
                  <a:srgbClr val="003865"/>
                </a:solidFill>
                <a:effectLst/>
                <a:uLnTx/>
                <a:uFillTx/>
                <a:latin typeface="Calibri"/>
                <a:ea typeface="+mn-ea"/>
                <a:cs typeface="+mn-cs"/>
              </a:rPr>
              <a:t>https://www.revisor.mn.gov/statutes/?id=122A.627</a:t>
            </a:r>
          </a:p>
        </p:txBody>
      </p:sp>
      <p:pic>
        <p:nvPicPr>
          <p:cNvPr id="14" name="Picture 13" descr="Side by side posters listing expectations in English and Ojibwe" title="Positive Expectations in Ojibwe"/>
          <p:cNvPicPr>
            <a:picLocks noChangeAspect="1"/>
          </p:cNvPicPr>
          <p:nvPr/>
        </p:nvPicPr>
        <p:blipFill rotWithShape="1">
          <a:blip r:embed="rId5" cstate="print">
            <a:extLst>
              <a:ext uri="{28A0092B-C50C-407E-A947-70E740481C1C}">
                <a14:useLocalDpi xmlns:a14="http://schemas.microsoft.com/office/drawing/2010/main" val="0"/>
              </a:ext>
            </a:extLst>
          </a:blip>
          <a:srcRect t="19468" b="13416"/>
          <a:stretch/>
        </p:blipFill>
        <p:spPr>
          <a:xfrm>
            <a:off x="9074715" y="1571684"/>
            <a:ext cx="2887324" cy="2583832"/>
          </a:xfrm>
          <a:prstGeom prst="rect">
            <a:avLst/>
          </a:prstGeom>
        </p:spPr>
      </p:pic>
      <p:pic>
        <p:nvPicPr>
          <p:cNvPr id="15" name="Picture 5" descr="P1050408"/>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129" t="11336" r="8746" b="7459"/>
          <a:stretch/>
        </p:blipFill>
        <p:spPr bwMode="auto">
          <a:xfrm>
            <a:off x="6946125" y="3602014"/>
            <a:ext cx="1699816" cy="1302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PBIS triangle that displays the distribution of progressively more comprehensive and personalized interventions.  &#10;&#10;From the bottom to the top of the triangle&#10;&#10;(Green Section) All students receive primary prevention that may include instructional classroom management, culturally responsive school-wide social skills instruction, restorative discipline and positive reinforcement.&#10;&#10;(Yellow Section) 15% of students receive secondary prevention which may include targeted group social instruction  &#10;&#10;(Red Section) 5% of students receive tertiary prevention which may include trauma informed cognitive behavioral counseling and wraparound function-based support. "/>
          <p:cNvPicPr>
            <a:picLocks noChangeAspect="1"/>
          </p:cNvPicPr>
          <p:nvPr/>
        </p:nvPicPr>
        <p:blipFill>
          <a:blip r:embed="rId7"/>
          <a:stretch>
            <a:fillRect/>
          </a:stretch>
        </p:blipFill>
        <p:spPr>
          <a:xfrm>
            <a:off x="4141769" y="3951262"/>
            <a:ext cx="2804356" cy="2596518"/>
          </a:xfrm>
          <a:prstGeom prst="rect">
            <a:avLst/>
          </a:prstGeom>
        </p:spPr>
      </p:pic>
      <p:pic>
        <p:nvPicPr>
          <p:cNvPr id="33" name="Picture 32" descr="Teacher working with samll group of elementary students in the hallway of the school building. "/>
          <p:cNvPicPr>
            <a:picLocks noChangeAspect="1"/>
          </p:cNvPicPr>
          <p:nvPr/>
        </p:nvPicPr>
        <p:blipFill>
          <a:blip r:embed="rId8"/>
          <a:stretch>
            <a:fillRect/>
          </a:stretch>
        </p:blipFill>
        <p:spPr>
          <a:xfrm>
            <a:off x="2721648" y="4667092"/>
            <a:ext cx="1611924" cy="1207033"/>
          </a:xfrm>
          <a:prstGeom prst="rect">
            <a:avLst/>
          </a:prstGeom>
        </p:spPr>
      </p:pic>
      <p:pic>
        <p:nvPicPr>
          <p:cNvPr id="34" name="irc_mi" descr="Photo of students">
            <a:hlinkClick r:id="rId9"/>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29961" y="4667092"/>
            <a:ext cx="2311611" cy="1733708"/>
          </a:xfrm>
          <a:prstGeom prst="rect">
            <a:avLst/>
          </a:prstGeom>
          <a:noFill/>
          <a:ln>
            <a:noFill/>
          </a:ln>
        </p:spPr>
      </p:pic>
      <p:pic>
        <p:nvPicPr>
          <p:cNvPr id="16" name="Google Shape;514;p61" descr="Picture of Bluejacket Pride Behavior Flow Chart" title="Bluejacket Pride Behaviors Flow Chart"/>
          <p:cNvPicPr preferRelativeResize="0">
            <a:picLocks noChangeAspect="1"/>
          </p:cNvPicPr>
          <p:nvPr/>
        </p:nvPicPr>
        <p:blipFill>
          <a:blip r:embed="rId11" cstate="screen">
            <a:alphaModFix/>
            <a:extLst>
              <a:ext uri="{28A0092B-C50C-407E-A947-70E740481C1C}">
                <a14:useLocalDpi xmlns:a14="http://schemas.microsoft.com/office/drawing/2010/main"/>
              </a:ext>
            </a:extLst>
          </a:blip>
          <a:stretch>
            <a:fillRect/>
          </a:stretch>
        </p:blipFill>
        <p:spPr>
          <a:xfrm>
            <a:off x="9971911" y="4321556"/>
            <a:ext cx="1834542" cy="2364740"/>
          </a:xfrm>
          <a:prstGeom prst="rect">
            <a:avLst/>
          </a:prstGeom>
          <a:noFill/>
          <a:ln>
            <a:noFill/>
          </a:ln>
        </p:spPr>
      </p:pic>
    </p:spTree>
    <p:extLst>
      <p:ext uri="{BB962C8B-B14F-4D97-AF65-F5344CB8AC3E}">
        <p14:creationId xmlns:p14="http://schemas.microsoft.com/office/powerpoint/2010/main" val="311167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University of Minnesota</a:t>
            </a:r>
            <a:br>
              <a:rPr lang="en-US" dirty="0" smtClean="0"/>
            </a:br>
            <a:r>
              <a:rPr lang="en-US" sz="2700" dirty="0" smtClean="0"/>
              <a:t>Dr. Clay Cook, PhD</a:t>
            </a:r>
            <a:endParaRPr lang="en-US" dirty="0"/>
          </a:p>
        </p:txBody>
      </p:sp>
      <p:pic>
        <p:nvPicPr>
          <p:cNvPr id="7" name="Content Placeholder 6" descr="Dr. Clay Cook professional photo from Univiersity of Minnesota"/>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43682" y="2708988"/>
            <a:ext cx="2044422" cy="3066634"/>
          </a:xfrm>
        </p:spPr>
      </p:pic>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11/5/2019</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6</a:t>
            </a:fld>
            <a:endParaRPr lang="en-US" dirty="0">
              <a:solidFill>
                <a:srgbClr val="000000"/>
              </a:solidFill>
            </a:endParaRPr>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solidFill>
                  <a:srgbClr val="FFFFFF"/>
                </a:solidFill>
              </a:rPr>
              <a:t> </a:t>
            </a:r>
            <a:r>
              <a:rPr lang="en-US" smtClean="0">
                <a:solidFill>
                  <a:srgbClr val="78BE21"/>
                </a:solidFill>
              </a:rPr>
              <a:t>|</a:t>
            </a:r>
            <a:r>
              <a:rPr lang="en-US" smtClean="0">
                <a:solidFill>
                  <a:srgbClr val="FFFFFF"/>
                </a:solidFill>
              </a:rPr>
              <a:t> </a:t>
            </a:r>
            <a:r>
              <a:rPr lang="en-US" smtClean="0">
                <a:solidFill>
                  <a:srgbClr val="003865"/>
                </a:solidFill>
              </a:rPr>
              <a:t>education.mn.gov</a:t>
            </a:r>
            <a:endParaRPr lang="en-US" dirty="0">
              <a:solidFill>
                <a:srgbClr val="003865"/>
              </a:solidFill>
            </a:endParaRPr>
          </a:p>
        </p:txBody>
      </p:sp>
      <p:sp>
        <p:nvSpPr>
          <p:cNvPr id="8" name="TextBox 7"/>
          <p:cNvSpPr txBox="1"/>
          <p:nvPr/>
        </p:nvSpPr>
        <p:spPr>
          <a:xfrm>
            <a:off x="117575" y="5883384"/>
            <a:ext cx="7034047" cy="369332"/>
          </a:xfrm>
          <a:prstGeom prst="rect">
            <a:avLst/>
          </a:prstGeom>
          <a:noFill/>
        </p:spPr>
        <p:txBody>
          <a:bodyPr wrap="square" rtlCol="0">
            <a:spAutoFit/>
          </a:bodyPr>
          <a:lstStyle/>
          <a:p>
            <a:r>
              <a:rPr lang="en-US" dirty="0">
                <a:hlinkClick r:id="rId4" tooltip="Link to Article Online"/>
              </a:rPr>
              <a:t>https://journals.sagepub.com/doi/full/10.1177/1098300717753831</a:t>
            </a:r>
            <a:endParaRPr lang="en-US" dirty="0"/>
          </a:p>
        </p:txBody>
      </p:sp>
      <p:sp>
        <p:nvSpPr>
          <p:cNvPr id="9" name="TextBox 8"/>
          <p:cNvSpPr txBox="1"/>
          <p:nvPr/>
        </p:nvSpPr>
        <p:spPr>
          <a:xfrm>
            <a:off x="364747" y="1540356"/>
            <a:ext cx="11462504" cy="1138773"/>
          </a:xfrm>
          <a:prstGeom prst="rect">
            <a:avLst/>
          </a:prstGeom>
          <a:noFill/>
        </p:spPr>
        <p:txBody>
          <a:bodyPr wrap="square" rtlCol="0">
            <a:spAutoFit/>
          </a:bodyPr>
          <a:lstStyle/>
          <a:p>
            <a:r>
              <a:rPr lang="en-US" sz="2200" i="1" dirty="0" smtClean="0"/>
              <a:t>Positive </a:t>
            </a:r>
            <a:r>
              <a:rPr lang="en-US" sz="2200" i="1" dirty="0"/>
              <a:t>Greetings at the Door: Evaluation of a Low-Cost, High-Yield Proactive Classroom Management Strategy</a:t>
            </a:r>
            <a:r>
              <a:rPr lang="en-US" sz="2200" dirty="0"/>
              <a:t>, Clayton R. Cook et al</a:t>
            </a:r>
            <a:r>
              <a:rPr lang="en-US" sz="2200" dirty="0" smtClean="0"/>
              <a:t>. was </a:t>
            </a:r>
            <a:r>
              <a:rPr lang="en-US" sz="2200" dirty="0"/>
              <a:t>the </a:t>
            </a:r>
            <a:r>
              <a:rPr lang="en-US" sz="2200" b="1" dirty="0" smtClean="0"/>
              <a:t>most </a:t>
            </a:r>
            <a:r>
              <a:rPr lang="en-US" sz="2200" b="1" dirty="0"/>
              <a:t>read JPBI article </a:t>
            </a:r>
            <a:r>
              <a:rPr lang="en-US" sz="2200" b="1" dirty="0" smtClean="0"/>
              <a:t>for over 6 months!</a:t>
            </a:r>
            <a:endParaRPr lang="en-US" sz="2200" b="1" dirty="0"/>
          </a:p>
          <a:p>
            <a:endParaRPr lang="en-US" sz="2400" b="1" dirty="0"/>
          </a:p>
        </p:txBody>
      </p:sp>
      <p:pic>
        <p:nvPicPr>
          <p:cNvPr id="1026" name="8D68D425-EC3B-49D3-8AE1-C71F71FB378A" descr="Journal of Positive Behavior Intervent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5993" y="2813555"/>
            <a:ext cx="22002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830368D3-6063-4340-AB43-A083A0C4CAEA" descr="830368D3-6063-4340-AB43-A083A0C4CAE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64157" y="2794566"/>
            <a:ext cx="2858309" cy="2895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3325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Positive Greetings at the Door:</a:t>
            </a:r>
            <a:r>
              <a:rPr lang="en-US" dirty="0" smtClean="0"/>
              <a:t/>
            </a:r>
            <a:br>
              <a:rPr lang="en-US" dirty="0" smtClean="0"/>
            </a:br>
            <a:r>
              <a:rPr lang="en-US" sz="2700" dirty="0" smtClean="0"/>
              <a:t>Low-Cost, Classroom-wide Intervention</a:t>
            </a:r>
            <a:endParaRPr lang="en-US" dirty="0"/>
          </a:p>
        </p:txBody>
      </p:sp>
      <p:sp>
        <p:nvSpPr>
          <p:cNvPr id="7" name="Content Placeholder 6"/>
          <p:cNvSpPr>
            <a:spLocks noGrp="1"/>
          </p:cNvSpPr>
          <p:nvPr>
            <p:ph idx="1"/>
          </p:nvPr>
        </p:nvSpPr>
        <p:spPr>
          <a:xfrm>
            <a:off x="405064" y="1535906"/>
            <a:ext cx="6427816" cy="4351338"/>
          </a:xfrm>
        </p:spPr>
        <p:txBody>
          <a:bodyPr>
            <a:normAutofit/>
          </a:bodyPr>
          <a:lstStyle/>
          <a:p>
            <a:pPr marL="0" indent="0">
              <a:spcBef>
                <a:spcPts val="0"/>
              </a:spcBef>
              <a:buNone/>
            </a:pPr>
            <a:r>
              <a:rPr lang="en-US" sz="2400" b="1" dirty="0" smtClean="0"/>
              <a:t>Four (4) components – </a:t>
            </a:r>
            <a:r>
              <a:rPr lang="en-US" sz="2400" b="1" i="1" dirty="0" smtClean="0"/>
              <a:t>layered up from Tier 1</a:t>
            </a:r>
          </a:p>
          <a:p>
            <a:pPr marL="914400" lvl="1" indent="-457200">
              <a:buFont typeface="+mj-lt"/>
              <a:buAutoNum type="arabicPeriod" startAt="4"/>
            </a:pPr>
            <a:r>
              <a:rPr lang="en-US" sz="2000" b="1" dirty="0"/>
              <a:t>Behavior-specific praise </a:t>
            </a:r>
            <a:r>
              <a:rPr lang="en-US" sz="2000" dirty="0"/>
              <a:t>statements to certain students to reinforce desired </a:t>
            </a:r>
            <a:r>
              <a:rPr lang="en-US" sz="2000" dirty="0" smtClean="0"/>
              <a:t>behavior,</a:t>
            </a:r>
            <a:endParaRPr lang="en-US" sz="1600" dirty="0"/>
          </a:p>
          <a:p>
            <a:pPr marL="914400" lvl="1" indent="-457200">
              <a:buFont typeface="+mj-lt"/>
              <a:buAutoNum type="arabicPeriod" startAt="3"/>
            </a:pPr>
            <a:r>
              <a:rPr lang="en-US" sz="2000" b="1" dirty="0"/>
              <a:t>Privately pre-correcting </a:t>
            </a:r>
            <a:r>
              <a:rPr lang="en-US" sz="2000" dirty="0"/>
              <a:t>and encouraging individual students who struggled the previous </a:t>
            </a:r>
            <a:r>
              <a:rPr lang="en-US" sz="2000" dirty="0" smtClean="0"/>
              <a:t>day,</a:t>
            </a:r>
          </a:p>
          <a:p>
            <a:pPr marL="914400" lvl="1" indent="-457200">
              <a:buFont typeface="+mj-lt"/>
              <a:buAutoNum type="arabicPeriod" startAt="2"/>
            </a:pPr>
            <a:r>
              <a:rPr lang="en-US" sz="2000" b="1" dirty="0" smtClean="0"/>
              <a:t>Pre-corrective </a:t>
            </a:r>
            <a:r>
              <a:rPr lang="en-US" sz="2000" b="1" dirty="0"/>
              <a:t>statements </a:t>
            </a:r>
            <a:r>
              <a:rPr lang="en-US" sz="2000" dirty="0" smtClean="0"/>
              <a:t>for all students as </a:t>
            </a:r>
            <a:r>
              <a:rPr lang="en-US" sz="2000" dirty="0"/>
              <a:t>they transition into the classroom, </a:t>
            </a:r>
            <a:r>
              <a:rPr lang="en-US" sz="2000" dirty="0" smtClean="0"/>
              <a:t>and</a:t>
            </a:r>
          </a:p>
          <a:p>
            <a:pPr marL="914400" lvl="1" indent="-457200">
              <a:buFont typeface="+mj-lt"/>
              <a:buAutoNum type="arabicPeriod"/>
            </a:pPr>
            <a:r>
              <a:rPr lang="en-US" sz="2000" b="1" dirty="0"/>
              <a:t>Specific positive interactions </a:t>
            </a:r>
            <a:r>
              <a:rPr lang="en-US" sz="2000" dirty="0"/>
              <a:t>with each student as he or she enters </a:t>
            </a:r>
            <a:r>
              <a:rPr lang="en-US" sz="2000" dirty="0" smtClean="0"/>
              <a:t>room.</a:t>
            </a:r>
            <a:endParaRPr lang="en-US" sz="2000" dirty="0"/>
          </a:p>
        </p:txBody>
      </p:sp>
      <p:sp>
        <p:nvSpPr>
          <p:cNvPr id="9" name="Isosceles Triangle 14" title="MutliTiered System of Support Triangle"/>
          <p:cNvSpPr>
            <a:spLocks noChangeArrowheads="1"/>
          </p:cNvSpPr>
          <p:nvPr/>
        </p:nvSpPr>
        <p:spPr bwMode="auto">
          <a:xfrm>
            <a:off x="5902993" y="1328273"/>
            <a:ext cx="6172200" cy="5393202"/>
          </a:xfrm>
          <a:prstGeom prst="triangle">
            <a:avLst>
              <a:gd name="adj" fmla="val 49106"/>
            </a:avLst>
          </a:prstGeom>
          <a:solidFill>
            <a:srgbClr val="78BE21"/>
          </a:solidFill>
          <a:ln w="25400">
            <a:solidFill>
              <a:schemeClr val="tx1">
                <a:alpha val="58038"/>
              </a:schemeClr>
            </a:solidFill>
            <a:miter lim="800000"/>
            <a:headEnd/>
            <a:tailEnd/>
          </a:ln>
        </p:spPr>
        <p:txBody>
          <a:bodyPr vert="horz" wrap="square" lIns="0" tIns="45720" rIns="0" bIns="45720" numCol="1"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4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cs typeface="Arial" pitchFamily="34" charset="0"/>
              </a:rPr>
              <a:t>All Students</a:t>
            </a:r>
          </a:p>
        </p:txBody>
      </p:sp>
      <p:sp>
        <p:nvSpPr>
          <p:cNvPr id="10" name="Trapezoid 15" title="Yellow Tier 2"/>
          <p:cNvSpPr>
            <a:spLocks/>
          </p:cNvSpPr>
          <p:nvPr/>
        </p:nvSpPr>
        <p:spPr bwMode="auto">
          <a:xfrm>
            <a:off x="7411753" y="2668570"/>
            <a:ext cx="3108960" cy="1356304"/>
          </a:xfrm>
          <a:custGeom>
            <a:avLst/>
            <a:gdLst>
              <a:gd name="T0" fmla="*/ 0 w 2371411"/>
              <a:gd name="T1" fmla="*/ 1003935 h 1003935"/>
              <a:gd name="T2" fmla="*/ 585866 w 2371411"/>
              <a:gd name="T3" fmla="*/ 0 h 1003935"/>
              <a:gd name="T4" fmla="*/ 1785545 w 2371411"/>
              <a:gd name="T5" fmla="*/ 0 h 1003935"/>
              <a:gd name="T6" fmla="*/ 2371411 w 2371411"/>
              <a:gd name="T7" fmla="*/ 1003935 h 1003935"/>
              <a:gd name="T8" fmla="*/ 0 w 2371411"/>
              <a:gd name="T9" fmla="*/ 1003935 h 1003935"/>
              <a:gd name="T10" fmla="*/ 0 60000 65536"/>
              <a:gd name="T11" fmla="*/ 0 60000 65536"/>
              <a:gd name="T12" fmla="*/ 0 60000 65536"/>
              <a:gd name="T13" fmla="*/ 0 60000 65536"/>
              <a:gd name="T14" fmla="*/ 0 60000 65536"/>
              <a:gd name="T15" fmla="*/ 0 w 2371411"/>
              <a:gd name="T16" fmla="*/ 0 h 1003935"/>
              <a:gd name="T17" fmla="*/ 2371411 w 2371411"/>
              <a:gd name="T18" fmla="*/ 1003935 h 1003935"/>
            </a:gdLst>
            <a:ahLst/>
            <a:cxnLst>
              <a:cxn ang="T10">
                <a:pos x="T0" y="T1"/>
              </a:cxn>
              <a:cxn ang="T11">
                <a:pos x="T2" y="T3"/>
              </a:cxn>
              <a:cxn ang="T12">
                <a:pos x="T4" y="T5"/>
              </a:cxn>
              <a:cxn ang="T13">
                <a:pos x="T6" y="T7"/>
              </a:cxn>
              <a:cxn ang="T14">
                <a:pos x="T8" y="T9"/>
              </a:cxn>
            </a:cxnLst>
            <a:rect l="T15" t="T16" r="T17" b="T18"/>
            <a:pathLst>
              <a:path w="2371411" h="1003935">
                <a:moveTo>
                  <a:pt x="0" y="1003935"/>
                </a:moveTo>
                <a:lnTo>
                  <a:pt x="585866" y="0"/>
                </a:lnTo>
                <a:lnTo>
                  <a:pt x="1785545" y="0"/>
                </a:lnTo>
                <a:lnTo>
                  <a:pt x="2371411" y="1003935"/>
                </a:lnTo>
                <a:lnTo>
                  <a:pt x="0" y="1003935"/>
                </a:lnTo>
                <a:close/>
              </a:path>
            </a:pathLst>
          </a:custGeom>
          <a:solidFill>
            <a:srgbClr val="F0C23C"/>
          </a:solidFill>
          <a:ln w="25400">
            <a:solidFill>
              <a:schemeClr val="tx1">
                <a:alpha val="58038"/>
              </a:schemeClr>
            </a:solidFill>
            <a:miter lim="800000"/>
            <a:headEnd/>
            <a:tailEnd/>
          </a:ln>
        </p:spPr>
        <p:txBody>
          <a:bodyPr vert="horz" wrap="square" lIns="0" tIns="45720" rIns="0" bIns="45720" numCol="1" anchor="ctr" anchorCtr="0" compatLnSpc="1">
            <a:prstTxWarp prst="textNoShape">
              <a:avLst/>
            </a:prstTxWarp>
          </a:bodyPr>
          <a:lstStyle/>
          <a:p>
            <a:pPr algn="ctr" fontAlgn="base">
              <a:spcBef>
                <a:spcPct val="0"/>
              </a:spcBef>
              <a:spcAft>
                <a:spcPct val="0"/>
              </a:spcAft>
            </a:pPr>
            <a:r>
              <a:rPr lang="en-US" altLang="en-US" sz="4000" b="1" dirty="0" smtClean="0">
                <a:solidFill>
                  <a:schemeClr val="bg1"/>
                </a:solidFill>
                <a:effectLst>
                  <a:outerShdw blurRad="38100" dist="38100" dir="2700000" algn="tl">
                    <a:srgbClr val="000000">
                      <a:alpha val="43137"/>
                    </a:srgbClr>
                  </a:outerShdw>
                </a:effectLst>
                <a:ea typeface="Calibri" pitchFamily="34" charset="0"/>
                <a:cs typeface="Times New Roman" pitchFamily="18" charset="0"/>
              </a:rPr>
              <a:t>Some</a:t>
            </a:r>
          </a:p>
        </p:txBody>
      </p:sp>
      <p:sp>
        <p:nvSpPr>
          <p:cNvPr id="11" name="Isosceles Triangle 16" title="Red Tier 3"/>
          <p:cNvSpPr>
            <a:spLocks noChangeArrowheads="1"/>
          </p:cNvSpPr>
          <p:nvPr/>
        </p:nvSpPr>
        <p:spPr bwMode="auto">
          <a:xfrm>
            <a:off x="8143273" y="1255384"/>
            <a:ext cx="1645920" cy="1463040"/>
          </a:xfrm>
          <a:prstGeom prst="triangle">
            <a:avLst>
              <a:gd name="adj" fmla="val 49713"/>
            </a:avLst>
          </a:prstGeom>
          <a:solidFill>
            <a:srgbClr val="C31D22"/>
          </a:solidFill>
          <a:ln w="25400">
            <a:solidFill>
              <a:schemeClr val="tx1">
                <a:alpha val="58038"/>
              </a:schemeClr>
            </a:solidFill>
            <a:miter lim="800000"/>
            <a:headEnd/>
            <a:tailEnd/>
          </a:ln>
        </p:spPr>
        <p:txBody>
          <a:bodyPr vert="horz" wrap="square" lIns="0" tIns="45720" rIns="0" bIns="45720" numCol="1" anchor="t" anchorCtr="0" compatLnSpc="1">
            <a:prstTxWarp prst="textNoShape">
              <a:avLst/>
            </a:prstTxWarp>
          </a:bodyPr>
          <a:lstStyle/>
          <a:p>
            <a:pPr algn="ctr" fontAlgn="base">
              <a:spcBef>
                <a:spcPct val="0"/>
              </a:spcBef>
              <a:spcAft>
                <a:spcPct val="0"/>
              </a:spcAft>
            </a:pPr>
            <a:r>
              <a:rPr lang="en-US" altLang="en-US" sz="3200" b="1" dirty="0" smtClean="0">
                <a:solidFill>
                  <a:schemeClr val="bg1"/>
                </a:solidFill>
                <a:effectLst>
                  <a:outerShdw blurRad="38100" dist="38100" dir="2700000" algn="tl">
                    <a:srgbClr val="000000">
                      <a:alpha val="43137"/>
                    </a:srgbClr>
                  </a:outerShdw>
                </a:effectLst>
                <a:ea typeface="Calibri" pitchFamily="34" charset="0"/>
                <a:cs typeface="Times New Roman" pitchFamily="18" charset="0"/>
              </a:rPr>
              <a:t>Few</a:t>
            </a:r>
            <a:endParaRPr lang="en-US" altLang="en-US" sz="3600" b="1" dirty="0" smtClean="0">
              <a:solidFill>
                <a:schemeClr val="bg1"/>
              </a:solidFill>
              <a:effectLst>
                <a:outerShdw blurRad="38100" dist="38100" dir="2700000" algn="tl">
                  <a:srgbClr val="000000">
                    <a:alpha val="43137"/>
                  </a:srgbClr>
                </a:outerShdw>
              </a:effectLst>
              <a:ea typeface="Calibri" pitchFamily="34" charset="0"/>
              <a:cs typeface="Times New Roman" pitchFamily="18" charset="0"/>
            </a:endParaRPr>
          </a:p>
        </p:txBody>
      </p:sp>
      <p:grpSp>
        <p:nvGrpSpPr>
          <p:cNvPr id="16" name="Group 15" descr="Symbols of students sitting in desks to represent a classroom wide intervention"/>
          <p:cNvGrpSpPr>
            <a:grpSpLocks noChangeAspect="1"/>
          </p:cNvGrpSpPr>
          <p:nvPr/>
        </p:nvGrpSpPr>
        <p:grpSpPr>
          <a:xfrm>
            <a:off x="10302162" y="1535906"/>
            <a:ext cx="1765584" cy="1877028"/>
            <a:chOff x="10660322" y="1608407"/>
            <a:chExt cx="1414871" cy="1504178"/>
          </a:xfrm>
        </p:grpSpPr>
        <p:pic>
          <p:nvPicPr>
            <p:cNvPr id="15" name="Picture 14" descr="Clipart black outline of 25 students sitting in 25 desks lined up in rows of 5"/>
            <p:cNvPicPr>
              <a:picLocks noChangeAspect="1"/>
            </p:cNvPicPr>
            <p:nvPr/>
          </p:nvPicPr>
          <p:blipFill rotWithShape="1">
            <a:blip r:embed="rId3" cstate="screen">
              <a:extLst>
                <a:ext uri="{28A0092B-C50C-407E-A947-70E740481C1C}">
                  <a14:useLocalDpi xmlns:a14="http://schemas.microsoft.com/office/drawing/2010/main"/>
                </a:ext>
              </a:extLst>
            </a:blip>
            <a:srcRect b="3354"/>
            <a:stretch/>
          </p:blipFill>
          <p:spPr>
            <a:xfrm>
              <a:off x="10825419" y="1608407"/>
              <a:ext cx="1084676" cy="1185035"/>
            </a:xfrm>
            <a:prstGeom prst="rect">
              <a:avLst/>
            </a:prstGeom>
          </p:spPr>
        </p:pic>
        <p:sp>
          <p:nvSpPr>
            <p:cNvPr id="14" name="TextBox 13"/>
            <p:cNvSpPr txBox="1"/>
            <p:nvPr/>
          </p:nvSpPr>
          <p:spPr>
            <a:xfrm>
              <a:off x="10660322" y="2816617"/>
              <a:ext cx="1414871" cy="295968"/>
            </a:xfrm>
            <a:prstGeom prst="rect">
              <a:avLst/>
            </a:prstGeom>
            <a:noFill/>
          </p:spPr>
          <p:txBody>
            <a:bodyPr wrap="square" rtlCol="0">
              <a:spAutoFit/>
            </a:bodyPr>
            <a:lstStyle/>
            <a:p>
              <a:pPr algn="ctr"/>
              <a:r>
                <a:rPr lang="en-US" b="1" dirty="0" smtClean="0"/>
                <a:t>Classroom-wide</a:t>
              </a:r>
              <a:endParaRPr lang="en-US" b="1" dirty="0"/>
            </a:p>
          </p:txBody>
        </p:sp>
      </p:grpSp>
    </p:spTree>
    <p:extLst>
      <p:ext uri="{BB962C8B-B14F-4D97-AF65-F5344CB8AC3E}">
        <p14:creationId xmlns:p14="http://schemas.microsoft.com/office/powerpoint/2010/main" val="8780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a:bodyPr>
          <a:lstStyle/>
          <a:p>
            <a:r>
              <a:rPr lang="en-US" sz="2400" dirty="0" smtClean="0"/>
              <a:t>Classrooms </a:t>
            </a:r>
            <a:r>
              <a:rPr lang="en-US" sz="2400" dirty="0"/>
              <a:t>with teachers trained and supported to use the </a:t>
            </a:r>
            <a:r>
              <a:rPr lang="en-US" sz="2400" b="1" i="1" dirty="0"/>
              <a:t>Positive Greetings at the Door (PGD) </a:t>
            </a:r>
            <a:r>
              <a:rPr lang="en-US" sz="2400" dirty="0"/>
              <a:t>strategy were associated with diminished Disruptive Behaviors (DB) and greater Academic Engaged Time (AET) than those in the control group</a:t>
            </a:r>
          </a:p>
          <a:p>
            <a:pPr lvl="1"/>
            <a:r>
              <a:rPr lang="en-US" sz="2400" dirty="0"/>
              <a:t>A</a:t>
            </a:r>
            <a:r>
              <a:rPr lang="en-US" sz="2400" dirty="0" smtClean="0"/>
              <a:t>dditional </a:t>
            </a:r>
            <a:r>
              <a:rPr lang="en-US" sz="2400" dirty="0"/>
              <a:t>hour of engagement over the course of a 5-hr instructional day</a:t>
            </a:r>
          </a:p>
          <a:p>
            <a:pPr lvl="1"/>
            <a:r>
              <a:rPr lang="en-US" sz="2400" dirty="0" smtClean="0"/>
              <a:t>Potential </a:t>
            </a:r>
            <a:r>
              <a:rPr lang="en-US" sz="2400" dirty="0"/>
              <a:t>gains of several more hours of additional academic engagement over the course of the academic year, which could produce significant improvements in actual academic achievement</a:t>
            </a:r>
          </a:p>
          <a:p>
            <a:r>
              <a:rPr lang="en-US" sz="2400" dirty="0"/>
              <a:t>PGD may serve to </a:t>
            </a:r>
            <a:r>
              <a:rPr lang="en-US" sz="2400" b="1" i="1" dirty="0"/>
              <a:t>enhance teacher–student relationships</a:t>
            </a:r>
            <a:r>
              <a:rPr lang="en-US" sz="2400" dirty="0"/>
              <a:t>, thereby creating a more positive classroom climate for all</a:t>
            </a:r>
            <a:r>
              <a:rPr lang="en-US" sz="2400" dirty="0" smtClean="0"/>
              <a:t>.</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11/5/2019</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8</a:t>
            </a:fld>
            <a:endParaRPr lang="en-US" dirty="0">
              <a:solidFill>
                <a:srgbClr val="000000"/>
              </a:solidFill>
            </a:endParaRPr>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solidFill>
                  <a:srgbClr val="FFFFFF"/>
                </a:solidFill>
              </a:rPr>
              <a:t> </a:t>
            </a:r>
            <a:r>
              <a:rPr lang="en-US" smtClean="0">
                <a:solidFill>
                  <a:srgbClr val="78BE21"/>
                </a:solidFill>
              </a:rPr>
              <a:t>|</a:t>
            </a:r>
            <a:r>
              <a:rPr lang="en-US" smtClean="0">
                <a:solidFill>
                  <a:srgbClr val="FFFFFF"/>
                </a:solidFill>
              </a:rPr>
              <a:t> </a:t>
            </a:r>
            <a:r>
              <a:rPr lang="en-US" smtClean="0">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4157693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Student-Teacher Relationships</a:t>
            </a:r>
            <a:endParaRPr lang="en-US" dirty="0"/>
          </a:p>
        </p:txBody>
      </p:sp>
      <p:sp>
        <p:nvSpPr>
          <p:cNvPr id="3" name="Content Placeholder 2"/>
          <p:cNvSpPr>
            <a:spLocks noGrp="1"/>
          </p:cNvSpPr>
          <p:nvPr>
            <p:ph idx="1"/>
          </p:nvPr>
        </p:nvSpPr>
        <p:spPr/>
        <p:txBody>
          <a:bodyPr/>
          <a:lstStyle/>
          <a:p>
            <a:pPr marL="0" indent="0">
              <a:spcBef>
                <a:spcPts val="0"/>
              </a:spcBef>
              <a:buClr>
                <a:schemeClr val="dk1"/>
              </a:buClr>
              <a:buSzPts val="3200"/>
              <a:buNone/>
            </a:pPr>
            <a:r>
              <a:rPr lang="en-US" dirty="0">
                <a:solidFill>
                  <a:schemeClr val="dk2"/>
                </a:solidFill>
                <a:latin typeface="Questrial"/>
                <a:ea typeface="Questrial"/>
                <a:cs typeface="Questrial"/>
                <a:sym typeface="Questrial"/>
              </a:rPr>
              <a:t> One stable and committed adult relationship </a:t>
            </a:r>
            <a:endParaRPr lang="en-US" dirty="0"/>
          </a:p>
          <a:p>
            <a:pPr marL="476238" lvl="1" indent="0">
              <a:spcBef>
                <a:spcPts val="240"/>
              </a:spcBef>
              <a:buClr>
                <a:schemeClr val="lt1"/>
              </a:buClr>
              <a:buSzPts val="1600"/>
              <a:buNone/>
            </a:pPr>
            <a:r>
              <a:rPr lang="en-US" sz="1200" dirty="0">
                <a:solidFill>
                  <a:schemeClr val="dk2"/>
                </a:solidFill>
                <a:latin typeface="Questrial"/>
                <a:ea typeface="Questrial"/>
                <a:cs typeface="Questrial"/>
                <a:sym typeface="Questrial"/>
              </a:rPr>
              <a:t>National Scientific Council on the Developing Child (2015). </a:t>
            </a:r>
            <a:r>
              <a:rPr lang="en-US" sz="1200" i="1" dirty="0">
                <a:solidFill>
                  <a:schemeClr val="dk2"/>
                </a:solidFill>
                <a:latin typeface="Questrial"/>
                <a:ea typeface="Questrial"/>
                <a:cs typeface="Questrial"/>
                <a:sym typeface="Questrial"/>
              </a:rPr>
              <a:t>Supportive Relationships and Active Skill-Building Strengthen the Foundations of Resilience. </a:t>
            </a:r>
            <a:r>
              <a:rPr lang="en-US" sz="1200" dirty="0">
                <a:solidFill>
                  <a:schemeClr val="dk2"/>
                </a:solidFill>
                <a:latin typeface="Questrial"/>
                <a:ea typeface="Questrial"/>
                <a:cs typeface="Questrial"/>
                <a:sym typeface="Questrial"/>
              </a:rPr>
              <a:t>Harvard University. </a:t>
            </a:r>
            <a:endParaRPr lang="en-US" dirty="0"/>
          </a:p>
          <a:p>
            <a:pPr marL="0" indent="0">
              <a:buNone/>
            </a:pP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11/5/2019</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9</a:t>
            </a:fld>
            <a:endParaRPr lang="en-US" dirty="0">
              <a:solidFill>
                <a:srgbClr val="000000"/>
              </a:solidFill>
            </a:endParaRPr>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solidFill>
                  <a:srgbClr val="FFFFFF"/>
                </a:solidFill>
              </a:rPr>
              <a:t> </a:t>
            </a:r>
            <a:r>
              <a:rPr lang="en-US" smtClean="0">
                <a:solidFill>
                  <a:srgbClr val="78BE21"/>
                </a:solidFill>
              </a:rPr>
              <a:t>|</a:t>
            </a:r>
            <a:r>
              <a:rPr lang="en-US" smtClean="0">
                <a:solidFill>
                  <a:srgbClr val="FFFFFF"/>
                </a:solidFill>
              </a:rPr>
              <a:t> </a:t>
            </a:r>
            <a:r>
              <a:rPr lang="en-US" smtClean="0">
                <a:solidFill>
                  <a:srgbClr val="003865"/>
                </a:solidFill>
              </a:rPr>
              <a:t>education.mn.gov</a:t>
            </a:r>
            <a:endParaRPr lang="en-US" dirty="0">
              <a:solidFill>
                <a:srgbClr val="003865"/>
              </a:solidFill>
            </a:endParaRPr>
          </a:p>
        </p:txBody>
      </p:sp>
      <p:pic>
        <p:nvPicPr>
          <p:cNvPr id="7" name="Google Shape;436;p66" descr="Hattie-Teacher-Student-Relationships.jpg&#10;Picture of a Protractor showing 72degree angle for Teacher-Student Relationship" title="Protractor"/>
          <p:cNvPicPr preferRelativeResize="0"/>
          <p:nvPr/>
        </p:nvPicPr>
        <p:blipFill rotWithShape="1">
          <a:blip r:embed="rId2">
            <a:alphaModFix/>
          </a:blip>
          <a:srcRect/>
          <a:stretch/>
        </p:blipFill>
        <p:spPr>
          <a:xfrm>
            <a:off x="2363997" y="3330050"/>
            <a:ext cx="3364138" cy="1995055"/>
          </a:xfrm>
          <a:prstGeom prst="rect">
            <a:avLst/>
          </a:prstGeom>
          <a:noFill/>
          <a:ln>
            <a:noFill/>
          </a:ln>
        </p:spPr>
      </p:pic>
      <p:sp>
        <p:nvSpPr>
          <p:cNvPr id="8" name="Google Shape;437;p66"/>
          <p:cNvSpPr txBox="1"/>
          <p:nvPr/>
        </p:nvSpPr>
        <p:spPr>
          <a:xfrm>
            <a:off x="5966641" y="3064252"/>
            <a:ext cx="3010662" cy="2379728"/>
          </a:xfrm>
          <a:prstGeom prst="rect">
            <a:avLst/>
          </a:prstGeom>
          <a:noFill/>
          <a:ln>
            <a:noFill/>
          </a:ln>
        </p:spPr>
        <p:txBody>
          <a:bodyPr spcFirstLastPara="1" wrap="square" lIns="68569" tIns="34275" rIns="68569" bIns="34275" anchor="t" anchorCtr="0">
            <a:noAutofit/>
          </a:bodyPr>
          <a:lstStyle/>
          <a:p>
            <a:pPr marL="214308" marR="0" lvl="0" indent="-214308" algn="l" defTabSz="914400" rtl="0" eaLnBrk="1" fontAlgn="auto" latinLnBrk="0" hangingPunct="1">
              <a:lnSpc>
                <a:spcPct val="100000"/>
              </a:lnSpc>
              <a:spcBef>
                <a:spcPts val="0"/>
              </a:spcBef>
              <a:spcAft>
                <a:spcPts val="0"/>
              </a:spcAft>
              <a:buClr>
                <a:srgbClr val="F79646"/>
              </a:buClr>
              <a:buSzPts val="2800"/>
              <a:buFont typeface="Arial"/>
              <a:buChar char="•"/>
              <a:tabLst/>
              <a:defRPr/>
            </a:pPr>
            <a:r>
              <a:rPr kumimoji="0" lang="en-US" sz="2100" b="0" i="0" u="none" strike="noStrike" kern="1200" cap="none" spc="0" normalizeH="0" baseline="0" noProof="0" dirty="0">
                <a:ln>
                  <a:noFill/>
                </a:ln>
                <a:solidFill>
                  <a:srgbClr val="F79646"/>
                </a:solidFill>
                <a:effectLst/>
                <a:uLnTx/>
                <a:uFillTx/>
                <a:latin typeface="Questrial"/>
                <a:ea typeface="Questrial"/>
                <a:cs typeface="Questrial"/>
                <a:sym typeface="Questrial"/>
              </a:rPr>
              <a:t>Teacher-Student Relationship has a .72 effect size on student learning’</a:t>
            </a:r>
            <a:endParaRPr kumimoji="0" sz="1050" b="0" i="0" u="none" strike="noStrike" kern="1200" cap="none" spc="0" normalizeH="0" baseline="0" noProof="0" dirty="0">
              <a:ln>
                <a:noFill/>
              </a:ln>
              <a:solidFill>
                <a:prstClr val="black"/>
              </a:solidFill>
              <a:effectLst/>
              <a:uLnTx/>
              <a:uFillTx/>
              <a:latin typeface="Arial"/>
              <a:ea typeface="+mn-ea"/>
              <a:cs typeface="+mn-cs"/>
            </a:endParaRPr>
          </a:p>
          <a:p>
            <a:pPr marL="214308" marR="0" lvl="0" indent="-214308" algn="l" defTabSz="914400" rtl="0" eaLnBrk="1" fontAlgn="auto" latinLnBrk="0" hangingPunct="1">
              <a:lnSpc>
                <a:spcPct val="100000"/>
              </a:lnSpc>
              <a:spcBef>
                <a:spcPts val="0"/>
              </a:spcBef>
              <a:spcAft>
                <a:spcPts val="0"/>
              </a:spcAft>
              <a:buClr>
                <a:srgbClr val="F79646"/>
              </a:buClr>
              <a:buSzPts val="2800"/>
              <a:buFont typeface="Arial"/>
              <a:buChar char="•"/>
              <a:tabLst/>
              <a:defRPr/>
            </a:pPr>
            <a:r>
              <a:rPr kumimoji="0" lang="en-US" sz="2100" b="0" i="0" u="none" strike="noStrike" kern="1200" cap="none" spc="0" normalizeH="0" baseline="0" noProof="0" dirty="0">
                <a:ln>
                  <a:noFill/>
                </a:ln>
                <a:solidFill>
                  <a:srgbClr val="F79646"/>
                </a:solidFill>
                <a:effectLst/>
                <a:uLnTx/>
                <a:uFillTx/>
                <a:latin typeface="Questrial"/>
                <a:ea typeface="Questrial"/>
                <a:cs typeface="Questrial"/>
                <a:sym typeface="Questrial"/>
              </a:rPr>
              <a:t>Average effect size of all interventions studied was .40</a:t>
            </a:r>
            <a:endParaRPr kumimoji="0" sz="105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50" b="0" i="0" u="none" strike="noStrike" kern="1200" cap="none" spc="0" normalizeH="0" baseline="0" noProof="0" dirty="0">
              <a:ln>
                <a:noFill/>
              </a:ln>
              <a:solidFill>
                <a:srgbClr val="F79646"/>
              </a:solidFill>
              <a:effectLst/>
              <a:uLnTx/>
              <a:uFillTx/>
              <a:latin typeface="Questrial"/>
              <a:ea typeface="Questrial"/>
              <a:cs typeface="Questrial"/>
              <a:sym typeface="Questrial"/>
            </a:endParaRPr>
          </a:p>
        </p:txBody>
      </p:sp>
      <p:sp>
        <p:nvSpPr>
          <p:cNvPr id="9" name="Google Shape;438;p66"/>
          <p:cNvSpPr txBox="1"/>
          <p:nvPr/>
        </p:nvSpPr>
        <p:spPr>
          <a:xfrm>
            <a:off x="2363996" y="5325105"/>
            <a:ext cx="3788480" cy="438582"/>
          </a:xfrm>
          <a:prstGeom prst="rect">
            <a:avLst/>
          </a:prstGeom>
          <a:noFill/>
          <a:ln>
            <a:noFill/>
          </a:ln>
        </p:spPr>
        <p:txBody>
          <a:bodyPr spcFirstLastPara="1" wrap="square" lIns="68569" tIns="34275" rIns="68569" bIns="3427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497D"/>
                </a:solidFill>
                <a:effectLst/>
                <a:uLnTx/>
                <a:uFillTx/>
                <a:latin typeface="Questrial"/>
                <a:ea typeface="Questrial"/>
                <a:cs typeface="Questrial"/>
                <a:sym typeface="Questrial"/>
              </a:rPr>
              <a:t>Hattie. J. (2009). </a:t>
            </a:r>
            <a:r>
              <a:rPr kumimoji="0" lang="en-US" sz="1200" b="0" i="1" u="none" strike="noStrike" kern="1200" cap="none" spc="0" normalizeH="0" baseline="0" noProof="0" dirty="0">
                <a:ln>
                  <a:noFill/>
                </a:ln>
                <a:solidFill>
                  <a:srgbClr val="1F497D"/>
                </a:solidFill>
                <a:effectLst/>
                <a:uLnTx/>
                <a:uFillTx/>
                <a:latin typeface="Questrial"/>
                <a:ea typeface="Questrial"/>
                <a:cs typeface="Questrial"/>
                <a:sym typeface="Questrial"/>
              </a:rPr>
              <a:t>Visible learning: A synthesis of over 800 meta-analyses relating to achievement. London: Routledge.  </a:t>
            </a:r>
            <a:endParaRPr kumimoji="0" sz="1200" b="0" i="0" u="none" strike="noStrike" kern="1200" cap="none" spc="0" normalizeH="0" baseline="0" noProof="0" dirty="0">
              <a:ln>
                <a:noFill/>
              </a:ln>
              <a:solidFill>
                <a:srgbClr val="1F497D"/>
              </a:solidFill>
              <a:effectLst/>
              <a:uLnTx/>
              <a:uFillTx/>
              <a:latin typeface="Questrial"/>
              <a:ea typeface="Questrial"/>
              <a:cs typeface="Questrial"/>
              <a:sym typeface="Questrial"/>
            </a:endParaRPr>
          </a:p>
        </p:txBody>
      </p:sp>
    </p:spTree>
    <p:extLst>
      <p:ext uri="{BB962C8B-B14F-4D97-AF65-F5344CB8AC3E}">
        <p14:creationId xmlns:p14="http://schemas.microsoft.com/office/powerpoint/2010/main" val="1060489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MDE &amp; PBISmn">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1_MDE &amp; PBISmn">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3.xml><?xml version="1.0" encoding="utf-8"?>
<a:theme xmlns:a="http://schemas.openxmlformats.org/drawingml/2006/main" name="UofO 4: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bisMN 4:3">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84D9526CAB864C9DC248A6AA2C129E" ma:contentTypeVersion="18" ma:contentTypeDescription="Create a new document." ma:contentTypeScope="" ma:versionID="8c3fddde941db5e7d3e4c99c11fbb8be">
  <xsd:schema xmlns:xsd="http://www.w3.org/2001/XMLSchema" xmlns:xs="http://www.w3.org/2001/XMLSchema" xmlns:p="http://schemas.microsoft.com/office/2006/metadata/properties" xmlns:ns3="ec5ffc2c-0589-4753-b34a-4c035d4e7b7e" xmlns:ns4="6ad98c6d-15f6-47b0-ade6-9078c6873b63" targetNamespace="http://schemas.microsoft.com/office/2006/metadata/properties" ma:root="true" ma:fieldsID="4dd50aa4bb19100da277d3ce7072f00f" ns3:_="" ns4:_="">
    <xsd:import namespace="ec5ffc2c-0589-4753-b34a-4c035d4e7b7e"/>
    <xsd:import namespace="6ad98c6d-15f6-47b0-ade6-9078c6873b6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5ffc2c-0589-4753-b34a-4c035d4e7b7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d98c6d-15f6-47b0-ade6-9078c6873b63"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SharingHintHash" ma:index="14"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40BEF2-B8A7-4670-9C03-BE9E801E930D}">
  <ds:schemaRefs>
    <ds:schemaRef ds:uri="http://schemas.microsoft.com/sharepoint/v3/contenttype/forms"/>
  </ds:schemaRefs>
</ds:datastoreItem>
</file>

<file path=customXml/itemProps2.xml><?xml version="1.0" encoding="utf-8"?>
<ds:datastoreItem xmlns:ds="http://schemas.openxmlformats.org/officeDocument/2006/customXml" ds:itemID="{A2C050E8-984A-4835-867F-B189A3D57FD8}">
  <ds:schemaRefs>
    <ds:schemaRef ds:uri="http://schemas.microsoft.com/office/2006/metadata/properties"/>
    <ds:schemaRef ds:uri="http://purl.org/dc/elements/1.1/"/>
    <ds:schemaRef ds:uri="http://schemas.openxmlformats.org/package/2006/metadata/core-properties"/>
    <ds:schemaRef ds:uri="http://purl.org/dc/terms/"/>
    <ds:schemaRef ds:uri="ec5ffc2c-0589-4753-b34a-4c035d4e7b7e"/>
    <ds:schemaRef ds:uri="http://schemas.microsoft.com/office/infopath/2007/PartnerControls"/>
    <ds:schemaRef ds:uri="http://schemas.microsoft.com/office/2006/documentManagement/types"/>
    <ds:schemaRef ds:uri="6ad98c6d-15f6-47b0-ade6-9078c6873b63"/>
    <ds:schemaRef ds:uri="http://www.w3.org/XML/1998/namespace"/>
    <ds:schemaRef ds:uri="http://purl.org/dc/dcmitype/"/>
  </ds:schemaRefs>
</ds:datastoreItem>
</file>

<file path=customXml/itemProps3.xml><?xml version="1.0" encoding="utf-8"?>
<ds:datastoreItem xmlns:ds="http://schemas.openxmlformats.org/officeDocument/2006/customXml" ds:itemID="{5658B8C2-D7BA-4641-B85C-9339CDCC02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5ffc2c-0589-4753-b34a-4c035d4e7b7e"/>
    <ds:schemaRef ds:uri="6ad98c6d-15f6-47b0-ade6-9078c6873b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24222</TotalTime>
  <Words>2459</Words>
  <Application>Microsoft Office PowerPoint</Application>
  <PresentationFormat>Widescreen</PresentationFormat>
  <Paragraphs>407</Paragraphs>
  <Slides>40</Slides>
  <Notes>31</Notes>
  <HiddenSlides>2</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40</vt:i4>
      </vt:variant>
    </vt:vector>
  </HeadingPairs>
  <TitlesOfParts>
    <vt:vector size="58" baseType="lpstr">
      <vt:lpstr>ＭＳ Ｐゴシック</vt:lpstr>
      <vt:lpstr>Arial</vt:lpstr>
      <vt:lpstr>Arial</vt:lpstr>
      <vt:lpstr>Calibri</vt:lpstr>
      <vt:lpstr>inherit</vt:lpstr>
      <vt:lpstr>NeueHaasGroteskText Std</vt:lpstr>
      <vt:lpstr>Noto Sans Symbols</vt:lpstr>
      <vt:lpstr>Questrial</vt:lpstr>
      <vt:lpstr>Times New Roman</vt:lpstr>
      <vt:lpstr>Times New Roman</vt:lpstr>
      <vt:lpstr>trebuchet ms</vt:lpstr>
      <vt:lpstr>Tw Cen MT</vt:lpstr>
      <vt:lpstr>Verdana</vt:lpstr>
      <vt:lpstr>Wingdings</vt:lpstr>
      <vt:lpstr>MDE &amp; PBISmn</vt:lpstr>
      <vt:lpstr>1_MDE &amp; PBISmn</vt:lpstr>
      <vt:lpstr>UofO 4:3</vt:lpstr>
      <vt:lpstr>pbisMN 4:3</vt:lpstr>
      <vt:lpstr>Small Changes, Big Impact</vt:lpstr>
      <vt:lpstr>Small Changes, Big Impact</vt:lpstr>
      <vt:lpstr>Small Changes, Big Impact PBIS in Action</vt:lpstr>
      <vt:lpstr>PBIS Defined in MN Statute 122A.627</vt:lpstr>
      <vt:lpstr>Statute PBIS Definition in Practice: An Evidence-Based Framework to Prevent Problem Behavior and Support Positive, Prosocial Behaviors </vt:lpstr>
      <vt:lpstr>University of Minnesota Dr. Clay Cook, PhD</vt:lpstr>
      <vt:lpstr>Positive Greetings at the Door: Low-Cost, Classroom-wide Intervention</vt:lpstr>
      <vt:lpstr>Results</vt:lpstr>
      <vt:lpstr>Student-Teacher Relationships</vt:lpstr>
      <vt:lpstr>Small Changes, Big Impact Implementation Progress</vt:lpstr>
      <vt:lpstr>PBIS Framework</vt:lpstr>
      <vt:lpstr>End of Day 1 Cohort 15 – 2019-2021</vt:lpstr>
      <vt:lpstr>End of Day 1 Cohort 11 – 2015-2017</vt:lpstr>
      <vt:lpstr>Completion of Cohort Training Cohort 11 – 2015-2017</vt:lpstr>
      <vt:lpstr>End of Day 1 Cohort 12 – 2016-2018</vt:lpstr>
      <vt:lpstr>Completion of Cohort Training Cohort 12 – 2016-2018</vt:lpstr>
      <vt:lpstr>End of Day 1 Cohort 13 – 2017-2019</vt:lpstr>
      <vt:lpstr>Completion of Cohort Training Cohort 13 – 2017-2019</vt:lpstr>
      <vt:lpstr>End of Day 1 Cohort 14 – 2018-2020</vt:lpstr>
      <vt:lpstr>Completion of Day 7 Cohort 14 – 2018-2020</vt:lpstr>
      <vt:lpstr>Completion of Day 7 SRIP Cohort 14 – 2018-2020</vt:lpstr>
      <vt:lpstr>Completion of Day 8 SRIP Cohort 14 – 2018-2020</vt:lpstr>
      <vt:lpstr>End of Day 1 Cohort 15 – 2019-2021</vt:lpstr>
      <vt:lpstr>PBIS Leadership Forum</vt:lpstr>
      <vt:lpstr>Implementers Forum 2019</vt:lpstr>
      <vt:lpstr>Implementers Forum 2019 Strand Introductions</vt:lpstr>
      <vt:lpstr>PBIS.org</vt:lpstr>
      <vt:lpstr>Get Positive!</vt:lpstr>
      <vt:lpstr>News &amp; Save the Dates</vt:lpstr>
      <vt:lpstr>Cohort 16 Application</vt:lpstr>
      <vt:lpstr> SWIS Facilitator Training </vt:lpstr>
      <vt:lpstr>2020 Collaborators Forum</vt:lpstr>
      <vt:lpstr>2020 Minnesota PBIS Institute and Film Festival</vt:lpstr>
      <vt:lpstr>2021 APBS Conference Minneapolis</vt:lpstr>
      <vt:lpstr>Share your #pbisMN work! </vt:lpstr>
      <vt:lpstr>North Regional Contacts</vt:lpstr>
      <vt:lpstr>Metro Regional Contacts</vt:lpstr>
      <vt:lpstr>South Regional Contacts</vt:lpstr>
      <vt:lpstr>Thank you for the little things that make a big difference!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mde.pbis@state.mn.us</dc:creator>
  <cp:lastModifiedBy>Petrie, Garrett (MDE)</cp:lastModifiedBy>
  <cp:revision>664</cp:revision>
  <dcterms:created xsi:type="dcterms:W3CDTF">2018-02-11T03:07:50Z</dcterms:created>
  <dcterms:modified xsi:type="dcterms:W3CDTF">2019-11-06T05:57:38Z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0x0101005284D9526CAB864C9DC248A6AA2C129E</vt:lpwstr>
  </property>
</Properties>
</file>