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6.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notesSlides/notesSlide8.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notesSlides/notesSlide9.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7.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4"/>
    <p:sldMasterId id="2147483810" r:id="rId5"/>
    <p:sldMasterId id="2147483813" r:id="rId6"/>
    <p:sldMasterId id="2147483821" r:id="rId7"/>
    <p:sldMasterId id="2147483824" r:id="rId8"/>
  </p:sldMasterIdLst>
  <p:notesMasterIdLst>
    <p:notesMasterId r:id="rId34"/>
  </p:notesMasterIdLst>
  <p:sldIdLst>
    <p:sldId id="428" r:id="rId9"/>
    <p:sldId id="613" r:id="rId10"/>
    <p:sldId id="700" r:id="rId11"/>
    <p:sldId id="640" r:id="rId12"/>
    <p:sldId id="256" r:id="rId13"/>
    <p:sldId id="664" r:id="rId14"/>
    <p:sldId id="678" r:id="rId15"/>
    <p:sldId id="703" r:id="rId16"/>
    <p:sldId id="680" r:id="rId17"/>
    <p:sldId id="684" r:id="rId18"/>
    <p:sldId id="683" r:id="rId19"/>
    <p:sldId id="685" r:id="rId20"/>
    <p:sldId id="705" r:id="rId21"/>
    <p:sldId id="545" r:id="rId22"/>
    <p:sldId id="691" r:id="rId23"/>
    <p:sldId id="701" r:id="rId24"/>
    <p:sldId id="702" r:id="rId25"/>
    <p:sldId id="696" r:id="rId26"/>
    <p:sldId id="694" r:id="rId27"/>
    <p:sldId id="697" r:id="rId28"/>
    <p:sldId id="699" r:id="rId29"/>
    <p:sldId id="693" r:id="rId30"/>
    <p:sldId id="579" r:id="rId31"/>
    <p:sldId id="559" r:id="rId32"/>
    <p:sldId id="45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E8D9F48-5A31-4484-9F80-FF1DEB9CADD2}">
          <p14:sldIdLst>
            <p14:sldId id="428"/>
            <p14:sldId id="613"/>
            <p14:sldId id="700"/>
          </p14:sldIdLst>
        </p14:section>
        <p14:section name="PBIS in Practice" id="{DCAF2DC1-6437-4A45-B805-FD57E080841B}">
          <p14:sldIdLst>
            <p14:sldId id="640"/>
            <p14:sldId id="256"/>
            <p14:sldId id="664"/>
            <p14:sldId id="678"/>
            <p14:sldId id="703"/>
          </p14:sldIdLst>
        </p14:section>
        <p14:section name="Implementation Progress" id="{7A214FC8-623E-4B2F-95CA-2BA80C85CF97}">
          <p14:sldIdLst>
            <p14:sldId id="680"/>
            <p14:sldId id="684"/>
            <p14:sldId id="683"/>
            <p14:sldId id="685"/>
            <p14:sldId id="705"/>
          </p14:sldIdLst>
        </p14:section>
        <p14:section name="Featured Webinars" id="{999BC277-2C77-4C82-9E01-601011A670B7}">
          <p14:sldIdLst>
            <p14:sldId id="545"/>
            <p14:sldId id="691"/>
            <p14:sldId id="701"/>
            <p14:sldId id="702"/>
          </p14:sldIdLst>
        </p14:section>
        <p14:section name="News &amp; Updates" id="{AED37053-BBC7-44C7-B797-FFD6B1F58F04}">
          <p14:sldIdLst>
            <p14:sldId id="696"/>
            <p14:sldId id="694"/>
            <p14:sldId id="697"/>
            <p14:sldId id="699"/>
            <p14:sldId id="693"/>
          </p14:sldIdLst>
        </p14:section>
        <p14:section name="Closing" id="{64474BF7-328B-41E9-93D5-283041252989}">
          <p14:sldIdLst>
            <p14:sldId id="579"/>
            <p14:sldId id="559"/>
            <p14:sldId id="45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cik, Ellen (MDE)" initials="NE(" lastIdx="5" clrIdx="0">
    <p:extLst>
      <p:ext uri="{19B8F6BF-5375-455C-9EA6-DF929625EA0E}">
        <p15:presenceInfo xmlns:p15="http://schemas.microsoft.com/office/powerpoint/2012/main" userId="S-1-5-21-2432509816-4247194023-3791653442-43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4D4D4D"/>
    <a:srgbClr val="2962A7"/>
    <a:srgbClr val="000000"/>
    <a:srgbClr val="558ED5"/>
    <a:srgbClr val="969696"/>
    <a:srgbClr val="E7E6E6"/>
    <a:srgbClr val="267300"/>
    <a:srgbClr val="698A5F"/>
    <a:srgbClr val="98E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8" autoAdjust="0"/>
    <p:restoredTop sz="95262" autoAdjust="0"/>
  </p:normalViewPr>
  <p:slideViewPr>
    <p:cSldViewPr snapToGrid="0" snapToObjects="1">
      <p:cViewPr varScale="1">
        <p:scale>
          <a:sx n="110" d="100"/>
          <a:sy n="110" d="100"/>
        </p:scale>
        <p:origin x="612" y="108"/>
      </p:cViewPr>
      <p:guideLst>
        <p:guide orient="horz" pos="2160"/>
        <p:guide pos="3840"/>
      </p:guideLst>
    </p:cSldViewPr>
  </p:slideViewPr>
  <p:outlineViewPr>
    <p:cViewPr>
      <p:scale>
        <a:sx n="33" d="100"/>
        <a:sy n="33" d="100"/>
      </p:scale>
      <p:origin x="0" y="-7356"/>
    </p:cViewPr>
  </p:outlineViewPr>
  <p:notesTextViewPr>
    <p:cViewPr>
      <p:scale>
        <a:sx n="1" d="1"/>
        <a:sy n="1" d="1"/>
      </p:scale>
      <p:origin x="0" y="0"/>
    </p:cViewPr>
  </p:notesTextViewPr>
  <p:sorterViewPr>
    <p:cViewPr>
      <p:scale>
        <a:sx n="78" d="100"/>
        <a:sy n="78" d="100"/>
      </p:scale>
      <p:origin x="0" y="-624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r>
              <a:rPr lang="en-US" sz="2000" b="1" i="0" kern="1200" baseline="0" dirty="0" smtClean="0">
                <a:solidFill>
                  <a:schemeClr val="tx2"/>
                </a:solidFill>
                <a:effectLst/>
              </a:rPr>
              <a:t>Tier 3 </a:t>
            </a:r>
            <a:r>
              <a:rPr lang="en-US" sz="2000" b="1" i="0" kern="1200" baseline="0" dirty="0">
                <a:solidFill>
                  <a:schemeClr val="tx2"/>
                </a:solidFill>
                <a:effectLst/>
              </a:rPr>
              <a:t>Average</a:t>
            </a:r>
            <a:endParaRPr lang="en-US" sz="1800" dirty="0">
              <a:solidFill>
                <a:schemeClr val="tx2"/>
              </a:solidFill>
              <a:effectLst/>
            </a:endParaRPr>
          </a:p>
        </c:rich>
      </c:tx>
      <c:layout>
        <c:manualLayout>
          <c:xMode val="edge"/>
          <c:yMode val="edge"/>
          <c:x val="0.43047820294091071"/>
          <c:y val="2.7257478120740513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endParaRPr lang="en-US"/>
        </a:p>
      </c:txPr>
    </c:title>
    <c:autoTitleDeleted val="0"/>
    <c:plotArea>
      <c:layout>
        <c:manualLayout>
          <c:layoutTarget val="inner"/>
          <c:xMode val="edge"/>
          <c:yMode val="edge"/>
          <c:x val="7.060223875475026E-2"/>
          <c:y val="2.9538525075564943E-2"/>
          <c:w val="0.92939776124524975"/>
          <c:h val="0.82843002260123899"/>
        </c:manualLayout>
      </c:layout>
      <c:barChart>
        <c:barDir val="col"/>
        <c:grouping val="clustered"/>
        <c:varyColors val="0"/>
        <c:ser>
          <c:idx val="0"/>
          <c:order val="0"/>
          <c:tx>
            <c:strRef>
              <c:f>Sheet1!$B$1</c:f>
              <c:strCache>
                <c:ptCount val="1"/>
                <c:pt idx="0">
                  <c:v>Score</c:v>
                </c:pt>
              </c:strCache>
            </c:strRef>
          </c:tx>
          <c:spPr>
            <a:solidFill>
              <a:srgbClr val="C31D22"/>
            </a:solidFill>
            <a:ln>
              <a:solidFill>
                <a:srgbClr val="000000"/>
              </a:solidFill>
            </a:ln>
            <a:effectLst/>
          </c:spPr>
          <c:invertIfNegative val="0"/>
          <c:dLbls>
            <c:dLbl>
              <c:idx val="0"/>
              <c:layout/>
              <c:tx>
                <c:rich>
                  <a:bodyPr/>
                  <a:lstStyle/>
                  <a:p>
                    <a:fld id="{049556F9-F934-46FC-AEF4-06F89AEE8E97}"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1-A950-4D47-9EB3-613E9424DC97}"/>
                </c:ext>
              </c:extLst>
            </c:dLbl>
            <c:dLbl>
              <c:idx val="1"/>
              <c:layout/>
              <c:tx>
                <c:rich>
                  <a:bodyPr/>
                  <a:lstStyle/>
                  <a:p>
                    <a:fld id="{69021D2D-3017-482C-BF0A-296CCA174431}"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2-A950-4D47-9EB3-613E9424DC97}"/>
                </c:ext>
              </c:extLst>
            </c:dLbl>
            <c:dLbl>
              <c:idx val="2"/>
              <c:layout/>
              <c:tx>
                <c:rich>
                  <a:bodyPr/>
                  <a:lstStyle/>
                  <a:p>
                    <a:fld id="{18A7E7A2-FA14-4CAF-8C86-41931242B231}"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3-A950-4D47-9EB3-613E9424DC97}"/>
                </c:ext>
              </c:extLst>
            </c:dLbl>
            <c:dLbl>
              <c:idx val="3"/>
              <c:layout/>
              <c:tx>
                <c:rich>
                  <a:bodyPr/>
                  <a:lstStyle/>
                  <a:p>
                    <a:fld id="{F158DB46-78A0-46C2-A78E-5C407F1A2741}"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4-A950-4D47-9EB3-613E9424DC97}"/>
                </c:ext>
              </c:extLst>
            </c:dLbl>
            <c:dLbl>
              <c:idx val="4"/>
              <c:layout/>
              <c:tx>
                <c:rich>
                  <a:bodyPr/>
                  <a:lstStyle/>
                  <a:p>
                    <a:fld id="{EA558F0A-3501-45F9-8D1E-0654C332496C}"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5-A950-4D47-9EB3-613E9424DC9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0"/>
              </c:ext>
            </c:extLst>
          </c:dLbls>
          <c:cat>
            <c:strRef>
              <c:f>Sheet1!$A$2:$A$6</c:f>
              <c:strCache>
                <c:ptCount val="5"/>
                <c:pt idx="0">
                  <c:v>Year 1</c:v>
                </c:pt>
                <c:pt idx="1">
                  <c:v>Year 2</c:v>
                </c:pt>
                <c:pt idx="2">
                  <c:v>Year 3</c:v>
                </c:pt>
                <c:pt idx="3">
                  <c:v>Year 4</c:v>
                </c:pt>
                <c:pt idx="4">
                  <c:v>Year 5+</c:v>
                </c:pt>
              </c:strCache>
            </c:strRef>
          </c:cat>
          <c:val>
            <c:numRef>
              <c:f>Sheet1!$B$2:$B$6</c:f>
              <c:numCache>
                <c:formatCode>General</c:formatCode>
                <c:ptCount val="5"/>
                <c:pt idx="0">
                  <c:v>0.61844459459459478</c:v>
                </c:pt>
                <c:pt idx="1">
                  <c:v>0.69495540540540512</c:v>
                </c:pt>
                <c:pt idx="2">
                  <c:v>0.76949000000000001</c:v>
                </c:pt>
                <c:pt idx="3">
                  <c:v>0.79272857142857134</c:v>
                </c:pt>
                <c:pt idx="4">
                  <c:v>0.82353636363636362</c:v>
                </c:pt>
              </c:numCache>
            </c:numRef>
          </c:val>
          <c:extLst>
            <c:ext xmlns:c15="http://schemas.microsoft.com/office/drawing/2012/chart" uri="{02D57815-91ED-43cb-92C2-25804820EDAC}">
              <c15:datalabelsRange>
                <c15:f>Sheet1!$C$2:$C$6</c15:f>
                <c15:dlblRangeCache>
                  <c:ptCount val="5"/>
                  <c:pt idx="0">
                    <c:v>n=
323</c:v>
                  </c:pt>
                  <c:pt idx="1">
                    <c:v>n=
176</c:v>
                  </c:pt>
                  <c:pt idx="2">
                    <c:v>n=
98</c:v>
                  </c:pt>
                  <c:pt idx="3">
                    <c:v>n=
51</c:v>
                  </c:pt>
                  <c:pt idx="4">
                    <c:v>n=
14</c:v>
                  </c:pt>
                </c15:dlblRangeCache>
              </c15:datalabelsRange>
            </c:ext>
            <c:ext xmlns:c16="http://schemas.microsoft.com/office/drawing/2014/chart" uri="{C3380CC4-5D6E-409C-BE32-E72D297353CC}">
              <c16:uniqueId val="{0000000C-2A71-48BB-8DC8-9097ED35FCDE}"/>
            </c:ext>
          </c:extLst>
        </c:ser>
        <c:dLbls>
          <c:showLegendKey val="0"/>
          <c:showVal val="0"/>
          <c:showCatName val="0"/>
          <c:showSerName val="0"/>
          <c:showPercent val="0"/>
          <c:showBubbleSize val="0"/>
        </c:dLbls>
        <c:gapWidth val="40"/>
        <c:overlap val="-100"/>
        <c:axId val="618625080"/>
        <c:axId val="618624096"/>
      </c:barChart>
      <c:catAx>
        <c:axId val="6186250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618624096"/>
        <c:crosses val="autoZero"/>
        <c:auto val="1"/>
        <c:lblAlgn val="ctr"/>
        <c:lblOffset val="100"/>
        <c:noMultiLvlLbl val="0"/>
      </c:catAx>
      <c:valAx>
        <c:axId val="618624096"/>
        <c:scaling>
          <c:orientation val="minMax"/>
          <c:max val="1"/>
          <c:min val="0"/>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5080"/>
        <c:crosses val="autoZero"/>
        <c:crossBetween val="between"/>
      </c:valAx>
      <c:spPr>
        <a:solidFill>
          <a:srgbClr val="FFFFFF"/>
        </a:solidFill>
        <a:ln>
          <a:noFill/>
        </a:ln>
        <a:effectLst/>
      </c:spPr>
    </c:plotArea>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r>
              <a:rPr lang="en-US" sz="2000" b="1" i="0" kern="1200" baseline="0" dirty="0" smtClean="0">
                <a:solidFill>
                  <a:schemeClr val="tx2"/>
                </a:solidFill>
                <a:effectLst/>
              </a:rPr>
              <a:t>Tier </a:t>
            </a:r>
            <a:r>
              <a:rPr lang="en-US" sz="2000" b="1" i="0" kern="1200" baseline="0" dirty="0">
                <a:solidFill>
                  <a:schemeClr val="tx2"/>
                </a:solidFill>
                <a:effectLst/>
              </a:rPr>
              <a:t>2</a:t>
            </a:r>
            <a:r>
              <a:rPr lang="en-US" sz="2000" b="1" i="0" kern="1200" baseline="0" dirty="0" smtClean="0">
                <a:solidFill>
                  <a:schemeClr val="tx2"/>
                </a:solidFill>
                <a:effectLst/>
              </a:rPr>
              <a:t> </a:t>
            </a:r>
            <a:r>
              <a:rPr lang="en-US" sz="2000" b="1" i="0" kern="1200" baseline="0" dirty="0">
                <a:solidFill>
                  <a:schemeClr val="tx2"/>
                </a:solidFill>
                <a:effectLst/>
              </a:rPr>
              <a:t>Average</a:t>
            </a:r>
            <a:endParaRPr lang="en-US" sz="1800" dirty="0">
              <a:solidFill>
                <a:schemeClr val="tx2"/>
              </a:solidFill>
              <a:effectLst/>
            </a:endParaRPr>
          </a:p>
        </c:rich>
      </c:tx>
      <c:layout>
        <c:manualLayout>
          <c:xMode val="edge"/>
          <c:yMode val="edge"/>
          <c:x val="0.43047820294091071"/>
          <c:y val="2.7257478120740513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endParaRPr lang="en-US"/>
        </a:p>
      </c:txPr>
    </c:title>
    <c:autoTitleDeleted val="0"/>
    <c:plotArea>
      <c:layout>
        <c:manualLayout>
          <c:layoutTarget val="inner"/>
          <c:xMode val="edge"/>
          <c:yMode val="edge"/>
          <c:x val="7.060223875475026E-2"/>
          <c:y val="2.9538525075564943E-2"/>
          <c:w val="0.92939776124524975"/>
          <c:h val="0.82843002260123899"/>
        </c:manualLayout>
      </c:layout>
      <c:barChart>
        <c:barDir val="col"/>
        <c:grouping val="clustered"/>
        <c:varyColors val="0"/>
        <c:ser>
          <c:idx val="0"/>
          <c:order val="0"/>
          <c:tx>
            <c:strRef>
              <c:f>Sheet1!$B$1</c:f>
              <c:strCache>
                <c:ptCount val="1"/>
                <c:pt idx="0">
                  <c:v>Score</c:v>
                </c:pt>
              </c:strCache>
            </c:strRef>
          </c:tx>
          <c:spPr>
            <a:solidFill>
              <a:srgbClr val="F0C23C"/>
            </a:solidFill>
            <a:ln>
              <a:solidFill>
                <a:srgbClr val="000000"/>
              </a:solidFill>
            </a:ln>
            <a:effectLst/>
          </c:spPr>
          <c:invertIfNegative val="0"/>
          <c:dLbls>
            <c:dLbl>
              <c:idx val="0"/>
              <c:layout/>
              <c:tx>
                <c:rich>
                  <a:bodyPr/>
                  <a:lstStyle/>
                  <a:p>
                    <a:fld id="{B1E7157B-4E9F-4F35-8560-9567F89706E1}"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1-6EF9-4421-9E9F-98E7EC1E8ACA}"/>
                </c:ext>
              </c:extLst>
            </c:dLbl>
            <c:dLbl>
              <c:idx val="1"/>
              <c:layout/>
              <c:tx>
                <c:rich>
                  <a:bodyPr/>
                  <a:lstStyle/>
                  <a:p>
                    <a:fld id="{35D88B9B-097B-4F6A-B213-8384ED781436}"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2-6EF9-4421-9E9F-98E7EC1E8ACA}"/>
                </c:ext>
              </c:extLst>
            </c:dLbl>
            <c:dLbl>
              <c:idx val="2"/>
              <c:layout/>
              <c:tx>
                <c:rich>
                  <a:bodyPr/>
                  <a:lstStyle/>
                  <a:p>
                    <a:fld id="{60F57EB0-E951-467B-B81F-733A71C83001}"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3-6EF9-4421-9E9F-98E7EC1E8ACA}"/>
                </c:ext>
              </c:extLst>
            </c:dLbl>
            <c:dLbl>
              <c:idx val="3"/>
              <c:layout/>
              <c:tx>
                <c:rich>
                  <a:bodyPr/>
                  <a:lstStyle/>
                  <a:p>
                    <a:fld id="{C1316B69-D34D-4BF3-B797-E7BD237C5FCC}"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4-6EF9-4421-9E9F-98E7EC1E8ACA}"/>
                </c:ext>
              </c:extLst>
            </c:dLbl>
            <c:dLbl>
              <c:idx val="4"/>
              <c:layout/>
              <c:tx>
                <c:rich>
                  <a:bodyPr/>
                  <a:lstStyle/>
                  <a:p>
                    <a:fld id="{865CD298-ABEC-47F0-B8FA-248490C4B2A5}"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5-6EF9-4421-9E9F-98E7EC1E8AC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effectLst/>
                    <a:latin typeface="+mn-lt"/>
                    <a:ea typeface="+mn-ea"/>
                    <a:cs typeface="+mn-cs"/>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0"/>
              </c:ext>
            </c:extLst>
          </c:dLbls>
          <c:cat>
            <c:strRef>
              <c:f>Sheet1!$A$2:$A$6</c:f>
              <c:strCache>
                <c:ptCount val="5"/>
                <c:pt idx="0">
                  <c:v>Year 1</c:v>
                </c:pt>
                <c:pt idx="1">
                  <c:v>Year 2</c:v>
                </c:pt>
                <c:pt idx="2">
                  <c:v>Year 3</c:v>
                </c:pt>
                <c:pt idx="3">
                  <c:v>Year 4</c:v>
                </c:pt>
                <c:pt idx="4">
                  <c:v>Year 5+</c:v>
                </c:pt>
              </c:strCache>
            </c:strRef>
          </c:cat>
          <c:val>
            <c:numRef>
              <c:f>Sheet1!$B$2:$B$6</c:f>
              <c:numCache>
                <c:formatCode>General</c:formatCode>
                <c:ptCount val="5"/>
                <c:pt idx="0">
                  <c:v>0.64547006802721063</c:v>
                </c:pt>
                <c:pt idx="1">
                  <c:v>0.73492432432432453</c:v>
                </c:pt>
                <c:pt idx="2">
                  <c:v>0.784320253164557</c:v>
                </c:pt>
                <c:pt idx="3">
                  <c:v>0.82600476190476191</c:v>
                </c:pt>
                <c:pt idx="4">
                  <c:v>0.82516363636363621</c:v>
                </c:pt>
              </c:numCache>
            </c:numRef>
          </c:val>
          <c:extLst>
            <c:ext xmlns:c15="http://schemas.microsoft.com/office/drawing/2012/chart" uri="{02D57815-91ED-43cb-92C2-25804820EDAC}">
              <c15:datalabelsRange>
                <c15:f>Sheet1!$C$2:$C$6</c15:f>
                <c15:dlblRangeCache>
                  <c:ptCount val="5"/>
                  <c:pt idx="0">
                    <c:v>n=
323</c:v>
                  </c:pt>
                  <c:pt idx="1">
                    <c:v>n=
176</c:v>
                  </c:pt>
                  <c:pt idx="2">
                    <c:v>n=
98</c:v>
                  </c:pt>
                  <c:pt idx="3">
                    <c:v>n=
51</c:v>
                  </c:pt>
                  <c:pt idx="4">
                    <c:v>n=
14</c:v>
                  </c:pt>
                </c15:dlblRangeCache>
              </c15:datalabelsRange>
            </c:ext>
            <c:ext xmlns:c16="http://schemas.microsoft.com/office/drawing/2014/chart" uri="{C3380CC4-5D6E-409C-BE32-E72D297353CC}">
              <c16:uniqueId val="{0000000C-2A71-48BB-8DC8-9097ED35FCDE}"/>
            </c:ext>
          </c:extLst>
        </c:ser>
        <c:dLbls>
          <c:showLegendKey val="0"/>
          <c:showVal val="0"/>
          <c:showCatName val="0"/>
          <c:showSerName val="0"/>
          <c:showPercent val="0"/>
          <c:showBubbleSize val="0"/>
        </c:dLbls>
        <c:gapWidth val="40"/>
        <c:overlap val="-100"/>
        <c:axId val="618625080"/>
        <c:axId val="618624096"/>
      </c:barChart>
      <c:catAx>
        <c:axId val="6186250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618624096"/>
        <c:crosses val="autoZero"/>
        <c:auto val="1"/>
        <c:lblAlgn val="ctr"/>
        <c:lblOffset val="100"/>
        <c:noMultiLvlLbl val="0"/>
      </c:catAx>
      <c:valAx>
        <c:axId val="618624096"/>
        <c:scaling>
          <c:orientation val="minMax"/>
          <c:max val="1"/>
          <c:min val="0"/>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5080"/>
        <c:crosses val="autoZero"/>
        <c:crossBetween val="between"/>
      </c:valAx>
      <c:spPr>
        <a:solidFill>
          <a:srgbClr val="FFFFFF"/>
        </a:solidFill>
        <a:ln>
          <a:noFill/>
        </a:ln>
        <a:effectLst/>
      </c:spPr>
    </c:plotArea>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r>
              <a:rPr lang="en-US" sz="2000" b="1" i="0" kern="1200" baseline="0" dirty="0" smtClean="0">
                <a:solidFill>
                  <a:schemeClr val="tx2"/>
                </a:solidFill>
                <a:effectLst/>
              </a:rPr>
              <a:t>Tier </a:t>
            </a:r>
            <a:r>
              <a:rPr lang="en-US" sz="2000" b="1" i="0" kern="1200" baseline="0" dirty="0">
                <a:solidFill>
                  <a:schemeClr val="tx2"/>
                </a:solidFill>
                <a:effectLst/>
              </a:rPr>
              <a:t>1 Average</a:t>
            </a:r>
            <a:endParaRPr lang="en-US" sz="1800" dirty="0">
              <a:solidFill>
                <a:schemeClr val="tx2"/>
              </a:solidFill>
              <a:effectLst/>
            </a:endParaRPr>
          </a:p>
        </c:rich>
      </c:tx>
      <c:layout>
        <c:manualLayout>
          <c:xMode val="edge"/>
          <c:yMode val="edge"/>
          <c:x val="0.43047820294091071"/>
          <c:y val="2.7257478120740513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endParaRPr lang="en-US"/>
        </a:p>
      </c:txPr>
    </c:title>
    <c:autoTitleDeleted val="0"/>
    <c:plotArea>
      <c:layout>
        <c:manualLayout>
          <c:layoutTarget val="inner"/>
          <c:xMode val="edge"/>
          <c:yMode val="edge"/>
          <c:x val="7.060223875475026E-2"/>
          <c:y val="2.9538525075564943E-2"/>
          <c:w val="0.92939776124524975"/>
          <c:h val="0.82843002260123899"/>
        </c:manualLayout>
      </c:layout>
      <c:barChart>
        <c:barDir val="col"/>
        <c:grouping val="clustered"/>
        <c:varyColors val="0"/>
        <c:ser>
          <c:idx val="0"/>
          <c:order val="0"/>
          <c:tx>
            <c:strRef>
              <c:f>Sheet1!$B$1</c:f>
              <c:strCache>
                <c:ptCount val="1"/>
                <c:pt idx="0">
                  <c:v>Score</c:v>
                </c:pt>
              </c:strCache>
            </c:strRef>
          </c:tx>
          <c:spPr>
            <a:solidFill>
              <a:srgbClr val="78BE21"/>
            </a:solidFill>
            <a:ln>
              <a:solidFill>
                <a:srgbClr val="000000"/>
              </a:solidFill>
            </a:ln>
            <a:effectLst/>
          </c:spPr>
          <c:invertIfNegative val="0"/>
          <c:dLbls>
            <c:dLbl>
              <c:idx val="0"/>
              <c:layout/>
              <c:tx>
                <c:rich>
                  <a:bodyPr/>
                  <a:lstStyle/>
                  <a:p>
                    <a:fld id="{6B9B1571-171F-41AC-B465-58769B7487C9}"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1-2A71-48BB-8DC8-9097ED35FCDE}"/>
                </c:ext>
              </c:extLst>
            </c:dLbl>
            <c:dLbl>
              <c:idx val="1"/>
              <c:layout/>
              <c:tx>
                <c:rich>
                  <a:bodyPr/>
                  <a:lstStyle/>
                  <a:p>
                    <a:fld id="{A1F7D50C-D9FA-410D-BBF6-FA0B6E932A8C}"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3-2A71-48BB-8DC8-9097ED35FCDE}"/>
                </c:ext>
              </c:extLst>
            </c:dLbl>
            <c:dLbl>
              <c:idx val="2"/>
              <c:layout/>
              <c:tx>
                <c:rich>
                  <a:bodyPr/>
                  <a:lstStyle/>
                  <a:p>
                    <a:fld id="{2FF87285-52AB-4AEE-B334-3B5158F30554}"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5-2A71-48BB-8DC8-9097ED35FCDE}"/>
                </c:ext>
              </c:extLst>
            </c:dLbl>
            <c:dLbl>
              <c:idx val="3"/>
              <c:layout/>
              <c:tx>
                <c:rich>
                  <a:bodyPr/>
                  <a:lstStyle/>
                  <a:p>
                    <a:fld id="{AE939D29-CE05-4363-BA6C-E3D4A1E8B2D7}"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7-2A71-48BB-8DC8-9097ED35FCDE}"/>
                </c:ext>
              </c:extLst>
            </c:dLbl>
            <c:dLbl>
              <c:idx val="4"/>
              <c:layout/>
              <c:tx>
                <c:rich>
                  <a:bodyPr/>
                  <a:lstStyle/>
                  <a:p>
                    <a:fld id="{8C1FBB84-C49F-4208-A50E-44E8386F8660}"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9-2A71-48BB-8DC8-9097ED35FCD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0"/>
              </c:ext>
            </c:extLst>
          </c:dLbls>
          <c:cat>
            <c:strRef>
              <c:f>Sheet1!$A$2:$A$6</c:f>
              <c:strCache>
                <c:ptCount val="5"/>
                <c:pt idx="0">
                  <c:v>Year 1</c:v>
                </c:pt>
                <c:pt idx="1">
                  <c:v>Year 2</c:v>
                </c:pt>
                <c:pt idx="2">
                  <c:v>Year 3</c:v>
                </c:pt>
                <c:pt idx="3">
                  <c:v>Year 4</c:v>
                </c:pt>
                <c:pt idx="4">
                  <c:v>Year 5+</c:v>
                </c:pt>
              </c:strCache>
            </c:strRef>
          </c:cat>
          <c:val>
            <c:numRef>
              <c:f>Sheet1!$B$2:$B$6</c:f>
              <c:numCache>
                <c:formatCode>General</c:formatCode>
                <c:ptCount val="5"/>
                <c:pt idx="0">
                  <c:v>0.77367173913043497</c:v>
                </c:pt>
                <c:pt idx="1">
                  <c:v>0.79172965517241423</c:v>
                </c:pt>
                <c:pt idx="2">
                  <c:v>0.82458375000000017</c:v>
                </c:pt>
                <c:pt idx="3">
                  <c:v>0.85079047619047632</c:v>
                </c:pt>
                <c:pt idx="4">
                  <c:v>0.82424545454545461</c:v>
                </c:pt>
              </c:numCache>
            </c:numRef>
          </c:val>
          <c:extLst>
            <c:ext xmlns:c15="http://schemas.microsoft.com/office/drawing/2012/chart" uri="{02D57815-91ED-43cb-92C2-25804820EDAC}">
              <c15:datalabelsRange>
                <c15:f>Sheet1!$C$2:$C$6</c15:f>
                <c15:dlblRangeCache>
                  <c:ptCount val="5"/>
                  <c:pt idx="0">
                    <c:v>n=
323</c:v>
                  </c:pt>
                  <c:pt idx="1">
                    <c:v>n=
176</c:v>
                  </c:pt>
                  <c:pt idx="2">
                    <c:v>n=
98</c:v>
                  </c:pt>
                  <c:pt idx="3">
                    <c:v>n=
51</c:v>
                  </c:pt>
                  <c:pt idx="4">
                    <c:v>n=
14</c:v>
                  </c:pt>
                </c15:dlblRangeCache>
              </c15:datalabelsRange>
            </c:ext>
            <c:ext xmlns:c16="http://schemas.microsoft.com/office/drawing/2014/chart" uri="{C3380CC4-5D6E-409C-BE32-E72D297353CC}">
              <c16:uniqueId val="{0000000C-2A71-48BB-8DC8-9097ED35FCDE}"/>
            </c:ext>
          </c:extLst>
        </c:ser>
        <c:dLbls>
          <c:showLegendKey val="0"/>
          <c:showVal val="0"/>
          <c:showCatName val="0"/>
          <c:showSerName val="0"/>
          <c:showPercent val="0"/>
          <c:showBubbleSize val="0"/>
        </c:dLbls>
        <c:gapWidth val="40"/>
        <c:overlap val="-100"/>
        <c:axId val="618625080"/>
        <c:axId val="618624096"/>
      </c:barChart>
      <c:catAx>
        <c:axId val="6186250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618624096"/>
        <c:crosses val="autoZero"/>
        <c:auto val="1"/>
        <c:lblAlgn val="ctr"/>
        <c:lblOffset val="100"/>
        <c:noMultiLvlLbl val="0"/>
      </c:catAx>
      <c:valAx>
        <c:axId val="618624096"/>
        <c:scaling>
          <c:orientation val="minMax"/>
          <c:max val="1"/>
          <c:min val="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accent1">
                <a:shade val="50000"/>
              </a:schemeClr>
            </a:solid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5080"/>
        <c:crosses val="autoZero"/>
        <c:crossBetween val="between"/>
      </c:valAx>
      <c:spPr>
        <a:solidFill>
          <a:srgbClr val="FFFFFF"/>
        </a:solidFill>
        <a:ln>
          <a:noFill/>
        </a:ln>
        <a:effectLst/>
      </c:spPr>
    </c:plotArea>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2400" b="1" i="0" kern="1200" spc="0" baseline="0" dirty="0">
                <a:solidFill>
                  <a:srgbClr val="003865"/>
                </a:solidFill>
                <a:effectLst/>
              </a:rPr>
              <a:t>Tiered Fidelity Inventory – Tier 1 Average</a:t>
            </a:r>
            <a:endParaRPr lang="en-US" sz="2400" dirty="0">
              <a:effectLst/>
            </a:endParaRPr>
          </a:p>
        </c:rich>
      </c:tx>
      <c:layout>
        <c:manualLayout>
          <c:xMode val="edge"/>
          <c:yMode val="edge"/>
          <c:x val="0.24195552794430061"/>
          <c:y val="6.9335450860217057E-2"/>
        </c:manualLayout>
      </c:layout>
      <c:overlay val="1"/>
    </c:title>
    <c:autoTitleDeleted val="0"/>
    <c:plotArea>
      <c:layout>
        <c:manualLayout>
          <c:layoutTarget val="inner"/>
          <c:xMode val="edge"/>
          <c:yMode val="edge"/>
          <c:x val="5.7752894104922257E-2"/>
          <c:y val="2.6269720739846725E-2"/>
          <c:w val="0.91536013708824193"/>
          <c:h val="0.81843505952814621"/>
        </c:manualLayout>
      </c:layout>
      <c:barChart>
        <c:barDir val="col"/>
        <c:grouping val="clustered"/>
        <c:varyColors val="0"/>
        <c:ser>
          <c:idx val="0"/>
          <c:order val="0"/>
          <c:tx>
            <c:strRef>
              <c:f>Sheet1!$B$1</c:f>
              <c:strCache>
                <c:ptCount val="1"/>
                <c:pt idx="0">
                  <c:v>Cohort 11</c:v>
                </c:pt>
              </c:strCache>
            </c:strRef>
          </c:tx>
          <c:spPr>
            <a:solidFill>
              <a:srgbClr val="8EB4E3"/>
            </a:solidFill>
            <a:ln>
              <a:solidFill>
                <a:srgbClr val="4D4D4D"/>
              </a:solidFill>
            </a:ln>
          </c:spPr>
          <c:invertIfNegative val="0"/>
          <c:dPt>
            <c:idx val="0"/>
            <c:invertIfNegative val="0"/>
            <c:bubble3D val="0"/>
            <c:spPr>
              <a:solidFill>
                <a:srgbClr val="558ED5"/>
              </a:solidFill>
              <a:ln>
                <a:solidFill>
                  <a:srgbClr val="4D4D4D"/>
                </a:solidFill>
              </a:ln>
            </c:spPr>
            <c:extLst>
              <c:ext xmlns:c16="http://schemas.microsoft.com/office/drawing/2014/chart" uri="{C3380CC4-5D6E-409C-BE32-E72D297353CC}">
                <c16:uniqueId val="{00000001-3CB2-44A7-9F7F-40C6D34ED977}"/>
              </c:ext>
            </c:extLst>
          </c:dPt>
          <c:dPt>
            <c:idx val="1"/>
            <c:invertIfNegative val="0"/>
            <c:bubble3D val="0"/>
            <c:spPr>
              <a:solidFill>
                <a:srgbClr val="2962A7"/>
              </a:solidFill>
              <a:ln>
                <a:solidFill>
                  <a:srgbClr val="4D4D4D"/>
                </a:solidFill>
              </a:ln>
            </c:spPr>
            <c:extLst>
              <c:ext xmlns:c16="http://schemas.microsoft.com/office/drawing/2014/chart" uri="{C3380CC4-5D6E-409C-BE32-E72D297353CC}">
                <c16:uniqueId val="{00000003-3CB2-44A7-9F7F-40C6D34ED977}"/>
              </c:ext>
            </c:extLst>
          </c:dPt>
          <c:dPt>
            <c:idx val="2"/>
            <c:invertIfNegative val="0"/>
            <c:bubble3D val="0"/>
            <c:spPr>
              <a:solidFill>
                <a:srgbClr val="003865"/>
              </a:solidFill>
              <a:ln>
                <a:solidFill>
                  <a:srgbClr val="4D4D4D"/>
                </a:solidFill>
              </a:ln>
            </c:spPr>
            <c:extLst>
              <c:ext xmlns:c16="http://schemas.microsoft.com/office/drawing/2014/chart" uri="{C3380CC4-5D6E-409C-BE32-E72D297353CC}">
                <c16:uniqueId val="{00000005-3CB2-44A7-9F7F-40C6D34ED977}"/>
              </c:ext>
            </c:extLst>
          </c:dPt>
          <c:dPt>
            <c:idx val="3"/>
            <c:invertIfNegative val="0"/>
            <c:bubble3D val="0"/>
            <c:spPr>
              <a:solidFill>
                <a:srgbClr val="558ED5"/>
              </a:solidFill>
              <a:ln>
                <a:solidFill>
                  <a:srgbClr val="4D4D4D"/>
                </a:solidFill>
              </a:ln>
            </c:spPr>
            <c:extLst>
              <c:ext xmlns:c16="http://schemas.microsoft.com/office/drawing/2014/chart" uri="{C3380CC4-5D6E-409C-BE32-E72D297353CC}">
                <c16:uniqueId val="{00000007-3CB2-44A7-9F7F-40C6D34ED977}"/>
              </c:ext>
            </c:extLst>
          </c:dPt>
          <c:dPt>
            <c:idx val="4"/>
            <c:invertIfNegative val="0"/>
            <c:bubble3D val="0"/>
            <c:spPr>
              <a:solidFill>
                <a:srgbClr val="2962A7"/>
              </a:solidFill>
              <a:ln>
                <a:solidFill>
                  <a:srgbClr val="4D4D4D"/>
                </a:solidFill>
              </a:ln>
            </c:spPr>
            <c:extLst>
              <c:ext xmlns:c16="http://schemas.microsoft.com/office/drawing/2014/chart" uri="{C3380CC4-5D6E-409C-BE32-E72D297353CC}">
                <c16:uniqueId val="{00000009-3CB2-44A7-9F7F-40C6D34ED977}"/>
              </c:ext>
            </c:extLst>
          </c:dPt>
          <c:dPt>
            <c:idx val="5"/>
            <c:invertIfNegative val="0"/>
            <c:bubble3D val="0"/>
            <c:spPr>
              <a:solidFill>
                <a:srgbClr val="003865"/>
              </a:solidFill>
              <a:ln>
                <a:solidFill>
                  <a:srgbClr val="4D4D4D"/>
                </a:solidFill>
              </a:ln>
            </c:spPr>
            <c:extLst>
              <c:ext xmlns:c16="http://schemas.microsoft.com/office/drawing/2014/chart" uri="{C3380CC4-5D6E-409C-BE32-E72D297353CC}">
                <c16:uniqueId val="{0000000B-3CB2-44A7-9F7F-40C6D34ED977}"/>
              </c:ext>
            </c:extLst>
          </c:dPt>
          <c:dLbls>
            <c:spPr>
              <a:noFill/>
              <a:ln>
                <a:noFill/>
              </a:ln>
              <a:effectLst/>
            </c:spPr>
            <c:txPr>
              <a:bodyPr rot="-5400000"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Sheet1!$B$2:$B$7</c:f>
              <c:numCache>
                <c:formatCode>0%</c:formatCode>
                <c:ptCount val="6"/>
                <c:pt idx="0">
                  <c:v>0.22</c:v>
                </c:pt>
                <c:pt idx="1">
                  <c:v>0.39</c:v>
                </c:pt>
                <c:pt idx="2">
                  <c:v>0.61</c:v>
                </c:pt>
                <c:pt idx="3">
                  <c:v>0.66</c:v>
                </c:pt>
                <c:pt idx="4">
                  <c:v>0.74</c:v>
                </c:pt>
                <c:pt idx="5">
                  <c:v>0.79</c:v>
                </c:pt>
              </c:numCache>
            </c:numRef>
          </c:val>
          <c:extLst>
            <c:ext xmlns:c16="http://schemas.microsoft.com/office/drawing/2014/chart" uri="{C3380CC4-5D6E-409C-BE32-E72D297353CC}">
              <c16:uniqueId val="{0000000C-3CB2-44A7-9F7F-40C6D34ED977}"/>
            </c:ext>
          </c:extLst>
        </c:ser>
        <c:ser>
          <c:idx val="1"/>
          <c:order val="1"/>
          <c:tx>
            <c:strRef>
              <c:f>Sheet1!$C$1</c:f>
              <c:strCache>
                <c:ptCount val="1"/>
                <c:pt idx="0">
                  <c:v>Cohort 12</c:v>
                </c:pt>
              </c:strCache>
            </c:strRef>
          </c:tx>
          <c:spPr>
            <a:solidFill>
              <a:srgbClr val="558ED5"/>
            </a:solidFill>
            <a:ln>
              <a:solidFill>
                <a:srgbClr val="4D4D4D"/>
              </a:solidFill>
            </a:ln>
          </c:spPr>
          <c:invertIfNegative val="0"/>
          <c:dPt>
            <c:idx val="1"/>
            <c:invertIfNegative val="0"/>
            <c:bubble3D val="0"/>
            <c:spPr>
              <a:solidFill>
                <a:srgbClr val="2962A7"/>
              </a:solidFill>
              <a:ln>
                <a:solidFill>
                  <a:srgbClr val="4D4D4D"/>
                </a:solidFill>
              </a:ln>
            </c:spPr>
            <c:extLst>
              <c:ext xmlns:c16="http://schemas.microsoft.com/office/drawing/2014/chart" uri="{C3380CC4-5D6E-409C-BE32-E72D297353CC}">
                <c16:uniqueId val="{0000000E-3CB2-44A7-9F7F-40C6D34ED977}"/>
              </c:ext>
            </c:extLst>
          </c:dPt>
          <c:dPt>
            <c:idx val="2"/>
            <c:invertIfNegative val="0"/>
            <c:bubble3D val="0"/>
            <c:spPr>
              <a:solidFill>
                <a:srgbClr val="003865"/>
              </a:solidFill>
              <a:ln>
                <a:solidFill>
                  <a:srgbClr val="4D4D4D"/>
                </a:solidFill>
              </a:ln>
            </c:spPr>
            <c:extLst>
              <c:ext xmlns:c16="http://schemas.microsoft.com/office/drawing/2014/chart" uri="{C3380CC4-5D6E-409C-BE32-E72D297353CC}">
                <c16:uniqueId val="{00000010-3CB2-44A7-9F7F-40C6D34ED977}"/>
              </c:ext>
            </c:extLst>
          </c:dPt>
          <c:dPt>
            <c:idx val="4"/>
            <c:invertIfNegative val="0"/>
            <c:bubble3D val="0"/>
            <c:spPr>
              <a:solidFill>
                <a:srgbClr val="2962A7"/>
              </a:solidFill>
              <a:ln>
                <a:solidFill>
                  <a:srgbClr val="4D4D4D"/>
                </a:solidFill>
              </a:ln>
            </c:spPr>
            <c:extLst>
              <c:ext xmlns:c16="http://schemas.microsoft.com/office/drawing/2014/chart" uri="{C3380CC4-5D6E-409C-BE32-E72D297353CC}">
                <c16:uniqueId val="{00000012-3CB2-44A7-9F7F-40C6D34ED977}"/>
              </c:ext>
            </c:extLst>
          </c:dPt>
          <c:dPt>
            <c:idx val="5"/>
            <c:invertIfNegative val="0"/>
            <c:bubble3D val="0"/>
            <c:spPr>
              <a:solidFill>
                <a:srgbClr val="003865"/>
              </a:solidFill>
              <a:ln>
                <a:solidFill>
                  <a:srgbClr val="4D4D4D"/>
                </a:solidFill>
              </a:ln>
            </c:spPr>
            <c:extLst>
              <c:ext xmlns:c16="http://schemas.microsoft.com/office/drawing/2014/chart" uri="{C3380CC4-5D6E-409C-BE32-E72D297353CC}">
                <c16:uniqueId val="{00000014-3CB2-44A7-9F7F-40C6D34ED977}"/>
              </c:ext>
            </c:extLst>
          </c:dPt>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Sheet1!$C$2:$C$7</c:f>
              <c:numCache>
                <c:formatCode>0%</c:formatCode>
                <c:ptCount val="6"/>
                <c:pt idx="0">
                  <c:v>0.19</c:v>
                </c:pt>
                <c:pt idx="1">
                  <c:v>0.37</c:v>
                </c:pt>
                <c:pt idx="2">
                  <c:v>0.59</c:v>
                </c:pt>
                <c:pt idx="3">
                  <c:v>0.61</c:v>
                </c:pt>
                <c:pt idx="4">
                  <c:v>0.73</c:v>
                </c:pt>
                <c:pt idx="5">
                  <c:v>0.79</c:v>
                </c:pt>
              </c:numCache>
            </c:numRef>
          </c:val>
          <c:extLst>
            <c:ext xmlns:c16="http://schemas.microsoft.com/office/drawing/2014/chart" uri="{C3380CC4-5D6E-409C-BE32-E72D297353CC}">
              <c16:uniqueId val="{00000015-3CB2-44A7-9F7F-40C6D34ED977}"/>
            </c:ext>
          </c:extLst>
        </c:ser>
        <c:ser>
          <c:idx val="3"/>
          <c:order val="2"/>
          <c:tx>
            <c:strRef>
              <c:f>Sheet1!$D$1</c:f>
              <c:strCache>
                <c:ptCount val="1"/>
                <c:pt idx="0">
                  <c:v>Cohort 13</c:v>
                </c:pt>
              </c:strCache>
            </c:strRef>
          </c:tx>
          <c:spPr>
            <a:solidFill>
              <a:srgbClr val="254061"/>
            </a:solidFill>
            <a:ln>
              <a:solidFill>
                <a:srgbClr val="4D4D4D"/>
              </a:solidFill>
            </a:ln>
          </c:spPr>
          <c:invertIfNegative val="0"/>
          <c:dPt>
            <c:idx val="0"/>
            <c:invertIfNegative val="0"/>
            <c:bubble3D val="0"/>
            <c:spPr>
              <a:solidFill>
                <a:srgbClr val="558ED5"/>
              </a:solidFill>
              <a:ln>
                <a:solidFill>
                  <a:srgbClr val="4D4D4D"/>
                </a:solidFill>
              </a:ln>
            </c:spPr>
            <c:extLst>
              <c:ext xmlns:c16="http://schemas.microsoft.com/office/drawing/2014/chart" uri="{C3380CC4-5D6E-409C-BE32-E72D297353CC}">
                <c16:uniqueId val="{00000017-3CB2-44A7-9F7F-40C6D34ED977}"/>
              </c:ext>
            </c:extLst>
          </c:dPt>
          <c:dPt>
            <c:idx val="1"/>
            <c:invertIfNegative val="0"/>
            <c:bubble3D val="0"/>
            <c:spPr>
              <a:solidFill>
                <a:srgbClr val="2962A7"/>
              </a:solidFill>
              <a:ln>
                <a:solidFill>
                  <a:srgbClr val="4D4D4D"/>
                </a:solidFill>
              </a:ln>
            </c:spPr>
            <c:extLst>
              <c:ext xmlns:c16="http://schemas.microsoft.com/office/drawing/2014/chart" uri="{C3380CC4-5D6E-409C-BE32-E72D297353CC}">
                <c16:uniqueId val="{00000019-3CB2-44A7-9F7F-40C6D34ED977}"/>
              </c:ext>
            </c:extLst>
          </c:dPt>
          <c:dPt>
            <c:idx val="2"/>
            <c:invertIfNegative val="0"/>
            <c:bubble3D val="0"/>
            <c:spPr>
              <a:solidFill>
                <a:srgbClr val="003865"/>
              </a:solidFill>
              <a:ln>
                <a:solidFill>
                  <a:srgbClr val="4D4D4D"/>
                </a:solidFill>
              </a:ln>
            </c:spPr>
            <c:extLst>
              <c:ext xmlns:c16="http://schemas.microsoft.com/office/drawing/2014/chart" uri="{C3380CC4-5D6E-409C-BE32-E72D297353CC}">
                <c16:uniqueId val="{0000001B-3CB2-44A7-9F7F-40C6D34ED977}"/>
              </c:ext>
            </c:extLst>
          </c:dPt>
          <c:dPt>
            <c:idx val="3"/>
            <c:invertIfNegative val="0"/>
            <c:bubble3D val="0"/>
            <c:spPr>
              <a:solidFill>
                <a:srgbClr val="558ED5"/>
              </a:solidFill>
              <a:ln>
                <a:solidFill>
                  <a:srgbClr val="4D4D4D"/>
                </a:solidFill>
              </a:ln>
            </c:spPr>
            <c:extLst>
              <c:ext xmlns:c16="http://schemas.microsoft.com/office/drawing/2014/chart" uri="{C3380CC4-5D6E-409C-BE32-E72D297353CC}">
                <c16:uniqueId val="{0000001D-3CB2-44A7-9F7F-40C6D34ED977}"/>
              </c:ext>
            </c:extLst>
          </c:dPt>
          <c:dPt>
            <c:idx val="4"/>
            <c:invertIfNegative val="0"/>
            <c:bubble3D val="0"/>
            <c:spPr>
              <a:solidFill>
                <a:srgbClr val="2962A7"/>
              </a:solidFill>
              <a:ln>
                <a:solidFill>
                  <a:srgbClr val="4D4D4D"/>
                </a:solidFill>
              </a:ln>
            </c:spPr>
            <c:extLst>
              <c:ext xmlns:c16="http://schemas.microsoft.com/office/drawing/2014/chart" uri="{C3380CC4-5D6E-409C-BE32-E72D297353CC}">
                <c16:uniqueId val="{0000001F-3CB2-44A7-9F7F-40C6D34ED977}"/>
              </c:ext>
            </c:extLst>
          </c:dPt>
          <c:dPt>
            <c:idx val="5"/>
            <c:invertIfNegative val="0"/>
            <c:bubble3D val="0"/>
            <c:spPr>
              <a:solidFill>
                <a:srgbClr val="003865"/>
              </a:solidFill>
              <a:ln>
                <a:solidFill>
                  <a:srgbClr val="4D4D4D"/>
                </a:solidFill>
              </a:ln>
            </c:spPr>
            <c:extLst>
              <c:ext xmlns:c16="http://schemas.microsoft.com/office/drawing/2014/chart" uri="{C3380CC4-5D6E-409C-BE32-E72D297353CC}">
                <c16:uniqueId val="{00000021-3CB2-44A7-9F7F-40C6D34ED977}"/>
              </c:ext>
            </c:extLst>
          </c:dPt>
          <c:dLbls>
            <c:spPr>
              <a:noFill/>
              <a:ln>
                <a:noFill/>
              </a:ln>
              <a:effectLst/>
            </c:spPr>
            <c:txPr>
              <a:bodyPr rot="-5400000" vert="horz" wrap="square" lIns="38100" tIns="19050" rIns="38100" bIns="19050" anchor="ctr">
                <a:spAutoFit/>
              </a:bodyPr>
              <a:lstStyle/>
              <a:p>
                <a:pPr>
                  <a:defRPr sz="1400" b="1">
                    <a:solidFill>
                      <a:schemeClr val="bg1"/>
                    </a:solidFill>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Sheet1!$D$2:$D$7</c:f>
              <c:numCache>
                <c:formatCode>0%</c:formatCode>
                <c:ptCount val="6"/>
                <c:pt idx="0">
                  <c:v>0.2</c:v>
                </c:pt>
                <c:pt idx="1">
                  <c:v>0.37</c:v>
                </c:pt>
                <c:pt idx="2">
                  <c:v>0.56999999999999995</c:v>
                </c:pt>
                <c:pt idx="3">
                  <c:v>0.6</c:v>
                </c:pt>
                <c:pt idx="4">
                  <c:v>0.72</c:v>
                </c:pt>
                <c:pt idx="5">
                  <c:v>0.77</c:v>
                </c:pt>
              </c:numCache>
            </c:numRef>
          </c:val>
          <c:extLst>
            <c:ext xmlns:c16="http://schemas.microsoft.com/office/drawing/2014/chart" uri="{C3380CC4-5D6E-409C-BE32-E72D297353CC}">
              <c16:uniqueId val="{00000022-3CB2-44A7-9F7F-40C6D34ED977}"/>
            </c:ext>
          </c:extLst>
        </c:ser>
        <c:ser>
          <c:idx val="4"/>
          <c:order val="3"/>
          <c:tx>
            <c:strRef>
              <c:f>Sheet1!$E$1</c:f>
              <c:strCache>
                <c:ptCount val="1"/>
                <c:pt idx="0">
                  <c:v>Cohort 14</c:v>
                </c:pt>
              </c:strCache>
            </c:strRef>
          </c:tx>
          <c:spPr>
            <a:solidFill>
              <a:srgbClr val="8EB4E3"/>
            </a:solidFill>
            <a:ln>
              <a:solidFill>
                <a:srgbClr val="4D4D4D"/>
              </a:solidFill>
            </a:ln>
          </c:spPr>
          <c:invertIfNegative val="0"/>
          <c:dPt>
            <c:idx val="0"/>
            <c:invertIfNegative val="0"/>
            <c:bubble3D val="0"/>
            <c:spPr>
              <a:solidFill>
                <a:srgbClr val="558ED5"/>
              </a:solidFill>
              <a:ln>
                <a:solidFill>
                  <a:srgbClr val="4D4D4D"/>
                </a:solidFill>
              </a:ln>
            </c:spPr>
            <c:extLst>
              <c:ext xmlns:c16="http://schemas.microsoft.com/office/drawing/2014/chart" uri="{C3380CC4-5D6E-409C-BE32-E72D297353CC}">
                <c16:uniqueId val="{00000024-3CB2-44A7-9F7F-40C6D34ED977}"/>
              </c:ext>
            </c:extLst>
          </c:dPt>
          <c:dPt>
            <c:idx val="1"/>
            <c:invertIfNegative val="0"/>
            <c:bubble3D val="0"/>
            <c:spPr>
              <a:solidFill>
                <a:srgbClr val="2962A7"/>
              </a:solidFill>
              <a:ln>
                <a:solidFill>
                  <a:srgbClr val="4D4D4D"/>
                </a:solidFill>
              </a:ln>
            </c:spPr>
            <c:extLst>
              <c:ext xmlns:c16="http://schemas.microsoft.com/office/drawing/2014/chart" uri="{C3380CC4-5D6E-409C-BE32-E72D297353CC}">
                <c16:uniqueId val="{00000026-3CB2-44A7-9F7F-40C6D34ED977}"/>
              </c:ext>
            </c:extLst>
          </c:dPt>
          <c:dPt>
            <c:idx val="2"/>
            <c:invertIfNegative val="0"/>
            <c:bubble3D val="0"/>
            <c:spPr>
              <a:solidFill>
                <a:srgbClr val="003865"/>
              </a:solidFill>
              <a:ln>
                <a:solidFill>
                  <a:srgbClr val="4D4D4D"/>
                </a:solidFill>
              </a:ln>
            </c:spPr>
            <c:extLst>
              <c:ext xmlns:c16="http://schemas.microsoft.com/office/drawing/2014/chart" uri="{C3380CC4-5D6E-409C-BE32-E72D297353CC}">
                <c16:uniqueId val="{00000028-3CB2-44A7-9F7F-40C6D34ED977}"/>
              </c:ext>
            </c:extLst>
          </c:dPt>
          <c:dPt>
            <c:idx val="3"/>
            <c:invertIfNegative val="0"/>
            <c:bubble3D val="0"/>
            <c:spPr>
              <a:solidFill>
                <a:srgbClr val="558ED5"/>
              </a:solidFill>
              <a:ln>
                <a:solidFill>
                  <a:srgbClr val="4D4D4D"/>
                </a:solidFill>
              </a:ln>
            </c:spPr>
            <c:extLst>
              <c:ext xmlns:c16="http://schemas.microsoft.com/office/drawing/2014/chart" uri="{C3380CC4-5D6E-409C-BE32-E72D297353CC}">
                <c16:uniqueId val="{0000002A-3CB2-44A7-9F7F-40C6D34ED977}"/>
              </c:ext>
            </c:extLst>
          </c:dPt>
          <c:dPt>
            <c:idx val="4"/>
            <c:invertIfNegative val="0"/>
            <c:bubble3D val="0"/>
            <c:spPr>
              <a:solidFill>
                <a:srgbClr val="2962A7"/>
              </a:solidFill>
              <a:ln>
                <a:solidFill>
                  <a:srgbClr val="4D4D4D"/>
                </a:solidFill>
              </a:ln>
            </c:spPr>
            <c:extLst>
              <c:ext xmlns:c16="http://schemas.microsoft.com/office/drawing/2014/chart" uri="{C3380CC4-5D6E-409C-BE32-E72D297353CC}">
                <c16:uniqueId val="{0000002C-3CB2-44A7-9F7F-40C6D34ED977}"/>
              </c:ext>
            </c:extLst>
          </c:dPt>
          <c:dPt>
            <c:idx val="5"/>
            <c:invertIfNegative val="0"/>
            <c:bubble3D val="0"/>
            <c:spPr>
              <a:solidFill>
                <a:srgbClr val="003865"/>
              </a:solidFill>
              <a:ln>
                <a:solidFill>
                  <a:srgbClr val="4D4D4D"/>
                </a:solidFill>
              </a:ln>
            </c:spPr>
            <c:extLst>
              <c:ext xmlns:c16="http://schemas.microsoft.com/office/drawing/2014/chart" uri="{C3380CC4-5D6E-409C-BE32-E72D297353CC}">
                <c16:uniqueId val="{0000002D-77A6-47BE-9563-83F95C820F9A}"/>
              </c:ext>
            </c:extLst>
          </c:dPt>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Sheet1!$E$2:$E$7</c:f>
              <c:numCache>
                <c:formatCode>0%</c:formatCode>
                <c:ptCount val="6"/>
                <c:pt idx="0">
                  <c:v>0.188</c:v>
                </c:pt>
                <c:pt idx="1">
                  <c:v>0.41799999999999998</c:v>
                </c:pt>
                <c:pt idx="2">
                  <c:v>0.57999999999999996</c:v>
                </c:pt>
                <c:pt idx="3">
                  <c:v>0.61699999999999999</c:v>
                </c:pt>
                <c:pt idx="4">
                  <c:v>0.67800000000000005</c:v>
                </c:pt>
                <c:pt idx="5">
                  <c:v>0.78500000000000003</c:v>
                </c:pt>
              </c:numCache>
            </c:numRef>
          </c:val>
          <c:extLst>
            <c:ext xmlns:c16="http://schemas.microsoft.com/office/drawing/2014/chart" uri="{C3380CC4-5D6E-409C-BE32-E72D297353CC}">
              <c16:uniqueId val="{0000002D-3CB2-44A7-9F7F-40C6D34ED977}"/>
            </c:ext>
          </c:extLst>
        </c:ser>
        <c:ser>
          <c:idx val="5"/>
          <c:order val="4"/>
          <c:tx>
            <c:strRef>
              <c:f>Sheet1!$F$1</c:f>
              <c:strCache>
                <c:ptCount val="1"/>
                <c:pt idx="0">
                  <c:v>Cohort 15</c:v>
                </c:pt>
              </c:strCache>
            </c:strRef>
          </c:tx>
          <c:spPr>
            <a:solidFill>
              <a:srgbClr val="558ED5"/>
            </a:solidFill>
            <a:ln>
              <a:solidFill>
                <a:srgbClr val="4D4D4D"/>
              </a:solidFill>
            </a:ln>
          </c:spPr>
          <c:invertIfNegative val="0"/>
          <c:dPt>
            <c:idx val="1"/>
            <c:invertIfNegative val="0"/>
            <c:bubble3D val="0"/>
            <c:spPr>
              <a:solidFill>
                <a:srgbClr val="2962A7"/>
              </a:solidFill>
              <a:ln>
                <a:solidFill>
                  <a:srgbClr val="4D4D4D"/>
                </a:solidFill>
              </a:ln>
            </c:spPr>
            <c:extLst>
              <c:ext xmlns:c16="http://schemas.microsoft.com/office/drawing/2014/chart" uri="{C3380CC4-5D6E-409C-BE32-E72D297353CC}">
                <c16:uniqueId val="{0000002F-3CB2-44A7-9F7F-40C6D34ED977}"/>
              </c:ext>
            </c:extLst>
          </c:dPt>
          <c:dLbls>
            <c:spPr>
              <a:noFill/>
              <a:ln>
                <a:noFill/>
              </a:ln>
              <a:effectLst/>
            </c:spPr>
            <c:txPr>
              <a:bodyPr rot="-5400000"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Sheet1!$F$2:$F$7</c:f>
            </c:numRef>
          </c:val>
          <c:extLst>
            <c:ext xmlns:c16="http://schemas.microsoft.com/office/drawing/2014/chart" uri="{C3380CC4-5D6E-409C-BE32-E72D297353CC}">
              <c16:uniqueId val="{00000030-3CB2-44A7-9F7F-40C6D34ED977}"/>
            </c:ext>
          </c:extLst>
        </c:ser>
        <c:ser>
          <c:idx val="7"/>
          <c:order val="5"/>
          <c:tx>
            <c:strRef>
              <c:f>Sheet1!$G$1</c:f>
              <c:strCache>
                <c:ptCount val="1"/>
                <c:pt idx="0">
                  <c:v>Cohort 16</c:v>
                </c:pt>
              </c:strCache>
            </c:strRef>
          </c:tx>
          <c:spPr>
            <a:solidFill>
              <a:srgbClr val="254061"/>
            </a:solidFill>
          </c:spPr>
          <c:invertIfNegative val="0"/>
          <c:dLbls>
            <c:spPr>
              <a:noFill/>
              <a:ln>
                <a:noFill/>
              </a:ln>
              <a:effectLst/>
            </c:spPr>
            <c:txPr>
              <a:bodyPr rot="-5400000" vert="horz" wrap="square" lIns="38100" tIns="19050" rIns="38100" bIns="19050" anchor="ctr">
                <a:spAutoFit/>
              </a:bodyPr>
              <a:lstStyle/>
              <a:p>
                <a:pPr>
                  <a:defRPr b="1">
                    <a:solidFill>
                      <a:schemeClr val="bg1"/>
                    </a:solidFill>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Sheet1!$G$2:$G$7</c:f>
            </c:numRef>
          </c:val>
          <c:extLst>
            <c:ext xmlns:c16="http://schemas.microsoft.com/office/drawing/2014/chart" uri="{C3380CC4-5D6E-409C-BE32-E72D297353CC}">
              <c16:uniqueId val="{00000031-3CB2-44A7-9F7F-40C6D34ED977}"/>
            </c:ext>
          </c:extLst>
        </c:ser>
        <c:dLbls>
          <c:showLegendKey val="0"/>
          <c:showVal val="0"/>
          <c:showCatName val="0"/>
          <c:showSerName val="0"/>
          <c:showPercent val="0"/>
          <c:showBubbleSize val="0"/>
        </c:dLbls>
        <c:gapWidth val="150"/>
        <c:axId val="315575448"/>
        <c:axId val="315575840"/>
      </c:barChart>
      <c:catAx>
        <c:axId val="315575448"/>
        <c:scaling>
          <c:orientation val="minMax"/>
        </c:scaling>
        <c:delete val="0"/>
        <c:axPos val="b"/>
        <c:numFmt formatCode="General" sourceLinked="0"/>
        <c:majorTickMark val="none"/>
        <c:minorTickMark val="none"/>
        <c:tickLblPos val="nextTo"/>
        <c:txPr>
          <a:bodyPr/>
          <a:lstStyle/>
          <a:p>
            <a:pPr>
              <a:defRPr sz="1800" b="1">
                <a:solidFill>
                  <a:srgbClr val="000000"/>
                </a:solidFill>
              </a:defRPr>
            </a:pPr>
            <a:endParaRPr lang="en-US"/>
          </a:p>
        </c:txPr>
        <c:crossAx val="315575840"/>
        <c:crosses val="autoZero"/>
        <c:auto val="1"/>
        <c:lblAlgn val="ctr"/>
        <c:lblOffset val="100"/>
        <c:noMultiLvlLbl val="0"/>
      </c:catAx>
      <c:valAx>
        <c:axId val="315575840"/>
        <c:scaling>
          <c:orientation val="minMax"/>
          <c:max val="1"/>
          <c:min val="0"/>
        </c:scaling>
        <c:delete val="0"/>
        <c:axPos val="l"/>
        <c:minorGridlines>
          <c:spPr>
            <a:ln>
              <a:noFill/>
            </a:ln>
          </c:spPr>
        </c:minorGridlines>
        <c:numFmt formatCode="0%" sourceLinked="0"/>
        <c:majorTickMark val="none"/>
        <c:minorTickMark val="none"/>
        <c:tickLblPos val="nextTo"/>
        <c:txPr>
          <a:bodyPr/>
          <a:lstStyle/>
          <a:p>
            <a:pPr>
              <a:defRPr sz="1800" b="1">
                <a:solidFill>
                  <a:srgbClr val="000000"/>
                </a:solidFill>
              </a:defRPr>
            </a:pPr>
            <a:endParaRPr lang="en-US"/>
          </a:p>
        </c:txPr>
        <c:crossAx val="315575448"/>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r>
              <a:rPr lang="en-US" sz="2400" b="1" i="0" kern="1200" baseline="0" dirty="0">
                <a:solidFill>
                  <a:srgbClr val="003865"/>
                </a:solidFill>
                <a:effectLst/>
              </a:rPr>
              <a:t>Tiered Fidelity Inventory – Tier 1 Average</a:t>
            </a:r>
            <a:endParaRPr lang="en-US" sz="2000" dirty="0">
              <a:solidFill>
                <a:srgbClr val="003865"/>
              </a:solidFill>
              <a:effectLst/>
            </a:endParaRPr>
          </a:p>
        </c:rich>
      </c:tx>
      <c:layout>
        <c:manualLayout>
          <c:xMode val="edge"/>
          <c:yMode val="edge"/>
          <c:x val="0.24014105251782769"/>
          <c:y val="7.0812132352801066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endParaRPr lang="en-US"/>
        </a:p>
      </c:txPr>
    </c:title>
    <c:autoTitleDeleted val="0"/>
    <c:plotArea>
      <c:layout>
        <c:manualLayout>
          <c:layoutTarget val="inner"/>
          <c:xMode val="edge"/>
          <c:yMode val="edge"/>
          <c:x val="7.060223875475026E-2"/>
          <c:y val="2.9538525075564943E-2"/>
          <c:w val="0.92939776124524975"/>
          <c:h val="0.82843002260123899"/>
        </c:manualLayout>
      </c:layout>
      <c:barChart>
        <c:barDir val="col"/>
        <c:grouping val="clustered"/>
        <c:varyColors val="0"/>
        <c:ser>
          <c:idx val="0"/>
          <c:order val="0"/>
          <c:tx>
            <c:strRef>
              <c:f>Sheet1!$B$1</c:f>
              <c:strCache>
                <c:ptCount val="1"/>
                <c:pt idx="0">
                  <c:v>Column1</c:v>
                </c:pt>
              </c:strCache>
            </c:strRef>
          </c:tx>
          <c:spPr>
            <a:solidFill>
              <a:srgbClr val="8EB4E3"/>
            </a:solidFill>
            <a:ln>
              <a:noFill/>
            </a:ln>
            <a:effectLst/>
          </c:spPr>
          <c:invertIfNegative val="0"/>
          <c:dPt>
            <c:idx val="0"/>
            <c:invertIfNegative val="0"/>
            <c:bubble3D val="0"/>
            <c:spPr>
              <a:solidFill>
                <a:srgbClr val="558ED5"/>
              </a:solidFill>
              <a:ln>
                <a:noFill/>
              </a:ln>
              <a:effectLst/>
            </c:spPr>
            <c:extLst>
              <c:ext xmlns:c16="http://schemas.microsoft.com/office/drawing/2014/chart" uri="{C3380CC4-5D6E-409C-BE32-E72D297353CC}">
                <c16:uniqueId val="{00000001-807D-4D8F-B5E2-1BE608B5A56B}"/>
              </c:ext>
            </c:extLst>
          </c:dPt>
          <c:dPt>
            <c:idx val="1"/>
            <c:invertIfNegative val="0"/>
            <c:bubble3D val="0"/>
            <c:spPr>
              <a:solidFill>
                <a:srgbClr val="2962A7"/>
              </a:solidFill>
              <a:ln>
                <a:noFill/>
              </a:ln>
              <a:effectLst/>
            </c:spPr>
            <c:extLst>
              <c:ext xmlns:c16="http://schemas.microsoft.com/office/drawing/2014/chart" uri="{C3380CC4-5D6E-409C-BE32-E72D297353CC}">
                <c16:uniqueId val="{00000003-807D-4D8F-B5E2-1BE608B5A56B}"/>
              </c:ext>
            </c:extLst>
          </c:dPt>
          <c:dPt>
            <c:idx val="2"/>
            <c:invertIfNegative val="0"/>
            <c:bubble3D val="0"/>
            <c:spPr>
              <a:solidFill>
                <a:srgbClr val="003865"/>
              </a:solidFill>
              <a:ln>
                <a:noFill/>
              </a:ln>
              <a:effectLst/>
            </c:spPr>
            <c:extLst>
              <c:ext xmlns:c16="http://schemas.microsoft.com/office/drawing/2014/chart" uri="{C3380CC4-5D6E-409C-BE32-E72D297353CC}">
                <c16:uniqueId val="{00000005-807D-4D8F-B5E2-1BE608B5A56B}"/>
              </c:ext>
            </c:extLst>
          </c:dPt>
          <c:dPt>
            <c:idx val="3"/>
            <c:invertIfNegative val="0"/>
            <c:bubble3D val="0"/>
            <c:spPr>
              <a:solidFill>
                <a:srgbClr val="558ED5"/>
              </a:solidFill>
              <a:ln>
                <a:noFill/>
              </a:ln>
              <a:effectLst/>
            </c:spPr>
            <c:extLst>
              <c:ext xmlns:c16="http://schemas.microsoft.com/office/drawing/2014/chart" uri="{C3380CC4-5D6E-409C-BE32-E72D297353CC}">
                <c16:uniqueId val="{00000007-807D-4D8F-B5E2-1BE608B5A56B}"/>
              </c:ext>
            </c:extLst>
          </c:dPt>
          <c:dPt>
            <c:idx val="4"/>
            <c:invertIfNegative val="0"/>
            <c:bubble3D val="0"/>
            <c:spPr>
              <a:solidFill>
                <a:srgbClr val="2962A7"/>
              </a:solidFill>
              <a:ln>
                <a:noFill/>
              </a:ln>
              <a:effectLst/>
            </c:spPr>
            <c:extLst>
              <c:ext xmlns:c16="http://schemas.microsoft.com/office/drawing/2014/chart" uri="{C3380CC4-5D6E-409C-BE32-E72D297353CC}">
                <c16:uniqueId val="{00000009-807D-4D8F-B5E2-1BE608B5A56B}"/>
              </c:ext>
            </c:extLst>
          </c:dPt>
          <c:dPt>
            <c:idx val="5"/>
            <c:invertIfNegative val="0"/>
            <c:bubble3D val="0"/>
            <c:spPr>
              <a:solidFill>
                <a:srgbClr val="003865"/>
              </a:solidFill>
              <a:ln>
                <a:noFill/>
              </a:ln>
              <a:effectLst/>
            </c:spPr>
            <c:extLst>
              <c:ext xmlns:c16="http://schemas.microsoft.com/office/drawing/2014/chart" uri="{C3380CC4-5D6E-409C-BE32-E72D297353CC}">
                <c16:uniqueId val="{0000000B-807D-4D8F-B5E2-1BE608B5A56B}"/>
              </c:ext>
            </c:extLst>
          </c:dPt>
          <c:dLbls>
            <c:dLbl>
              <c:idx val="4"/>
              <c:layout>
                <c:manualLayout>
                  <c:x val="-1.0527422911533116E-16"/>
                  <c:y val="0.1050515015686153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07D-4D8F-B5E2-1BE608B5A56B}"/>
                </c:ext>
              </c:extLst>
            </c:dLbl>
            <c:dLbl>
              <c:idx val="5"/>
              <c:layout>
                <c:manualLayout>
                  <c:x val="4.3067227603176533E-3"/>
                  <c:y val="0.1219894226588610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07D-4D8F-B5E2-1BE608B5A56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Sheet1!$B$2:$B$7</c:f>
              <c:numCache>
                <c:formatCode>0%</c:formatCode>
                <c:ptCount val="6"/>
                <c:pt idx="0">
                  <c:v>0.23400000000000001</c:v>
                </c:pt>
                <c:pt idx="1">
                  <c:v>0.40400000000000003</c:v>
                </c:pt>
                <c:pt idx="2">
                  <c:v>0.53800000000000003</c:v>
                </c:pt>
              </c:numCache>
            </c:numRef>
          </c:val>
          <c:extLst>
            <c:ext xmlns:c16="http://schemas.microsoft.com/office/drawing/2014/chart" uri="{C3380CC4-5D6E-409C-BE32-E72D297353CC}">
              <c16:uniqueId val="{0000000C-807D-4D8F-B5E2-1BE608B5A56B}"/>
            </c:ext>
          </c:extLst>
        </c:ser>
        <c:dLbls>
          <c:showLegendKey val="0"/>
          <c:showVal val="0"/>
          <c:showCatName val="0"/>
          <c:showSerName val="0"/>
          <c:showPercent val="0"/>
          <c:showBubbleSize val="0"/>
        </c:dLbls>
        <c:gapWidth val="125"/>
        <c:overlap val="-100"/>
        <c:axId val="618625080"/>
        <c:axId val="618624096"/>
      </c:barChart>
      <c:catAx>
        <c:axId val="6186250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4096"/>
        <c:crosses val="autoZero"/>
        <c:auto val="1"/>
        <c:lblAlgn val="ctr"/>
        <c:lblOffset val="100"/>
        <c:noMultiLvlLbl val="0"/>
      </c:catAx>
      <c:valAx>
        <c:axId val="618624096"/>
        <c:scaling>
          <c:orientation val="minMax"/>
          <c:max val="1"/>
          <c:min val="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accent1">
                <a:shade val="50000"/>
              </a:schemeClr>
            </a:solid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5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r>
              <a:rPr lang="en-US" sz="2400" b="1" i="0" kern="1200" baseline="0" dirty="0">
                <a:solidFill>
                  <a:srgbClr val="003865"/>
                </a:solidFill>
                <a:effectLst/>
              </a:rPr>
              <a:t>Tiered Fidelity Inventory – Tier 1 Average</a:t>
            </a:r>
            <a:endParaRPr lang="en-US" sz="2000" dirty="0">
              <a:solidFill>
                <a:srgbClr val="003865"/>
              </a:solidFill>
              <a:effectLst/>
            </a:endParaRPr>
          </a:p>
        </c:rich>
      </c:tx>
      <c:layout>
        <c:manualLayout>
          <c:xMode val="edge"/>
          <c:yMode val="edge"/>
          <c:x val="0.24014105251782769"/>
          <c:y val="7.0812132352801066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endParaRPr lang="en-US"/>
        </a:p>
      </c:txPr>
    </c:title>
    <c:autoTitleDeleted val="0"/>
    <c:plotArea>
      <c:layout>
        <c:manualLayout>
          <c:layoutTarget val="inner"/>
          <c:xMode val="edge"/>
          <c:yMode val="edge"/>
          <c:x val="7.060223875475026E-2"/>
          <c:y val="2.9538525075564943E-2"/>
          <c:w val="0.92939776124524975"/>
          <c:h val="0.82843002260123899"/>
        </c:manualLayout>
      </c:layout>
      <c:barChart>
        <c:barDir val="col"/>
        <c:grouping val="clustered"/>
        <c:varyColors val="0"/>
        <c:ser>
          <c:idx val="0"/>
          <c:order val="0"/>
          <c:tx>
            <c:strRef>
              <c:f>Sheet1!$B$1</c:f>
              <c:strCache>
                <c:ptCount val="1"/>
                <c:pt idx="0">
                  <c:v>Column1</c:v>
                </c:pt>
              </c:strCache>
            </c:strRef>
          </c:tx>
          <c:spPr>
            <a:solidFill>
              <a:srgbClr val="8EB4E3"/>
            </a:solidFill>
            <a:ln>
              <a:noFill/>
            </a:ln>
            <a:effectLst/>
          </c:spPr>
          <c:invertIfNegative val="0"/>
          <c:dPt>
            <c:idx val="0"/>
            <c:invertIfNegative val="0"/>
            <c:bubble3D val="0"/>
            <c:spPr>
              <a:solidFill>
                <a:srgbClr val="558ED5"/>
              </a:solidFill>
              <a:ln>
                <a:noFill/>
              </a:ln>
              <a:effectLst/>
            </c:spPr>
            <c:extLst>
              <c:ext xmlns:c16="http://schemas.microsoft.com/office/drawing/2014/chart" uri="{C3380CC4-5D6E-409C-BE32-E72D297353CC}">
                <c16:uniqueId val="{00000001-807D-4D8F-B5E2-1BE608B5A56B}"/>
              </c:ext>
            </c:extLst>
          </c:dPt>
          <c:dPt>
            <c:idx val="1"/>
            <c:invertIfNegative val="0"/>
            <c:bubble3D val="0"/>
            <c:spPr>
              <a:solidFill>
                <a:srgbClr val="2962A7"/>
              </a:solidFill>
              <a:ln>
                <a:noFill/>
              </a:ln>
              <a:effectLst/>
            </c:spPr>
            <c:extLst>
              <c:ext xmlns:c16="http://schemas.microsoft.com/office/drawing/2014/chart" uri="{C3380CC4-5D6E-409C-BE32-E72D297353CC}">
                <c16:uniqueId val="{00000003-807D-4D8F-B5E2-1BE608B5A56B}"/>
              </c:ext>
            </c:extLst>
          </c:dPt>
          <c:dPt>
            <c:idx val="2"/>
            <c:invertIfNegative val="0"/>
            <c:bubble3D val="0"/>
            <c:spPr>
              <a:solidFill>
                <a:srgbClr val="003865"/>
              </a:solidFill>
              <a:ln>
                <a:noFill/>
              </a:ln>
              <a:effectLst/>
            </c:spPr>
            <c:extLst>
              <c:ext xmlns:c16="http://schemas.microsoft.com/office/drawing/2014/chart" uri="{C3380CC4-5D6E-409C-BE32-E72D297353CC}">
                <c16:uniqueId val="{00000005-807D-4D8F-B5E2-1BE608B5A56B}"/>
              </c:ext>
            </c:extLst>
          </c:dPt>
          <c:dPt>
            <c:idx val="3"/>
            <c:invertIfNegative val="0"/>
            <c:bubble3D val="0"/>
            <c:spPr>
              <a:solidFill>
                <a:srgbClr val="558ED5"/>
              </a:solidFill>
              <a:ln>
                <a:noFill/>
              </a:ln>
              <a:effectLst/>
            </c:spPr>
            <c:extLst>
              <c:ext xmlns:c16="http://schemas.microsoft.com/office/drawing/2014/chart" uri="{C3380CC4-5D6E-409C-BE32-E72D297353CC}">
                <c16:uniqueId val="{00000007-807D-4D8F-B5E2-1BE608B5A56B}"/>
              </c:ext>
            </c:extLst>
          </c:dPt>
          <c:dPt>
            <c:idx val="4"/>
            <c:invertIfNegative val="0"/>
            <c:bubble3D val="0"/>
            <c:spPr>
              <a:solidFill>
                <a:srgbClr val="2962A7"/>
              </a:solidFill>
              <a:ln>
                <a:noFill/>
              </a:ln>
              <a:effectLst/>
            </c:spPr>
            <c:extLst>
              <c:ext xmlns:c16="http://schemas.microsoft.com/office/drawing/2014/chart" uri="{C3380CC4-5D6E-409C-BE32-E72D297353CC}">
                <c16:uniqueId val="{00000009-807D-4D8F-B5E2-1BE608B5A56B}"/>
              </c:ext>
            </c:extLst>
          </c:dPt>
          <c:dPt>
            <c:idx val="5"/>
            <c:invertIfNegative val="0"/>
            <c:bubble3D val="0"/>
            <c:spPr>
              <a:solidFill>
                <a:srgbClr val="003865"/>
              </a:solidFill>
              <a:ln>
                <a:noFill/>
              </a:ln>
              <a:effectLst/>
            </c:spPr>
            <c:extLst>
              <c:ext xmlns:c16="http://schemas.microsoft.com/office/drawing/2014/chart" uri="{C3380CC4-5D6E-409C-BE32-E72D297353CC}">
                <c16:uniqueId val="{0000000B-807D-4D8F-B5E2-1BE608B5A56B}"/>
              </c:ext>
            </c:extLst>
          </c:dPt>
          <c:dLbls>
            <c:dLbl>
              <c:idx val="4"/>
              <c:layout>
                <c:manualLayout>
                  <c:x val="-1.0527422911533116E-16"/>
                  <c:y val="0.1050515015686153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07D-4D8F-B5E2-1BE608B5A56B}"/>
                </c:ext>
              </c:extLst>
            </c:dLbl>
            <c:dLbl>
              <c:idx val="5"/>
              <c:layout>
                <c:manualLayout>
                  <c:x val="4.3067227603176533E-3"/>
                  <c:y val="0.1219894226588610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07D-4D8F-B5E2-1BE608B5A56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Sheet1!$B$2:$B$7</c:f>
              <c:numCache>
                <c:formatCode>0%</c:formatCode>
                <c:ptCount val="6"/>
                <c:pt idx="0">
                  <c:v>0.23400000000000001</c:v>
                </c:pt>
                <c:pt idx="1">
                  <c:v>0.40400000000000003</c:v>
                </c:pt>
                <c:pt idx="2">
                  <c:v>0.53800000000000003</c:v>
                </c:pt>
                <c:pt idx="3">
                  <c:v>0.55000000000000004</c:v>
                </c:pt>
              </c:numCache>
            </c:numRef>
          </c:val>
          <c:extLst>
            <c:ext xmlns:c16="http://schemas.microsoft.com/office/drawing/2014/chart" uri="{C3380CC4-5D6E-409C-BE32-E72D297353CC}">
              <c16:uniqueId val="{0000000C-807D-4D8F-B5E2-1BE608B5A56B}"/>
            </c:ext>
          </c:extLst>
        </c:ser>
        <c:dLbls>
          <c:showLegendKey val="0"/>
          <c:showVal val="0"/>
          <c:showCatName val="0"/>
          <c:showSerName val="0"/>
          <c:showPercent val="0"/>
          <c:showBubbleSize val="0"/>
        </c:dLbls>
        <c:gapWidth val="125"/>
        <c:overlap val="-100"/>
        <c:axId val="618625080"/>
        <c:axId val="618624096"/>
      </c:barChart>
      <c:catAx>
        <c:axId val="6186250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4096"/>
        <c:crosses val="autoZero"/>
        <c:auto val="1"/>
        <c:lblAlgn val="ctr"/>
        <c:lblOffset val="100"/>
        <c:noMultiLvlLbl val="0"/>
      </c:catAx>
      <c:valAx>
        <c:axId val="618624096"/>
        <c:scaling>
          <c:orientation val="minMax"/>
          <c:max val="1"/>
          <c:min val="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accent1">
                <a:shade val="50000"/>
              </a:schemeClr>
            </a:solid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5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r>
              <a:rPr lang="en-US" sz="2400" b="1" i="0" kern="1200" baseline="0" dirty="0">
                <a:solidFill>
                  <a:srgbClr val="003865"/>
                </a:solidFill>
                <a:effectLst/>
              </a:rPr>
              <a:t>Tiered Fidelity Inventory – Tier 1 Average</a:t>
            </a:r>
            <a:endParaRPr lang="en-US" sz="2000" dirty="0">
              <a:solidFill>
                <a:srgbClr val="003865"/>
              </a:solidFill>
              <a:effectLst/>
            </a:endParaRPr>
          </a:p>
        </c:rich>
      </c:tx>
      <c:layout>
        <c:manualLayout>
          <c:xMode val="edge"/>
          <c:yMode val="edge"/>
          <c:x val="0.24014105251782769"/>
          <c:y val="7.0812132352801066E-2"/>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rgbClr val="003865"/>
              </a:solidFill>
              <a:latin typeface="+mn-lt"/>
              <a:ea typeface="+mn-ea"/>
              <a:cs typeface="+mn-cs"/>
            </a:defRPr>
          </a:pPr>
          <a:endParaRPr lang="en-US"/>
        </a:p>
      </c:txPr>
    </c:title>
    <c:autoTitleDeleted val="0"/>
    <c:plotArea>
      <c:layout>
        <c:manualLayout>
          <c:layoutTarget val="inner"/>
          <c:xMode val="edge"/>
          <c:yMode val="edge"/>
          <c:x val="7.060223875475026E-2"/>
          <c:y val="2.9538525075564943E-2"/>
          <c:w val="0.92939776124524975"/>
          <c:h val="0.82843002260123899"/>
        </c:manualLayout>
      </c:layout>
      <c:barChart>
        <c:barDir val="col"/>
        <c:grouping val="clustered"/>
        <c:varyColors val="0"/>
        <c:ser>
          <c:idx val="0"/>
          <c:order val="0"/>
          <c:tx>
            <c:strRef>
              <c:f>Sheet1!$B$1</c:f>
              <c:strCache>
                <c:ptCount val="1"/>
                <c:pt idx="0">
                  <c:v>Score</c:v>
                </c:pt>
              </c:strCache>
            </c:strRef>
          </c:tx>
          <c:spPr>
            <a:solidFill>
              <a:srgbClr val="8EB4E3"/>
            </a:solidFill>
            <a:ln>
              <a:noFill/>
            </a:ln>
            <a:effectLst/>
          </c:spPr>
          <c:invertIfNegative val="0"/>
          <c:dPt>
            <c:idx val="0"/>
            <c:invertIfNegative val="0"/>
            <c:bubble3D val="0"/>
            <c:spPr>
              <a:solidFill>
                <a:srgbClr val="558ED5"/>
              </a:solidFill>
              <a:ln>
                <a:noFill/>
              </a:ln>
              <a:effectLst/>
            </c:spPr>
            <c:extLst>
              <c:ext xmlns:c16="http://schemas.microsoft.com/office/drawing/2014/chart" uri="{C3380CC4-5D6E-409C-BE32-E72D297353CC}">
                <c16:uniqueId val="{00000001-807D-4D8F-B5E2-1BE608B5A56B}"/>
              </c:ext>
            </c:extLst>
          </c:dPt>
          <c:dPt>
            <c:idx val="1"/>
            <c:invertIfNegative val="0"/>
            <c:bubble3D val="0"/>
            <c:spPr>
              <a:solidFill>
                <a:srgbClr val="2962A7"/>
              </a:solidFill>
              <a:ln>
                <a:noFill/>
              </a:ln>
              <a:effectLst/>
            </c:spPr>
            <c:extLst>
              <c:ext xmlns:c16="http://schemas.microsoft.com/office/drawing/2014/chart" uri="{C3380CC4-5D6E-409C-BE32-E72D297353CC}">
                <c16:uniqueId val="{00000003-807D-4D8F-B5E2-1BE608B5A56B}"/>
              </c:ext>
            </c:extLst>
          </c:dPt>
          <c:dPt>
            <c:idx val="2"/>
            <c:invertIfNegative val="0"/>
            <c:bubble3D val="0"/>
            <c:spPr>
              <a:solidFill>
                <a:srgbClr val="003865"/>
              </a:solidFill>
              <a:ln>
                <a:noFill/>
              </a:ln>
              <a:effectLst/>
            </c:spPr>
            <c:extLst>
              <c:ext xmlns:c16="http://schemas.microsoft.com/office/drawing/2014/chart" uri="{C3380CC4-5D6E-409C-BE32-E72D297353CC}">
                <c16:uniqueId val="{00000005-807D-4D8F-B5E2-1BE608B5A56B}"/>
              </c:ext>
            </c:extLst>
          </c:dPt>
          <c:dPt>
            <c:idx val="3"/>
            <c:invertIfNegative val="0"/>
            <c:bubble3D val="0"/>
            <c:spPr>
              <a:solidFill>
                <a:srgbClr val="558ED5"/>
              </a:solidFill>
              <a:ln>
                <a:noFill/>
              </a:ln>
              <a:effectLst/>
            </c:spPr>
            <c:extLst>
              <c:ext xmlns:c16="http://schemas.microsoft.com/office/drawing/2014/chart" uri="{C3380CC4-5D6E-409C-BE32-E72D297353CC}">
                <c16:uniqueId val="{00000007-807D-4D8F-B5E2-1BE608B5A56B}"/>
              </c:ext>
            </c:extLst>
          </c:dPt>
          <c:dPt>
            <c:idx val="4"/>
            <c:invertIfNegative val="0"/>
            <c:bubble3D val="0"/>
            <c:spPr>
              <a:solidFill>
                <a:srgbClr val="2962A7"/>
              </a:solidFill>
              <a:ln>
                <a:noFill/>
              </a:ln>
              <a:effectLst/>
            </c:spPr>
            <c:extLst>
              <c:ext xmlns:c16="http://schemas.microsoft.com/office/drawing/2014/chart" uri="{C3380CC4-5D6E-409C-BE32-E72D297353CC}">
                <c16:uniqueId val="{00000009-807D-4D8F-B5E2-1BE608B5A56B}"/>
              </c:ext>
            </c:extLst>
          </c:dPt>
          <c:dPt>
            <c:idx val="5"/>
            <c:invertIfNegative val="0"/>
            <c:bubble3D val="0"/>
            <c:spPr>
              <a:solidFill>
                <a:srgbClr val="003865"/>
              </a:solidFill>
              <a:ln>
                <a:noFill/>
              </a:ln>
              <a:effectLst/>
            </c:spPr>
            <c:extLst>
              <c:ext xmlns:c16="http://schemas.microsoft.com/office/drawing/2014/chart" uri="{C3380CC4-5D6E-409C-BE32-E72D297353CC}">
                <c16:uniqueId val="{0000000B-807D-4D8F-B5E2-1BE608B5A56B}"/>
              </c:ext>
            </c:extLst>
          </c:dPt>
          <c:dLbls>
            <c:dLbl>
              <c:idx val="4"/>
              <c:layout>
                <c:manualLayout>
                  <c:x val="-1.0527422911533116E-16"/>
                  <c:y val="0.1050515015686153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07D-4D8F-B5E2-1BE608B5A56B}"/>
                </c:ext>
              </c:extLst>
            </c:dLbl>
            <c:dLbl>
              <c:idx val="5"/>
              <c:layout>
                <c:manualLayout>
                  <c:x val="4.3067227603176533E-3"/>
                  <c:y val="0.1219894226588610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07D-4D8F-B5E2-1BE608B5A56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Tier 1 Score
Fall</c:v>
                </c:pt>
                <c:pt idx="1">
                  <c:v>Tier 1 Score
Winter</c:v>
                </c:pt>
                <c:pt idx="2">
                  <c:v>Tier 1 Score
Spring</c:v>
                </c:pt>
                <c:pt idx="3">
                  <c:v>Tier 1 Score
Fall</c:v>
                </c:pt>
                <c:pt idx="4">
                  <c:v>Tier 1 Score
Winter</c:v>
                </c:pt>
                <c:pt idx="5">
                  <c:v>Tier 1 Score
Spring</c:v>
                </c:pt>
              </c:strCache>
            </c:strRef>
          </c:cat>
          <c:val>
            <c:numRef>
              <c:f>Sheet1!$B$2:$B$7</c:f>
              <c:numCache>
                <c:formatCode>0%</c:formatCode>
                <c:ptCount val="6"/>
                <c:pt idx="0">
                  <c:v>0.2857142857142857</c:v>
                </c:pt>
                <c:pt idx="1">
                  <c:v>0.50666</c:v>
                </c:pt>
                <c:pt idx="2">
                  <c:v>0.58405652173913059</c:v>
                </c:pt>
                <c:pt idx="3">
                  <c:v>0.68203846153846137</c:v>
                </c:pt>
              </c:numCache>
            </c:numRef>
          </c:val>
          <c:extLst>
            <c:ext xmlns:c16="http://schemas.microsoft.com/office/drawing/2014/chart" uri="{C3380CC4-5D6E-409C-BE32-E72D297353CC}">
              <c16:uniqueId val="{0000000C-807D-4D8F-B5E2-1BE608B5A56B}"/>
            </c:ext>
          </c:extLst>
        </c:ser>
        <c:dLbls>
          <c:showLegendKey val="0"/>
          <c:showVal val="0"/>
          <c:showCatName val="0"/>
          <c:showSerName val="0"/>
          <c:showPercent val="0"/>
          <c:showBubbleSize val="0"/>
        </c:dLbls>
        <c:gapWidth val="125"/>
        <c:overlap val="-100"/>
        <c:axId val="618625080"/>
        <c:axId val="618624096"/>
      </c:barChart>
      <c:catAx>
        <c:axId val="6186250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4096"/>
        <c:crosses val="autoZero"/>
        <c:auto val="1"/>
        <c:lblAlgn val="ctr"/>
        <c:lblOffset val="100"/>
        <c:noMultiLvlLbl val="0"/>
      </c:catAx>
      <c:valAx>
        <c:axId val="618624096"/>
        <c:scaling>
          <c:orientation val="minMax"/>
          <c:max val="1"/>
          <c:min val="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accent1">
                <a:shade val="50000"/>
              </a:schemeClr>
            </a:solid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618625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05BAA-AF77-4545-9F42-624EC3ED3BAB}" type="datetimeFigureOut">
              <a:rPr lang="en-US" smtClean="0"/>
              <a:t>11/5/2020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1FAB9-208E-3A48-B1C1-D6BB7AB548FA}" type="slidenum">
              <a:rPr lang="en-US" smtClean="0"/>
              <a:t>‹#›</a:t>
            </a:fld>
            <a:endParaRPr lang="en-US" dirty="0"/>
          </a:p>
        </p:txBody>
      </p:sp>
    </p:spTree>
    <p:extLst>
      <p:ext uri="{BB962C8B-B14F-4D97-AF65-F5344CB8AC3E}">
        <p14:creationId xmlns:p14="http://schemas.microsoft.com/office/powerpoint/2010/main" val="3786143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revisor.mn.gov/statutes/cite/120B.232#stat.120B.232.1"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revisor.mn.gov/laws/?id=5&amp;year=2017&amp;type=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revisor.mn.gov/statutes/cite/120B.232#stat.120B.232.1"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revisor.mn.gov/laws/?id=5&amp;year=2017&amp;type=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756417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Recording available</a:t>
            </a:r>
            <a:r>
              <a:rPr lang="en-US" b="1" baseline="0" dirty="0"/>
              <a:t> at following link: </a:t>
            </a:r>
            <a:r>
              <a:rPr lang="en-US" baseline="0" dirty="0"/>
              <a:t>https://mndepted.mediasite.com/mediasite/Play/6839a49a74eb468381d8a59f7d4e4ccd1d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8146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Recording available</a:t>
            </a:r>
            <a:r>
              <a:rPr lang="en-US" b="1" baseline="0" dirty="0"/>
              <a:t> at following link: </a:t>
            </a:r>
            <a:r>
              <a:rPr lang="en-US" b="0" baseline="0" dirty="0"/>
              <a:t>https://mndepted.mediasite.com/mediasite/Play/5a209b50549d4ff78a81e9564aafc0b21d</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Dr. Brandi Simonsen-University of Connecticut </a:t>
            </a:r>
            <a:r>
              <a:rPr lang="en-US" dirty="0"/>
              <a:t>is a Researcher and Professor at the University of Oregon, and Co-Director on the Center for PBIS. Brandi specializes in Special Education, Positive Behavioral Interventions and Supports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recorded</a:t>
            </a:r>
            <a:r>
              <a:rPr lang="en-US" baseline="0" dirty="0"/>
              <a:t> session</a:t>
            </a:r>
            <a:r>
              <a:rPr lang="en-US" dirty="0"/>
              <a:t> provides an overview of the new resource guide and describes the use of a multi-tiered systems of support (MTSS) framework to support students, families, and educators during the transitions back to school during and following the global pandemic in a manner that prioritizes their health and safety, social and emotional needs, and behavioral and academic growth</a:t>
            </a:r>
            <a:endParaRPr lang="en-US" sz="11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Guide to Supporting States, Districts, Schools, Educators, and Students through a Multi-Tiered Systems of Support Framework during the 2020-2021 School Year</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4081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increasingly more opportunities available in Minnesota to make practices possible in a multi-tiered</a:t>
            </a:r>
            <a:r>
              <a:rPr lang="en-US" baseline="0" dirty="0" smtClean="0"/>
              <a:t> system of support to improve academic and behavioral success. </a:t>
            </a:r>
          </a:p>
          <a:p>
            <a:endParaRPr lang="en-US" baseline="0" dirty="0" smtClean="0"/>
          </a:p>
          <a:p>
            <a:pPr marL="0" marR="0" algn="ctr"/>
            <a:r>
              <a:rPr lang="en-US" sz="2400" b="1" i="1" dirty="0" smtClean="0">
                <a:solidFill>
                  <a:srgbClr val="999999"/>
                </a:solidFill>
                <a:effectLst/>
                <a:latin typeface="Calibri" panose="020F0502020204030204" pitchFamily="34" charset="0"/>
                <a:ea typeface="Times New Roman" panose="02020603050405020304" pitchFamily="18" charset="0"/>
              </a:rPr>
              <a:t>Virtual Mentoring Recommendations</a:t>
            </a:r>
            <a:endParaRPr lang="en-US" sz="2000" b="1" dirty="0" smtClean="0">
              <a:solidFill>
                <a:srgbClr val="000000"/>
              </a:solidFill>
              <a:effectLst/>
              <a:latin typeface="Times New Roman" panose="02020603050405020304" pitchFamily="18" charset="0"/>
              <a:ea typeface="Calibri" panose="020F0502020204030204" pitchFamily="34" charset="0"/>
            </a:endParaRPr>
          </a:p>
          <a:p>
            <a:pPr marL="0" marR="0"/>
            <a:r>
              <a:rPr lang="en-US" sz="1400" b="1" dirty="0" smtClean="0">
                <a:solidFill>
                  <a:srgbClr val="000000"/>
                </a:solidFill>
                <a:effectLst/>
                <a:latin typeface="Verdana" panose="020B0604030504040204" pitchFamily="34" charset="0"/>
                <a:ea typeface="Times New Roman" panose="02020603050405020304" pitchFamily="18" charset="0"/>
              </a:rPr>
              <a:t> Guidance on Check &amp; Connect Mentoring </a:t>
            </a:r>
            <a:endParaRPr lang="en-US" sz="2000" b="1" dirty="0" smtClean="0">
              <a:solidFill>
                <a:srgbClr val="000000"/>
              </a:solidFill>
              <a:effectLst/>
              <a:latin typeface="Times New Roman" panose="02020603050405020304" pitchFamily="18" charset="0"/>
              <a:ea typeface="Calibri" panose="020F0502020204030204" pitchFamily="34" charset="0"/>
            </a:endParaRPr>
          </a:p>
          <a:p>
            <a:pPr marL="0" marR="0">
              <a:lnSpc>
                <a:spcPct val="150000"/>
              </a:lnSpc>
              <a:spcBef>
                <a:spcPts val="0"/>
              </a:spcBef>
              <a:spcAft>
                <a:spcPts val="0"/>
              </a:spcAft>
            </a:pPr>
            <a:r>
              <a:rPr lang="en-US" sz="1200" dirty="0" smtClean="0">
                <a:solidFill>
                  <a:srgbClr val="000000"/>
                </a:solidFill>
                <a:effectLst/>
                <a:latin typeface="Arial" panose="020B0604020202020204" pitchFamily="34" charset="0"/>
                <a:ea typeface="Times New Roman" panose="02020603050405020304" pitchFamily="18" charset="0"/>
              </a:rPr>
              <a:t> The C&amp;C training team recognizes the challenges of   mentoring. Reaching students and families during this time   is challenging and every connection a mentor makes is   cause for celebration. A mentor's demonstration of care and   consistent support to their students and families is most   important during this difficult time. </a:t>
            </a:r>
            <a:r>
              <a:rPr lang="en-US" sz="1050" dirty="0" smtClean="0">
                <a:solidFill>
                  <a:srgbClr val="000000"/>
                </a:solidFill>
                <a:effectLst/>
                <a:latin typeface="Verdana" panose="020B0604030504040204" pitchFamily="34" charset="0"/>
                <a:ea typeface="Times New Roman" panose="02020603050405020304" pitchFamily="18" charset="0"/>
              </a:rPr>
              <a:t> </a:t>
            </a:r>
            <a:endParaRPr lang="en-US" sz="1400" dirty="0" smtClean="0">
              <a:solidFill>
                <a:srgbClr val="000000"/>
              </a:solidFill>
              <a:effectLst/>
              <a:latin typeface="Times New Roman" panose="02020603050405020304" pitchFamily="18" charset="0"/>
              <a:ea typeface="Calibri" panose="020F0502020204030204" pitchFamily="34" charset="0"/>
            </a:endParaRPr>
          </a:p>
          <a:p>
            <a:pPr marL="0" marR="0">
              <a:lnSpc>
                <a:spcPct val="150000"/>
              </a:lnSpc>
              <a:spcBef>
                <a:spcPts val="0"/>
              </a:spcBef>
              <a:spcAft>
                <a:spcPts val="0"/>
              </a:spcAft>
            </a:pPr>
            <a:r>
              <a:rPr lang="en-US" sz="1050" dirty="0" smtClean="0">
                <a:solidFill>
                  <a:srgbClr val="000000"/>
                </a:solidFill>
                <a:effectLst/>
                <a:latin typeface="Verdana" panose="020B0604030504040204" pitchFamily="34" charset="0"/>
                <a:ea typeface="Times New Roman" panose="02020603050405020304" pitchFamily="18" charset="0"/>
              </a:rPr>
              <a:t/>
            </a:r>
            <a:br>
              <a:rPr lang="en-US" sz="1050" dirty="0" smtClean="0">
                <a:solidFill>
                  <a:srgbClr val="000000"/>
                </a:solidFill>
                <a:effectLst/>
                <a:latin typeface="Verdana" panose="020B0604030504040204" pitchFamily="34" charset="0"/>
                <a:ea typeface="Times New Roman" panose="02020603050405020304" pitchFamily="18" charset="0"/>
              </a:rPr>
            </a:br>
            <a:r>
              <a:rPr lang="en-US" sz="1200" dirty="0" smtClean="0">
                <a:solidFill>
                  <a:srgbClr val="000000"/>
                </a:solidFill>
                <a:effectLst/>
                <a:latin typeface="Arial" panose="020B0604020202020204" pitchFamily="34" charset="0"/>
                <a:ea typeface="Times New Roman" panose="02020603050405020304" pitchFamily="18" charset="0"/>
              </a:rPr>
              <a:t>We also understand that </a:t>
            </a:r>
            <a:r>
              <a:rPr lang="en-US" sz="1200" b="1" i="1" dirty="0" smtClean="0">
                <a:solidFill>
                  <a:srgbClr val="000000"/>
                </a:solidFill>
                <a:effectLst/>
                <a:latin typeface="Arial" panose="020B0604020202020204" pitchFamily="34" charset="0"/>
                <a:ea typeface="Times New Roman" panose="02020603050405020304" pitchFamily="18" charset="0"/>
              </a:rPr>
              <a:t>how</a:t>
            </a:r>
            <a:r>
              <a:rPr lang="en-US" sz="1200" b="1" dirty="0" smtClean="0">
                <a:solidFill>
                  <a:srgbClr val="000000"/>
                </a:solidFill>
                <a:effectLst/>
                <a:latin typeface="Arial" panose="020B0604020202020204" pitchFamily="34" charset="0"/>
                <a:ea typeface="Times New Roman" panose="02020603050405020304" pitchFamily="18" charset="0"/>
              </a:rPr>
              <a:t> </a:t>
            </a:r>
            <a:r>
              <a:rPr lang="en-US" sz="1200" dirty="0" smtClean="0">
                <a:solidFill>
                  <a:srgbClr val="000000"/>
                </a:solidFill>
                <a:effectLst/>
                <a:latin typeface="Arial" panose="020B0604020202020204" pitchFamily="34" charset="0"/>
                <a:ea typeface="Times New Roman" panose="02020603050405020304" pitchFamily="18" charset="0"/>
              </a:rPr>
              <a:t>you connect with students and families may have shifted, depending on your site. Mentors and school leaders have asked for guidance </a:t>
            </a:r>
            <a:r>
              <a:rPr lang="en-US" sz="1200" b="0" u="none" dirty="0" smtClean="0">
                <a:solidFill>
                  <a:srgbClr val="000000"/>
                </a:solidFill>
                <a:effectLst/>
                <a:latin typeface="Arial" panose="020B0604020202020204" pitchFamily="34" charset="0"/>
                <a:ea typeface="Times New Roman" panose="02020603050405020304" pitchFamily="18" charset="0"/>
              </a:rPr>
              <a:t>from the C&amp;C office, and we offer you the following structures to incorporate into your C&amp;C mentoring practice, if you are finding yourself needing to adapt your approach. </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050" b="0" u="none" dirty="0" smtClean="0">
                <a:solidFill>
                  <a:srgbClr val="000000"/>
                </a:solidFill>
                <a:effectLst/>
                <a:latin typeface="Verdana" panose="020B0604030504040204" pitchFamily="34" charset="0"/>
                <a:ea typeface="Times New Roman" panose="02020603050405020304" pitchFamily="18" charset="0"/>
              </a:rPr>
              <a:t/>
            </a:r>
            <a:br>
              <a:rPr lang="en-US" sz="1050" b="0" u="none" dirty="0" smtClean="0">
                <a:solidFill>
                  <a:srgbClr val="000000"/>
                </a:solidFill>
                <a:effectLst/>
                <a:latin typeface="Verdana" panose="020B0604030504040204" pitchFamily="34" charset="0"/>
                <a:ea typeface="Times New Roman" panose="02020603050405020304" pitchFamily="18" charset="0"/>
              </a:rPr>
            </a:br>
            <a:r>
              <a:rPr lang="en-US" sz="1200" b="0" u="none" dirty="0" smtClean="0">
                <a:solidFill>
                  <a:srgbClr val="000000"/>
                </a:solidFill>
                <a:effectLst/>
                <a:latin typeface="Arial" panose="020B0604020202020204" pitchFamily="34" charset="0"/>
                <a:ea typeface="Times New Roman" panose="02020603050405020304" pitchFamily="18" charset="0"/>
              </a:rPr>
              <a:t>Recommendations for Structuring Virtual "Connect" sessions:  Temperature Checks - Incorporate an SEL practice or a beginning routine like a “high” or “low” for each week.</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200" b="0" u="none" dirty="0" smtClean="0">
                <a:solidFill>
                  <a:srgbClr val="000000"/>
                </a:solidFill>
                <a:effectLst/>
                <a:latin typeface="Arial" panose="020B0604020202020204" pitchFamily="34" charset="0"/>
                <a:ea typeface="Times New Roman" panose="02020603050405020304" pitchFamily="18" charset="0"/>
              </a:rPr>
              <a:t>Gathering Data - With distance learning, data on attendance, behavior and grades may not be available or even reliable indicators on how our students are doing. Do some self-reporting with students using a virtual thumbs-up or emoji. Ask them to rate how things are going with their school work, their connection to peers, and their connection to teachers. </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pPr marL="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200" b="0" u="none" dirty="0" smtClean="0">
                <a:solidFill>
                  <a:srgbClr val="000000"/>
                </a:solidFill>
                <a:effectLst/>
                <a:latin typeface="Arial" panose="020B0604020202020204" pitchFamily="34" charset="0"/>
                <a:ea typeface="Times New Roman" panose="02020603050405020304" pitchFamily="18" charset="0"/>
              </a:rPr>
              <a:t>Providing Feedback - Validate student effort and reflect on their concerns. Promoting School Success - Remind students you believe in them and that you want them to feel successful in school. Ask them if there is one thing that could help make school better for them, what would it be?</a:t>
            </a:r>
            <a:r>
              <a:rPr lang="en-US" sz="1400" b="0" u="none" dirty="0" smtClean="0">
                <a:solidFill>
                  <a:srgbClr val="000000"/>
                </a:solidFill>
                <a:effectLst/>
                <a:latin typeface="Times New Roman" panose="02020603050405020304" pitchFamily="18" charset="0"/>
                <a:ea typeface="Calibri" panose="020F0502020204030204" pitchFamily="34" charset="0"/>
              </a:rPr>
              <a:t> </a:t>
            </a:r>
            <a:r>
              <a:rPr lang="en-US" sz="1200" b="0" u="none" dirty="0" smtClean="0">
                <a:solidFill>
                  <a:srgbClr val="000000"/>
                </a:solidFill>
                <a:effectLst/>
                <a:latin typeface="Arial" panose="020B0604020202020204" pitchFamily="34" charset="0"/>
                <a:ea typeface="Times New Roman" panose="02020603050405020304" pitchFamily="18" charset="0"/>
              </a:rPr>
              <a:t>Problem Solving with Student - Engage in the five-step problem solving process with the student around a challenge or difficult situation that came up in the “connect” session.</a:t>
            </a:r>
            <a:r>
              <a:rPr lang="en-US" sz="1400" b="0" u="none" dirty="0" smtClean="0">
                <a:solidFill>
                  <a:srgbClr val="000000"/>
                </a:solidFill>
                <a:effectLst/>
                <a:latin typeface="Times New Roman" panose="02020603050405020304" pitchFamily="18" charset="0"/>
                <a:ea typeface="Calibri" panose="020F0502020204030204" pitchFamily="34" charset="0"/>
              </a:rPr>
              <a:t> </a:t>
            </a:r>
            <a:r>
              <a:rPr lang="en-US" sz="1200" b="0" u="none" dirty="0" smtClean="0">
                <a:solidFill>
                  <a:srgbClr val="000000"/>
                </a:solidFill>
                <a:effectLst/>
                <a:latin typeface="Arial" panose="020B0604020202020204" pitchFamily="34" charset="0"/>
                <a:ea typeface="Times New Roman" panose="02020603050405020304" pitchFamily="18" charset="0"/>
              </a:rPr>
              <a:t>Recommendations for Structuring Family Conversations:</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 pos="457200" algn="l"/>
              </a:tabLst>
            </a:pPr>
            <a:r>
              <a:rPr lang="en-US" sz="1200" b="0" u="none" dirty="0" smtClean="0">
                <a:solidFill>
                  <a:srgbClr val="000000"/>
                </a:solidFill>
                <a:effectLst/>
                <a:latin typeface="Arial" panose="020B0604020202020204" pitchFamily="34" charset="0"/>
                <a:ea typeface="Times New Roman" panose="02020603050405020304" pitchFamily="18" charset="0"/>
              </a:rPr>
              <a:t>Greet - Ask “How are you?” and “Is this an ok time to talk?”</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 pos="457200" algn="l"/>
              </a:tabLst>
            </a:pPr>
            <a:r>
              <a:rPr lang="en-US" sz="1200" b="0" u="none" dirty="0" smtClean="0">
                <a:solidFill>
                  <a:srgbClr val="000000"/>
                </a:solidFill>
                <a:effectLst/>
                <a:latin typeface="Arial" panose="020B0604020202020204" pitchFamily="34" charset="0"/>
                <a:ea typeface="Times New Roman" panose="02020603050405020304" pitchFamily="18" charset="0"/>
              </a:rPr>
              <a:t>Outline - Explain purpose of call and ask “What else would you like to discuss?”</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 pos="457200" algn="l"/>
              </a:tabLst>
            </a:pPr>
            <a:r>
              <a:rPr lang="en-US" sz="1200" b="0" u="none" dirty="0" smtClean="0">
                <a:solidFill>
                  <a:srgbClr val="000000"/>
                </a:solidFill>
                <a:effectLst/>
                <a:latin typeface="Arial" panose="020B0604020202020204" pitchFamily="34" charset="0"/>
                <a:ea typeface="Times New Roman" panose="02020603050405020304" pitchFamily="18" charset="0"/>
              </a:rPr>
              <a:t>Reflect - Validate their efforts and ask “What do you need to help support learning at home?”</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 pos="457200" algn="l"/>
              </a:tabLst>
            </a:pPr>
            <a:r>
              <a:rPr lang="en-US" sz="1200" b="0" u="none" dirty="0" smtClean="0">
                <a:solidFill>
                  <a:srgbClr val="000000"/>
                </a:solidFill>
                <a:effectLst/>
                <a:latin typeface="Arial" panose="020B0604020202020204" pitchFamily="34" charset="0"/>
                <a:ea typeface="Times New Roman" panose="02020603050405020304" pitchFamily="18" charset="0"/>
              </a:rPr>
              <a:t>Share - Highlight something positive about their child and ask “How do you think your child is doing in their classes?” Discuss how their child is progressing and their child’s current goal(s).</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 pos="457200" algn="l"/>
              </a:tabLst>
            </a:pPr>
            <a:r>
              <a:rPr lang="en-US" sz="1200" b="0" u="none" dirty="0" smtClean="0">
                <a:solidFill>
                  <a:srgbClr val="000000"/>
                </a:solidFill>
                <a:effectLst/>
                <a:latin typeface="Arial" panose="020B0604020202020204" pitchFamily="34" charset="0"/>
                <a:ea typeface="Times New Roman" panose="02020603050405020304" pitchFamily="18" charset="0"/>
              </a:rPr>
              <a:t>Plan - Problem-solve with parent and ask, “Is there anything that might get in the way of your child accomplishing their goal?” Decide next steps and follow through.</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pPr marL="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200" b="0" u="none" dirty="0" smtClean="0">
                <a:solidFill>
                  <a:srgbClr val="000000"/>
                </a:solidFill>
                <a:effectLst/>
                <a:latin typeface="Arial" panose="020B0604020202020204" pitchFamily="34" charset="0"/>
                <a:ea typeface="Times New Roman" panose="02020603050405020304" pitchFamily="18" charset="0"/>
              </a:rPr>
              <a:t>We hope these insights are helpful as you go about the important work supporting students and their families! </a:t>
            </a:r>
          </a:p>
          <a:p>
            <a:pPr marL="0" marR="0" lvl="0" indent="-342900">
              <a:lnSpc>
                <a:spcPct val="150000"/>
              </a:lnSpc>
              <a:spcBef>
                <a:spcPts val="0"/>
              </a:spcBef>
              <a:spcAft>
                <a:spcPts val="0"/>
              </a:spcAft>
              <a:buSzPts val="1000"/>
              <a:buFont typeface="Symbol" panose="05050102010706020507" pitchFamily="18" charset="2"/>
              <a:buChar char=""/>
              <a:tabLst>
                <a:tab pos="457200" algn="l"/>
              </a:tabLst>
            </a:pPr>
            <a:endParaRPr lang="en-US" sz="1200" b="0" u="none" dirty="0" smtClean="0">
              <a:solidFill>
                <a:srgbClr val="000000"/>
              </a:solidFill>
              <a:effectLst/>
              <a:latin typeface="Arial" panose="020B0604020202020204" pitchFamily="34" charset="0"/>
              <a:ea typeface="Times New Roman" panose="02020603050405020304" pitchFamily="18" charset="0"/>
            </a:endParaRPr>
          </a:p>
          <a:p>
            <a:pPr marL="0" marR="0" lvl="0" indent="0">
              <a:lnSpc>
                <a:spcPct val="150000"/>
              </a:lnSpc>
              <a:spcBef>
                <a:spcPts val="0"/>
              </a:spcBef>
              <a:spcAft>
                <a:spcPts val="0"/>
              </a:spcAft>
              <a:buSzPts val="1000"/>
              <a:buFont typeface="Symbol" panose="05050102010706020507" pitchFamily="18" charset="2"/>
              <a:buNone/>
              <a:tabLst>
                <a:tab pos="457200" algn="l"/>
              </a:tabLst>
            </a:pPr>
            <a:endParaRPr lang="en-US" sz="1200" b="0" u="none" dirty="0" smtClean="0">
              <a:solidFill>
                <a:srgbClr val="000000"/>
              </a:solidFill>
              <a:effectLst/>
              <a:latin typeface="Arial" panose="020B0604020202020204" pitchFamily="34" charset="0"/>
              <a:ea typeface="Times New Roman" panose="02020603050405020304" pitchFamily="18" charset="0"/>
            </a:endParaRPr>
          </a:p>
          <a:p>
            <a:pPr marL="0" marR="0" lvl="0" indent="0">
              <a:lnSpc>
                <a:spcPct val="150000"/>
              </a:lnSpc>
              <a:spcBef>
                <a:spcPts val="0"/>
              </a:spcBef>
              <a:spcAft>
                <a:spcPts val="0"/>
              </a:spcAft>
              <a:buSzPts val="1000"/>
              <a:buFont typeface="Symbol" panose="05050102010706020507" pitchFamily="18" charset="2"/>
              <a:buNone/>
              <a:tabLst>
                <a:tab pos="457200" algn="l"/>
              </a:tabLst>
            </a:pPr>
            <a:r>
              <a:rPr lang="en-US" sz="1050" b="0" u="none" dirty="0" smtClean="0">
                <a:solidFill>
                  <a:srgbClr val="000000"/>
                </a:solidFill>
                <a:effectLst/>
                <a:latin typeface="Verdana" panose="020B0604030504040204" pitchFamily="34" charset="0"/>
                <a:ea typeface="Times New Roman" panose="02020603050405020304" pitchFamily="18" charset="0"/>
              </a:rPr>
              <a:t/>
            </a:r>
            <a:br>
              <a:rPr lang="en-US" sz="1050" b="0" u="none" dirty="0" smtClean="0">
                <a:solidFill>
                  <a:srgbClr val="000000"/>
                </a:solidFill>
                <a:effectLst/>
                <a:latin typeface="Verdana" panose="020B0604030504040204" pitchFamily="34" charset="0"/>
                <a:ea typeface="Times New Roman" panose="02020603050405020304" pitchFamily="18" charset="0"/>
              </a:rPr>
            </a:br>
            <a:r>
              <a:rPr lang="en-US" sz="1050" b="0" u="none" dirty="0" smtClean="0">
                <a:solidFill>
                  <a:srgbClr val="000000"/>
                </a:solidFill>
                <a:effectLst/>
                <a:latin typeface="Verdana" panose="020B0604030504040204" pitchFamily="34" charset="0"/>
                <a:ea typeface="Times New Roman" panose="02020603050405020304" pitchFamily="18" charset="0"/>
              </a:rPr>
              <a:t> </a:t>
            </a:r>
            <a:endParaRPr lang="en-US" sz="1400" b="0" u="none" dirty="0" smtClean="0">
              <a:solidFill>
                <a:srgbClr val="000000"/>
              </a:solidFill>
              <a:effectLst/>
              <a:latin typeface="Times New Roman" panose="02020603050405020304" pitchFamily="18" charset="0"/>
              <a:ea typeface="Calibri" panose="020F0502020204030204" pitchFamily="34" charset="0"/>
            </a:endParaRPr>
          </a:p>
          <a:p>
            <a:endParaRPr lang="en-US" b="0" u="none"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256623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1FAB9-208E-3A48-B1C1-D6BB7AB548FA}" type="slidenum">
              <a:rPr lang="en-US" smtClean="0"/>
              <a:t>21</a:t>
            </a:fld>
            <a:endParaRPr lang="en-US" dirty="0"/>
          </a:p>
        </p:txBody>
      </p:sp>
    </p:spTree>
    <p:extLst>
      <p:ext uri="{BB962C8B-B14F-4D97-AF65-F5344CB8AC3E}">
        <p14:creationId xmlns:p14="http://schemas.microsoft.com/office/powerpoint/2010/main" val="2699950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24</a:t>
            </a:fld>
            <a:endParaRPr lang="en-US" dirty="0"/>
          </a:p>
        </p:txBody>
      </p:sp>
    </p:spTree>
    <p:extLst>
      <p:ext uri="{BB962C8B-B14F-4D97-AF65-F5344CB8AC3E}">
        <p14:creationId xmlns:p14="http://schemas.microsoft.com/office/powerpoint/2010/main" val="3876874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25</a:t>
            </a:fld>
            <a:endParaRPr lang="en-US" dirty="0"/>
          </a:p>
        </p:txBody>
      </p:sp>
    </p:spTree>
    <p:extLst>
      <p:ext uri="{BB962C8B-B14F-4D97-AF65-F5344CB8AC3E}">
        <p14:creationId xmlns:p14="http://schemas.microsoft.com/office/powerpoint/2010/main" val="177537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781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b="0" i="0">
                <a:solidFill>
                  <a:srgbClr val="000000"/>
                </a:solidFill>
                <a:latin typeface="Arial"/>
                <a:ea typeface="Arial"/>
                <a:cs typeface="Arial"/>
                <a:sym typeface="Arial"/>
              </a:rPr>
              <a:t>This was done in consultation with the National TA Center, with many iterations to get to this point. There was a rationale to get this in plain language. We careful with the education language because we knew it had to be read by other agencies as well as legislatures.</a:t>
            </a:r>
            <a:endParaRPr b="0" i="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b="1" i="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b="1" i="0">
                <a:solidFill>
                  <a:srgbClr val="000000"/>
                </a:solidFill>
                <a:latin typeface="Arial"/>
                <a:ea typeface="Arial"/>
                <a:cs typeface="Arial"/>
                <a:sym typeface="Arial"/>
              </a:rPr>
              <a:t>122A.627 POSITIVE BEHAVIORAL INTERVENTIONS AND SUPPORTS.</a:t>
            </a:r>
            <a:endParaRPr/>
          </a:p>
          <a:p>
            <a:pPr marL="0" lvl="0" indent="0" algn="l" rtl="0">
              <a:lnSpc>
                <a:spcPct val="100000"/>
              </a:lnSpc>
              <a:spcBef>
                <a:spcPts val="0"/>
              </a:spcBef>
              <a:spcAft>
                <a:spcPts val="0"/>
              </a:spcAft>
              <a:buSzPts val="1400"/>
              <a:buNone/>
            </a:pPr>
            <a:r>
              <a:rPr lang="en-US" b="0" i="0">
                <a:solidFill>
                  <a:srgbClr val="212529"/>
                </a:solidFill>
                <a:latin typeface="times new roman"/>
                <a:ea typeface="times new roman"/>
                <a:cs typeface="times new roman"/>
                <a:sym typeface="times new roman"/>
              </a:rPr>
              <a:t>"Positive behavioral interventions and supports" or "PBIS" means an evidence-based framework for preventing problem behavior, providing instruction and support for positive and prosocial behaviors, and supporting social, emotional, and behavioral needs for all students. Schoolwide implementation of PBIS requires training, coaching, and evaluation for school staff to consistently implement the key components that make PBIS effective for all students, including:</a:t>
            </a:r>
            <a:endParaRPr/>
          </a:p>
          <a:p>
            <a:pPr marL="0" lvl="0" indent="0" algn="l" rtl="0">
              <a:lnSpc>
                <a:spcPct val="100000"/>
              </a:lnSpc>
              <a:spcBef>
                <a:spcPts val="0"/>
              </a:spcBef>
              <a:spcAft>
                <a:spcPts val="0"/>
              </a:spcAft>
              <a:buSzPts val="1400"/>
              <a:buNone/>
            </a:pPr>
            <a:r>
              <a:rPr lang="en-US" b="0" i="0">
                <a:solidFill>
                  <a:srgbClr val="212529"/>
                </a:solidFill>
                <a:latin typeface="times new roman"/>
                <a:ea typeface="times new roman"/>
                <a:cs typeface="times new roman"/>
                <a:sym typeface="times new roman"/>
              </a:rPr>
              <a:t>(1) establishing, defining, teaching, and practicing three to five positively stated schoolwide behavioral expectations that are representative of the local community and cultures;</a:t>
            </a:r>
            <a:endParaRPr/>
          </a:p>
          <a:p>
            <a:pPr marL="0" lvl="0" indent="0" algn="l" rtl="0">
              <a:lnSpc>
                <a:spcPct val="100000"/>
              </a:lnSpc>
              <a:spcBef>
                <a:spcPts val="0"/>
              </a:spcBef>
              <a:spcAft>
                <a:spcPts val="0"/>
              </a:spcAft>
              <a:buSzPts val="1400"/>
              <a:buNone/>
            </a:pPr>
            <a:r>
              <a:rPr lang="en-US" b="0" i="0">
                <a:solidFill>
                  <a:srgbClr val="212529"/>
                </a:solidFill>
                <a:latin typeface="times new roman"/>
                <a:ea typeface="times new roman"/>
                <a:cs typeface="times new roman"/>
                <a:sym typeface="times new roman"/>
              </a:rPr>
              <a:t>(2) developing and implementing a consistent system used by all staff to provide positive feedback and acknowledgment for students who display schoolwide behavioral expectations;</a:t>
            </a:r>
            <a:endParaRPr/>
          </a:p>
          <a:p>
            <a:pPr marL="0" lvl="0" indent="0" algn="l" rtl="0">
              <a:lnSpc>
                <a:spcPct val="100000"/>
              </a:lnSpc>
              <a:spcBef>
                <a:spcPts val="0"/>
              </a:spcBef>
              <a:spcAft>
                <a:spcPts val="0"/>
              </a:spcAft>
              <a:buSzPts val="1400"/>
              <a:buNone/>
            </a:pPr>
            <a:r>
              <a:rPr lang="en-US" b="0" i="0">
                <a:solidFill>
                  <a:srgbClr val="212529"/>
                </a:solidFill>
                <a:latin typeface="times new roman"/>
                <a:ea typeface="times new roman"/>
                <a:cs typeface="times new roman"/>
                <a:sym typeface="times new roman"/>
              </a:rPr>
              <a:t>(3) developing and implementing a consistent and specialized support system for students who do not display behaviors representative of schoolwide positive expectations;</a:t>
            </a:r>
            <a:endParaRPr/>
          </a:p>
          <a:p>
            <a:pPr marL="0" lvl="0" indent="0" algn="l" rtl="0">
              <a:lnSpc>
                <a:spcPct val="100000"/>
              </a:lnSpc>
              <a:spcBef>
                <a:spcPts val="0"/>
              </a:spcBef>
              <a:spcAft>
                <a:spcPts val="0"/>
              </a:spcAft>
              <a:buSzPts val="1400"/>
              <a:buNone/>
            </a:pPr>
            <a:r>
              <a:rPr lang="en-US" b="0" i="0">
                <a:solidFill>
                  <a:srgbClr val="212529"/>
                </a:solidFill>
                <a:latin typeface="times new roman"/>
                <a:ea typeface="times new roman"/>
                <a:cs typeface="times new roman"/>
                <a:sym typeface="times new roman"/>
              </a:rPr>
              <a:t>(4) developing a system to support decisions based on data related to student progress, effective implementation of behavioral practices, and screening for students requiring additional behavior supports;</a:t>
            </a:r>
            <a:endParaRPr/>
          </a:p>
          <a:p>
            <a:pPr marL="0" lvl="0" indent="0" algn="l" rtl="0">
              <a:lnSpc>
                <a:spcPct val="100000"/>
              </a:lnSpc>
              <a:spcBef>
                <a:spcPts val="0"/>
              </a:spcBef>
              <a:spcAft>
                <a:spcPts val="0"/>
              </a:spcAft>
              <a:buSzPts val="1400"/>
              <a:buNone/>
            </a:pPr>
            <a:r>
              <a:rPr lang="en-US" b="0" i="0">
                <a:solidFill>
                  <a:srgbClr val="212529"/>
                </a:solidFill>
                <a:latin typeface="times new roman"/>
                <a:ea typeface="times new roman"/>
                <a:cs typeface="times new roman"/>
                <a:sym typeface="times new roman"/>
              </a:rPr>
              <a:t>(5) using a continuum of evidence-based interventions that is integrated and aligned to support academic and behavioral success for all students; and</a:t>
            </a:r>
            <a:endParaRPr/>
          </a:p>
          <a:p>
            <a:pPr marL="0" lvl="0" indent="0" algn="l" rtl="0">
              <a:lnSpc>
                <a:spcPct val="100000"/>
              </a:lnSpc>
              <a:spcBef>
                <a:spcPts val="0"/>
              </a:spcBef>
              <a:spcAft>
                <a:spcPts val="0"/>
              </a:spcAft>
              <a:buSzPts val="1400"/>
              <a:buNone/>
            </a:pPr>
            <a:r>
              <a:rPr lang="en-US" b="0" i="0">
                <a:solidFill>
                  <a:srgbClr val="212529"/>
                </a:solidFill>
                <a:latin typeface="times new roman"/>
                <a:ea typeface="times new roman"/>
                <a:cs typeface="times new roman"/>
                <a:sym typeface="times new roman"/>
              </a:rPr>
              <a:t>(6) using a team-based approach to support effective implementation, monitor progress, and evaluate outcomes.</a:t>
            </a:r>
            <a:endParaRPr/>
          </a:p>
          <a:p>
            <a:pPr marL="0" lvl="0" indent="0" algn="l" rtl="0">
              <a:lnSpc>
                <a:spcPct val="100000"/>
              </a:lnSpc>
              <a:spcBef>
                <a:spcPts val="0"/>
              </a:spcBef>
              <a:spcAft>
                <a:spcPts val="0"/>
              </a:spcAft>
              <a:buSzPts val="1400"/>
              <a:buNone/>
            </a:pPr>
            <a:r>
              <a:rPr lang="en-US" b="0" i="0">
                <a:solidFill>
                  <a:srgbClr val="212529"/>
                </a:solidFill>
                <a:latin typeface="times new roman"/>
                <a:ea typeface="times new roman"/>
                <a:cs typeface="times new roman"/>
                <a:sym typeface="times new roman"/>
              </a:rPr>
              <a:t>Consistent with section </a:t>
            </a:r>
            <a:r>
              <a:rPr lang="en-US" b="0" i="0" u="sng">
                <a:solidFill>
                  <a:srgbClr val="2B6DAD"/>
                </a:solidFill>
                <a:latin typeface="times new roman"/>
                <a:ea typeface="times new roman"/>
                <a:cs typeface="times new roman"/>
                <a:sym typeface="times new roman"/>
                <a:hlinkClick r:id="rId3"/>
              </a:rPr>
              <a:t>120B.232, subdivision 1</a:t>
            </a:r>
            <a:r>
              <a:rPr lang="en-US" b="0" i="0">
                <a:solidFill>
                  <a:srgbClr val="212529"/>
                </a:solidFill>
                <a:latin typeface="times new roman"/>
                <a:ea typeface="times new roman"/>
                <a:cs typeface="times new roman"/>
                <a:sym typeface="times new roman"/>
              </a:rPr>
              <a:t>, character education curriculum and programs may be used to support implementation of the key components of PBIS.</a:t>
            </a:r>
            <a:endParaRPr/>
          </a:p>
          <a:p>
            <a:pPr marL="0" lvl="0" indent="0" algn="l" rtl="0">
              <a:lnSpc>
                <a:spcPct val="100000"/>
              </a:lnSpc>
              <a:spcBef>
                <a:spcPts val="0"/>
              </a:spcBef>
              <a:spcAft>
                <a:spcPts val="0"/>
              </a:spcAft>
              <a:buSzPts val="1400"/>
              <a:buNone/>
            </a:pPr>
            <a:r>
              <a:rPr lang="en-US" b="1" i="0">
                <a:solidFill>
                  <a:srgbClr val="000000"/>
                </a:solidFill>
                <a:latin typeface="Arial"/>
                <a:ea typeface="Arial"/>
                <a:cs typeface="Arial"/>
                <a:sym typeface="Arial"/>
              </a:rPr>
              <a:t>History: </a:t>
            </a:r>
            <a:endParaRPr/>
          </a:p>
          <a:p>
            <a:pPr marL="0" lvl="0" indent="0" algn="l" rtl="0">
              <a:lnSpc>
                <a:spcPct val="100000"/>
              </a:lnSpc>
              <a:spcBef>
                <a:spcPts val="0"/>
              </a:spcBef>
              <a:spcAft>
                <a:spcPts val="0"/>
              </a:spcAft>
              <a:buSzPts val="1400"/>
              <a:buNone/>
            </a:pPr>
            <a:r>
              <a:rPr lang="en-US" b="0" i="1" u="sng">
                <a:solidFill>
                  <a:srgbClr val="2B6DAD"/>
                </a:solidFill>
                <a:latin typeface="times new roman"/>
                <a:ea typeface="times new roman"/>
                <a:cs typeface="times new roman"/>
                <a:sym typeface="times new roman"/>
                <a:hlinkClick r:id="rId4"/>
              </a:rPr>
              <a:t>1Sp2017 c 5 art 2 s 26</a:t>
            </a:r>
            <a:endParaRPr b="0" i="1" u="sng">
              <a:solidFill>
                <a:srgbClr val="2B6DAD"/>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b="1" i="0" u="sng">
              <a:solidFill>
                <a:srgbClr val="2B6DAD"/>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b="1" i="0" u="none">
                <a:solidFill>
                  <a:srgbClr val="2B6DAD"/>
                </a:solidFill>
                <a:latin typeface="times new roman"/>
                <a:ea typeface="times new roman"/>
                <a:cs typeface="times new roman"/>
                <a:sym typeface="times new roman"/>
              </a:rPr>
              <a:t>Source: https://www.revisor.mn.gov/statutes/?id=122A.627 </a:t>
            </a:r>
            <a:endParaRPr b="1" i="0" u="none">
              <a:solidFill>
                <a:srgbClr val="212529"/>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197" name="Google Shape;197;p1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65172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 bike to the statute – this is what it looks</a:t>
            </a:r>
            <a:r>
              <a:rPr lang="en-US" baseline="0" dirty="0"/>
              <a:t> like with MN examples. </a:t>
            </a:r>
            <a:r>
              <a:rPr lang="en-US" dirty="0"/>
              <a:t> </a:t>
            </a:r>
          </a:p>
          <a:p>
            <a:endParaRPr lang="en-US" dirty="0"/>
          </a:p>
          <a:p>
            <a:r>
              <a:rPr lang="en-US" dirty="0"/>
              <a:t>It’s not just good enough. How do you know</a:t>
            </a:r>
            <a:r>
              <a:rPr lang="en-US" baseline="0" dirty="0"/>
              <a:t> it is being done? There are tools and measures for teams to use.</a:t>
            </a:r>
          </a:p>
          <a:p>
            <a:endParaRPr lang="en-US" baseline="0" dirty="0"/>
          </a:p>
          <a:p>
            <a:pPr algn="l"/>
            <a:r>
              <a:rPr lang="en-US" b="1" i="0" dirty="0">
                <a:solidFill>
                  <a:srgbClr val="000000"/>
                </a:solidFill>
                <a:effectLst/>
                <a:latin typeface="inherit"/>
              </a:rPr>
              <a:t>122A.627 POSITIVE BEHAVIORAL INTERVENTIONS AND SUPPORTS.</a:t>
            </a:r>
          </a:p>
          <a:p>
            <a:pPr algn="l"/>
            <a:r>
              <a:rPr lang="en-US" b="0" i="0" dirty="0">
                <a:solidFill>
                  <a:srgbClr val="212529"/>
                </a:solidFill>
                <a:effectLst/>
                <a:latin typeface="times new roman" panose="02020603050405020304" pitchFamily="18" charset="0"/>
              </a:rPr>
              <a:t>"Positive behavioral interventions and supports" or "PBIS" means an evidence-based framework for preventing problem behavior, providing instruction and support for positive and prosocial behaviors, and supporting social, emotional, and behavioral needs for all students. Schoolwide implementation of PBIS requires training, coaching, and evaluation for school staff to consistently implement the key components that make PBIS effective for all students, including:</a:t>
            </a:r>
          </a:p>
          <a:p>
            <a:pPr algn="l"/>
            <a:r>
              <a:rPr lang="en-US" b="0" i="0" dirty="0">
                <a:solidFill>
                  <a:srgbClr val="212529"/>
                </a:solidFill>
                <a:effectLst/>
                <a:latin typeface="times new roman" panose="02020603050405020304" pitchFamily="18" charset="0"/>
              </a:rPr>
              <a:t>(1) establishing, defining, teaching, and practicing three to five positively stated schoolwide behavioral expectations that are representative of the local community and cultures;</a:t>
            </a:r>
          </a:p>
          <a:p>
            <a:pPr algn="l"/>
            <a:r>
              <a:rPr lang="en-US" b="0" i="0" dirty="0">
                <a:solidFill>
                  <a:srgbClr val="212529"/>
                </a:solidFill>
                <a:effectLst/>
                <a:latin typeface="times new roman" panose="02020603050405020304" pitchFamily="18" charset="0"/>
              </a:rPr>
              <a:t>(2) developing and implementing a consistent system used by all staff to provide positive feedback and acknowledgment for students who display schoolwide behavioral expectations;</a:t>
            </a:r>
          </a:p>
          <a:p>
            <a:pPr algn="l"/>
            <a:r>
              <a:rPr lang="en-US" b="0" i="0" dirty="0">
                <a:solidFill>
                  <a:srgbClr val="212529"/>
                </a:solidFill>
                <a:effectLst/>
                <a:latin typeface="times new roman" panose="02020603050405020304" pitchFamily="18" charset="0"/>
              </a:rPr>
              <a:t>(3) developing and implementing a consistent and specialized support system for students who do not display behaviors representative of schoolwide positive expectations;</a:t>
            </a:r>
          </a:p>
          <a:p>
            <a:pPr algn="l"/>
            <a:r>
              <a:rPr lang="en-US" b="0" i="0" dirty="0">
                <a:solidFill>
                  <a:srgbClr val="212529"/>
                </a:solidFill>
                <a:effectLst/>
                <a:latin typeface="times new roman" panose="02020603050405020304" pitchFamily="18" charset="0"/>
              </a:rPr>
              <a:t>(4) developing a system to support decisions based on data related to student progress, effective implementation of behavioral practices, and screening for students requiring additional behavior supports;</a:t>
            </a:r>
          </a:p>
          <a:p>
            <a:pPr algn="l"/>
            <a:r>
              <a:rPr lang="en-US" b="0" i="0" dirty="0">
                <a:solidFill>
                  <a:srgbClr val="212529"/>
                </a:solidFill>
                <a:effectLst/>
                <a:latin typeface="times new roman" panose="02020603050405020304" pitchFamily="18" charset="0"/>
              </a:rPr>
              <a:t>(5) using a continuum of evidence-based interventions that is integrated and aligned to support academic and behavioral success for all students; and</a:t>
            </a:r>
          </a:p>
          <a:p>
            <a:pPr algn="l"/>
            <a:r>
              <a:rPr lang="en-US" b="0" i="0" dirty="0">
                <a:solidFill>
                  <a:srgbClr val="212529"/>
                </a:solidFill>
                <a:effectLst/>
                <a:latin typeface="times new roman" panose="02020603050405020304" pitchFamily="18" charset="0"/>
              </a:rPr>
              <a:t>(6) using a team-based approach to support effective implementation, monitor progress, and evaluate outcomes.</a:t>
            </a:r>
          </a:p>
          <a:p>
            <a:pPr algn="l"/>
            <a:r>
              <a:rPr lang="en-US" b="0" i="0" dirty="0">
                <a:solidFill>
                  <a:srgbClr val="212529"/>
                </a:solidFill>
                <a:effectLst/>
                <a:latin typeface="times new roman" panose="02020603050405020304" pitchFamily="18" charset="0"/>
              </a:rPr>
              <a:t>Consistent with section </a:t>
            </a:r>
            <a:r>
              <a:rPr lang="en-US" b="0" i="0" u="sng" dirty="0">
                <a:solidFill>
                  <a:srgbClr val="2B6DAD"/>
                </a:solidFill>
                <a:effectLst/>
                <a:latin typeface="times new roman" panose="02020603050405020304" pitchFamily="18" charset="0"/>
                <a:hlinkClick r:id="rId3"/>
              </a:rPr>
              <a:t>120B.232, subdivision 1</a:t>
            </a:r>
            <a:r>
              <a:rPr lang="en-US" b="0" i="0" dirty="0">
                <a:solidFill>
                  <a:srgbClr val="212529"/>
                </a:solidFill>
                <a:effectLst/>
                <a:latin typeface="times new roman" panose="02020603050405020304" pitchFamily="18" charset="0"/>
              </a:rPr>
              <a:t>, character education curriculum and programs may be used to support implementation of the key components of PBIS.</a:t>
            </a:r>
          </a:p>
          <a:p>
            <a:pPr algn="l"/>
            <a:r>
              <a:rPr lang="en-US" b="1" i="0" dirty="0">
                <a:solidFill>
                  <a:srgbClr val="000000"/>
                </a:solidFill>
                <a:effectLst/>
                <a:latin typeface="inherit"/>
              </a:rPr>
              <a:t>History: </a:t>
            </a:r>
          </a:p>
          <a:p>
            <a:pPr algn="l"/>
            <a:r>
              <a:rPr lang="en-US" b="0" i="1" u="sng" dirty="0">
                <a:solidFill>
                  <a:srgbClr val="2B6DAD"/>
                </a:solidFill>
                <a:effectLst/>
                <a:latin typeface="times new roman" panose="02020603050405020304" pitchFamily="18" charset="0"/>
                <a:hlinkClick r:id="rId4"/>
              </a:rPr>
              <a:t>1Sp2017 c 5 art 2 s 26</a:t>
            </a:r>
            <a:endParaRPr lang="en-US" b="0" i="1" u="sng" dirty="0">
              <a:solidFill>
                <a:srgbClr val="2B6DAD"/>
              </a:solidFill>
              <a:effectLst/>
              <a:latin typeface="times new roman" panose="02020603050405020304" pitchFamily="18" charset="0"/>
            </a:endParaRPr>
          </a:p>
          <a:p>
            <a:pPr algn="l"/>
            <a:endParaRPr lang="en-US" b="1" i="0" u="sng" dirty="0">
              <a:solidFill>
                <a:srgbClr val="2B6DAD"/>
              </a:solidFill>
              <a:effectLst/>
              <a:latin typeface="times new roman" panose="02020603050405020304" pitchFamily="18" charset="0"/>
            </a:endParaRPr>
          </a:p>
          <a:p>
            <a:pPr algn="l"/>
            <a:r>
              <a:rPr lang="en-US" b="1" i="0" u="none" dirty="0">
                <a:solidFill>
                  <a:srgbClr val="2B6DAD"/>
                </a:solidFill>
                <a:effectLst/>
                <a:latin typeface="times new roman" panose="02020603050405020304" pitchFamily="18" charset="0"/>
              </a:rPr>
              <a:t>Source:</a:t>
            </a:r>
            <a:r>
              <a:rPr lang="en-US" b="1" i="0" u="none" baseline="0" dirty="0">
                <a:solidFill>
                  <a:srgbClr val="2B6DAD"/>
                </a:solidFill>
                <a:effectLst/>
                <a:latin typeface="times new roman" panose="02020603050405020304" pitchFamily="18" charset="0"/>
              </a:rPr>
              <a:t> https://www.revisor.mn.gov/statutes/?id=122A.627 </a:t>
            </a:r>
            <a:endParaRPr lang="en-US" b="1" i="0" u="none" dirty="0">
              <a:solidFill>
                <a:srgbClr val="212529"/>
              </a:solidFill>
              <a:effectLst/>
              <a:latin typeface="times new roman" panose="02020603050405020304" pitchFamily="18" charset="0"/>
            </a:endParaRPr>
          </a:p>
          <a:p>
            <a:endParaRPr lang="en-US" dirty="0"/>
          </a:p>
          <a:p>
            <a:r>
              <a:rPr lang="en-US" dirty="0"/>
              <a:t>From National</a:t>
            </a:r>
            <a:r>
              <a:rPr lang="en-US" baseline="0" dirty="0"/>
              <a:t> TA Center</a:t>
            </a:r>
          </a:p>
          <a:p>
            <a:endParaRPr lang="en-US" baseline="0" dirty="0"/>
          </a:p>
          <a:p>
            <a:pPr eaLnBrk="1" hangingPunct="1">
              <a:lnSpc>
                <a:spcPct val="80000"/>
              </a:lnSpc>
            </a:pPr>
            <a:r>
              <a:rPr lang="en-US" sz="2800" u="sng" dirty="0"/>
              <a:t>School-wide PBIS is</a:t>
            </a:r>
            <a:r>
              <a:rPr lang="en-US" sz="2800" dirty="0"/>
              <a:t>:</a:t>
            </a:r>
          </a:p>
          <a:p>
            <a:pPr lvl="1" eaLnBrk="1" hangingPunct="1">
              <a:lnSpc>
                <a:spcPct val="120000"/>
              </a:lnSpc>
            </a:pPr>
            <a:r>
              <a:rPr lang="en-US" sz="2400" dirty="0">
                <a:solidFill>
                  <a:schemeClr val="tx1"/>
                </a:solidFill>
                <a:latin typeface="Times New Roman" panose="02020603050405020304" pitchFamily="18" charset="0"/>
                <a:cs typeface="Times New Roman" panose="02020603050405020304" pitchFamily="18" charset="0"/>
              </a:rPr>
              <a:t>A multi-tiered framework for establishing the </a:t>
            </a:r>
            <a:r>
              <a:rPr lang="en-US" sz="2400" b="1" dirty="0">
                <a:solidFill>
                  <a:srgbClr val="C00000"/>
                </a:solidFill>
                <a:latin typeface="Times New Roman" panose="02020603050405020304" pitchFamily="18" charset="0"/>
                <a:cs typeface="Times New Roman" panose="02020603050405020304" pitchFamily="18" charset="0"/>
              </a:rPr>
              <a:t>social culture </a:t>
            </a:r>
            <a:r>
              <a:rPr lang="en-US" sz="2400" dirty="0">
                <a:solidFill>
                  <a:schemeClr val="tx1"/>
                </a:solidFill>
                <a:latin typeface="Times New Roman" panose="02020603050405020304" pitchFamily="18" charset="0"/>
                <a:cs typeface="Times New Roman" panose="02020603050405020304" pitchFamily="18" charset="0"/>
              </a:rPr>
              <a:t>and </a:t>
            </a:r>
            <a:r>
              <a:rPr lang="en-US" sz="2400" b="1" dirty="0">
                <a:solidFill>
                  <a:srgbClr val="C00000"/>
                </a:solidFill>
                <a:latin typeface="Times New Roman" panose="02020603050405020304" pitchFamily="18" charset="0"/>
                <a:cs typeface="Times New Roman" panose="02020603050405020304" pitchFamily="18" charset="0"/>
              </a:rPr>
              <a:t>behavioral supports </a:t>
            </a:r>
            <a:r>
              <a:rPr lang="en-US" sz="2400" dirty="0">
                <a:solidFill>
                  <a:schemeClr val="tx1"/>
                </a:solidFill>
                <a:latin typeface="Times New Roman" panose="02020603050405020304" pitchFamily="18" charset="0"/>
                <a:cs typeface="Times New Roman" panose="02020603050405020304" pitchFamily="18" charset="0"/>
              </a:rPr>
              <a:t>needed for a school achieve behavioral and academic outcomes for all students.</a:t>
            </a:r>
          </a:p>
          <a:p>
            <a:pPr lvl="1" eaLnBrk="1" hangingPunct="1">
              <a:lnSpc>
                <a:spcPct val="80000"/>
              </a:lnSpc>
            </a:pPr>
            <a:endParaRPr lang="en-US" sz="2400" dirty="0"/>
          </a:p>
          <a:p>
            <a:pPr eaLnBrk="1" hangingPunct="1">
              <a:lnSpc>
                <a:spcPct val="80000"/>
              </a:lnSpc>
            </a:pPr>
            <a:r>
              <a:rPr lang="en-US" sz="2800" u="sng" dirty="0"/>
              <a:t>Evidence-based features of PBIS</a:t>
            </a:r>
          </a:p>
          <a:p>
            <a:pPr lvl="1" eaLnBrk="1" hangingPunct="1">
              <a:lnSpc>
                <a:spcPct val="80000"/>
              </a:lnSpc>
            </a:pPr>
            <a:r>
              <a:rPr lang="en-US" sz="2400" dirty="0">
                <a:solidFill>
                  <a:schemeClr val="tx1"/>
                </a:solidFill>
              </a:rPr>
              <a:t>Prevention</a:t>
            </a:r>
          </a:p>
          <a:p>
            <a:pPr lvl="1" eaLnBrk="1" hangingPunct="1">
              <a:lnSpc>
                <a:spcPct val="80000"/>
              </a:lnSpc>
            </a:pPr>
            <a:r>
              <a:rPr lang="en-US" sz="2400" dirty="0">
                <a:solidFill>
                  <a:schemeClr val="tx1"/>
                </a:solidFill>
              </a:rPr>
              <a:t>Define and teach positive social expectations</a:t>
            </a:r>
          </a:p>
          <a:p>
            <a:pPr lvl="1" eaLnBrk="1" hangingPunct="1">
              <a:lnSpc>
                <a:spcPct val="80000"/>
              </a:lnSpc>
            </a:pPr>
            <a:r>
              <a:rPr lang="en-US" sz="2400" dirty="0">
                <a:solidFill>
                  <a:schemeClr val="tx1"/>
                </a:solidFill>
              </a:rPr>
              <a:t>Acknowledge positive behavior</a:t>
            </a:r>
          </a:p>
          <a:p>
            <a:pPr lvl="1" eaLnBrk="1" hangingPunct="1">
              <a:lnSpc>
                <a:spcPct val="80000"/>
              </a:lnSpc>
            </a:pPr>
            <a:r>
              <a:rPr lang="en-US" sz="2400" dirty="0">
                <a:solidFill>
                  <a:schemeClr val="tx1"/>
                </a:solidFill>
              </a:rPr>
              <a:t>Arrange consistent consequences for problem behavior</a:t>
            </a:r>
          </a:p>
          <a:p>
            <a:pPr lvl="1" eaLnBrk="1" hangingPunct="1">
              <a:lnSpc>
                <a:spcPct val="80000"/>
              </a:lnSpc>
            </a:pPr>
            <a:r>
              <a:rPr lang="en-US" sz="2400" dirty="0">
                <a:solidFill>
                  <a:schemeClr val="tx1"/>
                </a:solidFill>
              </a:rPr>
              <a:t>On-going collection and use of data for decision-making</a:t>
            </a:r>
          </a:p>
          <a:p>
            <a:pPr lvl="1" eaLnBrk="1" hangingPunct="1">
              <a:lnSpc>
                <a:spcPct val="80000"/>
              </a:lnSpc>
            </a:pPr>
            <a:r>
              <a:rPr lang="en-US" sz="2400" dirty="0">
                <a:solidFill>
                  <a:schemeClr val="tx1"/>
                </a:solidFill>
              </a:rPr>
              <a:t>Continuum of intensive, individual intervention supports. </a:t>
            </a:r>
          </a:p>
          <a:p>
            <a:pPr lvl="1" eaLnBrk="1" hangingPunct="1">
              <a:lnSpc>
                <a:spcPct val="80000"/>
              </a:lnSpc>
            </a:pPr>
            <a:r>
              <a:rPr lang="en-US" sz="2400" dirty="0">
                <a:solidFill>
                  <a:schemeClr val="tx1"/>
                </a:solidFill>
              </a:rPr>
              <a:t>Implementation of the systems that support effective practices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9534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Updated 9/16/2020</a:t>
            </a:r>
          </a:p>
          <a:p>
            <a:pPr marL="0" indent="0">
              <a:buFont typeface="Arial" panose="020B0604020202020204" pitchFamily="34" charset="0"/>
              <a:buNone/>
            </a:pPr>
            <a:endParaRPr lang="en-US" dirty="0" smtClean="0"/>
          </a:p>
          <a:p>
            <a:pPr marL="0" indent="0">
              <a:buFont typeface="Arial" panose="020B0604020202020204" pitchFamily="34" charset="0"/>
              <a:buNone/>
            </a:pPr>
            <a:r>
              <a:rPr lang="fr-FR" dirty="0" err="1" smtClean="0"/>
              <a:t>Year</a:t>
            </a:r>
            <a:r>
              <a:rPr lang="fr-FR" dirty="0" smtClean="0"/>
              <a:t> 1	T1 ave=	73.5%	T2 ave =	65.0%	T3 ave=	60.0%	n=	323</a:t>
            </a:r>
          </a:p>
          <a:p>
            <a:pPr marL="0" indent="0">
              <a:buFont typeface="Arial" panose="020B0604020202020204" pitchFamily="34" charset="0"/>
              <a:buNone/>
            </a:pPr>
            <a:r>
              <a:rPr lang="fr-FR" dirty="0" err="1" smtClean="0"/>
              <a:t>Year</a:t>
            </a:r>
            <a:r>
              <a:rPr lang="fr-FR" dirty="0" smtClean="0"/>
              <a:t> 2	T1 ave=	79.2%	T2 ave =	74.5%	T3 ave=	69.9%	n=	176</a:t>
            </a:r>
          </a:p>
          <a:p>
            <a:pPr marL="0" indent="0">
              <a:buFont typeface="Arial" panose="020B0604020202020204" pitchFamily="34" charset="0"/>
              <a:buNone/>
            </a:pPr>
            <a:r>
              <a:rPr lang="fr-FR" dirty="0" err="1" smtClean="0"/>
              <a:t>Year</a:t>
            </a:r>
            <a:r>
              <a:rPr lang="fr-FR" dirty="0" smtClean="0"/>
              <a:t> 3	T1 ave=	82.2%	T2 ave =	78.4%	T3 ave=	76.5%	n=	98</a:t>
            </a:r>
          </a:p>
          <a:p>
            <a:pPr marL="0" indent="0">
              <a:buFont typeface="Arial" panose="020B0604020202020204" pitchFamily="34" charset="0"/>
              <a:buNone/>
            </a:pPr>
            <a:r>
              <a:rPr lang="fr-FR" dirty="0" err="1" smtClean="0"/>
              <a:t>Year</a:t>
            </a:r>
            <a:r>
              <a:rPr lang="fr-FR" dirty="0" smtClean="0"/>
              <a:t> 4	T1 ave=	84.4%	T2 ave =	80.1%	T3 ave=	79.2%	n=	51</a:t>
            </a:r>
          </a:p>
          <a:p>
            <a:pPr marL="0" indent="0">
              <a:buFont typeface="Arial" panose="020B0604020202020204" pitchFamily="34" charset="0"/>
              <a:buNone/>
            </a:pPr>
            <a:r>
              <a:rPr lang="fr-FR" dirty="0" err="1" smtClean="0"/>
              <a:t>Year</a:t>
            </a:r>
            <a:r>
              <a:rPr lang="fr-FR" dirty="0" smtClean="0"/>
              <a:t> 5	T1 ave=	84.3%	T2 ave =	81.9%	T3 ave=	81.7%	n=	14</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455663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10</a:t>
            </a:fld>
            <a:endParaRPr lang="en-US" dirty="0"/>
          </a:p>
        </p:txBody>
      </p:sp>
    </p:spTree>
    <p:extLst>
      <p:ext uri="{BB962C8B-B14F-4D97-AF65-F5344CB8AC3E}">
        <p14:creationId xmlns:p14="http://schemas.microsoft.com/office/powerpoint/2010/main" val="1273244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11</a:t>
            </a:fld>
            <a:endParaRPr lang="en-US" dirty="0"/>
          </a:p>
        </p:txBody>
      </p:sp>
    </p:spTree>
    <p:extLst>
      <p:ext uri="{BB962C8B-B14F-4D97-AF65-F5344CB8AC3E}">
        <p14:creationId xmlns:p14="http://schemas.microsoft.com/office/powerpoint/2010/main" val="2171284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12</a:t>
            </a:fld>
            <a:endParaRPr lang="en-US" dirty="0"/>
          </a:p>
        </p:txBody>
      </p:sp>
    </p:spTree>
    <p:extLst>
      <p:ext uri="{BB962C8B-B14F-4D97-AF65-F5344CB8AC3E}">
        <p14:creationId xmlns:p14="http://schemas.microsoft.com/office/powerpoint/2010/main" val="4086859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535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solidFill>
                  <a:srgbClr val="000000"/>
                </a:solidFill>
              </a:rPr>
              <a:pPr/>
              <a:t>11/5/2020</a:t>
            </a:fld>
            <a:endParaRPr lang="en-US" dirty="0">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solidFill>
                  <a:srgbClr val="000000"/>
                </a:solidFill>
              </a:rPr>
              <a:t>education.mn.gov</a:t>
            </a: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803811"/>
            <a:ext cx="5447246" cy="723760"/>
          </a:xfrm>
          <a:prstGeom prst="rect">
            <a:avLst/>
          </a:prstGeom>
        </p:spPr>
      </p:pic>
      <p:pic>
        <p:nvPicPr>
          <p:cNvPr id="10"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03809" y="2722866"/>
            <a:ext cx="2784382" cy="1292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836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17900" y="231933"/>
            <a:ext cx="1627773" cy="774259"/>
          </a:xfrm>
          <a:prstGeom prst="rect">
            <a:avLst/>
          </a:prstGeom>
        </p:spPr>
      </p:pic>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 name="Title 1"/>
          <p:cNvSpPr>
            <a:spLocks noGrp="1"/>
          </p:cNvSpPr>
          <p:nvPr>
            <p:ph type="title" hasCustomPrompt="1"/>
          </p:nvPr>
        </p:nvSpPr>
        <p:spPr>
          <a:xfrm>
            <a:off x="2484583" y="152400"/>
            <a:ext cx="8869216"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11/5/2020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9" name="Footer Placeholder 4"/>
          <p:cNvSpPr>
            <a:spLocks noGrp="1"/>
          </p:cNvSpPr>
          <p:nvPr>
            <p:ph type="ftr" sz="quarter" idx="13"/>
          </p:nvPr>
        </p:nvSpPr>
        <p:spPr>
          <a:xfrm>
            <a:off x="2885258" y="6356352"/>
            <a:ext cx="6421487"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rgbClr val="000000"/>
                </a:solidFill>
              </a:defRPr>
            </a:lvl1pPr>
          </a:lstStyle>
          <a:p>
            <a:r>
              <a:rPr lang="en-US" sz="1600" b="1" dirty="0"/>
              <a:t>pbis.org</a:t>
            </a:r>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7764" y="216450"/>
            <a:ext cx="1792059" cy="777607"/>
          </a:xfrm>
          <a:prstGeom prst="rect">
            <a:avLst/>
          </a:prstGeom>
          <a:solidFill>
            <a:schemeClr val="bg1"/>
          </a:solidFill>
        </p:spPr>
      </p:pic>
    </p:spTree>
    <p:extLst>
      <p:ext uri="{BB962C8B-B14F-4D97-AF65-F5344CB8AC3E}">
        <p14:creationId xmlns:p14="http://schemas.microsoft.com/office/powerpoint/2010/main" val="2998954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196792" y="152400"/>
            <a:ext cx="9157008"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0" indent="0">
              <a:lnSpc>
                <a:spcPct val="100000"/>
              </a:lnSpc>
              <a:spcAft>
                <a:spcPts val="1000"/>
              </a:spcAft>
              <a:buClr>
                <a:schemeClr val="accent1"/>
              </a:buClr>
              <a:buFont typeface="Arial" panose="020B0604020202020204" pitchFamily="34" charset="0"/>
              <a:buNone/>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A198C9B-0587-4A1E-9E03-E4C9FE222F08}" type="datetime1">
              <a:rPr lang="en-US" smtClean="0"/>
              <a:t>11/5/2020</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4"/>
          <p:cNvSpPr>
            <a:spLocks noGrp="1"/>
          </p:cNvSpPr>
          <p:nvPr>
            <p:ph type="ftr" sz="quarter" idx="13"/>
          </p:nvPr>
        </p:nvSpPr>
        <p:spPr>
          <a:xfrm>
            <a:off x="2885256" y="6356350"/>
            <a:ext cx="6421487"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kumimoji="0" lang="en-US" sz="1600" b="1" i="0" u="none" strike="noStrike" kern="1200" cap="none" spc="0" normalizeH="0" baseline="0" noProof="0" dirty="0">
                <a:ln>
                  <a:noFill/>
                </a:ln>
                <a:solidFill>
                  <a:srgbClr val="000000"/>
                </a:solidFill>
                <a:effectLst/>
                <a:uLnTx/>
                <a:uFillTx/>
                <a:latin typeface="+mn-lt"/>
                <a:ea typeface="+mn-ea"/>
                <a:cs typeface="+mn-cs"/>
              </a:rPr>
              <a:t>pbis.org</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7764" y="216450"/>
            <a:ext cx="1792059" cy="777607"/>
          </a:xfrm>
          <a:prstGeom prst="rect">
            <a:avLst/>
          </a:prstGeom>
          <a:solidFill>
            <a:schemeClr val="bg1"/>
          </a:solidFill>
        </p:spPr>
      </p:pic>
    </p:spTree>
    <p:extLst>
      <p:ext uri="{BB962C8B-B14F-4D97-AF65-F5344CB8AC3E}">
        <p14:creationId xmlns:p14="http://schemas.microsoft.com/office/powerpoint/2010/main" val="2138796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1D68A5"/>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sz="1200">
                <a:solidFill>
                  <a:schemeClr val="bg1"/>
                </a:solidFill>
              </a:defRPr>
            </a:lvl1pPr>
          </a:lstStyle>
          <a:p>
            <a:r>
              <a:rPr lang="en-US" sz="1600" b="1" dirty="0">
                <a:solidFill>
                  <a:srgbClr val="000000"/>
                </a:solidFill>
              </a:rPr>
              <a:t>pbis.org</a:t>
            </a:r>
            <a:endParaRPr lang="en-US" b="1" dirty="0">
              <a:solidFill>
                <a:srgbClr val="FFFFFF"/>
              </a:solidFill>
            </a:endParaRPr>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91C7252B-4A3A-443E-82EA-92A5BCCF2336}" type="slidenum">
              <a:rPr lang="en-US" smtClean="0">
                <a:solidFill>
                  <a:srgbClr val="FFFFFF"/>
                </a:solidFill>
              </a:rPr>
              <a:pPr/>
              <a:t>‹#›</a:t>
            </a:fld>
            <a:endParaRPr lang="en-US" dirty="0">
              <a:solidFill>
                <a:srgbClr val="FFFFFF"/>
              </a:solidFill>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7764" y="216450"/>
            <a:ext cx="1792059" cy="777607"/>
          </a:xfrm>
          <a:prstGeom prst="rect">
            <a:avLst/>
          </a:prstGeom>
          <a:solidFill>
            <a:schemeClr val="bg1"/>
          </a:solidFill>
        </p:spPr>
      </p:pic>
    </p:spTree>
    <p:extLst>
      <p:ext uri="{BB962C8B-B14F-4D97-AF65-F5344CB8AC3E}">
        <p14:creationId xmlns:p14="http://schemas.microsoft.com/office/powerpoint/2010/main" val="2695688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11/5/2020</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t> </a:t>
            </a:r>
            <a:r>
              <a:rPr lang="en-US" dirty="0">
                <a:solidFill>
                  <a:schemeClr val="accent2"/>
                </a:solidFill>
              </a:rPr>
              <a:t>|</a:t>
            </a:r>
            <a:r>
              <a:rPr lang="en-US" dirty="0"/>
              <a:t> </a:t>
            </a:r>
            <a:r>
              <a:rPr lang="en-US" dirty="0">
                <a:solidFill>
                  <a:srgbClr val="003865"/>
                </a:solidFill>
              </a:rPr>
              <a:t>education.mn.gov</a:t>
            </a:r>
          </a:p>
        </p:txBody>
      </p:sp>
    </p:spTree>
    <p:extLst>
      <p:ext uri="{BB962C8B-B14F-4D97-AF65-F5344CB8AC3E}">
        <p14:creationId xmlns:p14="http://schemas.microsoft.com/office/powerpoint/2010/main" val="2175295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White no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tx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11/5/2020</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t> </a:t>
            </a:r>
            <a:r>
              <a:rPr lang="en-US" dirty="0">
                <a:solidFill>
                  <a:schemeClr val="accent2"/>
                </a:solidFill>
              </a:rPr>
              <a:t>|</a:t>
            </a:r>
            <a:r>
              <a:rPr lang="en-US" dirty="0"/>
              <a:t> </a:t>
            </a:r>
            <a:r>
              <a:rPr lang="en-US" dirty="0">
                <a:solidFill>
                  <a:srgbClr val="003865"/>
                </a:solidFill>
              </a:rPr>
              <a:t>education.mn.gov</a:t>
            </a:r>
          </a:p>
        </p:txBody>
      </p:sp>
    </p:spTree>
    <p:extLst>
      <p:ext uri="{BB962C8B-B14F-4D97-AF65-F5344CB8AC3E}">
        <p14:creationId xmlns:p14="http://schemas.microsoft.com/office/powerpoint/2010/main" val="3434652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11/5/2020</a:t>
            </a:fld>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2"/>
              </a:solidFill>
            </a:endParaRPr>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t> </a:t>
            </a:r>
            <a:r>
              <a:rPr lang="en-US" dirty="0">
                <a:solidFill>
                  <a:schemeClr val="accent2"/>
                </a:solidFill>
              </a:rPr>
              <a:t>|</a:t>
            </a:r>
            <a:r>
              <a:rPr lang="en-US" dirty="0"/>
              <a:t> </a:t>
            </a:r>
            <a:r>
              <a:rPr lang="en-US" dirty="0">
                <a:solidFill>
                  <a:srgbClr val="003865"/>
                </a:solidFill>
              </a:rPr>
              <a:t> education.mn.gov</a:t>
            </a:r>
          </a:p>
        </p:txBody>
      </p:sp>
    </p:spTree>
    <p:extLst>
      <p:ext uri="{BB962C8B-B14F-4D97-AF65-F5344CB8AC3E}">
        <p14:creationId xmlns:p14="http://schemas.microsoft.com/office/powerpoint/2010/main" val="3486752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11/5/2020</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t> </a:t>
            </a:r>
            <a:r>
              <a:rPr lang="en-US" dirty="0">
                <a:solidFill>
                  <a:schemeClr val="accent2"/>
                </a:solidFill>
              </a:rPr>
              <a:t>|</a:t>
            </a:r>
            <a:r>
              <a:rPr lang="en-US" dirty="0"/>
              <a:t> </a:t>
            </a:r>
            <a:r>
              <a:rPr lang="en-US" dirty="0">
                <a:solidFill>
                  <a:srgbClr val="003865"/>
                </a:solidFill>
              </a:rPr>
              <a:t> education.mn.gov</a:t>
            </a:r>
          </a:p>
        </p:txBody>
      </p:sp>
    </p:spTree>
    <p:extLst>
      <p:ext uri="{BB962C8B-B14F-4D97-AF65-F5344CB8AC3E}">
        <p14:creationId xmlns:p14="http://schemas.microsoft.com/office/powerpoint/2010/main" val="1481137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0" indent="0">
              <a:lnSpc>
                <a:spcPct val="100000"/>
              </a:lnSpc>
              <a:spcAft>
                <a:spcPts val="1000"/>
              </a:spcAft>
              <a:buClr>
                <a:schemeClr val="accent1"/>
              </a:buClr>
              <a:buFont typeface="Arial" panose="020B0604020202020204" pitchFamily="34" charset="0"/>
              <a:buNone/>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11/5/2020</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t> </a:t>
            </a:r>
            <a:r>
              <a:rPr lang="en-US" dirty="0">
                <a:solidFill>
                  <a:schemeClr val="accent2"/>
                </a:solidFill>
              </a:rPr>
              <a:t>|</a:t>
            </a:r>
            <a:r>
              <a:rPr lang="en-US" dirty="0"/>
              <a:t> </a:t>
            </a:r>
            <a:r>
              <a:rPr lang="en-US" dirty="0">
                <a:solidFill>
                  <a:srgbClr val="003865"/>
                </a:solidFill>
              </a:rPr>
              <a:t>education.mn.gov</a:t>
            </a:r>
          </a:p>
        </p:txBody>
      </p:sp>
    </p:spTree>
    <p:extLst>
      <p:ext uri="{BB962C8B-B14F-4D97-AF65-F5344CB8AC3E}">
        <p14:creationId xmlns:p14="http://schemas.microsoft.com/office/powerpoint/2010/main" val="1231300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Title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838200" y="1335281"/>
            <a:ext cx="10515600" cy="4841682"/>
          </a:xfrm>
          <a:solidFill>
            <a:schemeClr val="bg1"/>
          </a:solidFill>
        </p:spPr>
        <p:txBody>
          <a:bodyPr lIns="182880" tIns="91440" rIns="182880" bIns="274320" anchor="b">
            <a:normAutofit/>
          </a:bodyPr>
          <a:lstStyle>
            <a:lvl1pPr algn="l">
              <a:defRPr sz="7200" b="1">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11/5/2020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spTree>
    <p:extLst>
      <p:ext uri="{BB962C8B-B14F-4D97-AF65-F5344CB8AC3E}">
        <p14:creationId xmlns:p14="http://schemas.microsoft.com/office/powerpoint/2010/main" val="2482180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63824" y="350816"/>
            <a:ext cx="6986016" cy="91535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2"/>
              </a:buClr>
              <a:buSzPts val="4400"/>
              <a:buFont typeface="Questrial"/>
              <a:buNone/>
              <a:defRPr sz="4400" b="0" i="0" u="none" strike="noStrike" cap="none">
                <a:solidFill>
                  <a:schemeClr val="dk2"/>
                </a:solidFill>
                <a:latin typeface="Questrial"/>
                <a:ea typeface="Questrial"/>
                <a:cs typeface="Questrial"/>
                <a:sym typeface="Quest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67" name="Shape 67"/>
          <p:cNvSpPr txBox="1">
            <a:spLocks noGrp="1"/>
          </p:cNvSpPr>
          <p:nvPr>
            <p:ph type="body" idx="1"/>
          </p:nvPr>
        </p:nvSpPr>
        <p:spPr>
          <a:xfrm>
            <a:off x="1892808" y="1600200"/>
            <a:ext cx="8257032" cy="4373663"/>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Noto Sans Symbols"/>
              <a:buNone/>
              <a:defRPr sz="3200" b="0" i="0" u="none" strike="noStrike" cap="none">
                <a:solidFill>
                  <a:schemeClr val="dk2"/>
                </a:solidFill>
                <a:latin typeface="Questrial"/>
                <a:ea typeface="Questrial"/>
                <a:cs typeface="Questrial"/>
                <a:sym typeface="Questrial"/>
              </a:defRPr>
            </a:lvl1pPr>
            <a:lvl2pPr marL="914400" marR="0" lvl="1" indent="-406400" algn="l" rtl="0">
              <a:spcBef>
                <a:spcPts val="560"/>
              </a:spcBef>
              <a:spcAft>
                <a:spcPts val="0"/>
              </a:spcAft>
              <a:buClr>
                <a:schemeClr val="lt1"/>
              </a:buClr>
              <a:buSzPts val="2800"/>
              <a:buFont typeface="Noto Sans Symbols"/>
              <a:buChar char="▪"/>
              <a:defRPr sz="2800" b="0" i="0" u="none" strike="noStrike" cap="none">
                <a:solidFill>
                  <a:schemeClr val="dk2"/>
                </a:solidFill>
                <a:latin typeface="Questrial"/>
                <a:ea typeface="Questrial"/>
                <a:cs typeface="Questrial"/>
                <a:sym typeface="Questrial"/>
              </a:defRPr>
            </a:lvl2pPr>
            <a:lvl3pPr marL="1371600" marR="0" lvl="2" indent="-381000" algn="l" rtl="0">
              <a:spcBef>
                <a:spcPts val="480"/>
              </a:spcBef>
              <a:spcAft>
                <a:spcPts val="0"/>
              </a:spcAft>
              <a:buClr>
                <a:schemeClr val="accent2"/>
              </a:buClr>
              <a:buSzPts val="2400"/>
              <a:buFont typeface="Noto Sans Symbols"/>
              <a:buChar char="▪"/>
              <a:defRPr sz="2400" b="0" i="0" u="none" strike="noStrike" cap="none">
                <a:solidFill>
                  <a:schemeClr val="dk2"/>
                </a:solidFill>
                <a:latin typeface="Questrial"/>
                <a:ea typeface="Questrial"/>
                <a:cs typeface="Questrial"/>
                <a:sym typeface="Questrial"/>
              </a:defRPr>
            </a:lvl3pPr>
            <a:lvl4pPr marL="1828800" marR="0" lvl="3" indent="-355600" algn="l" rtl="0">
              <a:spcBef>
                <a:spcPts val="400"/>
              </a:spcBef>
              <a:spcAft>
                <a:spcPts val="0"/>
              </a:spcAft>
              <a:buClr>
                <a:schemeClr val="dk2"/>
              </a:buClr>
              <a:buSzPts val="2000"/>
              <a:buFont typeface="Arial"/>
              <a:buChar char="•"/>
              <a:defRPr sz="2000" b="0" i="0" u="none" strike="noStrike" cap="none">
                <a:solidFill>
                  <a:schemeClr val="dk2"/>
                </a:solidFill>
                <a:latin typeface="Questrial"/>
                <a:ea typeface="Questrial"/>
                <a:cs typeface="Questrial"/>
                <a:sym typeface="Questrial"/>
              </a:defRPr>
            </a:lvl4pPr>
            <a:lvl5pPr marL="2286000" marR="0" lvl="4" indent="-355600" algn="l" rtl="0">
              <a:spcBef>
                <a:spcPts val="400"/>
              </a:spcBef>
              <a:spcAft>
                <a:spcPts val="0"/>
              </a:spcAft>
              <a:buClr>
                <a:schemeClr val="dk2"/>
              </a:buClr>
              <a:buSzPts val="2000"/>
              <a:buFont typeface="Arial"/>
              <a:buChar char="•"/>
              <a:defRPr sz="2000" b="0" i="0" u="none" strike="noStrike" cap="none">
                <a:solidFill>
                  <a:schemeClr val="dk2"/>
                </a:solidFill>
                <a:latin typeface="Questrial"/>
                <a:ea typeface="Questrial"/>
                <a:cs typeface="Questrial"/>
                <a:sym typeface="Quest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5" name="Picture 4" descr="Minnesota PBIS Logo (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5648" y="512704"/>
            <a:ext cx="1274847" cy="559339"/>
          </a:xfrm>
          <a:prstGeom prst="rect">
            <a:avLst/>
          </a:prstGeom>
        </p:spPr>
      </p:pic>
    </p:spTree>
    <p:extLst>
      <p:ext uri="{BB962C8B-B14F-4D97-AF65-F5344CB8AC3E}">
        <p14:creationId xmlns:p14="http://schemas.microsoft.com/office/powerpoint/2010/main" val="2556030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2363996" y="152400"/>
            <a:ext cx="8989803"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11/5/2020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2190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425E5E-8D9F-E64E-A62C-9E9663A2F994}" type="datetimeFigureOut">
              <a:rPr lang="en-US" smtClean="0">
                <a:solidFill>
                  <a:prstClr val="black">
                    <a:tint val="75000"/>
                  </a:prstClr>
                </a:solidFill>
              </a:rPr>
              <a:pPr/>
              <a:t>11/5/2020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374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17900" y="231933"/>
            <a:ext cx="1627773" cy="774259"/>
          </a:xfrm>
          <a:prstGeom prst="rect">
            <a:avLst/>
          </a:prstGeom>
        </p:spPr>
      </p:pic>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 name="Title 1"/>
          <p:cNvSpPr>
            <a:spLocks noGrp="1"/>
          </p:cNvSpPr>
          <p:nvPr>
            <p:ph type="title" hasCustomPrompt="1"/>
          </p:nvPr>
        </p:nvSpPr>
        <p:spPr>
          <a:xfrm>
            <a:off x="2484583" y="152400"/>
            <a:ext cx="8869216"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11/5/2020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9" name="Footer Placeholder 4"/>
          <p:cNvSpPr>
            <a:spLocks noGrp="1"/>
          </p:cNvSpPr>
          <p:nvPr>
            <p:ph type="ftr" sz="quarter" idx="13"/>
          </p:nvPr>
        </p:nvSpPr>
        <p:spPr>
          <a:xfrm>
            <a:off x="2885258" y="6356352"/>
            <a:ext cx="6421487"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rgbClr val="000000"/>
                </a:solidFill>
              </a:defRPr>
            </a:lvl1pPr>
          </a:lstStyle>
          <a:p>
            <a:r>
              <a:rPr lang="en-US" sz="1600" b="1" dirty="0"/>
              <a:t>pbis.org</a:t>
            </a:r>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7764" y="216450"/>
            <a:ext cx="1792059" cy="777607"/>
          </a:xfrm>
          <a:prstGeom prst="rect">
            <a:avLst/>
          </a:prstGeom>
          <a:solidFill>
            <a:schemeClr val="bg1"/>
          </a:solidFill>
        </p:spPr>
      </p:pic>
    </p:spTree>
    <p:extLst>
      <p:ext uri="{BB962C8B-B14F-4D97-AF65-F5344CB8AC3E}">
        <p14:creationId xmlns:p14="http://schemas.microsoft.com/office/powerpoint/2010/main" val="169759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196792" y="152400"/>
            <a:ext cx="9157008"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0" indent="0">
              <a:lnSpc>
                <a:spcPct val="100000"/>
              </a:lnSpc>
              <a:spcAft>
                <a:spcPts val="1000"/>
              </a:spcAft>
              <a:buClr>
                <a:schemeClr val="accent1"/>
              </a:buClr>
              <a:buFont typeface="Arial" panose="020B0604020202020204" pitchFamily="34" charset="0"/>
              <a:buNone/>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A198C9B-0587-4A1E-9E03-E4C9FE222F08}" type="datetime1">
              <a:rPr lang="en-US" smtClean="0"/>
              <a:t>11/5/2020</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4"/>
          <p:cNvSpPr>
            <a:spLocks noGrp="1"/>
          </p:cNvSpPr>
          <p:nvPr>
            <p:ph type="ftr" sz="quarter" idx="13"/>
          </p:nvPr>
        </p:nvSpPr>
        <p:spPr>
          <a:xfrm>
            <a:off x="2885256" y="6356350"/>
            <a:ext cx="6421487"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kumimoji="0" lang="en-US" sz="1600" b="1" i="0" u="none" strike="noStrike" kern="1200" cap="none" spc="0" normalizeH="0" baseline="0" noProof="0" dirty="0">
                <a:ln>
                  <a:noFill/>
                </a:ln>
                <a:solidFill>
                  <a:srgbClr val="000000"/>
                </a:solidFill>
                <a:effectLst/>
                <a:uLnTx/>
                <a:uFillTx/>
                <a:latin typeface="+mn-lt"/>
                <a:ea typeface="+mn-ea"/>
                <a:cs typeface="+mn-cs"/>
              </a:rPr>
              <a:t>pbis.org</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7764" y="216450"/>
            <a:ext cx="1792059" cy="777607"/>
          </a:xfrm>
          <a:prstGeom prst="rect">
            <a:avLst/>
          </a:prstGeom>
          <a:solidFill>
            <a:schemeClr val="bg1"/>
          </a:solidFill>
        </p:spPr>
      </p:pic>
    </p:spTree>
    <p:extLst>
      <p:ext uri="{BB962C8B-B14F-4D97-AF65-F5344CB8AC3E}">
        <p14:creationId xmlns:p14="http://schemas.microsoft.com/office/powerpoint/2010/main" val="860711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17900" y="231933"/>
            <a:ext cx="1627773" cy="774259"/>
          </a:xfrm>
          <a:prstGeom prst="rect">
            <a:avLst/>
          </a:prstGeom>
        </p:spPr>
      </p:pic>
      <p:sp>
        <p:nvSpPr>
          <p:cNvPr id="2" name="Title 1"/>
          <p:cNvSpPr>
            <a:spLocks noGrp="1"/>
          </p:cNvSpPr>
          <p:nvPr>
            <p:ph type="title" hasCustomPrompt="1"/>
          </p:nvPr>
        </p:nvSpPr>
        <p:spPr>
          <a:xfrm>
            <a:off x="2484583" y="152400"/>
            <a:ext cx="8869216" cy="914400"/>
          </a:xfrm>
        </p:spPr>
        <p:txBody>
          <a:bodyPr>
            <a:normAutofit/>
          </a:bodyPr>
          <a:lstStyle>
            <a:lvl1pPr algn="r">
              <a:defRPr sz="3600">
                <a:solidFill>
                  <a:schemeClr val="tx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11/5/2020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Footer Placeholder 4"/>
          <p:cNvSpPr>
            <a:spLocks noGrp="1"/>
          </p:cNvSpPr>
          <p:nvPr>
            <p:ph type="ftr" sz="quarter" idx="13"/>
          </p:nvPr>
        </p:nvSpPr>
        <p:spPr>
          <a:xfrm>
            <a:off x="2885258" y="6356352"/>
            <a:ext cx="6421487"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rgbClr val="000000"/>
                </a:solidFill>
              </a:defRPr>
            </a:lvl1pPr>
          </a:lstStyle>
          <a:p>
            <a:r>
              <a:rPr lang="en-US" sz="1600" b="1" dirty="0"/>
              <a:t>pbis.org</a:t>
            </a:r>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7764" y="216450"/>
            <a:ext cx="1792059" cy="777607"/>
          </a:xfrm>
          <a:prstGeom prst="rect">
            <a:avLst/>
          </a:prstGeom>
          <a:solidFill>
            <a:schemeClr val="bg1"/>
          </a:solidFill>
        </p:spPr>
      </p:pic>
    </p:spTree>
    <p:extLst>
      <p:ext uri="{BB962C8B-B14F-4D97-AF65-F5344CB8AC3E}">
        <p14:creationId xmlns:p14="http://schemas.microsoft.com/office/powerpoint/2010/main" val="1915391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2363996" y="152400"/>
            <a:ext cx="8989803"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11/5/2020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961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838200" y="1335281"/>
            <a:ext cx="10515600" cy="4841682"/>
          </a:xfrm>
          <a:solidFill>
            <a:schemeClr val="bg1"/>
          </a:solidFill>
        </p:spPr>
        <p:txBody>
          <a:bodyPr lIns="182880" tIns="91440" rIns="182880" bIns="274320" anchor="b">
            <a:normAutofit/>
          </a:bodyPr>
          <a:lstStyle>
            <a:lvl1pPr algn="l">
              <a:defRPr sz="7200" b="1">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11/5/2020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621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 name="Title 1"/>
          <p:cNvSpPr>
            <a:spLocks noGrp="1"/>
          </p:cNvSpPr>
          <p:nvPr>
            <p:ph type="title" hasCustomPrompt="1"/>
          </p:nvPr>
        </p:nvSpPr>
        <p:spPr>
          <a:xfrm>
            <a:off x="2484583" y="152400"/>
            <a:ext cx="8869216"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11/5/2020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9" name="Footer Placeholder 4"/>
          <p:cNvSpPr>
            <a:spLocks noGrp="1"/>
          </p:cNvSpPr>
          <p:nvPr>
            <p:ph type="ftr" sz="quarter" idx="13"/>
          </p:nvPr>
        </p:nvSpPr>
        <p:spPr>
          <a:xfrm>
            <a:off x="2885258" y="6356352"/>
            <a:ext cx="6421487"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rgbClr val="000000"/>
                </a:solidFill>
              </a:defRPr>
            </a:lvl1pPr>
          </a:lstStyle>
          <a:p>
            <a:r>
              <a:rPr lang="en-US" sz="1600" b="1" dirty="0"/>
              <a:t>pbis.org</a:t>
            </a:r>
          </a:p>
        </p:txBody>
      </p:sp>
      <p:pic>
        <p:nvPicPr>
          <p:cNvPr id="5" name="Picture 4">
            <a:extLst>
              <a:ext uri="{FF2B5EF4-FFF2-40B4-BE49-F238E27FC236}">
                <a16:creationId xmlns:a16="http://schemas.microsoft.com/office/drawing/2014/main" id="{555C5CBA-7D4D-47BA-A087-44185B38E4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7764" y="216450"/>
            <a:ext cx="1792059" cy="777607"/>
          </a:xfrm>
          <a:prstGeom prst="rect">
            <a:avLst/>
          </a:prstGeom>
          <a:solidFill>
            <a:schemeClr val="bg1"/>
          </a:solidFill>
        </p:spPr>
      </p:pic>
    </p:spTree>
    <p:extLst>
      <p:ext uri="{BB962C8B-B14F-4D97-AF65-F5344CB8AC3E}">
        <p14:creationId xmlns:p14="http://schemas.microsoft.com/office/powerpoint/2010/main" val="777723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87168" y="155448"/>
            <a:ext cx="8869680" cy="914400"/>
          </a:xfrm>
        </p:spPr>
        <p:txBody>
          <a:bodyPr/>
          <a:lstStyle>
            <a:lvl1pPr algn="l">
              <a:defRPr>
                <a:solidFill>
                  <a:srgbClr val="3E65AF"/>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sz="1200">
                <a:solidFill>
                  <a:schemeClr val="bg1"/>
                </a:solidFill>
              </a:defRPr>
            </a:lvl1pPr>
          </a:lstStyle>
          <a:p>
            <a:r>
              <a:rPr lang="en-US" sz="1600" b="1" dirty="0">
                <a:solidFill>
                  <a:srgbClr val="000000"/>
                </a:solidFill>
              </a:rPr>
              <a:t>pbis.org</a:t>
            </a:r>
            <a:endParaRPr lang="en-US" b="1" dirty="0">
              <a:solidFill>
                <a:srgbClr val="FFFFFF"/>
              </a:solidFill>
            </a:endParaRPr>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91C7252B-4A3A-443E-82EA-92A5BCCF2336}" type="slidenum">
              <a:rPr lang="en-US" smtClean="0">
                <a:solidFill>
                  <a:srgbClr val="FFFFFF"/>
                </a:solidFill>
              </a:rPr>
              <a:pPr/>
              <a:t>‹#›</a:t>
            </a:fld>
            <a:endParaRPr lang="en-US" dirty="0">
              <a:solidFill>
                <a:srgbClr val="FFFFFF"/>
              </a:solidFill>
            </a:endParaRPr>
          </a:p>
        </p:txBody>
      </p:sp>
      <p:pic>
        <p:nvPicPr>
          <p:cNvPr id="3" name="Picture 2">
            <a:extLst>
              <a:ext uri="{FF2B5EF4-FFF2-40B4-BE49-F238E27FC236}">
                <a16:creationId xmlns:a16="http://schemas.microsoft.com/office/drawing/2014/main" id="{2D78962E-E1CF-453C-9ACD-53F60E5714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7764" y="216450"/>
            <a:ext cx="1792059" cy="777607"/>
          </a:xfrm>
          <a:prstGeom prst="rect">
            <a:avLst/>
          </a:prstGeom>
          <a:solidFill>
            <a:schemeClr val="bg1"/>
          </a:solidFill>
        </p:spPr>
      </p:pic>
    </p:spTree>
    <p:extLst>
      <p:ext uri="{BB962C8B-B14F-4D97-AF65-F5344CB8AC3E}">
        <p14:creationId xmlns:p14="http://schemas.microsoft.com/office/powerpoint/2010/main" val="1943336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solidFill>
                  <a:srgbClr val="FFFFFF"/>
                </a:solidFill>
              </a:rPr>
              <a:pPr/>
              <a:t>11/5/2020</a:t>
            </a:fld>
            <a:endParaRPr lang="en-US" dirty="0">
              <a:solidFill>
                <a:srgbClr val="FFFFFF"/>
              </a:solidFill>
            </a:endParaRPr>
          </a:p>
        </p:txBody>
      </p:sp>
      <p:sp>
        <p:nvSpPr>
          <p:cNvPr id="5" name="Footer Placeholder 4"/>
          <p:cNvSpPr>
            <a:spLocks noGrp="1"/>
          </p:cNvSpPr>
          <p:nvPr>
            <p:ph type="ftr" sz="quarter" idx="12"/>
          </p:nvPr>
        </p:nvSpPr>
        <p:spPr>
          <a:xfrm>
            <a:off x="2885256" y="6356350"/>
            <a:ext cx="6421487" cy="365125"/>
          </a:xfrm>
        </p:spPr>
        <p:txBody>
          <a:bodyPr/>
          <a:lstStyle>
            <a:lvl1pPr>
              <a:defRPr>
                <a:solidFill>
                  <a:schemeClr val="bg1"/>
                </a:solidFill>
              </a:defRPr>
            </a:lvl1pPr>
          </a:lstStyle>
          <a:p>
            <a:r>
              <a:rPr lang="en-US" dirty="0">
                <a:solidFill>
                  <a:srgbClr val="FFFFFF"/>
                </a:solidFill>
              </a:rPr>
              <a:t>Leading for educational excellence and equity, every day for every one. </a:t>
            </a:r>
            <a:r>
              <a:rPr lang="en-US" dirty="0">
                <a:solidFill>
                  <a:srgbClr val="78BE21"/>
                </a:solidFill>
              </a:rPr>
              <a:t>|</a:t>
            </a:r>
            <a:r>
              <a:rPr lang="en-US" dirty="0">
                <a:solidFill>
                  <a:srgbClr val="FFFFFF"/>
                </a:solidFill>
              </a:rPr>
              <a:t> education.mn.gov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176" y="594061"/>
            <a:ext cx="3486624" cy="463258"/>
          </a:xfrm>
          <a:prstGeom prst="rect">
            <a:avLst/>
          </a:prstGeom>
        </p:spPr>
      </p:pic>
      <p:pic>
        <p:nvPicPr>
          <p:cNvPr id="9"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0443" y="353698"/>
            <a:ext cx="1696348" cy="78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099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r>
              <a:rPr lang="en-US" dirty="0"/>
              <a:t>Click icon to add picture</a:t>
            </a:r>
          </a:p>
        </p:txBody>
      </p:sp>
      <p:sp>
        <p:nvSpPr>
          <p:cNvPr id="2" name="Title 1"/>
          <p:cNvSpPr>
            <a:spLocks noGrp="1"/>
          </p:cNvSpPr>
          <p:nvPr>
            <p:ph type="title" hasCustomPrompt="1"/>
          </p:nvPr>
        </p:nvSpPr>
        <p:spPr bwMode="auto">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bwMode="auto">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bwMode="auto">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370091133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7"/>
        <p:cNvGrpSpPr/>
        <p:nvPr/>
      </p:nvGrpSpPr>
      <p:grpSpPr>
        <a:xfrm>
          <a:off x="0" y="0"/>
          <a:ext cx="0" cy="0"/>
          <a:chOff x="0" y="0"/>
          <a:chExt cx="0" cy="0"/>
        </a:xfrm>
      </p:grpSpPr>
      <p:sp>
        <p:nvSpPr>
          <p:cNvPr id="78" name="Google Shape;78;p11"/>
          <p:cNvSpPr txBox="1">
            <a:spLocks noGrp="1"/>
          </p:cNvSpPr>
          <p:nvPr>
            <p:ph type="title"/>
          </p:nvPr>
        </p:nvSpPr>
        <p:spPr>
          <a:xfrm>
            <a:off x="2368296" y="155448"/>
            <a:ext cx="8988552" cy="914400"/>
          </a:xfrm>
          <a:prstGeom prst="rect">
            <a:avLst/>
          </a:prstGeom>
          <a:noFill/>
          <a:ln>
            <a:noFill/>
          </a:ln>
        </p:spPr>
        <p:txBody>
          <a:bodyPr spcFirstLastPara="1" wrap="square" lIns="91425" tIns="45700" rIns="91425" bIns="45700" anchor="ctr" anchorCtr="0"/>
          <a:lstStyle>
            <a:lvl1pPr lvl="0" algn="r">
              <a:spcBef>
                <a:spcPts val="0"/>
              </a:spcBef>
              <a:spcAft>
                <a:spcPts val="0"/>
              </a:spcAft>
              <a:buClr>
                <a:schemeClr val="lt1"/>
              </a:buClr>
              <a:buSzPts val="3600"/>
              <a:buFont typeface="Calibri"/>
              <a:buNone/>
              <a:defRPr>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9" name="Google Shape;79;p11"/>
          <p:cNvSpPr txBox="1">
            <a:spLocks noGrp="1"/>
          </p:cNvSpPr>
          <p:nvPr>
            <p:ph type="ftr" idx="11"/>
          </p:nvPr>
        </p:nvSpPr>
        <p:spPr>
          <a:xfrm>
            <a:off x="4165600" y="6583680"/>
            <a:ext cx="3860800" cy="27432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1"/>
          <p:cNvSpPr txBox="1">
            <a:spLocks noGrp="1"/>
          </p:cNvSpPr>
          <p:nvPr>
            <p:ph type="sldNum" idx="12"/>
          </p:nvPr>
        </p:nvSpPr>
        <p:spPr>
          <a:xfrm>
            <a:off x="9296400" y="6583681"/>
            <a:ext cx="2844800" cy="27432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1">
                <a:solidFill>
                  <a:schemeClr val="lt1"/>
                </a:solidFill>
                <a:latin typeface="Calibri"/>
                <a:ea typeface="Calibri"/>
                <a:cs typeface="Calibri"/>
                <a:sym typeface="Calibri"/>
              </a:defRPr>
            </a:lvl1pPr>
            <a:lvl2pPr marL="0" lvl="1" indent="0" algn="r">
              <a:spcBef>
                <a:spcPts val="0"/>
              </a:spcBef>
              <a:buNone/>
              <a:defRPr sz="1600" b="1">
                <a:solidFill>
                  <a:schemeClr val="lt1"/>
                </a:solidFill>
                <a:latin typeface="Calibri"/>
                <a:ea typeface="Calibri"/>
                <a:cs typeface="Calibri"/>
                <a:sym typeface="Calibri"/>
              </a:defRPr>
            </a:lvl2pPr>
            <a:lvl3pPr marL="0" lvl="2" indent="0" algn="r">
              <a:spcBef>
                <a:spcPts val="0"/>
              </a:spcBef>
              <a:buNone/>
              <a:defRPr sz="1600" b="1">
                <a:solidFill>
                  <a:schemeClr val="lt1"/>
                </a:solidFill>
                <a:latin typeface="Calibri"/>
                <a:ea typeface="Calibri"/>
                <a:cs typeface="Calibri"/>
                <a:sym typeface="Calibri"/>
              </a:defRPr>
            </a:lvl3pPr>
            <a:lvl4pPr marL="0" lvl="3" indent="0" algn="r">
              <a:spcBef>
                <a:spcPts val="0"/>
              </a:spcBef>
              <a:buNone/>
              <a:defRPr sz="1600" b="1">
                <a:solidFill>
                  <a:schemeClr val="lt1"/>
                </a:solidFill>
                <a:latin typeface="Calibri"/>
                <a:ea typeface="Calibri"/>
                <a:cs typeface="Calibri"/>
                <a:sym typeface="Calibri"/>
              </a:defRPr>
            </a:lvl4pPr>
            <a:lvl5pPr marL="0" lvl="4" indent="0" algn="r">
              <a:spcBef>
                <a:spcPts val="0"/>
              </a:spcBef>
              <a:buNone/>
              <a:defRPr sz="1600" b="1">
                <a:solidFill>
                  <a:schemeClr val="lt1"/>
                </a:solidFill>
                <a:latin typeface="Calibri"/>
                <a:ea typeface="Calibri"/>
                <a:cs typeface="Calibri"/>
                <a:sym typeface="Calibri"/>
              </a:defRPr>
            </a:lvl5pPr>
            <a:lvl6pPr marL="0" lvl="5" indent="0" algn="r">
              <a:spcBef>
                <a:spcPts val="0"/>
              </a:spcBef>
              <a:buNone/>
              <a:defRPr sz="1600" b="1">
                <a:solidFill>
                  <a:schemeClr val="lt1"/>
                </a:solidFill>
                <a:latin typeface="Calibri"/>
                <a:ea typeface="Calibri"/>
                <a:cs typeface="Calibri"/>
                <a:sym typeface="Calibri"/>
              </a:defRPr>
            </a:lvl6pPr>
            <a:lvl7pPr marL="0" lvl="6" indent="0" algn="r">
              <a:spcBef>
                <a:spcPts val="0"/>
              </a:spcBef>
              <a:buNone/>
              <a:defRPr sz="1600" b="1">
                <a:solidFill>
                  <a:schemeClr val="lt1"/>
                </a:solidFill>
                <a:latin typeface="Calibri"/>
                <a:ea typeface="Calibri"/>
                <a:cs typeface="Calibri"/>
                <a:sym typeface="Calibri"/>
              </a:defRPr>
            </a:lvl7pPr>
            <a:lvl8pPr marL="0" lvl="7" indent="0" algn="r">
              <a:spcBef>
                <a:spcPts val="0"/>
              </a:spcBef>
              <a:buNone/>
              <a:defRPr sz="1600" b="1">
                <a:solidFill>
                  <a:schemeClr val="lt1"/>
                </a:solidFill>
                <a:latin typeface="Calibri"/>
                <a:ea typeface="Calibri"/>
                <a:cs typeface="Calibri"/>
                <a:sym typeface="Calibri"/>
              </a:defRPr>
            </a:lvl8pPr>
            <a:lvl9pPr marL="0" lvl="8" indent="0" algn="r">
              <a:spcBef>
                <a:spcPts val="0"/>
              </a:spcBef>
              <a:buNone/>
              <a:defRPr sz="1600" b="1">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8760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11/5/2020</a:t>
            </a:fld>
            <a:endParaRPr lang="en-US" dirty="0">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solidFill>
                  <a:srgbClr val="000000"/>
                </a:solidFill>
              </a:rPr>
              <a:t>Optional Tagline Goes Here </a:t>
            </a:r>
            <a:r>
              <a:rPr lang="en-US" dirty="0">
                <a:solidFill>
                  <a:srgbClr val="003865"/>
                </a:solidFill>
              </a:rPr>
              <a:t>|</a:t>
            </a:r>
            <a:r>
              <a:rPr lang="en-US" dirty="0">
                <a:solidFill>
                  <a:srgbClr val="000000"/>
                </a:solidFill>
              </a:rPr>
              <a:t> mn.gov/websiteurl</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0845033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5" r:id="rId3"/>
    <p:sldLayoutId id="2147483766" r:id="rId4"/>
    <p:sldLayoutId id="2147483808" r:id="rId5"/>
    <p:sldLayoutId id="2147483809" r:id="rId6"/>
    <p:sldLayoutId id="2147483756" r:id="rId7"/>
    <p:sldLayoutId id="2147483767" r:id="rId8"/>
    <p:sldLayoutId id="2147483788"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11/5/2020</a:t>
            </a:fld>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37078775"/>
      </p:ext>
    </p:extLst>
  </p:cSld>
  <p:clrMap bg1="lt1" tx1="dk1" bg2="lt2" tx2="dk2" accent1="accent1" accent2="accent2" accent3="accent3" accent4="accent4" accent5="accent5" accent6="accent6" hlink="hlink" folHlink="folHlink"/>
  <p:sldLayoutIdLst>
    <p:sldLayoutId id="2147483811" r:id="rId1"/>
    <p:sldLayoutId id="2147483820" r:id="rId2"/>
    <p:sldLayoutId id="2147483812"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11/5/2020</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 mn.gov/websiteurl</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75444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7E6E6"/>
        </a:solidFill>
        <a:effectLst/>
      </p:bgPr>
    </p:bg>
    <p:spTree>
      <p:nvGrpSpPr>
        <p:cNvPr id="1" name=""/>
        <p:cNvGrpSpPr/>
        <p:nvPr/>
      </p:nvGrpSpPr>
      <p:grpSpPr>
        <a:xfrm>
          <a:off x="0" y="0"/>
          <a:ext cx="0" cy="0"/>
          <a:chOff x="0" y="0"/>
          <a:chExt cx="0" cy="0"/>
        </a:xfrm>
      </p:grpSpPr>
      <p:sp>
        <p:nvSpPr>
          <p:cNvPr id="5" name="Rectangle 4"/>
          <p:cNvSpPr/>
          <p:nvPr userDrawn="1"/>
        </p:nvSpPr>
        <p:spPr>
          <a:xfrm>
            <a:off x="1524000" y="0"/>
            <a:ext cx="9144000" cy="68580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2523744" y="251382"/>
            <a:ext cx="7278624" cy="64922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496312" y="1600200"/>
            <a:ext cx="7306056" cy="4373663"/>
          </a:xfrm>
          <a:prstGeom prst="rect">
            <a:avLst/>
          </a:prstGeom>
        </p:spPr>
        <p:txBody>
          <a:bodyPr vert="horz" lIns="91440" tIns="45720" rIns="91440" bIns="45720" rtlCol="0">
            <a:normAutofit/>
          </a:bodyPr>
          <a:lstStyle/>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a:p>
            <a:pPr algn="r"/>
            <a:endParaRPr lang="en-US" sz="1400" dirty="0">
              <a:solidFill>
                <a:srgbClr val="3A53A5"/>
              </a:solidFill>
              <a:latin typeface="Tw Cen MT"/>
              <a:cs typeface="Tw Cen MT"/>
            </a:endParaRPr>
          </a:p>
        </p:txBody>
      </p:sp>
    </p:spTree>
    <p:extLst>
      <p:ext uri="{BB962C8B-B14F-4D97-AF65-F5344CB8AC3E}">
        <p14:creationId xmlns:p14="http://schemas.microsoft.com/office/powerpoint/2010/main" val="2227301458"/>
      </p:ext>
    </p:extLst>
  </p:cSld>
  <p:clrMap bg1="lt1" tx1="dk1" bg2="lt2" tx2="dk2" accent1="accent1" accent2="accent2" accent3="accent3" accent4="accent4" accent5="accent5" accent6="accent6" hlink="hlink" folHlink="folHlink"/>
  <p:sldLayoutIdLst>
    <p:sldLayoutId id="2147483822" r:id="rId1"/>
    <p:sldLayoutId id="2147483823" r:id="rId2"/>
  </p:sldLayoutIdLst>
  <p:txStyles>
    <p:titleStyle>
      <a:lvl1pPr algn="ctr" defTabSz="457200" rtl="0" eaLnBrk="1" latinLnBrk="0" hangingPunct="1">
        <a:spcBef>
          <a:spcPct val="0"/>
        </a:spcBef>
        <a:buNone/>
        <a:defRPr sz="3600" kern="1200">
          <a:solidFill>
            <a:schemeClr val="tx2">
              <a:lumMod val="50000"/>
            </a:schemeClr>
          </a:solidFill>
          <a:latin typeface="Tw Cen MT"/>
          <a:ea typeface="+mj-ea"/>
          <a:cs typeface="Tw Cen MT"/>
        </a:defRPr>
      </a:lvl1pPr>
    </p:titleStyle>
    <p:bodyStyle>
      <a:lvl1pPr marL="0" indent="0" algn="l" defTabSz="457200" rtl="0" eaLnBrk="1" latinLnBrk="0" hangingPunct="1">
        <a:spcBef>
          <a:spcPct val="20000"/>
        </a:spcBef>
        <a:buClr>
          <a:schemeClr val="tx1"/>
        </a:buClr>
        <a:buFont typeface="Wingdings" charset="2"/>
        <a:buNone/>
        <a:defRPr sz="3200" kern="1200">
          <a:solidFill>
            <a:schemeClr val="tx2"/>
          </a:solidFill>
          <a:latin typeface="Tw Cen MT"/>
          <a:ea typeface="+mn-ea"/>
          <a:cs typeface="Tw Cen MT"/>
        </a:defRPr>
      </a:lvl1pPr>
      <a:lvl2pPr marL="742950" indent="-285750" algn="l" defTabSz="457200" rtl="0" eaLnBrk="1" latinLnBrk="0" hangingPunct="1">
        <a:spcBef>
          <a:spcPct val="20000"/>
        </a:spcBef>
        <a:buClr>
          <a:schemeClr val="bg1"/>
        </a:buClr>
        <a:buFont typeface="Wingdings" charset="2"/>
        <a:buChar char="§"/>
        <a:defRPr sz="2800" kern="1200">
          <a:solidFill>
            <a:schemeClr val="tx2"/>
          </a:solidFill>
          <a:latin typeface="Tw Cen MT"/>
          <a:ea typeface="+mn-ea"/>
          <a:cs typeface="Tw Cen MT"/>
        </a:defRPr>
      </a:lvl2pPr>
      <a:lvl3pPr marL="1143000" indent="-228600" algn="l" defTabSz="457200" rtl="0" eaLnBrk="1" latinLnBrk="0" hangingPunct="1">
        <a:spcBef>
          <a:spcPct val="20000"/>
        </a:spcBef>
        <a:buClr>
          <a:schemeClr val="accent2"/>
        </a:buClr>
        <a:buFont typeface="Wingdings" charset="2"/>
        <a:buChar char="§"/>
        <a:defRPr sz="2400" kern="1200">
          <a:solidFill>
            <a:schemeClr val="tx2"/>
          </a:solidFill>
          <a:latin typeface="Tw Cen MT"/>
          <a:ea typeface="+mn-ea"/>
          <a:cs typeface="Tw Cen MT"/>
        </a:defRPr>
      </a:lvl3pPr>
      <a:lvl4pPr marL="16002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4pPr>
      <a:lvl5pPr marL="20574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11/5/2020</a:t>
            </a:fld>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4416714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DE.PBIS@state.mn.u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mndepted.mediasite.com/mediasite/Play/6839a49a74eb468381d8a59f7d4e4ccd1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mndepted.mediasite.com/mediasite/Play/5a209b50549d4ff78a81e9564aafc0b21d" TargetMode="External"/><Relationship Id="rId5" Type="http://schemas.openxmlformats.org/officeDocument/2006/relationships/image" Target="../media/image19.png"/><Relationship Id="rId4" Type="http://schemas.openxmlformats.org/officeDocument/2006/relationships/hyperlink" Target="https://assets-global.website-files.com/5d3725188825e071f1670246/5efccc1e108e76ed845f860d_SCHOOL%20Returning%20to%20School%20During%20and%20After%20Crisis.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pbis.org/conference-and-presentations/pbis-leadership-forum" TargetMode="External"/><Relationship Id="rId1" Type="http://schemas.openxmlformats.org/officeDocument/2006/relationships/slideLayout" Target="../slideLayouts/slideLayout5.xml"/><Relationship Id="rId4" Type="http://schemas.openxmlformats.org/officeDocument/2006/relationships/hyperlink" Target="http://pbisforum.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pbismn.org/Getting-Started"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twitter.com/pbisMN" TargetMode="External"/><Relationship Id="rId2" Type="http://schemas.openxmlformats.org/officeDocument/2006/relationships/hyperlink" Target="https://www.facebook.com/pbisMN/" TargetMode="Externa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hyperlink" Target="mailto:Janet.Christensen@state.mn.us" TargetMode="External"/><Relationship Id="rId3" Type="http://schemas.openxmlformats.org/officeDocument/2006/relationships/hyperlink" Target="mailto:Liz.Deen@swwc.org" TargetMode="External"/><Relationship Id="rId7" Type="http://schemas.openxmlformats.org/officeDocument/2006/relationships/hyperlink" Target="mailto:garrett.petrie@state.mn.u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mailto:Amber.Bruns@swwc.org" TargetMode="External"/><Relationship Id="rId11" Type="http://schemas.openxmlformats.org/officeDocument/2006/relationships/hyperlink" Target="http://pbismn.org/contact-us.php" TargetMode="External"/><Relationship Id="rId5" Type="http://schemas.openxmlformats.org/officeDocument/2006/relationships/hyperlink" Target="mailto:EToninato@mnscsc.org" TargetMode="External"/><Relationship Id="rId10" Type="http://schemas.openxmlformats.org/officeDocument/2006/relationships/hyperlink" Target="mailto:pbisevalmn@wilder.org" TargetMode="External"/><Relationship Id="rId4" Type="http://schemas.openxmlformats.org/officeDocument/2006/relationships/hyperlink" Target="mailto:Hazel.Ashbeck@swwc.org" TargetMode="External"/><Relationship Id="rId9" Type="http://schemas.openxmlformats.org/officeDocument/2006/relationships/hyperlink" Target="mailto:Eric.Kloos@state.mn.us"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Improvement Cycles Toward Full Implementation:</a:t>
            </a:r>
            <a:br>
              <a:rPr lang="en-US" dirty="0"/>
            </a:br>
            <a:r>
              <a:rPr lang="en-US" sz="2400" dirty="0"/>
              <a:t>Action Planning with Results</a:t>
            </a:r>
            <a:endParaRPr lang="en-US" dirty="0"/>
          </a:p>
        </p:txBody>
      </p:sp>
      <p:sp>
        <p:nvSpPr>
          <p:cNvPr id="3" name="Text Placeholder 2"/>
          <p:cNvSpPr>
            <a:spLocks noGrp="1"/>
          </p:cNvSpPr>
          <p:nvPr>
            <p:ph type="body" sz="quarter" idx="14"/>
          </p:nvPr>
        </p:nvSpPr>
        <p:spPr>
          <a:xfrm>
            <a:off x="0" y="5578193"/>
            <a:ext cx="12192000" cy="903062"/>
          </a:xfrm>
        </p:spPr>
        <p:txBody>
          <a:bodyPr>
            <a:normAutofit fontScale="62500" lnSpcReduction="20000"/>
          </a:bodyPr>
          <a:lstStyle/>
          <a:p>
            <a:pPr lvl="0">
              <a:buClr>
                <a:srgbClr val="003865"/>
              </a:buClr>
            </a:pPr>
            <a:r>
              <a:rPr lang="en-US" sz="3200" dirty="0" smtClean="0"/>
              <a:t>Minnesota PBIS Southern Region Cohort 15 Winter Training – Day 8</a:t>
            </a:r>
            <a:endParaRPr lang="en-US" sz="3200" dirty="0">
              <a:solidFill>
                <a:srgbClr val="003865"/>
              </a:solidFill>
            </a:endParaRPr>
          </a:p>
          <a:p>
            <a:pPr lvl="0">
              <a:buClr>
                <a:srgbClr val="003865"/>
              </a:buClr>
            </a:pPr>
            <a:r>
              <a:rPr lang="en-US" sz="3200" dirty="0">
                <a:solidFill>
                  <a:srgbClr val="003865"/>
                </a:solidFill>
              </a:rPr>
              <a:t>November 5, 2020</a:t>
            </a:r>
          </a:p>
          <a:p>
            <a:pPr lvl="0">
              <a:buClr>
                <a:srgbClr val="003865"/>
              </a:buClr>
            </a:pPr>
            <a:r>
              <a:rPr lang="en-US" dirty="0">
                <a:solidFill>
                  <a:srgbClr val="003865"/>
                </a:solidFill>
              </a:rPr>
              <a:t>MDE PBIS Management Team | </a:t>
            </a:r>
            <a:r>
              <a:rPr lang="en-US" dirty="0">
                <a:solidFill>
                  <a:srgbClr val="003865"/>
                </a:solidFill>
                <a:hlinkClick r:id="rId2"/>
              </a:rPr>
              <a:t>MDE.PBIS@state.mn.us</a:t>
            </a:r>
            <a:r>
              <a:rPr lang="en-US" dirty="0">
                <a:solidFill>
                  <a:srgbClr val="003865"/>
                </a:solidFill>
              </a:rPr>
              <a:t> </a:t>
            </a:r>
          </a:p>
        </p:txBody>
      </p:sp>
      <p:sp>
        <p:nvSpPr>
          <p:cNvPr id="5" name="Footer Placeholder 4"/>
          <p:cNvSpPr>
            <a:spLocks noGrp="1"/>
          </p:cNvSpPr>
          <p:nvPr>
            <p:ph type="ftr" sz="quarter" idx="3"/>
          </p:nvPr>
        </p:nvSpPr>
        <p:spPr>
          <a:xfrm>
            <a:off x="3302177" y="6481255"/>
            <a:ext cx="5587647" cy="365125"/>
          </a:xfrm>
        </p:spPr>
        <p:txBody>
          <a:bodyPr/>
          <a:lstStyle/>
          <a:p>
            <a:r>
              <a:rPr lang="en-US" dirty="0">
                <a:solidFill>
                  <a:srgbClr val="000000"/>
                </a:solidFill>
              </a:rPr>
              <a:t>education.mn.gov</a:t>
            </a:r>
          </a:p>
        </p:txBody>
      </p:sp>
    </p:spTree>
    <p:extLst>
      <p:ext uri="{BB962C8B-B14F-4D97-AF65-F5344CB8AC3E}">
        <p14:creationId xmlns:p14="http://schemas.microsoft.com/office/powerpoint/2010/main" val="971720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oogle Shape;234;p13" descr="Graph depicting the SET Results for Cohorts 5 - 9 during training. Blue bars represent the baseline, red bars represent the end of year one, and the green bars represent the end of year two.&#10;&#10;Cohort 5 had a baseline of 51, first year score of 71, second year score of 86. Cohort 6 had a baseline of 71, first year score of 84, second year score of 91. Cohort 7 had a baseline of 71, first year score of 82, second year score of 91. C8 had a baseline of 73, first year score of 85, second year score of 92. C9 had a baseline of 69, first year score of 80, and has not yet completed its second year. &#10;" title="Cohorts 5 - 9 SET Result Graph">
            <a:extLst>
              <a:ext uri="{FF2B5EF4-FFF2-40B4-BE49-F238E27FC236}">
                <a16:creationId xmlns:a16="http://schemas.microsoft.com/office/drawing/2014/main" id="{A9A6DAF3-0880-4DF3-8173-C90D7652BF05}"/>
              </a:ext>
            </a:extLst>
          </p:cNvPr>
          <p:cNvGraphicFramePr/>
          <p:nvPr>
            <p:extLst>
              <p:ext uri="{D42A27DB-BD31-4B8C-83A1-F6EECF244321}">
                <p14:modId xmlns:p14="http://schemas.microsoft.com/office/powerpoint/2010/main" val="1094981574"/>
              </p:ext>
            </p:extLst>
          </p:nvPr>
        </p:nvGraphicFramePr>
        <p:xfrm>
          <a:off x="1692413" y="1476781"/>
          <a:ext cx="8846634" cy="531185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sz="2900" dirty="0">
                <a:solidFill>
                  <a:srgbClr val="1D2A53"/>
                </a:solidFill>
              </a:rPr>
              <a:t>Stage-based Implementation</a:t>
            </a:r>
            <a:r>
              <a:rPr lang="en-US" sz="2800" dirty="0">
                <a:solidFill>
                  <a:srgbClr val="1D2A53"/>
                </a:solidFill>
              </a:rPr>
              <a:t/>
            </a:r>
            <a:br>
              <a:rPr lang="en-US" sz="2800" dirty="0">
                <a:solidFill>
                  <a:srgbClr val="1D2A53"/>
                </a:solidFill>
              </a:rPr>
            </a:br>
            <a:r>
              <a:rPr lang="en-US" sz="2200" dirty="0">
                <a:solidFill>
                  <a:srgbClr val="1D2A53"/>
                </a:solidFill>
              </a:rPr>
              <a:t>Cohorts 11-14 – 2015-2020</a:t>
            </a:r>
            <a:endParaRPr lang="en-US" sz="2200" dirty="0"/>
          </a:p>
        </p:txBody>
      </p:sp>
      <p:cxnSp>
        <p:nvCxnSpPr>
          <p:cNvPr id="6" name="Straight Connector 5" title="Red LIne to Show 70 fidelity score on TFI progress chart">
            <a:extLst>
              <a:ext uri="{FF2B5EF4-FFF2-40B4-BE49-F238E27FC236}">
                <a16:creationId xmlns:a16="http://schemas.microsoft.com/office/drawing/2014/main" id="{A090DFCE-86EF-4847-8F6B-7E0C56D213DA}"/>
              </a:ext>
            </a:extLst>
          </p:cNvPr>
          <p:cNvCxnSpPr/>
          <p:nvPr/>
        </p:nvCxnSpPr>
        <p:spPr>
          <a:xfrm>
            <a:off x="2365852" y="2926080"/>
            <a:ext cx="8173195" cy="0"/>
          </a:xfrm>
          <a:prstGeom prst="line">
            <a:avLst/>
          </a:prstGeom>
          <a:ln w="57150">
            <a:solidFill>
              <a:srgbClr val="7AB752"/>
            </a:solidFill>
          </a:ln>
        </p:spPr>
        <p:style>
          <a:lnRef idx="1">
            <a:schemeClr val="accent1"/>
          </a:lnRef>
          <a:fillRef idx="0">
            <a:schemeClr val="accent1"/>
          </a:fillRef>
          <a:effectRef idx="0">
            <a:schemeClr val="accent1"/>
          </a:effectRef>
          <a:fontRef idx="minor">
            <a:schemeClr val="tx1"/>
          </a:fontRef>
        </p:style>
      </p:cxnSp>
      <p:pic>
        <p:nvPicPr>
          <p:cNvPr id="8" name="Picture 7" descr="This is an image of a Minnesota map, divided according to school district. The map is color coded to show the level of PBIS implementation throughout the state. &#10;School districts that have 1% to 59% of schools implementing PBIS are indicated in light green. These are: SOUTH WASHINGTON COUNTY SCHOOL DIST, ROCHESTER PUBLIC SCHOOL DISTRICT, WHITE BEAR LAKE SCHOOL DISTRICT, ALEXANDRIA PUBLIC SCHOOL DISTRICT, EDINA PUBLIC SCHOOL DISTRICT, FARMINGTON PUBLIC SCHOOL DISTRICT, LAKEVILLE PUBLIC SCHOOL DISTRICT, HASTINGS PUBLIC SCHOOL DISTRICT, PINE RIVER-BACKUS SCHOOL DISTRICT, RICHFIELD PUBLIC SCHOOL DISTRICT, WASECA PUBLIC SCHOOL DISTRICT, BRAINERD PUBLIC SCHOOL DISTRICT, NEW PRAGUE AREA SCHOOLS, ROCORI PUBLIC SCHOOL DISTRICT, STILLWATER AREA PUBLIC SCHOOL DIST., ALBANY PUBLIC SCHOOL DISTRICT, BIG LAKE PUBLIC SCHOOL DISTRICT, FARIBAULT PUBLIC SCHOOL DISTRICT, JACKSON COUNTY CENTRAL SCHOOL DIST., LAC QUI PARLE VALLEY SCHOOL DIST., LAKE SUPERIOR PUBLIC SCHOOL DIST., MAPLE RIVER SCHOOL DISTRICT, MINNEWASKA SCHOOL DISTRICT, PERHAM-DENT PUBLIC SCHOOL DISTRICT, PROCTOR PUBLIC SCHOOL DISTRICT, RED WING PUBLIC SCHOOL DISTRICT, STEWARTVILLE PUBLIC SCHOOL DISTRICT, WACONIA PUBLIC SCHOOL DISTRICT, ROSEMOUNT-APPLE VALLEY-EAGAN, DULUTH PUBLIC SCHOOL DISTRICT, BENSON PUBLIC SCHOOL DISTRICT, CLOQUET PUBLIC SCHOOL DISTRICT, LESUEUR-HENDERSON SCHOOL DISTRICT, LONG PRAIRIE-GREY EAGLE SCHOOL DIST, LUVERNE PUBLIC SCHOOL DISTRICT, MELROSE PUBLIC SCHOOL DISTRICT, PEQUOT LAKES PUBLIC SCHOOLS, SOUTHLAND PUBLIC SCHOOL DISTRICT, WILLMAR PUBLIC SCHOOL DISTRICT, DETROIT LAKES PUBLIC SCHOOL DIST., BUFFALO-HANOVER-MONTROSE PUBLIC SCHOOL, COLUMBIA HEIGHTS PUBLIC SCHOOL DIST, ST. MICHAEL-ALBERTVILLE SCHOOL DIST, OSSEO PUBLIC SCHOOL DISTRICT, ELK RIVER PUBLIC SCHOOL DISTRICT, SAINT PAUL SCHOOL DISTRICT, BECKER PUBLIC SCHOOL DISTRICT, CASS LAKE-BENA PUBLIC SCHOOLS, DILWORTH-GLYNDON-FELTON, FAIRMONT AREA SCHOOL DISTRICT, FILLMORE CENTRAL, FRAZEE-VERGAS PUBLIC SCHOOL DIST., LAKE BENTON PUBLIC SCHOOL DISTRICT, LAKE CITY PUBLIC SCHOOL DISTRICT, LANESBORO PUBLIC SCHOOL DISTRICT, MCGREGOR PUBLIC SCHOOL DISTRICT, MEDFORD PUBLIC SCHOOL DISTRICT, NEVIS PUBLIC SCHOOL DISTRICT, PINE CITY PUBLIC SCHOOL DISTRICT, SAUK CENTRE PUBLIC SCHOOL DISTRICT, SLEEPY EYE PUBLIC SCHOOL DISTRICT, ST. CLAIR PUBLIC SCHOOL DISTRICT, THIEF RIVER FALLS SCHOOL DISTRICT, UNITED SOUTH CENTRAL SCHOOL DIST., WARROAD PUBLIC SCHOOL DISTRICT, WATERVILLE-ELYSIAN-MORRISTOWN, WEST ST. PAUL-MENDOTA HTS.-EAGAN, MINNEAPOLIS PUBLIC SCHOOL DIST., NORTH ST PAUL-MAPLEWOOD SCHOOL DIST, OWATONNA PUBLIC SCHOOL DISTRICT, EDEN PRAIRIE PUBLIC SCHOOL DISTRICT, NORTHFIELD PUBLIC SCHOOL DISTRICT, HAWLEY PUBLIC SCHOOL DISTRICT, PAYNESVILLE PUBLIC SCHOOL DISTRICT, TRITON PUBLIC SCHOOL DISTRICT, MOUNTAIN IRON-BUHL SCHOOL DISTRICT, ST. LOUIS COUNTY SCHOOL DISTRICT, WHEATON AREA PUBLIC SCHOOL DISTRICT&#10;School districts that have 60% or more schools implementing PBIS are indicated in dark green. These are:&#10;MORA PUBLIC SCHOOL DISTRICT, AITKIN PUBLIC SCHOOL DISTRICT, CALEDONIA PUBLIC SCHOOL DISTRICT, EAST CENTRAL SCHOOL DISTRICT, HINCKLEY-FINLAYSON SCHOOL DISTRICT, NEW LONDON-SPICER SCHOOL DISTRICT, NEW ULM PUBLIC SCHOOL DISTRICT, ONAMIA PUBLIC SCHOOL DISTRICT, ROSEVILLE PUBLIC SCHOOL DISTRICT, RUSSELL-TYLER-RUTHTON PUBLIC SCHOOLS, ST. PETER PUBLIC SCHOOL DISTRICT, WAUBUN-OGEMA-WHITE EARTH PUBLIC SCHOOL, MAHNOMEN PUBLIC SCHOOL DISTRICT, PINE ISLAND PUBLIC SCHOOL DIST., MOUNDS VIEW PUBLIC SCHOOL DISTRICT, ALBERT LEA PUBLIC SCHOOL DISTRICT, PRIOR LAKE-SAVAGE AREA SCHOOLS, BLUE EARTH AREA PUBLIC SCHOOL, EAST GRAND FORKS PUBLIC SCHOOL DIST, LACRESCENT-HOKAH SCHOOL DISTRICT, SAUK RAPIDS-RICE PUBLIC SCHOOLS, INVER GROVE HEIGHTS SCHOOLS, LITTLE FALLS PUBLIC SCHOOL DISTRICT, MOORHEAD PUBLIC SCHOOL DISTRICT, BURNSVILLE PUBLIC SCHOOL DISTRICT, HOPKINS PUBLIC SCHOOL DISTRICT, FOREST LAKE PUBLIC SCHOOL DISTRICT, ROBBINSDALE PUBLIC SCHOOL DISTRICT, ADRIAN PUBLIC SCHOOL DISTRICT, BELGRADE-BROOTEN-ELROSA SCHOOL DIST, BIRD ISLAND-OLIVIA-LAKE LILLIAN, BLOOMING PRAIRIE PUBLIC SCHOOL DIST, BLOOMINGTON PUBLIC SCHOOL DISTRICT, BUTTERFIELD PUBLIC SCHOOL DISTRICT, CAMBRIDGE-ISANTI PUBLIC SCHOOL DIST, CANNON FALLS PUBLIC SCHOOL DISTRICT, CEDAR MOUNTAIN SCHOOL DISTRICT, CHISAGO LAKES SCHOOL DISTRICT, CHISHOLM PUBLIC SCHOOL DISTRICT, CLEARBROOK-GONVICK SCHOOL DISTRICT, CROSBY-IRONTON PUBLIC SCHOOL DIST., DEER RIVER PUBLIC SCHOOL DISTRICT, EASTERN CARVER COUNTY PUBLIC SCHOOL, EDGERTON PUBLIC SCHOOL DISTRICT, ELY PUBLIC SCHOOL DISTRICT, FLOODWOOD PUBLIC SCHOOL DISTRICT, G.F.W., GLENCOE-SILVER LAKE SCHOOL DISTRICT, GOODHUE PUBLIC SCHOOL DISTRICT, GRANADA HUNTLEY-EAST CHAIN, HERON LAKE-OKABENA SCHOOL DISTRICT, HILLS-BEAVER CREEK SCHOOL DISTRICT, HOUSTON PUBLIC SCHOOL DISTRICT, INTERNATIONAL FALLS SCHOOL DISTRICT, JANESVILLE-WALDORF-PEMBERTON, JORDAN PUBLIC SCHOOL DISTRICT, KELLIHER PUBLIC SCHOOL DISTRICT, KENYON-WANAMINGO SCHOOL DISTRICT, KERKHOVEN-MURDOCK-SUNBURG, KINGSLAND PUBLIC SCHOOL DISTRICT, LAKE CRYSTAL-WELLCOME MEMORIAL, LAKE PARK AUDUBON SCHOOL DISTRICT, LESTER PRAIRIE PUBLIC SCHOOL DIST., LYLE PUBLIC SCHOOL DISTRICT, LYND PUBLIC SCHOOL DISTRICT, M.A.C.C.R.A.Y. SCHOOL DISTRICT, MABEL-CANTON PUBLIC SCHOOL DIST., MAHTOMEDI PUBLIC SCHOOL DISTRICT, MAPLE LAKE PUBLIC SCHOOL DISTRICT, MINNEOTA PUBLIC SCHOOL DISTRICT, MONTEVIDEO PUBLIC SCHOOL DISTRICT, MURRAY COUNTY CENTRAL SCHOOL DIST., NASHWAUK-KEEWATIN SCHOOL DISTRICT, NETT LAKE PUBLIC SCHOOL DISTRICT, NICOLLET PUBLIC SCHOOL DISTRICT, NORTHLAND COMMUNITY SCHOOLS, NRHEG SCHOOL DISTRICT, PILLAGER PUBLIC SCHOOL DISTRICT, PRINCETON PUBLIC SCHOOL DISTRICT, SOUTH KOOCHICHING SCHOOL DISTRICT, SPRING GROVE SCHOOL DISTRICT, ST. ANTHONY-NEW BRIGHTON SCHOOLS, ST. CLOUD PUBLIC SCHOOL DISTRICT, TRUMAN PUBLIC SCHOOL DISTRICT, WALKER-HACKENSACK-AKELEY SCHL. DIST, WINDOM PUBLIC SCHOOL DISTRICT, YELLOW MEDICINE EAST, ZUMBROTA-MAZEPPA SCHOOL DISTRICT, BELLE PLAINE PUBLIC SCHOOL DISTRICT, BROOKLYN CENTER SCHOOL DISTRICT, CENTENNIAL PUBLIC SCHOOL DISTRICT, CLEVELAND PUBLIC SCHOOL DISTRICT, GOODRIDGE PUBLIC SCHOOL DISTRICT, HILL CITY PUBLIC SCHOOL DISTRICT, HOLDINGFORD PUBLIC SCHOOL DISTRICT, LANCASTER PUBLIC SCHOOL DISTRICT, LAPORTE PUBLIC SCHOOL DISTRICT, REDWOOD AREA SCHOOL DISTRICT, RUSH CITY PUBLIC SCHOOL DISTRICT, SOUTH SAINT PAUL PUBLIC SCHOOL DISTRICT, WAYZATA PUBLIC SCHOOL DISTRICT, GREENWAY PUBLIC SCHOOL DISTRICT, AUSTIN PUBLIC SCHOOL DISTRICT, BARNUM PUBLIC SCHOOL DISTRICT, FRIDLEY PUBLIC SCHOOL DISTRICT, ISLE PUBLIC SCHOOL DISTRICT, KASSON-MANTORVILLE SCHOOL DISTRICT, LAKE OF THE WOODS SCHOOL DISTRICT, MARSHALL COUNTY CENTRAL SCHOOLS, MARSHALL PUBLIC SCHOOL DISTRICT, MENAHGA PUBLIC SCHOOL DISTRICT, MOOSE LAKE PUBLIC SCHOOL DISTRICT, OGILVIE PUBLIC SCHOOL DISTRICT, ROYALTON PUBLIC SCHOOL DISTRICT, SARTELL-ST. STEPHEN SCHOOL DISTRICT, SHAKOPEE PUBLIC SCHOOL DISTRICT, ST. FRANCIS PUBLIC SCHOOL DISTRICT, SWANVILLE PUBLIC SCHOOL DISTRICT, WESTONKA PUBLIC SCHOOL DISTRICT, WINONA AREA PUBLIC SCHOOL DISTRICT,&#10;Charter Schools implementing PBIS are indicated by a black dot. These are:&#10;HMONG COLLEGE PREP ACADEMY, NORTH LAKES ACADEMY, ATHLOS ACADEMY OF SAINT CLOUD, BLUFFVIEW MONTESSORI, CEDAR RIVERSIDE COMMUNITY SCHOOL, COLOGNE ACADEMY, DAVINCI ACADEMY, DISCOVERY PUBLIC SCHOOL FARIBAULT, DISCOVERY WOODS MONTESSORI SCHOOL, DUGSI ACADEMY, DULUTH PUBLIC SCHOOLS ACADEMY, EXCELL ACADEMY CHARTER, FRASER ACADEMY, FRIENDSHIP ACDMY OF FINE ARTS CHTR., HENNEPIN ELEMENTARY SCHOOL, LIONSGATE ACADEMY, LOVEWORKS ACADEMY FOR ARTS, MATH AND SCIENCE ACADEMY, PARTNERSHIP ACADEMY, INC., PRAIRIE SEEDS ACADEMY, STEP ACADEMY CHARTER SCHOOL, TEAM ACADEMY, TWIN CITIES GERMAN IMMERSION CHRTR, URBAN ACADEMY CHARTER SCHOOL, NEW CENTURY CHARTER SCHOOL, NEW MILLENNIUM ACADEMY CHARTER SCHOOL, COLLEGE PREPARATORY ELEMENTARY, ROCHESTER BEACON ACADEMY, ARCADIA CHARTER SCHOOL (Formerly ARTECH), ART AND SCIENCE ACADEMY, MINNESOTA EXCELLENCE IN LEARNING ACADEMY, NAYTAHWAUSH COMMUNITY SCHOOL, PARTNERSHIP ACADEMY, INC., STRIDE ACADEMY CHARTER SCHOOL and TREKNORTH HIGH SCHOOL&#10;Other Schools implementing PBIS are indicated by a black square. These are:&#10;NAY-AH-SHING, DEPARTMENT OF CORRECTIONS/WALTER MAGINNIS HIGH SCHOOL, and BUG-O-NAY-GE-SHIG&#10;Education Districts and Intermediate School districts (ISD) implementing PBIS are indicated by a yellow star. These are: &#10;ISD 287/NORTH EDUCATION CENTER, ISD 287/NORTH EDUCATION CENTER ALC, ISD 287/NORTHWEST TECH CENTER, ISD 287/SAFE, ISD 287/SOUTH EDUCATION CENTER, ISD 287/THE HENNEPIN COUNTY HOME SCHOOL EPISILON, ISD 287/WEST EDUCATION ALTERNATIVE CENTER, ISD 287/WEST EDUCATION CENTER, ISD 287/WEST HIGH SCHOOL, ISD 287/WEST TRANSITION, ISD 916/EAST VIEW ACADEMY (Formerly ALTERNATIVE LEARNING AT CAPITOL VIEW CENTER), ISD 917/ALLIANCE EDUCATION CENTER , ISD 917/LEBANON EDUCATION CENTER TEA, MIDSTATE EDUCATION DISTRICT, MVED/ MINNESOTA VALLEY SCHOOL"/>
          <p:cNvPicPr>
            <a:picLocks noChangeAspect="1"/>
          </p:cNvPicPr>
          <p:nvPr/>
        </p:nvPicPr>
        <p:blipFill rotWithShape="1">
          <a:blip r:embed="rId4" cstate="email">
            <a:extLst>
              <a:ext uri="{28A0092B-C50C-407E-A947-70E740481C1C}">
                <a14:useLocalDpi xmlns:a14="http://schemas.microsoft.com/office/drawing/2010/main"/>
              </a:ext>
            </a:extLst>
          </a:blip>
          <a:srcRect l="5569" t="2716" r="4773" b="17819"/>
          <a:stretch/>
        </p:blipFill>
        <p:spPr>
          <a:xfrm>
            <a:off x="10744200" y="91440"/>
            <a:ext cx="1356534" cy="1555887"/>
          </a:xfrm>
          <a:prstGeom prst="rect">
            <a:avLst/>
          </a:prstGeom>
        </p:spPr>
      </p:pic>
    </p:spTree>
    <p:extLst>
      <p:ext uri="{BB962C8B-B14F-4D97-AF65-F5344CB8AC3E}">
        <p14:creationId xmlns:p14="http://schemas.microsoft.com/office/powerpoint/2010/main" val="16115456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solidFill>
                  <a:srgbClr val="1D2A53"/>
                </a:solidFill>
              </a:rPr>
              <a:t>End of Year 1</a:t>
            </a:r>
            <a:r>
              <a:rPr lang="en-US" sz="3600" dirty="0">
                <a:solidFill>
                  <a:srgbClr val="1D2A53"/>
                </a:solidFill>
              </a:rPr>
              <a:t/>
            </a:r>
            <a:br>
              <a:rPr lang="en-US" sz="3600" dirty="0">
                <a:solidFill>
                  <a:srgbClr val="1D2A53"/>
                </a:solidFill>
              </a:rPr>
            </a:br>
            <a:r>
              <a:rPr lang="en-US" sz="2400" dirty="0">
                <a:solidFill>
                  <a:srgbClr val="1D2A53"/>
                </a:solidFill>
              </a:rPr>
              <a:t>Cohort 15 – 2019-2021</a:t>
            </a:r>
            <a:endParaRPr lang="en-US" dirty="0"/>
          </a:p>
        </p:txBody>
      </p:sp>
      <p:graphicFrame>
        <p:nvGraphicFramePr>
          <p:cNvPr id="5" name="Chart 4" title="SRIP Cohort 14 Tiered Fidelity Inventory Chart - Fall Winter Spring"/>
          <p:cNvGraphicFramePr/>
          <p:nvPr>
            <p:extLst>
              <p:ext uri="{D42A27DB-BD31-4B8C-83A1-F6EECF244321}">
                <p14:modId xmlns:p14="http://schemas.microsoft.com/office/powerpoint/2010/main" val="2080477128"/>
              </p:ext>
            </p:extLst>
          </p:nvPr>
        </p:nvGraphicFramePr>
        <p:xfrm>
          <a:off x="1692413" y="1472184"/>
          <a:ext cx="8846634" cy="524857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title="Red LIne to Show 70 fidelity score on TFI progress chart">
            <a:extLst>
              <a:ext uri="{FF2B5EF4-FFF2-40B4-BE49-F238E27FC236}">
                <a16:creationId xmlns:a16="http://schemas.microsoft.com/office/drawing/2014/main" id="{A090DFCE-86EF-4847-8F6B-7E0C56D213DA}"/>
              </a:ext>
            </a:extLst>
          </p:cNvPr>
          <p:cNvCxnSpPr/>
          <p:nvPr/>
        </p:nvCxnSpPr>
        <p:spPr>
          <a:xfrm>
            <a:off x="2365852" y="2926080"/>
            <a:ext cx="8173195" cy="0"/>
          </a:xfrm>
          <a:prstGeom prst="line">
            <a:avLst/>
          </a:prstGeom>
          <a:ln w="57150">
            <a:solidFill>
              <a:srgbClr val="7AB752"/>
            </a:solidFill>
          </a:ln>
        </p:spPr>
        <p:style>
          <a:lnRef idx="1">
            <a:schemeClr val="accent1"/>
          </a:lnRef>
          <a:fillRef idx="0">
            <a:schemeClr val="accent1"/>
          </a:fillRef>
          <a:effectRef idx="0">
            <a:schemeClr val="accent1"/>
          </a:effectRef>
          <a:fontRef idx="minor">
            <a:schemeClr val="tx1"/>
          </a:fontRef>
        </p:style>
      </p:cxnSp>
      <p:pic>
        <p:nvPicPr>
          <p:cNvPr id="8" name="Picture 7" descr="This is an image of a Minnesota map, divided according to school district. The map is color coded to show the level of PBIS implementation throughout the state. &#10;School districts that have 1% to 59% of schools implementing PBIS are indicated in light green. These are: SOUTH WASHINGTON COUNTY SCHOOL DIST, ROCHESTER PUBLIC SCHOOL DISTRICT, WHITE BEAR LAKE SCHOOL DISTRICT, ALEXANDRIA PUBLIC SCHOOL DISTRICT, EDINA PUBLIC SCHOOL DISTRICT, FARMINGTON PUBLIC SCHOOL DISTRICT, LAKEVILLE PUBLIC SCHOOL DISTRICT, HASTINGS PUBLIC SCHOOL DISTRICT, PINE RIVER-BACKUS SCHOOL DISTRICT, RICHFIELD PUBLIC SCHOOL DISTRICT, WASECA PUBLIC SCHOOL DISTRICT, BRAINERD PUBLIC SCHOOL DISTRICT, NEW PRAGUE AREA SCHOOLS, ROCORI PUBLIC SCHOOL DISTRICT, STILLWATER AREA PUBLIC SCHOOL DIST., ALBANY PUBLIC SCHOOL DISTRICT, BIG LAKE PUBLIC SCHOOL DISTRICT, FARIBAULT PUBLIC SCHOOL DISTRICT, JACKSON COUNTY CENTRAL SCHOOL DIST., LAC QUI PARLE VALLEY SCHOOL DIST., LAKE SUPERIOR PUBLIC SCHOOL DIST., MAPLE RIVER SCHOOL DISTRICT, MINNEWASKA SCHOOL DISTRICT, PERHAM-DENT PUBLIC SCHOOL DISTRICT, PROCTOR PUBLIC SCHOOL DISTRICT, RED WING PUBLIC SCHOOL DISTRICT, STEWARTVILLE PUBLIC SCHOOL DISTRICT, WACONIA PUBLIC SCHOOL DISTRICT, ROSEMOUNT-APPLE VALLEY-EAGAN, DULUTH PUBLIC SCHOOL DISTRICT, BENSON PUBLIC SCHOOL DISTRICT, CLOQUET PUBLIC SCHOOL DISTRICT, LESUEUR-HENDERSON SCHOOL DISTRICT, LONG PRAIRIE-GREY EAGLE SCHOOL DIST, LUVERNE PUBLIC SCHOOL DISTRICT, MELROSE PUBLIC SCHOOL DISTRICT, PEQUOT LAKES PUBLIC SCHOOLS, SOUTHLAND PUBLIC SCHOOL DISTRICT, WILLMAR PUBLIC SCHOOL DISTRICT, DETROIT LAKES PUBLIC SCHOOL DIST., BUFFALO-HANOVER-MONTROSE PUBLIC SCHOOL, COLUMBIA HEIGHTS PUBLIC SCHOOL DIST, ST. MICHAEL-ALBERTVILLE SCHOOL DIST, OSSEO PUBLIC SCHOOL DISTRICT, ELK RIVER PUBLIC SCHOOL DISTRICT, SAINT PAUL SCHOOL DISTRICT, BECKER PUBLIC SCHOOL DISTRICT, CASS LAKE-BENA PUBLIC SCHOOLS, DILWORTH-GLYNDON-FELTON, FAIRMONT AREA SCHOOL DISTRICT, FILLMORE CENTRAL, FRAZEE-VERGAS PUBLIC SCHOOL DIST., LAKE BENTON PUBLIC SCHOOL DISTRICT, LAKE CITY PUBLIC SCHOOL DISTRICT, LANESBORO PUBLIC SCHOOL DISTRICT, MCGREGOR PUBLIC SCHOOL DISTRICT, MEDFORD PUBLIC SCHOOL DISTRICT, NEVIS PUBLIC SCHOOL DISTRICT, PINE CITY PUBLIC SCHOOL DISTRICT, SAUK CENTRE PUBLIC SCHOOL DISTRICT, SLEEPY EYE PUBLIC SCHOOL DISTRICT, ST. CLAIR PUBLIC SCHOOL DISTRICT, THIEF RIVER FALLS SCHOOL DISTRICT, UNITED SOUTH CENTRAL SCHOOL DIST., WARROAD PUBLIC SCHOOL DISTRICT, WATERVILLE-ELYSIAN-MORRISTOWN, WEST ST. PAUL-MENDOTA HTS.-EAGAN, MINNEAPOLIS PUBLIC SCHOOL DIST., NORTH ST PAUL-MAPLEWOOD SCHOOL DIST, OWATONNA PUBLIC SCHOOL DISTRICT, EDEN PRAIRIE PUBLIC SCHOOL DISTRICT, NORTHFIELD PUBLIC SCHOOL DISTRICT, HAWLEY PUBLIC SCHOOL DISTRICT, PAYNESVILLE PUBLIC SCHOOL DISTRICT, TRITON PUBLIC SCHOOL DISTRICT, MOUNTAIN IRON-BUHL SCHOOL DISTRICT, ST. LOUIS COUNTY SCHOOL DISTRICT, WHEATON AREA PUBLIC SCHOOL DISTRICT&#10;School districts that have 60% or more schools implementing PBIS are indicated in dark green. These are:&#10;MORA PUBLIC SCHOOL DISTRICT, AITKIN PUBLIC SCHOOL DISTRICT, CALEDONIA PUBLIC SCHOOL DISTRICT, EAST CENTRAL SCHOOL DISTRICT, HINCKLEY-FINLAYSON SCHOOL DISTRICT, NEW LONDON-SPICER SCHOOL DISTRICT, NEW ULM PUBLIC SCHOOL DISTRICT, ONAMIA PUBLIC SCHOOL DISTRICT, ROSEVILLE PUBLIC SCHOOL DISTRICT, RUSSELL-TYLER-RUTHTON PUBLIC SCHOOLS, ST. PETER PUBLIC SCHOOL DISTRICT, WAUBUN-OGEMA-WHITE EARTH PUBLIC SCHOOL, MAHNOMEN PUBLIC SCHOOL DISTRICT, PINE ISLAND PUBLIC SCHOOL DIST., MOUNDS VIEW PUBLIC SCHOOL DISTRICT, ALBERT LEA PUBLIC SCHOOL DISTRICT, PRIOR LAKE-SAVAGE AREA SCHOOLS, BLUE EARTH AREA PUBLIC SCHOOL, EAST GRAND FORKS PUBLIC SCHOOL DIST, LACRESCENT-HOKAH SCHOOL DISTRICT, SAUK RAPIDS-RICE PUBLIC SCHOOLS, INVER GROVE HEIGHTS SCHOOLS, LITTLE FALLS PUBLIC SCHOOL DISTRICT, MOORHEAD PUBLIC SCHOOL DISTRICT, BURNSVILLE PUBLIC SCHOOL DISTRICT, HOPKINS PUBLIC SCHOOL DISTRICT, FOREST LAKE PUBLIC SCHOOL DISTRICT, ROBBINSDALE PUBLIC SCHOOL DISTRICT, ADRIAN PUBLIC SCHOOL DISTRICT, BELGRADE-BROOTEN-ELROSA SCHOOL DIST, BIRD ISLAND-OLIVIA-LAKE LILLIAN, BLOOMING PRAIRIE PUBLIC SCHOOL DIST, BLOOMINGTON PUBLIC SCHOOL DISTRICT, BUTTERFIELD PUBLIC SCHOOL DISTRICT, CAMBRIDGE-ISANTI PUBLIC SCHOOL DIST, CANNON FALLS PUBLIC SCHOOL DISTRICT, CEDAR MOUNTAIN SCHOOL DISTRICT, CHISAGO LAKES SCHOOL DISTRICT, CHISHOLM PUBLIC SCHOOL DISTRICT, CLEARBROOK-GONVICK SCHOOL DISTRICT, CROSBY-IRONTON PUBLIC SCHOOL DIST., DEER RIVER PUBLIC SCHOOL DISTRICT, EASTERN CARVER COUNTY PUBLIC SCHOOL, EDGERTON PUBLIC SCHOOL DISTRICT, ELY PUBLIC SCHOOL DISTRICT, FLOODWOOD PUBLIC SCHOOL DISTRICT, G.F.W., GLENCOE-SILVER LAKE SCHOOL DISTRICT, GOODHUE PUBLIC SCHOOL DISTRICT, GRANADA HUNTLEY-EAST CHAIN, HERON LAKE-OKABENA SCHOOL DISTRICT, HILLS-BEAVER CREEK SCHOOL DISTRICT, HOUSTON PUBLIC SCHOOL DISTRICT, INTERNATIONAL FALLS SCHOOL DISTRICT, JANESVILLE-WALDORF-PEMBERTON, JORDAN PUBLIC SCHOOL DISTRICT, KELLIHER PUBLIC SCHOOL DISTRICT, KENYON-WANAMINGO SCHOOL DISTRICT, KERKHOVEN-MURDOCK-SUNBURG, KINGSLAND PUBLIC SCHOOL DISTRICT, LAKE CRYSTAL-WELLCOME MEMORIAL, LAKE PARK AUDUBON SCHOOL DISTRICT, LESTER PRAIRIE PUBLIC SCHOOL DIST., LYLE PUBLIC SCHOOL DISTRICT, LYND PUBLIC SCHOOL DISTRICT, M.A.C.C.R.A.Y. SCHOOL DISTRICT, MABEL-CANTON PUBLIC SCHOOL DIST., MAHTOMEDI PUBLIC SCHOOL DISTRICT, MAPLE LAKE PUBLIC SCHOOL DISTRICT, MINNEOTA PUBLIC SCHOOL DISTRICT, MONTEVIDEO PUBLIC SCHOOL DISTRICT, MURRAY COUNTY CENTRAL SCHOOL DIST., NASHWAUK-KEEWATIN SCHOOL DISTRICT, NETT LAKE PUBLIC SCHOOL DISTRICT, NICOLLET PUBLIC SCHOOL DISTRICT, NORTHLAND COMMUNITY SCHOOLS, NRHEG SCHOOL DISTRICT, PILLAGER PUBLIC SCHOOL DISTRICT, PRINCETON PUBLIC SCHOOL DISTRICT, SOUTH KOOCHICHING SCHOOL DISTRICT, SPRING GROVE SCHOOL DISTRICT, ST. ANTHONY-NEW BRIGHTON SCHOOLS, ST. CLOUD PUBLIC SCHOOL DISTRICT, TRUMAN PUBLIC SCHOOL DISTRICT, WALKER-HACKENSACK-AKELEY SCHL. DIST, WINDOM PUBLIC SCHOOL DISTRICT, YELLOW MEDICINE EAST, ZUMBROTA-MAZEPPA SCHOOL DISTRICT, BELLE PLAINE PUBLIC SCHOOL DISTRICT, BROOKLYN CENTER SCHOOL DISTRICT, CENTENNIAL PUBLIC SCHOOL DISTRICT, CLEVELAND PUBLIC SCHOOL DISTRICT, GOODRIDGE PUBLIC SCHOOL DISTRICT, HILL CITY PUBLIC SCHOOL DISTRICT, HOLDINGFORD PUBLIC SCHOOL DISTRICT, LANCASTER PUBLIC SCHOOL DISTRICT, LAPORTE PUBLIC SCHOOL DISTRICT, REDWOOD AREA SCHOOL DISTRICT, RUSH CITY PUBLIC SCHOOL DISTRICT, SOUTH SAINT PAUL PUBLIC SCHOOL DISTRICT, WAYZATA PUBLIC SCHOOL DISTRICT, GREENWAY PUBLIC SCHOOL DISTRICT, AUSTIN PUBLIC SCHOOL DISTRICT, BARNUM PUBLIC SCHOOL DISTRICT, FRIDLEY PUBLIC SCHOOL DISTRICT, ISLE PUBLIC SCHOOL DISTRICT, KASSON-MANTORVILLE SCHOOL DISTRICT, LAKE OF THE WOODS SCHOOL DISTRICT, MARSHALL COUNTY CENTRAL SCHOOLS, MARSHALL PUBLIC SCHOOL DISTRICT, MENAHGA PUBLIC SCHOOL DISTRICT, MOOSE LAKE PUBLIC SCHOOL DISTRICT, OGILVIE PUBLIC SCHOOL DISTRICT, ROYALTON PUBLIC SCHOOL DISTRICT, SARTELL-ST. STEPHEN SCHOOL DISTRICT, SHAKOPEE PUBLIC SCHOOL DISTRICT, ST. FRANCIS PUBLIC SCHOOL DISTRICT, SWANVILLE PUBLIC SCHOOL DISTRICT, WESTONKA PUBLIC SCHOOL DISTRICT, WINONA AREA PUBLIC SCHOOL DISTRICT,&#10;Charter Schools implementing PBIS are indicated by a black dot. These are:&#10;HMONG COLLEGE PREP ACADEMY, NORTH LAKES ACADEMY, ATHLOS ACADEMY OF SAINT CLOUD, BLUFFVIEW MONTESSORI, CEDAR RIVERSIDE COMMUNITY SCHOOL, COLOGNE ACADEMY, DAVINCI ACADEMY, DISCOVERY PUBLIC SCHOOL FARIBAULT, DISCOVERY WOODS MONTESSORI SCHOOL, DUGSI ACADEMY, DULUTH PUBLIC SCHOOLS ACADEMY, EXCELL ACADEMY CHARTER, FRASER ACADEMY, FRIENDSHIP ACDMY OF FINE ARTS CHTR., HENNEPIN ELEMENTARY SCHOOL, LIONSGATE ACADEMY, LOVEWORKS ACADEMY FOR ARTS, MATH AND SCIENCE ACADEMY, PARTNERSHIP ACADEMY, INC., PRAIRIE SEEDS ACADEMY, STEP ACADEMY CHARTER SCHOOL, TEAM ACADEMY, TWIN CITIES GERMAN IMMERSION CHRTR, URBAN ACADEMY CHARTER SCHOOL, NEW CENTURY CHARTER SCHOOL, NEW MILLENNIUM ACADEMY CHARTER SCHOOL, COLLEGE PREPARATORY ELEMENTARY, ROCHESTER BEACON ACADEMY, ARCADIA CHARTER SCHOOL (Formerly ARTECH), ART AND SCIENCE ACADEMY, MINNESOTA EXCELLENCE IN LEARNING ACADEMY, NAYTAHWAUSH COMMUNITY SCHOOL, PARTNERSHIP ACADEMY, INC., STRIDE ACADEMY CHARTER SCHOOL and TREKNORTH HIGH SCHOOL&#10;Other Schools implementing PBIS are indicated by a black square. These are:&#10;NAY-AH-SHING, DEPARTMENT OF CORRECTIONS/WALTER MAGINNIS HIGH SCHOOL, and BUG-O-NAY-GE-SHIG&#10;Education Districts and Intermediate School districts (ISD) implementing PBIS are indicated by a yellow star. These are: &#10;ISD 287/NORTH EDUCATION CENTER, ISD 287/NORTH EDUCATION CENTER ALC, ISD 287/NORTHWEST TECH CENTER, ISD 287/SAFE, ISD 287/SOUTH EDUCATION CENTER, ISD 287/THE HENNEPIN COUNTY HOME SCHOOL EPISILON, ISD 287/WEST EDUCATION ALTERNATIVE CENTER, ISD 287/WEST EDUCATION CENTER, ISD 287/WEST HIGH SCHOOL, ISD 287/WEST TRANSITION, ISD 916/EAST VIEW ACADEMY (Formerly ALTERNATIVE LEARNING AT CAPITOL VIEW CENTER), ISD 917/ALLIANCE EDUCATION CENTER , ISD 917/LEBANON EDUCATION CENTER TEA, MIDSTATE EDUCATION DISTRICT, MVED/ MINNESOTA VALLEY SCHOOL"/>
          <p:cNvPicPr>
            <a:picLocks noChangeAspect="1"/>
          </p:cNvPicPr>
          <p:nvPr/>
        </p:nvPicPr>
        <p:blipFill rotWithShape="1">
          <a:blip r:embed="rId4" cstate="email">
            <a:extLst>
              <a:ext uri="{28A0092B-C50C-407E-A947-70E740481C1C}">
                <a14:useLocalDpi xmlns:a14="http://schemas.microsoft.com/office/drawing/2010/main"/>
              </a:ext>
            </a:extLst>
          </a:blip>
          <a:srcRect l="5569" t="2716" r="4773" b="17819"/>
          <a:stretch/>
        </p:blipFill>
        <p:spPr>
          <a:xfrm>
            <a:off x="10744200" y="91440"/>
            <a:ext cx="1356534" cy="1555887"/>
          </a:xfrm>
          <a:prstGeom prst="rect">
            <a:avLst/>
          </a:prstGeom>
        </p:spPr>
      </p:pic>
    </p:spTree>
    <p:extLst>
      <p:ext uri="{BB962C8B-B14F-4D97-AF65-F5344CB8AC3E}">
        <p14:creationId xmlns:p14="http://schemas.microsoft.com/office/powerpoint/2010/main" val="10206364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solidFill>
                  <a:srgbClr val="1D2A53"/>
                </a:solidFill>
              </a:rPr>
              <a:t>Starting the 2020 School Year</a:t>
            </a:r>
            <a:r>
              <a:rPr lang="en-US" sz="3600" dirty="0">
                <a:solidFill>
                  <a:srgbClr val="1D2A53"/>
                </a:solidFill>
              </a:rPr>
              <a:t/>
            </a:r>
            <a:br>
              <a:rPr lang="en-US" sz="3600" dirty="0">
                <a:solidFill>
                  <a:srgbClr val="1D2A53"/>
                </a:solidFill>
              </a:rPr>
            </a:br>
            <a:r>
              <a:rPr lang="en-US" sz="2400" dirty="0">
                <a:solidFill>
                  <a:srgbClr val="1D2A53"/>
                </a:solidFill>
              </a:rPr>
              <a:t>Cohort 15 – 2019-2021</a:t>
            </a:r>
            <a:endParaRPr lang="en-US" dirty="0"/>
          </a:p>
        </p:txBody>
      </p:sp>
      <p:graphicFrame>
        <p:nvGraphicFramePr>
          <p:cNvPr id="5" name="Chart 4" title="SRIP Cohort 14 Tiered Fidelity Inventory Chart - Fall Winter Spring"/>
          <p:cNvGraphicFramePr/>
          <p:nvPr/>
        </p:nvGraphicFramePr>
        <p:xfrm>
          <a:off x="1692413" y="1472184"/>
          <a:ext cx="8846634" cy="524857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title="Red LIne to Show 70 fidelity score on TFI progress chart">
            <a:extLst>
              <a:ext uri="{FF2B5EF4-FFF2-40B4-BE49-F238E27FC236}">
                <a16:creationId xmlns:a16="http://schemas.microsoft.com/office/drawing/2014/main" id="{A090DFCE-86EF-4847-8F6B-7E0C56D213DA}"/>
              </a:ext>
            </a:extLst>
          </p:cNvPr>
          <p:cNvCxnSpPr/>
          <p:nvPr/>
        </p:nvCxnSpPr>
        <p:spPr>
          <a:xfrm>
            <a:off x="2365852" y="2926080"/>
            <a:ext cx="8173195" cy="0"/>
          </a:xfrm>
          <a:prstGeom prst="line">
            <a:avLst/>
          </a:prstGeom>
          <a:ln w="57150">
            <a:solidFill>
              <a:srgbClr val="7AB752"/>
            </a:solidFill>
          </a:ln>
        </p:spPr>
        <p:style>
          <a:lnRef idx="1">
            <a:schemeClr val="accent1"/>
          </a:lnRef>
          <a:fillRef idx="0">
            <a:schemeClr val="accent1"/>
          </a:fillRef>
          <a:effectRef idx="0">
            <a:schemeClr val="accent1"/>
          </a:effectRef>
          <a:fontRef idx="minor">
            <a:schemeClr val="tx1"/>
          </a:fontRef>
        </p:style>
      </p:cxnSp>
      <p:pic>
        <p:nvPicPr>
          <p:cNvPr id="8" name="Picture 7" descr="This is an image of a Minnesota map, divided according to school district. The map is color coded to show the level of PBIS implementation throughout the state. &#10;School districts that have 1% to 59% of schools implementing PBIS are indicated in light green. These are: SOUTH WASHINGTON COUNTY SCHOOL DIST, ROCHESTER PUBLIC SCHOOL DISTRICT, WHITE BEAR LAKE SCHOOL DISTRICT, ALEXANDRIA PUBLIC SCHOOL DISTRICT, EDINA PUBLIC SCHOOL DISTRICT, FARMINGTON PUBLIC SCHOOL DISTRICT, LAKEVILLE PUBLIC SCHOOL DISTRICT, HASTINGS PUBLIC SCHOOL DISTRICT, PINE RIVER-BACKUS SCHOOL DISTRICT, RICHFIELD PUBLIC SCHOOL DISTRICT, WASECA PUBLIC SCHOOL DISTRICT, BRAINERD PUBLIC SCHOOL DISTRICT, NEW PRAGUE AREA SCHOOLS, ROCORI PUBLIC SCHOOL DISTRICT, STILLWATER AREA PUBLIC SCHOOL DIST., ALBANY PUBLIC SCHOOL DISTRICT, BIG LAKE PUBLIC SCHOOL DISTRICT, FARIBAULT PUBLIC SCHOOL DISTRICT, JACKSON COUNTY CENTRAL SCHOOL DIST., LAC QUI PARLE VALLEY SCHOOL DIST., LAKE SUPERIOR PUBLIC SCHOOL DIST., MAPLE RIVER SCHOOL DISTRICT, MINNEWASKA SCHOOL DISTRICT, PERHAM-DENT PUBLIC SCHOOL DISTRICT, PROCTOR PUBLIC SCHOOL DISTRICT, RED WING PUBLIC SCHOOL DISTRICT, STEWARTVILLE PUBLIC SCHOOL DISTRICT, WACONIA PUBLIC SCHOOL DISTRICT, ROSEMOUNT-APPLE VALLEY-EAGAN, DULUTH PUBLIC SCHOOL DISTRICT, BENSON PUBLIC SCHOOL DISTRICT, CLOQUET PUBLIC SCHOOL DISTRICT, LESUEUR-HENDERSON SCHOOL DISTRICT, LONG PRAIRIE-GREY EAGLE SCHOOL DIST, LUVERNE PUBLIC SCHOOL DISTRICT, MELROSE PUBLIC SCHOOL DISTRICT, PEQUOT LAKES PUBLIC SCHOOLS, SOUTHLAND PUBLIC SCHOOL DISTRICT, WILLMAR PUBLIC SCHOOL DISTRICT, DETROIT LAKES PUBLIC SCHOOL DIST., BUFFALO-HANOVER-MONTROSE PUBLIC SCHOOL, COLUMBIA HEIGHTS PUBLIC SCHOOL DIST, ST. MICHAEL-ALBERTVILLE SCHOOL DIST, OSSEO PUBLIC SCHOOL DISTRICT, ELK RIVER PUBLIC SCHOOL DISTRICT, SAINT PAUL SCHOOL DISTRICT, BECKER PUBLIC SCHOOL DISTRICT, CASS LAKE-BENA PUBLIC SCHOOLS, DILWORTH-GLYNDON-FELTON, FAIRMONT AREA SCHOOL DISTRICT, FILLMORE CENTRAL, FRAZEE-VERGAS PUBLIC SCHOOL DIST., LAKE BENTON PUBLIC SCHOOL DISTRICT, LAKE CITY PUBLIC SCHOOL DISTRICT, LANESBORO PUBLIC SCHOOL DISTRICT, MCGREGOR PUBLIC SCHOOL DISTRICT, MEDFORD PUBLIC SCHOOL DISTRICT, NEVIS PUBLIC SCHOOL DISTRICT, PINE CITY PUBLIC SCHOOL DISTRICT, SAUK CENTRE PUBLIC SCHOOL DISTRICT, SLEEPY EYE PUBLIC SCHOOL DISTRICT, ST. CLAIR PUBLIC SCHOOL DISTRICT, THIEF RIVER FALLS SCHOOL DISTRICT, UNITED SOUTH CENTRAL SCHOOL DIST., WARROAD PUBLIC SCHOOL DISTRICT, WATERVILLE-ELYSIAN-MORRISTOWN, WEST ST. PAUL-MENDOTA HTS.-EAGAN, MINNEAPOLIS PUBLIC SCHOOL DIST., NORTH ST PAUL-MAPLEWOOD SCHOOL DIST, OWATONNA PUBLIC SCHOOL DISTRICT, EDEN PRAIRIE PUBLIC SCHOOL DISTRICT, NORTHFIELD PUBLIC SCHOOL DISTRICT, HAWLEY PUBLIC SCHOOL DISTRICT, PAYNESVILLE PUBLIC SCHOOL DISTRICT, TRITON PUBLIC SCHOOL DISTRICT, MOUNTAIN IRON-BUHL SCHOOL DISTRICT, ST. LOUIS COUNTY SCHOOL DISTRICT, WHEATON AREA PUBLIC SCHOOL DISTRICT&#10;School districts that have 60% or more schools implementing PBIS are indicated in dark green. These are:&#10;MORA PUBLIC SCHOOL DISTRICT, AITKIN PUBLIC SCHOOL DISTRICT, CALEDONIA PUBLIC SCHOOL DISTRICT, EAST CENTRAL SCHOOL DISTRICT, HINCKLEY-FINLAYSON SCHOOL DISTRICT, NEW LONDON-SPICER SCHOOL DISTRICT, NEW ULM PUBLIC SCHOOL DISTRICT, ONAMIA PUBLIC SCHOOL DISTRICT, ROSEVILLE PUBLIC SCHOOL DISTRICT, RUSSELL-TYLER-RUTHTON PUBLIC SCHOOLS, ST. PETER PUBLIC SCHOOL DISTRICT, WAUBUN-OGEMA-WHITE EARTH PUBLIC SCHOOL, MAHNOMEN PUBLIC SCHOOL DISTRICT, PINE ISLAND PUBLIC SCHOOL DIST., MOUNDS VIEW PUBLIC SCHOOL DISTRICT, ALBERT LEA PUBLIC SCHOOL DISTRICT, PRIOR LAKE-SAVAGE AREA SCHOOLS, BLUE EARTH AREA PUBLIC SCHOOL, EAST GRAND FORKS PUBLIC SCHOOL DIST, LACRESCENT-HOKAH SCHOOL DISTRICT, SAUK RAPIDS-RICE PUBLIC SCHOOLS, INVER GROVE HEIGHTS SCHOOLS, LITTLE FALLS PUBLIC SCHOOL DISTRICT, MOORHEAD PUBLIC SCHOOL DISTRICT, BURNSVILLE PUBLIC SCHOOL DISTRICT, HOPKINS PUBLIC SCHOOL DISTRICT, FOREST LAKE PUBLIC SCHOOL DISTRICT, ROBBINSDALE PUBLIC SCHOOL DISTRICT, ADRIAN PUBLIC SCHOOL DISTRICT, BELGRADE-BROOTEN-ELROSA SCHOOL DIST, BIRD ISLAND-OLIVIA-LAKE LILLIAN, BLOOMING PRAIRIE PUBLIC SCHOOL DIST, BLOOMINGTON PUBLIC SCHOOL DISTRICT, BUTTERFIELD PUBLIC SCHOOL DISTRICT, CAMBRIDGE-ISANTI PUBLIC SCHOOL DIST, CANNON FALLS PUBLIC SCHOOL DISTRICT, CEDAR MOUNTAIN SCHOOL DISTRICT, CHISAGO LAKES SCHOOL DISTRICT, CHISHOLM PUBLIC SCHOOL DISTRICT, CLEARBROOK-GONVICK SCHOOL DISTRICT, CROSBY-IRONTON PUBLIC SCHOOL DIST., DEER RIVER PUBLIC SCHOOL DISTRICT, EASTERN CARVER COUNTY PUBLIC SCHOOL, EDGERTON PUBLIC SCHOOL DISTRICT, ELY PUBLIC SCHOOL DISTRICT, FLOODWOOD PUBLIC SCHOOL DISTRICT, G.F.W., GLENCOE-SILVER LAKE SCHOOL DISTRICT, GOODHUE PUBLIC SCHOOL DISTRICT, GRANADA HUNTLEY-EAST CHAIN, HERON LAKE-OKABENA SCHOOL DISTRICT, HILLS-BEAVER CREEK SCHOOL DISTRICT, HOUSTON PUBLIC SCHOOL DISTRICT, INTERNATIONAL FALLS SCHOOL DISTRICT, JANESVILLE-WALDORF-PEMBERTON, JORDAN PUBLIC SCHOOL DISTRICT, KELLIHER PUBLIC SCHOOL DISTRICT, KENYON-WANAMINGO SCHOOL DISTRICT, KERKHOVEN-MURDOCK-SUNBURG, KINGSLAND PUBLIC SCHOOL DISTRICT, LAKE CRYSTAL-WELLCOME MEMORIAL, LAKE PARK AUDUBON SCHOOL DISTRICT, LESTER PRAIRIE PUBLIC SCHOOL DIST., LYLE PUBLIC SCHOOL DISTRICT, LYND PUBLIC SCHOOL DISTRICT, M.A.C.C.R.A.Y. SCHOOL DISTRICT, MABEL-CANTON PUBLIC SCHOOL DIST., MAHTOMEDI PUBLIC SCHOOL DISTRICT, MAPLE LAKE PUBLIC SCHOOL DISTRICT, MINNEOTA PUBLIC SCHOOL DISTRICT, MONTEVIDEO PUBLIC SCHOOL DISTRICT, MURRAY COUNTY CENTRAL SCHOOL DIST., NASHWAUK-KEEWATIN SCHOOL DISTRICT, NETT LAKE PUBLIC SCHOOL DISTRICT, NICOLLET PUBLIC SCHOOL DISTRICT, NORTHLAND COMMUNITY SCHOOLS, NRHEG SCHOOL DISTRICT, PILLAGER PUBLIC SCHOOL DISTRICT, PRINCETON PUBLIC SCHOOL DISTRICT, SOUTH KOOCHICHING SCHOOL DISTRICT, SPRING GROVE SCHOOL DISTRICT, ST. ANTHONY-NEW BRIGHTON SCHOOLS, ST. CLOUD PUBLIC SCHOOL DISTRICT, TRUMAN PUBLIC SCHOOL DISTRICT, WALKER-HACKENSACK-AKELEY SCHL. DIST, WINDOM PUBLIC SCHOOL DISTRICT, YELLOW MEDICINE EAST, ZUMBROTA-MAZEPPA SCHOOL DISTRICT, BELLE PLAINE PUBLIC SCHOOL DISTRICT, BROOKLYN CENTER SCHOOL DISTRICT, CENTENNIAL PUBLIC SCHOOL DISTRICT, CLEVELAND PUBLIC SCHOOL DISTRICT, GOODRIDGE PUBLIC SCHOOL DISTRICT, HILL CITY PUBLIC SCHOOL DISTRICT, HOLDINGFORD PUBLIC SCHOOL DISTRICT, LANCASTER PUBLIC SCHOOL DISTRICT, LAPORTE PUBLIC SCHOOL DISTRICT, REDWOOD AREA SCHOOL DISTRICT, RUSH CITY PUBLIC SCHOOL DISTRICT, SOUTH SAINT PAUL PUBLIC SCHOOL DISTRICT, WAYZATA PUBLIC SCHOOL DISTRICT, GREENWAY PUBLIC SCHOOL DISTRICT, AUSTIN PUBLIC SCHOOL DISTRICT, BARNUM PUBLIC SCHOOL DISTRICT, FRIDLEY PUBLIC SCHOOL DISTRICT, ISLE PUBLIC SCHOOL DISTRICT, KASSON-MANTORVILLE SCHOOL DISTRICT, LAKE OF THE WOODS SCHOOL DISTRICT, MARSHALL COUNTY CENTRAL SCHOOLS, MARSHALL PUBLIC SCHOOL DISTRICT, MENAHGA PUBLIC SCHOOL DISTRICT, MOOSE LAKE PUBLIC SCHOOL DISTRICT, OGILVIE PUBLIC SCHOOL DISTRICT, ROYALTON PUBLIC SCHOOL DISTRICT, SARTELL-ST. STEPHEN SCHOOL DISTRICT, SHAKOPEE PUBLIC SCHOOL DISTRICT, ST. FRANCIS PUBLIC SCHOOL DISTRICT, SWANVILLE PUBLIC SCHOOL DISTRICT, WESTONKA PUBLIC SCHOOL DISTRICT, WINONA AREA PUBLIC SCHOOL DISTRICT,&#10;Charter Schools implementing PBIS are indicated by a black dot. These are:&#10;HMONG COLLEGE PREP ACADEMY, NORTH LAKES ACADEMY, ATHLOS ACADEMY OF SAINT CLOUD, BLUFFVIEW MONTESSORI, CEDAR RIVERSIDE COMMUNITY SCHOOL, COLOGNE ACADEMY, DAVINCI ACADEMY, DISCOVERY PUBLIC SCHOOL FARIBAULT, DISCOVERY WOODS MONTESSORI SCHOOL, DUGSI ACADEMY, DULUTH PUBLIC SCHOOLS ACADEMY, EXCELL ACADEMY CHARTER, FRASER ACADEMY, FRIENDSHIP ACDMY OF FINE ARTS CHTR., HENNEPIN ELEMENTARY SCHOOL, LIONSGATE ACADEMY, LOVEWORKS ACADEMY FOR ARTS, MATH AND SCIENCE ACADEMY, PARTNERSHIP ACADEMY, INC., PRAIRIE SEEDS ACADEMY, STEP ACADEMY CHARTER SCHOOL, TEAM ACADEMY, TWIN CITIES GERMAN IMMERSION CHRTR, URBAN ACADEMY CHARTER SCHOOL, NEW CENTURY CHARTER SCHOOL, NEW MILLENNIUM ACADEMY CHARTER SCHOOL, COLLEGE PREPARATORY ELEMENTARY, ROCHESTER BEACON ACADEMY, ARCADIA CHARTER SCHOOL (Formerly ARTECH), ART AND SCIENCE ACADEMY, MINNESOTA EXCELLENCE IN LEARNING ACADEMY, NAYTAHWAUSH COMMUNITY SCHOOL, PARTNERSHIP ACADEMY, INC., STRIDE ACADEMY CHARTER SCHOOL and TREKNORTH HIGH SCHOOL&#10;Other Schools implementing PBIS are indicated by a black square. These are:&#10;NAY-AH-SHING, DEPARTMENT OF CORRECTIONS/WALTER MAGINNIS HIGH SCHOOL, and BUG-O-NAY-GE-SHIG&#10;Education Districts and Intermediate School districts (ISD) implementing PBIS are indicated by a yellow star. These are: &#10;ISD 287/NORTH EDUCATION CENTER, ISD 287/NORTH EDUCATION CENTER ALC, ISD 287/NORTHWEST TECH CENTER, ISD 287/SAFE, ISD 287/SOUTH EDUCATION CENTER, ISD 287/THE HENNEPIN COUNTY HOME SCHOOL EPISILON, ISD 287/WEST EDUCATION ALTERNATIVE CENTER, ISD 287/WEST EDUCATION CENTER, ISD 287/WEST HIGH SCHOOL, ISD 287/WEST TRANSITION, ISD 916/EAST VIEW ACADEMY (Formerly ALTERNATIVE LEARNING AT CAPITOL VIEW CENTER), ISD 917/ALLIANCE EDUCATION CENTER , ISD 917/LEBANON EDUCATION CENTER TEA, MIDSTATE EDUCATION DISTRICT, MVED/ MINNESOTA VALLEY SCHOOL"/>
          <p:cNvPicPr>
            <a:picLocks noChangeAspect="1"/>
          </p:cNvPicPr>
          <p:nvPr/>
        </p:nvPicPr>
        <p:blipFill rotWithShape="1">
          <a:blip r:embed="rId4" cstate="email">
            <a:extLst>
              <a:ext uri="{28A0092B-C50C-407E-A947-70E740481C1C}">
                <a14:useLocalDpi xmlns:a14="http://schemas.microsoft.com/office/drawing/2010/main"/>
              </a:ext>
            </a:extLst>
          </a:blip>
          <a:srcRect l="5569" t="2716" r="4773" b="17819"/>
          <a:stretch/>
        </p:blipFill>
        <p:spPr>
          <a:xfrm>
            <a:off x="10744200" y="91440"/>
            <a:ext cx="1356534" cy="1555887"/>
          </a:xfrm>
          <a:prstGeom prst="rect">
            <a:avLst/>
          </a:prstGeom>
        </p:spPr>
      </p:pic>
    </p:spTree>
    <p:extLst>
      <p:ext uri="{BB962C8B-B14F-4D97-AF65-F5344CB8AC3E}">
        <p14:creationId xmlns:p14="http://schemas.microsoft.com/office/powerpoint/2010/main" val="25992822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a:solidFill>
                  <a:srgbClr val="1D2A53"/>
                </a:solidFill>
              </a:rPr>
              <a:t>Starting the 2020 School Year</a:t>
            </a:r>
            <a:r>
              <a:rPr lang="en-US" sz="3200" dirty="0">
                <a:solidFill>
                  <a:srgbClr val="1D2A53"/>
                </a:solidFill>
              </a:rPr>
              <a:t/>
            </a:r>
            <a:br>
              <a:rPr lang="en-US" sz="3200" dirty="0">
                <a:solidFill>
                  <a:srgbClr val="1D2A53"/>
                </a:solidFill>
              </a:rPr>
            </a:br>
            <a:r>
              <a:rPr lang="en-US" sz="2200" dirty="0">
                <a:solidFill>
                  <a:srgbClr val="1D2A53"/>
                </a:solidFill>
              </a:rPr>
              <a:t>SRIP Cohort 15 – 2019-2021</a:t>
            </a:r>
            <a:endParaRPr lang="en-US" dirty="0"/>
          </a:p>
        </p:txBody>
      </p:sp>
      <p:graphicFrame>
        <p:nvGraphicFramePr>
          <p:cNvPr id="5" name="Chart 4" title="SRIP Cohort 14 Tiered Fidelity Inventory Chart - Fall Winter Spring"/>
          <p:cNvGraphicFramePr/>
          <p:nvPr>
            <p:extLst/>
          </p:nvPr>
        </p:nvGraphicFramePr>
        <p:xfrm>
          <a:off x="1692413" y="1472184"/>
          <a:ext cx="8846634" cy="524857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title="Red LIne to Show 70 fidelity score on TFI progress chart">
            <a:extLst>
              <a:ext uri="{FF2B5EF4-FFF2-40B4-BE49-F238E27FC236}">
                <a16:creationId xmlns:a16="http://schemas.microsoft.com/office/drawing/2014/main" id="{A090DFCE-86EF-4847-8F6B-7E0C56D213DA}"/>
              </a:ext>
            </a:extLst>
          </p:cNvPr>
          <p:cNvCxnSpPr/>
          <p:nvPr/>
        </p:nvCxnSpPr>
        <p:spPr>
          <a:xfrm>
            <a:off x="2365852" y="2926080"/>
            <a:ext cx="8173195" cy="0"/>
          </a:xfrm>
          <a:prstGeom prst="line">
            <a:avLst/>
          </a:prstGeom>
          <a:ln w="57150">
            <a:solidFill>
              <a:srgbClr val="7AB752"/>
            </a:solidFill>
          </a:ln>
        </p:spPr>
        <p:style>
          <a:lnRef idx="1">
            <a:schemeClr val="accent1"/>
          </a:lnRef>
          <a:fillRef idx="0">
            <a:schemeClr val="accent1"/>
          </a:fillRef>
          <a:effectRef idx="0">
            <a:schemeClr val="accent1"/>
          </a:effectRef>
          <a:fontRef idx="minor">
            <a:schemeClr val="tx1"/>
          </a:fontRef>
        </p:style>
      </p:cxnSp>
      <p:pic>
        <p:nvPicPr>
          <p:cNvPr id="3" name="Picture 2" descr="This is an image of a Minnesota map, divided according to school district. The map is color coded to show the level of PBIS implementation throughout the state. &#10;School districts that have less than 60% of schools implementing PBIS are indicated in light green.">
            <a:extLst>
              <a:ext uri="{FF2B5EF4-FFF2-40B4-BE49-F238E27FC236}">
                <a16:creationId xmlns:a16="http://schemas.microsoft.com/office/drawing/2014/main" id="{96A0EAAC-D584-4999-80E8-FD29D7E5D6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00329" y="140012"/>
            <a:ext cx="2138718" cy="1336963"/>
          </a:xfrm>
          <a:prstGeom prst="rect">
            <a:avLst/>
          </a:prstGeom>
        </p:spPr>
      </p:pic>
    </p:spTree>
    <p:extLst>
      <p:ext uri="{BB962C8B-B14F-4D97-AF65-F5344CB8AC3E}">
        <p14:creationId xmlns:p14="http://schemas.microsoft.com/office/powerpoint/2010/main" val="22371485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78BE21"/>
                </a:solidFill>
              </a:rPr>
              <a:t> </a:t>
            </a:r>
            <a:r>
              <a:rPr lang="en-US" dirty="0"/>
              <a:t/>
            </a:r>
            <a:br>
              <a:rPr lang="en-US" dirty="0"/>
            </a:br>
            <a:r>
              <a:rPr kumimoji="0" lang="en-US" sz="3200" b="1" i="0" u="none" strike="noStrike" kern="1200" cap="none" spc="0" normalizeH="0" baseline="0" noProof="0" dirty="0">
                <a:ln>
                  <a:noFill/>
                </a:ln>
                <a:solidFill>
                  <a:srgbClr val="78BE21"/>
                </a:solidFill>
                <a:effectLst/>
                <a:uLnTx/>
                <a:uFillTx/>
                <a:latin typeface="Calibri"/>
                <a:ea typeface="+mj-ea"/>
                <a:cs typeface="+mj-cs"/>
              </a:rPr>
              <a:t>Action Planning with Results</a:t>
            </a:r>
            <a:br>
              <a:rPr kumimoji="0" lang="en-US" sz="3200" b="1" i="0" u="none" strike="noStrike" kern="1200" cap="none" spc="0" normalizeH="0" baseline="0" noProof="0" dirty="0">
                <a:ln>
                  <a:noFill/>
                </a:ln>
                <a:solidFill>
                  <a:srgbClr val="78BE21"/>
                </a:solidFill>
                <a:effectLst/>
                <a:uLnTx/>
                <a:uFillTx/>
                <a:latin typeface="Calibri"/>
                <a:ea typeface="+mj-ea"/>
                <a:cs typeface="+mj-cs"/>
              </a:rPr>
            </a:br>
            <a:r>
              <a:rPr lang="en-US" sz="6000" dirty="0"/>
              <a:t>Featured Webinar Recordings</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198C9B-0587-4A1E-9E03-E4C9FE222F08}"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Leading for educational excellence and equity, every day for every one.</a:t>
            </a:r>
            <a:r>
              <a:rPr kumimoji="0" lang="en-US" sz="1200" b="0" i="0" u="none" strike="noStrike" kern="1200" cap="none" spc="0" normalizeH="0" baseline="0" noProof="0" dirty="0">
                <a:ln>
                  <a:noFill/>
                </a:ln>
                <a:solidFill>
                  <a:srgbClr val="FFFFFF"/>
                </a:solidFill>
                <a:effectLst/>
                <a:uLnTx/>
                <a:uFillTx/>
                <a:latin typeface="Calibri"/>
                <a:ea typeface="+mn-ea"/>
                <a:cs typeface="+mn-cs"/>
              </a:rPr>
              <a:t> </a:t>
            </a:r>
            <a:r>
              <a:rPr kumimoji="0" lang="en-US" sz="1200" b="0" i="0" u="none" strike="noStrike" kern="1200" cap="none" spc="0" normalizeH="0" baseline="0" noProof="0" dirty="0">
                <a:ln>
                  <a:noFill/>
                </a:ln>
                <a:solidFill>
                  <a:srgbClr val="78BE21"/>
                </a:solidFill>
                <a:effectLst/>
                <a:uLnTx/>
                <a:uFillTx/>
                <a:latin typeface="Calibri"/>
                <a:ea typeface="+mn-ea"/>
                <a:cs typeface="+mn-cs"/>
              </a:rPr>
              <a:t>|</a:t>
            </a:r>
            <a:r>
              <a:rPr kumimoji="0" lang="en-US" sz="1200" b="0" i="0" u="none" strike="noStrike" kern="1200" cap="none" spc="0" normalizeH="0" baseline="0" noProof="0" dirty="0">
                <a:ln>
                  <a:noFill/>
                </a:ln>
                <a:solidFill>
                  <a:srgbClr val="FFFFFF"/>
                </a:solidFill>
                <a:effectLst/>
                <a:uLnTx/>
                <a:uFillTx/>
                <a:latin typeface="Calibri"/>
                <a:ea typeface="+mn-ea"/>
                <a:cs typeface="+mn-cs"/>
              </a:rPr>
              <a:t> </a:t>
            </a:r>
            <a:r>
              <a:rPr kumimoji="0" lang="en-US" sz="1200" b="0" i="0" u="none" strike="noStrike" kern="1200" cap="none" spc="0" normalizeH="0" baseline="0" noProof="0" dirty="0">
                <a:ln>
                  <a:noFill/>
                </a:ln>
                <a:solidFill>
                  <a:srgbClr val="003865"/>
                </a:solidFill>
                <a:effectLst/>
                <a:uLnTx/>
                <a:uFillTx/>
                <a:latin typeface="Calibri"/>
                <a:ea typeface="+mn-ea"/>
                <a:cs typeface="+mn-cs"/>
              </a:rPr>
              <a:t>education.mn.gov</a:t>
            </a:r>
          </a:p>
        </p:txBody>
      </p:sp>
    </p:spTree>
    <p:extLst>
      <p:ext uri="{BB962C8B-B14F-4D97-AF65-F5344CB8AC3E}">
        <p14:creationId xmlns:p14="http://schemas.microsoft.com/office/powerpoint/2010/main" val="29143347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5 Practically Good Ideas for Any Reality </a:t>
            </a:r>
          </a:p>
        </p:txBody>
      </p:sp>
      <p:sp>
        <p:nvSpPr>
          <p:cNvPr id="3" name="Content Placeholder 2"/>
          <p:cNvSpPr>
            <a:spLocks noGrp="1"/>
          </p:cNvSpPr>
          <p:nvPr>
            <p:ph idx="1"/>
          </p:nvPr>
        </p:nvSpPr>
        <p:spPr>
          <a:xfrm>
            <a:off x="2885256" y="1825625"/>
            <a:ext cx="8468544" cy="4351338"/>
          </a:xfrm>
        </p:spPr>
        <p:txBody>
          <a:bodyPr/>
          <a:lstStyle/>
          <a:p>
            <a:pPr marL="0" lvl="0" indent="0" defTabSz="685800">
              <a:spcBef>
                <a:spcPts val="750"/>
              </a:spcBef>
              <a:spcAft>
                <a:spcPts val="0"/>
              </a:spcAft>
              <a:buClr>
                <a:srgbClr val="003865"/>
              </a:buClr>
              <a:buNone/>
            </a:pPr>
            <a:r>
              <a:rPr lang="en-US" sz="1800" b="1" dirty="0">
                <a:solidFill>
                  <a:srgbClr val="003865"/>
                </a:solidFill>
              </a:rPr>
              <a:t>Summary:</a:t>
            </a:r>
          </a:p>
          <a:p>
            <a:pPr marL="171450" lvl="0" indent="-171450" defTabSz="685800">
              <a:spcBef>
                <a:spcPts val="750"/>
              </a:spcBef>
              <a:spcAft>
                <a:spcPts val="750"/>
              </a:spcAft>
              <a:buClr>
                <a:srgbClr val="003865"/>
              </a:buClr>
            </a:pPr>
            <a:r>
              <a:rPr lang="en-US" sz="1800" dirty="0">
                <a:solidFill>
                  <a:srgbClr val="003865"/>
                </a:solidFill>
                <a:ea typeface="Calibri" panose="020F0502020204030204" pitchFamily="34" charset="0"/>
                <a:cs typeface="Times New Roman" panose="02020603050405020304" pitchFamily="18" charset="0"/>
              </a:rPr>
              <a:t>Concrete practices for selection and implementation in any </a:t>
            </a:r>
            <a:r>
              <a:rPr lang="en-US" sz="1800">
                <a:solidFill>
                  <a:srgbClr val="003865"/>
                </a:solidFill>
                <a:ea typeface="Calibri" panose="020F0502020204030204" pitchFamily="34" charset="0"/>
                <a:cs typeface="Times New Roman" panose="02020603050405020304" pitchFamily="18" charset="0"/>
              </a:rPr>
              <a:t>educational </a:t>
            </a:r>
            <a:r>
              <a:rPr lang="en-US" sz="1800" smtClean="0">
                <a:solidFill>
                  <a:srgbClr val="003865"/>
                </a:solidFill>
                <a:ea typeface="Calibri" panose="020F0502020204030204" pitchFamily="34" charset="0"/>
                <a:cs typeface="Times New Roman" panose="02020603050405020304" pitchFamily="18" charset="0"/>
              </a:rPr>
              <a:t>reality</a:t>
            </a:r>
            <a:endParaRPr lang="en-US" sz="1800" dirty="0">
              <a:solidFill>
                <a:srgbClr val="003865"/>
              </a:solidFill>
            </a:endParaRPr>
          </a:p>
          <a:p>
            <a:pPr marL="171450" lvl="0" indent="-171450" defTabSz="685800">
              <a:spcBef>
                <a:spcPts val="750"/>
              </a:spcBef>
              <a:spcAft>
                <a:spcPts val="750"/>
              </a:spcAft>
              <a:buClr>
                <a:srgbClr val="003865"/>
              </a:buClr>
            </a:pPr>
            <a:r>
              <a:rPr lang="en-US" sz="1800" dirty="0">
                <a:solidFill>
                  <a:srgbClr val="003865"/>
                </a:solidFill>
              </a:rPr>
              <a:t>Building relationships &amp; healthy social connections in person and adapted to virtual settings </a:t>
            </a:r>
          </a:p>
          <a:p>
            <a:pPr marL="171450" lvl="0" indent="-171450" defTabSz="685800">
              <a:spcBef>
                <a:spcPts val="750"/>
              </a:spcBef>
              <a:spcAft>
                <a:spcPts val="750"/>
              </a:spcAft>
              <a:buClr>
                <a:srgbClr val="003865"/>
              </a:buClr>
            </a:pPr>
            <a:r>
              <a:rPr lang="en-US" sz="1800" dirty="0">
                <a:solidFill>
                  <a:srgbClr val="003865"/>
                </a:solidFill>
              </a:rPr>
              <a:t>Creating the conditions for learning to promote and invest proactively with strategies to gain learning time</a:t>
            </a:r>
          </a:p>
          <a:p>
            <a:pPr marL="171450" lvl="0" indent="-171450" defTabSz="685800">
              <a:spcBef>
                <a:spcPts val="750"/>
              </a:spcBef>
              <a:spcAft>
                <a:spcPts val="750"/>
              </a:spcAft>
              <a:buClr>
                <a:srgbClr val="003865"/>
              </a:buClr>
            </a:pPr>
            <a:r>
              <a:rPr lang="en-US" sz="1800" dirty="0">
                <a:solidFill>
                  <a:srgbClr val="003865"/>
                </a:solidFill>
              </a:rPr>
              <a:t>Understand how to create school-wide supports through an equity lens</a:t>
            </a:r>
          </a:p>
          <a:p>
            <a:pPr marL="171450" lvl="0" indent="-171450" defTabSz="685800">
              <a:spcBef>
                <a:spcPts val="750"/>
              </a:spcBef>
              <a:spcAft>
                <a:spcPts val="750"/>
              </a:spcAft>
              <a:buClr>
                <a:srgbClr val="003865"/>
              </a:buClr>
            </a:pPr>
            <a:r>
              <a:rPr lang="en-US" sz="1800" dirty="0">
                <a:solidFill>
                  <a:srgbClr val="003865"/>
                </a:solidFill>
              </a:rPr>
              <a:t>Positive Greetings at the Door (in-person &amp; virtual) which provides connection, pre-correction, and restoration</a:t>
            </a:r>
            <a:endParaRPr lang="en-US" sz="1400" dirty="0">
              <a:solidFill>
                <a:srgbClr val="003865"/>
              </a:solidFill>
            </a:endParaRPr>
          </a:p>
          <a:p>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4D5D47-1752-4D84-8BFB-C2F71A34C932}"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865"/>
                </a:solidFill>
                <a:effectLst/>
                <a:uLnTx/>
                <a:uFillTx/>
                <a:latin typeface="Calibri"/>
                <a:ea typeface="+mn-ea"/>
                <a:cs typeface="+mn-cs"/>
              </a:rPr>
              <a:t>Leading for educational excellence and equity, every day for every one.</a:t>
            </a:r>
            <a:r>
              <a:rPr kumimoji="0" lang="en-US" sz="1200" b="0" i="0" u="none" strike="noStrike" kern="1200" cap="none" spc="0" normalizeH="0" baseline="0" noProof="0">
                <a:ln>
                  <a:noFill/>
                </a:ln>
                <a:solidFill>
                  <a:srgbClr val="FFFFFF"/>
                </a:solidFill>
                <a:effectLst/>
                <a:uLnTx/>
                <a:uFillTx/>
                <a:latin typeface="Calibri"/>
                <a:ea typeface="+mn-ea"/>
                <a:cs typeface="+mn-cs"/>
              </a:rPr>
              <a:t> </a:t>
            </a:r>
            <a:r>
              <a:rPr kumimoji="0" lang="en-US" sz="1200" b="0" i="0" u="none" strike="noStrike" kern="1200" cap="none" spc="0" normalizeH="0" baseline="0" noProof="0">
                <a:ln>
                  <a:noFill/>
                </a:ln>
                <a:solidFill>
                  <a:srgbClr val="78BE21"/>
                </a:solidFill>
                <a:effectLst/>
                <a:uLnTx/>
                <a:uFillTx/>
                <a:latin typeface="Calibri"/>
                <a:ea typeface="+mn-ea"/>
                <a:cs typeface="+mn-cs"/>
              </a:rPr>
              <a:t>|</a:t>
            </a:r>
            <a:r>
              <a:rPr kumimoji="0" lang="en-US" sz="1200" b="0" i="0" u="none" strike="noStrike" kern="1200" cap="none" spc="0" normalizeH="0" baseline="0" noProof="0">
                <a:ln>
                  <a:noFill/>
                </a:ln>
                <a:solidFill>
                  <a:srgbClr val="FFFFFF"/>
                </a:solidFill>
                <a:effectLst/>
                <a:uLnTx/>
                <a:uFillTx/>
                <a:latin typeface="Calibri"/>
                <a:ea typeface="+mn-ea"/>
                <a:cs typeface="+mn-cs"/>
              </a:rPr>
              <a:t> </a:t>
            </a:r>
            <a:r>
              <a:rPr kumimoji="0" lang="en-US" sz="1200" b="0" i="0" u="none" strike="noStrike" kern="1200" cap="none" spc="0" normalizeH="0" baseline="0" noProof="0">
                <a:ln>
                  <a:noFill/>
                </a:ln>
                <a:solidFill>
                  <a:srgbClr val="003865"/>
                </a:solidFill>
                <a:effectLst/>
                <a:uLnTx/>
                <a:uFillTx/>
                <a:latin typeface="Calibri"/>
                <a:ea typeface="+mn-ea"/>
                <a:cs typeface="+mn-cs"/>
              </a:rPr>
              <a:t>education.mn.gov</a:t>
            </a:r>
            <a:endParaRPr kumimoji="0" lang="en-US" sz="1200" b="0" i="0" u="none" strike="noStrike" kern="1200" cap="none" spc="0" normalizeH="0" baseline="0" noProof="0" dirty="0">
              <a:ln>
                <a:noFill/>
              </a:ln>
              <a:solidFill>
                <a:srgbClr val="003865"/>
              </a:solidFill>
              <a:effectLst/>
              <a:uLnTx/>
              <a:uFillTx/>
              <a:latin typeface="Calibri"/>
              <a:ea typeface="+mn-ea"/>
              <a:cs typeface="+mn-cs"/>
            </a:endParaRPr>
          </a:p>
        </p:txBody>
      </p:sp>
      <p:pic>
        <p:nvPicPr>
          <p:cNvPr id="7" name="Content Placeholder 6" descr="Dr. Clay Cook professional photo from Univiersity of Minneso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25625"/>
            <a:ext cx="1905000" cy="2857500"/>
          </a:xfrm>
          <a:prstGeom prst="rect">
            <a:avLst/>
          </a:prstGeom>
        </p:spPr>
      </p:pic>
      <p:sp>
        <p:nvSpPr>
          <p:cNvPr id="9" name="Rectangle 8"/>
          <p:cNvSpPr/>
          <p:nvPr/>
        </p:nvSpPr>
        <p:spPr>
          <a:xfrm>
            <a:off x="5339976" y="5955033"/>
            <a:ext cx="6547224" cy="369332"/>
          </a:xfrm>
          <a:prstGeom prst="rect">
            <a:avLst/>
          </a:prstGeom>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3865"/>
                </a:solidFill>
                <a:effectLst/>
                <a:uLnTx/>
                <a:uFillTx/>
                <a:latin typeface="Calibri"/>
                <a:ea typeface="+mn-ea"/>
                <a:cs typeface="+mn-cs"/>
              </a:rPr>
              <a:t>Accessible recording of the webinar can be found at </a:t>
            </a:r>
            <a:r>
              <a:rPr kumimoji="0" lang="en-US" sz="1800" b="0" i="1" u="sng" strike="noStrike" kern="1200" cap="none" spc="0" normalizeH="0" baseline="0" noProof="0" dirty="0">
                <a:ln>
                  <a:noFill/>
                </a:ln>
                <a:solidFill>
                  <a:srgbClr val="003865"/>
                </a:solidFill>
                <a:effectLst/>
                <a:uLnTx/>
                <a:uFillTx/>
                <a:latin typeface="Calibri"/>
                <a:ea typeface="+mn-ea"/>
                <a:cs typeface="+mn-cs"/>
                <a:hlinkClick r:id="rId4"/>
              </a:rPr>
              <a:t>MDE Mediasite </a:t>
            </a:r>
            <a:endParaRPr kumimoji="0" lang="en-US" sz="1800" b="0" i="1" u="sng" strike="noStrike" kern="1200" cap="none" spc="0" normalizeH="0" baseline="0" noProof="0" dirty="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37627806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Returning to School After a Crisis</a:t>
            </a:r>
          </a:p>
        </p:txBody>
      </p:sp>
      <p:sp>
        <p:nvSpPr>
          <p:cNvPr id="3" name="Content Placeholder 2"/>
          <p:cNvSpPr>
            <a:spLocks noGrp="1"/>
          </p:cNvSpPr>
          <p:nvPr>
            <p:ph idx="1"/>
          </p:nvPr>
        </p:nvSpPr>
        <p:spPr>
          <a:xfrm>
            <a:off x="2885256" y="1825625"/>
            <a:ext cx="6165979" cy="4351338"/>
          </a:xfrm>
        </p:spPr>
        <p:txBody>
          <a:bodyPr>
            <a:normAutofit/>
          </a:bodyPr>
          <a:lstStyle/>
          <a:p>
            <a:pPr marL="0" lvl="0" indent="0" defTabSz="685800">
              <a:spcBef>
                <a:spcPts val="750"/>
              </a:spcBef>
              <a:spcAft>
                <a:spcPts val="0"/>
              </a:spcAft>
              <a:buClr>
                <a:srgbClr val="003865"/>
              </a:buClr>
              <a:buNone/>
            </a:pPr>
            <a:r>
              <a:rPr lang="en-US" sz="1800" b="1" dirty="0">
                <a:solidFill>
                  <a:srgbClr val="003865"/>
                </a:solidFill>
              </a:rPr>
              <a:t>Summary:</a:t>
            </a:r>
          </a:p>
          <a:p>
            <a:r>
              <a:rPr lang="en-US" sz="1800" dirty="0"/>
              <a:t>Maintaining the evidence based practices that are already working, are culturally relevant for all students, and doing them well </a:t>
            </a:r>
          </a:p>
          <a:p>
            <a:r>
              <a:rPr lang="en-US" sz="1800" dirty="0"/>
              <a:t>Screening</a:t>
            </a:r>
          </a:p>
          <a:p>
            <a:r>
              <a:rPr lang="en-US" sz="1800" dirty="0"/>
              <a:t>Intervention matching</a:t>
            </a:r>
          </a:p>
          <a:p>
            <a:r>
              <a:rPr lang="en-US" sz="1800" dirty="0"/>
              <a:t>Invest in ourselves and systems that allow us to do well</a:t>
            </a:r>
          </a:p>
          <a:p>
            <a:r>
              <a:rPr lang="en-US" sz="1800" dirty="0"/>
              <a:t>Utilizing </a:t>
            </a:r>
            <a:r>
              <a:rPr lang="en-US" sz="1800" dirty="0" smtClean="0"/>
              <a:t>stakeholder </a:t>
            </a:r>
            <a:r>
              <a:rPr lang="en-US" sz="1800" dirty="0"/>
              <a:t>input for decision making at the state, region, district, school level including students and </a:t>
            </a:r>
            <a:r>
              <a:rPr lang="en-US" sz="1800" dirty="0" smtClean="0"/>
              <a:t>staff</a:t>
            </a:r>
            <a:endParaRPr lang="en-US" sz="1800"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4D5D47-1752-4D84-8BFB-C2F71A34C932}"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865"/>
                </a:solidFill>
                <a:effectLst/>
                <a:uLnTx/>
                <a:uFillTx/>
                <a:latin typeface="Calibri"/>
                <a:ea typeface="+mn-ea"/>
                <a:cs typeface="+mn-cs"/>
              </a:rPr>
              <a:t>Leading for educational excellence and equity, every day for every one.</a:t>
            </a:r>
            <a:r>
              <a:rPr kumimoji="0" lang="en-US" sz="1200" b="0" i="0" u="none" strike="noStrike" kern="1200" cap="none" spc="0" normalizeH="0" baseline="0" noProof="0">
                <a:ln>
                  <a:noFill/>
                </a:ln>
                <a:solidFill>
                  <a:srgbClr val="FFFFFF"/>
                </a:solidFill>
                <a:effectLst/>
                <a:uLnTx/>
                <a:uFillTx/>
                <a:latin typeface="Calibri"/>
                <a:ea typeface="+mn-ea"/>
                <a:cs typeface="+mn-cs"/>
              </a:rPr>
              <a:t> </a:t>
            </a:r>
            <a:r>
              <a:rPr kumimoji="0" lang="en-US" sz="1200" b="0" i="0" u="none" strike="noStrike" kern="1200" cap="none" spc="0" normalizeH="0" baseline="0" noProof="0">
                <a:ln>
                  <a:noFill/>
                </a:ln>
                <a:solidFill>
                  <a:srgbClr val="78BE21"/>
                </a:solidFill>
                <a:effectLst/>
                <a:uLnTx/>
                <a:uFillTx/>
                <a:latin typeface="Calibri"/>
                <a:ea typeface="+mn-ea"/>
                <a:cs typeface="+mn-cs"/>
              </a:rPr>
              <a:t>|</a:t>
            </a:r>
            <a:r>
              <a:rPr kumimoji="0" lang="en-US" sz="1200" b="0" i="0" u="none" strike="noStrike" kern="1200" cap="none" spc="0" normalizeH="0" baseline="0" noProof="0">
                <a:ln>
                  <a:noFill/>
                </a:ln>
                <a:solidFill>
                  <a:srgbClr val="FFFFFF"/>
                </a:solidFill>
                <a:effectLst/>
                <a:uLnTx/>
                <a:uFillTx/>
                <a:latin typeface="Calibri"/>
                <a:ea typeface="+mn-ea"/>
                <a:cs typeface="+mn-cs"/>
              </a:rPr>
              <a:t> </a:t>
            </a:r>
            <a:r>
              <a:rPr kumimoji="0" lang="en-US" sz="1200" b="0" i="0" u="none" strike="noStrike" kern="1200" cap="none" spc="0" normalizeH="0" baseline="0" noProof="0">
                <a:ln>
                  <a:noFill/>
                </a:ln>
                <a:solidFill>
                  <a:srgbClr val="003865"/>
                </a:solidFill>
                <a:effectLst/>
                <a:uLnTx/>
                <a:uFillTx/>
                <a:latin typeface="Calibri"/>
                <a:ea typeface="+mn-ea"/>
                <a:cs typeface="+mn-cs"/>
              </a:rPr>
              <a:t>education.mn.gov</a:t>
            </a:r>
            <a:endParaRPr kumimoji="0" lang="en-US" sz="1200" b="0" i="0" u="none" strike="noStrike" kern="1200" cap="none" spc="0" normalizeH="0" baseline="0" noProof="0" dirty="0">
              <a:ln>
                <a:noFill/>
              </a:ln>
              <a:solidFill>
                <a:srgbClr val="003865"/>
              </a:solidFill>
              <a:effectLst/>
              <a:uLnTx/>
              <a:uFillTx/>
              <a:latin typeface="Calibri"/>
              <a:ea typeface="+mn-ea"/>
              <a:cs typeface="+mn-cs"/>
            </a:endParaRPr>
          </a:p>
        </p:txBody>
      </p:sp>
      <p:pic>
        <p:nvPicPr>
          <p:cNvPr id="9" name="Content Placeholder 7" descr="Dr. Brandi Simonsen"/>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8200" y="1825625"/>
            <a:ext cx="1936378" cy="1743075"/>
          </a:xfrm>
          <a:prstGeom prst="rect">
            <a:avLst/>
          </a:prstGeom>
        </p:spPr>
      </p:pic>
      <p:pic>
        <p:nvPicPr>
          <p:cNvPr id="11" name="Picture 10" title="Picture of School guide">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9594" y="3678448"/>
            <a:ext cx="1934984" cy="2498515"/>
          </a:xfrm>
          <a:prstGeom prst="rect">
            <a:avLst/>
          </a:prstGeom>
        </p:spPr>
      </p:pic>
      <p:sp>
        <p:nvSpPr>
          <p:cNvPr id="10" name="Rectangle 9">
            <a:extLst>
              <a:ext uri="{FF2B5EF4-FFF2-40B4-BE49-F238E27FC236}">
                <a16:creationId xmlns:a16="http://schemas.microsoft.com/office/drawing/2014/main" id="{72893262-E489-432D-97A5-C44742CE2BE7}"/>
              </a:ext>
            </a:extLst>
          </p:cNvPr>
          <p:cNvSpPr/>
          <p:nvPr/>
        </p:nvSpPr>
        <p:spPr>
          <a:xfrm>
            <a:off x="5339976" y="5951430"/>
            <a:ext cx="6547224" cy="369332"/>
          </a:xfrm>
          <a:prstGeom prst="rect">
            <a:avLst/>
          </a:prstGeom>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3865"/>
                </a:solidFill>
                <a:effectLst/>
                <a:uLnTx/>
                <a:uFillTx/>
                <a:latin typeface="Calibri"/>
                <a:ea typeface="+mn-ea"/>
                <a:cs typeface="+mn-cs"/>
              </a:rPr>
              <a:t>Accessible recording of the webinar can be found at </a:t>
            </a:r>
            <a:r>
              <a:rPr kumimoji="0" lang="en-US" sz="1800" b="0" i="1" u="sng" strike="noStrike" kern="1200" cap="none" spc="0" normalizeH="0" baseline="0" noProof="0" dirty="0">
                <a:ln>
                  <a:noFill/>
                </a:ln>
                <a:solidFill>
                  <a:srgbClr val="003865"/>
                </a:solidFill>
                <a:effectLst/>
                <a:uLnTx/>
                <a:uFillTx/>
                <a:latin typeface="Calibri"/>
                <a:ea typeface="+mn-ea"/>
                <a:cs typeface="+mn-cs"/>
                <a:hlinkClick r:id="rId6"/>
              </a:rPr>
              <a:t>MDE Mediasite </a:t>
            </a:r>
            <a:endParaRPr kumimoji="0" lang="en-US" sz="1800" b="0" i="1" u="sng" strike="noStrike" kern="1200" cap="none" spc="0" normalizeH="0" baseline="0" noProof="0" dirty="0">
              <a:ln>
                <a:noFill/>
              </a:ln>
              <a:solidFill>
                <a:srgbClr val="003865"/>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2893262-E489-432D-97A5-C44742CE2BE7}"/>
              </a:ext>
            </a:extLst>
          </p:cNvPr>
          <p:cNvSpPr/>
          <p:nvPr/>
        </p:nvSpPr>
        <p:spPr>
          <a:xfrm>
            <a:off x="9120382" y="2598813"/>
            <a:ext cx="2766818" cy="2739211"/>
          </a:xfrm>
          <a:prstGeom prst="rect">
            <a:avLst/>
          </a:prstGeom>
          <a:ln w="38100">
            <a:solidFill>
              <a:schemeClr val="accent2"/>
            </a:solidFill>
          </a:ln>
        </p:spPr>
        <p:txBody>
          <a:bodyPr wrap="square" lIns="182880" tIns="182880" rIns="182880" b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A small number of critical practices and supports “Back to the Basics” </a:t>
            </a:r>
            <a:r>
              <a:rPr kumimoji="0" lang="en-US" sz="1800" b="0" i="0" u="none" strike="noStrike" kern="1200" cap="none" spc="0" normalizeH="0" baseline="0" noProof="0" dirty="0" smtClean="0">
                <a:ln>
                  <a:noFill/>
                </a:ln>
                <a:solidFill>
                  <a:srgbClr val="003865"/>
                </a:solidFill>
                <a:effectLst/>
                <a:uLnTx/>
                <a:uFillTx/>
                <a:latin typeface="Calibri"/>
                <a:ea typeface="+mn-ea"/>
                <a:cs typeface="+mn-cs"/>
              </a:rPr>
              <a:t>like: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3865"/>
                </a:solidFill>
                <a:effectLst/>
                <a:uLnTx/>
                <a:uFillTx/>
                <a:latin typeface="Calibri"/>
                <a:ea typeface="+mn-ea"/>
                <a:cs typeface="+mn-cs"/>
              </a:rPr>
              <a:t>Check-In Check-Out (CICO)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3865"/>
                </a:solidFill>
                <a:effectLst/>
                <a:uLnTx/>
                <a:uFillTx/>
                <a:latin typeface="Calibri"/>
                <a:ea typeface="+mn-ea"/>
                <a:cs typeface="+mn-cs"/>
              </a:rPr>
              <a:t>Positive Greetings at the Door (PGD)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865"/>
                </a:solidFill>
                <a:effectLst/>
                <a:uLnTx/>
                <a:uFillTx/>
                <a:latin typeface="Calibri"/>
                <a:ea typeface="+mn-ea"/>
                <a:cs typeface="+mn-cs"/>
              </a:rPr>
              <a:t>A</a:t>
            </a:r>
            <a:r>
              <a:rPr kumimoji="0" lang="en-US" sz="1600" b="0" i="0" u="none" strike="noStrike" kern="1200" cap="none" spc="0" normalizeH="0" baseline="0" noProof="0" dirty="0" smtClean="0">
                <a:ln>
                  <a:noFill/>
                </a:ln>
                <a:solidFill>
                  <a:srgbClr val="003865"/>
                </a:solidFill>
                <a:effectLst/>
                <a:uLnTx/>
                <a:uFillTx/>
                <a:latin typeface="Calibri"/>
                <a:ea typeface="+mn-ea"/>
                <a:cs typeface="+mn-cs"/>
              </a:rPr>
              <a:t>uthentic </a:t>
            </a:r>
            <a:r>
              <a:rPr kumimoji="0" lang="en-US" sz="1600" b="0" i="0" u="none" strike="noStrike" kern="1200" cap="none" spc="0" normalizeH="0" baseline="0" noProof="0" dirty="0">
                <a:ln>
                  <a:noFill/>
                </a:ln>
                <a:solidFill>
                  <a:srgbClr val="003865"/>
                </a:solidFill>
                <a:effectLst/>
                <a:uLnTx/>
                <a:uFillTx/>
                <a:latin typeface="Calibri"/>
                <a:ea typeface="+mn-ea"/>
                <a:cs typeface="+mn-cs"/>
              </a:rPr>
              <a:t>family </a:t>
            </a:r>
            <a:r>
              <a:rPr kumimoji="0" lang="en-US" sz="1600" b="0" i="0" u="none" strike="noStrike" kern="1200" cap="none" spc="0" normalizeH="0" baseline="0" noProof="0" dirty="0" smtClean="0">
                <a:ln>
                  <a:noFill/>
                </a:ln>
                <a:solidFill>
                  <a:srgbClr val="003865"/>
                </a:solidFill>
                <a:effectLst/>
                <a:uLnTx/>
                <a:uFillTx/>
                <a:latin typeface="Calibri"/>
                <a:ea typeface="+mn-ea"/>
                <a:cs typeface="+mn-cs"/>
              </a:rPr>
              <a:t>engagement</a:t>
            </a:r>
            <a:endParaRPr kumimoji="0" lang="en-US" sz="1600" b="0" i="0" u="sng" strike="noStrike" kern="1200" cap="none" spc="0" normalizeH="0" baseline="0" noProof="0" dirty="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40069954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Multitiered system of support for in-person learning"/>
          <p:cNvGrpSpPr/>
          <p:nvPr/>
        </p:nvGrpSpPr>
        <p:grpSpPr>
          <a:xfrm>
            <a:off x="85992" y="1525270"/>
            <a:ext cx="5740053" cy="5309550"/>
            <a:chOff x="85992" y="1525270"/>
            <a:chExt cx="5740053" cy="5309550"/>
          </a:xfrm>
        </p:grpSpPr>
        <p:grpSp>
          <p:nvGrpSpPr>
            <p:cNvPr id="19" name="Group 18"/>
            <p:cNvGrpSpPr/>
            <p:nvPr/>
          </p:nvGrpSpPr>
          <p:grpSpPr>
            <a:xfrm>
              <a:off x="85992" y="1525270"/>
              <a:ext cx="5740053" cy="5309550"/>
              <a:chOff x="0" y="0"/>
              <a:chExt cx="6096000" cy="5638800"/>
            </a:xfrm>
          </p:grpSpPr>
          <p:sp>
            <p:nvSpPr>
              <p:cNvPr id="28" name="Trapezoid 27"/>
              <p:cNvSpPr/>
              <p:nvPr/>
            </p:nvSpPr>
            <p:spPr>
              <a:xfrm>
                <a:off x="0" y="0"/>
                <a:ext cx="6096000" cy="5638800"/>
              </a:xfrm>
              <a:prstGeom prst="trapezoid">
                <a:avLst>
                  <a:gd name="adj" fmla="val 54054"/>
                </a:avLst>
              </a:prstGeom>
              <a:gradFill rotWithShape="0">
                <a:gsLst>
                  <a:gs pos="0">
                    <a:srgbClr val="CC0000">
                      <a:alpha val="60000"/>
                    </a:srgbClr>
                  </a:gs>
                  <a:gs pos="18000">
                    <a:srgbClr val="FFFF99">
                      <a:alpha val="55000"/>
                    </a:srgbClr>
                  </a:gs>
                  <a:gs pos="50000">
                    <a:srgbClr val="66FF33">
                      <a:alpha val="55000"/>
                    </a:srgbClr>
                  </a:gs>
                  <a:gs pos="65000">
                    <a:srgbClr val="33CC33">
                      <a:alpha val="55000"/>
                    </a:srgbClr>
                  </a:gs>
                  <a:gs pos="82000">
                    <a:srgbClr val="009900">
                      <a:alpha val="55000"/>
                    </a:srgbClr>
                  </a:gs>
                </a:gsLst>
                <a:lin ang="5400000" scaled="0"/>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2" name="Trapezoid 4"/>
              <p:cNvSpPr/>
              <p:nvPr/>
            </p:nvSpPr>
            <p:spPr>
              <a:xfrm>
                <a:off x="0" y="0"/>
                <a:ext cx="6096000" cy="5638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5" name="TextBox 24"/>
            <p:cNvSpPr txBox="1"/>
            <p:nvPr/>
          </p:nvSpPr>
          <p:spPr>
            <a:xfrm>
              <a:off x="1347501" y="2602929"/>
              <a:ext cx="3317510"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Calibri"/>
                  <a:ea typeface="+mn-ea"/>
                  <a:cs typeface="+mn-cs"/>
                </a:rPr>
                <a:t>CICO with social skills instruction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3865"/>
                  </a:solidFill>
                  <a:effectLst/>
                  <a:uLnTx/>
                  <a:uFillTx/>
                  <a:latin typeface="Calibri"/>
                  <a:ea typeface="+mn-ea"/>
                  <a:cs typeface="+mn-cs"/>
                </a:rPr>
                <a:t>(MSU – Kevin Filter / ADSIS</a:t>
              </a:r>
              <a:r>
                <a:rPr kumimoji="0" lang="en-US" sz="1200" b="1" i="0" u="none" strike="noStrike" kern="1200" cap="none" spc="0" normalizeH="0" baseline="0" noProof="0" dirty="0">
                  <a:ln>
                    <a:noFill/>
                  </a:ln>
                  <a:solidFill>
                    <a:srgbClr val="003865"/>
                  </a:solidFill>
                  <a:effectLst/>
                  <a:uLnTx/>
                  <a:uFillTx/>
                  <a:latin typeface="Calibri"/>
                  <a:ea typeface="+mn-ea"/>
                  <a:cs typeface="+mn-cs"/>
                </a:rPr>
                <a:t>)</a:t>
              </a:r>
            </a:p>
          </p:txBody>
        </p:sp>
        <p:sp>
          <p:nvSpPr>
            <p:cNvPr id="26" name="TextBox 25"/>
            <p:cNvSpPr txBox="1"/>
            <p:nvPr/>
          </p:nvSpPr>
          <p:spPr>
            <a:xfrm>
              <a:off x="1432651" y="4170775"/>
              <a:ext cx="3046731"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Calibri"/>
                  <a:ea typeface="+mn-ea"/>
                  <a:cs typeface="+mn-cs"/>
                </a:rPr>
                <a:t>Positive </a:t>
              </a:r>
              <a:r>
                <a:rPr kumimoji="0" lang="en-US" sz="1800" b="1" i="0" u="none" strike="noStrike" kern="1200" cap="none" spc="0" normalizeH="0" baseline="0" noProof="0" dirty="0" smtClean="0">
                  <a:ln>
                    <a:noFill/>
                  </a:ln>
                  <a:solidFill>
                    <a:srgbClr val="003865"/>
                  </a:solidFill>
                  <a:effectLst/>
                  <a:uLnTx/>
                  <a:uFillTx/>
                  <a:latin typeface="Calibri"/>
                  <a:ea typeface="+mn-ea"/>
                  <a:cs typeface="+mn-cs"/>
                </a:rPr>
                <a:t>Greetings </a:t>
              </a:r>
              <a:r>
                <a:rPr kumimoji="0" lang="en-US" sz="1800" b="1" i="0" u="none" strike="noStrike" kern="1200" cap="none" spc="0" normalizeH="0" baseline="0" noProof="0" dirty="0">
                  <a:ln>
                    <a:noFill/>
                  </a:ln>
                  <a:solidFill>
                    <a:srgbClr val="003865"/>
                  </a:solidFill>
                  <a:effectLst/>
                  <a:uLnTx/>
                  <a:uFillTx/>
                  <a:latin typeface="Calibri"/>
                  <a:ea typeface="+mn-ea"/>
                  <a:cs typeface="+mn-cs"/>
                </a:rPr>
                <a:t>at </a:t>
              </a:r>
              <a:r>
                <a:rPr kumimoji="0" lang="en-US" sz="1800" b="1" i="0" u="none" strike="noStrike" kern="1200" cap="none" spc="0" normalizeH="0" baseline="0" noProof="0" dirty="0" smtClean="0">
                  <a:ln>
                    <a:noFill/>
                  </a:ln>
                  <a:solidFill>
                    <a:srgbClr val="003865"/>
                  </a:solidFill>
                  <a:effectLst/>
                  <a:uLnTx/>
                  <a:uFillTx/>
                  <a:latin typeface="Calibri"/>
                  <a:ea typeface="+mn-ea"/>
                  <a:cs typeface="+mn-cs"/>
                </a:rPr>
                <a:t>the Door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3865"/>
                  </a:solidFill>
                  <a:effectLst/>
                  <a:uLnTx/>
                  <a:uFillTx/>
                  <a:latin typeface="Calibri"/>
                  <a:ea typeface="+mn-ea"/>
                  <a:cs typeface="+mn-cs"/>
                </a:rPr>
                <a:t>(UMN – Clay Cook)</a:t>
              </a:r>
              <a:endParaRPr kumimoji="0" lang="en-US" sz="1200" b="1" i="0" u="none" strike="noStrike" kern="1200" cap="none" spc="0" normalizeH="0" baseline="0" noProof="0" dirty="0">
                <a:ln>
                  <a:noFill/>
                </a:ln>
                <a:solidFill>
                  <a:srgbClr val="003865"/>
                </a:solidFill>
                <a:effectLst/>
                <a:uLnTx/>
                <a:uFillTx/>
                <a:latin typeface="Calibri"/>
                <a:ea typeface="+mn-ea"/>
                <a:cs typeface="+mn-cs"/>
              </a:endParaRPr>
            </a:p>
          </p:txBody>
        </p:sp>
      </p:grpSp>
      <p:pic>
        <p:nvPicPr>
          <p:cNvPr id="29" name="Picture 28" descr="MDE Safe Learning Model Dashboard"/>
          <p:cNvPicPr>
            <a:picLocks noChangeAspect="1"/>
          </p:cNvPicPr>
          <p:nvPr/>
        </p:nvPicPr>
        <p:blipFill rotWithShape="1">
          <a:blip r:embed="rId3"/>
          <a:srcRect r="12821" b="61637"/>
          <a:stretch/>
        </p:blipFill>
        <p:spPr>
          <a:xfrm>
            <a:off x="6536585" y="1921642"/>
            <a:ext cx="5598768" cy="478597"/>
          </a:xfrm>
          <a:prstGeom prst="rect">
            <a:avLst/>
          </a:prstGeom>
        </p:spPr>
      </p:pic>
      <p:sp>
        <p:nvSpPr>
          <p:cNvPr id="2" name="Title 1"/>
          <p:cNvSpPr>
            <a:spLocks noGrp="1"/>
          </p:cNvSpPr>
          <p:nvPr>
            <p:ph type="title"/>
          </p:nvPr>
        </p:nvSpPr>
        <p:spPr>
          <a:xfrm>
            <a:off x="740466" y="140078"/>
            <a:ext cx="10515600" cy="914400"/>
          </a:xfrm>
        </p:spPr>
        <p:txBody>
          <a:bodyPr>
            <a:normAutofit/>
          </a:bodyPr>
          <a:lstStyle/>
          <a:p>
            <a:r>
              <a:rPr lang="en-US" sz="3200" u="sng" dirty="0" smtClean="0"/>
              <a:t>Predictable Supports Across Safe Learning Models</a:t>
            </a:r>
            <a:endParaRPr lang="en-US" sz="3200" u="sng" dirty="0"/>
          </a:p>
        </p:txBody>
      </p:sp>
      <p:sp>
        <p:nvSpPr>
          <p:cNvPr id="24" name="TextBox 23"/>
          <p:cNvSpPr txBox="1"/>
          <p:nvPr/>
        </p:nvSpPr>
        <p:spPr>
          <a:xfrm>
            <a:off x="912333" y="5159347"/>
            <a:ext cx="353846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3865"/>
                </a:solidFill>
                <a:effectLst/>
                <a:uLnTx/>
                <a:uFillTx/>
                <a:latin typeface="Calibri"/>
                <a:ea typeface="+mn-ea"/>
                <a:cs typeface="+mn-cs"/>
              </a:rPr>
              <a:t>Teaching Procedures &amp; Establishing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3865"/>
                </a:solidFill>
                <a:effectLst/>
                <a:uLnTx/>
                <a:uFillTx/>
                <a:latin typeface="Calibri"/>
                <a:ea typeface="+mn-ea"/>
                <a:cs typeface="+mn-cs"/>
              </a:rPr>
              <a:t>Classroom Routines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3865"/>
                </a:solidFill>
                <a:effectLst/>
                <a:uLnTx/>
                <a:uFillTx/>
                <a:latin typeface="Calibri"/>
                <a:ea typeface="+mn-ea"/>
                <a:cs typeface="+mn-cs"/>
              </a:rPr>
              <a:t>(Midwest PBIS Network)</a:t>
            </a:r>
            <a:endParaRPr kumimoji="0" lang="en-US" sz="1200" b="1" i="0" u="none" strike="noStrike" kern="1200" cap="none" spc="0" normalizeH="0" baseline="0" noProof="0" dirty="0">
              <a:ln>
                <a:noFill/>
              </a:ln>
              <a:solidFill>
                <a:srgbClr val="003865"/>
              </a:solidFill>
              <a:effectLst/>
              <a:uLnTx/>
              <a:uFillTx/>
              <a:latin typeface="Calibri"/>
              <a:ea typeface="+mn-ea"/>
              <a:cs typeface="+mn-cs"/>
            </a:endParaRPr>
          </a:p>
        </p:txBody>
      </p:sp>
      <p:sp>
        <p:nvSpPr>
          <p:cNvPr id="7" name="Flowchart: Preparation 6"/>
          <p:cNvSpPr/>
          <p:nvPr/>
        </p:nvSpPr>
        <p:spPr>
          <a:xfrm>
            <a:off x="2438068" y="1085214"/>
            <a:ext cx="1035900" cy="393966"/>
          </a:xfrm>
          <a:prstGeom prst="flowChartPreparation">
            <a:avLst/>
          </a:prstGeom>
          <a:solidFill>
            <a:srgbClr val="A9D6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Calibri"/>
                <a:ea typeface="+mn-ea"/>
                <a:cs typeface="+mn-cs"/>
              </a:rPr>
              <a:t>16%</a:t>
            </a: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p:txBody>
      </p:sp>
      <p:sp>
        <p:nvSpPr>
          <p:cNvPr id="40" name="Flowchart: Preparation 39"/>
          <p:cNvSpPr/>
          <p:nvPr/>
        </p:nvSpPr>
        <p:spPr>
          <a:xfrm>
            <a:off x="4135201" y="1094380"/>
            <a:ext cx="1035900" cy="393966"/>
          </a:xfrm>
          <a:prstGeom prst="flowChartPreparation">
            <a:avLst/>
          </a:prstGeom>
          <a:solidFill>
            <a:srgbClr val="BFC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Calibri"/>
                <a:ea typeface="+mn-ea"/>
                <a:cs typeface="+mn-cs"/>
              </a:rPr>
              <a:t>23%</a:t>
            </a: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p:txBody>
      </p:sp>
      <p:sp>
        <p:nvSpPr>
          <p:cNvPr id="41" name="Flowchart: Preparation 40"/>
          <p:cNvSpPr/>
          <p:nvPr/>
        </p:nvSpPr>
        <p:spPr>
          <a:xfrm>
            <a:off x="5844302" y="1056532"/>
            <a:ext cx="1035900" cy="393966"/>
          </a:xfrm>
          <a:prstGeom prst="flowChartPreparation">
            <a:avLst/>
          </a:prstGeom>
          <a:solidFill>
            <a:srgbClr val="5D8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Calibri"/>
                <a:ea typeface="+mn-ea"/>
                <a:cs typeface="+mn-cs"/>
              </a:rPr>
              <a:t>18%</a:t>
            </a:r>
            <a:endParaRPr kumimoji="0" 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46" name="Flowchart: Preparation 45"/>
          <p:cNvSpPr/>
          <p:nvPr/>
        </p:nvSpPr>
        <p:spPr>
          <a:xfrm>
            <a:off x="7553403" y="1048772"/>
            <a:ext cx="1035900" cy="393966"/>
          </a:xfrm>
          <a:prstGeom prst="flowChartPreparation">
            <a:avLst/>
          </a:prstGeom>
          <a:solidFill>
            <a:srgbClr val="76B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Calibri"/>
                <a:ea typeface="+mn-ea"/>
                <a:cs typeface="+mn-cs"/>
              </a:rPr>
              <a:t>44%</a:t>
            </a: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TextBox 7"/>
          <p:cNvSpPr txBox="1"/>
          <p:nvPr/>
        </p:nvSpPr>
        <p:spPr>
          <a:xfrm>
            <a:off x="2509549" y="806405"/>
            <a:ext cx="8929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alibri"/>
                <a:ea typeface="+mn-ea"/>
                <a:cs typeface="+mn-cs"/>
              </a:rPr>
              <a:t>In-Person</a:t>
            </a:r>
            <a:endParaRPr kumimoji="0" lang="en-US" sz="1400" b="1" i="0" u="none" strike="noStrike" kern="1200" cap="none" spc="0" normalizeH="0" baseline="0" noProof="0" dirty="0">
              <a:ln>
                <a:noFill/>
              </a:ln>
              <a:solidFill>
                <a:srgbClr val="000000"/>
              </a:solidFill>
              <a:effectLst/>
              <a:uLnTx/>
              <a:uFillTx/>
              <a:latin typeface="Calibri"/>
              <a:ea typeface="+mn-ea"/>
              <a:cs typeface="+mn-cs"/>
            </a:endParaRPr>
          </a:p>
        </p:txBody>
      </p:sp>
      <p:sp>
        <p:nvSpPr>
          <p:cNvPr id="48" name="TextBox 47"/>
          <p:cNvSpPr txBox="1"/>
          <p:nvPr/>
        </p:nvSpPr>
        <p:spPr>
          <a:xfrm>
            <a:off x="4316733" y="816422"/>
            <a:ext cx="68480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alibri"/>
                <a:ea typeface="+mn-ea"/>
                <a:cs typeface="+mn-cs"/>
              </a:rPr>
              <a:t>Hybrid</a:t>
            </a:r>
            <a:endParaRPr kumimoji="0" lang="en-US" sz="1400" b="1" i="0" u="none" strike="noStrike" kern="1200" cap="none" spc="0" normalizeH="0" baseline="0" noProof="0" dirty="0">
              <a:ln>
                <a:noFill/>
              </a:ln>
              <a:solidFill>
                <a:srgbClr val="000000"/>
              </a:solidFill>
              <a:effectLst/>
              <a:uLnTx/>
              <a:uFillTx/>
              <a:latin typeface="Calibri"/>
              <a:ea typeface="+mn-ea"/>
              <a:cs typeface="+mn-cs"/>
            </a:endParaRPr>
          </a:p>
        </p:txBody>
      </p:sp>
      <p:sp>
        <p:nvSpPr>
          <p:cNvPr id="57" name="TextBox 56"/>
          <p:cNvSpPr txBox="1"/>
          <p:nvPr/>
        </p:nvSpPr>
        <p:spPr>
          <a:xfrm>
            <a:off x="5915783" y="809282"/>
            <a:ext cx="8237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alibri"/>
                <a:ea typeface="+mn-ea"/>
                <a:cs typeface="+mn-cs"/>
              </a:rPr>
              <a:t>Distance</a:t>
            </a:r>
            <a:endParaRPr kumimoji="0" lang="en-US" sz="1400" b="1" i="0" u="none" strike="noStrike" kern="1200" cap="none" spc="0" normalizeH="0" baseline="0" noProof="0" dirty="0">
              <a:ln>
                <a:noFill/>
              </a:ln>
              <a:solidFill>
                <a:srgbClr val="000000"/>
              </a:solidFill>
              <a:effectLst/>
              <a:uLnTx/>
              <a:uFillTx/>
              <a:latin typeface="Calibri"/>
              <a:ea typeface="+mn-ea"/>
              <a:cs typeface="+mn-cs"/>
            </a:endParaRPr>
          </a:p>
        </p:txBody>
      </p:sp>
      <p:sp>
        <p:nvSpPr>
          <p:cNvPr id="58" name="TextBox 57"/>
          <p:cNvSpPr txBox="1"/>
          <p:nvPr/>
        </p:nvSpPr>
        <p:spPr>
          <a:xfrm>
            <a:off x="7498952" y="803020"/>
            <a:ext cx="1144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alibri"/>
                <a:ea typeface="+mn-ea"/>
                <a:cs typeface="+mn-cs"/>
              </a:rPr>
              <a:t>Combination</a:t>
            </a:r>
            <a:endParaRPr kumimoji="0" lang="en-US" sz="1400" b="1"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3" name="Group 2" descr="Multitiered system of support for distance learning models"/>
          <p:cNvGrpSpPr/>
          <p:nvPr/>
        </p:nvGrpSpPr>
        <p:grpSpPr>
          <a:xfrm>
            <a:off x="3492225" y="1516000"/>
            <a:ext cx="5740053" cy="5309550"/>
            <a:chOff x="3584517" y="1545780"/>
            <a:chExt cx="5740053" cy="5309550"/>
          </a:xfrm>
        </p:grpSpPr>
        <p:grpSp>
          <p:nvGrpSpPr>
            <p:cNvPr id="43" name="Group 42"/>
            <p:cNvGrpSpPr/>
            <p:nvPr/>
          </p:nvGrpSpPr>
          <p:grpSpPr>
            <a:xfrm>
              <a:off x="3584517" y="1545780"/>
              <a:ext cx="5740053" cy="5309550"/>
              <a:chOff x="3715644" y="1539719"/>
              <a:chExt cx="5740053" cy="5309550"/>
            </a:xfrm>
          </p:grpSpPr>
          <p:grpSp>
            <p:nvGrpSpPr>
              <p:cNvPr id="44" name="Group 43"/>
              <p:cNvGrpSpPr/>
              <p:nvPr/>
            </p:nvGrpSpPr>
            <p:grpSpPr>
              <a:xfrm>
                <a:off x="3715644" y="1539719"/>
                <a:ext cx="5740053" cy="5309550"/>
                <a:chOff x="0" y="0"/>
                <a:chExt cx="6096000" cy="5638800"/>
              </a:xfrm>
            </p:grpSpPr>
            <p:sp>
              <p:nvSpPr>
                <p:cNvPr id="54" name="Trapezoid 4"/>
                <p:cNvSpPr/>
                <p:nvPr/>
              </p:nvSpPr>
              <p:spPr>
                <a:xfrm>
                  <a:off x="0" y="0"/>
                  <a:ext cx="6096000" cy="5638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3" name="Trapezoid 52"/>
                <p:cNvSpPr/>
                <p:nvPr/>
              </p:nvSpPr>
              <p:spPr>
                <a:xfrm>
                  <a:off x="0" y="0"/>
                  <a:ext cx="6096000" cy="5638800"/>
                </a:xfrm>
                <a:prstGeom prst="trapezoid">
                  <a:avLst>
                    <a:gd name="adj" fmla="val 54054"/>
                  </a:avLst>
                </a:prstGeom>
                <a:gradFill rotWithShape="0">
                  <a:gsLst>
                    <a:gs pos="0">
                      <a:srgbClr val="CC0000">
                        <a:alpha val="60000"/>
                      </a:srgbClr>
                    </a:gs>
                    <a:gs pos="18000">
                      <a:srgbClr val="FFFF99">
                        <a:alpha val="55000"/>
                      </a:srgbClr>
                    </a:gs>
                    <a:gs pos="50000">
                      <a:srgbClr val="66FF33">
                        <a:alpha val="55000"/>
                      </a:srgbClr>
                    </a:gs>
                    <a:gs pos="65000">
                      <a:srgbClr val="33CC33">
                        <a:alpha val="55000"/>
                      </a:srgbClr>
                    </a:gs>
                    <a:gs pos="82000">
                      <a:srgbClr val="009900">
                        <a:alpha val="55000"/>
                      </a:srgbClr>
                    </a:gs>
                  </a:gsLst>
                  <a:lin ang="5400000" scaled="0"/>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50" name="TextBox 49"/>
              <p:cNvSpPr txBox="1"/>
              <p:nvPr/>
            </p:nvSpPr>
            <p:spPr>
              <a:xfrm>
                <a:off x="5198827" y="2626648"/>
                <a:ext cx="2872260"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Calibri"/>
                    <a:ea typeface="+mn-ea"/>
                    <a:cs typeface="+mn-cs"/>
                  </a:rPr>
                  <a:t>Videoconference room CICO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3865"/>
                    </a:solidFill>
                    <a:effectLst/>
                    <a:uLnTx/>
                    <a:uFillTx/>
                    <a:latin typeface="Calibri"/>
                    <a:ea typeface="+mn-ea"/>
                    <a:cs typeface="+mn-cs"/>
                  </a:rPr>
                  <a:t>(MSU – Kevin Filter / ADSIS</a:t>
                </a:r>
                <a:r>
                  <a:rPr kumimoji="0" lang="en-US" sz="1200" b="1" i="0" u="none" strike="noStrike" kern="1200" cap="none" spc="0" normalizeH="0" baseline="0" noProof="0" dirty="0">
                    <a:ln>
                      <a:noFill/>
                    </a:ln>
                    <a:solidFill>
                      <a:srgbClr val="003865"/>
                    </a:solidFill>
                    <a:effectLst/>
                    <a:uLnTx/>
                    <a:uFillTx/>
                    <a:latin typeface="Calibri"/>
                    <a:ea typeface="+mn-ea"/>
                    <a:cs typeface="+mn-cs"/>
                  </a:rPr>
                  <a:t>)</a:t>
                </a:r>
              </a:p>
            </p:txBody>
          </p:sp>
          <p:sp>
            <p:nvSpPr>
              <p:cNvPr id="51" name="TextBox 50"/>
              <p:cNvSpPr txBox="1"/>
              <p:nvPr/>
            </p:nvSpPr>
            <p:spPr>
              <a:xfrm>
                <a:off x="4741308" y="4194494"/>
                <a:ext cx="3747244"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Calibri"/>
                    <a:ea typeface="+mn-ea"/>
                    <a:cs typeface="+mn-cs"/>
                  </a:rPr>
                  <a:t>Positive </a:t>
                </a:r>
                <a:r>
                  <a:rPr kumimoji="0" lang="en-US" sz="1800" b="1" i="0" u="none" strike="noStrike" kern="1200" cap="none" spc="0" normalizeH="0" baseline="0" noProof="0" dirty="0" smtClean="0">
                    <a:ln>
                      <a:noFill/>
                    </a:ln>
                    <a:solidFill>
                      <a:srgbClr val="003865"/>
                    </a:solidFill>
                    <a:effectLst/>
                    <a:uLnTx/>
                    <a:uFillTx/>
                    <a:latin typeface="Calibri"/>
                    <a:ea typeface="+mn-ea"/>
                    <a:cs typeface="+mn-cs"/>
                  </a:rPr>
                  <a:t>Greetings </a:t>
                </a:r>
                <a:r>
                  <a:rPr kumimoji="0" lang="en-US" sz="1800" b="1" i="0" u="none" strike="noStrike" kern="1200" cap="none" spc="0" normalizeH="0" baseline="0" noProof="0" dirty="0">
                    <a:ln>
                      <a:noFill/>
                    </a:ln>
                    <a:solidFill>
                      <a:srgbClr val="003865"/>
                    </a:solidFill>
                    <a:effectLst/>
                    <a:uLnTx/>
                    <a:uFillTx/>
                    <a:latin typeface="Calibri"/>
                    <a:ea typeface="+mn-ea"/>
                    <a:cs typeface="+mn-cs"/>
                  </a:rPr>
                  <a:t>at the </a:t>
                </a:r>
                <a:r>
                  <a:rPr kumimoji="0" lang="en-US" sz="1800" b="1" i="0" u="none" strike="noStrike" kern="1200" cap="none" spc="0" normalizeH="0" baseline="0" noProof="0" dirty="0" smtClean="0">
                    <a:ln>
                      <a:noFill/>
                    </a:ln>
                    <a:solidFill>
                      <a:srgbClr val="003865"/>
                    </a:solidFill>
                    <a:effectLst/>
                    <a:uLnTx/>
                    <a:uFillTx/>
                    <a:latin typeface="Calibri"/>
                    <a:ea typeface="+mn-ea"/>
                    <a:cs typeface="+mn-cs"/>
                  </a:rPr>
                  <a:t>Virtual Door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3865"/>
                    </a:solidFill>
                    <a:effectLst/>
                    <a:uLnTx/>
                    <a:uFillTx/>
                    <a:latin typeface="Calibri"/>
                    <a:ea typeface="+mn-ea"/>
                    <a:cs typeface="+mn-cs"/>
                  </a:rPr>
                  <a:t>(UMN – Clay Cook)</a:t>
                </a:r>
                <a:endParaRPr kumimoji="0" lang="en-US" sz="1200" b="1" i="0" u="none" strike="noStrike" kern="1200" cap="none" spc="0" normalizeH="0" baseline="0" noProof="0" dirty="0">
                  <a:ln>
                    <a:noFill/>
                  </a:ln>
                  <a:solidFill>
                    <a:srgbClr val="003865"/>
                  </a:solidFill>
                  <a:effectLst/>
                  <a:uLnTx/>
                  <a:uFillTx/>
                  <a:latin typeface="Calibri"/>
                  <a:ea typeface="+mn-ea"/>
                  <a:cs typeface="+mn-cs"/>
                </a:endParaRPr>
              </a:p>
            </p:txBody>
          </p:sp>
        </p:grpSp>
        <p:sp>
          <p:nvSpPr>
            <p:cNvPr id="33" name="TextBox 32"/>
            <p:cNvSpPr txBox="1"/>
            <p:nvPr/>
          </p:nvSpPr>
          <p:spPr>
            <a:xfrm>
              <a:off x="4773684" y="5186472"/>
              <a:ext cx="372454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Calibri"/>
                  <a:ea typeface="+mn-ea"/>
                  <a:cs typeface="+mn-cs"/>
                </a:rPr>
                <a:t>Teaching </a:t>
              </a:r>
              <a:r>
                <a:rPr kumimoji="0" lang="en-US" sz="1800" b="1" i="0" u="none" strike="noStrike" kern="1200" cap="none" spc="0" normalizeH="0" baseline="0" noProof="0" dirty="0" smtClean="0">
                  <a:ln>
                    <a:noFill/>
                  </a:ln>
                  <a:solidFill>
                    <a:srgbClr val="003865"/>
                  </a:solidFill>
                  <a:effectLst/>
                  <a:uLnTx/>
                  <a:uFillTx/>
                  <a:latin typeface="Calibri"/>
                  <a:ea typeface="+mn-ea"/>
                  <a:cs typeface="+mn-cs"/>
                </a:rPr>
                <a:t>asynchronous procedures &amp;</a:t>
              </a:r>
              <a:endParaRPr kumimoji="0" lang="en-US" sz="1800" b="1" i="0" u="none" strike="noStrike" kern="1200" cap="none" spc="0" normalizeH="0" baseline="0" noProof="0" dirty="0">
                <a:ln>
                  <a:noFill/>
                </a:ln>
                <a:solidFill>
                  <a:srgbClr val="00386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3865"/>
                  </a:solidFill>
                  <a:effectLst/>
                  <a:uLnTx/>
                  <a:uFillTx/>
                  <a:latin typeface="Calibri"/>
                  <a:ea typeface="+mn-ea"/>
                  <a:cs typeface="+mn-cs"/>
                </a:rPr>
                <a:t>synchronous </a:t>
              </a:r>
              <a:r>
                <a:rPr kumimoji="0" lang="en-US" sz="1800" b="1" i="0" u="none" strike="noStrike" kern="1200" cap="none" spc="0" normalizeH="0" baseline="0" noProof="0" dirty="0">
                  <a:ln>
                    <a:noFill/>
                  </a:ln>
                  <a:solidFill>
                    <a:srgbClr val="003865"/>
                  </a:solidFill>
                  <a:effectLst/>
                  <a:uLnTx/>
                  <a:uFillTx/>
                  <a:latin typeface="Calibri"/>
                  <a:ea typeface="+mn-ea"/>
                  <a:cs typeface="+mn-cs"/>
                </a:rPr>
                <a:t>o</a:t>
              </a:r>
              <a:r>
                <a:rPr kumimoji="0" lang="en-US" sz="1800" b="1" i="0" u="none" strike="noStrike" kern="1200" cap="none" spc="0" normalizeH="0" baseline="0" noProof="0" dirty="0" smtClean="0">
                  <a:ln>
                    <a:noFill/>
                  </a:ln>
                  <a:solidFill>
                    <a:srgbClr val="003865"/>
                  </a:solidFill>
                  <a:effectLst/>
                  <a:uLnTx/>
                  <a:uFillTx/>
                  <a:latin typeface="Calibri"/>
                  <a:ea typeface="+mn-ea"/>
                  <a:cs typeface="+mn-cs"/>
                </a:rPr>
                <a:t>nline routines</a:t>
              </a:r>
              <a:endParaRPr kumimoji="0" lang="en-US" sz="1800" b="1" i="0" u="none" strike="noStrike" kern="1200" cap="none" spc="0" normalizeH="0" baseline="0" noProof="0" dirty="0">
                <a:ln>
                  <a:noFill/>
                </a:ln>
                <a:solidFill>
                  <a:srgbClr val="003865"/>
                </a:solidFill>
                <a:effectLst/>
                <a:uLnTx/>
                <a:uFillTx/>
                <a:latin typeface="Calibri"/>
                <a:ea typeface="+mn-ea"/>
                <a:cs typeface="+mn-cs"/>
              </a:endParaRPr>
            </a:p>
          </p:txBody>
        </p:sp>
      </p:grpSp>
      <p:sp>
        <p:nvSpPr>
          <p:cNvPr id="38" name="Rectangle 37">
            <a:extLst>
              <a:ext uri="{FF2B5EF4-FFF2-40B4-BE49-F238E27FC236}">
                <a16:creationId xmlns:a16="http://schemas.microsoft.com/office/drawing/2014/main" id="{72893262-E489-432D-97A5-C44742CE2BE7}"/>
              </a:ext>
            </a:extLst>
          </p:cNvPr>
          <p:cNvSpPr/>
          <p:nvPr/>
        </p:nvSpPr>
        <p:spPr>
          <a:xfrm>
            <a:off x="9120382" y="2598813"/>
            <a:ext cx="2766818" cy="2743200"/>
          </a:xfrm>
          <a:prstGeom prst="rect">
            <a:avLst/>
          </a:prstGeom>
          <a:ln w="38100">
            <a:solidFill>
              <a:schemeClr val="accent2"/>
            </a:solidFill>
          </a:ln>
        </p:spPr>
        <p:txBody>
          <a:bodyPr wrap="square" lIns="182880" tIns="182880" rIns="182880" b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A small number of critical practices and </a:t>
            </a:r>
            <a:r>
              <a:rPr kumimoji="0" lang="en-US" sz="1800" b="0" i="0" u="none" strike="noStrike" kern="1200" cap="none" spc="0" normalizeH="0" baseline="0" noProof="0" dirty="0" smtClean="0">
                <a:ln>
                  <a:noFill/>
                </a:ln>
                <a:solidFill>
                  <a:srgbClr val="003865"/>
                </a:solidFill>
                <a:effectLst/>
                <a:uLnTx/>
                <a:uFillTx/>
                <a:latin typeface="Calibri"/>
                <a:ea typeface="+mn-ea"/>
                <a:cs typeface="+mn-cs"/>
              </a:rPr>
              <a:t>supports: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3865"/>
                </a:solidFill>
                <a:effectLst/>
                <a:uLnTx/>
                <a:uFillTx/>
                <a:latin typeface="Calibri"/>
                <a:ea typeface="+mn-ea"/>
                <a:cs typeface="+mn-cs"/>
              </a:rPr>
              <a:t>Identified by teams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3865"/>
                </a:solidFill>
                <a:effectLst/>
                <a:uLnTx/>
                <a:uFillTx/>
                <a:latin typeface="Calibri"/>
                <a:ea typeface="+mn-ea"/>
                <a:cs typeface="+mn-cs"/>
              </a:rPr>
              <a:t>Supported by staff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3865"/>
                </a:solidFill>
                <a:effectLst/>
                <a:uLnTx/>
                <a:uFillTx/>
                <a:latin typeface="Calibri"/>
                <a:ea typeface="+mn-ea"/>
                <a:cs typeface="+mn-cs"/>
              </a:rPr>
              <a:t>Reflective of student, family and community culture and values</a:t>
            </a:r>
            <a:endParaRPr kumimoji="0" lang="en-US" sz="1600" b="0" i="0" u="sng" strike="noStrike" kern="1200" cap="none" spc="0" normalizeH="0" baseline="0" noProof="0" dirty="0">
              <a:ln>
                <a:noFill/>
              </a:ln>
              <a:solidFill>
                <a:srgbClr val="003865"/>
              </a:solidFill>
              <a:effectLst/>
              <a:uLnTx/>
              <a:uFillTx/>
              <a:latin typeface="Calibri"/>
              <a:ea typeface="+mn-ea"/>
              <a:cs typeface="+mn-cs"/>
            </a:endParaRPr>
          </a:p>
        </p:txBody>
      </p:sp>
      <p:sp>
        <p:nvSpPr>
          <p:cNvPr id="27" name="TextBox 26"/>
          <p:cNvSpPr txBox="1"/>
          <p:nvPr/>
        </p:nvSpPr>
        <p:spPr>
          <a:xfrm>
            <a:off x="2776552" y="6149233"/>
            <a:ext cx="4100994"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Calibri"/>
                <a:ea typeface="+mn-ea"/>
                <a:cs typeface="+mn-cs"/>
              </a:rPr>
              <a:t>Engagement &amp; Opportunities to </a:t>
            </a:r>
            <a:r>
              <a:rPr kumimoji="0" lang="en-US" sz="1800" b="1" i="0" u="none" strike="noStrike" kern="1200" cap="none" spc="0" normalizeH="0" baseline="0" noProof="0" dirty="0" smtClean="0">
                <a:ln>
                  <a:noFill/>
                </a:ln>
                <a:solidFill>
                  <a:srgbClr val="003865"/>
                </a:solidFill>
                <a:effectLst/>
                <a:uLnTx/>
                <a:uFillTx/>
                <a:latin typeface="Calibri"/>
                <a:ea typeface="+mn-ea"/>
                <a:cs typeface="+mn-cs"/>
              </a:rPr>
              <a:t>Respond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3865"/>
                </a:solidFill>
                <a:effectLst/>
                <a:uLnTx/>
                <a:uFillTx/>
                <a:latin typeface="Calibri"/>
                <a:ea typeface="+mn-ea"/>
                <a:cs typeface="+mn-cs"/>
              </a:rPr>
              <a:t>(</a:t>
            </a:r>
            <a:r>
              <a:rPr kumimoji="0" lang="en-US" sz="1200" b="1" i="0" u="none" strike="noStrike" kern="1200" cap="none" spc="0" normalizeH="0" baseline="0" noProof="0" dirty="0">
                <a:ln>
                  <a:noFill/>
                </a:ln>
                <a:solidFill>
                  <a:srgbClr val="003865"/>
                </a:solidFill>
                <a:effectLst/>
                <a:uLnTx/>
                <a:uFillTx/>
                <a:latin typeface="Calibri"/>
                <a:ea typeface="+mn-ea"/>
                <a:cs typeface="+mn-cs"/>
              </a:rPr>
              <a:t>Midwest PBIS Network</a:t>
            </a:r>
            <a:r>
              <a:rPr kumimoji="0" lang="en-US" sz="1200" b="1" i="0" u="none" strike="noStrike" kern="1200" cap="none" spc="0" normalizeH="0" baseline="0" noProof="0" dirty="0" smtClean="0">
                <a:ln>
                  <a:noFill/>
                </a:ln>
                <a:solidFill>
                  <a:srgbClr val="003865"/>
                </a:solidFill>
                <a:effectLst/>
                <a:uLnTx/>
                <a:uFillTx/>
                <a:latin typeface="Calibri"/>
                <a:ea typeface="+mn-ea"/>
                <a:cs typeface="+mn-cs"/>
              </a:rPr>
              <a:t>)</a:t>
            </a:r>
            <a:endParaRPr kumimoji="0" lang="en-US" sz="1200" b="1" i="0" u="none" strike="noStrike" kern="1200" cap="none" spc="0" normalizeH="0" baseline="0" noProof="0" dirty="0">
              <a:ln>
                <a:noFill/>
              </a:ln>
              <a:solidFill>
                <a:srgbClr val="003865"/>
              </a:solidFill>
              <a:effectLst/>
              <a:uLnTx/>
              <a:uFillTx/>
              <a:latin typeface="Calibri"/>
              <a:ea typeface="+mn-ea"/>
              <a:cs typeface="+mn-cs"/>
            </a:endParaRPr>
          </a:p>
        </p:txBody>
      </p:sp>
      <p:sp>
        <p:nvSpPr>
          <p:cNvPr id="21" name="TextBox 20"/>
          <p:cNvSpPr txBox="1"/>
          <p:nvPr/>
        </p:nvSpPr>
        <p:spPr>
          <a:xfrm>
            <a:off x="2404431" y="1827324"/>
            <a:ext cx="4588499"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Calibri"/>
                <a:ea typeface="+mn-ea"/>
                <a:cs typeface="+mn-cs"/>
              </a:rPr>
              <a:t>Trauma-Focused Cognitive Behavioral </a:t>
            </a:r>
            <a:r>
              <a:rPr kumimoji="0" lang="en-US" sz="1800" b="1" i="0" u="none" strike="noStrike" kern="1200" cap="none" spc="0" normalizeH="0" baseline="0" noProof="0" dirty="0" smtClean="0">
                <a:ln>
                  <a:noFill/>
                </a:ln>
                <a:solidFill>
                  <a:srgbClr val="003865"/>
                </a:solidFill>
                <a:effectLst/>
                <a:uLnTx/>
                <a:uFillTx/>
                <a:latin typeface="Calibri"/>
                <a:ea typeface="+mn-ea"/>
                <a:cs typeface="+mn-cs"/>
              </a:rPr>
              <a:t>Therapy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865"/>
                </a:solidFill>
                <a:effectLst/>
                <a:uLnTx/>
                <a:uFillTx/>
                <a:latin typeface="Calibri"/>
                <a:ea typeface="+mn-ea"/>
                <a:cs typeface="+mn-cs"/>
              </a:rPr>
              <a:t>(School-Linked Mental Health </a:t>
            </a:r>
            <a:r>
              <a:rPr kumimoji="0" lang="en-US" sz="1200" b="1" i="0" u="none" strike="noStrike" kern="1200" cap="none" spc="0" normalizeH="0" baseline="0" noProof="0" dirty="0" smtClean="0">
                <a:ln>
                  <a:noFill/>
                </a:ln>
                <a:solidFill>
                  <a:srgbClr val="003865"/>
                </a:solidFill>
                <a:effectLst/>
                <a:uLnTx/>
                <a:uFillTx/>
                <a:latin typeface="Calibri"/>
                <a:ea typeface="+mn-ea"/>
                <a:cs typeface="+mn-cs"/>
              </a:rPr>
              <a:t>grants)</a:t>
            </a:r>
            <a:endParaRPr kumimoji="0" lang="en-US" sz="1200" b="1" i="0" u="none" strike="noStrike" kern="1200" cap="none" spc="0" normalizeH="0" baseline="0" noProof="0" dirty="0">
              <a:ln>
                <a:noFill/>
              </a:ln>
              <a:solidFill>
                <a:srgbClr val="003865"/>
              </a:solidFill>
              <a:effectLst/>
              <a:uLnTx/>
              <a:uFillTx/>
              <a:latin typeface="Calibri"/>
              <a:ea typeface="+mn-ea"/>
              <a:cs typeface="+mn-cs"/>
            </a:endParaRPr>
          </a:p>
        </p:txBody>
      </p:sp>
      <p:sp>
        <p:nvSpPr>
          <p:cNvPr id="4" name="TextBox 3"/>
          <p:cNvSpPr txBox="1"/>
          <p:nvPr/>
        </p:nvSpPr>
        <p:spPr>
          <a:xfrm>
            <a:off x="6877546" y="1532663"/>
            <a:ext cx="5217170" cy="326243"/>
          </a:xfrm>
          <a:prstGeom prst="rect">
            <a:avLst/>
          </a:prstGeom>
          <a:noFill/>
          <a:ln>
            <a:solidFill>
              <a:schemeClr val="accent2"/>
            </a:solidFill>
          </a:ln>
        </p:spPr>
        <p:txBody>
          <a:bodyPr wrap="square" bIns="18288"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*This information reflects data reported by school districts and charter schools as of </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11/4/2020 3:30:28 PM.</a:t>
            </a:r>
            <a:r>
              <a:rPr kumimoji="0" lang="en-US" sz="8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r>
            <a:br>
              <a:rPr kumimoji="0" lang="en-US" sz="8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9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Summary </a:t>
            </a:r>
            <a:r>
              <a:rPr kumimoji="0" lang="en-US"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Table: Percent of districts &amp; charter schools reported per learning </a:t>
            </a:r>
            <a:r>
              <a:rPr kumimoji="0" lang="en-US" sz="9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model</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87133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par>
                                <p:cTn id="40" presetID="10"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animBg="1"/>
      <p:bldP spid="40" grpId="0" animBg="1"/>
      <p:bldP spid="41" grpId="0" animBg="1"/>
      <p:bldP spid="46" grpId="0" animBg="1"/>
      <p:bldP spid="8" grpId="0"/>
      <p:bldP spid="48" grpId="0"/>
      <p:bldP spid="57" grpId="0"/>
      <p:bldP spid="58" grpId="0"/>
      <p:bldP spid="27" grpId="0"/>
      <p:bldP spid="21"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78BE21"/>
                </a:solidFill>
              </a:rPr>
              <a:t>Action Planning with Results</a:t>
            </a:r>
            <a:r>
              <a:rPr lang="en-US" dirty="0"/>
              <a:t/>
            </a:r>
            <a:br>
              <a:rPr lang="en-US" dirty="0"/>
            </a:br>
            <a:r>
              <a:rPr lang="en-US" sz="6000" dirty="0"/>
              <a:t>News and Updates</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198C9B-0587-4A1E-9E03-E4C9FE222F08}"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Leading for educational excellence and equity, every day for every one.</a:t>
            </a:r>
            <a:r>
              <a:rPr kumimoji="0" lang="en-US" sz="1200" b="0" i="0" u="none" strike="noStrike" kern="1200" cap="none" spc="0" normalizeH="0" baseline="0" noProof="0" dirty="0">
                <a:ln>
                  <a:noFill/>
                </a:ln>
                <a:solidFill>
                  <a:srgbClr val="FFFFFF"/>
                </a:solidFill>
                <a:effectLst/>
                <a:uLnTx/>
                <a:uFillTx/>
                <a:latin typeface="Calibri"/>
                <a:ea typeface="+mn-ea"/>
                <a:cs typeface="+mn-cs"/>
              </a:rPr>
              <a:t> </a:t>
            </a:r>
            <a:r>
              <a:rPr kumimoji="0" lang="en-US" sz="1200" b="0" i="0" u="none" strike="noStrike" kern="1200" cap="none" spc="0" normalizeH="0" baseline="0" noProof="0" dirty="0">
                <a:ln>
                  <a:noFill/>
                </a:ln>
                <a:solidFill>
                  <a:srgbClr val="78BE21"/>
                </a:solidFill>
                <a:effectLst/>
                <a:uLnTx/>
                <a:uFillTx/>
                <a:latin typeface="Calibri"/>
                <a:ea typeface="+mn-ea"/>
                <a:cs typeface="+mn-cs"/>
              </a:rPr>
              <a:t>|</a:t>
            </a:r>
            <a:r>
              <a:rPr kumimoji="0" lang="en-US" sz="1200" b="0" i="0" u="none" strike="noStrike" kern="1200" cap="none" spc="0" normalizeH="0" baseline="0" noProof="0" dirty="0">
                <a:ln>
                  <a:noFill/>
                </a:ln>
                <a:solidFill>
                  <a:srgbClr val="FFFFFF"/>
                </a:solidFill>
                <a:effectLst/>
                <a:uLnTx/>
                <a:uFillTx/>
                <a:latin typeface="Calibri"/>
                <a:ea typeface="+mn-ea"/>
                <a:cs typeface="+mn-cs"/>
              </a:rPr>
              <a:t> </a:t>
            </a:r>
            <a:r>
              <a:rPr kumimoji="0" lang="en-US" sz="1200" b="0" i="0" u="none" strike="noStrike" kern="1200" cap="none" spc="0" normalizeH="0" baseline="0" noProof="0" dirty="0">
                <a:ln>
                  <a:noFill/>
                </a:ln>
                <a:solidFill>
                  <a:srgbClr val="003865"/>
                </a:solidFill>
                <a:effectLst/>
                <a:uLnTx/>
                <a:uFillTx/>
                <a:latin typeface="Calibri"/>
                <a:ea typeface="+mn-ea"/>
                <a:cs typeface="+mn-cs"/>
              </a:rPr>
              <a:t>education.mn.gov</a:t>
            </a:r>
          </a:p>
        </p:txBody>
      </p:sp>
    </p:spTree>
    <p:extLst>
      <p:ext uri="{BB962C8B-B14F-4D97-AF65-F5344CB8AC3E}">
        <p14:creationId xmlns:p14="http://schemas.microsoft.com/office/powerpoint/2010/main" val="3041092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PBIS Leadership Forum Presentations</a:t>
            </a:r>
          </a:p>
        </p:txBody>
      </p:sp>
      <p:sp>
        <p:nvSpPr>
          <p:cNvPr id="3" name="Content Placeholder 2"/>
          <p:cNvSpPr>
            <a:spLocks noGrp="1"/>
          </p:cNvSpPr>
          <p:nvPr>
            <p:ph idx="1"/>
          </p:nvPr>
        </p:nvSpPr>
        <p:spPr>
          <a:xfrm>
            <a:off x="838200" y="4105635"/>
            <a:ext cx="10515600" cy="2197193"/>
          </a:xfrm>
          <a:ln w="28575">
            <a:solidFill>
              <a:schemeClr val="accent2"/>
            </a:solidFill>
          </a:ln>
        </p:spPr>
        <p:txBody>
          <a:bodyPr anchor="ctr">
            <a:normAutofit/>
          </a:bodyPr>
          <a:lstStyle/>
          <a:p>
            <a:pPr marL="0" indent="0">
              <a:buNone/>
            </a:pPr>
            <a:r>
              <a:rPr lang="en-US" sz="2400" dirty="0"/>
              <a:t>Recordings from PBIS Leadership Forum, including </a:t>
            </a:r>
            <a:r>
              <a:rPr lang="en-US" sz="2400" b="1" dirty="0"/>
              <a:t>keynotes</a:t>
            </a:r>
            <a:r>
              <a:rPr lang="en-US" sz="2400" dirty="0"/>
              <a:t> and </a:t>
            </a:r>
            <a:r>
              <a:rPr lang="en-US" sz="2400" b="1" dirty="0"/>
              <a:t>presentations about PBIS concepts and applications</a:t>
            </a:r>
            <a:r>
              <a:rPr lang="en-US" sz="2400" dirty="0"/>
              <a:t>, are now posted.</a:t>
            </a:r>
            <a:endParaRPr lang="en-US" sz="2800" dirty="0"/>
          </a:p>
          <a:p>
            <a:pPr marL="0" indent="0">
              <a:spcBef>
                <a:spcPts val="1200"/>
              </a:spcBef>
              <a:spcAft>
                <a:spcPts val="0"/>
              </a:spcAft>
              <a:buNone/>
            </a:pPr>
            <a:r>
              <a:rPr lang="en-US" sz="2400" b="1" dirty="0"/>
              <a:t>Check direct link for topics covered:</a:t>
            </a:r>
          </a:p>
          <a:p>
            <a:pPr marL="0" indent="0">
              <a:spcBef>
                <a:spcPts val="0"/>
              </a:spcBef>
              <a:buNone/>
            </a:pPr>
            <a:r>
              <a:rPr lang="en-US" sz="2400" dirty="0">
                <a:hlinkClick r:id="rId2"/>
              </a:rPr>
              <a:t>https://pbis.org/conference-and-presentations/pbis-leadership-forum</a:t>
            </a:r>
            <a:r>
              <a:rPr lang="en-US" sz="2400" dirty="0"/>
              <a:t> </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4D5D47-1752-4D84-8BFB-C2F71A34C932}"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a:ea typeface="+mn-ea"/>
                <a:cs typeface="+mn-cs"/>
              </a:rPr>
              <a:t>pbis.org</a:t>
            </a: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Content Placeholder 3" descr="Virtual PBIS Leadership Foru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5425" y="1354260"/>
            <a:ext cx="7681145" cy="1469461"/>
          </a:xfrm>
          <a:prstGeom prst="rect">
            <a:avLst/>
          </a:prstGeom>
        </p:spPr>
      </p:pic>
      <p:sp>
        <p:nvSpPr>
          <p:cNvPr id="8" name="Rectangle 7"/>
          <p:cNvSpPr/>
          <p:nvPr/>
        </p:nvSpPr>
        <p:spPr>
          <a:xfrm>
            <a:off x="838199" y="2636175"/>
            <a:ext cx="10515599" cy="9694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1" i="1"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This three-day virtual forum for school, state, district and regional Leadership Teams and other professionals has been designed to help increase the effectiveness of PBIS implementation.</a:t>
            </a:r>
            <a:endParaRPr kumimoji="0" lang="en-US" sz="1700" b="0" i="0" u="none" strike="noStrike" kern="1200" cap="none" spc="0" normalizeH="0" baseline="0" noProof="0" dirty="0">
              <a:ln>
                <a:noFill/>
              </a:ln>
              <a:solidFill>
                <a:srgbClr val="00386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http://PBISforum.org</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717904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descr="Graduation picture"/>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6462" t="16273" r="1173" b="5794"/>
          <a:stretch/>
        </p:blipFill>
        <p:spPr>
          <a:xfrm>
            <a:off x="-1" y="1"/>
            <a:ext cx="12192001" cy="6857994"/>
          </a:xfrm>
          <a:prstGeom prst="rect">
            <a:avLst/>
          </a:prstGeom>
          <a:noFill/>
          <a:ln>
            <a:noFill/>
          </a:ln>
        </p:spPr>
      </p:pic>
      <p:sp>
        <p:nvSpPr>
          <p:cNvPr id="2" name="Title 1"/>
          <p:cNvSpPr>
            <a:spLocks noGrp="1"/>
          </p:cNvSpPr>
          <p:nvPr>
            <p:ph type="title"/>
          </p:nvPr>
        </p:nvSpPr>
        <p:spPr>
          <a:xfrm>
            <a:off x="296985" y="924943"/>
            <a:ext cx="4923059" cy="4923059"/>
          </a:xfrm>
        </p:spPr>
        <p:txBody>
          <a:bodyPr/>
          <a:lstStyle/>
          <a:p>
            <a:r>
              <a:rPr lang="en-US" dirty="0"/>
              <a:t>Ten Minnesota Commitments to Equity</a:t>
            </a:r>
          </a:p>
        </p:txBody>
      </p:sp>
      <p:sp>
        <p:nvSpPr>
          <p:cNvPr id="18" name="TextBox 17"/>
          <p:cNvSpPr txBox="1"/>
          <p:nvPr/>
        </p:nvSpPr>
        <p:spPr>
          <a:xfrm>
            <a:off x="5877099" y="618401"/>
            <a:ext cx="6314902" cy="5693866"/>
          </a:xfrm>
          <a:prstGeom prst="rect">
            <a:avLst/>
          </a:prstGeom>
          <a:noFill/>
        </p:spPr>
        <p:txBody>
          <a:bodyPr wrap="square" rtlCol="0">
            <a:spAutoFit/>
          </a:bodyPr>
          <a:lstStyle/>
          <a:p>
            <a:pPr marL="342900" indent="-342900">
              <a:lnSpc>
                <a:spcPct val="130000"/>
              </a:lnSpc>
              <a:buFont typeface="+mj-lt"/>
              <a:buAutoNum type="arabicPeriod"/>
            </a:pPr>
            <a:r>
              <a:rPr lang="en-US" sz="2800" b="1" dirty="0"/>
              <a:t>Prioritize equity.</a:t>
            </a:r>
          </a:p>
          <a:p>
            <a:pPr marL="342900" indent="-342900">
              <a:lnSpc>
                <a:spcPct val="130000"/>
              </a:lnSpc>
              <a:buFont typeface="+mj-lt"/>
              <a:buAutoNum type="arabicPeriod"/>
            </a:pPr>
            <a:r>
              <a:rPr lang="en-US" sz="2800" b="1" dirty="0"/>
              <a:t>Start from within.</a:t>
            </a:r>
          </a:p>
          <a:p>
            <a:pPr marL="342900" indent="-342900">
              <a:lnSpc>
                <a:spcPct val="130000"/>
              </a:lnSpc>
              <a:buFont typeface="+mj-lt"/>
              <a:buAutoNum type="arabicPeriod"/>
            </a:pPr>
            <a:r>
              <a:rPr lang="en-US" sz="2800" b="1" dirty="0"/>
              <a:t>Measure what matters.</a:t>
            </a:r>
          </a:p>
          <a:p>
            <a:pPr marL="342900" indent="-342900">
              <a:lnSpc>
                <a:spcPct val="130000"/>
              </a:lnSpc>
              <a:buFont typeface="+mj-lt"/>
              <a:buAutoNum type="arabicPeriod"/>
            </a:pPr>
            <a:r>
              <a:rPr lang="en-US" sz="2800" b="1" dirty="0"/>
              <a:t>Go local.</a:t>
            </a:r>
          </a:p>
          <a:p>
            <a:pPr marL="342900" indent="-342900">
              <a:lnSpc>
                <a:spcPct val="130000"/>
              </a:lnSpc>
              <a:buFont typeface="+mj-lt"/>
              <a:buAutoNum type="arabicPeriod"/>
            </a:pPr>
            <a:r>
              <a:rPr lang="en-US" sz="2800" b="1" dirty="0"/>
              <a:t>Follow the money.</a:t>
            </a:r>
          </a:p>
          <a:p>
            <a:pPr marL="342900" indent="-342900">
              <a:lnSpc>
                <a:spcPct val="130000"/>
              </a:lnSpc>
              <a:buFont typeface="+mj-lt"/>
              <a:buAutoNum type="arabicPeriod"/>
            </a:pPr>
            <a:r>
              <a:rPr lang="en-US" sz="2800" b="1" dirty="0"/>
              <a:t>Start early.</a:t>
            </a:r>
          </a:p>
          <a:p>
            <a:pPr marL="342900" indent="-342900">
              <a:lnSpc>
                <a:spcPct val="130000"/>
              </a:lnSpc>
              <a:buFont typeface="+mj-lt"/>
              <a:buAutoNum type="arabicPeriod"/>
            </a:pPr>
            <a:r>
              <a:rPr lang="en-US" sz="2800" b="1" dirty="0"/>
              <a:t>Monitor implementation of standards.</a:t>
            </a:r>
          </a:p>
          <a:p>
            <a:pPr marL="342900" indent="-342900">
              <a:lnSpc>
                <a:spcPct val="130000"/>
              </a:lnSpc>
              <a:buFont typeface="+mj-lt"/>
              <a:buAutoNum type="arabicPeriod"/>
            </a:pPr>
            <a:r>
              <a:rPr lang="en-US" sz="2800" b="1" dirty="0"/>
              <a:t>Value people.</a:t>
            </a:r>
          </a:p>
          <a:p>
            <a:pPr marL="342900" indent="-342900">
              <a:lnSpc>
                <a:spcPct val="130000"/>
              </a:lnSpc>
              <a:buFont typeface="+mj-lt"/>
              <a:buAutoNum type="arabicPeriod"/>
            </a:pPr>
            <a:r>
              <a:rPr lang="en-US" sz="2800" b="1" dirty="0"/>
              <a:t>Improve conditions for learning.</a:t>
            </a:r>
          </a:p>
          <a:p>
            <a:pPr marL="342900" indent="-342900">
              <a:lnSpc>
                <a:spcPct val="130000"/>
              </a:lnSpc>
              <a:buFont typeface="+mj-lt"/>
              <a:buAutoNum type="arabicPeriod"/>
            </a:pPr>
            <a:r>
              <a:rPr lang="en-US" sz="2800" b="1" dirty="0"/>
              <a:t>Give students options.</a:t>
            </a:r>
          </a:p>
        </p:txBody>
      </p:sp>
      <p:sp>
        <p:nvSpPr>
          <p:cNvPr id="3" name="Rounded Rectangle 2" descr="Green outline, highlighting measure what matters"/>
          <p:cNvSpPr/>
          <p:nvPr/>
        </p:nvSpPr>
        <p:spPr>
          <a:xfrm>
            <a:off x="5898342" y="1777948"/>
            <a:ext cx="4076930" cy="651123"/>
          </a:xfrm>
          <a:prstGeom prst="roundRect">
            <a:avLst/>
          </a:prstGeom>
          <a:noFill/>
          <a:ln w="76200">
            <a:solidFill>
              <a:srgbClr val="78BE2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accent1"/>
              </a:solidFill>
              <a:effectLst>
                <a:outerShdw blurRad="38100" dist="25400" dir="5400000" algn="ctr" rotWithShape="0">
                  <a:srgbClr val="6E747A">
                    <a:alpha val="43000"/>
                  </a:srgbClr>
                </a:outerShdw>
              </a:effectLst>
            </a:endParaRPr>
          </a:p>
        </p:txBody>
      </p:sp>
      <p:sp>
        <p:nvSpPr>
          <p:cNvPr id="7" name="Rounded Rectangle 6" descr="Green outline, highlighting improve conditions for learning"/>
          <p:cNvSpPr/>
          <p:nvPr/>
        </p:nvSpPr>
        <p:spPr>
          <a:xfrm>
            <a:off x="5898342" y="5131678"/>
            <a:ext cx="5277658" cy="651123"/>
          </a:xfrm>
          <a:prstGeom prst="roundRect">
            <a:avLst/>
          </a:prstGeom>
          <a:noFill/>
          <a:ln w="76200">
            <a:solidFill>
              <a:srgbClr val="78BE2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accent1"/>
              </a:solidFill>
              <a:effectLst>
                <a:outerShdw blurRad="38100" dist="25400" dir="5400000" algn="ctr" rotWithShape="0">
                  <a:srgbClr val="6E747A">
                    <a:alpha val="43000"/>
                  </a:srgbClr>
                </a:outerShdw>
              </a:effectLst>
            </a:endParaRPr>
          </a:p>
        </p:txBody>
      </p:sp>
      <p:sp>
        <p:nvSpPr>
          <p:cNvPr id="8" name="Rounded Rectangle 7" descr="Green outline, highlighting value people"/>
          <p:cNvSpPr/>
          <p:nvPr/>
        </p:nvSpPr>
        <p:spPr>
          <a:xfrm>
            <a:off x="5898342" y="4480555"/>
            <a:ext cx="4076930" cy="651123"/>
          </a:xfrm>
          <a:prstGeom prst="roundRect">
            <a:avLst/>
          </a:prstGeom>
          <a:noFill/>
          <a:ln w="76200">
            <a:solidFill>
              <a:srgbClr val="78BE2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accent1"/>
              </a:solidFill>
              <a:effectLst>
                <a:outerShdw blurRad="38100" dist="25400" dir="5400000" algn="ctr" rotWithShape="0">
                  <a:srgbClr val="6E747A">
                    <a:alpha val="43000"/>
                  </a:srgbClr>
                </a:outerShdw>
              </a:effectLst>
            </a:endParaRPr>
          </a:p>
        </p:txBody>
      </p:sp>
      <p:sp>
        <p:nvSpPr>
          <p:cNvPr id="9" name="Rounded Rectangle 8" descr="Green outline, highlighting prioritize equity"/>
          <p:cNvSpPr/>
          <p:nvPr/>
        </p:nvSpPr>
        <p:spPr>
          <a:xfrm>
            <a:off x="5898342" y="628498"/>
            <a:ext cx="4229330" cy="651123"/>
          </a:xfrm>
          <a:prstGeom prst="roundRect">
            <a:avLst/>
          </a:prstGeom>
          <a:noFill/>
          <a:ln w="76200">
            <a:solidFill>
              <a:srgbClr val="78BE2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accent1"/>
              </a:solidFill>
              <a:effectLst>
                <a:outerShdw blurRad="38100" dist="25400" dir="5400000" algn="ctr" rotWithShape="0">
                  <a:srgbClr val="6E747A">
                    <a:alpha val="43000"/>
                  </a:srgbClr>
                </a:outerShdw>
              </a:effectLst>
            </a:endParaRPr>
          </a:p>
        </p:txBody>
      </p:sp>
      <p:sp>
        <p:nvSpPr>
          <p:cNvPr id="10" name="Rounded Rectangle 2" descr="Green outline, highlighting measure what matters">
            <a:extLst>
              <a:ext uri="{FF2B5EF4-FFF2-40B4-BE49-F238E27FC236}">
                <a16:creationId xmlns:a16="http://schemas.microsoft.com/office/drawing/2014/main" id="{BFBEDBC1-D2D0-4006-BF26-386E235E2546}"/>
              </a:ext>
            </a:extLst>
          </p:cNvPr>
          <p:cNvSpPr/>
          <p:nvPr/>
        </p:nvSpPr>
        <p:spPr>
          <a:xfrm>
            <a:off x="5898341" y="2429071"/>
            <a:ext cx="4076930" cy="498327"/>
          </a:xfrm>
          <a:prstGeom prst="roundRect">
            <a:avLst/>
          </a:prstGeom>
          <a:noFill/>
          <a:ln w="76200">
            <a:solidFill>
              <a:srgbClr val="78BE2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706535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2B44C7-FA8E-45FA-875A-AA131C0D1B4D}"/>
              </a:ext>
            </a:extLst>
          </p:cNvPr>
          <p:cNvSpPr>
            <a:spLocks noGrp="1"/>
          </p:cNvSpPr>
          <p:nvPr>
            <p:ph type="title"/>
          </p:nvPr>
        </p:nvSpPr>
        <p:spPr/>
        <p:txBody>
          <a:bodyPr/>
          <a:lstStyle/>
          <a:p>
            <a:r>
              <a:rPr lang="en-US" dirty="0"/>
              <a:t>New Look for PBIS Apps – Coming Soon!</a:t>
            </a:r>
          </a:p>
        </p:txBody>
      </p:sp>
      <p:sp>
        <p:nvSpPr>
          <p:cNvPr id="4" name="Slide Number Placeholder 3">
            <a:extLst>
              <a:ext uri="{FF2B5EF4-FFF2-40B4-BE49-F238E27FC236}">
                <a16:creationId xmlns:a16="http://schemas.microsoft.com/office/drawing/2014/main" id="{FF47D4E0-DA2F-46DC-92CF-2F947B5149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7252B-4A3A-443E-82EA-92A5BCCF2336}"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 name="Picture 5" descr="Screenshot of the new website design for PBIS Apps">
            <a:extLst>
              <a:ext uri="{FF2B5EF4-FFF2-40B4-BE49-F238E27FC236}">
                <a16:creationId xmlns:a16="http://schemas.microsoft.com/office/drawing/2014/main" id="{745FAF23-37AE-42F2-BB6F-3678587CD921}"/>
              </a:ext>
            </a:extLst>
          </p:cNvPr>
          <p:cNvPicPr>
            <a:picLocks noChangeAspect="1"/>
          </p:cNvPicPr>
          <p:nvPr/>
        </p:nvPicPr>
        <p:blipFill>
          <a:blip r:embed="rId2"/>
          <a:stretch>
            <a:fillRect/>
          </a:stretch>
        </p:blipFill>
        <p:spPr>
          <a:xfrm>
            <a:off x="974271" y="1268511"/>
            <a:ext cx="9818916" cy="5349346"/>
          </a:xfrm>
          <a:prstGeom prst="rect">
            <a:avLst/>
          </a:prstGeom>
        </p:spPr>
      </p:pic>
    </p:spTree>
    <p:extLst>
      <p:ext uri="{BB962C8B-B14F-4D97-AF65-F5344CB8AC3E}">
        <p14:creationId xmlns:p14="http://schemas.microsoft.com/office/powerpoint/2010/main" val="12277096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93011-346C-454B-9238-BE52264B2E62}"/>
              </a:ext>
            </a:extLst>
          </p:cNvPr>
          <p:cNvSpPr>
            <a:spLocks noGrp="1"/>
          </p:cNvSpPr>
          <p:nvPr>
            <p:ph type="title"/>
          </p:nvPr>
        </p:nvSpPr>
        <p:spPr>
          <a:xfrm>
            <a:off x="3054096" y="-1071773"/>
            <a:ext cx="8988552" cy="914400"/>
          </a:xfrm>
        </p:spPr>
        <p:txBody>
          <a:bodyPr/>
          <a:lstStyle/>
          <a:p>
            <a:r>
              <a:rPr lang="en-US" dirty="0"/>
              <a:t>APBS 2021 Conference</a:t>
            </a:r>
          </a:p>
        </p:txBody>
      </p:sp>
      <p:sp>
        <p:nvSpPr>
          <p:cNvPr id="4" name="Slide Number Placeholder 3">
            <a:extLst>
              <a:ext uri="{FF2B5EF4-FFF2-40B4-BE49-F238E27FC236}">
                <a16:creationId xmlns:a16="http://schemas.microsoft.com/office/drawing/2014/main" id="{1F0DD3DD-B502-4EFE-8BE9-5D45A46B03D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pic>
        <p:nvPicPr>
          <p:cNvPr id="6" name="Picture 5" descr="APBS International Virtual Conference ">
            <a:extLst>
              <a:ext uri="{FF2B5EF4-FFF2-40B4-BE49-F238E27FC236}">
                <a16:creationId xmlns:a16="http://schemas.microsoft.com/office/drawing/2014/main" id="{EA46EF62-C9F2-4F69-A1B2-BAD1ACAF1F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3390741"/>
          </a:xfrm>
          <a:prstGeom prst="rect">
            <a:avLst/>
          </a:prstGeom>
        </p:spPr>
      </p:pic>
      <p:sp>
        <p:nvSpPr>
          <p:cNvPr id="7" name="TextBox 6">
            <a:extLst>
              <a:ext uri="{FF2B5EF4-FFF2-40B4-BE49-F238E27FC236}">
                <a16:creationId xmlns:a16="http://schemas.microsoft.com/office/drawing/2014/main" id="{6D185F08-09BA-4476-9CED-7E1137FD7935}"/>
              </a:ext>
            </a:extLst>
          </p:cNvPr>
          <p:cNvSpPr txBox="1"/>
          <p:nvPr/>
        </p:nvSpPr>
        <p:spPr>
          <a:xfrm>
            <a:off x="242047" y="3519139"/>
            <a:ext cx="11707906" cy="2923877"/>
          </a:xfrm>
          <a:prstGeom prst="rect">
            <a:avLst/>
          </a:prstGeom>
          <a:noFill/>
        </p:spPr>
        <p:txBody>
          <a:bodyPr wrap="square" rtlCol="0">
            <a:spAutoFit/>
          </a:bodyPr>
          <a:lstStyle/>
          <a:p>
            <a:pPr algn="ctr"/>
            <a:r>
              <a:rPr lang="en-US" sz="2400" b="1" i="0" dirty="0">
                <a:solidFill>
                  <a:srgbClr val="212529"/>
                </a:solidFill>
                <a:effectLst/>
              </a:rPr>
              <a:t>The Association for Positive Behavior Support is very excited to announce that planning has begun for the 18th International Virtual Conference on Positive Behavior Support.</a:t>
            </a:r>
            <a:endParaRPr lang="en-US" b="1" i="0" dirty="0">
              <a:solidFill>
                <a:srgbClr val="212529"/>
              </a:solidFill>
              <a:effectLst/>
            </a:endParaRPr>
          </a:p>
          <a:p>
            <a:pPr algn="ctr"/>
            <a:endParaRPr lang="en-US" b="0" i="0" dirty="0">
              <a:solidFill>
                <a:srgbClr val="212529"/>
              </a:solidFill>
              <a:effectLst/>
            </a:endParaRPr>
          </a:p>
          <a:p>
            <a:pPr algn="l"/>
            <a:r>
              <a:rPr lang="en-US" sz="2000" b="0" i="0" dirty="0">
                <a:solidFill>
                  <a:srgbClr val="212529"/>
                </a:solidFill>
                <a:effectLst/>
              </a:rPr>
              <a:t>The 18th International Virtual Conference on Positive Behavior Support will be held March 17-19, 2021. Plans for the virtual conference include live streamed sessions, pre-recorded sessions, ignite sessions, the PBIS Film Festival, meet the presenter networking sessions, a poster session and more. All live sessions will be recorded and available to attendees for six (6) months following the conference.</a:t>
            </a:r>
            <a:endParaRPr lang="en-US" sz="1100" b="0" i="0" dirty="0">
              <a:solidFill>
                <a:srgbClr val="212529"/>
              </a:solidFill>
              <a:effectLst/>
            </a:endParaRPr>
          </a:p>
          <a:p>
            <a:pPr algn="l"/>
            <a:endParaRPr lang="en-US" sz="1400" b="0" i="0" dirty="0">
              <a:solidFill>
                <a:srgbClr val="212529"/>
              </a:solidFill>
              <a:effectLst/>
            </a:endParaRPr>
          </a:p>
          <a:p>
            <a:pPr algn="ctr"/>
            <a:r>
              <a:rPr lang="en-US" sz="2400" b="1" i="0" dirty="0">
                <a:solidFill>
                  <a:srgbClr val="212529"/>
                </a:solidFill>
                <a:effectLst/>
              </a:rPr>
              <a:t>Stay Safe, Stay Healthy and we look forward to seeing you March 17-19, 2021!</a:t>
            </a:r>
            <a:endParaRPr lang="en-US" sz="2400" b="0" i="0" dirty="0">
              <a:solidFill>
                <a:srgbClr val="212529"/>
              </a:solidFill>
              <a:effectLst/>
            </a:endParaRPr>
          </a:p>
        </p:txBody>
      </p:sp>
    </p:spTree>
    <p:extLst>
      <p:ext uri="{BB962C8B-B14F-4D97-AF65-F5344CB8AC3E}">
        <p14:creationId xmlns:p14="http://schemas.microsoft.com/office/powerpoint/2010/main" val="23372405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Schools Can Apply for Cohort 17 (2021-2023)</a:t>
            </a:r>
          </a:p>
        </p:txBody>
      </p:sp>
      <p:sp>
        <p:nvSpPr>
          <p:cNvPr id="3" name="Content Placeholder 2"/>
          <p:cNvSpPr>
            <a:spLocks noGrp="1"/>
          </p:cNvSpPr>
          <p:nvPr>
            <p:ph idx="1"/>
          </p:nvPr>
        </p:nvSpPr>
        <p:spPr/>
        <p:txBody>
          <a:bodyPr/>
          <a:lstStyle/>
          <a:p>
            <a:r>
              <a:rPr lang="en-US" dirty="0"/>
              <a:t>Cohort application guides through Exploration activities to </a:t>
            </a:r>
            <a:r>
              <a:rPr lang="en-US" b="1" dirty="0"/>
              <a:t>form a team </a:t>
            </a:r>
            <a:r>
              <a:rPr lang="en-US" dirty="0"/>
              <a:t>and </a:t>
            </a:r>
            <a:r>
              <a:rPr lang="en-US" b="1" dirty="0"/>
              <a:t>get data system </a:t>
            </a:r>
            <a:r>
              <a:rPr lang="en-US" dirty="0"/>
              <a:t>in place.</a:t>
            </a:r>
          </a:p>
          <a:p>
            <a:r>
              <a:rPr lang="en-US" dirty="0"/>
              <a:t>Teams get pre-requisites in place to be </a:t>
            </a:r>
            <a:r>
              <a:rPr lang="en-US" b="1" dirty="0"/>
              <a:t>ready</a:t>
            </a:r>
            <a:r>
              <a:rPr lang="en-US" dirty="0"/>
              <a:t> for </a:t>
            </a:r>
            <a:r>
              <a:rPr lang="en-US" b="1" dirty="0"/>
              <a:t>PBIS Installation</a:t>
            </a:r>
            <a:r>
              <a:rPr lang="en-US" dirty="0"/>
              <a:t>, including </a:t>
            </a:r>
            <a:r>
              <a:rPr lang="en-US" b="1" dirty="0"/>
              <a:t>commitment to data collection and analysis</a:t>
            </a:r>
            <a:r>
              <a:rPr lang="en-US" dirty="0"/>
              <a:t>.</a:t>
            </a:r>
          </a:p>
          <a:p>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4D5D47-1752-4D84-8BFB-C2F71A34C932}"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865"/>
                </a:solidFill>
                <a:effectLst/>
                <a:uLnTx/>
                <a:uFillTx/>
                <a:latin typeface="Calibri"/>
                <a:ea typeface="+mn-ea"/>
                <a:cs typeface="+mn-cs"/>
              </a:rPr>
              <a:t>Leading for educational excellence and equity, every day for every one.</a:t>
            </a:r>
            <a:r>
              <a:rPr kumimoji="0" lang="en-US" sz="1200" b="0" i="0" u="none" strike="noStrike" kern="1200" cap="none" spc="0" normalizeH="0" baseline="0" noProof="0">
                <a:ln>
                  <a:noFill/>
                </a:ln>
                <a:solidFill>
                  <a:srgbClr val="FFFFFF"/>
                </a:solidFill>
                <a:effectLst/>
                <a:uLnTx/>
                <a:uFillTx/>
                <a:latin typeface="Calibri"/>
                <a:ea typeface="+mn-ea"/>
                <a:cs typeface="+mn-cs"/>
              </a:rPr>
              <a:t> </a:t>
            </a:r>
            <a:r>
              <a:rPr kumimoji="0" lang="en-US" sz="1200" b="0" i="0" u="none" strike="noStrike" kern="1200" cap="none" spc="0" normalizeH="0" baseline="0" noProof="0">
                <a:ln>
                  <a:noFill/>
                </a:ln>
                <a:solidFill>
                  <a:srgbClr val="78BE21"/>
                </a:solidFill>
                <a:effectLst/>
                <a:uLnTx/>
                <a:uFillTx/>
                <a:latin typeface="Calibri"/>
                <a:ea typeface="+mn-ea"/>
                <a:cs typeface="+mn-cs"/>
              </a:rPr>
              <a:t>|</a:t>
            </a:r>
            <a:r>
              <a:rPr kumimoji="0" lang="en-US" sz="1200" b="0" i="0" u="none" strike="noStrike" kern="1200" cap="none" spc="0" normalizeH="0" baseline="0" noProof="0">
                <a:ln>
                  <a:noFill/>
                </a:ln>
                <a:solidFill>
                  <a:srgbClr val="FFFFFF"/>
                </a:solidFill>
                <a:effectLst/>
                <a:uLnTx/>
                <a:uFillTx/>
                <a:latin typeface="Calibri"/>
                <a:ea typeface="+mn-ea"/>
                <a:cs typeface="+mn-cs"/>
              </a:rPr>
              <a:t> </a:t>
            </a:r>
            <a:r>
              <a:rPr kumimoji="0" lang="en-US" sz="1200" b="0" i="0" u="none" strike="noStrike" kern="1200" cap="none" spc="0" normalizeH="0" baseline="0" noProof="0">
                <a:ln>
                  <a:noFill/>
                </a:ln>
                <a:solidFill>
                  <a:srgbClr val="003865"/>
                </a:solidFill>
                <a:effectLst/>
                <a:uLnTx/>
                <a:uFillTx/>
                <a:latin typeface="Calibri"/>
                <a:ea typeface="+mn-ea"/>
                <a:cs typeface="+mn-cs"/>
              </a:rPr>
              <a:t>education.mn.gov</a:t>
            </a:r>
            <a:endParaRPr kumimoji="0" lang="en-US" sz="1200" b="0" i="0" u="none" strike="noStrike" kern="1200" cap="none" spc="0" normalizeH="0" baseline="0" noProof="0" dirty="0">
              <a:ln>
                <a:noFill/>
              </a:ln>
              <a:solidFill>
                <a:srgbClr val="003865"/>
              </a:solidFill>
              <a:effectLst/>
              <a:uLnTx/>
              <a:uFillTx/>
              <a:latin typeface="Calibri"/>
              <a:ea typeface="+mn-ea"/>
              <a:cs typeface="+mn-cs"/>
            </a:endParaRPr>
          </a:p>
        </p:txBody>
      </p:sp>
      <p:pic>
        <p:nvPicPr>
          <p:cNvPr id="10" name="Picture 9" descr="Screenshot of the PBIS application for Cohort 1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404474">
            <a:off x="1730083" y="3820669"/>
            <a:ext cx="9003608" cy="3867372"/>
          </a:xfrm>
          <a:prstGeom prst="rect">
            <a:avLst/>
          </a:prstGeom>
          <a:ln>
            <a:solidFill>
              <a:schemeClr val="tx1"/>
            </a:solidFill>
          </a:ln>
        </p:spPr>
      </p:pic>
      <p:sp>
        <p:nvSpPr>
          <p:cNvPr id="8" name="TextBox 7"/>
          <p:cNvSpPr txBox="1"/>
          <p:nvPr/>
        </p:nvSpPr>
        <p:spPr>
          <a:xfrm>
            <a:off x="5767005" y="5099745"/>
            <a:ext cx="5908983" cy="1077218"/>
          </a:xfrm>
          <a:prstGeom prst="rect">
            <a:avLst/>
          </a:prstGeom>
          <a:solidFill>
            <a:schemeClr val="bg1"/>
          </a:solidFill>
          <a:ln w="381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3865"/>
                </a:solidFill>
                <a:effectLst/>
                <a:uLnTx/>
                <a:uFillTx/>
                <a:latin typeface="Calibri"/>
                <a:ea typeface="+mn-ea"/>
                <a:cs typeface="+mn-cs"/>
              </a:rPr>
              <a:t>Open now!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hlinkClick r:id="rId3"/>
              </a:rPr>
              <a:t>http://pbisMN.org/Getting-Started</a:t>
            </a:r>
            <a:r>
              <a:rPr kumimoji="0" lang="en-US" sz="2800" b="0" i="0" u="none" strike="noStrike" kern="1200" cap="none" spc="0" normalizeH="0" baseline="0" noProof="0" dirty="0">
                <a:ln>
                  <a:noFill/>
                </a:ln>
                <a:solidFill>
                  <a:srgbClr val="003865"/>
                </a:solidFill>
                <a:effectLst/>
                <a:uLnTx/>
                <a:uFillTx/>
                <a:latin typeface="Calibri"/>
                <a:ea typeface="+mn-ea"/>
                <a:cs typeface="+mn-cs"/>
              </a:rPr>
              <a:t> </a:t>
            </a:r>
          </a:p>
        </p:txBody>
      </p:sp>
    </p:spTree>
    <p:extLst>
      <p:ext uri="{BB962C8B-B14F-4D97-AF65-F5344CB8AC3E}">
        <p14:creationId xmlns:p14="http://schemas.microsoft.com/office/powerpoint/2010/main" val="35441520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Share your #pbisMN work!</a:t>
            </a:r>
            <a:r>
              <a:rPr lang="en-US" sz="1800" dirty="0"/>
              <a:t/>
            </a:r>
            <a:br>
              <a:rPr lang="en-US" sz="1800" dirty="0"/>
            </a:br>
            <a:endParaRPr lang="en-US" sz="1800" dirty="0"/>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11/5/2020</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23</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a:solidFill>
                  <a:srgbClr val="003865"/>
                </a:solidFill>
              </a:rPr>
              <a:t>Leading for educational excellence and equity, every day for every one.</a:t>
            </a:r>
            <a:r>
              <a:rPr lang="en-US">
                <a:solidFill>
                  <a:srgbClr val="FFFFFF"/>
                </a:solidFill>
              </a:rPr>
              <a:t> </a:t>
            </a:r>
            <a:r>
              <a:rPr lang="en-US">
                <a:solidFill>
                  <a:srgbClr val="78BE21"/>
                </a:solidFill>
              </a:rPr>
              <a:t>|</a:t>
            </a:r>
            <a:r>
              <a:rPr lang="en-US">
                <a:solidFill>
                  <a:srgbClr val="FFFFFF"/>
                </a:solidFill>
              </a:rPr>
              <a:t> </a:t>
            </a:r>
            <a:r>
              <a:rPr lang="en-US">
                <a:solidFill>
                  <a:srgbClr val="003865"/>
                </a:solidFill>
              </a:rPr>
              <a:t>education.mn.gov</a:t>
            </a:r>
            <a:endParaRPr lang="en-US" dirty="0">
              <a:solidFill>
                <a:srgbClr val="003865"/>
              </a:solidFill>
            </a:endParaRPr>
          </a:p>
        </p:txBody>
      </p:sp>
      <p:sp>
        <p:nvSpPr>
          <p:cNvPr id="10" name="Shape 163"/>
          <p:cNvSpPr txBox="1"/>
          <p:nvPr/>
        </p:nvSpPr>
        <p:spPr>
          <a:xfrm>
            <a:off x="1354288" y="1933953"/>
            <a:ext cx="4515933" cy="378224"/>
          </a:xfrm>
          <a:prstGeom prst="rect">
            <a:avLst/>
          </a:prstGeom>
          <a:noFill/>
          <a:ln>
            <a:noFill/>
          </a:ln>
        </p:spPr>
        <p:txBody>
          <a:bodyPr lIns="68569" tIns="68569" rIns="68569" bIns="68569" numCol="1" anchor="ctr" anchorCtr="0">
            <a:noAutofit/>
          </a:bodyPr>
          <a:lstStyle/>
          <a:p>
            <a:r>
              <a:rPr lang="en-US" sz="3600" u="sng" dirty="0">
                <a:solidFill>
                  <a:srgbClr val="0563C1"/>
                </a:solidFill>
                <a:hlinkClick r:id="rId2"/>
              </a:rPr>
              <a:t>facebook.com/pbisMN</a:t>
            </a:r>
            <a:r>
              <a:rPr lang="en-US" sz="3600" u="sng" dirty="0">
                <a:solidFill>
                  <a:srgbClr val="0563C1"/>
                </a:solidFill>
              </a:rPr>
              <a:t> </a:t>
            </a:r>
            <a:r>
              <a:rPr lang="en-US" sz="3600" dirty="0">
                <a:solidFill>
                  <a:srgbClr val="003865"/>
                </a:solidFill>
              </a:rPr>
              <a:t> </a:t>
            </a:r>
          </a:p>
        </p:txBody>
      </p:sp>
      <p:sp>
        <p:nvSpPr>
          <p:cNvPr id="11" name="Shape 164"/>
          <p:cNvSpPr txBox="1"/>
          <p:nvPr/>
        </p:nvSpPr>
        <p:spPr>
          <a:xfrm>
            <a:off x="6564678" y="1857003"/>
            <a:ext cx="4362966" cy="532124"/>
          </a:xfrm>
          <a:prstGeom prst="rect">
            <a:avLst/>
          </a:prstGeom>
          <a:noFill/>
          <a:ln>
            <a:noFill/>
          </a:ln>
        </p:spPr>
        <p:txBody>
          <a:bodyPr lIns="68569" tIns="68569" rIns="68569" bIns="68569" numCol="1" anchor="ctr" anchorCtr="0">
            <a:noAutofit/>
          </a:bodyPr>
          <a:lstStyle/>
          <a:p>
            <a:r>
              <a:rPr lang="en-US" sz="3600" u="sng" dirty="0">
                <a:solidFill>
                  <a:srgbClr val="0563C1"/>
                </a:solidFill>
                <a:hlinkClick r:id="rId3"/>
              </a:rPr>
              <a:t>twitter.com/pbisMN</a:t>
            </a:r>
            <a:r>
              <a:rPr lang="en-US" sz="2800" dirty="0">
                <a:solidFill>
                  <a:srgbClr val="003865"/>
                </a:solidFill>
              </a:rPr>
              <a:t> </a:t>
            </a:r>
            <a:endParaRPr lang="en-US" sz="2000" dirty="0">
              <a:solidFill>
                <a:srgbClr val="003865"/>
              </a:solidFill>
            </a:endParaRPr>
          </a:p>
        </p:txBody>
      </p:sp>
      <p:pic>
        <p:nvPicPr>
          <p:cNvPr id="12" name="Shape 166" descr="This is the Twitter Logo of the bluebird tweeting." title="Twitter Logo"/>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045755" y="2528240"/>
            <a:ext cx="964763" cy="779737"/>
          </a:xfrm>
          <a:prstGeom prst="rect">
            <a:avLst/>
          </a:prstGeom>
          <a:noFill/>
          <a:ln>
            <a:noFill/>
          </a:ln>
        </p:spPr>
      </p:pic>
      <p:pic>
        <p:nvPicPr>
          <p:cNvPr id="9" name="Shape 162" descr="This is a thumbs up like sign from FaceBook." title="Thumbs Up Like FaceBook"/>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2704985" y="2528240"/>
            <a:ext cx="1814537" cy="816413"/>
          </a:xfrm>
          <a:prstGeom prst="roundRect">
            <a:avLst>
              <a:gd name="adj" fmla="val 16667"/>
            </a:avLst>
          </a:prstGeom>
          <a:noFill/>
          <a:ln>
            <a:noFill/>
          </a:ln>
        </p:spPr>
      </p:pic>
    </p:spTree>
    <p:extLst>
      <p:ext uri="{BB962C8B-B14F-4D97-AF65-F5344CB8AC3E}">
        <p14:creationId xmlns:p14="http://schemas.microsoft.com/office/powerpoint/2010/main" val="32799568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South Regional Contacts</a:t>
            </a:r>
            <a:endParaRPr lang="en-US" dirty="0"/>
          </a:p>
        </p:txBody>
      </p:sp>
      <p:sp>
        <p:nvSpPr>
          <p:cNvPr id="4" name="Slide Number Placeholder 3"/>
          <p:cNvSpPr>
            <a:spLocks noGrp="1"/>
          </p:cNvSpPr>
          <p:nvPr>
            <p:ph type="sldNum" sz="quarter" idx="12"/>
          </p:nvPr>
        </p:nvSpPr>
        <p:spPr>
          <a:prstGeom prst="rect">
            <a:avLst/>
          </a:prstGeom>
        </p:spPr>
        <p:txBody>
          <a:bodyPr/>
          <a:lstStyle/>
          <a:p>
            <a:fld id="{91C7252B-4A3A-443E-82EA-92A5BCCF2336}" type="slidenum">
              <a:rPr lang="en-US" smtClean="0"/>
              <a:pPr/>
              <a:t>24</a:t>
            </a:fld>
            <a:endParaRPr lang="en-US" dirty="0"/>
          </a:p>
        </p:txBody>
      </p:sp>
      <p:sp>
        <p:nvSpPr>
          <p:cNvPr id="5" name="Content Placeholder 2"/>
          <p:cNvSpPr txBox="1">
            <a:spLocks/>
          </p:cNvSpPr>
          <p:nvPr/>
        </p:nvSpPr>
        <p:spPr>
          <a:xfrm>
            <a:off x="894374" y="1458672"/>
            <a:ext cx="5157634" cy="466119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600"/>
              </a:spcAft>
              <a:buNone/>
            </a:pPr>
            <a:r>
              <a:rPr lang="en-US" sz="2000" b="1" i="1" dirty="0">
                <a:latin typeface="+mj-lt"/>
              </a:rPr>
              <a:t>South Regional Implementation Project</a:t>
            </a:r>
          </a:p>
          <a:p>
            <a:pPr marL="0" indent="0">
              <a:spcBef>
                <a:spcPts val="0"/>
              </a:spcBef>
              <a:buNone/>
            </a:pPr>
            <a:r>
              <a:rPr lang="en-US" sz="1800" b="1" dirty="0">
                <a:latin typeface="+mj-lt"/>
                <a:ea typeface="Verdana" panose="020B0604030504040204" pitchFamily="34" charset="0"/>
                <a:cs typeface="Verdana" panose="020B0604030504040204" pitchFamily="34" charset="0"/>
              </a:rPr>
              <a:t>Liz Deen </a:t>
            </a:r>
          </a:p>
          <a:p>
            <a:pPr marL="0" indent="0">
              <a:spcBef>
                <a:spcPts val="0"/>
              </a:spcBef>
              <a:buNone/>
            </a:pPr>
            <a:r>
              <a:rPr lang="en-US" sz="1800" dirty="0">
                <a:ea typeface="Verdana" panose="020B0604030504040204" pitchFamily="34" charset="0"/>
                <a:cs typeface="Verdana" panose="020B0604030504040204" pitchFamily="34" charset="0"/>
              </a:rPr>
              <a:t>Lead SRIP Coordinator</a:t>
            </a:r>
            <a:endParaRPr lang="en-US" sz="1800" b="1" dirty="0">
              <a:latin typeface="+mj-lt"/>
              <a:ea typeface="Verdana" panose="020B0604030504040204" pitchFamily="34" charset="0"/>
              <a:cs typeface="Verdana" panose="020B0604030504040204" pitchFamily="34" charset="0"/>
            </a:endParaRPr>
          </a:p>
          <a:p>
            <a:pPr marL="0" indent="0">
              <a:spcBef>
                <a:spcPts val="0"/>
              </a:spcBef>
              <a:buNone/>
            </a:pPr>
            <a:r>
              <a:rPr lang="en-US" sz="1800" dirty="0">
                <a:latin typeface="+mj-lt"/>
                <a:ea typeface="Verdana" panose="020B0604030504040204" pitchFamily="34" charset="0"/>
                <a:cs typeface="Verdana" panose="020B0604030504040204" pitchFamily="34" charset="0"/>
                <a:hlinkClick r:id="rId3"/>
              </a:rPr>
              <a:t>Liz.Deen@swwc.org</a:t>
            </a:r>
            <a:r>
              <a:rPr lang="en-US" sz="1800" dirty="0">
                <a:latin typeface="+mj-lt"/>
                <a:ea typeface="Verdana" panose="020B0604030504040204" pitchFamily="34" charset="0"/>
                <a:cs typeface="Verdana" panose="020B0604030504040204" pitchFamily="34" charset="0"/>
              </a:rPr>
              <a:t> </a:t>
            </a:r>
            <a:endParaRPr lang="en-US" sz="1100" dirty="0">
              <a:latin typeface="+mj-lt"/>
            </a:endParaRPr>
          </a:p>
          <a:p>
            <a:pPr marL="0" indent="0">
              <a:spcBef>
                <a:spcPts val="0"/>
              </a:spcBef>
              <a:buNone/>
            </a:pPr>
            <a:endParaRPr lang="en-US" sz="1100" dirty="0">
              <a:latin typeface="+mj-lt"/>
            </a:endParaRPr>
          </a:p>
          <a:p>
            <a:pPr marL="0" lvl="0" indent="0">
              <a:spcBef>
                <a:spcPts val="0"/>
              </a:spcBef>
              <a:buNone/>
            </a:pPr>
            <a:r>
              <a:rPr lang="en-US" sz="1800" b="1" dirty="0">
                <a:solidFill>
                  <a:srgbClr val="003865"/>
                </a:solidFill>
                <a:ea typeface="Verdana" panose="020B0604030504040204" pitchFamily="34" charset="0"/>
                <a:cs typeface="Verdana" panose="020B0604030504040204" pitchFamily="34" charset="0"/>
              </a:rPr>
              <a:t>Hazel Ashbeck</a:t>
            </a:r>
          </a:p>
          <a:p>
            <a:pPr marL="0" lvl="0" indent="0">
              <a:spcBef>
                <a:spcPts val="0"/>
              </a:spcBef>
              <a:buNone/>
            </a:pPr>
            <a:r>
              <a:rPr lang="en-US" sz="1800" dirty="0">
                <a:solidFill>
                  <a:srgbClr val="003865"/>
                </a:solidFill>
                <a:ea typeface="Verdana" panose="020B0604030504040204" pitchFamily="34" charset="0"/>
                <a:cs typeface="Verdana" panose="020B0604030504040204" pitchFamily="34" charset="0"/>
              </a:rPr>
              <a:t>SRIP Coordinator – SWWC</a:t>
            </a:r>
            <a:endParaRPr lang="en-US" sz="1800" b="1" dirty="0">
              <a:solidFill>
                <a:srgbClr val="003865"/>
              </a:solidFill>
              <a:ea typeface="Verdana" panose="020B0604030504040204" pitchFamily="34" charset="0"/>
              <a:cs typeface="Verdana" panose="020B0604030504040204" pitchFamily="34" charset="0"/>
            </a:endParaRPr>
          </a:p>
          <a:p>
            <a:pPr marL="0" lvl="0" indent="0">
              <a:spcBef>
                <a:spcPts val="0"/>
              </a:spcBef>
              <a:buNone/>
            </a:pPr>
            <a:r>
              <a:rPr lang="en-US" sz="1800" dirty="0">
                <a:solidFill>
                  <a:srgbClr val="003865"/>
                </a:solidFill>
                <a:ea typeface="Verdana" panose="020B0604030504040204" pitchFamily="34" charset="0"/>
                <a:cs typeface="Verdana" panose="020B0604030504040204" pitchFamily="34" charset="0"/>
                <a:hlinkClick r:id="rId4"/>
              </a:rPr>
              <a:t>Hazel.Ashbeck@swwc.org</a:t>
            </a:r>
            <a:r>
              <a:rPr lang="en-US" sz="1800" dirty="0">
                <a:solidFill>
                  <a:srgbClr val="003865"/>
                </a:solidFill>
                <a:ea typeface="Verdana" panose="020B0604030504040204" pitchFamily="34" charset="0"/>
                <a:cs typeface="Verdana" panose="020B0604030504040204" pitchFamily="34" charset="0"/>
              </a:rPr>
              <a:t> </a:t>
            </a:r>
            <a:endParaRPr lang="en-US" sz="1100" dirty="0">
              <a:latin typeface="+mj-lt"/>
            </a:endParaRPr>
          </a:p>
          <a:p>
            <a:pPr marL="0" lvl="0" indent="0">
              <a:spcBef>
                <a:spcPts val="0"/>
              </a:spcBef>
              <a:buNone/>
            </a:pPr>
            <a:endParaRPr lang="en-US" sz="1100" dirty="0">
              <a:latin typeface="+mj-lt"/>
            </a:endParaRPr>
          </a:p>
          <a:p>
            <a:pPr marL="0" lvl="0" indent="0">
              <a:spcBef>
                <a:spcPts val="0"/>
              </a:spcBef>
              <a:buNone/>
            </a:pPr>
            <a:r>
              <a:rPr lang="en-US" sz="1800" b="1" dirty="0">
                <a:solidFill>
                  <a:srgbClr val="003865"/>
                </a:solidFill>
                <a:ea typeface="Verdana" panose="020B0604030504040204" pitchFamily="34" charset="0"/>
                <a:cs typeface="Verdana" panose="020B0604030504040204" pitchFamily="34" charset="0"/>
              </a:rPr>
              <a:t>Erin Toninato</a:t>
            </a:r>
            <a:r>
              <a:rPr lang="en-US" sz="1800" dirty="0">
                <a:solidFill>
                  <a:srgbClr val="003865"/>
                </a:solidFill>
                <a:ea typeface="Verdana" panose="020B0604030504040204" pitchFamily="34" charset="0"/>
                <a:cs typeface="Verdana" panose="020B0604030504040204" pitchFamily="34" charset="0"/>
              </a:rPr>
              <a:t/>
            </a:r>
            <a:br>
              <a:rPr lang="en-US" sz="1800" dirty="0">
                <a:solidFill>
                  <a:srgbClr val="003865"/>
                </a:solidFill>
                <a:ea typeface="Verdana" panose="020B0604030504040204" pitchFamily="34" charset="0"/>
                <a:cs typeface="Verdana" panose="020B0604030504040204" pitchFamily="34" charset="0"/>
              </a:rPr>
            </a:br>
            <a:r>
              <a:rPr lang="en-US" sz="1800" dirty="0">
                <a:solidFill>
                  <a:srgbClr val="003865"/>
                </a:solidFill>
                <a:ea typeface="Verdana" panose="020B0604030504040204" pitchFamily="34" charset="0"/>
                <a:cs typeface="Verdana" panose="020B0604030504040204" pitchFamily="34" charset="0"/>
              </a:rPr>
              <a:t>SRIP Coordinator – South Central Service Cooperative </a:t>
            </a:r>
            <a:br>
              <a:rPr lang="en-US" sz="1800" dirty="0">
                <a:solidFill>
                  <a:srgbClr val="003865"/>
                </a:solidFill>
                <a:ea typeface="Verdana" panose="020B0604030504040204" pitchFamily="34" charset="0"/>
                <a:cs typeface="Verdana" panose="020B0604030504040204" pitchFamily="34" charset="0"/>
              </a:rPr>
            </a:br>
            <a:r>
              <a:rPr lang="en-US" sz="1800" dirty="0">
                <a:solidFill>
                  <a:srgbClr val="003865"/>
                </a:solidFill>
                <a:ea typeface="Verdana" panose="020B0604030504040204" pitchFamily="34" charset="0"/>
                <a:cs typeface="Verdana" panose="020B0604030504040204" pitchFamily="34" charset="0"/>
                <a:hlinkClick r:id="rId5"/>
              </a:rPr>
              <a:t>EToninato@mnscsc.org</a:t>
            </a:r>
            <a:r>
              <a:rPr lang="en-US" sz="1800" dirty="0">
                <a:solidFill>
                  <a:srgbClr val="003865"/>
                </a:solidFill>
                <a:ea typeface="Verdana" panose="020B0604030504040204" pitchFamily="34" charset="0"/>
                <a:cs typeface="Verdana" panose="020B0604030504040204" pitchFamily="34" charset="0"/>
              </a:rPr>
              <a:t> </a:t>
            </a:r>
            <a:endParaRPr lang="en-US" sz="1100" dirty="0">
              <a:latin typeface="+mj-lt"/>
            </a:endParaRPr>
          </a:p>
          <a:p>
            <a:pPr marL="0" indent="0">
              <a:buNone/>
            </a:pPr>
            <a:endParaRPr lang="en-US" sz="1100" dirty="0">
              <a:latin typeface="+mj-lt"/>
            </a:endParaRPr>
          </a:p>
          <a:p>
            <a:pPr marL="0" indent="0">
              <a:buNone/>
            </a:pPr>
            <a:r>
              <a:rPr lang="en-US" sz="1800" b="1" dirty="0">
                <a:latin typeface="+mj-lt"/>
                <a:ea typeface="Verdana" panose="020B0604030504040204" pitchFamily="34" charset="0"/>
                <a:cs typeface="Verdana" panose="020B0604030504040204" pitchFamily="34" charset="0"/>
              </a:rPr>
              <a:t>Amber Bruns</a:t>
            </a:r>
            <a:r>
              <a:rPr lang="en-US" sz="1800" dirty="0">
                <a:latin typeface="+mj-lt"/>
                <a:ea typeface="Verdana" panose="020B0604030504040204" pitchFamily="34" charset="0"/>
                <a:cs typeface="Verdana" panose="020B0604030504040204" pitchFamily="34" charset="0"/>
              </a:rPr>
              <a:t/>
            </a:r>
            <a:br>
              <a:rPr lang="en-US" sz="1800" dirty="0">
                <a:latin typeface="+mj-lt"/>
                <a:ea typeface="Verdana" panose="020B0604030504040204" pitchFamily="34" charset="0"/>
                <a:cs typeface="Verdana" panose="020B0604030504040204" pitchFamily="34" charset="0"/>
              </a:rPr>
            </a:br>
            <a:r>
              <a:rPr lang="en-US" sz="1800" dirty="0">
                <a:latin typeface="+mj-lt"/>
                <a:ea typeface="Verdana" panose="020B0604030504040204" pitchFamily="34" charset="0"/>
                <a:cs typeface="Verdana" panose="020B0604030504040204" pitchFamily="34" charset="0"/>
              </a:rPr>
              <a:t>Southwest West Central Service Cooperative </a:t>
            </a:r>
            <a:br>
              <a:rPr lang="en-US" sz="1800" dirty="0">
                <a:latin typeface="+mj-lt"/>
                <a:ea typeface="Verdana" panose="020B0604030504040204" pitchFamily="34" charset="0"/>
                <a:cs typeface="Verdana" panose="020B0604030504040204" pitchFamily="34" charset="0"/>
              </a:rPr>
            </a:br>
            <a:r>
              <a:rPr lang="en-US" sz="1800" dirty="0">
                <a:latin typeface="+mj-lt"/>
                <a:ea typeface="Verdana" panose="020B0604030504040204" pitchFamily="34" charset="0"/>
                <a:cs typeface="Verdana" panose="020B0604030504040204" pitchFamily="34" charset="0"/>
                <a:hlinkClick r:id="rId6"/>
              </a:rPr>
              <a:t>Amber.Bruns@swwc.org</a:t>
            </a:r>
            <a:r>
              <a:rPr lang="en-US" sz="1800" dirty="0">
                <a:latin typeface="+mj-lt"/>
                <a:ea typeface="Verdana" panose="020B0604030504040204" pitchFamily="34" charset="0"/>
                <a:cs typeface="Verdana" panose="020B0604030504040204" pitchFamily="34" charset="0"/>
              </a:rPr>
              <a:t> </a:t>
            </a:r>
          </a:p>
          <a:p>
            <a:pPr marL="0" indent="0">
              <a:buNone/>
            </a:pPr>
            <a:endParaRPr lang="en-US" sz="1800" dirty="0">
              <a:latin typeface="+mj-lt"/>
              <a:ea typeface="Verdana" panose="020B0604030504040204" pitchFamily="34" charset="0"/>
              <a:cs typeface="Verdana" panose="020B0604030504040204" pitchFamily="34" charset="0"/>
            </a:endParaRPr>
          </a:p>
        </p:txBody>
      </p:sp>
      <p:sp>
        <p:nvSpPr>
          <p:cNvPr id="7" name="TextBox 6"/>
          <p:cNvSpPr txBox="1"/>
          <p:nvPr/>
        </p:nvSpPr>
        <p:spPr>
          <a:xfrm>
            <a:off x="6624002" y="1458673"/>
            <a:ext cx="4407658" cy="3801041"/>
          </a:xfrm>
          <a:prstGeom prst="rect">
            <a:avLst/>
          </a:prstGeom>
          <a:noFill/>
        </p:spPr>
        <p:txBody>
          <a:bodyPr wrap="square" rtlCol="0">
            <a:spAutoFit/>
          </a:bodyPr>
          <a:lstStyle/>
          <a:p>
            <a:pPr>
              <a:spcAft>
                <a:spcPts val="600"/>
              </a:spcAft>
            </a:pPr>
            <a:r>
              <a:rPr lang="en-US" sz="2000" b="1" i="1" dirty="0">
                <a:latin typeface="+mj-lt"/>
              </a:rPr>
              <a:t>PBIS Management - Regional Contacts</a:t>
            </a:r>
          </a:p>
          <a:p>
            <a:r>
              <a:rPr lang="en-US" b="1" dirty="0"/>
              <a:t>Garrett Petrie</a:t>
            </a:r>
            <a:endParaRPr lang="en-US" dirty="0"/>
          </a:p>
          <a:p>
            <a:r>
              <a:rPr lang="en-US" dirty="0">
                <a:hlinkClick r:id="rId7"/>
              </a:rPr>
              <a:t>Garrett.Petrie@state.mn.us</a:t>
            </a:r>
            <a:endParaRPr lang="en-US" sz="1100" dirty="0">
              <a:latin typeface="+mj-lt"/>
            </a:endParaRPr>
          </a:p>
          <a:p>
            <a:endParaRPr lang="en-US" sz="1100" dirty="0">
              <a:latin typeface="+mj-lt"/>
            </a:endParaRPr>
          </a:p>
          <a:p>
            <a:r>
              <a:rPr lang="en-US" b="1" dirty="0"/>
              <a:t>Janet Christensen</a:t>
            </a:r>
            <a:endParaRPr lang="en-US" dirty="0"/>
          </a:p>
          <a:p>
            <a:r>
              <a:rPr lang="en-US" dirty="0">
                <a:hlinkClick r:id="rId8"/>
              </a:rPr>
              <a:t>Janet.Christensen@state.mn.us</a:t>
            </a:r>
            <a:r>
              <a:rPr lang="en-US" dirty="0"/>
              <a:t> </a:t>
            </a:r>
          </a:p>
          <a:p>
            <a:endParaRPr lang="en-US" sz="1100" dirty="0">
              <a:latin typeface="+mj-lt"/>
            </a:endParaRPr>
          </a:p>
          <a:p>
            <a:r>
              <a:rPr lang="en-US" b="1" dirty="0"/>
              <a:t>Eric Kloos</a:t>
            </a:r>
            <a:r>
              <a:rPr lang="en-US" dirty="0"/>
              <a:t/>
            </a:r>
            <a:br>
              <a:rPr lang="en-US" dirty="0"/>
            </a:br>
            <a:r>
              <a:rPr lang="en-US" u="sng" dirty="0">
                <a:hlinkClick r:id="rId9"/>
              </a:rPr>
              <a:t>Eric.Kloos@state.mn.us</a:t>
            </a:r>
            <a:r>
              <a:rPr lang="en-US" dirty="0"/>
              <a:t/>
            </a:r>
            <a:br>
              <a:rPr lang="en-US" dirty="0"/>
            </a:br>
            <a:endParaRPr lang="en-US" dirty="0">
              <a:latin typeface="+mj-lt"/>
            </a:endParaRPr>
          </a:p>
          <a:p>
            <a:pPr>
              <a:spcAft>
                <a:spcPts val="600"/>
              </a:spcAft>
            </a:pPr>
            <a:r>
              <a:rPr lang="en-US" sz="2000" b="1" i="1" dirty="0">
                <a:latin typeface="+mj-lt"/>
              </a:rPr>
              <a:t>PBIS Evaluation Contact</a:t>
            </a:r>
          </a:p>
          <a:p>
            <a:r>
              <a:rPr lang="en-US" b="1" dirty="0">
                <a:latin typeface="+mj-lt"/>
              </a:rPr>
              <a:t>Wilder Research</a:t>
            </a:r>
            <a:r>
              <a:rPr lang="en-US" dirty="0">
                <a:latin typeface="+mj-lt"/>
              </a:rPr>
              <a:t/>
            </a:r>
            <a:br>
              <a:rPr lang="en-US" dirty="0">
                <a:latin typeface="+mj-lt"/>
              </a:rPr>
            </a:br>
            <a:r>
              <a:rPr lang="en-US" u="sng" dirty="0">
                <a:latin typeface="+mj-lt"/>
                <a:hlinkClick r:id="rId10"/>
              </a:rPr>
              <a:t>pbisevalmn@wilder.org</a:t>
            </a:r>
            <a:endParaRPr lang="en-US" sz="2000" dirty="0">
              <a:latin typeface="+mj-lt"/>
            </a:endParaRPr>
          </a:p>
        </p:txBody>
      </p:sp>
      <p:sp>
        <p:nvSpPr>
          <p:cNvPr id="6" name="Rectangle 5"/>
          <p:cNvSpPr/>
          <p:nvPr/>
        </p:nvSpPr>
        <p:spPr>
          <a:xfrm>
            <a:off x="6624002" y="5470197"/>
            <a:ext cx="4407658" cy="646331"/>
          </a:xfrm>
          <a:prstGeom prst="rect">
            <a:avLst/>
          </a:prstGeom>
        </p:spPr>
        <p:txBody>
          <a:bodyPr wrap="square">
            <a:spAutoFit/>
          </a:bodyPr>
          <a:lstStyle/>
          <a:p>
            <a:r>
              <a:rPr lang="en-US" b="1" dirty="0"/>
              <a:t>Find other PBIS Minnesota contacts at: </a:t>
            </a:r>
            <a:r>
              <a:rPr lang="en-US" dirty="0">
                <a:hlinkClick r:id="rId11" tooltip="PBIS MN contact webpage"/>
              </a:rPr>
              <a:t>http://pbismn.org/contact-us.php</a:t>
            </a:r>
            <a:r>
              <a:rPr lang="en-US" dirty="0"/>
              <a:t> </a:t>
            </a:r>
          </a:p>
        </p:txBody>
      </p:sp>
      <p:sp>
        <p:nvSpPr>
          <p:cNvPr id="3" name="Date Placeholder 2"/>
          <p:cNvSpPr>
            <a:spLocks noGrp="1"/>
          </p:cNvSpPr>
          <p:nvPr>
            <p:ph type="dt" sz="half" idx="10"/>
          </p:nvPr>
        </p:nvSpPr>
        <p:spPr/>
        <p:txBody>
          <a:bodyPr/>
          <a:lstStyle/>
          <a:p>
            <a:fld id="{43D316F4-89AD-44DD-BF26-638FC8FCDF6E}" type="datetime1">
              <a:rPr lang="en-US" smtClean="0">
                <a:solidFill>
                  <a:srgbClr val="000000"/>
                </a:solidFill>
              </a:rPr>
              <a:t>11/5/2020</a:t>
            </a:fld>
            <a:endParaRPr lang="en-US" dirty="0">
              <a:solidFill>
                <a:srgbClr val="000000"/>
              </a:solidFill>
            </a:endParaRPr>
          </a:p>
        </p:txBody>
      </p:sp>
      <p:sp>
        <p:nvSpPr>
          <p:cNvPr id="8" name="Footer Placeholder 7"/>
          <p:cNvSpPr>
            <a:spLocks noGrp="1"/>
          </p:cNvSpPr>
          <p:nvPr>
            <p:ph type="ftr" sz="quarter" idx="13"/>
          </p:nvPr>
        </p:nvSpPr>
        <p:spPr/>
        <p:txBody>
          <a:bodyPr/>
          <a:lstStyle/>
          <a:p>
            <a:r>
              <a:rPr lang="en-US">
                <a:solidFill>
                  <a:srgbClr val="003865"/>
                </a:solidFill>
              </a:rPr>
              <a:t>Leading for educational excellence and equity, every day for every one.</a:t>
            </a:r>
            <a:r>
              <a:rPr lang="en-US">
                <a:solidFill>
                  <a:srgbClr val="FFFFFF"/>
                </a:solidFill>
              </a:rPr>
              <a:t> </a:t>
            </a:r>
            <a:r>
              <a:rPr lang="en-US">
                <a:solidFill>
                  <a:srgbClr val="78BE21"/>
                </a:solidFill>
              </a:rPr>
              <a:t>|</a:t>
            </a:r>
            <a:r>
              <a:rPr lang="en-US">
                <a:solidFill>
                  <a:srgbClr val="FFFFFF"/>
                </a:solidFill>
              </a:rPr>
              <a:t> </a:t>
            </a:r>
            <a:r>
              <a:rPr lang="en-US">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1427965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sz="quarter" idx="13"/>
          </p:nvPr>
        </p:nvSpPr>
        <p:spPr/>
        <p:txBody>
          <a:bodyPr/>
          <a:lstStyle/>
          <a:p>
            <a:pPr>
              <a:spcAft>
                <a:spcPts val="0"/>
              </a:spcAft>
            </a:pPr>
            <a:r>
              <a:rPr lang="en-US" sz="2800" b="1"/>
              <a:t>Minnesota Department of Education – PBIS Management Team</a:t>
            </a:r>
          </a:p>
          <a:p>
            <a:pPr>
              <a:spcAft>
                <a:spcPts val="0"/>
              </a:spcAft>
            </a:pPr>
            <a:r>
              <a:rPr lang="en-US" sz="2800"/>
              <a:t>MDE.PBIS@state.mn.us</a:t>
            </a:r>
            <a:endParaRPr lang="en-US" sz="2800" dirty="0"/>
          </a:p>
        </p:txBody>
      </p:sp>
      <p:sp>
        <p:nvSpPr>
          <p:cNvPr id="4" name="Date Placeholder 3"/>
          <p:cNvSpPr>
            <a:spLocks noGrp="1"/>
          </p:cNvSpPr>
          <p:nvPr>
            <p:ph type="dt" sz="half" idx="10"/>
          </p:nvPr>
        </p:nvSpPr>
        <p:spPr/>
        <p:txBody>
          <a:bodyPr/>
          <a:lstStyle/>
          <a:p>
            <a:fld id="{D094F804-653A-41F1-A565-1098D9DEB37A}" type="datetime1">
              <a:rPr lang="en-US" smtClean="0">
                <a:solidFill>
                  <a:srgbClr val="FFFFFF"/>
                </a:solidFill>
              </a:rPr>
              <a:pPr/>
              <a:t>11/5/2020</a:t>
            </a:fld>
            <a:endParaRPr lang="en-US" dirty="0">
              <a:solidFill>
                <a:srgbClr val="FFFFFF"/>
              </a:solidFill>
            </a:endParaRPr>
          </a:p>
        </p:txBody>
      </p:sp>
      <p:sp>
        <p:nvSpPr>
          <p:cNvPr id="5" name="Footer Placeholder 4"/>
          <p:cNvSpPr>
            <a:spLocks noGrp="1"/>
          </p:cNvSpPr>
          <p:nvPr>
            <p:ph type="ftr" sz="quarter" idx="12"/>
          </p:nvPr>
        </p:nvSpPr>
        <p:spPr/>
        <p:txBody>
          <a:bodyPr/>
          <a:lstStyle/>
          <a:p>
            <a:r>
              <a:rPr lang="en-US" dirty="0">
                <a:solidFill>
                  <a:srgbClr val="FFFFFF"/>
                </a:solidFill>
              </a:rPr>
              <a:t>Leading for educational excellence and equity, every day for every one. </a:t>
            </a:r>
            <a:r>
              <a:rPr lang="en-US" dirty="0">
                <a:solidFill>
                  <a:srgbClr val="78BE21"/>
                </a:solidFill>
              </a:rPr>
              <a:t>|</a:t>
            </a:r>
            <a:r>
              <a:rPr lang="en-US" dirty="0">
                <a:solidFill>
                  <a:srgbClr val="FFFFFF"/>
                </a:solidFill>
              </a:rPr>
              <a:t> education.mn.gov</a:t>
            </a:r>
          </a:p>
        </p:txBody>
      </p:sp>
      <p:sp>
        <p:nvSpPr>
          <p:cNvPr id="6" name="Slide Number Placeholder 5"/>
          <p:cNvSpPr>
            <a:spLocks noGrp="1"/>
          </p:cNvSpPr>
          <p:nvPr>
            <p:ph type="sldNum" sz="quarter" idx="11"/>
          </p:nvPr>
        </p:nvSpPr>
        <p:spPr/>
        <p:txBody>
          <a:bodyPr/>
          <a:lstStyle/>
          <a:p>
            <a:fld id="{48F63A3B-78C7-47BE-AE5E-E10140E04643}" type="slidenum">
              <a:rPr lang="en-US" smtClean="0">
                <a:solidFill>
                  <a:srgbClr val="FFFFFF"/>
                </a:solidFill>
              </a:rPr>
              <a:pPr/>
              <a:t>25</a:t>
            </a:fld>
            <a:endParaRPr lang="en-US" dirty="0">
              <a:solidFill>
                <a:srgbClr val="FFFFFF"/>
              </a:solidFill>
            </a:endParaRPr>
          </a:p>
        </p:txBody>
      </p:sp>
    </p:spTree>
    <p:extLst>
      <p:ext uri="{BB962C8B-B14F-4D97-AF65-F5344CB8AC3E}">
        <p14:creationId xmlns:p14="http://schemas.microsoft.com/office/powerpoint/2010/main" val="4105469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solidFill>
                  <a:srgbClr val="FFFFFF"/>
                </a:solidFill>
              </a:rPr>
              <a:t>Action Planning with Results</a:t>
            </a:r>
            <a:r>
              <a:rPr lang="en-US" dirty="0">
                <a:solidFill>
                  <a:srgbClr val="FFFFFF"/>
                </a:solidFill>
              </a:rPr>
              <a:t/>
            </a:r>
            <a:br>
              <a:rPr lang="en-US" dirty="0">
                <a:solidFill>
                  <a:srgbClr val="FFFFFF"/>
                </a:solidFill>
              </a:rPr>
            </a:br>
            <a:r>
              <a:rPr lang="en-US" sz="2700" dirty="0">
                <a:solidFill>
                  <a:srgbClr val="FFFFFF"/>
                </a:solidFill>
              </a:rPr>
              <a:t>PBIS Minnesota Cohort Training</a:t>
            </a:r>
            <a:endParaRPr lang="en-US" sz="3200" dirty="0"/>
          </a:p>
        </p:txBody>
      </p:sp>
      <p:sp>
        <p:nvSpPr>
          <p:cNvPr id="3" name="Content Placeholder 2"/>
          <p:cNvSpPr>
            <a:spLocks noGrp="1"/>
          </p:cNvSpPr>
          <p:nvPr>
            <p:ph idx="1"/>
          </p:nvPr>
        </p:nvSpPr>
        <p:spPr/>
        <p:txBody>
          <a:bodyPr>
            <a:normAutofit/>
          </a:bodyPr>
          <a:lstStyle/>
          <a:p>
            <a:pPr marL="0" indent="0">
              <a:buNone/>
            </a:pPr>
            <a:r>
              <a:rPr lang="en-US" sz="3600" b="1" dirty="0"/>
              <a:t>Takeaways</a:t>
            </a:r>
          </a:p>
          <a:p>
            <a:r>
              <a:rPr lang="en-US" sz="2800" dirty="0">
                <a:sym typeface="Calibri"/>
              </a:rPr>
              <a:t>PBIS in practice</a:t>
            </a:r>
          </a:p>
          <a:p>
            <a:r>
              <a:rPr lang="en-US" sz="2800" dirty="0"/>
              <a:t>Implementation progress</a:t>
            </a:r>
          </a:p>
          <a:p>
            <a:r>
              <a:rPr lang="en-US" sz="2800" dirty="0"/>
              <a:t>Featured webinar recordings </a:t>
            </a:r>
          </a:p>
          <a:p>
            <a:r>
              <a:rPr lang="en-US" sz="2800" dirty="0"/>
              <a:t>News and updates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378511-6713-4613-8B07-4467D575BE79}"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Leading for educational excellence and equity, every day for every one.</a:t>
            </a:r>
            <a:r>
              <a:rPr kumimoji="0" lang="en-US" sz="1200" b="0" i="0" u="none" strike="noStrike" kern="1200" cap="none" spc="0" normalizeH="0" baseline="0" noProof="0" dirty="0">
                <a:ln>
                  <a:noFill/>
                </a:ln>
                <a:solidFill>
                  <a:srgbClr val="78BE21"/>
                </a:solidFill>
                <a:effectLst/>
                <a:uLnTx/>
                <a:uFillTx/>
                <a:latin typeface="Calibri"/>
                <a:ea typeface="+mn-ea"/>
                <a:cs typeface="+mn-cs"/>
              </a:rPr>
              <a:t> |</a:t>
            </a:r>
            <a:r>
              <a:rPr kumimoji="0" lang="en-US" sz="1200" b="0" i="0" u="none" strike="noStrike" kern="1200" cap="none" spc="0" normalizeH="0" baseline="0" noProof="0" dirty="0">
                <a:ln>
                  <a:noFill/>
                </a:ln>
                <a:solidFill>
                  <a:srgbClr val="003865"/>
                </a:solidFill>
                <a:effectLst/>
                <a:uLnTx/>
                <a:uFillTx/>
                <a:latin typeface="Calibri"/>
                <a:ea typeface="+mn-ea"/>
                <a:cs typeface="+mn-cs"/>
              </a:rPr>
              <a:t> education.mn.gov</a:t>
            </a:r>
          </a:p>
        </p:txBody>
      </p:sp>
    </p:spTree>
    <p:extLst>
      <p:ext uri="{BB962C8B-B14F-4D97-AF65-F5344CB8AC3E}">
        <p14:creationId xmlns:p14="http://schemas.microsoft.com/office/powerpoint/2010/main" val="6099083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z="3200" b="1" i="0" u="none" strike="noStrike" kern="1200" cap="none" spc="0" normalizeH="0" baseline="0" noProof="0" dirty="0">
                <a:ln>
                  <a:noFill/>
                </a:ln>
                <a:solidFill>
                  <a:srgbClr val="78BE21"/>
                </a:solidFill>
                <a:effectLst/>
                <a:uLnTx/>
                <a:uFillTx/>
                <a:latin typeface="Calibri"/>
                <a:ea typeface="+mj-ea"/>
                <a:cs typeface="+mj-cs"/>
              </a:rPr>
              <a:t>Action Planning with Results</a:t>
            </a:r>
            <a:br>
              <a:rPr kumimoji="0" lang="en-US" sz="3200" b="1" i="0" u="none" strike="noStrike" kern="1200" cap="none" spc="0" normalizeH="0" baseline="0" noProof="0" dirty="0">
                <a:ln>
                  <a:noFill/>
                </a:ln>
                <a:solidFill>
                  <a:srgbClr val="78BE21"/>
                </a:solidFill>
                <a:effectLst/>
                <a:uLnTx/>
                <a:uFillTx/>
                <a:latin typeface="Calibri"/>
                <a:ea typeface="+mj-ea"/>
                <a:cs typeface="+mj-cs"/>
              </a:rPr>
            </a:br>
            <a:r>
              <a:rPr lang="en-US" dirty="0"/>
              <a:t>PBIS in Practice</a:t>
            </a:r>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11/5/2020</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4</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a:solidFill>
                  <a:srgbClr val="003865"/>
                </a:solidFill>
              </a:rPr>
              <a:t>Leading for educational excellence and equity, every day for every one.</a:t>
            </a:r>
            <a:r>
              <a:rPr lang="en-US">
                <a:solidFill>
                  <a:srgbClr val="FFFFFF"/>
                </a:solidFill>
              </a:rPr>
              <a:t> </a:t>
            </a:r>
            <a:r>
              <a:rPr lang="en-US">
                <a:solidFill>
                  <a:srgbClr val="78BE21"/>
                </a:solidFill>
              </a:rPr>
              <a:t>|</a:t>
            </a:r>
            <a:r>
              <a:rPr lang="en-US">
                <a:solidFill>
                  <a:srgbClr val="FFFFFF"/>
                </a:solidFill>
              </a:rPr>
              <a:t> </a:t>
            </a:r>
            <a:r>
              <a:rPr lang="en-US">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9615113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5" name="Picture 4" descr="Minnesota Statutes Website&#10;&#10;122A.627 Positive Behavioral Interventions and Supports added to 2017 Education Statutes">
            <a:extLst>
              <a:ext uri="{FF2B5EF4-FFF2-40B4-BE49-F238E27FC236}">
                <a16:creationId xmlns:a16="http://schemas.microsoft.com/office/drawing/2014/main" id="{146C64BF-85A7-4FD4-9A32-31572197E9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06" r="1406" b="8277"/>
          <a:stretch/>
        </p:blipFill>
        <p:spPr>
          <a:xfrm>
            <a:off x="0" y="0"/>
            <a:ext cx="12192000" cy="6858000"/>
          </a:xfrm>
          <a:prstGeom prst="rect">
            <a:avLst/>
          </a:prstGeom>
        </p:spPr>
      </p:pic>
      <p:sp>
        <p:nvSpPr>
          <p:cNvPr id="200" name="Google Shape;200;p10" descr="to show the MN statute" title="hyperlink"/>
          <p:cNvSpPr txBox="1"/>
          <p:nvPr/>
        </p:nvSpPr>
        <p:spPr>
          <a:xfrm>
            <a:off x="4495132" y="2474680"/>
            <a:ext cx="5315238" cy="338554"/>
          </a:xfrm>
          <a:prstGeom prst="rect">
            <a:avLst/>
          </a:prstGeom>
          <a:solidFill>
            <a:srgbClr val="990033"/>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600"/>
              <a:buFont typeface="Calibri"/>
              <a:buNone/>
            </a:pPr>
            <a:r>
              <a:rPr lang="en-US" sz="1600" b="1" i="0" u="none" strike="noStrike" cap="none" dirty="0">
                <a:solidFill>
                  <a:srgbClr val="FFFFFF"/>
                </a:solidFill>
                <a:latin typeface="Calibri"/>
                <a:ea typeface="Calibri"/>
                <a:cs typeface="Calibri"/>
                <a:sym typeface="Calibri"/>
              </a:rPr>
              <a:t>Source: </a:t>
            </a:r>
            <a:r>
              <a:rPr lang="en-US" sz="1600" b="1" i="0" u="sng" strike="noStrike" cap="none" dirty="0">
                <a:solidFill>
                  <a:srgbClr val="FFFFFF"/>
                </a:solidFill>
                <a:latin typeface="Calibri"/>
                <a:ea typeface="Calibri"/>
                <a:cs typeface="Calibri"/>
                <a:sym typeface="Calibri"/>
              </a:rPr>
              <a:t>https://www.revisor.mn.gov/statutes/?id=122A.627</a:t>
            </a:r>
            <a:endParaRPr sz="1600" b="0" i="0" u="sng" strike="noStrike" cap="none" dirty="0">
              <a:solidFill>
                <a:srgbClr val="FFFFFF"/>
              </a:solidFill>
              <a:latin typeface="Calibri"/>
              <a:ea typeface="Calibri"/>
              <a:cs typeface="Calibri"/>
              <a:sym typeface="Calibri"/>
            </a:endParaRPr>
          </a:p>
        </p:txBody>
      </p:sp>
      <p:sp>
        <p:nvSpPr>
          <p:cNvPr id="201" name="Google Shape;201;p10"/>
          <p:cNvSpPr txBox="1">
            <a:spLocks noGrp="1"/>
          </p:cNvSpPr>
          <p:nvPr>
            <p:ph type="title"/>
          </p:nvPr>
        </p:nvSpPr>
        <p:spPr>
          <a:xfrm>
            <a:off x="388257" y="-132556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alibri"/>
              <a:buNone/>
            </a:pPr>
            <a:r>
              <a:rPr lang="en-US"/>
              <a:t>PBIS Defined in MN Statute 122A.627</a:t>
            </a:r>
            <a:endParaRPr/>
          </a:p>
        </p:txBody>
      </p:sp>
    </p:spTree>
    <p:extLst>
      <p:ext uri="{BB962C8B-B14F-4D97-AF65-F5344CB8AC3E}">
        <p14:creationId xmlns:p14="http://schemas.microsoft.com/office/powerpoint/2010/main" val="26877036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34EA8EB-99BE-4E10-9F6C-8CB8B1ED6C02}"/>
              </a:ext>
            </a:extLst>
          </p:cNvPr>
          <p:cNvSpPr>
            <a:spLocks noGrp="1"/>
          </p:cNvSpPr>
          <p:nvPr>
            <p:ph idx="1"/>
          </p:nvPr>
        </p:nvSpPr>
        <p:spPr>
          <a:xfrm>
            <a:off x="838200" y="1825625"/>
            <a:ext cx="5616388" cy="4351338"/>
          </a:xfrm>
        </p:spPr>
        <p:txBody>
          <a:bodyPr>
            <a:normAutofit/>
          </a:bodyPr>
          <a:lstStyle/>
          <a:p>
            <a:pPr marL="457200" indent="-457200">
              <a:buFont typeface="+mj-lt"/>
              <a:buAutoNum type="arabicPeriod"/>
            </a:pPr>
            <a:endParaRPr lang="en-US" dirty="0"/>
          </a:p>
          <a:p>
            <a:pPr marL="457200" indent="-457200">
              <a:buFont typeface="+mj-lt"/>
              <a:buAutoNum type="arabicPeriod"/>
            </a:pPr>
            <a:r>
              <a:rPr lang="en-US" sz="1800" dirty="0"/>
              <a:t>3-5 positive expectations, taught and practiced</a:t>
            </a:r>
          </a:p>
          <a:p>
            <a:pPr marL="457200" indent="-457200">
              <a:buFont typeface="+mj-lt"/>
              <a:buAutoNum type="arabicPeriod"/>
            </a:pPr>
            <a:r>
              <a:rPr lang="en-US" sz="1800" dirty="0"/>
              <a:t>Acknowledgement and feedback system</a:t>
            </a:r>
          </a:p>
          <a:p>
            <a:pPr marL="457200" indent="-457200">
              <a:buFont typeface="+mj-lt"/>
              <a:buAutoNum type="arabicPeriod"/>
            </a:pPr>
            <a:r>
              <a:rPr lang="en-US" sz="1800" dirty="0"/>
              <a:t>Consistent and specialized supports</a:t>
            </a:r>
          </a:p>
          <a:p>
            <a:pPr marL="457200" indent="-457200">
              <a:buFont typeface="+mj-lt"/>
              <a:buAutoNum type="arabicPeriod"/>
            </a:pPr>
            <a:r>
              <a:rPr lang="en-US" sz="1800" dirty="0"/>
              <a:t>Data-based decision making</a:t>
            </a:r>
          </a:p>
          <a:p>
            <a:pPr marL="457200" indent="-457200">
              <a:buFont typeface="+mj-lt"/>
              <a:buAutoNum type="arabicPeriod"/>
            </a:pPr>
            <a:r>
              <a:rPr lang="en-US" sz="1800" dirty="0"/>
              <a:t>Continuum of interventions for all to support </a:t>
            </a:r>
            <a:r>
              <a:rPr lang="en-US" sz="1800" smtClean="0"/>
              <a:t>behavioral success</a:t>
            </a:r>
            <a:endParaRPr lang="en-US" sz="1800" dirty="0"/>
          </a:p>
          <a:p>
            <a:pPr marL="457200" indent="-457200">
              <a:buFont typeface="+mj-lt"/>
              <a:buAutoNum type="arabicPeriod"/>
            </a:pPr>
            <a:r>
              <a:rPr lang="en-US" sz="1800" dirty="0"/>
              <a:t>Team-based approach</a:t>
            </a:r>
          </a:p>
        </p:txBody>
      </p:sp>
      <p:sp>
        <p:nvSpPr>
          <p:cNvPr id="2" name="Title 1">
            <a:extLst>
              <a:ext uri="{FF2B5EF4-FFF2-40B4-BE49-F238E27FC236}">
                <a16:creationId xmlns:a16="http://schemas.microsoft.com/office/drawing/2014/main" id="{439E6D67-3C7E-4872-A015-C39A32DF12A1}"/>
              </a:ext>
            </a:extLst>
          </p:cNvPr>
          <p:cNvSpPr>
            <a:spLocks noGrp="1"/>
          </p:cNvSpPr>
          <p:nvPr>
            <p:ph type="title"/>
          </p:nvPr>
        </p:nvSpPr>
        <p:spPr/>
        <p:txBody>
          <a:bodyPr/>
          <a:lstStyle/>
          <a:p>
            <a:r>
              <a:rPr lang="en-US" sz="2800" dirty="0">
                <a:solidFill>
                  <a:srgbClr val="FFFFFF"/>
                </a:solidFill>
              </a:rPr>
              <a:t>Statute PBIS Definition in Practice:</a:t>
            </a:r>
            <a:br>
              <a:rPr lang="en-US" sz="2800" dirty="0">
                <a:solidFill>
                  <a:srgbClr val="FFFFFF"/>
                </a:solidFill>
              </a:rPr>
            </a:br>
            <a:r>
              <a:rPr lang="en-US" sz="1600" dirty="0">
                <a:solidFill>
                  <a:srgbClr val="FFFFFF"/>
                </a:solidFill>
              </a:rPr>
              <a:t>An Evidence-Based Framework to Prevent Problem Behavior and Support Positive, Prosocial Behaviors</a:t>
            </a:r>
            <a:endParaRPr lang="en-US" dirty="0"/>
          </a:p>
        </p:txBody>
      </p:sp>
      <p:pic>
        <p:nvPicPr>
          <p:cNvPr id="12" name="Picture 5" descr="ticket fro positive behavior">
            <a:extLst>
              <a:ext uri="{FF2B5EF4-FFF2-40B4-BE49-F238E27FC236}">
                <a16:creationId xmlns:a16="http://schemas.microsoft.com/office/drawing/2014/main" id="{A2D4A4B4-3D82-46E5-BCB3-A7DAC409E1A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412941" y="4893500"/>
            <a:ext cx="2404578" cy="184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Kennedy Card for student to be signed off by teacher and parent to track the following items:&#10;&#10;Materials to Class&#10;Worked and let others work&#10;Followed directions the first time">
            <a:extLst>
              <a:ext uri="{FF2B5EF4-FFF2-40B4-BE49-F238E27FC236}">
                <a16:creationId xmlns:a16="http://schemas.microsoft.com/office/drawing/2014/main" id="{CFFB93FD-F586-40D6-9EE3-F2CF342520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25" t="3052" r="3340" b="3196"/>
          <a:stretch/>
        </p:blipFill>
        <p:spPr>
          <a:xfrm rot="732355">
            <a:off x="9490766" y="2475315"/>
            <a:ext cx="2347905" cy="2215653"/>
          </a:xfrm>
          <a:prstGeom prst="rect">
            <a:avLst/>
          </a:prstGeom>
          <a:ln>
            <a:solidFill>
              <a:schemeClr val="bg2">
                <a:lumMod val="75000"/>
              </a:schemeClr>
            </a:solidFill>
          </a:ln>
        </p:spPr>
      </p:pic>
      <p:pic>
        <p:nvPicPr>
          <p:cNvPr id="14" name="Picture 13" descr="PBIS triangle that displays the distribution of progressively more comprehensive and personalized interventions.  &#10;&#10;From the bottom to the top of the triangle&#10;&#10;(Green Section) All students receive primary prevention that may include instructional classroom management, culturally responsive school-wide social skills instruction, restorative discipline and positive reinforcement.&#10;&#10;(Yellow Section) 15% of students receive secondary prevention which may include targeted group social instruction  &#10;&#10;(Red Section) 5% of students receive tertiary prevention which may include trauma informed cognitive behavioral counseling and wraparound function-based support. ">
            <a:extLst>
              <a:ext uri="{FF2B5EF4-FFF2-40B4-BE49-F238E27FC236}">
                <a16:creationId xmlns:a16="http://schemas.microsoft.com/office/drawing/2014/main" id="{98F0DD06-F359-4B82-B096-A7A13DF319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7633" y="2734646"/>
            <a:ext cx="1937813" cy="1794197"/>
          </a:xfrm>
          <a:prstGeom prst="rect">
            <a:avLst/>
          </a:prstGeom>
        </p:spPr>
      </p:pic>
      <p:pic>
        <p:nvPicPr>
          <p:cNvPr id="17" name="Picture 16" descr="homecoming spriit days for local school">
            <a:extLst>
              <a:ext uri="{FF2B5EF4-FFF2-40B4-BE49-F238E27FC236}">
                <a16:creationId xmlns:a16="http://schemas.microsoft.com/office/drawing/2014/main" id="{1DFC6DF8-EDE3-42B0-804A-431C7E348E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28966" y="2470584"/>
            <a:ext cx="1850638" cy="1224723"/>
          </a:xfrm>
          <a:prstGeom prst="rect">
            <a:avLst/>
          </a:prstGeom>
        </p:spPr>
      </p:pic>
      <p:pic>
        <p:nvPicPr>
          <p:cNvPr id="18" name="Picture 17" descr="total PRIDE tickets for local school">
            <a:extLst>
              <a:ext uri="{FF2B5EF4-FFF2-40B4-BE49-F238E27FC236}">
                <a16:creationId xmlns:a16="http://schemas.microsoft.com/office/drawing/2014/main" id="{B3CD284D-3B94-4785-B4CF-569A2998B3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373032">
            <a:off x="7497644" y="3957796"/>
            <a:ext cx="1823099" cy="1367324"/>
          </a:xfrm>
          <a:prstGeom prst="rect">
            <a:avLst/>
          </a:prstGeom>
        </p:spPr>
      </p:pic>
      <p:pic>
        <p:nvPicPr>
          <p:cNvPr id="19" name="Picture 18" descr="SWIS data">
            <a:extLst>
              <a:ext uri="{FF2B5EF4-FFF2-40B4-BE49-F238E27FC236}">
                <a16:creationId xmlns:a16="http://schemas.microsoft.com/office/drawing/2014/main" id="{8A77B614-CBC2-48E1-A8A0-8E71843F4CB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051464">
            <a:off x="4226215" y="5159122"/>
            <a:ext cx="2251567" cy="1489570"/>
          </a:xfrm>
          <a:prstGeom prst="rect">
            <a:avLst/>
          </a:prstGeom>
        </p:spPr>
      </p:pic>
      <p:pic>
        <p:nvPicPr>
          <p:cNvPr id="20" name="Picture 2" descr="educators from a local school">
            <a:extLst>
              <a:ext uri="{FF2B5EF4-FFF2-40B4-BE49-F238E27FC236}">
                <a16:creationId xmlns:a16="http://schemas.microsoft.com/office/drawing/2014/main" id="{D291C88E-C5C7-43AB-8B8C-E68679031C6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581818" y="5362380"/>
            <a:ext cx="2018357" cy="12820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7897" y="1829802"/>
            <a:ext cx="1010578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1000"/>
              </a:spcAft>
              <a:buClr>
                <a:srgbClr val="003865"/>
              </a:buClr>
              <a:buSzTx/>
              <a:buFontTx/>
              <a:buNone/>
              <a:tabLst/>
              <a:defRPr/>
            </a:pPr>
            <a:r>
              <a:rPr kumimoji="0" lang="en-US" sz="2500" b="1" i="0" u="none" strike="noStrike" kern="1200" cap="none" spc="0" normalizeH="0" baseline="0" noProof="0" dirty="0">
                <a:ln>
                  <a:noFill/>
                </a:ln>
                <a:solidFill>
                  <a:srgbClr val="003865"/>
                </a:solidFill>
                <a:effectLst/>
                <a:uLnTx/>
                <a:uFillTx/>
                <a:latin typeface="Calibri"/>
                <a:ea typeface="+mn-ea"/>
                <a:cs typeface="+mn-cs"/>
              </a:rPr>
              <a:t>School Leadership Team that supports all staff, students, and families with:</a:t>
            </a:r>
          </a:p>
        </p:txBody>
      </p:sp>
      <p:sp>
        <p:nvSpPr>
          <p:cNvPr id="15" name="TextBox 14" descr="to show the MN statute" title="hyperlink"/>
          <p:cNvSpPr txBox="1"/>
          <p:nvPr/>
        </p:nvSpPr>
        <p:spPr>
          <a:xfrm>
            <a:off x="63240" y="6547779"/>
            <a:ext cx="3757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865"/>
                </a:solidFill>
                <a:effectLst/>
                <a:uLnTx/>
                <a:uFillTx/>
                <a:latin typeface="Calibri"/>
                <a:ea typeface="+mn-ea"/>
                <a:cs typeface="+mn-cs"/>
              </a:rPr>
              <a:t>Source: </a:t>
            </a:r>
            <a:r>
              <a:rPr kumimoji="0" lang="en-US" sz="1100" b="0" i="0" u="none" strike="noStrike" kern="1200" cap="none" spc="0" normalizeH="0" baseline="0" noProof="0" dirty="0">
                <a:ln>
                  <a:noFill/>
                </a:ln>
                <a:solidFill>
                  <a:srgbClr val="003865"/>
                </a:solidFill>
                <a:effectLst/>
                <a:uLnTx/>
                <a:uFillTx/>
                <a:latin typeface="Calibri"/>
                <a:ea typeface="+mn-ea"/>
                <a:cs typeface="+mn-cs"/>
              </a:rPr>
              <a:t>https://www.revisor.mn.gov/statutes/?id=122A.627</a:t>
            </a:r>
          </a:p>
        </p:txBody>
      </p:sp>
    </p:spTree>
    <p:extLst>
      <p:ext uri="{BB962C8B-B14F-4D97-AF65-F5344CB8AC3E}">
        <p14:creationId xmlns:p14="http://schemas.microsoft.com/office/powerpoint/2010/main" val="38919550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Ensuring Core Features</a:t>
            </a:r>
          </a:p>
        </p:txBody>
      </p:sp>
      <p:sp>
        <p:nvSpPr>
          <p:cNvPr id="49" name="Content Placeholder 48"/>
          <p:cNvSpPr>
            <a:spLocks noGrp="1"/>
          </p:cNvSpPr>
          <p:nvPr>
            <p:ph idx="1"/>
          </p:nvPr>
        </p:nvSpPr>
        <p:spPr/>
        <p:txBody>
          <a:bodyPr/>
          <a:lstStyle/>
          <a:p>
            <a:pPr marL="0" indent="0" algn="ctr">
              <a:spcAft>
                <a:spcPts val="0"/>
              </a:spcAft>
              <a:buNone/>
            </a:pPr>
            <a:r>
              <a:rPr lang="en-US" sz="4800" dirty="0"/>
              <a:t>“Be adamant about the core features,</a:t>
            </a:r>
          </a:p>
          <a:p>
            <a:pPr marL="0" indent="0" algn="ctr">
              <a:spcAft>
                <a:spcPts val="0"/>
              </a:spcAft>
              <a:buNone/>
            </a:pPr>
            <a:r>
              <a:rPr lang="en-US" sz="4800" dirty="0"/>
              <a:t>be flexible about the rest.”</a:t>
            </a:r>
          </a:p>
          <a:p>
            <a:pPr marL="0" indent="0">
              <a:buNone/>
            </a:pPr>
            <a:endParaRPr lang="en-US" dirty="0"/>
          </a:p>
          <a:p>
            <a:pPr lvl="8" algn="r">
              <a:buFontTx/>
              <a:buChar char="-"/>
            </a:pPr>
            <a:r>
              <a:rPr lang="en-US" sz="3600" dirty="0"/>
              <a:t>Rob Horner	</a:t>
            </a:r>
            <a:r>
              <a:rPr lang="en-US" sz="2800" dirty="0"/>
              <a:t>	</a:t>
            </a:r>
          </a:p>
          <a:p>
            <a:pPr marL="4114800" lvl="8" indent="0">
              <a:buNone/>
            </a:pPr>
            <a:endParaRPr lang="en-US" sz="2000" dirty="0"/>
          </a:p>
          <a:p>
            <a:pPr marL="4114800" lvl="8" indent="0" algn="r">
              <a:buNone/>
            </a:pPr>
            <a:r>
              <a:rPr lang="en-US" sz="2000" dirty="0"/>
              <a:t>October 2020</a:t>
            </a:r>
          </a:p>
          <a:p>
            <a:pPr marL="4114800" lvl="8" indent="0" algn="r">
              <a:buNone/>
            </a:pPr>
            <a:r>
              <a:rPr lang="en-US" dirty="0"/>
              <a:t>ABAI </a:t>
            </a:r>
            <a:r>
              <a:rPr lang="en-US" dirty="0" err="1"/>
              <a:t>Culturo</a:t>
            </a:r>
            <a:r>
              <a:rPr lang="en-US" dirty="0"/>
              <a:t>-Behavior Science for a Better World Conference</a:t>
            </a:r>
          </a:p>
        </p:txBody>
      </p:sp>
      <p:sp>
        <p:nvSpPr>
          <p:cNvPr id="4"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4452A8-E416-4693-9384-84F61EEFA40E}"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t>11/5/2020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Footer Placeholder 2"/>
          <p:cNvSpPr>
            <a:spLocks noGrp="1"/>
          </p:cNvSpPr>
          <p:nvPr>
            <p:ph type="ftr" sz="quarter" idx="13"/>
          </p:nvPr>
        </p:nvSpPr>
        <p:spPr/>
        <p:txBody>
          <a:bodyPr/>
          <a:lstStyle/>
          <a:p>
            <a:r>
              <a:rPr kumimoji="0" lang="en-US" sz="1600" b="1" i="0" u="none" strike="noStrike" kern="1200" cap="none" spc="0" normalizeH="0" baseline="0" noProof="0">
                <a:ln>
                  <a:noFill/>
                </a:ln>
                <a:solidFill>
                  <a:srgbClr val="000000"/>
                </a:solidFill>
                <a:effectLst/>
                <a:uLnTx/>
                <a:uFillTx/>
                <a:latin typeface="+mn-lt"/>
                <a:ea typeface="+mn-ea"/>
                <a:cs typeface="+mn-cs"/>
              </a:rPr>
              <a:t>pbis.org</a:t>
            </a:r>
            <a:endParaRPr kumimoji="0" lang="en-US" sz="1600" b="1" i="0" u="none" strike="noStrike" kern="1200" cap="none" spc="0" normalizeH="0" baseline="0" noProof="0" dirty="0">
              <a:ln>
                <a:noFill/>
              </a:ln>
              <a:solidFill>
                <a:srgbClr val="000000"/>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t>7</a:t>
            </a:fld>
            <a:endParaRPr lang="en-US" dirty="0"/>
          </a:p>
        </p:txBody>
      </p:sp>
    </p:spTree>
    <p:extLst>
      <p:ext uri="{BB962C8B-B14F-4D97-AF65-F5344CB8AC3E}">
        <p14:creationId xmlns:p14="http://schemas.microsoft.com/office/powerpoint/2010/main" val="35641526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title="SRIP Cohort 14 Tiered Fidelity Inventory Chart - Fall Winter Spring"/>
          <p:cNvGraphicFramePr/>
          <p:nvPr>
            <p:extLst/>
          </p:nvPr>
        </p:nvGraphicFramePr>
        <p:xfrm>
          <a:off x="7367579" y="2042178"/>
          <a:ext cx="4238347" cy="48158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title="SRIP Cohort 14 Tiered Fidelity Inventory Chart - Fall Winter Spring"/>
          <p:cNvGraphicFramePr/>
          <p:nvPr>
            <p:extLst/>
          </p:nvPr>
        </p:nvGraphicFramePr>
        <p:xfrm>
          <a:off x="3749016" y="2042179"/>
          <a:ext cx="4238347" cy="481582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noAutofit/>
          </a:bodyPr>
          <a:lstStyle/>
          <a:p>
            <a:r>
              <a:rPr lang="en-US" sz="2500" dirty="0" smtClean="0">
                <a:solidFill>
                  <a:schemeClr val="tx1"/>
                </a:solidFill>
              </a:rPr>
              <a:t>… “(6</a:t>
            </a:r>
            <a:r>
              <a:rPr lang="en-US" sz="2500" dirty="0">
                <a:solidFill>
                  <a:schemeClr val="tx1"/>
                </a:solidFill>
              </a:rPr>
              <a:t>) using a team-based approach to </a:t>
            </a:r>
            <a:r>
              <a:rPr lang="en-US" sz="2500" dirty="0" smtClean="0">
                <a:solidFill>
                  <a:schemeClr val="tx1"/>
                </a:solidFill>
              </a:rPr>
              <a:t>support effective</a:t>
            </a:r>
            <a:br>
              <a:rPr lang="en-US" sz="2500" dirty="0" smtClean="0">
                <a:solidFill>
                  <a:schemeClr val="tx1"/>
                </a:solidFill>
              </a:rPr>
            </a:br>
            <a:r>
              <a:rPr lang="en-US" sz="2500" dirty="0" smtClean="0">
                <a:solidFill>
                  <a:schemeClr val="tx1"/>
                </a:solidFill>
              </a:rPr>
              <a:t>implementation, monitor </a:t>
            </a:r>
            <a:r>
              <a:rPr lang="en-US" sz="2500" dirty="0">
                <a:solidFill>
                  <a:schemeClr val="tx1"/>
                </a:solidFill>
              </a:rPr>
              <a:t>progress, and evaluate outcomes</a:t>
            </a:r>
            <a:r>
              <a:rPr lang="en-US" sz="2500" dirty="0" smtClean="0">
                <a:solidFill>
                  <a:schemeClr val="tx1"/>
                </a:solidFill>
              </a:rPr>
              <a:t>.”</a:t>
            </a:r>
            <a:endParaRPr lang="en-US" sz="2500" dirty="0">
              <a:solidFill>
                <a:schemeClr val="tx1"/>
              </a:solidFill>
            </a:endParaRPr>
          </a:p>
        </p:txBody>
      </p:sp>
      <p:graphicFrame>
        <p:nvGraphicFramePr>
          <p:cNvPr id="12" name="Chart 11" title="SRIP Cohort 14 Tiered Fidelity Inventory Chart - Fall Winter Spring"/>
          <p:cNvGraphicFramePr/>
          <p:nvPr>
            <p:extLst/>
          </p:nvPr>
        </p:nvGraphicFramePr>
        <p:xfrm>
          <a:off x="130453" y="2042179"/>
          <a:ext cx="4238347" cy="4815821"/>
        </p:xfrm>
        <a:graphic>
          <a:graphicData uri="http://schemas.openxmlformats.org/drawingml/2006/chart">
            <c:chart xmlns:c="http://schemas.openxmlformats.org/drawingml/2006/chart" xmlns:r="http://schemas.openxmlformats.org/officeDocument/2006/relationships" r:id="rId5"/>
          </a:graphicData>
        </a:graphic>
      </p:graphicFrame>
      <p:sp>
        <p:nvSpPr>
          <p:cNvPr id="9" name="Isosceles Triangle 14" title="MutliTiered System of Support Triangle"/>
          <p:cNvSpPr>
            <a:spLocks noChangeAspect="1" noChangeArrowheads="1"/>
          </p:cNvSpPr>
          <p:nvPr/>
        </p:nvSpPr>
        <p:spPr bwMode="auto">
          <a:xfrm>
            <a:off x="838200" y="152400"/>
            <a:ext cx="2121862" cy="1780086"/>
          </a:xfrm>
          <a:prstGeom prst="triangle">
            <a:avLst>
              <a:gd name="adj" fmla="val 49106"/>
            </a:avLst>
          </a:prstGeom>
          <a:solidFill>
            <a:srgbClr val="78BE21"/>
          </a:solidFill>
          <a:ln w="25400">
            <a:solidFill>
              <a:schemeClr val="tx1">
                <a:alpha val="58038"/>
              </a:schemeClr>
            </a:solidFill>
            <a:miter lim="800000"/>
            <a:headEnd/>
            <a:tailEnd/>
          </a:ln>
        </p:spPr>
        <p:txBody>
          <a:bodyPr vert="horz" wrap="square" lIns="0" tIns="45720" rIns="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600" b="1" kern="0" dirty="0" smtClean="0">
                <a:solidFill>
                  <a:srgbClr val="FFFFFF"/>
                </a:solidFill>
                <a:effectLst>
                  <a:outerShdw blurRad="38100" dist="38100" dir="2700000" algn="tl">
                    <a:srgbClr val="000000">
                      <a:alpha val="43137"/>
                    </a:srgbClr>
                  </a:outerShdw>
                </a:effectLst>
                <a:latin typeface="Calibri"/>
                <a:cs typeface="Arial" pitchFamily="34" charset="0"/>
              </a:rPr>
              <a:t>Supports for</a:t>
            </a:r>
            <a:endParaRPr kumimoji="0" lang="en-US" altLang="en-US" sz="16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0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Arial" pitchFamily="34" charset="0"/>
              </a:rPr>
              <a:t>All Students</a:t>
            </a:r>
            <a:endParaRPr kumimoji="0" lang="en-US" altLang="en-US" sz="105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05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Arial" pitchFamily="34" charset="0"/>
            </a:endParaRPr>
          </a:p>
        </p:txBody>
      </p:sp>
      <p:sp>
        <p:nvSpPr>
          <p:cNvPr id="10" name="Trapezoid 15" title="Yellow Tier 2"/>
          <p:cNvSpPr>
            <a:spLocks noChangeAspect="1"/>
          </p:cNvSpPr>
          <p:nvPr/>
        </p:nvSpPr>
        <p:spPr bwMode="auto">
          <a:xfrm>
            <a:off x="1154571" y="765605"/>
            <a:ext cx="1472128" cy="636104"/>
          </a:xfrm>
          <a:custGeom>
            <a:avLst/>
            <a:gdLst>
              <a:gd name="T0" fmla="*/ 0 w 2371411"/>
              <a:gd name="T1" fmla="*/ 1003935 h 1003935"/>
              <a:gd name="T2" fmla="*/ 585866 w 2371411"/>
              <a:gd name="T3" fmla="*/ 0 h 1003935"/>
              <a:gd name="T4" fmla="*/ 1785545 w 2371411"/>
              <a:gd name="T5" fmla="*/ 0 h 1003935"/>
              <a:gd name="T6" fmla="*/ 2371411 w 2371411"/>
              <a:gd name="T7" fmla="*/ 1003935 h 1003935"/>
              <a:gd name="T8" fmla="*/ 0 w 2371411"/>
              <a:gd name="T9" fmla="*/ 1003935 h 1003935"/>
              <a:gd name="T10" fmla="*/ 0 60000 65536"/>
              <a:gd name="T11" fmla="*/ 0 60000 65536"/>
              <a:gd name="T12" fmla="*/ 0 60000 65536"/>
              <a:gd name="T13" fmla="*/ 0 60000 65536"/>
              <a:gd name="T14" fmla="*/ 0 60000 65536"/>
              <a:gd name="T15" fmla="*/ 0 w 2371411"/>
              <a:gd name="T16" fmla="*/ 0 h 1003935"/>
              <a:gd name="T17" fmla="*/ 2371411 w 2371411"/>
              <a:gd name="T18" fmla="*/ 1003935 h 1003935"/>
            </a:gdLst>
            <a:ahLst/>
            <a:cxnLst>
              <a:cxn ang="T10">
                <a:pos x="T0" y="T1"/>
              </a:cxn>
              <a:cxn ang="T11">
                <a:pos x="T2" y="T3"/>
              </a:cxn>
              <a:cxn ang="T12">
                <a:pos x="T4" y="T5"/>
              </a:cxn>
              <a:cxn ang="T13">
                <a:pos x="T6" y="T7"/>
              </a:cxn>
              <a:cxn ang="T14">
                <a:pos x="T8" y="T9"/>
              </a:cxn>
            </a:cxnLst>
            <a:rect l="T15" t="T16" r="T17" b="T18"/>
            <a:pathLst>
              <a:path w="2371411" h="1003935">
                <a:moveTo>
                  <a:pt x="0" y="1003935"/>
                </a:moveTo>
                <a:lnTo>
                  <a:pt x="585866" y="0"/>
                </a:lnTo>
                <a:lnTo>
                  <a:pt x="1785545" y="0"/>
                </a:lnTo>
                <a:lnTo>
                  <a:pt x="2371411" y="1003935"/>
                </a:lnTo>
                <a:lnTo>
                  <a:pt x="0" y="1003935"/>
                </a:lnTo>
                <a:close/>
              </a:path>
            </a:pathLst>
          </a:custGeom>
          <a:solidFill>
            <a:srgbClr val="F0C23C"/>
          </a:solidFill>
          <a:ln w="25400">
            <a:solidFill>
              <a:schemeClr val="tx1">
                <a:alpha val="58038"/>
              </a:schemeClr>
            </a:solidFill>
            <a:miter lim="800000"/>
            <a:headEnd/>
            <a:tailEnd/>
          </a:ln>
        </p:spPr>
        <p:txBody>
          <a:bodyPr vert="horz" wrap="square" lIns="0" tIns="45720" rIns="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Calibri" pitchFamily="34" charset="0"/>
                <a:cs typeface="Times New Roman" pitchFamily="18" charset="0"/>
              </a:rPr>
              <a:t>Some</a:t>
            </a:r>
          </a:p>
        </p:txBody>
      </p:sp>
      <p:sp>
        <p:nvSpPr>
          <p:cNvPr id="11" name="Isosceles Triangle 16" title="Red Tier 3"/>
          <p:cNvSpPr>
            <a:spLocks noChangeAspect="1" noChangeArrowheads="1"/>
          </p:cNvSpPr>
          <p:nvPr/>
        </p:nvSpPr>
        <p:spPr bwMode="auto">
          <a:xfrm>
            <a:off x="1496537" y="133820"/>
            <a:ext cx="788195" cy="660613"/>
          </a:xfrm>
          <a:prstGeom prst="triangle">
            <a:avLst>
              <a:gd name="adj" fmla="val 49713"/>
            </a:avLst>
          </a:prstGeom>
          <a:solidFill>
            <a:srgbClr val="C31D22"/>
          </a:solidFill>
          <a:ln w="25400">
            <a:solidFill>
              <a:schemeClr val="tx1">
                <a:alpha val="58038"/>
              </a:schemeClr>
            </a:solidFill>
            <a:miter lim="800000"/>
            <a:headEnd/>
            <a:tailEnd/>
          </a:ln>
        </p:spPr>
        <p:txBody>
          <a:bodyPr vert="horz" wrap="square" lIns="0" tIns="45720" rIns="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Calibri" pitchFamily="34" charset="0"/>
                <a:cs typeface="Times New Roman" pitchFamily="18" charset="0"/>
              </a:rPr>
              <a:t>Few</a:t>
            </a:r>
            <a:endParaRPr kumimoji="0" lang="en-US"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Calibri" pitchFamily="34" charset="0"/>
              <a:cs typeface="Times New Roman" pitchFamily="18" charset="0"/>
            </a:endParaRPr>
          </a:p>
        </p:txBody>
      </p:sp>
      <p:sp>
        <p:nvSpPr>
          <p:cNvPr id="20" name="Rectangle 19" descr="decorative grey line for separating the title from the slide&#10;"/>
          <p:cNvSpPr/>
          <p:nvPr/>
        </p:nvSpPr>
        <p:spPr>
          <a:xfrm>
            <a:off x="3108960" y="1216025"/>
            <a:ext cx="9144000" cy="1192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cxnSp>
        <p:nvCxnSpPr>
          <p:cNvPr id="8" name="Straight Connector 7" descr="Blue line on chart showing benchmark of 70 for fidelity."/>
          <p:cNvCxnSpPr/>
          <p:nvPr/>
        </p:nvCxnSpPr>
        <p:spPr>
          <a:xfrm flipV="1">
            <a:off x="844550" y="3354580"/>
            <a:ext cx="3576716" cy="25706"/>
          </a:xfrm>
          <a:prstGeom prst="line">
            <a:avLst/>
          </a:prstGeom>
          <a:ln w="53975">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descr="Blue line on chart showing benchmark of 70 for fidelity."/>
          <p:cNvCxnSpPr/>
          <p:nvPr/>
        </p:nvCxnSpPr>
        <p:spPr>
          <a:xfrm flipV="1">
            <a:off x="4416114" y="3328364"/>
            <a:ext cx="3587020" cy="25780"/>
          </a:xfrm>
          <a:prstGeom prst="line">
            <a:avLst/>
          </a:prstGeom>
          <a:ln w="53975">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descr="Blue line on chart showing benchmark of 70 for fidelity."/>
          <p:cNvCxnSpPr/>
          <p:nvPr/>
        </p:nvCxnSpPr>
        <p:spPr>
          <a:xfrm flipV="1">
            <a:off x="7995249" y="3302148"/>
            <a:ext cx="3587020" cy="25780"/>
          </a:xfrm>
          <a:prstGeom prst="line">
            <a:avLst/>
          </a:prstGeom>
          <a:ln w="53975">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960062" y="2639384"/>
            <a:ext cx="1461204" cy="401396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6799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Graphic spid="18" grpId="0">
        <p:bldAsOne/>
      </p:bldGraphic>
      <p:bldP spid="10" grpId="0" animBg="1"/>
      <p:bldP spid="11"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78BE21"/>
                </a:solidFill>
              </a:rPr>
              <a:t>Action Planning with Results</a:t>
            </a:r>
            <a:br>
              <a:rPr lang="en-US" sz="3200" dirty="0">
                <a:solidFill>
                  <a:srgbClr val="78BE21"/>
                </a:solidFill>
              </a:rPr>
            </a:br>
            <a:r>
              <a:rPr lang="en-US" dirty="0"/>
              <a:t>Implementation Progress</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198C9B-0587-4A1E-9E03-E4C9FE222F08}"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865"/>
                </a:solidFill>
                <a:effectLst/>
                <a:uLnTx/>
                <a:uFillTx/>
                <a:latin typeface="Calibri"/>
                <a:ea typeface="+mn-ea"/>
                <a:cs typeface="+mn-cs"/>
              </a:rPr>
              <a:t>Leading for educational excellence and equity, every day for every one.</a:t>
            </a:r>
            <a:r>
              <a:rPr kumimoji="0" lang="en-US" sz="1200" b="0" i="0" u="none" strike="noStrike" kern="1200" cap="none" spc="0" normalizeH="0" baseline="0" noProof="0">
                <a:ln>
                  <a:noFill/>
                </a:ln>
                <a:solidFill>
                  <a:srgbClr val="FFFFFF"/>
                </a:solidFill>
                <a:effectLst/>
                <a:uLnTx/>
                <a:uFillTx/>
                <a:latin typeface="Calibri"/>
                <a:ea typeface="+mn-ea"/>
                <a:cs typeface="+mn-cs"/>
              </a:rPr>
              <a:t> </a:t>
            </a:r>
            <a:r>
              <a:rPr kumimoji="0" lang="en-US" sz="1200" b="0" i="0" u="none" strike="noStrike" kern="1200" cap="none" spc="0" normalizeH="0" baseline="0" noProof="0">
                <a:ln>
                  <a:noFill/>
                </a:ln>
                <a:solidFill>
                  <a:srgbClr val="78BE21"/>
                </a:solidFill>
                <a:effectLst/>
                <a:uLnTx/>
                <a:uFillTx/>
                <a:latin typeface="Calibri"/>
                <a:ea typeface="+mn-ea"/>
                <a:cs typeface="+mn-cs"/>
              </a:rPr>
              <a:t>|</a:t>
            </a:r>
            <a:r>
              <a:rPr kumimoji="0" lang="en-US" sz="1200" b="0" i="0" u="none" strike="noStrike" kern="1200" cap="none" spc="0" normalizeH="0" baseline="0" noProof="0">
                <a:ln>
                  <a:noFill/>
                </a:ln>
                <a:solidFill>
                  <a:srgbClr val="FFFFFF"/>
                </a:solidFill>
                <a:effectLst/>
                <a:uLnTx/>
                <a:uFillTx/>
                <a:latin typeface="Calibri"/>
                <a:ea typeface="+mn-ea"/>
                <a:cs typeface="+mn-cs"/>
              </a:rPr>
              <a:t> </a:t>
            </a:r>
            <a:r>
              <a:rPr kumimoji="0" lang="en-US" sz="1200" b="0" i="0" u="none" strike="noStrike" kern="1200" cap="none" spc="0" normalizeH="0" baseline="0" noProof="0">
                <a:ln>
                  <a:noFill/>
                </a:ln>
                <a:solidFill>
                  <a:srgbClr val="003865"/>
                </a:solidFill>
                <a:effectLst/>
                <a:uLnTx/>
                <a:uFillTx/>
                <a:latin typeface="Calibri"/>
                <a:ea typeface="+mn-ea"/>
                <a:cs typeface="+mn-cs"/>
              </a:rPr>
              <a:t>education.mn.gov</a:t>
            </a:r>
            <a:endParaRPr kumimoji="0" lang="en-US" sz="1200" b="0" i="0" u="none" strike="noStrike" kern="1200" cap="none" spc="0" normalizeH="0" baseline="0" noProof="0" dirty="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2164142609"/>
      </p:ext>
    </p:extLst>
  </p:cSld>
  <p:clrMapOvr>
    <a:masterClrMapping/>
  </p:clrMapOvr>
  <p:timing>
    <p:tnLst>
      <p:par>
        <p:cTn id="1" dur="indefinite" restart="never" nodeType="tmRoot"/>
      </p:par>
    </p:tnLst>
  </p:timing>
</p:sld>
</file>

<file path=ppt/theme/theme1.xml><?xml version="1.0" encoding="utf-8"?>
<a:theme xmlns:a="http://schemas.openxmlformats.org/drawingml/2006/main" name="MDE &amp; PBISmn">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PBIS_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3.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4.xml><?xml version="1.0" encoding="utf-8"?>
<a:theme xmlns:a="http://schemas.openxmlformats.org/drawingml/2006/main" name="pbisMN 4:3">
  <a:themeElements>
    <a:clrScheme name="Midwest PBIS">
      <a:dk1>
        <a:srgbClr val="3A54A5"/>
      </a:dk1>
      <a:lt1>
        <a:srgbClr val="E2AC00"/>
      </a:lt1>
      <a:dk2>
        <a:srgbClr val="1D2A53"/>
      </a:dk2>
      <a:lt2>
        <a:srgbClr val="F0DA3D"/>
      </a:lt2>
      <a:accent1>
        <a:srgbClr val="AAB7E1"/>
      </a:accent1>
      <a:accent2>
        <a:srgbClr val="C0504D"/>
      </a:accent2>
      <a:accent3>
        <a:srgbClr val="8A9161"/>
      </a:accent3>
      <a:accent4>
        <a:srgbClr val="8064A2"/>
      </a:accent4>
      <a:accent5>
        <a:srgbClr val="AAB7E1"/>
      </a:accent5>
      <a:accent6>
        <a:srgbClr val="DD8047"/>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PBIS_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284D9526CAB864C9DC248A6AA2C129E" ma:contentTypeVersion="18" ma:contentTypeDescription="Create a new document." ma:contentTypeScope="" ma:versionID="8c3fddde941db5e7d3e4c99c11fbb8be">
  <xsd:schema xmlns:xsd="http://www.w3.org/2001/XMLSchema" xmlns:xs="http://www.w3.org/2001/XMLSchema" xmlns:p="http://schemas.microsoft.com/office/2006/metadata/properties" xmlns:ns3="ec5ffc2c-0589-4753-b34a-4c035d4e7b7e" xmlns:ns4="6ad98c6d-15f6-47b0-ade6-9078c6873b63" targetNamespace="http://schemas.microsoft.com/office/2006/metadata/properties" ma:root="true" ma:fieldsID="4dd50aa4bb19100da277d3ce7072f00f" ns3:_="" ns4:_="">
    <xsd:import namespace="ec5ffc2c-0589-4753-b34a-4c035d4e7b7e"/>
    <xsd:import namespace="6ad98c6d-15f6-47b0-ade6-9078c6873b6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5ffc2c-0589-4753-b34a-4c035d4e7b7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d98c6d-15f6-47b0-ade6-9078c6873b63"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740BEF2-B8A7-4670-9C03-BE9E801E930D}">
  <ds:schemaRefs>
    <ds:schemaRef ds:uri="http://schemas.microsoft.com/sharepoint/v3/contenttype/forms"/>
  </ds:schemaRefs>
</ds:datastoreItem>
</file>

<file path=customXml/itemProps2.xml><?xml version="1.0" encoding="utf-8"?>
<ds:datastoreItem xmlns:ds="http://schemas.openxmlformats.org/officeDocument/2006/customXml" ds:itemID="{4E848434-299C-4015-B5E3-DA05DC651F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5ffc2c-0589-4753-b34a-4c035d4e7b7e"/>
    <ds:schemaRef ds:uri="6ad98c6d-15f6-47b0-ade6-9078c6873b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C050E8-984A-4835-867F-B189A3D57FD8}">
  <ds:schemaRefs>
    <ds:schemaRef ds:uri="6ad98c6d-15f6-47b0-ade6-9078c6873b6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c5ffc2c-0589-4753-b34a-4c035d4e7b7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34476</TotalTime>
  <Words>1816</Words>
  <Application>Microsoft Office PowerPoint</Application>
  <PresentationFormat>Widescreen</PresentationFormat>
  <Paragraphs>298</Paragraphs>
  <Slides>25</Slides>
  <Notes>15</Notes>
  <HiddenSlides>1</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25</vt:i4>
      </vt:variant>
    </vt:vector>
  </HeadingPairs>
  <TitlesOfParts>
    <vt:vector size="43" baseType="lpstr">
      <vt:lpstr>Arial</vt:lpstr>
      <vt:lpstr>Calibri</vt:lpstr>
      <vt:lpstr>inherit</vt:lpstr>
      <vt:lpstr>NeueHaasGroteskText Std</vt:lpstr>
      <vt:lpstr>Noto Sans Symbols</vt:lpstr>
      <vt:lpstr>Questrial</vt:lpstr>
      <vt:lpstr>Symbol</vt:lpstr>
      <vt:lpstr>Times New Roman</vt:lpstr>
      <vt:lpstr>Times New Roman</vt:lpstr>
      <vt:lpstr>trebuchet ms</vt:lpstr>
      <vt:lpstr>Tw Cen MT</vt:lpstr>
      <vt:lpstr>Verdana</vt:lpstr>
      <vt:lpstr>Wingdings</vt:lpstr>
      <vt:lpstr>MDE &amp; PBISmn</vt:lpstr>
      <vt:lpstr>PBIS_TA</vt:lpstr>
      <vt:lpstr>1_MN.IT</vt:lpstr>
      <vt:lpstr>pbisMN 4:3</vt:lpstr>
      <vt:lpstr>1_PBIS_TA</vt:lpstr>
      <vt:lpstr>Improvement Cycles Toward Full Implementation: Action Planning with Results</vt:lpstr>
      <vt:lpstr>Ten Minnesota Commitments to Equity</vt:lpstr>
      <vt:lpstr>Action Planning with Results PBIS Minnesota Cohort Training</vt:lpstr>
      <vt:lpstr>Action Planning with Results PBIS in Practice</vt:lpstr>
      <vt:lpstr>PBIS Defined in MN Statute 122A.627</vt:lpstr>
      <vt:lpstr>Statute PBIS Definition in Practice: An Evidence-Based Framework to Prevent Problem Behavior and Support Positive, Prosocial Behaviors</vt:lpstr>
      <vt:lpstr>Importance of Ensuring Core Features</vt:lpstr>
      <vt:lpstr>… “(6) using a team-based approach to support effective implementation, monitor progress, and evaluate outcomes.”</vt:lpstr>
      <vt:lpstr>Action Planning with Results Implementation Progress</vt:lpstr>
      <vt:lpstr>Stage-based Implementation Cohorts 11-14 – 2015-2020</vt:lpstr>
      <vt:lpstr>End of Year 1 Cohort 15 – 2019-2021</vt:lpstr>
      <vt:lpstr>Starting the 2020 School Year Cohort 15 – 2019-2021</vt:lpstr>
      <vt:lpstr>Starting the 2020 School Year SRIP Cohort 15 – 2019-2021</vt:lpstr>
      <vt:lpstr>  Action Planning with Results Featured Webinar Recordings</vt:lpstr>
      <vt:lpstr> 5 Practically Good Ideas for Any Reality </vt:lpstr>
      <vt:lpstr> Returning to School After a Crisis</vt:lpstr>
      <vt:lpstr>Predictable Supports Across Safe Learning Models</vt:lpstr>
      <vt:lpstr>Action Planning with Results News and Updates</vt:lpstr>
      <vt:lpstr>PBIS Leadership Forum Presentations</vt:lpstr>
      <vt:lpstr>New Look for PBIS Apps – Coming Soon!</vt:lpstr>
      <vt:lpstr>APBS 2021 Conference</vt:lpstr>
      <vt:lpstr>Schools Can Apply for Cohort 17 (2021-2023)</vt:lpstr>
      <vt:lpstr>Share your #pbisMN work! </vt:lpstr>
      <vt:lpstr>South Regional Contacts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mde.pbis@state.mn.us</dc:creator>
  <cp:lastModifiedBy>Petrie, Garrett (MDE)</cp:lastModifiedBy>
  <cp:revision>793</cp:revision>
  <dcterms:created xsi:type="dcterms:W3CDTF">2018-02-11T03:07:50Z</dcterms:created>
  <dcterms:modified xsi:type="dcterms:W3CDTF">2020-11-05T20:51:25Z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0x0101005284D9526CAB864C9DC248A6AA2C129E</vt:lpwstr>
  </property>
</Properties>
</file>