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4"/>
    <p:sldMasterId id="2147483798" r:id="rId5"/>
    <p:sldMasterId id="2147483802" r:id="rId6"/>
    <p:sldMasterId id="2147483806" r:id="rId7"/>
  </p:sldMasterIdLst>
  <p:notesMasterIdLst>
    <p:notesMasterId r:id="rId39"/>
  </p:notesMasterIdLst>
  <p:sldIdLst>
    <p:sldId id="698" r:id="rId8"/>
    <p:sldId id="613" r:id="rId9"/>
    <p:sldId id="473" r:id="rId10"/>
    <p:sldId id="675" r:id="rId11"/>
    <p:sldId id="677" r:id="rId12"/>
    <p:sldId id="676" r:id="rId13"/>
    <p:sldId id="678" r:id="rId14"/>
    <p:sldId id="679" r:id="rId15"/>
    <p:sldId id="680" r:id="rId16"/>
    <p:sldId id="705" r:id="rId17"/>
    <p:sldId id="706" r:id="rId18"/>
    <p:sldId id="703" r:id="rId19"/>
    <p:sldId id="684" r:id="rId20"/>
    <p:sldId id="685" r:id="rId21"/>
    <p:sldId id="686" r:id="rId22"/>
    <p:sldId id="687" r:id="rId23"/>
    <p:sldId id="695" r:id="rId24"/>
    <p:sldId id="688" r:id="rId25"/>
    <p:sldId id="704" r:id="rId26"/>
    <p:sldId id="702" r:id="rId27"/>
    <p:sldId id="545" r:id="rId28"/>
    <p:sldId id="691" r:id="rId29"/>
    <p:sldId id="692" r:id="rId30"/>
    <p:sldId id="700" r:id="rId31"/>
    <p:sldId id="696" r:id="rId32"/>
    <p:sldId id="694" r:id="rId33"/>
    <p:sldId id="697" r:id="rId34"/>
    <p:sldId id="693" r:id="rId35"/>
    <p:sldId id="579" r:id="rId36"/>
    <p:sldId id="674" r:id="rId37"/>
    <p:sldId id="4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E8D9F48-5A31-4484-9F80-FF1DEB9CADD2}">
          <p14:sldIdLst>
            <p14:sldId id="698"/>
            <p14:sldId id="613"/>
            <p14:sldId id="473"/>
          </p14:sldIdLst>
        </p14:section>
        <p14:section name="PBIS in Action" id="{DCAF2DC1-6437-4A45-B805-FD57E080841B}">
          <p14:sldIdLst>
            <p14:sldId id="675"/>
            <p14:sldId id="677"/>
            <p14:sldId id="676"/>
            <p14:sldId id="678"/>
          </p14:sldIdLst>
        </p14:section>
        <p14:section name="PBIS Growth" id="{7A214FC8-623E-4B2F-95CA-2BA80C85CF97}">
          <p14:sldIdLst>
            <p14:sldId id="679"/>
            <p14:sldId id="680"/>
            <p14:sldId id="705"/>
            <p14:sldId id="706"/>
            <p14:sldId id="703"/>
            <p14:sldId id="684"/>
            <p14:sldId id="685"/>
            <p14:sldId id="686"/>
            <p14:sldId id="687"/>
            <p14:sldId id="695"/>
            <p14:sldId id="688"/>
            <p14:sldId id="704"/>
            <p14:sldId id="702"/>
          </p14:sldIdLst>
        </p14:section>
        <p14:section name="Featured Webinars" id="{F44AC071-DD0B-4A6B-A29D-BDE7653BAE37}">
          <p14:sldIdLst>
            <p14:sldId id="545"/>
            <p14:sldId id="691"/>
            <p14:sldId id="692"/>
            <p14:sldId id="700"/>
          </p14:sldIdLst>
        </p14:section>
        <p14:section name="News &amp; Updates" id="{B95475BB-A1A2-4235-B4EA-F42BE2458418}">
          <p14:sldIdLst>
            <p14:sldId id="696"/>
            <p14:sldId id="694"/>
            <p14:sldId id="697"/>
            <p14:sldId id="693"/>
          </p14:sldIdLst>
        </p14:section>
        <p14:section name="Closing" id="{D261BA97-2B7C-43ED-AD49-50574966C8DC}">
          <p14:sldIdLst>
            <p14:sldId id="579"/>
            <p14:sldId id="674"/>
            <p14:sldId id="45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cik, Ellen (MDE)" initials="NE(" lastIdx="5" clrIdx="0">
    <p:extLst>
      <p:ext uri="{19B8F6BF-5375-455C-9EA6-DF929625EA0E}">
        <p15:presenceInfo xmlns:p15="http://schemas.microsoft.com/office/powerpoint/2012/main" userId="S-1-5-21-2432509816-4247194023-3791653442-43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300"/>
    <a:srgbClr val="98E600"/>
    <a:srgbClr val="8EB4E3"/>
    <a:srgbClr val="003865"/>
    <a:srgbClr val="2962A7"/>
    <a:srgbClr val="558ED5"/>
    <a:srgbClr val="78BE21"/>
    <a:srgbClr val="EEA0B3"/>
    <a:srgbClr val="F232C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0741" autoAdjust="0"/>
  </p:normalViewPr>
  <p:slideViewPr>
    <p:cSldViewPr snapToGrid="0" snapToObjects="1">
      <p:cViewPr varScale="1">
        <p:scale>
          <a:sx n="62" d="100"/>
          <a:sy n="62" d="100"/>
        </p:scale>
        <p:origin x="84" y="1020"/>
      </p:cViewPr>
      <p:guideLst>
        <p:guide orient="horz" pos="2160"/>
        <p:guide pos="3840"/>
      </p:guideLst>
    </p:cSldViewPr>
  </p:slideViewPr>
  <p:notesTextViewPr>
    <p:cViewPr>
      <p:scale>
        <a:sx n="1" d="1"/>
        <a:sy n="1" d="1"/>
      </p:scale>
      <p:origin x="0" y="0"/>
    </p:cViewPr>
  </p:notesTextViewPr>
  <p:sorterViewPr>
    <p:cViewPr>
      <p:scale>
        <a:sx n="78" d="100"/>
        <a:sy n="78" d="100"/>
      </p:scale>
      <p:origin x="0" y="-22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ie, Garrett (MDE)" userId="767b0d58-9096-4e9d-a606-46a7586122ea" providerId="ADAL" clId="{EBD0119A-7E84-4183-843E-9DA1E0A61ADF}"/>
    <pc:docChg chg="undo redo custSel addSld delSld modSld modSection">
      <pc:chgData name="Petrie, Garrett (MDE)" userId="767b0d58-9096-4e9d-a606-46a7586122ea" providerId="ADAL" clId="{EBD0119A-7E84-4183-843E-9DA1E0A61ADF}" dt="2020-11-03T19:31:58.577" v="509" actId="47"/>
      <pc:docMkLst>
        <pc:docMk/>
      </pc:docMkLst>
      <pc:sldChg chg="addSp delSp modSp del mod modClrScheme chgLayout">
        <pc:chgData name="Petrie, Garrett (MDE)" userId="767b0d58-9096-4e9d-a606-46a7586122ea" providerId="ADAL" clId="{EBD0119A-7E84-4183-843E-9DA1E0A61ADF}" dt="2020-11-03T19:22:36.177" v="60" actId="47"/>
        <pc:sldMkLst>
          <pc:docMk/>
          <pc:sldMk cId="981799464" sldId="482"/>
        </pc:sldMkLst>
        <pc:spChg chg="mod ord">
          <ac:chgData name="Petrie, Garrett (MDE)" userId="767b0d58-9096-4e9d-a606-46a7586122ea" providerId="ADAL" clId="{EBD0119A-7E84-4183-843E-9DA1E0A61ADF}" dt="2020-11-03T19:22:06.273" v="55" actId="700"/>
          <ac:spMkLst>
            <pc:docMk/>
            <pc:sldMk cId="981799464" sldId="482"/>
            <ac:spMk id="2" creationId="{00000000-0000-0000-0000-000000000000}"/>
          </ac:spMkLst>
        </pc:spChg>
        <pc:spChg chg="add mod">
          <ac:chgData name="Petrie, Garrett (MDE)" userId="767b0d58-9096-4e9d-a606-46a7586122ea" providerId="ADAL" clId="{EBD0119A-7E84-4183-843E-9DA1E0A61ADF}" dt="2020-11-03T19:22:22.024" v="57" actId="21"/>
          <ac:spMkLst>
            <pc:docMk/>
            <pc:sldMk cId="981799464" sldId="482"/>
            <ac:spMk id="4" creationId="{FBBB4306-E456-4B68-BB01-1CCFD1B3EBCB}"/>
          </ac:spMkLst>
        </pc:spChg>
        <pc:spChg chg="mod ord">
          <ac:chgData name="Petrie, Garrett (MDE)" userId="767b0d58-9096-4e9d-a606-46a7586122ea" providerId="ADAL" clId="{EBD0119A-7E84-4183-843E-9DA1E0A61ADF}" dt="2020-11-03T19:22:06.273" v="55" actId="700"/>
          <ac:spMkLst>
            <pc:docMk/>
            <pc:sldMk cId="981799464" sldId="482"/>
            <ac:spMk id="5" creationId="{00000000-0000-0000-0000-000000000000}"/>
          </ac:spMkLst>
        </pc:spChg>
        <pc:spChg chg="mod ord">
          <ac:chgData name="Petrie, Garrett (MDE)" userId="767b0d58-9096-4e9d-a606-46a7586122ea" providerId="ADAL" clId="{EBD0119A-7E84-4183-843E-9DA1E0A61ADF}" dt="2020-11-03T19:22:06.273" v="55" actId="700"/>
          <ac:spMkLst>
            <pc:docMk/>
            <pc:sldMk cId="981799464" sldId="482"/>
            <ac:spMk id="6" creationId="{00000000-0000-0000-0000-000000000000}"/>
          </ac:spMkLst>
        </pc:spChg>
        <pc:spChg chg="del">
          <ac:chgData name="Petrie, Garrett (MDE)" userId="767b0d58-9096-4e9d-a606-46a7586122ea" providerId="ADAL" clId="{EBD0119A-7E84-4183-843E-9DA1E0A61ADF}" dt="2020-11-03T19:22:22.024" v="57" actId="21"/>
          <ac:spMkLst>
            <pc:docMk/>
            <pc:sldMk cId="981799464" sldId="482"/>
            <ac:spMk id="10" creationId="{00000000-0000-0000-0000-000000000000}"/>
          </ac:spMkLst>
        </pc:spChg>
        <pc:spChg chg="add del mod ord">
          <ac:chgData name="Petrie, Garrett (MDE)" userId="767b0d58-9096-4e9d-a606-46a7586122ea" providerId="ADAL" clId="{EBD0119A-7E84-4183-843E-9DA1E0A61ADF}" dt="2020-11-03T19:22:06.273" v="55" actId="700"/>
          <ac:spMkLst>
            <pc:docMk/>
            <pc:sldMk cId="981799464" sldId="482"/>
            <ac:spMk id="11" creationId="{00000000-0000-0000-0000-000000000000}"/>
          </ac:spMkLst>
        </pc:spChg>
        <pc:picChg chg="del mod ord">
          <ac:chgData name="Petrie, Garrett (MDE)" userId="767b0d58-9096-4e9d-a606-46a7586122ea" providerId="ADAL" clId="{EBD0119A-7E84-4183-843E-9DA1E0A61ADF}" dt="2020-11-03T19:22:22.024" v="57" actId="21"/>
          <ac:picMkLst>
            <pc:docMk/>
            <pc:sldMk cId="981799464" sldId="482"/>
            <ac:picMk id="8" creationId="{00000000-0000-0000-0000-000000000000}"/>
          </ac:picMkLst>
        </pc:picChg>
        <pc:picChg chg="del">
          <ac:chgData name="Petrie, Garrett (MDE)" userId="767b0d58-9096-4e9d-a606-46a7586122ea" providerId="ADAL" clId="{EBD0119A-7E84-4183-843E-9DA1E0A61ADF}" dt="2020-11-03T19:22:22.024" v="57" actId="21"/>
          <ac:picMkLst>
            <pc:docMk/>
            <pc:sldMk cId="981799464" sldId="482"/>
            <ac:picMk id="9" creationId="{00000000-0000-0000-0000-000000000000}"/>
          </ac:picMkLst>
        </pc:picChg>
      </pc:sldChg>
      <pc:sldChg chg="del">
        <pc:chgData name="Petrie, Garrett (MDE)" userId="767b0d58-9096-4e9d-a606-46a7586122ea" providerId="ADAL" clId="{EBD0119A-7E84-4183-843E-9DA1E0A61ADF}" dt="2020-11-03T19:06:17.792" v="3" actId="47"/>
        <pc:sldMkLst>
          <pc:docMk/>
          <pc:sldMk cId="2974748915" sldId="672"/>
        </pc:sldMkLst>
      </pc:sldChg>
      <pc:sldChg chg="del">
        <pc:chgData name="Petrie, Garrett (MDE)" userId="767b0d58-9096-4e9d-a606-46a7586122ea" providerId="ADAL" clId="{EBD0119A-7E84-4183-843E-9DA1E0A61ADF}" dt="2020-11-03T19:06:15.534" v="2" actId="47"/>
        <pc:sldMkLst>
          <pc:docMk/>
          <pc:sldMk cId="4180471531" sldId="673"/>
        </pc:sldMkLst>
      </pc:sldChg>
      <pc:sldChg chg="addSp delSp modSp mod">
        <pc:chgData name="Petrie, Garrett (MDE)" userId="767b0d58-9096-4e9d-a606-46a7586122ea" providerId="ADAL" clId="{EBD0119A-7E84-4183-843E-9DA1E0A61ADF}" dt="2020-11-03T19:15:07.930" v="43" actId="27918"/>
        <pc:sldMkLst>
          <pc:docMk/>
          <pc:sldMk cId="4217077951" sldId="688"/>
        </pc:sldMkLst>
        <pc:spChg chg="mod">
          <ac:chgData name="Petrie, Garrett (MDE)" userId="767b0d58-9096-4e9d-a606-46a7586122ea" providerId="ADAL" clId="{EBD0119A-7E84-4183-843E-9DA1E0A61ADF}" dt="2020-11-03T19:12:52.715" v="34" actId="20577"/>
          <ac:spMkLst>
            <pc:docMk/>
            <pc:sldMk cId="4217077951" sldId="688"/>
            <ac:spMk id="2" creationId="{00000000-0000-0000-0000-000000000000}"/>
          </ac:spMkLst>
        </pc:spChg>
        <pc:picChg chg="add">
          <ac:chgData name="Petrie, Garrett (MDE)" userId="767b0d58-9096-4e9d-a606-46a7586122ea" providerId="ADAL" clId="{EBD0119A-7E84-4183-843E-9DA1E0A61ADF}" dt="2020-11-03T19:12:11.373" v="4" actId="22"/>
          <ac:picMkLst>
            <pc:docMk/>
            <pc:sldMk cId="4217077951" sldId="688"/>
            <ac:picMk id="3" creationId="{96A0EAAC-D584-4999-80E8-FD29D7E5D65D}"/>
          </ac:picMkLst>
        </pc:picChg>
        <pc:picChg chg="del">
          <ac:chgData name="Petrie, Garrett (MDE)" userId="767b0d58-9096-4e9d-a606-46a7586122ea" providerId="ADAL" clId="{EBD0119A-7E84-4183-843E-9DA1E0A61ADF}" dt="2020-11-03T19:12:14.614" v="5" actId="478"/>
          <ac:picMkLst>
            <pc:docMk/>
            <pc:sldMk cId="4217077951" sldId="688"/>
            <ac:picMk id="8" creationId="{00000000-0000-0000-0000-000000000000}"/>
          </ac:picMkLst>
        </pc:picChg>
      </pc:sldChg>
      <pc:sldChg chg="del">
        <pc:chgData name="Petrie, Garrett (MDE)" userId="767b0d58-9096-4e9d-a606-46a7586122ea" providerId="ADAL" clId="{EBD0119A-7E84-4183-843E-9DA1E0A61ADF}" dt="2020-11-03T19:06:09.496" v="1" actId="47"/>
        <pc:sldMkLst>
          <pc:docMk/>
          <pc:sldMk cId="529335775" sldId="689"/>
        </pc:sldMkLst>
      </pc:sldChg>
      <pc:sldChg chg="del">
        <pc:chgData name="Petrie, Garrett (MDE)" userId="767b0d58-9096-4e9d-a606-46a7586122ea" providerId="ADAL" clId="{EBD0119A-7E84-4183-843E-9DA1E0A61ADF}" dt="2020-11-03T19:06:08.286" v="0" actId="47"/>
        <pc:sldMkLst>
          <pc:docMk/>
          <pc:sldMk cId="3144154400" sldId="690"/>
        </pc:sldMkLst>
      </pc:sldChg>
      <pc:sldChg chg="addSp delSp modSp mod modNotesTx">
        <pc:chgData name="Petrie, Garrett (MDE)" userId="767b0d58-9096-4e9d-a606-46a7586122ea" providerId="ADAL" clId="{EBD0119A-7E84-4183-843E-9DA1E0A61ADF}" dt="2020-11-03T19:19:34.499" v="49" actId="3626"/>
        <pc:sldMkLst>
          <pc:docMk/>
          <pc:sldMk cId="1223097645" sldId="692"/>
        </pc:sldMkLst>
        <pc:spChg chg="add mod">
          <ac:chgData name="Petrie, Garrett (MDE)" userId="767b0d58-9096-4e9d-a606-46a7586122ea" providerId="ADAL" clId="{EBD0119A-7E84-4183-843E-9DA1E0A61ADF}" dt="2020-11-03T19:19:34.499" v="49" actId="3626"/>
          <ac:spMkLst>
            <pc:docMk/>
            <pc:sldMk cId="1223097645" sldId="692"/>
            <ac:spMk id="7" creationId="{72893262-E489-432D-97A5-C44742CE2BE7}"/>
          </ac:spMkLst>
        </pc:spChg>
        <pc:spChg chg="del">
          <ac:chgData name="Petrie, Garrett (MDE)" userId="767b0d58-9096-4e9d-a606-46a7586122ea" providerId="ADAL" clId="{EBD0119A-7E84-4183-843E-9DA1E0A61ADF}" dt="2020-11-03T19:18:53.811" v="46" actId="478"/>
          <ac:spMkLst>
            <pc:docMk/>
            <pc:sldMk cId="1223097645" sldId="692"/>
            <ac:spMk id="8" creationId="{00000000-0000-0000-0000-000000000000}"/>
          </ac:spMkLst>
        </pc:spChg>
      </pc:sldChg>
      <pc:sldChg chg="addSp delSp modSp new del mod modNotesTx">
        <pc:chgData name="Petrie, Garrett (MDE)" userId="767b0d58-9096-4e9d-a606-46a7586122ea" providerId="ADAL" clId="{EBD0119A-7E84-4183-843E-9DA1E0A61ADF}" dt="2020-11-03T19:31:58.577" v="509" actId="47"/>
        <pc:sldMkLst>
          <pc:docMk/>
          <pc:sldMk cId="2019645384" sldId="698"/>
        </pc:sldMkLst>
        <pc:spChg chg="mod">
          <ac:chgData name="Petrie, Garrett (MDE)" userId="767b0d58-9096-4e9d-a606-46a7586122ea" providerId="ADAL" clId="{EBD0119A-7E84-4183-843E-9DA1E0A61ADF}" dt="2020-11-03T19:23:18.199" v="61"/>
          <ac:spMkLst>
            <pc:docMk/>
            <pc:sldMk cId="2019645384" sldId="698"/>
            <ac:spMk id="2" creationId="{6F482499-87E5-4868-AC36-669AC3D0CBEC}"/>
          </ac:spMkLst>
        </pc:spChg>
        <pc:spChg chg="del">
          <ac:chgData name="Petrie, Garrett (MDE)" userId="767b0d58-9096-4e9d-a606-46a7586122ea" providerId="ADAL" clId="{EBD0119A-7E84-4183-843E-9DA1E0A61ADF}" dt="2020-11-03T19:22:28.589" v="58" actId="478"/>
          <ac:spMkLst>
            <pc:docMk/>
            <pc:sldMk cId="2019645384" sldId="698"/>
            <ac:spMk id="3" creationId="{7FA29AFF-1C47-4797-91FC-45DBE0E27B33}"/>
          </ac:spMkLst>
        </pc:spChg>
        <pc:spChg chg="add mod">
          <ac:chgData name="Petrie, Garrett (MDE)" userId="767b0d58-9096-4e9d-a606-46a7586122ea" providerId="ADAL" clId="{EBD0119A-7E84-4183-843E-9DA1E0A61ADF}" dt="2020-11-03T19:22:29.919" v="59"/>
          <ac:spMkLst>
            <pc:docMk/>
            <pc:sldMk cId="2019645384" sldId="698"/>
            <ac:spMk id="9" creationId="{01A3CAF1-A57F-4AE8-910B-C43AAE86B543}"/>
          </ac:spMkLst>
        </pc:spChg>
        <pc:picChg chg="add mod">
          <ac:chgData name="Petrie, Garrett (MDE)" userId="767b0d58-9096-4e9d-a606-46a7586122ea" providerId="ADAL" clId="{EBD0119A-7E84-4183-843E-9DA1E0A61ADF}" dt="2020-11-03T19:23:53.949" v="235" actId="962"/>
          <ac:picMkLst>
            <pc:docMk/>
            <pc:sldMk cId="2019645384" sldId="698"/>
            <ac:picMk id="7" creationId="{25B16B99-FC26-4D38-896A-F773E3F4054A}"/>
          </ac:picMkLst>
        </pc:picChg>
        <pc:picChg chg="add mod">
          <ac:chgData name="Petrie, Garrett (MDE)" userId="767b0d58-9096-4e9d-a606-46a7586122ea" providerId="ADAL" clId="{EBD0119A-7E84-4183-843E-9DA1E0A61ADF}" dt="2020-11-03T19:24:37.435" v="507" actId="962"/>
          <ac:picMkLst>
            <pc:docMk/>
            <pc:sldMk cId="2019645384" sldId="698"/>
            <ac:picMk id="8" creationId="{D4B13CD1-ADE8-4A6A-94AF-935FBB0F9B8F}"/>
          </ac:picMkLst>
        </pc:picChg>
      </pc:sldChg>
      <pc:sldMasterChg chg="delSldLayout">
        <pc:chgData name="Petrie, Garrett (MDE)" userId="767b0d58-9096-4e9d-a606-46a7586122ea" providerId="ADAL" clId="{EBD0119A-7E84-4183-843E-9DA1E0A61ADF}" dt="2020-11-03T19:22:36.177" v="60" actId="47"/>
        <pc:sldMasterMkLst>
          <pc:docMk/>
          <pc:sldMasterMk cId="3108450332" sldId="2147483750"/>
        </pc:sldMasterMkLst>
        <pc:sldLayoutChg chg="del">
          <pc:chgData name="Petrie, Garrett (MDE)" userId="767b0d58-9096-4e9d-a606-46a7586122ea" providerId="ADAL" clId="{EBD0119A-7E84-4183-843E-9DA1E0A61ADF}" dt="2020-11-03T19:22:36.177" v="60" actId="47"/>
          <pc:sldLayoutMkLst>
            <pc:docMk/>
            <pc:sldMasterMk cId="3108450332" sldId="2147483750"/>
            <pc:sldLayoutMk cId="3737666037" sldId="214748380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General</c:formatCode>
                <c:ptCount val="6"/>
                <c:pt idx="0" formatCode="0%">
                  <c:v>0.28572857142857139</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0.2857142857142857</c:v>
                </c:pt>
                <c:pt idx="1">
                  <c:v>0.50666</c:v>
                </c:pt>
                <c:pt idx="2">
                  <c:v>0.58405652173913059</c:v>
                </c:pt>
                <c:pt idx="3">
                  <c:v>0.68203846153846137</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General</c:formatCode>
                <c:ptCount val="6"/>
                <c:pt idx="0" formatCode="0%">
                  <c:v>0.28572857142857139</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0.28572857142857139</c:v>
                </c:pt>
                <c:pt idx="1">
                  <c:v>0.44</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General</c:formatCode>
                <c:ptCount val="6"/>
                <c:pt idx="0" formatCode="0%">
                  <c:v>0.22</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0.22</c:v>
                </c:pt>
                <c:pt idx="1">
                  <c:v>0.4</c:v>
                </c:pt>
                <c:pt idx="2">
                  <c:v>0.56999999999999995</c:v>
                </c:pt>
                <c:pt idx="3">
                  <c:v>0.66</c:v>
                </c:pt>
                <c:pt idx="4">
                  <c:v>0.74</c:v>
                </c:pt>
                <c:pt idx="5">
                  <c:v>0.76</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General</c:formatCode>
                <c:ptCount val="6"/>
                <c:pt idx="0" formatCode="0%">
                  <c:v>0.19</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0.19</c:v>
                </c:pt>
                <c:pt idx="1">
                  <c:v>0.38</c:v>
                </c:pt>
                <c:pt idx="2">
                  <c:v>0.47</c:v>
                </c:pt>
                <c:pt idx="3">
                  <c:v>0.61</c:v>
                </c:pt>
                <c:pt idx="4">
                  <c:v>0.73</c:v>
                </c:pt>
                <c:pt idx="5">
                  <c:v>0.79</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General</c:formatCode>
                <c:ptCount val="6"/>
                <c:pt idx="0" formatCode="0%">
                  <c:v>0.2</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c:v>
                </c:pt>
                <c:pt idx="1">
                  <c:v>0.37</c:v>
                </c:pt>
                <c:pt idx="2">
                  <c:v>0.47</c:v>
                </c:pt>
                <c:pt idx="3">
                  <c:v>0.6</c:v>
                </c:pt>
                <c:pt idx="4">
                  <c:v>0.72</c:v>
                </c:pt>
                <c:pt idx="5">
                  <c:v>0.77</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General</c:formatCode>
                <c:ptCount val="6"/>
                <c:pt idx="0" formatCode="0%">
                  <c:v>0.19</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0.18840652173913044</c:v>
                </c:pt>
                <c:pt idx="1">
                  <c:v>0.41818863636363646</c:v>
                </c:pt>
                <c:pt idx="2">
                  <c:v>0.58039705882352932</c:v>
                </c:pt>
                <c:pt idx="3">
                  <c:v>0.61667142857142843</c:v>
                </c:pt>
                <c:pt idx="4">
                  <c:v>0.67750250000000001</c:v>
                </c:pt>
                <c:pt idx="5">
                  <c:v>0.78500250000000005</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05BAA-AF77-4545-9F42-624EC3ED3BAB}" type="datetimeFigureOut">
              <a:rPr lang="en-US" smtClean="0"/>
              <a:t>11/5/2020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1FAB9-208E-3A48-B1C1-D6BB7AB548FA}" type="slidenum">
              <a:rPr lang="en-US" smtClean="0"/>
              <a:t>‹#›</a:t>
            </a:fld>
            <a:endParaRPr lang="en-US" dirty="0"/>
          </a:p>
        </p:txBody>
      </p:sp>
    </p:spTree>
    <p:extLst>
      <p:ext uri="{BB962C8B-B14F-4D97-AF65-F5344CB8AC3E}">
        <p14:creationId xmlns:p14="http://schemas.microsoft.com/office/powerpoint/2010/main" val="378614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visor.mn.gov/statutes/cite/120B.232#stat.120B.232.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revisor.mn.gov/laws/?id=5&amp;year=2017&amp;type=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evisor.mn.gov/statutes/cite/120B.232#stat.120B.232.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revisor.mn.gov/laws/?id=5&amp;year=2017&amp;type=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a:t>
            </a:fld>
            <a:endParaRPr lang="en-US" dirty="0"/>
          </a:p>
        </p:txBody>
      </p:sp>
    </p:spTree>
    <p:extLst>
      <p:ext uri="{BB962C8B-B14F-4D97-AF65-F5344CB8AC3E}">
        <p14:creationId xmlns:p14="http://schemas.microsoft.com/office/powerpoint/2010/main" val="402755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87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64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37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60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736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97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480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086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Recording available</a:t>
            </a:r>
            <a:r>
              <a:rPr lang="en-US" b="1" baseline="0" dirty="0"/>
              <a:t> at following link: </a:t>
            </a:r>
            <a:r>
              <a:rPr lang="en-US" baseline="0" dirty="0"/>
              <a:t>https://mndepted.mediasite.com/mediasite/Play/6839a49a74eb468381d8a59f7d4e4ccd1d </a:t>
            </a:r>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22</a:t>
            </a:fld>
            <a:endParaRPr lang="en-US" dirty="0"/>
          </a:p>
        </p:txBody>
      </p:sp>
    </p:spTree>
    <p:extLst>
      <p:ext uri="{BB962C8B-B14F-4D97-AF65-F5344CB8AC3E}">
        <p14:creationId xmlns:p14="http://schemas.microsoft.com/office/powerpoint/2010/main" val="1038146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Recording available</a:t>
            </a:r>
            <a:r>
              <a:rPr lang="en-US" b="1" baseline="0" dirty="0"/>
              <a:t> at following link: </a:t>
            </a:r>
            <a:r>
              <a:rPr lang="en-US" b="0" baseline="0" dirty="0"/>
              <a:t>https://mndepted.mediasite.com/mediasite/Play/5a209b50549d4ff78a81e9564aafc0b21d</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 Brandi Simonsen-University of Connecticut </a:t>
            </a:r>
            <a:r>
              <a:rPr lang="en-US" dirty="0"/>
              <a:t>is a Researcher and Professor at the University of Oregon, and Co-Director on the Center for PBIS. Brandi specializes in Special Education, Positive Behavioral Interventions and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recorded</a:t>
            </a:r>
            <a:r>
              <a:rPr lang="en-US" baseline="0" dirty="0"/>
              <a:t> session</a:t>
            </a:r>
            <a:r>
              <a:rPr lang="en-US" dirty="0"/>
              <a:t> provides an overview of the new resource guide and describes the use of a multi-tiered systems of support (MTSS) framework to support students, families, and educators during the transitions back to school during and following the global pandemic in a manner that prioritizes their health and safety, social and emotional needs, and behavioral and academic growth</a:t>
            </a:r>
            <a:endParaRPr lang="en-US" sz="11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Guide to Supporting States, Districts, Schools, Educators, and Students through a Multi-Tiered Systems of Support Framework during the 2020-2021 School Year</a:t>
            </a:r>
          </a:p>
          <a:p>
            <a:endParaRPr lang="en-US" dirty="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23</a:t>
            </a:fld>
            <a:endParaRPr lang="en-US" dirty="0"/>
          </a:p>
        </p:txBody>
      </p:sp>
    </p:spTree>
    <p:extLst>
      <p:ext uri="{BB962C8B-B14F-4D97-AF65-F5344CB8AC3E}">
        <p14:creationId xmlns:p14="http://schemas.microsoft.com/office/powerpoint/2010/main" val="382297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756417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increasingly more opportunities available in Minnesota to make practices possible in a multi-tiered</a:t>
            </a:r>
            <a:r>
              <a:rPr lang="en-US" baseline="0" dirty="0" smtClean="0"/>
              <a:t> system of support to improve academic and behavioral success. </a:t>
            </a:r>
          </a:p>
          <a:p>
            <a:endParaRPr lang="en-US" baseline="0" dirty="0" smtClean="0"/>
          </a:p>
          <a:p>
            <a:pPr marL="0" marR="0" algn="ctr"/>
            <a:r>
              <a:rPr lang="en-US" sz="2400" b="1" i="1" dirty="0" smtClean="0">
                <a:solidFill>
                  <a:srgbClr val="999999"/>
                </a:solidFill>
                <a:effectLst/>
                <a:latin typeface="Calibri" panose="020F0502020204030204" pitchFamily="34" charset="0"/>
                <a:ea typeface="Times New Roman" panose="02020603050405020304" pitchFamily="18" charset="0"/>
              </a:rPr>
              <a:t>Virtual Mentoring Recommendations</a:t>
            </a:r>
            <a:endParaRPr lang="en-US" sz="2000" b="1" dirty="0" smtClean="0">
              <a:solidFill>
                <a:srgbClr val="000000"/>
              </a:solidFill>
              <a:effectLst/>
              <a:latin typeface="Times New Roman" panose="02020603050405020304" pitchFamily="18" charset="0"/>
              <a:ea typeface="Calibri" panose="020F0502020204030204" pitchFamily="34" charset="0"/>
            </a:endParaRPr>
          </a:p>
          <a:p>
            <a:pPr marL="0" marR="0"/>
            <a:r>
              <a:rPr lang="en-US" sz="1400" b="1" dirty="0" smtClean="0">
                <a:solidFill>
                  <a:srgbClr val="000000"/>
                </a:solidFill>
                <a:effectLst/>
                <a:latin typeface="Verdana" panose="020B0604030504040204" pitchFamily="34" charset="0"/>
                <a:ea typeface="Times New Roman" panose="02020603050405020304" pitchFamily="18" charset="0"/>
              </a:rPr>
              <a:t> Guidance on Check &amp; Connect Mentoring </a:t>
            </a:r>
            <a:endParaRPr lang="en-US" sz="2000" b="1" dirty="0" smtClean="0">
              <a:solidFill>
                <a:srgbClr val="000000"/>
              </a:solidFill>
              <a:effectLst/>
              <a:latin typeface="Times New Roman" panose="02020603050405020304" pitchFamily="18" charset="0"/>
              <a:ea typeface="Calibri" panose="020F0502020204030204" pitchFamily="34" charset="0"/>
            </a:endParaRPr>
          </a:p>
          <a:p>
            <a:pPr marL="0" marR="0">
              <a:lnSpc>
                <a:spcPct val="150000"/>
              </a:lnSpc>
              <a:spcBef>
                <a:spcPts val="0"/>
              </a:spcBef>
              <a:spcAft>
                <a:spcPts val="0"/>
              </a:spcAft>
            </a:pPr>
            <a:r>
              <a:rPr lang="en-US" sz="1200" dirty="0" smtClean="0">
                <a:solidFill>
                  <a:srgbClr val="000000"/>
                </a:solidFill>
                <a:effectLst/>
                <a:latin typeface="Arial" panose="020B0604020202020204" pitchFamily="34" charset="0"/>
                <a:ea typeface="Times New Roman" panose="02020603050405020304" pitchFamily="18" charset="0"/>
              </a:rPr>
              <a:t> The C&amp;C training team recognizes the challenges of   mentoring. Reaching students and families during this time   is challenging and every connection a mentor makes is   cause for celebration. A mentor's demonstration of care and   consistent support to their students and families is most   important during this difficult time. </a:t>
            </a:r>
            <a:r>
              <a:rPr lang="en-US" sz="1050" dirty="0" smtClean="0">
                <a:solidFill>
                  <a:srgbClr val="000000"/>
                </a:solidFill>
                <a:effectLst/>
                <a:latin typeface="Verdana" panose="020B0604030504040204" pitchFamily="34" charset="0"/>
                <a:ea typeface="Times New Roman" panose="02020603050405020304" pitchFamily="18" charset="0"/>
              </a:rPr>
              <a:t> </a:t>
            </a:r>
            <a:endParaRPr lang="en-US" sz="1400" dirty="0" smtClean="0">
              <a:solidFill>
                <a:srgbClr val="000000"/>
              </a:solidFill>
              <a:effectLst/>
              <a:latin typeface="Times New Roman" panose="02020603050405020304" pitchFamily="18" charset="0"/>
              <a:ea typeface="Calibri" panose="020F0502020204030204" pitchFamily="34" charset="0"/>
            </a:endParaRPr>
          </a:p>
          <a:p>
            <a:pPr marL="0" marR="0">
              <a:lnSpc>
                <a:spcPct val="150000"/>
              </a:lnSpc>
              <a:spcBef>
                <a:spcPts val="0"/>
              </a:spcBef>
              <a:spcAft>
                <a:spcPts val="0"/>
              </a:spcAft>
            </a:pPr>
            <a:r>
              <a:rPr lang="en-US" sz="1050" dirty="0" smtClean="0">
                <a:solidFill>
                  <a:srgbClr val="000000"/>
                </a:solidFill>
                <a:effectLst/>
                <a:latin typeface="Verdana" panose="020B0604030504040204" pitchFamily="34" charset="0"/>
                <a:ea typeface="Times New Roman" panose="02020603050405020304" pitchFamily="18" charset="0"/>
              </a:rPr>
              <a:t/>
            </a:r>
            <a:br>
              <a:rPr lang="en-US" sz="1050" dirty="0" smtClean="0">
                <a:solidFill>
                  <a:srgbClr val="000000"/>
                </a:solidFill>
                <a:effectLst/>
                <a:latin typeface="Verdana" panose="020B0604030504040204" pitchFamily="34" charset="0"/>
                <a:ea typeface="Times New Roman" panose="02020603050405020304" pitchFamily="18" charset="0"/>
              </a:rPr>
            </a:br>
            <a:r>
              <a:rPr lang="en-US" sz="1200" dirty="0" smtClean="0">
                <a:solidFill>
                  <a:srgbClr val="000000"/>
                </a:solidFill>
                <a:effectLst/>
                <a:latin typeface="Arial" panose="020B0604020202020204" pitchFamily="34" charset="0"/>
                <a:ea typeface="Times New Roman" panose="02020603050405020304" pitchFamily="18" charset="0"/>
              </a:rPr>
              <a:t>We also understand that </a:t>
            </a:r>
            <a:r>
              <a:rPr lang="en-US" sz="1200" b="1" i="1" dirty="0" smtClean="0">
                <a:solidFill>
                  <a:srgbClr val="000000"/>
                </a:solidFill>
                <a:effectLst/>
                <a:latin typeface="Arial" panose="020B0604020202020204" pitchFamily="34" charset="0"/>
                <a:ea typeface="Times New Roman" panose="02020603050405020304" pitchFamily="18" charset="0"/>
              </a:rPr>
              <a:t>how</a:t>
            </a:r>
            <a:r>
              <a:rPr lang="en-US" sz="1200" b="1" dirty="0" smtClean="0">
                <a:solidFill>
                  <a:srgbClr val="000000"/>
                </a:solidFill>
                <a:effectLst/>
                <a:latin typeface="Arial" panose="020B0604020202020204" pitchFamily="34" charset="0"/>
                <a:ea typeface="Times New Roman" panose="02020603050405020304" pitchFamily="18" charset="0"/>
              </a:rPr>
              <a:t> </a:t>
            </a:r>
            <a:r>
              <a:rPr lang="en-US" sz="1200" dirty="0" smtClean="0">
                <a:solidFill>
                  <a:srgbClr val="000000"/>
                </a:solidFill>
                <a:effectLst/>
                <a:latin typeface="Arial" panose="020B0604020202020204" pitchFamily="34" charset="0"/>
                <a:ea typeface="Times New Roman" panose="02020603050405020304" pitchFamily="18" charset="0"/>
              </a:rPr>
              <a:t>you connect with students and families may have shifted, depending on your site. Mentors and school leaders have asked for guidance </a:t>
            </a:r>
            <a:r>
              <a:rPr lang="en-US" sz="1200" b="0" u="none" dirty="0" smtClean="0">
                <a:solidFill>
                  <a:srgbClr val="000000"/>
                </a:solidFill>
                <a:effectLst/>
                <a:latin typeface="Arial" panose="020B0604020202020204" pitchFamily="34" charset="0"/>
                <a:ea typeface="Times New Roman" panose="02020603050405020304" pitchFamily="18" charset="0"/>
              </a:rPr>
              <a:t>from the C&amp;C office, and we offer you the following structures to incorporate into your C&amp;C mentoring practice, if you are finding yourself needing to adapt your approach. </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050" b="0" u="none" dirty="0" smtClean="0">
                <a:solidFill>
                  <a:srgbClr val="000000"/>
                </a:solidFill>
                <a:effectLst/>
                <a:latin typeface="Verdana" panose="020B0604030504040204" pitchFamily="34" charset="0"/>
                <a:ea typeface="Times New Roman" panose="02020603050405020304" pitchFamily="18" charset="0"/>
              </a:rPr>
              <a:t/>
            </a:r>
            <a:br>
              <a:rPr lang="en-US" sz="1050" b="0" u="none" dirty="0" smtClean="0">
                <a:solidFill>
                  <a:srgbClr val="000000"/>
                </a:solidFill>
                <a:effectLst/>
                <a:latin typeface="Verdana" panose="020B0604030504040204" pitchFamily="34" charset="0"/>
                <a:ea typeface="Times New Roman" panose="02020603050405020304" pitchFamily="18" charset="0"/>
              </a:rPr>
            </a:br>
            <a:r>
              <a:rPr lang="en-US" sz="1200" b="0" u="none" dirty="0" smtClean="0">
                <a:solidFill>
                  <a:srgbClr val="000000"/>
                </a:solidFill>
                <a:effectLst/>
                <a:latin typeface="Arial" panose="020B0604020202020204" pitchFamily="34" charset="0"/>
                <a:ea typeface="Times New Roman" panose="02020603050405020304" pitchFamily="18" charset="0"/>
              </a:rPr>
              <a:t>Recommendations for Structuring Virtual "Connect" sessions:  Temperature Checks - Incorporate an SEL practice or a beginning routine like a “high” or “low” for each week.</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Gathering Data - With distance learning, data on attendance, behavior and grades may not be available or even reliable indicators on how our students are doing. Do some self-reporting with students using a virtual thumbs-up or emoji. Ask them to rate how things are going with their school work, their connection to peers, and their connection to teachers. </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Providing Feedback - Validate student effort and reflect on their concerns. Promoting School Success - Remind students you believe in them and that you want them to feel successful in school. Ask them if there is one thing that could help make school better for them, what would it be?</a:t>
            </a:r>
            <a:r>
              <a:rPr lang="en-US" sz="1400" b="0" u="none" dirty="0" smtClean="0">
                <a:solidFill>
                  <a:srgbClr val="000000"/>
                </a:solidFill>
                <a:effectLst/>
                <a:latin typeface="Times New Roman" panose="02020603050405020304" pitchFamily="18" charset="0"/>
                <a:ea typeface="Calibri" panose="020F0502020204030204" pitchFamily="34" charset="0"/>
              </a:rPr>
              <a:t> </a:t>
            </a:r>
            <a:r>
              <a:rPr lang="en-US" sz="1200" b="0" u="none" dirty="0" smtClean="0">
                <a:solidFill>
                  <a:srgbClr val="000000"/>
                </a:solidFill>
                <a:effectLst/>
                <a:latin typeface="Arial" panose="020B0604020202020204" pitchFamily="34" charset="0"/>
                <a:ea typeface="Times New Roman" panose="02020603050405020304" pitchFamily="18" charset="0"/>
              </a:rPr>
              <a:t>Problem Solving with Student - Engage in the five-step problem solving process with the student around a challenge or difficult situation that came up in the “connect” session.</a:t>
            </a:r>
            <a:r>
              <a:rPr lang="en-US" sz="1400" b="0" u="none" dirty="0" smtClean="0">
                <a:solidFill>
                  <a:srgbClr val="000000"/>
                </a:solidFill>
                <a:effectLst/>
                <a:latin typeface="Times New Roman" panose="02020603050405020304" pitchFamily="18" charset="0"/>
                <a:ea typeface="Calibri" panose="020F0502020204030204" pitchFamily="34" charset="0"/>
              </a:rPr>
              <a:t> </a:t>
            </a:r>
            <a:r>
              <a:rPr lang="en-US" sz="1200" b="0" u="none" dirty="0" smtClean="0">
                <a:solidFill>
                  <a:srgbClr val="000000"/>
                </a:solidFill>
                <a:effectLst/>
                <a:latin typeface="Arial" panose="020B0604020202020204" pitchFamily="34" charset="0"/>
                <a:ea typeface="Times New Roman" panose="02020603050405020304" pitchFamily="18" charset="0"/>
              </a:rPr>
              <a:t>Recommendations for Structuring Family Conversations:</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Greet - Ask “How are you?” and “Is this an ok time to talk?”</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Outline - Explain purpose of call and ask “What else would you like to discuss?”</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Reflect - Validate their efforts and ask “What do you need to help support learning at home?”</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Share - Highlight something positive about their child and ask “How do you think your child is doing in their classes?” Discuss how their child is progressing and their child’s current goal(s).</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Plan - Problem-solve with parent and ask, “Is there anything that might get in the way of your child accomplishing their goal?” Decide next steps and follow through.</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We hope these insights are helpful as you go about the important work supporting students and their families! </a:t>
            </a:r>
          </a:p>
          <a:p>
            <a:pPr marL="0" marR="0" lvl="0" indent="-342900">
              <a:lnSpc>
                <a:spcPct val="150000"/>
              </a:lnSpc>
              <a:spcBef>
                <a:spcPts val="0"/>
              </a:spcBef>
              <a:spcAft>
                <a:spcPts val="0"/>
              </a:spcAft>
              <a:buSzPts val="1000"/>
              <a:buFont typeface="Symbol" panose="05050102010706020507" pitchFamily="18" charset="2"/>
              <a:buChar char=""/>
              <a:tabLst>
                <a:tab pos="457200" algn="l"/>
              </a:tabLst>
            </a:pPr>
            <a:endParaRPr lang="en-US" sz="1200" b="0" u="none" dirty="0" smtClean="0">
              <a:solidFill>
                <a:srgbClr val="000000"/>
              </a:solidFill>
              <a:effectLst/>
              <a:latin typeface="Arial" panose="020B0604020202020204" pitchFamily="34" charset="0"/>
              <a:ea typeface="Times New Roman" panose="02020603050405020304" pitchFamily="18" charset="0"/>
            </a:endParaRPr>
          </a:p>
          <a:p>
            <a:pPr marL="0" marR="0" lvl="0" indent="0">
              <a:lnSpc>
                <a:spcPct val="150000"/>
              </a:lnSpc>
              <a:spcBef>
                <a:spcPts val="0"/>
              </a:spcBef>
              <a:spcAft>
                <a:spcPts val="0"/>
              </a:spcAft>
              <a:buSzPts val="1000"/>
              <a:buFont typeface="Symbol" panose="05050102010706020507" pitchFamily="18" charset="2"/>
              <a:buNone/>
              <a:tabLst>
                <a:tab pos="457200" algn="l"/>
              </a:tabLst>
            </a:pPr>
            <a:endParaRPr lang="en-US" sz="1200" b="0" u="none" dirty="0" smtClean="0">
              <a:solidFill>
                <a:srgbClr val="000000"/>
              </a:solidFill>
              <a:effectLst/>
              <a:latin typeface="Arial" panose="020B0604020202020204" pitchFamily="34" charset="0"/>
              <a:ea typeface="Times New Roman" panose="02020603050405020304" pitchFamily="18" charset="0"/>
            </a:endParaRPr>
          </a:p>
          <a:p>
            <a:pPr marL="0" marR="0" lvl="0" indent="0">
              <a:lnSpc>
                <a:spcPct val="150000"/>
              </a:lnSpc>
              <a:spcBef>
                <a:spcPts val="0"/>
              </a:spcBef>
              <a:spcAft>
                <a:spcPts val="0"/>
              </a:spcAft>
              <a:buSzPts val="1000"/>
              <a:buFont typeface="Symbol" panose="05050102010706020507" pitchFamily="18" charset="2"/>
              <a:buNone/>
              <a:tabLst>
                <a:tab pos="457200" algn="l"/>
              </a:tabLst>
            </a:pPr>
            <a:r>
              <a:rPr lang="en-US" sz="1050" b="0" u="none" dirty="0" smtClean="0">
                <a:solidFill>
                  <a:srgbClr val="000000"/>
                </a:solidFill>
                <a:effectLst/>
                <a:latin typeface="Verdana" panose="020B0604030504040204" pitchFamily="34" charset="0"/>
                <a:ea typeface="Times New Roman" panose="02020603050405020304" pitchFamily="18" charset="0"/>
              </a:rPr>
              <a:t/>
            </a:r>
            <a:br>
              <a:rPr lang="en-US" sz="1050" b="0" u="none" dirty="0" smtClean="0">
                <a:solidFill>
                  <a:srgbClr val="000000"/>
                </a:solidFill>
                <a:effectLst/>
                <a:latin typeface="Verdana" panose="020B0604030504040204" pitchFamily="34" charset="0"/>
                <a:ea typeface="Times New Roman" panose="02020603050405020304" pitchFamily="18" charset="0"/>
              </a:rPr>
            </a:br>
            <a:r>
              <a:rPr lang="en-US" sz="1050" b="0" u="none" dirty="0" smtClean="0">
                <a:solidFill>
                  <a:srgbClr val="000000"/>
                </a:solidFill>
                <a:effectLst/>
                <a:latin typeface="Verdana" panose="020B0604030504040204" pitchFamily="34" charset="0"/>
                <a:ea typeface="Times New Roman" panose="02020603050405020304" pitchFamily="18" charset="0"/>
              </a:rPr>
              <a:t> </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endParaRPr lang="en-US" b="0" u="none"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510639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2184135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31</a:t>
            </a:fld>
            <a:endParaRPr lang="en-US" dirty="0"/>
          </a:p>
        </p:txBody>
      </p:sp>
    </p:spTree>
    <p:extLst>
      <p:ext uri="{BB962C8B-B14F-4D97-AF65-F5344CB8AC3E}">
        <p14:creationId xmlns:p14="http://schemas.microsoft.com/office/powerpoint/2010/main" val="17753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a:t>
            </a:fld>
            <a:endParaRPr lang="en-US" dirty="0"/>
          </a:p>
        </p:txBody>
      </p:sp>
    </p:spTree>
    <p:extLst>
      <p:ext uri="{BB962C8B-B14F-4D97-AF65-F5344CB8AC3E}">
        <p14:creationId xmlns:p14="http://schemas.microsoft.com/office/powerpoint/2010/main" val="900781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i="0">
                <a:solidFill>
                  <a:srgbClr val="000000"/>
                </a:solidFill>
                <a:latin typeface="Arial"/>
                <a:ea typeface="Arial"/>
                <a:cs typeface="Arial"/>
                <a:sym typeface="Arial"/>
              </a:rPr>
              <a:t>This was done in consultation with the National TA Center, with many iterations to get to this point. There was a rationale to get this in plain language. We careful with the education language because we knew it had to be read by other agencies as well as legislatures.</a:t>
            </a:r>
            <a:endParaRPr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b="1" i="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i="0">
                <a:solidFill>
                  <a:srgbClr val="000000"/>
                </a:solidFill>
                <a:latin typeface="Arial"/>
                <a:ea typeface="Arial"/>
                <a:cs typeface="Arial"/>
                <a:sym typeface="Arial"/>
              </a:rPr>
              <a:t>122A.627 POSITIVE BEHAVIORAL INTERVENTIONS AND SUPPORTS.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"Positive behavioral interventions and supports" or "PBIS" means an evidence-based framework for preventing problem behavior, providing instruction and support for positive and prosocial behaviors, and supporting social, emotional, and behavioral needs for all students. Schoolwide implementation of PBIS requires training, coaching, and evaluation for school staff to consistently implement the key components that make PBIS effective for all students, including:</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(1) establishing, defining, teaching, and practicing three to five positively stated schoolwide behavioral expectations that are representative of the local community and cultures;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(2) developing and implementing a consistent system used by all staff to provide positive feedback and acknowledgment for students who display schoolwide behavioral expectations;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(3) developing and implementing a consistent and specialized support system for students who do not display behaviors representative of schoolwide positive expectations;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(4) developing a system to support decisions based on data related to student progress, effective implementation of behavioral practices, and screening for students requiring additional behavior supports;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(5) using a continuum of evidence-based interventions that is integrated and aligned to support academic and behavioral success for all students; and</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(6) using a team-based approach to support effective implementation, monitor progress, and evaluate outcomes.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Consistent with section </a:t>
            </a:r>
            <a:r>
              <a:rPr lang="en-US" b="0" i="0" u="sng">
                <a:solidFill>
                  <a:srgbClr val="2B6DAD"/>
                </a:solidFill>
                <a:latin typeface="times new roman"/>
                <a:ea typeface="times new roman"/>
                <a:cs typeface="times new roman"/>
                <a:sym typeface="times new roman"/>
                <a:hlinkClick r:id="rId3"/>
              </a:rPr>
              <a:t>120B.232, subdivision 1</a:t>
            </a:r>
            <a:r>
              <a:rPr lang="en-US" b="0" i="0">
                <a:solidFill>
                  <a:srgbClr val="212529"/>
                </a:solidFill>
                <a:latin typeface="times new roman"/>
                <a:ea typeface="times new roman"/>
                <a:cs typeface="times new roman"/>
                <a:sym typeface="times new roman"/>
              </a:rPr>
              <a:t>, character education curriculum and programs may be used to support implementation of the key components of PBIS.</a:t>
            </a:r>
            <a:endParaRPr/>
          </a:p>
          <a:p>
            <a:pPr marL="0" lvl="0" indent="0" algn="l" rtl="0">
              <a:lnSpc>
                <a:spcPct val="100000"/>
              </a:lnSpc>
              <a:spcBef>
                <a:spcPts val="0"/>
              </a:spcBef>
              <a:spcAft>
                <a:spcPts val="0"/>
              </a:spcAft>
              <a:buSzPts val="1400"/>
              <a:buNone/>
            </a:pPr>
            <a:r>
              <a:rPr lang="en-US" b="1" i="0">
                <a:solidFill>
                  <a:srgbClr val="000000"/>
                </a:solidFill>
                <a:latin typeface="Arial"/>
                <a:ea typeface="Arial"/>
                <a:cs typeface="Arial"/>
                <a:sym typeface="Arial"/>
              </a:rPr>
              <a:t>History: </a:t>
            </a:r>
            <a:endParaRPr/>
          </a:p>
          <a:p>
            <a:pPr marL="0" lvl="0" indent="0" algn="l" rtl="0">
              <a:lnSpc>
                <a:spcPct val="100000"/>
              </a:lnSpc>
              <a:spcBef>
                <a:spcPts val="0"/>
              </a:spcBef>
              <a:spcAft>
                <a:spcPts val="0"/>
              </a:spcAft>
              <a:buSzPts val="1400"/>
              <a:buNone/>
            </a:pPr>
            <a:r>
              <a:rPr lang="en-US" b="0" i="1" u="sng">
                <a:solidFill>
                  <a:srgbClr val="2B6DAD"/>
                </a:solidFill>
                <a:latin typeface="times new roman"/>
                <a:ea typeface="times new roman"/>
                <a:cs typeface="times new roman"/>
                <a:sym typeface="times new roman"/>
                <a:hlinkClick r:id="rId4"/>
              </a:rPr>
              <a:t>1Sp2017 c 5 art 2 s 26</a:t>
            </a:r>
            <a:endParaRPr b="0" i="1" u="sng">
              <a:solidFill>
                <a:srgbClr val="2B6DAD"/>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b="1" i="0" u="sng">
              <a:solidFill>
                <a:srgbClr val="2B6DAD"/>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1" i="0" u="none">
                <a:solidFill>
                  <a:srgbClr val="2B6DAD"/>
                </a:solidFill>
                <a:latin typeface="times new roman"/>
                <a:ea typeface="times new roman"/>
                <a:cs typeface="times new roman"/>
                <a:sym typeface="times new roman"/>
              </a:rPr>
              <a:t>Source: https://www.revisor.mn.gov/statutes/?id=122A.627 </a:t>
            </a:r>
            <a:endParaRPr b="1" i="0" u="none">
              <a:solidFill>
                <a:srgbClr val="212529"/>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97" name="Google Shape;197;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9697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bike to the statute – this is what it looks</a:t>
            </a:r>
            <a:r>
              <a:rPr lang="en-US" baseline="0" dirty="0"/>
              <a:t> like with MN examples. </a:t>
            </a:r>
            <a:r>
              <a:rPr lang="en-US" dirty="0"/>
              <a:t> </a:t>
            </a:r>
          </a:p>
          <a:p>
            <a:endParaRPr lang="en-US" dirty="0"/>
          </a:p>
          <a:p>
            <a:r>
              <a:rPr lang="en-US" dirty="0"/>
              <a:t>It’s not just good enough. How do you know</a:t>
            </a:r>
            <a:r>
              <a:rPr lang="en-US" baseline="0" dirty="0"/>
              <a:t> it is being done? There are tools and measures for teams to use.</a:t>
            </a:r>
          </a:p>
          <a:p>
            <a:endParaRPr lang="en-US" baseline="0" dirty="0"/>
          </a:p>
          <a:p>
            <a:pPr algn="l"/>
            <a:r>
              <a:rPr lang="en-US" b="1" i="0" dirty="0">
                <a:solidFill>
                  <a:srgbClr val="000000"/>
                </a:solidFill>
                <a:effectLst/>
                <a:latin typeface="inherit"/>
              </a:rPr>
              <a:t>122A.627 POSITIVE BEHAVIORAL INTERVENTIONS AND SUPPORTS.</a:t>
            </a:r>
          </a:p>
          <a:p>
            <a:pPr algn="l"/>
            <a:r>
              <a:rPr lang="en-US" b="0" i="0" dirty="0">
                <a:solidFill>
                  <a:srgbClr val="212529"/>
                </a:solidFill>
                <a:effectLst/>
                <a:latin typeface="times new roman" panose="02020603050405020304" pitchFamily="18" charset="0"/>
              </a:rPr>
              <a:t>"Positive behavioral interventions and supports" or "PBIS" means an evidence-based framework for preventing problem behavior, providing instruction and support for positive and prosocial behaviors, and supporting social, emotional, and behavioral needs for all students. Schoolwide implementation of PBIS requires training, coaching, and evaluation for school staff to consistently implement the key components that make PBIS effective for all students, including:</a:t>
            </a:r>
          </a:p>
          <a:p>
            <a:pPr algn="l"/>
            <a:r>
              <a:rPr lang="en-US" b="0" i="0" dirty="0">
                <a:solidFill>
                  <a:srgbClr val="212529"/>
                </a:solidFill>
                <a:effectLst/>
                <a:latin typeface="times new roman" panose="02020603050405020304" pitchFamily="18" charset="0"/>
              </a:rPr>
              <a:t>(1) establishing, defining, teaching, and practicing three to five positively stated schoolwide behavioral expectations that are representative of the local community and cultures;</a:t>
            </a:r>
          </a:p>
          <a:p>
            <a:pPr algn="l"/>
            <a:r>
              <a:rPr lang="en-US" b="0" i="0" dirty="0">
                <a:solidFill>
                  <a:srgbClr val="212529"/>
                </a:solidFill>
                <a:effectLst/>
                <a:latin typeface="times new roman" panose="02020603050405020304" pitchFamily="18" charset="0"/>
              </a:rPr>
              <a:t>(2) developing and implementing a consistent system used by all staff to provide positive feedback and acknowledgment for students who display schoolwide behavioral expectations;</a:t>
            </a:r>
          </a:p>
          <a:p>
            <a:pPr algn="l"/>
            <a:r>
              <a:rPr lang="en-US" b="0" i="0" dirty="0">
                <a:solidFill>
                  <a:srgbClr val="212529"/>
                </a:solidFill>
                <a:effectLst/>
                <a:latin typeface="times new roman" panose="02020603050405020304" pitchFamily="18" charset="0"/>
              </a:rPr>
              <a:t>(3) developing and implementing a consistent and specialized support system for students who do not display behaviors representative of schoolwide positive expectations;</a:t>
            </a:r>
          </a:p>
          <a:p>
            <a:pPr algn="l"/>
            <a:r>
              <a:rPr lang="en-US" b="0" i="0" dirty="0">
                <a:solidFill>
                  <a:srgbClr val="212529"/>
                </a:solidFill>
                <a:effectLst/>
                <a:latin typeface="times new roman" panose="02020603050405020304" pitchFamily="18" charset="0"/>
              </a:rPr>
              <a:t>(4) developing a system to support decisions based on data related to student progress, effective implementation of behavioral practices, and screening for students requiring additional behavior supports;</a:t>
            </a:r>
          </a:p>
          <a:p>
            <a:pPr algn="l"/>
            <a:r>
              <a:rPr lang="en-US" b="0" i="0" dirty="0">
                <a:solidFill>
                  <a:srgbClr val="212529"/>
                </a:solidFill>
                <a:effectLst/>
                <a:latin typeface="times new roman" panose="02020603050405020304" pitchFamily="18" charset="0"/>
              </a:rPr>
              <a:t>(5) using a continuum of evidence-based interventions that is integrated and aligned to support academic and behavioral success for all students; and</a:t>
            </a:r>
          </a:p>
          <a:p>
            <a:pPr algn="l"/>
            <a:r>
              <a:rPr lang="en-US" b="0" i="0" dirty="0">
                <a:solidFill>
                  <a:srgbClr val="212529"/>
                </a:solidFill>
                <a:effectLst/>
                <a:latin typeface="times new roman" panose="02020603050405020304" pitchFamily="18" charset="0"/>
              </a:rPr>
              <a:t>(6) using a team-based approach to support effective implementation, monitor progress, and evaluate outcomes.</a:t>
            </a:r>
          </a:p>
          <a:p>
            <a:pPr algn="l"/>
            <a:r>
              <a:rPr lang="en-US" b="0" i="0" dirty="0">
                <a:solidFill>
                  <a:srgbClr val="212529"/>
                </a:solidFill>
                <a:effectLst/>
                <a:latin typeface="times new roman" panose="02020603050405020304" pitchFamily="18" charset="0"/>
              </a:rPr>
              <a:t>Consistent with section </a:t>
            </a:r>
            <a:r>
              <a:rPr lang="en-US" b="0" i="0" u="sng" dirty="0">
                <a:solidFill>
                  <a:srgbClr val="2B6DAD"/>
                </a:solidFill>
                <a:effectLst/>
                <a:latin typeface="times new roman" panose="02020603050405020304" pitchFamily="18" charset="0"/>
                <a:hlinkClick r:id="rId3"/>
              </a:rPr>
              <a:t>120B.232, subdivision 1</a:t>
            </a:r>
            <a:r>
              <a:rPr lang="en-US" b="0" i="0" dirty="0">
                <a:solidFill>
                  <a:srgbClr val="212529"/>
                </a:solidFill>
                <a:effectLst/>
                <a:latin typeface="times new roman" panose="02020603050405020304" pitchFamily="18" charset="0"/>
              </a:rPr>
              <a:t>, character education curriculum and programs may be used to support implementation of the key components of PBIS.</a:t>
            </a:r>
          </a:p>
          <a:p>
            <a:pPr algn="l"/>
            <a:r>
              <a:rPr lang="en-US" b="1" i="0" dirty="0">
                <a:solidFill>
                  <a:srgbClr val="000000"/>
                </a:solidFill>
                <a:effectLst/>
                <a:latin typeface="inherit"/>
              </a:rPr>
              <a:t>History: </a:t>
            </a:r>
          </a:p>
          <a:p>
            <a:pPr algn="l"/>
            <a:r>
              <a:rPr lang="en-US" b="0" i="1" u="sng" dirty="0">
                <a:solidFill>
                  <a:srgbClr val="2B6DAD"/>
                </a:solidFill>
                <a:effectLst/>
                <a:latin typeface="times new roman" panose="02020603050405020304" pitchFamily="18" charset="0"/>
                <a:hlinkClick r:id="rId4"/>
              </a:rPr>
              <a:t>1Sp2017 c 5 art 2 s 26</a:t>
            </a:r>
            <a:endParaRPr lang="en-US" b="0" i="1" u="sng" dirty="0">
              <a:solidFill>
                <a:srgbClr val="2B6DAD"/>
              </a:solidFill>
              <a:effectLst/>
              <a:latin typeface="times new roman" panose="02020603050405020304" pitchFamily="18" charset="0"/>
            </a:endParaRPr>
          </a:p>
          <a:p>
            <a:pPr algn="l"/>
            <a:endParaRPr lang="en-US" b="1" i="0" u="sng" dirty="0">
              <a:solidFill>
                <a:srgbClr val="2B6DAD"/>
              </a:solidFill>
              <a:effectLst/>
              <a:latin typeface="times new roman" panose="02020603050405020304" pitchFamily="18" charset="0"/>
            </a:endParaRPr>
          </a:p>
          <a:p>
            <a:pPr algn="l"/>
            <a:r>
              <a:rPr lang="en-US" b="1" i="0" u="none" dirty="0">
                <a:solidFill>
                  <a:srgbClr val="2B6DAD"/>
                </a:solidFill>
                <a:effectLst/>
                <a:latin typeface="times new roman" panose="02020603050405020304" pitchFamily="18" charset="0"/>
              </a:rPr>
              <a:t>Source:</a:t>
            </a:r>
            <a:r>
              <a:rPr lang="en-US" b="1" i="0" u="none" baseline="0" dirty="0">
                <a:solidFill>
                  <a:srgbClr val="2B6DAD"/>
                </a:solidFill>
                <a:effectLst/>
                <a:latin typeface="times new roman" panose="02020603050405020304" pitchFamily="18" charset="0"/>
              </a:rPr>
              <a:t> https://www.revisor.mn.gov/statutes/?id=122A.627 </a:t>
            </a:r>
            <a:endParaRPr lang="en-US" b="1" i="0" u="none" dirty="0">
              <a:solidFill>
                <a:srgbClr val="212529"/>
              </a:solidFill>
              <a:effectLst/>
              <a:latin typeface="times new roman" panose="02020603050405020304" pitchFamily="18" charset="0"/>
            </a:endParaRPr>
          </a:p>
          <a:p>
            <a:endParaRPr lang="en-US" dirty="0"/>
          </a:p>
          <a:p>
            <a:r>
              <a:rPr lang="en-US" dirty="0"/>
              <a:t>From National</a:t>
            </a:r>
            <a:r>
              <a:rPr lang="en-US" baseline="0" dirty="0"/>
              <a:t> TA Center</a:t>
            </a:r>
          </a:p>
          <a:p>
            <a:endParaRPr lang="en-US" baseline="0" dirty="0"/>
          </a:p>
          <a:p>
            <a:pPr eaLnBrk="1" hangingPunct="1">
              <a:lnSpc>
                <a:spcPct val="80000"/>
              </a:lnSpc>
            </a:pPr>
            <a:r>
              <a:rPr lang="en-US" sz="2800" u="sng" dirty="0"/>
              <a:t>School-wide PBIS is</a:t>
            </a:r>
            <a:r>
              <a:rPr lang="en-US" sz="2800" dirty="0"/>
              <a:t>:</a:t>
            </a:r>
          </a:p>
          <a:p>
            <a:pPr lvl="1" eaLnBrk="1" hangingPunct="1">
              <a:lnSpc>
                <a:spcPct val="120000"/>
              </a:lnSpc>
            </a:pPr>
            <a:r>
              <a:rPr lang="en-US" sz="2400" dirty="0">
                <a:solidFill>
                  <a:schemeClr val="tx1"/>
                </a:solidFill>
                <a:latin typeface="Times New Roman" panose="02020603050405020304" pitchFamily="18" charset="0"/>
                <a:cs typeface="Times New Roman" panose="02020603050405020304" pitchFamily="18" charset="0"/>
              </a:rPr>
              <a:t>A multi-tiered framework for establishing the </a:t>
            </a:r>
            <a:r>
              <a:rPr lang="en-US" sz="2400" b="1" dirty="0">
                <a:solidFill>
                  <a:srgbClr val="C00000"/>
                </a:solidFill>
                <a:latin typeface="Times New Roman" panose="02020603050405020304" pitchFamily="18" charset="0"/>
                <a:cs typeface="Times New Roman" panose="02020603050405020304" pitchFamily="18" charset="0"/>
              </a:rPr>
              <a:t>social culture </a:t>
            </a:r>
            <a:r>
              <a:rPr lang="en-US" sz="2400" dirty="0">
                <a:solidFill>
                  <a:schemeClr val="tx1"/>
                </a:solidFill>
                <a:latin typeface="Times New Roman" panose="02020603050405020304" pitchFamily="18" charset="0"/>
                <a:cs typeface="Times New Roman" panose="02020603050405020304" pitchFamily="18" charset="0"/>
              </a:rPr>
              <a:t>and </a:t>
            </a:r>
            <a:r>
              <a:rPr lang="en-US" sz="2400" b="1" dirty="0">
                <a:solidFill>
                  <a:srgbClr val="C00000"/>
                </a:solidFill>
                <a:latin typeface="Times New Roman" panose="02020603050405020304" pitchFamily="18" charset="0"/>
                <a:cs typeface="Times New Roman" panose="02020603050405020304" pitchFamily="18" charset="0"/>
              </a:rPr>
              <a:t>behavioral supports </a:t>
            </a:r>
            <a:r>
              <a:rPr lang="en-US" sz="2400" dirty="0">
                <a:solidFill>
                  <a:schemeClr val="tx1"/>
                </a:solidFill>
                <a:latin typeface="Times New Roman" panose="02020603050405020304" pitchFamily="18" charset="0"/>
                <a:cs typeface="Times New Roman" panose="02020603050405020304" pitchFamily="18" charset="0"/>
              </a:rPr>
              <a:t>needed for a school achieve behavioral and academic outcomes for all students.</a:t>
            </a:r>
          </a:p>
          <a:p>
            <a:pPr lvl="1" eaLnBrk="1" hangingPunct="1">
              <a:lnSpc>
                <a:spcPct val="80000"/>
              </a:lnSpc>
            </a:pPr>
            <a:endParaRPr lang="en-US" sz="2400" dirty="0"/>
          </a:p>
          <a:p>
            <a:pPr eaLnBrk="1" hangingPunct="1">
              <a:lnSpc>
                <a:spcPct val="80000"/>
              </a:lnSpc>
            </a:pPr>
            <a:r>
              <a:rPr lang="en-US" sz="2800" u="sng" dirty="0"/>
              <a:t>Evidence-based features of PBIS</a:t>
            </a:r>
          </a:p>
          <a:p>
            <a:pPr lvl="1" eaLnBrk="1" hangingPunct="1">
              <a:lnSpc>
                <a:spcPct val="80000"/>
              </a:lnSpc>
            </a:pPr>
            <a:r>
              <a:rPr lang="en-US" sz="2400" dirty="0">
                <a:solidFill>
                  <a:schemeClr val="tx1"/>
                </a:solidFill>
              </a:rPr>
              <a:t>Prevention</a:t>
            </a:r>
          </a:p>
          <a:p>
            <a:pPr lvl="1" eaLnBrk="1" hangingPunct="1">
              <a:lnSpc>
                <a:spcPct val="80000"/>
              </a:lnSpc>
            </a:pPr>
            <a:r>
              <a:rPr lang="en-US" sz="2400" dirty="0">
                <a:solidFill>
                  <a:schemeClr val="tx1"/>
                </a:solidFill>
              </a:rPr>
              <a:t>Define and teach positive social expectations</a:t>
            </a:r>
          </a:p>
          <a:p>
            <a:pPr lvl="1" eaLnBrk="1" hangingPunct="1">
              <a:lnSpc>
                <a:spcPct val="80000"/>
              </a:lnSpc>
            </a:pPr>
            <a:r>
              <a:rPr lang="en-US" sz="2400" dirty="0">
                <a:solidFill>
                  <a:schemeClr val="tx1"/>
                </a:solidFill>
              </a:rPr>
              <a:t>Acknowledge positive behavior</a:t>
            </a:r>
          </a:p>
          <a:p>
            <a:pPr lvl="1" eaLnBrk="1" hangingPunct="1">
              <a:lnSpc>
                <a:spcPct val="80000"/>
              </a:lnSpc>
            </a:pPr>
            <a:r>
              <a:rPr lang="en-US" sz="2400" dirty="0">
                <a:solidFill>
                  <a:schemeClr val="tx1"/>
                </a:solidFill>
              </a:rPr>
              <a:t>Arrange consistent consequences for problem behavior</a:t>
            </a:r>
          </a:p>
          <a:p>
            <a:pPr lvl="1" eaLnBrk="1" hangingPunct="1">
              <a:lnSpc>
                <a:spcPct val="80000"/>
              </a:lnSpc>
            </a:pPr>
            <a:r>
              <a:rPr lang="en-US" sz="2400" dirty="0">
                <a:solidFill>
                  <a:schemeClr val="tx1"/>
                </a:solidFill>
              </a:rPr>
              <a:t>On-going collection and use of data for decision-making</a:t>
            </a:r>
          </a:p>
          <a:p>
            <a:pPr lvl="1" eaLnBrk="1" hangingPunct="1">
              <a:lnSpc>
                <a:spcPct val="80000"/>
              </a:lnSpc>
            </a:pPr>
            <a:r>
              <a:rPr lang="en-US" sz="2400" dirty="0">
                <a:solidFill>
                  <a:schemeClr val="tx1"/>
                </a:solidFill>
              </a:rPr>
              <a:t>Continuum of intensive, individual intervention supports. </a:t>
            </a:r>
          </a:p>
          <a:p>
            <a:pPr lvl="1" eaLnBrk="1" hangingPunct="1">
              <a:lnSpc>
                <a:spcPct val="80000"/>
              </a:lnSpc>
            </a:pPr>
            <a:r>
              <a:rPr lang="en-US" sz="2400" dirty="0">
                <a:solidFill>
                  <a:schemeClr val="tx1"/>
                </a:solidFill>
              </a:rPr>
              <a:t>Implementation of the systems that support effective practices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6</a:t>
            </a:fld>
            <a:endParaRPr lang="en-US" dirty="0"/>
          </a:p>
        </p:txBody>
      </p:sp>
    </p:spTree>
    <p:extLst>
      <p:ext uri="{BB962C8B-B14F-4D97-AF65-F5344CB8AC3E}">
        <p14:creationId xmlns:p14="http://schemas.microsoft.com/office/powerpoint/2010/main" val="240079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302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33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00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377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11/5/2020</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education.mn.gov</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pic>
        <p:nvPicPr>
          <p:cNvPr id="10"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83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333782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196792" y="152400"/>
            <a:ext cx="9157008"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0" indent="0">
              <a:lnSpc>
                <a:spcPct val="100000"/>
              </a:lnSpc>
              <a:spcAft>
                <a:spcPts val="1000"/>
              </a:spcAft>
              <a:buClr>
                <a:schemeClr val="accent1"/>
              </a:buClr>
              <a:buFont typeface="Arial" panose="020B0604020202020204" pitchFamily="34" charset="0"/>
              <a:buNone/>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kumimoji="0" lang="en-US" sz="1600" b="1" i="0" u="none" strike="noStrike" kern="1200" cap="none" spc="0" normalizeH="0" baseline="0" noProof="0" dirty="0">
                <a:ln>
                  <a:noFill/>
                </a:ln>
                <a:solidFill>
                  <a:srgbClr val="000000"/>
                </a:solidFill>
                <a:effectLst/>
                <a:uLnTx/>
                <a:uFillTx/>
                <a:latin typeface="+mn-lt"/>
                <a:ea typeface="+mn-ea"/>
                <a:cs typeface="+mn-cs"/>
              </a:rPr>
              <a:t>pbis.org</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42934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tx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2130281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63824" y="350816"/>
            <a:ext cx="6986016" cy="91535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4400"/>
              <a:buFont typeface="Questrial"/>
              <a:buNone/>
              <a:defRPr sz="4400" b="0" i="0" u="none" strike="noStrike" cap="none">
                <a:solidFill>
                  <a:schemeClr val="dk2"/>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7" name="Shape 67"/>
          <p:cNvSpPr txBox="1">
            <a:spLocks noGrp="1"/>
          </p:cNvSpPr>
          <p:nvPr>
            <p:ph type="body" idx="1"/>
          </p:nvPr>
        </p:nvSpPr>
        <p:spPr>
          <a:xfrm>
            <a:off x="1892808" y="1600200"/>
            <a:ext cx="8257032" cy="437366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Noto Sans Symbols"/>
              <a:buNone/>
              <a:defRPr sz="3200" b="0" i="0" u="none" strike="noStrike" cap="none">
                <a:solidFill>
                  <a:schemeClr val="dk2"/>
                </a:solidFill>
                <a:latin typeface="Questrial"/>
                <a:ea typeface="Questrial"/>
                <a:cs typeface="Questrial"/>
                <a:sym typeface="Questrial"/>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Questrial"/>
                <a:ea typeface="Questrial"/>
                <a:cs typeface="Questrial"/>
                <a:sym typeface="Questrial"/>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Questrial"/>
                <a:ea typeface="Questrial"/>
                <a:cs typeface="Questrial"/>
                <a:sym typeface="Questrial"/>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Questrial"/>
                <a:ea typeface="Questrial"/>
                <a:cs typeface="Questrial"/>
                <a:sym typeface="Questrial"/>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Questrial"/>
                <a:ea typeface="Questrial"/>
                <a:cs typeface="Questrial"/>
                <a:sym typeface="Quest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5" name="Picture 4" descr="Minnesota PBIS Logo (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648" y="512704"/>
            <a:ext cx="1274847" cy="559339"/>
          </a:xfrm>
          <a:prstGeom prst="rect">
            <a:avLst/>
          </a:prstGeom>
        </p:spPr>
      </p:pic>
    </p:spTree>
    <p:extLst>
      <p:ext uri="{BB962C8B-B14F-4D97-AF65-F5344CB8AC3E}">
        <p14:creationId xmlns:p14="http://schemas.microsoft.com/office/powerpoint/2010/main" val="178523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prstClr val="black">
                    <a:tint val="75000"/>
                  </a:prstClr>
                </a:solidFill>
              </a:rPr>
              <a:pPr/>
              <a:t>11/5/2020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65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t> </a:t>
            </a:r>
            <a:r>
              <a:rPr lang="en-US" dirty="0" smtClean="0">
                <a:solidFill>
                  <a:schemeClr val="accent2"/>
                </a:solidFill>
              </a:rPr>
              <a:t>|</a:t>
            </a:r>
            <a:r>
              <a:rPr lang="en-US" dirty="0" smtClean="0"/>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4457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White no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tx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t> </a:t>
            </a:r>
            <a:r>
              <a:rPr lang="en-US" dirty="0" smtClean="0">
                <a:solidFill>
                  <a:schemeClr val="accent2"/>
                </a:solidFill>
              </a:rPr>
              <a:t>|</a:t>
            </a:r>
            <a:r>
              <a:rPr lang="en-US" dirty="0" smtClean="0"/>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5063806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11/5/2020</a:t>
            </a:fld>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smtClean="0">
                <a:solidFill>
                  <a:srgbClr val="003865"/>
                </a:solidFill>
              </a:rPr>
              <a:t> education.mn.gov</a:t>
            </a:r>
            <a:endParaRPr lang="en-US" dirty="0">
              <a:solidFill>
                <a:srgbClr val="003865"/>
              </a:solidFill>
            </a:endParaRPr>
          </a:p>
        </p:txBody>
      </p:sp>
    </p:spTree>
    <p:extLst>
      <p:ext uri="{BB962C8B-B14F-4D97-AF65-F5344CB8AC3E}">
        <p14:creationId xmlns:p14="http://schemas.microsoft.com/office/powerpoint/2010/main" val="2123800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smtClean="0">
                <a:solidFill>
                  <a:schemeClr val="accent2"/>
                </a:solidFill>
              </a:rPr>
              <a:t>|</a:t>
            </a:r>
            <a:r>
              <a:rPr lang="en-US" dirty="0" smtClean="0"/>
              <a:t> </a:t>
            </a:r>
            <a:r>
              <a:rPr lang="en-US" dirty="0" smtClean="0">
                <a:solidFill>
                  <a:srgbClr val="003865"/>
                </a:solidFill>
              </a:rPr>
              <a:t> education.mn.gov</a:t>
            </a:r>
            <a:endParaRPr lang="en-US" dirty="0">
              <a:solidFill>
                <a:srgbClr val="003865"/>
              </a:solidFill>
            </a:endParaRPr>
          </a:p>
        </p:txBody>
      </p:sp>
    </p:spTree>
    <p:extLst>
      <p:ext uri="{BB962C8B-B14F-4D97-AF65-F5344CB8AC3E}">
        <p14:creationId xmlns:p14="http://schemas.microsoft.com/office/powerpoint/2010/main" val="3203224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0" indent="0">
              <a:lnSpc>
                <a:spcPct val="100000"/>
              </a:lnSpc>
              <a:spcAft>
                <a:spcPts val="1000"/>
              </a:spcAft>
              <a:buClr>
                <a:schemeClr val="accent1"/>
              </a:buClr>
              <a:buFont typeface="Arial" panose="020B0604020202020204" pitchFamily="34" charset="0"/>
              <a:buNone/>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t> </a:t>
            </a:r>
            <a:r>
              <a:rPr lang="en-US" dirty="0" smtClean="0">
                <a:solidFill>
                  <a:schemeClr val="accent2"/>
                </a:solidFill>
              </a:rPr>
              <a:t>|</a:t>
            </a:r>
            <a:r>
              <a:rPr lang="en-US" dirty="0" smtClean="0"/>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6462963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190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Title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12060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96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62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r="45807"/>
          <a:stretch/>
        </p:blipFill>
        <p:spPr>
          <a:xfrm>
            <a:off x="193178" y="224482"/>
            <a:ext cx="1776888" cy="770235"/>
          </a:xfrm>
          <a:prstGeom prst="rect">
            <a:avLst/>
          </a:prstGeom>
        </p:spPr>
      </p:pic>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spTree>
    <p:extLst>
      <p:ext uri="{BB962C8B-B14F-4D97-AF65-F5344CB8AC3E}">
        <p14:creationId xmlns:p14="http://schemas.microsoft.com/office/powerpoint/2010/main" val="3765524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87168" y="155448"/>
            <a:ext cx="8869680" cy="914400"/>
          </a:xfrm>
        </p:spPr>
        <p:txBody>
          <a:bodyPr/>
          <a:lstStyle>
            <a:lvl1pPr algn="l">
              <a:defRPr>
                <a:solidFill>
                  <a:srgbClr val="3E65AF"/>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sz="1200">
                <a:solidFill>
                  <a:schemeClr val="bg1"/>
                </a:solidFill>
              </a:defRPr>
            </a:lvl1pPr>
          </a:lstStyle>
          <a:p>
            <a:r>
              <a:rPr lang="en-US" sz="1600" b="1" dirty="0">
                <a:solidFill>
                  <a:srgbClr val="000000"/>
                </a:solidFill>
              </a:rPr>
              <a:t>pbis.org</a:t>
            </a:r>
            <a:endParaRPr lang="en-US" b="1" dirty="0">
              <a:solidFill>
                <a:srgbClr val="FFFFFF"/>
              </a:solidFill>
            </a:endParaRP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solidFill>
                  <a:srgbClr val="FFFFFF"/>
                </a:solidFill>
              </a:rPr>
              <a:pPr/>
              <a:t>‹#›</a:t>
            </a:fld>
            <a:endParaRPr lang="en-US" dirty="0">
              <a:solidFill>
                <a:srgbClr val="FFFFFF"/>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r="45807"/>
          <a:stretch/>
        </p:blipFill>
        <p:spPr>
          <a:xfrm>
            <a:off x="193178" y="224482"/>
            <a:ext cx="1776888" cy="770235"/>
          </a:xfrm>
          <a:prstGeom prst="rect">
            <a:avLst/>
          </a:prstGeom>
        </p:spPr>
      </p:pic>
    </p:spTree>
    <p:extLst>
      <p:ext uri="{BB962C8B-B14F-4D97-AF65-F5344CB8AC3E}">
        <p14:creationId xmlns:p14="http://schemas.microsoft.com/office/powerpoint/2010/main" val="94712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11/5/2020</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pic>
        <p:nvPicPr>
          <p:cNvPr id="9"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0443" y="353698"/>
            <a:ext cx="1696348" cy="78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09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dirty="0"/>
              <a:t>Click icon to add picture</a:t>
            </a:r>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7009113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2368296" y="155448"/>
            <a:ext cx="8988552" cy="914400"/>
          </a:xfrm>
          <a:prstGeom prst="rect">
            <a:avLst/>
          </a:prstGeom>
          <a:noFill/>
          <a:ln>
            <a:noFill/>
          </a:ln>
        </p:spPr>
        <p:txBody>
          <a:bodyPr spcFirstLastPara="1" wrap="square" lIns="91425" tIns="45700" rIns="91425" bIns="45700" anchor="ctr" anchorCtr="0"/>
          <a:lstStyle>
            <a:lvl1pPr lvl="0" algn="r">
              <a:spcBef>
                <a:spcPts val="0"/>
              </a:spcBef>
              <a:spcAft>
                <a:spcPts val="0"/>
              </a:spcAft>
              <a:buClr>
                <a:schemeClr val="lt1"/>
              </a:buClr>
              <a:buSzPts val="3600"/>
              <a:buFont typeface="Calibri"/>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9" name="Google Shape;79;p11"/>
          <p:cNvSpPr txBox="1">
            <a:spLocks noGrp="1"/>
          </p:cNvSpPr>
          <p:nvPr>
            <p:ph type="ftr" idx="11"/>
          </p:nvPr>
        </p:nvSpPr>
        <p:spPr>
          <a:xfrm>
            <a:off x="4165600" y="6583680"/>
            <a:ext cx="3860800" cy="27432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9296400" y="6583681"/>
            <a:ext cx="2844800" cy="27432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1">
                <a:solidFill>
                  <a:schemeClr val="lt1"/>
                </a:solidFill>
                <a:latin typeface="Calibri"/>
                <a:ea typeface="Calibri"/>
                <a:cs typeface="Calibri"/>
                <a:sym typeface="Calibri"/>
              </a:defRPr>
            </a:lvl1pPr>
            <a:lvl2pPr marL="0" lvl="1" indent="0" algn="r">
              <a:spcBef>
                <a:spcPts val="0"/>
              </a:spcBef>
              <a:buNone/>
              <a:defRPr sz="1600" b="1">
                <a:solidFill>
                  <a:schemeClr val="lt1"/>
                </a:solidFill>
                <a:latin typeface="Calibri"/>
                <a:ea typeface="Calibri"/>
                <a:cs typeface="Calibri"/>
                <a:sym typeface="Calibri"/>
              </a:defRPr>
            </a:lvl2pPr>
            <a:lvl3pPr marL="0" lvl="2" indent="0" algn="r">
              <a:spcBef>
                <a:spcPts val="0"/>
              </a:spcBef>
              <a:buNone/>
              <a:defRPr sz="1600" b="1">
                <a:solidFill>
                  <a:schemeClr val="lt1"/>
                </a:solidFill>
                <a:latin typeface="Calibri"/>
                <a:ea typeface="Calibri"/>
                <a:cs typeface="Calibri"/>
                <a:sym typeface="Calibri"/>
              </a:defRPr>
            </a:lvl3pPr>
            <a:lvl4pPr marL="0" lvl="3" indent="0" algn="r">
              <a:spcBef>
                <a:spcPts val="0"/>
              </a:spcBef>
              <a:buNone/>
              <a:defRPr sz="1600" b="1">
                <a:solidFill>
                  <a:schemeClr val="lt1"/>
                </a:solidFill>
                <a:latin typeface="Calibri"/>
                <a:ea typeface="Calibri"/>
                <a:cs typeface="Calibri"/>
                <a:sym typeface="Calibri"/>
              </a:defRPr>
            </a:lvl4pPr>
            <a:lvl5pPr marL="0" lvl="4" indent="0" algn="r">
              <a:spcBef>
                <a:spcPts val="0"/>
              </a:spcBef>
              <a:buNone/>
              <a:defRPr sz="1600" b="1">
                <a:solidFill>
                  <a:schemeClr val="lt1"/>
                </a:solidFill>
                <a:latin typeface="Calibri"/>
                <a:ea typeface="Calibri"/>
                <a:cs typeface="Calibri"/>
                <a:sym typeface="Calibri"/>
              </a:defRPr>
            </a:lvl5pPr>
            <a:lvl6pPr marL="0" lvl="5" indent="0" algn="r">
              <a:spcBef>
                <a:spcPts val="0"/>
              </a:spcBef>
              <a:buNone/>
              <a:defRPr sz="1600" b="1">
                <a:solidFill>
                  <a:schemeClr val="lt1"/>
                </a:solidFill>
                <a:latin typeface="Calibri"/>
                <a:ea typeface="Calibri"/>
                <a:cs typeface="Calibri"/>
                <a:sym typeface="Calibri"/>
              </a:defRPr>
            </a:lvl6pPr>
            <a:lvl7pPr marL="0" lvl="6" indent="0" algn="r">
              <a:spcBef>
                <a:spcPts val="0"/>
              </a:spcBef>
              <a:buNone/>
              <a:defRPr sz="1600" b="1">
                <a:solidFill>
                  <a:schemeClr val="lt1"/>
                </a:solidFill>
                <a:latin typeface="Calibri"/>
                <a:ea typeface="Calibri"/>
                <a:cs typeface="Calibri"/>
                <a:sym typeface="Calibri"/>
              </a:defRPr>
            </a:lvl7pPr>
            <a:lvl8pPr marL="0" lvl="7" indent="0" algn="r">
              <a:spcBef>
                <a:spcPts val="0"/>
              </a:spcBef>
              <a:buNone/>
              <a:defRPr sz="1600" b="1">
                <a:solidFill>
                  <a:schemeClr val="lt1"/>
                </a:solidFill>
                <a:latin typeface="Calibri"/>
                <a:ea typeface="Calibri"/>
                <a:cs typeface="Calibri"/>
                <a:sym typeface="Calibri"/>
              </a:defRPr>
            </a:lvl8pPr>
            <a:lvl9pPr marL="0" lvl="8" indent="0" algn="r">
              <a:spcBef>
                <a:spcPts val="0"/>
              </a:spcBef>
              <a:buNone/>
              <a:defRPr sz="1600"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876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11/5/2020</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Optional Tagline Goes Here </a:t>
            </a:r>
            <a:r>
              <a:rPr lang="en-US" dirty="0">
                <a:solidFill>
                  <a:srgbClr val="003865"/>
                </a:solidFill>
              </a:rPr>
              <a:t>|</a:t>
            </a:r>
            <a:r>
              <a:rPr lang="en-US" dirty="0">
                <a:solidFill>
                  <a:srgbClr val="000000"/>
                </a:solidFill>
              </a:rPr>
              <a:t>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845033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5" r:id="rId3"/>
    <p:sldLayoutId id="2147483766" r:id="rId4"/>
    <p:sldLayoutId id="2147483796" r:id="rId5"/>
    <p:sldLayoutId id="2147483797" r:id="rId6"/>
    <p:sldLayoutId id="2147483756" r:id="rId7"/>
    <p:sldLayoutId id="2147483767" r:id="rId8"/>
    <p:sldLayoutId id="2147483788"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11/5/2020</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130463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5"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7E6E6"/>
        </a:solidFill>
        <a:effectLst/>
      </p:bgPr>
    </p:bg>
    <p:spTree>
      <p:nvGrpSpPr>
        <p:cNvPr id="1" name=""/>
        <p:cNvGrpSpPr/>
        <p:nvPr/>
      </p:nvGrpSpPr>
      <p:grpSpPr>
        <a:xfrm>
          <a:off x="0" y="0"/>
          <a:ext cx="0" cy="0"/>
          <a:chOff x="0" y="0"/>
          <a:chExt cx="0" cy="0"/>
        </a:xfrm>
      </p:grpSpPr>
      <p:sp>
        <p:nvSpPr>
          <p:cNvPr id="5" name="Rectangle 4"/>
          <p:cNvSpPr/>
          <p:nvPr userDrawn="1"/>
        </p:nvSpPr>
        <p:spPr>
          <a:xfrm>
            <a:off x="1524000" y="0"/>
            <a:ext cx="9144000" cy="68580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2523744" y="251382"/>
            <a:ext cx="7278624" cy="6492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96312" y="1600200"/>
            <a:ext cx="7306056" cy="4373663"/>
          </a:xfrm>
          <a:prstGeom prst="rect">
            <a:avLst/>
          </a:prstGeom>
        </p:spPr>
        <p:txBody>
          <a:bodyPr vert="horz" lIns="91440" tIns="45720" rIns="91440" bIns="45720" rtlCol="0">
            <a:normAutofit/>
          </a:bodyPr>
          <a:lstStyle/>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p:txBody>
      </p:sp>
    </p:spTree>
    <p:extLst>
      <p:ext uri="{BB962C8B-B14F-4D97-AF65-F5344CB8AC3E}">
        <p14:creationId xmlns:p14="http://schemas.microsoft.com/office/powerpoint/2010/main" val="2357799688"/>
      </p:ext>
    </p:extLst>
  </p:cSld>
  <p:clrMap bg1="lt1" tx1="dk1" bg2="lt2" tx2="dk2" accent1="accent1" accent2="accent2" accent3="accent3" accent4="accent4" accent5="accent5" accent6="accent6" hlink="hlink" folHlink="folHlink"/>
  <p:sldLayoutIdLst>
    <p:sldLayoutId id="2147483803" r:id="rId1"/>
    <p:sldLayoutId id="2147483804" r:id="rId2"/>
  </p:sldLayoutIdLst>
  <p:txStyles>
    <p:titleStyle>
      <a:lvl1pPr algn="ctr" defTabSz="457200" rtl="0" eaLnBrk="1" latinLnBrk="0" hangingPunct="1">
        <a:spcBef>
          <a:spcPct val="0"/>
        </a:spcBef>
        <a:buNone/>
        <a:defRPr sz="3600" kern="1200">
          <a:solidFill>
            <a:schemeClr val="tx2">
              <a:lumMod val="50000"/>
            </a:schemeClr>
          </a:solidFill>
          <a:latin typeface="Tw Cen MT"/>
          <a:ea typeface="+mj-ea"/>
          <a:cs typeface="Tw Cen MT"/>
        </a:defRPr>
      </a:lvl1pPr>
    </p:titleStyle>
    <p:body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11/5/2020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0274907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DE.PBIS@state.mn.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mndepted.mediasite.com/mediasite/Play/6839a49a74eb468381d8a59f7d4e4ccd1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mndepted.mediasite.com/mediasite/Play/5a209b50549d4ff78a81e9564aafc0b21d" TargetMode="External"/><Relationship Id="rId5" Type="http://schemas.openxmlformats.org/officeDocument/2006/relationships/image" Target="../media/image20.png"/><Relationship Id="rId4" Type="http://schemas.openxmlformats.org/officeDocument/2006/relationships/hyperlink" Target="https://assets-global.website-files.com/5d3725188825e071f1670246/5efccc1e108e76ed845f860d_SCHOOL%20Returning%20to%20School%20During%20and%20After%20Crisi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bis.org/conference-and-presentations/pbis-leadership-forum" TargetMode="External"/><Relationship Id="rId1" Type="http://schemas.openxmlformats.org/officeDocument/2006/relationships/slideLayout" Target="../slideLayouts/slideLayout5.xml"/><Relationship Id="rId4" Type="http://schemas.openxmlformats.org/officeDocument/2006/relationships/hyperlink" Target="http://pbisforum.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pbismn.org/Getting-Started"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witter.com/pbisMN" TargetMode="External"/><Relationship Id="rId2" Type="http://schemas.openxmlformats.org/officeDocument/2006/relationships/hyperlink" Target="https://www.facebook.com/pbisMN/" TargetMode="Externa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mailto:Janet.Christensen@state.mn.us" TargetMode="External"/><Relationship Id="rId3" Type="http://schemas.openxmlformats.org/officeDocument/2006/relationships/hyperlink" Target="mailto:Liz.Deen@swwc.org" TargetMode="External"/><Relationship Id="rId7" Type="http://schemas.openxmlformats.org/officeDocument/2006/relationships/hyperlink" Target="mailto:garrett.petrie@state.mn.u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Amber.Bruns@swwc.org" TargetMode="External"/><Relationship Id="rId11" Type="http://schemas.openxmlformats.org/officeDocument/2006/relationships/hyperlink" Target="http://pbismn.org/contact-us.php" TargetMode="External"/><Relationship Id="rId5" Type="http://schemas.openxmlformats.org/officeDocument/2006/relationships/hyperlink" Target="mailto:EToninato@mnscsc.org" TargetMode="External"/><Relationship Id="rId10" Type="http://schemas.openxmlformats.org/officeDocument/2006/relationships/hyperlink" Target="mailto:pbisevalmn@wilder.org" TargetMode="External"/><Relationship Id="rId4" Type="http://schemas.openxmlformats.org/officeDocument/2006/relationships/hyperlink" Target="mailto:Hazel.Ashbeck@swwc.org" TargetMode="External"/><Relationship Id="rId9" Type="http://schemas.openxmlformats.org/officeDocument/2006/relationships/hyperlink" Target="mailto:Eric.Kloos@state.mn.u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Stage-based Implementation:</a:t>
            </a:r>
            <a:br>
              <a:rPr lang="en-US" dirty="0"/>
            </a:br>
            <a:r>
              <a:rPr lang="en-US" sz="2400" dirty="0"/>
              <a:t>Small Changes, Big Impact</a:t>
            </a:r>
            <a:endParaRPr lang="en-US" dirty="0"/>
          </a:p>
        </p:txBody>
      </p:sp>
      <p:sp>
        <p:nvSpPr>
          <p:cNvPr id="3" name="Text Placeholder 2"/>
          <p:cNvSpPr>
            <a:spLocks noGrp="1"/>
          </p:cNvSpPr>
          <p:nvPr>
            <p:ph type="body" sz="quarter" idx="14"/>
          </p:nvPr>
        </p:nvSpPr>
        <p:spPr>
          <a:xfrm>
            <a:off x="0" y="5578193"/>
            <a:ext cx="12192000" cy="903062"/>
          </a:xfrm>
        </p:spPr>
        <p:txBody>
          <a:bodyPr>
            <a:normAutofit fontScale="62500" lnSpcReduction="20000"/>
          </a:bodyPr>
          <a:lstStyle/>
          <a:p>
            <a:r>
              <a:rPr lang="en-US" sz="3200" dirty="0"/>
              <a:t>Minnesota PBIS </a:t>
            </a:r>
            <a:r>
              <a:rPr lang="en-US" sz="3200" dirty="0" smtClean="0"/>
              <a:t>Southern Region Cohort </a:t>
            </a:r>
            <a:r>
              <a:rPr lang="en-US" sz="3200" dirty="0"/>
              <a:t>16 Winter Training – Days </a:t>
            </a:r>
            <a:r>
              <a:rPr lang="en-US" sz="3200" dirty="0" smtClean="0"/>
              <a:t>3&amp;4</a:t>
            </a:r>
          </a:p>
          <a:p>
            <a:r>
              <a:rPr lang="en-US" sz="3200" dirty="0" smtClean="0"/>
              <a:t>November 5, 2020</a:t>
            </a:r>
            <a:endParaRPr lang="en-US" sz="3200" dirty="0"/>
          </a:p>
          <a:p>
            <a:r>
              <a:rPr lang="en-US" dirty="0"/>
              <a:t>MDE PBIS Management </a:t>
            </a:r>
            <a:r>
              <a:rPr lang="en-US" dirty="0" smtClean="0"/>
              <a:t>Team | </a:t>
            </a:r>
            <a:r>
              <a:rPr lang="en-US" dirty="0" smtClean="0">
                <a:hlinkClick r:id="rId3"/>
              </a:rPr>
              <a:t>MDE.PBIS@state.mn.us</a:t>
            </a:r>
            <a:r>
              <a:rPr lang="en-US" dirty="0" smtClean="0"/>
              <a:t> </a:t>
            </a:r>
            <a:endParaRPr lang="en-US" dirty="0"/>
          </a:p>
        </p:txBody>
      </p:sp>
      <p:sp>
        <p:nvSpPr>
          <p:cNvPr id="5" name="Footer Placeholder 4"/>
          <p:cNvSpPr>
            <a:spLocks noGrp="1"/>
          </p:cNvSpPr>
          <p:nvPr>
            <p:ph type="ftr" sz="quarter" idx="3"/>
          </p:nvPr>
        </p:nvSpPr>
        <p:spPr>
          <a:xfrm>
            <a:off x="3302177" y="6481255"/>
            <a:ext cx="5587647" cy="365125"/>
          </a:xfrm>
        </p:spPr>
        <p:txBody>
          <a:bodyPr/>
          <a:lstStyle/>
          <a:p>
            <a:r>
              <a:rPr lang="en-US" dirty="0">
                <a:solidFill>
                  <a:srgbClr val="000000"/>
                </a:solidFill>
              </a:rPr>
              <a:t>education.mn.gov</a:t>
            </a:r>
          </a:p>
        </p:txBody>
      </p:sp>
    </p:spTree>
    <p:extLst>
      <p:ext uri="{BB962C8B-B14F-4D97-AF65-F5344CB8AC3E}">
        <p14:creationId xmlns:p14="http://schemas.microsoft.com/office/powerpoint/2010/main" val="2911372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
        <p:nvSpPr>
          <p:cNvPr id="2" name="Title 1"/>
          <p:cNvSpPr>
            <a:spLocks noGrp="1"/>
          </p:cNvSpPr>
          <p:nvPr>
            <p:ph type="title"/>
          </p:nvPr>
        </p:nvSpPr>
        <p:spPr/>
        <p:txBody>
          <a:bodyPr/>
          <a:lstStyle/>
          <a:p>
            <a:pPr algn="l"/>
            <a:r>
              <a:rPr lang="en-US" sz="2400" dirty="0">
                <a:solidFill>
                  <a:srgbClr val="1D2A53"/>
                </a:solidFill>
              </a:rPr>
              <a:t>End of Day 1</a:t>
            </a:r>
            <a:r>
              <a:rPr lang="en-US" sz="2800" dirty="0">
                <a:solidFill>
                  <a:srgbClr val="1D2A53"/>
                </a:solidFill>
              </a:rPr>
              <a:t/>
            </a:r>
            <a:br>
              <a:rPr lang="en-US" sz="2800" dirty="0">
                <a:solidFill>
                  <a:srgbClr val="1D2A53"/>
                </a:solidFill>
              </a:rPr>
            </a:br>
            <a:r>
              <a:rPr lang="en-US" sz="1800" dirty="0">
                <a:solidFill>
                  <a:srgbClr val="1D2A53"/>
                </a:solidFill>
              </a:rPr>
              <a:t>Cohort 11 – 2015-2017</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3858768" y="2359152"/>
            <a:ext cx="6474247" cy="360045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865"/>
                </a:solidFill>
                <a:effectLst/>
                <a:uLnTx/>
                <a:uFillTx/>
                <a:latin typeface="Calibri"/>
                <a:ea typeface="+mn-ea"/>
                <a:cs typeface="+mn-cs"/>
              </a:rPr>
              <a:t>Action planning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865"/>
                </a:solidFill>
                <a:effectLst/>
                <a:uLnTx/>
                <a:uFillTx/>
                <a:latin typeface="Calibri"/>
                <a:ea typeface="+mn-ea"/>
                <a:cs typeface="+mn-cs"/>
              </a:rPr>
              <a:t>Full </a:t>
            </a:r>
            <a:r>
              <a:rPr kumimoji="0" lang="en-US" sz="2000" b="1" i="0" u="none" strike="noStrike" kern="0" cap="none" spc="0" normalizeH="0" baseline="0" noProof="0" dirty="0" smtClean="0">
                <a:ln>
                  <a:noFill/>
                </a:ln>
                <a:solidFill>
                  <a:srgbClr val="003865"/>
                </a:solidFill>
                <a:effectLst/>
                <a:uLnTx/>
                <a:uFillTx/>
                <a:latin typeface="Calibri"/>
                <a:ea typeface="+mn-ea"/>
                <a:cs typeface="+mn-cs"/>
              </a:rPr>
              <a:t>Implementation </a:t>
            </a:r>
            <a:r>
              <a:rPr kumimoji="0" lang="en-US" sz="2000" b="1" i="0" u="none" strike="noStrike" kern="0" cap="none" spc="0" normalizeH="0" baseline="0" noProof="0" dirty="0">
                <a:ln>
                  <a:noFill/>
                </a:ln>
                <a:solidFill>
                  <a:srgbClr val="003865"/>
                </a:solidFill>
                <a:effectLst/>
                <a:uLnTx/>
                <a:uFillTx/>
                <a:latin typeface="Calibri"/>
                <a:ea typeface="+mn-ea"/>
                <a:cs typeface="+mn-cs"/>
              </a:rPr>
              <a:t>over two years…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003865"/>
              </a:solidFill>
              <a:effectLst/>
              <a:uLnTx/>
              <a:uFillTx/>
              <a:latin typeface="Calibri"/>
              <a:ea typeface="+mn-ea"/>
              <a:cs typeface="+mn-cs"/>
            </a:endParaRPr>
          </a:p>
        </p:txBody>
      </p:sp>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60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Completion of Cohort Training</a:t>
            </a:r>
            <a:r>
              <a:rPr lang="en-US" sz="2800" dirty="0">
                <a:solidFill>
                  <a:srgbClr val="1D2A53"/>
                </a:solidFill>
              </a:rPr>
              <a:t/>
            </a:r>
            <a:br>
              <a:rPr lang="en-US" sz="2800" dirty="0">
                <a:solidFill>
                  <a:srgbClr val="1D2A53"/>
                </a:solidFill>
              </a:rPr>
            </a:br>
            <a:r>
              <a:rPr lang="en-US" sz="1800" dirty="0">
                <a:solidFill>
                  <a:srgbClr val="1D2A53"/>
                </a:solidFill>
              </a:rPr>
              <a:t>Cohort 11 – 2015-2017</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7" name="Picture 6"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36707087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End of Day 1</a:t>
            </a:r>
            <a:r>
              <a:rPr lang="en-US" sz="2800" dirty="0">
                <a:solidFill>
                  <a:srgbClr val="1D2A53"/>
                </a:solidFill>
              </a:rPr>
              <a:t/>
            </a:r>
            <a:br>
              <a:rPr lang="en-US" sz="2800" dirty="0">
                <a:solidFill>
                  <a:srgbClr val="1D2A53"/>
                </a:solidFill>
              </a:rPr>
            </a:br>
            <a:r>
              <a:rPr lang="en-US" sz="1800" dirty="0"/>
              <a:t>Cohort 12 – 2016-2018</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7" name="Picture 6"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2110988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Completion of Cohort Training</a:t>
            </a:r>
            <a:r>
              <a:rPr lang="en-US" sz="2800" dirty="0">
                <a:solidFill>
                  <a:srgbClr val="1D2A53"/>
                </a:solidFill>
              </a:rPr>
              <a:t/>
            </a:r>
            <a:br>
              <a:rPr lang="en-US" sz="2800" dirty="0">
                <a:solidFill>
                  <a:srgbClr val="1D2A53"/>
                </a:solidFill>
              </a:rPr>
            </a:br>
            <a:r>
              <a:rPr lang="en-US" sz="1800" dirty="0"/>
              <a:t>Cohort 12 – 2016-2018</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2564467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End of Day 1</a:t>
            </a:r>
            <a:r>
              <a:rPr lang="en-US" sz="2800" dirty="0">
                <a:solidFill>
                  <a:srgbClr val="1D2A53"/>
                </a:solidFill>
              </a:rPr>
              <a:t/>
            </a:r>
            <a:br>
              <a:rPr lang="en-US" sz="2800" dirty="0">
                <a:solidFill>
                  <a:srgbClr val="1D2A53"/>
                </a:solidFill>
              </a:rPr>
            </a:br>
            <a:r>
              <a:rPr lang="en-US" sz="1800" dirty="0"/>
              <a:t>Cohort 13 – 2017-2019</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598024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Completion of Cohort Training</a:t>
            </a:r>
            <a:r>
              <a:rPr lang="en-US" sz="2800" dirty="0">
                <a:solidFill>
                  <a:srgbClr val="1D2A53"/>
                </a:solidFill>
              </a:rPr>
              <a:t/>
            </a:r>
            <a:br>
              <a:rPr lang="en-US" sz="2800" dirty="0">
                <a:solidFill>
                  <a:srgbClr val="1D2A53"/>
                </a:solidFill>
              </a:rPr>
            </a:br>
            <a:r>
              <a:rPr lang="en-US" sz="1800" dirty="0"/>
              <a:t>Cohort 13 – 2017-2019</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15158590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End of Day 1</a:t>
            </a:r>
            <a:r>
              <a:rPr lang="en-US" sz="2800" dirty="0">
                <a:solidFill>
                  <a:srgbClr val="1D2A53"/>
                </a:solidFill>
              </a:rPr>
              <a:t/>
            </a:r>
            <a:br>
              <a:rPr lang="en-US" sz="2800" dirty="0">
                <a:solidFill>
                  <a:srgbClr val="1D2A53"/>
                </a:solidFill>
              </a:rPr>
            </a:br>
            <a:r>
              <a:rPr lang="en-US" sz="1800" dirty="0"/>
              <a:t>Cohort 14 – 2018-2020</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907829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Completion of Cohort Training</a:t>
            </a:r>
            <a:r>
              <a:rPr lang="en-US" sz="2800" dirty="0">
                <a:solidFill>
                  <a:srgbClr val="1D2A53"/>
                </a:solidFill>
              </a:rPr>
              <a:t/>
            </a:r>
            <a:br>
              <a:rPr lang="en-US" sz="2800" dirty="0">
                <a:solidFill>
                  <a:srgbClr val="1D2A53"/>
                </a:solidFill>
              </a:rPr>
            </a:br>
            <a:r>
              <a:rPr lang="en-US" sz="1800" dirty="0"/>
              <a:t>Cohort 14 – 2018-2020</a:t>
            </a:r>
            <a:endParaRPr lang="en-US" dirty="0"/>
          </a:p>
        </p:txBody>
      </p:sp>
      <p:graphicFrame>
        <p:nvGraphicFramePr>
          <p:cNvPr id="5" name="Chart 4" title="SRIP Cohort 14 Tiered Fidelity Inventory Chart - Fall Winter Spring"/>
          <p:cNvGraphicFramePr/>
          <p:nvPr>
            <p:extLst>
              <p:ext uri="{D42A27DB-BD31-4B8C-83A1-F6EECF244321}">
                <p14:modId xmlns:p14="http://schemas.microsoft.com/office/powerpoint/2010/main" val="3281332028"/>
              </p:ext>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44200" y="91440"/>
            <a:ext cx="1356534" cy="1580896"/>
          </a:xfrm>
          <a:prstGeom prst="rect">
            <a:avLst/>
          </a:prstGeom>
        </p:spPr>
      </p:pic>
    </p:spTree>
    <p:extLst>
      <p:ext uri="{BB962C8B-B14F-4D97-AF65-F5344CB8AC3E}">
        <p14:creationId xmlns:p14="http://schemas.microsoft.com/office/powerpoint/2010/main" val="12586363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1D2A53"/>
                </a:solidFill>
              </a:rPr>
              <a:t>Completion of Day 7</a:t>
            </a:r>
            <a:r>
              <a:rPr lang="en-US" sz="2800" dirty="0">
                <a:solidFill>
                  <a:srgbClr val="1D2A53"/>
                </a:solidFill>
              </a:rPr>
              <a:t/>
            </a:r>
            <a:br>
              <a:rPr lang="en-US" sz="2800" dirty="0">
                <a:solidFill>
                  <a:srgbClr val="1D2A53"/>
                </a:solidFill>
              </a:rPr>
            </a:br>
            <a:r>
              <a:rPr lang="en-US" sz="1800" dirty="0"/>
              <a:t>SRIP Cohort 15 – 2019-2021</a:t>
            </a:r>
            <a:endParaRPr lang="en-US" dirty="0"/>
          </a:p>
        </p:txBody>
      </p:sp>
      <p:graphicFrame>
        <p:nvGraphicFramePr>
          <p:cNvPr id="5" name="Chart 4" title="SRIP Cohort 14 Tiered Fidelity Inventory Chart - Fall Winter Spring"/>
          <p:cNvGraphicFramePr/>
          <p:nvPr>
            <p:extLst>
              <p:ext uri="{D42A27DB-BD31-4B8C-83A1-F6EECF244321}">
                <p14:modId xmlns:p14="http://schemas.microsoft.com/office/powerpoint/2010/main" val="2321351696"/>
              </p:ext>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3" name="Picture 2" descr="This is an image of a Minnesota map, divided according to school district. The map is color coded to show the level of PBIS implementation throughout the state. &#10;School districts that have less than 60% of schools implementing PBIS are indicated in light green.">
            <a:extLst>
              <a:ext uri="{FF2B5EF4-FFF2-40B4-BE49-F238E27FC236}">
                <a16:creationId xmlns:a16="http://schemas.microsoft.com/office/drawing/2014/main" id="{96A0EAAC-D584-4999-80E8-FD29D7E5D6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0329" y="140012"/>
            <a:ext cx="2138718" cy="1336963"/>
          </a:xfrm>
          <a:prstGeom prst="rect">
            <a:avLst/>
          </a:prstGeom>
        </p:spPr>
      </p:pic>
    </p:spTree>
    <p:extLst>
      <p:ext uri="{BB962C8B-B14F-4D97-AF65-F5344CB8AC3E}">
        <p14:creationId xmlns:p14="http://schemas.microsoft.com/office/powerpoint/2010/main" val="42170779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is is an image of a Minnesota map, divided according to school district. The map is color coded to show the level of PBIS implementation throughout the state. &#10;School districts that have less than 60% of schools implementing PBIS are indicated in light gre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329" y="140012"/>
            <a:ext cx="2138718" cy="1336963"/>
          </a:xfrm>
          <a:prstGeom prst="rect">
            <a:avLst/>
          </a:prstGeom>
        </p:spPr>
      </p:pic>
      <p:sp>
        <p:nvSpPr>
          <p:cNvPr id="2" name="Title 1"/>
          <p:cNvSpPr>
            <a:spLocks noGrp="1"/>
          </p:cNvSpPr>
          <p:nvPr>
            <p:ph type="title"/>
          </p:nvPr>
        </p:nvSpPr>
        <p:spPr/>
        <p:txBody>
          <a:bodyPr/>
          <a:lstStyle/>
          <a:p>
            <a:pPr algn="l"/>
            <a:r>
              <a:rPr lang="en-US" sz="2400" dirty="0">
                <a:solidFill>
                  <a:srgbClr val="1D2A53"/>
                </a:solidFill>
              </a:rPr>
              <a:t>End of Day 1 – South Region</a:t>
            </a:r>
            <a:r>
              <a:rPr lang="en-US" sz="2800" dirty="0">
                <a:solidFill>
                  <a:srgbClr val="1D2A53"/>
                </a:solidFill>
              </a:rPr>
              <a:t/>
            </a:r>
            <a:br>
              <a:rPr lang="en-US" sz="2800" dirty="0">
                <a:solidFill>
                  <a:srgbClr val="1D2A53"/>
                </a:solidFill>
              </a:rPr>
            </a:br>
            <a:r>
              <a:rPr lang="en-US" sz="1800" dirty="0">
                <a:solidFill>
                  <a:srgbClr val="1D2A53"/>
                </a:solidFill>
              </a:rPr>
              <a:t>Cohort 16 – 2020-2022</a:t>
            </a:r>
            <a:endParaRPr lang="en-US" dirty="0"/>
          </a:p>
        </p:txBody>
      </p:sp>
      <p:graphicFrame>
        <p:nvGraphicFramePr>
          <p:cNvPr id="5" name="Chart 4" title="SRIP Cohort 14 Tiered Fidelity Inventory Chart - Fall Winter Spring"/>
          <p:cNvGraphicFramePr/>
          <p:nvPr>
            <p:extLst>
              <p:ext uri="{D42A27DB-BD31-4B8C-83A1-F6EECF244321}">
                <p14:modId xmlns:p14="http://schemas.microsoft.com/office/powerpoint/2010/main" val="2855307148"/>
              </p:ext>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3858768" y="2359152"/>
            <a:ext cx="6474247" cy="360045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3865"/>
                </a:solidFill>
                <a:effectLst/>
                <a:uLnTx/>
                <a:uFillTx/>
                <a:latin typeface="Calibri"/>
                <a:ea typeface="+mn-ea"/>
                <a:cs typeface="+mn-cs"/>
              </a:rPr>
              <a:t>Look at your collective progress</a:t>
            </a:r>
            <a:r>
              <a:rPr kumimoji="0" lang="en-US" sz="2000" b="1" i="0" u="none" strike="noStrike" kern="0" cap="none" spc="0" normalizeH="0" noProof="0" dirty="0" smtClean="0">
                <a:ln>
                  <a:noFill/>
                </a:ln>
                <a:solidFill>
                  <a:srgbClr val="003865"/>
                </a:solidFill>
                <a:effectLst/>
                <a:uLnTx/>
                <a:uFillTx/>
                <a:latin typeface="Calibri"/>
                <a:ea typeface="+mn-ea"/>
                <a:cs typeface="+mn-cs"/>
              </a:rPr>
              <a:t> after seeing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rgbClr val="003865"/>
                </a:solidFill>
                <a:effectLst/>
                <a:uLnTx/>
                <a:uFillTx/>
                <a:latin typeface="Calibri"/>
                <a:ea typeface="+mn-ea"/>
                <a:cs typeface="+mn-cs"/>
              </a:rPr>
              <a:t>the efforts of previous cohort teams…</a:t>
            </a:r>
            <a:endParaRPr kumimoji="0" lang="en-US" sz="2000" b="1" i="0" u="none" strike="noStrike" kern="0" cap="none" spc="0" normalizeH="0" baseline="0" noProof="0" dirty="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003865"/>
              </a:solidFill>
              <a:effectLst/>
              <a:uLnTx/>
              <a:uFillTx/>
              <a:latin typeface="Calibri"/>
              <a:ea typeface="+mn-ea"/>
              <a:cs typeface="+mn-cs"/>
            </a:endParaRPr>
          </a:p>
        </p:txBody>
      </p:sp>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1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Graduation picture"/>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462" t="16273" r="1173" b="5794"/>
          <a:stretch/>
        </p:blipFill>
        <p:spPr>
          <a:xfrm>
            <a:off x="-1" y="1"/>
            <a:ext cx="12192001" cy="6857994"/>
          </a:xfrm>
          <a:prstGeom prst="rect">
            <a:avLst/>
          </a:prstGeom>
          <a:noFill/>
          <a:ln>
            <a:noFill/>
          </a:ln>
        </p:spPr>
      </p:pic>
      <p:sp>
        <p:nvSpPr>
          <p:cNvPr id="2" name="Title 1"/>
          <p:cNvSpPr>
            <a:spLocks noGrp="1"/>
          </p:cNvSpPr>
          <p:nvPr>
            <p:ph type="title"/>
          </p:nvPr>
        </p:nvSpPr>
        <p:spPr>
          <a:xfrm>
            <a:off x="296985" y="924943"/>
            <a:ext cx="4923059" cy="4923059"/>
          </a:xfrm>
        </p:spPr>
        <p:txBody>
          <a:bodyPr/>
          <a:lstStyle/>
          <a:p>
            <a:r>
              <a:rPr lang="en-US" dirty="0"/>
              <a:t>Ten Minnesota Commitments to Equity</a:t>
            </a:r>
          </a:p>
        </p:txBody>
      </p:sp>
      <p:sp>
        <p:nvSpPr>
          <p:cNvPr id="18" name="TextBox 17"/>
          <p:cNvSpPr txBox="1"/>
          <p:nvPr/>
        </p:nvSpPr>
        <p:spPr>
          <a:xfrm>
            <a:off x="5877099" y="618401"/>
            <a:ext cx="6314902" cy="5693866"/>
          </a:xfrm>
          <a:prstGeom prst="rect">
            <a:avLst/>
          </a:prstGeom>
          <a:noFill/>
        </p:spPr>
        <p:txBody>
          <a:bodyPr wrap="square" rtlCol="0">
            <a:spAutoFit/>
          </a:bodyPr>
          <a:lstStyle/>
          <a:p>
            <a:pPr marL="342900" indent="-342900">
              <a:lnSpc>
                <a:spcPct val="130000"/>
              </a:lnSpc>
              <a:buFont typeface="+mj-lt"/>
              <a:buAutoNum type="arabicPeriod"/>
            </a:pPr>
            <a:r>
              <a:rPr lang="en-US" sz="2800" b="1" dirty="0"/>
              <a:t>Prioritize equity.</a:t>
            </a:r>
          </a:p>
          <a:p>
            <a:pPr marL="342900" indent="-342900">
              <a:lnSpc>
                <a:spcPct val="130000"/>
              </a:lnSpc>
              <a:buFont typeface="+mj-lt"/>
              <a:buAutoNum type="arabicPeriod"/>
            </a:pPr>
            <a:r>
              <a:rPr lang="en-US" sz="2800" b="1" dirty="0"/>
              <a:t>Start from within.</a:t>
            </a:r>
          </a:p>
          <a:p>
            <a:pPr marL="342900" indent="-342900">
              <a:lnSpc>
                <a:spcPct val="130000"/>
              </a:lnSpc>
              <a:buFont typeface="+mj-lt"/>
              <a:buAutoNum type="arabicPeriod"/>
            </a:pPr>
            <a:r>
              <a:rPr lang="en-US" sz="2800" b="1" dirty="0"/>
              <a:t>Measure what matters.</a:t>
            </a:r>
          </a:p>
          <a:p>
            <a:pPr marL="342900" indent="-342900">
              <a:lnSpc>
                <a:spcPct val="130000"/>
              </a:lnSpc>
              <a:buFont typeface="+mj-lt"/>
              <a:buAutoNum type="arabicPeriod"/>
            </a:pPr>
            <a:r>
              <a:rPr lang="en-US" sz="2800" b="1" dirty="0"/>
              <a:t>Go local.</a:t>
            </a:r>
          </a:p>
          <a:p>
            <a:pPr marL="342900" indent="-342900">
              <a:lnSpc>
                <a:spcPct val="130000"/>
              </a:lnSpc>
              <a:buFont typeface="+mj-lt"/>
              <a:buAutoNum type="arabicPeriod"/>
            </a:pPr>
            <a:r>
              <a:rPr lang="en-US" sz="2800" b="1" dirty="0"/>
              <a:t>Follow the money.</a:t>
            </a:r>
          </a:p>
          <a:p>
            <a:pPr marL="342900" indent="-342900">
              <a:lnSpc>
                <a:spcPct val="130000"/>
              </a:lnSpc>
              <a:buFont typeface="+mj-lt"/>
              <a:buAutoNum type="arabicPeriod"/>
            </a:pPr>
            <a:r>
              <a:rPr lang="en-US" sz="2800" b="1" dirty="0"/>
              <a:t>Start early.</a:t>
            </a:r>
          </a:p>
          <a:p>
            <a:pPr marL="342900" indent="-342900">
              <a:lnSpc>
                <a:spcPct val="130000"/>
              </a:lnSpc>
              <a:buFont typeface="+mj-lt"/>
              <a:buAutoNum type="arabicPeriod"/>
            </a:pPr>
            <a:r>
              <a:rPr lang="en-US" sz="2800" b="1" dirty="0"/>
              <a:t>Monitor implementation of standards.</a:t>
            </a:r>
          </a:p>
          <a:p>
            <a:pPr marL="342900" indent="-342900">
              <a:lnSpc>
                <a:spcPct val="130000"/>
              </a:lnSpc>
              <a:buFont typeface="+mj-lt"/>
              <a:buAutoNum type="arabicPeriod"/>
            </a:pPr>
            <a:r>
              <a:rPr lang="en-US" sz="2800" b="1" dirty="0"/>
              <a:t>Value people.</a:t>
            </a:r>
          </a:p>
          <a:p>
            <a:pPr marL="342900" indent="-342900">
              <a:lnSpc>
                <a:spcPct val="130000"/>
              </a:lnSpc>
              <a:buFont typeface="+mj-lt"/>
              <a:buAutoNum type="arabicPeriod"/>
            </a:pPr>
            <a:r>
              <a:rPr lang="en-US" sz="2800" b="1" dirty="0"/>
              <a:t>Improve conditions for learning.</a:t>
            </a:r>
          </a:p>
          <a:p>
            <a:pPr marL="342900" indent="-342900">
              <a:lnSpc>
                <a:spcPct val="130000"/>
              </a:lnSpc>
              <a:buFont typeface="+mj-lt"/>
              <a:buAutoNum type="arabicPeriod"/>
            </a:pPr>
            <a:r>
              <a:rPr lang="en-US" sz="2800" b="1" dirty="0"/>
              <a:t>Give students options.</a:t>
            </a:r>
          </a:p>
        </p:txBody>
      </p:sp>
      <p:sp>
        <p:nvSpPr>
          <p:cNvPr id="3" name="Rounded Rectangle 2" descr="Green outline, highlighting measure what matters"/>
          <p:cNvSpPr/>
          <p:nvPr/>
        </p:nvSpPr>
        <p:spPr>
          <a:xfrm>
            <a:off x="5898342" y="1291523"/>
            <a:ext cx="4076930" cy="537278"/>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7" name="Rounded Rectangle 6" descr="Green outline, highlighting improve conditions for learning"/>
          <p:cNvSpPr/>
          <p:nvPr/>
        </p:nvSpPr>
        <p:spPr>
          <a:xfrm>
            <a:off x="5898342" y="5131678"/>
            <a:ext cx="5277658" cy="651123"/>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9" name="Rounded Rectangle 8" descr="Green outline, highlighting prioritize equity"/>
          <p:cNvSpPr/>
          <p:nvPr/>
        </p:nvSpPr>
        <p:spPr>
          <a:xfrm>
            <a:off x="5898342" y="628498"/>
            <a:ext cx="4229330" cy="651123"/>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0653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is is an image of a Minnesota map, divided according to school district. The map is color coded to show the level of PBIS implementation throughout the state. &#10;School districts that have less than 60% of schools implementing PBIS are indicated in light gre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329" y="140012"/>
            <a:ext cx="2138718" cy="1336963"/>
          </a:xfrm>
          <a:prstGeom prst="rect">
            <a:avLst/>
          </a:prstGeom>
        </p:spPr>
      </p:pic>
      <p:sp>
        <p:nvSpPr>
          <p:cNvPr id="2" name="Title 1"/>
          <p:cNvSpPr>
            <a:spLocks noGrp="1"/>
          </p:cNvSpPr>
          <p:nvPr>
            <p:ph type="title"/>
          </p:nvPr>
        </p:nvSpPr>
        <p:spPr/>
        <p:txBody>
          <a:bodyPr/>
          <a:lstStyle/>
          <a:p>
            <a:pPr algn="l"/>
            <a:r>
              <a:rPr lang="en-US" sz="2400" dirty="0">
                <a:solidFill>
                  <a:srgbClr val="1D2A53"/>
                </a:solidFill>
              </a:rPr>
              <a:t>End of Day </a:t>
            </a:r>
            <a:r>
              <a:rPr lang="en-US" sz="2400" dirty="0" smtClean="0">
                <a:solidFill>
                  <a:srgbClr val="1D2A53"/>
                </a:solidFill>
              </a:rPr>
              <a:t>3 </a:t>
            </a:r>
            <a:r>
              <a:rPr lang="en-US" sz="2400" dirty="0">
                <a:solidFill>
                  <a:srgbClr val="1D2A53"/>
                </a:solidFill>
              </a:rPr>
              <a:t>– South Region</a:t>
            </a:r>
            <a:r>
              <a:rPr lang="en-US" sz="2800" dirty="0">
                <a:solidFill>
                  <a:srgbClr val="1D2A53"/>
                </a:solidFill>
              </a:rPr>
              <a:t/>
            </a:r>
            <a:br>
              <a:rPr lang="en-US" sz="2800" dirty="0">
                <a:solidFill>
                  <a:srgbClr val="1D2A53"/>
                </a:solidFill>
              </a:rPr>
            </a:br>
            <a:r>
              <a:rPr lang="en-US" sz="1800" dirty="0">
                <a:solidFill>
                  <a:srgbClr val="1D2A53"/>
                </a:solidFill>
              </a:rPr>
              <a:t>Cohort 16 – 2020-2022</a:t>
            </a:r>
            <a:endParaRPr lang="en-US" dirty="0"/>
          </a:p>
        </p:txBody>
      </p:sp>
      <p:graphicFrame>
        <p:nvGraphicFramePr>
          <p:cNvPr id="5" name="Chart 4" title="SRIP Cohort 14 Tiered Fidelity Inventory Chart - Fall Winter Spring"/>
          <p:cNvGraphicFramePr/>
          <p:nvPr>
            <p:extLst>
              <p:ext uri="{D42A27DB-BD31-4B8C-83A1-F6EECF244321}">
                <p14:modId xmlns:p14="http://schemas.microsoft.com/office/powerpoint/2010/main" val="3683819080"/>
              </p:ext>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991100" y="3132092"/>
            <a:ext cx="5341915" cy="282751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3865"/>
                </a:solidFill>
                <a:effectLst/>
                <a:uLnTx/>
                <a:uFillTx/>
                <a:latin typeface="Calibri"/>
                <a:ea typeface="+mn-ea"/>
                <a:cs typeface="+mn-cs"/>
              </a:rPr>
              <a:t>Congratulations on continued progress</a:t>
            </a:r>
            <a:r>
              <a:rPr lang="en-US" sz="2000" b="1" kern="0" dirty="0" smtClean="0">
                <a:solidFill>
                  <a:srgbClr val="003865"/>
                </a:solidFill>
                <a:latin typeface="Calibri"/>
              </a:rPr>
              <a:t>, especially during these times</a:t>
            </a:r>
            <a:endParaRPr kumimoji="0" lang="en-US" sz="2000" b="1" i="0" u="none" strike="noStrike" kern="0" cap="none" spc="0" normalizeH="0" baseline="0" noProof="0" dirty="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502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8BE21"/>
                </a:solidFill>
              </a:rPr>
              <a:t>Small Changes, Big Impact</a:t>
            </a:r>
            <a:r>
              <a:rPr lang="en-US" dirty="0"/>
              <a:t/>
            </a:r>
            <a:br>
              <a:rPr lang="en-US" dirty="0"/>
            </a:br>
            <a:r>
              <a:rPr lang="en-US" sz="6000" dirty="0"/>
              <a:t>Featured Webinar Recordings</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21</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2914334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5 Practically Good Ideas for Any Reality </a:t>
            </a:r>
          </a:p>
        </p:txBody>
      </p:sp>
      <p:sp>
        <p:nvSpPr>
          <p:cNvPr id="3" name="Content Placeholder 2"/>
          <p:cNvSpPr>
            <a:spLocks noGrp="1"/>
          </p:cNvSpPr>
          <p:nvPr>
            <p:ph idx="1"/>
          </p:nvPr>
        </p:nvSpPr>
        <p:spPr>
          <a:xfrm>
            <a:off x="2885256" y="1825625"/>
            <a:ext cx="8468544" cy="4351338"/>
          </a:xfrm>
        </p:spPr>
        <p:txBody>
          <a:bodyPr/>
          <a:lstStyle/>
          <a:p>
            <a:pPr marL="0" lvl="0" indent="0" defTabSz="685800">
              <a:spcBef>
                <a:spcPts val="750"/>
              </a:spcBef>
              <a:spcAft>
                <a:spcPts val="0"/>
              </a:spcAft>
              <a:buClr>
                <a:srgbClr val="003865"/>
              </a:buClr>
              <a:buNone/>
            </a:pPr>
            <a:r>
              <a:rPr lang="en-US" sz="1800" b="1" dirty="0">
                <a:solidFill>
                  <a:srgbClr val="003865"/>
                </a:solidFill>
              </a:rPr>
              <a:t>Summary:</a:t>
            </a:r>
          </a:p>
          <a:p>
            <a:pPr marL="171450" lvl="0" indent="-171450" defTabSz="685800">
              <a:spcBef>
                <a:spcPts val="750"/>
              </a:spcBef>
              <a:spcAft>
                <a:spcPts val="750"/>
              </a:spcAft>
              <a:buClr>
                <a:srgbClr val="003865"/>
              </a:buClr>
            </a:pPr>
            <a:r>
              <a:rPr lang="en-US" sz="1800" dirty="0">
                <a:solidFill>
                  <a:srgbClr val="003865"/>
                </a:solidFill>
                <a:ea typeface="Calibri" panose="020F0502020204030204" pitchFamily="34" charset="0"/>
                <a:cs typeface="Times New Roman" panose="02020603050405020304" pitchFamily="18" charset="0"/>
              </a:rPr>
              <a:t>Concrete practices for selection and implementation in any educational Reality</a:t>
            </a:r>
            <a:endParaRPr lang="en-US" sz="1800" dirty="0">
              <a:solidFill>
                <a:srgbClr val="003865"/>
              </a:solidFill>
            </a:endParaRPr>
          </a:p>
          <a:p>
            <a:pPr marL="171450" lvl="0" indent="-171450" defTabSz="685800">
              <a:spcBef>
                <a:spcPts val="750"/>
              </a:spcBef>
              <a:spcAft>
                <a:spcPts val="750"/>
              </a:spcAft>
              <a:buClr>
                <a:srgbClr val="003865"/>
              </a:buClr>
            </a:pPr>
            <a:r>
              <a:rPr lang="en-US" sz="1800" dirty="0">
                <a:solidFill>
                  <a:srgbClr val="003865"/>
                </a:solidFill>
              </a:rPr>
              <a:t>Building relationships &amp; healthy social connections in person and adapted to virtual settings </a:t>
            </a:r>
          </a:p>
          <a:p>
            <a:pPr marL="171450" lvl="0" indent="-171450" defTabSz="685800">
              <a:spcBef>
                <a:spcPts val="750"/>
              </a:spcBef>
              <a:spcAft>
                <a:spcPts val="750"/>
              </a:spcAft>
              <a:buClr>
                <a:srgbClr val="003865"/>
              </a:buClr>
            </a:pPr>
            <a:r>
              <a:rPr lang="en-US" sz="1800" dirty="0">
                <a:solidFill>
                  <a:srgbClr val="003865"/>
                </a:solidFill>
              </a:rPr>
              <a:t>Creating the conditions for learning to promote and invest proactively with strategies to gain learning time</a:t>
            </a:r>
          </a:p>
          <a:p>
            <a:pPr marL="171450" lvl="0" indent="-171450" defTabSz="685800">
              <a:spcBef>
                <a:spcPts val="750"/>
              </a:spcBef>
              <a:spcAft>
                <a:spcPts val="750"/>
              </a:spcAft>
              <a:buClr>
                <a:srgbClr val="003865"/>
              </a:buClr>
            </a:pPr>
            <a:r>
              <a:rPr lang="en-US" sz="1800" dirty="0">
                <a:solidFill>
                  <a:srgbClr val="003865"/>
                </a:solidFill>
              </a:rPr>
              <a:t>Understand how to create school-wide supports through an equity lens</a:t>
            </a:r>
          </a:p>
          <a:p>
            <a:pPr marL="171450" lvl="0" indent="-171450" defTabSz="685800">
              <a:spcBef>
                <a:spcPts val="750"/>
              </a:spcBef>
              <a:spcAft>
                <a:spcPts val="750"/>
              </a:spcAft>
              <a:buClr>
                <a:srgbClr val="003865"/>
              </a:buClr>
            </a:pPr>
            <a:r>
              <a:rPr lang="en-US" sz="1800" dirty="0">
                <a:solidFill>
                  <a:srgbClr val="003865"/>
                </a:solidFill>
              </a:rPr>
              <a:t>Positive Greetings at the Door (in-person &amp; virtual) which provides connection, pre-correction, and restoration</a:t>
            </a:r>
            <a:endParaRPr lang="en-US" sz="1400" dirty="0">
              <a:solidFill>
                <a:srgbClr val="003865"/>
              </a:solidFill>
            </a:endParaRPr>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22</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pic>
        <p:nvPicPr>
          <p:cNvPr id="7" name="Content Placeholder 6" descr="Dr. Clay Cook professional photo from Univiersity of Minneso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5625"/>
            <a:ext cx="1905000" cy="2857500"/>
          </a:xfrm>
          <a:prstGeom prst="rect">
            <a:avLst/>
          </a:prstGeom>
        </p:spPr>
      </p:pic>
      <p:sp>
        <p:nvSpPr>
          <p:cNvPr id="9" name="Rectangle 8"/>
          <p:cNvSpPr/>
          <p:nvPr/>
        </p:nvSpPr>
        <p:spPr>
          <a:xfrm>
            <a:off x="5339976" y="5955033"/>
            <a:ext cx="6547224" cy="369332"/>
          </a:xfrm>
          <a:prstGeom prst="rect">
            <a:avLst/>
          </a:prstGeom>
          <a:ln>
            <a:solidFill>
              <a:schemeClr val="accent2"/>
            </a:solidFill>
          </a:ln>
        </p:spPr>
        <p:txBody>
          <a:bodyPr wrap="square">
            <a:spAutoFit/>
          </a:bodyPr>
          <a:lstStyle/>
          <a:p>
            <a:r>
              <a:rPr lang="en-US" i="1" dirty="0"/>
              <a:t>Accessible recording of the webinar can be found at </a:t>
            </a:r>
            <a:r>
              <a:rPr lang="en-US" i="1" u="sng" dirty="0">
                <a:hlinkClick r:id="rId4"/>
              </a:rPr>
              <a:t>MDE Mediasite </a:t>
            </a:r>
            <a:endParaRPr lang="en-US" i="1" u="sng" dirty="0"/>
          </a:p>
        </p:txBody>
      </p:sp>
    </p:spTree>
    <p:extLst>
      <p:ext uri="{BB962C8B-B14F-4D97-AF65-F5344CB8AC3E}">
        <p14:creationId xmlns:p14="http://schemas.microsoft.com/office/powerpoint/2010/main" val="3762780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Returning to School After a Crisis</a:t>
            </a:r>
          </a:p>
        </p:txBody>
      </p:sp>
      <p:sp>
        <p:nvSpPr>
          <p:cNvPr id="3" name="Content Placeholder 2"/>
          <p:cNvSpPr>
            <a:spLocks noGrp="1"/>
          </p:cNvSpPr>
          <p:nvPr>
            <p:ph idx="1"/>
          </p:nvPr>
        </p:nvSpPr>
        <p:spPr>
          <a:xfrm>
            <a:off x="2885256" y="1825625"/>
            <a:ext cx="6165979" cy="4351338"/>
          </a:xfrm>
        </p:spPr>
        <p:txBody>
          <a:bodyPr>
            <a:normAutofit/>
          </a:bodyPr>
          <a:lstStyle/>
          <a:p>
            <a:pPr marL="0" lvl="0" indent="0" defTabSz="685800">
              <a:spcBef>
                <a:spcPts val="750"/>
              </a:spcBef>
              <a:spcAft>
                <a:spcPts val="0"/>
              </a:spcAft>
              <a:buClr>
                <a:srgbClr val="003865"/>
              </a:buClr>
              <a:buNone/>
            </a:pPr>
            <a:r>
              <a:rPr lang="en-US" sz="1800" b="1" dirty="0">
                <a:solidFill>
                  <a:srgbClr val="003865"/>
                </a:solidFill>
              </a:rPr>
              <a:t>Summary:</a:t>
            </a:r>
          </a:p>
          <a:p>
            <a:r>
              <a:rPr lang="en-US" sz="1800" dirty="0"/>
              <a:t>Maintaining the evidence based practices that are already working, are culturally relevant for all students, and doing them well </a:t>
            </a:r>
          </a:p>
          <a:p>
            <a:r>
              <a:rPr lang="en-US" sz="1800" dirty="0"/>
              <a:t>Screening</a:t>
            </a:r>
          </a:p>
          <a:p>
            <a:r>
              <a:rPr lang="en-US" sz="1800" dirty="0"/>
              <a:t>Intervention matching</a:t>
            </a:r>
          </a:p>
          <a:p>
            <a:r>
              <a:rPr lang="en-US" sz="1800" dirty="0"/>
              <a:t>Invest in ourselves and systems that allow us to do well</a:t>
            </a:r>
          </a:p>
          <a:p>
            <a:r>
              <a:rPr lang="en-US" sz="1800" dirty="0"/>
              <a:t>Utilizing stake-holder input for decision making at the state, region, district, school level including students and </a:t>
            </a:r>
            <a:r>
              <a:rPr lang="en-US" sz="1800" dirty="0" smtClean="0"/>
              <a:t>staff</a:t>
            </a:r>
            <a:endParaRPr lang="en-US" sz="1800"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pic>
        <p:nvPicPr>
          <p:cNvPr id="9" name="Content Placeholder 7" descr="Dr. Brandi Simonsen"/>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8200" y="1825625"/>
            <a:ext cx="1936378" cy="1743075"/>
          </a:xfrm>
          <a:prstGeom prst="rect">
            <a:avLst/>
          </a:prstGeom>
        </p:spPr>
      </p:pic>
      <p:pic>
        <p:nvPicPr>
          <p:cNvPr id="11" name="Picture 10" title="Picture of School guide">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594" y="3678448"/>
            <a:ext cx="1934984" cy="2498515"/>
          </a:xfrm>
          <a:prstGeom prst="rect">
            <a:avLst/>
          </a:prstGeom>
        </p:spPr>
      </p:pic>
      <p:sp>
        <p:nvSpPr>
          <p:cNvPr id="10" name="Rectangle 9">
            <a:extLst>
              <a:ext uri="{FF2B5EF4-FFF2-40B4-BE49-F238E27FC236}">
                <a16:creationId xmlns:a16="http://schemas.microsoft.com/office/drawing/2014/main" id="{72893262-E489-432D-97A5-C44742CE2BE7}"/>
              </a:ext>
            </a:extLst>
          </p:cNvPr>
          <p:cNvSpPr/>
          <p:nvPr/>
        </p:nvSpPr>
        <p:spPr>
          <a:xfrm>
            <a:off x="5339976" y="5951430"/>
            <a:ext cx="6547224" cy="369332"/>
          </a:xfrm>
          <a:prstGeom prst="rect">
            <a:avLst/>
          </a:prstGeom>
          <a:ln>
            <a:solidFill>
              <a:schemeClr val="accent2"/>
            </a:solidFill>
          </a:ln>
        </p:spPr>
        <p:txBody>
          <a:bodyPr wrap="square">
            <a:spAutoFit/>
          </a:bodyPr>
          <a:lstStyle/>
          <a:p>
            <a:r>
              <a:rPr lang="en-US" i="1" dirty="0"/>
              <a:t>Accessible recording of the webinar can be found at </a:t>
            </a:r>
            <a:r>
              <a:rPr lang="en-US" i="1" u="sng" dirty="0">
                <a:hlinkClick r:id="rId6"/>
              </a:rPr>
              <a:t>MDE Mediasite </a:t>
            </a:r>
            <a:endParaRPr lang="en-US" i="1" u="sng" dirty="0"/>
          </a:p>
        </p:txBody>
      </p:sp>
      <p:sp>
        <p:nvSpPr>
          <p:cNvPr id="14" name="Rectangle 13">
            <a:extLst>
              <a:ext uri="{FF2B5EF4-FFF2-40B4-BE49-F238E27FC236}">
                <a16:creationId xmlns:a16="http://schemas.microsoft.com/office/drawing/2014/main" id="{72893262-E489-432D-97A5-C44742CE2BE7}"/>
              </a:ext>
            </a:extLst>
          </p:cNvPr>
          <p:cNvSpPr/>
          <p:nvPr/>
        </p:nvSpPr>
        <p:spPr>
          <a:xfrm>
            <a:off x="9120382" y="2598813"/>
            <a:ext cx="2766818" cy="2739211"/>
          </a:xfrm>
          <a:prstGeom prst="rect">
            <a:avLst/>
          </a:prstGeom>
          <a:ln w="38100">
            <a:solidFill>
              <a:schemeClr val="accent2"/>
            </a:solidFill>
          </a:ln>
        </p:spPr>
        <p:txBody>
          <a:bodyPr wrap="square" lIns="182880" tIns="182880" rIns="182880" bIns="182880">
            <a:spAutoFit/>
          </a:bodyPr>
          <a:lstStyle/>
          <a:p>
            <a:r>
              <a:rPr lang="en-US" dirty="0"/>
              <a:t>A small number of critical practices and supports “Back to the Basics” </a:t>
            </a:r>
            <a:r>
              <a:rPr lang="en-US" dirty="0" smtClean="0"/>
              <a:t>like:</a:t>
            </a:r>
          </a:p>
          <a:p>
            <a:pPr marL="285750" indent="-285750">
              <a:buFont typeface="Arial" panose="020B0604020202020204" pitchFamily="34" charset="0"/>
              <a:buChar char="•"/>
            </a:pPr>
            <a:r>
              <a:rPr lang="en-US" sz="1600" dirty="0" smtClean="0"/>
              <a:t>Check-In Check-Out (CICO)</a:t>
            </a:r>
          </a:p>
          <a:p>
            <a:pPr marL="285750" indent="-285750">
              <a:buFont typeface="Arial" panose="020B0604020202020204" pitchFamily="34" charset="0"/>
              <a:buChar char="•"/>
            </a:pPr>
            <a:r>
              <a:rPr lang="en-US" sz="1600" dirty="0" smtClean="0"/>
              <a:t>Positive Greetings at the Door (PGD)</a:t>
            </a:r>
          </a:p>
          <a:p>
            <a:pPr marL="285750" indent="-285750">
              <a:buFont typeface="Arial" panose="020B0604020202020204" pitchFamily="34" charset="0"/>
              <a:buChar char="•"/>
            </a:pPr>
            <a:r>
              <a:rPr lang="en-US" sz="1600" dirty="0"/>
              <a:t>A</a:t>
            </a:r>
            <a:r>
              <a:rPr lang="en-US" sz="1600" dirty="0" smtClean="0"/>
              <a:t>uthentic </a:t>
            </a:r>
            <a:r>
              <a:rPr lang="en-US" sz="1600" dirty="0"/>
              <a:t>family </a:t>
            </a:r>
            <a:r>
              <a:rPr lang="en-US" sz="1600" dirty="0" smtClean="0"/>
              <a:t>engagement</a:t>
            </a:r>
            <a:endParaRPr lang="en-US" sz="1600" u="sng" dirty="0"/>
          </a:p>
        </p:txBody>
      </p:sp>
    </p:spTree>
    <p:extLst>
      <p:ext uri="{BB962C8B-B14F-4D97-AF65-F5344CB8AC3E}">
        <p14:creationId xmlns:p14="http://schemas.microsoft.com/office/powerpoint/2010/main" val="1223097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Multitiered system of support for in-person learning"/>
          <p:cNvGrpSpPr/>
          <p:nvPr/>
        </p:nvGrpSpPr>
        <p:grpSpPr>
          <a:xfrm>
            <a:off x="85992" y="1525270"/>
            <a:ext cx="5740053" cy="5309550"/>
            <a:chOff x="85992" y="1525270"/>
            <a:chExt cx="5740053" cy="5309550"/>
          </a:xfrm>
        </p:grpSpPr>
        <p:grpSp>
          <p:nvGrpSpPr>
            <p:cNvPr id="19" name="Group 18"/>
            <p:cNvGrpSpPr/>
            <p:nvPr/>
          </p:nvGrpSpPr>
          <p:grpSpPr>
            <a:xfrm>
              <a:off x="85992" y="1525270"/>
              <a:ext cx="5740053" cy="5309550"/>
              <a:chOff x="0" y="0"/>
              <a:chExt cx="6096000" cy="5638800"/>
            </a:xfrm>
          </p:grpSpPr>
          <p:sp>
            <p:nvSpPr>
              <p:cNvPr id="28" name="Trapezoid 27"/>
              <p:cNvSpPr/>
              <p:nvPr/>
            </p:nvSpPr>
            <p:spPr>
              <a:xfrm>
                <a:off x="0" y="0"/>
                <a:ext cx="6096000" cy="5638800"/>
              </a:xfrm>
              <a:prstGeom prst="trapezoid">
                <a:avLst>
                  <a:gd name="adj" fmla="val 54054"/>
                </a:avLst>
              </a:prstGeom>
              <a:gradFill rotWithShape="0">
                <a:gsLst>
                  <a:gs pos="0">
                    <a:srgbClr val="CC0000">
                      <a:alpha val="60000"/>
                    </a:srgbClr>
                  </a:gs>
                  <a:gs pos="18000">
                    <a:srgbClr val="FFFF99">
                      <a:alpha val="55000"/>
                    </a:srgbClr>
                  </a:gs>
                  <a:gs pos="50000">
                    <a:srgbClr val="66FF33">
                      <a:alpha val="55000"/>
                    </a:srgbClr>
                  </a:gs>
                  <a:gs pos="65000">
                    <a:srgbClr val="33CC33">
                      <a:alpha val="55000"/>
                    </a:srgbClr>
                  </a:gs>
                  <a:gs pos="82000">
                    <a:srgbClr val="009900">
                      <a:alpha val="55000"/>
                    </a:srgbClr>
                  </a:gs>
                </a:gsLst>
                <a:lin ang="5400000" scaled="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Trapezoid 4"/>
              <p:cNvSpPr/>
              <p:nvPr/>
            </p:nvSpPr>
            <p:spPr>
              <a:xfrm>
                <a:off x="0" y="0"/>
                <a:ext cx="6096000" cy="563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5" name="TextBox 24"/>
            <p:cNvSpPr txBox="1"/>
            <p:nvPr/>
          </p:nvSpPr>
          <p:spPr>
            <a:xfrm>
              <a:off x="1347501" y="2602929"/>
              <a:ext cx="3317510"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CICO with social skills 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(MSU – Kevin Filter / ADSIS</a:t>
              </a:r>
              <a:r>
                <a:rPr kumimoji="0" lang="en-US" sz="1200" b="1" i="0" u="none" strike="noStrike" kern="1200" cap="none" spc="0" normalizeH="0" baseline="0" noProof="0" dirty="0">
                  <a:ln>
                    <a:noFill/>
                  </a:ln>
                  <a:solidFill>
                    <a:srgbClr val="003865"/>
                  </a:solidFill>
                  <a:effectLst/>
                  <a:uLnTx/>
                  <a:uFillTx/>
                  <a:latin typeface="Calibri"/>
                  <a:ea typeface="+mn-ea"/>
                  <a:cs typeface="+mn-cs"/>
                </a:rPr>
                <a:t>)</a:t>
              </a:r>
            </a:p>
          </p:txBody>
        </p:sp>
        <p:sp>
          <p:nvSpPr>
            <p:cNvPr id="26" name="TextBox 25"/>
            <p:cNvSpPr txBox="1"/>
            <p:nvPr/>
          </p:nvSpPr>
          <p:spPr>
            <a:xfrm>
              <a:off x="1432651" y="4170775"/>
              <a:ext cx="304673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Positive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Greetings </a:t>
              </a:r>
              <a:r>
                <a:rPr kumimoji="0" lang="en-US" sz="1800" b="1" i="0" u="none" strike="noStrike" kern="1200" cap="none" spc="0" normalizeH="0" baseline="0" noProof="0" dirty="0">
                  <a:ln>
                    <a:noFill/>
                  </a:ln>
                  <a:solidFill>
                    <a:srgbClr val="003865"/>
                  </a:solidFill>
                  <a:effectLst/>
                  <a:uLnTx/>
                  <a:uFillTx/>
                  <a:latin typeface="Calibri"/>
                  <a:ea typeface="+mn-ea"/>
                  <a:cs typeface="+mn-cs"/>
                </a:rPr>
                <a:t>at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the Door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(UMN – Clay Cook)</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grpSp>
      <p:pic>
        <p:nvPicPr>
          <p:cNvPr id="29" name="Picture 28" descr="MDE Safe Learning Model Dashboard"/>
          <p:cNvPicPr>
            <a:picLocks noChangeAspect="1"/>
          </p:cNvPicPr>
          <p:nvPr/>
        </p:nvPicPr>
        <p:blipFill rotWithShape="1">
          <a:blip r:embed="rId3"/>
          <a:srcRect r="12821" b="61637"/>
          <a:stretch/>
        </p:blipFill>
        <p:spPr>
          <a:xfrm>
            <a:off x="6536585" y="1921642"/>
            <a:ext cx="5598768" cy="478597"/>
          </a:xfrm>
          <a:prstGeom prst="rect">
            <a:avLst/>
          </a:prstGeom>
        </p:spPr>
      </p:pic>
      <p:sp>
        <p:nvSpPr>
          <p:cNvPr id="2" name="Title 1"/>
          <p:cNvSpPr>
            <a:spLocks noGrp="1"/>
          </p:cNvSpPr>
          <p:nvPr>
            <p:ph type="title"/>
          </p:nvPr>
        </p:nvSpPr>
        <p:spPr>
          <a:xfrm>
            <a:off x="740466" y="140078"/>
            <a:ext cx="10515600" cy="914400"/>
          </a:xfrm>
        </p:spPr>
        <p:txBody>
          <a:bodyPr>
            <a:normAutofit/>
          </a:bodyPr>
          <a:lstStyle/>
          <a:p>
            <a:r>
              <a:rPr lang="en-US" sz="3200" u="sng" dirty="0" smtClean="0"/>
              <a:t>Predictable Supports Across Safe Learning Models</a:t>
            </a:r>
            <a:endParaRPr lang="en-US" sz="3200" u="sng" dirty="0"/>
          </a:p>
        </p:txBody>
      </p:sp>
      <p:sp>
        <p:nvSpPr>
          <p:cNvPr id="24" name="TextBox 23"/>
          <p:cNvSpPr txBox="1"/>
          <p:nvPr/>
        </p:nvSpPr>
        <p:spPr>
          <a:xfrm>
            <a:off x="912333" y="5159347"/>
            <a:ext cx="3538469" cy="830997"/>
          </a:xfrm>
          <a:prstGeom prst="rect">
            <a:avLst/>
          </a:prstGeom>
          <a:noFill/>
        </p:spPr>
        <p:txBody>
          <a:bodyPr wrap="none" rtlCol="0">
            <a:spAutoFit/>
          </a:bodyPr>
          <a:lstStyle/>
          <a:p>
            <a:pPr lvl="0" algn="ctr"/>
            <a:r>
              <a:rPr lang="en-US" b="1" noProof="0" dirty="0" smtClean="0">
                <a:solidFill>
                  <a:srgbClr val="003865"/>
                </a:solidFill>
              </a:rPr>
              <a:t>Teaching Procedures &amp; Establishing</a:t>
            </a:r>
          </a:p>
          <a:p>
            <a:pPr lvl="0" algn="ctr"/>
            <a:r>
              <a:rPr lang="en-US" b="1" noProof="0" dirty="0" smtClean="0">
                <a:solidFill>
                  <a:srgbClr val="003865"/>
                </a:solidFill>
              </a:rPr>
              <a:t>Classroom Routines</a:t>
            </a:r>
          </a:p>
          <a:p>
            <a:pPr lvl="0" algn="ctr">
              <a:defRPr/>
            </a:pPr>
            <a:r>
              <a:rPr lang="en-US" sz="1200" b="1" dirty="0" smtClean="0">
                <a:solidFill>
                  <a:srgbClr val="003865"/>
                </a:solidFill>
              </a:rPr>
              <a:t>(Midwest PBIS Network)</a:t>
            </a:r>
            <a:endParaRPr lang="en-US" sz="1200" b="1" dirty="0">
              <a:solidFill>
                <a:srgbClr val="003865"/>
              </a:solidFill>
            </a:endParaRPr>
          </a:p>
        </p:txBody>
      </p:sp>
      <p:sp>
        <p:nvSpPr>
          <p:cNvPr id="7" name="Flowchart: Preparation 6"/>
          <p:cNvSpPr/>
          <p:nvPr/>
        </p:nvSpPr>
        <p:spPr>
          <a:xfrm>
            <a:off x="2438068" y="1085214"/>
            <a:ext cx="1035900" cy="393966"/>
          </a:xfrm>
          <a:prstGeom prst="flowChartPreparation">
            <a:avLst/>
          </a:prstGeom>
          <a:solidFill>
            <a:srgbClr val="A9D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alibri"/>
                <a:ea typeface="+mn-ea"/>
                <a:cs typeface="+mn-cs"/>
              </a:rPr>
              <a:t>16%</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Flowchart: Preparation 39"/>
          <p:cNvSpPr/>
          <p:nvPr/>
        </p:nvSpPr>
        <p:spPr>
          <a:xfrm>
            <a:off x="4135201" y="1094380"/>
            <a:ext cx="1035900" cy="393966"/>
          </a:xfrm>
          <a:prstGeom prst="flowChartPreparation">
            <a:avLst/>
          </a:prstGeom>
          <a:solidFill>
            <a:srgbClr val="BFC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alibri"/>
                <a:ea typeface="+mn-ea"/>
                <a:cs typeface="+mn-cs"/>
              </a:rPr>
              <a:t>23%</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1" name="Flowchart: Preparation 40"/>
          <p:cNvSpPr/>
          <p:nvPr/>
        </p:nvSpPr>
        <p:spPr>
          <a:xfrm>
            <a:off x="5844302" y="1056532"/>
            <a:ext cx="1035900" cy="393966"/>
          </a:xfrm>
          <a:prstGeom prst="flowChartPreparation">
            <a:avLst/>
          </a:prstGeom>
          <a:solidFill>
            <a:srgbClr val="5D8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Calibri"/>
                <a:ea typeface="+mn-ea"/>
                <a:cs typeface="+mn-cs"/>
              </a:rPr>
              <a:t>18%</a:t>
            </a:r>
            <a:endParaRPr kumimoji="0" 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Flowchart: Preparation 45"/>
          <p:cNvSpPr/>
          <p:nvPr/>
        </p:nvSpPr>
        <p:spPr>
          <a:xfrm>
            <a:off x="7553403" y="1048772"/>
            <a:ext cx="1035900" cy="393966"/>
          </a:xfrm>
          <a:prstGeom prst="flowChartPreparation">
            <a:avLst/>
          </a:prstGeom>
          <a:solidFill>
            <a:srgbClr val="76B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alibri"/>
                <a:ea typeface="+mn-ea"/>
                <a:cs typeface="+mn-cs"/>
              </a:rPr>
              <a:t>44%</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7"/>
          <p:cNvSpPr txBox="1"/>
          <p:nvPr/>
        </p:nvSpPr>
        <p:spPr>
          <a:xfrm>
            <a:off x="2509549" y="806405"/>
            <a:ext cx="8929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In-Person</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8" name="TextBox 47"/>
          <p:cNvSpPr txBox="1"/>
          <p:nvPr/>
        </p:nvSpPr>
        <p:spPr>
          <a:xfrm>
            <a:off x="4316733" y="816422"/>
            <a:ext cx="6848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Hybrid</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7" name="TextBox 56"/>
          <p:cNvSpPr txBox="1"/>
          <p:nvPr/>
        </p:nvSpPr>
        <p:spPr>
          <a:xfrm>
            <a:off x="5915783" y="809282"/>
            <a:ext cx="8237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Distance</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TextBox 57"/>
          <p:cNvSpPr txBox="1"/>
          <p:nvPr/>
        </p:nvSpPr>
        <p:spPr>
          <a:xfrm>
            <a:off x="7498952" y="803020"/>
            <a:ext cx="1144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Combination</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 name="Group 2" descr="Multitiered system of support for distance learning models"/>
          <p:cNvGrpSpPr/>
          <p:nvPr/>
        </p:nvGrpSpPr>
        <p:grpSpPr>
          <a:xfrm>
            <a:off x="3492225" y="1516000"/>
            <a:ext cx="5740053" cy="5309550"/>
            <a:chOff x="3584517" y="1545780"/>
            <a:chExt cx="5740053" cy="5309550"/>
          </a:xfrm>
        </p:grpSpPr>
        <p:grpSp>
          <p:nvGrpSpPr>
            <p:cNvPr id="43" name="Group 42"/>
            <p:cNvGrpSpPr/>
            <p:nvPr/>
          </p:nvGrpSpPr>
          <p:grpSpPr>
            <a:xfrm>
              <a:off x="3584517" y="1545780"/>
              <a:ext cx="5740053" cy="5309550"/>
              <a:chOff x="3715644" y="1539719"/>
              <a:chExt cx="5740053" cy="5309550"/>
            </a:xfrm>
          </p:grpSpPr>
          <p:grpSp>
            <p:nvGrpSpPr>
              <p:cNvPr id="44" name="Group 43"/>
              <p:cNvGrpSpPr/>
              <p:nvPr/>
            </p:nvGrpSpPr>
            <p:grpSpPr>
              <a:xfrm>
                <a:off x="3715644" y="1539719"/>
                <a:ext cx="5740053" cy="5309550"/>
                <a:chOff x="0" y="0"/>
                <a:chExt cx="6096000" cy="5638800"/>
              </a:xfrm>
            </p:grpSpPr>
            <p:sp>
              <p:nvSpPr>
                <p:cNvPr id="54" name="Trapezoid 4"/>
                <p:cNvSpPr/>
                <p:nvPr/>
              </p:nvSpPr>
              <p:spPr>
                <a:xfrm>
                  <a:off x="0" y="0"/>
                  <a:ext cx="6096000" cy="563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3" name="Trapezoid 52"/>
                <p:cNvSpPr/>
                <p:nvPr/>
              </p:nvSpPr>
              <p:spPr>
                <a:xfrm>
                  <a:off x="0" y="0"/>
                  <a:ext cx="6096000" cy="5638800"/>
                </a:xfrm>
                <a:prstGeom prst="trapezoid">
                  <a:avLst>
                    <a:gd name="adj" fmla="val 54054"/>
                  </a:avLst>
                </a:prstGeom>
                <a:gradFill rotWithShape="0">
                  <a:gsLst>
                    <a:gs pos="0">
                      <a:srgbClr val="CC0000">
                        <a:alpha val="60000"/>
                      </a:srgbClr>
                    </a:gs>
                    <a:gs pos="18000">
                      <a:srgbClr val="FFFF99">
                        <a:alpha val="55000"/>
                      </a:srgbClr>
                    </a:gs>
                    <a:gs pos="50000">
                      <a:srgbClr val="66FF33">
                        <a:alpha val="55000"/>
                      </a:srgbClr>
                    </a:gs>
                    <a:gs pos="65000">
                      <a:srgbClr val="33CC33">
                        <a:alpha val="55000"/>
                      </a:srgbClr>
                    </a:gs>
                    <a:gs pos="82000">
                      <a:srgbClr val="009900">
                        <a:alpha val="55000"/>
                      </a:srgbClr>
                    </a:gs>
                  </a:gsLst>
                  <a:lin ang="5400000" scaled="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50" name="TextBox 49"/>
              <p:cNvSpPr txBox="1"/>
              <p:nvPr/>
            </p:nvSpPr>
            <p:spPr>
              <a:xfrm>
                <a:off x="5198827" y="2626648"/>
                <a:ext cx="2872260"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Videoconference room CICO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(MSU – Kevin Filter / ADSIS</a:t>
                </a:r>
                <a:r>
                  <a:rPr kumimoji="0" lang="en-US" sz="1200" b="1" i="0" u="none" strike="noStrike" kern="1200" cap="none" spc="0" normalizeH="0" baseline="0" noProof="0" dirty="0">
                    <a:ln>
                      <a:noFill/>
                    </a:ln>
                    <a:solidFill>
                      <a:srgbClr val="003865"/>
                    </a:solidFill>
                    <a:effectLst/>
                    <a:uLnTx/>
                    <a:uFillTx/>
                    <a:latin typeface="Calibri"/>
                    <a:ea typeface="+mn-ea"/>
                    <a:cs typeface="+mn-cs"/>
                  </a:rPr>
                  <a:t>)</a:t>
                </a:r>
              </a:p>
            </p:txBody>
          </p:sp>
          <p:sp>
            <p:nvSpPr>
              <p:cNvPr id="51" name="TextBox 50"/>
              <p:cNvSpPr txBox="1"/>
              <p:nvPr/>
            </p:nvSpPr>
            <p:spPr>
              <a:xfrm>
                <a:off x="4741308" y="4194494"/>
                <a:ext cx="374724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Positive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Greetings </a:t>
                </a:r>
                <a:r>
                  <a:rPr kumimoji="0" lang="en-US" sz="1800" b="1" i="0" u="none" strike="noStrike" kern="1200" cap="none" spc="0" normalizeH="0" baseline="0" noProof="0" dirty="0">
                    <a:ln>
                      <a:noFill/>
                    </a:ln>
                    <a:solidFill>
                      <a:srgbClr val="003865"/>
                    </a:solidFill>
                    <a:effectLst/>
                    <a:uLnTx/>
                    <a:uFillTx/>
                    <a:latin typeface="Calibri"/>
                    <a:ea typeface="+mn-ea"/>
                    <a:cs typeface="+mn-cs"/>
                  </a:rPr>
                  <a:t>at the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Virtual Door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(UMN – Clay Cook)</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grpSp>
        <p:sp>
          <p:nvSpPr>
            <p:cNvPr id="33" name="TextBox 32"/>
            <p:cNvSpPr txBox="1"/>
            <p:nvPr/>
          </p:nvSpPr>
          <p:spPr>
            <a:xfrm>
              <a:off x="4773684" y="5186472"/>
              <a:ext cx="3724545" cy="646331"/>
            </a:xfrm>
            <a:prstGeom prst="rect">
              <a:avLst/>
            </a:prstGeom>
            <a:noFill/>
          </p:spPr>
          <p:txBody>
            <a:bodyPr wrap="none" rtlCol="0">
              <a:spAutoFit/>
            </a:bodyPr>
            <a:lstStyle/>
            <a:p>
              <a:pPr lvl="0" algn="ctr"/>
              <a:r>
                <a:rPr lang="en-US" b="1" dirty="0">
                  <a:solidFill>
                    <a:srgbClr val="003865"/>
                  </a:solidFill>
                </a:rPr>
                <a:t>Teaching </a:t>
              </a:r>
              <a:r>
                <a:rPr lang="en-US" b="1" dirty="0" smtClean="0">
                  <a:solidFill>
                    <a:srgbClr val="003865"/>
                  </a:solidFill>
                </a:rPr>
                <a:t>asynchronous procedures &amp;</a:t>
              </a:r>
              <a:endParaRPr lang="en-US" b="1" dirty="0">
                <a:solidFill>
                  <a:srgbClr val="003865"/>
                </a:solidFill>
              </a:endParaRPr>
            </a:p>
            <a:p>
              <a:pPr lvl="0" algn="ctr"/>
              <a:r>
                <a:rPr lang="en-US" b="1" dirty="0" smtClean="0">
                  <a:solidFill>
                    <a:srgbClr val="003865"/>
                  </a:solidFill>
                </a:rPr>
                <a:t>synchronous </a:t>
              </a:r>
              <a:r>
                <a:rPr lang="en-US" b="1" dirty="0">
                  <a:solidFill>
                    <a:srgbClr val="003865"/>
                  </a:solidFill>
                </a:rPr>
                <a:t>o</a:t>
              </a:r>
              <a:r>
                <a:rPr lang="en-US" b="1" dirty="0" smtClean="0">
                  <a:solidFill>
                    <a:srgbClr val="003865"/>
                  </a:solidFill>
                </a:rPr>
                <a:t>nline routines</a:t>
              </a:r>
              <a:endParaRPr lang="en-US" b="1" dirty="0">
                <a:solidFill>
                  <a:srgbClr val="003865"/>
                </a:solidFill>
              </a:endParaRPr>
            </a:p>
          </p:txBody>
        </p:sp>
      </p:grpSp>
      <p:sp>
        <p:nvSpPr>
          <p:cNvPr id="38" name="Rectangle 37">
            <a:extLst>
              <a:ext uri="{FF2B5EF4-FFF2-40B4-BE49-F238E27FC236}">
                <a16:creationId xmlns:a16="http://schemas.microsoft.com/office/drawing/2014/main" id="{72893262-E489-432D-97A5-C44742CE2BE7}"/>
              </a:ext>
            </a:extLst>
          </p:cNvPr>
          <p:cNvSpPr/>
          <p:nvPr/>
        </p:nvSpPr>
        <p:spPr>
          <a:xfrm>
            <a:off x="9120382" y="2598813"/>
            <a:ext cx="2766818" cy="2743200"/>
          </a:xfrm>
          <a:prstGeom prst="rect">
            <a:avLst/>
          </a:prstGeom>
          <a:ln w="38100">
            <a:solidFill>
              <a:schemeClr val="accent2"/>
            </a:solidFill>
          </a:ln>
        </p:spPr>
        <p:txBody>
          <a:bodyPr wrap="square" lIns="182880" tIns="182880" rIns="182880" bIns="182880">
            <a:spAutoFit/>
          </a:bodyPr>
          <a:lstStyle/>
          <a:p>
            <a:r>
              <a:rPr lang="en-US" dirty="0"/>
              <a:t>A small number of critical practices and </a:t>
            </a:r>
            <a:r>
              <a:rPr lang="en-US" dirty="0" smtClean="0"/>
              <a:t>supports:</a:t>
            </a:r>
          </a:p>
          <a:p>
            <a:pPr marL="285750" indent="-285750">
              <a:buFont typeface="Arial" panose="020B0604020202020204" pitchFamily="34" charset="0"/>
              <a:buChar char="•"/>
            </a:pPr>
            <a:r>
              <a:rPr lang="en-US" sz="1600" dirty="0" smtClean="0"/>
              <a:t>Identified by teams</a:t>
            </a:r>
          </a:p>
          <a:p>
            <a:pPr marL="285750" indent="-285750">
              <a:buFont typeface="Arial" panose="020B0604020202020204" pitchFamily="34" charset="0"/>
              <a:buChar char="•"/>
            </a:pPr>
            <a:r>
              <a:rPr lang="en-US" sz="1600" dirty="0" smtClean="0"/>
              <a:t>Supported by staff</a:t>
            </a:r>
          </a:p>
          <a:p>
            <a:pPr marL="285750" indent="-285750">
              <a:buFont typeface="Arial" panose="020B0604020202020204" pitchFamily="34" charset="0"/>
              <a:buChar char="•"/>
            </a:pPr>
            <a:r>
              <a:rPr lang="en-US" sz="1600" dirty="0" smtClean="0"/>
              <a:t>Reflective of student, family and community culture and values</a:t>
            </a:r>
            <a:endParaRPr lang="en-US" sz="1600" u="sng" dirty="0"/>
          </a:p>
        </p:txBody>
      </p:sp>
      <p:sp>
        <p:nvSpPr>
          <p:cNvPr id="27" name="TextBox 26"/>
          <p:cNvSpPr txBox="1"/>
          <p:nvPr/>
        </p:nvSpPr>
        <p:spPr>
          <a:xfrm>
            <a:off x="2776552" y="6149233"/>
            <a:ext cx="4100994" cy="553998"/>
          </a:xfrm>
          <a:prstGeom prst="rect">
            <a:avLst/>
          </a:prstGeom>
          <a:noFill/>
        </p:spPr>
        <p:txBody>
          <a:bodyPr wrap="none" rtlCol="0">
            <a:spAutoFit/>
          </a:bodyPr>
          <a:lstStyle/>
          <a:p>
            <a:pPr lvl="0"/>
            <a:r>
              <a:rPr lang="en-US" b="1" dirty="0">
                <a:solidFill>
                  <a:srgbClr val="003865"/>
                </a:solidFill>
              </a:rPr>
              <a:t>Engagement &amp; Opportunities to </a:t>
            </a:r>
            <a:r>
              <a:rPr lang="en-US" b="1" dirty="0" smtClean="0">
                <a:solidFill>
                  <a:srgbClr val="003865"/>
                </a:solidFill>
              </a:rPr>
              <a:t>Respond</a:t>
            </a:r>
          </a:p>
          <a:p>
            <a:pPr lvl="0" algn="ctr">
              <a:defRPr/>
            </a:pPr>
            <a:r>
              <a:rPr lang="en-US" sz="1200" b="1" dirty="0" smtClean="0">
                <a:solidFill>
                  <a:srgbClr val="003865"/>
                </a:solidFill>
              </a:rPr>
              <a:t>(</a:t>
            </a:r>
            <a:r>
              <a:rPr lang="en-US" sz="1200" b="1" dirty="0">
                <a:solidFill>
                  <a:srgbClr val="003865"/>
                </a:solidFill>
              </a:rPr>
              <a:t>Midwest PBIS Network</a:t>
            </a:r>
            <a:r>
              <a:rPr lang="en-US" sz="1200" b="1" dirty="0" smtClean="0">
                <a:solidFill>
                  <a:srgbClr val="003865"/>
                </a:solidFill>
              </a:rPr>
              <a:t>)</a:t>
            </a:r>
            <a:endParaRPr lang="en-US" sz="1200" b="1" dirty="0">
              <a:solidFill>
                <a:srgbClr val="003865"/>
              </a:solidFill>
            </a:endParaRPr>
          </a:p>
        </p:txBody>
      </p:sp>
      <p:sp>
        <p:nvSpPr>
          <p:cNvPr id="21" name="TextBox 20"/>
          <p:cNvSpPr txBox="1"/>
          <p:nvPr/>
        </p:nvSpPr>
        <p:spPr>
          <a:xfrm>
            <a:off x="2404431" y="1827324"/>
            <a:ext cx="4588499"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Trauma-Focused Cognitive Behavioral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Therapy</a:t>
            </a:r>
          </a:p>
          <a:p>
            <a:pPr lvl="0" algn="ctr"/>
            <a:r>
              <a:rPr lang="en-US" sz="1200" b="1" dirty="0">
                <a:solidFill>
                  <a:srgbClr val="003865"/>
                </a:solidFill>
              </a:rPr>
              <a:t>(School-Linked Mental Health </a:t>
            </a:r>
            <a:r>
              <a:rPr lang="en-US" sz="1200" b="1" dirty="0" smtClean="0">
                <a:solidFill>
                  <a:srgbClr val="003865"/>
                </a:solidFill>
              </a:rPr>
              <a:t>grants</a:t>
            </a: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sp>
        <p:nvSpPr>
          <p:cNvPr id="4" name="TextBox 3"/>
          <p:cNvSpPr txBox="1"/>
          <p:nvPr/>
        </p:nvSpPr>
        <p:spPr>
          <a:xfrm>
            <a:off x="6877546" y="1532663"/>
            <a:ext cx="5217170" cy="326243"/>
          </a:xfrm>
          <a:prstGeom prst="rect">
            <a:avLst/>
          </a:prstGeom>
          <a:noFill/>
          <a:ln>
            <a:solidFill>
              <a:schemeClr val="accent2"/>
            </a:solidFill>
          </a:ln>
        </p:spPr>
        <p:txBody>
          <a:bodyPr wrap="square" bIns="18288" rtlCol="0" anchor="ctr">
            <a:spAutoFit/>
          </a:bodyPr>
          <a:lstStyle/>
          <a:p>
            <a:pPr algn="ctr"/>
            <a:r>
              <a:rPr lang="en-US" sz="800" i="1" dirty="0">
                <a:solidFill>
                  <a:schemeClr val="tx2"/>
                </a:solidFill>
                <a:latin typeface="Calibri" panose="020F0502020204030204" pitchFamily="34" charset="0"/>
              </a:rPr>
              <a:t>*This information reflects data reported by school districts and charter schools as of </a:t>
            </a:r>
            <a:r>
              <a:rPr lang="en-US" sz="800" dirty="0">
                <a:solidFill>
                  <a:schemeClr val="tx2"/>
                </a:solidFill>
                <a:latin typeface="Calibri" panose="020F0502020204030204" pitchFamily="34" charset="0"/>
              </a:rPr>
              <a:t>11/4/2020 3:30:28 PM.</a:t>
            </a:r>
            <a:r>
              <a:rPr lang="en-US" sz="800" i="1" dirty="0">
                <a:solidFill>
                  <a:schemeClr val="tx2"/>
                </a:solidFill>
                <a:latin typeface="Calibri" panose="020F0502020204030204" pitchFamily="34" charset="0"/>
              </a:rPr>
              <a:t/>
            </a:r>
            <a:br>
              <a:rPr lang="en-US" sz="800" i="1" dirty="0">
                <a:solidFill>
                  <a:schemeClr val="tx2"/>
                </a:solidFill>
                <a:latin typeface="Calibri" panose="020F0502020204030204" pitchFamily="34" charset="0"/>
              </a:rPr>
            </a:br>
            <a:r>
              <a:rPr lang="en-US" sz="900" b="1" dirty="0" smtClean="0">
                <a:solidFill>
                  <a:schemeClr val="tx2"/>
                </a:solidFill>
                <a:latin typeface="Calibri" panose="020F0502020204030204" pitchFamily="34" charset="0"/>
              </a:rPr>
              <a:t>Summary </a:t>
            </a:r>
            <a:r>
              <a:rPr lang="en-US" sz="900" b="1" dirty="0">
                <a:solidFill>
                  <a:schemeClr val="tx2"/>
                </a:solidFill>
                <a:latin typeface="Calibri" panose="020F0502020204030204" pitchFamily="34" charset="0"/>
              </a:rPr>
              <a:t>Table: Percent of districts &amp; charter schools reported per learning </a:t>
            </a:r>
            <a:r>
              <a:rPr lang="en-US" sz="900" b="1" dirty="0" smtClean="0">
                <a:solidFill>
                  <a:schemeClr val="tx2"/>
                </a:solidFill>
                <a:latin typeface="Calibri" panose="020F0502020204030204" pitchFamily="34" charset="0"/>
              </a:rPr>
              <a:t>model</a:t>
            </a:r>
            <a:endParaRPr lang="en-US" sz="900" dirty="0">
              <a:solidFill>
                <a:schemeClr val="tx2"/>
              </a:solidFill>
            </a:endParaRPr>
          </a:p>
        </p:txBody>
      </p:sp>
    </p:spTree>
    <p:extLst>
      <p:ext uri="{BB962C8B-B14F-4D97-AF65-F5344CB8AC3E}">
        <p14:creationId xmlns:p14="http://schemas.microsoft.com/office/powerpoint/2010/main" val="883288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animBg="1"/>
      <p:bldP spid="40" grpId="0" animBg="1"/>
      <p:bldP spid="41" grpId="0" animBg="1"/>
      <p:bldP spid="46" grpId="0" animBg="1"/>
      <p:bldP spid="8" grpId="0"/>
      <p:bldP spid="48" grpId="0"/>
      <p:bldP spid="57" grpId="0"/>
      <p:bldP spid="58" grpId="0"/>
      <p:bldP spid="27" grpId="0"/>
      <p:bldP spid="21"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8BE21"/>
                </a:solidFill>
              </a:rPr>
              <a:t>Small Changes, Big Impact</a:t>
            </a:r>
            <a:r>
              <a:rPr lang="en-US" dirty="0"/>
              <a:t/>
            </a:r>
            <a:br>
              <a:rPr lang="en-US" dirty="0"/>
            </a:br>
            <a:r>
              <a:rPr lang="en-US" sz="6000" dirty="0"/>
              <a:t>News and Updates</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25</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304109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PBIS Leadership Forum Presentations</a:t>
            </a:r>
          </a:p>
        </p:txBody>
      </p:sp>
      <p:sp>
        <p:nvSpPr>
          <p:cNvPr id="3" name="Content Placeholder 2"/>
          <p:cNvSpPr>
            <a:spLocks noGrp="1"/>
          </p:cNvSpPr>
          <p:nvPr>
            <p:ph idx="1"/>
          </p:nvPr>
        </p:nvSpPr>
        <p:spPr>
          <a:xfrm>
            <a:off x="838200" y="4105635"/>
            <a:ext cx="10515600" cy="2197193"/>
          </a:xfrm>
          <a:ln w="28575">
            <a:solidFill>
              <a:schemeClr val="accent2"/>
            </a:solidFill>
          </a:ln>
        </p:spPr>
        <p:txBody>
          <a:bodyPr anchor="ctr">
            <a:normAutofit/>
          </a:bodyPr>
          <a:lstStyle/>
          <a:p>
            <a:pPr marL="0" indent="0">
              <a:buNone/>
            </a:pPr>
            <a:r>
              <a:rPr lang="en-US" sz="2400" dirty="0"/>
              <a:t>Recordings from PBIS Leadership Forum, including </a:t>
            </a:r>
            <a:r>
              <a:rPr lang="en-US" sz="2400" b="1" dirty="0"/>
              <a:t>keynotes</a:t>
            </a:r>
            <a:r>
              <a:rPr lang="en-US" sz="2400" dirty="0"/>
              <a:t> and </a:t>
            </a:r>
            <a:r>
              <a:rPr lang="en-US" sz="2400" b="1" dirty="0"/>
              <a:t>presentations about PBIS concepts and applications</a:t>
            </a:r>
            <a:r>
              <a:rPr lang="en-US" sz="2400" dirty="0"/>
              <a:t>, are now posted.</a:t>
            </a:r>
            <a:endParaRPr lang="en-US" sz="2800" dirty="0"/>
          </a:p>
          <a:p>
            <a:pPr marL="0" indent="0">
              <a:spcBef>
                <a:spcPts val="1200"/>
              </a:spcBef>
              <a:spcAft>
                <a:spcPts val="0"/>
              </a:spcAft>
              <a:buNone/>
            </a:pPr>
            <a:r>
              <a:rPr lang="en-US" sz="2400" b="1" dirty="0"/>
              <a:t>Check direct link for topics covered:</a:t>
            </a:r>
          </a:p>
          <a:p>
            <a:pPr marL="0" indent="0">
              <a:spcBef>
                <a:spcPts val="0"/>
              </a:spcBef>
              <a:buNone/>
            </a:pPr>
            <a:r>
              <a:rPr lang="en-US" sz="2400" dirty="0">
                <a:hlinkClick r:id="rId2"/>
              </a:rPr>
              <a:t>https://pbis.org/conference-and-presentations/pbis-leadership-forum</a:t>
            </a:r>
            <a:r>
              <a:rPr lang="en-US" sz="2400" dirty="0"/>
              <a:t> </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26</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z="1600" b="1"/>
              <a:t>pbis.org</a:t>
            </a:r>
            <a:endParaRPr lang="en-US" sz="1600" b="1" dirty="0"/>
          </a:p>
        </p:txBody>
      </p:sp>
      <p:pic>
        <p:nvPicPr>
          <p:cNvPr id="7" name="Content Placeholder 3" descr="Virtual PBIS Leadership Fo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425" y="1354260"/>
            <a:ext cx="7681145" cy="1469461"/>
          </a:xfrm>
          <a:prstGeom prst="rect">
            <a:avLst/>
          </a:prstGeom>
        </p:spPr>
      </p:pic>
      <p:sp>
        <p:nvSpPr>
          <p:cNvPr id="8" name="Rectangle 7"/>
          <p:cNvSpPr/>
          <p:nvPr/>
        </p:nvSpPr>
        <p:spPr>
          <a:xfrm>
            <a:off x="838199" y="2636175"/>
            <a:ext cx="10515599" cy="969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1" u="none" strike="noStrike" kern="1200" cap="none" spc="0" normalizeH="0" baseline="0" noProof="0" dirty="0">
                <a:ln>
                  <a:noFill/>
                </a:ln>
                <a:solidFill>
                  <a:prstClr val="black"/>
                </a:solidFill>
                <a:effectLst/>
                <a:uLnTx/>
                <a:uFillTx/>
                <a:latin typeface="trebuchet ms" panose="020B0603020202020204" pitchFamily="34" charset="0"/>
              </a:rPr>
              <a:t>This </a:t>
            </a:r>
            <a:r>
              <a:rPr lang="en-US" sz="1700" b="1" i="1" dirty="0">
                <a:solidFill>
                  <a:prstClr val="black"/>
                </a:solidFill>
                <a:latin typeface="trebuchet ms" panose="020B0603020202020204" pitchFamily="34" charset="0"/>
              </a:rPr>
              <a:t>three</a:t>
            </a:r>
            <a:r>
              <a:rPr kumimoji="0" lang="en-US" sz="1700" b="1" i="1" u="none" strike="noStrike" kern="1200" cap="none" spc="0" normalizeH="0" baseline="0" noProof="0" dirty="0">
                <a:ln>
                  <a:noFill/>
                </a:ln>
                <a:solidFill>
                  <a:prstClr val="black"/>
                </a:solidFill>
                <a:effectLst/>
                <a:uLnTx/>
                <a:uFillTx/>
                <a:latin typeface="trebuchet ms" panose="020B0603020202020204" pitchFamily="34" charset="0"/>
              </a:rPr>
              <a:t>-day virtual forum for school,</a:t>
            </a:r>
            <a:r>
              <a:rPr kumimoji="0" lang="en-US" sz="1700" b="1" i="1" u="none" strike="noStrike" kern="1200" cap="none" spc="0" normalizeH="0" noProof="0" dirty="0">
                <a:ln>
                  <a:noFill/>
                </a:ln>
                <a:solidFill>
                  <a:prstClr val="black"/>
                </a:solidFill>
                <a:effectLst/>
                <a:uLnTx/>
                <a:uFillTx/>
                <a:latin typeface="trebuchet ms" panose="020B0603020202020204" pitchFamily="34" charset="0"/>
              </a:rPr>
              <a:t> </a:t>
            </a:r>
            <a:r>
              <a:rPr kumimoji="0" lang="en-US" sz="1700" b="1" i="1" u="none" strike="noStrike" kern="1200" cap="none" spc="0" normalizeH="0" baseline="0" noProof="0" dirty="0">
                <a:ln>
                  <a:noFill/>
                </a:ln>
                <a:solidFill>
                  <a:prstClr val="black"/>
                </a:solidFill>
                <a:effectLst/>
                <a:uLnTx/>
                <a:uFillTx/>
                <a:latin typeface="trebuchet ms" panose="020B0603020202020204" pitchFamily="34" charset="0"/>
              </a:rPr>
              <a:t>state,</a:t>
            </a:r>
            <a:r>
              <a:rPr kumimoji="0" lang="en-US" sz="1700" b="1" i="1" u="none" strike="noStrike" kern="1200" cap="none" spc="0" normalizeH="0" noProof="0" dirty="0">
                <a:ln>
                  <a:noFill/>
                </a:ln>
                <a:solidFill>
                  <a:prstClr val="black"/>
                </a:solidFill>
                <a:effectLst/>
                <a:uLnTx/>
                <a:uFillTx/>
                <a:latin typeface="trebuchet ms" panose="020B0603020202020204" pitchFamily="34" charset="0"/>
              </a:rPr>
              <a:t> </a:t>
            </a:r>
            <a:r>
              <a:rPr kumimoji="0" lang="en-US" sz="1700" b="1" i="1" u="none" strike="noStrike" kern="1200" cap="none" spc="0" normalizeH="0" baseline="0" noProof="0" dirty="0">
                <a:ln>
                  <a:noFill/>
                </a:ln>
                <a:solidFill>
                  <a:prstClr val="black"/>
                </a:solidFill>
                <a:effectLst/>
                <a:uLnTx/>
                <a:uFillTx/>
                <a:latin typeface="trebuchet ms" panose="020B0603020202020204" pitchFamily="34" charset="0"/>
              </a:rPr>
              <a:t>district</a:t>
            </a:r>
            <a:r>
              <a:rPr kumimoji="0" lang="en-US" sz="1700" b="1" i="1" u="none" strike="noStrike" kern="1200" cap="none" spc="0" normalizeH="0" noProof="0" dirty="0">
                <a:ln>
                  <a:noFill/>
                </a:ln>
                <a:solidFill>
                  <a:prstClr val="black"/>
                </a:solidFill>
                <a:effectLst/>
                <a:uLnTx/>
                <a:uFillTx/>
                <a:latin typeface="trebuchet ms" panose="020B0603020202020204" pitchFamily="34" charset="0"/>
              </a:rPr>
              <a:t> </a:t>
            </a:r>
            <a:r>
              <a:rPr kumimoji="0" lang="en-US" sz="1700" b="1" i="1" u="none" strike="noStrike" kern="1200" cap="none" spc="0" normalizeH="0" baseline="0" noProof="0" dirty="0">
                <a:ln>
                  <a:noFill/>
                </a:ln>
                <a:solidFill>
                  <a:prstClr val="black"/>
                </a:solidFill>
                <a:effectLst/>
                <a:uLnTx/>
                <a:uFillTx/>
                <a:latin typeface="trebuchet ms" panose="020B0603020202020204" pitchFamily="34" charset="0"/>
              </a:rPr>
              <a:t>and regional Leadership Teams and other professionals has been designed to help increase the effectiveness of PBIS implementation.</a:t>
            </a:r>
            <a:endParaRPr lang="en-US" sz="1700" dirty="0"/>
          </a:p>
          <a:p>
            <a:pPr algn="ctr">
              <a:defRPr/>
            </a:pPr>
            <a:r>
              <a:rPr lang="en-US" dirty="0">
                <a:solidFill>
                  <a:prstClr val="black"/>
                </a:solidFill>
                <a:hlinkClick r:id="rId4"/>
              </a:rPr>
              <a:t>http://PBISforum.org</a:t>
            </a:r>
            <a:r>
              <a:rPr lang="en-US" dirty="0">
                <a:solidFill>
                  <a:prstClr val="black"/>
                </a:solidFill>
              </a:rPr>
              <a:t> </a:t>
            </a:r>
          </a:p>
        </p:txBody>
      </p:sp>
    </p:spTree>
    <p:extLst>
      <p:ext uri="{BB962C8B-B14F-4D97-AF65-F5344CB8AC3E}">
        <p14:creationId xmlns:p14="http://schemas.microsoft.com/office/powerpoint/2010/main" val="3717904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2B44C7-FA8E-45FA-875A-AA131C0D1B4D}"/>
              </a:ext>
            </a:extLst>
          </p:cNvPr>
          <p:cNvSpPr>
            <a:spLocks noGrp="1"/>
          </p:cNvSpPr>
          <p:nvPr>
            <p:ph type="title"/>
          </p:nvPr>
        </p:nvSpPr>
        <p:spPr/>
        <p:txBody>
          <a:bodyPr/>
          <a:lstStyle/>
          <a:p>
            <a:r>
              <a:rPr lang="en-US" dirty="0"/>
              <a:t>New Look for PBIS Apps – Coming Soon!</a:t>
            </a:r>
          </a:p>
        </p:txBody>
      </p:sp>
      <p:sp>
        <p:nvSpPr>
          <p:cNvPr id="4" name="Slide Number Placeholder 3">
            <a:extLst>
              <a:ext uri="{FF2B5EF4-FFF2-40B4-BE49-F238E27FC236}">
                <a16:creationId xmlns:a16="http://schemas.microsoft.com/office/drawing/2014/main" id="{FF47D4E0-DA2F-46DC-92CF-2F947B514970}"/>
              </a:ext>
            </a:extLst>
          </p:cNvPr>
          <p:cNvSpPr>
            <a:spLocks noGrp="1"/>
          </p:cNvSpPr>
          <p:nvPr>
            <p:ph type="sldNum" sz="quarter" idx="12"/>
          </p:nvPr>
        </p:nvSpPr>
        <p:spPr/>
        <p:txBody>
          <a:bodyPr/>
          <a:lstStyle/>
          <a:p>
            <a:fld id="{91C7252B-4A3A-443E-82EA-92A5BCCF2336}" type="slidenum">
              <a:rPr lang="en-US" smtClean="0">
                <a:solidFill>
                  <a:srgbClr val="FFFFFF"/>
                </a:solidFill>
              </a:rPr>
              <a:pPr/>
              <a:t>27</a:t>
            </a:fld>
            <a:endParaRPr lang="en-US" dirty="0">
              <a:solidFill>
                <a:srgbClr val="FFFFFF"/>
              </a:solidFill>
            </a:endParaRPr>
          </a:p>
        </p:txBody>
      </p:sp>
      <p:pic>
        <p:nvPicPr>
          <p:cNvPr id="6" name="Picture 5" descr="Screenshot of the new website design for PBIS Apps">
            <a:extLst>
              <a:ext uri="{FF2B5EF4-FFF2-40B4-BE49-F238E27FC236}">
                <a16:creationId xmlns:a16="http://schemas.microsoft.com/office/drawing/2014/main" id="{745FAF23-37AE-42F2-BB6F-3678587CD921}"/>
              </a:ext>
            </a:extLst>
          </p:cNvPr>
          <p:cNvPicPr>
            <a:picLocks noChangeAspect="1"/>
          </p:cNvPicPr>
          <p:nvPr/>
        </p:nvPicPr>
        <p:blipFill>
          <a:blip r:embed="rId2"/>
          <a:stretch>
            <a:fillRect/>
          </a:stretch>
        </p:blipFill>
        <p:spPr>
          <a:xfrm>
            <a:off x="974271" y="1268511"/>
            <a:ext cx="9818916" cy="5349346"/>
          </a:xfrm>
          <a:prstGeom prst="rect">
            <a:avLst/>
          </a:prstGeom>
        </p:spPr>
      </p:pic>
    </p:spTree>
    <p:extLst>
      <p:ext uri="{BB962C8B-B14F-4D97-AF65-F5344CB8AC3E}">
        <p14:creationId xmlns:p14="http://schemas.microsoft.com/office/powerpoint/2010/main" val="12277096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Schools Can Apply for Cohort 17 (2021-2023)</a:t>
            </a:r>
          </a:p>
        </p:txBody>
      </p:sp>
      <p:sp>
        <p:nvSpPr>
          <p:cNvPr id="3" name="Content Placeholder 2"/>
          <p:cNvSpPr>
            <a:spLocks noGrp="1"/>
          </p:cNvSpPr>
          <p:nvPr>
            <p:ph idx="1"/>
          </p:nvPr>
        </p:nvSpPr>
        <p:spPr/>
        <p:txBody>
          <a:bodyPr/>
          <a:lstStyle/>
          <a:p>
            <a:r>
              <a:rPr lang="en-US" dirty="0"/>
              <a:t>Cohort application guides through Exploration activities to </a:t>
            </a:r>
            <a:r>
              <a:rPr lang="en-US" b="1" dirty="0"/>
              <a:t>form a team </a:t>
            </a:r>
            <a:r>
              <a:rPr lang="en-US" dirty="0"/>
              <a:t>and </a:t>
            </a:r>
            <a:r>
              <a:rPr lang="en-US" b="1" dirty="0"/>
              <a:t>get data system </a:t>
            </a:r>
            <a:r>
              <a:rPr lang="en-US" dirty="0"/>
              <a:t>in place.</a:t>
            </a:r>
          </a:p>
          <a:p>
            <a:r>
              <a:rPr lang="en-US" dirty="0"/>
              <a:t>Teams get pre-requisites in place to be </a:t>
            </a:r>
            <a:r>
              <a:rPr lang="en-US" b="1" dirty="0"/>
              <a:t>ready</a:t>
            </a:r>
            <a:r>
              <a:rPr lang="en-US" dirty="0"/>
              <a:t> for </a:t>
            </a:r>
            <a:r>
              <a:rPr lang="en-US" b="1" dirty="0"/>
              <a:t>PBIS Installation</a:t>
            </a:r>
            <a:r>
              <a:rPr lang="en-US" dirty="0"/>
              <a:t>, including </a:t>
            </a:r>
            <a:r>
              <a:rPr lang="en-US" b="1" dirty="0"/>
              <a:t>commitment to data collection and analysis</a:t>
            </a:r>
            <a:r>
              <a:rPr lang="en-US" dirty="0"/>
              <a:t>.</a:t>
            </a:r>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28</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pic>
        <p:nvPicPr>
          <p:cNvPr id="10" name="Picture 9" descr="Screenshot of the PBIS application for Cohort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04474">
            <a:off x="1730083" y="3820669"/>
            <a:ext cx="9003608" cy="3867372"/>
          </a:xfrm>
          <a:prstGeom prst="rect">
            <a:avLst/>
          </a:prstGeom>
          <a:ln>
            <a:solidFill>
              <a:schemeClr val="tx1"/>
            </a:solidFill>
          </a:ln>
        </p:spPr>
      </p:pic>
      <p:sp>
        <p:nvSpPr>
          <p:cNvPr id="8" name="TextBox 7"/>
          <p:cNvSpPr txBox="1"/>
          <p:nvPr/>
        </p:nvSpPr>
        <p:spPr>
          <a:xfrm>
            <a:off x="5767005" y="5099745"/>
            <a:ext cx="5908983" cy="1077218"/>
          </a:xfrm>
          <a:prstGeom prst="rect">
            <a:avLst/>
          </a:prstGeom>
          <a:solidFill>
            <a:schemeClr val="bg1"/>
          </a:solidFill>
          <a:ln w="38100">
            <a:solidFill>
              <a:schemeClr val="accent2"/>
            </a:solidFill>
          </a:ln>
        </p:spPr>
        <p:txBody>
          <a:bodyPr wrap="square" rtlCol="0">
            <a:spAutoFit/>
          </a:bodyPr>
          <a:lstStyle/>
          <a:p>
            <a:r>
              <a:rPr lang="en-US" sz="3600" b="1" dirty="0">
                <a:solidFill>
                  <a:srgbClr val="003865"/>
                </a:solidFill>
              </a:rPr>
              <a:t>Open now!</a:t>
            </a:r>
          </a:p>
          <a:p>
            <a:r>
              <a:rPr lang="en-US" sz="2800" dirty="0">
                <a:hlinkClick r:id="rId3"/>
              </a:rPr>
              <a:t>http://pbisMN.org/Getting-Started</a:t>
            </a:r>
            <a:r>
              <a:rPr lang="en-US" sz="2800" dirty="0"/>
              <a:t> </a:t>
            </a:r>
          </a:p>
        </p:txBody>
      </p:sp>
    </p:spTree>
    <p:extLst>
      <p:ext uri="{BB962C8B-B14F-4D97-AF65-F5344CB8AC3E}">
        <p14:creationId xmlns:p14="http://schemas.microsoft.com/office/powerpoint/2010/main" val="3544152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Share your #pbisMN work!</a:t>
            </a:r>
            <a:r>
              <a:rPr lang="en-US" sz="1800" dirty="0"/>
              <a:t/>
            </a:r>
            <a:br>
              <a:rPr lang="en-US" sz="1800" dirty="0"/>
            </a:br>
            <a:endParaRPr lang="en-US" sz="1800"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29</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
        <p:nvSpPr>
          <p:cNvPr id="10" name="Shape 163"/>
          <p:cNvSpPr txBox="1"/>
          <p:nvPr/>
        </p:nvSpPr>
        <p:spPr>
          <a:xfrm>
            <a:off x="1354288" y="1933953"/>
            <a:ext cx="4515933" cy="378224"/>
          </a:xfrm>
          <a:prstGeom prst="rect">
            <a:avLst/>
          </a:prstGeom>
          <a:noFill/>
          <a:ln>
            <a:noFill/>
          </a:ln>
        </p:spPr>
        <p:txBody>
          <a:bodyPr lIns="68569" tIns="68569" rIns="68569" bIns="68569" numCol="1" anchor="ctr" anchorCtr="0">
            <a:noAutofit/>
          </a:bodyPr>
          <a:lstStyle/>
          <a:p>
            <a:r>
              <a:rPr lang="en-US" sz="3600" u="sng" dirty="0">
                <a:solidFill>
                  <a:srgbClr val="0563C1"/>
                </a:solidFill>
                <a:hlinkClick r:id="rId2"/>
              </a:rPr>
              <a:t>facebook.com/pbisMN</a:t>
            </a:r>
            <a:r>
              <a:rPr lang="en-US" sz="3600" u="sng" dirty="0">
                <a:solidFill>
                  <a:srgbClr val="0563C1"/>
                </a:solidFill>
              </a:rPr>
              <a:t> </a:t>
            </a:r>
            <a:r>
              <a:rPr lang="en-US" sz="3600" dirty="0">
                <a:solidFill>
                  <a:srgbClr val="003865"/>
                </a:solidFill>
              </a:rPr>
              <a:t> </a:t>
            </a:r>
          </a:p>
        </p:txBody>
      </p:sp>
      <p:sp>
        <p:nvSpPr>
          <p:cNvPr id="11" name="Shape 164"/>
          <p:cNvSpPr txBox="1"/>
          <p:nvPr/>
        </p:nvSpPr>
        <p:spPr>
          <a:xfrm>
            <a:off x="6564678" y="1857003"/>
            <a:ext cx="4362966" cy="532124"/>
          </a:xfrm>
          <a:prstGeom prst="rect">
            <a:avLst/>
          </a:prstGeom>
          <a:noFill/>
          <a:ln>
            <a:noFill/>
          </a:ln>
        </p:spPr>
        <p:txBody>
          <a:bodyPr lIns="68569" tIns="68569" rIns="68569" bIns="68569" numCol="1" anchor="ctr" anchorCtr="0">
            <a:noAutofit/>
          </a:bodyPr>
          <a:lstStyle/>
          <a:p>
            <a:r>
              <a:rPr lang="en-US" sz="3600" u="sng" dirty="0">
                <a:solidFill>
                  <a:srgbClr val="0563C1"/>
                </a:solidFill>
                <a:hlinkClick r:id="rId3"/>
              </a:rPr>
              <a:t>twitter.com/pbisMN</a:t>
            </a:r>
            <a:r>
              <a:rPr lang="en-US" sz="2800" dirty="0">
                <a:solidFill>
                  <a:srgbClr val="003865"/>
                </a:solidFill>
              </a:rPr>
              <a:t> </a:t>
            </a:r>
            <a:endParaRPr lang="en-US" sz="2000" dirty="0">
              <a:solidFill>
                <a:srgbClr val="003865"/>
              </a:solidFill>
            </a:endParaRPr>
          </a:p>
        </p:txBody>
      </p:sp>
      <p:pic>
        <p:nvPicPr>
          <p:cNvPr id="12" name="Shape 166" descr="This is the Twitter Logo of the bluebird tweeting." title="Twitter Logo"/>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45755" y="2528240"/>
            <a:ext cx="964763" cy="779737"/>
          </a:xfrm>
          <a:prstGeom prst="rect">
            <a:avLst/>
          </a:prstGeom>
          <a:noFill/>
          <a:ln>
            <a:noFill/>
          </a:ln>
        </p:spPr>
      </p:pic>
      <p:pic>
        <p:nvPicPr>
          <p:cNvPr id="9" name="Shape 162" descr="This is a thumbs up like sign from FaceBook." title="Thumbs Up Like FaceBook"/>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2704985" y="2528240"/>
            <a:ext cx="1814537" cy="816413"/>
          </a:xfrm>
          <a:prstGeom prst="roundRect">
            <a:avLst>
              <a:gd name="adj" fmla="val 16667"/>
            </a:avLst>
          </a:prstGeom>
          <a:noFill/>
          <a:ln>
            <a:noFill/>
          </a:ln>
        </p:spPr>
      </p:pic>
    </p:spTree>
    <p:extLst>
      <p:ext uri="{BB962C8B-B14F-4D97-AF65-F5344CB8AC3E}">
        <p14:creationId xmlns:p14="http://schemas.microsoft.com/office/powerpoint/2010/main" val="3279956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FFFFFF"/>
                </a:solidFill>
              </a:rPr>
              <a:t>Small Changes, Big Impact</a:t>
            </a:r>
            <a:r>
              <a:rPr lang="en-US" dirty="0">
                <a:solidFill>
                  <a:srgbClr val="FFFFFF"/>
                </a:solidFill>
              </a:rPr>
              <a:t/>
            </a:r>
            <a:br>
              <a:rPr lang="en-US" dirty="0">
                <a:solidFill>
                  <a:srgbClr val="FFFFFF"/>
                </a:solidFill>
              </a:rPr>
            </a:br>
            <a:r>
              <a:rPr lang="en-US" sz="2700" dirty="0">
                <a:solidFill>
                  <a:srgbClr val="FFFFFF"/>
                </a:solidFill>
              </a:rPr>
              <a:t>PBIS Minnesota Cohort Training</a:t>
            </a:r>
            <a:endParaRPr lang="en-US" sz="3200" dirty="0"/>
          </a:p>
        </p:txBody>
      </p:sp>
      <p:sp>
        <p:nvSpPr>
          <p:cNvPr id="3" name="Content Placeholder 2"/>
          <p:cNvSpPr>
            <a:spLocks noGrp="1"/>
          </p:cNvSpPr>
          <p:nvPr>
            <p:ph idx="1"/>
          </p:nvPr>
        </p:nvSpPr>
        <p:spPr/>
        <p:txBody>
          <a:bodyPr>
            <a:normAutofit/>
          </a:bodyPr>
          <a:lstStyle/>
          <a:p>
            <a:pPr marL="0" indent="0">
              <a:buNone/>
            </a:pPr>
            <a:r>
              <a:rPr lang="en-US" sz="3600" b="1" dirty="0"/>
              <a:t>Takeaways</a:t>
            </a:r>
          </a:p>
          <a:p>
            <a:r>
              <a:rPr lang="en-US" sz="2800" dirty="0">
                <a:sym typeface="Calibri"/>
              </a:rPr>
              <a:t>PBIS in practice</a:t>
            </a:r>
          </a:p>
          <a:p>
            <a:r>
              <a:rPr lang="en-US" sz="2800" dirty="0"/>
              <a:t>Implementation progress</a:t>
            </a:r>
          </a:p>
          <a:p>
            <a:r>
              <a:rPr lang="en-US" sz="2800" dirty="0"/>
              <a:t>Featured webinar recordings </a:t>
            </a:r>
          </a:p>
          <a:p>
            <a:r>
              <a:rPr lang="en-US" sz="2800" dirty="0"/>
              <a:t>News and updates</a:t>
            </a:r>
          </a:p>
        </p:txBody>
      </p:sp>
      <p:sp>
        <p:nvSpPr>
          <p:cNvPr id="4" name="Date Placeholder 3"/>
          <p:cNvSpPr>
            <a:spLocks noGrp="1"/>
          </p:cNvSpPr>
          <p:nvPr>
            <p:ph type="dt" sz="half" idx="10"/>
          </p:nvPr>
        </p:nvSpPr>
        <p:spPr/>
        <p:txBody>
          <a:bodyPr/>
          <a:lstStyle/>
          <a:p>
            <a:fld id="{4E378511-6713-4613-8B07-4467D575BE79}" type="datetime1">
              <a:rPr lang="en-US" smtClean="0"/>
              <a:t>11/5/2020</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3</a:t>
            </a:fld>
            <a:endParaRPr lang="en-US" dirty="0"/>
          </a:p>
        </p:txBody>
      </p:sp>
      <p:sp>
        <p:nvSpPr>
          <p:cNvPr id="6" name="Footer Placeholder 5"/>
          <p:cNvSpPr>
            <a:spLocks noGrp="1"/>
          </p:cNvSpPr>
          <p:nvPr>
            <p:ph type="ftr" sz="quarter" idx="13"/>
          </p:nvPr>
        </p:nvSpPr>
        <p:spPr/>
        <p:txBody>
          <a:bodyPr/>
          <a:lstStyle/>
          <a:p>
            <a:r>
              <a:rPr lang="en-US" dirty="0">
                <a:solidFill>
                  <a:schemeClr val="tx1"/>
                </a:solidFill>
              </a:rPr>
              <a:t>Leading for educational excellence and equity, every day for every one.</a:t>
            </a:r>
            <a:r>
              <a:rPr lang="en-US" dirty="0">
                <a:solidFill>
                  <a:schemeClr val="accent2"/>
                </a:solidFill>
              </a:rPr>
              <a:t> |</a:t>
            </a:r>
            <a:r>
              <a:rPr lang="en-US" dirty="0">
                <a:solidFill>
                  <a:schemeClr val="tx1"/>
                </a:solidFill>
              </a:rPr>
              <a:t> education.mn.gov</a:t>
            </a:r>
          </a:p>
        </p:txBody>
      </p:sp>
    </p:spTree>
    <p:extLst>
      <p:ext uri="{BB962C8B-B14F-4D97-AF65-F5344CB8AC3E}">
        <p14:creationId xmlns:p14="http://schemas.microsoft.com/office/powerpoint/2010/main" val="1996868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South Regional 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30</a:t>
            </a:fld>
            <a:endParaRPr lang="en-US" dirty="0"/>
          </a:p>
        </p:txBody>
      </p:sp>
      <p:sp>
        <p:nvSpPr>
          <p:cNvPr id="5" name="Content Placeholder 2"/>
          <p:cNvSpPr txBox="1">
            <a:spLocks/>
          </p:cNvSpPr>
          <p:nvPr/>
        </p:nvSpPr>
        <p:spPr>
          <a:xfrm>
            <a:off x="894374" y="1458672"/>
            <a:ext cx="5157634" cy="46611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US" sz="2000" b="1" i="1" dirty="0">
                <a:latin typeface="+mj-lt"/>
              </a:rPr>
              <a:t>South Regional Implementation Project</a:t>
            </a:r>
          </a:p>
          <a:p>
            <a:pPr marL="0" indent="0">
              <a:spcBef>
                <a:spcPts val="0"/>
              </a:spcBef>
              <a:buNone/>
            </a:pPr>
            <a:r>
              <a:rPr lang="en-US" sz="1800" b="1" dirty="0">
                <a:latin typeface="+mj-lt"/>
                <a:ea typeface="Verdana" panose="020B0604030504040204" pitchFamily="34" charset="0"/>
                <a:cs typeface="Verdana" panose="020B0604030504040204" pitchFamily="34" charset="0"/>
              </a:rPr>
              <a:t>Liz Deen </a:t>
            </a:r>
          </a:p>
          <a:p>
            <a:pPr marL="0" indent="0">
              <a:spcBef>
                <a:spcPts val="0"/>
              </a:spcBef>
              <a:buNone/>
            </a:pPr>
            <a:r>
              <a:rPr lang="en-US" sz="1800" dirty="0">
                <a:ea typeface="Verdana" panose="020B0604030504040204" pitchFamily="34" charset="0"/>
                <a:cs typeface="Verdana" panose="020B0604030504040204" pitchFamily="34" charset="0"/>
              </a:rPr>
              <a:t>Lead SRIP Coordinator</a:t>
            </a:r>
            <a:endParaRPr lang="en-US" sz="1800" b="1" dirty="0">
              <a:latin typeface="+mj-lt"/>
              <a:ea typeface="Verdana" panose="020B0604030504040204" pitchFamily="34" charset="0"/>
              <a:cs typeface="Verdana" panose="020B0604030504040204" pitchFamily="34" charset="0"/>
            </a:endParaRPr>
          </a:p>
          <a:p>
            <a:pPr marL="0" indent="0">
              <a:spcBef>
                <a:spcPts val="0"/>
              </a:spcBef>
              <a:buNone/>
            </a:pPr>
            <a:r>
              <a:rPr lang="en-US" sz="1800" dirty="0">
                <a:latin typeface="+mj-lt"/>
                <a:ea typeface="Verdana" panose="020B0604030504040204" pitchFamily="34" charset="0"/>
                <a:cs typeface="Verdana" panose="020B0604030504040204" pitchFamily="34" charset="0"/>
                <a:hlinkClick r:id="rId3"/>
              </a:rPr>
              <a:t>Liz.Deen@swwc.org</a:t>
            </a:r>
            <a:r>
              <a:rPr lang="en-US" sz="1800" dirty="0">
                <a:latin typeface="+mj-lt"/>
                <a:ea typeface="Verdana" panose="020B0604030504040204" pitchFamily="34" charset="0"/>
                <a:cs typeface="Verdana" panose="020B0604030504040204" pitchFamily="34" charset="0"/>
              </a:rPr>
              <a:t> </a:t>
            </a:r>
            <a:endParaRPr lang="en-US" sz="1100" dirty="0">
              <a:latin typeface="+mj-lt"/>
            </a:endParaRPr>
          </a:p>
          <a:p>
            <a:pPr marL="0" indent="0">
              <a:spcBef>
                <a:spcPts val="0"/>
              </a:spcBef>
              <a:buNone/>
            </a:pPr>
            <a:endParaRPr lang="en-US" sz="1100" dirty="0">
              <a:latin typeface="+mj-lt"/>
            </a:endParaRPr>
          </a:p>
          <a:p>
            <a:pPr marL="0" lvl="0" indent="0">
              <a:spcBef>
                <a:spcPts val="0"/>
              </a:spcBef>
              <a:buNone/>
            </a:pPr>
            <a:r>
              <a:rPr lang="en-US" sz="1800" b="1" dirty="0">
                <a:solidFill>
                  <a:srgbClr val="003865"/>
                </a:solidFill>
                <a:ea typeface="Verdana" panose="020B0604030504040204" pitchFamily="34" charset="0"/>
                <a:cs typeface="Verdana" panose="020B0604030504040204" pitchFamily="34" charset="0"/>
              </a:rPr>
              <a:t>Hazel Ashbeck</a:t>
            </a:r>
          </a:p>
          <a:p>
            <a:pPr marL="0" lvl="0" indent="0">
              <a:spcBef>
                <a:spcPts val="0"/>
              </a:spcBef>
              <a:buNone/>
            </a:pPr>
            <a:r>
              <a:rPr lang="en-US" sz="1800" dirty="0">
                <a:solidFill>
                  <a:srgbClr val="003865"/>
                </a:solidFill>
                <a:ea typeface="Verdana" panose="020B0604030504040204" pitchFamily="34" charset="0"/>
                <a:cs typeface="Verdana" panose="020B0604030504040204" pitchFamily="34" charset="0"/>
              </a:rPr>
              <a:t>SRIP Coordinator – SWWC</a:t>
            </a:r>
            <a:endParaRPr lang="en-US" sz="1800" b="1" dirty="0">
              <a:solidFill>
                <a:srgbClr val="003865"/>
              </a:solidFill>
              <a:ea typeface="Verdana" panose="020B0604030504040204" pitchFamily="34" charset="0"/>
              <a:cs typeface="Verdana" panose="020B0604030504040204" pitchFamily="34" charset="0"/>
            </a:endParaRPr>
          </a:p>
          <a:p>
            <a:pPr marL="0" lvl="0" indent="0">
              <a:spcBef>
                <a:spcPts val="0"/>
              </a:spcBef>
              <a:buNone/>
            </a:pPr>
            <a:r>
              <a:rPr lang="en-US" sz="1800" dirty="0">
                <a:solidFill>
                  <a:srgbClr val="003865"/>
                </a:solidFill>
                <a:ea typeface="Verdana" panose="020B0604030504040204" pitchFamily="34" charset="0"/>
                <a:cs typeface="Verdana" panose="020B0604030504040204" pitchFamily="34" charset="0"/>
                <a:hlinkClick r:id="rId4"/>
              </a:rPr>
              <a:t>Hazel.Ashbeck@swwc.org</a:t>
            </a:r>
            <a:r>
              <a:rPr lang="en-US" sz="1800" dirty="0">
                <a:solidFill>
                  <a:srgbClr val="003865"/>
                </a:solidFill>
                <a:ea typeface="Verdana" panose="020B0604030504040204" pitchFamily="34" charset="0"/>
                <a:cs typeface="Verdana" panose="020B0604030504040204" pitchFamily="34" charset="0"/>
              </a:rPr>
              <a:t> </a:t>
            </a:r>
            <a:endParaRPr lang="en-US" sz="1100" dirty="0">
              <a:latin typeface="+mj-lt"/>
            </a:endParaRPr>
          </a:p>
          <a:p>
            <a:pPr marL="0" lvl="0" indent="0">
              <a:spcBef>
                <a:spcPts val="0"/>
              </a:spcBef>
              <a:buNone/>
            </a:pPr>
            <a:endParaRPr lang="en-US" sz="1100" dirty="0">
              <a:latin typeface="+mj-lt"/>
            </a:endParaRPr>
          </a:p>
          <a:p>
            <a:pPr marL="0" lvl="0" indent="0">
              <a:spcBef>
                <a:spcPts val="0"/>
              </a:spcBef>
              <a:buNone/>
            </a:pPr>
            <a:r>
              <a:rPr lang="en-US" sz="1800" b="1" dirty="0">
                <a:solidFill>
                  <a:srgbClr val="003865"/>
                </a:solidFill>
                <a:ea typeface="Verdana" panose="020B0604030504040204" pitchFamily="34" charset="0"/>
                <a:cs typeface="Verdana" panose="020B0604030504040204" pitchFamily="34" charset="0"/>
              </a:rPr>
              <a:t>Erin Toninato</a:t>
            </a:r>
            <a:r>
              <a:rPr lang="en-US" sz="1800" dirty="0">
                <a:solidFill>
                  <a:srgbClr val="003865"/>
                </a:solidFill>
                <a:ea typeface="Verdana" panose="020B0604030504040204" pitchFamily="34" charset="0"/>
                <a:cs typeface="Verdana" panose="020B0604030504040204" pitchFamily="34" charset="0"/>
              </a:rPr>
              <a:t/>
            </a:r>
            <a:br>
              <a:rPr lang="en-US" sz="1800" dirty="0">
                <a:solidFill>
                  <a:srgbClr val="003865"/>
                </a:solidFill>
                <a:ea typeface="Verdana" panose="020B0604030504040204" pitchFamily="34" charset="0"/>
                <a:cs typeface="Verdana" panose="020B0604030504040204" pitchFamily="34" charset="0"/>
              </a:rPr>
            </a:br>
            <a:r>
              <a:rPr lang="en-US" sz="1800" dirty="0">
                <a:solidFill>
                  <a:srgbClr val="003865"/>
                </a:solidFill>
                <a:ea typeface="Verdana" panose="020B0604030504040204" pitchFamily="34" charset="0"/>
                <a:cs typeface="Verdana" panose="020B0604030504040204" pitchFamily="34" charset="0"/>
              </a:rPr>
              <a:t>SRIP Coordinator – South Central Service Cooperative </a:t>
            </a:r>
            <a:br>
              <a:rPr lang="en-US" sz="1800" dirty="0">
                <a:solidFill>
                  <a:srgbClr val="003865"/>
                </a:solidFill>
                <a:ea typeface="Verdana" panose="020B0604030504040204" pitchFamily="34" charset="0"/>
                <a:cs typeface="Verdana" panose="020B0604030504040204" pitchFamily="34" charset="0"/>
              </a:rPr>
            </a:br>
            <a:r>
              <a:rPr lang="en-US" sz="1800" dirty="0">
                <a:solidFill>
                  <a:srgbClr val="003865"/>
                </a:solidFill>
                <a:ea typeface="Verdana" panose="020B0604030504040204" pitchFamily="34" charset="0"/>
                <a:cs typeface="Verdana" panose="020B0604030504040204" pitchFamily="34" charset="0"/>
                <a:hlinkClick r:id="rId5"/>
              </a:rPr>
              <a:t>EToninato@mnscsc.org</a:t>
            </a:r>
            <a:r>
              <a:rPr lang="en-US" sz="1800" dirty="0">
                <a:solidFill>
                  <a:srgbClr val="003865"/>
                </a:solidFill>
                <a:ea typeface="Verdana" panose="020B0604030504040204" pitchFamily="34" charset="0"/>
                <a:cs typeface="Verdana" panose="020B0604030504040204" pitchFamily="34" charset="0"/>
              </a:rPr>
              <a:t> </a:t>
            </a:r>
            <a:endParaRPr lang="en-US" sz="1100" dirty="0">
              <a:latin typeface="+mj-lt"/>
            </a:endParaRPr>
          </a:p>
          <a:p>
            <a:pPr marL="0" indent="0">
              <a:buNone/>
            </a:pPr>
            <a:endParaRPr lang="en-US" sz="1100" dirty="0">
              <a:latin typeface="+mj-lt"/>
            </a:endParaRPr>
          </a:p>
          <a:p>
            <a:pPr marL="0" indent="0">
              <a:buNone/>
            </a:pPr>
            <a:r>
              <a:rPr lang="en-US" sz="1800" b="1" dirty="0">
                <a:latin typeface="+mj-lt"/>
                <a:ea typeface="Verdana" panose="020B0604030504040204" pitchFamily="34" charset="0"/>
                <a:cs typeface="Verdana" panose="020B0604030504040204" pitchFamily="34" charset="0"/>
              </a:rPr>
              <a:t>Amber Bruns</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Southwest West Central Service Cooperative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hlinkClick r:id="rId6"/>
              </a:rPr>
              <a:t>Amber.Bruns@swwc.org</a:t>
            </a:r>
            <a:r>
              <a:rPr lang="en-US" sz="1800" dirty="0">
                <a:latin typeface="+mj-lt"/>
                <a:ea typeface="Verdana" panose="020B0604030504040204" pitchFamily="34" charset="0"/>
                <a:cs typeface="Verdana" panose="020B0604030504040204" pitchFamily="34" charset="0"/>
              </a:rPr>
              <a:t> </a:t>
            </a:r>
          </a:p>
          <a:p>
            <a:pPr marL="0" indent="0">
              <a:buNone/>
            </a:pP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3801041"/>
          </a:xfrm>
          <a:prstGeom prst="rect">
            <a:avLst/>
          </a:prstGeom>
          <a:noFill/>
        </p:spPr>
        <p:txBody>
          <a:bodyPr wrap="square" rtlCol="0">
            <a:spAutoFit/>
          </a:bodyPr>
          <a:lstStyle/>
          <a:p>
            <a:pPr>
              <a:spcAft>
                <a:spcPts val="600"/>
              </a:spcAft>
            </a:pPr>
            <a:r>
              <a:rPr lang="en-US" sz="2000" b="1" i="1" dirty="0">
                <a:latin typeface="+mj-lt"/>
              </a:rPr>
              <a:t>PBIS Management - Regional Contacts</a:t>
            </a:r>
          </a:p>
          <a:p>
            <a:r>
              <a:rPr lang="en-US" b="1" dirty="0"/>
              <a:t>Garrett Petrie</a:t>
            </a:r>
            <a:endParaRPr lang="en-US" dirty="0"/>
          </a:p>
          <a:p>
            <a:r>
              <a:rPr lang="en-US" dirty="0">
                <a:hlinkClick r:id="rId7"/>
              </a:rPr>
              <a:t>Garrett.Petrie@state.mn.us</a:t>
            </a:r>
            <a:endParaRPr lang="en-US" sz="1100" dirty="0">
              <a:latin typeface="+mj-lt"/>
            </a:endParaRPr>
          </a:p>
          <a:p>
            <a:endParaRPr lang="en-US" sz="1100" dirty="0">
              <a:latin typeface="+mj-lt"/>
            </a:endParaRPr>
          </a:p>
          <a:p>
            <a:r>
              <a:rPr lang="en-US" b="1" dirty="0"/>
              <a:t>Janet Christensen</a:t>
            </a:r>
            <a:endParaRPr lang="en-US" dirty="0"/>
          </a:p>
          <a:p>
            <a:r>
              <a:rPr lang="en-US" dirty="0">
                <a:hlinkClick r:id="rId8"/>
              </a:rPr>
              <a:t>Janet.Christensen@state.mn.us</a:t>
            </a:r>
            <a:r>
              <a:rPr lang="en-US" dirty="0"/>
              <a:t> </a:t>
            </a:r>
          </a:p>
          <a:p>
            <a:endParaRPr lang="en-US" sz="1100" dirty="0">
              <a:latin typeface="+mj-lt"/>
            </a:endParaRPr>
          </a:p>
          <a:p>
            <a:r>
              <a:rPr lang="en-US" b="1" dirty="0"/>
              <a:t>Eric Kloos</a:t>
            </a:r>
            <a:r>
              <a:rPr lang="en-US" dirty="0"/>
              <a:t/>
            </a:r>
            <a:br>
              <a:rPr lang="en-US" dirty="0"/>
            </a:br>
            <a:r>
              <a:rPr lang="en-US" u="sng" dirty="0">
                <a:hlinkClick r:id="rId9"/>
              </a:rPr>
              <a:t>Eric.Kloos@state.mn.us</a:t>
            </a:r>
            <a:r>
              <a:rPr lang="en-US" dirty="0"/>
              <a:t/>
            </a:r>
            <a:br>
              <a:rPr lang="en-US" dirty="0"/>
            </a:br>
            <a:endParaRPr lang="en-US" dirty="0">
              <a:latin typeface="+mj-lt"/>
            </a:endParaRPr>
          </a:p>
          <a:p>
            <a:pPr>
              <a:spcAft>
                <a:spcPts val="600"/>
              </a:spcAft>
            </a:pPr>
            <a:r>
              <a:rPr lang="en-US" sz="2000" b="1" i="1" dirty="0">
                <a:latin typeface="+mj-lt"/>
              </a:rPr>
              <a:t>PBIS Evaluation Contact</a:t>
            </a:r>
          </a:p>
          <a:p>
            <a:r>
              <a:rPr lang="en-US" b="1" dirty="0">
                <a:latin typeface="+mj-lt"/>
              </a:rPr>
              <a:t>Wilder Research</a:t>
            </a:r>
            <a:r>
              <a:rPr lang="en-US" dirty="0">
                <a:latin typeface="+mj-lt"/>
              </a:rPr>
              <a:t/>
            </a:r>
            <a:br>
              <a:rPr lang="en-US" dirty="0">
                <a:latin typeface="+mj-lt"/>
              </a:rPr>
            </a:br>
            <a:r>
              <a:rPr lang="en-US" u="sng" dirty="0">
                <a:latin typeface="+mj-lt"/>
                <a:hlinkClick r:id="rId10"/>
              </a:rPr>
              <a:t>pbisevalmn@wilder.org</a:t>
            </a:r>
            <a:endParaRPr lang="en-US" sz="2000" dirty="0">
              <a:latin typeface="+mj-lt"/>
            </a:endParaRPr>
          </a:p>
        </p:txBody>
      </p:sp>
      <p:sp>
        <p:nvSpPr>
          <p:cNvPr id="6" name="Rectangle 5"/>
          <p:cNvSpPr/>
          <p:nvPr/>
        </p:nvSpPr>
        <p:spPr>
          <a:xfrm>
            <a:off x="6624002" y="5470197"/>
            <a:ext cx="4407658" cy="646331"/>
          </a:xfrm>
          <a:prstGeom prst="rect">
            <a:avLst/>
          </a:prstGeom>
        </p:spPr>
        <p:txBody>
          <a:bodyPr wrap="square">
            <a:spAutoFit/>
          </a:bodyPr>
          <a:lstStyle/>
          <a:p>
            <a:r>
              <a:rPr lang="en-US" b="1" dirty="0"/>
              <a:t>Find other PBIS Minnesota contacts at: </a:t>
            </a:r>
            <a:r>
              <a:rPr lang="en-US" dirty="0">
                <a:hlinkClick r:id="rId11" tooltip="PBIS MN contact webpage"/>
              </a:rPr>
              <a:t>http://pbismn.org/contact-us.php</a:t>
            </a:r>
            <a:r>
              <a:rPr lang="en-US" dirty="0"/>
              <a:t> </a:t>
            </a:r>
          </a:p>
        </p:txBody>
      </p:sp>
      <p:sp>
        <p:nvSpPr>
          <p:cNvPr id="3" name="Date Placeholder 2"/>
          <p:cNvSpPr>
            <a:spLocks noGrp="1"/>
          </p:cNvSpPr>
          <p:nvPr>
            <p:ph type="dt" sz="half" idx="10"/>
          </p:nvPr>
        </p:nvSpPr>
        <p:spPr/>
        <p:txBody>
          <a:bodyPr/>
          <a:lstStyle/>
          <a:p>
            <a:fld id="{43D316F4-89AD-44DD-BF26-638FC8FCDF6E}" type="datetime1">
              <a:rPr lang="en-US" smtClean="0">
                <a:solidFill>
                  <a:srgbClr val="000000"/>
                </a:solidFill>
              </a:rPr>
              <a:t>11/5/2020</a:t>
            </a:fld>
            <a:endParaRPr lang="en-US" dirty="0">
              <a:solidFill>
                <a:srgbClr val="000000"/>
              </a:solidFill>
            </a:endParaRPr>
          </a:p>
        </p:txBody>
      </p:sp>
      <p:sp>
        <p:nvSpPr>
          <p:cNvPr id="8" name="Footer Placeholder 7"/>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338400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3"/>
          </p:nvPr>
        </p:nvSpPr>
        <p:spPr/>
        <p:txBody>
          <a:bodyPr/>
          <a:lstStyle/>
          <a:p>
            <a:pPr>
              <a:spcAft>
                <a:spcPts val="0"/>
              </a:spcAft>
            </a:pPr>
            <a:r>
              <a:rPr lang="en-US" sz="2800" b="1"/>
              <a:t>Minnesota Department of Education – PBIS Management Team</a:t>
            </a:r>
          </a:p>
          <a:p>
            <a:pPr>
              <a:spcAft>
                <a:spcPts val="0"/>
              </a:spcAft>
            </a:pPr>
            <a:r>
              <a:rPr lang="en-US" sz="2800"/>
              <a:t>MDE.PBIS@state.mn.us</a:t>
            </a:r>
            <a:endParaRPr lang="en-US" sz="2800" dirty="0"/>
          </a:p>
        </p:txBody>
      </p:sp>
      <p:sp>
        <p:nvSpPr>
          <p:cNvPr id="4" name="Date Placeholder 3"/>
          <p:cNvSpPr>
            <a:spLocks noGrp="1"/>
          </p:cNvSpPr>
          <p:nvPr>
            <p:ph type="dt" sz="half" idx="10"/>
          </p:nvPr>
        </p:nvSpPr>
        <p:spPr/>
        <p:txBody>
          <a:bodyPr/>
          <a:lstStyle/>
          <a:p>
            <a:fld id="{D094F804-653A-41F1-A565-1098D9DEB37A}" type="datetime1">
              <a:rPr lang="en-US" smtClean="0">
                <a:solidFill>
                  <a:srgbClr val="FFFFFF"/>
                </a:solidFill>
              </a:rPr>
              <a:pPr/>
              <a:t>11/5/2020</a:t>
            </a:fld>
            <a:endParaRPr lang="en-US" dirty="0">
              <a:solidFill>
                <a:srgbClr val="FFFFFF"/>
              </a:solidFill>
            </a:endParaRPr>
          </a:p>
        </p:txBody>
      </p:sp>
      <p:sp>
        <p:nvSpPr>
          <p:cNvPr id="5" name="Footer Placeholder 4"/>
          <p:cNvSpPr>
            <a:spLocks noGrp="1"/>
          </p:cNvSpPr>
          <p:nvPr>
            <p:ph type="ftr" sz="quarter" idx="12"/>
          </p:nvPr>
        </p:nvSpPr>
        <p:spPr/>
        <p:txBody>
          <a:body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FFFFFF"/>
                </a:solidFill>
              </a:rPr>
              <a:pPr/>
              <a:t>31</a:t>
            </a:fld>
            <a:endParaRPr lang="en-US" dirty="0">
              <a:solidFill>
                <a:srgbClr val="FFFFFF"/>
              </a:solidFill>
            </a:endParaRPr>
          </a:p>
        </p:txBody>
      </p:sp>
    </p:spTree>
    <p:extLst>
      <p:ext uri="{BB962C8B-B14F-4D97-AF65-F5344CB8AC3E}">
        <p14:creationId xmlns:p14="http://schemas.microsoft.com/office/powerpoint/2010/main" val="4105469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78BE21"/>
                </a:solidFill>
              </a:rPr>
              <a:t>Small Changes, Big Impact</a:t>
            </a:r>
            <a:r>
              <a:rPr lang="en-US" sz="6600" dirty="0"/>
              <a:t/>
            </a:r>
            <a:br>
              <a:rPr lang="en-US" sz="6600" dirty="0"/>
            </a:br>
            <a:r>
              <a:rPr lang="en-US" sz="6600" dirty="0"/>
              <a:t>PBIS in Practice</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4</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088591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5" name="Picture 4" descr="Minnesota Statutes Website&#10;&#10;122A.627 Positive Behavioral Interventions and Supports added to 2017 Education Statutes">
            <a:extLst>
              <a:ext uri="{FF2B5EF4-FFF2-40B4-BE49-F238E27FC236}">
                <a16:creationId xmlns:a16="http://schemas.microsoft.com/office/drawing/2014/main" id="{146C64BF-85A7-4FD4-9A32-31572197E9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6" r="1406" b="8277"/>
          <a:stretch/>
        </p:blipFill>
        <p:spPr>
          <a:xfrm>
            <a:off x="0" y="0"/>
            <a:ext cx="12192000" cy="6858000"/>
          </a:xfrm>
          <a:prstGeom prst="rect">
            <a:avLst/>
          </a:prstGeom>
        </p:spPr>
      </p:pic>
      <p:sp>
        <p:nvSpPr>
          <p:cNvPr id="200" name="Google Shape;200;p10" descr="to show the MN statute" title="hyperlink"/>
          <p:cNvSpPr txBox="1"/>
          <p:nvPr/>
        </p:nvSpPr>
        <p:spPr>
          <a:xfrm>
            <a:off x="4495132" y="2474680"/>
            <a:ext cx="5315238" cy="338554"/>
          </a:xfrm>
          <a:prstGeom prst="rect">
            <a:avLst/>
          </a:prstGeom>
          <a:solidFill>
            <a:srgbClr val="990033"/>
          </a:solid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FFFFFF"/>
              </a:buClr>
              <a:buSzPts val="1600"/>
              <a:buFont typeface="Calibri"/>
              <a:buNone/>
              <a:tabLst/>
              <a:defRPr/>
            </a:pPr>
            <a:r>
              <a:rPr kumimoji="0" lang="en-US" sz="1600" b="1" i="0" u="none" strike="noStrike" kern="1200" cap="none" spc="0" normalizeH="0" baseline="0" noProof="0" dirty="0">
                <a:ln>
                  <a:noFill/>
                </a:ln>
                <a:solidFill>
                  <a:srgbClr val="FFFFFF"/>
                </a:solidFill>
                <a:effectLst/>
                <a:uLnTx/>
                <a:uFillTx/>
                <a:latin typeface="Calibri"/>
                <a:ea typeface="Calibri"/>
                <a:cs typeface="Calibri"/>
                <a:sym typeface="Calibri"/>
              </a:rPr>
              <a:t>Source: </a:t>
            </a:r>
            <a:r>
              <a:rPr kumimoji="0" lang="en-US" sz="1600" b="1" i="0" u="sng" strike="noStrike" kern="1200" cap="none" spc="0" normalizeH="0" baseline="0" noProof="0" dirty="0">
                <a:ln>
                  <a:noFill/>
                </a:ln>
                <a:solidFill>
                  <a:srgbClr val="FFFFFF"/>
                </a:solidFill>
                <a:effectLst/>
                <a:uLnTx/>
                <a:uFillTx/>
                <a:latin typeface="Calibri"/>
                <a:ea typeface="Calibri"/>
                <a:cs typeface="Calibri"/>
                <a:sym typeface="Calibri"/>
              </a:rPr>
              <a:t>https://www.revisor.mn.gov/statutes/?id=122A.627</a:t>
            </a:r>
            <a:endParaRPr kumimoji="0" sz="1600" b="0" i="0" u="sng"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01" name="Google Shape;201;p10"/>
          <p:cNvSpPr txBox="1">
            <a:spLocks noGrp="1"/>
          </p:cNvSpPr>
          <p:nvPr>
            <p:ph type="title"/>
          </p:nvPr>
        </p:nvSpPr>
        <p:spPr>
          <a:xfrm>
            <a:off x="388257" y="-1325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a:t>PBIS Defined in MN Statute 122A.627</a:t>
            </a:r>
            <a:endParaRPr/>
          </a:p>
        </p:txBody>
      </p:sp>
    </p:spTree>
    <p:extLst>
      <p:ext uri="{BB962C8B-B14F-4D97-AF65-F5344CB8AC3E}">
        <p14:creationId xmlns:p14="http://schemas.microsoft.com/office/powerpoint/2010/main" val="3785606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34EA8EB-99BE-4E10-9F6C-8CB8B1ED6C02}"/>
              </a:ext>
            </a:extLst>
          </p:cNvPr>
          <p:cNvSpPr>
            <a:spLocks noGrp="1"/>
          </p:cNvSpPr>
          <p:nvPr>
            <p:ph idx="1"/>
          </p:nvPr>
        </p:nvSpPr>
        <p:spPr>
          <a:xfrm>
            <a:off x="838200" y="1825625"/>
            <a:ext cx="5616388" cy="4351338"/>
          </a:xfrm>
        </p:spPr>
        <p:txBody>
          <a:bodyPr>
            <a:normAutofit/>
          </a:bodyPr>
          <a:lstStyle/>
          <a:p>
            <a:pPr marL="457200" indent="-457200">
              <a:buFont typeface="+mj-lt"/>
              <a:buAutoNum type="arabicPeriod"/>
            </a:pPr>
            <a:endParaRPr lang="en-US" dirty="0"/>
          </a:p>
          <a:p>
            <a:pPr marL="457200" indent="-457200">
              <a:buFont typeface="+mj-lt"/>
              <a:buAutoNum type="arabicPeriod"/>
            </a:pPr>
            <a:r>
              <a:rPr lang="en-US" sz="1800" dirty="0"/>
              <a:t>3-5 positive expectations, taught and practiced</a:t>
            </a:r>
          </a:p>
          <a:p>
            <a:pPr marL="457200" indent="-457200">
              <a:buFont typeface="+mj-lt"/>
              <a:buAutoNum type="arabicPeriod"/>
            </a:pPr>
            <a:r>
              <a:rPr lang="en-US" sz="1800" dirty="0"/>
              <a:t>Acknowledgement and feedback system</a:t>
            </a:r>
          </a:p>
          <a:p>
            <a:pPr marL="457200" indent="-457200">
              <a:buFont typeface="+mj-lt"/>
              <a:buAutoNum type="arabicPeriod"/>
            </a:pPr>
            <a:r>
              <a:rPr lang="en-US" sz="1800" dirty="0"/>
              <a:t>Consistent and specialized supports</a:t>
            </a:r>
          </a:p>
          <a:p>
            <a:pPr marL="457200" indent="-457200">
              <a:buFont typeface="+mj-lt"/>
              <a:buAutoNum type="arabicPeriod"/>
            </a:pPr>
            <a:r>
              <a:rPr lang="en-US" sz="1800" dirty="0"/>
              <a:t>Data-based decision making</a:t>
            </a:r>
          </a:p>
          <a:p>
            <a:pPr marL="457200" indent="-457200">
              <a:buFont typeface="+mj-lt"/>
              <a:buAutoNum type="arabicPeriod"/>
            </a:pPr>
            <a:r>
              <a:rPr lang="en-US" sz="1800" dirty="0"/>
              <a:t>Continuum of interventions for all to support </a:t>
            </a:r>
            <a:r>
              <a:rPr lang="en-US" sz="1800" dirty="0" smtClean="0"/>
              <a:t>behavioral success</a:t>
            </a:r>
            <a:endParaRPr lang="en-US" sz="1800" dirty="0"/>
          </a:p>
          <a:p>
            <a:pPr marL="457200" indent="-457200">
              <a:buFont typeface="+mj-lt"/>
              <a:buAutoNum type="arabicPeriod"/>
            </a:pPr>
            <a:r>
              <a:rPr lang="en-US" sz="1800" dirty="0"/>
              <a:t>Team-based approach</a:t>
            </a:r>
          </a:p>
        </p:txBody>
      </p:sp>
      <p:sp>
        <p:nvSpPr>
          <p:cNvPr id="2" name="Title 1">
            <a:extLst>
              <a:ext uri="{FF2B5EF4-FFF2-40B4-BE49-F238E27FC236}">
                <a16:creationId xmlns:a16="http://schemas.microsoft.com/office/drawing/2014/main" id="{439E6D67-3C7E-4872-A015-C39A32DF12A1}"/>
              </a:ext>
            </a:extLst>
          </p:cNvPr>
          <p:cNvSpPr>
            <a:spLocks noGrp="1"/>
          </p:cNvSpPr>
          <p:nvPr>
            <p:ph type="title"/>
          </p:nvPr>
        </p:nvSpPr>
        <p:spPr/>
        <p:txBody>
          <a:bodyPr/>
          <a:lstStyle/>
          <a:p>
            <a:r>
              <a:rPr lang="en-US" sz="2800" dirty="0">
                <a:solidFill>
                  <a:srgbClr val="FFFFFF"/>
                </a:solidFill>
              </a:rPr>
              <a:t>Statute PBIS Definition in Practice:</a:t>
            </a:r>
            <a:br>
              <a:rPr lang="en-US" sz="2800" dirty="0">
                <a:solidFill>
                  <a:srgbClr val="FFFFFF"/>
                </a:solidFill>
              </a:rPr>
            </a:br>
            <a:r>
              <a:rPr lang="en-US" sz="1600" dirty="0">
                <a:solidFill>
                  <a:srgbClr val="FFFFFF"/>
                </a:solidFill>
              </a:rPr>
              <a:t>An Evidence-Based Framework to Prevent Problem Behavior and Support Positive, Prosocial Behaviors</a:t>
            </a:r>
            <a:endParaRPr lang="en-US" dirty="0"/>
          </a:p>
        </p:txBody>
      </p:sp>
      <p:pic>
        <p:nvPicPr>
          <p:cNvPr id="12" name="Picture 5" descr="ticket fro positive behavior">
            <a:extLst>
              <a:ext uri="{FF2B5EF4-FFF2-40B4-BE49-F238E27FC236}">
                <a16:creationId xmlns:a16="http://schemas.microsoft.com/office/drawing/2014/main" id="{A2D4A4B4-3D82-46E5-BCB3-A7DAC409E1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12941" y="4893500"/>
            <a:ext cx="2404578" cy="184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ennedy Card for student to be signed off by teacher and parent to track the following items:&#10;&#10;Materials to Class&#10;Worked and let others work&#10;Followed directions the first time">
            <a:extLst>
              <a:ext uri="{FF2B5EF4-FFF2-40B4-BE49-F238E27FC236}">
                <a16:creationId xmlns:a16="http://schemas.microsoft.com/office/drawing/2014/main" id="{CFFB93FD-F586-40D6-9EE3-F2CF342520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25" t="3052" r="3340" b="3196"/>
          <a:stretch/>
        </p:blipFill>
        <p:spPr>
          <a:xfrm rot="732355">
            <a:off x="9490766" y="2475315"/>
            <a:ext cx="2347905" cy="2215653"/>
          </a:xfrm>
          <a:prstGeom prst="rect">
            <a:avLst/>
          </a:prstGeom>
          <a:ln>
            <a:solidFill>
              <a:schemeClr val="bg2">
                <a:lumMod val="75000"/>
              </a:schemeClr>
            </a:solidFill>
          </a:ln>
        </p:spPr>
      </p:pic>
      <p:pic>
        <p:nvPicPr>
          <p:cNvPr id="14" name="Picture 13" descr="PBIS triangle that displays the distribution of progressively more comprehensive and personalized interventions.  &#10;&#10;From the bottom to the top of the triangle&#10;&#10;(Green Section) All students receive primary prevention that may include instructional classroom management, culturally responsive school-wide social skills instruction, restorative discipline and positive reinforcement.&#10;&#10;(Yellow Section) 15% of students receive secondary prevention which may include targeted group social instruction  &#10;&#10;(Red Section) 5% of students receive tertiary prevention which may include trauma informed cognitive behavioral counseling and wraparound function-based support. ">
            <a:extLst>
              <a:ext uri="{FF2B5EF4-FFF2-40B4-BE49-F238E27FC236}">
                <a16:creationId xmlns:a16="http://schemas.microsoft.com/office/drawing/2014/main" id="{98F0DD06-F359-4B82-B096-A7A13DF31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7633" y="2734646"/>
            <a:ext cx="1937813" cy="1794197"/>
          </a:xfrm>
          <a:prstGeom prst="rect">
            <a:avLst/>
          </a:prstGeom>
        </p:spPr>
      </p:pic>
      <p:pic>
        <p:nvPicPr>
          <p:cNvPr id="17" name="Picture 16" descr="homecoming spriit days for local school">
            <a:extLst>
              <a:ext uri="{FF2B5EF4-FFF2-40B4-BE49-F238E27FC236}">
                <a16:creationId xmlns:a16="http://schemas.microsoft.com/office/drawing/2014/main" id="{1DFC6DF8-EDE3-42B0-804A-431C7E348E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8966" y="2470584"/>
            <a:ext cx="1850638" cy="1224723"/>
          </a:xfrm>
          <a:prstGeom prst="rect">
            <a:avLst/>
          </a:prstGeom>
        </p:spPr>
      </p:pic>
      <p:pic>
        <p:nvPicPr>
          <p:cNvPr id="18" name="Picture 17" descr="total PRIDE tickets for local school">
            <a:extLst>
              <a:ext uri="{FF2B5EF4-FFF2-40B4-BE49-F238E27FC236}">
                <a16:creationId xmlns:a16="http://schemas.microsoft.com/office/drawing/2014/main" id="{B3CD284D-3B94-4785-B4CF-569A2998B3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73032">
            <a:off x="7497644" y="3957796"/>
            <a:ext cx="1823099" cy="1367324"/>
          </a:xfrm>
          <a:prstGeom prst="rect">
            <a:avLst/>
          </a:prstGeom>
        </p:spPr>
      </p:pic>
      <p:pic>
        <p:nvPicPr>
          <p:cNvPr id="19" name="Picture 18" descr="SWIS data">
            <a:extLst>
              <a:ext uri="{FF2B5EF4-FFF2-40B4-BE49-F238E27FC236}">
                <a16:creationId xmlns:a16="http://schemas.microsoft.com/office/drawing/2014/main" id="{8A77B614-CBC2-48E1-A8A0-8E71843F4C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51464">
            <a:off x="4226215" y="5159122"/>
            <a:ext cx="2251567" cy="1489570"/>
          </a:xfrm>
          <a:prstGeom prst="rect">
            <a:avLst/>
          </a:prstGeom>
        </p:spPr>
      </p:pic>
      <p:pic>
        <p:nvPicPr>
          <p:cNvPr id="20" name="Picture 2" descr="educators from a local school">
            <a:extLst>
              <a:ext uri="{FF2B5EF4-FFF2-40B4-BE49-F238E27FC236}">
                <a16:creationId xmlns:a16="http://schemas.microsoft.com/office/drawing/2014/main" id="{D291C88E-C5C7-43AB-8B8C-E68679031C6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81818" y="5362380"/>
            <a:ext cx="2018357" cy="1282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7897" y="1829802"/>
            <a:ext cx="10105780" cy="477054"/>
          </a:xfrm>
          <a:prstGeom prst="rect">
            <a:avLst/>
          </a:prstGeom>
          <a:noFill/>
        </p:spPr>
        <p:txBody>
          <a:bodyPr wrap="square" rtlCol="0">
            <a:spAutoFit/>
          </a:bodyPr>
          <a:lstStyle/>
          <a:p>
            <a:pPr lvl="0">
              <a:spcBef>
                <a:spcPts val="1000"/>
              </a:spcBef>
              <a:spcAft>
                <a:spcPts val="1000"/>
              </a:spcAft>
              <a:buClr>
                <a:srgbClr val="003865"/>
              </a:buClr>
            </a:pPr>
            <a:r>
              <a:rPr lang="en-US" sz="2500" b="1" dirty="0">
                <a:solidFill>
                  <a:srgbClr val="003865"/>
                </a:solidFill>
              </a:rPr>
              <a:t>School Leadership Team that supports all staff, students, and families with:</a:t>
            </a:r>
          </a:p>
        </p:txBody>
      </p:sp>
      <p:sp>
        <p:nvSpPr>
          <p:cNvPr id="15" name="TextBox 14" descr="to show the MN statute" title="hyperlink"/>
          <p:cNvSpPr txBox="1"/>
          <p:nvPr/>
        </p:nvSpPr>
        <p:spPr>
          <a:xfrm>
            <a:off x="63240" y="6547779"/>
            <a:ext cx="3757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865"/>
                </a:solidFill>
                <a:effectLst/>
                <a:uLnTx/>
                <a:uFillTx/>
                <a:latin typeface="Calibri"/>
                <a:ea typeface="+mn-ea"/>
                <a:cs typeface="+mn-cs"/>
              </a:rPr>
              <a:t>Source: </a:t>
            </a:r>
            <a:r>
              <a:rPr kumimoji="0" lang="en-US" sz="1100" b="0" i="0" u="none" strike="noStrike" kern="1200" cap="none" spc="0" normalizeH="0" baseline="0" noProof="0" dirty="0">
                <a:ln>
                  <a:noFill/>
                </a:ln>
                <a:solidFill>
                  <a:srgbClr val="003865"/>
                </a:solidFill>
                <a:effectLst/>
                <a:uLnTx/>
                <a:uFillTx/>
                <a:latin typeface="Calibri"/>
                <a:ea typeface="+mn-ea"/>
                <a:cs typeface="+mn-cs"/>
              </a:rPr>
              <a:t>https://www.revisor.mn.gov/statutes/?id=122A.627</a:t>
            </a:r>
          </a:p>
        </p:txBody>
      </p:sp>
    </p:spTree>
    <p:extLst>
      <p:ext uri="{BB962C8B-B14F-4D97-AF65-F5344CB8AC3E}">
        <p14:creationId xmlns:p14="http://schemas.microsoft.com/office/powerpoint/2010/main" val="1702273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Ensuring Core Features</a:t>
            </a:r>
          </a:p>
        </p:txBody>
      </p:sp>
      <p:sp>
        <p:nvSpPr>
          <p:cNvPr id="49" name="Content Placeholder 48"/>
          <p:cNvSpPr>
            <a:spLocks noGrp="1"/>
          </p:cNvSpPr>
          <p:nvPr>
            <p:ph idx="1"/>
          </p:nvPr>
        </p:nvSpPr>
        <p:spPr/>
        <p:txBody>
          <a:bodyPr/>
          <a:lstStyle/>
          <a:p>
            <a:pPr marL="0" indent="0" algn="ctr">
              <a:spcAft>
                <a:spcPts val="0"/>
              </a:spcAft>
              <a:buNone/>
            </a:pPr>
            <a:r>
              <a:rPr lang="en-US" sz="4800" dirty="0"/>
              <a:t>“Be adamant about the core features,</a:t>
            </a:r>
          </a:p>
          <a:p>
            <a:pPr marL="0" indent="0" algn="ctr">
              <a:spcAft>
                <a:spcPts val="0"/>
              </a:spcAft>
              <a:buNone/>
            </a:pPr>
            <a:r>
              <a:rPr lang="en-US" sz="4800" dirty="0"/>
              <a:t>be flexible about the rest.”</a:t>
            </a:r>
          </a:p>
          <a:p>
            <a:pPr marL="0" indent="0">
              <a:buNone/>
            </a:pPr>
            <a:endParaRPr lang="en-US" dirty="0"/>
          </a:p>
          <a:p>
            <a:pPr lvl="8" algn="r">
              <a:buFontTx/>
              <a:buChar char="-"/>
            </a:pPr>
            <a:r>
              <a:rPr lang="en-US" sz="3600" dirty="0"/>
              <a:t>Rob Horner	</a:t>
            </a:r>
            <a:r>
              <a:rPr lang="en-US" sz="2800" dirty="0"/>
              <a:t>	</a:t>
            </a:r>
          </a:p>
          <a:p>
            <a:pPr marL="4114800" lvl="8" indent="0">
              <a:buNone/>
            </a:pPr>
            <a:endParaRPr lang="en-US" sz="2000" dirty="0"/>
          </a:p>
          <a:p>
            <a:pPr marL="4114800" lvl="8" indent="0" algn="r">
              <a:buNone/>
            </a:pPr>
            <a:r>
              <a:rPr lang="en-US" sz="2000" dirty="0"/>
              <a:t>October 2020</a:t>
            </a:r>
          </a:p>
          <a:p>
            <a:pPr marL="4114800" lvl="8" indent="0" algn="r">
              <a:buNone/>
            </a:pPr>
            <a:r>
              <a:rPr lang="en-US" dirty="0"/>
              <a:t>ABAI </a:t>
            </a:r>
            <a:r>
              <a:rPr lang="en-US" dirty="0" err="1"/>
              <a:t>Culturo</a:t>
            </a:r>
            <a:r>
              <a:rPr lang="en-US" dirty="0"/>
              <a:t>-Behavior Science for a Better World Conference</a:t>
            </a:r>
          </a:p>
        </p:txBody>
      </p:sp>
      <p:sp>
        <p:nvSpPr>
          <p:cNvPr id="4"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4452A8-E416-4693-9384-84F61EEFA40E}"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3"/>
          </p:nvPr>
        </p:nvSpPr>
        <p:spPr/>
        <p:txBody>
          <a:bodyPr/>
          <a:lstStyle/>
          <a:p>
            <a:r>
              <a:rPr kumimoji="0" lang="en-US" sz="1600" b="1" i="0" u="none" strike="noStrike" kern="1200" cap="none" spc="0" normalizeH="0" baseline="0" noProof="0">
                <a:ln>
                  <a:noFill/>
                </a:ln>
                <a:solidFill>
                  <a:srgbClr val="000000"/>
                </a:solidFill>
                <a:effectLst/>
                <a:uLnTx/>
                <a:uFillTx/>
                <a:latin typeface="+mn-lt"/>
                <a:ea typeface="+mn-ea"/>
                <a:cs typeface="+mn-cs"/>
              </a:rPr>
              <a:t>pbis.org</a:t>
            </a:r>
            <a:endParaRPr kumimoji="0" lang="en-US" sz="1600" b="1" i="0" u="none" strike="noStrike" kern="1200" cap="none" spc="0" normalizeH="0" baseline="0" noProof="0" dirty="0">
              <a:ln>
                <a:noFill/>
              </a:ln>
              <a:solidFill>
                <a:srgbClr val="000000"/>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3564152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8BE21"/>
                </a:solidFill>
              </a:rPr>
              <a:t>Small Changes, Big Impact </a:t>
            </a:r>
            <a:r>
              <a:rPr lang="en-US" dirty="0"/>
              <a:t>Implementation Progress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198C9B-0587-4A1E-9E03-E4C9FE222F08}"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1625066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is is an image of a Minnesota map, divided according to school district. The map is color coded to show the level of PBIS implementation throughout the state. &#10;School districts that have less than 60% of schools implementing PBIS are indicated in light gre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329" y="140012"/>
            <a:ext cx="2138718" cy="1336963"/>
          </a:xfrm>
          <a:prstGeom prst="rect">
            <a:avLst/>
          </a:prstGeom>
        </p:spPr>
      </p:pic>
      <p:sp>
        <p:nvSpPr>
          <p:cNvPr id="2" name="Title 1"/>
          <p:cNvSpPr>
            <a:spLocks noGrp="1"/>
          </p:cNvSpPr>
          <p:nvPr>
            <p:ph type="title"/>
          </p:nvPr>
        </p:nvSpPr>
        <p:spPr/>
        <p:txBody>
          <a:bodyPr/>
          <a:lstStyle/>
          <a:p>
            <a:pPr algn="l"/>
            <a:r>
              <a:rPr lang="en-US" sz="2400" dirty="0">
                <a:solidFill>
                  <a:srgbClr val="1D2A53"/>
                </a:solidFill>
              </a:rPr>
              <a:t>End of Day 1 – South Region</a:t>
            </a:r>
            <a:r>
              <a:rPr lang="en-US" sz="2800" dirty="0">
                <a:solidFill>
                  <a:srgbClr val="1D2A53"/>
                </a:solidFill>
              </a:rPr>
              <a:t/>
            </a:r>
            <a:br>
              <a:rPr lang="en-US" sz="2800" dirty="0">
                <a:solidFill>
                  <a:srgbClr val="1D2A53"/>
                </a:solidFill>
              </a:rPr>
            </a:br>
            <a:r>
              <a:rPr lang="en-US" sz="1800" dirty="0">
                <a:solidFill>
                  <a:srgbClr val="1D2A53"/>
                </a:solidFill>
              </a:rPr>
              <a:t>Cohort 16 – 2020-2022</a:t>
            </a:r>
            <a:endParaRPr lang="en-US" dirty="0"/>
          </a:p>
        </p:txBody>
      </p:sp>
      <p:graphicFrame>
        <p:nvGraphicFramePr>
          <p:cNvPr id="5" name="Chart 4" title="SRIP Cohort 14 Tiered Fidelity Inventory Chart - Fall Winter Spring"/>
          <p:cNvGraphicFramePr/>
          <p:nvPr>
            <p:extLst>
              <p:ext uri="{D42A27DB-BD31-4B8C-83A1-F6EECF244321}">
                <p14:modId xmlns:p14="http://schemas.microsoft.com/office/powerpoint/2010/main" val="2855307148"/>
              </p:ext>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3858768" y="2359152"/>
            <a:ext cx="6474247" cy="360045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865"/>
                </a:solidFill>
                <a:effectLst/>
                <a:uLnTx/>
                <a:uFillTx/>
                <a:latin typeface="Calibri"/>
                <a:ea typeface="+mn-ea"/>
                <a:cs typeface="+mn-cs"/>
              </a:rPr>
              <a:t>What will growth look like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865"/>
                </a:solidFill>
                <a:effectLst/>
                <a:uLnTx/>
                <a:uFillTx/>
                <a:latin typeface="Calibri"/>
                <a:ea typeface="+mn-ea"/>
                <a:cs typeface="+mn-cs"/>
              </a:rPr>
              <a:t>team-based action planning to get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865"/>
                </a:solidFill>
                <a:effectLst/>
                <a:uLnTx/>
                <a:uFillTx/>
                <a:latin typeface="Calibri"/>
                <a:ea typeface="+mn-ea"/>
                <a:cs typeface="+mn-cs"/>
              </a:rPr>
              <a:t>Full </a:t>
            </a:r>
            <a:r>
              <a:rPr kumimoji="0" lang="en-US" sz="2000" b="1" i="0" u="none" strike="noStrike" kern="0" cap="none" spc="0" normalizeH="0" baseline="0" noProof="0" dirty="0" smtClean="0">
                <a:ln>
                  <a:noFill/>
                </a:ln>
                <a:solidFill>
                  <a:srgbClr val="003865"/>
                </a:solidFill>
                <a:effectLst/>
                <a:uLnTx/>
                <a:uFillTx/>
                <a:latin typeface="Calibri"/>
                <a:ea typeface="+mn-ea"/>
                <a:cs typeface="+mn-cs"/>
              </a:rPr>
              <a:t>Implementation </a:t>
            </a:r>
            <a:r>
              <a:rPr kumimoji="0" lang="en-US" sz="2000" b="1" i="0" u="none" strike="noStrike" kern="0" cap="none" spc="0" normalizeH="0" baseline="0" noProof="0" dirty="0">
                <a:ln>
                  <a:noFill/>
                </a:ln>
                <a:solidFill>
                  <a:srgbClr val="003865"/>
                </a:solidFill>
                <a:effectLst/>
                <a:uLnTx/>
                <a:uFillTx/>
                <a:latin typeface="Calibri"/>
                <a:ea typeface="+mn-ea"/>
                <a:cs typeface="+mn-cs"/>
              </a:rPr>
              <a:t>over two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003865"/>
              </a:solidFill>
              <a:effectLst/>
              <a:uLnTx/>
              <a:uFillTx/>
              <a:latin typeface="Calibri"/>
              <a:ea typeface="+mn-ea"/>
              <a:cs typeface="+mn-cs"/>
            </a:endParaRPr>
          </a:p>
        </p:txBody>
      </p:sp>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6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PBIS_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3.xml><?xml version="1.0" encoding="utf-8"?>
<a:theme xmlns:a="http://schemas.openxmlformats.org/drawingml/2006/main" name="pbisMN 4:3">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8" ma:contentTypeDescription="Create a new document." ma:contentTypeScope="" ma:versionID="8c3fddde941db5e7d3e4c99c11fbb8be">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4dd50aa4bb19100da277d3ce7072f00f"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C050E8-984A-4835-867F-B189A3D57FD8}">
  <ds:schemaRefs>
    <ds:schemaRef ds:uri="http://purl.org/dc/elements/1.1/"/>
    <ds:schemaRef ds:uri="http://schemas.microsoft.com/office/2006/metadata/properties"/>
    <ds:schemaRef ds:uri="6ad98c6d-15f6-47b0-ade6-9078c6873b6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c5ffc2c-0589-4753-b34a-4c035d4e7b7e"/>
    <ds:schemaRef ds:uri="http://www.w3.org/XML/1998/namespace"/>
    <ds:schemaRef ds:uri="http://purl.org/dc/dcmitype/"/>
  </ds:schemaRefs>
</ds:datastoreItem>
</file>

<file path=customXml/itemProps2.xml><?xml version="1.0" encoding="utf-8"?>
<ds:datastoreItem xmlns:ds="http://schemas.openxmlformats.org/officeDocument/2006/customXml" ds:itemID="{4740BEF2-B8A7-4670-9C03-BE9E801E930D}">
  <ds:schemaRefs>
    <ds:schemaRef ds:uri="http://schemas.microsoft.com/sharepoint/v3/contenttype/forms"/>
  </ds:schemaRefs>
</ds:datastoreItem>
</file>

<file path=customXml/itemProps3.xml><?xml version="1.0" encoding="utf-8"?>
<ds:datastoreItem xmlns:ds="http://schemas.openxmlformats.org/officeDocument/2006/customXml" ds:itemID="{D19EB98C-E750-4599-8121-8B0FBDACAC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29658</TotalTime>
  <Words>1838</Words>
  <Application>Microsoft Office PowerPoint</Application>
  <PresentationFormat>Widescreen</PresentationFormat>
  <Paragraphs>314</Paragraphs>
  <Slides>31</Slides>
  <Notes>22</Notes>
  <HiddenSlides>1</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Arial</vt:lpstr>
      <vt:lpstr>Calibri</vt:lpstr>
      <vt:lpstr>inherit</vt:lpstr>
      <vt:lpstr>NeueHaasGroteskText Std</vt:lpstr>
      <vt:lpstr>Noto Sans Symbols</vt:lpstr>
      <vt:lpstr>Questrial</vt:lpstr>
      <vt:lpstr>Symbol</vt:lpstr>
      <vt:lpstr>Times New Roman</vt:lpstr>
      <vt:lpstr>Times New Roman</vt:lpstr>
      <vt:lpstr>trebuchet ms</vt:lpstr>
      <vt:lpstr>Tw Cen MT</vt:lpstr>
      <vt:lpstr>Verdana</vt:lpstr>
      <vt:lpstr>Wingdings</vt:lpstr>
      <vt:lpstr>MDE &amp; PBISmn</vt:lpstr>
      <vt:lpstr>PBIS_TA</vt:lpstr>
      <vt:lpstr>pbisMN 4:3</vt:lpstr>
      <vt:lpstr>MN.IT</vt:lpstr>
      <vt:lpstr>Stage-based Implementation: Small Changes, Big Impact</vt:lpstr>
      <vt:lpstr>Ten Minnesota Commitments to Equity</vt:lpstr>
      <vt:lpstr>Small Changes, Big Impact PBIS Minnesota Cohort Training</vt:lpstr>
      <vt:lpstr>Small Changes, Big Impact PBIS in Practice</vt:lpstr>
      <vt:lpstr>PBIS Defined in MN Statute 122A.627</vt:lpstr>
      <vt:lpstr>Statute PBIS Definition in Practice: An Evidence-Based Framework to Prevent Problem Behavior and Support Positive, Prosocial Behaviors</vt:lpstr>
      <vt:lpstr>Importance of Ensuring Core Features</vt:lpstr>
      <vt:lpstr>Small Changes, Big Impact Implementation Progress</vt:lpstr>
      <vt:lpstr>End of Day 1 – South Region Cohort 16 – 2020-2022</vt:lpstr>
      <vt:lpstr>End of Day 1 Cohort 11 – 2015-2017</vt:lpstr>
      <vt:lpstr>Completion of Cohort Training Cohort 11 – 2015-2017</vt:lpstr>
      <vt:lpstr>End of Day 1 Cohort 12 – 2016-2018</vt:lpstr>
      <vt:lpstr>Completion of Cohort Training Cohort 12 – 2016-2018</vt:lpstr>
      <vt:lpstr>End of Day 1 Cohort 13 – 2017-2019</vt:lpstr>
      <vt:lpstr>Completion of Cohort Training Cohort 13 – 2017-2019</vt:lpstr>
      <vt:lpstr>End of Day 1 Cohort 14 – 2018-2020</vt:lpstr>
      <vt:lpstr>Completion of Cohort Training Cohort 14 – 2018-2020</vt:lpstr>
      <vt:lpstr>Completion of Day 7 SRIP Cohort 15 – 2019-2021</vt:lpstr>
      <vt:lpstr>End of Day 1 – South Region Cohort 16 – 2020-2022</vt:lpstr>
      <vt:lpstr>End of Day 3 – South Region Cohort 16 – 2020-2022</vt:lpstr>
      <vt:lpstr>Small Changes, Big Impact Featured Webinar Recordings</vt:lpstr>
      <vt:lpstr> 5 Practically Good Ideas for Any Reality </vt:lpstr>
      <vt:lpstr> Returning to School After a Crisis</vt:lpstr>
      <vt:lpstr>Predictable Supports Across Safe Learning Models</vt:lpstr>
      <vt:lpstr>Small Changes, Big Impact News and Updates</vt:lpstr>
      <vt:lpstr>PBIS Leadership Forum Presentations</vt:lpstr>
      <vt:lpstr>New Look for PBIS Apps – Coming Soon!</vt:lpstr>
      <vt:lpstr>Schools Can Apply for Cohort 17 (2021-2023)</vt:lpstr>
      <vt:lpstr>Share your #pbisMN work! </vt:lpstr>
      <vt:lpstr>South Regional 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mde.pbis@state.mn.us</dc:creator>
  <cp:lastModifiedBy>Petrie, Garrett (MDE)</cp:lastModifiedBy>
  <cp:revision>802</cp:revision>
  <dcterms:created xsi:type="dcterms:W3CDTF">2018-02-11T03:07:50Z</dcterms:created>
  <dcterms:modified xsi:type="dcterms:W3CDTF">2020-11-05T19:55:41Z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0x0101005284D9526CAB864C9DC248A6AA2C129E</vt:lpwstr>
  </property>
</Properties>
</file>