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 id="2147483821" r:id="rId5"/>
  </p:sldMasterIdLst>
  <p:notesMasterIdLst>
    <p:notesMasterId r:id="rId28"/>
  </p:notesMasterIdLst>
  <p:sldIdLst>
    <p:sldId id="513" r:id="rId6"/>
    <p:sldId id="717" r:id="rId7"/>
    <p:sldId id="700" r:id="rId8"/>
    <p:sldId id="640" r:id="rId9"/>
    <p:sldId id="704" r:id="rId10"/>
    <p:sldId id="703" r:id="rId11"/>
    <p:sldId id="680" r:id="rId12"/>
    <p:sldId id="684" r:id="rId13"/>
    <p:sldId id="683" r:id="rId14"/>
    <p:sldId id="705" r:id="rId15"/>
    <p:sldId id="706" r:id="rId16"/>
    <p:sldId id="718" r:id="rId17"/>
    <p:sldId id="545" r:id="rId18"/>
    <p:sldId id="709" r:id="rId19"/>
    <p:sldId id="710" r:id="rId20"/>
    <p:sldId id="696" r:id="rId21"/>
    <p:sldId id="694" r:id="rId22"/>
    <p:sldId id="712" r:id="rId23"/>
    <p:sldId id="713" r:id="rId24"/>
    <p:sldId id="579" r:id="rId25"/>
    <p:sldId id="716" r:id="rId26"/>
    <p:sldId id="4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513"/>
            <p14:sldId id="717"/>
            <p14:sldId id="700"/>
          </p14:sldIdLst>
        </p14:section>
        <p14:section name="PBIS in Practice" id="{DCAF2DC1-6437-4A45-B805-FD57E080841B}">
          <p14:sldIdLst>
            <p14:sldId id="640"/>
            <p14:sldId id="704"/>
            <p14:sldId id="703"/>
          </p14:sldIdLst>
        </p14:section>
        <p14:section name="Implementation Progress" id="{7A214FC8-623E-4B2F-95CA-2BA80C85CF97}">
          <p14:sldIdLst>
            <p14:sldId id="680"/>
            <p14:sldId id="684"/>
            <p14:sldId id="683"/>
            <p14:sldId id="705"/>
            <p14:sldId id="706"/>
            <p14:sldId id="718"/>
          </p14:sldIdLst>
        </p14:section>
        <p14:section name="Featured Webinars" id="{999BC277-2C77-4C82-9E01-601011A670B7}">
          <p14:sldIdLst>
            <p14:sldId id="545"/>
            <p14:sldId id="709"/>
            <p14:sldId id="710"/>
          </p14:sldIdLst>
        </p14:section>
        <p14:section name="News &amp; Updates" id="{AED37053-BBC7-44C7-B797-FFD6B1F58F04}">
          <p14:sldIdLst>
            <p14:sldId id="696"/>
            <p14:sldId id="694"/>
            <p14:sldId id="712"/>
            <p14:sldId id="713"/>
          </p14:sldIdLst>
        </p14:section>
        <p14:section name="Closing" id="{64474BF7-328B-41E9-93D5-283041252989}">
          <p14:sldIdLst>
            <p14:sldId id="579"/>
            <p14:sldId id="716"/>
            <p14:sldId id="4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2962A7"/>
    <a:srgbClr val="4D4D4D"/>
    <a:srgbClr val="000000"/>
    <a:srgbClr val="558ED5"/>
    <a:srgbClr val="969696"/>
    <a:srgbClr val="E7E6E6"/>
    <a:srgbClr val="267300"/>
    <a:srgbClr val="698A5F"/>
    <a:srgbClr val="98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5262" autoAdjust="0"/>
  </p:normalViewPr>
  <p:slideViewPr>
    <p:cSldViewPr snapToGrid="0" snapToObjects="1">
      <p:cViewPr varScale="1">
        <p:scale>
          <a:sx n="110" d="100"/>
          <a:sy n="110" d="100"/>
        </p:scale>
        <p:origin x="888" y="96"/>
      </p:cViewPr>
      <p:guideLst>
        <p:guide orient="horz" pos="2160"/>
        <p:guide pos="3840"/>
      </p:guideLst>
    </p:cSldViewPr>
  </p:slideViewPr>
  <p:outlineViewPr>
    <p:cViewPr>
      <p:scale>
        <a:sx n="33" d="100"/>
        <a:sy n="33" d="100"/>
      </p:scale>
      <p:origin x="0" y="-7356"/>
    </p:cViewPr>
  </p:outlineViewPr>
  <p:notesTextViewPr>
    <p:cViewPr>
      <p:scale>
        <a:sx n="1" d="1"/>
        <a:sy n="1" d="1"/>
      </p:scale>
      <p:origin x="0" y="0"/>
    </p:cViewPr>
  </p:notesTextViewPr>
  <p:sorterViewPr>
    <p:cViewPr>
      <p:scale>
        <a:sx n="78" d="100"/>
        <a:sy n="78" d="100"/>
      </p:scale>
      <p:origin x="0" y="-62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dirty="0">
                <a:solidFill>
                  <a:srgbClr val="003865"/>
                </a:solidFill>
                <a:effectLst/>
              </a:rPr>
              <a:t>Tiered Fidelity Inventory – Tier 1 Average</a:t>
            </a:r>
            <a:endParaRPr lang="en-US" sz="2400" dirty="0">
              <a:effectLst/>
            </a:endParaRP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0.39</c:v>
                </c:pt>
                <c:pt idx="2">
                  <c:v>0.61</c:v>
                </c:pt>
                <c:pt idx="3">
                  <c:v>0.66</c:v>
                </c:pt>
                <c:pt idx="4">
                  <c:v>0.74</c:v>
                </c:pt>
                <c:pt idx="5">
                  <c:v>0.79</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0%</c:formatCode>
                <c:ptCount val="6"/>
                <c:pt idx="0">
                  <c:v>0.19</c:v>
                </c:pt>
                <c:pt idx="1">
                  <c:v>0.37</c:v>
                </c:pt>
                <c:pt idx="2">
                  <c:v>0.59</c:v>
                </c:pt>
                <c:pt idx="3">
                  <c:v>0.61</c:v>
                </c:pt>
                <c:pt idx="4">
                  <c:v>0.73</c:v>
                </c:pt>
                <c:pt idx="5">
                  <c:v>0.79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0%</c:formatCode>
                <c:ptCount val="6"/>
                <c:pt idx="0">
                  <c:v>0.2</c:v>
                </c:pt>
                <c:pt idx="1">
                  <c:v>0.37</c:v>
                </c:pt>
                <c:pt idx="2">
                  <c:v>0.56999999999999995</c:v>
                </c:pt>
                <c:pt idx="3">
                  <c:v>0.6</c:v>
                </c:pt>
                <c:pt idx="4">
                  <c:v>0.72</c:v>
                </c:pt>
                <c:pt idx="5">
                  <c:v>0.77</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0%</c:formatCode>
                <c:ptCount val="6"/>
                <c:pt idx="0">
                  <c:v>0.188</c:v>
                </c:pt>
                <c:pt idx="1">
                  <c:v>0.41799999999999998</c:v>
                </c:pt>
                <c:pt idx="2">
                  <c:v>0.57999999999999996</c:v>
                </c:pt>
                <c:pt idx="3">
                  <c:v>0.61699999999999999</c:v>
                </c:pt>
                <c:pt idx="4">
                  <c:v>0.67800000000000005</c:v>
                </c:pt>
                <c:pt idx="5">
                  <c:v>0.78500000000000003</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E-EDA3-4759-8AA1-777F0A895AD1}"/>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F-EDA3-4759-8AA1-777F0A895AD1}"/>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30-EDA3-4759-8AA1-777F0A895AD1}"/>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0%</c:formatCode>
                <c:ptCount val="6"/>
                <c:pt idx="0">
                  <c:v>0.23</c:v>
                </c:pt>
                <c:pt idx="1">
                  <c:v>0.41</c:v>
                </c:pt>
                <c:pt idx="2">
                  <c:v>0.54</c:v>
                </c:pt>
                <c:pt idx="3">
                  <c:v>0.55000000000000004</c:v>
                </c:pt>
                <c:pt idx="4">
                  <c:v>0.66</c:v>
                </c:pt>
                <c:pt idx="5">
                  <c:v>0.78</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Ref>
          </c:val>
          <c:extLst>
            <c:ext xmlns:c16="http://schemas.microsoft.com/office/drawing/2014/chart" uri="{C3380CC4-5D6E-409C-BE32-E72D297353CC}">
              <c16:uniqueId val="{00000031-3CB2-44A7-9F7F-40C6D34ED977}"/>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0.44</c:v>
                </c:pt>
                <c:pt idx="2">
                  <c:v>0.46</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0.44</c:v>
                </c:pt>
                <c:pt idx="2">
                  <c:v>0.46</c:v>
                </c:pt>
                <c:pt idx="3">
                  <c:v>0.5</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0.35</c:v>
                </c:pt>
                <c:pt idx="1">
                  <c:v>0.49</c:v>
                </c:pt>
                <c:pt idx="2">
                  <c:v>0.5</c:v>
                </c:pt>
                <c:pt idx="3">
                  <c:v>0.55000000000000004</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0.21</c:v>
                </c:pt>
                <c:pt idx="1">
                  <c:v>0.36</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2/24/2021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5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18</a:t>
            </a:fld>
            <a:endParaRPr lang="en-US"/>
          </a:p>
        </p:txBody>
      </p:sp>
    </p:spTree>
    <p:extLst>
      <p:ext uri="{BB962C8B-B14F-4D97-AF65-F5344CB8AC3E}">
        <p14:creationId xmlns:p14="http://schemas.microsoft.com/office/powerpoint/2010/main" val="278711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a:p>
        </p:txBody>
      </p:sp>
    </p:spTree>
    <p:extLst>
      <p:ext uri="{BB962C8B-B14F-4D97-AF65-F5344CB8AC3E}">
        <p14:creationId xmlns:p14="http://schemas.microsoft.com/office/powerpoint/2010/main" val="99270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22</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If</a:t>
            </a:r>
            <a:r>
              <a:rPr lang="en-US" baseline="0" dirty="0"/>
              <a:t> you are highlighting a specific item, select the list and change the color to Minnesota green. Then select the items you want to highlight and change the color back to white and bold. </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86398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78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PBIS.org Presentation from Heather </a:t>
            </a:r>
            <a:r>
              <a:rPr lang="en-US" dirty="0" err="1"/>
              <a:t>Peshak</a:t>
            </a:r>
            <a:r>
              <a:rPr lang="en-US" dirty="0"/>
              <a:t> George, Laura Kern, Karen Robbie &amp; Janet </a:t>
            </a:r>
            <a:r>
              <a:rPr lang="en-US" dirty="0" err="1"/>
              <a:t>VanLone</a:t>
            </a:r>
            <a:endParaRPr lang="en-US" dirty="0"/>
          </a:p>
          <a:p>
            <a:r>
              <a:rPr lang="en-US" dirty="0"/>
              <a:t>Equity and equitable outcomes being at the center of all decision making</a:t>
            </a:r>
          </a:p>
          <a:p>
            <a:r>
              <a:rPr lang="en-US" dirty="0"/>
              <a:t>We use state level data to support districts, schools, the classroom and then student data to inform what we do</a:t>
            </a:r>
          </a:p>
          <a:p>
            <a:endParaRPr lang="en-US" dirty="0"/>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5</a:t>
            </a:fld>
            <a:endParaRPr lang="en-US" dirty="0"/>
          </a:p>
        </p:txBody>
      </p:sp>
    </p:spTree>
    <p:extLst>
      <p:ext uri="{BB962C8B-B14F-4D97-AF65-F5344CB8AC3E}">
        <p14:creationId xmlns:p14="http://schemas.microsoft.com/office/powerpoint/2010/main" val="37903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dirty="0"/>
          </a:p>
        </p:txBody>
      </p:sp>
    </p:spTree>
    <p:extLst>
      <p:ext uri="{BB962C8B-B14F-4D97-AF65-F5344CB8AC3E}">
        <p14:creationId xmlns:p14="http://schemas.microsoft.com/office/powerpoint/2010/main" val="127324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9</a:t>
            </a:fld>
            <a:endParaRPr lang="en-US" dirty="0"/>
          </a:p>
        </p:txBody>
      </p:sp>
    </p:spTree>
    <p:extLst>
      <p:ext uri="{BB962C8B-B14F-4D97-AF65-F5344CB8AC3E}">
        <p14:creationId xmlns:p14="http://schemas.microsoft.com/office/powerpoint/2010/main" val="217128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10</a:t>
            </a:fld>
            <a:endParaRPr lang="en-US" dirty="0"/>
          </a:p>
        </p:txBody>
      </p:sp>
    </p:spTree>
    <p:extLst>
      <p:ext uri="{BB962C8B-B14F-4D97-AF65-F5344CB8AC3E}">
        <p14:creationId xmlns:p14="http://schemas.microsoft.com/office/powerpoint/2010/main" val="137056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11</a:t>
            </a:fld>
            <a:endParaRPr lang="en-US" dirty="0"/>
          </a:p>
        </p:txBody>
      </p:sp>
    </p:spTree>
    <p:extLst>
      <p:ext uri="{BB962C8B-B14F-4D97-AF65-F5344CB8AC3E}">
        <p14:creationId xmlns:p14="http://schemas.microsoft.com/office/powerpoint/2010/main" val="74801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38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63824" y="350816"/>
            <a:ext cx="6986016" cy="91535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Shape 67"/>
          <p:cNvSpPr txBox="1">
            <a:spLocks noGrp="1"/>
          </p:cNvSpPr>
          <p:nvPr>
            <p:ph type="body" idx="1"/>
          </p:nvPr>
        </p:nvSpPr>
        <p:spPr>
          <a:xfrm>
            <a:off x="1892808" y="1600200"/>
            <a:ext cx="8257032"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 name="Picture 4" descr="Minnesota PBIS Logo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5648" y="512704"/>
            <a:ext cx="1274847" cy="559339"/>
          </a:xfrm>
          <a:prstGeom prst="rect">
            <a:avLst/>
          </a:prstGeom>
        </p:spPr>
      </p:pic>
    </p:spTree>
    <p:extLst>
      <p:ext uri="{BB962C8B-B14F-4D97-AF65-F5344CB8AC3E}">
        <p14:creationId xmlns:p14="http://schemas.microsoft.com/office/powerpoint/2010/main" val="255603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37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6" y="3109072"/>
            <a:ext cx="5447246" cy="723760"/>
          </a:xfrm>
          <a:prstGeom prst="rect">
            <a:avLst/>
          </a:prstGeom>
        </p:spPr>
      </p:pic>
      <p:pic>
        <p:nvPicPr>
          <p:cNvPr id="11" name="Google Shape;331;p76">
            <a:extLst>
              <a:ext uri="{FF2B5EF4-FFF2-40B4-BE49-F238E27FC236}">
                <a16:creationId xmlns:a16="http://schemas.microsoft.com/office/drawing/2014/main" id="{386AAE0B-C4CB-47FF-B1C3-9213E38744AA}"/>
              </a:ext>
            </a:extLst>
          </p:cNvPr>
          <p:cNvPicPr preferRelativeResize="0">
            <a:picLocks noChangeAspect="1"/>
          </p:cNvPicPr>
          <p:nvPr userDrawn="1"/>
        </p:nvPicPr>
        <p:blipFill rotWithShape="1">
          <a:blip r:embed="rId3">
            <a:alphaModFix/>
          </a:blip>
          <a:srcRect t="39" b="39"/>
          <a:stretch/>
        </p:blipFill>
        <p:spPr>
          <a:xfrm>
            <a:off x="3748949" y="524338"/>
            <a:ext cx="4694102" cy="2059536"/>
          </a:xfrm>
          <a:prstGeom prst="rect">
            <a:avLst/>
          </a:prstGeom>
          <a:noFill/>
          <a:ln>
            <a:noFill/>
          </a:ln>
        </p:spPr>
      </p:pic>
    </p:spTree>
    <p:extLst>
      <p:ext uri="{BB962C8B-B14F-4D97-AF65-F5344CB8AC3E}">
        <p14:creationId xmlns:p14="http://schemas.microsoft.com/office/powerpoint/2010/main" val="174666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dirty="0">
                <a:ln>
                  <a:noFill/>
                </a:ln>
                <a:solidFill>
                  <a:srgbClr val="000000"/>
                </a:solidFill>
                <a:effectLst/>
                <a:uLnTx/>
                <a:uFillTx/>
                <a:latin typeface="+mn-lt"/>
                <a:ea typeface="+mn-ea"/>
                <a:cs typeface="+mn-cs"/>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dirty="0">
                <a:ln>
                  <a:noFill/>
                </a:ln>
                <a:solidFill>
                  <a:srgbClr val="000000"/>
                </a:solidFill>
                <a:effectLst/>
                <a:uLnTx/>
                <a:uFillTx/>
                <a:latin typeface="+mn-lt"/>
                <a:ea typeface="+mn-ea"/>
                <a:cs typeface="+mn-cs"/>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dirty="0">
                <a:ln>
                  <a:noFill/>
                </a:ln>
                <a:solidFill>
                  <a:srgbClr val="000000"/>
                </a:solidFill>
                <a:effectLst/>
                <a:uLnTx/>
                <a:uFillTx/>
                <a:latin typeface="+mn-lt"/>
                <a:ea typeface="+mn-ea"/>
                <a:cs typeface="+mn-cs"/>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pic>
        <p:nvPicPr>
          <p:cNvPr id="5" name="Picture 4">
            <a:extLst>
              <a:ext uri="{FF2B5EF4-FFF2-40B4-BE49-F238E27FC236}">
                <a16:creationId xmlns:a16="http://schemas.microsoft.com/office/drawing/2014/main" id="{555C5CBA-7D4D-47BA-A087-44185B38E4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77772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3" name="Picture 2">
            <a:extLst>
              <a:ext uri="{FF2B5EF4-FFF2-40B4-BE49-F238E27FC236}">
                <a16:creationId xmlns:a16="http://schemas.microsoft.com/office/drawing/2014/main" id="{2D78962E-E1CF-453C-9ACD-53F60E5714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194333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11/3/2021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Minnesota Department of Education | education.mn.gov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27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6"/>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1" y="6356352"/>
            <a:ext cx="1358591" cy="365125"/>
          </a:xfrm>
        </p:spPr>
        <p:txBody>
          <a:bodyPr/>
          <a:lstStyle/>
          <a:p>
            <a:fld id="{66C283A4-7960-4BFD-B3A5-A2CC5BB2A473}" type="datetime1">
              <a:rPr lang="en-US" smtClean="0"/>
              <a:t>11/3/2021</a:t>
            </a:fld>
            <a:endParaRPr lang="en-US" dirty="0"/>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dirty="0"/>
              <a:t>Minnesota Department of Education </a:t>
            </a:r>
            <a:r>
              <a:rPr lang="en-US" dirty="0">
                <a:solidFill>
                  <a:schemeClr val="accent1"/>
                </a:solidFill>
              </a:rPr>
              <a:t>|</a:t>
            </a:r>
            <a:r>
              <a:rPr lang="en-US" dirty="0"/>
              <a:t> education.mn.gov</a:t>
            </a:r>
          </a:p>
        </p:txBody>
      </p:sp>
      <p:sp>
        <p:nvSpPr>
          <p:cNvPr id="9" name="Slide Number Placeholder 5"/>
          <p:cNvSpPr>
            <a:spLocks noGrp="1"/>
          </p:cNvSpPr>
          <p:nvPr>
            <p:ph type="sldNum" sz="quarter" idx="12"/>
          </p:nvPr>
        </p:nvSpPr>
        <p:spPr bwMode="black">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404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11/3/2021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831" r:id="rId2"/>
    <p:sldLayoutId id="2147483753" r:id="rId3"/>
    <p:sldLayoutId id="2147483755" r:id="rId4"/>
    <p:sldLayoutId id="2147483766" r:id="rId5"/>
    <p:sldLayoutId id="2147483808" r:id="rId6"/>
    <p:sldLayoutId id="2147483809" r:id="rId7"/>
    <p:sldLayoutId id="2147483756" r:id="rId8"/>
    <p:sldLayoutId id="2147483828"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6E6"/>
        </a:solidFill>
        <a:effectLst/>
      </p:bgPr>
    </p:bg>
    <p:spTree>
      <p:nvGrpSpPr>
        <p:cNvPr id="1" name=""/>
        <p:cNvGrpSpPr/>
        <p:nvPr/>
      </p:nvGrpSpPr>
      <p:grpSpPr>
        <a:xfrm>
          <a:off x="0" y="0"/>
          <a:ext cx="0" cy="0"/>
          <a:chOff x="0" y="0"/>
          <a:chExt cx="0" cy="0"/>
        </a:xfrm>
      </p:grpSpPr>
      <p:sp>
        <p:nvSpPr>
          <p:cNvPr id="5" name="Rectangle 4"/>
          <p:cNvSpPr/>
          <p:nvPr userDrawn="1"/>
        </p:nvSpPr>
        <p:spPr>
          <a:xfrm>
            <a:off x="1524000" y="0"/>
            <a:ext cx="9144000" cy="6858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2523744" y="251382"/>
            <a:ext cx="7278624" cy="6492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96312" y="1600200"/>
            <a:ext cx="7306056"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Tree>
    <p:extLst>
      <p:ext uri="{BB962C8B-B14F-4D97-AF65-F5344CB8AC3E}">
        <p14:creationId xmlns:p14="http://schemas.microsoft.com/office/powerpoint/2010/main" val="2227301458"/>
      </p:ext>
    </p:extLst>
  </p:cSld>
  <p:clrMap bg1="lt1" tx1="dk1" bg2="lt2" tx2="dk2" accent1="accent1" accent2="accent2" accent3="accent3" accent4="accent4" accent5="accent5" accent6="accent6" hlink="hlink" folHlink="folHlink"/>
  <p:sldLayoutIdLst>
    <p:sldLayoutId id="2147483822" r:id="rId1"/>
    <p:sldLayoutId id="2147483823" r:id="rId2"/>
  </p:sldLayoutIdLst>
  <p:txStyles>
    <p:titleStyle>
      <a:lvl1pPr algn="ctr" defTabSz="457200" rtl="0" eaLnBrk="1" latinLnBrk="0" hangingPunct="1">
        <a:spcBef>
          <a:spcPct val="0"/>
        </a:spcBef>
        <a:buNone/>
        <a:defRPr sz="3600" kern="1200">
          <a:solidFill>
            <a:schemeClr val="tx2">
              <a:lumMod val="50000"/>
            </a:schemeClr>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education.mn.gov/MDE/dse/sped/spedtrain/"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education.mn.gov/MDE/dse/sped/spedtrai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pbisforum.org/" TargetMode="External"/><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youtube.com/c/CenteronPBIS/videos" TargetMode="External"/><Relationship Id="rId4" Type="http://schemas.openxmlformats.org/officeDocument/2006/relationships/hyperlink" Target="https://pbis.org/conference-and-presentations/pbis-leadership-foru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youtube.com/watch?v=S7q4kdwkCDM&amp;t=1150s" TargetMode="External"/><Relationship Id="rId5" Type="http://schemas.openxmlformats.org/officeDocument/2006/relationships/hyperlink" Target="https://pbismn.org/summer-institute"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Amber.Bruns@swwc.org" TargetMode="External"/><Relationship Id="rId11" Type="http://schemas.openxmlformats.org/officeDocument/2006/relationships/hyperlink" Target="https://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www.pbis.org/video/four-tips-for-sustaining-pbi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F873B5-7DC0-49EB-B2F0-8E2CAFF8536C}"/>
              </a:ext>
            </a:extLst>
          </p:cNvPr>
          <p:cNvSpPr>
            <a:spLocks noGrp="1"/>
          </p:cNvSpPr>
          <p:nvPr>
            <p:ph type="body" sz="quarter" idx="14"/>
          </p:nvPr>
        </p:nvSpPr>
        <p:spPr>
          <a:xfrm>
            <a:off x="0" y="5475249"/>
            <a:ext cx="12192000" cy="1077210"/>
          </a:xfrm>
        </p:spPr>
        <p:txBody>
          <a:bodyPr>
            <a:normAutofit fontScale="70000" lnSpcReduction="20000"/>
          </a:bodyPr>
          <a:lstStyle/>
          <a:p>
            <a:pPr lvl="0">
              <a:buClr>
                <a:srgbClr val="003865"/>
              </a:buClr>
            </a:pPr>
            <a:r>
              <a:rPr lang="en-US" sz="3200" dirty="0"/>
              <a:t>Minnesota PBIS Southern Region Cohort 16 Winter Training – Day 8</a:t>
            </a:r>
            <a:endParaRPr lang="en-US" sz="3200" dirty="0">
              <a:solidFill>
                <a:srgbClr val="003865"/>
              </a:solidFill>
            </a:endParaRPr>
          </a:p>
          <a:p>
            <a:pPr lvl="0">
              <a:buClr>
                <a:srgbClr val="003865"/>
              </a:buClr>
            </a:pPr>
            <a:r>
              <a:rPr lang="en-US" sz="3200" b="1" dirty="0">
                <a:solidFill>
                  <a:srgbClr val="003865"/>
                </a:solidFill>
              </a:rPr>
              <a:t>November 5, 2021</a:t>
            </a:r>
          </a:p>
          <a:p>
            <a:pPr lvl="0">
              <a:buClr>
                <a:srgbClr val="003865"/>
              </a:buClr>
            </a:pPr>
            <a:r>
              <a:rPr lang="en-US" dirty="0">
                <a:solidFill>
                  <a:srgbClr val="003865"/>
                </a:solidFill>
              </a:rPr>
              <a:t>MDE PBIS Management Team | </a:t>
            </a:r>
            <a:r>
              <a:rPr lang="en-US" dirty="0">
                <a:solidFill>
                  <a:srgbClr val="003865"/>
                </a:solidFill>
                <a:hlinkClick r:id="rId3"/>
              </a:rPr>
              <a:t>MDE.PBIS@state.mn.us</a:t>
            </a:r>
            <a:r>
              <a:rPr lang="en-US" dirty="0">
                <a:solidFill>
                  <a:srgbClr val="003865"/>
                </a:solidFill>
              </a:rPr>
              <a:t> </a:t>
            </a:r>
          </a:p>
        </p:txBody>
      </p:sp>
      <p:sp>
        <p:nvSpPr>
          <p:cNvPr id="2" name="Title 1"/>
          <p:cNvSpPr>
            <a:spLocks noGrp="1"/>
          </p:cNvSpPr>
          <p:nvPr>
            <p:ph type="ctrTitle"/>
          </p:nvPr>
        </p:nvSpPr>
        <p:spPr/>
        <p:txBody>
          <a:bodyPr/>
          <a:lstStyle/>
          <a:p>
            <a:r>
              <a:rPr kumimoji="0" lang="en-US" sz="3600" b="0" i="0" u="none" strike="noStrike" kern="1200" cap="none" spc="0" normalizeH="0" baseline="0" noProof="0" dirty="0">
                <a:ln>
                  <a:noFill/>
                </a:ln>
                <a:solidFill>
                  <a:srgbClr val="FFFFFF"/>
                </a:solidFill>
                <a:effectLst/>
                <a:uLnTx/>
                <a:uFillTx/>
                <a:latin typeface="Calibri"/>
                <a:ea typeface="+mj-ea"/>
                <a:cs typeface="+mj-cs"/>
              </a:rPr>
              <a:t>Improvement Cycles Toward Full Implementation:</a:t>
            </a:r>
            <a:br>
              <a:rPr kumimoji="0" lang="en-US" sz="3600" b="0" i="0" u="none" strike="noStrike" kern="1200" cap="none" spc="0" normalizeH="0" baseline="0" noProof="0" dirty="0">
                <a:ln>
                  <a:noFill/>
                </a:ln>
                <a:solidFill>
                  <a:srgbClr val="FFFFFF"/>
                </a:solidFill>
                <a:effectLst/>
                <a:uLnTx/>
                <a:uFillTx/>
                <a:latin typeface="Calibri"/>
                <a:ea typeface="+mj-ea"/>
                <a:cs typeface="+mj-cs"/>
              </a:rPr>
            </a:br>
            <a:r>
              <a:rPr kumimoji="0" lang="en-US" sz="2400" b="0" i="0" u="none" strike="noStrike" kern="1200" cap="none" spc="0" normalizeH="0" baseline="0" noProof="0" dirty="0">
                <a:ln>
                  <a:noFill/>
                </a:ln>
                <a:solidFill>
                  <a:srgbClr val="FFFFFF"/>
                </a:solidFill>
                <a:effectLst/>
                <a:uLnTx/>
                <a:uFillTx/>
                <a:latin typeface="Calibri"/>
                <a:ea typeface="+mj-ea"/>
                <a:cs typeface="+mj-cs"/>
              </a:rPr>
              <a:t>Action Planning with Results</a:t>
            </a:r>
            <a:endParaRPr lang="en-US" dirty="0"/>
          </a:p>
        </p:txBody>
      </p:sp>
      <p:sp>
        <p:nvSpPr>
          <p:cNvPr id="5" name="Footer Placeholder 4"/>
          <p:cNvSpPr>
            <a:spLocks noGrp="1"/>
          </p:cNvSpPr>
          <p:nvPr>
            <p:ph type="ftr" sz="quarter" idx="3"/>
          </p:nvPr>
        </p:nvSpPr>
        <p:spPr>
          <a:xfrm>
            <a:off x="3302176" y="6492875"/>
            <a:ext cx="558764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education.mn.gov</a:t>
            </a:r>
          </a:p>
        </p:txBody>
      </p:sp>
    </p:spTree>
    <p:extLst>
      <p:ext uri="{BB962C8B-B14F-4D97-AF65-F5344CB8AC3E}">
        <p14:creationId xmlns:p14="http://schemas.microsoft.com/office/powerpoint/2010/main" val="22084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Starting the 2020 School Year</a:t>
            </a:r>
            <a:br>
              <a:rPr lang="en-US" sz="3600" dirty="0">
                <a:solidFill>
                  <a:srgbClr val="1D2A53"/>
                </a:solidFill>
              </a:rPr>
            </a:br>
            <a:r>
              <a:rPr lang="en-US" sz="2400" dirty="0">
                <a:solidFill>
                  <a:srgbClr val="1D2A53"/>
                </a:solidFill>
              </a:rPr>
              <a:t>Cohort 16 – 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1415636489"/>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41481020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Starting the 2020 School Year</a:t>
            </a:r>
            <a:br>
              <a:rPr lang="en-US" sz="3600" dirty="0">
                <a:solidFill>
                  <a:srgbClr val="1D2A53"/>
                </a:solidFill>
              </a:rPr>
            </a:br>
            <a:r>
              <a:rPr lang="en-US" sz="2400" dirty="0">
                <a:solidFill>
                  <a:srgbClr val="1D2A53"/>
                </a:solidFill>
              </a:rPr>
              <a:t>SRIP Cohort 16 – 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778939020"/>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0329" y="140012"/>
            <a:ext cx="2138718" cy="1336963"/>
          </a:xfrm>
          <a:prstGeom prst="rect">
            <a:avLst/>
          </a:prstGeom>
        </p:spPr>
      </p:pic>
    </p:spTree>
    <p:extLst>
      <p:ext uri="{BB962C8B-B14F-4D97-AF65-F5344CB8AC3E}">
        <p14:creationId xmlns:p14="http://schemas.microsoft.com/office/powerpoint/2010/main" val="158397388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329" y="140012"/>
            <a:ext cx="2138718" cy="1336963"/>
          </a:xfrm>
          <a:prstGeom prst="rect">
            <a:avLst/>
          </a:prstGeom>
        </p:spPr>
      </p:pic>
      <p:sp>
        <p:nvSpPr>
          <p:cNvPr id="2" name="Title 1"/>
          <p:cNvSpPr>
            <a:spLocks noGrp="1"/>
          </p:cNvSpPr>
          <p:nvPr>
            <p:ph type="title"/>
          </p:nvPr>
        </p:nvSpPr>
        <p:spPr/>
        <p:txBody>
          <a:bodyPr/>
          <a:lstStyle/>
          <a:p>
            <a:pPr algn="l"/>
            <a:r>
              <a:rPr lang="en-US" sz="2400" dirty="0">
                <a:solidFill>
                  <a:srgbClr val="1D2A53"/>
                </a:solidFill>
              </a:rPr>
              <a:t>Yesterday, End of Day 4 – South Region</a:t>
            </a:r>
            <a:br>
              <a:rPr lang="en-US" sz="2800" dirty="0">
                <a:solidFill>
                  <a:srgbClr val="1D2A53"/>
                </a:solidFill>
              </a:rPr>
            </a:br>
            <a:r>
              <a:rPr lang="en-US" sz="1800" dirty="0">
                <a:solidFill>
                  <a:srgbClr val="1D2A53"/>
                </a:solidFill>
              </a:rPr>
              <a:t>Cohort 17 – 2021-2023</a:t>
            </a:r>
            <a:endParaRPr lang="en-US" dirty="0"/>
          </a:p>
        </p:txBody>
      </p:sp>
      <p:graphicFrame>
        <p:nvGraphicFramePr>
          <p:cNvPr id="5" name="Chart 4" title="SRIP Cohort 14 Tiered Fidelity Inventory Chart - Fall Winter Spring"/>
          <p:cNvGraphicFramePr/>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1592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 </a:t>
            </a:r>
            <a:br>
              <a:rPr lang="en-US" dirty="0"/>
            </a:br>
            <a:r>
              <a:rPr kumimoji="0" lang="en-US" sz="3200" b="1" i="0" u="none" strike="noStrike" kern="1200" cap="none" spc="0" normalizeH="0" baseline="0" noProof="0" dirty="0">
                <a:ln>
                  <a:noFill/>
                </a:ln>
                <a:solidFill>
                  <a:srgbClr val="78BE21"/>
                </a:solidFill>
                <a:effectLst/>
                <a:uLnTx/>
                <a:uFillTx/>
                <a:latin typeface="Calibri"/>
                <a:ea typeface="+mj-ea"/>
                <a:cs typeface="+mj-cs"/>
              </a:rPr>
              <a:t>Action Planning with Results</a:t>
            </a:r>
            <a:br>
              <a:rPr kumimoji="0" lang="en-US" sz="3200" b="1" i="0" u="none" strike="noStrike" kern="1200" cap="none" spc="0" normalizeH="0" baseline="0" noProof="0" dirty="0">
                <a:ln>
                  <a:noFill/>
                </a:ln>
                <a:solidFill>
                  <a:srgbClr val="78BE21"/>
                </a:solidFill>
                <a:effectLst/>
                <a:uLnTx/>
                <a:uFillTx/>
                <a:latin typeface="Calibri"/>
                <a:ea typeface="+mj-ea"/>
                <a:cs typeface="+mj-cs"/>
              </a:rPr>
            </a:br>
            <a:r>
              <a:rPr lang="en-US" sz="6000" dirty="0"/>
              <a:t>Featured Webinar Recordings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291433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047" y="1825625"/>
            <a:ext cx="6722752" cy="4351338"/>
          </a:xfrm>
        </p:spPr>
        <p:txBody>
          <a:bodyPr>
            <a:normAutofit/>
          </a:bodyPr>
          <a:lstStyle/>
          <a:p>
            <a:pPr marL="0" lvl="0" indent="0">
              <a:spcBef>
                <a:spcPts val="0"/>
              </a:spcBef>
              <a:spcAft>
                <a:spcPts val="0"/>
              </a:spcAft>
              <a:buClrTx/>
              <a:buNone/>
            </a:pPr>
            <a:r>
              <a:rPr lang="en-US" sz="2400" b="1" dirty="0">
                <a:solidFill>
                  <a:srgbClr val="003865"/>
                </a:solidFill>
              </a:rPr>
              <a:t>Summary: </a:t>
            </a:r>
            <a:endParaRPr lang="en-US" sz="2400" b="1" dirty="0">
              <a:solidFill>
                <a:srgbClr val="003865"/>
              </a:solidFill>
              <a:cs typeface="Calibri"/>
            </a:endParaRP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Behavior specific praise has been researched for decades </a:t>
            </a: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Offers specific strategies for the classroom for all students </a:t>
            </a: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Can be used for students with the most challenging behaviors</a:t>
            </a:r>
          </a:p>
          <a:p>
            <a:pPr marL="285750" lvl="0" indent="-285750">
              <a:spcBef>
                <a:spcPts val="0"/>
              </a:spcBef>
              <a:spcAft>
                <a:spcPts val="0"/>
              </a:spcAft>
              <a:buClrTx/>
              <a:buFont typeface="Arial"/>
              <a:buChar char="•"/>
            </a:pPr>
            <a:r>
              <a:rPr lang="en-US" sz="1800" dirty="0">
                <a:solidFill>
                  <a:srgbClr val="003865"/>
                </a:solidFill>
                <a:cs typeface="Calibri"/>
              </a:rPr>
              <a:t>Beneficial to specific, general, and contingent praise to encourage improved positive classroom behaviors </a:t>
            </a: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Offers strategies for general versus behavior specific praise</a:t>
            </a:r>
          </a:p>
          <a:p>
            <a:pPr marL="285750" lvl="0" indent="-285750">
              <a:spcBef>
                <a:spcPts val="0"/>
              </a:spcBef>
              <a:spcAft>
                <a:spcPts val="0"/>
              </a:spcAft>
              <a:buClrTx/>
              <a:buFont typeface="Arial"/>
              <a:buChar char="•"/>
            </a:pPr>
            <a:r>
              <a:rPr lang="en-US" sz="1800" dirty="0">
                <a:solidFill>
                  <a:srgbClr val="003865"/>
                </a:solidFill>
                <a:cs typeface="Calibri"/>
              </a:rPr>
              <a:t>Included are hands-on opportunities to practice using observation tools and use specific feedback statements within the webinar </a:t>
            </a:r>
          </a:p>
        </p:txBody>
      </p:sp>
      <p:sp>
        <p:nvSpPr>
          <p:cNvPr id="2" name="Title 1"/>
          <p:cNvSpPr>
            <a:spLocks noGrp="1"/>
          </p:cNvSpPr>
          <p:nvPr>
            <p:ph type="title"/>
          </p:nvPr>
        </p:nvSpPr>
        <p:spPr/>
        <p:txBody>
          <a:bodyPr>
            <a:normAutofit fontScale="90000"/>
          </a:bodyPr>
          <a:lstStyle/>
          <a:p>
            <a:r>
              <a:rPr lang="en-US" dirty="0"/>
              <a:t>Webinar: Behavior Specific Praise Observation Tool</a:t>
            </a:r>
            <a:br>
              <a:rPr lang="en-US" dirty="0"/>
            </a:br>
            <a:r>
              <a:rPr lang="en-US" sz="2000" dirty="0"/>
              <a:t>“Implementing, Coaching, and Measuring the Impact of this Simple Yet Specific Strategy”</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14</a:t>
            </a:fld>
            <a:endParaRPr lang="en-US" dirty="0">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pic>
        <p:nvPicPr>
          <p:cNvPr id="8" name="Picture 7" descr="Dr. Benjamin Riden">
            <a:extLst>
              <a:ext uri="{FF2B5EF4-FFF2-40B4-BE49-F238E27FC236}">
                <a16:creationId xmlns:a16="http://schemas.microsoft.com/office/drawing/2014/main" id="{299248F6-EB60-491C-9FCE-8743AD915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724" y="1839985"/>
            <a:ext cx="1923271" cy="1940954"/>
          </a:xfrm>
          <a:prstGeom prst="rect">
            <a:avLst/>
          </a:prstGeom>
        </p:spPr>
      </p:pic>
      <p:pic>
        <p:nvPicPr>
          <p:cNvPr id="9" name="Picture 8" descr="Dr. Andy Markelz">
            <a:extLst>
              <a:ext uri="{FF2B5EF4-FFF2-40B4-BE49-F238E27FC236}">
                <a16:creationId xmlns:a16="http://schemas.microsoft.com/office/drawing/2014/main" id="{09DFE408-A989-4F5E-9C05-2E0B096A9B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1825" y="1839985"/>
            <a:ext cx="1831391" cy="1940953"/>
          </a:xfrm>
          <a:prstGeom prst="rect">
            <a:avLst/>
          </a:prstGeom>
        </p:spPr>
      </p:pic>
      <p:sp>
        <p:nvSpPr>
          <p:cNvPr id="12" name="TextBox 11"/>
          <p:cNvSpPr txBox="1"/>
          <p:nvPr/>
        </p:nvSpPr>
        <p:spPr>
          <a:xfrm>
            <a:off x="434498" y="3780938"/>
            <a:ext cx="1929497" cy="338554"/>
          </a:xfrm>
          <a:prstGeom prst="rect">
            <a:avLst/>
          </a:prstGeom>
          <a:noFill/>
        </p:spPr>
        <p:txBody>
          <a:bodyPr wrap="square" rtlCol="0">
            <a:spAutoFit/>
          </a:bodyPr>
          <a:lstStyle/>
          <a:p>
            <a:pPr algn="ctr"/>
            <a:r>
              <a:rPr lang="en-US" sz="1600" b="1" dirty="0"/>
              <a:t>Dr. Benjamin </a:t>
            </a:r>
            <a:r>
              <a:rPr lang="en-US" sz="1600" b="1" dirty="0" err="1"/>
              <a:t>Riden</a:t>
            </a:r>
            <a:r>
              <a:rPr lang="en-US" sz="1600" b="1" dirty="0"/>
              <a:t> </a:t>
            </a:r>
          </a:p>
        </p:txBody>
      </p:sp>
      <p:sp>
        <p:nvSpPr>
          <p:cNvPr id="13" name="TextBox 12"/>
          <p:cNvSpPr txBox="1"/>
          <p:nvPr/>
        </p:nvSpPr>
        <p:spPr>
          <a:xfrm>
            <a:off x="2581825" y="3780939"/>
            <a:ext cx="1831391" cy="338554"/>
          </a:xfrm>
          <a:prstGeom prst="rect">
            <a:avLst/>
          </a:prstGeom>
          <a:noFill/>
        </p:spPr>
        <p:txBody>
          <a:bodyPr wrap="square" rtlCol="0">
            <a:spAutoFit/>
          </a:bodyPr>
          <a:lstStyle/>
          <a:p>
            <a:pPr algn="ctr"/>
            <a:r>
              <a:rPr lang="en-US" sz="1600" b="1" dirty="0"/>
              <a:t>Dr. Andy </a:t>
            </a:r>
            <a:r>
              <a:rPr lang="en-US" sz="1600" b="1" dirty="0" err="1"/>
              <a:t>Markelz</a:t>
            </a:r>
            <a:endParaRPr lang="en-US" sz="1600" b="1" dirty="0"/>
          </a:p>
        </p:txBody>
      </p:sp>
      <p:sp>
        <p:nvSpPr>
          <p:cNvPr id="14" name="Rectangle 13">
            <a:extLst>
              <a:ext uri="{FF2B5EF4-FFF2-40B4-BE49-F238E27FC236}">
                <a16:creationId xmlns:a16="http://schemas.microsoft.com/office/drawing/2014/main" id="{72893262-E489-432D-97A5-C44742CE2BE7}"/>
              </a:ext>
            </a:extLst>
          </p:cNvPr>
          <p:cNvSpPr/>
          <p:nvPr/>
        </p:nvSpPr>
        <p:spPr>
          <a:xfrm>
            <a:off x="838200" y="5530312"/>
            <a:ext cx="10515599" cy="646331"/>
          </a:xfrm>
          <a:prstGeom prst="rect">
            <a:avLst/>
          </a:prstGeom>
          <a:ln w="28575">
            <a:solidFill>
              <a:schemeClr val="accent2">
                <a:lumMod val="60000"/>
                <a:lumOff val="40000"/>
              </a:schemeClr>
            </a:solidFill>
          </a:ln>
        </p:spPr>
        <p:txBody>
          <a:bodyPr wrap="square">
            <a:spAutoFit/>
          </a:bodyPr>
          <a:lstStyle/>
          <a:p>
            <a:pPr lvl="0">
              <a:defRPr/>
            </a:pPr>
            <a:r>
              <a:rPr lang="en-US" dirty="0">
                <a:solidFill>
                  <a:srgbClr val="003865"/>
                </a:solidFill>
                <a:latin typeface="Calibri"/>
              </a:rPr>
              <a:t>This, and other accessible </a:t>
            </a:r>
            <a:r>
              <a:rPr kumimoji="0" lang="en-US" b="0" u="none" strike="noStrike" kern="1200" cap="none" spc="0" normalizeH="0" noProof="0" dirty="0">
                <a:ln>
                  <a:noFill/>
                </a:ln>
                <a:solidFill>
                  <a:srgbClr val="003865"/>
                </a:solidFill>
                <a:effectLst/>
                <a:uLnTx/>
                <a:uFillTx/>
                <a:latin typeface="Calibri"/>
              </a:rPr>
              <a:t>recordings </a:t>
            </a:r>
            <a:r>
              <a:rPr kumimoji="0" lang="en-US" b="0" u="none" strike="noStrike" kern="1200" cap="none" spc="0" normalizeH="0" noProof="0">
                <a:ln>
                  <a:noFill/>
                </a:ln>
                <a:solidFill>
                  <a:srgbClr val="003865"/>
                </a:solidFill>
                <a:effectLst/>
                <a:uLnTx/>
                <a:uFillTx/>
                <a:latin typeface="Calibri"/>
              </a:rPr>
              <a:t>and materials,</a:t>
            </a:r>
            <a:r>
              <a:rPr kumimoji="0" lang="en-US" b="0" u="none" strike="noStrike" kern="1200" cap="none" spc="0" normalizeH="0" baseline="0" noProof="0">
                <a:ln>
                  <a:noFill/>
                </a:ln>
                <a:solidFill>
                  <a:srgbClr val="003865"/>
                </a:solidFill>
                <a:effectLst/>
                <a:uLnTx/>
                <a:uFillTx/>
                <a:latin typeface="Calibri"/>
              </a:rPr>
              <a:t> </a:t>
            </a:r>
            <a:r>
              <a:rPr kumimoji="0" lang="en-US" b="0" u="none" strike="noStrike" kern="1200" cap="none" spc="0" normalizeH="0" baseline="0" noProof="0" dirty="0">
                <a:ln>
                  <a:noFill/>
                </a:ln>
                <a:solidFill>
                  <a:srgbClr val="003865"/>
                </a:solidFill>
                <a:effectLst/>
                <a:uLnTx/>
                <a:uFillTx/>
                <a:latin typeface="Calibri"/>
              </a:rPr>
              <a:t>can be found </a:t>
            </a:r>
            <a:r>
              <a:rPr lang="en-US" dirty="0">
                <a:solidFill>
                  <a:srgbClr val="003865"/>
                </a:solidFill>
              </a:rPr>
              <a:t>at the </a:t>
            </a:r>
            <a:r>
              <a:rPr lang="en-US" dirty="0">
                <a:solidFill>
                  <a:srgbClr val="003865"/>
                </a:solidFill>
                <a:hlinkClick r:id="rId4"/>
              </a:rPr>
              <a:t>MDE Special Education Training webpage</a:t>
            </a:r>
            <a:r>
              <a:rPr lang="en-US" dirty="0">
                <a:solidFill>
                  <a:srgbClr val="003865"/>
                </a:solidFill>
              </a:rPr>
              <a:t>  (https://education.mn.gov/MDE/dse/sped/spedtrain)</a:t>
            </a:r>
          </a:p>
        </p:txBody>
      </p:sp>
    </p:spTree>
    <p:extLst>
      <p:ext uri="{BB962C8B-B14F-4D97-AF65-F5344CB8AC3E}">
        <p14:creationId xmlns:p14="http://schemas.microsoft.com/office/powerpoint/2010/main" val="247324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MDE Division of Special Education</a:t>
            </a:r>
            <a:br>
              <a:rPr lang="en-US" dirty="0"/>
            </a:br>
            <a:r>
              <a:rPr lang="en-US" dirty="0"/>
              <a:t>Trainings and Webinar Recordings Available</a:t>
            </a:r>
          </a:p>
        </p:txBody>
      </p:sp>
      <p:sp>
        <p:nvSpPr>
          <p:cNvPr id="3" name="Content Placeholder 2"/>
          <p:cNvSpPr>
            <a:spLocks noGrp="1"/>
          </p:cNvSpPr>
          <p:nvPr>
            <p:ph idx="1"/>
          </p:nvPr>
        </p:nvSpPr>
        <p:spPr>
          <a:xfrm>
            <a:off x="838200" y="1825625"/>
            <a:ext cx="10515600" cy="3704687"/>
          </a:xfrm>
        </p:spPr>
        <p:txBody>
          <a:bodyPr>
            <a:normAutofit fontScale="92500"/>
          </a:bodyPr>
          <a:lstStyle/>
          <a:p>
            <a:pPr>
              <a:buFont typeface="Arial" panose="05000000000000000000" pitchFamily="2" charset="2"/>
              <a:buChar char="•"/>
            </a:pPr>
            <a:r>
              <a:rPr lang="en-US" sz="2800" dirty="0">
                <a:solidFill>
                  <a:schemeClr val="accent1"/>
                </a:solidFill>
              </a:rPr>
              <a:t>Five Practically Good Ideas for Any Reality</a:t>
            </a:r>
            <a:endParaRPr lang="en-US" sz="2800" dirty="0">
              <a:solidFill>
                <a:schemeClr val="accent1"/>
              </a:solidFill>
              <a:cs typeface="Calibri"/>
            </a:endParaRPr>
          </a:p>
          <a:p>
            <a:pPr>
              <a:buFont typeface="Arial" panose="05000000000000000000" pitchFamily="2" charset="2"/>
              <a:buChar char="•"/>
            </a:pPr>
            <a:r>
              <a:rPr lang="en-US" sz="2800" dirty="0">
                <a:solidFill>
                  <a:schemeClr val="accent1"/>
                </a:solidFill>
              </a:rPr>
              <a:t>Returning to School During and After Crisis</a:t>
            </a:r>
            <a:endParaRPr lang="en-US" sz="2800" dirty="0">
              <a:solidFill>
                <a:schemeClr val="accent1"/>
              </a:solidFill>
              <a:cs typeface="Calibri"/>
            </a:endParaRPr>
          </a:p>
          <a:p>
            <a:pPr>
              <a:buFont typeface="Arial" panose="05000000000000000000" pitchFamily="2" charset="2"/>
              <a:buChar char="•"/>
            </a:pPr>
            <a:r>
              <a:rPr lang="en-US" sz="2800" dirty="0">
                <a:solidFill>
                  <a:schemeClr val="accent1"/>
                </a:solidFill>
              </a:rPr>
              <a:t>Check-in/Check-Out as a Tier 2 Support</a:t>
            </a:r>
          </a:p>
          <a:p>
            <a:pPr>
              <a:buFont typeface="Arial" panose="05000000000000000000" pitchFamily="2" charset="2"/>
              <a:buChar char="•"/>
            </a:pPr>
            <a:r>
              <a:rPr lang="en-US" sz="2800" dirty="0">
                <a:solidFill>
                  <a:schemeClr val="accent1"/>
                </a:solidFill>
              </a:rPr>
              <a:t>The Interconnected Systems Framework: School mental health and MTSS</a:t>
            </a:r>
            <a:endParaRPr lang="en-US" sz="2800" dirty="0">
              <a:solidFill>
                <a:schemeClr val="accent1"/>
              </a:solidFill>
              <a:cs typeface="Calibri"/>
            </a:endParaRPr>
          </a:p>
          <a:p>
            <a:pPr>
              <a:buFont typeface="Arial" panose="05000000000000000000" pitchFamily="2" charset="2"/>
              <a:buChar char="•"/>
            </a:pPr>
            <a:r>
              <a:rPr lang="en-US" sz="2800" dirty="0">
                <a:solidFill>
                  <a:schemeClr val="accent1"/>
                </a:solidFill>
              </a:rPr>
              <a:t>Systematic Screening in the COVID-19 Era: Comprehensive, Integrated, Three-Tiered Model of Prevention</a:t>
            </a:r>
            <a:endParaRPr lang="en-US" sz="2800" dirty="0">
              <a:solidFill>
                <a:schemeClr val="accent1"/>
              </a:solidFill>
              <a:cs typeface="Calibri"/>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dirty="0">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Rectangle 6">
            <a:extLst>
              <a:ext uri="{FF2B5EF4-FFF2-40B4-BE49-F238E27FC236}">
                <a16:creationId xmlns:a16="http://schemas.microsoft.com/office/drawing/2014/main" id="{72893262-E489-432D-97A5-C44742CE2BE7}"/>
              </a:ext>
            </a:extLst>
          </p:cNvPr>
          <p:cNvSpPr/>
          <p:nvPr/>
        </p:nvSpPr>
        <p:spPr>
          <a:xfrm>
            <a:off x="838200" y="5530312"/>
            <a:ext cx="10515599" cy="646331"/>
          </a:xfrm>
          <a:prstGeom prst="rect">
            <a:avLst/>
          </a:prstGeom>
          <a:ln w="28575">
            <a:solidFill>
              <a:schemeClr val="accent2">
                <a:lumMod val="60000"/>
                <a:lumOff val="40000"/>
              </a:schemeClr>
            </a:solidFill>
          </a:ln>
        </p:spPr>
        <p:txBody>
          <a:bodyPr wrap="square">
            <a:spAutoFit/>
          </a:bodyPr>
          <a:lstStyle/>
          <a:p>
            <a:pPr lvl="0">
              <a:defRPr/>
            </a:pPr>
            <a:r>
              <a:rPr lang="en-US" dirty="0">
                <a:solidFill>
                  <a:srgbClr val="003865"/>
                </a:solidFill>
                <a:latin typeface="Calibri"/>
              </a:rPr>
              <a:t>All accessible </a:t>
            </a:r>
            <a:r>
              <a:rPr kumimoji="0" lang="en-US" b="0" u="none" strike="noStrike" kern="1200" cap="none" spc="0" normalizeH="0" noProof="0" dirty="0">
                <a:ln>
                  <a:noFill/>
                </a:ln>
                <a:solidFill>
                  <a:srgbClr val="003865"/>
                </a:solidFill>
                <a:effectLst/>
                <a:uLnTx/>
                <a:uFillTx/>
                <a:latin typeface="Calibri"/>
              </a:rPr>
              <a:t>recordings and materials</a:t>
            </a:r>
            <a:r>
              <a:rPr kumimoji="0" lang="en-US" b="0" u="none" strike="noStrike" kern="1200" cap="none" spc="0" normalizeH="0" baseline="0" noProof="0" dirty="0">
                <a:ln>
                  <a:noFill/>
                </a:ln>
                <a:solidFill>
                  <a:srgbClr val="003865"/>
                </a:solidFill>
                <a:effectLst/>
                <a:uLnTx/>
                <a:uFillTx/>
                <a:latin typeface="Calibri"/>
              </a:rPr>
              <a:t> can be found </a:t>
            </a:r>
            <a:r>
              <a:rPr lang="en-US" dirty="0">
                <a:solidFill>
                  <a:srgbClr val="003865"/>
                </a:solidFill>
              </a:rPr>
              <a:t>at the </a:t>
            </a:r>
            <a:r>
              <a:rPr lang="en-US" dirty="0">
                <a:solidFill>
                  <a:srgbClr val="003865"/>
                </a:solidFill>
                <a:hlinkClick r:id="rId2"/>
              </a:rPr>
              <a:t>MDE Special Education Training webpage</a:t>
            </a:r>
            <a:r>
              <a:rPr lang="en-US" dirty="0">
                <a:solidFill>
                  <a:srgbClr val="003865"/>
                </a:solidFill>
              </a:rPr>
              <a:t>  (https://education.mn.gov/MDE/dse/sped/spedtrain)</a:t>
            </a:r>
          </a:p>
        </p:txBody>
      </p:sp>
    </p:spTree>
    <p:extLst>
      <p:ext uri="{BB962C8B-B14F-4D97-AF65-F5344CB8AC3E}">
        <p14:creationId xmlns:p14="http://schemas.microsoft.com/office/powerpoint/2010/main" val="296191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Action Planning with Results</a:t>
            </a:r>
            <a:br>
              <a:rPr lang="en-US" dirty="0"/>
            </a:br>
            <a:r>
              <a:rPr lang="en-US" sz="6000" dirty="0"/>
              <a:t>News and Updates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30410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rtual PBIS Leadership  Forum"/>
          <p:cNvPicPr>
            <a:picLocks noChangeAspect="1"/>
          </p:cNvPicPr>
          <p:nvPr/>
        </p:nvPicPr>
        <p:blipFill rotWithShape="1">
          <a:blip r:embed="rId2" cstate="screen">
            <a:extLst>
              <a:ext uri="{28A0092B-C50C-407E-A947-70E740481C1C}">
                <a14:useLocalDpi xmlns:a14="http://schemas.microsoft.com/office/drawing/2010/main"/>
              </a:ext>
            </a:extLst>
          </a:blip>
          <a:srcRect l="5769" t="3098" r="4702" b="8354"/>
          <a:stretch/>
        </p:blipFill>
        <p:spPr>
          <a:xfrm>
            <a:off x="2980661" y="1439285"/>
            <a:ext cx="6223497" cy="1073703"/>
          </a:xfrm>
          <a:prstGeom prst="rect">
            <a:avLst/>
          </a:prstGeom>
        </p:spPr>
      </p:pic>
      <p:sp>
        <p:nvSpPr>
          <p:cNvPr id="2" name="Title 1"/>
          <p:cNvSpPr>
            <a:spLocks noGrp="1"/>
          </p:cNvSpPr>
          <p:nvPr>
            <p:ph type="title"/>
          </p:nvPr>
        </p:nvSpPr>
        <p:spPr/>
        <p:txBody>
          <a:bodyPr/>
          <a:lstStyle/>
          <a:p>
            <a:r>
              <a:rPr lang="en-US" dirty="0"/>
              <a:t>PBIS Leadership Forum Presentations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mn-cs"/>
              </a:rPr>
              <a:t>pbis.org</a:t>
            </a: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838199" y="2606781"/>
            <a:ext cx="10515599" cy="9694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7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This three-day virtual forum for school, state, district and regional Leadership Teams and other professionals has been designed to help increase the effectiveness of PBIS implementation.</a:t>
            </a:r>
            <a:endParaRPr kumimoji="0" lang="en-US" sz="17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hlinkClick r:id="rId3"/>
              </a:rPr>
              <a:t>Center on PBIS Leadership Forum website</a:t>
            </a: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http://PBISforum.org)</a:t>
            </a:r>
          </a:p>
        </p:txBody>
      </p:sp>
      <p:sp>
        <p:nvSpPr>
          <p:cNvPr id="11" name="Content Placeholder 2"/>
          <p:cNvSpPr txBox="1">
            <a:spLocks/>
          </p:cNvSpPr>
          <p:nvPr/>
        </p:nvSpPr>
        <p:spPr>
          <a:xfrm>
            <a:off x="838199" y="3691614"/>
            <a:ext cx="10515600" cy="2485349"/>
          </a:xfrm>
          <a:prstGeom prst="rect">
            <a:avLst/>
          </a:prstGeom>
          <a:ln w="28575">
            <a:solidFill>
              <a:schemeClr val="accent2"/>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Arial" panose="020B0604020202020204" pitchFamily="34" charset="0"/>
              <a:buNone/>
            </a:pPr>
            <a:r>
              <a:rPr lang="en-US" sz="2400" dirty="0"/>
              <a:t>Recordings from PBIS Leadership Forums, including </a:t>
            </a:r>
            <a:r>
              <a:rPr lang="en-US" sz="2400" b="1" dirty="0"/>
              <a:t>keynotes</a:t>
            </a:r>
            <a:r>
              <a:rPr lang="en-US" sz="2400" dirty="0"/>
              <a:t> and </a:t>
            </a:r>
            <a:r>
              <a:rPr lang="en-US" sz="2400" b="1" dirty="0"/>
              <a:t>presentations about PBIS concepts and applications</a:t>
            </a:r>
            <a:r>
              <a:rPr lang="en-US" sz="2400" dirty="0"/>
              <a:t>, continue to be posted.</a:t>
            </a:r>
            <a:endParaRPr lang="en-US" sz="2800" dirty="0"/>
          </a:p>
          <a:p>
            <a:pPr marL="0" indent="0">
              <a:lnSpc>
                <a:spcPct val="120000"/>
              </a:lnSpc>
              <a:spcBef>
                <a:spcPts val="0"/>
              </a:spcBef>
              <a:spcAft>
                <a:spcPts val="0"/>
              </a:spcAft>
              <a:buFont typeface="Arial" panose="020B0604020202020204" pitchFamily="34" charset="0"/>
              <a:buNone/>
            </a:pPr>
            <a:r>
              <a:rPr lang="en-US" sz="2400" b="1" dirty="0"/>
              <a:t>Check </a:t>
            </a:r>
            <a:r>
              <a:rPr lang="en-US" sz="2400" b="1" dirty="0">
                <a:hlinkClick r:id="rId4"/>
              </a:rPr>
              <a:t>PBIS Leadership Forum Session Materials</a:t>
            </a:r>
            <a:endParaRPr lang="en-US" sz="2400" b="1" dirty="0"/>
          </a:p>
          <a:p>
            <a:pPr marL="0" indent="0">
              <a:lnSpc>
                <a:spcPct val="120000"/>
              </a:lnSpc>
              <a:spcBef>
                <a:spcPts val="0"/>
              </a:spcBef>
              <a:spcAft>
                <a:spcPts val="1200"/>
              </a:spcAft>
              <a:buFont typeface="Arial" panose="020B0604020202020204" pitchFamily="34" charset="0"/>
              <a:buNone/>
            </a:pPr>
            <a:r>
              <a:rPr lang="en-US" sz="2400" b="1" dirty="0"/>
              <a:t>(https://pbis.org/conference-and-presentations/pbis-leadership-forum) </a:t>
            </a:r>
            <a:r>
              <a:rPr lang="en-US" sz="2400" dirty="0"/>
              <a:t>when made available.</a:t>
            </a:r>
          </a:p>
          <a:p>
            <a:pPr marL="0" indent="0">
              <a:lnSpc>
                <a:spcPct val="120000"/>
              </a:lnSpc>
              <a:spcBef>
                <a:spcPts val="0"/>
              </a:spcBef>
              <a:spcAft>
                <a:spcPts val="0"/>
              </a:spcAft>
              <a:buFont typeface="Arial" panose="020B0604020202020204" pitchFamily="34" charset="0"/>
              <a:buNone/>
            </a:pPr>
            <a:r>
              <a:rPr lang="en-US" sz="2400" b="1" dirty="0"/>
              <a:t>Check </a:t>
            </a:r>
            <a:r>
              <a:rPr lang="en-US" sz="2400" b="1" dirty="0">
                <a:hlinkClick r:id="rId5"/>
              </a:rPr>
              <a:t>Videos on the Center on PBIS YouTube Channel</a:t>
            </a:r>
            <a:r>
              <a:rPr lang="en-US" sz="2400" b="1" dirty="0"/>
              <a:t> (https://youtube.com/c/CenteronPBIS/videos) </a:t>
            </a:r>
            <a:r>
              <a:rPr lang="en-US" sz="2400" dirty="0"/>
              <a:t>for recordings available now</a:t>
            </a:r>
          </a:p>
        </p:txBody>
      </p:sp>
    </p:spTree>
    <p:extLst>
      <p:ext uri="{BB962C8B-B14F-4D97-AF65-F5344CB8AC3E}">
        <p14:creationId xmlns:p14="http://schemas.microsoft.com/office/powerpoint/2010/main" val="371790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lack and white clip art of movie film reel." title="Movie Film 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425150">
            <a:off x="8780372" y="5358585"/>
            <a:ext cx="2678633" cy="133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33" t="7268" r="1270" b="-2"/>
          <a:stretch/>
        </p:blipFill>
        <p:spPr>
          <a:xfrm rot="1358937">
            <a:off x="5430216" y="5431694"/>
            <a:ext cx="2833557" cy="146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a:t>2022 Minnesota PBIS Institute and Film Festival</a:t>
            </a:r>
            <a:br>
              <a:rPr lang="en-US"/>
            </a:br>
            <a:r>
              <a:rPr lang="en-US"/>
              <a:t>Save-the-dates for June 14-16, 2022</a:t>
            </a:r>
            <a:endParaRPr lang="en-US" dirty="0"/>
          </a:p>
        </p:txBody>
      </p:sp>
      <p:sp>
        <p:nvSpPr>
          <p:cNvPr id="3" name="Content Placeholder 2"/>
          <p:cNvSpPr>
            <a:spLocks noGrp="1"/>
          </p:cNvSpPr>
          <p:nvPr>
            <p:ph idx="1"/>
          </p:nvPr>
        </p:nvSpPr>
        <p:spPr/>
        <p:txBody>
          <a:bodyPr/>
          <a:lstStyle/>
          <a:p>
            <a:pPr marL="0" indent="0">
              <a:buNone/>
            </a:pPr>
            <a:r>
              <a:rPr lang="en-US" b="1" i="1" dirty="0"/>
              <a:t>Save-the-dates for June 14-16, 2022</a:t>
            </a:r>
            <a:r>
              <a:rPr lang="en-US" i="1" dirty="0"/>
              <a:t> for Summer Institute, Film Festival and Annual Sustaining Exemplar Recognition Ceremony </a:t>
            </a:r>
          </a:p>
          <a:p>
            <a:r>
              <a:rPr lang="en-US" dirty="0"/>
              <a:t>Request for proposals for breakout sessions and films will appear this winter</a:t>
            </a:r>
          </a:p>
          <a:p>
            <a:pPr lvl="1"/>
            <a:r>
              <a:rPr lang="en-US" dirty="0"/>
              <a:t>Submission forms and presentations from previous institutes available on the </a:t>
            </a:r>
            <a:r>
              <a:rPr lang="en-US" dirty="0">
                <a:hlinkClick r:id="rId5"/>
              </a:rPr>
              <a:t>Minnesota PBIS Summer Institute webpage</a:t>
            </a:r>
            <a:r>
              <a:rPr lang="en-US" dirty="0"/>
              <a:t> (https://pbismn.org/summer-institute)</a:t>
            </a:r>
          </a:p>
          <a:p>
            <a:r>
              <a:rPr lang="en-US" dirty="0"/>
              <a:t>See Summer Institute 2020 and 2021 presentations, including the keynote by Dr. Tamika LaSalle, </a:t>
            </a:r>
            <a:r>
              <a:rPr lang="en-US" dirty="0">
                <a:hlinkClick r:id="rId6"/>
              </a:rPr>
              <a:t>“[Culturally Responsive] PBIS: Leveraging Existing Systems to Advance Equity”</a:t>
            </a:r>
            <a:r>
              <a:rPr lang="en-US" dirty="0"/>
              <a:t> (https://youtube.com/c/PBISMinnesota/videos)</a:t>
            </a:r>
          </a:p>
        </p:txBody>
      </p:sp>
      <p:sp>
        <p:nvSpPr>
          <p:cNvPr id="4" name="Date Placeholder 3"/>
          <p:cNvSpPr>
            <a:spLocks noGrp="1"/>
          </p:cNvSpPr>
          <p:nvPr>
            <p:ph type="dt" sz="half" idx="10"/>
          </p:nvPr>
        </p:nvSpPr>
        <p:spPr/>
        <p:txBody>
          <a:bodyPr/>
          <a:lstStyle/>
          <a:p>
            <a:fld id="{824D5D47-1752-4D84-8BFB-C2F71A34C932}" type="datetime1">
              <a:rPr lang="en-US" smtClean="0"/>
              <a:pPr/>
              <a:t>11/3/2021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60069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a:solidFill>
                <a:srgbClr val="000000"/>
              </a:solidFill>
            </a:endParaRPr>
          </a:p>
        </p:txBody>
      </p:sp>
      <p:sp>
        <p:nvSpPr>
          <p:cNvPr id="6" name="Footer Placeholder 5"/>
          <p:cNvSpPr>
            <a:spLocks noGrp="1"/>
          </p:cNvSpPr>
          <p:nvPr>
            <p:ph type="ftr" sz="quarter" idx="13"/>
          </p:nvPr>
        </p:nvSpPr>
        <p:spPr/>
        <p:txBody>
          <a:bodyPr/>
          <a:lstStyle/>
          <a:p>
            <a:r>
              <a:rPr lang="en-US" dirty="0">
                <a:solidFill>
                  <a:srgbClr val="003865"/>
                </a:solidFill>
              </a:rPr>
              <a:t>Minnesota Department of Education | education.mn.gov</a:t>
            </a:r>
          </a:p>
        </p:txBody>
      </p:sp>
      <p:pic>
        <p:nvPicPr>
          <p:cNvPr id="9" name="Picture 8" descr="Screenshot of cohort 18 application overview"/>
          <p:cNvPicPr>
            <a:picLocks noChangeAspect="1"/>
          </p:cNvPicPr>
          <p:nvPr/>
        </p:nvPicPr>
        <p:blipFill rotWithShape="1">
          <a:blip r:embed="rId2"/>
          <a:srcRect l="6271" t="28858" r="4999" b="16152"/>
          <a:stretch/>
        </p:blipFill>
        <p:spPr>
          <a:xfrm>
            <a:off x="1713328" y="3809817"/>
            <a:ext cx="8909138" cy="4101766"/>
          </a:xfrm>
          <a:prstGeom prst="rect">
            <a:avLst/>
          </a:prstGeom>
          <a:ln>
            <a:solidFill>
              <a:schemeClr val="tx1"/>
            </a:solidFill>
          </a:ln>
        </p:spPr>
      </p:pic>
      <p:sp>
        <p:nvSpPr>
          <p:cNvPr id="2" name="Title 1"/>
          <p:cNvSpPr>
            <a:spLocks noGrp="1"/>
          </p:cNvSpPr>
          <p:nvPr>
            <p:ph type="title"/>
          </p:nvPr>
        </p:nvSpPr>
        <p:spPr/>
        <p:txBody>
          <a:bodyPr/>
          <a:lstStyle/>
          <a:p>
            <a:r>
              <a:rPr lang="en-US"/>
              <a:t>Schools Can Apply for Cohort 18 (2022-2024)</a:t>
            </a:r>
          </a:p>
        </p:txBody>
      </p:sp>
      <p:sp>
        <p:nvSpPr>
          <p:cNvPr id="3" name="Content Placeholder 2"/>
          <p:cNvSpPr>
            <a:spLocks noGrp="1"/>
          </p:cNvSpPr>
          <p:nvPr>
            <p:ph idx="1"/>
          </p:nvPr>
        </p:nvSpPr>
        <p:spPr/>
        <p:txBody>
          <a:bodyPr/>
          <a:lstStyle/>
          <a:p>
            <a:pPr marL="228600" lvl="0" indent="-228600">
              <a:buClr>
                <a:srgbClr val="003865"/>
              </a:buClr>
              <a:buFont typeface="Arial" panose="020B0604020202020204" pitchFamily="34" charset="0"/>
              <a:buChar char="•"/>
            </a:pPr>
            <a:r>
              <a:rPr lang="en-US">
                <a:solidFill>
                  <a:srgbClr val="003865"/>
                </a:solidFill>
              </a:rPr>
              <a:t>Cohort application guides through Exploration activities to </a:t>
            </a:r>
            <a:r>
              <a:rPr lang="en-US" b="1">
                <a:solidFill>
                  <a:srgbClr val="003865"/>
                </a:solidFill>
              </a:rPr>
              <a:t>form a team </a:t>
            </a:r>
            <a:r>
              <a:rPr lang="en-US">
                <a:solidFill>
                  <a:srgbClr val="003865"/>
                </a:solidFill>
              </a:rPr>
              <a:t>and </a:t>
            </a:r>
            <a:r>
              <a:rPr lang="en-US" b="1">
                <a:solidFill>
                  <a:srgbClr val="003865"/>
                </a:solidFill>
              </a:rPr>
              <a:t>get data system </a:t>
            </a:r>
            <a:r>
              <a:rPr lang="en-US">
                <a:solidFill>
                  <a:srgbClr val="003865"/>
                </a:solidFill>
              </a:rPr>
              <a:t>in place.</a:t>
            </a:r>
          </a:p>
          <a:p>
            <a:pPr marL="228600" lvl="0" indent="-228600">
              <a:buClr>
                <a:srgbClr val="003865"/>
              </a:buClr>
              <a:buFont typeface="Arial" panose="020B0604020202020204" pitchFamily="34" charset="0"/>
              <a:buChar char="•"/>
            </a:pPr>
            <a:r>
              <a:rPr lang="en-US">
                <a:solidFill>
                  <a:srgbClr val="003865"/>
                </a:solidFill>
              </a:rPr>
              <a:t>Teams get pre-requisites in place to be </a:t>
            </a:r>
            <a:r>
              <a:rPr lang="en-US" b="1">
                <a:solidFill>
                  <a:srgbClr val="003865"/>
                </a:solidFill>
              </a:rPr>
              <a:t>ready</a:t>
            </a:r>
            <a:r>
              <a:rPr lang="en-US">
                <a:solidFill>
                  <a:srgbClr val="003865"/>
                </a:solidFill>
              </a:rPr>
              <a:t> for </a:t>
            </a:r>
            <a:r>
              <a:rPr lang="en-US" b="1">
                <a:solidFill>
                  <a:srgbClr val="003865"/>
                </a:solidFill>
              </a:rPr>
              <a:t>PBIS Installation</a:t>
            </a:r>
            <a:r>
              <a:rPr lang="en-US">
                <a:solidFill>
                  <a:srgbClr val="003865"/>
                </a:solidFill>
              </a:rPr>
              <a:t>, including </a:t>
            </a:r>
            <a:r>
              <a:rPr lang="en-US" b="1">
                <a:solidFill>
                  <a:srgbClr val="003865"/>
                </a:solidFill>
              </a:rPr>
              <a:t>commitment to data collection and analysis</a:t>
            </a:r>
            <a:r>
              <a:rPr lang="en-US">
                <a:solidFill>
                  <a:srgbClr val="003865"/>
                </a:solidFill>
              </a:rPr>
              <a:t>.</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19</a:t>
            </a:fld>
            <a:endParaRPr lang="en-US">
              <a:solidFill>
                <a:srgbClr val="000000"/>
              </a:solidFill>
            </a:endParaRPr>
          </a:p>
        </p:txBody>
      </p:sp>
      <p:sp>
        <p:nvSpPr>
          <p:cNvPr id="8" name="TextBox 7"/>
          <p:cNvSpPr txBox="1"/>
          <p:nvPr/>
        </p:nvSpPr>
        <p:spPr>
          <a:xfrm>
            <a:off x="8824785" y="3445263"/>
            <a:ext cx="3260124" cy="2062103"/>
          </a:xfrm>
          <a:prstGeom prst="rect">
            <a:avLst/>
          </a:prstGeom>
          <a:solidFill>
            <a:schemeClr val="bg1"/>
          </a:solidFill>
          <a:ln w="38100">
            <a:solidFill>
              <a:schemeClr val="accent2"/>
            </a:solidFill>
          </a:ln>
        </p:spPr>
        <p:txBody>
          <a:bodyPr wrap="square" rtlCol="0">
            <a:spAutoFit/>
          </a:bodyPr>
          <a:lstStyle/>
          <a:p>
            <a:r>
              <a:rPr lang="en-US" sz="3600" b="1">
                <a:solidFill>
                  <a:srgbClr val="003865"/>
                </a:solidFill>
              </a:rPr>
              <a:t>Opens in November!</a:t>
            </a:r>
          </a:p>
          <a:p>
            <a:r>
              <a:rPr lang="en-US" sz="2800"/>
              <a:t>(https://pbisMN.org/Getting-Started)</a:t>
            </a:r>
          </a:p>
        </p:txBody>
      </p:sp>
    </p:spTree>
    <p:extLst>
      <p:ext uri="{BB962C8B-B14F-4D97-AF65-F5344CB8AC3E}">
        <p14:creationId xmlns:p14="http://schemas.microsoft.com/office/powerpoint/2010/main" val="46370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title="Slide background featuring three photos of students lear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 y="171"/>
            <a:ext cx="12191085" cy="6857657"/>
          </a:xfrm>
          <a:prstGeom prst="rect">
            <a:avLst/>
          </a:prstGeom>
        </p:spPr>
      </p:pic>
      <p:sp>
        <p:nvSpPr>
          <p:cNvPr id="6" name="Title 5"/>
          <p:cNvSpPr>
            <a:spLocks noGrp="1"/>
          </p:cNvSpPr>
          <p:nvPr>
            <p:ph type="title"/>
          </p:nvPr>
        </p:nvSpPr>
        <p:spPr>
          <a:xfrm>
            <a:off x="838200" y="-1"/>
            <a:ext cx="10515600" cy="1528355"/>
          </a:xfrm>
        </p:spPr>
        <p:txBody>
          <a:bodyPr>
            <a:normAutofit/>
          </a:bodyPr>
          <a:lstStyle/>
          <a:p>
            <a:r>
              <a:rPr lang="en-US" sz="3600" dirty="0"/>
              <a:t>Ten Minnesota Commitments to Equity</a:t>
            </a:r>
          </a:p>
        </p:txBody>
      </p:sp>
      <p:sp>
        <p:nvSpPr>
          <p:cNvPr id="7" name="Content Placeholder 6"/>
          <p:cNvSpPr>
            <a:spLocks noGrp="1"/>
          </p:cNvSpPr>
          <p:nvPr>
            <p:ph sz="quarter" idx="10"/>
          </p:nvPr>
        </p:nvSpPr>
        <p:spPr>
          <a:xfrm>
            <a:off x="838200" y="1815738"/>
            <a:ext cx="10515600" cy="4545874"/>
          </a:xfrm>
        </p:spPr>
        <p:txBody>
          <a:bodyPr>
            <a:noAutofit/>
          </a:bodyPr>
          <a:lstStyle/>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Prioritize equity.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Start from within.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Measure what matters.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Go local.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Follow the money.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Start early.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Monitor implementation of standards.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Value people.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Improve conditions for learning.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Give students options. </a:t>
            </a:r>
          </a:p>
        </p:txBody>
      </p:sp>
    </p:spTree>
    <p:extLst>
      <p:ext uri="{BB962C8B-B14F-4D97-AF65-F5344CB8AC3E}">
        <p14:creationId xmlns:p14="http://schemas.microsoft.com/office/powerpoint/2010/main" val="548115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20</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Tree>
    <p:extLst>
      <p:ext uri="{BB962C8B-B14F-4D97-AF65-F5344CB8AC3E}">
        <p14:creationId xmlns:p14="http://schemas.microsoft.com/office/powerpoint/2010/main" val="327995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South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21</a:t>
            </a:fld>
            <a:endParaRPr lang="en-US"/>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South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Liz Deen </a:t>
            </a:r>
          </a:p>
          <a:p>
            <a:pPr marL="0" indent="0">
              <a:spcBef>
                <a:spcPts val="0"/>
              </a:spcBef>
              <a:buNone/>
            </a:pPr>
            <a:r>
              <a:rPr lang="en-US" sz="1800">
                <a:ea typeface="Verdana" panose="020B0604030504040204" pitchFamily="34" charset="0"/>
                <a:cs typeface="Verdana" panose="020B0604030504040204" pitchFamily="34" charset="0"/>
              </a:rPr>
              <a:t>Lead SRIP Coordinator</a:t>
            </a:r>
            <a:endParaRPr lang="en-US" sz="1800" b="1">
              <a:latin typeface="+mj-lt"/>
              <a:ea typeface="Verdana" panose="020B0604030504040204" pitchFamily="34" charset="0"/>
              <a:cs typeface="Verdana" panose="020B0604030504040204" pitchFamily="34" charset="0"/>
            </a:endParaRPr>
          </a:p>
          <a:p>
            <a:pPr marL="0" indent="0">
              <a:spcBef>
                <a:spcPts val="0"/>
              </a:spcBef>
              <a:buNone/>
            </a:pPr>
            <a:r>
              <a:rPr lang="en-US" sz="1800">
                <a:latin typeface="+mj-lt"/>
                <a:ea typeface="Verdana" panose="020B0604030504040204" pitchFamily="34" charset="0"/>
                <a:cs typeface="Verdana" panose="020B0604030504040204" pitchFamily="34" charset="0"/>
                <a:hlinkClick r:id="rId3"/>
              </a:rPr>
              <a:t>Liz.Deen@swwc.org</a:t>
            </a:r>
            <a:r>
              <a:rPr lang="en-US" sz="1800">
                <a:latin typeface="+mj-lt"/>
                <a:ea typeface="Verdana" panose="020B0604030504040204" pitchFamily="34" charset="0"/>
                <a:cs typeface="Verdana" panose="020B0604030504040204" pitchFamily="34" charset="0"/>
              </a:rPr>
              <a:t> </a:t>
            </a:r>
            <a:endParaRPr lang="en-US" sz="1100">
              <a:latin typeface="+mj-lt"/>
            </a:endParaRPr>
          </a:p>
          <a:p>
            <a:pPr mar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rPr>
              <a:t>SRIP Coordinator – SWWC</a:t>
            </a:r>
            <a:endParaRPr lang="en-US" sz="1800" b="1">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hlinkClick r:id="rId4"/>
              </a:rPr>
              <a:t>Hazel.Ashbeck@swwc.org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lv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Erin Toninato</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rPr>
              <a:t>South Central Service Cooperative </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hlinkClick r:id="rId5"/>
              </a:rPr>
              <a:t>EToninato@mnscsc.org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indent="0">
              <a:buNone/>
            </a:pPr>
            <a:endParaRPr lang="en-US" sz="1100">
              <a:latin typeface="+mj-lt"/>
            </a:endParaRPr>
          </a:p>
          <a:p>
            <a:pPr marL="0" indent="0">
              <a:buNone/>
            </a:pPr>
            <a:r>
              <a:rPr lang="en-US" sz="1800" b="1">
                <a:latin typeface="+mj-lt"/>
                <a:ea typeface="Verdana" panose="020B0604030504040204" pitchFamily="34" charset="0"/>
                <a:cs typeface="Verdana" panose="020B0604030504040204" pitchFamily="34" charset="0"/>
              </a:rPr>
              <a:t>Amber Bruns</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Southwest West Central Service Cooperative </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6"/>
              </a:rPr>
              <a:t>Amber.Bruns@swwc.org</a:t>
            </a:r>
            <a:r>
              <a:rPr lang="en-US" sz="1800">
                <a:latin typeface="+mj-lt"/>
                <a:ea typeface="Verdana" panose="020B0604030504040204" pitchFamily="34" charset="0"/>
                <a:cs typeface="Verdana" panose="020B0604030504040204" pitchFamily="34" charset="0"/>
              </a:rPr>
              <a:t> </a:t>
            </a:r>
          </a:p>
          <a:p>
            <a:pPr marL="0" indent="0">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Garrett Petrie</a:t>
            </a:r>
            <a:endParaRPr lang="en-US"/>
          </a:p>
          <a:p>
            <a:r>
              <a:rPr lang="en-US">
                <a:hlinkClick r:id="rId7"/>
              </a:rPr>
              <a:t>Garrett.Petrie@state.mn.us</a:t>
            </a:r>
            <a:endParaRPr lang="en-US" sz="1100">
              <a:latin typeface="+mj-lt"/>
            </a:endParaRPr>
          </a:p>
          <a:p>
            <a:endParaRPr lang="en-US" sz="1100">
              <a:latin typeface="+mj-lt"/>
            </a:endParaRPr>
          </a:p>
          <a:p>
            <a:r>
              <a:rPr lang="en-US" b="1"/>
              <a:t>Janet Christensen</a:t>
            </a:r>
            <a:endParaRPr lang="en-US"/>
          </a:p>
          <a:p>
            <a:r>
              <a:rPr lang="en-US">
                <a:hlinkClick r:id="rId8"/>
              </a:rPr>
              <a:t>Janet.Christensen@state.mn.us</a:t>
            </a:r>
            <a:r>
              <a:rPr lang="en-US"/>
              <a:t> </a:t>
            </a:r>
          </a:p>
          <a:p>
            <a:endParaRPr lang="en-US" sz="1100">
              <a:latin typeface="+mj-lt"/>
            </a:endParaRPr>
          </a:p>
          <a:p>
            <a:r>
              <a:rPr lang="en-US" b="1"/>
              <a:t>Eric Kloos</a:t>
            </a:r>
            <a:br>
              <a:rPr lang="en-US"/>
            </a:br>
            <a:r>
              <a:rPr lang="en-US" u="sng">
                <a:hlinkClick r:id="rId9"/>
              </a:rPr>
              <a:t>Eric.Kloos@state.mn.us</a:t>
            </a:r>
            <a:br>
              <a:rPr lang="en-US"/>
            </a:br>
            <a:endParaRPr lang="en-US">
              <a:latin typeface="+mj-lt"/>
            </a:endParaRPr>
          </a:p>
          <a:p>
            <a:pPr>
              <a:spcAft>
                <a:spcPts val="600"/>
              </a:spcAft>
            </a:pPr>
            <a:r>
              <a:rPr lang="en-US" sz="2000" b="1" i="1">
                <a:latin typeface="+mj-lt"/>
              </a:rPr>
              <a:t>PBIS Evaluation Contact</a:t>
            </a:r>
          </a:p>
          <a:p>
            <a:r>
              <a:rPr lang="en-US" b="1">
                <a:latin typeface="+mj-lt"/>
              </a:rPr>
              <a:t>Wilder Research</a:t>
            </a:r>
            <a:br>
              <a:rPr lang="en-US">
                <a:latin typeface="+mj-lt"/>
              </a:rPr>
            </a:br>
            <a:r>
              <a:rPr lang="en-US" u="sng">
                <a:latin typeface="+mj-lt"/>
                <a:hlinkClick r:id="rId10"/>
              </a:rPr>
              <a:t>pbisevalmn@wilder.org</a:t>
            </a:r>
            <a:endParaRPr lang="en-US" sz="200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https://pbismn.org/contact-us.php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11/3/2021</a:t>
            </a:fld>
            <a:endParaRPr lang="en-US">
              <a:solidFill>
                <a:srgbClr val="000000"/>
              </a:solidFill>
            </a:endParaRPr>
          </a:p>
        </p:txBody>
      </p:sp>
      <p:sp>
        <p:nvSpPr>
          <p:cNvPr id="8" name="Footer Placeholder 7"/>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377835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endParaRPr lang="en-US" sz="2800" dirty="0"/>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11/3/2021</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dirty="0">
                <a:solidFill>
                  <a:srgbClr val="FFFFFF"/>
                </a:solidFill>
              </a:rPr>
              <a:t>Minnesota Department of Education | education.mn.gov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410546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Action Planning with Results</a:t>
            </a:r>
            <a:br>
              <a:rPr lang="en-US" dirty="0">
                <a:solidFill>
                  <a:srgbClr val="FFFFFF"/>
                </a:solidFill>
              </a:rPr>
            </a:br>
            <a:r>
              <a:rPr lang="en-US" sz="2700" dirty="0">
                <a:solidFill>
                  <a:srgbClr val="FFFFFF"/>
                </a:solidFill>
              </a:rPr>
              <a:t>PBIS Minnesota Cohort Training</a:t>
            </a:r>
            <a:endParaRPr lang="en-US" sz="3200" dirty="0"/>
          </a:p>
        </p:txBody>
      </p:sp>
      <p:sp>
        <p:nvSpPr>
          <p:cNvPr id="3" name="Content Placeholder 2"/>
          <p:cNvSpPr>
            <a:spLocks noGrp="1"/>
          </p:cNvSpPr>
          <p:nvPr>
            <p:ph idx="1"/>
          </p:nvPr>
        </p:nvSpPr>
        <p:spPr/>
        <p:txBody>
          <a:bodyPr>
            <a:normAutofit/>
          </a:bodyPr>
          <a:lstStyle/>
          <a:p>
            <a:pPr marL="0" indent="0">
              <a:buNone/>
            </a:pPr>
            <a:r>
              <a:rPr lang="en-US" sz="3600" b="1" dirty="0"/>
              <a:t>Takeaways</a:t>
            </a:r>
          </a:p>
          <a:p>
            <a:r>
              <a:rPr lang="en-US" sz="2800" dirty="0">
                <a:sym typeface="Calibri"/>
              </a:rPr>
              <a:t>PBIS implementation elements and factors</a:t>
            </a:r>
          </a:p>
          <a:p>
            <a:r>
              <a:rPr lang="en-US" sz="2800" dirty="0"/>
              <a:t>Implementation progress</a:t>
            </a:r>
          </a:p>
          <a:p>
            <a:r>
              <a:rPr lang="en-US" sz="2800" dirty="0"/>
              <a:t>Featured webinar recordings </a:t>
            </a:r>
          </a:p>
          <a:p>
            <a:r>
              <a:rPr lang="en-US" sz="2800" dirty="0"/>
              <a:t>News and updates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378511-6713-4613-8B07-4467D575BE79}"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60990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dirty="0">
                <a:ln>
                  <a:noFill/>
                </a:ln>
                <a:solidFill>
                  <a:srgbClr val="78BE21"/>
                </a:solidFill>
                <a:effectLst/>
                <a:uLnTx/>
                <a:uFillTx/>
                <a:latin typeface="Calibri"/>
                <a:ea typeface="+mj-ea"/>
                <a:cs typeface="+mj-cs"/>
              </a:rPr>
              <a:t>Action Planning with Results</a:t>
            </a:r>
            <a:br>
              <a:rPr kumimoji="0" lang="en-US" sz="3200" b="1" i="0" u="none" strike="noStrike" kern="1200" cap="none" spc="0" normalizeH="0" baseline="0" noProof="0" dirty="0">
                <a:ln>
                  <a:noFill/>
                </a:ln>
                <a:solidFill>
                  <a:srgbClr val="78BE21"/>
                </a:solidFill>
                <a:effectLst/>
                <a:uLnTx/>
                <a:uFillTx/>
                <a:latin typeface="Calibri"/>
                <a:ea typeface="+mj-ea"/>
                <a:cs typeface="+mj-cs"/>
              </a:rPr>
            </a:br>
            <a:r>
              <a:rPr lang="en-US" dirty="0"/>
              <a:t>PBIS Elements and Factors</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96151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Data Based Decisions</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pic>
        <p:nvPicPr>
          <p:cNvPr id="7" name="Content Placeholder 6" descr="levels - state, district, school, classroom, student"/>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4536"/>
          <a:stretch/>
        </p:blipFill>
        <p:spPr>
          <a:xfrm>
            <a:off x="1075624" y="1478603"/>
            <a:ext cx="10040751" cy="1273184"/>
          </a:xfrm>
          <a:prstGeom prst="rect">
            <a:avLst/>
          </a:prstGeom>
        </p:spPr>
      </p:pic>
      <p:pic>
        <p:nvPicPr>
          <p:cNvPr id="8" name="Picture 7" descr="outcomes, systems, data, practices with equity lens"/>
          <p:cNvPicPr>
            <a:picLocks noChangeAspect="1"/>
          </p:cNvPicPr>
          <p:nvPr/>
        </p:nvPicPr>
        <p:blipFill rotWithShape="1">
          <a:blip r:embed="rId4">
            <a:extLst>
              <a:ext uri="{28A0092B-C50C-407E-A947-70E740481C1C}">
                <a14:useLocalDpi xmlns:a14="http://schemas.microsoft.com/office/drawing/2010/main" val="0"/>
              </a:ext>
            </a:extLst>
          </a:blip>
          <a:srcRect l="6733" t="1933" r="5121" b="2194"/>
          <a:stretch/>
        </p:blipFill>
        <p:spPr>
          <a:xfrm>
            <a:off x="3882956" y="2665041"/>
            <a:ext cx="4426085" cy="4056434"/>
          </a:xfrm>
          <a:prstGeom prst="rect">
            <a:avLst/>
          </a:prstGeom>
        </p:spPr>
      </p:pic>
      <p:pic>
        <p:nvPicPr>
          <p:cNvPr id="9" name="Picture 8" descr="Positive, predictable and safe learning environmen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600" y="3047036"/>
            <a:ext cx="2731659" cy="2544131"/>
          </a:xfrm>
          <a:prstGeom prst="rect">
            <a:avLst/>
          </a:prstGeom>
        </p:spPr>
      </p:pic>
      <p:pic>
        <p:nvPicPr>
          <p:cNvPr id="10" name="Picture 9" descr="leadership temaing char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08738" y="3369532"/>
            <a:ext cx="2779107" cy="2196630"/>
          </a:xfrm>
          <a:prstGeom prst="rect">
            <a:avLst/>
          </a:prstGeom>
        </p:spPr>
      </p:pic>
      <p:pic>
        <p:nvPicPr>
          <p:cNvPr id="1026" name="Picture 2" descr="Midwest PBIS Network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39913"/>
            <a:ext cx="1324798" cy="104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7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Predicting Sustained Implementation </a:t>
            </a:r>
          </a:p>
        </p:txBody>
      </p:sp>
      <p:sp>
        <p:nvSpPr>
          <p:cNvPr id="3" name="Content Placeholder 2"/>
          <p:cNvSpPr>
            <a:spLocks noGrp="1"/>
          </p:cNvSpPr>
          <p:nvPr>
            <p:ph idx="1"/>
          </p:nvPr>
        </p:nvSpPr>
        <p:spPr/>
        <p:txBody>
          <a:bodyPr>
            <a:normAutofit fontScale="92500" lnSpcReduction="10000"/>
          </a:bodyPr>
          <a:lstStyle/>
          <a:p>
            <a:pPr marL="385445" lvl="0" indent="-385445">
              <a:spcBef>
                <a:spcPts val="0"/>
              </a:spcBef>
              <a:buClr>
                <a:srgbClr val="003865"/>
              </a:buClr>
              <a:buFont typeface="+mj-lt"/>
              <a:buAutoNum type="arabicPeriod"/>
            </a:pPr>
            <a:r>
              <a:rPr lang="en-US" sz="2600" b="1" dirty="0">
                <a:solidFill>
                  <a:srgbClr val="003865"/>
                </a:solidFill>
              </a:rPr>
              <a:t>Team sharing data</a:t>
            </a:r>
            <a:endParaRPr lang="en-US" sz="2600" dirty="0">
              <a:solidFill>
                <a:srgbClr val="003865"/>
              </a:solidFill>
            </a:endParaRPr>
          </a:p>
          <a:p>
            <a:pPr marL="457200" lvl="1" indent="0">
              <a:spcBef>
                <a:spcPts val="0"/>
              </a:spcBef>
              <a:buClr>
                <a:srgbClr val="003865"/>
              </a:buClr>
              <a:buNone/>
            </a:pPr>
            <a:r>
              <a:rPr lang="en-US" sz="1800" dirty="0">
                <a:solidFill>
                  <a:srgbClr val="003865"/>
                </a:solidFill>
              </a:rPr>
              <a:t>Collect, Inform Decisions, Shared with staff, etc. at least monthly</a:t>
            </a:r>
            <a:endParaRPr lang="en-US" sz="1800" dirty="0">
              <a:solidFill>
                <a:srgbClr val="003865"/>
              </a:solidFill>
              <a:cs typeface="Calibri"/>
            </a:endParaRPr>
          </a:p>
          <a:p>
            <a:pPr marL="385445" lvl="0" indent="-385445">
              <a:spcBef>
                <a:spcPts val="0"/>
              </a:spcBef>
              <a:buClr>
                <a:srgbClr val="003865"/>
              </a:buClr>
              <a:buFont typeface="+mj-lt"/>
              <a:buAutoNum type="arabicPeriod"/>
            </a:pPr>
            <a:r>
              <a:rPr lang="en-US" sz="2600" b="1" dirty="0">
                <a:solidFill>
                  <a:srgbClr val="003865"/>
                </a:solidFill>
              </a:rPr>
              <a:t>Capacity Building</a:t>
            </a:r>
            <a:endParaRPr lang="en-US" sz="2600" b="1" dirty="0">
              <a:solidFill>
                <a:srgbClr val="003865"/>
              </a:solidFill>
              <a:cs typeface="Calibri"/>
            </a:endParaRPr>
          </a:p>
          <a:p>
            <a:pPr marL="457200" lvl="1" indent="0">
              <a:spcBef>
                <a:spcPts val="0"/>
              </a:spcBef>
              <a:buClr>
                <a:srgbClr val="003865"/>
              </a:buClr>
              <a:buNone/>
            </a:pPr>
            <a:r>
              <a:rPr lang="en-US" sz="1800" dirty="0">
                <a:solidFill>
                  <a:srgbClr val="003865"/>
                </a:solidFill>
              </a:rPr>
              <a:t>Internal and external coaching, Professional Development, etc.</a:t>
            </a:r>
            <a:endParaRPr lang="en-US" sz="1800" dirty="0">
              <a:solidFill>
                <a:srgbClr val="003865"/>
              </a:solidFill>
              <a:cs typeface="Calibri"/>
            </a:endParaRPr>
          </a:p>
          <a:p>
            <a:pPr marL="385445" lvl="0" indent="-385445">
              <a:spcBef>
                <a:spcPts val="0"/>
              </a:spcBef>
              <a:buClr>
                <a:srgbClr val="003865"/>
              </a:buClr>
              <a:buFont typeface="+mj-lt"/>
              <a:buAutoNum type="arabicPeriod"/>
            </a:pPr>
            <a:r>
              <a:rPr lang="en-US" sz="2600" b="1" dirty="0">
                <a:solidFill>
                  <a:srgbClr val="003865"/>
                </a:solidFill>
              </a:rPr>
              <a:t>School Priority</a:t>
            </a:r>
            <a:endParaRPr lang="en-US" sz="2600" b="1" dirty="0">
              <a:solidFill>
                <a:srgbClr val="003865"/>
              </a:solidFill>
              <a:cs typeface="Calibri"/>
            </a:endParaRPr>
          </a:p>
          <a:p>
            <a:pPr marL="457200" lvl="1" indent="0">
              <a:spcBef>
                <a:spcPts val="0"/>
              </a:spcBef>
              <a:buClr>
                <a:srgbClr val="003865"/>
              </a:buClr>
              <a:buNone/>
            </a:pPr>
            <a:r>
              <a:rPr lang="en-US" sz="1800" dirty="0">
                <a:solidFill>
                  <a:srgbClr val="003865"/>
                </a:solidFill>
              </a:rPr>
              <a:t>Administrative/staff support, buy-in, perceived efficiency</a:t>
            </a:r>
            <a:endParaRPr lang="en-US" sz="1800" dirty="0">
              <a:solidFill>
                <a:srgbClr val="003865"/>
              </a:solidFill>
              <a:cs typeface="Calibri"/>
            </a:endParaRPr>
          </a:p>
          <a:p>
            <a:pPr marL="385445" lvl="0" indent="-385445">
              <a:spcBef>
                <a:spcPts val="0"/>
              </a:spcBef>
              <a:buClr>
                <a:srgbClr val="003865"/>
              </a:buClr>
              <a:buFont typeface="+mj-lt"/>
              <a:buAutoNum type="arabicPeriod"/>
            </a:pPr>
            <a:r>
              <a:rPr lang="en-US" sz="2600" b="1" dirty="0">
                <a:solidFill>
                  <a:srgbClr val="003865"/>
                </a:solidFill>
              </a:rPr>
              <a:t>District Priority</a:t>
            </a:r>
            <a:endParaRPr lang="en-US" sz="2600" b="1" dirty="0">
              <a:solidFill>
                <a:srgbClr val="003865"/>
              </a:solidFill>
              <a:cs typeface="Calibri"/>
            </a:endParaRPr>
          </a:p>
          <a:p>
            <a:pPr marL="457200" lvl="1" indent="0">
              <a:spcBef>
                <a:spcPts val="0"/>
              </a:spcBef>
              <a:buClr>
                <a:srgbClr val="003865"/>
              </a:buClr>
              <a:buNone/>
            </a:pPr>
            <a:r>
              <a:rPr lang="en-US" sz="1800" dirty="0">
                <a:solidFill>
                  <a:srgbClr val="003865"/>
                </a:solidFill>
              </a:rPr>
              <a:t>Explicit funding and policy, promoted to outside organizations</a:t>
            </a:r>
            <a:endParaRPr lang="en-US" sz="1800" dirty="0">
              <a:solidFill>
                <a:srgbClr val="003865"/>
              </a:solidFill>
              <a:cs typeface="Calibri"/>
            </a:endParaRPr>
          </a:p>
          <a:p>
            <a:pPr marL="342900" lvl="1" indent="0">
              <a:spcBef>
                <a:spcPts val="0"/>
              </a:spcBef>
              <a:buClr>
                <a:srgbClr val="003865"/>
              </a:buClr>
              <a:buNone/>
            </a:pPr>
            <a:endParaRPr lang="en-US" sz="1100" dirty="0">
              <a:solidFill>
                <a:srgbClr val="003865"/>
              </a:solidFill>
              <a:cs typeface="Calibri"/>
            </a:endParaRPr>
          </a:p>
          <a:p>
            <a:pPr marL="342900" lvl="1" indent="0">
              <a:spcBef>
                <a:spcPts val="0"/>
              </a:spcBef>
              <a:buClr>
                <a:srgbClr val="003865"/>
              </a:buClr>
              <a:buNone/>
            </a:pPr>
            <a:endParaRPr lang="en-US" sz="1100" dirty="0">
              <a:solidFill>
                <a:srgbClr val="003865"/>
              </a:solidFill>
            </a:endParaRPr>
          </a:p>
          <a:p>
            <a:pPr marL="342900" lvl="1" indent="0">
              <a:spcBef>
                <a:spcPts val="0"/>
              </a:spcBef>
              <a:buClr>
                <a:srgbClr val="003865"/>
              </a:buClr>
              <a:buNone/>
            </a:pPr>
            <a:r>
              <a:rPr lang="en-US" sz="1300" dirty="0">
                <a:solidFill>
                  <a:srgbClr val="003865"/>
                </a:solidFill>
              </a:rPr>
              <a:t>McIntosh, K., Mercer, S. H., Hume, A. E., Frank, J. L., </a:t>
            </a:r>
            <a:r>
              <a:rPr lang="en-US" sz="1300" dirty="0" err="1">
                <a:solidFill>
                  <a:srgbClr val="003865"/>
                </a:solidFill>
              </a:rPr>
              <a:t>Turri</a:t>
            </a:r>
            <a:r>
              <a:rPr lang="en-US" sz="1300" dirty="0">
                <a:solidFill>
                  <a:srgbClr val="003865"/>
                </a:solidFill>
              </a:rPr>
              <a:t>, M. G., &amp; Mathews, S. (2013). Factors related to sustained implementation of School-wide Positive Behavior Support. </a:t>
            </a:r>
            <a:r>
              <a:rPr lang="en-US" sz="1300" i="1" dirty="0">
                <a:solidFill>
                  <a:srgbClr val="003865"/>
                </a:solidFill>
              </a:rPr>
              <a:t>Exceptional Children, 79, </a:t>
            </a:r>
            <a:r>
              <a:rPr lang="en-US" sz="1300" dirty="0">
                <a:solidFill>
                  <a:srgbClr val="003865"/>
                </a:solidFill>
              </a:rPr>
              <a:t>293-311.</a:t>
            </a:r>
            <a:endParaRPr lang="en-US" sz="2600" dirty="0">
              <a:solidFill>
                <a:srgbClr val="003865"/>
              </a:solidFill>
              <a:cs typeface="Calibri"/>
            </a:endParaRPr>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6</a:t>
            </a:fld>
            <a:endParaRPr lang="en-US" dirty="0">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Rectangle 6" descr="Green text box highlighting the number one predictor of sustaining PBIS." title="Green Text Box"/>
          <p:cNvSpPr/>
          <p:nvPr/>
        </p:nvSpPr>
        <p:spPr>
          <a:xfrm>
            <a:off x="838200" y="1728457"/>
            <a:ext cx="10467034" cy="92575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2800" b="1" dirty="0">
                <a:solidFill>
                  <a:srgbClr val="0299C6"/>
                </a:solidFill>
              </a:rPr>
              <a:t>#1 Predictor</a:t>
            </a:r>
          </a:p>
        </p:txBody>
      </p:sp>
      <p:sp>
        <p:nvSpPr>
          <p:cNvPr id="8" name="Rectangle 7" descr="rectangle">
            <a:hlinkClick r:id="rId2" tooltip="Center on PBIS video "/>
            <a:extLst>
              <a:ext uri="{FF2B5EF4-FFF2-40B4-BE49-F238E27FC236}">
                <a16:creationId xmlns:a16="http://schemas.microsoft.com/office/drawing/2014/main" id="{080D6FAD-BA46-403C-AB71-E3A51433154B}"/>
              </a:ext>
            </a:extLst>
          </p:cNvPr>
          <p:cNvSpPr/>
          <p:nvPr/>
        </p:nvSpPr>
        <p:spPr>
          <a:xfrm>
            <a:off x="8353383" y="4105139"/>
            <a:ext cx="3272394" cy="830997"/>
          </a:xfrm>
          <a:prstGeom prst="rect">
            <a:avLst/>
          </a:prstGeom>
          <a:ln w="38100">
            <a:solidFill>
              <a:schemeClr val="accent2"/>
            </a:solidFill>
          </a:ln>
        </p:spPr>
        <p:txBody>
          <a:bodyPr wrap="square" lIns="91440" tIns="45720" rIns="91440" bIns="45720" anchor="t">
            <a:spAutoFit/>
          </a:bodyPr>
          <a:lstStyle/>
          <a:p>
            <a:pPr algn="ctr"/>
            <a:r>
              <a:rPr lang="en-US" sz="1600" dirty="0"/>
              <a:t>5 minute video here: </a:t>
            </a:r>
          </a:p>
          <a:p>
            <a:pPr algn="ctr"/>
            <a:r>
              <a:rPr lang="en-US" sz="1600" dirty="0">
                <a:hlinkClick r:id="rId2" tooltip="Center on PBIS Video"/>
              </a:rPr>
              <a:t>https://www.pbis.org/video/four-tips-for-sustaining-pbis</a:t>
            </a:r>
            <a:endParaRPr lang="en-US" sz="1600" dirty="0">
              <a:cs typeface="Calibri"/>
            </a:endParaRPr>
          </a:p>
        </p:txBody>
      </p:sp>
    </p:spTree>
    <p:extLst>
      <p:ext uri="{BB962C8B-B14F-4D97-AF65-F5344CB8AC3E}">
        <p14:creationId xmlns:p14="http://schemas.microsoft.com/office/powerpoint/2010/main" val="28667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Action Planning with Results</a:t>
            </a:r>
            <a:br>
              <a:rPr lang="en-US" sz="3200" dirty="0">
                <a:solidFill>
                  <a:srgbClr val="78BE21"/>
                </a:solidFill>
              </a:rPr>
            </a:br>
            <a:r>
              <a:rPr lang="en-US" dirty="0"/>
              <a:t>Implementation Progress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216414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extLst>
              <p:ext uri="{D42A27DB-BD31-4B8C-83A1-F6EECF244321}">
                <p14:modId xmlns:p14="http://schemas.microsoft.com/office/powerpoint/2010/main" val="2936310109"/>
              </p:ext>
            </p:extLst>
          </p:nvPr>
        </p:nvGraphicFramePr>
        <p:xfrm>
          <a:off x="1692413" y="1476781"/>
          <a:ext cx="8846634" cy="53118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900" dirty="0">
                <a:solidFill>
                  <a:srgbClr val="1D2A53"/>
                </a:solidFill>
              </a:rPr>
              <a:t>Stage-based Implementation</a:t>
            </a:r>
            <a:br>
              <a:rPr lang="en-US" sz="2800" dirty="0">
                <a:solidFill>
                  <a:srgbClr val="1D2A53"/>
                </a:solidFill>
              </a:rPr>
            </a:br>
            <a:r>
              <a:rPr lang="en-US" sz="2200" dirty="0">
                <a:solidFill>
                  <a:srgbClr val="1D2A53"/>
                </a:solidFill>
              </a:rPr>
              <a:t>Cohorts 11-15 – 2015-2021</a:t>
            </a:r>
            <a:endParaRPr lang="en-US" sz="2200" dirty="0"/>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161154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End of Year 1</a:t>
            </a:r>
            <a:br>
              <a:rPr lang="en-US" sz="3600" dirty="0">
                <a:solidFill>
                  <a:srgbClr val="1D2A53"/>
                </a:solidFill>
              </a:rPr>
            </a:br>
            <a:r>
              <a:rPr lang="en-US" sz="2400" dirty="0">
                <a:solidFill>
                  <a:srgbClr val="1D2A53"/>
                </a:solidFill>
              </a:rPr>
              <a:t>Cohort 16 – 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2123130381"/>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1020636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pbisMN 4:3">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6" ma:contentTypeDescription="Create a new document." ma:contentTypeScope="" ma:versionID="7992beb087be0e85bdc7c0257c434d78">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efcc2067b6d333fb9156dbaa8b481337"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40BEF2-B8A7-4670-9C03-BE9E801E930D}">
  <ds:schemaRefs>
    <ds:schemaRef ds:uri="http://schemas.microsoft.com/sharepoint/v3/contenttype/forms"/>
  </ds:schemaRefs>
</ds:datastoreItem>
</file>

<file path=customXml/itemProps2.xml><?xml version="1.0" encoding="utf-8"?>
<ds:datastoreItem xmlns:ds="http://schemas.openxmlformats.org/officeDocument/2006/customXml" ds:itemID="{A2C050E8-984A-4835-867F-B189A3D57FD8}">
  <ds:schemaRefs>
    <ds:schemaRef ds:uri="http://purl.org/dc/terms/"/>
    <ds:schemaRef ds:uri="ec5ffc2c-0589-4753-b34a-4c035d4e7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6ad98c6d-15f6-47b0-ade6-9078c6873b6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A22FB54-3D21-4882-9A65-00C63B6FC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34585</TotalTime>
  <Words>1297</Words>
  <Application>Microsoft Office PowerPoint</Application>
  <PresentationFormat>Widescreen</PresentationFormat>
  <Paragraphs>176</Paragraphs>
  <Slides>22</Slides>
  <Notes>12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Noto Sans Symbols</vt:lpstr>
      <vt:lpstr>Questrial</vt:lpstr>
      <vt:lpstr>trebuchet ms</vt:lpstr>
      <vt:lpstr>Tw Cen MT</vt:lpstr>
      <vt:lpstr>Wingdings</vt:lpstr>
      <vt:lpstr>MDE &amp; PBISmn</vt:lpstr>
      <vt:lpstr>pbisMN 4:3</vt:lpstr>
      <vt:lpstr>Improvement Cycles Toward Full Implementation: Action Planning with Results</vt:lpstr>
      <vt:lpstr>Ten Minnesota Commitments to Equity</vt:lpstr>
      <vt:lpstr>Action Planning with Results PBIS Minnesota Cohort Training</vt:lpstr>
      <vt:lpstr>Action Planning with Results PBIS Elements and Factors</vt:lpstr>
      <vt:lpstr>Making Data Based Decisions</vt:lpstr>
      <vt:lpstr>Factors Predicting Sustained Implementation </vt:lpstr>
      <vt:lpstr>Action Planning with Results Implementation Progress</vt:lpstr>
      <vt:lpstr>Stage-based Implementation Cohorts 11-15 – 2015-2021</vt:lpstr>
      <vt:lpstr>End of Year 1 Cohort 16 – 2020-2022</vt:lpstr>
      <vt:lpstr>Starting the 2020 School Year Cohort 16 – 2020-2022</vt:lpstr>
      <vt:lpstr>Starting the 2020 School Year SRIP Cohort 16 – 2020-2022</vt:lpstr>
      <vt:lpstr>Yesterday, End of Day 4 – South Region Cohort 17 – 2021-2023</vt:lpstr>
      <vt:lpstr>  Action Planning with Results Featured Webinar Recordings</vt:lpstr>
      <vt:lpstr>Webinar: Behavior Specific Praise Observation Tool “Implementing, Coaching, and Measuring the Impact of this Simple Yet Specific Strategy”</vt:lpstr>
      <vt:lpstr>MDE Division of Special Education Trainings and Webinar Recordings Available</vt:lpstr>
      <vt:lpstr>Action Planning with Results News and Updates</vt:lpstr>
      <vt:lpstr>PBIS Leadership Forum Presentations</vt:lpstr>
      <vt:lpstr>2022 Minnesota PBIS Institute and Film Festival Save-the-dates for June 14-16, 2022</vt:lpstr>
      <vt:lpstr>Schools Can Apply for Cohort 18 (2022-2024)</vt:lpstr>
      <vt:lpstr>Share your #pbisMN work! </vt:lpstr>
      <vt:lpstr>South Regional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Petrie, Garrett (MDE)</cp:lastModifiedBy>
  <cp:revision>837</cp:revision>
  <dcterms:created xsi:type="dcterms:W3CDTF">2018-02-11T03:07:50Z</dcterms:created>
  <dcterms:modified xsi:type="dcterms:W3CDTF">2021-11-04T03:20:30Z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