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 id="2147483679" r:id="rId3"/>
    <p:sldMasterId id="2147483680"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C0C67D-023A-438B-AB77-07600131224D}">
  <a:tblStyle styleId="{87C0C67D-023A-438B-AB77-07600131224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AD7BAD-909E-4864-BFB4-A4EC44E47C39}" styleName="Table_1">
    <a:wholeTbl>
      <a:tcTxStyle b="off" i="off">
        <a:font>
          <a:latin typeface="Calibri"/>
          <a:ea typeface="Calibri"/>
          <a:cs typeface="Calibri"/>
        </a:font>
        <a:srgbClr val="3A54A5"/>
      </a:tcTxStyle>
      <a:tcStyle>
        <a:tcBdr>
          <a:left>
            <a:ln w="12700" cap="flat" cmpd="sng">
              <a:solidFill>
                <a:srgbClr val="E2AC00"/>
              </a:solidFill>
              <a:prstDash val="solid"/>
              <a:round/>
              <a:headEnd type="none" w="sm" len="sm"/>
              <a:tailEnd type="none" w="sm" len="sm"/>
            </a:ln>
          </a:left>
          <a:right>
            <a:ln w="12700" cap="flat" cmpd="sng">
              <a:solidFill>
                <a:srgbClr val="E2AC00"/>
              </a:solidFill>
              <a:prstDash val="solid"/>
              <a:round/>
              <a:headEnd type="none" w="sm" len="sm"/>
              <a:tailEnd type="none" w="sm" len="sm"/>
            </a:ln>
          </a:right>
          <a:top>
            <a:ln w="12700" cap="flat" cmpd="sng">
              <a:solidFill>
                <a:srgbClr val="E2AC00"/>
              </a:solidFill>
              <a:prstDash val="solid"/>
              <a:round/>
              <a:headEnd type="none" w="sm" len="sm"/>
              <a:tailEnd type="none" w="sm" len="sm"/>
            </a:ln>
          </a:top>
          <a:bottom>
            <a:ln w="12700" cap="flat" cmpd="sng">
              <a:solidFill>
                <a:srgbClr val="E2AC00"/>
              </a:solidFill>
              <a:prstDash val="solid"/>
              <a:round/>
              <a:headEnd type="none" w="sm" len="sm"/>
              <a:tailEnd type="none" w="sm" len="sm"/>
            </a:ln>
          </a:bottom>
          <a:insideH>
            <a:ln w="12700" cap="flat" cmpd="sng">
              <a:solidFill>
                <a:srgbClr val="E2AC00"/>
              </a:solidFill>
              <a:prstDash val="solid"/>
              <a:round/>
              <a:headEnd type="none" w="sm" len="sm"/>
              <a:tailEnd type="none" w="sm" len="sm"/>
            </a:ln>
          </a:insideH>
          <a:insideV>
            <a:ln w="12700" cap="flat" cmpd="sng">
              <a:solidFill>
                <a:srgbClr val="E2AC00"/>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rgbClr val="E2AC00"/>
      </a:tcTxStyle>
      <a:tcStyle>
        <a:tcBdr/>
        <a:fill>
          <a:solidFill>
            <a:srgbClr val="AAB7E1"/>
          </a:solidFill>
        </a:fill>
      </a:tcStyle>
    </a:lastCol>
    <a:firstCol>
      <a:tcTxStyle b="on" i="off">
        <a:font>
          <a:latin typeface="Calibri"/>
          <a:ea typeface="Calibri"/>
          <a:cs typeface="Calibri"/>
        </a:font>
        <a:srgbClr val="E2AC00"/>
      </a:tcTxStyle>
      <a:tcStyle>
        <a:tcBdr/>
        <a:fill>
          <a:solidFill>
            <a:srgbClr val="AAB7E1"/>
          </a:solidFill>
        </a:fill>
      </a:tcStyle>
    </a:firstCol>
    <a:lastRow>
      <a:tcTxStyle b="on" i="off">
        <a:font>
          <a:latin typeface="Calibri"/>
          <a:ea typeface="Calibri"/>
          <a:cs typeface="Calibri"/>
        </a:font>
        <a:srgbClr val="E2AC00"/>
      </a:tcTxStyle>
      <a:tcStyle>
        <a:tcBdr>
          <a:top>
            <a:ln w="38100" cap="flat" cmpd="sng">
              <a:solidFill>
                <a:srgbClr val="E2AC00"/>
              </a:solidFill>
              <a:prstDash val="solid"/>
              <a:round/>
              <a:headEnd type="none" w="sm" len="sm"/>
              <a:tailEnd type="none" w="sm" len="sm"/>
            </a:ln>
          </a:top>
        </a:tcBdr>
        <a:fill>
          <a:solidFill>
            <a:srgbClr val="AAB7E1"/>
          </a:solidFill>
        </a:fill>
      </a:tcStyle>
    </a:lastRow>
    <a:seCell>
      <a:tcTxStyle/>
      <a:tcStyle>
        <a:tcBdr/>
      </a:tcStyle>
    </a:seCell>
    <a:swCell>
      <a:tcTxStyle/>
      <a:tcStyle>
        <a:tcBdr/>
      </a:tcStyle>
    </a:swCell>
    <a:firstRow>
      <a:tcTxStyle b="on" i="off">
        <a:font>
          <a:latin typeface="Calibri"/>
          <a:ea typeface="Calibri"/>
          <a:cs typeface="Calibri"/>
        </a:font>
        <a:srgbClr val="E2AC00"/>
      </a:tcTxStyle>
      <a:tcStyle>
        <a:tcBdr>
          <a:bottom>
            <a:ln w="38100" cap="flat" cmpd="sng">
              <a:solidFill>
                <a:srgbClr val="E2AC00"/>
              </a:solidFill>
              <a:prstDash val="solid"/>
              <a:round/>
              <a:headEnd type="none" w="sm" len="sm"/>
              <a:tailEnd type="none" w="sm" len="sm"/>
            </a:ln>
          </a:bottom>
        </a:tcBdr>
        <a:fill>
          <a:solidFill>
            <a:srgbClr val="AAB7E1"/>
          </a:solidFill>
        </a:fill>
      </a:tcStyle>
    </a:firstRow>
    <a:neCell>
      <a:tcTxStyle/>
      <a:tcStyle>
        <a:tcBdr/>
      </a:tcStyle>
    </a:neCell>
    <a:nwCell>
      <a:tcTxStyle/>
      <a:tcStyle>
        <a:tcBdr/>
      </a:tcStyle>
    </a:nwCell>
  </a:tblStyle>
  <a:tblStyle styleId="{B2B1D228-B90A-4D96-AC75-D409216BB96A}" styleName="Table_2">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3" autoAdjust="0"/>
    <p:restoredTop sz="86414"/>
  </p:normalViewPr>
  <p:slideViewPr>
    <p:cSldViewPr snapToGrid="0">
      <p:cViewPr varScale="1">
        <p:scale>
          <a:sx n="69" d="100"/>
          <a:sy n="69" d="100"/>
        </p:scale>
        <p:origin x="78" y="29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wis.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ssets-global.website-files.com/5d3725188825e071f1670246/6062383b3f8932b212e9c98b_PBIS%20Cultural%20Responsiveness%20Field%20Guide%20v2.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pbis.org/resource/is-school-wide-positive-behavior-support-an-evidence-based-practice"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pbis.org/resource/examining-the-evidence-base-for-school-wide-positive-behavior-suppor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pps.org/PBI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AD300K3AQt0&amp;t=30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rgbClr val="DD8047"/>
                </a:solidFill>
                <a:latin typeface="Arial"/>
                <a:ea typeface="Arial"/>
                <a:cs typeface="Arial"/>
                <a:sym typeface="Arial"/>
              </a:rPr>
              <a:t>Updated June 2021</a:t>
            </a:r>
            <a:endParaRPr lang="en-US"/>
          </a:p>
          <a:p>
            <a:pPr marL="0" lvl="0" indent="0" algn="l" rtl="0">
              <a:spcBef>
                <a:spcPts val="0"/>
              </a:spcBef>
              <a:spcAft>
                <a:spcPts val="0"/>
              </a:spcAft>
              <a:buNone/>
            </a:pPr>
            <a:r>
              <a:rPr lang="en-US" dirty="0"/>
              <a:t>This presentation must be done in its entirety. Plan to take 1.5 hours  to do this and then take the TFI so then entire morning will be covered.</a:t>
            </a:r>
            <a:endParaRPr dirty="0"/>
          </a:p>
          <a:p>
            <a:pPr marL="0" lvl="0" indent="0" algn="l" rtl="0">
              <a:spcBef>
                <a:spcPts val="0"/>
              </a:spcBef>
              <a:spcAft>
                <a:spcPts val="0"/>
              </a:spcAft>
              <a:buNone/>
            </a:pPr>
            <a:r>
              <a:rPr lang="en-US" dirty="0"/>
              <a:t>Will provide a link to entire brief, but what we show teams will be a shortened</a:t>
            </a:r>
            <a:endParaRPr dirty="0"/>
          </a:p>
          <a:p>
            <a:pPr marL="0" lvl="0" indent="0" algn="l" rtl="0">
              <a:spcBef>
                <a:spcPts val="0"/>
              </a:spcBef>
              <a:spcAft>
                <a:spcPts val="0"/>
              </a:spcAft>
              <a:buNone/>
            </a:pPr>
            <a:r>
              <a:rPr lang="en-US" dirty="0"/>
              <a:t>Should stress to teams that they will be supported in their work and that the work is done over the next 9 days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Updated 7/2018</a:t>
            </a:r>
            <a:endParaRPr dirty="0"/>
          </a:p>
        </p:txBody>
      </p:sp>
      <p:sp>
        <p:nvSpPr>
          <p:cNvPr id="144" name="Google Shape;144;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055ba075b_1_27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wentieth Century"/>
                <a:ea typeface="Twentieth Century"/>
                <a:cs typeface="Twentieth Century"/>
                <a:sym typeface="Twentieth Century"/>
              </a:rPr>
              <a:t>10</a:t>
            </a:fld>
            <a:endParaRPr sz="1200">
              <a:solidFill>
                <a:srgbClr val="000000"/>
              </a:solidFill>
              <a:latin typeface="Twentieth Century"/>
              <a:ea typeface="Twentieth Century"/>
              <a:cs typeface="Twentieth Century"/>
              <a:sym typeface="Twentieth Century"/>
            </a:endParaRPr>
          </a:p>
        </p:txBody>
      </p:sp>
      <p:sp>
        <p:nvSpPr>
          <p:cNvPr id="241" name="Google Shape;241;g8055ba075b_1_27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055ba075b_1_27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i="0">
                <a:latin typeface="Arial"/>
                <a:ea typeface="Arial"/>
                <a:cs typeface="Arial"/>
                <a:sym typeface="Arial"/>
              </a:rPr>
              <a:t>Primary prevention or universal support focuses on giving students the necessary pro-social skills that prevent the establishment and occurrence of problem behavior. If done </a:t>
            </a:r>
            <a:r>
              <a:rPr lang="en-US">
                <a:latin typeface="Arial"/>
                <a:ea typeface="Arial"/>
                <a:cs typeface="Arial"/>
                <a:sym typeface="Arial"/>
              </a:rPr>
              <a:t>systematically</a:t>
            </a:r>
            <a:r>
              <a:rPr lang="en-US" sz="1200" i="0">
                <a:latin typeface="Arial"/>
                <a:ea typeface="Arial"/>
                <a:cs typeface="Arial"/>
                <a:sym typeface="Arial"/>
              </a:rPr>
              <a:t> and comprehensively with fidelity, we know that will be sufficient for about 80% of our students.  </a:t>
            </a:r>
            <a:endParaRPr/>
          </a:p>
          <a:p>
            <a:pPr marL="0" lvl="0" indent="0" algn="l" rtl="0">
              <a:spcBef>
                <a:spcPts val="0"/>
              </a:spcBef>
              <a:spcAft>
                <a:spcPts val="0"/>
              </a:spcAft>
              <a:buNone/>
            </a:pPr>
            <a:endParaRPr sz="1200" i="0">
              <a:latin typeface="Arial"/>
              <a:ea typeface="Arial"/>
              <a:cs typeface="Arial"/>
              <a:sym typeface="Arial"/>
            </a:endParaRPr>
          </a:p>
          <a:p>
            <a:pPr marL="0" lvl="0" indent="0" algn="l" rtl="0">
              <a:spcBef>
                <a:spcPts val="0"/>
              </a:spcBef>
              <a:spcAft>
                <a:spcPts val="0"/>
              </a:spcAft>
              <a:buNone/>
            </a:pPr>
            <a:r>
              <a:rPr lang="en-US" sz="1200" i="0">
                <a:latin typeface="Arial"/>
                <a:ea typeface="Arial"/>
                <a:cs typeface="Arial"/>
                <a:sym typeface="Arial"/>
              </a:rPr>
              <a:t>For a small group of students (typically around 10-15%) we will need to add another layer of support</a:t>
            </a:r>
            <a:r>
              <a:rPr lang="en-US">
                <a:latin typeface="Arial"/>
                <a:ea typeface="Arial"/>
                <a:cs typeface="Arial"/>
                <a:sym typeface="Arial"/>
              </a:rPr>
              <a:t>.</a:t>
            </a:r>
            <a:r>
              <a:rPr lang="en-US" sz="1200" i="0">
                <a:latin typeface="Arial"/>
                <a:ea typeface="Arial"/>
                <a:cs typeface="Arial"/>
                <a:sym typeface="Arial"/>
              </a:rPr>
              <a:t> The goal of secondary prevention </a:t>
            </a:r>
            <a:r>
              <a:rPr lang="en-US">
                <a:latin typeface="Arial"/>
                <a:ea typeface="Arial"/>
                <a:cs typeface="Arial"/>
                <a:sym typeface="Arial"/>
              </a:rPr>
              <a:t>targeted support </a:t>
            </a:r>
            <a:r>
              <a:rPr lang="en-US" sz="1200" i="0">
                <a:latin typeface="Arial"/>
                <a:ea typeface="Arial"/>
                <a:cs typeface="Arial"/>
                <a:sym typeface="Arial"/>
              </a:rPr>
              <a:t>is to reduce/prevent the likelihood of problem behavior occurrences, and to enable these students to be supported by the school-wide MTSS effort.</a:t>
            </a:r>
            <a:endParaRPr/>
          </a:p>
          <a:p>
            <a:pPr marL="0" lvl="0" indent="0" algn="l" rtl="0">
              <a:spcBef>
                <a:spcPts val="0"/>
              </a:spcBef>
              <a:spcAft>
                <a:spcPts val="0"/>
              </a:spcAft>
              <a:buNone/>
            </a:pPr>
            <a:endParaRPr sz="1200" i="0">
              <a:latin typeface="Arial"/>
              <a:ea typeface="Arial"/>
              <a:cs typeface="Arial"/>
              <a:sym typeface="Arial"/>
            </a:endParaRPr>
          </a:p>
          <a:p>
            <a:pPr marL="0" lvl="0" indent="0" algn="l" rtl="0">
              <a:spcBef>
                <a:spcPts val="0"/>
              </a:spcBef>
              <a:spcAft>
                <a:spcPts val="0"/>
              </a:spcAft>
              <a:buNone/>
            </a:pPr>
            <a:r>
              <a:rPr lang="en-US" sz="1200" i="0">
                <a:latin typeface="Arial"/>
                <a:ea typeface="Arial"/>
                <a:cs typeface="Arial"/>
                <a:sym typeface="Arial"/>
              </a:rPr>
              <a:t>Still, a small number/few students (about 1-5% ) will need yet another layer of very individualized/intensive support. The goal of tertiary</a:t>
            </a:r>
            <a:r>
              <a:rPr lang="en-US">
                <a:latin typeface="Arial"/>
                <a:ea typeface="Arial"/>
                <a:cs typeface="Arial"/>
                <a:sym typeface="Arial"/>
              </a:rPr>
              <a:t> intensive individualized</a:t>
            </a:r>
            <a:r>
              <a:rPr lang="en-US" sz="1200" i="0">
                <a:latin typeface="Arial"/>
                <a:ea typeface="Arial"/>
                <a:cs typeface="Arial"/>
                <a:sym typeface="Arial"/>
              </a:rPr>
              <a:t> support is to reduce the intensity, complexity, and impact of the problem behaviors displayed by these students by providing supports that are (a) function-based, (b) contextually appropriate and person-centered</a:t>
            </a:r>
            <a:r>
              <a:rPr lang="en-US">
                <a:latin typeface="Arial"/>
                <a:ea typeface="Arial"/>
                <a:cs typeface="Arial"/>
                <a:sym typeface="Arial"/>
              </a:rPr>
              <a:t> or core tier 1 curriculum and practices.</a:t>
            </a:r>
            <a:r>
              <a:rPr lang="en-US" sz="1200" i="0">
                <a:latin typeface="Arial"/>
                <a:ea typeface="Arial"/>
                <a:cs typeface="Arial"/>
                <a:sym typeface="Arial"/>
              </a:rPr>
              <a:t> </a:t>
            </a:r>
            <a:r>
              <a:rPr lang="en-US" sz="1200"/>
              <a:t> </a:t>
            </a:r>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endParaRPr sz="1200" i="1"/>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660698242_0_5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d660698242_0_5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do not label students. Students are not Tier 1, or Red.  Students are not “on” a tier.  Avoid language like “that is a Tier 2 kid,” and “He is on Tier 2.”</a:t>
            </a:r>
            <a:endParaRPr/>
          </a:p>
          <a:p>
            <a:pPr marL="0" lvl="0" indent="0" algn="l" rtl="0">
              <a:spcBef>
                <a:spcPts val="0"/>
              </a:spcBef>
              <a:spcAft>
                <a:spcPts val="0"/>
              </a:spcAft>
              <a:buNone/>
            </a:pPr>
            <a:r>
              <a:rPr lang="en-US"/>
              <a:t>Rather, Tiers help us structure the many supports that students may need to be successful for aspects of their life.  So a better statement example is “this student is receiving Tier 2 support for problem solving,”</a:t>
            </a:r>
            <a:endParaRPr/>
          </a:p>
          <a:p>
            <a:pPr marL="0" lvl="0" indent="0" algn="l" rtl="0">
              <a:spcBef>
                <a:spcPts val="0"/>
              </a:spcBef>
              <a:spcAft>
                <a:spcPts val="0"/>
              </a:spcAft>
              <a:buNone/>
            </a:pPr>
            <a:endParaRPr/>
          </a:p>
          <a:p>
            <a:pPr marL="0" lvl="0" indent="0" algn="l" rtl="0">
              <a:spcBef>
                <a:spcPts val="0"/>
              </a:spcBef>
              <a:spcAft>
                <a:spcPts val="0"/>
              </a:spcAft>
              <a:buNone/>
            </a:pPr>
            <a:r>
              <a:rPr lang="en-US"/>
              <a:t>Compare this to academics.  Students have an academic profile too. They may respond to Tier 1 supports for math, but need individual tutoring (Tier 3?) for reading comprehension.</a:t>
            </a:r>
            <a:endParaRPr/>
          </a:p>
          <a:p>
            <a:pPr marL="0" lvl="0" indent="0" algn="l" rtl="0">
              <a:spcBef>
                <a:spcPts val="0"/>
              </a:spcBef>
              <a:spcAft>
                <a:spcPts val="0"/>
              </a:spcAft>
              <a:buNone/>
            </a:pPr>
            <a:endParaRPr/>
          </a:p>
          <a:p>
            <a:pPr marL="0" lvl="0" indent="0" algn="l" rtl="0">
              <a:spcBef>
                <a:spcPts val="0"/>
              </a:spcBef>
              <a:spcAft>
                <a:spcPts val="0"/>
              </a:spcAft>
              <a:buNone/>
            </a:pPr>
            <a:r>
              <a:rPr lang="en-US"/>
              <a:t>Tiers are levels of support.  Students access levels of support.</a:t>
            </a:r>
            <a:endParaRPr/>
          </a:p>
          <a:p>
            <a:pPr marL="0" lvl="0" indent="0" algn="l" rtl="0">
              <a:spcBef>
                <a:spcPts val="0"/>
              </a:spcBef>
              <a:spcAft>
                <a:spcPts val="0"/>
              </a:spcAft>
              <a:buNone/>
            </a:pPr>
            <a:endParaRPr/>
          </a:p>
        </p:txBody>
      </p:sp>
      <p:sp>
        <p:nvSpPr>
          <p:cNvPr id="263" name="Google Shape;263;gd660698242_0_5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18c85dfc8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518c85dfc8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Exploration is what has already been done...learning about PBIS, surveying staff, submitting application.</a:t>
            </a:r>
            <a:endParaRPr/>
          </a:p>
          <a:p>
            <a:pPr marL="0" lvl="0" indent="0" algn="l" rtl="0">
              <a:spcBef>
                <a:spcPts val="0"/>
              </a:spcBef>
              <a:spcAft>
                <a:spcPts val="0"/>
              </a:spcAft>
              <a:buClr>
                <a:schemeClr val="dk1"/>
              </a:buClr>
              <a:buSzPts val="1100"/>
              <a:buFont typeface="Arial"/>
              <a:buNone/>
            </a:pPr>
            <a:r>
              <a:rPr lang="en-US"/>
              <a:t>The installation phase is where adults (team)  work to get things ready to implement in the settings with staff and students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The 2 year cohort training will help you move from initial implementation to full implementation in Tier 1.  To reach full implementation with fidelity can take 2-5 years.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d0adfd9c2_0_24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dd0adfd9c2_0_24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Trainer Note:  Tell teams this is our plan but the day content presented can change based on TFI and other data sources as we progress through training.</a:t>
            </a:r>
            <a:endParaRPr/>
          </a:p>
        </p:txBody>
      </p:sp>
      <p:sp>
        <p:nvSpPr>
          <p:cNvPr id="297" name="Google Shape;297;gdd0adfd9c2_0_24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055ba075b_1_17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14</a:t>
            </a:fld>
            <a:endParaRPr sz="1200">
              <a:solidFill>
                <a:srgbClr val="000000"/>
              </a:solidFill>
              <a:latin typeface="Arial"/>
              <a:ea typeface="Arial"/>
              <a:cs typeface="Arial"/>
              <a:sym typeface="Arial"/>
            </a:endParaRPr>
          </a:p>
        </p:txBody>
      </p:sp>
      <p:sp>
        <p:nvSpPr>
          <p:cNvPr id="321" name="Google Shape;321;g8055ba075b_1_170:notes"/>
          <p:cNvSpPr txBox="1"/>
          <p:nvPr/>
        </p:nvSpPr>
        <p:spPr>
          <a:xfrm>
            <a:off x="2913460" y="11580284"/>
            <a:ext cx="2228850" cy="6096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14</a:t>
            </a:fld>
            <a:endParaRPr sz="1200">
              <a:solidFill>
                <a:srgbClr val="000000"/>
              </a:solidFill>
              <a:latin typeface="Arial"/>
              <a:ea typeface="Arial"/>
              <a:cs typeface="Arial"/>
              <a:sym typeface="Arial"/>
            </a:endParaRPr>
          </a:p>
        </p:txBody>
      </p:sp>
      <p:sp>
        <p:nvSpPr>
          <p:cNvPr id="322" name="Google Shape;322;g8055ba075b_1_17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g8055ba075b_1_17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“This visual is the organizing logic of a Multi-Tiered Behavioral Framework…</a:t>
            </a:r>
            <a:endParaRPr/>
          </a:p>
          <a:p>
            <a:pPr marL="0" lvl="0" indent="0" algn="l" rtl="0">
              <a:spcBef>
                <a:spcPts val="0"/>
              </a:spcBef>
              <a:spcAft>
                <a:spcPts val="0"/>
              </a:spcAft>
              <a:buNone/>
            </a:pPr>
            <a:endParaRPr sz="1200" b="0" i="0" u="sng">
              <a:solidFill>
                <a:schemeClr val="dk1"/>
              </a:solidFill>
              <a:latin typeface="Calibri"/>
              <a:ea typeface="Calibri"/>
              <a:cs typeface="Calibri"/>
              <a:sym typeface="Calibri"/>
            </a:endParaRPr>
          </a:p>
          <a:p>
            <a:pPr marL="0" lvl="0" indent="0" algn="l" rtl="0">
              <a:spcBef>
                <a:spcPts val="0"/>
              </a:spcBef>
              <a:spcAft>
                <a:spcPts val="0"/>
              </a:spcAft>
              <a:buNone/>
            </a:pPr>
            <a:endParaRPr sz="1200" b="0" i="0" u="sng">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sng">
                <a:solidFill>
                  <a:schemeClr val="dk1"/>
                </a:solidFill>
                <a:latin typeface="Calibri"/>
                <a:ea typeface="Calibri"/>
                <a:cs typeface="Calibri"/>
                <a:sym typeface="Calibri"/>
              </a:rPr>
              <a:t>Sources</a:t>
            </a:r>
            <a:r>
              <a:rPr lang="en-US" sz="1200" b="0" i="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1. </a:t>
            </a:r>
            <a:r>
              <a:rPr lang="en-US" sz="1200" i="1">
                <a:solidFill>
                  <a:srgbClr val="000000"/>
                </a:solidFill>
                <a:latin typeface="Arial"/>
                <a:ea typeface="Arial"/>
                <a:cs typeface="Arial"/>
                <a:sym typeface="Arial"/>
              </a:rPr>
              <a:t>What is a systems Approach in school-wide PBIS? </a:t>
            </a:r>
            <a:r>
              <a:rPr lang="en-US" sz="1200">
                <a:solidFill>
                  <a:srgbClr val="000000"/>
                </a:solidFill>
                <a:latin typeface="Arial"/>
                <a:ea typeface="Arial"/>
                <a:cs typeface="Arial"/>
                <a:sym typeface="Arial"/>
              </a:rPr>
              <a:t>OSEP Technical Assistance on Positive Behavioral Interventions and Supports. </a:t>
            </a:r>
            <a:endParaRPr/>
          </a:p>
          <a:p>
            <a:pPr marL="0" marR="0" lvl="0" indent="0" algn="l" rtl="0">
              <a:lnSpc>
                <a:spcPct val="100000"/>
              </a:lnSpc>
              <a:spcBef>
                <a:spcPts val="0"/>
              </a:spcBef>
              <a:spcAft>
                <a:spcPts val="0"/>
              </a:spcAft>
              <a:buClr>
                <a:srgbClr val="000000"/>
              </a:buClr>
              <a:buSzPts val="1200"/>
              <a:buFont typeface="Arial"/>
              <a:buNone/>
            </a:pPr>
            <a:r>
              <a:rPr lang="en-US" sz="1200" b="0" i="0">
                <a:solidFill>
                  <a:srgbClr val="000000"/>
                </a:solidFill>
                <a:latin typeface="Arial"/>
                <a:ea typeface="Arial"/>
                <a:cs typeface="Arial"/>
                <a:sym typeface="Arial"/>
              </a:rPr>
              <a:t>2. </a:t>
            </a:r>
            <a:r>
              <a:rPr lang="en-US" sz="1200">
                <a:solidFill>
                  <a:srgbClr val="929292"/>
                </a:solidFill>
              </a:rPr>
              <a:t>McIntosh, K.&amp; Goodman, S. (2016). </a:t>
            </a:r>
            <a:r>
              <a:rPr lang="en-US" sz="1200" i="1">
                <a:solidFill>
                  <a:srgbClr val="929292"/>
                </a:solidFill>
              </a:rPr>
              <a:t>Integrated Multi-Tiered Systems of Support: Blending RTI and PBIS. </a:t>
            </a:r>
            <a:r>
              <a:rPr lang="en-US" sz="1200">
                <a:solidFill>
                  <a:srgbClr val="929292"/>
                </a:solidFill>
              </a:rPr>
              <a:t>New York: Guilford Press.</a:t>
            </a:r>
            <a:endParaRPr/>
          </a:p>
          <a:p>
            <a:pPr marL="0" lvl="0" indent="0" algn="l" rtl="0">
              <a:spcBef>
                <a:spcPts val="0"/>
              </a:spcBef>
              <a:spcAft>
                <a:spcPts val="0"/>
              </a:spcAft>
              <a:buNone/>
            </a:pPr>
            <a:endParaRPr sz="1200" b="0" i="0">
              <a:solidFill>
                <a:srgbClr val="000000"/>
              </a:solidFill>
              <a:latin typeface="Arial"/>
              <a:ea typeface="Arial"/>
              <a:cs typeface="Arial"/>
              <a:sym typeface="Arial"/>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Outcomes:</a:t>
            </a:r>
            <a:r>
              <a:rPr lang="en-US" sz="1200" b="0" i="0">
                <a:solidFill>
                  <a:schemeClr val="dk1"/>
                </a:solidFill>
                <a:latin typeface="Calibri"/>
                <a:ea typeface="Calibri"/>
                <a:cs typeface="Calibri"/>
                <a:sym typeface="Calibri"/>
              </a:rPr>
              <a:t> academic and behavior targets that are endorsed and emphasized by students, families, and educators. (What is important to each particular learning community?)</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Practices:</a:t>
            </a:r>
            <a:r>
              <a:rPr lang="en-US" sz="1200" b="0" i="0">
                <a:solidFill>
                  <a:schemeClr val="dk1"/>
                </a:solidFill>
                <a:latin typeface="Calibri"/>
                <a:ea typeface="Calibri"/>
                <a:cs typeface="Calibri"/>
                <a:sym typeface="Calibri"/>
              </a:rPr>
              <a:t> interventions and strategies that are evidence based. (How will you reach the goals?)</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Data:</a:t>
            </a:r>
            <a:r>
              <a:rPr lang="en-US" sz="1200" b="0" i="0">
                <a:solidFill>
                  <a:schemeClr val="dk1"/>
                </a:solidFill>
                <a:latin typeface="Calibri"/>
                <a:ea typeface="Calibri"/>
                <a:cs typeface="Calibri"/>
                <a:sym typeface="Calibri"/>
              </a:rPr>
              <a:t> information that is used to identify status, need for change, and effects of interventions. (What data will you use to support your success or barriers?)</a:t>
            </a:r>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Systems:</a:t>
            </a:r>
            <a:r>
              <a:rPr lang="en-US" sz="1200" b="0" i="0">
                <a:solidFill>
                  <a:schemeClr val="dk1"/>
                </a:solidFill>
                <a:latin typeface="Calibri"/>
                <a:ea typeface="Calibri"/>
                <a:cs typeface="Calibri"/>
                <a:sym typeface="Calibri"/>
              </a:rPr>
              <a:t> supports that are needed to enable the accurate and durable implementation of the practices of MTSS. (What durable systems can be implemented that will sustain this over the long haul?)</a:t>
            </a:r>
            <a:endParaRPr/>
          </a:p>
          <a:p>
            <a:pPr marL="0" lvl="0" indent="0" algn="l" rtl="0">
              <a:spcBef>
                <a:spcPts val="0"/>
              </a:spcBef>
              <a:spcAft>
                <a:spcPts val="0"/>
              </a:spcAft>
              <a:buNone/>
            </a:pPr>
            <a:endParaRPr/>
          </a:p>
          <a:p>
            <a:pPr marL="0" lvl="0" indent="0" algn="l" rtl="0">
              <a:spcBef>
                <a:spcPts val="0"/>
              </a:spcBef>
              <a:spcAft>
                <a:spcPts val="0"/>
              </a:spcAft>
              <a:buNone/>
            </a:pPr>
            <a:r>
              <a:rPr lang="en-US"/>
              <a:t>The framework language is familiar and used often when discussing MTSS.  By framework, we mean MTSS is a singular method of organizing the decision making, implementation, and progress monitoring of school operations.  The circles represent the key components of that framework, and are used to organize the school’s way of work.  Start with identifying outcomes, which for whole school is often Social Competence and Academic achievement…</a:t>
            </a:r>
            <a:endParaRPr/>
          </a:p>
          <a:p>
            <a:pPr marL="0" lvl="0" indent="0" algn="l" rtl="0">
              <a:spcBef>
                <a:spcPts val="0"/>
              </a:spcBef>
              <a:spcAft>
                <a:spcPts val="0"/>
              </a:spcAft>
              <a:buNone/>
            </a:pPr>
            <a:endParaRPr/>
          </a:p>
          <a:p>
            <a:pPr marL="0" lvl="0" indent="0" algn="l" rtl="0">
              <a:spcBef>
                <a:spcPts val="0"/>
              </a:spcBef>
              <a:spcAft>
                <a:spcPts val="0"/>
              </a:spcAft>
              <a:buNone/>
            </a:pPr>
            <a:r>
              <a:rPr lang="en-US"/>
              <a:t>Then we look to the data to uncover our “current reality” or what is showing up around this outcome-where are we/where do we stand. We would use the data to identify a precision statement that clearly defines the current reality (problem to address). Then we would look to our resources (e.g., resource map) to identify what practices we might have that would support students with the issues showing up in our data (e.g., school-wide expectations defined, taught, and reinforced for respectful behavior). Then we look at what supports would be necessary to support the adults to implement the practices identified to support students. Then we return to data to monitor progress and make decisions as to whether or not what we implemented worked. If not, was it because we lacked fidelity? Or was it because it wasn’t the right match of practices to need? Do we need different systems (supports) for the adults.</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rgbClr val="C00000"/>
                </a:solidFill>
              </a:rPr>
              <a:t>Cultural Relevancy:</a:t>
            </a:r>
            <a:endParaRPr/>
          </a:p>
          <a:p>
            <a:pPr marL="0" lvl="0" indent="0" algn="l" rtl="0">
              <a:spcBef>
                <a:spcPts val="0"/>
              </a:spcBef>
              <a:spcAft>
                <a:spcPts val="0"/>
              </a:spcAft>
              <a:buNone/>
            </a:pPr>
            <a:r>
              <a:rPr lang="en-US">
                <a:solidFill>
                  <a:srgbClr val="C00000"/>
                </a:solidFill>
              </a:rPr>
              <a:t>Culturally relevant </a:t>
            </a:r>
            <a:r>
              <a:rPr lang="en-US"/>
              <a:t>behavior support:  Teach behaviors that are socially relevant to Culturally and Linguistically Diverse (CLD) students</a:t>
            </a:r>
            <a:endParaRPr/>
          </a:p>
          <a:p>
            <a:pPr marL="914400" lvl="2" indent="0" algn="l" rtl="0">
              <a:spcBef>
                <a:spcPts val="0"/>
              </a:spcBef>
              <a:spcAft>
                <a:spcPts val="0"/>
              </a:spcAft>
              <a:buNone/>
            </a:pPr>
            <a:endParaRPr/>
          </a:p>
          <a:p>
            <a:pPr marL="0" lvl="0" indent="0" algn="l" rtl="0">
              <a:spcBef>
                <a:spcPts val="0"/>
              </a:spcBef>
              <a:spcAft>
                <a:spcPts val="0"/>
              </a:spcAft>
              <a:buNone/>
            </a:pPr>
            <a:r>
              <a:rPr lang="en-US">
                <a:solidFill>
                  <a:srgbClr val="C00000"/>
                </a:solidFill>
              </a:rPr>
              <a:t>Culturally validating </a:t>
            </a:r>
            <a:r>
              <a:rPr lang="en-US"/>
              <a:t>behavior support:  Acknowledge students’ cultural identity as a strength</a:t>
            </a:r>
            <a:endParaRPr/>
          </a:p>
          <a:p>
            <a:pPr marL="0" lvl="0" indent="0" algn="l" rtl="0">
              <a:spcBef>
                <a:spcPts val="0"/>
              </a:spcBef>
              <a:spcAft>
                <a:spcPts val="0"/>
              </a:spcAft>
              <a:buNone/>
            </a:pPr>
            <a:endParaRPr/>
          </a:p>
          <a:p>
            <a:pPr marL="0" lvl="0" indent="0" algn="l" rtl="0">
              <a:spcBef>
                <a:spcPts val="0"/>
              </a:spcBef>
              <a:spcAft>
                <a:spcPts val="0"/>
              </a:spcAft>
              <a:buNone/>
            </a:pPr>
            <a:r>
              <a:rPr lang="en-US"/>
              <a:t>Establish </a:t>
            </a:r>
            <a:r>
              <a:rPr lang="en-US">
                <a:solidFill>
                  <a:srgbClr val="C00000"/>
                </a:solidFill>
              </a:rPr>
              <a:t>cultural validity </a:t>
            </a:r>
            <a:r>
              <a:rPr lang="en-US"/>
              <a:t>of data:  Carefully review operational definitions of behavioral violations</a:t>
            </a:r>
            <a:br>
              <a:rPr lang="en-US"/>
            </a:br>
            <a:endParaRPr/>
          </a:p>
          <a:p>
            <a:pPr marL="0" lvl="0" indent="0" algn="l" rtl="0">
              <a:spcBef>
                <a:spcPts val="0"/>
              </a:spcBef>
              <a:spcAft>
                <a:spcPts val="0"/>
              </a:spcAft>
              <a:buNone/>
            </a:pPr>
            <a:r>
              <a:rPr lang="en-US">
                <a:solidFill>
                  <a:srgbClr val="C00000"/>
                </a:solidFill>
              </a:rPr>
              <a:t>Disaggregate ODR data </a:t>
            </a:r>
            <a:r>
              <a:rPr lang="en-US"/>
              <a:t>by student race. For example, ethnicity report of the School Wide Information System (</a:t>
            </a:r>
            <a:r>
              <a:rPr lang="en-US" u="sng">
                <a:solidFill>
                  <a:schemeClr val="hlink"/>
                </a:solidFill>
                <a:hlinkClick r:id="rId3"/>
              </a:rPr>
              <a:t>www.swis.org</a:t>
            </a:r>
            <a:r>
              <a:rPr lang="en-US"/>
              <a:t>)</a:t>
            </a:r>
            <a:br>
              <a:rPr lang="en-US"/>
            </a:br>
            <a:endParaRPr/>
          </a:p>
          <a:p>
            <a:pPr marL="0" lvl="0" indent="0" algn="l" rtl="0">
              <a:spcBef>
                <a:spcPts val="0"/>
              </a:spcBef>
              <a:spcAft>
                <a:spcPts val="0"/>
              </a:spcAft>
              <a:buNone/>
            </a:pPr>
            <a:r>
              <a:rPr lang="en-US">
                <a:solidFill>
                  <a:srgbClr val="C00000"/>
                </a:solidFill>
              </a:rPr>
              <a:t>Revise measures:  </a:t>
            </a:r>
            <a:r>
              <a:rPr lang="en-US"/>
              <a:t>Provide schools with tools to assess extent to which culturally responsive systems and practices are in place</a:t>
            </a:r>
            <a:endParaRPr/>
          </a:p>
          <a:p>
            <a:pPr marL="0" lvl="0" indent="0" algn="l" rtl="0">
              <a:spcBef>
                <a:spcPts val="0"/>
              </a:spcBef>
              <a:spcAft>
                <a:spcPts val="0"/>
              </a:spcAft>
              <a:buNone/>
            </a:pPr>
            <a:endParaRPr/>
          </a:p>
          <a:p>
            <a:pPr marL="0" lvl="0" indent="0" algn="l" rtl="0">
              <a:spcBef>
                <a:spcPts val="0"/>
              </a:spcBef>
              <a:spcAft>
                <a:spcPts val="0"/>
              </a:spcAft>
              <a:buNone/>
            </a:pPr>
            <a:r>
              <a:rPr lang="en-US"/>
              <a:t>Generate school-wide commitment to </a:t>
            </a:r>
            <a:r>
              <a:rPr lang="en-US">
                <a:solidFill>
                  <a:srgbClr val="C00000"/>
                </a:solidFill>
              </a:rPr>
              <a:t>culturally equitable </a:t>
            </a:r>
            <a:r>
              <a:rPr lang="en-US"/>
              <a:t>behavioral outcomes:  Define school-wide behavioral goals in collaboration with parents of CLD students</a:t>
            </a:r>
            <a:br>
              <a:rPr lang="en-US"/>
            </a:br>
            <a:endParaRPr/>
          </a:p>
          <a:p>
            <a:pPr marL="0" lvl="0" indent="0" algn="l" rtl="0">
              <a:spcBef>
                <a:spcPts val="0"/>
              </a:spcBef>
              <a:spcAft>
                <a:spcPts val="0"/>
              </a:spcAft>
              <a:buNone/>
            </a:pPr>
            <a:r>
              <a:rPr lang="en-US"/>
              <a:t>Increase </a:t>
            </a:r>
            <a:r>
              <a:rPr lang="en-US">
                <a:solidFill>
                  <a:srgbClr val="C00000"/>
                </a:solidFill>
              </a:rPr>
              <a:t>accountability</a:t>
            </a:r>
            <a:r>
              <a:rPr lang="en-US"/>
              <a:t> for equitable outcomes.  Review extent to which defined goals are met.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055ba075b_1_20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8055ba075b_1_20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While these are typical and expected outcomes for schools using the PBIS Framework, each school will determine outcomes that align with their mission and vision.</a:t>
            </a:r>
            <a:endParaRPr/>
          </a:p>
          <a:p>
            <a:pPr marL="0" lvl="0" indent="0" algn="l" rtl="0">
              <a:spcBef>
                <a:spcPts val="0"/>
              </a:spcBef>
              <a:spcAft>
                <a:spcPts val="0"/>
              </a:spcAft>
              <a:buNone/>
            </a:pPr>
            <a:endParaRPr/>
          </a:p>
        </p:txBody>
      </p:sp>
      <p:sp>
        <p:nvSpPr>
          <p:cNvPr id="349" name="Google Shape;349;g8055ba075b_1_20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660698242_0_1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d660698242_0_1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Trainers the question is meant to get teams thinking about groups in their building beyond race and ethnicity such as gender, religion, socio-economic status, special education, LGBTQ.</a:t>
            </a:r>
            <a:endParaRPr/>
          </a:p>
        </p:txBody>
      </p:sp>
      <p:sp>
        <p:nvSpPr>
          <p:cNvPr id="364" name="Google Shape;364;gd660698242_0_11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518c85dfc8_1_1: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518c85dfc8_1_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Trainers make sure you have read the PBIS Cultural Responsiveness Field Guide: Resources For Trainers and Coaches prior to training.</a:t>
            </a:r>
            <a:endParaRPr/>
          </a:p>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https://assets-global.website-files.com/5d3725188825e071f1670246/6062383b3f8932b212e9c98b_PBIS%20Cultural%20Responsiveness%20Field%20Guide%20v2.pdf</a:t>
            </a:r>
            <a:endParaRPr/>
          </a:p>
          <a:p>
            <a:pPr marL="0" lvl="0" indent="0" algn="l" rtl="0">
              <a:spcBef>
                <a:spcPts val="0"/>
              </a:spcBef>
              <a:spcAft>
                <a:spcPts val="0"/>
              </a:spcAft>
              <a:buNone/>
            </a:pPr>
            <a:endParaRPr/>
          </a:p>
        </p:txBody>
      </p:sp>
      <p:sp>
        <p:nvSpPr>
          <p:cNvPr id="376" name="Google Shape;376;g518c85dfc8_1_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b68609e172_0_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b68609e172_0_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Allow 10 minutes for this activity. Teams can do this individually for a few minutes and then share at their table.  </a:t>
            </a:r>
            <a:endParaRPr/>
          </a:p>
          <a:p>
            <a:pPr marL="0" lvl="0" indent="0" algn="l" rtl="0">
              <a:spcBef>
                <a:spcPts val="0"/>
              </a:spcBef>
              <a:spcAft>
                <a:spcPts val="0"/>
              </a:spcAft>
              <a:buNone/>
            </a:pPr>
            <a:endParaRPr/>
          </a:p>
          <a:p>
            <a:pPr marL="0" lvl="0" indent="0" algn="l" rtl="0">
              <a:spcBef>
                <a:spcPts val="0"/>
              </a:spcBef>
              <a:spcAft>
                <a:spcPts val="0"/>
              </a:spcAft>
              <a:buNone/>
            </a:pPr>
            <a:r>
              <a:rPr lang="en-US"/>
              <a:t>Questions to ask after activity</a:t>
            </a:r>
            <a:endParaRPr/>
          </a:p>
          <a:p>
            <a:pPr marL="0" lvl="0" indent="0" algn="l" rtl="0">
              <a:spcBef>
                <a:spcPts val="0"/>
              </a:spcBef>
              <a:spcAft>
                <a:spcPts val="0"/>
              </a:spcAft>
              <a:buClr>
                <a:schemeClr val="dk1"/>
              </a:buClr>
              <a:buSzPts val="1100"/>
              <a:buFont typeface="Arial"/>
              <a:buNone/>
            </a:pPr>
            <a:r>
              <a:rPr lang="en-US"/>
              <a:t>Allow time for discussion in small groups and sharing with the whole group. Some guiding questions include:</a:t>
            </a:r>
            <a:endParaRPr/>
          </a:p>
          <a:p>
            <a:pPr marL="0" lvl="0" indent="0" algn="l" rtl="0">
              <a:spcBef>
                <a:spcPts val="0"/>
              </a:spcBef>
              <a:spcAft>
                <a:spcPts val="0"/>
              </a:spcAft>
              <a:buClr>
                <a:schemeClr val="dk1"/>
              </a:buClr>
              <a:buSzPts val="1100"/>
              <a:buFont typeface="Arial"/>
              <a:buNone/>
            </a:pPr>
            <a:r>
              <a:rPr lang="en-US"/>
              <a:t>• What differences are there among staff in values growing up (or now)?</a:t>
            </a:r>
            <a:endParaRPr/>
          </a:p>
          <a:p>
            <a:pPr marL="0" lvl="0" indent="0" algn="l" rtl="0">
              <a:spcBef>
                <a:spcPts val="0"/>
              </a:spcBef>
              <a:spcAft>
                <a:spcPts val="0"/>
              </a:spcAft>
              <a:buClr>
                <a:schemeClr val="dk1"/>
              </a:buClr>
              <a:buSzPts val="1100"/>
              <a:buFont typeface="Arial"/>
              <a:buNone/>
            </a:pPr>
            <a:r>
              <a:rPr lang="en-US"/>
              <a:t>• How universal are these values? What dangers are there in assuming they are?</a:t>
            </a:r>
            <a:endParaRPr/>
          </a:p>
          <a:p>
            <a:pPr marL="0" lvl="0" indent="0" algn="l" rtl="0">
              <a:spcBef>
                <a:spcPts val="0"/>
              </a:spcBef>
              <a:spcAft>
                <a:spcPts val="0"/>
              </a:spcAft>
              <a:buClr>
                <a:schemeClr val="dk1"/>
              </a:buClr>
              <a:buSzPts val="1100"/>
              <a:buFont typeface="Arial"/>
              <a:buNone/>
            </a:pPr>
            <a:r>
              <a:rPr lang="en-US"/>
              <a:t>• How have your values changed over time? Are changes in values good, bad, or neutral?</a:t>
            </a:r>
            <a:endParaRPr/>
          </a:p>
          <a:p>
            <a:pPr marL="0" lvl="0" indent="0" algn="l" rtl="0">
              <a:spcBef>
                <a:spcPts val="0"/>
              </a:spcBef>
              <a:spcAft>
                <a:spcPts val="0"/>
              </a:spcAft>
              <a:buClr>
                <a:schemeClr val="dk1"/>
              </a:buClr>
              <a:buSzPts val="1100"/>
              <a:buFont typeface="Arial"/>
              <a:buNone/>
            </a:pPr>
            <a:r>
              <a:rPr lang="en-US"/>
              <a:t>• How is our “school culture” created, even if we don’t explicitly try to make a school culture?</a:t>
            </a:r>
            <a:endParaRPr/>
          </a:p>
          <a:p>
            <a:pPr marL="0" lvl="0" indent="0" algn="l" rtl="0">
              <a:spcBef>
                <a:spcPts val="0"/>
              </a:spcBef>
              <a:spcAft>
                <a:spcPts val="0"/>
              </a:spcAft>
              <a:buClr>
                <a:schemeClr val="dk1"/>
              </a:buClr>
              <a:buSzPts val="1100"/>
              <a:buFont typeface="Arial"/>
              <a:buNone/>
            </a:pPr>
            <a:r>
              <a:rPr lang="en-US"/>
              <a:t>• What happens when we assume school values are the “right values?”</a:t>
            </a:r>
            <a:endParaRPr/>
          </a:p>
          <a:p>
            <a:pPr marL="0" lvl="0" indent="0" algn="l" rtl="0">
              <a:spcBef>
                <a:spcPts val="0"/>
              </a:spcBef>
              <a:spcAft>
                <a:spcPts val="0"/>
              </a:spcAft>
              <a:buClr>
                <a:schemeClr val="dk1"/>
              </a:buClr>
              <a:buSzPts val="1100"/>
              <a:buFont typeface="Arial"/>
              <a:buNone/>
            </a:pPr>
            <a:r>
              <a:rPr lang="en-US"/>
              <a:t>• How would students experience a school culture that is vastly different from culture at home?</a:t>
            </a:r>
            <a:endParaRPr/>
          </a:p>
          <a:p>
            <a:pPr marL="0" lvl="0" indent="0" algn="l" rtl="0">
              <a:spcBef>
                <a:spcPts val="0"/>
              </a:spcBef>
              <a:spcAft>
                <a:spcPts val="0"/>
              </a:spcAft>
              <a:buClr>
                <a:schemeClr val="dk1"/>
              </a:buClr>
              <a:buSzPts val="1100"/>
              <a:buFont typeface="Arial"/>
              <a:buNone/>
            </a:pPr>
            <a:r>
              <a:rPr lang="en-US"/>
              <a:t>• To what extent can we prevent values conflicts from occurring?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3" name="Google Shape;383;gb68609e172_0_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68609e172_0_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68609e172_0_2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b68609e172_0_2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055ba075b_1_6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50" name="Google Shape;150;g8055ba075b_1_63: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2</a:t>
            </a:fld>
            <a:endParaRPr sz="1200">
              <a:solidFill>
                <a:srgbClr val="000000"/>
              </a:solidFill>
              <a:latin typeface="Times New Roman"/>
              <a:ea typeface="Times New Roman"/>
              <a:cs typeface="Times New Roman"/>
              <a:sym typeface="Times New Roman"/>
            </a:endParaRPr>
          </a:p>
        </p:txBody>
      </p:sp>
      <p:sp>
        <p:nvSpPr>
          <p:cNvPr id="151" name="Google Shape;151;g8055ba075b_1_6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g8055ba075b_1_63: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Use for virtual training</a:t>
            </a: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defc4046cb_1_5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defc4046cb_1_5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Allow 10 minutes for this activity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rgbClr val="3A54A5"/>
                </a:solidFill>
              </a:rPr>
              <a:t>Potential questions to ask after activity:</a:t>
            </a:r>
            <a:endParaRPr>
              <a:solidFill>
                <a:srgbClr val="3A54A5"/>
              </a:solidFill>
            </a:endParaRPr>
          </a:p>
          <a:p>
            <a:pPr marL="0" lvl="0" indent="0" algn="l" rtl="0">
              <a:spcBef>
                <a:spcPts val="0"/>
              </a:spcBef>
              <a:spcAft>
                <a:spcPts val="0"/>
              </a:spcAft>
              <a:buClr>
                <a:schemeClr val="dk1"/>
              </a:buClr>
              <a:buSzPts val="1100"/>
              <a:buFont typeface="Arial"/>
              <a:buNone/>
            </a:pPr>
            <a:r>
              <a:rPr lang="en-US">
                <a:solidFill>
                  <a:srgbClr val="3A54A5"/>
                </a:solidFill>
              </a:rPr>
              <a:t>Allow time for discussion in small groups and sharing with the whole group. Some guiding questions include:</a:t>
            </a:r>
            <a:endParaRPr>
              <a:solidFill>
                <a:srgbClr val="3A54A5"/>
              </a:solidFill>
            </a:endParaRPr>
          </a:p>
          <a:p>
            <a:pPr marL="0" lvl="0" indent="0" algn="l" rtl="0">
              <a:spcBef>
                <a:spcPts val="0"/>
              </a:spcBef>
              <a:spcAft>
                <a:spcPts val="0"/>
              </a:spcAft>
              <a:buClr>
                <a:schemeClr val="dk1"/>
              </a:buClr>
              <a:buSzPts val="1100"/>
              <a:buFont typeface="Arial"/>
              <a:buNone/>
            </a:pPr>
            <a:r>
              <a:rPr lang="en-US">
                <a:solidFill>
                  <a:srgbClr val="3A54A5"/>
                </a:solidFill>
              </a:rPr>
              <a:t>• What differences are there among staff in values growing up (or now)?</a:t>
            </a:r>
            <a:endParaRPr>
              <a:solidFill>
                <a:srgbClr val="3A54A5"/>
              </a:solidFill>
            </a:endParaRPr>
          </a:p>
          <a:p>
            <a:pPr marL="0" lvl="0" indent="0" algn="l" rtl="0">
              <a:spcBef>
                <a:spcPts val="0"/>
              </a:spcBef>
              <a:spcAft>
                <a:spcPts val="0"/>
              </a:spcAft>
              <a:buClr>
                <a:schemeClr val="dk1"/>
              </a:buClr>
              <a:buSzPts val="1100"/>
              <a:buFont typeface="Arial"/>
              <a:buNone/>
            </a:pPr>
            <a:r>
              <a:rPr lang="en-US">
                <a:solidFill>
                  <a:srgbClr val="3A54A5"/>
                </a:solidFill>
              </a:rPr>
              <a:t>• How universal are these values? What dangers are there in assuming they are?</a:t>
            </a:r>
            <a:endParaRPr>
              <a:solidFill>
                <a:srgbClr val="3A54A5"/>
              </a:solidFill>
            </a:endParaRPr>
          </a:p>
          <a:p>
            <a:pPr marL="0" lvl="0" indent="0" algn="l" rtl="0">
              <a:spcBef>
                <a:spcPts val="0"/>
              </a:spcBef>
              <a:spcAft>
                <a:spcPts val="0"/>
              </a:spcAft>
              <a:buClr>
                <a:schemeClr val="dk1"/>
              </a:buClr>
              <a:buSzPts val="1100"/>
              <a:buFont typeface="Arial"/>
              <a:buNone/>
            </a:pPr>
            <a:r>
              <a:rPr lang="en-US">
                <a:solidFill>
                  <a:srgbClr val="3A54A5"/>
                </a:solidFill>
              </a:rPr>
              <a:t>• How have your values changed over time? Are changes in values good, bad, or neutral?</a:t>
            </a:r>
            <a:endParaRPr>
              <a:solidFill>
                <a:srgbClr val="3A54A5"/>
              </a:solidFill>
            </a:endParaRPr>
          </a:p>
          <a:p>
            <a:pPr marL="0" lvl="0" indent="0" algn="l" rtl="0">
              <a:spcBef>
                <a:spcPts val="0"/>
              </a:spcBef>
              <a:spcAft>
                <a:spcPts val="0"/>
              </a:spcAft>
              <a:buClr>
                <a:schemeClr val="dk1"/>
              </a:buClr>
              <a:buSzPts val="1100"/>
              <a:buFont typeface="Arial"/>
              <a:buNone/>
            </a:pPr>
            <a:r>
              <a:rPr lang="en-US">
                <a:solidFill>
                  <a:srgbClr val="3A54A5"/>
                </a:solidFill>
              </a:rPr>
              <a:t>• How is our “school culture” created, even if we don’t explicitly try to make a school culture?</a:t>
            </a:r>
            <a:endParaRPr>
              <a:solidFill>
                <a:srgbClr val="3A54A5"/>
              </a:solidFill>
            </a:endParaRPr>
          </a:p>
          <a:p>
            <a:pPr marL="0" lvl="0" indent="0" algn="l" rtl="0">
              <a:spcBef>
                <a:spcPts val="0"/>
              </a:spcBef>
              <a:spcAft>
                <a:spcPts val="0"/>
              </a:spcAft>
              <a:buClr>
                <a:schemeClr val="dk1"/>
              </a:buClr>
              <a:buSzPts val="1100"/>
              <a:buFont typeface="Arial"/>
              <a:buNone/>
            </a:pPr>
            <a:r>
              <a:rPr lang="en-US">
                <a:solidFill>
                  <a:srgbClr val="3A54A5"/>
                </a:solidFill>
              </a:rPr>
              <a:t>• What happens when we assume school values are the “right values?”</a:t>
            </a:r>
            <a:endParaRPr>
              <a:solidFill>
                <a:srgbClr val="3A54A5"/>
              </a:solidFill>
            </a:endParaRPr>
          </a:p>
          <a:p>
            <a:pPr marL="0" lvl="0" indent="0" algn="l" rtl="0">
              <a:spcBef>
                <a:spcPts val="0"/>
              </a:spcBef>
              <a:spcAft>
                <a:spcPts val="0"/>
              </a:spcAft>
              <a:buClr>
                <a:schemeClr val="dk1"/>
              </a:buClr>
              <a:buSzPts val="1100"/>
              <a:buFont typeface="Arial"/>
              <a:buNone/>
            </a:pPr>
            <a:r>
              <a:rPr lang="en-US">
                <a:solidFill>
                  <a:srgbClr val="3A54A5"/>
                </a:solidFill>
              </a:rPr>
              <a:t>• How would students experience a school culture that is vastly different from culture at home?</a:t>
            </a:r>
            <a:endParaRPr>
              <a:solidFill>
                <a:srgbClr val="3A54A5"/>
              </a:solidFill>
            </a:endParaRPr>
          </a:p>
          <a:p>
            <a:pPr marL="0" lvl="0" indent="0" algn="l" rtl="0">
              <a:spcBef>
                <a:spcPts val="0"/>
              </a:spcBef>
              <a:spcAft>
                <a:spcPts val="0"/>
              </a:spcAft>
              <a:buClr>
                <a:schemeClr val="dk1"/>
              </a:buClr>
              <a:buSzPts val="1100"/>
              <a:buFont typeface="Arial"/>
              <a:buNone/>
            </a:pPr>
            <a:r>
              <a:rPr lang="en-US">
                <a:solidFill>
                  <a:srgbClr val="3A54A5"/>
                </a:solidFill>
              </a:rPr>
              <a:t>• To what extent can we prevent values conflicts from occurring?</a:t>
            </a:r>
            <a:endParaRPr>
              <a:solidFill>
                <a:srgbClr val="3A54A5"/>
              </a:solidFill>
            </a:endParaRPr>
          </a:p>
          <a:p>
            <a:pPr marL="0" lvl="0" indent="0" algn="l" rtl="0">
              <a:spcBef>
                <a:spcPts val="0"/>
              </a:spcBef>
              <a:spcAft>
                <a:spcPts val="0"/>
              </a:spcAft>
              <a:buClr>
                <a:schemeClr val="dk1"/>
              </a:buClr>
              <a:buSzPts val="1100"/>
              <a:buFont typeface="Arial"/>
              <a:buNone/>
            </a:pPr>
            <a:endParaRPr>
              <a:solidFill>
                <a:srgbClr val="3A54A5"/>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3" name="Google Shape;403;gdefc4046cb_1_5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8055ba075b_1_2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8055ba075b_1_2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Systems are what give staff the support they need to implement PBIS with fidelity.  Brief - Installing an Interconnected Systems Framework</a:t>
            </a:r>
            <a:endParaRPr/>
          </a:p>
          <a:p>
            <a:pPr marL="0" lvl="0" indent="0" algn="l" rtl="0">
              <a:spcBef>
                <a:spcPts val="0"/>
              </a:spcBef>
              <a:spcAft>
                <a:spcPts val="0"/>
              </a:spcAft>
              <a:buNone/>
            </a:pPr>
            <a:endParaRPr/>
          </a:p>
        </p:txBody>
      </p:sp>
      <p:sp>
        <p:nvSpPr>
          <p:cNvPr id="413" name="Google Shape;413;g8055ba075b_1_23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8055ba075b_1_32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wentieth Century"/>
                <a:ea typeface="Twentieth Century"/>
                <a:cs typeface="Twentieth Century"/>
                <a:sym typeface="Twentieth Century"/>
              </a:rPr>
              <a:t>22</a:t>
            </a:fld>
            <a:endParaRPr sz="1200">
              <a:solidFill>
                <a:srgbClr val="000000"/>
              </a:solidFill>
              <a:latin typeface="Twentieth Century"/>
              <a:ea typeface="Twentieth Century"/>
              <a:cs typeface="Twentieth Century"/>
              <a:sym typeface="Twentieth Century"/>
            </a:endParaRPr>
          </a:p>
        </p:txBody>
      </p:sp>
      <p:sp>
        <p:nvSpPr>
          <p:cNvPr id="428" name="Google Shape;428;g8055ba075b_1_3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g8055ba075b_1_3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Earlier we talked about levels of support in the PBIS Framework.  Let’s review them again and then teams will reflect on their current level of behavior support.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goal of p</a:t>
            </a:r>
            <a:r>
              <a:rPr lang="en-US" sz="1200" i="0">
                <a:latin typeface="Arial"/>
                <a:ea typeface="Arial"/>
                <a:cs typeface="Arial"/>
                <a:sym typeface="Arial"/>
              </a:rPr>
              <a:t>rimary prevention or univers</a:t>
            </a:r>
            <a:r>
              <a:rPr lang="en-US">
                <a:latin typeface="Arial"/>
                <a:ea typeface="Arial"/>
                <a:cs typeface="Arial"/>
                <a:sym typeface="Arial"/>
              </a:rPr>
              <a:t>al support </a:t>
            </a:r>
            <a:r>
              <a:rPr lang="en-US" sz="1200" i="0">
                <a:latin typeface="Arial"/>
                <a:ea typeface="Arial"/>
                <a:cs typeface="Arial"/>
                <a:sym typeface="Arial"/>
              </a:rPr>
              <a:t>is to provide all students </a:t>
            </a:r>
            <a:r>
              <a:rPr lang="en-US">
                <a:latin typeface="Arial"/>
                <a:ea typeface="Arial"/>
                <a:cs typeface="Arial"/>
                <a:sym typeface="Arial"/>
              </a:rPr>
              <a:t>with</a:t>
            </a:r>
            <a:r>
              <a:rPr lang="en-US" sz="1200" i="0">
                <a:latin typeface="Arial"/>
                <a:ea typeface="Arial"/>
                <a:cs typeface="Arial"/>
                <a:sym typeface="Arial"/>
              </a:rPr>
              <a:t> the necessary pro-social skills they need to prevents the establishment and occurrence of problem behavior.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sz="1200" i="0">
                <a:latin typeface="Arial"/>
                <a:ea typeface="Arial"/>
                <a:cs typeface="Arial"/>
                <a:sym typeface="Arial"/>
              </a:rPr>
              <a:t>The goal of secondary prevention or tar</a:t>
            </a:r>
            <a:r>
              <a:rPr lang="en-US">
                <a:latin typeface="Arial"/>
                <a:ea typeface="Arial"/>
                <a:cs typeface="Arial"/>
                <a:sym typeface="Arial"/>
              </a:rPr>
              <a:t>geted support </a:t>
            </a:r>
            <a:r>
              <a:rPr lang="en-US" sz="1200" i="0">
                <a:latin typeface="Arial"/>
                <a:ea typeface="Arial"/>
                <a:cs typeface="Arial"/>
                <a:sym typeface="Arial"/>
              </a:rPr>
              <a:t>is to reduce/prevent the likelihood of problem behavior occurrences, and to enable these students to be supported by the school-wide MTSS effort.</a:t>
            </a:r>
            <a:endParaRPr/>
          </a:p>
          <a:p>
            <a:pPr marL="0" lvl="0" indent="0" algn="l" rtl="0">
              <a:spcBef>
                <a:spcPts val="0"/>
              </a:spcBef>
              <a:spcAft>
                <a:spcPts val="0"/>
              </a:spcAft>
              <a:buNone/>
            </a:pPr>
            <a:endParaRPr sz="1200" i="0">
              <a:latin typeface="Arial"/>
              <a:ea typeface="Arial"/>
              <a:cs typeface="Arial"/>
              <a:sym typeface="Arial"/>
            </a:endParaRPr>
          </a:p>
          <a:p>
            <a:pPr marL="0" lvl="0" indent="0" algn="l" rtl="0">
              <a:spcBef>
                <a:spcPts val="0"/>
              </a:spcBef>
              <a:spcAft>
                <a:spcPts val="0"/>
              </a:spcAft>
              <a:buNone/>
            </a:pPr>
            <a:r>
              <a:rPr lang="en-US" sz="1200" i="0">
                <a:latin typeface="Arial"/>
                <a:ea typeface="Arial"/>
                <a:cs typeface="Arial"/>
                <a:sym typeface="Arial"/>
              </a:rPr>
              <a:t>The goal of tertiary</a:t>
            </a:r>
            <a:r>
              <a:rPr lang="en-US">
                <a:latin typeface="Arial"/>
                <a:ea typeface="Arial"/>
                <a:cs typeface="Arial"/>
                <a:sym typeface="Arial"/>
              </a:rPr>
              <a:t> or individualized</a:t>
            </a:r>
            <a:r>
              <a:rPr lang="en-US" sz="1200" i="0">
                <a:latin typeface="Arial"/>
                <a:ea typeface="Arial"/>
                <a:cs typeface="Arial"/>
                <a:sym typeface="Arial"/>
              </a:rPr>
              <a:t> support is to reduce the intensity, complexity, and impact of the problem behaviors displayed by these students by providing supports that are (a) function-based, (b) contextually appropriate and person-centered, or core tier 1 curriculum and practices. </a:t>
            </a:r>
            <a:endParaRPr sz="1200" i="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US" sz="1200"/>
              <a:t> </a:t>
            </a:r>
            <a:endParaRPr sz="1200" i="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endParaRPr sz="1200" i="1"/>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b68609e172_0_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b68609e172_0_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Give Teams 10 minutes to reflect on and record what their levels of behavioral support they have in place at their school.</a:t>
            </a:r>
            <a:endParaRPr/>
          </a:p>
        </p:txBody>
      </p:sp>
      <p:sp>
        <p:nvSpPr>
          <p:cNvPr id="456" name="Google Shape;456;gb68609e172_0_2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8055ba075b_1_25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8055ba075b_1_25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PRACTICES are how we interact with and support students.  The three-tiered approach to organizing practices is represented by the multi-tiered triangle.  Practices are what we do.</a:t>
            </a:r>
            <a:endParaRPr/>
          </a:p>
          <a:p>
            <a:pPr marL="0" lvl="0" indent="0" algn="l" rtl="0">
              <a:spcBef>
                <a:spcPts val="0"/>
              </a:spcBef>
              <a:spcAft>
                <a:spcPts val="0"/>
              </a:spcAft>
              <a:buNone/>
            </a:pPr>
            <a:endParaRPr/>
          </a:p>
        </p:txBody>
      </p:sp>
      <p:sp>
        <p:nvSpPr>
          <p:cNvPr id="472" name="Google Shape;472;g8055ba075b_1_25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da9eee2fd0_0_20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da9eee2fd0_0_200:notes"/>
          <p:cNvSpPr txBox="1">
            <a:spLocks noGrp="1"/>
          </p:cNvSpPr>
          <p:nvPr>
            <p:ph type="body" idx="1"/>
          </p:nvPr>
        </p:nvSpPr>
        <p:spPr>
          <a:xfrm>
            <a:off x="914400" y="3300413"/>
            <a:ext cx="73152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We are living in a time period when schools are aware of the impact of trauma on learning and are working hard to make school a place that is inclusive and healing.  As you select practices over the next two years to put into your PBIS framework, we want you to be aware of this guide and we will refer back to it as we train on the content of the PBIS Framework.  Give teams 10 minutes to get a small introduction by exploring the crosswalk provided.</a:t>
            </a:r>
            <a:endParaRPr/>
          </a:p>
        </p:txBody>
      </p:sp>
      <p:sp>
        <p:nvSpPr>
          <p:cNvPr id="499" name="Google Shape;499;gda9eee2fd0_0_20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e02272e2f9_0_46:notes"/>
          <p:cNvSpPr txBox="1">
            <a:spLocks noGrp="1"/>
          </p:cNvSpPr>
          <p:nvPr>
            <p:ph type="body" idx="1"/>
          </p:nvPr>
        </p:nvSpPr>
        <p:spPr>
          <a:xfrm>
            <a:off x="914400" y="3300413"/>
            <a:ext cx="7315200" cy="27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Review the main points from the guide.  Encourage staff to select practices that will help students impacted by trauma heal.</a:t>
            </a:r>
            <a:endParaRPr/>
          </a:p>
        </p:txBody>
      </p:sp>
      <p:sp>
        <p:nvSpPr>
          <p:cNvPr id="512" name="Google Shape;512;ge02272e2f9_0_4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8055ba075b_1_2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8055ba075b_1_2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Data is central to all of the core features of PBIS.  Data helps us implement with fidelity, and guide our next steps.  Your team will review data at least monthly to celebrate student success, solve problems and determine next steps.  DATA IS OUR FRIEND!</a:t>
            </a:r>
            <a:endParaRPr/>
          </a:p>
          <a:p>
            <a:pPr marL="0" lvl="0" indent="0" algn="l" rtl="0">
              <a:spcBef>
                <a:spcPts val="0"/>
              </a:spcBef>
              <a:spcAft>
                <a:spcPts val="0"/>
              </a:spcAft>
              <a:buNone/>
            </a:pPr>
            <a:endParaRPr/>
          </a:p>
        </p:txBody>
      </p:sp>
      <p:sp>
        <p:nvSpPr>
          <p:cNvPr id="525" name="Google Shape;525;g8055ba075b_1_2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defc4046cb_1_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defc4046cb_1_2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Your data collection system has to enable you to analysis data efficiently by time, location, behavior, students, etc. for your team to make data-based decisions. </a:t>
            </a:r>
            <a:endParaRPr/>
          </a:p>
        </p:txBody>
      </p:sp>
      <p:sp>
        <p:nvSpPr>
          <p:cNvPr id="541" name="Google Shape;541;gdefc4046cb_1_2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d660698242_0_12: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d660698242_0_1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we work to interrupt inequity in our schools and help all students thrive, the national center has provided us with</a:t>
            </a:r>
            <a:r>
              <a:rPr lang="en-US" i="1"/>
              <a:t> A 5 Point Intervention approach for enhancing equity in school discipline</a:t>
            </a:r>
            <a:r>
              <a:rPr lang="en-US"/>
              <a:t>.  This slide shows where our training team will specifically train on content from the 5 point approach. Keep general for this discussion</a:t>
            </a:r>
            <a:endParaRPr/>
          </a:p>
        </p:txBody>
      </p:sp>
      <p:sp>
        <p:nvSpPr>
          <p:cNvPr id="549" name="Google Shape;549;gd660698242_0_1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f4134480d_1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
        <p:nvSpPr>
          <p:cNvPr id="174" name="Google Shape;174;gdf4134480d_1_0: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75" name="Google Shape;175;gdf4134480d_1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gdf4134480d_1_0: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Use for live training</a:t>
            </a:r>
            <a:endParaRPr b="1">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055ba075b_1_38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6" name="Google Shape;556;g8055ba075b_1_38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110595" lvl="0" indent="0" algn="l" rtl="0">
              <a:spcBef>
                <a:spcPts val="0"/>
              </a:spcBef>
              <a:spcAft>
                <a:spcPts val="0"/>
              </a:spcAft>
              <a:buNone/>
            </a:pPr>
            <a:r>
              <a:rPr lang="en-US"/>
              <a:t>As we have learned PBIS is a framework the adults in the school use to impact the teaching and learning environment.   PBIS is used by the adults and impacts both students and staff.  Adult behavior will change when your school implements PBIS with fidelity.  </a:t>
            </a:r>
            <a:r>
              <a:rPr lang="en-US" b="1"/>
              <a:t>We change student behavior by changing adult behavior.</a:t>
            </a:r>
            <a:r>
              <a:rPr lang="en-US">
                <a:latin typeface="Calibri"/>
                <a:ea typeface="Calibri"/>
                <a:cs typeface="Calibri"/>
                <a:sym typeface="Calibri"/>
              </a:rPr>
              <a:t>  The interventions will involve changes in our procedures and practices.  </a:t>
            </a:r>
            <a:endParaRPr>
              <a:latin typeface="Calibri"/>
              <a:ea typeface="Calibri"/>
              <a:cs typeface="Calibri"/>
              <a:sym typeface="Calibri"/>
            </a:endParaRPr>
          </a:p>
        </p:txBody>
      </p:sp>
      <p:sp>
        <p:nvSpPr>
          <p:cNvPr id="557" name="Google Shape;557;g8055ba075b_1_38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d660698242_0_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d660698242_0_3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 let’s brainstorm and dream big...</a:t>
            </a:r>
            <a:endParaRPr/>
          </a:p>
        </p:txBody>
      </p:sp>
      <p:sp>
        <p:nvSpPr>
          <p:cNvPr id="569" name="Google Shape;569;gd660698242_0_3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055ba075b_1_9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g8055ba075b_1_9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 this slide for virtual</a:t>
            </a:r>
            <a:endParaRPr/>
          </a:p>
          <a:p>
            <a:pPr marL="0" lvl="0" indent="0" algn="l" rtl="0">
              <a:spcBef>
                <a:spcPts val="0"/>
              </a:spcBef>
              <a:spcAft>
                <a:spcPts val="0"/>
              </a:spcAft>
              <a:buNone/>
            </a:pPr>
            <a:r>
              <a:rPr lang="en-US"/>
              <a:t>Direct participants to activity in their workbook and state that this activity will set up the discussion for Mission and Vision statements.</a:t>
            </a:r>
            <a:endParaRPr/>
          </a:p>
          <a:p>
            <a:pPr marL="0" lvl="0" indent="0" algn="l" rtl="0">
              <a:spcBef>
                <a:spcPts val="0"/>
              </a:spcBef>
              <a:spcAft>
                <a:spcPts val="0"/>
              </a:spcAft>
              <a:buNone/>
            </a:pPr>
            <a:endParaRPr/>
          </a:p>
        </p:txBody>
      </p:sp>
      <p:sp>
        <p:nvSpPr>
          <p:cNvPr id="577" name="Google Shape;577;g8055ba075b_1_9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defc4046cb_1_31: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defc4046cb_1_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Check workbook page and activity # - this may need to be updated</a:t>
            </a:r>
            <a:endParaRPr/>
          </a:p>
          <a:p>
            <a:pPr marL="0" lvl="0" indent="0" algn="l" rtl="0">
              <a:spcBef>
                <a:spcPts val="0"/>
              </a:spcBef>
              <a:spcAft>
                <a:spcPts val="0"/>
              </a:spcAft>
              <a:buNone/>
            </a:pPr>
            <a:r>
              <a:rPr lang="en-US"/>
              <a:t>Use this slide for in-person or virtual if your teams are together in a room</a:t>
            </a:r>
            <a:endParaRPr/>
          </a:p>
          <a:p>
            <a:pPr marL="0" lvl="0" indent="0" algn="l" rtl="0">
              <a:spcBef>
                <a:spcPts val="0"/>
              </a:spcBef>
              <a:spcAft>
                <a:spcPts val="0"/>
              </a:spcAft>
              <a:buNone/>
            </a:pPr>
            <a:r>
              <a:rPr lang="en-US"/>
              <a:t>Direct participants to activity in their workbook and state that this activity will set up the discussion for Mission and Vision statements.</a:t>
            </a:r>
            <a:endParaRPr/>
          </a:p>
          <a:p>
            <a:pPr marL="0" lvl="0" indent="0" algn="l" rtl="0">
              <a:spcBef>
                <a:spcPts val="0"/>
              </a:spcBef>
              <a:spcAft>
                <a:spcPts val="0"/>
              </a:spcAft>
              <a:buNone/>
            </a:pPr>
            <a:endParaRPr/>
          </a:p>
        </p:txBody>
      </p:sp>
      <p:sp>
        <p:nvSpPr>
          <p:cNvPr id="590" name="Google Shape;590;gdefc4046cb_1_3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d660698242_0_109: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d660698242_0_10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session goals again and ask teams to reflect on their own learning briefly.</a:t>
            </a:r>
            <a:endParaRPr/>
          </a:p>
        </p:txBody>
      </p:sp>
      <p:sp>
        <p:nvSpPr>
          <p:cNvPr id="601" name="Google Shape;601;gd660698242_0_10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we go through training our implementation map and progress monitoring tool will be the School-Wide Tiered Fidelity Inventory.  We will focus on Tier 1 over the next two years.  We will take the TFI, which is how we will refer to it from here on out at every training session.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08" name="Google Shape;608;p3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8055ba075b_1_67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8055ba075b_1_67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USDOE, OSEP (2010). </a:t>
            </a:r>
            <a:r>
              <a:rPr lang="en-US" i="1">
                <a:latin typeface="Calibri"/>
                <a:ea typeface="Calibri"/>
                <a:cs typeface="Calibri"/>
                <a:sym typeface="Calibri"/>
              </a:rPr>
              <a:t>Implementation Blueprint and Self-Assessment:  Positive Behavioral Interventions and Supports.</a:t>
            </a:r>
            <a:r>
              <a:rPr lang="en-US" i="0">
                <a:latin typeface="Calibri"/>
                <a:ea typeface="Calibri"/>
                <a:cs typeface="Calibri"/>
                <a:sym typeface="Calibri"/>
              </a:rPr>
              <a:t> Retrieved May 1, 2015, from http://www.pbis.org/Common/Cms/files/pbisresources/SWPBS_ImplementationBlueprint_vSep_23_2010.pdf</a:t>
            </a:r>
            <a:endParaRPr/>
          </a:p>
          <a:p>
            <a:pPr marL="0" lvl="0" indent="0" algn="l" rtl="0">
              <a:spcBef>
                <a:spcPts val="0"/>
              </a:spcBef>
              <a:spcAft>
                <a:spcPts val="0"/>
              </a:spcAft>
              <a:buNone/>
            </a:pPr>
            <a:endParaRPr/>
          </a:p>
        </p:txBody>
      </p:sp>
      <p:sp>
        <p:nvSpPr>
          <p:cNvPr id="617" name="Google Shape;617;g8055ba075b_1_67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df41344c09_3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df41344c09_3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df41344c09_3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df1093638f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df1093638f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left blank intentionally</a:t>
            </a:r>
            <a:endParaRPr dirty="0"/>
          </a:p>
          <a:p>
            <a:pPr marL="0" lvl="0" indent="0" algn="l" rtl="0">
              <a:spcBef>
                <a:spcPts val="0"/>
              </a:spcBef>
              <a:spcAft>
                <a:spcPts val="0"/>
              </a:spcAft>
              <a:buNone/>
            </a:pPr>
            <a:r>
              <a:rPr lang="en-US" dirty="0"/>
              <a:t>Any slides after this will be shifted to other presentations</a:t>
            </a:r>
            <a:endParaRPr dirty="0"/>
          </a:p>
        </p:txBody>
      </p:sp>
      <p:sp>
        <p:nvSpPr>
          <p:cNvPr id="644" name="Google Shape;644;gdf1093638f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055ba075b_1_50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a:solidFill>
                  <a:schemeClr val="dk2"/>
                </a:solidFill>
              </a:rPr>
              <a:t>Move to Opening Day 2</a:t>
            </a:r>
            <a:endParaRPr>
              <a:solidFill>
                <a:schemeClr val="dk2"/>
              </a:solidFill>
            </a:endParaRPr>
          </a:p>
          <a:p>
            <a:pPr marL="0" lvl="0" indent="0" algn="l" rtl="0">
              <a:spcBef>
                <a:spcPts val="0"/>
              </a:spcBef>
              <a:spcAft>
                <a:spcPts val="0"/>
              </a:spcAft>
              <a:buClr>
                <a:srgbClr val="000000"/>
              </a:buClr>
              <a:buFont typeface="Arial"/>
              <a:buNone/>
            </a:pPr>
            <a:endParaRPr>
              <a:solidFill>
                <a:schemeClr val="dk2"/>
              </a:solidFill>
            </a:endParaRPr>
          </a:p>
          <a:p>
            <a:pPr marL="0" lvl="0" indent="0" algn="l" rtl="0">
              <a:spcBef>
                <a:spcPts val="0"/>
              </a:spcBef>
              <a:spcAft>
                <a:spcPts val="0"/>
              </a:spcAft>
              <a:buClr>
                <a:srgbClr val="000000"/>
              </a:buClr>
              <a:buFont typeface="Arial"/>
              <a:buNone/>
            </a:pPr>
            <a:r>
              <a:rPr lang="en-US">
                <a:solidFill>
                  <a:schemeClr val="dk2"/>
                </a:solidFill>
              </a:rPr>
              <a:t>PBIS is a framework supported by research spanning decades. Study after study confirms the positive impact these systems and practices have on improving student outcomes. The evaluation brief, "</a:t>
            </a:r>
            <a:r>
              <a:rPr lang="en-US" u="sng">
                <a:hlinkClick r:id="rId3"/>
              </a:rPr>
              <a:t>Is School-wide Positive Behavior Support an Evidence-based Practice?</a:t>
            </a:r>
            <a:r>
              <a:rPr lang="en-US">
                <a:solidFill>
                  <a:schemeClr val="dk2"/>
                </a:solidFill>
              </a:rPr>
              <a:t>" and the article "</a:t>
            </a:r>
            <a:r>
              <a:rPr lang="en-US" u="sng">
                <a:hlinkClick r:id="rId4"/>
              </a:rPr>
              <a:t>Examining the Evidence Base for School-wide Positive Behavior Support</a:t>
            </a:r>
            <a:r>
              <a:rPr lang="en-US">
                <a:solidFill>
                  <a:schemeClr val="dk2"/>
                </a:solidFill>
              </a:rPr>
              <a:t>" each lay out some of the research and provide additional resources to explore the topic further.</a:t>
            </a:r>
            <a:endParaRPr/>
          </a:p>
        </p:txBody>
      </p:sp>
      <p:sp>
        <p:nvSpPr>
          <p:cNvPr id="648" name="Google Shape;648;g8055ba075b_1_50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95A"/>
                </a:highlight>
              </a:rPr>
              <a:t>NEEDS TO BE UPDATED</a:t>
            </a:r>
            <a:endParaRPr>
              <a:highlight>
                <a:srgbClr val="FFF95A"/>
              </a:highlight>
            </a:endParaRPr>
          </a:p>
          <a:p>
            <a:pPr marL="0" lvl="0" indent="0" algn="l" rtl="0">
              <a:spcBef>
                <a:spcPts val="0"/>
              </a:spcBef>
              <a:spcAft>
                <a:spcPts val="0"/>
              </a:spcAft>
              <a:buNone/>
            </a:pPr>
            <a:r>
              <a:rPr lang="en-US"/>
              <a:t>Trainer: Please check to see that this is correct. Presentation created before things were posted online.</a:t>
            </a:r>
            <a:endParaRPr/>
          </a:p>
        </p:txBody>
      </p:sp>
      <p:sp>
        <p:nvSpPr>
          <p:cNvPr id="183" name="Google Shape;183;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d660698242_0_84: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d660698242_0_8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Move To Opening Day 2</a:t>
            </a:r>
            <a:endParaRPr/>
          </a:p>
        </p:txBody>
      </p:sp>
      <p:sp>
        <p:nvSpPr>
          <p:cNvPr id="656" name="Google Shape;656;gd660698242_0_8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7fe73b9d3_0_3: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7fe73b9d3_0_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Move to Opening Day 2</a:t>
            </a:r>
            <a:endParaRPr/>
          </a:p>
        </p:txBody>
      </p:sp>
      <p:sp>
        <p:nvSpPr>
          <p:cNvPr id="664" name="Google Shape;664;gd7fe73b9d3_0_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8055ba075b_1_6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1" name="Google Shape;671;g8055ba075b_1_6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Move to Day 3 or 4 when they do flowcharts...</a:t>
            </a:r>
            <a:endParaRPr/>
          </a:p>
          <a:p>
            <a:pPr marL="0" lvl="0" indent="0" algn="l" rtl="0">
              <a:spcBef>
                <a:spcPts val="0"/>
              </a:spcBef>
              <a:spcAft>
                <a:spcPts val="0"/>
              </a:spcAft>
              <a:buNone/>
            </a:pPr>
            <a:endParaRPr/>
          </a:p>
          <a:p>
            <a:pPr marL="0" lvl="0" indent="0" algn="l" rtl="0">
              <a:spcBef>
                <a:spcPts val="0"/>
              </a:spcBef>
              <a:spcAft>
                <a:spcPts val="0"/>
              </a:spcAft>
              <a:buNone/>
            </a:pPr>
            <a:r>
              <a:rPr lang="en-US">
                <a:latin typeface="Calibri"/>
                <a:ea typeface="Calibri"/>
                <a:cs typeface="Calibri"/>
                <a:sym typeface="Calibri"/>
              </a:rPr>
              <a:t>Circle Approach: Hand out the Rethinking Discipline article. Give  participants a few minutes to  read over the last page with the charts comparing approaches to discipline and academics. Have the principal and coaches guide the teams in this exercise that was completed the day before.  (Have team members stand in 2 lines, inner outer circle or just pair up to discuss what gave them pause to rethink their approach to discipline)</a:t>
            </a:r>
            <a:endParaRPr/>
          </a:p>
        </p:txBody>
      </p:sp>
      <p:sp>
        <p:nvSpPr>
          <p:cNvPr id="672" name="Google Shape;672;g8055ba075b_1_63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d660698242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d660698242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Move to year 2-Day 8</a:t>
            </a:r>
            <a:endParaRPr/>
          </a:p>
        </p:txBody>
      </p:sp>
      <p:sp>
        <p:nvSpPr>
          <p:cNvPr id="689" name="Google Shape;689;gd660698242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d660698242_0_18: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d660698242_0_1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Year 2 Day 8</a:t>
            </a:r>
            <a:endParaRPr/>
          </a:p>
        </p:txBody>
      </p:sp>
      <p:sp>
        <p:nvSpPr>
          <p:cNvPr id="698" name="Google Shape;698;gd660698242_0_1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dcf9f2fdaa_0_7: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dcf9f2fdaa_0_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Year 2 Day 8</a:t>
            </a:r>
            <a:endParaRPr/>
          </a:p>
        </p:txBody>
      </p:sp>
      <p:sp>
        <p:nvSpPr>
          <p:cNvPr id="705" name="Google Shape;705;gdcf9f2fdaa_0_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660698242_0_97: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660698242_0_9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session goals with teams.</a:t>
            </a:r>
            <a:endParaRPr/>
          </a:p>
        </p:txBody>
      </p:sp>
      <p:sp>
        <p:nvSpPr>
          <p:cNvPr id="190" name="Google Shape;190;gd660698242_0_9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055ba075b_1_36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6</a:t>
            </a:fld>
            <a:endParaRPr sz="1200">
              <a:solidFill>
                <a:schemeClr val="dk1"/>
              </a:solidFill>
              <a:latin typeface="Times New Roman"/>
              <a:ea typeface="Times New Roman"/>
              <a:cs typeface="Times New Roman"/>
              <a:sym typeface="Times New Roman"/>
            </a:endParaRPr>
          </a:p>
        </p:txBody>
      </p:sp>
      <p:sp>
        <p:nvSpPr>
          <p:cNvPr id="196" name="Google Shape;196;g8055ba075b_1_363:notes"/>
          <p:cNvSpPr txBox="1"/>
          <p:nvPr/>
        </p:nvSpPr>
        <p:spPr>
          <a:xfrm>
            <a:off x="5178703" y="6513695"/>
            <a:ext cx="3963229" cy="343135"/>
          </a:xfrm>
          <a:prstGeom prst="rect">
            <a:avLst/>
          </a:prstGeom>
          <a:noFill/>
          <a:ln>
            <a:noFill/>
          </a:ln>
        </p:spPr>
        <p:txBody>
          <a:bodyPr spcFirstLastPara="1" wrap="square" lIns="91375" tIns="45675" rIns="91375" bIns="45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
        <p:nvSpPr>
          <p:cNvPr id="197" name="Google Shape;197;g8055ba075b_1_36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8" name="Google Shape;198;g8055ba075b_1_363:notes"/>
          <p:cNvSpPr txBox="1">
            <a:spLocks noGrp="1"/>
          </p:cNvSpPr>
          <p:nvPr>
            <p:ph type="body" idx="1"/>
          </p:nvPr>
        </p:nvSpPr>
        <p:spPr>
          <a:xfrm>
            <a:off x="914400" y="3257550"/>
            <a:ext cx="7315200" cy="30861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67920" lvl="0" indent="-267920" algn="l" rtl="0">
              <a:spcBef>
                <a:spcPts val="0"/>
              </a:spcBef>
              <a:spcAft>
                <a:spcPts val="0"/>
              </a:spcAft>
              <a:buNone/>
            </a:pPr>
            <a:r>
              <a:rPr lang="en-US">
                <a:latin typeface="Calibri"/>
                <a:ea typeface="Calibri"/>
                <a:cs typeface="Calibri"/>
                <a:sym typeface="Calibri"/>
              </a:rPr>
              <a:t>When staff, students and families know the the school’s vision and 3-5 school-wide expectations, as well as the practices and common language there is consistency among all stakeholders.  Consistency matters in developing a safe and predictable environment. </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660698242_1_2: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d660698242_1_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PBIS</a:t>
            </a:r>
            <a:r>
              <a:rPr lang="en-US">
                <a:solidFill>
                  <a:srgbClr val="3A54A5"/>
                </a:solidFill>
              </a:rPr>
              <a:t> is a framework, not a packaged program.  </a:t>
            </a:r>
            <a:endParaRPr/>
          </a:p>
          <a:p>
            <a:pPr marL="0" lvl="0" indent="0" algn="l" rtl="0">
              <a:spcBef>
                <a:spcPts val="0"/>
              </a:spcBef>
              <a:spcAft>
                <a:spcPts val="0"/>
              </a:spcAft>
              <a:buNone/>
            </a:pPr>
            <a:r>
              <a:rPr lang="en-US"/>
              <a:t>Link to video on St. Paul Public Schools webpage </a:t>
            </a:r>
            <a:r>
              <a:rPr lang="en-US" u="sng">
                <a:solidFill>
                  <a:schemeClr val="hlink"/>
                </a:solidFill>
                <a:hlinkClick r:id="rId3"/>
              </a:rPr>
              <a:t>https://www.spps.org/PBIS</a:t>
            </a:r>
            <a:endParaRPr/>
          </a:p>
          <a:p>
            <a:pPr marL="0" lvl="0" indent="0" algn="l" rtl="0">
              <a:spcBef>
                <a:spcPts val="0"/>
              </a:spcBef>
              <a:spcAft>
                <a:spcPts val="0"/>
              </a:spcAft>
              <a:buNone/>
            </a:pPr>
            <a:r>
              <a:rPr lang="en-US"/>
              <a:t>Link to video on YouTube </a:t>
            </a:r>
            <a:r>
              <a:rPr lang="en-US" u="sng">
                <a:solidFill>
                  <a:schemeClr val="hlink"/>
                </a:solidFill>
                <a:hlinkClick r:id="rId4"/>
              </a:rPr>
              <a:t>https://www.youtube.com/watch?v=AD300K3AQt0&amp;t=30s</a:t>
            </a:r>
            <a:endParaRPr/>
          </a:p>
        </p:txBody>
      </p:sp>
      <p:sp>
        <p:nvSpPr>
          <p:cNvPr id="214" name="Google Shape;214;gd660698242_1_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0" name="Google Shape;220;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The PBIS Framework is used in schools across the globe for the reasons listed on this slide.  In MN 39% or 803 schools are using the PBIS Framework to create a safe, predictable, positive environment for teaching and learning.</a:t>
            </a:r>
            <a:endParaRPr>
              <a:latin typeface="Calibri"/>
              <a:ea typeface="Calibri"/>
              <a:cs typeface="Calibri"/>
              <a:sym typeface="Calibri"/>
            </a:endParaRPr>
          </a:p>
        </p:txBody>
      </p:sp>
      <p:sp>
        <p:nvSpPr>
          <p:cNvPr id="221" name="Google Shape;221;p12:notes"/>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7/16/18</a:t>
            </a:r>
            <a:endParaRPr sz="1200">
              <a:solidFill>
                <a:schemeClr val="dk1"/>
              </a:solidFill>
              <a:latin typeface="Calibri"/>
              <a:ea typeface="Calibri"/>
              <a:cs typeface="Calibri"/>
              <a:sym typeface="Calibri"/>
            </a:endParaRPr>
          </a:p>
        </p:txBody>
      </p:sp>
      <p:sp>
        <p:nvSpPr>
          <p:cNvPr id="222" name="Google Shape;222;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1" name="Google Shape;231;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3A54A5"/>
                </a:solidFill>
              </a:rPr>
              <a:t>You will analyze what needs to be put in place to provide behavioral supports for all your students to create an effective learning environment.  This creates effective and efficient practices, remembering that the process is continuously improving.  </a:t>
            </a:r>
            <a:r>
              <a:rPr lang="en-US">
                <a:latin typeface="Calibri"/>
                <a:ea typeface="Calibri"/>
                <a:cs typeface="Calibri"/>
                <a:sym typeface="Calibri"/>
              </a:rPr>
              <a:t>This increases our effectiveness to be preventative and respond early and our efficiency in the ways we use our resources to support the continuum of social and behavioral needs</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USDOE, OSEP (2010). </a:t>
            </a:r>
            <a:r>
              <a:rPr lang="en-US" i="1">
                <a:latin typeface="Calibri"/>
                <a:ea typeface="Calibri"/>
                <a:cs typeface="Calibri"/>
                <a:sym typeface="Calibri"/>
              </a:rPr>
              <a:t>Implementation Blueprint and Self-Assessment:  Positive Behavioral Interventions and Supports.</a:t>
            </a:r>
            <a:r>
              <a:rPr lang="en-US" i="0">
                <a:latin typeface="Calibri"/>
                <a:ea typeface="Calibri"/>
                <a:cs typeface="Calibri"/>
                <a:sym typeface="Calibri"/>
              </a:rPr>
              <a:t> Retrieved May 1, 2015, from http://www.pbis.org/Common/Cms/files/pbisresources/SWPBS_ImplementationBlueprint_vSep_23_2010.pdf</a:t>
            </a:r>
            <a:endParaRPr/>
          </a:p>
          <a:p>
            <a:pPr marL="0" lvl="0" indent="0" algn="l" rtl="0">
              <a:spcBef>
                <a:spcPts val="0"/>
              </a:spcBef>
              <a:spcAft>
                <a:spcPts val="0"/>
              </a:spcAft>
              <a:buNone/>
            </a:pPr>
            <a:endParaRPr i="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32" name="Google Shape;232;p14:notes"/>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7/16/18</a:t>
            </a:r>
            <a:endParaRPr sz="1200">
              <a:solidFill>
                <a:schemeClr val="dk1"/>
              </a:solidFill>
              <a:latin typeface="Calibri"/>
              <a:ea typeface="Calibri"/>
              <a:cs typeface="Calibri"/>
              <a:sym typeface="Calibri"/>
            </a:endParaRPr>
          </a:p>
        </p:txBody>
      </p:sp>
      <p:sp>
        <p:nvSpPr>
          <p:cNvPr id="233" name="Google Shape;233;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977642" y="1600200"/>
            <a:ext cx="7295332"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15"/>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70"/>
        <p:cNvGrpSpPr/>
        <p:nvPr/>
      </p:nvGrpSpPr>
      <p:grpSpPr>
        <a:xfrm>
          <a:off x="0" y="0"/>
          <a:ext cx="0" cy="0"/>
          <a:chOff x="0" y="0"/>
          <a:chExt cx="0" cy="0"/>
        </a:xfrm>
      </p:grpSpPr>
      <p:sp>
        <p:nvSpPr>
          <p:cNvPr id="71" name="Google Shape;71;p17"/>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7"/>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73" name="Google Shape;73;p17"/>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7"/>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7"/>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6"/>
        <p:cNvGrpSpPr/>
        <p:nvPr/>
      </p:nvGrpSpPr>
      <p:grpSpPr>
        <a:xfrm>
          <a:off x="0" y="0"/>
          <a:ext cx="0" cy="0"/>
          <a:chOff x="0" y="0"/>
          <a:chExt cx="0" cy="0"/>
        </a:xfrm>
      </p:grpSpPr>
      <p:sp>
        <p:nvSpPr>
          <p:cNvPr id="77" name="Google Shape;77;p18"/>
          <p:cNvSpPr/>
          <p:nvPr/>
        </p:nvSpPr>
        <p:spPr>
          <a:xfrm>
            <a:off x="1970704" y="287077"/>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8"/>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solidFill>
                  <a:srgbClr val="0E15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3200"/>
              <a:buFont typeface="Twentieth Century"/>
              <a:buNone/>
              <a:defRPr>
                <a:solidFill>
                  <a:srgbClr val="0E15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32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0"/>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5" name="Google Shape;85;p20"/>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6" name="Google Shape;86;p20"/>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20"/>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366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23"/>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4" name="Google Shape;94;p23"/>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457200" y="274638"/>
            <a:ext cx="8229600" cy="114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7" name="Google Shape;97;p24"/>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98" name="Google Shape;98;p24" descr="114.jpg"/>
          <p:cNvPicPr preferRelativeResize="0"/>
          <p:nvPr/>
        </p:nvPicPr>
        <p:blipFill>
          <a:blip r:embed="rId2">
            <a:alphaModFix/>
          </a:blip>
          <a:stretch>
            <a:fillRect/>
          </a:stretch>
        </p:blipFill>
        <p:spPr>
          <a:xfrm>
            <a:off x="7220800" y="417434"/>
            <a:ext cx="1466000" cy="643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457200" y="274638"/>
            <a:ext cx="8229600" cy="114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1" name="Google Shape;101;p25"/>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02" name="Google Shape;102;p25"/>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103" name="Google Shape;103;p25" descr="114.jpg"/>
          <p:cNvPicPr preferRelativeResize="0"/>
          <p:nvPr/>
        </p:nvPicPr>
        <p:blipFill>
          <a:blip r:embed="rId2">
            <a:alphaModFix/>
          </a:blip>
          <a:stretch>
            <a:fillRect/>
          </a:stretch>
        </p:blipFill>
        <p:spPr>
          <a:xfrm>
            <a:off x="7220800" y="417434"/>
            <a:ext cx="1466000" cy="6432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457200" y="274638"/>
            <a:ext cx="8229600" cy="114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27"/>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36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3600"/>
              <a:buNone/>
              <a:defRPr sz="1800"/>
            </a:lvl2pPr>
            <a:lvl3pPr lvl="2" indent="0" rtl="0">
              <a:spcBef>
                <a:spcPts val="0"/>
              </a:spcBef>
              <a:spcAft>
                <a:spcPts val="0"/>
              </a:spcAft>
              <a:buSzPts val="3600"/>
              <a:buNone/>
              <a:defRPr sz="1800"/>
            </a:lvl3pPr>
            <a:lvl4pPr lvl="3" indent="0" rtl="0">
              <a:spcBef>
                <a:spcPts val="0"/>
              </a:spcBef>
              <a:spcAft>
                <a:spcPts val="0"/>
              </a:spcAft>
              <a:buSzPts val="3600"/>
              <a:buNone/>
              <a:defRPr sz="1800"/>
            </a:lvl4pPr>
            <a:lvl5pPr lvl="4" indent="0" rtl="0">
              <a:spcBef>
                <a:spcPts val="0"/>
              </a:spcBef>
              <a:spcAft>
                <a:spcPts val="0"/>
              </a:spcAft>
              <a:buSzPts val="3600"/>
              <a:buNone/>
              <a:defRPr sz="1800"/>
            </a:lvl5pPr>
            <a:lvl6pPr lvl="5" indent="0" rtl="0">
              <a:spcBef>
                <a:spcPts val="0"/>
              </a:spcBef>
              <a:spcAft>
                <a:spcPts val="0"/>
              </a:spcAft>
              <a:buSzPts val="3600"/>
              <a:buNone/>
              <a:defRPr sz="1800"/>
            </a:lvl6pPr>
            <a:lvl7pPr lvl="6" indent="0" rtl="0">
              <a:spcBef>
                <a:spcPts val="0"/>
              </a:spcBef>
              <a:spcAft>
                <a:spcPts val="0"/>
              </a:spcAft>
              <a:buSzPts val="3600"/>
              <a:buNone/>
              <a:defRPr sz="1800"/>
            </a:lvl7pPr>
            <a:lvl8pPr lvl="7" indent="0" rtl="0">
              <a:spcBef>
                <a:spcPts val="0"/>
              </a:spcBef>
              <a:spcAft>
                <a:spcPts val="0"/>
              </a:spcAft>
              <a:buSzPts val="3600"/>
              <a:buNone/>
              <a:defRPr sz="1800"/>
            </a:lvl8pPr>
            <a:lvl9pPr lvl="8" indent="0" rtl="0">
              <a:spcBef>
                <a:spcPts val="0"/>
              </a:spcBef>
              <a:spcAft>
                <a:spcPts val="0"/>
              </a:spcAft>
              <a:buSzPts val="3600"/>
              <a:buNone/>
              <a:defRPr sz="1800"/>
            </a:lvl9pPr>
          </a:lstStyle>
          <a:p>
            <a:endParaRPr/>
          </a:p>
        </p:txBody>
      </p:sp>
      <p:sp>
        <p:nvSpPr>
          <p:cNvPr id="111" name="Google Shape;111;p29"/>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9"/>
          <p:cNvSpPr txBox="1">
            <a:spLocks noGrp="1"/>
          </p:cNvSpPr>
          <p:nvPr>
            <p:ph type="dt" idx="10"/>
          </p:nvPr>
        </p:nvSpPr>
        <p:spPr>
          <a:xfrm>
            <a:off x="628650" y="6356351"/>
            <a:ext cx="20574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9"/>
          <p:cNvSpPr txBox="1">
            <a:spLocks noGrp="1"/>
          </p:cNvSpPr>
          <p:nvPr>
            <p:ph type="ftr" idx="11"/>
          </p:nvPr>
        </p:nvSpPr>
        <p:spPr>
          <a:xfrm>
            <a:off x="3028950" y="6356351"/>
            <a:ext cx="30861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Slide With Footer">
  <p:cSld name="2_Title Slide With Footer">
    <p:spTree>
      <p:nvGrpSpPr>
        <p:cNvPr id="1" name="Shape 116"/>
        <p:cNvGrpSpPr/>
        <p:nvPr/>
      </p:nvGrpSpPr>
      <p:grpSpPr>
        <a:xfrm>
          <a:off x="0" y="0"/>
          <a:ext cx="0" cy="0"/>
          <a:chOff x="0" y="0"/>
          <a:chExt cx="0" cy="0"/>
        </a:xfrm>
      </p:grpSpPr>
      <p:sp>
        <p:nvSpPr>
          <p:cNvPr id="117" name="Google Shape;117;p31"/>
          <p:cNvSpPr txBox="1">
            <a:spLocks noGrp="1"/>
          </p:cNvSpPr>
          <p:nvPr>
            <p:ph type="title"/>
          </p:nvPr>
        </p:nvSpPr>
        <p:spPr>
          <a:xfrm>
            <a:off x="400277" y="727035"/>
            <a:ext cx="6231300" cy="396300"/>
          </a:xfrm>
          <a:prstGeom prst="rect">
            <a:avLst/>
          </a:prstGeom>
          <a:noFill/>
          <a:ln>
            <a:noFill/>
          </a:ln>
        </p:spPr>
        <p:txBody>
          <a:bodyPr spcFirstLastPara="1" wrap="square" lIns="38100" tIns="19050" rIns="38100" bIns="19050" anchor="ctr" anchorCtr="0">
            <a:noAutofit/>
          </a:bodyPr>
          <a:lstStyle>
            <a:lvl1pPr marR="0" lvl="0" algn="l" rtl="0">
              <a:lnSpc>
                <a:spcPct val="90000"/>
              </a:lnSpc>
              <a:spcBef>
                <a:spcPts val="0"/>
              </a:spcBef>
              <a:spcAft>
                <a:spcPts val="0"/>
              </a:spcAft>
              <a:buClr>
                <a:schemeClr val="lt2"/>
              </a:buClr>
              <a:buSzPts val="3000"/>
              <a:buFont typeface="Lato"/>
              <a:buNone/>
              <a:defRPr sz="3000" b="1" i="0" u="none" strike="noStrike" cap="none">
                <a:solidFill>
                  <a:schemeClr val="lt2"/>
                </a:solidFill>
                <a:latin typeface="Lato"/>
                <a:ea typeface="Lato"/>
                <a:cs typeface="Lato"/>
                <a:sym typeface="Lato"/>
              </a:defRPr>
            </a:lvl1pPr>
            <a:lvl2pPr lvl="1" rtl="0">
              <a:spcBef>
                <a:spcPts val="0"/>
              </a:spcBef>
              <a:spcAft>
                <a:spcPts val="0"/>
              </a:spcAft>
              <a:buSzPts val="600"/>
              <a:buNone/>
              <a:defRPr sz="700"/>
            </a:lvl2pPr>
            <a:lvl3pPr lvl="2" rtl="0">
              <a:spcBef>
                <a:spcPts val="0"/>
              </a:spcBef>
              <a:spcAft>
                <a:spcPts val="0"/>
              </a:spcAft>
              <a:buSzPts val="600"/>
              <a:buNone/>
              <a:defRPr sz="700"/>
            </a:lvl3pPr>
            <a:lvl4pPr lvl="3" rtl="0">
              <a:spcBef>
                <a:spcPts val="0"/>
              </a:spcBef>
              <a:spcAft>
                <a:spcPts val="0"/>
              </a:spcAft>
              <a:buSzPts val="600"/>
              <a:buNone/>
              <a:defRPr sz="700"/>
            </a:lvl4pPr>
            <a:lvl5pPr lvl="4" rtl="0">
              <a:spcBef>
                <a:spcPts val="0"/>
              </a:spcBef>
              <a:spcAft>
                <a:spcPts val="0"/>
              </a:spcAft>
              <a:buSzPts val="600"/>
              <a:buNone/>
              <a:defRPr sz="700"/>
            </a:lvl5pPr>
            <a:lvl6pPr lvl="5" rtl="0">
              <a:spcBef>
                <a:spcPts val="0"/>
              </a:spcBef>
              <a:spcAft>
                <a:spcPts val="0"/>
              </a:spcAft>
              <a:buSzPts val="600"/>
              <a:buNone/>
              <a:defRPr sz="700"/>
            </a:lvl6pPr>
            <a:lvl7pPr lvl="6" rtl="0">
              <a:spcBef>
                <a:spcPts val="0"/>
              </a:spcBef>
              <a:spcAft>
                <a:spcPts val="0"/>
              </a:spcAft>
              <a:buSzPts val="600"/>
              <a:buNone/>
              <a:defRPr sz="700"/>
            </a:lvl7pPr>
            <a:lvl8pPr lvl="7" rtl="0">
              <a:spcBef>
                <a:spcPts val="0"/>
              </a:spcBef>
              <a:spcAft>
                <a:spcPts val="0"/>
              </a:spcAft>
              <a:buSzPts val="600"/>
              <a:buNone/>
              <a:defRPr sz="700"/>
            </a:lvl8pPr>
            <a:lvl9pPr lvl="8" rtl="0">
              <a:spcBef>
                <a:spcPts val="0"/>
              </a:spcBef>
              <a:spcAft>
                <a:spcPts val="0"/>
              </a:spcAft>
              <a:buSzPts val="600"/>
              <a:buNone/>
              <a:defRPr sz="700"/>
            </a:lvl9pPr>
          </a:lstStyle>
          <a:p>
            <a:endParaRPr/>
          </a:p>
        </p:txBody>
      </p:sp>
      <p:sp>
        <p:nvSpPr>
          <p:cNvPr id="118" name="Google Shape;118;p31"/>
          <p:cNvSpPr txBox="1">
            <a:spLocks noGrp="1"/>
          </p:cNvSpPr>
          <p:nvPr>
            <p:ph type="body" idx="1"/>
          </p:nvPr>
        </p:nvSpPr>
        <p:spPr>
          <a:xfrm>
            <a:off x="397907" y="1188297"/>
            <a:ext cx="6255900" cy="228600"/>
          </a:xfrm>
          <a:prstGeom prst="rect">
            <a:avLst/>
          </a:prstGeom>
          <a:noFill/>
          <a:ln>
            <a:noFill/>
          </a:ln>
        </p:spPr>
        <p:txBody>
          <a:bodyPr spcFirstLastPara="1" wrap="square" lIns="38100" tIns="19050" rIns="38100" bIns="19050" anchor="ctr" anchorCtr="0">
            <a:noAutofit/>
          </a:bodyPr>
          <a:lstStyle>
            <a:lvl1pPr marL="457200" marR="0" lvl="0" indent="-228600" algn="l" rtl="0">
              <a:lnSpc>
                <a:spcPct val="90000"/>
              </a:lnSpc>
              <a:spcBef>
                <a:spcPts val="800"/>
              </a:spcBef>
              <a:spcAft>
                <a:spcPts val="0"/>
              </a:spcAft>
              <a:buClr>
                <a:srgbClr val="7F7F7F"/>
              </a:buClr>
              <a:buSzPts val="1500"/>
              <a:buFont typeface="Arial"/>
              <a:buNone/>
              <a:defRPr sz="1500" b="0" i="0" u="none" strike="noStrike" cap="none">
                <a:solidFill>
                  <a:srgbClr val="7F7F7F"/>
                </a:solidFill>
                <a:latin typeface="Lato"/>
                <a:ea typeface="Lato"/>
                <a:cs typeface="Lato"/>
                <a:sym typeface="Lato"/>
              </a:defRPr>
            </a:lvl1pPr>
            <a:lvl2pPr marL="914400" marR="0" lvl="1" indent="-355600" algn="l" rtl="0">
              <a:lnSpc>
                <a:spcPct val="90000"/>
              </a:lnSpc>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2pPr>
            <a:lvl3pPr marL="1371600" marR="0" lvl="2" indent="-336550" algn="l" rtl="0">
              <a:lnSpc>
                <a:spcPct val="90000"/>
              </a:lnSpc>
              <a:spcBef>
                <a:spcPts val="400"/>
              </a:spcBef>
              <a:spcAft>
                <a:spcPts val="0"/>
              </a:spcAft>
              <a:buClr>
                <a:srgbClr val="7F7F7F"/>
              </a:buClr>
              <a:buSzPts val="1700"/>
              <a:buFont typeface="Arial"/>
              <a:buChar char="•"/>
              <a:defRPr sz="1700" b="0" i="0" u="none" strike="noStrike" cap="none">
                <a:solidFill>
                  <a:srgbClr val="7F7F7F"/>
                </a:solidFill>
                <a:latin typeface="Calibri"/>
                <a:ea typeface="Calibri"/>
                <a:cs typeface="Calibri"/>
                <a:sym typeface="Calibri"/>
              </a:defRPr>
            </a:lvl3pPr>
            <a:lvl4pPr marL="1828800" marR="0" lvl="3" indent="-323850" algn="l" rtl="0">
              <a:lnSpc>
                <a:spcPct val="90000"/>
              </a:lnSpc>
              <a:spcBef>
                <a:spcPts val="400"/>
              </a:spcBef>
              <a:spcAft>
                <a:spcPts val="0"/>
              </a:spcAft>
              <a:buClr>
                <a:srgbClr val="7F7F7F"/>
              </a:buClr>
              <a:buSzPts val="1500"/>
              <a:buFont typeface="Arial"/>
              <a:buChar char="•"/>
              <a:defRPr sz="15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400"/>
              </a:spcBef>
              <a:spcAft>
                <a:spcPts val="0"/>
              </a:spcAft>
              <a:buClr>
                <a:srgbClr val="7F7F7F"/>
              </a:buClr>
              <a:buSzPts val="1500"/>
              <a:buFont typeface="Arial"/>
              <a:buNone/>
              <a:defRPr sz="1500" b="0" i="0" u="none" strike="noStrike" cap="none">
                <a:solidFill>
                  <a:srgbClr val="7F7F7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9" name="Google Shape;119;p31"/>
          <p:cNvSpPr txBox="1">
            <a:spLocks noGrp="1"/>
          </p:cNvSpPr>
          <p:nvPr>
            <p:ph type="body" idx="2"/>
          </p:nvPr>
        </p:nvSpPr>
        <p:spPr>
          <a:xfrm>
            <a:off x="400277" y="427704"/>
            <a:ext cx="6231300" cy="249000"/>
          </a:xfrm>
          <a:prstGeom prst="rect">
            <a:avLst/>
          </a:prstGeom>
          <a:noFill/>
          <a:ln>
            <a:noFill/>
          </a:ln>
        </p:spPr>
        <p:txBody>
          <a:bodyPr spcFirstLastPara="1" wrap="square" lIns="38100" tIns="19050" rIns="38100" bIns="19050" anchor="ctr" anchorCtr="0">
            <a:noAutofit/>
          </a:bodyPr>
          <a:lstStyle>
            <a:lvl1pPr marL="457200" marR="0" lvl="0" indent="-228600" algn="l" rtl="0">
              <a:lnSpc>
                <a:spcPct val="90000"/>
              </a:lnSpc>
              <a:spcBef>
                <a:spcPts val="800"/>
              </a:spcBef>
              <a:spcAft>
                <a:spcPts val="0"/>
              </a:spcAft>
              <a:buClr>
                <a:schemeClr val="accent1"/>
              </a:buClr>
              <a:buSzPts val="1300"/>
              <a:buFont typeface="Arial"/>
              <a:buNone/>
              <a:defRPr sz="1300" b="0" i="0" u="none" strike="noStrike" cap="none">
                <a:solidFill>
                  <a:schemeClr val="accent1"/>
                </a:solidFill>
                <a:latin typeface="Lato"/>
                <a:ea typeface="Lato"/>
                <a:cs typeface="Lato"/>
                <a:sym typeface="Lato"/>
              </a:defRPr>
            </a:lvl1pPr>
            <a:lvl2pPr marL="914400" marR="0" lvl="1" indent="-355600" algn="l" rtl="0">
              <a:lnSpc>
                <a:spcPct val="90000"/>
              </a:lnSpc>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2pPr>
            <a:lvl3pPr marL="1371600" marR="0" lvl="2" indent="-336550" algn="l" rtl="0">
              <a:lnSpc>
                <a:spcPct val="90000"/>
              </a:lnSpc>
              <a:spcBef>
                <a:spcPts val="400"/>
              </a:spcBef>
              <a:spcAft>
                <a:spcPts val="0"/>
              </a:spcAft>
              <a:buClr>
                <a:srgbClr val="7F7F7F"/>
              </a:buClr>
              <a:buSzPts val="1700"/>
              <a:buFont typeface="Arial"/>
              <a:buChar char="•"/>
              <a:defRPr sz="1700" b="0" i="0" u="none" strike="noStrike" cap="none">
                <a:solidFill>
                  <a:srgbClr val="7F7F7F"/>
                </a:solidFill>
                <a:latin typeface="Calibri"/>
                <a:ea typeface="Calibri"/>
                <a:cs typeface="Calibri"/>
                <a:sym typeface="Calibri"/>
              </a:defRPr>
            </a:lvl3pPr>
            <a:lvl4pPr marL="1828800" marR="0" lvl="3" indent="-323850" algn="l" rtl="0">
              <a:lnSpc>
                <a:spcPct val="90000"/>
              </a:lnSpc>
              <a:spcBef>
                <a:spcPts val="400"/>
              </a:spcBef>
              <a:spcAft>
                <a:spcPts val="0"/>
              </a:spcAft>
              <a:buClr>
                <a:srgbClr val="7F7F7F"/>
              </a:buClr>
              <a:buSzPts val="1500"/>
              <a:buFont typeface="Arial"/>
              <a:buChar char="•"/>
              <a:defRPr sz="15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400"/>
              </a:spcBef>
              <a:spcAft>
                <a:spcPts val="0"/>
              </a:spcAft>
              <a:buClr>
                <a:srgbClr val="7F7F7F"/>
              </a:buClr>
              <a:buSzPts val="1500"/>
              <a:buFont typeface="Arial"/>
              <a:buNone/>
              <a:defRPr sz="1500" b="0" i="0" u="none" strike="noStrike" cap="none">
                <a:solidFill>
                  <a:srgbClr val="7F7F7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grpSp>
        <p:nvGrpSpPr>
          <p:cNvPr id="120" name="Google Shape;120;p31"/>
          <p:cNvGrpSpPr/>
          <p:nvPr/>
        </p:nvGrpSpPr>
        <p:grpSpPr>
          <a:xfrm>
            <a:off x="198619" y="6503929"/>
            <a:ext cx="132132" cy="173858"/>
            <a:chOff x="4328868" y="5502988"/>
            <a:chExt cx="500310" cy="493776"/>
          </a:xfrm>
        </p:grpSpPr>
        <p:sp>
          <p:nvSpPr>
            <p:cNvPr id="121" name="Google Shape;121;p31">
              <a:hlinkClick r:id="" action="ppaction://hlinkshowjump?jump=previousslide"/>
            </p:cNvPr>
            <p:cNvSpPr/>
            <p:nvPr/>
          </p:nvSpPr>
          <p:spPr>
            <a:xfrm>
              <a:off x="4520555" y="5649754"/>
              <a:ext cx="116933" cy="200242"/>
            </a:xfrm>
            <a:custGeom>
              <a:avLst/>
              <a:gdLst/>
              <a:ahLst/>
              <a:cxnLst/>
              <a:rect l="l" t="t" r="r" b="b"/>
              <a:pathLst>
                <a:path w="425" h="728" extrusionOk="0">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BFBFBF"/>
            </a:solidFill>
            <a:ln>
              <a:noFill/>
            </a:ln>
          </p:spPr>
          <p:txBody>
            <a:bodyPr spcFirstLastPara="1" wrap="square" lIns="38100" tIns="19050" rIns="38100" bIns="19050" anchor="t"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sp>
          <p:nvSpPr>
            <p:cNvPr id="122" name="Google Shape;122;p31">
              <a:hlinkClick r:id="" action="ppaction://hlinkshowjump?jump=previousslide"/>
            </p:cNvPr>
            <p:cNvSpPr/>
            <p:nvPr/>
          </p:nvSpPr>
          <p:spPr>
            <a:xfrm>
              <a:off x="4328868" y="5502988"/>
              <a:ext cx="500310" cy="493776"/>
            </a:xfrm>
            <a:custGeom>
              <a:avLst/>
              <a:gdLst/>
              <a:ahLst/>
              <a:cxnLst/>
              <a:rect l="l" t="t" r="r" b="b"/>
              <a:pathLst>
                <a:path w="2753" h="2716" extrusionOk="0">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BFBFBF"/>
            </a:solidFill>
            <a:ln>
              <a:noFill/>
            </a:ln>
          </p:spPr>
          <p:txBody>
            <a:bodyPr spcFirstLastPara="1" wrap="square" lIns="38100" tIns="19050" rIns="38100" bIns="19050" anchor="t"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grpSp>
      <p:grpSp>
        <p:nvGrpSpPr>
          <p:cNvPr id="123" name="Google Shape;123;p31"/>
          <p:cNvGrpSpPr/>
          <p:nvPr/>
        </p:nvGrpSpPr>
        <p:grpSpPr>
          <a:xfrm flipH="1">
            <a:off x="381044" y="6503929"/>
            <a:ext cx="132132" cy="173858"/>
            <a:chOff x="4328868" y="5502988"/>
            <a:chExt cx="500310" cy="493776"/>
          </a:xfrm>
        </p:grpSpPr>
        <p:sp>
          <p:nvSpPr>
            <p:cNvPr id="124" name="Google Shape;124;p31">
              <a:hlinkClick r:id="" action="ppaction://hlinkshowjump?jump=nextslide"/>
            </p:cNvPr>
            <p:cNvSpPr/>
            <p:nvPr/>
          </p:nvSpPr>
          <p:spPr>
            <a:xfrm>
              <a:off x="4520556" y="5649754"/>
              <a:ext cx="116933" cy="200242"/>
            </a:xfrm>
            <a:custGeom>
              <a:avLst/>
              <a:gdLst/>
              <a:ahLst/>
              <a:cxnLst/>
              <a:rect l="l" t="t" r="r" b="b"/>
              <a:pathLst>
                <a:path w="425" h="728" extrusionOk="0">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BFBFBF"/>
            </a:solidFill>
            <a:ln>
              <a:noFill/>
            </a:ln>
          </p:spPr>
          <p:txBody>
            <a:bodyPr spcFirstLastPara="1" wrap="square" lIns="38100" tIns="19050" rIns="38100" bIns="19050" anchor="t"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sp>
          <p:nvSpPr>
            <p:cNvPr id="125" name="Google Shape;125;p31">
              <a:hlinkClick r:id="" action="ppaction://hlinkshowjump?jump=nextslide"/>
            </p:cNvPr>
            <p:cNvSpPr/>
            <p:nvPr/>
          </p:nvSpPr>
          <p:spPr>
            <a:xfrm>
              <a:off x="4328868" y="5502988"/>
              <a:ext cx="500310" cy="493776"/>
            </a:xfrm>
            <a:custGeom>
              <a:avLst/>
              <a:gdLst/>
              <a:ahLst/>
              <a:cxnLst/>
              <a:rect l="l" t="t" r="r" b="b"/>
              <a:pathLst>
                <a:path w="2753" h="2716" extrusionOk="0">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BFBFBF"/>
            </a:solidFill>
            <a:ln>
              <a:noFill/>
            </a:ln>
          </p:spPr>
          <p:txBody>
            <a:bodyPr spcFirstLastPara="1" wrap="square" lIns="38100" tIns="19050" rIns="38100" bIns="19050" anchor="t"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grpSp>
      <p:sp>
        <p:nvSpPr>
          <p:cNvPr id="126" name="Google Shape;126;p31"/>
          <p:cNvSpPr>
            <a:spLocks noGrp="1"/>
          </p:cNvSpPr>
          <p:nvPr>
            <p:ph type="pic" idx="3"/>
          </p:nvPr>
        </p:nvSpPr>
        <p:spPr>
          <a:xfrm>
            <a:off x="433946" y="1656874"/>
            <a:ext cx="1932900" cy="2741700"/>
          </a:xfrm>
          <a:prstGeom prst="rect">
            <a:avLst/>
          </a:prstGeom>
          <a:noFill/>
          <a:ln>
            <a:noFill/>
          </a:ln>
        </p:spPr>
        <p:txBody>
          <a:bodyPr spcFirstLastPara="1" wrap="square" lIns="38100" tIns="38100" rIns="38100" bIns="38100" anchor="ctr" anchorCtr="0">
            <a:noAutofit/>
          </a:bodyPr>
          <a:lstStyle>
            <a:lvl1pPr lvl="0">
              <a:spcBef>
                <a:spcPts val="0"/>
              </a:spcBef>
              <a:spcAft>
                <a:spcPts val="0"/>
              </a:spcAft>
              <a:buNone/>
              <a:defRPr/>
            </a:lvl1pPr>
          </a:lstStyle>
          <a:p>
            <a:endParaRPr/>
          </a:p>
        </p:txBody>
      </p:sp>
      <p:sp>
        <p:nvSpPr>
          <p:cNvPr id="127" name="Google Shape;127;p31"/>
          <p:cNvSpPr>
            <a:spLocks noGrp="1"/>
          </p:cNvSpPr>
          <p:nvPr>
            <p:ph type="pic" idx="4"/>
          </p:nvPr>
        </p:nvSpPr>
        <p:spPr>
          <a:xfrm>
            <a:off x="2546182" y="1656874"/>
            <a:ext cx="1930800" cy="2741700"/>
          </a:xfrm>
          <a:prstGeom prst="rect">
            <a:avLst/>
          </a:prstGeom>
          <a:noFill/>
          <a:ln>
            <a:noFill/>
          </a:ln>
        </p:spPr>
        <p:txBody>
          <a:bodyPr spcFirstLastPara="1" wrap="square" lIns="38100" tIns="38100" rIns="38100" bIns="38100" anchor="ctr" anchorCtr="0">
            <a:noAutofit/>
          </a:bodyPr>
          <a:lstStyle>
            <a:lvl1pPr lvl="0">
              <a:spcBef>
                <a:spcPts val="0"/>
              </a:spcBef>
              <a:spcAft>
                <a:spcPts val="0"/>
              </a:spcAft>
              <a:buNone/>
              <a:defRPr/>
            </a:lvl1pPr>
          </a:lstStyle>
          <a:p>
            <a:endParaRPr/>
          </a:p>
        </p:txBody>
      </p:sp>
      <p:sp>
        <p:nvSpPr>
          <p:cNvPr id="128" name="Google Shape;128;p31"/>
          <p:cNvSpPr>
            <a:spLocks noGrp="1"/>
          </p:cNvSpPr>
          <p:nvPr>
            <p:ph type="pic" idx="5"/>
          </p:nvPr>
        </p:nvSpPr>
        <p:spPr>
          <a:xfrm>
            <a:off x="4652318" y="1656874"/>
            <a:ext cx="1934700" cy="2741700"/>
          </a:xfrm>
          <a:prstGeom prst="rect">
            <a:avLst/>
          </a:prstGeom>
          <a:noFill/>
          <a:ln>
            <a:noFill/>
          </a:ln>
        </p:spPr>
        <p:txBody>
          <a:bodyPr spcFirstLastPara="1" wrap="square" lIns="38100" tIns="38100" rIns="38100" bIns="38100" anchor="ctr" anchorCtr="0">
            <a:noAutofit/>
          </a:bodyPr>
          <a:lstStyle>
            <a:lvl1pPr lvl="0">
              <a:spcBef>
                <a:spcPts val="0"/>
              </a:spcBef>
              <a:spcAft>
                <a:spcPts val="0"/>
              </a:spcAft>
              <a:buNone/>
              <a:defRPr/>
            </a:lvl1pPr>
          </a:lstStyle>
          <a:p>
            <a:endParaRPr/>
          </a:p>
        </p:txBody>
      </p:sp>
      <p:sp>
        <p:nvSpPr>
          <p:cNvPr id="129" name="Google Shape;129;p31"/>
          <p:cNvSpPr>
            <a:spLocks noGrp="1"/>
          </p:cNvSpPr>
          <p:nvPr>
            <p:ph type="pic" idx="6"/>
          </p:nvPr>
        </p:nvSpPr>
        <p:spPr>
          <a:xfrm>
            <a:off x="6761864" y="1656874"/>
            <a:ext cx="1934100" cy="2741700"/>
          </a:xfrm>
          <a:prstGeom prst="rect">
            <a:avLst/>
          </a:prstGeom>
          <a:noFill/>
          <a:ln>
            <a:noFill/>
          </a:ln>
        </p:spPr>
        <p:txBody>
          <a:bodyPr spcFirstLastPara="1" wrap="square" lIns="38100" tIns="38100" rIns="38100" bIns="38100" anchor="ctr" anchorCtr="0">
            <a:noAutofit/>
          </a:bodyPr>
          <a:lstStyle>
            <a:lvl1pPr lvl="0">
              <a:spcBef>
                <a:spcPts val="0"/>
              </a:spcBef>
              <a:spcAft>
                <a:spcPts val="0"/>
              </a:spcAft>
              <a:buNone/>
              <a:defRPr/>
            </a:lvl1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With Footer">
  <p:cSld name="Title Slide With Footer">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00277" y="727035"/>
            <a:ext cx="6231300" cy="396300"/>
          </a:xfrm>
          <a:prstGeom prst="rect">
            <a:avLst/>
          </a:prstGeom>
          <a:noFill/>
          <a:ln>
            <a:noFill/>
          </a:ln>
        </p:spPr>
        <p:txBody>
          <a:bodyPr spcFirstLastPara="1" wrap="square" lIns="38100" tIns="19050" rIns="38100" bIns="19050" anchor="ctr" anchorCtr="0">
            <a:noAutofit/>
          </a:bodyPr>
          <a:lstStyle>
            <a:lvl1pPr marR="0" lvl="0" algn="l" rtl="0">
              <a:lnSpc>
                <a:spcPct val="90000"/>
              </a:lnSpc>
              <a:spcBef>
                <a:spcPts val="0"/>
              </a:spcBef>
              <a:spcAft>
                <a:spcPts val="0"/>
              </a:spcAft>
              <a:buClr>
                <a:schemeClr val="lt2"/>
              </a:buClr>
              <a:buSzPts val="3000"/>
              <a:buFont typeface="Lato"/>
              <a:buNone/>
              <a:defRPr sz="3000" b="1" i="0" u="none" strike="noStrike" cap="none">
                <a:solidFill>
                  <a:schemeClr val="lt2"/>
                </a:solidFill>
                <a:latin typeface="Lato"/>
                <a:ea typeface="Lato"/>
                <a:cs typeface="Lato"/>
                <a:sym typeface="Lato"/>
              </a:defRPr>
            </a:lvl1pPr>
            <a:lvl2pPr lvl="1" rtl="0">
              <a:spcBef>
                <a:spcPts val="0"/>
              </a:spcBef>
              <a:spcAft>
                <a:spcPts val="0"/>
              </a:spcAft>
              <a:buSzPts val="600"/>
              <a:buNone/>
              <a:defRPr sz="700"/>
            </a:lvl2pPr>
            <a:lvl3pPr lvl="2" rtl="0">
              <a:spcBef>
                <a:spcPts val="0"/>
              </a:spcBef>
              <a:spcAft>
                <a:spcPts val="0"/>
              </a:spcAft>
              <a:buSzPts val="600"/>
              <a:buNone/>
              <a:defRPr sz="700"/>
            </a:lvl3pPr>
            <a:lvl4pPr lvl="3" rtl="0">
              <a:spcBef>
                <a:spcPts val="0"/>
              </a:spcBef>
              <a:spcAft>
                <a:spcPts val="0"/>
              </a:spcAft>
              <a:buSzPts val="600"/>
              <a:buNone/>
              <a:defRPr sz="700"/>
            </a:lvl4pPr>
            <a:lvl5pPr lvl="4" rtl="0">
              <a:spcBef>
                <a:spcPts val="0"/>
              </a:spcBef>
              <a:spcAft>
                <a:spcPts val="0"/>
              </a:spcAft>
              <a:buSzPts val="600"/>
              <a:buNone/>
              <a:defRPr sz="700"/>
            </a:lvl5pPr>
            <a:lvl6pPr lvl="5" rtl="0">
              <a:spcBef>
                <a:spcPts val="0"/>
              </a:spcBef>
              <a:spcAft>
                <a:spcPts val="0"/>
              </a:spcAft>
              <a:buSzPts val="600"/>
              <a:buNone/>
              <a:defRPr sz="700"/>
            </a:lvl6pPr>
            <a:lvl7pPr lvl="6" rtl="0">
              <a:spcBef>
                <a:spcPts val="0"/>
              </a:spcBef>
              <a:spcAft>
                <a:spcPts val="0"/>
              </a:spcAft>
              <a:buSzPts val="600"/>
              <a:buNone/>
              <a:defRPr sz="700"/>
            </a:lvl7pPr>
            <a:lvl8pPr lvl="7" rtl="0">
              <a:spcBef>
                <a:spcPts val="0"/>
              </a:spcBef>
              <a:spcAft>
                <a:spcPts val="0"/>
              </a:spcAft>
              <a:buSzPts val="600"/>
              <a:buNone/>
              <a:defRPr sz="700"/>
            </a:lvl8pPr>
            <a:lvl9pPr lvl="8" rtl="0">
              <a:spcBef>
                <a:spcPts val="0"/>
              </a:spcBef>
              <a:spcAft>
                <a:spcPts val="0"/>
              </a:spcAft>
              <a:buSzPts val="600"/>
              <a:buNone/>
              <a:defRPr sz="700"/>
            </a:lvl9pPr>
          </a:lstStyle>
          <a:p>
            <a:endParaRPr/>
          </a:p>
        </p:txBody>
      </p:sp>
      <p:sp>
        <p:nvSpPr>
          <p:cNvPr id="132" name="Google Shape;132;p32"/>
          <p:cNvSpPr txBox="1">
            <a:spLocks noGrp="1"/>
          </p:cNvSpPr>
          <p:nvPr>
            <p:ph type="body" idx="1"/>
          </p:nvPr>
        </p:nvSpPr>
        <p:spPr>
          <a:xfrm>
            <a:off x="397907" y="1188297"/>
            <a:ext cx="6255900" cy="228600"/>
          </a:xfrm>
          <a:prstGeom prst="rect">
            <a:avLst/>
          </a:prstGeom>
          <a:noFill/>
          <a:ln>
            <a:noFill/>
          </a:ln>
        </p:spPr>
        <p:txBody>
          <a:bodyPr spcFirstLastPara="1" wrap="square" lIns="38100" tIns="19050" rIns="38100" bIns="19050" anchor="ctr" anchorCtr="0">
            <a:noAutofit/>
          </a:bodyPr>
          <a:lstStyle>
            <a:lvl1pPr marL="457200" marR="0" lvl="0" indent="-228600" algn="l" rtl="0">
              <a:lnSpc>
                <a:spcPct val="90000"/>
              </a:lnSpc>
              <a:spcBef>
                <a:spcPts val="800"/>
              </a:spcBef>
              <a:spcAft>
                <a:spcPts val="0"/>
              </a:spcAft>
              <a:buClr>
                <a:srgbClr val="7F7F7F"/>
              </a:buClr>
              <a:buSzPts val="1500"/>
              <a:buFont typeface="Arial"/>
              <a:buNone/>
              <a:defRPr sz="1500" b="0" i="0" u="none" strike="noStrike" cap="none">
                <a:solidFill>
                  <a:srgbClr val="7F7F7F"/>
                </a:solidFill>
                <a:latin typeface="Lato"/>
                <a:ea typeface="Lato"/>
                <a:cs typeface="Lato"/>
                <a:sym typeface="Lato"/>
              </a:defRPr>
            </a:lvl1pPr>
            <a:lvl2pPr marL="914400" marR="0" lvl="1" indent="-355600" algn="l" rtl="0">
              <a:lnSpc>
                <a:spcPct val="90000"/>
              </a:lnSpc>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2pPr>
            <a:lvl3pPr marL="1371600" marR="0" lvl="2" indent="-336550" algn="l" rtl="0">
              <a:lnSpc>
                <a:spcPct val="90000"/>
              </a:lnSpc>
              <a:spcBef>
                <a:spcPts val="400"/>
              </a:spcBef>
              <a:spcAft>
                <a:spcPts val="0"/>
              </a:spcAft>
              <a:buClr>
                <a:srgbClr val="7F7F7F"/>
              </a:buClr>
              <a:buSzPts val="1700"/>
              <a:buFont typeface="Arial"/>
              <a:buChar char="•"/>
              <a:defRPr sz="1700" b="0" i="0" u="none" strike="noStrike" cap="none">
                <a:solidFill>
                  <a:srgbClr val="7F7F7F"/>
                </a:solidFill>
                <a:latin typeface="Calibri"/>
                <a:ea typeface="Calibri"/>
                <a:cs typeface="Calibri"/>
                <a:sym typeface="Calibri"/>
              </a:defRPr>
            </a:lvl3pPr>
            <a:lvl4pPr marL="1828800" marR="0" lvl="3" indent="-323850" algn="l" rtl="0">
              <a:lnSpc>
                <a:spcPct val="90000"/>
              </a:lnSpc>
              <a:spcBef>
                <a:spcPts val="400"/>
              </a:spcBef>
              <a:spcAft>
                <a:spcPts val="0"/>
              </a:spcAft>
              <a:buClr>
                <a:srgbClr val="7F7F7F"/>
              </a:buClr>
              <a:buSzPts val="1500"/>
              <a:buFont typeface="Arial"/>
              <a:buChar char="•"/>
              <a:defRPr sz="15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400"/>
              </a:spcBef>
              <a:spcAft>
                <a:spcPts val="0"/>
              </a:spcAft>
              <a:buClr>
                <a:srgbClr val="7F7F7F"/>
              </a:buClr>
              <a:buSzPts val="1500"/>
              <a:buFont typeface="Arial"/>
              <a:buNone/>
              <a:defRPr sz="1500" b="0" i="0" u="none" strike="noStrike" cap="none">
                <a:solidFill>
                  <a:srgbClr val="7F7F7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3" name="Google Shape;133;p32"/>
          <p:cNvSpPr txBox="1">
            <a:spLocks noGrp="1"/>
          </p:cNvSpPr>
          <p:nvPr>
            <p:ph type="body" idx="2"/>
          </p:nvPr>
        </p:nvSpPr>
        <p:spPr>
          <a:xfrm>
            <a:off x="400277" y="427704"/>
            <a:ext cx="6231300" cy="249000"/>
          </a:xfrm>
          <a:prstGeom prst="rect">
            <a:avLst/>
          </a:prstGeom>
          <a:noFill/>
          <a:ln>
            <a:noFill/>
          </a:ln>
        </p:spPr>
        <p:txBody>
          <a:bodyPr spcFirstLastPara="1" wrap="square" lIns="38100" tIns="19050" rIns="38100" bIns="19050" anchor="ctr" anchorCtr="0">
            <a:noAutofit/>
          </a:bodyPr>
          <a:lstStyle>
            <a:lvl1pPr marL="457200" marR="0" lvl="0" indent="-228600" algn="l" rtl="0">
              <a:lnSpc>
                <a:spcPct val="90000"/>
              </a:lnSpc>
              <a:spcBef>
                <a:spcPts val="800"/>
              </a:spcBef>
              <a:spcAft>
                <a:spcPts val="0"/>
              </a:spcAft>
              <a:buClr>
                <a:schemeClr val="accent1"/>
              </a:buClr>
              <a:buSzPts val="1300"/>
              <a:buFont typeface="Arial"/>
              <a:buNone/>
              <a:defRPr sz="1300" b="0" i="0" u="none" strike="noStrike" cap="none">
                <a:solidFill>
                  <a:schemeClr val="accent1"/>
                </a:solidFill>
                <a:latin typeface="Lato"/>
                <a:ea typeface="Lato"/>
                <a:cs typeface="Lato"/>
                <a:sym typeface="Lato"/>
              </a:defRPr>
            </a:lvl1pPr>
            <a:lvl2pPr marL="914400" marR="0" lvl="1" indent="-355600" algn="l" rtl="0">
              <a:lnSpc>
                <a:spcPct val="90000"/>
              </a:lnSpc>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2pPr>
            <a:lvl3pPr marL="1371600" marR="0" lvl="2" indent="-336550" algn="l" rtl="0">
              <a:lnSpc>
                <a:spcPct val="90000"/>
              </a:lnSpc>
              <a:spcBef>
                <a:spcPts val="400"/>
              </a:spcBef>
              <a:spcAft>
                <a:spcPts val="0"/>
              </a:spcAft>
              <a:buClr>
                <a:srgbClr val="7F7F7F"/>
              </a:buClr>
              <a:buSzPts val="1700"/>
              <a:buFont typeface="Arial"/>
              <a:buChar char="•"/>
              <a:defRPr sz="1700" b="0" i="0" u="none" strike="noStrike" cap="none">
                <a:solidFill>
                  <a:srgbClr val="7F7F7F"/>
                </a:solidFill>
                <a:latin typeface="Calibri"/>
                <a:ea typeface="Calibri"/>
                <a:cs typeface="Calibri"/>
                <a:sym typeface="Calibri"/>
              </a:defRPr>
            </a:lvl3pPr>
            <a:lvl4pPr marL="1828800" marR="0" lvl="3" indent="-323850" algn="l" rtl="0">
              <a:lnSpc>
                <a:spcPct val="90000"/>
              </a:lnSpc>
              <a:spcBef>
                <a:spcPts val="400"/>
              </a:spcBef>
              <a:spcAft>
                <a:spcPts val="0"/>
              </a:spcAft>
              <a:buClr>
                <a:srgbClr val="7F7F7F"/>
              </a:buClr>
              <a:buSzPts val="1500"/>
              <a:buFont typeface="Arial"/>
              <a:buChar char="•"/>
              <a:defRPr sz="15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400"/>
              </a:spcBef>
              <a:spcAft>
                <a:spcPts val="0"/>
              </a:spcAft>
              <a:buClr>
                <a:srgbClr val="7F7F7F"/>
              </a:buClr>
              <a:buSzPts val="1500"/>
              <a:buFont typeface="Arial"/>
              <a:buNone/>
              <a:defRPr sz="1500" b="0" i="0" u="none" strike="noStrike" cap="none">
                <a:solidFill>
                  <a:srgbClr val="7F7F7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grpSp>
        <p:nvGrpSpPr>
          <p:cNvPr id="134" name="Google Shape;134;p32"/>
          <p:cNvGrpSpPr/>
          <p:nvPr/>
        </p:nvGrpSpPr>
        <p:grpSpPr>
          <a:xfrm>
            <a:off x="198619" y="6503929"/>
            <a:ext cx="132132" cy="173858"/>
            <a:chOff x="4328868" y="5502988"/>
            <a:chExt cx="500310" cy="493776"/>
          </a:xfrm>
        </p:grpSpPr>
        <p:sp>
          <p:nvSpPr>
            <p:cNvPr id="135" name="Google Shape;135;p32">
              <a:hlinkClick r:id="" action="ppaction://hlinkshowjump?jump=previousslide"/>
            </p:cNvPr>
            <p:cNvSpPr/>
            <p:nvPr/>
          </p:nvSpPr>
          <p:spPr>
            <a:xfrm>
              <a:off x="4520555" y="5649754"/>
              <a:ext cx="116933" cy="200242"/>
            </a:xfrm>
            <a:custGeom>
              <a:avLst/>
              <a:gdLst/>
              <a:ahLst/>
              <a:cxnLst/>
              <a:rect l="l" t="t" r="r" b="b"/>
              <a:pathLst>
                <a:path w="425" h="728" extrusionOk="0">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BFBFBF"/>
            </a:solidFill>
            <a:ln>
              <a:noFill/>
            </a:ln>
          </p:spPr>
          <p:txBody>
            <a:bodyPr spcFirstLastPara="1" wrap="square" lIns="38100" tIns="19050" rIns="38100" bIns="19050" anchor="t"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sp>
          <p:nvSpPr>
            <p:cNvPr id="136" name="Google Shape;136;p32">
              <a:hlinkClick r:id="" action="ppaction://hlinkshowjump?jump=previousslide"/>
            </p:cNvPr>
            <p:cNvSpPr/>
            <p:nvPr/>
          </p:nvSpPr>
          <p:spPr>
            <a:xfrm>
              <a:off x="4328868" y="5502988"/>
              <a:ext cx="500310" cy="493776"/>
            </a:xfrm>
            <a:custGeom>
              <a:avLst/>
              <a:gdLst/>
              <a:ahLst/>
              <a:cxnLst/>
              <a:rect l="l" t="t" r="r" b="b"/>
              <a:pathLst>
                <a:path w="2753" h="2716" extrusionOk="0">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BFBFBF"/>
            </a:solidFill>
            <a:ln>
              <a:noFill/>
            </a:ln>
          </p:spPr>
          <p:txBody>
            <a:bodyPr spcFirstLastPara="1" wrap="square" lIns="38100" tIns="19050" rIns="38100" bIns="19050" anchor="t"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grpSp>
      <p:grpSp>
        <p:nvGrpSpPr>
          <p:cNvPr id="137" name="Google Shape;137;p32"/>
          <p:cNvGrpSpPr/>
          <p:nvPr/>
        </p:nvGrpSpPr>
        <p:grpSpPr>
          <a:xfrm flipH="1">
            <a:off x="381044" y="6503929"/>
            <a:ext cx="132132" cy="173858"/>
            <a:chOff x="4328868" y="5502988"/>
            <a:chExt cx="500310" cy="493776"/>
          </a:xfrm>
        </p:grpSpPr>
        <p:sp>
          <p:nvSpPr>
            <p:cNvPr id="138" name="Google Shape;138;p32">
              <a:hlinkClick r:id="" action="ppaction://hlinkshowjump?jump=nextslide"/>
            </p:cNvPr>
            <p:cNvSpPr/>
            <p:nvPr/>
          </p:nvSpPr>
          <p:spPr>
            <a:xfrm>
              <a:off x="4520556" y="5649754"/>
              <a:ext cx="116933" cy="200242"/>
            </a:xfrm>
            <a:custGeom>
              <a:avLst/>
              <a:gdLst/>
              <a:ahLst/>
              <a:cxnLst/>
              <a:rect l="l" t="t" r="r" b="b"/>
              <a:pathLst>
                <a:path w="425" h="728" extrusionOk="0">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BFBFBF"/>
            </a:solidFill>
            <a:ln>
              <a:noFill/>
            </a:ln>
          </p:spPr>
          <p:txBody>
            <a:bodyPr spcFirstLastPara="1" wrap="square" lIns="38100" tIns="19050" rIns="38100" bIns="19050" anchor="t"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sp>
          <p:nvSpPr>
            <p:cNvPr id="139" name="Google Shape;139;p32">
              <a:hlinkClick r:id="" action="ppaction://hlinkshowjump?jump=nextslide"/>
            </p:cNvPr>
            <p:cNvSpPr/>
            <p:nvPr/>
          </p:nvSpPr>
          <p:spPr>
            <a:xfrm>
              <a:off x="4328868" y="5502988"/>
              <a:ext cx="500310" cy="493776"/>
            </a:xfrm>
            <a:custGeom>
              <a:avLst/>
              <a:gdLst/>
              <a:ahLst/>
              <a:cxnLst/>
              <a:rect l="l" t="t" r="r" b="b"/>
              <a:pathLst>
                <a:path w="2753" h="2716" extrusionOk="0">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BFBFBF"/>
            </a:solidFill>
            <a:ln>
              <a:noFill/>
            </a:ln>
          </p:spPr>
          <p:txBody>
            <a:bodyPr spcFirstLastPara="1" wrap="square" lIns="38100" tIns="19050" rIns="38100" bIns="19050" anchor="t" anchorCtr="0">
              <a:noAutofit/>
            </a:bodyPr>
            <a:lstStyle/>
            <a:p>
              <a:pPr marL="0" marR="0" lvl="0" indent="0" algn="l" rtl="0">
                <a:spcBef>
                  <a:spcPts val="0"/>
                </a:spcBef>
                <a:spcAft>
                  <a:spcPts val="0"/>
                </a:spcAft>
                <a:buNone/>
              </a:pPr>
              <a:endParaRPr sz="1500">
                <a:solidFill>
                  <a:schemeClr val="dk1"/>
                </a:solidFill>
                <a:latin typeface="Lato"/>
                <a:ea typeface="Lato"/>
                <a:cs typeface="Lato"/>
                <a:sym typeface="Lato"/>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14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8F97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F97C0"/>
                </a:solidFill>
                <a:latin typeface="Calibri"/>
                <a:ea typeface="Calibri"/>
                <a:cs typeface="Calibri"/>
                <a:sym typeface="Calibri"/>
              </a:defRPr>
            </a:lvl1pPr>
            <a:lvl2pPr marL="0" lvl="1" indent="0" algn="r">
              <a:spcBef>
                <a:spcPts val="0"/>
              </a:spcBef>
              <a:buNone/>
              <a:defRPr sz="1200" b="0" i="0" u="none" strike="noStrike" cap="none">
                <a:solidFill>
                  <a:srgbClr val="8F97C0"/>
                </a:solidFill>
                <a:latin typeface="Calibri"/>
                <a:ea typeface="Calibri"/>
                <a:cs typeface="Calibri"/>
                <a:sym typeface="Calibri"/>
              </a:defRPr>
            </a:lvl2pPr>
            <a:lvl3pPr marL="0" lvl="2" indent="0" algn="r">
              <a:spcBef>
                <a:spcPts val="0"/>
              </a:spcBef>
              <a:buNone/>
              <a:defRPr sz="1200" b="0" i="0" u="none" strike="noStrike" cap="none">
                <a:solidFill>
                  <a:srgbClr val="8F97C0"/>
                </a:solidFill>
                <a:latin typeface="Calibri"/>
                <a:ea typeface="Calibri"/>
                <a:cs typeface="Calibri"/>
                <a:sym typeface="Calibri"/>
              </a:defRPr>
            </a:lvl3pPr>
            <a:lvl4pPr marL="0" lvl="3" indent="0" algn="r">
              <a:spcBef>
                <a:spcPts val="0"/>
              </a:spcBef>
              <a:buNone/>
              <a:defRPr sz="1200" b="0" i="0" u="none" strike="noStrike" cap="none">
                <a:solidFill>
                  <a:srgbClr val="8F97C0"/>
                </a:solidFill>
                <a:latin typeface="Calibri"/>
                <a:ea typeface="Calibri"/>
                <a:cs typeface="Calibri"/>
                <a:sym typeface="Calibri"/>
              </a:defRPr>
            </a:lvl4pPr>
            <a:lvl5pPr marL="0" lvl="4" indent="0" algn="r">
              <a:spcBef>
                <a:spcPts val="0"/>
              </a:spcBef>
              <a:buNone/>
              <a:defRPr sz="1200" b="0" i="0" u="none" strike="noStrike" cap="none">
                <a:solidFill>
                  <a:srgbClr val="8F97C0"/>
                </a:solidFill>
                <a:latin typeface="Calibri"/>
                <a:ea typeface="Calibri"/>
                <a:cs typeface="Calibri"/>
                <a:sym typeface="Calibri"/>
              </a:defRPr>
            </a:lvl5pPr>
            <a:lvl6pPr marL="0" lvl="5" indent="0" algn="r">
              <a:spcBef>
                <a:spcPts val="0"/>
              </a:spcBef>
              <a:buNone/>
              <a:defRPr sz="1200" b="0" i="0" u="none" strike="noStrike" cap="none">
                <a:solidFill>
                  <a:srgbClr val="8F97C0"/>
                </a:solidFill>
                <a:latin typeface="Calibri"/>
                <a:ea typeface="Calibri"/>
                <a:cs typeface="Calibri"/>
                <a:sym typeface="Calibri"/>
              </a:defRPr>
            </a:lvl6pPr>
            <a:lvl7pPr marL="0" lvl="6" indent="0" algn="r">
              <a:spcBef>
                <a:spcPts val="0"/>
              </a:spcBef>
              <a:buNone/>
              <a:defRPr sz="1200" b="0" i="0" u="none" strike="noStrike" cap="none">
                <a:solidFill>
                  <a:srgbClr val="8F97C0"/>
                </a:solidFill>
                <a:latin typeface="Calibri"/>
                <a:ea typeface="Calibri"/>
                <a:cs typeface="Calibri"/>
                <a:sym typeface="Calibri"/>
              </a:defRPr>
            </a:lvl7pPr>
            <a:lvl8pPr marL="0" lvl="7" indent="0" algn="r">
              <a:spcBef>
                <a:spcPts val="0"/>
              </a:spcBef>
              <a:buNone/>
              <a:defRPr sz="1200" b="0" i="0" u="none" strike="noStrike" cap="none">
                <a:solidFill>
                  <a:srgbClr val="8F97C0"/>
                </a:solidFill>
                <a:latin typeface="Calibri"/>
                <a:ea typeface="Calibri"/>
                <a:cs typeface="Calibri"/>
                <a:sym typeface="Calibri"/>
              </a:defRPr>
            </a:lvl8pPr>
            <a:lvl9pPr marL="0" lvl="8" indent="0" algn="r">
              <a:spcBef>
                <a:spcPts val="0"/>
              </a:spcBef>
              <a:buNone/>
              <a:defRPr sz="1200" b="0" i="0" u="none" strike="noStrike" cap="none">
                <a:solidFill>
                  <a:srgbClr val="8F97C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964274" y="1600200"/>
            <a:ext cx="7308700"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5"/>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8F97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F97C0"/>
                </a:solidFill>
                <a:latin typeface="Calibri"/>
                <a:ea typeface="Calibri"/>
                <a:cs typeface="Calibri"/>
                <a:sym typeface="Calibri"/>
              </a:defRPr>
            </a:lvl1pPr>
            <a:lvl2pPr marL="0" lvl="1" indent="0" algn="r">
              <a:spcBef>
                <a:spcPts val="0"/>
              </a:spcBef>
              <a:buNone/>
              <a:defRPr sz="1200">
                <a:solidFill>
                  <a:srgbClr val="8F97C0"/>
                </a:solidFill>
                <a:latin typeface="Calibri"/>
                <a:ea typeface="Calibri"/>
                <a:cs typeface="Calibri"/>
                <a:sym typeface="Calibri"/>
              </a:defRPr>
            </a:lvl2pPr>
            <a:lvl3pPr marL="0" lvl="2" indent="0" algn="r">
              <a:spcBef>
                <a:spcPts val="0"/>
              </a:spcBef>
              <a:buNone/>
              <a:defRPr sz="1200">
                <a:solidFill>
                  <a:srgbClr val="8F97C0"/>
                </a:solidFill>
                <a:latin typeface="Calibri"/>
                <a:ea typeface="Calibri"/>
                <a:cs typeface="Calibri"/>
                <a:sym typeface="Calibri"/>
              </a:defRPr>
            </a:lvl3pPr>
            <a:lvl4pPr marL="0" lvl="3" indent="0" algn="r">
              <a:spcBef>
                <a:spcPts val="0"/>
              </a:spcBef>
              <a:buNone/>
              <a:defRPr sz="1200">
                <a:solidFill>
                  <a:srgbClr val="8F97C0"/>
                </a:solidFill>
                <a:latin typeface="Calibri"/>
                <a:ea typeface="Calibri"/>
                <a:cs typeface="Calibri"/>
                <a:sym typeface="Calibri"/>
              </a:defRPr>
            </a:lvl4pPr>
            <a:lvl5pPr marL="0" lvl="4" indent="0" algn="r">
              <a:spcBef>
                <a:spcPts val="0"/>
              </a:spcBef>
              <a:buNone/>
              <a:defRPr sz="1200">
                <a:solidFill>
                  <a:srgbClr val="8F97C0"/>
                </a:solidFill>
                <a:latin typeface="Calibri"/>
                <a:ea typeface="Calibri"/>
                <a:cs typeface="Calibri"/>
                <a:sym typeface="Calibri"/>
              </a:defRPr>
            </a:lvl5pPr>
            <a:lvl6pPr marL="0" lvl="5" indent="0" algn="r">
              <a:spcBef>
                <a:spcPts val="0"/>
              </a:spcBef>
              <a:buNone/>
              <a:defRPr sz="1200">
                <a:solidFill>
                  <a:srgbClr val="8F97C0"/>
                </a:solidFill>
                <a:latin typeface="Calibri"/>
                <a:ea typeface="Calibri"/>
                <a:cs typeface="Calibri"/>
                <a:sym typeface="Calibri"/>
              </a:defRPr>
            </a:lvl6pPr>
            <a:lvl7pPr marL="0" lvl="6" indent="0" algn="r">
              <a:spcBef>
                <a:spcPts val="0"/>
              </a:spcBef>
              <a:buNone/>
              <a:defRPr sz="1200">
                <a:solidFill>
                  <a:srgbClr val="8F97C0"/>
                </a:solidFill>
                <a:latin typeface="Calibri"/>
                <a:ea typeface="Calibri"/>
                <a:cs typeface="Calibri"/>
                <a:sym typeface="Calibri"/>
              </a:defRPr>
            </a:lvl7pPr>
            <a:lvl8pPr marL="0" lvl="7" indent="0" algn="r">
              <a:spcBef>
                <a:spcPts val="0"/>
              </a:spcBef>
              <a:buNone/>
              <a:defRPr sz="1200">
                <a:solidFill>
                  <a:srgbClr val="8F97C0"/>
                </a:solidFill>
                <a:latin typeface="Calibri"/>
                <a:ea typeface="Calibri"/>
                <a:cs typeface="Calibri"/>
                <a:sym typeface="Calibri"/>
              </a:defRPr>
            </a:lvl8pPr>
            <a:lvl9pPr marL="0" lvl="8" indent="0" algn="r">
              <a:spcBef>
                <a:spcPts val="0"/>
              </a:spcBef>
              <a:buNone/>
              <a:defRPr sz="1200">
                <a:solidFill>
                  <a:srgbClr val="8F97C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977642" y="1600200"/>
            <a:ext cx="7295332"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6"/>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8F97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F97C0"/>
                </a:solidFill>
                <a:latin typeface="Twentieth Century"/>
                <a:ea typeface="Twentieth Century"/>
                <a:cs typeface="Twentieth Century"/>
                <a:sym typeface="Twentieth Century"/>
              </a:defRPr>
            </a:lvl1pPr>
            <a:lvl2pPr marL="0" lvl="1" indent="0" algn="r">
              <a:spcBef>
                <a:spcPts val="0"/>
              </a:spcBef>
              <a:buNone/>
              <a:defRPr sz="1200">
                <a:solidFill>
                  <a:srgbClr val="8F97C0"/>
                </a:solidFill>
                <a:latin typeface="Twentieth Century"/>
                <a:ea typeface="Twentieth Century"/>
                <a:cs typeface="Twentieth Century"/>
                <a:sym typeface="Twentieth Century"/>
              </a:defRPr>
            </a:lvl2pPr>
            <a:lvl3pPr marL="0" lvl="2" indent="0" algn="r">
              <a:spcBef>
                <a:spcPts val="0"/>
              </a:spcBef>
              <a:buNone/>
              <a:defRPr sz="1200">
                <a:solidFill>
                  <a:srgbClr val="8F97C0"/>
                </a:solidFill>
                <a:latin typeface="Twentieth Century"/>
                <a:ea typeface="Twentieth Century"/>
                <a:cs typeface="Twentieth Century"/>
                <a:sym typeface="Twentieth Century"/>
              </a:defRPr>
            </a:lvl3pPr>
            <a:lvl4pPr marL="0" lvl="3" indent="0" algn="r">
              <a:spcBef>
                <a:spcPts val="0"/>
              </a:spcBef>
              <a:buNone/>
              <a:defRPr sz="1200">
                <a:solidFill>
                  <a:srgbClr val="8F97C0"/>
                </a:solidFill>
                <a:latin typeface="Twentieth Century"/>
                <a:ea typeface="Twentieth Century"/>
                <a:cs typeface="Twentieth Century"/>
                <a:sym typeface="Twentieth Century"/>
              </a:defRPr>
            </a:lvl4pPr>
            <a:lvl5pPr marL="0" lvl="4" indent="0" algn="r">
              <a:spcBef>
                <a:spcPts val="0"/>
              </a:spcBef>
              <a:buNone/>
              <a:defRPr sz="1200">
                <a:solidFill>
                  <a:srgbClr val="8F97C0"/>
                </a:solidFill>
                <a:latin typeface="Twentieth Century"/>
                <a:ea typeface="Twentieth Century"/>
                <a:cs typeface="Twentieth Century"/>
                <a:sym typeface="Twentieth Century"/>
              </a:defRPr>
            </a:lvl5pPr>
            <a:lvl6pPr marL="0" lvl="5" indent="0" algn="r">
              <a:spcBef>
                <a:spcPts val="0"/>
              </a:spcBef>
              <a:buNone/>
              <a:defRPr sz="1200">
                <a:solidFill>
                  <a:srgbClr val="8F97C0"/>
                </a:solidFill>
                <a:latin typeface="Twentieth Century"/>
                <a:ea typeface="Twentieth Century"/>
                <a:cs typeface="Twentieth Century"/>
                <a:sym typeface="Twentieth Century"/>
              </a:defRPr>
            </a:lvl6pPr>
            <a:lvl7pPr marL="0" lvl="6" indent="0" algn="r">
              <a:spcBef>
                <a:spcPts val="0"/>
              </a:spcBef>
              <a:buNone/>
              <a:defRPr sz="1200">
                <a:solidFill>
                  <a:srgbClr val="8F97C0"/>
                </a:solidFill>
                <a:latin typeface="Twentieth Century"/>
                <a:ea typeface="Twentieth Century"/>
                <a:cs typeface="Twentieth Century"/>
                <a:sym typeface="Twentieth Century"/>
              </a:defRPr>
            </a:lvl7pPr>
            <a:lvl8pPr marL="0" lvl="7" indent="0" algn="r">
              <a:spcBef>
                <a:spcPts val="0"/>
              </a:spcBef>
              <a:buNone/>
              <a:defRPr sz="1200">
                <a:solidFill>
                  <a:srgbClr val="8F97C0"/>
                </a:solidFill>
                <a:latin typeface="Twentieth Century"/>
                <a:ea typeface="Twentieth Century"/>
                <a:cs typeface="Twentieth Century"/>
                <a:sym typeface="Twentieth Century"/>
              </a:defRPr>
            </a:lvl8pPr>
            <a:lvl9pPr marL="0" lvl="8" indent="0" algn="r">
              <a:spcBef>
                <a:spcPts val="0"/>
              </a:spcBef>
              <a:buNone/>
              <a:defRPr sz="1200">
                <a:solidFill>
                  <a:srgbClr val="8F97C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7"/>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8F97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F97C0"/>
                </a:solidFill>
                <a:latin typeface="Twentieth Century"/>
                <a:ea typeface="Twentieth Century"/>
                <a:cs typeface="Twentieth Century"/>
                <a:sym typeface="Twentieth Century"/>
              </a:defRPr>
            </a:lvl1pPr>
            <a:lvl2pPr marL="0" lvl="1" indent="0" algn="r">
              <a:spcBef>
                <a:spcPts val="0"/>
              </a:spcBef>
              <a:buNone/>
              <a:defRPr sz="1200">
                <a:solidFill>
                  <a:srgbClr val="8F97C0"/>
                </a:solidFill>
                <a:latin typeface="Twentieth Century"/>
                <a:ea typeface="Twentieth Century"/>
                <a:cs typeface="Twentieth Century"/>
                <a:sym typeface="Twentieth Century"/>
              </a:defRPr>
            </a:lvl2pPr>
            <a:lvl3pPr marL="0" lvl="2" indent="0" algn="r">
              <a:spcBef>
                <a:spcPts val="0"/>
              </a:spcBef>
              <a:buNone/>
              <a:defRPr sz="1200">
                <a:solidFill>
                  <a:srgbClr val="8F97C0"/>
                </a:solidFill>
                <a:latin typeface="Twentieth Century"/>
                <a:ea typeface="Twentieth Century"/>
                <a:cs typeface="Twentieth Century"/>
                <a:sym typeface="Twentieth Century"/>
              </a:defRPr>
            </a:lvl3pPr>
            <a:lvl4pPr marL="0" lvl="3" indent="0" algn="r">
              <a:spcBef>
                <a:spcPts val="0"/>
              </a:spcBef>
              <a:buNone/>
              <a:defRPr sz="1200">
                <a:solidFill>
                  <a:srgbClr val="8F97C0"/>
                </a:solidFill>
                <a:latin typeface="Twentieth Century"/>
                <a:ea typeface="Twentieth Century"/>
                <a:cs typeface="Twentieth Century"/>
                <a:sym typeface="Twentieth Century"/>
              </a:defRPr>
            </a:lvl4pPr>
            <a:lvl5pPr marL="0" lvl="4" indent="0" algn="r">
              <a:spcBef>
                <a:spcPts val="0"/>
              </a:spcBef>
              <a:buNone/>
              <a:defRPr sz="1200">
                <a:solidFill>
                  <a:srgbClr val="8F97C0"/>
                </a:solidFill>
                <a:latin typeface="Twentieth Century"/>
                <a:ea typeface="Twentieth Century"/>
                <a:cs typeface="Twentieth Century"/>
                <a:sym typeface="Twentieth Century"/>
              </a:defRPr>
            </a:lvl5pPr>
            <a:lvl6pPr marL="0" lvl="5" indent="0" algn="r">
              <a:spcBef>
                <a:spcPts val="0"/>
              </a:spcBef>
              <a:buNone/>
              <a:defRPr sz="1200">
                <a:solidFill>
                  <a:srgbClr val="8F97C0"/>
                </a:solidFill>
                <a:latin typeface="Twentieth Century"/>
                <a:ea typeface="Twentieth Century"/>
                <a:cs typeface="Twentieth Century"/>
                <a:sym typeface="Twentieth Century"/>
              </a:defRPr>
            </a:lvl6pPr>
            <a:lvl7pPr marL="0" lvl="6" indent="0" algn="r">
              <a:spcBef>
                <a:spcPts val="0"/>
              </a:spcBef>
              <a:buNone/>
              <a:defRPr sz="1200">
                <a:solidFill>
                  <a:srgbClr val="8F97C0"/>
                </a:solidFill>
                <a:latin typeface="Twentieth Century"/>
                <a:ea typeface="Twentieth Century"/>
                <a:cs typeface="Twentieth Century"/>
                <a:sym typeface="Twentieth Century"/>
              </a:defRPr>
            </a:lvl7pPr>
            <a:lvl8pPr marL="0" lvl="7" indent="0" algn="r">
              <a:spcBef>
                <a:spcPts val="0"/>
              </a:spcBef>
              <a:buNone/>
              <a:defRPr sz="1200">
                <a:solidFill>
                  <a:srgbClr val="8F97C0"/>
                </a:solidFill>
                <a:latin typeface="Twentieth Century"/>
                <a:ea typeface="Twentieth Century"/>
                <a:cs typeface="Twentieth Century"/>
                <a:sym typeface="Twentieth Century"/>
              </a:defRPr>
            </a:lvl8pPr>
            <a:lvl9pPr marL="0" lvl="8" indent="0" algn="r">
              <a:spcBef>
                <a:spcPts val="0"/>
              </a:spcBef>
              <a:buNone/>
              <a:defRPr sz="1200">
                <a:solidFill>
                  <a:srgbClr val="8F97C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8F97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F97C0"/>
                </a:solidFill>
                <a:latin typeface="Twentieth Century"/>
                <a:ea typeface="Twentieth Century"/>
                <a:cs typeface="Twentieth Century"/>
                <a:sym typeface="Twentieth Century"/>
              </a:defRPr>
            </a:lvl1pPr>
            <a:lvl2pPr marL="0" lvl="1" indent="0" algn="r">
              <a:spcBef>
                <a:spcPts val="0"/>
              </a:spcBef>
              <a:buNone/>
              <a:defRPr sz="1200">
                <a:solidFill>
                  <a:srgbClr val="8F97C0"/>
                </a:solidFill>
                <a:latin typeface="Twentieth Century"/>
                <a:ea typeface="Twentieth Century"/>
                <a:cs typeface="Twentieth Century"/>
                <a:sym typeface="Twentieth Century"/>
              </a:defRPr>
            </a:lvl2pPr>
            <a:lvl3pPr marL="0" lvl="2" indent="0" algn="r">
              <a:spcBef>
                <a:spcPts val="0"/>
              </a:spcBef>
              <a:buNone/>
              <a:defRPr sz="1200">
                <a:solidFill>
                  <a:srgbClr val="8F97C0"/>
                </a:solidFill>
                <a:latin typeface="Twentieth Century"/>
                <a:ea typeface="Twentieth Century"/>
                <a:cs typeface="Twentieth Century"/>
                <a:sym typeface="Twentieth Century"/>
              </a:defRPr>
            </a:lvl3pPr>
            <a:lvl4pPr marL="0" lvl="3" indent="0" algn="r">
              <a:spcBef>
                <a:spcPts val="0"/>
              </a:spcBef>
              <a:buNone/>
              <a:defRPr sz="1200">
                <a:solidFill>
                  <a:srgbClr val="8F97C0"/>
                </a:solidFill>
                <a:latin typeface="Twentieth Century"/>
                <a:ea typeface="Twentieth Century"/>
                <a:cs typeface="Twentieth Century"/>
                <a:sym typeface="Twentieth Century"/>
              </a:defRPr>
            </a:lvl4pPr>
            <a:lvl5pPr marL="0" lvl="4" indent="0" algn="r">
              <a:spcBef>
                <a:spcPts val="0"/>
              </a:spcBef>
              <a:buNone/>
              <a:defRPr sz="1200">
                <a:solidFill>
                  <a:srgbClr val="8F97C0"/>
                </a:solidFill>
                <a:latin typeface="Twentieth Century"/>
                <a:ea typeface="Twentieth Century"/>
                <a:cs typeface="Twentieth Century"/>
                <a:sym typeface="Twentieth Century"/>
              </a:defRPr>
            </a:lvl5pPr>
            <a:lvl6pPr marL="0" lvl="5" indent="0" algn="r">
              <a:spcBef>
                <a:spcPts val="0"/>
              </a:spcBef>
              <a:buNone/>
              <a:defRPr sz="1200">
                <a:solidFill>
                  <a:srgbClr val="8F97C0"/>
                </a:solidFill>
                <a:latin typeface="Twentieth Century"/>
                <a:ea typeface="Twentieth Century"/>
                <a:cs typeface="Twentieth Century"/>
                <a:sym typeface="Twentieth Century"/>
              </a:defRPr>
            </a:lvl6pPr>
            <a:lvl7pPr marL="0" lvl="6" indent="0" algn="r">
              <a:spcBef>
                <a:spcPts val="0"/>
              </a:spcBef>
              <a:buNone/>
              <a:defRPr sz="1200">
                <a:solidFill>
                  <a:srgbClr val="8F97C0"/>
                </a:solidFill>
                <a:latin typeface="Twentieth Century"/>
                <a:ea typeface="Twentieth Century"/>
                <a:cs typeface="Twentieth Century"/>
                <a:sym typeface="Twentieth Century"/>
              </a:defRPr>
            </a:lvl7pPr>
            <a:lvl8pPr marL="0" lvl="7" indent="0" algn="r">
              <a:spcBef>
                <a:spcPts val="0"/>
              </a:spcBef>
              <a:buNone/>
              <a:defRPr sz="1200">
                <a:solidFill>
                  <a:srgbClr val="8F97C0"/>
                </a:solidFill>
                <a:latin typeface="Twentieth Century"/>
                <a:ea typeface="Twentieth Century"/>
                <a:cs typeface="Twentieth Century"/>
                <a:sym typeface="Twentieth Century"/>
              </a:defRPr>
            </a:lvl8pPr>
            <a:lvl9pPr marL="0" lvl="8" indent="0" algn="r">
              <a:spcBef>
                <a:spcPts val="0"/>
              </a:spcBef>
              <a:buNone/>
              <a:defRPr sz="1200">
                <a:solidFill>
                  <a:srgbClr val="8F97C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go and Title">
  <p:cSld name="Logo and Title">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32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8F97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F97C0"/>
                </a:solidFill>
                <a:latin typeface="Twentieth Century"/>
                <a:ea typeface="Twentieth Century"/>
                <a:cs typeface="Twentieth Century"/>
                <a:sym typeface="Twentieth Century"/>
              </a:defRPr>
            </a:lvl1pPr>
            <a:lvl2pPr marL="0" lvl="1" indent="0" algn="r">
              <a:spcBef>
                <a:spcPts val="0"/>
              </a:spcBef>
              <a:buNone/>
              <a:defRPr sz="1200">
                <a:solidFill>
                  <a:srgbClr val="8F97C0"/>
                </a:solidFill>
                <a:latin typeface="Twentieth Century"/>
                <a:ea typeface="Twentieth Century"/>
                <a:cs typeface="Twentieth Century"/>
                <a:sym typeface="Twentieth Century"/>
              </a:defRPr>
            </a:lvl2pPr>
            <a:lvl3pPr marL="0" lvl="2" indent="0" algn="r">
              <a:spcBef>
                <a:spcPts val="0"/>
              </a:spcBef>
              <a:buNone/>
              <a:defRPr sz="1200">
                <a:solidFill>
                  <a:srgbClr val="8F97C0"/>
                </a:solidFill>
                <a:latin typeface="Twentieth Century"/>
                <a:ea typeface="Twentieth Century"/>
                <a:cs typeface="Twentieth Century"/>
                <a:sym typeface="Twentieth Century"/>
              </a:defRPr>
            </a:lvl3pPr>
            <a:lvl4pPr marL="0" lvl="3" indent="0" algn="r">
              <a:spcBef>
                <a:spcPts val="0"/>
              </a:spcBef>
              <a:buNone/>
              <a:defRPr sz="1200">
                <a:solidFill>
                  <a:srgbClr val="8F97C0"/>
                </a:solidFill>
                <a:latin typeface="Twentieth Century"/>
                <a:ea typeface="Twentieth Century"/>
                <a:cs typeface="Twentieth Century"/>
                <a:sym typeface="Twentieth Century"/>
              </a:defRPr>
            </a:lvl4pPr>
            <a:lvl5pPr marL="0" lvl="4" indent="0" algn="r">
              <a:spcBef>
                <a:spcPts val="0"/>
              </a:spcBef>
              <a:buNone/>
              <a:defRPr sz="1200">
                <a:solidFill>
                  <a:srgbClr val="8F97C0"/>
                </a:solidFill>
                <a:latin typeface="Twentieth Century"/>
                <a:ea typeface="Twentieth Century"/>
                <a:cs typeface="Twentieth Century"/>
                <a:sym typeface="Twentieth Century"/>
              </a:defRPr>
            </a:lvl5pPr>
            <a:lvl6pPr marL="0" lvl="5" indent="0" algn="r">
              <a:spcBef>
                <a:spcPts val="0"/>
              </a:spcBef>
              <a:buNone/>
              <a:defRPr sz="1200">
                <a:solidFill>
                  <a:srgbClr val="8F97C0"/>
                </a:solidFill>
                <a:latin typeface="Twentieth Century"/>
                <a:ea typeface="Twentieth Century"/>
                <a:cs typeface="Twentieth Century"/>
                <a:sym typeface="Twentieth Century"/>
              </a:defRPr>
            </a:lvl6pPr>
            <a:lvl7pPr marL="0" lvl="6" indent="0" algn="r">
              <a:spcBef>
                <a:spcPts val="0"/>
              </a:spcBef>
              <a:buNone/>
              <a:defRPr sz="1200">
                <a:solidFill>
                  <a:srgbClr val="8F97C0"/>
                </a:solidFill>
                <a:latin typeface="Twentieth Century"/>
                <a:ea typeface="Twentieth Century"/>
                <a:cs typeface="Twentieth Century"/>
                <a:sym typeface="Twentieth Century"/>
              </a:defRPr>
            </a:lvl7pPr>
            <a:lvl8pPr marL="0" lvl="7" indent="0" algn="r">
              <a:spcBef>
                <a:spcPts val="0"/>
              </a:spcBef>
              <a:buNone/>
              <a:defRPr sz="1200">
                <a:solidFill>
                  <a:srgbClr val="8F97C0"/>
                </a:solidFill>
                <a:latin typeface="Twentieth Century"/>
                <a:ea typeface="Twentieth Century"/>
                <a:cs typeface="Twentieth Century"/>
                <a:sym typeface="Twentieth Century"/>
              </a:defRPr>
            </a:lvl8pPr>
            <a:lvl9pPr marL="0" lvl="8" indent="0" algn="r">
              <a:spcBef>
                <a:spcPts val="0"/>
              </a:spcBef>
              <a:buNone/>
              <a:defRPr sz="1200">
                <a:solidFill>
                  <a:srgbClr val="8F97C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8F97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F97C0"/>
                </a:solidFill>
                <a:latin typeface="Twentieth Century"/>
                <a:ea typeface="Twentieth Century"/>
                <a:cs typeface="Twentieth Century"/>
                <a:sym typeface="Twentieth Century"/>
              </a:defRPr>
            </a:lvl1pPr>
            <a:lvl2pPr marL="0" lvl="1" indent="0" algn="r">
              <a:spcBef>
                <a:spcPts val="0"/>
              </a:spcBef>
              <a:buNone/>
              <a:defRPr sz="1200">
                <a:solidFill>
                  <a:srgbClr val="8F97C0"/>
                </a:solidFill>
                <a:latin typeface="Twentieth Century"/>
                <a:ea typeface="Twentieth Century"/>
                <a:cs typeface="Twentieth Century"/>
                <a:sym typeface="Twentieth Century"/>
              </a:defRPr>
            </a:lvl2pPr>
            <a:lvl3pPr marL="0" lvl="2" indent="0" algn="r">
              <a:spcBef>
                <a:spcPts val="0"/>
              </a:spcBef>
              <a:buNone/>
              <a:defRPr sz="1200">
                <a:solidFill>
                  <a:srgbClr val="8F97C0"/>
                </a:solidFill>
                <a:latin typeface="Twentieth Century"/>
                <a:ea typeface="Twentieth Century"/>
                <a:cs typeface="Twentieth Century"/>
                <a:sym typeface="Twentieth Century"/>
              </a:defRPr>
            </a:lvl3pPr>
            <a:lvl4pPr marL="0" lvl="3" indent="0" algn="r">
              <a:spcBef>
                <a:spcPts val="0"/>
              </a:spcBef>
              <a:buNone/>
              <a:defRPr sz="1200">
                <a:solidFill>
                  <a:srgbClr val="8F97C0"/>
                </a:solidFill>
                <a:latin typeface="Twentieth Century"/>
                <a:ea typeface="Twentieth Century"/>
                <a:cs typeface="Twentieth Century"/>
                <a:sym typeface="Twentieth Century"/>
              </a:defRPr>
            </a:lvl4pPr>
            <a:lvl5pPr marL="0" lvl="4" indent="0" algn="r">
              <a:spcBef>
                <a:spcPts val="0"/>
              </a:spcBef>
              <a:buNone/>
              <a:defRPr sz="1200">
                <a:solidFill>
                  <a:srgbClr val="8F97C0"/>
                </a:solidFill>
                <a:latin typeface="Twentieth Century"/>
                <a:ea typeface="Twentieth Century"/>
                <a:cs typeface="Twentieth Century"/>
                <a:sym typeface="Twentieth Century"/>
              </a:defRPr>
            </a:lvl5pPr>
            <a:lvl6pPr marL="0" lvl="5" indent="0" algn="r">
              <a:spcBef>
                <a:spcPts val="0"/>
              </a:spcBef>
              <a:buNone/>
              <a:defRPr sz="1200">
                <a:solidFill>
                  <a:srgbClr val="8F97C0"/>
                </a:solidFill>
                <a:latin typeface="Twentieth Century"/>
                <a:ea typeface="Twentieth Century"/>
                <a:cs typeface="Twentieth Century"/>
                <a:sym typeface="Twentieth Century"/>
              </a:defRPr>
            </a:lvl6pPr>
            <a:lvl7pPr marL="0" lvl="6" indent="0" algn="r">
              <a:spcBef>
                <a:spcPts val="0"/>
              </a:spcBef>
              <a:buNone/>
              <a:defRPr sz="1200">
                <a:solidFill>
                  <a:srgbClr val="8F97C0"/>
                </a:solidFill>
                <a:latin typeface="Twentieth Century"/>
                <a:ea typeface="Twentieth Century"/>
                <a:cs typeface="Twentieth Century"/>
                <a:sym typeface="Twentieth Century"/>
              </a:defRPr>
            </a:lvl7pPr>
            <a:lvl8pPr marL="0" lvl="7" indent="0" algn="r">
              <a:spcBef>
                <a:spcPts val="0"/>
              </a:spcBef>
              <a:buNone/>
              <a:defRPr sz="1200">
                <a:solidFill>
                  <a:srgbClr val="8F97C0"/>
                </a:solidFill>
                <a:latin typeface="Twentieth Century"/>
                <a:ea typeface="Twentieth Century"/>
                <a:cs typeface="Twentieth Century"/>
                <a:sym typeface="Twentieth Century"/>
              </a:defRPr>
            </a:lvl8pPr>
            <a:lvl9pPr marL="0" lvl="8" indent="0" algn="r">
              <a:spcBef>
                <a:spcPts val="0"/>
              </a:spcBef>
              <a:buNone/>
              <a:defRPr sz="1200">
                <a:solidFill>
                  <a:srgbClr val="8F97C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64274" y="1600200"/>
            <a:ext cx="7308700"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2486582" y="6193911"/>
            <a:ext cx="50904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Overview –  Trai</a:t>
            </a:r>
            <a:r>
              <a:rPr lang="en-US">
                <a:solidFill>
                  <a:srgbClr val="3A53A5"/>
                </a:solidFill>
                <a:latin typeface="Twentieth Century"/>
                <a:ea typeface="Twentieth Century"/>
                <a:cs typeface="Twentieth Century"/>
                <a:sym typeface="Twentieth Century"/>
              </a:rPr>
              <a:t>ning </a:t>
            </a:r>
            <a:r>
              <a:rPr lang="en-US" sz="1400" b="0" i="0" u="none" strike="noStrike" cap="none">
                <a:solidFill>
                  <a:srgbClr val="3A53A5"/>
                </a:solidFill>
                <a:latin typeface="Twentieth Century"/>
                <a:ea typeface="Twentieth Century"/>
                <a:cs typeface="Twentieth Century"/>
                <a:sym typeface="Twentieth Century"/>
              </a:rPr>
              <a:t>Day 1</a:t>
            </a:r>
            <a:endParaRPr sz="1400" b="0" i="0" u="none" strike="noStrike" cap="none">
              <a:solidFill>
                <a:srgbClr val="3A53A5"/>
              </a:solidFill>
              <a:latin typeface="Twentieth Century"/>
              <a:ea typeface="Twentieth Century"/>
              <a:cs typeface="Twentieth Century"/>
              <a:sym typeface="Twentieth Century"/>
            </a:endParaRPr>
          </a:p>
        </p:txBody>
      </p:sp>
      <p:pic>
        <p:nvPicPr>
          <p:cNvPr id="13" name="Google Shape;13;p1" descr="Minnesota PBIS Logo (4).jpg"/>
          <p:cNvPicPr preferRelativeResize="0"/>
          <p:nvPr/>
        </p:nvPicPr>
        <p:blipFill rotWithShape="1">
          <a:blip r:embed="rId11">
            <a:alphaModFix/>
          </a:blip>
          <a:srcRect/>
          <a:stretch/>
        </p:blipFill>
        <p:spPr>
          <a:xfrm>
            <a:off x="7630393" y="6193904"/>
            <a:ext cx="1513607" cy="6640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3200"/>
              <a:buFont typeface="Twentieth Century"/>
              <a:buNone/>
              <a:defRPr sz="32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11"/>
          <p:cNvSpPr txBox="1">
            <a:spLocks noGrp="1"/>
          </p:cNvSpPr>
          <p:nvPr>
            <p:ph type="body" idx="1"/>
          </p:nvPr>
        </p:nvSpPr>
        <p:spPr>
          <a:xfrm>
            <a:off x="977642" y="1600200"/>
            <a:ext cx="7295332"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11"/>
          <p:cNvSpPr/>
          <p:nvPr/>
        </p:nvSpPr>
        <p:spPr>
          <a:xfrm>
            <a:off x="2301279" y="6161760"/>
            <a:ext cx="5090504"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Overview – Training Day 1</a:t>
            </a:r>
            <a:endParaRPr sz="1400" b="0" i="0" u="none" strike="noStrike" cap="none">
              <a:solidFill>
                <a:srgbClr val="3A53A5"/>
              </a:solidFill>
              <a:latin typeface="Twentieth Century"/>
              <a:ea typeface="Twentieth Century"/>
              <a:cs typeface="Twentieth Century"/>
              <a:sym typeface="Twentieth Century"/>
            </a:endParaRPr>
          </a:p>
        </p:txBody>
      </p:sp>
      <p:pic>
        <p:nvPicPr>
          <p:cNvPr id="53" name="Google Shape;53;p11" descr="Minnesota PBIS Logo (4).jpg"/>
          <p:cNvPicPr preferRelativeResize="0"/>
          <p:nvPr/>
        </p:nvPicPr>
        <p:blipFill rotWithShape="1">
          <a:blip r:embed="rId12">
            <a:alphaModFix/>
          </a:blip>
          <a:srcRect/>
          <a:stretch/>
        </p:blipFill>
        <p:spPr>
          <a:xfrm>
            <a:off x="7512258" y="6142072"/>
            <a:ext cx="1631742" cy="7159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600"/>
              <a:buFont typeface="Didact Gothic"/>
              <a:buNone/>
              <a:defRPr sz="3600" b="1">
                <a:solidFill>
                  <a:schemeClr val="dk1"/>
                </a:solidFill>
                <a:latin typeface="Didact Gothic"/>
                <a:ea typeface="Didact Gothic"/>
                <a:cs typeface="Didact Gothic"/>
                <a:sym typeface="Didact Gothic"/>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91" name="Google Shape;91;p22"/>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Didact Gothic"/>
              <a:buChar char="●"/>
              <a:defRPr sz="3000">
                <a:solidFill>
                  <a:schemeClr val="dk1"/>
                </a:solidFill>
                <a:latin typeface="Didact Gothic"/>
                <a:ea typeface="Didact Gothic"/>
                <a:cs typeface="Didact Gothic"/>
                <a:sym typeface="Didact Gothic"/>
              </a:defRPr>
            </a:lvl1pPr>
            <a:lvl2pPr marL="914400" lvl="1" indent="-381000" rtl="0">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2pPr>
            <a:lvl3pPr marL="1371600" lvl="2" indent="-381000" rtl="0">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3pPr>
            <a:lvl4pPr marL="1828800" lvl="3"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4pPr>
            <a:lvl5pPr marL="2286000" lvl="4"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5pPr>
            <a:lvl6pPr marL="2743200" lvl="5"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6pPr>
            <a:lvl7pPr marL="3200400" lvl="6"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7pPr>
            <a:lvl8pPr marL="3657600" lvl="7"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8pPr>
            <a:lvl9pPr marL="4114800" lvl="8" indent="-342900" rtl="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hyperlink" Target="https://sisep.fpg.unc.edu/sites/sisep.fpg.unc.edu/files/resources/SISEP-Brief3-ReadinessForChange.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assets-global.website-files.com/5d3725188825e071f1670246/6062383b3f8932b212e9c98b_PBIS%20Cultural%20Responsiveness%20Field%20Guide%20v2.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hyperlink" Target="https://docs.google.com/document/d/1wCEfz536GEf6IeHSeYefdH9CRDnIhwXAq5_njV4pHJA/edit?usp=sharing"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assets-global.website-files.com/5d3725188825e071f1670246/5fb4070df7d28354db8f1fbb_Integrating%20a%20Trauma-Informed%20Approach%20within%20a%20PBIS%20Framework.pdf" TargetMode="External"/><Relationship Id="rId4" Type="http://schemas.openxmlformats.org/officeDocument/2006/relationships/hyperlink" Target="https://drive.google.com/file/d/1D5HS-mb8cT2ju1AOyBKywPCz2aBxwGCe/view?usp=shar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pbis.org/resource/a-5-point-intervention-approach-for-enhancing-equity-in-school-disciplin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basicfba.pbworks.com/w/file/fetch/58926672/Basic%20FBAandBSP4.2012.%20RACER.pdf"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g"/><Relationship Id="rId7" Type="http://schemas.openxmlformats.org/officeDocument/2006/relationships/image" Target="../media/image27.jpg"/><Relationship Id="rId12"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26.jpg"/><Relationship Id="rId11" Type="http://schemas.openxmlformats.org/officeDocument/2006/relationships/image" Target="../media/image31.pn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pbismn.org"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assets-global.website-files.com/5d3725188825e071f1670246/605d10dbd5b5dfef2910e510_Why_Prioritize_Behavior_Support.pdf"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assets-global.website-files.com/5d3725188825e071f1670246/605d10dbd5b5dfef2910e510_Why_Prioritize_Behavior_Support.pdf"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hyperlink" Target="https://drive.google.com/file/d/0B4vgYg8K9_ZnMUo1S3F3akhXU2M/view" TargetMode="Externa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hyperlink" Target="https://assets-global.website-files.com/5d3725188825e071f1670246/602ff0a2995a3f8ac1067813_Installing%20an%20Interconnected%20Systems%20Framework%20at%20the%20School%20Level.pdf"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drive.google.com/file/d/1-B1PiqYbu7b5QEndfV0xezpZ695-vSyb/view"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drive.google.com/file/d/1-tyAEISkxWpu3r0AujBhRaJeilwJLNUL/view"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AD300K3AQt0"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4"/>
          <p:cNvSpPr txBox="1">
            <a:spLocks noGrp="1"/>
          </p:cNvSpPr>
          <p:nvPr>
            <p:ph type="ctrTitle"/>
          </p:nvPr>
        </p:nvSpPr>
        <p:spPr>
          <a:xfrm>
            <a:off x="685800" y="2881173"/>
            <a:ext cx="7772400" cy="2160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E1529"/>
              </a:buClr>
              <a:buSzPts val="4410"/>
              <a:buFont typeface="Arial"/>
              <a:buNone/>
            </a:pPr>
            <a:br>
              <a:rPr lang="en-US" sz="4410" b="1" dirty="0">
                <a:latin typeface="Arial"/>
                <a:ea typeface="Arial"/>
                <a:cs typeface="Arial"/>
                <a:sym typeface="Arial"/>
              </a:rPr>
            </a:br>
            <a:endParaRPr sz="4410" b="1" dirty="0">
              <a:latin typeface="Arial"/>
              <a:ea typeface="Arial"/>
              <a:cs typeface="Arial"/>
              <a:sym typeface="Arial"/>
            </a:endParaRPr>
          </a:p>
          <a:p>
            <a:pPr marL="0" lvl="0" indent="0" algn="ctr" rtl="0">
              <a:spcBef>
                <a:spcPts val="0"/>
              </a:spcBef>
              <a:spcAft>
                <a:spcPts val="0"/>
              </a:spcAft>
              <a:buClr>
                <a:srgbClr val="0E1529"/>
              </a:buClr>
              <a:buSzPts val="4410"/>
              <a:buFont typeface="Arial"/>
              <a:buNone/>
            </a:pPr>
            <a:r>
              <a:rPr lang="en-US" sz="4410" b="1" dirty="0">
                <a:latin typeface="Arial"/>
                <a:ea typeface="Arial"/>
                <a:cs typeface="Arial"/>
                <a:sym typeface="Arial"/>
              </a:rPr>
              <a:t>Tier 1 </a:t>
            </a:r>
            <a:endParaRPr sz="4410" b="1" dirty="0">
              <a:latin typeface="Arial"/>
              <a:ea typeface="Arial"/>
              <a:cs typeface="Arial"/>
              <a:sym typeface="Arial"/>
            </a:endParaRPr>
          </a:p>
          <a:p>
            <a:pPr marL="0" lvl="0" indent="0" algn="ctr" rtl="0">
              <a:spcBef>
                <a:spcPts val="0"/>
              </a:spcBef>
              <a:spcAft>
                <a:spcPts val="0"/>
              </a:spcAft>
              <a:buClr>
                <a:srgbClr val="0E1529"/>
              </a:buClr>
              <a:buSzPts val="4410"/>
              <a:buFont typeface="Arial"/>
              <a:buNone/>
            </a:pPr>
            <a:r>
              <a:rPr lang="en-US" sz="4410" b="1" dirty="0">
                <a:latin typeface="Arial"/>
                <a:ea typeface="Arial"/>
                <a:cs typeface="Arial"/>
                <a:sym typeface="Arial"/>
              </a:rPr>
              <a:t>Training Day 1</a:t>
            </a:r>
            <a:br>
              <a:rPr lang="en-US" sz="4410" b="1" dirty="0"/>
            </a:br>
            <a:br>
              <a:rPr lang="en-US" sz="3240" b="1" dirty="0"/>
            </a:br>
            <a:r>
              <a:rPr lang="en-US" sz="3600" b="1" dirty="0">
                <a:solidFill>
                  <a:srgbClr val="DD8047"/>
                </a:solidFill>
                <a:latin typeface="Arial"/>
                <a:ea typeface="Arial"/>
                <a:cs typeface="Arial"/>
                <a:sym typeface="Arial"/>
              </a:rPr>
              <a:t>Overview and Getting Started</a:t>
            </a:r>
            <a:endParaRPr sz="3600" b="1" dirty="0">
              <a:solidFill>
                <a:srgbClr val="DD8047"/>
              </a:solidFill>
              <a:latin typeface="Arial"/>
              <a:ea typeface="Arial"/>
              <a:cs typeface="Arial"/>
              <a:sym typeface="Arial"/>
            </a:endParaRPr>
          </a:p>
        </p:txBody>
      </p:sp>
      <p:pic>
        <p:nvPicPr>
          <p:cNvPr id="147" name="Google Shape;147;p34"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195978" y="578362"/>
            <a:ext cx="5248594" cy="23028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3" descr="Three tiered triangle. Bottom is green and represents about 80% responding. Middle is yellow about 15% and top is red about 5%."/>
          <p:cNvSpPr/>
          <p:nvPr/>
        </p:nvSpPr>
        <p:spPr>
          <a:xfrm>
            <a:off x="1997274" y="1797460"/>
            <a:ext cx="3657600" cy="3996455"/>
          </a:xfrm>
          <a:prstGeom prst="triangle">
            <a:avLst>
              <a:gd name="adj" fmla="val 50000"/>
            </a:avLst>
          </a:prstGeom>
          <a:solidFill>
            <a:srgbClr val="339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45" name="Google Shape;245;p43">
            <a:extLst>
              <a:ext uri="{C183D7F6-B498-43B3-948B-1728B52AA6E4}">
                <adec:decorative xmlns:adec="http://schemas.microsoft.com/office/drawing/2017/decorative" val="1"/>
              </a:ext>
            </a:extLst>
          </p:cNvPr>
          <p:cNvSpPr/>
          <p:nvPr/>
        </p:nvSpPr>
        <p:spPr>
          <a:xfrm>
            <a:off x="3257113" y="1860323"/>
            <a:ext cx="1137922" cy="1272271"/>
          </a:xfrm>
          <a:prstGeom prst="triangle">
            <a:avLst>
              <a:gd name="adj" fmla="val 50000"/>
            </a:avLst>
          </a:prstGeom>
          <a:gradFill>
            <a:gsLst>
              <a:gs pos="0">
                <a:srgbClr val="FFF95A"/>
              </a:gs>
              <a:gs pos="90000">
                <a:srgbClr val="FFF95A"/>
              </a:gs>
              <a:gs pos="100000">
                <a:srgbClr val="FFF95A">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46" name="Google Shape;246;p43">
            <a:extLst>
              <a:ext uri="{C183D7F6-B498-43B3-948B-1728B52AA6E4}">
                <adec:decorative xmlns:adec="http://schemas.microsoft.com/office/drawing/2017/decorative" val="1"/>
              </a:ext>
            </a:extLst>
          </p:cNvPr>
          <p:cNvSpPr/>
          <p:nvPr/>
        </p:nvSpPr>
        <p:spPr>
          <a:xfrm>
            <a:off x="3576601" y="1915124"/>
            <a:ext cx="498946" cy="566307"/>
          </a:xfrm>
          <a:prstGeom prst="triangle">
            <a:avLst>
              <a:gd name="adj" fmla="val 50000"/>
            </a:avLst>
          </a:prstGeom>
          <a:gradFill>
            <a:gsLst>
              <a:gs pos="0">
                <a:srgbClr val="FF0000"/>
              </a:gs>
              <a:gs pos="76000">
                <a:srgbClr val="FF0000"/>
              </a:gs>
              <a:gs pos="100000">
                <a:srgbClr val="FFF95A">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47" name="Google Shape;247;p43">
            <a:extLst>
              <a:ext uri="{C183D7F6-B498-43B3-948B-1728B52AA6E4}">
                <adec:decorative xmlns:adec="http://schemas.microsoft.com/office/drawing/2017/decorative" val="1"/>
              </a:ext>
            </a:extLst>
          </p:cNvPr>
          <p:cNvSpPr/>
          <p:nvPr/>
        </p:nvSpPr>
        <p:spPr>
          <a:xfrm rot="-1472948" flipH="1">
            <a:off x="4737008" y="1518733"/>
            <a:ext cx="457200" cy="4317417"/>
          </a:xfrm>
          <a:prstGeom prst="leftBrace">
            <a:avLst>
              <a:gd name="adj1" fmla="val 103414"/>
              <a:gd name="adj2" fmla="val 78002"/>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48" name="Google Shape;248;p43"/>
          <p:cNvSpPr txBox="1"/>
          <p:nvPr/>
        </p:nvSpPr>
        <p:spPr>
          <a:xfrm>
            <a:off x="5932810" y="4413063"/>
            <a:ext cx="2427832" cy="1354217"/>
          </a:xfrm>
          <a:prstGeom prst="rect">
            <a:avLst/>
          </a:prstGeom>
          <a:solidFill>
            <a:srgbClr val="64996B"/>
          </a:solid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FFFF"/>
                </a:solidFill>
                <a:latin typeface="Twentieth Century"/>
                <a:ea typeface="Twentieth Century"/>
                <a:cs typeface="Twentieth Century"/>
                <a:sym typeface="Twentieth Century"/>
              </a:rPr>
              <a:t>Tier I Prevention</a:t>
            </a:r>
            <a:r>
              <a:rPr lang="en-US" sz="1800">
                <a:solidFill>
                  <a:srgbClr val="FFFFFF"/>
                </a:solidFill>
                <a:latin typeface="Twentieth Century"/>
                <a:ea typeface="Twentieth Century"/>
                <a:cs typeface="Twentieth Century"/>
                <a:sym typeface="Twentieth Century"/>
              </a:rPr>
              <a:t>:</a:t>
            </a:r>
            <a:endParaRPr/>
          </a:p>
          <a:p>
            <a:pPr marL="0" marR="0" lvl="0" indent="0" algn="ctr" rtl="0">
              <a:spcBef>
                <a:spcPts val="0"/>
              </a:spcBef>
              <a:spcAft>
                <a:spcPts val="0"/>
              </a:spcAft>
              <a:buNone/>
            </a:pPr>
            <a:r>
              <a:rPr lang="en-US" sz="1600">
                <a:solidFill>
                  <a:srgbClr val="FFFFFF"/>
                </a:solidFill>
                <a:latin typeface="Twentieth Century"/>
                <a:ea typeface="Twentieth Century"/>
                <a:cs typeface="Twentieth Century"/>
                <a:sym typeface="Twentieth Century"/>
              </a:rPr>
              <a:t>School/Classroom-wide Data, Systems, Practices</a:t>
            </a:r>
            <a:endParaRPr/>
          </a:p>
          <a:p>
            <a:pPr marL="0" marR="0" lvl="0" indent="0" algn="ctr" rtl="0">
              <a:spcBef>
                <a:spcPts val="0"/>
              </a:spcBef>
              <a:spcAft>
                <a:spcPts val="0"/>
              </a:spcAft>
              <a:buNone/>
            </a:pPr>
            <a:r>
              <a:rPr lang="en-US" sz="1600">
                <a:solidFill>
                  <a:srgbClr val="FFFFFF"/>
                </a:solidFill>
                <a:latin typeface="Twentieth Century"/>
                <a:ea typeface="Twentieth Century"/>
                <a:cs typeface="Twentieth Century"/>
                <a:sym typeface="Twentieth Century"/>
              </a:rPr>
              <a:t>for all Students, Staff, Settings</a:t>
            </a:r>
            <a:endParaRPr/>
          </a:p>
        </p:txBody>
      </p:sp>
      <p:sp>
        <p:nvSpPr>
          <p:cNvPr id="249" name="Google Shape;249;p43">
            <a:extLst>
              <a:ext uri="{C183D7F6-B498-43B3-948B-1728B52AA6E4}">
                <adec:decorative xmlns:adec="http://schemas.microsoft.com/office/drawing/2017/decorative" val="1"/>
              </a:ext>
            </a:extLst>
          </p:cNvPr>
          <p:cNvSpPr/>
          <p:nvPr/>
        </p:nvSpPr>
        <p:spPr>
          <a:xfrm rot="-1463760">
            <a:off x="4490929" y="1767635"/>
            <a:ext cx="252917" cy="541184"/>
          </a:xfrm>
          <a:prstGeom prst="rightBrace">
            <a:avLst>
              <a:gd name="adj1" fmla="val 29872"/>
              <a:gd name="adj2" fmla="val 50000"/>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50" name="Google Shape;250;p43">
            <a:extLst>
              <a:ext uri="{C183D7F6-B498-43B3-948B-1728B52AA6E4}">
                <adec:decorative xmlns:adec="http://schemas.microsoft.com/office/drawing/2017/decorative" val="1"/>
              </a:ext>
            </a:extLst>
          </p:cNvPr>
          <p:cNvSpPr/>
          <p:nvPr/>
        </p:nvSpPr>
        <p:spPr>
          <a:xfrm rot="-1524684">
            <a:off x="4414455" y="1683080"/>
            <a:ext cx="304800" cy="1350056"/>
          </a:xfrm>
          <a:prstGeom prst="rightBrace">
            <a:avLst>
              <a:gd name="adj1" fmla="val 39583"/>
              <a:gd name="adj2" fmla="val 83706"/>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251" name="Google Shape;251;p43"/>
          <p:cNvSpPr txBox="1"/>
          <p:nvPr/>
        </p:nvSpPr>
        <p:spPr>
          <a:xfrm>
            <a:off x="5462050" y="2691200"/>
            <a:ext cx="2622000" cy="1354200"/>
          </a:xfrm>
          <a:prstGeom prst="rect">
            <a:avLst/>
          </a:prstGeom>
          <a:solidFill>
            <a:srgbClr val="FFF95A"/>
          </a:solid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00000"/>
                </a:solidFill>
                <a:latin typeface="Twentieth Century"/>
                <a:ea typeface="Twentieth Century"/>
                <a:cs typeface="Twentieth Century"/>
                <a:sym typeface="Twentieth Century"/>
              </a:rPr>
              <a:t>Tier II Prevention</a:t>
            </a:r>
            <a:r>
              <a:rPr lang="en-US" sz="1800">
                <a:solidFill>
                  <a:srgbClr val="000000"/>
                </a:solidFill>
                <a:latin typeface="Twentieth Century"/>
                <a:ea typeface="Twentieth Century"/>
                <a:cs typeface="Twentieth Century"/>
                <a:sym typeface="Twentieth Century"/>
              </a:rPr>
              <a:t>:</a:t>
            </a:r>
            <a:endParaRPr/>
          </a:p>
          <a:p>
            <a:pPr marL="0" marR="0" lvl="0" indent="0" algn="ctr" rtl="0">
              <a:spcBef>
                <a:spcPts val="0"/>
              </a:spcBef>
              <a:spcAft>
                <a:spcPts val="0"/>
              </a:spcAft>
              <a:buNone/>
            </a:pPr>
            <a:r>
              <a:rPr lang="en-US" sz="1600">
                <a:solidFill>
                  <a:srgbClr val="000000"/>
                </a:solidFill>
                <a:latin typeface="Twentieth Century"/>
                <a:ea typeface="Twentieth Century"/>
                <a:cs typeface="Twentieth Century"/>
                <a:sym typeface="Twentieth Century"/>
              </a:rPr>
              <a:t>Group-based Data, Systems, Practices Targeting At-Risk Behaviors</a:t>
            </a:r>
            <a:endParaRPr/>
          </a:p>
        </p:txBody>
      </p:sp>
      <p:sp>
        <p:nvSpPr>
          <p:cNvPr id="252" name="Google Shape;252;p43"/>
          <p:cNvSpPr txBox="1"/>
          <p:nvPr/>
        </p:nvSpPr>
        <p:spPr>
          <a:xfrm>
            <a:off x="5417775" y="1101500"/>
            <a:ext cx="2928000" cy="1350300"/>
          </a:xfrm>
          <a:prstGeom prst="rect">
            <a:avLst/>
          </a:prstGeom>
          <a:solidFill>
            <a:srgbClr val="FF8A7D"/>
          </a:solid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2"/>
                </a:solidFill>
                <a:latin typeface="Twentieth Century"/>
                <a:ea typeface="Twentieth Century"/>
                <a:cs typeface="Twentieth Century"/>
                <a:sym typeface="Twentieth Century"/>
              </a:rPr>
              <a:t>Tier III Prevention</a:t>
            </a:r>
            <a:r>
              <a:rPr lang="en-US" sz="1800">
                <a:solidFill>
                  <a:schemeClr val="dk2"/>
                </a:solidFill>
                <a:latin typeface="Twentieth Century"/>
                <a:ea typeface="Twentieth Century"/>
                <a:cs typeface="Twentieth Century"/>
                <a:sym typeface="Twentieth Century"/>
              </a:rPr>
              <a:t>:</a:t>
            </a:r>
            <a:endParaRPr/>
          </a:p>
          <a:p>
            <a:pPr marL="0" marR="0" lvl="0" indent="0" algn="ctr" rtl="0">
              <a:spcBef>
                <a:spcPts val="0"/>
              </a:spcBef>
              <a:spcAft>
                <a:spcPts val="0"/>
              </a:spcAft>
              <a:buNone/>
            </a:pPr>
            <a:r>
              <a:rPr lang="en-US" sz="1600">
                <a:solidFill>
                  <a:schemeClr val="dk2"/>
                </a:solidFill>
                <a:latin typeface="Twentieth Century"/>
                <a:ea typeface="Twentieth Century"/>
                <a:cs typeface="Twentieth Century"/>
                <a:sym typeface="Twentieth Century"/>
              </a:rPr>
              <a:t>Specialized, Individualized</a:t>
            </a:r>
            <a:endParaRPr/>
          </a:p>
          <a:p>
            <a:pPr marL="0" marR="0" lvl="0" indent="0" algn="ctr" rtl="0">
              <a:spcBef>
                <a:spcPts val="0"/>
              </a:spcBef>
              <a:spcAft>
                <a:spcPts val="0"/>
              </a:spcAft>
              <a:buNone/>
            </a:pPr>
            <a:r>
              <a:rPr lang="en-US" sz="1600">
                <a:solidFill>
                  <a:schemeClr val="dk2"/>
                </a:solidFill>
                <a:latin typeface="Twentieth Century"/>
                <a:ea typeface="Twentieth Century"/>
                <a:cs typeface="Twentieth Century"/>
                <a:sym typeface="Twentieth Century"/>
              </a:rPr>
              <a:t>Data, Systems, Practices for High-Need and Complex Behaviors</a:t>
            </a:r>
            <a:endParaRPr/>
          </a:p>
        </p:txBody>
      </p:sp>
      <p:sp>
        <p:nvSpPr>
          <p:cNvPr id="253" name="Google Shape;253;p43"/>
          <p:cNvSpPr txBox="1"/>
          <p:nvPr/>
        </p:nvSpPr>
        <p:spPr>
          <a:xfrm>
            <a:off x="2644974" y="5340884"/>
            <a:ext cx="23622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FFFFFF"/>
                </a:solidFill>
                <a:latin typeface="Twentieth Century"/>
                <a:ea typeface="Twentieth Century"/>
                <a:cs typeface="Twentieth Century"/>
                <a:sym typeface="Twentieth Century"/>
              </a:rPr>
              <a:t>~80% responding</a:t>
            </a:r>
            <a:endParaRPr/>
          </a:p>
        </p:txBody>
      </p:sp>
      <p:sp>
        <p:nvSpPr>
          <p:cNvPr id="254" name="Google Shape;254;p43"/>
          <p:cNvSpPr txBox="1"/>
          <p:nvPr/>
        </p:nvSpPr>
        <p:spPr>
          <a:xfrm>
            <a:off x="3406974" y="2667900"/>
            <a:ext cx="8382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wentieth Century"/>
                <a:ea typeface="Twentieth Century"/>
                <a:cs typeface="Twentieth Century"/>
                <a:sym typeface="Twentieth Century"/>
              </a:rPr>
              <a:t>~15% </a:t>
            </a:r>
            <a:endParaRPr/>
          </a:p>
        </p:txBody>
      </p:sp>
      <p:sp>
        <p:nvSpPr>
          <p:cNvPr id="255" name="Google Shape;255;p43"/>
          <p:cNvSpPr txBox="1"/>
          <p:nvPr/>
        </p:nvSpPr>
        <p:spPr>
          <a:xfrm>
            <a:off x="3410491" y="2095246"/>
            <a:ext cx="838200" cy="3667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FFFFFF"/>
                </a:solidFill>
                <a:latin typeface="Twentieth Century"/>
                <a:ea typeface="Twentieth Century"/>
                <a:cs typeface="Twentieth Century"/>
                <a:sym typeface="Twentieth Century"/>
              </a:rPr>
              <a:t>~5% </a:t>
            </a:r>
            <a:endParaRPr/>
          </a:p>
        </p:txBody>
      </p:sp>
      <p:sp>
        <p:nvSpPr>
          <p:cNvPr id="256" name="Google Shape;256;p43"/>
          <p:cNvSpPr txBox="1"/>
          <p:nvPr/>
        </p:nvSpPr>
        <p:spPr>
          <a:xfrm>
            <a:off x="568325" y="2324550"/>
            <a:ext cx="2209800" cy="2310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2"/>
              </a:buClr>
              <a:buSzPts val="2000"/>
              <a:buFont typeface="Noto Sans Symbols"/>
              <a:buChar char="✔"/>
            </a:pPr>
            <a:r>
              <a:rPr lang="en-US" sz="2000">
                <a:solidFill>
                  <a:schemeClr val="dk2"/>
                </a:solidFill>
                <a:latin typeface="Twentieth Century"/>
                <a:ea typeface="Twentieth Century"/>
                <a:cs typeface="Twentieth Century"/>
                <a:sym typeface="Twentieth Century"/>
              </a:rPr>
              <a:t>Students</a:t>
            </a:r>
            <a:endParaRPr/>
          </a:p>
          <a:p>
            <a:pPr marL="342900" marR="0" lvl="0" indent="-342900" algn="l" rtl="0">
              <a:lnSpc>
                <a:spcPct val="150000"/>
              </a:lnSpc>
              <a:spcBef>
                <a:spcPts val="0"/>
              </a:spcBef>
              <a:spcAft>
                <a:spcPts val="0"/>
              </a:spcAft>
              <a:buClr>
                <a:schemeClr val="dk2"/>
              </a:buClr>
              <a:buSzPts val="2000"/>
              <a:buFont typeface="Noto Sans Symbols"/>
              <a:buChar char="✔"/>
            </a:pPr>
            <a:r>
              <a:rPr lang="en-US" sz="2000">
                <a:solidFill>
                  <a:schemeClr val="dk2"/>
                </a:solidFill>
                <a:latin typeface="Twentieth Century"/>
                <a:ea typeface="Twentieth Century"/>
                <a:cs typeface="Twentieth Century"/>
                <a:sym typeface="Twentieth Century"/>
              </a:rPr>
              <a:t>Staff</a:t>
            </a:r>
            <a:endParaRPr/>
          </a:p>
          <a:p>
            <a:pPr marL="342900" marR="0" lvl="0" indent="-342900" algn="l" rtl="0">
              <a:lnSpc>
                <a:spcPct val="150000"/>
              </a:lnSpc>
              <a:spcBef>
                <a:spcPts val="0"/>
              </a:spcBef>
              <a:spcAft>
                <a:spcPts val="0"/>
              </a:spcAft>
              <a:buClr>
                <a:schemeClr val="dk2"/>
              </a:buClr>
              <a:buSzPts val="2000"/>
              <a:buFont typeface="Noto Sans Symbols"/>
              <a:buChar char="✔"/>
            </a:pPr>
            <a:r>
              <a:rPr lang="en-US" sz="2000">
                <a:solidFill>
                  <a:schemeClr val="dk2"/>
                </a:solidFill>
                <a:latin typeface="Twentieth Century"/>
                <a:ea typeface="Twentieth Century"/>
                <a:cs typeface="Twentieth Century"/>
                <a:sym typeface="Twentieth Century"/>
              </a:rPr>
              <a:t>Families</a:t>
            </a:r>
            <a:endParaRPr/>
          </a:p>
          <a:p>
            <a:pPr marL="342900" marR="0" lvl="0" indent="-342900" algn="l" rtl="0">
              <a:lnSpc>
                <a:spcPct val="150000"/>
              </a:lnSpc>
              <a:spcBef>
                <a:spcPts val="0"/>
              </a:spcBef>
              <a:spcAft>
                <a:spcPts val="0"/>
              </a:spcAft>
              <a:buClr>
                <a:schemeClr val="dk2"/>
              </a:buClr>
              <a:buSzPts val="2000"/>
              <a:buFont typeface="Noto Sans Symbols"/>
              <a:buChar char="✔"/>
            </a:pPr>
            <a:r>
              <a:rPr lang="en-US" sz="2000">
                <a:solidFill>
                  <a:schemeClr val="dk2"/>
                </a:solidFill>
                <a:latin typeface="Twentieth Century"/>
                <a:ea typeface="Twentieth Century"/>
                <a:cs typeface="Twentieth Century"/>
                <a:sym typeface="Twentieth Century"/>
              </a:rPr>
              <a:t>Community</a:t>
            </a:r>
            <a:endParaRPr/>
          </a:p>
          <a:p>
            <a:pPr marL="285750" marR="0" lvl="0" indent="-184150" algn="l" rtl="0">
              <a:lnSpc>
                <a:spcPct val="150000"/>
              </a:lnSpc>
              <a:spcBef>
                <a:spcPts val="0"/>
              </a:spcBef>
              <a:spcAft>
                <a:spcPts val="0"/>
              </a:spcAft>
              <a:buClr>
                <a:schemeClr val="dk1"/>
              </a:buClr>
              <a:buSzPts val="1600"/>
              <a:buFont typeface="Noto Sans Symbols"/>
              <a:buNone/>
            </a:pPr>
            <a:endParaRPr sz="1600" b="1">
              <a:solidFill>
                <a:srgbClr val="000000"/>
              </a:solidFill>
              <a:latin typeface="Twentieth Century"/>
              <a:ea typeface="Twentieth Century"/>
              <a:cs typeface="Twentieth Century"/>
              <a:sym typeface="Twentieth Century"/>
            </a:endParaRPr>
          </a:p>
        </p:txBody>
      </p:sp>
      <p:sp>
        <p:nvSpPr>
          <p:cNvPr id="257" name="Google Shape;257;p43"/>
          <p:cNvSpPr txBox="1"/>
          <p:nvPr/>
        </p:nvSpPr>
        <p:spPr>
          <a:xfrm>
            <a:off x="27119" y="6377896"/>
            <a:ext cx="282195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Midwest PBIS Network 7-25-19</a:t>
            </a:r>
            <a:endParaRPr/>
          </a:p>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Adapted from: USDOE OSEP PBIS TA Center</a:t>
            </a:r>
            <a:endParaRPr/>
          </a:p>
        </p:txBody>
      </p:sp>
      <p:sp>
        <p:nvSpPr>
          <p:cNvPr id="258" name="Google Shape;258;p43"/>
          <p:cNvSpPr txBox="1">
            <a:spLocks noGrp="1"/>
          </p:cNvSpPr>
          <p:nvPr>
            <p:ph type="title"/>
          </p:nvPr>
        </p:nvSpPr>
        <p:spPr>
          <a:xfrm>
            <a:off x="327975" y="339175"/>
            <a:ext cx="7426500" cy="653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880"/>
              <a:buFont typeface="Twentieth Century"/>
              <a:buNone/>
            </a:pPr>
            <a:r>
              <a:rPr lang="en-US" sz="2880"/>
              <a:t>Three-tiered Continuum of Support</a:t>
            </a:r>
            <a:endParaRPr/>
          </a:p>
        </p:txBody>
      </p:sp>
      <p:sp>
        <p:nvSpPr>
          <p:cNvPr id="259" name="Google Shape;259;p43"/>
          <p:cNvSpPr txBox="1">
            <a:spLocks noGrp="1"/>
          </p:cNvSpPr>
          <p:nvPr>
            <p:ph type="sldNum" idx="12"/>
          </p:nvPr>
        </p:nvSpPr>
        <p:spPr>
          <a:xfrm>
            <a:off x="8084127" y="6293898"/>
            <a:ext cx="540906" cy="36575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1017803" y="72409"/>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a:t>Levels of Support - Student Profile</a:t>
            </a:r>
            <a:endParaRPr/>
          </a:p>
        </p:txBody>
      </p:sp>
      <p:sp>
        <p:nvSpPr>
          <p:cNvPr id="266" name="Google Shape;266;p44" descr="Three-tiered triangle with various curricular areas and skills in each area.  Adult and peer relations, math and band are in green, distracting others and working independently are in yellow and attendance and English are in red. "/>
          <p:cNvSpPr/>
          <p:nvPr/>
        </p:nvSpPr>
        <p:spPr>
          <a:xfrm>
            <a:off x="1558591" y="1354067"/>
            <a:ext cx="5873400" cy="4811400"/>
          </a:xfrm>
          <a:prstGeom prst="triangle">
            <a:avLst>
              <a:gd name="adj" fmla="val 50000"/>
            </a:avLst>
          </a:prstGeom>
          <a:gradFill>
            <a:gsLst>
              <a:gs pos="0">
                <a:srgbClr val="00B050"/>
              </a:gs>
              <a:gs pos="51000">
                <a:srgbClr val="00B050"/>
              </a:gs>
              <a:gs pos="80000">
                <a:srgbClr val="FFFF00"/>
              </a:gs>
              <a:gs pos="90000">
                <a:srgbClr val="FFFF00"/>
              </a:gs>
              <a:gs pos="100000">
                <a:srgbClr val="FF0000"/>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44">
            <a:extLst>
              <a:ext uri="{C183D7F6-B498-43B3-948B-1728B52AA6E4}">
                <adec:decorative xmlns:adec="http://schemas.microsoft.com/office/drawing/2017/decorative" val="1"/>
              </a:ext>
            </a:extLst>
          </p:cNvPr>
          <p:cNvSpPr/>
          <p:nvPr/>
        </p:nvSpPr>
        <p:spPr>
          <a:xfrm>
            <a:off x="2201034" y="1488935"/>
            <a:ext cx="4620552" cy="4240226"/>
          </a:xfrm>
          <a:custGeom>
            <a:avLst/>
            <a:gdLst/>
            <a:ahLst/>
            <a:cxnLst/>
            <a:rect l="l" t="t" r="r" b="b"/>
            <a:pathLst>
              <a:path w="4620552" h="4240226" extrusionOk="0">
                <a:moveTo>
                  <a:pt x="0" y="4224042"/>
                </a:moveTo>
                <a:lnTo>
                  <a:pt x="339865" y="3568587"/>
                </a:lnTo>
                <a:lnTo>
                  <a:pt x="971044" y="3204446"/>
                </a:lnTo>
                <a:lnTo>
                  <a:pt x="1278541" y="1869260"/>
                </a:lnTo>
                <a:lnTo>
                  <a:pt x="1812616" y="3665692"/>
                </a:lnTo>
                <a:lnTo>
                  <a:pt x="1942088" y="776835"/>
                </a:lnTo>
                <a:lnTo>
                  <a:pt x="2290046" y="0"/>
                </a:lnTo>
                <a:lnTo>
                  <a:pt x="2516623" y="1569854"/>
                </a:lnTo>
                <a:lnTo>
                  <a:pt x="2743200" y="1343277"/>
                </a:lnTo>
                <a:lnTo>
                  <a:pt x="2921224" y="3673784"/>
                </a:lnTo>
                <a:lnTo>
                  <a:pt x="3244906" y="4175490"/>
                </a:lnTo>
                <a:lnTo>
                  <a:pt x="3455299" y="2047284"/>
                </a:lnTo>
                <a:lnTo>
                  <a:pt x="3787072" y="3220630"/>
                </a:lnTo>
                <a:lnTo>
                  <a:pt x="4620552" y="4240226"/>
                </a:lnTo>
              </a:path>
            </a:pathLst>
          </a:custGeom>
          <a:noFill/>
          <a:ln w="28575" cap="flat" cmpd="sng">
            <a:solidFill>
              <a:srgbClr val="1D2A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44"/>
          <p:cNvSpPr txBox="1"/>
          <p:nvPr/>
        </p:nvSpPr>
        <p:spPr>
          <a:xfrm>
            <a:off x="2169676" y="5667101"/>
            <a:ext cx="1047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Calibri"/>
                <a:ea typeface="Calibri"/>
                <a:cs typeface="Calibri"/>
                <a:sym typeface="Calibri"/>
              </a:rPr>
              <a:t>Adult rel.</a:t>
            </a:r>
            <a:endParaRPr/>
          </a:p>
        </p:txBody>
      </p:sp>
      <p:sp>
        <p:nvSpPr>
          <p:cNvPr id="269" name="Google Shape;269;p44"/>
          <p:cNvSpPr txBox="1"/>
          <p:nvPr/>
        </p:nvSpPr>
        <p:spPr>
          <a:xfrm>
            <a:off x="2621479" y="4121968"/>
            <a:ext cx="6768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1D2A53"/>
                </a:solidFill>
                <a:latin typeface="Calibri"/>
                <a:ea typeface="Calibri"/>
                <a:cs typeface="Calibri"/>
                <a:sym typeface="Calibri"/>
              </a:rPr>
              <a:t>Peer rel.</a:t>
            </a:r>
            <a:endParaRPr/>
          </a:p>
        </p:txBody>
      </p:sp>
      <p:sp>
        <p:nvSpPr>
          <p:cNvPr id="270" name="Google Shape;270;p44"/>
          <p:cNvSpPr txBox="1"/>
          <p:nvPr/>
        </p:nvSpPr>
        <p:spPr>
          <a:xfrm>
            <a:off x="4585322" y="4768299"/>
            <a:ext cx="885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Calibri"/>
                <a:ea typeface="Calibri"/>
                <a:cs typeface="Calibri"/>
                <a:sym typeface="Calibri"/>
              </a:rPr>
              <a:t>Anxiety</a:t>
            </a:r>
            <a:endParaRPr/>
          </a:p>
        </p:txBody>
      </p:sp>
      <p:sp>
        <p:nvSpPr>
          <p:cNvPr id="271" name="Google Shape;271;p44"/>
          <p:cNvSpPr txBox="1"/>
          <p:nvPr/>
        </p:nvSpPr>
        <p:spPr>
          <a:xfrm>
            <a:off x="3646869" y="5157079"/>
            <a:ext cx="9912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1D2A53"/>
                </a:solidFill>
                <a:latin typeface="Calibri"/>
                <a:ea typeface="Calibri"/>
                <a:cs typeface="Calibri"/>
                <a:sym typeface="Calibri"/>
              </a:rPr>
              <a:t>Problem sol.</a:t>
            </a:r>
            <a:endParaRPr/>
          </a:p>
        </p:txBody>
      </p:sp>
      <p:sp>
        <p:nvSpPr>
          <p:cNvPr id="272" name="Google Shape;272;p44"/>
          <p:cNvSpPr txBox="1"/>
          <p:nvPr/>
        </p:nvSpPr>
        <p:spPr>
          <a:xfrm>
            <a:off x="6013085" y="5672619"/>
            <a:ext cx="13137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1D2A53"/>
                </a:solidFill>
                <a:latin typeface="Calibri"/>
                <a:ea typeface="Calibri"/>
                <a:cs typeface="Calibri"/>
                <a:sym typeface="Calibri"/>
              </a:rPr>
              <a:t>Anger man.</a:t>
            </a:r>
            <a:endParaRPr/>
          </a:p>
        </p:txBody>
      </p:sp>
      <p:sp>
        <p:nvSpPr>
          <p:cNvPr id="273" name="Google Shape;273;p44"/>
          <p:cNvSpPr txBox="1"/>
          <p:nvPr/>
        </p:nvSpPr>
        <p:spPr>
          <a:xfrm>
            <a:off x="3053132" y="1938344"/>
            <a:ext cx="12225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1D2A53"/>
                </a:solidFill>
                <a:latin typeface="Calibri"/>
                <a:ea typeface="Calibri"/>
                <a:cs typeface="Calibri"/>
                <a:sym typeface="Calibri"/>
              </a:rPr>
              <a:t>Distracting others</a:t>
            </a:r>
            <a:endParaRPr/>
          </a:p>
        </p:txBody>
      </p:sp>
      <p:sp>
        <p:nvSpPr>
          <p:cNvPr id="274" name="Google Shape;274;p44"/>
          <p:cNvSpPr txBox="1"/>
          <p:nvPr/>
        </p:nvSpPr>
        <p:spPr>
          <a:xfrm>
            <a:off x="4481199" y="2177485"/>
            <a:ext cx="12225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1D2A53"/>
                </a:solidFill>
                <a:latin typeface="Calibri"/>
                <a:ea typeface="Calibri"/>
                <a:cs typeface="Calibri"/>
                <a:sym typeface="Calibri"/>
              </a:rPr>
              <a:t>Working ind.</a:t>
            </a:r>
            <a:endParaRPr sz="1800">
              <a:solidFill>
                <a:srgbClr val="1D2A53"/>
              </a:solidFill>
              <a:latin typeface="Calibri"/>
              <a:ea typeface="Calibri"/>
              <a:cs typeface="Calibri"/>
              <a:sym typeface="Calibri"/>
            </a:endParaRPr>
          </a:p>
        </p:txBody>
      </p:sp>
      <p:sp>
        <p:nvSpPr>
          <p:cNvPr id="275" name="Google Shape;275;p44"/>
          <p:cNvSpPr txBox="1"/>
          <p:nvPr/>
        </p:nvSpPr>
        <p:spPr>
          <a:xfrm>
            <a:off x="3035666" y="3007073"/>
            <a:ext cx="12225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Science</a:t>
            </a:r>
            <a:endParaRPr/>
          </a:p>
        </p:txBody>
      </p:sp>
      <p:sp>
        <p:nvSpPr>
          <p:cNvPr id="276" name="Google Shape;276;p44"/>
          <p:cNvSpPr txBox="1"/>
          <p:nvPr/>
        </p:nvSpPr>
        <p:spPr>
          <a:xfrm>
            <a:off x="5920402" y="4659928"/>
            <a:ext cx="12225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Math</a:t>
            </a:r>
            <a:endParaRPr/>
          </a:p>
        </p:txBody>
      </p:sp>
      <p:sp>
        <p:nvSpPr>
          <p:cNvPr id="277" name="Google Shape;277;p44"/>
          <p:cNvSpPr txBox="1"/>
          <p:nvPr/>
        </p:nvSpPr>
        <p:spPr>
          <a:xfrm>
            <a:off x="4568191" y="1204477"/>
            <a:ext cx="12225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English</a:t>
            </a:r>
            <a:endParaRPr/>
          </a:p>
        </p:txBody>
      </p:sp>
      <p:sp>
        <p:nvSpPr>
          <p:cNvPr id="278" name="Google Shape;278;p44"/>
          <p:cNvSpPr txBox="1"/>
          <p:nvPr/>
        </p:nvSpPr>
        <p:spPr>
          <a:xfrm>
            <a:off x="2075932" y="5035423"/>
            <a:ext cx="12225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PE</a:t>
            </a:r>
            <a:endParaRPr/>
          </a:p>
        </p:txBody>
      </p:sp>
      <p:sp>
        <p:nvSpPr>
          <p:cNvPr id="279" name="Google Shape;279;p44"/>
          <p:cNvSpPr txBox="1"/>
          <p:nvPr/>
        </p:nvSpPr>
        <p:spPr>
          <a:xfrm>
            <a:off x="4834737" y="5622937"/>
            <a:ext cx="12225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Band</a:t>
            </a:r>
            <a:endParaRPr/>
          </a:p>
        </p:txBody>
      </p:sp>
      <p:sp>
        <p:nvSpPr>
          <p:cNvPr id="280" name="Google Shape;280;p44"/>
          <p:cNvSpPr txBox="1"/>
          <p:nvPr/>
        </p:nvSpPr>
        <p:spPr>
          <a:xfrm>
            <a:off x="3489471" y="1181663"/>
            <a:ext cx="877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Calibri"/>
                <a:ea typeface="Calibri"/>
                <a:cs typeface="Calibri"/>
                <a:sym typeface="Calibri"/>
              </a:rPr>
              <a:t>Attend.</a:t>
            </a:r>
            <a:endParaRPr/>
          </a:p>
        </p:txBody>
      </p:sp>
      <p:sp>
        <p:nvSpPr>
          <p:cNvPr id="281" name="Google Shape;281;p44"/>
          <p:cNvSpPr txBox="1"/>
          <p:nvPr/>
        </p:nvSpPr>
        <p:spPr>
          <a:xfrm>
            <a:off x="5217903" y="3201613"/>
            <a:ext cx="1129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1D2A53"/>
                </a:solidFill>
                <a:latin typeface="Calibri"/>
                <a:ea typeface="Calibri"/>
                <a:cs typeface="Calibri"/>
                <a:sym typeface="Calibri"/>
              </a:rPr>
              <a:t>Ask assist.</a:t>
            </a:r>
            <a:endParaRPr sz="1800">
              <a:solidFill>
                <a:srgbClr val="1D2A53"/>
              </a:solidFill>
              <a:latin typeface="Calibri"/>
              <a:ea typeface="Calibri"/>
              <a:cs typeface="Calibri"/>
              <a:sym typeface="Calibri"/>
            </a:endParaRPr>
          </a:p>
        </p:txBody>
      </p:sp>
      <p:pic>
        <p:nvPicPr>
          <p:cNvPr id="282" name="Google Shape;282;p44" descr="Arrow shows continnuum of tier 1 supports at the bottom of the triangle, tier 2 in the middle and tier 3 at the top. "/>
          <p:cNvPicPr preferRelativeResize="0"/>
          <p:nvPr/>
        </p:nvPicPr>
        <p:blipFill rotWithShape="1">
          <a:blip r:embed="rId3">
            <a:alphaModFix amt="60000"/>
          </a:blip>
          <a:srcRect/>
          <a:stretch/>
        </p:blipFill>
        <p:spPr>
          <a:xfrm rot="162520">
            <a:off x="479948" y="968580"/>
            <a:ext cx="2176952" cy="5204731"/>
          </a:xfrm>
          <a:prstGeom prst="rect">
            <a:avLst/>
          </a:prstGeom>
          <a:noFill/>
          <a:ln>
            <a:noFill/>
          </a:ln>
        </p:spPr>
      </p:pic>
      <p:sp>
        <p:nvSpPr>
          <p:cNvPr id="283" name="Google Shape;283;p44"/>
          <p:cNvSpPr txBox="1"/>
          <p:nvPr/>
        </p:nvSpPr>
        <p:spPr>
          <a:xfrm>
            <a:off x="241166" y="5290427"/>
            <a:ext cx="1138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i="1">
                <a:solidFill>
                  <a:srgbClr val="1D2A53"/>
                </a:solidFill>
                <a:latin typeface="Times"/>
                <a:ea typeface="Times"/>
                <a:cs typeface="Times"/>
                <a:sym typeface="Times"/>
              </a:rPr>
              <a:t>Tier 1 Supports</a:t>
            </a:r>
            <a:endParaRPr sz="1400" i="1">
              <a:solidFill>
                <a:srgbClr val="1D2A53"/>
              </a:solidFill>
              <a:latin typeface="Times"/>
              <a:ea typeface="Times"/>
              <a:cs typeface="Times"/>
              <a:sym typeface="Times"/>
            </a:endParaRPr>
          </a:p>
        </p:txBody>
      </p:sp>
      <p:sp>
        <p:nvSpPr>
          <p:cNvPr id="284" name="Google Shape;284;p44"/>
          <p:cNvSpPr txBox="1"/>
          <p:nvPr/>
        </p:nvSpPr>
        <p:spPr>
          <a:xfrm>
            <a:off x="741727" y="2184620"/>
            <a:ext cx="1138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i="1">
                <a:solidFill>
                  <a:srgbClr val="1D2A53"/>
                </a:solidFill>
                <a:latin typeface="Times"/>
                <a:ea typeface="Times"/>
                <a:cs typeface="Times"/>
                <a:sym typeface="Times"/>
              </a:rPr>
              <a:t>Tier 2 Supports</a:t>
            </a:r>
            <a:endParaRPr/>
          </a:p>
        </p:txBody>
      </p:sp>
      <p:sp>
        <p:nvSpPr>
          <p:cNvPr id="285" name="Google Shape;285;p44"/>
          <p:cNvSpPr txBox="1"/>
          <p:nvPr/>
        </p:nvSpPr>
        <p:spPr>
          <a:xfrm>
            <a:off x="1926831" y="1233874"/>
            <a:ext cx="1138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i="1">
                <a:solidFill>
                  <a:srgbClr val="1D2A53"/>
                </a:solidFill>
                <a:latin typeface="Times"/>
                <a:ea typeface="Times"/>
                <a:cs typeface="Times"/>
                <a:sym typeface="Times"/>
              </a:rPr>
              <a:t>Tier 3 Supports</a:t>
            </a:r>
            <a:endParaRPr/>
          </a:p>
        </p:txBody>
      </p:sp>
      <p:sp>
        <p:nvSpPr>
          <p:cNvPr id="286" name="Google Shape;286;p44"/>
          <p:cNvSpPr txBox="1">
            <a:spLocks noGrp="1"/>
          </p:cNvSpPr>
          <p:nvPr>
            <p:ph type="sldNum" idx="12"/>
          </p:nvPr>
        </p:nvSpPr>
        <p:spPr>
          <a:xfrm>
            <a:off x="8238543" y="6276215"/>
            <a:ext cx="372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4" name="Title 3">
            <a:extLst>
              <a:ext uri="{FF2B5EF4-FFF2-40B4-BE49-F238E27FC236}">
                <a16:creationId xmlns:a16="http://schemas.microsoft.com/office/drawing/2014/main" id="{1754D6AA-AE21-B64C-B185-886962E67798}"/>
              </a:ext>
            </a:extLst>
          </p:cNvPr>
          <p:cNvSpPr>
            <a:spLocks noGrp="1"/>
          </p:cNvSpPr>
          <p:nvPr>
            <p:ph type="title"/>
          </p:nvPr>
        </p:nvSpPr>
        <p:spPr/>
        <p:txBody>
          <a:bodyPr/>
          <a:lstStyle/>
          <a:p>
            <a:r>
              <a:rPr lang="en-US" dirty="0" err="1"/>
              <a:t>mplementation</a:t>
            </a:r>
            <a:r>
              <a:rPr lang="en-US" dirty="0"/>
              <a:t> Stages</a:t>
            </a:r>
          </a:p>
        </p:txBody>
      </p:sp>
      <p:pic>
        <p:nvPicPr>
          <p:cNvPr id="291" name="Google Shape;291;p45" descr="Implementation stages: exploration, installation, initial implementation, full implementation."/>
          <p:cNvPicPr preferRelativeResize="0"/>
          <p:nvPr/>
        </p:nvPicPr>
        <p:blipFill>
          <a:blip r:embed="rId3">
            <a:alphaModFix/>
          </a:blip>
          <a:stretch>
            <a:fillRect/>
          </a:stretch>
        </p:blipFill>
        <p:spPr>
          <a:xfrm>
            <a:off x="300388" y="1494883"/>
            <a:ext cx="8450275" cy="3340800"/>
          </a:xfrm>
          <a:prstGeom prst="rect">
            <a:avLst/>
          </a:prstGeom>
          <a:noFill/>
          <a:ln>
            <a:noFill/>
          </a:ln>
        </p:spPr>
      </p:pic>
      <p:pic>
        <p:nvPicPr>
          <p:cNvPr id="292" name="Google Shape;292;p45" descr="Scalling up brief by Fixsen et al. September 2013">
            <a:hlinkClick r:id="rId4"/>
          </p:cNvPr>
          <p:cNvPicPr preferRelativeResize="0"/>
          <p:nvPr/>
        </p:nvPicPr>
        <p:blipFill>
          <a:blip r:embed="rId5">
            <a:alphaModFix/>
          </a:blip>
          <a:stretch>
            <a:fillRect/>
          </a:stretch>
        </p:blipFill>
        <p:spPr>
          <a:xfrm>
            <a:off x="300400" y="651163"/>
            <a:ext cx="6166012" cy="843719"/>
          </a:xfrm>
          <a:prstGeom prst="rect">
            <a:avLst/>
          </a:prstGeom>
          <a:noFill/>
          <a:ln>
            <a:noFill/>
          </a:ln>
        </p:spPr>
      </p:pic>
      <p:sp>
        <p:nvSpPr>
          <p:cNvPr id="293" name="Google Shape;293;p45"/>
          <p:cNvSpPr txBox="1"/>
          <p:nvPr/>
        </p:nvSpPr>
        <p:spPr>
          <a:xfrm>
            <a:off x="412800" y="4617300"/>
            <a:ext cx="8318400" cy="18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Didact Gothic"/>
                <a:ea typeface="Didact Gothic"/>
                <a:cs typeface="Didact Gothic"/>
                <a:sym typeface="Didact Gothic"/>
              </a:rPr>
              <a:t>Installation </a:t>
            </a:r>
            <a:r>
              <a:rPr lang="en-US" sz="1800">
                <a:solidFill>
                  <a:schemeClr val="dk1"/>
                </a:solidFill>
                <a:latin typeface="Didact Gothic"/>
                <a:ea typeface="Didact Gothic"/>
                <a:cs typeface="Didact Gothic"/>
                <a:sym typeface="Didact Gothic"/>
              </a:rPr>
              <a:t>– establishing the resources needed to use an innovation and resources required to implement the innovation with fidelity resulting in good outcomes for students</a:t>
            </a:r>
            <a:endParaRPr sz="1800" b="1">
              <a:latin typeface="Didact Gothic"/>
              <a:ea typeface="Didact Gothic"/>
              <a:cs typeface="Didact Gothic"/>
              <a:sym typeface="Didact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txBox="1">
            <a:spLocks noGrp="1"/>
          </p:cNvSpPr>
          <p:nvPr>
            <p:ph type="title"/>
          </p:nvPr>
        </p:nvSpPr>
        <p:spPr>
          <a:xfrm>
            <a:off x="457200" y="274638"/>
            <a:ext cx="8229600" cy="114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Tier 1 Implementation Process</a:t>
            </a:r>
            <a:endParaRPr/>
          </a:p>
          <a:p>
            <a:pPr marL="0" lvl="0" indent="0" algn="l" rtl="0">
              <a:spcBef>
                <a:spcPts val="0"/>
              </a:spcBef>
              <a:spcAft>
                <a:spcPts val="0"/>
              </a:spcAft>
              <a:buNone/>
            </a:pPr>
            <a:r>
              <a:rPr lang="en-US" sz="2000"/>
              <a:t>What Your Team Will Work On Over the Next 2 Years</a:t>
            </a:r>
            <a:endParaRPr sz="2000"/>
          </a:p>
        </p:txBody>
      </p:sp>
      <p:sp>
        <p:nvSpPr>
          <p:cNvPr id="301" name="Google Shape;301;p46"/>
          <p:cNvSpPr txBox="1"/>
          <p:nvPr/>
        </p:nvSpPr>
        <p:spPr>
          <a:xfrm>
            <a:off x="204325" y="1656675"/>
            <a:ext cx="1377000" cy="1293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wentieth Century"/>
                <a:ea typeface="Twentieth Century"/>
                <a:cs typeface="Twentieth Century"/>
                <a:sym typeface="Twentieth Century"/>
              </a:rPr>
              <a:t>•Baseline Implementation Data-TFI</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•Overview of PBIS</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•Team Operations</a:t>
            </a:r>
            <a:endParaRPr sz="1200">
              <a:latin typeface="Twentieth Century"/>
              <a:ea typeface="Twentieth Century"/>
              <a:cs typeface="Twentieth Century"/>
              <a:sym typeface="Twentieth Century"/>
            </a:endParaRPr>
          </a:p>
          <a:p>
            <a:pPr marL="0" lvl="0" indent="0" algn="l" rtl="0">
              <a:spcBef>
                <a:spcPts val="0"/>
              </a:spcBef>
              <a:spcAft>
                <a:spcPts val="0"/>
              </a:spcAft>
              <a:buNone/>
            </a:pPr>
            <a:endParaRPr sz="1200">
              <a:latin typeface="Twentieth Century"/>
              <a:ea typeface="Twentieth Century"/>
              <a:cs typeface="Twentieth Century"/>
              <a:sym typeface="Twentieth Century"/>
            </a:endParaRPr>
          </a:p>
        </p:txBody>
      </p:sp>
      <p:sp>
        <p:nvSpPr>
          <p:cNvPr id="302" name="Google Shape;302;p46"/>
          <p:cNvSpPr txBox="1"/>
          <p:nvPr/>
        </p:nvSpPr>
        <p:spPr>
          <a:xfrm>
            <a:off x="1708717" y="1656675"/>
            <a:ext cx="1437450" cy="1293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wentieth Century"/>
                <a:ea typeface="Twentieth Century"/>
                <a:cs typeface="Twentieth Century"/>
                <a:sym typeface="Twentieth Century"/>
              </a:rPr>
              <a:t>•Establish SW Expectations &amp; Procedures of Teaching SW Expectations</a:t>
            </a:r>
            <a:endParaRPr sz="1200">
              <a:latin typeface="Twentieth Century"/>
              <a:ea typeface="Twentieth Century"/>
              <a:cs typeface="Twentieth Century"/>
              <a:sym typeface="Twentieth Century"/>
            </a:endParaRPr>
          </a:p>
          <a:p>
            <a:pPr marL="0" lvl="0" indent="0" algn="l" rtl="0">
              <a:spcBef>
                <a:spcPts val="0"/>
              </a:spcBef>
              <a:spcAft>
                <a:spcPts val="0"/>
              </a:spcAft>
              <a:buNone/>
            </a:pPr>
            <a:endParaRPr sz="1200">
              <a:latin typeface="Twentieth Century"/>
              <a:ea typeface="Twentieth Century"/>
              <a:cs typeface="Twentieth Century"/>
              <a:sym typeface="Twentieth Century"/>
            </a:endParaRPr>
          </a:p>
        </p:txBody>
      </p:sp>
      <p:sp>
        <p:nvSpPr>
          <p:cNvPr id="303" name="Google Shape;303;p46"/>
          <p:cNvSpPr txBox="1"/>
          <p:nvPr/>
        </p:nvSpPr>
        <p:spPr>
          <a:xfrm>
            <a:off x="3289288" y="1686700"/>
            <a:ext cx="1622700" cy="1293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wentieth Century"/>
                <a:ea typeface="Twentieth Century"/>
                <a:cs typeface="Twentieth Century"/>
                <a:sym typeface="Twentieth Century"/>
              </a:rPr>
              <a:t>•Progress Monitor Implementation-TFI</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•Establish Procedures for Providing Feedback &amp; Acknowledgement</a:t>
            </a:r>
            <a:endParaRPr sz="1200">
              <a:latin typeface="Twentieth Century"/>
              <a:ea typeface="Twentieth Century"/>
              <a:cs typeface="Twentieth Century"/>
              <a:sym typeface="Twentieth Century"/>
            </a:endParaRPr>
          </a:p>
          <a:p>
            <a:pPr marL="0" lvl="0" indent="0" algn="l" rtl="0">
              <a:spcBef>
                <a:spcPts val="0"/>
              </a:spcBef>
              <a:spcAft>
                <a:spcPts val="0"/>
              </a:spcAft>
              <a:buNone/>
            </a:pPr>
            <a:endParaRPr sz="1200">
              <a:latin typeface="Twentieth Century"/>
              <a:ea typeface="Twentieth Century"/>
              <a:cs typeface="Twentieth Century"/>
              <a:sym typeface="Twentieth Century"/>
            </a:endParaRPr>
          </a:p>
        </p:txBody>
      </p:sp>
      <p:sp>
        <p:nvSpPr>
          <p:cNvPr id="304" name="Google Shape;304;p46"/>
          <p:cNvSpPr txBox="1"/>
          <p:nvPr/>
        </p:nvSpPr>
        <p:spPr>
          <a:xfrm>
            <a:off x="5102275" y="1686700"/>
            <a:ext cx="1844700" cy="1293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wentieth Century"/>
                <a:ea typeface="Twentieth Century"/>
                <a:cs typeface="Twentieth Century"/>
                <a:sym typeface="Twentieth Century"/>
              </a:rPr>
              <a:t>•Collecting Discipline Data</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•Establish Procedures for Providing Corrective Feedback &amp; Crisis Response</a:t>
            </a:r>
            <a:endParaRPr sz="1200">
              <a:latin typeface="Twentieth Century"/>
              <a:ea typeface="Twentieth Century"/>
              <a:cs typeface="Twentieth Century"/>
              <a:sym typeface="Twentieth Century"/>
            </a:endParaRPr>
          </a:p>
          <a:p>
            <a:pPr marL="0" lvl="0" indent="0" algn="l" rtl="0">
              <a:spcBef>
                <a:spcPts val="0"/>
              </a:spcBef>
              <a:spcAft>
                <a:spcPts val="0"/>
              </a:spcAft>
              <a:buNone/>
            </a:pPr>
            <a:endParaRPr sz="1200">
              <a:latin typeface="Twentieth Century"/>
              <a:ea typeface="Twentieth Century"/>
              <a:cs typeface="Twentieth Century"/>
              <a:sym typeface="Twentieth Century"/>
            </a:endParaRPr>
          </a:p>
        </p:txBody>
      </p:sp>
      <p:sp>
        <p:nvSpPr>
          <p:cNvPr id="305" name="Google Shape;305;p46"/>
          <p:cNvSpPr txBox="1"/>
          <p:nvPr/>
        </p:nvSpPr>
        <p:spPr>
          <a:xfrm>
            <a:off x="7166800" y="1701925"/>
            <a:ext cx="1751700" cy="1293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wentieth Century"/>
                <a:ea typeface="Twentieth Century"/>
                <a:cs typeface="Twentieth Century"/>
                <a:sym typeface="Twentieth Century"/>
              </a:rPr>
              <a:t>•Progress Monitor Implementation-TFI</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•Establish Procedures for Implementing the 6 Core PBIS Classroom Practices</a:t>
            </a:r>
            <a:endParaRPr sz="1200">
              <a:latin typeface="Twentieth Century"/>
              <a:ea typeface="Twentieth Century"/>
              <a:cs typeface="Twentieth Century"/>
              <a:sym typeface="Twentieth Century"/>
            </a:endParaRPr>
          </a:p>
          <a:p>
            <a:pPr marL="0" lvl="0" indent="0" algn="l" rtl="0">
              <a:spcBef>
                <a:spcPts val="0"/>
              </a:spcBef>
              <a:spcAft>
                <a:spcPts val="0"/>
              </a:spcAft>
              <a:buNone/>
            </a:pPr>
            <a:endParaRPr sz="1200">
              <a:latin typeface="Twentieth Century"/>
              <a:ea typeface="Twentieth Century"/>
              <a:cs typeface="Twentieth Century"/>
              <a:sym typeface="Twentieth Century"/>
            </a:endParaRPr>
          </a:p>
        </p:txBody>
      </p:sp>
      <p:sp>
        <p:nvSpPr>
          <p:cNvPr id="306" name="Google Shape;306;p46"/>
          <p:cNvSpPr txBox="1"/>
          <p:nvPr/>
        </p:nvSpPr>
        <p:spPr>
          <a:xfrm>
            <a:off x="557407" y="4283350"/>
            <a:ext cx="1858729" cy="1293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wentieth Century"/>
                <a:ea typeface="Twentieth Century"/>
                <a:cs typeface="Twentieth Century"/>
                <a:sym typeface="Twentieth Century"/>
              </a:rPr>
              <a:t>•Progress Monitor Implementation-TFI</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•Establish Procedures for Staff PD</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•Establish Non-Classroom Active Supervision</a:t>
            </a:r>
            <a:endParaRPr sz="1200">
              <a:latin typeface="Twentieth Century"/>
              <a:ea typeface="Twentieth Century"/>
              <a:cs typeface="Twentieth Century"/>
              <a:sym typeface="Twentieth Century"/>
            </a:endParaRPr>
          </a:p>
        </p:txBody>
      </p:sp>
      <p:sp>
        <p:nvSpPr>
          <p:cNvPr id="307" name="Google Shape;307;p46"/>
          <p:cNvSpPr txBox="1"/>
          <p:nvPr/>
        </p:nvSpPr>
        <p:spPr>
          <a:xfrm>
            <a:off x="2824682" y="4283363"/>
            <a:ext cx="1622766" cy="1293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wentieth Century"/>
                <a:ea typeface="Twentieth Century"/>
                <a:cs typeface="Twentieth Century"/>
                <a:sym typeface="Twentieth Century"/>
              </a:rPr>
              <a:t>•Progress Monitor Implementation-TFI</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•Establish Procedures for Student/Family Engagement</a:t>
            </a:r>
            <a:endParaRPr sz="1200">
              <a:latin typeface="Twentieth Century"/>
              <a:ea typeface="Twentieth Century"/>
              <a:cs typeface="Twentieth Century"/>
              <a:sym typeface="Twentieth Century"/>
            </a:endParaRPr>
          </a:p>
          <a:p>
            <a:pPr marL="0" lvl="0" indent="0" algn="l" rtl="0">
              <a:spcBef>
                <a:spcPts val="0"/>
              </a:spcBef>
              <a:spcAft>
                <a:spcPts val="0"/>
              </a:spcAft>
              <a:buNone/>
            </a:pPr>
            <a:endParaRPr sz="1200">
              <a:latin typeface="Twentieth Century"/>
              <a:ea typeface="Twentieth Century"/>
              <a:cs typeface="Twentieth Century"/>
              <a:sym typeface="Twentieth Century"/>
            </a:endParaRPr>
          </a:p>
        </p:txBody>
      </p:sp>
      <p:sp>
        <p:nvSpPr>
          <p:cNvPr id="308" name="Google Shape;308;p46"/>
          <p:cNvSpPr txBox="1"/>
          <p:nvPr/>
        </p:nvSpPr>
        <p:spPr>
          <a:xfrm>
            <a:off x="4810413" y="4266325"/>
            <a:ext cx="1683632" cy="1293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wentieth Century"/>
                <a:ea typeface="Twentieth Century"/>
                <a:cs typeface="Twentieth Century"/>
                <a:sym typeface="Twentieth Century"/>
              </a:rPr>
              <a:t>•Progress Monitor Implementation-TFI</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•Data-based Decision Making Practices</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•Managing Escalating Behavior</a:t>
            </a:r>
            <a:endParaRPr sz="1200">
              <a:latin typeface="Twentieth Century"/>
              <a:ea typeface="Twentieth Century"/>
              <a:cs typeface="Twentieth Century"/>
              <a:sym typeface="Twentieth Century"/>
            </a:endParaRPr>
          </a:p>
        </p:txBody>
      </p:sp>
      <p:sp>
        <p:nvSpPr>
          <p:cNvPr id="309" name="Google Shape;309;p46"/>
          <p:cNvSpPr txBox="1"/>
          <p:nvPr/>
        </p:nvSpPr>
        <p:spPr>
          <a:xfrm>
            <a:off x="6841300" y="4258688"/>
            <a:ext cx="1683600" cy="1293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wentieth Century"/>
                <a:ea typeface="Twentieth Century"/>
                <a:cs typeface="Twentieth Century"/>
                <a:sym typeface="Twentieth Century"/>
              </a:rPr>
              <a:t>•Progress Monitor Implementation-TFI</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•Establish Procedures for Introducing Tier 2</a:t>
            </a:r>
            <a:endParaRPr sz="1200">
              <a:latin typeface="Twentieth Century"/>
              <a:ea typeface="Twentieth Century"/>
              <a:cs typeface="Twentieth Century"/>
              <a:sym typeface="Twentieth Century"/>
            </a:endParaRPr>
          </a:p>
          <a:p>
            <a:pPr marL="0" lvl="0" indent="0" algn="l" rtl="0">
              <a:spcBef>
                <a:spcPts val="0"/>
              </a:spcBef>
              <a:spcAft>
                <a:spcPts val="0"/>
              </a:spcAft>
              <a:buNone/>
            </a:pPr>
            <a:r>
              <a:rPr lang="en-US" sz="1200">
                <a:latin typeface="Twentieth Century"/>
                <a:ea typeface="Twentieth Century"/>
                <a:cs typeface="Twentieth Century"/>
                <a:sym typeface="Twentieth Century"/>
              </a:rPr>
              <a:t>•Establish Procedures for Sustaining Tier 1</a:t>
            </a:r>
            <a:endParaRPr sz="1200">
              <a:latin typeface="Twentieth Century"/>
              <a:ea typeface="Twentieth Century"/>
              <a:cs typeface="Twentieth Century"/>
              <a:sym typeface="Twentieth Century"/>
            </a:endParaRPr>
          </a:p>
        </p:txBody>
      </p:sp>
      <p:sp>
        <p:nvSpPr>
          <p:cNvPr id="310" name="Google Shape;310;p46"/>
          <p:cNvSpPr/>
          <p:nvPr/>
        </p:nvSpPr>
        <p:spPr>
          <a:xfrm>
            <a:off x="204325" y="3044425"/>
            <a:ext cx="1377000" cy="290400"/>
          </a:xfrm>
          <a:prstGeom prst="roundRect">
            <a:avLst>
              <a:gd name="adj" fmla="val 16667"/>
            </a:avLst>
          </a:prstGeom>
          <a:solidFill>
            <a:srgbClr val="339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Comfortaa"/>
                <a:ea typeface="Comfortaa"/>
                <a:cs typeface="Comfortaa"/>
                <a:sym typeface="Comfortaa"/>
              </a:rPr>
              <a:t>Day 1</a:t>
            </a:r>
            <a:endParaRPr sz="1600" b="1">
              <a:solidFill>
                <a:schemeClr val="lt1"/>
              </a:solidFill>
              <a:latin typeface="Comfortaa"/>
              <a:ea typeface="Comfortaa"/>
              <a:cs typeface="Comfortaa"/>
              <a:sym typeface="Comfortaa"/>
            </a:endParaRPr>
          </a:p>
        </p:txBody>
      </p:sp>
      <p:sp>
        <p:nvSpPr>
          <p:cNvPr id="311" name="Google Shape;311;p46"/>
          <p:cNvSpPr/>
          <p:nvPr/>
        </p:nvSpPr>
        <p:spPr>
          <a:xfrm>
            <a:off x="1738950" y="3044425"/>
            <a:ext cx="1377000" cy="290400"/>
          </a:xfrm>
          <a:prstGeom prst="roundRect">
            <a:avLst>
              <a:gd name="adj" fmla="val 16667"/>
            </a:avLst>
          </a:prstGeom>
          <a:solidFill>
            <a:srgbClr val="339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Comfortaa"/>
                <a:ea typeface="Comfortaa"/>
                <a:cs typeface="Comfortaa"/>
                <a:sym typeface="Comfortaa"/>
              </a:rPr>
              <a:t>Day 2</a:t>
            </a:r>
            <a:endParaRPr sz="1600" b="1">
              <a:solidFill>
                <a:schemeClr val="lt1"/>
              </a:solidFill>
              <a:latin typeface="Comfortaa"/>
              <a:ea typeface="Comfortaa"/>
              <a:cs typeface="Comfortaa"/>
              <a:sym typeface="Comfortaa"/>
            </a:endParaRPr>
          </a:p>
        </p:txBody>
      </p:sp>
      <p:sp>
        <p:nvSpPr>
          <p:cNvPr id="312" name="Google Shape;312;p46"/>
          <p:cNvSpPr/>
          <p:nvPr/>
        </p:nvSpPr>
        <p:spPr>
          <a:xfrm>
            <a:off x="3412150" y="3044425"/>
            <a:ext cx="1377000" cy="290400"/>
          </a:xfrm>
          <a:prstGeom prst="roundRect">
            <a:avLst>
              <a:gd name="adj" fmla="val 16667"/>
            </a:avLst>
          </a:prstGeom>
          <a:solidFill>
            <a:srgbClr val="339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Comfortaa"/>
                <a:ea typeface="Comfortaa"/>
                <a:cs typeface="Comfortaa"/>
                <a:sym typeface="Comfortaa"/>
              </a:rPr>
              <a:t>Day 3</a:t>
            </a:r>
            <a:endParaRPr sz="1600" b="1">
              <a:solidFill>
                <a:schemeClr val="lt1"/>
              </a:solidFill>
              <a:latin typeface="Comfortaa"/>
              <a:ea typeface="Comfortaa"/>
              <a:cs typeface="Comfortaa"/>
              <a:sym typeface="Comfortaa"/>
            </a:endParaRPr>
          </a:p>
        </p:txBody>
      </p:sp>
      <p:sp>
        <p:nvSpPr>
          <p:cNvPr id="313" name="Google Shape;313;p46"/>
          <p:cNvSpPr/>
          <p:nvPr/>
        </p:nvSpPr>
        <p:spPr>
          <a:xfrm>
            <a:off x="5343175" y="3044425"/>
            <a:ext cx="1377000" cy="290400"/>
          </a:xfrm>
          <a:prstGeom prst="roundRect">
            <a:avLst>
              <a:gd name="adj" fmla="val 16667"/>
            </a:avLst>
          </a:prstGeom>
          <a:solidFill>
            <a:srgbClr val="339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Comfortaa"/>
                <a:ea typeface="Comfortaa"/>
                <a:cs typeface="Comfortaa"/>
                <a:sym typeface="Comfortaa"/>
              </a:rPr>
              <a:t>Day 4</a:t>
            </a:r>
            <a:endParaRPr sz="1600" b="1">
              <a:solidFill>
                <a:schemeClr val="lt1"/>
              </a:solidFill>
              <a:latin typeface="Comfortaa"/>
              <a:ea typeface="Comfortaa"/>
              <a:cs typeface="Comfortaa"/>
              <a:sym typeface="Comfortaa"/>
            </a:endParaRPr>
          </a:p>
        </p:txBody>
      </p:sp>
      <p:sp>
        <p:nvSpPr>
          <p:cNvPr id="314" name="Google Shape;314;p46"/>
          <p:cNvSpPr/>
          <p:nvPr/>
        </p:nvSpPr>
        <p:spPr>
          <a:xfrm>
            <a:off x="7354150" y="3044425"/>
            <a:ext cx="1377000" cy="290400"/>
          </a:xfrm>
          <a:prstGeom prst="roundRect">
            <a:avLst>
              <a:gd name="adj" fmla="val 16667"/>
            </a:avLst>
          </a:prstGeom>
          <a:solidFill>
            <a:srgbClr val="339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Comfortaa"/>
                <a:ea typeface="Comfortaa"/>
                <a:cs typeface="Comfortaa"/>
                <a:sym typeface="Comfortaa"/>
              </a:rPr>
              <a:t>Day 5</a:t>
            </a:r>
            <a:endParaRPr sz="1600" b="1">
              <a:solidFill>
                <a:schemeClr val="lt1"/>
              </a:solidFill>
              <a:latin typeface="Comfortaa"/>
              <a:ea typeface="Comfortaa"/>
              <a:cs typeface="Comfortaa"/>
              <a:sym typeface="Comfortaa"/>
            </a:endParaRPr>
          </a:p>
        </p:txBody>
      </p:sp>
      <p:sp>
        <p:nvSpPr>
          <p:cNvPr id="315" name="Google Shape;315;p46"/>
          <p:cNvSpPr/>
          <p:nvPr/>
        </p:nvSpPr>
        <p:spPr>
          <a:xfrm>
            <a:off x="798250" y="5628075"/>
            <a:ext cx="1377000" cy="290400"/>
          </a:xfrm>
          <a:prstGeom prst="roundRect">
            <a:avLst>
              <a:gd name="adj" fmla="val 16667"/>
            </a:avLst>
          </a:prstGeom>
          <a:solidFill>
            <a:srgbClr val="339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Comfortaa"/>
                <a:ea typeface="Comfortaa"/>
                <a:cs typeface="Comfortaa"/>
                <a:sym typeface="Comfortaa"/>
              </a:rPr>
              <a:t>Day 6</a:t>
            </a:r>
            <a:endParaRPr sz="1600" b="1">
              <a:solidFill>
                <a:schemeClr val="lt1"/>
              </a:solidFill>
              <a:latin typeface="Comfortaa"/>
              <a:ea typeface="Comfortaa"/>
              <a:cs typeface="Comfortaa"/>
              <a:sym typeface="Comfortaa"/>
            </a:endParaRPr>
          </a:p>
        </p:txBody>
      </p:sp>
      <p:sp>
        <p:nvSpPr>
          <p:cNvPr id="316" name="Google Shape;316;p46"/>
          <p:cNvSpPr/>
          <p:nvPr/>
        </p:nvSpPr>
        <p:spPr>
          <a:xfrm>
            <a:off x="2947538" y="5628075"/>
            <a:ext cx="1377000" cy="290400"/>
          </a:xfrm>
          <a:prstGeom prst="roundRect">
            <a:avLst>
              <a:gd name="adj" fmla="val 16667"/>
            </a:avLst>
          </a:prstGeom>
          <a:solidFill>
            <a:srgbClr val="339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Comfortaa"/>
                <a:ea typeface="Comfortaa"/>
                <a:cs typeface="Comfortaa"/>
                <a:sym typeface="Comfortaa"/>
              </a:rPr>
              <a:t>Day 7</a:t>
            </a:r>
            <a:endParaRPr sz="1600" b="1">
              <a:solidFill>
                <a:schemeClr val="lt1"/>
              </a:solidFill>
              <a:latin typeface="Comfortaa"/>
              <a:ea typeface="Comfortaa"/>
              <a:cs typeface="Comfortaa"/>
              <a:sym typeface="Comfortaa"/>
            </a:endParaRPr>
          </a:p>
        </p:txBody>
      </p:sp>
      <p:sp>
        <p:nvSpPr>
          <p:cNvPr id="317" name="Google Shape;317;p46"/>
          <p:cNvSpPr/>
          <p:nvPr/>
        </p:nvSpPr>
        <p:spPr>
          <a:xfrm>
            <a:off x="4971075" y="5628075"/>
            <a:ext cx="1377000" cy="290400"/>
          </a:xfrm>
          <a:prstGeom prst="roundRect">
            <a:avLst>
              <a:gd name="adj" fmla="val 16667"/>
            </a:avLst>
          </a:prstGeom>
          <a:solidFill>
            <a:srgbClr val="339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Comfortaa"/>
                <a:ea typeface="Comfortaa"/>
                <a:cs typeface="Comfortaa"/>
                <a:sym typeface="Comfortaa"/>
              </a:rPr>
              <a:t>Day 8</a:t>
            </a:r>
            <a:endParaRPr sz="1600" b="1">
              <a:solidFill>
                <a:schemeClr val="lt1"/>
              </a:solidFill>
              <a:latin typeface="Comfortaa"/>
              <a:ea typeface="Comfortaa"/>
              <a:cs typeface="Comfortaa"/>
              <a:sym typeface="Comfortaa"/>
            </a:endParaRPr>
          </a:p>
        </p:txBody>
      </p:sp>
      <p:sp>
        <p:nvSpPr>
          <p:cNvPr id="318" name="Google Shape;318;p46"/>
          <p:cNvSpPr/>
          <p:nvPr/>
        </p:nvSpPr>
        <p:spPr>
          <a:xfrm>
            <a:off x="6994600" y="5628075"/>
            <a:ext cx="1377000" cy="290400"/>
          </a:xfrm>
          <a:prstGeom prst="roundRect">
            <a:avLst>
              <a:gd name="adj" fmla="val 16667"/>
            </a:avLst>
          </a:prstGeom>
          <a:solidFill>
            <a:srgbClr val="339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lt1"/>
                </a:solidFill>
                <a:latin typeface="Comfortaa"/>
                <a:ea typeface="Comfortaa"/>
                <a:cs typeface="Comfortaa"/>
                <a:sym typeface="Comfortaa"/>
              </a:rPr>
              <a:t>Day 9</a:t>
            </a:r>
            <a:endParaRPr sz="1600" b="1">
              <a:solidFill>
                <a:schemeClr val="lt1"/>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7"/>
          <p:cNvSpPr txBox="1"/>
          <p:nvPr/>
        </p:nvSpPr>
        <p:spPr>
          <a:xfrm>
            <a:off x="86125" y="2849700"/>
            <a:ext cx="2874300" cy="200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wentieth Century"/>
                <a:ea typeface="Twentieth Century"/>
                <a:cs typeface="Twentieth Century"/>
                <a:sym typeface="Twentieth Century"/>
              </a:rPr>
              <a:t>Supporting culturally knowledgeable </a:t>
            </a:r>
            <a:endParaRPr sz="1800">
              <a:solidFill>
                <a:srgbClr val="000000"/>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Staff Behavior</a:t>
            </a:r>
            <a:endParaRPr/>
          </a:p>
          <a:p>
            <a:pPr marL="457200" marR="0" lvl="0" indent="0" algn="l" rtl="0">
              <a:spcBef>
                <a:spcPts val="0"/>
              </a:spcBef>
              <a:spcAft>
                <a:spcPts val="0"/>
              </a:spcAft>
              <a:buNone/>
            </a:pPr>
            <a:endParaRPr/>
          </a:p>
        </p:txBody>
      </p:sp>
      <p:sp>
        <p:nvSpPr>
          <p:cNvPr id="326" name="Google Shape;326;p47"/>
          <p:cNvSpPr txBox="1"/>
          <p:nvPr/>
        </p:nvSpPr>
        <p:spPr>
          <a:xfrm>
            <a:off x="6752303" y="2849706"/>
            <a:ext cx="229893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wentieth Century"/>
                <a:ea typeface="Twentieth Century"/>
                <a:cs typeface="Twentieth Century"/>
                <a:sym typeface="Twentieth Century"/>
              </a:rPr>
              <a:t>Supporting culturally valid </a:t>
            </a:r>
            <a:r>
              <a:rPr lang="en-US" sz="1800" b="1">
                <a:solidFill>
                  <a:schemeClr val="dk1"/>
                </a:solidFill>
                <a:latin typeface="Twentieth Century"/>
                <a:ea typeface="Twentieth Century"/>
                <a:cs typeface="Twentieth Century"/>
                <a:sym typeface="Twentieth Century"/>
              </a:rPr>
              <a:t>Data-based Decision Making</a:t>
            </a:r>
            <a:endParaRPr/>
          </a:p>
          <a:p>
            <a:pPr marL="457200" marR="0" lvl="0" indent="0" algn="l" rtl="0">
              <a:spcBef>
                <a:spcPts val="0"/>
              </a:spcBef>
              <a:spcAft>
                <a:spcPts val="0"/>
              </a:spcAft>
              <a:buNone/>
            </a:pPr>
            <a:endParaRPr/>
          </a:p>
        </p:txBody>
      </p:sp>
      <p:sp>
        <p:nvSpPr>
          <p:cNvPr id="327" name="Google Shape;327;p47"/>
          <p:cNvSpPr txBox="1"/>
          <p:nvPr/>
        </p:nvSpPr>
        <p:spPr>
          <a:xfrm>
            <a:off x="3219170" y="5979681"/>
            <a:ext cx="3382748"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Twentieth Century"/>
                <a:ea typeface="Twentieth Century"/>
                <a:cs typeface="Twentieth Century"/>
                <a:sym typeface="Twentieth Century"/>
              </a:rPr>
              <a:t>Supporting </a:t>
            </a:r>
            <a:r>
              <a:rPr lang="en-US" sz="1800" b="1">
                <a:solidFill>
                  <a:schemeClr val="dk1"/>
                </a:solidFill>
                <a:latin typeface="Twentieth Century"/>
                <a:ea typeface="Twentieth Century"/>
                <a:cs typeface="Twentieth Century"/>
                <a:sym typeface="Twentieth Century"/>
              </a:rPr>
              <a:t>Student Behavior</a:t>
            </a:r>
            <a:endParaRPr/>
          </a:p>
          <a:p>
            <a:pPr marL="457200" marR="0" lvl="0" indent="0" algn="l" rtl="0">
              <a:spcBef>
                <a:spcPts val="0"/>
              </a:spcBef>
              <a:spcAft>
                <a:spcPts val="0"/>
              </a:spcAft>
              <a:buNone/>
            </a:pPr>
            <a:endParaRPr sz="1400" b="1">
              <a:solidFill>
                <a:srgbClr val="797979"/>
              </a:solidFill>
              <a:latin typeface="Twentieth Century"/>
              <a:ea typeface="Twentieth Century"/>
              <a:cs typeface="Twentieth Century"/>
              <a:sym typeface="Twentieth Century"/>
            </a:endParaRPr>
          </a:p>
        </p:txBody>
      </p:sp>
      <p:sp>
        <p:nvSpPr>
          <p:cNvPr id="328" name="Google Shape;328;p47" descr="Diagram shows circle labeled outcomes which encloses three overlapping smaller circles which are labeled data, systems, and practices. Space where the three circles meet is labled equity."/>
          <p:cNvSpPr/>
          <p:nvPr/>
        </p:nvSpPr>
        <p:spPr>
          <a:xfrm>
            <a:off x="2960272" y="2162649"/>
            <a:ext cx="3624300" cy="3624300"/>
          </a:xfrm>
          <a:prstGeom prst="ellipse">
            <a:avLst/>
          </a:prstGeom>
          <a:noFill/>
          <a:ln w="63500" cap="flat" cmpd="sng">
            <a:solidFill>
              <a:srgbClr val="3433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9" name="Google Shape;329;p47">
            <a:extLst>
              <a:ext uri="{C183D7F6-B498-43B3-948B-1728B52AA6E4}">
                <adec:decorative xmlns:adec="http://schemas.microsoft.com/office/drawing/2017/decorative" val="1"/>
              </a:ext>
            </a:extLst>
          </p:cNvPr>
          <p:cNvSpPr/>
          <p:nvPr/>
        </p:nvSpPr>
        <p:spPr>
          <a:xfrm>
            <a:off x="3890213" y="3755799"/>
            <a:ext cx="1755648" cy="1751781"/>
          </a:xfrm>
          <a:prstGeom prst="ellipse">
            <a:avLst/>
          </a:prstGeom>
          <a:noFill/>
          <a:ln w="635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30" name="Google Shape;330;p47">
            <a:extLst>
              <a:ext uri="{C183D7F6-B498-43B3-948B-1728B52AA6E4}">
                <adec:decorative xmlns:adec="http://schemas.microsoft.com/office/drawing/2017/decorative" val="1"/>
              </a:ext>
            </a:extLst>
          </p:cNvPr>
          <p:cNvSpPr/>
          <p:nvPr/>
        </p:nvSpPr>
        <p:spPr>
          <a:xfrm>
            <a:off x="4396461" y="2849706"/>
            <a:ext cx="1755648" cy="1751781"/>
          </a:xfrm>
          <a:prstGeom prst="ellipse">
            <a:avLst/>
          </a:prstGeom>
          <a:no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1" name="Google Shape;331;p47">
            <a:extLst>
              <a:ext uri="{C183D7F6-B498-43B3-948B-1728B52AA6E4}">
                <adec:decorative xmlns:adec="http://schemas.microsoft.com/office/drawing/2017/decorative" val="1"/>
              </a:ext>
            </a:extLst>
          </p:cNvPr>
          <p:cNvSpPr/>
          <p:nvPr/>
        </p:nvSpPr>
        <p:spPr>
          <a:xfrm>
            <a:off x="3369555" y="2849706"/>
            <a:ext cx="1751781" cy="1751781"/>
          </a:xfrm>
          <a:prstGeom prst="ellipse">
            <a:avLst/>
          </a:prstGeom>
          <a:noFill/>
          <a:ln w="635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2" name="Google Shape;332;p47"/>
          <p:cNvSpPr txBox="1"/>
          <p:nvPr/>
        </p:nvSpPr>
        <p:spPr>
          <a:xfrm rot="-3259252">
            <a:off x="3346808" y="3390762"/>
            <a:ext cx="1313684" cy="369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Twentieth Century"/>
                <a:ea typeface="Twentieth Century"/>
                <a:cs typeface="Twentieth Century"/>
                <a:sym typeface="Twentieth Century"/>
              </a:rPr>
              <a:t>SYSTEMS</a:t>
            </a:r>
            <a:endParaRPr/>
          </a:p>
        </p:txBody>
      </p:sp>
      <p:sp>
        <p:nvSpPr>
          <p:cNvPr id="333" name="Google Shape;333;p47"/>
          <p:cNvSpPr txBox="1"/>
          <p:nvPr/>
        </p:nvSpPr>
        <p:spPr>
          <a:xfrm>
            <a:off x="3973617" y="4787739"/>
            <a:ext cx="1630968"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00000"/>
                </a:solidFill>
                <a:latin typeface="Twentieth Century"/>
                <a:ea typeface="Twentieth Century"/>
                <a:cs typeface="Twentieth Century"/>
                <a:sym typeface="Twentieth Century"/>
              </a:rPr>
              <a:t>PRACTICES</a:t>
            </a:r>
            <a:endParaRPr/>
          </a:p>
        </p:txBody>
      </p:sp>
      <p:sp>
        <p:nvSpPr>
          <p:cNvPr id="334" name="Google Shape;334;p47"/>
          <p:cNvSpPr txBox="1"/>
          <p:nvPr/>
        </p:nvSpPr>
        <p:spPr>
          <a:xfrm rot="2905116">
            <a:off x="5181640" y="3384827"/>
            <a:ext cx="903593" cy="3693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Twentieth Century"/>
                <a:ea typeface="Twentieth Century"/>
                <a:cs typeface="Twentieth Century"/>
                <a:sym typeface="Twentieth Century"/>
              </a:rPr>
              <a:t>DATA</a:t>
            </a:r>
            <a:endParaRPr/>
          </a:p>
        </p:txBody>
      </p:sp>
      <p:sp>
        <p:nvSpPr>
          <p:cNvPr id="335" name="Google Shape;335;p47"/>
          <p:cNvSpPr txBox="1"/>
          <p:nvPr/>
        </p:nvSpPr>
        <p:spPr>
          <a:xfrm>
            <a:off x="4002863" y="2396908"/>
            <a:ext cx="154161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00000"/>
                </a:solidFill>
                <a:latin typeface="Twentieth Century"/>
                <a:ea typeface="Twentieth Century"/>
                <a:cs typeface="Twentieth Century"/>
                <a:sym typeface="Twentieth Century"/>
              </a:rPr>
              <a:t>OUTCOMES</a:t>
            </a:r>
            <a:endParaRPr/>
          </a:p>
        </p:txBody>
      </p:sp>
      <p:sp>
        <p:nvSpPr>
          <p:cNvPr id="336" name="Google Shape;336;p47"/>
          <p:cNvSpPr txBox="1"/>
          <p:nvPr/>
        </p:nvSpPr>
        <p:spPr>
          <a:xfrm>
            <a:off x="1927175" y="1482425"/>
            <a:ext cx="5642700" cy="615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wentieth Century"/>
                <a:ea typeface="Twentieth Century"/>
                <a:cs typeface="Twentieth Century"/>
                <a:sym typeface="Twentieth Century"/>
              </a:rPr>
              <a:t>Supporting culturally equitable </a:t>
            </a:r>
            <a:r>
              <a:rPr lang="en-US" sz="1800" b="1">
                <a:solidFill>
                  <a:schemeClr val="dk1"/>
                </a:solidFill>
                <a:latin typeface="Twentieth Century"/>
                <a:ea typeface="Twentieth Century"/>
                <a:cs typeface="Twentieth Century"/>
                <a:sym typeface="Twentieth Century"/>
              </a:rPr>
              <a:t>Targets</a:t>
            </a:r>
            <a:r>
              <a:rPr lang="en-US" sz="1800">
                <a:solidFill>
                  <a:srgbClr val="000000"/>
                </a:solidFill>
                <a:latin typeface="Twentieth Century"/>
                <a:ea typeface="Twentieth Century"/>
                <a:cs typeface="Twentieth Century"/>
                <a:sym typeface="Twentieth Century"/>
              </a:rPr>
              <a:t> </a:t>
            </a:r>
            <a:r>
              <a:rPr lang="en-US" sz="1600">
                <a:solidFill>
                  <a:srgbClr val="000000"/>
                </a:solidFill>
                <a:latin typeface="Twentieth Century"/>
                <a:ea typeface="Twentieth Century"/>
                <a:cs typeface="Twentieth Century"/>
                <a:sym typeface="Twentieth Century"/>
              </a:rPr>
              <a:t>including </a:t>
            </a:r>
            <a:br>
              <a:rPr lang="en-US" sz="1600">
                <a:solidFill>
                  <a:srgbClr val="000000"/>
                </a:solidFill>
                <a:latin typeface="Twentieth Century"/>
                <a:ea typeface="Twentieth Century"/>
                <a:cs typeface="Twentieth Century"/>
                <a:sym typeface="Twentieth Century"/>
              </a:rPr>
            </a:br>
            <a:r>
              <a:rPr lang="en-US" sz="1600">
                <a:solidFill>
                  <a:srgbClr val="000000"/>
                </a:solidFill>
                <a:latin typeface="Twentieth Century"/>
                <a:ea typeface="Twentieth Century"/>
                <a:cs typeface="Twentieth Century"/>
                <a:sym typeface="Twentieth Century"/>
              </a:rPr>
              <a:t>social/emotional competence &amp; academic achievement</a:t>
            </a:r>
            <a:endParaRPr sz="1600">
              <a:solidFill>
                <a:srgbClr val="000000"/>
              </a:solidFill>
              <a:latin typeface="Arial"/>
              <a:ea typeface="Arial"/>
              <a:cs typeface="Arial"/>
              <a:sym typeface="Arial"/>
            </a:endParaRPr>
          </a:p>
        </p:txBody>
      </p:sp>
      <p:sp>
        <p:nvSpPr>
          <p:cNvPr id="338" name="Google Shape;338;p47"/>
          <p:cNvSpPr txBox="1"/>
          <p:nvPr/>
        </p:nvSpPr>
        <p:spPr>
          <a:xfrm>
            <a:off x="86130" y="5633155"/>
            <a:ext cx="2548284" cy="1107996"/>
          </a:xfrm>
          <a:prstGeom prst="rect">
            <a:avLst/>
          </a:prstGeom>
          <a:noFill/>
          <a:ln>
            <a:noFill/>
          </a:ln>
        </p:spPr>
        <p:txBody>
          <a:bodyPr spcFirstLastPara="1" wrap="square" lIns="91425" tIns="45700" rIns="91425" bIns="45700" anchor="t" anchorCtr="0">
            <a:noAutofit/>
          </a:bodyPr>
          <a:lstStyle/>
          <a:p>
            <a:pPr marL="12700" marR="0" lvl="0" indent="0" algn="l" rtl="0">
              <a:spcBef>
                <a:spcPts val="0"/>
              </a:spcBef>
              <a:spcAft>
                <a:spcPts val="0"/>
              </a:spcAft>
              <a:buNone/>
            </a:pPr>
            <a:r>
              <a:rPr lang="en-US" sz="800">
                <a:solidFill>
                  <a:srgbClr val="929292"/>
                </a:solidFill>
                <a:latin typeface="Twentieth Century"/>
                <a:ea typeface="Twentieth Century"/>
                <a:cs typeface="Twentieth Century"/>
                <a:sym typeface="Twentieth Century"/>
              </a:rPr>
              <a:t>Midwest PBIS Network 2/7/19. Adapted from: </a:t>
            </a:r>
            <a:endParaRPr/>
          </a:p>
          <a:p>
            <a:pPr marL="114300" marR="0" lvl="0" indent="-107950" algn="l" rtl="0">
              <a:spcBef>
                <a:spcPts val="600"/>
              </a:spcBef>
              <a:spcAft>
                <a:spcPts val="0"/>
              </a:spcAft>
              <a:buNone/>
            </a:pPr>
            <a:r>
              <a:rPr lang="en-US" sz="800">
                <a:solidFill>
                  <a:srgbClr val="929292"/>
                </a:solidFill>
                <a:latin typeface="Twentieth Century"/>
                <a:ea typeface="Twentieth Century"/>
                <a:cs typeface="Twentieth Century"/>
                <a:sym typeface="Twentieth Century"/>
              </a:rPr>
              <a:t>“What is a systems Approach in school-wide PBIS?” OSEP Technical Assistance on Positive Behavioral Interventions and Supports. https://www.pbis.org/school</a:t>
            </a:r>
            <a:endParaRPr/>
          </a:p>
          <a:p>
            <a:pPr marL="114300" marR="0" lvl="0" indent="-107950" algn="l" rtl="0">
              <a:spcBef>
                <a:spcPts val="600"/>
              </a:spcBef>
              <a:spcAft>
                <a:spcPts val="0"/>
              </a:spcAft>
              <a:buNone/>
            </a:pPr>
            <a:r>
              <a:rPr lang="en-US" sz="800">
                <a:solidFill>
                  <a:srgbClr val="929292"/>
                </a:solidFill>
                <a:latin typeface="Twentieth Century"/>
                <a:ea typeface="Twentieth Century"/>
                <a:cs typeface="Twentieth Century"/>
                <a:sym typeface="Twentieth Century"/>
              </a:rPr>
              <a:t>McIntosh, K.&amp; Goodman, S. (2016). </a:t>
            </a:r>
            <a:r>
              <a:rPr lang="en-US" sz="800" i="1">
                <a:solidFill>
                  <a:srgbClr val="929292"/>
                </a:solidFill>
                <a:latin typeface="Twentieth Century"/>
                <a:ea typeface="Twentieth Century"/>
                <a:cs typeface="Twentieth Century"/>
                <a:sym typeface="Twentieth Century"/>
              </a:rPr>
              <a:t>Integrated Multi-Tiered Systems of Support: Blending RTI and PBIS. </a:t>
            </a:r>
            <a:r>
              <a:rPr lang="en-US" sz="800">
                <a:solidFill>
                  <a:srgbClr val="929292"/>
                </a:solidFill>
                <a:latin typeface="Twentieth Century"/>
                <a:ea typeface="Twentieth Century"/>
                <a:cs typeface="Twentieth Century"/>
                <a:sym typeface="Twentieth Century"/>
              </a:rPr>
              <a:t>New York: Guilford Press.</a:t>
            </a:r>
            <a:endParaRPr/>
          </a:p>
        </p:txBody>
      </p:sp>
      <p:sp>
        <p:nvSpPr>
          <p:cNvPr id="339" name="Google Shape;339;p47">
            <a:extLst>
              <a:ext uri="{C183D7F6-B498-43B3-948B-1728B52AA6E4}">
                <adec:decorative xmlns:adec="http://schemas.microsoft.com/office/drawing/2017/decorative" val="1"/>
              </a:ext>
            </a:extLst>
          </p:cNvPr>
          <p:cNvSpPr/>
          <p:nvPr/>
        </p:nvSpPr>
        <p:spPr>
          <a:xfrm>
            <a:off x="4633805" y="2058262"/>
            <a:ext cx="248690" cy="25371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Title 3">
            <a:extLst>
              <a:ext uri="{FF2B5EF4-FFF2-40B4-BE49-F238E27FC236}">
                <a16:creationId xmlns:a16="http://schemas.microsoft.com/office/drawing/2014/main" id="{DA264E1C-9FBB-0B40-9B3A-5C91EE8BA566}"/>
              </a:ext>
            </a:extLst>
          </p:cNvPr>
          <p:cNvSpPr>
            <a:spLocks noGrp="1"/>
          </p:cNvSpPr>
          <p:nvPr>
            <p:ph type="title"/>
          </p:nvPr>
        </p:nvSpPr>
        <p:spPr>
          <a:xfrm>
            <a:off x="346523" y="313387"/>
            <a:ext cx="8264357" cy="653098"/>
          </a:xfrm>
        </p:spPr>
        <p:txBody>
          <a:bodyPr/>
          <a:lstStyle/>
          <a:p>
            <a:r>
              <a:rPr lang="en-US" sz="2800" b="1" dirty="0">
                <a:solidFill>
                  <a:schemeClr val="dk2"/>
                </a:solidFill>
              </a:rPr>
              <a:t>Core Components Found in Every Tier of the </a:t>
            </a:r>
            <a:r>
              <a:rPr lang="en-US" sz="2800" b="1" dirty="0"/>
              <a:t>PBIS Framework</a:t>
            </a:r>
            <a:br>
              <a:rPr lang="en-US" sz="2800" b="1" dirty="0"/>
            </a:br>
            <a:endParaRPr lang="en-US" sz="2800" dirty="0"/>
          </a:p>
        </p:txBody>
      </p:sp>
      <p:sp>
        <p:nvSpPr>
          <p:cNvPr id="343" name="Google Shape;343;p4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44" name="Google Shape;344;p47"/>
          <p:cNvSpPr txBox="1"/>
          <p:nvPr/>
        </p:nvSpPr>
        <p:spPr>
          <a:xfrm>
            <a:off x="898775" y="759000"/>
            <a:ext cx="7526400" cy="658800"/>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Clr>
                <a:srgbClr val="000000"/>
              </a:buClr>
              <a:buFont typeface="Arial"/>
              <a:buNone/>
            </a:pPr>
            <a:r>
              <a:rPr lang="en-US">
                <a:solidFill>
                  <a:schemeClr val="dk1"/>
                </a:solidFill>
                <a:latin typeface="Calibri"/>
                <a:ea typeface="Calibri"/>
                <a:cs typeface="Calibri"/>
                <a:sym typeface="Calibri"/>
              </a:rPr>
              <a:t>PBIS is organizes your school to achieve its </a:t>
            </a:r>
            <a:r>
              <a:rPr lang="en-US" b="1">
                <a:solidFill>
                  <a:schemeClr val="dk1"/>
                </a:solidFill>
                <a:latin typeface="Calibri"/>
                <a:ea typeface="Calibri"/>
                <a:cs typeface="Calibri"/>
                <a:sym typeface="Calibri"/>
              </a:rPr>
              <a:t>outcomes</a:t>
            </a:r>
            <a:r>
              <a:rPr lang="en-US">
                <a:solidFill>
                  <a:schemeClr val="dk1"/>
                </a:solidFill>
                <a:latin typeface="Calibri"/>
                <a:ea typeface="Calibri"/>
                <a:cs typeface="Calibri"/>
                <a:sym typeface="Calibri"/>
              </a:rPr>
              <a:t> through understanding its </a:t>
            </a:r>
            <a:r>
              <a:rPr lang="en-US" b="1">
                <a:solidFill>
                  <a:schemeClr val="dk1"/>
                </a:solidFill>
                <a:latin typeface="Calibri"/>
                <a:ea typeface="Calibri"/>
                <a:cs typeface="Calibri"/>
                <a:sym typeface="Calibri"/>
              </a:rPr>
              <a:t>data</a:t>
            </a:r>
            <a:r>
              <a:rPr lang="en-US">
                <a:solidFill>
                  <a:schemeClr val="dk1"/>
                </a:solidFill>
                <a:latin typeface="Calibri"/>
                <a:ea typeface="Calibri"/>
                <a:cs typeface="Calibri"/>
                <a:sym typeface="Calibri"/>
              </a:rPr>
              <a:t>, providing a continuum of </a:t>
            </a:r>
            <a:r>
              <a:rPr lang="en-US" b="1">
                <a:solidFill>
                  <a:schemeClr val="dk1"/>
                </a:solidFill>
                <a:latin typeface="Calibri"/>
                <a:ea typeface="Calibri"/>
                <a:cs typeface="Calibri"/>
                <a:sym typeface="Calibri"/>
              </a:rPr>
              <a:t>practices</a:t>
            </a:r>
            <a:r>
              <a:rPr lang="en-US">
                <a:solidFill>
                  <a:schemeClr val="dk1"/>
                </a:solidFill>
                <a:latin typeface="Calibri"/>
                <a:ea typeface="Calibri"/>
                <a:cs typeface="Calibri"/>
                <a:sym typeface="Calibri"/>
              </a:rPr>
              <a:t>, and supported staff through </a:t>
            </a:r>
            <a:r>
              <a:rPr lang="en-US" b="1">
                <a:solidFill>
                  <a:schemeClr val="dk1"/>
                </a:solidFill>
                <a:latin typeface="Calibri"/>
                <a:ea typeface="Calibri"/>
                <a:cs typeface="Calibri"/>
                <a:sym typeface="Calibri"/>
              </a:rPr>
              <a:t>systems</a:t>
            </a:r>
            <a:r>
              <a:rPr lang="en-US">
                <a:solidFill>
                  <a:schemeClr val="dk1"/>
                </a:solidFill>
                <a:latin typeface="Calibri"/>
                <a:ea typeface="Calibri"/>
                <a:cs typeface="Calibri"/>
                <a:sym typeface="Calibri"/>
              </a:rPr>
              <a:t>. </a:t>
            </a:r>
            <a:endParaRPr sz="400">
              <a:latin typeface="Twentieth Century"/>
              <a:ea typeface="Twentieth Century"/>
              <a:cs typeface="Twentieth Century"/>
              <a:sym typeface="Twentieth Century"/>
            </a:endParaRPr>
          </a:p>
        </p:txBody>
      </p:sp>
      <p:sp>
        <p:nvSpPr>
          <p:cNvPr id="345" name="Google Shape;345;p47"/>
          <p:cNvSpPr txBox="1"/>
          <p:nvPr/>
        </p:nvSpPr>
        <p:spPr>
          <a:xfrm>
            <a:off x="4266006" y="3844350"/>
            <a:ext cx="1289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Twentieth Century"/>
                <a:ea typeface="Twentieth Century"/>
                <a:cs typeface="Twentieth Century"/>
                <a:sym typeface="Twentieth Century"/>
              </a:rPr>
              <a:t>EQUITY</a:t>
            </a:r>
            <a:endParaRPr sz="1800" b="1">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par>
                                <p:cTn id="8" presetID="10" presetClass="entr" presetSubtype="0" fill="hold" nodeType="withEffect">
                                  <p:stCondLst>
                                    <p:cond delay="0"/>
                                  </p:stCondLst>
                                  <p:childTnLst>
                                    <p:set>
                                      <p:cBhvr>
                                        <p:cTn id="9" dur="1" fill="hold">
                                          <p:stCondLst>
                                            <p:cond delay="0"/>
                                          </p:stCondLst>
                                        </p:cTn>
                                        <p:tgtEl>
                                          <p:spTgt spid="328"/>
                                        </p:tgtEl>
                                        <p:attrNameLst>
                                          <p:attrName>style.visibility</p:attrName>
                                        </p:attrNameLst>
                                      </p:cBhvr>
                                      <p:to>
                                        <p:strVal val="visible"/>
                                      </p:to>
                                    </p:set>
                                    <p:animEffect transition="in" filter="fade">
                                      <p:cBhvr>
                                        <p:cTn id="10" dur="500"/>
                                        <p:tgtEl>
                                          <p:spTgt spid="328"/>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500"/>
                                        <p:tgtEl>
                                          <p:spTgt spid="3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0"/>
                                        </p:tgtEl>
                                        <p:attrNameLst>
                                          <p:attrName>style.visibility</p:attrName>
                                        </p:attrNameLst>
                                      </p:cBhvr>
                                      <p:to>
                                        <p:strVal val="visible"/>
                                      </p:to>
                                    </p:set>
                                    <p:animEffect transition="in" filter="fade">
                                      <p:cBhvr>
                                        <p:cTn id="18" dur="500"/>
                                        <p:tgtEl>
                                          <p:spTgt spid="330"/>
                                        </p:tgtEl>
                                      </p:cBhvr>
                                    </p:animEffect>
                                  </p:childTnLst>
                                </p:cTn>
                              </p:par>
                              <p:par>
                                <p:cTn id="19" presetID="10" presetClass="entr" presetSubtype="0" fill="hold" nodeType="withEffect">
                                  <p:stCondLst>
                                    <p:cond delay="0"/>
                                  </p:stCondLst>
                                  <p:childTnLst>
                                    <p:set>
                                      <p:cBhvr>
                                        <p:cTn id="20" dur="1" fill="hold">
                                          <p:stCondLst>
                                            <p:cond delay="0"/>
                                          </p:stCondLst>
                                        </p:cTn>
                                        <p:tgtEl>
                                          <p:spTgt spid="334"/>
                                        </p:tgtEl>
                                        <p:attrNameLst>
                                          <p:attrName>style.visibility</p:attrName>
                                        </p:attrNameLst>
                                      </p:cBhvr>
                                      <p:to>
                                        <p:strVal val="visible"/>
                                      </p:to>
                                    </p:set>
                                    <p:animEffect transition="in" filter="fade">
                                      <p:cBhvr>
                                        <p:cTn id="21" dur="500"/>
                                        <p:tgtEl>
                                          <p:spTgt spid="334"/>
                                        </p:tgtEl>
                                      </p:cBhvr>
                                    </p:animEffect>
                                  </p:childTnLst>
                                </p:cTn>
                              </p:par>
                              <p:par>
                                <p:cTn id="22" presetID="10" presetClass="entr" presetSubtype="0" fill="hold" nodeType="withEffect">
                                  <p:stCondLst>
                                    <p:cond delay="0"/>
                                  </p:stCondLst>
                                  <p:childTnLst>
                                    <p:set>
                                      <p:cBhvr>
                                        <p:cTn id="23" dur="1" fill="hold">
                                          <p:stCondLst>
                                            <p:cond delay="0"/>
                                          </p:stCondLst>
                                        </p:cTn>
                                        <p:tgtEl>
                                          <p:spTgt spid="326">
                                            <p:txEl>
                                              <p:pRg st="0" end="0"/>
                                            </p:txEl>
                                          </p:spTgt>
                                        </p:tgtEl>
                                        <p:attrNameLst>
                                          <p:attrName>style.visibility</p:attrName>
                                        </p:attrNameLst>
                                      </p:cBhvr>
                                      <p:to>
                                        <p:strVal val="visible"/>
                                      </p:to>
                                    </p:set>
                                    <p:animEffect transition="in" filter="fade">
                                      <p:cBhvr>
                                        <p:cTn id="24" dur="500"/>
                                        <p:tgtEl>
                                          <p:spTgt spid="32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26">
                                            <p:txEl>
                                              <p:pRg st="1" end="1"/>
                                            </p:txEl>
                                          </p:spTgt>
                                        </p:tgtEl>
                                        <p:attrNameLst>
                                          <p:attrName>style.visibility</p:attrName>
                                        </p:attrNameLst>
                                      </p:cBhvr>
                                      <p:to>
                                        <p:strVal val="visible"/>
                                      </p:to>
                                    </p:set>
                                    <p:animEffect transition="in" filter="fade">
                                      <p:cBhvr>
                                        <p:cTn id="27" dur="500"/>
                                        <p:tgtEl>
                                          <p:spTgt spid="3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
                                        </p:tgtEl>
                                        <p:attrNameLst>
                                          <p:attrName>style.visibility</p:attrName>
                                        </p:attrNameLst>
                                      </p:cBhvr>
                                      <p:to>
                                        <p:strVal val="visible"/>
                                      </p:to>
                                    </p:set>
                                    <p:animEffect transition="in" filter="fade">
                                      <p:cBhvr>
                                        <p:cTn id="32" dur="500"/>
                                        <p:tgtEl>
                                          <p:spTgt spid="333"/>
                                        </p:tgtEl>
                                      </p:cBhvr>
                                    </p:animEffect>
                                  </p:childTnLst>
                                </p:cTn>
                              </p:par>
                              <p:par>
                                <p:cTn id="33" presetID="10" presetClass="entr" presetSubtype="0" fill="hold" nodeType="withEffect">
                                  <p:stCondLst>
                                    <p:cond delay="0"/>
                                  </p:stCondLst>
                                  <p:childTnLst>
                                    <p:set>
                                      <p:cBhvr>
                                        <p:cTn id="34" dur="1" fill="hold">
                                          <p:stCondLst>
                                            <p:cond delay="0"/>
                                          </p:stCondLst>
                                        </p:cTn>
                                        <p:tgtEl>
                                          <p:spTgt spid="327">
                                            <p:txEl>
                                              <p:pRg st="0" end="0"/>
                                            </p:txEl>
                                          </p:spTgt>
                                        </p:tgtEl>
                                        <p:attrNameLst>
                                          <p:attrName>style.visibility</p:attrName>
                                        </p:attrNameLst>
                                      </p:cBhvr>
                                      <p:to>
                                        <p:strVal val="visible"/>
                                      </p:to>
                                    </p:set>
                                    <p:animEffect transition="in" filter="fade">
                                      <p:cBhvr>
                                        <p:cTn id="35" dur="500"/>
                                        <p:tgtEl>
                                          <p:spTgt spid="327">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27">
                                            <p:txEl>
                                              <p:pRg st="1" end="1"/>
                                            </p:txEl>
                                          </p:spTgt>
                                        </p:tgtEl>
                                        <p:attrNameLst>
                                          <p:attrName>style.visibility</p:attrName>
                                        </p:attrNameLst>
                                      </p:cBhvr>
                                      <p:to>
                                        <p:strVal val="visible"/>
                                      </p:to>
                                    </p:set>
                                    <p:animEffect transition="in" filter="fade">
                                      <p:cBhvr>
                                        <p:cTn id="38" dur="500"/>
                                        <p:tgtEl>
                                          <p:spTgt spid="327">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29"/>
                                        </p:tgtEl>
                                        <p:attrNameLst>
                                          <p:attrName>style.visibility</p:attrName>
                                        </p:attrNameLst>
                                      </p:cBhvr>
                                      <p:to>
                                        <p:strVal val="visible"/>
                                      </p:to>
                                    </p:set>
                                    <p:animEffect transition="in" filter="fade">
                                      <p:cBhvr>
                                        <p:cTn id="41" dur="500"/>
                                        <p:tgtEl>
                                          <p:spTgt spid="3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2"/>
                                        </p:tgtEl>
                                        <p:attrNameLst>
                                          <p:attrName>style.visibility</p:attrName>
                                        </p:attrNameLst>
                                      </p:cBhvr>
                                      <p:to>
                                        <p:strVal val="visible"/>
                                      </p:to>
                                    </p:set>
                                    <p:animEffect transition="in" filter="fade">
                                      <p:cBhvr>
                                        <p:cTn id="46" dur="500"/>
                                        <p:tgtEl>
                                          <p:spTgt spid="332"/>
                                        </p:tgtEl>
                                      </p:cBhvr>
                                    </p:animEffect>
                                  </p:childTnLst>
                                </p:cTn>
                              </p:par>
                              <p:par>
                                <p:cTn id="47" presetID="10" presetClass="entr" presetSubtype="0" fill="hold" nodeType="withEffect">
                                  <p:stCondLst>
                                    <p:cond delay="0"/>
                                  </p:stCondLst>
                                  <p:childTnLst>
                                    <p:set>
                                      <p:cBhvr>
                                        <p:cTn id="48" dur="1" fill="hold">
                                          <p:stCondLst>
                                            <p:cond delay="0"/>
                                          </p:stCondLst>
                                        </p:cTn>
                                        <p:tgtEl>
                                          <p:spTgt spid="331"/>
                                        </p:tgtEl>
                                        <p:attrNameLst>
                                          <p:attrName>style.visibility</p:attrName>
                                        </p:attrNameLst>
                                      </p:cBhvr>
                                      <p:to>
                                        <p:strVal val="visible"/>
                                      </p:to>
                                    </p:set>
                                    <p:animEffect transition="in" filter="fade">
                                      <p:cBhvr>
                                        <p:cTn id="49" dur="500"/>
                                        <p:tgtEl>
                                          <p:spTgt spid="331"/>
                                        </p:tgtEl>
                                      </p:cBhvr>
                                    </p:animEffect>
                                  </p:childTnLst>
                                </p:cTn>
                              </p:par>
                              <p:par>
                                <p:cTn id="50" presetID="10" presetClass="entr" presetSubtype="0" fill="hold" nodeType="withEffect">
                                  <p:stCondLst>
                                    <p:cond delay="0"/>
                                  </p:stCondLst>
                                  <p:childTnLst>
                                    <p:set>
                                      <p:cBhvr>
                                        <p:cTn id="51" dur="1" fill="hold">
                                          <p:stCondLst>
                                            <p:cond delay="0"/>
                                          </p:stCondLst>
                                        </p:cTn>
                                        <p:tgtEl>
                                          <p:spTgt spid="325">
                                            <p:txEl>
                                              <p:pRg st="0" end="0"/>
                                            </p:txEl>
                                          </p:spTgt>
                                        </p:tgtEl>
                                        <p:attrNameLst>
                                          <p:attrName>style.visibility</p:attrName>
                                        </p:attrNameLst>
                                      </p:cBhvr>
                                      <p:to>
                                        <p:strVal val="visible"/>
                                      </p:to>
                                    </p:set>
                                    <p:animEffect transition="in" filter="fade">
                                      <p:cBhvr>
                                        <p:cTn id="52" dur="500"/>
                                        <p:tgtEl>
                                          <p:spTgt spid="325">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25">
                                            <p:txEl>
                                              <p:pRg st="1" end="1"/>
                                            </p:txEl>
                                          </p:spTgt>
                                        </p:tgtEl>
                                        <p:attrNameLst>
                                          <p:attrName>style.visibility</p:attrName>
                                        </p:attrNameLst>
                                      </p:cBhvr>
                                      <p:to>
                                        <p:strVal val="visible"/>
                                      </p:to>
                                    </p:set>
                                    <p:animEffect transition="in" filter="fade">
                                      <p:cBhvr>
                                        <p:cTn id="55" dur="500"/>
                                        <p:tgtEl>
                                          <p:spTgt spid="325">
                                            <p:txEl>
                                              <p:pRg st="1" end="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25">
                                            <p:txEl>
                                              <p:pRg st="2" end="2"/>
                                            </p:txEl>
                                          </p:spTgt>
                                        </p:tgtEl>
                                        <p:attrNameLst>
                                          <p:attrName>style.visibility</p:attrName>
                                        </p:attrNameLst>
                                      </p:cBhvr>
                                      <p:to>
                                        <p:strVal val="visible"/>
                                      </p:to>
                                    </p:set>
                                    <p:animEffect transition="in" filter="fade">
                                      <p:cBhvr>
                                        <p:cTn id="58" dur="500"/>
                                        <p:tgtEl>
                                          <p:spTgt spid="3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2" name="Title 1">
            <a:extLst>
              <a:ext uri="{FF2B5EF4-FFF2-40B4-BE49-F238E27FC236}">
                <a16:creationId xmlns:a16="http://schemas.microsoft.com/office/drawing/2014/main" id="{4E9A2DC9-9EBA-6343-B228-7BA72BC06408}"/>
              </a:ext>
            </a:extLst>
          </p:cNvPr>
          <p:cNvSpPr>
            <a:spLocks noGrp="1"/>
          </p:cNvSpPr>
          <p:nvPr>
            <p:ph type="title"/>
          </p:nvPr>
        </p:nvSpPr>
        <p:spPr/>
        <p:txBody>
          <a:bodyPr/>
          <a:lstStyle/>
          <a:p>
            <a:r>
              <a:rPr lang="en-US" dirty="0"/>
              <a:t>Outcomes</a:t>
            </a:r>
          </a:p>
        </p:txBody>
      </p:sp>
      <p:sp>
        <p:nvSpPr>
          <p:cNvPr id="351" name="Google Shape;351;p48" descr="Outcomes identify measurable targets connected to your organization's priorities and needs."/>
          <p:cNvSpPr/>
          <p:nvPr/>
        </p:nvSpPr>
        <p:spPr>
          <a:xfrm>
            <a:off x="806400" y="11875"/>
            <a:ext cx="7498200" cy="6544200"/>
          </a:xfrm>
          <a:prstGeom prst="ellipse">
            <a:avLst/>
          </a:prstGeom>
          <a:solidFill>
            <a:srgbClr val="FFFFFF"/>
          </a:solidFill>
          <a:ln w="304800" cap="flat" cmpd="sng">
            <a:solidFill>
              <a:srgbClr val="3433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62F7CD"/>
              </a:solidFill>
              <a:latin typeface="Twentieth Century"/>
              <a:ea typeface="Twentieth Century"/>
              <a:cs typeface="Twentieth Century"/>
              <a:sym typeface="Twentieth Century"/>
            </a:endParaRPr>
          </a:p>
        </p:txBody>
      </p:sp>
      <p:sp>
        <p:nvSpPr>
          <p:cNvPr id="352" name="Google Shape;352;p48"/>
          <p:cNvSpPr txBox="1"/>
          <p:nvPr/>
        </p:nvSpPr>
        <p:spPr>
          <a:xfrm>
            <a:off x="2951550" y="661300"/>
            <a:ext cx="3281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000000"/>
                </a:solidFill>
                <a:latin typeface="Twentieth Century"/>
                <a:ea typeface="Twentieth Century"/>
                <a:cs typeface="Twentieth Century"/>
                <a:sym typeface="Twentieth Century"/>
              </a:rPr>
              <a:t>Outcomes</a:t>
            </a:r>
            <a:endParaRPr/>
          </a:p>
        </p:txBody>
      </p:sp>
      <p:sp>
        <p:nvSpPr>
          <p:cNvPr id="353" name="Google Shape;353;p48"/>
          <p:cNvSpPr txBox="1"/>
          <p:nvPr/>
        </p:nvSpPr>
        <p:spPr>
          <a:xfrm>
            <a:off x="2182125" y="1459600"/>
            <a:ext cx="4988400" cy="460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900">
                <a:solidFill>
                  <a:srgbClr val="000000"/>
                </a:solidFill>
                <a:latin typeface="Twentieth Century"/>
                <a:ea typeface="Twentieth Century"/>
                <a:cs typeface="Twentieth Century"/>
                <a:sym typeface="Twentieth Century"/>
              </a:rPr>
              <a:t>Identify measurable </a:t>
            </a:r>
            <a:r>
              <a:rPr lang="en-US" sz="1900" b="1">
                <a:solidFill>
                  <a:srgbClr val="000000"/>
                </a:solidFill>
                <a:latin typeface="Twentieth Century"/>
                <a:ea typeface="Twentieth Century"/>
                <a:cs typeface="Twentieth Century"/>
                <a:sym typeface="Twentieth Century"/>
              </a:rPr>
              <a:t>targets </a:t>
            </a:r>
            <a:r>
              <a:rPr lang="en-US" sz="1900">
                <a:solidFill>
                  <a:srgbClr val="000000"/>
                </a:solidFill>
                <a:latin typeface="Twentieth Century"/>
                <a:ea typeface="Twentieth Century"/>
                <a:cs typeface="Twentieth Century"/>
                <a:sym typeface="Twentieth Century"/>
              </a:rPr>
              <a:t>connected to your organization’s priorities and needs</a:t>
            </a:r>
            <a:endParaRPr sz="1900">
              <a:solidFill>
                <a:srgbClr val="FF0000"/>
              </a:solidFill>
              <a:latin typeface="Twentieth Century"/>
              <a:ea typeface="Twentieth Century"/>
              <a:cs typeface="Twentieth Century"/>
              <a:sym typeface="Twentieth Century"/>
            </a:endParaRPr>
          </a:p>
          <a:p>
            <a:pPr marL="249236"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a:p>
            <a:pPr marL="249237" marR="0" lvl="0" indent="0" algn="l" rtl="0">
              <a:spcBef>
                <a:spcPts val="0"/>
              </a:spcBef>
              <a:spcAft>
                <a:spcPts val="0"/>
              </a:spcAft>
              <a:buNone/>
            </a:pPr>
            <a:r>
              <a:rPr lang="en-US" sz="1900" b="1">
                <a:solidFill>
                  <a:srgbClr val="000000"/>
                </a:solidFill>
                <a:latin typeface="Twentieth Century"/>
                <a:ea typeface="Twentieth Century"/>
                <a:cs typeface="Twentieth Century"/>
                <a:sym typeface="Twentieth Century"/>
              </a:rPr>
              <a:t>For example:</a:t>
            </a:r>
            <a:endParaRPr sz="1900" b="1">
              <a:solidFill>
                <a:srgbClr val="000000"/>
              </a:solidFill>
              <a:latin typeface="Twentieth Century"/>
              <a:ea typeface="Twentieth Century"/>
              <a:cs typeface="Twentieth Century"/>
              <a:sym typeface="Twentieth Century"/>
            </a:endParaRPr>
          </a:p>
          <a:p>
            <a:pPr marL="249236" marR="0" lvl="0" indent="0" algn="l" rtl="0">
              <a:spcBef>
                <a:spcPts val="0"/>
              </a:spcBef>
              <a:spcAft>
                <a:spcPts val="0"/>
              </a:spcAft>
              <a:buNone/>
            </a:pPr>
            <a:r>
              <a:rPr lang="en-US" sz="1900" b="1">
                <a:latin typeface="Twentieth Century"/>
                <a:ea typeface="Twentieth Century"/>
                <a:cs typeface="Twentieth Century"/>
                <a:sym typeface="Twentieth Century"/>
              </a:rPr>
              <a:t>Culturally Relevant Systems and Practices</a:t>
            </a:r>
            <a:endParaRPr sz="1900" b="1">
              <a:latin typeface="Twentieth Century"/>
              <a:ea typeface="Twentieth Century"/>
              <a:cs typeface="Twentieth Century"/>
              <a:sym typeface="Twentieth Century"/>
            </a:endParaRPr>
          </a:p>
          <a:p>
            <a:pPr marL="457200" marR="0" lvl="0" indent="-342900" algn="l" rtl="0">
              <a:spcBef>
                <a:spcPts val="0"/>
              </a:spcBef>
              <a:spcAft>
                <a:spcPts val="0"/>
              </a:spcAft>
              <a:buClr>
                <a:srgbClr val="000000"/>
              </a:buClr>
              <a:buSzPts val="1800"/>
              <a:buFont typeface="Twentieth Century"/>
              <a:buChar char="●"/>
            </a:pPr>
            <a:r>
              <a:rPr lang="en-US" sz="1800">
                <a:solidFill>
                  <a:srgbClr val="000000"/>
                </a:solidFill>
                <a:latin typeface="Twentieth Century"/>
                <a:ea typeface="Twentieth Century"/>
                <a:cs typeface="Twentieth Century"/>
                <a:sym typeface="Twentieth Century"/>
              </a:rPr>
              <a:t>Social and Emotional Competence</a:t>
            </a:r>
            <a:endParaRPr sz="1800">
              <a:latin typeface="Twentieth Century"/>
              <a:ea typeface="Twentieth Century"/>
              <a:cs typeface="Twentieth Century"/>
              <a:sym typeface="Twentieth Century"/>
            </a:endParaRPr>
          </a:p>
          <a:p>
            <a:pPr marL="457200" marR="0" lvl="0" indent="-342900" algn="l" rtl="0">
              <a:spcBef>
                <a:spcPts val="0"/>
              </a:spcBef>
              <a:spcAft>
                <a:spcPts val="0"/>
              </a:spcAft>
              <a:buClr>
                <a:srgbClr val="000000"/>
              </a:buClr>
              <a:buSzPts val="1800"/>
              <a:buFont typeface="Twentieth Century"/>
              <a:buChar char="●"/>
            </a:pPr>
            <a:r>
              <a:rPr lang="en-US" sz="1800">
                <a:solidFill>
                  <a:srgbClr val="000000"/>
                </a:solidFill>
                <a:latin typeface="Twentieth Century"/>
                <a:ea typeface="Twentieth Century"/>
                <a:cs typeface="Twentieth Century"/>
                <a:sym typeface="Twentieth Century"/>
              </a:rPr>
              <a:t>Academic Achievement</a:t>
            </a:r>
            <a:endParaRPr/>
          </a:p>
          <a:p>
            <a:pPr marL="457200" lvl="0" indent="-342900" algn="l" rtl="0">
              <a:spcBef>
                <a:spcPts val="0"/>
              </a:spcBef>
              <a:spcAft>
                <a:spcPts val="0"/>
              </a:spcAft>
              <a:buSzPts val="1800"/>
              <a:buFont typeface="Twentieth Century"/>
              <a:buChar char="●"/>
            </a:pPr>
            <a:r>
              <a:rPr lang="en-US" sz="1800">
                <a:latin typeface="Twentieth Century"/>
                <a:ea typeface="Twentieth Century"/>
                <a:cs typeface="Twentieth Century"/>
                <a:sym typeface="Twentieth Century"/>
              </a:rPr>
              <a:t>Relationship Building</a:t>
            </a:r>
            <a:endParaRPr/>
          </a:p>
          <a:p>
            <a:pPr marL="457200" marR="0" lvl="0" indent="-342900" algn="l" rtl="0">
              <a:spcBef>
                <a:spcPts val="0"/>
              </a:spcBef>
              <a:spcAft>
                <a:spcPts val="0"/>
              </a:spcAft>
              <a:buClr>
                <a:srgbClr val="000000"/>
              </a:buClr>
              <a:buSzPts val="1800"/>
              <a:buFont typeface="Twentieth Century"/>
              <a:buChar char="●"/>
            </a:pPr>
            <a:r>
              <a:rPr lang="en-US" sz="1800">
                <a:solidFill>
                  <a:srgbClr val="000000"/>
                </a:solidFill>
                <a:latin typeface="Twentieth Century"/>
                <a:ea typeface="Twentieth Century"/>
                <a:cs typeface="Twentieth Century"/>
                <a:sym typeface="Twentieth Century"/>
              </a:rPr>
              <a:t>Behavior</a:t>
            </a:r>
            <a:endParaRPr/>
          </a:p>
          <a:p>
            <a:pPr marL="457200" marR="0" lvl="0" indent="-342900" algn="l" rtl="0">
              <a:spcBef>
                <a:spcPts val="0"/>
              </a:spcBef>
              <a:spcAft>
                <a:spcPts val="0"/>
              </a:spcAft>
              <a:buClr>
                <a:srgbClr val="000000"/>
              </a:buClr>
              <a:buSzPts val="1800"/>
              <a:buFont typeface="Twentieth Century"/>
              <a:buChar char="●"/>
            </a:pPr>
            <a:r>
              <a:rPr lang="en-US" sz="1800">
                <a:solidFill>
                  <a:srgbClr val="000000"/>
                </a:solidFill>
                <a:latin typeface="Twentieth Century"/>
                <a:ea typeface="Twentieth Century"/>
                <a:cs typeface="Twentieth Century"/>
                <a:sym typeface="Twentieth Century"/>
              </a:rPr>
              <a:t>Mental Wellness</a:t>
            </a:r>
            <a:endParaRPr sz="1800">
              <a:solidFill>
                <a:srgbClr val="000000"/>
              </a:solidFill>
              <a:latin typeface="Twentieth Century"/>
              <a:ea typeface="Twentieth Century"/>
              <a:cs typeface="Twentieth Century"/>
              <a:sym typeface="Twentieth Century"/>
            </a:endParaRPr>
          </a:p>
          <a:p>
            <a:pPr marL="457200" lvl="0" indent="-342900" algn="l" rtl="0">
              <a:spcBef>
                <a:spcPts val="0"/>
              </a:spcBef>
              <a:spcAft>
                <a:spcPts val="0"/>
              </a:spcAft>
              <a:buSzPts val="1800"/>
              <a:buFont typeface="Twentieth Century"/>
              <a:buChar char="●"/>
            </a:pPr>
            <a:r>
              <a:rPr lang="en-US" sz="1800">
                <a:latin typeface="Twentieth Century"/>
                <a:ea typeface="Twentieth Century"/>
                <a:cs typeface="Twentieth Century"/>
                <a:sym typeface="Twentieth Century"/>
              </a:rPr>
              <a:t>Organizational Climate and Culture</a:t>
            </a:r>
            <a:endParaRPr sz="1800">
              <a:latin typeface="Twentieth Century"/>
              <a:ea typeface="Twentieth Century"/>
              <a:cs typeface="Twentieth Century"/>
              <a:sym typeface="Twentieth Century"/>
            </a:endParaRPr>
          </a:p>
          <a:p>
            <a:pPr marL="457200" marR="0" lvl="0" indent="-317500" algn="l" rtl="0">
              <a:spcBef>
                <a:spcPts val="0"/>
              </a:spcBef>
              <a:spcAft>
                <a:spcPts val="0"/>
              </a:spcAft>
              <a:buSzPts val="1400"/>
              <a:buChar char="●"/>
            </a:pPr>
            <a:r>
              <a:rPr lang="en-US" sz="1800">
                <a:solidFill>
                  <a:srgbClr val="000000"/>
                </a:solidFill>
                <a:latin typeface="Twentieth Century"/>
                <a:ea typeface="Twentieth Century"/>
                <a:cs typeface="Twentieth Century"/>
                <a:sym typeface="Twentieth Century"/>
              </a:rPr>
              <a:t>Building protective factors for students who experienced trauma</a:t>
            </a:r>
            <a:r>
              <a:rPr lang="en-US"/>
              <a:t> </a:t>
            </a:r>
            <a:r>
              <a:rPr lang="en-US" sz="1800">
                <a:solidFill>
                  <a:srgbClr val="000000"/>
                </a:solidFill>
                <a:latin typeface="Twentieth Century"/>
                <a:ea typeface="Twentieth Century"/>
                <a:cs typeface="Twentieth Century"/>
                <a:sym typeface="Twentieth Century"/>
              </a:rPr>
              <a:t>etc.</a:t>
            </a:r>
            <a:endParaRPr sz="1800">
              <a:solidFill>
                <a:srgbClr val="000000"/>
              </a:solidFill>
              <a:latin typeface="Twentieth Century"/>
              <a:ea typeface="Twentieth Century"/>
              <a:cs typeface="Twentieth Century"/>
              <a:sym typeface="Twentieth Century"/>
            </a:endParaRPr>
          </a:p>
          <a:p>
            <a:pPr marL="457200" lvl="0" indent="-342900" algn="l" rtl="0">
              <a:spcBef>
                <a:spcPts val="0"/>
              </a:spcBef>
              <a:spcAft>
                <a:spcPts val="0"/>
              </a:spcAft>
              <a:buSzPts val="1800"/>
              <a:buFont typeface="Twentieth Century"/>
              <a:buChar char="●"/>
            </a:pPr>
            <a:r>
              <a:rPr lang="en-US" sz="1800">
                <a:latin typeface="Twentieth Century"/>
                <a:ea typeface="Twentieth Century"/>
                <a:cs typeface="Twentieth Century"/>
                <a:sym typeface="Twentieth Century"/>
              </a:rPr>
              <a:t>Student College and Career Readiness</a:t>
            </a:r>
            <a:endParaRPr/>
          </a:p>
          <a:p>
            <a:pPr marL="457200" lvl="0" indent="-342900" algn="l" rtl="0">
              <a:spcBef>
                <a:spcPts val="0"/>
              </a:spcBef>
              <a:spcAft>
                <a:spcPts val="0"/>
              </a:spcAft>
              <a:buSzPts val="1800"/>
              <a:buFont typeface="Twentieth Century"/>
              <a:buChar char="●"/>
            </a:pPr>
            <a:r>
              <a:rPr lang="en-US" sz="1800">
                <a:latin typeface="Twentieth Century"/>
                <a:ea typeface="Twentieth Century"/>
                <a:cs typeface="Twentieth Century"/>
                <a:sym typeface="Twentieth Century"/>
              </a:rPr>
              <a:t>Student Community Readiness</a:t>
            </a:r>
            <a:endParaRPr sz="1800">
              <a:latin typeface="Twentieth Century"/>
              <a:ea typeface="Twentieth Century"/>
              <a:cs typeface="Twentieth Century"/>
              <a:sym typeface="Twentieth Century"/>
            </a:endParaRPr>
          </a:p>
          <a:p>
            <a:pPr marL="571500" marR="0" lvl="0" indent="-444500" algn="l" rtl="0">
              <a:spcBef>
                <a:spcPts val="0"/>
              </a:spcBef>
              <a:spcAft>
                <a:spcPts val="0"/>
              </a:spcAft>
              <a:buClr>
                <a:schemeClr val="dk1"/>
              </a:buClr>
              <a:buSzPts val="2000"/>
              <a:buFont typeface="Arial"/>
              <a:buNone/>
            </a:pPr>
            <a:endParaRPr sz="2000">
              <a:solidFill>
                <a:srgbClr val="000000"/>
              </a:solidFill>
              <a:latin typeface="Twentieth Century"/>
              <a:ea typeface="Twentieth Century"/>
              <a:cs typeface="Twentieth Century"/>
              <a:sym typeface="Twentieth Century"/>
            </a:endParaRPr>
          </a:p>
        </p:txBody>
      </p:sp>
      <p:grpSp>
        <p:nvGrpSpPr>
          <p:cNvPr id="354" name="Google Shape;354;p48">
            <a:extLst>
              <a:ext uri="{C183D7F6-B498-43B3-948B-1728B52AA6E4}">
                <adec:decorative xmlns:adec="http://schemas.microsoft.com/office/drawing/2017/decorative" val="1"/>
              </a:ext>
            </a:extLst>
          </p:cNvPr>
          <p:cNvGrpSpPr/>
          <p:nvPr/>
        </p:nvGrpSpPr>
        <p:grpSpPr>
          <a:xfrm>
            <a:off x="7751969" y="227420"/>
            <a:ext cx="1138142" cy="1138142"/>
            <a:chOff x="7471949" y="43990"/>
            <a:chExt cx="1478134" cy="1478134"/>
          </a:xfrm>
        </p:grpSpPr>
        <p:sp>
          <p:nvSpPr>
            <p:cNvPr id="355" name="Google Shape;355;p48"/>
            <p:cNvSpPr/>
            <p:nvPr/>
          </p:nvSpPr>
          <p:spPr>
            <a:xfrm>
              <a:off x="7471949" y="43990"/>
              <a:ext cx="1478134" cy="1478134"/>
            </a:xfrm>
            <a:prstGeom prst="ellipse">
              <a:avLst/>
            </a:prstGeom>
            <a:noFill/>
            <a:ln w="38100" cap="flat" cmpd="sng">
              <a:solidFill>
                <a:srgbClr val="3433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56" name="Google Shape;356;p48"/>
            <p:cNvSpPr/>
            <p:nvPr/>
          </p:nvSpPr>
          <p:spPr>
            <a:xfrm>
              <a:off x="7835952" y="664699"/>
              <a:ext cx="763702" cy="714432"/>
            </a:xfrm>
            <a:prstGeom prst="ellipse">
              <a:avLst/>
            </a:prstGeom>
            <a:noFill/>
            <a:ln w="381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357" name="Google Shape;357;p48"/>
            <p:cNvSpPr/>
            <p:nvPr/>
          </p:nvSpPr>
          <p:spPr>
            <a:xfrm>
              <a:off x="8057672" y="295165"/>
              <a:ext cx="739067" cy="714432"/>
            </a:xfrm>
            <a:prstGeom prst="ellipse">
              <a:avLst/>
            </a:prstGeom>
            <a:noFill/>
            <a:ln w="381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58" name="Google Shape;358;p48"/>
            <p:cNvSpPr/>
            <p:nvPr/>
          </p:nvSpPr>
          <p:spPr>
            <a:xfrm>
              <a:off x="7638868" y="295165"/>
              <a:ext cx="714432" cy="714432"/>
            </a:xfrm>
            <a:prstGeom prst="ellipse">
              <a:avLst/>
            </a:prstGeom>
            <a:noFill/>
            <a:ln w="381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359" name="Google Shape;359;p48">
            <a:extLst>
              <a:ext uri="{C183D7F6-B498-43B3-948B-1728B52AA6E4}">
                <adec:decorative xmlns:adec="http://schemas.microsoft.com/office/drawing/2017/decorative" val="1"/>
              </a:ext>
            </a:extLst>
          </p:cNvPr>
          <p:cNvSpPr/>
          <p:nvPr/>
        </p:nvSpPr>
        <p:spPr>
          <a:xfrm rot="-3404678">
            <a:off x="6801039" y="194705"/>
            <a:ext cx="1455922" cy="1441562"/>
          </a:xfrm>
          <a:prstGeom prst="arc">
            <a:avLst>
              <a:gd name="adj1" fmla="val 16200000"/>
              <a:gd name="adj2" fmla="val 0"/>
            </a:avLst>
          </a:prstGeom>
          <a:noFill/>
          <a:ln w="38100" cap="flat" cmpd="sng">
            <a:solidFill>
              <a:srgbClr val="343397"/>
            </a:solidFill>
            <a:prstDash val="solid"/>
            <a:round/>
            <a:headEnd type="triangle"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4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txBox="1">
            <a:spLocks noGrp="1"/>
          </p:cNvSpPr>
          <p:nvPr>
            <p:ph type="title"/>
          </p:nvPr>
        </p:nvSpPr>
        <p:spPr>
          <a:xfrm>
            <a:off x="997933" y="251382"/>
            <a:ext cx="72750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Culturally Responsive Field Guide</a:t>
            </a:r>
            <a:endParaRPr/>
          </a:p>
        </p:txBody>
      </p:sp>
      <p:pic>
        <p:nvPicPr>
          <p:cNvPr id="367" name="Google Shape;367;p49" descr="PBIS cultural responsiveness field guide"/>
          <p:cNvPicPr preferRelativeResize="0"/>
          <p:nvPr/>
        </p:nvPicPr>
        <p:blipFill>
          <a:blip r:embed="rId3">
            <a:alphaModFix/>
          </a:blip>
          <a:stretch>
            <a:fillRect/>
          </a:stretch>
        </p:blipFill>
        <p:spPr>
          <a:xfrm>
            <a:off x="270350" y="3900279"/>
            <a:ext cx="1821075" cy="2361975"/>
          </a:xfrm>
          <a:prstGeom prst="rect">
            <a:avLst/>
          </a:prstGeom>
          <a:noFill/>
          <a:ln>
            <a:noFill/>
          </a:ln>
        </p:spPr>
      </p:pic>
      <p:sp>
        <p:nvSpPr>
          <p:cNvPr id="368" name="Google Shape;368;p49"/>
          <p:cNvSpPr txBox="1"/>
          <p:nvPr/>
        </p:nvSpPr>
        <p:spPr>
          <a:xfrm>
            <a:off x="582275" y="1242325"/>
            <a:ext cx="8106300" cy="164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i="1">
                <a:latin typeface="Twentieth Century"/>
                <a:ea typeface="Twentieth Century"/>
                <a:cs typeface="Twentieth Century"/>
                <a:sym typeface="Twentieth Century"/>
              </a:rPr>
              <a:t>“The primary goal of cultural responsiveness within a School-Wide Positive Behavioral Interventions and Supports (SWPBIS) framework is to use SWPBIS principles to change school cultures and systems to enhance educational equity. </a:t>
            </a:r>
            <a:r>
              <a:rPr lang="en-US" sz="1900" b="1" i="1">
                <a:latin typeface="Twentieth Century"/>
                <a:ea typeface="Twentieth Century"/>
                <a:cs typeface="Twentieth Century"/>
                <a:sym typeface="Twentieth Century"/>
              </a:rPr>
              <a:t>Because contextual fit is a core principle of SWPBIS, SWPBIS is not fully implemented until it is culturally responsive.</a:t>
            </a:r>
            <a:r>
              <a:rPr lang="en-US" sz="1900" i="1">
                <a:latin typeface="Twentieth Century"/>
                <a:ea typeface="Twentieth Century"/>
                <a:cs typeface="Twentieth Century"/>
                <a:sym typeface="Twentieth Century"/>
              </a:rPr>
              <a:t>”</a:t>
            </a:r>
            <a:endParaRPr sz="1900" i="1">
              <a:latin typeface="Twentieth Century"/>
              <a:ea typeface="Twentieth Century"/>
              <a:cs typeface="Twentieth Century"/>
              <a:sym typeface="Twentieth Century"/>
            </a:endParaRPr>
          </a:p>
        </p:txBody>
      </p:sp>
      <p:sp>
        <p:nvSpPr>
          <p:cNvPr id="369" name="Google Shape;369;p49"/>
          <p:cNvSpPr txBox="1"/>
          <p:nvPr/>
        </p:nvSpPr>
        <p:spPr>
          <a:xfrm>
            <a:off x="2290900" y="4860800"/>
            <a:ext cx="6344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wentieth Century"/>
                <a:ea typeface="Twentieth Century"/>
                <a:cs typeface="Twentieth Century"/>
                <a:sym typeface="Twentieth Century"/>
                <a:hlinkClick r:id="rId4"/>
              </a:rPr>
              <a:t>https://assets-global.website-files.com/5d3725188825e071f1670246/6062383b3f8932b212e9c98b_PBIS%20Cultural%20Responsiveness%20Field%20Guide%20v2.pdf</a:t>
            </a:r>
            <a:endParaRPr>
              <a:latin typeface="Twentieth Century"/>
              <a:ea typeface="Twentieth Century"/>
              <a:cs typeface="Twentieth Century"/>
              <a:sym typeface="Twentieth Century"/>
            </a:endParaRPr>
          </a:p>
        </p:txBody>
      </p:sp>
      <p:sp>
        <p:nvSpPr>
          <p:cNvPr id="370" name="Google Shape;370;p49" descr="What student and family populations at your school might be underrepresented in decision making, policiy setting?"/>
          <p:cNvSpPr/>
          <p:nvPr/>
        </p:nvSpPr>
        <p:spPr>
          <a:xfrm>
            <a:off x="2305575" y="2937050"/>
            <a:ext cx="6182400" cy="163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9"/>
          <p:cNvSpPr txBox="1"/>
          <p:nvPr/>
        </p:nvSpPr>
        <p:spPr>
          <a:xfrm>
            <a:off x="3568475" y="3153563"/>
            <a:ext cx="46230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Twentieth Century"/>
                <a:ea typeface="Twentieth Century"/>
                <a:cs typeface="Twentieth Century"/>
                <a:sym typeface="Twentieth Century"/>
              </a:rPr>
              <a:t>What student and family populations at your school might be underrepresented in decision making, policy setting...?</a:t>
            </a:r>
            <a:endParaRPr sz="1900">
              <a:latin typeface="Twentieth Century"/>
              <a:ea typeface="Twentieth Century"/>
              <a:cs typeface="Twentieth Century"/>
              <a:sym typeface="Twentieth Century"/>
            </a:endParaRPr>
          </a:p>
        </p:txBody>
      </p:sp>
      <p:pic>
        <p:nvPicPr>
          <p:cNvPr id="372" name="Google Shape;372;p4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488119" y="3113644"/>
            <a:ext cx="903375" cy="1141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251200" y="325875"/>
            <a:ext cx="8367000" cy="6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Cultural Responsiveness and Its Core Components in SWPBIS </a:t>
            </a:r>
            <a:endParaRPr/>
          </a:p>
        </p:txBody>
      </p:sp>
      <p:sp>
        <p:nvSpPr>
          <p:cNvPr id="379" name="Google Shape;379;p50"/>
          <p:cNvSpPr txBox="1">
            <a:spLocks noGrp="1"/>
          </p:cNvSpPr>
          <p:nvPr>
            <p:ph type="body" idx="1"/>
          </p:nvPr>
        </p:nvSpPr>
        <p:spPr>
          <a:xfrm>
            <a:off x="489392" y="1397675"/>
            <a:ext cx="7295400" cy="4373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Cultural responsiveness includes:</a:t>
            </a:r>
            <a:endParaRPr/>
          </a:p>
          <a:p>
            <a:pPr marL="457200" lvl="0" indent="-431800" algn="l" rtl="0">
              <a:spcBef>
                <a:spcPts val="640"/>
              </a:spcBef>
              <a:spcAft>
                <a:spcPts val="0"/>
              </a:spcAft>
              <a:buSzPts val="3200"/>
              <a:buChar char="●"/>
            </a:pPr>
            <a:r>
              <a:rPr lang="en-US"/>
              <a:t>holding high expectations for all students</a:t>
            </a:r>
            <a:endParaRPr/>
          </a:p>
          <a:p>
            <a:pPr marL="457200" lvl="0" indent="-431800" algn="l" rtl="0">
              <a:spcBef>
                <a:spcPts val="0"/>
              </a:spcBef>
              <a:spcAft>
                <a:spcPts val="0"/>
              </a:spcAft>
              <a:buSzPts val="3200"/>
              <a:buChar char="●"/>
            </a:pPr>
            <a:r>
              <a:rPr lang="en-US"/>
              <a:t>using students’ cultures and experiences to enhance their learning</a:t>
            </a:r>
            <a:endParaRPr/>
          </a:p>
          <a:p>
            <a:pPr marL="457200" lvl="0" indent="-431800" algn="l" rtl="0">
              <a:spcBef>
                <a:spcPts val="0"/>
              </a:spcBef>
              <a:spcAft>
                <a:spcPts val="0"/>
              </a:spcAft>
              <a:buSzPts val="3200"/>
              <a:buChar char="●"/>
            </a:pPr>
            <a:r>
              <a:rPr lang="en-US"/>
              <a:t>providing all students with access to effective instruction and adequate resources for learning</a:t>
            </a:r>
            <a:endParaRPr/>
          </a:p>
          <a:p>
            <a:pPr marL="0" lvl="0" indent="0" algn="l" rtl="0">
              <a:spcBef>
                <a:spcPts val="640"/>
              </a:spcBef>
              <a:spcAft>
                <a:spcPts val="0"/>
              </a:spcAft>
              <a:buNone/>
            </a:pPr>
            <a:r>
              <a:rPr lang="en-US" sz="1800"/>
              <a:t>(Klingner et al., 2005)</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1"/>
          <p:cNvSpPr txBox="1">
            <a:spLocks noGrp="1"/>
          </p:cNvSpPr>
          <p:nvPr>
            <p:ph type="title"/>
          </p:nvPr>
        </p:nvSpPr>
        <p:spPr>
          <a:xfrm>
            <a:off x="309900" y="401512"/>
            <a:ext cx="6755400" cy="6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800" b="1"/>
              <a:t>Section 1 - Identity Awareness</a:t>
            </a:r>
            <a:endParaRPr sz="3800" b="1"/>
          </a:p>
        </p:txBody>
      </p:sp>
      <p:sp>
        <p:nvSpPr>
          <p:cNvPr id="386" name="Google Shape;386;p51"/>
          <p:cNvSpPr txBox="1">
            <a:spLocks noGrp="1"/>
          </p:cNvSpPr>
          <p:nvPr>
            <p:ph type="body" idx="1"/>
          </p:nvPr>
        </p:nvSpPr>
        <p:spPr>
          <a:xfrm>
            <a:off x="309900" y="1130275"/>
            <a:ext cx="8574600" cy="1953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b="1"/>
              <a:t>What is Identity Awareness?</a:t>
            </a:r>
            <a:endParaRPr b="1"/>
          </a:p>
          <a:p>
            <a:pPr marL="0" lvl="0" indent="0" algn="l" rtl="0">
              <a:spcBef>
                <a:spcPts val="640"/>
              </a:spcBef>
              <a:spcAft>
                <a:spcPts val="0"/>
              </a:spcAft>
              <a:buNone/>
            </a:pPr>
            <a:r>
              <a:rPr lang="en-US" sz="2400"/>
              <a:t>An understanding of: </a:t>
            </a:r>
            <a:endParaRPr sz="2400"/>
          </a:p>
          <a:p>
            <a:pPr marL="0" lvl="0" indent="0" algn="l" rtl="0">
              <a:spcBef>
                <a:spcPts val="640"/>
              </a:spcBef>
              <a:spcAft>
                <a:spcPts val="0"/>
              </a:spcAft>
              <a:buNone/>
            </a:pPr>
            <a:r>
              <a:rPr lang="en-US" sz="2400"/>
              <a:t>personal cultures and values AND how those cultures and values impact classrooms and school environment.</a:t>
            </a:r>
            <a:endParaRPr sz="2400"/>
          </a:p>
        </p:txBody>
      </p:sp>
      <p:pic>
        <p:nvPicPr>
          <p:cNvPr id="387" name="Google Shape;387;p51" descr="Table has columns labeled element of culture, my norms growing up, my norms now, my school's norms, how my students/families may differ, how this difference can create conflict. Examples are given for the element of culture of appropriate language. "/>
          <p:cNvPicPr preferRelativeResize="0"/>
          <p:nvPr/>
        </p:nvPicPr>
        <p:blipFill>
          <a:blip r:embed="rId3">
            <a:alphaModFix/>
          </a:blip>
          <a:stretch>
            <a:fillRect/>
          </a:stretch>
        </p:blipFill>
        <p:spPr>
          <a:xfrm>
            <a:off x="155000" y="3149950"/>
            <a:ext cx="8884399" cy="2555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2"/>
          <p:cNvSpPr txBox="1">
            <a:spLocks noGrp="1"/>
          </p:cNvSpPr>
          <p:nvPr>
            <p:ph type="title"/>
          </p:nvPr>
        </p:nvSpPr>
        <p:spPr>
          <a:xfrm>
            <a:off x="309900" y="988625"/>
            <a:ext cx="8458200" cy="6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800" b="1"/>
              <a:t>Section 2 - </a:t>
            </a:r>
            <a:r>
              <a:rPr lang="en-US" b="1"/>
              <a:t>Tiered Fidelity Inventory (TFI) Cultural Responsiveness Companion</a:t>
            </a:r>
            <a:endParaRPr b="1"/>
          </a:p>
          <a:p>
            <a:pPr marL="0" lvl="0" indent="0" algn="l" rtl="0">
              <a:spcBef>
                <a:spcPts val="0"/>
              </a:spcBef>
              <a:spcAft>
                <a:spcPts val="0"/>
              </a:spcAft>
              <a:buNone/>
            </a:pPr>
            <a:endParaRPr sz="3800" b="1"/>
          </a:p>
        </p:txBody>
      </p:sp>
      <p:sp>
        <p:nvSpPr>
          <p:cNvPr id="394" name="Google Shape;394;p52"/>
          <p:cNvSpPr txBox="1">
            <a:spLocks noGrp="1"/>
          </p:cNvSpPr>
          <p:nvPr>
            <p:ph type="body" idx="1"/>
          </p:nvPr>
        </p:nvSpPr>
        <p:spPr>
          <a:xfrm>
            <a:off x="251700" y="1714450"/>
            <a:ext cx="8574600" cy="745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a:t>The TFI is a fidelity of implementation measure that helps guide teams implement School-Wide PBIS (SWPBIS)</a:t>
            </a:r>
            <a:endParaRPr sz="2400"/>
          </a:p>
        </p:txBody>
      </p:sp>
      <p:graphicFrame>
        <p:nvGraphicFramePr>
          <p:cNvPr id="395" name="Google Shape;395;p52" descr="This is a picture of the eight  TFI action items to be completed in the workbook.  Each item is to be rated not in place, partially or fully in place." title="TFI Action items"/>
          <p:cNvGraphicFramePr/>
          <p:nvPr/>
        </p:nvGraphicFramePr>
        <p:xfrm>
          <a:off x="309894" y="3005905"/>
          <a:ext cx="8458200" cy="2937325"/>
        </p:xfrm>
        <a:graphic>
          <a:graphicData uri="http://schemas.openxmlformats.org/drawingml/2006/table">
            <a:tbl>
              <a:tblPr firstRow="1" bandRow="1">
                <a:noFill/>
                <a:tableStyleId>{91AD7BAD-909E-4864-BFB4-A4EC44E47C39}</a:tableStyleId>
              </a:tblPr>
              <a:tblGrid>
                <a:gridCol w="791025">
                  <a:extLst>
                    <a:ext uri="{9D8B030D-6E8A-4147-A177-3AD203B41FA5}">
                      <a16:colId xmlns:a16="http://schemas.microsoft.com/office/drawing/2014/main" val="20000"/>
                    </a:ext>
                  </a:extLst>
                </a:gridCol>
                <a:gridCol w="7667175">
                  <a:extLst>
                    <a:ext uri="{9D8B030D-6E8A-4147-A177-3AD203B41FA5}">
                      <a16:colId xmlns:a16="http://schemas.microsoft.com/office/drawing/2014/main" val="20001"/>
                    </a:ext>
                  </a:extLst>
                </a:gridCol>
              </a:tblGrid>
              <a:tr h="490900">
                <a:tc>
                  <a:txBody>
                    <a:bodyPr/>
                    <a:lstStyle/>
                    <a:p>
                      <a:pPr marL="0" marR="0" lvl="0" indent="0" algn="l" rtl="0">
                        <a:spcBef>
                          <a:spcPts val="0"/>
                        </a:spcBef>
                        <a:spcAft>
                          <a:spcPts val="0"/>
                        </a:spcAft>
                        <a:buNone/>
                      </a:pPr>
                      <a:r>
                        <a:rPr lang="en-US" sz="1600" b="0">
                          <a:solidFill>
                            <a:srgbClr val="3A54A5"/>
                          </a:solidFill>
                          <a:highlight>
                            <a:srgbClr val="E2E5F4"/>
                          </a:highlight>
                        </a:rPr>
                        <a:t>1.1</a:t>
                      </a:r>
                      <a:endParaRPr b="0">
                        <a:solidFill>
                          <a:srgbClr val="3A54A5"/>
                        </a:solidFill>
                        <a:highlight>
                          <a:srgbClr val="E2E5F4"/>
                        </a:highlight>
                      </a:endParaRPr>
                    </a:p>
                  </a:txBody>
                  <a:tcPr marL="91450" marR="91450" marT="45725" marB="45725">
                    <a:lnB w="19050" cap="flat" cmpd="sng">
                      <a:solidFill>
                        <a:srgbClr val="E2AC00"/>
                      </a:solidFill>
                      <a:prstDash val="solid"/>
                      <a:round/>
                      <a:headEnd type="none" w="sm" len="sm"/>
                      <a:tailEnd type="none" w="sm" len="sm"/>
                    </a:lnB>
                    <a:solidFill>
                      <a:srgbClr val="E2E5F4"/>
                    </a:solidFill>
                  </a:tcPr>
                </a:tc>
                <a:tc>
                  <a:txBody>
                    <a:bodyPr/>
                    <a:lstStyle/>
                    <a:p>
                      <a:pPr marL="0" marR="0" lvl="0" indent="0" algn="l" rtl="0">
                        <a:lnSpc>
                          <a:spcPct val="100000"/>
                        </a:lnSpc>
                        <a:spcBef>
                          <a:spcPts val="0"/>
                        </a:spcBef>
                        <a:spcAft>
                          <a:spcPts val="0"/>
                        </a:spcAft>
                        <a:buNone/>
                      </a:pPr>
                      <a:r>
                        <a:rPr lang="en-US" b="0">
                          <a:solidFill>
                            <a:srgbClr val="3A54A5"/>
                          </a:solidFill>
                        </a:rPr>
                        <a:t>Tier I team includes a Tier I systems coordinator, a family member and individuals able to provide behvioral expertise, coaching expertise, ...</a:t>
                      </a:r>
                      <a:endParaRPr sz="1600" b="0">
                        <a:solidFill>
                          <a:srgbClr val="3A54A5"/>
                        </a:solidFill>
                        <a:latin typeface="Cambria"/>
                        <a:ea typeface="Cambria"/>
                        <a:cs typeface="Cambria"/>
                        <a:sym typeface="Cambria"/>
                      </a:endParaRPr>
                    </a:p>
                  </a:txBody>
                  <a:tcPr marL="68575" marR="68575" marT="0" marB="0" anchor="ctr">
                    <a:lnB w="19050" cap="flat" cmpd="sng">
                      <a:solidFill>
                        <a:srgbClr val="E2AC00"/>
                      </a:solidFill>
                      <a:prstDash val="solid"/>
                      <a:round/>
                      <a:headEnd type="none" w="sm" len="sm"/>
                      <a:tailEnd type="none" w="sm" len="sm"/>
                    </a:lnB>
                    <a:solidFill>
                      <a:srgbClr val="E2E5F4"/>
                    </a:solidFill>
                  </a:tcPr>
                </a:tc>
                <a:extLst>
                  <a:ext uri="{0D108BD9-81ED-4DB2-BD59-A6C34878D82A}">
                    <a16:rowId xmlns:a16="http://schemas.microsoft.com/office/drawing/2014/main" val="10000"/>
                  </a:ext>
                </a:extLst>
              </a:tr>
              <a:tr h="555975">
                <a:tc>
                  <a:txBody>
                    <a:bodyPr/>
                    <a:lstStyle/>
                    <a:p>
                      <a:pPr marL="0" marR="0" lvl="0" indent="0" algn="l" rtl="0">
                        <a:lnSpc>
                          <a:spcPct val="100000"/>
                        </a:lnSpc>
                        <a:spcBef>
                          <a:spcPts val="0"/>
                        </a:spcBef>
                        <a:spcAft>
                          <a:spcPts val="0"/>
                        </a:spcAft>
                        <a:buNone/>
                      </a:pPr>
                      <a:r>
                        <a:rPr lang="en-US" i="1"/>
                        <a:t>1.1 CR</a:t>
                      </a:r>
                      <a:endParaRPr i="1"/>
                    </a:p>
                  </a:txBody>
                  <a:tcPr marL="91450" marR="91450" marT="45725" marB="45725" anchor="ctr">
                    <a:lnT w="19050" cap="flat" cmpd="sng">
                      <a:solidFill>
                        <a:srgbClr val="E2AC00"/>
                      </a:solidFill>
                      <a:prstDash val="solid"/>
                      <a:round/>
                      <a:headEnd type="none" w="sm" len="sm"/>
                      <a:tailEnd type="none" w="sm" len="sm"/>
                    </a:lnT>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School teams include family/student subcommittees or access to grade-level family subcommittees.</a:t>
                      </a:r>
                      <a:endParaRPr i="1"/>
                    </a:p>
                  </a:txBody>
                  <a:tcPr marL="68575" marR="68575" marT="0" marB="0" anchor="ctr">
                    <a:lnT w="19050" cap="flat" cmpd="sng">
                      <a:solidFill>
                        <a:srgbClr val="E2AC00"/>
                      </a:solidFill>
                      <a:prstDash val="solid"/>
                      <a:round/>
                      <a:headEnd type="none" w="sm" len="sm"/>
                      <a:tailEnd type="none" w="sm" len="sm"/>
                    </a:lnT>
                    <a:solidFill>
                      <a:srgbClr val="FFFFFF"/>
                    </a:solidFill>
                  </a:tcPr>
                </a:tc>
                <a:extLst>
                  <a:ext uri="{0D108BD9-81ED-4DB2-BD59-A6C34878D82A}">
                    <a16:rowId xmlns:a16="http://schemas.microsoft.com/office/drawing/2014/main" val="10001"/>
                  </a:ext>
                </a:extLst>
              </a:tr>
              <a:tr h="555975">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Family/student participation and role is clearly outlined, defined, and understood by the family/ student representatives and the team. </a:t>
                      </a:r>
                      <a:endParaRPr i="1"/>
                    </a:p>
                  </a:txBody>
                  <a:tcPr marL="68575" marR="68575" marT="0" marB="0" anchor="ctr">
                    <a:solidFill>
                      <a:srgbClr val="FFFFFF"/>
                    </a:solidFill>
                  </a:tcPr>
                </a:tc>
                <a:extLst>
                  <a:ext uri="{0D108BD9-81ED-4DB2-BD59-A6C34878D82A}">
                    <a16:rowId xmlns:a16="http://schemas.microsoft.com/office/drawing/2014/main" val="10002"/>
                  </a:ext>
                </a:extLst>
              </a:tr>
              <a:tr h="444825">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Families have ownership of system components (e.g., celebrations, acknowledgments).</a:t>
                      </a:r>
                      <a:endParaRPr i="1"/>
                    </a:p>
                  </a:txBody>
                  <a:tcPr marL="68575" marR="68575" marT="0" marB="0" anchor="ctr">
                    <a:solidFill>
                      <a:srgbClr val="FFFFFF"/>
                    </a:solidFill>
                  </a:tcPr>
                </a:tc>
                <a:extLst>
                  <a:ext uri="{0D108BD9-81ED-4DB2-BD59-A6C34878D82A}">
                    <a16:rowId xmlns:a16="http://schemas.microsoft.com/office/drawing/2014/main" val="10003"/>
                  </a:ext>
                </a:extLst>
              </a:tr>
              <a:tr h="444825">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Families assist in reporting team meeting discussions and data to stakeholders.</a:t>
                      </a:r>
                      <a:endParaRPr i="1"/>
                    </a:p>
                  </a:txBody>
                  <a:tcPr marL="68575" marR="68575" marT="0" marB="0" anchor="ctr">
                    <a:solidFill>
                      <a:srgbClr val="FFFFFF"/>
                    </a:solidFill>
                  </a:tcPr>
                </a:tc>
                <a:extLst>
                  <a:ext uri="{0D108BD9-81ED-4DB2-BD59-A6C34878D82A}">
                    <a16:rowId xmlns:a16="http://schemas.microsoft.com/office/drawing/2014/main" val="10004"/>
                  </a:ext>
                </a:extLst>
              </a:tr>
              <a:tr h="444825">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Family feedback is sought regarding school processes such as hiring and policies</a:t>
                      </a:r>
                      <a:endParaRPr i="1"/>
                    </a:p>
                  </a:txBody>
                  <a:tcPr marL="68575" marR="68575" marT="0" marB="0" anchor="ctr">
                    <a:solidFill>
                      <a:srgbClr val="FFFFFF"/>
                    </a:solidFill>
                  </a:tcPr>
                </a:tc>
                <a:extLst>
                  <a:ext uri="{0D108BD9-81ED-4DB2-BD59-A6C34878D82A}">
                    <a16:rowId xmlns:a16="http://schemas.microsoft.com/office/drawing/2014/main" val="10005"/>
                  </a:ext>
                </a:extLst>
              </a:tr>
            </a:tbl>
          </a:graphicData>
        </a:graphic>
      </p:graphicFrame>
      <p:cxnSp>
        <p:nvCxnSpPr>
          <p:cNvPr id="396" name="Google Shape;396;p52">
            <a:extLst>
              <a:ext uri="{C183D7F6-B498-43B3-948B-1728B52AA6E4}">
                <adec:decorative xmlns:adec="http://schemas.microsoft.com/office/drawing/2017/decorative" val="1"/>
              </a:ext>
            </a:extLst>
          </p:cNvPr>
          <p:cNvCxnSpPr/>
          <p:nvPr/>
        </p:nvCxnSpPr>
        <p:spPr>
          <a:xfrm flipH="1">
            <a:off x="8239900" y="2019100"/>
            <a:ext cx="640200" cy="1282500"/>
          </a:xfrm>
          <a:prstGeom prst="straightConnector1">
            <a:avLst/>
          </a:prstGeom>
          <a:noFill/>
          <a:ln w="38100" cap="flat" cmpd="sng">
            <a:solidFill>
              <a:schemeClr val="lt1"/>
            </a:solidFill>
            <a:prstDash val="solid"/>
            <a:round/>
            <a:headEnd type="none" w="med" len="med"/>
            <a:tailEnd type="triangle" w="med" len="med"/>
          </a:ln>
        </p:spPr>
      </p:cxnSp>
      <p:sp>
        <p:nvSpPr>
          <p:cNvPr id="397" name="Google Shape;397;p52"/>
          <p:cNvSpPr txBox="1"/>
          <p:nvPr/>
        </p:nvSpPr>
        <p:spPr>
          <a:xfrm>
            <a:off x="7121800" y="2460250"/>
            <a:ext cx="175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Twentieth Century"/>
                <a:ea typeface="Twentieth Century"/>
                <a:cs typeface="Twentieth Century"/>
                <a:sym typeface="Twentieth Century"/>
              </a:rPr>
              <a:t>TFI Question #1</a:t>
            </a:r>
            <a:endParaRPr b="1">
              <a:latin typeface="Twentieth Century"/>
              <a:ea typeface="Twentieth Century"/>
              <a:cs typeface="Twentieth Century"/>
              <a:sym typeface="Twentieth Century"/>
            </a:endParaRPr>
          </a:p>
        </p:txBody>
      </p:sp>
      <p:cxnSp>
        <p:nvCxnSpPr>
          <p:cNvPr id="398" name="Google Shape;398;p52">
            <a:extLst>
              <a:ext uri="{C183D7F6-B498-43B3-948B-1728B52AA6E4}">
                <adec:decorative xmlns:adec="http://schemas.microsoft.com/office/drawing/2017/decorative" val="1"/>
              </a:ext>
            </a:extLst>
          </p:cNvPr>
          <p:cNvCxnSpPr/>
          <p:nvPr/>
        </p:nvCxnSpPr>
        <p:spPr>
          <a:xfrm rot="10800000" flipH="1">
            <a:off x="893050" y="5846950"/>
            <a:ext cx="780000" cy="792000"/>
          </a:xfrm>
          <a:prstGeom prst="straightConnector1">
            <a:avLst/>
          </a:prstGeom>
          <a:noFill/>
          <a:ln w="38100" cap="flat" cmpd="sng">
            <a:solidFill>
              <a:schemeClr val="lt1"/>
            </a:solidFill>
            <a:prstDash val="solid"/>
            <a:round/>
            <a:headEnd type="none" w="med" len="med"/>
            <a:tailEnd type="triangle" w="med" len="med"/>
          </a:ln>
        </p:spPr>
      </p:cxnSp>
      <p:sp>
        <p:nvSpPr>
          <p:cNvPr id="399" name="Google Shape;399;p52"/>
          <p:cNvSpPr txBox="1"/>
          <p:nvPr/>
        </p:nvSpPr>
        <p:spPr>
          <a:xfrm>
            <a:off x="1331900" y="6151050"/>
            <a:ext cx="5222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Twentieth Century"/>
                <a:ea typeface="Twentieth Century"/>
                <a:cs typeface="Twentieth Century"/>
                <a:sym typeface="Twentieth Century"/>
              </a:rPr>
              <a:t>Culturally Relevant Considerations for the TFI question. Helps ensure ALL students will be included in your framework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aphicFrame>
        <p:nvGraphicFramePr>
          <p:cNvPr id="154" name="Google Shape;154;p35"/>
          <p:cNvGraphicFramePr/>
          <p:nvPr>
            <p:extLst>
              <p:ext uri="{D42A27DB-BD31-4B8C-83A1-F6EECF244321}">
                <p14:modId xmlns:p14="http://schemas.microsoft.com/office/powerpoint/2010/main" val="370895944"/>
              </p:ext>
            </p:extLst>
          </p:nvPr>
        </p:nvGraphicFramePr>
        <p:xfrm>
          <a:off x="521134" y="882479"/>
          <a:ext cx="8218600" cy="5318325"/>
        </p:xfrm>
        <a:graphic>
          <a:graphicData uri="http://schemas.openxmlformats.org/drawingml/2006/table">
            <a:tbl>
              <a:tblPr firstRow="1">
                <a:noFill/>
                <a:tableStyleId>{87C0C67D-023A-438B-AB77-07600131224D}</a:tableStyleId>
              </a:tblPr>
              <a:tblGrid>
                <a:gridCol w="2054800">
                  <a:extLst>
                    <a:ext uri="{9D8B030D-6E8A-4147-A177-3AD203B41FA5}">
                      <a16:colId xmlns:a16="http://schemas.microsoft.com/office/drawing/2014/main" val="20000"/>
                    </a:ext>
                  </a:extLst>
                </a:gridCol>
                <a:gridCol w="6163800">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1"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060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0"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8195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Committed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0" i="0" u="none" strike="noStrike" cap="none" dirty="0">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55" name="Google Shape;155;p35"/>
          <p:cNvSpPr txBox="1">
            <a:spLocks noGrp="1"/>
          </p:cNvSpPr>
          <p:nvPr>
            <p:ph type="title"/>
          </p:nvPr>
        </p:nvSpPr>
        <p:spPr>
          <a:xfrm>
            <a:off x="493081" y="165096"/>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400"/>
              <a:buFont typeface="Calibri"/>
              <a:buNone/>
            </a:pPr>
            <a:r>
              <a:rPr lang="en-US" sz="2400">
                <a:latin typeface="Calibri"/>
                <a:ea typeface="Calibri"/>
                <a:cs typeface="Calibri"/>
                <a:sym typeface="Calibri"/>
              </a:rPr>
              <a:t>Learning Expectations for </a:t>
            </a:r>
            <a:r>
              <a:rPr lang="en-US" sz="2800" i="1">
                <a:latin typeface="Calibri"/>
                <a:ea typeface="Calibri"/>
                <a:cs typeface="Calibri"/>
                <a:sym typeface="Calibri"/>
              </a:rPr>
              <a:t>Virtual</a:t>
            </a:r>
            <a:r>
              <a:rPr lang="en-US" sz="2400">
                <a:latin typeface="Calibri"/>
                <a:ea typeface="Calibri"/>
                <a:cs typeface="Calibri"/>
                <a:sym typeface="Calibri"/>
              </a:rPr>
              <a:t> Training</a:t>
            </a:r>
            <a:endParaRPr/>
          </a:p>
        </p:txBody>
      </p:sp>
      <p:pic>
        <p:nvPicPr>
          <p:cNvPr id="156" name="Google Shape;156;p35" descr="Find a quiet place, gather materials before you log in, make sure your device is charged, be on time. "/>
          <p:cNvPicPr preferRelativeResize="0"/>
          <p:nvPr/>
        </p:nvPicPr>
        <p:blipFill rotWithShape="1">
          <a:blip r:embed="rId3">
            <a:alphaModFix/>
          </a:blip>
          <a:srcRect/>
          <a:stretch/>
        </p:blipFill>
        <p:spPr>
          <a:xfrm>
            <a:off x="2620703" y="1434429"/>
            <a:ext cx="6007100" cy="1155700"/>
          </a:xfrm>
          <a:prstGeom prst="rect">
            <a:avLst/>
          </a:prstGeom>
          <a:noFill/>
          <a:ln>
            <a:noFill/>
          </a:ln>
        </p:spPr>
      </p:pic>
      <p:pic>
        <p:nvPicPr>
          <p:cNvPr id="157" name="Google Shape;157;p35" descr="Stay engaged, mute your mic when you aren't talking, raise your hand if you have a question, be a polite learner."/>
          <p:cNvPicPr preferRelativeResize="0"/>
          <p:nvPr/>
        </p:nvPicPr>
        <p:blipFill rotWithShape="1">
          <a:blip r:embed="rId4">
            <a:alphaModFix/>
          </a:blip>
          <a:srcRect/>
          <a:stretch/>
        </p:blipFill>
        <p:spPr>
          <a:xfrm>
            <a:off x="2620703" y="2667672"/>
            <a:ext cx="6019800" cy="1600200"/>
          </a:xfrm>
          <a:prstGeom prst="rect">
            <a:avLst/>
          </a:prstGeom>
          <a:noFill/>
          <a:ln>
            <a:noFill/>
          </a:ln>
        </p:spPr>
      </p:pic>
      <p:pic>
        <p:nvPicPr>
          <p:cNvPr id="158" name="Google Shape;158;p35" descr="Keep your face in the center of the screen, complete assignments."/>
          <p:cNvPicPr preferRelativeResize="0"/>
          <p:nvPr/>
        </p:nvPicPr>
        <p:blipFill rotWithShape="1">
          <a:blip r:embed="rId5">
            <a:alphaModFix/>
          </a:blip>
          <a:srcRect/>
          <a:stretch/>
        </p:blipFill>
        <p:spPr>
          <a:xfrm>
            <a:off x="2811034" y="4345415"/>
            <a:ext cx="3149600" cy="1828800"/>
          </a:xfrm>
          <a:prstGeom prst="rect">
            <a:avLst/>
          </a:prstGeom>
          <a:noFill/>
          <a:ln>
            <a:noFill/>
          </a:ln>
        </p:spPr>
      </p:pic>
      <p:sp>
        <p:nvSpPr>
          <p:cNvPr id="159" name="Google Shape;159;p35"/>
          <p:cNvSpPr txBox="1"/>
          <p:nvPr/>
        </p:nvSpPr>
        <p:spPr>
          <a:xfrm>
            <a:off x="5367532" y="6001370"/>
            <a:ext cx="1529456" cy="707886"/>
          </a:xfrm>
          <a:prstGeom prst="rect">
            <a:avLst/>
          </a:prstGeom>
          <a:solidFill>
            <a:srgbClr val="FFFFFF"/>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a:solidFill>
                  <a:schemeClr val="accent6"/>
                </a:solidFill>
                <a:latin typeface="Calibri"/>
                <a:ea typeface="Calibri"/>
                <a:cs typeface="Calibri"/>
                <a:sym typeface="Calibri"/>
              </a:rPr>
              <a:t>Awesome expectations from the team at Sandburg Elementary, SPS186!</a:t>
            </a:r>
            <a:endParaRPr/>
          </a:p>
        </p:txBody>
      </p:sp>
      <p:sp>
        <p:nvSpPr>
          <p:cNvPr id="160" name="Google Shape;160;p35"/>
          <p:cNvSpPr/>
          <p:nvPr/>
        </p:nvSpPr>
        <p:spPr>
          <a:xfrm>
            <a:off x="2811034" y="1517515"/>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1</a:t>
            </a:r>
            <a:endParaRPr/>
          </a:p>
        </p:txBody>
      </p:sp>
      <p:sp>
        <p:nvSpPr>
          <p:cNvPr id="161" name="Google Shape;161;p35"/>
          <p:cNvSpPr/>
          <p:nvPr/>
        </p:nvSpPr>
        <p:spPr>
          <a:xfrm>
            <a:off x="4379013" y="1517514"/>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2</a:t>
            </a:r>
            <a:endParaRPr/>
          </a:p>
        </p:txBody>
      </p:sp>
      <p:sp>
        <p:nvSpPr>
          <p:cNvPr id="162" name="Google Shape;162;p35"/>
          <p:cNvSpPr/>
          <p:nvPr/>
        </p:nvSpPr>
        <p:spPr>
          <a:xfrm>
            <a:off x="5946992" y="151751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3</a:t>
            </a:r>
            <a:endParaRPr/>
          </a:p>
        </p:txBody>
      </p:sp>
      <p:sp>
        <p:nvSpPr>
          <p:cNvPr id="163" name="Google Shape;163;p35"/>
          <p:cNvSpPr/>
          <p:nvPr/>
        </p:nvSpPr>
        <p:spPr>
          <a:xfrm>
            <a:off x="7287397" y="153013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4</a:t>
            </a:r>
            <a:endParaRPr/>
          </a:p>
        </p:txBody>
      </p:sp>
      <p:sp>
        <p:nvSpPr>
          <p:cNvPr id="164" name="Google Shape;164;p35"/>
          <p:cNvSpPr/>
          <p:nvPr/>
        </p:nvSpPr>
        <p:spPr>
          <a:xfrm>
            <a:off x="2824743" y="2860688"/>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5</a:t>
            </a:r>
            <a:endParaRPr/>
          </a:p>
        </p:txBody>
      </p:sp>
      <p:sp>
        <p:nvSpPr>
          <p:cNvPr id="165" name="Google Shape;165;p35"/>
          <p:cNvSpPr/>
          <p:nvPr/>
        </p:nvSpPr>
        <p:spPr>
          <a:xfrm>
            <a:off x="4359481" y="283618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6</a:t>
            </a:r>
            <a:endParaRPr/>
          </a:p>
        </p:txBody>
      </p:sp>
      <p:sp>
        <p:nvSpPr>
          <p:cNvPr id="166" name="Google Shape;166;p35"/>
          <p:cNvSpPr/>
          <p:nvPr/>
        </p:nvSpPr>
        <p:spPr>
          <a:xfrm>
            <a:off x="7198094" y="2877681"/>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8</a:t>
            </a:r>
            <a:endParaRPr/>
          </a:p>
        </p:txBody>
      </p:sp>
      <p:sp>
        <p:nvSpPr>
          <p:cNvPr id="167" name="Google Shape;167;p35"/>
          <p:cNvSpPr/>
          <p:nvPr/>
        </p:nvSpPr>
        <p:spPr>
          <a:xfrm>
            <a:off x="2828725" y="4769930"/>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9</a:t>
            </a:r>
            <a:endParaRPr/>
          </a:p>
        </p:txBody>
      </p:sp>
      <p:sp>
        <p:nvSpPr>
          <p:cNvPr id="168" name="Google Shape;168;p35"/>
          <p:cNvSpPr/>
          <p:nvPr/>
        </p:nvSpPr>
        <p:spPr>
          <a:xfrm>
            <a:off x="4330728" y="4708763"/>
            <a:ext cx="591848" cy="591848"/>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10</a:t>
            </a:r>
            <a:endParaRPr/>
          </a:p>
        </p:txBody>
      </p:sp>
      <p:sp>
        <p:nvSpPr>
          <p:cNvPr id="169" name="Google Shape;169;p35"/>
          <p:cNvSpPr/>
          <p:nvPr/>
        </p:nvSpPr>
        <p:spPr>
          <a:xfrm>
            <a:off x="5771182" y="2874836"/>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7</a:t>
            </a:r>
            <a:endParaRPr/>
          </a:p>
        </p:txBody>
      </p:sp>
      <p:pic>
        <p:nvPicPr>
          <p:cNvPr id="170" name="Google Shape;170;p35">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rot="196619">
            <a:off x="6813787" y="4232906"/>
            <a:ext cx="1906622" cy="2467393"/>
          </a:xfrm>
          <a:prstGeom prst="rect">
            <a:avLst/>
          </a:prstGeom>
          <a:noFill/>
          <a:ln w="9525" cap="flat" cmpd="sng">
            <a:solidFill>
              <a:schemeClr val="accent6"/>
            </a:solidFill>
            <a:prstDash val="solid"/>
            <a:round/>
            <a:headEnd type="none" w="sm" len="sm"/>
            <a:tailEnd type="none" w="sm" len="sm"/>
          </a:ln>
          <a:effectLst>
            <a:outerShdw blurRad="292100" dist="139700" dir="2700000" algn="tl" rotWithShape="0">
              <a:srgbClr val="333333">
                <a:alpha val="64705"/>
              </a:srgbClr>
            </a:outerShdw>
          </a:effectLst>
        </p:spPr>
      </p:pic>
      <p:pic>
        <p:nvPicPr>
          <p:cNvPr id="171" name="Google Shape;171;p35">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156973" y="176488"/>
            <a:ext cx="608969" cy="6089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3"/>
          <p:cNvSpPr txBox="1">
            <a:spLocks noGrp="1"/>
          </p:cNvSpPr>
          <p:nvPr>
            <p:ph type="title"/>
          </p:nvPr>
        </p:nvSpPr>
        <p:spPr>
          <a:xfrm>
            <a:off x="309900" y="401500"/>
            <a:ext cx="8729400" cy="6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800" b="1"/>
              <a:t>Staff Elements of Culture Activity p. 52-53</a:t>
            </a:r>
            <a:endParaRPr sz="3800" b="1"/>
          </a:p>
        </p:txBody>
      </p:sp>
      <p:sp>
        <p:nvSpPr>
          <p:cNvPr id="406" name="Google Shape;406;p53"/>
          <p:cNvSpPr txBox="1">
            <a:spLocks noGrp="1"/>
          </p:cNvSpPr>
          <p:nvPr>
            <p:ph type="body" idx="1"/>
          </p:nvPr>
        </p:nvSpPr>
        <p:spPr>
          <a:xfrm>
            <a:off x="284700" y="1020850"/>
            <a:ext cx="8574600" cy="14814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SzPts val="2400"/>
              <a:buAutoNum type="arabicPeriod"/>
            </a:pPr>
            <a:r>
              <a:rPr lang="en-US" sz="2400"/>
              <a:t>Fill in the empty row based on your own experience</a:t>
            </a:r>
            <a:endParaRPr sz="2400"/>
          </a:p>
          <a:p>
            <a:pPr marL="457200" lvl="0" indent="-381000" algn="l" rtl="0">
              <a:spcBef>
                <a:spcPts val="0"/>
              </a:spcBef>
              <a:spcAft>
                <a:spcPts val="0"/>
              </a:spcAft>
              <a:buSzPts val="2400"/>
              <a:buAutoNum type="arabicPeriod"/>
            </a:pPr>
            <a:r>
              <a:rPr lang="en-US" sz="2400"/>
              <a:t>Discuss in your group similarities and difference.</a:t>
            </a:r>
            <a:endParaRPr sz="2400"/>
          </a:p>
          <a:p>
            <a:pPr marL="0" lvl="0" indent="0" algn="l" rtl="0">
              <a:spcBef>
                <a:spcPts val="640"/>
              </a:spcBef>
              <a:spcAft>
                <a:spcPts val="0"/>
              </a:spcAft>
              <a:buNone/>
            </a:pPr>
            <a:r>
              <a:rPr lang="en-US" sz="2400" b="1" i="1"/>
              <a:t>What happens when we assume school values are the “right values?”</a:t>
            </a:r>
            <a:endParaRPr sz="2400" b="1" i="1"/>
          </a:p>
        </p:txBody>
      </p:sp>
      <p:pic>
        <p:nvPicPr>
          <p:cNvPr id="407" name="Google Shape;407;p53" descr="Same table as earlier slide showing appropriate language element of culture example. Element of attitude toward time has been added and the other columns are blank."/>
          <p:cNvPicPr preferRelativeResize="0"/>
          <p:nvPr/>
        </p:nvPicPr>
        <p:blipFill>
          <a:blip r:embed="rId3">
            <a:alphaModFix/>
          </a:blip>
          <a:stretch>
            <a:fillRect/>
          </a:stretch>
        </p:blipFill>
        <p:spPr>
          <a:xfrm>
            <a:off x="129800" y="2350600"/>
            <a:ext cx="8884399" cy="2555250"/>
          </a:xfrm>
          <a:prstGeom prst="rect">
            <a:avLst/>
          </a:prstGeom>
          <a:noFill/>
          <a:ln>
            <a:noFill/>
          </a:ln>
        </p:spPr>
      </p:pic>
      <p:pic>
        <p:nvPicPr>
          <p:cNvPr id="408" name="Google Shape;408;p5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2400" y="4905850"/>
            <a:ext cx="8839201" cy="771288"/>
          </a:xfrm>
          <a:prstGeom prst="rect">
            <a:avLst/>
          </a:prstGeom>
          <a:noFill/>
          <a:ln>
            <a:noFill/>
          </a:ln>
        </p:spPr>
      </p:pic>
      <p:sp>
        <p:nvSpPr>
          <p:cNvPr id="409" name="Google Shape;409;p53"/>
          <p:cNvSpPr txBox="1"/>
          <p:nvPr/>
        </p:nvSpPr>
        <p:spPr>
          <a:xfrm>
            <a:off x="585850" y="5961975"/>
            <a:ext cx="3342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u="sng">
                <a:solidFill>
                  <a:schemeClr val="hlink"/>
                </a:solidFill>
                <a:latin typeface="Twentieth Century"/>
                <a:ea typeface="Twentieth Century"/>
                <a:cs typeface="Twentieth Century"/>
                <a:sym typeface="Twentieth Century"/>
                <a:hlinkClick r:id="rId5"/>
              </a:rPr>
              <a:t>Activity Handout</a:t>
            </a:r>
            <a:endParaRPr sz="2300">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2" name="Title 1">
            <a:extLst>
              <a:ext uri="{FF2B5EF4-FFF2-40B4-BE49-F238E27FC236}">
                <a16:creationId xmlns:a16="http://schemas.microsoft.com/office/drawing/2014/main" id="{CC0AA2B0-D9D7-F849-9CD4-A8B9AC1FD6F6}"/>
              </a:ext>
            </a:extLst>
          </p:cNvPr>
          <p:cNvSpPr>
            <a:spLocks noGrp="1"/>
          </p:cNvSpPr>
          <p:nvPr>
            <p:ph type="title"/>
          </p:nvPr>
        </p:nvSpPr>
        <p:spPr/>
        <p:txBody>
          <a:bodyPr/>
          <a:lstStyle/>
          <a:p>
            <a:r>
              <a:rPr lang="en-US" dirty="0"/>
              <a:t>Systems</a:t>
            </a:r>
          </a:p>
        </p:txBody>
      </p:sp>
      <p:sp>
        <p:nvSpPr>
          <p:cNvPr id="415" name="Google Shape;415;p54" descr="Systems: team-based leadership an coordination, administrato commitment, on-going professional development and coaching, support for staff implementing practices, communication and input from stakeholders, documentation and policies. "/>
          <p:cNvSpPr/>
          <p:nvPr/>
        </p:nvSpPr>
        <p:spPr>
          <a:xfrm>
            <a:off x="806400" y="0"/>
            <a:ext cx="7498200" cy="6858000"/>
          </a:xfrm>
          <a:prstGeom prst="ellipse">
            <a:avLst/>
          </a:prstGeom>
          <a:solidFill>
            <a:srgbClr val="FFFFFF"/>
          </a:solidFill>
          <a:ln w="304800" cap="flat" cmpd="sng">
            <a:solidFill>
              <a:srgbClr val="61F7C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62F7CD"/>
              </a:solidFill>
              <a:latin typeface="Twentieth Century"/>
              <a:ea typeface="Twentieth Century"/>
              <a:cs typeface="Twentieth Century"/>
              <a:sym typeface="Twentieth Century"/>
            </a:endParaRPr>
          </a:p>
        </p:txBody>
      </p:sp>
      <p:sp>
        <p:nvSpPr>
          <p:cNvPr id="416" name="Google Shape;416;p54"/>
          <p:cNvSpPr txBox="1"/>
          <p:nvPr/>
        </p:nvSpPr>
        <p:spPr>
          <a:xfrm>
            <a:off x="2884250" y="530175"/>
            <a:ext cx="34530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000000"/>
                </a:solidFill>
                <a:latin typeface="Twentieth Century"/>
                <a:ea typeface="Twentieth Century"/>
                <a:cs typeface="Twentieth Century"/>
                <a:sym typeface="Twentieth Century"/>
              </a:rPr>
              <a:t>SYSTEMS</a:t>
            </a:r>
            <a:endParaRPr/>
          </a:p>
        </p:txBody>
      </p:sp>
      <p:sp>
        <p:nvSpPr>
          <p:cNvPr id="417" name="Google Shape;417;p54"/>
          <p:cNvSpPr txBox="1"/>
          <p:nvPr/>
        </p:nvSpPr>
        <p:spPr>
          <a:xfrm>
            <a:off x="2270749" y="1446675"/>
            <a:ext cx="5108100" cy="4678200"/>
          </a:xfrm>
          <a:prstGeom prst="rect">
            <a:avLst/>
          </a:prstGeom>
          <a:noFill/>
          <a:ln>
            <a:noFill/>
          </a:ln>
        </p:spPr>
        <p:txBody>
          <a:bodyPr spcFirstLastPara="1" wrap="square" lIns="91425" tIns="45700" rIns="91425" bIns="45700" anchor="t" anchorCtr="0">
            <a:noAutofit/>
          </a:bodyPr>
          <a:lstStyle/>
          <a:p>
            <a:pPr marL="350838" marR="0" lvl="0" indent="-350838" algn="l" rtl="0">
              <a:spcBef>
                <a:spcPts val="0"/>
              </a:spcBef>
              <a:spcAft>
                <a:spcPts val="0"/>
              </a:spcAft>
              <a:buClr>
                <a:srgbClr val="000000"/>
              </a:buClr>
              <a:buSzPts val="1900"/>
              <a:buFont typeface="Arial"/>
              <a:buChar char="•"/>
            </a:pPr>
            <a:r>
              <a:rPr lang="en-US" sz="1900" b="1">
                <a:solidFill>
                  <a:srgbClr val="000000"/>
                </a:solidFill>
                <a:latin typeface="Twentieth Century"/>
                <a:ea typeface="Twentieth Century"/>
                <a:cs typeface="Twentieth Century"/>
                <a:sym typeface="Twentieth Century"/>
              </a:rPr>
              <a:t>Team-based leadership and coordination </a:t>
            </a:r>
            <a:r>
              <a:rPr lang="en-US" sz="1900">
                <a:solidFill>
                  <a:srgbClr val="000000"/>
                </a:solidFill>
                <a:latin typeface="Twentieth Century"/>
                <a:ea typeface="Twentieth Century"/>
                <a:cs typeface="Twentieth Century"/>
                <a:sym typeface="Twentieth Century"/>
              </a:rPr>
              <a:t>(District and School)</a:t>
            </a:r>
            <a:endParaRPr/>
          </a:p>
          <a:p>
            <a:pPr marL="350838" marR="0" lvl="0" indent="-350838" algn="l" rtl="0">
              <a:spcBef>
                <a:spcPts val="1800"/>
              </a:spcBef>
              <a:spcAft>
                <a:spcPts val="0"/>
              </a:spcAft>
              <a:buClr>
                <a:srgbClr val="000000"/>
              </a:buClr>
              <a:buSzPts val="1900"/>
              <a:buFont typeface="Arial"/>
              <a:buChar char="•"/>
            </a:pPr>
            <a:r>
              <a:rPr lang="en-US" sz="1900">
                <a:solidFill>
                  <a:srgbClr val="000000"/>
                </a:solidFill>
                <a:latin typeface="Twentieth Century"/>
                <a:ea typeface="Twentieth Century"/>
                <a:cs typeface="Twentieth Century"/>
                <a:sym typeface="Twentieth Century"/>
              </a:rPr>
              <a:t>District and School Administrator Commitment</a:t>
            </a:r>
            <a:endParaRPr/>
          </a:p>
          <a:p>
            <a:pPr marL="350838" marR="0" lvl="0" indent="-350838" algn="l" rtl="0">
              <a:spcBef>
                <a:spcPts val="1800"/>
              </a:spcBef>
              <a:spcAft>
                <a:spcPts val="0"/>
              </a:spcAft>
              <a:buClr>
                <a:srgbClr val="000000"/>
              </a:buClr>
              <a:buSzPts val="1900"/>
              <a:buFont typeface="Arial"/>
              <a:buChar char="•"/>
            </a:pPr>
            <a:r>
              <a:rPr lang="en-US" sz="1900">
                <a:solidFill>
                  <a:srgbClr val="000000"/>
                </a:solidFill>
                <a:latin typeface="Twentieth Century"/>
                <a:ea typeface="Twentieth Century"/>
                <a:cs typeface="Twentieth Century"/>
                <a:sym typeface="Twentieth Century"/>
              </a:rPr>
              <a:t>Ongoing</a:t>
            </a:r>
            <a:r>
              <a:rPr lang="en-US" sz="1900" b="1">
                <a:solidFill>
                  <a:srgbClr val="000000"/>
                </a:solidFill>
                <a:latin typeface="Twentieth Century"/>
                <a:ea typeface="Twentieth Century"/>
                <a:cs typeface="Twentieth Century"/>
                <a:sym typeface="Twentieth Century"/>
              </a:rPr>
              <a:t> professional development including coaching </a:t>
            </a:r>
            <a:r>
              <a:rPr lang="en-US" sz="1900">
                <a:solidFill>
                  <a:srgbClr val="000000"/>
                </a:solidFill>
                <a:latin typeface="Twentieth Century"/>
                <a:ea typeface="Twentieth Century"/>
                <a:cs typeface="Twentieth Century"/>
                <a:sym typeface="Twentieth Century"/>
              </a:rPr>
              <a:t>and performance feedback</a:t>
            </a:r>
            <a:endParaRPr/>
          </a:p>
          <a:p>
            <a:pPr marL="350838" marR="0" lvl="0" indent="-350838" algn="l" rtl="0">
              <a:spcBef>
                <a:spcPts val="1800"/>
              </a:spcBef>
              <a:spcAft>
                <a:spcPts val="0"/>
              </a:spcAft>
              <a:buClr>
                <a:srgbClr val="000000"/>
              </a:buClr>
              <a:buSzPts val="1900"/>
              <a:buFont typeface="Arial"/>
              <a:buChar char="•"/>
            </a:pPr>
            <a:r>
              <a:rPr lang="en-US" sz="1900">
                <a:solidFill>
                  <a:srgbClr val="000000"/>
                </a:solidFill>
                <a:latin typeface="Twentieth Century"/>
                <a:ea typeface="Twentieth Century"/>
                <a:cs typeface="Twentieth Century"/>
                <a:sym typeface="Twentieth Century"/>
              </a:rPr>
              <a:t>Support for staff in Implementing practices</a:t>
            </a:r>
            <a:endParaRPr/>
          </a:p>
          <a:p>
            <a:pPr marL="350838" marR="0" lvl="0" indent="-350838" algn="l" rtl="0">
              <a:spcBef>
                <a:spcPts val="1800"/>
              </a:spcBef>
              <a:spcAft>
                <a:spcPts val="0"/>
              </a:spcAft>
              <a:buClr>
                <a:srgbClr val="000000"/>
              </a:buClr>
              <a:buSzPts val="1900"/>
              <a:buFont typeface="Arial"/>
              <a:buChar char="•"/>
            </a:pPr>
            <a:r>
              <a:rPr lang="en-US" sz="1900">
                <a:solidFill>
                  <a:srgbClr val="000000"/>
                </a:solidFill>
                <a:latin typeface="Twentieth Century"/>
                <a:ea typeface="Twentieth Century"/>
                <a:cs typeface="Twentieth Century"/>
                <a:sym typeface="Twentieth Century"/>
              </a:rPr>
              <a:t>Communication/input from stakeholders</a:t>
            </a:r>
            <a:endParaRPr/>
          </a:p>
          <a:p>
            <a:pPr marL="350838" marR="0" lvl="0" indent="-350838" algn="l" rtl="0">
              <a:spcBef>
                <a:spcPts val="1800"/>
              </a:spcBef>
              <a:spcAft>
                <a:spcPts val="0"/>
              </a:spcAft>
              <a:buClr>
                <a:srgbClr val="000000"/>
              </a:buClr>
              <a:buSzPts val="1900"/>
              <a:buFont typeface="Arial"/>
              <a:buChar char="•"/>
            </a:pPr>
            <a:r>
              <a:rPr lang="en-US" sz="1900">
                <a:solidFill>
                  <a:srgbClr val="000000"/>
                </a:solidFill>
                <a:latin typeface="Twentieth Century"/>
                <a:ea typeface="Twentieth Century"/>
                <a:cs typeface="Twentieth Century"/>
                <a:sym typeface="Twentieth Century"/>
              </a:rPr>
              <a:t>Documentation and Policies</a:t>
            </a:r>
            <a:endParaRPr/>
          </a:p>
          <a:p>
            <a:pPr marL="463550" marR="0" lvl="0" indent="-349250" algn="l" rtl="0">
              <a:spcBef>
                <a:spcPts val="1800"/>
              </a:spcBef>
              <a:spcAft>
                <a:spcPts val="0"/>
              </a:spcAft>
              <a:buClr>
                <a:schemeClr val="dk1"/>
              </a:buClr>
              <a:buSzPts val="1800"/>
              <a:buFont typeface="Arial"/>
              <a:buNone/>
            </a:pPr>
            <a:endParaRPr sz="1800">
              <a:solidFill>
                <a:srgbClr val="000000"/>
              </a:solidFill>
              <a:latin typeface="Twentieth Century"/>
              <a:ea typeface="Twentieth Century"/>
              <a:cs typeface="Twentieth Century"/>
              <a:sym typeface="Twentieth Century"/>
            </a:endParaRPr>
          </a:p>
        </p:txBody>
      </p:sp>
      <p:grpSp>
        <p:nvGrpSpPr>
          <p:cNvPr id="418" name="Google Shape;418;p54">
            <a:extLst>
              <a:ext uri="{C183D7F6-B498-43B3-948B-1728B52AA6E4}">
                <adec:decorative xmlns:adec="http://schemas.microsoft.com/office/drawing/2017/decorative" val="1"/>
              </a:ext>
            </a:extLst>
          </p:cNvPr>
          <p:cNvGrpSpPr/>
          <p:nvPr/>
        </p:nvGrpSpPr>
        <p:grpSpPr>
          <a:xfrm>
            <a:off x="7751969" y="227420"/>
            <a:ext cx="1138142" cy="1138142"/>
            <a:chOff x="7471949" y="43990"/>
            <a:chExt cx="1478134" cy="1478134"/>
          </a:xfrm>
        </p:grpSpPr>
        <p:sp>
          <p:nvSpPr>
            <p:cNvPr id="419" name="Google Shape;419;p54"/>
            <p:cNvSpPr/>
            <p:nvPr/>
          </p:nvSpPr>
          <p:spPr>
            <a:xfrm>
              <a:off x="7471949" y="43990"/>
              <a:ext cx="1478134" cy="1478134"/>
            </a:xfrm>
            <a:prstGeom prst="ellipse">
              <a:avLst/>
            </a:prstGeom>
            <a:noFill/>
            <a:ln w="38100" cap="flat" cmpd="sng">
              <a:solidFill>
                <a:srgbClr val="3433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20" name="Google Shape;420;p54"/>
            <p:cNvSpPr/>
            <p:nvPr/>
          </p:nvSpPr>
          <p:spPr>
            <a:xfrm>
              <a:off x="7835952" y="664699"/>
              <a:ext cx="763702" cy="714432"/>
            </a:xfrm>
            <a:prstGeom prst="ellipse">
              <a:avLst/>
            </a:prstGeom>
            <a:noFill/>
            <a:ln w="381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421" name="Google Shape;421;p54"/>
            <p:cNvSpPr/>
            <p:nvPr/>
          </p:nvSpPr>
          <p:spPr>
            <a:xfrm>
              <a:off x="8057672" y="295165"/>
              <a:ext cx="739067" cy="714432"/>
            </a:xfrm>
            <a:prstGeom prst="ellipse">
              <a:avLst/>
            </a:prstGeom>
            <a:noFill/>
            <a:ln w="381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22" name="Google Shape;422;p54"/>
            <p:cNvSpPr/>
            <p:nvPr/>
          </p:nvSpPr>
          <p:spPr>
            <a:xfrm>
              <a:off x="7638868" y="295165"/>
              <a:ext cx="714432" cy="714432"/>
            </a:xfrm>
            <a:prstGeom prst="ellipse">
              <a:avLst/>
            </a:prstGeom>
            <a:noFill/>
            <a:ln w="381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423" name="Google Shape;423;p54">
            <a:extLst>
              <a:ext uri="{C183D7F6-B498-43B3-948B-1728B52AA6E4}">
                <adec:decorative xmlns:adec="http://schemas.microsoft.com/office/drawing/2017/decorative" val="1"/>
              </a:ext>
            </a:extLst>
          </p:cNvPr>
          <p:cNvSpPr/>
          <p:nvPr/>
        </p:nvSpPr>
        <p:spPr>
          <a:xfrm rot="-3404678">
            <a:off x="7028446" y="507191"/>
            <a:ext cx="1072870" cy="1002300"/>
          </a:xfrm>
          <a:prstGeom prst="arc">
            <a:avLst>
              <a:gd name="adj1" fmla="val 16200000"/>
              <a:gd name="adj2" fmla="val 0"/>
            </a:avLst>
          </a:prstGeom>
          <a:noFill/>
          <a:ln w="38100" cap="flat" cmpd="sng">
            <a:solidFill>
              <a:srgbClr val="61F7CD"/>
            </a:solidFill>
            <a:prstDash val="solid"/>
            <a:round/>
            <a:headEnd type="triangle"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54"/>
          <p:cNvSpPr txBox="1"/>
          <p:nvPr/>
        </p:nvSpPr>
        <p:spPr>
          <a:xfrm>
            <a:off x="2889451" y="5379025"/>
            <a:ext cx="3962100" cy="615600"/>
          </a:xfrm>
          <a:prstGeom prst="rect">
            <a:avLst/>
          </a:prstGeom>
          <a:noFill/>
          <a:ln>
            <a:noFill/>
          </a:ln>
        </p:spPr>
        <p:txBody>
          <a:bodyPr spcFirstLastPara="1" wrap="square" lIns="91425" tIns="45700" rIns="91425" bIns="45700" anchor="t" anchorCtr="0">
            <a:noAutofit/>
          </a:bodyPr>
          <a:lstStyle/>
          <a:p>
            <a:pPr marL="11113" marR="0" lvl="0" indent="0" algn="l" rtl="0">
              <a:spcBef>
                <a:spcPts val="0"/>
              </a:spcBef>
              <a:spcAft>
                <a:spcPts val="0"/>
              </a:spcAft>
              <a:buNone/>
            </a:pPr>
            <a:r>
              <a:rPr lang="en-US" sz="1100">
                <a:solidFill>
                  <a:schemeClr val="dk1"/>
                </a:solidFill>
                <a:latin typeface="Twentieth Century"/>
                <a:ea typeface="Twentieth Century"/>
                <a:cs typeface="Twentieth Century"/>
                <a:sym typeface="Twentieth Century"/>
              </a:rPr>
              <a:t>I</a:t>
            </a:r>
            <a:r>
              <a:rPr lang="en-US">
                <a:solidFill>
                  <a:schemeClr val="dk1"/>
                </a:solidFill>
                <a:latin typeface="Twentieth Century"/>
                <a:ea typeface="Twentieth Century"/>
                <a:cs typeface="Twentieth Century"/>
                <a:sym typeface="Twentieth Century"/>
              </a:rPr>
              <a:t>tems in </a:t>
            </a:r>
            <a:r>
              <a:rPr lang="en-US" b="1">
                <a:solidFill>
                  <a:schemeClr val="dk1"/>
                </a:solidFill>
                <a:latin typeface="Twentieth Century"/>
                <a:ea typeface="Twentieth Century"/>
                <a:cs typeface="Twentieth Century"/>
                <a:sym typeface="Twentieth Century"/>
              </a:rPr>
              <a:t>bold</a:t>
            </a:r>
            <a:r>
              <a:rPr lang="en-US">
                <a:solidFill>
                  <a:schemeClr val="dk1"/>
                </a:solidFill>
                <a:latin typeface="Twentieth Century"/>
                <a:ea typeface="Twentieth Century"/>
                <a:cs typeface="Twentieth Century"/>
                <a:sym typeface="Twentieth Century"/>
              </a:rPr>
              <a:t> denote core features of MTSS</a:t>
            </a:r>
            <a:endParaRPr sz="1700">
              <a:solidFill>
                <a:schemeClr val="dk1"/>
              </a:solidFill>
            </a:endParaRPr>
          </a:p>
          <a:p>
            <a:pPr marL="11113" marR="0" lvl="0" indent="0" algn="l" rtl="0">
              <a:spcBef>
                <a:spcPts val="600"/>
              </a:spcBef>
              <a:spcAft>
                <a:spcPts val="0"/>
              </a:spcAft>
              <a:buNone/>
            </a:pPr>
            <a:r>
              <a:rPr lang="en-US" sz="1200">
                <a:solidFill>
                  <a:schemeClr val="dk1"/>
                </a:solidFill>
                <a:latin typeface="Twentieth Century"/>
                <a:ea typeface="Twentieth Century"/>
                <a:cs typeface="Twentieth Century"/>
                <a:sym typeface="Twentieth Century"/>
              </a:rPr>
              <a:t>McIntosh, K.&amp; Goodman, S. (2016). Integrated Multi-Tiered</a:t>
            </a:r>
            <a:br>
              <a:rPr lang="en-US" sz="1200">
                <a:solidFill>
                  <a:schemeClr val="dk1"/>
                </a:solidFill>
                <a:latin typeface="Twentieth Century"/>
                <a:ea typeface="Twentieth Century"/>
                <a:cs typeface="Twentieth Century"/>
                <a:sym typeface="Twentieth Century"/>
              </a:rPr>
            </a:br>
            <a:r>
              <a:rPr lang="en-US" sz="1200">
                <a:solidFill>
                  <a:schemeClr val="dk1"/>
                </a:solidFill>
                <a:latin typeface="Twentieth Century"/>
                <a:ea typeface="Twentieth Century"/>
                <a:cs typeface="Twentieth Century"/>
                <a:sym typeface="Twentieth Century"/>
              </a:rPr>
              <a:t>Systems of Support: Blending RTI and PBIS. New York: Guilford Press.</a:t>
            </a:r>
            <a:endParaRPr sz="1700">
              <a:solidFill>
                <a:schemeClr val="dk1"/>
              </a:solidFill>
            </a:endParaRPr>
          </a:p>
        </p:txBody>
      </p:sp>
      <p:sp>
        <p:nvSpPr>
          <p:cNvPr id="425" name="Google Shape;425;p5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5" descr="Three tiered triangle in green yellow and red"/>
          <p:cNvSpPr/>
          <p:nvPr/>
        </p:nvSpPr>
        <p:spPr>
          <a:xfrm>
            <a:off x="2290527" y="1496986"/>
            <a:ext cx="3657600" cy="4780800"/>
          </a:xfrm>
          <a:prstGeom prst="triangle">
            <a:avLst>
              <a:gd name="adj" fmla="val 50000"/>
            </a:avLst>
          </a:prstGeom>
          <a:solidFill>
            <a:srgbClr val="339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432" name="Google Shape;432;p55">
            <a:extLst>
              <a:ext uri="{C183D7F6-B498-43B3-948B-1728B52AA6E4}">
                <adec:decorative xmlns:adec="http://schemas.microsoft.com/office/drawing/2017/decorative" val="1"/>
              </a:ext>
            </a:extLst>
          </p:cNvPr>
          <p:cNvSpPr/>
          <p:nvPr/>
        </p:nvSpPr>
        <p:spPr>
          <a:xfrm>
            <a:off x="3550366" y="1559849"/>
            <a:ext cx="1137922" cy="1521967"/>
          </a:xfrm>
          <a:prstGeom prst="triangle">
            <a:avLst>
              <a:gd name="adj" fmla="val 50000"/>
            </a:avLst>
          </a:prstGeom>
          <a:gradFill>
            <a:gsLst>
              <a:gs pos="0">
                <a:srgbClr val="FFF95A"/>
              </a:gs>
              <a:gs pos="90000">
                <a:srgbClr val="FFF95A"/>
              </a:gs>
              <a:gs pos="100000">
                <a:srgbClr val="FFF95A">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433" name="Google Shape;433;p55">
            <a:extLst>
              <a:ext uri="{C183D7F6-B498-43B3-948B-1728B52AA6E4}">
                <adec:decorative xmlns:adec="http://schemas.microsoft.com/office/drawing/2017/decorative" val="1"/>
              </a:ext>
            </a:extLst>
          </p:cNvPr>
          <p:cNvSpPr/>
          <p:nvPr/>
        </p:nvSpPr>
        <p:spPr>
          <a:xfrm>
            <a:off x="3869854" y="1614650"/>
            <a:ext cx="498946" cy="677450"/>
          </a:xfrm>
          <a:prstGeom prst="triangle">
            <a:avLst>
              <a:gd name="adj" fmla="val 50000"/>
            </a:avLst>
          </a:prstGeom>
          <a:gradFill>
            <a:gsLst>
              <a:gs pos="0">
                <a:srgbClr val="FF0000"/>
              </a:gs>
              <a:gs pos="76000">
                <a:srgbClr val="FF0000"/>
              </a:gs>
              <a:gs pos="100000">
                <a:srgbClr val="FFF95A">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434" name="Google Shape;434;p55"/>
          <p:cNvSpPr txBox="1">
            <a:spLocks noGrp="1"/>
          </p:cNvSpPr>
          <p:nvPr>
            <p:ph type="title"/>
          </p:nvPr>
        </p:nvSpPr>
        <p:spPr>
          <a:xfrm>
            <a:off x="13500" y="274825"/>
            <a:ext cx="9117000" cy="545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2400"/>
              <a:buFont typeface="Twentieth Century"/>
              <a:buNone/>
            </a:pPr>
            <a:r>
              <a:rPr lang="en-US" sz="2400">
                <a:solidFill>
                  <a:srgbClr val="000000"/>
                </a:solidFill>
              </a:rPr>
              <a:t>A Multi-Tiered Framework for Aligning Your Practices/Initiatives</a:t>
            </a:r>
            <a:endParaRPr sz="2400"/>
          </a:p>
        </p:txBody>
      </p:sp>
      <p:sp>
        <p:nvSpPr>
          <p:cNvPr id="435" name="Google Shape;435;p55"/>
          <p:cNvSpPr txBox="1"/>
          <p:nvPr/>
        </p:nvSpPr>
        <p:spPr>
          <a:xfrm>
            <a:off x="27119" y="6377896"/>
            <a:ext cx="282195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Midwest PBIS Network 1-15-19</a:t>
            </a:r>
            <a:endParaRPr/>
          </a:p>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Adapted from: USDOE OSEP PBIS TA Center</a:t>
            </a:r>
            <a:endParaRPr/>
          </a:p>
        </p:txBody>
      </p:sp>
      <p:sp>
        <p:nvSpPr>
          <p:cNvPr id="436" name="Google Shape;436;p55"/>
          <p:cNvSpPr txBox="1"/>
          <p:nvPr/>
        </p:nvSpPr>
        <p:spPr>
          <a:xfrm>
            <a:off x="366626" y="2135882"/>
            <a:ext cx="204421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4C69C1"/>
                </a:solidFill>
                <a:latin typeface="Twentieth Century"/>
                <a:ea typeface="Twentieth Century"/>
                <a:cs typeface="Twentieth Century"/>
                <a:sym typeface="Twentieth Century"/>
              </a:rPr>
              <a:t>Bullying Prevention</a:t>
            </a:r>
            <a:endParaRPr/>
          </a:p>
        </p:txBody>
      </p:sp>
      <p:sp>
        <p:nvSpPr>
          <p:cNvPr id="437" name="Google Shape;437;p55"/>
          <p:cNvSpPr txBox="1"/>
          <p:nvPr/>
        </p:nvSpPr>
        <p:spPr>
          <a:xfrm>
            <a:off x="366626" y="3994122"/>
            <a:ext cx="2670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6179C7"/>
                </a:solidFill>
                <a:latin typeface="Twentieth Century"/>
                <a:ea typeface="Twentieth Century"/>
                <a:cs typeface="Twentieth Century"/>
                <a:sym typeface="Twentieth Century"/>
              </a:rPr>
              <a:t>Social Emotional Learning</a:t>
            </a:r>
            <a:endParaRPr/>
          </a:p>
        </p:txBody>
      </p:sp>
      <p:sp>
        <p:nvSpPr>
          <p:cNvPr id="438" name="Google Shape;438;p55"/>
          <p:cNvSpPr txBox="1"/>
          <p:nvPr/>
        </p:nvSpPr>
        <p:spPr>
          <a:xfrm>
            <a:off x="130906" y="2844182"/>
            <a:ext cx="2165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A9B6E1"/>
                </a:solidFill>
                <a:latin typeface="Twentieth Century"/>
                <a:ea typeface="Twentieth Century"/>
                <a:cs typeface="Twentieth Century"/>
                <a:sym typeface="Twentieth Century"/>
              </a:rPr>
              <a:t>Restorative Practices</a:t>
            </a:r>
            <a:endParaRPr/>
          </a:p>
        </p:txBody>
      </p:sp>
      <p:sp>
        <p:nvSpPr>
          <p:cNvPr id="439" name="Google Shape;439;p55"/>
          <p:cNvSpPr txBox="1"/>
          <p:nvPr/>
        </p:nvSpPr>
        <p:spPr>
          <a:xfrm>
            <a:off x="6304875" y="4851850"/>
            <a:ext cx="2166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4C69C1"/>
                </a:solidFill>
                <a:latin typeface="Twentieth Century"/>
                <a:ea typeface="Twentieth Century"/>
                <a:cs typeface="Twentieth Century"/>
                <a:sym typeface="Twentieth Century"/>
              </a:rPr>
              <a:t>Academic Curricula</a:t>
            </a:r>
            <a:endParaRPr/>
          </a:p>
        </p:txBody>
      </p:sp>
      <p:sp>
        <p:nvSpPr>
          <p:cNvPr id="440" name="Google Shape;440;p55"/>
          <p:cNvSpPr txBox="1"/>
          <p:nvPr/>
        </p:nvSpPr>
        <p:spPr>
          <a:xfrm>
            <a:off x="6189874" y="3527575"/>
            <a:ext cx="1630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7E93D2"/>
                </a:solidFill>
                <a:latin typeface="Twentieth Century"/>
                <a:ea typeface="Twentieth Century"/>
                <a:cs typeface="Twentieth Century"/>
                <a:sym typeface="Twentieth Century"/>
              </a:rPr>
              <a:t>Wraparound</a:t>
            </a:r>
            <a:endParaRPr/>
          </a:p>
        </p:txBody>
      </p:sp>
      <p:sp>
        <p:nvSpPr>
          <p:cNvPr id="441" name="Google Shape;441;p55"/>
          <p:cNvSpPr txBox="1"/>
          <p:nvPr/>
        </p:nvSpPr>
        <p:spPr>
          <a:xfrm>
            <a:off x="148875" y="3273160"/>
            <a:ext cx="2239800" cy="894900"/>
          </a:xfrm>
          <a:prstGeom prst="rect">
            <a:avLst/>
          </a:prstGeom>
          <a:noFill/>
          <a:ln>
            <a:noFill/>
          </a:ln>
        </p:spPr>
        <p:txBody>
          <a:bodyPr spcFirstLastPara="1" wrap="square" lIns="91425" tIns="45700" rIns="91425" bIns="45700" anchor="t" anchorCtr="0">
            <a:noAutofit/>
          </a:bodyPr>
          <a:lstStyle/>
          <a:p>
            <a:pPr marL="0" marR="0" lvl="0" indent="0" algn="ctr" rtl="0">
              <a:lnSpc>
                <a:spcPct val="88888"/>
              </a:lnSpc>
              <a:spcBef>
                <a:spcPts val="0"/>
              </a:spcBef>
              <a:spcAft>
                <a:spcPts val="0"/>
              </a:spcAft>
              <a:buNone/>
            </a:pPr>
            <a:r>
              <a:rPr lang="en-US" sz="1800" b="1">
                <a:solidFill>
                  <a:srgbClr val="A9B6E1"/>
                </a:solidFill>
                <a:latin typeface="Twentieth Century"/>
                <a:ea typeface="Twentieth Century"/>
                <a:cs typeface="Twentieth Century"/>
                <a:sym typeface="Twentieth Century"/>
              </a:rPr>
              <a:t>Social and Academic </a:t>
            </a:r>
            <a:br>
              <a:rPr lang="en-US" sz="1800" b="1">
                <a:solidFill>
                  <a:srgbClr val="A9B6E1"/>
                </a:solidFill>
                <a:latin typeface="Twentieth Century"/>
                <a:ea typeface="Twentieth Century"/>
                <a:cs typeface="Twentieth Century"/>
                <a:sym typeface="Twentieth Century"/>
              </a:rPr>
            </a:br>
            <a:r>
              <a:rPr lang="en-US" sz="1800" b="1">
                <a:solidFill>
                  <a:srgbClr val="A9B6E1"/>
                </a:solidFill>
                <a:latin typeface="Twentieth Century"/>
                <a:ea typeface="Twentieth Century"/>
                <a:cs typeface="Twentieth Century"/>
                <a:sym typeface="Twentieth Century"/>
              </a:rPr>
              <a:t>Instructional Groups</a:t>
            </a:r>
            <a:endParaRPr/>
          </a:p>
        </p:txBody>
      </p:sp>
      <p:sp>
        <p:nvSpPr>
          <p:cNvPr id="442" name="Google Shape;442;p55"/>
          <p:cNvSpPr txBox="1"/>
          <p:nvPr/>
        </p:nvSpPr>
        <p:spPr>
          <a:xfrm>
            <a:off x="6758176" y="2696760"/>
            <a:ext cx="20313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2B3F7B"/>
                </a:solidFill>
                <a:latin typeface="Twentieth Century"/>
                <a:ea typeface="Twentieth Century"/>
                <a:cs typeface="Twentieth Century"/>
                <a:sym typeface="Twentieth Century"/>
              </a:rPr>
              <a:t>Check-in Check-out</a:t>
            </a:r>
            <a:endParaRPr/>
          </a:p>
        </p:txBody>
      </p:sp>
      <p:sp>
        <p:nvSpPr>
          <p:cNvPr id="443" name="Google Shape;443;p55"/>
          <p:cNvSpPr txBox="1"/>
          <p:nvPr/>
        </p:nvSpPr>
        <p:spPr>
          <a:xfrm>
            <a:off x="5562169" y="3071787"/>
            <a:ext cx="225824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4C69C1"/>
                </a:solidFill>
                <a:latin typeface="Twentieth Century"/>
                <a:ea typeface="Twentieth Century"/>
                <a:cs typeface="Twentieth Century"/>
                <a:sym typeface="Twentieth Century"/>
              </a:rPr>
              <a:t>Relationship Building</a:t>
            </a:r>
            <a:endParaRPr/>
          </a:p>
        </p:txBody>
      </p:sp>
      <p:sp>
        <p:nvSpPr>
          <p:cNvPr id="444" name="Google Shape;444;p55"/>
          <p:cNvSpPr txBox="1"/>
          <p:nvPr/>
        </p:nvSpPr>
        <p:spPr>
          <a:xfrm>
            <a:off x="624766" y="4547613"/>
            <a:ext cx="135248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7E93D2"/>
                </a:solidFill>
                <a:latin typeface="Twentieth Century"/>
                <a:ea typeface="Twentieth Century"/>
                <a:cs typeface="Twentieth Century"/>
                <a:sym typeface="Twentieth Century"/>
              </a:rPr>
              <a:t>Second Step</a:t>
            </a:r>
            <a:endParaRPr/>
          </a:p>
        </p:txBody>
      </p:sp>
      <p:sp>
        <p:nvSpPr>
          <p:cNvPr id="445" name="Google Shape;445;p55"/>
          <p:cNvSpPr txBox="1"/>
          <p:nvPr/>
        </p:nvSpPr>
        <p:spPr>
          <a:xfrm>
            <a:off x="418239" y="4916123"/>
            <a:ext cx="202849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6179C7"/>
                </a:solidFill>
                <a:latin typeface="Twentieth Century"/>
                <a:ea typeface="Twentieth Century"/>
                <a:cs typeface="Twentieth Century"/>
                <a:sym typeface="Twentieth Century"/>
              </a:rPr>
              <a:t>Trauma Informed</a:t>
            </a:r>
            <a:endParaRPr/>
          </a:p>
        </p:txBody>
      </p:sp>
      <p:sp>
        <p:nvSpPr>
          <p:cNvPr id="446" name="Google Shape;446;p55"/>
          <p:cNvSpPr txBox="1"/>
          <p:nvPr/>
        </p:nvSpPr>
        <p:spPr>
          <a:xfrm>
            <a:off x="5615004" y="2105355"/>
            <a:ext cx="2844045" cy="510653"/>
          </a:xfrm>
          <a:prstGeom prst="rect">
            <a:avLst/>
          </a:prstGeom>
          <a:noFill/>
          <a:ln>
            <a:noFill/>
          </a:ln>
        </p:spPr>
        <p:txBody>
          <a:bodyPr spcFirstLastPara="1" wrap="square" lIns="91425" tIns="45700" rIns="91425" bIns="45700" anchor="t" anchorCtr="0">
            <a:noAutofit/>
          </a:bodyPr>
          <a:lstStyle/>
          <a:p>
            <a:pPr marL="0" marR="0" lvl="0" indent="0" algn="ctr" rtl="0">
              <a:lnSpc>
                <a:spcPct val="88888"/>
              </a:lnSpc>
              <a:spcBef>
                <a:spcPts val="0"/>
              </a:spcBef>
              <a:spcAft>
                <a:spcPts val="0"/>
              </a:spcAft>
              <a:buNone/>
            </a:pPr>
            <a:r>
              <a:rPr lang="en-US" sz="1800" b="1">
                <a:solidFill>
                  <a:srgbClr val="2B3F7B"/>
                </a:solidFill>
                <a:latin typeface="Twentieth Century"/>
                <a:ea typeface="Twentieth Century"/>
                <a:cs typeface="Twentieth Century"/>
                <a:sym typeface="Twentieth Century"/>
              </a:rPr>
              <a:t>Community Involvement </a:t>
            </a:r>
            <a:br>
              <a:rPr lang="en-US" sz="1800" b="1">
                <a:solidFill>
                  <a:srgbClr val="2B3F7B"/>
                </a:solidFill>
                <a:latin typeface="Twentieth Century"/>
                <a:ea typeface="Twentieth Century"/>
                <a:cs typeface="Twentieth Century"/>
                <a:sym typeface="Twentieth Century"/>
              </a:rPr>
            </a:br>
            <a:r>
              <a:rPr lang="en-US" sz="1800" b="1">
                <a:solidFill>
                  <a:srgbClr val="2B3F7B"/>
                </a:solidFill>
                <a:latin typeface="Twentieth Century"/>
                <a:ea typeface="Twentieth Century"/>
                <a:cs typeface="Twentieth Century"/>
                <a:sym typeface="Twentieth Century"/>
              </a:rPr>
              <a:t>in the School</a:t>
            </a:r>
            <a:endParaRPr/>
          </a:p>
        </p:txBody>
      </p:sp>
      <p:sp>
        <p:nvSpPr>
          <p:cNvPr id="447" name="Google Shape;447;p55"/>
          <p:cNvSpPr txBox="1"/>
          <p:nvPr/>
        </p:nvSpPr>
        <p:spPr>
          <a:xfrm>
            <a:off x="5614999" y="4140025"/>
            <a:ext cx="135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4C69C1"/>
                </a:solidFill>
                <a:latin typeface="Twentieth Century"/>
                <a:ea typeface="Twentieth Century"/>
                <a:cs typeface="Twentieth Century"/>
                <a:sym typeface="Twentieth Century"/>
              </a:rPr>
              <a:t>FBA/BIPs</a:t>
            </a:r>
            <a:endParaRPr/>
          </a:p>
        </p:txBody>
      </p:sp>
      <p:sp>
        <p:nvSpPr>
          <p:cNvPr id="448" name="Google Shape;448;p55"/>
          <p:cNvSpPr txBox="1"/>
          <p:nvPr/>
        </p:nvSpPr>
        <p:spPr>
          <a:xfrm>
            <a:off x="99252" y="5285455"/>
            <a:ext cx="23278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7E93D2"/>
                </a:solidFill>
                <a:latin typeface="Twentieth Century"/>
                <a:ea typeface="Twentieth Century"/>
                <a:cs typeface="Twentieth Century"/>
                <a:sym typeface="Twentieth Century"/>
              </a:rPr>
              <a:t>Behavior Lesson Plans</a:t>
            </a:r>
            <a:endParaRPr/>
          </a:p>
        </p:txBody>
      </p:sp>
      <p:sp>
        <p:nvSpPr>
          <p:cNvPr id="449" name="Google Shape;449;p55"/>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450" name="Google Shape;450;p55"/>
          <p:cNvSpPr txBox="1"/>
          <p:nvPr/>
        </p:nvSpPr>
        <p:spPr>
          <a:xfrm>
            <a:off x="743550" y="1442050"/>
            <a:ext cx="2412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Suicide Prevention</a:t>
            </a:r>
            <a:endParaRPr sz="1800" b="1">
              <a:solidFill>
                <a:schemeClr val="dk1"/>
              </a:solidFill>
              <a:latin typeface="Twentieth Century"/>
              <a:ea typeface="Twentieth Century"/>
              <a:cs typeface="Twentieth Century"/>
              <a:sym typeface="Twentieth Century"/>
            </a:endParaRPr>
          </a:p>
        </p:txBody>
      </p:sp>
      <p:sp>
        <p:nvSpPr>
          <p:cNvPr id="452" name="Google Shape;452;p55"/>
          <p:cNvSpPr txBox="1"/>
          <p:nvPr/>
        </p:nvSpPr>
        <p:spPr>
          <a:xfrm>
            <a:off x="5082525" y="1126725"/>
            <a:ext cx="2412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Check &amp; Connect</a:t>
            </a:r>
            <a:endParaRPr sz="1800" b="1">
              <a:solidFill>
                <a:schemeClr val="dk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500"/>
                                        <p:tgtEl>
                                          <p:spTgt spid="4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7"/>
                                        </p:tgtEl>
                                        <p:attrNameLst>
                                          <p:attrName>style.visibility</p:attrName>
                                        </p:attrNameLst>
                                      </p:cBhvr>
                                      <p:to>
                                        <p:strVal val="visible"/>
                                      </p:to>
                                    </p:set>
                                    <p:animEffect transition="in" filter="fade">
                                      <p:cBhvr>
                                        <p:cTn id="11" dur="500"/>
                                        <p:tgtEl>
                                          <p:spTgt spid="447"/>
                                        </p:tgtEl>
                                      </p:cBhvr>
                                    </p:animEffect>
                                  </p:childTnLst>
                                </p:cTn>
                              </p:par>
                              <p:par>
                                <p:cTn id="12" presetID="10" presetClass="entr" presetSubtype="0" fill="hold" nodeType="withEffect">
                                  <p:stCondLst>
                                    <p:cond delay="0"/>
                                  </p:stCondLst>
                                  <p:childTnLst>
                                    <p:set>
                                      <p:cBhvr>
                                        <p:cTn id="13" dur="1" fill="hold">
                                          <p:stCondLst>
                                            <p:cond delay="0"/>
                                          </p:stCondLst>
                                        </p:cTn>
                                        <p:tgtEl>
                                          <p:spTgt spid="441"/>
                                        </p:tgtEl>
                                        <p:attrNameLst>
                                          <p:attrName>style.visibility</p:attrName>
                                        </p:attrNameLst>
                                      </p:cBhvr>
                                      <p:to>
                                        <p:strVal val="visible"/>
                                      </p:to>
                                    </p:set>
                                    <p:animEffect transition="in" filter="fade">
                                      <p:cBhvr>
                                        <p:cTn id="14" dur="500"/>
                                        <p:tgtEl>
                                          <p:spTgt spid="44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42"/>
                                        </p:tgtEl>
                                        <p:attrNameLst>
                                          <p:attrName>style.visibility</p:attrName>
                                        </p:attrNameLst>
                                      </p:cBhvr>
                                      <p:to>
                                        <p:strVal val="visible"/>
                                      </p:to>
                                    </p:set>
                                    <p:animEffect transition="in" filter="fade">
                                      <p:cBhvr>
                                        <p:cTn id="18" dur="500"/>
                                        <p:tgtEl>
                                          <p:spTgt spid="44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48"/>
                                        </p:tgtEl>
                                        <p:attrNameLst>
                                          <p:attrName>style.visibility</p:attrName>
                                        </p:attrNameLst>
                                      </p:cBhvr>
                                      <p:to>
                                        <p:strVal val="visible"/>
                                      </p:to>
                                    </p:set>
                                    <p:animEffect transition="in" filter="fade">
                                      <p:cBhvr>
                                        <p:cTn id="22" dur="500"/>
                                        <p:tgtEl>
                                          <p:spTgt spid="4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animEffect transition="in" filter="fade">
                                      <p:cBhvr>
                                        <p:cTn id="27" dur="500"/>
                                        <p:tgtEl>
                                          <p:spTgt spid="43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36"/>
                                        </p:tgtEl>
                                        <p:attrNameLst>
                                          <p:attrName>style.visibility</p:attrName>
                                        </p:attrNameLst>
                                      </p:cBhvr>
                                      <p:to>
                                        <p:strVal val="visible"/>
                                      </p:to>
                                    </p:set>
                                    <p:animEffect transition="in" filter="fade">
                                      <p:cBhvr>
                                        <p:cTn id="31" dur="500"/>
                                        <p:tgtEl>
                                          <p:spTgt spid="436"/>
                                        </p:tgtEl>
                                      </p:cBhvr>
                                    </p:animEffect>
                                  </p:childTnLst>
                                </p:cTn>
                              </p:par>
                              <p:par>
                                <p:cTn id="32" presetID="10" presetClass="entr" presetSubtype="0" fill="hold" nodeType="withEffect">
                                  <p:stCondLst>
                                    <p:cond delay="0"/>
                                  </p:stCondLst>
                                  <p:childTnLst>
                                    <p:set>
                                      <p:cBhvr>
                                        <p:cTn id="33" dur="1" fill="hold">
                                          <p:stCondLst>
                                            <p:cond delay="0"/>
                                          </p:stCondLst>
                                        </p:cTn>
                                        <p:tgtEl>
                                          <p:spTgt spid="443"/>
                                        </p:tgtEl>
                                        <p:attrNameLst>
                                          <p:attrName>style.visibility</p:attrName>
                                        </p:attrNameLst>
                                      </p:cBhvr>
                                      <p:to>
                                        <p:strVal val="visible"/>
                                      </p:to>
                                    </p:set>
                                    <p:animEffect transition="in" filter="fade">
                                      <p:cBhvr>
                                        <p:cTn id="34" dur="500"/>
                                        <p:tgtEl>
                                          <p:spTgt spid="443"/>
                                        </p:tgtEl>
                                      </p:cBhvr>
                                    </p:animEffect>
                                  </p:childTnLst>
                                </p:cTn>
                              </p:par>
                              <p:par>
                                <p:cTn id="35" presetID="10" presetClass="entr" presetSubtype="0" fill="hold" nodeType="withEffect">
                                  <p:stCondLst>
                                    <p:cond delay="0"/>
                                  </p:stCondLst>
                                  <p:childTnLst>
                                    <p:set>
                                      <p:cBhvr>
                                        <p:cTn id="36" dur="1" fill="hold">
                                          <p:stCondLst>
                                            <p:cond delay="0"/>
                                          </p:stCondLst>
                                        </p:cTn>
                                        <p:tgtEl>
                                          <p:spTgt spid="438"/>
                                        </p:tgtEl>
                                        <p:attrNameLst>
                                          <p:attrName>style.visibility</p:attrName>
                                        </p:attrNameLst>
                                      </p:cBhvr>
                                      <p:to>
                                        <p:strVal val="visible"/>
                                      </p:to>
                                    </p:set>
                                    <p:animEffect transition="in" filter="fade">
                                      <p:cBhvr>
                                        <p:cTn id="37" dur="500"/>
                                        <p:tgtEl>
                                          <p:spTgt spid="438"/>
                                        </p:tgtEl>
                                      </p:cBhvr>
                                    </p:animEffect>
                                  </p:childTnLst>
                                </p:cTn>
                              </p:par>
                              <p:par>
                                <p:cTn id="38" presetID="10" presetClass="entr" presetSubtype="0" fill="hold" nodeType="withEffect">
                                  <p:stCondLst>
                                    <p:cond delay="0"/>
                                  </p:stCondLst>
                                  <p:childTnLst>
                                    <p:set>
                                      <p:cBhvr>
                                        <p:cTn id="39" dur="1" fill="hold">
                                          <p:stCondLst>
                                            <p:cond delay="0"/>
                                          </p:stCondLst>
                                        </p:cTn>
                                        <p:tgtEl>
                                          <p:spTgt spid="446"/>
                                        </p:tgtEl>
                                        <p:attrNameLst>
                                          <p:attrName>style.visibility</p:attrName>
                                        </p:attrNameLst>
                                      </p:cBhvr>
                                      <p:to>
                                        <p:strVal val="visible"/>
                                      </p:to>
                                    </p:set>
                                    <p:animEffect transition="in" filter="fade">
                                      <p:cBhvr>
                                        <p:cTn id="40" dur="500"/>
                                        <p:tgtEl>
                                          <p:spTgt spid="446"/>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439"/>
                                        </p:tgtEl>
                                        <p:attrNameLst>
                                          <p:attrName>style.visibility</p:attrName>
                                        </p:attrNameLst>
                                      </p:cBhvr>
                                      <p:to>
                                        <p:strVal val="visible"/>
                                      </p:to>
                                    </p:set>
                                    <p:animEffect transition="in" filter="fade">
                                      <p:cBhvr>
                                        <p:cTn id="44" dur="500"/>
                                        <p:tgtEl>
                                          <p:spTgt spid="439"/>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444"/>
                                        </p:tgtEl>
                                        <p:attrNameLst>
                                          <p:attrName>style.visibility</p:attrName>
                                        </p:attrNameLst>
                                      </p:cBhvr>
                                      <p:to>
                                        <p:strVal val="visible"/>
                                      </p:to>
                                    </p:set>
                                    <p:animEffect transition="in" filter="fade">
                                      <p:cBhvr>
                                        <p:cTn id="48" dur="500"/>
                                        <p:tgtEl>
                                          <p:spTgt spid="444"/>
                                        </p:tgtEl>
                                      </p:cBhvr>
                                    </p:animEffect>
                                  </p:childTnLst>
                                </p:cTn>
                              </p:par>
                              <p:par>
                                <p:cTn id="49" presetID="10" presetClass="entr" presetSubtype="0" fill="hold" nodeType="withEffect">
                                  <p:stCondLst>
                                    <p:cond delay="0"/>
                                  </p:stCondLst>
                                  <p:childTnLst>
                                    <p:set>
                                      <p:cBhvr>
                                        <p:cTn id="50" dur="1" fill="hold">
                                          <p:stCondLst>
                                            <p:cond delay="0"/>
                                          </p:stCondLst>
                                        </p:cTn>
                                        <p:tgtEl>
                                          <p:spTgt spid="445"/>
                                        </p:tgtEl>
                                        <p:attrNameLst>
                                          <p:attrName>style.visibility</p:attrName>
                                        </p:attrNameLst>
                                      </p:cBhvr>
                                      <p:to>
                                        <p:strVal val="visible"/>
                                      </p:to>
                                    </p:set>
                                    <p:animEffect transition="in" filter="fade">
                                      <p:cBhvr>
                                        <p:cTn id="51"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6"/>
          <p:cNvSpPr txBox="1">
            <a:spLocks noGrp="1"/>
          </p:cNvSpPr>
          <p:nvPr>
            <p:ph type="title"/>
          </p:nvPr>
        </p:nvSpPr>
        <p:spPr>
          <a:xfrm>
            <a:off x="185350" y="279950"/>
            <a:ext cx="8711700" cy="6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500">
                <a:highlight>
                  <a:srgbClr val="FFFFFF"/>
                </a:highlight>
              </a:rPr>
              <a:t>Activity- What Do Your School’s Tiers Look Like?</a:t>
            </a:r>
            <a:endParaRPr sz="3500">
              <a:highlight>
                <a:srgbClr val="FFFFFF"/>
              </a:highlight>
            </a:endParaRPr>
          </a:p>
        </p:txBody>
      </p:sp>
      <p:sp>
        <p:nvSpPr>
          <p:cNvPr id="459" name="Google Shape;459;p56" descr="Three tiered triangle in green yellow and red"/>
          <p:cNvSpPr/>
          <p:nvPr/>
        </p:nvSpPr>
        <p:spPr>
          <a:xfrm>
            <a:off x="2290527" y="1496986"/>
            <a:ext cx="3657600" cy="4780800"/>
          </a:xfrm>
          <a:prstGeom prst="triangle">
            <a:avLst>
              <a:gd name="adj" fmla="val 50000"/>
            </a:avLst>
          </a:prstGeom>
          <a:solidFill>
            <a:srgbClr val="339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460" name="Google Shape;460;p56">
            <a:extLst>
              <a:ext uri="{C183D7F6-B498-43B3-948B-1728B52AA6E4}">
                <adec:decorative xmlns:adec="http://schemas.microsoft.com/office/drawing/2017/decorative" val="1"/>
              </a:ext>
            </a:extLst>
          </p:cNvPr>
          <p:cNvSpPr/>
          <p:nvPr/>
        </p:nvSpPr>
        <p:spPr>
          <a:xfrm>
            <a:off x="3386875" y="1559850"/>
            <a:ext cx="1499700" cy="2181000"/>
          </a:xfrm>
          <a:prstGeom prst="triangle">
            <a:avLst>
              <a:gd name="adj" fmla="val 50000"/>
            </a:avLst>
          </a:prstGeom>
          <a:gradFill>
            <a:gsLst>
              <a:gs pos="0">
                <a:srgbClr val="FFF95A"/>
              </a:gs>
              <a:gs pos="90000">
                <a:srgbClr val="FFF95A"/>
              </a:gs>
              <a:gs pos="100000">
                <a:srgbClr val="FFF95A">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461" name="Google Shape;461;p56">
            <a:extLst>
              <a:ext uri="{C183D7F6-B498-43B3-948B-1728B52AA6E4}">
                <adec:decorative xmlns:adec="http://schemas.microsoft.com/office/drawing/2017/decorative" val="1"/>
              </a:ext>
            </a:extLst>
          </p:cNvPr>
          <p:cNvSpPr/>
          <p:nvPr/>
        </p:nvSpPr>
        <p:spPr>
          <a:xfrm>
            <a:off x="3816625" y="1710900"/>
            <a:ext cx="640200" cy="893100"/>
          </a:xfrm>
          <a:prstGeom prst="triangle">
            <a:avLst>
              <a:gd name="adj" fmla="val 50000"/>
            </a:avLst>
          </a:prstGeom>
          <a:gradFill>
            <a:gsLst>
              <a:gs pos="0">
                <a:srgbClr val="FF0000"/>
              </a:gs>
              <a:gs pos="76000">
                <a:srgbClr val="FF0000"/>
              </a:gs>
              <a:gs pos="100000">
                <a:srgbClr val="FFF95A">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Georgia"/>
              <a:ea typeface="Georgia"/>
              <a:cs typeface="Georgia"/>
              <a:sym typeface="Georgia"/>
            </a:endParaRPr>
          </a:p>
        </p:txBody>
      </p:sp>
      <p:sp>
        <p:nvSpPr>
          <p:cNvPr id="462" name="Google Shape;462;p56"/>
          <p:cNvSpPr txBox="1"/>
          <p:nvPr/>
        </p:nvSpPr>
        <p:spPr>
          <a:xfrm>
            <a:off x="185350" y="976513"/>
            <a:ext cx="6402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latin typeface="Twentieth Century"/>
                <a:ea typeface="Twentieth Century"/>
                <a:cs typeface="Twentieth Century"/>
                <a:sym typeface="Twentieth Century"/>
              </a:rPr>
              <a:t>What are you doing to support students at each tier?</a:t>
            </a:r>
            <a:endParaRPr sz="1900" b="1">
              <a:latin typeface="Twentieth Century"/>
              <a:ea typeface="Twentieth Century"/>
              <a:cs typeface="Twentieth Century"/>
              <a:sym typeface="Twentieth Century"/>
            </a:endParaRPr>
          </a:p>
        </p:txBody>
      </p:sp>
      <p:sp>
        <p:nvSpPr>
          <p:cNvPr id="463" name="Google Shape;463;p56" descr="Tier 3"/>
          <p:cNvSpPr/>
          <p:nvPr/>
        </p:nvSpPr>
        <p:spPr>
          <a:xfrm>
            <a:off x="5239450" y="1832650"/>
            <a:ext cx="3657600" cy="893100"/>
          </a:xfrm>
          <a:prstGeom prst="rect">
            <a:avLst/>
          </a:prstGeom>
          <a:solidFill>
            <a:srgbClr val="FFFFFF">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6"/>
          <p:cNvSpPr txBox="1"/>
          <p:nvPr/>
        </p:nvSpPr>
        <p:spPr>
          <a:xfrm>
            <a:off x="5239450" y="1832650"/>
            <a:ext cx="134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Twentieth Century"/>
                <a:ea typeface="Twentieth Century"/>
                <a:cs typeface="Twentieth Century"/>
                <a:sym typeface="Twentieth Century"/>
              </a:rPr>
              <a:t>Tier 3</a:t>
            </a:r>
            <a:endParaRPr b="1">
              <a:latin typeface="Twentieth Century"/>
              <a:ea typeface="Twentieth Century"/>
              <a:cs typeface="Twentieth Century"/>
              <a:sym typeface="Twentieth Century"/>
            </a:endParaRPr>
          </a:p>
        </p:txBody>
      </p:sp>
      <p:sp>
        <p:nvSpPr>
          <p:cNvPr id="465" name="Google Shape;465;p56" descr="Tier 2"/>
          <p:cNvSpPr/>
          <p:nvPr/>
        </p:nvSpPr>
        <p:spPr>
          <a:xfrm>
            <a:off x="5239450" y="2847750"/>
            <a:ext cx="3657600" cy="1398600"/>
          </a:xfrm>
          <a:prstGeom prst="rect">
            <a:avLst/>
          </a:prstGeom>
          <a:solidFill>
            <a:srgbClr val="FFFFFF">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6"/>
          <p:cNvSpPr txBox="1"/>
          <p:nvPr/>
        </p:nvSpPr>
        <p:spPr>
          <a:xfrm>
            <a:off x="5239450" y="2847750"/>
            <a:ext cx="134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Twentieth Century"/>
                <a:ea typeface="Twentieth Century"/>
                <a:cs typeface="Twentieth Century"/>
                <a:sym typeface="Twentieth Century"/>
              </a:rPr>
              <a:t>Tier 2</a:t>
            </a:r>
            <a:endParaRPr b="1">
              <a:latin typeface="Twentieth Century"/>
              <a:ea typeface="Twentieth Century"/>
              <a:cs typeface="Twentieth Century"/>
              <a:sym typeface="Twentieth Century"/>
            </a:endParaRPr>
          </a:p>
        </p:txBody>
      </p:sp>
      <p:sp>
        <p:nvSpPr>
          <p:cNvPr id="467" name="Google Shape;467;p56" descr="Tier 1"/>
          <p:cNvSpPr/>
          <p:nvPr/>
        </p:nvSpPr>
        <p:spPr>
          <a:xfrm>
            <a:off x="101900" y="3893200"/>
            <a:ext cx="2188500" cy="2384700"/>
          </a:xfrm>
          <a:prstGeom prst="rect">
            <a:avLst/>
          </a:prstGeom>
          <a:solidFill>
            <a:srgbClr val="FFFFFF">
              <a:alpha val="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6"/>
          <p:cNvSpPr txBox="1"/>
          <p:nvPr/>
        </p:nvSpPr>
        <p:spPr>
          <a:xfrm>
            <a:off x="185350" y="3893200"/>
            <a:ext cx="134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Twentieth Century"/>
                <a:ea typeface="Twentieth Century"/>
                <a:cs typeface="Twentieth Century"/>
                <a:sym typeface="Twentieth Century"/>
              </a:rPr>
              <a:t>Tier 1</a:t>
            </a:r>
            <a:endParaRPr b="1">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2" name="Title 1">
            <a:extLst>
              <a:ext uri="{FF2B5EF4-FFF2-40B4-BE49-F238E27FC236}">
                <a16:creationId xmlns:a16="http://schemas.microsoft.com/office/drawing/2014/main" id="{F3149347-E4B1-3B4F-858B-90190D2424D8}"/>
              </a:ext>
            </a:extLst>
          </p:cNvPr>
          <p:cNvSpPr>
            <a:spLocks noGrp="1"/>
          </p:cNvSpPr>
          <p:nvPr>
            <p:ph type="title"/>
          </p:nvPr>
        </p:nvSpPr>
        <p:spPr/>
        <p:txBody>
          <a:bodyPr/>
          <a:lstStyle/>
          <a:p>
            <a:r>
              <a:rPr lang="en-US" dirty="0"/>
              <a:t>Practices</a:t>
            </a:r>
          </a:p>
        </p:txBody>
      </p:sp>
      <p:sp>
        <p:nvSpPr>
          <p:cNvPr id="474" name="Google Shape;474;p57" descr="Three-tiered continuum of evidence-based practices, interventions to match level of need, practices implemented with fidelity, practices result in improved outcomes"/>
          <p:cNvSpPr/>
          <p:nvPr/>
        </p:nvSpPr>
        <p:spPr>
          <a:xfrm>
            <a:off x="822950" y="0"/>
            <a:ext cx="7498200" cy="6654900"/>
          </a:xfrm>
          <a:prstGeom prst="ellipse">
            <a:avLst/>
          </a:prstGeom>
          <a:solidFill>
            <a:srgbClr val="FFFFFF"/>
          </a:solidFill>
          <a:ln w="304800" cap="flat" cmpd="sng">
            <a:solidFill>
              <a:srgbClr val="8AB81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62F7CD"/>
              </a:solidFill>
              <a:latin typeface="Twentieth Century"/>
              <a:ea typeface="Twentieth Century"/>
              <a:cs typeface="Twentieth Century"/>
              <a:sym typeface="Twentieth Century"/>
            </a:endParaRPr>
          </a:p>
        </p:txBody>
      </p:sp>
      <p:sp>
        <p:nvSpPr>
          <p:cNvPr id="475" name="Google Shape;475;p57"/>
          <p:cNvSpPr txBox="1"/>
          <p:nvPr/>
        </p:nvSpPr>
        <p:spPr>
          <a:xfrm>
            <a:off x="2760550" y="626950"/>
            <a:ext cx="37851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000000"/>
                </a:solidFill>
                <a:latin typeface="Twentieth Century"/>
                <a:ea typeface="Twentieth Century"/>
                <a:cs typeface="Twentieth Century"/>
                <a:sym typeface="Twentieth Century"/>
              </a:rPr>
              <a:t>PRACTICES</a:t>
            </a:r>
            <a:endParaRPr/>
          </a:p>
        </p:txBody>
      </p:sp>
      <p:sp>
        <p:nvSpPr>
          <p:cNvPr id="476" name="Google Shape;476;p57"/>
          <p:cNvSpPr txBox="1"/>
          <p:nvPr/>
        </p:nvSpPr>
        <p:spPr>
          <a:xfrm>
            <a:off x="2194549" y="1487575"/>
            <a:ext cx="5029500" cy="4770600"/>
          </a:xfrm>
          <a:prstGeom prst="rect">
            <a:avLst/>
          </a:prstGeom>
          <a:noFill/>
          <a:ln>
            <a:noFill/>
          </a:ln>
        </p:spPr>
        <p:txBody>
          <a:bodyPr spcFirstLastPara="1" wrap="square" lIns="91425" tIns="45700" rIns="91425" bIns="45700" anchor="t" anchorCtr="0">
            <a:noAutofit/>
          </a:bodyPr>
          <a:lstStyle/>
          <a:p>
            <a:pPr marL="350838" marR="0" lvl="0" indent="-350838" algn="l" rtl="0">
              <a:spcBef>
                <a:spcPts val="0"/>
              </a:spcBef>
              <a:spcAft>
                <a:spcPts val="0"/>
              </a:spcAft>
              <a:buClr>
                <a:srgbClr val="000000"/>
              </a:buClr>
              <a:buSzPts val="1700"/>
              <a:buFont typeface="Arial"/>
              <a:buChar char="•"/>
            </a:pPr>
            <a:r>
              <a:rPr lang="en-US" sz="1700" b="1">
                <a:solidFill>
                  <a:srgbClr val="000000"/>
                </a:solidFill>
                <a:latin typeface="Twentieth Century"/>
                <a:ea typeface="Twentieth Century"/>
                <a:cs typeface="Twentieth Century"/>
                <a:sym typeface="Twentieth Century"/>
              </a:rPr>
              <a:t>Three-tiered continuum of evidence-based practices</a:t>
            </a:r>
            <a:r>
              <a:rPr lang="en-US" sz="1700">
                <a:solidFill>
                  <a:srgbClr val="000000"/>
                </a:solidFill>
                <a:latin typeface="Twentieth Century"/>
                <a:ea typeface="Twentieth Century"/>
                <a:cs typeface="Twentieth Century"/>
                <a:sym typeface="Twentieth Century"/>
              </a:rPr>
              <a:t> and lessons to support community members</a:t>
            </a:r>
            <a:br>
              <a:rPr lang="en-US" sz="1700">
                <a:solidFill>
                  <a:srgbClr val="000000"/>
                </a:solidFill>
                <a:latin typeface="Twentieth Century"/>
                <a:ea typeface="Twentieth Century"/>
                <a:cs typeface="Twentieth Century"/>
                <a:sym typeface="Twentieth Century"/>
              </a:rPr>
            </a:br>
            <a:br>
              <a:rPr lang="en-US" sz="1700">
                <a:solidFill>
                  <a:srgbClr val="000000"/>
                </a:solidFill>
                <a:latin typeface="Twentieth Century"/>
                <a:ea typeface="Twentieth Century"/>
                <a:cs typeface="Twentieth Century"/>
                <a:sym typeface="Twentieth Century"/>
              </a:rPr>
            </a:br>
            <a:br>
              <a:rPr lang="en-US" sz="1700">
                <a:solidFill>
                  <a:srgbClr val="000000"/>
                </a:solidFill>
                <a:latin typeface="Twentieth Century"/>
                <a:ea typeface="Twentieth Century"/>
                <a:cs typeface="Twentieth Century"/>
                <a:sym typeface="Twentieth Century"/>
              </a:rPr>
            </a:br>
            <a:br>
              <a:rPr lang="en-US" sz="1700">
                <a:solidFill>
                  <a:srgbClr val="000000"/>
                </a:solidFill>
                <a:latin typeface="Twentieth Century"/>
                <a:ea typeface="Twentieth Century"/>
                <a:cs typeface="Twentieth Century"/>
                <a:sym typeface="Twentieth Century"/>
              </a:rPr>
            </a:br>
            <a:br>
              <a:rPr lang="en-US" sz="1700">
                <a:solidFill>
                  <a:srgbClr val="000000"/>
                </a:solidFill>
                <a:latin typeface="Twentieth Century"/>
                <a:ea typeface="Twentieth Century"/>
                <a:cs typeface="Twentieth Century"/>
                <a:sym typeface="Twentieth Century"/>
              </a:rPr>
            </a:br>
            <a:br>
              <a:rPr lang="en-US" sz="1700">
                <a:solidFill>
                  <a:srgbClr val="000000"/>
                </a:solidFill>
                <a:latin typeface="Twentieth Century"/>
                <a:ea typeface="Twentieth Century"/>
                <a:cs typeface="Twentieth Century"/>
                <a:sym typeface="Twentieth Century"/>
              </a:rPr>
            </a:br>
            <a:br>
              <a:rPr lang="en-US" sz="1700">
                <a:solidFill>
                  <a:srgbClr val="000000"/>
                </a:solidFill>
                <a:latin typeface="Twentieth Century"/>
                <a:ea typeface="Twentieth Century"/>
                <a:cs typeface="Twentieth Century"/>
                <a:sym typeface="Twentieth Century"/>
              </a:rPr>
            </a:br>
            <a:r>
              <a:rPr lang="en-US" sz="1700">
                <a:solidFill>
                  <a:srgbClr val="000000"/>
                </a:solidFill>
                <a:latin typeface="Twentieth Century"/>
                <a:ea typeface="Twentieth Century"/>
                <a:cs typeface="Twentieth Century"/>
                <a:sym typeface="Twentieth Century"/>
              </a:rPr>
              <a:t> </a:t>
            </a:r>
            <a:endParaRPr/>
          </a:p>
          <a:p>
            <a:pPr marL="350838" marR="0" lvl="0" indent="-350838" algn="l" rtl="0">
              <a:spcBef>
                <a:spcPts val="1800"/>
              </a:spcBef>
              <a:spcAft>
                <a:spcPts val="0"/>
              </a:spcAft>
              <a:buClr>
                <a:srgbClr val="000000"/>
              </a:buClr>
              <a:buSzPts val="1800"/>
              <a:buFont typeface="Arial"/>
              <a:buChar char="•"/>
            </a:pPr>
            <a:r>
              <a:rPr lang="en-US" sz="1800">
                <a:solidFill>
                  <a:srgbClr val="000000"/>
                </a:solidFill>
                <a:latin typeface="Twentieth Century"/>
                <a:ea typeface="Twentieth Century"/>
                <a:cs typeface="Twentieth Century"/>
                <a:sym typeface="Twentieth Century"/>
              </a:rPr>
              <a:t>Interventions to match level of need </a:t>
            </a:r>
            <a:endParaRPr/>
          </a:p>
          <a:p>
            <a:pPr marL="350838" marR="0" lvl="0" indent="-350838" algn="l" rtl="0">
              <a:spcBef>
                <a:spcPts val="1800"/>
              </a:spcBef>
              <a:spcAft>
                <a:spcPts val="0"/>
              </a:spcAft>
              <a:buClr>
                <a:srgbClr val="000000"/>
              </a:buClr>
              <a:buSzPts val="1800"/>
              <a:buFont typeface="Arial"/>
              <a:buChar char="•"/>
            </a:pPr>
            <a:r>
              <a:rPr lang="en-US" sz="1800">
                <a:solidFill>
                  <a:srgbClr val="000000"/>
                </a:solidFill>
                <a:latin typeface="Twentieth Century"/>
                <a:ea typeface="Twentieth Century"/>
                <a:cs typeface="Twentieth Century"/>
                <a:sym typeface="Twentieth Century"/>
              </a:rPr>
              <a:t>Practices implemented with fidelity</a:t>
            </a:r>
            <a:endParaRPr/>
          </a:p>
          <a:p>
            <a:pPr marL="350838" marR="0" lvl="0" indent="-350838" algn="l" rtl="0">
              <a:spcBef>
                <a:spcPts val="1800"/>
              </a:spcBef>
              <a:spcAft>
                <a:spcPts val="0"/>
              </a:spcAft>
              <a:buClr>
                <a:srgbClr val="000000"/>
              </a:buClr>
              <a:buSzPts val="1800"/>
              <a:buFont typeface="Arial"/>
              <a:buChar char="•"/>
            </a:pPr>
            <a:r>
              <a:rPr lang="en-US" sz="1800">
                <a:solidFill>
                  <a:srgbClr val="000000"/>
                </a:solidFill>
                <a:latin typeface="Twentieth Century"/>
                <a:ea typeface="Twentieth Century"/>
                <a:cs typeface="Twentieth Century"/>
                <a:sym typeface="Twentieth Century"/>
              </a:rPr>
              <a:t>Practices result in improved outcomes</a:t>
            </a:r>
            <a:endParaRPr/>
          </a:p>
          <a:p>
            <a:pPr marL="571500" marR="0" lvl="0" indent="-444500" algn="l" rtl="0">
              <a:spcBef>
                <a:spcPts val="1800"/>
              </a:spcBef>
              <a:spcAft>
                <a:spcPts val="0"/>
              </a:spcAft>
              <a:buClr>
                <a:schemeClr val="dk1"/>
              </a:buClr>
              <a:buSzPts val="2000"/>
              <a:buFont typeface="Arial"/>
              <a:buNone/>
            </a:pPr>
            <a:endParaRPr sz="2000">
              <a:solidFill>
                <a:srgbClr val="000000"/>
              </a:solidFill>
              <a:latin typeface="Twentieth Century"/>
              <a:ea typeface="Twentieth Century"/>
              <a:cs typeface="Twentieth Century"/>
              <a:sym typeface="Twentieth Century"/>
            </a:endParaRPr>
          </a:p>
        </p:txBody>
      </p:sp>
      <p:sp>
        <p:nvSpPr>
          <p:cNvPr id="477" name="Google Shape;477;p57"/>
          <p:cNvSpPr txBox="1"/>
          <p:nvPr/>
        </p:nvSpPr>
        <p:spPr>
          <a:xfrm>
            <a:off x="2961160" y="5818308"/>
            <a:ext cx="3365127" cy="615553"/>
          </a:xfrm>
          <a:prstGeom prst="rect">
            <a:avLst/>
          </a:prstGeom>
          <a:noFill/>
          <a:ln>
            <a:noFill/>
          </a:ln>
        </p:spPr>
        <p:txBody>
          <a:bodyPr spcFirstLastPara="1" wrap="square" lIns="91425" tIns="45700" rIns="91425" bIns="45700" anchor="t" anchorCtr="0">
            <a:noAutofit/>
          </a:bodyPr>
          <a:lstStyle/>
          <a:p>
            <a:pPr marL="11113" marR="0" lvl="0" indent="0" algn="l" rtl="0">
              <a:spcBef>
                <a:spcPts val="0"/>
              </a:spcBef>
              <a:spcAft>
                <a:spcPts val="0"/>
              </a:spcAft>
              <a:buNone/>
            </a:pPr>
            <a:r>
              <a:rPr lang="en-US" sz="1100">
                <a:solidFill>
                  <a:srgbClr val="3A54A5"/>
                </a:solidFill>
                <a:latin typeface="Twentieth Century"/>
                <a:ea typeface="Twentieth Century"/>
                <a:cs typeface="Twentieth Century"/>
                <a:sym typeface="Twentieth Century"/>
              </a:rPr>
              <a:t>Items in </a:t>
            </a:r>
            <a:r>
              <a:rPr lang="en-US" sz="1100" b="1">
                <a:solidFill>
                  <a:srgbClr val="3A54A5"/>
                </a:solidFill>
                <a:latin typeface="Twentieth Century"/>
                <a:ea typeface="Twentieth Century"/>
                <a:cs typeface="Twentieth Century"/>
                <a:sym typeface="Twentieth Century"/>
              </a:rPr>
              <a:t>bold</a:t>
            </a:r>
            <a:r>
              <a:rPr lang="en-US" sz="1100">
                <a:solidFill>
                  <a:srgbClr val="3A54A5"/>
                </a:solidFill>
                <a:latin typeface="Twentieth Century"/>
                <a:ea typeface="Twentieth Century"/>
                <a:cs typeface="Twentieth Century"/>
                <a:sym typeface="Twentieth Century"/>
              </a:rPr>
              <a:t> denote core features of MTSS</a:t>
            </a:r>
            <a:endParaRPr/>
          </a:p>
          <a:p>
            <a:pPr marL="11113" marR="0" lvl="0" indent="0" algn="l" rtl="0">
              <a:spcBef>
                <a:spcPts val="600"/>
              </a:spcBef>
              <a:spcAft>
                <a:spcPts val="0"/>
              </a:spcAft>
              <a:buNone/>
            </a:pPr>
            <a:r>
              <a:rPr lang="en-US" sz="900">
                <a:solidFill>
                  <a:srgbClr val="8799D7"/>
                </a:solidFill>
                <a:latin typeface="Twentieth Century"/>
                <a:ea typeface="Twentieth Century"/>
                <a:cs typeface="Twentieth Century"/>
                <a:sym typeface="Twentieth Century"/>
              </a:rPr>
              <a:t>McIntosh, K.&amp; Goodman, S. (2016). Integrated Multi-Tiered</a:t>
            </a:r>
            <a:br>
              <a:rPr lang="en-US" sz="900">
                <a:solidFill>
                  <a:srgbClr val="8799D7"/>
                </a:solidFill>
                <a:latin typeface="Twentieth Century"/>
                <a:ea typeface="Twentieth Century"/>
                <a:cs typeface="Twentieth Century"/>
                <a:sym typeface="Twentieth Century"/>
              </a:rPr>
            </a:br>
            <a:r>
              <a:rPr lang="en-US" sz="900">
                <a:solidFill>
                  <a:srgbClr val="8799D7"/>
                </a:solidFill>
                <a:latin typeface="Twentieth Century"/>
                <a:ea typeface="Twentieth Century"/>
                <a:cs typeface="Twentieth Century"/>
                <a:sym typeface="Twentieth Century"/>
              </a:rPr>
              <a:t>Systems of Support: Blending RTI and PBIS. New York: Guilford Press.</a:t>
            </a:r>
            <a:endParaRPr/>
          </a:p>
        </p:txBody>
      </p:sp>
      <p:grpSp>
        <p:nvGrpSpPr>
          <p:cNvPr id="478" name="Google Shape;478;p57" descr="Three-tiered triangle with tier 1 prevention for all, tier 2 group-based prevention for at-risk behaviors and tier 3 individualized prevention for high need behaviors labeled. "/>
          <p:cNvGrpSpPr/>
          <p:nvPr/>
        </p:nvGrpSpPr>
        <p:grpSpPr>
          <a:xfrm>
            <a:off x="2978005" y="2181676"/>
            <a:ext cx="3486157" cy="1930718"/>
            <a:chOff x="3514684" y="3734586"/>
            <a:chExt cx="3486157" cy="1930718"/>
          </a:xfrm>
        </p:grpSpPr>
        <p:sp>
          <p:nvSpPr>
            <p:cNvPr id="479" name="Google Shape;479;p57"/>
            <p:cNvSpPr/>
            <p:nvPr/>
          </p:nvSpPr>
          <p:spPr>
            <a:xfrm>
              <a:off x="3514684" y="3916020"/>
              <a:ext cx="2107096" cy="1749284"/>
            </a:xfrm>
            <a:prstGeom prst="triangle">
              <a:avLst>
                <a:gd name="adj" fmla="val 50000"/>
              </a:avLst>
            </a:prstGeom>
            <a:gradFill>
              <a:gsLst>
                <a:gs pos="0">
                  <a:srgbClr val="FF0000">
                    <a:alpha val="49803"/>
                  </a:srgbClr>
                </a:gs>
                <a:gs pos="5000">
                  <a:srgbClr val="FF0000">
                    <a:alpha val="49803"/>
                  </a:srgbClr>
                </a:gs>
                <a:gs pos="14000">
                  <a:srgbClr val="FFFF00">
                    <a:alpha val="49803"/>
                  </a:srgbClr>
                </a:gs>
                <a:gs pos="25000">
                  <a:srgbClr val="FFFF00">
                    <a:alpha val="49803"/>
                  </a:srgbClr>
                </a:gs>
                <a:gs pos="45000">
                  <a:srgbClr val="009900">
                    <a:alpha val="49803"/>
                  </a:srgbClr>
                </a:gs>
                <a:gs pos="100000">
                  <a:srgbClr val="009900">
                    <a:alpha val="49803"/>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2"/>
                </a:solidFill>
                <a:latin typeface="Twentieth Century"/>
                <a:ea typeface="Twentieth Century"/>
                <a:cs typeface="Twentieth Century"/>
                <a:sym typeface="Twentieth Century"/>
              </a:endParaRPr>
            </a:p>
          </p:txBody>
        </p:sp>
        <p:sp>
          <p:nvSpPr>
            <p:cNvPr id="480" name="Google Shape;480;p57"/>
            <p:cNvSpPr txBox="1"/>
            <p:nvPr/>
          </p:nvSpPr>
          <p:spPr>
            <a:xfrm>
              <a:off x="5571522" y="4819282"/>
              <a:ext cx="1429319"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2"/>
                  </a:solidFill>
                  <a:latin typeface="Twentieth Century"/>
                  <a:ea typeface="Twentieth Century"/>
                  <a:cs typeface="Twentieth Century"/>
                  <a:sym typeface="Twentieth Century"/>
                </a:rPr>
                <a:t>Tier 1 Prevention for all community members in all settings</a:t>
              </a:r>
              <a:endParaRPr/>
            </a:p>
          </p:txBody>
        </p:sp>
        <p:sp>
          <p:nvSpPr>
            <p:cNvPr id="481" name="Google Shape;481;p57"/>
            <p:cNvSpPr txBox="1"/>
            <p:nvPr/>
          </p:nvSpPr>
          <p:spPr>
            <a:xfrm>
              <a:off x="5197938" y="4134696"/>
              <a:ext cx="180290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2"/>
                  </a:solidFill>
                  <a:latin typeface="Twentieth Century"/>
                  <a:ea typeface="Twentieth Century"/>
                  <a:cs typeface="Twentieth Century"/>
                  <a:sym typeface="Twentieth Century"/>
                </a:rPr>
                <a:t>Tier 2 Group-based Prevention for at-risk behaviors</a:t>
              </a:r>
              <a:endParaRPr/>
            </a:p>
          </p:txBody>
        </p:sp>
        <p:sp>
          <p:nvSpPr>
            <p:cNvPr id="482" name="Google Shape;482;p57"/>
            <p:cNvSpPr txBox="1"/>
            <p:nvPr/>
          </p:nvSpPr>
          <p:spPr>
            <a:xfrm>
              <a:off x="5068127" y="3734586"/>
              <a:ext cx="182150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2"/>
                  </a:solidFill>
                  <a:latin typeface="Twentieth Century"/>
                  <a:ea typeface="Twentieth Century"/>
                  <a:cs typeface="Twentieth Century"/>
                  <a:sym typeface="Twentieth Century"/>
                </a:rPr>
                <a:t>Tier 3 Individualized Prevention for high need behaviors</a:t>
              </a:r>
              <a:endParaRPr/>
            </a:p>
          </p:txBody>
        </p:sp>
        <p:sp>
          <p:nvSpPr>
            <p:cNvPr id="483" name="Google Shape;483;p57"/>
            <p:cNvSpPr/>
            <p:nvPr/>
          </p:nvSpPr>
          <p:spPr>
            <a:xfrm rot="8936648">
              <a:off x="5103179" y="3730369"/>
              <a:ext cx="197959" cy="2006644"/>
            </a:xfrm>
            <a:prstGeom prst="leftBrace">
              <a:avLst>
                <a:gd name="adj1" fmla="val 103414"/>
                <a:gd name="adj2" fmla="val 27197"/>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sp>
          <p:nvSpPr>
            <p:cNvPr id="484" name="Google Shape;484;p57"/>
            <p:cNvSpPr/>
            <p:nvPr/>
          </p:nvSpPr>
          <p:spPr>
            <a:xfrm rot="8936648">
              <a:off x="4921335" y="3819622"/>
              <a:ext cx="197959" cy="761263"/>
            </a:xfrm>
            <a:prstGeom prst="leftBrace">
              <a:avLst>
                <a:gd name="adj1" fmla="val 103414"/>
                <a:gd name="adj2" fmla="val 23546"/>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sp>
          <p:nvSpPr>
            <p:cNvPr id="485" name="Google Shape;485;p57"/>
            <p:cNvSpPr/>
            <p:nvPr/>
          </p:nvSpPr>
          <p:spPr>
            <a:xfrm rot="8936648">
              <a:off x="4957573" y="3871518"/>
              <a:ext cx="151826" cy="197026"/>
            </a:xfrm>
            <a:prstGeom prst="leftBrace">
              <a:avLst>
                <a:gd name="adj1" fmla="val 103414"/>
                <a:gd name="adj2" fmla="val 46742"/>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sp>
          <p:nvSpPr>
            <p:cNvPr id="486" name="Google Shape;486;p57"/>
            <p:cNvSpPr/>
            <p:nvPr/>
          </p:nvSpPr>
          <p:spPr>
            <a:xfrm>
              <a:off x="4031678" y="5329577"/>
              <a:ext cx="1073112"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chemeClr val="dk2"/>
                  </a:solidFill>
                  <a:latin typeface="Twentieth Century"/>
                  <a:ea typeface="Twentieth Century"/>
                  <a:cs typeface="Twentieth Century"/>
                  <a:sym typeface="Twentieth Century"/>
                </a:rPr>
                <a:t>~ 80% Responding</a:t>
              </a:r>
              <a:endParaRPr/>
            </a:p>
          </p:txBody>
        </p:sp>
        <p:sp>
          <p:nvSpPr>
            <p:cNvPr id="487" name="Google Shape;487;p57"/>
            <p:cNvSpPr/>
            <p:nvPr/>
          </p:nvSpPr>
          <p:spPr>
            <a:xfrm>
              <a:off x="4309187" y="4168791"/>
              <a:ext cx="518091"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chemeClr val="dk2"/>
                  </a:solidFill>
                  <a:latin typeface="Twentieth Century"/>
                  <a:ea typeface="Twentieth Century"/>
                  <a:cs typeface="Twentieth Century"/>
                  <a:sym typeface="Twentieth Century"/>
                </a:rPr>
                <a:t>~ 15%</a:t>
              </a:r>
              <a:endParaRPr/>
            </a:p>
          </p:txBody>
        </p:sp>
        <p:sp>
          <p:nvSpPr>
            <p:cNvPr id="488" name="Google Shape;488;p57"/>
            <p:cNvSpPr/>
            <p:nvPr/>
          </p:nvSpPr>
          <p:spPr>
            <a:xfrm>
              <a:off x="4341248" y="3929328"/>
              <a:ext cx="453970"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chemeClr val="dk2"/>
                  </a:solidFill>
                  <a:latin typeface="Twentieth Century"/>
                  <a:ea typeface="Twentieth Century"/>
                  <a:cs typeface="Twentieth Century"/>
                  <a:sym typeface="Twentieth Century"/>
                </a:rPr>
                <a:t>~ 5%</a:t>
              </a:r>
              <a:endParaRPr/>
            </a:p>
          </p:txBody>
        </p:sp>
      </p:grpSp>
      <p:grpSp>
        <p:nvGrpSpPr>
          <p:cNvPr id="489" name="Google Shape;489;p57">
            <a:extLst>
              <a:ext uri="{C183D7F6-B498-43B3-948B-1728B52AA6E4}">
                <adec:decorative xmlns:adec="http://schemas.microsoft.com/office/drawing/2017/decorative" val="1"/>
              </a:ext>
            </a:extLst>
          </p:cNvPr>
          <p:cNvGrpSpPr/>
          <p:nvPr/>
        </p:nvGrpSpPr>
        <p:grpSpPr>
          <a:xfrm>
            <a:off x="7751969" y="227420"/>
            <a:ext cx="1138142" cy="1138142"/>
            <a:chOff x="7471949" y="43990"/>
            <a:chExt cx="1478134" cy="1478134"/>
          </a:xfrm>
        </p:grpSpPr>
        <p:sp>
          <p:nvSpPr>
            <p:cNvPr id="490" name="Google Shape;490;p57"/>
            <p:cNvSpPr/>
            <p:nvPr/>
          </p:nvSpPr>
          <p:spPr>
            <a:xfrm>
              <a:off x="7471949" y="43990"/>
              <a:ext cx="1478134" cy="1478134"/>
            </a:xfrm>
            <a:prstGeom prst="ellipse">
              <a:avLst/>
            </a:prstGeom>
            <a:noFill/>
            <a:ln w="38100" cap="flat" cmpd="sng">
              <a:solidFill>
                <a:srgbClr val="3433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sp>
          <p:nvSpPr>
            <p:cNvPr id="491" name="Google Shape;491;p57"/>
            <p:cNvSpPr/>
            <p:nvPr/>
          </p:nvSpPr>
          <p:spPr>
            <a:xfrm>
              <a:off x="7835952" y="664699"/>
              <a:ext cx="763702" cy="714432"/>
            </a:xfrm>
            <a:prstGeom prst="ellipse">
              <a:avLst/>
            </a:prstGeom>
            <a:noFill/>
            <a:ln w="381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Twentieth Century"/>
                <a:ea typeface="Twentieth Century"/>
                <a:cs typeface="Twentieth Century"/>
                <a:sym typeface="Twentieth Century"/>
              </a:endParaRPr>
            </a:p>
          </p:txBody>
        </p:sp>
        <p:sp>
          <p:nvSpPr>
            <p:cNvPr id="492" name="Google Shape;492;p57"/>
            <p:cNvSpPr/>
            <p:nvPr/>
          </p:nvSpPr>
          <p:spPr>
            <a:xfrm>
              <a:off x="8057672" y="295165"/>
              <a:ext cx="739067" cy="714432"/>
            </a:xfrm>
            <a:prstGeom prst="ellipse">
              <a:avLst/>
            </a:prstGeom>
            <a:noFill/>
            <a:ln w="381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sp>
          <p:nvSpPr>
            <p:cNvPr id="493" name="Google Shape;493;p57"/>
            <p:cNvSpPr/>
            <p:nvPr/>
          </p:nvSpPr>
          <p:spPr>
            <a:xfrm>
              <a:off x="7638868" y="295165"/>
              <a:ext cx="714432" cy="714432"/>
            </a:xfrm>
            <a:prstGeom prst="ellipse">
              <a:avLst/>
            </a:prstGeom>
            <a:noFill/>
            <a:ln w="381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wentieth Century"/>
                <a:ea typeface="Twentieth Century"/>
                <a:cs typeface="Twentieth Century"/>
                <a:sym typeface="Twentieth Century"/>
              </a:endParaRPr>
            </a:p>
          </p:txBody>
        </p:sp>
      </p:grpSp>
      <p:sp>
        <p:nvSpPr>
          <p:cNvPr id="494" name="Google Shape;494;p57">
            <a:extLst>
              <a:ext uri="{C183D7F6-B498-43B3-948B-1728B52AA6E4}">
                <adec:decorative xmlns:adec="http://schemas.microsoft.com/office/drawing/2017/decorative" val="1"/>
              </a:ext>
            </a:extLst>
          </p:cNvPr>
          <p:cNvSpPr/>
          <p:nvPr/>
        </p:nvSpPr>
        <p:spPr>
          <a:xfrm rot="9589430" flipH="1">
            <a:off x="7385291" y="889388"/>
            <a:ext cx="1135423" cy="1137095"/>
          </a:xfrm>
          <a:prstGeom prst="arc">
            <a:avLst>
              <a:gd name="adj1" fmla="val 16200000"/>
              <a:gd name="adj2" fmla="val 0"/>
            </a:avLst>
          </a:prstGeom>
          <a:noFill/>
          <a:ln w="38100" cap="flat" cmpd="sng">
            <a:solidFill>
              <a:srgbClr val="8AB915"/>
            </a:solidFill>
            <a:prstDash val="solid"/>
            <a:round/>
            <a:headEnd type="triangle"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95" name="Google Shape;495;p5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0"/>
        <p:cNvGrpSpPr/>
        <p:nvPr/>
      </p:nvGrpSpPr>
      <p:grpSpPr>
        <a:xfrm>
          <a:off x="0" y="0"/>
          <a:ext cx="0" cy="0"/>
          <a:chOff x="0" y="0"/>
          <a:chExt cx="0" cy="0"/>
        </a:xfrm>
      </p:grpSpPr>
      <p:sp>
        <p:nvSpPr>
          <p:cNvPr id="501" name="Google Shape;501;p58">
            <a:extLst>
              <a:ext uri="{C183D7F6-B498-43B3-948B-1728B52AA6E4}">
                <adec:decorative xmlns:adec="http://schemas.microsoft.com/office/drawing/2017/decorative" val="1"/>
              </a:ext>
            </a:extLst>
          </p:cNvPr>
          <p:cNvSpPr/>
          <p:nvPr/>
        </p:nvSpPr>
        <p:spPr>
          <a:xfrm>
            <a:off x="6553197" y="0"/>
            <a:ext cx="2590800" cy="6858000"/>
          </a:xfrm>
          <a:prstGeom prst="rect">
            <a:avLst/>
          </a:prstGeom>
          <a:solidFill>
            <a:schemeClr val="lt2"/>
          </a:solidFill>
          <a:ln>
            <a:noFill/>
          </a:ln>
        </p:spPr>
        <p:txBody>
          <a:bodyPr spcFirstLastPara="1" wrap="square" lIns="38100" tIns="19050" rIns="38100" bIns="19050" anchor="ctr" anchorCtr="0">
            <a:noAutofit/>
          </a:bodyPr>
          <a:lstStyle/>
          <a:p>
            <a:pPr marL="0" marR="0" lvl="0" indent="0" algn="ctr" rtl="0">
              <a:spcBef>
                <a:spcPts val="0"/>
              </a:spcBef>
              <a:spcAft>
                <a:spcPts val="0"/>
              </a:spcAft>
              <a:buNone/>
            </a:pPr>
            <a:endParaRPr sz="1500">
              <a:solidFill>
                <a:schemeClr val="lt1"/>
              </a:solidFill>
              <a:latin typeface="Lato"/>
              <a:ea typeface="Lato"/>
              <a:cs typeface="Lato"/>
              <a:sym typeface="Lato"/>
            </a:endParaRPr>
          </a:p>
        </p:txBody>
      </p:sp>
      <p:pic>
        <p:nvPicPr>
          <p:cNvPr id="502" name="Google Shape;502;p58" descr="Integrating a trauma-informed approach within a PBIS framework"/>
          <p:cNvPicPr preferRelativeResize="0"/>
          <p:nvPr/>
        </p:nvPicPr>
        <p:blipFill rotWithShape="1">
          <a:blip r:embed="rId3">
            <a:alphaModFix/>
          </a:blip>
          <a:srcRect/>
          <a:stretch/>
        </p:blipFill>
        <p:spPr>
          <a:xfrm>
            <a:off x="4525525" y="397525"/>
            <a:ext cx="2681023" cy="3386074"/>
          </a:xfrm>
          <a:prstGeom prst="rect">
            <a:avLst/>
          </a:prstGeom>
          <a:noFill/>
          <a:ln>
            <a:noFill/>
          </a:ln>
        </p:spPr>
      </p:pic>
      <p:sp>
        <p:nvSpPr>
          <p:cNvPr id="504" name="Google Shape;504;p58"/>
          <p:cNvSpPr txBox="1"/>
          <p:nvPr/>
        </p:nvSpPr>
        <p:spPr>
          <a:xfrm>
            <a:off x="273775" y="4615300"/>
            <a:ext cx="51003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Didact Gothic"/>
                <a:ea typeface="Didact Gothic"/>
                <a:cs typeface="Didact Gothic"/>
                <a:sym typeface="Didact Gothic"/>
              </a:rPr>
              <a:t>With your team explore this </a:t>
            </a:r>
            <a:r>
              <a:rPr lang="en-US" sz="2000" u="sng">
                <a:solidFill>
                  <a:schemeClr val="hlink"/>
                </a:solidFill>
                <a:latin typeface="Didact Gothic"/>
                <a:ea typeface="Didact Gothic"/>
                <a:cs typeface="Didact Gothic"/>
                <a:sym typeface="Didact Gothic"/>
                <a:hlinkClick r:id="rId4"/>
              </a:rPr>
              <a:t>PBIS Sample Crosswalk </a:t>
            </a:r>
            <a:r>
              <a:rPr lang="en-US" sz="2000">
                <a:latin typeface="Didact Gothic"/>
                <a:ea typeface="Didact Gothic"/>
                <a:cs typeface="Didact Gothic"/>
                <a:sym typeface="Didact Gothic"/>
              </a:rPr>
              <a:t> from the guide and as a team reflect on your school within the context of these Tier 1 Components &amp; Trauma Features. </a:t>
            </a:r>
            <a:endParaRPr sz="2100">
              <a:latin typeface="Didact Gothic"/>
              <a:ea typeface="Didact Gothic"/>
              <a:cs typeface="Didact Gothic"/>
              <a:sym typeface="Didact Gothic"/>
            </a:endParaRPr>
          </a:p>
          <a:p>
            <a:pPr marL="0" lvl="0" indent="0" algn="l" rtl="0">
              <a:spcBef>
                <a:spcPts val="0"/>
              </a:spcBef>
              <a:spcAft>
                <a:spcPts val="0"/>
              </a:spcAft>
              <a:buNone/>
            </a:pPr>
            <a:endParaRPr/>
          </a:p>
        </p:txBody>
      </p:sp>
      <p:sp>
        <p:nvSpPr>
          <p:cNvPr id="505" name="Google Shape;505;p58"/>
          <p:cNvSpPr txBox="1"/>
          <p:nvPr/>
        </p:nvSpPr>
        <p:spPr>
          <a:xfrm>
            <a:off x="7679800" y="1617950"/>
            <a:ext cx="794400" cy="475500"/>
          </a:xfrm>
          <a:prstGeom prst="rect">
            <a:avLst/>
          </a:prstGeom>
          <a:noFill/>
          <a:ln>
            <a:noFill/>
          </a:ln>
        </p:spPr>
        <p:txBody>
          <a:bodyPr spcFirstLastPara="1" wrap="square" lIns="91425" tIns="91425" rIns="91425" bIns="91425" anchor="ctr" anchorCtr="0">
            <a:spAutoFit/>
          </a:bodyPr>
          <a:lstStyle/>
          <a:p>
            <a:pPr marL="0" lvl="0" indent="0" algn="l" rtl="0">
              <a:lnSpc>
                <a:spcPct val="90000"/>
              </a:lnSpc>
              <a:spcBef>
                <a:spcPts val="0"/>
              </a:spcBef>
              <a:spcAft>
                <a:spcPts val="0"/>
              </a:spcAft>
              <a:buClr>
                <a:schemeClr val="lt2"/>
              </a:buClr>
              <a:buSzPts val="3000"/>
              <a:buFont typeface="Lato"/>
              <a:buNone/>
            </a:pPr>
            <a:r>
              <a:rPr lang="en-US" sz="2100" b="1" u="sng">
                <a:solidFill>
                  <a:schemeClr val="hlink"/>
                </a:solidFill>
                <a:latin typeface="Lato"/>
                <a:ea typeface="Lato"/>
                <a:cs typeface="Lato"/>
                <a:sym typeface="Lato"/>
                <a:hlinkClick r:id="rId5"/>
              </a:rPr>
              <a:t>Link</a:t>
            </a:r>
            <a:endParaRPr/>
          </a:p>
        </p:txBody>
      </p:sp>
      <p:pic>
        <p:nvPicPr>
          <p:cNvPr id="506" name="Google Shape;506;p58">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646272" y="4505181"/>
            <a:ext cx="906924" cy="906944"/>
          </a:xfrm>
          <a:prstGeom prst="rect">
            <a:avLst/>
          </a:prstGeom>
          <a:noFill/>
          <a:ln>
            <a:noFill/>
          </a:ln>
        </p:spPr>
      </p:pic>
      <p:sp>
        <p:nvSpPr>
          <p:cNvPr id="507" name="Google Shape;507;p58"/>
          <p:cNvSpPr txBox="1"/>
          <p:nvPr/>
        </p:nvSpPr>
        <p:spPr>
          <a:xfrm>
            <a:off x="404975" y="1551600"/>
            <a:ext cx="3991200" cy="2232000"/>
          </a:xfrm>
          <a:prstGeom prst="rect">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Didact Gothic"/>
                <a:ea typeface="Didact Gothic"/>
                <a:cs typeface="Didact Gothic"/>
                <a:sym typeface="Didact Gothic"/>
              </a:rPr>
              <a:t>The purpose of the field guide is to describe how school leaders can incorporate trauma-informed practices within the PBIS framework.  </a:t>
            </a:r>
            <a:r>
              <a:rPr lang="en-US" sz="1900" b="1" i="1">
                <a:latin typeface="Didact Gothic"/>
                <a:ea typeface="Didact Gothic"/>
                <a:cs typeface="Didact Gothic"/>
                <a:sym typeface="Didact Gothic"/>
              </a:rPr>
              <a:t>We will refer back to this guide as we introduce Tier 1 PBIS Components over our 9 days of PBIS Training.</a:t>
            </a:r>
            <a:endParaRPr sz="1900" b="1" i="1">
              <a:latin typeface="Didact Gothic"/>
              <a:ea typeface="Didact Gothic"/>
              <a:cs typeface="Didact Gothic"/>
              <a:sym typeface="Didact Gothic"/>
            </a:endParaRPr>
          </a:p>
        </p:txBody>
      </p:sp>
      <p:sp>
        <p:nvSpPr>
          <p:cNvPr id="508" name="Google Shape;508;p58"/>
          <p:cNvSpPr txBox="1"/>
          <p:nvPr/>
        </p:nvSpPr>
        <p:spPr>
          <a:xfrm>
            <a:off x="5470125" y="5511825"/>
            <a:ext cx="1410600" cy="446400"/>
          </a:xfrm>
          <a:prstGeom prst="rect">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t>10 Minutes</a:t>
            </a:r>
            <a:endParaRPr sz="1700" b="1"/>
          </a:p>
        </p:txBody>
      </p:sp>
      <p:sp>
        <p:nvSpPr>
          <p:cNvPr id="509" name="Google Shape;509;p58"/>
          <p:cNvSpPr txBox="1"/>
          <p:nvPr/>
        </p:nvSpPr>
        <p:spPr>
          <a:xfrm>
            <a:off x="407400" y="371200"/>
            <a:ext cx="39912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latin typeface="Caveat"/>
                <a:ea typeface="Caveat"/>
                <a:cs typeface="Caveat"/>
                <a:sym typeface="Caveat"/>
              </a:rPr>
              <a:t>The impact of trauma on our children is so prevalent we must adapt our practices to help them heal.</a:t>
            </a:r>
            <a:endParaRPr sz="2100">
              <a:latin typeface="Caveat"/>
              <a:ea typeface="Caveat"/>
              <a:cs typeface="Caveat"/>
              <a:sym typeface="Caveat"/>
            </a:endParaRPr>
          </a:p>
        </p:txBody>
      </p:sp>
      <p:sp>
        <p:nvSpPr>
          <p:cNvPr id="2" name="Title 1">
            <a:extLst>
              <a:ext uri="{FF2B5EF4-FFF2-40B4-BE49-F238E27FC236}">
                <a16:creationId xmlns:a16="http://schemas.microsoft.com/office/drawing/2014/main" id="{002723F0-E9C7-BE41-B977-C6836815C5EF}"/>
              </a:ext>
            </a:extLst>
          </p:cNvPr>
          <p:cNvSpPr>
            <a:spLocks noGrp="1"/>
          </p:cNvSpPr>
          <p:nvPr>
            <p:ph type="title"/>
          </p:nvPr>
        </p:nvSpPr>
        <p:spPr>
          <a:xfrm>
            <a:off x="273775" y="110836"/>
            <a:ext cx="7999200" cy="475500"/>
          </a:xfrm>
        </p:spPr>
        <p:txBody>
          <a:bodyPr/>
          <a:lstStyle/>
          <a:p>
            <a:pPr algn="l"/>
            <a:r>
              <a:rPr lang="en-US" sz="1600" dirty="0"/>
              <a:t>Integrating PBIS and trauma-informed practices</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5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3"/>
        <p:cNvGrpSpPr/>
        <p:nvPr/>
      </p:nvGrpSpPr>
      <p:grpSpPr>
        <a:xfrm>
          <a:off x="0" y="0"/>
          <a:ext cx="0" cy="0"/>
          <a:chOff x="0" y="0"/>
          <a:chExt cx="0" cy="0"/>
        </a:xfrm>
      </p:grpSpPr>
      <p:sp>
        <p:nvSpPr>
          <p:cNvPr id="514" name="Google Shape;514;p59"/>
          <p:cNvSpPr txBox="1">
            <a:spLocks noGrp="1"/>
          </p:cNvSpPr>
          <p:nvPr>
            <p:ph type="title"/>
          </p:nvPr>
        </p:nvSpPr>
        <p:spPr>
          <a:xfrm>
            <a:off x="0" y="-11373"/>
            <a:ext cx="9144000" cy="780900"/>
          </a:xfrm>
          <a:prstGeom prst="rect">
            <a:avLst/>
          </a:prstGeom>
          <a:solidFill>
            <a:schemeClr val="accent1"/>
          </a:solidFill>
          <a:ln>
            <a:noFill/>
          </a:ln>
        </p:spPr>
        <p:txBody>
          <a:bodyPr spcFirstLastPara="1" wrap="square" lIns="38100" tIns="19050" rIns="38100" bIns="19050" anchor="ctr" anchorCtr="0">
            <a:noAutofit/>
          </a:bodyPr>
          <a:lstStyle/>
          <a:p>
            <a:pPr marL="0" lvl="0" indent="0" algn="ctr" rtl="0">
              <a:lnSpc>
                <a:spcPct val="90000"/>
              </a:lnSpc>
              <a:spcBef>
                <a:spcPts val="0"/>
              </a:spcBef>
              <a:spcAft>
                <a:spcPts val="0"/>
              </a:spcAft>
              <a:buClr>
                <a:schemeClr val="lt1"/>
              </a:buClr>
              <a:buSzPts val="3000"/>
              <a:buFont typeface="Lato"/>
              <a:buNone/>
            </a:pPr>
            <a:r>
              <a:rPr lang="en-US">
                <a:solidFill>
                  <a:schemeClr val="lt1"/>
                </a:solidFill>
              </a:rPr>
              <a:t>Main Points</a:t>
            </a:r>
            <a:endParaRPr/>
          </a:p>
        </p:txBody>
      </p:sp>
      <p:cxnSp>
        <p:nvCxnSpPr>
          <p:cNvPr id="515" name="Google Shape;515;p59">
            <a:extLst>
              <a:ext uri="{C183D7F6-B498-43B3-948B-1728B52AA6E4}">
                <adec:decorative xmlns:adec="http://schemas.microsoft.com/office/drawing/2017/decorative" val="1"/>
              </a:ext>
            </a:extLst>
          </p:cNvPr>
          <p:cNvCxnSpPr/>
          <p:nvPr/>
        </p:nvCxnSpPr>
        <p:spPr>
          <a:xfrm rot="10800000" flipH="1">
            <a:off x="4716985" y="5057012"/>
            <a:ext cx="3876900" cy="15000"/>
          </a:xfrm>
          <a:prstGeom prst="straightConnector1">
            <a:avLst/>
          </a:prstGeom>
          <a:noFill/>
          <a:ln w="9525" cap="flat" cmpd="sng">
            <a:solidFill>
              <a:srgbClr val="D8D8D8"/>
            </a:solidFill>
            <a:prstDash val="dash"/>
            <a:miter lim="800000"/>
            <a:headEnd type="none" w="sm" len="sm"/>
            <a:tailEnd type="none" w="sm" len="sm"/>
          </a:ln>
        </p:spPr>
      </p:cxnSp>
      <p:grpSp>
        <p:nvGrpSpPr>
          <p:cNvPr id="516" name="Google Shape;516;p59" descr="The goals of PBIS and trauma-informed approaches overlap as they are grounded in similar science. PBIS estables a clear and predictable social environment, social environment, reduces problem behaviors linked to increased internalizing distress, diminishes classroom distractions and interruptions, and provides an instructional framework for teaching and practicing adaptive social and emotional skills "/>
          <p:cNvGrpSpPr/>
          <p:nvPr/>
        </p:nvGrpSpPr>
        <p:grpSpPr>
          <a:xfrm>
            <a:off x="697873" y="1790671"/>
            <a:ext cx="2798106" cy="1867260"/>
            <a:chOff x="3219790" y="9445520"/>
            <a:chExt cx="4871355" cy="1748534"/>
          </a:xfrm>
        </p:grpSpPr>
        <p:sp>
          <p:nvSpPr>
            <p:cNvPr id="517" name="Google Shape;517;p59"/>
            <p:cNvSpPr txBox="1"/>
            <p:nvPr/>
          </p:nvSpPr>
          <p:spPr>
            <a:xfrm>
              <a:off x="3250045" y="9931655"/>
              <a:ext cx="4841100" cy="126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2"/>
                </a:buClr>
                <a:buSzPts val="1300"/>
                <a:buFont typeface="Arial"/>
                <a:buNone/>
              </a:pPr>
              <a:r>
                <a:rPr lang="en-US" sz="1300" dirty="0">
                  <a:solidFill>
                    <a:schemeClr val="lt2"/>
                  </a:solidFill>
                  <a:latin typeface="Lato"/>
                  <a:ea typeface="Lato"/>
                  <a:cs typeface="Lato"/>
                  <a:sym typeface="Lato"/>
                </a:rPr>
                <a:t>The goals of PBIS and trauma-informed approaches overlap as they are grounded in similar science. Specifically, </a:t>
              </a:r>
              <a:r>
                <a:rPr lang="en-US" sz="1300" b="1" dirty="0">
                  <a:solidFill>
                    <a:schemeClr val="lt2"/>
                  </a:solidFill>
                  <a:latin typeface="Lato"/>
                  <a:ea typeface="Lato"/>
                  <a:cs typeface="Lato"/>
                  <a:sym typeface="Lato"/>
                </a:rPr>
                <a:t>PBIS establishes a clear and predictable social environment, reduces problem behaviors linked to increased internalizing distress, diminishes classroom distractions and interruptions, and provides an instructional framework</a:t>
              </a:r>
              <a:r>
                <a:rPr lang="en-US" sz="1300" dirty="0">
                  <a:solidFill>
                    <a:schemeClr val="lt2"/>
                  </a:solidFill>
                  <a:latin typeface="Lato"/>
                  <a:ea typeface="Lato"/>
                  <a:cs typeface="Lato"/>
                  <a:sym typeface="Lato"/>
                </a:rPr>
                <a:t> for teaching and practicing adaptive social and emotional skills </a:t>
              </a:r>
              <a:endParaRPr sz="600" dirty="0"/>
            </a:p>
            <a:p>
              <a:pPr marL="0" marR="0" lvl="0" indent="0" algn="l" rtl="0">
                <a:lnSpc>
                  <a:spcPct val="100000"/>
                </a:lnSpc>
                <a:spcBef>
                  <a:spcPts val="300"/>
                </a:spcBef>
                <a:spcAft>
                  <a:spcPts val="0"/>
                </a:spcAft>
                <a:buClr>
                  <a:schemeClr val="lt2"/>
                </a:buClr>
                <a:buSzPts val="1300"/>
                <a:buFont typeface="Arial"/>
                <a:buNone/>
              </a:pPr>
              <a:r>
                <a:rPr lang="en-US" sz="1300" dirty="0">
                  <a:solidFill>
                    <a:schemeClr val="lt2"/>
                  </a:solidFill>
                  <a:latin typeface="Lato"/>
                  <a:ea typeface="Lato"/>
                  <a:cs typeface="Lato"/>
                  <a:sym typeface="Lato"/>
                </a:rPr>
                <a:t>(McIntosh, Ty, &amp; Miller, 2014). </a:t>
              </a:r>
              <a:endParaRPr sz="600" dirty="0"/>
            </a:p>
          </p:txBody>
        </p:sp>
        <p:sp>
          <p:nvSpPr>
            <p:cNvPr id="518" name="Google Shape;518;p59"/>
            <p:cNvSpPr txBox="1"/>
            <p:nvPr/>
          </p:nvSpPr>
          <p:spPr>
            <a:xfrm>
              <a:off x="3219790" y="9445520"/>
              <a:ext cx="4323600" cy="593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chemeClr val="lt2"/>
                </a:buClr>
                <a:buSzPts val="1200"/>
                <a:buFont typeface="Arial"/>
                <a:buNone/>
              </a:pPr>
              <a:r>
                <a:rPr lang="en-US" sz="1200" b="1">
                  <a:solidFill>
                    <a:schemeClr val="lt2"/>
                  </a:solidFill>
                  <a:latin typeface="Lato"/>
                  <a:ea typeface="Lato"/>
                  <a:cs typeface="Lato"/>
                  <a:sym typeface="Lato"/>
                </a:rPr>
                <a:t>PBIS and trauma-informed approaches</a:t>
              </a:r>
              <a:endParaRPr sz="600"/>
            </a:p>
          </p:txBody>
        </p:sp>
      </p:grpSp>
      <p:sp>
        <p:nvSpPr>
          <p:cNvPr id="519" name="Google Shape;519;p59"/>
          <p:cNvSpPr/>
          <p:nvPr/>
        </p:nvSpPr>
        <p:spPr>
          <a:xfrm>
            <a:off x="5308196" y="1432414"/>
            <a:ext cx="3428700" cy="4016700"/>
          </a:xfrm>
          <a:prstGeom prst="rect">
            <a:avLst/>
          </a:prstGeom>
          <a:noFill/>
          <a:ln>
            <a:noFill/>
          </a:ln>
        </p:spPr>
        <p:txBody>
          <a:bodyPr spcFirstLastPara="1" wrap="square" lIns="38100" tIns="19050" rIns="38100" bIns="19050" anchor="t" anchorCtr="0">
            <a:noAutofit/>
          </a:bodyPr>
          <a:lstStyle/>
          <a:p>
            <a:pPr marL="241300" marR="0" lvl="0" indent="-247650" algn="l" rtl="0">
              <a:spcBef>
                <a:spcPts val="0"/>
              </a:spcBef>
              <a:spcAft>
                <a:spcPts val="0"/>
              </a:spcAft>
              <a:buClr>
                <a:schemeClr val="lt2"/>
              </a:buClr>
              <a:buSzPts val="1500"/>
              <a:buFont typeface="Noto Sans Symbols"/>
              <a:buChar char="▪"/>
            </a:pPr>
            <a:r>
              <a:rPr lang="en-US" sz="1500">
                <a:solidFill>
                  <a:schemeClr val="lt2"/>
                </a:solidFill>
                <a:latin typeface="Calibri"/>
                <a:ea typeface="Calibri"/>
                <a:cs typeface="Calibri"/>
                <a:sym typeface="Calibri"/>
              </a:rPr>
              <a:t>A safe and positive environment coupled with positive and dependable relationships promotes resiliency and healthy brain functioning in children who have experienced trauma (Sciaraffa, Zeanah, &amp; Zeanah, 2018). </a:t>
            </a:r>
            <a:endParaRPr sz="600"/>
          </a:p>
          <a:p>
            <a:pPr marL="241300" marR="0" lvl="0" indent="-152400" algn="l" rtl="0">
              <a:spcBef>
                <a:spcPts val="0"/>
              </a:spcBef>
              <a:spcAft>
                <a:spcPts val="0"/>
              </a:spcAft>
              <a:buClr>
                <a:schemeClr val="dk1"/>
              </a:buClr>
              <a:buSzPts val="1500"/>
              <a:buFont typeface="Noto Sans Symbols"/>
              <a:buNone/>
            </a:pPr>
            <a:endParaRPr sz="1500">
              <a:solidFill>
                <a:schemeClr val="lt2"/>
              </a:solidFill>
              <a:latin typeface="Calibri"/>
              <a:ea typeface="Calibri"/>
              <a:cs typeface="Calibri"/>
              <a:sym typeface="Calibri"/>
            </a:endParaRPr>
          </a:p>
          <a:p>
            <a:pPr marL="241300" marR="0" lvl="0" indent="-247650" algn="l" rtl="0">
              <a:spcBef>
                <a:spcPts val="0"/>
              </a:spcBef>
              <a:spcAft>
                <a:spcPts val="0"/>
              </a:spcAft>
              <a:buClr>
                <a:schemeClr val="lt2"/>
              </a:buClr>
              <a:buSzPts val="1500"/>
              <a:buFont typeface="Noto Sans Symbols"/>
              <a:buChar char="▪"/>
            </a:pPr>
            <a:r>
              <a:rPr lang="en-US" sz="1500">
                <a:solidFill>
                  <a:schemeClr val="lt2"/>
                </a:solidFill>
                <a:latin typeface="Calibri"/>
                <a:ea typeface="Calibri"/>
                <a:cs typeface="Calibri"/>
                <a:sym typeface="Calibri"/>
              </a:rPr>
              <a:t>PBIS establishes a learning environment that is predictable, consistent, positive, safe, and equitable (Horner &amp; Macaya, 2018). </a:t>
            </a:r>
            <a:endParaRPr sz="600"/>
          </a:p>
          <a:p>
            <a:pPr marL="241300" marR="0" lvl="0" indent="-152400" algn="l" rtl="0">
              <a:spcBef>
                <a:spcPts val="0"/>
              </a:spcBef>
              <a:spcAft>
                <a:spcPts val="0"/>
              </a:spcAft>
              <a:buClr>
                <a:schemeClr val="dk1"/>
              </a:buClr>
              <a:buSzPts val="1500"/>
              <a:buFont typeface="Noto Sans Symbols"/>
              <a:buNone/>
            </a:pPr>
            <a:endParaRPr sz="1500">
              <a:solidFill>
                <a:schemeClr val="lt2"/>
              </a:solidFill>
              <a:latin typeface="Calibri"/>
              <a:ea typeface="Calibri"/>
              <a:cs typeface="Calibri"/>
              <a:sym typeface="Calibri"/>
            </a:endParaRPr>
          </a:p>
          <a:p>
            <a:pPr marL="0" marR="0" lvl="0" indent="0" algn="l" rtl="0">
              <a:spcBef>
                <a:spcPts val="0"/>
              </a:spcBef>
              <a:spcAft>
                <a:spcPts val="0"/>
              </a:spcAft>
              <a:buNone/>
            </a:pPr>
            <a:r>
              <a:rPr lang="en-US" sz="1700" b="1">
                <a:solidFill>
                  <a:schemeClr val="lt2"/>
                </a:solidFill>
                <a:latin typeface="Calibri"/>
                <a:ea typeface="Calibri"/>
                <a:cs typeface="Calibri"/>
                <a:sym typeface="Calibri"/>
              </a:rPr>
              <a:t>These qualities are important to the healing of students who have experienced trauma.</a:t>
            </a:r>
            <a:endParaRPr sz="600"/>
          </a:p>
        </p:txBody>
      </p:sp>
      <p:pic>
        <p:nvPicPr>
          <p:cNvPr id="520" name="Google Shape;520;p59" descr="PBIS.org | School-Wide"/>
          <p:cNvPicPr preferRelativeResize="0"/>
          <p:nvPr/>
        </p:nvPicPr>
        <p:blipFill rotWithShape="1">
          <a:blip r:embed="rId3">
            <a:alphaModFix amt="20000"/>
          </a:blip>
          <a:srcRect/>
          <a:stretch/>
        </p:blipFill>
        <p:spPr>
          <a:xfrm>
            <a:off x="2019339" y="1275825"/>
            <a:ext cx="4815353" cy="4173306"/>
          </a:xfrm>
          <a:prstGeom prst="rect">
            <a:avLst/>
          </a:prstGeom>
          <a:noFill/>
          <a:ln>
            <a:noFill/>
          </a:ln>
        </p:spPr>
      </p:pic>
      <p:sp>
        <p:nvSpPr>
          <p:cNvPr id="521" name="Google Shape;521;p59" descr="These qualities are important to the healing of students who have experienced trauma."/>
          <p:cNvSpPr/>
          <p:nvPr/>
        </p:nvSpPr>
        <p:spPr>
          <a:xfrm>
            <a:off x="5115200" y="4083125"/>
            <a:ext cx="3684900" cy="968700"/>
          </a:xfrm>
          <a:prstGeom prst="roundRect">
            <a:avLst>
              <a:gd name="adj" fmla="val 16667"/>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5"/>
                                        </p:tgtEl>
                                        <p:attrNameLst>
                                          <p:attrName>style.visibility</p:attrName>
                                        </p:attrNameLst>
                                      </p:cBhvr>
                                      <p:to>
                                        <p:strVal val="visible"/>
                                      </p:to>
                                    </p:set>
                                    <p:animEffect transition="in" filter="fade">
                                      <p:cBhvr>
                                        <p:cTn id="11" dur="500"/>
                                        <p:tgtEl>
                                          <p:spTgt spid="5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6"/>
                                        </p:tgtEl>
                                        <p:attrNameLst>
                                          <p:attrName>style.visibility</p:attrName>
                                        </p:attrNameLst>
                                      </p:cBhvr>
                                      <p:to>
                                        <p:strVal val="visible"/>
                                      </p:to>
                                    </p:set>
                                    <p:animEffect transition="in" filter="fade">
                                      <p:cBhvr>
                                        <p:cTn id="15"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2" name="Title 1">
            <a:extLst>
              <a:ext uri="{FF2B5EF4-FFF2-40B4-BE49-F238E27FC236}">
                <a16:creationId xmlns:a16="http://schemas.microsoft.com/office/drawing/2014/main" id="{C326F49F-9C10-D248-8719-3F841E814FB1}"/>
              </a:ext>
            </a:extLst>
          </p:cNvPr>
          <p:cNvSpPr>
            <a:spLocks noGrp="1"/>
          </p:cNvSpPr>
          <p:nvPr>
            <p:ph type="title"/>
          </p:nvPr>
        </p:nvSpPr>
        <p:spPr/>
        <p:txBody>
          <a:bodyPr/>
          <a:lstStyle/>
          <a:p>
            <a:r>
              <a:rPr lang="en-US" dirty="0"/>
              <a:t>Data</a:t>
            </a:r>
          </a:p>
        </p:txBody>
      </p:sp>
      <p:sp>
        <p:nvSpPr>
          <p:cNvPr id="527" name="Google Shape;527;p60" descr="Data: comprehensive universal screening, select evidence-based practices, data-based problem solving, continuous data-based progress monitoring, process for layering up supports, evaluation of implementation fidelity."/>
          <p:cNvSpPr/>
          <p:nvPr/>
        </p:nvSpPr>
        <p:spPr>
          <a:xfrm>
            <a:off x="806400" y="0"/>
            <a:ext cx="7498200" cy="6641400"/>
          </a:xfrm>
          <a:prstGeom prst="ellipse">
            <a:avLst/>
          </a:prstGeom>
          <a:solidFill>
            <a:srgbClr val="FFFFFF"/>
          </a:solidFill>
          <a:ln w="304800" cap="flat" cmpd="sng">
            <a:solidFill>
              <a:srgbClr val="EE98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62F7CD"/>
              </a:solidFill>
              <a:latin typeface="Twentieth Century"/>
              <a:ea typeface="Twentieth Century"/>
              <a:cs typeface="Twentieth Century"/>
              <a:sym typeface="Twentieth Century"/>
            </a:endParaRPr>
          </a:p>
        </p:txBody>
      </p:sp>
      <p:sp>
        <p:nvSpPr>
          <p:cNvPr id="528" name="Google Shape;528;p60"/>
          <p:cNvSpPr txBox="1"/>
          <p:nvPr/>
        </p:nvSpPr>
        <p:spPr>
          <a:xfrm>
            <a:off x="3489775" y="356800"/>
            <a:ext cx="23091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000000"/>
                </a:solidFill>
                <a:latin typeface="Twentieth Century"/>
                <a:ea typeface="Twentieth Century"/>
                <a:cs typeface="Twentieth Century"/>
                <a:sym typeface="Twentieth Century"/>
              </a:rPr>
              <a:t>DATA</a:t>
            </a:r>
            <a:endParaRPr/>
          </a:p>
        </p:txBody>
      </p:sp>
      <p:sp>
        <p:nvSpPr>
          <p:cNvPr id="529" name="Google Shape;529;p60"/>
          <p:cNvSpPr txBox="1"/>
          <p:nvPr/>
        </p:nvSpPr>
        <p:spPr>
          <a:xfrm>
            <a:off x="2100800" y="1196100"/>
            <a:ext cx="5156700" cy="4431900"/>
          </a:xfrm>
          <a:prstGeom prst="rect">
            <a:avLst/>
          </a:prstGeom>
          <a:noFill/>
          <a:ln>
            <a:noFill/>
          </a:ln>
        </p:spPr>
        <p:txBody>
          <a:bodyPr spcFirstLastPara="1" wrap="square" lIns="91425" tIns="45700" rIns="91425" bIns="45700" anchor="t" anchorCtr="0">
            <a:noAutofit/>
          </a:bodyPr>
          <a:lstStyle/>
          <a:p>
            <a:pPr marL="350838" marR="0" lvl="0" indent="-350838" algn="l" rtl="0">
              <a:spcBef>
                <a:spcPts val="0"/>
              </a:spcBef>
              <a:spcAft>
                <a:spcPts val="0"/>
              </a:spcAft>
              <a:buClr>
                <a:srgbClr val="000000"/>
              </a:buClr>
              <a:buSzPts val="1750"/>
              <a:buFont typeface="Arial"/>
              <a:buChar char="•"/>
            </a:pPr>
            <a:r>
              <a:rPr lang="en-US" sz="1750">
                <a:solidFill>
                  <a:srgbClr val="000000"/>
                </a:solidFill>
                <a:latin typeface="Twentieth Century"/>
                <a:ea typeface="Twentieth Century"/>
                <a:cs typeface="Twentieth Century"/>
                <a:sym typeface="Twentieth Century"/>
              </a:rPr>
              <a:t>Establish </a:t>
            </a:r>
            <a:r>
              <a:rPr lang="en-US" sz="1750" b="1">
                <a:solidFill>
                  <a:srgbClr val="000000"/>
                </a:solidFill>
                <a:latin typeface="Twentieth Century"/>
                <a:ea typeface="Twentieth Century"/>
                <a:cs typeface="Twentieth Century"/>
                <a:sym typeface="Twentieth Century"/>
              </a:rPr>
              <a:t>comprehensive</a:t>
            </a:r>
            <a:r>
              <a:rPr lang="en-US" sz="1750">
                <a:solidFill>
                  <a:srgbClr val="000000"/>
                </a:solidFill>
                <a:latin typeface="Twentieth Century"/>
                <a:ea typeface="Twentieth Century"/>
                <a:cs typeface="Twentieth Century"/>
                <a:sym typeface="Twentieth Century"/>
              </a:rPr>
              <a:t> </a:t>
            </a:r>
            <a:r>
              <a:rPr lang="en-US" sz="1750" b="1">
                <a:solidFill>
                  <a:srgbClr val="000000"/>
                </a:solidFill>
                <a:latin typeface="Twentieth Century"/>
                <a:ea typeface="Twentieth Century"/>
                <a:cs typeface="Twentieth Century"/>
                <a:sym typeface="Twentieth Century"/>
              </a:rPr>
              <a:t>universal screening </a:t>
            </a:r>
            <a:r>
              <a:rPr lang="en-US" sz="1750">
                <a:solidFill>
                  <a:srgbClr val="000000"/>
                </a:solidFill>
                <a:latin typeface="Twentieth Century"/>
                <a:ea typeface="Twentieth Century"/>
                <a:cs typeface="Twentieth Century"/>
                <a:sym typeface="Twentieth Century"/>
              </a:rPr>
              <a:t>measures (entry and exit criteria) for internalizing and externalizing needs</a:t>
            </a:r>
            <a:endParaRPr/>
          </a:p>
          <a:p>
            <a:pPr marL="350838" marR="0" lvl="0" indent="-350838" algn="l" rtl="0">
              <a:spcBef>
                <a:spcPts val="1200"/>
              </a:spcBef>
              <a:spcAft>
                <a:spcPts val="0"/>
              </a:spcAft>
              <a:buClr>
                <a:srgbClr val="000000"/>
              </a:buClr>
              <a:buSzPts val="1750"/>
              <a:buFont typeface="Arial"/>
              <a:buChar char="•"/>
            </a:pPr>
            <a:r>
              <a:rPr lang="en-US" sz="1750">
                <a:solidFill>
                  <a:srgbClr val="000000"/>
                </a:solidFill>
                <a:latin typeface="Twentieth Century"/>
                <a:ea typeface="Twentieth Century"/>
                <a:cs typeface="Twentieth Century"/>
                <a:sym typeface="Twentieth Century"/>
              </a:rPr>
              <a:t>Select which evidence-based practices to install</a:t>
            </a:r>
            <a:endParaRPr/>
          </a:p>
          <a:p>
            <a:pPr marL="350838" marR="0" lvl="0" indent="-350838" algn="l" rtl="0">
              <a:spcBef>
                <a:spcPts val="1200"/>
              </a:spcBef>
              <a:spcAft>
                <a:spcPts val="0"/>
              </a:spcAft>
              <a:buClr>
                <a:srgbClr val="000000"/>
              </a:buClr>
              <a:buSzPts val="1750"/>
              <a:buFont typeface="Arial"/>
              <a:buChar char="•"/>
            </a:pPr>
            <a:r>
              <a:rPr lang="en-US" sz="1750">
                <a:solidFill>
                  <a:srgbClr val="000000"/>
                </a:solidFill>
                <a:latin typeface="Twentieth Century"/>
                <a:ea typeface="Twentieth Century"/>
                <a:cs typeface="Twentieth Century"/>
                <a:sym typeface="Twentieth Century"/>
              </a:rPr>
              <a:t>Team </a:t>
            </a:r>
            <a:r>
              <a:rPr lang="en-US" sz="1750" b="1">
                <a:solidFill>
                  <a:srgbClr val="000000"/>
                </a:solidFill>
                <a:latin typeface="Twentieth Century"/>
                <a:ea typeface="Twentieth Century"/>
                <a:cs typeface="Twentieth Century"/>
                <a:sym typeface="Twentieth Century"/>
              </a:rPr>
              <a:t>data-based problem solving </a:t>
            </a:r>
            <a:r>
              <a:rPr lang="en-US" sz="1750">
                <a:solidFill>
                  <a:srgbClr val="000000"/>
                </a:solidFill>
                <a:latin typeface="Twentieth Century"/>
                <a:ea typeface="Twentieth Century"/>
                <a:cs typeface="Twentieth Century"/>
                <a:sym typeface="Twentieth Century"/>
              </a:rPr>
              <a:t>for decision-making</a:t>
            </a:r>
            <a:endParaRPr/>
          </a:p>
          <a:p>
            <a:pPr marL="350838" marR="0" lvl="0" indent="-350838" algn="l" rtl="0">
              <a:spcBef>
                <a:spcPts val="1200"/>
              </a:spcBef>
              <a:spcAft>
                <a:spcPts val="0"/>
              </a:spcAft>
              <a:buClr>
                <a:srgbClr val="000000"/>
              </a:buClr>
              <a:buSzPts val="1750"/>
              <a:buFont typeface="Arial"/>
              <a:buChar char="•"/>
            </a:pPr>
            <a:r>
              <a:rPr lang="en-US" sz="1750" b="1">
                <a:solidFill>
                  <a:srgbClr val="000000"/>
                </a:solidFill>
                <a:latin typeface="Twentieth Century"/>
                <a:ea typeface="Twentieth Century"/>
                <a:cs typeface="Twentieth Century"/>
                <a:sym typeface="Twentieth Century"/>
              </a:rPr>
              <a:t>Continuous data-based progress monitoring </a:t>
            </a:r>
            <a:r>
              <a:rPr lang="en-US" sz="1750">
                <a:solidFill>
                  <a:srgbClr val="000000"/>
                </a:solidFill>
                <a:latin typeface="Twentieth Century"/>
                <a:ea typeface="Twentieth Century"/>
                <a:cs typeface="Twentieth Century"/>
                <a:sym typeface="Twentieth Century"/>
              </a:rPr>
              <a:t>of organizational and student outcomes (grades, attendance, referrals, perception, equity, etc.)</a:t>
            </a:r>
            <a:endParaRPr/>
          </a:p>
          <a:p>
            <a:pPr marL="350838" marR="0" lvl="0" indent="-350838" algn="l" rtl="0">
              <a:spcBef>
                <a:spcPts val="1200"/>
              </a:spcBef>
              <a:spcAft>
                <a:spcPts val="0"/>
              </a:spcAft>
              <a:buClr>
                <a:srgbClr val="000000"/>
              </a:buClr>
              <a:buSzPts val="1750"/>
              <a:buFont typeface="Arial"/>
              <a:buChar char="•"/>
            </a:pPr>
            <a:r>
              <a:rPr lang="en-US" sz="1750">
                <a:solidFill>
                  <a:srgbClr val="000000"/>
                </a:solidFill>
                <a:latin typeface="Twentieth Century"/>
                <a:ea typeface="Twentieth Century"/>
                <a:cs typeface="Twentieth Century"/>
                <a:sym typeface="Twentieth Century"/>
              </a:rPr>
              <a:t>Process for layering up supports</a:t>
            </a:r>
            <a:endParaRPr/>
          </a:p>
          <a:p>
            <a:pPr marL="350838" marR="0" lvl="0" indent="-350838" algn="l" rtl="0">
              <a:spcBef>
                <a:spcPts val="1200"/>
              </a:spcBef>
              <a:spcAft>
                <a:spcPts val="0"/>
              </a:spcAft>
              <a:buClr>
                <a:srgbClr val="000000"/>
              </a:buClr>
              <a:buSzPts val="1750"/>
              <a:buFont typeface="Arial"/>
              <a:buChar char="•"/>
            </a:pPr>
            <a:r>
              <a:rPr lang="en-US" sz="1750" b="1">
                <a:solidFill>
                  <a:srgbClr val="000000"/>
                </a:solidFill>
                <a:latin typeface="Twentieth Century"/>
                <a:ea typeface="Twentieth Century"/>
                <a:cs typeface="Twentieth Century"/>
                <a:sym typeface="Twentieth Century"/>
              </a:rPr>
              <a:t>Evaluation of implementation fidelity</a:t>
            </a:r>
            <a:endParaRPr/>
          </a:p>
          <a:p>
            <a:pPr marL="571500" marR="0" lvl="0" indent="-495300" algn="l" rtl="0">
              <a:spcBef>
                <a:spcPts val="1200"/>
              </a:spcBef>
              <a:spcAft>
                <a:spcPts val="0"/>
              </a:spcAft>
              <a:buClr>
                <a:schemeClr val="dk1"/>
              </a:buClr>
              <a:buSzPts val="1200"/>
              <a:buFont typeface="Arial"/>
              <a:buNone/>
            </a:pPr>
            <a:endParaRPr sz="1200">
              <a:solidFill>
                <a:srgbClr val="000000"/>
              </a:solidFill>
              <a:latin typeface="Twentieth Century"/>
              <a:ea typeface="Twentieth Century"/>
              <a:cs typeface="Twentieth Century"/>
              <a:sym typeface="Twentieth Century"/>
            </a:endParaRPr>
          </a:p>
        </p:txBody>
      </p:sp>
      <p:grpSp>
        <p:nvGrpSpPr>
          <p:cNvPr id="530" name="Google Shape;530;p60">
            <a:extLst>
              <a:ext uri="{C183D7F6-B498-43B3-948B-1728B52AA6E4}">
                <adec:decorative xmlns:adec="http://schemas.microsoft.com/office/drawing/2017/decorative" val="1"/>
              </a:ext>
            </a:extLst>
          </p:cNvPr>
          <p:cNvGrpSpPr/>
          <p:nvPr/>
        </p:nvGrpSpPr>
        <p:grpSpPr>
          <a:xfrm>
            <a:off x="7751969" y="227420"/>
            <a:ext cx="1138142" cy="1138142"/>
            <a:chOff x="7471949" y="43990"/>
            <a:chExt cx="1478134" cy="1478134"/>
          </a:xfrm>
        </p:grpSpPr>
        <p:sp>
          <p:nvSpPr>
            <p:cNvPr id="531" name="Google Shape;531;p60"/>
            <p:cNvSpPr/>
            <p:nvPr/>
          </p:nvSpPr>
          <p:spPr>
            <a:xfrm>
              <a:off x="7471949" y="43990"/>
              <a:ext cx="1478134" cy="1478134"/>
            </a:xfrm>
            <a:prstGeom prst="ellipse">
              <a:avLst/>
            </a:prstGeom>
            <a:noFill/>
            <a:ln w="38100" cap="flat" cmpd="sng">
              <a:solidFill>
                <a:srgbClr val="34339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2" name="Google Shape;532;p60"/>
            <p:cNvSpPr/>
            <p:nvPr/>
          </p:nvSpPr>
          <p:spPr>
            <a:xfrm>
              <a:off x="7835952" y="664699"/>
              <a:ext cx="763702" cy="714432"/>
            </a:xfrm>
            <a:prstGeom prst="ellipse">
              <a:avLst/>
            </a:prstGeom>
            <a:noFill/>
            <a:ln w="38100" cap="flat" cmpd="sng">
              <a:solidFill>
                <a:srgbClr val="99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533" name="Google Shape;533;p60"/>
            <p:cNvSpPr/>
            <p:nvPr/>
          </p:nvSpPr>
          <p:spPr>
            <a:xfrm>
              <a:off x="8057672" y="295165"/>
              <a:ext cx="739067" cy="714432"/>
            </a:xfrm>
            <a:prstGeom prst="ellipse">
              <a:avLst/>
            </a:prstGeom>
            <a:noFill/>
            <a:ln w="381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4" name="Google Shape;534;p60"/>
            <p:cNvSpPr/>
            <p:nvPr/>
          </p:nvSpPr>
          <p:spPr>
            <a:xfrm>
              <a:off x="7638868" y="295165"/>
              <a:ext cx="714432" cy="714432"/>
            </a:xfrm>
            <a:prstGeom prst="ellipse">
              <a:avLst/>
            </a:prstGeom>
            <a:noFill/>
            <a:ln w="38100" cap="flat" cmpd="sng">
              <a:solidFill>
                <a:srgbClr val="00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35" name="Google Shape;535;p60">
            <a:extLst>
              <a:ext uri="{C183D7F6-B498-43B3-948B-1728B52AA6E4}">
                <adec:decorative xmlns:adec="http://schemas.microsoft.com/office/drawing/2017/decorative" val="1"/>
              </a:ext>
            </a:extLst>
          </p:cNvPr>
          <p:cNvSpPr/>
          <p:nvPr/>
        </p:nvSpPr>
        <p:spPr>
          <a:xfrm rot="9589430" flipH="1">
            <a:off x="7107715" y="410497"/>
            <a:ext cx="1654986" cy="1580568"/>
          </a:xfrm>
          <a:prstGeom prst="arc">
            <a:avLst>
              <a:gd name="adj1" fmla="val 16200000"/>
              <a:gd name="adj2" fmla="val 0"/>
            </a:avLst>
          </a:prstGeom>
          <a:noFill/>
          <a:ln w="38100" cap="flat" cmpd="sng">
            <a:solidFill>
              <a:srgbClr val="EE98CC"/>
            </a:solidFill>
            <a:prstDash val="solid"/>
            <a:round/>
            <a:headEnd type="triangle"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60"/>
          <p:cNvSpPr txBox="1"/>
          <p:nvPr/>
        </p:nvSpPr>
        <p:spPr>
          <a:xfrm>
            <a:off x="2884257" y="5701314"/>
            <a:ext cx="3365127" cy="615553"/>
          </a:xfrm>
          <a:prstGeom prst="rect">
            <a:avLst/>
          </a:prstGeom>
          <a:noFill/>
          <a:ln>
            <a:noFill/>
          </a:ln>
        </p:spPr>
        <p:txBody>
          <a:bodyPr spcFirstLastPara="1" wrap="square" lIns="91425" tIns="45700" rIns="91425" bIns="45700" anchor="t" anchorCtr="0">
            <a:noAutofit/>
          </a:bodyPr>
          <a:lstStyle/>
          <a:p>
            <a:pPr marL="11113" marR="0" lvl="0" indent="0" algn="l" rtl="0">
              <a:spcBef>
                <a:spcPts val="0"/>
              </a:spcBef>
              <a:spcAft>
                <a:spcPts val="0"/>
              </a:spcAft>
              <a:buNone/>
            </a:pPr>
            <a:r>
              <a:rPr lang="en-US" sz="1100">
                <a:solidFill>
                  <a:srgbClr val="3A54A5"/>
                </a:solidFill>
                <a:latin typeface="Twentieth Century"/>
                <a:ea typeface="Twentieth Century"/>
                <a:cs typeface="Twentieth Century"/>
                <a:sym typeface="Twentieth Century"/>
              </a:rPr>
              <a:t>Items in </a:t>
            </a:r>
            <a:r>
              <a:rPr lang="en-US" sz="1100" b="1">
                <a:solidFill>
                  <a:srgbClr val="3A54A5"/>
                </a:solidFill>
                <a:latin typeface="Twentieth Century"/>
                <a:ea typeface="Twentieth Century"/>
                <a:cs typeface="Twentieth Century"/>
                <a:sym typeface="Twentieth Century"/>
              </a:rPr>
              <a:t>bold</a:t>
            </a:r>
            <a:r>
              <a:rPr lang="en-US" sz="1100">
                <a:solidFill>
                  <a:srgbClr val="3A54A5"/>
                </a:solidFill>
                <a:latin typeface="Twentieth Century"/>
                <a:ea typeface="Twentieth Century"/>
                <a:cs typeface="Twentieth Century"/>
                <a:sym typeface="Twentieth Century"/>
              </a:rPr>
              <a:t> denote core features of MTSS</a:t>
            </a:r>
            <a:endParaRPr/>
          </a:p>
          <a:p>
            <a:pPr marL="11113" marR="0" lvl="0" indent="0" algn="l" rtl="0">
              <a:spcBef>
                <a:spcPts val="600"/>
              </a:spcBef>
              <a:spcAft>
                <a:spcPts val="0"/>
              </a:spcAft>
              <a:buNone/>
            </a:pPr>
            <a:r>
              <a:rPr lang="en-US" sz="900">
                <a:solidFill>
                  <a:srgbClr val="8799D7"/>
                </a:solidFill>
                <a:latin typeface="Twentieth Century"/>
                <a:ea typeface="Twentieth Century"/>
                <a:cs typeface="Twentieth Century"/>
                <a:sym typeface="Twentieth Century"/>
              </a:rPr>
              <a:t>McIntosh, K.&amp; Goodman, S. (2016). Integrated Multi-Tiered</a:t>
            </a:r>
            <a:br>
              <a:rPr lang="en-US" sz="900">
                <a:solidFill>
                  <a:srgbClr val="8799D7"/>
                </a:solidFill>
                <a:latin typeface="Twentieth Century"/>
                <a:ea typeface="Twentieth Century"/>
                <a:cs typeface="Twentieth Century"/>
                <a:sym typeface="Twentieth Century"/>
              </a:rPr>
            </a:br>
            <a:r>
              <a:rPr lang="en-US" sz="900">
                <a:solidFill>
                  <a:srgbClr val="8799D7"/>
                </a:solidFill>
                <a:latin typeface="Twentieth Century"/>
                <a:ea typeface="Twentieth Century"/>
                <a:cs typeface="Twentieth Century"/>
                <a:sym typeface="Twentieth Century"/>
              </a:rPr>
              <a:t>Systems of Support: Blending RTI and PBIS. New York: Guilford Press.</a:t>
            </a:r>
            <a:endParaRPr/>
          </a:p>
        </p:txBody>
      </p:sp>
      <p:sp>
        <p:nvSpPr>
          <p:cNvPr id="537" name="Google Shape;537;p6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1"/>
          <p:cNvSpPr txBox="1">
            <a:spLocks noGrp="1"/>
          </p:cNvSpPr>
          <p:nvPr>
            <p:ph type="title"/>
          </p:nvPr>
        </p:nvSpPr>
        <p:spPr>
          <a:xfrm>
            <a:off x="460450" y="313387"/>
            <a:ext cx="6755400" cy="6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Core Reports</a:t>
            </a:r>
            <a:endParaRPr/>
          </a:p>
        </p:txBody>
      </p:sp>
      <p:pic>
        <p:nvPicPr>
          <p:cNvPr id="544" name="Google Shape;544;p61" descr="Shows seven bar graphs for average referrals per day per month, time, location, day of week, problem behavior, grade and student"/>
          <p:cNvPicPr preferRelativeResize="0"/>
          <p:nvPr/>
        </p:nvPicPr>
        <p:blipFill>
          <a:blip r:embed="rId3">
            <a:alphaModFix/>
          </a:blip>
          <a:stretch>
            <a:fillRect/>
          </a:stretch>
        </p:blipFill>
        <p:spPr>
          <a:xfrm>
            <a:off x="1143350" y="1634450"/>
            <a:ext cx="7848249" cy="4350100"/>
          </a:xfrm>
          <a:prstGeom prst="rect">
            <a:avLst/>
          </a:prstGeom>
          <a:noFill/>
          <a:ln>
            <a:noFill/>
          </a:ln>
        </p:spPr>
      </p:pic>
      <p:sp>
        <p:nvSpPr>
          <p:cNvPr id="545" name="Google Shape;545;p61"/>
          <p:cNvSpPr txBox="1"/>
          <p:nvPr/>
        </p:nvSpPr>
        <p:spPr>
          <a:xfrm rot="-1811828">
            <a:off x="-267830" y="1358515"/>
            <a:ext cx="6571677" cy="7080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solidFill>
                  <a:srgbClr val="FF0000"/>
                </a:solidFill>
                <a:latin typeface="Twentieth Century"/>
                <a:ea typeface="Twentieth Century"/>
                <a:cs typeface="Twentieth Century"/>
                <a:sym typeface="Twentieth Century"/>
              </a:rPr>
              <a:t>Data System should allow you to drill down to look at specific groups of students to determine supports needed</a:t>
            </a:r>
            <a:endParaRPr sz="1700" b="1">
              <a:solidFill>
                <a:srgbClr val="FF0000"/>
              </a:solidFill>
              <a:latin typeface="Twentieth Century"/>
              <a:ea typeface="Twentieth Century"/>
              <a:cs typeface="Twentieth Century"/>
              <a:sym typeface="Twentieth Centur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2"/>
          <p:cNvSpPr txBox="1">
            <a:spLocks noGrp="1"/>
          </p:cNvSpPr>
          <p:nvPr>
            <p:ph type="title"/>
          </p:nvPr>
        </p:nvSpPr>
        <p:spPr>
          <a:xfrm>
            <a:off x="521674" y="527600"/>
            <a:ext cx="8240400" cy="6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700" b="1">
                <a:highlight>
                  <a:srgbClr val="FFFFFF"/>
                </a:highlight>
              </a:rPr>
              <a:t>5 Point Intervention Approach for Enhancing Equity in School Discipline</a:t>
            </a:r>
            <a:endParaRPr sz="3700" b="1">
              <a:highlight>
                <a:srgbClr val="FFFFFF"/>
              </a:highlight>
            </a:endParaRPr>
          </a:p>
        </p:txBody>
      </p:sp>
      <p:sp>
        <p:nvSpPr>
          <p:cNvPr id="552" name="Google Shape;552;p62"/>
          <p:cNvSpPr txBox="1"/>
          <p:nvPr/>
        </p:nvSpPr>
        <p:spPr>
          <a:xfrm>
            <a:off x="640300" y="6167150"/>
            <a:ext cx="591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wentieth Century"/>
                <a:ea typeface="Twentieth Century"/>
                <a:cs typeface="Twentieth Century"/>
                <a:sym typeface="Twentieth Century"/>
                <a:hlinkClick r:id="rId3"/>
              </a:rPr>
              <a:t>https://www.pbis.org/resource/a-5-point-intervention-approach-for-enhancing-equity-in-school-discipline</a:t>
            </a:r>
            <a:endParaRPr>
              <a:latin typeface="Twentieth Century"/>
              <a:ea typeface="Twentieth Century"/>
              <a:cs typeface="Twentieth Century"/>
              <a:sym typeface="Twentieth Century"/>
            </a:endParaRPr>
          </a:p>
        </p:txBody>
      </p:sp>
      <p:sp>
        <p:nvSpPr>
          <p:cNvPr id="553" name="Google Shape;553;p62"/>
          <p:cNvSpPr txBox="1">
            <a:spLocks noGrp="1"/>
          </p:cNvSpPr>
          <p:nvPr>
            <p:ph type="body" idx="1"/>
          </p:nvPr>
        </p:nvSpPr>
        <p:spPr>
          <a:xfrm>
            <a:off x="521674" y="1596000"/>
            <a:ext cx="7308600" cy="4373700"/>
          </a:xfrm>
          <a:prstGeom prst="rect">
            <a:avLst/>
          </a:prstGeom>
        </p:spPr>
        <p:txBody>
          <a:bodyPr spcFirstLastPara="1" wrap="square" lIns="91425" tIns="45700" rIns="91425" bIns="45700" anchor="t" anchorCtr="0">
            <a:noAutofit/>
          </a:bodyPr>
          <a:lstStyle/>
          <a:p>
            <a:pPr marL="457200" lvl="0" indent="-355600" algn="l" rtl="0">
              <a:spcBef>
                <a:spcPts val="0"/>
              </a:spcBef>
              <a:spcAft>
                <a:spcPts val="0"/>
              </a:spcAft>
              <a:buClr>
                <a:srgbClr val="000000"/>
              </a:buClr>
              <a:buSzPts val="2000"/>
              <a:buFont typeface="Arial"/>
              <a:buAutoNum type="arabicPeriod"/>
            </a:pPr>
            <a:r>
              <a:rPr lang="en-US" sz="2000">
                <a:solidFill>
                  <a:srgbClr val="000000"/>
                </a:solidFill>
                <a:latin typeface="Arial"/>
                <a:ea typeface="Arial"/>
                <a:cs typeface="Arial"/>
                <a:sym typeface="Arial"/>
              </a:rPr>
              <a:t>Collect, Use and Report Disaggregated Discipline data</a:t>
            </a:r>
            <a:endParaRPr sz="2000">
              <a:solidFill>
                <a:srgbClr val="000000"/>
              </a:solidFill>
              <a:latin typeface="Arial"/>
              <a:ea typeface="Arial"/>
              <a:cs typeface="Arial"/>
              <a:sym typeface="Arial"/>
            </a:endParaRPr>
          </a:p>
          <a:p>
            <a:pPr marL="914400" lvl="0" indent="0" algn="l" rtl="0">
              <a:spcBef>
                <a:spcPts val="0"/>
              </a:spcBef>
              <a:spcAft>
                <a:spcPts val="0"/>
              </a:spcAft>
              <a:buNone/>
            </a:pPr>
            <a:r>
              <a:rPr lang="en-US" sz="2000" i="1">
                <a:solidFill>
                  <a:srgbClr val="000000"/>
                </a:solidFill>
                <a:latin typeface="Arial"/>
                <a:ea typeface="Arial"/>
                <a:cs typeface="Arial"/>
                <a:sym typeface="Arial"/>
              </a:rPr>
              <a:t>Day 3 and beyond</a:t>
            </a:r>
            <a:endParaRPr sz="2000" i="1">
              <a:solidFill>
                <a:srgbClr val="000000"/>
              </a:solidFill>
              <a:latin typeface="Arial"/>
              <a:ea typeface="Arial"/>
              <a:cs typeface="Arial"/>
              <a:sym typeface="Arial"/>
            </a:endParaRPr>
          </a:p>
          <a:p>
            <a:pPr marL="457200" lvl="0" indent="0" algn="l" rtl="0">
              <a:spcBef>
                <a:spcPts val="0"/>
              </a:spcBef>
              <a:spcAft>
                <a:spcPts val="0"/>
              </a:spcAft>
              <a:buNone/>
            </a:pP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AutoNum type="arabicPeriod"/>
            </a:pPr>
            <a:r>
              <a:rPr lang="en-US" sz="2000">
                <a:solidFill>
                  <a:srgbClr val="000000"/>
                </a:solidFill>
                <a:latin typeface="Arial"/>
                <a:ea typeface="Arial"/>
                <a:cs typeface="Arial"/>
                <a:sym typeface="Arial"/>
              </a:rPr>
              <a:t>Implement a Behavior Framework that is preventative, Multi-Tiered and Culturally Responsive </a:t>
            </a:r>
            <a:r>
              <a:rPr lang="en-US" sz="2000" i="1">
                <a:solidFill>
                  <a:srgbClr val="000000"/>
                </a:solidFill>
                <a:latin typeface="Arial"/>
                <a:ea typeface="Arial"/>
                <a:cs typeface="Arial"/>
                <a:sym typeface="Arial"/>
              </a:rPr>
              <a:t>Days 1-9</a:t>
            </a:r>
            <a:endParaRPr sz="2000" i="1">
              <a:solidFill>
                <a:srgbClr val="000000"/>
              </a:solidFill>
              <a:latin typeface="Arial"/>
              <a:ea typeface="Arial"/>
              <a:cs typeface="Arial"/>
              <a:sym typeface="Arial"/>
            </a:endParaRPr>
          </a:p>
          <a:p>
            <a:pPr marL="0" lvl="0" indent="0" algn="l" rtl="0">
              <a:spcBef>
                <a:spcPts val="0"/>
              </a:spcBef>
              <a:spcAft>
                <a:spcPts val="0"/>
              </a:spcAft>
              <a:buNone/>
            </a:pP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AutoNum type="arabicPeriod"/>
            </a:pPr>
            <a:r>
              <a:rPr lang="en-US" sz="2000">
                <a:solidFill>
                  <a:srgbClr val="000000"/>
                </a:solidFill>
                <a:latin typeface="Arial"/>
                <a:ea typeface="Arial"/>
                <a:cs typeface="Arial"/>
                <a:sym typeface="Arial"/>
              </a:rPr>
              <a:t>Use Engaging Instruction to Reduce the Opportunity (Achievement) Gap  </a:t>
            </a:r>
            <a:r>
              <a:rPr lang="en-US" sz="2000" i="1">
                <a:solidFill>
                  <a:srgbClr val="000000"/>
                </a:solidFill>
                <a:latin typeface="Arial"/>
                <a:ea typeface="Arial"/>
                <a:cs typeface="Arial"/>
                <a:sym typeface="Arial"/>
              </a:rPr>
              <a:t>Day 4</a:t>
            </a:r>
            <a:endParaRPr sz="2000" i="1">
              <a:solidFill>
                <a:srgbClr val="000000"/>
              </a:solidFill>
              <a:latin typeface="Arial"/>
              <a:ea typeface="Arial"/>
              <a:cs typeface="Arial"/>
              <a:sym typeface="Arial"/>
            </a:endParaRPr>
          </a:p>
          <a:p>
            <a:pPr marL="457200" lvl="0" indent="0" algn="l" rtl="0">
              <a:spcBef>
                <a:spcPts val="0"/>
              </a:spcBef>
              <a:spcAft>
                <a:spcPts val="0"/>
              </a:spcAft>
              <a:buNone/>
            </a:pP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AutoNum type="arabicPeriod"/>
            </a:pPr>
            <a:r>
              <a:rPr lang="en-US" sz="2000">
                <a:solidFill>
                  <a:srgbClr val="000000"/>
                </a:solidFill>
                <a:latin typeface="Arial"/>
                <a:ea typeface="Arial"/>
                <a:cs typeface="Arial"/>
                <a:sym typeface="Arial"/>
              </a:rPr>
              <a:t>Develop Policies with Accountability for Disciplinary Equity</a:t>
            </a:r>
            <a:endParaRPr sz="2000">
              <a:solidFill>
                <a:srgbClr val="000000"/>
              </a:solidFill>
              <a:latin typeface="Arial"/>
              <a:ea typeface="Arial"/>
              <a:cs typeface="Arial"/>
              <a:sym typeface="Arial"/>
            </a:endParaRPr>
          </a:p>
          <a:p>
            <a:pPr marL="914400" lvl="0" indent="0" algn="l" rtl="0">
              <a:spcBef>
                <a:spcPts val="0"/>
              </a:spcBef>
              <a:spcAft>
                <a:spcPts val="0"/>
              </a:spcAft>
              <a:buNone/>
            </a:pPr>
            <a:r>
              <a:rPr lang="en-US" sz="2000" i="1">
                <a:solidFill>
                  <a:srgbClr val="000000"/>
                </a:solidFill>
                <a:latin typeface="Arial"/>
                <a:ea typeface="Arial"/>
                <a:cs typeface="Arial"/>
                <a:sym typeface="Arial"/>
              </a:rPr>
              <a:t>Day 3 and Day 4</a:t>
            </a:r>
            <a:endParaRPr sz="2000" i="1">
              <a:solidFill>
                <a:srgbClr val="000000"/>
              </a:solidFill>
              <a:latin typeface="Arial"/>
              <a:ea typeface="Arial"/>
              <a:cs typeface="Arial"/>
              <a:sym typeface="Arial"/>
            </a:endParaRPr>
          </a:p>
          <a:p>
            <a:pPr marL="457200" lvl="0" indent="0" algn="l" rtl="0">
              <a:spcBef>
                <a:spcPts val="0"/>
              </a:spcBef>
              <a:spcAft>
                <a:spcPts val="0"/>
              </a:spcAft>
              <a:buNone/>
            </a:pPr>
            <a:endParaRPr sz="200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Font typeface="Arial"/>
              <a:buAutoNum type="arabicPeriod"/>
            </a:pPr>
            <a:r>
              <a:rPr lang="en-US" sz="2000">
                <a:solidFill>
                  <a:srgbClr val="000000"/>
                </a:solidFill>
                <a:latin typeface="Arial"/>
                <a:ea typeface="Arial"/>
                <a:cs typeface="Arial"/>
                <a:sym typeface="Arial"/>
              </a:rPr>
              <a:t>Teach Strategies for Neutralizing Implicit Bias in Discipline Decisions</a:t>
            </a:r>
            <a:endParaRPr sz="20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en-U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0" lvl="0" indent="0" algn="l" rtl="0">
              <a:spcBef>
                <a:spcPts val="64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aphicFrame>
        <p:nvGraphicFramePr>
          <p:cNvPr id="178" name="Google Shape;178;p36"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ations and Behaviors "/>
          <p:cNvGraphicFramePr/>
          <p:nvPr>
            <p:extLst>
              <p:ext uri="{D42A27DB-BD31-4B8C-83A1-F6EECF244321}">
                <p14:modId xmlns:p14="http://schemas.microsoft.com/office/powerpoint/2010/main" val="918136674"/>
              </p:ext>
            </p:extLst>
          </p:nvPr>
        </p:nvGraphicFramePr>
        <p:xfrm>
          <a:off x="465029" y="1301028"/>
          <a:ext cx="8218600" cy="4500425"/>
        </p:xfrm>
        <a:graphic>
          <a:graphicData uri="http://schemas.openxmlformats.org/drawingml/2006/table">
            <a:tbl>
              <a:tblPr firstRow="1">
                <a:noFill/>
                <a:tableStyleId>{87C0C67D-023A-438B-AB77-07600131224D}</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366FF"/>
                    </a:solidFill>
                  </a:tcPr>
                </a:tc>
                <a:tc>
                  <a:txBody>
                    <a:bodyPr/>
                    <a:lstStyle/>
                    <a:p>
                      <a:pPr marL="342900" marR="0" lvl="0" indent="-342900" algn="ctr" rtl="0">
                        <a:lnSpc>
                          <a:spcPct val="100000"/>
                        </a:lnSpc>
                        <a:spcBef>
                          <a:spcPts val="0"/>
                        </a:spcBef>
                        <a:spcAft>
                          <a:spcPts val="0"/>
                        </a:spcAft>
                        <a:buClr>
                          <a:srgbClr val="FFFFFF"/>
                        </a:buClr>
                        <a:buSzPts val="2400"/>
                        <a:buFont typeface="Calibri"/>
                        <a:buNone/>
                      </a:pPr>
                      <a:r>
                        <a:rPr lang="en-US" sz="2400" b="1" i="0" u="none" strike="noStrike" cap="none" dirty="0">
                          <a:solidFill>
                            <a:srgbClr val="FFFFFF"/>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3366FF"/>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79" name="Google Shape;179;p36"/>
          <p:cNvSpPr txBox="1">
            <a:spLocks noGrp="1"/>
          </p:cNvSpPr>
          <p:nvPr>
            <p:ph type="title"/>
          </p:nvPr>
        </p:nvSpPr>
        <p:spPr>
          <a:xfrm>
            <a:off x="465029" y="364882"/>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dirty="0">
                <a:latin typeface="Calibri"/>
                <a:ea typeface="Calibri"/>
                <a:cs typeface="Calibri"/>
                <a:sym typeface="Calibri"/>
              </a:rPr>
              <a:t>Learning Expectations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3"/>
          <p:cNvSpPr txBox="1"/>
          <p:nvPr/>
        </p:nvSpPr>
        <p:spPr>
          <a:xfrm>
            <a:off x="1009717" y="1679428"/>
            <a:ext cx="5705408" cy="27189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Twentieth Century"/>
                <a:ea typeface="Twentieth Century"/>
                <a:cs typeface="Twentieth Century"/>
                <a:sym typeface="Twentieth Century"/>
              </a:rPr>
              <a:t>This work is </a:t>
            </a:r>
            <a:r>
              <a:rPr lang="en-US" sz="2000" b="1" u="sng">
                <a:solidFill>
                  <a:schemeClr val="dk1"/>
                </a:solidFill>
                <a:latin typeface="Twentieth Century"/>
                <a:ea typeface="Twentieth Century"/>
                <a:cs typeface="Twentieth Century"/>
                <a:sym typeface="Twentieth Century"/>
              </a:rPr>
              <a:t>not</a:t>
            </a:r>
            <a:r>
              <a:rPr lang="en-US" sz="2000" b="1">
                <a:solidFill>
                  <a:schemeClr val="dk1"/>
                </a:solidFill>
                <a:latin typeface="Twentieth Century"/>
                <a:ea typeface="Twentieth Century"/>
                <a:cs typeface="Twentieth Century"/>
                <a:sym typeface="Twentieth Century"/>
              </a:rPr>
              <a:t> about changing kids.</a:t>
            </a:r>
            <a:br>
              <a:rPr lang="en-US" sz="2000" b="1">
                <a:solidFill>
                  <a:schemeClr val="dk1"/>
                </a:solidFill>
                <a:latin typeface="Twentieth Century"/>
                <a:ea typeface="Twentieth Century"/>
                <a:cs typeface="Twentieth Century"/>
                <a:sym typeface="Twentieth Century"/>
              </a:rPr>
            </a:br>
            <a:endParaRPr sz="2000" b="1">
              <a:solidFill>
                <a:schemeClr val="dk1"/>
              </a:solidFill>
              <a:latin typeface="Twentieth Century"/>
              <a:ea typeface="Twentieth Century"/>
              <a:cs typeface="Twentieth Century"/>
              <a:sym typeface="Twentieth Century"/>
            </a:endParaRPr>
          </a:p>
          <a:p>
            <a:pPr marL="0" marR="0" lvl="0" indent="0" algn="l" rtl="0">
              <a:spcBef>
                <a:spcPts val="400"/>
              </a:spcBef>
              <a:spcAft>
                <a:spcPts val="0"/>
              </a:spcAft>
              <a:buClr>
                <a:schemeClr val="dk1"/>
              </a:buClr>
              <a:buSzPts val="2000"/>
              <a:buFont typeface="Noto Sans Symbols"/>
              <a:buNone/>
            </a:pPr>
            <a:r>
              <a:rPr lang="en-US" sz="2000">
                <a:solidFill>
                  <a:schemeClr val="dk1"/>
                </a:solidFill>
                <a:latin typeface="Twentieth Century"/>
                <a:ea typeface="Twentieth Century"/>
                <a:cs typeface="Twentieth Century"/>
                <a:sym typeface="Twentieth Century"/>
              </a:rPr>
              <a:t>This work is about changing the </a:t>
            </a:r>
            <a:r>
              <a:rPr lang="en-US" sz="2000" b="1" u="sng">
                <a:solidFill>
                  <a:schemeClr val="dk1"/>
                </a:solidFill>
                <a:latin typeface="Twentieth Century"/>
                <a:ea typeface="Twentieth Century"/>
                <a:cs typeface="Twentieth Century"/>
                <a:sym typeface="Twentieth Century"/>
              </a:rPr>
              <a:t>environment </a:t>
            </a:r>
            <a:r>
              <a:rPr lang="en-US" sz="2000">
                <a:solidFill>
                  <a:schemeClr val="dk1"/>
                </a:solidFill>
                <a:latin typeface="Twentieth Century"/>
                <a:ea typeface="Twentieth Century"/>
                <a:cs typeface="Twentieth Century"/>
                <a:sym typeface="Twentieth Century"/>
              </a:rPr>
              <a:t>to make it more likely that kids will succeed (both academically and socially/emotionally).</a:t>
            </a:r>
            <a:endParaRPr/>
          </a:p>
        </p:txBody>
      </p:sp>
      <p:sp>
        <p:nvSpPr>
          <p:cNvPr id="560" name="Google Shape;560;p63" descr="https://barfblog.com/wp-content/uploads/2016/09/duh.jpeg"/>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63"/>
          <p:cNvSpPr/>
          <p:nvPr/>
        </p:nvSpPr>
        <p:spPr>
          <a:xfrm>
            <a:off x="713686" y="5338610"/>
            <a:ext cx="7716628"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DD8047"/>
                </a:solidFill>
                <a:latin typeface="Twentieth Century"/>
                <a:ea typeface="Twentieth Century"/>
                <a:cs typeface="Twentieth Century"/>
                <a:sym typeface="Twentieth Century"/>
              </a:rPr>
              <a:t>INTERVENTIONS </a:t>
            </a:r>
            <a:r>
              <a:rPr lang="en-US" sz="2400">
                <a:solidFill>
                  <a:srgbClr val="1D2A53"/>
                </a:solidFill>
                <a:latin typeface="Twentieth Century"/>
                <a:ea typeface="Twentieth Century"/>
                <a:cs typeface="Twentieth Century"/>
                <a:sym typeface="Twentieth Century"/>
              </a:rPr>
              <a:t>= changes in staff procedures &amp; practices</a:t>
            </a:r>
            <a:endParaRPr/>
          </a:p>
        </p:txBody>
      </p:sp>
      <p:pic>
        <p:nvPicPr>
          <p:cNvPr id="562" name="Google Shape;562;p63" descr="Related image"/>
          <p:cNvPicPr preferRelativeResize="0"/>
          <p:nvPr/>
        </p:nvPicPr>
        <p:blipFill rotWithShape="1">
          <a:blip r:embed="rId3">
            <a:alphaModFix/>
          </a:blip>
          <a:srcRect/>
          <a:stretch/>
        </p:blipFill>
        <p:spPr>
          <a:xfrm>
            <a:off x="6854149" y="1744094"/>
            <a:ext cx="1593057" cy="1771651"/>
          </a:xfrm>
          <a:prstGeom prst="rect">
            <a:avLst/>
          </a:prstGeom>
          <a:noFill/>
          <a:ln>
            <a:noFill/>
          </a:ln>
        </p:spPr>
      </p:pic>
      <p:sp>
        <p:nvSpPr>
          <p:cNvPr id="563" name="Google Shape;563;p63"/>
          <p:cNvSpPr txBox="1"/>
          <p:nvPr/>
        </p:nvSpPr>
        <p:spPr>
          <a:xfrm>
            <a:off x="1383227" y="3581400"/>
            <a:ext cx="6267450" cy="1336216"/>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50000"/>
              </a:lnSpc>
              <a:spcBef>
                <a:spcPts val="0"/>
              </a:spcBef>
              <a:spcAft>
                <a:spcPts val="0"/>
              </a:spcAft>
              <a:buClr>
                <a:schemeClr val="dk2"/>
              </a:buClr>
              <a:buSzPts val="2800"/>
              <a:buFont typeface="Calibri"/>
              <a:buNone/>
            </a:pPr>
            <a:r>
              <a:rPr lang="en-US" sz="2800">
                <a:solidFill>
                  <a:schemeClr val="dk2"/>
                </a:solidFill>
                <a:latin typeface="Calibri"/>
                <a:ea typeface="Calibri"/>
                <a:cs typeface="Calibri"/>
                <a:sym typeface="Calibri"/>
              </a:rPr>
              <a:t>We change </a:t>
            </a:r>
            <a:r>
              <a:rPr lang="en-US" sz="2800" b="1">
                <a:solidFill>
                  <a:schemeClr val="accent6"/>
                </a:solidFill>
                <a:latin typeface="Calibri"/>
                <a:ea typeface="Calibri"/>
                <a:cs typeface="Calibri"/>
                <a:sym typeface="Calibri"/>
              </a:rPr>
              <a:t>STUDENT</a:t>
            </a:r>
            <a:r>
              <a:rPr lang="en-US" sz="2800">
                <a:solidFill>
                  <a:schemeClr val="accent6"/>
                </a:solidFill>
                <a:latin typeface="Calibri"/>
                <a:ea typeface="Calibri"/>
                <a:cs typeface="Calibri"/>
                <a:sym typeface="Calibri"/>
              </a:rPr>
              <a:t> </a:t>
            </a:r>
            <a:r>
              <a:rPr lang="en-US" sz="2800">
                <a:solidFill>
                  <a:schemeClr val="dk2"/>
                </a:solidFill>
                <a:latin typeface="Calibri"/>
                <a:ea typeface="Calibri"/>
                <a:cs typeface="Calibri"/>
                <a:sym typeface="Calibri"/>
              </a:rPr>
              <a:t>behavior by</a:t>
            </a:r>
            <a:br>
              <a:rPr lang="en-US" sz="2800">
                <a:solidFill>
                  <a:schemeClr val="dk2"/>
                </a:solidFill>
                <a:latin typeface="Calibri"/>
                <a:ea typeface="Calibri"/>
                <a:cs typeface="Calibri"/>
                <a:sym typeface="Calibri"/>
              </a:rPr>
            </a:br>
            <a:r>
              <a:rPr lang="en-US" sz="2800">
                <a:solidFill>
                  <a:schemeClr val="dk2"/>
                </a:solidFill>
                <a:latin typeface="Calibri"/>
                <a:ea typeface="Calibri"/>
                <a:cs typeface="Calibri"/>
                <a:sym typeface="Calibri"/>
              </a:rPr>
              <a:t>changing </a:t>
            </a:r>
            <a:r>
              <a:rPr lang="en-US" sz="2800" b="1">
                <a:solidFill>
                  <a:schemeClr val="accent6"/>
                </a:solidFill>
                <a:latin typeface="Calibri"/>
                <a:ea typeface="Calibri"/>
                <a:cs typeface="Calibri"/>
                <a:sym typeface="Calibri"/>
              </a:rPr>
              <a:t>ADULT</a:t>
            </a:r>
            <a:r>
              <a:rPr lang="en-US" sz="2800">
                <a:solidFill>
                  <a:schemeClr val="accent6"/>
                </a:solidFill>
                <a:latin typeface="Calibri"/>
                <a:ea typeface="Calibri"/>
                <a:cs typeface="Calibri"/>
                <a:sym typeface="Calibri"/>
              </a:rPr>
              <a:t> </a:t>
            </a:r>
            <a:r>
              <a:rPr lang="en-US" sz="2800">
                <a:solidFill>
                  <a:schemeClr val="dk2"/>
                </a:solidFill>
                <a:latin typeface="Calibri"/>
                <a:ea typeface="Calibri"/>
                <a:cs typeface="Calibri"/>
                <a:sym typeface="Calibri"/>
              </a:rPr>
              <a:t>behavior</a:t>
            </a:r>
            <a:endParaRPr/>
          </a:p>
        </p:txBody>
      </p:sp>
      <p:sp>
        <p:nvSpPr>
          <p:cNvPr id="2" name="Title 1">
            <a:extLst>
              <a:ext uri="{FF2B5EF4-FFF2-40B4-BE49-F238E27FC236}">
                <a16:creationId xmlns:a16="http://schemas.microsoft.com/office/drawing/2014/main" id="{188538A4-AE4D-6745-8B93-8829CDCAD028}"/>
              </a:ext>
            </a:extLst>
          </p:cNvPr>
          <p:cNvSpPr>
            <a:spLocks noGrp="1"/>
          </p:cNvSpPr>
          <p:nvPr>
            <p:ph type="title"/>
          </p:nvPr>
        </p:nvSpPr>
        <p:spPr/>
        <p:txBody>
          <a:bodyPr/>
          <a:lstStyle/>
          <a:p>
            <a:br>
              <a:rPr lang="en-US" dirty="0">
                <a:solidFill>
                  <a:srgbClr val="1D2A53"/>
                </a:solidFill>
                <a:latin typeface="Calibri"/>
                <a:ea typeface="Calibri"/>
                <a:cs typeface="Calibri"/>
                <a:sym typeface="Calibri"/>
              </a:rPr>
            </a:br>
            <a:r>
              <a:rPr lang="en-US" dirty="0">
                <a:solidFill>
                  <a:srgbClr val="1D2A53"/>
                </a:solidFill>
                <a:latin typeface="Calibri"/>
                <a:ea typeface="Calibri"/>
                <a:cs typeface="Calibri"/>
                <a:sym typeface="Calibri"/>
              </a:rPr>
              <a:t>T</a:t>
            </a:r>
            <a:r>
              <a:rPr lang="en-US" b="1" dirty="0">
                <a:solidFill>
                  <a:srgbClr val="1D2A53"/>
                </a:solidFill>
                <a:latin typeface="Calibri"/>
                <a:ea typeface="Calibri"/>
                <a:cs typeface="Calibri"/>
                <a:sym typeface="Calibri"/>
              </a:rPr>
              <a:t>he PBIS Framework Helps Staff Shift Practice</a:t>
            </a:r>
            <a:br>
              <a:rPr lang="en-US" b="1" dirty="0">
                <a:solidFill>
                  <a:schemeClr val="dk1"/>
                </a:solidFill>
                <a:latin typeface="Calibri"/>
                <a:ea typeface="Calibri"/>
                <a:cs typeface="Calibri"/>
                <a:sym typeface="Calibri"/>
              </a:rPr>
            </a:br>
            <a:endParaRPr lang="en-US" dirty="0"/>
          </a:p>
        </p:txBody>
      </p:sp>
      <p:sp>
        <p:nvSpPr>
          <p:cNvPr id="565" name="Google Shape;565;p6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animEffect transition="in" filter="fade">
                                      <p:cBhvr>
                                        <p:cTn id="7" dur="500"/>
                                        <p:tgtEl>
                                          <p:spTgt spid="5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9">
                                            <p:txEl>
                                              <p:pRg st="1" end="1"/>
                                            </p:txEl>
                                          </p:spTgt>
                                        </p:tgtEl>
                                        <p:attrNameLst>
                                          <p:attrName>style.visibility</p:attrName>
                                        </p:attrNameLst>
                                      </p:cBhvr>
                                      <p:to>
                                        <p:strVal val="visible"/>
                                      </p:to>
                                    </p:set>
                                    <p:animEffect transition="in" filter="fade">
                                      <p:cBhvr>
                                        <p:cTn id="12" dur="500"/>
                                        <p:tgtEl>
                                          <p:spTgt spid="55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62"/>
                                        </p:tgtEl>
                                        <p:attrNameLst>
                                          <p:attrName>style.visibility</p:attrName>
                                        </p:attrNameLst>
                                      </p:cBhvr>
                                      <p:to>
                                        <p:strVal val="visible"/>
                                      </p:to>
                                    </p:set>
                                    <p:animEffect transition="in" filter="fade">
                                      <p:cBhvr>
                                        <p:cTn id="15" dur="500"/>
                                        <p:tgtEl>
                                          <p:spTgt spid="5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61"/>
                                        </p:tgtEl>
                                        <p:attrNameLst>
                                          <p:attrName>style.visibility</p:attrName>
                                        </p:attrNameLst>
                                      </p:cBhvr>
                                      <p:to>
                                        <p:strVal val="visible"/>
                                      </p:to>
                                    </p:set>
                                    <p:animEffect transition="in" filter="fade">
                                      <p:cBhvr>
                                        <p:cTn id="20" dur="1000"/>
                                        <p:tgtEl>
                                          <p:spTgt spid="5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63">
                                            <p:txEl>
                                              <p:pRg st="0" end="0"/>
                                            </p:txEl>
                                          </p:spTgt>
                                        </p:tgtEl>
                                        <p:attrNameLst>
                                          <p:attrName>style.visibility</p:attrName>
                                        </p:attrNameLst>
                                      </p:cBhvr>
                                      <p:to>
                                        <p:strVal val="visible"/>
                                      </p:to>
                                    </p:set>
                                    <p:animEffect transition="in" filter="fade">
                                      <p:cBhvr>
                                        <p:cTn id="25" dur="1000"/>
                                        <p:tgtEl>
                                          <p:spTgt spid="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4"/>
          <p:cNvSpPr txBox="1">
            <a:spLocks noGrp="1"/>
          </p:cNvSpPr>
          <p:nvPr>
            <p:ph type="title"/>
          </p:nvPr>
        </p:nvSpPr>
        <p:spPr>
          <a:xfrm>
            <a:off x="398324" y="401275"/>
            <a:ext cx="84987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highlight>
                  <a:srgbClr val="FFFFFF"/>
                </a:highlight>
              </a:rPr>
              <a:t>How do we make schools more inviting for ALL students?</a:t>
            </a:r>
            <a:r>
              <a:rPr lang="en-US">
                <a:highlight>
                  <a:srgbClr val="FFF95A"/>
                </a:highlight>
              </a:rPr>
              <a:t> </a:t>
            </a:r>
            <a:endParaRPr>
              <a:highlight>
                <a:srgbClr val="FFF95A"/>
              </a:highlight>
            </a:endParaRPr>
          </a:p>
        </p:txBody>
      </p:sp>
      <p:pic>
        <p:nvPicPr>
          <p:cNvPr id="572" name="Google Shape;572;p64" descr="Picture shows a sign which says &quot;Welcome - Home of the Dawgs&quot;. Beneath this sign is a smaller sign which says &quot;No Dogs&quot; and shows a dog with a red line through it. "/>
          <p:cNvPicPr preferRelativeResize="0"/>
          <p:nvPr/>
        </p:nvPicPr>
        <p:blipFill>
          <a:blip r:embed="rId3">
            <a:alphaModFix/>
          </a:blip>
          <a:stretch>
            <a:fillRect/>
          </a:stretch>
        </p:blipFill>
        <p:spPr>
          <a:xfrm>
            <a:off x="1533188" y="1384688"/>
            <a:ext cx="6077625" cy="4485850"/>
          </a:xfrm>
          <a:prstGeom prst="rect">
            <a:avLst/>
          </a:prstGeom>
          <a:noFill/>
          <a:ln>
            <a:noFill/>
          </a:ln>
        </p:spPr>
      </p:pic>
      <p:sp>
        <p:nvSpPr>
          <p:cNvPr id="573" name="Google Shape;573;p64"/>
          <p:cNvSpPr txBox="1"/>
          <p:nvPr/>
        </p:nvSpPr>
        <p:spPr>
          <a:xfrm>
            <a:off x="398325" y="5964950"/>
            <a:ext cx="5712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Twentieth Century"/>
                <a:ea typeface="Twentieth Century"/>
                <a:cs typeface="Twentieth Century"/>
                <a:sym typeface="Twentieth Century"/>
              </a:rPr>
              <a:t>Something to think about in preparation for Vision Activity at the end of the presentation</a:t>
            </a:r>
            <a:endParaRPr sz="1600" b="1">
              <a:latin typeface="Twentieth Century"/>
              <a:ea typeface="Twentieth Century"/>
              <a:cs typeface="Twentieth Century"/>
              <a:sym typeface="Twentieth Centur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5"/>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Overview: Virtual Tier I Team Training </a:t>
            </a:r>
            <a:endParaRPr>
              <a:solidFill>
                <a:srgbClr val="3A53A5"/>
              </a:solidFill>
              <a:latin typeface="Twentieth Century"/>
              <a:ea typeface="Twentieth Century"/>
              <a:cs typeface="Twentieth Century"/>
              <a:sym typeface="Twentieth Century"/>
            </a:endParaRPr>
          </a:p>
        </p:txBody>
      </p:sp>
      <p:sp>
        <p:nvSpPr>
          <p:cNvPr id="580" name="Google Shape;580;p65"/>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581" name="Google Shape;581;p65"/>
          <p:cNvSpPr txBox="1">
            <a:spLocks noGrp="1"/>
          </p:cNvSpPr>
          <p:nvPr>
            <p:ph type="title"/>
          </p:nvPr>
        </p:nvSpPr>
        <p:spPr>
          <a:xfrm>
            <a:off x="453780" y="313375"/>
            <a:ext cx="8296500" cy="653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400"/>
              <a:buFont typeface="Twentieth Century"/>
              <a:buNone/>
            </a:pPr>
            <a:r>
              <a:rPr lang="en-US" sz="2700" b="1"/>
              <a:t>Does your team have a vision that compels new ways of thinking and acting?</a:t>
            </a:r>
            <a:endParaRPr sz="3900"/>
          </a:p>
        </p:txBody>
      </p:sp>
      <p:sp>
        <p:nvSpPr>
          <p:cNvPr id="582" name="Google Shape;582;p65" descr="If you could create the school of your dreams, what would it look like and sound like with a positive, proactive and instructional approach to discipline?"/>
          <p:cNvSpPr/>
          <p:nvPr/>
        </p:nvSpPr>
        <p:spPr>
          <a:xfrm>
            <a:off x="59464" y="2001795"/>
            <a:ext cx="3764400" cy="3524013"/>
          </a:xfrm>
          <a:prstGeom prst="cloudCallout">
            <a:avLst>
              <a:gd name="adj1" fmla="val -22091"/>
              <a:gd name="adj2" fmla="val 54696"/>
            </a:avLst>
          </a:prstGeom>
          <a:gradFill>
            <a:gsLst>
              <a:gs pos="0">
                <a:srgbClr val="C2D1FF"/>
              </a:gs>
              <a:gs pos="35000">
                <a:srgbClr val="D4DDFF"/>
              </a:gs>
              <a:gs pos="100000">
                <a:srgbClr val="EBF2FF"/>
              </a:gs>
            </a:gsLst>
            <a:lin ang="16200000" scaled="0"/>
          </a:gradFill>
          <a:ln w="9525" cap="flat" cmpd="sng">
            <a:solidFill>
              <a:srgbClr val="A4B1D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0" rIns="0" bIns="0" anchor="b" anchorCtr="1">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2200">
              <a:solidFill>
                <a:srgbClr val="000000"/>
              </a:solidFill>
              <a:latin typeface="Calibri"/>
              <a:ea typeface="Calibri"/>
              <a:cs typeface="Calibri"/>
              <a:sym typeface="Calibri"/>
            </a:endParaRPr>
          </a:p>
        </p:txBody>
      </p:sp>
      <p:sp>
        <p:nvSpPr>
          <p:cNvPr id="583" name="Google Shape;583;p65"/>
          <p:cNvSpPr txBox="1"/>
          <p:nvPr/>
        </p:nvSpPr>
        <p:spPr>
          <a:xfrm>
            <a:off x="604269" y="2095863"/>
            <a:ext cx="2674800" cy="2831400"/>
          </a:xfrm>
          <a:prstGeom prst="rect">
            <a:avLst/>
          </a:prstGeom>
          <a:noFill/>
          <a:ln>
            <a:noFill/>
          </a:ln>
        </p:spPr>
        <p:txBody>
          <a:bodyPr spcFirstLastPara="1" wrap="square" lIns="91425" tIns="45700" rIns="91425" bIns="45700" anchor="t" anchorCtr="0">
            <a:noAutofit/>
          </a:bodyPr>
          <a:lstStyle/>
          <a:p>
            <a:pPr marL="1588" marR="0" lvl="1" indent="0" algn="ctr"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a:p>
            <a:pPr marL="1588" marR="0" lvl="1" indent="0" algn="ctr" rtl="0">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If you could create the school of your dreams, what would it </a:t>
            </a:r>
            <a:r>
              <a:rPr lang="en-US" sz="2000" b="1" i="1" u="none" strike="noStrike" cap="none">
                <a:solidFill>
                  <a:schemeClr val="accent6"/>
                </a:solidFill>
                <a:latin typeface="Calibri"/>
                <a:ea typeface="Calibri"/>
                <a:cs typeface="Calibri"/>
                <a:sym typeface="Calibri"/>
              </a:rPr>
              <a:t>look like and sound like </a:t>
            </a:r>
            <a:r>
              <a:rPr lang="en-US" sz="2000" b="0" i="0" u="none" strike="noStrike" cap="none">
                <a:solidFill>
                  <a:schemeClr val="dk1"/>
                </a:solidFill>
                <a:latin typeface="Calibri"/>
                <a:ea typeface="Calibri"/>
                <a:cs typeface="Calibri"/>
                <a:sym typeface="Calibri"/>
              </a:rPr>
              <a:t>with a positive, proactive, and instructional approach to discipline?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65"/>
          <p:cNvSpPr txBox="1"/>
          <p:nvPr/>
        </p:nvSpPr>
        <p:spPr>
          <a:xfrm>
            <a:off x="4288996" y="1143134"/>
            <a:ext cx="4461259" cy="5678478"/>
          </a:xfrm>
          <a:prstGeom prst="rect">
            <a:avLst/>
          </a:prstGeom>
          <a:solidFill>
            <a:srgbClr val="FFFFFF"/>
          </a:solidFill>
          <a:ln>
            <a:noFill/>
          </a:ln>
        </p:spPr>
        <p:txBody>
          <a:bodyPr spcFirstLastPara="1" wrap="square" lIns="91425" tIns="45700" rIns="91425" bIns="45700" anchor="t" anchorCtr="0">
            <a:noAutofit/>
          </a:bodyPr>
          <a:lstStyle/>
          <a:p>
            <a:pPr marL="234950" marR="0" lvl="0" indent="-234950" algn="ctr"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Task  Assignments: </a:t>
            </a:r>
            <a:endParaRPr/>
          </a:p>
          <a:p>
            <a:pPr marL="342900" marR="0" lvl="0" indent="-342900" algn="l" rtl="0">
              <a:spcBef>
                <a:spcPts val="1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Identify note-taker, facilitator (coach), and time-keeper for your team. (Add their names to the first page of workbook)</a:t>
            </a:r>
            <a:endParaRPr/>
          </a:p>
          <a:p>
            <a:pPr marL="342900" marR="0" lvl="0" indent="-342900" algn="l" rtl="0">
              <a:spcBef>
                <a:spcPts val="1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Ensure your team’s Tier 1 Workbook is set up, and shared for editing with all members.</a:t>
            </a:r>
            <a:endParaRPr/>
          </a:p>
          <a:p>
            <a:pPr marL="342900" marR="0" lvl="0" indent="-342900" algn="l" rtl="0">
              <a:spcBef>
                <a:spcPts val="1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As a team, brainstorm what you would see, hear, and achieve in the school of your dreams (Overview Activity 3).</a:t>
            </a:r>
            <a:endParaRPr/>
          </a:p>
          <a:p>
            <a:pPr marL="342900" marR="0" lvl="0" indent="-342900" algn="l" rtl="0">
              <a:spcBef>
                <a:spcPts val="1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How does the team’s ideas align with the</a:t>
            </a:r>
            <a:r>
              <a:rPr lang="en-US" sz="1800">
                <a:solidFill>
                  <a:schemeClr val="accent6"/>
                </a:solidFill>
                <a:latin typeface="Calibri"/>
                <a:ea typeface="Calibri"/>
                <a:cs typeface="Calibri"/>
                <a:sym typeface="Calibri"/>
              </a:rPr>
              <a:t> School Improvement Plan, Mission Statements, and school-wide expectations?</a:t>
            </a:r>
            <a:endParaRPr sz="1800">
              <a:solidFill>
                <a:schemeClr val="accent6"/>
              </a:solidFill>
              <a:latin typeface="Calibri"/>
              <a:ea typeface="Calibri"/>
              <a:cs typeface="Calibri"/>
              <a:sym typeface="Calibri"/>
            </a:endParaRPr>
          </a:p>
          <a:p>
            <a:pPr marL="342900" marR="0" lvl="0" indent="-342900" algn="l" rtl="0">
              <a:spcBef>
                <a:spcPts val="18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Prepare to Report Out. And also share why you are here today.</a:t>
            </a:r>
            <a:endParaRPr/>
          </a:p>
        </p:txBody>
      </p:sp>
      <p:sp>
        <p:nvSpPr>
          <p:cNvPr id="585" name="Google Shape;585;p65">
            <a:extLst>
              <a:ext uri="{C183D7F6-B498-43B3-948B-1728B52AA6E4}">
                <adec:decorative xmlns:adec="http://schemas.microsoft.com/office/drawing/2017/decorative" val="1"/>
              </a:ext>
            </a:extLst>
          </p:cNvPr>
          <p:cNvSpPr/>
          <p:nvPr/>
        </p:nvSpPr>
        <p:spPr>
          <a:xfrm>
            <a:off x="2035882" y="4553524"/>
            <a:ext cx="2014800" cy="1393500"/>
          </a:xfrm>
          <a:prstGeom prst="cloudCallout">
            <a:avLst>
              <a:gd name="adj1" fmla="val 64865"/>
              <a:gd name="adj2" fmla="val -88705"/>
            </a:avLst>
          </a:prstGeom>
          <a:gradFill>
            <a:gsLst>
              <a:gs pos="0">
                <a:srgbClr val="C2D1FF"/>
              </a:gs>
              <a:gs pos="35000">
                <a:srgbClr val="D4DDFF"/>
              </a:gs>
              <a:gs pos="100000">
                <a:srgbClr val="EBF2FF"/>
              </a:gs>
            </a:gsLst>
            <a:lin ang="16200000" scaled="0"/>
          </a:gradFill>
          <a:ln w="9525" cap="flat" cmpd="sng">
            <a:solidFill>
              <a:srgbClr val="A4B1D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000000"/>
              </a:solidFill>
              <a:latin typeface="Calibri"/>
              <a:ea typeface="Calibri"/>
              <a:cs typeface="Calibri"/>
              <a:sym typeface="Calibri"/>
            </a:endParaRPr>
          </a:p>
        </p:txBody>
      </p:sp>
      <p:sp>
        <p:nvSpPr>
          <p:cNvPr id="586" name="Google Shape;586;p65"/>
          <p:cNvSpPr txBox="1"/>
          <p:nvPr/>
        </p:nvSpPr>
        <p:spPr>
          <a:xfrm>
            <a:off x="453773" y="5823925"/>
            <a:ext cx="37644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Twentieth Century"/>
                <a:ea typeface="Twentieth Century"/>
                <a:cs typeface="Twentieth Century"/>
                <a:sym typeface="Twentieth Century"/>
              </a:rPr>
              <a:t>Workbook: Overview Activity 3 </a:t>
            </a:r>
            <a:endParaRPr sz="1600" b="1">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6"/>
          <p:cNvSpPr txBox="1">
            <a:spLocks noGrp="1"/>
          </p:cNvSpPr>
          <p:nvPr>
            <p:ph type="sldNum" idx="12"/>
          </p:nvPr>
        </p:nvSpPr>
        <p:spPr>
          <a:xfrm>
            <a:off x="8238543" y="6276215"/>
            <a:ext cx="372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593" name="Google Shape;593;p66"/>
          <p:cNvSpPr txBox="1">
            <a:spLocks noGrp="1"/>
          </p:cNvSpPr>
          <p:nvPr>
            <p:ph type="title"/>
          </p:nvPr>
        </p:nvSpPr>
        <p:spPr>
          <a:xfrm>
            <a:off x="453780" y="313375"/>
            <a:ext cx="8296500" cy="653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400"/>
              <a:buFont typeface="Twentieth Century"/>
              <a:buNone/>
            </a:pPr>
            <a:r>
              <a:rPr lang="en-US" sz="2700" b="1"/>
              <a:t>Does your team have a vision that compels new ways of thinking and acting?</a:t>
            </a:r>
            <a:endParaRPr sz="3900"/>
          </a:p>
        </p:txBody>
      </p:sp>
      <p:sp>
        <p:nvSpPr>
          <p:cNvPr id="594" name="Google Shape;594;p66"/>
          <p:cNvSpPr txBox="1"/>
          <p:nvPr/>
        </p:nvSpPr>
        <p:spPr>
          <a:xfrm>
            <a:off x="234725" y="6175425"/>
            <a:ext cx="3764400" cy="46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Twentieth Century"/>
                <a:ea typeface="Twentieth Century"/>
                <a:cs typeface="Twentieth Century"/>
                <a:sym typeface="Twentieth Century"/>
              </a:rPr>
              <a:t>Workbook: Overview Activity 3 </a:t>
            </a:r>
            <a:endParaRPr sz="1600" b="1">
              <a:solidFill>
                <a:schemeClr val="dk1"/>
              </a:solidFill>
              <a:latin typeface="Calibri"/>
              <a:ea typeface="Calibri"/>
              <a:cs typeface="Calibri"/>
              <a:sym typeface="Calibri"/>
            </a:endParaRPr>
          </a:p>
        </p:txBody>
      </p:sp>
      <p:sp>
        <p:nvSpPr>
          <p:cNvPr id="595" name="Google Shape;595;p66"/>
          <p:cNvSpPr txBox="1"/>
          <p:nvPr/>
        </p:nvSpPr>
        <p:spPr>
          <a:xfrm>
            <a:off x="0" y="1267875"/>
            <a:ext cx="4398000" cy="4099500"/>
          </a:xfrm>
          <a:prstGeom prst="rect">
            <a:avLst/>
          </a:prstGeom>
          <a:noFill/>
          <a:ln>
            <a:noFill/>
          </a:ln>
        </p:spPr>
        <p:txBody>
          <a:bodyPr spcFirstLastPara="1" wrap="square" lIns="91425" tIns="91425" rIns="91425" bIns="91425" anchor="t" anchorCtr="0">
            <a:spAutoFit/>
          </a:bodyPr>
          <a:lstStyle/>
          <a:p>
            <a:pPr marL="969962" lvl="0" indent="-969962" algn="l" rtl="0">
              <a:spcBef>
                <a:spcPts val="0"/>
              </a:spcBef>
              <a:spcAft>
                <a:spcPts val="0"/>
              </a:spcAft>
              <a:buNone/>
            </a:pPr>
            <a:r>
              <a:rPr lang="en-US" sz="2000" b="1">
                <a:solidFill>
                  <a:schemeClr val="accent6"/>
                </a:solidFill>
              </a:rPr>
              <a:t>Think:</a:t>
            </a:r>
            <a:r>
              <a:rPr lang="en-US" sz="1800" b="1">
                <a:solidFill>
                  <a:schemeClr val="dk2"/>
                </a:solidFill>
              </a:rPr>
              <a:t> 	Using post-its – write descriptors of what you would see, hear, and achieve in the school of your dreams.</a:t>
            </a:r>
            <a:endParaRPr sz="1800">
              <a:solidFill>
                <a:schemeClr val="dk2"/>
              </a:solidFill>
              <a:latin typeface="Twentieth Century"/>
              <a:ea typeface="Twentieth Century"/>
              <a:cs typeface="Twentieth Century"/>
              <a:sym typeface="Twentieth Century"/>
            </a:endParaRPr>
          </a:p>
          <a:p>
            <a:pPr marL="969962" lvl="0" indent="-969962" algn="l" rtl="0">
              <a:spcBef>
                <a:spcPts val="0"/>
              </a:spcBef>
              <a:spcAft>
                <a:spcPts val="0"/>
              </a:spcAft>
              <a:buNone/>
            </a:pPr>
            <a:endParaRPr sz="1800">
              <a:solidFill>
                <a:schemeClr val="dk2"/>
              </a:solidFill>
              <a:latin typeface="Twentieth Century"/>
              <a:ea typeface="Twentieth Century"/>
              <a:cs typeface="Twentieth Century"/>
              <a:sym typeface="Twentieth Century"/>
            </a:endParaRPr>
          </a:p>
          <a:p>
            <a:pPr marL="969962" lvl="0" indent="-969962" algn="l" rtl="0">
              <a:spcBef>
                <a:spcPts val="0"/>
              </a:spcBef>
              <a:spcAft>
                <a:spcPts val="0"/>
              </a:spcAft>
              <a:buNone/>
            </a:pPr>
            <a:r>
              <a:rPr lang="en-US" sz="1800" b="1">
                <a:solidFill>
                  <a:schemeClr val="accent6"/>
                </a:solidFill>
              </a:rPr>
              <a:t>Pair: 	</a:t>
            </a:r>
            <a:r>
              <a:rPr lang="en-US" sz="1800" b="1">
                <a:solidFill>
                  <a:schemeClr val="dk2"/>
                </a:solidFill>
              </a:rPr>
              <a:t>At your table share your vision creating a team poster through words and/or pictures  representing what it will look and sound like.</a:t>
            </a:r>
            <a:endParaRPr sz="1800">
              <a:solidFill>
                <a:schemeClr val="dk2"/>
              </a:solidFill>
              <a:latin typeface="Twentieth Century"/>
              <a:ea typeface="Twentieth Century"/>
              <a:cs typeface="Twentieth Century"/>
              <a:sym typeface="Twentieth Century"/>
            </a:endParaRPr>
          </a:p>
          <a:p>
            <a:pPr marL="969962" lvl="0" indent="-969962" algn="l" rtl="0">
              <a:spcBef>
                <a:spcPts val="2200"/>
              </a:spcBef>
              <a:spcAft>
                <a:spcPts val="0"/>
              </a:spcAft>
              <a:buNone/>
            </a:pPr>
            <a:r>
              <a:rPr lang="en-US" sz="1800" b="1">
                <a:solidFill>
                  <a:schemeClr val="accent6"/>
                </a:solidFill>
              </a:rPr>
              <a:t>Share: 	</a:t>
            </a:r>
            <a:r>
              <a:rPr lang="en-US" sz="1800" b="1">
                <a:solidFill>
                  <a:schemeClr val="dk2"/>
                </a:solidFill>
              </a:rPr>
              <a:t>Hang your poster on the wall and complete a gallery walk of the t-charts.</a:t>
            </a:r>
            <a:endParaRPr sz="1800">
              <a:solidFill>
                <a:schemeClr val="dk2"/>
              </a:solidFill>
            </a:endParaRPr>
          </a:p>
        </p:txBody>
      </p:sp>
      <p:sp>
        <p:nvSpPr>
          <p:cNvPr id="596" name="Google Shape;596;p66" descr="If you could create the school of your dreams, what would it look like and sound like with a positive, proactive, and instructional approach to discipline?" title="Look like and sound like"/>
          <p:cNvSpPr/>
          <p:nvPr/>
        </p:nvSpPr>
        <p:spPr>
          <a:xfrm>
            <a:off x="4352275" y="1044725"/>
            <a:ext cx="4398000" cy="4701300"/>
          </a:xfrm>
          <a:prstGeom prst="cloudCallout">
            <a:avLst>
              <a:gd name="adj1" fmla="val -47323"/>
              <a:gd name="adj2" fmla="val 56001"/>
            </a:avLst>
          </a:prstGeom>
          <a:gradFill>
            <a:gsLst>
              <a:gs pos="0">
                <a:srgbClr val="C2D1FF"/>
              </a:gs>
              <a:gs pos="35000">
                <a:srgbClr val="D4DDFF"/>
              </a:gs>
              <a:gs pos="100000">
                <a:srgbClr val="EBF2FF"/>
              </a:gs>
            </a:gsLst>
            <a:lin ang="16200038" scaled="0"/>
          </a:gradFill>
          <a:ln w="9525" cap="flat" cmpd="sng">
            <a:solidFill>
              <a:srgbClr val="A4B1D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0" tIns="0" rIns="0" bIns="0" anchor="b" anchorCtr="1">
            <a:noAutofit/>
          </a:bodyPr>
          <a:lstStyle/>
          <a:p>
            <a:pPr marL="1587" lvl="1" indent="0" algn="l" rtl="0">
              <a:spcBef>
                <a:spcPts val="0"/>
              </a:spcBef>
              <a:spcAft>
                <a:spcPts val="0"/>
              </a:spcAft>
              <a:buNone/>
            </a:pPr>
            <a:endParaRPr sz="2100">
              <a:solidFill>
                <a:schemeClr val="dk1"/>
              </a:solidFill>
              <a:latin typeface="Calibri"/>
              <a:ea typeface="Calibri"/>
              <a:cs typeface="Calibri"/>
              <a:sym typeface="Calibri"/>
            </a:endParaRPr>
          </a:p>
          <a:p>
            <a:pPr marL="1587" lvl="1" indent="0" algn="ctr" rtl="0">
              <a:spcBef>
                <a:spcPts val="0"/>
              </a:spcBef>
              <a:spcAft>
                <a:spcPts val="0"/>
              </a:spcAft>
              <a:buNone/>
            </a:pPr>
            <a:endParaRPr sz="2100">
              <a:solidFill>
                <a:schemeClr val="dk1"/>
              </a:solidFill>
              <a:latin typeface="Calibri"/>
              <a:ea typeface="Calibri"/>
              <a:cs typeface="Calibri"/>
              <a:sym typeface="Calibri"/>
            </a:endParaRPr>
          </a:p>
          <a:p>
            <a:pPr marL="1587" lvl="1" indent="0" algn="ctr" rtl="0">
              <a:spcBef>
                <a:spcPts val="0"/>
              </a:spcBef>
              <a:spcAft>
                <a:spcPts val="0"/>
              </a:spcAft>
              <a:buNone/>
            </a:pPr>
            <a:endParaRPr sz="2100">
              <a:solidFill>
                <a:schemeClr val="dk1"/>
              </a:solidFill>
              <a:latin typeface="Calibri"/>
              <a:ea typeface="Calibri"/>
              <a:cs typeface="Calibri"/>
              <a:sym typeface="Calibri"/>
            </a:endParaRPr>
          </a:p>
          <a:p>
            <a:pPr marL="1587" lvl="1" indent="0" algn="ctr" rtl="0">
              <a:spcBef>
                <a:spcPts val="0"/>
              </a:spcBef>
              <a:spcAft>
                <a:spcPts val="0"/>
              </a:spcAft>
              <a:buNone/>
            </a:pPr>
            <a:endParaRPr sz="2100">
              <a:solidFill>
                <a:schemeClr val="dk1"/>
              </a:solidFill>
              <a:latin typeface="Calibri"/>
              <a:ea typeface="Calibri"/>
              <a:cs typeface="Calibri"/>
              <a:sym typeface="Calibri"/>
            </a:endParaRPr>
          </a:p>
          <a:p>
            <a:pPr marL="1587" lvl="1" indent="0" algn="ctr"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Clr>
                <a:srgbClr val="000000"/>
              </a:buClr>
              <a:buFont typeface="Arial"/>
              <a:buNone/>
            </a:pPr>
            <a:endParaRPr sz="2400">
              <a:solidFill>
                <a:schemeClr val="dk1"/>
              </a:solidFill>
              <a:latin typeface="Calibri"/>
              <a:ea typeface="Calibri"/>
              <a:cs typeface="Calibri"/>
              <a:sym typeface="Calibri"/>
            </a:endParaRPr>
          </a:p>
        </p:txBody>
      </p:sp>
      <p:sp>
        <p:nvSpPr>
          <p:cNvPr id="597" name="Google Shape;597;p66"/>
          <p:cNvSpPr txBox="1"/>
          <p:nvPr/>
        </p:nvSpPr>
        <p:spPr>
          <a:xfrm>
            <a:off x="5008225" y="1734675"/>
            <a:ext cx="3086100" cy="3632700"/>
          </a:xfrm>
          <a:prstGeom prst="rect">
            <a:avLst/>
          </a:prstGeom>
          <a:noFill/>
          <a:ln>
            <a:noFill/>
          </a:ln>
        </p:spPr>
        <p:txBody>
          <a:bodyPr spcFirstLastPara="1" wrap="square" lIns="91425" tIns="91425" rIns="91425" bIns="91425" anchor="ctr" anchorCtr="0">
            <a:spAutoFit/>
          </a:bodyPr>
          <a:lstStyle/>
          <a:p>
            <a:pPr marL="1587" lvl="1" indent="0" algn="ctr" rtl="0">
              <a:spcBef>
                <a:spcPts val="0"/>
              </a:spcBef>
              <a:spcAft>
                <a:spcPts val="0"/>
              </a:spcAft>
              <a:buNone/>
            </a:pPr>
            <a:r>
              <a:rPr lang="en-US" sz="2100">
                <a:solidFill>
                  <a:schemeClr val="dk1"/>
                </a:solidFill>
                <a:latin typeface="Calibri"/>
                <a:ea typeface="Calibri"/>
                <a:cs typeface="Calibri"/>
                <a:sym typeface="Calibri"/>
              </a:rPr>
              <a:t>If you could create the school of your dreams, what would it </a:t>
            </a:r>
            <a:r>
              <a:rPr lang="en-US" sz="2100" b="1" i="1">
                <a:solidFill>
                  <a:schemeClr val="accent6"/>
                </a:solidFill>
                <a:latin typeface="Calibri"/>
                <a:ea typeface="Calibri"/>
                <a:cs typeface="Calibri"/>
                <a:sym typeface="Calibri"/>
              </a:rPr>
              <a:t>look like and sound like </a:t>
            </a:r>
            <a:r>
              <a:rPr lang="en-US" sz="2100">
                <a:solidFill>
                  <a:schemeClr val="dk1"/>
                </a:solidFill>
                <a:latin typeface="Calibri"/>
                <a:ea typeface="Calibri"/>
                <a:cs typeface="Calibri"/>
                <a:sym typeface="Calibri"/>
              </a:rPr>
              <a:t>with a positive, proactive, and instructional approach to discipline? </a:t>
            </a:r>
            <a:r>
              <a:rPr lang="en-US" sz="2100" b="1" i="1">
                <a:solidFill>
                  <a:schemeClr val="accent6"/>
                </a:solidFill>
                <a:latin typeface="Calibri"/>
                <a:ea typeface="Calibri"/>
                <a:cs typeface="Calibri"/>
                <a:sym typeface="Calibri"/>
              </a:rPr>
              <a:t>How does this align with your Mission or School Improvement Plan?</a:t>
            </a:r>
            <a:endParaRPr sz="2100" b="1" i="1">
              <a:solidFill>
                <a:schemeClr val="accent6"/>
              </a:solidFill>
            </a:endParaRPr>
          </a:p>
          <a:p>
            <a:pPr marL="0" lvl="0" indent="0" algn="l" rtl="0">
              <a:spcBef>
                <a:spcPts val="0"/>
              </a:spcBef>
              <a:spcAft>
                <a:spcPts val="0"/>
              </a:spcAft>
              <a:buNone/>
            </a:pPr>
            <a:endParaRPr>
              <a:latin typeface="Twentieth Century"/>
              <a:ea typeface="Twentieth Century"/>
              <a:cs typeface="Twentieth Century"/>
              <a:sym typeface="Twentieth Centur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7"/>
          <p:cNvSpPr txBox="1">
            <a:spLocks noGrp="1"/>
          </p:cNvSpPr>
          <p:nvPr>
            <p:ph type="title"/>
          </p:nvPr>
        </p:nvSpPr>
        <p:spPr>
          <a:xfrm>
            <a:off x="997933" y="251382"/>
            <a:ext cx="72750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Reflecting on the Session Goals</a:t>
            </a:r>
            <a:endParaRPr/>
          </a:p>
        </p:txBody>
      </p:sp>
      <p:sp>
        <p:nvSpPr>
          <p:cNvPr id="604" name="Google Shape;604;p67"/>
          <p:cNvSpPr txBox="1">
            <a:spLocks noGrp="1"/>
          </p:cNvSpPr>
          <p:nvPr>
            <p:ph type="body" idx="1"/>
          </p:nvPr>
        </p:nvSpPr>
        <p:spPr>
          <a:xfrm>
            <a:off x="334550" y="1600200"/>
            <a:ext cx="8491500" cy="43737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AutoNum type="arabicPeriod"/>
            </a:pPr>
            <a:r>
              <a:rPr lang="en-US"/>
              <a:t>Introduce key components of the PBIS Framework</a:t>
            </a:r>
            <a:endParaRPr/>
          </a:p>
          <a:p>
            <a:pPr marL="457200" lvl="0" indent="-431800" algn="l" rtl="0">
              <a:spcBef>
                <a:spcPts val="0"/>
              </a:spcBef>
              <a:spcAft>
                <a:spcPts val="0"/>
              </a:spcAft>
              <a:buSzPts val="3200"/>
              <a:buAutoNum type="arabicPeriod"/>
            </a:pPr>
            <a:r>
              <a:rPr lang="en-US"/>
              <a:t>Explore resources for the integration of Culturally Responsive and Trauma Informed Approaches within the PBIS Framework.</a:t>
            </a:r>
            <a:endParaRPr/>
          </a:p>
          <a:p>
            <a:pPr marL="457200" lvl="0" indent="-431800" algn="l" rtl="0">
              <a:spcBef>
                <a:spcPts val="0"/>
              </a:spcBef>
              <a:spcAft>
                <a:spcPts val="0"/>
              </a:spcAft>
              <a:buSzPts val="3200"/>
              <a:buAutoNum type="arabicPeriod"/>
            </a:pPr>
            <a:r>
              <a:rPr lang="en-US"/>
              <a:t>Create your vision of PBIS at your school.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graphicFrame>
        <p:nvGraphicFramePr>
          <p:cNvPr id="610" name="Google Shape;610;p68" descr="Following items listed: discipline data, data-based decision making, fidelity data, annual evaluation." title="TFI Sub-scale: Evaluation"/>
          <p:cNvGraphicFramePr/>
          <p:nvPr/>
        </p:nvGraphicFramePr>
        <p:xfrm>
          <a:off x="4460241" y="1229597"/>
          <a:ext cx="3000000" cy="3000000"/>
        </p:xfrm>
        <a:graphic>
          <a:graphicData uri="http://schemas.openxmlformats.org/drawingml/2006/table">
            <a:tbl>
              <a:tblPr firstRow="1" bandRow="1">
                <a:noFill/>
                <a:tableStyleId>{B2B1D228-B90A-4D96-AC75-D409216BB96A}</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611" name="Google Shape;611;p68"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000000" cy="3000000"/>
        </p:xfrm>
        <a:graphic>
          <a:graphicData uri="http://schemas.openxmlformats.org/drawingml/2006/table">
            <a:tbl>
              <a:tblPr firstRow="1" bandRow="1">
                <a:noFill/>
                <a:tableStyleId>{B2B1D228-B90A-4D96-AC75-D409216BB96A}</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Core Classroom Practices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612" name="Google Shape;612;p68" descr="Two items listed: team composition and team operating procedures" title="TFI Sub-scale: Team"/>
          <p:cNvGraphicFramePr/>
          <p:nvPr/>
        </p:nvGraphicFramePr>
        <p:xfrm>
          <a:off x="724108" y="1229597"/>
          <a:ext cx="3000000" cy="3000000"/>
        </p:xfrm>
        <a:graphic>
          <a:graphicData uri="http://schemas.openxmlformats.org/drawingml/2006/table">
            <a:tbl>
              <a:tblPr firstRow="1" bandRow="1">
                <a:noFill/>
                <a:tableStyleId>{B2B1D228-B90A-4D96-AC75-D409216BB96A}</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sp>
        <p:nvSpPr>
          <p:cNvPr id="613" name="Google Shape;613;p68"/>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9"/>
          <p:cNvSpPr txBox="1">
            <a:spLocks noGrp="1"/>
          </p:cNvSpPr>
          <p:nvPr>
            <p:ph type="body" idx="1"/>
          </p:nvPr>
        </p:nvSpPr>
        <p:spPr>
          <a:xfrm>
            <a:off x="342618" y="1600200"/>
            <a:ext cx="8526734" cy="4691069"/>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000"/>
              <a:buFont typeface="Noto Sans Symbols"/>
              <a:buChar char="▪"/>
            </a:pPr>
            <a:r>
              <a:rPr lang="en-US" sz="2000">
                <a:solidFill>
                  <a:srgbClr val="000000"/>
                </a:solidFill>
              </a:rPr>
              <a:t>Algozzine et al., (2014). </a:t>
            </a:r>
            <a:r>
              <a:rPr lang="en-US" sz="2000" i="1">
                <a:solidFill>
                  <a:srgbClr val="000000"/>
                </a:solidFill>
              </a:rPr>
              <a:t>Tiered Fidelity Inventory</a:t>
            </a:r>
            <a:r>
              <a:rPr lang="en-US" sz="2000">
                <a:solidFill>
                  <a:srgbClr val="000000"/>
                </a:solidFill>
              </a:rPr>
              <a:t>. </a:t>
            </a:r>
            <a:endParaRPr/>
          </a:p>
          <a:p>
            <a:pPr marL="285750" lvl="0" indent="-285750" algn="l" rtl="0">
              <a:spcBef>
                <a:spcPts val="400"/>
              </a:spcBef>
              <a:spcAft>
                <a:spcPts val="0"/>
              </a:spcAft>
              <a:buSzPts val="2000"/>
              <a:buFont typeface="Noto Sans Symbols"/>
              <a:buChar char="▪"/>
            </a:pPr>
            <a:r>
              <a:rPr lang="en-US" sz="2000">
                <a:solidFill>
                  <a:srgbClr val="000000"/>
                </a:solidFill>
              </a:rPr>
              <a:t>Kincaid, Childs, &amp; George. (2010). </a:t>
            </a:r>
            <a:r>
              <a:rPr lang="en-US" sz="2000" i="1">
                <a:solidFill>
                  <a:srgbClr val="000000"/>
                </a:solidFill>
              </a:rPr>
              <a:t>Benchmarks of Quality</a:t>
            </a:r>
            <a:endParaRPr sz="2000">
              <a:solidFill>
                <a:srgbClr val="000000"/>
              </a:solidFill>
            </a:endParaRPr>
          </a:p>
          <a:p>
            <a:pPr marL="285750" lvl="0" indent="-285750" algn="l" rtl="0">
              <a:spcBef>
                <a:spcPts val="400"/>
              </a:spcBef>
              <a:spcAft>
                <a:spcPts val="0"/>
              </a:spcAft>
              <a:buSzPts val="2000"/>
              <a:buFont typeface="Noto Sans Symbols"/>
              <a:buChar char="▪"/>
            </a:pPr>
            <a:r>
              <a:rPr lang="en-US" sz="2000">
                <a:solidFill>
                  <a:srgbClr val="000000"/>
                </a:solidFill>
              </a:rPr>
              <a:t>Loman, S., Borgmeir, C. &amp; Rodriguez, B.J. Practical Functional Behavioral Assessment &amp; Behavior Support Planning Training Manual for School-Based Personnel. Retrieved May 1, 2015, from </a:t>
            </a:r>
            <a:r>
              <a:rPr lang="en-US" sz="2000" u="sng">
                <a:solidFill>
                  <a:srgbClr val="000000"/>
                </a:solidFill>
                <a:hlinkClick r:id="rId3">
                  <a:extLst>
                    <a:ext uri="{A12FA001-AC4F-418D-AE19-62706E023703}">
                      <ahyp:hlinkClr xmlns:ahyp="http://schemas.microsoft.com/office/drawing/2018/hyperlinkcolor" val="tx"/>
                    </a:ext>
                  </a:extLst>
                </a:hlinkClick>
              </a:rPr>
              <a:t>http://basicfba.pbworks.com/w/file/fetch/58926672/Basic%20FBAandBSP4.2012.%20RACER.pdf</a:t>
            </a:r>
            <a:endParaRPr sz="2000">
              <a:solidFill>
                <a:srgbClr val="000000"/>
              </a:solidFill>
            </a:endParaRPr>
          </a:p>
          <a:p>
            <a:pPr marL="285750" lvl="0" indent="-285750" algn="l" rtl="0">
              <a:spcBef>
                <a:spcPts val="400"/>
              </a:spcBef>
              <a:spcAft>
                <a:spcPts val="0"/>
              </a:spcAft>
              <a:buSzPts val="2000"/>
              <a:buFont typeface="Noto Sans Symbols"/>
              <a:buChar char="▪"/>
            </a:pPr>
            <a:r>
              <a:rPr lang="en-US" sz="2000">
                <a:solidFill>
                  <a:srgbClr val="000000"/>
                </a:solidFill>
              </a:rPr>
              <a:t>Missouri PBIS Resources. Retrieved May 1, 2015 from http://pbismissouri.org/</a:t>
            </a:r>
            <a:endParaRPr/>
          </a:p>
          <a:p>
            <a:pPr marL="285750" lvl="0" indent="-285750" algn="l" rtl="0">
              <a:spcBef>
                <a:spcPts val="400"/>
              </a:spcBef>
              <a:spcAft>
                <a:spcPts val="0"/>
              </a:spcAft>
              <a:buSzPts val="2000"/>
              <a:buFont typeface="Noto Sans Symbols"/>
              <a:buChar char="▪"/>
            </a:pPr>
            <a:r>
              <a:rPr lang="en-US" sz="2000">
                <a:solidFill>
                  <a:srgbClr val="000000"/>
                </a:solidFill>
              </a:rPr>
              <a:t>PBISApps.org</a:t>
            </a:r>
            <a:endParaRPr sz="2000">
              <a:solidFill>
                <a:srgbClr val="000000"/>
              </a:solidFill>
            </a:endParaRPr>
          </a:p>
          <a:p>
            <a:pPr marL="285750" lvl="0" indent="-285750" algn="l" rtl="0">
              <a:spcBef>
                <a:spcPts val="400"/>
              </a:spcBef>
              <a:spcAft>
                <a:spcPts val="0"/>
              </a:spcAft>
              <a:buSzPts val="2000"/>
              <a:buFont typeface="Noto Sans Symbols"/>
              <a:buChar char="▪"/>
            </a:pPr>
            <a:r>
              <a:rPr lang="en-US" sz="2000">
                <a:solidFill>
                  <a:srgbClr val="000000"/>
                </a:solidFill>
              </a:rPr>
              <a:t>United States Department of Education, Office of Special Education Programs (2010). </a:t>
            </a:r>
            <a:r>
              <a:rPr lang="en-US" sz="2000" i="1">
                <a:solidFill>
                  <a:srgbClr val="000000"/>
                </a:solidFill>
              </a:rPr>
              <a:t>Implementation Blueprint and Self-Assessment:  Positive Behavioral Interventions and Supports.</a:t>
            </a:r>
            <a:r>
              <a:rPr lang="en-US" sz="2000">
                <a:solidFill>
                  <a:srgbClr val="000000"/>
                </a:solidFill>
              </a:rPr>
              <a:t> Retrieved May 1, 2015, from http://www.pbis.org/Common/Cms/files/pbisresources/SWPBS_ImplementationBlueprint_vSep_23_2010.pdf</a:t>
            </a:r>
            <a:endParaRPr/>
          </a:p>
          <a:p>
            <a:pPr marL="0" lvl="0" indent="0" algn="l" rtl="0">
              <a:spcBef>
                <a:spcPts val="640"/>
              </a:spcBef>
              <a:spcAft>
                <a:spcPts val="0"/>
              </a:spcAft>
              <a:buSzPts val="3200"/>
              <a:buNone/>
            </a:pPr>
            <a:endParaRPr/>
          </a:p>
        </p:txBody>
      </p:sp>
      <p:sp>
        <p:nvSpPr>
          <p:cNvPr id="620" name="Google Shape;620;p69"/>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a:t>References</a:t>
            </a:r>
            <a:endParaRPr/>
          </a:p>
        </p:txBody>
      </p:sp>
      <p:sp>
        <p:nvSpPr>
          <p:cNvPr id="621" name="Google Shape;621;p69"/>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Overview: Virtual Tier I Team Training </a:t>
            </a:r>
            <a:endParaRPr>
              <a:solidFill>
                <a:srgbClr val="3A53A5"/>
              </a:solidFill>
              <a:latin typeface="Twentieth Century"/>
              <a:ea typeface="Twentieth Century"/>
              <a:cs typeface="Twentieth Century"/>
              <a:sym typeface="Twentieth Century"/>
            </a:endParaRPr>
          </a:p>
        </p:txBody>
      </p:sp>
      <p:sp>
        <p:nvSpPr>
          <p:cNvPr id="622" name="Google Shape;622;p69"/>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70" descr="Effective School-wide Interventions" title="Logo for OSEP Center on Positive Behavioral Interventions and Support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629" name="Google Shape;629;p70" title="Logo for Illinois PBIS Network"/>
          <p:cNvPicPr preferRelativeResize="0"/>
          <p:nvPr/>
        </p:nvPicPr>
        <p:blipFill rotWithShape="1">
          <a:blip r:embed="rId4">
            <a:alphaModFix/>
          </a:blip>
          <a:srcRect/>
          <a:stretch/>
        </p:blipFill>
        <p:spPr>
          <a:xfrm>
            <a:off x="7411833" y="3162087"/>
            <a:ext cx="1412240" cy="575380"/>
          </a:xfrm>
          <a:prstGeom prst="rect">
            <a:avLst/>
          </a:prstGeom>
          <a:noFill/>
          <a:ln>
            <a:noFill/>
          </a:ln>
        </p:spPr>
      </p:pic>
      <p:pic>
        <p:nvPicPr>
          <p:cNvPr id="630" name="Google Shape;630;p70" descr="info@wisconsinPBISnetwork.org; www.wisconsinPBISnetwork.org" title="Logo for 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631" name="Google Shape;631;p70"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632" name="Google Shape;632;p70" title="Logo for Virginia Tiered Systems of Supports, VTS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633" name="Google Shape;633;p70" descr="The logo shows the state of Missori and there is a three-tiered triangle insdie the state outline."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634" name="Google Shape;634;p70" title="Logo for PBIS Maryland"/>
          <p:cNvPicPr preferRelativeResize="0"/>
          <p:nvPr/>
        </p:nvPicPr>
        <p:blipFill rotWithShape="1">
          <a:blip r:embed="rId9">
            <a:alphaModFix/>
          </a:blip>
          <a:srcRect/>
          <a:stretch/>
        </p:blipFill>
        <p:spPr>
          <a:xfrm>
            <a:off x="386219" y="1890194"/>
            <a:ext cx="1185764" cy="670748"/>
          </a:xfrm>
          <a:prstGeom prst="rect">
            <a:avLst/>
          </a:prstGeom>
          <a:noFill/>
          <a:ln>
            <a:noFill/>
          </a:ln>
        </p:spPr>
      </p:pic>
      <p:grpSp>
        <p:nvGrpSpPr>
          <p:cNvPr id="635" name="Google Shape;635;p70" descr="This box contains two blue and white logos. " title="Logos for Midwest PBIS Network and Mid-Atlantic PBIS Network"/>
          <p:cNvGrpSpPr/>
          <p:nvPr/>
        </p:nvGrpSpPr>
        <p:grpSpPr>
          <a:xfrm>
            <a:off x="5919915" y="1912261"/>
            <a:ext cx="2316344" cy="1059332"/>
            <a:chOff x="2834308" y="2395711"/>
            <a:chExt cx="3475384" cy="1600200"/>
          </a:xfrm>
        </p:grpSpPr>
        <p:pic>
          <p:nvPicPr>
            <p:cNvPr id="636" name="Google Shape;636;p70" title="Logo for Mid-Atlantic PBIS Network"/>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637" name="Google Shape;637;p70" title="Logo for Midwest PBIS Network"/>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638" name="Google Shape;638;p70" descr="This graphic says Thank you!" title="Thank you!"/>
          <p:cNvPicPr preferRelativeResize="0"/>
          <p:nvPr/>
        </p:nvPicPr>
        <p:blipFill rotWithShape="1">
          <a:blip r:embed="rId12">
            <a:alphaModFix/>
          </a:blip>
          <a:srcRect/>
          <a:stretch/>
        </p:blipFill>
        <p:spPr>
          <a:xfrm rot="-771825">
            <a:off x="6679519" y="311189"/>
            <a:ext cx="2345339" cy="1334694"/>
          </a:xfrm>
          <a:prstGeom prst="rect">
            <a:avLst/>
          </a:prstGeom>
          <a:noFill/>
          <a:ln>
            <a:noFill/>
          </a:ln>
        </p:spPr>
      </p:pic>
      <p:sp>
        <p:nvSpPr>
          <p:cNvPr id="639" name="Google Shape;639;p70"/>
          <p:cNvSpPr txBox="1">
            <a:spLocks noGrp="1"/>
          </p:cNvSpPr>
          <p:nvPr>
            <p:ph type="title"/>
          </p:nvPr>
        </p:nvSpPr>
        <p:spPr>
          <a:xfrm>
            <a:off x="814211" y="66862"/>
            <a:ext cx="5880298" cy="1983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320"/>
              <a:buFont typeface="Twentieth Century"/>
              <a:buNone/>
            </a:pPr>
            <a:r>
              <a:rPr lang="en-US" sz="4320" b="1" i="1"/>
              <a:t>Appreciation</a:t>
            </a:r>
            <a:r>
              <a:rPr lang="en-US" sz="3959" b="1"/>
              <a:t> </a:t>
            </a:r>
            <a:r>
              <a:rPr lang="en-US" sz="2880">
                <a:solidFill>
                  <a:srgbClr val="000000"/>
                </a:solidFill>
              </a:rPr>
              <a:t>is given to the following</a:t>
            </a:r>
            <a:br>
              <a:rPr lang="en-US" sz="2880">
                <a:solidFill>
                  <a:srgbClr val="000000"/>
                </a:solidFill>
              </a:rPr>
            </a:br>
            <a:r>
              <a:rPr lang="en-US" sz="2880">
                <a:solidFill>
                  <a:srgbClr val="000000"/>
                </a:solidFill>
              </a:rPr>
              <a:t>for their contributions to this Professional Learning:</a:t>
            </a:r>
            <a:br>
              <a:rPr lang="en-US" sz="2880">
                <a:solidFill>
                  <a:srgbClr val="000000"/>
                </a:solidFill>
              </a:rPr>
            </a:br>
            <a:endParaRPr sz="2880"/>
          </a:p>
        </p:txBody>
      </p:sp>
      <p:pic>
        <p:nvPicPr>
          <p:cNvPr id="640" name="Google Shape;640;p70" descr="Minnesota Department of Education"/>
          <p:cNvPicPr preferRelativeResize="0"/>
          <p:nvPr/>
        </p:nvPicPr>
        <p:blipFill>
          <a:blip r:embed="rId13">
            <a:alphaModFix/>
          </a:blip>
          <a:stretch>
            <a:fillRect/>
          </a:stretch>
        </p:blipFill>
        <p:spPr>
          <a:xfrm>
            <a:off x="3136898" y="1912250"/>
            <a:ext cx="2316325" cy="15296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fade">
                                      <p:cBhvr>
                                        <p:cTn id="7" dur="20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2" name="Title 1">
            <a:extLst>
              <a:ext uri="{FF2B5EF4-FFF2-40B4-BE49-F238E27FC236}">
                <a16:creationId xmlns:a16="http://schemas.microsoft.com/office/drawing/2014/main" id="{4549310F-9A49-415B-8764-D4ECF03D7D69}"/>
              </a:ext>
            </a:extLst>
          </p:cNvPr>
          <p:cNvSpPr>
            <a:spLocks noGrp="1"/>
          </p:cNvSpPr>
          <p:nvPr>
            <p:ph type="title"/>
          </p:nvPr>
        </p:nvSpPr>
        <p:spPr/>
        <p:txBody>
          <a:bodyPr/>
          <a:lstStyle/>
          <a:p>
            <a:r>
              <a:rPr lang="en-US" dirty="0"/>
              <a:t>Slide left blank intentionally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649"/>
        <p:cNvGrpSpPr/>
        <p:nvPr/>
      </p:nvGrpSpPr>
      <p:grpSpPr>
        <a:xfrm>
          <a:off x="0" y="0"/>
          <a:ext cx="0" cy="0"/>
          <a:chOff x="0" y="0"/>
          <a:chExt cx="0" cy="0"/>
        </a:xfrm>
      </p:grpSpPr>
      <p:sp>
        <p:nvSpPr>
          <p:cNvPr id="650" name="Google Shape;650;p72"/>
          <p:cNvSpPr txBox="1">
            <a:spLocks noGrp="1"/>
          </p:cNvSpPr>
          <p:nvPr>
            <p:ph type="sldNum" idx="12"/>
          </p:nvPr>
        </p:nvSpPr>
        <p:spPr>
          <a:xfrm>
            <a:off x="838200" y="6356350"/>
            <a:ext cx="1752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39</a:t>
            </a:fld>
            <a:endParaRPr/>
          </a:p>
        </p:txBody>
      </p:sp>
      <p:sp>
        <p:nvSpPr>
          <p:cNvPr id="651" name="Google Shape;651;p72"/>
          <p:cNvSpPr txBox="1">
            <a:spLocks noGrp="1"/>
          </p:cNvSpPr>
          <p:nvPr>
            <p:ph type="title"/>
          </p:nvPr>
        </p:nvSpPr>
        <p:spPr>
          <a:xfrm>
            <a:off x="1117600" y="313387"/>
            <a:ext cx="6755324" cy="6530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dirty="0"/>
              <a:t>Evidence Base and Outcomes</a:t>
            </a:r>
            <a:endParaRPr dirty="0"/>
          </a:p>
        </p:txBody>
      </p:sp>
      <p:pic>
        <p:nvPicPr>
          <p:cNvPr id="652" name="Google Shape;652;p72" descr="Improved student outcomes, reduced exclusionary discipline, improved teacher outcomes. School-wide Positive behavior interventions and supports support all three. "/>
          <p:cNvPicPr preferRelativeResize="0"/>
          <p:nvPr/>
        </p:nvPicPr>
        <p:blipFill rotWithShape="1">
          <a:blip r:embed="rId3">
            <a:alphaModFix/>
          </a:blip>
          <a:srcRect/>
          <a:stretch/>
        </p:blipFill>
        <p:spPr>
          <a:xfrm>
            <a:off x="83400" y="966475"/>
            <a:ext cx="9060600" cy="52192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body" idx="1"/>
          </p:nvPr>
        </p:nvSpPr>
        <p:spPr>
          <a:xfrm>
            <a:off x="307204" y="1376642"/>
            <a:ext cx="8778600" cy="5268000"/>
          </a:xfrm>
          <a:prstGeom prst="rect">
            <a:avLst/>
          </a:prstGeom>
          <a:noFill/>
          <a:ln>
            <a:noFill/>
          </a:ln>
        </p:spPr>
        <p:txBody>
          <a:bodyPr spcFirstLastPara="1" wrap="square" lIns="91425" tIns="45700" rIns="91425" bIns="45700" anchor="t" anchorCtr="0">
            <a:noAutofit/>
          </a:bodyPr>
          <a:lstStyle/>
          <a:p>
            <a:pPr marL="342900" lvl="0" indent="-317500" algn="l" rtl="0">
              <a:spcBef>
                <a:spcPts val="0"/>
              </a:spcBef>
              <a:spcAft>
                <a:spcPts val="0"/>
              </a:spcAft>
              <a:buSzPts val="2800"/>
              <a:buFont typeface="Calibri"/>
              <a:buAutoNum type="arabicPeriod"/>
            </a:pPr>
            <a:r>
              <a:rPr lang="en-US" sz="2800">
                <a:latin typeface="Arial"/>
                <a:ea typeface="Arial"/>
                <a:cs typeface="Arial"/>
                <a:sym typeface="Arial"/>
              </a:rPr>
              <a:t>Get online to find materials:  </a:t>
            </a:r>
            <a:r>
              <a:rPr lang="en-US" sz="2800" u="sng">
                <a:solidFill>
                  <a:schemeClr val="hlink"/>
                </a:solidFill>
                <a:latin typeface="Arial"/>
                <a:ea typeface="Arial"/>
                <a:cs typeface="Arial"/>
                <a:sym typeface="Arial"/>
                <a:hlinkClick r:id="rId3"/>
              </a:rPr>
              <a:t>www.pbismn.org</a:t>
            </a:r>
            <a:endParaRPr sz="2800">
              <a:latin typeface="Arial"/>
              <a:ea typeface="Arial"/>
              <a:cs typeface="Arial"/>
              <a:sym typeface="Arial"/>
            </a:endParaRPr>
          </a:p>
          <a:p>
            <a:pPr marL="342900" lvl="0" indent="-317500" algn="l" rtl="0">
              <a:spcBef>
                <a:spcPts val="640"/>
              </a:spcBef>
              <a:spcAft>
                <a:spcPts val="0"/>
              </a:spcAft>
              <a:buSzPts val="2800"/>
              <a:buFont typeface="Calibri"/>
              <a:buAutoNum type="arabicPeriod"/>
            </a:pPr>
            <a:r>
              <a:rPr lang="en-US" sz="2800">
                <a:latin typeface="Arial"/>
                <a:ea typeface="Arial"/>
                <a:cs typeface="Arial"/>
                <a:sym typeface="Arial"/>
              </a:rPr>
              <a:t>Go to: Statewide &gt;North Region/Metro Region/South Region&gt;Current Training Handouts</a:t>
            </a:r>
            <a:endParaRPr sz="2800">
              <a:latin typeface="Arial"/>
              <a:ea typeface="Arial"/>
              <a:cs typeface="Arial"/>
              <a:sym typeface="Arial"/>
            </a:endParaRPr>
          </a:p>
          <a:p>
            <a:pPr marL="342900" lvl="0" indent="-342900" algn="l" rtl="0">
              <a:spcBef>
                <a:spcPts val="640"/>
              </a:spcBef>
              <a:spcAft>
                <a:spcPts val="0"/>
              </a:spcAft>
              <a:buSzPts val="3200"/>
              <a:buFont typeface="Calibri"/>
              <a:buAutoNum type="arabicPeriod"/>
            </a:pPr>
            <a:r>
              <a:rPr lang="en-US">
                <a:latin typeface="Arial"/>
                <a:ea typeface="Arial"/>
                <a:cs typeface="Arial"/>
                <a:sym typeface="Arial"/>
              </a:rPr>
              <a:t>TRAINING WORKBOOK</a:t>
            </a:r>
            <a:endParaRPr>
              <a:latin typeface="Arial"/>
              <a:ea typeface="Arial"/>
              <a:cs typeface="Arial"/>
              <a:sym typeface="Arial"/>
            </a:endParaRPr>
          </a:p>
          <a:p>
            <a:pPr marL="742950" lvl="1" indent="-374650" algn="l" rtl="0">
              <a:spcBef>
                <a:spcPts val="640"/>
              </a:spcBef>
              <a:spcAft>
                <a:spcPts val="0"/>
              </a:spcAft>
              <a:buSzPts val="3200"/>
              <a:buFont typeface="Calibri"/>
              <a:buChar char="▪"/>
            </a:pPr>
            <a:r>
              <a:rPr lang="en-US">
                <a:highlight>
                  <a:srgbClr val="FFFF00"/>
                </a:highlight>
                <a:latin typeface="Arial"/>
                <a:ea typeface="Arial"/>
                <a:cs typeface="Arial"/>
                <a:sym typeface="Arial"/>
              </a:rPr>
              <a:t>https://bit.ly/TrainingWorkbook2020</a:t>
            </a:r>
            <a:endParaRPr>
              <a:highlight>
                <a:srgbClr val="FFFF00"/>
              </a:highlight>
              <a:latin typeface="Arial"/>
              <a:ea typeface="Arial"/>
              <a:cs typeface="Arial"/>
              <a:sym typeface="Arial"/>
            </a:endParaRPr>
          </a:p>
          <a:p>
            <a:pPr marL="742950" lvl="1" indent="-374650" algn="l" rtl="0">
              <a:spcBef>
                <a:spcPts val="640"/>
              </a:spcBef>
              <a:spcAft>
                <a:spcPts val="0"/>
              </a:spcAft>
              <a:buSzPts val="3200"/>
              <a:buFont typeface="Calibri"/>
              <a:buChar char="▪"/>
            </a:pPr>
            <a:r>
              <a:rPr lang="en-US">
                <a:latin typeface="Arial"/>
                <a:ea typeface="Arial"/>
                <a:cs typeface="Arial"/>
                <a:sym typeface="Arial"/>
              </a:rPr>
              <a:t>IDEA #1: One person on the team can make a copy and then share that with team so you can work together through workbook</a:t>
            </a:r>
            <a:endParaRPr>
              <a:latin typeface="Arial"/>
              <a:ea typeface="Arial"/>
              <a:cs typeface="Arial"/>
              <a:sym typeface="Arial"/>
            </a:endParaRPr>
          </a:p>
          <a:p>
            <a:pPr marL="742950" lvl="1" indent="-374650" algn="l" rtl="0">
              <a:spcBef>
                <a:spcPts val="640"/>
              </a:spcBef>
              <a:spcAft>
                <a:spcPts val="0"/>
              </a:spcAft>
              <a:buSzPts val="3200"/>
              <a:buFont typeface="Calibri"/>
              <a:buChar char="▪"/>
            </a:pPr>
            <a:r>
              <a:rPr lang="en-US">
                <a:latin typeface="Arial"/>
                <a:ea typeface="Arial"/>
                <a:cs typeface="Arial"/>
                <a:sym typeface="Arial"/>
              </a:rPr>
              <a:t>IDEA #2: Create a shared folder and add the link to the first page in workbook so it is easy to find.</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a:p>
            <a:pPr marL="0" lvl="0" indent="0" algn="l" rtl="0">
              <a:spcBef>
                <a:spcPts val="360"/>
              </a:spcBef>
              <a:spcAft>
                <a:spcPts val="0"/>
              </a:spcAft>
              <a:buSzPts val="1800"/>
              <a:buNone/>
            </a:pPr>
            <a:endParaRPr sz="1800"/>
          </a:p>
        </p:txBody>
      </p:sp>
      <p:sp>
        <p:nvSpPr>
          <p:cNvPr id="186" name="Google Shape;186;p37"/>
          <p:cNvSpPr txBox="1">
            <a:spLocks noGrp="1"/>
          </p:cNvSpPr>
          <p:nvPr>
            <p:ph type="title"/>
          </p:nvPr>
        </p:nvSpPr>
        <p:spPr>
          <a:xfrm>
            <a:off x="1402080" y="337625"/>
            <a:ext cx="6146700" cy="67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dirty="0">
                <a:latin typeface="Arial"/>
                <a:ea typeface="Arial"/>
                <a:cs typeface="Arial"/>
                <a:sym typeface="Arial"/>
              </a:rPr>
              <a:t>Materials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657"/>
        <p:cNvGrpSpPr/>
        <p:nvPr/>
      </p:nvGrpSpPr>
      <p:grpSpPr>
        <a:xfrm>
          <a:off x="0" y="0"/>
          <a:ext cx="0" cy="0"/>
          <a:chOff x="0" y="0"/>
          <a:chExt cx="0" cy="0"/>
        </a:xfrm>
      </p:grpSpPr>
      <p:sp>
        <p:nvSpPr>
          <p:cNvPr id="658" name="Google Shape;658;p73"/>
          <p:cNvSpPr txBox="1">
            <a:spLocks noGrp="1"/>
          </p:cNvSpPr>
          <p:nvPr>
            <p:ph type="title"/>
          </p:nvPr>
        </p:nvSpPr>
        <p:spPr>
          <a:xfrm>
            <a:off x="1117600" y="313387"/>
            <a:ext cx="67554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Why Prioritize Behavior Support?</a:t>
            </a:r>
            <a:endParaRPr/>
          </a:p>
        </p:txBody>
      </p:sp>
      <p:sp>
        <p:nvSpPr>
          <p:cNvPr id="659" name="Google Shape;659;p73"/>
          <p:cNvSpPr txBox="1"/>
          <p:nvPr/>
        </p:nvSpPr>
        <p:spPr>
          <a:xfrm>
            <a:off x="713975" y="1215025"/>
            <a:ext cx="7849200" cy="454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300">
                <a:latin typeface="Twentieth Century"/>
                <a:ea typeface="Twentieth Century"/>
                <a:cs typeface="Twentieth Century"/>
                <a:sym typeface="Twentieth Century"/>
              </a:rPr>
              <a:t>Without effective behavior support, research has documented that students and educators experience negative outcomes, including:</a:t>
            </a:r>
            <a:endParaRPr sz="2300">
              <a:latin typeface="Twentieth Century"/>
              <a:ea typeface="Twentieth Century"/>
              <a:cs typeface="Twentieth Century"/>
              <a:sym typeface="Twentieth Century"/>
            </a:endParaRPr>
          </a:p>
          <a:p>
            <a:pPr marL="457200" lvl="0" indent="-349250" algn="l" rtl="0">
              <a:lnSpc>
                <a:spcPct val="115000"/>
              </a:lnSpc>
              <a:spcBef>
                <a:spcPts val="1200"/>
              </a:spcBef>
              <a:spcAft>
                <a:spcPts val="0"/>
              </a:spcAft>
              <a:buSzPts val="1900"/>
              <a:buFont typeface="Twentieth Century"/>
              <a:buChar char="●"/>
            </a:pPr>
            <a:r>
              <a:rPr lang="en-US" sz="1900">
                <a:latin typeface="Twentieth Century"/>
                <a:ea typeface="Twentieth Century"/>
                <a:cs typeface="Twentieth Century"/>
                <a:sym typeface="Twentieth Century"/>
              </a:rPr>
              <a:t>Increased exclusionary discipline (e.g., office referrals, suspension, expulsion)</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Lost instructional time and decreased achievement for excluded students and their peers</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Particularly poor outcomes for students from marginalized groups, especially Black students and students with disabilities, who are at highest risk of experiencing exclusionary discipline</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Increased educator burnout, resulting in alarming numbers of educators leaving the field.</a:t>
            </a:r>
            <a:endParaRPr sz="1900">
              <a:latin typeface="Twentieth Century"/>
              <a:ea typeface="Twentieth Century"/>
              <a:cs typeface="Twentieth Century"/>
              <a:sym typeface="Twentieth Century"/>
            </a:endParaRPr>
          </a:p>
        </p:txBody>
      </p:sp>
      <p:sp>
        <p:nvSpPr>
          <p:cNvPr id="660" name="Google Shape;660;p73"/>
          <p:cNvSpPr txBox="1"/>
          <p:nvPr/>
        </p:nvSpPr>
        <p:spPr>
          <a:xfrm>
            <a:off x="4209125" y="5808325"/>
            <a:ext cx="813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u="sng">
                <a:solidFill>
                  <a:schemeClr val="hlink"/>
                </a:solidFill>
                <a:latin typeface="Twentieth Century"/>
                <a:ea typeface="Twentieth Century"/>
                <a:cs typeface="Twentieth Century"/>
                <a:sym typeface="Twentieth Century"/>
                <a:hlinkClick r:id="rId3"/>
              </a:rPr>
              <a:t>Link</a:t>
            </a:r>
            <a:endParaRPr sz="2300">
              <a:latin typeface="Twentieth Century"/>
              <a:ea typeface="Twentieth Century"/>
              <a:cs typeface="Twentieth Century"/>
              <a:sym typeface="Twentieth Century"/>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665"/>
        <p:cNvGrpSpPr/>
        <p:nvPr/>
      </p:nvGrpSpPr>
      <p:grpSpPr>
        <a:xfrm>
          <a:off x="0" y="0"/>
          <a:ext cx="0" cy="0"/>
          <a:chOff x="0" y="0"/>
          <a:chExt cx="0" cy="0"/>
        </a:xfrm>
      </p:grpSpPr>
      <p:sp>
        <p:nvSpPr>
          <p:cNvPr id="666" name="Google Shape;666;p74"/>
          <p:cNvSpPr txBox="1">
            <a:spLocks noGrp="1"/>
          </p:cNvSpPr>
          <p:nvPr>
            <p:ph type="title"/>
          </p:nvPr>
        </p:nvSpPr>
        <p:spPr>
          <a:xfrm>
            <a:off x="1117600" y="313387"/>
            <a:ext cx="67554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Why Prioritize Behavior Support?</a:t>
            </a:r>
            <a:endParaRPr/>
          </a:p>
        </p:txBody>
      </p:sp>
      <p:sp>
        <p:nvSpPr>
          <p:cNvPr id="667" name="Google Shape;667;p74"/>
          <p:cNvSpPr txBox="1"/>
          <p:nvPr/>
        </p:nvSpPr>
        <p:spPr>
          <a:xfrm>
            <a:off x="713975" y="1215025"/>
            <a:ext cx="7803600" cy="473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100">
                <a:latin typeface="Twentieth Century"/>
                <a:ea typeface="Twentieth Century"/>
                <a:cs typeface="Twentieth Century"/>
                <a:sym typeface="Twentieth Century"/>
              </a:rPr>
              <a:t>Research has shown implementing PBIS with fidelity is related to the following outcomes:</a:t>
            </a:r>
            <a:endParaRPr sz="2100">
              <a:latin typeface="Twentieth Century"/>
              <a:ea typeface="Twentieth Century"/>
              <a:cs typeface="Twentieth Century"/>
              <a:sym typeface="Twentieth Century"/>
            </a:endParaRPr>
          </a:p>
          <a:p>
            <a:pPr marL="457200" lvl="0" indent="-349250" algn="l" rtl="0">
              <a:lnSpc>
                <a:spcPct val="115000"/>
              </a:lnSpc>
              <a:spcBef>
                <a:spcPts val="1200"/>
              </a:spcBef>
              <a:spcAft>
                <a:spcPts val="0"/>
              </a:spcAft>
              <a:buSzPts val="1900"/>
              <a:buFont typeface="Twentieth Century"/>
              <a:buChar char="●"/>
            </a:pPr>
            <a:r>
              <a:rPr lang="en-US" sz="1900">
                <a:latin typeface="Twentieth Century"/>
                <a:ea typeface="Twentieth Century"/>
                <a:cs typeface="Twentieth Century"/>
                <a:sym typeface="Twentieth Century"/>
              </a:rPr>
              <a:t>Improved academic achievement</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Improved attendance</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Improved mental health, social-emotional competence, and pro-social behavior</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Less reported bullying and substance abuse</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Reduced exclusionary discipline</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Increased racial/ethnic equity in school discipline</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Improved outcomes for students with disabilities</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Improved perceptions of school climate, organizational health, and safety</a:t>
            </a:r>
            <a:endParaRPr sz="1900">
              <a:latin typeface="Twentieth Century"/>
              <a:ea typeface="Twentieth Century"/>
              <a:cs typeface="Twentieth Century"/>
              <a:sym typeface="Twentieth Century"/>
            </a:endParaRPr>
          </a:p>
          <a:p>
            <a:pPr marL="457200" lvl="0" indent="-349250" algn="l" rtl="0">
              <a:lnSpc>
                <a:spcPct val="115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Improved outcomes for educators (e.g., greater efficacy, reduced stress and burnout)</a:t>
            </a:r>
            <a:endParaRPr sz="1900">
              <a:latin typeface="Twentieth Century"/>
              <a:ea typeface="Twentieth Century"/>
              <a:cs typeface="Twentieth Century"/>
              <a:sym typeface="Twentieth Century"/>
            </a:endParaRPr>
          </a:p>
        </p:txBody>
      </p:sp>
      <p:sp>
        <p:nvSpPr>
          <p:cNvPr id="668" name="Google Shape;668;p74"/>
          <p:cNvSpPr txBox="1"/>
          <p:nvPr/>
        </p:nvSpPr>
        <p:spPr>
          <a:xfrm>
            <a:off x="3972550" y="5952925"/>
            <a:ext cx="1045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u="sng">
                <a:solidFill>
                  <a:schemeClr val="hlink"/>
                </a:solidFill>
                <a:latin typeface="Twentieth Century"/>
                <a:ea typeface="Twentieth Century"/>
                <a:cs typeface="Twentieth Century"/>
                <a:sym typeface="Twentieth Century"/>
                <a:hlinkClick r:id="rId3"/>
              </a:rPr>
              <a:t>Link</a:t>
            </a:r>
            <a:endParaRPr sz="2000">
              <a:latin typeface="Twentieth Century"/>
              <a:ea typeface="Twentieth Century"/>
              <a:cs typeface="Twentieth Century"/>
              <a:sym typeface="Twentieth Century"/>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673"/>
        <p:cNvGrpSpPr/>
        <p:nvPr/>
      </p:nvGrpSpPr>
      <p:grpSpPr>
        <a:xfrm>
          <a:off x="0" y="0"/>
          <a:ext cx="0" cy="0"/>
          <a:chOff x="0" y="0"/>
          <a:chExt cx="0" cy="0"/>
        </a:xfrm>
      </p:grpSpPr>
      <p:sp>
        <p:nvSpPr>
          <p:cNvPr id="674" name="Google Shape;674;p75"/>
          <p:cNvSpPr txBox="1">
            <a:spLocks noGrp="1"/>
          </p:cNvSpPr>
          <p:nvPr>
            <p:ph type="title"/>
          </p:nvPr>
        </p:nvSpPr>
        <p:spPr>
          <a:xfrm>
            <a:off x="1218427" y="-8"/>
            <a:ext cx="7084500" cy="765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Twentieth Century"/>
              <a:buNone/>
            </a:pPr>
            <a:r>
              <a:rPr lang="en-US" b="1">
                <a:solidFill>
                  <a:srgbClr val="1D2A53"/>
                </a:solidFill>
              </a:rPr>
              <a:t> “Shifting” our Thinking</a:t>
            </a:r>
            <a:endParaRPr/>
          </a:p>
        </p:txBody>
      </p:sp>
      <p:pic>
        <p:nvPicPr>
          <p:cNvPr id="675" name="Google Shape;675;p75" descr="How will we re-think discipline?"/>
          <p:cNvPicPr preferRelativeResize="0">
            <a:picLocks noGrp="1"/>
          </p:cNvPicPr>
          <p:nvPr>
            <p:ph type="body" idx="1"/>
          </p:nvPr>
        </p:nvPicPr>
        <p:blipFill rotWithShape="1">
          <a:blip r:embed="rId3">
            <a:alphaModFix/>
          </a:blip>
          <a:srcRect l="-5718" r="-4889"/>
          <a:stretch/>
        </p:blipFill>
        <p:spPr>
          <a:xfrm>
            <a:off x="-328613" y="1655763"/>
            <a:ext cx="5086351" cy="5202237"/>
          </a:xfrm>
          <a:prstGeom prst="rect">
            <a:avLst/>
          </a:prstGeom>
          <a:noFill/>
          <a:ln>
            <a:noFill/>
          </a:ln>
        </p:spPr>
      </p:pic>
      <p:sp>
        <p:nvSpPr>
          <p:cNvPr id="676" name="Google Shape;676;p75"/>
          <p:cNvSpPr txBox="1"/>
          <p:nvPr/>
        </p:nvSpPr>
        <p:spPr>
          <a:xfrm>
            <a:off x="4757749" y="1291750"/>
            <a:ext cx="4093200" cy="507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accent6"/>
                </a:solidFill>
                <a:latin typeface="Calibri"/>
                <a:ea typeface="Calibri"/>
                <a:cs typeface="Calibri"/>
                <a:sym typeface="Calibri"/>
              </a:rPr>
              <a:t>What is your </a:t>
            </a:r>
            <a:r>
              <a:rPr lang="en-US" sz="2000" b="1" i="1">
                <a:solidFill>
                  <a:schemeClr val="accent6"/>
                </a:solidFill>
                <a:latin typeface="Calibri"/>
                <a:ea typeface="Calibri"/>
                <a:cs typeface="Calibri"/>
                <a:sym typeface="Calibri"/>
              </a:rPr>
              <a:t>WHY for pursuing an educational approach to discipline</a:t>
            </a:r>
            <a:r>
              <a:rPr lang="en-US" sz="2000" b="1">
                <a:solidFill>
                  <a:schemeClr val="accent6"/>
                </a:solidFill>
                <a:latin typeface="Calibri"/>
                <a:ea typeface="Calibri"/>
                <a:cs typeface="Calibri"/>
                <a:sym typeface="Calibri"/>
              </a:rPr>
              <a:t>?</a:t>
            </a:r>
            <a:endParaRPr sz="2000" b="1">
              <a:solidFill>
                <a:schemeClr val="accent6"/>
              </a:solidFill>
              <a:latin typeface="Calibri"/>
              <a:ea typeface="Calibri"/>
              <a:cs typeface="Calibri"/>
              <a:sym typeface="Calibri"/>
            </a:endParaRPr>
          </a:p>
          <a:p>
            <a:pPr marL="0" marR="0" lvl="0" indent="0" algn="ctr" rtl="0">
              <a:spcBef>
                <a:spcPts val="0"/>
              </a:spcBef>
              <a:spcAft>
                <a:spcPts val="0"/>
              </a:spcAft>
              <a:buNone/>
            </a:pPr>
            <a:endParaRPr sz="2000" b="1">
              <a:solidFill>
                <a:schemeClr val="accent6"/>
              </a:solidFill>
              <a:latin typeface="Calibri"/>
              <a:ea typeface="Calibri"/>
              <a:cs typeface="Calibri"/>
              <a:sym typeface="Calibri"/>
            </a:endParaRPr>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Impact of Relationships?</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Impact of Trauma?</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Growth Mindset?</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Approaching Behavior like Academics?</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Treat students like adults want to be treated?</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Punishment vs Teaching</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Impact of shaming and other Response Cost strategies (e.g. clip-charts, demerits, three-minors equals a major, etc.)</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Skill deficit/function vs defiance</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Restorative Practices?</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All humans have performance deficits, and need tiered supports</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High expectations, High Patience</a:t>
            </a:r>
            <a:endParaRPr sz="1100"/>
          </a:p>
          <a:p>
            <a:pPr marL="285750" marR="0" lvl="0" indent="-266700" algn="l" rtl="0">
              <a:spcBef>
                <a:spcPts val="0"/>
              </a:spcBef>
              <a:spcAft>
                <a:spcPts val="0"/>
              </a:spcAft>
              <a:buClr>
                <a:schemeClr val="dk2"/>
              </a:buClr>
              <a:buSzPts val="1500"/>
              <a:buFont typeface="Noto Sans Symbols"/>
              <a:buChar char="✔"/>
            </a:pPr>
            <a:r>
              <a:rPr lang="en-US" sz="1500">
                <a:solidFill>
                  <a:schemeClr val="dk2"/>
                </a:solidFill>
                <a:latin typeface="Calibri"/>
                <a:ea typeface="Calibri"/>
                <a:cs typeface="Calibri"/>
                <a:sym typeface="Calibri"/>
              </a:rPr>
              <a:t>Others?</a:t>
            </a:r>
            <a:endParaRPr sz="1100"/>
          </a:p>
        </p:txBody>
      </p:sp>
      <p:sp>
        <p:nvSpPr>
          <p:cNvPr id="678" name="Google Shape;678;p75"/>
          <p:cNvSpPr txBox="1"/>
          <p:nvPr/>
        </p:nvSpPr>
        <p:spPr>
          <a:xfrm>
            <a:off x="295124" y="134736"/>
            <a:ext cx="1282518" cy="1977464"/>
          </a:xfrm>
          <a:prstGeom prst="rect">
            <a:avLst/>
          </a:prstGeom>
          <a:solidFill>
            <a:srgbClr val="DCE1F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dk1"/>
                </a:solidFill>
                <a:latin typeface="Calibri"/>
                <a:ea typeface="Calibri"/>
                <a:cs typeface="Calibri"/>
                <a:sym typeface="Calibri"/>
              </a:rPr>
              <a:t>Share in Chat: </a:t>
            </a:r>
            <a:br>
              <a:rPr lang="en-US" sz="2000" i="1">
                <a:solidFill>
                  <a:schemeClr val="dk1"/>
                </a:solidFill>
                <a:latin typeface="Calibri"/>
                <a:ea typeface="Calibri"/>
                <a:cs typeface="Calibri"/>
                <a:sym typeface="Calibri"/>
              </a:rPr>
            </a:br>
            <a:endParaRPr sz="1050" i="1">
              <a:solidFill>
                <a:schemeClr val="dk1"/>
              </a:solidFill>
              <a:latin typeface="Calibri"/>
              <a:ea typeface="Calibri"/>
              <a:cs typeface="Calibri"/>
              <a:sym typeface="Calibri"/>
            </a:endParaRPr>
          </a:p>
          <a:p>
            <a:pPr marL="0" marR="0" lvl="0" indent="0" algn="ctr" rtl="0">
              <a:spcBef>
                <a:spcPts val="0"/>
              </a:spcBef>
              <a:spcAft>
                <a:spcPts val="0"/>
              </a:spcAft>
              <a:buNone/>
            </a:pPr>
            <a:endParaRPr sz="1800" i="1">
              <a:solidFill>
                <a:schemeClr val="dk1"/>
              </a:solidFill>
              <a:latin typeface="Calibri"/>
              <a:ea typeface="Calibri"/>
              <a:cs typeface="Calibri"/>
              <a:sym typeface="Calibri"/>
            </a:endParaRPr>
          </a:p>
          <a:p>
            <a:pPr marL="0" marR="0" lvl="0" indent="0" algn="ctr" rtl="0">
              <a:spcBef>
                <a:spcPts val="0"/>
              </a:spcBef>
              <a:spcAft>
                <a:spcPts val="0"/>
              </a:spcAft>
              <a:buNone/>
            </a:pPr>
            <a:endParaRPr sz="1800" i="1">
              <a:solidFill>
                <a:schemeClr val="dk1"/>
              </a:solidFill>
              <a:latin typeface="Calibri"/>
              <a:ea typeface="Calibri"/>
              <a:cs typeface="Calibri"/>
              <a:sym typeface="Calibri"/>
            </a:endParaRPr>
          </a:p>
          <a:p>
            <a:pPr marL="0" marR="0" lvl="0" indent="0" algn="ctr" rtl="0">
              <a:spcBef>
                <a:spcPts val="0"/>
              </a:spcBef>
              <a:spcAft>
                <a:spcPts val="0"/>
              </a:spcAft>
              <a:buNone/>
            </a:pPr>
            <a:endParaRPr sz="1800" i="1">
              <a:solidFill>
                <a:schemeClr val="dk1"/>
              </a:solidFill>
              <a:latin typeface="Calibri"/>
              <a:ea typeface="Calibri"/>
              <a:cs typeface="Calibri"/>
              <a:sym typeface="Calibri"/>
            </a:endParaRPr>
          </a:p>
          <a:p>
            <a:pPr marL="0" marR="0" lvl="0" indent="0" algn="ctr" rtl="0">
              <a:spcBef>
                <a:spcPts val="0"/>
              </a:spcBef>
              <a:spcAft>
                <a:spcPts val="0"/>
              </a:spcAft>
              <a:buNone/>
            </a:pPr>
            <a:endParaRPr sz="1800" i="1">
              <a:solidFill>
                <a:schemeClr val="dk1"/>
              </a:solidFill>
              <a:latin typeface="Calibri"/>
              <a:ea typeface="Calibri"/>
              <a:cs typeface="Calibri"/>
              <a:sym typeface="Calibri"/>
            </a:endParaRPr>
          </a:p>
        </p:txBody>
      </p:sp>
      <p:grpSp>
        <p:nvGrpSpPr>
          <p:cNvPr id="679" name="Google Shape;679;p75">
            <a:extLst>
              <a:ext uri="{C183D7F6-B498-43B3-948B-1728B52AA6E4}">
                <adec:decorative xmlns:adec="http://schemas.microsoft.com/office/drawing/2017/decorative" val="1"/>
              </a:ext>
            </a:extLst>
          </p:cNvPr>
          <p:cNvGrpSpPr/>
          <p:nvPr/>
        </p:nvGrpSpPr>
        <p:grpSpPr>
          <a:xfrm>
            <a:off x="589927" y="942531"/>
            <a:ext cx="713232" cy="713232"/>
            <a:chOff x="198132" y="2821418"/>
            <a:chExt cx="713232" cy="713232"/>
          </a:xfrm>
        </p:grpSpPr>
        <p:sp>
          <p:nvSpPr>
            <p:cNvPr id="680" name="Google Shape;680;p75"/>
            <p:cNvSpPr/>
            <p:nvPr/>
          </p:nvSpPr>
          <p:spPr>
            <a:xfrm>
              <a:off x="198132" y="2821418"/>
              <a:ext cx="713232" cy="713232"/>
            </a:xfrm>
            <a:prstGeom prst="roundRect">
              <a:avLst>
                <a:gd name="adj" fmla="val 16667"/>
              </a:avLst>
            </a:prstGeom>
            <a:solidFill>
              <a:srgbClr val="00B0F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1" name="Google Shape;681;p75"/>
            <p:cNvPicPr preferRelativeResize="0"/>
            <p:nvPr/>
          </p:nvPicPr>
          <p:blipFill rotWithShape="1">
            <a:blip r:embed="rId4">
              <a:alphaModFix/>
            </a:blip>
            <a:srcRect/>
            <a:stretch/>
          </p:blipFill>
          <p:spPr>
            <a:xfrm>
              <a:off x="285812" y="2909098"/>
              <a:ext cx="537871" cy="537871"/>
            </a:xfrm>
            <a:prstGeom prst="rect">
              <a:avLst/>
            </a:prstGeom>
            <a:noFill/>
            <a:ln>
              <a:noFill/>
            </a:ln>
          </p:spPr>
        </p:pic>
      </p:grpSp>
      <p:sp>
        <p:nvSpPr>
          <p:cNvPr id="682" name="Google Shape;682;p75"/>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Overview: Virtual Tier I Team Training </a:t>
            </a:r>
            <a:endParaRPr>
              <a:solidFill>
                <a:srgbClr val="3A53A5"/>
              </a:solidFill>
              <a:latin typeface="Twentieth Century"/>
              <a:ea typeface="Twentieth Century"/>
              <a:cs typeface="Twentieth Century"/>
              <a:sym typeface="Twentieth Century"/>
            </a:endParaRPr>
          </a:p>
        </p:txBody>
      </p:sp>
      <p:sp>
        <p:nvSpPr>
          <p:cNvPr id="683" name="Google Shape;683;p75"/>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684" name="Google Shape;684;p75"/>
          <p:cNvSpPr txBox="1"/>
          <p:nvPr/>
        </p:nvSpPr>
        <p:spPr>
          <a:xfrm>
            <a:off x="1577650" y="643925"/>
            <a:ext cx="66648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100" b="1">
                <a:solidFill>
                  <a:srgbClr val="3366FF"/>
                </a:solidFill>
              </a:rPr>
              <a:t>Read article “Rethinking Discipline”</a:t>
            </a:r>
            <a:endParaRPr sz="700"/>
          </a:p>
          <a:p>
            <a:pPr marL="0" lvl="0" indent="0" algn="ctr" rtl="0">
              <a:spcBef>
                <a:spcPts val="0"/>
              </a:spcBef>
              <a:spcAft>
                <a:spcPts val="0"/>
              </a:spcAft>
              <a:buClr>
                <a:srgbClr val="000000"/>
              </a:buClr>
              <a:buFont typeface="Arial"/>
              <a:buNone/>
            </a:pPr>
            <a:r>
              <a:rPr lang="en-US" sz="1100" b="1">
                <a:solidFill>
                  <a:srgbClr val="3366FF"/>
                </a:solidFill>
              </a:rPr>
              <a:t>Workbook Overview Activity 2 p. 11</a:t>
            </a:r>
            <a:endParaRPr sz="1100" b="1">
              <a:solidFill>
                <a:srgbClr val="3366FF"/>
              </a:solidFill>
            </a:endParaRPr>
          </a:p>
          <a:p>
            <a:pPr marL="0" lvl="0" indent="0" algn="ctr" rtl="0">
              <a:spcBef>
                <a:spcPts val="0"/>
              </a:spcBef>
              <a:spcAft>
                <a:spcPts val="0"/>
              </a:spcAft>
              <a:buClr>
                <a:srgbClr val="000000"/>
              </a:buClr>
              <a:buFont typeface="Arial"/>
              <a:buNone/>
            </a:pPr>
            <a:r>
              <a:rPr lang="en-US" sz="600" u="sng">
                <a:solidFill>
                  <a:schemeClr val="hlink"/>
                </a:solidFill>
                <a:hlinkClick r:id="rId5"/>
              </a:rPr>
              <a:t>https://drive.google.com/file/d/0B4vgYg8K9_ZnMUo1S3F3akhXU2M/view</a:t>
            </a:r>
            <a:endParaRPr sz="1300" b="1">
              <a:solidFill>
                <a:srgbClr val="3366FF"/>
              </a:solidFill>
            </a:endParaRPr>
          </a:p>
          <a:p>
            <a:pPr marL="0" lvl="0" indent="0" algn="ctr" rtl="0">
              <a:spcBef>
                <a:spcPts val="0"/>
              </a:spcBef>
              <a:spcAft>
                <a:spcPts val="0"/>
              </a:spcAft>
              <a:buNone/>
            </a:pPr>
            <a:endParaRPr sz="700">
              <a:latin typeface="Twentieth Century"/>
              <a:ea typeface="Twentieth Century"/>
              <a:cs typeface="Twentieth Century"/>
              <a:sym typeface="Twentieth Century"/>
            </a:endParaRPr>
          </a:p>
        </p:txBody>
      </p:sp>
      <p:sp>
        <p:nvSpPr>
          <p:cNvPr id="685" name="Google Shape;685;p75"/>
          <p:cNvSpPr txBox="1"/>
          <p:nvPr/>
        </p:nvSpPr>
        <p:spPr>
          <a:xfrm rot="935529">
            <a:off x="-13115" y="3289373"/>
            <a:ext cx="2920891" cy="831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1D2A53"/>
                </a:solidFill>
                <a:latin typeface="Twentieth Century"/>
                <a:ea typeface="Twentieth Century"/>
                <a:cs typeface="Twentieth Century"/>
                <a:sym typeface="Twentieth Century"/>
              </a:rPr>
              <a:t>How will we </a:t>
            </a:r>
            <a:endParaRPr/>
          </a:p>
          <a:p>
            <a:pPr marL="0" marR="0" lvl="0" indent="0" algn="ctr" rtl="0">
              <a:spcBef>
                <a:spcPts val="0"/>
              </a:spcBef>
              <a:spcAft>
                <a:spcPts val="0"/>
              </a:spcAft>
              <a:buNone/>
            </a:pPr>
            <a:r>
              <a:rPr lang="en-US" sz="2400" b="1">
                <a:solidFill>
                  <a:srgbClr val="1D2A53"/>
                </a:solidFill>
                <a:latin typeface="Twentieth Century"/>
                <a:ea typeface="Twentieth Century"/>
                <a:cs typeface="Twentieth Century"/>
                <a:sym typeface="Twentieth Century"/>
              </a:rPr>
              <a:t>“Rethink” Discipline?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8"/>
                                        </p:tgtEl>
                                        <p:attrNameLst>
                                          <p:attrName>style.visibility</p:attrName>
                                        </p:attrNameLst>
                                      </p:cBhvr>
                                      <p:to>
                                        <p:strVal val="visible"/>
                                      </p:to>
                                    </p:set>
                                    <p:animEffect transition="in" filter="fade">
                                      <p:cBhvr>
                                        <p:cTn id="7" dur="1000"/>
                                        <p:tgtEl>
                                          <p:spTgt spid="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690"/>
        <p:cNvGrpSpPr/>
        <p:nvPr/>
      </p:nvGrpSpPr>
      <p:grpSpPr>
        <a:xfrm>
          <a:off x="0" y="0"/>
          <a:ext cx="0" cy="0"/>
          <a:chOff x="0" y="0"/>
          <a:chExt cx="0" cy="0"/>
        </a:xfrm>
      </p:grpSpPr>
      <p:sp>
        <p:nvSpPr>
          <p:cNvPr id="691" name="Google Shape;691;p76"/>
          <p:cNvSpPr txBox="1">
            <a:spLocks noGrp="1"/>
          </p:cNvSpPr>
          <p:nvPr>
            <p:ph type="title"/>
          </p:nvPr>
        </p:nvSpPr>
        <p:spPr>
          <a:xfrm>
            <a:off x="997933" y="251382"/>
            <a:ext cx="72750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Installing an Interconnected Systems Framework at the School Level</a:t>
            </a:r>
            <a:endParaRPr/>
          </a:p>
        </p:txBody>
      </p:sp>
      <p:sp>
        <p:nvSpPr>
          <p:cNvPr id="692" name="Google Shape;692;p76"/>
          <p:cNvSpPr txBox="1">
            <a:spLocks noGrp="1"/>
          </p:cNvSpPr>
          <p:nvPr>
            <p:ph type="body" idx="1"/>
          </p:nvPr>
        </p:nvSpPr>
        <p:spPr>
          <a:xfrm>
            <a:off x="6271999" y="5443950"/>
            <a:ext cx="1052400" cy="1068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u="sng">
                <a:solidFill>
                  <a:schemeClr val="hlink"/>
                </a:solidFill>
                <a:hlinkClick r:id="rId3"/>
              </a:rPr>
              <a:t>Link</a:t>
            </a:r>
            <a:endParaRPr/>
          </a:p>
          <a:p>
            <a:pPr marL="0" lvl="0" indent="0" algn="l" rtl="0">
              <a:spcBef>
                <a:spcPts val="640"/>
              </a:spcBef>
              <a:spcAft>
                <a:spcPts val="0"/>
              </a:spcAft>
              <a:buNone/>
            </a:pPr>
            <a:endParaRPr/>
          </a:p>
        </p:txBody>
      </p:sp>
      <p:pic>
        <p:nvPicPr>
          <p:cNvPr id="693" name="Google Shape;693;p76" descr="Installing an interconnected systems framework at the school level"/>
          <p:cNvPicPr preferRelativeResize="0"/>
          <p:nvPr/>
        </p:nvPicPr>
        <p:blipFill>
          <a:blip r:embed="rId4">
            <a:alphaModFix/>
          </a:blip>
          <a:stretch>
            <a:fillRect/>
          </a:stretch>
        </p:blipFill>
        <p:spPr>
          <a:xfrm>
            <a:off x="653449" y="1219732"/>
            <a:ext cx="3841326" cy="4953113"/>
          </a:xfrm>
          <a:prstGeom prst="rect">
            <a:avLst/>
          </a:prstGeom>
          <a:noFill/>
          <a:ln>
            <a:noFill/>
          </a:ln>
        </p:spPr>
      </p:pic>
      <p:sp>
        <p:nvSpPr>
          <p:cNvPr id="694" name="Google Shape;694;p76"/>
          <p:cNvSpPr txBox="1"/>
          <p:nvPr/>
        </p:nvSpPr>
        <p:spPr>
          <a:xfrm>
            <a:off x="5323550" y="1703550"/>
            <a:ext cx="29493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u="sng">
                <a:latin typeface="Twentieth Century"/>
                <a:ea typeface="Twentieth Century"/>
                <a:cs typeface="Twentieth Century"/>
                <a:sym typeface="Twentieth Century"/>
              </a:rPr>
              <a:t>Interconnected Systems Framework (ISF)</a:t>
            </a:r>
            <a:r>
              <a:rPr lang="en-US" sz="2100">
                <a:latin typeface="Twentieth Century"/>
                <a:ea typeface="Twentieth Century"/>
                <a:cs typeface="Twentieth Century"/>
                <a:sym typeface="Twentieth Century"/>
              </a:rPr>
              <a:t> is an example of integration within a PBIS framework, </a:t>
            </a:r>
            <a:r>
              <a:rPr lang="en-US" sz="2100" b="1" u="sng">
                <a:latin typeface="Twentieth Century"/>
                <a:ea typeface="Twentieth Century"/>
                <a:cs typeface="Twentieth Century"/>
                <a:sym typeface="Twentieth Century"/>
              </a:rPr>
              <a:t>blending PBIS and School Mental Health</a:t>
            </a:r>
            <a:r>
              <a:rPr lang="en-US" sz="2100">
                <a:latin typeface="Twentieth Century"/>
                <a:ea typeface="Twentieth Century"/>
                <a:cs typeface="Twentieth Century"/>
                <a:sym typeface="Twentieth Century"/>
              </a:rPr>
              <a:t> strengths into a single system of delivery focused on prevention and intervention (Barrett, Eber, and Weist, 2013).</a:t>
            </a:r>
            <a:endParaRPr sz="2100">
              <a:latin typeface="Twentieth Century"/>
              <a:ea typeface="Twentieth Century"/>
              <a:cs typeface="Twentieth Century"/>
              <a:sym typeface="Twentieth Century"/>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699"/>
        <p:cNvGrpSpPr/>
        <p:nvPr/>
      </p:nvGrpSpPr>
      <p:grpSpPr>
        <a:xfrm>
          <a:off x="0" y="0"/>
          <a:ext cx="0" cy="0"/>
          <a:chOff x="0" y="0"/>
          <a:chExt cx="0" cy="0"/>
        </a:xfrm>
      </p:grpSpPr>
      <p:sp>
        <p:nvSpPr>
          <p:cNvPr id="700" name="Google Shape;700;p77"/>
          <p:cNvSpPr txBox="1">
            <a:spLocks noGrp="1"/>
          </p:cNvSpPr>
          <p:nvPr>
            <p:ph type="title"/>
          </p:nvPr>
        </p:nvSpPr>
        <p:spPr>
          <a:xfrm>
            <a:off x="997933" y="251382"/>
            <a:ext cx="72750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Main Points Related to Implementation</a:t>
            </a:r>
            <a:endParaRPr/>
          </a:p>
        </p:txBody>
      </p:sp>
      <p:sp>
        <p:nvSpPr>
          <p:cNvPr id="701" name="Google Shape;701;p77"/>
          <p:cNvSpPr txBox="1">
            <a:spLocks noGrp="1"/>
          </p:cNvSpPr>
          <p:nvPr>
            <p:ph type="body" idx="1"/>
          </p:nvPr>
        </p:nvSpPr>
        <p:spPr>
          <a:xfrm>
            <a:off x="964274" y="1600200"/>
            <a:ext cx="7308600" cy="4373700"/>
          </a:xfrm>
          <a:prstGeom prst="rect">
            <a:avLst/>
          </a:prstGeom>
        </p:spPr>
        <p:txBody>
          <a:bodyPr spcFirstLastPara="1" wrap="square" lIns="91425" tIns="45700" rIns="91425" bIns="45700" anchor="t" anchorCtr="0">
            <a:noAutofit/>
          </a:bodyPr>
          <a:lstStyle/>
          <a:p>
            <a:pPr marL="457200" lvl="0" indent="-425450" algn="l" rtl="0">
              <a:lnSpc>
                <a:spcPct val="115000"/>
              </a:lnSpc>
              <a:spcBef>
                <a:spcPts val="1200"/>
              </a:spcBef>
              <a:spcAft>
                <a:spcPts val="0"/>
              </a:spcAft>
              <a:buSzPts val="3100"/>
              <a:buChar char="●"/>
            </a:pPr>
            <a:r>
              <a:rPr lang="en-US" sz="3100"/>
              <a:t>Expand team membership</a:t>
            </a:r>
            <a:br>
              <a:rPr lang="en-US" sz="3100"/>
            </a:br>
            <a:endParaRPr sz="3100"/>
          </a:p>
          <a:p>
            <a:pPr marL="457200" lvl="0" indent="-425450" algn="l" rtl="0">
              <a:lnSpc>
                <a:spcPct val="115000"/>
              </a:lnSpc>
              <a:spcBef>
                <a:spcPts val="0"/>
              </a:spcBef>
              <a:spcAft>
                <a:spcPts val="0"/>
              </a:spcAft>
              <a:buSzPts val="3100"/>
              <a:buChar char="●"/>
            </a:pPr>
            <a:r>
              <a:rPr lang="en-US" sz="3100"/>
              <a:t>Include families as active partners (WISE parent)</a:t>
            </a:r>
            <a:br>
              <a:rPr lang="en-US" sz="3100"/>
            </a:br>
            <a:endParaRPr sz="3100"/>
          </a:p>
          <a:p>
            <a:pPr marL="457200" lvl="0" indent="-425450" algn="l" rtl="0">
              <a:lnSpc>
                <a:spcPct val="115000"/>
              </a:lnSpc>
              <a:spcBef>
                <a:spcPts val="0"/>
              </a:spcBef>
              <a:spcAft>
                <a:spcPts val="0"/>
              </a:spcAft>
              <a:buSzPts val="3100"/>
              <a:buChar char="●"/>
            </a:pPr>
            <a:r>
              <a:rPr lang="en-US" sz="3100"/>
              <a:t>Data-based process for selecting interventions</a:t>
            </a:r>
            <a:endParaRPr sz="31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706"/>
        <p:cNvGrpSpPr/>
        <p:nvPr/>
      </p:nvGrpSpPr>
      <p:grpSpPr>
        <a:xfrm>
          <a:off x="0" y="0"/>
          <a:ext cx="0" cy="0"/>
          <a:chOff x="0" y="0"/>
          <a:chExt cx="0" cy="0"/>
        </a:xfrm>
      </p:grpSpPr>
      <p:sp>
        <p:nvSpPr>
          <p:cNvPr id="707" name="Google Shape;707;p78"/>
          <p:cNvSpPr txBox="1">
            <a:spLocks noGrp="1"/>
          </p:cNvSpPr>
          <p:nvPr>
            <p:ph type="title"/>
          </p:nvPr>
        </p:nvSpPr>
        <p:spPr>
          <a:xfrm>
            <a:off x="997933" y="251382"/>
            <a:ext cx="72750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Suggested Next Steps</a:t>
            </a:r>
            <a:endParaRPr/>
          </a:p>
        </p:txBody>
      </p:sp>
      <p:sp>
        <p:nvSpPr>
          <p:cNvPr id="708" name="Google Shape;708;p78" title="Consumer Guide for Selection of Evidence-based Mental Health Services"/>
          <p:cNvSpPr txBox="1">
            <a:spLocks noGrp="1"/>
          </p:cNvSpPr>
          <p:nvPr>
            <p:ph type="body" idx="1"/>
          </p:nvPr>
        </p:nvSpPr>
        <p:spPr>
          <a:xfrm>
            <a:off x="964274" y="1600200"/>
            <a:ext cx="7308600" cy="43737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Char char="●"/>
            </a:pPr>
            <a:r>
              <a:rPr lang="en-US"/>
              <a:t>Specific description and discussion of interventions used</a:t>
            </a:r>
            <a:endParaRPr/>
          </a:p>
          <a:p>
            <a:pPr marL="914400" lvl="1" indent="-292100" algn="l" rtl="0">
              <a:spcBef>
                <a:spcPts val="0"/>
              </a:spcBef>
              <a:spcAft>
                <a:spcPts val="0"/>
              </a:spcAft>
              <a:buSzPts val="1000"/>
              <a:buChar char="○"/>
            </a:pPr>
            <a:r>
              <a:rPr lang="en-US" sz="2000" u="sng">
                <a:solidFill>
                  <a:schemeClr val="hlink"/>
                </a:solidFill>
                <a:hlinkClick r:id="rId3"/>
              </a:rPr>
              <a:t>School Level Intervention Mapping Tool</a:t>
            </a:r>
            <a:br>
              <a:rPr lang="en-US" sz="2000"/>
            </a:br>
            <a:endParaRPr sz="2000"/>
          </a:p>
          <a:p>
            <a:pPr marL="457200" lvl="0" indent="-431800" algn="l" rtl="0">
              <a:spcBef>
                <a:spcPts val="0"/>
              </a:spcBef>
              <a:spcAft>
                <a:spcPts val="0"/>
              </a:spcAft>
              <a:buSzPts val="3200"/>
              <a:buChar char="●"/>
            </a:pPr>
            <a:r>
              <a:rPr lang="en-US"/>
              <a:t>Selection process for interventions</a:t>
            </a:r>
            <a:endParaRPr/>
          </a:p>
          <a:p>
            <a:pPr marL="914400" lvl="1" indent="-292100" algn="l" rtl="0">
              <a:spcBef>
                <a:spcPts val="0"/>
              </a:spcBef>
              <a:spcAft>
                <a:spcPts val="0"/>
              </a:spcAft>
              <a:buSzPts val="1000"/>
              <a:buChar char="○"/>
            </a:pPr>
            <a:r>
              <a:rPr lang="en-US" sz="2000" u="sng">
                <a:solidFill>
                  <a:schemeClr val="hlink"/>
                </a:solidFill>
                <a:hlinkClick r:id="rId4"/>
              </a:rPr>
              <a:t>Consumer Guide for Selection of Evidence-based Mental Health Services</a:t>
            </a:r>
            <a:br>
              <a:rPr lang="en-US" sz="2000"/>
            </a:br>
            <a:endParaRPr sz="2000"/>
          </a:p>
          <a:p>
            <a:pPr marL="457200" lvl="0" indent="-431800" algn="l" rtl="0">
              <a:spcBef>
                <a:spcPts val="0"/>
              </a:spcBef>
              <a:spcAft>
                <a:spcPts val="0"/>
              </a:spcAft>
              <a:buSzPts val="3200"/>
              <a:buChar char="●"/>
            </a:pPr>
            <a:r>
              <a:rPr lang="en-US"/>
              <a:t>Progress monitoring of Tier 2/3 supports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a:off x="997933" y="251382"/>
            <a:ext cx="72750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Session Goals</a:t>
            </a:r>
            <a:endParaRPr/>
          </a:p>
        </p:txBody>
      </p:sp>
      <p:sp>
        <p:nvSpPr>
          <p:cNvPr id="193" name="Google Shape;193;p38"/>
          <p:cNvSpPr txBox="1">
            <a:spLocks noGrp="1"/>
          </p:cNvSpPr>
          <p:nvPr>
            <p:ph type="body" idx="1"/>
          </p:nvPr>
        </p:nvSpPr>
        <p:spPr>
          <a:xfrm>
            <a:off x="625425" y="1600200"/>
            <a:ext cx="8055000" cy="43737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AutoNum type="arabicPeriod"/>
            </a:pPr>
            <a:r>
              <a:rPr lang="en-US"/>
              <a:t>Introduce key components of the PBIS Framework</a:t>
            </a:r>
            <a:endParaRPr/>
          </a:p>
          <a:p>
            <a:pPr marL="457200" lvl="0" indent="-431800" algn="l" rtl="0">
              <a:spcBef>
                <a:spcPts val="0"/>
              </a:spcBef>
              <a:spcAft>
                <a:spcPts val="0"/>
              </a:spcAft>
              <a:buSzPts val="3200"/>
              <a:buAutoNum type="arabicPeriod"/>
            </a:pPr>
            <a:r>
              <a:rPr lang="en-US"/>
              <a:t>Explore resources for the integration of Culturally Responsive and Trauma Informed Approaches within the PBIS Framework.</a:t>
            </a:r>
            <a:endParaRPr/>
          </a:p>
          <a:p>
            <a:pPr marL="457200" lvl="0" indent="-431800" algn="l" rtl="0">
              <a:spcBef>
                <a:spcPts val="0"/>
              </a:spcBef>
              <a:spcAft>
                <a:spcPts val="0"/>
              </a:spcAft>
              <a:buSzPts val="3200"/>
              <a:buAutoNum type="arabicPeriod"/>
            </a:pPr>
            <a:r>
              <a:rPr lang="en-US"/>
              <a:t>Create your vision of PBIS at your school.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9"/>
          <p:cNvSpPr txBox="1">
            <a:spLocks noGrp="1"/>
          </p:cNvSpPr>
          <p:nvPr>
            <p:ph type="title"/>
          </p:nvPr>
        </p:nvSpPr>
        <p:spPr>
          <a:xfrm>
            <a:off x="1165108" y="290177"/>
            <a:ext cx="6987106" cy="7180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Twentieth Century"/>
              <a:buNone/>
            </a:pPr>
            <a:r>
              <a:rPr lang="en-US" i="1">
                <a:solidFill>
                  <a:srgbClr val="1D2A53"/>
                </a:solidFill>
              </a:rPr>
              <a:t>Consistency</a:t>
            </a:r>
            <a:r>
              <a:rPr lang="en-US" sz="4000" b="1" i="1">
                <a:solidFill>
                  <a:srgbClr val="1D2A53"/>
                </a:solidFill>
              </a:rPr>
              <a:t> </a:t>
            </a:r>
            <a:r>
              <a:rPr lang="en-US" i="1">
                <a:solidFill>
                  <a:srgbClr val="1D2A53"/>
                </a:solidFill>
              </a:rPr>
              <a:t>Matters</a:t>
            </a:r>
            <a:endParaRPr/>
          </a:p>
        </p:txBody>
      </p:sp>
      <p:sp>
        <p:nvSpPr>
          <p:cNvPr id="202" name="Google Shape;202;p39">
            <a:extLst>
              <a:ext uri="{C183D7F6-B498-43B3-948B-1728B52AA6E4}">
                <adec:decorative xmlns:adec="http://schemas.microsoft.com/office/drawing/2017/decorative" val="1"/>
              </a:ext>
            </a:extLst>
          </p:cNvPr>
          <p:cNvSpPr/>
          <p:nvPr/>
        </p:nvSpPr>
        <p:spPr>
          <a:xfrm>
            <a:off x="3663188" y="2518086"/>
            <a:ext cx="1859458" cy="1857375"/>
          </a:xfrm>
          <a:prstGeom prst="ellipse">
            <a:avLst/>
          </a:prstGeom>
          <a:solidFill>
            <a:srgbClr val="FFC000">
              <a:alpha val="49803"/>
            </a:srgbClr>
          </a:solidFill>
          <a:ln w="9525" cap="flat" cmpd="sng">
            <a:solidFill>
              <a:srgbClr val="4548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39"/>
          <p:cNvSpPr/>
          <p:nvPr/>
        </p:nvSpPr>
        <p:spPr>
          <a:xfrm>
            <a:off x="2839377" y="855678"/>
            <a:ext cx="4035000" cy="182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1D2A53"/>
                </a:solidFill>
                <a:latin typeface="Twentieth Century"/>
                <a:ea typeface="Twentieth Century"/>
                <a:cs typeface="Twentieth Century"/>
                <a:sym typeface="Twentieth Century"/>
              </a:rPr>
              <a:t>Common </a:t>
            </a:r>
            <a:endParaRPr/>
          </a:p>
          <a:p>
            <a:pPr marL="0" marR="0" lvl="0" indent="0" algn="ctr" rtl="0">
              <a:spcBef>
                <a:spcPts val="0"/>
              </a:spcBef>
              <a:spcAft>
                <a:spcPts val="0"/>
              </a:spcAft>
              <a:buNone/>
            </a:pPr>
            <a:r>
              <a:rPr lang="en-US" sz="3200" b="1">
                <a:solidFill>
                  <a:srgbClr val="1D2A53"/>
                </a:solidFill>
                <a:latin typeface="Twentieth Century"/>
                <a:ea typeface="Twentieth Century"/>
                <a:cs typeface="Twentieth Century"/>
                <a:sym typeface="Twentieth Century"/>
              </a:rPr>
              <a:t>Vision/Expectations</a:t>
            </a:r>
            <a:endParaRPr/>
          </a:p>
        </p:txBody>
      </p:sp>
      <p:sp>
        <p:nvSpPr>
          <p:cNvPr id="204" name="Google Shape;204;p39">
            <a:extLst>
              <a:ext uri="{C183D7F6-B498-43B3-948B-1728B52AA6E4}">
                <adec:decorative xmlns:adec="http://schemas.microsoft.com/office/drawing/2017/decorative" val="1"/>
              </a:ext>
            </a:extLst>
          </p:cNvPr>
          <p:cNvSpPr/>
          <p:nvPr/>
        </p:nvSpPr>
        <p:spPr>
          <a:xfrm>
            <a:off x="4170924" y="3576264"/>
            <a:ext cx="1861139" cy="1857375"/>
          </a:xfrm>
          <a:prstGeom prst="ellipse">
            <a:avLst/>
          </a:prstGeom>
          <a:solidFill>
            <a:srgbClr val="4B731F">
              <a:alpha val="49803"/>
            </a:srgbClr>
          </a:solidFill>
          <a:ln w="9525" cap="flat" cmpd="sng">
            <a:solidFill>
              <a:srgbClr val="4548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39"/>
          <p:cNvSpPr/>
          <p:nvPr/>
        </p:nvSpPr>
        <p:spPr>
          <a:xfrm>
            <a:off x="5164540" y="4723466"/>
            <a:ext cx="3444873" cy="152353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1D2A53"/>
                </a:solidFill>
                <a:latin typeface="Twentieth Century"/>
                <a:ea typeface="Twentieth Century"/>
                <a:cs typeface="Twentieth Century"/>
                <a:sym typeface="Twentieth Century"/>
              </a:rPr>
              <a:t>Common </a:t>
            </a:r>
            <a:endParaRPr/>
          </a:p>
          <a:p>
            <a:pPr marL="0" marR="0" lvl="0" indent="0" algn="ctr" rtl="0">
              <a:spcBef>
                <a:spcPts val="0"/>
              </a:spcBef>
              <a:spcAft>
                <a:spcPts val="0"/>
              </a:spcAft>
              <a:buNone/>
            </a:pPr>
            <a:r>
              <a:rPr lang="en-US" sz="3200" b="1">
                <a:solidFill>
                  <a:srgbClr val="1D2A53"/>
                </a:solidFill>
                <a:latin typeface="Twentieth Century"/>
                <a:ea typeface="Twentieth Century"/>
                <a:cs typeface="Twentieth Century"/>
                <a:sym typeface="Twentieth Century"/>
              </a:rPr>
              <a:t>Language </a:t>
            </a:r>
            <a:endParaRPr/>
          </a:p>
        </p:txBody>
      </p:sp>
      <p:sp>
        <p:nvSpPr>
          <p:cNvPr id="206" name="Google Shape;206;p39">
            <a:extLst>
              <a:ext uri="{C183D7F6-B498-43B3-948B-1728B52AA6E4}">
                <adec:decorative xmlns:adec="http://schemas.microsoft.com/office/drawing/2017/decorative" val="1"/>
              </a:ext>
            </a:extLst>
          </p:cNvPr>
          <p:cNvSpPr/>
          <p:nvPr/>
        </p:nvSpPr>
        <p:spPr>
          <a:xfrm>
            <a:off x="3155451" y="3576264"/>
            <a:ext cx="1859458" cy="1857375"/>
          </a:xfrm>
          <a:prstGeom prst="ellipse">
            <a:avLst/>
          </a:prstGeom>
          <a:solidFill>
            <a:srgbClr val="DE3F2E">
              <a:alpha val="49803"/>
            </a:srgbClr>
          </a:solidFill>
          <a:ln w="9525" cap="flat" cmpd="sng">
            <a:solidFill>
              <a:srgbClr val="4548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39"/>
          <p:cNvSpPr/>
          <p:nvPr/>
        </p:nvSpPr>
        <p:spPr>
          <a:xfrm>
            <a:off x="1143000" y="5028982"/>
            <a:ext cx="1832558" cy="99140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D2A53"/>
              </a:buClr>
              <a:buSzPts val="3200"/>
              <a:buFont typeface="Arial"/>
              <a:buNone/>
            </a:pPr>
            <a:r>
              <a:rPr lang="en-US" sz="3200" b="1">
                <a:solidFill>
                  <a:srgbClr val="1D2A53"/>
                </a:solidFill>
                <a:latin typeface="Twentieth Century"/>
                <a:ea typeface="Twentieth Century"/>
                <a:cs typeface="Twentieth Century"/>
                <a:sym typeface="Twentieth Century"/>
              </a:rPr>
              <a:t>Common </a:t>
            </a:r>
            <a:endParaRPr/>
          </a:p>
          <a:p>
            <a:pPr marL="0" marR="0" lvl="0" indent="0" algn="ctr" rtl="0">
              <a:spcBef>
                <a:spcPts val="0"/>
              </a:spcBef>
              <a:spcAft>
                <a:spcPts val="0"/>
              </a:spcAft>
              <a:buClr>
                <a:srgbClr val="1D2A53"/>
              </a:buClr>
              <a:buSzPts val="3200"/>
              <a:buFont typeface="Arial"/>
              <a:buNone/>
            </a:pPr>
            <a:r>
              <a:rPr lang="en-US" sz="3200" b="1">
                <a:solidFill>
                  <a:srgbClr val="1D2A53"/>
                </a:solidFill>
                <a:latin typeface="Twentieth Century"/>
                <a:ea typeface="Twentieth Century"/>
                <a:cs typeface="Twentieth Century"/>
                <a:sym typeface="Twentieth Century"/>
              </a:rPr>
              <a:t>Practices</a:t>
            </a:r>
            <a:endParaRPr/>
          </a:p>
        </p:txBody>
      </p:sp>
      <p:sp>
        <p:nvSpPr>
          <p:cNvPr id="208" name="Google Shape;208;p39"/>
          <p:cNvSpPr txBox="1"/>
          <p:nvPr/>
        </p:nvSpPr>
        <p:spPr>
          <a:xfrm>
            <a:off x="2758643" y="3571016"/>
            <a:ext cx="5029200"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1D2A53"/>
                </a:solidFill>
                <a:latin typeface="Twentieth Century"/>
                <a:ea typeface="Twentieth Century"/>
                <a:cs typeface="Twentieth Century"/>
                <a:sym typeface="Twentieth Century"/>
              </a:rPr>
              <a:t>Positive School Culture</a:t>
            </a:r>
            <a:endParaRPr/>
          </a:p>
        </p:txBody>
      </p:sp>
      <p:sp>
        <p:nvSpPr>
          <p:cNvPr id="209" name="Google Shape;209;p39"/>
          <p:cNvSpPr txBox="1"/>
          <p:nvPr/>
        </p:nvSpPr>
        <p:spPr>
          <a:xfrm>
            <a:off x="221733" y="6449843"/>
            <a:ext cx="46967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(USDOE OSEP PBIS TA Center, 2010)</a:t>
            </a:r>
            <a:endParaRPr/>
          </a:p>
        </p:txBody>
      </p:sp>
      <p:sp>
        <p:nvSpPr>
          <p:cNvPr id="210" name="Google Shape;210;p39"/>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1117600" y="313387"/>
            <a:ext cx="6755400" cy="65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PBIS - A Framework for All Schools </a:t>
            </a:r>
            <a:endParaRPr/>
          </a:p>
        </p:txBody>
      </p:sp>
      <p:pic>
        <p:nvPicPr>
          <p:cNvPr id="217" name="Google Shape;217;p40" title="PBIS  A framework for all schools (St Paul Public Schools)">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p:nvPr/>
        </p:nvSpPr>
        <p:spPr>
          <a:xfrm>
            <a:off x="4331533" y="5027750"/>
            <a:ext cx="4696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(USDOE OSEP PBIS TA Center, 2010)</a:t>
            </a:r>
            <a:endParaRPr/>
          </a:p>
        </p:txBody>
      </p:sp>
      <p:sp>
        <p:nvSpPr>
          <p:cNvPr id="225" name="Google Shape;225;p41"/>
          <p:cNvSpPr txBox="1">
            <a:spLocks noGrp="1"/>
          </p:cNvSpPr>
          <p:nvPr>
            <p:ph type="body" idx="1"/>
          </p:nvPr>
        </p:nvSpPr>
        <p:spPr>
          <a:xfrm>
            <a:off x="139775" y="893075"/>
            <a:ext cx="4038600" cy="2586000"/>
          </a:xfrm>
          <a:prstGeom prst="rect">
            <a:avLst/>
          </a:prstGeom>
          <a:noFill/>
          <a:ln>
            <a:noFill/>
          </a:ln>
        </p:spPr>
        <p:txBody>
          <a:bodyPr spcFirstLastPara="1" wrap="square" lIns="91425" tIns="45700" rIns="91425" bIns="45700" anchor="t" anchorCtr="0">
            <a:noAutofit/>
          </a:bodyPr>
          <a:lstStyle/>
          <a:p>
            <a:pPr marL="0" lvl="1" indent="0" algn="l" rtl="0">
              <a:lnSpc>
                <a:spcPct val="70000"/>
              </a:lnSpc>
              <a:spcBef>
                <a:spcPts val="518"/>
              </a:spcBef>
              <a:spcAft>
                <a:spcPts val="0"/>
              </a:spcAft>
              <a:buSzPts val="2590"/>
              <a:buNone/>
            </a:pPr>
            <a:endParaRPr sz="2590">
              <a:solidFill>
                <a:srgbClr val="3A54A5"/>
              </a:solidFill>
              <a:latin typeface="Arial"/>
              <a:ea typeface="Arial"/>
              <a:cs typeface="Arial"/>
              <a:sym typeface="Arial"/>
            </a:endParaRPr>
          </a:p>
          <a:p>
            <a:pPr marL="457200" lvl="1" indent="-457200" algn="l" rtl="0">
              <a:lnSpc>
                <a:spcPct val="70000"/>
              </a:lnSpc>
              <a:spcBef>
                <a:spcPts val="592"/>
              </a:spcBef>
              <a:spcAft>
                <a:spcPts val="0"/>
              </a:spcAft>
              <a:buSzPts val="2960"/>
              <a:buFont typeface="Noto Sans Symbols"/>
              <a:buChar char="✔"/>
            </a:pPr>
            <a:r>
              <a:rPr lang="en-US" sz="2960">
                <a:solidFill>
                  <a:srgbClr val="3A54A5"/>
                </a:solidFill>
                <a:latin typeface="Arial"/>
                <a:ea typeface="Arial"/>
                <a:cs typeface="Arial"/>
                <a:sym typeface="Arial"/>
              </a:rPr>
              <a:t>Used across MN    (803 Schools/39%)</a:t>
            </a:r>
            <a:endParaRPr sz="2960">
              <a:solidFill>
                <a:srgbClr val="3A54A5"/>
              </a:solidFill>
              <a:latin typeface="Arial"/>
              <a:ea typeface="Arial"/>
              <a:cs typeface="Arial"/>
              <a:sym typeface="Arial"/>
            </a:endParaRPr>
          </a:p>
          <a:p>
            <a:pPr marL="742950" lvl="0" indent="0" algn="l" rtl="0">
              <a:lnSpc>
                <a:spcPct val="70000"/>
              </a:lnSpc>
              <a:spcBef>
                <a:spcPts val="592"/>
              </a:spcBef>
              <a:spcAft>
                <a:spcPts val="0"/>
              </a:spcAft>
              <a:buNone/>
            </a:pPr>
            <a:endParaRPr sz="2960">
              <a:solidFill>
                <a:srgbClr val="3A54A5"/>
              </a:solidFill>
              <a:latin typeface="Arial"/>
              <a:ea typeface="Arial"/>
              <a:cs typeface="Arial"/>
              <a:sym typeface="Arial"/>
            </a:endParaRPr>
          </a:p>
          <a:p>
            <a:pPr marL="457200" lvl="1" indent="-457200" algn="l" rtl="0">
              <a:lnSpc>
                <a:spcPct val="70000"/>
              </a:lnSpc>
              <a:spcBef>
                <a:spcPts val="592"/>
              </a:spcBef>
              <a:spcAft>
                <a:spcPts val="0"/>
              </a:spcAft>
              <a:buSzPts val="2960"/>
              <a:buFont typeface="Noto Sans Symbols"/>
              <a:buChar char="✔"/>
            </a:pPr>
            <a:r>
              <a:rPr lang="en-US" sz="2960">
                <a:solidFill>
                  <a:srgbClr val="3A54A5"/>
                </a:solidFill>
                <a:latin typeface="Arial"/>
                <a:ea typeface="Arial"/>
                <a:cs typeface="Arial"/>
                <a:sym typeface="Arial"/>
              </a:rPr>
              <a:t>Used across the world (29,000+ schools)</a:t>
            </a:r>
            <a:endParaRPr/>
          </a:p>
          <a:p>
            <a:pPr marL="868363" lvl="1" indent="-269240" algn="l" rtl="0">
              <a:lnSpc>
                <a:spcPct val="70000"/>
              </a:lnSpc>
              <a:spcBef>
                <a:spcPts val="592"/>
              </a:spcBef>
              <a:spcAft>
                <a:spcPts val="0"/>
              </a:spcAft>
              <a:buSzPts val="2960"/>
              <a:buFont typeface="Noto Sans Symbols"/>
              <a:buNone/>
            </a:pPr>
            <a:endParaRPr sz="2960">
              <a:solidFill>
                <a:srgbClr val="3A54A5"/>
              </a:solidFill>
              <a:latin typeface="Arial"/>
              <a:ea typeface="Arial"/>
              <a:cs typeface="Arial"/>
              <a:sym typeface="Arial"/>
            </a:endParaRPr>
          </a:p>
          <a:p>
            <a:pPr marL="411163" lvl="1" indent="0" algn="l" rtl="0">
              <a:lnSpc>
                <a:spcPct val="70000"/>
              </a:lnSpc>
              <a:spcBef>
                <a:spcPts val="592"/>
              </a:spcBef>
              <a:spcAft>
                <a:spcPts val="0"/>
              </a:spcAft>
              <a:buSzPts val="2960"/>
              <a:buFont typeface="Arial"/>
              <a:buNone/>
            </a:pPr>
            <a:endParaRPr sz="2960">
              <a:solidFill>
                <a:srgbClr val="3A54A5"/>
              </a:solidFill>
              <a:latin typeface="Arial"/>
              <a:ea typeface="Arial"/>
              <a:cs typeface="Arial"/>
              <a:sym typeface="Arial"/>
            </a:endParaRPr>
          </a:p>
          <a:p>
            <a:pPr marL="411163" lvl="1" indent="0" algn="ctr" rtl="0">
              <a:lnSpc>
                <a:spcPct val="70000"/>
              </a:lnSpc>
              <a:spcBef>
                <a:spcPts val="592"/>
              </a:spcBef>
              <a:spcAft>
                <a:spcPts val="0"/>
              </a:spcAft>
              <a:buSzPts val="2960"/>
              <a:buFont typeface="Arial"/>
              <a:buNone/>
            </a:pPr>
            <a:endParaRPr sz="2960">
              <a:solidFill>
                <a:srgbClr val="DD8047"/>
              </a:solidFill>
              <a:latin typeface="Arial"/>
              <a:ea typeface="Arial"/>
              <a:cs typeface="Arial"/>
              <a:sym typeface="Arial"/>
            </a:endParaRPr>
          </a:p>
        </p:txBody>
      </p:sp>
      <p:sp>
        <p:nvSpPr>
          <p:cNvPr id="226" name="Google Shape;226;p41"/>
          <p:cNvSpPr txBox="1">
            <a:spLocks noGrp="1"/>
          </p:cNvSpPr>
          <p:nvPr>
            <p:ph type="title"/>
          </p:nvPr>
        </p:nvSpPr>
        <p:spPr>
          <a:xfrm>
            <a:off x="1117600" y="313387"/>
            <a:ext cx="6755400" cy="653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Arial"/>
              <a:buNone/>
            </a:pPr>
            <a:r>
              <a:rPr lang="en-US">
                <a:solidFill>
                  <a:srgbClr val="1D2A53"/>
                </a:solidFill>
                <a:latin typeface="Arial"/>
                <a:ea typeface="Arial"/>
                <a:cs typeface="Arial"/>
                <a:sym typeface="Arial"/>
              </a:rPr>
              <a:t>PBIS is… </a:t>
            </a:r>
            <a:endParaRPr/>
          </a:p>
        </p:txBody>
      </p:sp>
      <p:sp>
        <p:nvSpPr>
          <p:cNvPr id="227" name="Google Shape;227;p41"/>
          <p:cNvSpPr txBox="1">
            <a:spLocks noGrp="1"/>
          </p:cNvSpPr>
          <p:nvPr>
            <p:ph type="body" idx="2"/>
          </p:nvPr>
        </p:nvSpPr>
        <p:spPr>
          <a:xfrm>
            <a:off x="4443179" y="966475"/>
            <a:ext cx="4038600" cy="4697100"/>
          </a:xfrm>
          <a:prstGeom prst="rect">
            <a:avLst/>
          </a:prstGeom>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accent1"/>
              </a:buClr>
              <a:buSzPts val="3200"/>
              <a:buChar char="✔"/>
            </a:pPr>
            <a:r>
              <a:rPr lang="en-US" sz="2960">
                <a:solidFill>
                  <a:schemeClr val="dk1"/>
                </a:solidFill>
                <a:latin typeface="Arial"/>
                <a:ea typeface="Arial"/>
                <a:cs typeface="Arial"/>
                <a:sym typeface="Arial"/>
              </a:rPr>
              <a:t>Research Based</a:t>
            </a:r>
            <a:endParaRPr sz="2960">
              <a:solidFill>
                <a:schemeClr val="dk1"/>
              </a:solidFill>
              <a:latin typeface="Arial"/>
              <a:ea typeface="Arial"/>
              <a:cs typeface="Arial"/>
              <a:sym typeface="Arial"/>
            </a:endParaRPr>
          </a:p>
          <a:p>
            <a:pPr marL="457200" lvl="0" indent="-457200" algn="l" rtl="0">
              <a:lnSpc>
                <a:spcPct val="80000"/>
              </a:lnSpc>
              <a:spcBef>
                <a:spcPts val="0"/>
              </a:spcBef>
              <a:spcAft>
                <a:spcPts val="0"/>
              </a:spcAft>
              <a:buClr>
                <a:schemeClr val="accent1"/>
              </a:buClr>
              <a:buSzPts val="3200"/>
              <a:buChar char="✔"/>
            </a:pPr>
            <a:r>
              <a:rPr lang="en-US" sz="2960">
                <a:solidFill>
                  <a:schemeClr val="dk1"/>
                </a:solidFill>
                <a:latin typeface="Arial"/>
                <a:ea typeface="Arial"/>
                <a:cs typeface="Arial"/>
                <a:sym typeface="Arial"/>
              </a:rPr>
              <a:t>A building-based team approach</a:t>
            </a:r>
            <a:endParaRPr sz="2960">
              <a:solidFill>
                <a:schemeClr val="dk1"/>
              </a:solidFill>
              <a:latin typeface="Arial"/>
              <a:ea typeface="Arial"/>
              <a:cs typeface="Arial"/>
              <a:sym typeface="Arial"/>
            </a:endParaRPr>
          </a:p>
          <a:p>
            <a:pPr marL="457200" lvl="0" indent="-457200" algn="l" rtl="0">
              <a:lnSpc>
                <a:spcPct val="80000"/>
              </a:lnSpc>
              <a:spcBef>
                <a:spcPts val="600"/>
              </a:spcBef>
              <a:spcAft>
                <a:spcPts val="0"/>
              </a:spcAft>
              <a:buClr>
                <a:schemeClr val="accent1"/>
              </a:buClr>
              <a:buSzPts val="3200"/>
              <a:buChar char="✔"/>
            </a:pPr>
            <a:r>
              <a:rPr lang="en-US" sz="2960">
                <a:solidFill>
                  <a:schemeClr val="dk1"/>
                </a:solidFill>
                <a:latin typeface="Arial"/>
                <a:ea typeface="Arial"/>
                <a:cs typeface="Arial"/>
                <a:sym typeface="Arial"/>
              </a:rPr>
              <a:t>A way to build on existing strengths</a:t>
            </a:r>
            <a:endParaRPr sz="2960">
              <a:solidFill>
                <a:schemeClr val="dk1"/>
              </a:solidFill>
              <a:latin typeface="Arial"/>
              <a:ea typeface="Arial"/>
              <a:cs typeface="Arial"/>
              <a:sym typeface="Arial"/>
            </a:endParaRPr>
          </a:p>
          <a:p>
            <a:pPr marL="457200" lvl="0" indent="-457200" algn="l" rtl="0">
              <a:lnSpc>
                <a:spcPct val="80000"/>
              </a:lnSpc>
              <a:spcBef>
                <a:spcPts val="600"/>
              </a:spcBef>
              <a:spcAft>
                <a:spcPts val="0"/>
              </a:spcAft>
              <a:buClr>
                <a:schemeClr val="accent1"/>
              </a:buClr>
              <a:buSzPts val="3200"/>
              <a:buChar char="✔"/>
            </a:pPr>
            <a:r>
              <a:rPr lang="en-US" sz="2960">
                <a:solidFill>
                  <a:schemeClr val="dk1"/>
                </a:solidFill>
                <a:latin typeface="Arial"/>
                <a:ea typeface="Arial"/>
                <a:cs typeface="Arial"/>
                <a:sym typeface="Arial"/>
              </a:rPr>
              <a:t>A process able to flex to fit a school’s situation</a:t>
            </a:r>
            <a:endParaRPr sz="2960">
              <a:solidFill>
                <a:schemeClr val="dk1"/>
              </a:solidFill>
              <a:latin typeface="Arial"/>
              <a:ea typeface="Arial"/>
              <a:cs typeface="Arial"/>
              <a:sym typeface="Arial"/>
            </a:endParaRPr>
          </a:p>
          <a:p>
            <a:pPr marL="457200" lvl="0" indent="-457200" algn="l" rtl="0">
              <a:lnSpc>
                <a:spcPct val="80000"/>
              </a:lnSpc>
              <a:spcBef>
                <a:spcPts val="600"/>
              </a:spcBef>
              <a:spcAft>
                <a:spcPts val="0"/>
              </a:spcAft>
              <a:buClr>
                <a:schemeClr val="accent1"/>
              </a:buClr>
              <a:buSzPts val="3200"/>
              <a:buChar char="✔"/>
            </a:pPr>
            <a:r>
              <a:rPr lang="en-US" sz="2960">
                <a:solidFill>
                  <a:schemeClr val="dk1"/>
                </a:solidFill>
                <a:latin typeface="Arial"/>
                <a:ea typeface="Arial"/>
                <a:cs typeface="Arial"/>
                <a:sym typeface="Arial"/>
              </a:rPr>
              <a:t>Enduring</a:t>
            </a:r>
            <a:endParaRPr sz="2960">
              <a:solidFill>
                <a:schemeClr val="dk1"/>
              </a:solidFill>
              <a:latin typeface="Arial"/>
              <a:ea typeface="Arial"/>
              <a:cs typeface="Arial"/>
              <a:sym typeface="Arial"/>
            </a:endParaRPr>
          </a:p>
          <a:p>
            <a:pPr marL="0" lvl="0" indent="0" algn="l" rtl="0">
              <a:spcBef>
                <a:spcPts val="560"/>
              </a:spcBef>
              <a:spcAft>
                <a:spcPts val="0"/>
              </a:spcAft>
              <a:buNone/>
            </a:pPr>
            <a:endParaRPr/>
          </a:p>
        </p:txBody>
      </p:sp>
      <p:pic>
        <p:nvPicPr>
          <p:cNvPr id="228" name="Google Shape;228;p41" descr="Map of Minnesota. School districts trained in PBIS are marked in green. Metro area is a separate map. "/>
          <p:cNvPicPr preferRelativeResize="0"/>
          <p:nvPr/>
        </p:nvPicPr>
        <p:blipFill>
          <a:blip r:embed="rId3">
            <a:alphaModFix/>
          </a:blip>
          <a:stretch>
            <a:fillRect/>
          </a:stretch>
        </p:blipFill>
        <p:spPr>
          <a:xfrm>
            <a:off x="250697" y="3429000"/>
            <a:ext cx="3132179" cy="331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p:nvPr/>
        </p:nvSpPr>
        <p:spPr>
          <a:xfrm>
            <a:off x="221733" y="6389375"/>
            <a:ext cx="46967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(USDOE OSEP PBIS TA Center, 2010)</a:t>
            </a:r>
            <a:endParaRPr/>
          </a:p>
        </p:txBody>
      </p:sp>
      <p:sp>
        <p:nvSpPr>
          <p:cNvPr id="236" name="Google Shape;236;p42"/>
          <p:cNvSpPr txBox="1">
            <a:spLocks noGrp="1"/>
          </p:cNvSpPr>
          <p:nvPr>
            <p:ph type="body" idx="1"/>
          </p:nvPr>
        </p:nvSpPr>
        <p:spPr>
          <a:xfrm>
            <a:off x="262500" y="1203533"/>
            <a:ext cx="8619000" cy="995700"/>
          </a:xfrm>
          <a:prstGeom prst="rect">
            <a:avLst/>
          </a:prstGeom>
          <a:noFill/>
          <a:ln>
            <a:noFill/>
          </a:ln>
        </p:spPr>
        <p:txBody>
          <a:bodyPr spcFirstLastPara="1" wrap="square" lIns="91425" tIns="45700" rIns="91425" bIns="45700" anchor="t" anchorCtr="0">
            <a:noAutofit/>
          </a:bodyPr>
          <a:lstStyle/>
          <a:p>
            <a:pPr marL="457200" lvl="1" indent="-457200" algn="l" rtl="0">
              <a:lnSpc>
                <a:spcPct val="70000"/>
              </a:lnSpc>
              <a:spcBef>
                <a:spcPts val="0"/>
              </a:spcBef>
              <a:spcAft>
                <a:spcPts val="0"/>
              </a:spcAft>
              <a:buSzPts val="2800"/>
              <a:buFont typeface="Didact Gothic"/>
              <a:buChar char="✔"/>
            </a:pPr>
            <a:r>
              <a:rPr lang="en-US">
                <a:solidFill>
                  <a:srgbClr val="3A54A5"/>
                </a:solidFill>
                <a:latin typeface="Didact Gothic"/>
                <a:ea typeface="Didact Gothic"/>
                <a:cs typeface="Didact Gothic"/>
                <a:sym typeface="Didact Gothic"/>
              </a:rPr>
              <a:t>Not “another initiative”- it’s a FRAMEWORK for continuous improvement</a:t>
            </a:r>
            <a:endParaRPr>
              <a:latin typeface="Didact Gothic"/>
              <a:ea typeface="Didact Gothic"/>
              <a:cs typeface="Didact Gothic"/>
              <a:sym typeface="Didact Gothic"/>
            </a:endParaRPr>
          </a:p>
          <a:p>
            <a:pPr marL="457200" lvl="1" indent="-279400" algn="l" rtl="0">
              <a:lnSpc>
                <a:spcPct val="70000"/>
              </a:lnSpc>
              <a:spcBef>
                <a:spcPts val="560"/>
              </a:spcBef>
              <a:spcAft>
                <a:spcPts val="0"/>
              </a:spcAft>
              <a:buSzPts val="2800"/>
              <a:buFont typeface="Noto Sans Symbols"/>
              <a:buNone/>
            </a:pPr>
            <a:endParaRPr>
              <a:solidFill>
                <a:srgbClr val="3A54A5"/>
              </a:solidFill>
              <a:latin typeface="Arial"/>
              <a:ea typeface="Arial"/>
              <a:cs typeface="Arial"/>
              <a:sym typeface="Arial"/>
            </a:endParaRPr>
          </a:p>
          <a:p>
            <a:pPr marL="0" lvl="1" indent="0" algn="l" rtl="0">
              <a:lnSpc>
                <a:spcPct val="70000"/>
              </a:lnSpc>
              <a:spcBef>
                <a:spcPts val="560"/>
              </a:spcBef>
              <a:spcAft>
                <a:spcPts val="0"/>
              </a:spcAft>
              <a:buSzPts val="2800"/>
              <a:buNone/>
            </a:pPr>
            <a:endParaRPr>
              <a:solidFill>
                <a:srgbClr val="3A54A5"/>
              </a:solidFill>
              <a:latin typeface="Arial"/>
              <a:ea typeface="Arial"/>
              <a:cs typeface="Arial"/>
              <a:sym typeface="Arial"/>
            </a:endParaRPr>
          </a:p>
          <a:p>
            <a:pPr marL="411163" lvl="1" indent="0" algn="l" rtl="0">
              <a:lnSpc>
                <a:spcPct val="70000"/>
              </a:lnSpc>
              <a:spcBef>
                <a:spcPts val="640"/>
              </a:spcBef>
              <a:spcAft>
                <a:spcPts val="0"/>
              </a:spcAft>
              <a:buSzPts val="3200"/>
              <a:buFont typeface="Arial"/>
              <a:buNone/>
            </a:pPr>
            <a:endParaRPr sz="3200">
              <a:solidFill>
                <a:srgbClr val="3A54A5"/>
              </a:solidFill>
              <a:latin typeface="Arial"/>
              <a:ea typeface="Arial"/>
              <a:cs typeface="Arial"/>
              <a:sym typeface="Arial"/>
            </a:endParaRPr>
          </a:p>
          <a:p>
            <a:pPr marL="411163" lvl="1" indent="0" algn="ctr" rtl="0">
              <a:lnSpc>
                <a:spcPct val="70000"/>
              </a:lnSpc>
              <a:spcBef>
                <a:spcPts val="640"/>
              </a:spcBef>
              <a:spcAft>
                <a:spcPts val="0"/>
              </a:spcAft>
              <a:buSzPts val="3200"/>
              <a:buFont typeface="Arial"/>
              <a:buNone/>
            </a:pPr>
            <a:endParaRPr sz="3200">
              <a:solidFill>
                <a:srgbClr val="DD8047"/>
              </a:solidFill>
              <a:latin typeface="Arial"/>
              <a:ea typeface="Arial"/>
              <a:cs typeface="Arial"/>
              <a:sym typeface="Arial"/>
            </a:endParaRPr>
          </a:p>
        </p:txBody>
      </p:sp>
      <p:sp>
        <p:nvSpPr>
          <p:cNvPr id="237" name="Google Shape;237;p42"/>
          <p:cNvSpPr txBox="1">
            <a:spLocks noGrp="1"/>
          </p:cNvSpPr>
          <p:nvPr>
            <p:ph type="title"/>
          </p:nvPr>
        </p:nvSpPr>
        <p:spPr>
          <a:xfrm>
            <a:off x="1328962" y="290275"/>
            <a:ext cx="6914954"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Arial"/>
              <a:buNone/>
            </a:pPr>
            <a:r>
              <a:rPr lang="en-US">
                <a:solidFill>
                  <a:srgbClr val="1D2A53"/>
                </a:solidFill>
                <a:latin typeface="Arial"/>
                <a:ea typeface="Arial"/>
                <a:cs typeface="Arial"/>
                <a:sym typeface="Arial"/>
              </a:rPr>
              <a:t>PBIS is a Multi-Tiered FRAMEWORK</a:t>
            </a:r>
            <a:endParaRPr/>
          </a:p>
        </p:txBody>
      </p:sp>
      <p:pic>
        <p:nvPicPr>
          <p:cNvPr id="238" name="Google Shape;238;p42" descr="Plan - define the problem, what do you want to achieve, what measurement? Do - just do it! Study - what worked? what didn't? Act - next steps? next cycle? "/>
          <p:cNvPicPr preferRelativeResize="0"/>
          <p:nvPr/>
        </p:nvPicPr>
        <p:blipFill>
          <a:blip r:embed="rId3">
            <a:alphaModFix/>
          </a:blip>
          <a:stretch>
            <a:fillRect/>
          </a:stretch>
        </p:blipFill>
        <p:spPr>
          <a:xfrm>
            <a:off x="2504983" y="2271658"/>
            <a:ext cx="3920742" cy="38978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FF0000"/>
            </a:gs>
            <a:gs pos="76000">
              <a:srgbClr val="FF0000"/>
            </a:gs>
            <a:gs pos="100000">
              <a:srgbClr val="FFF95A">
                <a:alpha val="0"/>
              </a:srgbClr>
            </a:gs>
          </a:gsLst>
          <a:lin ang="5400000" scaled="0"/>
        </a:gradFill>
        <a:ln>
          <a:noFill/>
        </a:ln>
      </a:spPr>
      <a:bodyPr spcFirstLastPara="1" wrap="square" lIns="91425" tIns="45700" rIns="91425" bIns="45700" anchor="ctr" anchorCtr="0">
        <a:noAutofit/>
      </a:bodyPr>
      <a:lstStyle>
        <a:defPPr marL="0" marR="0" indent="0" algn="l" rtl="0">
          <a:spcBef>
            <a:spcPts val="0"/>
          </a:spcBef>
          <a:spcAft>
            <a:spcPts val="0"/>
          </a:spcAft>
          <a:buNone/>
          <a:defRPr sz="1800">
            <a:solidFill>
              <a:srgbClr val="000000"/>
            </a:solidFill>
            <a:latin typeface="Georgia"/>
            <a:ea typeface="Georgia"/>
            <a:cs typeface="Georgia"/>
            <a:sym typeface="Georgia"/>
          </a:defRPr>
        </a:defPPr>
      </a:lstStyle>
    </a:spDef>
  </a:objectDefaults>
  <a:extraClrScheme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lideBazaar-9 BlueGreen-Light">
      <a:dk1>
        <a:srgbClr val="FFFFFF"/>
      </a:dk1>
      <a:lt1>
        <a:srgbClr val="FFFFFF"/>
      </a:lt1>
      <a:dk2>
        <a:srgbClr val="FFFFFF"/>
      </a:dk2>
      <a:lt2>
        <a:srgbClr val="111111"/>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5855</Words>
  <Application>Microsoft Office PowerPoint</Application>
  <PresentationFormat>On-screen Show (4:3)</PresentationFormat>
  <Paragraphs>641</Paragraphs>
  <Slides>45</Slides>
  <Notes>45</Notes>
  <HiddenSlides>7</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45</vt:i4>
      </vt:variant>
    </vt:vector>
  </HeadingPairs>
  <TitlesOfParts>
    <vt:vector size="61" baseType="lpstr">
      <vt:lpstr>Arial</vt:lpstr>
      <vt:lpstr>Calibri</vt:lpstr>
      <vt:lpstr>Cambria</vt:lpstr>
      <vt:lpstr>Caveat</vt:lpstr>
      <vt:lpstr>Comfortaa</vt:lpstr>
      <vt:lpstr>Didact Gothic</vt:lpstr>
      <vt:lpstr>Georgia</vt:lpstr>
      <vt:lpstr>Lato</vt:lpstr>
      <vt:lpstr>Noto Sans Symbols</vt:lpstr>
      <vt:lpstr>Times</vt:lpstr>
      <vt:lpstr>Times New Roman</vt:lpstr>
      <vt:lpstr>Twentieth Century</vt:lpstr>
      <vt:lpstr>1_Final_MWBIS 4</vt:lpstr>
      <vt:lpstr>Final_MWBIS 4</vt:lpstr>
      <vt:lpstr>Simple Light</vt:lpstr>
      <vt:lpstr>Office Theme</vt:lpstr>
      <vt:lpstr>  Tier 1  Training Day 1  Overview and Getting Started</vt:lpstr>
      <vt:lpstr>Learning Expectations for Virtual Training</vt:lpstr>
      <vt:lpstr>Learning Expectations</vt:lpstr>
      <vt:lpstr>Materials</vt:lpstr>
      <vt:lpstr>Session Goals</vt:lpstr>
      <vt:lpstr>Consistency Matters</vt:lpstr>
      <vt:lpstr>PBIS - A Framework for All Schools </vt:lpstr>
      <vt:lpstr>PBIS is… </vt:lpstr>
      <vt:lpstr>PBIS is a Multi-Tiered FRAMEWORK</vt:lpstr>
      <vt:lpstr>Three-tiered Continuum of Support</vt:lpstr>
      <vt:lpstr>Levels of Support - Student Profile</vt:lpstr>
      <vt:lpstr>mplementation Stages</vt:lpstr>
      <vt:lpstr>Tier 1 Implementation Process What Your Team Will Work On Over the Next 2 Years</vt:lpstr>
      <vt:lpstr>Core Components Found in Every Tier of the PBIS Framework </vt:lpstr>
      <vt:lpstr>Outcomes</vt:lpstr>
      <vt:lpstr>Culturally Responsive Field Guide</vt:lpstr>
      <vt:lpstr>Cultural Responsiveness and Its Core Components in SWPBIS </vt:lpstr>
      <vt:lpstr>Section 1 - Identity Awareness</vt:lpstr>
      <vt:lpstr>Section 2 - Tiered Fidelity Inventory (TFI) Cultural Responsiveness Companion </vt:lpstr>
      <vt:lpstr>Staff Elements of Culture Activity p. 52-53</vt:lpstr>
      <vt:lpstr>Systems</vt:lpstr>
      <vt:lpstr>A Multi-Tiered Framework for Aligning Your Practices/Initiatives</vt:lpstr>
      <vt:lpstr>Activity- What Do Your School’s Tiers Look Like?</vt:lpstr>
      <vt:lpstr>Practices</vt:lpstr>
      <vt:lpstr>Integrating PBIS and trauma-informed practices</vt:lpstr>
      <vt:lpstr>Main Points</vt:lpstr>
      <vt:lpstr>Data</vt:lpstr>
      <vt:lpstr>Core Reports</vt:lpstr>
      <vt:lpstr>5 Point Intervention Approach for Enhancing Equity in School Discipline</vt:lpstr>
      <vt:lpstr> The PBIS Framework Helps Staff Shift Practice </vt:lpstr>
      <vt:lpstr>How do we make schools more inviting for ALL students? </vt:lpstr>
      <vt:lpstr>Does your team have a vision that compels new ways of thinking and acting?</vt:lpstr>
      <vt:lpstr>Does your team have a vision that compels new ways of thinking and acting?</vt:lpstr>
      <vt:lpstr>Reflecting on the Session Goals</vt:lpstr>
      <vt:lpstr> Tier 1: Professional Learning Roadmap</vt:lpstr>
      <vt:lpstr>References</vt:lpstr>
      <vt:lpstr>Appreciation is given to the following for their contributions to this Professional Learning: </vt:lpstr>
      <vt:lpstr>Slide left blank intentionally</vt:lpstr>
      <vt:lpstr>Evidence Base and Outcomes</vt:lpstr>
      <vt:lpstr>Why Prioritize Behavior Support?</vt:lpstr>
      <vt:lpstr>Why Prioritize Behavior Support?</vt:lpstr>
      <vt:lpstr> “Shifting” our Thinking</vt:lpstr>
      <vt:lpstr>Installing an Interconnected Systems Framework at the School Level</vt:lpstr>
      <vt:lpstr>Main Points Related to Implementation</vt:lpstr>
      <vt:lpstr>Suggested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1  Training Day 1  Overview and Getting Started Updated June 2021</dc:title>
  <dc:creator>Garrett Petrie</dc:creator>
  <cp:lastModifiedBy>Petrie, Garrett (MDE)</cp:lastModifiedBy>
  <cp:revision>8</cp:revision>
  <dcterms:modified xsi:type="dcterms:W3CDTF">2021-07-30T13:19:45Z</dcterms:modified>
</cp:coreProperties>
</file>