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 id="2147483677" r:id="rId3"/>
    <p:sldMasterId id="2147483678" r:id="rId4"/>
  </p:sldMasterIdLst>
  <p:notesMasterIdLst>
    <p:notesMasterId r:id="rId4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x="9144000" cy="6858000" type="screen4x3"/>
  <p:notesSz cx="9144000" cy="6858000"/>
  <p:embeddedFontLst>
    <p:embeddedFont>
      <p:font typeface="Calibri" panose="020F0502020204030204" pitchFamily="34" charset="0"/>
      <p:regular r:id="rId50"/>
      <p:bold r:id="rId51"/>
      <p:italic r:id="rId52"/>
      <p:boldItalic r:id="rId53"/>
    </p:embeddedFont>
    <p:embeddedFont>
      <p:font typeface="Didact Gothic" panose="020B0604020202020204" charset="0"/>
      <p:regular r:id="rId54"/>
    </p:embeddedFont>
    <p:embeddedFont>
      <p:font typeface="Gill Sans" panose="020B0604020202020204" charset="0"/>
      <p:regular r:id="rId55"/>
      <p:bold r:id="rId56"/>
    </p:embeddedFont>
    <p:embeddedFont>
      <p:font typeface="Libre Baskerville" panose="020B0604020202020204" charset="0"/>
      <p:regular r:id="rId57"/>
      <p:bold r:id="rId58"/>
      <p:italic r:id="rId59"/>
    </p:embeddedFont>
    <p:embeddedFont>
      <p:font typeface="Maven Pro" panose="020B0604020202020204" charset="0"/>
      <p:regular r:id="rId60"/>
      <p:bold r:id="rId61"/>
    </p:embeddedFont>
    <p:embeddedFont>
      <p:font typeface="Times" panose="02020603050405020304" pitchFamily="18"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C3589EC-9259-4EE9-B500-ABA3FA8F1847}">
  <a:tblStyle styleId="{EC3589EC-9259-4EE9-B500-ABA3FA8F184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5620C65-5644-42E6-9E6A-44A0B5D6A42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99D098E-479C-4535-B48E-8D190B08A14A}" styleName="Table_2">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B6E8477-740B-49D1-854D-12E81283E8E0}" styleName="Table_3">
    <a:wholeTbl>
      <a:tcTxStyle b="off" i="off">
        <a:font>
          <a:latin typeface="Calibri"/>
          <a:ea typeface="Calibri"/>
          <a:cs typeface="Calibri"/>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p:restoredTop sz="94687"/>
  </p:normalViewPr>
  <p:slideViewPr>
    <p:cSldViewPr snapToGrid="0">
      <p:cViewPr varScale="1">
        <p:scale>
          <a:sx n="57" d="100"/>
          <a:sy n="57" d="100"/>
        </p:scale>
        <p:origin x="33" y="77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2.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0.fntdata"/><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5.fntdata"/><Relationship Id="rId6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2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swis.or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pbis.org/Common/Cms/files/pbisresources/PBIS%20Cultural%20Responsiveness%20Field%20Guide.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kumimoji="0" lang="en-US" sz="1800" b="1" i="0" u="none" strike="noStrike" kern="0" cap="none" spc="0" normalizeH="0" baseline="0" noProof="0" dirty="0">
                <a:ln>
                  <a:noFill/>
                </a:ln>
                <a:solidFill>
                  <a:srgbClr val="DD8047"/>
                </a:solidFill>
                <a:effectLst/>
                <a:uLnTx/>
                <a:uFillTx/>
                <a:latin typeface="Arial"/>
                <a:ea typeface="Arial"/>
                <a:cs typeface="Arial"/>
                <a:sym typeface="Arial"/>
              </a:rPr>
              <a:t>Updated July 2019</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Updated 7/2018</a:t>
            </a:r>
            <a:endParaRPr dirty="0"/>
          </a:p>
        </p:txBody>
      </p:sp>
      <p:sp>
        <p:nvSpPr>
          <p:cNvPr id="125" name="Google Shape;125;p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18c85dfc8_0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18c85dfc8_0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Exploration is what has already been done...learning about PBIS, surveying staff, submitting application.</a:t>
            </a:r>
            <a:endParaRPr/>
          </a:p>
          <a:p>
            <a:pPr marL="0" lvl="0" indent="0" algn="l" rtl="0">
              <a:spcBef>
                <a:spcPts val="0"/>
              </a:spcBef>
              <a:spcAft>
                <a:spcPts val="0"/>
              </a:spcAft>
              <a:buClr>
                <a:schemeClr val="dk1"/>
              </a:buClr>
              <a:buSzPts val="1100"/>
              <a:buFont typeface="Arial"/>
              <a:buNone/>
            </a:pPr>
            <a:r>
              <a:rPr lang="en-US"/>
              <a:t>The installation phase is where adults (team)  work to get things ready to implement in the settings with staff and students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518c85dfc8_0_1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518c85dfc8_0_1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2 year cohort training will help you move from initial implementation to full implementation in Tier 1.  To reach full implementation with fidelity can take 2-5 years.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https://www.youtube.com/watch?v=VxyxywShewI</a:t>
            </a:r>
            <a:endParaRPr/>
          </a:p>
          <a:p>
            <a:pPr marL="0" lvl="0" indent="0" algn="l" rtl="0">
              <a:spcBef>
                <a:spcPts val="0"/>
              </a:spcBef>
              <a:spcAft>
                <a:spcPts val="0"/>
              </a:spcAft>
              <a:buNone/>
            </a:pPr>
            <a:r>
              <a:rPr lang="en-US"/>
              <a:t>3 minutes 49 seconds</a:t>
            </a:r>
            <a:endParaRPr/>
          </a:p>
          <a:p>
            <a:pPr marL="0" lvl="0" indent="0" algn="l" rtl="0">
              <a:spcBef>
                <a:spcPts val="0"/>
              </a:spcBef>
              <a:spcAft>
                <a:spcPts val="0"/>
              </a:spcAft>
              <a:buNone/>
            </a:pPr>
            <a:endParaRPr/>
          </a:p>
          <a:p>
            <a:pPr marL="0" lvl="0" indent="0" algn="l" rtl="0">
              <a:spcBef>
                <a:spcPts val="0"/>
              </a:spcBef>
              <a:spcAft>
                <a:spcPts val="0"/>
              </a:spcAft>
              <a:buNone/>
            </a:pPr>
            <a:r>
              <a:rPr lang="en-US"/>
              <a:t>Sets tone for how PBIS can create a positive culture</a:t>
            </a:r>
            <a:endParaRPr/>
          </a:p>
        </p:txBody>
      </p:sp>
      <p:sp>
        <p:nvSpPr>
          <p:cNvPr id="239" name="Google Shape;239;p1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6" name="Google Shape;246;p1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This is a framework, not a packaged program.  You will look at what you already have in place at your school, what works and uses evidence based practices. You will analyze what needs to be put in place to provide behavioral supports for all your students to create an effective learning environment.  This creates effective and efficient practices, remembering that the process is continuously improving.</a:t>
            </a:r>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This increases our effectiveness to be preventative and respond early and our efficiency in the ways we use our resources to support the continuum of social and behavioral needs</a:t>
            </a:r>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USDOE, OSEP (2010). </a:t>
            </a:r>
            <a:r>
              <a:rPr lang="en-US" i="1">
                <a:latin typeface="Calibri"/>
                <a:ea typeface="Calibri"/>
                <a:cs typeface="Calibri"/>
                <a:sym typeface="Calibri"/>
              </a:rPr>
              <a:t>Implementation Blueprint and Self-Assessment:  Positive Behavioral Interventions and Supports.</a:t>
            </a:r>
            <a:r>
              <a:rPr lang="en-US" i="0">
                <a:latin typeface="Calibri"/>
                <a:ea typeface="Calibri"/>
                <a:cs typeface="Calibri"/>
                <a:sym typeface="Calibri"/>
              </a:rPr>
              <a:t> Retrieved May 1, 2015, from http://www.pbis.org/Common/Cms/files/pbisresources/SWPBS_ImplementationBlueprint_vSep_23_2010.pdf</a:t>
            </a:r>
            <a:endParaRPr/>
          </a:p>
          <a:p>
            <a:pPr marL="0" lvl="0" indent="0" algn="l" rtl="0">
              <a:spcBef>
                <a:spcPts val="0"/>
              </a:spcBef>
              <a:spcAft>
                <a:spcPts val="0"/>
              </a:spcAft>
              <a:buNone/>
            </a:pPr>
            <a:endParaRPr i="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247" name="Google Shape;247;p12:notes"/>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7/16/18</a:t>
            </a:r>
            <a:endParaRPr sz="1200">
              <a:solidFill>
                <a:schemeClr val="dk1"/>
              </a:solidFill>
              <a:latin typeface="Calibri"/>
              <a:ea typeface="Calibri"/>
              <a:cs typeface="Calibri"/>
              <a:sym typeface="Calibri"/>
            </a:endParaRPr>
          </a:p>
        </p:txBody>
      </p:sp>
      <p:sp>
        <p:nvSpPr>
          <p:cNvPr id="248" name="Google Shape;248;p1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6" name="Google Shape;256;p1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This is a framework, not a packaged program.  You will look at what you already have in place at your school, what works and uses evidence based practices. You will analyze what needs to be put in place to provide behavioral supports for all your students to create an effective learning environment.  This creates effective and efficient practices, remembering that the process is continuously improving.</a:t>
            </a:r>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This increases our effectiveness to be preventative and respond early and our efficiency in the ways we use our resources to support the continuum of social and behavioral needs</a:t>
            </a:r>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USDOE, OSEP (2010). </a:t>
            </a:r>
            <a:r>
              <a:rPr lang="en-US" i="1">
                <a:latin typeface="Calibri"/>
                <a:ea typeface="Calibri"/>
                <a:cs typeface="Calibri"/>
                <a:sym typeface="Calibri"/>
              </a:rPr>
              <a:t>Implementation Blueprint and Self-Assessment:  Positive Behavioral Interventions and Supports.</a:t>
            </a:r>
            <a:r>
              <a:rPr lang="en-US" i="0">
                <a:latin typeface="Calibri"/>
                <a:ea typeface="Calibri"/>
                <a:cs typeface="Calibri"/>
                <a:sym typeface="Calibri"/>
              </a:rPr>
              <a:t> Retrieved May 1, 2015, from http://www.pbis.org/Common/Cms/files/pbisresources/SWPBS_ImplementationBlueprint_vSep_23_2010.pdf</a:t>
            </a:r>
            <a:endParaRPr/>
          </a:p>
          <a:p>
            <a:pPr marL="0" lvl="0" indent="0" algn="l" rtl="0">
              <a:spcBef>
                <a:spcPts val="0"/>
              </a:spcBef>
              <a:spcAft>
                <a:spcPts val="0"/>
              </a:spcAft>
              <a:buNone/>
            </a:pPr>
            <a:endParaRPr i="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257" name="Google Shape;257;p13:notes"/>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7/16/18</a:t>
            </a:r>
            <a:endParaRPr sz="1200">
              <a:solidFill>
                <a:schemeClr val="dk1"/>
              </a:solidFill>
              <a:latin typeface="Calibri"/>
              <a:ea typeface="Calibri"/>
              <a:cs typeface="Calibri"/>
              <a:sym typeface="Calibri"/>
            </a:endParaRPr>
          </a:p>
        </p:txBody>
      </p:sp>
      <p:sp>
        <p:nvSpPr>
          <p:cNvPr id="258" name="Google Shape;258;p1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7" name="Google Shape;267;p1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This is a framework, not a packaged program.  You will look at what you already have in place at your school, what works and uses evidence based practices. You will analyze what needs to be put in place to provide behavioral supports for all your students to create an effective learning environment.  This creates effective and efficient practices, remembering that the process is continuously improving.</a:t>
            </a:r>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This increases our effectiveness to be preventative and respond early and our efficiency in the ways we use our resources to support the continuum of social and behavioral needs</a:t>
            </a:r>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USDOE, OSEP (2010). </a:t>
            </a:r>
            <a:r>
              <a:rPr lang="en-US" i="1">
                <a:latin typeface="Calibri"/>
                <a:ea typeface="Calibri"/>
                <a:cs typeface="Calibri"/>
                <a:sym typeface="Calibri"/>
              </a:rPr>
              <a:t>Implementation Blueprint and Self-Assessment:  Positive Behavioral Interventions and Supports.</a:t>
            </a:r>
            <a:r>
              <a:rPr lang="en-US" i="0">
                <a:latin typeface="Calibri"/>
                <a:ea typeface="Calibri"/>
                <a:cs typeface="Calibri"/>
                <a:sym typeface="Calibri"/>
              </a:rPr>
              <a:t> Retrieved May 1, 2015, from http://www.pbis.org/Common/Cms/files/pbisresources/SWPBS_ImplementationBlueprint_vSep_23_2010.pdf</a:t>
            </a:r>
            <a:endParaRPr/>
          </a:p>
          <a:p>
            <a:pPr marL="0" lvl="0" indent="0" algn="l" rtl="0">
              <a:spcBef>
                <a:spcPts val="0"/>
              </a:spcBef>
              <a:spcAft>
                <a:spcPts val="0"/>
              </a:spcAft>
              <a:buNone/>
            </a:pPr>
            <a:endParaRPr i="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268" name="Google Shape;268;p14:notes"/>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7/16/18</a:t>
            </a:r>
            <a:endParaRPr sz="1200">
              <a:solidFill>
                <a:schemeClr val="dk1"/>
              </a:solidFill>
              <a:latin typeface="Calibri"/>
              <a:ea typeface="Calibri"/>
              <a:cs typeface="Calibri"/>
              <a:sym typeface="Calibri"/>
            </a:endParaRPr>
          </a:p>
        </p:txBody>
      </p:sp>
      <p:sp>
        <p:nvSpPr>
          <p:cNvPr id="269" name="Google Shape;269;p1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Twentieth Century"/>
                <a:ea typeface="Twentieth Century"/>
                <a:cs typeface="Twentieth Century"/>
                <a:sym typeface="Twentieth Century"/>
              </a:rPr>
              <a:t>17</a:t>
            </a:fld>
            <a:endParaRPr sz="1200">
              <a:solidFill>
                <a:srgbClr val="000000"/>
              </a:solidFill>
              <a:latin typeface="Twentieth Century"/>
              <a:ea typeface="Twentieth Century"/>
              <a:cs typeface="Twentieth Century"/>
              <a:sym typeface="Twentieth Century"/>
            </a:endParaRPr>
          </a:p>
        </p:txBody>
      </p:sp>
      <p:sp>
        <p:nvSpPr>
          <p:cNvPr id="277" name="Google Shape;277;p15:notes"/>
          <p:cNvSpPr txBox="1"/>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Twentieth Century"/>
                <a:ea typeface="Twentieth Century"/>
                <a:cs typeface="Twentieth Century"/>
                <a:sym typeface="Twentieth Century"/>
              </a:rPr>
              <a:t>17</a:t>
            </a:fld>
            <a:endParaRPr sz="1200">
              <a:solidFill>
                <a:srgbClr val="000000"/>
              </a:solidFill>
              <a:latin typeface="Twentieth Century"/>
              <a:ea typeface="Twentieth Century"/>
              <a:cs typeface="Twentieth Century"/>
              <a:sym typeface="Twentieth Century"/>
            </a:endParaRPr>
          </a:p>
        </p:txBody>
      </p:sp>
      <p:sp>
        <p:nvSpPr>
          <p:cNvPr id="278" name="Google Shape;278;p1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9" name="Google Shape;279;p1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looks at the integration of these four components that support implementation of PBIS (and other initiatives/practices/programs).We identify the outcomes we are looking to address (social competence, academic achievement). Then we look to the data to uncover our “current reality” or what is showing up around this outcome-where are we/where do we stand. We would use the data to identify a precision statement that clearly defines the current reality (problem to address). Then we would look to our resources (e.g., resource map) to identify what practices we might have that would support students with the issues showing up in our data (e.g., school-wide expectations defined, taught, and reinforced for respectful behavior). Then we look at what supports would be necessary to support the adults to implement the practices identified to support students. Then we return to data to monitor progress and make decisions as to whether or not what we implemented worked. If not, was it because we lacked fidelity? Or was it because it wasn’t the right match of practices to need? Do we need different systems (supports) for the adults.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8" name="Google Shape;298;p1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C00000"/>
                </a:solidFill>
              </a:rPr>
              <a:t>Culturally relevant </a:t>
            </a:r>
            <a:r>
              <a:rPr lang="en-US"/>
              <a:t>behavior support:  Teach behaviors that are socially relevant to Culturally and Linguistically Diverse (CLD) students</a:t>
            </a:r>
            <a:endParaRPr/>
          </a:p>
          <a:p>
            <a:pPr marL="914400" lvl="2" indent="0" algn="l" rtl="0">
              <a:spcBef>
                <a:spcPts val="0"/>
              </a:spcBef>
              <a:spcAft>
                <a:spcPts val="0"/>
              </a:spcAft>
              <a:buNone/>
            </a:pPr>
            <a:endParaRPr/>
          </a:p>
          <a:p>
            <a:pPr marL="0" lvl="0" indent="0" algn="l" rtl="0">
              <a:spcBef>
                <a:spcPts val="0"/>
              </a:spcBef>
              <a:spcAft>
                <a:spcPts val="0"/>
              </a:spcAft>
              <a:buNone/>
            </a:pPr>
            <a:r>
              <a:rPr lang="en-US">
                <a:solidFill>
                  <a:srgbClr val="C00000"/>
                </a:solidFill>
              </a:rPr>
              <a:t>Culturally validating </a:t>
            </a:r>
            <a:r>
              <a:rPr lang="en-US"/>
              <a:t>behavior support:  Acknowledge students’ cultural identity as a strength</a:t>
            </a:r>
            <a:endParaRPr/>
          </a:p>
          <a:p>
            <a:pPr marL="0" lvl="0" indent="0" algn="l" rtl="0">
              <a:spcBef>
                <a:spcPts val="0"/>
              </a:spcBef>
              <a:spcAft>
                <a:spcPts val="0"/>
              </a:spcAft>
              <a:buNone/>
            </a:pPr>
            <a:endParaRPr/>
          </a:p>
          <a:p>
            <a:pPr marL="0" lvl="0" indent="0" algn="l" rtl="0">
              <a:spcBef>
                <a:spcPts val="0"/>
              </a:spcBef>
              <a:spcAft>
                <a:spcPts val="0"/>
              </a:spcAft>
              <a:buNone/>
            </a:pPr>
            <a:r>
              <a:rPr lang="en-US"/>
              <a:t>Establish </a:t>
            </a:r>
            <a:r>
              <a:rPr lang="en-US">
                <a:solidFill>
                  <a:srgbClr val="C00000"/>
                </a:solidFill>
              </a:rPr>
              <a:t>cultural validity </a:t>
            </a:r>
            <a:r>
              <a:rPr lang="en-US"/>
              <a:t>of data:  Carefully review operational definitions of behavioral violations</a:t>
            </a:r>
            <a:br>
              <a:rPr lang="en-US"/>
            </a:br>
            <a:endParaRPr/>
          </a:p>
          <a:p>
            <a:pPr marL="0" lvl="0" indent="0" algn="l" rtl="0">
              <a:spcBef>
                <a:spcPts val="0"/>
              </a:spcBef>
              <a:spcAft>
                <a:spcPts val="0"/>
              </a:spcAft>
              <a:buNone/>
            </a:pPr>
            <a:r>
              <a:rPr lang="en-US">
                <a:solidFill>
                  <a:srgbClr val="C00000"/>
                </a:solidFill>
              </a:rPr>
              <a:t>Disaggregate ODR data </a:t>
            </a:r>
            <a:r>
              <a:rPr lang="en-US"/>
              <a:t>by student race. For example, ethnicity report of the School Wide Information System (</a:t>
            </a:r>
            <a:r>
              <a:rPr lang="en-US" u="sng">
                <a:solidFill>
                  <a:schemeClr val="hlink"/>
                </a:solidFill>
                <a:hlinkClick r:id="rId3"/>
              </a:rPr>
              <a:t>www.swis.org</a:t>
            </a:r>
            <a:r>
              <a:rPr lang="en-US"/>
              <a:t>)</a:t>
            </a:r>
            <a:br>
              <a:rPr lang="en-US"/>
            </a:br>
            <a:endParaRPr/>
          </a:p>
          <a:p>
            <a:pPr marL="0" lvl="0" indent="0" algn="l" rtl="0">
              <a:spcBef>
                <a:spcPts val="0"/>
              </a:spcBef>
              <a:spcAft>
                <a:spcPts val="0"/>
              </a:spcAft>
              <a:buNone/>
            </a:pPr>
            <a:r>
              <a:rPr lang="en-US">
                <a:solidFill>
                  <a:srgbClr val="C00000"/>
                </a:solidFill>
              </a:rPr>
              <a:t>Revise measures:  </a:t>
            </a:r>
            <a:r>
              <a:rPr lang="en-US"/>
              <a:t>Provide schools with tools to assess extent to which culturally responsive systems and practices are in place</a:t>
            </a:r>
            <a:endParaRPr/>
          </a:p>
          <a:p>
            <a:pPr marL="0" lvl="0" indent="0" algn="l" rtl="0">
              <a:spcBef>
                <a:spcPts val="0"/>
              </a:spcBef>
              <a:spcAft>
                <a:spcPts val="0"/>
              </a:spcAft>
              <a:buNone/>
            </a:pPr>
            <a:endParaRPr/>
          </a:p>
          <a:p>
            <a:pPr marL="0" lvl="0" indent="0" algn="l" rtl="0">
              <a:spcBef>
                <a:spcPts val="0"/>
              </a:spcBef>
              <a:spcAft>
                <a:spcPts val="0"/>
              </a:spcAft>
              <a:buNone/>
            </a:pPr>
            <a:r>
              <a:rPr lang="en-US"/>
              <a:t>Generate school-wide commitment to </a:t>
            </a:r>
            <a:r>
              <a:rPr lang="en-US">
                <a:solidFill>
                  <a:srgbClr val="C00000"/>
                </a:solidFill>
              </a:rPr>
              <a:t>culturally equitable </a:t>
            </a:r>
            <a:r>
              <a:rPr lang="en-US"/>
              <a:t>behavioral outcomes:  Define school-wide behavioral goals in collaboration with parents of CLD students</a:t>
            </a:r>
            <a:br>
              <a:rPr lang="en-US"/>
            </a:br>
            <a:endParaRPr/>
          </a:p>
          <a:p>
            <a:pPr marL="0" lvl="0" indent="0" algn="l" rtl="0">
              <a:spcBef>
                <a:spcPts val="0"/>
              </a:spcBef>
              <a:spcAft>
                <a:spcPts val="0"/>
              </a:spcAft>
              <a:buNone/>
            </a:pPr>
            <a:r>
              <a:rPr lang="en-US"/>
              <a:t>Increase </a:t>
            </a:r>
            <a:r>
              <a:rPr lang="en-US">
                <a:solidFill>
                  <a:srgbClr val="C00000"/>
                </a:solidFill>
              </a:rPr>
              <a:t>accountability</a:t>
            </a:r>
            <a:r>
              <a:rPr lang="en-US"/>
              <a:t> for equitable outcomes.  Review extent to which defined goals are met.</a:t>
            </a:r>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299" name="Google Shape;299;p1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18</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Activity purpose:  Allows participants to interact with and process the content just presented and begin shaping how they will relay key messages to others.</a:t>
            </a:r>
            <a:endParaRPr/>
          </a:p>
          <a:p>
            <a:pPr marL="0" lvl="0" indent="0" algn="l" rtl="0">
              <a:spcBef>
                <a:spcPts val="0"/>
              </a:spcBef>
              <a:spcAft>
                <a:spcPts val="0"/>
              </a:spcAft>
              <a:buNone/>
            </a:pPr>
            <a:endParaRPr/>
          </a:p>
          <a:p>
            <a:pPr marL="0" lvl="0" indent="0" algn="l" rtl="0">
              <a:spcBef>
                <a:spcPts val="0"/>
              </a:spcBef>
              <a:spcAft>
                <a:spcPts val="0"/>
              </a:spcAft>
              <a:buNone/>
            </a:pPr>
            <a:r>
              <a:rPr lang="en-US"/>
              <a:t>Having some participants share out will allow a brief assessment to ensure audience was understanding key messages of:</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US"/>
              <a:t>Continuous improvement cycle </a:t>
            </a:r>
            <a:endParaRPr/>
          </a:p>
          <a:p>
            <a:pPr marL="171450" lvl="0" indent="-171450" algn="l" rtl="0">
              <a:spcBef>
                <a:spcPts val="0"/>
              </a:spcBef>
              <a:spcAft>
                <a:spcPts val="0"/>
              </a:spcAft>
              <a:buClr>
                <a:schemeClr val="dk1"/>
              </a:buClr>
              <a:buSzPts val="1200"/>
              <a:buFont typeface="Arial"/>
              <a:buChar char="•"/>
            </a:pPr>
            <a:r>
              <a:rPr lang="en-US"/>
              <a:t>Increased efficiency and effectiveness</a:t>
            </a:r>
            <a:endParaRPr/>
          </a:p>
          <a:p>
            <a:pPr marL="171450" lvl="0" indent="-171450" algn="l" rtl="0">
              <a:spcBef>
                <a:spcPts val="0"/>
              </a:spcBef>
              <a:spcAft>
                <a:spcPts val="0"/>
              </a:spcAft>
              <a:buClr>
                <a:schemeClr val="dk1"/>
              </a:buClr>
              <a:buSzPts val="1200"/>
              <a:buFont typeface="Arial"/>
              <a:buChar char="•"/>
            </a:pPr>
            <a:r>
              <a:rPr lang="en-US"/>
              <a:t>Data based decision making</a:t>
            </a:r>
            <a:endParaRPr/>
          </a:p>
          <a:p>
            <a:pPr marL="171450" lvl="0" indent="-171450" algn="l" rtl="0">
              <a:spcBef>
                <a:spcPts val="0"/>
              </a:spcBef>
              <a:spcAft>
                <a:spcPts val="0"/>
              </a:spcAft>
              <a:buClr>
                <a:schemeClr val="dk1"/>
              </a:buClr>
              <a:buSzPts val="1200"/>
              <a:buFont typeface="Arial"/>
              <a:buChar char="•"/>
            </a:pPr>
            <a:r>
              <a:rPr lang="en-US"/>
              <a:t>Practices that support students</a:t>
            </a:r>
            <a:endParaRPr/>
          </a:p>
          <a:p>
            <a:pPr marL="171450" lvl="0" indent="-171450" algn="l" rtl="0">
              <a:spcBef>
                <a:spcPts val="0"/>
              </a:spcBef>
              <a:spcAft>
                <a:spcPts val="0"/>
              </a:spcAft>
              <a:buClr>
                <a:schemeClr val="dk1"/>
              </a:buClr>
              <a:buSzPts val="1200"/>
              <a:buFont typeface="Arial"/>
              <a:buChar char="•"/>
            </a:pPr>
            <a:r>
              <a:rPr lang="en-US"/>
              <a:t>Systems to support staff</a:t>
            </a:r>
            <a:endParaRPr/>
          </a:p>
          <a:p>
            <a:pPr marL="171450" lvl="0" indent="-95250" algn="l" rtl="0">
              <a:spcBef>
                <a:spcPts val="0"/>
              </a:spcBef>
              <a:spcAft>
                <a:spcPts val="0"/>
              </a:spcAft>
              <a:buClr>
                <a:schemeClr val="dk1"/>
              </a:buClr>
              <a:buSzPts val="1200"/>
              <a:buFont typeface="Arial"/>
              <a:buNone/>
            </a:pPr>
            <a:endParaRPr/>
          </a:p>
          <a:p>
            <a:pPr marL="171450" lvl="0" indent="-95250" algn="l" rtl="0">
              <a:spcBef>
                <a:spcPts val="0"/>
              </a:spcBef>
              <a:spcAft>
                <a:spcPts val="0"/>
              </a:spcAft>
              <a:buClr>
                <a:schemeClr val="dk1"/>
              </a:buClr>
              <a:buSzPts val="1200"/>
              <a:buFont typeface="Arial"/>
              <a:buNone/>
            </a:pPr>
            <a:endParaRPr/>
          </a:p>
        </p:txBody>
      </p:sp>
      <p:sp>
        <p:nvSpPr>
          <p:cNvPr id="329" name="Google Shape;329;p1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Trainer Notes: </a:t>
            </a:r>
            <a:endParaRPr/>
          </a:p>
          <a:p>
            <a:pPr marL="0" lvl="0" indent="0" algn="l" rtl="0">
              <a:spcBef>
                <a:spcPts val="0"/>
              </a:spcBef>
              <a:spcAft>
                <a:spcPts val="0"/>
              </a:spcAft>
              <a:buNone/>
            </a:pPr>
            <a:endParaRPr/>
          </a:p>
          <a:p>
            <a:pPr marL="0" lvl="0" indent="0" algn="l" rtl="0">
              <a:spcBef>
                <a:spcPts val="0"/>
              </a:spcBef>
              <a:spcAft>
                <a:spcPts val="0"/>
              </a:spcAft>
              <a:buNone/>
            </a:pPr>
            <a:r>
              <a:rPr lang="en-US"/>
              <a:t>The purpose of this overview is to provide the teams with an understanding of the Tier I Components and begin action planning for implementation at each school.</a:t>
            </a:r>
            <a:endParaRPr/>
          </a:p>
        </p:txBody>
      </p:sp>
      <p:sp>
        <p:nvSpPr>
          <p:cNvPr id="132" name="Google Shape;132;p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7" name="Google Shape;337;p1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When school communities are unsure of how PBIS will affect their school’s progress, it may be helpful to share these results that many schools have discovered.  In fact, there is experimental research that indicates that schools implementing a schoolwide approach to behavior often see reduction in problem behavior, increase academic performance, increased attendance, improved perception of safety, improved organizational efficiency, reduction in staff turnover, increased perception of teacher efficacy and reduction in teacher reported bullying behavior and peer rejection.</a:t>
            </a:r>
            <a:endParaRPr>
              <a:latin typeface="Calibri"/>
              <a:ea typeface="Calibri"/>
              <a:cs typeface="Calibri"/>
              <a:sym typeface="Calibri"/>
            </a:endParaRPr>
          </a:p>
        </p:txBody>
      </p:sp>
      <p:sp>
        <p:nvSpPr>
          <p:cNvPr id="338" name="Google Shape;338;p18:notes"/>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7/16/18</a:t>
            </a:r>
            <a:endParaRPr sz="1200">
              <a:solidFill>
                <a:schemeClr val="dk1"/>
              </a:solidFill>
              <a:latin typeface="Calibri"/>
              <a:ea typeface="Calibri"/>
              <a:cs typeface="Calibri"/>
              <a:sym typeface="Calibri"/>
            </a:endParaRPr>
          </a:p>
        </p:txBody>
      </p:sp>
      <p:sp>
        <p:nvSpPr>
          <p:cNvPr id="339" name="Google Shape;339;p1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1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Twentieth Century"/>
                <a:ea typeface="Twentieth Century"/>
                <a:cs typeface="Twentieth Century"/>
                <a:sym typeface="Twentieth Century"/>
              </a:rPr>
              <a:t>22</a:t>
            </a:fld>
            <a:endParaRPr sz="1200">
              <a:solidFill>
                <a:srgbClr val="000000"/>
              </a:solidFill>
              <a:latin typeface="Twentieth Century"/>
              <a:ea typeface="Twentieth Century"/>
              <a:cs typeface="Twentieth Century"/>
              <a:sym typeface="Twentieth Century"/>
            </a:endParaRPr>
          </a:p>
        </p:txBody>
      </p:sp>
      <p:sp>
        <p:nvSpPr>
          <p:cNvPr id="356" name="Google Shape;356;p2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7" name="Google Shape;357;p2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i="0">
                <a:latin typeface="Arial"/>
                <a:ea typeface="Arial"/>
                <a:cs typeface="Arial"/>
                <a:sym typeface="Arial"/>
              </a:rPr>
              <a:t>Primary prevention is provided to all students and focuses on giving students the necessary pro-social skills that prevents the establishment and occurrence of problem behavior. If done systemically and comprehensively with fidelity, we now that will be sufficient for about 80% of our students.</a:t>
            </a:r>
            <a:endParaRPr/>
          </a:p>
          <a:p>
            <a:pPr marL="0" lvl="0" indent="0" algn="l" rtl="0">
              <a:spcBef>
                <a:spcPts val="0"/>
              </a:spcBef>
              <a:spcAft>
                <a:spcPts val="0"/>
              </a:spcAft>
              <a:buNone/>
            </a:pPr>
            <a:endParaRPr sz="1200" i="0">
              <a:latin typeface="Arial"/>
              <a:ea typeface="Arial"/>
              <a:cs typeface="Arial"/>
              <a:sym typeface="Arial"/>
            </a:endParaRPr>
          </a:p>
          <a:p>
            <a:pPr marL="0" lvl="0" indent="0" algn="l" rtl="0">
              <a:spcBef>
                <a:spcPts val="0"/>
              </a:spcBef>
              <a:spcAft>
                <a:spcPts val="0"/>
              </a:spcAft>
              <a:buNone/>
            </a:pPr>
            <a:r>
              <a:rPr lang="en-US" sz="1200" i="0">
                <a:latin typeface="Arial"/>
                <a:ea typeface="Arial"/>
                <a:cs typeface="Arial"/>
                <a:sym typeface="Arial"/>
              </a:rPr>
              <a:t>For a small group of students (typically around 10-15%) we will need to add another layer of support- secondary/tier 2/targeted supports. The goal of secondary prevention is to reduce/prevent the likelihood of problem behavior occurrences, and to enable these students to be supported by the school-wide PBIS effort.</a:t>
            </a:r>
            <a:endParaRPr/>
          </a:p>
          <a:p>
            <a:pPr marL="0" lvl="0" indent="0" algn="l" rtl="0">
              <a:spcBef>
                <a:spcPts val="0"/>
              </a:spcBef>
              <a:spcAft>
                <a:spcPts val="0"/>
              </a:spcAft>
              <a:buNone/>
            </a:pPr>
            <a:endParaRPr sz="1200" i="0">
              <a:latin typeface="Arial"/>
              <a:ea typeface="Arial"/>
              <a:cs typeface="Arial"/>
              <a:sym typeface="Arial"/>
            </a:endParaRPr>
          </a:p>
          <a:p>
            <a:pPr marL="0" lvl="0" indent="0" algn="l" rtl="0">
              <a:spcBef>
                <a:spcPts val="0"/>
              </a:spcBef>
              <a:spcAft>
                <a:spcPts val="0"/>
              </a:spcAft>
              <a:buNone/>
            </a:pPr>
            <a:r>
              <a:rPr lang="en-US" sz="1200" i="0">
                <a:latin typeface="Arial"/>
                <a:ea typeface="Arial"/>
                <a:cs typeface="Arial"/>
                <a:sym typeface="Arial"/>
              </a:rPr>
              <a:t>Still, a small number/few students (about 1-5% )will need yet another layer of very individualized/intensive support. The goal of tertiary/tier 3  supports is to reduce the intensity, complexity, and impact of the problem behaviors displayed by these students by providing supports that are (a) function-based, (b) contextually appropriate and person-centered, (or core tier 1 curriculum and practices. </a:t>
            </a:r>
            <a:r>
              <a:rPr lang="en-US" sz="1200"/>
              <a:t> </a:t>
            </a:r>
            <a:endParaRPr sz="1200" i="0">
              <a:latin typeface="Arial"/>
              <a:ea typeface="Arial"/>
              <a:cs typeface="Arial"/>
              <a:sym typeface="Arial"/>
            </a:endParaRPr>
          </a:p>
          <a:p>
            <a:pPr marL="0" lvl="0" indent="0" algn="l" rtl="0">
              <a:spcBef>
                <a:spcPts val="0"/>
              </a:spcBef>
              <a:spcAft>
                <a:spcPts val="0"/>
              </a:spcAft>
              <a:buNone/>
            </a:pPr>
            <a:endParaRPr sz="1200">
              <a:latin typeface="Arial"/>
              <a:ea typeface="Arial"/>
              <a:cs typeface="Arial"/>
              <a:sym typeface="Arial"/>
            </a:endParaRPr>
          </a:p>
          <a:p>
            <a:pPr marL="0" lvl="0" indent="0" algn="l" rtl="0">
              <a:spcBef>
                <a:spcPts val="0"/>
              </a:spcBef>
              <a:spcAft>
                <a:spcPts val="0"/>
              </a:spcAft>
              <a:buNone/>
            </a:pPr>
            <a:endParaRPr sz="1200" i="1"/>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endParaRPr>
              <a:latin typeface="Twentieth Century"/>
              <a:ea typeface="Twentieth Century"/>
              <a:cs typeface="Twentieth Century"/>
              <a:sym typeface="Twentieth Century"/>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1:notes"/>
          <p:cNvSpPr txBox="1"/>
          <p:nvPr/>
        </p:nvSpPr>
        <p:spPr>
          <a:xfrm>
            <a:off x="5178703" y="6513695"/>
            <a:ext cx="3963229" cy="343135"/>
          </a:xfrm>
          <a:prstGeom prst="rect">
            <a:avLst/>
          </a:prstGeom>
          <a:noFill/>
          <a:ln>
            <a:noFill/>
          </a:ln>
        </p:spPr>
        <p:txBody>
          <a:bodyPr spcFirstLastPara="1" wrap="square" lIns="96250" tIns="48125" rIns="96250" bIns="48125"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23</a:t>
            </a:fld>
            <a:endParaRPr sz="1200">
              <a:solidFill>
                <a:srgbClr val="000000"/>
              </a:solidFill>
              <a:latin typeface="Arial"/>
              <a:ea typeface="Arial"/>
              <a:cs typeface="Arial"/>
              <a:sym typeface="Arial"/>
            </a:endParaRPr>
          </a:p>
        </p:txBody>
      </p:sp>
      <p:sp>
        <p:nvSpPr>
          <p:cNvPr id="365" name="Google Shape;365;p2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6" name="Google Shape;366;p21:notes"/>
          <p:cNvSpPr txBox="1">
            <a:spLocks noGrp="1"/>
          </p:cNvSpPr>
          <p:nvPr>
            <p:ph type="body" idx="1"/>
          </p:nvPr>
        </p:nvSpPr>
        <p:spPr>
          <a:xfrm>
            <a:off x="914400" y="3257550"/>
            <a:ext cx="7315200" cy="30861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6250" tIns="48125" rIns="96250" bIns="48125" anchor="t" anchorCtr="0">
            <a:noAutofit/>
          </a:bodyPr>
          <a:lstStyle/>
          <a:p>
            <a:pPr marL="0" lvl="0" indent="0" algn="l" rtl="0">
              <a:lnSpc>
                <a:spcPct val="80000"/>
              </a:lnSpc>
              <a:spcBef>
                <a:spcPts val="0"/>
              </a:spcBef>
              <a:spcAft>
                <a:spcPts val="0"/>
              </a:spcAft>
              <a:buNone/>
            </a:pPr>
            <a:r>
              <a:rPr lang="en-US" sz="1000">
                <a:solidFill>
                  <a:schemeClr val="dk1"/>
                </a:solidFill>
                <a:latin typeface="Calibri"/>
                <a:ea typeface="Calibri"/>
                <a:cs typeface="Calibri"/>
                <a:sym typeface="Calibri"/>
              </a:rPr>
              <a:t>Our language and the ways we communicate with our colleagues, families, and other school community members is important. Sometimes we hear folks referencing T II students or T III students. It's important to communicate that the tiers refer to the layer of support and we use person first language. So, it might be a student needing T II support with math computation or a student needing TIII support with comprehension or a student needing TI support with making friends.</a:t>
            </a:r>
            <a:endParaRPr/>
          </a:p>
          <a:p>
            <a:pPr marL="0" lvl="0" indent="0" algn="l" rtl="0">
              <a:lnSpc>
                <a:spcPct val="80000"/>
              </a:lnSpc>
              <a:spcBef>
                <a:spcPts val="0"/>
              </a:spcBef>
              <a:spcAft>
                <a:spcPts val="0"/>
              </a:spcAft>
              <a:buNone/>
            </a:pPr>
            <a:endParaRPr sz="1000" i="0">
              <a:latin typeface="Times"/>
              <a:ea typeface="Times"/>
              <a:cs typeface="Times"/>
              <a:sym typeface="Times"/>
            </a:endParaRPr>
          </a:p>
          <a:p>
            <a:pPr marL="0" lvl="0" indent="0" algn="l" rtl="0">
              <a:lnSpc>
                <a:spcPct val="80000"/>
              </a:lnSpc>
              <a:spcBef>
                <a:spcPts val="0"/>
              </a:spcBef>
              <a:spcAft>
                <a:spcPts val="0"/>
              </a:spcAft>
              <a:buNone/>
            </a:pPr>
            <a:r>
              <a:rPr lang="en-US" sz="1000" i="0">
                <a:latin typeface="Times"/>
                <a:ea typeface="Times"/>
                <a:cs typeface="Times"/>
                <a:sym typeface="Times"/>
              </a:rPr>
              <a:t>Support is always “layered” onto the previous supports.  When a small group of students require a little more support, they continue to receive universal/tier 1 core or instruction. Students receiving secondary supports have increased opportunities for more frequent contingent feedback, additional structure, re-teaching of expectations, etc.  </a:t>
            </a:r>
            <a:endParaRPr/>
          </a:p>
          <a:p>
            <a:pPr marL="0" lvl="0" indent="0" algn="l" rtl="0">
              <a:lnSpc>
                <a:spcPct val="80000"/>
              </a:lnSpc>
              <a:spcBef>
                <a:spcPts val="0"/>
              </a:spcBef>
              <a:spcAft>
                <a:spcPts val="0"/>
              </a:spcAft>
              <a:buNone/>
            </a:pPr>
            <a:endParaRPr sz="1000" i="0">
              <a:latin typeface="Times"/>
              <a:ea typeface="Times"/>
              <a:cs typeface="Times"/>
              <a:sym typeface="Times"/>
            </a:endParaRPr>
          </a:p>
          <a:p>
            <a:pPr marL="0" lvl="0" indent="0" algn="l" rtl="0">
              <a:lnSpc>
                <a:spcPct val="80000"/>
              </a:lnSpc>
              <a:spcBef>
                <a:spcPts val="0"/>
              </a:spcBef>
              <a:spcAft>
                <a:spcPts val="0"/>
              </a:spcAft>
              <a:buNone/>
            </a:pPr>
            <a:r>
              <a:rPr lang="en-US" sz="1000" i="0">
                <a:latin typeface="Times"/>
                <a:ea typeface="Times"/>
                <a:cs typeface="Times"/>
                <a:sym typeface="Times"/>
              </a:rPr>
              <a:t>Students in need of intensive, individualized support, continue to receive universal supports.  Tier III often builds upon the supports that the student receives with Tier II interventions.</a:t>
            </a:r>
            <a:endParaRPr/>
          </a:p>
          <a:p>
            <a:pPr marL="0" lvl="0" indent="0" algn="l" rtl="0">
              <a:lnSpc>
                <a:spcPct val="80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80000"/>
              </a:lnSpc>
              <a:spcBef>
                <a:spcPts val="0"/>
              </a:spcBef>
              <a:spcAft>
                <a:spcPts val="0"/>
              </a:spcAft>
              <a:buNone/>
            </a:pPr>
            <a:r>
              <a:rPr lang="en-US" sz="1200">
                <a:solidFill>
                  <a:schemeClr val="dk1"/>
                </a:solidFill>
                <a:latin typeface="Calibri"/>
                <a:ea typeface="Calibri"/>
                <a:cs typeface="Calibri"/>
                <a:sym typeface="Calibri"/>
              </a:rPr>
              <a:t>All that we do is anchored to tier 1 and this is true for social and academic (e.g., literacy, math) instruction.</a:t>
            </a:r>
            <a:endParaRPr sz="1200">
              <a:solidFill>
                <a:schemeClr val="dk1"/>
              </a:solidFill>
              <a:latin typeface="Calibri"/>
              <a:ea typeface="Calibri"/>
              <a:cs typeface="Calibri"/>
              <a:sym typeface="Calibri"/>
            </a:endParaRPr>
          </a:p>
          <a:p>
            <a:pPr marL="0" lvl="0" indent="0" algn="l" rtl="0">
              <a:lnSpc>
                <a:spcPct val="80000"/>
              </a:lnSpc>
              <a:spcBef>
                <a:spcPts val="0"/>
              </a:spcBef>
              <a:spcAft>
                <a:spcPts val="0"/>
              </a:spcAft>
              <a:buNone/>
            </a:pPr>
            <a:endParaRPr sz="1000" i="0">
              <a:latin typeface="Times"/>
              <a:ea typeface="Times"/>
              <a:cs typeface="Times"/>
              <a:sym typeface="Times"/>
            </a:endParaRPr>
          </a:p>
        </p:txBody>
      </p:sp>
      <p:sp>
        <p:nvSpPr>
          <p:cNvPr id="367" name="Google Shape;367;p21:notes"/>
          <p:cNvSpPr txBox="1"/>
          <p:nvPr/>
        </p:nvSpPr>
        <p:spPr>
          <a:xfrm>
            <a:off x="5178703" y="6513695"/>
            <a:ext cx="3963229" cy="343135"/>
          </a:xfrm>
          <a:prstGeom prst="rect">
            <a:avLst/>
          </a:prstGeom>
          <a:noFill/>
          <a:ln>
            <a:noFill/>
          </a:ln>
        </p:spPr>
        <p:txBody>
          <a:bodyPr spcFirstLastPara="1" wrap="square" lIns="96250" tIns="48125" rIns="96250" bIns="48125"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23</a:t>
            </a:fld>
            <a:endParaRPr sz="1200">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2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Discuss this whole group</a:t>
            </a:r>
            <a:endParaRPr/>
          </a:p>
        </p:txBody>
      </p:sp>
      <p:sp>
        <p:nvSpPr>
          <p:cNvPr id="376" name="Google Shape;376;p2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518c85dfc8_0_8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518c85dfc8_0_8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g518c85dfc8_0_84: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518c85dfc8_0_10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518c85dfc8_0_10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Resource for team to use at site if needed</a:t>
            </a:r>
            <a:endParaRPr/>
          </a:p>
        </p:txBody>
      </p:sp>
      <p:sp>
        <p:nvSpPr>
          <p:cNvPr id="395" name="Google Shape;395;g518c85dfc8_0_106: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518c85dfc8_0_12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518c85dfc8_0_12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Teams can use this at sites if needed</a:t>
            </a:r>
            <a:endParaRPr/>
          </a:p>
        </p:txBody>
      </p:sp>
      <p:sp>
        <p:nvSpPr>
          <p:cNvPr id="411" name="Google Shape;411;g518c85dfc8_0_126: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518c85dfc8_0_13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518c85dfc8_0_133: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Teams can use at site if needed</a:t>
            </a:r>
            <a:endParaRPr/>
          </a:p>
        </p:txBody>
      </p:sp>
      <p:sp>
        <p:nvSpPr>
          <p:cNvPr id="419" name="Google Shape;419;g518c85dfc8_0_133: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518c85dfc8_0_14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518c85dfc8_0_14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Teams can use this at site if needed</a:t>
            </a:r>
            <a:endParaRPr/>
          </a:p>
        </p:txBody>
      </p:sp>
      <p:sp>
        <p:nvSpPr>
          <p:cNvPr id="426" name="Google Shape;426;g518c85dfc8_0_146: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
        <p:nvSpPr>
          <p:cNvPr id="140" name="Google Shape;140;p3:notes"/>
          <p:cNvSpPr txBox="1"/>
          <p:nvPr/>
        </p:nvSpPr>
        <p:spPr>
          <a:xfrm>
            <a:off x="5179484" y="6513695"/>
            <a:ext cx="3962400" cy="343135"/>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3</a:t>
            </a:fld>
            <a:endParaRPr sz="1200" b="0" i="0" u="none" strike="noStrike" cap="none">
              <a:solidFill>
                <a:srgbClr val="000000"/>
              </a:solidFill>
              <a:latin typeface="Times New Roman"/>
              <a:ea typeface="Times New Roman"/>
              <a:cs typeface="Times New Roman"/>
              <a:sym typeface="Times New Roman"/>
            </a:endParaRPr>
          </a:p>
        </p:txBody>
      </p:sp>
      <p:sp>
        <p:nvSpPr>
          <p:cNvPr id="141" name="Google Shape;141;p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3:notes"/>
          <p:cNvSpPr txBox="1">
            <a:spLocks noGrp="1"/>
          </p:cNvSpPr>
          <p:nvPr>
            <p:ph type="body" idx="1"/>
          </p:nvPr>
        </p:nvSpPr>
        <p:spPr>
          <a:xfrm>
            <a:off x="1219200" y="3258019"/>
            <a:ext cx="6705600" cy="308586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518c85dfc8_0_139: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518c85dfc8_0_13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Don’t skip this activity!</a:t>
            </a:r>
            <a:endParaRPr/>
          </a:p>
        </p:txBody>
      </p:sp>
      <p:sp>
        <p:nvSpPr>
          <p:cNvPr id="433" name="Google Shape;433;g518c85dfc8_0_139: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9" name="Google Shape;439;p2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110595" lvl="0" indent="0" algn="l" rtl="0">
              <a:spcBef>
                <a:spcPts val="0"/>
              </a:spcBef>
              <a:spcAft>
                <a:spcPts val="0"/>
              </a:spcAft>
              <a:buNone/>
            </a:pPr>
            <a:r>
              <a:rPr lang="en-US">
                <a:latin typeface="Calibri"/>
                <a:ea typeface="Calibri"/>
                <a:cs typeface="Calibri"/>
                <a:sym typeface="Calibri"/>
              </a:rPr>
              <a:t>Would you agree that behavioral change is an instructional process? We change student behavior by changing adult behavior.  The interventions will involve changes in our procedures and practices.  </a:t>
            </a:r>
            <a:endParaRPr>
              <a:latin typeface="Calibri"/>
              <a:ea typeface="Calibri"/>
              <a:cs typeface="Calibri"/>
              <a:sym typeface="Calibri"/>
            </a:endParaRPr>
          </a:p>
        </p:txBody>
      </p:sp>
      <p:sp>
        <p:nvSpPr>
          <p:cNvPr id="440" name="Google Shape;440;p2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31</a:t>
            </a:fld>
            <a:endParaRPr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7" name="Google Shape;447;p2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The traditional approach to discipline has been reactionary. </a:t>
            </a:r>
            <a:r>
              <a:rPr lang="en-US" sz="1200">
                <a:solidFill>
                  <a:schemeClr val="dk1"/>
                </a:solidFill>
                <a:latin typeface="Calibri"/>
                <a:ea typeface="Calibri"/>
                <a:cs typeface="Calibri"/>
                <a:sym typeface="Calibri"/>
              </a:rPr>
              <a:t>With PBIS, we are shifting from a traditional, reactive response to student behavior to a preventative response.</a:t>
            </a:r>
            <a:r>
              <a:rPr lang="en-US">
                <a:latin typeface="Calibri"/>
                <a:ea typeface="Calibri"/>
                <a:cs typeface="Calibri"/>
                <a:sym typeface="Calibri"/>
              </a:rPr>
              <a:t>  </a:t>
            </a:r>
            <a:endParaRPr>
              <a:latin typeface="Calibri"/>
              <a:ea typeface="Calibri"/>
              <a:cs typeface="Calibri"/>
              <a:sym typeface="Calibri"/>
            </a:endParaRPr>
          </a:p>
        </p:txBody>
      </p:sp>
      <p:sp>
        <p:nvSpPr>
          <p:cNvPr id="448" name="Google Shape;448;p2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32</a:t>
            </a:fld>
            <a:endParaRPr sz="120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5" name="Google Shape;465;p2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Give out the Rethinking Discipline article – each participant should have their own article. </a:t>
            </a:r>
            <a:endParaRPr/>
          </a:p>
          <a:p>
            <a:pPr marL="0" lvl="0" indent="0" algn="l" rtl="0">
              <a:spcBef>
                <a:spcPts val="0"/>
              </a:spcBef>
              <a:spcAft>
                <a:spcPts val="0"/>
              </a:spcAft>
              <a:buNone/>
            </a:pPr>
            <a:r>
              <a:rPr lang="en-US">
                <a:latin typeface="Calibri"/>
                <a:ea typeface="Calibri"/>
                <a:cs typeface="Calibri"/>
                <a:sym typeface="Calibri"/>
              </a:rPr>
              <a:t>Give  participants a few minutes to  read over the last page with the charts comparing approaches to discipline and academics</a:t>
            </a:r>
            <a:endParaRPr/>
          </a:p>
        </p:txBody>
      </p:sp>
      <p:sp>
        <p:nvSpPr>
          <p:cNvPr id="466" name="Google Shape;466;p2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33</a:t>
            </a:fld>
            <a:endParaRPr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2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Ask participants to take a moment to read through </a:t>
            </a:r>
            <a:r>
              <a:rPr lang="en-US" b="1">
                <a:latin typeface="Calibri"/>
                <a:ea typeface="Calibri"/>
                <a:cs typeface="Calibri"/>
                <a:sym typeface="Calibri"/>
              </a:rPr>
              <a:t>and note any statements/ideas that give them pause</a:t>
            </a:r>
            <a:r>
              <a:rPr lang="en-US">
                <a:latin typeface="Calibri"/>
                <a:ea typeface="Calibri"/>
                <a:cs typeface="Calibri"/>
                <a:sym typeface="Calibri"/>
              </a:rPr>
              <a:t>. </a:t>
            </a:r>
            <a:endParaRPr/>
          </a:p>
          <a:p>
            <a:pPr marL="0" lvl="0" indent="0" algn="l" rtl="0">
              <a:spcBef>
                <a:spcPts val="0"/>
              </a:spcBef>
              <a:spcAft>
                <a:spcPts val="0"/>
              </a:spcAft>
              <a:buNone/>
            </a:pPr>
            <a:endParaRPr/>
          </a:p>
        </p:txBody>
      </p:sp>
      <p:sp>
        <p:nvSpPr>
          <p:cNvPr id="477" name="Google Shape;477;p2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2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Ask participants to take a moment to read through </a:t>
            </a:r>
            <a:r>
              <a:rPr lang="en-US" b="1">
                <a:latin typeface="Calibri"/>
                <a:ea typeface="Calibri"/>
                <a:cs typeface="Calibri"/>
                <a:sym typeface="Calibri"/>
              </a:rPr>
              <a:t>and note any statements/ideas that give them pause</a:t>
            </a:r>
            <a:r>
              <a:rPr lang="en-US">
                <a:latin typeface="Calibri"/>
                <a:ea typeface="Calibri"/>
                <a:cs typeface="Calibri"/>
                <a:sym typeface="Calibri"/>
              </a:rPr>
              <a: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87" name="Google Shape;487;p2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6" name="Google Shape;496;p2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Exercise to explore the ways we </a:t>
            </a:r>
            <a:r>
              <a:rPr lang="en-US" b="1">
                <a:latin typeface="Calibri"/>
                <a:ea typeface="Calibri"/>
                <a:cs typeface="Calibri"/>
                <a:sym typeface="Calibri"/>
              </a:rPr>
              <a:t>approach academic errors </a:t>
            </a:r>
            <a:r>
              <a:rPr lang="en-US">
                <a:latin typeface="Calibri"/>
                <a:ea typeface="Calibri"/>
                <a:cs typeface="Calibri"/>
                <a:sym typeface="Calibri"/>
              </a:rPr>
              <a:t>in learning </a:t>
            </a:r>
            <a:r>
              <a:rPr lang="en-US" b="1">
                <a:latin typeface="Calibri"/>
                <a:ea typeface="Calibri"/>
                <a:cs typeface="Calibri"/>
                <a:sym typeface="Calibri"/>
              </a:rPr>
              <a:t>and the ways we approach social behavior</a:t>
            </a:r>
            <a:r>
              <a:rPr lang="en-US">
                <a:latin typeface="Calibri"/>
                <a:ea typeface="Calibri"/>
                <a:cs typeface="Calibri"/>
                <a:sym typeface="Calibri"/>
              </a:rPr>
              <a:t>. </a:t>
            </a:r>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Ask for examples from the audience of infrequent academic errors?</a:t>
            </a:r>
            <a:endParaRPr/>
          </a:p>
          <a:p>
            <a:pPr marL="0" lvl="0" indent="0" algn="l" rtl="0">
              <a:spcBef>
                <a:spcPts val="0"/>
              </a:spcBef>
              <a:spcAft>
                <a:spcPts val="0"/>
              </a:spcAft>
              <a:buNone/>
            </a:pPr>
            <a:r>
              <a:rPr lang="en-US">
                <a:latin typeface="Calibri"/>
                <a:ea typeface="Calibri"/>
                <a:cs typeface="Calibri"/>
                <a:sym typeface="Calibri"/>
              </a:rPr>
              <a:t>Ask for examples from the audience of frequent academic errors?</a:t>
            </a:r>
            <a:endParaRPr/>
          </a:p>
          <a:p>
            <a:pPr marL="0" lvl="0" indent="0" algn="l" rtl="0">
              <a:spcBef>
                <a:spcPts val="0"/>
              </a:spcBef>
              <a:spcAft>
                <a:spcPts val="0"/>
              </a:spcAft>
              <a:buNone/>
            </a:pPr>
            <a:r>
              <a:rPr lang="en-US">
                <a:latin typeface="Calibri"/>
                <a:ea typeface="Calibri"/>
                <a:cs typeface="Calibri"/>
                <a:sym typeface="Calibri"/>
              </a:rPr>
              <a:t>Ask for examples from the audience of infrequent social problems?</a:t>
            </a:r>
            <a:endParaRPr/>
          </a:p>
          <a:p>
            <a:pPr marL="0" lvl="0" indent="0" algn="l" rtl="0">
              <a:spcBef>
                <a:spcPts val="0"/>
              </a:spcBef>
              <a:spcAft>
                <a:spcPts val="0"/>
              </a:spcAft>
              <a:buNone/>
            </a:pPr>
            <a:r>
              <a:rPr lang="en-US">
                <a:latin typeface="Calibri"/>
                <a:ea typeface="Calibri"/>
                <a:cs typeface="Calibri"/>
                <a:sym typeface="Calibri"/>
              </a:rPr>
              <a:t>Ask for examples from the audience of frequent social problems?</a:t>
            </a:r>
            <a:endParaRPr/>
          </a:p>
          <a:p>
            <a:pPr marL="0" lvl="0" indent="0" algn="l" rtl="0">
              <a:spcBef>
                <a:spcPts val="0"/>
              </a:spcBef>
              <a:spcAft>
                <a:spcPts val="0"/>
              </a:spcAft>
              <a:buNone/>
            </a:pPr>
            <a:endParaRPr>
              <a:latin typeface="Calibri"/>
              <a:ea typeface="Calibri"/>
              <a:cs typeface="Calibri"/>
              <a:sym typeface="Calibri"/>
            </a:endParaRPr>
          </a:p>
        </p:txBody>
      </p:sp>
      <p:sp>
        <p:nvSpPr>
          <p:cNvPr id="497" name="Google Shape;497;p2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36</a:t>
            </a:fld>
            <a:endParaRPr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4" name="Google Shape;504;p3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Explain the table and ask participants to take a moment to read through </a:t>
            </a:r>
            <a:r>
              <a:rPr lang="en-US" b="1">
                <a:latin typeface="Calibri"/>
                <a:ea typeface="Calibri"/>
                <a:cs typeface="Calibri"/>
                <a:sym typeface="Calibri"/>
              </a:rPr>
              <a:t>and note any statements/ideas that give them pause</a:t>
            </a:r>
            <a:r>
              <a:rPr lang="en-US">
                <a:latin typeface="Calibri"/>
                <a:ea typeface="Calibri"/>
                <a:cs typeface="Calibri"/>
                <a:sym typeface="Calibri"/>
              </a:rPr>
              <a:t>. </a:t>
            </a:r>
            <a:endParaRPr/>
          </a:p>
          <a:p>
            <a:pPr marL="0" lvl="0" indent="0" algn="l" rtl="0">
              <a:spcBef>
                <a:spcPts val="0"/>
              </a:spcBef>
              <a:spcAft>
                <a:spcPts val="0"/>
              </a:spcAft>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Engage in sharing activity by sharing and discussing their ideas with a colleague. What gave them pause to rethink their approach to discipline.</a:t>
            </a:r>
            <a:endParaRPr/>
          </a:p>
        </p:txBody>
      </p:sp>
      <p:sp>
        <p:nvSpPr>
          <p:cNvPr id="505" name="Google Shape;505;p3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37</a:t>
            </a:fld>
            <a:endParaRPr sz="12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3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Direct participants to activity in their workbook and state that this activity will set up the discussion for Mission and Vision statements.</a:t>
            </a:r>
            <a:endParaRPr/>
          </a:p>
        </p:txBody>
      </p:sp>
      <p:sp>
        <p:nvSpPr>
          <p:cNvPr id="512" name="Google Shape;512;p3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3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3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Activity Purpose:</a:t>
            </a:r>
            <a:r>
              <a:rPr lang="en-US"/>
              <a:t> We want all voices on the team to be heard and this step allows each person to share their ideas.</a:t>
            </a:r>
            <a:endParaRPr/>
          </a:p>
          <a:p>
            <a:pPr marL="0" lvl="0" indent="0" algn="l" rtl="0">
              <a:spcBef>
                <a:spcPts val="0"/>
              </a:spcBef>
              <a:spcAft>
                <a:spcPts val="0"/>
              </a:spcAft>
              <a:buNone/>
            </a:pPr>
            <a:endParaRPr/>
          </a:p>
          <a:p>
            <a:pPr marL="0" lvl="0" indent="0" algn="l" rtl="0">
              <a:spcBef>
                <a:spcPts val="0"/>
              </a:spcBef>
              <a:spcAft>
                <a:spcPts val="0"/>
              </a:spcAft>
              <a:buNone/>
            </a:pPr>
            <a:r>
              <a:rPr lang="en-US" b="1"/>
              <a:t>How</a:t>
            </a:r>
            <a:r>
              <a:rPr lang="en-US"/>
              <a:t>:  Give participants 2-3 minutes to individually think.  Have them write individual ideas of what their dream school would look like and sound like.  One idea per post-it.</a:t>
            </a:r>
            <a:endParaRPr/>
          </a:p>
        </p:txBody>
      </p:sp>
      <p:sp>
        <p:nvSpPr>
          <p:cNvPr id="521" name="Google Shape;521;p3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Trainer: Please check to see that this is correct. Presentation created before things were posted online.</a:t>
            </a:r>
            <a:endParaRPr/>
          </a:p>
        </p:txBody>
      </p:sp>
      <p:sp>
        <p:nvSpPr>
          <p:cNvPr id="149" name="Google Shape;149;p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3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3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Workbook p. </a:t>
            </a:r>
            <a:endParaRPr/>
          </a:p>
          <a:p>
            <a:pPr marL="0" lvl="0" indent="0" algn="l" rtl="0">
              <a:spcBef>
                <a:spcPts val="0"/>
              </a:spcBef>
              <a:spcAft>
                <a:spcPts val="0"/>
              </a:spcAft>
              <a:buNone/>
            </a:pPr>
            <a:r>
              <a:rPr lang="en-US"/>
              <a:t>Activity:  Use the workbook or a large sheet of chart paper.  Draw a T-chart for what you would like to see and hear in your school.  Discuss how this will align with your School Improvement Plan, your Mission and Vision statements.  Hang on the walls for reference during the rest of training.</a:t>
            </a:r>
            <a:endParaRPr/>
          </a:p>
          <a:p>
            <a:pPr marL="0" lvl="0" indent="0" algn="l" rtl="0">
              <a:spcBef>
                <a:spcPts val="0"/>
              </a:spcBef>
              <a:spcAft>
                <a:spcPts val="0"/>
              </a:spcAft>
              <a:buNone/>
            </a:pPr>
            <a:endParaRPr/>
          </a:p>
        </p:txBody>
      </p:sp>
      <p:sp>
        <p:nvSpPr>
          <p:cNvPr id="531" name="Google Shape;531;p3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18c85dfc8_1_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18c85dfc8_1_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PBIS Cultural Responsiveness Field Guide: Resources For Trainers and Coaches</a:t>
            </a:r>
            <a:endParaRPr/>
          </a:p>
          <a:p>
            <a:pPr marL="0" lvl="0" indent="0" algn="l" rtl="0">
              <a:spcBef>
                <a:spcPts val="0"/>
              </a:spcBef>
              <a:spcAft>
                <a:spcPts val="0"/>
              </a:spcAft>
              <a:buNone/>
            </a:pPr>
            <a:r>
              <a:rPr lang="en-US" sz="1100" u="sng">
                <a:solidFill>
                  <a:schemeClr val="hlink"/>
                </a:solidFill>
                <a:latin typeface="Arial"/>
                <a:ea typeface="Arial"/>
                <a:cs typeface="Arial"/>
                <a:sym typeface="Arial"/>
                <a:hlinkClick r:id="rId3"/>
              </a:rPr>
              <a:t>https://www.pbis.org/Common/Cms/files/pbisresources/PBIS%20Cultural%20Responsiveness%20Field%20Guide.pdf</a:t>
            </a:r>
            <a:endParaRPr/>
          </a:p>
          <a:p>
            <a:pPr marL="0" lvl="0" indent="0" algn="l" rtl="0">
              <a:spcBef>
                <a:spcPts val="0"/>
              </a:spcBef>
              <a:spcAft>
                <a:spcPts val="0"/>
              </a:spcAft>
              <a:buNone/>
            </a:pPr>
            <a:endParaRPr/>
          </a:p>
        </p:txBody>
      </p:sp>
      <p:sp>
        <p:nvSpPr>
          <p:cNvPr id="539" name="Google Shape;539;g518c85dfc8_1_1: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518c85dfc8_1_13: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518c85dfc8_1_13: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8" name="Google Shape;548;g518c85dfc8_1_13: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3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3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Fix the Classroom management practices</a:t>
            </a:r>
            <a:endParaRPr/>
          </a:p>
        </p:txBody>
      </p:sp>
      <p:sp>
        <p:nvSpPr>
          <p:cNvPr id="556" name="Google Shape;556;p3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3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3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USDOE, OSEP (2010). </a:t>
            </a:r>
            <a:r>
              <a:rPr lang="en-US" i="1">
                <a:latin typeface="Calibri"/>
                <a:ea typeface="Calibri"/>
                <a:cs typeface="Calibri"/>
                <a:sym typeface="Calibri"/>
              </a:rPr>
              <a:t>Implementation Blueprint and Self-Assessment:  Positive Behavioral Interventions and Supports.</a:t>
            </a:r>
            <a:r>
              <a:rPr lang="en-US" i="0">
                <a:latin typeface="Calibri"/>
                <a:ea typeface="Calibri"/>
                <a:cs typeface="Calibri"/>
                <a:sym typeface="Calibri"/>
              </a:rPr>
              <a:t> Retrieved May 1, 2015, from http://www.pbis.org/Common/Cms/files/pbisresources/SWPBS_ImplementationBlueprint_vSep_23_2010.pdf</a:t>
            </a:r>
            <a:endParaRPr/>
          </a:p>
          <a:p>
            <a:pPr marL="0" lvl="0" indent="0" algn="l" rtl="0">
              <a:spcBef>
                <a:spcPts val="0"/>
              </a:spcBef>
              <a:spcAft>
                <a:spcPts val="0"/>
              </a:spcAft>
              <a:buNone/>
            </a:pPr>
            <a:endParaRPr/>
          </a:p>
        </p:txBody>
      </p:sp>
      <p:sp>
        <p:nvSpPr>
          <p:cNvPr id="566" name="Google Shape;566;p3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a:t>Explain the purpose of this workbook: contains training activities and the action planner for each section.</a:t>
            </a:r>
            <a:endParaRPr/>
          </a:p>
          <a:p>
            <a:pPr marL="228600" lvl="0" indent="-228600" algn="l" rtl="0">
              <a:spcBef>
                <a:spcPts val="0"/>
              </a:spcBef>
              <a:spcAft>
                <a:spcPts val="0"/>
              </a:spcAft>
              <a:buClr>
                <a:schemeClr val="dk1"/>
              </a:buClr>
              <a:buSzPts val="1200"/>
              <a:buFont typeface="Calibri"/>
              <a:buAutoNum type="arabicPeriod"/>
            </a:pPr>
            <a:r>
              <a:rPr lang="en-US"/>
              <a:t>At this time determine who will fill each of the roles on the cover of the workbook for </a:t>
            </a:r>
            <a:r>
              <a:rPr lang="en-US" b="1"/>
              <a:t>today and tomorrow</a:t>
            </a:r>
            <a:r>
              <a:rPr lang="en-US"/>
              <a:t>. </a:t>
            </a:r>
            <a:endParaRPr/>
          </a:p>
          <a:p>
            <a:pPr marL="228600" lvl="0" indent="-228600" algn="l" rtl="0">
              <a:spcBef>
                <a:spcPts val="0"/>
              </a:spcBef>
              <a:spcAft>
                <a:spcPts val="0"/>
              </a:spcAft>
              <a:buClr>
                <a:schemeClr val="dk1"/>
              </a:buClr>
              <a:buSzPts val="1200"/>
              <a:buFont typeface="Calibri"/>
              <a:buAutoNum type="arabicPeriod"/>
            </a:pPr>
            <a:r>
              <a:rPr lang="en-US"/>
              <a:t>Be prepared to share something of interest about your school with the larger group.</a:t>
            </a:r>
            <a:endParaRPr/>
          </a:p>
          <a:p>
            <a:pPr marL="228600" lvl="0" indent="-152400" algn="l" rtl="0">
              <a:spcBef>
                <a:spcPts val="0"/>
              </a:spcBef>
              <a:spcAft>
                <a:spcPts val="0"/>
              </a:spcAft>
              <a:buClr>
                <a:schemeClr val="dk1"/>
              </a:buClr>
              <a:buSzPts val="1200"/>
              <a:buFont typeface="Calibri"/>
              <a:buNone/>
            </a:pPr>
            <a:endParaRPr/>
          </a:p>
          <a:p>
            <a:pPr marL="228600" lvl="0" indent="-152400" algn="l" rtl="0">
              <a:spcBef>
                <a:spcPts val="0"/>
              </a:spcBef>
              <a:spcAft>
                <a:spcPts val="0"/>
              </a:spcAft>
              <a:buClr>
                <a:schemeClr val="dk1"/>
              </a:buClr>
              <a:buSzPts val="1200"/>
              <a:buFont typeface="Calibri"/>
              <a:buNone/>
            </a:pPr>
            <a:endParaRPr/>
          </a:p>
          <a:p>
            <a:pPr marL="228600" lvl="0" indent="-228600" algn="l" rtl="0">
              <a:spcBef>
                <a:spcPts val="0"/>
              </a:spcBef>
              <a:spcAft>
                <a:spcPts val="0"/>
              </a:spcAft>
              <a:buClr>
                <a:schemeClr val="dk1"/>
              </a:buClr>
              <a:buSzPts val="1200"/>
              <a:buFont typeface="Calibri"/>
              <a:buAutoNum type="arabicPeriod"/>
            </a:pPr>
            <a:r>
              <a:rPr lang="en-US"/>
              <a:t>?????? Check on this</a:t>
            </a:r>
            <a:endParaRPr/>
          </a:p>
        </p:txBody>
      </p:sp>
      <p:sp>
        <p:nvSpPr>
          <p:cNvPr id="189" name="Google Shape;189;p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b="0"/>
              <a:t>MOVE UP</a:t>
            </a:r>
            <a:endParaRPr/>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r>
              <a:rPr lang="en-US" b="0"/>
              <a:t>These are the icons that you will see throughout the training and will serve as a guide and a prompt to the content of each slide. </a:t>
            </a:r>
            <a:endParaRPr/>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r>
              <a:rPr lang="en-US" b="0"/>
              <a:t>Change</a:t>
            </a:r>
            <a:endParaRPr b="0"/>
          </a:p>
        </p:txBody>
      </p:sp>
      <p:sp>
        <p:nvSpPr>
          <p:cNvPr id="198" name="Google Shape;198;p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9</a:t>
            </a:fld>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E152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rgbClr val="3366FF"/>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0"/>
        <p:cNvGrpSpPr/>
        <p:nvPr/>
      </p:nvGrpSpPr>
      <p:grpSpPr>
        <a:xfrm>
          <a:off x="0" y="0"/>
          <a:ext cx="0" cy="0"/>
          <a:chOff x="0" y="0"/>
          <a:chExt cx="0" cy="0"/>
        </a:xfrm>
      </p:grpSpPr>
      <p:sp>
        <p:nvSpPr>
          <p:cNvPr id="51" name="Google Shape;51;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E1529"/>
              </a:buClr>
              <a:buSzPts val="3200"/>
              <a:buFont typeface="Twentieth Century"/>
              <a:buNone/>
              <a:defRPr>
                <a:solidFill>
                  <a:srgbClr val="0E152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rgbClr val="3366FF"/>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1256681" y="502281"/>
            <a:ext cx="7297840"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32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3"/>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6" name="Google Shape;56;p13"/>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7" name="Google Shape;57;p13"/>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8" name="Google Shape;58;p13"/>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1096010" y="313387"/>
            <a:ext cx="7149856" cy="65309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E152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6"/>
          <p:cNvSpPr txBox="1">
            <a:spLocks noGrp="1"/>
          </p:cNvSpPr>
          <p:nvPr>
            <p:ph type="body" idx="1"/>
          </p:nvPr>
        </p:nvSpPr>
        <p:spPr>
          <a:xfrm>
            <a:off x="977642" y="1600200"/>
            <a:ext cx="7295332" cy="4373663"/>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0E1529"/>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72"/>
        <p:cNvGrpSpPr/>
        <p:nvPr/>
      </p:nvGrpSpPr>
      <p:grpSpPr>
        <a:xfrm>
          <a:off x="0" y="0"/>
          <a:ext cx="0" cy="0"/>
          <a:chOff x="0" y="0"/>
          <a:chExt cx="0" cy="0"/>
        </a:xfrm>
      </p:grpSpPr>
      <p:sp>
        <p:nvSpPr>
          <p:cNvPr id="73" name="Google Shape;73;p18"/>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74" name="Google Shape;74;p18"/>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75" name="Google Shape;75;p18"/>
          <p:cNvSpPr/>
          <p:nvPr/>
        </p:nvSpPr>
        <p:spPr>
          <a:xfrm>
            <a:off x="722313" y="-2106699"/>
            <a:ext cx="7772400" cy="7394492"/>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76" name="Google Shape;76;p18"/>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8"/>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78"/>
        <p:cNvGrpSpPr/>
        <p:nvPr/>
      </p:nvGrpSpPr>
      <p:grpSpPr>
        <a:xfrm>
          <a:off x="0" y="0"/>
          <a:ext cx="0" cy="0"/>
          <a:chOff x="0" y="0"/>
          <a:chExt cx="0" cy="0"/>
        </a:xfrm>
      </p:grpSpPr>
      <p:sp>
        <p:nvSpPr>
          <p:cNvPr id="79" name="Google Shape;79;p19"/>
          <p:cNvSpPr/>
          <p:nvPr/>
        </p:nvSpPr>
        <p:spPr>
          <a:xfrm>
            <a:off x="740809" y="1557077"/>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80" name="Google Shape;80;p19"/>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Twentieth Century"/>
              <a:buNone/>
              <a:defRPr sz="40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9"/>
          <p:cNvSpPr txBox="1">
            <a:spLocks noGrp="1"/>
          </p:cNvSpPr>
          <p:nvPr>
            <p:ph type="body" idx="1"/>
          </p:nvPr>
        </p:nvSpPr>
        <p:spPr>
          <a:xfrm>
            <a:off x="1515875" y="5285303"/>
            <a:ext cx="4316530"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chemeClr val="dk1"/>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
        <p:nvSpPr>
          <p:cNvPr id="82" name="Google Shape;82;p19"/>
          <p:cNvSpPr/>
          <p:nvPr/>
        </p:nvSpPr>
        <p:spPr>
          <a:xfrm>
            <a:off x="924307" y="1479300"/>
            <a:ext cx="5185667" cy="4875250"/>
          </a:xfrm>
          <a:prstGeom prst="roundRect">
            <a:avLst>
              <a:gd name="adj" fmla="val 16667"/>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3"/>
        <p:cNvGrpSpPr/>
        <p:nvPr/>
      </p:nvGrpSpPr>
      <p:grpSpPr>
        <a:xfrm>
          <a:off x="0" y="0"/>
          <a:ext cx="0" cy="0"/>
          <a:chOff x="0" y="0"/>
          <a:chExt cx="0" cy="0"/>
        </a:xfrm>
      </p:grpSpPr>
      <p:sp>
        <p:nvSpPr>
          <p:cNvPr id="84" name="Google Shape;84;p2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E152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chemeClr val="dk1"/>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6"/>
        <p:cNvGrpSpPr/>
        <p:nvPr/>
      </p:nvGrpSpPr>
      <p:grpSpPr>
        <a:xfrm>
          <a:off x="0" y="0"/>
          <a:ext cx="0" cy="0"/>
          <a:chOff x="0" y="0"/>
          <a:chExt cx="0" cy="0"/>
        </a:xfrm>
      </p:grpSpPr>
      <p:sp>
        <p:nvSpPr>
          <p:cNvPr id="87" name="Google Shape;87;p21"/>
          <p:cNvSpPr txBox="1">
            <a:spLocks noGrp="1"/>
          </p:cNvSpPr>
          <p:nvPr>
            <p:ph type="title"/>
          </p:nvPr>
        </p:nvSpPr>
        <p:spPr>
          <a:xfrm>
            <a:off x="1096010" y="313387"/>
            <a:ext cx="7149856" cy="65309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E152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1"/>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9" name="Google Shape;89;p21"/>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1136031" y="286645"/>
            <a:ext cx="7087220" cy="6785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E1529"/>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2"/>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3" name="Google Shape;93;p22"/>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4" name="Google Shape;94;p22"/>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5" name="Google Shape;95;p22"/>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0E1529"/>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366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96"/>
        <p:cNvGrpSpPr/>
        <p:nvPr/>
      </p:nvGrpSpPr>
      <p:grpSpPr>
        <a:xfrm>
          <a:off x="0" y="0"/>
          <a:ext cx="0" cy="0"/>
          <a:chOff x="0" y="0"/>
          <a:chExt cx="0" cy="0"/>
        </a:xfrm>
      </p:grpSpPr>
      <p:sp>
        <p:nvSpPr>
          <p:cNvPr id="97" name="Google Shape;97;p23"/>
          <p:cNvSpPr txBox="1">
            <a:spLocks noGrp="1"/>
          </p:cNvSpPr>
          <p:nvPr>
            <p:ph type="title"/>
          </p:nvPr>
        </p:nvSpPr>
        <p:spPr>
          <a:xfrm>
            <a:off x="1096010" y="313387"/>
            <a:ext cx="7149856" cy="65309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E152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3A54A5"/>
                </a:solidFill>
                <a:latin typeface="Calibri"/>
                <a:ea typeface="Calibri"/>
                <a:cs typeface="Calibri"/>
                <a:sym typeface="Calibri"/>
              </a:defRPr>
            </a:lvl1pPr>
            <a:lvl2pPr marL="0" marR="0" lvl="1" indent="0" algn="l" rtl="0">
              <a:spcBef>
                <a:spcPts val="0"/>
              </a:spcBef>
              <a:buNone/>
              <a:defRPr sz="1800">
                <a:solidFill>
                  <a:srgbClr val="3A54A5"/>
                </a:solidFill>
                <a:latin typeface="Calibri"/>
                <a:ea typeface="Calibri"/>
                <a:cs typeface="Calibri"/>
                <a:sym typeface="Calibri"/>
              </a:defRPr>
            </a:lvl2pPr>
            <a:lvl3pPr marL="0" marR="0" lvl="2" indent="0" algn="l" rtl="0">
              <a:spcBef>
                <a:spcPts val="0"/>
              </a:spcBef>
              <a:buNone/>
              <a:defRPr sz="1800">
                <a:solidFill>
                  <a:srgbClr val="3A54A5"/>
                </a:solidFill>
                <a:latin typeface="Calibri"/>
                <a:ea typeface="Calibri"/>
                <a:cs typeface="Calibri"/>
                <a:sym typeface="Calibri"/>
              </a:defRPr>
            </a:lvl3pPr>
            <a:lvl4pPr marL="0" marR="0" lvl="3" indent="0" algn="l" rtl="0">
              <a:spcBef>
                <a:spcPts val="0"/>
              </a:spcBef>
              <a:buNone/>
              <a:defRPr sz="1800">
                <a:solidFill>
                  <a:srgbClr val="3A54A5"/>
                </a:solidFill>
                <a:latin typeface="Calibri"/>
                <a:ea typeface="Calibri"/>
                <a:cs typeface="Calibri"/>
                <a:sym typeface="Calibri"/>
              </a:defRPr>
            </a:lvl4pPr>
            <a:lvl5pPr marL="0" marR="0" lvl="4" indent="0" algn="l" rtl="0">
              <a:spcBef>
                <a:spcPts val="0"/>
              </a:spcBef>
              <a:buNone/>
              <a:defRPr sz="1800">
                <a:solidFill>
                  <a:srgbClr val="3A54A5"/>
                </a:solidFill>
                <a:latin typeface="Calibri"/>
                <a:ea typeface="Calibri"/>
                <a:cs typeface="Calibri"/>
                <a:sym typeface="Calibri"/>
              </a:defRPr>
            </a:lvl5pPr>
            <a:lvl6pPr marL="0" marR="0" lvl="5" indent="0" algn="l" rtl="0">
              <a:spcBef>
                <a:spcPts val="0"/>
              </a:spcBef>
              <a:buNone/>
              <a:defRPr sz="1800">
                <a:solidFill>
                  <a:srgbClr val="3A54A5"/>
                </a:solidFill>
                <a:latin typeface="Calibri"/>
                <a:ea typeface="Calibri"/>
                <a:cs typeface="Calibri"/>
                <a:sym typeface="Calibri"/>
              </a:defRPr>
            </a:lvl6pPr>
            <a:lvl7pPr marL="0" marR="0" lvl="6" indent="0" algn="l" rtl="0">
              <a:spcBef>
                <a:spcPts val="0"/>
              </a:spcBef>
              <a:buNone/>
              <a:defRPr sz="1800">
                <a:solidFill>
                  <a:srgbClr val="3A54A5"/>
                </a:solidFill>
                <a:latin typeface="Calibri"/>
                <a:ea typeface="Calibri"/>
                <a:cs typeface="Calibri"/>
                <a:sym typeface="Calibri"/>
              </a:defRPr>
            </a:lvl7pPr>
            <a:lvl8pPr marL="0" marR="0" lvl="7" indent="0" algn="l" rtl="0">
              <a:spcBef>
                <a:spcPts val="0"/>
              </a:spcBef>
              <a:buNone/>
              <a:defRPr sz="1800">
                <a:solidFill>
                  <a:srgbClr val="3A54A5"/>
                </a:solidFill>
                <a:latin typeface="Calibri"/>
                <a:ea typeface="Calibri"/>
                <a:cs typeface="Calibri"/>
                <a:sym typeface="Calibri"/>
              </a:defRPr>
            </a:lvl8pPr>
            <a:lvl9pPr marL="0" marR="0" lvl="8" indent="0" algn="l" rtl="0">
              <a:spcBef>
                <a:spcPts val="0"/>
              </a:spcBef>
              <a:buNone/>
              <a:defRPr sz="1800">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5"/>
        <p:cNvGrpSpPr/>
        <p:nvPr/>
      </p:nvGrpSpPr>
      <p:grpSpPr>
        <a:xfrm>
          <a:off x="0" y="0"/>
          <a:ext cx="0" cy="0"/>
          <a:chOff x="0" y="0"/>
          <a:chExt cx="0" cy="0"/>
        </a:xfrm>
      </p:grpSpPr>
      <p:sp>
        <p:nvSpPr>
          <p:cNvPr id="106" name="Google Shape;106;p26"/>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07" name="Google Shape;107;p26"/>
          <p:cNvSpPr txBox="1">
            <a:spLocks noGrp="1"/>
          </p:cNvSpPr>
          <p:nvPr>
            <p:ph type="subTitle" idx="1"/>
          </p:nvPr>
        </p:nvSpPr>
        <p:spPr>
          <a:xfrm>
            <a:off x="685800" y="3786738"/>
            <a:ext cx="77724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0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sp>
        <p:nvSpPr>
          <p:cNvPr id="109" name="Google Shape;109;p27"/>
          <p:cNvSpPr txBox="1">
            <a:spLocks noGrp="1"/>
          </p:cNvSpPr>
          <p:nvPr>
            <p:ph type="title"/>
          </p:nvPr>
        </p:nvSpPr>
        <p:spPr>
          <a:xfrm>
            <a:off x="457200" y="274638"/>
            <a:ext cx="8229600" cy="11433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10" name="Google Shape;110;p27"/>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pic>
        <p:nvPicPr>
          <p:cNvPr id="111" name="Google Shape;111;p27" descr="114.jpg"/>
          <p:cNvPicPr preferRelativeResize="0"/>
          <p:nvPr/>
        </p:nvPicPr>
        <p:blipFill>
          <a:blip r:embed="rId2">
            <a:alphaModFix/>
          </a:blip>
          <a:stretch>
            <a:fillRect/>
          </a:stretch>
        </p:blipFill>
        <p:spPr>
          <a:xfrm>
            <a:off x="7220800" y="417434"/>
            <a:ext cx="1466000" cy="6432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2"/>
        <p:cNvGrpSpPr/>
        <p:nvPr/>
      </p:nvGrpSpPr>
      <p:grpSpPr>
        <a:xfrm>
          <a:off x="0" y="0"/>
          <a:ext cx="0" cy="0"/>
          <a:chOff x="0" y="0"/>
          <a:chExt cx="0" cy="0"/>
        </a:xfrm>
      </p:grpSpPr>
      <p:sp>
        <p:nvSpPr>
          <p:cNvPr id="113" name="Google Shape;113;p28"/>
          <p:cNvSpPr txBox="1">
            <a:spLocks noGrp="1"/>
          </p:cNvSpPr>
          <p:nvPr>
            <p:ph type="title"/>
          </p:nvPr>
        </p:nvSpPr>
        <p:spPr>
          <a:xfrm>
            <a:off x="457200" y="274638"/>
            <a:ext cx="8229600" cy="11433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14" name="Google Shape;114;p28"/>
          <p:cNvSpPr txBox="1">
            <a:spLocks noGrp="1"/>
          </p:cNvSpPr>
          <p:nvPr>
            <p:ph type="body" idx="1"/>
          </p:nvPr>
        </p:nvSpPr>
        <p:spPr>
          <a:xfrm>
            <a:off x="457200" y="1600200"/>
            <a:ext cx="3994500" cy="4967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15" name="Google Shape;115;p28"/>
          <p:cNvSpPr txBox="1">
            <a:spLocks noGrp="1"/>
          </p:cNvSpPr>
          <p:nvPr>
            <p:ph type="body" idx="2"/>
          </p:nvPr>
        </p:nvSpPr>
        <p:spPr>
          <a:xfrm>
            <a:off x="4692274" y="1600200"/>
            <a:ext cx="3994500" cy="4967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pic>
        <p:nvPicPr>
          <p:cNvPr id="116" name="Google Shape;116;p28" descr="114.jpg"/>
          <p:cNvPicPr preferRelativeResize="0"/>
          <p:nvPr/>
        </p:nvPicPr>
        <p:blipFill>
          <a:blip r:embed="rId2">
            <a:alphaModFix/>
          </a:blip>
          <a:stretch>
            <a:fillRect/>
          </a:stretch>
        </p:blipFill>
        <p:spPr>
          <a:xfrm>
            <a:off x="7220800" y="417434"/>
            <a:ext cx="1466000" cy="6432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
        <p:cNvGrpSpPr/>
        <p:nvPr/>
      </p:nvGrpSpPr>
      <p:grpSpPr>
        <a:xfrm>
          <a:off x="0" y="0"/>
          <a:ext cx="0" cy="0"/>
          <a:chOff x="0" y="0"/>
          <a:chExt cx="0" cy="0"/>
        </a:xfrm>
      </p:grpSpPr>
      <p:sp>
        <p:nvSpPr>
          <p:cNvPr id="118" name="Google Shape;118;p29"/>
          <p:cNvSpPr txBox="1">
            <a:spLocks noGrp="1"/>
          </p:cNvSpPr>
          <p:nvPr>
            <p:ph type="title"/>
          </p:nvPr>
        </p:nvSpPr>
        <p:spPr>
          <a:xfrm>
            <a:off x="457200" y="274638"/>
            <a:ext cx="8229600" cy="11433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9"/>
        <p:cNvGrpSpPr/>
        <p:nvPr/>
      </p:nvGrpSpPr>
      <p:grpSpPr>
        <a:xfrm>
          <a:off x="0" y="0"/>
          <a:ext cx="0" cy="0"/>
          <a:chOff x="0" y="0"/>
          <a:chExt cx="0" cy="0"/>
        </a:xfrm>
      </p:grpSpPr>
      <p:sp>
        <p:nvSpPr>
          <p:cNvPr id="120" name="Google Shape;120;p30"/>
          <p:cNvSpPr txBox="1">
            <a:spLocks noGrp="1"/>
          </p:cNvSpPr>
          <p:nvPr>
            <p:ph type="body" idx="1"/>
          </p:nvPr>
        </p:nvSpPr>
        <p:spPr>
          <a:xfrm>
            <a:off x="457200" y="5875079"/>
            <a:ext cx="8229600" cy="692700"/>
          </a:xfrm>
          <a:prstGeom prst="rect">
            <a:avLst/>
          </a:prstGeom>
        </p:spPr>
        <p:txBody>
          <a:bodyPr spcFirstLastPara="1" wrap="square" lIns="91425" tIns="91425" rIns="91425" bIns="91425" anchor="t" anchorCtr="0">
            <a:noAutofit/>
          </a:bodyPr>
          <a:lstStyle>
            <a:lvl1pPr marL="457200" lvl="0" indent="-228600" algn="ctr" rtl="0">
              <a:spcBef>
                <a:spcPts val="360"/>
              </a:spcBef>
              <a:spcAft>
                <a:spcPts val="0"/>
              </a:spcAft>
              <a:buSzPts val="1800"/>
              <a:buNone/>
              <a:defRPr sz="1800"/>
            </a:lvl1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117600" y="313387"/>
            <a:ext cx="6755324" cy="65309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977642" y="1600200"/>
            <a:ext cx="7295332" cy="4373663"/>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1117600" y="313387"/>
            <a:ext cx="6755324" cy="65309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1117600" y="313387"/>
            <a:ext cx="6755324" cy="65309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8"/>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8"/>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41"/>
        <p:cNvGrpSpPr/>
        <p:nvPr/>
      </p:nvGrpSpPr>
      <p:grpSpPr>
        <a:xfrm>
          <a:off x="0" y="0"/>
          <a:ext cx="0" cy="0"/>
          <a:chOff x="0" y="0"/>
          <a:chExt cx="0" cy="0"/>
        </a:xfrm>
      </p:grpSpPr>
      <p:sp>
        <p:nvSpPr>
          <p:cNvPr id="42" name="Google Shape;42;p10"/>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10"/>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44" name="Google Shape;44;p10"/>
          <p:cNvSpPr/>
          <p:nvPr/>
        </p:nvSpPr>
        <p:spPr>
          <a:xfrm>
            <a:off x="722313" y="-2106699"/>
            <a:ext cx="7772400" cy="7394492"/>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10"/>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0"/>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47"/>
        <p:cNvGrpSpPr/>
        <p:nvPr/>
      </p:nvGrpSpPr>
      <p:grpSpPr>
        <a:xfrm>
          <a:off x="0" y="0"/>
          <a:ext cx="0" cy="0"/>
          <a:chOff x="0" y="0"/>
          <a:chExt cx="0" cy="0"/>
        </a:xfrm>
      </p:grpSpPr>
      <p:sp>
        <p:nvSpPr>
          <p:cNvPr id="48" name="Google Shape;48;p11"/>
          <p:cNvSpPr/>
          <p:nvPr/>
        </p:nvSpPr>
        <p:spPr>
          <a:xfrm>
            <a:off x="1970704" y="287077"/>
            <a:ext cx="5185667" cy="487525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49;p11"/>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0E1529"/>
              </a:buClr>
              <a:buSzPts val="4000"/>
              <a:buFont typeface="Twentieth Century"/>
              <a:buNone/>
              <a:defRPr sz="4000" b="1" cap="none">
                <a:solidFill>
                  <a:srgbClr val="0E152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1.jp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jpg"/><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997933" y="251382"/>
            <a:ext cx="7275042" cy="65309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0E1529"/>
              </a:buClr>
              <a:buSzPts val="3600"/>
              <a:buFont typeface="Twentieth Century"/>
              <a:buNone/>
              <a:defRPr sz="3600" b="0" i="0" u="none" strike="noStrike" cap="none">
                <a:solidFill>
                  <a:srgbClr val="0E1529"/>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964274" y="1600200"/>
            <a:ext cx="7308700"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p:nvPr/>
        </p:nvSpPr>
        <p:spPr>
          <a:xfrm>
            <a:off x="2119857" y="6038911"/>
            <a:ext cx="5090504" cy="58477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b="0" i="0" u="none" strike="noStrike" cap="none">
              <a:solidFill>
                <a:srgbClr val="3A53A5"/>
              </a:solidFill>
              <a:latin typeface="Twentieth Century"/>
              <a:ea typeface="Twentieth Century"/>
              <a:cs typeface="Twentieth Century"/>
              <a:sym typeface="Twentieth Century"/>
            </a:endParaRPr>
          </a:p>
          <a:p>
            <a:pPr marL="0" marR="0" lvl="0" indent="0" algn="r" rtl="0">
              <a:spcBef>
                <a:spcPts val="0"/>
              </a:spcBef>
              <a:spcAft>
                <a:spcPts val="0"/>
              </a:spcAft>
              <a:buNone/>
            </a:pPr>
            <a:r>
              <a:rPr lang="en-US" sz="1400" b="0" i="0" u="none" strike="noStrike" cap="none">
                <a:solidFill>
                  <a:srgbClr val="3A53A5"/>
                </a:solidFill>
                <a:latin typeface="Twentieth Century"/>
                <a:ea typeface="Twentieth Century"/>
                <a:cs typeface="Twentieth Century"/>
                <a:sym typeface="Twentieth Century"/>
              </a:rPr>
              <a:t>Overview – Day 1A</a:t>
            </a:r>
            <a:endParaRPr sz="1400" b="0" i="0" u="none" strike="noStrike" cap="none">
              <a:solidFill>
                <a:srgbClr val="3A53A5"/>
              </a:solidFill>
              <a:latin typeface="Twentieth Century"/>
              <a:ea typeface="Twentieth Century"/>
              <a:cs typeface="Twentieth Century"/>
              <a:sym typeface="Twentieth Century"/>
            </a:endParaRPr>
          </a:p>
        </p:txBody>
      </p:sp>
      <p:pic>
        <p:nvPicPr>
          <p:cNvPr id="13" name="Google Shape;13;p1" descr="Minnesota PBIS Logo (4).jpg"/>
          <p:cNvPicPr preferRelativeResize="0"/>
          <p:nvPr/>
        </p:nvPicPr>
        <p:blipFill rotWithShape="1">
          <a:blip r:embed="rId4">
            <a:alphaModFix/>
          </a:blip>
          <a:srcRect/>
          <a:stretch/>
        </p:blipFill>
        <p:spPr>
          <a:xfrm>
            <a:off x="7630393" y="6193904"/>
            <a:ext cx="1513607" cy="66409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1117600" y="313387"/>
            <a:ext cx="6755324" cy="65309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3200"/>
              <a:buFont typeface="Twentieth Century"/>
              <a:buNone/>
              <a:defRPr sz="32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4"/>
          <p:cNvSpPr txBox="1">
            <a:spLocks noGrp="1"/>
          </p:cNvSpPr>
          <p:nvPr>
            <p:ph type="body" idx="1"/>
          </p:nvPr>
        </p:nvSpPr>
        <p:spPr>
          <a:xfrm>
            <a:off x="977642" y="1600200"/>
            <a:ext cx="7295332"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Google Shape;23;p4"/>
          <p:cNvSpPr/>
          <p:nvPr/>
        </p:nvSpPr>
        <p:spPr>
          <a:xfrm>
            <a:off x="2301279" y="6161760"/>
            <a:ext cx="5090504" cy="58477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b="0" i="0" u="none" strike="noStrike" cap="none">
              <a:solidFill>
                <a:srgbClr val="3A53A5"/>
              </a:solidFill>
              <a:latin typeface="Twentieth Century"/>
              <a:ea typeface="Twentieth Century"/>
              <a:cs typeface="Twentieth Century"/>
              <a:sym typeface="Twentieth Century"/>
            </a:endParaRPr>
          </a:p>
          <a:p>
            <a:pPr marL="0" marR="0" lvl="0" indent="0" algn="r" rtl="0">
              <a:spcBef>
                <a:spcPts val="0"/>
              </a:spcBef>
              <a:spcAft>
                <a:spcPts val="0"/>
              </a:spcAft>
              <a:buNone/>
            </a:pPr>
            <a:r>
              <a:rPr lang="en-US" sz="1400" b="0" i="0" u="none" strike="noStrike" cap="none">
                <a:solidFill>
                  <a:srgbClr val="3A53A5"/>
                </a:solidFill>
                <a:latin typeface="Twentieth Century"/>
                <a:ea typeface="Twentieth Century"/>
                <a:cs typeface="Twentieth Century"/>
                <a:sym typeface="Twentieth Century"/>
              </a:rPr>
              <a:t>Overview – Day 1A</a:t>
            </a:r>
            <a:endParaRPr sz="1400" b="0" i="0" u="none" strike="noStrike" cap="none">
              <a:solidFill>
                <a:srgbClr val="3A53A5"/>
              </a:solidFill>
              <a:latin typeface="Twentieth Century"/>
              <a:ea typeface="Twentieth Century"/>
              <a:cs typeface="Twentieth Century"/>
              <a:sym typeface="Twentieth Century"/>
            </a:endParaRPr>
          </a:p>
        </p:txBody>
      </p:sp>
      <p:pic>
        <p:nvPicPr>
          <p:cNvPr id="24" name="Google Shape;24;p4" descr="Minnesota PBIS Logo (4).jpg"/>
          <p:cNvPicPr preferRelativeResize="0"/>
          <p:nvPr/>
        </p:nvPicPr>
        <p:blipFill rotWithShape="1">
          <a:blip r:embed="rId12">
            <a:alphaModFix/>
          </a:blip>
          <a:srcRect/>
          <a:stretch/>
        </p:blipFill>
        <p:spPr>
          <a:xfrm>
            <a:off x="7512258" y="6142072"/>
            <a:ext cx="1631742" cy="71592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1096010" y="313387"/>
            <a:ext cx="7149856" cy="65309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0E1529"/>
              </a:buClr>
              <a:buSzPts val="3600"/>
              <a:buFont typeface="Twentieth Century"/>
              <a:buNone/>
              <a:defRPr sz="3600" b="0" i="0" u="none" strike="noStrike" cap="none">
                <a:solidFill>
                  <a:srgbClr val="0E1529"/>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15"/>
          <p:cNvSpPr txBox="1">
            <a:spLocks noGrp="1"/>
          </p:cNvSpPr>
          <p:nvPr>
            <p:ph type="body" idx="1"/>
          </p:nvPr>
        </p:nvSpPr>
        <p:spPr>
          <a:xfrm>
            <a:off x="977642" y="1600200"/>
            <a:ext cx="7295332"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15"/>
          <p:cNvSpPr/>
          <p:nvPr/>
        </p:nvSpPr>
        <p:spPr>
          <a:xfrm>
            <a:off x="8273747" y="5973863"/>
            <a:ext cx="297106" cy="296002"/>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rgbClr val="FFFFFF"/>
              </a:solidFill>
              <a:latin typeface="Libre Baskerville"/>
              <a:ea typeface="Libre Baskerville"/>
              <a:cs typeface="Libre Baskerville"/>
              <a:sym typeface="Libre Baskerville"/>
            </a:endParaRPr>
          </a:p>
        </p:txBody>
      </p:sp>
      <p:sp>
        <p:nvSpPr>
          <p:cNvPr id="64" name="Google Shape;64;p15"/>
          <p:cNvSpPr/>
          <p:nvPr/>
        </p:nvSpPr>
        <p:spPr>
          <a:xfrm>
            <a:off x="4272607" y="6353652"/>
            <a:ext cx="3217535" cy="30777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0" i="0" u="none" strike="noStrike" cap="none">
                <a:solidFill>
                  <a:srgbClr val="3A53A5"/>
                </a:solidFill>
                <a:latin typeface="Twentieth Century"/>
                <a:ea typeface="Twentieth Century"/>
                <a:cs typeface="Twentieth Century"/>
                <a:sym typeface="Twentieth Century"/>
              </a:rPr>
              <a:t>Overview- Day 1A</a:t>
            </a:r>
            <a:endParaRPr sz="1400" b="0" i="0" u="none" strike="noStrike" cap="none">
              <a:solidFill>
                <a:srgbClr val="3A53A5"/>
              </a:solidFill>
              <a:latin typeface="Twentieth Century"/>
              <a:ea typeface="Twentieth Century"/>
              <a:cs typeface="Twentieth Century"/>
              <a:sym typeface="Twentieth Century"/>
            </a:endParaRPr>
          </a:p>
        </p:txBody>
      </p:sp>
      <p:pic>
        <p:nvPicPr>
          <p:cNvPr id="65" name="Google Shape;65;p15" descr="Minnesota PBIS Logo (4).jpg"/>
          <p:cNvPicPr preferRelativeResize="0"/>
          <p:nvPr/>
        </p:nvPicPr>
        <p:blipFill rotWithShape="1">
          <a:blip r:embed="rId11">
            <a:alphaModFix/>
          </a:blip>
          <a:srcRect/>
          <a:stretch/>
        </p:blipFill>
        <p:spPr>
          <a:xfrm>
            <a:off x="7606771" y="6183540"/>
            <a:ext cx="1537228" cy="6744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102"/>
        <p:cNvGrpSpPr/>
        <p:nvPr/>
      </p:nvGrpSpPr>
      <p:grpSpPr>
        <a:xfrm>
          <a:off x="0" y="0"/>
          <a:ext cx="0" cy="0"/>
          <a:chOff x="0" y="0"/>
          <a:chExt cx="0" cy="0"/>
        </a:xfrm>
      </p:grpSpPr>
      <p:sp>
        <p:nvSpPr>
          <p:cNvPr id="103" name="Google Shape;103;p25"/>
          <p:cNvSpPr txBox="1">
            <a:spLocks noGrp="1"/>
          </p:cNvSpPr>
          <p:nvPr>
            <p:ph type="title"/>
          </p:nvPr>
        </p:nvSpPr>
        <p:spPr>
          <a:xfrm>
            <a:off x="457200" y="274638"/>
            <a:ext cx="8229600" cy="11433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3600"/>
              <a:buFont typeface="Didact Gothic"/>
              <a:buNone/>
              <a:defRPr sz="3600" b="1">
                <a:solidFill>
                  <a:schemeClr val="dk1"/>
                </a:solidFill>
                <a:latin typeface="Didact Gothic"/>
                <a:ea typeface="Didact Gothic"/>
                <a:cs typeface="Didact Gothic"/>
                <a:sym typeface="Didact Gothic"/>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
        <p:nvSpPr>
          <p:cNvPr id="104" name="Google Shape;104;p25"/>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Clr>
                <a:schemeClr val="dk1"/>
              </a:buClr>
              <a:buSzPts val="3000"/>
              <a:buFont typeface="Didact Gothic"/>
              <a:buChar char="●"/>
              <a:defRPr sz="3000">
                <a:solidFill>
                  <a:schemeClr val="dk1"/>
                </a:solidFill>
                <a:latin typeface="Didact Gothic"/>
                <a:ea typeface="Didact Gothic"/>
                <a:cs typeface="Didact Gothic"/>
                <a:sym typeface="Didact Gothic"/>
              </a:defRPr>
            </a:lvl1pPr>
            <a:lvl2pPr marL="914400" lvl="1" indent="-381000" rtl="0">
              <a:spcBef>
                <a:spcPts val="0"/>
              </a:spcBef>
              <a:spcAft>
                <a:spcPts val="0"/>
              </a:spcAft>
              <a:buClr>
                <a:schemeClr val="dk1"/>
              </a:buClr>
              <a:buSzPts val="2400"/>
              <a:buFont typeface="Didact Gothic"/>
              <a:buChar char="○"/>
              <a:defRPr sz="2400">
                <a:solidFill>
                  <a:schemeClr val="dk1"/>
                </a:solidFill>
                <a:latin typeface="Didact Gothic"/>
                <a:ea typeface="Didact Gothic"/>
                <a:cs typeface="Didact Gothic"/>
                <a:sym typeface="Didact Gothic"/>
              </a:defRPr>
            </a:lvl2pPr>
            <a:lvl3pPr marL="1371600" lvl="2" indent="-381000" rtl="0">
              <a:spcBef>
                <a:spcPts val="0"/>
              </a:spcBef>
              <a:spcAft>
                <a:spcPts val="0"/>
              </a:spcAft>
              <a:buClr>
                <a:schemeClr val="dk1"/>
              </a:buClr>
              <a:buSzPts val="2400"/>
              <a:buFont typeface="Didact Gothic"/>
              <a:buChar char="■"/>
              <a:defRPr sz="2400">
                <a:solidFill>
                  <a:schemeClr val="dk1"/>
                </a:solidFill>
                <a:latin typeface="Didact Gothic"/>
                <a:ea typeface="Didact Gothic"/>
                <a:cs typeface="Didact Gothic"/>
                <a:sym typeface="Didact Gothic"/>
              </a:defRPr>
            </a:lvl3pPr>
            <a:lvl4pPr marL="1828800" lvl="3" indent="-342900" rtl="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4pPr>
            <a:lvl5pPr marL="2286000" lvl="4" indent="-342900" rtl="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5pPr>
            <a:lvl6pPr marL="2743200" lvl="5" indent="-342900" rtl="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6pPr>
            <a:lvl7pPr marL="3200400" lvl="6" indent="-342900" rtl="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7pPr>
            <a:lvl8pPr marL="3657600" lvl="7" indent="-342900" rtl="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8pPr>
            <a:lvl9pPr marL="4114800" lvl="8" indent="-342900" rtl="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image" Target="../media/image29.png"/><Relationship Id="rId4" Type="http://schemas.openxmlformats.org/officeDocument/2006/relationships/hyperlink" Target="https://sisep.fpg.unc.edu/sites/sisep.fpg.unc.edu/files/resources/SISEP-Brief3-ReadinessForChange.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VxyxywShewI"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hyperlink" Target="http://www.responsiveclassroom.org/sites/default/files/pdf_files/RC_and_PBIS.pdf"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36.jp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pbismn.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hyperlink" Target="https://www.pbis.org/Common/Cms/files/pbisresources/PBIS%20Cultural%20Responsiveness%20Field%20Guide.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basicfba.pbworks.com/w/file/fetch/58926672/Basic%20FBAandBSP4.2012.%20RACER.pdf"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hyperlink" Target="http://www.pbis.org/Common/Cms/files/pbisresources/SWPBS_ImplementationBlueprint_vSep_23_2010.pdf" TargetMode="External"/><Relationship Id="rId5" Type="http://schemas.openxmlformats.org/officeDocument/2006/relationships/hyperlink" Target="http://pbisapps.org/" TargetMode="External"/><Relationship Id="rId4" Type="http://schemas.openxmlformats.org/officeDocument/2006/relationships/hyperlink" Target="http://pbismissouri.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bit.ly/PBISArtifactsFolder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8.jpg"/><Relationship Id="rId12"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jp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g"/><Relationship Id="rId12"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2"/>
          <p:cNvSpPr txBox="1">
            <a:spLocks noGrp="1"/>
          </p:cNvSpPr>
          <p:nvPr>
            <p:ph type="ctrTitle"/>
          </p:nvPr>
        </p:nvSpPr>
        <p:spPr>
          <a:xfrm>
            <a:off x="685800" y="2741857"/>
            <a:ext cx="7772400" cy="300296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E1529"/>
              </a:buClr>
              <a:buSzPts val="4410"/>
              <a:buFont typeface="Arial"/>
              <a:buNone/>
            </a:pPr>
            <a:br>
              <a:rPr lang="en-US" sz="4410" b="1" dirty="0">
                <a:latin typeface="Arial"/>
                <a:ea typeface="Arial"/>
                <a:cs typeface="Arial"/>
                <a:sym typeface="Arial"/>
              </a:rPr>
            </a:br>
            <a:r>
              <a:rPr lang="en-US" sz="4410" b="1" dirty="0">
                <a:latin typeface="Arial"/>
                <a:ea typeface="Arial"/>
                <a:cs typeface="Arial"/>
                <a:sym typeface="Arial"/>
              </a:rPr>
              <a:t>PBIS </a:t>
            </a:r>
            <a:br>
              <a:rPr lang="en-US" sz="4410" b="1" dirty="0">
                <a:latin typeface="Arial"/>
                <a:ea typeface="Arial"/>
                <a:cs typeface="Arial"/>
                <a:sym typeface="Arial"/>
              </a:rPr>
            </a:br>
            <a:r>
              <a:rPr lang="en-US" sz="4410" b="1" dirty="0">
                <a:latin typeface="Arial"/>
                <a:ea typeface="Arial"/>
                <a:cs typeface="Arial"/>
                <a:sym typeface="Arial"/>
              </a:rPr>
              <a:t>Team Training</a:t>
            </a:r>
            <a:br>
              <a:rPr lang="en-US" sz="4410" b="1" dirty="0"/>
            </a:br>
            <a:r>
              <a:rPr lang="en-US" sz="4410" b="1" dirty="0"/>
              <a:t>1A</a:t>
            </a:r>
            <a:br>
              <a:rPr lang="en-US" sz="3240" b="1" dirty="0"/>
            </a:br>
            <a:r>
              <a:rPr lang="en-US" sz="3600" b="1" dirty="0">
                <a:solidFill>
                  <a:srgbClr val="DD8047"/>
                </a:solidFill>
                <a:latin typeface="Arial"/>
                <a:ea typeface="Arial"/>
                <a:cs typeface="Arial"/>
                <a:sym typeface="Arial"/>
              </a:rPr>
              <a:t>Overview Introductions and Getting Started</a:t>
            </a:r>
            <a:endParaRPr sz="3600" b="1" dirty="0">
              <a:solidFill>
                <a:srgbClr val="DD8047"/>
              </a:solidFill>
              <a:latin typeface="Arial"/>
              <a:ea typeface="Arial"/>
              <a:cs typeface="Arial"/>
              <a:sym typeface="Arial"/>
            </a:endParaRPr>
          </a:p>
        </p:txBody>
      </p:sp>
      <p:pic>
        <p:nvPicPr>
          <p:cNvPr id="128" name="Google Shape;128;p32" descr="Minnesota is printed in green at the top of the logo.  PBIS is printed in blue and white.  The 'S&quot; looks like a river with a red, yellow and green tree next to it." title="Minnesota PBIS Logo"/>
          <p:cNvPicPr preferRelativeResize="0"/>
          <p:nvPr/>
        </p:nvPicPr>
        <p:blipFill rotWithShape="1">
          <a:blip r:embed="rId3">
            <a:alphaModFix/>
          </a:blip>
          <a:srcRect/>
          <a:stretch/>
        </p:blipFill>
        <p:spPr>
          <a:xfrm>
            <a:off x="2006428" y="439037"/>
            <a:ext cx="5248593" cy="23028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41" descr="This picture shows three trumpets hung with red banners.  Text reads: Ready? Let's go!" title="Trumpets"/>
          <p:cNvPicPr preferRelativeResize="0"/>
          <p:nvPr/>
        </p:nvPicPr>
        <p:blipFill rotWithShape="1">
          <a:blip r:embed="rId3">
            <a:alphaModFix/>
          </a:blip>
          <a:srcRect/>
          <a:stretch/>
        </p:blipFill>
        <p:spPr>
          <a:xfrm flipH="1">
            <a:off x="2164091" y="1243505"/>
            <a:ext cx="4834308" cy="5106865"/>
          </a:xfrm>
          <a:prstGeom prst="rect">
            <a:avLst/>
          </a:prstGeom>
          <a:noFill/>
          <a:ln>
            <a:noFill/>
          </a:ln>
        </p:spPr>
      </p:pic>
      <p:pic>
        <p:nvPicPr>
          <p:cNvPr id="221" name="Google Shape;221;p41" descr="This blue and white icon shows a book.  There is no text." title="Core Content Icon"/>
          <p:cNvPicPr preferRelativeResize="0"/>
          <p:nvPr/>
        </p:nvPicPr>
        <p:blipFill rotWithShape="1">
          <a:blip r:embed="rId4">
            <a:alphaModFix/>
          </a:blip>
          <a:srcRect/>
          <a:stretch/>
        </p:blipFill>
        <p:spPr>
          <a:xfrm>
            <a:off x="307204" y="308269"/>
            <a:ext cx="713232" cy="713232"/>
          </a:xfrm>
          <a:prstGeom prst="rect">
            <a:avLst/>
          </a:prstGeom>
          <a:noFill/>
          <a:ln>
            <a:noFill/>
          </a:ln>
          <a:effectLst>
            <a:outerShdw blurRad="50800" dist="38100" dir="2700000" algn="tl" rotWithShape="0">
              <a:srgbClr val="000000">
                <a:alpha val="42745"/>
              </a:srgbClr>
            </a:outerShdw>
          </a:effectLst>
        </p:spPr>
      </p:pic>
      <p:sp>
        <p:nvSpPr>
          <p:cNvPr id="222" name="Google Shape;222;p41"/>
          <p:cNvSpPr txBox="1">
            <a:spLocks noGrp="1"/>
          </p:cNvSpPr>
          <p:nvPr>
            <p:ph type="title" idx="4294967295"/>
          </p:nvPr>
        </p:nvSpPr>
        <p:spPr>
          <a:xfrm rot="-2121053">
            <a:off x="4733391" y="922725"/>
            <a:ext cx="3328106" cy="225017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Twentieth Century"/>
              <a:buNone/>
            </a:pPr>
            <a:r>
              <a:rPr lang="en-US" i="1"/>
              <a:t>READY?</a:t>
            </a:r>
            <a:br>
              <a:rPr lang="en-US" i="1"/>
            </a:br>
            <a:r>
              <a:rPr lang="en-US" i="1"/>
              <a:t>LETS</a:t>
            </a:r>
            <a:br>
              <a:rPr lang="en-US" i="1"/>
            </a:br>
            <a:r>
              <a:rPr lang="en-US" i="1"/>
              <a:t>GO!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42" descr="Implementation Stages: Exploration, Installation, Initial implementation, full implementation.  There are two way arrows between each stage.  "/>
          <p:cNvPicPr preferRelativeResize="0"/>
          <p:nvPr/>
        </p:nvPicPr>
        <p:blipFill>
          <a:blip r:embed="rId3">
            <a:alphaModFix/>
          </a:blip>
          <a:stretch>
            <a:fillRect/>
          </a:stretch>
        </p:blipFill>
        <p:spPr>
          <a:xfrm>
            <a:off x="346863" y="1505633"/>
            <a:ext cx="8450275" cy="3340800"/>
          </a:xfrm>
          <a:prstGeom prst="rect">
            <a:avLst/>
          </a:prstGeom>
          <a:noFill/>
          <a:ln>
            <a:noFill/>
          </a:ln>
        </p:spPr>
      </p:pic>
      <p:pic>
        <p:nvPicPr>
          <p:cNvPr id="228" name="Google Shape;228;p42" descr="State Implementation and Scaling-up of evidence-based practices: Scaling up brief.  September 2013.  Authors Fossen, Blase, Horner, Sims and Sugai. ">
            <a:hlinkClick r:id="rId4"/>
          </p:cNvPr>
          <p:cNvPicPr preferRelativeResize="0"/>
          <p:nvPr/>
        </p:nvPicPr>
        <p:blipFill>
          <a:blip r:embed="rId5">
            <a:alphaModFix/>
          </a:blip>
          <a:stretch>
            <a:fillRect/>
          </a:stretch>
        </p:blipFill>
        <p:spPr>
          <a:xfrm>
            <a:off x="300400" y="311733"/>
            <a:ext cx="6166012" cy="824425"/>
          </a:xfrm>
          <a:prstGeom prst="rect">
            <a:avLst/>
          </a:prstGeom>
          <a:noFill/>
          <a:ln>
            <a:noFill/>
          </a:ln>
        </p:spPr>
      </p:pic>
      <p:sp>
        <p:nvSpPr>
          <p:cNvPr id="229" name="Google Shape;229;p42"/>
          <p:cNvSpPr txBox="1"/>
          <p:nvPr/>
        </p:nvSpPr>
        <p:spPr>
          <a:xfrm>
            <a:off x="412800" y="4617300"/>
            <a:ext cx="8318400" cy="180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b="1">
                <a:solidFill>
                  <a:schemeClr val="dk1"/>
                </a:solidFill>
                <a:latin typeface="Didact Gothic"/>
                <a:ea typeface="Didact Gothic"/>
                <a:cs typeface="Didact Gothic"/>
                <a:sym typeface="Didact Gothic"/>
              </a:rPr>
              <a:t>Installation </a:t>
            </a:r>
            <a:r>
              <a:rPr lang="en-US" sz="1800">
                <a:solidFill>
                  <a:schemeClr val="dk1"/>
                </a:solidFill>
                <a:latin typeface="Didact Gothic"/>
                <a:ea typeface="Didact Gothic"/>
                <a:cs typeface="Didact Gothic"/>
                <a:sym typeface="Didact Gothic"/>
              </a:rPr>
              <a:t>– establishing the resources needed to use an innovation and resources required to implement the innovation with fidelity resulting in good outcomes for students</a:t>
            </a:r>
            <a:endParaRPr sz="1800" b="1">
              <a:latin typeface="Didact Gothic"/>
              <a:ea typeface="Didact Gothic"/>
              <a:cs typeface="Didact Gothic"/>
              <a:sym typeface="Didact Gothic"/>
            </a:endParaRPr>
          </a:p>
        </p:txBody>
      </p:sp>
      <p:sp>
        <p:nvSpPr>
          <p:cNvPr id="2" name="Title 1" hidden="1">
            <a:extLst>
              <a:ext uri="{FF2B5EF4-FFF2-40B4-BE49-F238E27FC236}">
                <a16:creationId xmlns:a16="http://schemas.microsoft.com/office/drawing/2014/main" id="{16780A89-75E1-2147-9396-F1021D485442}"/>
              </a:ext>
            </a:extLst>
          </p:cNvPr>
          <p:cNvSpPr>
            <a:spLocks noGrp="1"/>
          </p:cNvSpPr>
          <p:nvPr>
            <p:ph type="title"/>
          </p:nvPr>
        </p:nvSpPr>
        <p:spPr/>
        <p:txBody>
          <a:bodyPr/>
          <a:lstStyle/>
          <a:p>
            <a:r>
              <a:rPr lang="en-US" dirty="0"/>
              <a:t>Implementation Stages </a:t>
            </a:r>
          </a:p>
        </p:txBody>
      </p:sp>
      <p:sp>
        <p:nvSpPr>
          <p:cNvPr id="3" name="Text Placeholder 2">
            <a:extLst>
              <a:ext uri="{FF2B5EF4-FFF2-40B4-BE49-F238E27FC236}">
                <a16:creationId xmlns:a16="http://schemas.microsoft.com/office/drawing/2014/main" id="{F1F14BBD-723A-F94D-9109-159628A2152C}"/>
              </a:ext>
            </a:extLst>
          </p:cNvPr>
          <p:cNvSpPr>
            <a:spLocks noGrp="1"/>
          </p:cNvSpPr>
          <p:nvPr>
            <p:ph type="body" idx="1"/>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43" descr="This is the same illustration of implementation stages that appeared on the previous slide. "/>
          <p:cNvPicPr preferRelativeResize="0"/>
          <p:nvPr/>
        </p:nvPicPr>
        <p:blipFill>
          <a:blip r:embed="rId3">
            <a:alphaModFix/>
          </a:blip>
          <a:stretch>
            <a:fillRect/>
          </a:stretch>
        </p:blipFill>
        <p:spPr>
          <a:xfrm>
            <a:off x="1256751" y="1417824"/>
            <a:ext cx="7055500" cy="2789400"/>
          </a:xfrm>
          <a:prstGeom prst="rect">
            <a:avLst/>
          </a:prstGeom>
          <a:noFill/>
          <a:ln>
            <a:noFill/>
          </a:ln>
        </p:spPr>
      </p:pic>
      <p:sp>
        <p:nvSpPr>
          <p:cNvPr id="235" name="Google Shape;235;p43"/>
          <p:cNvSpPr txBox="1"/>
          <p:nvPr/>
        </p:nvSpPr>
        <p:spPr>
          <a:xfrm>
            <a:off x="412800" y="4617300"/>
            <a:ext cx="8318400" cy="180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Didact Gothic"/>
                <a:ea typeface="Didact Gothic"/>
                <a:cs typeface="Didact Gothic"/>
                <a:sym typeface="Didact Gothic"/>
              </a:rPr>
              <a:t>Initial Implementation </a:t>
            </a:r>
            <a:r>
              <a:rPr lang="en-US" sz="1800">
                <a:latin typeface="Didact Gothic"/>
                <a:ea typeface="Didact Gothic"/>
                <a:cs typeface="Didact Gothic"/>
                <a:sym typeface="Didact Gothic"/>
              </a:rPr>
              <a:t>– the first use of an innovation by educators and others working in a school and district environment that is just learning how to support the new ways of work (sometimes referred to as the “awkward stage”)</a:t>
            </a:r>
            <a:endParaRPr sz="1800">
              <a:latin typeface="Didact Gothic"/>
              <a:ea typeface="Didact Gothic"/>
              <a:cs typeface="Didact Gothic"/>
              <a:sym typeface="Didact Gothic"/>
            </a:endParaRPr>
          </a:p>
        </p:txBody>
      </p:sp>
      <p:sp>
        <p:nvSpPr>
          <p:cNvPr id="2" name="Title 1" hidden="1">
            <a:extLst>
              <a:ext uri="{FF2B5EF4-FFF2-40B4-BE49-F238E27FC236}">
                <a16:creationId xmlns:a16="http://schemas.microsoft.com/office/drawing/2014/main" id="{BB431673-E989-CF4E-B118-E0839C22333A}"/>
              </a:ext>
            </a:extLst>
          </p:cNvPr>
          <p:cNvSpPr>
            <a:spLocks noGrp="1"/>
          </p:cNvSpPr>
          <p:nvPr>
            <p:ph type="title"/>
          </p:nvPr>
        </p:nvSpPr>
        <p:spPr/>
        <p:txBody>
          <a:bodyPr/>
          <a:lstStyle/>
          <a:p>
            <a:r>
              <a:rPr lang="en-US" dirty="0"/>
              <a:t>Implementation Stages</a:t>
            </a:r>
          </a:p>
        </p:txBody>
      </p:sp>
      <p:sp>
        <p:nvSpPr>
          <p:cNvPr id="3" name="Text Placeholder 2">
            <a:extLst>
              <a:ext uri="{FF2B5EF4-FFF2-40B4-BE49-F238E27FC236}">
                <a16:creationId xmlns:a16="http://schemas.microsoft.com/office/drawing/2014/main" id="{2C0A8861-F916-0845-93CD-286D6434B97D}"/>
              </a:ext>
            </a:extLst>
          </p:cNvPr>
          <p:cNvSpPr>
            <a:spLocks noGrp="1"/>
          </p:cNvSpPr>
          <p:nvPr>
            <p:ph type="body" idx="1"/>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4"/>
          <p:cNvSpPr txBox="1">
            <a:spLocks noGrp="1"/>
          </p:cNvSpPr>
          <p:nvPr>
            <p:ph type="title"/>
          </p:nvPr>
        </p:nvSpPr>
        <p:spPr>
          <a:xfrm>
            <a:off x="1117600" y="313387"/>
            <a:ext cx="6755324" cy="6530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Twentieth Century"/>
              <a:buNone/>
            </a:pPr>
            <a:r>
              <a:rPr lang="en-US"/>
              <a:t>Every Opportunity</a:t>
            </a:r>
            <a:endParaRPr/>
          </a:p>
        </p:txBody>
      </p:sp>
      <p:sp>
        <p:nvSpPr>
          <p:cNvPr id="242" name="Google Shape;242;p44"/>
          <p:cNvSpPr/>
          <p:nvPr/>
        </p:nvSpPr>
        <p:spPr>
          <a:xfrm>
            <a:off x="1604917" y="5332787"/>
            <a:ext cx="642081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a:solidFill>
                  <a:schemeClr val="hlink"/>
                </a:solidFill>
                <a:latin typeface="Calibri"/>
                <a:ea typeface="Calibri"/>
                <a:cs typeface="Calibri"/>
                <a:sym typeface="Calibri"/>
                <a:hlinkClick r:id="rId3"/>
              </a:rPr>
              <a:t>https://www.youtube.com/watch?v=VxyxywShewI</a:t>
            </a:r>
            <a:endParaRPr sz="1800">
              <a:solidFill>
                <a:schemeClr val="dk1"/>
              </a:solidFill>
              <a:latin typeface="Calibri"/>
              <a:ea typeface="Calibri"/>
              <a:cs typeface="Calibri"/>
              <a:sym typeface="Calibri"/>
            </a:endParaRPr>
          </a:p>
        </p:txBody>
      </p:sp>
      <p:pic>
        <p:nvPicPr>
          <p:cNvPr id="243" name="Google Shape;243;p44" descr="Three students getting on the bus, the first student is greeting the driver." title="Kids on Bus"/>
          <p:cNvPicPr preferRelativeResize="0"/>
          <p:nvPr/>
        </p:nvPicPr>
        <p:blipFill rotWithShape="1">
          <a:blip r:embed="rId4">
            <a:alphaModFix/>
          </a:blip>
          <a:srcRect/>
          <a:stretch/>
        </p:blipFill>
        <p:spPr>
          <a:xfrm>
            <a:off x="1646200" y="1361938"/>
            <a:ext cx="6379535" cy="370256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5"/>
          <p:cNvSpPr txBox="1"/>
          <p:nvPr/>
        </p:nvSpPr>
        <p:spPr>
          <a:xfrm>
            <a:off x="221733" y="6389375"/>
            <a:ext cx="469672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(USDOE OSEP PBIS TA Center, 2010)</a:t>
            </a:r>
            <a:endParaRPr/>
          </a:p>
        </p:txBody>
      </p:sp>
      <p:sp>
        <p:nvSpPr>
          <p:cNvPr id="251" name="Google Shape;251;p45"/>
          <p:cNvSpPr txBox="1">
            <a:spLocks noGrp="1"/>
          </p:cNvSpPr>
          <p:nvPr>
            <p:ph type="body" idx="1"/>
          </p:nvPr>
        </p:nvSpPr>
        <p:spPr>
          <a:xfrm>
            <a:off x="342618" y="1176885"/>
            <a:ext cx="8618888" cy="4058920"/>
          </a:xfrm>
          <a:prstGeom prst="rect">
            <a:avLst/>
          </a:prstGeom>
          <a:noFill/>
          <a:ln>
            <a:noFill/>
          </a:ln>
        </p:spPr>
        <p:txBody>
          <a:bodyPr spcFirstLastPara="1" wrap="square" lIns="91425" tIns="45700" rIns="91425" bIns="45700" anchor="t" anchorCtr="0">
            <a:noAutofit/>
          </a:bodyPr>
          <a:lstStyle/>
          <a:p>
            <a:pPr marL="457200" lvl="1" indent="-457200" algn="l" rtl="0">
              <a:lnSpc>
                <a:spcPct val="70000"/>
              </a:lnSpc>
              <a:spcBef>
                <a:spcPts val="0"/>
              </a:spcBef>
              <a:spcAft>
                <a:spcPts val="0"/>
              </a:spcAft>
              <a:buSzPts val="2590"/>
              <a:buFont typeface="Noto Sans Symbols"/>
              <a:buChar char="✔"/>
            </a:pPr>
            <a:r>
              <a:rPr lang="en-US" sz="2590">
                <a:solidFill>
                  <a:srgbClr val="3A54A5"/>
                </a:solidFill>
                <a:latin typeface="Arial"/>
                <a:ea typeface="Arial"/>
                <a:cs typeface="Arial"/>
                <a:sym typeface="Arial"/>
              </a:rPr>
              <a:t>Research Based</a:t>
            </a:r>
            <a:endParaRPr/>
          </a:p>
          <a:p>
            <a:pPr marL="0" lvl="1" indent="0" algn="l" rtl="0">
              <a:lnSpc>
                <a:spcPct val="70000"/>
              </a:lnSpc>
              <a:spcBef>
                <a:spcPts val="518"/>
              </a:spcBef>
              <a:spcAft>
                <a:spcPts val="0"/>
              </a:spcAft>
              <a:buSzPts val="2590"/>
              <a:buNone/>
            </a:pPr>
            <a:endParaRPr sz="2590">
              <a:solidFill>
                <a:srgbClr val="3A54A5"/>
              </a:solidFill>
              <a:latin typeface="Arial"/>
              <a:ea typeface="Arial"/>
              <a:cs typeface="Arial"/>
              <a:sym typeface="Arial"/>
            </a:endParaRPr>
          </a:p>
          <a:p>
            <a:pPr marL="457200" lvl="1" indent="-457200" algn="l" rtl="0">
              <a:lnSpc>
                <a:spcPct val="70000"/>
              </a:lnSpc>
              <a:spcBef>
                <a:spcPts val="592"/>
              </a:spcBef>
              <a:spcAft>
                <a:spcPts val="0"/>
              </a:spcAft>
              <a:buSzPts val="2960"/>
              <a:buFont typeface="Noto Sans Symbols"/>
              <a:buChar char="✔"/>
            </a:pPr>
            <a:r>
              <a:rPr lang="en-US" sz="2960">
                <a:solidFill>
                  <a:srgbClr val="3A54A5"/>
                </a:solidFill>
                <a:latin typeface="Arial"/>
                <a:ea typeface="Arial"/>
                <a:cs typeface="Arial"/>
                <a:sym typeface="Arial"/>
              </a:rPr>
              <a:t>Used across MN (# of Schools)</a:t>
            </a:r>
            <a:endParaRPr/>
          </a:p>
          <a:p>
            <a:pPr marL="457200" lvl="1" indent="-457200" algn="l" rtl="0">
              <a:lnSpc>
                <a:spcPct val="70000"/>
              </a:lnSpc>
              <a:spcBef>
                <a:spcPts val="592"/>
              </a:spcBef>
              <a:spcAft>
                <a:spcPts val="0"/>
              </a:spcAft>
              <a:buSzPts val="2960"/>
              <a:buFont typeface="Noto Sans Symbols"/>
              <a:buChar char="✔"/>
            </a:pPr>
            <a:r>
              <a:rPr lang="en-US" sz="2960">
                <a:solidFill>
                  <a:srgbClr val="3A54A5"/>
                </a:solidFill>
                <a:latin typeface="Arial"/>
                <a:ea typeface="Arial"/>
                <a:cs typeface="Arial"/>
                <a:sym typeface="Arial"/>
              </a:rPr>
              <a:t>Used across the world (25,911 schools and counting!)</a:t>
            </a:r>
            <a:endParaRPr/>
          </a:p>
          <a:p>
            <a:pPr marL="868363" lvl="1" indent="-269240" algn="l" rtl="0">
              <a:lnSpc>
                <a:spcPct val="70000"/>
              </a:lnSpc>
              <a:spcBef>
                <a:spcPts val="592"/>
              </a:spcBef>
              <a:spcAft>
                <a:spcPts val="0"/>
              </a:spcAft>
              <a:buSzPts val="2960"/>
              <a:buFont typeface="Noto Sans Symbols"/>
              <a:buNone/>
            </a:pPr>
            <a:endParaRPr sz="2960">
              <a:solidFill>
                <a:srgbClr val="3A54A5"/>
              </a:solidFill>
              <a:latin typeface="Arial"/>
              <a:ea typeface="Arial"/>
              <a:cs typeface="Arial"/>
              <a:sym typeface="Arial"/>
            </a:endParaRPr>
          </a:p>
          <a:p>
            <a:pPr marL="457200" lvl="0" indent="-457200" algn="l" rtl="0">
              <a:lnSpc>
                <a:spcPct val="80000"/>
              </a:lnSpc>
              <a:spcBef>
                <a:spcPts val="0"/>
              </a:spcBef>
              <a:spcAft>
                <a:spcPts val="0"/>
              </a:spcAft>
              <a:buClr>
                <a:schemeClr val="accent5"/>
              </a:buClr>
              <a:buSzPts val="3200"/>
              <a:buFont typeface="Noto Sans Symbols"/>
              <a:buChar char="✔"/>
            </a:pPr>
            <a:r>
              <a:rPr lang="en-US" sz="2960">
                <a:solidFill>
                  <a:srgbClr val="3A54A5"/>
                </a:solidFill>
                <a:latin typeface="Arial"/>
                <a:ea typeface="Arial"/>
                <a:cs typeface="Arial"/>
                <a:sym typeface="Arial"/>
              </a:rPr>
              <a:t>A building-based team approach</a:t>
            </a:r>
            <a:endParaRPr sz="2960">
              <a:solidFill>
                <a:srgbClr val="3A54A5"/>
              </a:solidFill>
              <a:latin typeface="Arial"/>
              <a:ea typeface="Arial"/>
              <a:cs typeface="Arial"/>
              <a:sym typeface="Arial"/>
            </a:endParaRPr>
          </a:p>
          <a:p>
            <a:pPr marL="457200" lvl="0" indent="-457200" algn="l" rtl="0">
              <a:lnSpc>
                <a:spcPct val="80000"/>
              </a:lnSpc>
              <a:spcBef>
                <a:spcPts val="600"/>
              </a:spcBef>
              <a:spcAft>
                <a:spcPts val="0"/>
              </a:spcAft>
              <a:buClr>
                <a:schemeClr val="accent5"/>
              </a:buClr>
              <a:buSzPts val="3200"/>
              <a:buFont typeface="Noto Sans Symbols"/>
              <a:buChar char="✔"/>
            </a:pPr>
            <a:r>
              <a:rPr lang="en-US" sz="2960">
                <a:solidFill>
                  <a:srgbClr val="3A54A5"/>
                </a:solidFill>
                <a:latin typeface="Arial"/>
                <a:ea typeface="Arial"/>
                <a:cs typeface="Arial"/>
                <a:sym typeface="Arial"/>
              </a:rPr>
              <a:t>A way to build on existing strengths</a:t>
            </a:r>
            <a:endParaRPr sz="2960">
              <a:solidFill>
                <a:srgbClr val="3A54A5"/>
              </a:solidFill>
              <a:latin typeface="Arial"/>
              <a:ea typeface="Arial"/>
              <a:cs typeface="Arial"/>
              <a:sym typeface="Arial"/>
            </a:endParaRPr>
          </a:p>
          <a:p>
            <a:pPr marL="457200" lvl="0" indent="-457200" algn="l" rtl="0">
              <a:lnSpc>
                <a:spcPct val="80000"/>
              </a:lnSpc>
              <a:spcBef>
                <a:spcPts val="600"/>
              </a:spcBef>
              <a:spcAft>
                <a:spcPts val="0"/>
              </a:spcAft>
              <a:buClr>
                <a:schemeClr val="accent5"/>
              </a:buClr>
              <a:buSzPts val="3200"/>
              <a:buFont typeface="Noto Sans Symbols"/>
              <a:buChar char="✔"/>
            </a:pPr>
            <a:r>
              <a:rPr lang="en-US" sz="2960">
                <a:solidFill>
                  <a:srgbClr val="3A54A5"/>
                </a:solidFill>
                <a:latin typeface="Arial"/>
                <a:ea typeface="Arial"/>
                <a:cs typeface="Arial"/>
                <a:sym typeface="Arial"/>
              </a:rPr>
              <a:t>A process able to flex to fit a school’s situation</a:t>
            </a:r>
            <a:endParaRPr sz="2960">
              <a:solidFill>
                <a:srgbClr val="3A54A5"/>
              </a:solidFill>
              <a:latin typeface="Arial"/>
              <a:ea typeface="Arial"/>
              <a:cs typeface="Arial"/>
              <a:sym typeface="Arial"/>
            </a:endParaRPr>
          </a:p>
          <a:p>
            <a:pPr marL="457200" lvl="0" indent="-457200" algn="l" rtl="0">
              <a:lnSpc>
                <a:spcPct val="80000"/>
              </a:lnSpc>
              <a:spcBef>
                <a:spcPts val="600"/>
              </a:spcBef>
              <a:spcAft>
                <a:spcPts val="0"/>
              </a:spcAft>
              <a:buClr>
                <a:schemeClr val="accent5"/>
              </a:buClr>
              <a:buSzPts val="3200"/>
              <a:buFont typeface="Noto Sans Symbols"/>
              <a:buChar char="✔"/>
            </a:pPr>
            <a:r>
              <a:rPr lang="en-US" sz="2960">
                <a:solidFill>
                  <a:srgbClr val="3A54A5"/>
                </a:solidFill>
                <a:latin typeface="Arial"/>
                <a:ea typeface="Arial"/>
                <a:cs typeface="Arial"/>
                <a:sym typeface="Arial"/>
              </a:rPr>
              <a:t>Enduring</a:t>
            </a:r>
            <a:endParaRPr sz="2960">
              <a:solidFill>
                <a:srgbClr val="3A54A5"/>
              </a:solidFill>
              <a:latin typeface="Arial"/>
              <a:ea typeface="Arial"/>
              <a:cs typeface="Arial"/>
              <a:sym typeface="Arial"/>
            </a:endParaRPr>
          </a:p>
          <a:p>
            <a:pPr marL="411163" lvl="1" indent="0" algn="l" rtl="0">
              <a:lnSpc>
                <a:spcPct val="70000"/>
              </a:lnSpc>
              <a:spcBef>
                <a:spcPts val="592"/>
              </a:spcBef>
              <a:spcAft>
                <a:spcPts val="0"/>
              </a:spcAft>
              <a:buSzPts val="2960"/>
              <a:buFont typeface="Arial"/>
              <a:buNone/>
            </a:pPr>
            <a:endParaRPr sz="2960">
              <a:solidFill>
                <a:srgbClr val="3A54A5"/>
              </a:solidFill>
              <a:latin typeface="Arial"/>
              <a:ea typeface="Arial"/>
              <a:cs typeface="Arial"/>
              <a:sym typeface="Arial"/>
            </a:endParaRPr>
          </a:p>
          <a:p>
            <a:pPr marL="411163" lvl="1" indent="0" algn="ctr" rtl="0">
              <a:lnSpc>
                <a:spcPct val="70000"/>
              </a:lnSpc>
              <a:spcBef>
                <a:spcPts val="592"/>
              </a:spcBef>
              <a:spcAft>
                <a:spcPts val="0"/>
              </a:spcAft>
              <a:buSzPts val="2960"/>
              <a:buFont typeface="Arial"/>
              <a:buNone/>
            </a:pPr>
            <a:endParaRPr sz="2960">
              <a:solidFill>
                <a:srgbClr val="DD8047"/>
              </a:solidFill>
              <a:latin typeface="Arial"/>
              <a:ea typeface="Arial"/>
              <a:cs typeface="Arial"/>
              <a:sym typeface="Arial"/>
            </a:endParaRPr>
          </a:p>
        </p:txBody>
      </p:sp>
      <p:pic>
        <p:nvPicPr>
          <p:cNvPr id="252" name="Google Shape;252;p45" descr="This blue and white icon shows a book.  There is no text." title="Core Content Icon"/>
          <p:cNvPicPr preferRelativeResize="0"/>
          <p:nvPr/>
        </p:nvPicPr>
        <p:blipFill rotWithShape="1">
          <a:blip r:embed="rId3">
            <a:alphaModFix/>
          </a:blip>
          <a:srcRect/>
          <a:stretch/>
        </p:blipFill>
        <p:spPr>
          <a:xfrm>
            <a:off x="307204" y="308269"/>
            <a:ext cx="713232" cy="713232"/>
          </a:xfrm>
          <a:prstGeom prst="rect">
            <a:avLst/>
          </a:prstGeom>
          <a:noFill/>
          <a:ln>
            <a:noFill/>
          </a:ln>
          <a:effectLst>
            <a:outerShdw blurRad="50800" dist="38100" dir="2700000" algn="tl" rotWithShape="0">
              <a:srgbClr val="000000">
                <a:alpha val="42745"/>
              </a:srgbClr>
            </a:outerShdw>
          </a:effectLst>
        </p:spPr>
      </p:pic>
      <p:sp>
        <p:nvSpPr>
          <p:cNvPr id="253" name="Google Shape;253;p45"/>
          <p:cNvSpPr txBox="1">
            <a:spLocks noGrp="1"/>
          </p:cNvSpPr>
          <p:nvPr>
            <p:ph type="title"/>
          </p:nvPr>
        </p:nvSpPr>
        <p:spPr>
          <a:xfrm>
            <a:off x="1328962" y="290275"/>
            <a:ext cx="6914954" cy="72114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D2A53"/>
              </a:buClr>
              <a:buSzPts val="3200"/>
              <a:buFont typeface="Arial"/>
              <a:buNone/>
            </a:pPr>
            <a:r>
              <a:rPr lang="en-US">
                <a:solidFill>
                  <a:srgbClr val="1D2A53"/>
                </a:solidFill>
                <a:latin typeface="Arial"/>
                <a:ea typeface="Arial"/>
                <a:cs typeface="Arial"/>
                <a:sym typeface="Arial"/>
              </a:rPr>
              <a:t>PBIS is…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6"/>
          <p:cNvSpPr txBox="1"/>
          <p:nvPr/>
        </p:nvSpPr>
        <p:spPr>
          <a:xfrm>
            <a:off x="221733" y="6389375"/>
            <a:ext cx="469672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(USDOE OSEP PBIS TA Center, 2010)</a:t>
            </a:r>
            <a:endParaRPr/>
          </a:p>
        </p:txBody>
      </p:sp>
      <p:sp>
        <p:nvSpPr>
          <p:cNvPr id="261" name="Google Shape;261;p46"/>
          <p:cNvSpPr txBox="1"/>
          <p:nvPr/>
        </p:nvSpPr>
        <p:spPr>
          <a:xfrm>
            <a:off x="108600" y="5101579"/>
            <a:ext cx="9035400" cy="1009800"/>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TURN and TALK: </a:t>
            </a:r>
            <a:endParaRPr/>
          </a:p>
          <a:p>
            <a:pPr marL="0" marR="0" lvl="0" indent="0" algn="l" rtl="0">
              <a:spcBef>
                <a:spcPts val="0"/>
              </a:spcBef>
              <a:spcAft>
                <a:spcPts val="0"/>
              </a:spcAft>
              <a:buNone/>
            </a:pPr>
            <a:r>
              <a:rPr lang="en-US" sz="2000" b="1">
                <a:solidFill>
                  <a:schemeClr val="dk1"/>
                </a:solidFill>
                <a:latin typeface="Calibri"/>
                <a:ea typeface="Calibri"/>
                <a:cs typeface="Calibri"/>
                <a:sym typeface="Calibri"/>
              </a:rPr>
              <a:t>What are your current improvement processes and how does PBIS fit into this?</a:t>
            </a:r>
            <a:endParaRPr b="1"/>
          </a:p>
        </p:txBody>
      </p:sp>
      <p:sp>
        <p:nvSpPr>
          <p:cNvPr id="262" name="Google Shape;262;p46"/>
          <p:cNvSpPr txBox="1">
            <a:spLocks noGrp="1"/>
          </p:cNvSpPr>
          <p:nvPr>
            <p:ph type="body" idx="1"/>
          </p:nvPr>
        </p:nvSpPr>
        <p:spPr>
          <a:xfrm>
            <a:off x="372218" y="1196635"/>
            <a:ext cx="8257500" cy="4059000"/>
          </a:xfrm>
          <a:prstGeom prst="rect">
            <a:avLst/>
          </a:prstGeom>
          <a:noFill/>
          <a:ln>
            <a:noFill/>
          </a:ln>
        </p:spPr>
        <p:txBody>
          <a:bodyPr spcFirstLastPara="1" wrap="square" lIns="91425" tIns="45700" rIns="91425" bIns="45700" anchor="t" anchorCtr="0">
            <a:noAutofit/>
          </a:bodyPr>
          <a:lstStyle/>
          <a:p>
            <a:pPr marL="411163" lvl="1" indent="0" algn="ctr" rtl="0">
              <a:lnSpc>
                <a:spcPct val="80000"/>
              </a:lnSpc>
              <a:spcBef>
                <a:spcPts val="0"/>
              </a:spcBef>
              <a:spcAft>
                <a:spcPts val="0"/>
              </a:spcAft>
              <a:buSzPts val="2800"/>
              <a:buFont typeface="Arial"/>
              <a:buNone/>
            </a:pPr>
            <a:r>
              <a:rPr lang="en-US">
                <a:latin typeface="Arial"/>
                <a:ea typeface="Arial"/>
                <a:cs typeface="Arial"/>
                <a:sym typeface="Arial"/>
              </a:rPr>
              <a:t>a </a:t>
            </a:r>
            <a:r>
              <a:rPr lang="en-US" b="1">
                <a:solidFill>
                  <a:schemeClr val="accent6"/>
                </a:solidFill>
                <a:latin typeface="Arial"/>
                <a:ea typeface="Arial"/>
                <a:cs typeface="Arial"/>
                <a:sym typeface="Arial"/>
              </a:rPr>
              <a:t>data-driven decision making framework </a:t>
            </a:r>
            <a:r>
              <a:rPr lang="en-US">
                <a:latin typeface="Arial"/>
                <a:ea typeface="Arial"/>
                <a:cs typeface="Arial"/>
                <a:sym typeface="Arial"/>
              </a:rPr>
              <a:t>for establishing the </a:t>
            </a:r>
            <a:r>
              <a:rPr lang="en-US" b="1">
                <a:solidFill>
                  <a:srgbClr val="DD8047"/>
                </a:solidFill>
                <a:latin typeface="Arial"/>
                <a:ea typeface="Arial"/>
                <a:cs typeface="Arial"/>
                <a:sym typeface="Arial"/>
              </a:rPr>
              <a:t>social culture </a:t>
            </a:r>
            <a:r>
              <a:rPr lang="en-US">
                <a:latin typeface="Arial"/>
                <a:ea typeface="Arial"/>
                <a:cs typeface="Arial"/>
                <a:sym typeface="Arial"/>
              </a:rPr>
              <a:t>and behavioral supports needed for a school to be an </a:t>
            </a:r>
            <a:r>
              <a:rPr lang="en-US" b="1">
                <a:solidFill>
                  <a:srgbClr val="DD8047"/>
                </a:solidFill>
                <a:latin typeface="Arial"/>
                <a:ea typeface="Arial"/>
                <a:cs typeface="Arial"/>
                <a:sym typeface="Arial"/>
              </a:rPr>
              <a:t>effective learning environment </a:t>
            </a:r>
            <a:r>
              <a:rPr lang="en-US">
                <a:latin typeface="Arial"/>
                <a:ea typeface="Arial"/>
                <a:cs typeface="Arial"/>
                <a:sym typeface="Arial"/>
              </a:rPr>
              <a:t>for </a:t>
            </a:r>
            <a:endParaRPr/>
          </a:p>
          <a:p>
            <a:pPr marL="411163" lvl="1" indent="0" algn="ctr" rtl="0">
              <a:lnSpc>
                <a:spcPct val="80000"/>
              </a:lnSpc>
              <a:spcBef>
                <a:spcPts val="560"/>
              </a:spcBef>
              <a:spcAft>
                <a:spcPts val="0"/>
              </a:spcAft>
              <a:buSzPts val="2800"/>
              <a:buFont typeface="Arial"/>
              <a:buNone/>
            </a:pPr>
            <a:r>
              <a:rPr lang="en-US" b="1">
                <a:solidFill>
                  <a:srgbClr val="DD8047"/>
                </a:solidFill>
                <a:latin typeface="Arial"/>
                <a:ea typeface="Arial"/>
                <a:cs typeface="Arial"/>
                <a:sym typeface="Arial"/>
              </a:rPr>
              <a:t>all students and staff</a:t>
            </a:r>
            <a:r>
              <a:rPr lang="en-US">
                <a:solidFill>
                  <a:srgbClr val="DD8047"/>
                </a:solidFill>
                <a:latin typeface="Arial"/>
                <a:ea typeface="Arial"/>
                <a:cs typeface="Arial"/>
                <a:sym typeface="Arial"/>
              </a:rPr>
              <a:t>.</a:t>
            </a:r>
            <a:endParaRPr/>
          </a:p>
          <a:p>
            <a:pPr marL="411163" lvl="1" indent="0" algn="ctr" rtl="0">
              <a:lnSpc>
                <a:spcPct val="80000"/>
              </a:lnSpc>
              <a:spcBef>
                <a:spcPts val="640"/>
              </a:spcBef>
              <a:spcAft>
                <a:spcPts val="0"/>
              </a:spcAft>
              <a:buSzPts val="3200"/>
              <a:buFont typeface="Arial"/>
              <a:buNone/>
            </a:pPr>
            <a:endParaRPr sz="3200">
              <a:latin typeface="Arial"/>
              <a:ea typeface="Arial"/>
              <a:cs typeface="Arial"/>
              <a:sym typeface="Arial"/>
            </a:endParaRPr>
          </a:p>
          <a:p>
            <a:pPr marL="868363" lvl="1" indent="-457200" algn="ctr" rtl="0">
              <a:lnSpc>
                <a:spcPct val="80000"/>
              </a:lnSpc>
              <a:spcBef>
                <a:spcPts val="640"/>
              </a:spcBef>
              <a:spcAft>
                <a:spcPts val="0"/>
              </a:spcAft>
              <a:buSzPts val="3200"/>
              <a:buFont typeface="Noto Sans Symbols"/>
              <a:buChar char="✔"/>
            </a:pPr>
            <a:r>
              <a:rPr lang="en-US" sz="3200">
                <a:solidFill>
                  <a:srgbClr val="DD8047"/>
                </a:solidFill>
                <a:latin typeface="Arial"/>
                <a:ea typeface="Arial"/>
                <a:cs typeface="Arial"/>
                <a:sym typeface="Arial"/>
              </a:rPr>
              <a:t>Increase Effectiveness and Efficiency</a:t>
            </a:r>
            <a:endParaRPr/>
          </a:p>
          <a:p>
            <a:pPr marL="411163" lvl="1" indent="0" algn="ctr" rtl="0">
              <a:lnSpc>
                <a:spcPct val="80000"/>
              </a:lnSpc>
              <a:spcBef>
                <a:spcPts val="640"/>
              </a:spcBef>
              <a:spcAft>
                <a:spcPts val="0"/>
              </a:spcAft>
              <a:buSzPts val="3200"/>
              <a:buFont typeface="Arial"/>
              <a:buNone/>
            </a:pPr>
            <a:endParaRPr sz="3200">
              <a:solidFill>
                <a:srgbClr val="DD8047"/>
              </a:solidFill>
              <a:latin typeface="Arial"/>
              <a:ea typeface="Arial"/>
              <a:cs typeface="Arial"/>
              <a:sym typeface="Arial"/>
            </a:endParaRPr>
          </a:p>
          <a:p>
            <a:pPr marL="868363" lvl="1" indent="-457200" algn="ctr" rtl="0">
              <a:lnSpc>
                <a:spcPct val="80000"/>
              </a:lnSpc>
              <a:spcBef>
                <a:spcPts val="640"/>
              </a:spcBef>
              <a:spcAft>
                <a:spcPts val="0"/>
              </a:spcAft>
              <a:buSzPts val="3200"/>
              <a:buFont typeface="Noto Sans Symbols"/>
              <a:buChar char="✔"/>
            </a:pPr>
            <a:r>
              <a:rPr lang="en-US" sz="3200">
                <a:solidFill>
                  <a:srgbClr val="DD8047"/>
                </a:solidFill>
                <a:latin typeface="Arial"/>
                <a:ea typeface="Arial"/>
                <a:cs typeface="Arial"/>
                <a:sym typeface="Arial"/>
              </a:rPr>
              <a:t>Process for Continuous Improvement</a:t>
            </a:r>
            <a:endParaRPr/>
          </a:p>
        </p:txBody>
      </p:sp>
      <p:pic>
        <p:nvPicPr>
          <p:cNvPr id="263" name="Google Shape;263;p46" descr="This blue and white icon shows a book.  There is no text." title="Core Content Icon"/>
          <p:cNvPicPr preferRelativeResize="0"/>
          <p:nvPr/>
        </p:nvPicPr>
        <p:blipFill rotWithShape="1">
          <a:blip r:embed="rId3">
            <a:alphaModFix/>
          </a:blip>
          <a:srcRect/>
          <a:stretch/>
        </p:blipFill>
        <p:spPr>
          <a:xfrm>
            <a:off x="307204" y="308269"/>
            <a:ext cx="713232" cy="713232"/>
          </a:xfrm>
          <a:prstGeom prst="rect">
            <a:avLst/>
          </a:prstGeom>
          <a:noFill/>
          <a:ln>
            <a:noFill/>
          </a:ln>
          <a:effectLst>
            <a:outerShdw blurRad="50800" dist="38100" dir="2700000" algn="tl" rotWithShape="0">
              <a:srgbClr val="000000">
                <a:alpha val="42745"/>
              </a:srgbClr>
            </a:outerShdw>
          </a:effectLst>
        </p:spPr>
      </p:pic>
      <p:sp>
        <p:nvSpPr>
          <p:cNvPr id="264" name="Google Shape;264;p46"/>
          <p:cNvSpPr txBox="1">
            <a:spLocks noGrp="1"/>
          </p:cNvSpPr>
          <p:nvPr>
            <p:ph type="title"/>
          </p:nvPr>
        </p:nvSpPr>
        <p:spPr>
          <a:xfrm>
            <a:off x="1328962" y="290275"/>
            <a:ext cx="6914954" cy="72114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D2A53"/>
              </a:buClr>
              <a:buSzPts val="3200"/>
              <a:buFont typeface="Arial"/>
              <a:buNone/>
            </a:pPr>
            <a:r>
              <a:rPr lang="en-US">
                <a:solidFill>
                  <a:srgbClr val="1D2A53"/>
                </a:solidFill>
                <a:latin typeface="Arial"/>
                <a:ea typeface="Arial"/>
                <a:cs typeface="Arial"/>
                <a:sym typeface="Arial"/>
              </a:rPr>
              <a:t>PBIS is cont…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7"/>
          <p:cNvSpPr txBox="1"/>
          <p:nvPr/>
        </p:nvSpPr>
        <p:spPr>
          <a:xfrm>
            <a:off x="221733" y="6389375"/>
            <a:ext cx="469672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(USDOE OSEP PBIS TA Center, 2010)</a:t>
            </a:r>
            <a:endParaRPr/>
          </a:p>
        </p:txBody>
      </p:sp>
      <p:sp>
        <p:nvSpPr>
          <p:cNvPr id="272" name="Google Shape;272;p47"/>
          <p:cNvSpPr txBox="1">
            <a:spLocks noGrp="1"/>
          </p:cNvSpPr>
          <p:nvPr>
            <p:ph type="body" idx="1"/>
          </p:nvPr>
        </p:nvSpPr>
        <p:spPr>
          <a:xfrm>
            <a:off x="342618" y="1176885"/>
            <a:ext cx="8618888" cy="4058920"/>
          </a:xfrm>
          <a:prstGeom prst="rect">
            <a:avLst/>
          </a:prstGeom>
          <a:noFill/>
          <a:ln>
            <a:noFill/>
          </a:ln>
        </p:spPr>
        <p:txBody>
          <a:bodyPr spcFirstLastPara="1" wrap="square" lIns="91425" tIns="45700" rIns="91425" bIns="45700" anchor="t" anchorCtr="0">
            <a:noAutofit/>
          </a:bodyPr>
          <a:lstStyle/>
          <a:p>
            <a:pPr marL="457200" lvl="1" indent="-457200" algn="l" rtl="0">
              <a:lnSpc>
                <a:spcPct val="70000"/>
              </a:lnSpc>
              <a:spcBef>
                <a:spcPts val="0"/>
              </a:spcBef>
              <a:spcAft>
                <a:spcPts val="0"/>
              </a:spcAft>
              <a:buSzPts val="2800"/>
              <a:buFont typeface="Noto Sans Symbols"/>
              <a:buChar char="✔"/>
            </a:pPr>
            <a:r>
              <a:rPr lang="en-US">
                <a:solidFill>
                  <a:srgbClr val="3A54A5"/>
                </a:solidFill>
                <a:latin typeface="Arial"/>
                <a:ea typeface="Arial"/>
                <a:cs typeface="Arial"/>
                <a:sym typeface="Arial"/>
              </a:rPr>
              <a:t>Not “another initiative”- it’s a FRAMEWORK</a:t>
            </a:r>
            <a:endParaRPr/>
          </a:p>
          <a:p>
            <a:pPr marL="457200" lvl="1" indent="-279400" algn="l" rtl="0">
              <a:lnSpc>
                <a:spcPct val="70000"/>
              </a:lnSpc>
              <a:spcBef>
                <a:spcPts val="560"/>
              </a:spcBef>
              <a:spcAft>
                <a:spcPts val="0"/>
              </a:spcAft>
              <a:buSzPts val="2800"/>
              <a:buFont typeface="Noto Sans Symbols"/>
              <a:buNone/>
            </a:pPr>
            <a:endParaRPr>
              <a:solidFill>
                <a:srgbClr val="3A54A5"/>
              </a:solidFill>
              <a:latin typeface="Arial"/>
              <a:ea typeface="Arial"/>
              <a:cs typeface="Arial"/>
              <a:sym typeface="Arial"/>
            </a:endParaRPr>
          </a:p>
          <a:p>
            <a:pPr marL="0" lvl="1" indent="0" algn="l" rtl="0">
              <a:lnSpc>
                <a:spcPct val="70000"/>
              </a:lnSpc>
              <a:spcBef>
                <a:spcPts val="560"/>
              </a:spcBef>
              <a:spcAft>
                <a:spcPts val="0"/>
              </a:spcAft>
              <a:buSzPts val="2800"/>
              <a:buNone/>
            </a:pPr>
            <a:r>
              <a:rPr lang="en-US" i="1">
                <a:latin typeface="Calibri"/>
                <a:ea typeface="Calibri"/>
                <a:cs typeface="Calibri"/>
                <a:sym typeface="Calibri"/>
              </a:rPr>
              <a:t>You will look at what you already have in place at your school, what works and uses evidence based practices. </a:t>
            </a:r>
            <a:endParaRPr/>
          </a:p>
          <a:p>
            <a:pPr marL="0" lvl="1" indent="0" algn="l" rtl="0">
              <a:lnSpc>
                <a:spcPct val="70000"/>
              </a:lnSpc>
              <a:spcBef>
                <a:spcPts val="560"/>
              </a:spcBef>
              <a:spcAft>
                <a:spcPts val="0"/>
              </a:spcAft>
              <a:buSzPts val="2800"/>
              <a:buNone/>
            </a:pPr>
            <a:endParaRPr i="1">
              <a:latin typeface="Calibri"/>
              <a:ea typeface="Calibri"/>
              <a:cs typeface="Calibri"/>
              <a:sym typeface="Calibri"/>
            </a:endParaRPr>
          </a:p>
          <a:p>
            <a:pPr marL="0" lvl="1" indent="0" algn="l" rtl="0">
              <a:lnSpc>
                <a:spcPct val="70000"/>
              </a:lnSpc>
              <a:spcBef>
                <a:spcPts val="560"/>
              </a:spcBef>
              <a:spcAft>
                <a:spcPts val="0"/>
              </a:spcAft>
              <a:buSzPts val="2800"/>
              <a:buNone/>
            </a:pPr>
            <a:r>
              <a:rPr lang="en-US" i="1">
                <a:latin typeface="Calibri"/>
                <a:ea typeface="Calibri"/>
                <a:cs typeface="Calibri"/>
                <a:sym typeface="Calibri"/>
              </a:rPr>
              <a:t>You will analyze what needs to be put in place to provide behavioral supports for all your students to create an effective learning environment.  </a:t>
            </a:r>
            <a:endParaRPr/>
          </a:p>
          <a:p>
            <a:pPr marL="0" lvl="1" indent="0" algn="l" rtl="0">
              <a:lnSpc>
                <a:spcPct val="70000"/>
              </a:lnSpc>
              <a:spcBef>
                <a:spcPts val="560"/>
              </a:spcBef>
              <a:spcAft>
                <a:spcPts val="0"/>
              </a:spcAft>
              <a:buSzPts val="2800"/>
              <a:buNone/>
            </a:pPr>
            <a:endParaRPr i="1">
              <a:latin typeface="Calibri"/>
              <a:ea typeface="Calibri"/>
              <a:cs typeface="Calibri"/>
              <a:sym typeface="Calibri"/>
            </a:endParaRPr>
          </a:p>
          <a:p>
            <a:pPr marL="0" lvl="1" indent="0" algn="l" rtl="0">
              <a:lnSpc>
                <a:spcPct val="70000"/>
              </a:lnSpc>
              <a:spcBef>
                <a:spcPts val="560"/>
              </a:spcBef>
              <a:spcAft>
                <a:spcPts val="0"/>
              </a:spcAft>
              <a:buSzPts val="2800"/>
              <a:buNone/>
            </a:pPr>
            <a:r>
              <a:rPr lang="en-US" i="1">
                <a:latin typeface="Calibri"/>
                <a:ea typeface="Calibri"/>
                <a:cs typeface="Calibri"/>
                <a:sym typeface="Calibri"/>
              </a:rPr>
              <a:t>This creates effective and efficient practices, remembering that the process is continuously improving.</a:t>
            </a:r>
            <a:endParaRPr/>
          </a:p>
          <a:p>
            <a:pPr marL="0" lvl="1" indent="0" algn="l" rtl="0">
              <a:lnSpc>
                <a:spcPct val="70000"/>
              </a:lnSpc>
              <a:spcBef>
                <a:spcPts val="560"/>
              </a:spcBef>
              <a:spcAft>
                <a:spcPts val="0"/>
              </a:spcAft>
              <a:buSzPts val="2800"/>
              <a:buNone/>
            </a:pPr>
            <a:endParaRPr>
              <a:solidFill>
                <a:srgbClr val="3A54A5"/>
              </a:solidFill>
              <a:latin typeface="Arial"/>
              <a:ea typeface="Arial"/>
              <a:cs typeface="Arial"/>
              <a:sym typeface="Arial"/>
            </a:endParaRPr>
          </a:p>
          <a:p>
            <a:pPr marL="411163" lvl="1" indent="0" algn="l" rtl="0">
              <a:lnSpc>
                <a:spcPct val="70000"/>
              </a:lnSpc>
              <a:spcBef>
                <a:spcPts val="640"/>
              </a:spcBef>
              <a:spcAft>
                <a:spcPts val="0"/>
              </a:spcAft>
              <a:buSzPts val="3200"/>
              <a:buFont typeface="Arial"/>
              <a:buNone/>
            </a:pPr>
            <a:endParaRPr sz="3200">
              <a:solidFill>
                <a:srgbClr val="3A54A5"/>
              </a:solidFill>
              <a:latin typeface="Arial"/>
              <a:ea typeface="Arial"/>
              <a:cs typeface="Arial"/>
              <a:sym typeface="Arial"/>
            </a:endParaRPr>
          </a:p>
          <a:p>
            <a:pPr marL="411163" lvl="1" indent="0" algn="ctr" rtl="0">
              <a:lnSpc>
                <a:spcPct val="70000"/>
              </a:lnSpc>
              <a:spcBef>
                <a:spcPts val="640"/>
              </a:spcBef>
              <a:spcAft>
                <a:spcPts val="0"/>
              </a:spcAft>
              <a:buSzPts val="3200"/>
              <a:buFont typeface="Arial"/>
              <a:buNone/>
            </a:pPr>
            <a:endParaRPr sz="3200">
              <a:solidFill>
                <a:srgbClr val="DD8047"/>
              </a:solidFill>
              <a:latin typeface="Arial"/>
              <a:ea typeface="Arial"/>
              <a:cs typeface="Arial"/>
              <a:sym typeface="Arial"/>
            </a:endParaRPr>
          </a:p>
        </p:txBody>
      </p:sp>
      <p:pic>
        <p:nvPicPr>
          <p:cNvPr id="273" name="Google Shape;273;p47" descr="This blue and white icon shows a book.  There is no text." title="Core Content Icon"/>
          <p:cNvPicPr preferRelativeResize="0"/>
          <p:nvPr/>
        </p:nvPicPr>
        <p:blipFill rotWithShape="1">
          <a:blip r:embed="rId3">
            <a:alphaModFix/>
          </a:blip>
          <a:srcRect/>
          <a:stretch/>
        </p:blipFill>
        <p:spPr>
          <a:xfrm>
            <a:off x="307204" y="308269"/>
            <a:ext cx="713232" cy="713232"/>
          </a:xfrm>
          <a:prstGeom prst="rect">
            <a:avLst/>
          </a:prstGeom>
          <a:noFill/>
          <a:ln>
            <a:noFill/>
          </a:ln>
          <a:effectLst>
            <a:outerShdw blurRad="50800" dist="38100" dir="2700000" algn="tl" rotWithShape="0">
              <a:srgbClr val="000000">
                <a:alpha val="42745"/>
              </a:srgbClr>
            </a:outerShdw>
          </a:effectLst>
        </p:spPr>
      </p:pic>
      <p:sp>
        <p:nvSpPr>
          <p:cNvPr id="274" name="Google Shape;274;p47"/>
          <p:cNvSpPr txBox="1">
            <a:spLocks noGrp="1"/>
          </p:cNvSpPr>
          <p:nvPr>
            <p:ph type="title"/>
          </p:nvPr>
        </p:nvSpPr>
        <p:spPr>
          <a:xfrm>
            <a:off x="1328962" y="290275"/>
            <a:ext cx="6914954" cy="72114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D2A53"/>
              </a:buClr>
              <a:buSzPts val="3200"/>
              <a:buFont typeface="Arial"/>
              <a:buNone/>
            </a:pPr>
            <a:r>
              <a:rPr lang="en-US">
                <a:solidFill>
                  <a:srgbClr val="1D2A53"/>
                </a:solidFill>
                <a:latin typeface="Arial"/>
                <a:ea typeface="Arial"/>
                <a:cs typeface="Arial"/>
                <a:sym typeface="Arial"/>
              </a:rPr>
              <a:t>PBIS is a FRAMEWORK</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8"/>
          <p:cNvSpPr txBox="1"/>
          <p:nvPr/>
        </p:nvSpPr>
        <p:spPr>
          <a:xfrm>
            <a:off x="0" y="6488668"/>
            <a:ext cx="469672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(USDOE OSEP PBIS TA Center, 2010)</a:t>
            </a:r>
            <a:endParaRPr/>
          </a:p>
        </p:txBody>
      </p:sp>
      <p:sp>
        <p:nvSpPr>
          <p:cNvPr id="282" name="Google Shape;282;p48"/>
          <p:cNvSpPr txBox="1"/>
          <p:nvPr/>
        </p:nvSpPr>
        <p:spPr>
          <a:xfrm>
            <a:off x="644525" y="2819400"/>
            <a:ext cx="2098675" cy="267765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000000"/>
                </a:solidFill>
                <a:latin typeface="Twentieth Century"/>
                <a:ea typeface="Twentieth Century"/>
                <a:cs typeface="Twentieth Century"/>
                <a:sym typeface="Twentieth Century"/>
              </a:rPr>
              <a:t>Supporting</a:t>
            </a:r>
            <a:endParaRPr/>
          </a:p>
          <a:p>
            <a:pPr marL="0" marR="0" lvl="0" indent="0" algn="ctr" rtl="0">
              <a:spcBef>
                <a:spcPts val="0"/>
              </a:spcBef>
              <a:spcAft>
                <a:spcPts val="0"/>
              </a:spcAft>
              <a:buNone/>
            </a:pPr>
            <a:r>
              <a:rPr lang="en-US" sz="2400">
                <a:solidFill>
                  <a:srgbClr val="000000"/>
                </a:solidFill>
                <a:latin typeface="Twentieth Century"/>
                <a:ea typeface="Twentieth Century"/>
                <a:cs typeface="Twentieth Century"/>
                <a:sym typeface="Twentieth Century"/>
              </a:rPr>
              <a:t>Staff Behavior</a:t>
            </a:r>
            <a:endParaRPr/>
          </a:p>
          <a:p>
            <a:pPr marL="0" marR="0" lvl="0" indent="0" algn="ctr" rtl="0">
              <a:spcBef>
                <a:spcPts val="0"/>
              </a:spcBef>
              <a:spcAft>
                <a:spcPts val="0"/>
              </a:spcAft>
              <a:buNone/>
            </a:pPr>
            <a:endParaRPr sz="2400">
              <a:solidFill>
                <a:srgbClr val="000000"/>
              </a:solidFill>
              <a:latin typeface="Twentieth Century"/>
              <a:ea typeface="Twentieth Century"/>
              <a:cs typeface="Twentieth Century"/>
              <a:sym typeface="Twentieth Century"/>
            </a:endParaRPr>
          </a:p>
          <a:p>
            <a:pPr marL="0" marR="0" lvl="0" indent="0" algn="ctr" rtl="0">
              <a:spcBef>
                <a:spcPts val="0"/>
              </a:spcBef>
              <a:spcAft>
                <a:spcPts val="0"/>
              </a:spcAft>
              <a:buNone/>
            </a:pPr>
            <a:endParaRPr sz="2400">
              <a:solidFill>
                <a:srgbClr val="000000"/>
              </a:solidFill>
              <a:latin typeface="Twentieth Century"/>
              <a:ea typeface="Twentieth Century"/>
              <a:cs typeface="Twentieth Century"/>
              <a:sym typeface="Twentieth Century"/>
            </a:endParaRPr>
          </a:p>
          <a:p>
            <a:pPr marL="0" marR="0" lvl="0" indent="0" algn="ctr" rtl="0">
              <a:spcBef>
                <a:spcPts val="0"/>
              </a:spcBef>
              <a:spcAft>
                <a:spcPts val="0"/>
              </a:spcAft>
              <a:buNone/>
            </a:pPr>
            <a:endParaRPr sz="2400">
              <a:solidFill>
                <a:srgbClr val="000000"/>
              </a:solidFill>
              <a:latin typeface="Twentieth Century"/>
              <a:ea typeface="Twentieth Century"/>
              <a:cs typeface="Twentieth Century"/>
              <a:sym typeface="Twentieth Century"/>
            </a:endParaRPr>
          </a:p>
          <a:p>
            <a:pPr marL="0" marR="0" lvl="0" indent="0" algn="ctr" rtl="0">
              <a:spcBef>
                <a:spcPts val="0"/>
              </a:spcBef>
              <a:spcAft>
                <a:spcPts val="0"/>
              </a:spcAft>
              <a:buNone/>
            </a:pPr>
            <a:endParaRPr sz="2400">
              <a:solidFill>
                <a:srgbClr val="000000"/>
              </a:solidFill>
              <a:latin typeface="Twentieth Century"/>
              <a:ea typeface="Twentieth Century"/>
              <a:cs typeface="Twentieth Century"/>
              <a:sym typeface="Twentieth Century"/>
            </a:endParaRPr>
          </a:p>
          <a:p>
            <a:pPr marL="0" marR="0" lvl="0" indent="0" algn="ctr" rtl="0">
              <a:spcBef>
                <a:spcPts val="0"/>
              </a:spcBef>
              <a:spcAft>
                <a:spcPts val="0"/>
              </a:spcAft>
              <a:buNone/>
            </a:pPr>
            <a:endParaRPr sz="2400">
              <a:solidFill>
                <a:srgbClr val="000000"/>
              </a:solidFill>
              <a:latin typeface="Twentieth Century"/>
              <a:ea typeface="Twentieth Century"/>
              <a:cs typeface="Twentieth Century"/>
              <a:sym typeface="Twentieth Century"/>
            </a:endParaRPr>
          </a:p>
        </p:txBody>
      </p:sp>
      <p:sp>
        <p:nvSpPr>
          <p:cNvPr id="283" name="Google Shape;283;p48" descr="Green 'Systems' circle overlaps with 'Data' and 'Practices' circles within the circle labeled 'Outcomes'." title="PBIS components"/>
          <p:cNvSpPr/>
          <p:nvPr/>
        </p:nvSpPr>
        <p:spPr>
          <a:xfrm>
            <a:off x="3124200" y="2149475"/>
            <a:ext cx="2209800" cy="2209800"/>
          </a:xfrm>
          <a:prstGeom prst="ellipse">
            <a:avLst/>
          </a:prstGeom>
          <a:noFill/>
          <a:ln w="63500" cap="flat" cmpd="sng">
            <a:solidFill>
              <a:srgbClr val="00FF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Twentieth Century"/>
              <a:ea typeface="Twentieth Century"/>
              <a:cs typeface="Twentieth Century"/>
              <a:sym typeface="Twentieth Century"/>
            </a:endParaRPr>
          </a:p>
        </p:txBody>
      </p:sp>
      <p:sp>
        <p:nvSpPr>
          <p:cNvPr id="284" name="Google Shape;284;p48"/>
          <p:cNvSpPr txBox="1"/>
          <p:nvPr/>
        </p:nvSpPr>
        <p:spPr>
          <a:xfrm rot="-3258865">
            <a:off x="3226307" y="2887019"/>
            <a:ext cx="1319785"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00000"/>
                </a:solidFill>
                <a:latin typeface="Twentieth Century"/>
                <a:ea typeface="Twentieth Century"/>
                <a:cs typeface="Twentieth Century"/>
                <a:sym typeface="Twentieth Century"/>
              </a:rPr>
              <a:t>SYSTEMS</a:t>
            </a:r>
            <a:endParaRPr/>
          </a:p>
        </p:txBody>
      </p:sp>
      <p:sp>
        <p:nvSpPr>
          <p:cNvPr id="285" name="Google Shape;285;p48"/>
          <p:cNvSpPr txBox="1"/>
          <p:nvPr/>
        </p:nvSpPr>
        <p:spPr>
          <a:xfrm>
            <a:off x="3874809" y="5990986"/>
            <a:ext cx="225414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000000"/>
                </a:solidFill>
                <a:latin typeface="Twentieth Century"/>
                <a:ea typeface="Twentieth Century"/>
                <a:cs typeface="Twentieth Century"/>
                <a:sym typeface="Twentieth Century"/>
              </a:rPr>
              <a:t>Supporting</a:t>
            </a:r>
            <a:endParaRPr/>
          </a:p>
          <a:p>
            <a:pPr marL="0" marR="0" lvl="0" indent="0" algn="ctr" rtl="0">
              <a:spcBef>
                <a:spcPts val="0"/>
              </a:spcBef>
              <a:spcAft>
                <a:spcPts val="0"/>
              </a:spcAft>
              <a:buNone/>
            </a:pPr>
            <a:r>
              <a:rPr lang="en-US" sz="2400">
                <a:solidFill>
                  <a:srgbClr val="000000"/>
                </a:solidFill>
                <a:latin typeface="Twentieth Century"/>
                <a:ea typeface="Twentieth Century"/>
                <a:cs typeface="Twentieth Century"/>
                <a:sym typeface="Twentieth Century"/>
              </a:rPr>
              <a:t>Student Behavior</a:t>
            </a:r>
            <a:endParaRPr/>
          </a:p>
        </p:txBody>
      </p:sp>
      <p:sp>
        <p:nvSpPr>
          <p:cNvPr id="286" name="Google Shape;286;p48" descr="Green 'Practices' circle overlaps with 'Systems' and 'Data' circles inside the 'Outcomes' circle. " title="PBIS components"/>
          <p:cNvSpPr/>
          <p:nvPr/>
        </p:nvSpPr>
        <p:spPr>
          <a:xfrm>
            <a:off x="3733800" y="3292475"/>
            <a:ext cx="2362200" cy="2209800"/>
          </a:xfrm>
          <a:prstGeom prst="ellipse">
            <a:avLst/>
          </a:prstGeom>
          <a:noFill/>
          <a:ln w="63500" cap="flat" cmpd="sng">
            <a:solidFill>
              <a:srgbClr val="99C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Twentieth Century"/>
              <a:ea typeface="Twentieth Century"/>
              <a:cs typeface="Twentieth Century"/>
              <a:sym typeface="Twentieth Century"/>
            </a:endParaRPr>
          </a:p>
        </p:txBody>
      </p:sp>
      <p:sp>
        <p:nvSpPr>
          <p:cNvPr id="287" name="Google Shape;287;p48"/>
          <p:cNvSpPr txBox="1"/>
          <p:nvPr/>
        </p:nvSpPr>
        <p:spPr>
          <a:xfrm>
            <a:off x="3886200" y="4594225"/>
            <a:ext cx="2057400"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000000"/>
                </a:solidFill>
                <a:latin typeface="Twentieth Century"/>
                <a:ea typeface="Twentieth Century"/>
                <a:cs typeface="Twentieth Century"/>
                <a:sym typeface="Twentieth Century"/>
              </a:rPr>
              <a:t>PRACTICES</a:t>
            </a:r>
            <a:endParaRPr/>
          </a:p>
        </p:txBody>
      </p:sp>
      <p:sp>
        <p:nvSpPr>
          <p:cNvPr id="288" name="Google Shape;288;p48"/>
          <p:cNvSpPr txBox="1"/>
          <p:nvPr/>
        </p:nvSpPr>
        <p:spPr>
          <a:xfrm>
            <a:off x="7168065" y="2667000"/>
            <a:ext cx="1530932" cy="30469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000000"/>
                </a:solidFill>
                <a:latin typeface="Twentieth Century"/>
                <a:ea typeface="Twentieth Century"/>
                <a:cs typeface="Twentieth Century"/>
                <a:sym typeface="Twentieth Century"/>
              </a:rPr>
              <a:t>Supporting</a:t>
            </a:r>
            <a:endParaRPr/>
          </a:p>
          <a:p>
            <a:pPr marL="0" marR="0" lvl="0" indent="0" algn="ctr" rtl="0">
              <a:spcBef>
                <a:spcPts val="0"/>
              </a:spcBef>
              <a:spcAft>
                <a:spcPts val="0"/>
              </a:spcAft>
              <a:buNone/>
            </a:pPr>
            <a:r>
              <a:rPr lang="en-US" sz="2400">
                <a:solidFill>
                  <a:srgbClr val="000000"/>
                </a:solidFill>
                <a:latin typeface="Twentieth Century"/>
                <a:ea typeface="Twentieth Century"/>
                <a:cs typeface="Twentieth Century"/>
                <a:sym typeface="Twentieth Century"/>
              </a:rPr>
              <a:t>Decision</a:t>
            </a:r>
            <a:endParaRPr/>
          </a:p>
          <a:p>
            <a:pPr marL="0" marR="0" lvl="0" indent="0" algn="ctr" rtl="0">
              <a:spcBef>
                <a:spcPts val="0"/>
              </a:spcBef>
              <a:spcAft>
                <a:spcPts val="0"/>
              </a:spcAft>
              <a:buNone/>
            </a:pPr>
            <a:r>
              <a:rPr lang="en-US" sz="2400">
                <a:solidFill>
                  <a:srgbClr val="000000"/>
                </a:solidFill>
                <a:latin typeface="Twentieth Century"/>
                <a:ea typeface="Twentieth Century"/>
                <a:cs typeface="Twentieth Century"/>
                <a:sym typeface="Twentieth Century"/>
              </a:rPr>
              <a:t>Making</a:t>
            </a:r>
            <a:endParaRPr/>
          </a:p>
          <a:p>
            <a:pPr marL="0" marR="0" lvl="0" indent="0" algn="ctr" rtl="0">
              <a:spcBef>
                <a:spcPts val="0"/>
              </a:spcBef>
              <a:spcAft>
                <a:spcPts val="0"/>
              </a:spcAft>
              <a:buNone/>
            </a:pPr>
            <a:endParaRPr sz="2400">
              <a:solidFill>
                <a:srgbClr val="000000"/>
              </a:solidFill>
              <a:latin typeface="Twentieth Century"/>
              <a:ea typeface="Twentieth Century"/>
              <a:cs typeface="Twentieth Century"/>
              <a:sym typeface="Twentieth Century"/>
            </a:endParaRPr>
          </a:p>
          <a:p>
            <a:pPr marL="0" marR="0" lvl="0" indent="0" algn="ctr" rtl="0">
              <a:spcBef>
                <a:spcPts val="0"/>
              </a:spcBef>
              <a:spcAft>
                <a:spcPts val="0"/>
              </a:spcAft>
              <a:buNone/>
            </a:pPr>
            <a:endParaRPr sz="2400">
              <a:solidFill>
                <a:srgbClr val="000000"/>
              </a:solidFill>
              <a:latin typeface="Twentieth Century"/>
              <a:ea typeface="Twentieth Century"/>
              <a:cs typeface="Twentieth Century"/>
              <a:sym typeface="Twentieth Century"/>
            </a:endParaRPr>
          </a:p>
          <a:p>
            <a:pPr marL="0" marR="0" lvl="0" indent="0" algn="ctr" rtl="0">
              <a:spcBef>
                <a:spcPts val="0"/>
              </a:spcBef>
              <a:spcAft>
                <a:spcPts val="0"/>
              </a:spcAft>
              <a:buNone/>
            </a:pPr>
            <a:endParaRPr sz="2400">
              <a:solidFill>
                <a:srgbClr val="000000"/>
              </a:solidFill>
              <a:latin typeface="Twentieth Century"/>
              <a:ea typeface="Twentieth Century"/>
              <a:cs typeface="Twentieth Century"/>
              <a:sym typeface="Twentieth Century"/>
            </a:endParaRPr>
          </a:p>
          <a:p>
            <a:pPr marL="0" marR="0" lvl="0" indent="0" algn="ctr" rtl="0">
              <a:spcBef>
                <a:spcPts val="0"/>
              </a:spcBef>
              <a:spcAft>
                <a:spcPts val="0"/>
              </a:spcAft>
              <a:buNone/>
            </a:pPr>
            <a:endParaRPr sz="2400">
              <a:solidFill>
                <a:srgbClr val="000000"/>
              </a:solidFill>
              <a:latin typeface="Twentieth Century"/>
              <a:ea typeface="Twentieth Century"/>
              <a:cs typeface="Twentieth Century"/>
              <a:sym typeface="Twentieth Century"/>
            </a:endParaRPr>
          </a:p>
          <a:p>
            <a:pPr marL="0" marR="0" lvl="0" indent="0" algn="ctr" rtl="0">
              <a:spcBef>
                <a:spcPts val="0"/>
              </a:spcBef>
              <a:spcAft>
                <a:spcPts val="0"/>
              </a:spcAft>
              <a:buNone/>
            </a:pPr>
            <a:endParaRPr sz="2400">
              <a:solidFill>
                <a:srgbClr val="000000"/>
              </a:solidFill>
              <a:latin typeface="Twentieth Century"/>
              <a:ea typeface="Twentieth Century"/>
              <a:cs typeface="Twentieth Century"/>
              <a:sym typeface="Twentieth Century"/>
            </a:endParaRPr>
          </a:p>
        </p:txBody>
      </p:sp>
      <p:sp>
        <p:nvSpPr>
          <p:cNvPr id="289" name="Google Shape;289;p48" descr="Pink 'Data' circle overlaps with 'Practices' and 'Systems' circles inside the 'Outcomes' circle." title="PBIS components"/>
          <p:cNvSpPr/>
          <p:nvPr/>
        </p:nvSpPr>
        <p:spPr>
          <a:xfrm>
            <a:off x="4419600" y="2149475"/>
            <a:ext cx="2286000" cy="2209800"/>
          </a:xfrm>
          <a:prstGeom prst="ellipse">
            <a:avLst/>
          </a:prstGeom>
          <a:noFill/>
          <a:ln w="63500" cap="flat" cmpd="sng">
            <a:solidFill>
              <a:srgbClr val="FF99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Twentieth Century"/>
              <a:ea typeface="Twentieth Century"/>
              <a:cs typeface="Twentieth Century"/>
              <a:sym typeface="Twentieth Century"/>
            </a:endParaRPr>
          </a:p>
        </p:txBody>
      </p:sp>
      <p:sp>
        <p:nvSpPr>
          <p:cNvPr id="290" name="Google Shape;290;p48"/>
          <p:cNvSpPr txBox="1"/>
          <p:nvPr/>
        </p:nvSpPr>
        <p:spPr>
          <a:xfrm rot="2905354">
            <a:off x="5442636" y="2820343"/>
            <a:ext cx="849528"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00000"/>
                </a:solidFill>
                <a:latin typeface="Twentieth Century"/>
                <a:ea typeface="Twentieth Century"/>
                <a:cs typeface="Twentieth Century"/>
                <a:sym typeface="Twentieth Century"/>
              </a:rPr>
              <a:t>DATA</a:t>
            </a:r>
            <a:endParaRPr/>
          </a:p>
        </p:txBody>
      </p:sp>
      <p:sp>
        <p:nvSpPr>
          <p:cNvPr id="291" name="Google Shape;291;p48"/>
          <p:cNvSpPr txBox="1"/>
          <p:nvPr/>
        </p:nvSpPr>
        <p:spPr>
          <a:xfrm>
            <a:off x="3429000" y="228600"/>
            <a:ext cx="3332371"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000000"/>
                </a:solidFill>
                <a:latin typeface="Twentieth Century"/>
                <a:ea typeface="Twentieth Century"/>
                <a:cs typeface="Twentieth Century"/>
                <a:sym typeface="Twentieth Century"/>
              </a:rPr>
              <a:t>Social Competence &amp;</a:t>
            </a:r>
            <a:endParaRPr/>
          </a:p>
          <a:p>
            <a:pPr marL="0" marR="0" lvl="0" indent="0" algn="ctr" rtl="0">
              <a:spcBef>
                <a:spcPts val="0"/>
              </a:spcBef>
              <a:spcAft>
                <a:spcPts val="0"/>
              </a:spcAft>
              <a:buNone/>
            </a:pPr>
            <a:r>
              <a:rPr lang="en-US" sz="2400">
                <a:solidFill>
                  <a:srgbClr val="000000"/>
                </a:solidFill>
                <a:latin typeface="Twentieth Century"/>
                <a:ea typeface="Twentieth Century"/>
                <a:cs typeface="Twentieth Century"/>
                <a:sym typeface="Twentieth Century"/>
              </a:rPr>
              <a:t>Academic Achievement</a:t>
            </a:r>
            <a:endParaRPr/>
          </a:p>
        </p:txBody>
      </p:sp>
      <p:sp>
        <p:nvSpPr>
          <p:cNvPr id="292" name="Google Shape;292;p48" descr="'Outcomes' circle encompasses three smaller circles labeled systems, data and practices.  The three smaller circles overlap each other equally." title="PBIS components"/>
          <p:cNvSpPr/>
          <p:nvPr/>
        </p:nvSpPr>
        <p:spPr>
          <a:xfrm>
            <a:off x="2819400" y="1371600"/>
            <a:ext cx="4267200" cy="4511675"/>
          </a:xfrm>
          <a:prstGeom prst="ellipse">
            <a:avLst/>
          </a:prstGeom>
          <a:noFill/>
          <a:ln w="63500"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Twentieth Century"/>
              <a:ea typeface="Twentieth Century"/>
              <a:cs typeface="Twentieth Century"/>
              <a:sym typeface="Twentieth Century"/>
            </a:endParaRPr>
          </a:p>
        </p:txBody>
      </p:sp>
      <p:sp>
        <p:nvSpPr>
          <p:cNvPr id="293" name="Google Shape;293;p48"/>
          <p:cNvSpPr txBox="1"/>
          <p:nvPr/>
        </p:nvSpPr>
        <p:spPr>
          <a:xfrm>
            <a:off x="3922712" y="1600200"/>
            <a:ext cx="1944687"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000000"/>
                </a:solidFill>
                <a:latin typeface="Twentieth Century"/>
                <a:ea typeface="Twentieth Century"/>
                <a:cs typeface="Twentieth Century"/>
                <a:sym typeface="Twentieth Century"/>
              </a:rPr>
              <a:t>OUTCOMES</a:t>
            </a:r>
            <a:endParaRPr/>
          </a:p>
        </p:txBody>
      </p:sp>
      <p:pic>
        <p:nvPicPr>
          <p:cNvPr id="294" name="Google Shape;294;p48" title="Core Content Icon"/>
          <p:cNvPicPr preferRelativeResize="0"/>
          <p:nvPr/>
        </p:nvPicPr>
        <p:blipFill rotWithShape="1">
          <a:blip r:embed="rId3">
            <a:alphaModFix/>
          </a:blip>
          <a:srcRect/>
          <a:stretch/>
        </p:blipFill>
        <p:spPr>
          <a:xfrm>
            <a:off x="268947" y="277951"/>
            <a:ext cx="713232" cy="713232"/>
          </a:xfrm>
          <a:prstGeom prst="rect">
            <a:avLst/>
          </a:prstGeom>
          <a:noFill/>
          <a:ln>
            <a:noFill/>
          </a:ln>
          <a:effectLst>
            <a:outerShdw blurRad="50800" dist="38100" dir="2700000" algn="tl" rotWithShape="0">
              <a:srgbClr val="000000">
                <a:alpha val="42745"/>
              </a:srgbClr>
            </a:outerShdw>
          </a:effectLst>
        </p:spPr>
      </p:pic>
      <p:sp>
        <p:nvSpPr>
          <p:cNvPr id="295" name="Google Shape;295;p48"/>
          <p:cNvSpPr txBox="1">
            <a:spLocks noGrp="1"/>
          </p:cNvSpPr>
          <p:nvPr>
            <p:ph type="title"/>
          </p:nvPr>
        </p:nvSpPr>
        <p:spPr>
          <a:xfrm>
            <a:off x="1117600" y="228600"/>
            <a:ext cx="2196170" cy="61652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2880"/>
              <a:buFont typeface="Twentieth Century"/>
              <a:buNone/>
            </a:pPr>
            <a:r>
              <a:rPr lang="en-US" sz="2880"/>
              <a:t>PBIS Components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9"/>
          <p:cNvSpPr/>
          <p:nvPr/>
        </p:nvSpPr>
        <p:spPr>
          <a:xfrm>
            <a:off x="177520" y="6513222"/>
            <a:ext cx="2853980"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a:solidFill>
                  <a:srgbClr val="000000"/>
                </a:solidFill>
                <a:latin typeface="Twentieth Century"/>
                <a:ea typeface="Twentieth Century"/>
                <a:cs typeface="Twentieth Century"/>
                <a:sym typeface="Twentieth Century"/>
              </a:rPr>
              <a:t>Vincent, Randall, Cartledge, Tobin, &amp;</a:t>
            </a:r>
            <a:endParaRPr/>
          </a:p>
          <a:p>
            <a:pPr marL="0" marR="0" lvl="0" indent="0" algn="ctr" rtl="0">
              <a:spcBef>
                <a:spcPts val="0"/>
              </a:spcBef>
              <a:spcAft>
                <a:spcPts val="0"/>
              </a:spcAft>
              <a:buNone/>
            </a:pPr>
            <a:r>
              <a:rPr lang="en-US" sz="900">
                <a:solidFill>
                  <a:srgbClr val="000000"/>
                </a:solidFill>
                <a:latin typeface="Twentieth Century"/>
                <a:ea typeface="Twentieth Century"/>
                <a:cs typeface="Twentieth Century"/>
                <a:sym typeface="Twentieth Century"/>
              </a:rPr>
              <a:t> Swain-Bradway 2011</a:t>
            </a:r>
            <a:endParaRPr/>
          </a:p>
        </p:txBody>
      </p:sp>
      <p:sp>
        <p:nvSpPr>
          <p:cNvPr id="302" name="Google Shape;302;p49"/>
          <p:cNvSpPr txBox="1"/>
          <p:nvPr/>
        </p:nvSpPr>
        <p:spPr>
          <a:xfrm>
            <a:off x="1106088" y="5407204"/>
            <a:ext cx="2294108"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000000"/>
                </a:solidFill>
                <a:latin typeface="Twentieth Century"/>
                <a:ea typeface="Twentieth Century"/>
                <a:cs typeface="Twentieth Century"/>
                <a:sym typeface="Twentieth Century"/>
              </a:rPr>
              <a:t>Supporting</a:t>
            </a:r>
            <a:endParaRPr/>
          </a:p>
          <a:p>
            <a:pPr marL="0" marR="0" lvl="0" indent="0" algn="ctr" rtl="0">
              <a:spcBef>
                <a:spcPts val="0"/>
              </a:spcBef>
              <a:spcAft>
                <a:spcPts val="0"/>
              </a:spcAft>
              <a:buNone/>
            </a:pPr>
            <a:r>
              <a:rPr lang="en-US" sz="2400">
                <a:solidFill>
                  <a:srgbClr val="000000"/>
                </a:solidFill>
                <a:latin typeface="Twentieth Century"/>
                <a:ea typeface="Twentieth Century"/>
                <a:cs typeface="Twentieth Century"/>
                <a:sym typeface="Twentieth Century"/>
              </a:rPr>
              <a:t>Student Behavior</a:t>
            </a:r>
            <a:endParaRPr/>
          </a:p>
        </p:txBody>
      </p:sp>
      <p:sp>
        <p:nvSpPr>
          <p:cNvPr id="303" name="Google Shape;303;p49" descr="This arrow starts at the 'Practices' circle and is labeled 'Cultural Relevance'.  The arrow points to the text: Supporting Student Behavior." title="PBIS components with Cultural considerations"/>
          <p:cNvSpPr/>
          <p:nvPr/>
        </p:nvSpPr>
        <p:spPr>
          <a:xfrm rot="10800000">
            <a:off x="3676315" y="5197474"/>
            <a:ext cx="1606635" cy="1660525"/>
          </a:xfrm>
          <a:prstGeom prst="bentArrow">
            <a:avLst>
              <a:gd name="adj1" fmla="val 50000"/>
              <a:gd name="adj2" fmla="val 40633"/>
              <a:gd name="adj3" fmla="val 25000"/>
              <a:gd name="adj4" fmla="val 45053"/>
            </a:avLst>
          </a:prstGeom>
          <a:gradFill>
            <a:gsLst>
              <a:gs pos="0">
                <a:srgbClr val="A1B2E9"/>
              </a:gs>
              <a:gs pos="100000">
                <a:srgbClr val="BDCEFF"/>
              </a:gs>
            </a:gsLst>
            <a:lin ang="16200000" scaled="0"/>
          </a:gradFill>
          <a:ln w="9525" cap="flat" cmpd="sng">
            <a:solidFill>
              <a:srgbClr val="A4B1D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1">
            <a:noAutofit/>
          </a:bodyPr>
          <a:lstStyle/>
          <a:p>
            <a:pPr marL="0" marR="0" lvl="0" indent="0" algn="ctr" rtl="0">
              <a:spcBef>
                <a:spcPts val="0"/>
              </a:spcBef>
              <a:spcAft>
                <a:spcPts val="0"/>
              </a:spcAft>
              <a:buNone/>
            </a:pPr>
            <a:endParaRPr sz="2400" b="1">
              <a:solidFill>
                <a:srgbClr val="FF0000"/>
              </a:solidFill>
              <a:latin typeface="Arial"/>
              <a:ea typeface="Arial"/>
              <a:cs typeface="Arial"/>
              <a:sym typeface="Arial"/>
            </a:endParaRPr>
          </a:p>
        </p:txBody>
      </p:sp>
      <p:sp>
        <p:nvSpPr>
          <p:cNvPr id="304" name="Google Shape;304;p49"/>
          <p:cNvSpPr txBox="1"/>
          <p:nvPr/>
        </p:nvSpPr>
        <p:spPr>
          <a:xfrm>
            <a:off x="3829297" y="5823978"/>
            <a:ext cx="1711376"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DD8047"/>
                </a:solidFill>
                <a:latin typeface="Twentieth Century"/>
                <a:ea typeface="Twentieth Century"/>
                <a:cs typeface="Twentieth Century"/>
                <a:sym typeface="Twentieth Century"/>
              </a:rPr>
              <a:t>CULTURAL</a:t>
            </a:r>
            <a:endParaRPr/>
          </a:p>
          <a:p>
            <a:pPr marL="0" marR="0" lvl="0" indent="0" algn="ctr" rtl="0">
              <a:spcBef>
                <a:spcPts val="0"/>
              </a:spcBef>
              <a:spcAft>
                <a:spcPts val="0"/>
              </a:spcAft>
              <a:buNone/>
            </a:pPr>
            <a:r>
              <a:rPr lang="en-US" sz="2400" b="1">
                <a:solidFill>
                  <a:srgbClr val="DD8047"/>
                </a:solidFill>
                <a:latin typeface="Twentieth Century"/>
                <a:ea typeface="Twentieth Century"/>
                <a:cs typeface="Twentieth Century"/>
                <a:sym typeface="Twentieth Century"/>
              </a:rPr>
              <a:t>RELEVANCE</a:t>
            </a:r>
            <a:endParaRPr/>
          </a:p>
        </p:txBody>
      </p:sp>
      <p:sp>
        <p:nvSpPr>
          <p:cNvPr id="305" name="Google Shape;305;p49" title="Practices"/>
          <p:cNvSpPr/>
          <p:nvPr/>
        </p:nvSpPr>
        <p:spPr>
          <a:xfrm>
            <a:off x="3778782" y="3507443"/>
            <a:ext cx="1965074" cy="1890461"/>
          </a:xfrm>
          <a:prstGeom prst="ellipse">
            <a:avLst/>
          </a:prstGeom>
          <a:noFill/>
          <a:ln w="63500" cap="flat" cmpd="sng">
            <a:solidFill>
              <a:srgbClr val="99C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Arial"/>
              <a:ea typeface="Arial"/>
              <a:cs typeface="Arial"/>
              <a:sym typeface="Arial"/>
            </a:endParaRPr>
          </a:p>
        </p:txBody>
      </p:sp>
      <p:sp>
        <p:nvSpPr>
          <p:cNvPr id="306" name="Google Shape;306;p49"/>
          <p:cNvSpPr txBox="1"/>
          <p:nvPr/>
        </p:nvSpPr>
        <p:spPr>
          <a:xfrm>
            <a:off x="4032235" y="4617524"/>
            <a:ext cx="1604547"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wentieth Century"/>
                <a:ea typeface="Twentieth Century"/>
                <a:cs typeface="Twentieth Century"/>
                <a:sym typeface="Twentieth Century"/>
              </a:rPr>
              <a:t>PRACTICES</a:t>
            </a:r>
            <a:endParaRPr/>
          </a:p>
        </p:txBody>
      </p:sp>
      <p:sp>
        <p:nvSpPr>
          <p:cNvPr id="307" name="Google Shape;307;p49"/>
          <p:cNvSpPr txBox="1"/>
          <p:nvPr/>
        </p:nvSpPr>
        <p:spPr>
          <a:xfrm>
            <a:off x="6751501" y="4379511"/>
            <a:ext cx="1531038" cy="120032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000000"/>
                </a:solidFill>
                <a:latin typeface="Twentieth Century"/>
                <a:ea typeface="Twentieth Century"/>
                <a:cs typeface="Twentieth Century"/>
                <a:sym typeface="Twentieth Century"/>
              </a:rPr>
              <a:t>Supporting</a:t>
            </a:r>
            <a:endParaRPr/>
          </a:p>
          <a:p>
            <a:pPr marL="0" marR="0" lvl="0" indent="0" algn="ctr" rtl="0">
              <a:spcBef>
                <a:spcPts val="0"/>
              </a:spcBef>
              <a:spcAft>
                <a:spcPts val="0"/>
              </a:spcAft>
              <a:buNone/>
            </a:pPr>
            <a:r>
              <a:rPr lang="en-US" sz="2400">
                <a:solidFill>
                  <a:srgbClr val="000000"/>
                </a:solidFill>
                <a:latin typeface="Twentieth Century"/>
                <a:ea typeface="Twentieth Century"/>
                <a:cs typeface="Twentieth Century"/>
                <a:sym typeface="Twentieth Century"/>
              </a:rPr>
              <a:t>Decision</a:t>
            </a:r>
            <a:endParaRPr/>
          </a:p>
          <a:p>
            <a:pPr marL="0" marR="0" lvl="0" indent="0" algn="ctr" rtl="0">
              <a:spcBef>
                <a:spcPts val="0"/>
              </a:spcBef>
              <a:spcAft>
                <a:spcPts val="0"/>
              </a:spcAft>
              <a:buNone/>
            </a:pPr>
            <a:r>
              <a:rPr lang="en-US" sz="2400">
                <a:solidFill>
                  <a:srgbClr val="000000"/>
                </a:solidFill>
                <a:latin typeface="Twentieth Century"/>
                <a:ea typeface="Twentieth Century"/>
                <a:cs typeface="Twentieth Century"/>
                <a:sym typeface="Twentieth Century"/>
              </a:rPr>
              <a:t>Making</a:t>
            </a:r>
            <a:endParaRPr/>
          </a:p>
        </p:txBody>
      </p:sp>
      <p:sp>
        <p:nvSpPr>
          <p:cNvPr id="308" name="Google Shape;308;p49" descr="This arrow starts at the 'Data' circle and is labeled 'Cultural Validity'.  The arrow points to the text: Supporting decision making." title="PBIS components with Cultural considerations"/>
          <p:cNvSpPr/>
          <p:nvPr/>
        </p:nvSpPr>
        <p:spPr>
          <a:xfrm rot="5400000">
            <a:off x="6484206" y="2897200"/>
            <a:ext cx="1504169" cy="1660525"/>
          </a:xfrm>
          <a:prstGeom prst="bentArrow">
            <a:avLst>
              <a:gd name="adj1" fmla="val 56221"/>
              <a:gd name="adj2" fmla="val 40633"/>
              <a:gd name="adj3" fmla="val 25000"/>
              <a:gd name="adj4" fmla="val 45053"/>
            </a:avLst>
          </a:prstGeom>
          <a:gradFill>
            <a:gsLst>
              <a:gs pos="0">
                <a:srgbClr val="A1B2E9"/>
              </a:gs>
              <a:gs pos="100000">
                <a:srgbClr val="BDCEFF"/>
              </a:gs>
            </a:gsLst>
            <a:lin ang="16200000" scaled="0"/>
          </a:gradFill>
          <a:ln w="9525" cap="flat" cmpd="sng">
            <a:solidFill>
              <a:srgbClr val="A4B1D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9" descr="Arrow points from data to cultural validity and supporting decision-making"/>
          <p:cNvSpPr txBox="1"/>
          <p:nvPr/>
        </p:nvSpPr>
        <p:spPr>
          <a:xfrm>
            <a:off x="6406022" y="2975378"/>
            <a:ext cx="1660525" cy="1504169"/>
          </a:xfrm>
          <a:prstGeom prst="rect">
            <a:avLst/>
          </a:prstGeom>
          <a:noFill/>
          <a:ln>
            <a:noFill/>
          </a:ln>
        </p:spPr>
        <p:txBody>
          <a:bodyPr spcFirstLastPara="1" wrap="square" lIns="91425" tIns="45700" rIns="91425" bIns="45700" anchor="ctr" anchorCtr="1">
            <a:noAutofit/>
          </a:bodyPr>
          <a:lstStyle/>
          <a:p>
            <a:pPr marL="0" marR="0" lvl="0" indent="0" algn="ctr" rtl="0">
              <a:spcBef>
                <a:spcPts val="0"/>
              </a:spcBef>
              <a:spcAft>
                <a:spcPts val="0"/>
              </a:spcAft>
              <a:buNone/>
            </a:pPr>
            <a:endParaRPr sz="2400" b="1">
              <a:solidFill>
                <a:srgbClr val="FF0000"/>
              </a:solidFill>
              <a:latin typeface="Arial"/>
              <a:ea typeface="Arial"/>
              <a:cs typeface="Arial"/>
              <a:sym typeface="Arial"/>
            </a:endParaRPr>
          </a:p>
        </p:txBody>
      </p:sp>
      <p:sp>
        <p:nvSpPr>
          <p:cNvPr id="310" name="Google Shape;310;p49"/>
          <p:cNvSpPr txBox="1"/>
          <p:nvPr/>
        </p:nvSpPr>
        <p:spPr>
          <a:xfrm>
            <a:off x="6616515" y="2979003"/>
            <a:ext cx="1546968"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DD8047"/>
                </a:solidFill>
                <a:latin typeface="Twentieth Century"/>
                <a:ea typeface="Twentieth Century"/>
                <a:cs typeface="Twentieth Century"/>
                <a:sym typeface="Twentieth Century"/>
              </a:rPr>
              <a:t>CULTURAL</a:t>
            </a:r>
            <a:endParaRPr/>
          </a:p>
          <a:p>
            <a:pPr marL="0" marR="0" lvl="0" indent="0" algn="ctr" rtl="0">
              <a:spcBef>
                <a:spcPts val="0"/>
              </a:spcBef>
              <a:spcAft>
                <a:spcPts val="0"/>
              </a:spcAft>
              <a:buNone/>
            </a:pPr>
            <a:r>
              <a:rPr lang="en-US" sz="2400" b="1">
                <a:solidFill>
                  <a:srgbClr val="DD8047"/>
                </a:solidFill>
                <a:latin typeface="Twentieth Century"/>
                <a:ea typeface="Twentieth Century"/>
                <a:cs typeface="Twentieth Century"/>
                <a:sym typeface="Twentieth Century"/>
              </a:rPr>
              <a:t>VALIDITY</a:t>
            </a:r>
            <a:endParaRPr/>
          </a:p>
        </p:txBody>
      </p:sp>
      <p:sp>
        <p:nvSpPr>
          <p:cNvPr id="311" name="Google Shape;311;p49" title="Data"/>
          <p:cNvSpPr/>
          <p:nvPr/>
        </p:nvSpPr>
        <p:spPr>
          <a:xfrm>
            <a:off x="4394998" y="2364443"/>
            <a:ext cx="1901684" cy="1890461"/>
          </a:xfrm>
          <a:prstGeom prst="ellipse">
            <a:avLst/>
          </a:prstGeom>
          <a:noFill/>
          <a:ln w="63500" cap="flat" cmpd="sng">
            <a:solidFill>
              <a:srgbClr val="FF99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Arial"/>
              <a:ea typeface="Arial"/>
              <a:cs typeface="Arial"/>
              <a:sym typeface="Arial"/>
            </a:endParaRPr>
          </a:p>
        </p:txBody>
      </p:sp>
      <p:sp>
        <p:nvSpPr>
          <p:cNvPr id="312" name="Google Shape;312;p49"/>
          <p:cNvSpPr txBox="1"/>
          <p:nvPr/>
        </p:nvSpPr>
        <p:spPr>
          <a:xfrm rot="3135344">
            <a:off x="5176404" y="2891555"/>
            <a:ext cx="852880"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wentieth Century"/>
                <a:ea typeface="Twentieth Century"/>
                <a:cs typeface="Twentieth Century"/>
                <a:sym typeface="Twentieth Century"/>
              </a:rPr>
              <a:t>DATA</a:t>
            </a:r>
            <a:endParaRPr/>
          </a:p>
        </p:txBody>
      </p:sp>
      <p:sp>
        <p:nvSpPr>
          <p:cNvPr id="313" name="Google Shape;313;p49"/>
          <p:cNvSpPr txBox="1"/>
          <p:nvPr/>
        </p:nvSpPr>
        <p:spPr>
          <a:xfrm>
            <a:off x="1038761" y="1662554"/>
            <a:ext cx="1967205"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000000"/>
                </a:solidFill>
                <a:latin typeface="Twentieth Century"/>
                <a:ea typeface="Twentieth Century"/>
                <a:cs typeface="Twentieth Century"/>
                <a:sym typeface="Twentieth Century"/>
              </a:rPr>
              <a:t>Supporting</a:t>
            </a:r>
            <a:endParaRPr/>
          </a:p>
          <a:p>
            <a:pPr marL="0" marR="0" lvl="0" indent="0" algn="ctr" rtl="0">
              <a:spcBef>
                <a:spcPts val="0"/>
              </a:spcBef>
              <a:spcAft>
                <a:spcPts val="0"/>
              </a:spcAft>
              <a:buNone/>
            </a:pPr>
            <a:r>
              <a:rPr lang="en-US" sz="2400">
                <a:solidFill>
                  <a:srgbClr val="000000"/>
                </a:solidFill>
                <a:latin typeface="Twentieth Century"/>
                <a:ea typeface="Twentieth Century"/>
                <a:cs typeface="Twentieth Century"/>
                <a:sym typeface="Twentieth Century"/>
              </a:rPr>
              <a:t>Staff Behavior</a:t>
            </a:r>
            <a:endParaRPr/>
          </a:p>
        </p:txBody>
      </p:sp>
      <p:sp>
        <p:nvSpPr>
          <p:cNvPr id="314" name="Google Shape;314;p49" descr="This arrow starts at the 'Systems' circle and is labeled 'Cultural Knowledge.'  The arrow points to the text: Supporting Staff Behavior." title="PBIS components with Cultural considerations"/>
          <p:cNvSpPr/>
          <p:nvPr/>
        </p:nvSpPr>
        <p:spPr>
          <a:xfrm rot="-5400000">
            <a:off x="1389458" y="2264231"/>
            <a:ext cx="1504170" cy="1860316"/>
          </a:xfrm>
          <a:prstGeom prst="bentArrow">
            <a:avLst>
              <a:gd name="adj1" fmla="val 55333"/>
              <a:gd name="adj2" fmla="val 40633"/>
              <a:gd name="adj3" fmla="val 25000"/>
              <a:gd name="adj4" fmla="val 45053"/>
            </a:avLst>
          </a:prstGeom>
          <a:gradFill>
            <a:gsLst>
              <a:gs pos="0">
                <a:srgbClr val="A1B2E9"/>
              </a:gs>
              <a:gs pos="100000">
                <a:srgbClr val="BDCEFF"/>
              </a:gs>
            </a:gsLst>
            <a:lin ang="16200000" scaled="0"/>
          </a:gradFill>
          <a:ln w="9525" cap="flat" cmpd="sng">
            <a:solidFill>
              <a:srgbClr val="A4B1D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9" descr="Arrow points from systems to cultural knowledge and supporting staff behavior"/>
          <p:cNvSpPr txBox="1"/>
          <p:nvPr/>
        </p:nvSpPr>
        <p:spPr>
          <a:xfrm>
            <a:off x="1211377" y="2442298"/>
            <a:ext cx="1860316" cy="1504170"/>
          </a:xfrm>
          <a:prstGeom prst="rect">
            <a:avLst/>
          </a:prstGeom>
          <a:noFill/>
          <a:ln>
            <a:noFill/>
          </a:ln>
        </p:spPr>
        <p:txBody>
          <a:bodyPr spcFirstLastPara="1" wrap="square" lIns="91425" tIns="45700" rIns="91425" bIns="45700" anchor="ctr" anchorCtr="1">
            <a:noAutofit/>
          </a:bodyPr>
          <a:lstStyle/>
          <a:p>
            <a:pPr marL="0" marR="0" lvl="0" indent="0" algn="ctr" rtl="0">
              <a:spcBef>
                <a:spcPts val="0"/>
              </a:spcBef>
              <a:spcAft>
                <a:spcPts val="0"/>
              </a:spcAft>
              <a:buNone/>
            </a:pPr>
            <a:endParaRPr sz="2400" b="1">
              <a:solidFill>
                <a:srgbClr val="FF0000"/>
              </a:solidFill>
              <a:latin typeface="Arial"/>
              <a:ea typeface="Arial"/>
              <a:cs typeface="Arial"/>
              <a:sym typeface="Arial"/>
            </a:endParaRPr>
          </a:p>
        </p:txBody>
      </p:sp>
      <p:sp>
        <p:nvSpPr>
          <p:cNvPr id="316" name="Google Shape;316;p49"/>
          <p:cNvSpPr txBox="1"/>
          <p:nvPr/>
        </p:nvSpPr>
        <p:spPr>
          <a:xfrm>
            <a:off x="848630" y="3048000"/>
            <a:ext cx="1893667"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chemeClr val="accent6"/>
                </a:solidFill>
                <a:latin typeface="Twentieth Century"/>
                <a:ea typeface="Twentieth Century"/>
                <a:cs typeface="Twentieth Century"/>
                <a:sym typeface="Twentieth Century"/>
              </a:rPr>
              <a:t>CULTURAL</a:t>
            </a:r>
            <a:endParaRPr/>
          </a:p>
          <a:p>
            <a:pPr marL="0" marR="0" lvl="0" indent="0" algn="ctr" rtl="0">
              <a:spcBef>
                <a:spcPts val="0"/>
              </a:spcBef>
              <a:spcAft>
                <a:spcPts val="0"/>
              </a:spcAft>
              <a:buNone/>
            </a:pPr>
            <a:r>
              <a:rPr lang="en-US" sz="2400" b="1">
                <a:solidFill>
                  <a:schemeClr val="accent6"/>
                </a:solidFill>
                <a:latin typeface="Twentieth Century"/>
                <a:ea typeface="Twentieth Century"/>
                <a:cs typeface="Twentieth Century"/>
                <a:sym typeface="Twentieth Century"/>
              </a:rPr>
              <a:t>KNOWLEDGE</a:t>
            </a:r>
            <a:endParaRPr/>
          </a:p>
        </p:txBody>
      </p:sp>
      <p:sp>
        <p:nvSpPr>
          <p:cNvPr id="317" name="Google Shape;317;p49" title="Systems"/>
          <p:cNvSpPr/>
          <p:nvPr/>
        </p:nvSpPr>
        <p:spPr>
          <a:xfrm>
            <a:off x="3169182" y="2364443"/>
            <a:ext cx="1838295" cy="1890461"/>
          </a:xfrm>
          <a:prstGeom prst="ellipse">
            <a:avLst/>
          </a:prstGeom>
          <a:noFill/>
          <a:ln w="63500" cap="flat" cmpd="sng">
            <a:solidFill>
              <a:srgbClr val="00FF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Arial"/>
              <a:ea typeface="Arial"/>
              <a:cs typeface="Arial"/>
              <a:sym typeface="Arial"/>
            </a:endParaRPr>
          </a:p>
        </p:txBody>
      </p:sp>
      <p:sp>
        <p:nvSpPr>
          <p:cNvPr id="318" name="Google Shape;318;p49"/>
          <p:cNvSpPr txBox="1"/>
          <p:nvPr/>
        </p:nvSpPr>
        <p:spPr>
          <a:xfrm rot="-3258865">
            <a:off x="3100882" y="3017784"/>
            <a:ext cx="1402907"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wentieth Century"/>
                <a:ea typeface="Twentieth Century"/>
                <a:cs typeface="Twentieth Century"/>
                <a:sym typeface="Twentieth Century"/>
              </a:rPr>
              <a:t>SYSTEMS</a:t>
            </a:r>
            <a:endParaRPr/>
          </a:p>
        </p:txBody>
      </p:sp>
      <p:sp>
        <p:nvSpPr>
          <p:cNvPr id="319" name="Google Shape;319;p49"/>
          <p:cNvSpPr txBox="1"/>
          <p:nvPr/>
        </p:nvSpPr>
        <p:spPr>
          <a:xfrm>
            <a:off x="5271456" y="315575"/>
            <a:ext cx="3754766" cy="120032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000000"/>
                </a:solidFill>
                <a:latin typeface="Twentieth Century"/>
                <a:ea typeface="Twentieth Century"/>
                <a:cs typeface="Twentieth Century"/>
                <a:sym typeface="Twentieth Century"/>
              </a:rPr>
              <a:t>Supporting Social Competence &amp;</a:t>
            </a:r>
            <a:endParaRPr/>
          </a:p>
          <a:p>
            <a:pPr marL="0" marR="0" lvl="0" indent="0" algn="ctr" rtl="0">
              <a:spcBef>
                <a:spcPts val="0"/>
              </a:spcBef>
              <a:spcAft>
                <a:spcPts val="0"/>
              </a:spcAft>
              <a:buNone/>
            </a:pPr>
            <a:r>
              <a:rPr lang="en-US" sz="2400">
                <a:solidFill>
                  <a:srgbClr val="000000"/>
                </a:solidFill>
                <a:latin typeface="Twentieth Century"/>
                <a:ea typeface="Twentieth Century"/>
                <a:cs typeface="Twentieth Century"/>
                <a:sym typeface="Twentieth Century"/>
              </a:rPr>
              <a:t>Academic Achievement</a:t>
            </a:r>
            <a:endParaRPr/>
          </a:p>
        </p:txBody>
      </p:sp>
      <p:sp>
        <p:nvSpPr>
          <p:cNvPr id="320" name="Google Shape;320;p49" descr="This arrow starts at the 'Outcomes' circle and is labeled 'Cultural Equity'.  The arrow points to the text: Supporting social cometence and academic achievement." title="PBIS components with Cultural considerations"/>
          <p:cNvSpPr/>
          <p:nvPr/>
        </p:nvSpPr>
        <p:spPr>
          <a:xfrm>
            <a:off x="4264527" y="198594"/>
            <a:ext cx="1611966" cy="1660525"/>
          </a:xfrm>
          <a:prstGeom prst="bentArrow">
            <a:avLst>
              <a:gd name="adj1" fmla="val 50000"/>
              <a:gd name="adj2" fmla="val 40633"/>
              <a:gd name="adj3" fmla="val 25000"/>
              <a:gd name="adj4" fmla="val 45053"/>
            </a:avLst>
          </a:prstGeom>
          <a:gradFill>
            <a:gsLst>
              <a:gs pos="0">
                <a:srgbClr val="A1B2E9"/>
              </a:gs>
              <a:gs pos="100000">
                <a:srgbClr val="BDCEFF"/>
              </a:gs>
            </a:gsLst>
            <a:lin ang="16200000" scaled="0"/>
          </a:gradFill>
          <a:ln w="9525" cap="flat" cmpd="sng">
            <a:solidFill>
              <a:srgbClr val="A4B1D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1">
            <a:noAutofit/>
          </a:bodyPr>
          <a:lstStyle/>
          <a:p>
            <a:pPr marL="0" marR="0" lvl="0" indent="0" algn="ctr" rtl="0">
              <a:spcBef>
                <a:spcPts val="0"/>
              </a:spcBef>
              <a:spcAft>
                <a:spcPts val="0"/>
              </a:spcAft>
              <a:buNone/>
            </a:pPr>
            <a:endParaRPr sz="2400" b="1">
              <a:solidFill>
                <a:srgbClr val="FF0000"/>
              </a:solidFill>
              <a:latin typeface="Arial"/>
              <a:ea typeface="Arial"/>
              <a:cs typeface="Arial"/>
              <a:sym typeface="Arial"/>
            </a:endParaRPr>
          </a:p>
        </p:txBody>
      </p:sp>
      <p:sp>
        <p:nvSpPr>
          <p:cNvPr id="321" name="Google Shape;321;p49"/>
          <p:cNvSpPr txBox="1"/>
          <p:nvPr/>
        </p:nvSpPr>
        <p:spPr>
          <a:xfrm>
            <a:off x="4104716" y="628162"/>
            <a:ext cx="1546968"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DD8047"/>
                </a:solidFill>
                <a:latin typeface="Twentieth Century"/>
                <a:ea typeface="Twentieth Century"/>
                <a:cs typeface="Twentieth Century"/>
                <a:sym typeface="Twentieth Century"/>
              </a:rPr>
              <a:t>CULTURAL</a:t>
            </a:r>
            <a:endParaRPr/>
          </a:p>
          <a:p>
            <a:pPr marL="0" marR="0" lvl="0" indent="0" algn="ctr" rtl="0">
              <a:spcBef>
                <a:spcPts val="0"/>
              </a:spcBef>
              <a:spcAft>
                <a:spcPts val="0"/>
              </a:spcAft>
              <a:buNone/>
            </a:pPr>
            <a:r>
              <a:rPr lang="en-US" sz="2400" b="1">
                <a:solidFill>
                  <a:srgbClr val="DD8047"/>
                </a:solidFill>
                <a:latin typeface="Twentieth Century"/>
                <a:ea typeface="Twentieth Century"/>
                <a:cs typeface="Twentieth Century"/>
                <a:sym typeface="Twentieth Century"/>
              </a:rPr>
              <a:t>EQUITY</a:t>
            </a:r>
            <a:endParaRPr/>
          </a:p>
        </p:txBody>
      </p:sp>
      <p:sp>
        <p:nvSpPr>
          <p:cNvPr id="322" name="Google Shape;322;p49" descr="This shows the same diagram from the previous slide.  Large circle labeled 'Outcomes' encompasses three smaller circles labeled systems, data and practices.  The three smaller circles overlap each other equally." title="PBIS components"/>
          <p:cNvSpPr/>
          <p:nvPr/>
        </p:nvSpPr>
        <p:spPr>
          <a:xfrm>
            <a:off x="3003550" y="1623499"/>
            <a:ext cx="3549811" cy="3859691"/>
          </a:xfrm>
          <a:prstGeom prst="ellipse">
            <a:avLst/>
          </a:prstGeom>
          <a:noFill/>
          <a:ln w="63500"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Arial"/>
              <a:ea typeface="Arial"/>
              <a:cs typeface="Arial"/>
              <a:sym typeface="Arial"/>
            </a:endParaRPr>
          </a:p>
        </p:txBody>
      </p:sp>
      <p:sp>
        <p:nvSpPr>
          <p:cNvPr id="323" name="Google Shape;323;p49"/>
          <p:cNvSpPr txBox="1"/>
          <p:nvPr/>
        </p:nvSpPr>
        <p:spPr>
          <a:xfrm>
            <a:off x="4034583" y="1925893"/>
            <a:ext cx="1617752"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wentieth Century"/>
                <a:ea typeface="Twentieth Century"/>
                <a:cs typeface="Twentieth Century"/>
                <a:sym typeface="Twentieth Century"/>
              </a:rPr>
              <a:t>OUTCOMES</a:t>
            </a:r>
            <a:endParaRPr/>
          </a:p>
        </p:txBody>
      </p:sp>
      <p:pic>
        <p:nvPicPr>
          <p:cNvPr id="324" name="Google Shape;324;p49" title="Core Content Icon"/>
          <p:cNvPicPr preferRelativeResize="0"/>
          <p:nvPr/>
        </p:nvPicPr>
        <p:blipFill rotWithShape="1">
          <a:blip r:embed="rId3">
            <a:alphaModFix/>
          </a:blip>
          <a:srcRect/>
          <a:stretch/>
        </p:blipFill>
        <p:spPr>
          <a:xfrm>
            <a:off x="268947" y="277951"/>
            <a:ext cx="713232" cy="713232"/>
          </a:xfrm>
          <a:prstGeom prst="rect">
            <a:avLst/>
          </a:prstGeom>
          <a:noFill/>
          <a:ln>
            <a:noFill/>
          </a:ln>
          <a:effectLst>
            <a:outerShdw blurRad="50800" dist="38100" dir="2700000" algn="tl" rotWithShape="0">
              <a:srgbClr val="000000">
                <a:alpha val="42745"/>
              </a:srgbClr>
            </a:outerShdw>
          </a:effectLst>
        </p:spPr>
      </p:pic>
      <p:sp>
        <p:nvSpPr>
          <p:cNvPr id="325" name="Google Shape;325;p49"/>
          <p:cNvSpPr txBox="1">
            <a:spLocks noGrp="1"/>
          </p:cNvSpPr>
          <p:nvPr>
            <p:ph type="title"/>
          </p:nvPr>
        </p:nvSpPr>
        <p:spPr>
          <a:xfrm>
            <a:off x="1117599" y="313387"/>
            <a:ext cx="2711697" cy="6530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2880"/>
              <a:buFont typeface="Twentieth Century"/>
              <a:buNone/>
            </a:pPr>
            <a:r>
              <a:rPr lang="en-US" sz="2880"/>
              <a:t>PBIS Components with cultural considerations</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1000"/>
                                        <p:tgtEl>
                                          <p:spTgt spid="316"/>
                                        </p:tgtEl>
                                      </p:cBhvr>
                                    </p:animEffect>
                                  </p:childTnLst>
                                </p:cTn>
                              </p:par>
                              <p:par>
                                <p:cTn id="8" presetID="10" presetClass="entr" presetSubtype="0" fill="hold" nodeType="withEffect">
                                  <p:stCondLst>
                                    <p:cond delay="0"/>
                                  </p:stCondLst>
                                  <p:childTnLst>
                                    <p:set>
                                      <p:cBhvr>
                                        <p:cTn id="9" dur="1" fill="hold">
                                          <p:stCondLst>
                                            <p:cond delay="0"/>
                                          </p:stCondLst>
                                        </p:cTn>
                                        <p:tgtEl>
                                          <p:spTgt spid="321"/>
                                        </p:tgtEl>
                                        <p:attrNameLst>
                                          <p:attrName>style.visibility</p:attrName>
                                        </p:attrNameLst>
                                      </p:cBhvr>
                                      <p:to>
                                        <p:strVal val="visible"/>
                                      </p:to>
                                    </p:set>
                                    <p:animEffect transition="in" filter="fade">
                                      <p:cBhvr>
                                        <p:cTn id="10" dur="1000"/>
                                        <p:tgtEl>
                                          <p:spTgt spid="321"/>
                                        </p:tgtEl>
                                      </p:cBhvr>
                                    </p:animEffect>
                                  </p:childTnLst>
                                </p:cTn>
                              </p:par>
                              <p:par>
                                <p:cTn id="11" presetID="10" presetClass="entr" presetSubtype="0" fill="hold" nodeType="withEffect">
                                  <p:stCondLst>
                                    <p:cond delay="0"/>
                                  </p:stCondLst>
                                  <p:childTnLst>
                                    <p:set>
                                      <p:cBhvr>
                                        <p:cTn id="12" dur="1" fill="hold">
                                          <p:stCondLst>
                                            <p:cond delay="0"/>
                                          </p:stCondLst>
                                        </p:cTn>
                                        <p:tgtEl>
                                          <p:spTgt spid="310"/>
                                        </p:tgtEl>
                                        <p:attrNameLst>
                                          <p:attrName>style.visibility</p:attrName>
                                        </p:attrNameLst>
                                      </p:cBhvr>
                                      <p:to>
                                        <p:strVal val="visible"/>
                                      </p:to>
                                    </p:set>
                                    <p:animEffect transition="in" filter="fade">
                                      <p:cBhvr>
                                        <p:cTn id="13" dur="1000"/>
                                        <p:tgtEl>
                                          <p:spTgt spid="310"/>
                                        </p:tgtEl>
                                      </p:cBhvr>
                                    </p:animEffect>
                                  </p:childTnLst>
                                </p:cTn>
                              </p:par>
                              <p:par>
                                <p:cTn id="14" presetID="10" presetClass="entr" presetSubtype="0" fill="hold" nodeType="withEffect">
                                  <p:stCondLst>
                                    <p:cond delay="0"/>
                                  </p:stCondLst>
                                  <p:childTnLst>
                                    <p:set>
                                      <p:cBhvr>
                                        <p:cTn id="15" dur="1" fill="hold">
                                          <p:stCondLst>
                                            <p:cond delay="0"/>
                                          </p:stCondLst>
                                        </p:cTn>
                                        <p:tgtEl>
                                          <p:spTgt spid="304"/>
                                        </p:tgtEl>
                                        <p:attrNameLst>
                                          <p:attrName>style.visibility</p:attrName>
                                        </p:attrNameLst>
                                      </p:cBhvr>
                                      <p:to>
                                        <p:strVal val="visible"/>
                                      </p:to>
                                    </p:set>
                                    <p:animEffect transition="in" filter="fade">
                                      <p:cBhvr>
                                        <p:cTn id="16" dur="10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0"/>
          <p:cNvSpPr txBox="1"/>
          <p:nvPr/>
        </p:nvSpPr>
        <p:spPr>
          <a:xfrm>
            <a:off x="217489" y="1056594"/>
            <a:ext cx="408197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3366FF"/>
                </a:solidFill>
                <a:latin typeface="Arial"/>
                <a:ea typeface="Arial"/>
                <a:cs typeface="Arial"/>
                <a:sym typeface="Arial"/>
              </a:rPr>
              <a:t>Workbook: Overview Activity 1 </a:t>
            </a:r>
            <a:endParaRPr/>
          </a:p>
        </p:txBody>
      </p:sp>
      <p:sp>
        <p:nvSpPr>
          <p:cNvPr id="332" name="Google Shape;332;p50"/>
          <p:cNvSpPr txBox="1">
            <a:spLocks noGrp="1"/>
          </p:cNvSpPr>
          <p:nvPr>
            <p:ph type="body" idx="1"/>
          </p:nvPr>
        </p:nvSpPr>
        <p:spPr>
          <a:xfrm>
            <a:off x="977642" y="1938836"/>
            <a:ext cx="7295332" cy="43736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3200"/>
              <a:buNone/>
            </a:pPr>
            <a:r>
              <a:rPr lang="en-US">
                <a:latin typeface="Arial"/>
                <a:ea typeface="Arial"/>
                <a:cs typeface="Arial"/>
                <a:sym typeface="Arial"/>
              </a:rPr>
              <a:t>Turn to your shoulder partner </a:t>
            </a:r>
            <a:endParaRPr/>
          </a:p>
          <a:p>
            <a:pPr marL="458788" lvl="0" indent="-458788" algn="l" rtl="0">
              <a:spcBef>
                <a:spcPts val="640"/>
              </a:spcBef>
              <a:spcAft>
                <a:spcPts val="0"/>
              </a:spcAft>
              <a:buSzPts val="3200"/>
              <a:buNone/>
            </a:pPr>
            <a:endParaRPr>
              <a:latin typeface="Arial"/>
              <a:ea typeface="Arial"/>
              <a:cs typeface="Arial"/>
              <a:sym typeface="Arial"/>
            </a:endParaRPr>
          </a:p>
          <a:p>
            <a:pPr marL="565150" lvl="0" indent="-565150" algn="l" rtl="0">
              <a:spcBef>
                <a:spcPts val="640"/>
              </a:spcBef>
              <a:spcAft>
                <a:spcPts val="0"/>
              </a:spcAft>
              <a:buSzPts val="3200"/>
              <a:buNone/>
            </a:pPr>
            <a:r>
              <a:rPr lang="en-US">
                <a:latin typeface="Arial"/>
                <a:ea typeface="Arial"/>
                <a:cs typeface="Arial"/>
                <a:sym typeface="Arial"/>
              </a:rPr>
              <a:t>1</a:t>
            </a:r>
            <a:r>
              <a:rPr lang="en-US" baseline="30000">
                <a:latin typeface="Arial"/>
                <a:ea typeface="Arial"/>
                <a:cs typeface="Arial"/>
                <a:sym typeface="Arial"/>
              </a:rPr>
              <a:t>st</a:t>
            </a:r>
            <a:r>
              <a:rPr lang="en-US">
                <a:latin typeface="Arial"/>
                <a:ea typeface="Arial"/>
                <a:cs typeface="Arial"/>
                <a:sym typeface="Arial"/>
              </a:rPr>
              <a:t> Person explains “what is PBIS” in their words in 1 minute</a:t>
            </a:r>
            <a:endParaRPr/>
          </a:p>
          <a:p>
            <a:pPr marL="565150" lvl="0" indent="-565150" algn="l" rtl="0">
              <a:spcBef>
                <a:spcPts val="640"/>
              </a:spcBef>
              <a:spcAft>
                <a:spcPts val="0"/>
              </a:spcAft>
              <a:buSzPts val="3200"/>
              <a:buNone/>
            </a:pPr>
            <a:endParaRPr>
              <a:latin typeface="Arial"/>
              <a:ea typeface="Arial"/>
              <a:cs typeface="Arial"/>
              <a:sym typeface="Arial"/>
            </a:endParaRPr>
          </a:p>
          <a:p>
            <a:pPr marL="565150" lvl="0" indent="-565150" algn="l" rtl="0">
              <a:spcBef>
                <a:spcPts val="640"/>
              </a:spcBef>
              <a:spcAft>
                <a:spcPts val="0"/>
              </a:spcAft>
              <a:buSzPts val="3200"/>
              <a:buNone/>
            </a:pPr>
            <a:r>
              <a:rPr lang="en-US">
                <a:latin typeface="Arial"/>
                <a:ea typeface="Arial"/>
                <a:cs typeface="Arial"/>
                <a:sym typeface="Arial"/>
              </a:rPr>
              <a:t>2</a:t>
            </a:r>
            <a:r>
              <a:rPr lang="en-US" baseline="30000">
                <a:latin typeface="Arial"/>
                <a:ea typeface="Arial"/>
                <a:cs typeface="Arial"/>
                <a:sym typeface="Arial"/>
              </a:rPr>
              <a:t>nd</a:t>
            </a:r>
            <a:r>
              <a:rPr lang="en-US">
                <a:latin typeface="Arial"/>
                <a:ea typeface="Arial"/>
                <a:cs typeface="Arial"/>
                <a:sym typeface="Arial"/>
              </a:rPr>
              <a:t> Person reflects, and gives feedback and/or additional details</a:t>
            </a:r>
            <a:endParaRPr/>
          </a:p>
        </p:txBody>
      </p:sp>
      <p:pic>
        <p:nvPicPr>
          <p:cNvPr id="333" name="Google Shape;333;p50" descr="This blue and white icon shows a pencil.  There is no text." title="Practice Icon"/>
          <p:cNvPicPr preferRelativeResize="0"/>
          <p:nvPr/>
        </p:nvPicPr>
        <p:blipFill rotWithShape="1">
          <a:blip r:embed="rId3">
            <a:alphaModFix/>
          </a:blip>
          <a:srcRect/>
          <a:stretch/>
        </p:blipFill>
        <p:spPr>
          <a:xfrm>
            <a:off x="279446" y="277717"/>
            <a:ext cx="713232" cy="713232"/>
          </a:xfrm>
          <a:prstGeom prst="rect">
            <a:avLst/>
          </a:prstGeom>
          <a:solidFill>
            <a:srgbClr val="3366FF"/>
          </a:solidFill>
          <a:ln w="9525" cap="flat" cmpd="sng">
            <a:solidFill>
              <a:srgbClr val="3366FF"/>
            </a:solidFill>
            <a:prstDash val="solid"/>
            <a:round/>
            <a:headEnd type="none" w="sm" len="sm"/>
            <a:tailEnd type="none" w="sm" len="sm"/>
          </a:ln>
          <a:effectLst>
            <a:outerShdw blurRad="50800" dist="38100" dir="2700000" algn="tl" rotWithShape="0">
              <a:srgbClr val="000000">
                <a:alpha val="40000"/>
              </a:srgbClr>
            </a:outerShdw>
          </a:effectLst>
        </p:spPr>
      </p:pic>
      <p:sp>
        <p:nvSpPr>
          <p:cNvPr id="334" name="Google Shape;334;p50"/>
          <p:cNvSpPr txBox="1">
            <a:spLocks noGrp="1"/>
          </p:cNvSpPr>
          <p:nvPr>
            <p:ph type="title"/>
          </p:nvPr>
        </p:nvSpPr>
        <p:spPr>
          <a:xfrm>
            <a:off x="3294317" y="277716"/>
            <a:ext cx="7264606" cy="71323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00"/>
              <a:buFont typeface="Arial"/>
              <a:buNone/>
            </a:pPr>
            <a:r>
              <a:rPr lang="en-US">
                <a:latin typeface="Arial"/>
                <a:ea typeface="Arial"/>
                <a:cs typeface="Arial"/>
                <a:sym typeface="Arial"/>
              </a:rPr>
              <a:t>Your Turn!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33" descr="This is a picture of blue wooden building blocks.  A hand is seen from above putting a triangular block on top of several rectangular blocks." title="Building blocks"/>
          <p:cNvPicPr preferRelativeResize="0"/>
          <p:nvPr/>
        </p:nvPicPr>
        <p:blipFill rotWithShape="1">
          <a:blip r:embed="rId3">
            <a:alphaModFix/>
          </a:blip>
          <a:srcRect l="-4" r="9436"/>
          <a:stretch/>
        </p:blipFill>
        <p:spPr>
          <a:xfrm>
            <a:off x="4648961" y="0"/>
            <a:ext cx="4495039" cy="6846293"/>
          </a:xfrm>
          <a:prstGeom prst="rect">
            <a:avLst/>
          </a:prstGeom>
          <a:noFill/>
          <a:ln>
            <a:noFill/>
          </a:ln>
        </p:spPr>
      </p:pic>
      <p:sp>
        <p:nvSpPr>
          <p:cNvPr id="135" name="Google Shape;135;p33"/>
          <p:cNvSpPr txBox="1">
            <a:spLocks noGrp="1"/>
          </p:cNvSpPr>
          <p:nvPr>
            <p:ph type="body" idx="1"/>
          </p:nvPr>
        </p:nvSpPr>
        <p:spPr>
          <a:xfrm>
            <a:off x="365297" y="1340728"/>
            <a:ext cx="5009591" cy="4785009"/>
          </a:xfrm>
          <a:prstGeom prst="rect">
            <a:avLst/>
          </a:prstGeom>
          <a:noFill/>
          <a:ln>
            <a:noFill/>
          </a:ln>
        </p:spPr>
        <p:txBody>
          <a:bodyPr spcFirstLastPara="1" wrap="square" lIns="91425" tIns="45700" rIns="91425" bIns="45700" anchor="t" anchorCtr="0">
            <a:noAutofit/>
          </a:bodyPr>
          <a:lstStyle/>
          <a:p>
            <a:pPr marL="57150" lvl="0" indent="0" algn="l" rtl="0">
              <a:lnSpc>
                <a:spcPct val="80000"/>
              </a:lnSpc>
              <a:spcBef>
                <a:spcPts val="0"/>
              </a:spcBef>
              <a:spcAft>
                <a:spcPts val="0"/>
              </a:spcAft>
              <a:buSzPts val="2590"/>
              <a:buNone/>
            </a:pPr>
            <a:r>
              <a:rPr lang="en-US" sz="2590" b="1">
                <a:latin typeface="Arial"/>
                <a:ea typeface="Arial"/>
                <a:cs typeface="Arial"/>
                <a:sym typeface="Arial"/>
              </a:rPr>
              <a:t>Purpose: </a:t>
            </a:r>
            <a:endParaRPr/>
          </a:p>
          <a:p>
            <a:pPr marL="57150" lvl="0" indent="0" algn="l" rtl="0">
              <a:lnSpc>
                <a:spcPct val="80000"/>
              </a:lnSpc>
              <a:spcBef>
                <a:spcPts val="600"/>
              </a:spcBef>
              <a:spcAft>
                <a:spcPts val="0"/>
              </a:spcAft>
              <a:buSzPts val="2035"/>
              <a:buNone/>
            </a:pPr>
            <a:r>
              <a:rPr lang="en-US" sz="2035">
                <a:latin typeface="Arial"/>
                <a:ea typeface="Arial"/>
                <a:cs typeface="Arial"/>
                <a:sym typeface="Arial"/>
              </a:rPr>
              <a:t>Understand the rational and foundational concepts of multi-tiered behavior supports; Prepare for team training</a:t>
            </a:r>
            <a:endParaRPr/>
          </a:p>
          <a:p>
            <a:pPr marL="57150" lvl="0" indent="0" algn="l" rtl="0">
              <a:lnSpc>
                <a:spcPct val="80000"/>
              </a:lnSpc>
              <a:spcBef>
                <a:spcPts val="600"/>
              </a:spcBef>
              <a:spcAft>
                <a:spcPts val="0"/>
              </a:spcAft>
              <a:buSzPts val="2590"/>
              <a:buNone/>
            </a:pPr>
            <a:endParaRPr sz="2590">
              <a:latin typeface="Arial"/>
              <a:ea typeface="Arial"/>
              <a:cs typeface="Arial"/>
              <a:sym typeface="Arial"/>
            </a:endParaRPr>
          </a:p>
          <a:p>
            <a:pPr marL="57150" lvl="0" indent="0" algn="l" rtl="0">
              <a:lnSpc>
                <a:spcPct val="80000"/>
              </a:lnSpc>
              <a:spcBef>
                <a:spcPts val="600"/>
              </a:spcBef>
              <a:spcAft>
                <a:spcPts val="0"/>
              </a:spcAft>
              <a:buSzPts val="2590"/>
              <a:buNone/>
            </a:pPr>
            <a:r>
              <a:rPr lang="en-US" sz="2590" b="1">
                <a:latin typeface="Arial"/>
                <a:ea typeface="Arial"/>
                <a:cs typeface="Arial"/>
                <a:sym typeface="Arial"/>
              </a:rPr>
              <a:t>You should be able to:</a:t>
            </a:r>
            <a:endParaRPr sz="2590">
              <a:latin typeface="Arial"/>
              <a:ea typeface="Arial"/>
              <a:cs typeface="Arial"/>
              <a:sym typeface="Arial"/>
            </a:endParaRPr>
          </a:p>
          <a:p>
            <a:pPr marL="457200" lvl="0" indent="-457200" algn="l" rtl="0">
              <a:lnSpc>
                <a:spcPct val="80000"/>
              </a:lnSpc>
              <a:spcBef>
                <a:spcPts val="1007"/>
              </a:spcBef>
              <a:spcAft>
                <a:spcPts val="0"/>
              </a:spcAft>
              <a:buSzPts val="2035"/>
              <a:buFont typeface="Noto Sans Symbols"/>
              <a:buChar char="✔"/>
            </a:pPr>
            <a:r>
              <a:rPr lang="en-US" sz="2035">
                <a:latin typeface="Arial"/>
                <a:ea typeface="Arial"/>
                <a:cs typeface="Arial"/>
                <a:sym typeface="Arial"/>
              </a:rPr>
              <a:t>Understand the format and process of team training modules</a:t>
            </a:r>
            <a:endParaRPr/>
          </a:p>
          <a:p>
            <a:pPr marL="457200" lvl="0" indent="-457200" algn="l" rtl="0">
              <a:lnSpc>
                <a:spcPct val="80000"/>
              </a:lnSpc>
              <a:spcBef>
                <a:spcPts val="407"/>
              </a:spcBef>
              <a:spcAft>
                <a:spcPts val="0"/>
              </a:spcAft>
              <a:buSzPts val="2035"/>
              <a:buFont typeface="Noto Sans Symbols"/>
              <a:buChar char="✔"/>
            </a:pPr>
            <a:r>
              <a:rPr lang="en-US" sz="2035">
                <a:latin typeface="Arial"/>
                <a:ea typeface="Arial"/>
                <a:cs typeface="Arial"/>
                <a:sym typeface="Arial"/>
              </a:rPr>
              <a:t>Define PBIS</a:t>
            </a:r>
            <a:endParaRPr/>
          </a:p>
          <a:p>
            <a:pPr marL="457200" lvl="0" indent="-457200" algn="l" rtl="0">
              <a:lnSpc>
                <a:spcPct val="80000"/>
              </a:lnSpc>
              <a:spcBef>
                <a:spcPts val="407"/>
              </a:spcBef>
              <a:spcAft>
                <a:spcPts val="0"/>
              </a:spcAft>
              <a:buSzPts val="2035"/>
              <a:buFont typeface="Noto Sans Symbols"/>
              <a:buChar char="✔"/>
            </a:pPr>
            <a:r>
              <a:rPr lang="en-US" sz="2035">
                <a:latin typeface="Arial"/>
                <a:ea typeface="Arial"/>
                <a:cs typeface="Arial"/>
                <a:sym typeface="Arial"/>
              </a:rPr>
              <a:t>Define Data, Systems, Practices</a:t>
            </a:r>
            <a:endParaRPr/>
          </a:p>
          <a:p>
            <a:pPr marL="457200" lvl="0" indent="-457200" algn="l" rtl="0">
              <a:lnSpc>
                <a:spcPct val="80000"/>
              </a:lnSpc>
              <a:spcBef>
                <a:spcPts val="407"/>
              </a:spcBef>
              <a:spcAft>
                <a:spcPts val="0"/>
              </a:spcAft>
              <a:buSzPts val="2035"/>
              <a:buFont typeface="Noto Sans Symbols"/>
              <a:buChar char="✔"/>
            </a:pPr>
            <a:r>
              <a:rPr lang="en-US" sz="2035">
                <a:latin typeface="Arial"/>
                <a:ea typeface="Arial"/>
                <a:cs typeface="Arial"/>
                <a:sym typeface="Arial"/>
              </a:rPr>
              <a:t>Define Discipline through an educational frame</a:t>
            </a:r>
            <a:endParaRPr/>
          </a:p>
          <a:p>
            <a:pPr marL="457200" lvl="0" indent="-457200" algn="l" rtl="0">
              <a:lnSpc>
                <a:spcPct val="80000"/>
              </a:lnSpc>
              <a:spcBef>
                <a:spcPts val="407"/>
              </a:spcBef>
              <a:spcAft>
                <a:spcPts val="0"/>
              </a:spcAft>
              <a:buSzPts val="2035"/>
              <a:buFont typeface="Noto Sans Symbols"/>
              <a:buChar char="✔"/>
            </a:pPr>
            <a:r>
              <a:rPr lang="en-US" sz="2035">
                <a:latin typeface="Arial"/>
                <a:ea typeface="Arial"/>
                <a:cs typeface="Arial"/>
                <a:sym typeface="Arial"/>
              </a:rPr>
              <a:t>Begin Action Planning for Implementation</a:t>
            </a:r>
            <a:endParaRPr/>
          </a:p>
          <a:p>
            <a:pPr marL="457200" lvl="0" indent="-327977" algn="l" rtl="0">
              <a:lnSpc>
                <a:spcPct val="80000"/>
              </a:lnSpc>
              <a:spcBef>
                <a:spcPts val="407"/>
              </a:spcBef>
              <a:spcAft>
                <a:spcPts val="0"/>
              </a:spcAft>
              <a:buSzPts val="2035"/>
              <a:buFont typeface="Noto Sans Symbols"/>
              <a:buNone/>
            </a:pPr>
            <a:endParaRPr sz="2035"/>
          </a:p>
        </p:txBody>
      </p:sp>
      <p:sp>
        <p:nvSpPr>
          <p:cNvPr id="136" name="Google Shape;136;p33"/>
          <p:cNvSpPr txBox="1">
            <a:spLocks noGrp="1"/>
          </p:cNvSpPr>
          <p:nvPr>
            <p:ph type="title"/>
          </p:nvPr>
        </p:nvSpPr>
        <p:spPr>
          <a:xfrm>
            <a:off x="1282965" y="255350"/>
            <a:ext cx="4326472" cy="61776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3200"/>
              <a:buFont typeface="Twentieth Century"/>
              <a:buNone/>
            </a:pPr>
            <a:r>
              <a:rPr lang="en-US">
                <a:solidFill>
                  <a:schemeClr val="accent6"/>
                </a:solidFill>
              </a:rPr>
              <a:t>Overview of PBIS</a:t>
            </a:r>
            <a:endParaRPr/>
          </a:p>
        </p:txBody>
      </p:sp>
      <p:pic>
        <p:nvPicPr>
          <p:cNvPr id="137" name="Google Shape;137;p33" descr="This blue and white icon shows a book.  There is no text. " title="Core Content icon"/>
          <p:cNvPicPr preferRelativeResize="0"/>
          <p:nvPr/>
        </p:nvPicPr>
        <p:blipFill rotWithShape="1">
          <a:blip r:embed="rId4">
            <a:alphaModFix/>
          </a:blip>
          <a:srcRect/>
          <a:stretch/>
        </p:blipFill>
        <p:spPr>
          <a:xfrm>
            <a:off x="278100" y="255350"/>
            <a:ext cx="713232" cy="713232"/>
          </a:xfrm>
          <a:prstGeom prst="rect">
            <a:avLst/>
          </a:prstGeom>
          <a:noFill/>
          <a:ln>
            <a:noFill/>
          </a:ln>
          <a:effectLst>
            <a:outerShdw blurRad="50800" dist="38100" dir="2700000" algn="tl" rotWithShape="0">
              <a:srgbClr val="000000">
                <a:alpha val="42745"/>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1"/>
          <p:cNvSpPr txBox="1">
            <a:spLocks noGrp="1"/>
          </p:cNvSpPr>
          <p:nvPr>
            <p:ph type="body" idx="4294967295"/>
          </p:nvPr>
        </p:nvSpPr>
        <p:spPr>
          <a:xfrm>
            <a:off x="0" y="1447800"/>
            <a:ext cx="8534400" cy="5410200"/>
          </a:xfrm>
          <a:prstGeom prst="rect">
            <a:avLst/>
          </a:prstGeom>
          <a:noFill/>
          <a:ln>
            <a:noFill/>
          </a:ln>
        </p:spPr>
        <p:txBody>
          <a:bodyPr spcFirstLastPara="1" wrap="square" lIns="91425" tIns="45700" rIns="91425" bIns="45700" anchor="t" anchorCtr="0">
            <a:noAutofit/>
          </a:bodyPr>
          <a:lstStyle/>
          <a:p>
            <a:pPr marL="454025" lvl="0" indent="-454025" algn="l" rtl="0">
              <a:spcBef>
                <a:spcPts val="0"/>
              </a:spcBef>
              <a:spcAft>
                <a:spcPts val="0"/>
              </a:spcAft>
              <a:buSzPts val="1400"/>
              <a:buFont typeface="Noto Sans Symbols"/>
              <a:buNone/>
            </a:pPr>
            <a:r>
              <a:rPr lang="en-US" sz="1400">
                <a:latin typeface="Calibri"/>
                <a:ea typeface="Calibri"/>
                <a:cs typeface="Calibri"/>
                <a:sym typeface="Calibri"/>
              </a:rPr>
              <a:t>Bradshaw, C.P., Koth, C.W., Thornton, L.A., &amp; Leaf, P.J. (2009). Altering school climate through school-wide Positive Behavioral Interventions and Supports: Findings from a group-randomized effectiveness trial. </a:t>
            </a:r>
            <a:r>
              <a:rPr lang="en-US" sz="1400" i="1">
                <a:latin typeface="Calibri"/>
                <a:ea typeface="Calibri"/>
                <a:cs typeface="Calibri"/>
                <a:sym typeface="Calibri"/>
              </a:rPr>
              <a:t>Prevention Science, 10</a:t>
            </a:r>
            <a:r>
              <a:rPr lang="en-US" sz="1400">
                <a:latin typeface="Calibri"/>
                <a:ea typeface="Calibri"/>
                <a:cs typeface="Calibri"/>
                <a:sym typeface="Calibri"/>
              </a:rPr>
              <a:t>(2), 100-115</a:t>
            </a:r>
            <a:endParaRPr/>
          </a:p>
          <a:p>
            <a:pPr marL="454025" lvl="0" indent="-454025" algn="l" rtl="0">
              <a:spcBef>
                <a:spcPts val="280"/>
              </a:spcBef>
              <a:spcAft>
                <a:spcPts val="0"/>
              </a:spcAft>
              <a:buSzPts val="1400"/>
              <a:buFont typeface="Noto Sans Symbols"/>
              <a:buNone/>
            </a:pPr>
            <a:r>
              <a:rPr lang="en-US" sz="1400">
                <a:latin typeface="Calibri"/>
                <a:ea typeface="Calibri"/>
                <a:cs typeface="Calibri"/>
                <a:sym typeface="Calibri"/>
              </a:rPr>
              <a:t>Bradshaw</a:t>
            </a:r>
            <a:r>
              <a:rPr lang="en-US" sz="1400" b="1">
                <a:latin typeface="Calibri"/>
                <a:ea typeface="Calibri"/>
                <a:cs typeface="Calibri"/>
                <a:sym typeface="Calibri"/>
              </a:rPr>
              <a:t>,</a:t>
            </a:r>
            <a:r>
              <a:rPr lang="en-US" sz="1400">
                <a:latin typeface="Calibri"/>
                <a:ea typeface="Calibri"/>
                <a:cs typeface="Calibri"/>
                <a:sym typeface="Calibri"/>
              </a:rPr>
              <a:t> C.P., Koth, C.W., Bevans, K.B., Ialongo, N., &amp; Leaf, P.J. (2008). The impact of school-wide Positive Behavioral Interventions and Supports (PBIS) on the organizational health of elementary schools. </a:t>
            </a:r>
            <a:r>
              <a:rPr lang="en-US" sz="1400" i="1">
                <a:latin typeface="Calibri"/>
                <a:ea typeface="Calibri"/>
                <a:cs typeface="Calibri"/>
                <a:sym typeface="Calibri"/>
              </a:rPr>
              <a:t>School Psychology Quarterly, 23</a:t>
            </a:r>
            <a:r>
              <a:rPr lang="en-US" sz="1400">
                <a:latin typeface="Calibri"/>
                <a:ea typeface="Calibri"/>
                <a:cs typeface="Calibri"/>
                <a:sym typeface="Calibri"/>
              </a:rPr>
              <a:t>(4), 462-473.</a:t>
            </a:r>
            <a:endParaRPr/>
          </a:p>
          <a:p>
            <a:pPr marL="454025" lvl="0" indent="-454025" algn="l" rtl="0">
              <a:spcBef>
                <a:spcPts val="280"/>
              </a:spcBef>
              <a:spcAft>
                <a:spcPts val="0"/>
              </a:spcAft>
              <a:buSzPts val="1400"/>
              <a:buFont typeface="Noto Sans Symbols"/>
              <a:buNone/>
            </a:pPr>
            <a:r>
              <a:rPr lang="en-US" sz="1400">
                <a:latin typeface="Calibri"/>
                <a:ea typeface="Calibri"/>
                <a:cs typeface="Calibri"/>
                <a:sym typeface="Calibri"/>
              </a:rPr>
              <a:t>Bradshaw, C. P., Mitchell, M. M., &amp; Leaf, P. J. (2010). Examining the effects of School-Wide Positive Behavioral Interventions and Supports on student outcomes: Results from a randomized controlled effectiveness trial in elementary schools. </a:t>
            </a:r>
            <a:r>
              <a:rPr lang="en-US" sz="1400" i="1">
                <a:latin typeface="Calibri"/>
                <a:ea typeface="Calibri"/>
                <a:cs typeface="Calibri"/>
                <a:sym typeface="Calibri"/>
              </a:rPr>
              <a:t>Journal of Positive Behavior Interventions, 12, </a:t>
            </a:r>
            <a:r>
              <a:rPr lang="en-US" sz="1400">
                <a:latin typeface="Calibri"/>
                <a:ea typeface="Calibri"/>
                <a:cs typeface="Calibri"/>
                <a:sym typeface="Calibri"/>
              </a:rPr>
              <a:t>133-148.</a:t>
            </a:r>
            <a:endParaRPr/>
          </a:p>
          <a:p>
            <a:pPr marL="454025" lvl="0" indent="-454025" algn="l" rtl="0">
              <a:spcBef>
                <a:spcPts val="280"/>
              </a:spcBef>
              <a:spcAft>
                <a:spcPts val="0"/>
              </a:spcAft>
              <a:buSzPts val="1400"/>
              <a:buFont typeface="Noto Sans Symbols"/>
              <a:buNone/>
            </a:pPr>
            <a:r>
              <a:rPr lang="en-US" sz="1400">
                <a:latin typeface="Calibri"/>
                <a:ea typeface="Calibri"/>
                <a:cs typeface="Calibri"/>
                <a:sym typeface="Calibri"/>
              </a:rPr>
              <a:t>Bradshaw, C.P., Reinke, W. M., Brown, L. D., Bevans, K.B., &amp; Leaf, P.J. (2008). Implementation of school-wide Positive Behavioral Interventions and Supports (PBIS) in elementary schools: Observations from a randomized trial. </a:t>
            </a:r>
            <a:r>
              <a:rPr lang="en-US" sz="1400" i="1">
                <a:latin typeface="Calibri"/>
                <a:ea typeface="Calibri"/>
                <a:cs typeface="Calibri"/>
                <a:sym typeface="Calibri"/>
              </a:rPr>
              <a:t>Education &amp; Treatment of Children, 31, </a:t>
            </a:r>
            <a:r>
              <a:rPr lang="en-US" sz="1400">
                <a:latin typeface="Calibri"/>
                <a:ea typeface="Calibri"/>
                <a:cs typeface="Calibri"/>
                <a:sym typeface="Calibri"/>
              </a:rPr>
              <a:t>1-26.</a:t>
            </a:r>
            <a:endParaRPr/>
          </a:p>
          <a:p>
            <a:pPr marL="454025" lvl="0" indent="-454025" algn="l" rtl="0">
              <a:spcBef>
                <a:spcPts val="280"/>
              </a:spcBef>
              <a:spcAft>
                <a:spcPts val="0"/>
              </a:spcAft>
              <a:buSzPts val="1400"/>
              <a:buFont typeface="Noto Sans Symbols"/>
              <a:buNone/>
            </a:pPr>
            <a:r>
              <a:rPr lang="en-US" sz="1400">
                <a:latin typeface="Calibri"/>
                <a:ea typeface="Calibri"/>
                <a:cs typeface="Calibri"/>
                <a:sym typeface="Calibri"/>
              </a:rPr>
              <a:t>Horner, R., Sugai, G., Smolkowski, K., Eber, L., Nakasato, J., Todd, A., &amp; Esperanza, J., (2009). A randomized, wait-list controlled effectiveness trial assessing school-wide positive behavior support in elementary schools. </a:t>
            </a:r>
            <a:r>
              <a:rPr lang="en-US" sz="1400" i="1">
                <a:latin typeface="Calibri"/>
                <a:ea typeface="Calibri"/>
                <a:cs typeface="Calibri"/>
                <a:sym typeface="Calibri"/>
              </a:rPr>
              <a:t>Journal of Positive Behavior Interventions, 11,</a:t>
            </a:r>
            <a:r>
              <a:rPr lang="en-US" sz="1400">
                <a:latin typeface="Calibri"/>
                <a:ea typeface="Calibri"/>
                <a:cs typeface="Calibri"/>
                <a:sym typeface="Calibri"/>
              </a:rPr>
              <a:t> 133-145.</a:t>
            </a:r>
            <a:endParaRPr sz="1400">
              <a:latin typeface="Calibri"/>
              <a:ea typeface="Calibri"/>
              <a:cs typeface="Calibri"/>
              <a:sym typeface="Calibri"/>
            </a:endParaRPr>
          </a:p>
          <a:p>
            <a:pPr marL="454025" lvl="0" indent="-454025" algn="l" rtl="0">
              <a:spcBef>
                <a:spcPts val="280"/>
              </a:spcBef>
              <a:spcAft>
                <a:spcPts val="0"/>
              </a:spcAft>
              <a:buSzPts val="1400"/>
              <a:buFont typeface="Noto Sans Symbols"/>
              <a:buNone/>
            </a:pPr>
            <a:r>
              <a:rPr lang="en-US" sz="1400">
                <a:latin typeface="Calibri"/>
                <a:ea typeface="Calibri"/>
                <a:cs typeface="Calibri"/>
                <a:sym typeface="Calibri"/>
              </a:rPr>
              <a:t>Horner, R. H., Sugai, G., &amp; Anderson, C. M. (2010). Examining the evidence base for school-wide positive behavior support. </a:t>
            </a:r>
            <a:r>
              <a:rPr lang="en-US" sz="1400" i="1">
                <a:latin typeface="Calibri"/>
                <a:ea typeface="Calibri"/>
                <a:cs typeface="Calibri"/>
                <a:sym typeface="Calibri"/>
              </a:rPr>
              <a:t>Focus on Exceptionality, 42</a:t>
            </a:r>
            <a:r>
              <a:rPr lang="en-US" sz="1400">
                <a:latin typeface="Calibri"/>
                <a:ea typeface="Calibri"/>
                <a:cs typeface="Calibri"/>
                <a:sym typeface="Calibri"/>
              </a:rPr>
              <a:t>(8), 1-14.</a:t>
            </a:r>
            <a:endParaRPr/>
          </a:p>
          <a:p>
            <a:pPr marL="454025" lvl="0" indent="-454025" algn="l" rtl="0">
              <a:spcBef>
                <a:spcPts val="280"/>
              </a:spcBef>
              <a:spcAft>
                <a:spcPts val="0"/>
              </a:spcAft>
              <a:buSzPts val="1400"/>
              <a:buFont typeface="Noto Sans Symbols"/>
              <a:buNone/>
            </a:pPr>
            <a:r>
              <a:rPr lang="en-US" sz="1400">
                <a:latin typeface="Calibri"/>
                <a:ea typeface="Calibri"/>
                <a:cs typeface="Calibri"/>
                <a:sym typeface="Calibri"/>
              </a:rPr>
              <a:t>Bradshaw, C., Waasdorp, T., Leaf. P., (in press).  Effects of School-wide positive behavioral interventions and supports on child behavior problems and adjustment. </a:t>
            </a:r>
            <a:r>
              <a:rPr lang="en-US" sz="1400" i="1">
                <a:latin typeface="Calibri"/>
                <a:ea typeface="Calibri"/>
                <a:cs typeface="Calibri"/>
                <a:sym typeface="Calibri"/>
              </a:rPr>
              <a:t>Pediatrics</a:t>
            </a:r>
            <a:r>
              <a:rPr lang="en-US" sz="1400">
                <a:latin typeface="Calibri"/>
                <a:ea typeface="Calibri"/>
                <a:cs typeface="Calibri"/>
                <a:sym typeface="Calibri"/>
              </a:rPr>
              <a:t>.</a:t>
            </a:r>
            <a:endParaRPr/>
          </a:p>
          <a:p>
            <a:pPr marL="454025" lvl="0" indent="-454025" algn="l" rtl="0">
              <a:spcBef>
                <a:spcPts val="0"/>
              </a:spcBef>
              <a:spcAft>
                <a:spcPts val="0"/>
              </a:spcAft>
              <a:buSzPts val="1400"/>
              <a:buFont typeface="Noto Sans Symbols"/>
              <a:buNone/>
            </a:pPr>
            <a:r>
              <a:rPr lang="en-US" sz="1400">
                <a:solidFill>
                  <a:srgbClr val="000000"/>
                </a:solidFill>
                <a:latin typeface="Calibri"/>
                <a:ea typeface="Calibri"/>
                <a:cs typeface="Calibri"/>
                <a:sym typeface="Calibri"/>
              </a:rPr>
              <a:t>Waasdorp, T., Bradshaw, C., &amp; Leaf , P., (2012) The Impact of Schoolwide Positive Behavioral   </a:t>
            </a:r>
            <a:endParaRPr/>
          </a:p>
          <a:p>
            <a:pPr marL="454025" lvl="0" indent="-454025" algn="l" rtl="0">
              <a:spcBef>
                <a:spcPts val="0"/>
              </a:spcBef>
              <a:spcAft>
                <a:spcPts val="0"/>
              </a:spcAft>
              <a:buSzPts val="1400"/>
              <a:buFont typeface="Noto Sans Symbols"/>
              <a:buNone/>
            </a:pPr>
            <a:r>
              <a:rPr lang="en-US" sz="1400">
                <a:solidFill>
                  <a:srgbClr val="000000"/>
                </a:solidFill>
                <a:latin typeface="Calibri"/>
                <a:ea typeface="Calibri"/>
                <a:cs typeface="Calibri"/>
                <a:sym typeface="Calibri"/>
              </a:rPr>
              <a:t>         Interventions and Supports on Bullying and Peer Rejection: A Randomized Controlled </a:t>
            </a:r>
            <a:endParaRPr/>
          </a:p>
          <a:p>
            <a:pPr marL="454025" lvl="0" indent="-454025" algn="l" rtl="0">
              <a:spcBef>
                <a:spcPts val="0"/>
              </a:spcBef>
              <a:spcAft>
                <a:spcPts val="0"/>
              </a:spcAft>
              <a:buSzPts val="1400"/>
              <a:buFont typeface="Noto Sans Symbols"/>
              <a:buNone/>
            </a:pPr>
            <a:r>
              <a:rPr lang="en-US" sz="1400">
                <a:solidFill>
                  <a:srgbClr val="000000"/>
                </a:solidFill>
                <a:latin typeface="Calibri"/>
                <a:ea typeface="Calibri"/>
                <a:cs typeface="Calibri"/>
                <a:sym typeface="Calibri"/>
              </a:rPr>
              <a:t>         Effectiveness Trial</a:t>
            </a:r>
            <a:r>
              <a:rPr lang="en-US" sz="1400" b="1">
                <a:solidFill>
                  <a:srgbClr val="000000"/>
                </a:solidFill>
                <a:latin typeface="Calibri"/>
                <a:ea typeface="Calibri"/>
                <a:cs typeface="Calibri"/>
                <a:sym typeface="Calibri"/>
              </a:rPr>
              <a:t>.</a:t>
            </a:r>
            <a:r>
              <a:rPr lang="en-US" sz="1400">
                <a:solidFill>
                  <a:srgbClr val="000000"/>
                </a:solidFill>
                <a:latin typeface="Calibri"/>
                <a:ea typeface="Calibri"/>
                <a:cs typeface="Calibri"/>
                <a:sym typeface="Calibri"/>
              </a:rPr>
              <a:t> </a:t>
            </a:r>
            <a:r>
              <a:rPr lang="en-US" sz="1400" i="1">
                <a:solidFill>
                  <a:srgbClr val="000000"/>
                </a:solidFill>
                <a:latin typeface="Calibri"/>
                <a:ea typeface="Calibri"/>
                <a:cs typeface="Calibri"/>
                <a:sym typeface="Calibri"/>
              </a:rPr>
              <a:t>Archive of Pediatric Adolescent Medicine.</a:t>
            </a:r>
            <a:r>
              <a:rPr lang="en-US" sz="1400">
                <a:solidFill>
                  <a:srgbClr val="000000"/>
                </a:solidFill>
                <a:latin typeface="Calibri"/>
                <a:ea typeface="Calibri"/>
                <a:cs typeface="Calibri"/>
                <a:sym typeface="Calibri"/>
              </a:rPr>
              <a:t> 2012;166(2):149-156 </a:t>
            </a:r>
            <a:endParaRPr sz="1400">
              <a:latin typeface="Calibri"/>
              <a:ea typeface="Calibri"/>
              <a:cs typeface="Calibri"/>
              <a:sym typeface="Calibri"/>
            </a:endParaRPr>
          </a:p>
          <a:p>
            <a:pPr marL="454025" lvl="0" indent="-454025" algn="l" rtl="0">
              <a:spcBef>
                <a:spcPts val="300"/>
              </a:spcBef>
              <a:spcAft>
                <a:spcPts val="0"/>
              </a:spcAft>
              <a:buSzPts val="1500"/>
              <a:buFont typeface="Noto Sans Symbols"/>
              <a:buNone/>
            </a:pPr>
            <a:endParaRPr sz="1500">
              <a:latin typeface="Calibri"/>
              <a:ea typeface="Calibri"/>
              <a:cs typeface="Calibri"/>
              <a:sym typeface="Calibri"/>
            </a:endParaRPr>
          </a:p>
          <a:p>
            <a:pPr marL="454025" lvl="0" indent="-454025" algn="l" rtl="0">
              <a:spcBef>
                <a:spcPts val="300"/>
              </a:spcBef>
              <a:spcAft>
                <a:spcPts val="0"/>
              </a:spcAft>
              <a:buSzPts val="1500"/>
              <a:buFont typeface="Noto Sans Symbols"/>
              <a:buNone/>
            </a:pPr>
            <a:endParaRPr sz="1500">
              <a:latin typeface="Calibri"/>
              <a:ea typeface="Calibri"/>
              <a:cs typeface="Calibri"/>
              <a:sym typeface="Calibri"/>
            </a:endParaRPr>
          </a:p>
          <a:p>
            <a:pPr marL="454025" lvl="0" indent="-454025" algn="l" rtl="0">
              <a:spcBef>
                <a:spcPts val="360"/>
              </a:spcBef>
              <a:spcAft>
                <a:spcPts val="0"/>
              </a:spcAft>
              <a:buSzPts val="1800"/>
              <a:buFont typeface="Noto Sans Symbols"/>
              <a:buNone/>
            </a:pPr>
            <a:endParaRPr sz="1800">
              <a:latin typeface="Calibri"/>
              <a:ea typeface="Calibri"/>
              <a:cs typeface="Calibri"/>
              <a:sym typeface="Calibri"/>
            </a:endParaRPr>
          </a:p>
        </p:txBody>
      </p:sp>
      <p:sp>
        <p:nvSpPr>
          <p:cNvPr id="342" name="Google Shape;342;p51"/>
          <p:cNvSpPr/>
          <p:nvPr/>
        </p:nvSpPr>
        <p:spPr>
          <a:xfrm>
            <a:off x="694169" y="1351280"/>
            <a:ext cx="7525271" cy="4917440"/>
          </a:xfrm>
          <a:prstGeom prst="roundRect">
            <a:avLst>
              <a:gd name="adj" fmla="val 16667"/>
            </a:avLst>
          </a:prstGeom>
          <a:gradFill>
            <a:gsLst>
              <a:gs pos="0">
                <a:srgbClr val="5E9EFF"/>
              </a:gs>
              <a:gs pos="39999">
                <a:srgbClr val="85C2FF"/>
              </a:gs>
              <a:gs pos="70000">
                <a:srgbClr val="C4D6EB"/>
              </a:gs>
              <a:gs pos="100000">
                <a:srgbClr val="FFEBFA"/>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1D2A53"/>
                </a:solidFill>
                <a:latin typeface="Twentieth Century"/>
                <a:ea typeface="Twentieth Century"/>
                <a:cs typeface="Twentieth Century"/>
                <a:sym typeface="Twentieth Century"/>
              </a:rPr>
              <a:t>Results are experimentally related to:</a:t>
            </a:r>
            <a:endParaRPr/>
          </a:p>
          <a:p>
            <a:pPr marL="0" marR="0" lvl="0" indent="0" algn="ctr" rtl="0">
              <a:spcBef>
                <a:spcPts val="0"/>
              </a:spcBef>
              <a:spcAft>
                <a:spcPts val="0"/>
              </a:spcAft>
              <a:buNone/>
            </a:pPr>
            <a:endParaRPr sz="2400">
              <a:solidFill>
                <a:schemeClr val="dk1"/>
              </a:solidFill>
              <a:latin typeface="Twentieth Century"/>
              <a:ea typeface="Twentieth Century"/>
              <a:cs typeface="Twentieth Century"/>
              <a:sym typeface="Twentieth Century"/>
            </a:endParaRPr>
          </a:p>
          <a:p>
            <a:pPr marL="457200" marR="0" lvl="0" indent="-457200" algn="l" rtl="0">
              <a:spcBef>
                <a:spcPts val="0"/>
              </a:spcBef>
              <a:spcAft>
                <a:spcPts val="0"/>
              </a:spcAft>
              <a:buClr>
                <a:srgbClr val="1D2A53"/>
              </a:buClr>
              <a:buSzPts val="2400"/>
              <a:buFont typeface="Twentieth Century"/>
              <a:buAutoNum type="arabicPeriod"/>
            </a:pPr>
            <a:r>
              <a:rPr lang="en-US" sz="2400">
                <a:solidFill>
                  <a:srgbClr val="1D2A53"/>
                </a:solidFill>
                <a:latin typeface="Twentieth Century"/>
                <a:ea typeface="Twentieth Century"/>
                <a:cs typeface="Twentieth Century"/>
                <a:sym typeface="Twentieth Century"/>
              </a:rPr>
              <a:t>Reduction in problem behavior</a:t>
            </a:r>
            <a:endParaRPr/>
          </a:p>
          <a:p>
            <a:pPr marL="457200" marR="0" lvl="0" indent="-457200" algn="l" rtl="0">
              <a:spcBef>
                <a:spcPts val="0"/>
              </a:spcBef>
              <a:spcAft>
                <a:spcPts val="0"/>
              </a:spcAft>
              <a:buClr>
                <a:srgbClr val="1D2A53"/>
              </a:buClr>
              <a:buSzPts val="2400"/>
              <a:buFont typeface="Twentieth Century"/>
              <a:buAutoNum type="arabicPeriod"/>
            </a:pPr>
            <a:r>
              <a:rPr lang="en-US" sz="2400">
                <a:solidFill>
                  <a:srgbClr val="1D2A53"/>
                </a:solidFill>
                <a:latin typeface="Twentieth Century"/>
                <a:ea typeface="Twentieth Century"/>
                <a:cs typeface="Twentieth Century"/>
                <a:sym typeface="Twentieth Century"/>
              </a:rPr>
              <a:t>Increased academic performance</a:t>
            </a:r>
            <a:endParaRPr/>
          </a:p>
          <a:p>
            <a:pPr marL="457200" marR="0" lvl="0" indent="-457200" algn="l" rtl="0">
              <a:spcBef>
                <a:spcPts val="0"/>
              </a:spcBef>
              <a:spcAft>
                <a:spcPts val="0"/>
              </a:spcAft>
              <a:buClr>
                <a:srgbClr val="1D2A53"/>
              </a:buClr>
              <a:buSzPts val="2400"/>
              <a:buFont typeface="Twentieth Century"/>
              <a:buAutoNum type="arabicPeriod"/>
            </a:pPr>
            <a:r>
              <a:rPr lang="en-US" sz="2400">
                <a:solidFill>
                  <a:srgbClr val="1D2A53"/>
                </a:solidFill>
                <a:latin typeface="Twentieth Century"/>
                <a:ea typeface="Twentieth Century"/>
                <a:cs typeface="Twentieth Century"/>
                <a:sym typeface="Twentieth Century"/>
              </a:rPr>
              <a:t>Increased attendance</a:t>
            </a:r>
            <a:endParaRPr/>
          </a:p>
          <a:p>
            <a:pPr marL="457200" marR="0" lvl="0" indent="-457200" algn="l" rtl="0">
              <a:spcBef>
                <a:spcPts val="0"/>
              </a:spcBef>
              <a:spcAft>
                <a:spcPts val="0"/>
              </a:spcAft>
              <a:buClr>
                <a:srgbClr val="1D2A53"/>
              </a:buClr>
              <a:buSzPts val="2400"/>
              <a:buFont typeface="Twentieth Century"/>
              <a:buAutoNum type="arabicPeriod"/>
            </a:pPr>
            <a:r>
              <a:rPr lang="en-US" sz="2400">
                <a:solidFill>
                  <a:srgbClr val="1D2A53"/>
                </a:solidFill>
                <a:latin typeface="Twentieth Century"/>
                <a:ea typeface="Twentieth Century"/>
                <a:cs typeface="Twentieth Century"/>
                <a:sym typeface="Twentieth Century"/>
              </a:rPr>
              <a:t>Improved perception of safety</a:t>
            </a:r>
            <a:endParaRPr/>
          </a:p>
          <a:p>
            <a:pPr marL="457200" marR="0" lvl="0" indent="-457200" algn="l" rtl="0">
              <a:spcBef>
                <a:spcPts val="0"/>
              </a:spcBef>
              <a:spcAft>
                <a:spcPts val="0"/>
              </a:spcAft>
              <a:buClr>
                <a:srgbClr val="1D2A53"/>
              </a:buClr>
              <a:buSzPts val="2400"/>
              <a:buFont typeface="Twentieth Century"/>
              <a:buAutoNum type="arabicPeriod"/>
            </a:pPr>
            <a:r>
              <a:rPr lang="en-US" sz="2400">
                <a:solidFill>
                  <a:srgbClr val="1D2A53"/>
                </a:solidFill>
                <a:latin typeface="Twentieth Century"/>
                <a:ea typeface="Twentieth Century"/>
                <a:cs typeface="Twentieth Century"/>
                <a:sym typeface="Twentieth Century"/>
              </a:rPr>
              <a:t>Improved organizational efficiency</a:t>
            </a:r>
            <a:endParaRPr/>
          </a:p>
          <a:p>
            <a:pPr marL="457200" marR="0" lvl="0" indent="-457200" algn="l" rtl="0">
              <a:spcBef>
                <a:spcPts val="0"/>
              </a:spcBef>
              <a:spcAft>
                <a:spcPts val="0"/>
              </a:spcAft>
              <a:buClr>
                <a:srgbClr val="1D2A53"/>
              </a:buClr>
              <a:buSzPts val="2400"/>
              <a:buFont typeface="Twentieth Century"/>
              <a:buAutoNum type="arabicPeriod"/>
            </a:pPr>
            <a:r>
              <a:rPr lang="en-US" sz="2400">
                <a:solidFill>
                  <a:srgbClr val="1D2A53"/>
                </a:solidFill>
                <a:latin typeface="Twentieth Century"/>
                <a:ea typeface="Twentieth Century"/>
                <a:cs typeface="Twentieth Century"/>
                <a:sym typeface="Twentieth Century"/>
              </a:rPr>
              <a:t>Reduction in staff turnover</a:t>
            </a:r>
            <a:endParaRPr/>
          </a:p>
          <a:p>
            <a:pPr marL="457200" marR="0" lvl="0" indent="-457200" algn="l" rtl="0">
              <a:spcBef>
                <a:spcPts val="0"/>
              </a:spcBef>
              <a:spcAft>
                <a:spcPts val="0"/>
              </a:spcAft>
              <a:buClr>
                <a:srgbClr val="1D2A53"/>
              </a:buClr>
              <a:buSzPts val="2400"/>
              <a:buFont typeface="Twentieth Century"/>
              <a:buAutoNum type="arabicPeriod"/>
            </a:pPr>
            <a:r>
              <a:rPr lang="en-US" sz="2400">
                <a:solidFill>
                  <a:srgbClr val="1D2A53"/>
                </a:solidFill>
                <a:latin typeface="Twentieth Century"/>
                <a:ea typeface="Twentieth Century"/>
                <a:cs typeface="Twentieth Century"/>
                <a:sym typeface="Twentieth Century"/>
              </a:rPr>
              <a:t>Increased perception of teacher efficacy</a:t>
            </a:r>
            <a:endParaRPr/>
          </a:p>
          <a:p>
            <a:pPr marL="457200" marR="0" lvl="0" indent="-457200" algn="l" rtl="0">
              <a:spcBef>
                <a:spcPts val="0"/>
              </a:spcBef>
              <a:spcAft>
                <a:spcPts val="0"/>
              </a:spcAft>
              <a:buClr>
                <a:srgbClr val="1D2A53"/>
              </a:buClr>
              <a:buSzPts val="2400"/>
              <a:buFont typeface="Twentieth Century"/>
              <a:buAutoNum type="arabicPeriod"/>
            </a:pPr>
            <a:r>
              <a:rPr lang="en-US" sz="2400">
                <a:solidFill>
                  <a:srgbClr val="1D2A53"/>
                </a:solidFill>
                <a:latin typeface="Twentieth Century"/>
                <a:ea typeface="Twentieth Century"/>
                <a:cs typeface="Twentieth Century"/>
                <a:sym typeface="Twentieth Century"/>
              </a:rPr>
              <a:t>Reduction in teacher reported bullying behavior and peer rejection </a:t>
            </a:r>
            <a:endParaRPr/>
          </a:p>
          <a:p>
            <a:pPr marL="457200" marR="0" lvl="0" indent="-279400" algn="l" rtl="0">
              <a:spcBef>
                <a:spcPts val="0"/>
              </a:spcBef>
              <a:spcAft>
                <a:spcPts val="0"/>
              </a:spcAft>
              <a:buClr>
                <a:schemeClr val="lt1"/>
              </a:buClr>
              <a:buSzPts val="2800"/>
              <a:buFont typeface="Calibri"/>
              <a:buNone/>
            </a:pPr>
            <a:endParaRPr sz="2800">
              <a:solidFill>
                <a:schemeClr val="dk1"/>
              </a:solidFill>
              <a:latin typeface="Calibri"/>
              <a:ea typeface="Calibri"/>
              <a:cs typeface="Calibri"/>
              <a:sym typeface="Calibri"/>
            </a:endParaRPr>
          </a:p>
        </p:txBody>
      </p:sp>
      <p:pic>
        <p:nvPicPr>
          <p:cNvPr id="343" name="Google Shape;343;p51" title="Core Content Icon"/>
          <p:cNvPicPr preferRelativeResize="0"/>
          <p:nvPr/>
        </p:nvPicPr>
        <p:blipFill rotWithShape="1">
          <a:blip r:embed="rId3">
            <a:alphaModFix/>
          </a:blip>
          <a:srcRect/>
          <a:stretch/>
        </p:blipFill>
        <p:spPr>
          <a:xfrm>
            <a:off x="282637" y="259129"/>
            <a:ext cx="713232" cy="713232"/>
          </a:xfrm>
          <a:prstGeom prst="rect">
            <a:avLst/>
          </a:prstGeom>
          <a:noFill/>
          <a:ln>
            <a:noFill/>
          </a:ln>
          <a:effectLst>
            <a:outerShdw blurRad="50800" dist="38100" dir="2700000" algn="tl" rotWithShape="0">
              <a:srgbClr val="000000">
                <a:alpha val="42745"/>
              </a:srgbClr>
            </a:outerShdw>
          </a:effectLst>
        </p:spPr>
      </p:pic>
      <p:sp>
        <p:nvSpPr>
          <p:cNvPr id="344" name="Google Shape;344;p51"/>
          <p:cNvSpPr txBox="1">
            <a:spLocks noGrp="1"/>
          </p:cNvSpPr>
          <p:nvPr>
            <p:ph type="title"/>
          </p:nvPr>
        </p:nvSpPr>
        <p:spPr>
          <a:xfrm>
            <a:off x="1600480" y="139123"/>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D2A53"/>
              </a:buClr>
              <a:buSzPts val="3200"/>
              <a:buFont typeface="Arial"/>
              <a:buNone/>
            </a:pPr>
            <a:r>
              <a:rPr lang="en-US">
                <a:solidFill>
                  <a:srgbClr val="1D2A53"/>
                </a:solidFill>
                <a:latin typeface="Arial"/>
                <a:ea typeface="Arial"/>
                <a:cs typeface="Arial"/>
                <a:sym typeface="Arial"/>
              </a:rPr>
              <a:t>Researched Outcomes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2"/>
          <p:cNvSpPr/>
          <p:nvPr/>
        </p:nvSpPr>
        <p:spPr>
          <a:xfrm>
            <a:off x="509001" y="6488668"/>
            <a:ext cx="309712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http://www.pbismaryland.org/</a:t>
            </a:r>
            <a:endParaRPr/>
          </a:p>
        </p:txBody>
      </p:sp>
      <p:pic>
        <p:nvPicPr>
          <p:cNvPr id="351" name="Google Shape;351;p52" title="Core Content Icon"/>
          <p:cNvPicPr preferRelativeResize="0"/>
          <p:nvPr/>
        </p:nvPicPr>
        <p:blipFill rotWithShape="1">
          <a:blip r:embed="rId3">
            <a:alphaModFix/>
          </a:blip>
          <a:srcRect/>
          <a:stretch/>
        </p:blipFill>
        <p:spPr>
          <a:xfrm>
            <a:off x="307205" y="295039"/>
            <a:ext cx="713232" cy="713232"/>
          </a:xfrm>
          <a:prstGeom prst="rect">
            <a:avLst/>
          </a:prstGeom>
          <a:noFill/>
          <a:ln>
            <a:noFill/>
          </a:ln>
          <a:effectLst>
            <a:outerShdw blurRad="50800" dist="38100" dir="2700000" algn="tl" rotWithShape="0">
              <a:srgbClr val="000000">
                <a:alpha val="42745"/>
              </a:srgbClr>
            </a:outerShdw>
          </a:effectLst>
        </p:spPr>
      </p:pic>
      <p:sp>
        <p:nvSpPr>
          <p:cNvPr id="352" name="Google Shape;352;p52"/>
          <p:cNvSpPr txBox="1">
            <a:spLocks noGrp="1"/>
          </p:cNvSpPr>
          <p:nvPr>
            <p:ph type="title"/>
          </p:nvPr>
        </p:nvSpPr>
        <p:spPr>
          <a:xfrm>
            <a:off x="1117600" y="313387"/>
            <a:ext cx="6755324" cy="6530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Arial"/>
              <a:buNone/>
            </a:pPr>
            <a:r>
              <a:rPr lang="en-US">
                <a:latin typeface="Arial"/>
                <a:ea typeface="Arial"/>
                <a:cs typeface="Arial"/>
                <a:sym typeface="Arial"/>
              </a:rPr>
              <a:t>Cost-benefit Analysis</a:t>
            </a:r>
            <a:endParaRPr/>
          </a:p>
        </p:txBody>
      </p:sp>
      <p:pic>
        <p:nvPicPr>
          <p:cNvPr id="353" name="Google Shape;353;p52" descr="Impact of 3057 office referrals in a middle school in Ohio.  Administrative time lost: 45,855 minutes; 764 hours, 95 work days based on 15 minutes per referral.  Student instructional time lost: 137,565 minutes; 2,292 hours; 382 school days based on 45 minutes out of the classroom.  $35,000 or more spent per year for an instructional leader to process office referrals based on an average salary of $70,000."/>
          <p:cNvPicPr preferRelativeResize="0"/>
          <p:nvPr/>
        </p:nvPicPr>
        <p:blipFill rotWithShape="1">
          <a:blip r:embed="rId4">
            <a:alphaModFix/>
          </a:blip>
          <a:srcRect/>
          <a:stretch/>
        </p:blipFill>
        <p:spPr>
          <a:xfrm>
            <a:off x="1566436" y="1135462"/>
            <a:ext cx="5718546" cy="430592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3"/>
          <p:cNvSpPr txBox="1"/>
          <p:nvPr/>
        </p:nvSpPr>
        <p:spPr>
          <a:xfrm>
            <a:off x="3489960" y="5943600"/>
            <a:ext cx="2362200" cy="366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FFFFFF"/>
                </a:solidFill>
                <a:latin typeface="Twentieth Century"/>
                <a:ea typeface="Twentieth Century"/>
                <a:cs typeface="Twentieth Century"/>
                <a:sym typeface="Twentieth Century"/>
              </a:rPr>
              <a:t>~80% of Students</a:t>
            </a:r>
            <a:endParaRPr/>
          </a:p>
        </p:txBody>
      </p:sp>
      <p:pic>
        <p:nvPicPr>
          <p:cNvPr id="360" name="Google Shape;360;p53" title="Core Content Icon"/>
          <p:cNvPicPr preferRelativeResize="0"/>
          <p:nvPr/>
        </p:nvPicPr>
        <p:blipFill rotWithShape="1">
          <a:blip r:embed="rId3">
            <a:alphaModFix/>
          </a:blip>
          <a:srcRect/>
          <a:stretch/>
        </p:blipFill>
        <p:spPr>
          <a:xfrm>
            <a:off x="307205" y="295039"/>
            <a:ext cx="713232" cy="713232"/>
          </a:xfrm>
          <a:prstGeom prst="rect">
            <a:avLst/>
          </a:prstGeom>
          <a:noFill/>
          <a:ln>
            <a:noFill/>
          </a:ln>
          <a:effectLst>
            <a:outerShdw blurRad="50800" dist="38100" dir="2700000" algn="tl" rotWithShape="0">
              <a:srgbClr val="000000">
                <a:alpha val="42745"/>
              </a:srgbClr>
            </a:outerShdw>
          </a:effectLst>
        </p:spPr>
      </p:pic>
      <p:sp>
        <p:nvSpPr>
          <p:cNvPr id="361" name="Google Shape;361;p53"/>
          <p:cNvSpPr txBox="1">
            <a:spLocks noGrp="1"/>
          </p:cNvSpPr>
          <p:nvPr>
            <p:ph type="title"/>
          </p:nvPr>
        </p:nvSpPr>
        <p:spPr>
          <a:xfrm>
            <a:off x="1378418" y="350815"/>
            <a:ext cx="4161346" cy="54555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2800"/>
              <a:buFont typeface="Twentieth Century"/>
              <a:buNone/>
            </a:pPr>
            <a:r>
              <a:rPr lang="en-US" sz="2800"/>
              <a:t>Multi-Tiered Framework</a:t>
            </a:r>
            <a:endParaRPr/>
          </a:p>
        </p:txBody>
      </p:sp>
      <p:pic>
        <p:nvPicPr>
          <p:cNvPr id="362" name="Google Shape;362;p53" descr="This is a three tiered triangle which defines universal, selected and targeted/intensive tiers.  There are arrows to the right of each tier which contain strategies and interventions that may be used at each tier.  "/>
          <p:cNvPicPr preferRelativeResize="0"/>
          <p:nvPr/>
        </p:nvPicPr>
        <p:blipFill rotWithShape="1">
          <a:blip r:embed="rId4">
            <a:alphaModFix/>
          </a:blip>
          <a:srcRect/>
          <a:stretch/>
        </p:blipFill>
        <p:spPr>
          <a:xfrm>
            <a:off x="-135925" y="839725"/>
            <a:ext cx="9415850" cy="52963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4"/>
          <p:cNvSpPr txBox="1"/>
          <p:nvPr/>
        </p:nvSpPr>
        <p:spPr>
          <a:xfrm>
            <a:off x="7924800" y="6356350"/>
            <a:ext cx="762000" cy="365125"/>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1200">
                <a:solidFill>
                  <a:srgbClr val="1D4577"/>
                </a:solidFill>
                <a:latin typeface="Arial"/>
                <a:ea typeface="Arial"/>
                <a:cs typeface="Arial"/>
                <a:sym typeface="Arial"/>
              </a:rPr>
              <a:t>23</a:t>
            </a:fld>
            <a:endParaRPr sz="1200">
              <a:solidFill>
                <a:srgbClr val="1D4577"/>
              </a:solidFill>
              <a:latin typeface="Arial"/>
              <a:ea typeface="Arial"/>
              <a:cs typeface="Arial"/>
              <a:sym typeface="Arial"/>
            </a:endParaRPr>
          </a:p>
        </p:txBody>
      </p:sp>
      <p:pic>
        <p:nvPicPr>
          <p:cNvPr id="370" name="Google Shape;370;p54" title="Core Content Icon"/>
          <p:cNvPicPr preferRelativeResize="0"/>
          <p:nvPr/>
        </p:nvPicPr>
        <p:blipFill rotWithShape="1">
          <a:blip r:embed="rId3">
            <a:alphaModFix/>
          </a:blip>
          <a:srcRect/>
          <a:stretch/>
        </p:blipFill>
        <p:spPr>
          <a:xfrm>
            <a:off x="364704" y="346776"/>
            <a:ext cx="713232" cy="713232"/>
          </a:xfrm>
          <a:prstGeom prst="rect">
            <a:avLst/>
          </a:prstGeom>
          <a:noFill/>
          <a:ln>
            <a:noFill/>
          </a:ln>
          <a:effectLst>
            <a:outerShdw blurRad="50800" dist="38100" dir="2700000" algn="tl" rotWithShape="0">
              <a:srgbClr val="000000">
                <a:alpha val="42745"/>
              </a:srgbClr>
            </a:outerShdw>
          </a:effectLst>
        </p:spPr>
      </p:pic>
      <p:sp>
        <p:nvSpPr>
          <p:cNvPr id="371" name="Google Shape;371;p54"/>
          <p:cNvSpPr txBox="1">
            <a:spLocks noGrp="1"/>
          </p:cNvSpPr>
          <p:nvPr>
            <p:ph type="title"/>
          </p:nvPr>
        </p:nvSpPr>
        <p:spPr>
          <a:xfrm>
            <a:off x="1160894" y="346776"/>
            <a:ext cx="7149856" cy="9390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3240"/>
              <a:buFont typeface="Twentieth Century"/>
              <a:buNone/>
            </a:pPr>
            <a:br>
              <a:rPr lang="en-US" sz="3240" i="1">
                <a:solidFill>
                  <a:srgbClr val="000000"/>
                </a:solidFill>
              </a:rPr>
            </a:br>
            <a:r>
              <a:rPr lang="en-US" sz="3240" i="1">
                <a:solidFill>
                  <a:srgbClr val="000000"/>
                </a:solidFill>
              </a:rPr>
              <a:t>Student Supports</a:t>
            </a:r>
            <a:br>
              <a:rPr lang="en-US" sz="3240" i="1">
                <a:solidFill>
                  <a:srgbClr val="000000"/>
                </a:solidFill>
              </a:rPr>
            </a:br>
            <a:endParaRPr sz="3240"/>
          </a:p>
        </p:txBody>
      </p:sp>
      <p:pic>
        <p:nvPicPr>
          <p:cNvPr id="372" name="Google Shape;372;p54" descr="This is the same three tiered triangle from the previous slide but the arrows to the right are blank here.  Each arrow indicates: Add 2-5 items here. "/>
          <p:cNvPicPr preferRelativeResize="0"/>
          <p:nvPr/>
        </p:nvPicPr>
        <p:blipFill rotWithShape="1">
          <a:blip r:embed="rId4">
            <a:alphaModFix/>
          </a:blip>
          <a:srcRect/>
          <a:stretch/>
        </p:blipFill>
        <p:spPr>
          <a:xfrm>
            <a:off x="27556" y="1228350"/>
            <a:ext cx="9116444" cy="512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55" title="Core Content Icon"/>
          <p:cNvPicPr preferRelativeResize="0"/>
          <p:nvPr/>
        </p:nvPicPr>
        <p:blipFill rotWithShape="1">
          <a:blip r:embed="rId3">
            <a:alphaModFix/>
          </a:blip>
          <a:srcRect/>
          <a:stretch/>
        </p:blipFill>
        <p:spPr>
          <a:xfrm>
            <a:off x="364704" y="346776"/>
            <a:ext cx="713232" cy="713232"/>
          </a:xfrm>
          <a:prstGeom prst="rect">
            <a:avLst/>
          </a:prstGeom>
          <a:noFill/>
          <a:ln>
            <a:noFill/>
          </a:ln>
          <a:effectLst>
            <a:outerShdw blurRad="50800" dist="38100" dir="2700000" algn="tl" rotWithShape="0">
              <a:srgbClr val="000000">
                <a:alpha val="42745"/>
              </a:srgbClr>
            </a:outerShdw>
          </a:effectLst>
        </p:spPr>
      </p:pic>
      <p:sp>
        <p:nvSpPr>
          <p:cNvPr id="379" name="Google Shape;379;p55"/>
          <p:cNvSpPr txBox="1">
            <a:spLocks noGrp="1"/>
          </p:cNvSpPr>
          <p:nvPr>
            <p:ph type="title"/>
          </p:nvPr>
        </p:nvSpPr>
        <p:spPr>
          <a:xfrm>
            <a:off x="1635760" y="350816"/>
            <a:ext cx="6987106" cy="70765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Twentieth Century"/>
              <a:buNone/>
            </a:pPr>
            <a:r>
              <a:rPr lang="en-US"/>
              <a:t>Staff Supports</a:t>
            </a:r>
            <a:endParaRPr/>
          </a:p>
        </p:txBody>
      </p:sp>
      <p:pic>
        <p:nvPicPr>
          <p:cNvPr id="380" name="Google Shape;380;p55" descr="This is the same three tiered triangle from the previous slide.  Each arrow to the right indicates: Add 2-5 items here. "/>
          <p:cNvPicPr preferRelativeResize="0"/>
          <p:nvPr/>
        </p:nvPicPr>
        <p:blipFill rotWithShape="1">
          <a:blip r:embed="rId4">
            <a:alphaModFix/>
          </a:blip>
          <a:srcRect/>
          <a:stretch/>
        </p:blipFill>
        <p:spPr>
          <a:xfrm>
            <a:off x="270564" y="1301615"/>
            <a:ext cx="8656667" cy="4869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6"/>
          <p:cNvSpPr txBox="1">
            <a:spLocks noGrp="1"/>
          </p:cNvSpPr>
          <p:nvPr>
            <p:ph type="title"/>
          </p:nvPr>
        </p:nvSpPr>
        <p:spPr>
          <a:xfrm>
            <a:off x="1117600" y="313387"/>
            <a:ext cx="6755400" cy="65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Related Initiatives</a:t>
            </a:r>
            <a:endParaRPr/>
          </a:p>
        </p:txBody>
      </p:sp>
      <p:graphicFrame>
        <p:nvGraphicFramePr>
          <p:cNvPr id="387" name="Google Shape;387;p56"/>
          <p:cNvGraphicFramePr/>
          <p:nvPr>
            <p:extLst>
              <p:ext uri="{D42A27DB-BD31-4B8C-83A1-F6EECF244321}">
                <p14:modId xmlns:p14="http://schemas.microsoft.com/office/powerpoint/2010/main" val="754305439"/>
              </p:ext>
            </p:extLst>
          </p:nvPr>
        </p:nvGraphicFramePr>
        <p:xfrm>
          <a:off x="431800" y="1266525"/>
          <a:ext cx="8023375" cy="5671890"/>
        </p:xfrm>
        <a:graphic>
          <a:graphicData uri="http://schemas.openxmlformats.org/drawingml/2006/table">
            <a:tbl>
              <a:tblPr firstRow="1">
                <a:noFill/>
                <a:tableStyleId>{15620C65-5644-42E6-9E6A-44A0B5D6A42B}</a:tableStyleId>
              </a:tblPr>
              <a:tblGrid>
                <a:gridCol w="1604675">
                  <a:extLst>
                    <a:ext uri="{9D8B030D-6E8A-4147-A177-3AD203B41FA5}">
                      <a16:colId xmlns:a16="http://schemas.microsoft.com/office/drawing/2014/main" val="20000"/>
                    </a:ext>
                  </a:extLst>
                </a:gridCol>
                <a:gridCol w="2009225">
                  <a:extLst>
                    <a:ext uri="{9D8B030D-6E8A-4147-A177-3AD203B41FA5}">
                      <a16:colId xmlns:a16="http://schemas.microsoft.com/office/drawing/2014/main" val="20001"/>
                    </a:ext>
                  </a:extLst>
                </a:gridCol>
                <a:gridCol w="913975">
                  <a:extLst>
                    <a:ext uri="{9D8B030D-6E8A-4147-A177-3AD203B41FA5}">
                      <a16:colId xmlns:a16="http://schemas.microsoft.com/office/drawing/2014/main" val="20002"/>
                    </a:ext>
                  </a:extLst>
                </a:gridCol>
                <a:gridCol w="1890825">
                  <a:extLst>
                    <a:ext uri="{9D8B030D-6E8A-4147-A177-3AD203B41FA5}">
                      <a16:colId xmlns:a16="http://schemas.microsoft.com/office/drawing/2014/main" val="20003"/>
                    </a:ext>
                  </a:extLst>
                </a:gridCol>
                <a:gridCol w="1604675">
                  <a:extLst>
                    <a:ext uri="{9D8B030D-6E8A-4147-A177-3AD203B41FA5}">
                      <a16:colId xmlns:a16="http://schemas.microsoft.com/office/drawing/2014/main" val="20004"/>
                    </a:ext>
                  </a:extLst>
                </a:gridCol>
              </a:tblGrid>
              <a:tr h="831675">
                <a:tc>
                  <a:txBody>
                    <a:bodyPr/>
                    <a:lstStyle/>
                    <a:p>
                      <a:pPr marL="0" lvl="0" indent="0" algn="ctr" rtl="0">
                        <a:spcBef>
                          <a:spcPts val="0"/>
                        </a:spcBef>
                        <a:spcAft>
                          <a:spcPts val="0"/>
                        </a:spcAft>
                        <a:buNone/>
                      </a:pPr>
                      <a:r>
                        <a:rPr lang="en-US" sz="1350" b="1" dirty="0"/>
                        <a:t>Social-Emotional Learning</a:t>
                      </a:r>
                      <a:endParaRPr sz="1350" b="1" dirty="0"/>
                    </a:p>
                  </a:txBody>
                  <a:tcPr marL="91425" marR="91425" marT="91425" marB="91425"/>
                </a:tc>
                <a:tc>
                  <a:txBody>
                    <a:bodyPr/>
                    <a:lstStyle/>
                    <a:p>
                      <a:pPr marL="0" lvl="0" indent="0" algn="ctr" rtl="0">
                        <a:spcBef>
                          <a:spcPts val="0"/>
                        </a:spcBef>
                        <a:spcAft>
                          <a:spcPts val="0"/>
                        </a:spcAft>
                        <a:buNone/>
                      </a:pPr>
                      <a:r>
                        <a:rPr lang="en-US" b="1"/>
                        <a:t>Mental Health</a:t>
                      </a:r>
                      <a:endParaRPr b="1"/>
                    </a:p>
                  </a:txBody>
                  <a:tcPr marL="91425" marR="91425" marT="91425" marB="91425"/>
                </a:tc>
                <a:tc>
                  <a:txBody>
                    <a:bodyPr/>
                    <a:lstStyle/>
                    <a:p>
                      <a:pPr marL="0" lvl="0" indent="0" algn="ctr" rtl="0">
                        <a:spcBef>
                          <a:spcPts val="0"/>
                        </a:spcBef>
                        <a:spcAft>
                          <a:spcPts val="0"/>
                        </a:spcAft>
                        <a:buNone/>
                      </a:pPr>
                      <a:endParaRPr b="1"/>
                    </a:p>
                  </a:txBody>
                  <a:tcPr marL="91425" marR="91425" marT="91425" marB="91425"/>
                </a:tc>
                <a:tc>
                  <a:txBody>
                    <a:bodyPr/>
                    <a:lstStyle/>
                    <a:p>
                      <a:pPr marL="0" lvl="0" indent="0" algn="ctr" rtl="0">
                        <a:spcBef>
                          <a:spcPts val="0"/>
                        </a:spcBef>
                        <a:spcAft>
                          <a:spcPts val="0"/>
                        </a:spcAft>
                        <a:buNone/>
                      </a:pPr>
                      <a:r>
                        <a:rPr lang="en-US" b="1"/>
                        <a:t>Positive Behavioral Interventions &amp; Supports</a:t>
                      </a:r>
                      <a:endParaRPr b="1"/>
                    </a:p>
                  </a:txBody>
                  <a:tcPr marL="91425" marR="91425" marT="91425" marB="91425"/>
                </a:tc>
                <a:tc>
                  <a:txBody>
                    <a:bodyPr/>
                    <a:lstStyle/>
                    <a:p>
                      <a:pPr marL="0" lvl="0" indent="0" algn="ctr" rtl="0">
                        <a:spcBef>
                          <a:spcPts val="0"/>
                        </a:spcBef>
                        <a:spcAft>
                          <a:spcPts val="0"/>
                        </a:spcAft>
                        <a:buNone/>
                      </a:pPr>
                      <a:r>
                        <a:rPr lang="en-US" b="1"/>
                        <a:t>Restorative Practices</a:t>
                      </a:r>
                      <a:endParaRPr b="1"/>
                    </a:p>
                  </a:txBody>
                  <a:tcPr marL="91425" marR="91425" marT="91425" marB="91425"/>
                </a:tc>
                <a:extLst>
                  <a:ext uri="{0D108BD9-81ED-4DB2-BD59-A6C34878D82A}">
                    <a16:rowId xmlns:a16="http://schemas.microsoft.com/office/drawing/2014/main" val="10000"/>
                  </a:ext>
                </a:extLst>
              </a:tr>
              <a:tr h="1046425">
                <a:tc>
                  <a:txBody>
                    <a:bodyPr/>
                    <a:lstStyle/>
                    <a:p>
                      <a:pPr marL="215900" lvl="0" indent="-241300" algn="l" rtl="0">
                        <a:spcBef>
                          <a:spcPts val="0"/>
                        </a:spcBef>
                        <a:spcAft>
                          <a:spcPts val="0"/>
                        </a:spcAft>
                        <a:buSzPts val="1400"/>
                        <a:buChar char="•"/>
                      </a:pPr>
                      <a:r>
                        <a:rPr lang="en-US"/>
                        <a:t>Individual social skills instruction</a:t>
                      </a:r>
                      <a:endParaRPr/>
                    </a:p>
                    <a:p>
                      <a:pPr marL="0" lvl="0" indent="0" algn="l" rtl="0">
                        <a:spcBef>
                          <a:spcPts val="0"/>
                        </a:spcBef>
                        <a:spcAft>
                          <a:spcPts val="0"/>
                        </a:spcAft>
                        <a:buNone/>
                      </a:pPr>
                      <a:endParaRPr/>
                    </a:p>
                  </a:txBody>
                  <a:tcPr marL="91425" marR="91425" marT="91425" marB="91425"/>
                </a:tc>
                <a:tc>
                  <a:txBody>
                    <a:bodyPr/>
                    <a:lstStyle/>
                    <a:p>
                      <a:pPr marL="215900" lvl="0" indent="-241300" algn="l" rtl="0">
                        <a:spcBef>
                          <a:spcPts val="0"/>
                        </a:spcBef>
                        <a:spcAft>
                          <a:spcPts val="0"/>
                        </a:spcAft>
                        <a:buSzPts val="1400"/>
                        <a:buChar char="•"/>
                      </a:pPr>
                      <a:r>
                        <a:rPr lang="en-US"/>
                        <a:t>Crisis counseling</a:t>
                      </a:r>
                      <a:endParaRPr/>
                    </a:p>
                    <a:p>
                      <a:pPr marL="215900" lvl="0" indent="-241300" algn="l" rtl="0">
                        <a:spcBef>
                          <a:spcPts val="0"/>
                        </a:spcBef>
                        <a:spcAft>
                          <a:spcPts val="0"/>
                        </a:spcAft>
                        <a:buSzPts val="1400"/>
                        <a:buChar char="•"/>
                      </a:pPr>
                      <a:r>
                        <a:rPr lang="en-US"/>
                        <a:t>Individual support teams/plans</a:t>
                      </a:r>
                      <a:endParaRPr/>
                    </a:p>
                    <a:p>
                      <a:pPr marL="215900" lvl="0" indent="-241300" algn="l" rtl="0">
                        <a:spcBef>
                          <a:spcPts val="0"/>
                        </a:spcBef>
                        <a:spcAft>
                          <a:spcPts val="0"/>
                        </a:spcAft>
                        <a:buSzPts val="1400"/>
                        <a:buChar char="•"/>
                      </a:pPr>
                      <a:r>
                        <a:rPr lang="en-US"/>
                        <a:t>Psychiatric care</a:t>
                      </a:r>
                      <a:endParaRPr/>
                    </a:p>
                  </a:txBody>
                  <a:tcPr marL="91425" marR="91425" marT="91425" marB="91425"/>
                </a:tc>
                <a:tc>
                  <a:txBody>
                    <a:bodyPr/>
                    <a:lstStyle/>
                    <a:p>
                      <a:pPr marL="57150" lvl="0" indent="0" algn="ctr" rtl="0">
                        <a:spcBef>
                          <a:spcPts val="0"/>
                        </a:spcBef>
                        <a:spcAft>
                          <a:spcPts val="0"/>
                        </a:spcAft>
                        <a:buNone/>
                      </a:pPr>
                      <a:endParaRPr sz="1100" b="1">
                        <a:solidFill>
                          <a:srgbClr val="FF0000"/>
                        </a:solidFill>
                      </a:endParaRPr>
                    </a:p>
                    <a:p>
                      <a:pPr marL="57150" lvl="0" indent="0" algn="ctr" rtl="0">
                        <a:spcBef>
                          <a:spcPts val="0"/>
                        </a:spcBef>
                        <a:spcAft>
                          <a:spcPts val="0"/>
                        </a:spcAft>
                        <a:buNone/>
                      </a:pPr>
                      <a:r>
                        <a:rPr lang="en-US" sz="1200" b="1">
                          <a:solidFill>
                            <a:srgbClr val="FF0000"/>
                          </a:solidFill>
                        </a:rPr>
                        <a:t>Tier 3 Intensive</a:t>
                      </a:r>
                      <a:endParaRPr sz="1200" b="1">
                        <a:solidFill>
                          <a:srgbClr val="FF0000"/>
                        </a:solidFill>
                      </a:endParaRPr>
                    </a:p>
                  </a:txBody>
                  <a:tcPr marL="91425" marR="91425" marT="91425" marB="91425"/>
                </a:tc>
                <a:tc>
                  <a:txBody>
                    <a:bodyPr/>
                    <a:lstStyle/>
                    <a:p>
                      <a:pPr marL="215900" lvl="0" indent="-241300" algn="l" rtl="0">
                        <a:spcBef>
                          <a:spcPts val="0"/>
                        </a:spcBef>
                        <a:spcAft>
                          <a:spcPts val="0"/>
                        </a:spcAft>
                        <a:buSzPts val="1400"/>
                        <a:buChar char="•"/>
                      </a:pPr>
                      <a:r>
                        <a:rPr lang="en-US"/>
                        <a:t>Wraparound</a:t>
                      </a:r>
                      <a:endParaRPr/>
                    </a:p>
                    <a:p>
                      <a:pPr marL="215900" lvl="0" indent="-241300" algn="l" rtl="0">
                        <a:spcBef>
                          <a:spcPts val="0"/>
                        </a:spcBef>
                        <a:spcAft>
                          <a:spcPts val="0"/>
                        </a:spcAft>
                        <a:buSzPts val="1400"/>
                        <a:buChar char="•"/>
                      </a:pPr>
                      <a:r>
                        <a:rPr lang="en-US"/>
                        <a:t>Complex FBA/BIP</a:t>
                      </a:r>
                      <a:endParaRPr/>
                    </a:p>
                    <a:p>
                      <a:pPr marL="215900" lvl="0" indent="-241300" algn="l" rtl="0">
                        <a:spcBef>
                          <a:spcPts val="0"/>
                        </a:spcBef>
                        <a:spcAft>
                          <a:spcPts val="0"/>
                        </a:spcAft>
                        <a:buSzPts val="1400"/>
                        <a:buChar char="•"/>
                      </a:pPr>
                      <a:r>
                        <a:rPr lang="en-US"/>
                        <a:t>Individual planning</a:t>
                      </a:r>
                      <a:endParaRPr/>
                    </a:p>
                  </a:txBody>
                  <a:tcPr marL="91425" marR="91425" marT="91425" marB="91425"/>
                </a:tc>
                <a:tc>
                  <a:txBody>
                    <a:bodyPr/>
                    <a:lstStyle/>
                    <a:p>
                      <a:pPr marL="215900" lvl="0" indent="-241300" algn="l" rtl="0">
                        <a:spcBef>
                          <a:spcPts val="0"/>
                        </a:spcBef>
                        <a:spcAft>
                          <a:spcPts val="0"/>
                        </a:spcAft>
                        <a:buSzPts val="1400"/>
                        <a:buChar char="•"/>
                      </a:pPr>
                      <a:r>
                        <a:rPr lang="en-US"/>
                        <a:t>Family group conferencing</a:t>
                      </a:r>
                      <a:endParaRPr/>
                    </a:p>
                    <a:p>
                      <a:pPr marL="215900" lvl="0" indent="-241300" algn="l" rtl="0">
                        <a:spcBef>
                          <a:spcPts val="0"/>
                        </a:spcBef>
                        <a:spcAft>
                          <a:spcPts val="0"/>
                        </a:spcAft>
                        <a:buSzPts val="1400"/>
                        <a:buChar char="•"/>
                      </a:pPr>
                      <a:r>
                        <a:rPr lang="en-US"/>
                        <a:t>Community conferencing</a:t>
                      </a:r>
                      <a:endParaRPr/>
                    </a:p>
                  </a:txBody>
                  <a:tcPr marL="91425" marR="91425" marT="91425" marB="91425"/>
                </a:tc>
                <a:extLst>
                  <a:ext uri="{0D108BD9-81ED-4DB2-BD59-A6C34878D82A}">
                    <a16:rowId xmlns:a16="http://schemas.microsoft.com/office/drawing/2014/main" val="10001"/>
                  </a:ext>
                </a:extLst>
              </a:tr>
              <a:tr h="1690700">
                <a:tc>
                  <a:txBody>
                    <a:bodyPr/>
                    <a:lstStyle/>
                    <a:p>
                      <a:pPr marL="215900" lvl="0" indent="-241300" algn="l" rtl="0">
                        <a:spcBef>
                          <a:spcPts val="0"/>
                        </a:spcBef>
                        <a:spcAft>
                          <a:spcPts val="0"/>
                        </a:spcAft>
                        <a:buSzPts val="1400"/>
                        <a:buChar char="•"/>
                      </a:pPr>
                      <a:r>
                        <a:rPr lang="en-US"/>
                        <a:t>Targeted social skills instruction</a:t>
                      </a:r>
                      <a:endParaRPr/>
                    </a:p>
                  </a:txBody>
                  <a:tcPr marL="91425" marR="91425" marT="91425" marB="91425"/>
                </a:tc>
                <a:tc>
                  <a:txBody>
                    <a:bodyPr/>
                    <a:lstStyle/>
                    <a:p>
                      <a:pPr marL="215900" lvl="0" indent="-241300" algn="l" rtl="0">
                        <a:spcBef>
                          <a:spcPts val="0"/>
                        </a:spcBef>
                        <a:spcAft>
                          <a:spcPts val="0"/>
                        </a:spcAft>
                        <a:buSzPts val="1400"/>
                        <a:buChar char="•"/>
                      </a:pPr>
                      <a:r>
                        <a:rPr lang="en-US"/>
                        <a:t>Group counseling &amp; support groups</a:t>
                      </a:r>
                      <a:endParaRPr/>
                    </a:p>
                    <a:p>
                      <a:pPr marL="215900" lvl="0" indent="-241300" algn="l" rtl="0">
                        <a:spcBef>
                          <a:spcPts val="0"/>
                        </a:spcBef>
                        <a:spcAft>
                          <a:spcPts val="0"/>
                        </a:spcAft>
                        <a:buSzPts val="1400"/>
                        <a:buChar char="•"/>
                      </a:pPr>
                      <a:r>
                        <a:rPr lang="en-US"/>
                        <a:t>Staff &amp; family</a:t>
                      </a:r>
                      <a:endParaRPr/>
                    </a:p>
                    <a:p>
                      <a:pPr marL="215900" lvl="0" indent="-241300" algn="l" rtl="0">
                        <a:spcBef>
                          <a:spcPts val="0"/>
                        </a:spcBef>
                        <a:spcAft>
                          <a:spcPts val="0"/>
                        </a:spcAft>
                        <a:buSzPts val="1400"/>
                        <a:buChar char="•"/>
                      </a:pPr>
                      <a:r>
                        <a:rPr lang="en-US"/>
                        <a:t>Coordinated referral process/progress monitoring</a:t>
                      </a:r>
                      <a:endParaRPr/>
                    </a:p>
                  </a:txBody>
                  <a:tcPr marL="91425" marR="91425" marT="91425" marB="91425"/>
                </a:tc>
                <a:tc>
                  <a:txBody>
                    <a:bodyPr/>
                    <a:lstStyle/>
                    <a:p>
                      <a:pPr marL="57150" lvl="0" indent="0" algn="ctr" rtl="0">
                        <a:spcBef>
                          <a:spcPts val="0"/>
                        </a:spcBef>
                        <a:spcAft>
                          <a:spcPts val="0"/>
                        </a:spcAft>
                        <a:buNone/>
                      </a:pPr>
                      <a:r>
                        <a:rPr lang="en-US" sz="1250" b="1">
                          <a:solidFill>
                            <a:srgbClr val="FFFF00"/>
                          </a:solidFill>
                        </a:rPr>
                        <a:t>Tier 2 Targeted</a:t>
                      </a:r>
                      <a:endParaRPr sz="1250">
                        <a:solidFill>
                          <a:srgbClr val="FFFF00"/>
                        </a:solidFill>
                      </a:endParaRPr>
                    </a:p>
                  </a:txBody>
                  <a:tcPr marL="91425" marR="91425" marT="91425" marB="91425"/>
                </a:tc>
                <a:tc>
                  <a:txBody>
                    <a:bodyPr/>
                    <a:lstStyle/>
                    <a:p>
                      <a:pPr marL="215900" lvl="0" indent="-241300" algn="l" rtl="0">
                        <a:spcBef>
                          <a:spcPts val="0"/>
                        </a:spcBef>
                        <a:spcAft>
                          <a:spcPts val="0"/>
                        </a:spcAft>
                        <a:buSzPts val="1400"/>
                        <a:buChar char="•"/>
                      </a:pPr>
                      <a:r>
                        <a:rPr lang="en-US"/>
                        <a:t>Brief FBA/BIP</a:t>
                      </a:r>
                      <a:endParaRPr/>
                    </a:p>
                    <a:p>
                      <a:pPr marL="215900" lvl="0" indent="-241300" algn="l" rtl="0">
                        <a:spcBef>
                          <a:spcPts val="0"/>
                        </a:spcBef>
                        <a:spcAft>
                          <a:spcPts val="0"/>
                        </a:spcAft>
                        <a:buSzPts val="1400"/>
                        <a:buChar char="•"/>
                      </a:pPr>
                      <a:r>
                        <a:rPr lang="en-US"/>
                        <a:t>Check-in/out</a:t>
                      </a:r>
                      <a:endParaRPr/>
                    </a:p>
                    <a:p>
                      <a:pPr marL="215900" lvl="0" indent="-241300" algn="l" rtl="0">
                        <a:spcBef>
                          <a:spcPts val="0"/>
                        </a:spcBef>
                        <a:spcAft>
                          <a:spcPts val="0"/>
                        </a:spcAft>
                        <a:buSzPts val="1400"/>
                        <a:buChar char="•"/>
                      </a:pPr>
                      <a:r>
                        <a:rPr lang="en-US"/>
                        <a:t>Check/Connect</a:t>
                      </a:r>
                      <a:endParaRPr/>
                    </a:p>
                    <a:p>
                      <a:pPr marL="215900" lvl="0" indent="-241300" algn="l" rtl="0">
                        <a:spcBef>
                          <a:spcPts val="0"/>
                        </a:spcBef>
                        <a:spcAft>
                          <a:spcPts val="0"/>
                        </a:spcAft>
                        <a:buSzPts val="1400"/>
                        <a:buChar char="•"/>
                      </a:pPr>
                      <a:r>
                        <a:rPr lang="en-US"/>
                        <a:t>Social academic instructional groups</a:t>
                      </a:r>
                      <a:endParaRPr/>
                    </a:p>
                  </a:txBody>
                  <a:tcPr marL="91425" marR="91425" marT="91425" marB="91425"/>
                </a:tc>
                <a:tc>
                  <a:txBody>
                    <a:bodyPr/>
                    <a:lstStyle/>
                    <a:p>
                      <a:pPr marL="215900" lvl="0" indent="-241300" algn="l" rtl="0">
                        <a:spcBef>
                          <a:spcPts val="0"/>
                        </a:spcBef>
                        <a:spcAft>
                          <a:spcPts val="0"/>
                        </a:spcAft>
                        <a:buSzPts val="1400"/>
                        <a:buChar char="•"/>
                      </a:pPr>
                      <a:r>
                        <a:rPr lang="en-US"/>
                        <a:t>Peer Jury</a:t>
                      </a:r>
                      <a:endParaRPr/>
                    </a:p>
                    <a:p>
                      <a:pPr marL="215900" lvl="0" indent="-241300" algn="l" rtl="0">
                        <a:spcBef>
                          <a:spcPts val="0"/>
                        </a:spcBef>
                        <a:spcAft>
                          <a:spcPts val="0"/>
                        </a:spcAft>
                        <a:buSzPts val="1400"/>
                        <a:buChar char="•"/>
                      </a:pPr>
                      <a:r>
                        <a:rPr lang="en-US"/>
                        <a:t>Conferencing</a:t>
                      </a:r>
                      <a:endParaRPr/>
                    </a:p>
                    <a:p>
                      <a:pPr marL="215900" lvl="0" indent="-241300" algn="l" rtl="0">
                        <a:spcBef>
                          <a:spcPts val="0"/>
                        </a:spcBef>
                        <a:spcAft>
                          <a:spcPts val="0"/>
                        </a:spcAft>
                        <a:buSzPts val="1400"/>
                        <a:buChar char="•"/>
                      </a:pPr>
                      <a:r>
                        <a:rPr lang="en-US"/>
                        <a:t>Problem-solving circles</a:t>
                      </a:r>
                      <a:endParaRPr/>
                    </a:p>
                  </a:txBody>
                  <a:tcPr marL="91425" marR="91425" marT="91425" marB="91425"/>
                </a:tc>
                <a:extLst>
                  <a:ext uri="{0D108BD9-81ED-4DB2-BD59-A6C34878D82A}">
                    <a16:rowId xmlns:a16="http://schemas.microsoft.com/office/drawing/2014/main" val="10002"/>
                  </a:ext>
                </a:extLst>
              </a:tr>
              <a:tr h="1690700">
                <a:tc>
                  <a:txBody>
                    <a:bodyPr/>
                    <a:lstStyle/>
                    <a:p>
                      <a:pPr marL="215900" lvl="0" indent="-241300" algn="l" rtl="0">
                        <a:spcBef>
                          <a:spcPts val="0"/>
                        </a:spcBef>
                        <a:spcAft>
                          <a:spcPts val="0"/>
                        </a:spcAft>
                        <a:buSzPts val="1400"/>
                        <a:buChar char="•"/>
                      </a:pPr>
                      <a:r>
                        <a:rPr lang="en-US"/>
                        <a:t>SEL curriculum</a:t>
                      </a:r>
                      <a:endParaRPr/>
                    </a:p>
                    <a:p>
                      <a:pPr marL="215900" lvl="0" indent="-241300" algn="l" rtl="0">
                        <a:spcBef>
                          <a:spcPts val="0"/>
                        </a:spcBef>
                        <a:spcAft>
                          <a:spcPts val="0"/>
                        </a:spcAft>
                        <a:buSzPts val="1400"/>
                        <a:buChar char="•"/>
                      </a:pPr>
                      <a:r>
                        <a:rPr lang="en-US"/>
                        <a:t>School climate assessment</a:t>
                      </a:r>
                      <a:endParaRPr/>
                    </a:p>
                  </a:txBody>
                  <a:tcPr marL="91425" marR="91425" marT="91425" marB="91425"/>
                </a:tc>
                <a:tc>
                  <a:txBody>
                    <a:bodyPr/>
                    <a:lstStyle/>
                    <a:p>
                      <a:pPr marL="215900" lvl="0" indent="-241300" algn="l" rtl="0">
                        <a:spcBef>
                          <a:spcPts val="0"/>
                        </a:spcBef>
                        <a:spcAft>
                          <a:spcPts val="0"/>
                        </a:spcAft>
                        <a:buSzPts val="1400"/>
                        <a:buChar char="•"/>
                      </a:pPr>
                      <a:r>
                        <a:rPr lang="en-US"/>
                        <a:t>Mental Health screening</a:t>
                      </a:r>
                      <a:endParaRPr/>
                    </a:p>
                    <a:p>
                      <a:pPr marL="215900" lvl="0" indent="-241300" algn="l" rtl="0">
                        <a:spcBef>
                          <a:spcPts val="0"/>
                        </a:spcBef>
                        <a:spcAft>
                          <a:spcPts val="0"/>
                        </a:spcAft>
                        <a:buSzPts val="1400"/>
                        <a:buChar char="•"/>
                      </a:pPr>
                      <a:r>
                        <a:rPr lang="en-US"/>
                        <a:t>Prevention/Wellness promotion</a:t>
                      </a:r>
                      <a:endParaRPr/>
                    </a:p>
                  </a:txBody>
                  <a:tcPr marL="91425" marR="91425" marT="91425" marB="91425"/>
                </a:tc>
                <a:tc>
                  <a:txBody>
                    <a:bodyPr/>
                    <a:lstStyle/>
                    <a:p>
                      <a:pPr marL="57150" lvl="0" indent="0" algn="ctr" rtl="0">
                        <a:spcBef>
                          <a:spcPts val="0"/>
                        </a:spcBef>
                        <a:spcAft>
                          <a:spcPts val="0"/>
                        </a:spcAft>
                        <a:buNone/>
                      </a:pPr>
                      <a:r>
                        <a:rPr lang="en-US" sz="1150" b="1">
                          <a:solidFill>
                            <a:srgbClr val="6AA84F"/>
                          </a:solidFill>
                        </a:rPr>
                        <a:t>Tier 1 Universal</a:t>
                      </a:r>
                      <a:endParaRPr sz="1150">
                        <a:solidFill>
                          <a:srgbClr val="6AA84F"/>
                        </a:solidFill>
                      </a:endParaRPr>
                    </a:p>
                  </a:txBody>
                  <a:tcPr marL="91425" marR="91425" marT="91425" marB="91425"/>
                </a:tc>
                <a:tc>
                  <a:txBody>
                    <a:bodyPr/>
                    <a:lstStyle/>
                    <a:p>
                      <a:pPr marL="215900" lvl="0" indent="-241300" algn="l" rtl="0">
                        <a:spcBef>
                          <a:spcPts val="0"/>
                        </a:spcBef>
                        <a:spcAft>
                          <a:spcPts val="0"/>
                        </a:spcAft>
                        <a:buSzPts val="1400"/>
                        <a:buChar char="•"/>
                      </a:pPr>
                      <a:r>
                        <a:rPr lang="en-US"/>
                        <a:t>Culturally Responsive School-wide behavior expectations</a:t>
                      </a:r>
                      <a:endParaRPr/>
                    </a:p>
                    <a:p>
                      <a:pPr marL="215900" lvl="0" indent="-241300" algn="l" rtl="0">
                        <a:spcBef>
                          <a:spcPts val="0"/>
                        </a:spcBef>
                        <a:spcAft>
                          <a:spcPts val="0"/>
                        </a:spcAft>
                        <a:buSzPts val="1400"/>
                        <a:buChar char="•"/>
                      </a:pPr>
                      <a:r>
                        <a:rPr lang="en-US"/>
                        <a:t>Acknowledge positive behaviors</a:t>
                      </a:r>
                      <a:endParaRPr/>
                    </a:p>
                    <a:p>
                      <a:pPr marL="215900" lvl="0" indent="-241300" algn="l" rtl="0">
                        <a:spcBef>
                          <a:spcPts val="0"/>
                        </a:spcBef>
                        <a:spcAft>
                          <a:spcPts val="0"/>
                        </a:spcAft>
                        <a:buSzPts val="1400"/>
                        <a:buChar char="•"/>
                      </a:pPr>
                      <a:r>
                        <a:rPr lang="en-US"/>
                        <a:t>Data-based planning</a:t>
                      </a:r>
                      <a:endParaRPr/>
                    </a:p>
                  </a:txBody>
                  <a:tcPr marL="91425" marR="91425" marT="91425" marB="91425"/>
                </a:tc>
                <a:tc>
                  <a:txBody>
                    <a:bodyPr/>
                    <a:lstStyle/>
                    <a:p>
                      <a:pPr marL="215900" lvl="0" indent="-241300" algn="l" rtl="0">
                        <a:spcBef>
                          <a:spcPts val="0"/>
                        </a:spcBef>
                        <a:spcAft>
                          <a:spcPts val="0"/>
                        </a:spcAft>
                        <a:buSzPts val="1400"/>
                        <a:buChar char="•"/>
                      </a:pPr>
                      <a:r>
                        <a:rPr lang="en-US" dirty="0"/>
                        <a:t>Circles</a:t>
                      </a:r>
                      <a:endParaRPr dirty="0"/>
                    </a:p>
                    <a:p>
                      <a:pPr marL="215900" lvl="0" indent="-241300" algn="l" rtl="0">
                        <a:spcBef>
                          <a:spcPts val="0"/>
                        </a:spcBef>
                        <a:spcAft>
                          <a:spcPts val="0"/>
                        </a:spcAft>
                        <a:buSzPts val="1400"/>
                        <a:buChar char="•"/>
                      </a:pPr>
                      <a:r>
                        <a:rPr lang="en-US" dirty="0"/>
                        <a:t>Restorative chats</a:t>
                      </a:r>
                      <a:endParaRPr dirty="0"/>
                    </a:p>
                    <a:p>
                      <a:pPr marL="215900" lvl="0" indent="-241300" algn="l" rtl="0">
                        <a:spcBef>
                          <a:spcPts val="0"/>
                        </a:spcBef>
                        <a:spcAft>
                          <a:spcPts val="0"/>
                        </a:spcAft>
                        <a:buSzPts val="1400"/>
                        <a:buChar char="•"/>
                      </a:pPr>
                      <a:r>
                        <a:rPr lang="en-US" dirty="0"/>
                        <a:t>Data-based planning</a:t>
                      </a:r>
                      <a:endParaRPr dirty="0"/>
                    </a:p>
                  </a:txBody>
                  <a:tcPr marL="91425" marR="91425" marT="91425" marB="91425"/>
                </a:tc>
                <a:extLst>
                  <a:ext uri="{0D108BD9-81ED-4DB2-BD59-A6C34878D82A}">
                    <a16:rowId xmlns:a16="http://schemas.microsoft.com/office/drawing/2014/main" val="10003"/>
                  </a:ext>
                </a:extLst>
              </a:tr>
            </a:tbl>
          </a:graphicData>
        </a:graphic>
      </p:graphicFrame>
      <p:sp>
        <p:nvSpPr>
          <p:cNvPr id="388" name="Google Shape;388;p56" descr="5% of students" title="Tier 3 Intensive Intervention"/>
          <p:cNvSpPr/>
          <p:nvPr/>
        </p:nvSpPr>
        <p:spPr>
          <a:xfrm>
            <a:off x="431738" y="2098200"/>
            <a:ext cx="8023500" cy="956700"/>
          </a:xfrm>
          <a:prstGeom prst="rect">
            <a:avLst/>
          </a:prstGeom>
          <a:noFill/>
          <a:ln w="57150" cap="flat" cmpd="sng">
            <a:solidFill>
              <a:srgbClr val="FF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389" name="Google Shape;389;p56" descr="15% of students" title="Tier 3 Targeted Interventions"/>
          <p:cNvSpPr/>
          <p:nvPr/>
        </p:nvSpPr>
        <p:spPr>
          <a:xfrm>
            <a:off x="431738" y="3121604"/>
            <a:ext cx="8023500" cy="1647000"/>
          </a:xfrm>
          <a:prstGeom prst="rect">
            <a:avLst/>
          </a:prstGeom>
          <a:noFill/>
          <a:ln w="76200" cap="flat" cmpd="sng">
            <a:solidFill>
              <a:srgbClr val="FFFF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latin typeface="Calibri"/>
              <a:ea typeface="Calibri"/>
              <a:cs typeface="Calibri"/>
              <a:sym typeface="Calibri"/>
            </a:endParaRPr>
          </a:p>
        </p:txBody>
      </p:sp>
      <p:sp>
        <p:nvSpPr>
          <p:cNvPr id="390" name="Google Shape;390;p56" descr="targets all students 100%" title="tier 1 universal interventions"/>
          <p:cNvSpPr/>
          <p:nvPr/>
        </p:nvSpPr>
        <p:spPr>
          <a:xfrm>
            <a:off x="431725" y="4835299"/>
            <a:ext cx="8023500" cy="2022600"/>
          </a:xfrm>
          <a:prstGeom prst="rect">
            <a:avLst/>
          </a:prstGeom>
          <a:noFill/>
          <a:ln w="76200" cap="flat" cmpd="sng">
            <a:solidFill>
              <a:srgbClr val="78BE2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latin typeface="Calibri"/>
              <a:ea typeface="Calibri"/>
              <a:cs typeface="Calibri"/>
              <a:sym typeface="Calibri"/>
            </a:endParaRPr>
          </a:p>
        </p:txBody>
      </p:sp>
      <p:pic>
        <p:nvPicPr>
          <p:cNvPr id="391" name="Google Shape;391;p56" title="Core Content Icon"/>
          <p:cNvPicPr preferRelativeResize="0"/>
          <p:nvPr/>
        </p:nvPicPr>
        <p:blipFill rotWithShape="1">
          <a:blip r:embed="rId3">
            <a:alphaModFix/>
          </a:blip>
          <a:srcRect/>
          <a:stretch/>
        </p:blipFill>
        <p:spPr>
          <a:xfrm>
            <a:off x="364704" y="346776"/>
            <a:ext cx="713232" cy="713232"/>
          </a:xfrm>
          <a:prstGeom prst="rect">
            <a:avLst/>
          </a:prstGeom>
          <a:noFill/>
          <a:ln>
            <a:noFill/>
          </a:ln>
          <a:effectLst>
            <a:outerShdw blurRad="50800" dist="38100" dir="2700000" algn="tl" rotWithShape="0">
              <a:srgbClr val="000000">
                <a:alpha val="4275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57" descr="Three-tiered triangle.  Green/first tier includes affective statements, community builiding circles and flash mob circles.  Yellow/second tier includes classroom circle with a whole class, restorative and chats, conference circle with a smaller group.  Red/third tier includes restorative dialogue between several students, community conferences circle with students, parents and teachers. "/>
          <p:cNvPicPr preferRelativeResize="0"/>
          <p:nvPr/>
        </p:nvPicPr>
        <p:blipFill>
          <a:blip r:embed="rId3">
            <a:alphaModFix/>
          </a:blip>
          <a:stretch>
            <a:fillRect/>
          </a:stretch>
        </p:blipFill>
        <p:spPr>
          <a:xfrm>
            <a:off x="886850" y="853200"/>
            <a:ext cx="6583151" cy="5992238"/>
          </a:xfrm>
          <a:prstGeom prst="rect">
            <a:avLst/>
          </a:prstGeom>
          <a:noFill/>
          <a:ln w="9525" cap="flat" cmpd="sng">
            <a:solidFill>
              <a:schemeClr val="dk2"/>
            </a:solidFill>
            <a:prstDash val="solid"/>
            <a:round/>
            <a:headEnd type="none" w="sm" len="sm"/>
            <a:tailEnd type="none" w="sm" len="sm"/>
          </a:ln>
        </p:spPr>
      </p:pic>
      <p:sp>
        <p:nvSpPr>
          <p:cNvPr id="398" name="Google Shape;398;p57"/>
          <p:cNvSpPr/>
          <p:nvPr/>
        </p:nvSpPr>
        <p:spPr>
          <a:xfrm>
            <a:off x="1795025" y="5021425"/>
            <a:ext cx="1486200" cy="6531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t>Affective Statements</a:t>
            </a:r>
            <a:endParaRPr b="1"/>
          </a:p>
        </p:txBody>
      </p:sp>
      <p:sp>
        <p:nvSpPr>
          <p:cNvPr id="399" name="Google Shape;399;p57"/>
          <p:cNvSpPr/>
          <p:nvPr/>
        </p:nvSpPr>
        <p:spPr>
          <a:xfrm>
            <a:off x="3408625" y="5849500"/>
            <a:ext cx="1882200" cy="6531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t>Community Building Circles</a:t>
            </a:r>
            <a:endParaRPr b="1"/>
          </a:p>
        </p:txBody>
      </p:sp>
      <p:sp>
        <p:nvSpPr>
          <p:cNvPr id="400" name="Google Shape;400;p57"/>
          <p:cNvSpPr/>
          <p:nvPr/>
        </p:nvSpPr>
        <p:spPr>
          <a:xfrm>
            <a:off x="5223100" y="4949875"/>
            <a:ext cx="1219200" cy="7962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b="1"/>
              <a:t>Flash Mob Circles</a:t>
            </a:r>
            <a:endParaRPr b="1"/>
          </a:p>
        </p:txBody>
      </p:sp>
      <p:sp>
        <p:nvSpPr>
          <p:cNvPr id="401" name="Google Shape;401;p57"/>
          <p:cNvSpPr/>
          <p:nvPr/>
        </p:nvSpPr>
        <p:spPr>
          <a:xfrm>
            <a:off x="3780175" y="3922663"/>
            <a:ext cx="1882200" cy="435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b="1"/>
              <a:t>Restorative &amp; Chats</a:t>
            </a:r>
            <a:endParaRPr b="1"/>
          </a:p>
        </p:txBody>
      </p:sp>
      <p:sp>
        <p:nvSpPr>
          <p:cNvPr id="402" name="Google Shape;402;p57"/>
          <p:cNvSpPr/>
          <p:nvPr/>
        </p:nvSpPr>
        <p:spPr>
          <a:xfrm>
            <a:off x="2060275" y="3053563"/>
            <a:ext cx="1719900" cy="1174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b="1"/>
              <a:t>Classroom Circle with a whole class</a:t>
            </a:r>
            <a:endParaRPr b="1"/>
          </a:p>
        </p:txBody>
      </p:sp>
      <p:sp>
        <p:nvSpPr>
          <p:cNvPr id="403" name="Google Shape;403;p57"/>
          <p:cNvSpPr/>
          <p:nvPr/>
        </p:nvSpPr>
        <p:spPr>
          <a:xfrm>
            <a:off x="4867250" y="3053563"/>
            <a:ext cx="2058900" cy="435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b="1"/>
              <a:t>Conference/circle with a smaller group</a:t>
            </a:r>
            <a:endParaRPr b="1"/>
          </a:p>
        </p:txBody>
      </p:sp>
      <p:sp>
        <p:nvSpPr>
          <p:cNvPr id="404" name="Google Shape;404;p57"/>
          <p:cNvSpPr/>
          <p:nvPr/>
        </p:nvSpPr>
        <p:spPr>
          <a:xfrm>
            <a:off x="4409150" y="1539250"/>
            <a:ext cx="2517000" cy="89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b="1"/>
              <a:t>Community conferences/ circle with students, parents and teachers</a:t>
            </a:r>
            <a:endParaRPr b="1"/>
          </a:p>
        </p:txBody>
      </p:sp>
      <p:sp>
        <p:nvSpPr>
          <p:cNvPr id="405" name="Google Shape;405;p57"/>
          <p:cNvSpPr/>
          <p:nvPr/>
        </p:nvSpPr>
        <p:spPr>
          <a:xfrm>
            <a:off x="2293075" y="1634950"/>
            <a:ext cx="1800000" cy="796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b="1"/>
              <a:t>Restorative dialogue between several students</a:t>
            </a:r>
            <a:endParaRPr b="1"/>
          </a:p>
        </p:txBody>
      </p:sp>
      <p:pic>
        <p:nvPicPr>
          <p:cNvPr id="406" name="Google Shape;406;p57" title="Core Content Icon"/>
          <p:cNvPicPr preferRelativeResize="0"/>
          <p:nvPr/>
        </p:nvPicPr>
        <p:blipFill rotWithShape="1">
          <a:blip r:embed="rId4">
            <a:alphaModFix/>
          </a:blip>
          <a:srcRect/>
          <a:stretch/>
        </p:blipFill>
        <p:spPr>
          <a:xfrm>
            <a:off x="364704" y="346776"/>
            <a:ext cx="713232" cy="713232"/>
          </a:xfrm>
          <a:prstGeom prst="rect">
            <a:avLst/>
          </a:prstGeom>
          <a:noFill/>
          <a:ln>
            <a:noFill/>
          </a:ln>
          <a:effectLst>
            <a:outerShdw blurRad="50800" dist="38100" dir="2700000" algn="tl" rotWithShape="0">
              <a:srgbClr val="000000">
                <a:alpha val="42750"/>
              </a:srgbClr>
            </a:outerShdw>
          </a:effectLst>
        </p:spPr>
      </p:pic>
      <p:sp>
        <p:nvSpPr>
          <p:cNvPr id="407" name="Google Shape;407;p57"/>
          <p:cNvSpPr txBox="1"/>
          <p:nvPr/>
        </p:nvSpPr>
        <p:spPr>
          <a:xfrm>
            <a:off x="2097775" y="167338"/>
            <a:ext cx="4503900" cy="5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Twentieth Century"/>
                <a:ea typeface="Twentieth Century"/>
                <a:cs typeface="Twentieth Century"/>
                <a:sym typeface="Twentieth Century"/>
              </a:rPr>
              <a:t>Tiered Restorative Practices</a:t>
            </a:r>
            <a:endParaRPr sz="3000">
              <a:latin typeface="Twentieth Century"/>
              <a:ea typeface="Twentieth Century"/>
              <a:cs typeface="Twentieth Century"/>
              <a:sym typeface="Twentieth Century"/>
            </a:endParaRPr>
          </a:p>
        </p:txBody>
      </p:sp>
      <p:sp>
        <p:nvSpPr>
          <p:cNvPr id="2" name="Title 1" hidden="1">
            <a:extLst>
              <a:ext uri="{FF2B5EF4-FFF2-40B4-BE49-F238E27FC236}">
                <a16:creationId xmlns:a16="http://schemas.microsoft.com/office/drawing/2014/main" id="{D73B57F5-5D9F-E94E-9CB6-84B2E09C6932}"/>
              </a:ext>
            </a:extLst>
          </p:cNvPr>
          <p:cNvSpPr>
            <a:spLocks noGrp="1"/>
          </p:cNvSpPr>
          <p:nvPr>
            <p:ph type="title"/>
          </p:nvPr>
        </p:nvSpPr>
        <p:spPr/>
        <p:txBody>
          <a:bodyPr/>
          <a:lstStyle/>
          <a:p>
            <a:r>
              <a:rPr lang="en-US" dirty="0"/>
              <a:t>Tiered Restorative Practices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8"/>
          <p:cNvSpPr txBox="1">
            <a:spLocks noGrp="1"/>
          </p:cNvSpPr>
          <p:nvPr>
            <p:ph type="title"/>
          </p:nvPr>
        </p:nvSpPr>
        <p:spPr>
          <a:xfrm>
            <a:off x="1117600" y="313387"/>
            <a:ext cx="6755400" cy="65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PBIS &amp; Responsive Classroom</a:t>
            </a:r>
            <a:endParaRPr/>
          </a:p>
        </p:txBody>
      </p:sp>
      <p:pic>
        <p:nvPicPr>
          <p:cNvPr id="414" name="Google Shape;414;p58" descr="PBIS primary prevention: school and classroom wide systems for all students and settings includes responsive classroom practices of morning meeting, rule creation, interactive modeling, role-playing, positive teacher language, logical consequences, classroom organization, problem-solving strategies.  PBIS secondary prevention: additional system for students with at-risk behavior includes responsive classroom practices of additional modeling, additional role playing, buddy teacher time-out, problem-solving strategies, individual written agreements.  PBIS tertiary prevention: highly individualized systems for students at high risk.  No responsive classroom practices are listed here. ">
            <a:hlinkClick r:id="rId3"/>
          </p:cNvPr>
          <p:cNvPicPr preferRelativeResize="0"/>
          <p:nvPr/>
        </p:nvPicPr>
        <p:blipFill rotWithShape="1">
          <a:blip r:embed="rId4">
            <a:alphaModFix/>
          </a:blip>
          <a:srcRect l="2701" t="18594" r="820" b="18819"/>
          <a:stretch/>
        </p:blipFill>
        <p:spPr>
          <a:xfrm>
            <a:off x="281525" y="1755250"/>
            <a:ext cx="8743150" cy="4253450"/>
          </a:xfrm>
          <a:prstGeom prst="rect">
            <a:avLst/>
          </a:prstGeom>
          <a:noFill/>
          <a:ln>
            <a:noFill/>
          </a:ln>
        </p:spPr>
      </p:pic>
      <p:pic>
        <p:nvPicPr>
          <p:cNvPr id="415" name="Google Shape;415;p58" title="Core Content Icon"/>
          <p:cNvPicPr preferRelativeResize="0"/>
          <p:nvPr/>
        </p:nvPicPr>
        <p:blipFill rotWithShape="1">
          <a:blip r:embed="rId5">
            <a:alphaModFix/>
          </a:blip>
          <a:srcRect/>
          <a:stretch/>
        </p:blipFill>
        <p:spPr>
          <a:xfrm>
            <a:off x="364704" y="346776"/>
            <a:ext cx="713232" cy="713232"/>
          </a:xfrm>
          <a:prstGeom prst="rect">
            <a:avLst/>
          </a:prstGeom>
          <a:noFill/>
          <a:ln>
            <a:noFill/>
          </a:ln>
          <a:effectLst>
            <a:outerShdw blurRad="50800" dist="38100" dir="2700000" algn="tl" rotWithShape="0">
              <a:srgbClr val="000000">
                <a:alpha val="4275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9"/>
          <p:cNvSpPr txBox="1">
            <a:spLocks noGrp="1"/>
          </p:cNvSpPr>
          <p:nvPr>
            <p:ph type="title"/>
          </p:nvPr>
        </p:nvSpPr>
        <p:spPr>
          <a:xfrm>
            <a:off x="1117600" y="313387"/>
            <a:ext cx="6755400" cy="65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PBIS &amp; ENVoY</a:t>
            </a:r>
            <a:endParaRPr/>
          </a:p>
        </p:txBody>
      </p:sp>
      <p:pic>
        <p:nvPicPr>
          <p:cNvPr id="422" name="Google Shape;422;p59" descr="Double bubble map shows the intersection of PBIS and Envoy: positive and proactive, systematic and consistent, and provide a safe and calm learning environment. "/>
          <p:cNvPicPr preferRelativeResize="0"/>
          <p:nvPr/>
        </p:nvPicPr>
        <p:blipFill>
          <a:blip r:embed="rId3">
            <a:alphaModFix/>
          </a:blip>
          <a:stretch>
            <a:fillRect/>
          </a:stretch>
        </p:blipFill>
        <p:spPr>
          <a:xfrm>
            <a:off x="318475" y="1032850"/>
            <a:ext cx="8524726" cy="51695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60" descr="Venn diagram shows both school-wide PBIS and School-wide SEL to aim to create a safe, welcoming school environment, focus on prevention, use explicit instruction and modeling to teach new skills, include family and community partnerships, and use data-informed practices. "/>
          <p:cNvPicPr preferRelativeResize="0"/>
          <p:nvPr/>
        </p:nvPicPr>
        <p:blipFill>
          <a:blip r:embed="rId3">
            <a:alphaModFix/>
          </a:blip>
          <a:stretch>
            <a:fillRect/>
          </a:stretch>
        </p:blipFill>
        <p:spPr>
          <a:xfrm>
            <a:off x="-101850" y="892175"/>
            <a:ext cx="9087775" cy="5435025"/>
          </a:xfrm>
          <a:prstGeom prst="rect">
            <a:avLst/>
          </a:prstGeom>
          <a:noFill/>
          <a:ln>
            <a:noFill/>
          </a:ln>
        </p:spPr>
      </p:pic>
      <p:sp>
        <p:nvSpPr>
          <p:cNvPr id="429" name="Google Shape;429;p60"/>
          <p:cNvSpPr txBox="1">
            <a:spLocks noGrp="1"/>
          </p:cNvSpPr>
          <p:nvPr>
            <p:ph type="title"/>
          </p:nvPr>
        </p:nvSpPr>
        <p:spPr>
          <a:xfrm>
            <a:off x="1117600" y="313387"/>
            <a:ext cx="6755400" cy="65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School-Wide PBIS &amp; SEL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graphicFrame>
        <p:nvGraphicFramePr>
          <p:cNvPr id="144" name="Google Shape;144;p34" descr="There are two columns labeled Expectation and Behavior.&#10;1. Be responsible: Make yourself comfortable, take care of your needs (water, food, restroom etc.), action plan to implement what you are learning, follow through on your action items.&#10;2. Be Respectful: turn cell phones off or to vibrate, listen attentively while others are speaking, have only training materials up on your computer/tablet/phone.&#10;3. Be Engaged: Ask what you need to know to understand and contribute, contribute to the group by sharing relebant information and ideas" title="Expectatations and Behaviors "/>
          <p:cNvGraphicFramePr/>
          <p:nvPr>
            <p:extLst>
              <p:ext uri="{D42A27DB-BD31-4B8C-83A1-F6EECF244321}">
                <p14:modId xmlns:p14="http://schemas.microsoft.com/office/powerpoint/2010/main" val="1028070275"/>
              </p:ext>
            </p:extLst>
          </p:nvPr>
        </p:nvGraphicFramePr>
        <p:xfrm>
          <a:off x="465029" y="1301028"/>
          <a:ext cx="8218600" cy="4500425"/>
        </p:xfrm>
        <a:graphic>
          <a:graphicData uri="http://schemas.openxmlformats.org/drawingml/2006/table">
            <a:tbl>
              <a:tblPr firstRow="1">
                <a:noFill/>
                <a:tableStyleId>{EC3589EC-9259-4EE9-B500-ABA3FA8F1847}</a:tableStyleId>
              </a:tblPr>
              <a:tblGrid>
                <a:gridCol w="2181925">
                  <a:extLst>
                    <a:ext uri="{9D8B030D-6E8A-4147-A177-3AD203B41FA5}">
                      <a16:colId xmlns:a16="http://schemas.microsoft.com/office/drawing/2014/main" val="20000"/>
                    </a:ext>
                  </a:extLst>
                </a:gridCol>
                <a:gridCol w="6036675">
                  <a:extLst>
                    <a:ext uri="{9D8B030D-6E8A-4147-A177-3AD203B41FA5}">
                      <a16:colId xmlns:a16="http://schemas.microsoft.com/office/drawing/2014/main" val="20001"/>
                    </a:ext>
                  </a:extLst>
                </a:gridCol>
              </a:tblGrid>
              <a:tr h="479150">
                <a:tc>
                  <a:txBody>
                    <a:bodyPr/>
                    <a:lstStyle/>
                    <a:p>
                      <a:pPr marL="342900" marR="0" lvl="0" indent="-342900" algn="ctr" rtl="0">
                        <a:lnSpc>
                          <a:spcPct val="100000"/>
                        </a:lnSpc>
                        <a:spcBef>
                          <a:spcPts val="0"/>
                        </a:spcBef>
                        <a:spcAft>
                          <a:spcPts val="0"/>
                        </a:spcAft>
                        <a:buClr>
                          <a:srgbClr val="FFFFFF"/>
                        </a:buClr>
                        <a:buSzPts val="2400"/>
                        <a:buFont typeface="Calibri"/>
                        <a:buNone/>
                      </a:pPr>
                      <a:r>
                        <a:rPr lang="en-US" sz="2400" b="1" i="0" u="none" strike="noStrike" cap="none" dirty="0">
                          <a:solidFill>
                            <a:srgbClr val="FFFFFF"/>
                          </a:solidFill>
                          <a:latin typeface="Calibri"/>
                          <a:ea typeface="Calibri"/>
                          <a:cs typeface="Calibri"/>
                          <a:sym typeface="Calibri"/>
                        </a:rPr>
                        <a:t>EXPECTATION</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3366FF"/>
                    </a:solidFill>
                  </a:tcPr>
                </a:tc>
                <a:tc>
                  <a:txBody>
                    <a:bodyPr/>
                    <a:lstStyle/>
                    <a:p>
                      <a:pPr marL="342900" marR="0" lvl="0" indent="-342900" algn="ctr" rtl="0">
                        <a:lnSpc>
                          <a:spcPct val="100000"/>
                        </a:lnSpc>
                        <a:spcBef>
                          <a:spcPts val="0"/>
                        </a:spcBef>
                        <a:spcAft>
                          <a:spcPts val="0"/>
                        </a:spcAft>
                        <a:buClr>
                          <a:srgbClr val="FFFFFF"/>
                        </a:buClr>
                        <a:buSzPts val="2400"/>
                        <a:buFont typeface="Calibri"/>
                        <a:buNone/>
                      </a:pPr>
                      <a:r>
                        <a:rPr lang="en-US" sz="2400" b="1" i="0" u="none" strike="noStrike" cap="none">
                          <a:solidFill>
                            <a:srgbClr val="FFFFFF"/>
                          </a:solidFill>
                          <a:latin typeface="Calibri"/>
                          <a:ea typeface="Calibri"/>
                          <a:cs typeface="Calibri"/>
                          <a:sym typeface="Calibri"/>
                        </a:rPr>
                        <a:t>BEHAVIOR</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3366FF"/>
                    </a:solidFill>
                  </a:tcPr>
                </a:tc>
                <a:extLst>
                  <a:ext uri="{0D108BD9-81ED-4DB2-BD59-A6C34878D82A}">
                    <a16:rowId xmlns:a16="http://schemas.microsoft.com/office/drawing/2014/main" val="10000"/>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Responsible</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Make yourself </a:t>
                      </a:r>
                      <a:r>
                        <a:rPr lang="en-US" sz="2000" b="1" i="0" u="none" strike="noStrike" cap="none">
                          <a:solidFill>
                            <a:srgbClr val="1D2A53"/>
                          </a:solidFill>
                          <a:latin typeface="Calibri"/>
                          <a:ea typeface="Calibri"/>
                          <a:cs typeface="Calibri"/>
                          <a:sym typeface="Calibri"/>
                        </a:rPr>
                        <a:t>comfortable</a:t>
                      </a:r>
                      <a:r>
                        <a:rPr lang="en-US" sz="2000" b="0" i="0" u="none" strike="noStrike" cap="none">
                          <a:solidFill>
                            <a:srgbClr val="1D2A53"/>
                          </a:solidFill>
                          <a:latin typeface="Calibri"/>
                          <a:ea typeface="Calibri"/>
                          <a:cs typeface="Calibri"/>
                          <a:sym typeface="Calibri"/>
                        </a:rPr>
                        <a:t> </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Take care of your </a:t>
                      </a:r>
                      <a:r>
                        <a:rPr lang="en-US" sz="2000" b="1" i="0" u="none" strike="noStrike" cap="none">
                          <a:solidFill>
                            <a:srgbClr val="1D2A53"/>
                          </a:solidFill>
                          <a:latin typeface="Calibri"/>
                          <a:ea typeface="Calibri"/>
                          <a:cs typeface="Calibri"/>
                          <a:sym typeface="Calibri"/>
                        </a:rPr>
                        <a:t>needs</a:t>
                      </a:r>
                      <a:r>
                        <a:rPr lang="en-US" sz="2000" b="0" i="0" u="none" strike="noStrike" cap="none">
                          <a:solidFill>
                            <a:srgbClr val="1D2A53"/>
                          </a:solidFill>
                          <a:latin typeface="Calibri"/>
                          <a:ea typeface="Calibri"/>
                          <a:cs typeface="Calibri"/>
                          <a:sym typeface="Calibri"/>
                        </a:rPr>
                        <a:t> (water, food, restroom, etc.)</a:t>
                      </a:r>
                      <a:endParaRPr sz="2000" b="1"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Action plan </a:t>
                      </a:r>
                      <a:r>
                        <a:rPr lang="en-US" sz="2000" b="0" i="0" u="none" strike="noStrike" cap="none">
                          <a:solidFill>
                            <a:srgbClr val="1D2A53"/>
                          </a:solidFill>
                          <a:latin typeface="Calibri"/>
                          <a:ea typeface="Calibri"/>
                          <a:cs typeface="Calibri"/>
                          <a:sym typeface="Calibri"/>
                        </a:rPr>
                        <a:t>to implement what you are learning</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Follow through </a:t>
                      </a:r>
                      <a:r>
                        <a:rPr lang="en-US" sz="2000" b="0" i="0" u="none" strike="noStrike" cap="none">
                          <a:solidFill>
                            <a:srgbClr val="1D2A53"/>
                          </a:solidFill>
                          <a:latin typeface="Calibri"/>
                          <a:ea typeface="Calibri"/>
                          <a:cs typeface="Calibri"/>
                          <a:sym typeface="Calibri"/>
                        </a:rPr>
                        <a:t>on your action items</a:t>
                      </a:r>
                      <a:endParaRPr sz="2000" b="1" i="0" u="none" strike="noStrike" cap="none">
                        <a:solidFill>
                          <a:srgbClr val="1D2A53"/>
                        </a:solidFill>
                        <a:latin typeface="Calibri"/>
                        <a:ea typeface="Calibri"/>
                        <a:cs typeface="Calibri"/>
                        <a:sym typeface="Calibri"/>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99975">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Respectful</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Turn </a:t>
                      </a:r>
                      <a:r>
                        <a:rPr lang="en-US" sz="2000" b="1" i="0" u="none" strike="noStrike" cap="none">
                          <a:solidFill>
                            <a:srgbClr val="1D2A53"/>
                          </a:solidFill>
                          <a:latin typeface="Calibri"/>
                          <a:ea typeface="Calibri"/>
                          <a:cs typeface="Calibri"/>
                          <a:sym typeface="Calibri"/>
                        </a:rPr>
                        <a:t>cell</a:t>
                      </a:r>
                      <a:r>
                        <a:rPr lang="en-US" sz="2000" b="0" i="0" u="none" strike="noStrike" cap="none">
                          <a:solidFill>
                            <a:srgbClr val="1D2A53"/>
                          </a:solidFill>
                          <a:latin typeface="Calibri"/>
                          <a:ea typeface="Calibri"/>
                          <a:cs typeface="Calibri"/>
                          <a:sym typeface="Calibri"/>
                        </a:rPr>
                        <a:t> </a:t>
                      </a:r>
                      <a:r>
                        <a:rPr lang="en-US" sz="2000" b="1" i="0" u="none" strike="noStrike" cap="none">
                          <a:solidFill>
                            <a:srgbClr val="1D2A53"/>
                          </a:solidFill>
                          <a:latin typeface="Calibri"/>
                          <a:ea typeface="Calibri"/>
                          <a:cs typeface="Calibri"/>
                          <a:sym typeface="Calibri"/>
                        </a:rPr>
                        <a:t>phones</a:t>
                      </a:r>
                      <a:r>
                        <a:rPr lang="en-US" sz="2000" b="0" i="0" u="none" strike="noStrike" cap="none">
                          <a:solidFill>
                            <a:srgbClr val="1D2A53"/>
                          </a:solidFill>
                          <a:latin typeface="Calibri"/>
                          <a:ea typeface="Calibri"/>
                          <a:cs typeface="Calibri"/>
                          <a:sym typeface="Calibri"/>
                        </a:rPr>
                        <a:t> off or to “vibrate”</a:t>
                      </a:r>
                      <a:endParaRPr sz="2000" b="0"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Listen </a:t>
                      </a:r>
                      <a:r>
                        <a:rPr lang="en-US" sz="2000" b="0" i="0" u="none" strike="noStrike" cap="none">
                          <a:solidFill>
                            <a:srgbClr val="1D2A53"/>
                          </a:solidFill>
                          <a:latin typeface="Calibri"/>
                          <a:ea typeface="Calibri"/>
                          <a:cs typeface="Calibri"/>
                          <a:sym typeface="Calibri"/>
                        </a:rPr>
                        <a:t>attentively while others are speaking </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Have only the </a:t>
                      </a:r>
                      <a:r>
                        <a:rPr lang="en-US" sz="2000" b="1" i="0" u="none" strike="noStrike" cap="none">
                          <a:solidFill>
                            <a:srgbClr val="1D2A53"/>
                          </a:solidFill>
                          <a:latin typeface="Calibri"/>
                          <a:ea typeface="Calibri"/>
                          <a:cs typeface="Calibri"/>
                          <a:sym typeface="Calibri"/>
                        </a:rPr>
                        <a:t>training materials </a:t>
                      </a:r>
                      <a:r>
                        <a:rPr lang="en-US" sz="2000" b="0" i="0" u="none" strike="noStrike" cap="none">
                          <a:solidFill>
                            <a:srgbClr val="1D2A53"/>
                          </a:solidFill>
                          <a:latin typeface="Calibri"/>
                          <a:ea typeface="Calibri"/>
                          <a:cs typeface="Calibri"/>
                          <a:sym typeface="Calibri"/>
                        </a:rPr>
                        <a:t>up on your computer/tablet/phone</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Engaged</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Ask</a:t>
                      </a:r>
                      <a:r>
                        <a:rPr lang="en-US" sz="2000" b="0" i="0" u="none" strike="noStrike" cap="none" dirty="0">
                          <a:solidFill>
                            <a:srgbClr val="1D2A53"/>
                          </a:solidFill>
                          <a:latin typeface="Calibri"/>
                          <a:ea typeface="Calibri"/>
                          <a:cs typeface="Calibri"/>
                          <a:sym typeface="Calibri"/>
                        </a:rPr>
                        <a:t> what you need to know to understand and contribute </a:t>
                      </a:r>
                      <a:endParaRPr dirty="0"/>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Contribute </a:t>
                      </a:r>
                      <a:r>
                        <a:rPr lang="en-US" sz="2000" b="0" i="0" u="none" strike="noStrike" cap="none" dirty="0">
                          <a:solidFill>
                            <a:srgbClr val="1D2A53"/>
                          </a:solidFill>
                          <a:latin typeface="Calibri"/>
                          <a:ea typeface="Calibri"/>
                          <a:cs typeface="Calibri"/>
                          <a:sym typeface="Calibri"/>
                        </a:rPr>
                        <a:t>to the group by sharing relevant information and ideas</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145" name="Google Shape;145;p34"/>
          <p:cNvSpPr txBox="1">
            <a:spLocks noGrp="1"/>
          </p:cNvSpPr>
          <p:nvPr>
            <p:ph type="title"/>
          </p:nvPr>
        </p:nvSpPr>
        <p:spPr>
          <a:xfrm>
            <a:off x="465029" y="364882"/>
            <a:ext cx="8157837" cy="62036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a:latin typeface="Calibri"/>
                <a:ea typeface="Calibri"/>
                <a:cs typeface="Calibri"/>
                <a:sym typeface="Calibri"/>
              </a:rPr>
              <a:t>Learning Expectations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1"/>
          <p:cNvSpPr txBox="1">
            <a:spLocks noGrp="1"/>
          </p:cNvSpPr>
          <p:nvPr>
            <p:ph type="title"/>
          </p:nvPr>
        </p:nvSpPr>
        <p:spPr>
          <a:xfrm>
            <a:off x="1117600" y="313387"/>
            <a:ext cx="6755400" cy="65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Arial"/>
                <a:ea typeface="Arial"/>
                <a:cs typeface="Arial"/>
                <a:sym typeface="Arial"/>
              </a:rPr>
              <a:t>Initiatives &amp; YOU!</a:t>
            </a:r>
            <a:endParaRPr>
              <a:latin typeface="Arial"/>
              <a:ea typeface="Arial"/>
              <a:cs typeface="Arial"/>
              <a:sym typeface="Arial"/>
            </a:endParaRPr>
          </a:p>
        </p:txBody>
      </p:sp>
      <p:sp>
        <p:nvSpPr>
          <p:cNvPr id="436" name="Google Shape;436;p61"/>
          <p:cNvSpPr txBox="1"/>
          <p:nvPr/>
        </p:nvSpPr>
        <p:spPr>
          <a:xfrm>
            <a:off x="764375" y="1730425"/>
            <a:ext cx="7314600" cy="39915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3000"/>
              <a:t>Take a moment to think about the initiatives at your site.</a:t>
            </a:r>
            <a:endParaRPr sz="3000"/>
          </a:p>
          <a:p>
            <a:pPr marL="0" lvl="0" indent="0" algn="l" rtl="0">
              <a:spcBef>
                <a:spcPts val="600"/>
              </a:spcBef>
              <a:spcAft>
                <a:spcPts val="0"/>
              </a:spcAft>
              <a:buNone/>
            </a:pPr>
            <a:endParaRPr sz="3000"/>
          </a:p>
          <a:p>
            <a:pPr marL="0" lvl="0" indent="0" algn="l" rtl="0">
              <a:spcBef>
                <a:spcPts val="600"/>
              </a:spcBef>
              <a:spcAft>
                <a:spcPts val="0"/>
              </a:spcAft>
              <a:buNone/>
            </a:pPr>
            <a:r>
              <a:rPr lang="en-US" sz="3000"/>
              <a:t>How can using the PBIS Framework help you work smarter versus harder?</a:t>
            </a:r>
            <a:endParaRPr sz="3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2"/>
          <p:cNvSpPr txBox="1">
            <a:spLocks noGrp="1"/>
          </p:cNvSpPr>
          <p:nvPr>
            <p:ph type="body" idx="1"/>
          </p:nvPr>
        </p:nvSpPr>
        <p:spPr>
          <a:xfrm>
            <a:off x="440925" y="1607075"/>
            <a:ext cx="8257568" cy="4373663"/>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SzPts val="3200"/>
              <a:buFont typeface="Arial"/>
              <a:buNone/>
            </a:pPr>
            <a:r>
              <a:rPr lang="en-US">
                <a:latin typeface="Arial"/>
                <a:ea typeface="Arial"/>
                <a:cs typeface="Arial"/>
                <a:sym typeface="Arial"/>
              </a:rPr>
              <a:t>as an instructional process</a:t>
            </a:r>
            <a:endParaRPr/>
          </a:p>
          <a:p>
            <a:pPr marL="0" lvl="0" indent="0" algn="ctr" rtl="0">
              <a:lnSpc>
                <a:spcPct val="80000"/>
              </a:lnSpc>
              <a:spcBef>
                <a:spcPts val="640"/>
              </a:spcBef>
              <a:spcAft>
                <a:spcPts val="0"/>
              </a:spcAft>
              <a:buSzPts val="3200"/>
              <a:buFont typeface="Twentieth Century"/>
              <a:buNone/>
            </a:pPr>
            <a:endParaRPr>
              <a:latin typeface="Arial"/>
              <a:ea typeface="Arial"/>
              <a:cs typeface="Arial"/>
              <a:sym typeface="Arial"/>
            </a:endParaRPr>
          </a:p>
          <a:p>
            <a:pPr marL="0" lvl="0" indent="0" algn="ctr" rtl="0">
              <a:lnSpc>
                <a:spcPct val="80000"/>
              </a:lnSpc>
              <a:spcBef>
                <a:spcPts val="640"/>
              </a:spcBef>
              <a:spcAft>
                <a:spcPts val="0"/>
              </a:spcAft>
              <a:buSzPts val="3200"/>
              <a:buFont typeface="Twentieth Century"/>
              <a:buNone/>
            </a:pPr>
            <a:endParaRPr>
              <a:latin typeface="Arial"/>
              <a:ea typeface="Arial"/>
              <a:cs typeface="Arial"/>
              <a:sym typeface="Arial"/>
            </a:endParaRPr>
          </a:p>
          <a:p>
            <a:pPr marL="0" lvl="0" indent="0" algn="ctr" rtl="0">
              <a:lnSpc>
                <a:spcPct val="80000"/>
              </a:lnSpc>
              <a:spcBef>
                <a:spcPts val="640"/>
              </a:spcBef>
              <a:spcAft>
                <a:spcPts val="0"/>
              </a:spcAft>
              <a:buSzPts val="2800"/>
              <a:buFont typeface="Arial"/>
              <a:buNone/>
            </a:pPr>
            <a:r>
              <a:rPr lang="en-US" sz="2800">
                <a:latin typeface="Arial"/>
                <a:ea typeface="Arial"/>
                <a:cs typeface="Arial"/>
                <a:sym typeface="Arial"/>
              </a:rPr>
              <a:t>We change </a:t>
            </a:r>
            <a:r>
              <a:rPr lang="en-US" b="1">
                <a:solidFill>
                  <a:schemeClr val="accent6"/>
                </a:solidFill>
                <a:latin typeface="Arial"/>
                <a:ea typeface="Arial"/>
                <a:cs typeface="Arial"/>
                <a:sym typeface="Arial"/>
              </a:rPr>
              <a:t>STUDENT</a:t>
            </a:r>
            <a:r>
              <a:rPr lang="en-US">
                <a:solidFill>
                  <a:schemeClr val="accent6"/>
                </a:solidFill>
                <a:latin typeface="Arial"/>
                <a:ea typeface="Arial"/>
                <a:cs typeface="Arial"/>
                <a:sym typeface="Arial"/>
              </a:rPr>
              <a:t> </a:t>
            </a:r>
            <a:r>
              <a:rPr lang="en-US" sz="2800">
                <a:latin typeface="Arial"/>
                <a:ea typeface="Arial"/>
                <a:cs typeface="Arial"/>
                <a:sym typeface="Arial"/>
              </a:rPr>
              <a:t>behavior by</a:t>
            </a:r>
            <a:endParaRPr/>
          </a:p>
          <a:p>
            <a:pPr marL="0" lvl="0" indent="0" algn="ctr" rtl="0">
              <a:lnSpc>
                <a:spcPct val="90000"/>
              </a:lnSpc>
              <a:spcBef>
                <a:spcPts val="220"/>
              </a:spcBef>
              <a:spcAft>
                <a:spcPts val="0"/>
              </a:spcAft>
              <a:buSzPts val="1100"/>
              <a:buFont typeface="Twentieth Century"/>
              <a:buNone/>
            </a:pPr>
            <a:endParaRPr sz="1100" b="1">
              <a:solidFill>
                <a:srgbClr val="B85B22"/>
              </a:solidFill>
              <a:latin typeface="Arial"/>
              <a:ea typeface="Arial"/>
              <a:cs typeface="Arial"/>
              <a:sym typeface="Arial"/>
            </a:endParaRPr>
          </a:p>
          <a:p>
            <a:pPr marL="0" lvl="0" indent="0" algn="ctr" rtl="0">
              <a:lnSpc>
                <a:spcPct val="90000"/>
              </a:lnSpc>
              <a:spcBef>
                <a:spcPts val="220"/>
              </a:spcBef>
              <a:spcAft>
                <a:spcPts val="0"/>
              </a:spcAft>
              <a:buSzPts val="1100"/>
              <a:buFont typeface="Twentieth Century"/>
              <a:buNone/>
            </a:pPr>
            <a:endParaRPr sz="1100" b="1">
              <a:solidFill>
                <a:srgbClr val="B85B22"/>
              </a:solidFill>
              <a:latin typeface="Arial"/>
              <a:ea typeface="Arial"/>
              <a:cs typeface="Arial"/>
              <a:sym typeface="Arial"/>
            </a:endParaRPr>
          </a:p>
          <a:p>
            <a:pPr marL="0" lvl="0" indent="0" algn="ctr" rtl="0">
              <a:lnSpc>
                <a:spcPct val="90000"/>
              </a:lnSpc>
              <a:spcBef>
                <a:spcPts val="720"/>
              </a:spcBef>
              <a:spcAft>
                <a:spcPts val="0"/>
              </a:spcAft>
              <a:buSzPts val="3600"/>
              <a:buNone/>
            </a:pPr>
            <a:r>
              <a:rPr lang="en-US" sz="3600">
                <a:latin typeface="Arial"/>
                <a:ea typeface="Arial"/>
                <a:cs typeface="Arial"/>
                <a:sym typeface="Arial"/>
              </a:rPr>
              <a:t>changing </a:t>
            </a:r>
            <a:r>
              <a:rPr lang="en-US" b="1">
                <a:solidFill>
                  <a:schemeClr val="accent6"/>
                </a:solidFill>
                <a:latin typeface="Arial"/>
                <a:ea typeface="Arial"/>
                <a:cs typeface="Arial"/>
                <a:sym typeface="Arial"/>
              </a:rPr>
              <a:t>ADULT</a:t>
            </a:r>
            <a:r>
              <a:rPr lang="en-US" sz="2400">
                <a:solidFill>
                  <a:schemeClr val="accent6"/>
                </a:solidFill>
                <a:latin typeface="Arial"/>
                <a:ea typeface="Arial"/>
                <a:cs typeface="Arial"/>
                <a:sym typeface="Arial"/>
              </a:rPr>
              <a:t> </a:t>
            </a:r>
            <a:r>
              <a:rPr lang="en-US" sz="2800">
                <a:latin typeface="Arial"/>
                <a:ea typeface="Arial"/>
                <a:cs typeface="Arial"/>
                <a:sym typeface="Arial"/>
              </a:rPr>
              <a:t>behavior</a:t>
            </a:r>
            <a:endParaRPr/>
          </a:p>
          <a:p>
            <a:pPr marL="0" lvl="0" indent="0" algn="ctr" rtl="0">
              <a:lnSpc>
                <a:spcPct val="90000"/>
              </a:lnSpc>
              <a:spcBef>
                <a:spcPts val="560"/>
              </a:spcBef>
              <a:spcAft>
                <a:spcPts val="0"/>
              </a:spcAft>
              <a:buSzPts val="2800"/>
              <a:buFont typeface="Twentieth Century"/>
              <a:buNone/>
            </a:pPr>
            <a:endParaRPr sz="2800">
              <a:latin typeface="Arial"/>
              <a:ea typeface="Arial"/>
              <a:cs typeface="Arial"/>
              <a:sym typeface="Arial"/>
            </a:endParaRPr>
          </a:p>
          <a:p>
            <a:pPr marL="0" lvl="0" indent="0" algn="ctr" rtl="0">
              <a:lnSpc>
                <a:spcPct val="90000"/>
              </a:lnSpc>
              <a:spcBef>
                <a:spcPts val="640"/>
              </a:spcBef>
              <a:spcAft>
                <a:spcPts val="0"/>
              </a:spcAft>
              <a:buSzPts val="3200"/>
              <a:buFont typeface="Arial"/>
              <a:buNone/>
            </a:pPr>
            <a:r>
              <a:rPr lang="en-US" b="1">
                <a:solidFill>
                  <a:schemeClr val="accent6"/>
                </a:solidFill>
                <a:latin typeface="Arial"/>
                <a:ea typeface="Arial"/>
                <a:cs typeface="Arial"/>
                <a:sym typeface="Arial"/>
              </a:rPr>
              <a:t>INVERVENTIONS </a:t>
            </a:r>
            <a:r>
              <a:rPr lang="en-US" sz="2800">
                <a:latin typeface="Arial"/>
                <a:ea typeface="Arial"/>
                <a:cs typeface="Arial"/>
                <a:sym typeface="Arial"/>
              </a:rPr>
              <a:t>= changes in staff </a:t>
            </a:r>
            <a:br>
              <a:rPr lang="en-US" sz="2800">
                <a:latin typeface="Arial"/>
                <a:ea typeface="Arial"/>
                <a:cs typeface="Arial"/>
                <a:sym typeface="Arial"/>
              </a:rPr>
            </a:br>
            <a:r>
              <a:rPr lang="en-US" sz="2800">
                <a:latin typeface="Arial"/>
                <a:ea typeface="Arial"/>
                <a:cs typeface="Arial"/>
                <a:sym typeface="Arial"/>
              </a:rPr>
              <a:t>                                            procedures &amp; practices</a:t>
            </a:r>
            <a:endParaRPr/>
          </a:p>
        </p:txBody>
      </p:sp>
      <p:pic>
        <p:nvPicPr>
          <p:cNvPr id="443" name="Google Shape;443;p62" title="Core Content Icon"/>
          <p:cNvPicPr preferRelativeResize="0"/>
          <p:nvPr/>
        </p:nvPicPr>
        <p:blipFill rotWithShape="1">
          <a:blip r:embed="rId3">
            <a:alphaModFix/>
          </a:blip>
          <a:srcRect/>
          <a:stretch/>
        </p:blipFill>
        <p:spPr>
          <a:xfrm>
            <a:off x="293977" y="281809"/>
            <a:ext cx="713232" cy="713232"/>
          </a:xfrm>
          <a:prstGeom prst="rect">
            <a:avLst/>
          </a:prstGeom>
          <a:noFill/>
          <a:ln>
            <a:noFill/>
          </a:ln>
          <a:effectLst>
            <a:outerShdw blurRad="50800" dist="38100" dir="2700000" algn="tl" rotWithShape="0">
              <a:srgbClr val="000000">
                <a:alpha val="42745"/>
              </a:srgbClr>
            </a:outerShdw>
          </a:effectLst>
        </p:spPr>
      </p:pic>
      <p:sp>
        <p:nvSpPr>
          <p:cNvPr id="444" name="Google Shape;444;p62"/>
          <p:cNvSpPr txBox="1">
            <a:spLocks noGrp="1"/>
          </p:cNvSpPr>
          <p:nvPr>
            <p:ph type="title"/>
          </p:nvPr>
        </p:nvSpPr>
        <p:spPr>
          <a:xfrm>
            <a:off x="1635760" y="350815"/>
            <a:ext cx="6236330"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D2A53"/>
              </a:buClr>
              <a:buSzPts val="3200"/>
              <a:buFont typeface="Arial"/>
              <a:buNone/>
            </a:pPr>
            <a:r>
              <a:rPr lang="en-US">
                <a:solidFill>
                  <a:srgbClr val="1D2A53"/>
                </a:solidFill>
                <a:latin typeface="Arial"/>
                <a:ea typeface="Arial"/>
                <a:cs typeface="Arial"/>
                <a:sym typeface="Arial"/>
              </a:rPr>
              <a:t>Rethinking</a:t>
            </a:r>
            <a:r>
              <a:rPr lang="en-US" b="1">
                <a:latin typeface="Arial"/>
                <a:ea typeface="Arial"/>
                <a:cs typeface="Arial"/>
                <a:sym typeface="Arial"/>
              </a:rPr>
              <a:t> Discipline</a:t>
            </a:r>
            <a:br>
              <a:rPr lang="en-US" b="1">
                <a:latin typeface="Arial"/>
                <a:ea typeface="Arial"/>
                <a:cs typeface="Arial"/>
                <a:sym typeface="Arial"/>
              </a:rPr>
            </a:br>
            <a:r>
              <a:rPr lang="en-US" b="1">
                <a:latin typeface="Arial"/>
                <a:ea typeface="Arial"/>
                <a:cs typeface="Arial"/>
                <a:sym typeface="Arial"/>
              </a:rPr>
              <a:t>Behavior Change…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2">
                                            <p:txEl>
                                              <p:pRg st="0" end="0"/>
                                            </p:txEl>
                                          </p:spTgt>
                                        </p:tgtEl>
                                        <p:attrNameLst>
                                          <p:attrName>style.visibility</p:attrName>
                                        </p:attrNameLst>
                                      </p:cBhvr>
                                      <p:to>
                                        <p:strVal val="visible"/>
                                      </p:to>
                                    </p:set>
                                    <p:animEffect transition="in" filter="fade">
                                      <p:cBhvr>
                                        <p:cTn id="7" dur="1000"/>
                                        <p:tgtEl>
                                          <p:spTgt spid="4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2">
                                            <p:txEl>
                                              <p:pRg st="1" end="1"/>
                                            </p:txEl>
                                          </p:spTgt>
                                        </p:tgtEl>
                                        <p:attrNameLst>
                                          <p:attrName>style.visibility</p:attrName>
                                        </p:attrNameLst>
                                      </p:cBhvr>
                                      <p:to>
                                        <p:strVal val="visible"/>
                                      </p:to>
                                    </p:set>
                                    <p:animEffect transition="in" filter="fade">
                                      <p:cBhvr>
                                        <p:cTn id="12" dur="1000"/>
                                        <p:tgtEl>
                                          <p:spTgt spid="4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2">
                                            <p:txEl>
                                              <p:pRg st="2" end="2"/>
                                            </p:txEl>
                                          </p:spTgt>
                                        </p:tgtEl>
                                        <p:attrNameLst>
                                          <p:attrName>style.visibility</p:attrName>
                                        </p:attrNameLst>
                                      </p:cBhvr>
                                      <p:to>
                                        <p:strVal val="visible"/>
                                      </p:to>
                                    </p:set>
                                    <p:animEffect transition="in" filter="fade">
                                      <p:cBhvr>
                                        <p:cTn id="17" dur="1000"/>
                                        <p:tgtEl>
                                          <p:spTgt spid="4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2">
                                            <p:txEl>
                                              <p:pRg st="3" end="3"/>
                                            </p:txEl>
                                          </p:spTgt>
                                        </p:tgtEl>
                                        <p:attrNameLst>
                                          <p:attrName>style.visibility</p:attrName>
                                        </p:attrNameLst>
                                      </p:cBhvr>
                                      <p:to>
                                        <p:strVal val="visible"/>
                                      </p:to>
                                    </p:set>
                                    <p:animEffect transition="in" filter="fade">
                                      <p:cBhvr>
                                        <p:cTn id="22" dur="1000"/>
                                        <p:tgtEl>
                                          <p:spTgt spid="4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2">
                                            <p:txEl>
                                              <p:pRg st="4" end="4"/>
                                            </p:txEl>
                                          </p:spTgt>
                                        </p:tgtEl>
                                        <p:attrNameLst>
                                          <p:attrName>style.visibility</p:attrName>
                                        </p:attrNameLst>
                                      </p:cBhvr>
                                      <p:to>
                                        <p:strVal val="visible"/>
                                      </p:to>
                                    </p:set>
                                    <p:animEffect transition="in" filter="fade">
                                      <p:cBhvr>
                                        <p:cTn id="27" dur="1000"/>
                                        <p:tgtEl>
                                          <p:spTgt spid="4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2">
                                            <p:txEl>
                                              <p:pRg st="5" end="5"/>
                                            </p:txEl>
                                          </p:spTgt>
                                        </p:tgtEl>
                                        <p:attrNameLst>
                                          <p:attrName>style.visibility</p:attrName>
                                        </p:attrNameLst>
                                      </p:cBhvr>
                                      <p:to>
                                        <p:strVal val="visible"/>
                                      </p:to>
                                    </p:set>
                                    <p:animEffect transition="in" filter="fade">
                                      <p:cBhvr>
                                        <p:cTn id="32" dur="1000"/>
                                        <p:tgtEl>
                                          <p:spTgt spid="4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42">
                                            <p:txEl>
                                              <p:pRg st="6" end="6"/>
                                            </p:txEl>
                                          </p:spTgt>
                                        </p:tgtEl>
                                        <p:attrNameLst>
                                          <p:attrName>style.visibility</p:attrName>
                                        </p:attrNameLst>
                                      </p:cBhvr>
                                      <p:to>
                                        <p:strVal val="visible"/>
                                      </p:to>
                                    </p:set>
                                    <p:animEffect transition="in" filter="fade">
                                      <p:cBhvr>
                                        <p:cTn id="37" dur="1000"/>
                                        <p:tgtEl>
                                          <p:spTgt spid="44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2">
                                            <p:txEl>
                                              <p:pRg st="7" end="7"/>
                                            </p:txEl>
                                          </p:spTgt>
                                        </p:tgtEl>
                                        <p:attrNameLst>
                                          <p:attrName>style.visibility</p:attrName>
                                        </p:attrNameLst>
                                      </p:cBhvr>
                                      <p:to>
                                        <p:strVal val="visible"/>
                                      </p:to>
                                    </p:set>
                                    <p:animEffect transition="in" filter="fade">
                                      <p:cBhvr>
                                        <p:cTn id="42" dur="1000"/>
                                        <p:tgtEl>
                                          <p:spTgt spid="44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42">
                                            <p:txEl>
                                              <p:pRg st="8" end="8"/>
                                            </p:txEl>
                                          </p:spTgt>
                                        </p:tgtEl>
                                        <p:attrNameLst>
                                          <p:attrName>style.visibility</p:attrName>
                                        </p:attrNameLst>
                                      </p:cBhvr>
                                      <p:to>
                                        <p:strVal val="visible"/>
                                      </p:to>
                                    </p:set>
                                    <p:animEffect transition="in" filter="fade">
                                      <p:cBhvr>
                                        <p:cTn id="47" dur="1000"/>
                                        <p:tgtEl>
                                          <p:spTgt spid="44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3"/>
          <p:cNvSpPr txBox="1"/>
          <p:nvPr/>
        </p:nvSpPr>
        <p:spPr>
          <a:xfrm>
            <a:off x="154466" y="6437311"/>
            <a:ext cx="3635165"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Gill Sans"/>
                <a:ea typeface="Gill Sans"/>
                <a:cs typeface="Gill Sans"/>
                <a:sym typeface="Gill Sans"/>
              </a:rPr>
              <a:t>(Loman, Borgmeier, Rodriguez)</a:t>
            </a:r>
            <a:endParaRPr/>
          </a:p>
        </p:txBody>
      </p:sp>
      <p:sp>
        <p:nvSpPr>
          <p:cNvPr id="451" name="Google Shape;451;p63" title="Arrow from behavior to consequence/outcome"/>
          <p:cNvSpPr/>
          <p:nvPr/>
        </p:nvSpPr>
        <p:spPr>
          <a:xfrm>
            <a:off x="5799577" y="4042238"/>
            <a:ext cx="457200" cy="435922"/>
          </a:xfrm>
          <a:prstGeom prst="rightArrow">
            <a:avLst>
              <a:gd name="adj1" fmla="val 50000"/>
              <a:gd name="adj2" fmla="val 50000"/>
            </a:avLst>
          </a:prstGeom>
          <a:solidFill>
            <a:schemeClr val="accent1"/>
          </a:solidFill>
          <a:ln w="25400" cap="flat" cmpd="sng">
            <a:solidFill>
              <a:srgbClr val="7C85A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2" name="Google Shape;452;p63" title="Arrow from antecedent to behavior"/>
          <p:cNvSpPr/>
          <p:nvPr/>
        </p:nvSpPr>
        <p:spPr>
          <a:xfrm>
            <a:off x="2874130" y="4042238"/>
            <a:ext cx="457200" cy="435922"/>
          </a:xfrm>
          <a:prstGeom prst="rightArrow">
            <a:avLst>
              <a:gd name="adj1" fmla="val 50000"/>
              <a:gd name="adj2" fmla="val 50000"/>
            </a:avLst>
          </a:prstGeom>
          <a:solidFill>
            <a:schemeClr val="accent1"/>
          </a:solidFill>
          <a:ln w="25400" cap="flat" cmpd="sng">
            <a:solidFill>
              <a:srgbClr val="7C85A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3" name="Google Shape;453;p63"/>
          <p:cNvSpPr/>
          <p:nvPr/>
        </p:nvSpPr>
        <p:spPr>
          <a:xfrm>
            <a:off x="3200400" y="2594438"/>
            <a:ext cx="2743200" cy="3352800"/>
          </a:xfrm>
          <a:prstGeom prst="rect">
            <a:avLst/>
          </a:prstGeom>
          <a:solidFill>
            <a:srgbClr val="454830"/>
          </a:solidFill>
          <a:ln w="25400" cap="flat" cmpd="sng">
            <a:solidFill>
              <a:srgbClr val="7C85A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FFFF00"/>
                </a:solidFill>
                <a:latin typeface="Calibri"/>
                <a:ea typeface="Calibri"/>
                <a:cs typeface="Calibri"/>
                <a:sym typeface="Calibri"/>
              </a:rPr>
              <a:t>1  </a:t>
            </a:r>
            <a:endParaRPr/>
          </a:p>
          <a:p>
            <a:pPr marL="0" marR="0" lvl="0" indent="0" algn="ctr" rtl="0">
              <a:spcBef>
                <a:spcPts val="0"/>
              </a:spcBef>
              <a:spcAft>
                <a:spcPts val="0"/>
              </a:spcAft>
              <a:buNone/>
            </a:pPr>
            <a:endParaRPr sz="1800">
              <a:solidFill>
                <a:srgbClr val="FFFF00"/>
              </a:solidFill>
              <a:latin typeface="Calibri"/>
              <a:ea typeface="Calibri"/>
              <a:cs typeface="Calibri"/>
              <a:sym typeface="Calibri"/>
            </a:endParaRPr>
          </a:p>
          <a:p>
            <a:pPr marL="0" marR="0" lvl="0" indent="0" algn="ctr" rtl="0">
              <a:spcBef>
                <a:spcPts val="0"/>
              </a:spcBef>
              <a:spcAft>
                <a:spcPts val="0"/>
              </a:spcAft>
              <a:buNone/>
            </a:pPr>
            <a:r>
              <a:rPr lang="en-US" sz="3200">
                <a:solidFill>
                  <a:srgbClr val="FFFF00"/>
                </a:solidFill>
                <a:latin typeface="Twentieth Century"/>
                <a:ea typeface="Twentieth Century"/>
                <a:cs typeface="Twentieth Century"/>
                <a:sym typeface="Twentieth Century"/>
              </a:rPr>
              <a:t>Behavior:</a:t>
            </a:r>
            <a:endParaRPr/>
          </a:p>
          <a:p>
            <a:pPr marL="0" marR="0" lvl="0" indent="0" algn="ctr" rtl="0">
              <a:spcBef>
                <a:spcPts val="0"/>
              </a:spcBef>
              <a:spcAft>
                <a:spcPts val="0"/>
              </a:spcAft>
              <a:buNone/>
            </a:pPr>
            <a:endParaRPr sz="3200">
              <a:solidFill>
                <a:srgbClr val="FFFF00"/>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en-US" sz="3200">
                <a:solidFill>
                  <a:srgbClr val="FFFF00"/>
                </a:solidFill>
                <a:latin typeface="Twentieth Century"/>
                <a:ea typeface="Twentieth Century"/>
                <a:cs typeface="Twentieth Century"/>
                <a:sym typeface="Twentieth Century"/>
              </a:rPr>
              <a:t>the student does (</a:t>
            </a:r>
            <a:r>
              <a:rPr lang="en-US" sz="3200" b="1">
                <a:solidFill>
                  <a:srgbClr val="FFFF00"/>
                </a:solidFill>
                <a:latin typeface="Twentieth Century"/>
                <a:ea typeface="Twentieth Century"/>
                <a:cs typeface="Twentieth Century"/>
                <a:sym typeface="Twentieth Century"/>
              </a:rPr>
              <a:t>what</a:t>
            </a:r>
            <a:r>
              <a:rPr lang="en-US" sz="3200">
                <a:solidFill>
                  <a:srgbClr val="FFFF00"/>
                </a:solidFill>
                <a:latin typeface="Twentieth Century"/>
                <a:ea typeface="Twentieth Century"/>
                <a:cs typeface="Twentieth Century"/>
                <a:sym typeface="Twentieth Century"/>
              </a:rPr>
              <a:t>)__</a:t>
            </a:r>
            <a:endParaRPr/>
          </a:p>
        </p:txBody>
      </p:sp>
      <p:sp>
        <p:nvSpPr>
          <p:cNvPr id="454" name="Google Shape;454;p63" title="Arrow points to behavior"/>
          <p:cNvSpPr/>
          <p:nvPr/>
        </p:nvSpPr>
        <p:spPr>
          <a:xfrm>
            <a:off x="4256465" y="1456166"/>
            <a:ext cx="685800" cy="990600"/>
          </a:xfrm>
          <a:prstGeom prst="downArrow">
            <a:avLst>
              <a:gd name="adj1" fmla="val 50000"/>
              <a:gd name="adj2" fmla="val 50000"/>
            </a:avLst>
          </a:prstGeom>
          <a:solidFill>
            <a:srgbClr val="184820"/>
          </a:solidFill>
          <a:ln w="25400" cap="flat" cmpd="sng">
            <a:solidFill>
              <a:srgbClr val="7C85A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5" name="Google Shape;455;p63"/>
          <p:cNvSpPr/>
          <p:nvPr/>
        </p:nvSpPr>
        <p:spPr>
          <a:xfrm>
            <a:off x="6104377" y="2594438"/>
            <a:ext cx="2590800" cy="3352800"/>
          </a:xfrm>
          <a:prstGeom prst="rect">
            <a:avLst/>
          </a:prstGeom>
          <a:solidFill>
            <a:srgbClr val="FF0000"/>
          </a:solidFill>
          <a:ln w="25400" cap="flat" cmpd="sng">
            <a:solidFill>
              <a:srgbClr val="7C85A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r>
              <a:rPr lang="en-US" sz="3200">
                <a:solidFill>
                  <a:srgbClr val="FFFFFF"/>
                </a:solidFill>
                <a:latin typeface="Calibri"/>
                <a:ea typeface="Calibri"/>
                <a:cs typeface="Calibri"/>
                <a:sym typeface="Calibri"/>
              </a:rPr>
              <a:t>3</a:t>
            </a:r>
            <a:endParaRPr/>
          </a:p>
          <a:p>
            <a:pPr marL="0" marR="0" lvl="0" indent="0" algn="ctr" rtl="0">
              <a:spcBef>
                <a:spcPts val="0"/>
              </a:spcBef>
              <a:spcAft>
                <a:spcPts val="0"/>
              </a:spcAft>
              <a:buNone/>
            </a:pPr>
            <a:endParaRPr sz="1800">
              <a:solidFill>
                <a:srgbClr val="FFFFFF"/>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en-US" sz="3200">
                <a:solidFill>
                  <a:srgbClr val="FFFFFF"/>
                </a:solidFill>
                <a:latin typeface="Twentieth Century"/>
                <a:ea typeface="Twentieth Century"/>
                <a:cs typeface="Twentieth Century"/>
                <a:sym typeface="Twentieth Century"/>
              </a:rPr>
              <a:t>Consequence/</a:t>
            </a:r>
            <a:endParaRPr/>
          </a:p>
          <a:p>
            <a:pPr marL="0" marR="0" lvl="0" indent="0" algn="ctr" rtl="0">
              <a:spcBef>
                <a:spcPts val="0"/>
              </a:spcBef>
              <a:spcAft>
                <a:spcPts val="0"/>
              </a:spcAft>
              <a:buNone/>
            </a:pPr>
            <a:r>
              <a:rPr lang="en-US" sz="3200">
                <a:solidFill>
                  <a:srgbClr val="FFFFFF"/>
                </a:solidFill>
                <a:latin typeface="Twentieth Century"/>
                <a:ea typeface="Twentieth Century"/>
                <a:cs typeface="Twentieth Century"/>
                <a:sym typeface="Twentieth Century"/>
              </a:rPr>
              <a:t>Outcome</a:t>
            </a:r>
            <a:endParaRPr/>
          </a:p>
          <a:p>
            <a:pPr marL="0" marR="0" lvl="0" indent="0" algn="ctr" rtl="0">
              <a:spcBef>
                <a:spcPts val="0"/>
              </a:spcBef>
              <a:spcAft>
                <a:spcPts val="0"/>
              </a:spcAft>
              <a:buNone/>
            </a:pPr>
            <a:endParaRPr sz="3200">
              <a:solidFill>
                <a:srgbClr val="FFFFFF"/>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en-US" sz="3200">
                <a:solidFill>
                  <a:srgbClr val="FFFFFF"/>
                </a:solidFill>
                <a:latin typeface="Twentieth Century"/>
                <a:ea typeface="Twentieth Century"/>
                <a:cs typeface="Twentieth Century"/>
                <a:sym typeface="Twentieth Century"/>
              </a:rPr>
              <a:t>..because (</a:t>
            </a:r>
            <a:r>
              <a:rPr lang="en-US" sz="3200" b="1">
                <a:solidFill>
                  <a:srgbClr val="FFFFFF"/>
                </a:solidFill>
                <a:latin typeface="Twentieth Century"/>
                <a:ea typeface="Twentieth Century"/>
                <a:cs typeface="Twentieth Century"/>
                <a:sym typeface="Twentieth Century"/>
              </a:rPr>
              <a:t>why</a:t>
            </a:r>
            <a:r>
              <a:rPr lang="en-US" sz="3200">
                <a:solidFill>
                  <a:srgbClr val="FFFFFF"/>
                </a:solidFill>
                <a:latin typeface="Twentieth Century"/>
                <a:ea typeface="Twentieth Century"/>
                <a:cs typeface="Twentieth Century"/>
                <a:sym typeface="Twentieth Century"/>
              </a:rPr>
              <a:t>) ______ </a:t>
            </a:r>
            <a:endParaRPr/>
          </a:p>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sp>
        <p:nvSpPr>
          <p:cNvPr id="456" name="Google Shape;456;p63" title="Arrow points to consequence/outcome and is labeled 'traditional approach'"/>
          <p:cNvSpPr/>
          <p:nvPr/>
        </p:nvSpPr>
        <p:spPr>
          <a:xfrm rot="-3792462">
            <a:off x="6876671" y="621556"/>
            <a:ext cx="2305070" cy="1985611"/>
          </a:xfrm>
          <a:prstGeom prst="leftArrow">
            <a:avLst>
              <a:gd name="adj1" fmla="val 50000"/>
              <a:gd name="adj2" fmla="val 50000"/>
            </a:avLst>
          </a:prstGeom>
          <a:solidFill>
            <a:schemeClr val="accent1"/>
          </a:solidFill>
          <a:ln w="25400" cap="flat" cmpd="sng">
            <a:solidFill>
              <a:srgbClr val="7C85A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7" name="Google Shape;457;p63"/>
          <p:cNvSpPr txBox="1"/>
          <p:nvPr/>
        </p:nvSpPr>
        <p:spPr>
          <a:xfrm rot="-3760144">
            <a:off x="7154589" y="874984"/>
            <a:ext cx="1911245"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1D2A53"/>
                </a:solidFill>
                <a:latin typeface="Twentieth Century"/>
                <a:ea typeface="Twentieth Century"/>
                <a:cs typeface="Twentieth Century"/>
                <a:sym typeface="Twentieth Century"/>
              </a:rPr>
              <a:t>Traditional Approach</a:t>
            </a:r>
            <a:endParaRPr/>
          </a:p>
        </p:txBody>
      </p:sp>
      <p:sp>
        <p:nvSpPr>
          <p:cNvPr id="458" name="Google Shape;458;p63"/>
          <p:cNvSpPr/>
          <p:nvPr/>
        </p:nvSpPr>
        <p:spPr>
          <a:xfrm>
            <a:off x="451181" y="2594438"/>
            <a:ext cx="2590800" cy="3352800"/>
          </a:xfrm>
          <a:prstGeom prst="rect">
            <a:avLst/>
          </a:prstGeom>
          <a:solidFill>
            <a:schemeClr val="accent6"/>
          </a:solidFill>
          <a:ln w="25400" cap="flat" cmpd="sng">
            <a:solidFill>
              <a:srgbClr val="7C85A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000000"/>
                </a:solidFill>
                <a:latin typeface="Calibri"/>
                <a:ea typeface="Calibri"/>
                <a:cs typeface="Calibri"/>
                <a:sym typeface="Calibri"/>
              </a:rPr>
              <a:t>2</a:t>
            </a:r>
            <a:endParaRPr/>
          </a:p>
          <a:p>
            <a:pPr marL="0" marR="0" lvl="0" indent="0" algn="ctr" rtl="0">
              <a:spcBef>
                <a:spcPts val="0"/>
              </a:spcBef>
              <a:spcAft>
                <a:spcPts val="0"/>
              </a:spcAft>
              <a:buNone/>
            </a:pPr>
            <a:endParaRPr sz="1800">
              <a:solidFill>
                <a:srgbClr val="000000"/>
              </a:solidFill>
              <a:latin typeface="Calibri"/>
              <a:ea typeface="Calibri"/>
              <a:cs typeface="Calibri"/>
              <a:sym typeface="Calibri"/>
            </a:endParaRPr>
          </a:p>
          <a:p>
            <a:pPr marL="0" marR="0" lvl="0" indent="0" algn="ctr" rtl="0">
              <a:spcBef>
                <a:spcPts val="0"/>
              </a:spcBef>
              <a:spcAft>
                <a:spcPts val="0"/>
              </a:spcAft>
              <a:buNone/>
            </a:pPr>
            <a:r>
              <a:rPr lang="en-US" sz="3200">
                <a:solidFill>
                  <a:srgbClr val="000000"/>
                </a:solidFill>
                <a:latin typeface="Twentieth Century"/>
                <a:ea typeface="Twentieth Century"/>
                <a:cs typeface="Twentieth Century"/>
                <a:sym typeface="Twentieth Century"/>
              </a:rPr>
              <a:t>Antecedent/</a:t>
            </a:r>
            <a:endParaRPr/>
          </a:p>
          <a:p>
            <a:pPr marL="0" marR="0" lvl="0" indent="0" algn="ctr" rtl="0">
              <a:spcBef>
                <a:spcPts val="0"/>
              </a:spcBef>
              <a:spcAft>
                <a:spcPts val="0"/>
              </a:spcAft>
              <a:buNone/>
            </a:pPr>
            <a:r>
              <a:rPr lang="en-US" sz="3200">
                <a:solidFill>
                  <a:srgbClr val="000000"/>
                </a:solidFill>
                <a:latin typeface="Twentieth Century"/>
                <a:ea typeface="Twentieth Century"/>
                <a:cs typeface="Twentieth Century"/>
                <a:sym typeface="Twentieth Century"/>
              </a:rPr>
              <a:t>Trigger: </a:t>
            </a:r>
            <a:endParaRPr/>
          </a:p>
          <a:p>
            <a:pPr marL="0" marR="0" lvl="0" indent="0" algn="ctr" rtl="0">
              <a:spcBef>
                <a:spcPts val="0"/>
              </a:spcBef>
              <a:spcAft>
                <a:spcPts val="0"/>
              </a:spcAft>
              <a:buNone/>
            </a:pPr>
            <a:r>
              <a:rPr lang="en-US" sz="3200" b="1">
                <a:solidFill>
                  <a:srgbClr val="000000"/>
                </a:solidFill>
                <a:latin typeface="Twentieth Century"/>
                <a:ea typeface="Twentieth Century"/>
                <a:cs typeface="Twentieth Century"/>
                <a:sym typeface="Twentieth Century"/>
              </a:rPr>
              <a:t>When</a:t>
            </a:r>
            <a:r>
              <a:rPr lang="en-US" sz="3200">
                <a:solidFill>
                  <a:srgbClr val="000000"/>
                </a:solidFill>
                <a:latin typeface="Twentieth Century"/>
                <a:ea typeface="Twentieth Century"/>
                <a:cs typeface="Twentieth Century"/>
                <a:sym typeface="Twentieth Century"/>
              </a:rPr>
              <a:t> _____ happens…. </a:t>
            </a:r>
            <a:endParaRPr/>
          </a:p>
        </p:txBody>
      </p:sp>
      <p:sp>
        <p:nvSpPr>
          <p:cNvPr id="459" name="Google Shape;459;p63" title="Arrow points to antecedent and is labeled 'instructional approach'"/>
          <p:cNvSpPr/>
          <p:nvPr/>
        </p:nvSpPr>
        <p:spPr>
          <a:xfrm rot="-7603205">
            <a:off x="131857" y="1236822"/>
            <a:ext cx="2057655" cy="1833668"/>
          </a:xfrm>
          <a:prstGeom prst="leftArrow">
            <a:avLst>
              <a:gd name="adj1" fmla="val 50000"/>
              <a:gd name="adj2" fmla="val 50000"/>
            </a:avLst>
          </a:prstGeom>
          <a:solidFill>
            <a:schemeClr val="accent1"/>
          </a:solidFill>
          <a:ln w="25400" cap="flat" cmpd="sng">
            <a:solidFill>
              <a:srgbClr val="7C85A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 name="Google Shape;460;p63"/>
          <p:cNvSpPr txBox="1"/>
          <p:nvPr/>
        </p:nvSpPr>
        <p:spPr>
          <a:xfrm rot="3111438">
            <a:off x="126408" y="1622775"/>
            <a:ext cx="2199674"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1D2A53"/>
                </a:solidFill>
                <a:latin typeface="Twentieth Century"/>
                <a:ea typeface="Twentieth Century"/>
                <a:cs typeface="Twentieth Century"/>
                <a:sym typeface="Twentieth Century"/>
              </a:rPr>
              <a:t>Instructional Approach</a:t>
            </a:r>
            <a:endParaRPr/>
          </a:p>
        </p:txBody>
      </p:sp>
      <p:pic>
        <p:nvPicPr>
          <p:cNvPr id="461" name="Google Shape;461;p63" title="Core Content Icon"/>
          <p:cNvPicPr preferRelativeResize="0"/>
          <p:nvPr/>
        </p:nvPicPr>
        <p:blipFill rotWithShape="1">
          <a:blip r:embed="rId3">
            <a:alphaModFix/>
          </a:blip>
          <a:srcRect/>
          <a:stretch/>
        </p:blipFill>
        <p:spPr>
          <a:xfrm>
            <a:off x="293978" y="295038"/>
            <a:ext cx="713232" cy="713232"/>
          </a:xfrm>
          <a:prstGeom prst="rect">
            <a:avLst/>
          </a:prstGeom>
          <a:noFill/>
          <a:ln>
            <a:noFill/>
          </a:ln>
          <a:effectLst>
            <a:outerShdw blurRad="50800" dist="38100" dir="2700000" algn="tl" rotWithShape="0">
              <a:srgbClr val="000000">
                <a:alpha val="42745"/>
              </a:srgbClr>
            </a:outerShdw>
          </a:effectLst>
        </p:spPr>
      </p:pic>
      <p:sp>
        <p:nvSpPr>
          <p:cNvPr id="462" name="Google Shape;462;p63"/>
          <p:cNvSpPr txBox="1">
            <a:spLocks noGrp="1"/>
          </p:cNvSpPr>
          <p:nvPr>
            <p:ph type="title"/>
          </p:nvPr>
        </p:nvSpPr>
        <p:spPr>
          <a:xfrm>
            <a:off x="1117600" y="313387"/>
            <a:ext cx="6755324" cy="6530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D2A53"/>
              </a:buClr>
              <a:buSzPts val="3600"/>
              <a:buFont typeface="Twentieth Century"/>
              <a:buNone/>
            </a:pPr>
            <a:r>
              <a:rPr lang="en-US" sz="3600" b="1">
                <a:solidFill>
                  <a:srgbClr val="1D2A53"/>
                </a:solidFill>
              </a:rPr>
              <a:t>ABCs of Behavior</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Google Shape;468;p64" descr="This is a picture of a man holding a sign that says &quot;How will we 'rethink' discipline?&quot;" title="Picture"/>
          <p:cNvPicPr preferRelativeResize="0">
            <a:picLocks noGrp="1"/>
          </p:cNvPicPr>
          <p:nvPr>
            <p:ph type="body" idx="1"/>
          </p:nvPr>
        </p:nvPicPr>
        <p:blipFill rotWithShape="1">
          <a:blip r:embed="rId3">
            <a:alphaModFix/>
          </a:blip>
          <a:srcRect l="-45274" r="-45274"/>
          <a:stretch/>
        </p:blipFill>
        <p:spPr>
          <a:xfrm>
            <a:off x="-533400" y="1441274"/>
            <a:ext cx="8763000" cy="5202300"/>
          </a:xfrm>
          <a:prstGeom prst="rect">
            <a:avLst/>
          </a:prstGeom>
          <a:noFill/>
          <a:ln>
            <a:noFill/>
          </a:ln>
        </p:spPr>
      </p:pic>
      <p:sp>
        <p:nvSpPr>
          <p:cNvPr id="469" name="Google Shape;469;p64"/>
          <p:cNvSpPr txBox="1"/>
          <p:nvPr/>
        </p:nvSpPr>
        <p:spPr>
          <a:xfrm rot="935627">
            <a:off x="1616165" y="3058736"/>
            <a:ext cx="2921000" cy="8318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1D2A53"/>
                </a:solidFill>
                <a:latin typeface="Twentieth Century"/>
                <a:ea typeface="Twentieth Century"/>
                <a:cs typeface="Twentieth Century"/>
                <a:sym typeface="Twentieth Century"/>
              </a:rPr>
              <a:t>How will we </a:t>
            </a:r>
            <a:endParaRPr/>
          </a:p>
          <a:p>
            <a:pPr marL="0" marR="0" lvl="0" indent="0" algn="ctr" rtl="0">
              <a:spcBef>
                <a:spcPts val="0"/>
              </a:spcBef>
              <a:spcAft>
                <a:spcPts val="0"/>
              </a:spcAft>
              <a:buNone/>
            </a:pPr>
            <a:r>
              <a:rPr lang="en-US" sz="2400" b="1">
                <a:solidFill>
                  <a:srgbClr val="1D2A53"/>
                </a:solidFill>
                <a:latin typeface="Twentieth Century"/>
                <a:ea typeface="Twentieth Century"/>
                <a:cs typeface="Twentieth Century"/>
                <a:sym typeface="Twentieth Century"/>
              </a:rPr>
              <a:t>“Rethink” Discipline?</a:t>
            </a:r>
            <a:endParaRPr/>
          </a:p>
        </p:txBody>
      </p:sp>
      <p:sp>
        <p:nvSpPr>
          <p:cNvPr id="470" name="Google Shape;470;p64"/>
          <p:cNvSpPr txBox="1"/>
          <p:nvPr/>
        </p:nvSpPr>
        <p:spPr>
          <a:xfrm>
            <a:off x="279446" y="1092419"/>
            <a:ext cx="4194728"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3366FF"/>
                </a:solidFill>
                <a:latin typeface="Arial"/>
                <a:ea typeface="Arial"/>
                <a:cs typeface="Arial"/>
                <a:sym typeface="Arial"/>
              </a:rPr>
              <a:t>Read article “Rethinking Discipline”</a:t>
            </a:r>
            <a:endParaRPr/>
          </a:p>
          <a:p>
            <a:pPr marL="0" marR="0" lvl="0" indent="0" algn="l" rtl="0">
              <a:spcBef>
                <a:spcPts val="0"/>
              </a:spcBef>
              <a:spcAft>
                <a:spcPts val="0"/>
              </a:spcAft>
              <a:buNone/>
            </a:pPr>
            <a:r>
              <a:rPr lang="en-US" sz="1800" b="1">
                <a:solidFill>
                  <a:srgbClr val="3366FF"/>
                </a:solidFill>
                <a:latin typeface="Arial"/>
                <a:ea typeface="Arial"/>
                <a:cs typeface="Arial"/>
                <a:sym typeface="Arial"/>
              </a:rPr>
              <a:t>Workbook Overview Activity </a:t>
            </a:r>
            <a:r>
              <a:rPr lang="en-US" sz="1800" b="1">
                <a:solidFill>
                  <a:srgbClr val="3366FF"/>
                </a:solidFill>
              </a:rPr>
              <a:t>2</a:t>
            </a:r>
            <a:r>
              <a:rPr lang="en-US" sz="1800" b="1">
                <a:solidFill>
                  <a:srgbClr val="3366FF"/>
                </a:solidFill>
                <a:latin typeface="Arial"/>
                <a:ea typeface="Arial"/>
                <a:cs typeface="Arial"/>
                <a:sym typeface="Arial"/>
              </a:rPr>
              <a:t> </a:t>
            </a:r>
            <a:endParaRPr/>
          </a:p>
        </p:txBody>
      </p:sp>
      <p:pic>
        <p:nvPicPr>
          <p:cNvPr id="471" name="Google Shape;471;p64" title="Practice Icon"/>
          <p:cNvPicPr preferRelativeResize="0"/>
          <p:nvPr/>
        </p:nvPicPr>
        <p:blipFill rotWithShape="1">
          <a:blip r:embed="rId4">
            <a:alphaModFix/>
          </a:blip>
          <a:srcRect/>
          <a:stretch/>
        </p:blipFill>
        <p:spPr>
          <a:xfrm>
            <a:off x="279446" y="277717"/>
            <a:ext cx="713232" cy="713232"/>
          </a:xfrm>
          <a:prstGeom prst="rect">
            <a:avLst/>
          </a:prstGeom>
          <a:noFill/>
          <a:ln>
            <a:noFill/>
          </a:ln>
          <a:effectLst>
            <a:outerShdw blurRad="50800" dist="38100" dir="2700000" algn="tl" rotWithShape="0">
              <a:srgbClr val="000000">
                <a:alpha val="40000"/>
              </a:srgbClr>
            </a:outerShdw>
          </a:effectLst>
        </p:spPr>
      </p:pic>
      <p:sp>
        <p:nvSpPr>
          <p:cNvPr id="472" name="Google Shape;472;p64"/>
          <p:cNvSpPr txBox="1">
            <a:spLocks noGrp="1"/>
          </p:cNvSpPr>
          <p:nvPr>
            <p:ph type="title"/>
          </p:nvPr>
        </p:nvSpPr>
        <p:spPr>
          <a:xfrm>
            <a:off x="1106302" y="285992"/>
            <a:ext cx="7084521" cy="76548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D2A53"/>
              </a:buClr>
              <a:buSzPts val="2880"/>
              <a:buFont typeface="Twentieth Century"/>
              <a:buNone/>
            </a:pPr>
            <a:r>
              <a:rPr lang="en-US" sz="2880" b="1">
                <a:solidFill>
                  <a:srgbClr val="1D2A53"/>
                </a:solidFill>
              </a:rPr>
              <a:t>A “Shift” in our Thinking</a:t>
            </a:r>
            <a:br>
              <a:rPr lang="en-US" sz="2880" b="1">
                <a:solidFill>
                  <a:srgbClr val="1D2A53"/>
                </a:solidFill>
              </a:rPr>
            </a:br>
            <a:r>
              <a:rPr lang="en-US" sz="2880" b="1">
                <a:solidFill>
                  <a:srgbClr val="1D2A53"/>
                </a:solidFill>
              </a:rPr>
              <a:t>Your Turn!!</a:t>
            </a:r>
            <a:endParaRPr/>
          </a:p>
        </p:txBody>
      </p:sp>
      <p:sp>
        <p:nvSpPr>
          <p:cNvPr id="473" name="Google Shape;473;p64"/>
          <p:cNvSpPr txBox="1"/>
          <p:nvPr/>
        </p:nvSpPr>
        <p:spPr>
          <a:xfrm>
            <a:off x="6106177" y="2100291"/>
            <a:ext cx="251574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Positive Mindset change from punitive mindset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65"/>
          <p:cNvSpPr txBox="1">
            <a:spLocks noGrp="1"/>
          </p:cNvSpPr>
          <p:nvPr>
            <p:ph type="body" idx="2"/>
          </p:nvPr>
        </p:nvSpPr>
        <p:spPr>
          <a:xfrm>
            <a:off x="4622800" y="1227671"/>
            <a:ext cx="4402667" cy="5427126"/>
          </a:xfrm>
          <a:prstGeom prst="rect">
            <a:avLst/>
          </a:prstGeom>
          <a:solidFill>
            <a:srgbClr val="EDEFF8"/>
          </a:solidFill>
          <a:ln>
            <a:noFill/>
          </a:ln>
        </p:spPr>
        <p:txBody>
          <a:bodyPr spcFirstLastPara="1" wrap="square" lIns="91425" tIns="45700" rIns="91425" bIns="45700" anchor="t" anchorCtr="0">
            <a:noAutofit/>
          </a:bodyPr>
          <a:lstStyle/>
          <a:p>
            <a:pPr marL="0" lvl="0" indent="0" algn="just" rtl="0">
              <a:spcBef>
                <a:spcPts val="0"/>
              </a:spcBef>
              <a:spcAft>
                <a:spcPts val="0"/>
              </a:spcAft>
              <a:buSzPts val="1800"/>
              <a:buNone/>
            </a:pPr>
            <a:r>
              <a:rPr lang="en-US" sz="1800">
                <a:latin typeface="Calibri"/>
                <a:ea typeface="Calibri"/>
                <a:cs typeface="Calibri"/>
                <a:sym typeface="Calibri"/>
              </a:rPr>
              <a:t>Unfortunately, such a punitive view of discipline results in approaches that have questionable, if not harmful effects (Skiba &amp; Peterson, 1999). </a:t>
            </a:r>
            <a:endParaRPr/>
          </a:p>
          <a:p>
            <a:pPr marL="0" lvl="0" indent="0" algn="just" rtl="0">
              <a:spcBef>
                <a:spcPts val="160"/>
              </a:spcBef>
              <a:spcAft>
                <a:spcPts val="0"/>
              </a:spcAft>
              <a:buSzPts val="800"/>
              <a:buNone/>
            </a:pPr>
            <a:endParaRPr sz="800">
              <a:latin typeface="Calibri"/>
              <a:ea typeface="Calibri"/>
              <a:cs typeface="Calibri"/>
              <a:sym typeface="Calibri"/>
            </a:endParaRPr>
          </a:p>
          <a:p>
            <a:pPr marL="0" lvl="0" indent="0" algn="just" rtl="0">
              <a:spcBef>
                <a:spcPts val="360"/>
              </a:spcBef>
              <a:spcAft>
                <a:spcPts val="0"/>
              </a:spcAft>
              <a:buSzPts val="1800"/>
              <a:buNone/>
            </a:pPr>
            <a:r>
              <a:rPr lang="en-US" sz="1800">
                <a:latin typeface="Calibri"/>
                <a:ea typeface="Calibri"/>
                <a:cs typeface="Calibri"/>
                <a:sym typeface="Calibri"/>
              </a:rPr>
              <a:t>In reality, punishments satisfy the punisher, but have little lasting effect on the punished (Losen, 2011).  Most sadly, these exclusionary approaches are in direct conflict with school missions to help all students achieve their fullest potential.  Our punitive policies fail the very students they target.  Is it reasonable to exclude students with social, emotional, and behavioral needs from the one environment that may allow them to learn the value of an education and the vital skills, behaviors, and attitudes necessary to function successfully, not only in school, but in the community and later on the job? </a:t>
            </a:r>
            <a:endParaRPr/>
          </a:p>
        </p:txBody>
      </p:sp>
      <p:sp>
        <p:nvSpPr>
          <p:cNvPr id="480" name="Google Shape;480;p65"/>
          <p:cNvSpPr txBox="1">
            <a:spLocks noGrp="1"/>
          </p:cNvSpPr>
          <p:nvPr>
            <p:ph type="body" idx="1"/>
          </p:nvPr>
        </p:nvSpPr>
        <p:spPr>
          <a:xfrm>
            <a:off x="178341" y="1227671"/>
            <a:ext cx="4292060" cy="5427126"/>
          </a:xfrm>
          <a:prstGeom prst="rect">
            <a:avLst/>
          </a:prstGeom>
          <a:solidFill>
            <a:srgbClr val="EDEFF8"/>
          </a:solidFill>
          <a:ln>
            <a:noFill/>
          </a:ln>
        </p:spPr>
        <p:txBody>
          <a:bodyPr spcFirstLastPara="1" wrap="square" lIns="91425" tIns="45700" rIns="91425" bIns="45700" anchor="t" anchorCtr="0">
            <a:noAutofit/>
          </a:bodyPr>
          <a:lstStyle/>
          <a:p>
            <a:pPr marL="0" lvl="0" indent="0" algn="just" rtl="0">
              <a:spcBef>
                <a:spcPts val="0"/>
              </a:spcBef>
              <a:spcAft>
                <a:spcPts val="0"/>
              </a:spcAft>
              <a:buSzPts val="1800"/>
              <a:buNone/>
            </a:pPr>
            <a:r>
              <a:rPr lang="en-US" sz="1800">
                <a:latin typeface="Calibri"/>
                <a:ea typeface="Calibri"/>
                <a:cs typeface="Calibri"/>
                <a:sym typeface="Calibri"/>
              </a:rPr>
              <a:t>Punishment focuses on what not to do, does not teach desired behaviors, can damage relationships, impede learning, and lead to students dropping out of school.  Some educators feel that these punitive and exclusionary policies are fine and served them well to eliminate the irritating and unnecessary intrusions into their teaching agendas.  Many believe that students know the right way to behave, that their behavior is a performance deficit and that they have the skills but are merely choosing defiance or subordination.  They therefore assume that punishment will bring a halt to the problem behavior and the student will behave appropriately.  Use is further supported because of the relief from the immediate effects offered by the short-term solution of removing the problem.</a:t>
            </a:r>
            <a:endParaRPr/>
          </a:p>
        </p:txBody>
      </p:sp>
      <p:sp>
        <p:nvSpPr>
          <p:cNvPr id="481" name="Google Shape;481;p65"/>
          <p:cNvSpPr/>
          <p:nvPr/>
        </p:nvSpPr>
        <p:spPr>
          <a:xfrm>
            <a:off x="1117602" y="752103"/>
            <a:ext cx="6637867"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Modified from Colvin, G. &amp; Sugai, G. (1988). Proactive strategies for managing social behavior problems: An instructional approach</a:t>
            </a:r>
            <a:r>
              <a:rPr lang="en-US" sz="1200" i="1">
                <a:solidFill>
                  <a:schemeClr val="dk1"/>
                </a:solidFill>
                <a:latin typeface="Times New Roman"/>
                <a:ea typeface="Times New Roman"/>
                <a:cs typeface="Times New Roman"/>
                <a:sym typeface="Times New Roman"/>
              </a:rPr>
              <a:t>. Intervention In Schools</a:t>
            </a:r>
            <a:r>
              <a:rPr lang="en-US" sz="1200">
                <a:solidFill>
                  <a:schemeClr val="dk1"/>
                </a:solidFill>
                <a:latin typeface="Times New Roman"/>
                <a:ea typeface="Times New Roman"/>
                <a:cs typeface="Times New Roman"/>
                <a:sym typeface="Times New Roman"/>
              </a:rPr>
              <a:t>, 28, 143-150 </a:t>
            </a:r>
            <a:endParaRPr/>
          </a:p>
        </p:txBody>
      </p:sp>
      <p:pic>
        <p:nvPicPr>
          <p:cNvPr id="482" name="Google Shape;482;p65" title="Practice Icon"/>
          <p:cNvPicPr preferRelativeResize="0"/>
          <p:nvPr/>
        </p:nvPicPr>
        <p:blipFill rotWithShape="1">
          <a:blip r:embed="rId3">
            <a:alphaModFix/>
          </a:blip>
          <a:srcRect/>
          <a:stretch/>
        </p:blipFill>
        <p:spPr>
          <a:xfrm>
            <a:off x="279446" y="277717"/>
            <a:ext cx="713232" cy="713232"/>
          </a:xfrm>
          <a:prstGeom prst="rect">
            <a:avLst/>
          </a:prstGeom>
          <a:noFill/>
          <a:ln>
            <a:noFill/>
          </a:ln>
          <a:effectLst>
            <a:outerShdw blurRad="50800" dist="38100" dir="2700000" algn="tl" rotWithShape="0">
              <a:srgbClr val="000000">
                <a:alpha val="40000"/>
              </a:srgbClr>
            </a:outerShdw>
          </a:effectLst>
        </p:spPr>
      </p:pic>
      <p:sp>
        <p:nvSpPr>
          <p:cNvPr id="483" name="Google Shape;483;p65"/>
          <p:cNvSpPr txBox="1">
            <a:spLocks noGrp="1"/>
          </p:cNvSpPr>
          <p:nvPr>
            <p:ph type="title"/>
          </p:nvPr>
        </p:nvSpPr>
        <p:spPr>
          <a:xfrm>
            <a:off x="1117602" y="192046"/>
            <a:ext cx="7505264" cy="5665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800"/>
              <a:buFont typeface="Twentieth Century"/>
              <a:buNone/>
            </a:pPr>
            <a:r>
              <a:rPr lang="en-US" sz="2800"/>
              <a:t>Traditional View of Discipline - Punishment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pic>
        <p:nvPicPr>
          <p:cNvPr id="489" name="Google Shape;489;p66" descr="Definition of discipline from Webster's New Collegiate Dictionary: instruction that corrects, molds or perfects character and develops self-control." title="Discipline definition"/>
          <p:cNvPicPr preferRelativeResize="0">
            <a:picLocks noGrp="1"/>
          </p:cNvPicPr>
          <p:nvPr>
            <p:ph type="body" idx="2"/>
          </p:nvPr>
        </p:nvPicPr>
        <p:blipFill rotWithShape="1">
          <a:blip r:embed="rId3">
            <a:alphaModFix/>
          </a:blip>
          <a:srcRect/>
          <a:stretch/>
        </p:blipFill>
        <p:spPr>
          <a:xfrm>
            <a:off x="5503332" y="439529"/>
            <a:ext cx="3190621" cy="2929753"/>
          </a:xfrm>
          <a:prstGeom prst="rect">
            <a:avLst/>
          </a:prstGeom>
          <a:noFill/>
          <a:ln>
            <a:noFill/>
          </a:ln>
        </p:spPr>
      </p:pic>
      <p:sp>
        <p:nvSpPr>
          <p:cNvPr id="490" name="Google Shape;490;p66"/>
          <p:cNvSpPr/>
          <p:nvPr/>
        </p:nvSpPr>
        <p:spPr>
          <a:xfrm>
            <a:off x="5300120" y="3499813"/>
            <a:ext cx="3708401" cy="28623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i="1">
                <a:solidFill>
                  <a:schemeClr val="dk2"/>
                </a:solidFill>
                <a:latin typeface="Calibri"/>
                <a:ea typeface="Calibri"/>
                <a:cs typeface="Calibri"/>
                <a:sym typeface="Calibri"/>
              </a:rPr>
              <a:t>According to the dictionary, discipline refers to prevention and remediation, “training to act in accordance with rules;” and “instruction and exercise designed to train proper conduct or action;” “training that is expected to produce a specified character pattern of behavior;” and “controlled behavior resulting from such training.”</a:t>
            </a:r>
            <a:endParaRPr/>
          </a:p>
        </p:txBody>
      </p:sp>
      <p:sp>
        <p:nvSpPr>
          <p:cNvPr id="491" name="Google Shape;491;p66"/>
          <p:cNvSpPr txBox="1">
            <a:spLocks noGrp="1"/>
          </p:cNvSpPr>
          <p:nvPr>
            <p:ph type="body" idx="1"/>
          </p:nvPr>
        </p:nvSpPr>
        <p:spPr>
          <a:xfrm>
            <a:off x="270933" y="1168400"/>
            <a:ext cx="4775200" cy="5283201"/>
          </a:xfrm>
          <a:prstGeom prst="rect">
            <a:avLst/>
          </a:prstGeom>
          <a:solidFill>
            <a:srgbClr val="EDEFF8"/>
          </a:solidFill>
          <a:ln>
            <a:noFill/>
          </a:ln>
        </p:spPr>
        <p:txBody>
          <a:bodyPr spcFirstLastPara="1" wrap="square" lIns="91425" tIns="45700" rIns="91425" bIns="45700" anchor="t" anchorCtr="0">
            <a:noAutofit/>
          </a:bodyPr>
          <a:lstStyle/>
          <a:p>
            <a:pPr marL="0" lvl="0" indent="0" algn="just" rtl="0">
              <a:spcBef>
                <a:spcPts val="0"/>
              </a:spcBef>
              <a:spcAft>
                <a:spcPts val="0"/>
              </a:spcAft>
              <a:buSzPts val="1800"/>
              <a:buNone/>
            </a:pPr>
            <a:r>
              <a:rPr lang="en-US" sz="1800">
                <a:latin typeface="Calibri"/>
                <a:ea typeface="Calibri"/>
                <a:cs typeface="Calibri"/>
                <a:sym typeface="Calibri"/>
              </a:rPr>
              <a:t>As we seek to ensure inclusive learning environments, our attitudes regarding discipline must change,  Is discipline concerned with punishing misconduct or with preventing it?</a:t>
            </a:r>
            <a:br>
              <a:rPr lang="en-US" sz="1800">
                <a:latin typeface="Calibri"/>
                <a:ea typeface="Calibri"/>
                <a:cs typeface="Calibri"/>
                <a:sym typeface="Calibri"/>
              </a:rPr>
            </a:br>
            <a:endParaRPr sz="1800">
              <a:latin typeface="Calibri"/>
              <a:ea typeface="Calibri"/>
              <a:cs typeface="Calibri"/>
              <a:sym typeface="Calibri"/>
            </a:endParaRPr>
          </a:p>
          <a:p>
            <a:pPr marL="0" lvl="0" indent="0" algn="just" rtl="0">
              <a:spcBef>
                <a:spcPts val="360"/>
              </a:spcBef>
              <a:spcAft>
                <a:spcPts val="0"/>
              </a:spcAft>
              <a:buSzPts val="1800"/>
              <a:buNone/>
            </a:pPr>
            <a:r>
              <a:rPr lang="en-US" sz="1800">
                <a:latin typeface="Calibri"/>
                <a:ea typeface="Calibri"/>
                <a:cs typeface="Calibri"/>
                <a:sym typeface="Calibri"/>
              </a:rPr>
              <a:t>Discipline is the slow, ongoing, sometimes time-consuming task of helping students see the sense of acting in certain ways.  This thinking is in line with the high probability explanation for many discipline problems today – </a:t>
            </a:r>
            <a:r>
              <a:rPr lang="en-US" sz="1800" i="1">
                <a:latin typeface="Calibri"/>
                <a:ea typeface="Calibri"/>
                <a:cs typeface="Calibri"/>
                <a:sym typeface="Calibri"/>
              </a:rPr>
              <a:t>skill</a:t>
            </a:r>
            <a:r>
              <a:rPr lang="en-US" sz="1800">
                <a:latin typeface="Calibri"/>
                <a:ea typeface="Calibri"/>
                <a:cs typeface="Calibri"/>
                <a:sym typeface="Calibri"/>
              </a:rPr>
              <a:t> </a:t>
            </a:r>
            <a:r>
              <a:rPr lang="en-US" sz="1800" i="1">
                <a:latin typeface="Calibri"/>
                <a:ea typeface="Calibri"/>
                <a:cs typeface="Calibri"/>
                <a:sym typeface="Calibri"/>
              </a:rPr>
              <a:t>deficit</a:t>
            </a:r>
            <a:r>
              <a:rPr lang="en-US" sz="1800">
                <a:latin typeface="Calibri"/>
                <a:ea typeface="Calibri"/>
                <a:cs typeface="Calibri"/>
                <a:sym typeface="Calibri"/>
              </a:rPr>
              <a:t>.  This understands that many students come from environments that have not taught or expected pro-social behavior for school success and they have a limited repertoire of behaviors and do not know how to behave responsibly in the school setting. Blaming the child and responding by “getting tough” will not alter this skill deficit; teaching will.</a:t>
            </a:r>
            <a:endParaRPr/>
          </a:p>
          <a:p>
            <a:pPr marL="0" lvl="0" indent="0" algn="just" rtl="0">
              <a:spcBef>
                <a:spcPts val="360"/>
              </a:spcBef>
              <a:spcAft>
                <a:spcPts val="0"/>
              </a:spcAft>
              <a:buSzPts val="1800"/>
              <a:buNone/>
            </a:pPr>
            <a:endParaRPr sz="1800">
              <a:latin typeface="Calibri"/>
              <a:ea typeface="Calibri"/>
              <a:cs typeface="Calibri"/>
              <a:sym typeface="Calibri"/>
            </a:endParaRPr>
          </a:p>
        </p:txBody>
      </p:sp>
      <p:pic>
        <p:nvPicPr>
          <p:cNvPr id="492" name="Google Shape;492;p66" title="Practice Icon"/>
          <p:cNvPicPr preferRelativeResize="0"/>
          <p:nvPr/>
        </p:nvPicPr>
        <p:blipFill rotWithShape="1">
          <a:blip r:embed="rId4">
            <a:alphaModFix/>
          </a:blip>
          <a:srcRect/>
          <a:stretch/>
        </p:blipFill>
        <p:spPr>
          <a:xfrm>
            <a:off x="279446" y="277717"/>
            <a:ext cx="713232" cy="713232"/>
          </a:xfrm>
          <a:prstGeom prst="rect">
            <a:avLst/>
          </a:prstGeom>
          <a:noFill/>
          <a:ln>
            <a:noFill/>
          </a:ln>
          <a:effectLst>
            <a:outerShdw blurRad="50800" dist="38100" dir="2700000" algn="tl" rotWithShape="0">
              <a:srgbClr val="000000">
                <a:alpha val="40000"/>
              </a:srgbClr>
            </a:outerShdw>
          </a:effectLst>
        </p:spPr>
      </p:pic>
      <p:sp>
        <p:nvSpPr>
          <p:cNvPr id="493" name="Google Shape;493;p66"/>
          <p:cNvSpPr txBox="1">
            <a:spLocks noGrp="1"/>
          </p:cNvSpPr>
          <p:nvPr>
            <p:ph type="title"/>
          </p:nvPr>
        </p:nvSpPr>
        <p:spPr>
          <a:xfrm>
            <a:off x="1090143" y="338668"/>
            <a:ext cx="3752790" cy="72813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2800"/>
              <a:buFont typeface="Twentieth Century"/>
              <a:buNone/>
            </a:pPr>
            <a:r>
              <a:rPr lang="en-US" sz="2800"/>
              <a:t>Discipline is Teaching</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p67" descr="This is a picture of workbook page that has three columns: error type, approaches for academic problems, and ineffective approaches for social problems; and two rows: frequent and infrequent." title="Workbook page"/>
          <p:cNvPicPr preferRelativeResize="0">
            <a:picLocks noGrp="1"/>
          </p:cNvPicPr>
          <p:nvPr>
            <p:ph type="body" idx="1"/>
          </p:nvPr>
        </p:nvPicPr>
        <p:blipFill rotWithShape="1">
          <a:blip r:embed="rId3">
            <a:alphaModFix/>
          </a:blip>
          <a:srcRect t="-276"/>
          <a:stretch/>
        </p:blipFill>
        <p:spPr>
          <a:xfrm>
            <a:off x="0" y="1274618"/>
            <a:ext cx="9144000" cy="5583382"/>
          </a:xfrm>
          <a:prstGeom prst="rect">
            <a:avLst/>
          </a:prstGeom>
          <a:noFill/>
          <a:ln>
            <a:noFill/>
          </a:ln>
        </p:spPr>
      </p:pic>
      <p:sp>
        <p:nvSpPr>
          <p:cNvPr id="500" name="Google Shape;500;p67" title="This rectangle covers the content in the rows and columns. "/>
          <p:cNvSpPr/>
          <p:nvPr/>
        </p:nvSpPr>
        <p:spPr>
          <a:xfrm>
            <a:off x="1405468" y="1898073"/>
            <a:ext cx="7636932" cy="4858325"/>
          </a:xfrm>
          <a:prstGeom prst="rect">
            <a:avLst/>
          </a:prstGeom>
          <a:solidFill>
            <a:srgbClr val="CCCC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1" name="Google Shape;501;p67"/>
          <p:cNvSpPr txBox="1">
            <a:spLocks noGrp="1"/>
          </p:cNvSpPr>
          <p:nvPr>
            <p:ph type="title"/>
          </p:nvPr>
        </p:nvSpPr>
        <p:spPr>
          <a:xfrm>
            <a:off x="1106302" y="285992"/>
            <a:ext cx="7084521" cy="76548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D2A53"/>
              </a:buClr>
              <a:buSzPts val="2880"/>
              <a:buFont typeface="Twentieth Century"/>
              <a:buNone/>
            </a:pPr>
            <a:r>
              <a:rPr lang="en-US" sz="2880">
                <a:solidFill>
                  <a:srgbClr val="1D2A53"/>
                </a:solidFill>
              </a:rPr>
              <a:t>Academic &amp; Social Problems: </a:t>
            </a:r>
            <a:br>
              <a:rPr lang="en-US" sz="2880">
                <a:solidFill>
                  <a:srgbClr val="1D2A53"/>
                </a:solidFill>
              </a:rPr>
            </a:br>
            <a:r>
              <a:rPr lang="en-US" sz="2880">
                <a:solidFill>
                  <a:srgbClr val="1D2A53"/>
                </a:solidFill>
              </a:rPr>
              <a:t>A Comparison of Approaches</a:t>
            </a:r>
            <a:endParaRPr sz="2880" b="1">
              <a:solidFill>
                <a:srgbClr val="1D2A53"/>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68"/>
          <p:cNvSpPr txBox="1">
            <a:spLocks noGrp="1"/>
          </p:cNvSpPr>
          <p:nvPr>
            <p:ph type="title"/>
          </p:nvPr>
        </p:nvSpPr>
        <p:spPr>
          <a:xfrm>
            <a:off x="1106302" y="285992"/>
            <a:ext cx="7084521" cy="76548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D2A53"/>
              </a:buClr>
              <a:buSzPts val="2880"/>
              <a:buFont typeface="Twentieth Century"/>
              <a:buNone/>
            </a:pPr>
            <a:r>
              <a:rPr lang="en-US" sz="2880">
                <a:solidFill>
                  <a:srgbClr val="1D2A53"/>
                </a:solidFill>
              </a:rPr>
              <a:t>Academic &amp; Social Problems: </a:t>
            </a:r>
            <a:br>
              <a:rPr lang="en-US" sz="2880">
                <a:solidFill>
                  <a:srgbClr val="1D2A53"/>
                </a:solidFill>
              </a:rPr>
            </a:br>
            <a:r>
              <a:rPr lang="en-US" sz="2880">
                <a:solidFill>
                  <a:srgbClr val="1D2A53"/>
                </a:solidFill>
              </a:rPr>
              <a:t>A Comparison of Approaches</a:t>
            </a:r>
            <a:endParaRPr sz="2880" b="1">
              <a:solidFill>
                <a:srgbClr val="1D2A53"/>
              </a:solidFill>
            </a:endParaRPr>
          </a:p>
        </p:txBody>
      </p:sp>
      <p:pic>
        <p:nvPicPr>
          <p:cNvPr id="508" name="Google Shape;508;p68" descr="Approaches for academic problems:&#10;Infrequent: assume student is trying to make correct response, error was accidental, a skill deficit; provide assistance (teach, model, guide, check); provide more practice and feedback, monitor progress; assume student has learned skill and will perform correctly in the future.&#10;Frequent: assume student has learned the wrong way or has inadvertently been taught wrong way; diagnose problem, identify misrule or determine more effective way to teach; adjust teaching arrangements to accommodate learner needs, provide practice and feedback; assume student has learned skill and will perform correctly in the future.&#10;Ineffective aproaches for social problems:&#10;Infrequent: assume student is choosing to be 'bad', error was deliberate, a performance deficit; use consequences/punish; practice not required; assume student has 'learned' lesson and will behave in the future.&#10;Frequent:&#10;Assume the student is refusing to cooperat, student knows what is right, has been told to stop, and is being insubordinate; provide more severe consequences, remove the student from normal context (office referral, detention, suspension, etc.); maintain student removal from the normal context; assume student has &quot;learned&quot; lesson." title="Workbook page - content shown"/>
          <p:cNvPicPr preferRelativeResize="0">
            <a:picLocks noGrp="1"/>
          </p:cNvPicPr>
          <p:nvPr>
            <p:ph type="body" idx="1"/>
          </p:nvPr>
        </p:nvPicPr>
        <p:blipFill rotWithShape="1">
          <a:blip r:embed="rId3">
            <a:alphaModFix/>
          </a:blip>
          <a:srcRect t="-276"/>
          <a:stretch/>
        </p:blipFill>
        <p:spPr>
          <a:xfrm>
            <a:off x="0" y="33867"/>
            <a:ext cx="9144000" cy="682413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69" descr="If you could create the school of your dreams, what would it look like and sound like with a positive, proactive, and instructional approach to discipline?" title="Look like and sound like"/>
          <p:cNvSpPr/>
          <p:nvPr/>
        </p:nvSpPr>
        <p:spPr>
          <a:xfrm>
            <a:off x="1421363" y="1523398"/>
            <a:ext cx="6594929" cy="4271548"/>
          </a:xfrm>
          <a:prstGeom prst="cloudCallout">
            <a:avLst>
              <a:gd name="adj1" fmla="val -47323"/>
              <a:gd name="adj2" fmla="val 56001"/>
            </a:avLst>
          </a:prstGeom>
          <a:gradFill>
            <a:gsLst>
              <a:gs pos="0">
                <a:srgbClr val="C2D1FF"/>
              </a:gs>
              <a:gs pos="35000">
                <a:srgbClr val="D4DDFF"/>
              </a:gs>
              <a:gs pos="100000">
                <a:srgbClr val="EBF2FF"/>
              </a:gs>
            </a:gsLst>
            <a:lin ang="16200000" scaled="0"/>
          </a:gradFill>
          <a:ln w="9525" cap="flat" cmpd="sng">
            <a:solidFill>
              <a:srgbClr val="A4B1D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0" tIns="0" rIns="0" bIns="0" anchor="b" anchorCtr="1">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ctr" rtl="0">
              <a:spcBef>
                <a:spcPts val="0"/>
              </a:spcBef>
              <a:spcAft>
                <a:spcPts val="0"/>
              </a:spcAft>
              <a:buNone/>
            </a:pPr>
            <a:endParaRPr sz="2200">
              <a:solidFill>
                <a:srgbClr val="000000"/>
              </a:solidFill>
              <a:latin typeface="Calibri"/>
              <a:ea typeface="Calibri"/>
              <a:cs typeface="Calibri"/>
              <a:sym typeface="Calibri"/>
            </a:endParaRPr>
          </a:p>
        </p:txBody>
      </p:sp>
      <p:sp>
        <p:nvSpPr>
          <p:cNvPr id="515" name="Google Shape;515;p69"/>
          <p:cNvSpPr txBox="1"/>
          <p:nvPr/>
        </p:nvSpPr>
        <p:spPr>
          <a:xfrm>
            <a:off x="2185639" y="2046615"/>
            <a:ext cx="5203089" cy="3046988"/>
          </a:xfrm>
          <a:prstGeom prst="rect">
            <a:avLst/>
          </a:prstGeom>
          <a:noFill/>
          <a:ln>
            <a:noFill/>
          </a:ln>
        </p:spPr>
        <p:txBody>
          <a:bodyPr spcFirstLastPara="1" wrap="square" lIns="91425" tIns="45700" rIns="91425" bIns="45700" anchor="t" anchorCtr="0">
            <a:noAutofit/>
          </a:bodyPr>
          <a:lstStyle/>
          <a:p>
            <a:pPr marL="1588" marR="0" lvl="1" indent="0" algn="ctr" rtl="0">
              <a:spcBef>
                <a:spcPts val="0"/>
              </a:spcBef>
              <a:spcAft>
                <a:spcPts val="0"/>
              </a:spcAft>
              <a:buClr>
                <a:schemeClr val="dk1"/>
              </a:buClr>
              <a:buSzPts val="2800"/>
              <a:buFont typeface="Calibri"/>
              <a:buNone/>
            </a:pPr>
            <a:endParaRPr sz="2800" b="0" i="0" u="none" strike="noStrike" cap="none">
              <a:solidFill>
                <a:schemeClr val="dk1"/>
              </a:solidFill>
              <a:latin typeface="Calibri"/>
              <a:ea typeface="Calibri"/>
              <a:cs typeface="Calibri"/>
              <a:sym typeface="Calibri"/>
            </a:endParaRPr>
          </a:p>
          <a:p>
            <a:pPr marL="1588" marR="0" lvl="1" indent="0" algn="ctr" rtl="0">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If you could create the school of your dreams, what would it </a:t>
            </a:r>
            <a:r>
              <a:rPr lang="en-US" sz="2800" b="1" i="1" u="none" strike="noStrike" cap="none">
                <a:solidFill>
                  <a:schemeClr val="accent6"/>
                </a:solidFill>
                <a:latin typeface="Calibri"/>
                <a:ea typeface="Calibri"/>
                <a:cs typeface="Calibri"/>
                <a:sym typeface="Calibri"/>
              </a:rPr>
              <a:t>look like and sound like </a:t>
            </a:r>
            <a:r>
              <a:rPr lang="en-US" sz="2800" b="0" i="0" u="none" strike="noStrike" cap="none">
                <a:solidFill>
                  <a:schemeClr val="dk1"/>
                </a:solidFill>
                <a:latin typeface="Calibri"/>
                <a:ea typeface="Calibri"/>
                <a:cs typeface="Calibri"/>
                <a:sym typeface="Calibri"/>
              </a:rPr>
              <a:t>with a positive, proactive, and instructional approach to discipline?</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pic>
        <p:nvPicPr>
          <p:cNvPr id="516" name="Google Shape;516;p69"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517" name="Google Shape;517;p69"/>
          <p:cNvSpPr txBox="1">
            <a:spLocks noGrp="1"/>
          </p:cNvSpPr>
          <p:nvPr>
            <p:ph type="title"/>
          </p:nvPr>
        </p:nvSpPr>
        <p:spPr>
          <a:xfrm>
            <a:off x="1117599" y="313386"/>
            <a:ext cx="7047361" cy="83559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800"/>
              <a:buFont typeface="Arial"/>
              <a:buNone/>
            </a:pPr>
            <a:r>
              <a:rPr lang="en-US" sz="2800" b="1">
                <a:latin typeface="Arial"/>
                <a:ea typeface="Arial"/>
                <a:cs typeface="Arial"/>
                <a:sym typeface="Arial"/>
              </a:rPr>
              <a:t>Does your team have a vision that compels new ways of thinking and acting?</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graphicFrame>
        <p:nvGraphicFramePr>
          <p:cNvPr id="523" name="Google Shape;523;p70" descr="This table has three columns labeled: Looks like..What will we see?; Sounds like..What will we hear?; Achieve these outcomes..&#10;There is no content below any of the column headings." title="Table"/>
          <p:cNvGraphicFramePr/>
          <p:nvPr/>
        </p:nvGraphicFramePr>
        <p:xfrm>
          <a:off x="1449907" y="2531924"/>
          <a:ext cx="3000000" cy="3000000"/>
        </p:xfrm>
        <a:graphic>
          <a:graphicData uri="http://schemas.openxmlformats.org/drawingml/2006/table">
            <a:tbl>
              <a:tblPr firstRow="1" bandRow="1">
                <a:noFill/>
                <a:tableStyleId>{F99D098E-479C-4535-B48E-8D190B08A14A}</a:tableStyleId>
              </a:tblPr>
              <a:tblGrid>
                <a:gridCol w="2242850">
                  <a:extLst>
                    <a:ext uri="{9D8B030D-6E8A-4147-A177-3AD203B41FA5}">
                      <a16:colId xmlns:a16="http://schemas.microsoft.com/office/drawing/2014/main" val="20000"/>
                    </a:ext>
                  </a:extLst>
                </a:gridCol>
                <a:gridCol w="2124325">
                  <a:extLst>
                    <a:ext uri="{9D8B030D-6E8A-4147-A177-3AD203B41FA5}">
                      <a16:colId xmlns:a16="http://schemas.microsoft.com/office/drawing/2014/main" val="20001"/>
                    </a:ext>
                  </a:extLst>
                </a:gridCol>
                <a:gridCol w="2124325">
                  <a:extLst>
                    <a:ext uri="{9D8B030D-6E8A-4147-A177-3AD203B41FA5}">
                      <a16:colId xmlns:a16="http://schemas.microsoft.com/office/drawing/2014/main" val="20002"/>
                    </a:ext>
                  </a:extLst>
                </a:gridCol>
              </a:tblGrid>
              <a:tr h="670850">
                <a:tc>
                  <a:txBody>
                    <a:bodyPr/>
                    <a:lstStyle/>
                    <a:p>
                      <a:pPr marL="0" marR="0" lvl="0" indent="0" algn="l" rtl="0">
                        <a:spcBef>
                          <a:spcPts val="0"/>
                        </a:spcBef>
                        <a:spcAft>
                          <a:spcPts val="0"/>
                        </a:spcAft>
                        <a:buNone/>
                      </a:pPr>
                      <a:r>
                        <a:rPr lang="en-US" sz="1800" b="1" u="none" strike="noStrike" cap="none"/>
                        <a:t>Looks like…</a:t>
                      </a:r>
                      <a:endParaRPr/>
                    </a:p>
                    <a:p>
                      <a:pPr marL="0" marR="0" lvl="0" indent="0" algn="l" rtl="0">
                        <a:spcBef>
                          <a:spcPts val="0"/>
                        </a:spcBef>
                        <a:spcAft>
                          <a:spcPts val="0"/>
                        </a:spcAft>
                        <a:buNone/>
                      </a:pPr>
                      <a:r>
                        <a:rPr lang="en-US" sz="1600" i="1"/>
                        <a:t>What will we see? </a:t>
                      </a:r>
                      <a:endParaRPr sz="1600" i="1">
                        <a:solidFill>
                          <a:srgbClr val="1D2A53"/>
                        </a:solidFill>
                      </a:endParaRPr>
                    </a:p>
                  </a:txBody>
                  <a:tcPr marL="89825" marR="898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b="1"/>
                        <a:t>Sounds like…</a:t>
                      </a:r>
                      <a:endParaRPr/>
                    </a:p>
                    <a:p>
                      <a:pPr marL="0" marR="0" lvl="0" indent="0" algn="l" rtl="0">
                        <a:spcBef>
                          <a:spcPts val="0"/>
                        </a:spcBef>
                        <a:spcAft>
                          <a:spcPts val="0"/>
                        </a:spcAft>
                        <a:buNone/>
                      </a:pPr>
                      <a:r>
                        <a:rPr lang="en-US" sz="1600" i="1"/>
                        <a:t>What will we hear?</a:t>
                      </a:r>
                      <a:endParaRPr sz="1600" i="1"/>
                    </a:p>
                    <a:p>
                      <a:pPr marL="0" marR="0" lvl="0" indent="0" algn="l" rtl="0">
                        <a:spcBef>
                          <a:spcPts val="0"/>
                        </a:spcBef>
                        <a:spcAft>
                          <a:spcPts val="0"/>
                        </a:spcAft>
                        <a:buNone/>
                      </a:pPr>
                      <a:endParaRPr sz="1800">
                        <a:solidFill>
                          <a:srgbClr val="1D2A53"/>
                        </a:solidFill>
                      </a:endParaRPr>
                    </a:p>
                  </a:txBody>
                  <a:tcPr marL="89825" marR="898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b="1"/>
                        <a:t>Achieve</a:t>
                      </a:r>
                      <a:r>
                        <a:rPr lang="en-US" sz="1800"/>
                        <a:t> these outcomes…</a:t>
                      </a:r>
                      <a:endParaRPr sz="1800">
                        <a:solidFill>
                          <a:srgbClr val="1D2A53"/>
                        </a:solidFill>
                      </a:endParaRPr>
                    </a:p>
                  </a:txBody>
                  <a:tcPr marL="89825" marR="898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952925">
                <a:tc>
                  <a:txBody>
                    <a:bodyPr/>
                    <a:lstStyle/>
                    <a:p>
                      <a:pPr marL="0" marR="0" lvl="0" indent="0" algn="l" rtl="0">
                        <a:spcBef>
                          <a:spcPts val="0"/>
                        </a:spcBef>
                        <a:spcAft>
                          <a:spcPts val="0"/>
                        </a:spcAft>
                        <a:buNone/>
                      </a:pPr>
                      <a:endParaRPr sz="1800"/>
                    </a:p>
                  </a:txBody>
                  <a:tcPr marL="89825" marR="898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89825" marR="898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89825" marR="898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24" name="Google Shape;524;p70"/>
          <p:cNvSpPr txBox="1">
            <a:spLocks noGrp="1"/>
          </p:cNvSpPr>
          <p:nvPr>
            <p:ph type="body" idx="1"/>
          </p:nvPr>
        </p:nvSpPr>
        <p:spPr>
          <a:xfrm>
            <a:off x="997712" y="1887591"/>
            <a:ext cx="7881392" cy="3952570"/>
          </a:xfrm>
          <a:prstGeom prst="rect">
            <a:avLst/>
          </a:prstGeom>
          <a:noFill/>
          <a:ln>
            <a:noFill/>
          </a:ln>
        </p:spPr>
        <p:txBody>
          <a:bodyPr spcFirstLastPara="1" wrap="square" lIns="91425" tIns="45700" rIns="91425" bIns="45700" anchor="t" anchorCtr="0">
            <a:noAutofit/>
          </a:bodyPr>
          <a:lstStyle/>
          <a:p>
            <a:pPr marL="969963" lvl="0" indent="-969963" algn="l" rtl="0">
              <a:spcBef>
                <a:spcPts val="0"/>
              </a:spcBef>
              <a:spcAft>
                <a:spcPts val="0"/>
              </a:spcAft>
              <a:buSzPts val="2000"/>
              <a:buNone/>
            </a:pPr>
            <a:r>
              <a:rPr lang="en-US" sz="2000" b="1">
                <a:solidFill>
                  <a:srgbClr val="DD8047"/>
                </a:solidFill>
                <a:latin typeface="Arial"/>
                <a:ea typeface="Arial"/>
                <a:cs typeface="Arial"/>
                <a:sym typeface="Arial"/>
              </a:rPr>
              <a:t>Think:</a:t>
            </a:r>
            <a:r>
              <a:rPr lang="en-US" sz="2000" b="1">
                <a:latin typeface="Arial"/>
                <a:ea typeface="Arial"/>
                <a:cs typeface="Arial"/>
                <a:sym typeface="Arial"/>
              </a:rPr>
              <a:t> 	Using post-its – write descriptors of what you would see, hear, and achieve in the school of your dreams.</a:t>
            </a:r>
            <a:endParaRPr/>
          </a:p>
          <a:p>
            <a:pPr marL="969963" lvl="0" indent="-969963" algn="l" rtl="0">
              <a:spcBef>
                <a:spcPts val="2200"/>
              </a:spcBef>
              <a:spcAft>
                <a:spcPts val="0"/>
              </a:spcAft>
              <a:buSzPts val="2000"/>
              <a:buNone/>
            </a:pPr>
            <a:endParaRPr sz="2000" b="1">
              <a:latin typeface="Arial"/>
              <a:ea typeface="Arial"/>
              <a:cs typeface="Arial"/>
              <a:sym typeface="Arial"/>
            </a:endParaRPr>
          </a:p>
          <a:p>
            <a:pPr marL="969963" lvl="0" indent="-969963" algn="l" rtl="0">
              <a:spcBef>
                <a:spcPts val="2200"/>
              </a:spcBef>
              <a:spcAft>
                <a:spcPts val="0"/>
              </a:spcAft>
              <a:buSzPts val="2000"/>
              <a:buNone/>
            </a:pPr>
            <a:endParaRPr sz="2000" b="1">
              <a:latin typeface="Arial"/>
              <a:ea typeface="Arial"/>
              <a:cs typeface="Arial"/>
              <a:sym typeface="Arial"/>
            </a:endParaRPr>
          </a:p>
          <a:p>
            <a:pPr marL="969963" lvl="0" indent="-969963" algn="l" rtl="0">
              <a:spcBef>
                <a:spcPts val="2200"/>
              </a:spcBef>
              <a:spcAft>
                <a:spcPts val="0"/>
              </a:spcAft>
              <a:buSzPts val="2000"/>
              <a:buNone/>
            </a:pPr>
            <a:endParaRPr sz="2000" b="1">
              <a:latin typeface="Arial"/>
              <a:ea typeface="Arial"/>
              <a:cs typeface="Arial"/>
              <a:sym typeface="Arial"/>
            </a:endParaRPr>
          </a:p>
          <a:p>
            <a:pPr marL="969963" lvl="0" indent="-969963" algn="l" rtl="0">
              <a:spcBef>
                <a:spcPts val="2200"/>
              </a:spcBef>
              <a:spcAft>
                <a:spcPts val="0"/>
              </a:spcAft>
              <a:buSzPts val="2000"/>
              <a:buNone/>
            </a:pPr>
            <a:r>
              <a:rPr lang="en-US" sz="2000" b="1">
                <a:solidFill>
                  <a:srgbClr val="DD8047"/>
                </a:solidFill>
                <a:latin typeface="Arial"/>
                <a:ea typeface="Arial"/>
                <a:cs typeface="Arial"/>
                <a:sym typeface="Arial"/>
              </a:rPr>
              <a:t>Pair: 	</a:t>
            </a:r>
            <a:r>
              <a:rPr lang="en-US" sz="2000" b="1">
                <a:latin typeface="Arial"/>
                <a:ea typeface="Arial"/>
                <a:cs typeface="Arial"/>
                <a:sym typeface="Arial"/>
              </a:rPr>
              <a:t>At your table share your vision creating a team poster through words and/or pictures  representing what it will look and sound like.</a:t>
            </a:r>
            <a:endParaRPr/>
          </a:p>
          <a:p>
            <a:pPr marL="969963" lvl="0" indent="-969963" algn="l" rtl="0">
              <a:spcBef>
                <a:spcPts val="2200"/>
              </a:spcBef>
              <a:spcAft>
                <a:spcPts val="0"/>
              </a:spcAft>
              <a:buSzPts val="2000"/>
              <a:buNone/>
            </a:pPr>
            <a:r>
              <a:rPr lang="en-US" sz="2000" b="1">
                <a:solidFill>
                  <a:srgbClr val="DD8047"/>
                </a:solidFill>
                <a:latin typeface="Arial"/>
                <a:ea typeface="Arial"/>
                <a:cs typeface="Arial"/>
                <a:sym typeface="Arial"/>
              </a:rPr>
              <a:t>Share: 	</a:t>
            </a:r>
            <a:r>
              <a:rPr lang="en-US" sz="2000" b="1">
                <a:latin typeface="Arial"/>
                <a:ea typeface="Arial"/>
                <a:cs typeface="Arial"/>
                <a:sym typeface="Arial"/>
              </a:rPr>
              <a:t>Hang your poster on the wall and complete a gallery walk of the t-charts.</a:t>
            </a:r>
            <a:endParaRPr sz="2000">
              <a:latin typeface="Arial"/>
              <a:ea typeface="Arial"/>
              <a:cs typeface="Arial"/>
              <a:sym typeface="Arial"/>
            </a:endParaRPr>
          </a:p>
          <a:p>
            <a:pPr marL="969963" lvl="0" indent="-969963" algn="l" rtl="0">
              <a:spcBef>
                <a:spcPts val="2280"/>
              </a:spcBef>
              <a:spcAft>
                <a:spcPts val="0"/>
              </a:spcAft>
              <a:buSzPts val="2400"/>
              <a:buNone/>
            </a:pPr>
            <a:endParaRPr sz="2400" b="1"/>
          </a:p>
        </p:txBody>
      </p:sp>
      <p:sp>
        <p:nvSpPr>
          <p:cNvPr id="525" name="Google Shape;525;p70"/>
          <p:cNvSpPr txBox="1"/>
          <p:nvPr/>
        </p:nvSpPr>
        <p:spPr>
          <a:xfrm>
            <a:off x="284479" y="1056594"/>
            <a:ext cx="3687641"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3366FF"/>
                </a:solidFill>
                <a:latin typeface="Arial"/>
                <a:ea typeface="Arial"/>
                <a:cs typeface="Arial"/>
                <a:sym typeface="Arial"/>
              </a:rPr>
              <a:t>Workbook:  Overview Activity </a:t>
            </a:r>
            <a:r>
              <a:rPr lang="en-US" sz="1600" b="1">
                <a:solidFill>
                  <a:srgbClr val="3366FF"/>
                </a:solidFill>
              </a:rPr>
              <a:t>3</a:t>
            </a:r>
            <a:r>
              <a:rPr lang="en-US" sz="1600" b="1">
                <a:solidFill>
                  <a:srgbClr val="3366FF"/>
                </a:solidFill>
                <a:latin typeface="Arial"/>
                <a:ea typeface="Arial"/>
                <a:cs typeface="Arial"/>
                <a:sym typeface="Arial"/>
              </a:rPr>
              <a:t> </a:t>
            </a:r>
            <a:endParaRPr/>
          </a:p>
        </p:txBody>
      </p:sp>
      <p:pic>
        <p:nvPicPr>
          <p:cNvPr id="526" name="Google Shape;526;p70" title="Practice Icon"/>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527" name="Google Shape;527;p70"/>
          <p:cNvSpPr txBox="1">
            <a:spLocks noGrp="1"/>
          </p:cNvSpPr>
          <p:nvPr>
            <p:ph type="title"/>
          </p:nvPr>
        </p:nvSpPr>
        <p:spPr>
          <a:xfrm>
            <a:off x="2938447" y="318460"/>
            <a:ext cx="5002933" cy="64689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1D2A53"/>
              </a:buClr>
              <a:buSzPts val="3600"/>
              <a:buFont typeface="Twentieth Century"/>
              <a:buNone/>
            </a:pPr>
            <a:r>
              <a:rPr lang="en-US" sz="3600" b="1">
                <a:solidFill>
                  <a:srgbClr val="1D2A53"/>
                </a:solidFill>
              </a:rPr>
              <a:t>Create your vision</a:t>
            </a:r>
            <a:endParaRPr sz="3600">
              <a:solidFill>
                <a:srgbClr val="1D2A5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5"/>
          <p:cNvSpPr txBox="1">
            <a:spLocks noGrp="1"/>
          </p:cNvSpPr>
          <p:nvPr>
            <p:ph type="body" idx="1"/>
          </p:nvPr>
        </p:nvSpPr>
        <p:spPr>
          <a:xfrm>
            <a:off x="307204" y="1376642"/>
            <a:ext cx="8778702" cy="526799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Calibri"/>
              <a:buAutoNum type="arabicPeriod"/>
            </a:pPr>
            <a:r>
              <a:rPr lang="en-US">
                <a:latin typeface="Arial"/>
                <a:ea typeface="Arial"/>
                <a:cs typeface="Arial"/>
                <a:sym typeface="Arial"/>
              </a:rPr>
              <a:t>Get online to find materials:  </a:t>
            </a:r>
            <a:r>
              <a:rPr lang="en-US" u="sng">
                <a:solidFill>
                  <a:schemeClr val="hlink"/>
                </a:solidFill>
                <a:latin typeface="Arial"/>
                <a:ea typeface="Arial"/>
                <a:cs typeface="Arial"/>
                <a:sym typeface="Arial"/>
                <a:hlinkClick r:id="rId3"/>
              </a:rPr>
              <a:t>www.pbismn.org</a:t>
            </a:r>
            <a:endParaRPr>
              <a:latin typeface="Arial"/>
              <a:ea typeface="Arial"/>
              <a:cs typeface="Arial"/>
              <a:sym typeface="Arial"/>
            </a:endParaRPr>
          </a:p>
          <a:p>
            <a:pPr marL="342900" lvl="0" indent="-342900" algn="l" rtl="0">
              <a:spcBef>
                <a:spcPts val="640"/>
              </a:spcBef>
              <a:spcAft>
                <a:spcPts val="0"/>
              </a:spcAft>
              <a:buSzPts val="3200"/>
              <a:buFont typeface="Calibri"/>
              <a:buAutoNum type="arabicPeriod"/>
            </a:pPr>
            <a:r>
              <a:rPr lang="en-US">
                <a:latin typeface="Arial"/>
                <a:ea typeface="Arial"/>
                <a:cs typeface="Arial"/>
                <a:sym typeface="Arial"/>
              </a:rPr>
              <a:t>Go to: Statewide &gt;North Region/Metro Region/South Region&gt;Current Training Handouts</a:t>
            </a:r>
            <a:br>
              <a:rPr lang="en-US">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a:p>
            <a:pPr marL="0" lvl="0" indent="0" algn="l" rtl="0">
              <a:spcBef>
                <a:spcPts val="360"/>
              </a:spcBef>
              <a:spcAft>
                <a:spcPts val="0"/>
              </a:spcAft>
              <a:buSzPts val="1800"/>
              <a:buNone/>
            </a:pPr>
            <a:endParaRPr sz="1800"/>
          </a:p>
        </p:txBody>
      </p:sp>
      <p:pic>
        <p:nvPicPr>
          <p:cNvPr id="152" name="Google Shape;152;p35" descr="This blue and white icon shows a book.  There is no text. " title="Core Content Icon"/>
          <p:cNvPicPr preferRelativeResize="0"/>
          <p:nvPr/>
        </p:nvPicPr>
        <p:blipFill rotWithShape="1">
          <a:blip r:embed="rId4">
            <a:alphaModFix/>
          </a:blip>
          <a:srcRect/>
          <a:stretch/>
        </p:blipFill>
        <p:spPr>
          <a:xfrm>
            <a:off x="307204" y="308269"/>
            <a:ext cx="713232" cy="713232"/>
          </a:xfrm>
          <a:prstGeom prst="rect">
            <a:avLst/>
          </a:prstGeom>
          <a:noFill/>
          <a:ln>
            <a:noFill/>
          </a:ln>
          <a:effectLst>
            <a:outerShdw blurRad="50800" dist="38100" dir="2700000" algn="tl" rotWithShape="0">
              <a:srgbClr val="000000">
                <a:alpha val="42745"/>
              </a:srgbClr>
            </a:outerShdw>
          </a:effectLst>
        </p:spPr>
      </p:pic>
      <p:sp>
        <p:nvSpPr>
          <p:cNvPr id="153" name="Google Shape;153;p35"/>
          <p:cNvSpPr txBox="1">
            <a:spLocks noGrp="1"/>
          </p:cNvSpPr>
          <p:nvPr>
            <p:ph type="title"/>
          </p:nvPr>
        </p:nvSpPr>
        <p:spPr>
          <a:xfrm>
            <a:off x="1402080" y="337625"/>
            <a:ext cx="6146800" cy="67068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Arial"/>
              <a:buNone/>
            </a:pPr>
            <a:r>
              <a:rPr lang="en-US" sz="3600">
                <a:latin typeface="Arial"/>
                <a:ea typeface="Arial"/>
                <a:cs typeface="Arial"/>
                <a:sym typeface="Arial"/>
              </a:rPr>
              <a:t>Materials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71"/>
          <p:cNvSpPr/>
          <p:nvPr/>
        </p:nvSpPr>
        <p:spPr>
          <a:xfrm>
            <a:off x="1120531" y="1568610"/>
            <a:ext cx="6741862" cy="4295003"/>
          </a:xfrm>
          <a:prstGeom prst="cloudCallout">
            <a:avLst>
              <a:gd name="adj1" fmla="val -56805"/>
              <a:gd name="adj2" fmla="val -37887"/>
            </a:avLst>
          </a:prstGeom>
          <a:gradFill>
            <a:gsLst>
              <a:gs pos="0">
                <a:srgbClr val="C2D1FF"/>
              </a:gs>
              <a:gs pos="35000">
                <a:srgbClr val="D4DDFF"/>
              </a:gs>
              <a:gs pos="100000">
                <a:srgbClr val="EBF2FF"/>
              </a:gs>
            </a:gsLst>
            <a:lin ang="16200000" scaled="0"/>
          </a:gradFill>
          <a:ln w="9525" cap="flat" cmpd="sng">
            <a:solidFill>
              <a:srgbClr val="A4B1D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519113" marR="0" lvl="0" indent="0" algn="ctr" rtl="0">
              <a:spcBef>
                <a:spcPts val="0"/>
              </a:spcBef>
              <a:spcAft>
                <a:spcPts val="0"/>
              </a:spcAft>
              <a:buNone/>
            </a:pPr>
            <a:r>
              <a:rPr lang="en-US" sz="2400" b="1">
                <a:solidFill>
                  <a:schemeClr val="accent6"/>
                </a:solidFill>
                <a:latin typeface="Calibri"/>
                <a:ea typeface="Calibri"/>
                <a:cs typeface="Calibri"/>
                <a:sym typeface="Calibri"/>
              </a:rPr>
              <a:t>How will this vision of your school align with your </a:t>
            </a:r>
            <a:br>
              <a:rPr lang="en-US" sz="2400" b="1">
                <a:solidFill>
                  <a:schemeClr val="accent6"/>
                </a:solidFill>
                <a:latin typeface="Calibri"/>
                <a:ea typeface="Calibri"/>
                <a:cs typeface="Calibri"/>
                <a:sym typeface="Calibri"/>
              </a:rPr>
            </a:br>
            <a:r>
              <a:rPr lang="en-US" sz="2400" b="1">
                <a:solidFill>
                  <a:schemeClr val="accent6"/>
                </a:solidFill>
                <a:latin typeface="Calibri"/>
                <a:ea typeface="Calibri"/>
                <a:cs typeface="Calibri"/>
                <a:sym typeface="Calibri"/>
              </a:rPr>
              <a:t>School Improvement Plan and your Mission Statements?</a:t>
            </a:r>
            <a:endParaRPr/>
          </a:p>
          <a:p>
            <a:pPr marL="0" marR="0" lvl="0" indent="0" algn="ctr" rtl="0">
              <a:spcBef>
                <a:spcPts val="0"/>
              </a:spcBef>
              <a:spcAft>
                <a:spcPts val="0"/>
              </a:spcAft>
              <a:buNone/>
            </a:pPr>
            <a:endParaRPr sz="2200">
              <a:solidFill>
                <a:srgbClr val="000000"/>
              </a:solidFill>
              <a:latin typeface="Calibri"/>
              <a:ea typeface="Calibri"/>
              <a:cs typeface="Calibri"/>
              <a:sym typeface="Calibri"/>
            </a:endParaRPr>
          </a:p>
        </p:txBody>
      </p:sp>
      <p:pic>
        <p:nvPicPr>
          <p:cNvPr id="534" name="Google Shape;534;p71" title="Practice Icon"/>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535" name="Google Shape;535;p71"/>
          <p:cNvSpPr txBox="1">
            <a:spLocks noGrp="1"/>
          </p:cNvSpPr>
          <p:nvPr>
            <p:ph type="title"/>
          </p:nvPr>
        </p:nvSpPr>
        <p:spPr>
          <a:xfrm>
            <a:off x="1117600" y="313387"/>
            <a:ext cx="6755324" cy="65309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00"/>
              <a:buFont typeface="Twentieth Century"/>
              <a:buNone/>
            </a:pPr>
            <a:r>
              <a:rPr lang="en-US" b="1"/>
              <a:t>Align your vision</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72"/>
          <p:cNvSpPr txBox="1">
            <a:spLocks noGrp="1"/>
          </p:cNvSpPr>
          <p:nvPr>
            <p:ph type="title"/>
          </p:nvPr>
        </p:nvSpPr>
        <p:spPr>
          <a:xfrm>
            <a:off x="1117600" y="313375"/>
            <a:ext cx="7771800" cy="653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Cultural Responsiveness and Its Core Components in SWPBIS </a:t>
            </a:r>
            <a:endParaRPr/>
          </a:p>
        </p:txBody>
      </p:sp>
      <p:sp>
        <p:nvSpPr>
          <p:cNvPr id="542" name="Google Shape;542;p72"/>
          <p:cNvSpPr txBox="1">
            <a:spLocks noGrp="1"/>
          </p:cNvSpPr>
          <p:nvPr>
            <p:ph type="body" idx="1"/>
          </p:nvPr>
        </p:nvSpPr>
        <p:spPr>
          <a:xfrm>
            <a:off x="504067" y="2131950"/>
            <a:ext cx="7295400" cy="4373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a:t>Cultural responsiveness includes:</a:t>
            </a:r>
            <a:endParaRPr/>
          </a:p>
          <a:p>
            <a:pPr marL="457200" lvl="0" indent="-431800" algn="l" rtl="0">
              <a:spcBef>
                <a:spcPts val="640"/>
              </a:spcBef>
              <a:spcAft>
                <a:spcPts val="0"/>
              </a:spcAft>
              <a:buSzPts val="3200"/>
              <a:buChar char="●"/>
            </a:pPr>
            <a:r>
              <a:rPr lang="en-US"/>
              <a:t>holding high expectations for all students</a:t>
            </a:r>
            <a:endParaRPr/>
          </a:p>
          <a:p>
            <a:pPr marL="457200" lvl="0" indent="-431800" algn="l" rtl="0">
              <a:spcBef>
                <a:spcPts val="0"/>
              </a:spcBef>
              <a:spcAft>
                <a:spcPts val="0"/>
              </a:spcAft>
              <a:buSzPts val="3200"/>
              <a:buChar char="●"/>
            </a:pPr>
            <a:r>
              <a:rPr lang="en-US"/>
              <a:t>using students’ cultures and experiences to enhance their learning</a:t>
            </a:r>
            <a:endParaRPr/>
          </a:p>
          <a:p>
            <a:pPr marL="457200" lvl="0" indent="-431800" algn="l" rtl="0">
              <a:spcBef>
                <a:spcPts val="0"/>
              </a:spcBef>
              <a:spcAft>
                <a:spcPts val="0"/>
              </a:spcAft>
              <a:buSzPts val="3200"/>
              <a:buChar char="●"/>
            </a:pPr>
            <a:r>
              <a:rPr lang="en-US"/>
              <a:t>providing all students with access to effective instruction and adequate resources for learning</a:t>
            </a:r>
            <a:endParaRPr/>
          </a:p>
          <a:p>
            <a:pPr marL="0" lvl="0" indent="0" algn="l" rtl="0">
              <a:spcBef>
                <a:spcPts val="640"/>
              </a:spcBef>
              <a:spcAft>
                <a:spcPts val="0"/>
              </a:spcAft>
              <a:buNone/>
            </a:pPr>
            <a:r>
              <a:rPr lang="en-US" sz="1800"/>
              <a:t>(Klingner et al., 2005)</a:t>
            </a:r>
            <a:endParaRPr sz="1800"/>
          </a:p>
        </p:txBody>
      </p:sp>
      <p:pic>
        <p:nvPicPr>
          <p:cNvPr id="543" name="Google Shape;543;p72"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50"/>
              </a:srgbClr>
            </a:outerShdw>
          </a:effectLst>
        </p:spPr>
      </p:pic>
      <p:pic>
        <p:nvPicPr>
          <p:cNvPr id="544" name="Google Shape;544;p72" descr="PBIS cultural responsiveness field guide: resources for trainers and coaches">
            <a:hlinkClick r:id="rId4"/>
          </p:cNvPr>
          <p:cNvPicPr preferRelativeResize="0"/>
          <p:nvPr/>
        </p:nvPicPr>
        <p:blipFill>
          <a:blip r:embed="rId5">
            <a:alphaModFix/>
          </a:blip>
          <a:stretch>
            <a:fillRect/>
          </a:stretch>
        </p:blipFill>
        <p:spPr>
          <a:xfrm>
            <a:off x="5263200" y="674150"/>
            <a:ext cx="3285449" cy="15958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73"/>
          <p:cNvSpPr txBox="1">
            <a:spLocks noGrp="1"/>
          </p:cNvSpPr>
          <p:nvPr>
            <p:ph type="title"/>
          </p:nvPr>
        </p:nvSpPr>
        <p:spPr>
          <a:xfrm>
            <a:off x="1117600" y="313375"/>
            <a:ext cx="7812900" cy="653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Core Components of Cultural Responsiveness within SWPBIS</a:t>
            </a:r>
            <a:endParaRPr/>
          </a:p>
        </p:txBody>
      </p:sp>
      <p:sp>
        <p:nvSpPr>
          <p:cNvPr id="551" name="Google Shape;551;p73"/>
          <p:cNvSpPr txBox="1">
            <a:spLocks noGrp="1"/>
          </p:cNvSpPr>
          <p:nvPr>
            <p:ph type="body" idx="1"/>
          </p:nvPr>
        </p:nvSpPr>
        <p:spPr>
          <a:xfrm>
            <a:off x="977642" y="1600200"/>
            <a:ext cx="7295400" cy="4373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a:t>1. Identity </a:t>
            </a:r>
            <a:endParaRPr/>
          </a:p>
          <a:p>
            <a:pPr marL="0" lvl="0" indent="0" algn="l" rtl="0">
              <a:spcBef>
                <a:spcPts val="640"/>
              </a:spcBef>
              <a:spcAft>
                <a:spcPts val="0"/>
              </a:spcAft>
              <a:buNone/>
            </a:pPr>
            <a:r>
              <a:rPr lang="en-US"/>
              <a:t>2. Voice </a:t>
            </a:r>
            <a:endParaRPr/>
          </a:p>
          <a:p>
            <a:pPr marL="0" lvl="0" indent="0" algn="l" rtl="0">
              <a:spcBef>
                <a:spcPts val="640"/>
              </a:spcBef>
              <a:spcAft>
                <a:spcPts val="0"/>
              </a:spcAft>
              <a:buNone/>
            </a:pPr>
            <a:r>
              <a:rPr lang="en-US"/>
              <a:t>3. Supportive Environment </a:t>
            </a:r>
            <a:endParaRPr/>
          </a:p>
          <a:p>
            <a:pPr marL="0" lvl="0" indent="0" algn="l" rtl="0">
              <a:spcBef>
                <a:spcPts val="640"/>
              </a:spcBef>
              <a:spcAft>
                <a:spcPts val="0"/>
              </a:spcAft>
              <a:buNone/>
            </a:pPr>
            <a:r>
              <a:rPr lang="en-US"/>
              <a:t>4. Situational Appropriateness </a:t>
            </a:r>
            <a:endParaRPr/>
          </a:p>
          <a:p>
            <a:pPr marL="0" lvl="0" indent="0" algn="l" rtl="0">
              <a:spcBef>
                <a:spcPts val="640"/>
              </a:spcBef>
              <a:spcAft>
                <a:spcPts val="0"/>
              </a:spcAft>
              <a:buNone/>
            </a:pPr>
            <a:r>
              <a:rPr lang="en-US"/>
              <a:t>5. Data for Equity</a:t>
            </a:r>
            <a:endParaRPr/>
          </a:p>
        </p:txBody>
      </p:sp>
      <p:pic>
        <p:nvPicPr>
          <p:cNvPr id="552" name="Google Shape;552;p73"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5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graphicFrame>
        <p:nvGraphicFramePr>
          <p:cNvPr id="558" name="Google Shape;558;p74" descr="Following items listed: discipline data, data-based decision making, fidelity data, annual evaluation." title="TFI Sub-scale: Evaluation"/>
          <p:cNvGraphicFramePr/>
          <p:nvPr/>
        </p:nvGraphicFramePr>
        <p:xfrm>
          <a:off x="4460241" y="1229597"/>
          <a:ext cx="3000000" cy="3000000"/>
        </p:xfrm>
        <a:graphic>
          <a:graphicData uri="http://schemas.openxmlformats.org/drawingml/2006/table">
            <a:tbl>
              <a:tblPr firstRow="1" bandRow="1">
                <a:noFill/>
                <a:tableStyleId>{EB6E8477-740B-49D1-854D-12E81283E8E0}</a:tableStyleId>
              </a:tblPr>
              <a:tblGrid>
                <a:gridCol w="936950">
                  <a:extLst>
                    <a:ext uri="{9D8B030D-6E8A-4147-A177-3AD203B41FA5}">
                      <a16:colId xmlns:a16="http://schemas.microsoft.com/office/drawing/2014/main" val="20000"/>
                    </a:ext>
                  </a:extLst>
                </a:gridCol>
                <a:gridCol w="3122350">
                  <a:extLst>
                    <a:ext uri="{9D8B030D-6E8A-4147-A177-3AD203B41FA5}">
                      <a16:colId xmlns:a16="http://schemas.microsoft.com/office/drawing/2014/main" val="20001"/>
                    </a:ext>
                  </a:extLst>
                </a:gridCol>
              </a:tblGrid>
              <a:tr h="28155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Evaluation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38225">
                <a:tc>
                  <a:txBody>
                    <a:bodyPr/>
                    <a:lstStyle/>
                    <a:p>
                      <a:pPr marL="0" marR="0" lvl="0" indent="0" algn="l" rtl="0">
                        <a:spcBef>
                          <a:spcPts val="0"/>
                        </a:spcBef>
                        <a:spcAft>
                          <a:spcPts val="0"/>
                        </a:spcAft>
                        <a:buNone/>
                      </a:pPr>
                      <a:r>
                        <a:rPr lang="en-US" sz="1600">
                          <a:solidFill>
                            <a:schemeClr val="dk2"/>
                          </a:solidFill>
                        </a:rPr>
                        <a:t>TFI 1.12</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Discipline Data</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38225">
                <a:tc>
                  <a:txBody>
                    <a:bodyPr/>
                    <a:lstStyle/>
                    <a:p>
                      <a:pPr marL="0" marR="0" lvl="0" indent="0" algn="l" rtl="0">
                        <a:spcBef>
                          <a:spcPts val="0"/>
                        </a:spcBef>
                        <a:spcAft>
                          <a:spcPts val="0"/>
                        </a:spcAft>
                        <a:buNone/>
                      </a:pPr>
                      <a:r>
                        <a:rPr lang="en-US" sz="1600">
                          <a:solidFill>
                            <a:schemeClr val="dk2"/>
                          </a:solidFill>
                        </a:rPr>
                        <a:t>TFI 1.13</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Data-based Decision Making</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38225">
                <a:tc>
                  <a:txBody>
                    <a:bodyPr/>
                    <a:lstStyle/>
                    <a:p>
                      <a:pPr marL="0" marR="0" lvl="0" indent="0" algn="l" rtl="0">
                        <a:spcBef>
                          <a:spcPts val="0"/>
                        </a:spcBef>
                        <a:spcAft>
                          <a:spcPts val="0"/>
                        </a:spcAft>
                        <a:buNone/>
                      </a:pPr>
                      <a:r>
                        <a:rPr lang="en-US" sz="1600">
                          <a:solidFill>
                            <a:schemeClr val="dk2"/>
                          </a:solidFill>
                        </a:rPr>
                        <a:t>TFI 1.14</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Fidelity Data</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38225">
                <a:tc>
                  <a:txBody>
                    <a:bodyPr/>
                    <a:lstStyle/>
                    <a:p>
                      <a:pPr marL="0" marR="0" lvl="0" indent="0" algn="l" rtl="0">
                        <a:spcBef>
                          <a:spcPts val="0"/>
                        </a:spcBef>
                        <a:spcAft>
                          <a:spcPts val="0"/>
                        </a:spcAft>
                        <a:buNone/>
                      </a:pPr>
                      <a:r>
                        <a:rPr lang="en-US" sz="1600">
                          <a:solidFill>
                            <a:schemeClr val="dk2"/>
                          </a:solidFill>
                        </a:rPr>
                        <a:t>TFI 1.15</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Annual Evaluation</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559" name="Google Shape;559;p74" descr="Following items listed: behavioral expecations, teaching expectations, problem behavior definitions, discipline policies, professional development, classroom procedures, feedback and acknowledgement, faculty involvement, and student/family/community involvement." title="TFI Sub-scale: Implementation"/>
          <p:cNvGraphicFramePr/>
          <p:nvPr/>
        </p:nvGraphicFramePr>
        <p:xfrm>
          <a:off x="724107" y="2464051"/>
          <a:ext cx="3000000" cy="3000000"/>
        </p:xfrm>
        <a:graphic>
          <a:graphicData uri="http://schemas.openxmlformats.org/drawingml/2006/table">
            <a:tbl>
              <a:tblPr firstRow="1" bandRow="1">
                <a:noFill/>
                <a:tableStyleId>{EB6E8477-740B-49D1-854D-12E81283E8E0}</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447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Implementation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91675">
                <a:tc>
                  <a:txBody>
                    <a:bodyPr/>
                    <a:lstStyle/>
                    <a:p>
                      <a:pPr marL="0" marR="0" lvl="0" indent="0" algn="l" rtl="0">
                        <a:spcBef>
                          <a:spcPts val="0"/>
                        </a:spcBef>
                        <a:spcAft>
                          <a:spcPts val="0"/>
                        </a:spcAft>
                        <a:buNone/>
                      </a:pPr>
                      <a:r>
                        <a:rPr lang="en-US" sz="1600" b="0">
                          <a:solidFill>
                            <a:schemeClr val="dk2"/>
                          </a:solidFill>
                        </a:rPr>
                        <a:t>TFI 1.3</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Behavioral Expectations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91675">
                <a:tc>
                  <a:txBody>
                    <a:bodyPr/>
                    <a:lstStyle/>
                    <a:p>
                      <a:pPr marL="0" marR="0" lvl="0" indent="0" algn="l" rtl="0">
                        <a:spcBef>
                          <a:spcPts val="0"/>
                        </a:spcBef>
                        <a:spcAft>
                          <a:spcPts val="0"/>
                        </a:spcAft>
                        <a:buNone/>
                      </a:pPr>
                      <a:r>
                        <a:rPr lang="en-US" sz="1600" b="0">
                          <a:solidFill>
                            <a:schemeClr val="dk2"/>
                          </a:solidFill>
                        </a:rPr>
                        <a:t>TFI 1.4</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Teaching Expectations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91675">
                <a:tc>
                  <a:txBody>
                    <a:bodyPr/>
                    <a:lstStyle/>
                    <a:p>
                      <a:pPr marL="0" marR="0" lvl="0" indent="0" algn="l" rtl="0">
                        <a:spcBef>
                          <a:spcPts val="0"/>
                        </a:spcBef>
                        <a:spcAft>
                          <a:spcPts val="0"/>
                        </a:spcAft>
                        <a:buNone/>
                      </a:pPr>
                      <a:r>
                        <a:rPr lang="en-US" sz="1600" b="0">
                          <a:solidFill>
                            <a:schemeClr val="dk2"/>
                          </a:solidFill>
                        </a:rPr>
                        <a:t>TFI 1.5</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Problem Behavior Definitions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91675">
                <a:tc>
                  <a:txBody>
                    <a:bodyPr/>
                    <a:lstStyle/>
                    <a:p>
                      <a:pPr marL="0" marR="0" lvl="0" indent="0" algn="l" rtl="0">
                        <a:spcBef>
                          <a:spcPts val="0"/>
                        </a:spcBef>
                        <a:spcAft>
                          <a:spcPts val="0"/>
                        </a:spcAft>
                        <a:buNone/>
                      </a:pPr>
                      <a:r>
                        <a:rPr lang="en-US" sz="1600">
                          <a:solidFill>
                            <a:schemeClr val="dk2"/>
                          </a:solidFill>
                        </a:rPr>
                        <a:t>TFI 1.6</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Discipline Policies</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291675">
                <a:tc>
                  <a:txBody>
                    <a:bodyPr/>
                    <a:lstStyle/>
                    <a:p>
                      <a:pPr marL="0" marR="0" lvl="0" indent="0" algn="l" rtl="0">
                        <a:spcBef>
                          <a:spcPts val="0"/>
                        </a:spcBef>
                        <a:spcAft>
                          <a:spcPts val="0"/>
                        </a:spcAft>
                        <a:buNone/>
                      </a:pPr>
                      <a:r>
                        <a:rPr lang="en-US" sz="1600">
                          <a:solidFill>
                            <a:schemeClr val="dk2"/>
                          </a:solidFill>
                        </a:rPr>
                        <a:t>TFI 1.7</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Professional Development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291675">
                <a:tc>
                  <a:txBody>
                    <a:bodyPr/>
                    <a:lstStyle/>
                    <a:p>
                      <a:pPr marL="0" marR="0" lvl="0" indent="0" algn="l" rtl="0">
                        <a:spcBef>
                          <a:spcPts val="0"/>
                        </a:spcBef>
                        <a:spcAft>
                          <a:spcPts val="0"/>
                        </a:spcAft>
                        <a:buNone/>
                      </a:pPr>
                      <a:r>
                        <a:rPr lang="en-US" sz="1600">
                          <a:solidFill>
                            <a:schemeClr val="dk2"/>
                          </a:solidFill>
                        </a:rPr>
                        <a:t>TFI 1.8</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Classroom Procedures</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503800">
                <a:tc>
                  <a:txBody>
                    <a:bodyPr/>
                    <a:lstStyle/>
                    <a:p>
                      <a:pPr marL="0" marR="0" lvl="0" indent="0" algn="l" rtl="0">
                        <a:spcBef>
                          <a:spcPts val="0"/>
                        </a:spcBef>
                        <a:spcAft>
                          <a:spcPts val="0"/>
                        </a:spcAft>
                        <a:buNone/>
                      </a:pPr>
                      <a:r>
                        <a:rPr lang="en-US" sz="1600">
                          <a:solidFill>
                            <a:schemeClr val="dk2"/>
                          </a:solidFill>
                        </a:rPr>
                        <a:t>TFI 1.9</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Feedback and Acknowledgement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r h="291675">
                <a:tc>
                  <a:txBody>
                    <a:bodyPr/>
                    <a:lstStyle/>
                    <a:p>
                      <a:pPr marL="0" marR="0" lvl="0" indent="0" algn="l" rtl="0">
                        <a:spcBef>
                          <a:spcPts val="0"/>
                        </a:spcBef>
                        <a:spcAft>
                          <a:spcPts val="0"/>
                        </a:spcAft>
                        <a:buNone/>
                      </a:pPr>
                      <a:r>
                        <a:rPr lang="en-US" sz="1600">
                          <a:solidFill>
                            <a:schemeClr val="dk2"/>
                          </a:solidFill>
                        </a:rPr>
                        <a:t>TFI 1.10</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Faculty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8"/>
                  </a:ext>
                </a:extLst>
              </a:tr>
              <a:tr h="555925">
                <a:tc>
                  <a:txBody>
                    <a:bodyPr/>
                    <a:lstStyle/>
                    <a:p>
                      <a:pPr marL="0" marR="0" lvl="0" indent="0" algn="l" rtl="0">
                        <a:spcBef>
                          <a:spcPts val="0"/>
                        </a:spcBef>
                        <a:spcAft>
                          <a:spcPts val="0"/>
                        </a:spcAft>
                        <a:buNone/>
                      </a:pPr>
                      <a:r>
                        <a:rPr lang="en-US" sz="1600">
                          <a:solidFill>
                            <a:schemeClr val="dk2"/>
                          </a:solidFill>
                        </a:rPr>
                        <a:t>TFI 1.11</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Student/Family/Community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9"/>
                  </a:ext>
                </a:extLst>
              </a:tr>
            </a:tbl>
          </a:graphicData>
        </a:graphic>
      </p:graphicFrame>
      <p:graphicFrame>
        <p:nvGraphicFramePr>
          <p:cNvPr id="560" name="Google Shape;560;p74" descr="Two items listed: team composition and team operating procedures" title="TFI Sub-scale: Team"/>
          <p:cNvGraphicFramePr/>
          <p:nvPr/>
        </p:nvGraphicFramePr>
        <p:xfrm>
          <a:off x="724108" y="1229597"/>
          <a:ext cx="3000000" cy="3000000"/>
        </p:xfrm>
        <a:graphic>
          <a:graphicData uri="http://schemas.openxmlformats.org/drawingml/2006/table">
            <a:tbl>
              <a:tblPr firstRow="1" bandRow="1">
                <a:noFill/>
                <a:tableStyleId>{EB6E8477-740B-49D1-854D-12E81283E8E0}</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164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Team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1.1</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Composition</a:t>
                      </a:r>
                      <a:endParaRPr/>
                    </a:p>
                  </a:txBody>
                  <a:tcPr marL="91450" marR="91450" marT="45725" marB="45725"/>
                </a:tc>
                <a:extLst>
                  <a:ext uri="{0D108BD9-81ED-4DB2-BD59-A6C34878D82A}">
                    <a16:rowId xmlns:a16="http://schemas.microsoft.com/office/drawing/2014/main" val="10001"/>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1.2</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Operating Procedures</a:t>
                      </a:r>
                      <a:endParaRPr/>
                    </a:p>
                  </a:txBody>
                  <a:tcPr marL="91450" marR="91450" marT="45725" marB="45725"/>
                </a:tc>
                <a:extLst>
                  <a:ext uri="{0D108BD9-81ED-4DB2-BD59-A6C34878D82A}">
                    <a16:rowId xmlns:a16="http://schemas.microsoft.com/office/drawing/2014/main" val="10002"/>
                  </a:ext>
                </a:extLst>
              </a:tr>
            </a:tbl>
          </a:graphicData>
        </a:graphic>
      </p:graphicFrame>
      <p:pic>
        <p:nvPicPr>
          <p:cNvPr id="561" name="Google Shape;561;p74"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562" name="Google Shape;562;p74"/>
          <p:cNvSpPr txBox="1">
            <a:spLocks noGrp="1"/>
          </p:cNvSpPr>
          <p:nvPr>
            <p:ph type="title"/>
          </p:nvPr>
        </p:nvSpPr>
        <p:spPr>
          <a:xfrm>
            <a:off x="1167409" y="288118"/>
            <a:ext cx="6783410" cy="71323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40"/>
              <a:buFont typeface="Twentieth Century"/>
              <a:buNone/>
            </a:pPr>
            <a:r>
              <a:rPr lang="en-US" sz="3240"/>
              <a:t> Tier 1: Professional Learning Roadmap</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75"/>
          <p:cNvSpPr txBox="1">
            <a:spLocks noGrp="1"/>
          </p:cNvSpPr>
          <p:nvPr>
            <p:ph type="body" idx="1"/>
          </p:nvPr>
        </p:nvSpPr>
        <p:spPr>
          <a:xfrm>
            <a:off x="342618" y="1600200"/>
            <a:ext cx="8526734" cy="4691069"/>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2000"/>
              <a:buFont typeface="Noto Sans Symbols"/>
              <a:buChar char="▪"/>
            </a:pPr>
            <a:r>
              <a:rPr lang="en-US" sz="2000">
                <a:solidFill>
                  <a:srgbClr val="000000"/>
                </a:solidFill>
              </a:rPr>
              <a:t>Algozzine et al., (2014). </a:t>
            </a:r>
            <a:r>
              <a:rPr lang="en-US" sz="2000" i="1">
                <a:solidFill>
                  <a:srgbClr val="000000"/>
                </a:solidFill>
              </a:rPr>
              <a:t>Tiered Fidelity Inventory</a:t>
            </a:r>
            <a:r>
              <a:rPr lang="en-US" sz="2000">
                <a:solidFill>
                  <a:srgbClr val="000000"/>
                </a:solidFill>
              </a:rPr>
              <a:t>. </a:t>
            </a:r>
            <a:endParaRPr/>
          </a:p>
          <a:p>
            <a:pPr marL="285750" lvl="0" indent="-285750" algn="l" rtl="0">
              <a:spcBef>
                <a:spcPts val="400"/>
              </a:spcBef>
              <a:spcAft>
                <a:spcPts val="0"/>
              </a:spcAft>
              <a:buSzPts val="2000"/>
              <a:buFont typeface="Noto Sans Symbols"/>
              <a:buChar char="▪"/>
            </a:pPr>
            <a:r>
              <a:rPr lang="en-US" sz="2000">
                <a:solidFill>
                  <a:srgbClr val="000000"/>
                </a:solidFill>
              </a:rPr>
              <a:t>Kincaid, Childs, &amp; George. (2010). </a:t>
            </a:r>
            <a:r>
              <a:rPr lang="en-US" sz="2000" i="1">
                <a:solidFill>
                  <a:srgbClr val="000000"/>
                </a:solidFill>
              </a:rPr>
              <a:t>Benchmarks of Quality</a:t>
            </a:r>
            <a:endParaRPr sz="2000">
              <a:solidFill>
                <a:srgbClr val="000000"/>
              </a:solidFill>
            </a:endParaRPr>
          </a:p>
          <a:p>
            <a:pPr marL="285750" lvl="0" indent="-285750" algn="l" rtl="0">
              <a:spcBef>
                <a:spcPts val="400"/>
              </a:spcBef>
              <a:spcAft>
                <a:spcPts val="0"/>
              </a:spcAft>
              <a:buSzPts val="2000"/>
              <a:buFont typeface="Noto Sans Symbols"/>
              <a:buChar char="▪"/>
            </a:pPr>
            <a:r>
              <a:rPr lang="en-US" sz="2000">
                <a:solidFill>
                  <a:srgbClr val="000000"/>
                </a:solidFill>
              </a:rPr>
              <a:t>Loman, S., Borgemeier, C. &amp; Rodriguez, B.J. Practical Functional Behavioral Assessment &amp; Behavior Support Planning Training Manual for School-Based Personnel. Retrieved May 1, 2015, from </a:t>
            </a:r>
            <a:r>
              <a:rPr lang="en-US" sz="2000" u="sng">
                <a:solidFill>
                  <a:schemeClr val="hlink"/>
                </a:solidFill>
                <a:hlinkClick r:id="rId3"/>
              </a:rPr>
              <a:t>http://basicfba.pbworks.com/w/file/fetch/58926672/Basic%20FBAandBSP4.2012.%20RACER.pdf</a:t>
            </a:r>
            <a:endParaRPr sz="2000">
              <a:solidFill>
                <a:srgbClr val="000000"/>
              </a:solidFill>
            </a:endParaRPr>
          </a:p>
          <a:p>
            <a:pPr marL="285750" lvl="0" indent="-285750" algn="l" rtl="0">
              <a:spcBef>
                <a:spcPts val="400"/>
              </a:spcBef>
              <a:spcAft>
                <a:spcPts val="0"/>
              </a:spcAft>
              <a:buSzPts val="2000"/>
              <a:buFont typeface="Noto Sans Symbols"/>
              <a:buChar char="▪"/>
            </a:pPr>
            <a:r>
              <a:rPr lang="en-US" sz="2000">
                <a:solidFill>
                  <a:srgbClr val="000000"/>
                </a:solidFill>
              </a:rPr>
              <a:t>Missouri PBIS Resources. Retrieved May 1, 2015 from </a:t>
            </a:r>
            <a:r>
              <a:rPr lang="en-US" sz="2000" u="sng">
                <a:solidFill>
                  <a:schemeClr val="hlink"/>
                </a:solidFill>
                <a:hlinkClick r:id="rId4"/>
              </a:rPr>
              <a:t>http://pbismissouri.org/</a:t>
            </a:r>
            <a:r>
              <a:rPr lang="en-US" sz="2000">
                <a:solidFill>
                  <a:srgbClr val="000000"/>
                </a:solidFill>
              </a:rPr>
              <a:t> </a:t>
            </a:r>
            <a:endParaRPr/>
          </a:p>
          <a:p>
            <a:pPr marL="285750" lvl="0" indent="-285750" algn="l" rtl="0">
              <a:spcBef>
                <a:spcPts val="400"/>
              </a:spcBef>
              <a:spcAft>
                <a:spcPts val="0"/>
              </a:spcAft>
              <a:buSzPts val="2000"/>
              <a:buFont typeface="Noto Sans Symbols"/>
              <a:buChar char="▪"/>
            </a:pPr>
            <a:r>
              <a:rPr lang="en-US" sz="2000" u="sng">
                <a:solidFill>
                  <a:schemeClr val="hlink"/>
                </a:solidFill>
                <a:hlinkClick r:id="rId5"/>
              </a:rPr>
              <a:t>PBISApps.org</a:t>
            </a:r>
            <a:r>
              <a:rPr lang="en-US" sz="2000">
                <a:solidFill>
                  <a:srgbClr val="000000"/>
                </a:solidFill>
              </a:rPr>
              <a:t> </a:t>
            </a:r>
            <a:endParaRPr/>
          </a:p>
          <a:p>
            <a:pPr marL="285750" lvl="0" indent="-285750" algn="l" rtl="0">
              <a:spcBef>
                <a:spcPts val="400"/>
              </a:spcBef>
              <a:spcAft>
                <a:spcPts val="0"/>
              </a:spcAft>
              <a:buSzPts val="2000"/>
              <a:buFont typeface="Noto Sans Symbols"/>
              <a:buChar char="▪"/>
            </a:pPr>
            <a:r>
              <a:rPr lang="en-US" sz="2000">
                <a:solidFill>
                  <a:srgbClr val="000000"/>
                </a:solidFill>
              </a:rPr>
              <a:t>United States Department of Education, Office of Special Education Programs (2010). </a:t>
            </a:r>
            <a:r>
              <a:rPr lang="en-US" sz="2000" i="1">
                <a:solidFill>
                  <a:srgbClr val="000000"/>
                </a:solidFill>
              </a:rPr>
              <a:t>Implementation Blueprint and Self-Assessment:  Positive Behavioral Interventions and Supports.</a:t>
            </a:r>
            <a:r>
              <a:rPr lang="en-US" sz="2000">
                <a:solidFill>
                  <a:srgbClr val="000000"/>
                </a:solidFill>
              </a:rPr>
              <a:t> Retrieved May 1, 2015, from </a:t>
            </a:r>
            <a:r>
              <a:rPr lang="en-US" sz="2000" u="sng">
                <a:solidFill>
                  <a:schemeClr val="hlink"/>
                </a:solidFill>
                <a:hlinkClick r:id="rId6"/>
              </a:rPr>
              <a:t>http://www.pbis.org/Common/Cms/files/pbisresources/SWPBS_ImplementationBlueprint_vSep_23_2010.pdf</a:t>
            </a:r>
            <a:r>
              <a:rPr lang="en-US" sz="2000">
                <a:solidFill>
                  <a:srgbClr val="000000"/>
                </a:solidFill>
              </a:rPr>
              <a:t> </a:t>
            </a:r>
            <a:endParaRPr/>
          </a:p>
          <a:p>
            <a:pPr marL="0" lvl="0" indent="0" algn="l" rtl="0">
              <a:spcBef>
                <a:spcPts val="640"/>
              </a:spcBef>
              <a:spcAft>
                <a:spcPts val="0"/>
              </a:spcAft>
              <a:buSzPts val="3200"/>
              <a:buNone/>
            </a:pPr>
            <a:endParaRPr/>
          </a:p>
        </p:txBody>
      </p:sp>
      <p:sp>
        <p:nvSpPr>
          <p:cNvPr id="569" name="Google Shape;569;p75"/>
          <p:cNvSpPr txBox="1">
            <a:spLocks noGrp="1"/>
          </p:cNvSpPr>
          <p:nvPr>
            <p:ph type="title"/>
          </p:nvPr>
        </p:nvSpPr>
        <p:spPr>
          <a:xfrm>
            <a:off x="1117600" y="313387"/>
            <a:ext cx="6755324" cy="6530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Twentieth Century"/>
              <a:buNone/>
            </a:pPr>
            <a:r>
              <a:rPr lang="en-US"/>
              <a:t>References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6"/>
          <p:cNvSpPr txBox="1">
            <a:spLocks noGrp="1"/>
          </p:cNvSpPr>
          <p:nvPr>
            <p:ph type="body" idx="1"/>
          </p:nvPr>
        </p:nvSpPr>
        <p:spPr>
          <a:xfrm>
            <a:off x="427382" y="1054746"/>
            <a:ext cx="8426697" cy="4800600"/>
          </a:xfrm>
          <a:prstGeom prst="rect">
            <a:avLst/>
          </a:prstGeom>
          <a:noFill/>
          <a:ln>
            <a:noFill/>
          </a:ln>
        </p:spPr>
        <p:txBody>
          <a:bodyPr spcFirstLastPara="1" wrap="square" lIns="91425" tIns="45700" rIns="91425" bIns="45700" anchor="t" anchorCtr="0">
            <a:noAutofit/>
          </a:bodyPr>
          <a:lstStyle/>
          <a:p>
            <a:pPr marL="457200" lvl="1" indent="0" algn="l" rtl="0">
              <a:lnSpc>
                <a:spcPct val="120000"/>
              </a:lnSpc>
              <a:spcBef>
                <a:spcPts val="0"/>
              </a:spcBef>
              <a:spcAft>
                <a:spcPts val="0"/>
              </a:spcAft>
              <a:buSzPts val="2400"/>
              <a:buNone/>
            </a:pPr>
            <a:r>
              <a:rPr lang="en-US" sz="2400" b="1">
                <a:latin typeface="Arial"/>
                <a:ea typeface="Arial"/>
                <a:cs typeface="Arial"/>
                <a:sym typeface="Arial"/>
              </a:rPr>
              <a:t>For each team member</a:t>
            </a:r>
            <a:r>
              <a:rPr lang="en-US" sz="2400">
                <a:latin typeface="Arial"/>
                <a:ea typeface="Arial"/>
                <a:cs typeface="Arial"/>
                <a:sym typeface="Arial"/>
              </a:rPr>
              <a:t> </a:t>
            </a:r>
            <a:endParaRPr/>
          </a:p>
          <a:p>
            <a:pPr marL="1143000" lvl="2" indent="-228600" algn="l" rtl="0">
              <a:lnSpc>
                <a:spcPct val="120000"/>
              </a:lnSpc>
              <a:spcBef>
                <a:spcPts val="480"/>
              </a:spcBef>
              <a:spcAft>
                <a:spcPts val="0"/>
              </a:spcAft>
              <a:buSzPts val="2400"/>
              <a:buFont typeface="Noto Sans Symbols"/>
              <a:buChar char="✔"/>
            </a:pPr>
            <a:r>
              <a:rPr lang="en-US">
                <a:latin typeface="Arial"/>
                <a:ea typeface="Arial"/>
                <a:cs typeface="Arial"/>
                <a:sym typeface="Arial"/>
              </a:rPr>
              <a:t>Access to materials online</a:t>
            </a:r>
            <a:endParaRPr/>
          </a:p>
          <a:p>
            <a:pPr marL="457200" lvl="1" indent="0" algn="l" rtl="0">
              <a:lnSpc>
                <a:spcPct val="120000"/>
              </a:lnSpc>
              <a:spcBef>
                <a:spcPts val="480"/>
              </a:spcBef>
              <a:spcAft>
                <a:spcPts val="0"/>
              </a:spcAft>
              <a:buSzPts val="2400"/>
              <a:buNone/>
            </a:pPr>
            <a:r>
              <a:rPr lang="en-US" sz="2400" b="1">
                <a:latin typeface="Arial"/>
                <a:ea typeface="Arial"/>
                <a:cs typeface="Arial"/>
                <a:sym typeface="Arial"/>
              </a:rPr>
              <a:t>For each team</a:t>
            </a:r>
            <a:endParaRPr sz="2400">
              <a:solidFill>
                <a:schemeClr val="accent6"/>
              </a:solidFill>
              <a:latin typeface="Arial"/>
              <a:ea typeface="Arial"/>
              <a:cs typeface="Arial"/>
              <a:sym typeface="Arial"/>
            </a:endParaRPr>
          </a:p>
          <a:p>
            <a:pPr marL="1143000" lvl="2" indent="-228600" algn="l" rtl="0">
              <a:lnSpc>
                <a:spcPct val="120000"/>
              </a:lnSpc>
              <a:spcBef>
                <a:spcPts val="480"/>
              </a:spcBef>
              <a:spcAft>
                <a:spcPts val="0"/>
              </a:spcAft>
              <a:buSzPts val="2400"/>
              <a:buFont typeface="Noto Sans Symbols"/>
              <a:buChar char="✔"/>
            </a:pPr>
            <a:r>
              <a:rPr lang="en-US">
                <a:solidFill>
                  <a:srgbClr val="0E1529"/>
                </a:solidFill>
                <a:latin typeface="Arial"/>
                <a:ea typeface="Arial"/>
                <a:cs typeface="Arial"/>
                <a:sym typeface="Arial"/>
              </a:rPr>
              <a:t>Agenda</a:t>
            </a:r>
            <a:endParaRPr>
              <a:latin typeface="Arial"/>
              <a:ea typeface="Arial"/>
              <a:cs typeface="Arial"/>
              <a:sym typeface="Arial"/>
            </a:endParaRPr>
          </a:p>
          <a:p>
            <a:pPr marL="1143000" lvl="2" indent="-228600" algn="l" rtl="0">
              <a:lnSpc>
                <a:spcPct val="120000"/>
              </a:lnSpc>
              <a:spcBef>
                <a:spcPts val="480"/>
              </a:spcBef>
              <a:spcAft>
                <a:spcPts val="0"/>
              </a:spcAft>
              <a:buSzPts val="2400"/>
              <a:buFont typeface="Noto Sans Symbols"/>
              <a:buChar char="✔"/>
            </a:pPr>
            <a:r>
              <a:rPr lang="en-US">
                <a:latin typeface="Arial"/>
                <a:ea typeface="Arial"/>
                <a:cs typeface="Arial"/>
                <a:sym typeface="Arial"/>
              </a:rPr>
              <a:t>Team Workbook</a:t>
            </a:r>
            <a:endParaRPr/>
          </a:p>
          <a:p>
            <a:pPr marL="1143000" lvl="2" indent="-228600" algn="l" rtl="0">
              <a:lnSpc>
                <a:spcPct val="120000"/>
              </a:lnSpc>
              <a:spcBef>
                <a:spcPts val="480"/>
              </a:spcBef>
              <a:spcAft>
                <a:spcPts val="0"/>
              </a:spcAft>
              <a:buSzPts val="2400"/>
              <a:buFont typeface="Noto Sans Symbols"/>
              <a:buChar char="✔"/>
            </a:pPr>
            <a:r>
              <a:rPr lang="en-US">
                <a:solidFill>
                  <a:srgbClr val="0E1529"/>
                </a:solidFill>
                <a:latin typeface="Arial"/>
                <a:ea typeface="Arial"/>
                <a:cs typeface="Arial"/>
                <a:sym typeface="Arial"/>
              </a:rPr>
              <a:t>Artifact Template (</a:t>
            </a:r>
            <a:r>
              <a:rPr lang="en-US" b="1" u="sng">
                <a:solidFill>
                  <a:srgbClr val="27278B"/>
                </a:solidFill>
                <a:latin typeface="Maven Pro"/>
                <a:ea typeface="Maven Pro"/>
                <a:cs typeface="Maven Pro"/>
                <a:sym typeface="Maven Pro"/>
                <a:hlinkClick r:id="rId3"/>
              </a:rPr>
              <a:t>bit.ly/PBISArtifactsFolders</a:t>
            </a:r>
            <a:r>
              <a:rPr lang="en-US">
                <a:solidFill>
                  <a:srgbClr val="0E1529"/>
                </a:solidFill>
                <a:latin typeface="Arial"/>
                <a:ea typeface="Arial"/>
                <a:cs typeface="Arial"/>
                <a:sym typeface="Arial"/>
              </a:rPr>
              <a:t>)</a:t>
            </a:r>
            <a:endParaRPr/>
          </a:p>
          <a:p>
            <a:pPr marL="1143000" lvl="2" indent="-228600" algn="l" rtl="0">
              <a:lnSpc>
                <a:spcPct val="120000"/>
              </a:lnSpc>
              <a:spcBef>
                <a:spcPts val="480"/>
              </a:spcBef>
              <a:spcAft>
                <a:spcPts val="0"/>
              </a:spcAft>
              <a:buSzPts val="2400"/>
              <a:buFont typeface="Noto Sans Symbols"/>
              <a:buChar char="✔"/>
            </a:pPr>
            <a:r>
              <a:rPr lang="en-US">
                <a:solidFill>
                  <a:srgbClr val="0E1529"/>
                </a:solidFill>
                <a:latin typeface="Arial"/>
                <a:ea typeface="Arial"/>
                <a:cs typeface="Arial"/>
                <a:sym typeface="Arial"/>
              </a:rPr>
              <a:t>Action Plan</a:t>
            </a:r>
            <a:endParaRPr/>
          </a:p>
          <a:p>
            <a:pPr marL="460375" lvl="2" indent="-55563" algn="l" rtl="0">
              <a:lnSpc>
                <a:spcPct val="120000"/>
              </a:lnSpc>
              <a:spcBef>
                <a:spcPts val="480"/>
              </a:spcBef>
              <a:spcAft>
                <a:spcPts val="0"/>
              </a:spcAft>
              <a:buSzPts val="2400"/>
              <a:buNone/>
            </a:pPr>
            <a:r>
              <a:rPr lang="en-US" b="1">
                <a:latin typeface="Arial"/>
                <a:ea typeface="Arial"/>
                <a:cs typeface="Arial"/>
                <a:sym typeface="Arial"/>
              </a:rPr>
              <a:t>Presentations</a:t>
            </a:r>
            <a:endParaRPr>
              <a:solidFill>
                <a:schemeClr val="accent6"/>
              </a:solidFill>
              <a:latin typeface="Arial"/>
              <a:ea typeface="Arial"/>
              <a:cs typeface="Arial"/>
              <a:sym typeface="Arial"/>
            </a:endParaRPr>
          </a:p>
          <a:p>
            <a:pPr marL="914400" lvl="2" indent="0" algn="l" rtl="0">
              <a:lnSpc>
                <a:spcPct val="120000"/>
              </a:lnSpc>
              <a:spcBef>
                <a:spcPts val="480"/>
              </a:spcBef>
              <a:spcAft>
                <a:spcPts val="0"/>
              </a:spcAft>
              <a:buSzPts val="2400"/>
              <a:buNone/>
            </a:pPr>
            <a:r>
              <a:rPr lang="en-US">
                <a:solidFill>
                  <a:srgbClr val="0E1529"/>
                </a:solidFill>
                <a:latin typeface="Arial"/>
                <a:ea typeface="Arial"/>
                <a:cs typeface="Arial"/>
                <a:sym typeface="Arial"/>
              </a:rPr>
              <a:t>Title, Number, Letter</a:t>
            </a:r>
            <a:endParaRPr/>
          </a:p>
          <a:p>
            <a:pPr marL="914400" lvl="2" indent="0" algn="l" rtl="0">
              <a:lnSpc>
                <a:spcPct val="120000"/>
              </a:lnSpc>
              <a:spcBef>
                <a:spcPts val="480"/>
              </a:spcBef>
              <a:spcAft>
                <a:spcPts val="0"/>
              </a:spcAft>
              <a:buSzPts val="2400"/>
              <a:buNone/>
            </a:pPr>
            <a:r>
              <a:rPr lang="en-US">
                <a:solidFill>
                  <a:srgbClr val="0E1529"/>
                </a:solidFill>
                <a:latin typeface="Arial"/>
                <a:ea typeface="Arial"/>
                <a:cs typeface="Arial"/>
                <a:sym typeface="Arial"/>
              </a:rPr>
              <a:t>Overview (Title, Number (day) Letter (presentation order of the day)</a:t>
            </a:r>
            <a:endParaRPr/>
          </a:p>
        </p:txBody>
      </p:sp>
      <p:sp>
        <p:nvSpPr>
          <p:cNvPr id="160" name="Google Shape;160;p36"/>
          <p:cNvSpPr txBox="1">
            <a:spLocks noGrp="1"/>
          </p:cNvSpPr>
          <p:nvPr>
            <p:ph type="title"/>
          </p:nvPr>
        </p:nvSpPr>
        <p:spPr>
          <a:xfrm>
            <a:off x="699935" y="47136"/>
            <a:ext cx="7591729" cy="73880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5400"/>
              <a:buFont typeface="Twentieth Century"/>
              <a:buNone/>
            </a:pPr>
            <a:r>
              <a:rPr lang="en-US" sz="5400"/>
              <a:t>	</a:t>
            </a:r>
            <a:r>
              <a:rPr lang="en-US" sz="3600">
                <a:solidFill>
                  <a:srgbClr val="1D2A53"/>
                </a:solidFill>
                <a:latin typeface="Arial"/>
                <a:ea typeface="Arial"/>
                <a:cs typeface="Arial"/>
                <a:sym typeface="Arial"/>
              </a:rPr>
              <a:t>Materials</a:t>
            </a:r>
            <a:r>
              <a:rPr lang="en-US" sz="3600">
                <a:latin typeface="Arial"/>
                <a:ea typeface="Arial"/>
                <a:cs typeface="Arial"/>
                <a:sym typeface="Arial"/>
              </a:rPr>
              <a:t> Walk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7"/>
          <p:cNvSpPr txBox="1">
            <a:spLocks noGrp="1"/>
          </p:cNvSpPr>
          <p:nvPr>
            <p:ph type="title"/>
          </p:nvPr>
        </p:nvSpPr>
        <p:spPr>
          <a:xfrm>
            <a:off x="1117600" y="313387"/>
            <a:ext cx="6755324" cy="65309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00"/>
              <a:buFont typeface="Twentieth Century"/>
              <a:buNone/>
            </a:pPr>
            <a:r>
              <a:rPr lang="en-US"/>
              <a:t>Items to be Submitted</a:t>
            </a:r>
            <a:endParaRPr/>
          </a:p>
        </p:txBody>
      </p:sp>
      <p:sp>
        <p:nvSpPr>
          <p:cNvPr id="166" name="Google Shape;166;p37"/>
          <p:cNvSpPr txBox="1">
            <a:spLocks noGrp="1"/>
          </p:cNvSpPr>
          <p:nvPr>
            <p:ph type="body" idx="1"/>
          </p:nvPr>
        </p:nvSpPr>
        <p:spPr>
          <a:xfrm>
            <a:off x="977642" y="1600200"/>
            <a:ext cx="7912646" cy="4373663"/>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3200"/>
              <a:buFont typeface="Noto Sans Symbols"/>
              <a:buChar char="✔"/>
            </a:pPr>
            <a:r>
              <a:rPr lang="en-US"/>
              <a:t>Tiered Fidelity Inventory (TFI)</a:t>
            </a:r>
            <a:endParaRPr/>
          </a:p>
          <a:p>
            <a:pPr marL="457200" lvl="0" indent="-457200" algn="l" rtl="0">
              <a:spcBef>
                <a:spcPts val="640"/>
              </a:spcBef>
              <a:spcAft>
                <a:spcPts val="0"/>
              </a:spcAft>
              <a:buSzPts val="3200"/>
              <a:buFont typeface="Noto Sans Symbols"/>
              <a:buChar char="✔"/>
            </a:pPr>
            <a:r>
              <a:rPr lang="en-US"/>
              <a:t>Training Survey (</a:t>
            </a:r>
            <a:r>
              <a:rPr lang="en-US" sz="2400"/>
              <a:t>developed by Wilder Research</a:t>
            </a:r>
            <a:r>
              <a:rPr lang="en-US"/>
              <a:t>)</a:t>
            </a:r>
            <a:endParaRPr/>
          </a:p>
          <a:p>
            <a:pPr marL="457200" lvl="0" indent="-457200" algn="l" rtl="0">
              <a:spcBef>
                <a:spcPts val="640"/>
              </a:spcBef>
              <a:spcAft>
                <a:spcPts val="0"/>
              </a:spcAft>
              <a:buSzPts val="3200"/>
              <a:buFont typeface="Noto Sans Symbols"/>
              <a:buChar char="✔"/>
            </a:pPr>
            <a:r>
              <a:rPr lang="en-US"/>
              <a:t>Artifact Template including Action Plan</a:t>
            </a:r>
            <a:endParaRPr/>
          </a:p>
        </p:txBody>
      </p:sp>
      <p:pic>
        <p:nvPicPr>
          <p:cNvPr id="167" name="Google Shape;167;p37" descr="This blue and white icon shows a book.  There is no text. " title="Core Content Icon"/>
          <p:cNvPicPr preferRelativeResize="0"/>
          <p:nvPr/>
        </p:nvPicPr>
        <p:blipFill rotWithShape="1">
          <a:blip r:embed="rId3">
            <a:alphaModFix/>
          </a:blip>
          <a:srcRect/>
          <a:stretch/>
        </p:blipFill>
        <p:spPr>
          <a:xfrm>
            <a:off x="307204" y="308269"/>
            <a:ext cx="713232" cy="713232"/>
          </a:xfrm>
          <a:prstGeom prst="rect">
            <a:avLst/>
          </a:prstGeom>
          <a:noFill/>
          <a:ln>
            <a:noFill/>
          </a:ln>
          <a:effectLst>
            <a:outerShdw blurRad="50800" dist="38100" dir="2700000" algn="tl" rotWithShape="0">
              <a:srgbClr val="000000">
                <a:alpha val="42745"/>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38" descr="Effective School-wide Interventions" title="Logo for OSEP Center on Positive Behavioral Interventions and Supports"/>
          <p:cNvPicPr preferRelativeResize="0"/>
          <p:nvPr/>
        </p:nvPicPr>
        <p:blipFill rotWithShape="1">
          <a:blip r:embed="rId3">
            <a:alphaModFix/>
          </a:blip>
          <a:srcRect/>
          <a:stretch/>
        </p:blipFill>
        <p:spPr>
          <a:xfrm>
            <a:off x="3136900" y="3685093"/>
            <a:ext cx="2870200" cy="873084"/>
          </a:xfrm>
          <a:prstGeom prst="rect">
            <a:avLst/>
          </a:prstGeom>
          <a:noFill/>
          <a:ln>
            <a:noFill/>
          </a:ln>
        </p:spPr>
      </p:pic>
      <p:pic>
        <p:nvPicPr>
          <p:cNvPr id="174" name="Google Shape;174;p38" title="Logo for Illinois PBIS Network"/>
          <p:cNvPicPr preferRelativeResize="0"/>
          <p:nvPr/>
        </p:nvPicPr>
        <p:blipFill rotWithShape="1">
          <a:blip r:embed="rId4">
            <a:alphaModFix/>
          </a:blip>
          <a:srcRect/>
          <a:stretch/>
        </p:blipFill>
        <p:spPr>
          <a:xfrm>
            <a:off x="6462458" y="2874312"/>
            <a:ext cx="1412240" cy="575380"/>
          </a:xfrm>
          <a:prstGeom prst="rect">
            <a:avLst/>
          </a:prstGeom>
          <a:noFill/>
          <a:ln>
            <a:noFill/>
          </a:ln>
        </p:spPr>
      </p:pic>
      <p:pic>
        <p:nvPicPr>
          <p:cNvPr id="175" name="Google Shape;175;p38" descr="info@wisconsinPBISnetwork.org; www.wisconsinPBISnetwork.org" title="Logo for Wisconsin PBIS Network"/>
          <p:cNvPicPr preferRelativeResize="0"/>
          <p:nvPr/>
        </p:nvPicPr>
        <p:blipFill rotWithShape="1">
          <a:blip r:embed="rId5">
            <a:alphaModFix/>
          </a:blip>
          <a:srcRect t="12617" r="2689"/>
          <a:stretch/>
        </p:blipFill>
        <p:spPr>
          <a:xfrm>
            <a:off x="4256273" y="5009342"/>
            <a:ext cx="3559859" cy="1059337"/>
          </a:xfrm>
          <a:prstGeom prst="rect">
            <a:avLst/>
          </a:prstGeom>
          <a:noFill/>
          <a:ln>
            <a:noFill/>
          </a:ln>
        </p:spPr>
      </p:pic>
      <p:pic>
        <p:nvPicPr>
          <p:cNvPr id="176" name="Google Shape;176;p38" descr="RTI for Behavior" title="Logo for Florida's Positive Behavior Support Project"/>
          <p:cNvPicPr preferRelativeResize="0"/>
          <p:nvPr/>
        </p:nvPicPr>
        <p:blipFill rotWithShape="1">
          <a:blip r:embed="rId6">
            <a:alphaModFix/>
          </a:blip>
          <a:srcRect/>
          <a:stretch/>
        </p:blipFill>
        <p:spPr>
          <a:xfrm>
            <a:off x="814211" y="5538491"/>
            <a:ext cx="3043502" cy="641204"/>
          </a:xfrm>
          <a:prstGeom prst="rect">
            <a:avLst/>
          </a:prstGeom>
          <a:noFill/>
          <a:ln>
            <a:noFill/>
          </a:ln>
        </p:spPr>
      </p:pic>
      <p:pic>
        <p:nvPicPr>
          <p:cNvPr id="177" name="Google Shape;177;p38" title="Logo for Virginia Tiered Systems of Supports, VTSS"/>
          <p:cNvPicPr preferRelativeResize="0"/>
          <p:nvPr/>
        </p:nvPicPr>
        <p:blipFill rotWithShape="1">
          <a:blip r:embed="rId7">
            <a:alphaModFix/>
          </a:blip>
          <a:srcRect/>
          <a:stretch/>
        </p:blipFill>
        <p:spPr>
          <a:xfrm>
            <a:off x="6694509" y="3927944"/>
            <a:ext cx="1931242" cy="855815"/>
          </a:xfrm>
          <a:prstGeom prst="rect">
            <a:avLst/>
          </a:prstGeom>
          <a:noFill/>
          <a:ln>
            <a:noFill/>
          </a:ln>
        </p:spPr>
      </p:pic>
      <p:pic>
        <p:nvPicPr>
          <p:cNvPr id="178" name="Google Shape;178;p38" descr="The logo shows the state of Missori and there is a three-tiered triangle insdie the state outline." title="Logo for Missouri Schoolwide Positive Behavior Support"/>
          <p:cNvPicPr preferRelativeResize="0"/>
          <p:nvPr/>
        </p:nvPicPr>
        <p:blipFill rotWithShape="1">
          <a:blip r:embed="rId8">
            <a:alphaModFix/>
          </a:blip>
          <a:srcRect/>
          <a:stretch/>
        </p:blipFill>
        <p:spPr>
          <a:xfrm>
            <a:off x="850786" y="3867502"/>
            <a:ext cx="1581697" cy="1381349"/>
          </a:xfrm>
          <a:prstGeom prst="rect">
            <a:avLst/>
          </a:prstGeom>
          <a:noFill/>
          <a:ln>
            <a:noFill/>
          </a:ln>
        </p:spPr>
      </p:pic>
      <p:pic>
        <p:nvPicPr>
          <p:cNvPr id="179" name="Google Shape;179;p38" title="Logo for PBIS Maryland"/>
          <p:cNvPicPr preferRelativeResize="0"/>
          <p:nvPr/>
        </p:nvPicPr>
        <p:blipFill rotWithShape="1">
          <a:blip r:embed="rId9">
            <a:alphaModFix/>
          </a:blip>
          <a:srcRect/>
          <a:stretch/>
        </p:blipFill>
        <p:spPr>
          <a:xfrm>
            <a:off x="1273144" y="2778944"/>
            <a:ext cx="1185764" cy="670748"/>
          </a:xfrm>
          <a:prstGeom prst="rect">
            <a:avLst/>
          </a:prstGeom>
          <a:noFill/>
          <a:ln>
            <a:noFill/>
          </a:ln>
        </p:spPr>
      </p:pic>
      <p:grpSp>
        <p:nvGrpSpPr>
          <p:cNvPr id="180" name="Google Shape;180;p38" descr="This box contains two blue and white logos. " title="Logos for Midwest PBIS Network and Mid-Atlantic PBIS Network"/>
          <p:cNvGrpSpPr/>
          <p:nvPr/>
        </p:nvGrpSpPr>
        <p:grpSpPr>
          <a:xfrm>
            <a:off x="3293533" y="2202848"/>
            <a:ext cx="2556934" cy="1177310"/>
            <a:chOff x="2834308" y="2395711"/>
            <a:chExt cx="3475384" cy="1600200"/>
          </a:xfrm>
        </p:grpSpPr>
        <p:pic>
          <p:nvPicPr>
            <p:cNvPr id="181" name="Google Shape;181;p38" title="Logo for Mid-Atlantic PBIS Network"/>
            <p:cNvPicPr preferRelativeResize="0"/>
            <p:nvPr/>
          </p:nvPicPr>
          <p:blipFill rotWithShape="1">
            <a:blip r:embed="rId10">
              <a:alphaModFix/>
            </a:blip>
            <a:srcRect/>
            <a:stretch/>
          </p:blipFill>
          <p:spPr>
            <a:xfrm>
              <a:off x="4709492" y="2395711"/>
              <a:ext cx="1600200" cy="1600200"/>
            </a:xfrm>
            <a:prstGeom prst="rect">
              <a:avLst/>
            </a:prstGeom>
            <a:noFill/>
            <a:ln>
              <a:noFill/>
            </a:ln>
          </p:spPr>
        </p:pic>
        <p:pic>
          <p:nvPicPr>
            <p:cNvPr id="182" name="Google Shape;182;p38" title="Logo for Midwest PBIS Network"/>
            <p:cNvPicPr preferRelativeResize="0"/>
            <p:nvPr/>
          </p:nvPicPr>
          <p:blipFill rotWithShape="1">
            <a:blip r:embed="rId11">
              <a:alphaModFix/>
            </a:blip>
            <a:srcRect/>
            <a:stretch/>
          </p:blipFill>
          <p:spPr>
            <a:xfrm>
              <a:off x="2834308" y="2395711"/>
              <a:ext cx="1600200" cy="1600200"/>
            </a:xfrm>
            <a:prstGeom prst="rect">
              <a:avLst/>
            </a:prstGeom>
            <a:noFill/>
            <a:ln>
              <a:noFill/>
            </a:ln>
          </p:spPr>
        </p:pic>
      </p:grpSp>
      <p:pic>
        <p:nvPicPr>
          <p:cNvPr id="183" name="Google Shape;183;p38" descr="This graphic says Thank you!" title="Thank you!"/>
          <p:cNvPicPr preferRelativeResize="0"/>
          <p:nvPr/>
        </p:nvPicPr>
        <p:blipFill rotWithShape="1">
          <a:blip r:embed="rId12">
            <a:alphaModFix/>
          </a:blip>
          <a:srcRect/>
          <a:stretch/>
        </p:blipFill>
        <p:spPr>
          <a:xfrm rot="-771825">
            <a:off x="6679519" y="311189"/>
            <a:ext cx="2345339" cy="1334694"/>
          </a:xfrm>
          <a:prstGeom prst="rect">
            <a:avLst/>
          </a:prstGeom>
          <a:noFill/>
          <a:ln>
            <a:noFill/>
          </a:ln>
        </p:spPr>
      </p:pic>
      <p:sp>
        <p:nvSpPr>
          <p:cNvPr id="184" name="Google Shape;184;p38"/>
          <p:cNvSpPr txBox="1">
            <a:spLocks noGrp="1"/>
          </p:cNvSpPr>
          <p:nvPr>
            <p:ph type="title"/>
          </p:nvPr>
        </p:nvSpPr>
        <p:spPr>
          <a:xfrm>
            <a:off x="814211" y="66862"/>
            <a:ext cx="5880298" cy="1983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320"/>
              <a:buFont typeface="Twentieth Century"/>
              <a:buNone/>
            </a:pPr>
            <a:r>
              <a:rPr lang="en-US" sz="4320" b="1" i="1"/>
              <a:t>Appreciation</a:t>
            </a:r>
            <a:r>
              <a:rPr lang="en-US" sz="3959" b="1"/>
              <a:t> </a:t>
            </a:r>
            <a:r>
              <a:rPr lang="en-US" sz="2880">
                <a:solidFill>
                  <a:srgbClr val="000000"/>
                </a:solidFill>
              </a:rPr>
              <a:t>is given to the following</a:t>
            </a:r>
            <a:br>
              <a:rPr lang="en-US" sz="2880">
                <a:solidFill>
                  <a:srgbClr val="000000"/>
                </a:solidFill>
              </a:rPr>
            </a:br>
            <a:r>
              <a:rPr lang="en-US" sz="2880">
                <a:solidFill>
                  <a:srgbClr val="000000"/>
                </a:solidFill>
              </a:rPr>
              <a:t>for their contributions to this Professional Learning:</a:t>
            </a:r>
            <a:br>
              <a:rPr lang="en-US" sz="2880">
                <a:solidFill>
                  <a:srgbClr val="000000"/>
                </a:solidFill>
              </a:rPr>
            </a:br>
            <a:endParaRPr sz="2880"/>
          </a:p>
        </p:txBody>
      </p:sp>
      <p:pic>
        <p:nvPicPr>
          <p:cNvPr id="185" name="Google Shape;185;p38" descr="Minnesota Department of Education "/>
          <p:cNvPicPr preferRelativeResize="0"/>
          <p:nvPr/>
        </p:nvPicPr>
        <p:blipFill>
          <a:blip r:embed="rId13">
            <a:alphaModFix/>
          </a:blip>
          <a:stretch>
            <a:fillRect/>
          </a:stretch>
        </p:blipFill>
        <p:spPr>
          <a:xfrm>
            <a:off x="177600" y="1487675"/>
            <a:ext cx="1782731" cy="1177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20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39" descr="This is a picture of page 1 of the workbook.  There is a table with one column labeled team roles and another column labeled Names. All of the logos pictures on the previous slide are pictured at the bottom of the workbook page. " title="Tier 1 Team Implementation Workbook"/>
          <p:cNvPicPr preferRelativeResize="0"/>
          <p:nvPr/>
        </p:nvPicPr>
        <p:blipFill rotWithShape="1">
          <a:blip r:embed="rId3">
            <a:alphaModFix/>
          </a:blip>
          <a:srcRect/>
          <a:stretch/>
        </p:blipFill>
        <p:spPr>
          <a:xfrm>
            <a:off x="1006755" y="1193800"/>
            <a:ext cx="3957712" cy="53086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92" name="Google Shape;192;p39"/>
          <p:cNvSpPr txBox="1"/>
          <p:nvPr/>
        </p:nvSpPr>
        <p:spPr>
          <a:xfrm>
            <a:off x="5426605" y="1791171"/>
            <a:ext cx="3031596" cy="15696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400"/>
              <a:buFont typeface="Calibri"/>
              <a:buAutoNum type="arabicPeriod"/>
            </a:pPr>
            <a:r>
              <a:rPr lang="en-US" sz="2400" b="0" i="0" u="none" strike="noStrike" cap="none">
                <a:solidFill>
                  <a:schemeClr val="dk2"/>
                </a:solidFill>
                <a:latin typeface="Arial"/>
                <a:ea typeface="Arial"/>
                <a:cs typeface="Arial"/>
                <a:sym typeface="Arial"/>
              </a:rPr>
              <a:t>Identify group roles for today and tomorrow</a:t>
            </a:r>
            <a:br>
              <a:rPr lang="en-US" sz="2400" b="0" i="0" u="none" strike="noStrike" cap="none">
                <a:solidFill>
                  <a:schemeClr val="dk2"/>
                </a:solidFill>
                <a:latin typeface="Arial"/>
                <a:ea typeface="Arial"/>
                <a:cs typeface="Arial"/>
                <a:sym typeface="Arial"/>
              </a:rPr>
            </a:br>
            <a:endParaRPr sz="2400" b="0" i="0" u="none" strike="noStrike" cap="none">
              <a:solidFill>
                <a:schemeClr val="dk2"/>
              </a:solidFill>
              <a:latin typeface="Arial"/>
              <a:ea typeface="Arial"/>
              <a:cs typeface="Arial"/>
              <a:sym typeface="Arial"/>
            </a:endParaRPr>
          </a:p>
        </p:txBody>
      </p:sp>
      <p:pic>
        <p:nvPicPr>
          <p:cNvPr id="193" name="Google Shape;193;p39" descr="This blue and white icon shows a pencil.  There is no text." title="Practice Icon"/>
          <p:cNvPicPr preferRelativeResize="0"/>
          <p:nvPr/>
        </p:nvPicPr>
        <p:blipFill rotWithShape="1">
          <a:blip r:embed="rId4">
            <a:alphaModFix/>
          </a:blip>
          <a:srcRect/>
          <a:stretch/>
        </p:blipFill>
        <p:spPr>
          <a:xfrm>
            <a:off x="279446" y="277717"/>
            <a:ext cx="713232" cy="713232"/>
          </a:xfrm>
          <a:prstGeom prst="rect">
            <a:avLst/>
          </a:prstGeom>
          <a:noFill/>
          <a:ln>
            <a:noFill/>
          </a:ln>
          <a:effectLst>
            <a:outerShdw blurRad="50800" dist="38100" dir="2700000" algn="tl" rotWithShape="0">
              <a:srgbClr val="000000">
                <a:alpha val="40000"/>
              </a:srgbClr>
            </a:outerShdw>
          </a:effectLst>
        </p:spPr>
      </p:pic>
      <p:sp>
        <p:nvSpPr>
          <p:cNvPr id="194" name="Google Shape;194;p39"/>
          <p:cNvSpPr txBox="1">
            <a:spLocks noGrp="1"/>
          </p:cNvSpPr>
          <p:nvPr>
            <p:ph type="title"/>
          </p:nvPr>
        </p:nvSpPr>
        <p:spPr>
          <a:xfrm>
            <a:off x="1137819" y="350450"/>
            <a:ext cx="6756502" cy="5677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D2A53"/>
              </a:buClr>
              <a:buSzPts val="3600"/>
              <a:buFont typeface="Arial"/>
              <a:buNone/>
            </a:pPr>
            <a:r>
              <a:rPr lang="en-US" sz="3600">
                <a:solidFill>
                  <a:srgbClr val="1D2A53"/>
                </a:solidFill>
                <a:latin typeface="Arial"/>
                <a:ea typeface="Arial"/>
                <a:cs typeface="Arial"/>
                <a:sym typeface="Arial"/>
              </a:rPr>
              <a:t>Team Implementation Workbook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40" descr="This picture shows part of an action plan document.  There are four columns labeled: What needs to be completed? Resources needed? Who? When?" title="Action plan"/>
          <p:cNvPicPr preferRelativeResize="0"/>
          <p:nvPr/>
        </p:nvPicPr>
        <p:blipFill rotWithShape="1">
          <a:blip r:embed="rId3">
            <a:alphaModFix/>
          </a:blip>
          <a:srcRect/>
          <a:stretch/>
        </p:blipFill>
        <p:spPr>
          <a:xfrm>
            <a:off x="5667651" y="5268410"/>
            <a:ext cx="1924800" cy="7386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201" name="Google Shape;201;p40"/>
          <p:cNvSpPr txBox="1"/>
          <p:nvPr/>
        </p:nvSpPr>
        <p:spPr>
          <a:xfrm>
            <a:off x="2172042" y="5145269"/>
            <a:ext cx="3392415" cy="9848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rgbClr val="1D2A53"/>
                </a:solidFill>
                <a:latin typeface="Twentieth Century"/>
                <a:ea typeface="Twentieth Century"/>
                <a:cs typeface="Twentieth Century"/>
                <a:sym typeface="Twentieth Century"/>
              </a:rPr>
              <a:t>Action Planning: </a:t>
            </a:r>
            <a:br>
              <a:rPr lang="en-US" sz="2200" b="1" i="0" u="none" strike="noStrike" cap="none">
                <a:solidFill>
                  <a:srgbClr val="1D2A53"/>
                </a:solidFill>
                <a:latin typeface="Twentieth Century"/>
                <a:ea typeface="Twentieth Century"/>
                <a:cs typeface="Twentieth Century"/>
                <a:sym typeface="Twentieth Century"/>
              </a:rPr>
            </a:br>
            <a:r>
              <a:rPr lang="en-US" sz="1800" b="0" i="0" u="none" strike="noStrike" cap="none">
                <a:solidFill>
                  <a:srgbClr val="1D2A53"/>
                </a:solidFill>
                <a:latin typeface="Twentieth Century"/>
                <a:ea typeface="Twentieth Century"/>
                <a:cs typeface="Twentieth Century"/>
                <a:sym typeface="Twentieth Century"/>
              </a:rPr>
              <a:t>Applying the core content to your school</a:t>
            </a:r>
            <a:endParaRPr sz="1800">
              <a:solidFill>
                <a:srgbClr val="1D2A53"/>
              </a:solidFill>
              <a:latin typeface="Calibri"/>
              <a:ea typeface="Calibri"/>
              <a:cs typeface="Calibri"/>
              <a:sym typeface="Calibri"/>
            </a:endParaRPr>
          </a:p>
        </p:txBody>
      </p:sp>
      <p:pic>
        <p:nvPicPr>
          <p:cNvPr id="202" name="Google Shape;202;p40" descr="This blue and white icon shows an arrow pointing up and to the right.  There is no text. " title="Action Planning Icon"/>
          <p:cNvPicPr preferRelativeResize="0"/>
          <p:nvPr/>
        </p:nvPicPr>
        <p:blipFill rotWithShape="1">
          <a:blip r:embed="rId4">
            <a:alphaModFix/>
          </a:blip>
          <a:srcRect/>
          <a:stretch/>
        </p:blipFill>
        <p:spPr>
          <a:xfrm>
            <a:off x="1087198" y="5261808"/>
            <a:ext cx="751825" cy="751806"/>
          </a:xfrm>
          <a:prstGeom prst="rect">
            <a:avLst/>
          </a:prstGeom>
          <a:noFill/>
          <a:ln>
            <a:noFill/>
          </a:ln>
          <a:effectLst>
            <a:outerShdw blurRad="50800" dist="38100" dir="2700000" algn="tl" rotWithShape="0">
              <a:srgbClr val="000000">
                <a:alpha val="40000"/>
              </a:srgbClr>
            </a:outerShdw>
          </a:effectLst>
        </p:spPr>
      </p:pic>
      <p:pic>
        <p:nvPicPr>
          <p:cNvPr id="203" name="Google Shape;203;p40" descr="This picture shows the School-wide PBIS Tiered Fidelity Inventory version 2.1 logo." title="TFI logo"/>
          <p:cNvPicPr preferRelativeResize="0"/>
          <p:nvPr/>
        </p:nvPicPr>
        <p:blipFill rotWithShape="1">
          <a:blip r:embed="rId5">
            <a:alphaModFix/>
          </a:blip>
          <a:srcRect/>
          <a:stretch/>
        </p:blipFill>
        <p:spPr>
          <a:xfrm>
            <a:off x="5616052" y="3968571"/>
            <a:ext cx="1924800" cy="7518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204" name="Google Shape;204;p40"/>
          <p:cNvSpPr txBox="1"/>
          <p:nvPr/>
        </p:nvSpPr>
        <p:spPr>
          <a:xfrm>
            <a:off x="2111199" y="2873751"/>
            <a:ext cx="2715300" cy="66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1D2A53"/>
                </a:solidFill>
                <a:latin typeface="Twentieth Century"/>
                <a:ea typeface="Twentieth Century"/>
                <a:cs typeface="Twentieth Century"/>
                <a:sym typeface="Twentieth Century"/>
              </a:rPr>
              <a:t>Culturally Responsive:</a:t>
            </a:r>
            <a:r>
              <a:rPr lang="en-US" sz="2200" b="1">
                <a:solidFill>
                  <a:srgbClr val="1D2A53"/>
                </a:solidFill>
                <a:latin typeface="Twentieth Century"/>
                <a:ea typeface="Twentieth Century"/>
                <a:cs typeface="Twentieth Century"/>
                <a:sym typeface="Twentieth Century"/>
              </a:rPr>
              <a:t> </a:t>
            </a:r>
            <a:endParaRPr/>
          </a:p>
          <a:p>
            <a:pPr marL="0" marR="0" lvl="0" indent="0" algn="l" rtl="0">
              <a:spcBef>
                <a:spcPts val="0"/>
              </a:spcBef>
              <a:spcAft>
                <a:spcPts val="0"/>
              </a:spcAft>
              <a:buNone/>
            </a:pPr>
            <a:r>
              <a:rPr lang="en-US">
                <a:solidFill>
                  <a:srgbClr val="1D2A53"/>
                </a:solidFill>
                <a:latin typeface="Twentieth Century"/>
                <a:ea typeface="Twentieth Century"/>
                <a:cs typeface="Twentieth Century"/>
                <a:sym typeface="Twentieth Century"/>
              </a:rPr>
              <a:t>Aligning culturally responsive practices to the core components of SWPBIS</a:t>
            </a:r>
            <a:endParaRPr>
              <a:solidFill>
                <a:srgbClr val="1D2A53"/>
              </a:solidFill>
              <a:latin typeface="Calibri"/>
              <a:ea typeface="Calibri"/>
              <a:cs typeface="Calibri"/>
              <a:sym typeface="Calibri"/>
            </a:endParaRPr>
          </a:p>
        </p:txBody>
      </p:sp>
      <p:pic>
        <p:nvPicPr>
          <p:cNvPr id="205" name="Google Shape;205;p40" descr="This blue and white icon shows a vertical bar graph.  There are three bars of different heights.  There is no text." title="Self-Assessment Icon"/>
          <p:cNvPicPr preferRelativeResize="0"/>
          <p:nvPr/>
        </p:nvPicPr>
        <p:blipFill rotWithShape="1">
          <a:blip r:embed="rId6">
            <a:alphaModFix/>
          </a:blip>
          <a:srcRect/>
          <a:stretch/>
        </p:blipFill>
        <p:spPr>
          <a:xfrm>
            <a:off x="1106534" y="4030026"/>
            <a:ext cx="713150" cy="713150"/>
          </a:xfrm>
          <a:prstGeom prst="rect">
            <a:avLst/>
          </a:prstGeom>
          <a:noFill/>
          <a:ln>
            <a:noFill/>
          </a:ln>
          <a:effectLst>
            <a:outerShdw blurRad="50800" dist="38100" dir="2700000" algn="tl" rotWithShape="0">
              <a:srgbClr val="000000">
                <a:alpha val="40000"/>
              </a:srgbClr>
            </a:outerShdw>
          </a:effectLst>
        </p:spPr>
      </p:pic>
      <p:pic>
        <p:nvPicPr>
          <p:cNvPr id="206" name="Google Shape;206;p40" descr="This is a picture of two women and two men seated and looking at the materials in front of them.  " title="Team picture"/>
          <p:cNvPicPr preferRelativeResize="0"/>
          <p:nvPr/>
        </p:nvPicPr>
        <p:blipFill rotWithShape="1">
          <a:blip r:embed="rId7">
            <a:alphaModFix/>
          </a:blip>
          <a:srcRect r="-231"/>
          <a:stretch/>
        </p:blipFill>
        <p:spPr>
          <a:xfrm>
            <a:off x="5616059" y="2003525"/>
            <a:ext cx="1924800" cy="7518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207" name="Google Shape;207;p40"/>
          <p:cNvSpPr txBox="1"/>
          <p:nvPr/>
        </p:nvSpPr>
        <p:spPr>
          <a:xfrm>
            <a:off x="2172042" y="2040885"/>
            <a:ext cx="3392400" cy="677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1D2A53"/>
                </a:solidFill>
                <a:latin typeface="Twentieth Century"/>
                <a:ea typeface="Twentieth Century"/>
                <a:cs typeface="Twentieth Century"/>
                <a:sym typeface="Twentieth Century"/>
              </a:rPr>
              <a:t>Activities/Team Time: </a:t>
            </a:r>
            <a:br>
              <a:rPr lang="en-US" sz="2000" b="1">
                <a:solidFill>
                  <a:srgbClr val="1D2A53"/>
                </a:solidFill>
                <a:latin typeface="Twentieth Century"/>
                <a:ea typeface="Twentieth Century"/>
                <a:cs typeface="Twentieth Century"/>
                <a:sym typeface="Twentieth Century"/>
              </a:rPr>
            </a:br>
            <a:r>
              <a:rPr lang="en-US" sz="1800">
                <a:solidFill>
                  <a:srgbClr val="1D2A53"/>
                </a:solidFill>
                <a:latin typeface="Twentieth Century"/>
                <a:ea typeface="Twentieth Century"/>
                <a:cs typeface="Twentieth Century"/>
                <a:sym typeface="Twentieth Century"/>
              </a:rPr>
              <a:t>Activities for Fluency</a:t>
            </a:r>
            <a:endParaRPr sz="1800">
              <a:solidFill>
                <a:srgbClr val="3A54A5"/>
              </a:solidFill>
              <a:latin typeface="Calibri"/>
              <a:ea typeface="Calibri"/>
              <a:cs typeface="Calibri"/>
              <a:sym typeface="Calibri"/>
            </a:endParaRPr>
          </a:p>
        </p:txBody>
      </p:sp>
      <p:pic>
        <p:nvPicPr>
          <p:cNvPr id="208" name="Google Shape;208;p40" descr="This blue and white icon shows a pencil.  There is no text." title="Practice Icon"/>
          <p:cNvPicPr preferRelativeResize="0"/>
          <p:nvPr/>
        </p:nvPicPr>
        <p:blipFill rotWithShape="1">
          <a:blip r:embed="rId8">
            <a:alphaModFix/>
          </a:blip>
          <a:srcRect/>
          <a:stretch/>
        </p:blipFill>
        <p:spPr>
          <a:xfrm>
            <a:off x="1087197" y="2055498"/>
            <a:ext cx="751825" cy="751806"/>
          </a:xfrm>
          <a:prstGeom prst="rect">
            <a:avLst/>
          </a:prstGeom>
          <a:noFill/>
          <a:ln>
            <a:noFill/>
          </a:ln>
          <a:effectLst>
            <a:outerShdw blurRad="50800" dist="38100" dir="2700000" algn="tl" rotWithShape="0">
              <a:srgbClr val="000000">
                <a:alpha val="40000"/>
              </a:srgbClr>
            </a:outerShdw>
          </a:effectLst>
        </p:spPr>
      </p:pic>
      <p:pic>
        <p:nvPicPr>
          <p:cNvPr id="209" name="Google Shape;209;p40" descr="This picture shows a street map.  Specific roads and cities are not distinguishable." title="Map "/>
          <p:cNvPicPr preferRelativeResize="0">
            <a:picLocks noGrp="1"/>
          </p:cNvPicPr>
          <p:nvPr>
            <p:ph type="body" idx="1"/>
          </p:nvPr>
        </p:nvPicPr>
        <p:blipFill rotWithShape="1">
          <a:blip r:embed="rId9">
            <a:alphaModFix/>
          </a:blip>
          <a:srcRect/>
          <a:stretch/>
        </p:blipFill>
        <p:spPr>
          <a:xfrm>
            <a:off x="5564455" y="874837"/>
            <a:ext cx="2028000" cy="7656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210" name="Google Shape;210;p40"/>
          <p:cNvSpPr txBox="1"/>
          <p:nvPr/>
        </p:nvSpPr>
        <p:spPr>
          <a:xfrm>
            <a:off x="2172042" y="792854"/>
            <a:ext cx="3392400" cy="677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1D2A53"/>
                </a:solidFill>
                <a:latin typeface="Twentieth Century"/>
                <a:ea typeface="Twentieth Century"/>
                <a:cs typeface="Twentieth Century"/>
                <a:sym typeface="Twentieth Century"/>
              </a:rPr>
              <a:t>Content:</a:t>
            </a:r>
            <a:endParaRPr/>
          </a:p>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Aligned to TFI Items 1.1 – 1.15</a:t>
            </a:r>
            <a:endParaRPr sz="1600">
              <a:solidFill>
                <a:srgbClr val="3A54A5"/>
              </a:solidFill>
              <a:latin typeface="Calibri"/>
              <a:ea typeface="Calibri"/>
              <a:cs typeface="Calibri"/>
              <a:sym typeface="Calibri"/>
            </a:endParaRPr>
          </a:p>
        </p:txBody>
      </p:sp>
      <p:pic>
        <p:nvPicPr>
          <p:cNvPr id="211" name="Google Shape;211;p40" descr="This blue and white icon shows a book.  There is no text. " title="Core Content Icon"/>
          <p:cNvPicPr preferRelativeResize="0"/>
          <p:nvPr/>
        </p:nvPicPr>
        <p:blipFill rotWithShape="1">
          <a:blip r:embed="rId10">
            <a:alphaModFix/>
          </a:blip>
          <a:srcRect/>
          <a:stretch/>
        </p:blipFill>
        <p:spPr>
          <a:xfrm>
            <a:off x="1087199" y="881725"/>
            <a:ext cx="751825" cy="751825"/>
          </a:xfrm>
          <a:prstGeom prst="rect">
            <a:avLst/>
          </a:prstGeom>
          <a:noFill/>
          <a:ln>
            <a:noFill/>
          </a:ln>
          <a:effectLst>
            <a:outerShdw blurRad="50800" dist="38100" dir="2700000" algn="tl" rotWithShape="0">
              <a:srgbClr val="000000">
                <a:alpha val="40000"/>
              </a:srgbClr>
            </a:outerShdw>
          </a:effectLst>
        </p:spPr>
      </p:pic>
      <p:sp>
        <p:nvSpPr>
          <p:cNvPr id="212" name="Google Shape;212;p40"/>
          <p:cNvSpPr txBox="1">
            <a:spLocks noGrp="1"/>
          </p:cNvSpPr>
          <p:nvPr>
            <p:ph type="title"/>
          </p:nvPr>
        </p:nvSpPr>
        <p:spPr>
          <a:xfrm>
            <a:off x="820769" y="56311"/>
            <a:ext cx="7776300" cy="669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3600"/>
              <a:buFont typeface="Twentieth Century"/>
              <a:buNone/>
            </a:pPr>
            <a:r>
              <a:rPr lang="en-US">
                <a:solidFill>
                  <a:schemeClr val="accent6"/>
                </a:solidFill>
              </a:rPr>
              <a:t>Organization of Modules</a:t>
            </a:r>
            <a:endParaRPr/>
          </a:p>
        </p:txBody>
      </p:sp>
      <p:pic>
        <p:nvPicPr>
          <p:cNvPr id="213" name="Google Shape;213;p40">
            <a:extLst>
              <a:ext uri="{C183D7F6-B498-43B3-948B-1728B52AA6E4}">
                <adec:decorative xmlns:adec="http://schemas.microsoft.com/office/drawing/2017/decorative" val="1"/>
              </a:ext>
            </a:extLst>
          </p:cNvPr>
          <p:cNvPicPr preferRelativeResize="0"/>
          <p:nvPr/>
        </p:nvPicPr>
        <p:blipFill>
          <a:blip r:embed="rId11">
            <a:alphaModFix/>
          </a:blip>
          <a:stretch>
            <a:fillRect/>
          </a:stretch>
        </p:blipFill>
        <p:spPr>
          <a:xfrm>
            <a:off x="1106533" y="2988438"/>
            <a:ext cx="713150" cy="707900"/>
          </a:xfrm>
          <a:prstGeom prst="rect">
            <a:avLst/>
          </a:prstGeom>
          <a:noFill/>
          <a:ln>
            <a:noFill/>
          </a:ln>
        </p:spPr>
      </p:pic>
      <p:sp>
        <p:nvSpPr>
          <p:cNvPr id="214" name="Google Shape;214;p40"/>
          <p:cNvSpPr txBox="1"/>
          <p:nvPr/>
        </p:nvSpPr>
        <p:spPr>
          <a:xfrm>
            <a:off x="2236349" y="4009514"/>
            <a:ext cx="2715300" cy="66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1D2A53"/>
                </a:solidFill>
                <a:latin typeface="Twentieth Century"/>
                <a:ea typeface="Twentieth Century"/>
                <a:cs typeface="Twentieth Century"/>
                <a:sym typeface="Twentieth Century"/>
              </a:rPr>
              <a:t>Self-Assessment: </a:t>
            </a:r>
            <a:endParaRPr/>
          </a:p>
          <a:p>
            <a:pPr marL="0" marR="0" lvl="0" indent="0" algn="l" rtl="0">
              <a:spcBef>
                <a:spcPts val="0"/>
              </a:spcBef>
              <a:spcAft>
                <a:spcPts val="0"/>
              </a:spcAft>
              <a:buNone/>
            </a:pPr>
            <a:r>
              <a:rPr lang="en-US" sz="1800">
                <a:solidFill>
                  <a:srgbClr val="1D2A53"/>
                </a:solidFill>
                <a:latin typeface="Twentieth Century"/>
                <a:ea typeface="Twentieth Century"/>
                <a:cs typeface="Twentieth Century"/>
                <a:sym typeface="Twentieth Century"/>
              </a:rPr>
              <a:t>Tiered Fidelity Inventory</a:t>
            </a:r>
            <a:endParaRPr sz="1800">
              <a:solidFill>
                <a:srgbClr val="1D2A53"/>
              </a:solidFill>
              <a:latin typeface="Calibri"/>
              <a:ea typeface="Calibri"/>
              <a:cs typeface="Calibri"/>
              <a:sym typeface="Calibri"/>
            </a:endParaRPr>
          </a:p>
        </p:txBody>
      </p:sp>
      <p:pic>
        <p:nvPicPr>
          <p:cNvPr id="215" name="Google Shape;215;p40" descr="PBIS Cultural Responsiveness Field Guide Resources for Trainers and Coaches"/>
          <p:cNvPicPr preferRelativeResize="0"/>
          <p:nvPr/>
        </p:nvPicPr>
        <p:blipFill>
          <a:blip r:embed="rId12">
            <a:alphaModFix/>
          </a:blip>
          <a:stretch>
            <a:fillRect/>
          </a:stretch>
        </p:blipFill>
        <p:spPr>
          <a:xfrm>
            <a:off x="5564450" y="2869434"/>
            <a:ext cx="2027999" cy="985028"/>
          </a:xfrm>
          <a:prstGeom prst="rect">
            <a:avLst/>
          </a:prstGeom>
          <a:noFill/>
          <a:ln>
            <a:noFill/>
          </a:ln>
        </p:spPr>
      </p:pic>
    </p:spTree>
  </p:cSld>
  <p:clrMapOvr>
    <a:masterClrMapping/>
  </p:clrMapOvr>
</p:sld>
</file>

<file path=ppt/theme/theme1.xml><?xml version="1.0" encoding="utf-8"?>
<a:theme xmlns:a="http://schemas.openxmlformats.org/drawingml/2006/main" name="1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WPBIS PPT Theme">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3973</Words>
  <Application>Microsoft Office PowerPoint</Application>
  <PresentationFormat>On-screen Show (4:3)</PresentationFormat>
  <Paragraphs>514</Paragraphs>
  <Slides>44</Slides>
  <Notes>44</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44</vt:i4>
      </vt:variant>
    </vt:vector>
  </HeadingPairs>
  <TitlesOfParts>
    <vt:vector size="58" baseType="lpstr">
      <vt:lpstr>Twentieth Century</vt:lpstr>
      <vt:lpstr>Times</vt:lpstr>
      <vt:lpstr>Gill Sans</vt:lpstr>
      <vt:lpstr>Arial</vt:lpstr>
      <vt:lpstr>Maven Pro</vt:lpstr>
      <vt:lpstr>Noto Sans Symbols</vt:lpstr>
      <vt:lpstr>Times New Roman</vt:lpstr>
      <vt:lpstr>Calibri</vt:lpstr>
      <vt:lpstr>Libre Baskerville</vt:lpstr>
      <vt:lpstr>Didact Gothic</vt:lpstr>
      <vt:lpstr>1_Final_MWBIS 4</vt:lpstr>
      <vt:lpstr>Final_MWBIS 4</vt:lpstr>
      <vt:lpstr>MWPBIS PPT Theme</vt:lpstr>
      <vt:lpstr>Simple Light</vt:lpstr>
      <vt:lpstr> PBIS  Team Training 1A Overview Introductions and Getting Started</vt:lpstr>
      <vt:lpstr>Overview of PBIS</vt:lpstr>
      <vt:lpstr>Learning Expectations</vt:lpstr>
      <vt:lpstr>Materials</vt:lpstr>
      <vt:lpstr> Materials Walk</vt:lpstr>
      <vt:lpstr>Items to be Submitted</vt:lpstr>
      <vt:lpstr>Appreciation is given to the following for their contributions to this Professional Learning: </vt:lpstr>
      <vt:lpstr>Team Implementation Workbook</vt:lpstr>
      <vt:lpstr>Organization of Modules</vt:lpstr>
      <vt:lpstr>READY? LETS GO!</vt:lpstr>
      <vt:lpstr>Implementation Stages </vt:lpstr>
      <vt:lpstr>Implementation Stages</vt:lpstr>
      <vt:lpstr>Every Opportunity</vt:lpstr>
      <vt:lpstr>PBIS is… </vt:lpstr>
      <vt:lpstr>PBIS is cont… </vt:lpstr>
      <vt:lpstr>PBIS is a FRAMEWORK</vt:lpstr>
      <vt:lpstr>PBIS Components</vt:lpstr>
      <vt:lpstr>PBIS Components with cultural considerations</vt:lpstr>
      <vt:lpstr>Your Turn!</vt:lpstr>
      <vt:lpstr>Researched Outcomes</vt:lpstr>
      <vt:lpstr>Cost-benefit Analysis</vt:lpstr>
      <vt:lpstr>Multi-Tiered Framework</vt:lpstr>
      <vt:lpstr> Student Supports </vt:lpstr>
      <vt:lpstr>Staff Supports</vt:lpstr>
      <vt:lpstr>Related Initiatives</vt:lpstr>
      <vt:lpstr>Tiered Restorative Practices</vt:lpstr>
      <vt:lpstr>PBIS &amp; Responsive Classroom</vt:lpstr>
      <vt:lpstr>PBIS &amp; ENVoY</vt:lpstr>
      <vt:lpstr>School-Wide PBIS &amp; SEL</vt:lpstr>
      <vt:lpstr>Initiatives &amp; YOU!</vt:lpstr>
      <vt:lpstr>Rethinking Discipline Behavior Change…</vt:lpstr>
      <vt:lpstr>ABCs of Behavior</vt:lpstr>
      <vt:lpstr>A “Shift” in our Thinking Your Turn!!</vt:lpstr>
      <vt:lpstr>Traditional View of Discipline - Punishment</vt:lpstr>
      <vt:lpstr>Discipline is Teaching</vt:lpstr>
      <vt:lpstr>Academic &amp; Social Problems:  A Comparison of Approaches</vt:lpstr>
      <vt:lpstr>Academic &amp; Social Problems:  A Comparison of Approaches</vt:lpstr>
      <vt:lpstr>Does your team have a vision that compels new ways of thinking and acting?</vt:lpstr>
      <vt:lpstr>Create your vision</vt:lpstr>
      <vt:lpstr>Align your vision</vt:lpstr>
      <vt:lpstr>Cultural Responsiveness and Its Core Components in SWPBIS </vt:lpstr>
      <vt:lpstr>Core Components of Cultural Responsiveness within SWPBIS</vt:lpstr>
      <vt:lpstr> Tier 1: Professional Learning Roadmap</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PBIS  Team Training 1A Overview Introductions and Getting Started Updated July 2019</dc:title>
  <dc:creator>Garrett Petrie</dc:creator>
  <cp:lastModifiedBy>Garrett Petrie</cp:lastModifiedBy>
  <cp:revision>8</cp:revision>
  <dcterms:modified xsi:type="dcterms:W3CDTF">2019-08-06T21:09:11Z</dcterms:modified>
</cp:coreProperties>
</file>