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9144000" cy="6858000"/>
  <p:embeddedFontLst>
    <p:embeddedFont>
      <p:font typeface="Calibri" panose="020F0502020204030204" pitchFamily="34" charset="0"/>
      <p:regular r:id="rId32"/>
      <p:bold r:id="rId33"/>
      <p:italic r:id="rId34"/>
      <p:boldItalic r:id="rId35"/>
    </p:embeddedFont>
    <p:embeddedFont>
      <p:font typeface="Questrial" panose="020B0604020202020204" charset="0"/>
      <p:regular r:id="rId36"/>
    </p:embeddedFont>
    <p:embeddedFont>
      <p:font typeface="Source Sans Pro" panose="020B0503030403020204" pitchFamily="34"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92B223-3EE3-4E52-99F8-C2336382372F}">
  <a:tblStyle styleId="{1092B223-3EE3-4E52-99F8-C2336382372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E9B0DC6-3A4B-4AC4-9D17-409754B5A65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94656"/>
  </p:normalViewPr>
  <p:slideViewPr>
    <p:cSldViewPr snapToGrid="0">
      <p:cViewPr varScale="1">
        <p:scale>
          <a:sx n="75" d="100"/>
          <a:sy n="75" d="100"/>
        </p:scale>
        <p:origin x="7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solidFill>
                  <a:srgbClr val="DD8047"/>
                </a:solidFill>
                <a:latin typeface="Twentieth Century"/>
                <a:ea typeface="Twentieth Century"/>
                <a:cs typeface="Twentieth Century"/>
                <a:sym typeface="Twentieth Century"/>
              </a:rPr>
              <a:t>Updated June 2020</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Updated 7/2018</a:t>
            </a:r>
            <a:endParaRPr dirty="0"/>
          </a:p>
        </p:txBody>
      </p:sp>
      <p:sp>
        <p:nvSpPr>
          <p:cNvPr id="99" name="Google Shape;99;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185" name="Google Shape;185;p24:notes"/>
          <p:cNvSpPr txBox="1">
            <a:spLocks noGrp="1"/>
          </p:cNvSpPr>
          <p:nvPr>
            <p:ph type="sldNum" idx="12"/>
          </p:nvPr>
        </p:nvSpPr>
        <p:spPr>
          <a:xfrm>
            <a:off x="5179484" y="6513911"/>
            <a:ext cx="3962400" cy="342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3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57e132fa9_0_9: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57e132fa9_0_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Should we do this for them to make our lives easier this time around???</a:t>
            </a:r>
            <a:endParaRPr/>
          </a:p>
        </p:txBody>
      </p:sp>
      <p:sp>
        <p:nvSpPr>
          <p:cNvPr id="192" name="Google Shape;192;g857e132fa9_0_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Teams should have already designated a person that will enter scores- see Regional Coordinator  for help logging in</a:t>
            </a:r>
            <a:endParaRPr/>
          </a:p>
          <a:p>
            <a:pPr marL="0" lvl="0" indent="0" algn="l" rtl="0">
              <a:spcBef>
                <a:spcPts val="0"/>
              </a:spcBef>
              <a:spcAft>
                <a:spcPts val="0"/>
              </a:spcAft>
              <a:buNone/>
            </a:pPr>
            <a:r>
              <a:rPr lang="en-US"/>
              <a:t>Username-email</a:t>
            </a:r>
            <a:endParaRPr/>
          </a:p>
          <a:p>
            <a:pPr marL="0" lvl="0" indent="0" algn="l" rtl="0">
              <a:spcBef>
                <a:spcPts val="0"/>
              </a:spcBef>
              <a:spcAft>
                <a:spcPts val="0"/>
              </a:spcAft>
              <a:buNone/>
            </a:pPr>
            <a:r>
              <a:rPr lang="en-US"/>
              <a:t>Password- should have been emailed to them, but they can always click “Forgot Password”</a:t>
            </a:r>
            <a:endParaRPr/>
          </a:p>
        </p:txBody>
      </p:sp>
      <p:sp>
        <p:nvSpPr>
          <p:cNvPr id="199" name="Google Shape;199;p1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Pull up a SAS report (item analysis)</a:t>
            </a:r>
            <a:endParaRPr/>
          </a:p>
          <a:p>
            <a:pPr marL="0" lvl="0" indent="0" algn="l" rtl="0">
              <a:spcBef>
                <a:spcPts val="0"/>
              </a:spcBef>
              <a:spcAft>
                <a:spcPts val="0"/>
              </a:spcAft>
              <a:buNone/>
            </a:pPr>
            <a:r>
              <a:rPr lang="en-US"/>
              <a:t>1. Fidelity (TFI or BoQ) </a:t>
            </a:r>
            <a:endParaRPr/>
          </a:p>
          <a:p>
            <a:pPr marL="0" lvl="0" indent="0" algn="l" rtl="0">
              <a:spcBef>
                <a:spcPts val="0"/>
              </a:spcBef>
              <a:spcAft>
                <a:spcPts val="0"/>
              </a:spcAft>
              <a:buNone/>
            </a:pPr>
            <a:r>
              <a:rPr lang="en-US"/>
              <a:t>Perception (SAS) </a:t>
            </a:r>
            <a:endParaRPr/>
          </a:p>
          <a:p>
            <a:pPr marL="0" lvl="0" indent="0" algn="l" rtl="0">
              <a:spcBef>
                <a:spcPts val="0"/>
              </a:spcBef>
              <a:spcAft>
                <a:spcPts val="0"/>
              </a:spcAft>
              <a:buNone/>
            </a:pPr>
            <a:r>
              <a:rPr lang="en-US"/>
              <a:t>Outcome (ODR, Attendance)</a:t>
            </a:r>
            <a:endParaRPr/>
          </a:p>
          <a:p>
            <a:pPr marL="0" lvl="0" indent="0" algn="l" rtl="0">
              <a:spcBef>
                <a:spcPts val="0"/>
              </a:spcBef>
              <a:spcAft>
                <a:spcPts val="0"/>
              </a:spcAft>
              <a:buNone/>
            </a:pPr>
            <a:endParaRPr/>
          </a:p>
          <a:p>
            <a:pPr marL="0" lvl="0" indent="0" algn="l" rtl="0">
              <a:spcBef>
                <a:spcPts val="0"/>
              </a:spcBef>
              <a:spcAft>
                <a:spcPts val="0"/>
              </a:spcAft>
              <a:buNone/>
            </a:pPr>
            <a:r>
              <a:rPr lang="en-US"/>
              <a:t>2. Precision statement, What, where, when, why, who</a:t>
            </a:r>
            <a:endParaRPr/>
          </a:p>
        </p:txBody>
      </p:sp>
      <p:sp>
        <p:nvSpPr>
          <p:cNvPr id="210" name="Google Shape;210;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ACTIVITY:  Pull up a SAS report (item analysis)</a:t>
            </a:r>
            <a:endParaRPr/>
          </a:p>
          <a:p>
            <a:pPr marL="0" lvl="0" indent="0" algn="l" rtl="0">
              <a:spcBef>
                <a:spcPts val="0"/>
              </a:spcBef>
              <a:spcAft>
                <a:spcPts val="0"/>
              </a:spcAft>
              <a:buNone/>
            </a:pPr>
            <a:r>
              <a:rPr lang="en-US"/>
              <a:t>1. Fidelity (TFI or BoQ) </a:t>
            </a:r>
            <a:endParaRPr/>
          </a:p>
          <a:p>
            <a:pPr marL="0" lvl="0" indent="0" algn="l" rtl="0">
              <a:spcBef>
                <a:spcPts val="0"/>
              </a:spcBef>
              <a:spcAft>
                <a:spcPts val="0"/>
              </a:spcAft>
              <a:buNone/>
            </a:pPr>
            <a:r>
              <a:rPr lang="en-US"/>
              <a:t>Perception (SAS) </a:t>
            </a:r>
            <a:endParaRPr/>
          </a:p>
          <a:p>
            <a:pPr marL="0" lvl="0" indent="0" algn="l" rtl="0">
              <a:spcBef>
                <a:spcPts val="0"/>
              </a:spcBef>
              <a:spcAft>
                <a:spcPts val="0"/>
              </a:spcAft>
              <a:buNone/>
            </a:pPr>
            <a:r>
              <a:rPr lang="en-US"/>
              <a:t>Outcome (ODR, Attendance)</a:t>
            </a:r>
            <a:endParaRPr/>
          </a:p>
          <a:p>
            <a:pPr marL="0" lvl="0" indent="0" algn="l" rtl="0">
              <a:spcBef>
                <a:spcPts val="0"/>
              </a:spcBef>
              <a:spcAft>
                <a:spcPts val="0"/>
              </a:spcAft>
              <a:buNone/>
            </a:pPr>
            <a:endParaRPr/>
          </a:p>
          <a:p>
            <a:pPr marL="0" lvl="0" indent="0" algn="l" rtl="0">
              <a:spcBef>
                <a:spcPts val="0"/>
              </a:spcBef>
              <a:spcAft>
                <a:spcPts val="0"/>
              </a:spcAft>
              <a:buNone/>
            </a:pPr>
            <a:r>
              <a:rPr lang="en-US"/>
              <a:t>2. Precision statement, What, where, when, why, who</a:t>
            </a:r>
            <a:endParaRPr/>
          </a:p>
        </p:txBody>
      </p:sp>
      <p:sp>
        <p:nvSpPr>
          <p:cNvPr id="219" name="Google Shape;219;p2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a:solidFill>
                  <a:schemeClr val="dk1"/>
                </a:solidFill>
                <a:latin typeface="Calibri"/>
                <a:ea typeface="Calibri"/>
                <a:cs typeface="Calibri"/>
                <a:sym typeface="Calibri"/>
              </a:rPr>
              <a:t>Slides 27-31 are about entering TFI scores.  These are included so the whole group can see how easy it is and because typically it is not the same person entering it from training to training.</a:t>
            </a:r>
            <a:endParaRPr/>
          </a:p>
        </p:txBody>
      </p:sp>
      <p:sp>
        <p:nvSpPr>
          <p:cNvPr id="255" name="Google Shape;255;p26:notes"/>
          <p:cNvSpPr txBox="1">
            <a:spLocks noGrp="1"/>
          </p:cNvSpPr>
          <p:nvPr>
            <p:ph type="sldNum" idx="12"/>
          </p:nvPr>
        </p:nvSpPr>
        <p:spPr>
          <a:xfrm>
            <a:off x="5179484" y="6513911"/>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5:notes"/>
          <p:cNvSpPr txBox="1">
            <a:spLocks noGrp="1"/>
          </p:cNvSpPr>
          <p:nvPr>
            <p:ph type="body" idx="1"/>
          </p:nvPr>
        </p:nvSpPr>
        <p:spPr>
          <a:xfrm>
            <a:off x="914400" y="3300413"/>
            <a:ext cx="7315200" cy="2700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63" name="Google Shape;263;p25:notes"/>
          <p:cNvSpPr txBox="1">
            <a:spLocks noGrp="1"/>
          </p:cNvSpPr>
          <p:nvPr>
            <p:ph type="sldNum" idx="12"/>
          </p:nvPr>
        </p:nvSpPr>
        <p:spPr>
          <a:xfrm>
            <a:off x="5179483" y="6513910"/>
            <a:ext cx="3962400" cy="34402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200"/>
              <a:buFont typeface="Arial"/>
              <a:buNone/>
            </a:pPr>
            <a:endParaRPr/>
          </a:p>
          <a:p>
            <a:pPr marL="457200" lvl="1" indent="0" algn="l" rtl="0">
              <a:spcBef>
                <a:spcPts val="0"/>
              </a:spcBef>
              <a:spcAft>
                <a:spcPts val="0"/>
              </a:spcAft>
              <a:buClr>
                <a:srgbClr val="000000"/>
              </a:buClr>
              <a:buSzPts val="1800"/>
              <a:buFont typeface="Courier New"/>
              <a:buNone/>
            </a:pPr>
            <a:endParaRPr/>
          </a:p>
          <a:p>
            <a:pPr marL="914400" lvl="2" indent="0" algn="l" rtl="0">
              <a:spcBef>
                <a:spcPts val="0"/>
              </a:spcBef>
              <a:spcAft>
                <a:spcPts val="0"/>
              </a:spcAft>
              <a:buClr>
                <a:srgbClr val="000000"/>
              </a:buClr>
              <a:buSzPts val="1800"/>
              <a:buFont typeface="Noto Sans Symbols"/>
              <a:buNone/>
            </a:pPr>
            <a:endParaRPr/>
          </a:p>
          <a:p>
            <a:pPr marL="1371600" lvl="3" indent="0" algn="l" rtl="0">
              <a:spcBef>
                <a:spcPts val="0"/>
              </a:spcBef>
              <a:spcAft>
                <a:spcPts val="0"/>
              </a:spcAft>
              <a:buClr>
                <a:srgbClr val="000000"/>
              </a:buClr>
              <a:buSzPts val="1800"/>
              <a:buFont typeface="Arial"/>
              <a:buNone/>
            </a:pPr>
            <a:endParaRPr/>
          </a:p>
          <a:p>
            <a:pPr marL="1828800" lvl="4" indent="0" algn="l" rtl="0">
              <a:spcBef>
                <a:spcPts val="0"/>
              </a:spcBef>
              <a:spcAft>
                <a:spcPts val="0"/>
              </a:spcAft>
              <a:buClr>
                <a:srgbClr val="000000"/>
              </a:buClr>
              <a:buSzPts val="1800"/>
              <a:buFont typeface="Courier New"/>
              <a:buNone/>
            </a:pPr>
            <a:endParaRPr/>
          </a:p>
          <a:p>
            <a:pPr marL="2286000" lvl="5" indent="0" algn="l" rtl="0">
              <a:spcBef>
                <a:spcPts val="0"/>
              </a:spcBef>
              <a:spcAft>
                <a:spcPts val="0"/>
              </a:spcAft>
              <a:buClr>
                <a:srgbClr val="000000"/>
              </a:buClr>
              <a:buSzPts val="1800"/>
              <a:buFont typeface="Noto Sans Symbols"/>
              <a:buNone/>
            </a:pPr>
            <a:endParaRPr/>
          </a:p>
          <a:p>
            <a:pPr marL="2743200" lvl="6" indent="0" algn="l" rtl="0">
              <a:spcBef>
                <a:spcPts val="0"/>
              </a:spcBef>
              <a:spcAft>
                <a:spcPts val="0"/>
              </a:spcAft>
              <a:buClr>
                <a:srgbClr val="000000"/>
              </a:buClr>
              <a:buSzPts val="1800"/>
              <a:buFont typeface="Arial"/>
              <a:buNone/>
            </a:pPr>
            <a:endParaRPr/>
          </a:p>
          <a:p>
            <a:pPr marL="3200400" lvl="7" indent="0" algn="l" rtl="0">
              <a:spcBef>
                <a:spcPts val="0"/>
              </a:spcBef>
              <a:spcAft>
                <a:spcPts val="0"/>
              </a:spcAft>
              <a:buClr>
                <a:srgbClr val="000000"/>
              </a:buClr>
              <a:buSzPts val="1800"/>
              <a:buFont typeface="Courier New"/>
              <a:buNone/>
            </a:pPr>
            <a:endParaRPr/>
          </a:p>
          <a:p>
            <a:pPr marL="3657600" lvl="8" indent="0" algn="l" rtl="0">
              <a:spcBef>
                <a:spcPts val="0"/>
              </a:spcBef>
              <a:spcAft>
                <a:spcPts val="0"/>
              </a:spcAft>
              <a:buClr>
                <a:srgbClr val="000000"/>
              </a:buClr>
              <a:buSzPts val="1800"/>
              <a:buFont typeface="Noto Sans Symbols"/>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63d21dc43_2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06" name="Google Shape;106;g863d21dc43_2_0: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2</a:t>
            </a:fld>
            <a:endParaRPr sz="1200">
              <a:solidFill>
                <a:srgbClr val="000000"/>
              </a:solidFill>
              <a:latin typeface="Times New Roman"/>
              <a:ea typeface="Times New Roman"/>
              <a:cs typeface="Times New Roman"/>
              <a:sym typeface="Times New Roman"/>
            </a:endParaRPr>
          </a:p>
        </p:txBody>
      </p:sp>
      <p:sp>
        <p:nvSpPr>
          <p:cNvPr id="107" name="Google Shape;107;g863d21dc43_2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g863d21dc43_2_0: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275" name="Google Shape;275;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63d21dc43_0_0: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63d21dc43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Each region will need to update this slide to show how they will be taking TFI</a:t>
            </a:r>
            <a:endParaRPr/>
          </a:p>
          <a:p>
            <a:pPr marL="0" lvl="0" indent="0" algn="l" rtl="0">
              <a:spcBef>
                <a:spcPts val="0"/>
              </a:spcBef>
              <a:spcAft>
                <a:spcPts val="0"/>
              </a:spcAft>
              <a:buNone/>
            </a:pPr>
            <a:r>
              <a:rPr lang="en-US"/>
              <a:t>one big group</a:t>
            </a:r>
            <a:endParaRPr/>
          </a:p>
          <a:p>
            <a:pPr marL="0" lvl="0" indent="0" algn="l" rtl="0">
              <a:spcBef>
                <a:spcPts val="0"/>
              </a:spcBef>
              <a:spcAft>
                <a:spcPts val="0"/>
              </a:spcAft>
              <a:buNone/>
            </a:pPr>
            <a:r>
              <a:rPr lang="en-US"/>
              <a:t>half and half</a:t>
            </a:r>
            <a:endParaRPr/>
          </a:p>
          <a:p>
            <a:pPr marL="0" lvl="0" indent="0" algn="l" rtl="0">
              <a:spcBef>
                <a:spcPts val="0"/>
              </a:spcBef>
              <a:spcAft>
                <a:spcPts val="0"/>
              </a:spcAft>
              <a:buNone/>
            </a:pPr>
            <a:r>
              <a:rPr lang="en-US"/>
              <a:t>breakout rooms...</a:t>
            </a:r>
            <a:endParaRPr/>
          </a:p>
        </p:txBody>
      </p:sp>
      <p:sp>
        <p:nvSpPr>
          <p:cNvPr id="282" name="Google Shape;282;g863d21dc43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857e132fa9_0_2: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857e132fa9_0_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857e132fa9_0_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Show to whole group after TFI completion</a:t>
            </a:r>
            <a:endParaRPr/>
          </a:p>
          <a:p>
            <a:pPr marL="0" lvl="0" indent="0" algn="l" rtl="0">
              <a:spcBef>
                <a:spcPts val="0"/>
              </a:spcBef>
              <a:spcAft>
                <a:spcPts val="0"/>
              </a:spcAft>
              <a:buClr>
                <a:schemeClr val="dk1"/>
              </a:buClr>
              <a:buSzPts val="1200"/>
              <a:buFont typeface="Calibri"/>
              <a:buNone/>
            </a:pPr>
            <a:r>
              <a:rPr lang="en-US"/>
              <a:t>Can also show at indivudal tables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3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This report assumes you have taken all three tiers- it does not give an accurate picture of just Tier I!!</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3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Use this report to see your Tier I score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Action plan templates are in handbook and online</a:t>
            </a:r>
            <a:endParaRPr/>
          </a:p>
        </p:txBody>
      </p:sp>
      <p:sp>
        <p:nvSpPr>
          <p:cNvPr id="333" name="Google Shape;333;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addition to assessing how effective professional development / trainings are, soliciting ongoing, routine feedback is important to maintain buy-in and support from the staff.</a:t>
            </a:r>
            <a:endParaRPr/>
          </a:p>
          <a:p>
            <a:pPr marL="0" lvl="0" indent="0" algn="l" rtl="0">
              <a:spcBef>
                <a:spcPts val="0"/>
              </a:spcBef>
              <a:spcAft>
                <a:spcPts val="0"/>
              </a:spcAft>
              <a:buNone/>
            </a:pPr>
            <a:endParaRPr/>
          </a:p>
          <a:p>
            <a:pPr marL="0" lvl="0" indent="0" algn="l" rtl="0">
              <a:spcBef>
                <a:spcPts val="0"/>
              </a:spcBef>
              <a:spcAft>
                <a:spcPts val="0"/>
              </a:spcAft>
              <a:buNone/>
            </a:pPr>
            <a:r>
              <a:rPr lang="en-US"/>
              <a:t>For this project, we will be using two main surveys: SAS and TFI</a:t>
            </a:r>
            <a:endParaRPr/>
          </a:p>
        </p:txBody>
      </p:sp>
      <p:sp>
        <p:nvSpPr>
          <p:cNvPr id="154" name="Google Shape;154;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TFI is the implementation measure for fidelity, The SAS is the perception and knowledge measure. </a:t>
            </a:r>
            <a:endParaRPr/>
          </a:p>
        </p:txBody>
      </p:sp>
      <p:sp>
        <p:nvSpPr>
          <p:cNvPr id="171" name="Google Shape;171;p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72"/>
        <p:cNvGrpSpPr/>
        <p:nvPr/>
      </p:nvGrpSpPr>
      <p:grpSpPr>
        <a:xfrm>
          <a:off x="0" y="0"/>
          <a:ext cx="0" cy="0"/>
          <a:chOff x="0" y="0"/>
          <a:chExt cx="0" cy="0"/>
        </a:xfrm>
      </p:grpSpPr>
      <p:sp>
        <p:nvSpPr>
          <p:cNvPr id="73" name="Google Shape;73;p13"/>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74" name="Google Shape;74;p13"/>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75" name="Google Shape;75;p13"/>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76" name="Google Shape;76;p13"/>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3"/>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8"/>
        <p:cNvGrpSpPr/>
        <p:nvPr/>
      </p:nvGrpSpPr>
      <p:grpSpPr>
        <a:xfrm>
          <a:off x="0" y="0"/>
          <a:ext cx="0" cy="0"/>
          <a:chOff x="0" y="0"/>
          <a:chExt cx="0" cy="0"/>
        </a:xfrm>
      </p:grpSpPr>
      <p:sp>
        <p:nvSpPr>
          <p:cNvPr id="79" name="Google Shape;79;p14"/>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80" name="Google Shape;80;p14"/>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4"/>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6"/>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8" name="Google Shape;88;p16"/>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7"/>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2" name="Google Shape;92;p17"/>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3" name="Google Shape;93;p17"/>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4" name="Google Shape;94;p17"/>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997933" y="251382"/>
            <a:ext cx="7275042" cy="65309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964274" y="1600200"/>
            <a:ext cx="7308700"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4"/>
          <p:cNvSpPr txBox="1">
            <a:spLocks noGrp="1"/>
          </p:cNvSpPr>
          <p:nvPr>
            <p:ph type="ftr" idx="11"/>
          </p:nvPr>
        </p:nvSpPr>
        <p:spPr>
          <a:xfrm>
            <a:off x="5152443" y="6289804"/>
            <a:ext cx="30861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200">
                <a:solidFill>
                  <a:srgbClr val="8F97C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238543" y="6276215"/>
            <a:ext cx="3723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F97C0"/>
                </a:solidFill>
                <a:latin typeface="Calibri"/>
                <a:ea typeface="Calibri"/>
                <a:cs typeface="Calibri"/>
                <a:sym typeface="Calibri"/>
              </a:defRPr>
            </a:lvl1pPr>
            <a:lvl2pPr marL="0" lvl="1" indent="0" algn="r">
              <a:spcBef>
                <a:spcPts val="0"/>
              </a:spcBef>
              <a:buNone/>
              <a:defRPr sz="1200">
                <a:solidFill>
                  <a:srgbClr val="8F97C0"/>
                </a:solidFill>
                <a:latin typeface="Calibri"/>
                <a:ea typeface="Calibri"/>
                <a:cs typeface="Calibri"/>
                <a:sym typeface="Calibri"/>
              </a:defRPr>
            </a:lvl2pPr>
            <a:lvl3pPr marL="0" lvl="2" indent="0" algn="r">
              <a:spcBef>
                <a:spcPts val="0"/>
              </a:spcBef>
              <a:buNone/>
              <a:defRPr sz="1200">
                <a:solidFill>
                  <a:srgbClr val="8F97C0"/>
                </a:solidFill>
                <a:latin typeface="Calibri"/>
                <a:ea typeface="Calibri"/>
                <a:cs typeface="Calibri"/>
                <a:sym typeface="Calibri"/>
              </a:defRPr>
            </a:lvl3pPr>
            <a:lvl4pPr marL="0" lvl="3" indent="0" algn="r">
              <a:spcBef>
                <a:spcPts val="0"/>
              </a:spcBef>
              <a:buNone/>
              <a:defRPr sz="1200">
                <a:solidFill>
                  <a:srgbClr val="8F97C0"/>
                </a:solidFill>
                <a:latin typeface="Calibri"/>
                <a:ea typeface="Calibri"/>
                <a:cs typeface="Calibri"/>
                <a:sym typeface="Calibri"/>
              </a:defRPr>
            </a:lvl4pPr>
            <a:lvl5pPr marL="0" lvl="4" indent="0" algn="r">
              <a:spcBef>
                <a:spcPts val="0"/>
              </a:spcBef>
              <a:buNone/>
              <a:defRPr sz="1200">
                <a:solidFill>
                  <a:srgbClr val="8F97C0"/>
                </a:solidFill>
                <a:latin typeface="Calibri"/>
                <a:ea typeface="Calibri"/>
                <a:cs typeface="Calibri"/>
                <a:sym typeface="Calibri"/>
              </a:defRPr>
            </a:lvl5pPr>
            <a:lvl6pPr marL="0" lvl="5" indent="0" algn="r">
              <a:spcBef>
                <a:spcPts val="0"/>
              </a:spcBef>
              <a:buNone/>
              <a:defRPr sz="1200">
                <a:solidFill>
                  <a:srgbClr val="8F97C0"/>
                </a:solidFill>
                <a:latin typeface="Calibri"/>
                <a:ea typeface="Calibri"/>
                <a:cs typeface="Calibri"/>
                <a:sym typeface="Calibri"/>
              </a:defRPr>
            </a:lvl6pPr>
            <a:lvl7pPr marL="0" lvl="6" indent="0" algn="r">
              <a:spcBef>
                <a:spcPts val="0"/>
              </a:spcBef>
              <a:buNone/>
              <a:defRPr sz="1200">
                <a:solidFill>
                  <a:srgbClr val="8F97C0"/>
                </a:solidFill>
                <a:latin typeface="Calibri"/>
                <a:ea typeface="Calibri"/>
                <a:cs typeface="Calibri"/>
                <a:sym typeface="Calibri"/>
              </a:defRPr>
            </a:lvl7pPr>
            <a:lvl8pPr marL="0" lvl="7" indent="0" algn="r">
              <a:spcBef>
                <a:spcPts val="0"/>
              </a:spcBef>
              <a:buNone/>
              <a:defRPr sz="1200">
                <a:solidFill>
                  <a:srgbClr val="8F97C0"/>
                </a:solidFill>
                <a:latin typeface="Calibri"/>
                <a:ea typeface="Calibri"/>
                <a:cs typeface="Calibri"/>
                <a:sym typeface="Calibri"/>
              </a:defRPr>
            </a:lvl8pPr>
            <a:lvl9pPr marL="0" lvl="8" indent="0" algn="r">
              <a:spcBef>
                <a:spcPts val="0"/>
              </a:spcBef>
              <a:buNone/>
              <a:defRPr sz="1200">
                <a:solidFill>
                  <a:srgbClr val="8F97C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508000" y="1498604"/>
            <a:ext cx="2890800" cy="1278400"/>
          </a:xfrm>
          <a:prstGeom prst="rect">
            <a:avLst/>
          </a:prstGeom>
          <a:noFill/>
          <a:ln>
            <a:noFill/>
          </a:ln>
        </p:spPr>
        <p:txBody>
          <a:bodyPr spcFirstLastPara="1" wrap="square" lIns="91425" tIns="91425" rIns="91425" bIns="91425" anchor="b" anchorCtr="0">
            <a:noAutofit/>
          </a:bodyPr>
          <a:lstStyle>
            <a:lvl1pPr marR="0" lvl="0" algn="l">
              <a:spcBef>
                <a:spcPts val="0"/>
              </a:spcBef>
              <a:spcAft>
                <a:spcPts val="0"/>
              </a:spcAft>
              <a:buClr>
                <a:schemeClr val="accent1"/>
              </a:buClr>
              <a:buSzPts val="3200"/>
              <a:buFont typeface="Trebuchet MS"/>
              <a:buNone/>
              <a:defRPr sz="15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3200"/>
              <a:buNone/>
              <a:defRPr sz="1400" b="0" i="0" u="none" strike="noStrike" cap="none">
                <a:solidFill>
                  <a:schemeClr val="dk2"/>
                </a:solidFill>
              </a:defRPr>
            </a:lvl2pPr>
            <a:lvl3pPr marR="0" lvl="2" algn="l">
              <a:spcBef>
                <a:spcPts val="0"/>
              </a:spcBef>
              <a:spcAft>
                <a:spcPts val="0"/>
              </a:spcAft>
              <a:buClr>
                <a:schemeClr val="dk2"/>
              </a:buClr>
              <a:buSzPts val="3200"/>
              <a:buNone/>
              <a:defRPr sz="1400" b="0" i="0" u="none" strike="noStrike" cap="none">
                <a:solidFill>
                  <a:schemeClr val="dk2"/>
                </a:solidFill>
              </a:defRPr>
            </a:lvl3pPr>
            <a:lvl4pPr marR="0" lvl="3" algn="l">
              <a:spcBef>
                <a:spcPts val="0"/>
              </a:spcBef>
              <a:spcAft>
                <a:spcPts val="0"/>
              </a:spcAft>
              <a:buClr>
                <a:schemeClr val="dk2"/>
              </a:buClr>
              <a:buSzPts val="3200"/>
              <a:buNone/>
              <a:defRPr sz="1400" b="0" i="0" u="none" strike="noStrike" cap="none">
                <a:solidFill>
                  <a:schemeClr val="dk2"/>
                </a:solidFill>
              </a:defRPr>
            </a:lvl4pPr>
            <a:lvl5pPr marR="0" lvl="4" algn="l">
              <a:spcBef>
                <a:spcPts val="0"/>
              </a:spcBef>
              <a:spcAft>
                <a:spcPts val="0"/>
              </a:spcAft>
              <a:buClr>
                <a:schemeClr val="dk2"/>
              </a:buClr>
              <a:buSzPts val="3200"/>
              <a:buNone/>
              <a:defRPr sz="1400" b="0" i="0" u="none" strike="noStrike" cap="none">
                <a:solidFill>
                  <a:schemeClr val="dk2"/>
                </a:solidFill>
              </a:defRPr>
            </a:lvl5pPr>
            <a:lvl6pPr marR="0" lvl="5" algn="l">
              <a:spcBef>
                <a:spcPts val="0"/>
              </a:spcBef>
              <a:spcAft>
                <a:spcPts val="0"/>
              </a:spcAft>
              <a:buClr>
                <a:schemeClr val="dk2"/>
              </a:buClr>
              <a:buSzPts val="3200"/>
              <a:buNone/>
              <a:defRPr sz="1400" b="0" i="0" u="none" strike="noStrike" cap="none">
                <a:solidFill>
                  <a:schemeClr val="dk2"/>
                </a:solidFill>
              </a:defRPr>
            </a:lvl6pPr>
            <a:lvl7pPr marR="0" lvl="6" algn="l">
              <a:spcBef>
                <a:spcPts val="0"/>
              </a:spcBef>
              <a:spcAft>
                <a:spcPts val="0"/>
              </a:spcAft>
              <a:buClr>
                <a:schemeClr val="dk2"/>
              </a:buClr>
              <a:buSzPts val="3200"/>
              <a:buNone/>
              <a:defRPr sz="1400" b="0" i="0" u="none" strike="noStrike" cap="none">
                <a:solidFill>
                  <a:schemeClr val="dk2"/>
                </a:solidFill>
              </a:defRPr>
            </a:lvl7pPr>
            <a:lvl8pPr marR="0" lvl="7" algn="l">
              <a:spcBef>
                <a:spcPts val="0"/>
              </a:spcBef>
              <a:spcAft>
                <a:spcPts val="0"/>
              </a:spcAft>
              <a:buClr>
                <a:schemeClr val="dk2"/>
              </a:buClr>
              <a:buSzPts val="3200"/>
              <a:buNone/>
              <a:defRPr sz="1400" b="0" i="0" u="none" strike="noStrike" cap="none">
                <a:solidFill>
                  <a:schemeClr val="dk2"/>
                </a:solidFill>
              </a:defRPr>
            </a:lvl8pPr>
            <a:lvl9pPr marR="0" lvl="8" algn="l">
              <a:spcBef>
                <a:spcPts val="0"/>
              </a:spcBef>
              <a:spcAft>
                <a:spcPts val="0"/>
              </a:spcAft>
              <a:buClr>
                <a:schemeClr val="dk2"/>
              </a:buClr>
              <a:buSzPts val="3200"/>
              <a:buNone/>
              <a:defRPr sz="1400" b="0" i="0" u="none" strike="noStrike" cap="none">
                <a:solidFill>
                  <a:schemeClr val="dk2"/>
                </a:solidFill>
              </a:defRPr>
            </a:lvl9pPr>
          </a:lstStyle>
          <a:p>
            <a:endParaRPr/>
          </a:p>
        </p:txBody>
      </p:sp>
      <p:sp>
        <p:nvSpPr>
          <p:cNvPr id="50" name="Google Shape;50;p8"/>
          <p:cNvSpPr txBox="1">
            <a:spLocks noGrp="1"/>
          </p:cNvSpPr>
          <p:nvPr>
            <p:ph type="body" idx="1"/>
          </p:nvPr>
        </p:nvSpPr>
        <p:spPr>
          <a:xfrm>
            <a:off x="3570346" y="514924"/>
            <a:ext cx="3385200" cy="5526400"/>
          </a:xfrm>
          <a:prstGeom prst="rect">
            <a:avLst/>
          </a:prstGeom>
          <a:noFill/>
          <a:ln>
            <a:noFill/>
          </a:ln>
        </p:spPr>
        <p:txBody>
          <a:bodyPr spcFirstLastPara="1" wrap="square" lIns="91425" tIns="91425" rIns="91425" bIns="91425" anchor="t" anchorCtr="0">
            <a:noAutofit/>
          </a:bodyPr>
          <a:lstStyle>
            <a:lvl1pPr marL="457200" marR="0" lvl="0" indent="-298449" algn="l">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099" algn="l">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399" algn="l">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49" algn="l">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51" name="Google Shape;51;p8"/>
          <p:cNvSpPr txBox="1">
            <a:spLocks noGrp="1"/>
          </p:cNvSpPr>
          <p:nvPr>
            <p:ph type="body" idx="2"/>
          </p:nvPr>
        </p:nvSpPr>
        <p:spPr>
          <a:xfrm>
            <a:off x="508000" y="2777069"/>
            <a:ext cx="2890800" cy="2584400"/>
          </a:xfrm>
          <a:prstGeom prst="rect">
            <a:avLst/>
          </a:prstGeom>
          <a:noFill/>
          <a:ln>
            <a:noFill/>
          </a:ln>
        </p:spPr>
        <p:txBody>
          <a:bodyPr spcFirstLastPara="1" wrap="square" lIns="91425" tIns="91425" rIns="91425" bIns="91425" anchor="t" anchorCtr="0">
            <a:noAutofit/>
          </a:bodyPr>
          <a:lstStyle>
            <a:lvl1pPr marL="457200" marR="0" lvl="0" indent="-228600" algn="l">
              <a:spcBef>
                <a:spcPts val="800"/>
              </a:spcBef>
              <a:spcAft>
                <a:spcPts val="0"/>
              </a:spcAft>
              <a:buClr>
                <a:schemeClr val="accent1"/>
              </a:buClr>
              <a:buSzPts val="1800"/>
              <a:buFont typeface="Noto Sans Symbols"/>
              <a:buNone/>
              <a:defRPr sz="1100" b="0" i="0" u="none" strike="noStrike" cap="none">
                <a:solidFill>
                  <a:srgbClr val="3F3F3F"/>
                </a:solidFill>
                <a:latin typeface="Trebuchet MS"/>
                <a:ea typeface="Trebuchet MS"/>
                <a:cs typeface="Trebuchet MS"/>
                <a:sym typeface="Trebuchet MS"/>
              </a:defRPr>
            </a:lvl1pPr>
            <a:lvl2pPr marL="914400" marR="0" lvl="1" indent="-228600" algn="l">
              <a:spcBef>
                <a:spcPts val="800"/>
              </a:spcBef>
              <a:spcAft>
                <a:spcPts val="0"/>
              </a:spcAft>
              <a:buClr>
                <a:schemeClr val="accent1"/>
              </a:buClr>
              <a:buSzPts val="1400"/>
              <a:buFont typeface="Noto Sans Symbols"/>
              <a:buNone/>
              <a:defRPr sz="1100" b="0" i="0" u="none" strike="noStrike" cap="none">
                <a:solidFill>
                  <a:srgbClr val="3F3F3F"/>
                </a:solidFill>
                <a:latin typeface="Trebuchet MS"/>
                <a:ea typeface="Trebuchet MS"/>
                <a:cs typeface="Trebuchet MS"/>
                <a:sym typeface="Trebuchet MS"/>
              </a:defRPr>
            </a:lvl2pPr>
            <a:lvl3pPr marL="1371600" marR="0" lvl="2" indent="-228600" algn="l">
              <a:spcBef>
                <a:spcPts val="800"/>
              </a:spcBef>
              <a:spcAft>
                <a:spcPts val="0"/>
              </a:spcAft>
              <a:buClr>
                <a:schemeClr val="accent1"/>
              </a:buClr>
              <a:buSzPts val="140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4pPr>
            <a:lvl5pPr marL="2286000" marR="0" lvl="4"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5pPr>
            <a:lvl6pPr marL="2743200" marR="0" lvl="5"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6pPr>
            <a:lvl7pPr marL="3200400" marR="0" lvl="6"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7pPr>
            <a:lvl8pPr marL="3657600" marR="0" lvl="7"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8pPr>
            <a:lvl9pPr marL="4114800" marR="0" lvl="8" indent="-228600" algn="l">
              <a:spcBef>
                <a:spcPts val="800"/>
              </a:spcBef>
              <a:spcAft>
                <a:spcPts val="0"/>
              </a:spcAft>
              <a:buClr>
                <a:schemeClr val="accent1"/>
              </a:buClr>
              <a:buSzPts val="1400"/>
              <a:buFont typeface="Noto Sans Symbols"/>
              <a:buNone/>
              <a:defRPr sz="800" b="0" i="0" u="none" strike="noStrike" cap="none">
                <a:solidFill>
                  <a:srgbClr val="3F3F3F"/>
                </a:solidFill>
                <a:latin typeface="Trebuchet MS"/>
                <a:ea typeface="Trebuchet MS"/>
                <a:cs typeface="Trebuchet MS"/>
                <a:sym typeface="Trebuchet MS"/>
              </a:defRPr>
            </a:lvl9pPr>
          </a:lstStyle>
          <a:p>
            <a:endParaRPr/>
          </a:p>
        </p:txBody>
      </p:sp>
      <p:sp>
        <p:nvSpPr>
          <p:cNvPr id="52" name="Google Shape;52;p8"/>
          <p:cNvSpPr txBox="1">
            <a:spLocks noGrp="1"/>
          </p:cNvSpPr>
          <p:nvPr>
            <p:ph type="dt" idx="10"/>
          </p:nvPr>
        </p:nvSpPr>
        <p:spPr>
          <a:xfrm>
            <a:off x="5403850" y="6041363"/>
            <a:ext cx="684000" cy="365200"/>
          </a:xfrm>
          <a:prstGeom prst="rect">
            <a:avLst/>
          </a:prstGeom>
          <a:noFill/>
          <a:ln>
            <a:noFill/>
          </a:ln>
        </p:spPr>
        <p:txBody>
          <a:bodyPr spcFirstLastPara="1" wrap="square" lIns="91425" tIns="91425" rIns="91425" bIns="91425" anchor="ctr" anchorCtr="0">
            <a:noAutofit/>
          </a:bodyPr>
          <a:lstStyle>
            <a:lvl1pPr marR="0" lvl="0" algn="r" rtl="0">
              <a:spcBef>
                <a:spcPts val="0"/>
              </a:spcBef>
              <a:spcAft>
                <a:spcPts val="0"/>
              </a:spcAft>
              <a:buClr>
                <a:srgbClr val="888888"/>
              </a:buClr>
              <a:buSzPts val="1400"/>
              <a:buFont typeface="Trebuchet MS"/>
              <a:buNone/>
              <a:defRPr sz="700">
                <a:solidFill>
                  <a:srgbClr val="888888"/>
                </a:solidFill>
                <a:latin typeface="Trebuchet MS"/>
                <a:ea typeface="Trebuchet MS"/>
                <a:cs typeface="Trebuchet MS"/>
                <a:sym typeface="Trebuchet MS"/>
              </a:defRPr>
            </a:lvl1pPr>
            <a:lvl2pPr marR="0" lvl="1"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53" name="Google Shape;53;p8"/>
          <p:cNvSpPr txBox="1">
            <a:spLocks noGrp="1"/>
          </p:cNvSpPr>
          <p:nvPr>
            <p:ph type="ftr" idx="11"/>
          </p:nvPr>
        </p:nvSpPr>
        <p:spPr>
          <a:xfrm>
            <a:off x="508000" y="6041363"/>
            <a:ext cx="4723200" cy="3652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888888"/>
              </a:buClr>
              <a:buSzPts val="1400"/>
              <a:buFont typeface="Trebuchet MS"/>
              <a:buNone/>
              <a:defRPr sz="700">
                <a:solidFill>
                  <a:srgbClr val="888888"/>
                </a:solidFill>
                <a:latin typeface="Trebuchet MS"/>
                <a:ea typeface="Trebuchet MS"/>
                <a:cs typeface="Trebuchet MS"/>
                <a:sym typeface="Trebuchet MS"/>
              </a:defRPr>
            </a:lvl1pPr>
            <a:lvl2pPr marR="0" lvl="1"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Clr>
                <a:schemeClr val="dk1"/>
              </a:buClr>
              <a:buSzPts val="1400"/>
              <a:buFont typeface="Trebuchet MS"/>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54" name="Google Shape;54;p8"/>
          <p:cNvSpPr txBox="1">
            <a:spLocks noGrp="1"/>
          </p:cNvSpPr>
          <p:nvPr>
            <p:ph type="sldNum" idx="12"/>
          </p:nvPr>
        </p:nvSpPr>
        <p:spPr>
          <a:xfrm>
            <a:off x="6442997" y="6041363"/>
            <a:ext cx="5127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1pPr>
            <a:lvl2pPr marL="0" marR="0" lvl="1"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2pPr>
            <a:lvl3pPr marL="0" marR="0" lvl="2"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3pPr>
            <a:lvl4pPr marL="0" marR="0" lvl="3"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4pPr>
            <a:lvl5pPr marL="0" marR="0" lvl="4"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5pPr>
            <a:lvl6pPr marL="0" marR="0" lvl="5"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6pPr>
            <a:lvl7pPr marL="0" marR="0" lvl="6"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7pPr>
            <a:lvl8pPr marL="0" marR="0" lvl="7"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8pPr>
            <a:lvl9pPr marL="0" marR="0" lvl="8" indent="0" algn="r" rtl="0">
              <a:spcBef>
                <a:spcPts val="0"/>
              </a:spcBef>
              <a:buClr>
                <a:schemeClr val="accent1"/>
              </a:buClr>
              <a:buSzPts val="175"/>
              <a:buFont typeface="Trebuchet MS"/>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265500" y="1446167"/>
            <a:ext cx="4045200" cy="22760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4200"/>
              <a:buFont typeface="Twentieth Century"/>
              <a:buNone/>
              <a:defRPr sz="4200"/>
            </a:lvl1pPr>
            <a:lvl2pPr lvl="1" algn="ctr">
              <a:spcBef>
                <a:spcPts val="0"/>
              </a:spcBef>
              <a:spcAft>
                <a:spcPts val="0"/>
              </a:spcAft>
              <a:buSzPts val="1400"/>
              <a:buNone/>
              <a:defRPr sz="4200"/>
            </a:lvl2pPr>
            <a:lvl3pPr lvl="2" algn="ctr">
              <a:spcBef>
                <a:spcPts val="0"/>
              </a:spcBef>
              <a:spcAft>
                <a:spcPts val="0"/>
              </a:spcAft>
              <a:buSzPts val="1400"/>
              <a:buNone/>
              <a:defRPr sz="4200"/>
            </a:lvl3pPr>
            <a:lvl4pPr lvl="3" algn="ctr">
              <a:spcBef>
                <a:spcPts val="0"/>
              </a:spcBef>
              <a:spcAft>
                <a:spcPts val="0"/>
              </a:spcAft>
              <a:buSzPts val="1400"/>
              <a:buNone/>
              <a:defRPr sz="4200"/>
            </a:lvl4pPr>
            <a:lvl5pPr lvl="4" algn="ctr">
              <a:spcBef>
                <a:spcPts val="0"/>
              </a:spcBef>
              <a:spcAft>
                <a:spcPts val="0"/>
              </a:spcAft>
              <a:buSzPts val="1400"/>
              <a:buNone/>
              <a:defRPr sz="4200"/>
            </a:lvl5pPr>
            <a:lvl6pPr lvl="5" algn="ctr">
              <a:spcBef>
                <a:spcPts val="0"/>
              </a:spcBef>
              <a:spcAft>
                <a:spcPts val="0"/>
              </a:spcAft>
              <a:buSzPts val="1400"/>
              <a:buNone/>
              <a:defRPr sz="4200"/>
            </a:lvl6pPr>
            <a:lvl7pPr lvl="6" algn="ctr">
              <a:spcBef>
                <a:spcPts val="0"/>
              </a:spcBef>
              <a:spcAft>
                <a:spcPts val="0"/>
              </a:spcAft>
              <a:buSzPts val="1400"/>
              <a:buNone/>
              <a:defRPr sz="4200"/>
            </a:lvl7pPr>
            <a:lvl8pPr lvl="7" algn="ctr">
              <a:spcBef>
                <a:spcPts val="0"/>
              </a:spcBef>
              <a:spcAft>
                <a:spcPts val="0"/>
              </a:spcAft>
              <a:buSzPts val="1400"/>
              <a:buNone/>
              <a:defRPr sz="4200"/>
            </a:lvl8pPr>
            <a:lvl9pPr lvl="8" algn="ctr">
              <a:spcBef>
                <a:spcPts val="0"/>
              </a:spcBef>
              <a:spcAft>
                <a:spcPts val="0"/>
              </a:spcAft>
              <a:buSzPts val="1400"/>
              <a:buNone/>
              <a:defRPr sz="4200"/>
            </a:lvl9pPr>
          </a:lstStyle>
          <a:p>
            <a:endParaRPr/>
          </a:p>
        </p:txBody>
      </p:sp>
      <p:sp>
        <p:nvSpPr>
          <p:cNvPr id="62" name="Google Shape;62;p10"/>
          <p:cNvSpPr txBox="1">
            <a:spLocks noGrp="1"/>
          </p:cNvSpPr>
          <p:nvPr>
            <p:ph type="subTitle" idx="1"/>
          </p:nvPr>
        </p:nvSpPr>
        <p:spPr>
          <a:xfrm>
            <a:off x="265500" y="3793600"/>
            <a:ext cx="4045200" cy="189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63" name="Google Shape;63;p10"/>
          <p:cNvSpPr txBox="1">
            <a:spLocks noGrp="1"/>
          </p:cNvSpPr>
          <p:nvPr>
            <p:ph type="body" idx="2"/>
          </p:nvPr>
        </p:nvSpPr>
        <p:spPr>
          <a:xfrm>
            <a:off x="4939500" y="965600"/>
            <a:ext cx="3837000" cy="4926800"/>
          </a:xfrm>
          <a:prstGeom prst="rect">
            <a:avLst/>
          </a:prstGeom>
          <a:noFill/>
          <a:ln>
            <a:noFill/>
          </a:ln>
        </p:spPr>
        <p:txBody>
          <a:bodyPr spcFirstLastPara="1" wrap="square" lIns="91425" tIns="91425" rIns="91425" bIns="91425" anchor="ctr" anchorCtr="0">
            <a:noAutofit/>
          </a:bodyPr>
          <a:lstStyle>
            <a:lvl1pPr marL="457200" lvl="0" indent="-431800" algn="l">
              <a:spcBef>
                <a:spcPts val="0"/>
              </a:spcBef>
              <a:spcAft>
                <a:spcPts val="0"/>
              </a:spcAft>
              <a:buClr>
                <a:schemeClr val="accent1"/>
              </a:buClr>
              <a:buSzPts val="3200"/>
              <a:buChar char="▪"/>
              <a:defRPr>
                <a:solidFill>
                  <a:schemeClr val="accent1"/>
                </a:solidFill>
              </a:defRPr>
            </a:lvl1pPr>
            <a:lvl2pPr marL="914400" lvl="1" indent="-406400" algn="l">
              <a:spcBef>
                <a:spcPts val="0"/>
              </a:spcBef>
              <a:spcAft>
                <a:spcPts val="0"/>
              </a:spcAft>
              <a:buClr>
                <a:schemeClr val="accent1"/>
              </a:buClr>
              <a:buSzPts val="2800"/>
              <a:buChar char="▪"/>
              <a:defRPr>
                <a:solidFill>
                  <a:schemeClr val="accent1"/>
                </a:solidFill>
              </a:defRPr>
            </a:lvl2pPr>
            <a:lvl3pPr marL="1371600" lvl="2" indent="-381000" algn="l">
              <a:spcBef>
                <a:spcPts val="0"/>
              </a:spcBef>
              <a:spcAft>
                <a:spcPts val="0"/>
              </a:spcAft>
              <a:buClr>
                <a:schemeClr val="accent1"/>
              </a:buClr>
              <a:buSzPts val="2400"/>
              <a:buChar char="▪"/>
              <a:defRPr>
                <a:solidFill>
                  <a:schemeClr val="accent1"/>
                </a:solidFill>
              </a:defRPr>
            </a:lvl3pPr>
            <a:lvl4pPr marL="1828800" lvl="3" indent="-355600" algn="l">
              <a:spcBef>
                <a:spcPts val="0"/>
              </a:spcBef>
              <a:spcAft>
                <a:spcPts val="0"/>
              </a:spcAft>
              <a:buClr>
                <a:schemeClr val="accent1"/>
              </a:buClr>
              <a:buSzPts val="2000"/>
              <a:buChar char="•"/>
              <a:defRPr>
                <a:solidFill>
                  <a:schemeClr val="accent1"/>
                </a:solidFill>
              </a:defRPr>
            </a:lvl4pPr>
            <a:lvl5pPr marL="2286000" lvl="4" indent="-355600" algn="l">
              <a:spcBef>
                <a:spcPts val="0"/>
              </a:spcBef>
              <a:spcAft>
                <a:spcPts val="0"/>
              </a:spcAft>
              <a:buClr>
                <a:schemeClr val="accent1"/>
              </a:buClr>
              <a:buSzPts val="2000"/>
              <a:buChar char="•"/>
              <a:defRPr>
                <a:solidFill>
                  <a:schemeClr val="accent1"/>
                </a:solidFill>
              </a:defRPr>
            </a:lvl5pPr>
            <a:lvl6pPr marL="2743200" lvl="5" indent="-355600" algn="l">
              <a:spcBef>
                <a:spcPts val="0"/>
              </a:spcBef>
              <a:spcAft>
                <a:spcPts val="0"/>
              </a:spcAft>
              <a:buClr>
                <a:schemeClr val="accent1"/>
              </a:buClr>
              <a:buSzPts val="2000"/>
              <a:buChar char="•"/>
              <a:defRPr>
                <a:solidFill>
                  <a:schemeClr val="accent1"/>
                </a:solidFill>
              </a:defRPr>
            </a:lvl6pPr>
            <a:lvl7pPr marL="3200400" lvl="6" indent="-355600" algn="l">
              <a:spcBef>
                <a:spcPts val="0"/>
              </a:spcBef>
              <a:spcAft>
                <a:spcPts val="0"/>
              </a:spcAft>
              <a:buClr>
                <a:schemeClr val="accent1"/>
              </a:buClr>
              <a:buSzPts val="2000"/>
              <a:buChar char="•"/>
              <a:defRPr>
                <a:solidFill>
                  <a:schemeClr val="accent1"/>
                </a:solidFill>
              </a:defRPr>
            </a:lvl7pPr>
            <a:lvl8pPr marL="3657600" lvl="7" indent="-355600" algn="l">
              <a:spcBef>
                <a:spcPts val="0"/>
              </a:spcBef>
              <a:spcAft>
                <a:spcPts val="0"/>
              </a:spcAft>
              <a:buClr>
                <a:schemeClr val="accent1"/>
              </a:buClr>
              <a:buSzPts val="2000"/>
              <a:buChar char="•"/>
              <a:defRPr>
                <a:solidFill>
                  <a:schemeClr val="accent1"/>
                </a:solidFill>
              </a:defRPr>
            </a:lvl8pPr>
            <a:lvl9pPr marL="4114800" lvl="8" indent="-355600" algn="l">
              <a:spcBef>
                <a:spcPts val="0"/>
              </a:spcBef>
              <a:spcAft>
                <a:spcPts val="0"/>
              </a:spcAft>
              <a:buClr>
                <a:schemeClr val="accent1"/>
              </a:buClr>
              <a:buSzPts val="2000"/>
              <a:buChar char="•"/>
              <a:defRPr>
                <a:solidFill>
                  <a:schemeClr val="accent1"/>
                </a:solidFill>
              </a:defRPr>
            </a:lvl9pPr>
          </a:lstStyle>
          <a:p>
            <a:endParaRPr/>
          </a:p>
        </p:txBody>
      </p:sp>
      <p:sp>
        <p:nvSpPr>
          <p:cNvPr id="64" name="Google Shape;64;p1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1pPr>
            <a:lvl2pPr marL="0" marR="0" lvl="1"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2pPr>
            <a:lvl3pPr marL="0" marR="0" lvl="2"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3pPr>
            <a:lvl4pPr marL="0" marR="0" lvl="3"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4pPr>
            <a:lvl5pPr marL="0" marR="0" lvl="4"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5pPr>
            <a:lvl6pPr marL="0" marR="0" lvl="5"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6pPr>
            <a:lvl7pPr marL="0" marR="0" lvl="6"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7pPr>
            <a:lvl8pPr marL="0" marR="0" lvl="7"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8pPr>
            <a:lvl9pPr marL="0" marR="0" lvl="8" indent="0" algn="l" rtl="0">
              <a:spcBef>
                <a:spcPts val="0"/>
              </a:spcBef>
              <a:buClr>
                <a:schemeClr val="lt1"/>
              </a:buClr>
              <a:buSzPts val="1800"/>
              <a:buFont typeface="Calibri"/>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11700" y="496967"/>
            <a:ext cx="8520600" cy="860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311700" y="1890400"/>
            <a:ext cx="8520600" cy="4201200"/>
          </a:xfrm>
          <a:prstGeom prst="rect">
            <a:avLst/>
          </a:prstGeom>
          <a:noFill/>
          <a:ln>
            <a:noFill/>
          </a:ln>
        </p:spPr>
        <p:txBody>
          <a:bodyPr spcFirstLastPara="1" wrap="square" lIns="91425" tIns="91425" rIns="91425" bIns="91425" anchor="t" anchorCtr="0">
            <a:noAutofit/>
          </a:bodyPr>
          <a:lstStyle>
            <a:lvl1pPr marL="457200" lvl="0" indent="-431800" algn="l">
              <a:spcBef>
                <a:spcPts val="0"/>
              </a:spcBef>
              <a:spcAft>
                <a:spcPts val="0"/>
              </a:spcAft>
              <a:buSzPts val="3200"/>
              <a:buChar char="▪"/>
              <a:defRPr/>
            </a:lvl1pPr>
            <a:lvl2pPr marL="914400" lvl="1" indent="-406400" algn="l">
              <a:spcBef>
                <a:spcPts val="0"/>
              </a:spcBef>
              <a:spcAft>
                <a:spcPts val="0"/>
              </a:spcAft>
              <a:buSzPts val="2800"/>
              <a:buChar char="▪"/>
              <a:defRPr/>
            </a:lvl2pPr>
            <a:lvl3pPr marL="1371600" lvl="2" indent="-381000" algn="l">
              <a:spcBef>
                <a:spcPts val="0"/>
              </a:spcBef>
              <a:spcAft>
                <a:spcPts val="0"/>
              </a:spcAft>
              <a:buSzPts val="2400"/>
              <a:buChar char="▪"/>
              <a:defRPr/>
            </a:lvl3pPr>
            <a:lvl4pPr marL="1828800" lvl="3" indent="-355600" algn="l">
              <a:spcBef>
                <a:spcPts val="0"/>
              </a:spcBef>
              <a:spcAft>
                <a:spcPts val="0"/>
              </a:spcAft>
              <a:buClr>
                <a:schemeClr val="dk2"/>
              </a:buClr>
              <a:buSzPts val="2000"/>
              <a:buChar char="•"/>
              <a:defRPr/>
            </a:lvl4pPr>
            <a:lvl5pPr marL="2286000" lvl="4" indent="-355600" algn="l">
              <a:spcBef>
                <a:spcPts val="0"/>
              </a:spcBef>
              <a:spcAft>
                <a:spcPts val="0"/>
              </a:spcAft>
              <a:buClr>
                <a:schemeClr val="dk2"/>
              </a:buClr>
              <a:buSzPts val="2000"/>
              <a:buChar char="•"/>
              <a:defRPr/>
            </a:lvl5pPr>
            <a:lvl6pPr marL="2743200" lvl="5" indent="-355600" algn="l">
              <a:spcBef>
                <a:spcPts val="0"/>
              </a:spcBef>
              <a:spcAft>
                <a:spcPts val="0"/>
              </a:spcAft>
              <a:buClr>
                <a:schemeClr val="dk1"/>
              </a:buClr>
              <a:buSzPts val="2000"/>
              <a:buChar char="•"/>
              <a:defRPr/>
            </a:lvl6pPr>
            <a:lvl7pPr marL="3200400" lvl="6" indent="-355600" algn="l">
              <a:spcBef>
                <a:spcPts val="0"/>
              </a:spcBef>
              <a:spcAft>
                <a:spcPts val="0"/>
              </a:spcAft>
              <a:buClr>
                <a:schemeClr val="dk1"/>
              </a:buClr>
              <a:buSzPts val="2000"/>
              <a:buChar char="•"/>
              <a:defRPr/>
            </a:lvl7pPr>
            <a:lvl8pPr marL="3657600" lvl="7" indent="-355600" algn="l">
              <a:spcBef>
                <a:spcPts val="0"/>
              </a:spcBef>
              <a:spcAft>
                <a:spcPts val="0"/>
              </a:spcAft>
              <a:buClr>
                <a:schemeClr val="dk1"/>
              </a:buClr>
              <a:buSzPts val="2000"/>
              <a:buChar char="•"/>
              <a:defRPr/>
            </a:lvl8pPr>
            <a:lvl9pPr marL="4114800" lvl="8" indent="-355600" algn="l">
              <a:spcBef>
                <a:spcPts val="0"/>
              </a:spcBef>
              <a:spcAft>
                <a:spcPts val="0"/>
              </a:spcAft>
              <a:buClr>
                <a:schemeClr val="dk1"/>
              </a:buClr>
              <a:buSzPts val="2000"/>
              <a:buChar char="•"/>
              <a:defRPr/>
            </a:lvl9pPr>
          </a:lstStyle>
          <a:p>
            <a:endParaRPr/>
          </a:p>
        </p:txBody>
      </p:sp>
      <p:sp>
        <p:nvSpPr>
          <p:cNvPr id="68" name="Google Shape;68;p1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1pPr>
            <a:lvl2pPr marL="0" marR="0" lvl="1"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2pPr>
            <a:lvl3pPr marL="0" marR="0" lvl="2"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3pPr>
            <a:lvl4pPr marL="0" marR="0" lvl="3"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4pPr>
            <a:lvl5pPr marL="0" marR="0" lvl="4"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5pPr>
            <a:lvl6pPr marL="0" marR="0" lvl="5"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6pPr>
            <a:lvl7pPr marL="0" marR="0" lvl="6"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7pPr>
            <a:lvl8pPr marL="0" marR="0" lvl="7"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8pPr>
            <a:lvl9pPr marL="0" marR="0" lvl="8" indent="0" algn="l" rtl="0">
              <a:spcBef>
                <a:spcPts val="0"/>
              </a:spcBef>
              <a:buClr>
                <a:schemeClr val="dk1"/>
              </a:buClr>
              <a:buSzPts val="1800"/>
              <a:buFont typeface="Calibri"/>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jp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2" name="Google Shape;12;p1"/>
          <p:cNvGrpSpPr/>
          <p:nvPr/>
        </p:nvGrpSpPr>
        <p:grpSpPr>
          <a:xfrm>
            <a:off x="-46860" y="-82678"/>
            <a:ext cx="1711368" cy="1342472"/>
            <a:chOff x="18744" y="-7702"/>
            <a:chExt cx="1711368" cy="1342472"/>
          </a:xfrm>
        </p:grpSpPr>
        <p:sp>
          <p:nvSpPr>
            <p:cNvPr id="13" name="Google Shape;13;p1"/>
            <p:cNvSpPr/>
            <p:nvPr/>
          </p:nvSpPr>
          <p:spPr>
            <a:xfrm>
              <a:off x="365298"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4" name="Google Shape;14;p1"/>
            <p:cNvSpPr/>
            <p:nvPr/>
          </p:nvSpPr>
          <p:spPr>
            <a:xfrm>
              <a:off x="714417" y="68261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5" name="Google Shape;15;p1"/>
            <p:cNvSpPr/>
            <p:nvPr/>
          </p:nvSpPr>
          <p:spPr>
            <a:xfrm>
              <a:off x="714417" y="343802"/>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6" name="Google Shape;16;p1"/>
            <p:cNvSpPr/>
            <p:nvPr/>
          </p:nvSpPr>
          <p:spPr>
            <a:xfrm>
              <a:off x="365298" y="682611"/>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7" name="Google Shape;17;p1"/>
            <p:cNvSpPr/>
            <p:nvPr/>
          </p:nvSpPr>
          <p:spPr>
            <a:xfrm>
              <a:off x="1065331" y="343802"/>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8" name="Google Shape;18;p1"/>
            <p:cNvSpPr/>
            <p:nvPr/>
          </p:nvSpPr>
          <p:spPr>
            <a:xfrm>
              <a:off x="365298" y="-2957"/>
              <a:ext cx="315461" cy="314289"/>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19" name="Google Shape;19;p1"/>
            <p:cNvSpPr/>
            <p:nvPr/>
          </p:nvSpPr>
          <p:spPr>
            <a:xfrm>
              <a:off x="714417" y="-2957"/>
              <a:ext cx="315461" cy="314289"/>
            </a:xfrm>
            <a:prstGeom prst="roundRect">
              <a:avLst>
                <a:gd name="adj" fmla="val 16667"/>
              </a:avLst>
            </a:prstGeom>
            <a:solidFill>
              <a:srgbClr val="3366FF"/>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0" name="Google Shape;20;p1"/>
            <p:cNvSpPr/>
            <p:nvPr/>
          </p:nvSpPr>
          <p:spPr>
            <a:xfrm>
              <a:off x="1065331" y="-2957"/>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1" name="Google Shape;21;p1"/>
            <p:cNvSpPr/>
            <p:nvPr/>
          </p:nvSpPr>
          <p:spPr>
            <a:xfrm>
              <a:off x="18744" y="339057"/>
              <a:ext cx="315461" cy="314289"/>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2" name="Google Shape;22;p1"/>
            <p:cNvSpPr/>
            <p:nvPr/>
          </p:nvSpPr>
          <p:spPr>
            <a:xfrm>
              <a:off x="18744" y="677866"/>
              <a:ext cx="315461" cy="314289"/>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3" name="Google Shape;23;p1"/>
            <p:cNvSpPr/>
            <p:nvPr/>
          </p:nvSpPr>
          <p:spPr>
            <a:xfrm>
              <a:off x="18744" y="1020481"/>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4" name="Google Shape;24;p1"/>
            <p:cNvSpPr/>
            <p:nvPr/>
          </p:nvSpPr>
          <p:spPr>
            <a:xfrm>
              <a:off x="18744" y="-7702"/>
              <a:ext cx="315461" cy="314289"/>
            </a:xfrm>
            <a:prstGeom prst="roundRect">
              <a:avLst>
                <a:gd name="adj" fmla="val 16667"/>
              </a:avLst>
            </a:prstGeom>
            <a:solidFill>
              <a:srgbClr val="3366FF"/>
            </a:solidFill>
            <a:ln w="9525"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sp>
          <p:nvSpPr>
            <p:cNvPr id="25" name="Google Shape;25;p1"/>
            <p:cNvSpPr/>
            <p:nvPr/>
          </p:nvSpPr>
          <p:spPr>
            <a:xfrm>
              <a:off x="1414651" y="-6324"/>
              <a:ext cx="315461" cy="314289"/>
            </a:xfrm>
            <a:prstGeom prst="roundRect">
              <a:avLst>
                <a:gd name="adj" fmla="val 16667"/>
              </a:avLst>
            </a:prstGeom>
            <a:solidFill>
              <a:srgbClr val="EAED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E2AC00"/>
                </a:solidFill>
                <a:latin typeface="Calibri"/>
                <a:ea typeface="Calibri"/>
                <a:cs typeface="Calibri"/>
                <a:sym typeface="Calibri"/>
              </a:endParaRPr>
            </a:p>
          </p:txBody>
        </p:sp>
      </p:grpSp>
      <p:pic>
        <p:nvPicPr>
          <p:cNvPr id="26" name="Google Shape;26;p1" descr="Minnesota PBIS Logo (4).jpg"/>
          <p:cNvPicPr preferRelativeResize="0"/>
          <p:nvPr/>
        </p:nvPicPr>
        <p:blipFill rotWithShape="1">
          <a:blip r:embed="rId5">
            <a:alphaModFix/>
          </a:blip>
          <a:srcRect/>
          <a:stretch/>
        </p:blipFill>
        <p:spPr>
          <a:xfrm>
            <a:off x="7128872" y="5973862"/>
            <a:ext cx="2015127" cy="884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5"/>
          <p:cNvSpPr/>
          <p:nvPr/>
        </p:nvSpPr>
        <p:spPr>
          <a:xfrm>
            <a:off x="2114850" y="6113850"/>
            <a:ext cx="55161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r>
              <a:rPr lang="en-US">
                <a:solidFill>
                  <a:srgbClr val="3A53A5"/>
                </a:solidFill>
                <a:latin typeface="Twentieth Century"/>
                <a:ea typeface="Twentieth Century"/>
                <a:cs typeface="Twentieth Century"/>
                <a:sym typeface="Twentieth Century"/>
              </a:rPr>
              <a:t>F</a:t>
            </a:r>
            <a:r>
              <a:rPr lang="en-US" sz="1400" b="0" i="0" u="none" strike="noStrike" cap="none">
                <a:solidFill>
                  <a:srgbClr val="3A53A5"/>
                </a:solidFill>
                <a:latin typeface="Twentieth Century"/>
                <a:ea typeface="Twentieth Century"/>
                <a:cs typeface="Twentieth Century"/>
                <a:sym typeface="Twentieth Century"/>
              </a:rPr>
              <a:t>idelity Data &amp; Annual Evaluation TFI 1.14 &amp; 1.15 - Virtual Train</a:t>
            </a:r>
            <a:r>
              <a:rPr lang="en-US">
                <a:solidFill>
                  <a:srgbClr val="3A53A5"/>
                </a:solidFill>
                <a:latin typeface="Twentieth Century"/>
                <a:ea typeface="Twentieth Century"/>
                <a:cs typeface="Twentieth Century"/>
                <a:sym typeface="Twentieth Century"/>
              </a:rPr>
              <a:t>ing Day 1</a:t>
            </a:r>
            <a:r>
              <a:rPr lang="en-US" sz="1400" b="0" i="0" u="none" strike="noStrike" cap="none">
                <a:solidFill>
                  <a:srgbClr val="3A53A5"/>
                </a:solidFill>
                <a:latin typeface="Twentieth Century"/>
                <a:ea typeface="Twentieth Century"/>
                <a:cs typeface="Twentieth Century"/>
                <a:sym typeface="Twentieth Century"/>
              </a:rPr>
              <a:t>  </a:t>
            </a:r>
            <a:endParaRPr sz="1400" b="0" i="0" u="none" strike="noStrike" cap="none">
              <a:solidFill>
                <a:srgbClr val="3A53A5"/>
              </a:solidFill>
              <a:latin typeface="Twentieth Century"/>
              <a:ea typeface="Twentieth Century"/>
              <a:cs typeface="Twentieth Century"/>
              <a:sym typeface="Twentieth Century"/>
            </a:endParaRPr>
          </a:p>
        </p:txBody>
      </p:sp>
      <p:pic>
        <p:nvPicPr>
          <p:cNvPr id="42" name="Google Shape;42;p5" descr="Minnesota PBIS Logo (4).jpg"/>
          <p:cNvPicPr preferRelativeResize="0"/>
          <p:nvPr/>
        </p:nvPicPr>
        <p:blipFill rotWithShape="1">
          <a:blip r:embed="rId15">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p:nvPr/>
        </p:nvSpPr>
        <p:spPr>
          <a:xfrm>
            <a:off x="1124848" y="4860625"/>
            <a:ext cx="67590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dirty="0">
                <a:solidFill>
                  <a:srgbClr val="DD8047"/>
                </a:solidFill>
                <a:latin typeface="Twentieth Century"/>
                <a:ea typeface="Twentieth Century"/>
                <a:cs typeface="Twentieth Century"/>
                <a:sym typeface="Twentieth Century"/>
              </a:rPr>
              <a:t>Fidelity Data (TFI 1.14)</a:t>
            </a:r>
            <a:endParaRPr dirty="0"/>
          </a:p>
          <a:p>
            <a:pPr marL="0" marR="0" lvl="0" indent="0" algn="ctr" rtl="0">
              <a:spcBef>
                <a:spcPts val="0"/>
              </a:spcBef>
              <a:spcAft>
                <a:spcPts val="0"/>
              </a:spcAft>
              <a:buNone/>
            </a:pPr>
            <a:r>
              <a:rPr lang="en-US" sz="3600" b="1" i="0" u="none" strike="noStrike" cap="none" dirty="0">
                <a:solidFill>
                  <a:srgbClr val="DD8047"/>
                </a:solidFill>
                <a:latin typeface="Twentieth Century"/>
                <a:ea typeface="Twentieth Century"/>
                <a:cs typeface="Twentieth Century"/>
                <a:sym typeface="Twentieth Century"/>
              </a:rPr>
              <a:t>Annual Evaluation (TFI 1.15 )</a:t>
            </a:r>
            <a:endParaRPr sz="3600" b="1" i="0" u="none" strike="noStrike" cap="none" dirty="0">
              <a:solidFill>
                <a:srgbClr val="DD8047"/>
              </a:solidFill>
              <a:latin typeface="Twentieth Century"/>
              <a:ea typeface="Twentieth Century"/>
              <a:cs typeface="Twentieth Century"/>
              <a:sym typeface="Twentieth Century"/>
            </a:endParaRPr>
          </a:p>
        </p:txBody>
      </p:sp>
      <p:sp>
        <p:nvSpPr>
          <p:cNvPr id="102" name="Google Shape;102;p19"/>
          <p:cNvSpPr txBox="1">
            <a:spLocks noGrp="1"/>
          </p:cNvSpPr>
          <p:nvPr>
            <p:ph type="ctrTitle"/>
          </p:nvPr>
        </p:nvSpPr>
        <p:spPr>
          <a:xfrm>
            <a:off x="685800" y="2903619"/>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 </a:t>
            </a:r>
            <a:r>
              <a:rPr lang="en-US" sz="4410" b="1">
                <a:solidFill>
                  <a:srgbClr val="0E1529"/>
                </a:solidFill>
                <a:latin typeface="Arial"/>
                <a:ea typeface="Arial"/>
                <a:cs typeface="Arial"/>
                <a:sym typeface="Arial"/>
              </a:rPr>
              <a:t>PBIS Team </a:t>
            </a:r>
            <a:endParaRPr sz="4410" b="1">
              <a:solidFill>
                <a:srgbClr val="0E1529"/>
              </a:solidFill>
              <a:latin typeface="Arial"/>
              <a:ea typeface="Arial"/>
              <a:cs typeface="Arial"/>
              <a:sym typeface="Arial"/>
            </a:endParaRPr>
          </a:p>
          <a:p>
            <a:pPr marL="0" lvl="0" indent="0" algn="ctr" rtl="0">
              <a:spcBef>
                <a:spcPts val="0"/>
              </a:spcBef>
              <a:spcAft>
                <a:spcPts val="0"/>
              </a:spcAft>
              <a:buClr>
                <a:srgbClr val="0E1529"/>
              </a:buClr>
              <a:buSzPts val="4410"/>
              <a:buFont typeface="Arial"/>
              <a:buNone/>
            </a:pPr>
            <a:r>
              <a:rPr lang="en-US" sz="4410" b="1">
                <a:solidFill>
                  <a:srgbClr val="0E1529"/>
                </a:solidFill>
                <a:latin typeface="Arial"/>
                <a:ea typeface="Arial"/>
                <a:cs typeface="Arial"/>
                <a:sym typeface="Arial"/>
              </a:rPr>
              <a:t>Tier 1</a:t>
            </a:r>
            <a:endParaRPr sz="4410" b="1">
              <a:solidFill>
                <a:srgbClr val="0E1529"/>
              </a:solidFill>
              <a:latin typeface="Arial"/>
              <a:ea typeface="Arial"/>
              <a:cs typeface="Arial"/>
              <a:sym typeface="Arial"/>
            </a:endParaRPr>
          </a:p>
          <a:p>
            <a:pPr marL="0" lvl="0" indent="0" algn="ctr" rtl="0">
              <a:spcBef>
                <a:spcPts val="0"/>
              </a:spcBef>
              <a:spcAft>
                <a:spcPts val="0"/>
              </a:spcAft>
              <a:buClr>
                <a:schemeClr val="dk2"/>
              </a:buClr>
              <a:buSzPts val="3959"/>
              <a:buFont typeface="Twentieth Century"/>
              <a:buNone/>
            </a:pPr>
            <a:r>
              <a:rPr lang="en-US" sz="4410" b="1">
                <a:solidFill>
                  <a:srgbClr val="0E1529"/>
                </a:solidFill>
                <a:latin typeface="Arial"/>
                <a:ea typeface="Arial"/>
                <a:cs typeface="Arial"/>
                <a:sym typeface="Arial"/>
              </a:rPr>
              <a:t>Virtual Training Day 1</a:t>
            </a:r>
            <a:endParaRPr/>
          </a:p>
        </p:txBody>
      </p:sp>
      <p:pic>
        <p:nvPicPr>
          <p:cNvPr id="103" name="Google Shape;103;p19" descr="Minnesota is printed in green at the top of the logo.  PBIS is printed in blue and white.  The 'S&quot; looks like a river with a red, yellow and green tree next to it." title="Minnesota PBIS Logo "/>
          <p:cNvPicPr preferRelativeResize="0"/>
          <p:nvPr/>
        </p:nvPicPr>
        <p:blipFill rotWithShape="1">
          <a:blip r:embed="rId3">
            <a:alphaModFix/>
          </a:blip>
          <a:srcRect/>
          <a:stretch/>
        </p:blipFill>
        <p:spPr>
          <a:xfrm>
            <a:off x="2216948" y="445378"/>
            <a:ext cx="4782799" cy="20984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8" title="PBIS.org home page screen shot"/>
          <p:cNvPicPr preferRelativeResize="0"/>
          <p:nvPr/>
        </p:nvPicPr>
        <p:blipFill rotWithShape="1">
          <a:blip r:embed="rId3">
            <a:alphaModFix/>
          </a:blip>
          <a:srcRect/>
          <a:stretch/>
        </p:blipFill>
        <p:spPr>
          <a:xfrm>
            <a:off x="401320" y="1426020"/>
            <a:ext cx="8305800" cy="4161100"/>
          </a:xfrm>
          <a:prstGeom prst="rect">
            <a:avLst/>
          </a:prstGeom>
          <a:noFill/>
          <a:ln>
            <a:noFill/>
          </a:ln>
        </p:spPr>
      </p:pic>
      <p:sp>
        <p:nvSpPr>
          <p:cNvPr id="188" name="Google Shape;188;p28"/>
          <p:cNvSpPr txBox="1">
            <a:spLocks noGrp="1"/>
          </p:cNvSpPr>
          <p:nvPr>
            <p:ph type="title"/>
          </p:nvPr>
        </p:nvSpPr>
        <p:spPr>
          <a:xfrm>
            <a:off x="-100" y="46033"/>
            <a:ext cx="9144000" cy="9152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FFFFFF"/>
              </a:buClr>
              <a:buSzPts val="2400"/>
              <a:buFont typeface="Twentieth Century"/>
              <a:buNone/>
            </a:pPr>
            <a:r>
              <a:rPr lang="en-US" sz="2400">
                <a:solidFill>
                  <a:srgbClr val="FFFFFF"/>
                </a:solidFill>
              </a:rPr>
              <a:t>External Facilitators will guide your team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Opening TFI Window</a:t>
            </a:r>
            <a:endParaRPr/>
          </a:p>
        </p:txBody>
      </p:sp>
      <p:sp>
        <p:nvSpPr>
          <p:cNvPr id="195" name="Google Shape;195;p29"/>
          <p:cNvSpPr txBox="1">
            <a:spLocks noGrp="1"/>
          </p:cNvSpPr>
          <p:nvPr>
            <p:ph type="body" idx="1"/>
          </p:nvPr>
        </p:nvSpPr>
        <p:spPr>
          <a:xfrm>
            <a:off x="365298" y="1600200"/>
            <a:ext cx="8257500" cy="4691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0" descr="This screen shot highlights PBIS Assessment tab in banner, the name of the person who is logged in and the &quot;Take Survey&quot; tab in the open survey windows area." title="Screen shot of pbisapps.org PBIS assessment page"/>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t="-358" b="10519"/>
          <a:stretch/>
        </p:blipFill>
        <p:spPr>
          <a:xfrm>
            <a:off x="446370" y="1132840"/>
            <a:ext cx="8257568" cy="5097415"/>
          </a:xfrm>
          <a:prstGeom prst="rect">
            <a:avLst/>
          </a:prstGeom>
          <a:noFill/>
          <a:ln>
            <a:noFill/>
          </a:ln>
          <a:effectLst>
            <a:outerShdw blurRad="292100" dist="139700" dir="2700000" algn="tl" rotWithShape="0">
              <a:srgbClr val="333333">
                <a:alpha val="64705"/>
              </a:srgbClr>
            </a:outerShdw>
          </a:effectLst>
        </p:spPr>
      </p:pic>
      <p:sp>
        <p:nvSpPr>
          <p:cNvPr id="202" name="Google Shape;202;p30" title="Arrow points to the 'Take Survey' tab"/>
          <p:cNvSpPr/>
          <p:nvPr/>
        </p:nvSpPr>
        <p:spPr>
          <a:xfrm rot="-8981560">
            <a:off x="5162860" y="4584395"/>
            <a:ext cx="822960" cy="465520"/>
          </a:xfrm>
          <a:prstGeom prst="rightArrow">
            <a:avLst>
              <a:gd name="adj1" fmla="val 50000"/>
              <a:gd name="adj2" fmla="val 50000"/>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30" title="Arrow points to name of person logged in"/>
          <p:cNvSpPr/>
          <p:nvPr/>
        </p:nvSpPr>
        <p:spPr>
          <a:xfrm rot="-1069811">
            <a:off x="6952362" y="1368918"/>
            <a:ext cx="822960" cy="465520"/>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30" title="Arrow points to PBIS assessment tab in banner"/>
          <p:cNvSpPr/>
          <p:nvPr/>
        </p:nvSpPr>
        <p:spPr>
          <a:xfrm rot="-4550647">
            <a:off x="2348666" y="1648942"/>
            <a:ext cx="822960" cy="465520"/>
          </a:xfrm>
          <a:prstGeom prst="rightArrow">
            <a:avLst>
              <a:gd name="adj1" fmla="val 50000"/>
              <a:gd name="adj2" fmla="val 50000"/>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30"/>
          <p:cNvSpPr/>
          <p:nvPr/>
        </p:nvSpPr>
        <p:spPr>
          <a:xfrm>
            <a:off x="3283351" y="813046"/>
            <a:ext cx="193631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6600"/>
                </a:solidFill>
                <a:latin typeface="Calibri"/>
                <a:ea typeface="Calibri"/>
                <a:cs typeface="Calibri"/>
                <a:sym typeface="Calibri"/>
              </a:rPr>
              <a:t>www.pbisapps.org</a:t>
            </a:r>
            <a:endParaRPr sz="1800">
              <a:solidFill>
                <a:srgbClr val="FF6600"/>
              </a:solidFill>
              <a:latin typeface="Calibri"/>
              <a:ea typeface="Calibri"/>
              <a:cs typeface="Calibri"/>
              <a:sym typeface="Calibri"/>
            </a:endParaRPr>
          </a:p>
        </p:txBody>
      </p:sp>
      <p:sp>
        <p:nvSpPr>
          <p:cNvPr id="206" name="Google Shape;206;p30"/>
          <p:cNvSpPr txBox="1">
            <a:spLocks noGrp="1"/>
          </p:cNvSpPr>
          <p:nvPr>
            <p:ph type="title"/>
          </p:nvPr>
        </p:nvSpPr>
        <p:spPr>
          <a:xfrm>
            <a:off x="1311481" y="284480"/>
            <a:ext cx="6987106" cy="64689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Enter TFI Scores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1" descr="Three options are given under members completing the inventory: team and external coach together (recommended), team without external coach, and external coach without team" title="Screen shot to enter TFI date and who is completing the inventory"/>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t="4596" r="1993" b="14406"/>
          <a:stretch/>
        </p:blipFill>
        <p:spPr>
          <a:xfrm>
            <a:off x="500418" y="1134839"/>
            <a:ext cx="8092986" cy="4755510"/>
          </a:xfrm>
          <a:prstGeom prst="rect">
            <a:avLst/>
          </a:prstGeom>
          <a:noFill/>
          <a:ln>
            <a:noFill/>
          </a:ln>
          <a:effectLst>
            <a:outerShdw blurRad="292100" dist="139700" dir="2700000" algn="tl" rotWithShape="0">
              <a:srgbClr val="333333">
                <a:alpha val="64705"/>
              </a:srgbClr>
            </a:outerShdw>
          </a:effectLst>
        </p:spPr>
      </p:pic>
      <p:sp>
        <p:nvSpPr>
          <p:cNvPr id="213" name="Google Shape;213;p31" title="Arrow points to calendar to enter date"/>
          <p:cNvSpPr/>
          <p:nvPr/>
        </p:nvSpPr>
        <p:spPr>
          <a:xfrm rot="9683409">
            <a:off x="2669173" y="2679384"/>
            <a:ext cx="822960" cy="465520"/>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31" title="Arrow points to drop down menu for members completing inventory"/>
          <p:cNvSpPr/>
          <p:nvPr/>
        </p:nvSpPr>
        <p:spPr>
          <a:xfrm rot="9683409">
            <a:off x="3451568" y="4331391"/>
            <a:ext cx="822960" cy="465520"/>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31"/>
          <p:cNvSpPr txBox="1">
            <a:spLocks noGrp="1"/>
          </p:cNvSpPr>
          <p:nvPr>
            <p:ph type="title"/>
          </p:nvPr>
        </p:nvSpPr>
        <p:spPr>
          <a:xfrm>
            <a:off x="1311481" y="284480"/>
            <a:ext cx="6987106" cy="64689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Enter TFI from Team Training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2" descr="There are three options in the drop down menu: external reviewer (recommended), internal reviewer, TFI walkthrough tool not completed." title="Screen shot shows drop down menu for Individuals completing TFI walkthrough to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l="2291" t="24640" r="2811" b="1812"/>
          <a:stretch/>
        </p:blipFill>
        <p:spPr>
          <a:xfrm>
            <a:off x="392316" y="1161859"/>
            <a:ext cx="8331172" cy="4649886"/>
          </a:xfrm>
          <a:prstGeom prst="rect">
            <a:avLst/>
          </a:prstGeom>
          <a:noFill/>
          <a:ln>
            <a:noFill/>
          </a:ln>
          <a:effectLst>
            <a:outerShdw blurRad="292100" dist="139700" dir="2700000" algn="tl" rotWithShape="0">
              <a:srgbClr val="333333">
                <a:alpha val="64705"/>
              </a:srgbClr>
            </a:outerShdw>
          </a:effectLst>
        </p:spPr>
      </p:pic>
      <p:sp>
        <p:nvSpPr>
          <p:cNvPr id="222" name="Google Shape;222;p32" title="Arrow points to TFI walkthrough tool drop down menu"/>
          <p:cNvSpPr/>
          <p:nvPr/>
        </p:nvSpPr>
        <p:spPr>
          <a:xfrm rot="9683409">
            <a:off x="2987325" y="4827471"/>
            <a:ext cx="822960" cy="465520"/>
          </a:xfrm>
          <a:prstGeom prst="rightArrow">
            <a:avLst>
              <a:gd name="adj1" fmla="val 50000"/>
              <a:gd name="adj2" fmla="val 50000"/>
            </a:avLst>
          </a:prstGeom>
          <a:gradFill>
            <a:gsLst>
              <a:gs pos="0">
                <a:srgbClr val="8F9859"/>
              </a:gs>
              <a:gs pos="100000">
                <a:srgbClr val="DAE1B3"/>
              </a:gs>
            </a:gsLst>
            <a:lin ang="16200000" scaled="0"/>
          </a:gradFill>
          <a:ln w="9525" cap="flat" cmpd="sng">
            <a:solidFill>
              <a:srgbClr val="868E5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32" title="Arrow points to arrows at the bottom of the screen to advance when all information is complete on this screen "/>
          <p:cNvSpPr/>
          <p:nvPr/>
        </p:nvSpPr>
        <p:spPr>
          <a:xfrm>
            <a:off x="7199343" y="5346225"/>
            <a:ext cx="822960" cy="465520"/>
          </a:xfrm>
          <a:prstGeom prst="rightArrow">
            <a:avLst>
              <a:gd name="adj1" fmla="val 50000"/>
              <a:gd name="adj2" fmla="val 50000"/>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32"/>
          <p:cNvSpPr txBox="1">
            <a:spLocks noGrp="1"/>
          </p:cNvSpPr>
          <p:nvPr>
            <p:ph type="title"/>
          </p:nvPr>
        </p:nvSpPr>
        <p:spPr>
          <a:xfrm>
            <a:off x="1311481" y="284480"/>
            <a:ext cx="6987106" cy="64689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Enter TFI from Team Training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1035197" y="284480"/>
            <a:ext cx="6987106"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What is the Walk Through Tool?</a:t>
            </a:r>
            <a:endParaRPr/>
          </a:p>
        </p:txBody>
      </p:sp>
      <p:sp>
        <p:nvSpPr>
          <p:cNvPr id="231" name="Google Shape;231;p33"/>
          <p:cNvSpPr/>
          <p:nvPr/>
        </p:nvSpPr>
        <p:spPr>
          <a:xfrm>
            <a:off x="284479" y="1354667"/>
            <a:ext cx="8639387" cy="30469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 An individual interviews </a:t>
            </a:r>
            <a:r>
              <a:rPr lang="en-US" sz="1800">
                <a:solidFill>
                  <a:schemeClr val="dk1"/>
                </a:solidFill>
                <a:latin typeface="Calibri"/>
                <a:ea typeface="Calibri"/>
                <a:cs typeface="Calibri"/>
                <a:sym typeface="Calibri"/>
              </a:rPr>
              <a:t>a random selection of staff (at least 10% of staff or at least 5 for smaller schools) and students (minimum of 10). </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i="1">
                <a:solidFill>
                  <a:srgbClr val="3A54A5"/>
                </a:solidFill>
                <a:latin typeface="Calibri"/>
                <a:ea typeface="Calibri"/>
                <a:cs typeface="Calibri"/>
                <a:sym typeface="Calibri"/>
              </a:rPr>
              <a:t>Your team will collect walk through data prior to November training to use when you take the TFI on Day 3.</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232" name="Google Shape;232;p33" descr="screenshot of school-wide PBIS tiered fidelity inventory.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06500" y="3877730"/>
            <a:ext cx="5434919" cy="2151544"/>
          </a:xfrm>
          <a:prstGeom prst="rect">
            <a:avLst/>
          </a:prstGeom>
          <a:noFill/>
          <a:ln>
            <a:noFill/>
          </a:ln>
        </p:spPr>
      </p:pic>
      <p:sp>
        <p:nvSpPr>
          <p:cNvPr id="233" name="Google Shape;233;p33"/>
          <p:cNvSpPr txBox="1"/>
          <p:nvPr/>
        </p:nvSpPr>
        <p:spPr>
          <a:xfrm>
            <a:off x="5789400" y="4566300"/>
            <a:ext cx="20562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p. 27-28</a:t>
            </a:r>
            <a:endParaRPr>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1035196" y="284480"/>
            <a:ext cx="7888669"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Staff Questions in Walk Through Tool</a:t>
            </a:r>
            <a:endParaRPr/>
          </a:p>
        </p:txBody>
      </p:sp>
      <p:sp>
        <p:nvSpPr>
          <p:cNvPr id="240" name="Google Shape;240;p34"/>
          <p:cNvSpPr/>
          <p:nvPr/>
        </p:nvSpPr>
        <p:spPr>
          <a:xfrm>
            <a:off x="423333" y="1216770"/>
            <a:ext cx="8060267" cy="5293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Staff Interview Questions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Interview at least 10% of staff or at least 5 for smaller schools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What are the __________________ (school rules, high 5's, 3 bee’s)?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(Define what the acronym means)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Have you taught the school rules/behavioral expectations this year?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Have you given out any _______________________ since _______________?</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(recognition for appropriate behavior)             (1 months ago)</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2800" i="1">
              <a:solidFill>
                <a:srgbClr val="3A54A5"/>
              </a:solidFill>
              <a:latin typeface="Calibri"/>
              <a:ea typeface="Calibri"/>
              <a:cs typeface="Calibri"/>
              <a:sym typeface="Calibri"/>
            </a:endParaRPr>
          </a:p>
          <a:p>
            <a:pPr marL="0" marR="0" lvl="0" indent="0" algn="ctr" rtl="0">
              <a:spcBef>
                <a:spcPts val="0"/>
              </a:spcBef>
              <a:spcAft>
                <a:spcPts val="0"/>
              </a:spcAft>
              <a:buNone/>
            </a:pPr>
            <a:r>
              <a:rPr lang="en-US" sz="1800" b="1" i="1">
                <a:solidFill>
                  <a:srgbClr val="3A54A5"/>
                </a:solidFill>
                <a:latin typeface="Calibri"/>
                <a:ea typeface="Calibri"/>
                <a:cs typeface="Calibri"/>
                <a:sym typeface="Calibri"/>
              </a:rPr>
              <a:t>Remember:</a:t>
            </a:r>
            <a:endParaRPr sz="1800" b="1"/>
          </a:p>
          <a:p>
            <a:pPr marL="0" marR="0" lvl="0" indent="0" algn="ctr" rtl="0">
              <a:spcBef>
                <a:spcPts val="0"/>
              </a:spcBef>
              <a:spcAft>
                <a:spcPts val="0"/>
              </a:spcAft>
              <a:buNone/>
            </a:pPr>
            <a:r>
              <a:rPr lang="en-US" sz="1800" b="1" i="1">
                <a:solidFill>
                  <a:srgbClr val="3A54A5"/>
                </a:solidFill>
                <a:latin typeface="Calibri"/>
                <a:ea typeface="Calibri"/>
                <a:cs typeface="Calibri"/>
                <a:sym typeface="Calibri"/>
              </a:rPr>
              <a:t>In the SPRING  one person from each team will go to another school to do </a:t>
            </a:r>
            <a:endParaRPr sz="1800" b="1" i="1">
              <a:solidFill>
                <a:srgbClr val="3A54A5"/>
              </a:solidFill>
              <a:latin typeface="Calibri"/>
              <a:ea typeface="Calibri"/>
              <a:cs typeface="Calibri"/>
              <a:sym typeface="Calibri"/>
            </a:endParaRPr>
          </a:p>
          <a:p>
            <a:pPr marL="0" marR="0" lvl="0" indent="0" algn="ctr" rtl="0">
              <a:spcBef>
                <a:spcPts val="0"/>
              </a:spcBef>
              <a:spcAft>
                <a:spcPts val="0"/>
              </a:spcAft>
              <a:buNone/>
            </a:pPr>
            <a:r>
              <a:rPr lang="en-US" sz="1800" b="1" i="1">
                <a:solidFill>
                  <a:srgbClr val="3A54A5"/>
                </a:solidFill>
                <a:latin typeface="Calibri"/>
                <a:ea typeface="Calibri"/>
                <a:cs typeface="Calibri"/>
                <a:sym typeface="Calibri"/>
              </a:rPr>
              <a:t>a TFI WalkThrough</a:t>
            </a:r>
            <a:r>
              <a:rPr lang="en-US" sz="1800" b="1"/>
              <a:t> </a:t>
            </a:r>
            <a:r>
              <a:rPr lang="en-US" sz="1800" b="1" i="1">
                <a:solidFill>
                  <a:srgbClr val="3A54A5"/>
                </a:solidFill>
                <a:latin typeface="Calibri"/>
                <a:ea typeface="Calibri"/>
                <a:cs typeface="Calibri"/>
                <a:sym typeface="Calibri"/>
              </a:rPr>
              <a:t>AND facilitate the TFI. </a:t>
            </a:r>
            <a:endParaRPr sz="1800" b="1"/>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241" name="Google Shape;241;p34">
            <a:extLst>
              <a:ext uri="{C183D7F6-B498-43B3-948B-1728B52AA6E4}">
                <adec:decorative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23326" y="5275367"/>
            <a:ext cx="2863502" cy="1133601"/>
          </a:xfrm>
          <a:prstGeom prst="rect">
            <a:avLst/>
          </a:prstGeom>
          <a:noFill/>
          <a:ln>
            <a:noFill/>
          </a:ln>
        </p:spPr>
      </p:pic>
      <p:sp>
        <p:nvSpPr>
          <p:cNvPr id="242" name="Google Shape;242;p34"/>
          <p:cNvSpPr txBox="1"/>
          <p:nvPr/>
        </p:nvSpPr>
        <p:spPr>
          <a:xfrm>
            <a:off x="3449300" y="5572975"/>
            <a:ext cx="17043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p. 27-28</a:t>
            </a:r>
            <a:endParaRPr>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1035196" y="284480"/>
            <a:ext cx="8108804" cy="91535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a:t>Student Questions in Walk Through Tool</a:t>
            </a:r>
            <a:endParaRPr/>
          </a:p>
        </p:txBody>
      </p:sp>
      <p:sp>
        <p:nvSpPr>
          <p:cNvPr id="249" name="Google Shape;249;p35"/>
          <p:cNvSpPr/>
          <p:nvPr/>
        </p:nvSpPr>
        <p:spPr>
          <a:xfrm>
            <a:off x="423333" y="1216770"/>
            <a:ext cx="8060267" cy="44627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Student interview Questions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Interview a minimum of 10 students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What are the _________________ (school rules, high 5's, 3 bee’s)?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(Ask for the name of the school rules, and what they look like in that setting)</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Have you received a _______________________ since ________________?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2800" i="1">
              <a:solidFill>
                <a:srgbClr val="3A54A5"/>
              </a:solidFill>
              <a:latin typeface="Calibri"/>
              <a:ea typeface="Calibri"/>
              <a:cs typeface="Calibri"/>
              <a:sym typeface="Calibri"/>
            </a:endParaRPr>
          </a:p>
          <a:p>
            <a:pPr marL="0" lvl="0" indent="0" algn="ctr" rtl="0">
              <a:spcBef>
                <a:spcPts val="0"/>
              </a:spcBef>
              <a:spcAft>
                <a:spcPts val="0"/>
              </a:spcAft>
              <a:buNone/>
            </a:pPr>
            <a:r>
              <a:rPr lang="en-US" sz="1800" b="1" i="1">
                <a:solidFill>
                  <a:schemeClr val="dk1"/>
                </a:solidFill>
                <a:latin typeface="Calibri"/>
                <a:ea typeface="Calibri"/>
                <a:cs typeface="Calibri"/>
                <a:sym typeface="Calibri"/>
              </a:rPr>
              <a:t>Remember:</a:t>
            </a:r>
            <a:endParaRPr sz="1800" b="1"/>
          </a:p>
          <a:p>
            <a:pPr marL="0" lvl="0" indent="0" algn="ctr" rtl="0">
              <a:spcBef>
                <a:spcPts val="0"/>
              </a:spcBef>
              <a:spcAft>
                <a:spcPts val="0"/>
              </a:spcAft>
              <a:buNone/>
            </a:pPr>
            <a:r>
              <a:rPr lang="en-US" sz="1800" b="1" i="1">
                <a:solidFill>
                  <a:schemeClr val="dk1"/>
                </a:solidFill>
                <a:latin typeface="Calibri"/>
                <a:ea typeface="Calibri"/>
                <a:cs typeface="Calibri"/>
                <a:sym typeface="Calibri"/>
              </a:rPr>
              <a:t>In the SPRING  one person from each team will go to another school to do </a:t>
            </a:r>
            <a:endParaRPr sz="1800" b="1" i="1">
              <a:solidFill>
                <a:schemeClr val="dk1"/>
              </a:solidFill>
              <a:latin typeface="Calibri"/>
              <a:ea typeface="Calibri"/>
              <a:cs typeface="Calibri"/>
              <a:sym typeface="Calibri"/>
            </a:endParaRPr>
          </a:p>
          <a:p>
            <a:pPr marL="0" lvl="0" indent="0" algn="ctr" rtl="0">
              <a:spcBef>
                <a:spcPts val="0"/>
              </a:spcBef>
              <a:spcAft>
                <a:spcPts val="0"/>
              </a:spcAft>
              <a:buNone/>
            </a:pPr>
            <a:r>
              <a:rPr lang="en-US" sz="1800" b="1" i="1">
                <a:solidFill>
                  <a:schemeClr val="dk1"/>
                </a:solidFill>
                <a:latin typeface="Calibri"/>
                <a:ea typeface="Calibri"/>
                <a:cs typeface="Calibri"/>
                <a:sym typeface="Calibri"/>
              </a:rPr>
              <a:t>a TFI WalkThrough</a:t>
            </a:r>
            <a:r>
              <a:rPr lang="en-US" sz="1800" b="1"/>
              <a:t> </a:t>
            </a:r>
            <a:r>
              <a:rPr lang="en-US" sz="1800" b="1" i="1">
                <a:solidFill>
                  <a:schemeClr val="dk1"/>
                </a:solidFill>
                <a:latin typeface="Calibri"/>
                <a:ea typeface="Calibri"/>
                <a:cs typeface="Calibri"/>
                <a:sym typeface="Calibri"/>
              </a:rPr>
              <a:t>AND facilitate the TFI. </a:t>
            </a:r>
            <a:endParaRPr sz="1800" b="1"/>
          </a:p>
          <a:p>
            <a:pPr marL="0" marR="0" lvl="0" indent="0" algn="ctr" rtl="0">
              <a:spcBef>
                <a:spcPts val="0"/>
              </a:spcBef>
              <a:spcAft>
                <a:spcPts val="0"/>
              </a:spcAft>
              <a:buNone/>
            </a:pPr>
            <a:endParaRPr sz="2800" i="1">
              <a:solidFill>
                <a:srgbClr val="3A54A5"/>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250" name="Google Shape;250;p35">
            <a:extLst>
              <a:ext uri="{C183D7F6-B498-43B3-948B-1728B52AA6E4}">
                <adec:decorative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23326" y="4693717"/>
            <a:ext cx="3395799" cy="1344325"/>
          </a:xfrm>
          <a:prstGeom prst="rect">
            <a:avLst/>
          </a:prstGeom>
          <a:noFill/>
          <a:ln>
            <a:noFill/>
          </a:ln>
        </p:spPr>
      </p:pic>
      <p:sp>
        <p:nvSpPr>
          <p:cNvPr id="251" name="Google Shape;251;p35"/>
          <p:cNvSpPr txBox="1"/>
          <p:nvPr/>
        </p:nvSpPr>
        <p:spPr>
          <a:xfrm>
            <a:off x="4058000" y="4991325"/>
            <a:ext cx="1474500" cy="5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p. 27-28</a:t>
            </a:r>
            <a:endParaRPr>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6" descr="Slides 27-31 are about entering TFI scores.  These are included so the whole group can see how easy it is and because typically it is not the same person entering it from training to training. This slide shows a screenshot of Tier one - teams items." title="Entering TFI score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t="11430" b="11438"/>
          <a:stretch/>
        </p:blipFill>
        <p:spPr>
          <a:xfrm>
            <a:off x="176129" y="1310468"/>
            <a:ext cx="8779200" cy="4650000"/>
          </a:xfrm>
          <a:prstGeom prst="rect">
            <a:avLst/>
          </a:prstGeom>
          <a:noFill/>
          <a:ln>
            <a:noFill/>
          </a:ln>
          <a:effectLst>
            <a:outerShdw blurRad="292100" dist="139700" dir="2700000" algn="tl" rotWithShape="0">
              <a:srgbClr val="333333">
                <a:alpha val="64705"/>
              </a:srgbClr>
            </a:outerShdw>
          </a:effectLst>
        </p:spPr>
      </p:pic>
      <p:sp>
        <p:nvSpPr>
          <p:cNvPr id="258" name="Google Shape;258;p36" title="arrow points to TFI feature 1.1"/>
          <p:cNvSpPr/>
          <p:nvPr/>
        </p:nvSpPr>
        <p:spPr>
          <a:xfrm rot="9950363">
            <a:off x="2793902" y="2427047"/>
            <a:ext cx="804444" cy="483592"/>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50"/>
              <a:buFont typeface="Calibri"/>
              <a:buNone/>
            </a:pPr>
            <a:endParaRPr sz="1800">
              <a:solidFill>
                <a:schemeClr val="lt1"/>
              </a:solidFill>
              <a:latin typeface="Calibri"/>
              <a:ea typeface="Calibri"/>
              <a:cs typeface="Calibri"/>
              <a:sym typeface="Calibri"/>
            </a:endParaRPr>
          </a:p>
        </p:txBody>
      </p:sp>
      <p:sp>
        <p:nvSpPr>
          <p:cNvPr id="259" name="Google Shape;259;p36"/>
          <p:cNvSpPr txBox="1">
            <a:spLocks noGrp="1"/>
          </p:cNvSpPr>
          <p:nvPr>
            <p:ph type="title"/>
          </p:nvPr>
        </p:nvSpPr>
        <p:spPr>
          <a:xfrm>
            <a:off x="16075" y="0"/>
            <a:ext cx="9144000" cy="9312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700"/>
              <a:buFont typeface="Questrial"/>
              <a:buNone/>
            </a:pPr>
            <a:r>
              <a:rPr lang="en-US" sz="2800">
                <a:solidFill>
                  <a:srgbClr val="FFFFFF"/>
                </a:solidFill>
              </a:rPr>
              <a:t>Coach will </a:t>
            </a:r>
            <a:r>
              <a:rPr lang="en-US" sz="2800" b="0" i="0" u="none" strike="noStrike" cap="none">
                <a:solidFill>
                  <a:srgbClr val="FFFFFF"/>
                </a:solidFill>
                <a:latin typeface="Questrial"/>
                <a:ea typeface="Questrial"/>
                <a:cs typeface="Questrial"/>
                <a:sym typeface="Questrial"/>
              </a:rPr>
              <a:t>Enter </a:t>
            </a:r>
            <a:r>
              <a:rPr lang="en-US" sz="2800">
                <a:solidFill>
                  <a:srgbClr val="FFFFFF"/>
                </a:solidFill>
              </a:rPr>
              <a:t>Your Team’s Score – keep paper copy too!</a:t>
            </a:r>
            <a:endParaRPr sz="2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37"/>
          <p:cNvSpPr txBox="1"/>
          <p:nvPr/>
        </p:nvSpPr>
        <p:spPr>
          <a:xfrm>
            <a:off x="7179181" y="5105737"/>
            <a:ext cx="2053200" cy="44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2=fully implemented</a:t>
            </a:r>
            <a:endParaRPr/>
          </a:p>
        </p:txBody>
      </p:sp>
      <p:sp>
        <p:nvSpPr>
          <p:cNvPr id="268" name="Google Shape;268;p37"/>
          <p:cNvSpPr txBox="1"/>
          <p:nvPr/>
        </p:nvSpPr>
        <p:spPr>
          <a:xfrm>
            <a:off x="4280494" y="5105737"/>
            <a:ext cx="2053200" cy="44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1=partially implemented</a:t>
            </a:r>
            <a:endParaRPr/>
          </a:p>
        </p:txBody>
      </p:sp>
      <p:pic>
        <p:nvPicPr>
          <p:cNvPr id="269" name="Google Shape;269;p37" title="Picture of a fis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9560" y="4912375"/>
            <a:ext cx="808618" cy="834037"/>
          </a:xfrm>
          <a:prstGeom prst="rect">
            <a:avLst/>
          </a:prstGeom>
          <a:noFill/>
          <a:ln>
            <a:noFill/>
          </a:ln>
        </p:spPr>
      </p:pic>
      <p:sp>
        <p:nvSpPr>
          <p:cNvPr id="270" name="Google Shape;270;p37"/>
          <p:cNvSpPr txBox="1"/>
          <p:nvPr/>
        </p:nvSpPr>
        <p:spPr>
          <a:xfrm>
            <a:off x="1301599" y="5030000"/>
            <a:ext cx="2053200" cy="44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0=not implemented</a:t>
            </a:r>
            <a:endParaRPr/>
          </a:p>
        </p:txBody>
      </p:sp>
      <p:sp>
        <p:nvSpPr>
          <p:cNvPr id="271" name="Google Shape;271;p37"/>
          <p:cNvSpPr txBox="1">
            <a:spLocks noGrp="1"/>
          </p:cNvSpPr>
          <p:nvPr>
            <p:ph type="body" idx="4294967295"/>
          </p:nvPr>
        </p:nvSpPr>
        <p:spPr>
          <a:xfrm>
            <a:off x="0" y="1255184"/>
            <a:ext cx="9144000" cy="3657600"/>
          </a:xfrm>
          <a:prstGeom prst="rect">
            <a:avLst/>
          </a:prstGeom>
          <a:solidFill>
            <a:srgbClr val="FFFFFF"/>
          </a:solid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AutoNum type="arabicPeriod"/>
            </a:pPr>
            <a:r>
              <a:rPr lang="en-US" sz="2400" b="1">
                <a:solidFill>
                  <a:srgbClr val="000000"/>
                </a:solidFill>
              </a:rPr>
              <a:t>The coach will have the survey open on pbisapps and record the vote of the team</a:t>
            </a:r>
            <a:endParaRPr/>
          </a:p>
          <a:p>
            <a:pPr marL="457200" lvl="0" indent="-381000" algn="l" rtl="0">
              <a:spcBef>
                <a:spcPts val="0"/>
              </a:spcBef>
              <a:spcAft>
                <a:spcPts val="0"/>
              </a:spcAft>
              <a:buClr>
                <a:srgbClr val="000000"/>
              </a:buClr>
              <a:buSzPts val="2400"/>
              <a:buAutoNum type="arabicPeriod"/>
            </a:pPr>
            <a:r>
              <a:rPr lang="en-US" sz="2400" b="1">
                <a:solidFill>
                  <a:srgbClr val="000000"/>
                </a:solidFill>
              </a:rPr>
              <a:t>A facilitator will have the survey open and read and show the questions and criteria for voting to the team</a:t>
            </a:r>
            <a:endParaRPr/>
          </a:p>
          <a:p>
            <a:pPr marL="457200" lvl="0" indent="-381000" algn="l" rtl="0">
              <a:spcBef>
                <a:spcPts val="0"/>
              </a:spcBef>
              <a:spcAft>
                <a:spcPts val="0"/>
              </a:spcAft>
              <a:buClr>
                <a:srgbClr val="000000"/>
              </a:buClr>
              <a:buSzPts val="2400"/>
              <a:buAutoNum type="arabicPeriod"/>
            </a:pPr>
            <a:r>
              <a:rPr lang="en-US" sz="2400" b="1">
                <a:solidFill>
                  <a:srgbClr val="000000"/>
                </a:solidFill>
              </a:rPr>
              <a:t>The team will briefly assess current status and vote using a visual signal response to as indicated by the scoring criteria</a:t>
            </a:r>
            <a:endParaRPr/>
          </a:p>
          <a:p>
            <a:pPr marL="342900" lvl="0" indent="-342900" algn="l" rtl="0">
              <a:spcBef>
                <a:spcPts val="0"/>
              </a:spcBef>
              <a:spcAft>
                <a:spcPts val="0"/>
              </a:spcAft>
              <a:buSzPts val="2400"/>
              <a:buNone/>
            </a:pPr>
            <a:endParaRPr sz="2400">
              <a:solidFill>
                <a:srgbClr val="000000"/>
              </a:solidFill>
            </a:endParaRPr>
          </a:p>
          <a:p>
            <a:pPr marL="342900" lvl="0" indent="-342900" algn="l" rtl="0">
              <a:spcBef>
                <a:spcPts val="0"/>
              </a:spcBef>
              <a:spcAft>
                <a:spcPts val="0"/>
              </a:spcAft>
              <a:buSzPts val="2400"/>
              <a:buNone/>
            </a:pPr>
            <a:endParaRPr sz="2400">
              <a:solidFill>
                <a:srgbClr val="000000"/>
              </a:solidFill>
            </a:endParaRPr>
          </a:p>
        </p:txBody>
      </p:sp>
      <p:sp>
        <p:nvSpPr>
          <p:cNvPr id="272" name="Google Shape;272;p37"/>
          <p:cNvSpPr txBox="1">
            <a:spLocks noGrp="1"/>
          </p:cNvSpPr>
          <p:nvPr>
            <p:ph type="title"/>
          </p:nvPr>
        </p:nvSpPr>
        <p:spPr>
          <a:xfrm>
            <a:off x="-150" y="0"/>
            <a:ext cx="9144000" cy="13208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FFFFFF"/>
              </a:buClr>
              <a:buSzPts val="3600"/>
              <a:buFont typeface="Twentieth Century"/>
              <a:buNone/>
            </a:pPr>
            <a:r>
              <a:rPr lang="en-US" sz="3600">
                <a:solidFill>
                  <a:srgbClr val="FFFFFF"/>
                </a:solidFill>
              </a:rPr>
              <a:t>Process for taking the TFI </a:t>
            </a:r>
            <a:endParaRPr/>
          </a:p>
        </p:txBody>
      </p:sp>
      <p:pic>
        <p:nvPicPr>
          <p:cNvPr id="267" name="Google Shape;267;p37" title="Picture of a hand with one finger raised"/>
          <p:cNvPicPr preferRelativeResize="0"/>
          <p:nvPr/>
        </p:nvPicPr>
        <p:blipFill rotWithShape="1">
          <a:blip r:embed="rId4">
            <a:alphaModFix/>
          </a:blip>
          <a:srcRect/>
          <a:stretch/>
        </p:blipFill>
        <p:spPr>
          <a:xfrm>
            <a:off x="2834640" y="4465189"/>
            <a:ext cx="1737360" cy="1320799"/>
          </a:xfrm>
          <a:prstGeom prst="rect">
            <a:avLst/>
          </a:prstGeom>
          <a:noFill/>
          <a:ln>
            <a:noFill/>
          </a:ln>
        </p:spPr>
      </p:pic>
      <p:pic>
        <p:nvPicPr>
          <p:cNvPr id="265" name="Google Shape;265;p37" title="Picture of a hand with two fingers rais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260559" y="4674475"/>
            <a:ext cx="985690" cy="12144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110" name="Google Shape;110;p20"/>
          <p:cNvGraphicFramePr/>
          <p:nvPr>
            <p:extLst>
              <p:ext uri="{D42A27DB-BD31-4B8C-83A1-F6EECF244321}">
                <p14:modId xmlns:p14="http://schemas.microsoft.com/office/powerpoint/2010/main" val="2589942400"/>
              </p:ext>
            </p:extLst>
          </p:nvPr>
        </p:nvGraphicFramePr>
        <p:xfrm>
          <a:off x="521134" y="882479"/>
          <a:ext cx="8218600" cy="5318325"/>
        </p:xfrm>
        <a:graphic>
          <a:graphicData uri="http://schemas.openxmlformats.org/drawingml/2006/table">
            <a:tbl>
              <a:tblPr firstRow="1">
                <a:noFill/>
                <a:tableStyleId>{1092B223-3EE3-4E52-99F8-C2336382372F}</a:tableStyleId>
              </a:tblPr>
              <a:tblGrid>
                <a:gridCol w="2054800">
                  <a:extLst>
                    <a:ext uri="{9D8B030D-6E8A-4147-A177-3AD203B41FA5}">
                      <a16:colId xmlns:a16="http://schemas.microsoft.com/office/drawing/2014/main" val="20000"/>
                    </a:ext>
                  </a:extLst>
                </a:gridCol>
                <a:gridCol w="6163800">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1"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0602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0"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8195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Committed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0" i="0" u="none" strike="noStrike" cap="none" dirty="0">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11" name="Google Shape;111;p20"/>
          <p:cNvSpPr txBox="1">
            <a:spLocks noGrp="1"/>
          </p:cNvSpPr>
          <p:nvPr>
            <p:ph type="title"/>
          </p:nvPr>
        </p:nvSpPr>
        <p:spPr>
          <a:xfrm>
            <a:off x="493081" y="165096"/>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400"/>
              <a:buFont typeface="Calibri"/>
              <a:buNone/>
            </a:pPr>
            <a:r>
              <a:rPr lang="en-US" sz="2400">
                <a:latin typeface="Calibri"/>
                <a:ea typeface="Calibri"/>
                <a:cs typeface="Calibri"/>
                <a:sym typeface="Calibri"/>
              </a:rPr>
              <a:t>Learning Expectations for </a:t>
            </a:r>
            <a:r>
              <a:rPr lang="en-US" sz="2800" i="1">
                <a:latin typeface="Calibri"/>
                <a:ea typeface="Calibri"/>
                <a:cs typeface="Calibri"/>
                <a:sym typeface="Calibri"/>
              </a:rPr>
              <a:t>Virtual</a:t>
            </a:r>
            <a:r>
              <a:rPr lang="en-US" sz="2400">
                <a:latin typeface="Calibri"/>
                <a:ea typeface="Calibri"/>
                <a:cs typeface="Calibri"/>
                <a:sym typeface="Calibri"/>
              </a:rPr>
              <a:t> Training</a:t>
            </a:r>
            <a:endParaRPr/>
          </a:p>
        </p:txBody>
      </p:sp>
      <p:pic>
        <p:nvPicPr>
          <p:cNvPr id="112" name="Google Shape;112;p20" descr="1. Find a place in your house that will be free of distractions. 2. Gather you maerials before you log in.  3. Make sure your device is charged. 4. Be on time."/>
          <p:cNvPicPr preferRelativeResize="0"/>
          <p:nvPr/>
        </p:nvPicPr>
        <p:blipFill rotWithShape="1">
          <a:blip r:embed="rId3">
            <a:alphaModFix/>
          </a:blip>
          <a:srcRect/>
          <a:stretch/>
        </p:blipFill>
        <p:spPr>
          <a:xfrm>
            <a:off x="2620703" y="1434429"/>
            <a:ext cx="6007100" cy="1155700"/>
          </a:xfrm>
          <a:prstGeom prst="rect">
            <a:avLst/>
          </a:prstGeom>
          <a:noFill/>
          <a:ln>
            <a:noFill/>
          </a:ln>
        </p:spPr>
      </p:pic>
      <p:pic>
        <p:nvPicPr>
          <p:cNvPr id="113" name="Google Shape;113;p20" descr="5. Stay engaged.  Nod your head or give thumbs up when others are talking.  6. Mute your mic when you're not talking.  7. Raise your hand if you have a question or need help. 8. Be a polite learner when presenter or others are talking. "/>
          <p:cNvPicPr preferRelativeResize="0"/>
          <p:nvPr/>
        </p:nvPicPr>
        <p:blipFill rotWithShape="1">
          <a:blip r:embed="rId4">
            <a:alphaModFix/>
          </a:blip>
          <a:srcRect/>
          <a:stretch/>
        </p:blipFill>
        <p:spPr>
          <a:xfrm>
            <a:off x="2620703" y="2667672"/>
            <a:ext cx="6019800" cy="1600200"/>
          </a:xfrm>
          <a:prstGeom prst="rect">
            <a:avLst/>
          </a:prstGeom>
          <a:noFill/>
          <a:ln>
            <a:noFill/>
          </a:ln>
        </p:spPr>
      </p:pic>
      <p:pic>
        <p:nvPicPr>
          <p:cNvPr id="114" name="Google Shape;114;p20" descr="9.  Stay seated with your face in the center of the screen.  10. Complete and turn in assignments in a timely manner"/>
          <p:cNvPicPr preferRelativeResize="0"/>
          <p:nvPr/>
        </p:nvPicPr>
        <p:blipFill rotWithShape="1">
          <a:blip r:embed="rId5">
            <a:alphaModFix/>
          </a:blip>
          <a:srcRect/>
          <a:stretch/>
        </p:blipFill>
        <p:spPr>
          <a:xfrm>
            <a:off x="2811034" y="4345415"/>
            <a:ext cx="3149600" cy="1828800"/>
          </a:xfrm>
          <a:prstGeom prst="rect">
            <a:avLst/>
          </a:prstGeom>
          <a:noFill/>
          <a:ln>
            <a:noFill/>
          </a:ln>
        </p:spPr>
      </p:pic>
      <p:sp>
        <p:nvSpPr>
          <p:cNvPr id="115" name="Google Shape;115;p20"/>
          <p:cNvSpPr txBox="1"/>
          <p:nvPr/>
        </p:nvSpPr>
        <p:spPr>
          <a:xfrm>
            <a:off x="5367532" y="6001370"/>
            <a:ext cx="1529456" cy="707886"/>
          </a:xfrm>
          <a:prstGeom prst="rect">
            <a:avLst/>
          </a:prstGeom>
          <a:solidFill>
            <a:srgbClr val="FFFFFF"/>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a:solidFill>
                  <a:schemeClr val="accent6"/>
                </a:solidFill>
                <a:latin typeface="Calibri"/>
                <a:ea typeface="Calibri"/>
                <a:cs typeface="Calibri"/>
                <a:sym typeface="Calibri"/>
              </a:rPr>
              <a:t>Awesome expectations from the team at Sandburg Elementary, SPS186!</a:t>
            </a:r>
            <a:endParaRPr/>
          </a:p>
        </p:txBody>
      </p:sp>
      <p:sp>
        <p:nvSpPr>
          <p:cNvPr id="116" name="Google Shape;116;p20"/>
          <p:cNvSpPr/>
          <p:nvPr/>
        </p:nvSpPr>
        <p:spPr>
          <a:xfrm>
            <a:off x="2811034" y="1517515"/>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1</a:t>
            </a:r>
            <a:endParaRPr/>
          </a:p>
        </p:txBody>
      </p:sp>
      <p:sp>
        <p:nvSpPr>
          <p:cNvPr id="117" name="Google Shape;117;p20"/>
          <p:cNvSpPr/>
          <p:nvPr/>
        </p:nvSpPr>
        <p:spPr>
          <a:xfrm>
            <a:off x="4379013" y="1517514"/>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2</a:t>
            </a:r>
            <a:endParaRPr/>
          </a:p>
        </p:txBody>
      </p:sp>
      <p:sp>
        <p:nvSpPr>
          <p:cNvPr id="118" name="Google Shape;118;p20"/>
          <p:cNvSpPr/>
          <p:nvPr/>
        </p:nvSpPr>
        <p:spPr>
          <a:xfrm>
            <a:off x="5946992" y="151751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3</a:t>
            </a:r>
            <a:endParaRPr/>
          </a:p>
        </p:txBody>
      </p:sp>
      <p:sp>
        <p:nvSpPr>
          <p:cNvPr id="119" name="Google Shape;119;p20"/>
          <p:cNvSpPr/>
          <p:nvPr/>
        </p:nvSpPr>
        <p:spPr>
          <a:xfrm>
            <a:off x="7287397" y="153013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4</a:t>
            </a:r>
            <a:endParaRPr/>
          </a:p>
        </p:txBody>
      </p:sp>
      <p:sp>
        <p:nvSpPr>
          <p:cNvPr id="120" name="Google Shape;120;p20"/>
          <p:cNvSpPr/>
          <p:nvPr/>
        </p:nvSpPr>
        <p:spPr>
          <a:xfrm>
            <a:off x="2824743" y="2860688"/>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5</a:t>
            </a:r>
            <a:endParaRPr/>
          </a:p>
        </p:txBody>
      </p:sp>
      <p:sp>
        <p:nvSpPr>
          <p:cNvPr id="121" name="Google Shape;121;p20"/>
          <p:cNvSpPr/>
          <p:nvPr/>
        </p:nvSpPr>
        <p:spPr>
          <a:xfrm>
            <a:off x="4359481" y="283618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6</a:t>
            </a:r>
            <a:endParaRPr/>
          </a:p>
        </p:txBody>
      </p:sp>
      <p:sp>
        <p:nvSpPr>
          <p:cNvPr id="122" name="Google Shape;122;p20"/>
          <p:cNvSpPr/>
          <p:nvPr/>
        </p:nvSpPr>
        <p:spPr>
          <a:xfrm>
            <a:off x="7198094" y="2877681"/>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8</a:t>
            </a:r>
            <a:endParaRPr/>
          </a:p>
        </p:txBody>
      </p:sp>
      <p:sp>
        <p:nvSpPr>
          <p:cNvPr id="123" name="Google Shape;123;p20"/>
          <p:cNvSpPr/>
          <p:nvPr/>
        </p:nvSpPr>
        <p:spPr>
          <a:xfrm>
            <a:off x="2828725" y="4769930"/>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9</a:t>
            </a:r>
            <a:endParaRPr/>
          </a:p>
        </p:txBody>
      </p:sp>
      <p:sp>
        <p:nvSpPr>
          <p:cNvPr id="124" name="Google Shape;124;p20"/>
          <p:cNvSpPr/>
          <p:nvPr/>
        </p:nvSpPr>
        <p:spPr>
          <a:xfrm>
            <a:off x="4330728" y="4708763"/>
            <a:ext cx="591848" cy="591848"/>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10</a:t>
            </a:r>
            <a:endParaRPr/>
          </a:p>
        </p:txBody>
      </p:sp>
      <p:sp>
        <p:nvSpPr>
          <p:cNvPr id="125" name="Google Shape;125;p20"/>
          <p:cNvSpPr/>
          <p:nvPr/>
        </p:nvSpPr>
        <p:spPr>
          <a:xfrm>
            <a:off x="5771182" y="2874836"/>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7</a:t>
            </a:r>
            <a:endParaRPr/>
          </a:p>
        </p:txBody>
      </p:sp>
      <p:pic>
        <p:nvPicPr>
          <p:cNvPr id="126" name="Google Shape;126;p20" descr="This shows these expectations in poster form."/>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96619">
            <a:off x="6813787" y="4232906"/>
            <a:ext cx="1906622" cy="2467393"/>
          </a:xfrm>
          <a:prstGeom prst="rect">
            <a:avLst/>
          </a:prstGeom>
          <a:noFill/>
          <a:ln w="9525" cap="flat" cmpd="sng">
            <a:solidFill>
              <a:schemeClr val="accent6"/>
            </a:solidFill>
            <a:prstDash val="solid"/>
            <a:round/>
            <a:headEnd type="none" w="sm" len="sm"/>
            <a:tailEnd type="none" w="sm" len="sm"/>
          </a:ln>
          <a:effectLst>
            <a:outerShdw blurRad="292100" dist="139700" dir="2700000" algn="tl" rotWithShape="0">
              <a:srgbClr val="333333">
                <a:alpha val="64705"/>
              </a:srgbClr>
            </a:outerShdw>
          </a:effectLst>
        </p:spPr>
      </p:pic>
      <p:pic>
        <p:nvPicPr>
          <p:cNvPr id="127" name="Google Shape;127;p20">
            <a:extLst>
              <a:ext uri="{C183D7F6-B498-43B3-948B-1728B52AA6E4}">
                <adec:decorative xmlns:adec="http://schemas.microsoft.com/office/drawing/2017/decorative" val="1"/>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156973" y="176488"/>
            <a:ext cx="608969" cy="6089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txBox="1">
            <a:spLocks noGrp="1"/>
          </p:cNvSpPr>
          <p:nvPr>
            <p:ph type="title"/>
          </p:nvPr>
        </p:nvSpPr>
        <p:spPr>
          <a:xfrm>
            <a:off x="265500" y="1446167"/>
            <a:ext cx="4045200" cy="2276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750"/>
              <a:buFont typeface="Questrial"/>
              <a:buNone/>
            </a:pPr>
            <a:r>
              <a:rPr lang="en-US" sz="3000">
                <a:solidFill>
                  <a:srgbClr val="FFFFFF"/>
                </a:solidFill>
              </a:rPr>
              <a:t>Coach will </a:t>
            </a:r>
            <a:r>
              <a:rPr lang="en-US" sz="3000" b="0" i="0" u="none" strike="noStrike" cap="none">
                <a:solidFill>
                  <a:srgbClr val="FFFFFF"/>
                </a:solidFill>
                <a:latin typeface="Questrial"/>
                <a:ea typeface="Questrial"/>
                <a:cs typeface="Questrial"/>
                <a:sym typeface="Questrial"/>
              </a:rPr>
              <a:t>Submit</a:t>
            </a:r>
            <a:r>
              <a:rPr lang="en-US" sz="3000">
                <a:solidFill>
                  <a:srgbClr val="FFFFFF"/>
                </a:solidFill>
              </a:rPr>
              <a:t> Your </a:t>
            </a:r>
            <a:r>
              <a:rPr lang="en-US" sz="3000" b="0" i="0" u="none" strike="noStrike" cap="none">
                <a:solidFill>
                  <a:srgbClr val="FFFFFF"/>
                </a:solidFill>
                <a:latin typeface="Questrial"/>
                <a:ea typeface="Questrial"/>
                <a:cs typeface="Questrial"/>
                <a:sym typeface="Questrial"/>
              </a:rPr>
              <a:t> TFI</a:t>
            </a:r>
            <a:endParaRPr/>
          </a:p>
        </p:txBody>
      </p:sp>
      <p:sp>
        <p:nvSpPr>
          <p:cNvPr id="278" name="Google Shape;278;p38"/>
          <p:cNvSpPr txBox="1">
            <a:spLocks noGrp="1"/>
          </p:cNvSpPr>
          <p:nvPr>
            <p:ph type="body" idx="2"/>
          </p:nvPr>
        </p:nvSpPr>
        <p:spPr>
          <a:xfrm>
            <a:off x="4939500" y="965600"/>
            <a:ext cx="3837000" cy="4926800"/>
          </a:xfrm>
          <a:prstGeom prst="rect">
            <a:avLst/>
          </a:prstGeom>
          <a:noFill/>
          <a:ln>
            <a:noFill/>
          </a:ln>
        </p:spPr>
        <p:txBody>
          <a:bodyPr spcFirstLastPara="1" wrap="square" lIns="91425" tIns="91425" rIns="91425" bIns="91425" anchor="ctr" anchorCtr="0">
            <a:noAutofit/>
          </a:bodyPr>
          <a:lstStyle/>
          <a:p>
            <a:pPr marL="342900" lvl="0" indent="-342900" algn="ctr" rtl="0">
              <a:lnSpc>
                <a:spcPct val="100000"/>
              </a:lnSpc>
              <a:spcBef>
                <a:spcPts val="0"/>
              </a:spcBef>
              <a:spcAft>
                <a:spcPts val="0"/>
              </a:spcAft>
              <a:buClr>
                <a:srgbClr val="000000"/>
              </a:buClr>
              <a:buSzPts val="600"/>
              <a:buFont typeface="Arial"/>
              <a:buNone/>
            </a:pPr>
            <a:r>
              <a:rPr lang="en-US" sz="2400" b="1">
                <a:solidFill>
                  <a:srgbClr val="000000"/>
                </a:solidFill>
                <a:latin typeface="Calibri"/>
                <a:ea typeface="Calibri"/>
                <a:cs typeface="Calibri"/>
                <a:sym typeface="Calibri"/>
              </a:rPr>
              <a:t>You are only required to </a:t>
            </a:r>
            <a:endParaRPr sz="2400" b="1">
              <a:solidFill>
                <a:srgbClr val="000000"/>
              </a:solidFill>
              <a:latin typeface="Calibri"/>
              <a:ea typeface="Calibri"/>
              <a:cs typeface="Calibri"/>
              <a:sym typeface="Calibri"/>
            </a:endParaRPr>
          </a:p>
          <a:p>
            <a:pPr marL="342900" lvl="0" indent="-342900" algn="ctr" rtl="0">
              <a:lnSpc>
                <a:spcPct val="100000"/>
              </a:lnSpc>
              <a:spcBef>
                <a:spcPts val="0"/>
              </a:spcBef>
              <a:spcAft>
                <a:spcPts val="0"/>
              </a:spcAft>
              <a:buClr>
                <a:srgbClr val="000000"/>
              </a:buClr>
              <a:buSzPts val="600"/>
              <a:buFont typeface="Arial"/>
              <a:buNone/>
            </a:pPr>
            <a:r>
              <a:rPr lang="en-US" sz="2400" b="1">
                <a:solidFill>
                  <a:srgbClr val="000000"/>
                </a:solidFill>
                <a:latin typeface="Calibri"/>
                <a:ea typeface="Calibri"/>
                <a:cs typeface="Calibri"/>
                <a:sym typeface="Calibri"/>
              </a:rPr>
              <a:t>Tier 1 of the TFI</a:t>
            </a:r>
            <a:endParaRPr b="1"/>
          </a:p>
          <a:p>
            <a:pPr marL="342900" lvl="0" indent="-342900" algn="l" rtl="0">
              <a:lnSpc>
                <a:spcPct val="100000"/>
              </a:lnSpc>
              <a:spcBef>
                <a:spcPts val="0"/>
              </a:spcBef>
              <a:spcAft>
                <a:spcPts val="0"/>
              </a:spcAft>
              <a:buClr>
                <a:srgbClr val="000000"/>
              </a:buClr>
              <a:buSzPts val="600"/>
              <a:buFont typeface="Arial"/>
              <a:buNone/>
            </a:pPr>
            <a:endParaRPr sz="2400">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Clr>
                <a:srgbClr val="000000"/>
              </a:buClr>
              <a:buSzPts val="600"/>
              <a:buFont typeface="Arial"/>
              <a:buNone/>
            </a:pPr>
            <a:r>
              <a:rPr lang="en-US" sz="2400">
                <a:solidFill>
                  <a:srgbClr val="000000"/>
                </a:solidFill>
                <a:latin typeface="Calibri"/>
                <a:ea typeface="Calibri"/>
                <a:cs typeface="Calibri"/>
                <a:sym typeface="Calibri"/>
              </a:rPr>
              <a:t>After Tier I is done…..scroll down to the bottom of the page </a:t>
            </a:r>
            <a:r>
              <a:rPr lang="en-US" sz="2400" b="1">
                <a:solidFill>
                  <a:srgbClr val="000000"/>
                </a:solidFill>
                <a:latin typeface="Calibri"/>
                <a:ea typeface="Calibri"/>
                <a:cs typeface="Calibri"/>
                <a:sym typeface="Calibri"/>
              </a:rPr>
              <a:t>CLICK NEXT</a:t>
            </a:r>
            <a:endParaRPr/>
          </a:p>
          <a:p>
            <a:pPr marL="342900" lvl="0" indent="-342900" algn="l" rtl="0">
              <a:lnSpc>
                <a:spcPct val="100000"/>
              </a:lnSpc>
              <a:spcBef>
                <a:spcPts val="0"/>
              </a:spcBef>
              <a:spcAft>
                <a:spcPts val="0"/>
              </a:spcAft>
              <a:buClr>
                <a:srgbClr val="000000"/>
              </a:buClr>
              <a:buSzPts val="600"/>
              <a:buFont typeface="Arial"/>
              <a:buNone/>
            </a:pPr>
            <a:endParaRPr sz="2400">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Clr>
                <a:srgbClr val="000000"/>
              </a:buClr>
              <a:buSzPts val="600"/>
              <a:buFont typeface="Arial"/>
              <a:buNone/>
            </a:pPr>
            <a:r>
              <a:rPr lang="en-US" sz="2400">
                <a:solidFill>
                  <a:srgbClr val="000000"/>
                </a:solidFill>
                <a:latin typeface="Calibri"/>
                <a:ea typeface="Calibri"/>
                <a:cs typeface="Calibri"/>
                <a:sym typeface="Calibri"/>
              </a:rPr>
              <a:t>Scroll down to the bottom of the page and </a:t>
            </a:r>
            <a:r>
              <a:rPr lang="en-US" sz="2400" b="1">
                <a:solidFill>
                  <a:srgbClr val="000000"/>
                </a:solidFill>
                <a:latin typeface="Calibri"/>
                <a:ea typeface="Calibri"/>
                <a:cs typeface="Calibri"/>
                <a:sym typeface="Calibri"/>
              </a:rPr>
              <a:t>CLICK SUBMIT</a:t>
            </a:r>
            <a:endParaRPr/>
          </a:p>
          <a:p>
            <a:pPr marL="342900" lvl="0" indent="-342900" algn="l" rtl="0">
              <a:lnSpc>
                <a:spcPct val="100000"/>
              </a:lnSpc>
              <a:spcBef>
                <a:spcPts val="0"/>
              </a:spcBef>
              <a:spcAft>
                <a:spcPts val="0"/>
              </a:spcAft>
              <a:buClr>
                <a:srgbClr val="000000"/>
              </a:buClr>
              <a:buSzPts val="600"/>
              <a:buFont typeface="Arial"/>
              <a:buNone/>
            </a:pPr>
            <a:endParaRPr sz="2400">
              <a:solidFill>
                <a:srgbClr val="000000"/>
              </a:solidFill>
              <a:latin typeface="Calibri"/>
              <a:ea typeface="Calibri"/>
              <a:cs typeface="Calibri"/>
              <a:sym typeface="Calibri"/>
            </a:endParaRPr>
          </a:p>
          <a:p>
            <a:pPr marL="342900" lvl="0" indent="-342900" algn="l" rtl="0">
              <a:lnSpc>
                <a:spcPct val="100000"/>
              </a:lnSpc>
              <a:spcBef>
                <a:spcPts val="0"/>
              </a:spcBef>
              <a:spcAft>
                <a:spcPts val="0"/>
              </a:spcAft>
              <a:buClr>
                <a:srgbClr val="000000"/>
              </a:buClr>
              <a:buSzPts val="600"/>
              <a:buFont typeface="Arial"/>
              <a:buNone/>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9"/>
          <p:cNvSpPr txBox="1">
            <a:spLocks noGrp="1"/>
          </p:cNvSpPr>
          <p:nvPr>
            <p:ph type="title"/>
          </p:nvPr>
        </p:nvSpPr>
        <p:spPr>
          <a:xfrm>
            <a:off x="311700" y="496967"/>
            <a:ext cx="8520600" cy="8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Plan for Taking TFI</a:t>
            </a:r>
            <a:endParaRPr/>
          </a:p>
        </p:txBody>
      </p:sp>
      <p:sp>
        <p:nvSpPr>
          <p:cNvPr id="285" name="Google Shape;285;p39"/>
          <p:cNvSpPr txBox="1">
            <a:spLocks noGrp="1"/>
          </p:cNvSpPr>
          <p:nvPr>
            <p:ph type="body" idx="1"/>
          </p:nvPr>
        </p:nvSpPr>
        <p:spPr>
          <a:xfrm>
            <a:off x="311700" y="1890400"/>
            <a:ext cx="8520600" cy="420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0"/>
          <p:cNvSpPr txBox="1">
            <a:spLocks noGrp="1"/>
          </p:cNvSpPr>
          <p:nvPr>
            <p:ph type="title"/>
          </p:nvPr>
        </p:nvSpPr>
        <p:spPr>
          <a:xfrm>
            <a:off x="365298" y="350815"/>
            <a:ext cx="69870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After TFI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41" title="Screen shot of pbisapps.org reports page"/>
          <p:cNvPicPr preferRelativeResize="0"/>
          <p:nvPr/>
        </p:nvPicPr>
        <p:blipFill rotWithShape="1">
          <a:blip r:embed="rId3">
            <a:alphaModFix/>
          </a:blip>
          <a:srcRect/>
          <a:stretch/>
        </p:blipFill>
        <p:spPr>
          <a:xfrm>
            <a:off x="0" y="1588522"/>
            <a:ext cx="9143998" cy="1808757"/>
          </a:xfrm>
          <a:prstGeom prst="rect">
            <a:avLst/>
          </a:prstGeom>
          <a:noFill/>
          <a:ln>
            <a:noFill/>
          </a:ln>
        </p:spPr>
      </p:pic>
      <p:sp>
        <p:nvSpPr>
          <p:cNvPr id="297" name="Google Shape;297;p41"/>
          <p:cNvSpPr txBox="1"/>
          <p:nvPr/>
        </p:nvSpPr>
        <p:spPr>
          <a:xfrm>
            <a:off x="229150" y="3634333"/>
            <a:ext cx="8516400" cy="2645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Total</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Scale</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Subscale</a:t>
            </a:r>
            <a:endParaRPr/>
          </a:p>
          <a:p>
            <a:pPr marL="0" marR="0" lvl="0" indent="0" algn="l" rtl="0">
              <a:spcBef>
                <a:spcPts val="0"/>
              </a:spcBef>
              <a:spcAft>
                <a:spcPts val="0"/>
              </a:spcAft>
              <a:buClr>
                <a:schemeClr val="dk1"/>
              </a:buClr>
              <a:buSzPts val="3000"/>
              <a:buFont typeface="Calibri"/>
              <a:buNone/>
            </a:pPr>
            <a:r>
              <a:rPr lang="en-US" sz="3000" b="1">
                <a:solidFill>
                  <a:schemeClr val="dk1"/>
                </a:solidFill>
                <a:latin typeface="Calibri"/>
                <a:ea typeface="Calibri"/>
                <a:cs typeface="Calibri"/>
                <a:sym typeface="Calibri"/>
              </a:rPr>
              <a:t>Items</a:t>
            </a:r>
            <a:endParaRPr/>
          </a:p>
        </p:txBody>
      </p:sp>
      <p:cxnSp>
        <p:nvCxnSpPr>
          <p:cNvPr id="298" name="Google Shape;298;p41" title="arrow points to reports tab on pbisapps.org page"/>
          <p:cNvCxnSpPr/>
          <p:nvPr/>
        </p:nvCxnSpPr>
        <p:spPr>
          <a:xfrm flipH="1">
            <a:off x="5937750" y="1416167"/>
            <a:ext cx="823800" cy="529600"/>
          </a:xfrm>
          <a:prstGeom prst="straightConnector1">
            <a:avLst/>
          </a:prstGeom>
          <a:noFill/>
          <a:ln w="76200" cap="flat" cmpd="sng">
            <a:solidFill>
              <a:srgbClr val="FF0000"/>
            </a:solidFill>
            <a:prstDash val="solid"/>
            <a:round/>
            <a:headEnd type="none" w="sm" len="sm"/>
            <a:tailEnd type="triangle" w="lg" len="lg"/>
          </a:ln>
        </p:spPr>
      </p:cxnSp>
      <p:pic>
        <p:nvPicPr>
          <p:cNvPr id="299" name="Google Shape;299;p41" title="Shows School-wide Tiered Fidelity Inventory information from pbisapp.org page"/>
          <p:cNvPicPr preferRelativeResize="0"/>
          <p:nvPr/>
        </p:nvPicPr>
        <p:blipFill rotWithShape="1">
          <a:blip r:embed="rId4">
            <a:alphaModFix/>
          </a:blip>
          <a:srcRect/>
          <a:stretch/>
        </p:blipFill>
        <p:spPr>
          <a:xfrm>
            <a:off x="2612200" y="3527433"/>
            <a:ext cx="5599325" cy="3054200"/>
          </a:xfrm>
          <a:prstGeom prst="rect">
            <a:avLst/>
          </a:prstGeom>
          <a:noFill/>
          <a:ln>
            <a:noFill/>
          </a:ln>
        </p:spPr>
      </p:pic>
      <p:cxnSp>
        <p:nvCxnSpPr>
          <p:cNvPr id="300" name="Google Shape;300;p41" title="arrow points to TFI subscale on pbisapps.org page"/>
          <p:cNvCxnSpPr/>
          <p:nvPr/>
        </p:nvCxnSpPr>
        <p:spPr>
          <a:xfrm rot="10800000">
            <a:off x="5784700" y="4143100"/>
            <a:ext cx="15300" cy="1038000"/>
          </a:xfrm>
          <a:prstGeom prst="straightConnector1">
            <a:avLst/>
          </a:prstGeom>
          <a:noFill/>
          <a:ln w="76200" cap="flat" cmpd="sng">
            <a:solidFill>
              <a:srgbClr val="FF0000"/>
            </a:solidFill>
            <a:prstDash val="solid"/>
            <a:round/>
            <a:headEnd type="none" w="sm" len="sm"/>
            <a:tailEnd type="triangle" w="lg" len="lg"/>
          </a:ln>
        </p:spPr>
      </p:cxnSp>
      <p:cxnSp>
        <p:nvCxnSpPr>
          <p:cNvPr id="301" name="Google Shape;301;p41" title="arrow points to TFI scale on pbisapps.org page"/>
          <p:cNvCxnSpPr/>
          <p:nvPr/>
        </p:nvCxnSpPr>
        <p:spPr>
          <a:xfrm rot="10800000">
            <a:off x="4479700" y="4162700"/>
            <a:ext cx="15300" cy="1038000"/>
          </a:xfrm>
          <a:prstGeom prst="straightConnector1">
            <a:avLst/>
          </a:prstGeom>
          <a:noFill/>
          <a:ln w="76200" cap="flat" cmpd="sng">
            <a:solidFill>
              <a:srgbClr val="FF0000"/>
            </a:solidFill>
            <a:prstDash val="solid"/>
            <a:round/>
            <a:headEnd type="none" w="sm" len="sm"/>
            <a:tailEnd type="triangle" w="lg" len="lg"/>
          </a:ln>
        </p:spPr>
      </p:cxnSp>
      <p:cxnSp>
        <p:nvCxnSpPr>
          <p:cNvPr id="302" name="Google Shape;302;p41" title="arrow points to TFI items on pbisapps.org page"/>
          <p:cNvCxnSpPr/>
          <p:nvPr/>
        </p:nvCxnSpPr>
        <p:spPr>
          <a:xfrm rot="10800000" flipH="1">
            <a:off x="2289600" y="4417300"/>
            <a:ext cx="549000" cy="692800"/>
          </a:xfrm>
          <a:prstGeom prst="straightConnector1">
            <a:avLst/>
          </a:prstGeom>
          <a:noFill/>
          <a:ln w="76200" cap="flat" cmpd="sng">
            <a:solidFill>
              <a:srgbClr val="FF0000"/>
            </a:solidFill>
            <a:prstDash val="solid"/>
            <a:round/>
            <a:headEnd type="none" w="sm" len="sm"/>
            <a:tailEnd type="triangle" w="lg" len="lg"/>
          </a:ln>
        </p:spPr>
      </p:cxnSp>
      <p:cxnSp>
        <p:nvCxnSpPr>
          <p:cNvPr id="303" name="Google Shape;303;p41" title="arrow points to TFI total on pbisapps.org"/>
          <p:cNvCxnSpPr/>
          <p:nvPr/>
        </p:nvCxnSpPr>
        <p:spPr>
          <a:xfrm>
            <a:off x="1864900" y="3887084"/>
            <a:ext cx="747300" cy="40400"/>
          </a:xfrm>
          <a:prstGeom prst="straightConnector1">
            <a:avLst/>
          </a:prstGeom>
          <a:noFill/>
          <a:ln w="76200" cap="flat" cmpd="sng">
            <a:solidFill>
              <a:srgbClr val="FF0000"/>
            </a:solidFill>
            <a:prstDash val="solid"/>
            <a:round/>
            <a:headEnd type="none" w="sm" len="sm"/>
            <a:tailEnd type="triangle" w="lg" len="lg"/>
          </a:ln>
        </p:spPr>
      </p:cxnSp>
      <p:sp>
        <p:nvSpPr>
          <p:cNvPr id="304" name="Google Shape;304;p41"/>
          <p:cNvSpPr txBox="1">
            <a:spLocks noGrp="1"/>
          </p:cNvSpPr>
          <p:nvPr>
            <p:ph type="title"/>
          </p:nvPr>
        </p:nvSpPr>
        <p:spPr>
          <a:xfrm>
            <a:off x="0" y="195167"/>
            <a:ext cx="9144000" cy="11616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Pull All Reports and Review As a Team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2" title="screen shot from pbisapps.org shows TFI total scores from three administrations of the instrument in bar graph form"/>
          <p:cNvPicPr preferRelativeResize="0"/>
          <p:nvPr/>
        </p:nvPicPr>
        <p:blipFill rotWithShape="1">
          <a:blip r:embed="rId3">
            <a:alphaModFix/>
          </a:blip>
          <a:srcRect/>
          <a:stretch/>
        </p:blipFill>
        <p:spPr>
          <a:xfrm>
            <a:off x="845276" y="1462734"/>
            <a:ext cx="7457503" cy="5033967"/>
          </a:xfrm>
          <a:prstGeom prst="rect">
            <a:avLst/>
          </a:prstGeom>
          <a:noFill/>
          <a:ln>
            <a:noFill/>
          </a:ln>
        </p:spPr>
      </p:pic>
      <p:sp>
        <p:nvSpPr>
          <p:cNvPr id="310" name="Google Shape;310;p42"/>
          <p:cNvSpPr txBox="1">
            <a:spLocks noGrp="1"/>
          </p:cNvSpPr>
          <p:nvPr>
            <p:ph type="title"/>
          </p:nvPr>
        </p:nvSpPr>
        <p:spPr>
          <a:xfrm>
            <a:off x="0" y="279416"/>
            <a:ext cx="91440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Total Report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3" title="screenshot from pbisapps.org shows TFI scale scores from three administrations of the instrument in bar graph form"/>
          <p:cNvPicPr preferRelativeResize="0"/>
          <p:nvPr/>
        </p:nvPicPr>
        <p:blipFill rotWithShape="1">
          <a:blip r:embed="rId3">
            <a:alphaModFix/>
          </a:blip>
          <a:srcRect/>
          <a:stretch/>
        </p:blipFill>
        <p:spPr>
          <a:xfrm>
            <a:off x="814850" y="1167900"/>
            <a:ext cx="7514310" cy="5239800"/>
          </a:xfrm>
          <a:prstGeom prst="rect">
            <a:avLst/>
          </a:prstGeom>
          <a:noFill/>
          <a:ln>
            <a:noFill/>
          </a:ln>
        </p:spPr>
      </p:pic>
      <p:sp>
        <p:nvSpPr>
          <p:cNvPr id="316" name="Google Shape;316;p43"/>
          <p:cNvSpPr txBox="1">
            <a:spLocks noGrp="1"/>
          </p:cNvSpPr>
          <p:nvPr>
            <p:ph type="title"/>
          </p:nvPr>
        </p:nvSpPr>
        <p:spPr>
          <a:xfrm>
            <a:off x="0" y="-11033"/>
            <a:ext cx="90816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Scale Report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body" idx="1"/>
          </p:nvPr>
        </p:nvSpPr>
        <p:spPr>
          <a:xfrm>
            <a:off x="311700" y="1890400"/>
            <a:ext cx="8520600" cy="4201200"/>
          </a:xfrm>
          <a:prstGeom prst="rect">
            <a:avLst/>
          </a:prstGeom>
          <a:noFill/>
          <a:ln>
            <a:noFill/>
          </a:ln>
        </p:spPr>
        <p:txBody>
          <a:bodyPr spcFirstLastPara="1" wrap="square" lIns="91425" tIns="91425" rIns="91425" bIns="91425" anchor="t" anchorCtr="0">
            <a:noAutofit/>
          </a:bodyPr>
          <a:lstStyle/>
          <a:p>
            <a:pPr marL="342900" lvl="0" indent="-342900" algn="l" rtl="0">
              <a:spcBef>
                <a:spcPts val="0"/>
              </a:spcBef>
              <a:spcAft>
                <a:spcPts val="0"/>
              </a:spcAft>
              <a:buSzPts val="3200"/>
              <a:buNone/>
            </a:pPr>
            <a:endParaRPr/>
          </a:p>
        </p:txBody>
      </p:sp>
      <p:pic>
        <p:nvPicPr>
          <p:cNvPr id="322" name="Google Shape;322;p44" title="screen shot from pbisapps.org shows TFI subscale scores from three administrations of the instrument in bar graph form"/>
          <p:cNvPicPr preferRelativeResize="0"/>
          <p:nvPr/>
        </p:nvPicPr>
        <p:blipFill rotWithShape="1">
          <a:blip r:embed="rId3">
            <a:alphaModFix/>
          </a:blip>
          <a:srcRect/>
          <a:stretch/>
        </p:blipFill>
        <p:spPr>
          <a:xfrm>
            <a:off x="304801" y="1013504"/>
            <a:ext cx="8520601" cy="5650829"/>
          </a:xfrm>
          <a:prstGeom prst="rect">
            <a:avLst/>
          </a:prstGeom>
          <a:noFill/>
          <a:ln>
            <a:noFill/>
          </a:ln>
        </p:spPr>
      </p:pic>
      <p:sp>
        <p:nvSpPr>
          <p:cNvPr id="323" name="Google Shape;323;p44"/>
          <p:cNvSpPr txBox="1">
            <a:spLocks noGrp="1"/>
          </p:cNvSpPr>
          <p:nvPr>
            <p:ph type="title"/>
          </p:nvPr>
        </p:nvSpPr>
        <p:spPr>
          <a:xfrm>
            <a:off x="0" y="-11033"/>
            <a:ext cx="9144000" cy="860000"/>
          </a:xfrm>
          <a:prstGeom prst="rect">
            <a:avLst/>
          </a:prstGeom>
          <a:solidFill>
            <a:srgbClr val="000000"/>
          </a:solidFill>
          <a:ln>
            <a:noFill/>
          </a:ln>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4400"/>
              <a:buFont typeface="Twentieth Century"/>
              <a:buNone/>
            </a:pPr>
            <a:r>
              <a:rPr lang="en-US">
                <a:solidFill>
                  <a:srgbClr val="FFFFFF"/>
                </a:solidFill>
              </a:rPr>
              <a:t>Subscale Report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5"/>
          <p:cNvSpPr txBox="1">
            <a:spLocks noGrp="1"/>
          </p:cNvSpPr>
          <p:nvPr>
            <p:ph type="title"/>
          </p:nvPr>
        </p:nvSpPr>
        <p:spPr>
          <a:xfrm>
            <a:off x="170184" y="275732"/>
            <a:ext cx="2171999" cy="23965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Prioritize </a:t>
            </a:r>
            <a:br>
              <a:rPr lang="en-US"/>
            </a:br>
            <a:r>
              <a:rPr lang="en-US"/>
              <a:t>Action Plan</a:t>
            </a:r>
            <a:endParaRPr/>
          </a:p>
        </p:txBody>
      </p:sp>
      <p:pic>
        <p:nvPicPr>
          <p:cNvPr id="330" name="Google Shape;330;p45" descr="Complete the following action plan to document steps toward implementation of PBIS. This action plan form lists the TFI subscale and tier 1 features on the left.  Teams are to fill in their score from the TFI for each item.  Examples of action plan steps are included as prompts to help team prepare for implementation.  Add additional action steps.  There are also columns labeled Who? and When?" title="Action Plan"/>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l="-1843" t="937" r="-6494" b="-1080"/>
          <a:stretch/>
        </p:blipFill>
        <p:spPr>
          <a:xfrm>
            <a:off x="2342183" y="275732"/>
            <a:ext cx="6207319" cy="6284556"/>
          </a:xfrm>
          <a:prstGeom prst="rect">
            <a:avLst/>
          </a:prstGeom>
          <a:noFill/>
          <a:ln w="28575" cap="flat" cmpd="sng">
            <a:solidFill>
              <a:srgbClr val="AAB7E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One Method: A, B, C Priority for all items</a:t>
            </a:r>
            <a:endParaRPr/>
          </a:p>
          <a:p>
            <a:pPr marL="857250" lvl="1" indent="-457200" algn="l" rtl="0">
              <a:spcBef>
                <a:spcPts val="560"/>
              </a:spcBef>
              <a:spcAft>
                <a:spcPts val="0"/>
              </a:spcAft>
              <a:buSzPts val="2800"/>
              <a:buFont typeface="Arial"/>
              <a:buChar char="•"/>
            </a:pPr>
            <a:r>
              <a:rPr lang="en-US"/>
              <a:t>Put an A, B, or C next to each line on your action plan. </a:t>
            </a:r>
            <a:endParaRPr/>
          </a:p>
          <a:p>
            <a:pPr marL="1600200" lvl="2" indent="-457200" algn="l" rtl="0">
              <a:spcBef>
                <a:spcPts val="480"/>
              </a:spcBef>
              <a:spcAft>
                <a:spcPts val="0"/>
              </a:spcAft>
              <a:buSzPts val="2400"/>
              <a:buFont typeface="Arial"/>
              <a:buChar char="•"/>
            </a:pPr>
            <a:r>
              <a:rPr lang="en-US"/>
              <a:t>Use A for items of highest priority</a:t>
            </a:r>
            <a:endParaRPr/>
          </a:p>
          <a:p>
            <a:pPr marL="1600200" lvl="2" indent="-457200" algn="l" rtl="0">
              <a:spcBef>
                <a:spcPts val="480"/>
              </a:spcBef>
              <a:spcAft>
                <a:spcPts val="0"/>
              </a:spcAft>
              <a:buSzPts val="2400"/>
              <a:buFont typeface="Arial"/>
              <a:buChar char="•"/>
            </a:pPr>
            <a:r>
              <a:rPr lang="en-US"/>
              <a:t>Use B for items of moderate priority</a:t>
            </a:r>
            <a:endParaRPr/>
          </a:p>
          <a:p>
            <a:pPr marL="1600200" lvl="2" indent="-457200" algn="l" rtl="0">
              <a:spcBef>
                <a:spcPts val="480"/>
              </a:spcBef>
              <a:spcAft>
                <a:spcPts val="0"/>
              </a:spcAft>
              <a:buSzPts val="2400"/>
              <a:buFont typeface="Arial"/>
              <a:buChar char="•"/>
            </a:pPr>
            <a:r>
              <a:rPr lang="en-US"/>
              <a:t>Use C for items of lower priority</a:t>
            </a:r>
            <a:endParaRPr/>
          </a:p>
          <a:p>
            <a:pPr marL="857250" lvl="1" indent="-457200" algn="l" rtl="0">
              <a:spcBef>
                <a:spcPts val="560"/>
              </a:spcBef>
              <a:spcAft>
                <a:spcPts val="0"/>
              </a:spcAft>
              <a:buSzPts val="2800"/>
              <a:buFont typeface="Arial"/>
              <a:buChar char="•"/>
            </a:pPr>
            <a:r>
              <a:rPr lang="en-US"/>
              <a:t>Review the A’s, and sub prioritize those into A1, A2, A3. Repeat for the B’s and C’s.</a:t>
            </a:r>
            <a:endParaRPr/>
          </a:p>
          <a:p>
            <a:pPr marL="857250" lvl="1" indent="-457200" algn="l" rtl="0">
              <a:spcBef>
                <a:spcPts val="560"/>
              </a:spcBef>
              <a:spcAft>
                <a:spcPts val="0"/>
              </a:spcAft>
              <a:buSzPts val="2800"/>
              <a:buFont typeface="Arial"/>
              <a:buChar char="•"/>
            </a:pPr>
            <a:r>
              <a:rPr lang="en-US"/>
              <a:t>Assign roles and timelines for the work.</a:t>
            </a:r>
            <a:endParaRPr/>
          </a:p>
        </p:txBody>
      </p:sp>
      <p:sp>
        <p:nvSpPr>
          <p:cNvPr id="336" name="Google Shape;336;p46"/>
          <p:cNvSpPr txBox="1">
            <a:spLocks noGrp="1"/>
          </p:cNvSpPr>
          <p:nvPr>
            <p:ph type="title"/>
          </p:nvPr>
        </p:nvSpPr>
        <p:spPr>
          <a:xfrm>
            <a:off x="470187" y="404915"/>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Prioritize Your Action Plan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aphicFrame>
        <p:nvGraphicFramePr>
          <p:cNvPr id="133" name="Google Shape;133;p21" descr="Following items listed: discipline data, data-based decision making, fidelity data, annual evaluation." title="TFI Sub-scale: Evaluation"/>
          <p:cNvGraphicFramePr/>
          <p:nvPr/>
        </p:nvGraphicFramePr>
        <p:xfrm>
          <a:off x="4460241" y="1229597"/>
          <a:ext cx="4059300" cy="1737410"/>
        </p:xfrm>
        <a:graphic>
          <a:graphicData uri="http://schemas.openxmlformats.org/drawingml/2006/table">
            <a:tbl>
              <a:tblPr firstRow="1" bandRow="1">
                <a:noFill/>
                <a:tableStyleId>{4E9B0DC6-3A4B-4AC4-9D17-409754B5A657}</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solidFill>
                            <a:schemeClr val="dk2"/>
                          </a:solidFill>
                        </a:rPr>
                        <a:t>TFI Sub-Scale: </a:t>
                      </a:r>
                      <a:r>
                        <a:rPr lang="en-US" sz="2000" u="none" strike="noStrike" cap="none">
                          <a:solidFill>
                            <a:schemeClr val="dk2"/>
                          </a:solidFill>
                        </a:rPr>
                        <a:t>Evaluation </a:t>
                      </a:r>
                      <a:endParaRPr sz="2000" b="0" u="none" strike="noStrike" cap="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u="none" strike="noStrike" cap="none">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b="1">
                          <a:solidFill>
                            <a:schemeClr val="accent6"/>
                          </a:solidFill>
                        </a:rPr>
                        <a:t>TFI 1.14</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Fidelity Data</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b="1">
                          <a:solidFill>
                            <a:schemeClr val="accent6"/>
                          </a:solidFill>
                        </a:rPr>
                        <a:t>TFI 1.15</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Annual Evaluation</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34" name="Google Shape;134;p21"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591425" cy="3901540"/>
        </p:xfrm>
        <a:graphic>
          <a:graphicData uri="http://schemas.openxmlformats.org/drawingml/2006/table">
            <a:tbl>
              <a:tblPr firstRow="1" bandRow="1">
                <a:noFill/>
                <a:tableStyleId>{4E9B0DC6-3A4B-4AC4-9D17-409754B5A657}</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35" name="Google Shape;135;p21" descr="Two items listed: team composition and team operating procedures" title="TFI Sub-scale: Team"/>
          <p:cNvGraphicFramePr/>
          <p:nvPr/>
        </p:nvGraphicFramePr>
        <p:xfrm>
          <a:off x="724108" y="1229597"/>
          <a:ext cx="3591425" cy="1066830"/>
        </p:xfrm>
        <a:graphic>
          <a:graphicData uri="http://schemas.openxmlformats.org/drawingml/2006/table">
            <a:tbl>
              <a:tblPr firstRow="1" bandRow="1">
                <a:noFill/>
                <a:tableStyleId>{4E9B0DC6-3A4B-4AC4-9D17-409754B5A657}</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sp>
        <p:nvSpPr>
          <p:cNvPr id="136" name="Google Shape;136;p21"/>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2" descr="This graphic shows two people seated facing each other.  One person is holding a clipboard and the other is talking." title="Evaluation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185998" y="1312677"/>
            <a:ext cx="2078976" cy="2021226"/>
          </a:xfrm>
          <a:prstGeom prst="rect">
            <a:avLst/>
          </a:prstGeom>
          <a:noFill/>
          <a:ln>
            <a:noFill/>
          </a:ln>
        </p:spPr>
      </p:pic>
      <p:sp>
        <p:nvSpPr>
          <p:cNvPr id="143" name="Google Shape;143;p22"/>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2000" b="1" dirty="0"/>
              <a:t>Purpose: </a:t>
            </a:r>
            <a:br>
              <a:rPr lang="en-US" sz="2000" b="1" dirty="0"/>
            </a:br>
            <a:r>
              <a:rPr lang="en-US" sz="2000" b="1" dirty="0"/>
              <a:t>Prepare to </a:t>
            </a:r>
            <a:r>
              <a:rPr lang="en-US" sz="2000" dirty="0"/>
              <a:t>measure fidelity and outcomes of</a:t>
            </a:r>
            <a:br>
              <a:rPr lang="en-US" sz="2000" dirty="0"/>
            </a:br>
            <a:r>
              <a:rPr lang="en-US" sz="2000" dirty="0"/>
              <a:t>all Tier 1 efforts using multiple forms of data</a:t>
            </a:r>
            <a:endParaRPr dirty="0"/>
          </a:p>
          <a:p>
            <a:pPr marL="0" lvl="0" indent="0" algn="l" rtl="0">
              <a:spcBef>
                <a:spcPts val="960"/>
              </a:spcBef>
              <a:spcAft>
                <a:spcPts val="0"/>
              </a:spcAft>
              <a:buSzPts val="1800"/>
              <a:buNone/>
            </a:pPr>
            <a:br>
              <a:rPr lang="en-US" sz="1800" dirty="0"/>
            </a:br>
            <a:endParaRPr sz="1800" dirty="0"/>
          </a:p>
          <a:p>
            <a:pPr marL="0" lvl="0" indent="0" algn="l" rtl="0">
              <a:spcBef>
                <a:spcPts val="360"/>
              </a:spcBef>
              <a:spcAft>
                <a:spcPts val="0"/>
              </a:spcAft>
              <a:buSzPts val="1800"/>
              <a:buNone/>
            </a:pPr>
            <a:r>
              <a:rPr lang="en-US" sz="1800" b="1" dirty="0"/>
              <a:t>Outcomes:</a:t>
            </a:r>
            <a:endParaRPr dirty="0"/>
          </a:p>
          <a:p>
            <a:pPr marL="739775" lvl="0" indent="-285750" algn="l" rtl="0">
              <a:spcBef>
                <a:spcPts val="400"/>
              </a:spcBef>
              <a:spcAft>
                <a:spcPts val="0"/>
              </a:spcAft>
              <a:buSzPts val="2000"/>
              <a:buFont typeface="Arial"/>
              <a:buChar char="•"/>
            </a:pPr>
            <a:r>
              <a:rPr lang="en-US" sz="2000" dirty="0"/>
              <a:t>Tier I team reviews and uses SWPBIS fidelity e.g.,  Tiered Fidelity Inventory (TFI), SAS, data at least annually. (TFI 1.14)</a:t>
            </a:r>
            <a:endParaRPr dirty="0"/>
          </a:p>
          <a:p>
            <a:pPr marL="454025" lvl="0" indent="-215900" algn="l" rtl="0">
              <a:spcBef>
                <a:spcPts val="400"/>
              </a:spcBef>
              <a:spcAft>
                <a:spcPts val="0"/>
              </a:spcAft>
              <a:buSzPts val="2000"/>
              <a:buNone/>
            </a:pPr>
            <a:endParaRPr sz="2000" dirty="0"/>
          </a:p>
          <a:p>
            <a:pPr marL="739775" lvl="0" indent="-285750" algn="l" rtl="0">
              <a:spcBef>
                <a:spcPts val="400"/>
              </a:spcBef>
              <a:spcAft>
                <a:spcPts val="0"/>
              </a:spcAft>
              <a:buSzPts val="2000"/>
              <a:buFont typeface="Arial"/>
              <a:buChar char="•"/>
            </a:pPr>
            <a:r>
              <a:rPr lang="en-US" sz="2000" dirty="0"/>
              <a:t>Tier I team documents fidelity and effectiveness (including on academic outcomes) of Tier I practices at least annually (including yearly- year comparisons) that are shared with stakeholders (staff, families, community, district) in a usable format.  (TFI 1.15)</a:t>
            </a:r>
            <a:endParaRPr dirty="0"/>
          </a:p>
          <a:p>
            <a:pPr marL="0" lvl="0" indent="0" algn="l" rtl="0">
              <a:spcBef>
                <a:spcPts val="360"/>
              </a:spcBef>
              <a:spcAft>
                <a:spcPts val="0"/>
              </a:spcAft>
              <a:buSzPts val="1800"/>
              <a:buNone/>
            </a:pPr>
            <a:endParaRPr sz="1800" b="1" dirty="0"/>
          </a:p>
        </p:txBody>
      </p:sp>
      <p:sp>
        <p:nvSpPr>
          <p:cNvPr id="144" name="Google Shape;144;p22"/>
          <p:cNvSpPr txBox="1">
            <a:spLocks noGrp="1"/>
          </p:cNvSpPr>
          <p:nvPr>
            <p:ph type="title"/>
          </p:nvPr>
        </p:nvSpPr>
        <p:spPr>
          <a:xfrm>
            <a:off x="934708" y="397320"/>
            <a:ext cx="733026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Twentieth Century"/>
              <a:buNone/>
            </a:pPr>
            <a:r>
              <a:rPr lang="en-US" sz="3600">
                <a:solidFill>
                  <a:schemeClr val="accent6"/>
                </a:solidFill>
              </a:rPr>
              <a:t>Fidelity Data and Evaluation </a:t>
            </a:r>
            <a:br>
              <a:rPr lang="en-US" sz="3600">
                <a:solidFill>
                  <a:schemeClr val="accent6"/>
                </a:solidFill>
              </a:rPr>
            </a:br>
            <a:r>
              <a:rPr lang="en-US" sz="3600">
                <a:solidFill>
                  <a:schemeClr val="accent6"/>
                </a:solidFill>
              </a:rPr>
              <a:t>Purpose &amp;  Outcomes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800"/>
              <a:buNone/>
            </a:pPr>
            <a:r>
              <a:rPr lang="en-US" sz="2800" b="1">
                <a:latin typeface="Twentieth Century"/>
                <a:ea typeface="Twentieth Century"/>
                <a:cs typeface="Twentieth Century"/>
                <a:sym typeface="Twentieth Century"/>
              </a:rPr>
              <a:t>Evaluation</a:t>
            </a:r>
            <a:r>
              <a:rPr lang="en-US" sz="2800">
                <a:latin typeface="Twentieth Century"/>
                <a:ea typeface="Twentieth Century"/>
                <a:cs typeface="Twentieth Century"/>
                <a:sym typeface="Twentieth Century"/>
              </a:rPr>
              <a:t> systems are a way to hold ourselves accountable, celebrate our successes, and change our </a:t>
            </a:r>
            <a:r>
              <a:rPr lang="en-US" sz="2800"/>
              <a:t>PBIS</a:t>
            </a:r>
            <a:r>
              <a:rPr lang="en-US" sz="2800">
                <a:latin typeface="Twentieth Century"/>
                <a:ea typeface="Twentieth Century"/>
                <a:cs typeface="Twentieth Century"/>
                <a:sym typeface="Twentieth Century"/>
              </a:rPr>
              <a:t> implementation based on data.</a:t>
            </a:r>
            <a:endParaRPr/>
          </a:p>
          <a:p>
            <a:pPr marL="0" lvl="0" indent="0" algn="ctr" rtl="0">
              <a:spcBef>
                <a:spcPts val="560"/>
              </a:spcBef>
              <a:spcAft>
                <a:spcPts val="0"/>
              </a:spcAft>
              <a:buSzPts val="2800"/>
              <a:buNone/>
            </a:pPr>
            <a:endParaRPr sz="2800"/>
          </a:p>
          <a:p>
            <a:pPr marL="0" lvl="0" indent="0" algn="ctr" rtl="0">
              <a:spcBef>
                <a:spcPts val="560"/>
              </a:spcBef>
              <a:spcAft>
                <a:spcPts val="0"/>
              </a:spcAft>
              <a:buSzPts val="2800"/>
              <a:buNone/>
            </a:pPr>
            <a:r>
              <a:rPr lang="en-US" sz="2800" b="1">
                <a:latin typeface="Twentieth Century"/>
                <a:ea typeface="Twentieth Century"/>
                <a:cs typeface="Twentieth Century"/>
                <a:sym typeface="Twentieth Century"/>
              </a:rPr>
              <a:t>Evaluation</a:t>
            </a:r>
            <a:r>
              <a:rPr lang="en-US" sz="2800">
                <a:latin typeface="Twentieth Century"/>
                <a:ea typeface="Twentieth Century"/>
                <a:cs typeface="Twentieth Century"/>
                <a:sym typeface="Twentieth Century"/>
              </a:rPr>
              <a:t> helps us see the big picture and fit in all the small details. </a:t>
            </a:r>
            <a:endParaRPr/>
          </a:p>
        </p:txBody>
      </p:sp>
      <p:sp>
        <p:nvSpPr>
          <p:cNvPr id="150" name="Google Shape;150;p23"/>
          <p:cNvSpPr txBox="1">
            <a:spLocks noGrp="1"/>
          </p:cNvSpPr>
          <p:nvPr>
            <p:ph type="title"/>
          </p:nvPr>
        </p:nvSpPr>
        <p:spPr>
          <a:xfrm>
            <a:off x="1009717" y="350815"/>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b="1">
                <a:latin typeface="Twentieth Century"/>
                <a:ea typeface="Twentieth Century"/>
                <a:cs typeface="Twentieth Century"/>
                <a:sym typeface="Twentieth Century"/>
              </a:rPr>
              <a:t>Rationale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4" descr="This graphic shows two people seated facing each other.  One person is holding a clipboard and the other is talking." title="Evaluation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95154" y="2362200"/>
            <a:ext cx="3742509" cy="3638550"/>
          </a:xfrm>
          <a:prstGeom prst="rect">
            <a:avLst/>
          </a:prstGeom>
          <a:noFill/>
          <a:ln>
            <a:noFill/>
          </a:ln>
        </p:spPr>
      </p:pic>
      <p:sp>
        <p:nvSpPr>
          <p:cNvPr id="157" name="Google Shape;157;p24"/>
          <p:cNvSpPr/>
          <p:nvPr/>
        </p:nvSpPr>
        <p:spPr>
          <a:xfrm>
            <a:off x="407619" y="1337591"/>
            <a:ext cx="2210552" cy="2273586"/>
          </a:xfrm>
          <a:prstGeom prst="roundRect">
            <a:avLst>
              <a:gd name="adj" fmla="val 16667"/>
            </a:avLst>
          </a:prstGeom>
          <a:solidFill>
            <a:schemeClr val="accent6"/>
          </a:solidFill>
          <a:ln w="2857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1D2A53"/>
                </a:solidFill>
                <a:latin typeface="Twentieth Century"/>
                <a:ea typeface="Twentieth Century"/>
                <a:cs typeface="Twentieth Century"/>
                <a:sym typeface="Twentieth Century"/>
              </a:rPr>
              <a:t>Self-Assessment Survey (SAS) </a:t>
            </a:r>
            <a:endParaRPr/>
          </a:p>
        </p:txBody>
      </p:sp>
      <p:sp>
        <p:nvSpPr>
          <p:cNvPr id="158" name="Google Shape;158;p24"/>
          <p:cNvSpPr/>
          <p:nvPr/>
        </p:nvSpPr>
        <p:spPr>
          <a:xfrm>
            <a:off x="6667949" y="2646468"/>
            <a:ext cx="2210552" cy="2273586"/>
          </a:xfrm>
          <a:prstGeom prst="roundRect">
            <a:avLst>
              <a:gd name="adj" fmla="val 16667"/>
            </a:avLst>
          </a:prstGeom>
          <a:solidFill>
            <a:srgbClr val="DD8047"/>
          </a:solidFill>
          <a:ln w="28575" cap="flat" cmpd="sng">
            <a:solidFill>
              <a:schemeClr val="dk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1D2A53"/>
                </a:solidFill>
                <a:latin typeface="Twentieth Century"/>
                <a:ea typeface="Twentieth Century"/>
                <a:cs typeface="Twentieth Century"/>
                <a:sym typeface="Twentieth Century"/>
              </a:rPr>
              <a:t>Tiered Fidelity Inventory</a:t>
            </a:r>
            <a:endParaRPr/>
          </a:p>
          <a:p>
            <a:pPr marL="0" marR="0" lvl="0" indent="0" algn="ctr" rtl="0">
              <a:spcBef>
                <a:spcPts val="0"/>
              </a:spcBef>
              <a:spcAft>
                <a:spcPts val="0"/>
              </a:spcAft>
              <a:buNone/>
            </a:pPr>
            <a:r>
              <a:rPr lang="en-US" sz="2800" b="1" i="0" u="none" strike="noStrike" cap="none">
                <a:solidFill>
                  <a:srgbClr val="1D2A53"/>
                </a:solidFill>
                <a:latin typeface="Twentieth Century"/>
                <a:ea typeface="Twentieth Century"/>
                <a:cs typeface="Twentieth Century"/>
                <a:sym typeface="Twentieth Century"/>
              </a:rPr>
              <a:t>(TFI)</a:t>
            </a:r>
            <a:endParaRPr/>
          </a:p>
        </p:txBody>
      </p:sp>
      <p:sp>
        <p:nvSpPr>
          <p:cNvPr id="159" name="Google Shape;159;p24"/>
          <p:cNvSpPr txBox="1">
            <a:spLocks noGrp="1"/>
          </p:cNvSpPr>
          <p:nvPr>
            <p:ph type="title"/>
          </p:nvPr>
        </p:nvSpPr>
        <p:spPr>
          <a:xfrm>
            <a:off x="1338458" y="342014"/>
            <a:ext cx="698710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How Will You Get Feedback?</a:t>
            </a:r>
            <a:endParaRPr/>
          </a:p>
        </p:txBody>
      </p:sp>
      <p:sp>
        <p:nvSpPr>
          <p:cNvPr id="160" name="Google Shape;160;p24"/>
          <p:cNvSpPr txBox="1"/>
          <p:nvPr/>
        </p:nvSpPr>
        <p:spPr>
          <a:xfrm>
            <a:off x="1009725" y="3795625"/>
            <a:ext cx="1969800" cy="3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latin typeface="Twentieth Century"/>
                <a:ea typeface="Twentieth Century"/>
                <a:cs typeface="Twentieth Century"/>
                <a:sym typeface="Twentieth Century"/>
              </a:rPr>
              <a:t>Staff</a:t>
            </a:r>
            <a:endParaRPr sz="3000" b="1">
              <a:latin typeface="Twentieth Century"/>
              <a:ea typeface="Twentieth Century"/>
              <a:cs typeface="Twentieth Century"/>
              <a:sym typeface="Twentieth Century"/>
            </a:endParaRPr>
          </a:p>
        </p:txBody>
      </p:sp>
      <p:sp>
        <p:nvSpPr>
          <p:cNvPr id="161" name="Google Shape;161;p24"/>
          <p:cNvSpPr txBox="1"/>
          <p:nvPr/>
        </p:nvSpPr>
        <p:spPr>
          <a:xfrm>
            <a:off x="7174200" y="5026325"/>
            <a:ext cx="1969800" cy="3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latin typeface="Twentieth Century"/>
                <a:ea typeface="Twentieth Century"/>
                <a:cs typeface="Twentieth Century"/>
                <a:sym typeface="Twentieth Century"/>
              </a:rPr>
              <a:t>Team</a:t>
            </a:r>
            <a:endParaRPr sz="3000" b="1">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cBhvr additive="base">
                                        <p:cTn id="12" dur="500"/>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The SAS and TFI provide perception data</a:t>
            </a:r>
            <a:endParaRPr/>
          </a:p>
          <a:p>
            <a:pPr marL="742950" lvl="1" indent="-285750" algn="l" rtl="0">
              <a:spcBef>
                <a:spcPts val="560"/>
              </a:spcBef>
              <a:spcAft>
                <a:spcPts val="0"/>
              </a:spcAft>
              <a:buSzPts val="2800"/>
              <a:buChar char="▪"/>
            </a:pPr>
            <a:r>
              <a:rPr lang="en-US"/>
              <a:t>Teachers</a:t>
            </a:r>
            <a:endParaRPr/>
          </a:p>
          <a:p>
            <a:pPr marL="742950" lvl="1" indent="-285750" algn="l" rtl="0">
              <a:spcBef>
                <a:spcPts val="560"/>
              </a:spcBef>
              <a:spcAft>
                <a:spcPts val="0"/>
              </a:spcAft>
              <a:buSzPts val="2800"/>
              <a:buChar char="▪"/>
            </a:pPr>
            <a:r>
              <a:rPr lang="en-US"/>
              <a:t>Team and coach</a:t>
            </a:r>
            <a:br>
              <a:rPr lang="en-US"/>
            </a:br>
            <a:endParaRPr/>
          </a:p>
          <a:p>
            <a:pPr marL="342900" lvl="0" indent="-342900" algn="l" rtl="0">
              <a:spcBef>
                <a:spcPts val="640"/>
              </a:spcBef>
              <a:spcAft>
                <a:spcPts val="0"/>
              </a:spcAft>
              <a:buSzPts val="3200"/>
              <a:buChar char="▪"/>
            </a:pPr>
            <a:r>
              <a:rPr lang="en-US"/>
              <a:t>There are other “quick” ways to evaluate teachers use of PBIS Tier 1 practices </a:t>
            </a:r>
            <a:endParaRPr/>
          </a:p>
          <a:p>
            <a:pPr marL="342900" lvl="0" indent="-139700" algn="l" rtl="0">
              <a:spcBef>
                <a:spcPts val="640"/>
              </a:spcBef>
              <a:spcAft>
                <a:spcPts val="0"/>
              </a:spcAft>
              <a:buSzPts val="3200"/>
              <a:buNone/>
            </a:pPr>
            <a:endParaRPr/>
          </a:p>
        </p:txBody>
      </p:sp>
      <p:sp>
        <p:nvSpPr>
          <p:cNvPr id="167" name="Google Shape;167;p25"/>
          <p:cNvSpPr txBox="1">
            <a:spLocks noGrp="1"/>
          </p:cNvSpPr>
          <p:nvPr>
            <p:ph type="title"/>
          </p:nvPr>
        </p:nvSpPr>
        <p:spPr>
          <a:xfrm>
            <a:off x="432850" y="431975"/>
            <a:ext cx="60402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Day to Day…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body" idx="1"/>
          </p:nvPr>
        </p:nvSpPr>
        <p:spPr>
          <a:xfrm>
            <a:off x="365298" y="1616695"/>
            <a:ext cx="8257568" cy="469106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solidFill>
                  <a:srgbClr val="000000"/>
                </a:solidFill>
              </a:rPr>
              <a:t>Assists teams in finding areas of implementation strength and needs</a:t>
            </a:r>
            <a:endParaRPr/>
          </a:p>
          <a:p>
            <a:pPr marL="342900" lvl="0" indent="-139700" algn="l" rtl="0">
              <a:spcBef>
                <a:spcPts val="640"/>
              </a:spcBef>
              <a:spcAft>
                <a:spcPts val="0"/>
              </a:spcAft>
              <a:buSzPts val="3200"/>
              <a:buNone/>
            </a:pPr>
            <a:endParaRPr>
              <a:solidFill>
                <a:srgbClr val="000000"/>
              </a:solidFill>
            </a:endParaRPr>
          </a:p>
          <a:p>
            <a:pPr marL="342900" lvl="0" indent="-342900" algn="l" rtl="0">
              <a:spcBef>
                <a:spcPts val="640"/>
              </a:spcBef>
              <a:spcAft>
                <a:spcPts val="0"/>
              </a:spcAft>
              <a:buSzPts val="3200"/>
              <a:buChar char="▪"/>
            </a:pPr>
            <a:r>
              <a:rPr lang="en-US">
                <a:solidFill>
                  <a:srgbClr val="000000"/>
                </a:solidFill>
              </a:rPr>
              <a:t>Completed by PBIS team members and coach at the same time. </a:t>
            </a:r>
            <a:endParaRPr/>
          </a:p>
          <a:p>
            <a:pPr marL="0" lvl="0" indent="0" algn="l" rtl="0">
              <a:spcBef>
                <a:spcPts val="640"/>
              </a:spcBef>
              <a:spcAft>
                <a:spcPts val="0"/>
              </a:spcAft>
              <a:buSzPts val="3200"/>
              <a:buNone/>
            </a:pPr>
            <a:endParaRPr>
              <a:solidFill>
                <a:srgbClr val="000000"/>
              </a:solidFill>
            </a:endParaRPr>
          </a:p>
          <a:p>
            <a:pPr marL="342900" lvl="0" indent="-342900" algn="l" rtl="0">
              <a:spcBef>
                <a:spcPts val="640"/>
              </a:spcBef>
              <a:spcAft>
                <a:spcPts val="0"/>
              </a:spcAft>
              <a:buSzPts val="3200"/>
              <a:buChar char="▪"/>
            </a:pPr>
            <a:r>
              <a:rPr lang="en-US">
                <a:solidFill>
                  <a:srgbClr val="000000"/>
                </a:solidFill>
              </a:rPr>
              <a:t>Goal:  </a:t>
            </a:r>
            <a:r>
              <a:rPr lang="en-US" b="1" i="1">
                <a:solidFill>
                  <a:schemeClr val="accent6"/>
                </a:solidFill>
              </a:rPr>
              <a:t>70%</a:t>
            </a:r>
            <a:r>
              <a:rPr lang="en-US">
                <a:solidFill>
                  <a:srgbClr val="000000"/>
                </a:solidFill>
              </a:rPr>
              <a:t> or more of total points for implementation</a:t>
            </a:r>
            <a:endParaRPr/>
          </a:p>
          <a:p>
            <a:pPr marL="342900" lvl="0" indent="-139700" algn="l" rtl="0">
              <a:spcBef>
                <a:spcPts val="640"/>
              </a:spcBef>
              <a:spcAft>
                <a:spcPts val="0"/>
              </a:spcAft>
              <a:buSzPts val="3200"/>
              <a:buFont typeface="Arial"/>
              <a:buNone/>
            </a:pPr>
            <a:endParaRPr b="1" i="1">
              <a:solidFill>
                <a:srgbClr val="FF0000"/>
              </a:solidFill>
            </a:endParaRPr>
          </a:p>
          <a:p>
            <a:pPr marL="342900" lvl="0" indent="-139700" algn="l" rtl="0">
              <a:spcBef>
                <a:spcPts val="640"/>
              </a:spcBef>
              <a:spcAft>
                <a:spcPts val="0"/>
              </a:spcAft>
              <a:buSzPts val="3200"/>
              <a:buNone/>
            </a:pPr>
            <a:endParaRPr/>
          </a:p>
        </p:txBody>
      </p:sp>
      <p:sp>
        <p:nvSpPr>
          <p:cNvPr id="174" name="Google Shape;174;p26"/>
          <p:cNvSpPr txBox="1">
            <a:spLocks noGrp="1"/>
          </p:cNvSpPr>
          <p:nvPr>
            <p:ph type="title"/>
          </p:nvPr>
        </p:nvSpPr>
        <p:spPr>
          <a:xfrm>
            <a:off x="545026" y="403698"/>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Tiered Fidelity Inventory (TFI)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50800" y="1498604"/>
            <a:ext cx="2890800" cy="1278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6400"/>
              <a:buNone/>
            </a:pPr>
            <a:r>
              <a:rPr lang="en-US" sz="3000">
                <a:solidFill>
                  <a:srgbClr val="000000"/>
                </a:solidFill>
              </a:rPr>
              <a:t>Taking The TFI</a:t>
            </a:r>
            <a:endParaRPr/>
          </a:p>
        </p:txBody>
      </p:sp>
      <p:sp>
        <p:nvSpPr>
          <p:cNvPr id="180" name="Google Shape;180;p27"/>
          <p:cNvSpPr txBox="1">
            <a:spLocks noGrp="1"/>
          </p:cNvSpPr>
          <p:nvPr>
            <p:ph type="body" idx="1"/>
          </p:nvPr>
        </p:nvSpPr>
        <p:spPr>
          <a:xfrm>
            <a:off x="2808350" y="101600"/>
            <a:ext cx="5607843" cy="6041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AA2B1E"/>
              </a:buClr>
              <a:buSzPts val="2400"/>
              <a:buFont typeface="Source Sans Pro"/>
              <a:buChar char="▶"/>
            </a:pPr>
            <a:r>
              <a:rPr lang="en-US" sz="2400" dirty="0">
                <a:solidFill>
                  <a:schemeClr val="dk1"/>
                </a:solidFill>
                <a:latin typeface="Arial"/>
                <a:ea typeface="Arial"/>
                <a:cs typeface="Arial"/>
                <a:sym typeface="Arial"/>
              </a:rPr>
              <a:t>To identify our perception of our current implementation status</a:t>
            </a:r>
            <a:endParaRPr dirty="0"/>
          </a:p>
          <a:p>
            <a:pPr marL="0" lvl="0" indent="0" algn="l" rtl="0">
              <a:spcBef>
                <a:spcPts val="480"/>
              </a:spcBef>
              <a:spcAft>
                <a:spcPts val="0"/>
              </a:spcAft>
              <a:buSzPts val="1886"/>
              <a:buNone/>
            </a:pPr>
            <a:endParaRPr sz="2400" dirty="0">
              <a:solidFill>
                <a:schemeClr val="dk1"/>
              </a:solidFill>
              <a:latin typeface="Arial"/>
              <a:ea typeface="Arial"/>
              <a:cs typeface="Arial"/>
              <a:sym typeface="Arial"/>
            </a:endParaRPr>
          </a:p>
          <a:p>
            <a:pPr marL="457200" lvl="0" indent="-381000" algn="l" rtl="0">
              <a:spcBef>
                <a:spcPts val="480"/>
              </a:spcBef>
              <a:spcAft>
                <a:spcPts val="0"/>
              </a:spcAft>
              <a:buClr>
                <a:srgbClr val="AA2B1E"/>
              </a:buClr>
              <a:buSzPts val="2400"/>
              <a:buFont typeface="Source Sans Pro"/>
              <a:buChar char="▶"/>
            </a:pPr>
            <a:r>
              <a:rPr lang="en-US" sz="2400" dirty="0">
                <a:solidFill>
                  <a:schemeClr val="dk1"/>
                </a:solidFill>
                <a:latin typeface="Arial"/>
                <a:ea typeface="Arial"/>
                <a:cs typeface="Arial"/>
                <a:sym typeface="Arial"/>
              </a:rPr>
              <a:t>To celebrate our success and plan for sustaining those efforts</a:t>
            </a:r>
            <a:endParaRPr dirty="0"/>
          </a:p>
          <a:p>
            <a:pPr marL="0" lvl="0" indent="0" algn="l" rtl="0">
              <a:spcBef>
                <a:spcPts val="480"/>
              </a:spcBef>
              <a:spcAft>
                <a:spcPts val="0"/>
              </a:spcAft>
              <a:buSzPts val="1886"/>
              <a:buNone/>
            </a:pPr>
            <a:endParaRPr sz="2400" dirty="0">
              <a:solidFill>
                <a:schemeClr val="dk1"/>
              </a:solidFill>
              <a:latin typeface="Arial"/>
              <a:ea typeface="Arial"/>
              <a:cs typeface="Arial"/>
              <a:sym typeface="Arial"/>
            </a:endParaRPr>
          </a:p>
          <a:p>
            <a:pPr marL="457200" lvl="0" indent="-381000" algn="l" rtl="0">
              <a:spcBef>
                <a:spcPts val="480"/>
              </a:spcBef>
              <a:spcAft>
                <a:spcPts val="0"/>
              </a:spcAft>
              <a:buClr>
                <a:srgbClr val="AA2B1E"/>
              </a:buClr>
              <a:buSzPts val="2400"/>
              <a:buFont typeface="Source Sans Pro"/>
              <a:buChar char="▶"/>
            </a:pPr>
            <a:r>
              <a:rPr lang="en-US" sz="2400" dirty="0">
                <a:solidFill>
                  <a:schemeClr val="dk1"/>
                </a:solidFill>
                <a:latin typeface="Arial"/>
                <a:ea typeface="Arial"/>
                <a:cs typeface="Arial"/>
                <a:sym typeface="Arial"/>
              </a:rPr>
              <a:t>To determine next steps of implementation</a:t>
            </a:r>
            <a:endParaRPr dirty="0"/>
          </a:p>
          <a:p>
            <a:pPr marL="0" lvl="0" indent="0" algn="l" rtl="0">
              <a:spcBef>
                <a:spcPts val="480"/>
              </a:spcBef>
              <a:spcAft>
                <a:spcPts val="0"/>
              </a:spcAft>
              <a:buSzPts val="1886"/>
              <a:buNone/>
            </a:pPr>
            <a:r>
              <a:rPr lang="en-US" sz="2400" dirty="0">
                <a:solidFill>
                  <a:schemeClr val="dk1"/>
                </a:solidFill>
                <a:latin typeface="Arial"/>
                <a:ea typeface="Arial"/>
                <a:cs typeface="Arial"/>
                <a:sym typeface="Arial"/>
              </a:rPr>
              <a:t> </a:t>
            </a:r>
            <a:endParaRPr dirty="0"/>
          </a:p>
          <a:p>
            <a:pPr marL="457200" lvl="0" indent="-381000" algn="l" rtl="0">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To communicate with staff</a:t>
            </a:r>
            <a:endParaRPr dirty="0"/>
          </a:p>
        </p:txBody>
      </p:sp>
      <p:sp>
        <p:nvSpPr>
          <p:cNvPr id="181" name="Google Shape;181;p27"/>
          <p:cNvSpPr txBox="1">
            <a:spLocks noGrp="1"/>
          </p:cNvSpPr>
          <p:nvPr>
            <p:ph type="body" idx="2"/>
          </p:nvPr>
        </p:nvSpPr>
        <p:spPr>
          <a:xfrm>
            <a:off x="50800" y="3078667"/>
            <a:ext cx="2890800" cy="1278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SzPts val="9818"/>
              <a:buNone/>
            </a:pPr>
            <a:r>
              <a:rPr lang="en-US" sz="6000" dirty="0">
                <a:solidFill>
                  <a:srgbClr val="FFFFFF"/>
                </a:solidFill>
              </a:rPr>
              <a:t>Purpose</a:t>
            </a:r>
            <a:endParaRPr dirty="0"/>
          </a:p>
        </p:txBody>
      </p:sp>
    </p:spTree>
  </p:cSld>
  <p:clrMapOvr>
    <a:masterClrMapping/>
  </p:clrMapOvr>
</p:sld>
</file>

<file path=ppt/theme/theme1.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1276</Words>
  <Application>Microsoft Office PowerPoint</Application>
  <PresentationFormat>On-screen Show (4:3)</PresentationFormat>
  <Paragraphs>245</Paragraphs>
  <Slides>28</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Questrial</vt:lpstr>
      <vt:lpstr>Calibri</vt:lpstr>
      <vt:lpstr>Noto Sans Symbols</vt:lpstr>
      <vt:lpstr>Source Sans Pro</vt:lpstr>
      <vt:lpstr>Twentieth Century</vt:lpstr>
      <vt:lpstr>Times New Roman</vt:lpstr>
      <vt:lpstr>Trebuchet MS</vt:lpstr>
      <vt:lpstr>Arial</vt:lpstr>
      <vt:lpstr>Courier New</vt:lpstr>
      <vt:lpstr>6_Final_MWBIS 4</vt:lpstr>
      <vt:lpstr>4_Final_MWBIS 4</vt:lpstr>
      <vt:lpstr> PBIS Team  Tier 1 Virtual Training Day 1</vt:lpstr>
      <vt:lpstr>Learning Expectations for Virtual Training</vt:lpstr>
      <vt:lpstr> Tier 1: Professional Learning Roadmap</vt:lpstr>
      <vt:lpstr>Fidelity Data and Evaluation  Purpose &amp;  Outcomes</vt:lpstr>
      <vt:lpstr>Rationale </vt:lpstr>
      <vt:lpstr>How Will You Get Feedback?</vt:lpstr>
      <vt:lpstr>Day to Day…</vt:lpstr>
      <vt:lpstr>Tiered Fidelity Inventory (TFI)</vt:lpstr>
      <vt:lpstr>Taking The TFI</vt:lpstr>
      <vt:lpstr>External Facilitators will guide your team</vt:lpstr>
      <vt:lpstr>Opening TFI Window</vt:lpstr>
      <vt:lpstr>Enter TFI Scores</vt:lpstr>
      <vt:lpstr>Enter TFI from Team Training</vt:lpstr>
      <vt:lpstr>Enter TFI from Team Training</vt:lpstr>
      <vt:lpstr>What is the Walk Through Tool?</vt:lpstr>
      <vt:lpstr>Staff Questions in Walk Through Tool</vt:lpstr>
      <vt:lpstr>Student Questions in Walk Through Tool</vt:lpstr>
      <vt:lpstr>Coach will Enter Your Team’s Score – keep paper copy too!</vt:lpstr>
      <vt:lpstr>Process for taking the TFI </vt:lpstr>
      <vt:lpstr>Coach will Submit Your  TFI</vt:lpstr>
      <vt:lpstr>Plan for Taking TFI</vt:lpstr>
      <vt:lpstr>After TFI </vt:lpstr>
      <vt:lpstr>Pull All Reports and Review As a Team</vt:lpstr>
      <vt:lpstr>Total Report</vt:lpstr>
      <vt:lpstr>Scale Report</vt:lpstr>
      <vt:lpstr>Subscale Report</vt:lpstr>
      <vt:lpstr>Prioritize  Action Plan</vt:lpstr>
      <vt:lpstr>Prioritize Your Action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PBIS Team  Tier 1 Virtual Training Day 1</dc:title>
  <cp:lastModifiedBy>Petrie, Garrett (MDE)</cp:lastModifiedBy>
  <cp:revision>3</cp:revision>
  <dcterms:modified xsi:type="dcterms:W3CDTF">2020-07-31T07:23:05Z</dcterms:modified>
</cp:coreProperties>
</file>