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9144000" cy="6858000"/>
  <p:embeddedFontLst>
    <p:embeddedFont>
      <p:font typeface="Calibri" panose="020F0502020204030204" pitchFamily="34" charset="0"/>
      <p:regular r:id="rId39"/>
      <p:bold r:id="rId40"/>
      <p:italic r:id="rId41"/>
      <p:boldItalic r:id="rId42"/>
    </p:embeddedFont>
    <p:embeddedFont>
      <p:font typeface="Didact Gothic" pitchFamily="2" charset="0"/>
      <p:regular r:id="rId43"/>
    </p:embeddedFont>
    <p:embeddedFont>
      <p:font typeface="Questrial" pitchFamily="2" charset="77"/>
      <p:regular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169215-8D19-4922-8BA5-3B549DC13BD7}">
  <a:tblStyle styleId="{15169215-8D19-4922-8BA5-3B549DC13BD7}" styleName="Table_0">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E73EE014-324D-44A8-8311-34DF0222775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25410C7-9D03-407E-882C-9C7D6F642E4F}"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47E4894-3B3E-4EE8-9505-8B07B755075D}" styleName="Table_3">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95"/>
  </p:normalViewPr>
  <p:slideViewPr>
    <p:cSldViewPr snapToGrid="0">
      <p:cViewPr varScale="1">
        <p:scale>
          <a:sx n="102" d="100"/>
          <a:sy n="102" d="100"/>
        </p:scale>
        <p:origin x="53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732989633_0_1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5732989633_0_1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Updated 7/2018</a:t>
            </a:r>
            <a:endParaRPr/>
          </a:p>
        </p:txBody>
      </p:sp>
      <p:sp>
        <p:nvSpPr>
          <p:cNvPr id="134" name="Google Shape;134;g15732989633_0_12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9a52d4f5a2_0_4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Go over the importance of Effort &amp; Fidelity Data.  We will focus on Outcome Data right now, particularly STUDENT outcome data.</a:t>
            </a:r>
            <a:endParaRPr/>
          </a:p>
        </p:txBody>
      </p:sp>
      <p:sp>
        <p:nvSpPr>
          <p:cNvPr id="206" name="Google Shape;206;g9a52d4f5a2_0_4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
        <p:nvSpPr>
          <p:cNvPr id="213" name="Google Shape;213;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Remember back on Day 4, we had you reflect on your data systems, first identifying all of your data sources, and then, asking yourself -  Are the systems working efficiently and effectively at your school?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
        <p:nvSpPr>
          <p:cNvPr id="222" name="Google Shape;222;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3" name="Google Shape;223;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Main Idea:  We need to be on the same page of data collection and how we are using that data to develop precision, versus our typical mode of operations which is in primary form.  Example in primary form: “The majority of our ODRs involve cafeteria behavior”.  We are going to learn how to be more specific or detailed in order to be more effective in solving problems.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5732989633_0_633: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5732989633_0_63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15732989633_0_63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41f5a47a8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741f5a47a8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Restate second purpose: “</a:t>
            </a:r>
            <a:r>
              <a:rPr lang="en-US" b="1">
                <a:solidFill>
                  <a:srgbClr val="1D2A53"/>
                </a:solidFill>
              </a:rPr>
              <a:t>1.13 Data-based Decision Making:</a:t>
            </a:r>
            <a:r>
              <a:rPr lang="en-US">
                <a:solidFill>
                  <a:srgbClr val="1D2A53"/>
                </a:solidFill>
              </a:rPr>
              <a:t> Tier I team reviews and uses discipline data and academic outcome data (e.g., Curriculum-Based Measures, state tests) at least monthly for decision-making.”</a:t>
            </a:r>
            <a:r>
              <a:rPr lang="en-US"/>
              <a:t>  To make the best decisions possible based on data, teams should use a decision-making process.  Here’s a 5-step process that allows teams to use data efficiently and effectively when making decisions.  We start the Data-Based Decision Making process by developing a Precision Problem Statement.  </a:t>
            </a:r>
            <a:endParaRPr/>
          </a:p>
        </p:txBody>
      </p:sp>
      <p:sp>
        <p:nvSpPr>
          <p:cNvPr id="237" name="Google Shape;237;g741f5a47a8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Go through the precision problem solving statement development process.  Recall the previous “Primary” form: “The majority of our ODRs involve cafeteria behavior”.  This isn’t very helpful in pinpointing the issue with cafeteria behaviors.  Creating a precision statement of There are </a:t>
            </a:r>
            <a:r>
              <a:rPr lang="en-US" b="1"/>
              <a:t>25% more ODRs for aggression </a:t>
            </a:r>
            <a:r>
              <a:rPr lang="en-US"/>
              <a:t>in the </a:t>
            </a:r>
            <a:r>
              <a:rPr lang="en-US" b="1"/>
              <a:t>cafeteria</a:t>
            </a:r>
            <a:r>
              <a:rPr lang="en-US"/>
              <a:t> this month than last year. These are most likely to occur during </a:t>
            </a:r>
            <a:r>
              <a:rPr lang="en-US" b="1"/>
              <a:t>first lunch</a:t>
            </a:r>
            <a:r>
              <a:rPr lang="en-US"/>
              <a:t>, with </a:t>
            </a:r>
            <a:r>
              <a:rPr lang="en-US" b="1"/>
              <a:t>15 eighth grade students</a:t>
            </a:r>
            <a:r>
              <a:rPr lang="en-US"/>
              <a:t>, and the aggression is related to </a:t>
            </a:r>
            <a:r>
              <a:rPr lang="en-US" b="1"/>
              <a:t>getting access to the new lunch line options.” </a:t>
            </a:r>
            <a:r>
              <a:rPr lang="en-US"/>
              <a:t>Now we have more detail to work with and have identified the problem to address.</a:t>
            </a:r>
            <a:endParaRPr/>
          </a:p>
        </p:txBody>
      </p:sp>
      <p:sp>
        <p:nvSpPr>
          <p:cNvPr id="255" name="Google Shape;255;p1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15</a:t>
            </a:fld>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41f5a47a8_0_17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41f5a47a8_0_17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you try with our own data.  Develop a Precision Statement as a team, using your own ODR data.  If teams don’t have their own data, refer to the Activities 1.13 &amp; 1.12 document - there are sample data scenarios in the document for teams to use  Refer to the link on agenda to this activity or have handout prepared in advance. This usually takes some time to develop but is a beneficial activity for teams to complete as it can create more focus on how they use their data.  </a:t>
            </a:r>
            <a:r>
              <a:rPr lang="en-US" b="1"/>
              <a:t>Have teams stop, just do Activity 2A, upon completing problem statement.</a:t>
            </a:r>
            <a:endParaRPr b="1"/>
          </a:p>
        </p:txBody>
      </p:sp>
      <p:sp>
        <p:nvSpPr>
          <p:cNvPr id="272" name="Google Shape;272;g741f5a47a8_0_17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5732989633_0_64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5732989633_0_64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Once your team has identified the problem and developed a Precision Problem Statement, the next step is to “Set Measurable Goal”.</a:t>
            </a:r>
            <a:endParaRPr/>
          </a:p>
        </p:txBody>
      </p:sp>
      <p:sp>
        <p:nvSpPr>
          <p:cNvPr id="282" name="Google Shape;282;g15732989633_0_64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1" indent="0" algn="l" rtl="0">
              <a:spcBef>
                <a:spcPts val="0"/>
              </a:spcBef>
              <a:spcAft>
                <a:spcPts val="0"/>
              </a:spcAft>
              <a:buNone/>
            </a:pPr>
            <a:r>
              <a:rPr lang="en-US"/>
              <a:t>Using the cafeteria example, continue</a:t>
            </a:r>
            <a:r>
              <a:rPr lang="en-US" b="0" i="0"/>
              <a:t> through this as a large group. They should write in their workbook. (Think I Do/We Do).  </a:t>
            </a:r>
            <a:r>
              <a:rPr lang="en-US"/>
              <a:t>Use this slide in conjunction with the next slide.  SMART goals are Specific, Measurable, Achievable, Realistic, and Time-bound.</a:t>
            </a:r>
            <a:endParaRPr b="0" i="0"/>
          </a:p>
        </p:txBody>
      </p:sp>
      <p:sp>
        <p:nvSpPr>
          <p:cNvPr id="300" name="Google Shape;300;p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18</a:t>
            </a:fld>
            <a:endParaRPr>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4168ecd2e_0_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74168ecd2e_0_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Given the precision statement, here’s a measurable goal that provides focus for all involved.</a:t>
            </a:r>
            <a:endParaRPr/>
          </a:p>
        </p:txBody>
      </p:sp>
      <p:sp>
        <p:nvSpPr>
          <p:cNvPr id="308" name="Google Shape;308;g74168ecd2e_0_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19</a:t>
            </a:fld>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5732989633_0_1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15732989633_0_1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You’ve been exposed to a number of PBIS Implementation components.  Today’s new material </a:t>
            </a:r>
            <a:r>
              <a:rPr lang="en-US"/>
              <a:t>relates to</a:t>
            </a:r>
            <a:r>
              <a:rPr lang="en-US">
                <a:latin typeface="Calibri"/>
                <a:ea typeface="Calibri"/>
                <a:cs typeface="Calibri"/>
                <a:sym typeface="Calibri"/>
              </a:rPr>
              <a:t> what we</a:t>
            </a:r>
            <a:r>
              <a:rPr lang="en-US"/>
              <a:t>’ve already learned regarding using Discipline Data or </a:t>
            </a:r>
            <a:r>
              <a:rPr lang="en-US">
                <a:latin typeface="Calibri"/>
                <a:ea typeface="Calibri"/>
                <a:cs typeface="Calibri"/>
                <a:sym typeface="Calibri"/>
              </a:rPr>
              <a:t>TFI 1.1</a:t>
            </a:r>
            <a:r>
              <a:rPr lang="en-US"/>
              <a:t>2</a:t>
            </a:r>
            <a:r>
              <a:rPr lang="en-US">
                <a:latin typeface="Calibri"/>
                <a:ea typeface="Calibri"/>
                <a:cs typeface="Calibri"/>
                <a:sym typeface="Calibri"/>
              </a:rPr>
              <a:t> and 1.1</a:t>
            </a:r>
            <a:r>
              <a:rPr lang="en-US"/>
              <a:t>3, and then takes the use of data to a more in-depth analysis so your team can make improved decisions.</a:t>
            </a:r>
            <a:endParaRPr>
              <a:latin typeface="Calibri"/>
              <a:ea typeface="Calibri"/>
              <a:cs typeface="Calibri"/>
              <a:sym typeface="Calibri"/>
            </a:endParaRPr>
          </a:p>
        </p:txBody>
      </p:sp>
      <p:sp>
        <p:nvSpPr>
          <p:cNvPr id="142" name="Google Shape;142;g15732989633_0_12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f55711a288_0_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f55711a288_0_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you try developing a SMART goal using YOUR data based on the precision statement you worked on in Activity 2A.  Allow time to complete activity 2B and transition into a BREAK prior to Part 2 of Data Development and Solution Components.</a:t>
            </a:r>
            <a:endParaRPr/>
          </a:p>
        </p:txBody>
      </p:sp>
      <p:sp>
        <p:nvSpPr>
          <p:cNvPr id="319" name="Google Shape;319;gf55711a288_0_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5732989633_0_66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5732989633_0_66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Now that we’ve had a chance to learn about and work on a Precision Problem Statement and Set a Measurable Goal, logically, the next step in using data is Develop Solution &amp; Action Plan.  Developing Solutions and Action Planning can seem like an overwhelming process.  The goal is to work through the solution components and then put into action the components that are realistically doable, feasible, and likely make the most impact.  Let’s go through a non-behavior related scenario first so you can paint the picture of the process in your head.</a:t>
            </a:r>
            <a:endParaRPr/>
          </a:p>
        </p:txBody>
      </p:sp>
      <p:sp>
        <p:nvSpPr>
          <p:cNvPr id="329" name="Google Shape;329;g15732989633_0_66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741f5a47a8_0_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741f5a47a8_0_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Precision Statement and Goal as stated on slide.  First step in the process is Prevention: how can we avoid the problem context? </a:t>
            </a:r>
            <a:endParaRPr/>
          </a:p>
        </p:txBody>
      </p:sp>
      <p:sp>
        <p:nvSpPr>
          <p:cNvPr id="347" name="Google Shape;347;g741f5a47a8_0_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741f5a47a8_0_1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741f5a47a8_0_12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second component in Developing a Solution is Teaching: how can we define, teach, and monitor what we want? </a:t>
            </a:r>
            <a:endParaRPr/>
          </a:p>
        </p:txBody>
      </p:sp>
      <p:sp>
        <p:nvSpPr>
          <p:cNvPr id="355" name="Google Shape;355;g741f5a47a8_0_12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741f5a47a8_0_1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741f5a47a8_0_13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Third component is Recognition: how can we build in systematic reward for desired behavior?</a:t>
            </a:r>
            <a:endParaRPr/>
          </a:p>
        </p:txBody>
      </p:sp>
      <p:sp>
        <p:nvSpPr>
          <p:cNvPr id="363" name="Google Shape;363;g741f5a47a8_0_13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741f5a47a8_0_1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741f5a47a8_0_12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Fourth component is Extinction: how can we prevent problem behavior from being rewarded?</a:t>
            </a:r>
            <a:endParaRPr/>
          </a:p>
        </p:txBody>
      </p:sp>
      <p:sp>
        <p:nvSpPr>
          <p:cNvPr id="371" name="Google Shape;371;g741f5a47a8_0_12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41f5a47a8_0_1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41f5a47a8_0_14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Fifth component is Correction: What are efficient, consistent, and corrective consequences for problem behavior?</a:t>
            </a:r>
            <a:endParaRPr/>
          </a:p>
        </p:txBody>
      </p:sp>
      <p:sp>
        <p:nvSpPr>
          <p:cNvPr id="378" name="Google Shape;378;g741f5a47a8_0_14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741f5a47a8_0_14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741f5a47a8_0_14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Final component is Data Collection: how will we collect and use data to evaluate implementation fidelity and impact on student outcomes?</a:t>
            </a:r>
            <a:endParaRPr/>
          </a:p>
        </p:txBody>
      </p:sp>
      <p:sp>
        <p:nvSpPr>
          <p:cNvPr id="385" name="Google Shape;385;g741f5a47a8_0_14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Going back to our cafeteria example, here is what it can look like with the Measurable Goal of reducing cafeteria referrals by 20% per month for Feb through May.  Go through each component with large group. Emphasize your team’s responses should “fit” the context of your school.  This may be similar or much different than other schools with a similar issue.  You know your school best so make it your own.</a:t>
            </a:r>
            <a:endParaRPr/>
          </a:p>
        </p:txBody>
      </p:sp>
      <p:sp>
        <p:nvSpPr>
          <p:cNvPr id="392" name="Google Shape;392;p2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28</a:t>
            </a:fld>
            <a:endParaRPr>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4168ecd2e_0_33: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74168ecd2e_0_3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Go through each component with large group.</a:t>
            </a:r>
            <a:endParaRPr/>
          </a:p>
          <a:p>
            <a:pPr marL="0" lvl="0" indent="0" algn="l" rtl="0">
              <a:spcBef>
                <a:spcPts val="0"/>
              </a:spcBef>
              <a:spcAft>
                <a:spcPts val="0"/>
              </a:spcAft>
              <a:buNone/>
            </a:pPr>
            <a:endParaRPr/>
          </a:p>
        </p:txBody>
      </p:sp>
      <p:sp>
        <p:nvSpPr>
          <p:cNvPr id="400" name="Google Shape;400;g74168ecd2e_0_3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29</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5732989633_0_13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
        <p:nvSpPr>
          <p:cNvPr id="151" name="Google Shape;151;g15732989633_0_138:notes"/>
          <p:cNvSpPr txBox="1"/>
          <p:nvPr/>
        </p:nvSpPr>
        <p:spPr>
          <a:xfrm>
            <a:off x="5179484" y="6513695"/>
            <a:ext cx="3962400" cy="3432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152" name="Google Shape;152;g15732989633_0_1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g15732989633_0_138:notes"/>
          <p:cNvSpPr txBox="1">
            <a:spLocks noGrp="1"/>
          </p:cNvSpPr>
          <p:nvPr>
            <p:ph type="body" idx="1"/>
          </p:nvPr>
        </p:nvSpPr>
        <p:spPr>
          <a:xfrm>
            <a:off x="1219200" y="3258019"/>
            <a:ext cx="6705600" cy="30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Let’s model the behaviors we expect and need from our students by being responsible, respectful, and engaged, paying close attention to item #3 under Be Responsible - Action Plan to implement what you are learning.  Always be thinking how to make these ideas real in your school and how to include in your overall Action Plan.</a:t>
            </a:r>
            <a:endParaRPr>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9a52d4f5a2_0_1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9a52d4f5a2_0_12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you try using your own Precision Statement and corresponding Goal.  Refer to the Activities 1.13 &amp; 1.12 document or have Activity 2C handout.</a:t>
            </a:r>
            <a:endParaRPr/>
          </a:p>
          <a:p>
            <a:pPr marL="0" lvl="0" indent="0" algn="l" rtl="0">
              <a:spcBef>
                <a:spcPts val="0"/>
              </a:spcBef>
              <a:spcAft>
                <a:spcPts val="0"/>
              </a:spcAft>
              <a:buNone/>
            </a:pPr>
            <a:r>
              <a:rPr lang="en-US"/>
              <a:t>Depending on available time, teams can work on this portion right now, or complete the upcoming slides and emphasize Activity 2C be completed during team work time.</a:t>
            </a:r>
            <a:endParaRPr/>
          </a:p>
        </p:txBody>
      </p:sp>
      <p:sp>
        <p:nvSpPr>
          <p:cNvPr id="407" name="Google Shape;407;g9a52d4f5a2_0_12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5732989633_0_68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5732989633_0_68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We’ve considered the initial steps in the data decision-making process of developing a Precision Problem Statement, Setting Measurable Goal, and Developing Solution &amp; Action Plan.  The next step is for your team to monitor fidelity as you implement the plan.</a:t>
            </a:r>
            <a:endParaRPr/>
          </a:p>
        </p:txBody>
      </p:sp>
      <p:sp>
        <p:nvSpPr>
          <p:cNvPr id="416" name="Google Shape;416;g15732989633_0_68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41f5a47a8_0_158: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741f5a47a8_0_15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are five actions your team can implement to monitor the plan.  Regular check-ins on implementation efforts are crucial to success.  Too often, teams put plans in place and do not continuously review their implementation efforts.  Research indicates a plan (intervention) should generally be in place for at least 4-6 weeks before making significant changes.  This allows the process to be tested over an ample amount of time.   Make this step a priority!</a:t>
            </a:r>
            <a:endParaRPr/>
          </a:p>
        </p:txBody>
      </p:sp>
      <p:sp>
        <p:nvSpPr>
          <p:cNvPr id="434" name="Google Shape;434;g741f5a47a8_0_15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5732989633_0_70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5732989633_0_70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Related to monitoring fidelity of the plan is Monitoring Outcome vs Goal.</a:t>
            </a:r>
            <a:endParaRPr/>
          </a:p>
        </p:txBody>
      </p:sp>
      <p:sp>
        <p:nvSpPr>
          <p:cNvPr id="441" name="Google Shape;441;g15732989633_0_70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41f5a47a8_0_165: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741f5a47a8_0_16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are four actions for teams to implement when monitoring their goal.  Again, this should be a priority to determine if goal was met or needs adjusting to match progress.</a:t>
            </a:r>
            <a:endParaRPr/>
          </a:p>
        </p:txBody>
      </p:sp>
      <p:sp>
        <p:nvSpPr>
          <p:cNvPr id="459" name="Google Shape;459;g741f5a47a8_0_16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Encourage teams to reflect back on the activities during this session. In summary, review the listed ideas of the data based decision-making process.  Teams should critically reflect on how they may be able to change their processes when not successfully looking/working though data.  Do teams need to be combined, focus shifted, adopt new strategies for looking at data, etc?</a:t>
            </a:r>
            <a:r>
              <a:rPr lang="en-US">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466" name="Google Shape;466;p2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5732989633_0_719: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5732989633_0_71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15732989633_0_71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to set the context/stage for work.  The focus today is to practice using a decision-making process that includes a precision problem statement, goal setting, action plan, fidelity measures, and monitoring of student outcomes.</a:t>
            </a:r>
            <a:endParaRPr/>
          </a:p>
        </p:txBody>
      </p:sp>
      <p:sp>
        <p:nvSpPr>
          <p:cNvPr id="160" name="Google Shape;160;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55711a288_0_15: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f55711a288_0_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to set the context/stage for work.  As your team continues to review your student outcome data, ensure you are conducting your analysis using an equity lens.  This will allow for your team to make improved equity-conscious decisions based on data.</a:t>
            </a:r>
            <a:endParaRPr/>
          </a:p>
        </p:txBody>
      </p:sp>
      <p:sp>
        <p:nvSpPr>
          <p:cNvPr id="168" name="Google Shape;168;gf55711a288_0_1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5732989633_0_60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
        <p:nvSpPr>
          <p:cNvPr id="174" name="Google Shape;174;g15732989633_0_607:notes"/>
          <p:cNvSpPr txBox="1"/>
          <p:nvPr/>
        </p:nvSpPr>
        <p:spPr>
          <a:xfrm>
            <a:off x="5179484" y="6513695"/>
            <a:ext cx="3962400" cy="3432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6</a:t>
            </a:fld>
            <a:endParaRPr sz="1200" b="0" i="0" u="none" strike="noStrike" cap="none">
              <a:solidFill>
                <a:srgbClr val="000000"/>
              </a:solidFill>
              <a:latin typeface="Times New Roman"/>
              <a:ea typeface="Times New Roman"/>
              <a:cs typeface="Times New Roman"/>
              <a:sym typeface="Times New Roman"/>
            </a:endParaRPr>
          </a:p>
        </p:txBody>
      </p:sp>
      <p:sp>
        <p:nvSpPr>
          <p:cNvPr id="175" name="Google Shape;175;g15732989633_0_60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g15732989633_0_607:notes"/>
          <p:cNvSpPr txBox="1">
            <a:spLocks noGrp="1"/>
          </p:cNvSpPr>
          <p:nvPr>
            <p:ph type="body" idx="1"/>
          </p:nvPr>
        </p:nvSpPr>
        <p:spPr>
          <a:xfrm>
            <a:off x="1219200" y="3258019"/>
            <a:ext cx="6705600" cy="30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Let’s model the behaviors we expect and need from our students by being responsible, respectful, and engaged, paying close attention to item #3 under Be Responsible - Action Plan to implement what you are learning.  Always be thinking how to make these ideas real in your school and how to include in your overall Action Plan.</a:t>
            </a:r>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5732989633_0_623: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5732989633_0_62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15732989633_0_62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a52d4f5a2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Let’s first briefly REVIEW regarding what we know about data:  Remember, using data is one of the three important components, too often not emphasized enough in supporting PBIS implementation.  Emphasize second bullet point: “We are doing a deep dive into how you can use your outcome data to develop goals and solutions of continuous improvement.”</a:t>
            </a:r>
            <a:endParaRPr sz="400"/>
          </a:p>
        </p:txBody>
      </p:sp>
      <p:sp>
        <p:nvSpPr>
          <p:cNvPr id="191" name="Google Shape;191;g9a52d4f5a2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Review to set the context/stage for work.</a:t>
            </a:r>
            <a:endParaRPr/>
          </a:p>
          <a:p>
            <a:pPr marL="0" lvl="0" indent="0" algn="l" rtl="0">
              <a:spcBef>
                <a:spcPts val="0"/>
              </a:spcBef>
              <a:spcAft>
                <a:spcPts val="0"/>
              </a:spcAft>
              <a:buNone/>
            </a:pPr>
            <a:endParaRPr/>
          </a:p>
        </p:txBody>
      </p:sp>
      <p:sp>
        <p:nvSpPr>
          <p:cNvPr id="199" name="Google Shape;199;p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Logo Only)">
  <p:cSld name="1_Title Slide (Logo Only)">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0" y="4188564"/>
            <a:ext cx="9144000" cy="1199100"/>
          </a:xfrm>
          <a:prstGeom prst="rect">
            <a:avLst/>
          </a:prstGeom>
          <a:solidFill>
            <a:schemeClr val="accent1"/>
          </a:solidFill>
          <a:ln>
            <a:noFill/>
          </a:ln>
        </p:spPr>
        <p:txBody>
          <a:bodyPr spcFirstLastPara="1" wrap="square" lIns="137150" tIns="68575" rIns="137150" bIns="68575" anchor="ctr" anchorCtr="0">
            <a:normAutofit/>
          </a:bodyPr>
          <a:lstStyle>
            <a:lvl1pPr lvl="0" algn="ct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2"/>
          <p:cNvSpPr/>
          <p:nvPr/>
        </p:nvSpPr>
        <p:spPr>
          <a:xfrm>
            <a:off x="0" y="5387786"/>
            <a:ext cx="9144000" cy="1470300"/>
          </a:xfrm>
          <a:prstGeom prst="rect">
            <a:avLst/>
          </a:prstGeom>
          <a:solidFill>
            <a:srgbClr val="E8E8E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8" name="Google Shape;18;p2"/>
          <p:cNvSpPr txBox="1">
            <a:spLocks noGrp="1"/>
          </p:cNvSpPr>
          <p:nvPr>
            <p:ph type="body" idx="1"/>
          </p:nvPr>
        </p:nvSpPr>
        <p:spPr>
          <a:xfrm>
            <a:off x="2101850" y="5644884"/>
            <a:ext cx="4940400" cy="9033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 name="Google Shape;19;p2"/>
          <p:cNvSpPr txBox="1">
            <a:spLocks noGrp="1"/>
          </p:cNvSpPr>
          <p:nvPr>
            <p:ph type="dt" idx="10"/>
          </p:nvPr>
        </p:nvSpPr>
        <p:spPr>
          <a:xfrm>
            <a:off x="628650" y="6356350"/>
            <a:ext cx="10188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 name="Google Shape;20;p2"/>
          <p:cNvSpPr txBox="1">
            <a:spLocks noGrp="1"/>
          </p:cNvSpPr>
          <p:nvPr>
            <p:ph type="ftr" idx="11"/>
          </p:nvPr>
        </p:nvSpPr>
        <p:spPr>
          <a:xfrm>
            <a:off x="2476633" y="6356349"/>
            <a:ext cx="41907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Google Shape;21;p2"/>
          <p:cNvSpPr txBox="1">
            <a:spLocks noGrp="1"/>
          </p:cNvSpPr>
          <p:nvPr>
            <p:ph type="sldNum" idx="12"/>
          </p:nvPr>
        </p:nvSpPr>
        <p:spPr>
          <a:xfrm>
            <a:off x="7418349" y="6356350"/>
            <a:ext cx="10971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rotWithShape="1">
          <a:blip r:embed="rId2">
            <a:alphaModFix/>
          </a:blip>
          <a:srcRect/>
          <a:stretch/>
        </p:blipFill>
        <p:spPr>
          <a:xfrm>
            <a:off x="2529283" y="1803811"/>
            <a:ext cx="4085434" cy="542820"/>
          </a:xfrm>
          <a:prstGeom prst="rect">
            <a:avLst/>
          </a:prstGeom>
          <a:noFill/>
          <a:ln>
            <a:noFill/>
          </a:ln>
        </p:spPr>
      </p:pic>
      <p:pic>
        <p:nvPicPr>
          <p:cNvPr id="23" name="Google Shape;23;p2" descr="08E63123-0EA5-48C1-AA21-28EADA3137E5"/>
          <p:cNvPicPr preferRelativeResize="0"/>
          <p:nvPr/>
        </p:nvPicPr>
        <p:blipFill rotWithShape="1">
          <a:blip r:embed="rId3">
            <a:alphaModFix/>
          </a:blip>
          <a:srcRect/>
          <a:stretch/>
        </p:blipFill>
        <p:spPr>
          <a:xfrm>
            <a:off x="3527857" y="2722866"/>
            <a:ext cx="2088286" cy="9691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11"/>
          <p:cNvSpPr txBox="1">
            <a:spLocks noGrp="1"/>
          </p:cNvSpPr>
          <p:nvPr>
            <p:ph type="ctrTitle"/>
          </p:nvPr>
        </p:nvSpPr>
        <p:spPr>
          <a:xfrm>
            <a:off x="1143000" y="1122363"/>
            <a:ext cx="6858000" cy="2387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 name="Google Shape;86;p11"/>
          <p:cNvSpPr txBox="1">
            <a:spLocks noGrp="1"/>
          </p:cNvSpPr>
          <p:nvPr>
            <p:ph type="subTitle" idx="1"/>
          </p:nvPr>
        </p:nvSpPr>
        <p:spPr>
          <a:xfrm>
            <a:off x="1143000" y="3602038"/>
            <a:ext cx="6858000" cy="1655700"/>
          </a:xfrm>
          <a:prstGeom prst="rect">
            <a:avLst/>
          </a:prstGeom>
          <a:noFill/>
          <a:ln>
            <a:noFill/>
          </a:ln>
        </p:spPr>
        <p:txBody>
          <a:bodyPr spcFirstLastPara="1" wrap="square" lIns="68575" tIns="34275" rIns="68575" bIns="34275" anchor="t" anchorCtr="0">
            <a:normAutofit/>
          </a:bodyPr>
          <a:lstStyle>
            <a:lvl1pPr lvl="0" algn="ctr" rtl="0">
              <a:lnSpc>
                <a:spcPct val="100000"/>
              </a:lnSpc>
              <a:spcBef>
                <a:spcPts val="800"/>
              </a:spcBef>
              <a:spcAft>
                <a:spcPts val="0"/>
              </a:spcAft>
              <a:buSzPts val="1800"/>
              <a:buNone/>
              <a:defRPr sz="1800"/>
            </a:lvl1pPr>
            <a:lvl2pPr lvl="1" algn="ctr" rtl="0">
              <a:lnSpc>
                <a:spcPct val="100000"/>
              </a:lnSpc>
              <a:spcBef>
                <a:spcPts val="800"/>
              </a:spcBef>
              <a:spcAft>
                <a:spcPts val="0"/>
              </a:spcAft>
              <a:buSzPts val="1500"/>
              <a:buNone/>
              <a:defRPr sz="1500"/>
            </a:lvl2pPr>
            <a:lvl3pPr lvl="2" algn="ctr" rtl="0">
              <a:lnSpc>
                <a:spcPct val="100000"/>
              </a:lnSpc>
              <a:spcBef>
                <a:spcPts val="800"/>
              </a:spcBef>
              <a:spcAft>
                <a:spcPts val="0"/>
              </a:spcAft>
              <a:buSzPts val="1400"/>
              <a:buNone/>
              <a:defRPr sz="1400"/>
            </a:lvl3pPr>
            <a:lvl4pPr lvl="3" algn="ctr" rtl="0">
              <a:lnSpc>
                <a:spcPct val="100000"/>
              </a:lnSpc>
              <a:spcBef>
                <a:spcPts val="800"/>
              </a:spcBef>
              <a:spcAft>
                <a:spcPts val="0"/>
              </a:spcAft>
              <a:buSzPts val="1200"/>
              <a:buNone/>
              <a:defRPr sz="1200"/>
            </a:lvl4pPr>
            <a:lvl5pPr lvl="4" algn="ctr" rtl="0">
              <a:lnSpc>
                <a:spcPct val="100000"/>
              </a:lnSpc>
              <a:spcBef>
                <a:spcPts val="800"/>
              </a:spcBef>
              <a:spcAft>
                <a:spcPts val="0"/>
              </a:spcAft>
              <a:buSzPts val="1200"/>
              <a:buNone/>
              <a:defRPr sz="1200"/>
            </a:lvl5pPr>
            <a:lvl6pPr lvl="5" algn="ctr" rtl="0">
              <a:lnSpc>
                <a:spcPct val="90000"/>
              </a:lnSpc>
              <a:spcBef>
                <a:spcPts val="8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7" name="Google Shape;87;p11"/>
          <p:cNvSpPr txBox="1">
            <a:spLocks noGrp="1"/>
          </p:cNvSpPr>
          <p:nvPr>
            <p:ph type="dt" idx="10"/>
          </p:nvPr>
        </p:nvSpPr>
        <p:spPr>
          <a:xfrm>
            <a:off x="628650" y="6356350"/>
            <a:ext cx="1019100" cy="365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1"/>
          <p:cNvSpPr txBox="1">
            <a:spLocks noGrp="1"/>
          </p:cNvSpPr>
          <p:nvPr>
            <p:ph type="ftr" idx="11"/>
          </p:nvPr>
        </p:nvSpPr>
        <p:spPr>
          <a:xfrm>
            <a:off x="2476633" y="6356349"/>
            <a:ext cx="4190700" cy="3651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1"/>
          <p:cNvSpPr txBox="1">
            <a:spLocks noGrp="1"/>
          </p:cNvSpPr>
          <p:nvPr>
            <p:ph type="sldNum" idx="12"/>
          </p:nvPr>
        </p:nvSpPr>
        <p:spPr>
          <a:xfrm>
            <a:off x="7418349" y="6356350"/>
            <a:ext cx="10971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90"/>
        <p:cNvGrpSpPr/>
        <p:nvPr/>
      </p:nvGrpSpPr>
      <p:grpSpPr>
        <a:xfrm>
          <a:off x="0" y="0"/>
          <a:ext cx="0" cy="0"/>
          <a:chOff x="0" y="0"/>
          <a:chExt cx="0" cy="0"/>
        </a:xfrm>
      </p:grpSpPr>
      <p:cxnSp>
        <p:nvCxnSpPr>
          <p:cNvPr id="91" name="Google Shape;91;p12"/>
          <p:cNvCxnSpPr/>
          <p:nvPr/>
        </p:nvCxnSpPr>
        <p:spPr>
          <a:xfrm>
            <a:off x="352425" y="457200"/>
            <a:ext cx="0" cy="516900"/>
          </a:xfrm>
          <a:prstGeom prst="straightConnector1">
            <a:avLst/>
          </a:prstGeom>
          <a:noFill/>
          <a:ln w="63500" cap="flat" cmpd="sng">
            <a:solidFill>
              <a:srgbClr val="0078C0"/>
            </a:solidFill>
            <a:prstDash val="solid"/>
            <a:miter lim="800000"/>
            <a:headEnd type="none" w="sm" len="sm"/>
            <a:tailEnd type="none" w="sm" len="sm"/>
          </a:ln>
        </p:spPr>
      </p:cxnSp>
      <p:sp>
        <p:nvSpPr>
          <p:cNvPr id="92" name="Google Shape;92;p12"/>
          <p:cNvSpPr txBox="1">
            <a:spLocks noGrp="1"/>
          </p:cNvSpPr>
          <p:nvPr>
            <p:ph type="title"/>
          </p:nvPr>
        </p:nvSpPr>
        <p:spPr>
          <a:xfrm>
            <a:off x="438150" y="380941"/>
            <a:ext cx="2724300" cy="669300"/>
          </a:xfrm>
          <a:prstGeom prst="rect">
            <a:avLst/>
          </a:prstGeom>
          <a:noFill/>
          <a:ln>
            <a:noFill/>
          </a:ln>
        </p:spPr>
        <p:txBody>
          <a:bodyPr spcFirstLastPara="1" wrap="square" lIns="34300" tIns="17150" rIns="34300" bIns="17150" anchor="t" anchorCtr="0">
            <a:normAutofit/>
          </a:bodyPr>
          <a:lstStyle>
            <a:lvl1pPr marR="0" lvl="0" algn="l" rtl="0">
              <a:lnSpc>
                <a:spcPct val="90000"/>
              </a:lnSpc>
              <a:spcBef>
                <a:spcPts val="0"/>
              </a:spcBef>
              <a:spcAft>
                <a:spcPts val="0"/>
              </a:spcAft>
              <a:buClr>
                <a:schemeClr val="dk1"/>
              </a:buClr>
              <a:buSzPts val="1700"/>
              <a:buFont typeface="Calibri"/>
              <a:buNone/>
              <a:defRPr sz="17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93" name="Google Shape;93;p12"/>
          <p:cNvSpPr txBox="1">
            <a:spLocks noGrp="1"/>
          </p:cNvSpPr>
          <p:nvPr>
            <p:ph type="body" idx="1"/>
          </p:nvPr>
        </p:nvSpPr>
        <p:spPr>
          <a:xfrm>
            <a:off x="352425" y="1600200"/>
            <a:ext cx="5934000" cy="2286000"/>
          </a:xfrm>
          <a:prstGeom prst="rect">
            <a:avLst/>
          </a:prstGeom>
          <a:noFill/>
          <a:ln>
            <a:noFill/>
          </a:ln>
        </p:spPr>
        <p:txBody>
          <a:bodyPr spcFirstLastPara="1" wrap="square" lIns="34300" tIns="17150" rIns="34300" bIns="17150"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722313" y="4406900"/>
            <a:ext cx="7772400" cy="13620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rgbClr val="0E1529"/>
              </a:buClr>
              <a:buSzPts val="3000"/>
              <a:buFont typeface="Twentieth Century"/>
              <a:buNone/>
              <a:defRPr sz="30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 name="Google Shape;96;p13"/>
          <p:cNvSpPr txBox="1">
            <a:spLocks noGrp="1"/>
          </p:cNvSpPr>
          <p:nvPr>
            <p:ph type="body" idx="1"/>
          </p:nvPr>
        </p:nvSpPr>
        <p:spPr>
          <a:xfrm>
            <a:off x="722313" y="2906713"/>
            <a:ext cx="7772400" cy="1500300"/>
          </a:xfrm>
          <a:prstGeom prst="rect">
            <a:avLst/>
          </a:prstGeom>
          <a:noFill/>
          <a:ln>
            <a:noFill/>
          </a:ln>
        </p:spPr>
        <p:txBody>
          <a:bodyPr spcFirstLastPara="1" wrap="square" lIns="68575" tIns="34275" rIns="68575" bIns="34275" anchor="b" anchorCtr="0">
            <a:normAutofit/>
          </a:bodyPr>
          <a:lstStyle>
            <a:lvl1pPr marL="457200" lvl="0" indent="-228600" algn="l" rtl="0">
              <a:spcBef>
                <a:spcPts val="300"/>
              </a:spcBef>
              <a:spcAft>
                <a:spcPts val="0"/>
              </a:spcAft>
              <a:buSzPts val="1500"/>
              <a:buNone/>
              <a:defRPr sz="1500">
                <a:solidFill>
                  <a:srgbClr val="3366FF"/>
                </a:solidFill>
              </a:defRPr>
            </a:lvl1pPr>
            <a:lvl2pPr marL="914400" lvl="1" indent="-228600" algn="l" rtl="0">
              <a:spcBef>
                <a:spcPts val="800"/>
              </a:spcBef>
              <a:spcAft>
                <a:spcPts val="0"/>
              </a:spcAft>
              <a:buSzPts val="1400"/>
              <a:buNone/>
              <a:defRPr sz="1400">
                <a:solidFill>
                  <a:srgbClr val="8F97C0"/>
                </a:solidFill>
              </a:defRPr>
            </a:lvl2pPr>
            <a:lvl3pPr marL="1371600" lvl="2" indent="-228600" algn="l" rtl="0">
              <a:spcBef>
                <a:spcPts val="800"/>
              </a:spcBef>
              <a:spcAft>
                <a:spcPts val="0"/>
              </a:spcAft>
              <a:buSzPts val="1200"/>
              <a:buNone/>
              <a:defRPr sz="1200">
                <a:solidFill>
                  <a:srgbClr val="8F97C0"/>
                </a:solidFill>
              </a:defRPr>
            </a:lvl3pPr>
            <a:lvl4pPr marL="1828800" lvl="3" indent="-228600" algn="l" rtl="0">
              <a:spcBef>
                <a:spcPts val="800"/>
              </a:spcBef>
              <a:spcAft>
                <a:spcPts val="0"/>
              </a:spcAft>
              <a:buClr>
                <a:srgbClr val="8F97C0"/>
              </a:buClr>
              <a:buSzPts val="1100"/>
              <a:buNone/>
              <a:defRPr sz="1100">
                <a:solidFill>
                  <a:srgbClr val="8F97C0"/>
                </a:solidFill>
              </a:defRPr>
            </a:lvl4pPr>
            <a:lvl5pPr marL="2286000" lvl="4" indent="-228600" algn="l" rtl="0">
              <a:spcBef>
                <a:spcPts val="800"/>
              </a:spcBef>
              <a:spcAft>
                <a:spcPts val="0"/>
              </a:spcAft>
              <a:buClr>
                <a:srgbClr val="8F97C0"/>
              </a:buClr>
              <a:buSzPts val="1100"/>
              <a:buNone/>
              <a:defRPr sz="1100">
                <a:solidFill>
                  <a:srgbClr val="8F97C0"/>
                </a:solidFill>
              </a:defRPr>
            </a:lvl5pPr>
            <a:lvl6pPr marL="2743200" lvl="5" indent="-228600" algn="l" rtl="0">
              <a:spcBef>
                <a:spcPts val="800"/>
              </a:spcBef>
              <a:spcAft>
                <a:spcPts val="0"/>
              </a:spcAft>
              <a:buClr>
                <a:srgbClr val="8F97C0"/>
              </a:buClr>
              <a:buSzPts val="1100"/>
              <a:buNone/>
              <a:defRPr sz="1100">
                <a:solidFill>
                  <a:srgbClr val="8F97C0"/>
                </a:solidFill>
              </a:defRPr>
            </a:lvl6pPr>
            <a:lvl7pPr marL="3200400" lvl="6" indent="-228600" algn="l" rtl="0">
              <a:spcBef>
                <a:spcPts val="200"/>
              </a:spcBef>
              <a:spcAft>
                <a:spcPts val="0"/>
              </a:spcAft>
              <a:buClr>
                <a:srgbClr val="8F97C0"/>
              </a:buClr>
              <a:buSzPts val="1100"/>
              <a:buNone/>
              <a:defRPr sz="1100">
                <a:solidFill>
                  <a:srgbClr val="8F97C0"/>
                </a:solidFill>
              </a:defRPr>
            </a:lvl7pPr>
            <a:lvl8pPr marL="3657600" lvl="7" indent="-228600" algn="l" rtl="0">
              <a:spcBef>
                <a:spcPts val="200"/>
              </a:spcBef>
              <a:spcAft>
                <a:spcPts val="0"/>
              </a:spcAft>
              <a:buClr>
                <a:srgbClr val="8F97C0"/>
              </a:buClr>
              <a:buSzPts val="1100"/>
              <a:buNone/>
              <a:defRPr sz="1100">
                <a:solidFill>
                  <a:srgbClr val="8F97C0"/>
                </a:solidFill>
              </a:defRPr>
            </a:lvl8pPr>
            <a:lvl9pPr marL="4114800" lvl="8" indent="-228600" algn="l" rtl="0">
              <a:spcBef>
                <a:spcPts val="200"/>
              </a:spcBef>
              <a:spcAft>
                <a:spcPts val="0"/>
              </a:spcAft>
              <a:buClr>
                <a:srgbClr val="8F97C0"/>
              </a:buClr>
              <a:buSzPts val="1100"/>
              <a:buNone/>
              <a:defRPr sz="1100">
                <a:solidFill>
                  <a:srgbClr val="8F97C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8084127" y="6293898"/>
            <a:ext cx="540900" cy="3657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1100">
                <a:solidFill>
                  <a:schemeClr val="dk1"/>
                </a:solidFill>
                <a:latin typeface="Twentieth Century"/>
                <a:ea typeface="Twentieth Century"/>
                <a:cs typeface="Twentieth Century"/>
                <a:sym typeface="Twentieth Century"/>
              </a:defRPr>
            </a:lvl1pPr>
            <a:lvl2pPr marL="0" lvl="1" indent="0" algn="ctr" rtl="0">
              <a:spcBef>
                <a:spcPts val="0"/>
              </a:spcBef>
              <a:buNone/>
              <a:defRPr sz="1100">
                <a:solidFill>
                  <a:schemeClr val="dk1"/>
                </a:solidFill>
                <a:latin typeface="Twentieth Century"/>
                <a:ea typeface="Twentieth Century"/>
                <a:cs typeface="Twentieth Century"/>
                <a:sym typeface="Twentieth Century"/>
              </a:defRPr>
            </a:lvl2pPr>
            <a:lvl3pPr marL="0" lvl="2" indent="0" algn="ctr" rtl="0">
              <a:spcBef>
                <a:spcPts val="0"/>
              </a:spcBef>
              <a:buNone/>
              <a:defRPr sz="1100">
                <a:solidFill>
                  <a:schemeClr val="dk1"/>
                </a:solidFill>
                <a:latin typeface="Twentieth Century"/>
                <a:ea typeface="Twentieth Century"/>
                <a:cs typeface="Twentieth Century"/>
                <a:sym typeface="Twentieth Century"/>
              </a:defRPr>
            </a:lvl3pPr>
            <a:lvl4pPr marL="0" lvl="3" indent="0" algn="ctr" rtl="0">
              <a:spcBef>
                <a:spcPts val="0"/>
              </a:spcBef>
              <a:buNone/>
              <a:defRPr sz="1100">
                <a:solidFill>
                  <a:schemeClr val="dk1"/>
                </a:solidFill>
                <a:latin typeface="Twentieth Century"/>
                <a:ea typeface="Twentieth Century"/>
                <a:cs typeface="Twentieth Century"/>
                <a:sym typeface="Twentieth Century"/>
              </a:defRPr>
            </a:lvl4pPr>
            <a:lvl5pPr marL="0" lvl="4" indent="0" algn="ctr" rtl="0">
              <a:spcBef>
                <a:spcPts val="0"/>
              </a:spcBef>
              <a:buNone/>
              <a:defRPr sz="1100">
                <a:solidFill>
                  <a:schemeClr val="dk1"/>
                </a:solidFill>
                <a:latin typeface="Twentieth Century"/>
                <a:ea typeface="Twentieth Century"/>
                <a:cs typeface="Twentieth Century"/>
                <a:sym typeface="Twentieth Century"/>
              </a:defRPr>
            </a:lvl5pPr>
            <a:lvl6pPr marL="0" lvl="5" indent="0" algn="ctr" rtl="0">
              <a:spcBef>
                <a:spcPts val="0"/>
              </a:spcBef>
              <a:buNone/>
              <a:defRPr sz="1100">
                <a:solidFill>
                  <a:schemeClr val="dk1"/>
                </a:solidFill>
                <a:latin typeface="Twentieth Century"/>
                <a:ea typeface="Twentieth Century"/>
                <a:cs typeface="Twentieth Century"/>
                <a:sym typeface="Twentieth Century"/>
              </a:defRPr>
            </a:lvl6pPr>
            <a:lvl7pPr marL="0" lvl="6" indent="0" algn="ctr" rtl="0">
              <a:spcBef>
                <a:spcPts val="0"/>
              </a:spcBef>
              <a:buNone/>
              <a:defRPr sz="1100">
                <a:solidFill>
                  <a:schemeClr val="dk1"/>
                </a:solidFill>
                <a:latin typeface="Twentieth Century"/>
                <a:ea typeface="Twentieth Century"/>
                <a:cs typeface="Twentieth Century"/>
                <a:sym typeface="Twentieth Century"/>
              </a:defRPr>
            </a:lvl7pPr>
            <a:lvl8pPr marL="0" lvl="7" indent="0" algn="ctr" rtl="0">
              <a:spcBef>
                <a:spcPts val="0"/>
              </a:spcBef>
              <a:buNone/>
              <a:defRPr sz="1100">
                <a:solidFill>
                  <a:schemeClr val="dk1"/>
                </a:solidFill>
                <a:latin typeface="Twentieth Century"/>
                <a:ea typeface="Twentieth Century"/>
                <a:cs typeface="Twentieth Century"/>
                <a:sym typeface="Twentieth Century"/>
              </a:defRPr>
            </a:lvl8pPr>
            <a:lvl9pPr marL="0" lvl="8" indent="0" algn="ctr" rtl="0">
              <a:spcBef>
                <a:spcPts val="0"/>
              </a:spcBef>
              <a:buNone/>
              <a:defRPr sz="1100">
                <a:solidFill>
                  <a:schemeClr val="dk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99" name="Google Shape;99;p14"/>
          <p:cNvSpPr txBox="1">
            <a:spLocks noGrp="1"/>
          </p:cNvSpPr>
          <p:nvPr>
            <p:ph type="ftr" idx="11"/>
          </p:nvPr>
        </p:nvSpPr>
        <p:spPr>
          <a:xfrm>
            <a:off x="4160520" y="6293104"/>
            <a:ext cx="3941100" cy="3651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14"/>
          <p:cNvSpPr txBox="1">
            <a:spLocks noGrp="1"/>
          </p:cNvSpPr>
          <p:nvPr>
            <p:ph type="title"/>
          </p:nvPr>
        </p:nvSpPr>
        <p:spPr>
          <a:xfrm>
            <a:off x="1000529" y="325057"/>
            <a:ext cx="6987000" cy="9153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15"/>
          <p:cNvSpPr txBox="1">
            <a:spLocks noGrp="1"/>
          </p:cNvSpPr>
          <p:nvPr>
            <p:ph type="dt" idx="10"/>
          </p:nvPr>
        </p:nvSpPr>
        <p:spPr>
          <a:xfrm>
            <a:off x="457200" y="6356350"/>
            <a:ext cx="2133600" cy="3651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a:spLocks noGrp="1"/>
          </p:cNvSpPr>
          <p:nvPr>
            <p:ph type="ftr" idx="11"/>
          </p:nvPr>
        </p:nvSpPr>
        <p:spPr>
          <a:xfrm>
            <a:off x="3124200" y="6356350"/>
            <a:ext cx="2895600" cy="3651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sldNum" idx="12"/>
          </p:nvPr>
        </p:nvSpPr>
        <p:spPr>
          <a:xfrm>
            <a:off x="6553200" y="6356350"/>
            <a:ext cx="2133600" cy="3651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1">
  <p:cSld name="2_Title and Content_1">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65298" y="350815"/>
            <a:ext cx="6987000" cy="9153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311700" y="593367"/>
            <a:ext cx="8520600" cy="7635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17"/>
          <p:cNvSpPr txBox="1">
            <a:spLocks noGrp="1"/>
          </p:cNvSpPr>
          <p:nvPr>
            <p:ph type="body" idx="1"/>
          </p:nvPr>
        </p:nvSpPr>
        <p:spPr>
          <a:xfrm>
            <a:off x="311700" y="1536633"/>
            <a:ext cx="3999900" cy="4555200"/>
          </a:xfrm>
          <a:prstGeom prst="rect">
            <a:avLst/>
          </a:prstGeom>
        </p:spPr>
        <p:txBody>
          <a:bodyPr spcFirstLastPara="1" wrap="square" lIns="68575" tIns="34275" rIns="68575" bIns="34275" anchor="t" anchorCtr="0">
            <a:normAutofit/>
          </a:bodyPr>
          <a:lstStyle>
            <a:lvl1pPr marL="457200" lvl="0" indent="-298450" rtl="0">
              <a:spcBef>
                <a:spcPts val="800"/>
              </a:spcBef>
              <a:spcAft>
                <a:spcPts val="0"/>
              </a:spcAft>
              <a:buSzPts val="1100"/>
              <a:buChar char="•"/>
              <a:defRPr sz="1100"/>
            </a:lvl1pPr>
            <a:lvl2pPr marL="914400" lvl="1" indent="-285750" rtl="0">
              <a:spcBef>
                <a:spcPts val="800"/>
              </a:spcBef>
              <a:spcAft>
                <a:spcPts val="0"/>
              </a:spcAft>
              <a:buSzPts val="900"/>
              <a:buChar char="•"/>
              <a:defRPr sz="900"/>
            </a:lvl2pPr>
            <a:lvl3pPr marL="1371600" lvl="2" indent="-285750" rtl="0">
              <a:spcBef>
                <a:spcPts val="800"/>
              </a:spcBef>
              <a:spcAft>
                <a:spcPts val="0"/>
              </a:spcAft>
              <a:buSzPts val="900"/>
              <a:buChar char="•"/>
              <a:defRPr sz="900"/>
            </a:lvl3pPr>
            <a:lvl4pPr marL="1828800" lvl="3" indent="-285750" rtl="0">
              <a:spcBef>
                <a:spcPts val="800"/>
              </a:spcBef>
              <a:spcAft>
                <a:spcPts val="0"/>
              </a:spcAft>
              <a:buSzPts val="900"/>
              <a:buChar char="•"/>
              <a:defRPr sz="900"/>
            </a:lvl4pPr>
            <a:lvl5pPr marL="2286000" lvl="4" indent="-285750" rtl="0">
              <a:spcBef>
                <a:spcPts val="800"/>
              </a:spcBef>
              <a:spcAft>
                <a:spcPts val="0"/>
              </a:spcAft>
              <a:buSzPts val="900"/>
              <a:buChar char="•"/>
              <a:defRPr sz="900"/>
            </a:lvl5pPr>
            <a:lvl6pPr marL="2743200" lvl="5" indent="-285750" rtl="0">
              <a:spcBef>
                <a:spcPts val="800"/>
              </a:spcBef>
              <a:spcAft>
                <a:spcPts val="0"/>
              </a:spcAft>
              <a:buSzPts val="900"/>
              <a:buChar char="•"/>
              <a:defRPr sz="900"/>
            </a:lvl6pPr>
            <a:lvl7pPr marL="3200400" lvl="6" indent="-285750" rtl="0">
              <a:spcBef>
                <a:spcPts val="400"/>
              </a:spcBef>
              <a:spcAft>
                <a:spcPts val="0"/>
              </a:spcAft>
              <a:buSzPts val="900"/>
              <a:buChar char="•"/>
              <a:defRPr sz="900"/>
            </a:lvl7pPr>
            <a:lvl8pPr marL="3657600" lvl="7" indent="-285750" rtl="0">
              <a:spcBef>
                <a:spcPts val="400"/>
              </a:spcBef>
              <a:spcAft>
                <a:spcPts val="0"/>
              </a:spcAft>
              <a:buSzPts val="900"/>
              <a:buChar char="•"/>
              <a:defRPr sz="900"/>
            </a:lvl8pPr>
            <a:lvl9pPr marL="4114800" lvl="8" indent="-285750" rtl="0">
              <a:spcBef>
                <a:spcPts val="400"/>
              </a:spcBef>
              <a:spcAft>
                <a:spcPts val="0"/>
              </a:spcAft>
              <a:buSzPts val="900"/>
              <a:buChar char="•"/>
              <a:defRPr sz="900"/>
            </a:lvl9pPr>
          </a:lstStyle>
          <a:p>
            <a:endParaRPr/>
          </a:p>
        </p:txBody>
      </p:sp>
      <p:sp>
        <p:nvSpPr>
          <p:cNvPr id="110" name="Google Shape;110;p17"/>
          <p:cNvSpPr txBox="1">
            <a:spLocks noGrp="1"/>
          </p:cNvSpPr>
          <p:nvPr>
            <p:ph type="body" idx="2"/>
          </p:nvPr>
        </p:nvSpPr>
        <p:spPr>
          <a:xfrm>
            <a:off x="4832400" y="1536633"/>
            <a:ext cx="3999900" cy="4555200"/>
          </a:xfrm>
          <a:prstGeom prst="rect">
            <a:avLst/>
          </a:prstGeom>
        </p:spPr>
        <p:txBody>
          <a:bodyPr spcFirstLastPara="1" wrap="square" lIns="68575" tIns="34275" rIns="68575" bIns="34275" anchor="t" anchorCtr="0">
            <a:normAutofit/>
          </a:bodyPr>
          <a:lstStyle>
            <a:lvl1pPr marL="457200" lvl="0" indent="-298450" rtl="0">
              <a:spcBef>
                <a:spcPts val="800"/>
              </a:spcBef>
              <a:spcAft>
                <a:spcPts val="0"/>
              </a:spcAft>
              <a:buSzPts val="1100"/>
              <a:buChar char="•"/>
              <a:defRPr sz="1100"/>
            </a:lvl1pPr>
            <a:lvl2pPr marL="914400" lvl="1" indent="-285750" rtl="0">
              <a:spcBef>
                <a:spcPts val="800"/>
              </a:spcBef>
              <a:spcAft>
                <a:spcPts val="0"/>
              </a:spcAft>
              <a:buSzPts val="900"/>
              <a:buChar char="•"/>
              <a:defRPr sz="900"/>
            </a:lvl2pPr>
            <a:lvl3pPr marL="1371600" lvl="2" indent="-285750" rtl="0">
              <a:spcBef>
                <a:spcPts val="800"/>
              </a:spcBef>
              <a:spcAft>
                <a:spcPts val="0"/>
              </a:spcAft>
              <a:buSzPts val="900"/>
              <a:buChar char="•"/>
              <a:defRPr sz="900"/>
            </a:lvl3pPr>
            <a:lvl4pPr marL="1828800" lvl="3" indent="-285750" rtl="0">
              <a:spcBef>
                <a:spcPts val="800"/>
              </a:spcBef>
              <a:spcAft>
                <a:spcPts val="0"/>
              </a:spcAft>
              <a:buSzPts val="900"/>
              <a:buChar char="•"/>
              <a:defRPr sz="900"/>
            </a:lvl4pPr>
            <a:lvl5pPr marL="2286000" lvl="4" indent="-285750" rtl="0">
              <a:spcBef>
                <a:spcPts val="800"/>
              </a:spcBef>
              <a:spcAft>
                <a:spcPts val="0"/>
              </a:spcAft>
              <a:buSzPts val="900"/>
              <a:buChar char="•"/>
              <a:defRPr sz="900"/>
            </a:lvl5pPr>
            <a:lvl6pPr marL="2743200" lvl="5" indent="-285750" rtl="0">
              <a:spcBef>
                <a:spcPts val="800"/>
              </a:spcBef>
              <a:spcAft>
                <a:spcPts val="0"/>
              </a:spcAft>
              <a:buSzPts val="900"/>
              <a:buChar char="•"/>
              <a:defRPr sz="900"/>
            </a:lvl6pPr>
            <a:lvl7pPr marL="3200400" lvl="6" indent="-285750" rtl="0">
              <a:spcBef>
                <a:spcPts val="400"/>
              </a:spcBef>
              <a:spcAft>
                <a:spcPts val="0"/>
              </a:spcAft>
              <a:buSzPts val="900"/>
              <a:buChar char="•"/>
              <a:defRPr sz="900"/>
            </a:lvl7pPr>
            <a:lvl8pPr marL="3657600" lvl="7" indent="-285750" rtl="0">
              <a:spcBef>
                <a:spcPts val="400"/>
              </a:spcBef>
              <a:spcAft>
                <a:spcPts val="0"/>
              </a:spcAft>
              <a:buSzPts val="900"/>
              <a:buChar char="•"/>
              <a:defRPr sz="900"/>
            </a:lvl8pPr>
            <a:lvl9pPr marL="4114800" lvl="8" indent="-285750" rtl="0">
              <a:spcBef>
                <a:spcPts val="400"/>
              </a:spcBef>
              <a:spcAft>
                <a:spcPts val="0"/>
              </a:spcAft>
              <a:buSzPts val="900"/>
              <a:buChar char="•"/>
              <a:defRPr sz="900"/>
            </a:lvl9pPr>
          </a:lstStyle>
          <a:p>
            <a:endParaRPr/>
          </a:p>
        </p:txBody>
      </p:sp>
      <p:sp>
        <p:nvSpPr>
          <p:cNvPr id="111" name="Google Shape;111;p17"/>
          <p:cNvSpPr txBox="1">
            <a:spLocks noGrp="1"/>
          </p:cNvSpPr>
          <p:nvPr>
            <p:ph type="sldNum" idx="12"/>
          </p:nvPr>
        </p:nvSpPr>
        <p:spPr>
          <a:xfrm>
            <a:off x="8472458" y="6217622"/>
            <a:ext cx="548700" cy="5247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11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1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64604" y="350815"/>
            <a:ext cx="6987000" cy="9153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20"/>
          <p:cNvSpPr txBox="1">
            <a:spLocks noGrp="1"/>
          </p:cNvSpPr>
          <p:nvPr>
            <p:ph type="body" idx="1"/>
          </p:nvPr>
        </p:nvSpPr>
        <p:spPr>
          <a:xfrm>
            <a:off x="364604" y="1600200"/>
            <a:ext cx="4038600" cy="4697100"/>
          </a:xfrm>
          <a:prstGeom prst="rect">
            <a:avLst/>
          </a:prstGeom>
          <a:noFill/>
          <a:ln>
            <a:noFill/>
          </a:ln>
        </p:spPr>
        <p:txBody>
          <a:bodyPr spcFirstLastPara="1" wrap="square" lIns="68575" tIns="34275" rIns="68575" bIns="34275" anchor="t" anchorCtr="0">
            <a:normAutofit/>
          </a:bodyPr>
          <a:lstStyle>
            <a:lvl1pPr marL="457200" lvl="0" indent="-361950" algn="l" rtl="0">
              <a:spcBef>
                <a:spcPts val="400"/>
              </a:spcBef>
              <a:spcAft>
                <a:spcPts val="0"/>
              </a:spcAft>
              <a:buSzPts val="2100"/>
              <a:buChar char="•"/>
              <a:defRPr sz="2100"/>
            </a:lvl1pPr>
            <a:lvl2pPr marL="914400" lvl="1" indent="-342900" algn="l" rtl="0">
              <a:spcBef>
                <a:spcPts val="800"/>
              </a:spcBef>
              <a:spcAft>
                <a:spcPts val="0"/>
              </a:spcAft>
              <a:buSzPts val="1800"/>
              <a:buChar char="•"/>
              <a:defRPr sz="1800"/>
            </a:lvl2pPr>
            <a:lvl3pPr marL="1371600" lvl="2" indent="-323850" algn="l" rtl="0">
              <a:spcBef>
                <a:spcPts val="800"/>
              </a:spcBef>
              <a:spcAft>
                <a:spcPts val="0"/>
              </a:spcAft>
              <a:buSzPts val="1500"/>
              <a:buChar char="•"/>
              <a:defRPr sz="1500"/>
            </a:lvl3pPr>
            <a:lvl4pPr marL="1828800" lvl="3" indent="-317500" algn="l" rtl="0">
              <a:spcBef>
                <a:spcPts val="800"/>
              </a:spcBef>
              <a:spcAft>
                <a:spcPts val="0"/>
              </a:spcAft>
              <a:buClr>
                <a:schemeClr val="dk2"/>
              </a:buClr>
              <a:buSzPts val="1400"/>
              <a:buChar char="•"/>
              <a:defRPr sz="1400"/>
            </a:lvl4pPr>
            <a:lvl5pPr marL="2286000" lvl="4" indent="-317500" algn="l" rtl="0">
              <a:spcBef>
                <a:spcPts val="800"/>
              </a:spcBef>
              <a:spcAft>
                <a:spcPts val="0"/>
              </a:spcAft>
              <a:buClr>
                <a:schemeClr val="dk2"/>
              </a:buClr>
              <a:buSzPts val="1400"/>
              <a:buChar char="•"/>
              <a:defRPr sz="1400"/>
            </a:lvl5pPr>
            <a:lvl6pPr marL="2743200" lvl="5" indent="-317500" algn="l" rtl="0">
              <a:spcBef>
                <a:spcPts val="800"/>
              </a:spcBef>
              <a:spcAft>
                <a:spcPts val="0"/>
              </a:spcAft>
              <a:buClr>
                <a:schemeClr val="dk1"/>
              </a:buClr>
              <a:buSzPts val="1400"/>
              <a:buChar char="•"/>
              <a:defRPr sz="1400"/>
            </a:lvl6pPr>
            <a:lvl7pPr marL="3200400" lvl="6" indent="-317500" algn="l" rtl="0">
              <a:spcBef>
                <a:spcPts val="300"/>
              </a:spcBef>
              <a:spcAft>
                <a:spcPts val="0"/>
              </a:spcAft>
              <a:buClr>
                <a:schemeClr val="dk1"/>
              </a:buClr>
              <a:buSzPts val="1400"/>
              <a:buChar char="•"/>
              <a:defRPr sz="1400"/>
            </a:lvl7pPr>
            <a:lvl8pPr marL="3657600" lvl="7" indent="-317500" algn="l" rtl="0">
              <a:spcBef>
                <a:spcPts val="300"/>
              </a:spcBef>
              <a:spcAft>
                <a:spcPts val="0"/>
              </a:spcAft>
              <a:buClr>
                <a:schemeClr val="dk1"/>
              </a:buClr>
              <a:buSzPts val="1400"/>
              <a:buChar char="•"/>
              <a:defRPr sz="1400"/>
            </a:lvl8pPr>
            <a:lvl9pPr marL="4114800" lvl="8" indent="-317500" algn="l" rtl="0">
              <a:spcBef>
                <a:spcPts val="300"/>
              </a:spcBef>
              <a:spcAft>
                <a:spcPts val="0"/>
              </a:spcAft>
              <a:buClr>
                <a:schemeClr val="dk1"/>
              </a:buClr>
              <a:buSzPts val="1400"/>
              <a:buChar char="•"/>
              <a:defRPr sz="1400"/>
            </a:lvl9pPr>
          </a:lstStyle>
          <a:p>
            <a:endParaRPr/>
          </a:p>
        </p:txBody>
      </p:sp>
      <p:sp>
        <p:nvSpPr>
          <p:cNvPr id="117" name="Google Shape;117;p20"/>
          <p:cNvSpPr txBox="1">
            <a:spLocks noGrp="1"/>
          </p:cNvSpPr>
          <p:nvPr>
            <p:ph type="body" idx="2"/>
          </p:nvPr>
        </p:nvSpPr>
        <p:spPr>
          <a:xfrm>
            <a:off x="4555604" y="1600200"/>
            <a:ext cx="4038600" cy="4697100"/>
          </a:xfrm>
          <a:prstGeom prst="rect">
            <a:avLst/>
          </a:prstGeom>
          <a:noFill/>
          <a:ln>
            <a:noFill/>
          </a:ln>
        </p:spPr>
        <p:txBody>
          <a:bodyPr spcFirstLastPara="1" wrap="square" lIns="68575" tIns="34275" rIns="68575" bIns="34275" anchor="t" anchorCtr="0">
            <a:normAutofit/>
          </a:bodyPr>
          <a:lstStyle>
            <a:lvl1pPr marL="457200" lvl="0" indent="-361950" algn="l" rtl="0">
              <a:spcBef>
                <a:spcPts val="400"/>
              </a:spcBef>
              <a:spcAft>
                <a:spcPts val="0"/>
              </a:spcAft>
              <a:buSzPts val="2100"/>
              <a:buChar char="•"/>
              <a:defRPr sz="2100"/>
            </a:lvl1pPr>
            <a:lvl2pPr marL="914400" lvl="1" indent="-342900" algn="l" rtl="0">
              <a:spcBef>
                <a:spcPts val="800"/>
              </a:spcBef>
              <a:spcAft>
                <a:spcPts val="0"/>
              </a:spcAft>
              <a:buSzPts val="1800"/>
              <a:buChar char="•"/>
              <a:defRPr sz="1800"/>
            </a:lvl2pPr>
            <a:lvl3pPr marL="1371600" lvl="2" indent="-323850" algn="l" rtl="0">
              <a:spcBef>
                <a:spcPts val="800"/>
              </a:spcBef>
              <a:spcAft>
                <a:spcPts val="0"/>
              </a:spcAft>
              <a:buSzPts val="1500"/>
              <a:buChar char="•"/>
              <a:defRPr sz="1500"/>
            </a:lvl3pPr>
            <a:lvl4pPr marL="1828800" lvl="3" indent="-317500" algn="l" rtl="0">
              <a:spcBef>
                <a:spcPts val="800"/>
              </a:spcBef>
              <a:spcAft>
                <a:spcPts val="0"/>
              </a:spcAft>
              <a:buClr>
                <a:schemeClr val="dk2"/>
              </a:buClr>
              <a:buSzPts val="1400"/>
              <a:buChar char="•"/>
              <a:defRPr sz="1400"/>
            </a:lvl4pPr>
            <a:lvl5pPr marL="2286000" lvl="4" indent="-317500" algn="l" rtl="0">
              <a:spcBef>
                <a:spcPts val="800"/>
              </a:spcBef>
              <a:spcAft>
                <a:spcPts val="0"/>
              </a:spcAft>
              <a:buClr>
                <a:schemeClr val="dk2"/>
              </a:buClr>
              <a:buSzPts val="1400"/>
              <a:buChar char="•"/>
              <a:defRPr sz="1400"/>
            </a:lvl5pPr>
            <a:lvl6pPr marL="2743200" lvl="5" indent="-317500" algn="l" rtl="0">
              <a:spcBef>
                <a:spcPts val="800"/>
              </a:spcBef>
              <a:spcAft>
                <a:spcPts val="0"/>
              </a:spcAft>
              <a:buClr>
                <a:schemeClr val="dk1"/>
              </a:buClr>
              <a:buSzPts val="1400"/>
              <a:buChar char="•"/>
              <a:defRPr sz="1400"/>
            </a:lvl6pPr>
            <a:lvl7pPr marL="3200400" lvl="6" indent="-317500" algn="l" rtl="0">
              <a:spcBef>
                <a:spcPts val="300"/>
              </a:spcBef>
              <a:spcAft>
                <a:spcPts val="0"/>
              </a:spcAft>
              <a:buClr>
                <a:schemeClr val="dk1"/>
              </a:buClr>
              <a:buSzPts val="1400"/>
              <a:buChar char="•"/>
              <a:defRPr sz="1400"/>
            </a:lvl7pPr>
            <a:lvl8pPr marL="3657600" lvl="7" indent="-317500" algn="l" rtl="0">
              <a:spcBef>
                <a:spcPts val="300"/>
              </a:spcBef>
              <a:spcAft>
                <a:spcPts val="0"/>
              </a:spcAft>
              <a:buClr>
                <a:schemeClr val="dk1"/>
              </a:buClr>
              <a:buSzPts val="1400"/>
              <a:buChar char="•"/>
              <a:defRPr sz="1400"/>
            </a:lvl8pPr>
            <a:lvl9pPr marL="4114800" lvl="8" indent="-317500" algn="l" rtl="0">
              <a:spcBef>
                <a:spcPts val="300"/>
              </a:spcBef>
              <a:spcAft>
                <a:spcPts val="0"/>
              </a:spcAft>
              <a:buClr>
                <a:schemeClr val="dk1"/>
              </a:buClr>
              <a:buSzPts val="1400"/>
              <a:buChar char="•"/>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Solid White)">
  <p:cSld name="Title and Content (Solid White)">
    <p:bg>
      <p:bgPr>
        <a:solidFill>
          <a:schemeClr val="lt1"/>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28650" y="-1"/>
            <a:ext cx="7886700" cy="1215900"/>
          </a:xfrm>
          <a:prstGeom prst="rect">
            <a:avLst/>
          </a:prstGeom>
          <a:noFill/>
          <a:ln>
            <a:noFill/>
          </a:ln>
        </p:spPr>
        <p:txBody>
          <a:bodyPr spcFirstLastPara="1" wrap="square" lIns="0" tIns="34275" rIns="0" bIns="34275" anchor="ctr" anchorCtr="0">
            <a:normAutofit/>
          </a:bodyPr>
          <a:lstStyle>
            <a:lvl1pPr lvl="0" algn="r">
              <a:lnSpc>
                <a:spcPct val="90000"/>
              </a:lnSpc>
              <a:spcBef>
                <a:spcPts val="0"/>
              </a:spcBef>
              <a:spcAft>
                <a:spcPts val="0"/>
              </a:spcAft>
              <a:buClr>
                <a:schemeClr val="dk1"/>
              </a:buClr>
              <a:buSzPts val="2000"/>
              <a:buFont typeface="Calibri"/>
              <a:buNone/>
              <a:defRPr sz="20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 name="Google Shape;26;p3"/>
          <p:cNvSpPr txBox="1">
            <a:spLocks noGrp="1"/>
          </p:cNvSpPr>
          <p:nvPr>
            <p:ph type="body" idx="1"/>
          </p:nvPr>
        </p:nvSpPr>
        <p:spPr>
          <a:xfrm>
            <a:off x="628650" y="1366346"/>
            <a:ext cx="7886700" cy="47883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SzPts val="1900"/>
              <a:buChar char="•"/>
              <a:defRPr>
                <a:solidFill>
                  <a:schemeClr val="dk2"/>
                </a:solidFill>
              </a:defRPr>
            </a:lvl1pPr>
            <a:lvl2pPr marL="914400" lvl="1" indent="-330200" algn="l">
              <a:lnSpc>
                <a:spcPct val="100000"/>
              </a:lnSpc>
              <a:spcBef>
                <a:spcPts val="800"/>
              </a:spcBef>
              <a:spcAft>
                <a:spcPts val="0"/>
              </a:spcAft>
              <a:buSzPts val="1600"/>
              <a:buChar char="•"/>
              <a:defRPr>
                <a:solidFill>
                  <a:schemeClr val="dk2"/>
                </a:solidFill>
              </a:defRPr>
            </a:lvl2pPr>
            <a:lvl3pPr marL="1371600" lvl="2" indent="-311150" algn="l">
              <a:lnSpc>
                <a:spcPct val="100000"/>
              </a:lnSpc>
              <a:spcBef>
                <a:spcPts val="800"/>
              </a:spcBef>
              <a:spcAft>
                <a:spcPts val="0"/>
              </a:spcAft>
              <a:buSzPts val="1300"/>
              <a:buChar char="•"/>
              <a:defRPr>
                <a:solidFill>
                  <a:schemeClr val="dk2"/>
                </a:solidFill>
              </a:defRPr>
            </a:lvl3pPr>
            <a:lvl4pPr marL="1828800" lvl="3" indent="-311150" algn="l">
              <a:lnSpc>
                <a:spcPct val="100000"/>
              </a:lnSpc>
              <a:spcBef>
                <a:spcPts val="800"/>
              </a:spcBef>
              <a:spcAft>
                <a:spcPts val="0"/>
              </a:spcAft>
              <a:buSzPts val="1300"/>
              <a:buChar char="•"/>
              <a:defRPr>
                <a:solidFill>
                  <a:schemeClr val="dk2"/>
                </a:solidFill>
              </a:defRPr>
            </a:lvl4pPr>
            <a:lvl5pPr marL="2286000" lvl="4" indent="-311150" algn="l">
              <a:lnSpc>
                <a:spcPct val="100000"/>
              </a:lnSpc>
              <a:spcBef>
                <a:spcPts val="800"/>
              </a:spcBef>
              <a:spcAft>
                <a:spcPts val="0"/>
              </a:spcAft>
              <a:buSzPts val="1300"/>
              <a:buChar char="•"/>
              <a:defRPr>
                <a:solidFill>
                  <a:schemeClr val="dk2"/>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 name="Google Shape;27;p3"/>
          <p:cNvSpPr txBox="1">
            <a:spLocks noGrp="1"/>
          </p:cNvSpPr>
          <p:nvPr>
            <p:ph type="dt" idx="10"/>
          </p:nvPr>
        </p:nvSpPr>
        <p:spPr>
          <a:xfrm>
            <a:off x="628651" y="6356352"/>
            <a:ext cx="10188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Google Shape;28;p3"/>
          <p:cNvSpPr txBox="1">
            <a:spLocks noGrp="1"/>
          </p:cNvSpPr>
          <p:nvPr>
            <p:ph type="ftr" idx="11"/>
          </p:nvPr>
        </p:nvSpPr>
        <p:spPr>
          <a:xfrm>
            <a:off x="2476634" y="6356351"/>
            <a:ext cx="41907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 name="Google Shape;29;p3"/>
          <p:cNvSpPr txBox="1">
            <a:spLocks noGrp="1"/>
          </p:cNvSpPr>
          <p:nvPr>
            <p:ph type="sldNum" idx="12"/>
          </p:nvPr>
        </p:nvSpPr>
        <p:spPr>
          <a:xfrm>
            <a:off x="7418350" y="6356352"/>
            <a:ext cx="10971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TITLE_AND_BODY_2">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rm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_ONLY_1">
  <p:cSld name="TITLE_ONLY_1">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882450" y="754103"/>
            <a:ext cx="7379100" cy="7635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1"/>
              </a:buClr>
              <a:buSzPts val="3300"/>
              <a:buNone/>
              <a:defRPr sz="3500"/>
            </a:lvl1pPr>
            <a:lvl2pPr lvl="1" rtl="0">
              <a:spcBef>
                <a:spcPts val="0"/>
              </a:spcBef>
              <a:spcAft>
                <a:spcPts val="0"/>
              </a:spcAft>
              <a:buClr>
                <a:schemeClr val="lt2"/>
              </a:buClr>
              <a:buSzPts val="1100"/>
              <a:buNone/>
              <a:defRPr>
                <a:solidFill>
                  <a:schemeClr val="lt2"/>
                </a:solidFill>
              </a:defRPr>
            </a:lvl2pPr>
            <a:lvl3pPr lvl="2" rtl="0">
              <a:spcBef>
                <a:spcPts val="0"/>
              </a:spcBef>
              <a:spcAft>
                <a:spcPts val="0"/>
              </a:spcAft>
              <a:buClr>
                <a:schemeClr val="lt2"/>
              </a:buClr>
              <a:buSzPts val="1100"/>
              <a:buNone/>
              <a:defRPr>
                <a:solidFill>
                  <a:schemeClr val="lt2"/>
                </a:solidFill>
              </a:defRPr>
            </a:lvl3pPr>
            <a:lvl4pPr lvl="3" rtl="0">
              <a:spcBef>
                <a:spcPts val="0"/>
              </a:spcBef>
              <a:spcAft>
                <a:spcPts val="0"/>
              </a:spcAft>
              <a:buClr>
                <a:schemeClr val="lt2"/>
              </a:buClr>
              <a:buSzPts val="1100"/>
              <a:buNone/>
              <a:defRPr>
                <a:solidFill>
                  <a:schemeClr val="lt2"/>
                </a:solidFill>
              </a:defRPr>
            </a:lvl4pPr>
            <a:lvl5pPr lvl="4" rtl="0">
              <a:spcBef>
                <a:spcPts val="0"/>
              </a:spcBef>
              <a:spcAft>
                <a:spcPts val="0"/>
              </a:spcAft>
              <a:buClr>
                <a:schemeClr val="lt2"/>
              </a:buClr>
              <a:buSzPts val="1100"/>
              <a:buNone/>
              <a:defRPr>
                <a:solidFill>
                  <a:schemeClr val="lt2"/>
                </a:solidFill>
              </a:defRPr>
            </a:lvl5pPr>
            <a:lvl6pPr lvl="5" rtl="0">
              <a:spcBef>
                <a:spcPts val="0"/>
              </a:spcBef>
              <a:spcAft>
                <a:spcPts val="0"/>
              </a:spcAft>
              <a:buClr>
                <a:schemeClr val="lt2"/>
              </a:buClr>
              <a:buSzPts val="1100"/>
              <a:buNone/>
              <a:defRPr>
                <a:solidFill>
                  <a:schemeClr val="lt2"/>
                </a:solidFill>
              </a:defRPr>
            </a:lvl6pPr>
            <a:lvl7pPr lvl="6" rtl="0">
              <a:spcBef>
                <a:spcPts val="0"/>
              </a:spcBef>
              <a:spcAft>
                <a:spcPts val="0"/>
              </a:spcAft>
              <a:buClr>
                <a:schemeClr val="lt2"/>
              </a:buClr>
              <a:buSzPts val="1100"/>
              <a:buNone/>
              <a:defRPr>
                <a:solidFill>
                  <a:schemeClr val="lt2"/>
                </a:solidFill>
              </a:defRPr>
            </a:lvl7pPr>
            <a:lvl8pPr lvl="7" rtl="0">
              <a:spcBef>
                <a:spcPts val="0"/>
              </a:spcBef>
              <a:spcAft>
                <a:spcPts val="0"/>
              </a:spcAft>
              <a:buClr>
                <a:schemeClr val="lt2"/>
              </a:buClr>
              <a:buSzPts val="1100"/>
              <a:buNone/>
              <a:defRPr>
                <a:solidFill>
                  <a:schemeClr val="lt2"/>
                </a:solidFill>
              </a:defRPr>
            </a:lvl8pPr>
            <a:lvl9pPr lvl="8" rtl="0">
              <a:spcBef>
                <a:spcPts val="0"/>
              </a:spcBef>
              <a:spcAft>
                <a:spcPts val="0"/>
              </a:spcAft>
              <a:buClr>
                <a:schemeClr val="lt2"/>
              </a:buClr>
              <a:buSzPts val="1100"/>
              <a:buNone/>
              <a:defRPr>
                <a:solidFill>
                  <a:schemeClr val="lt2"/>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911673" y="486892"/>
            <a:ext cx="7317900" cy="1037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23"/>
          <p:cNvSpPr txBox="1">
            <a:spLocks noGrp="1"/>
          </p:cNvSpPr>
          <p:nvPr>
            <p:ph type="body" idx="1"/>
          </p:nvPr>
        </p:nvSpPr>
        <p:spPr>
          <a:xfrm>
            <a:off x="457200" y="2057400"/>
            <a:ext cx="8229600" cy="40689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800"/>
              </a:spcBef>
              <a:spcAft>
                <a:spcPts val="0"/>
              </a:spcAft>
              <a:buSzPts val="1800"/>
              <a:buChar char="•"/>
              <a:defRPr/>
            </a:lvl2pPr>
            <a:lvl3pPr marL="1371600" lvl="2" indent="-342900" algn="l" rtl="0">
              <a:spcBef>
                <a:spcPts val="800"/>
              </a:spcBef>
              <a:spcAft>
                <a:spcPts val="0"/>
              </a:spcAft>
              <a:buSzPts val="1800"/>
              <a:buChar char="•"/>
              <a:defRPr/>
            </a:lvl3pPr>
            <a:lvl4pPr marL="1828800" lvl="3" indent="-342900" algn="l" rtl="0">
              <a:spcBef>
                <a:spcPts val="800"/>
              </a:spcBef>
              <a:spcAft>
                <a:spcPts val="0"/>
              </a:spcAft>
              <a:buClr>
                <a:schemeClr val="dk2"/>
              </a:buClr>
              <a:buSzPts val="1800"/>
              <a:buChar char="•"/>
              <a:defRPr/>
            </a:lvl4pPr>
            <a:lvl5pPr marL="2286000" lvl="4" indent="-342900" algn="l" rtl="0">
              <a:spcBef>
                <a:spcPts val="800"/>
              </a:spcBef>
              <a:spcAft>
                <a:spcPts val="0"/>
              </a:spcAft>
              <a:buClr>
                <a:schemeClr val="dk2"/>
              </a:buClr>
              <a:buSzPts val="1800"/>
              <a:buChar char="•"/>
              <a:defRPr/>
            </a:lvl5pPr>
            <a:lvl6pPr marL="2743200" lvl="5" indent="-342900" algn="l" rtl="0">
              <a:spcBef>
                <a:spcPts val="8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1256681" y="502281"/>
            <a:ext cx="72978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Twentieth Century"/>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4"/>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lvl1pPr>
            <a:lvl2pPr marL="914400" lvl="1" indent="-228600" algn="l" rtl="0">
              <a:spcBef>
                <a:spcPts val="800"/>
              </a:spcBef>
              <a:spcAft>
                <a:spcPts val="0"/>
              </a:spcAft>
              <a:buSzPts val="2000"/>
              <a:buNone/>
              <a:defRPr sz="2000" b="1"/>
            </a:lvl2pPr>
            <a:lvl3pPr marL="1371600" lvl="2" indent="-228600" algn="l" rtl="0">
              <a:spcBef>
                <a:spcPts val="800"/>
              </a:spcBef>
              <a:spcAft>
                <a:spcPts val="0"/>
              </a:spcAft>
              <a:buSzPts val="1800"/>
              <a:buNone/>
              <a:defRPr sz="1800" b="1"/>
            </a:lvl3pPr>
            <a:lvl4pPr marL="1828800" lvl="3" indent="-228600" algn="l" rtl="0">
              <a:spcBef>
                <a:spcPts val="800"/>
              </a:spcBef>
              <a:spcAft>
                <a:spcPts val="0"/>
              </a:spcAft>
              <a:buClr>
                <a:schemeClr val="dk2"/>
              </a:buClr>
              <a:buSzPts val="1600"/>
              <a:buNone/>
              <a:defRPr sz="1600" b="1"/>
            </a:lvl4pPr>
            <a:lvl5pPr marL="2286000" lvl="4" indent="-228600" algn="l" rtl="0">
              <a:spcBef>
                <a:spcPts val="800"/>
              </a:spcBef>
              <a:spcAft>
                <a:spcPts val="0"/>
              </a:spcAft>
              <a:buClr>
                <a:schemeClr val="dk2"/>
              </a:buClr>
              <a:buSzPts val="1600"/>
              <a:buNone/>
              <a:defRPr sz="1600" b="1"/>
            </a:lvl5pPr>
            <a:lvl6pPr marL="2743200" lvl="5" indent="-228600" algn="l" rtl="0">
              <a:spcBef>
                <a:spcPts val="80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8" name="Google Shape;128;p24"/>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800"/>
              </a:spcBef>
              <a:spcAft>
                <a:spcPts val="0"/>
              </a:spcAft>
              <a:buSzPts val="2000"/>
              <a:buChar char="•"/>
              <a:defRPr sz="2000"/>
            </a:lvl2pPr>
            <a:lvl3pPr marL="1371600" lvl="2" indent="-342900" algn="l" rtl="0">
              <a:spcBef>
                <a:spcPts val="800"/>
              </a:spcBef>
              <a:spcAft>
                <a:spcPts val="0"/>
              </a:spcAft>
              <a:buSzPts val="1800"/>
              <a:buChar char="•"/>
              <a:defRPr sz="1800"/>
            </a:lvl3pPr>
            <a:lvl4pPr marL="1828800" lvl="3" indent="-330200" algn="l" rtl="0">
              <a:spcBef>
                <a:spcPts val="800"/>
              </a:spcBef>
              <a:spcAft>
                <a:spcPts val="0"/>
              </a:spcAft>
              <a:buClr>
                <a:schemeClr val="dk2"/>
              </a:buClr>
              <a:buSzPts val="1600"/>
              <a:buChar char="•"/>
              <a:defRPr sz="1600"/>
            </a:lvl4pPr>
            <a:lvl5pPr marL="2286000" lvl="4" indent="-330200" algn="l" rtl="0">
              <a:spcBef>
                <a:spcPts val="800"/>
              </a:spcBef>
              <a:spcAft>
                <a:spcPts val="0"/>
              </a:spcAft>
              <a:buClr>
                <a:schemeClr val="dk2"/>
              </a:buClr>
              <a:buSzPts val="1600"/>
              <a:buChar char="•"/>
              <a:defRPr sz="1600"/>
            </a:lvl5pPr>
            <a:lvl6pPr marL="2743200" lvl="5" indent="-330200" algn="l" rtl="0">
              <a:spcBef>
                <a:spcPts val="80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29" name="Google Shape;129;p24"/>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lvl1pPr>
            <a:lvl2pPr marL="914400" lvl="1" indent="-228600" algn="l" rtl="0">
              <a:spcBef>
                <a:spcPts val="800"/>
              </a:spcBef>
              <a:spcAft>
                <a:spcPts val="0"/>
              </a:spcAft>
              <a:buSzPts val="2000"/>
              <a:buNone/>
              <a:defRPr sz="2000" b="1"/>
            </a:lvl2pPr>
            <a:lvl3pPr marL="1371600" lvl="2" indent="-228600" algn="l" rtl="0">
              <a:spcBef>
                <a:spcPts val="800"/>
              </a:spcBef>
              <a:spcAft>
                <a:spcPts val="0"/>
              </a:spcAft>
              <a:buSzPts val="1800"/>
              <a:buNone/>
              <a:defRPr sz="1800" b="1"/>
            </a:lvl3pPr>
            <a:lvl4pPr marL="1828800" lvl="3" indent="-228600" algn="l" rtl="0">
              <a:spcBef>
                <a:spcPts val="800"/>
              </a:spcBef>
              <a:spcAft>
                <a:spcPts val="0"/>
              </a:spcAft>
              <a:buClr>
                <a:schemeClr val="dk2"/>
              </a:buClr>
              <a:buSzPts val="1600"/>
              <a:buNone/>
              <a:defRPr sz="1600" b="1"/>
            </a:lvl4pPr>
            <a:lvl5pPr marL="2286000" lvl="4" indent="-228600" algn="l" rtl="0">
              <a:spcBef>
                <a:spcPts val="800"/>
              </a:spcBef>
              <a:spcAft>
                <a:spcPts val="0"/>
              </a:spcAft>
              <a:buClr>
                <a:schemeClr val="dk2"/>
              </a:buClr>
              <a:buSzPts val="1600"/>
              <a:buNone/>
              <a:defRPr sz="1600" b="1"/>
            </a:lvl5pPr>
            <a:lvl6pPr marL="2743200" lvl="5" indent="-228600" algn="l" rtl="0">
              <a:spcBef>
                <a:spcPts val="80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30" name="Google Shape;130;p24"/>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800"/>
              </a:spcBef>
              <a:spcAft>
                <a:spcPts val="0"/>
              </a:spcAft>
              <a:buSzPts val="2000"/>
              <a:buChar char="•"/>
              <a:defRPr sz="2000"/>
            </a:lvl2pPr>
            <a:lvl3pPr marL="1371600" lvl="2" indent="-342900" algn="l" rtl="0">
              <a:spcBef>
                <a:spcPts val="800"/>
              </a:spcBef>
              <a:spcAft>
                <a:spcPts val="0"/>
              </a:spcAft>
              <a:buSzPts val="1800"/>
              <a:buChar char="•"/>
              <a:defRPr sz="1800"/>
            </a:lvl3pPr>
            <a:lvl4pPr marL="1828800" lvl="3" indent="-330200" algn="l" rtl="0">
              <a:spcBef>
                <a:spcPts val="800"/>
              </a:spcBef>
              <a:spcAft>
                <a:spcPts val="0"/>
              </a:spcAft>
              <a:buClr>
                <a:schemeClr val="dk2"/>
              </a:buClr>
              <a:buSzPts val="1600"/>
              <a:buChar char="•"/>
              <a:defRPr sz="1600"/>
            </a:lvl4pPr>
            <a:lvl5pPr marL="2286000" lvl="4" indent="-330200" algn="l" rtl="0">
              <a:spcBef>
                <a:spcPts val="800"/>
              </a:spcBef>
              <a:spcAft>
                <a:spcPts val="0"/>
              </a:spcAft>
              <a:buClr>
                <a:schemeClr val="dk2"/>
              </a:buClr>
              <a:buSzPts val="1600"/>
              <a:buChar char="•"/>
              <a:defRPr sz="1600"/>
            </a:lvl5pPr>
            <a:lvl6pPr marL="2743200" lvl="5" indent="-330200" algn="l" rtl="0">
              <a:spcBef>
                <a:spcPts val="80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White)" type="obj">
  <p:cSld name="OBJECT">
    <p:spTree>
      <p:nvGrpSpPr>
        <p:cNvPr id="1" name="Shape 30"/>
        <p:cNvGrpSpPr/>
        <p:nvPr/>
      </p:nvGrpSpPr>
      <p:grpSpPr>
        <a:xfrm>
          <a:off x="0" y="0"/>
          <a:ext cx="0" cy="0"/>
          <a:chOff x="0" y="0"/>
          <a:chExt cx="0" cy="0"/>
        </a:xfrm>
      </p:grpSpPr>
      <p:sp>
        <p:nvSpPr>
          <p:cNvPr id="31" name="Google Shape;31;p4"/>
          <p:cNvSpPr/>
          <p:nvPr/>
        </p:nvSpPr>
        <p:spPr>
          <a:xfrm>
            <a:off x="0" y="0"/>
            <a:ext cx="9144000" cy="121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2" name="Google Shape;32;p4"/>
          <p:cNvSpPr txBox="1">
            <a:spLocks noGrp="1"/>
          </p:cNvSpPr>
          <p:nvPr>
            <p:ph type="title"/>
          </p:nvPr>
        </p:nvSpPr>
        <p:spPr>
          <a:xfrm>
            <a:off x="1772997" y="152400"/>
            <a:ext cx="6742500" cy="9144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 name="Google Shape;33;p4"/>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1"/>
              </a:buClr>
              <a:buSzPts val="1900"/>
              <a:buChar char="•"/>
              <a:defRPr/>
            </a:lvl1pPr>
            <a:lvl2pPr marL="914400" lvl="1" indent="-330200" algn="l">
              <a:lnSpc>
                <a:spcPct val="100000"/>
              </a:lnSpc>
              <a:spcBef>
                <a:spcPts val="800"/>
              </a:spcBef>
              <a:spcAft>
                <a:spcPts val="0"/>
              </a:spcAft>
              <a:buClr>
                <a:schemeClr val="accent1"/>
              </a:buClr>
              <a:buSzPts val="1600"/>
              <a:buChar char="•"/>
              <a:defRPr/>
            </a:lvl2pPr>
            <a:lvl3pPr marL="1371600" lvl="2" indent="-311150" algn="l">
              <a:lnSpc>
                <a:spcPct val="100000"/>
              </a:lnSpc>
              <a:spcBef>
                <a:spcPts val="800"/>
              </a:spcBef>
              <a:spcAft>
                <a:spcPts val="0"/>
              </a:spcAft>
              <a:buClr>
                <a:schemeClr val="accent1"/>
              </a:buClr>
              <a:buSzPts val="1300"/>
              <a:buChar char="•"/>
              <a:defRPr/>
            </a:lvl3pPr>
            <a:lvl4pPr marL="1828800" lvl="3" indent="-311150" algn="l">
              <a:lnSpc>
                <a:spcPct val="100000"/>
              </a:lnSpc>
              <a:spcBef>
                <a:spcPts val="800"/>
              </a:spcBef>
              <a:spcAft>
                <a:spcPts val="0"/>
              </a:spcAft>
              <a:buClr>
                <a:schemeClr val="accent1"/>
              </a:buClr>
              <a:buSzPts val="1300"/>
              <a:buChar char="•"/>
              <a:defRPr/>
            </a:lvl4pPr>
            <a:lvl5pPr marL="2286000" lvl="4" indent="-311150" algn="l">
              <a:lnSpc>
                <a:spcPct val="100000"/>
              </a:lnSpc>
              <a:spcBef>
                <a:spcPts val="800"/>
              </a:spcBef>
              <a:spcAft>
                <a:spcPts val="0"/>
              </a:spcAft>
              <a:buClr>
                <a:schemeClr val="accent1"/>
              </a:buClr>
              <a:buSzPts val="13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4"/>
          <p:cNvSpPr txBox="1">
            <a:spLocks noGrp="1"/>
          </p:cNvSpPr>
          <p:nvPr>
            <p:ph type="dt" idx="10"/>
          </p:nvPr>
        </p:nvSpPr>
        <p:spPr>
          <a:xfrm>
            <a:off x="628650" y="6356350"/>
            <a:ext cx="10188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 name="Google Shape;35;p4"/>
          <p:cNvSpPr txBox="1">
            <a:spLocks noGrp="1"/>
          </p:cNvSpPr>
          <p:nvPr>
            <p:ph type="sldNum" idx="12"/>
          </p:nvPr>
        </p:nvSpPr>
        <p:spPr>
          <a:xfrm>
            <a:off x="7418349" y="6356350"/>
            <a:ext cx="10971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4"/>
          <p:cNvSpPr/>
          <p:nvPr/>
        </p:nvSpPr>
        <p:spPr>
          <a:xfrm>
            <a:off x="0" y="1216025"/>
            <a:ext cx="9144000" cy="119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7" name="Google Shape;37;p4"/>
          <p:cNvSpPr txBox="1">
            <a:spLocks noGrp="1"/>
          </p:cNvSpPr>
          <p:nvPr>
            <p:ph type="ftr" idx="11"/>
          </p:nvPr>
        </p:nvSpPr>
        <p:spPr>
          <a:xfrm>
            <a:off x="2163942" y="6356350"/>
            <a:ext cx="4816200" cy="3651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38" name="Google Shape;38;p4"/>
          <p:cNvPicPr preferRelativeResize="0"/>
          <p:nvPr/>
        </p:nvPicPr>
        <p:blipFill>
          <a:blip r:embed="rId2">
            <a:alphaModFix/>
          </a:blip>
          <a:stretch>
            <a:fillRect/>
          </a:stretch>
        </p:blipFill>
        <p:spPr>
          <a:xfrm>
            <a:off x="735805" y="152400"/>
            <a:ext cx="1514475"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Boxed)">
  <p:cSld name="Section Title (Boxed)">
    <p:bg>
      <p:bgPr>
        <a:solidFill>
          <a:srgbClr val="E8E8E8"/>
        </a:solidFill>
        <a:effectLst/>
      </p:bgPr>
    </p:bg>
    <p:spTree>
      <p:nvGrpSpPr>
        <p:cNvPr id="1" name="Shape 39"/>
        <p:cNvGrpSpPr/>
        <p:nvPr/>
      </p:nvGrpSpPr>
      <p:grpSpPr>
        <a:xfrm>
          <a:off x="0" y="0"/>
          <a:ext cx="0" cy="0"/>
          <a:chOff x="0" y="0"/>
          <a:chExt cx="0" cy="0"/>
        </a:xfrm>
      </p:grpSpPr>
      <p:sp>
        <p:nvSpPr>
          <p:cNvPr id="40" name="Google Shape;40;p5"/>
          <p:cNvSpPr/>
          <p:nvPr/>
        </p:nvSpPr>
        <p:spPr>
          <a:xfrm>
            <a:off x="0" y="0"/>
            <a:ext cx="9144000" cy="121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1" name="Google Shape;41;p5"/>
          <p:cNvSpPr txBox="1">
            <a:spLocks noGrp="1"/>
          </p:cNvSpPr>
          <p:nvPr>
            <p:ph type="title"/>
          </p:nvPr>
        </p:nvSpPr>
        <p:spPr>
          <a:xfrm>
            <a:off x="628650" y="1335281"/>
            <a:ext cx="7886700" cy="4841700"/>
          </a:xfrm>
          <a:prstGeom prst="rect">
            <a:avLst/>
          </a:prstGeom>
          <a:solidFill>
            <a:schemeClr val="lt1"/>
          </a:solidFill>
          <a:ln>
            <a:noFill/>
          </a:ln>
        </p:spPr>
        <p:txBody>
          <a:bodyPr spcFirstLastPara="1" wrap="square" lIns="137150" tIns="68575" rIns="137150" bIns="205725" anchor="b" anchorCtr="0">
            <a:normAutofit/>
          </a:bodyPr>
          <a:lstStyle>
            <a:lvl1pPr lvl="0" algn="l">
              <a:lnSpc>
                <a:spcPct val="90000"/>
              </a:lnSpc>
              <a:spcBef>
                <a:spcPts val="0"/>
              </a:spcBef>
              <a:spcAft>
                <a:spcPts val="0"/>
              </a:spcAft>
              <a:buClr>
                <a:schemeClr val="dk1"/>
              </a:buClr>
              <a:buSzPts val="5400"/>
              <a:buFont typeface="Calibri"/>
              <a:buNone/>
              <a:defRPr sz="5400" b="1">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 name="Google Shape;42;p5"/>
          <p:cNvSpPr txBox="1">
            <a:spLocks noGrp="1"/>
          </p:cNvSpPr>
          <p:nvPr>
            <p:ph type="dt" idx="10"/>
          </p:nvPr>
        </p:nvSpPr>
        <p:spPr>
          <a:xfrm>
            <a:off x="628650" y="6356350"/>
            <a:ext cx="10188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 name="Google Shape;43;p5"/>
          <p:cNvSpPr txBox="1">
            <a:spLocks noGrp="1"/>
          </p:cNvSpPr>
          <p:nvPr>
            <p:ph type="sldNum" idx="12"/>
          </p:nvPr>
        </p:nvSpPr>
        <p:spPr>
          <a:xfrm>
            <a:off x="7418349" y="6356350"/>
            <a:ext cx="10971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5"/>
          <p:cNvSpPr/>
          <p:nvPr/>
        </p:nvSpPr>
        <p:spPr>
          <a:xfrm>
            <a:off x="0" y="1216025"/>
            <a:ext cx="9144000" cy="119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5" name="Google Shape;45;p5"/>
          <p:cNvSpPr txBox="1">
            <a:spLocks noGrp="1"/>
          </p:cNvSpPr>
          <p:nvPr>
            <p:ph type="ftr" idx="11"/>
          </p:nvPr>
        </p:nvSpPr>
        <p:spPr>
          <a:xfrm>
            <a:off x="2163942" y="6356350"/>
            <a:ext cx="4816200" cy="3651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46" name="Google Shape;46;p5"/>
          <p:cNvPicPr preferRelativeResize="0"/>
          <p:nvPr/>
        </p:nvPicPr>
        <p:blipFill>
          <a:blip r:embed="rId2">
            <a:alphaModFix/>
          </a:blip>
          <a:stretch>
            <a:fillRect/>
          </a:stretch>
        </p:blipFill>
        <p:spPr>
          <a:xfrm>
            <a:off x="407559" y="12900"/>
            <a:ext cx="1893094" cy="857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628650" y="2212733"/>
            <a:ext cx="7886700" cy="14721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5300"/>
              <a:buFont typeface="Calibri"/>
              <a:buNone/>
              <a:defRPr sz="5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 name="Google Shape;49;p6"/>
          <p:cNvSpPr txBox="1">
            <a:spLocks noGrp="1"/>
          </p:cNvSpPr>
          <p:nvPr>
            <p:ph type="body" idx="1"/>
          </p:nvPr>
        </p:nvSpPr>
        <p:spPr>
          <a:xfrm>
            <a:off x="628650" y="3684897"/>
            <a:ext cx="7886700" cy="25176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0"/>
              </a:spcBef>
              <a:spcAft>
                <a:spcPts val="0"/>
              </a:spcAft>
              <a:buSzPts val="1900"/>
              <a:buNone/>
              <a:defRPr>
                <a:solidFill>
                  <a:schemeClr val="lt1"/>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6"/>
          <p:cNvSpPr txBox="1">
            <a:spLocks noGrp="1"/>
          </p:cNvSpPr>
          <p:nvPr>
            <p:ph type="dt" idx="10"/>
          </p:nvPr>
        </p:nvSpPr>
        <p:spPr>
          <a:xfrm>
            <a:off x="628650" y="6356350"/>
            <a:ext cx="10188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 name="Google Shape;51;p6"/>
          <p:cNvSpPr txBox="1">
            <a:spLocks noGrp="1"/>
          </p:cNvSpPr>
          <p:nvPr>
            <p:ph type="ftr" idx="11"/>
          </p:nvPr>
        </p:nvSpPr>
        <p:spPr>
          <a:xfrm>
            <a:off x="2163942" y="6356350"/>
            <a:ext cx="48162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 name="Google Shape;52;p6"/>
          <p:cNvSpPr txBox="1">
            <a:spLocks noGrp="1"/>
          </p:cNvSpPr>
          <p:nvPr>
            <p:ph type="sldNum" idx="12"/>
          </p:nvPr>
        </p:nvSpPr>
        <p:spPr>
          <a:xfrm>
            <a:off x="7418349" y="6356350"/>
            <a:ext cx="10971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FFFFFF"/>
                </a:solidFill>
                <a:latin typeface="Calibri"/>
                <a:ea typeface="Calibri"/>
                <a:cs typeface="Calibri"/>
                <a:sym typeface="Calibri"/>
              </a:defRPr>
            </a:lvl1pPr>
            <a:lvl2pPr marL="0" lvl="1" indent="0" algn="r">
              <a:spcBef>
                <a:spcPts val="0"/>
              </a:spcBef>
              <a:buNone/>
              <a:defRPr sz="900">
                <a:solidFill>
                  <a:srgbClr val="FFFFFF"/>
                </a:solidFill>
                <a:latin typeface="Calibri"/>
                <a:ea typeface="Calibri"/>
                <a:cs typeface="Calibri"/>
                <a:sym typeface="Calibri"/>
              </a:defRPr>
            </a:lvl2pPr>
            <a:lvl3pPr marL="0" lvl="2" indent="0" algn="r">
              <a:spcBef>
                <a:spcPts val="0"/>
              </a:spcBef>
              <a:buNone/>
              <a:defRPr sz="900">
                <a:solidFill>
                  <a:srgbClr val="FFFFFF"/>
                </a:solidFill>
                <a:latin typeface="Calibri"/>
                <a:ea typeface="Calibri"/>
                <a:cs typeface="Calibri"/>
                <a:sym typeface="Calibri"/>
              </a:defRPr>
            </a:lvl3pPr>
            <a:lvl4pPr marL="0" lvl="3" indent="0" algn="r">
              <a:spcBef>
                <a:spcPts val="0"/>
              </a:spcBef>
              <a:buNone/>
              <a:defRPr sz="900">
                <a:solidFill>
                  <a:srgbClr val="FFFFFF"/>
                </a:solidFill>
                <a:latin typeface="Calibri"/>
                <a:ea typeface="Calibri"/>
                <a:cs typeface="Calibri"/>
                <a:sym typeface="Calibri"/>
              </a:defRPr>
            </a:lvl4pPr>
            <a:lvl5pPr marL="0" lvl="4" indent="0" algn="r">
              <a:spcBef>
                <a:spcPts val="0"/>
              </a:spcBef>
              <a:buNone/>
              <a:defRPr sz="900">
                <a:solidFill>
                  <a:srgbClr val="FFFFFF"/>
                </a:solidFill>
                <a:latin typeface="Calibri"/>
                <a:ea typeface="Calibri"/>
                <a:cs typeface="Calibri"/>
                <a:sym typeface="Calibri"/>
              </a:defRPr>
            </a:lvl5pPr>
            <a:lvl6pPr marL="0" lvl="5" indent="0" algn="r">
              <a:spcBef>
                <a:spcPts val="0"/>
              </a:spcBef>
              <a:buNone/>
              <a:defRPr sz="900">
                <a:solidFill>
                  <a:srgbClr val="FFFFFF"/>
                </a:solidFill>
                <a:latin typeface="Calibri"/>
                <a:ea typeface="Calibri"/>
                <a:cs typeface="Calibri"/>
                <a:sym typeface="Calibri"/>
              </a:defRPr>
            </a:lvl6pPr>
            <a:lvl7pPr marL="0" lvl="6" indent="0" algn="r">
              <a:spcBef>
                <a:spcPts val="0"/>
              </a:spcBef>
              <a:buNone/>
              <a:defRPr sz="900">
                <a:solidFill>
                  <a:srgbClr val="FFFFFF"/>
                </a:solidFill>
                <a:latin typeface="Calibri"/>
                <a:ea typeface="Calibri"/>
                <a:cs typeface="Calibri"/>
                <a:sym typeface="Calibri"/>
              </a:defRPr>
            </a:lvl7pPr>
            <a:lvl8pPr marL="0" lvl="7" indent="0" algn="r">
              <a:spcBef>
                <a:spcPts val="0"/>
              </a:spcBef>
              <a:buNone/>
              <a:defRPr sz="900">
                <a:solidFill>
                  <a:srgbClr val="FFFFFF"/>
                </a:solidFill>
                <a:latin typeface="Calibri"/>
                <a:ea typeface="Calibri"/>
                <a:cs typeface="Calibri"/>
                <a:sym typeface="Calibri"/>
              </a:defRPr>
            </a:lvl8pPr>
            <a:lvl9pPr marL="0" lvl="8" indent="0" algn="r">
              <a:spcBef>
                <a:spcPts val="0"/>
              </a:spcBef>
              <a:buNone/>
              <a:defRPr sz="9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6"/>
          <p:cNvSpPr/>
          <p:nvPr/>
        </p:nvSpPr>
        <p:spPr>
          <a:xfrm>
            <a:off x="0" y="0"/>
            <a:ext cx="9144000" cy="1651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pic>
        <p:nvPicPr>
          <p:cNvPr id="54" name="Google Shape;54;p6"/>
          <p:cNvPicPr preferRelativeResize="0"/>
          <p:nvPr/>
        </p:nvPicPr>
        <p:blipFill rotWithShape="1">
          <a:blip r:embed="rId2">
            <a:alphaModFix/>
          </a:blip>
          <a:srcRect/>
          <a:stretch/>
        </p:blipFill>
        <p:spPr>
          <a:xfrm>
            <a:off x="5900382" y="594061"/>
            <a:ext cx="2614968" cy="347444"/>
          </a:xfrm>
          <a:prstGeom prst="rect">
            <a:avLst/>
          </a:prstGeom>
          <a:noFill/>
          <a:ln>
            <a:noFill/>
          </a:ln>
        </p:spPr>
      </p:pic>
      <p:pic>
        <p:nvPicPr>
          <p:cNvPr id="55" name="Google Shape;55;p6" descr="08E63123-0EA5-48C1-AA21-28EADA3137E5"/>
          <p:cNvPicPr preferRelativeResize="0"/>
          <p:nvPr/>
        </p:nvPicPr>
        <p:blipFill rotWithShape="1">
          <a:blip r:embed="rId3">
            <a:alphaModFix/>
          </a:blip>
          <a:srcRect/>
          <a:stretch/>
        </p:blipFill>
        <p:spPr>
          <a:xfrm>
            <a:off x="375332" y="353698"/>
            <a:ext cx="1272261" cy="5904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Boxed)">
  <p:cSld name="1_Title and Content (Boxed)">
    <p:bg>
      <p:bgPr>
        <a:solidFill>
          <a:srgbClr val="E8E8E8"/>
        </a:solidFill>
        <a:effectLst/>
      </p:bgPr>
    </p:bg>
    <p:spTree>
      <p:nvGrpSpPr>
        <p:cNvPr id="1" name="Shape 56"/>
        <p:cNvGrpSpPr/>
        <p:nvPr/>
      </p:nvGrpSpPr>
      <p:grpSpPr>
        <a:xfrm>
          <a:off x="0" y="0"/>
          <a:ext cx="0" cy="0"/>
          <a:chOff x="0" y="0"/>
          <a:chExt cx="0" cy="0"/>
        </a:xfrm>
      </p:grpSpPr>
      <p:sp>
        <p:nvSpPr>
          <p:cNvPr id="57" name="Google Shape;57;p7"/>
          <p:cNvSpPr/>
          <p:nvPr/>
        </p:nvSpPr>
        <p:spPr>
          <a:xfrm>
            <a:off x="0" y="0"/>
            <a:ext cx="9144000" cy="121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8" name="Google Shape;58;p7"/>
          <p:cNvSpPr txBox="1">
            <a:spLocks noGrp="1"/>
          </p:cNvSpPr>
          <p:nvPr>
            <p:ph type="title"/>
          </p:nvPr>
        </p:nvSpPr>
        <p:spPr>
          <a:xfrm>
            <a:off x="1772997" y="152400"/>
            <a:ext cx="6742500" cy="9144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7"/>
          <p:cNvSpPr txBox="1">
            <a:spLocks noGrp="1"/>
          </p:cNvSpPr>
          <p:nvPr>
            <p:ph type="body" idx="1"/>
          </p:nvPr>
        </p:nvSpPr>
        <p:spPr>
          <a:xfrm>
            <a:off x="628650" y="1335281"/>
            <a:ext cx="7886700" cy="4841700"/>
          </a:xfrm>
          <a:prstGeom prst="rect">
            <a:avLst/>
          </a:prstGeom>
          <a:solidFill>
            <a:schemeClr val="lt1"/>
          </a:solidFill>
          <a:ln>
            <a:noFill/>
          </a:ln>
        </p:spPr>
        <p:txBody>
          <a:bodyPr spcFirstLastPara="1" wrap="square" lIns="171450" tIns="411475" rIns="205725" bIns="34275" anchor="t" anchorCtr="0">
            <a:normAutofit/>
          </a:bodyPr>
          <a:lstStyle>
            <a:lvl1pPr marL="457200" lvl="0" indent="-349250" algn="l">
              <a:lnSpc>
                <a:spcPct val="100000"/>
              </a:lnSpc>
              <a:spcBef>
                <a:spcPts val="800"/>
              </a:spcBef>
              <a:spcAft>
                <a:spcPts val="0"/>
              </a:spcAft>
              <a:buClr>
                <a:schemeClr val="accent1"/>
              </a:buClr>
              <a:buSzPts val="1900"/>
              <a:buFont typeface="Arial"/>
              <a:buChar char="•"/>
              <a:defRPr sz="1900"/>
            </a:lvl1pPr>
            <a:lvl2pPr marL="914400" lvl="1" indent="-330200" algn="l">
              <a:lnSpc>
                <a:spcPct val="100000"/>
              </a:lnSpc>
              <a:spcBef>
                <a:spcPts val="800"/>
              </a:spcBef>
              <a:spcAft>
                <a:spcPts val="0"/>
              </a:spcAft>
              <a:buClr>
                <a:schemeClr val="accent1"/>
              </a:buClr>
              <a:buSzPts val="1600"/>
              <a:buFont typeface="Arial"/>
              <a:buChar char="•"/>
              <a:defRPr sz="1600"/>
            </a:lvl2pPr>
            <a:lvl3pPr marL="1371600" lvl="2" indent="-311150" algn="l">
              <a:lnSpc>
                <a:spcPct val="100000"/>
              </a:lnSpc>
              <a:spcBef>
                <a:spcPts val="800"/>
              </a:spcBef>
              <a:spcAft>
                <a:spcPts val="0"/>
              </a:spcAft>
              <a:buClr>
                <a:schemeClr val="accent1"/>
              </a:buClr>
              <a:buSzPts val="1300"/>
              <a:buFont typeface="Arial"/>
              <a:buChar char="•"/>
              <a:defRPr sz="1300"/>
            </a:lvl3pPr>
            <a:lvl4pPr marL="1828800" lvl="3" indent="-311150" algn="l">
              <a:lnSpc>
                <a:spcPct val="100000"/>
              </a:lnSpc>
              <a:spcBef>
                <a:spcPts val="800"/>
              </a:spcBef>
              <a:spcAft>
                <a:spcPts val="0"/>
              </a:spcAft>
              <a:buClr>
                <a:schemeClr val="accent1"/>
              </a:buClr>
              <a:buSzPts val="1300"/>
              <a:buFont typeface="Arial"/>
              <a:buChar char="•"/>
              <a:defRPr sz="1300"/>
            </a:lvl4pPr>
            <a:lvl5pPr marL="2286000" lvl="4" indent="-311150" algn="l">
              <a:lnSpc>
                <a:spcPct val="100000"/>
              </a:lnSpc>
              <a:spcBef>
                <a:spcPts val="800"/>
              </a:spcBef>
              <a:spcAft>
                <a:spcPts val="0"/>
              </a:spcAft>
              <a:buClr>
                <a:schemeClr val="accent1"/>
              </a:buClr>
              <a:buSzPts val="1300"/>
              <a:buFont typeface="Arial"/>
              <a:buChar char="•"/>
              <a:defRPr sz="13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7"/>
          <p:cNvSpPr txBox="1">
            <a:spLocks noGrp="1"/>
          </p:cNvSpPr>
          <p:nvPr>
            <p:ph type="dt" idx="10"/>
          </p:nvPr>
        </p:nvSpPr>
        <p:spPr>
          <a:xfrm>
            <a:off x="628650" y="6356350"/>
            <a:ext cx="10188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7"/>
          <p:cNvSpPr txBox="1">
            <a:spLocks noGrp="1"/>
          </p:cNvSpPr>
          <p:nvPr>
            <p:ph type="sldNum" idx="12"/>
          </p:nvPr>
        </p:nvSpPr>
        <p:spPr>
          <a:xfrm>
            <a:off x="7418349" y="6356350"/>
            <a:ext cx="10971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7"/>
          <p:cNvSpPr/>
          <p:nvPr/>
        </p:nvSpPr>
        <p:spPr>
          <a:xfrm>
            <a:off x="0" y="1216025"/>
            <a:ext cx="9144000" cy="119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3" name="Google Shape;63;p7"/>
          <p:cNvSpPr txBox="1">
            <a:spLocks noGrp="1"/>
          </p:cNvSpPr>
          <p:nvPr>
            <p:ph type="ftr" idx="11"/>
          </p:nvPr>
        </p:nvSpPr>
        <p:spPr>
          <a:xfrm>
            <a:off x="2163942" y="6356350"/>
            <a:ext cx="4816200" cy="3651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64" name="Google Shape;64;p7"/>
          <p:cNvPicPr preferRelativeResize="0"/>
          <p:nvPr/>
        </p:nvPicPr>
        <p:blipFill>
          <a:blip r:embed="rId2">
            <a:alphaModFix/>
          </a:blip>
          <a:stretch>
            <a:fillRect/>
          </a:stretch>
        </p:blipFill>
        <p:spPr>
          <a:xfrm>
            <a:off x="628641" y="12900"/>
            <a:ext cx="1893094" cy="857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White)">
  <p:cSld name="1_Title and Content (White)">
    <p:spTree>
      <p:nvGrpSpPr>
        <p:cNvPr id="1" name="Shape 65"/>
        <p:cNvGrpSpPr/>
        <p:nvPr/>
      </p:nvGrpSpPr>
      <p:grpSpPr>
        <a:xfrm>
          <a:off x="0" y="0"/>
          <a:ext cx="0" cy="0"/>
          <a:chOff x="0" y="0"/>
          <a:chExt cx="0" cy="0"/>
        </a:xfrm>
      </p:grpSpPr>
      <p:sp>
        <p:nvSpPr>
          <p:cNvPr id="66" name="Google Shape;66;p8"/>
          <p:cNvSpPr/>
          <p:nvPr/>
        </p:nvSpPr>
        <p:spPr>
          <a:xfrm>
            <a:off x="0" y="0"/>
            <a:ext cx="9144000" cy="121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7" name="Google Shape;67;p8"/>
          <p:cNvSpPr txBox="1">
            <a:spLocks noGrp="1"/>
          </p:cNvSpPr>
          <p:nvPr>
            <p:ph type="title"/>
          </p:nvPr>
        </p:nvSpPr>
        <p:spPr>
          <a:xfrm>
            <a:off x="1863437" y="152400"/>
            <a:ext cx="6651900" cy="9144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8"/>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1"/>
              </a:buClr>
              <a:buSzPts val="1900"/>
              <a:buChar char="•"/>
              <a:defRPr/>
            </a:lvl1pPr>
            <a:lvl2pPr marL="914400" lvl="1" indent="-330200" algn="l">
              <a:lnSpc>
                <a:spcPct val="100000"/>
              </a:lnSpc>
              <a:spcBef>
                <a:spcPts val="800"/>
              </a:spcBef>
              <a:spcAft>
                <a:spcPts val="0"/>
              </a:spcAft>
              <a:buClr>
                <a:schemeClr val="accent1"/>
              </a:buClr>
              <a:buSzPts val="1600"/>
              <a:buChar char="•"/>
              <a:defRPr/>
            </a:lvl2pPr>
            <a:lvl3pPr marL="1371600" lvl="2" indent="-311150" algn="l">
              <a:lnSpc>
                <a:spcPct val="100000"/>
              </a:lnSpc>
              <a:spcBef>
                <a:spcPts val="800"/>
              </a:spcBef>
              <a:spcAft>
                <a:spcPts val="0"/>
              </a:spcAft>
              <a:buClr>
                <a:schemeClr val="accent1"/>
              </a:buClr>
              <a:buSzPts val="1300"/>
              <a:buChar char="•"/>
              <a:defRPr/>
            </a:lvl3pPr>
            <a:lvl4pPr marL="1828800" lvl="3" indent="-311150" algn="l">
              <a:lnSpc>
                <a:spcPct val="100000"/>
              </a:lnSpc>
              <a:spcBef>
                <a:spcPts val="800"/>
              </a:spcBef>
              <a:spcAft>
                <a:spcPts val="0"/>
              </a:spcAft>
              <a:buClr>
                <a:schemeClr val="accent1"/>
              </a:buClr>
              <a:buSzPts val="1300"/>
              <a:buChar char="•"/>
              <a:defRPr/>
            </a:lvl4pPr>
            <a:lvl5pPr marL="2286000" lvl="4" indent="-311150" algn="l">
              <a:lnSpc>
                <a:spcPct val="100000"/>
              </a:lnSpc>
              <a:spcBef>
                <a:spcPts val="800"/>
              </a:spcBef>
              <a:spcAft>
                <a:spcPts val="0"/>
              </a:spcAft>
              <a:buClr>
                <a:schemeClr val="accent1"/>
              </a:buClr>
              <a:buSzPts val="13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8"/>
          <p:cNvSpPr txBox="1">
            <a:spLocks noGrp="1"/>
          </p:cNvSpPr>
          <p:nvPr>
            <p:ph type="dt" idx="10"/>
          </p:nvPr>
        </p:nvSpPr>
        <p:spPr>
          <a:xfrm>
            <a:off x="628650" y="6356350"/>
            <a:ext cx="10188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8"/>
          <p:cNvSpPr txBox="1">
            <a:spLocks noGrp="1"/>
          </p:cNvSpPr>
          <p:nvPr>
            <p:ph type="sldNum" idx="12"/>
          </p:nvPr>
        </p:nvSpPr>
        <p:spPr>
          <a:xfrm>
            <a:off x="7418349" y="6356350"/>
            <a:ext cx="10971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8"/>
          <p:cNvSpPr/>
          <p:nvPr/>
        </p:nvSpPr>
        <p:spPr>
          <a:xfrm>
            <a:off x="0" y="1216025"/>
            <a:ext cx="9144000" cy="119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72" name="Google Shape;72;p8"/>
          <p:cNvSpPr txBox="1">
            <a:spLocks noGrp="1"/>
          </p:cNvSpPr>
          <p:nvPr>
            <p:ph type="ftr" idx="11"/>
          </p:nvPr>
        </p:nvSpPr>
        <p:spPr>
          <a:xfrm>
            <a:off x="2163943" y="6356352"/>
            <a:ext cx="4816200" cy="3651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900"/>
              <a:buFont typeface="Calibri"/>
              <a:buNone/>
              <a:defRPr>
                <a:solidFill>
                  <a:srgbClr val="000000"/>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73" name="Google Shape;73;p8"/>
          <p:cNvPicPr preferRelativeResize="0"/>
          <p:nvPr/>
        </p:nvPicPr>
        <p:blipFill rotWithShape="1">
          <a:blip r:embed="rId2">
            <a:alphaModFix/>
          </a:blip>
          <a:srcRect/>
          <a:stretch/>
        </p:blipFill>
        <p:spPr>
          <a:xfrm>
            <a:off x="88323" y="216450"/>
            <a:ext cx="1344044" cy="583205"/>
          </a:xfrm>
          <a:prstGeom prst="rect">
            <a:avLst/>
          </a:prstGeom>
          <a:solidFill>
            <a:schemeClr val="lt1"/>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1865376" y="155448"/>
            <a:ext cx="6652200" cy="914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3E65AF"/>
              </a:buClr>
              <a:buSzPts val="3300"/>
              <a:buFont typeface="Calibri"/>
              <a:buNone/>
              <a:defRPr>
                <a:solidFill>
                  <a:srgbClr val="3E65A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9"/>
          <p:cNvSpPr txBox="1">
            <a:spLocks noGrp="1"/>
          </p:cNvSpPr>
          <p:nvPr>
            <p:ph type="ftr" idx="11"/>
          </p:nvPr>
        </p:nvSpPr>
        <p:spPr>
          <a:xfrm>
            <a:off x="2476633" y="6356349"/>
            <a:ext cx="41907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9"/>
          <p:cNvSpPr txBox="1">
            <a:spLocks noGrp="1"/>
          </p:cNvSpPr>
          <p:nvPr>
            <p:ph type="sldNum" idx="12"/>
          </p:nvPr>
        </p:nvSpPr>
        <p:spPr>
          <a:xfrm>
            <a:off x="7418349" y="6356350"/>
            <a:ext cx="10971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a:solidFill>
                  <a:srgbClr val="FFFFFF"/>
                </a:solidFill>
                <a:latin typeface="Calibri"/>
                <a:ea typeface="Calibri"/>
                <a:cs typeface="Calibri"/>
                <a:sym typeface="Calibri"/>
              </a:defRPr>
            </a:lvl1pPr>
            <a:lvl2pPr marL="0" lvl="1" indent="0" algn="r">
              <a:spcBef>
                <a:spcPts val="0"/>
              </a:spcBef>
              <a:buNone/>
              <a:defRPr sz="900" b="1">
                <a:solidFill>
                  <a:srgbClr val="FFFFFF"/>
                </a:solidFill>
                <a:latin typeface="Calibri"/>
                <a:ea typeface="Calibri"/>
                <a:cs typeface="Calibri"/>
                <a:sym typeface="Calibri"/>
              </a:defRPr>
            </a:lvl2pPr>
            <a:lvl3pPr marL="0" lvl="2" indent="0" algn="r">
              <a:spcBef>
                <a:spcPts val="0"/>
              </a:spcBef>
              <a:buNone/>
              <a:defRPr sz="900" b="1">
                <a:solidFill>
                  <a:srgbClr val="FFFFFF"/>
                </a:solidFill>
                <a:latin typeface="Calibri"/>
                <a:ea typeface="Calibri"/>
                <a:cs typeface="Calibri"/>
                <a:sym typeface="Calibri"/>
              </a:defRPr>
            </a:lvl3pPr>
            <a:lvl4pPr marL="0" lvl="3" indent="0" algn="r">
              <a:spcBef>
                <a:spcPts val="0"/>
              </a:spcBef>
              <a:buNone/>
              <a:defRPr sz="900" b="1">
                <a:solidFill>
                  <a:srgbClr val="FFFFFF"/>
                </a:solidFill>
                <a:latin typeface="Calibri"/>
                <a:ea typeface="Calibri"/>
                <a:cs typeface="Calibri"/>
                <a:sym typeface="Calibri"/>
              </a:defRPr>
            </a:lvl4pPr>
            <a:lvl5pPr marL="0" lvl="4" indent="0" algn="r">
              <a:spcBef>
                <a:spcPts val="0"/>
              </a:spcBef>
              <a:buNone/>
              <a:defRPr sz="900" b="1">
                <a:solidFill>
                  <a:srgbClr val="FFFFFF"/>
                </a:solidFill>
                <a:latin typeface="Calibri"/>
                <a:ea typeface="Calibri"/>
                <a:cs typeface="Calibri"/>
                <a:sym typeface="Calibri"/>
              </a:defRPr>
            </a:lvl5pPr>
            <a:lvl6pPr marL="0" lvl="5" indent="0" algn="r">
              <a:spcBef>
                <a:spcPts val="0"/>
              </a:spcBef>
              <a:buNone/>
              <a:defRPr sz="900" b="1">
                <a:solidFill>
                  <a:srgbClr val="FFFFFF"/>
                </a:solidFill>
                <a:latin typeface="Calibri"/>
                <a:ea typeface="Calibri"/>
                <a:cs typeface="Calibri"/>
                <a:sym typeface="Calibri"/>
              </a:defRPr>
            </a:lvl6pPr>
            <a:lvl7pPr marL="0" lvl="6" indent="0" algn="r">
              <a:spcBef>
                <a:spcPts val="0"/>
              </a:spcBef>
              <a:buNone/>
              <a:defRPr sz="900" b="1">
                <a:solidFill>
                  <a:srgbClr val="FFFFFF"/>
                </a:solidFill>
                <a:latin typeface="Calibri"/>
                <a:ea typeface="Calibri"/>
                <a:cs typeface="Calibri"/>
                <a:sym typeface="Calibri"/>
              </a:defRPr>
            </a:lvl7pPr>
            <a:lvl8pPr marL="0" lvl="7" indent="0" algn="r">
              <a:spcBef>
                <a:spcPts val="0"/>
              </a:spcBef>
              <a:buNone/>
              <a:defRPr sz="900" b="1">
                <a:solidFill>
                  <a:srgbClr val="FFFFFF"/>
                </a:solidFill>
                <a:latin typeface="Calibri"/>
                <a:ea typeface="Calibri"/>
                <a:cs typeface="Calibri"/>
                <a:sym typeface="Calibri"/>
              </a:defRPr>
            </a:lvl8pPr>
            <a:lvl9pPr marL="0" lvl="8" indent="0" algn="r">
              <a:spcBef>
                <a:spcPts val="0"/>
              </a:spcBef>
              <a:buNone/>
              <a:defRPr sz="9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9"/>
          <p:cNvPicPr preferRelativeResize="0"/>
          <p:nvPr/>
        </p:nvPicPr>
        <p:blipFill rotWithShape="1">
          <a:blip r:embed="rId2">
            <a:alphaModFix/>
          </a:blip>
          <a:srcRect/>
          <a:stretch/>
        </p:blipFill>
        <p:spPr>
          <a:xfrm>
            <a:off x="88323" y="216450"/>
            <a:ext cx="1344044" cy="583205"/>
          </a:xfrm>
          <a:prstGeom prst="rect">
            <a:avLst/>
          </a:prstGeom>
          <a:solidFill>
            <a:schemeClr val="lt1"/>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10"/>
          <p:cNvSpPr/>
          <p:nvPr/>
        </p:nvSpPr>
        <p:spPr>
          <a:xfrm>
            <a:off x="-75" y="6727600"/>
            <a:ext cx="9144000" cy="13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txBox="1">
            <a:spLocks noGrp="1"/>
          </p:cNvSpPr>
          <p:nvPr>
            <p:ph type="title"/>
          </p:nvPr>
        </p:nvSpPr>
        <p:spPr>
          <a:xfrm>
            <a:off x="311700" y="593367"/>
            <a:ext cx="8520600" cy="9432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 name="Google Shape;82;p10"/>
          <p:cNvSpPr txBox="1">
            <a:spLocks noGrp="1"/>
          </p:cNvSpPr>
          <p:nvPr>
            <p:ph type="body" idx="1"/>
          </p:nvPr>
        </p:nvSpPr>
        <p:spPr>
          <a:xfrm>
            <a:off x="311700" y="1688433"/>
            <a:ext cx="8520600" cy="4403700"/>
          </a:xfrm>
          <a:prstGeom prst="rect">
            <a:avLst/>
          </a:prstGeom>
        </p:spPr>
        <p:txBody>
          <a:bodyPr spcFirstLastPara="1" wrap="square" lIns="68575" tIns="34275" rIns="68575" bIns="34275" anchor="t" anchorCtr="0">
            <a:normAutofit/>
          </a:bodyPr>
          <a:lstStyle>
            <a:lvl1pPr marL="457200" lvl="0" indent="-349250" rtl="0">
              <a:spcBef>
                <a:spcPts val="800"/>
              </a:spcBef>
              <a:spcAft>
                <a:spcPts val="0"/>
              </a:spcAft>
              <a:buSzPts val="1900"/>
              <a:buChar char="•"/>
              <a:defRPr/>
            </a:lvl1pPr>
            <a:lvl2pPr marL="914400" lvl="1" indent="-330200" rtl="0">
              <a:spcBef>
                <a:spcPts val="800"/>
              </a:spcBef>
              <a:spcAft>
                <a:spcPts val="0"/>
              </a:spcAft>
              <a:buSzPts val="1600"/>
              <a:buChar char="•"/>
              <a:defRPr/>
            </a:lvl2pPr>
            <a:lvl3pPr marL="1371600" lvl="2" indent="-311150" rtl="0">
              <a:spcBef>
                <a:spcPts val="800"/>
              </a:spcBef>
              <a:spcAft>
                <a:spcPts val="0"/>
              </a:spcAft>
              <a:buSzPts val="1300"/>
              <a:buChar char="•"/>
              <a:defRPr/>
            </a:lvl3pPr>
            <a:lvl4pPr marL="1828800" lvl="3" indent="-311150" rtl="0">
              <a:spcBef>
                <a:spcPts val="800"/>
              </a:spcBef>
              <a:spcAft>
                <a:spcPts val="0"/>
              </a:spcAft>
              <a:buSzPts val="1300"/>
              <a:buChar char="•"/>
              <a:defRPr/>
            </a:lvl4pPr>
            <a:lvl5pPr marL="2286000" lvl="4" indent="-311150" rtl="0">
              <a:spcBef>
                <a:spcPts val="800"/>
              </a:spcBef>
              <a:spcAft>
                <a:spcPts val="0"/>
              </a:spcAft>
              <a:buSzPts val="1300"/>
              <a:buChar char="•"/>
              <a:defRPr/>
            </a:lvl5pPr>
            <a:lvl6pPr marL="2743200" lvl="5" indent="-317500" rtl="0">
              <a:spcBef>
                <a:spcPts val="8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83" name="Google Shape;83;p10"/>
          <p:cNvSpPr txBox="1">
            <a:spLocks noGrp="1"/>
          </p:cNvSpPr>
          <p:nvPr>
            <p:ph type="sldNum" idx="12"/>
          </p:nvPr>
        </p:nvSpPr>
        <p:spPr>
          <a:xfrm>
            <a:off x="8472458" y="6217622"/>
            <a:ext cx="548700" cy="5247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1" name="Google Shape;11;p1"/>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marR="0" lvl="0" indent="-349250" algn="l" rtl="0">
              <a:lnSpc>
                <a:spcPct val="100000"/>
              </a:lnSpc>
              <a:spcBef>
                <a:spcPts val="800"/>
              </a:spcBef>
              <a:spcAft>
                <a:spcPts val="0"/>
              </a:spcAft>
              <a:buClr>
                <a:schemeClr val="accent1"/>
              </a:buClr>
              <a:buSzPts val="1900"/>
              <a:buFont typeface="Arial"/>
              <a:buChar char="•"/>
              <a:defRPr sz="19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8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0"/>
            <a:ext cx="1018800" cy="3651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476633" y="6356349"/>
            <a:ext cx="4190700" cy="3651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7418349" y="6356350"/>
            <a:ext cx="1097100" cy="365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000000"/>
                </a:solidFill>
                <a:latin typeface="Calibri"/>
                <a:ea typeface="Calibri"/>
                <a:cs typeface="Calibri"/>
                <a:sym typeface="Calibri"/>
              </a:defRPr>
            </a:lvl1pPr>
            <a:lvl2pPr marL="0" marR="0" lvl="1" indent="0" algn="r" rtl="0">
              <a:spcBef>
                <a:spcPts val="0"/>
              </a:spcBef>
              <a:buNone/>
              <a:defRPr sz="900" b="0" i="0" u="none" strike="noStrike" cap="none">
                <a:solidFill>
                  <a:srgbClr val="000000"/>
                </a:solidFill>
                <a:latin typeface="Calibri"/>
                <a:ea typeface="Calibri"/>
                <a:cs typeface="Calibri"/>
                <a:sym typeface="Calibri"/>
              </a:defRPr>
            </a:lvl2pPr>
            <a:lvl3pPr marL="0" marR="0" lvl="2" indent="0" algn="r" rtl="0">
              <a:spcBef>
                <a:spcPts val="0"/>
              </a:spcBef>
              <a:buNone/>
              <a:defRPr sz="900" b="0" i="0" u="none" strike="noStrike" cap="none">
                <a:solidFill>
                  <a:srgbClr val="000000"/>
                </a:solidFill>
                <a:latin typeface="Calibri"/>
                <a:ea typeface="Calibri"/>
                <a:cs typeface="Calibri"/>
                <a:sym typeface="Calibri"/>
              </a:defRPr>
            </a:lvl3pPr>
            <a:lvl4pPr marL="0" marR="0" lvl="3" indent="0" algn="r" rtl="0">
              <a:spcBef>
                <a:spcPts val="0"/>
              </a:spcBef>
              <a:buNone/>
              <a:defRPr sz="900" b="0" i="0" u="none" strike="noStrike" cap="none">
                <a:solidFill>
                  <a:srgbClr val="000000"/>
                </a:solidFill>
                <a:latin typeface="Calibri"/>
                <a:ea typeface="Calibri"/>
                <a:cs typeface="Calibri"/>
                <a:sym typeface="Calibri"/>
              </a:defRPr>
            </a:lvl4pPr>
            <a:lvl5pPr marL="0" marR="0" lvl="4" indent="0" algn="r" rtl="0">
              <a:spcBef>
                <a:spcPts val="0"/>
              </a:spcBef>
              <a:buNone/>
              <a:defRPr sz="900" b="0" i="0" u="none" strike="noStrike" cap="none">
                <a:solidFill>
                  <a:srgbClr val="000000"/>
                </a:solidFill>
                <a:latin typeface="Calibri"/>
                <a:ea typeface="Calibri"/>
                <a:cs typeface="Calibri"/>
                <a:sym typeface="Calibri"/>
              </a:defRPr>
            </a:lvl5pPr>
            <a:lvl6pPr marL="0" marR="0" lvl="5" indent="0" algn="r" rtl="0">
              <a:spcBef>
                <a:spcPts val="0"/>
              </a:spcBef>
              <a:buNone/>
              <a:defRPr sz="900" b="0" i="0" u="none" strike="noStrike" cap="none">
                <a:solidFill>
                  <a:srgbClr val="000000"/>
                </a:solidFill>
                <a:latin typeface="Calibri"/>
                <a:ea typeface="Calibri"/>
                <a:cs typeface="Calibri"/>
                <a:sym typeface="Calibri"/>
              </a:defRPr>
            </a:lvl6pPr>
            <a:lvl7pPr marL="0" marR="0" lvl="6" indent="0" algn="r" rtl="0">
              <a:spcBef>
                <a:spcPts val="0"/>
              </a:spcBef>
              <a:buNone/>
              <a:defRPr sz="900" b="0" i="0" u="none" strike="noStrike" cap="none">
                <a:solidFill>
                  <a:srgbClr val="000000"/>
                </a:solidFill>
                <a:latin typeface="Calibri"/>
                <a:ea typeface="Calibri"/>
                <a:cs typeface="Calibri"/>
                <a:sym typeface="Calibri"/>
              </a:defRPr>
            </a:lvl7pPr>
            <a:lvl8pPr marL="0" marR="0" lvl="7" indent="0" algn="r" rtl="0">
              <a:spcBef>
                <a:spcPts val="0"/>
              </a:spcBef>
              <a:buNone/>
              <a:defRPr sz="900" b="0" i="0" u="none" strike="noStrike" cap="none">
                <a:solidFill>
                  <a:srgbClr val="000000"/>
                </a:solidFill>
                <a:latin typeface="Calibri"/>
                <a:ea typeface="Calibri"/>
                <a:cs typeface="Calibri"/>
                <a:sym typeface="Calibri"/>
              </a:defRPr>
            </a:lvl8pPr>
            <a:lvl9pPr marL="0" marR="0" lvl="8" indent="0" algn="r" rtl="0">
              <a:spcBef>
                <a:spcPts val="0"/>
              </a:spcBef>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docs.google.com/document/d/15Rs9rKAZ08IXPg3k0mWl1-0vtI-6HK6yDzTRDXWyidQ/edit?usp=sharing" TargetMode="External"/><Relationship Id="rId4" Type="http://schemas.openxmlformats.org/officeDocument/2006/relationships/hyperlink" Target="https://docs.google.com/document/d/1qJdNblB5uMywVn1GeCxufJe0jKYEC2ZmPAHKgb56DUo/edit?usp=shari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docs.google.com/document/d/15Rs9rKAZ08IXPg3k0mWl1-0vtI-6HK6yDzTRDXWyidQ/edit?usp=sharing" TargetMode="External"/><Relationship Id="rId4" Type="http://schemas.openxmlformats.org/officeDocument/2006/relationships/hyperlink" Target="https://docs.google.com/document/d/1qJdNblB5uMywVn1GeCxufJe0jKYEC2ZmPAHKgb56DUo/edit?usp=sharin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docs.google.com/document/d/15Rs9rKAZ08IXPg3k0mWl1-0vtI-6HK6yDzTRDXWyidQ/edit?usp=sharing" TargetMode="External"/><Relationship Id="rId4" Type="http://schemas.openxmlformats.org/officeDocument/2006/relationships/hyperlink" Target="https://docs.google.com/document/d/1qJdNblB5uMywVn1GeCxufJe0jKYEC2ZmPAHKgb56DUo/edit?usp=sharin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assets-global.website-files.com/5d3725188825e071f1670246/6062383b3f8932b212e9c98b_PBIS%20Cultural%20Responsiveness%20Field%20Guide%20v2.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p:nvPr/>
        </p:nvSpPr>
        <p:spPr>
          <a:xfrm>
            <a:off x="685800" y="4550900"/>
            <a:ext cx="82224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900" b="1">
                <a:solidFill>
                  <a:schemeClr val="accent2"/>
                </a:solidFill>
                <a:latin typeface="Calibri"/>
                <a:ea typeface="Calibri"/>
                <a:cs typeface="Calibri"/>
                <a:sym typeface="Calibri"/>
              </a:rPr>
              <a:t>Solutions Development Tool &amp; Practice</a:t>
            </a:r>
            <a:endParaRPr sz="3900" b="1">
              <a:solidFill>
                <a:schemeClr val="accent2"/>
              </a:solidFill>
              <a:latin typeface="Calibri"/>
              <a:ea typeface="Calibri"/>
              <a:cs typeface="Calibri"/>
              <a:sym typeface="Calibri"/>
            </a:endParaRPr>
          </a:p>
          <a:p>
            <a:pPr marL="0" marR="0" lvl="0" indent="0" algn="ctr" rtl="0">
              <a:spcBef>
                <a:spcPts val="0"/>
              </a:spcBef>
              <a:spcAft>
                <a:spcPts val="0"/>
              </a:spcAft>
              <a:buNone/>
            </a:pPr>
            <a:r>
              <a:rPr lang="en-US" sz="3400" b="1">
                <a:solidFill>
                  <a:schemeClr val="accent2"/>
                </a:solidFill>
                <a:latin typeface="Calibri"/>
                <a:ea typeface="Calibri"/>
                <a:cs typeface="Calibri"/>
                <a:sym typeface="Calibri"/>
              </a:rPr>
              <a:t>(TFI 1.12 &amp; 1.13)</a:t>
            </a:r>
            <a:endParaRPr sz="3400" b="1">
              <a:solidFill>
                <a:schemeClr val="accent2"/>
              </a:solidFill>
              <a:latin typeface="Calibri"/>
              <a:ea typeface="Calibri"/>
              <a:cs typeface="Calibri"/>
              <a:sym typeface="Calibri"/>
            </a:endParaRPr>
          </a:p>
          <a:p>
            <a:pPr marL="0" marR="0" lvl="0" indent="0" algn="ctr" rtl="0">
              <a:spcBef>
                <a:spcPts val="0"/>
              </a:spcBef>
              <a:spcAft>
                <a:spcPts val="0"/>
              </a:spcAft>
              <a:buNone/>
            </a:pPr>
            <a:endParaRPr sz="1800" b="1">
              <a:solidFill>
                <a:schemeClr val="accent2"/>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accent2"/>
                </a:solidFill>
                <a:latin typeface="Calibri"/>
                <a:ea typeface="Calibri"/>
                <a:cs typeface="Calibri"/>
                <a:sym typeface="Calibri"/>
              </a:rPr>
              <a:t>Updated September, 2022</a:t>
            </a:r>
            <a:endParaRPr sz="1800" b="1">
              <a:solidFill>
                <a:schemeClr val="accent2"/>
              </a:solidFill>
              <a:latin typeface="Calibri"/>
              <a:ea typeface="Calibri"/>
              <a:cs typeface="Calibri"/>
              <a:sym typeface="Calibri"/>
            </a:endParaRPr>
          </a:p>
        </p:txBody>
      </p:sp>
      <p:sp>
        <p:nvSpPr>
          <p:cNvPr id="137" name="Google Shape;137;p25"/>
          <p:cNvSpPr txBox="1">
            <a:spLocks noGrp="1"/>
          </p:cNvSpPr>
          <p:nvPr>
            <p:ph type="ctrTitle"/>
          </p:nvPr>
        </p:nvSpPr>
        <p:spPr>
          <a:xfrm>
            <a:off x="685800" y="2903619"/>
            <a:ext cx="7772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400"/>
              <a:buFont typeface="Twentieth Century"/>
              <a:buNone/>
            </a:pPr>
            <a:r>
              <a:rPr lang="en-US" b="1"/>
              <a:t>Tier 1</a:t>
            </a:r>
            <a:r>
              <a:rPr lang="en-US" sz="4410" b="1"/>
              <a:t> Team Training </a:t>
            </a:r>
            <a:endParaRPr sz="4410" b="1"/>
          </a:p>
          <a:p>
            <a:pPr marL="0" lvl="0" indent="0" algn="ctr" rtl="0">
              <a:spcBef>
                <a:spcPts val="0"/>
              </a:spcBef>
              <a:spcAft>
                <a:spcPts val="0"/>
              </a:spcAft>
              <a:buClr>
                <a:schemeClr val="dk2"/>
              </a:buClr>
              <a:buSzPts val="4400"/>
              <a:buFont typeface="Twentieth Century"/>
              <a:buNone/>
            </a:pPr>
            <a:r>
              <a:rPr lang="en-US" sz="4410" b="1"/>
              <a:t>Day 8</a:t>
            </a:r>
            <a:endParaRPr b="1"/>
          </a:p>
        </p:txBody>
      </p:sp>
      <p:pic>
        <p:nvPicPr>
          <p:cNvPr id="138" name="Google Shape;138;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152400"/>
            <a:ext cx="9143998" cy="21229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p:nvPr/>
        </p:nvSpPr>
        <p:spPr>
          <a:xfrm>
            <a:off x="500414" y="1266172"/>
            <a:ext cx="8122500" cy="5170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b="1" i="0" u="none" strike="noStrike" cap="none">
                <a:solidFill>
                  <a:schemeClr val="dk1"/>
                </a:solidFill>
                <a:latin typeface="Calibri"/>
                <a:ea typeface="Calibri"/>
                <a:cs typeface="Calibri"/>
                <a:sym typeface="Calibri"/>
              </a:rPr>
              <a:t>Effort: What is the current status of your systems?</a:t>
            </a:r>
            <a:endParaRPr sz="1600">
              <a:latin typeface="Calibri"/>
              <a:ea typeface="Calibri"/>
              <a:cs typeface="Calibri"/>
              <a:sym typeface="Calibri"/>
            </a:endParaRPr>
          </a:p>
          <a:p>
            <a:pPr marL="285750" marR="0" lvl="0" indent="-2984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School-wide Tiered Fidelity Inventory (TFI Progress Monitoring)</a:t>
            </a:r>
            <a:endParaRPr sz="1600">
              <a:latin typeface="Calibri"/>
              <a:ea typeface="Calibri"/>
              <a:cs typeface="Calibri"/>
              <a:sym typeface="Calibri"/>
            </a:endParaRPr>
          </a:p>
          <a:p>
            <a:pPr marL="285750" marR="0" lvl="0" indent="-2984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Self-Assessment Survey (SAS) – Staff</a:t>
            </a:r>
            <a:endParaRPr sz="1600">
              <a:latin typeface="Calibri"/>
              <a:ea typeface="Calibri"/>
              <a:cs typeface="Calibri"/>
              <a:sym typeface="Calibri"/>
            </a:endParaRPr>
          </a:p>
          <a:p>
            <a:pPr marL="285750" marR="0" lvl="0" indent="-2984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Opinion Survey</a:t>
            </a:r>
            <a:endParaRPr sz="1600">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600" b="1">
                <a:solidFill>
                  <a:schemeClr val="dk1"/>
                </a:solidFill>
                <a:latin typeface="Calibri"/>
                <a:ea typeface="Calibri"/>
                <a:cs typeface="Calibri"/>
                <a:sym typeface="Calibri"/>
              </a:rPr>
              <a:t>Fidelity: Are you doing what the framework outlines? Are you doing what you said you would?</a:t>
            </a:r>
            <a:endParaRPr sz="1600">
              <a:latin typeface="Calibri"/>
              <a:ea typeface="Calibri"/>
              <a:cs typeface="Calibri"/>
              <a:sym typeface="Calibri"/>
            </a:endParaRPr>
          </a:p>
          <a:p>
            <a:pPr marL="285750" marR="0" lvl="0" indent="-2984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School-wide Tiered Fidelity Inventory (TFI-Annual Assessment)</a:t>
            </a:r>
            <a:endParaRPr sz="1600">
              <a:latin typeface="Calibri"/>
              <a:ea typeface="Calibri"/>
              <a:cs typeface="Calibri"/>
              <a:sym typeface="Calibri"/>
            </a:endParaRPr>
          </a:p>
          <a:p>
            <a:pPr marL="285750" marR="0" lvl="0" indent="-2984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Self-Assessment Survey (SAS) – Staff</a:t>
            </a:r>
            <a:endParaRPr sz="1600">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600" b="1">
                <a:solidFill>
                  <a:schemeClr val="dk1"/>
                </a:solidFill>
                <a:latin typeface="Calibri"/>
                <a:ea typeface="Calibri"/>
                <a:cs typeface="Calibri"/>
                <a:sym typeface="Calibri"/>
              </a:rPr>
              <a:t>Outcome: Are your systems working?</a:t>
            </a:r>
            <a:endParaRPr sz="1600">
              <a:latin typeface="Calibri"/>
              <a:ea typeface="Calibri"/>
              <a:cs typeface="Calibri"/>
              <a:sym typeface="Calibri"/>
            </a:endParaRPr>
          </a:p>
          <a:p>
            <a:pPr marL="285750" marR="0" lvl="0" indent="-2984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Office Discipline Referrals (ODR’s)</a:t>
            </a:r>
            <a:endParaRPr sz="1600">
              <a:latin typeface="Calibri"/>
              <a:ea typeface="Calibri"/>
              <a:cs typeface="Calibri"/>
              <a:sym typeface="Calibri"/>
            </a:endParaRPr>
          </a:p>
          <a:p>
            <a:pPr marL="285750" marR="0" lvl="0" indent="-2984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Check-In Check-out (CICO)/Point Sheets</a:t>
            </a:r>
            <a:endParaRPr sz="1600">
              <a:latin typeface="Calibri"/>
              <a:ea typeface="Calibri"/>
              <a:cs typeface="Calibri"/>
              <a:sym typeface="Calibri"/>
            </a:endParaRPr>
          </a:p>
          <a:p>
            <a:pPr marL="285750" marR="0" lvl="0" indent="-2984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Suspensions/Expulsions</a:t>
            </a:r>
            <a:endParaRPr sz="1600">
              <a:latin typeface="Calibri"/>
              <a:ea typeface="Calibri"/>
              <a:cs typeface="Calibri"/>
              <a:sym typeface="Calibri"/>
            </a:endParaRPr>
          </a:p>
          <a:p>
            <a:pPr marL="285750" marR="0" lvl="0" indent="-2984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Attendance</a:t>
            </a:r>
            <a:endParaRPr sz="1600">
              <a:latin typeface="Calibri"/>
              <a:ea typeface="Calibri"/>
              <a:cs typeface="Calibri"/>
              <a:sym typeface="Calibri"/>
            </a:endParaRPr>
          </a:p>
          <a:p>
            <a:pPr marL="285750" marR="0" lvl="0" indent="-2984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Grades/Test Scores</a:t>
            </a:r>
            <a:endParaRPr sz="1600">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34"/>
          <p:cNvSpPr txBox="1">
            <a:spLocks noGrp="1"/>
          </p:cNvSpPr>
          <p:nvPr>
            <p:ph type="title"/>
          </p:nvPr>
        </p:nvSpPr>
        <p:spPr>
          <a:xfrm>
            <a:off x="2157010" y="147765"/>
            <a:ext cx="6987000" cy="915300"/>
          </a:xfrm>
          <a:prstGeom prst="rect">
            <a:avLst/>
          </a:prstGeom>
          <a:noFill/>
          <a:ln>
            <a:noFill/>
          </a:ln>
        </p:spPr>
        <p:txBody>
          <a:bodyPr spcFirstLastPara="1" wrap="square" lIns="91425" tIns="45700" rIns="91425" bIns="45700" anchor="ctr" anchorCtr="0">
            <a:normAutofit/>
          </a:bodyPr>
          <a:lstStyle/>
          <a:p>
            <a:pPr marL="0" lvl="0" indent="457200" algn="l" rtl="0">
              <a:spcBef>
                <a:spcPts val="0"/>
              </a:spcBef>
              <a:spcAft>
                <a:spcPts val="0"/>
              </a:spcAft>
              <a:buClr>
                <a:schemeClr val="dk2"/>
              </a:buClr>
              <a:buSzPts val="4400"/>
              <a:buFont typeface="Twentieth Century"/>
              <a:buNone/>
            </a:pPr>
            <a:r>
              <a:rPr lang="en-US" sz="4000" b="1"/>
              <a:t>REVIEW:  3 Types of Data</a:t>
            </a:r>
            <a:endParaRPr sz="4000" b="1"/>
          </a:p>
        </p:txBody>
      </p:sp>
      <p:sp>
        <p:nvSpPr>
          <p:cNvPr id="210" name="Google Shape;210;p34">
            <a:extLst>
              <a:ext uri="{C183D7F6-B498-43B3-948B-1728B52AA6E4}">
                <adec:decorative xmlns:adec="http://schemas.microsoft.com/office/drawing/2017/decorative" val="1"/>
              </a:ext>
            </a:extLst>
          </p:cNvPr>
          <p:cNvSpPr/>
          <p:nvPr/>
        </p:nvSpPr>
        <p:spPr>
          <a:xfrm>
            <a:off x="0" y="4067700"/>
            <a:ext cx="6066900" cy="27903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Effect transition="in" filter="fade">
                                      <p:cBhvr>
                                        <p:cTn id="7" dur="1000"/>
                                        <p:tgtEl>
                                          <p:spTgt spid="2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xEl>
                                              <p:pRg st="1" end="1"/>
                                            </p:txEl>
                                          </p:spTgt>
                                        </p:tgtEl>
                                        <p:attrNameLst>
                                          <p:attrName>style.visibility</p:attrName>
                                        </p:attrNameLst>
                                      </p:cBhvr>
                                      <p:to>
                                        <p:strVal val="visible"/>
                                      </p:to>
                                    </p:set>
                                    <p:animEffect transition="in" filter="fade">
                                      <p:cBhvr>
                                        <p:cTn id="12" dur="1000"/>
                                        <p:tgtEl>
                                          <p:spTgt spid="2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xEl>
                                              <p:pRg st="2" end="2"/>
                                            </p:txEl>
                                          </p:spTgt>
                                        </p:tgtEl>
                                        <p:attrNameLst>
                                          <p:attrName>style.visibility</p:attrName>
                                        </p:attrNameLst>
                                      </p:cBhvr>
                                      <p:to>
                                        <p:strVal val="visible"/>
                                      </p:to>
                                    </p:set>
                                    <p:animEffect transition="in" filter="fade">
                                      <p:cBhvr>
                                        <p:cTn id="17" dur="1000"/>
                                        <p:tgtEl>
                                          <p:spTgt spid="2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xEl>
                                              <p:pRg st="3" end="3"/>
                                            </p:txEl>
                                          </p:spTgt>
                                        </p:tgtEl>
                                        <p:attrNameLst>
                                          <p:attrName>style.visibility</p:attrName>
                                        </p:attrNameLst>
                                      </p:cBhvr>
                                      <p:to>
                                        <p:strVal val="visible"/>
                                      </p:to>
                                    </p:set>
                                    <p:animEffect transition="in" filter="fade">
                                      <p:cBhvr>
                                        <p:cTn id="22" dur="1000"/>
                                        <p:tgtEl>
                                          <p:spTgt spid="2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8">
                                            <p:txEl>
                                              <p:pRg st="4" end="4"/>
                                            </p:txEl>
                                          </p:spTgt>
                                        </p:tgtEl>
                                        <p:attrNameLst>
                                          <p:attrName>style.visibility</p:attrName>
                                        </p:attrNameLst>
                                      </p:cBhvr>
                                      <p:to>
                                        <p:strVal val="visible"/>
                                      </p:to>
                                    </p:set>
                                    <p:animEffect transition="in" filter="fade">
                                      <p:cBhvr>
                                        <p:cTn id="27" dur="1000"/>
                                        <p:tgtEl>
                                          <p:spTgt spid="2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8">
                                            <p:txEl>
                                              <p:pRg st="5" end="5"/>
                                            </p:txEl>
                                          </p:spTgt>
                                        </p:tgtEl>
                                        <p:attrNameLst>
                                          <p:attrName>style.visibility</p:attrName>
                                        </p:attrNameLst>
                                      </p:cBhvr>
                                      <p:to>
                                        <p:strVal val="visible"/>
                                      </p:to>
                                    </p:set>
                                    <p:animEffect transition="in" filter="fade">
                                      <p:cBhvr>
                                        <p:cTn id="32" dur="1000"/>
                                        <p:tgtEl>
                                          <p:spTgt spid="2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8">
                                            <p:txEl>
                                              <p:pRg st="6" end="6"/>
                                            </p:txEl>
                                          </p:spTgt>
                                        </p:tgtEl>
                                        <p:attrNameLst>
                                          <p:attrName>style.visibility</p:attrName>
                                        </p:attrNameLst>
                                      </p:cBhvr>
                                      <p:to>
                                        <p:strVal val="visible"/>
                                      </p:to>
                                    </p:set>
                                    <p:animEffect transition="in" filter="fade">
                                      <p:cBhvr>
                                        <p:cTn id="37" dur="1000"/>
                                        <p:tgtEl>
                                          <p:spTgt spid="20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8">
                                            <p:txEl>
                                              <p:pRg st="7" end="7"/>
                                            </p:txEl>
                                          </p:spTgt>
                                        </p:tgtEl>
                                        <p:attrNameLst>
                                          <p:attrName>style.visibility</p:attrName>
                                        </p:attrNameLst>
                                      </p:cBhvr>
                                      <p:to>
                                        <p:strVal val="visible"/>
                                      </p:to>
                                    </p:set>
                                    <p:animEffect transition="in" filter="fade">
                                      <p:cBhvr>
                                        <p:cTn id="42" dur="1000"/>
                                        <p:tgtEl>
                                          <p:spTgt spid="20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8">
                                            <p:txEl>
                                              <p:pRg st="8" end="8"/>
                                            </p:txEl>
                                          </p:spTgt>
                                        </p:tgtEl>
                                        <p:attrNameLst>
                                          <p:attrName>style.visibility</p:attrName>
                                        </p:attrNameLst>
                                      </p:cBhvr>
                                      <p:to>
                                        <p:strVal val="visible"/>
                                      </p:to>
                                    </p:set>
                                    <p:animEffect transition="in" filter="fade">
                                      <p:cBhvr>
                                        <p:cTn id="47" dur="1000"/>
                                        <p:tgtEl>
                                          <p:spTgt spid="20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8">
                                            <p:txEl>
                                              <p:pRg st="9" end="9"/>
                                            </p:txEl>
                                          </p:spTgt>
                                        </p:tgtEl>
                                        <p:attrNameLst>
                                          <p:attrName>style.visibility</p:attrName>
                                        </p:attrNameLst>
                                      </p:cBhvr>
                                      <p:to>
                                        <p:strVal val="visible"/>
                                      </p:to>
                                    </p:set>
                                    <p:animEffect transition="in" filter="fade">
                                      <p:cBhvr>
                                        <p:cTn id="52" dur="1000"/>
                                        <p:tgtEl>
                                          <p:spTgt spid="20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8">
                                            <p:txEl>
                                              <p:pRg st="10" end="10"/>
                                            </p:txEl>
                                          </p:spTgt>
                                        </p:tgtEl>
                                        <p:attrNameLst>
                                          <p:attrName>style.visibility</p:attrName>
                                        </p:attrNameLst>
                                      </p:cBhvr>
                                      <p:to>
                                        <p:strVal val="visible"/>
                                      </p:to>
                                    </p:set>
                                    <p:animEffect transition="in" filter="fade">
                                      <p:cBhvr>
                                        <p:cTn id="57" dur="1000"/>
                                        <p:tgtEl>
                                          <p:spTgt spid="20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8">
                                            <p:txEl>
                                              <p:pRg st="11" end="11"/>
                                            </p:txEl>
                                          </p:spTgt>
                                        </p:tgtEl>
                                        <p:attrNameLst>
                                          <p:attrName>style.visibility</p:attrName>
                                        </p:attrNameLst>
                                      </p:cBhvr>
                                      <p:to>
                                        <p:strVal val="visible"/>
                                      </p:to>
                                    </p:set>
                                    <p:animEffect transition="in" filter="fade">
                                      <p:cBhvr>
                                        <p:cTn id="62" dur="1000"/>
                                        <p:tgtEl>
                                          <p:spTgt spid="20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8">
                                            <p:txEl>
                                              <p:pRg st="12" end="12"/>
                                            </p:txEl>
                                          </p:spTgt>
                                        </p:tgtEl>
                                        <p:attrNameLst>
                                          <p:attrName>style.visibility</p:attrName>
                                        </p:attrNameLst>
                                      </p:cBhvr>
                                      <p:to>
                                        <p:strVal val="visible"/>
                                      </p:to>
                                    </p:set>
                                    <p:animEffect transition="in" filter="fade">
                                      <p:cBhvr>
                                        <p:cTn id="67" dur="1000"/>
                                        <p:tgtEl>
                                          <p:spTgt spid="20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8">
                                            <p:txEl>
                                              <p:pRg st="13" end="13"/>
                                            </p:txEl>
                                          </p:spTgt>
                                        </p:tgtEl>
                                        <p:attrNameLst>
                                          <p:attrName>style.visibility</p:attrName>
                                        </p:attrNameLst>
                                      </p:cBhvr>
                                      <p:to>
                                        <p:strVal val="visible"/>
                                      </p:to>
                                    </p:set>
                                    <p:animEffect transition="in" filter="fade">
                                      <p:cBhvr>
                                        <p:cTn id="72" dur="1000"/>
                                        <p:tgtEl>
                                          <p:spTgt spid="208">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8">
                                            <p:txEl>
                                              <p:pRg st="14" end="14"/>
                                            </p:txEl>
                                          </p:spTgt>
                                        </p:tgtEl>
                                        <p:attrNameLst>
                                          <p:attrName>style.visibility</p:attrName>
                                        </p:attrNameLst>
                                      </p:cBhvr>
                                      <p:to>
                                        <p:strVal val="visible"/>
                                      </p:to>
                                    </p:set>
                                    <p:animEffect transition="in" filter="fade">
                                      <p:cBhvr>
                                        <p:cTn id="77" dur="1000"/>
                                        <p:tgtEl>
                                          <p:spTgt spid="208">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8">
                                            <p:txEl>
                                              <p:pRg st="15" end="15"/>
                                            </p:txEl>
                                          </p:spTgt>
                                        </p:tgtEl>
                                        <p:attrNameLst>
                                          <p:attrName>style.visibility</p:attrName>
                                        </p:attrNameLst>
                                      </p:cBhvr>
                                      <p:to>
                                        <p:strVal val="visible"/>
                                      </p:to>
                                    </p:set>
                                    <p:animEffect transition="in" filter="fade">
                                      <p:cBhvr>
                                        <p:cTn id="82" dur="1000"/>
                                        <p:tgtEl>
                                          <p:spTgt spid="208">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10"/>
                                        </p:tgtEl>
                                        <p:attrNameLst>
                                          <p:attrName>style.visibility</p:attrName>
                                        </p:attrNameLst>
                                      </p:cBhvr>
                                      <p:to>
                                        <p:strVal val="visible"/>
                                      </p:to>
                                    </p:set>
                                    <p:animEffect transition="in" filter="fade">
                                      <p:cBhvr>
                                        <p:cTn id="87"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2485051" y="170625"/>
            <a:ext cx="6591300" cy="915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Questrial"/>
              <a:buNone/>
            </a:pPr>
            <a:r>
              <a:rPr lang="en-US" sz="4000" b="1"/>
              <a:t>REVIEW:  Outcome Data</a:t>
            </a:r>
            <a:endParaRPr b="1"/>
          </a:p>
        </p:txBody>
      </p:sp>
      <p:pic>
        <p:nvPicPr>
          <p:cNvPr id="217" name="Google Shape;217;p35" descr="Shows TFI 1.12 workbook activity 1"/>
          <p:cNvPicPr preferRelativeResize="0"/>
          <p:nvPr/>
        </p:nvPicPr>
        <p:blipFill>
          <a:blip r:embed="rId3">
            <a:alphaModFix/>
          </a:blip>
          <a:stretch>
            <a:fillRect/>
          </a:stretch>
        </p:blipFill>
        <p:spPr>
          <a:xfrm rot="1458628">
            <a:off x="3933588" y="2848613"/>
            <a:ext cx="5427250" cy="2492496"/>
          </a:xfrm>
          <a:prstGeom prst="rect">
            <a:avLst/>
          </a:prstGeom>
          <a:noFill/>
          <a:ln>
            <a:noFill/>
          </a:ln>
        </p:spPr>
      </p:pic>
      <p:sp>
        <p:nvSpPr>
          <p:cNvPr id="218" name="Google Shape;218;p35"/>
          <p:cNvSpPr txBox="1">
            <a:spLocks noGrp="1"/>
          </p:cNvSpPr>
          <p:nvPr>
            <p:ph type="body" idx="1"/>
          </p:nvPr>
        </p:nvSpPr>
        <p:spPr>
          <a:xfrm>
            <a:off x="273900" y="1507725"/>
            <a:ext cx="8596200" cy="4373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4000"/>
              <a:buNone/>
            </a:pPr>
            <a:r>
              <a:rPr lang="en-US" sz="4000" b="1"/>
              <a:t>Tells us if our systems are working</a:t>
            </a:r>
            <a:endParaRPr/>
          </a:p>
          <a:p>
            <a:pPr marL="285750" lvl="0" indent="-215900" algn="l" rtl="0">
              <a:spcBef>
                <a:spcPts val="640"/>
              </a:spcBef>
              <a:spcAft>
                <a:spcPts val="0"/>
              </a:spcAft>
              <a:buSzPts val="2100"/>
              <a:buFont typeface="Calibri"/>
              <a:buChar char="•"/>
            </a:pPr>
            <a:r>
              <a:rPr lang="en-US"/>
              <a:t>Office Discipline Referrals (ODR’s)</a:t>
            </a:r>
            <a:endParaRPr/>
          </a:p>
          <a:p>
            <a:pPr marL="285750" lvl="0" indent="-215900" algn="l" rtl="0">
              <a:spcBef>
                <a:spcPts val="640"/>
              </a:spcBef>
              <a:spcAft>
                <a:spcPts val="0"/>
              </a:spcAft>
              <a:buSzPts val="2100"/>
              <a:buFont typeface="Calibri"/>
              <a:buChar char="•"/>
            </a:pPr>
            <a:r>
              <a:rPr lang="en-US"/>
              <a:t>Check-In Check-out (CICO)/Point Sheets</a:t>
            </a:r>
            <a:endParaRPr/>
          </a:p>
          <a:p>
            <a:pPr marL="285750" lvl="0" indent="-215900" algn="l" rtl="0">
              <a:spcBef>
                <a:spcPts val="640"/>
              </a:spcBef>
              <a:spcAft>
                <a:spcPts val="0"/>
              </a:spcAft>
              <a:buSzPts val="2100"/>
              <a:buFont typeface="Calibri"/>
              <a:buChar char="•"/>
            </a:pPr>
            <a:r>
              <a:rPr lang="en-US"/>
              <a:t>Suspensions/Expulsions</a:t>
            </a:r>
            <a:endParaRPr/>
          </a:p>
          <a:p>
            <a:pPr marL="285750" lvl="0" indent="-215900" algn="l" rtl="0">
              <a:spcBef>
                <a:spcPts val="640"/>
              </a:spcBef>
              <a:spcAft>
                <a:spcPts val="0"/>
              </a:spcAft>
              <a:buSzPts val="2100"/>
              <a:buFont typeface="Calibri"/>
              <a:buChar char="•"/>
            </a:pPr>
            <a:r>
              <a:rPr lang="en-US"/>
              <a:t>Attendance &amp; Tardies</a:t>
            </a:r>
            <a:endParaRPr/>
          </a:p>
          <a:p>
            <a:pPr marL="285750" lvl="0" indent="-215900" algn="l" rtl="0">
              <a:spcBef>
                <a:spcPts val="640"/>
              </a:spcBef>
              <a:spcAft>
                <a:spcPts val="0"/>
              </a:spcAft>
              <a:buSzPts val="2100"/>
              <a:buFont typeface="Calibri"/>
              <a:buChar char="•"/>
            </a:pPr>
            <a:r>
              <a:rPr lang="en-US"/>
              <a:t>Grades/Test Scores</a:t>
            </a:r>
            <a:endParaRPr/>
          </a:p>
          <a:p>
            <a:pPr marL="285750" lvl="0" indent="-215900" algn="l" rtl="0">
              <a:spcBef>
                <a:spcPts val="640"/>
              </a:spcBef>
              <a:spcAft>
                <a:spcPts val="0"/>
              </a:spcAft>
              <a:buSzPts val="2100"/>
              <a:buFont typeface="Calibri"/>
              <a:buChar char="•"/>
            </a:pPr>
            <a:r>
              <a:rPr lang="en-US"/>
              <a:t>Health Office Visits</a:t>
            </a:r>
            <a:endParaRPr/>
          </a:p>
          <a:p>
            <a:pPr marL="285750" lvl="0" indent="-215900" algn="l" rtl="0">
              <a:spcBef>
                <a:spcPts val="640"/>
              </a:spcBef>
              <a:spcAft>
                <a:spcPts val="0"/>
              </a:spcAft>
              <a:buSzPts val="2100"/>
              <a:buFont typeface="Calibri"/>
              <a:buChar char="•"/>
            </a:pPr>
            <a:r>
              <a:rPr lang="en-US"/>
              <a:t>Other?</a:t>
            </a:r>
            <a:endParaRPr/>
          </a:p>
          <a:p>
            <a:pPr marL="0" lvl="0" indent="0" algn="l" rtl="0">
              <a:spcBef>
                <a:spcPts val="640"/>
              </a:spcBef>
              <a:spcAft>
                <a:spcPts val="0"/>
              </a:spcAft>
              <a:buNone/>
            </a:pPr>
            <a:endParaRPr/>
          </a:p>
          <a:p>
            <a:pPr marL="0" lvl="0" indent="0" algn="l" rtl="0">
              <a:spcBef>
                <a:spcPts val="640"/>
              </a:spcBef>
              <a:spcAft>
                <a:spcPts val="800"/>
              </a:spcAft>
              <a:buSzPts val="3200"/>
              <a:buNone/>
            </a:pPr>
            <a:endParaRPr/>
          </a:p>
        </p:txBody>
      </p:sp>
      <p:pic>
        <p:nvPicPr>
          <p:cNvPr id="219" name="Google Shape;219;p35" descr="Table with columns labeled outcome data source, frequency of review, persons/setting it is reviewed in, effective"/>
          <p:cNvPicPr preferRelativeResize="0"/>
          <p:nvPr/>
        </p:nvPicPr>
        <p:blipFill>
          <a:blip r:embed="rId4">
            <a:alphaModFix/>
          </a:blip>
          <a:stretch>
            <a:fillRect/>
          </a:stretch>
        </p:blipFill>
        <p:spPr>
          <a:xfrm rot="-501526">
            <a:off x="505135" y="5033385"/>
            <a:ext cx="5314901" cy="16402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1603501" y="121825"/>
            <a:ext cx="75405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Questrial"/>
              <a:buNone/>
            </a:pPr>
            <a:r>
              <a:rPr lang="en-US" sz="3600" b="1"/>
              <a:t>     </a:t>
            </a:r>
            <a:r>
              <a:rPr lang="en-US" sz="4000" b="1"/>
              <a:t>Useful Data Decision-Making</a:t>
            </a:r>
            <a:endParaRPr sz="3100" b="1"/>
          </a:p>
        </p:txBody>
      </p:sp>
      <p:sp>
        <p:nvSpPr>
          <p:cNvPr id="226" name="Google Shape;226;p36"/>
          <p:cNvSpPr txBox="1">
            <a:spLocks noGrp="1"/>
          </p:cNvSpPr>
          <p:nvPr>
            <p:ph type="body" idx="1"/>
          </p:nvPr>
        </p:nvSpPr>
        <p:spPr>
          <a:xfrm>
            <a:off x="365125" y="1600200"/>
            <a:ext cx="8711100" cy="45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r>
              <a:rPr lang="en-US" sz="3070"/>
              <a:t>It’s important to begin with a statement of a problem</a:t>
            </a:r>
            <a:endParaRPr sz="3070"/>
          </a:p>
          <a:p>
            <a:pPr marL="742950" lvl="1" indent="-292100" algn="l" rtl="0">
              <a:lnSpc>
                <a:spcPct val="90000"/>
              </a:lnSpc>
              <a:spcBef>
                <a:spcPts val="560"/>
              </a:spcBef>
              <a:spcAft>
                <a:spcPts val="0"/>
              </a:spcAft>
              <a:buSzPts val="2900"/>
              <a:buChar char="•"/>
            </a:pPr>
            <a:r>
              <a:rPr lang="en-US" sz="2900"/>
              <a:t>Everyone must be working on the same problem with the same assumptions</a:t>
            </a:r>
            <a:endParaRPr sz="2900"/>
          </a:p>
          <a:p>
            <a:pPr marL="742950" lvl="1" indent="-107950" algn="l" rtl="0">
              <a:lnSpc>
                <a:spcPct val="90000"/>
              </a:lnSpc>
              <a:spcBef>
                <a:spcPts val="560"/>
              </a:spcBef>
              <a:spcAft>
                <a:spcPts val="0"/>
              </a:spcAft>
              <a:buSzPts val="2800"/>
              <a:buNone/>
            </a:pPr>
            <a:endParaRPr sz="2770"/>
          </a:p>
          <a:p>
            <a:pPr marL="0" lvl="0" indent="0" algn="l" rtl="0">
              <a:lnSpc>
                <a:spcPct val="90000"/>
              </a:lnSpc>
              <a:spcBef>
                <a:spcPts val="640"/>
              </a:spcBef>
              <a:spcAft>
                <a:spcPts val="0"/>
              </a:spcAft>
              <a:buSzPts val="3200"/>
              <a:buNone/>
            </a:pPr>
            <a:r>
              <a:rPr lang="en-US" sz="3070"/>
              <a:t>Problems </a:t>
            </a:r>
            <a:r>
              <a:rPr lang="en-US" sz="3070" b="1" i="1" u="sng"/>
              <a:t>often</a:t>
            </a:r>
            <a:r>
              <a:rPr lang="en-US" sz="3070"/>
              <a:t> are framed in “primary” form. </a:t>
            </a:r>
            <a:endParaRPr sz="3070"/>
          </a:p>
          <a:p>
            <a:pPr marL="742950" lvl="1" indent="-355600" algn="l" rtl="0">
              <a:lnSpc>
                <a:spcPct val="90000"/>
              </a:lnSpc>
              <a:spcBef>
                <a:spcPts val="520"/>
              </a:spcBef>
              <a:spcAft>
                <a:spcPts val="0"/>
              </a:spcAft>
              <a:buSzPts val="2900"/>
              <a:buChar char="•"/>
            </a:pPr>
            <a:r>
              <a:rPr lang="en-US" sz="2900"/>
              <a:t>This raises awareness and concern, but is not useful for problem solving</a:t>
            </a:r>
            <a:endParaRPr sz="2900"/>
          </a:p>
          <a:p>
            <a:pPr marL="742950" lvl="1" indent="-292100" algn="l" rtl="0">
              <a:lnSpc>
                <a:spcPct val="90000"/>
              </a:lnSpc>
              <a:spcBef>
                <a:spcPts val="560"/>
              </a:spcBef>
              <a:spcAft>
                <a:spcPts val="0"/>
              </a:spcAft>
              <a:buSzPts val="2900"/>
              <a:buChar char="•"/>
            </a:pPr>
            <a:r>
              <a:rPr lang="en-US" sz="2900"/>
              <a:t>Use a more detailed review of the data to build precise problem statements, which are solvable</a:t>
            </a:r>
            <a:endParaRPr sz="2900"/>
          </a:p>
          <a:p>
            <a:pPr marL="742950" lvl="1" indent="-107950" algn="l" rtl="0">
              <a:lnSpc>
                <a:spcPct val="90000"/>
              </a:lnSpc>
              <a:spcBef>
                <a:spcPts val="560"/>
              </a:spcBef>
              <a:spcAft>
                <a:spcPts val="0"/>
              </a:spcAft>
              <a:buSzPts val="2800"/>
              <a:buNone/>
            </a:pPr>
            <a:endParaRPr/>
          </a:p>
          <a:p>
            <a:pPr marL="742950" lvl="1" indent="-107950" algn="l" rtl="0">
              <a:lnSpc>
                <a:spcPct val="90000"/>
              </a:lnSpc>
              <a:spcBef>
                <a:spcPts val="560"/>
              </a:spcBef>
              <a:spcAft>
                <a:spcPts val="0"/>
              </a:spcAft>
              <a:buSzPts val="2800"/>
              <a:buNone/>
            </a:pPr>
            <a:endParaRPr i="1"/>
          </a:p>
          <a:p>
            <a:pPr marL="0" lvl="0" indent="0" algn="l" rtl="0">
              <a:lnSpc>
                <a:spcPct val="90000"/>
              </a:lnSpc>
              <a:spcBef>
                <a:spcPts val="640"/>
              </a:spcBef>
              <a:spcAft>
                <a:spcPts val="0"/>
              </a:spcAft>
              <a:buSzPts val="3200"/>
              <a:buNone/>
            </a:pPr>
            <a:endParaRPr/>
          </a:p>
          <a:p>
            <a:pPr marL="742950" lvl="1" indent="-107950" algn="l" rtl="0">
              <a:lnSpc>
                <a:spcPct val="90000"/>
              </a:lnSpc>
              <a:spcBef>
                <a:spcPts val="560"/>
              </a:spcBef>
              <a:spcAft>
                <a:spcPts val="0"/>
              </a:spcAft>
              <a:buSzPts val="2800"/>
              <a:buNone/>
            </a:pPr>
            <a:endParaRPr/>
          </a:p>
          <a:p>
            <a:pPr marL="0" lvl="0" indent="0" algn="l" rtl="0">
              <a:lnSpc>
                <a:spcPct val="90000"/>
              </a:lnSpc>
              <a:spcBef>
                <a:spcPts val="640"/>
              </a:spcBef>
              <a:spcAft>
                <a:spcPts val="0"/>
              </a:spcAft>
              <a:buSzPts val="3200"/>
              <a:buNone/>
            </a:pPr>
            <a:endParaRPr/>
          </a:p>
          <a:p>
            <a:pPr marL="742950" lvl="1" indent="-107950" algn="l" rtl="0">
              <a:lnSpc>
                <a:spcPct val="90000"/>
              </a:lnSpc>
              <a:spcBef>
                <a:spcPts val="560"/>
              </a:spcBef>
              <a:spcAft>
                <a:spcPts val="0"/>
              </a:spcAft>
              <a:buSzPts val="2800"/>
              <a:buNone/>
            </a:pPr>
            <a:endParaRPr/>
          </a:p>
          <a:p>
            <a:pPr marL="742950" lvl="1" indent="-107950" algn="l" rtl="0">
              <a:lnSpc>
                <a:spcPct val="90000"/>
              </a:lnSpc>
              <a:spcBef>
                <a:spcPts val="560"/>
              </a:spcBef>
              <a:spcAft>
                <a:spcPts val="0"/>
              </a:spcAft>
              <a:buSzPts val="2800"/>
              <a:buNone/>
            </a:pPr>
            <a:endParaRPr/>
          </a:p>
          <a:p>
            <a:pPr marL="742950" lvl="1" indent="-107950" algn="l" rtl="0">
              <a:lnSpc>
                <a:spcPct val="90000"/>
              </a:lnSpc>
              <a:spcBef>
                <a:spcPts val="560"/>
              </a:spcBef>
              <a:spcAft>
                <a:spcPts val="0"/>
              </a:spcAft>
              <a:buSzPts val="2800"/>
              <a:buNone/>
            </a:pPr>
            <a:endParaRPr i="1"/>
          </a:p>
          <a:p>
            <a:pPr marL="0" lvl="0" indent="0" algn="l" rtl="0">
              <a:lnSpc>
                <a:spcPct val="90000"/>
              </a:lnSpc>
              <a:spcBef>
                <a:spcPts val="640"/>
              </a:spcBef>
              <a:spcAft>
                <a:spcPts val="80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animEffect transition="in" filter="fade">
                                      <p:cBhvr>
                                        <p:cTn id="7" dur="1000"/>
                                        <p:tgtEl>
                                          <p:spTgt spid="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xEl>
                                              <p:pRg st="1" end="1"/>
                                            </p:txEl>
                                          </p:spTgt>
                                        </p:tgtEl>
                                        <p:attrNameLst>
                                          <p:attrName>style.visibility</p:attrName>
                                        </p:attrNameLst>
                                      </p:cBhvr>
                                      <p:to>
                                        <p:strVal val="visible"/>
                                      </p:to>
                                    </p:set>
                                    <p:animEffect transition="in" filter="fade">
                                      <p:cBhvr>
                                        <p:cTn id="12" dur="1000"/>
                                        <p:tgtEl>
                                          <p:spTgt spid="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xEl>
                                              <p:pRg st="2" end="2"/>
                                            </p:txEl>
                                          </p:spTgt>
                                        </p:tgtEl>
                                        <p:attrNameLst>
                                          <p:attrName>style.visibility</p:attrName>
                                        </p:attrNameLst>
                                      </p:cBhvr>
                                      <p:to>
                                        <p:strVal val="visible"/>
                                      </p:to>
                                    </p:set>
                                    <p:animEffect transition="in" filter="fade">
                                      <p:cBhvr>
                                        <p:cTn id="17" dur="1000"/>
                                        <p:tgtEl>
                                          <p:spTgt spid="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xEl>
                                              <p:pRg st="3" end="3"/>
                                            </p:txEl>
                                          </p:spTgt>
                                        </p:tgtEl>
                                        <p:attrNameLst>
                                          <p:attrName>style.visibility</p:attrName>
                                        </p:attrNameLst>
                                      </p:cBhvr>
                                      <p:to>
                                        <p:strVal val="visible"/>
                                      </p:to>
                                    </p:set>
                                    <p:animEffect transition="in" filter="fade">
                                      <p:cBhvr>
                                        <p:cTn id="22" dur="1000"/>
                                        <p:tgtEl>
                                          <p:spTgt spid="2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6">
                                            <p:txEl>
                                              <p:pRg st="4" end="4"/>
                                            </p:txEl>
                                          </p:spTgt>
                                        </p:tgtEl>
                                        <p:attrNameLst>
                                          <p:attrName>style.visibility</p:attrName>
                                        </p:attrNameLst>
                                      </p:cBhvr>
                                      <p:to>
                                        <p:strVal val="visible"/>
                                      </p:to>
                                    </p:set>
                                    <p:animEffect transition="in" filter="fade">
                                      <p:cBhvr>
                                        <p:cTn id="27" dur="1000"/>
                                        <p:tgtEl>
                                          <p:spTgt spid="2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6">
                                            <p:txEl>
                                              <p:pRg st="5" end="5"/>
                                            </p:txEl>
                                          </p:spTgt>
                                        </p:tgtEl>
                                        <p:attrNameLst>
                                          <p:attrName>style.visibility</p:attrName>
                                        </p:attrNameLst>
                                      </p:cBhvr>
                                      <p:to>
                                        <p:strVal val="visible"/>
                                      </p:to>
                                    </p:set>
                                    <p:animEffect transition="in" filter="fade">
                                      <p:cBhvr>
                                        <p:cTn id="32" dur="1000"/>
                                        <p:tgtEl>
                                          <p:spTgt spid="2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6">
                                            <p:txEl>
                                              <p:pRg st="6" end="6"/>
                                            </p:txEl>
                                          </p:spTgt>
                                        </p:tgtEl>
                                        <p:attrNameLst>
                                          <p:attrName>style.visibility</p:attrName>
                                        </p:attrNameLst>
                                      </p:cBhvr>
                                      <p:to>
                                        <p:strVal val="visible"/>
                                      </p:to>
                                    </p:set>
                                    <p:animEffect transition="in" filter="fade">
                                      <p:cBhvr>
                                        <p:cTn id="37" dur="1000"/>
                                        <p:tgtEl>
                                          <p:spTgt spid="2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6">
                                            <p:txEl>
                                              <p:pRg st="7" end="7"/>
                                            </p:txEl>
                                          </p:spTgt>
                                        </p:tgtEl>
                                        <p:attrNameLst>
                                          <p:attrName>style.visibility</p:attrName>
                                        </p:attrNameLst>
                                      </p:cBhvr>
                                      <p:to>
                                        <p:strVal val="visible"/>
                                      </p:to>
                                    </p:set>
                                    <p:animEffect transition="in" filter="fade">
                                      <p:cBhvr>
                                        <p:cTn id="42" dur="1000"/>
                                        <p:tgtEl>
                                          <p:spTgt spid="2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6">
                                            <p:txEl>
                                              <p:pRg st="8" end="8"/>
                                            </p:txEl>
                                          </p:spTgt>
                                        </p:tgtEl>
                                        <p:attrNameLst>
                                          <p:attrName>style.visibility</p:attrName>
                                        </p:attrNameLst>
                                      </p:cBhvr>
                                      <p:to>
                                        <p:strVal val="visible"/>
                                      </p:to>
                                    </p:set>
                                    <p:animEffect transition="in" filter="fade">
                                      <p:cBhvr>
                                        <p:cTn id="47" dur="1000"/>
                                        <p:tgtEl>
                                          <p:spTgt spid="22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6">
                                            <p:txEl>
                                              <p:pRg st="9" end="9"/>
                                            </p:txEl>
                                          </p:spTgt>
                                        </p:tgtEl>
                                        <p:attrNameLst>
                                          <p:attrName>style.visibility</p:attrName>
                                        </p:attrNameLst>
                                      </p:cBhvr>
                                      <p:to>
                                        <p:strVal val="visible"/>
                                      </p:to>
                                    </p:set>
                                    <p:animEffect transition="in" filter="fade">
                                      <p:cBhvr>
                                        <p:cTn id="52" dur="1000"/>
                                        <p:tgtEl>
                                          <p:spTgt spid="22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6">
                                            <p:txEl>
                                              <p:pRg st="10" end="10"/>
                                            </p:txEl>
                                          </p:spTgt>
                                        </p:tgtEl>
                                        <p:attrNameLst>
                                          <p:attrName>style.visibility</p:attrName>
                                        </p:attrNameLst>
                                      </p:cBhvr>
                                      <p:to>
                                        <p:strVal val="visible"/>
                                      </p:to>
                                    </p:set>
                                    <p:animEffect transition="in" filter="fade">
                                      <p:cBhvr>
                                        <p:cTn id="57" dur="1000"/>
                                        <p:tgtEl>
                                          <p:spTgt spid="22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6">
                                            <p:txEl>
                                              <p:pRg st="11" end="11"/>
                                            </p:txEl>
                                          </p:spTgt>
                                        </p:tgtEl>
                                        <p:attrNameLst>
                                          <p:attrName>style.visibility</p:attrName>
                                        </p:attrNameLst>
                                      </p:cBhvr>
                                      <p:to>
                                        <p:strVal val="visible"/>
                                      </p:to>
                                    </p:set>
                                    <p:animEffect transition="in" filter="fade">
                                      <p:cBhvr>
                                        <p:cTn id="62" dur="1000"/>
                                        <p:tgtEl>
                                          <p:spTgt spid="22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6">
                                            <p:txEl>
                                              <p:pRg st="12" end="12"/>
                                            </p:txEl>
                                          </p:spTgt>
                                        </p:tgtEl>
                                        <p:attrNameLst>
                                          <p:attrName>style.visibility</p:attrName>
                                        </p:attrNameLst>
                                      </p:cBhvr>
                                      <p:to>
                                        <p:strVal val="visible"/>
                                      </p:to>
                                    </p:set>
                                    <p:animEffect transition="in" filter="fade">
                                      <p:cBhvr>
                                        <p:cTn id="67" dur="1000"/>
                                        <p:tgtEl>
                                          <p:spTgt spid="22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6">
                                            <p:txEl>
                                              <p:pRg st="13" end="13"/>
                                            </p:txEl>
                                          </p:spTgt>
                                        </p:tgtEl>
                                        <p:attrNameLst>
                                          <p:attrName>style.visibility</p:attrName>
                                        </p:attrNameLst>
                                      </p:cBhvr>
                                      <p:to>
                                        <p:strVal val="visible"/>
                                      </p:to>
                                    </p:set>
                                    <p:animEffect transition="in" filter="fade">
                                      <p:cBhvr>
                                        <p:cTn id="72" dur="1000"/>
                                        <p:tgtEl>
                                          <p:spTgt spid="22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6">
                                            <p:txEl>
                                              <p:pRg st="14" end="14"/>
                                            </p:txEl>
                                          </p:spTgt>
                                        </p:tgtEl>
                                        <p:attrNameLst>
                                          <p:attrName>style.visibility</p:attrName>
                                        </p:attrNameLst>
                                      </p:cBhvr>
                                      <p:to>
                                        <p:strVal val="visible"/>
                                      </p:to>
                                    </p:set>
                                    <p:animEffect transition="in" filter="fade">
                                      <p:cBhvr>
                                        <p:cTn id="77" dur="1000"/>
                                        <p:tgtEl>
                                          <p:spTgt spid="22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2208872" y="168000"/>
            <a:ext cx="6742500" cy="9144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Clr>
                <a:schemeClr val="dk2"/>
              </a:buClr>
              <a:buSzPts val="3600"/>
              <a:buFont typeface="Questrial"/>
              <a:buNone/>
            </a:pPr>
            <a:r>
              <a:rPr lang="en-US" sz="4000" b="1"/>
              <a:t>Useful Data Decision-Making</a:t>
            </a:r>
            <a:endParaRPr/>
          </a:p>
        </p:txBody>
      </p:sp>
      <p:sp>
        <p:nvSpPr>
          <p:cNvPr id="233" name="Google Shape;233;p37"/>
          <p:cNvSpPr txBox="1">
            <a:spLocks noGrp="1"/>
          </p:cNvSpPr>
          <p:nvPr>
            <p:ph type="body" idx="1"/>
          </p:nvPr>
        </p:nvSpPr>
        <p:spPr>
          <a:xfrm>
            <a:off x="203075" y="1825625"/>
            <a:ext cx="8748300" cy="4351200"/>
          </a:xfrm>
          <a:prstGeom prst="rect">
            <a:avLst/>
          </a:prstGeom>
        </p:spPr>
        <p:txBody>
          <a:bodyPr spcFirstLastPara="1" wrap="square" lIns="68575" tIns="34275" rIns="68575" bIns="34275" anchor="t" anchorCtr="0">
            <a:normAutofit/>
          </a:bodyPr>
          <a:lstStyle/>
          <a:p>
            <a:pPr marL="0" lvl="0" indent="0" algn="l" rtl="0">
              <a:lnSpc>
                <a:spcPct val="90000"/>
              </a:lnSpc>
              <a:spcBef>
                <a:spcPts val="640"/>
              </a:spcBef>
              <a:spcAft>
                <a:spcPts val="0"/>
              </a:spcAft>
              <a:buClr>
                <a:schemeClr val="dk2"/>
              </a:buClr>
              <a:buSzPts val="3200"/>
              <a:buFont typeface="Arial"/>
              <a:buNone/>
            </a:pPr>
            <a:r>
              <a:rPr lang="en-US" sz="3200">
                <a:latin typeface="Questrial"/>
                <a:ea typeface="Questrial"/>
                <a:cs typeface="Questrial"/>
                <a:sym typeface="Questrial"/>
              </a:rPr>
              <a:t>Example of Problem framed in “primary” form: </a:t>
            </a:r>
            <a:endParaRPr sz="3200">
              <a:latin typeface="Questrial"/>
              <a:ea typeface="Questrial"/>
              <a:cs typeface="Questrial"/>
              <a:sym typeface="Questrial"/>
            </a:endParaRPr>
          </a:p>
          <a:p>
            <a:pPr marL="0" lvl="0" indent="0" algn="l" rtl="0">
              <a:lnSpc>
                <a:spcPct val="90000"/>
              </a:lnSpc>
              <a:spcBef>
                <a:spcPts val="640"/>
              </a:spcBef>
              <a:spcAft>
                <a:spcPts val="0"/>
              </a:spcAft>
              <a:buClr>
                <a:schemeClr val="dk2"/>
              </a:buClr>
              <a:buSzPts val="3200"/>
              <a:buFont typeface="Arial"/>
              <a:buNone/>
            </a:pPr>
            <a:endParaRPr sz="3200">
              <a:latin typeface="Questrial"/>
              <a:ea typeface="Questrial"/>
              <a:cs typeface="Questrial"/>
              <a:sym typeface="Questrial"/>
            </a:endParaRPr>
          </a:p>
          <a:p>
            <a:pPr marL="0" lvl="0" indent="0" algn="ctr" rtl="0">
              <a:lnSpc>
                <a:spcPct val="90000"/>
              </a:lnSpc>
              <a:spcBef>
                <a:spcPts val="640"/>
              </a:spcBef>
              <a:spcAft>
                <a:spcPts val="0"/>
              </a:spcAft>
              <a:buClr>
                <a:schemeClr val="dk2"/>
              </a:buClr>
              <a:buSzPts val="3200"/>
              <a:buFont typeface="Arial"/>
              <a:buNone/>
            </a:pPr>
            <a:r>
              <a:rPr lang="en-US" sz="4300" b="1" i="1">
                <a:latin typeface="Questrial"/>
                <a:ea typeface="Questrial"/>
                <a:cs typeface="Questrial"/>
                <a:sym typeface="Questrial"/>
              </a:rPr>
              <a:t>The majority of our ODRs involve cafeteria behavior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p:nvPr/>
        </p:nvSpPr>
        <p:spPr>
          <a:xfrm>
            <a:off x="3043200" y="3051600"/>
            <a:ext cx="2401200" cy="2301900"/>
          </a:xfrm>
          <a:prstGeom prst="ellipse">
            <a:avLst/>
          </a:prstGeom>
          <a:solidFill>
            <a:schemeClr val="accent1"/>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D9D9D9"/>
                </a:solidFill>
                <a:latin typeface="Didact Gothic"/>
                <a:ea typeface="Didact Gothic"/>
                <a:cs typeface="Didact Gothic"/>
                <a:sym typeface="Didact Gothic"/>
              </a:rPr>
              <a:t>Use Data</a:t>
            </a:r>
            <a:endParaRPr sz="3000">
              <a:solidFill>
                <a:srgbClr val="D9D9D9"/>
              </a:solidFill>
              <a:latin typeface="Didact Gothic"/>
              <a:ea typeface="Didact Gothic"/>
              <a:cs typeface="Didact Gothic"/>
              <a:sym typeface="Didact Gothic"/>
            </a:endParaRPr>
          </a:p>
        </p:txBody>
      </p:sp>
      <p:sp>
        <p:nvSpPr>
          <p:cNvPr id="240" name="Google Shape;240;p38"/>
          <p:cNvSpPr/>
          <p:nvPr/>
        </p:nvSpPr>
        <p:spPr>
          <a:xfrm>
            <a:off x="3159000" y="11997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Precision Problem Statement</a:t>
            </a:r>
            <a:endParaRPr sz="2000">
              <a:latin typeface="Didact Gothic"/>
              <a:ea typeface="Didact Gothic"/>
              <a:cs typeface="Didact Gothic"/>
              <a:sym typeface="Didact Gothic"/>
            </a:endParaRPr>
          </a:p>
        </p:txBody>
      </p:sp>
      <p:sp>
        <p:nvSpPr>
          <p:cNvPr id="241" name="Google Shape;241;p38"/>
          <p:cNvSpPr/>
          <p:nvPr/>
        </p:nvSpPr>
        <p:spPr>
          <a:xfrm>
            <a:off x="5217875" y="22545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Set Measurable Goal</a:t>
            </a:r>
            <a:endParaRPr sz="2000">
              <a:latin typeface="Didact Gothic"/>
              <a:ea typeface="Didact Gothic"/>
              <a:cs typeface="Didact Gothic"/>
              <a:sym typeface="Didact Gothic"/>
            </a:endParaRPr>
          </a:p>
        </p:txBody>
      </p:sp>
      <p:sp>
        <p:nvSpPr>
          <p:cNvPr id="242" name="Google Shape;242;p38"/>
          <p:cNvSpPr/>
          <p:nvPr/>
        </p:nvSpPr>
        <p:spPr>
          <a:xfrm>
            <a:off x="4602300" y="47826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Develop Solution &amp; Action Plan</a:t>
            </a:r>
            <a:endParaRPr sz="2000">
              <a:latin typeface="Didact Gothic"/>
              <a:ea typeface="Didact Gothic"/>
              <a:cs typeface="Didact Gothic"/>
              <a:sym typeface="Didact Gothic"/>
            </a:endParaRPr>
          </a:p>
        </p:txBody>
      </p:sp>
      <p:sp>
        <p:nvSpPr>
          <p:cNvPr id="243" name="Google Shape;243;p38"/>
          <p:cNvSpPr/>
          <p:nvPr/>
        </p:nvSpPr>
        <p:spPr>
          <a:xfrm>
            <a:off x="1715700" y="47826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Fidelity of Plan</a:t>
            </a:r>
            <a:endParaRPr sz="2000">
              <a:latin typeface="Didact Gothic"/>
              <a:ea typeface="Didact Gothic"/>
              <a:cs typeface="Didact Gothic"/>
              <a:sym typeface="Didact Gothic"/>
            </a:endParaRPr>
          </a:p>
        </p:txBody>
      </p:sp>
      <p:sp>
        <p:nvSpPr>
          <p:cNvPr id="244" name="Google Shape;244;p38"/>
          <p:cNvSpPr/>
          <p:nvPr/>
        </p:nvSpPr>
        <p:spPr>
          <a:xfrm>
            <a:off x="1063850" y="23913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Outcome vs Goal</a:t>
            </a:r>
            <a:endParaRPr sz="2000">
              <a:latin typeface="Didact Gothic"/>
              <a:ea typeface="Didact Gothic"/>
              <a:cs typeface="Didact Gothic"/>
              <a:sym typeface="Didact Gothic"/>
            </a:endParaRPr>
          </a:p>
        </p:txBody>
      </p:sp>
      <p:sp>
        <p:nvSpPr>
          <p:cNvPr id="245" name="Google Shape;245;p38">
            <a:extLst>
              <a:ext uri="{C183D7F6-B498-43B3-948B-1728B52AA6E4}">
                <adec:decorative xmlns:adec="http://schemas.microsoft.com/office/drawing/2017/decorative" val="1"/>
              </a:ext>
            </a:extLst>
          </p:cNvPr>
          <p:cNvSpPr/>
          <p:nvPr/>
        </p:nvSpPr>
        <p:spPr>
          <a:xfrm rot="7440952">
            <a:off x="5843257" y="4175339"/>
            <a:ext cx="716989" cy="726308"/>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8">
            <a:extLst>
              <a:ext uri="{C183D7F6-B498-43B3-948B-1728B52AA6E4}">
                <adec:decorative xmlns:adec="http://schemas.microsoft.com/office/drawing/2017/decorative" val="1"/>
              </a:ext>
            </a:extLst>
          </p:cNvPr>
          <p:cNvSpPr/>
          <p:nvPr/>
        </p:nvSpPr>
        <p:spPr>
          <a:xfrm rot="10800000">
            <a:off x="3885288" y="5457154"/>
            <a:ext cx="717000" cy="726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8">
            <a:extLst>
              <a:ext uri="{C183D7F6-B498-43B3-948B-1728B52AA6E4}">
                <adec:decorative xmlns:adec="http://schemas.microsoft.com/office/drawing/2017/decorative" val="1"/>
              </a:ext>
            </a:extLst>
          </p:cNvPr>
          <p:cNvSpPr/>
          <p:nvPr/>
        </p:nvSpPr>
        <p:spPr>
          <a:xfrm rot="-6776996">
            <a:off x="1954777" y="4275947"/>
            <a:ext cx="717058" cy="72631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8">
            <a:extLst>
              <a:ext uri="{C183D7F6-B498-43B3-948B-1728B52AA6E4}">
                <adec:decorative xmlns:adec="http://schemas.microsoft.com/office/drawing/2017/decorative" val="1"/>
              </a:ext>
            </a:extLst>
          </p:cNvPr>
          <p:cNvSpPr/>
          <p:nvPr/>
        </p:nvSpPr>
        <p:spPr>
          <a:xfrm rot="-2700000">
            <a:off x="2835237" y="2401628"/>
            <a:ext cx="717006" cy="72634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8">
            <a:extLst>
              <a:ext uri="{C183D7F6-B498-43B3-948B-1728B52AA6E4}">
                <adec:decorative xmlns:adec="http://schemas.microsoft.com/office/drawing/2017/decorative" val="1"/>
              </a:ext>
            </a:extLst>
          </p:cNvPr>
          <p:cNvSpPr/>
          <p:nvPr/>
        </p:nvSpPr>
        <p:spPr>
          <a:xfrm rot="3200177">
            <a:off x="5107256" y="2401622"/>
            <a:ext cx="716945" cy="72636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8"/>
          <p:cNvSpPr txBox="1">
            <a:spLocks noGrp="1"/>
          </p:cNvSpPr>
          <p:nvPr>
            <p:ph type="title"/>
          </p:nvPr>
        </p:nvSpPr>
        <p:spPr>
          <a:xfrm>
            <a:off x="2208872" y="168000"/>
            <a:ext cx="6742500" cy="9144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US" sz="4000" b="1"/>
              <a:t>Data Decision-Making Process</a:t>
            </a:r>
            <a:endParaRPr/>
          </a:p>
        </p:txBody>
      </p:sp>
      <p:sp>
        <p:nvSpPr>
          <p:cNvPr id="251" name="Google Shape;251;p38">
            <a:extLst>
              <a:ext uri="{C183D7F6-B498-43B3-948B-1728B52AA6E4}">
                <adec:decorative xmlns:adec="http://schemas.microsoft.com/office/drawing/2017/decorative" val="1"/>
              </a:ext>
            </a:extLst>
          </p:cNvPr>
          <p:cNvSpPr/>
          <p:nvPr/>
        </p:nvSpPr>
        <p:spPr>
          <a:xfrm rot="10800000">
            <a:off x="5023950" y="1432500"/>
            <a:ext cx="2355600" cy="12690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 calcmode="lin" valueType="num">
                                      <p:cBhvr additive="base">
                                        <p:cTn id="7" dur="900"/>
                                        <p:tgtEl>
                                          <p:spTgt spid="25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p:nvPr/>
        </p:nvSpPr>
        <p:spPr>
          <a:xfrm>
            <a:off x="6344452" y="4702195"/>
            <a:ext cx="212028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Getting access to the new lunch line options.</a:t>
            </a:r>
            <a:endParaRPr sz="1800" i="1">
              <a:solidFill>
                <a:schemeClr val="dk1"/>
              </a:solidFill>
              <a:latin typeface="Calibri"/>
              <a:ea typeface="Calibri"/>
              <a:cs typeface="Calibri"/>
              <a:sym typeface="Calibri"/>
            </a:endParaRPr>
          </a:p>
        </p:txBody>
      </p:sp>
      <p:sp>
        <p:nvSpPr>
          <p:cNvPr id="258" name="Google Shape;258;p39"/>
          <p:cNvSpPr/>
          <p:nvPr/>
        </p:nvSpPr>
        <p:spPr>
          <a:xfrm>
            <a:off x="5294127" y="4675313"/>
            <a:ext cx="1050324" cy="449882"/>
          </a:xfrm>
          <a:prstGeom prst="roundRect">
            <a:avLst>
              <a:gd name="adj" fmla="val 16667"/>
            </a:avLst>
          </a:prstGeom>
          <a:solidFill>
            <a:srgbClr val="7030A0"/>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chemeClr val="lt1"/>
                </a:solidFill>
                <a:latin typeface="Calibri"/>
                <a:ea typeface="Calibri"/>
                <a:cs typeface="Calibri"/>
                <a:sym typeface="Calibri"/>
              </a:rPr>
              <a:t>Why?</a:t>
            </a:r>
            <a:endParaRPr sz="1350" b="1">
              <a:solidFill>
                <a:schemeClr val="lt1"/>
              </a:solidFill>
              <a:latin typeface="Calibri"/>
              <a:ea typeface="Calibri"/>
              <a:cs typeface="Calibri"/>
              <a:sym typeface="Calibri"/>
            </a:endParaRPr>
          </a:p>
        </p:txBody>
      </p:sp>
      <p:sp>
        <p:nvSpPr>
          <p:cNvPr id="259" name="Google Shape;259;p39"/>
          <p:cNvSpPr txBox="1"/>
          <p:nvPr/>
        </p:nvSpPr>
        <p:spPr>
          <a:xfrm>
            <a:off x="6344452" y="3837117"/>
            <a:ext cx="25280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lunch</a:t>
            </a:r>
            <a:endParaRPr sz="1800" i="1">
              <a:solidFill>
                <a:schemeClr val="dk1"/>
              </a:solidFill>
              <a:latin typeface="Calibri"/>
              <a:ea typeface="Calibri"/>
              <a:cs typeface="Calibri"/>
              <a:sym typeface="Calibri"/>
            </a:endParaRPr>
          </a:p>
        </p:txBody>
      </p:sp>
      <p:sp>
        <p:nvSpPr>
          <p:cNvPr id="260" name="Google Shape;260;p39"/>
          <p:cNvSpPr/>
          <p:nvPr/>
        </p:nvSpPr>
        <p:spPr>
          <a:xfrm>
            <a:off x="5294127" y="3756567"/>
            <a:ext cx="1050324" cy="449882"/>
          </a:xfrm>
          <a:prstGeom prst="roundRect">
            <a:avLst>
              <a:gd name="adj" fmla="val 16667"/>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chemeClr val="lt1"/>
                </a:solidFill>
                <a:latin typeface="Calibri"/>
                <a:ea typeface="Calibri"/>
                <a:cs typeface="Calibri"/>
                <a:sym typeface="Calibri"/>
              </a:rPr>
              <a:t>When?</a:t>
            </a:r>
            <a:endParaRPr sz="1350" b="1">
              <a:solidFill>
                <a:schemeClr val="lt1"/>
              </a:solidFill>
              <a:latin typeface="Calibri"/>
              <a:ea typeface="Calibri"/>
              <a:cs typeface="Calibri"/>
              <a:sym typeface="Calibri"/>
            </a:endParaRPr>
          </a:p>
        </p:txBody>
      </p:sp>
      <p:sp>
        <p:nvSpPr>
          <p:cNvPr id="261" name="Google Shape;261;p39"/>
          <p:cNvSpPr txBox="1"/>
          <p:nvPr/>
        </p:nvSpPr>
        <p:spPr>
          <a:xfrm>
            <a:off x="2636846" y="5434895"/>
            <a:ext cx="472121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15 eighth grade students</a:t>
            </a:r>
            <a:r>
              <a:rPr lang="en-US" sz="1800">
                <a:solidFill>
                  <a:srgbClr val="1D2A53"/>
                </a:solidFill>
                <a:latin typeface="Questrial"/>
                <a:ea typeface="Questrial"/>
                <a:cs typeface="Questrial"/>
                <a:sym typeface="Questrial"/>
              </a:rPr>
              <a:t> </a:t>
            </a:r>
            <a:endParaRPr sz="1800" i="1">
              <a:solidFill>
                <a:srgbClr val="1D2A53"/>
              </a:solidFill>
              <a:latin typeface="Questrial"/>
              <a:ea typeface="Questrial"/>
              <a:cs typeface="Questrial"/>
              <a:sym typeface="Questrial"/>
            </a:endParaRPr>
          </a:p>
        </p:txBody>
      </p:sp>
      <p:sp>
        <p:nvSpPr>
          <p:cNvPr id="262" name="Google Shape;262;p39"/>
          <p:cNvSpPr/>
          <p:nvPr/>
        </p:nvSpPr>
        <p:spPr>
          <a:xfrm>
            <a:off x="1586520" y="5436157"/>
            <a:ext cx="1050324" cy="449882"/>
          </a:xfrm>
          <a:prstGeom prst="roundRect">
            <a:avLst>
              <a:gd name="adj" fmla="val 16667"/>
            </a:avLst>
          </a:prstGeom>
          <a:solidFill>
            <a:schemeClr val="accent1"/>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chemeClr val="lt1"/>
                </a:solidFill>
                <a:latin typeface="Calibri"/>
                <a:ea typeface="Calibri"/>
                <a:cs typeface="Calibri"/>
                <a:sym typeface="Calibri"/>
              </a:rPr>
              <a:t>Who?</a:t>
            </a:r>
            <a:endParaRPr sz="1350" b="1">
              <a:solidFill>
                <a:schemeClr val="lt1"/>
              </a:solidFill>
              <a:latin typeface="Calibri"/>
              <a:ea typeface="Calibri"/>
              <a:cs typeface="Calibri"/>
              <a:sym typeface="Calibri"/>
            </a:endParaRPr>
          </a:p>
        </p:txBody>
      </p:sp>
      <p:sp>
        <p:nvSpPr>
          <p:cNvPr id="263" name="Google Shape;263;p39"/>
          <p:cNvSpPr txBox="1"/>
          <p:nvPr/>
        </p:nvSpPr>
        <p:spPr>
          <a:xfrm>
            <a:off x="2636846" y="4659192"/>
            <a:ext cx="25280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 the cafeteria</a:t>
            </a:r>
            <a:endParaRPr sz="1800" i="1">
              <a:solidFill>
                <a:schemeClr val="dk1"/>
              </a:solidFill>
              <a:latin typeface="Calibri"/>
              <a:ea typeface="Calibri"/>
              <a:cs typeface="Calibri"/>
              <a:sym typeface="Calibri"/>
            </a:endParaRPr>
          </a:p>
        </p:txBody>
      </p:sp>
      <p:sp>
        <p:nvSpPr>
          <p:cNvPr id="264" name="Google Shape;264;p39"/>
          <p:cNvSpPr/>
          <p:nvPr/>
        </p:nvSpPr>
        <p:spPr>
          <a:xfrm>
            <a:off x="1586520" y="4578642"/>
            <a:ext cx="1050324" cy="449882"/>
          </a:xfrm>
          <a:prstGeom prst="roundRect">
            <a:avLst>
              <a:gd name="adj" fmla="val 16667"/>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50" b="1">
                <a:solidFill>
                  <a:schemeClr val="lt1"/>
                </a:solidFill>
                <a:latin typeface="Calibri"/>
                <a:ea typeface="Calibri"/>
                <a:cs typeface="Calibri"/>
                <a:sym typeface="Calibri"/>
              </a:rPr>
              <a:t>Where?</a:t>
            </a:r>
            <a:endParaRPr>
              <a:solidFill>
                <a:schemeClr val="lt1"/>
              </a:solidFill>
            </a:endParaRPr>
          </a:p>
        </p:txBody>
      </p:sp>
      <p:sp>
        <p:nvSpPr>
          <p:cNvPr id="265" name="Google Shape;265;p39"/>
          <p:cNvSpPr txBox="1"/>
          <p:nvPr/>
        </p:nvSpPr>
        <p:spPr>
          <a:xfrm>
            <a:off x="2636846" y="3730466"/>
            <a:ext cx="252808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25% More ODRs for aggression</a:t>
            </a:r>
            <a:endParaRPr sz="1800" i="1">
              <a:solidFill>
                <a:schemeClr val="dk1"/>
              </a:solidFill>
              <a:latin typeface="Calibri"/>
              <a:ea typeface="Calibri"/>
              <a:cs typeface="Calibri"/>
              <a:sym typeface="Calibri"/>
            </a:endParaRPr>
          </a:p>
        </p:txBody>
      </p:sp>
      <p:sp>
        <p:nvSpPr>
          <p:cNvPr id="266" name="Google Shape;266;p39"/>
          <p:cNvSpPr/>
          <p:nvPr/>
        </p:nvSpPr>
        <p:spPr>
          <a:xfrm>
            <a:off x="1586520" y="3730466"/>
            <a:ext cx="1050324" cy="449882"/>
          </a:xfrm>
          <a:prstGeom prst="roundRect">
            <a:avLst>
              <a:gd name="adj" fmla="val 16667"/>
            </a:avLst>
          </a:prstGeom>
          <a:solidFill>
            <a:schemeClr val="accent6"/>
          </a:solidFill>
          <a:ln w="25400" cap="flat" cmpd="sng">
            <a:solidFill>
              <a:srgbClr val="A15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chemeClr val="lt1"/>
                </a:solidFill>
                <a:latin typeface="Calibri"/>
                <a:ea typeface="Calibri"/>
                <a:cs typeface="Calibri"/>
                <a:sym typeface="Calibri"/>
              </a:rPr>
              <a:t>What?</a:t>
            </a:r>
            <a:endParaRPr sz="1350" b="1">
              <a:solidFill>
                <a:schemeClr val="lt1"/>
              </a:solidFill>
              <a:latin typeface="Calibri"/>
              <a:ea typeface="Calibri"/>
              <a:cs typeface="Calibri"/>
              <a:sym typeface="Calibri"/>
            </a:endParaRPr>
          </a:p>
        </p:txBody>
      </p:sp>
      <p:sp>
        <p:nvSpPr>
          <p:cNvPr id="267" name="Google Shape;267;p39"/>
          <p:cNvSpPr txBox="1">
            <a:spLocks noGrp="1"/>
          </p:cNvSpPr>
          <p:nvPr>
            <p:ph type="body" idx="1"/>
          </p:nvPr>
        </p:nvSpPr>
        <p:spPr>
          <a:xfrm>
            <a:off x="672650" y="1472038"/>
            <a:ext cx="8199900" cy="3482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700"/>
              <a:t>There are </a:t>
            </a:r>
            <a:r>
              <a:rPr lang="en-US" sz="2700" b="1">
                <a:solidFill>
                  <a:schemeClr val="accent6"/>
                </a:solidFill>
              </a:rPr>
              <a:t>25% more ODRs for aggression </a:t>
            </a:r>
            <a:br>
              <a:rPr lang="en-US" sz="2700" b="1">
                <a:solidFill>
                  <a:schemeClr val="accent6"/>
                </a:solidFill>
              </a:rPr>
            </a:br>
            <a:r>
              <a:rPr lang="en-US" sz="2700"/>
              <a:t>in the </a:t>
            </a:r>
            <a:r>
              <a:rPr lang="en-US" sz="2700" b="1">
                <a:solidFill>
                  <a:schemeClr val="accent2"/>
                </a:solidFill>
              </a:rPr>
              <a:t>cafeteria</a:t>
            </a:r>
            <a:r>
              <a:rPr lang="en-US" sz="2700"/>
              <a:t> this month than last year. These are most likely to occur during </a:t>
            </a:r>
            <a:r>
              <a:rPr lang="en-US" sz="2700" b="1">
                <a:solidFill>
                  <a:schemeClr val="accent4"/>
                </a:solidFill>
              </a:rPr>
              <a:t>first lunch</a:t>
            </a:r>
            <a:r>
              <a:rPr lang="en-US" sz="2700"/>
              <a:t>, with </a:t>
            </a:r>
            <a:r>
              <a:rPr lang="en-US" sz="2700" b="1">
                <a:solidFill>
                  <a:schemeClr val="accent1"/>
                </a:solidFill>
              </a:rPr>
              <a:t>15 eighth grade students</a:t>
            </a:r>
            <a:r>
              <a:rPr lang="en-US" sz="2700"/>
              <a:t>, and the aggression is related to </a:t>
            </a:r>
            <a:r>
              <a:rPr lang="en-US" sz="2700" b="1">
                <a:solidFill>
                  <a:srgbClr val="7030A0"/>
                </a:solidFill>
              </a:rPr>
              <a:t>getting access to the new lunch line options.</a:t>
            </a:r>
            <a:endParaRPr sz="2700" b="1">
              <a:solidFill>
                <a:srgbClr val="7030A0"/>
              </a:solidFill>
            </a:endParaRPr>
          </a:p>
          <a:p>
            <a:pPr marL="0" lvl="0" indent="0" algn="l" rtl="0">
              <a:spcBef>
                <a:spcPts val="800"/>
              </a:spcBef>
              <a:spcAft>
                <a:spcPts val="0"/>
              </a:spcAft>
              <a:buSzPts val="2400"/>
              <a:buNone/>
            </a:pPr>
            <a:endParaRPr sz="2700" b="1">
              <a:solidFill>
                <a:srgbClr val="7030A0"/>
              </a:solidFill>
            </a:endParaRPr>
          </a:p>
          <a:p>
            <a:pPr marL="0" lvl="0" indent="0" algn="l" rtl="0">
              <a:spcBef>
                <a:spcPts val="800"/>
              </a:spcBef>
              <a:spcAft>
                <a:spcPts val="800"/>
              </a:spcAft>
              <a:buSzPts val="2400"/>
              <a:buNone/>
            </a:pPr>
            <a:endParaRPr sz="2700" b="1">
              <a:solidFill>
                <a:srgbClr val="7030A0"/>
              </a:solidFill>
            </a:endParaRPr>
          </a:p>
        </p:txBody>
      </p:sp>
      <p:sp>
        <p:nvSpPr>
          <p:cNvPr id="268" name="Google Shape;268;p39"/>
          <p:cNvSpPr txBox="1">
            <a:spLocks noGrp="1"/>
          </p:cNvSpPr>
          <p:nvPr>
            <p:ph type="title"/>
          </p:nvPr>
        </p:nvSpPr>
        <p:spPr>
          <a:xfrm>
            <a:off x="1439402" y="270075"/>
            <a:ext cx="7704600" cy="721200"/>
          </a:xfrm>
          <a:prstGeom prst="rect">
            <a:avLst/>
          </a:prstGeom>
          <a:noFill/>
          <a:ln>
            <a:noFill/>
          </a:ln>
        </p:spPr>
        <p:txBody>
          <a:bodyPr spcFirstLastPara="1" wrap="square" lIns="91425" tIns="45700" rIns="91425" bIns="45700" anchor="ctr" anchorCtr="0">
            <a:noAutofit/>
          </a:bodyPr>
          <a:lstStyle/>
          <a:p>
            <a:pPr marL="457200" lvl="0" indent="457200" algn="l" rtl="0">
              <a:spcBef>
                <a:spcPts val="0"/>
              </a:spcBef>
              <a:spcAft>
                <a:spcPts val="0"/>
              </a:spcAft>
              <a:buClr>
                <a:schemeClr val="dk2"/>
              </a:buClr>
              <a:buSzPts val="3600"/>
              <a:buFont typeface="Questrial"/>
              <a:buNone/>
            </a:pPr>
            <a:r>
              <a:rPr lang="en-US" sz="4000" b="1"/>
              <a:t>Example: Precision Statements</a:t>
            </a:r>
            <a:endParaRPr sz="31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a:spLocks noGrp="1"/>
          </p:cNvSpPr>
          <p:nvPr>
            <p:ph type="title"/>
          </p:nvPr>
        </p:nvSpPr>
        <p:spPr>
          <a:xfrm>
            <a:off x="2296425" y="264725"/>
            <a:ext cx="6847500" cy="75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520"/>
              <a:buFont typeface="Questrial"/>
              <a:buNone/>
            </a:pPr>
            <a:r>
              <a:rPr lang="en-US" sz="2900" b="1"/>
              <a:t>Activity 2A : Develop Precision Statements</a:t>
            </a:r>
            <a:endParaRPr sz="2600" b="1"/>
          </a:p>
        </p:txBody>
      </p:sp>
      <p:sp>
        <p:nvSpPr>
          <p:cNvPr id="275" name="Google Shape;275;p40"/>
          <p:cNvSpPr txBox="1"/>
          <p:nvPr/>
        </p:nvSpPr>
        <p:spPr>
          <a:xfrm>
            <a:off x="-150" y="1335025"/>
            <a:ext cx="9144000" cy="124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900">
                <a:solidFill>
                  <a:schemeClr val="dk1"/>
                </a:solidFill>
                <a:latin typeface="Calibri"/>
                <a:ea typeface="Calibri"/>
                <a:cs typeface="Calibri"/>
                <a:sym typeface="Calibri"/>
              </a:rPr>
              <a:t>Using your own data create a precision problem statement</a:t>
            </a:r>
            <a:endParaRPr sz="2900">
              <a:solidFill>
                <a:schemeClr val="dk1"/>
              </a:solidFill>
              <a:latin typeface="Calibri"/>
              <a:ea typeface="Calibri"/>
              <a:cs typeface="Calibri"/>
              <a:sym typeface="Calibri"/>
            </a:endParaRPr>
          </a:p>
          <a:p>
            <a:pPr marL="0" lvl="0" indent="0" algn="ctr" rtl="0">
              <a:spcBef>
                <a:spcPts val="0"/>
              </a:spcBef>
              <a:spcAft>
                <a:spcPts val="0"/>
              </a:spcAft>
              <a:buNone/>
            </a:pPr>
            <a:r>
              <a:rPr lang="en-US" sz="2600">
                <a:solidFill>
                  <a:schemeClr val="dk1"/>
                </a:solidFill>
                <a:latin typeface="Calibri"/>
                <a:ea typeface="Calibri"/>
                <a:cs typeface="Calibri"/>
                <a:sym typeface="Calibri"/>
              </a:rPr>
              <a:t>(or use sample data from the document provided)</a:t>
            </a:r>
            <a:endParaRPr sz="2600">
              <a:solidFill>
                <a:schemeClr val="dk1"/>
              </a:solidFill>
              <a:latin typeface="Calibri"/>
              <a:ea typeface="Calibri"/>
              <a:cs typeface="Calibri"/>
              <a:sym typeface="Calibri"/>
            </a:endParaRPr>
          </a:p>
        </p:txBody>
      </p:sp>
      <p:pic>
        <p:nvPicPr>
          <p:cNvPr id="276" name="Google Shape;276;p40" descr="Data report worksheet. A precision problem statement, what, where, who, when, why"/>
          <p:cNvPicPr preferRelativeResize="0"/>
          <p:nvPr/>
        </p:nvPicPr>
        <p:blipFill>
          <a:blip r:embed="rId3">
            <a:alphaModFix/>
          </a:blip>
          <a:stretch>
            <a:fillRect/>
          </a:stretch>
        </p:blipFill>
        <p:spPr>
          <a:xfrm>
            <a:off x="304725" y="2713275"/>
            <a:ext cx="8839200" cy="2412964"/>
          </a:xfrm>
          <a:prstGeom prst="rect">
            <a:avLst/>
          </a:prstGeom>
          <a:noFill/>
          <a:ln>
            <a:noFill/>
          </a:ln>
        </p:spPr>
      </p:pic>
      <p:sp>
        <p:nvSpPr>
          <p:cNvPr id="277" name="Google Shape;277;p40"/>
          <p:cNvSpPr txBox="1"/>
          <p:nvPr/>
        </p:nvSpPr>
        <p:spPr>
          <a:xfrm>
            <a:off x="937325" y="5545775"/>
            <a:ext cx="3000000" cy="29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MN PBIS Implementation Workbook-Day 8 Activity 2</a:t>
            </a:r>
            <a:endParaRPr sz="2500">
              <a:latin typeface="Calibri"/>
              <a:ea typeface="Calibri"/>
              <a:cs typeface="Calibri"/>
              <a:sym typeface="Calibri"/>
            </a:endParaRPr>
          </a:p>
        </p:txBody>
      </p:sp>
      <p:sp>
        <p:nvSpPr>
          <p:cNvPr id="278" name="Google Shape;278;p40"/>
          <p:cNvSpPr txBox="1"/>
          <p:nvPr/>
        </p:nvSpPr>
        <p:spPr>
          <a:xfrm>
            <a:off x="5292000" y="5545775"/>
            <a:ext cx="3000000" cy="29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Data-based Decision Worksheet</a:t>
            </a:r>
            <a:endParaRPr sz="1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p:nvPr/>
        </p:nvSpPr>
        <p:spPr>
          <a:xfrm>
            <a:off x="3043200" y="3051600"/>
            <a:ext cx="2401200" cy="2301900"/>
          </a:xfrm>
          <a:prstGeom prst="ellipse">
            <a:avLst/>
          </a:prstGeom>
          <a:solidFill>
            <a:schemeClr val="accent1"/>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D9D9D9"/>
                </a:solidFill>
                <a:latin typeface="Didact Gothic"/>
                <a:ea typeface="Didact Gothic"/>
                <a:cs typeface="Didact Gothic"/>
                <a:sym typeface="Didact Gothic"/>
              </a:rPr>
              <a:t>Use Data</a:t>
            </a:r>
            <a:endParaRPr sz="3000">
              <a:solidFill>
                <a:srgbClr val="D9D9D9"/>
              </a:solidFill>
              <a:latin typeface="Didact Gothic"/>
              <a:ea typeface="Didact Gothic"/>
              <a:cs typeface="Didact Gothic"/>
              <a:sym typeface="Didact Gothic"/>
            </a:endParaRPr>
          </a:p>
        </p:txBody>
      </p:sp>
      <p:sp>
        <p:nvSpPr>
          <p:cNvPr id="285" name="Google Shape;285;p41"/>
          <p:cNvSpPr/>
          <p:nvPr/>
        </p:nvSpPr>
        <p:spPr>
          <a:xfrm>
            <a:off x="3159000" y="11997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Precision Problem Statement</a:t>
            </a:r>
            <a:endParaRPr sz="2000">
              <a:latin typeface="Didact Gothic"/>
              <a:ea typeface="Didact Gothic"/>
              <a:cs typeface="Didact Gothic"/>
              <a:sym typeface="Didact Gothic"/>
            </a:endParaRPr>
          </a:p>
        </p:txBody>
      </p:sp>
      <p:sp>
        <p:nvSpPr>
          <p:cNvPr id="286" name="Google Shape;286;p41"/>
          <p:cNvSpPr/>
          <p:nvPr/>
        </p:nvSpPr>
        <p:spPr>
          <a:xfrm>
            <a:off x="5217875" y="22545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Set Measurable Goal</a:t>
            </a:r>
            <a:endParaRPr sz="2000">
              <a:latin typeface="Didact Gothic"/>
              <a:ea typeface="Didact Gothic"/>
              <a:cs typeface="Didact Gothic"/>
              <a:sym typeface="Didact Gothic"/>
            </a:endParaRPr>
          </a:p>
        </p:txBody>
      </p:sp>
      <p:sp>
        <p:nvSpPr>
          <p:cNvPr id="287" name="Google Shape;287;p41"/>
          <p:cNvSpPr/>
          <p:nvPr/>
        </p:nvSpPr>
        <p:spPr>
          <a:xfrm>
            <a:off x="4602300" y="47826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Develop Solution &amp; Action Plan</a:t>
            </a:r>
            <a:endParaRPr sz="2000">
              <a:latin typeface="Didact Gothic"/>
              <a:ea typeface="Didact Gothic"/>
              <a:cs typeface="Didact Gothic"/>
              <a:sym typeface="Didact Gothic"/>
            </a:endParaRPr>
          </a:p>
        </p:txBody>
      </p:sp>
      <p:sp>
        <p:nvSpPr>
          <p:cNvPr id="288" name="Google Shape;288;p41"/>
          <p:cNvSpPr/>
          <p:nvPr/>
        </p:nvSpPr>
        <p:spPr>
          <a:xfrm>
            <a:off x="1715700" y="47826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Fidelity of Plan</a:t>
            </a:r>
            <a:endParaRPr sz="2000">
              <a:latin typeface="Didact Gothic"/>
              <a:ea typeface="Didact Gothic"/>
              <a:cs typeface="Didact Gothic"/>
              <a:sym typeface="Didact Gothic"/>
            </a:endParaRPr>
          </a:p>
        </p:txBody>
      </p:sp>
      <p:sp>
        <p:nvSpPr>
          <p:cNvPr id="289" name="Google Shape;289;p41"/>
          <p:cNvSpPr/>
          <p:nvPr/>
        </p:nvSpPr>
        <p:spPr>
          <a:xfrm>
            <a:off x="1063850" y="23913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Outcome vs Goal</a:t>
            </a:r>
            <a:endParaRPr sz="2000">
              <a:latin typeface="Didact Gothic"/>
              <a:ea typeface="Didact Gothic"/>
              <a:cs typeface="Didact Gothic"/>
              <a:sym typeface="Didact Gothic"/>
            </a:endParaRPr>
          </a:p>
        </p:txBody>
      </p:sp>
      <p:sp>
        <p:nvSpPr>
          <p:cNvPr id="290" name="Google Shape;290;p41">
            <a:extLst>
              <a:ext uri="{C183D7F6-B498-43B3-948B-1728B52AA6E4}">
                <adec:decorative xmlns:adec="http://schemas.microsoft.com/office/drawing/2017/decorative" val="1"/>
              </a:ext>
            </a:extLst>
          </p:cNvPr>
          <p:cNvSpPr/>
          <p:nvPr/>
        </p:nvSpPr>
        <p:spPr>
          <a:xfrm rot="7440952">
            <a:off x="5843257" y="4175339"/>
            <a:ext cx="716989" cy="726308"/>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1">
            <a:extLst>
              <a:ext uri="{C183D7F6-B498-43B3-948B-1728B52AA6E4}">
                <adec:decorative xmlns:adec="http://schemas.microsoft.com/office/drawing/2017/decorative" val="1"/>
              </a:ext>
            </a:extLst>
          </p:cNvPr>
          <p:cNvSpPr/>
          <p:nvPr/>
        </p:nvSpPr>
        <p:spPr>
          <a:xfrm rot="10800000">
            <a:off x="3885288" y="5457154"/>
            <a:ext cx="717000" cy="726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1">
            <a:extLst>
              <a:ext uri="{C183D7F6-B498-43B3-948B-1728B52AA6E4}">
                <adec:decorative xmlns:adec="http://schemas.microsoft.com/office/drawing/2017/decorative" val="1"/>
              </a:ext>
            </a:extLst>
          </p:cNvPr>
          <p:cNvSpPr/>
          <p:nvPr/>
        </p:nvSpPr>
        <p:spPr>
          <a:xfrm rot="-6776996">
            <a:off x="1954777" y="4275947"/>
            <a:ext cx="717058" cy="72631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1">
            <a:extLst>
              <a:ext uri="{C183D7F6-B498-43B3-948B-1728B52AA6E4}">
                <adec:decorative xmlns:adec="http://schemas.microsoft.com/office/drawing/2017/decorative" val="1"/>
              </a:ext>
            </a:extLst>
          </p:cNvPr>
          <p:cNvSpPr/>
          <p:nvPr/>
        </p:nvSpPr>
        <p:spPr>
          <a:xfrm rot="-2700000">
            <a:off x="2835237" y="2401628"/>
            <a:ext cx="717006" cy="72634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1">
            <a:extLst>
              <a:ext uri="{C183D7F6-B498-43B3-948B-1728B52AA6E4}">
                <adec:decorative xmlns:adec="http://schemas.microsoft.com/office/drawing/2017/decorative" val="1"/>
              </a:ext>
            </a:extLst>
          </p:cNvPr>
          <p:cNvSpPr/>
          <p:nvPr/>
        </p:nvSpPr>
        <p:spPr>
          <a:xfrm rot="3200177">
            <a:off x="5107256" y="2401622"/>
            <a:ext cx="716945" cy="72636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1"/>
          <p:cNvSpPr txBox="1">
            <a:spLocks noGrp="1"/>
          </p:cNvSpPr>
          <p:nvPr>
            <p:ph type="title"/>
          </p:nvPr>
        </p:nvSpPr>
        <p:spPr>
          <a:xfrm>
            <a:off x="2208872" y="168000"/>
            <a:ext cx="6742500" cy="9144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US" sz="4000" b="1"/>
              <a:t>Data Decision-Making Process</a:t>
            </a:r>
            <a:endParaRPr/>
          </a:p>
        </p:txBody>
      </p:sp>
      <p:sp>
        <p:nvSpPr>
          <p:cNvPr id="296" name="Google Shape;296;p41">
            <a:extLst>
              <a:ext uri="{C183D7F6-B498-43B3-948B-1728B52AA6E4}">
                <adec:decorative xmlns:adec="http://schemas.microsoft.com/office/drawing/2017/decorative" val="1"/>
              </a:ext>
            </a:extLst>
          </p:cNvPr>
          <p:cNvSpPr/>
          <p:nvPr/>
        </p:nvSpPr>
        <p:spPr>
          <a:xfrm rot="10800000">
            <a:off x="6959100" y="3051600"/>
            <a:ext cx="2355600" cy="12690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2"/>
          <p:cNvSpPr txBox="1">
            <a:spLocks noGrp="1"/>
          </p:cNvSpPr>
          <p:nvPr>
            <p:ph type="body" idx="1"/>
          </p:nvPr>
        </p:nvSpPr>
        <p:spPr>
          <a:xfrm>
            <a:off x="358475" y="1436050"/>
            <a:ext cx="8508900" cy="25353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960"/>
              <a:buNone/>
            </a:pPr>
            <a:r>
              <a:rPr lang="en-US" sz="2960"/>
              <a:t>Goals allow you to analyze, monitor, and adjust professional practice.</a:t>
            </a:r>
            <a:endParaRPr/>
          </a:p>
          <a:p>
            <a:pPr marL="0" lvl="0" indent="0" algn="l" rtl="0">
              <a:lnSpc>
                <a:spcPct val="80000"/>
              </a:lnSpc>
              <a:spcBef>
                <a:spcPts val="592"/>
              </a:spcBef>
              <a:spcAft>
                <a:spcPts val="0"/>
              </a:spcAft>
              <a:buSzPts val="2960"/>
              <a:buNone/>
            </a:pPr>
            <a:endParaRPr sz="1000"/>
          </a:p>
          <a:p>
            <a:pPr marL="0" lvl="0" indent="0" algn="l" rtl="0">
              <a:lnSpc>
                <a:spcPct val="80000"/>
              </a:lnSpc>
              <a:spcBef>
                <a:spcPts val="518"/>
              </a:spcBef>
              <a:spcAft>
                <a:spcPts val="0"/>
              </a:spcAft>
              <a:buSzPts val="2590"/>
              <a:buNone/>
            </a:pPr>
            <a:r>
              <a:rPr lang="en-US" sz="2590" i="1">
                <a:solidFill>
                  <a:schemeClr val="accent6"/>
                </a:solidFill>
              </a:rPr>
              <a:t>Referring to the cafeteria example, how can we create a measurable goal to address the problem?</a:t>
            </a:r>
            <a:endParaRPr/>
          </a:p>
          <a:p>
            <a:pPr marL="0" lvl="0" indent="0" algn="l" rtl="0">
              <a:lnSpc>
                <a:spcPct val="80000"/>
              </a:lnSpc>
              <a:spcBef>
                <a:spcPts val="610"/>
              </a:spcBef>
              <a:spcAft>
                <a:spcPts val="0"/>
              </a:spcAft>
              <a:buSzPts val="3052"/>
              <a:buNone/>
            </a:pPr>
            <a:endParaRPr sz="3052"/>
          </a:p>
          <a:p>
            <a:pPr marL="0" lvl="0" indent="0" algn="l" rtl="0">
              <a:lnSpc>
                <a:spcPct val="80000"/>
              </a:lnSpc>
              <a:spcBef>
                <a:spcPts val="407"/>
              </a:spcBef>
              <a:spcAft>
                <a:spcPts val="800"/>
              </a:spcAft>
              <a:buNone/>
            </a:pPr>
            <a:endParaRPr sz="2590"/>
          </a:p>
        </p:txBody>
      </p:sp>
      <p:sp>
        <p:nvSpPr>
          <p:cNvPr id="303" name="Google Shape;303;p42"/>
          <p:cNvSpPr txBox="1">
            <a:spLocks noGrp="1"/>
          </p:cNvSpPr>
          <p:nvPr>
            <p:ph type="title"/>
          </p:nvPr>
        </p:nvSpPr>
        <p:spPr>
          <a:xfrm>
            <a:off x="2390150" y="264375"/>
            <a:ext cx="6753900" cy="721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Questrial"/>
              <a:buNone/>
            </a:pPr>
            <a:r>
              <a:rPr lang="en-US" sz="4260" b="1"/>
              <a:t>    Set a Measurable Goal</a:t>
            </a:r>
            <a:endParaRPr sz="3000" b="1"/>
          </a:p>
        </p:txBody>
      </p:sp>
      <p:pic>
        <p:nvPicPr>
          <p:cNvPr id="304" name="Google Shape;304;p42" descr="SMART - specific, measurable, achievable, realistic, time-bound"/>
          <p:cNvPicPr preferRelativeResize="0"/>
          <p:nvPr/>
        </p:nvPicPr>
        <p:blipFill>
          <a:blip r:embed="rId3">
            <a:alphaModFix/>
          </a:blip>
          <a:stretch>
            <a:fillRect/>
          </a:stretch>
        </p:blipFill>
        <p:spPr>
          <a:xfrm>
            <a:off x="2020200" y="3655395"/>
            <a:ext cx="4932498" cy="25818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animEffect transition="in" filter="fade">
                                      <p:cBhvr>
                                        <p:cTn id="7" dur="1000"/>
                                        <p:tgtEl>
                                          <p:spTgt spid="3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2">
                                            <p:txEl>
                                              <p:pRg st="1" end="1"/>
                                            </p:txEl>
                                          </p:spTgt>
                                        </p:tgtEl>
                                        <p:attrNameLst>
                                          <p:attrName>style.visibility</p:attrName>
                                        </p:attrNameLst>
                                      </p:cBhvr>
                                      <p:to>
                                        <p:strVal val="visible"/>
                                      </p:to>
                                    </p:set>
                                    <p:animEffect transition="in" filter="fade">
                                      <p:cBhvr>
                                        <p:cTn id="12" dur="1000"/>
                                        <p:tgtEl>
                                          <p:spTgt spid="3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2">
                                            <p:txEl>
                                              <p:pRg st="2" end="2"/>
                                            </p:txEl>
                                          </p:spTgt>
                                        </p:tgtEl>
                                        <p:attrNameLst>
                                          <p:attrName>style.visibility</p:attrName>
                                        </p:attrNameLst>
                                      </p:cBhvr>
                                      <p:to>
                                        <p:strVal val="visible"/>
                                      </p:to>
                                    </p:set>
                                    <p:animEffect transition="in" filter="fade">
                                      <p:cBhvr>
                                        <p:cTn id="17" dur="1000"/>
                                        <p:tgtEl>
                                          <p:spTgt spid="3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2">
                                            <p:txEl>
                                              <p:pRg st="3" end="3"/>
                                            </p:txEl>
                                          </p:spTgt>
                                        </p:tgtEl>
                                        <p:attrNameLst>
                                          <p:attrName>style.visibility</p:attrName>
                                        </p:attrNameLst>
                                      </p:cBhvr>
                                      <p:to>
                                        <p:strVal val="visible"/>
                                      </p:to>
                                    </p:set>
                                    <p:animEffect transition="in" filter="fade">
                                      <p:cBhvr>
                                        <p:cTn id="22" dur="1000"/>
                                        <p:tgtEl>
                                          <p:spTgt spid="3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2">
                                            <p:txEl>
                                              <p:pRg st="4" end="4"/>
                                            </p:txEl>
                                          </p:spTgt>
                                        </p:tgtEl>
                                        <p:attrNameLst>
                                          <p:attrName>style.visibility</p:attrName>
                                        </p:attrNameLst>
                                      </p:cBhvr>
                                      <p:to>
                                        <p:strVal val="visible"/>
                                      </p:to>
                                    </p:set>
                                    <p:animEffect transition="in" filter="fade">
                                      <p:cBhvr>
                                        <p:cTn id="27" dur="1000"/>
                                        <p:tgtEl>
                                          <p:spTgt spid="3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43"/>
          <p:cNvSpPr txBox="1">
            <a:spLocks noGrp="1"/>
          </p:cNvSpPr>
          <p:nvPr>
            <p:ph type="body" idx="1"/>
          </p:nvPr>
        </p:nvSpPr>
        <p:spPr>
          <a:xfrm>
            <a:off x="1009725" y="2033324"/>
            <a:ext cx="7237200" cy="212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800"/>
              </a:spcAft>
              <a:buSzPts val="2400"/>
              <a:buNone/>
            </a:pPr>
            <a:r>
              <a:rPr lang="en-US" sz="2600"/>
              <a:t>There are </a:t>
            </a:r>
            <a:r>
              <a:rPr lang="en-US" sz="2600" b="1">
                <a:solidFill>
                  <a:schemeClr val="accent6"/>
                </a:solidFill>
              </a:rPr>
              <a:t>25% more ODRs for aggression </a:t>
            </a:r>
            <a:br>
              <a:rPr lang="en-US" sz="2600" b="1">
                <a:solidFill>
                  <a:schemeClr val="accent6"/>
                </a:solidFill>
              </a:rPr>
            </a:br>
            <a:r>
              <a:rPr lang="en-US" sz="2600"/>
              <a:t>in the </a:t>
            </a:r>
            <a:r>
              <a:rPr lang="en-US" sz="2600" b="1">
                <a:solidFill>
                  <a:schemeClr val="accent2"/>
                </a:solidFill>
              </a:rPr>
              <a:t>cafeteria</a:t>
            </a:r>
            <a:r>
              <a:rPr lang="en-US" sz="2600"/>
              <a:t> this month than last year. These are most likely to occur during </a:t>
            </a:r>
            <a:r>
              <a:rPr lang="en-US" sz="2600" b="1">
                <a:solidFill>
                  <a:schemeClr val="accent4"/>
                </a:solidFill>
              </a:rPr>
              <a:t>first lunch</a:t>
            </a:r>
            <a:r>
              <a:rPr lang="en-US" sz="2600"/>
              <a:t>, with </a:t>
            </a:r>
            <a:r>
              <a:rPr lang="en-US" sz="2600" b="1">
                <a:solidFill>
                  <a:schemeClr val="accent1"/>
                </a:solidFill>
              </a:rPr>
              <a:t>15 eighth grade students</a:t>
            </a:r>
            <a:r>
              <a:rPr lang="en-US" sz="2600"/>
              <a:t>, and the aggression is related to </a:t>
            </a:r>
            <a:r>
              <a:rPr lang="en-US" sz="2600" b="1">
                <a:solidFill>
                  <a:srgbClr val="7030A0"/>
                </a:solidFill>
              </a:rPr>
              <a:t>getting access to the new lunch line options.</a:t>
            </a:r>
            <a:endParaRPr sz="2600"/>
          </a:p>
        </p:txBody>
      </p:sp>
      <p:sp>
        <p:nvSpPr>
          <p:cNvPr id="312" name="Google Shape;312;p43"/>
          <p:cNvSpPr txBox="1">
            <a:spLocks noGrp="1"/>
          </p:cNvSpPr>
          <p:nvPr>
            <p:ph type="title"/>
          </p:nvPr>
        </p:nvSpPr>
        <p:spPr>
          <a:xfrm>
            <a:off x="1439402" y="280175"/>
            <a:ext cx="7704600" cy="721200"/>
          </a:xfrm>
          <a:prstGeom prst="rect">
            <a:avLst/>
          </a:prstGeom>
          <a:noFill/>
          <a:ln>
            <a:noFill/>
          </a:ln>
        </p:spPr>
        <p:txBody>
          <a:bodyPr spcFirstLastPara="1" wrap="square" lIns="91425" tIns="45700" rIns="91425" bIns="45700" anchor="ctr" anchorCtr="0">
            <a:noAutofit/>
          </a:bodyPr>
          <a:lstStyle/>
          <a:p>
            <a:pPr marL="1371600" lvl="0" indent="457200" algn="l" rtl="0">
              <a:spcBef>
                <a:spcPts val="0"/>
              </a:spcBef>
              <a:spcAft>
                <a:spcPts val="0"/>
              </a:spcAft>
              <a:buClr>
                <a:schemeClr val="dk2"/>
              </a:buClr>
              <a:buSzPts val="3600"/>
              <a:buFont typeface="Questrial"/>
              <a:buNone/>
            </a:pPr>
            <a:r>
              <a:rPr lang="en-US" sz="4200" b="1"/>
              <a:t>Measurable Goals</a:t>
            </a:r>
            <a:endParaRPr sz="3300" b="1"/>
          </a:p>
        </p:txBody>
      </p:sp>
      <p:sp>
        <p:nvSpPr>
          <p:cNvPr id="313" name="Google Shape;313;p43"/>
          <p:cNvSpPr txBox="1"/>
          <p:nvPr/>
        </p:nvSpPr>
        <p:spPr>
          <a:xfrm>
            <a:off x="898625" y="1460513"/>
            <a:ext cx="4235700" cy="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600"/>
              <a:buFont typeface="Questrial"/>
              <a:buNone/>
            </a:pPr>
            <a:r>
              <a:rPr lang="en-US" sz="3200" b="1">
                <a:solidFill>
                  <a:schemeClr val="dk1"/>
                </a:solidFill>
                <a:latin typeface="Calibri"/>
                <a:ea typeface="Calibri"/>
                <a:cs typeface="Calibri"/>
                <a:sym typeface="Calibri"/>
              </a:rPr>
              <a:t> Precision Statement</a:t>
            </a:r>
            <a:endParaRPr sz="3200" b="1">
              <a:solidFill>
                <a:schemeClr val="dk1"/>
              </a:solidFill>
              <a:latin typeface="Calibri"/>
              <a:ea typeface="Calibri"/>
              <a:cs typeface="Calibri"/>
              <a:sym typeface="Calibri"/>
            </a:endParaRPr>
          </a:p>
        </p:txBody>
      </p:sp>
      <p:sp>
        <p:nvSpPr>
          <p:cNvPr id="314" name="Google Shape;314;p43"/>
          <p:cNvSpPr txBox="1"/>
          <p:nvPr/>
        </p:nvSpPr>
        <p:spPr>
          <a:xfrm>
            <a:off x="898625" y="4324813"/>
            <a:ext cx="4235700" cy="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dk1"/>
                </a:solidFill>
                <a:latin typeface="Calibri"/>
                <a:ea typeface="Calibri"/>
                <a:cs typeface="Calibri"/>
                <a:sym typeface="Calibri"/>
              </a:rPr>
              <a:t> Measurable Goal</a:t>
            </a:r>
            <a:endParaRPr sz="3200" b="1">
              <a:solidFill>
                <a:schemeClr val="dk1"/>
              </a:solidFill>
              <a:latin typeface="Calibri"/>
              <a:ea typeface="Calibri"/>
              <a:cs typeface="Calibri"/>
              <a:sym typeface="Calibri"/>
            </a:endParaRPr>
          </a:p>
        </p:txBody>
      </p:sp>
      <p:sp>
        <p:nvSpPr>
          <p:cNvPr id="315" name="Google Shape;315;p43"/>
          <p:cNvSpPr txBox="1">
            <a:spLocks noGrp="1"/>
          </p:cNvSpPr>
          <p:nvPr>
            <p:ph type="body" idx="1"/>
          </p:nvPr>
        </p:nvSpPr>
        <p:spPr>
          <a:xfrm>
            <a:off x="1009725" y="5001724"/>
            <a:ext cx="7237200" cy="1355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518"/>
              </a:spcBef>
              <a:spcAft>
                <a:spcPts val="800"/>
              </a:spcAft>
              <a:buClr>
                <a:srgbClr val="000000"/>
              </a:buClr>
              <a:buSzPts val="2590"/>
              <a:buFont typeface="Arial"/>
              <a:buNone/>
            </a:pPr>
            <a:r>
              <a:rPr lang="en-US" sz="2800"/>
              <a:t>Current cafeteria referrals in 8th grade average 28 per month.  Our goal is to reduce cafeteria referrals by 20% per month for Feb through May.</a:t>
            </a:r>
            <a:r>
              <a:rPr lang="en-US" sz="2590" i="1">
                <a:solidFill>
                  <a:schemeClr val="accent6"/>
                </a:solidFill>
              </a:rPr>
              <a:t>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aphicFrame>
        <p:nvGraphicFramePr>
          <p:cNvPr id="144" name="Google Shape;144;p26" descr="1.12 discipline data, 1.13 data-based decision making, 1.14 fidelity data, 1.15 annual evaluation" title="TFI sub-scale: evaluation"/>
          <p:cNvGraphicFramePr/>
          <p:nvPr/>
        </p:nvGraphicFramePr>
        <p:xfrm>
          <a:off x="4708716" y="1541009"/>
          <a:ext cx="4059300" cy="1798370"/>
        </p:xfrm>
        <a:graphic>
          <a:graphicData uri="http://schemas.openxmlformats.org/drawingml/2006/table">
            <a:tbl>
              <a:tblPr firstRow="1" bandRow="1">
                <a:noFill/>
                <a:tableStyleId>{15169215-8D19-4922-8BA5-3B549DC13BD7}</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strike="noStrike" cap="none"/>
                        <a:t>TFI Sub-Scale: </a:t>
                      </a:r>
                      <a:r>
                        <a:rPr lang="en-US" sz="2000" u="none" strike="noStrike" cap="none"/>
                        <a:t>Evaluation </a:t>
                      </a:r>
                      <a:endParaRPr sz="2000" b="0" u="none" strike="noStrike" cap="none">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800" b="1" u="none" strike="noStrike" cap="none">
                          <a:solidFill>
                            <a:schemeClr val="accent2"/>
                          </a:solidFill>
                        </a:rPr>
                        <a:t>TFI 1.12</a:t>
                      </a:r>
                      <a:endParaRPr sz="1800" b="1">
                        <a:solidFill>
                          <a:schemeClr val="accent2"/>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accent2"/>
                          </a:solidFill>
                        </a:rPr>
                        <a:t>Discipline Data</a:t>
                      </a:r>
                      <a:endParaRPr sz="1800" b="1">
                        <a:solidFill>
                          <a:schemeClr val="accent2"/>
                        </a:solidFill>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800" b="1">
                          <a:solidFill>
                            <a:schemeClr val="accent2"/>
                          </a:solidFill>
                        </a:rPr>
                        <a:t>TFI 1.13</a:t>
                      </a:r>
                      <a:endParaRPr sz="1800" b="1">
                        <a:solidFill>
                          <a:schemeClr val="accent2"/>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accent2"/>
                          </a:solidFill>
                        </a:rPr>
                        <a:t>Data-based Decision Making</a:t>
                      </a:r>
                      <a:endParaRPr sz="1800" b="1">
                        <a:solidFill>
                          <a:schemeClr val="accent2"/>
                        </a:solidFill>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45" name="Google Shape;145;p26"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rion"/>
          <p:cNvGraphicFramePr/>
          <p:nvPr/>
        </p:nvGraphicFramePr>
        <p:xfrm>
          <a:off x="724107" y="2803251"/>
          <a:ext cx="3834775" cy="3684635"/>
        </p:xfrm>
        <a:graphic>
          <a:graphicData uri="http://schemas.openxmlformats.org/drawingml/2006/table">
            <a:tbl>
              <a:tblPr firstRow="1" bandRow="1">
                <a:noFill/>
                <a:tableStyleId>{15169215-8D19-4922-8BA5-3B549DC13BD7}</a:tableStyleId>
              </a:tblPr>
              <a:tblGrid>
                <a:gridCol w="893800">
                  <a:extLst>
                    <a:ext uri="{9D8B030D-6E8A-4147-A177-3AD203B41FA5}">
                      <a16:colId xmlns:a16="http://schemas.microsoft.com/office/drawing/2014/main" val="20000"/>
                    </a:ext>
                  </a:extLst>
                </a:gridCol>
                <a:gridCol w="2940975">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t>TFI Sub-Scale: </a:t>
                      </a:r>
                      <a:r>
                        <a:rPr lang="en-US" sz="2000" u="none"/>
                        <a:t>Implementation </a:t>
                      </a:r>
                      <a:endParaRPr sz="2000" b="0" u="none">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a:t>TFI 1.5</a:t>
                      </a:r>
                      <a:endParaRPr sz="1600"/>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Problem Behavior Definitions</a:t>
                      </a:r>
                      <a:endParaRPr sz="1600">
                        <a:solidFill>
                          <a:schemeClr val="dk2"/>
                        </a:solidFill>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t>TFI 1.6</a:t>
                      </a:r>
                      <a:endParaRPr sz="1600"/>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rgbClr val="000000"/>
                          </a:solidFill>
                        </a:rPr>
                        <a:t>TFI 1.8</a:t>
                      </a:r>
                      <a:endParaRPr sz="160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Classroom Procedures</a:t>
                      </a:r>
                      <a:endParaRPr sz="1600">
                        <a:solidFill>
                          <a:srgbClr val="000000"/>
                        </a:solidFill>
                      </a:endParaRPr>
                    </a:p>
                  </a:txBody>
                  <a:tcPr marL="91450" marR="91450" marT="45725" marB="45725"/>
                </a:tc>
                <a:extLst>
                  <a:ext uri="{0D108BD9-81ED-4DB2-BD59-A6C34878D82A}">
                    <a16:rowId xmlns:a16="http://schemas.microsoft.com/office/drawing/2014/main" val="10006"/>
                  </a:ext>
                </a:extLst>
              </a:tr>
              <a:tr h="362225">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46" name="Google Shape;146;p26" descr="1.1 Team composition; 1.2 Team operating procedures" title="TFI Sub-scale: Team  "/>
          <p:cNvGraphicFramePr/>
          <p:nvPr/>
        </p:nvGraphicFramePr>
        <p:xfrm>
          <a:off x="724108" y="1568697"/>
          <a:ext cx="3834775" cy="1066830"/>
        </p:xfrm>
        <a:graphic>
          <a:graphicData uri="http://schemas.openxmlformats.org/drawingml/2006/table">
            <a:tbl>
              <a:tblPr firstRow="1" bandRow="1">
                <a:noFill/>
                <a:tableStyleId>{15169215-8D19-4922-8BA5-3B549DC13BD7}</a:tableStyleId>
              </a:tblPr>
              <a:tblGrid>
                <a:gridCol w="893800">
                  <a:extLst>
                    <a:ext uri="{9D8B030D-6E8A-4147-A177-3AD203B41FA5}">
                      <a16:colId xmlns:a16="http://schemas.microsoft.com/office/drawing/2014/main" val="20000"/>
                    </a:ext>
                  </a:extLst>
                </a:gridCol>
                <a:gridCol w="2940975">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t>TFI Sub-Scale: </a:t>
                      </a:r>
                      <a:r>
                        <a:rPr lang="en-US" sz="2000" u="none"/>
                        <a:t>Team </a:t>
                      </a:r>
                      <a:endParaRPr sz="2000" b="0" u="none">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sp>
        <p:nvSpPr>
          <p:cNvPr id="147" name="Google Shape;147;p26"/>
          <p:cNvSpPr txBox="1">
            <a:spLocks noGrp="1"/>
          </p:cNvSpPr>
          <p:nvPr>
            <p:ph type="title"/>
          </p:nvPr>
        </p:nvSpPr>
        <p:spPr>
          <a:xfrm>
            <a:off x="2374500" y="243875"/>
            <a:ext cx="6623400" cy="713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10204"/>
              <a:buFont typeface="Twentieth Century"/>
              <a:buNone/>
            </a:pPr>
            <a:r>
              <a:rPr lang="en-US" sz="2940"/>
              <a:t> </a:t>
            </a:r>
            <a:r>
              <a:rPr lang="en-US" sz="4000" b="1"/>
              <a:t>Tier 1: Implementation Fidelity</a:t>
            </a:r>
            <a:endParaRPr sz="4000" b="1"/>
          </a:p>
        </p:txBody>
      </p:sp>
      <p:pic>
        <p:nvPicPr>
          <p:cNvPr id="148" name="Google Shape;148;p26" descr="Multi-tiered triangle. Green at the bottom represents about 80 percent of students, yellow about 15 percent of students and red at the top about 5 percent of students. "/>
          <p:cNvPicPr preferRelativeResize="0"/>
          <p:nvPr/>
        </p:nvPicPr>
        <p:blipFill>
          <a:blip r:embed="rId3">
            <a:alphaModFix/>
          </a:blip>
          <a:stretch>
            <a:fillRect/>
          </a:stretch>
        </p:blipFill>
        <p:spPr>
          <a:xfrm>
            <a:off x="5532376" y="3877700"/>
            <a:ext cx="2412000" cy="2324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title"/>
          </p:nvPr>
        </p:nvSpPr>
        <p:spPr>
          <a:xfrm>
            <a:off x="2296425" y="280350"/>
            <a:ext cx="6445200" cy="75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520"/>
              <a:buFont typeface="Questrial"/>
              <a:buNone/>
            </a:pPr>
            <a:r>
              <a:rPr lang="en-US" sz="3500" b="1"/>
              <a:t>Activity 2B : Create a SMART Goal</a:t>
            </a:r>
            <a:endParaRPr sz="3200" b="1"/>
          </a:p>
        </p:txBody>
      </p:sp>
      <p:sp>
        <p:nvSpPr>
          <p:cNvPr id="322" name="Google Shape;322;p44"/>
          <p:cNvSpPr txBox="1"/>
          <p:nvPr/>
        </p:nvSpPr>
        <p:spPr>
          <a:xfrm>
            <a:off x="460050" y="1335025"/>
            <a:ext cx="82239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900">
                <a:solidFill>
                  <a:schemeClr val="dk1"/>
                </a:solidFill>
                <a:latin typeface="Calibri"/>
                <a:ea typeface="Calibri"/>
                <a:cs typeface="Calibri"/>
                <a:sym typeface="Calibri"/>
              </a:rPr>
              <a:t>Develop your own SMART goal</a:t>
            </a:r>
            <a:r>
              <a:rPr lang="en-US" sz="3400">
                <a:latin typeface="Calibri"/>
                <a:ea typeface="Calibri"/>
                <a:cs typeface="Calibri"/>
                <a:sym typeface="Calibri"/>
              </a:rPr>
              <a:t> </a:t>
            </a:r>
            <a:endParaRPr sz="3400">
              <a:latin typeface="Calibri"/>
              <a:ea typeface="Calibri"/>
              <a:cs typeface="Calibri"/>
              <a:sym typeface="Calibri"/>
            </a:endParaRPr>
          </a:p>
        </p:txBody>
      </p:sp>
      <p:pic>
        <p:nvPicPr>
          <p:cNvPr id="323" name="Google Shape;323;p44" descr="SMART goal related to precision problem - specific, measurable, attainable, realistic, timely"/>
          <p:cNvPicPr preferRelativeResize="0"/>
          <p:nvPr/>
        </p:nvPicPr>
        <p:blipFill>
          <a:blip r:embed="rId3">
            <a:alphaModFix/>
          </a:blip>
          <a:stretch>
            <a:fillRect/>
          </a:stretch>
        </p:blipFill>
        <p:spPr>
          <a:xfrm>
            <a:off x="152400" y="2342600"/>
            <a:ext cx="8839202" cy="1957341"/>
          </a:xfrm>
          <a:prstGeom prst="rect">
            <a:avLst/>
          </a:prstGeom>
          <a:noFill/>
          <a:ln>
            <a:noFill/>
          </a:ln>
        </p:spPr>
      </p:pic>
      <p:sp>
        <p:nvSpPr>
          <p:cNvPr id="324" name="Google Shape;324;p44"/>
          <p:cNvSpPr txBox="1"/>
          <p:nvPr/>
        </p:nvSpPr>
        <p:spPr>
          <a:xfrm>
            <a:off x="937325" y="5545775"/>
            <a:ext cx="3000000" cy="29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MN PBIS Implementation Workbook-Day 8 Activity 2</a:t>
            </a:r>
            <a:endParaRPr sz="2500">
              <a:latin typeface="Calibri"/>
              <a:ea typeface="Calibri"/>
              <a:cs typeface="Calibri"/>
              <a:sym typeface="Calibri"/>
            </a:endParaRPr>
          </a:p>
        </p:txBody>
      </p:sp>
      <p:sp>
        <p:nvSpPr>
          <p:cNvPr id="325" name="Google Shape;325;p44"/>
          <p:cNvSpPr txBox="1"/>
          <p:nvPr/>
        </p:nvSpPr>
        <p:spPr>
          <a:xfrm>
            <a:off x="5292000" y="5545775"/>
            <a:ext cx="3000000" cy="29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Data-based Decision Worksheet</a:t>
            </a:r>
            <a:endParaRPr sz="18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5"/>
          <p:cNvSpPr/>
          <p:nvPr/>
        </p:nvSpPr>
        <p:spPr>
          <a:xfrm>
            <a:off x="3043200" y="3051600"/>
            <a:ext cx="2401200" cy="2301900"/>
          </a:xfrm>
          <a:prstGeom prst="ellipse">
            <a:avLst/>
          </a:prstGeom>
          <a:solidFill>
            <a:schemeClr val="accent1"/>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D9D9D9"/>
                </a:solidFill>
                <a:latin typeface="Didact Gothic"/>
                <a:ea typeface="Didact Gothic"/>
                <a:cs typeface="Didact Gothic"/>
                <a:sym typeface="Didact Gothic"/>
              </a:rPr>
              <a:t>Use Data</a:t>
            </a:r>
            <a:endParaRPr sz="3000">
              <a:solidFill>
                <a:srgbClr val="D9D9D9"/>
              </a:solidFill>
              <a:latin typeface="Didact Gothic"/>
              <a:ea typeface="Didact Gothic"/>
              <a:cs typeface="Didact Gothic"/>
              <a:sym typeface="Didact Gothic"/>
            </a:endParaRPr>
          </a:p>
        </p:txBody>
      </p:sp>
      <p:sp>
        <p:nvSpPr>
          <p:cNvPr id="332" name="Google Shape;332;p45"/>
          <p:cNvSpPr/>
          <p:nvPr/>
        </p:nvSpPr>
        <p:spPr>
          <a:xfrm>
            <a:off x="3159000" y="11997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Precision Problem Statement</a:t>
            </a:r>
            <a:endParaRPr sz="2000">
              <a:latin typeface="Didact Gothic"/>
              <a:ea typeface="Didact Gothic"/>
              <a:cs typeface="Didact Gothic"/>
              <a:sym typeface="Didact Gothic"/>
            </a:endParaRPr>
          </a:p>
        </p:txBody>
      </p:sp>
      <p:sp>
        <p:nvSpPr>
          <p:cNvPr id="333" name="Google Shape;333;p45"/>
          <p:cNvSpPr/>
          <p:nvPr/>
        </p:nvSpPr>
        <p:spPr>
          <a:xfrm>
            <a:off x="5217875" y="22545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Set Measurable Goal</a:t>
            </a:r>
            <a:endParaRPr sz="2000">
              <a:latin typeface="Didact Gothic"/>
              <a:ea typeface="Didact Gothic"/>
              <a:cs typeface="Didact Gothic"/>
              <a:sym typeface="Didact Gothic"/>
            </a:endParaRPr>
          </a:p>
        </p:txBody>
      </p:sp>
      <p:sp>
        <p:nvSpPr>
          <p:cNvPr id="334" name="Google Shape;334;p45"/>
          <p:cNvSpPr/>
          <p:nvPr/>
        </p:nvSpPr>
        <p:spPr>
          <a:xfrm>
            <a:off x="4602300" y="47826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Develop Solution &amp; Action Plan</a:t>
            </a:r>
            <a:endParaRPr sz="2000">
              <a:latin typeface="Didact Gothic"/>
              <a:ea typeface="Didact Gothic"/>
              <a:cs typeface="Didact Gothic"/>
              <a:sym typeface="Didact Gothic"/>
            </a:endParaRPr>
          </a:p>
        </p:txBody>
      </p:sp>
      <p:sp>
        <p:nvSpPr>
          <p:cNvPr id="335" name="Google Shape;335;p45"/>
          <p:cNvSpPr/>
          <p:nvPr/>
        </p:nvSpPr>
        <p:spPr>
          <a:xfrm>
            <a:off x="1715700" y="47826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Fidelity of Plan</a:t>
            </a:r>
            <a:endParaRPr sz="2000">
              <a:latin typeface="Didact Gothic"/>
              <a:ea typeface="Didact Gothic"/>
              <a:cs typeface="Didact Gothic"/>
              <a:sym typeface="Didact Gothic"/>
            </a:endParaRPr>
          </a:p>
        </p:txBody>
      </p:sp>
      <p:sp>
        <p:nvSpPr>
          <p:cNvPr id="336" name="Google Shape;336;p45"/>
          <p:cNvSpPr/>
          <p:nvPr/>
        </p:nvSpPr>
        <p:spPr>
          <a:xfrm>
            <a:off x="1063850" y="23913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Outcome vs Goal</a:t>
            </a:r>
            <a:endParaRPr sz="2000">
              <a:latin typeface="Didact Gothic"/>
              <a:ea typeface="Didact Gothic"/>
              <a:cs typeface="Didact Gothic"/>
              <a:sym typeface="Didact Gothic"/>
            </a:endParaRPr>
          </a:p>
        </p:txBody>
      </p:sp>
      <p:sp>
        <p:nvSpPr>
          <p:cNvPr id="337" name="Google Shape;337;p45">
            <a:extLst>
              <a:ext uri="{C183D7F6-B498-43B3-948B-1728B52AA6E4}">
                <adec:decorative xmlns:adec="http://schemas.microsoft.com/office/drawing/2017/decorative" val="1"/>
              </a:ext>
            </a:extLst>
          </p:cNvPr>
          <p:cNvSpPr/>
          <p:nvPr/>
        </p:nvSpPr>
        <p:spPr>
          <a:xfrm rot="7440952">
            <a:off x="5843257" y="4175339"/>
            <a:ext cx="716989" cy="726308"/>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5">
            <a:extLst>
              <a:ext uri="{C183D7F6-B498-43B3-948B-1728B52AA6E4}">
                <adec:decorative xmlns:adec="http://schemas.microsoft.com/office/drawing/2017/decorative" val="1"/>
              </a:ext>
            </a:extLst>
          </p:cNvPr>
          <p:cNvSpPr/>
          <p:nvPr/>
        </p:nvSpPr>
        <p:spPr>
          <a:xfrm rot="10800000">
            <a:off x="3885288" y="5457154"/>
            <a:ext cx="717000" cy="726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5">
            <a:extLst>
              <a:ext uri="{C183D7F6-B498-43B3-948B-1728B52AA6E4}">
                <adec:decorative xmlns:adec="http://schemas.microsoft.com/office/drawing/2017/decorative" val="1"/>
              </a:ext>
            </a:extLst>
          </p:cNvPr>
          <p:cNvSpPr/>
          <p:nvPr/>
        </p:nvSpPr>
        <p:spPr>
          <a:xfrm rot="-6776996">
            <a:off x="1954777" y="4275947"/>
            <a:ext cx="717058" cy="72631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5">
            <a:extLst>
              <a:ext uri="{C183D7F6-B498-43B3-948B-1728B52AA6E4}">
                <adec:decorative xmlns:adec="http://schemas.microsoft.com/office/drawing/2017/decorative" val="1"/>
              </a:ext>
            </a:extLst>
          </p:cNvPr>
          <p:cNvSpPr/>
          <p:nvPr/>
        </p:nvSpPr>
        <p:spPr>
          <a:xfrm rot="-2700000">
            <a:off x="2835237" y="2401628"/>
            <a:ext cx="717006" cy="72634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5">
            <a:extLst>
              <a:ext uri="{C183D7F6-B498-43B3-948B-1728B52AA6E4}">
                <adec:decorative xmlns:adec="http://schemas.microsoft.com/office/drawing/2017/decorative" val="1"/>
              </a:ext>
            </a:extLst>
          </p:cNvPr>
          <p:cNvSpPr/>
          <p:nvPr/>
        </p:nvSpPr>
        <p:spPr>
          <a:xfrm rot="3200177">
            <a:off x="5107256" y="2401622"/>
            <a:ext cx="716945" cy="72636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5"/>
          <p:cNvSpPr txBox="1">
            <a:spLocks noGrp="1"/>
          </p:cNvSpPr>
          <p:nvPr>
            <p:ph type="title"/>
          </p:nvPr>
        </p:nvSpPr>
        <p:spPr>
          <a:xfrm>
            <a:off x="2208872" y="168000"/>
            <a:ext cx="6742500" cy="9144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US" sz="4000" b="1"/>
              <a:t>Data Decision-Making Process</a:t>
            </a:r>
            <a:endParaRPr/>
          </a:p>
        </p:txBody>
      </p:sp>
      <p:sp>
        <p:nvSpPr>
          <p:cNvPr id="343" name="Google Shape;343;p45">
            <a:extLst>
              <a:ext uri="{C183D7F6-B498-43B3-948B-1728B52AA6E4}">
                <adec:decorative xmlns:adec="http://schemas.microsoft.com/office/drawing/2017/decorative" val="1"/>
              </a:ext>
            </a:extLst>
          </p:cNvPr>
          <p:cNvSpPr/>
          <p:nvPr/>
        </p:nvSpPr>
        <p:spPr>
          <a:xfrm rot="10800000">
            <a:off x="6506075" y="5285525"/>
            <a:ext cx="2355600" cy="12690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6"/>
          <p:cNvSpPr txBox="1">
            <a:spLocks noGrp="1"/>
          </p:cNvSpPr>
          <p:nvPr>
            <p:ph type="title"/>
          </p:nvPr>
        </p:nvSpPr>
        <p:spPr>
          <a:xfrm>
            <a:off x="365248" y="124425"/>
            <a:ext cx="8257500" cy="9153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US" sz="3700" b="1"/>
              <a:t>Develop Solution &amp; Action Plan</a:t>
            </a:r>
            <a:endParaRPr sz="3700" b="1"/>
          </a:p>
        </p:txBody>
      </p:sp>
      <p:graphicFrame>
        <p:nvGraphicFramePr>
          <p:cNvPr id="350" name="Google Shape;350;p46"/>
          <p:cNvGraphicFramePr/>
          <p:nvPr>
            <p:extLst>
              <p:ext uri="{D42A27DB-BD31-4B8C-83A1-F6EECF244321}">
                <p14:modId xmlns:p14="http://schemas.microsoft.com/office/powerpoint/2010/main" val="1250175265"/>
              </p:ext>
            </p:extLst>
          </p:nvPr>
        </p:nvGraphicFramePr>
        <p:xfrm>
          <a:off x="204113" y="3172100"/>
          <a:ext cx="8735750" cy="3779625"/>
        </p:xfrm>
        <a:graphic>
          <a:graphicData uri="http://schemas.openxmlformats.org/drawingml/2006/table">
            <a:tbl>
              <a:tblPr firstRow="1">
                <a:noFill/>
                <a:tableStyleId>{B25410C7-9D03-407E-882C-9C7D6F642E4F}</a:tableStyleId>
              </a:tblPr>
              <a:tblGrid>
                <a:gridCol w="1590775">
                  <a:extLst>
                    <a:ext uri="{9D8B030D-6E8A-4147-A177-3AD203B41FA5}">
                      <a16:colId xmlns:a16="http://schemas.microsoft.com/office/drawing/2014/main" val="20000"/>
                    </a:ext>
                  </a:extLst>
                </a:gridCol>
                <a:gridCol w="7144975">
                  <a:extLst>
                    <a:ext uri="{9D8B030D-6E8A-4147-A177-3AD203B41FA5}">
                      <a16:colId xmlns:a16="http://schemas.microsoft.com/office/drawing/2014/main" val="20001"/>
                    </a:ext>
                  </a:extLst>
                </a:gridCol>
              </a:tblGrid>
              <a:tr h="1358300">
                <a:tc>
                  <a:txBody>
                    <a:bodyPr/>
                    <a:lstStyle/>
                    <a:p>
                      <a:pPr marL="0" lvl="0" indent="0" algn="l" rtl="0">
                        <a:spcBef>
                          <a:spcPts val="0"/>
                        </a:spcBef>
                        <a:spcAft>
                          <a:spcPts val="0"/>
                        </a:spcAft>
                        <a:buNone/>
                      </a:pPr>
                      <a:r>
                        <a:rPr lang="en-US" sz="1900" b="1" i="1" u="sng">
                          <a:solidFill>
                            <a:schemeClr val="dk1"/>
                          </a:solidFill>
                          <a:highlight>
                            <a:srgbClr val="FFFFFF"/>
                          </a:highlight>
                          <a:latin typeface="Calibri"/>
                          <a:ea typeface="Calibri"/>
                          <a:cs typeface="Calibri"/>
                          <a:sym typeface="Calibri"/>
                        </a:rPr>
                        <a:t>Prevention: </a:t>
                      </a:r>
                      <a:endParaRPr sz="1900" b="1">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900">
                        <a:solidFill>
                          <a:schemeClr val="dk1"/>
                        </a:solidFill>
                        <a:latin typeface="Calibri"/>
                        <a:ea typeface="Calibri"/>
                        <a:cs typeface="Calibri"/>
                        <a:sym typeface="Calibri"/>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None/>
                      </a:pPr>
                      <a:r>
                        <a:rPr lang="en-US" sz="1900" dirty="0">
                          <a:solidFill>
                            <a:schemeClr val="dk1"/>
                          </a:solidFill>
                          <a:latin typeface="Calibri"/>
                          <a:ea typeface="Calibri"/>
                          <a:cs typeface="Calibri"/>
                          <a:sym typeface="Calibri"/>
                        </a:rPr>
                        <a:t>How can we avoid the problem context?</a:t>
                      </a:r>
                      <a:endParaRPr sz="1900" dirty="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Not getting enough steps, so I’ll put a mini bike peddler at my desk</a:t>
                      </a:r>
                      <a:endParaRPr sz="1900" dirty="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Build a desk to go over my treadmill</a:t>
                      </a:r>
                      <a:endParaRPr sz="1900" dirty="0">
                        <a:solidFill>
                          <a:schemeClr val="dk1"/>
                        </a:solidFill>
                        <a:latin typeface="Calibri"/>
                        <a:ea typeface="Calibri"/>
                        <a:cs typeface="Calibri"/>
                        <a:sym typeface="Calibri"/>
                      </a:endParaRPr>
                    </a:p>
                  </a:txBody>
                  <a:tcPr marL="91425" marR="91425" marT="91425" marB="91425">
                    <a:solidFill>
                      <a:schemeClr val="lt2"/>
                    </a:solidFill>
                  </a:tcPr>
                </a:tc>
                <a:extLst>
                  <a:ext uri="{0D108BD9-81ED-4DB2-BD59-A6C34878D82A}">
                    <a16:rowId xmlns:a16="http://schemas.microsoft.com/office/drawing/2014/main" val="10000"/>
                  </a:ext>
                </a:extLst>
              </a:tr>
              <a:tr h="1063025">
                <a:tc>
                  <a:txBody>
                    <a:bodyPr/>
                    <a:lstStyle/>
                    <a:p>
                      <a:pPr marL="0" lvl="0" indent="0" algn="l" rtl="0">
                        <a:spcBef>
                          <a:spcPts val="0"/>
                        </a:spcBef>
                        <a:spcAft>
                          <a:spcPts val="0"/>
                        </a:spcAft>
                        <a:buNone/>
                      </a:pPr>
                      <a:r>
                        <a:rPr lang="en-US" sz="1900" b="1" i="1" u="sng">
                          <a:solidFill>
                            <a:schemeClr val="dk1"/>
                          </a:solidFill>
                          <a:highlight>
                            <a:srgbClr val="FFFFFF"/>
                          </a:highlight>
                          <a:latin typeface="Calibri"/>
                          <a:ea typeface="Calibri"/>
                          <a:cs typeface="Calibri"/>
                          <a:sym typeface="Calibri"/>
                        </a:rPr>
                        <a:t>Teaching:</a:t>
                      </a:r>
                      <a:endParaRPr sz="1900">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900">
                          <a:solidFill>
                            <a:schemeClr val="dk1"/>
                          </a:solidFill>
                          <a:latin typeface="Calibri"/>
                          <a:ea typeface="Calibri"/>
                          <a:cs typeface="Calibri"/>
                          <a:sym typeface="Calibri"/>
                        </a:rPr>
                        <a:t>How can we define, teach, and monitor what we want?</a:t>
                      </a:r>
                      <a:endParaRPr sz="190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Learn how walking improves health</a:t>
                      </a:r>
                      <a:endParaRPr sz="190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Learn how to use a pedometer &amp; bike peddler</a:t>
                      </a:r>
                      <a:endParaRPr sz="19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358300">
                <a:tc>
                  <a:txBody>
                    <a:bodyPr/>
                    <a:lstStyle/>
                    <a:p>
                      <a:pPr marL="0" lvl="0" indent="0" algn="l" rtl="0">
                        <a:spcBef>
                          <a:spcPts val="0"/>
                        </a:spcBef>
                        <a:spcAft>
                          <a:spcPts val="0"/>
                        </a:spcAft>
                        <a:buNone/>
                      </a:pPr>
                      <a:r>
                        <a:rPr lang="en-US" sz="1900" b="1" i="1" u="sng">
                          <a:solidFill>
                            <a:schemeClr val="dk1"/>
                          </a:solidFill>
                          <a:highlight>
                            <a:srgbClr val="FFFFFF"/>
                          </a:highlight>
                          <a:latin typeface="Calibri"/>
                          <a:ea typeface="Calibri"/>
                          <a:cs typeface="Calibri"/>
                          <a:sym typeface="Calibri"/>
                        </a:rPr>
                        <a:t>Recognition:</a:t>
                      </a:r>
                      <a:endParaRPr sz="1900" b="1" i="1" u="sng">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900">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900" dirty="0">
                          <a:solidFill>
                            <a:schemeClr val="dk1"/>
                          </a:solidFill>
                          <a:latin typeface="Calibri"/>
                          <a:ea typeface="Calibri"/>
                          <a:cs typeface="Calibri"/>
                          <a:sym typeface="Calibri"/>
                        </a:rPr>
                        <a:t>How can we build in systematic reward for desired behavior?</a:t>
                      </a:r>
                      <a:endParaRPr sz="1900" dirty="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Each day that I reach 15,000 steps, I’ll put a sticker on my calendar</a:t>
                      </a:r>
                      <a:endParaRPr sz="1900" dirty="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After 8 weeks of meeting my goal, I’ll buy a new pair of shoes</a:t>
                      </a:r>
                      <a:endParaRPr sz="19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351" name="Google Shape;351;p46"/>
          <p:cNvSpPr txBox="1"/>
          <p:nvPr/>
        </p:nvSpPr>
        <p:spPr>
          <a:xfrm>
            <a:off x="327000" y="1342050"/>
            <a:ext cx="8490000" cy="14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a:solidFill>
                  <a:schemeClr val="dk1"/>
                </a:solidFill>
                <a:latin typeface="Calibri"/>
                <a:ea typeface="Calibri"/>
                <a:cs typeface="Calibri"/>
                <a:sym typeface="Calibri"/>
              </a:rPr>
              <a:t>Precision Statement:</a:t>
            </a:r>
            <a:r>
              <a:rPr lang="en-US" sz="2100">
                <a:solidFill>
                  <a:schemeClr val="dk1"/>
                </a:solidFill>
                <a:latin typeface="Calibri"/>
                <a:ea typeface="Calibri"/>
                <a:cs typeface="Calibri"/>
                <a:sym typeface="Calibri"/>
              </a:rPr>
              <a:t>  On the days when I work from home, I have 5,000 less steps than when I don’t, due to sitting at a desk or a table the majority of the day.</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b="1">
                <a:solidFill>
                  <a:schemeClr val="dk1"/>
                </a:solidFill>
                <a:latin typeface="Calibri"/>
                <a:ea typeface="Calibri"/>
                <a:cs typeface="Calibri"/>
                <a:sym typeface="Calibri"/>
              </a:rPr>
              <a:t>Goal:  </a:t>
            </a:r>
            <a:r>
              <a:rPr lang="en-US" sz="2100">
                <a:solidFill>
                  <a:schemeClr val="dk1"/>
                </a:solidFill>
                <a:latin typeface="Calibri"/>
                <a:ea typeface="Calibri"/>
                <a:cs typeface="Calibri"/>
                <a:sym typeface="Calibri"/>
              </a:rPr>
              <a:t>Increase steps per day from 10,000 to 15,000 within the next 8 weeks, by January 1st, 2023.</a:t>
            </a:r>
            <a:endParaRPr sz="21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7"/>
          <p:cNvSpPr txBox="1">
            <a:spLocks noGrp="1"/>
          </p:cNvSpPr>
          <p:nvPr>
            <p:ph type="title"/>
          </p:nvPr>
        </p:nvSpPr>
        <p:spPr>
          <a:xfrm>
            <a:off x="365248" y="124425"/>
            <a:ext cx="8257500" cy="9153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r>
              <a:rPr lang="en-US" sz="3700" b="1"/>
              <a:t>Develop Solution &amp; Action Plan</a:t>
            </a:r>
            <a:endParaRPr sz="3700" b="1"/>
          </a:p>
        </p:txBody>
      </p:sp>
      <p:graphicFrame>
        <p:nvGraphicFramePr>
          <p:cNvPr id="358" name="Google Shape;358;p47"/>
          <p:cNvGraphicFramePr/>
          <p:nvPr>
            <p:extLst>
              <p:ext uri="{D42A27DB-BD31-4B8C-83A1-F6EECF244321}">
                <p14:modId xmlns:p14="http://schemas.microsoft.com/office/powerpoint/2010/main" val="696632457"/>
              </p:ext>
            </p:extLst>
          </p:nvPr>
        </p:nvGraphicFramePr>
        <p:xfrm>
          <a:off x="168988" y="3429000"/>
          <a:ext cx="8806025" cy="3154590"/>
        </p:xfrm>
        <a:graphic>
          <a:graphicData uri="http://schemas.openxmlformats.org/drawingml/2006/table">
            <a:tbl>
              <a:tblPr firstRow="1">
                <a:noFill/>
                <a:tableStyleId>{B25410C7-9D03-407E-882C-9C7D6F642E4F}</a:tableStyleId>
              </a:tblPr>
              <a:tblGrid>
                <a:gridCol w="1603575">
                  <a:extLst>
                    <a:ext uri="{9D8B030D-6E8A-4147-A177-3AD203B41FA5}">
                      <a16:colId xmlns:a16="http://schemas.microsoft.com/office/drawing/2014/main" val="20000"/>
                    </a:ext>
                  </a:extLst>
                </a:gridCol>
                <a:gridCol w="7202450">
                  <a:extLst>
                    <a:ext uri="{9D8B030D-6E8A-4147-A177-3AD203B41FA5}">
                      <a16:colId xmlns:a16="http://schemas.microsoft.com/office/drawing/2014/main" val="20001"/>
                    </a:ext>
                  </a:extLst>
                </a:gridCol>
              </a:tblGrid>
              <a:tr h="698300">
                <a:tc>
                  <a:txBody>
                    <a:bodyPr/>
                    <a:lstStyle/>
                    <a:p>
                      <a:pPr marL="0" lvl="0" indent="0" algn="l" rtl="0">
                        <a:spcBef>
                          <a:spcPts val="0"/>
                        </a:spcBef>
                        <a:spcAft>
                          <a:spcPts val="0"/>
                        </a:spcAft>
                        <a:buNone/>
                      </a:pPr>
                      <a:r>
                        <a:rPr lang="en-US" sz="1900" b="1" i="1" u="sng">
                          <a:solidFill>
                            <a:schemeClr val="dk1"/>
                          </a:solidFill>
                          <a:highlight>
                            <a:srgbClr val="FFFFFF"/>
                          </a:highlight>
                          <a:latin typeface="Calibri"/>
                          <a:ea typeface="Calibri"/>
                          <a:cs typeface="Calibri"/>
                          <a:sym typeface="Calibri"/>
                        </a:rPr>
                        <a:t>Prevention: </a:t>
                      </a:r>
                      <a:endParaRPr sz="1900" b="1">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900">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900" dirty="0">
                          <a:solidFill>
                            <a:schemeClr val="dk1"/>
                          </a:solidFill>
                          <a:latin typeface="Calibri"/>
                          <a:ea typeface="Calibri"/>
                          <a:cs typeface="Calibri"/>
                          <a:sym typeface="Calibri"/>
                        </a:rPr>
                        <a:t>How can we avoid the problem context?</a:t>
                      </a:r>
                      <a:endParaRPr sz="1900" dirty="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Not getting enough steps, so I’ll put a mini bike peddler at my desk</a:t>
                      </a:r>
                      <a:endParaRPr sz="1900" dirty="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Build a desk to go over my treadmill</a:t>
                      </a:r>
                      <a:endParaRPr sz="19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600800">
                <a:tc>
                  <a:txBody>
                    <a:bodyPr/>
                    <a:lstStyle/>
                    <a:p>
                      <a:pPr marL="0" lvl="0" indent="0" algn="l" rtl="0">
                        <a:spcBef>
                          <a:spcPts val="0"/>
                        </a:spcBef>
                        <a:spcAft>
                          <a:spcPts val="0"/>
                        </a:spcAft>
                        <a:buNone/>
                      </a:pPr>
                      <a:r>
                        <a:rPr lang="en-US" sz="1900" b="1" i="1" u="sng">
                          <a:solidFill>
                            <a:schemeClr val="dk1"/>
                          </a:solidFill>
                          <a:highlight>
                            <a:srgbClr val="FFFFFF"/>
                          </a:highlight>
                          <a:latin typeface="Calibri"/>
                          <a:ea typeface="Calibri"/>
                          <a:cs typeface="Calibri"/>
                          <a:sym typeface="Calibri"/>
                        </a:rPr>
                        <a:t>Teaching:</a:t>
                      </a:r>
                      <a:endParaRPr sz="1900">
                        <a:solidFill>
                          <a:schemeClr val="dk1"/>
                        </a:solidFill>
                        <a:latin typeface="Calibri"/>
                        <a:ea typeface="Calibri"/>
                        <a:cs typeface="Calibri"/>
                        <a:sym typeface="Calibri"/>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None/>
                      </a:pPr>
                      <a:r>
                        <a:rPr lang="en-US" sz="1900">
                          <a:solidFill>
                            <a:schemeClr val="dk1"/>
                          </a:solidFill>
                          <a:latin typeface="Calibri"/>
                          <a:ea typeface="Calibri"/>
                          <a:cs typeface="Calibri"/>
                          <a:sym typeface="Calibri"/>
                        </a:rPr>
                        <a:t>How can we define, teach, and monitor what we want?</a:t>
                      </a:r>
                      <a:endParaRPr sz="190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Learn how walking improves health</a:t>
                      </a:r>
                      <a:endParaRPr sz="190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Learn how to use a pedometer &amp; bike peddler</a:t>
                      </a:r>
                      <a:endParaRPr sz="1900">
                        <a:solidFill>
                          <a:schemeClr val="dk1"/>
                        </a:solidFill>
                        <a:latin typeface="Calibri"/>
                        <a:ea typeface="Calibri"/>
                        <a:cs typeface="Calibri"/>
                        <a:sym typeface="Calibri"/>
                      </a:endParaRPr>
                    </a:p>
                  </a:txBody>
                  <a:tcPr marL="91425" marR="91425" marT="91425" marB="91425">
                    <a:solidFill>
                      <a:schemeClr val="lt2"/>
                    </a:solidFill>
                  </a:tcPr>
                </a:tc>
                <a:extLst>
                  <a:ext uri="{0D108BD9-81ED-4DB2-BD59-A6C34878D82A}">
                    <a16:rowId xmlns:a16="http://schemas.microsoft.com/office/drawing/2014/main" val="10001"/>
                  </a:ext>
                </a:extLst>
              </a:tr>
              <a:tr h="600800">
                <a:tc>
                  <a:txBody>
                    <a:bodyPr/>
                    <a:lstStyle/>
                    <a:p>
                      <a:pPr marL="0" lvl="0" indent="0" algn="l" rtl="0">
                        <a:spcBef>
                          <a:spcPts val="0"/>
                        </a:spcBef>
                        <a:spcAft>
                          <a:spcPts val="0"/>
                        </a:spcAft>
                        <a:buNone/>
                      </a:pPr>
                      <a:r>
                        <a:rPr lang="en-US" sz="1900" b="1" i="1" u="sng">
                          <a:solidFill>
                            <a:schemeClr val="dk1"/>
                          </a:solidFill>
                          <a:highlight>
                            <a:srgbClr val="FFFFFF"/>
                          </a:highlight>
                          <a:latin typeface="Calibri"/>
                          <a:ea typeface="Calibri"/>
                          <a:cs typeface="Calibri"/>
                          <a:sym typeface="Calibri"/>
                        </a:rPr>
                        <a:t>Recognition:</a:t>
                      </a:r>
                      <a:endParaRPr sz="1900" b="1" i="1" u="sng">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900">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900" dirty="0">
                          <a:solidFill>
                            <a:schemeClr val="dk1"/>
                          </a:solidFill>
                          <a:latin typeface="Calibri"/>
                          <a:ea typeface="Calibri"/>
                          <a:cs typeface="Calibri"/>
                          <a:sym typeface="Calibri"/>
                        </a:rPr>
                        <a:t>How can we build in systematic reward for desired behavior?</a:t>
                      </a:r>
                      <a:endParaRPr sz="1900" dirty="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Each day that I reach 15,000 steps, I’ll put a sticker on my calendar</a:t>
                      </a:r>
                      <a:endParaRPr sz="1900" dirty="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After 8 weeks of meeting my goal, I’ll buy a new pair of shoes</a:t>
                      </a:r>
                      <a:endParaRPr sz="19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359" name="Google Shape;359;p47"/>
          <p:cNvSpPr txBox="1"/>
          <p:nvPr/>
        </p:nvSpPr>
        <p:spPr>
          <a:xfrm>
            <a:off x="327013" y="1474175"/>
            <a:ext cx="8490000" cy="51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a:solidFill>
                  <a:schemeClr val="dk1"/>
                </a:solidFill>
                <a:latin typeface="Calibri"/>
                <a:ea typeface="Calibri"/>
                <a:cs typeface="Calibri"/>
                <a:sym typeface="Calibri"/>
              </a:rPr>
              <a:t>Precision Statement:</a:t>
            </a:r>
            <a:r>
              <a:rPr lang="en-US" sz="2100">
                <a:solidFill>
                  <a:schemeClr val="dk1"/>
                </a:solidFill>
                <a:latin typeface="Calibri"/>
                <a:ea typeface="Calibri"/>
                <a:cs typeface="Calibri"/>
                <a:sym typeface="Calibri"/>
              </a:rPr>
              <a:t>  On the days when I work from home, I have 5,000 less steps than when I don’t, due to sitting at a desk or a table the majority of the day.</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b="1">
                <a:solidFill>
                  <a:schemeClr val="dk1"/>
                </a:solidFill>
                <a:latin typeface="Calibri"/>
                <a:ea typeface="Calibri"/>
                <a:cs typeface="Calibri"/>
                <a:sym typeface="Calibri"/>
              </a:rPr>
              <a:t>Goal:  </a:t>
            </a:r>
            <a:r>
              <a:rPr lang="en-US" sz="2100">
                <a:solidFill>
                  <a:schemeClr val="dk1"/>
                </a:solidFill>
                <a:latin typeface="Calibri"/>
                <a:ea typeface="Calibri"/>
                <a:cs typeface="Calibri"/>
                <a:sym typeface="Calibri"/>
              </a:rPr>
              <a:t>Increase steps per day from 10,000 to 15,000 within the next 8 weeks, by January 1st, 2023.</a:t>
            </a:r>
            <a:endParaRPr sz="21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8"/>
          <p:cNvSpPr txBox="1">
            <a:spLocks noGrp="1"/>
          </p:cNvSpPr>
          <p:nvPr>
            <p:ph type="title"/>
          </p:nvPr>
        </p:nvSpPr>
        <p:spPr>
          <a:xfrm>
            <a:off x="365248" y="124425"/>
            <a:ext cx="8257500" cy="9153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US" sz="3700" b="1"/>
              <a:t>Develop Solution &amp; Action Plan</a:t>
            </a:r>
            <a:endParaRPr sz="3700" b="1"/>
          </a:p>
        </p:txBody>
      </p:sp>
      <p:graphicFrame>
        <p:nvGraphicFramePr>
          <p:cNvPr id="366" name="Google Shape;366;p48"/>
          <p:cNvGraphicFramePr/>
          <p:nvPr>
            <p:extLst>
              <p:ext uri="{D42A27DB-BD31-4B8C-83A1-F6EECF244321}">
                <p14:modId xmlns:p14="http://schemas.microsoft.com/office/powerpoint/2010/main" val="1435364519"/>
              </p:ext>
            </p:extLst>
          </p:nvPr>
        </p:nvGraphicFramePr>
        <p:xfrm>
          <a:off x="90988" y="3429000"/>
          <a:ext cx="8806025" cy="3154590"/>
        </p:xfrm>
        <a:graphic>
          <a:graphicData uri="http://schemas.openxmlformats.org/drawingml/2006/table">
            <a:tbl>
              <a:tblPr firstRow="1">
                <a:noFill/>
                <a:tableStyleId>{B25410C7-9D03-407E-882C-9C7D6F642E4F}</a:tableStyleId>
              </a:tblPr>
              <a:tblGrid>
                <a:gridCol w="1603575">
                  <a:extLst>
                    <a:ext uri="{9D8B030D-6E8A-4147-A177-3AD203B41FA5}">
                      <a16:colId xmlns:a16="http://schemas.microsoft.com/office/drawing/2014/main" val="20000"/>
                    </a:ext>
                  </a:extLst>
                </a:gridCol>
                <a:gridCol w="7202450">
                  <a:extLst>
                    <a:ext uri="{9D8B030D-6E8A-4147-A177-3AD203B41FA5}">
                      <a16:colId xmlns:a16="http://schemas.microsoft.com/office/drawing/2014/main" val="20001"/>
                    </a:ext>
                  </a:extLst>
                </a:gridCol>
              </a:tblGrid>
              <a:tr h="698300">
                <a:tc>
                  <a:txBody>
                    <a:bodyPr/>
                    <a:lstStyle/>
                    <a:p>
                      <a:pPr marL="0" lvl="0" indent="0" algn="l" rtl="0">
                        <a:spcBef>
                          <a:spcPts val="0"/>
                        </a:spcBef>
                        <a:spcAft>
                          <a:spcPts val="0"/>
                        </a:spcAft>
                        <a:buNone/>
                      </a:pPr>
                      <a:r>
                        <a:rPr lang="en-US" sz="1900" b="1" i="1" u="sng">
                          <a:solidFill>
                            <a:schemeClr val="dk1"/>
                          </a:solidFill>
                          <a:highlight>
                            <a:srgbClr val="FFFFFF"/>
                          </a:highlight>
                          <a:latin typeface="Calibri"/>
                          <a:ea typeface="Calibri"/>
                          <a:cs typeface="Calibri"/>
                          <a:sym typeface="Calibri"/>
                        </a:rPr>
                        <a:t>Prevention: </a:t>
                      </a:r>
                      <a:endParaRPr sz="1900" b="1">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900">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900" dirty="0">
                          <a:solidFill>
                            <a:schemeClr val="dk1"/>
                          </a:solidFill>
                          <a:latin typeface="Calibri"/>
                          <a:ea typeface="Calibri"/>
                          <a:cs typeface="Calibri"/>
                          <a:sym typeface="Calibri"/>
                        </a:rPr>
                        <a:t>How can we avoid the problem context?</a:t>
                      </a:r>
                      <a:endParaRPr sz="1900" dirty="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Not getting enough steps, so I’ll put a mini bike peddler at my desk</a:t>
                      </a:r>
                      <a:endParaRPr sz="1900" dirty="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Build a desk to go over my treadmill</a:t>
                      </a:r>
                      <a:endParaRPr sz="19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600800">
                <a:tc>
                  <a:txBody>
                    <a:bodyPr/>
                    <a:lstStyle/>
                    <a:p>
                      <a:pPr marL="0" lvl="0" indent="0" algn="l" rtl="0">
                        <a:spcBef>
                          <a:spcPts val="0"/>
                        </a:spcBef>
                        <a:spcAft>
                          <a:spcPts val="0"/>
                        </a:spcAft>
                        <a:buNone/>
                      </a:pPr>
                      <a:r>
                        <a:rPr lang="en-US" sz="1900" b="1" i="1" u="sng">
                          <a:solidFill>
                            <a:schemeClr val="dk1"/>
                          </a:solidFill>
                          <a:highlight>
                            <a:srgbClr val="FFFFFF"/>
                          </a:highlight>
                          <a:latin typeface="Calibri"/>
                          <a:ea typeface="Calibri"/>
                          <a:cs typeface="Calibri"/>
                          <a:sym typeface="Calibri"/>
                        </a:rPr>
                        <a:t>Teaching:</a:t>
                      </a:r>
                      <a:endParaRPr sz="1900">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900">
                          <a:solidFill>
                            <a:schemeClr val="dk1"/>
                          </a:solidFill>
                          <a:latin typeface="Calibri"/>
                          <a:ea typeface="Calibri"/>
                          <a:cs typeface="Calibri"/>
                          <a:sym typeface="Calibri"/>
                        </a:rPr>
                        <a:t>How can we define, teach, and monitor what we want?</a:t>
                      </a:r>
                      <a:endParaRPr sz="190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Learn how walking improves health</a:t>
                      </a:r>
                      <a:endParaRPr sz="190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Learn how to use a pedometer &amp; bike peddler</a:t>
                      </a:r>
                      <a:endParaRPr sz="19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00800">
                <a:tc>
                  <a:txBody>
                    <a:bodyPr/>
                    <a:lstStyle/>
                    <a:p>
                      <a:pPr marL="0" lvl="0" indent="0" algn="l" rtl="0">
                        <a:spcBef>
                          <a:spcPts val="0"/>
                        </a:spcBef>
                        <a:spcAft>
                          <a:spcPts val="0"/>
                        </a:spcAft>
                        <a:buNone/>
                      </a:pPr>
                      <a:r>
                        <a:rPr lang="en-US" sz="1900" b="1" i="1" u="sng">
                          <a:solidFill>
                            <a:schemeClr val="dk1"/>
                          </a:solidFill>
                          <a:highlight>
                            <a:srgbClr val="FFFFFF"/>
                          </a:highlight>
                          <a:latin typeface="Calibri"/>
                          <a:ea typeface="Calibri"/>
                          <a:cs typeface="Calibri"/>
                          <a:sym typeface="Calibri"/>
                        </a:rPr>
                        <a:t>Recognition:</a:t>
                      </a:r>
                      <a:endParaRPr sz="1900" b="1" i="1" u="sng">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900">
                        <a:solidFill>
                          <a:schemeClr val="dk1"/>
                        </a:solidFill>
                        <a:latin typeface="Calibri"/>
                        <a:ea typeface="Calibri"/>
                        <a:cs typeface="Calibri"/>
                        <a:sym typeface="Calibri"/>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None/>
                      </a:pPr>
                      <a:r>
                        <a:rPr lang="en-US" sz="1900" dirty="0">
                          <a:solidFill>
                            <a:schemeClr val="dk1"/>
                          </a:solidFill>
                          <a:latin typeface="Calibri"/>
                          <a:ea typeface="Calibri"/>
                          <a:cs typeface="Calibri"/>
                          <a:sym typeface="Calibri"/>
                        </a:rPr>
                        <a:t>How can we build in systematic reward for desired behavior?</a:t>
                      </a:r>
                      <a:endParaRPr sz="1900" dirty="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Each day that I reach 15,000 steps, I’ll put a sticker on my calendar</a:t>
                      </a:r>
                      <a:endParaRPr sz="1900" dirty="0">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After 8 weeks of meeting my goal, I’ll buy a new pair of shoes</a:t>
                      </a:r>
                      <a:endParaRPr sz="1900" dirty="0">
                        <a:solidFill>
                          <a:schemeClr val="dk1"/>
                        </a:solidFill>
                        <a:latin typeface="Calibri"/>
                        <a:ea typeface="Calibri"/>
                        <a:cs typeface="Calibri"/>
                        <a:sym typeface="Calibri"/>
                      </a:endParaRPr>
                    </a:p>
                  </a:txBody>
                  <a:tcPr marL="91425" marR="91425" marT="91425" marB="91425">
                    <a:solidFill>
                      <a:schemeClr val="lt2"/>
                    </a:solidFill>
                  </a:tcPr>
                </a:tc>
                <a:extLst>
                  <a:ext uri="{0D108BD9-81ED-4DB2-BD59-A6C34878D82A}">
                    <a16:rowId xmlns:a16="http://schemas.microsoft.com/office/drawing/2014/main" val="10002"/>
                  </a:ext>
                </a:extLst>
              </a:tr>
            </a:tbl>
          </a:graphicData>
        </a:graphic>
      </p:graphicFrame>
      <p:sp>
        <p:nvSpPr>
          <p:cNvPr id="367" name="Google Shape;367;p48"/>
          <p:cNvSpPr txBox="1"/>
          <p:nvPr/>
        </p:nvSpPr>
        <p:spPr>
          <a:xfrm>
            <a:off x="327000" y="1536675"/>
            <a:ext cx="8490000" cy="51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a:solidFill>
                  <a:schemeClr val="dk1"/>
                </a:solidFill>
                <a:latin typeface="Calibri"/>
                <a:ea typeface="Calibri"/>
                <a:cs typeface="Calibri"/>
                <a:sym typeface="Calibri"/>
              </a:rPr>
              <a:t>Precision Statement:</a:t>
            </a:r>
            <a:r>
              <a:rPr lang="en-US" sz="2100">
                <a:solidFill>
                  <a:schemeClr val="dk1"/>
                </a:solidFill>
                <a:latin typeface="Calibri"/>
                <a:ea typeface="Calibri"/>
                <a:cs typeface="Calibri"/>
                <a:sym typeface="Calibri"/>
              </a:rPr>
              <a:t>  On the days when I work from home, I have 5,000 less steps than when I don’t, due to sitting at a desk or a table the majority of the day.</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b="1">
                <a:solidFill>
                  <a:schemeClr val="dk1"/>
                </a:solidFill>
                <a:latin typeface="Calibri"/>
                <a:ea typeface="Calibri"/>
                <a:cs typeface="Calibri"/>
                <a:sym typeface="Calibri"/>
              </a:rPr>
              <a:t>Goal:  </a:t>
            </a:r>
            <a:r>
              <a:rPr lang="en-US" sz="2100">
                <a:solidFill>
                  <a:schemeClr val="dk1"/>
                </a:solidFill>
                <a:latin typeface="Calibri"/>
                <a:ea typeface="Calibri"/>
                <a:cs typeface="Calibri"/>
                <a:sym typeface="Calibri"/>
              </a:rPr>
              <a:t>Increase steps per day from 10,000 to 15,000 within the next 8 weeks, by January 1st, 2023.</a:t>
            </a:r>
            <a:endParaRPr sz="21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9"/>
          <p:cNvSpPr txBox="1">
            <a:spLocks noGrp="1"/>
          </p:cNvSpPr>
          <p:nvPr>
            <p:ph type="title"/>
          </p:nvPr>
        </p:nvSpPr>
        <p:spPr>
          <a:xfrm>
            <a:off x="365248" y="124425"/>
            <a:ext cx="8257500" cy="9153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US" sz="3700" b="1"/>
              <a:t>Develop Solution &amp; Action Plan</a:t>
            </a:r>
            <a:endParaRPr sz="3700" b="1"/>
          </a:p>
        </p:txBody>
      </p:sp>
      <p:graphicFrame>
        <p:nvGraphicFramePr>
          <p:cNvPr id="374" name="Google Shape;374;p49"/>
          <p:cNvGraphicFramePr/>
          <p:nvPr>
            <p:extLst>
              <p:ext uri="{D42A27DB-BD31-4B8C-83A1-F6EECF244321}">
                <p14:modId xmlns:p14="http://schemas.microsoft.com/office/powerpoint/2010/main" val="115106618"/>
              </p:ext>
            </p:extLst>
          </p:nvPr>
        </p:nvGraphicFramePr>
        <p:xfrm>
          <a:off x="655150" y="1962325"/>
          <a:ext cx="7922950" cy="4206150"/>
        </p:xfrm>
        <a:graphic>
          <a:graphicData uri="http://schemas.openxmlformats.org/drawingml/2006/table">
            <a:tbl>
              <a:tblPr firstRow="1">
                <a:noFill/>
                <a:tableStyleId>{B25410C7-9D03-407E-882C-9C7D6F642E4F}</a:tableStyleId>
              </a:tblPr>
              <a:tblGrid>
                <a:gridCol w="1442775">
                  <a:extLst>
                    <a:ext uri="{9D8B030D-6E8A-4147-A177-3AD203B41FA5}">
                      <a16:colId xmlns:a16="http://schemas.microsoft.com/office/drawing/2014/main" val="20000"/>
                    </a:ext>
                  </a:extLst>
                </a:gridCol>
                <a:gridCol w="6480175">
                  <a:extLst>
                    <a:ext uri="{9D8B030D-6E8A-4147-A177-3AD203B41FA5}">
                      <a16:colId xmlns:a16="http://schemas.microsoft.com/office/drawing/2014/main" val="20001"/>
                    </a:ext>
                  </a:extLst>
                </a:gridCol>
              </a:tblGrid>
              <a:tr h="600800">
                <a:tc>
                  <a:txBody>
                    <a:bodyPr/>
                    <a:lstStyle/>
                    <a:p>
                      <a:pPr marL="0" lvl="0" indent="0" algn="l" rtl="0">
                        <a:spcBef>
                          <a:spcPts val="0"/>
                        </a:spcBef>
                        <a:spcAft>
                          <a:spcPts val="0"/>
                        </a:spcAft>
                        <a:buNone/>
                      </a:pPr>
                      <a:r>
                        <a:rPr lang="en-US" sz="2000" b="1" i="1" u="sng">
                          <a:solidFill>
                            <a:schemeClr val="dk1"/>
                          </a:solidFill>
                          <a:highlight>
                            <a:srgbClr val="FFFFFF"/>
                          </a:highlight>
                          <a:latin typeface="Calibri"/>
                          <a:ea typeface="Calibri"/>
                          <a:cs typeface="Calibri"/>
                          <a:sym typeface="Calibri"/>
                        </a:rPr>
                        <a:t>Extinction:</a:t>
                      </a:r>
                      <a:endParaRPr sz="2000" b="1" i="1" u="sng">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None/>
                      </a:pPr>
                      <a:r>
                        <a:rPr lang="en-US" sz="2000" dirty="0">
                          <a:solidFill>
                            <a:schemeClr val="dk1"/>
                          </a:solidFill>
                          <a:latin typeface="Calibri"/>
                          <a:ea typeface="Calibri"/>
                          <a:cs typeface="Calibri"/>
                          <a:sym typeface="Calibri"/>
                        </a:rPr>
                        <a:t>How can we prevent problem behavior from being rewarded?</a:t>
                      </a:r>
                      <a:endParaRPr sz="2000"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I will remove the candy/mint jar from my desk</a:t>
                      </a:r>
                      <a:endParaRPr sz="2000"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I will bring my speaker to my office</a:t>
                      </a:r>
                      <a:endParaRPr sz="2000" dirty="0">
                        <a:solidFill>
                          <a:schemeClr val="dk1"/>
                        </a:solidFill>
                        <a:latin typeface="Calibri"/>
                        <a:ea typeface="Calibri"/>
                        <a:cs typeface="Calibri"/>
                        <a:sym typeface="Calibri"/>
                      </a:endParaRPr>
                    </a:p>
                  </a:txBody>
                  <a:tcPr marL="91425" marR="91425" marT="91425" marB="91425">
                    <a:solidFill>
                      <a:schemeClr val="lt2"/>
                    </a:solidFill>
                  </a:tcPr>
                </a:tc>
                <a:extLst>
                  <a:ext uri="{0D108BD9-81ED-4DB2-BD59-A6C34878D82A}">
                    <a16:rowId xmlns:a16="http://schemas.microsoft.com/office/drawing/2014/main" val="10000"/>
                  </a:ext>
                </a:extLst>
              </a:tr>
              <a:tr h="600800">
                <a:tc>
                  <a:txBody>
                    <a:bodyPr/>
                    <a:lstStyle/>
                    <a:p>
                      <a:pPr marL="0" lvl="0" indent="0" algn="l" rtl="0">
                        <a:spcBef>
                          <a:spcPts val="0"/>
                        </a:spcBef>
                        <a:spcAft>
                          <a:spcPts val="0"/>
                        </a:spcAft>
                        <a:buNone/>
                      </a:pPr>
                      <a:r>
                        <a:rPr lang="en-US" sz="2000" b="1" i="1" u="sng">
                          <a:solidFill>
                            <a:schemeClr val="dk1"/>
                          </a:solidFill>
                          <a:highlight>
                            <a:srgbClr val="FFFFFF"/>
                          </a:highlight>
                          <a:latin typeface="Calibri"/>
                          <a:ea typeface="Calibri"/>
                          <a:cs typeface="Calibri"/>
                          <a:sym typeface="Calibri"/>
                        </a:rPr>
                        <a:t>Correction:</a:t>
                      </a:r>
                      <a:endParaRPr sz="2000" b="1" i="1" u="sng">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What are efficient, consistent corrective consequences for problem behavior?</a:t>
                      </a:r>
                      <a:endParaRPr sz="200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No sticker on the chart when 15,000 steps are not met</a:t>
                      </a:r>
                      <a:endParaRPr sz="20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00800">
                <a:tc>
                  <a:txBody>
                    <a:bodyPr/>
                    <a:lstStyle/>
                    <a:p>
                      <a:pPr marL="0" lvl="0" indent="0" algn="l" rtl="0">
                        <a:spcBef>
                          <a:spcPts val="0"/>
                        </a:spcBef>
                        <a:spcAft>
                          <a:spcPts val="0"/>
                        </a:spcAft>
                        <a:buNone/>
                      </a:pPr>
                      <a:r>
                        <a:rPr lang="en-US" sz="2000" b="1" i="1" u="sng">
                          <a:solidFill>
                            <a:schemeClr val="dk1"/>
                          </a:solidFill>
                          <a:highlight>
                            <a:srgbClr val="FFFFFF"/>
                          </a:highlight>
                          <a:latin typeface="Calibri"/>
                          <a:ea typeface="Calibri"/>
                          <a:cs typeface="Calibri"/>
                          <a:sym typeface="Calibri"/>
                        </a:rPr>
                        <a:t>Data Collection:</a:t>
                      </a:r>
                      <a:endParaRPr sz="2000" b="1" i="1" u="sng">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000" b="1" i="1" u="sng">
                        <a:solidFill>
                          <a:schemeClr val="dk1"/>
                        </a:solidFill>
                        <a:highlight>
                          <a:srgbClr val="FFFFFF"/>
                        </a:highlight>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2000" dirty="0">
                          <a:solidFill>
                            <a:schemeClr val="dk1"/>
                          </a:solidFill>
                          <a:latin typeface="Calibri"/>
                          <a:ea typeface="Calibri"/>
                          <a:cs typeface="Calibri"/>
                          <a:sym typeface="Calibri"/>
                        </a:rPr>
                        <a:t>How will we collect and use data to evaluate (a) implementation fidelity, and (b) impact on student outcomes?</a:t>
                      </a:r>
                      <a:endParaRPr sz="2000"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Use of the pedometer daily</a:t>
                      </a:r>
                      <a:endParaRPr sz="2000"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Use of daily calendar to collect days achieved </a:t>
                      </a:r>
                      <a:endParaRPr sz="20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0"/>
          <p:cNvSpPr txBox="1">
            <a:spLocks noGrp="1"/>
          </p:cNvSpPr>
          <p:nvPr>
            <p:ph type="title"/>
          </p:nvPr>
        </p:nvSpPr>
        <p:spPr>
          <a:xfrm>
            <a:off x="365248" y="124425"/>
            <a:ext cx="8257500" cy="9153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US" sz="3700" b="1"/>
              <a:t>Develop Solution &amp; Action Plan</a:t>
            </a:r>
            <a:endParaRPr sz="3700" b="1"/>
          </a:p>
        </p:txBody>
      </p:sp>
      <p:graphicFrame>
        <p:nvGraphicFramePr>
          <p:cNvPr id="381" name="Google Shape;381;p50"/>
          <p:cNvGraphicFramePr/>
          <p:nvPr>
            <p:extLst>
              <p:ext uri="{D42A27DB-BD31-4B8C-83A1-F6EECF244321}">
                <p14:modId xmlns:p14="http://schemas.microsoft.com/office/powerpoint/2010/main" val="2514026825"/>
              </p:ext>
            </p:extLst>
          </p:nvPr>
        </p:nvGraphicFramePr>
        <p:xfrm>
          <a:off x="655150" y="1962325"/>
          <a:ext cx="7922950" cy="4510950"/>
        </p:xfrm>
        <a:graphic>
          <a:graphicData uri="http://schemas.openxmlformats.org/drawingml/2006/table">
            <a:tbl>
              <a:tblPr firstRow="1">
                <a:noFill/>
                <a:tableStyleId>{B25410C7-9D03-407E-882C-9C7D6F642E4F}</a:tableStyleId>
              </a:tblPr>
              <a:tblGrid>
                <a:gridCol w="1442775">
                  <a:extLst>
                    <a:ext uri="{9D8B030D-6E8A-4147-A177-3AD203B41FA5}">
                      <a16:colId xmlns:a16="http://schemas.microsoft.com/office/drawing/2014/main" val="20000"/>
                    </a:ext>
                  </a:extLst>
                </a:gridCol>
                <a:gridCol w="6480175">
                  <a:extLst>
                    <a:ext uri="{9D8B030D-6E8A-4147-A177-3AD203B41FA5}">
                      <a16:colId xmlns:a16="http://schemas.microsoft.com/office/drawing/2014/main" val="20001"/>
                    </a:ext>
                  </a:extLst>
                </a:gridCol>
              </a:tblGrid>
              <a:tr h="600800">
                <a:tc>
                  <a:txBody>
                    <a:bodyPr/>
                    <a:lstStyle/>
                    <a:p>
                      <a:pPr marL="0" lvl="0" indent="0" algn="l" rtl="0">
                        <a:spcBef>
                          <a:spcPts val="0"/>
                        </a:spcBef>
                        <a:spcAft>
                          <a:spcPts val="0"/>
                        </a:spcAft>
                        <a:buNone/>
                      </a:pPr>
                      <a:r>
                        <a:rPr lang="en-US" sz="2000" b="1" i="1" u="sng">
                          <a:solidFill>
                            <a:schemeClr val="dk1"/>
                          </a:solidFill>
                          <a:highlight>
                            <a:srgbClr val="FFFFFF"/>
                          </a:highlight>
                          <a:latin typeface="Calibri"/>
                          <a:ea typeface="Calibri"/>
                          <a:cs typeface="Calibri"/>
                          <a:sym typeface="Calibri"/>
                        </a:rPr>
                        <a:t>Extinction:</a:t>
                      </a:r>
                      <a:endParaRPr sz="2000" b="1" i="1" u="sng">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2000" dirty="0">
                          <a:solidFill>
                            <a:schemeClr val="dk1"/>
                          </a:solidFill>
                          <a:latin typeface="Calibri"/>
                          <a:ea typeface="Calibri"/>
                          <a:cs typeface="Calibri"/>
                          <a:sym typeface="Calibri"/>
                        </a:rPr>
                        <a:t>How can we prevent problem behavior from being rewarded?</a:t>
                      </a:r>
                      <a:endParaRPr sz="2000"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I will remove the candy/mint jar from my desk</a:t>
                      </a:r>
                      <a:endParaRPr sz="2000"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I will bring my speaker to my office</a:t>
                      </a:r>
                      <a:endParaRPr sz="20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600800">
                <a:tc>
                  <a:txBody>
                    <a:bodyPr/>
                    <a:lstStyle/>
                    <a:p>
                      <a:pPr marL="0" lvl="0" indent="0" algn="l" rtl="0">
                        <a:spcBef>
                          <a:spcPts val="0"/>
                        </a:spcBef>
                        <a:spcAft>
                          <a:spcPts val="0"/>
                        </a:spcAft>
                        <a:buNone/>
                      </a:pPr>
                      <a:r>
                        <a:rPr lang="en-US" sz="2000" b="1" i="1" u="sng">
                          <a:solidFill>
                            <a:schemeClr val="dk1"/>
                          </a:solidFill>
                          <a:highlight>
                            <a:srgbClr val="FFFFFF"/>
                          </a:highlight>
                          <a:latin typeface="Calibri"/>
                          <a:ea typeface="Calibri"/>
                          <a:cs typeface="Calibri"/>
                          <a:sym typeface="Calibri"/>
                        </a:rPr>
                        <a:t>Correction:</a:t>
                      </a:r>
                      <a:endParaRPr sz="2000" b="1" i="1" u="sng">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What are efficient, consistent corrective consequences for problem behavior?</a:t>
                      </a:r>
                      <a:endParaRPr sz="200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No sticker on the chart when 15,000 steps are not met</a:t>
                      </a:r>
                      <a:endParaRPr sz="2000"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Have to walk more days in order to get new shoes</a:t>
                      </a:r>
                      <a:endParaRPr sz="2000" dirty="0">
                        <a:solidFill>
                          <a:schemeClr val="dk1"/>
                        </a:solidFill>
                        <a:latin typeface="Calibri"/>
                        <a:ea typeface="Calibri"/>
                        <a:cs typeface="Calibri"/>
                        <a:sym typeface="Calibri"/>
                      </a:endParaRPr>
                    </a:p>
                  </a:txBody>
                  <a:tcPr marL="91425" marR="91425" marT="91425" marB="91425">
                    <a:solidFill>
                      <a:schemeClr val="lt2"/>
                    </a:solidFill>
                  </a:tcPr>
                </a:tc>
                <a:extLst>
                  <a:ext uri="{0D108BD9-81ED-4DB2-BD59-A6C34878D82A}">
                    <a16:rowId xmlns:a16="http://schemas.microsoft.com/office/drawing/2014/main" val="10001"/>
                  </a:ext>
                </a:extLst>
              </a:tr>
              <a:tr h="600800">
                <a:tc>
                  <a:txBody>
                    <a:bodyPr/>
                    <a:lstStyle/>
                    <a:p>
                      <a:pPr marL="0" lvl="0" indent="0" algn="l" rtl="0">
                        <a:spcBef>
                          <a:spcPts val="0"/>
                        </a:spcBef>
                        <a:spcAft>
                          <a:spcPts val="0"/>
                        </a:spcAft>
                        <a:buNone/>
                      </a:pPr>
                      <a:r>
                        <a:rPr lang="en-US" sz="2000" b="1" i="1" u="sng">
                          <a:solidFill>
                            <a:schemeClr val="dk1"/>
                          </a:solidFill>
                          <a:highlight>
                            <a:srgbClr val="FFFFFF"/>
                          </a:highlight>
                          <a:latin typeface="Calibri"/>
                          <a:ea typeface="Calibri"/>
                          <a:cs typeface="Calibri"/>
                          <a:sym typeface="Calibri"/>
                        </a:rPr>
                        <a:t>Data Collection:</a:t>
                      </a:r>
                      <a:endParaRPr sz="2000" b="1" i="1" u="sng">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000" b="1" i="1" u="sng">
                        <a:solidFill>
                          <a:schemeClr val="dk1"/>
                        </a:solidFill>
                        <a:highlight>
                          <a:srgbClr val="FFFFFF"/>
                        </a:highlight>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2000" dirty="0">
                          <a:solidFill>
                            <a:schemeClr val="dk1"/>
                          </a:solidFill>
                          <a:latin typeface="Calibri"/>
                          <a:ea typeface="Calibri"/>
                          <a:cs typeface="Calibri"/>
                          <a:sym typeface="Calibri"/>
                        </a:rPr>
                        <a:t>How will we collect and use data to evaluate (a) implementation fidelity, and (b) impact on student outcomes?</a:t>
                      </a:r>
                      <a:endParaRPr sz="2000"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Use of the pedometer daily</a:t>
                      </a:r>
                      <a:endParaRPr sz="2000"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Use of daily calendar to collect days achieved </a:t>
                      </a:r>
                      <a:endParaRPr sz="20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1"/>
          <p:cNvSpPr txBox="1">
            <a:spLocks noGrp="1"/>
          </p:cNvSpPr>
          <p:nvPr>
            <p:ph type="title"/>
          </p:nvPr>
        </p:nvSpPr>
        <p:spPr>
          <a:xfrm>
            <a:off x="365248" y="124425"/>
            <a:ext cx="8257500" cy="9153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US" sz="3700" b="1"/>
              <a:t>Develop Solution &amp; Action Plan</a:t>
            </a:r>
            <a:endParaRPr sz="3700" b="1"/>
          </a:p>
        </p:txBody>
      </p:sp>
      <p:graphicFrame>
        <p:nvGraphicFramePr>
          <p:cNvPr id="388" name="Google Shape;388;p51"/>
          <p:cNvGraphicFramePr/>
          <p:nvPr>
            <p:extLst>
              <p:ext uri="{D42A27DB-BD31-4B8C-83A1-F6EECF244321}">
                <p14:modId xmlns:p14="http://schemas.microsoft.com/office/powerpoint/2010/main" val="18124999"/>
              </p:ext>
            </p:extLst>
          </p:nvPr>
        </p:nvGraphicFramePr>
        <p:xfrm>
          <a:off x="655150" y="1962325"/>
          <a:ext cx="7922950" cy="4206150"/>
        </p:xfrm>
        <a:graphic>
          <a:graphicData uri="http://schemas.openxmlformats.org/drawingml/2006/table">
            <a:tbl>
              <a:tblPr firstRow="1">
                <a:noFill/>
                <a:tableStyleId>{B25410C7-9D03-407E-882C-9C7D6F642E4F}</a:tableStyleId>
              </a:tblPr>
              <a:tblGrid>
                <a:gridCol w="1442775">
                  <a:extLst>
                    <a:ext uri="{9D8B030D-6E8A-4147-A177-3AD203B41FA5}">
                      <a16:colId xmlns:a16="http://schemas.microsoft.com/office/drawing/2014/main" val="20000"/>
                    </a:ext>
                  </a:extLst>
                </a:gridCol>
                <a:gridCol w="6480175">
                  <a:extLst>
                    <a:ext uri="{9D8B030D-6E8A-4147-A177-3AD203B41FA5}">
                      <a16:colId xmlns:a16="http://schemas.microsoft.com/office/drawing/2014/main" val="20001"/>
                    </a:ext>
                  </a:extLst>
                </a:gridCol>
              </a:tblGrid>
              <a:tr h="600800">
                <a:tc>
                  <a:txBody>
                    <a:bodyPr/>
                    <a:lstStyle/>
                    <a:p>
                      <a:pPr marL="0" lvl="0" indent="0" algn="l" rtl="0">
                        <a:spcBef>
                          <a:spcPts val="0"/>
                        </a:spcBef>
                        <a:spcAft>
                          <a:spcPts val="0"/>
                        </a:spcAft>
                        <a:buNone/>
                      </a:pPr>
                      <a:r>
                        <a:rPr lang="en-US" sz="2000" b="1" i="1" u="sng">
                          <a:solidFill>
                            <a:schemeClr val="dk1"/>
                          </a:solidFill>
                          <a:highlight>
                            <a:srgbClr val="FFFFFF"/>
                          </a:highlight>
                          <a:latin typeface="Calibri"/>
                          <a:ea typeface="Calibri"/>
                          <a:cs typeface="Calibri"/>
                          <a:sym typeface="Calibri"/>
                        </a:rPr>
                        <a:t>Extinction:</a:t>
                      </a:r>
                      <a:endParaRPr sz="2000" b="1" i="1" u="sng">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2000" dirty="0">
                          <a:solidFill>
                            <a:schemeClr val="dk1"/>
                          </a:solidFill>
                          <a:latin typeface="Calibri"/>
                          <a:ea typeface="Calibri"/>
                          <a:cs typeface="Calibri"/>
                          <a:sym typeface="Calibri"/>
                        </a:rPr>
                        <a:t>How can we prevent problem behavior from being rewarded?</a:t>
                      </a:r>
                      <a:endParaRPr sz="2000"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I will remove the candy/mint jar from my desk</a:t>
                      </a:r>
                      <a:endParaRPr sz="2000"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I will bring my speaker to my office</a:t>
                      </a:r>
                      <a:endParaRPr sz="20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600800">
                <a:tc>
                  <a:txBody>
                    <a:bodyPr/>
                    <a:lstStyle/>
                    <a:p>
                      <a:pPr marL="0" lvl="0" indent="0" algn="l" rtl="0">
                        <a:spcBef>
                          <a:spcPts val="0"/>
                        </a:spcBef>
                        <a:spcAft>
                          <a:spcPts val="0"/>
                        </a:spcAft>
                        <a:buNone/>
                      </a:pPr>
                      <a:r>
                        <a:rPr lang="en-US" sz="2000" b="1" i="1" u="sng">
                          <a:solidFill>
                            <a:schemeClr val="dk1"/>
                          </a:solidFill>
                          <a:highlight>
                            <a:srgbClr val="FFFFFF"/>
                          </a:highlight>
                          <a:latin typeface="Calibri"/>
                          <a:ea typeface="Calibri"/>
                          <a:cs typeface="Calibri"/>
                          <a:sym typeface="Calibri"/>
                        </a:rPr>
                        <a:t>Correction:</a:t>
                      </a:r>
                      <a:endParaRPr sz="2000" b="1" i="1" u="sng">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What are efficient, consistent corrective consequences for problem behavior?</a:t>
                      </a:r>
                      <a:endParaRPr sz="200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No sticker on the chart when 15,000 steps are not met</a:t>
                      </a:r>
                      <a:endParaRPr sz="20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00800">
                <a:tc>
                  <a:txBody>
                    <a:bodyPr/>
                    <a:lstStyle/>
                    <a:p>
                      <a:pPr marL="0" lvl="0" indent="0" algn="l" rtl="0">
                        <a:spcBef>
                          <a:spcPts val="0"/>
                        </a:spcBef>
                        <a:spcAft>
                          <a:spcPts val="0"/>
                        </a:spcAft>
                        <a:buNone/>
                      </a:pPr>
                      <a:r>
                        <a:rPr lang="en-US" sz="2000" b="1" i="1" u="sng">
                          <a:solidFill>
                            <a:schemeClr val="dk1"/>
                          </a:solidFill>
                          <a:highlight>
                            <a:srgbClr val="FFFFFF"/>
                          </a:highlight>
                          <a:latin typeface="Calibri"/>
                          <a:ea typeface="Calibri"/>
                          <a:cs typeface="Calibri"/>
                          <a:sym typeface="Calibri"/>
                        </a:rPr>
                        <a:t>Data Collection:</a:t>
                      </a:r>
                      <a:endParaRPr sz="2000" b="1" i="1" u="sng">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000" b="1" i="1" u="sng">
                        <a:solidFill>
                          <a:schemeClr val="dk1"/>
                        </a:solidFill>
                        <a:highlight>
                          <a:srgbClr val="FFFFFF"/>
                        </a:highlight>
                        <a:latin typeface="Calibri"/>
                        <a:ea typeface="Calibri"/>
                        <a:cs typeface="Calibri"/>
                        <a:sym typeface="Calibri"/>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None/>
                      </a:pPr>
                      <a:r>
                        <a:rPr lang="en-US" sz="2000" dirty="0">
                          <a:solidFill>
                            <a:schemeClr val="dk1"/>
                          </a:solidFill>
                          <a:latin typeface="Calibri"/>
                          <a:ea typeface="Calibri"/>
                          <a:cs typeface="Calibri"/>
                          <a:sym typeface="Calibri"/>
                        </a:rPr>
                        <a:t>How will we collect and use data to evaluate (a) implementation fidelity, and (b) impact on student outcomes?</a:t>
                      </a:r>
                      <a:endParaRPr sz="2000"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Use of the pedometer daily</a:t>
                      </a:r>
                      <a:endParaRPr sz="2000"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Use of daily calendar to collect days achieved </a:t>
                      </a:r>
                      <a:endParaRPr sz="2000" dirty="0">
                        <a:solidFill>
                          <a:schemeClr val="dk1"/>
                        </a:solidFill>
                        <a:latin typeface="Calibri"/>
                        <a:ea typeface="Calibri"/>
                        <a:cs typeface="Calibri"/>
                        <a:sym typeface="Calibri"/>
                      </a:endParaRPr>
                    </a:p>
                  </a:txBody>
                  <a:tcPr marL="91425" marR="91425" marT="91425" marB="91425">
                    <a:solidFill>
                      <a:schemeClr val="lt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aphicFrame>
        <p:nvGraphicFramePr>
          <p:cNvPr id="394" name="Google Shape;394;p52" descr="In solution component and definition and examples columns; solutions column is blank.  Prevention: how can we avoid the problem context? e.g. schedule lunch times, change lighting.  Teaching: How can we define, teach, and monitor what we want? e.g. build &quot;quiet&quot; curriculum, teach hallway expecations, buty decibel meter.  Recognition: How can we build in systematic rewards for positive behavior?  e.g. 3 quiet days equals 5 extra minutes of social time at lunch.  Extinction: How can we prevent problem behavior by removing the reward? e.g do not respond to student who speaks out instead of raising hand.  Consequence: What are efficient, consisten consequences for problem behavior?  e.g. error correction; practice appropriate behavior and document with major/minor ODR.  Data: how will we collect and use data for evaluating the fidelity of our solution ( e.g. walkthrough reports, observations, self-assessments ) and student outcomes (e.g. SWIS ODR data, time on task, etc,)?" title="Solution component, definition and examples, cafeteria hallway solution"/>
          <p:cNvGraphicFramePr/>
          <p:nvPr/>
        </p:nvGraphicFramePr>
        <p:xfrm>
          <a:off x="678855" y="2510739"/>
          <a:ext cx="3000000" cy="3000000"/>
        </p:xfrm>
        <a:graphic>
          <a:graphicData uri="http://schemas.openxmlformats.org/drawingml/2006/table">
            <a:tbl>
              <a:tblPr firstRow="1" bandRow="1">
                <a:noFill/>
                <a:tableStyleId>{E47E4894-3B3E-4EE8-9505-8B07B755075D}</a:tableStyleId>
              </a:tblPr>
              <a:tblGrid>
                <a:gridCol w="1657300">
                  <a:extLst>
                    <a:ext uri="{9D8B030D-6E8A-4147-A177-3AD203B41FA5}">
                      <a16:colId xmlns:a16="http://schemas.microsoft.com/office/drawing/2014/main" val="20000"/>
                    </a:ext>
                  </a:extLst>
                </a:gridCol>
                <a:gridCol w="6552500">
                  <a:extLst>
                    <a:ext uri="{9D8B030D-6E8A-4147-A177-3AD203B41FA5}">
                      <a16:colId xmlns:a16="http://schemas.microsoft.com/office/drawing/2014/main" val="20001"/>
                    </a:ext>
                  </a:extLst>
                </a:gridCol>
              </a:tblGrid>
              <a:tr h="569500">
                <a:tc>
                  <a:txBody>
                    <a:bodyPr/>
                    <a:lstStyle/>
                    <a:p>
                      <a:pPr marL="0" marR="0" lvl="0" indent="0" algn="l" rtl="0">
                        <a:spcBef>
                          <a:spcPts val="0"/>
                        </a:spcBef>
                        <a:spcAft>
                          <a:spcPts val="0"/>
                        </a:spcAft>
                        <a:buNone/>
                      </a:pPr>
                      <a:r>
                        <a:rPr lang="en-US" sz="2400"/>
                        <a:t>Solution component</a:t>
                      </a:r>
                      <a:endParaRPr sz="2400"/>
                    </a:p>
                  </a:txBody>
                  <a:tcPr marL="91450" marR="91450" marT="45725" marB="45725"/>
                </a:tc>
                <a:tc>
                  <a:txBody>
                    <a:bodyPr/>
                    <a:lstStyle/>
                    <a:p>
                      <a:pPr marL="0" marR="0" lvl="0" indent="0" algn="ctr" rtl="0">
                        <a:spcBef>
                          <a:spcPts val="0"/>
                        </a:spcBef>
                        <a:spcAft>
                          <a:spcPts val="0"/>
                        </a:spcAft>
                        <a:buNone/>
                      </a:pPr>
                      <a:r>
                        <a:rPr lang="en-US" sz="2400"/>
                        <a:t>Definition and Example</a:t>
                      </a:r>
                      <a:endParaRPr sz="2400"/>
                    </a:p>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0"/>
                  </a:ext>
                </a:extLst>
              </a:tr>
              <a:tr h="509550">
                <a:tc>
                  <a:txBody>
                    <a:bodyPr/>
                    <a:lstStyle/>
                    <a:p>
                      <a:pPr marL="1476057" marR="0" lvl="0" indent="-1476057" algn="l" rtl="0">
                        <a:lnSpc>
                          <a:spcPct val="100000"/>
                        </a:lnSpc>
                        <a:spcBef>
                          <a:spcPts val="0"/>
                        </a:spcBef>
                        <a:spcAft>
                          <a:spcPts val="0"/>
                        </a:spcAft>
                        <a:buNone/>
                      </a:pPr>
                      <a:r>
                        <a:rPr lang="en-US" sz="2400"/>
                        <a:t>Prevention</a:t>
                      </a:r>
                      <a:endParaRPr sz="2400"/>
                    </a:p>
                  </a:txBody>
                  <a:tcPr marL="91450" marR="91450" marT="45725" marB="45725">
                    <a:solidFill>
                      <a:schemeClr val="lt2"/>
                    </a:solidFill>
                  </a:tcPr>
                </a:tc>
                <a:tc>
                  <a:txBody>
                    <a:bodyPr/>
                    <a:lstStyle/>
                    <a:p>
                      <a:pPr marL="14287" marR="0" lvl="0" indent="-14287" algn="l" rtl="0">
                        <a:spcBef>
                          <a:spcPts val="0"/>
                        </a:spcBef>
                        <a:spcAft>
                          <a:spcPts val="0"/>
                        </a:spcAft>
                        <a:buNone/>
                      </a:pPr>
                      <a:r>
                        <a:rPr lang="en-US" sz="2400"/>
                        <a:t>How can we avoid the problem context?</a:t>
                      </a:r>
                      <a:endParaRPr sz="2400"/>
                    </a:p>
                    <a:p>
                      <a:pPr marL="14287" marR="0" lvl="0" indent="-14287" algn="l" rtl="0">
                        <a:spcBef>
                          <a:spcPts val="0"/>
                        </a:spcBef>
                        <a:spcAft>
                          <a:spcPts val="0"/>
                        </a:spcAft>
                        <a:buNone/>
                      </a:pPr>
                      <a:r>
                        <a:rPr lang="en-US" sz="2400" b="1">
                          <a:solidFill>
                            <a:schemeClr val="accent6"/>
                          </a:solidFill>
                        </a:rPr>
                        <a:t>e.g. schedule lunch times, change lighting, rearrange lunch lines</a:t>
                      </a:r>
                      <a:endParaRPr sz="2400" b="1" i="1">
                        <a:solidFill>
                          <a:schemeClr val="accent6"/>
                        </a:solidFill>
                      </a:endParaRPr>
                    </a:p>
                  </a:txBody>
                  <a:tcPr marL="91450" marR="91450" marT="45725" marB="45725">
                    <a:solidFill>
                      <a:schemeClr val="lt2"/>
                    </a:solidFill>
                  </a:tcPr>
                </a:tc>
                <a:extLst>
                  <a:ext uri="{0D108BD9-81ED-4DB2-BD59-A6C34878D82A}">
                    <a16:rowId xmlns:a16="http://schemas.microsoft.com/office/drawing/2014/main" val="10001"/>
                  </a:ext>
                </a:extLst>
              </a:tr>
              <a:tr h="386375">
                <a:tc>
                  <a:txBody>
                    <a:bodyPr/>
                    <a:lstStyle/>
                    <a:p>
                      <a:pPr marL="1476057" marR="0" lvl="0" indent="-1476057" algn="l" rtl="0">
                        <a:spcBef>
                          <a:spcPts val="0"/>
                        </a:spcBef>
                        <a:spcAft>
                          <a:spcPts val="0"/>
                        </a:spcAft>
                        <a:buNone/>
                      </a:pPr>
                      <a:r>
                        <a:rPr lang="en-US" sz="2400"/>
                        <a:t>Teaching</a:t>
                      </a:r>
                      <a:endParaRPr sz="2400"/>
                    </a:p>
                  </a:txBody>
                  <a:tcPr marL="91450" marR="91450" marT="45725" marB="45725"/>
                </a:tc>
                <a:tc>
                  <a:txBody>
                    <a:bodyPr/>
                    <a:lstStyle/>
                    <a:p>
                      <a:pPr marL="0" marR="0" lvl="0" indent="0" algn="l" rtl="0">
                        <a:lnSpc>
                          <a:spcPct val="100000"/>
                        </a:lnSpc>
                        <a:spcBef>
                          <a:spcPts val="0"/>
                        </a:spcBef>
                        <a:spcAft>
                          <a:spcPts val="0"/>
                        </a:spcAft>
                        <a:buClr>
                          <a:schemeClr val="dk2"/>
                        </a:buClr>
                        <a:buSzPts val="1400"/>
                        <a:buFont typeface="Calibri"/>
                        <a:buNone/>
                      </a:pPr>
                      <a:r>
                        <a:rPr lang="en-US" sz="2400"/>
                        <a:t>How can we define, teach, and monitor what we want?</a:t>
                      </a:r>
                      <a:r>
                        <a:rPr lang="en-US" sz="2400">
                          <a:solidFill>
                            <a:schemeClr val="dk2"/>
                          </a:solidFill>
                        </a:rPr>
                        <a:t> </a:t>
                      </a:r>
                      <a:r>
                        <a:rPr lang="en-US" sz="2400" b="1">
                          <a:solidFill>
                            <a:schemeClr val="accent6"/>
                          </a:solidFill>
                        </a:rPr>
                        <a:t>e.g. build curriculum around roughhousing, teach line expectations</a:t>
                      </a:r>
                      <a:endParaRPr sz="2400" b="1" i="1">
                        <a:solidFill>
                          <a:schemeClr val="accent6"/>
                        </a:solidFill>
                      </a:endParaRPr>
                    </a:p>
                  </a:txBody>
                  <a:tcPr marL="91450" marR="91450" marT="45725" marB="45725"/>
                </a:tc>
                <a:extLst>
                  <a:ext uri="{0D108BD9-81ED-4DB2-BD59-A6C34878D82A}">
                    <a16:rowId xmlns:a16="http://schemas.microsoft.com/office/drawing/2014/main" val="10002"/>
                  </a:ext>
                </a:extLst>
              </a:tr>
              <a:tr h="719350">
                <a:tc>
                  <a:txBody>
                    <a:bodyPr/>
                    <a:lstStyle/>
                    <a:p>
                      <a:pPr marL="1476057" marR="0" lvl="0" indent="-1476057" algn="l" rtl="0">
                        <a:spcBef>
                          <a:spcPts val="0"/>
                        </a:spcBef>
                        <a:spcAft>
                          <a:spcPts val="0"/>
                        </a:spcAft>
                        <a:buNone/>
                      </a:pPr>
                      <a:r>
                        <a:rPr lang="en-US" sz="2400"/>
                        <a:t>Recognition</a:t>
                      </a:r>
                      <a:endParaRPr sz="2400"/>
                    </a:p>
                  </a:txBody>
                  <a:tcPr marL="91450" marR="91450" marT="45725" marB="45725">
                    <a:solidFill>
                      <a:schemeClr val="lt2"/>
                    </a:solidFill>
                  </a:tcPr>
                </a:tc>
                <a:tc>
                  <a:txBody>
                    <a:bodyPr/>
                    <a:lstStyle/>
                    <a:p>
                      <a:pPr marL="0" marR="0" lvl="0" indent="0" algn="l" rtl="0">
                        <a:lnSpc>
                          <a:spcPct val="100000"/>
                        </a:lnSpc>
                        <a:spcBef>
                          <a:spcPts val="0"/>
                        </a:spcBef>
                        <a:spcAft>
                          <a:spcPts val="0"/>
                        </a:spcAft>
                        <a:buClr>
                          <a:schemeClr val="dk2"/>
                        </a:buClr>
                        <a:buSzPts val="1400"/>
                        <a:buFont typeface="Calibri"/>
                        <a:buNone/>
                      </a:pPr>
                      <a:r>
                        <a:rPr lang="en-US" sz="2400"/>
                        <a:t>How can we build in systematic rewards for positive behavior?</a:t>
                      </a:r>
                      <a:r>
                        <a:rPr lang="en-US" sz="2400">
                          <a:solidFill>
                            <a:schemeClr val="dk2"/>
                          </a:solidFill>
                        </a:rPr>
                        <a:t> </a:t>
                      </a:r>
                      <a:r>
                        <a:rPr lang="en-US" sz="2400" b="1">
                          <a:solidFill>
                            <a:schemeClr val="accent6"/>
                          </a:solidFill>
                        </a:rPr>
                        <a:t>e.g. 3 days without referrals = 5 extra minutes of social time at lunch</a:t>
                      </a:r>
                      <a:endParaRPr sz="2400" b="1" i="1">
                        <a:solidFill>
                          <a:schemeClr val="accent6"/>
                        </a:solidFill>
                      </a:endParaRPr>
                    </a:p>
                  </a:txBody>
                  <a:tcPr marL="91450" marR="91450" marT="45725" marB="45725">
                    <a:solidFill>
                      <a:schemeClr val="lt2"/>
                    </a:solidFill>
                  </a:tcPr>
                </a:tc>
                <a:extLst>
                  <a:ext uri="{0D108BD9-81ED-4DB2-BD59-A6C34878D82A}">
                    <a16:rowId xmlns:a16="http://schemas.microsoft.com/office/drawing/2014/main" val="10003"/>
                  </a:ext>
                </a:extLst>
              </a:tr>
            </a:tbl>
          </a:graphicData>
        </a:graphic>
      </p:graphicFrame>
      <p:sp>
        <p:nvSpPr>
          <p:cNvPr id="395" name="Google Shape;395;p52"/>
          <p:cNvSpPr txBox="1">
            <a:spLocks noGrp="1"/>
          </p:cNvSpPr>
          <p:nvPr>
            <p:ph type="title"/>
          </p:nvPr>
        </p:nvSpPr>
        <p:spPr>
          <a:xfrm>
            <a:off x="1980002" y="238425"/>
            <a:ext cx="7164000" cy="75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520"/>
              <a:buFont typeface="Questrial"/>
              <a:buNone/>
            </a:pPr>
            <a:r>
              <a:rPr lang="en-US" sz="3000" b="1"/>
              <a:t>    </a:t>
            </a:r>
            <a:r>
              <a:rPr lang="en-US" sz="3700" b="1"/>
              <a:t>Develop Solution &amp; Action Plan</a:t>
            </a:r>
            <a:endParaRPr sz="3400" b="1"/>
          </a:p>
        </p:txBody>
      </p:sp>
      <p:sp>
        <p:nvSpPr>
          <p:cNvPr id="396" name="Google Shape;396;p52"/>
          <p:cNvSpPr txBox="1">
            <a:spLocks noGrp="1"/>
          </p:cNvSpPr>
          <p:nvPr>
            <p:ph type="body" idx="1"/>
          </p:nvPr>
        </p:nvSpPr>
        <p:spPr>
          <a:xfrm>
            <a:off x="953400" y="1390000"/>
            <a:ext cx="7237200" cy="10314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518"/>
              </a:spcBef>
              <a:spcAft>
                <a:spcPts val="800"/>
              </a:spcAft>
              <a:buClr>
                <a:srgbClr val="000000"/>
              </a:buClr>
              <a:buSzPts val="2590"/>
              <a:buFont typeface="Arial"/>
              <a:buNone/>
            </a:pPr>
            <a:r>
              <a:rPr lang="en-US" sz="2400"/>
              <a:t>GOAL: Current cafeteria referrals in 8th grade average 28 per month.  Our goal is to reduce cafeteria referrals by 20% per month for Feb through May.</a:t>
            </a:r>
            <a:r>
              <a:rPr lang="en-US" sz="2590" i="1">
                <a:solidFill>
                  <a:schemeClr val="accent6"/>
                </a:solidFill>
              </a:rPr>
              <a:t> </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graphicFrame>
        <p:nvGraphicFramePr>
          <p:cNvPr id="402" name="Google Shape;402;p53" descr="In solution component and definition and examples columns; solutions column is blank.  Prevention: how can we avoid the problem context? e.g. schedule lunch times, change lighting.  Teaching: How can we define, teach, and monitor what we want? e.g. build &quot;quiet&quot; curriculum, teach hallway expecations, buty decibel meter.  Recognition: How can we build in systematic rewards for positive behavior?  e.g. 3 quiet days equals 5 extra minutes of social time at lunch.  Extinction: How can we prevent problem behavior by removing the reward? e.g do not respond to student who speaks out instead of raising hand.  Consequence: What are efficient, consisten consequences for problem behavior?  e.g. error correction; practice appropriate behavior and document with major/minor ODR.  Data: how will we collect and use data for evaluating the fidelity of our solution ( e.g. walkthrough reports, observations, self-assessments ) and student outcomes (e.g. SWIS ODR data, time on task, etc,)?" title="Solution component, definition and examples, cafeteria hallway solution"/>
          <p:cNvGraphicFramePr/>
          <p:nvPr/>
        </p:nvGraphicFramePr>
        <p:xfrm>
          <a:off x="1309905" y="1414414"/>
          <a:ext cx="3000000" cy="3000000"/>
        </p:xfrm>
        <a:graphic>
          <a:graphicData uri="http://schemas.openxmlformats.org/drawingml/2006/table">
            <a:tbl>
              <a:tblPr firstRow="1" bandRow="1">
                <a:noFill/>
                <a:tableStyleId>{E47E4894-3B3E-4EE8-9505-8B07B755075D}</a:tableStyleId>
              </a:tblPr>
              <a:tblGrid>
                <a:gridCol w="1689950">
                  <a:extLst>
                    <a:ext uri="{9D8B030D-6E8A-4147-A177-3AD203B41FA5}">
                      <a16:colId xmlns:a16="http://schemas.microsoft.com/office/drawing/2014/main" val="20000"/>
                    </a:ext>
                  </a:extLst>
                </a:gridCol>
                <a:gridCol w="5598175">
                  <a:extLst>
                    <a:ext uri="{9D8B030D-6E8A-4147-A177-3AD203B41FA5}">
                      <a16:colId xmlns:a16="http://schemas.microsoft.com/office/drawing/2014/main" val="20001"/>
                    </a:ext>
                  </a:extLst>
                </a:gridCol>
              </a:tblGrid>
              <a:tr h="1031925">
                <a:tc>
                  <a:txBody>
                    <a:bodyPr/>
                    <a:lstStyle/>
                    <a:p>
                      <a:pPr marL="0" marR="0" lvl="0" indent="0" algn="l" rtl="0">
                        <a:spcBef>
                          <a:spcPts val="0"/>
                        </a:spcBef>
                        <a:spcAft>
                          <a:spcPts val="0"/>
                        </a:spcAft>
                        <a:buNone/>
                      </a:pPr>
                      <a:r>
                        <a:rPr lang="en-US" sz="2400"/>
                        <a:t>Solution component</a:t>
                      </a:r>
                      <a:endParaRPr sz="2400"/>
                    </a:p>
                  </a:txBody>
                  <a:tcPr marL="91450" marR="91450" marT="45725" marB="45725"/>
                </a:tc>
                <a:tc>
                  <a:txBody>
                    <a:bodyPr/>
                    <a:lstStyle/>
                    <a:p>
                      <a:pPr marL="0" marR="0" lvl="0" indent="0" algn="ctr" rtl="0">
                        <a:spcBef>
                          <a:spcPts val="0"/>
                        </a:spcBef>
                        <a:spcAft>
                          <a:spcPts val="0"/>
                        </a:spcAft>
                        <a:buNone/>
                      </a:pPr>
                      <a:r>
                        <a:rPr lang="en-US" sz="2400"/>
                        <a:t>Definition and Example</a:t>
                      </a:r>
                      <a:endParaRPr sz="2400"/>
                    </a:p>
                    <a:p>
                      <a:pPr marL="0" marR="0" lvl="0" indent="0" algn="l" rtl="0">
                        <a:spcBef>
                          <a:spcPts val="0"/>
                        </a:spcBef>
                        <a:spcAft>
                          <a:spcPts val="0"/>
                        </a:spcAft>
                        <a:buNone/>
                      </a:pPr>
                      <a:endParaRPr sz="2400">
                        <a:solidFill>
                          <a:schemeClr val="dk2"/>
                        </a:solidFill>
                      </a:endParaRPr>
                    </a:p>
                  </a:txBody>
                  <a:tcPr marL="91450" marR="91450" marT="45725" marB="45725" anchor="ctr"/>
                </a:tc>
                <a:extLst>
                  <a:ext uri="{0D108BD9-81ED-4DB2-BD59-A6C34878D82A}">
                    <a16:rowId xmlns:a16="http://schemas.microsoft.com/office/drawing/2014/main" val="10000"/>
                  </a:ext>
                </a:extLst>
              </a:tr>
              <a:tr h="1349175">
                <a:tc>
                  <a:txBody>
                    <a:bodyPr/>
                    <a:lstStyle/>
                    <a:p>
                      <a:pPr marL="1476057" marR="0" lvl="0" indent="-1476057" algn="l" rtl="0">
                        <a:spcBef>
                          <a:spcPts val="0"/>
                        </a:spcBef>
                        <a:spcAft>
                          <a:spcPts val="0"/>
                        </a:spcAft>
                        <a:buNone/>
                      </a:pPr>
                      <a:r>
                        <a:rPr lang="en-US" sz="2400"/>
                        <a:t>Extinction</a:t>
                      </a:r>
                      <a:endParaRPr sz="2400"/>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2"/>
                        </a:buClr>
                        <a:buSzPts val="1400"/>
                        <a:buFont typeface="Calibri"/>
                        <a:buNone/>
                      </a:pPr>
                      <a:r>
                        <a:rPr lang="en-US" sz="2100" b="0"/>
                        <a:t>How can we prevent problem behavior by removing the reward?</a:t>
                      </a:r>
                      <a:r>
                        <a:rPr lang="en-US" sz="2100" b="0">
                          <a:solidFill>
                            <a:schemeClr val="dk2"/>
                          </a:solidFill>
                        </a:rPr>
                        <a:t> </a:t>
                      </a:r>
                      <a:r>
                        <a:rPr lang="en-US" sz="2100" b="1">
                          <a:solidFill>
                            <a:schemeClr val="accent6"/>
                          </a:solidFill>
                        </a:rPr>
                        <a:t>e.g. Continued roughhousing at lunch equals a loss in lunch options</a:t>
                      </a:r>
                      <a:endParaRPr sz="2100" b="1" i="1">
                        <a:solidFill>
                          <a:schemeClr val="accent6"/>
                        </a:solidFill>
                      </a:endParaRPr>
                    </a:p>
                  </a:txBody>
                  <a:tcPr marL="91450" marR="91450" marT="45725" marB="45725">
                    <a:solidFill>
                      <a:schemeClr val="lt1"/>
                    </a:solidFill>
                  </a:tcPr>
                </a:tc>
                <a:extLst>
                  <a:ext uri="{0D108BD9-81ED-4DB2-BD59-A6C34878D82A}">
                    <a16:rowId xmlns:a16="http://schemas.microsoft.com/office/drawing/2014/main" val="10001"/>
                  </a:ext>
                </a:extLst>
              </a:tr>
              <a:tr h="1349175">
                <a:tc>
                  <a:txBody>
                    <a:bodyPr/>
                    <a:lstStyle/>
                    <a:p>
                      <a:pPr marL="1476057" marR="0" lvl="0" indent="-1476057" algn="l" rtl="0">
                        <a:spcBef>
                          <a:spcPts val="0"/>
                        </a:spcBef>
                        <a:spcAft>
                          <a:spcPts val="0"/>
                        </a:spcAft>
                        <a:buNone/>
                      </a:pPr>
                      <a:r>
                        <a:rPr lang="en-US" sz="2400"/>
                        <a:t>Correction</a:t>
                      </a:r>
                      <a:endParaRPr sz="2400"/>
                    </a:p>
                  </a:txBody>
                  <a:tcPr marL="91450" marR="91450" marT="45725" marB="45725">
                    <a:solidFill>
                      <a:schemeClr val="lt2"/>
                    </a:solidFill>
                  </a:tcPr>
                </a:tc>
                <a:tc>
                  <a:txBody>
                    <a:bodyPr/>
                    <a:lstStyle/>
                    <a:p>
                      <a:pPr marL="0" marR="0" lvl="0" indent="0" algn="l" rtl="0">
                        <a:lnSpc>
                          <a:spcPct val="100000"/>
                        </a:lnSpc>
                        <a:spcBef>
                          <a:spcPts val="0"/>
                        </a:spcBef>
                        <a:spcAft>
                          <a:spcPts val="0"/>
                        </a:spcAft>
                        <a:buClr>
                          <a:schemeClr val="dk2"/>
                        </a:buClr>
                        <a:buSzPts val="1400"/>
                        <a:buFont typeface="Calibri"/>
                        <a:buNone/>
                      </a:pPr>
                      <a:r>
                        <a:rPr lang="en-US" sz="2100" b="0"/>
                        <a:t>What are efficient, consistent co</a:t>
                      </a:r>
                      <a:r>
                        <a:rPr lang="en-US" sz="2100"/>
                        <a:t>rrections </a:t>
                      </a:r>
                      <a:r>
                        <a:rPr lang="en-US" sz="2100" b="0"/>
                        <a:t>for problem behavior?</a:t>
                      </a:r>
                      <a:r>
                        <a:rPr lang="en-US" sz="2100"/>
                        <a:t> </a:t>
                      </a:r>
                      <a:r>
                        <a:rPr lang="en-US" sz="2100" b="1">
                          <a:solidFill>
                            <a:schemeClr val="accent6"/>
                          </a:solidFill>
                        </a:rPr>
                        <a:t>e.g: Error correction; practice appropriate behavior (document with Major/Minor ODR)</a:t>
                      </a:r>
                      <a:endParaRPr sz="2100" b="1" i="1">
                        <a:solidFill>
                          <a:schemeClr val="accent6"/>
                        </a:solidFill>
                      </a:endParaRPr>
                    </a:p>
                  </a:txBody>
                  <a:tcPr marL="91450" marR="91450" marT="45725" marB="45725">
                    <a:solidFill>
                      <a:schemeClr val="lt2"/>
                    </a:solidFill>
                  </a:tcPr>
                </a:tc>
                <a:extLst>
                  <a:ext uri="{0D108BD9-81ED-4DB2-BD59-A6C34878D82A}">
                    <a16:rowId xmlns:a16="http://schemas.microsoft.com/office/drawing/2014/main" val="10002"/>
                  </a:ext>
                </a:extLst>
              </a:tr>
              <a:tr h="1666425">
                <a:tc>
                  <a:txBody>
                    <a:bodyPr/>
                    <a:lstStyle/>
                    <a:p>
                      <a:pPr marL="1476057" marR="0" lvl="0" indent="-1476057" algn="l" rtl="0">
                        <a:spcBef>
                          <a:spcPts val="0"/>
                        </a:spcBef>
                        <a:spcAft>
                          <a:spcPts val="0"/>
                        </a:spcAft>
                        <a:buNone/>
                      </a:pPr>
                      <a:r>
                        <a:rPr lang="en-US" sz="2400"/>
                        <a:t>Data</a:t>
                      </a:r>
                      <a:endParaRPr sz="2400"/>
                    </a:p>
                  </a:txBody>
                  <a:tcPr marL="91450" marR="91450" marT="45725" marB="45725">
                    <a:solidFill>
                      <a:srgbClr val="FFFFFF"/>
                    </a:solidFill>
                  </a:tcPr>
                </a:tc>
                <a:tc>
                  <a:txBody>
                    <a:bodyPr/>
                    <a:lstStyle/>
                    <a:p>
                      <a:pPr marL="0" marR="0" lvl="0" indent="0" algn="l" rtl="0">
                        <a:spcBef>
                          <a:spcPts val="0"/>
                        </a:spcBef>
                        <a:spcAft>
                          <a:spcPts val="0"/>
                        </a:spcAft>
                        <a:buNone/>
                      </a:pPr>
                      <a:r>
                        <a:rPr lang="en-US" sz="2100"/>
                        <a:t>How will we collect and use data for evaluating the fidelity of our solution</a:t>
                      </a:r>
                      <a:r>
                        <a:rPr lang="en-US" sz="2100">
                          <a:solidFill>
                            <a:schemeClr val="dk2"/>
                          </a:solidFill>
                        </a:rPr>
                        <a:t> </a:t>
                      </a:r>
                      <a:r>
                        <a:rPr lang="en-US" sz="2100" b="1">
                          <a:solidFill>
                            <a:schemeClr val="accent6"/>
                          </a:solidFill>
                        </a:rPr>
                        <a:t>(e.g. walkthrough reports, observations, self-assessments)</a:t>
                      </a:r>
                      <a:r>
                        <a:rPr lang="en-US" sz="2100">
                          <a:solidFill>
                            <a:schemeClr val="dk2"/>
                          </a:solidFill>
                        </a:rPr>
                        <a:t>, </a:t>
                      </a:r>
                      <a:r>
                        <a:rPr lang="en-US" sz="2100"/>
                        <a:t>and student outcomes</a:t>
                      </a:r>
                      <a:r>
                        <a:rPr lang="en-US" sz="2100">
                          <a:solidFill>
                            <a:schemeClr val="dk2"/>
                          </a:solidFill>
                        </a:rPr>
                        <a:t> </a:t>
                      </a:r>
                      <a:r>
                        <a:rPr lang="en-US" sz="2100" b="1">
                          <a:solidFill>
                            <a:schemeClr val="accent6"/>
                          </a:solidFill>
                        </a:rPr>
                        <a:t>(e.g. SWIS ODR data, time on task, etc.)</a:t>
                      </a:r>
                      <a:r>
                        <a:rPr lang="en-US" sz="2100"/>
                        <a:t>?</a:t>
                      </a:r>
                      <a:endParaRPr sz="2100"/>
                    </a:p>
                  </a:txBody>
                  <a:tcPr marL="91450" marR="91450" marT="45725" marB="45725">
                    <a:solidFill>
                      <a:srgbClr val="FFFFFF"/>
                    </a:solidFill>
                  </a:tcPr>
                </a:tc>
                <a:extLst>
                  <a:ext uri="{0D108BD9-81ED-4DB2-BD59-A6C34878D82A}">
                    <a16:rowId xmlns:a16="http://schemas.microsoft.com/office/drawing/2014/main" val="10003"/>
                  </a:ext>
                </a:extLst>
              </a:tr>
            </a:tbl>
          </a:graphicData>
        </a:graphic>
      </p:graphicFrame>
      <p:sp>
        <p:nvSpPr>
          <p:cNvPr id="403" name="Google Shape;403;p53"/>
          <p:cNvSpPr txBox="1">
            <a:spLocks noGrp="1"/>
          </p:cNvSpPr>
          <p:nvPr>
            <p:ph type="title"/>
          </p:nvPr>
        </p:nvSpPr>
        <p:spPr>
          <a:xfrm>
            <a:off x="1980002" y="307850"/>
            <a:ext cx="7164000" cy="75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520"/>
              <a:buFont typeface="Questrial"/>
              <a:buNone/>
            </a:pPr>
            <a:r>
              <a:rPr lang="en-US" sz="3700" b="1"/>
              <a:t>    Develop Solution &amp; Action Plan</a:t>
            </a:r>
            <a:endParaRPr sz="3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aphicFrame>
        <p:nvGraphicFramePr>
          <p:cNvPr id="155" name="Google Shape;155;p27"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ations and Behaviors "/>
          <p:cNvGraphicFramePr/>
          <p:nvPr>
            <p:extLst>
              <p:ext uri="{D42A27DB-BD31-4B8C-83A1-F6EECF244321}">
                <p14:modId xmlns:p14="http://schemas.microsoft.com/office/powerpoint/2010/main" val="1830844837"/>
              </p:ext>
            </p:extLst>
          </p:nvPr>
        </p:nvGraphicFramePr>
        <p:xfrm>
          <a:off x="462729" y="1846728"/>
          <a:ext cx="8218600" cy="4500425"/>
        </p:xfrm>
        <a:graphic>
          <a:graphicData uri="http://schemas.openxmlformats.org/drawingml/2006/table">
            <a:tbl>
              <a:tblPr firstRow="1">
                <a:noFill/>
                <a:tableStyleId>{E73EE014-324D-44A8-8311-34DF0222775A}</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342900" marR="0" lvl="0" indent="-342900" algn="ctr" rtl="0">
                        <a:lnSpc>
                          <a:spcPct val="100000"/>
                        </a:lnSpc>
                        <a:spcBef>
                          <a:spcPts val="0"/>
                        </a:spcBef>
                        <a:spcAft>
                          <a:spcPts val="0"/>
                        </a:spcAft>
                        <a:buClr>
                          <a:srgbClr val="FFFFFF"/>
                        </a:buClr>
                        <a:buSzPts val="2400"/>
                        <a:buFont typeface="Calibri"/>
                        <a:buNone/>
                      </a:pPr>
                      <a:r>
                        <a:rPr lang="en-US" sz="2400" b="1" i="0" u="none" strike="noStrike" cap="none" dirty="0">
                          <a:solidFill>
                            <a:srgbClr val="FFFFFF"/>
                          </a:solidFill>
                          <a:latin typeface="Calibri"/>
                          <a:ea typeface="Calibri"/>
                          <a:cs typeface="Calibri"/>
                          <a:sym typeface="Calibri"/>
                        </a:rPr>
                        <a:t>BEHAVIOR</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i="0" u="none" strike="noStrike" cap="none">
                          <a:solidFill>
                            <a:srgbClr val="1D2A53"/>
                          </a:solidFill>
                          <a:latin typeface="Calibri"/>
                          <a:ea typeface="Calibri"/>
                          <a:cs typeface="Calibri"/>
                          <a:sym typeface="Calibri"/>
                        </a:rPr>
                        <a:t> </a:t>
                      </a:r>
                      <a:endParaRPr>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i="0" u="none" strike="noStrike" cap="none">
                          <a:solidFill>
                            <a:srgbClr val="1D2A53"/>
                          </a:solidFill>
                          <a:latin typeface="Calibri"/>
                          <a:ea typeface="Calibri"/>
                          <a:cs typeface="Calibri"/>
                          <a:sym typeface="Calibri"/>
                        </a:rPr>
                        <a:t>to implement what you are learning</a:t>
                      </a:r>
                      <a:endParaRPr>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i="0" u="none" strike="noStrike" cap="none">
                          <a:solidFill>
                            <a:srgbClr val="1D2A53"/>
                          </a:solidFill>
                          <a:latin typeface="Calibri"/>
                          <a:ea typeface="Calibri"/>
                          <a:cs typeface="Calibri"/>
                          <a:sym typeface="Calibri"/>
                        </a:rPr>
                        <a:t> off or to “vibrate”</a:t>
                      </a:r>
                      <a:endParaRPr sz="200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i="0" u="none" strike="noStrike" cap="none">
                          <a:solidFill>
                            <a:srgbClr val="1D2A53"/>
                          </a:solidFill>
                          <a:latin typeface="Calibri"/>
                          <a:ea typeface="Calibri"/>
                          <a:cs typeface="Calibri"/>
                          <a:sym typeface="Calibri"/>
                        </a:rPr>
                        <a:t>attentively while others are speaking </a:t>
                      </a:r>
                      <a:endParaRPr>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i="0" u="none" strike="noStrike" cap="none">
                          <a:solidFill>
                            <a:srgbClr val="1D2A53"/>
                          </a:solidFill>
                          <a:latin typeface="Calibri"/>
                          <a:ea typeface="Calibri"/>
                          <a:cs typeface="Calibri"/>
                          <a:sym typeface="Calibri"/>
                        </a:rPr>
                        <a:t>up on your computer/tablet/phone</a:t>
                      </a:r>
                      <a:endParaRPr>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i="0" u="none" strike="noStrike" cap="none" dirty="0">
                          <a:solidFill>
                            <a:srgbClr val="1D2A53"/>
                          </a:solidFill>
                          <a:latin typeface="Calibri"/>
                          <a:ea typeface="Calibri"/>
                          <a:cs typeface="Calibri"/>
                          <a:sym typeface="Calibri"/>
                        </a:rPr>
                        <a:t> what you need to know to understand and contribute </a:t>
                      </a:r>
                      <a:endParaRPr dirty="0">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i="0" u="none" strike="noStrike" cap="none" dirty="0">
                          <a:solidFill>
                            <a:srgbClr val="1D2A53"/>
                          </a:solidFill>
                          <a:latin typeface="Calibri"/>
                          <a:ea typeface="Calibri"/>
                          <a:cs typeface="Calibri"/>
                          <a:sym typeface="Calibri"/>
                        </a:rPr>
                        <a:t>to the group by sharing relevant information and ideas</a:t>
                      </a:r>
                      <a:endParaRPr dirty="0">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56" name="Google Shape;156;p27"/>
          <p:cNvSpPr txBox="1">
            <a:spLocks noGrp="1"/>
          </p:cNvSpPr>
          <p:nvPr>
            <p:ph type="title"/>
          </p:nvPr>
        </p:nvSpPr>
        <p:spPr>
          <a:xfrm>
            <a:off x="2510397" y="152400"/>
            <a:ext cx="67425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4000" b="1"/>
              <a:t>Learning Expectations</a:t>
            </a:r>
            <a:endParaRPr sz="48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4"/>
          <p:cNvSpPr txBox="1">
            <a:spLocks noGrp="1"/>
          </p:cNvSpPr>
          <p:nvPr>
            <p:ph type="title"/>
          </p:nvPr>
        </p:nvSpPr>
        <p:spPr>
          <a:xfrm>
            <a:off x="2358900" y="272350"/>
            <a:ext cx="6785100" cy="75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268"/>
              <a:buFont typeface="Questrial"/>
              <a:buNone/>
            </a:pPr>
            <a:r>
              <a:rPr lang="en-US" sz="3100" b="1"/>
              <a:t>Activity 2C: Work through Solution Components and Action Steps</a:t>
            </a:r>
            <a:endParaRPr sz="2830" b="1"/>
          </a:p>
        </p:txBody>
      </p:sp>
      <p:pic>
        <p:nvPicPr>
          <p:cNvPr id="410" name="Google Shape;410;p54" descr="Table columns labeled solution components, action steps, who/when. Rows labeled prevention - how can we avoid the problem context? And teaching - how can we define, teach, and monitor what we want?"/>
          <p:cNvPicPr preferRelativeResize="0"/>
          <p:nvPr/>
        </p:nvPicPr>
        <p:blipFill>
          <a:blip r:embed="rId3">
            <a:alphaModFix/>
          </a:blip>
          <a:stretch>
            <a:fillRect/>
          </a:stretch>
        </p:blipFill>
        <p:spPr>
          <a:xfrm>
            <a:off x="152400" y="1969700"/>
            <a:ext cx="8839201" cy="3085501"/>
          </a:xfrm>
          <a:prstGeom prst="rect">
            <a:avLst/>
          </a:prstGeom>
          <a:noFill/>
          <a:ln>
            <a:noFill/>
          </a:ln>
        </p:spPr>
      </p:pic>
      <p:sp>
        <p:nvSpPr>
          <p:cNvPr id="411" name="Google Shape;411;p54"/>
          <p:cNvSpPr txBox="1"/>
          <p:nvPr/>
        </p:nvSpPr>
        <p:spPr>
          <a:xfrm>
            <a:off x="937325" y="5545775"/>
            <a:ext cx="3000000" cy="29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MN PBIS Implementation Workbook-Day 8 Activity 2</a:t>
            </a:r>
            <a:endParaRPr sz="2500">
              <a:latin typeface="Calibri"/>
              <a:ea typeface="Calibri"/>
              <a:cs typeface="Calibri"/>
              <a:sym typeface="Calibri"/>
            </a:endParaRPr>
          </a:p>
        </p:txBody>
      </p:sp>
      <p:sp>
        <p:nvSpPr>
          <p:cNvPr id="412" name="Google Shape;412;p54"/>
          <p:cNvSpPr txBox="1"/>
          <p:nvPr/>
        </p:nvSpPr>
        <p:spPr>
          <a:xfrm>
            <a:off x="5292000" y="5545775"/>
            <a:ext cx="3000000" cy="29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Data-based Decision Worksheet</a:t>
            </a:r>
            <a:endParaRPr sz="18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5"/>
          <p:cNvSpPr/>
          <p:nvPr/>
        </p:nvSpPr>
        <p:spPr>
          <a:xfrm>
            <a:off x="3043200" y="3051600"/>
            <a:ext cx="2401200" cy="2301900"/>
          </a:xfrm>
          <a:prstGeom prst="ellipse">
            <a:avLst/>
          </a:prstGeom>
          <a:solidFill>
            <a:schemeClr val="accent1"/>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D9D9D9"/>
                </a:solidFill>
                <a:latin typeface="Didact Gothic"/>
                <a:ea typeface="Didact Gothic"/>
                <a:cs typeface="Didact Gothic"/>
                <a:sym typeface="Didact Gothic"/>
              </a:rPr>
              <a:t>Use Data</a:t>
            </a:r>
            <a:endParaRPr sz="3000">
              <a:solidFill>
                <a:srgbClr val="D9D9D9"/>
              </a:solidFill>
              <a:latin typeface="Didact Gothic"/>
              <a:ea typeface="Didact Gothic"/>
              <a:cs typeface="Didact Gothic"/>
              <a:sym typeface="Didact Gothic"/>
            </a:endParaRPr>
          </a:p>
        </p:txBody>
      </p:sp>
      <p:sp>
        <p:nvSpPr>
          <p:cNvPr id="419" name="Google Shape;419;p55"/>
          <p:cNvSpPr/>
          <p:nvPr/>
        </p:nvSpPr>
        <p:spPr>
          <a:xfrm>
            <a:off x="3159000" y="11997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Precision Problem Statement</a:t>
            </a:r>
            <a:endParaRPr sz="2000">
              <a:latin typeface="Didact Gothic"/>
              <a:ea typeface="Didact Gothic"/>
              <a:cs typeface="Didact Gothic"/>
              <a:sym typeface="Didact Gothic"/>
            </a:endParaRPr>
          </a:p>
        </p:txBody>
      </p:sp>
      <p:sp>
        <p:nvSpPr>
          <p:cNvPr id="420" name="Google Shape;420;p55"/>
          <p:cNvSpPr/>
          <p:nvPr/>
        </p:nvSpPr>
        <p:spPr>
          <a:xfrm>
            <a:off x="5217875" y="22545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Set Measurable Goal</a:t>
            </a:r>
            <a:endParaRPr sz="2000">
              <a:latin typeface="Didact Gothic"/>
              <a:ea typeface="Didact Gothic"/>
              <a:cs typeface="Didact Gothic"/>
              <a:sym typeface="Didact Gothic"/>
            </a:endParaRPr>
          </a:p>
        </p:txBody>
      </p:sp>
      <p:sp>
        <p:nvSpPr>
          <p:cNvPr id="421" name="Google Shape;421;p55"/>
          <p:cNvSpPr/>
          <p:nvPr/>
        </p:nvSpPr>
        <p:spPr>
          <a:xfrm>
            <a:off x="4602300" y="47826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Develop Solution &amp; Action Plan</a:t>
            </a:r>
            <a:endParaRPr sz="2000">
              <a:latin typeface="Didact Gothic"/>
              <a:ea typeface="Didact Gothic"/>
              <a:cs typeface="Didact Gothic"/>
              <a:sym typeface="Didact Gothic"/>
            </a:endParaRPr>
          </a:p>
        </p:txBody>
      </p:sp>
      <p:sp>
        <p:nvSpPr>
          <p:cNvPr id="422" name="Google Shape;422;p55"/>
          <p:cNvSpPr/>
          <p:nvPr/>
        </p:nvSpPr>
        <p:spPr>
          <a:xfrm>
            <a:off x="1715700" y="47826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Fidelity of Plan</a:t>
            </a:r>
            <a:endParaRPr sz="2000">
              <a:latin typeface="Didact Gothic"/>
              <a:ea typeface="Didact Gothic"/>
              <a:cs typeface="Didact Gothic"/>
              <a:sym typeface="Didact Gothic"/>
            </a:endParaRPr>
          </a:p>
        </p:txBody>
      </p:sp>
      <p:sp>
        <p:nvSpPr>
          <p:cNvPr id="423" name="Google Shape;423;p55"/>
          <p:cNvSpPr/>
          <p:nvPr/>
        </p:nvSpPr>
        <p:spPr>
          <a:xfrm>
            <a:off x="1063850" y="23913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Outcome vs Goal</a:t>
            </a:r>
            <a:endParaRPr sz="2000">
              <a:latin typeface="Didact Gothic"/>
              <a:ea typeface="Didact Gothic"/>
              <a:cs typeface="Didact Gothic"/>
              <a:sym typeface="Didact Gothic"/>
            </a:endParaRPr>
          </a:p>
        </p:txBody>
      </p:sp>
      <p:sp>
        <p:nvSpPr>
          <p:cNvPr id="424" name="Google Shape;424;p55">
            <a:extLst>
              <a:ext uri="{C183D7F6-B498-43B3-948B-1728B52AA6E4}">
                <adec:decorative xmlns:adec="http://schemas.microsoft.com/office/drawing/2017/decorative" val="1"/>
              </a:ext>
            </a:extLst>
          </p:cNvPr>
          <p:cNvSpPr/>
          <p:nvPr/>
        </p:nvSpPr>
        <p:spPr>
          <a:xfrm rot="7440952">
            <a:off x="5843257" y="4175339"/>
            <a:ext cx="716989" cy="726308"/>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5">
            <a:extLst>
              <a:ext uri="{C183D7F6-B498-43B3-948B-1728B52AA6E4}">
                <adec:decorative xmlns:adec="http://schemas.microsoft.com/office/drawing/2017/decorative" val="1"/>
              </a:ext>
            </a:extLst>
          </p:cNvPr>
          <p:cNvSpPr/>
          <p:nvPr/>
        </p:nvSpPr>
        <p:spPr>
          <a:xfrm rot="10800000">
            <a:off x="3885288" y="5457154"/>
            <a:ext cx="717000" cy="726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5">
            <a:extLst>
              <a:ext uri="{C183D7F6-B498-43B3-948B-1728B52AA6E4}">
                <adec:decorative xmlns:adec="http://schemas.microsoft.com/office/drawing/2017/decorative" val="1"/>
              </a:ext>
            </a:extLst>
          </p:cNvPr>
          <p:cNvSpPr/>
          <p:nvPr/>
        </p:nvSpPr>
        <p:spPr>
          <a:xfrm rot="-6776996">
            <a:off x="1954777" y="4275947"/>
            <a:ext cx="717058" cy="72631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5">
            <a:extLst>
              <a:ext uri="{C183D7F6-B498-43B3-948B-1728B52AA6E4}">
                <adec:decorative xmlns:adec="http://schemas.microsoft.com/office/drawing/2017/decorative" val="1"/>
              </a:ext>
            </a:extLst>
          </p:cNvPr>
          <p:cNvSpPr/>
          <p:nvPr/>
        </p:nvSpPr>
        <p:spPr>
          <a:xfrm rot="-2700000">
            <a:off x="2835237" y="2401628"/>
            <a:ext cx="717006" cy="72634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5">
            <a:extLst>
              <a:ext uri="{C183D7F6-B498-43B3-948B-1728B52AA6E4}">
                <adec:decorative xmlns:adec="http://schemas.microsoft.com/office/drawing/2017/decorative" val="1"/>
              </a:ext>
            </a:extLst>
          </p:cNvPr>
          <p:cNvSpPr/>
          <p:nvPr/>
        </p:nvSpPr>
        <p:spPr>
          <a:xfrm rot="3200177">
            <a:off x="5107256" y="2401622"/>
            <a:ext cx="716945" cy="72636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5"/>
          <p:cNvSpPr txBox="1">
            <a:spLocks noGrp="1"/>
          </p:cNvSpPr>
          <p:nvPr>
            <p:ph type="title"/>
          </p:nvPr>
        </p:nvSpPr>
        <p:spPr>
          <a:xfrm>
            <a:off x="2208872" y="168000"/>
            <a:ext cx="6742500" cy="9144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US" sz="4000" b="1"/>
              <a:t>Data Decision-Making Process</a:t>
            </a:r>
            <a:endParaRPr/>
          </a:p>
        </p:txBody>
      </p:sp>
      <p:sp>
        <p:nvSpPr>
          <p:cNvPr id="430" name="Google Shape;430;p55">
            <a:extLst>
              <a:ext uri="{C183D7F6-B498-43B3-948B-1728B52AA6E4}">
                <adec:decorative xmlns:adec="http://schemas.microsoft.com/office/drawing/2017/decorative" val="1"/>
              </a:ext>
            </a:extLst>
          </p:cNvPr>
          <p:cNvSpPr/>
          <p:nvPr/>
        </p:nvSpPr>
        <p:spPr>
          <a:xfrm>
            <a:off x="-430028" y="5269865"/>
            <a:ext cx="2355600" cy="12690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6"/>
          <p:cNvSpPr txBox="1">
            <a:spLocks noGrp="1"/>
          </p:cNvSpPr>
          <p:nvPr>
            <p:ph type="title"/>
          </p:nvPr>
        </p:nvSpPr>
        <p:spPr>
          <a:xfrm>
            <a:off x="2327650" y="140050"/>
            <a:ext cx="6816300" cy="9153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sz="3700" b="1"/>
              <a:t>    Monitor the Fidelity of Plan</a:t>
            </a:r>
            <a:endParaRPr sz="3700" b="1"/>
          </a:p>
        </p:txBody>
      </p:sp>
      <p:sp>
        <p:nvSpPr>
          <p:cNvPr id="437" name="Google Shape;437;p56"/>
          <p:cNvSpPr txBox="1"/>
          <p:nvPr/>
        </p:nvSpPr>
        <p:spPr>
          <a:xfrm>
            <a:off x="1132000" y="1679125"/>
            <a:ext cx="7140900" cy="37263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Place it on your next PBIS Agenda</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Develop extra check-ins on goal as needed</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Make sure the right people are in place to implement the action plan </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Communicate with staff</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Continue to collect data</a:t>
            </a:r>
            <a:endParaRPr sz="2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7"/>
          <p:cNvSpPr/>
          <p:nvPr/>
        </p:nvSpPr>
        <p:spPr>
          <a:xfrm>
            <a:off x="3043200" y="3051600"/>
            <a:ext cx="2401200" cy="2301900"/>
          </a:xfrm>
          <a:prstGeom prst="ellipse">
            <a:avLst/>
          </a:prstGeom>
          <a:solidFill>
            <a:schemeClr val="accent1"/>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D9D9D9"/>
                </a:solidFill>
                <a:latin typeface="Didact Gothic"/>
                <a:ea typeface="Didact Gothic"/>
                <a:cs typeface="Didact Gothic"/>
                <a:sym typeface="Didact Gothic"/>
              </a:rPr>
              <a:t>Use Data</a:t>
            </a:r>
            <a:endParaRPr sz="3000">
              <a:solidFill>
                <a:srgbClr val="D9D9D9"/>
              </a:solidFill>
              <a:latin typeface="Didact Gothic"/>
              <a:ea typeface="Didact Gothic"/>
              <a:cs typeface="Didact Gothic"/>
              <a:sym typeface="Didact Gothic"/>
            </a:endParaRPr>
          </a:p>
        </p:txBody>
      </p:sp>
      <p:sp>
        <p:nvSpPr>
          <p:cNvPr id="444" name="Google Shape;444;p57"/>
          <p:cNvSpPr/>
          <p:nvPr/>
        </p:nvSpPr>
        <p:spPr>
          <a:xfrm>
            <a:off x="3159000" y="11997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Precision Problem Statement</a:t>
            </a:r>
            <a:endParaRPr sz="2000">
              <a:latin typeface="Didact Gothic"/>
              <a:ea typeface="Didact Gothic"/>
              <a:cs typeface="Didact Gothic"/>
              <a:sym typeface="Didact Gothic"/>
            </a:endParaRPr>
          </a:p>
        </p:txBody>
      </p:sp>
      <p:sp>
        <p:nvSpPr>
          <p:cNvPr id="445" name="Google Shape;445;p57"/>
          <p:cNvSpPr/>
          <p:nvPr/>
        </p:nvSpPr>
        <p:spPr>
          <a:xfrm>
            <a:off x="5217875" y="22545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Set Measurable Goal</a:t>
            </a:r>
            <a:endParaRPr sz="2000">
              <a:latin typeface="Didact Gothic"/>
              <a:ea typeface="Didact Gothic"/>
              <a:cs typeface="Didact Gothic"/>
              <a:sym typeface="Didact Gothic"/>
            </a:endParaRPr>
          </a:p>
        </p:txBody>
      </p:sp>
      <p:sp>
        <p:nvSpPr>
          <p:cNvPr id="446" name="Google Shape;446;p57"/>
          <p:cNvSpPr/>
          <p:nvPr/>
        </p:nvSpPr>
        <p:spPr>
          <a:xfrm>
            <a:off x="4602300" y="47826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Develop Solution &amp; Action Plan</a:t>
            </a:r>
            <a:endParaRPr sz="2000">
              <a:latin typeface="Didact Gothic"/>
              <a:ea typeface="Didact Gothic"/>
              <a:cs typeface="Didact Gothic"/>
              <a:sym typeface="Didact Gothic"/>
            </a:endParaRPr>
          </a:p>
        </p:txBody>
      </p:sp>
      <p:sp>
        <p:nvSpPr>
          <p:cNvPr id="447" name="Google Shape;447;p57"/>
          <p:cNvSpPr/>
          <p:nvPr/>
        </p:nvSpPr>
        <p:spPr>
          <a:xfrm>
            <a:off x="1715700" y="47826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Fidelity of Plan</a:t>
            </a:r>
            <a:endParaRPr sz="2000">
              <a:latin typeface="Didact Gothic"/>
              <a:ea typeface="Didact Gothic"/>
              <a:cs typeface="Didact Gothic"/>
              <a:sym typeface="Didact Gothic"/>
            </a:endParaRPr>
          </a:p>
        </p:txBody>
      </p:sp>
      <p:sp>
        <p:nvSpPr>
          <p:cNvPr id="448" name="Google Shape;448;p57"/>
          <p:cNvSpPr/>
          <p:nvPr/>
        </p:nvSpPr>
        <p:spPr>
          <a:xfrm>
            <a:off x="1063850" y="2391300"/>
            <a:ext cx="2169600" cy="207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Didact Gothic"/>
                <a:ea typeface="Didact Gothic"/>
                <a:cs typeface="Didact Gothic"/>
                <a:sym typeface="Didact Gothic"/>
              </a:rPr>
              <a:t>Monitor Outcome vs Goal</a:t>
            </a:r>
            <a:endParaRPr sz="2000">
              <a:latin typeface="Didact Gothic"/>
              <a:ea typeface="Didact Gothic"/>
              <a:cs typeface="Didact Gothic"/>
              <a:sym typeface="Didact Gothic"/>
            </a:endParaRPr>
          </a:p>
        </p:txBody>
      </p:sp>
      <p:sp>
        <p:nvSpPr>
          <p:cNvPr id="449" name="Google Shape;449;p57">
            <a:extLst>
              <a:ext uri="{C183D7F6-B498-43B3-948B-1728B52AA6E4}">
                <adec:decorative xmlns:adec="http://schemas.microsoft.com/office/drawing/2017/decorative" val="1"/>
              </a:ext>
            </a:extLst>
          </p:cNvPr>
          <p:cNvSpPr/>
          <p:nvPr/>
        </p:nvSpPr>
        <p:spPr>
          <a:xfrm rot="7440952">
            <a:off x="5843257" y="4175339"/>
            <a:ext cx="716989" cy="726308"/>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7">
            <a:extLst>
              <a:ext uri="{C183D7F6-B498-43B3-948B-1728B52AA6E4}">
                <adec:decorative xmlns:adec="http://schemas.microsoft.com/office/drawing/2017/decorative" val="1"/>
              </a:ext>
            </a:extLst>
          </p:cNvPr>
          <p:cNvSpPr/>
          <p:nvPr/>
        </p:nvSpPr>
        <p:spPr>
          <a:xfrm rot="10800000">
            <a:off x="3885288" y="5457154"/>
            <a:ext cx="717000" cy="726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7">
            <a:extLst>
              <a:ext uri="{C183D7F6-B498-43B3-948B-1728B52AA6E4}">
                <adec:decorative xmlns:adec="http://schemas.microsoft.com/office/drawing/2017/decorative" val="1"/>
              </a:ext>
            </a:extLst>
          </p:cNvPr>
          <p:cNvSpPr/>
          <p:nvPr/>
        </p:nvSpPr>
        <p:spPr>
          <a:xfrm rot="-6776996">
            <a:off x="1954777" y="4275947"/>
            <a:ext cx="717058" cy="72631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7">
            <a:extLst>
              <a:ext uri="{C183D7F6-B498-43B3-948B-1728B52AA6E4}">
                <adec:decorative xmlns:adec="http://schemas.microsoft.com/office/drawing/2017/decorative" val="1"/>
              </a:ext>
            </a:extLst>
          </p:cNvPr>
          <p:cNvSpPr/>
          <p:nvPr/>
        </p:nvSpPr>
        <p:spPr>
          <a:xfrm rot="-2700000">
            <a:off x="2835237" y="2401628"/>
            <a:ext cx="717006" cy="72634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7">
            <a:extLst>
              <a:ext uri="{C183D7F6-B498-43B3-948B-1728B52AA6E4}">
                <adec:decorative xmlns:adec="http://schemas.microsoft.com/office/drawing/2017/decorative" val="1"/>
              </a:ext>
            </a:extLst>
          </p:cNvPr>
          <p:cNvSpPr/>
          <p:nvPr/>
        </p:nvSpPr>
        <p:spPr>
          <a:xfrm rot="3200177">
            <a:off x="5107256" y="2401622"/>
            <a:ext cx="716945" cy="726364"/>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7"/>
          <p:cNvSpPr txBox="1">
            <a:spLocks noGrp="1"/>
          </p:cNvSpPr>
          <p:nvPr>
            <p:ph type="title"/>
          </p:nvPr>
        </p:nvSpPr>
        <p:spPr>
          <a:xfrm>
            <a:off x="2208872" y="168000"/>
            <a:ext cx="6742500" cy="9144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US" sz="4000" b="1"/>
              <a:t>Data Decision-Making Process</a:t>
            </a:r>
            <a:endParaRPr/>
          </a:p>
        </p:txBody>
      </p:sp>
      <p:sp>
        <p:nvSpPr>
          <p:cNvPr id="455" name="Google Shape;455;p57">
            <a:extLst>
              <a:ext uri="{C183D7F6-B498-43B3-948B-1728B52AA6E4}">
                <adec:decorative xmlns:adec="http://schemas.microsoft.com/office/drawing/2017/decorative" val="1"/>
              </a:ext>
            </a:extLst>
          </p:cNvPr>
          <p:cNvSpPr/>
          <p:nvPr/>
        </p:nvSpPr>
        <p:spPr>
          <a:xfrm>
            <a:off x="-773703" y="2391290"/>
            <a:ext cx="2355600" cy="12690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8"/>
          <p:cNvSpPr txBox="1">
            <a:spLocks noGrp="1"/>
          </p:cNvSpPr>
          <p:nvPr>
            <p:ph type="title"/>
          </p:nvPr>
        </p:nvSpPr>
        <p:spPr>
          <a:xfrm>
            <a:off x="2483875" y="140050"/>
            <a:ext cx="6660000" cy="9153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sz="3700" b="1"/>
              <a:t>Monitor Outcome vs Goal</a:t>
            </a:r>
            <a:endParaRPr sz="3700" b="1"/>
          </a:p>
        </p:txBody>
      </p:sp>
      <p:sp>
        <p:nvSpPr>
          <p:cNvPr id="462" name="Google Shape;462;p58"/>
          <p:cNvSpPr txBox="1"/>
          <p:nvPr/>
        </p:nvSpPr>
        <p:spPr>
          <a:xfrm>
            <a:off x="1132000" y="1635125"/>
            <a:ext cx="7140900" cy="42357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Place it on your PBIS Agenda for when you wish to follow-up</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Bring your new outcome data based on your SMART goal &amp; Solution Development</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Evaluate if you met your outcome or need to create an updated goal</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Keep the new process/procedure/system in place or start the solution development with a new goal</a:t>
            </a:r>
            <a:endParaRPr sz="2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9"/>
          <p:cNvSpPr txBox="1">
            <a:spLocks noGrp="1"/>
          </p:cNvSpPr>
          <p:nvPr>
            <p:ph type="title"/>
          </p:nvPr>
        </p:nvSpPr>
        <p:spPr>
          <a:xfrm>
            <a:off x="2157005" y="197782"/>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Questrial"/>
              <a:buNone/>
            </a:pPr>
            <a:r>
              <a:rPr lang="en-US" sz="3700" b="1"/>
              <a:t>Think About Your Process</a:t>
            </a:r>
            <a:endParaRPr sz="3700" b="1"/>
          </a:p>
        </p:txBody>
      </p:sp>
      <p:sp>
        <p:nvSpPr>
          <p:cNvPr id="469" name="Google Shape;469;p59"/>
          <p:cNvSpPr txBox="1">
            <a:spLocks noGrp="1"/>
          </p:cNvSpPr>
          <p:nvPr>
            <p:ph type="body" idx="1"/>
          </p:nvPr>
        </p:nvSpPr>
        <p:spPr>
          <a:xfrm>
            <a:off x="628650" y="1591275"/>
            <a:ext cx="7886700" cy="4351200"/>
          </a:xfrm>
          <a:prstGeom prst="rect">
            <a:avLst/>
          </a:prstGeom>
          <a:noFill/>
          <a:ln>
            <a:noFill/>
          </a:ln>
        </p:spPr>
        <p:txBody>
          <a:bodyPr spcFirstLastPara="1" wrap="square" lIns="91425" tIns="45700" rIns="91425" bIns="45700" anchor="t" anchorCtr="0">
            <a:noAutofit/>
          </a:bodyPr>
          <a:lstStyle/>
          <a:p>
            <a:pPr marL="457200" lvl="0" indent="-400050" algn="l" rtl="0">
              <a:lnSpc>
                <a:spcPct val="100000"/>
              </a:lnSpc>
              <a:spcBef>
                <a:spcPts val="560"/>
              </a:spcBef>
              <a:spcAft>
                <a:spcPts val="0"/>
              </a:spcAft>
              <a:buSzPts val="2700"/>
              <a:buAutoNum type="arabicPeriod"/>
            </a:pPr>
            <a:r>
              <a:rPr lang="en-US" sz="2700"/>
              <a:t>Carve out time during your Tier 1 PBIS Team meeting to do this work</a:t>
            </a:r>
            <a:endParaRPr sz="2700"/>
          </a:p>
          <a:p>
            <a:pPr marL="457200" lvl="0" indent="-400050" algn="l" rtl="0">
              <a:lnSpc>
                <a:spcPct val="115000"/>
              </a:lnSpc>
              <a:spcBef>
                <a:spcPts val="0"/>
              </a:spcBef>
              <a:spcAft>
                <a:spcPts val="0"/>
              </a:spcAft>
              <a:buSzPts val="2700"/>
              <a:buAutoNum type="arabicPeriod"/>
            </a:pPr>
            <a:r>
              <a:rPr lang="en-US" sz="2700"/>
              <a:t>Add the components to your agenda</a:t>
            </a:r>
            <a:endParaRPr sz="2700"/>
          </a:p>
          <a:p>
            <a:pPr marL="457200" lvl="0" indent="-400050" algn="l" rtl="0">
              <a:lnSpc>
                <a:spcPct val="115000"/>
              </a:lnSpc>
              <a:spcBef>
                <a:spcPts val="0"/>
              </a:spcBef>
              <a:spcAft>
                <a:spcPts val="0"/>
              </a:spcAft>
              <a:buSzPts val="2700"/>
              <a:buAutoNum type="arabicPeriod"/>
            </a:pPr>
            <a:r>
              <a:rPr lang="en-US" sz="2700"/>
              <a:t>Come to your meeting with your precision statement</a:t>
            </a:r>
            <a:endParaRPr sz="2700"/>
          </a:p>
          <a:p>
            <a:pPr marL="457200" lvl="0" indent="-400050" algn="l" rtl="0">
              <a:lnSpc>
                <a:spcPct val="115000"/>
              </a:lnSpc>
              <a:spcBef>
                <a:spcPts val="0"/>
              </a:spcBef>
              <a:spcAft>
                <a:spcPts val="0"/>
              </a:spcAft>
              <a:buSzPts val="2700"/>
              <a:buAutoNum type="arabicPeriod"/>
            </a:pPr>
            <a:r>
              <a:rPr lang="en-US" sz="2700"/>
              <a:t>Work through setting a SMART goal</a:t>
            </a:r>
            <a:endParaRPr sz="2700"/>
          </a:p>
          <a:p>
            <a:pPr marL="457200" lvl="0" indent="-400050" algn="l" rtl="0">
              <a:lnSpc>
                <a:spcPct val="100000"/>
              </a:lnSpc>
              <a:spcBef>
                <a:spcPts val="0"/>
              </a:spcBef>
              <a:spcAft>
                <a:spcPts val="0"/>
              </a:spcAft>
              <a:buSzPts val="2700"/>
              <a:buAutoNum type="arabicPeriod"/>
            </a:pPr>
            <a:r>
              <a:rPr lang="en-US" sz="2700"/>
              <a:t>Develop an action plan based on your solution components and communicate this plan</a:t>
            </a:r>
            <a:endParaRPr sz="2700"/>
          </a:p>
          <a:p>
            <a:pPr marL="457200" lvl="0" indent="-400050" algn="l" rtl="0">
              <a:lnSpc>
                <a:spcPct val="115000"/>
              </a:lnSpc>
              <a:spcBef>
                <a:spcPts val="0"/>
              </a:spcBef>
              <a:spcAft>
                <a:spcPts val="0"/>
              </a:spcAft>
              <a:buSzPts val="2700"/>
              <a:buAutoNum type="arabicPeriod"/>
            </a:pPr>
            <a:r>
              <a:rPr lang="en-US" sz="2700"/>
              <a:t>Monitor the plan</a:t>
            </a:r>
            <a:endParaRPr sz="2700"/>
          </a:p>
          <a:p>
            <a:pPr marL="457200" lvl="0" indent="-400050" algn="l" rtl="0">
              <a:lnSpc>
                <a:spcPct val="115000"/>
              </a:lnSpc>
              <a:spcBef>
                <a:spcPts val="0"/>
              </a:spcBef>
              <a:spcAft>
                <a:spcPts val="0"/>
              </a:spcAft>
              <a:buSzPts val="2700"/>
              <a:buAutoNum type="arabicPeriod"/>
            </a:pPr>
            <a:r>
              <a:rPr lang="en-US" sz="2700"/>
              <a:t>Monitor the outcome</a:t>
            </a:r>
            <a:endParaRPr sz="2700"/>
          </a:p>
          <a:p>
            <a:pPr marL="457200" lvl="0" indent="-400050" algn="l" rtl="0">
              <a:lnSpc>
                <a:spcPct val="115000"/>
              </a:lnSpc>
              <a:spcBef>
                <a:spcPts val="0"/>
              </a:spcBef>
              <a:spcAft>
                <a:spcPts val="0"/>
              </a:spcAft>
              <a:buSzPts val="2700"/>
              <a:buAutoNum type="arabicPeriod"/>
            </a:pPr>
            <a:r>
              <a:rPr lang="en-US" sz="2700"/>
              <a:t>Repeat as necessary</a:t>
            </a:r>
            <a:endParaRPr sz="27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0"/>
          <p:cNvSpPr txBox="1">
            <a:spLocks noGrp="1"/>
          </p:cNvSpPr>
          <p:nvPr>
            <p:ph type="title"/>
          </p:nvPr>
        </p:nvSpPr>
        <p:spPr>
          <a:xfrm>
            <a:off x="2335372" y="183650"/>
            <a:ext cx="6742500" cy="914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2"/>
              </a:buClr>
              <a:buSzPts val="990"/>
              <a:buFont typeface="Questrial"/>
              <a:buNone/>
            </a:pPr>
            <a:r>
              <a:rPr lang="en-US" sz="3800" b="1"/>
              <a:t> </a:t>
            </a:r>
            <a:r>
              <a:rPr lang="en-US" sz="3700" b="1"/>
              <a:t>Team Implementation Planning</a:t>
            </a:r>
            <a:endParaRPr sz="1800"/>
          </a:p>
        </p:txBody>
      </p:sp>
      <p:sp>
        <p:nvSpPr>
          <p:cNvPr id="476" name="Google Shape;476;p60"/>
          <p:cNvSpPr txBox="1"/>
          <p:nvPr/>
        </p:nvSpPr>
        <p:spPr>
          <a:xfrm>
            <a:off x="282750" y="1545950"/>
            <a:ext cx="8861400" cy="4284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US" sz="3100">
                <a:solidFill>
                  <a:srgbClr val="003865"/>
                </a:solidFill>
                <a:latin typeface="Calibri"/>
                <a:ea typeface="Calibri"/>
                <a:cs typeface="Calibri"/>
                <a:sym typeface="Calibri"/>
              </a:rPr>
              <a:t>Teams will prepare and plan for data decision-making:</a:t>
            </a:r>
            <a:endParaRPr sz="3100">
              <a:solidFill>
                <a:srgbClr val="003865"/>
              </a:solidFill>
              <a:latin typeface="Calibri"/>
              <a:ea typeface="Calibri"/>
              <a:cs typeface="Calibri"/>
              <a:sym typeface="Calibri"/>
            </a:endParaRPr>
          </a:p>
          <a:p>
            <a:pPr marL="0" lvl="0" indent="0" algn="l" rtl="0">
              <a:lnSpc>
                <a:spcPct val="100000"/>
              </a:lnSpc>
              <a:spcBef>
                <a:spcPts val="400"/>
              </a:spcBef>
              <a:spcAft>
                <a:spcPts val="0"/>
              </a:spcAft>
              <a:buNone/>
            </a:pPr>
            <a:endParaRPr sz="1200">
              <a:solidFill>
                <a:srgbClr val="003865"/>
              </a:solidFill>
              <a:latin typeface="Calibri"/>
              <a:ea typeface="Calibri"/>
              <a:cs typeface="Calibri"/>
              <a:sym typeface="Calibri"/>
            </a:endParaRPr>
          </a:p>
          <a:p>
            <a:pPr marL="609600" lvl="0" indent="-495300" algn="l" rtl="0">
              <a:lnSpc>
                <a:spcPct val="100000"/>
              </a:lnSpc>
              <a:spcBef>
                <a:spcPts val="400"/>
              </a:spcBef>
              <a:spcAft>
                <a:spcPts val="0"/>
              </a:spcAft>
              <a:buClr>
                <a:srgbClr val="003865"/>
              </a:buClr>
              <a:buSzPts val="3000"/>
              <a:buFont typeface="Calibri"/>
              <a:buAutoNum type="arabicPeriod"/>
            </a:pPr>
            <a:r>
              <a:rPr lang="en-US" sz="3000">
                <a:solidFill>
                  <a:srgbClr val="003865"/>
                </a:solidFill>
                <a:latin typeface="Calibri"/>
                <a:ea typeface="Calibri"/>
                <a:cs typeface="Calibri"/>
                <a:sym typeface="Calibri"/>
              </a:rPr>
              <a:t>finish practicing 5-step decision-making process - Activity 2A-2C, p. 60 or data activity worksheet</a:t>
            </a:r>
            <a:endParaRPr sz="3000">
              <a:solidFill>
                <a:srgbClr val="003865"/>
              </a:solidFill>
              <a:latin typeface="Calibri"/>
              <a:ea typeface="Calibri"/>
              <a:cs typeface="Calibri"/>
              <a:sym typeface="Calibri"/>
            </a:endParaRPr>
          </a:p>
          <a:p>
            <a:pPr marL="609600" lvl="0" indent="-495300" algn="l" rtl="0">
              <a:lnSpc>
                <a:spcPct val="100000"/>
              </a:lnSpc>
              <a:spcBef>
                <a:spcPts val="0"/>
              </a:spcBef>
              <a:spcAft>
                <a:spcPts val="0"/>
              </a:spcAft>
              <a:buClr>
                <a:srgbClr val="003865"/>
              </a:buClr>
              <a:buSzPts val="3000"/>
              <a:buFont typeface="Calibri"/>
              <a:buAutoNum type="arabicPeriod"/>
            </a:pPr>
            <a:r>
              <a:rPr lang="en-US" sz="3000">
                <a:solidFill>
                  <a:srgbClr val="003865"/>
                </a:solidFill>
                <a:latin typeface="Calibri"/>
                <a:ea typeface="Calibri"/>
                <a:cs typeface="Calibri"/>
                <a:sym typeface="Calibri"/>
              </a:rPr>
              <a:t>refer to Cultural Responsiveness Field Guide - p 25 </a:t>
            </a:r>
            <a:endParaRPr sz="3000">
              <a:solidFill>
                <a:srgbClr val="003865"/>
              </a:solidFill>
              <a:latin typeface="Calibri"/>
              <a:ea typeface="Calibri"/>
              <a:cs typeface="Calibri"/>
              <a:sym typeface="Calibri"/>
            </a:endParaRPr>
          </a:p>
          <a:p>
            <a:pPr marL="609600" lvl="0" indent="-495300" algn="l" rtl="0">
              <a:lnSpc>
                <a:spcPct val="100000"/>
              </a:lnSpc>
              <a:spcBef>
                <a:spcPts val="0"/>
              </a:spcBef>
              <a:spcAft>
                <a:spcPts val="0"/>
              </a:spcAft>
              <a:buClr>
                <a:srgbClr val="003865"/>
              </a:buClr>
              <a:buSzPts val="3000"/>
              <a:buFont typeface="Calibri"/>
              <a:buAutoNum type="arabicPeriod"/>
            </a:pPr>
            <a:r>
              <a:rPr lang="en-US" sz="3000">
                <a:solidFill>
                  <a:srgbClr val="003865"/>
                </a:solidFill>
                <a:latin typeface="Calibri"/>
                <a:ea typeface="Calibri"/>
                <a:cs typeface="Calibri"/>
                <a:sym typeface="Calibri"/>
              </a:rPr>
              <a:t>include Data Decision-Making process in Overall Action Plan</a:t>
            </a:r>
            <a:endParaRPr sz="3000">
              <a:solidFill>
                <a:srgbClr val="003865"/>
              </a:solidFill>
              <a:latin typeface="Calibri"/>
              <a:ea typeface="Calibri"/>
              <a:cs typeface="Calibri"/>
              <a:sym typeface="Calibri"/>
            </a:endParaRPr>
          </a:p>
          <a:p>
            <a:pPr marL="609600" lvl="0" indent="0" algn="l" rtl="0">
              <a:lnSpc>
                <a:spcPct val="80000"/>
              </a:lnSpc>
              <a:spcBef>
                <a:spcPts val="800"/>
              </a:spcBef>
              <a:spcAft>
                <a:spcPts val="800"/>
              </a:spcAft>
              <a:buNone/>
            </a:pPr>
            <a:endParaRPr sz="4000">
              <a:solidFill>
                <a:srgbClr val="003865"/>
              </a:solidFill>
              <a:latin typeface="Calibri"/>
              <a:ea typeface="Calibri"/>
              <a:cs typeface="Calibri"/>
              <a:sym typeface="Calibri"/>
            </a:endParaRPr>
          </a:p>
        </p:txBody>
      </p:sp>
      <p:sp>
        <p:nvSpPr>
          <p:cNvPr id="477" name="Google Shape;477;p60"/>
          <p:cNvSpPr/>
          <p:nvPr/>
        </p:nvSpPr>
        <p:spPr>
          <a:xfrm>
            <a:off x="1447550" y="5623875"/>
            <a:ext cx="2703600" cy="1129200"/>
          </a:xfrm>
          <a:prstGeom prst="rect">
            <a:avLst/>
          </a:prstGeom>
          <a:solidFill>
            <a:srgbClr val="DDDDDA"/>
          </a:solidFill>
          <a:ln w="38100" cap="flat" cmpd="sng">
            <a:solidFill>
              <a:srgbClr val="78BE2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900" b="1">
                <a:solidFill>
                  <a:srgbClr val="000000"/>
                </a:solidFill>
                <a:latin typeface="Calibri"/>
                <a:ea typeface="Calibri"/>
                <a:cs typeface="Calibri"/>
                <a:sym typeface="Calibri"/>
              </a:rPr>
              <a:t>Professional Development</a:t>
            </a:r>
            <a:endParaRPr sz="1900" b="1">
              <a:solidFill>
                <a:srgbClr val="000000"/>
              </a:solidFill>
              <a:latin typeface="Calibri"/>
              <a:ea typeface="Calibri"/>
              <a:cs typeface="Calibri"/>
              <a:sym typeface="Calibri"/>
            </a:endParaRPr>
          </a:p>
          <a:p>
            <a:pPr marL="0" lvl="0" indent="0" algn="ctr" rtl="0">
              <a:spcBef>
                <a:spcPts val="0"/>
              </a:spcBef>
              <a:spcAft>
                <a:spcPts val="0"/>
              </a:spcAft>
              <a:buClr>
                <a:srgbClr val="000000"/>
              </a:buClr>
              <a:buSzPts val="1100"/>
              <a:buFont typeface="Arial"/>
              <a:buNone/>
            </a:pPr>
            <a:r>
              <a:rPr lang="en-US" sz="1500" b="1" i="1">
                <a:solidFill>
                  <a:srgbClr val="000000"/>
                </a:solidFill>
                <a:latin typeface="Calibri"/>
                <a:ea typeface="Calibri"/>
                <a:cs typeface="Calibri"/>
                <a:sym typeface="Calibri"/>
              </a:rPr>
              <a:t>How and when will you bring this information back to staff?</a:t>
            </a:r>
            <a:endParaRPr sz="1100"/>
          </a:p>
        </p:txBody>
      </p:sp>
      <p:sp>
        <p:nvSpPr>
          <p:cNvPr id="478" name="Google Shape;478;p60"/>
          <p:cNvSpPr txBox="1"/>
          <p:nvPr/>
        </p:nvSpPr>
        <p:spPr>
          <a:xfrm>
            <a:off x="5336500" y="5634375"/>
            <a:ext cx="2854200" cy="1108200"/>
          </a:xfrm>
          <a:prstGeom prst="rect">
            <a:avLst/>
          </a:prstGeom>
          <a:solidFill>
            <a:srgbClr val="DDDDDA"/>
          </a:solidFill>
          <a:ln w="38100" cap="flat" cmpd="sng">
            <a:solidFill>
              <a:srgbClr val="EAB28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latin typeface="Calibri"/>
                <a:ea typeface="Calibri"/>
                <a:cs typeface="Calibri"/>
                <a:sym typeface="Calibri"/>
              </a:rPr>
              <a:t>Update  your action plan as needed for</a:t>
            </a:r>
            <a:endParaRPr sz="2000" b="1">
              <a:latin typeface="Calibri"/>
              <a:ea typeface="Calibri"/>
              <a:cs typeface="Calibri"/>
              <a:sym typeface="Calibri"/>
            </a:endParaRPr>
          </a:p>
          <a:p>
            <a:pPr marL="0" lvl="0" indent="0" algn="ctr" rtl="0">
              <a:spcBef>
                <a:spcPts val="0"/>
              </a:spcBef>
              <a:spcAft>
                <a:spcPts val="0"/>
              </a:spcAft>
              <a:buNone/>
            </a:pPr>
            <a:r>
              <a:rPr lang="en-US" sz="2000" b="1">
                <a:latin typeface="Calibri"/>
                <a:ea typeface="Calibri"/>
                <a:cs typeface="Calibri"/>
                <a:sym typeface="Calibri"/>
              </a:rPr>
              <a:t> 1.12-1.13</a:t>
            </a:r>
            <a:endParaRPr sz="2000" b="1">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body" idx="1"/>
          </p:nvPr>
        </p:nvSpPr>
        <p:spPr>
          <a:xfrm>
            <a:off x="334073" y="1478558"/>
            <a:ext cx="8257500" cy="422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2700" b="1"/>
              <a:t>Purpose: </a:t>
            </a:r>
            <a:br>
              <a:rPr lang="en-US" sz="2700" b="1"/>
            </a:br>
            <a:r>
              <a:rPr lang="en-US" sz="2700"/>
              <a:t>Prepare, plan, &amp; </a:t>
            </a:r>
            <a:r>
              <a:rPr lang="en-US" sz="2700" b="1"/>
              <a:t>practice </a:t>
            </a:r>
            <a:r>
              <a:rPr lang="en-US" sz="2700"/>
              <a:t>using a </a:t>
            </a:r>
            <a:endParaRPr sz="2700"/>
          </a:p>
          <a:p>
            <a:pPr marL="0" lvl="0" indent="0" algn="l" rtl="0">
              <a:spcBef>
                <a:spcPts val="0"/>
              </a:spcBef>
              <a:spcAft>
                <a:spcPts val="0"/>
              </a:spcAft>
              <a:buSzPts val="1800"/>
              <a:buNone/>
            </a:pPr>
            <a:r>
              <a:rPr lang="en-US" sz="2700"/>
              <a:t>data decision-making process</a:t>
            </a:r>
            <a:endParaRPr sz="2700"/>
          </a:p>
          <a:p>
            <a:pPr marL="0" lvl="0" indent="0" algn="l" rtl="0">
              <a:spcBef>
                <a:spcPts val="360"/>
              </a:spcBef>
              <a:spcAft>
                <a:spcPts val="0"/>
              </a:spcAft>
              <a:buSzPts val="1800"/>
              <a:buNone/>
            </a:pPr>
            <a:endParaRPr sz="1000"/>
          </a:p>
          <a:p>
            <a:pPr marL="0" lvl="0" indent="0" algn="l" rtl="0">
              <a:spcBef>
                <a:spcPts val="360"/>
              </a:spcBef>
              <a:spcAft>
                <a:spcPts val="0"/>
              </a:spcAft>
              <a:buSzPts val="1800"/>
              <a:buNone/>
            </a:pPr>
            <a:r>
              <a:rPr lang="en-US" sz="2700" b="1"/>
              <a:t>Outcomes:</a:t>
            </a:r>
            <a:endParaRPr sz="2700"/>
          </a:p>
          <a:p>
            <a:pPr marL="457200" lvl="0" indent="0" algn="l" rtl="0">
              <a:spcBef>
                <a:spcPts val="360"/>
              </a:spcBef>
              <a:spcAft>
                <a:spcPts val="0"/>
              </a:spcAft>
              <a:buSzPts val="1800"/>
              <a:buNone/>
            </a:pPr>
            <a:r>
              <a:rPr lang="en-US" sz="2400" b="1"/>
              <a:t>1.12 Discipline Data:</a:t>
            </a:r>
            <a:r>
              <a:rPr lang="en-US" sz="2400"/>
              <a:t> Tier I team has instantaneous access to graphed reports summarizing discipline data</a:t>
            </a:r>
            <a:br>
              <a:rPr lang="en-US" sz="2400"/>
            </a:br>
            <a:endParaRPr sz="2400"/>
          </a:p>
          <a:p>
            <a:pPr marL="457200" lvl="0" indent="0" algn="l" rtl="0">
              <a:spcBef>
                <a:spcPts val="360"/>
              </a:spcBef>
              <a:spcAft>
                <a:spcPts val="800"/>
              </a:spcAft>
              <a:buSzPts val="1800"/>
              <a:buNone/>
            </a:pPr>
            <a:r>
              <a:rPr lang="en-US" sz="2400" b="1"/>
              <a:t>1.13 Data-based Decision Making:</a:t>
            </a:r>
            <a:r>
              <a:rPr lang="en-US" sz="2400"/>
              <a:t> Tier I team reviews and uses discipline data at least monthly for decision-making, </a:t>
            </a:r>
            <a:r>
              <a:rPr lang="en-US" sz="2400" b="1" i="1"/>
              <a:t>and implements a problem solving process that includes 1- a precision problem statement, 2- goal setting, 3- action plan, 4- fidelity measures and 5- monitoring of student outcomes</a:t>
            </a:r>
            <a:endParaRPr sz="2500" b="1" i="1"/>
          </a:p>
        </p:txBody>
      </p:sp>
      <p:pic>
        <p:nvPicPr>
          <p:cNvPr id="163" name="Google Shape;163;p28" descr="Graph shows highest number of referrals in the hall (65) and second highest in the classroom (40), outside shows 20 referrals and cafeteria shows 15 referrals while all other locations show less than 10 referrals." title="Bar graph of office discipline referrals by location"/>
          <p:cNvPicPr preferRelativeResize="0"/>
          <p:nvPr/>
        </p:nvPicPr>
        <p:blipFill rotWithShape="1">
          <a:blip r:embed="rId3">
            <a:alphaModFix/>
          </a:blip>
          <a:srcRect/>
          <a:stretch/>
        </p:blipFill>
        <p:spPr>
          <a:xfrm>
            <a:off x="5623875" y="1632225"/>
            <a:ext cx="3284525" cy="1725575"/>
          </a:xfrm>
          <a:prstGeom prst="rect">
            <a:avLst/>
          </a:prstGeom>
          <a:noFill/>
          <a:ln w="9525" cap="flat" cmpd="sng">
            <a:solidFill>
              <a:schemeClr val="dk2"/>
            </a:solidFill>
            <a:prstDash val="solid"/>
            <a:miter lim="800000"/>
            <a:headEnd type="none" w="sm" len="sm"/>
            <a:tailEnd type="none" w="sm" len="sm"/>
          </a:ln>
          <a:effectLst>
            <a:outerShdw blurRad="292100" dist="139700" dir="2700000" algn="tl" rotWithShape="0">
              <a:srgbClr val="333333">
                <a:alpha val="64705"/>
              </a:srgbClr>
            </a:outerShdw>
          </a:effectLst>
        </p:spPr>
      </p:pic>
      <p:sp>
        <p:nvSpPr>
          <p:cNvPr id="164" name="Google Shape;164;p28"/>
          <p:cNvSpPr txBox="1">
            <a:spLocks noGrp="1"/>
          </p:cNvSpPr>
          <p:nvPr>
            <p:ph type="title"/>
          </p:nvPr>
        </p:nvSpPr>
        <p:spPr>
          <a:xfrm>
            <a:off x="1388399" y="163365"/>
            <a:ext cx="7755600" cy="915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6"/>
              </a:buClr>
              <a:buSzPts val="3600"/>
              <a:buFont typeface="Questrial"/>
              <a:buNone/>
            </a:pPr>
            <a:r>
              <a:rPr lang="en-US" sz="4600" b="1"/>
              <a:t>Purpose &amp; Outcomes</a:t>
            </a:r>
            <a:endParaRPr sz="37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1388399" y="178965"/>
            <a:ext cx="7755600" cy="915300"/>
          </a:xfrm>
          <a:prstGeom prst="rect">
            <a:avLst/>
          </a:prstGeom>
          <a:noFill/>
          <a:ln>
            <a:noFill/>
          </a:ln>
        </p:spPr>
        <p:txBody>
          <a:bodyPr spcFirstLastPara="1" wrap="square" lIns="91425" tIns="45700" rIns="91425" bIns="45700" anchor="ctr" anchorCtr="0">
            <a:normAutofit/>
          </a:bodyPr>
          <a:lstStyle/>
          <a:p>
            <a:pPr marL="457200" lvl="0" indent="457200" algn="l" rtl="0">
              <a:spcBef>
                <a:spcPts val="0"/>
              </a:spcBef>
              <a:spcAft>
                <a:spcPts val="0"/>
              </a:spcAft>
              <a:buClr>
                <a:schemeClr val="accent6"/>
              </a:buClr>
              <a:buSzPts val="3600"/>
              <a:buFont typeface="Questrial"/>
              <a:buNone/>
            </a:pPr>
            <a:r>
              <a:rPr lang="en-US" sz="3600" b="1"/>
              <a:t>Culturally Responsive Elaboration</a:t>
            </a:r>
            <a:endParaRPr b="1"/>
          </a:p>
        </p:txBody>
      </p:sp>
      <p:sp>
        <p:nvSpPr>
          <p:cNvPr id="171" name="Google Shape;171;p29"/>
          <p:cNvSpPr txBox="1"/>
          <p:nvPr/>
        </p:nvSpPr>
        <p:spPr>
          <a:xfrm>
            <a:off x="379500" y="1544675"/>
            <a:ext cx="8556300" cy="6994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US" sz="2800" b="1">
                <a:solidFill>
                  <a:srgbClr val="003865"/>
                </a:solidFill>
                <a:latin typeface="Calibri"/>
                <a:ea typeface="Calibri"/>
                <a:cs typeface="Calibri"/>
                <a:sym typeface="Calibri"/>
              </a:rPr>
              <a:t>SWPBIS Big Idea </a:t>
            </a:r>
            <a:endParaRPr sz="2800" b="1">
              <a:solidFill>
                <a:srgbClr val="003865"/>
              </a:solidFill>
              <a:latin typeface="Calibri"/>
              <a:ea typeface="Calibri"/>
              <a:cs typeface="Calibri"/>
              <a:sym typeface="Calibri"/>
            </a:endParaRPr>
          </a:p>
          <a:p>
            <a:pPr marL="0" marR="0" lvl="0" indent="0" algn="l" rtl="0">
              <a:spcBef>
                <a:spcPts val="400"/>
              </a:spcBef>
              <a:spcAft>
                <a:spcPts val="0"/>
              </a:spcAft>
              <a:buNone/>
            </a:pPr>
            <a:r>
              <a:rPr lang="en-US" sz="2600">
                <a:solidFill>
                  <a:srgbClr val="003865"/>
                </a:solidFill>
                <a:latin typeface="Calibri"/>
                <a:ea typeface="Calibri"/>
                <a:cs typeface="Calibri"/>
                <a:sym typeface="Calibri"/>
              </a:rPr>
              <a:t>Teams use data on a regular basis to problem solve and identify solutions that are efficient, effective, relevant, and durable.</a:t>
            </a:r>
            <a:endParaRPr sz="2600">
              <a:solidFill>
                <a:srgbClr val="003865"/>
              </a:solidFill>
              <a:latin typeface="Calibri"/>
              <a:ea typeface="Calibri"/>
              <a:cs typeface="Calibri"/>
              <a:sym typeface="Calibri"/>
            </a:endParaRPr>
          </a:p>
          <a:p>
            <a:pPr marL="0" marR="0" lvl="0" indent="0" algn="l" rtl="0">
              <a:spcBef>
                <a:spcPts val="900"/>
              </a:spcBef>
              <a:spcAft>
                <a:spcPts val="0"/>
              </a:spcAft>
              <a:buNone/>
            </a:pPr>
            <a:endParaRPr sz="1200">
              <a:solidFill>
                <a:srgbClr val="003865"/>
              </a:solidFill>
              <a:latin typeface="Calibri"/>
              <a:ea typeface="Calibri"/>
              <a:cs typeface="Calibri"/>
              <a:sym typeface="Calibri"/>
            </a:endParaRPr>
          </a:p>
          <a:p>
            <a:pPr marL="0" marR="0" lvl="0" indent="0" algn="l" rtl="0">
              <a:spcBef>
                <a:spcPts val="900"/>
              </a:spcBef>
              <a:spcAft>
                <a:spcPts val="0"/>
              </a:spcAft>
              <a:buNone/>
            </a:pPr>
            <a:r>
              <a:rPr lang="en-US" sz="2800" b="1">
                <a:solidFill>
                  <a:srgbClr val="003865"/>
                </a:solidFill>
                <a:latin typeface="Calibri"/>
                <a:ea typeface="Calibri"/>
                <a:cs typeface="Calibri"/>
                <a:sym typeface="Calibri"/>
              </a:rPr>
              <a:t>Tier 1 Team …</a:t>
            </a:r>
            <a:endParaRPr sz="2800" b="1">
              <a:solidFill>
                <a:srgbClr val="003865"/>
              </a:solidFill>
              <a:latin typeface="Calibri"/>
              <a:ea typeface="Calibri"/>
              <a:cs typeface="Calibri"/>
              <a:sym typeface="Calibri"/>
            </a:endParaRPr>
          </a:p>
          <a:p>
            <a:pPr marL="457200" lvl="0" indent="-393700" algn="l" rtl="0">
              <a:lnSpc>
                <a:spcPct val="100000"/>
              </a:lnSpc>
              <a:spcBef>
                <a:spcPts val="900"/>
              </a:spcBef>
              <a:spcAft>
                <a:spcPts val="0"/>
              </a:spcAft>
              <a:buClr>
                <a:srgbClr val="003865"/>
              </a:buClr>
              <a:buSzPts val="2600"/>
              <a:buFont typeface="Calibri"/>
              <a:buChar char="●"/>
            </a:pPr>
            <a:r>
              <a:rPr lang="en-US" sz="2600">
                <a:solidFill>
                  <a:srgbClr val="003865"/>
                </a:solidFill>
                <a:latin typeface="Calibri"/>
                <a:ea typeface="Calibri"/>
                <a:cs typeface="Calibri"/>
                <a:sym typeface="Calibri"/>
              </a:rPr>
              <a:t>engages in active data-based decision making with a specific focus on equity</a:t>
            </a:r>
            <a:endParaRPr sz="2600">
              <a:solidFill>
                <a:srgbClr val="003865"/>
              </a:solidFill>
              <a:latin typeface="Calibri"/>
              <a:ea typeface="Calibri"/>
              <a:cs typeface="Calibri"/>
              <a:sym typeface="Calibri"/>
            </a:endParaRPr>
          </a:p>
          <a:p>
            <a:pPr marL="0" lvl="0" indent="0" algn="l" rtl="0">
              <a:lnSpc>
                <a:spcPct val="100000"/>
              </a:lnSpc>
              <a:spcBef>
                <a:spcPts val="400"/>
              </a:spcBef>
              <a:spcAft>
                <a:spcPts val="0"/>
              </a:spcAft>
              <a:buNone/>
            </a:pPr>
            <a:endParaRPr sz="600">
              <a:solidFill>
                <a:srgbClr val="003865"/>
              </a:solidFill>
              <a:latin typeface="Calibri"/>
              <a:ea typeface="Calibri"/>
              <a:cs typeface="Calibri"/>
              <a:sym typeface="Calibri"/>
            </a:endParaRPr>
          </a:p>
          <a:p>
            <a:pPr marL="457200" lvl="0" indent="-393700" algn="l" rtl="0">
              <a:lnSpc>
                <a:spcPct val="100000"/>
              </a:lnSpc>
              <a:spcBef>
                <a:spcPts val="400"/>
              </a:spcBef>
              <a:spcAft>
                <a:spcPts val="0"/>
              </a:spcAft>
              <a:buClr>
                <a:srgbClr val="003865"/>
              </a:buClr>
              <a:buSzPts val="2600"/>
              <a:buFont typeface="Calibri"/>
              <a:buChar char="●"/>
            </a:pPr>
            <a:r>
              <a:rPr lang="en-US" sz="2600">
                <a:solidFill>
                  <a:srgbClr val="003865"/>
                </a:solidFill>
                <a:latin typeface="Calibri"/>
                <a:ea typeface="Calibri"/>
                <a:cs typeface="Calibri"/>
                <a:sym typeface="Calibri"/>
              </a:rPr>
              <a:t>and school staff take responsibility for the outcomes for each student, regardless of her or his circumstances</a:t>
            </a:r>
            <a:endParaRPr sz="2600">
              <a:solidFill>
                <a:srgbClr val="003865"/>
              </a:solidFill>
              <a:latin typeface="Calibri"/>
              <a:ea typeface="Calibri"/>
              <a:cs typeface="Calibri"/>
              <a:sym typeface="Calibri"/>
            </a:endParaRPr>
          </a:p>
          <a:p>
            <a:pPr marL="914400" lvl="0" indent="0" algn="l" rtl="0">
              <a:lnSpc>
                <a:spcPct val="100000"/>
              </a:lnSpc>
              <a:spcBef>
                <a:spcPts val="400"/>
              </a:spcBef>
              <a:spcAft>
                <a:spcPts val="0"/>
              </a:spcAft>
              <a:buNone/>
            </a:pPr>
            <a:endParaRPr sz="600">
              <a:solidFill>
                <a:srgbClr val="003865"/>
              </a:solidFill>
              <a:latin typeface="Calibri"/>
              <a:ea typeface="Calibri"/>
              <a:cs typeface="Calibri"/>
              <a:sym typeface="Calibri"/>
            </a:endParaRPr>
          </a:p>
          <a:p>
            <a:pPr marL="457200" lvl="0" indent="-406400" algn="l" rtl="0">
              <a:lnSpc>
                <a:spcPct val="100000"/>
              </a:lnSpc>
              <a:spcBef>
                <a:spcPts val="400"/>
              </a:spcBef>
              <a:spcAft>
                <a:spcPts val="0"/>
              </a:spcAft>
              <a:buClr>
                <a:srgbClr val="003865"/>
              </a:buClr>
              <a:buSzPts val="2800"/>
              <a:buFont typeface="Calibri"/>
              <a:buChar char="●"/>
            </a:pPr>
            <a:r>
              <a:rPr lang="en-US" sz="2600">
                <a:solidFill>
                  <a:srgbClr val="003865"/>
                </a:solidFill>
                <a:latin typeface="Calibri"/>
                <a:ea typeface="Calibri"/>
                <a:cs typeface="Calibri"/>
                <a:sym typeface="Calibri"/>
              </a:rPr>
              <a:t>inequitable outcomes are first examined from a system perspective before considering individual behavior support </a:t>
            </a:r>
            <a:r>
              <a:rPr lang="en-US" sz="2800">
                <a:solidFill>
                  <a:srgbClr val="003865"/>
                </a:solidFill>
                <a:latin typeface="Calibri"/>
                <a:ea typeface="Calibri"/>
                <a:cs typeface="Calibri"/>
                <a:sym typeface="Calibri"/>
              </a:rPr>
              <a:t> </a:t>
            </a:r>
            <a:endParaRPr sz="2800">
              <a:solidFill>
                <a:srgbClr val="003865"/>
              </a:solidFill>
              <a:latin typeface="Calibri"/>
              <a:ea typeface="Calibri"/>
              <a:cs typeface="Calibri"/>
              <a:sym typeface="Calibri"/>
            </a:endParaRPr>
          </a:p>
          <a:p>
            <a:pPr marL="609600" lvl="0" indent="0" algn="l" rtl="0">
              <a:lnSpc>
                <a:spcPct val="80000"/>
              </a:lnSpc>
              <a:spcBef>
                <a:spcPts val="800"/>
              </a:spcBef>
              <a:spcAft>
                <a:spcPts val="800"/>
              </a:spcAft>
              <a:buNone/>
            </a:pPr>
            <a:endParaRPr sz="4000">
              <a:solidFill>
                <a:srgbClr val="003865"/>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2510397" y="152400"/>
            <a:ext cx="67425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4000" b="1"/>
              <a:t>How can analyze data more equitably?</a:t>
            </a:r>
            <a:endParaRPr sz="4800" b="1"/>
          </a:p>
        </p:txBody>
      </p:sp>
      <p:pic>
        <p:nvPicPr>
          <p:cNvPr id="179" name="Google Shape;179;p30" descr="PBIS cultural responsiveness field guide"/>
          <p:cNvPicPr preferRelativeResize="0"/>
          <p:nvPr/>
        </p:nvPicPr>
        <p:blipFill>
          <a:blip r:embed="rId3">
            <a:alphaModFix/>
          </a:blip>
          <a:stretch>
            <a:fillRect/>
          </a:stretch>
        </p:blipFill>
        <p:spPr>
          <a:xfrm>
            <a:off x="529624" y="1455450"/>
            <a:ext cx="3266501" cy="4137249"/>
          </a:xfrm>
          <a:prstGeom prst="rect">
            <a:avLst/>
          </a:prstGeom>
          <a:noFill/>
          <a:ln>
            <a:noFill/>
          </a:ln>
        </p:spPr>
      </p:pic>
      <p:sp>
        <p:nvSpPr>
          <p:cNvPr id="180" name="Google Shape;180;p30"/>
          <p:cNvSpPr txBox="1"/>
          <p:nvPr/>
        </p:nvSpPr>
        <p:spPr>
          <a:xfrm>
            <a:off x="112875" y="5803350"/>
            <a:ext cx="3939900" cy="831000"/>
          </a:xfrm>
          <a:prstGeom prst="rect">
            <a:avLst/>
          </a:prstGeom>
          <a:noFill/>
          <a:ln>
            <a:noFill/>
          </a:ln>
        </p:spPr>
        <p:txBody>
          <a:bodyPr spcFirstLastPara="1" wrap="square" lIns="121875" tIns="121875" rIns="121875" bIns="121875" anchor="t" anchorCtr="0">
            <a:spAutoFit/>
          </a:bodyPr>
          <a:lstStyle/>
          <a:p>
            <a:pPr marL="0" lvl="0" indent="0" algn="ctr" rtl="0">
              <a:spcBef>
                <a:spcPts val="0"/>
              </a:spcBef>
              <a:spcAft>
                <a:spcPts val="0"/>
              </a:spcAft>
              <a:buNone/>
            </a:pPr>
            <a:r>
              <a:rPr lang="en-US" sz="1900" u="sng">
                <a:solidFill>
                  <a:schemeClr val="hlink"/>
                </a:solidFill>
                <a:latin typeface="Twentieth Century"/>
                <a:ea typeface="Twentieth Century"/>
                <a:cs typeface="Twentieth Century"/>
                <a:sym typeface="Twentieth Century"/>
                <a:hlinkClick r:id="rId4"/>
              </a:rPr>
              <a:t>PBIS Cultural  Responsiveness Field Guide-page 25</a:t>
            </a:r>
            <a:endParaRPr sz="1900">
              <a:latin typeface="Twentieth Century"/>
              <a:ea typeface="Twentieth Century"/>
              <a:cs typeface="Twentieth Century"/>
              <a:sym typeface="Twentieth Century"/>
            </a:endParaRPr>
          </a:p>
        </p:txBody>
      </p:sp>
      <p:sp>
        <p:nvSpPr>
          <p:cNvPr id="181" name="Google Shape;181;p30"/>
          <p:cNvSpPr txBox="1">
            <a:spLocks noGrp="1"/>
          </p:cNvSpPr>
          <p:nvPr>
            <p:ph type="body" idx="4294967295"/>
          </p:nvPr>
        </p:nvSpPr>
        <p:spPr>
          <a:xfrm>
            <a:off x="4148813" y="1455450"/>
            <a:ext cx="4572000" cy="5178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sz="3500" b="1" i="1"/>
              <a:t>Examples</a:t>
            </a:r>
            <a:endParaRPr sz="3500" b="1" i="1"/>
          </a:p>
          <a:p>
            <a:pPr marL="457200" lvl="0" indent="-228600" algn="l" rtl="0">
              <a:spcBef>
                <a:spcPts val="800"/>
              </a:spcBef>
              <a:spcAft>
                <a:spcPts val="0"/>
              </a:spcAft>
              <a:buNone/>
            </a:pPr>
            <a:r>
              <a:rPr lang="en-US" sz="1701"/>
              <a:t>•</a:t>
            </a:r>
            <a:r>
              <a:rPr lang="en-US" sz="2101"/>
              <a:t> Teams have procedures to ensure that data are shared frequently with stakeholders for input and feedback. </a:t>
            </a:r>
            <a:endParaRPr sz="2101"/>
          </a:p>
          <a:p>
            <a:pPr marL="457200" lvl="0" indent="-228600" algn="l" rtl="0">
              <a:spcBef>
                <a:spcPts val="800"/>
              </a:spcBef>
              <a:spcAft>
                <a:spcPts val="0"/>
              </a:spcAft>
              <a:buNone/>
            </a:pPr>
            <a:r>
              <a:rPr lang="en-US" sz="2101"/>
              <a:t>• Teams examine the data for patterns that would indicate a need for systemic change (vs. student intervention). </a:t>
            </a:r>
            <a:endParaRPr sz="2101"/>
          </a:p>
          <a:p>
            <a:pPr marL="457200" lvl="0" indent="-228600" algn="l" rtl="0">
              <a:spcBef>
                <a:spcPts val="800"/>
              </a:spcBef>
              <a:spcAft>
                <a:spcPts val="800"/>
              </a:spcAft>
              <a:buNone/>
            </a:pPr>
            <a:r>
              <a:rPr lang="en-US" sz="2101"/>
              <a:t>• When concerning patterns are noted, teams develop action plans with short-term (e.g., immediate response) and long-term (e.g., information gathering, professional development) solutions.</a:t>
            </a:r>
            <a:endParaRPr sz="210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2401497" y="261750"/>
            <a:ext cx="6742500" cy="9144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US" sz="4000" b="1"/>
              <a:t>Data Decision-Making Tasks</a:t>
            </a:r>
            <a:endParaRPr sz="4000" b="1"/>
          </a:p>
        </p:txBody>
      </p:sp>
      <p:sp>
        <p:nvSpPr>
          <p:cNvPr id="188" name="Google Shape;188;p31"/>
          <p:cNvSpPr txBox="1">
            <a:spLocks noGrp="1"/>
          </p:cNvSpPr>
          <p:nvPr>
            <p:ph type="body" idx="1"/>
          </p:nvPr>
        </p:nvSpPr>
        <p:spPr>
          <a:xfrm>
            <a:off x="232800" y="1733400"/>
            <a:ext cx="8859300" cy="42849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sz="3400"/>
              <a:t>Teams will ….</a:t>
            </a:r>
            <a:endParaRPr sz="3400"/>
          </a:p>
          <a:p>
            <a:pPr marL="609600" lvl="0" indent="-501650" algn="l" rtl="0">
              <a:lnSpc>
                <a:spcPct val="115000"/>
              </a:lnSpc>
              <a:spcBef>
                <a:spcPts val="400"/>
              </a:spcBef>
              <a:spcAft>
                <a:spcPts val="0"/>
              </a:spcAft>
              <a:buSzPts val="3100"/>
              <a:buFont typeface="Calibri"/>
              <a:buAutoNum type="arabicPeriod"/>
            </a:pPr>
            <a:r>
              <a:rPr lang="en-US" sz="3100"/>
              <a:t>analyze their current data systems</a:t>
            </a:r>
            <a:endParaRPr sz="3100"/>
          </a:p>
          <a:p>
            <a:pPr marL="609600" lvl="0" indent="-501650" algn="l" rtl="0">
              <a:lnSpc>
                <a:spcPct val="115000"/>
              </a:lnSpc>
              <a:spcBef>
                <a:spcPts val="0"/>
              </a:spcBef>
              <a:spcAft>
                <a:spcPts val="0"/>
              </a:spcAft>
              <a:buSzPts val="3100"/>
              <a:buFont typeface="Calibri"/>
              <a:buAutoNum type="arabicPeriod"/>
            </a:pPr>
            <a:r>
              <a:rPr lang="en-US" sz="3100"/>
              <a:t>learn how to use the 5-step Data Decision-Making process</a:t>
            </a:r>
            <a:endParaRPr sz="3100"/>
          </a:p>
          <a:p>
            <a:pPr marL="609600" lvl="0" indent="-501650" algn="l" rtl="0">
              <a:lnSpc>
                <a:spcPct val="115000"/>
              </a:lnSpc>
              <a:spcBef>
                <a:spcPts val="0"/>
              </a:spcBef>
              <a:spcAft>
                <a:spcPts val="0"/>
              </a:spcAft>
              <a:buSzPts val="3100"/>
              <a:buFont typeface="Calibri"/>
              <a:buAutoNum type="arabicPeriod"/>
            </a:pPr>
            <a:r>
              <a:rPr lang="en-US" sz="3100"/>
              <a:t>refer to Cultural Responsiveness Field Guide - p. 25 </a:t>
            </a:r>
            <a:endParaRPr sz="3100"/>
          </a:p>
          <a:p>
            <a:pPr marL="609600" lvl="0" indent="-501650" algn="l" rtl="0">
              <a:lnSpc>
                <a:spcPct val="115000"/>
              </a:lnSpc>
              <a:spcBef>
                <a:spcPts val="0"/>
              </a:spcBef>
              <a:spcAft>
                <a:spcPts val="0"/>
              </a:spcAft>
              <a:buSzPts val="3100"/>
              <a:buFont typeface="Calibri"/>
              <a:buAutoNum type="arabicPeriod"/>
            </a:pPr>
            <a:r>
              <a:rPr lang="en-US" sz="3100"/>
              <a:t>include Data Decision-Making in Overall Action Plan</a:t>
            </a:r>
            <a:endParaRPr sz="3100"/>
          </a:p>
          <a:p>
            <a:pPr marL="609600" lvl="0" indent="0" algn="l" rtl="0">
              <a:lnSpc>
                <a:spcPct val="80000"/>
              </a:lnSpc>
              <a:spcBef>
                <a:spcPts val="800"/>
              </a:spcBef>
              <a:spcAft>
                <a:spcPts val="800"/>
              </a:spcAft>
              <a:buNone/>
            </a:pP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1846350" y="148750"/>
            <a:ext cx="7407000" cy="9153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10000"/>
              <a:buFont typeface="Twentieth Century"/>
              <a:buNone/>
            </a:pPr>
            <a:r>
              <a:rPr lang="en-US" sz="4000" b="1"/>
              <a:t>    </a:t>
            </a:r>
            <a:r>
              <a:rPr lang="en-US" sz="3777" b="1"/>
              <a:t>REVIEW: Data in the PBIS Framework</a:t>
            </a:r>
            <a:endParaRPr sz="3777" b="1"/>
          </a:p>
        </p:txBody>
      </p:sp>
      <p:sp>
        <p:nvSpPr>
          <p:cNvPr id="194" name="Google Shape;194;p32"/>
          <p:cNvSpPr txBox="1"/>
          <p:nvPr/>
        </p:nvSpPr>
        <p:spPr>
          <a:xfrm>
            <a:off x="5447300" y="1407750"/>
            <a:ext cx="3618600" cy="4280700"/>
          </a:xfrm>
          <a:prstGeom prst="rect">
            <a:avLst/>
          </a:prstGeom>
          <a:noFill/>
          <a:ln>
            <a:noFill/>
          </a:ln>
        </p:spPr>
        <p:txBody>
          <a:bodyPr spcFirstLastPara="1" wrap="square" lIns="91425" tIns="91425" rIns="91425" bIns="91425" anchor="ctr" anchorCtr="0">
            <a:noAutofit/>
          </a:bodyPr>
          <a:lstStyle/>
          <a:p>
            <a:pPr marL="457200" lvl="0"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Data is one of the three major components to effective outcomes with PBIS implementation</a:t>
            </a:r>
            <a:endParaRPr sz="2200">
              <a:solidFill>
                <a:schemeClr val="dk1"/>
              </a:solidFill>
              <a:latin typeface="Calibri"/>
              <a:ea typeface="Calibri"/>
              <a:cs typeface="Calibri"/>
              <a:sym typeface="Calibri"/>
            </a:endParaRPr>
          </a:p>
          <a:p>
            <a:pPr marL="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We are doing a deep dive into how you can use your outcome data to develop goals and solutions of continuous improvement.</a:t>
            </a:r>
            <a:endParaRPr sz="2200">
              <a:solidFill>
                <a:schemeClr val="dk1"/>
              </a:solidFill>
              <a:latin typeface="Calibri"/>
              <a:ea typeface="Calibri"/>
              <a:cs typeface="Calibri"/>
              <a:sym typeface="Calibri"/>
            </a:endParaRPr>
          </a:p>
        </p:txBody>
      </p:sp>
      <p:pic>
        <p:nvPicPr>
          <p:cNvPr id="195" name="Google Shape;195;p32" descr="Graphic shows a circle which represents outcomes and inside the circle are three smaller intersecting circles labeled systems, data, and practices. Equity is the label for the area where the three smaller circles intersect. "/>
          <p:cNvPicPr preferRelativeResize="0"/>
          <p:nvPr/>
        </p:nvPicPr>
        <p:blipFill rotWithShape="1">
          <a:blip r:embed="rId3">
            <a:alphaModFix/>
          </a:blip>
          <a:srcRect l="31133" t="29501" r="27237" b="14004"/>
          <a:stretch/>
        </p:blipFill>
        <p:spPr>
          <a:xfrm>
            <a:off x="218700" y="1720325"/>
            <a:ext cx="5027400" cy="4620300"/>
          </a:xfrm>
          <a:prstGeom prst="ellipse">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3" descr="Photo shows rectangular blocks of different heighst stacked on end to look like a vertical bar graph." title="Bar graph photo"/>
          <p:cNvPicPr preferRelativeResize="0"/>
          <p:nvPr/>
        </p:nvPicPr>
        <p:blipFill rotWithShape="1">
          <a:blip r:embed="rId3">
            <a:alphaModFix/>
          </a:blip>
          <a:srcRect/>
          <a:stretch/>
        </p:blipFill>
        <p:spPr>
          <a:xfrm>
            <a:off x="362125" y="3967949"/>
            <a:ext cx="3472975" cy="2609225"/>
          </a:xfrm>
          <a:prstGeom prst="rect">
            <a:avLst/>
          </a:prstGeom>
          <a:noFill/>
          <a:ln>
            <a:noFill/>
          </a:ln>
        </p:spPr>
      </p:pic>
      <p:sp>
        <p:nvSpPr>
          <p:cNvPr id="202" name="Google Shape;202;p33"/>
          <p:cNvSpPr txBox="1">
            <a:spLocks noGrp="1"/>
          </p:cNvSpPr>
          <p:nvPr>
            <p:ph type="body" idx="1"/>
          </p:nvPr>
        </p:nvSpPr>
        <p:spPr>
          <a:xfrm>
            <a:off x="921700" y="1405025"/>
            <a:ext cx="7843800" cy="374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600"/>
              <a:buNone/>
            </a:pPr>
            <a:r>
              <a:rPr lang="en-US" sz="4200"/>
              <a:t>“If we have data, let’s look at data.</a:t>
            </a:r>
            <a:endParaRPr sz="2500"/>
          </a:p>
          <a:p>
            <a:pPr marL="0" lvl="0" indent="0" algn="ctr" rtl="0">
              <a:spcBef>
                <a:spcPts val="720"/>
              </a:spcBef>
              <a:spcAft>
                <a:spcPts val="0"/>
              </a:spcAft>
              <a:buSzPts val="3600"/>
              <a:buNone/>
            </a:pPr>
            <a:r>
              <a:rPr lang="en-US" sz="4200"/>
              <a:t> If all we have are opinions, </a:t>
            </a:r>
            <a:endParaRPr sz="2500"/>
          </a:p>
          <a:p>
            <a:pPr marL="0" lvl="0" indent="0" algn="ctr" rtl="0">
              <a:spcBef>
                <a:spcPts val="720"/>
              </a:spcBef>
              <a:spcAft>
                <a:spcPts val="0"/>
              </a:spcAft>
              <a:buSzPts val="3600"/>
              <a:buNone/>
            </a:pPr>
            <a:r>
              <a:rPr lang="en-US" sz="4200"/>
              <a:t>let’s go with mine.”</a:t>
            </a:r>
            <a:endParaRPr sz="2500"/>
          </a:p>
          <a:p>
            <a:pPr marL="0" lvl="0" indent="0" algn="ctr" rtl="0">
              <a:spcBef>
                <a:spcPts val="640"/>
              </a:spcBef>
              <a:spcAft>
                <a:spcPts val="0"/>
              </a:spcAft>
              <a:buSzPts val="3200"/>
              <a:buNone/>
            </a:pPr>
            <a:r>
              <a:rPr lang="en-US" sz="2500"/>
              <a:t>      </a:t>
            </a:r>
            <a:r>
              <a:rPr lang="en-US" sz="2600"/>
              <a:t>–Jim Barksdale, former Netscape CEO</a:t>
            </a:r>
            <a:endParaRPr sz="2500"/>
          </a:p>
          <a:p>
            <a:pPr marL="0" lvl="0" indent="0" algn="l" rtl="0">
              <a:spcBef>
                <a:spcPts val="640"/>
              </a:spcBef>
              <a:spcAft>
                <a:spcPts val="800"/>
              </a:spcAft>
              <a:buSzPts val="3200"/>
              <a:buNone/>
            </a:pPr>
            <a:endParaRPr/>
          </a:p>
        </p:txBody>
      </p:sp>
      <p:sp>
        <p:nvSpPr>
          <p:cNvPr id="203" name="Google Shape;203;p33"/>
          <p:cNvSpPr txBox="1">
            <a:spLocks noGrp="1"/>
          </p:cNvSpPr>
          <p:nvPr>
            <p:ph type="title"/>
          </p:nvPr>
        </p:nvSpPr>
        <p:spPr>
          <a:xfrm>
            <a:off x="2157010" y="184290"/>
            <a:ext cx="6987000" cy="915300"/>
          </a:xfrm>
          <a:prstGeom prst="rect">
            <a:avLst/>
          </a:prstGeom>
          <a:noFill/>
          <a:ln>
            <a:noFill/>
          </a:ln>
        </p:spPr>
        <p:txBody>
          <a:bodyPr spcFirstLastPara="1" wrap="square" lIns="91425" tIns="45700" rIns="91425" bIns="45700" anchor="ctr" anchorCtr="0">
            <a:normAutofit/>
          </a:bodyPr>
          <a:lstStyle/>
          <a:p>
            <a:pPr marL="2286000" lvl="0" indent="457200" algn="l" rtl="0">
              <a:spcBef>
                <a:spcPts val="0"/>
              </a:spcBef>
              <a:spcAft>
                <a:spcPts val="0"/>
              </a:spcAft>
              <a:buClr>
                <a:schemeClr val="dk2"/>
              </a:buClr>
              <a:buSzPts val="4400"/>
              <a:buFont typeface="Questrial"/>
              <a:buNone/>
            </a:pPr>
            <a:r>
              <a:rPr lang="en-US" sz="4600" b="1"/>
              <a:t>Quote</a:t>
            </a:r>
            <a:endParaRPr sz="4600" b="1"/>
          </a:p>
        </p:txBody>
      </p:sp>
    </p:spTree>
  </p:cSld>
  <p:clrMapOvr>
    <a:masterClrMapping/>
  </p:clrMapOvr>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4029</Words>
  <Application>Microsoft Macintosh PowerPoint</Application>
  <PresentationFormat>On-screen Show (4:3)</PresentationFormat>
  <Paragraphs>431</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Noto Sans Symbols</vt:lpstr>
      <vt:lpstr>Times New Roman</vt:lpstr>
      <vt:lpstr>Didact Gothic</vt:lpstr>
      <vt:lpstr>Calibri</vt:lpstr>
      <vt:lpstr>Arial</vt:lpstr>
      <vt:lpstr>Questrial</vt:lpstr>
      <vt:lpstr>Twentieth Century</vt:lpstr>
      <vt:lpstr>Roboto</vt:lpstr>
      <vt:lpstr>MDE &amp; PBISmn</vt:lpstr>
      <vt:lpstr>Tier 1 Team Training  Day 8</vt:lpstr>
      <vt:lpstr> Tier 1: Implementation Fidelity</vt:lpstr>
      <vt:lpstr>Learning Expectations</vt:lpstr>
      <vt:lpstr>Purpose &amp; Outcomes</vt:lpstr>
      <vt:lpstr>Culturally Responsive Elaboration</vt:lpstr>
      <vt:lpstr>How can analyze data more equitably?</vt:lpstr>
      <vt:lpstr>Data Decision-Making Tasks</vt:lpstr>
      <vt:lpstr>    REVIEW: Data in the PBIS Framework</vt:lpstr>
      <vt:lpstr>Quote</vt:lpstr>
      <vt:lpstr>REVIEW:  3 Types of Data</vt:lpstr>
      <vt:lpstr>REVIEW:  Outcome Data</vt:lpstr>
      <vt:lpstr>     Useful Data Decision-Making</vt:lpstr>
      <vt:lpstr>Useful Data Decision-Making</vt:lpstr>
      <vt:lpstr>Data Decision-Making Process</vt:lpstr>
      <vt:lpstr>Example: Precision Statements</vt:lpstr>
      <vt:lpstr>Activity 2A : Develop Precision Statements</vt:lpstr>
      <vt:lpstr>Data Decision-Making Process</vt:lpstr>
      <vt:lpstr>    Set a Measurable Goal</vt:lpstr>
      <vt:lpstr>Measurable Goals</vt:lpstr>
      <vt:lpstr>Activity 2B : Create a SMART Goal</vt:lpstr>
      <vt:lpstr>Data Decision-Making Process</vt:lpstr>
      <vt:lpstr>Develop Solution &amp; Action Plan</vt:lpstr>
      <vt:lpstr>Develop Solution &amp; Action Plan</vt:lpstr>
      <vt:lpstr>Develop Solution &amp; Action Plan</vt:lpstr>
      <vt:lpstr>Develop Solution &amp; Action Plan</vt:lpstr>
      <vt:lpstr>Develop Solution &amp; Action Plan</vt:lpstr>
      <vt:lpstr>Develop Solution &amp; Action Plan</vt:lpstr>
      <vt:lpstr>    Develop Solution &amp; Action Plan</vt:lpstr>
      <vt:lpstr>    Develop Solution &amp; Action Plan</vt:lpstr>
      <vt:lpstr>Activity 2C: Work through Solution Components and Action Steps</vt:lpstr>
      <vt:lpstr>Data Decision-Making Process</vt:lpstr>
      <vt:lpstr>    Monitor the Fidelity of Plan</vt:lpstr>
      <vt:lpstr>Data Decision-Making Process</vt:lpstr>
      <vt:lpstr>Monitor Outcome vs Goal</vt:lpstr>
      <vt:lpstr>Think About Your Process</vt:lpstr>
      <vt:lpstr> Team Implementation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1 Team Training  Day 8</dc:title>
  <cp:lastModifiedBy>SUSAN J CHWALEK</cp:lastModifiedBy>
  <cp:revision>1</cp:revision>
  <dcterms:modified xsi:type="dcterms:W3CDTF">2022-09-22T21:50:13Z</dcterms:modified>
</cp:coreProperties>
</file>