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8.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9.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9.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75" r:id="rId2"/>
    <p:sldMasterId id="2147483681" r:id="rId3"/>
    <p:sldMasterId id="2147483696" r:id="rId4"/>
    <p:sldMasterId id="2147483699" r:id="rId5"/>
    <p:sldMasterId id="2147483702" r:id="rId6"/>
    <p:sldMasterId id="2147483713" r:id="rId7"/>
    <p:sldMasterId id="2147483728" r:id="rId8"/>
    <p:sldMasterId id="2147483731" r:id="rId9"/>
    <p:sldMasterId id="2147483734" r:id="rId10"/>
  </p:sldMasterIdLst>
  <p:notesMasterIdLst>
    <p:notesMasterId r:id="rId43"/>
  </p:notesMasterIdLst>
  <p:handoutMasterIdLst>
    <p:handoutMasterId r:id="rId44"/>
  </p:handoutMasterIdLst>
  <p:sldIdLst>
    <p:sldId id="365" r:id="rId11"/>
    <p:sldId id="409" r:id="rId12"/>
    <p:sldId id="412" r:id="rId13"/>
    <p:sldId id="411" r:id="rId14"/>
    <p:sldId id="369" r:id="rId15"/>
    <p:sldId id="373" r:id="rId16"/>
    <p:sldId id="374" r:id="rId17"/>
    <p:sldId id="375" r:id="rId18"/>
    <p:sldId id="376" r:id="rId19"/>
    <p:sldId id="377" r:id="rId20"/>
    <p:sldId id="378" r:id="rId21"/>
    <p:sldId id="379" r:id="rId22"/>
    <p:sldId id="380" r:id="rId23"/>
    <p:sldId id="381" r:id="rId24"/>
    <p:sldId id="415" r:id="rId25"/>
    <p:sldId id="384" r:id="rId26"/>
    <p:sldId id="416" r:id="rId27"/>
    <p:sldId id="386" r:id="rId28"/>
    <p:sldId id="388" r:id="rId29"/>
    <p:sldId id="389" r:id="rId30"/>
    <p:sldId id="390" r:id="rId31"/>
    <p:sldId id="391" r:id="rId32"/>
    <p:sldId id="404" r:id="rId33"/>
    <p:sldId id="392" r:id="rId34"/>
    <p:sldId id="403" r:id="rId35"/>
    <p:sldId id="393" r:id="rId36"/>
    <p:sldId id="395" r:id="rId37"/>
    <p:sldId id="396" r:id="rId38"/>
    <p:sldId id="417" r:id="rId39"/>
    <p:sldId id="407" r:id="rId40"/>
    <p:sldId id="408" r:id="rId41"/>
    <p:sldId id="413" r:id="rId42"/>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berly Yanek" initials="" lastIdx="2" clrIdx="0"/>
  <p:cmAuthor id="1" name="Cathy"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CC"/>
    <a:srgbClr val="EAEDF8"/>
    <a:srgbClr val="BCC6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55" autoAdjust="0"/>
    <p:restoredTop sz="71813" autoAdjust="0"/>
  </p:normalViewPr>
  <p:slideViewPr>
    <p:cSldViewPr snapToGrid="0" snapToObjects="1">
      <p:cViewPr varScale="1">
        <p:scale>
          <a:sx n="65" d="100"/>
          <a:sy n="65" d="100"/>
        </p:scale>
        <p:origin x="989" y="62"/>
      </p:cViewPr>
      <p:guideLst>
        <p:guide orient="horz" pos="2160"/>
        <p:guide pos="2880"/>
      </p:guideLst>
    </p:cSldViewPr>
  </p:slideViewPr>
  <p:notesTextViewPr>
    <p:cViewPr>
      <p:scale>
        <a:sx n="100" d="100"/>
        <a:sy n="100" d="100"/>
      </p:scale>
      <p:origin x="0" y="0"/>
    </p:cViewPr>
  </p:notesTextViewPr>
  <p:sorterViewPr>
    <p:cViewPr>
      <p:scale>
        <a:sx n="400" d="100"/>
        <a:sy n="400" d="100"/>
      </p:scale>
      <p:origin x="0" y="68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9FE390-BD9A-1542-BB58-07447ECC3A6A}"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B703CA7B-EF43-BC4C-B6D4-7583322B7CE3}">
      <dgm:prSet phldrT="[Text]" custT="1"/>
      <dgm:spPr>
        <a:ln w="28575" cmpd="sng">
          <a:solidFill>
            <a:srgbClr val="1D2A53"/>
          </a:solidFill>
        </a:ln>
      </dgm:spPr>
      <dgm:t>
        <a:bodyPr/>
        <a:lstStyle/>
        <a:p>
          <a:r>
            <a:rPr lang="en-US" sz="1800" dirty="0" smtClean="0">
              <a:solidFill>
                <a:srgbClr val="1D2A53"/>
              </a:solidFill>
            </a:rPr>
            <a:t>DEFINE</a:t>
          </a:r>
        </a:p>
        <a:p>
          <a:r>
            <a:rPr lang="en-US" sz="1800" dirty="0" smtClean="0">
              <a:solidFill>
                <a:srgbClr val="1D2A53"/>
              </a:solidFill>
            </a:rPr>
            <a:t>(TELL)</a:t>
          </a:r>
          <a:endParaRPr lang="en-US" sz="1600" dirty="0" smtClean="0">
            <a:solidFill>
              <a:srgbClr val="1D2A53"/>
            </a:solidFill>
            <a:latin typeface="Tw Cen MT"/>
            <a:cs typeface="Tw Cen MT"/>
          </a:endParaRPr>
        </a:p>
        <a:p>
          <a:r>
            <a:rPr lang="en-US" sz="1600" dirty="0" smtClean="0">
              <a:solidFill>
                <a:srgbClr val="1D2A53"/>
              </a:solidFill>
              <a:latin typeface="Tw Cen MT"/>
              <a:cs typeface="Tw Cen MT"/>
            </a:rPr>
            <a:t>Simplify</a:t>
          </a:r>
          <a:endParaRPr lang="en-US" sz="1600" dirty="0">
            <a:solidFill>
              <a:srgbClr val="1D2A53"/>
            </a:solidFill>
            <a:latin typeface="Tw Cen MT"/>
            <a:cs typeface="Tw Cen MT"/>
          </a:endParaRPr>
        </a:p>
      </dgm:t>
    </dgm:pt>
    <dgm:pt modelId="{2FAB7281-AE05-9D44-A6B0-89AC2291197E}" type="parTrans" cxnId="{41146683-2C20-E84C-92DC-202C19033015}">
      <dgm:prSet/>
      <dgm:spPr/>
      <dgm:t>
        <a:bodyPr/>
        <a:lstStyle/>
        <a:p>
          <a:endParaRPr lang="en-US"/>
        </a:p>
      </dgm:t>
    </dgm:pt>
    <dgm:pt modelId="{F642AE10-1CE0-D242-B556-53C575860B02}" type="sibTrans" cxnId="{41146683-2C20-E84C-92DC-202C19033015}">
      <dgm:prSet/>
      <dgm:spPr>
        <a:solidFill>
          <a:schemeClr val="accent6">
            <a:lumMod val="75000"/>
          </a:schemeClr>
        </a:solidFill>
        <a:ln w="28575" cmpd="sng">
          <a:solidFill>
            <a:srgbClr val="1D2A53"/>
          </a:solidFill>
        </a:ln>
      </dgm:spPr>
      <dgm:t>
        <a:bodyPr/>
        <a:lstStyle/>
        <a:p>
          <a:endParaRPr lang="en-US"/>
        </a:p>
      </dgm:t>
    </dgm:pt>
    <dgm:pt modelId="{278CA595-EDFA-A143-AD1D-3887988E3973}">
      <dgm:prSet phldrT="[Text]" custT="1"/>
      <dgm:spPr>
        <a:ln w="28575" cmpd="sng">
          <a:solidFill>
            <a:srgbClr val="1D2A53"/>
          </a:solidFill>
        </a:ln>
      </dgm:spPr>
      <dgm:t>
        <a:bodyPr/>
        <a:lstStyle/>
        <a:p>
          <a:r>
            <a:rPr lang="en-US" sz="1600" dirty="0" smtClean="0">
              <a:solidFill>
                <a:srgbClr val="1D2A53"/>
              </a:solidFill>
              <a:latin typeface="Tw Cen MT"/>
              <a:cs typeface="Tw Cen MT"/>
            </a:rPr>
            <a:t>MODEL</a:t>
          </a:r>
        </a:p>
        <a:p>
          <a:r>
            <a:rPr lang="en-US" sz="1600" dirty="0" smtClean="0">
              <a:solidFill>
                <a:srgbClr val="1D2A53"/>
              </a:solidFill>
              <a:latin typeface="Tw Cen MT"/>
              <a:cs typeface="Tw Cen MT"/>
            </a:rPr>
            <a:t>(SHOW)</a:t>
          </a:r>
          <a:endParaRPr lang="en-US" sz="1600" dirty="0">
            <a:solidFill>
              <a:srgbClr val="1D2A53"/>
            </a:solidFill>
            <a:latin typeface="Tw Cen MT"/>
            <a:cs typeface="Tw Cen MT"/>
          </a:endParaRPr>
        </a:p>
      </dgm:t>
    </dgm:pt>
    <dgm:pt modelId="{D18E16E9-9731-8F42-9E17-0596740C6604}" type="parTrans" cxnId="{E2D21A2D-7048-0746-BD50-9DB25409973D}">
      <dgm:prSet/>
      <dgm:spPr/>
      <dgm:t>
        <a:bodyPr/>
        <a:lstStyle/>
        <a:p>
          <a:endParaRPr lang="en-US"/>
        </a:p>
      </dgm:t>
    </dgm:pt>
    <dgm:pt modelId="{86AB8A23-EE82-F941-A807-EC58D9411AB4}" type="sibTrans" cxnId="{E2D21A2D-7048-0746-BD50-9DB25409973D}">
      <dgm:prSet/>
      <dgm:spPr>
        <a:solidFill>
          <a:srgbClr val="B95B22"/>
        </a:solidFill>
        <a:ln w="28575" cmpd="sng">
          <a:solidFill>
            <a:srgbClr val="1D2A53"/>
          </a:solidFill>
        </a:ln>
      </dgm:spPr>
      <dgm:t>
        <a:bodyPr/>
        <a:lstStyle/>
        <a:p>
          <a:endParaRPr lang="en-US"/>
        </a:p>
      </dgm:t>
    </dgm:pt>
    <dgm:pt modelId="{8A8D23CE-3DC0-204A-ACCF-BB5ED851F051}">
      <dgm:prSet phldrT="[Text]" custT="1"/>
      <dgm:spPr>
        <a:ln w="28575" cmpd="sng">
          <a:solidFill>
            <a:srgbClr val="1D2A53"/>
          </a:solidFill>
        </a:ln>
      </dgm:spPr>
      <dgm:t>
        <a:bodyPr/>
        <a:lstStyle/>
        <a:p>
          <a:r>
            <a:rPr lang="en-US" sz="1600" dirty="0" smtClean="0">
              <a:solidFill>
                <a:srgbClr val="1D2A53"/>
              </a:solidFill>
              <a:latin typeface="Tw Cen MT"/>
              <a:cs typeface="Tw Cen MT"/>
            </a:rPr>
            <a:t>PRACTICE</a:t>
          </a:r>
        </a:p>
        <a:p>
          <a:r>
            <a:rPr lang="en-US" sz="1600" dirty="0" smtClean="0">
              <a:solidFill>
                <a:srgbClr val="1D2A53"/>
              </a:solidFill>
              <a:latin typeface="Tw Cen MT"/>
              <a:cs typeface="Tw Cen MT"/>
            </a:rPr>
            <a:t>In setting</a:t>
          </a:r>
          <a:endParaRPr lang="en-US" sz="1600" dirty="0">
            <a:solidFill>
              <a:srgbClr val="1D2A53"/>
            </a:solidFill>
            <a:latin typeface="Tw Cen MT"/>
            <a:cs typeface="Tw Cen MT"/>
          </a:endParaRPr>
        </a:p>
      </dgm:t>
    </dgm:pt>
    <dgm:pt modelId="{FE44C089-2E4B-9848-AF68-936E9FD1A500}" type="parTrans" cxnId="{CAD7BA5B-2EB3-414C-AC6C-B8CE87BCE888}">
      <dgm:prSet/>
      <dgm:spPr/>
      <dgm:t>
        <a:bodyPr/>
        <a:lstStyle/>
        <a:p>
          <a:endParaRPr lang="en-US"/>
        </a:p>
      </dgm:t>
    </dgm:pt>
    <dgm:pt modelId="{6B71EC53-BAB8-8A40-A58D-32D1D1DA87C1}" type="sibTrans" cxnId="{CAD7BA5B-2EB3-414C-AC6C-B8CE87BCE888}">
      <dgm:prSet/>
      <dgm:spPr>
        <a:solidFill>
          <a:srgbClr val="B95B22"/>
        </a:solidFill>
        <a:ln w="28575" cmpd="sng">
          <a:solidFill>
            <a:srgbClr val="1D2A53"/>
          </a:solidFill>
        </a:ln>
      </dgm:spPr>
      <dgm:t>
        <a:bodyPr/>
        <a:lstStyle/>
        <a:p>
          <a:endParaRPr lang="en-US"/>
        </a:p>
      </dgm:t>
    </dgm:pt>
    <dgm:pt modelId="{EA0FF2AE-006B-3748-B92B-B480845768F0}">
      <dgm:prSet phldrT="[Text]" custT="1"/>
      <dgm:spPr>
        <a:ln w="28575" cmpd="sng">
          <a:solidFill>
            <a:srgbClr val="1D2A53"/>
          </a:solidFill>
        </a:ln>
      </dgm:spPr>
      <dgm:t>
        <a:bodyPr/>
        <a:lstStyle/>
        <a:p>
          <a:r>
            <a:rPr lang="en-US" sz="1600" dirty="0" smtClean="0">
              <a:solidFill>
                <a:srgbClr val="1D2A53"/>
              </a:solidFill>
              <a:latin typeface="Tw Cen MT"/>
              <a:cs typeface="Tw Cen MT"/>
            </a:rPr>
            <a:t>MONITOR</a:t>
          </a:r>
          <a:endParaRPr lang="en-US" sz="1600" dirty="0">
            <a:solidFill>
              <a:srgbClr val="1D2A53"/>
            </a:solidFill>
            <a:latin typeface="Tw Cen MT"/>
            <a:cs typeface="Tw Cen MT"/>
          </a:endParaRPr>
        </a:p>
      </dgm:t>
    </dgm:pt>
    <dgm:pt modelId="{306AF571-90A0-AA4D-8F18-1BCD7A8CEC46}" type="parTrans" cxnId="{A76241E0-B2ED-CB4D-A273-757E3FE63D8F}">
      <dgm:prSet/>
      <dgm:spPr/>
      <dgm:t>
        <a:bodyPr/>
        <a:lstStyle/>
        <a:p>
          <a:endParaRPr lang="en-US"/>
        </a:p>
      </dgm:t>
    </dgm:pt>
    <dgm:pt modelId="{54073670-50BD-0F4B-8D65-023044E73077}" type="sibTrans" cxnId="{A76241E0-B2ED-CB4D-A273-757E3FE63D8F}">
      <dgm:prSet/>
      <dgm:spPr>
        <a:solidFill>
          <a:srgbClr val="B95B22"/>
        </a:solidFill>
        <a:ln w="28575" cmpd="sng">
          <a:solidFill>
            <a:schemeClr val="tx2"/>
          </a:solidFill>
        </a:ln>
      </dgm:spPr>
      <dgm:t>
        <a:bodyPr/>
        <a:lstStyle/>
        <a:p>
          <a:endParaRPr lang="en-US"/>
        </a:p>
      </dgm:t>
    </dgm:pt>
    <dgm:pt modelId="{C4959BA6-56D6-CC43-8DC0-7999A9D3562F}">
      <dgm:prSet phldrT="[Text]" custT="1"/>
      <dgm:spPr>
        <a:ln w="28575" cmpd="sng">
          <a:solidFill>
            <a:srgbClr val="1D2A53"/>
          </a:solidFill>
        </a:ln>
      </dgm:spPr>
      <dgm:t>
        <a:bodyPr/>
        <a:lstStyle/>
        <a:p>
          <a:r>
            <a:rPr lang="en-US" sz="1600" dirty="0" smtClean="0">
              <a:solidFill>
                <a:srgbClr val="1D2A53"/>
              </a:solidFill>
              <a:latin typeface="Tw Cen MT"/>
              <a:cs typeface="Tw Cen MT"/>
            </a:rPr>
            <a:t>ADJUST</a:t>
          </a:r>
        </a:p>
        <a:p>
          <a:r>
            <a:rPr lang="en-US" sz="1600" dirty="0" smtClean="0">
              <a:solidFill>
                <a:srgbClr val="1D2A53"/>
              </a:solidFill>
              <a:latin typeface="Tw Cen MT"/>
              <a:cs typeface="Tw Cen MT"/>
            </a:rPr>
            <a:t>(RETEACH)</a:t>
          </a:r>
        </a:p>
        <a:p>
          <a:r>
            <a:rPr lang="en-US" sz="1600" dirty="0" smtClean="0">
              <a:solidFill>
                <a:srgbClr val="1D2A53"/>
              </a:solidFill>
              <a:latin typeface="Tw Cen MT"/>
              <a:cs typeface="Tw Cen MT"/>
            </a:rPr>
            <a:t>For </a:t>
          </a:r>
        </a:p>
        <a:p>
          <a:r>
            <a:rPr lang="en-US" sz="1600" dirty="0" smtClean="0">
              <a:solidFill>
                <a:srgbClr val="1D2A53"/>
              </a:solidFill>
              <a:latin typeface="Tw Cen MT"/>
              <a:cs typeface="Tw Cen MT"/>
            </a:rPr>
            <a:t>efficienc</a:t>
          </a:r>
          <a:r>
            <a:rPr lang="en-US" sz="1600" dirty="0" smtClean="0">
              <a:solidFill>
                <a:srgbClr val="1D2A53"/>
              </a:solidFill>
            </a:rPr>
            <a:t>y</a:t>
          </a:r>
          <a:endParaRPr lang="en-US" sz="1600" dirty="0">
            <a:solidFill>
              <a:srgbClr val="1D2A53"/>
            </a:solidFill>
          </a:endParaRPr>
        </a:p>
      </dgm:t>
    </dgm:pt>
    <dgm:pt modelId="{617446BB-238C-A049-A60F-C02D3DBE23EF}" type="parTrans" cxnId="{D1E4C8DF-BDAA-EF4E-A680-EB904968C4B4}">
      <dgm:prSet/>
      <dgm:spPr/>
      <dgm:t>
        <a:bodyPr/>
        <a:lstStyle/>
        <a:p>
          <a:endParaRPr lang="en-US"/>
        </a:p>
      </dgm:t>
    </dgm:pt>
    <dgm:pt modelId="{4DFDB900-D8B9-C243-B820-0A30E77EEC66}" type="sibTrans" cxnId="{D1E4C8DF-BDAA-EF4E-A680-EB904968C4B4}">
      <dgm:prSet/>
      <dgm:spPr>
        <a:solidFill>
          <a:srgbClr val="B95B22"/>
        </a:solidFill>
        <a:ln w="28575" cmpd="sng">
          <a:solidFill>
            <a:srgbClr val="1D2A53"/>
          </a:solidFill>
        </a:ln>
      </dgm:spPr>
      <dgm:t>
        <a:bodyPr/>
        <a:lstStyle/>
        <a:p>
          <a:endParaRPr lang="en-US"/>
        </a:p>
      </dgm:t>
    </dgm:pt>
    <dgm:pt modelId="{9813EDB2-CB08-6043-A9DA-059F53956754}" type="pres">
      <dgm:prSet presAssocID="{1C9FE390-BD9A-1542-BB58-07447ECC3A6A}" presName="cycle" presStyleCnt="0">
        <dgm:presLayoutVars>
          <dgm:dir/>
          <dgm:resizeHandles val="exact"/>
        </dgm:presLayoutVars>
      </dgm:prSet>
      <dgm:spPr/>
      <dgm:t>
        <a:bodyPr/>
        <a:lstStyle/>
        <a:p>
          <a:endParaRPr lang="en-US"/>
        </a:p>
      </dgm:t>
    </dgm:pt>
    <dgm:pt modelId="{69115A9D-C4AE-BE4F-AD1E-E0251F66401C}" type="pres">
      <dgm:prSet presAssocID="{B703CA7B-EF43-BC4C-B6D4-7583322B7CE3}" presName="node" presStyleLbl="node1" presStyleIdx="0" presStyleCnt="5">
        <dgm:presLayoutVars>
          <dgm:bulletEnabled val="1"/>
        </dgm:presLayoutVars>
      </dgm:prSet>
      <dgm:spPr/>
      <dgm:t>
        <a:bodyPr/>
        <a:lstStyle/>
        <a:p>
          <a:endParaRPr lang="en-US"/>
        </a:p>
      </dgm:t>
    </dgm:pt>
    <dgm:pt modelId="{40C0CDFA-4D90-064E-BF3C-FC246A1AE1CB}" type="pres">
      <dgm:prSet presAssocID="{F642AE10-1CE0-D242-B556-53C575860B02}" presName="sibTrans" presStyleLbl="sibTrans2D1" presStyleIdx="0" presStyleCnt="5"/>
      <dgm:spPr/>
      <dgm:t>
        <a:bodyPr/>
        <a:lstStyle/>
        <a:p>
          <a:endParaRPr lang="en-US"/>
        </a:p>
      </dgm:t>
    </dgm:pt>
    <dgm:pt modelId="{84387031-FF56-B243-B1F7-88EFE3B7C299}" type="pres">
      <dgm:prSet presAssocID="{F642AE10-1CE0-D242-B556-53C575860B02}" presName="connectorText" presStyleLbl="sibTrans2D1" presStyleIdx="0" presStyleCnt="5"/>
      <dgm:spPr/>
      <dgm:t>
        <a:bodyPr/>
        <a:lstStyle/>
        <a:p>
          <a:endParaRPr lang="en-US"/>
        </a:p>
      </dgm:t>
    </dgm:pt>
    <dgm:pt modelId="{97EF14DC-A0CF-FF42-92CF-C30A63D9033F}" type="pres">
      <dgm:prSet presAssocID="{278CA595-EDFA-A143-AD1D-3887988E3973}" presName="node" presStyleLbl="node1" presStyleIdx="1" presStyleCnt="5">
        <dgm:presLayoutVars>
          <dgm:bulletEnabled val="1"/>
        </dgm:presLayoutVars>
      </dgm:prSet>
      <dgm:spPr/>
      <dgm:t>
        <a:bodyPr/>
        <a:lstStyle/>
        <a:p>
          <a:endParaRPr lang="en-US"/>
        </a:p>
      </dgm:t>
    </dgm:pt>
    <dgm:pt modelId="{4AC85C3E-34C1-E14F-87D0-B0397D0E8373}" type="pres">
      <dgm:prSet presAssocID="{86AB8A23-EE82-F941-A807-EC58D9411AB4}" presName="sibTrans" presStyleLbl="sibTrans2D1" presStyleIdx="1" presStyleCnt="5"/>
      <dgm:spPr/>
      <dgm:t>
        <a:bodyPr/>
        <a:lstStyle/>
        <a:p>
          <a:endParaRPr lang="en-US"/>
        </a:p>
      </dgm:t>
    </dgm:pt>
    <dgm:pt modelId="{A952E8AE-24D5-4344-B650-22C51A398945}" type="pres">
      <dgm:prSet presAssocID="{86AB8A23-EE82-F941-A807-EC58D9411AB4}" presName="connectorText" presStyleLbl="sibTrans2D1" presStyleIdx="1" presStyleCnt="5"/>
      <dgm:spPr/>
      <dgm:t>
        <a:bodyPr/>
        <a:lstStyle/>
        <a:p>
          <a:endParaRPr lang="en-US"/>
        </a:p>
      </dgm:t>
    </dgm:pt>
    <dgm:pt modelId="{3C94E4F1-F186-DF40-BA0B-E2D613156639}" type="pres">
      <dgm:prSet presAssocID="{8A8D23CE-3DC0-204A-ACCF-BB5ED851F051}" presName="node" presStyleLbl="node1" presStyleIdx="2" presStyleCnt="5">
        <dgm:presLayoutVars>
          <dgm:bulletEnabled val="1"/>
        </dgm:presLayoutVars>
      </dgm:prSet>
      <dgm:spPr/>
      <dgm:t>
        <a:bodyPr/>
        <a:lstStyle/>
        <a:p>
          <a:endParaRPr lang="en-US"/>
        </a:p>
      </dgm:t>
    </dgm:pt>
    <dgm:pt modelId="{EE2A67B4-323B-BB4A-B633-8EFC11448ABC}" type="pres">
      <dgm:prSet presAssocID="{6B71EC53-BAB8-8A40-A58D-32D1D1DA87C1}" presName="sibTrans" presStyleLbl="sibTrans2D1" presStyleIdx="2" presStyleCnt="5"/>
      <dgm:spPr/>
      <dgm:t>
        <a:bodyPr/>
        <a:lstStyle/>
        <a:p>
          <a:endParaRPr lang="en-US"/>
        </a:p>
      </dgm:t>
    </dgm:pt>
    <dgm:pt modelId="{E19375DC-CE77-934F-BC7A-501866A32E54}" type="pres">
      <dgm:prSet presAssocID="{6B71EC53-BAB8-8A40-A58D-32D1D1DA87C1}" presName="connectorText" presStyleLbl="sibTrans2D1" presStyleIdx="2" presStyleCnt="5"/>
      <dgm:spPr/>
      <dgm:t>
        <a:bodyPr/>
        <a:lstStyle/>
        <a:p>
          <a:endParaRPr lang="en-US"/>
        </a:p>
      </dgm:t>
    </dgm:pt>
    <dgm:pt modelId="{0F0AEB81-731E-9146-86C1-C578DDB81490}" type="pres">
      <dgm:prSet presAssocID="{EA0FF2AE-006B-3748-B92B-B480845768F0}" presName="node" presStyleLbl="node1" presStyleIdx="3" presStyleCnt="5">
        <dgm:presLayoutVars>
          <dgm:bulletEnabled val="1"/>
        </dgm:presLayoutVars>
      </dgm:prSet>
      <dgm:spPr/>
      <dgm:t>
        <a:bodyPr/>
        <a:lstStyle/>
        <a:p>
          <a:endParaRPr lang="en-US"/>
        </a:p>
      </dgm:t>
    </dgm:pt>
    <dgm:pt modelId="{36CC24DE-F56D-854E-95B9-2C7E055A6196}" type="pres">
      <dgm:prSet presAssocID="{54073670-50BD-0F4B-8D65-023044E73077}" presName="sibTrans" presStyleLbl="sibTrans2D1" presStyleIdx="3" presStyleCnt="5"/>
      <dgm:spPr/>
      <dgm:t>
        <a:bodyPr/>
        <a:lstStyle/>
        <a:p>
          <a:endParaRPr lang="en-US"/>
        </a:p>
      </dgm:t>
    </dgm:pt>
    <dgm:pt modelId="{5A140C06-6AA0-FE4F-9203-6A4D7288139D}" type="pres">
      <dgm:prSet presAssocID="{54073670-50BD-0F4B-8D65-023044E73077}" presName="connectorText" presStyleLbl="sibTrans2D1" presStyleIdx="3" presStyleCnt="5"/>
      <dgm:spPr/>
      <dgm:t>
        <a:bodyPr/>
        <a:lstStyle/>
        <a:p>
          <a:endParaRPr lang="en-US"/>
        </a:p>
      </dgm:t>
    </dgm:pt>
    <dgm:pt modelId="{CA61E36A-DAA1-DD41-94E2-FB3B9E4295A9}" type="pres">
      <dgm:prSet presAssocID="{C4959BA6-56D6-CC43-8DC0-7999A9D3562F}" presName="node" presStyleLbl="node1" presStyleIdx="4" presStyleCnt="5">
        <dgm:presLayoutVars>
          <dgm:bulletEnabled val="1"/>
        </dgm:presLayoutVars>
      </dgm:prSet>
      <dgm:spPr/>
      <dgm:t>
        <a:bodyPr/>
        <a:lstStyle/>
        <a:p>
          <a:endParaRPr lang="en-US"/>
        </a:p>
      </dgm:t>
    </dgm:pt>
    <dgm:pt modelId="{451CCA71-9E55-314C-8ED2-BF8D85B4FC67}" type="pres">
      <dgm:prSet presAssocID="{4DFDB900-D8B9-C243-B820-0A30E77EEC66}" presName="sibTrans" presStyleLbl="sibTrans2D1" presStyleIdx="4" presStyleCnt="5"/>
      <dgm:spPr/>
      <dgm:t>
        <a:bodyPr/>
        <a:lstStyle/>
        <a:p>
          <a:endParaRPr lang="en-US"/>
        </a:p>
      </dgm:t>
    </dgm:pt>
    <dgm:pt modelId="{94DFE2C5-B349-B442-ABAC-497CD83D65D2}" type="pres">
      <dgm:prSet presAssocID="{4DFDB900-D8B9-C243-B820-0A30E77EEC66}" presName="connectorText" presStyleLbl="sibTrans2D1" presStyleIdx="4" presStyleCnt="5"/>
      <dgm:spPr/>
      <dgm:t>
        <a:bodyPr/>
        <a:lstStyle/>
        <a:p>
          <a:endParaRPr lang="en-US"/>
        </a:p>
      </dgm:t>
    </dgm:pt>
  </dgm:ptLst>
  <dgm:cxnLst>
    <dgm:cxn modelId="{825AD66A-95C4-F140-BBAE-6A804AA6387D}" type="presOf" srcId="{6B71EC53-BAB8-8A40-A58D-32D1D1DA87C1}" destId="{EE2A67B4-323B-BB4A-B633-8EFC11448ABC}" srcOrd="0" destOrd="0" presId="urn:microsoft.com/office/officeart/2005/8/layout/cycle2"/>
    <dgm:cxn modelId="{AF73CEEB-9326-2149-BC59-505B8CAF963E}" type="presOf" srcId="{4DFDB900-D8B9-C243-B820-0A30E77EEC66}" destId="{94DFE2C5-B349-B442-ABAC-497CD83D65D2}" srcOrd="1" destOrd="0" presId="urn:microsoft.com/office/officeart/2005/8/layout/cycle2"/>
    <dgm:cxn modelId="{E11F38A7-F77E-E84C-9506-8CF8BC40FE8B}" type="presOf" srcId="{86AB8A23-EE82-F941-A807-EC58D9411AB4}" destId="{A952E8AE-24D5-4344-B650-22C51A398945}" srcOrd="1" destOrd="0" presId="urn:microsoft.com/office/officeart/2005/8/layout/cycle2"/>
    <dgm:cxn modelId="{89E50583-721E-8E4D-B473-956D101D17CF}" type="presOf" srcId="{B703CA7B-EF43-BC4C-B6D4-7583322B7CE3}" destId="{69115A9D-C4AE-BE4F-AD1E-E0251F66401C}" srcOrd="0" destOrd="0" presId="urn:microsoft.com/office/officeart/2005/8/layout/cycle2"/>
    <dgm:cxn modelId="{5CF6143A-BF0B-8E47-BFF7-C2BFEE8D1960}" type="presOf" srcId="{278CA595-EDFA-A143-AD1D-3887988E3973}" destId="{97EF14DC-A0CF-FF42-92CF-C30A63D9033F}" srcOrd="0" destOrd="0" presId="urn:microsoft.com/office/officeart/2005/8/layout/cycle2"/>
    <dgm:cxn modelId="{CAD7BA5B-2EB3-414C-AC6C-B8CE87BCE888}" srcId="{1C9FE390-BD9A-1542-BB58-07447ECC3A6A}" destId="{8A8D23CE-3DC0-204A-ACCF-BB5ED851F051}" srcOrd="2" destOrd="0" parTransId="{FE44C089-2E4B-9848-AF68-936E9FD1A500}" sibTransId="{6B71EC53-BAB8-8A40-A58D-32D1D1DA87C1}"/>
    <dgm:cxn modelId="{7994F392-38FE-8F4C-8BD4-2C971FA75AA5}" type="presOf" srcId="{F642AE10-1CE0-D242-B556-53C575860B02}" destId="{40C0CDFA-4D90-064E-BF3C-FC246A1AE1CB}" srcOrd="0" destOrd="0" presId="urn:microsoft.com/office/officeart/2005/8/layout/cycle2"/>
    <dgm:cxn modelId="{FA7205FA-E08F-B948-8A07-A3175A5A35ED}" type="presOf" srcId="{1C9FE390-BD9A-1542-BB58-07447ECC3A6A}" destId="{9813EDB2-CB08-6043-A9DA-059F53956754}" srcOrd="0" destOrd="0" presId="urn:microsoft.com/office/officeart/2005/8/layout/cycle2"/>
    <dgm:cxn modelId="{2617D85A-AA3C-2849-ADDE-150A4FA15CBE}" type="presOf" srcId="{C4959BA6-56D6-CC43-8DC0-7999A9D3562F}" destId="{CA61E36A-DAA1-DD41-94E2-FB3B9E4295A9}" srcOrd="0" destOrd="0" presId="urn:microsoft.com/office/officeart/2005/8/layout/cycle2"/>
    <dgm:cxn modelId="{55B16FD8-38DD-FA44-9201-140FCA066F4D}" type="presOf" srcId="{EA0FF2AE-006B-3748-B92B-B480845768F0}" destId="{0F0AEB81-731E-9146-86C1-C578DDB81490}" srcOrd="0" destOrd="0" presId="urn:microsoft.com/office/officeart/2005/8/layout/cycle2"/>
    <dgm:cxn modelId="{47A8471A-495B-AC4B-AF77-976AC990DEDF}" type="presOf" srcId="{8A8D23CE-3DC0-204A-ACCF-BB5ED851F051}" destId="{3C94E4F1-F186-DF40-BA0B-E2D613156639}" srcOrd="0" destOrd="0" presId="urn:microsoft.com/office/officeart/2005/8/layout/cycle2"/>
    <dgm:cxn modelId="{41146683-2C20-E84C-92DC-202C19033015}" srcId="{1C9FE390-BD9A-1542-BB58-07447ECC3A6A}" destId="{B703CA7B-EF43-BC4C-B6D4-7583322B7CE3}" srcOrd="0" destOrd="0" parTransId="{2FAB7281-AE05-9D44-A6B0-89AC2291197E}" sibTransId="{F642AE10-1CE0-D242-B556-53C575860B02}"/>
    <dgm:cxn modelId="{440D7072-0371-D445-9E65-E131A92390CF}" type="presOf" srcId="{F642AE10-1CE0-D242-B556-53C575860B02}" destId="{84387031-FF56-B243-B1F7-88EFE3B7C299}" srcOrd="1" destOrd="0" presId="urn:microsoft.com/office/officeart/2005/8/layout/cycle2"/>
    <dgm:cxn modelId="{E12F5F63-1328-0D4F-AC0A-E94D0223883B}" type="presOf" srcId="{86AB8A23-EE82-F941-A807-EC58D9411AB4}" destId="{4AC85C3E-34C1-E14F-87D0-B0397D0E8373}" srcOrd="0" destOrd="0" presId="urn:microsoft.com/office/officeart/2005/8/layout/cycle2"/>
    <dgm:cxn modelId="{298BAFA0-620D-FB4F-BB0C-DFC6DED84D69}" type="presOf" srcId="{54073670-50BD-0F4B-8D65-023044E73077}" destId="{5A140C06-6AA0-FE4F-9203-6A4D7288139D}" srcOrd="1" destOrd="0" presId="urn:microsoft.com/office/officeart/2005/8/layout/cycle2"/>
    <dgm:cxn modelId="{E2D21A2D-7048-0746-BD50-9DB25409973D}" srcId="{1C9FE390-BD9A-1542-BB58-07447ECC3A6A}" destId="{278CA595-EDFA-A143-AD1D-3887988E3973}" srcOrd="1" destOrd="0" parTransId="{D18E16E9-9731-8F42-9E17-0596740C6604}" sibTransId="{86AB8A23-EE82-F941-A807-EC58D9411AB4}"/>
    <dgm:cxn modelId="{FAFD42D9-05EA-3847-BF78-9635E71591A8}" type="presOf" srcId="{54073670-50BD-0F4B-8D65-023044E73077}" destId="{36CC24DE-F56D-854E-95B9-2C7E055A6196}" srcOrd="0" destOrd="0" presId="urn:microsoft.com/office/officeart/2005/8/layout/cycle2"/>
    <dgm:cxn modelId="{F0198865-9468-BB4A-B2A4-64E397803975}" type="presOf" srcId="{4DFDB900-D8B9-C243-B820-0A30E77EEC66}" destId="{451CCA71-9E55-314C-8ED2-BF8D85B4FC67}" srcOrd="0" destOrd="0" presId="urn:microsoft.com/office/officeart/2005/8/layout/cycle2"/>
    <dgm:cxn modelId="{DD3701CA-34CB-0D42-AFA6-9755A176EB6F}" type="presOf" srcId="{6B71EC53-BAB8-8A40-A58D-32D1D1DA87C1}" destId="{E19375DC-CE77-934F-BC7A-501866A32E54}" srcOrd="1" destOrd="0" presId="urn:microsoft.com/office/officeart/2005/8/layout/cycle2"/>
    <dgm:cxn modelId="{A76241E0-B2ED-CB4D-A273-757E3FE63D8F}" srcId="{1C9FE390-BD9A-1542-BB58-07447ECC3A6A}" destId="{EA0FF2AE-006B-3748-B92B-B480845768F0}" srcOrd="3" destOrd="0" parTransId="{306AF571-90A0-AA4D-8F18-1BCD7A8CEC46}" sibTransId="{54073670-50BD-0F4B-8D65-023044E73077}"/>
    <dgm:cxn modelId="{D1E4C8DF-BDAA-EF4E-A680-EB904968C4B4}" srcId="{1C9FE390-BD9A-1542-BB58-07447ECC3A6A}" destId="{C4959BA6-56D6-CC43-8DC0-7999A9D3562F}" srcOrd="4" destOrd="0" parTransId="{617446BB-238C-A049-A60F-C02D3DBE23EF}" sibTransId="{4DFDB900-D8B9-C243-B820-0A30E77EEC66}"/>
    <dgm:cxn modelId="{A3355E8C-4E2B-2347-865C-0D2417E053E3}" type="presParOf" srcId="{9813EDB2-CB08-6043-A9DA-059F53956754}" destId="{69115A9D-C4AE-BE4F-AD1E-E0251F66401C}" srcOrd="0" destOrd="0" presId="urn:microsoft.com/office/officeart/2005/8/layout/cycle2"/>
    <dgm:cxn modelId="{1D44ECF7-D277-6845-A09F-596ADD4C7917}" type="presParOf" srcId="{9813EDB2-CB08-6043-A9DA-059F53956754}" destId="{40C0CDFA-4D90-064E-BF3C-FC246A1AE1CB}" srcOrd="1" destOrd="0" presId="urn:microsoft.com/office/officeart/2005/8/layout/cycle2"/>
    <dgm:cxn modelId="{EB86CC95-37E5-DD41-BB1E-2843C5201640}" type="presParOf" srcId="{40C0CDFA-4D90-064E-BF3C-FC246A1AE1CB}" destId="{84387031-FF56-B243-B1F7-88EFE3B7C299}" srcOrd="0" destOrd="0" presId="urn:microsoft.com/office/officeart/2005/8/layout/cycle2"/>
    <dgm:cxn modelId="{22461377-D6F9-494B-AE99-AFC93E5B6971}" type="presParOf" srcId="{9813EDB2-CB08-6043-A9DA-059F53956754}" destId="{97EF14DC-A0CF-FF42-92CF-C30A63D9033F}" srcOrd="2" destOrd="0" presId="urn:microsoft.com/office/officeart/2005/8/layout/cycle2"/>
    <dgm:cxn modelId="{8968B572-BD1A-0B4C-A708-4752674251EF}" type="presParOf" srcId="{9813EDB2-CB08-6043-A9DA-059F53956754}" destId="{4AC85C3E-34C1-E14F-87D0-B0397D0E8373}" srcOrd="3" destOrd="0" presId="urn:microsoft.com/office/officeart/2005/8/layout/cycle2"/>
    <dgm:cxn modelId="{0C5E4C12-DDE6-8F49-A637-5074C6BAA1A4}" type="presParOf" srcId="{4AC85C3E-34C1-E14F-87D0-B0397D0E8373}" destId="{A952E8AE-24D5-4344-B650-22C51A398945}" srcOrd="0" destOrd="0" presId="urn:microsoft.com/office/officeart/2005/8/layout/cycle2"/>
    <dgm:cxn modelId="{68CB8F4E-7842-1042-9CEE-A66766A3F0F4}" type="presParOf" srcId="{9813EDB2-CB08-6043-A9DA-059F53956754}" destId="{3C94E4F1-F186-DF40-BA0B-E2D613156639}" srcOrd="4" destOrd="0" presId="urn:microsoft.com/office/officeart/2005/8/layout/cycle2"/>
    <dgm:cxn modelId="{F4B59897-B883-B44A-9DC8-83D49B627441}" type="presParOf" srcId="{9813EDB2-CB08-6043-A9DA-059F53956754}" destId="{EE2A67B4-323B-BB4A-B633-8EFC11448ABC}" srcOrd="5" destOrd="0" presId="urn:microsoft.com/office/officeart/2005/8/layout/cycle2"/>
    <dgm:cxn modelId="{8433B519-8340-4C43-8E98-A59EB5550405}" type="presParOf" srcId="{EE2A67B4-323B-BB4A-B633-8EFC11448ABC}" destId="{E19375DC-CE77-934F-BC7A-501866A32E54}" srcOrd="0" destOrd="0" presId="urn:microsoft.com/office/officeart/2005/8/layout/cycle2"/>
    <dgm:cxn modelId="{86E1E65D-EF88-6B4A-AFC6-7631BEC35E66}" type="presParOf" srcId="{9813EDB2-CB08-6043-A9DA-059F53956754}" destId="{0F0AEB81-731E-9146-86C1-C578DDB81490}" srcOrd="6" destOrd="0" presId="urn:microsoft.com/office/officeart/2005/8/layout/cycle2"/>
    <dgm:cxn modelId="{F034899C-1477-4D47-96C0-F95B02A7039D}" type="presParOf" srcId="{9813EDB2-CB08-6043-A9DA-059F53956754}" destId="{36CC24DE-F56D-854E-95B9-2C7E055A6196}" srcOrd="7" destOrd="0" presId="urn:microsoft.com/office/officeart/2005/8/layout/cycle2"/>
    <dgm:cxn modelId="{99F85E6C-2363-AB46-B511-3A49213193E5}" type="presParOf" srcId="{36CC24DE-F56D-854E-95B9-2C7E055A6196}" destId="{5A140C06-6AA0-FE4F-9203-6A4D7288139D}" srcOrd="0" destOrd="0" presId="urn:microsoft.com/office/officeart/2005/8/layout/cycle2"/>
    <dgm:cxn modelId="{CE054FF0-3E5D-934C-BD4F-600AA56267F1}" type="presParOf" srcId="{9813EDB2-CB08-6043-A9DA-059F53956754}" destId="{CA61E36A-DAA1-DD41-94E2-FB3B9E4295A9}" srcOrd="8" destOrd="0" presId="urn:microsoft.com/office/officeart/2005/8/layout/cycle2"/>
    <dgm:cxn modelId="{9FD1CC12-3093-EA4A-9150-A615579C782F}" type="presParOf" srcId="{9813EDB2-CB08-6043-A9DA-059F53956754}" destId="{451CCA71-9E55-314C-8ED2-BF8D85B4FC67}" srcOrd="9" destOrd="0" presId="urn:microsoft.com/office/officeart/2005/8/layout/cycle2"/>
    <dgm:cxn modelId="{B917AEE3-729C-5849-BD11-E0EEB3BE937A}" type="presParOf" srcId="{451CCA71-9E55-314C-8ED2-BF8D85B4FC67}" destId="{94DFE2C5-B349-B442-ABAC-497CD83D65D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9FE390-BD9A-1542-BB58-07447ECC3A6A}"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B703CA7B-EF43-BC4C-B6D4-7583322B7CE3}">
      <dgm:prSet phldrT="[Text]" custT="1"/>
      <dgm:spPr>
        <a:ln w="28575" cmpd="sng">
          <a:solidFill>
            <a:srgbClr val="1D2A53"/>
          </a:solidFill>
        </a:ln>
      </dgm:spPr>
      <dgm:t>
        <a:bodyPr/>
        <a:lstStyle/>
        <a:p>
          <a:r>
            <a:rPr lang="en-US" sz="1800" dirty="0" smtClean="0">
              <a:solidFill>
                <a:srgbClr val="1D2A53"/>
              </a:solidFill>
            </a:rPr>
            <a:t>DEFINE</a:t>
          </a:r>
        </a:p>
        <a:p>
          <a:r>
            <a:rPr lang="en-US" sz="1800" dirty="0" smtClean="0">
              <a:solidFill>
                <a:srgbClr val="1D2A53"/>
              </a:solidFill>
            </a:rPr>
            <a:t>(TELL)</a:t>
          </a:r>
          <a:endParaRPr lang="en-US" sz="1600" dirty="0" smtClean="0">
            <a:solidFill>
              <a:srgbClr val="1D2A53"/>
            </a:solidFill>
            <a:latin typeface="Tw Cen MT"/>
            <a:cs typeface="Tw Cen MT"/>
          </a:endParaRPr>
        </a:p>
        <a:p>
          <a:r>
            <a:rPr lang="en-US" sz="1600" dirty="0" smtClean="0">
              <a:solidFill>
                <a:srgbClr val="1D2A53"/>
              </a:solidFill>
              <a:latin typeface="Tw Cen MT"/>
              <a:cs typeface="Tw Cen MT"/>
            </a:rPr>
            <a:t>Simplify</a:t>
          </a:r>
          <a:endParaRPr lang="en-US" sz="1600" dirty="0">
            <a:solidFill>
              <a:srgbClr val="1D2A53"/>
            </a:solidFill>
            <a:latin typeface="Tw Cen MT"/>
            <a:cs typeface="Tw Cen MT"/>
          </a:endParaRPr>
        </a:p>
      </dgm:t>
    </dgm:pt>
    <dgm:pt modelId="{2FAB7281-AE05-9D44-A6B0-89AC2291197E}" type="parTrans" cxnId="{41146683-2C20-E84C-92DC-202C19033015}">
      <dgm:prSet/>
      <dgm:spPr/>
      <dgm:t>
        <a:bodyPr/>
        <a:lstStyle/>
        <a:p>
          <a:endParaRPr lang="en-US"/>
        </a:p>
      </dgm:t>
    </dgm:pt>
    <dgm:pt modelId="{F642AE10-1CE0-D242-B556-53C575860B02}" type="sibTrans" cxnId="{41146683-2C20-E84C-92DC-202C19033015}">
      <dgm:prSet/>
      <dgm:spPr>
        <a:solidFill>
          <a:schemeClr val="accent6">
            <a:lumMod val="75000"/>
          </a:schemeClr>
        </a:solidFill>
        <a:ln w="28575" cmpd="sng">
          <a:solidFill>
            <a:srgbClr val="1D2A53"/>
          </a:solidFill>
        </a:ln>
      </dgm:spPr>
      <dgm:t>
        <a:bodyPr/>
        <a:lstStyle/>
        <a:p>
          <a:endParaRPr lang="en-US"/>
        </a:p>
      </dgm:t>
    </dgm:pt>
    <dgm:pt modelId="{278CA595-EDFA-A143-AD1D-3887988E3973}">
      <dgm:prSet phldrT="[Text]" custT="1"/>
      <dgm:spPr>
        <a:ln w="28575" cmpd="sng">
          <a:solidFill>
            <a:srgbClr val="1D2A53"/>
          </a:solidFill>
        </a:ln>
      </dgm:spPr>
      <dgm:t>
        <a:bodyPr/>
        <a:lstStyle/>
        <a:p>
          <a:r>
            <a:rPr lang="en-US" sz="1600" dirty="0" smtClean="0">
              <a:solidFill>
                <a:srgbClr val="1D2A53"/>
              </a:solidFill>
              <a:latin typeface="Tw Cen MT"/>
              <a:cs typeface="Tw Cen MT"/>
            </a:rPr>
            <a:t>MODEL</a:t>
          </a:r>
        </a:p>
        <a:p>
          <a:r>
            <a:rPr lang="en-US" sz="1600" dirty="0" smtClean="0">
              <a:solidFill>
                <a:srgbClr val="1D2A53"/>
              </a:solidFill>
              <a:latin typeface="Tw Cen MT"/>
              <a:cs typeface="Tw Cen MT"/>
            </a:rPr>
            <a:t>(SHOW)</a:t>
          </a:r>
          <a:endParaRPr lang="en-US" sz="1600" dirty="0">
            <a:solidFill>
              <a:srgbClr val="1D2A53"/>
            </a:solidFill>
            <a:latin typeface="Tw Cen MT"/>
            <a:cs typeface="Tw Cen MT"/>
          </a:endParaRPr>
        </a:p>
      </dgm:t>
    </dgm:pt>
    <dgm:pt modelId="{D18E16E9-9731-8F42-9E17-0596740C6604}" type="parTrans" cxnId="{E2D21A2D-7048-0746-BD50-9DB25409973D}">
      <dgm:prSet/>
      <dgm:spPr/>
      <dgm:t>
        <a:bodyPr/>
        <a:lstStyle/>
        <a:p>
          <a:endParaRPr lang="en-US"/>
        </a:p>
      </dgm:t>
    </dgm:pt>
    <dgm:pt modelId="{86AB8A23-EE82-F941-A807-EC58D9411AB4}" type="sibTrans" cxnId="{E2D21A2D-7048-0746-BD50-9DB25409973D}">
      <dgm:prSet/>
      <dgm:spPr>
        <a:solidFill>
          <a:srgbClr val="B95B22"/>
        </a:solidFill>
        <a:ln w="28575" cmpd="sng">
          <a:solidFill>
            <a:srgbClr val="1D2A53"/>
          </a:solidFill>
        </a:ln>
      </dgm:spPr>
      <dgm:t>
        <a:bodyPr/>
        <a:lstStyle/>
        <a:p>
          <a:endParaRPr lang="en-US"/>
        </a:p>
      </dgm:t>
    </dgm:pt>
    <dgm:pt modelId="{8A8D23CE-3DC0-204A-ACCF-BB5ED851F051}">
      <dgm:prSet phldrT="[Text]" custT="1"/>
      <dgm:spPr>
        <a:ln w="28575" cmpd="sng">
          <a:solidFill>
            <a:srgbClr val="1D2A53"/>
          </a:solidFill>
        </a:ln>
      </dgm:spPr>
      <dgm:t>
        <a:bodyPr/>
        <a:lstStyle/>
        <a:p>
          <a:r>
            <a:rPr lang="en-US" sz="1600" dirty="0" smtClean="0">
              <a:solidFill>
                <a:srgbClr val="1D2A53"/>
              </a:solidFill>
              <a:latin typeface="Tw Cen MT"/>
              <a:cs typeface="Tw Cen MT"/>
            </a:rPr>
            <a:t>PRACTICE</a:t>
          </a:r>
        </a:p>
        <a:p>
          <a:r>
            <a:rPr lang="en-US" sz="1600" dirty="0" smtClean="0">
              <a:solidFill>
                <a:srgbClr val="1D2A53"/>
              </a:solidFill>
              <a:latin typeface="Tw Cen MT"/>
              <a:cs typeface="Tw Cen MT"/>
            </a:rPr>
            <a:t>In setting</a:t>
          </a:r>
          <a:endParaRPr lang="en-US" sz="1600" dirty="0">
            <a:solidFill>
              <a:srgbClr val="1D2A53"/>
            </a:solidFill>
            <a:latin typeface="Tw Cen MT"/>
            <a:cs typeface="Tw Cen MT"/>
          </a:endParaRPr>
        </a:p>
      </dgm:t>
    </dgm:pt>
    <dgm:pt modelId="{FE44C089-2E4B-9848-AF68-936E9FD1A500}" type="parTrans" cxnId="{CAD7BA5B-2EB3-414C-AC6C-B8CE87BCE888}">
      <dgm:prSet/>
      <dgm:spPr/>
      <dgm:t>
        <a:bodyPr/>
        <a:lstStyle/>
        <a:p>
          <a:endParaRPr lang="en-US"/>
        </a:p>
      </dgm:t>
    </dgm:pt>
    <dgm:pt modelId="{6B71EC53-BAB8-8A40-A58D-32D1D1DA87C1}" type="sibTrans" cxnId="{CAD7BA5B-2EB3-414C-AC6C-B8CE87BCE888}">
      <dgm:prSet/>
      <dgm:spPr>
        <a:solidFill>
          <a:srgbClr val="B95B22"/>
        </a:solidFill>
        <a:ln w="28575" cmpd="sng">
          <a:solidFill>
            <a:srgbClr val="1D2A53"/>
          </a:solidFill>
        </a:ln>
      </dgm:spPr>
      <dgm:t>
        <a:bodyPr/>
        <a:lstStyle/>
        <a:p>
          <a:endParaRPr lang="en-US"/>
        </a:p>
      </dgm:t>
    </dgm:pt>
    <dgm:pt modelId="{EA0FF2AE-006B-3748-B92B-B480845768F0}">
      <dgm:prSet phldrT="[Text]" custT="1"/>
      <dgm:spPr>
        <a:ln w="28575" cmpd="sng">
          <a:solidFill>
            <a:srgbClr val="1D2A53"/>
          </a:solidFill>
        </a:ln>
      </dgm:spPr>
      <dgm:t>
        <a:bodyPr/>
        <a:lstStyle/>
        <a:p>
          <a:r>
            <a:rPr lang="en-US" sz="1600" dirty="0" smtClean="0">
              <a:solidFill>
                <a:srgbClr val="1D2A53"/>
              </a:solidFill>
              <a:latin typeface="Tw Cen MT"/>
              <a:cs typeface="Tw Cen MT"/>
            </a:rPr>
            <a:t>MONITOR</a:t>
          </a:r>
          <a:endParaRPr lang="en-US" sz="1600" dirty="0">
            <a:solidFill>
              <a:srgbClr val="1D2A53"/>
            </a:solidFill>
            <a:latin typeface="Tw Cen MT"/>
            <a:cs typeface="Tw Cen MT"/>
          </a:endParaRPr>
        </a:p>
      </dgm:t>
    </dgm:pt>
    <dgm:pt modelId="{306AF571-90A0-AA4D-8F18-1BCD7A8CEC46}" type="parTrans" cxnId="{A76241E0-B2ED-CB4D-A273-757E3FE63D8F}">
      <dgm:prSet/>
      <dgm:spPr/>
      <dgm:t>
        <a:bodyPr/>
        <a:lstStyle/>
        <a:p>
          <a:endParaRPr lang="en-US"/>
        </a:p>
      </dgm:t>
    </dgm:pt>
    <dgm:pt modelId="{54073670-50BD-0F4B-8D65-023044E73077}" type="sibTrans" cxnId="{A76241E0-B2ED-CB4D-A273-757E3FE63D8F}">
      <dgm:prSet/>
      <dgm:spPr>
        <a:solidFill>
          <a:srgbClr val="B95B22"/>
        </a:solidFill>
        <a:ln w="28575" cmpd="sng">
          <a:solidFill>
            <a:schemeClr val="tx2"/>
          </a:solidFill>
        </a:ln>
      </dgm:spPr>
      <dgm:t>
        <a:bodyPr/>
        <a:lstStyle/>
        <a:p>
          <a:endParaRPr lang="en-US"/>
        </a:p>
      </dgm:t>
    </dgm:pt>
    <dgm:pt modelId="{C4959BA6-56D6-CC43-8DC0-7999A9D3562F}">
      <dgm:prSet phldrT="[Text]" custT="1"/>
      <dgm:spPr>
        <a:ln w="28575" cmpd="sng">
          <a:solidFill>
            <a:srgbClr val="1D2A53"/>
          </a:solidFill>
        </a:ln>
      </dgm:spPr>
      <dgm:t>
        <a:bodyPr/>
        <a:lstStyle/>
        <a:p>
          <a:r>
            <a:rPr lang="en-US" sz="1600" dirty="0" smtClean="0">
              <a:solidFill>
                <a:srgbClr val="1D2A53"/>
              </a:solidFill>
              <a:latin typeface="Tw Cen MT"/>
              <a:cs typeface="Tw Cen MT"/>
            </a:rPr>
            <a:t>ADJUST</a:t>
          </a:r>
        </a:p>
        <a:p>
          <a:r>
            <a:rPr lang="en-US" sz="1600" dirty="0" smtClean="0">
              <a:solidFill>
                <a:srgbClr val="1D2A53"/>
              </a:solidFill>
              <a:latin typeface="Tw Cen MT"/>
              <a:cs typeface="Tw Cen MT"/>
            </a:rPr>
            <a:t>(RETEACH)</a:t>
          </a:r>
        </a:p>
        <a:p>
          <a:r>
            <a:rPr lang="en-US" sz="1600" dirty="0" smtClean="0">
              <a:solidFill>
                <a:srgbClr val="1D2A53"/>
              </a:solidFill>
              <a:latin typeface="Tw Cen MT"/>
              <a:cs typeface="Tw Cen MT"/>
            </a:rPr>
            <a:t>For </a:t>
          </a:r>
        </a:p>
        <a:p>
          <a:r>
            <a:rPr lang="en-US" sz="1600" dirty="0" smtClean="0">
              <a:solidFill>
                <a:srgbClr val="1D2A53"/>
              </a:solidFill>
              <a:latin typeface="Tw Cen MT"/>
              <a:cs typeface="Tw Cen MT"/>
            </a:rPr>
            <a:t>efficienc</a:t>
          </a:r>
          <a:r>
            <a:rPr lang="en-US" sz="1600" dirty="0" smtClean="0">
              <a:solidFill>
                <a:srgbClr val="1D2A53"/>
              </a:solidFill>
            </a:rPr>
            <a:t>y</a:t>
          </a:r>
          <a:endParaRPr lang="en-US" sz="1600" dirty="0">
            <a:solidFill>
              <a:srgbClr val="1D2A53"/>
            </a:solidFill>
          </a:endParaRPr>
        </a:p>
      </dgm:t>
    </dgm:pt>
    <dgm:pt modelId="{617446BB-238C-A049-A60F-C02D3DBE23EF}" type="parTrans" cxnId="{D1E4C8DF-BDAA-EF4E-A680-EB904968C4B4}">
      <dgm:prSet/>
      <dgm:spPr/>
      <dgm:t>
        <a:bodyPr/>
        <a:lstStyle/>
        <a:p>
          <a:endParaRPr lang="en-US"/>
        </a:p>
      </dgm:t>
    </dgm:pt>
    <dgm:pt modelId="{4DFDB900-D8B9-C243-B820-0A30E77EEC66}" type="sibTrans" cxnId="{D1E4C8DF-BDAA-EF4E-A680-EB904968C4B4}">
      <dgm:prSet/>
      <dgm:spPr>
        <a:solidFill>
          <a:srgbClr val="B95B22"/>
        </a:solidFill>
        <a:ln w="28575" cmpd="sng">
          <a:solidFill>
            <a:srgbClr val="1D2A53"/>
          </a:solidFill>
        </a:ln>
      </dgm:spPr>
      <dgm:t>
        <a:bodyPr/>
        <a:lstStyle/>
        <a:p>
          <a:endParaRPr lang="en-US"/>
        </a:p>
      </dgm:t>
    </dgm:pt>
    <dgm:pt modelId="{9813EDB2-CB08-6043-A9DA-059F53956754}" type="pres">
      <dgm:prSet presAssocID="{1C9FE390-BD9A-1542-BB58-07447ECC3A6A}" presName="cycle" presStyleCnt="0">
        <dgm:presLayoutVars>
          <dgm:dir/>
          <dgm:resizeHandles val="exact"/>
        </dgm:presLayoutVars>
      </dgm:prSet>
      <dgm:spPr/>
      <dgm:t>
        <a:bodyPr/>
        <a:lstStyle/>
        <a:p>
          <a:endParaRPr lang="en-US"/>
        </a:p>
      </dgm:t>
    </dgm:pt>
    <dgm:pt modelId="{69115A9D-C4AE-BE4F-AD1E-E0251F66401C}" type="pres">
      <dgm:prSet presAssocID="{B703CA7B-EF43-BC4C-B6D4-7583322B7CE3}" presName="node" presStyleLbl="node1" presStyleIdx="0" presStyleCnt="5">
        <dgm:presLayoutVars>
          <dgm:bulletEnabled val="1"/>
        </dgm:presLayoutVars>
      </dgm:prSet>
      <dgm:spPr/>
      <dgm:t>
        <a:bodyPr/>
        <a:lstStyle/>
        <a:p>
          <a:endParaRPr lang="en-US"/>
        </a:p>
      </dgm:t>
    </dgm:pt>
    <dgm:pt modelId="{40C0CDFA-4D90-064E-BF3C-FC246A1AE1CB}" type="pres">
      <dgm:prSet presAssocID="{F642AE10-1CE0-D242-B556-53C575860B02}" presName="sibTrans" presStyleLbl="sibTrans2D1" presStyleIdx="0" presStyleCnt="5"/>
      <dgm:spPr/>
      <dgm:t>
        <a:bodyPr/>
        <a:lstStyle/>
        <a:p>
          <a:endParaRPr lang="en-US"/>
        </a:p>
      </dgm:t>
    </dgm:pt>
    <dgm:pt modelId="{84387031-FF56-B243-B1F7-88EFE3B7C299}" type="pres">
      <dgm:prSet presAssocID="{F642AE10-1CE0-D242-B556-53C575860B02}" presName="connectorText" presStyleLbl="sibTrans2D1" presStyleIdx="0" presStyleCnt="5"/>
      <dgm:spPr/>
      <dgm:t>
        <a:bodyPr/>
        <a:lstStyle/>
        <a:p>
          <a:endParaRPr lang="en-US"/>
        </a:p>
      </dgm:t>
    </dgm:pt>
    <dgm:pt modelId="{97EF14DC-A0CF-FF42-92CF-C30A63D9033F}" type="pres">
      <dgm:prSet presAssocID="{278CA595-EDFA-A143-AD1D-3887988E3973}" presName="node" presStyleLbl="node1" presStyleIdx="1" presStyleCnt="5">
        <dgm:presLayoutVars>
          <dgm:bulletEnabled val="1"/>
        </dgm:presLayoutVars>
      </dgm:prSet>
      <dgm:spPr/>
      <dgm:t>
        <a:bodyPr/>
        <a:lstStyle/>
        <a:p>
          <a:endParaRPr lang="en-US"/>
        </a:p>
      </dgm:t>
    </dgm:pt>
    <dgm:pt modelId="{4AC85C3E-34C1-E14F-87D0-B0397D0E8373}" type="pres">
      <dgm:prSet presAssocID="{86AB8A23-EE82-F941-A807-EC58D9411AB4}" presName="sibTrans" presStyleLbl="sibTrans2D1" presStyleIdx="1" presStyleCnt="5"/>
      <dgm:spPr/>
      <dgm:t>
        <a:bodyPr/>
        <a:lstStyle/>
        <a:p>
          <a:endParaRPr lang="en-US"/>
        </a:p>
      </dgm:t>
    </dgm:pt>
    <dgm:pt modelId="{A952E8AE-24D5-4344-B650-22C51A398945}" type="pres">
      <dgm:prSet presAssocID="{86AB8A23-EE82-F941-A807-EC58D9411AB4}" presName="connectorText" presStyleLbl="sibTrans2D1" presStyleIdx="1" presStyleCnt="5"/>
      <dgm:spPr/>
      <dgm:t>
        <a:bodyPr/>
        <a:lstStyle/>
        <a:p>
          <a:endParaRPr lang="en-US"/>
        </a:p>
      </dgm:t>
    </dgm:pt>
    <dgm:pt modelId="{3C94E4F1-F186-DF40-BA0B-E2D613156639}" type="pres">
      <dgm:prSet presAssocID="{8A8D23CE-3DC0-204A-ACCF-BB5ED851F051}" presName="node" presStyleLbl="node1" presStyleIdx="2" presStyleCnt="5">
        <dgm:presLayoutVars>
          <dgm:bulletEnabled val="1"/>
        </dgm:presLayoutVars>
      </dgm:prSet>
      <dgm:spPr/>
      <dgm:t>
        <a:bodyPr/>
        <a:lstStyle/>
        <a:p>
          <a:endParaRPr lang="en-US"/>
        </a:p>
      </dgm:t>
    </dgm:pt>
    <dgm:pt modelId="{EE2A67B4-323B-BB4A-B633-8EFC11448ABC}" type="pres">
      <dgm:prSet presAssocID="{6B71EC53-BAB8-8A40-A58D-32D1D1DA87C1}" presName="sibTrans" presStyleLbl="sibTrans2D1" presStyleIdx="2" presStyleCnt="5"/>
      <dgm:spPr/>
      <dgm:t>
        <a:bodyPr/>
        <a:lstStyle/>
        <a:p>
          <a:endParaRPr lang="en-US"/>
        </a:p>
      </dgm:t>
    </dgm:pt>
    <dgm:pt modelId="{E19375DC-CE77-934F-BC7A-501866A32E54}" type="pres">
      <dgm:prSet presAssocID="{6B71EC53-BAB8-8A40-A58D-32D1D1DA87C1}" presName="connectorText" presStyleLbl="sibTrans2D1" presStyleIdx="2" presStyleCnt="5"/>
      <dgm:spPr/>
      <dgm:t>
        <a:bodyPr/>
        <a:lstStyle/>
        <a:p>
          <a:endParaRPr lang="en-US"/>
        </a:p>
      </dgm:t>
    </dgm:pt>
    <dgm:pt modelId="{0F0AEB81-731E-9146-86C1-C578DDB81490}" type="pres">
      <dgm:prSet presAssocID="{EA0FF2AE-006B-3748-B92B-B480845768F0}" presName="node" presStyleLbl="node1" presStyleIdx="3" presStyleCnt="5">
        <dgm:presLayoutVars>
          <dgm:bulletEnabled val="1"/>
        </dgm:presLayoutVars>
      </dgm:prSet>
      <dgm:spPr/>
      <dgm:t>
        <a:bodyPr/>
        <a:lstStyle/>
        <a:p>
          <a:endParaRPr lang="en-US"/>
        </a:p>
      </dgm:t>
    </dgm:pt>
    <dgm:pt modelId="{36CC24DE-F56D-854E-95B9-2C7E055A6196}" type="pres">
      <dgm:prSet presAssocID="{54073670-50BD-0F4B-8D65-023044E73077}" presName="sibTrans" presStyleLbl="sibTrans2D1" presStyleIdx="3" presStyleCnt="5"/>
      <dgm:spPr/>
      <dgm:t>
        <a:bodyPr/>
        <a:lstStyle/>
        <a:p>
          <a:endParaRPr lang="en-US"/>
        </a:p>
      </dgm:t>
    </dgm:pt>
    <dgm:pt modelId="{5A140C06-6AA0-FE4F-9203-6A4D7288139D}" type="pres">
      <dgm:prSet presAssocID="{54073670-50BD-0F4B-8D65-023044E73077}" presName="connectorText" presStyleLbl="sibTrans2D1" presStyleIdx="3" presStyleCnt="5"/>
      <dgm:spPr/>
      <dgm:t>
        <a:bodyPr/>
        <a:lstStyle/>
        <a:p>
          <a:endParaRPr lang="en-US"/>
        </a:p>
      </dgm:t>
    </dgm:pt>
    <dgm:pt modelId="{CA61E36A-DAA1-DD41-94E2-FB3B9E4295A9}" type="pres">
      <dgm:prSet presAssocID="{C4959BA6-56D6-CC43-8DC0-7999A9D3562F}" presName="node" presStyleLbl="node1" presStyleIdx="4" presStyleCnt="5">
        <dgm:presLayoutVars>
          <dgm:bulletEnabled val="1"/>
        </dgm:presLayoutVars>
      </dgm:prSet>
      <dgm:spPr/>
      <dgm:t>
        <a:bodyPr/>
        <a:lstStyle/>
        <a:p>
          <a:endParaRPr lang="en-US"/>
        </a:p>
      </dgm:t>
    </dgm:pt>
    <dgm:pt modelId="{451CCA71-9E55-314C-8ED2-BF8D85B4FC67}" type="pres">
      <dgm:prSet presAssocID="{4DFDB900-D8B9-C243-B820-0A30E77EEC66}" presName="sibTrans" presStyleLbl="sibTrans2D1" presStyleIdx="4" presStyleCnt="5"/>
      <dgm:spPr/>
      <dgm:t>
        <a:bodyPr/>
        <a:lstStyle/>
        <a:p>
          <a:endParaRPr lang="en-US"/>
        </a:p>
      </dgm:t>
    </dgm:pt>
    <dgm:pt modelId="{94DFE2C5-B349-B442-ABAC-497CD83D65D2}" type="pres">
      <dgm:prSet presAssocID="{4DFDB900-D8B9-C243-B820-0A30E77EEC66}" presName="connectorText" presStyleLbl="sibTrans2D1" presStyleIdx="4" presStyleCnt="5"/>
      <dgm:spPr/>
      <dgm:t>
        <a:bodyPr/>
        <a:lstStyle/>
        <a:p>
          <a:endParaRPr lang="en-US"/>
        </a:p>
      </dgm:t>
    </dgm:pt>
  </dgm:ptLst>
  <dgm:cxnLst>
    <dgm:cxn modelId="{723BDF2F-6899-C24F-B4D2-E4E5CA19268D}" type="presOf" srcId="{6B71EC53-BAB8-8A40-A58D-32D1D1DA87C1}" destId="{E19375DC-CE77-934F-BC7A-501866A32E54}" srcOrd="1" destOrd="0" presId="urn:microsoft.com/office/officeart/2005/8/layout/cycle2"/>
    <dgm:cxn modelId="{41146683-2C20-E84C-92DC-202C19033015}" srcId="{1C9FE390-BD9A-1542-BB58-07447ECC3A6A}" destId="{B703CA7B-EF43-BC4C-B6D4-7583322B7CE3}" srcOrd="0" destOrd="0" parTransId="{2FAB7281-AE05-9D44-A6B0-89AC2291197E}" sibTransId="{F642AE10-1CE0-D242-B556-53C575860B02}"/>
    <dgm:cxn modelId="{5AC9B2E9-0312-2C40-BDA5-F05A05B58895}" type="presOf" srcId="{8A8D23CE-3DC0-204A-ACCF-BB5ED851F051}" destId="{3C94E4F1-F186-DF40-BA0B-E2D613156639}" srcOrd="0" destOrd="0" presId="urn:microsoft.com/office/officeart/2005/8/layout/cycle2"/>
    <dgm:cxn modelId="{FAF758A3-DE21-7243-9F6B-32243F71C3B8}" type="presOf" srcId="{86AB8A23-EE82-F941-A807-EC58D9411AB4}" destId="{A952E8AE-24D5-4344-B650-22C51A398945}" srcOrd="1" destOrd="0" presId="urn:microsoft.com/office/officeart/2005/8/layout/cycle2"/>
    <dgm:cxn modelId="{D1E4C8DF-BDAA-EF4E-A680-EB904968C4B4}" srcId="{1C9FE390-BD9A-1542-BB58-07447ECC3A6A}" destId="{C4959BA6-56D6-CC43-8DC0-7999A9D3562F}" srcOrd="4" destOrd="0" parTransId="{617446BB-238C-A049-A60F-C02D3DBE23EF}" sibTransId="{4DFDB900-D8B9-C243-B820-0A30E77EEC66}"/>
    <dgm:cxn modelId="{A76241E0-B2ED-CB4D-A273-757E3FE63D8F}" srcId="{1C9FE390-BD9A-1542-BB58-07447ECC3A6A}" destId="{EA0FF2AE-006B-3748-B92B-B480845768F0}" srcOrd="3" destOrd="0" parTransId="{306AF571-90A0-AA4D-8F18-1BCD7A8CEC46}" sibTransId="{54073670-50BD-0F4B-8D65-023044E73077}"/>
    <dgm:cxn modelId="{FAB92913-EAD8-B445-8379-2D504C1122A3}" type="presOf" srcId="{B703CA7B-EF43-BC4C-B6D4-7583322B7CE3}" destId="{69115A9D-C4AE-BE4F-AD1E-E0251F66401C}" srcOrd="0" destOrd="0" presId="urn:microsoft.com/office/officeart/2005/8/layout/cycle2"/>
    <dgm:cxn modelId="{430586EC-B7EE-254E-A480-E8C82775A5F8}" type="presOf" srcId="{4DFDB900-D8B9-C243-B820-0A30E77EEC66}" destId="{94DFE2C5-B349-B442-ABAC-497CD83D65D2}" srcOrd="1" destOrd="0" presId="urn:microsoft.com/office/officeart/2005/8/layout/cycle2"/>
    <dgm:cxn modelId="{E2D21A2D-7048-0746-BD50-9DB25409973D}" srcId="{1C9FE390-BD9A-1542-BB58-07447ECC3A6A}" destId="{278CA595-EDFA-A143-AD1D-3887988E3973}" srcOrd="1" destOrd="0" parTransId="{D18E16E9-9731-8F42-9E17-0596740C6604}" sibTransId="{86AB8A23-EE82-F941-A807-EC58D9411AB4}"/>
    <dgm:cxn modelId="{DA6E8F0E-1474-0249-8680-3FF975F1B2DA}" type="presOf" srcId="{86AB8A23-EE82-F941-A807-EC58D9411AB4}" destId="{4AC85C3E-34C1-E14F-87D0-B0397D0E8373}" srcOrd="0" destOrd="0" presId="urn:microsoft.com/office/officeart/2005/8/layout/cycle2"/>
    <dgm:cxn modelId="{591808AF-2EA7-5F44-8FA1-8AC38B4E1A76}" type="presOf" srcId="{1C9FE390-BD9A-1542-BB58-07447ECC3A6A}" destId="{9813EDB2-CB08-6043-A9DA-059F53956754}" srcOrd="0" destOrd="0" presId="urn:microsoft.com/office/officeart/2005/8/layout/cycle2"/>
    <dgm:cxn modelId="{93E28175-ACEC-9249-8605-1A5ABC23040B}" type="presOf" srcId="{F642AE10-1CE0-D242-B556-53C575860B02}" destId="{40C0CDFA-4D90-064E-BF3C-FC246A1AE1CB}" srcOrd="0" destOrd="0" presId="urn:microsoft.com/office/officeart/2005/8/layout/cycle2"/>
    <dgm:cxn modelId="{4AD59DCC-E5EF-1E4E-9514-603DBFEE225F}" type="presOf" srcId="{6B71EC53-BAB8-8A40-A58D-32D1D1DA87C1}" destId="{EE2A67B4-323B-BB4A-B633-8EFC11448ABC}" srcOrd="0" destOrd="0" presId="urn:microsoft.com/office/officeart/2005/8/layout/cycle2"/>
    <dgm:cxn modelId="{06520ABF-2DF9-6949-9E86-376B199F011C}" type="presOf" srcId="{F642AE10-1CE0-D242-B556-53C575860B02}" destId="{84387031-FF56-B243-B1F7-88EFE3B7C299}" srcOrd="1" destOrd="0" presId="urn:microsoft.com/office/officeart/2005/8/layout/cycle2"/>
    <dgm:cxn modelId="{30DD6851-E84A-D843-9D9B-9C45A8743A0E}" type="presOf" srcId="{C4959BA6-56D6-CC43-8DC0-7999A9D3562F}" destId="{CA61E36A-DAA1-DD41-94E2-FB3B9E4295A9}" srcOrd="0" destOrd="0" presId="urn:microsoft.com/office/officeart/2005/8/layout/cycle2"/>
    <dgm:cxn modelId="{DB4AFB8C-909A-EE4E-93EB-DAA4C5A7BA98}" type="presOf" srcId="{4DFDB900-D8B9-C243-B820-0A30E77EEC66}" destId="{451CCA71-9E55-314C-8ED2-BF8D85B4FC67}" srcOrd="0" destOrd="0" presId="urn:microsoft.com/office/officeart/2005/8/layout/cycle2"/>
    <dgm:cxn modelId="{88B33AB4-47CF-074F-A7DB-0B1D0AD8CA5E}" type="presOf" srcId="{EA0FF2AE-006B-3748-B92B-B480845768F0}" destId="{0F0AEB81-731E-9146-86C1-C578DDB81490}" srcOrd="0" destOrd="0" presId="urn:microsoft.com/office/officeart/2005/8/layout/cycle2"/>
    <dgm:cxn modelId="{C6035A71-3096-C74E-B72E-CD0C8383664B}" type="presOf" srcId="{278CA595-EDFA-A143-AD1D-3887988E3973}" destId="{97EF14DC-A0CF-FF42-92CF-C30A63D9033F}" srcOrd="0" destOrd="0" presId="urn:microsoft.com/office/officeart/2005/8/layout/cycle2"/>
    <dgm:cxn modelId="{E321E9FD-3D1C-4043-AD25-448F03156E32}" type="presOf" srcId="{54073670-50BD-0F4B-8D65-023044E73077}" destId="{5A140C06-6AA0-FE4F-9203-6A4D7288139D}" srcOrd="1" destOrd="0" presId="urn:microsoft.com/office/officeart/2005/8/layout/cycle2"/>
    <dgm:cxn modelId="{CAD7BA5B-2EB3-414C-AC6C-B8CE87BCE888}" srcId="{1C9FE390-BD9A-1542-BB58-07447ECC3A6A}" destId="{8A8D23CE-3DC0-204A-ACCF-BB5ED851F051}" srcOrd="2" destOrd="0" parTransId="{FE44C089-2E4B-9848-AF68-936E9FD1A500}" sibTransId="{6B71EC53-BAB8-8A40-A58D-32D1D1DA87C1}"/>
    <dgm:cxn modelId="{1C4500F5-98A2-4849-8460-083921EF8F2A}" type="presOf" srcId="{54073670-50BD-0F4B-8D65-023044E73077}" destId="{36CC24DE-F56D-854E-95B9-2C7E055A6196}" srcOrd="0" destOrd="0" presId="urn:microsoft.com/office/officeart/2005/8/layout/cycle2"/>
    <dgm:cxn modelId="{340C8EBF-F194-724D-9C5A-199E3BA483DA}" type="presParOf" srcId="{9813EDB2-CB08-6043-A9DA-059F53956754}" destId="{69115A9D-C4AE-BE4F-AD1E-E0251F66401C}" srcOrd="0" destOrd="0" presId="urn:microsoft.com/office/officeart/2005/8/layout/cycle2"/>
    <dgm:cxn modelId="{1A447833-F42A-A64F-B72A-EE430CC7818E}" type="presParOf" srcId="{9813EDB2-CB08-6043-A9DA-059F53956754}" destId="{40C0CDFA-4D90-064E-BF3C-FC246A1AE1CB}" srcOrd="1" destOrd="0" presId="urn:microsoft.com/office/officeart/2005/8/layout/cycle2"/>
    <dgm:cxn modelId="{17A8E8AB-1F11-854C-9571-26DAE9C4FBC1}" type="presParOf" srcId="{40C0CDFA-4D90-064E-BF3C-FC246A1AE1CB}" destId="{84387031-FF56-B243-B1F7-88EFE3B7C299}" srcOrd="0" destOrd="0" presId="urn:microsoft.com/office/officeart/2005/8/layout/cycle2"/>
    <dgm:cxn modelId="{00702C88-8D25-0D4C-8850-1334DB7F801C}" type="presParOf" srcId="{9813EDB2-CB08-6043-A9DA-059F53956754}" destId="{97EF14DC-A0CF-FF42-92CF-C30A63D9033F}" srcOrd="2" destOrd="0" presId="urn:microsoft.com/office/officeart/2005/8/layout/cycle2"/>
    <dgm:cxn modelId="{58CF2114-39AF-F84C-BD1C-570DB249CC13}" type="presParOf" srcId="{9813EDB2-CB08-6043-A9DA-059F53956754}" destId="{4AC85C3E-34C1-E14F-87D0-B0397D0E8373}" srcOrd="3" destOrd="0" presId="urn:microsoft.com/office/officeart/2005/8/layout/cycle2"/>
    <dgm:cxn modelId="{22997F8A-1B28-8F47-BDEA-74972B8ED205}" type="presParOf" srcId="{4AC85C3E-34C1-E14F-87D0-B0397D0E8373}" destId="{A952E8AE-24D5-4344-B650-22C51A398945}" srcOrd="0" destOrd="0" presId="urn:microsoft.com/office/officeart/2005/8/layout/cycle2"/>
    <dgm:cxn modelId="{685523B9-ADA4-3049-8435-923FF50E774C}" type="presParOf" srcId="{9813EDB2-CB08-6043-A9DA-059F53956754}" destId="{3C94E4F1-F186-DF40-BA0B-E2D613156639}" srcOrd="4" destOrd="0" presId="urn:microsoft.com/office/officeart/2005/8/layout/cycle2"/>
    <dgm:cxn modelId="{356686CD-8834-AB40-A5DB-DAACEBD9F44D}" type="presParOf" srcId="{9813EDB2-CB08-6043-A9DA-059F53956754}" destId="{EE2A67B4-323B-BB4A-B633-8EFC11448ABC}" srcOrd="5" destOrd="0" presId="urn:microsoft.com/office/officeart/2005/8/layout/cycle2"/>
    <dgm:cxn modelId="{A33E3187-9BF6-B14B-8769-E14E122117AA}" type="presParOf" srcId="{EE2A67B4-323B-BB4A-B633-8EFC11448ABC}" destId="{E19375DC-CE77-934F-BC7A-501866A32E54}" srcOrd="0" destOrd="0" presId="urn:microsoft.com/office/officeart/2005/8/layout/cycle2"/>
    <dgm:cxn modelId="{61B212DB-088E-8C4A-B612-B6BFCF1BCE49}" type="presParOf" srcId="{9813EDB2-CB08-6043-A9DA-059F53956754}" destId="{0F0AEB81-731E-9146-86C1-C578DDB81490}" srcOrd="6" destOrd="0" presId="urn:microsoft.com/office/officeart/2005/8/layout/cycle2"/>
    <dgm:cxn modelId="{2D28060F-7B46-8C45-A8A5-14643BE7BA79}" type="presParOf" srcId="{9813EDB2-CB08-6043-A9DA-059F53956754}" destId="{36CC24DE-F56D-854E-95B9-2C7E055A6196}" srcOrd="7" destOrd="0" presId="urn:microsoft.com/office/officeart/2005/8/layout/cycle2"/>
    <dgm:cxn modelId="{2CF021E5-5EB6-134B-B942-8CD2449BEABF}" type="presParOf" srcId="{36CC24DE-F56D-854E-95B9-2C7E055A6196}" destId="{5A140C06-6AA0-FE4F-9203-6A4D7288139D}" srcOrd="0" destOrd="0" presId="urn:microsoft.com/office/officeart/2005/8/layout/cycle2"/>
    <dgm:cxn modelId="{9DF93FAC-34FD-774F-BCEB-AFEAAA9C6C14}" type="presParOf" srcId="{9813EDB2-CB08-6043-A9DA-059F53956754}" destId="{CA61E36A-DAA1-DD41-94E2-FB3B9E4295A9}" srcOrd="8" destOrd="0" presId="urn:microsoft.com/office/officeart/2005/8/layout/cycle2"/>
    <dgm:cxn modelId="{7413C498-9431-4946-9BE5-98B8E72DBBED}" type="presParOf" srcId="{9813EDB2-CB08-6043-A9DA-059F53956754}" destId="{451CCA71-9E55-314C-8ED2-BF8D85B4FC67}" srcOrd="9" destOrd="0" presId="urn:microsoft.com/office/officeart/2005/8/layout/cycle2"/>
    <dgm:cxn modelId="{90BCFC8D-0BE7-0A4D-A216-DCB1C6204AA7}" type="presParOf" srcId="{451CCA71-9E55-314C-8ED2-BF8D85B4FC67}" destId="{94DFE2C5-B349-B442-ABAC-497CD83D65D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15A9D-C4AE-BE4F-AD1E-E0251F66401C}">
      <dsp:nvSpPr>
        <dsp:cNvPr id="0" name=""/>
        <dsp:cNvSpPr/>
      </dsp:nvSpPr>
      <dsp:spPr>
        <a:xfrm>
          <a:off x="3421165" y="1189"/>
          <a:ext cx="1415237" cy="141523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28575" cmpd="sng">
          <a:solidFill>
            <a:srgbClr val="1D2A53"/>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1D2A53"/>
              </a:solidFill>
            </a:rPr>
            <a:t>DEFINE</a:t>
          </a:r>
        </a:p>
        <a:p>
          <a:pPr lvl="0" algn="ctr" defTabSz="800100">
            <a:lnSpc>
              <a:spcPct val="90000"/>
            </a:lnSpc>
            <a:spcBef>
              <a:spcPct val="0"/>
            </a:spcBef>
            <a:spcAft>
              <a:spcPct val="35000"/>
            </a:spcAft>
          </a:pPr>
          <a:r>
            <a:rPr lang="en-US" sz="1800" kern="1200" dirty="0" smtClean="0">
              <a:solidFill>
                <a:srgbClr val="1D2A53"/>
              </a:solidFill>
            </a:rPr>
            <a:t>(TELL)</a:t>
          </a:r>
          <a:endParaRPr lang="en-US" sz="1600" kern="1200" dirty="0" smtClean="0">
            <a:solidFill>
              <a:srgbClr val="1D2A53"/>
            </a:solidFill>
            <a:latin typeface="Tw Cen MT"/>
            <a:cs typeface="Tw Cen MT"/>
          </a:endParaRPr>
        </a:p>
        <a:p>
          <a:pPr lvl="0" algn="ctr" defTabSz="800100">
            <a:lnSpc>
              <a:spcPct val="90000"/>
            </a:lnSpc>
            <a:spcBef>
              <a:spcPct val="0"/>
            </a:spcBef>
            <a:spcAft>
              <a:spcPct val="35000"/>
            </a:spcAft>
          </a:pPr>
          <a:r>
            <a:rPr lang="en-US" sz="1600" kern="1200" dirty="0" smtClean="0">
              <a:solidFill>
                <a:srgbClr val="1D2A53"/>
              </a:solidFill>
              <a:latin typeface="Tw Cen MT"/>
              <a:cs typeface="Tw Cen MT"/>
            </a:rPr>
            <a:t>Simplify</a:t>
          </a:r>
          <a:endParaRPr lang="en-US" sz="1600" kern="1200" dirty="0">
            <a:solidFill>
              <a:srgbClr val="1D2A53"/>
            </a:solidFill>
            <a:latin typeface="Tw Cen MT"/>
            <a:cs typeface="Tw Cen MT"/>
          </a:endParaRPr>
        </a:p>
      </dsp:txBody>
      <dsp:txXfrm>
        <a:off x="3628422" y="208446"/>
        <a:ext cx="1000723" cy="1000723"/>
      </dsp:txXfrm>
    </dsp:sp>
    <dsp:sp modelId="{40C0CDFA-4D90-064E-BF3C-FC246A1AE1CB}">
      <dsp:nvSpPr>
        <dsp:cNvPr id="0" name=""/>
        <dsp:cNvSpPr/>
      </dsp:nvSpPr>
      <dsp:spPr>
        <a:xfrm rot="2160000">
          <a:off x="4791946" y="1088883"/>
          <a:ext cx="377349" cy="477642"/>
        </a:xfrm>
        <a:prstGeom prst="rightArrow">
          <a:avLst>
            <a:gd name="adj1" fmla="val 60000"/>
            <a:gd name="adj2" fmla="val 50000"/>
          </a:avLst>
        </a:prstGeom>
        <a:solidFill>
          <a:schemeClr val="accent6">
            <a:lumMod val="75000"/>
          </a:schemeClr>
        </a:solidFill>
        <a:ln w="28575" cmpd="sng">
          <a:solidFill>
            <a:srgbClr val="1D2A53"/>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802756" y="1151141"/>
        <a:ext cx="264144" cy="286586"/>
      </dsp:txXfrm>
    </dsp:sp>
    <dsp:sp modelId="{97EF14DC-A0CF-FF42-92CF-C30A63D9033F}">
      <dsp:nvSpPr>
        <dsp:cNvPr id="0" name=""/>
        <dsp:cNvSpPr/>
      </dsp:nvSpPr>
      <dsp:spPr>
        <a:xfrm>
          <a:off x="5142120" y="1251537"/>
          <a:ext cx="1415237" cy="141523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28575" cmpd="sng">
          <a:solidFill>
            <a:srgbClr val="1D2A53"/>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1D2A53"/>
              </a:solidFill>
              <a:latin typeface="Tw Cen MT"/>
              <a:cs typeface="Tw Cen MT"/>
            </a:rPr>
            <a:t>MODEL</a:t>
          </a:r>
        </a:p>
        <a:p>
          <a:pPr lvl="0" algn="ctr" defTabSz="711200">
            <a:lnSpc>
              <a:spcPct val="90000"/>
            </a:lnSpc>
            <a:spcBef>
              <a:spcPct val="0"/>
            </a:spcBef>
            <a:spcAft>
              <a:spcPct val="35000"/>
            </a:spcAft>
          </a:pPr>
          <a:r>
            <a:rPr lang="en-US" sz="1600" kern="1200" dirty="0" smtClean="0">
              <a:solidFill>
                <a:srgbClr val="1D2A53"/>
              </a:solidFill>
              <a:latin typeface="Tw Cen MT"/>
              <a:cs typeface="Tw Cen MT"/>
            </a:rPr>
            <a:t>(SHOW)</a:t>
          </a:r>
          <a:endParaRPr lang="en-US" sz="1600" kern="1200" dirty="0">
            <a:solidFill>
              <a:srgbClr val="1D2A53"/>
            </a:solidFill>
            <a:latin typeface="Tw Cen MT"/>
            <a:cs typeface="Tw Cen MT"/>
          </a:endParaRPr>
        </a:p>
      </dsp:txBody>
      <dsp:txXfrm>
        <a:off x="5349377" y="1458794"/>
        <a:ext cx="1000723" cy="1000723"/>
      </dsp:txXfrm>
    </dsp:sp>
    <dsp:sp modelId="{4AC85C3E-34C1-E14F-87D0-B0397D0E8373}">
      <dsp:nvSpPr>
        <dsp:cNvPr id="0" name=""/>
        <dsp:cNvSpPr/>
      </dsp:nvSpPr>
      <dsp:spPr>
        <a:xfrm rot="6480000">
          <a:off x="5335691" y="2721729"/>
          <a:ext cx="377349" cy="477642"/>
        </a:xfrm>
        <a:prstGeom prst="rightArrow">
          <a:avLst>
            <a:gd name="adj1" fmla="val 60000"/>
            <a:gd name="adj2" fmla="val 50000"/>
          </a:avLst>
        </a:prstGeom>
        <a:solidFill>
          <a:srgbClr val="B95B22"/>
        </a:solidFill>
        <a:ln w="28575" cmpd="sng">
          <a:solidFill>
            <a:srgbClr val="1D2A53"/>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5409785" y="2763425"/>
        <a:ext cx="264144" cy="286586"/>
      </dsp:txXfrm>
    </dsp:sp>
    <dsp:sp modelId="{3C94E4F1-F186-DF40-BA0B-E2D613156639}">
      <dsp:nvSpPr>
        <dsp:cNvPr id="0" name=""/>
        <dsp:cNvSpPr/>
      </dsp:nvSpPr>
      <dsp:spPr>
        <a:xfrm>
          <a:off x="4484774" y="3274641"/>
          <a:ext cx="1415237" cy="141523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28575" cmpd="sng">
          <a:solidFill>
            <a:srgbClr val="1D2A53"/>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1D2A53"/>
              </a:solidFill>
              <a:latin typeface="Tw Cen MT"/>
              <a:cs typeface="Tw Cen MT"/>
            </a:rPr>
            <a:t>PRACTICE</a:t>
          </a:r>
        </a:p>
        <a:p>
          <a:pPr lvl="0" algn="ctr" defTabSz="711200">
            <a:lnSpc>
              <a:spcPct val="90000"/>
            </a:lnSpc>
            <a:spcBef>
              <a:spcPct val="0"/>
            </a:spcBef>
            <a:spcAft>
              <a:spcPct val="35000"/>
            </a:spcAft>
          </a:pPr>
          <a:r>
            <a:rPr lang="en-US" sz="1600" kern="1200" dirty="0" smtClean="0">
              <a:solidFill>
                <a:srgbClr val="1D2A53"/>
              </a:solidFill>
              <a:latin typeface="Tw Cen MT"/>
              <a:cs typeface="Tw Cen MT"/>
            </a:rPr>
            <a:t>In setting</a:t>
          </a:r>
          <a:endParaRPr lang="en-US" sz="1600" kern="1200" dirty="0">
            <a:solidFill>
              <a:srgbClr val="1D2A53"/>
            </a:solidFill>
            <a:latin typeface="Tw Cen MT"/>
            <a:cs typeface="Tw Cen MT"/>
          </a:endParaRPr>
        </a:p>
      </dsp:txBody>
      <dsp:txXfrm>
        <a:off x="4692031" y="3481898"/>
        <a:ext cx="1000723" cy="1000723"/>
      </dsp:txXfrm>
    </dsp:sp>
    <dsp:sp modelId="{EE2A67B4-323B-BB4A-B633-8EFC11448ABC}">
      <dsp:nvSpPr>
        <dsp:cNvPr id="0" name=""/>
        <dsp:cNvSpPr/>
      </dsp:nvSpPr>
      <dsp:spPr>
        <a:xfrm rot="10800000">
          <a:off x="3950788" y="3743439"/>
          <a:ext cx="377349" cy="477642"/>
        </a:xfrm>
        <a:prstGeom prst="rightArrow">
          <a:avLst>
            <a:gd name="adj1" fmla="val 60000"/>
            <a:gd name="adj2" fmla="val 50000"/>
          </a:avLst>
        </a:prstGeom>
        <a:solidFill>
          <a:srgbClr val="B95B22"/>
        </a:solidFill>
        <a:ln w="28575" cmpd="sng">
          <a:solidFill>
            <a:srgbClr val="1D2A53"/>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4063993" y="3838967"/>
        <a:ext cx="264144" cy="286586"/>
      </dsp:txXfrm>
    </dsp:sp>
    <dsp:sp modelId="{0F0AEB81-731E-9146-86C1-C578DDB81490}">
      <dsp:nvSpPr>
        <dsp:cNvPr id="0" name=""/>
        <dsp:cNvSpPr/>
      </dsp:nvSpPr>
      <dsp:spPr>
        <a:xfrm>
          <a:off x="2357556" y="3274641"/>
          <a:ext cx="1415237" cy="141523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28575" cmpd="sng">
          <a:solidFill>
            <a:srgbClr val="1D2A53"/>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1D2A53"/>
              </a:solidFill>
              <a:latin typeface="Tw Cen MT"/>
              <a:cs typeface="Tw Cen MT"/>
            </a:rPr>
            <a:t>MONITOR</a:t>
          </a:r>
          <a:endParaRPr lang="en-US" sz="1600" kern="1200" dirty="0">
            <a:solidFill>
              <a:srgbClr val="1D2A53"/>
            </a:solidFill>
            <a:latin typeface="Tw Cen MT"/>
            <a:cs typeface="Tw Cen MT"/>
          </a:endParaRPr>
        </a:p>
      </dsp:txBody>
      <dsp:txXfrm>
        <a:off x="2564813" y="3481898"/>
        <a:ext cx="1000723" cy="1000723"/>
      </dsp:txXfrm>
    </dsp:sp>
    <dsp:sp modelId="{36CC24DE-F56D-854E-95B9-2C7E055A6196}">
      <dsp:nvSpPr>
        <dsp:cNvPr id="0" name=""/>
        <dsp:cNvSpPr/>
      </dsp:nvSpPr>
      <dsp:spPr>
        <a:xfrm rot="15120000">
          <a:off x="2551127" y="2742043"/>
          <a:ext cx="377349" cy="477642"/>
        </a:xfrm>
        <a:prstGeom prst="rightArrow">
          <a:avLst>
            <a:gd name="adj1" fmla="val 60000"/>
            <a:gd name="adj2" fmla="val 50000"/>
          </a:avLst>
        </a:prstGeom>
        <a:solidFill>
          <a:srgbClr val="B95B22"/>
        </a:solidFill>
        <a:ln w="28575" cmpd="sng">
          <a:solidFill>
            <a:schemeClr val="tx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2625221" y="2891403"/>
        <a:ext cx="264144" cy="286586"/>
      </dsp:txXfrm>
    </dsp:sp>
    <dsp:sp modelId="{CA61E36A-DAA1-DD41-94E2-FB3B9E4295A9}">
      <dsp:nvSpPr>
        <dsp:cNvPr id="0" name=""/>
        <dsp:cNvSpPr/>
      </dsp:nvSpPr>
      <dsp:spPr>
        <a:xfrm>
          <a:off x="1700209" y="1251537"/>
          <a:ext cx="1415237" cy="141523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28575" cmpd="sng">
          <a:solidFill>
            <a:srgbClr val="1D2A53"/>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1D2A53"/>
              </a:solidFill>
              <a:latin typeface="Tw Cen MT"/>
              <a:cs typeface="Tw Cen MT"/>
            </a:rPr>
            <a:t>ADJUST</a:t>
          </a:r>
        </a:p>
        <a:p>
          <a:pPr lvl="0" algn="ctr" defTabSz="711200">
            <a:lnSpc>
              <a:spcPct val="90000"/>
            </a:lnSpc>
            <a:spcBef>
              <a:spcPct val="0"/>
            </a:spcBef>
            <a:spcAft>
              <a:spcPct val="35000"/>
            </a:spcAft>
          </a:pPr>
          <a:r>
            <a:rPr lang="en-US" sz="1600" kern="1200" dirty="0" smtClean="0">
              <a:solidFill>
                <a:srgbClr val="1D2A53"/>
              </a:solidFill>
              <a:latin typeface="Tw Cen MT"/>
              <a:cs typeface="Tw Cen MT"/>
            </a:rPr>
            <a:t>(RETEACH)</a:t>
          </a:r>
        </a:p>
        <a:p>
          <a:pPr lvl="0" algn="ctr" defTabSz="711200">
            <a:lnSpc>
              <a:spcPct val="90000"/>
            </a:lnSpc>
            <a:spcBef>
              <a:spcPct val="0"/>
            </a:spcBef>
            <a:spcAft>
              <a:spcPct val="35000"/>
            </a:spcAft>
          </a:pPr>
          <a:r>
            <a:rPr lang="en-US" sz="1600" kern="1200" dirty="0" smtClean="0">
              <a:solidFill>
                <a:srgbClr val="1D2A53"/>
              </a:solidFill>
              <a:latin typeface="Tw Cen MT"/>
              <a:cs typeface="Tw Cen MT"/>
            </a:rPr>
            <a:t>For </a:t>
          </a:r>
        </a:p>
        <a:p>
          <a:pPr lvl="0" algn="ctr" defTabSz="711200">
            <a:lnSpc>
              <a:spcPct val="90000"/>
            </a:lnSpc>
            <a:spcBef>
              <a:spcPct val="0"/>
            </a:spcBef>
            <a:spcAft>
              <a:spcPct val="35000"/>
            </a:spcAft>
          </a:pPr>
          <a:r>
            <a:rPr lang="en-US" sz="1600" kern="1200" dirty="0" smtClean="0">
              <a:solidFill>
                <a:srgbClr val="1D2A53"/>
              </a:solidFill>
              <a:latin typeface="Tw Cen MT"/>
              <a:cs typeface="Tw Cen MT"/>
            </a:rPr>
            <a:t>efficienc</a:t>
          </a:r>
          <a:r>
            <a:rPr lang="en-US" sz="1600" kern="1200" dirty="0" smtClean="0">
              <a:solidFill>
                <a:srgbClr val="1D2A53"/>
              </a:solidFill>
            </a:rPr>
            <a:t>y</a:t>
          </a:r>
          <a:endParaRPr lang="en-US" sz="1600" kern="1200" dirty="0">
            <a:solidFill>
              <a:srgbClr val="1D2A53"/>
            </a:solidFill>
          </a:endParaRPr>
        </a:p>
      </dsp:txBody>
      <dsp:txXfrm>
        <a:off x="1907466" y="1458794"/>
        <a:ext cx="1000723" cy="1000723"/>
      </dsp:txXfrm>
    </dsp:sp>
    <dsp:sp modelId="{451CCA71-9E55-314C-8ED2-BF8D85B4FC67}">
      <dsp:nvSpPr>
        <dsp:cNvPr id="0" name=""/>
        <dsp:cNvSpPr/>
      </dsp:nvSpPr>
      <dsp:spPr>
        <a:xfrm rot="19440000">
          <a:off x="3070991" y="1101438"/>
          <a:ext cx="377349" cy="477642"/>
        </a:xfrm>
        <a:prstGeom prst="rightArrow">
          <a:avLst>
            <a:gd name="adj1" fmla="val 60000"/>
            <a:gd name="adj2" fmla="val 50000"/>
          </a:avLst>
        </a:prstGeom>
        <a:solidFill>
          <a:srgbClr val="B95B22"/>
        </a:solidFill>
        <a:ln w="28575" cmpd="sng">
          <a:solidFill>
            <a:srgbClr val="1D2A53"/>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3081801" y="1230236"/>
        <a:ext cx="264144" cy="286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15A9D-C4AE-BE4F-AD1E-E0251F66401C}">
      <dsp:nvSpPr>
        <dsp:cNvPr id="0" name=""/>
        <dsp:cNvSpPr/>
      </dsp:nvSpPr>
      <dsp:spPr>
        <a:xfrm>
          <a:off x="3421165" y="1189"/>
          <a:ext cx="1415237" cy="141523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28575" cmpd="sng">
          <a:solidFill>
            <a:srgbClr val="1D2A53"/>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1D2A53"/>
              </a:solidFill>
            </a:rPr>
            <a:t>DEFINE</a:t>
          </a:r>
        </a:p>
        <a:p>
          <a:pPr lvl="0" algn="ctr" defTabSz="800100">
            <a:lnSpc>
              <a:spcPct val="90000"/>
            </a:lnSpc>
            <a:spcBef>
              <a:spcPct val="0"/>
            </a:spcBef>
            <a:spcAft>
              <a:spcPct val="35000"/>
            </a:spcAft>
          </a:pPr>
          <a:r>
            <a:rPr lang="en-US" sz="1800" kern="1200" dirty="0" smtClean="0">
              <a:solidFill>
                <a:srgbClr val="1D2A53"/>
              </a:solidFill>
            </a:rPr>
            <a:t>(TELL)</a:t>
          </a:r>
          <a:endParaRPr lang="en-US" sz="1600" kern="1200" dirty="0" smtClean="0">
            <a:solidFill>
              <a:srgbClr val="1D2A53"/>
            </a:solidFill>
            <a:latin typeface="Tw Cen MT"/>
            <a:cs typeface="Tw Cen MT"/>
          </a:endParaRPr>
        </a:p>
        <a:p>
          <a:pPr lvl="0" algn="ctr" defTabSz="800100">
            <a:lnSpc>
              <a:spcPct val="90000"/>
            </a:lnSpc>
            <a:spcBef>
              <a:spcPct val="0"/>
            </a:spcBef>
            <a:spcAft>
              <a:spcPct val="35000"/>
            </a:spcAft>
          </a:pPr>
          <a:r>
            <a:rPr lang="en-US" sz="1600" kern="1200" dirty="0" smtClean="0">
              <a:solidFill>
                <a:srgbClr val="1D2A53"/>
              </a:solidFill>
              <a:latin typeface="Tw Cen MT"/>
              <a:cs typeface="Tw Cen MT"/>
            </a:rPr>
            <a:t>Simplify</a:t>
          </a:r>
          <a:endParaRPr lang="en-US" sz="1600" kern="1200" dirty="0">
            <a:solidFill>
              <a:srgbClr val="1D2A53"/>
            </a:solidFill>
            <a:latin typeface="Tw Cen MT"/>
            <a:cs typeface="Tw Cen MT"/>
          </a:endParaRPr>
        </a:p>
      </dsp:txBody>
      <dsp:txXfrm>
        <a:off x="3628422" y="208446"/>
        <a:ext cx="1000723" cy="1000723"/>
      </dsp:txXfrm>
    </dsp:sp>
    <dsp:sp modelId="{40C0CDFA-4D90-064E-BF3C-FC246A1AE1CB}">
      <dsp:nvSpPr>
        <dsp:cNvPr id="0" name=""/>
        <dsp:cNvSpPr/>
      </dsp:nvSpPr>
      <dsp:spPr>
        <a:xfrm rot="2160000">
          <a:off x="4791946" y="1088883"/>
          <a:ext cx="377349" cy="477642"/>
        </a:xfrm>
        <a:prstGeom prst="rightArrow">
          <a:avLst>
            <a:gd name="adj1" fmla="val 60000"/>
            <a:gd name="adj2" fmla="val 50000"/>
          </a:avLst>
        </a:prstGeom>
        <a:solidFill>
          <a:schemeClr val="accent6">
            <a:lumMod val="75000"/>
          </a:schemeClr>
        </a:solidFill>
        <a:ln w="28575" cmpd="sng">
          <a:solidFill>
            <a:srgbClr val="1D2A53"/>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802756" y="1151141"/>
        <a:ext cx="264144" cy="286586"/>
      </dsp:txXfrm>
    </dsp:sp>
    <dsp:sp modelId="{97EF14DC-A0CF-FF42-92CF-C30A63D9033F}">
      <dsp:nvSpPr>
        <dsp:cNvPr id="0" name=""/>
        <dsp:cNvSpPr/>
      </dsp:nvSpPr>
      <dsp:spPr>
        <a:xfrm>
          <a:off x="5142120" y="1251537"/>
          <a:ext cx="1415237" cy="141523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28575" cmpd="sng">
          <a:solidFill>
            <a:srgbClr val="1D2A53"/>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1D2A53"/>
              </a:solidFill>
              <a:latin typeface="Tw Cen MT"/>
              <a:cs typeface="Tw Cen MT"/>
            </a:rPr>
            <a:t>MODEL</a:t>
          </a:r>
        </a:p>
        <a:p>
          <a:pPr lvl="0" algn="ctr" defTabSz="711200">
            <a:lnSpc>
              <a:spcPct val="90000"/>
            </a:lnSpc>
            <a:spcBef>
              <a:spcPct val="0"/>
            </a:spcBef>
            <a:spcAft>
              <a:spcPct val="35000"/>
            </a:spcAft>
          </a:pPr>
          <a:r>
            <a:rPr lang="en-US" sz="1600" kern="1200" dirty="0" smtClean="0">
              <a:solidFill>
                <a:srgbClr val="1D2A53"/>
              </a:solidFill>
              <a:latin typeface="Tw Cen MT"/>
              <a:cs typeface="Tw Cen MT"/>
            </a:rPr>
            <a:t>(SHOW)</a:t>
          </a:r>
          <a:endParaRPr lang="en-US" sz="1600" kern="1200" dirty="0">
            <a:solidFill>
              <a:srgbClr val="1D2A53"/>
            </a:solidFill>
            <a:latin typeface="Tw Cen MT"/>
            <a:cs typeface="Tw Cen MT"/>
          </a:endParaRPr>
        </a:p>
      </dsp:txBody>
      <dsp:txXfrm>
        <a:off x="5349377" y="1458794"/>
        <a:ext cx="1000723" cy="1000723"/>
      </dsp:txXfrm>
    </dsp:sp>
    <dsp:sp modelId="{4AC85C3E-34C1-E14F-87D0-B0397D0E8373}">
      <dsp:nvSpPr>
        <dsp:cNvPr id="0" name=""/>
        <dsp:cNvSpPr/>
      </dsp:nvSpPr>
      <dsp:spPr>
        <a:xfrm rot="6480000">
          <a:off x="5335691" y="2721729"/>
          <a:ext cx="377349" cy="477642"/>
        </a:xfrm>
        <a:prstGeom prst="rightArrow">
          <a:avLst>
            <a:gd name="adj1" fmla="val 60000"/>
            <a:gd name="adj2" fmla="val 50000"/>
          </a:avLst>
        </a:prstGeom>
        <a:solidFill>
          <a:srgbClr val="B95B22"/>
        </a:solidFill>
        <a:ln w="28575" cmpd="sng">
          <a:solidFill>
            <a:srgbClr val="1D2A53"/>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5409785" y="2763425"/>
        <a:ext cx="264144" cy="286586"/>
      </dsp:txXfrm>
    </dsp:sp>
    <dsp:sp modelId="{3C94E4F1-F186-DF40-BA0B-E2D613156639}">
      <dsp:nvSpPr>
        <dsp:cNvPr id="0" name=""/>
        <dsp:cNvSpPr/>
      </dsp:nvSpPr>
      <dsp:spPr>
        <a:xfrm>
          <a:off x="4484774" y="3274641"/>
          <a:ext cx="1415237" cy="141523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28575" cmpd="sng">
          <a:solidFill>
            <a:srgbClr val="1D2A53"/>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1D2A53"/>
              </a:solidFill>
              <a:latin typeface="Tw Cen MT"/>
              <a:cs typeface="Tw Cen MT"/>
            </a:rPr>
            <a:t>PRACTICE</a:t>
          </a:r>
        </a:p>
        <a:p>
          <a:pPr lvl="0" algn="ctr" defTabSz="711200">
            <a:lnSpc>
              <a:spcPct val="90000"/>
            </a:lnSpc>
            <a:spcBef>
              <a:spcPct val="0"/>
            </a:spcBef>
            <a:spcAft>
              <a:spcPct val="35000"/>
            </a:spcAft>
          </a:pPr>
          <a:r>
            <a:rPr lang="en-US" sz="1600" kern="1200" dirty="0" smtClean="0">
              <a:solidFill>
                <a:srgbClr val="1D2A53"/>
              </a:solidFill>
              <a:latin typeface="Tw Cen MT"/>
              <a:cs typeface="Tw Cen MT"/>
            </a:rPr>
            <a:t>In setting</a:t>
          </a:r>
          <a:endParaRPr lang="en-US" sz="1600" kern="1200" dirty="0">
            <a:solidFill>
              <a:srgbClr val="1D2A53"/>
            </a:solidFill>
            <a:latin typeface="Tw Cen MT"/>
            <a:cs typeface="Tw Cen MT"/>
          </a:endParaRPr>
        </a:p>
      </dsp:txBody>
      <dsp:txXfrm>
        <a:off x="4692031" y="3481898"/>
        <a:ext cx="1000723" cy="1000723"/>
      </dsp:txXfrm>
    </dsp:sp>
    <dsp:sp modelId="{EE2A67B4-323B-BB4A-B633-8EFC11448ABC}">
      <dsp:nvSpPr>
        <dsp:cNvPr id="0" name=""/>
        <dsp:cNvSpPr/>
      </dsp:nvSpPr>
      <dsp:spPr>
        <a:xfrm rot="10800000">
          <a:off x="3950788" y="3743439"/>
          <a:ext cx="377349" cy="477642"/>
        </a:xfrm>
        <a:prstGeom prst="rightArrow">
          <a:avLst>
            <a:gd name="adj1" fmla="val 60000"/>
            <a:gd name="adj2" fmla="val 50000"/>
          </a:avLst>
        </a:prstGeom>
        <a:solidFill>
          <a:srgbClr val="B95B22"/>
        </a:solidFill>
        <a:ln w="28575" cmpd="sng">
          <a:solidFill>
            <a:srgbClr val="1D2A53"/>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4063993" y="3838967"/>
        <a:ext cx="264144" cy="286586"/>
      </dsp:txXfrm>
    </dsp:sp>
    <dsp:sp modelId="{0F0AEB81-731E-9146-86C1-C578DDB81490}">
      <dsp:nvSpPr>
        <dsp:cNvPr id="0" name=""/>
        <dsp:cNvSpPr/>
      </dsp:nvSpPr>
      <dsp:spPr>
        <a:xfrm>
          <a:off x="2357556" y="3274641"/>
          <a:ext cx="1415237" cy="141523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28575" cmpd="sng">
          <a:solidFill>
            <a:srgbClr val="1D2A53"/>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1D2A53"/>
              </a:solidFill>
              <a:latin typeface="Tw Cen MT"/>
              <a:cs typeface="Tw Cen MT"/>
            </a:rPr>
            <a:t>MONITOR</a:t>
          </a:r>
          <a:endParaRPr lang="en-US" sz="1600" kern="1200" dirty="0">
            <a:solidFill>
              <a:srgbClr val="1D2A53"/>
            </a:solidFill>
            <a:latin typeface="Tw Cen MT"/>
            <a:cs typeface="Tw Cen MT"/>
          </a:endParaRPr>
        </a:p>
      </dsp:txBody>
      <dsp:txXfrm>
        <a:off x="2564813" y="3481898"/>
        <a:ext cx="1000723" cy="1000723"/>
      </dsp:txXfrm>
    </dsp:sp>
    <dsp:sp modelId="{36CC24DE-F56D-854E-95B9-2C7E055A6196}">
      <dsp:nvSpPr>
        <dsp:cNvPr id="0" name=""/>
        <dsp:cNvSpPr/>
      </dsp:nvSpPr>
      <dsp:spPr>
        <a:xfrm rot="15120000">
          <a:off x="2551127" y="2742043"/>
          <a:ext cx="377349" cy="477642"/>
        </a:xfrm>
        <a:prstGeom prst="rightArrow">
          <a:avLst>
            <a:gd name="adj1" fmla="val 60000"/>
            <a:gd name="adj2" fmla="val 50000"/>
          </a:avLst>
        </a:prstGeom>
        <a:solidFill>
          <a:srgbClr val="B95B22"/>
        </a:solidFill>
        <a:ln w="28575" cmpd="sng">
          <a:solidFill>
            <a:schemeClr val="tx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2625221" y="2891403"/>
        <a:ext cx="264144" cy="286586"/>
      </dsp:txXfrm>
    </dsp:sp>
    <dsp:sp modelId="{CA61E36A-DAA1-DD41-94E2-FB3B9E4295A9}">
      <dsp:nvSpPr>
        <dsp:cNvPr id="0" name=""/>
        <dsp:cNvSpPr/>
      </dsp:nvSpPr>
      <dsp:spPr>
        <a:xfrm>
          <a:off x="1700209" y="1251537"/>
          <a:ext cx="1415237" cy="141523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28575" cmpd="sng">
          <a:solidFill>
            <a:srgbClr val="1D2A53"/>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1D2A53"/>
              </a:solidFill>
              <a:latin typeface="Tw Cen MT"/>
              <a:cs typeface="Tw Cen MT"/>
            </a:rPr>
            <a:t>ADJUST</a:t>
          </a:r>
        </a:p>
        <a:p>
          <a:pPr lvl="0" algn="ctr" defTabSz="711200">
            <a:lnSpc>
              <a:spcPct val="90000"/>
            </a:lnSpc>
            <a:spcBef>
              <a:spcPct val="0"/>
            </a:spcBef>
            <a:spcAft>
              <a:spcPct val="35000"/>
            </a:spcAft>
          </a:pPr>
          <a:r>
            <a:rPr lang="en-US" sz="1600" kern="1200" dirty="0" smtClean="0">
              <a:solidFill>
                <a:srgbClr val="1D2A53"/>
              </a:solidFill>
              <a:latin typeface="Tw Cen MT"/>
              <a:cs typeface="Tw Cen MT"/>
            </a:rPr>
            <a:t>(RETEACH)</a:t>
          </a:r>
        </a:p>
        <a:p>
          <a:pPr lvl="0" algn="ctr" defTabSz="711200">
            <a:lnSpc>
              <a:spcPct val="90000"/>
            </a:lnSpc>
            <a:spcBef>
              <a:spcPct val="0"/>
            </a:spcBef>
            <a:spcAft>
              <a:spcPct val="35000"/>
            </a:spcAft>
          </a:pPr>
          <a:r>
            <a:rPr lang="en-US" sz="1600" kern="1200" dirty="0" smtClean="0">
              <a:solidFill>
                <a:srgbClr val="1D2A53"/>
              </a:solidFill>
              <a:latin typeface="Tw Cen MT"/>
              <a:cs typeface="Tw Cen MT"/>
            </a:rPr>
            <a:t>For </a:t>
          </a:r>
        </a:p>
        <a:p>
          <a:pPr lvl="0" algn="ctr" defTabSz="711200">
            <a:lnSpc>
              <a:spcPct val="90000"/>
            </a:lnSpc>
            <a:spcBef>
              <a:spcPct val="0"/>
            </a:spcBef>
            <a:spcAft>
              <a:spcPct val="35000"/>
            </a:spcAft>
          </a:pPr>
          <a:r>
            <a:rPr lang="en-US" sz="1600" kern="1200" dirty="0" smtClean="0">
              <a:solidFill>
                <a:srgbClr val="1D2A53"/>
              </a:solidFill>
              <a:latin typeface="Tw Cen MT"/>
              <a:cs typeface="Tw Cen MT"/>
            </a:rPr>
            <a:t>efficienc</a:t>
          </a:r>
          <a:r>
            <a:rPr lang="en-US" sz="1600" kern="1200" dirty="0" smtClean="0">
              <a:solidFill>
                <a:srgbClr val="1D2A53"/>
              </a:solidFill>
            </a:rPr>
            <a:t>y</a:t>
          </a:r>
          <a:endParaRPr lang="en-US" sz="1600" kern="1200" dirty="0">
            <a:solidFill>
              <a:srgbClr val="1D2A53"/>
            </a:solidFill>
          </a:endParaRPr>
        </a:p>
      </dsp:txBody>
      <dsp:txXfrm>
        <a:off x="1907466" y="1458794"/>
        <a:ext cx="1000723" cy="1000723"/>
      </dsp:txXfrm>
    </dsp:sp>
    <dsp:sp modelId="{451CCA71-9E55-314C-8ED2-BF8D85B4FC67}">
      <dsp:nvSpPr>
        <dsp:cNvPr id="0" name=""/>
        <dsp:cNvSpPr/>
      </dsp:nvSpPr>
      <dsp:spPr>
        <a:xfrm rot="19440000">
          <a:off x="3070991" y="1101438"/>
          <a:ext cx="377349" cy="477642"/>
        </a:xfrm>
        <a:prstGeom prst="rightArrow">
          <a:avLst>
            <a:gd name="adj1" fmla="val 60000"/>
            <a:gd name="adj2" fmla="val 50000"/>
          </a:avLst>
        </a:prstGeom>
        <a:solidFill>
          <a:srgbClr val="B95B22"/>
        </a:solidFill>
        <a:ln w="28575" cmpd="sng">
          <a:solidFill>
            <a:srgbClr val="1D2A53"/>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3081801" y="1230236"/>
        <a:ext cx="264144" cy="28658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C37FA267-8C6C-534E-9CF3-5CC7557A2679}" type="datetimeFigureOut">
              <a:rPr lang="en-US" smtClean="0"/>
              <a:t>7/26/2017</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171AF24-85AA-A149-BCD7-8A4A8219E37F}" type="slidenum">
              <a:rPr lang="en-US" smtClean="0"/>
              <a:t>‹#›</a:t>
            </a:fld>
            <a:endParaRPr lang="en-US"/>
          </a:p>
        </p:txBody>
      </p:sp>
    </p:spTree>
    <p:extLst>
      <p:ext uri="{BB962C8B-B14F-4D97-AF65-F5344CB8AC3E}">
        <p14:creationId xmlns:p14="http://schemas.microsoft.com/office/powerpoint/2010/main" val="4038798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BF7E992-D358-EF4C-8438-B75DE25848E0}" type="datetimeFigureOut">
              <a:rPr lang="en-US" smtClean="0"/>
              <a:t>7/26/2017</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5C04D7D-6BCF-BF47-8CAA-5C91DED02858}" type="slidenum">
              <a:rPr lang="en-US" smtClean="0"/>
              <a:t>‹#›</a:t>
            </a:fld>
            <a:endParaRPr lang="en-US"/>
          </a:p>
        </p:txBody>
      </p:sp>
    </p:spTree>
    <p:extLst>
      <p:ext uri="{BB962C8B-B14F-4D97-AF65-F5344CB8AC3E}">
        <p14:creationId xmlns:p14="http://schemas.microsoft.com/office/powerpoint/2010/main" val="28486426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vimeo.com/20955727"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C04D7D-6BCF-BF47-8CAA-5C91DED02858}"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698706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Lessons are based on school data</a:t>
            </a:r>
          </a:p>
          <a:p>
            <a:pPr eaLnBrk="1" hangingPunct="1">
              <a:spcBef>
                <a:spcPct val="0"/>
              </a:spcBef>
            </a:pPr>
            <a:r>
              <a:rPr lang="en-US" dirty="0" smtClean="0"/>
              <a:t>Behavioral instruction is infused into all instruction</a:t>
            </a:r>
          </a:p>
          <a:p>
            <a:pPr eaLnBrk="1" hangingPunct="1">
              <a:spcBef>
                <a:spcPct val="0"/>
              </a:spcBef>
            </a:pPr>
            <a:r>
              <a:rPr lang="en-US" dirty="0" smtClean="0"/>
              <a:t>Procedures are understood and practiced by administrators, staff, students, and families</a:t>
            </a:r>
          </a:p>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12</a:t>
            </a:fld>
            <a:endParaRPr lang="en-US"/>
          </a:p>
        </p:txBody>
      </p:sp>
    </p:spTree>
    <p:extLst>
      <p:ext uri="{BB962C8B-B14F-4D97-AF65-F5344CB8AC3E}">
        <p14:creationId xmlns:p14="http://schemas.microsoft.com/office/powerpoint/2010/main" val="2169226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Some</a:t>
            </a:r>
            <a:r>
              <a:rPr lang="en-US" baseline="0" dirty="0" smtClean="0"/>
              <a:t> teachers may </a:t>
            </a:r>
            <a:r>
              <a:rPr lang="en-US" dirty="0" smtClean="0"/>
              <a:t>say that they don't feel comfortable teaching behavior. they didn't receive any preparation in how to teach students behavior. They only received training on how to teach</a:t>
            </a:r>
            <a:r>
              <a:rPr lang="en-US" baseline="0" dirty="0" smtClean="0"/>
              <a:t> </a:t>
            </a:r>
            <a:r>
              <a:rPr lang="en-US" dirty="0" smtClean="0"/>
              <a:t>academic skills to students. </a:t>
            </a:r>
            <a:br>
              <a:rPr lang="en-US" dirty="0" smtClean="0"/>
            </a:br>
            <a:r>
              <a:rPr lang="en-US" dirty="0" smtClean="0"/>
              <a:t/>
            </a:r>
            <a:br>
              <a:rPr lang="en-US" dirty="0" smtClean="0"/>
            </a:br>
            <a:r>
              <a:rPr lang="en-US" dirty="0" smtClean="0"/>
              <a:t>Let’s</a:t>
            </a:r>
            <a:r>
              <a:rPr lang="en-US" baseline="0" dirty="0" smtClean="0"/>
              <a:t> </a:t>
            </a:r>
            <a:r>
              <a:rPr lang="en-US" dirty="0" smtClean="0"/>
              <a:t>elaborate on the similarities between teaching academic and teaching behaviors.</a:t>
            </a:r>
            <a:br>
              <a:rPr lang="en-US" dirty="0" smtClean="0"/>
            </a:br>
            <a:r>
              <a:rPr lang="en-US" dirty="0" smtClean="0"/>
              <a:t/>
            </a:r>
            <a:br>
              <a:rPr lang="en-US" dirty="0" smtClean="0"/>
            </a:br>
            <a:r>
              <a:rPr lang="en-US" dirty="0" smtClean="0"/>
              <a:t>When teaching a lesson you always start by </a:t>
            </a:r>
            <a:r>
              <a:rPr lang="en-US" b="1" dirty="0" smtClean="0"/>
              <a:t>defining</a:t>
            </a:r>
            <a:r>
              <a:rPr lang="en-US" dirty="0" smtClean="0"/>
              <a:t> whatever it is you're going to teach. You always have an objective; for example, “today class, I'm going to teach you how to do subtraction with regrouping.”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r>
              <a:rPr lang="en-US" dirty="0" smtClean="0"/>
              <a:t>You're going to </a:t>
            </a:r>
            <a:r>
              <a:rPr lang="en-US" b="1" dirty="0" smtClean="0"/>
              <a:t>model</a:t>
            </a:r>
            <a:r>
              <a:rPr lang="en-US" dirty="0" smtClean="0"/>
              <a:t> it for your students and you're going to show them. You let the students </a:t>
            </a:r>
            <a:r>
              <a:rPr lang="en-US" b="1" dirty="0" smtClean="0"/>
              <a:t>practice</a:t>
            </a:r>
            <a:r>
              <a:rPr lang="en-US" dirty="0" smtClean="0"/>
              <a:t> with you and you do it together. We know that that's not enough to just teach it. They actually have to practice doing it for themselves.</a:t>
            </a:r>
            <a:br>
              <a:rPr lang="en-US" dirty="0" smtClean="0"/>
            </a:br>
            <a:r>
              <a:rPr lang="en-US" dirty="0" smtClean="0"/>
              <a:t/>
            </a:r>
            <a:br>
              <a:rPr lang="en-US" dirty="0" smtClean="0"/>
            </a:br>
            <a:r>
              <a:rPr lang="en-US" dirty="0" smtClean="0"/>
              <a:t>As they're practicing, you're going over </a:t>
            </a:r>
            <a:r>
              <a:rPr lang="en-US" b="1" dirty="0" smtClean="0"/>
              <a:t>and monitor and acknowledge </a:t>
            </a:r>
            <a:r>
              <a:rPr lang="en-US" dirty="0" smtClean="0"/>
              <a:t>how students are doing;  so you're either providing useful corrections if they're misusing a strategy or you are providing positive feedback when they have it right, pointing out what they do right and then also giving them tips and prompts and redirecting them when they need it.</a:t>
            </a:r>
            <a:br>
              <a:rPr lang="en-US" dirty="0" smtClean="0"/>
            </a:br>
            <a:r>
              <a:rPr lang="en-US" dirty="0" smtClean="0"/>
              <a:t/>
            </a:r>
            <a:br>
              <a:rPr lang="en-US" dirty="0" smtClean="0"/>
            </a:br>
            <a:r>
              <a:rPr lang="en-US" dirty="0" smtClean="0"/>
              <a:t>And then as students go on we </a:t>
            </a:r>
            <a:r>
              <a:rPr lang="en-US" b="1" dirty="0" smtClean="0"/>
              <a:t>adjust for efficiency and</a:t>
            </a:r>
            <a:r>
              <a:rPr lang="en-US" b="1" baseline="0" dirty="0" smtClean="0"/>
              <a:t> effectiveness</a:t>
            </a:r>
            <a:r>
              <a:rPr lang="en-US" dirty="0" smtClean="0"/>
              <a:t>. Maybe you have some students who learn first time you modeled and practiced and monitor in they've got it. There's some other students that might need some different strategies. You may need to use </a:t>
            </a:r>
            <a:r>
              <a:rPr lang="en-US" dirty="0" err="1" smtClean="0"/>
              <a:t>manipulatives</a:t>
            </a:r>
            <a:r>
              <a:rPr lang="en-US" dirty="0" smtClean="0"/>
              <a:t> or another approach. That process for teaching a lesson is familiar with teachers.</a:t>
            </a:r>
          </a:p>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13</a:t>
            </a:fld>
            <a:endParaRPr lang="en-US"/>
          </a:p>
        </p:txBody>
      </p:sp>
    </p:spTree>
    <p:extLst>
      <p:ext uri="{BB962C8B-B14F-4D97-AF65-F5344CB8AC3E}">
        <p14:creationId xmlns:p14="http://schemas.microsoft.com/office/powerpoint/2010/main" val="3581920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Teaching behavior is very similar to teaching academics. So if we were going to start with the </a:t>
            </a:r>
            <a:r>
              <a:rPr lang="en-US" b="1" dirty="0" smtClean="0"/>
              <a:t>defining</a:t>
            </a:r>
            <a:r>
              <a:rPr lang="en-US" dirty="0" smtClean="0"/>
              <a:t> a behavior, we'd have an objective that we're teaching, for example I'm going to teach you how to respectfully walk in the hallway and just like academics the teacher starts by </a:t>
            </a:r>
            <a:r>
              <a:rPr lang="en-US" b="1" dirty="0" smtClean="0"/>
              <a:t>modeling</a:t>
            </a:r>
            <a:r>
              <a:rPr lang="en-US" dirty="0" smtClean="0"/>
              <a:t>. So you see me walking on the right, I have a silent voice and my hands and feet are kept to myself.</a:t>
            </a:r>
            <a:br>
              <a:rPr lang="en-US" dirty="0" smtClean="0"/>
            </a:br>
            <a:r>
              <a:rPr lang="en-US" dirty="0" smtClean="0"/>
              <a:t/>
            </a:r>
            <a:br>
              <a:rPr lang="en-US" dirty="0" smtClean="0"/>
            </a:br>
            <a:r>
              <a:rPr lang="en-US" dirty="0" smtClean="0"/>
              <a:t>Just like with academics, it's not enough to just model it, we have to </a:t>
            </a:r>
            <a:r>
              <a:rPr lang="en-US" b="1" dirty="0" smtClean="0"/>
              <a:t>practice</a:t>
            </a:r>
            <a:r>
              <a:rPr lang="en-US" dirty="0" smtClean="0"/>
              <a:t> it and with behavior it's important to practice it in the setting. So we're not going to sit in the classroom and tell them about how to walk in the hallway. We're going to go to the hallway to practice walking together and the teacher is going to provide that </a:t>
            </a:r>
            <a:r>
              <a:rPr lang="en-US" b="1" dirty="0" smtClean="0"/>
              <a:t>feedback</a:t>
            </a:r>
            <a:r>
              <a:rPr lang="en-US" dirty="0" smtClean="0"/>
              <a:t> so it's either useful corrections or positive acknowledgment of students who are doing it right.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 then you would have to </a:t>
            </a:r>
            <a:r>
              <a:rPr lang="en-US" b="1" dirty="0" smtClean="0"/>
              <a:t>adjust for efficiency</a:t>
            </a:r>
            <a:r>
              <a:rPr lang="en-US" dirty="0" smtClean="0"/>
              <a:t>. So you're going to monitor for success and you're going to</a:t>
            </a:r>
            <a:r>
              <a:rPr lang="en-US" baseline="0" dirty="0" smtClean="0"/>
              <a:t> keep an eye on </a:t>
            </a:r>
            <a:r>
              <a:rPr lang="en-US" dirty="0" smtClean="0"/>
              <a:t>this skill as students go forward and continue to practice it daily. But</a:t>
            </a:r>
            <a:r>
              <a:rPr lang="en-US" baseline="0" dirty="0" smtClean="0"/>
              <a:t> t</a:t>
            </a:r>
            <a:r>
              <a:rPr lang="en-US" dirty="0" smtClean="0"/>
              <a:t>here may</a:t>
            </a:r>
            <a:r>
              <a:rPr lang="en-US" baseline="0" dirty="0" smtClean="0"/>
              <a:t> be</a:t>
            </a:r>
            <a:r>
              <a:rPr lang="en-US" dirty="0" smtClean="0"/>
              <a:t> times when students might need a different strategy. Maybe there's some cluster areas where they come around a corner and we have to put tape on the floor, or maybe we have to put up some kind of physical barrier to keep students from running into each other. Just like with academics there might be a different strategy needed for teaching behavioral expectations. </a:t>
            </a:r>
            <a:br>
              <a:rPr lang="en-US" dirty="0" smtClean="0"/>
            </a:br>
            <a:r>
              <a:rPr lang="en-US" dirty="0" smtClean="0"/>
              <a:t/>
            </a:r>
            <a:br>
              <a:rPr lang="en-US" dirty="0" smtClean="0"/>
            </a:br>
            <a:r>
              <a:rPr lang="en-US" dirty="0" smtClean="0"/>
              <a:t>The main point is that teaching behavior and teaching academics are fundamentally the same. It doesn't matter if you're teaching reading, math, physics, music, etc., it's all the same process. With our role as behavior instructors, we need to be just as explicit as we are with academics. We may think we modeled it, and told the students what the expectation is, and think</a:t>
            </a:r>
            <a:r>
              <a:rPr lang="en-US" baseline="0" dirty="0" smtClean="0"/>
              <a:t> they should know it now</a:t>
            </a:r>
            <a:r>
              <a:rPr lang="en-US" dirty="0" smtClean="0"/>
              <a:t>. Our job as educators is to follow through, practice it with the students, monitor and acknowledge and realizing that teaching the skill once at the beginning of the year isn't going to be enough. </a:t>
            </a:r>
          </a:p>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14</a:t>
            </a:fld>
            <a:endParaRPr lang="en-US"/>
          </a:p>
        </p:txBody>
      </p:sp>
    </p:spTree>
    <p:extLst>
      <p:ext uri="{BB962C8B-B14F-4D97-AF65-F5344CB8AC3E}">
        <p14:creationId xmlns:p14="http://schemas.microsoft.com/office/powerpoint/2010/main" val="3943343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1 minute</a:t>
            </a:r>
            <a:r>
              <a:rPr lang="en-US" baseline="0" dirty="0" smtClean="0"/>
              <a:t> 7 seconds – video is elementary example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MS example- https://</a:t>
            </a:r>
            <a:r>
              <a:rPr lang="en-US" baseline="0" dirty="0" err="1" smtClean="0"/>
              <a:t>www.youtube.com</a:t>
            </a:r>
            <a:r>
              <a:rPr lang="en-US" baseline="0" dirty="0" smtClean="0"/>
              <a:t>/</a:t>
            </a:r>
            <a:r>
              <a:rPr lang="en-US" baseline="0" dirty="0" err="1" smtClean="0"/>
              <a:t>watch?v</a:t>
            </a:r>
            <a:r>
              <a:rPr lang="en-US" baseline="0" dirty="0" smtClean="0"/>
              <a:t>=M87dPtEJC_w 3:35 (this video does contain non-examples)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Feel free to use a local example video</a:t>
            </a:r>
            <a:endParaRPr lang="en-US" b="1" dirty="0"/>
          </a:p>
        </p:txBody>
      </p:sp>
      <p:sp>
        <p:nvSpPr>
          <p:cNvPr id="4" name="Slide Number Placeholder 3"/>
          <p:cNvSpPr>
            <a:spLocks noGrp="1"/>
          </p:cNvSpPr>
          <p:nvPr>
            <p:ph type="sldNum" sz="quarter" idx="10"/>
          </p:nvPr>
        </p:nvSpPr>
        <p:spPr/>
        <p:txBody>
          <a:bodyPr/>
          <a:lstStyle/>
          <a:p>
            <a:fld id="{A5C04D7D-6BCF-BF47-8CAA-5C91DED02858}" type="slidenum">
              <a:rPr lang="en-US" smtClean="0"/>
              <a:t>15</a:t>
            </a:fld>
            <a:endParaRPr lang="en-US"/>
          </a:p>
        </p:txBody>
      </p:sp>
    </p:spTree>
    <p:extLst>
      <p:ext uri="{BB962C8B-B14F-4D97-AF65-F5344CB8AC3E}">
        <p14:creationId xmlns:p14="http://schemas.microsoft.com/office/powerpoint/2010/main" val="308612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is an excellent template teachers and teams can use to organize the instructional process for the desired behavioral skill</a:t>
            </a:r>
            <a:r>
              <a:rPr lang="en-US" baseline="0" dirty="0" smtClean="0"/>
              <a:t> and can be found on p. ___ in your workbook.  This can be used for your lesson planning activity at the end of this module.  </a:t>
            </a:r>
            <a:endParaRPr lang="en-US" dirty="0" smtClean="0"/>
          </a:p>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16</a:t>
            </a:fld>
            <a:endParaRPr lang="en-US"/>
          </a:p>
        </p:txBody>
      </p:sp>
    </p:spTree>
    <p:extLst>
      <p:ext uri="{BB962C8B-B14F-4D97-AF65-F5344CB8AC3E}">
        <p14:creationId xmlns:p14="http://schemas.microsoft.com/office/powerpoint/2010/main" val="2396812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brings a focus to the need for teaching behaviors and provides immediate practice in creating lesson plans for teaching behavior in</a:t>
            </a:r>
            <a:r>
              <a:rPr lang="en-US" baseline="0" dirty="0" smtClean="0"/>
              <a:t> identified areas.  Teams also have the opportunity to get ideas from other teams sharing their plans.</a:t>
            </a:r>
            <a:endParaRPr lang="en-US" dirty="0" smtClean="0"/>
          </a:p>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18</a:t>
            </a:fld>
            <a:endParaRPr lang="en-US"/>
          </a:p>
        </p:txBody>
      </p:sp>
    </p:spTree>
    <p:extLst>
      <p:ext uri="{BB962C8B-B14F-4D97-AF65-F5344CB8AC3E}">
        <p14:creationId xmlns:p14="http://schemas.microsoft.com/office/powerpoint/2010/main" val="3612034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Determine your schedule initially</a:t>
            </a:r>
            <a:r>
              <a:rPr lang="en-US" baseline="0" dirty="0" smtClean="0"/>
              <a:t> teaching the expectations to the students and also additional times throughout the school year.</a:t>
            </a:r>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20</a:t>
            </a:fld>
            <a:endParaRPr lang="en-US"/>
          </a:p>
        </p:txBody>
      </p:sp>
    </p:spTree>
    <p:extLst>
      <p:ext uri="{BB962C8B-B14F-4D97-AF65-F5344CB8AC3E}">
        <p14:creationId xmlns:p14="http://schemas.microsoft.com/office/powerpoint/2010/main" val="1321383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a:t>
            </a:r>
            <a:r>
              <a:rPr lang="en-US" dirty="0" smtClean="0"/>
              <a:t> teacher took groups</a:t>
            </a:r>
            <a:r>
              <a:rPr lang="en-US" baseline="0" dirty="0" smtClean="0"/>
              <a:t> of students into the restrooms and explained the proper way to respect privacy, wash hands, exit quickly and quietly.  The teacher on the right brought students into the cafeteria to share the new café routines and procedures.  She explained what it looked like to be respectful to themselves, others and property during lunch.  She also shared how students and their classes would be recognized for displaying Respectful behavior in the cafeteria; as this was one of the school’s target areas.</a:t>
            </a:r>
            <a:endParaRPr lang="en-US" dirty="0"/>
          </a:p>
        </p:txBody>
      </p:sp>
      <p:sp>
        <p:nvSpPr>
          <p:cNvPr id="4" name="Slide Number Placeholder 3"/>
          <p:cNvSpPr>
            <a:spLocks noGrp="1"/>
          </p:cNvSpPr>
          <p:nvPr>
            <p:ph type="sldNum" sz="quarter" idx="10"/>
          </p:nvPr>
        </p:nvSpPr>
        <p:spPr/>
        <p:txBody>
          <a:bodyPr/>
          <a:lstStyle/>
          <a:p>
            <a:fld id="{3087D99A-AEDC-467C-88D7-EF60B5520E0D}"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3723675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art</a:t>
            </a:r>
            <a:r>
              <a:rPr lang="en-US" b="1" baseline="0" dirty="0" smtClean="0"/>
              <a:t> teacher at this elementary school created an art lesson plan for visually showing respect in all areas of the school community.  Each class was responsible for a different location; i.e., “draw a picture of what RESPECT looks like on the bus.”  Each 6” X 6” paper square was added to another RESPECT square, until there was a huge RESPECT quilt prominently displayed in the major hallway in the school…between the cafeteria and the gym.  It was a focal point in the school, easily seen as parents and others entered the front office.</a:t>
            </a:r>
          </a:p>
          <a:p>
            <a:endParaRPr lang="en-US" b="1" dirty="0" smtClean="0"/>
          </a:p>
        </p:txBody>
      </p:sp>
      <p:sp>
        <p:nvSpPr>
          <p:cNvPr id="4" name="Slide Number Placeholder 3"/>
          <p:cNvSpPr>
            <a:spLocks noGrp="1"/>
          </p:cNvSpPr>
          <p:nvPr>
            <p:ph type="sldNum" sz="quarter" idx="10"/>
          </p:nvPr>
        </p:nvSpPr>
        <p:spPr/>
        <p:txBody>
          <a:bodyPr/>
          <a:lstStyle/>
          <a:p>
            <a:fld id="{3087D99A-AEDC-467C-88D7-EF60B5520E0D}"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2550199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t>23</a:t>
            </a:fld>
            <a:endParaRPr lang="en-US"/>
          </a:p>
        </p:txBody>
      </p:sp>
    </p:spTree>
    <p:extLst>
      <p:ext uri="{BB962C8B-B14F-4D97-AF65-F5344CB8AC3E}">
        <p14:creationId xmlns:p14="http://schemas.microsoft.com/office/powerpoint/2010/main" val="121065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ln>
            <a:miter lim="800000"/>
            <a:headEnd/>
            <a:tailEnd/>
          </a:ln>
        </p:spPr>
        <p:txBody>
          <a:bodyPr/>
          <a:lstStyle/>
          <a:p>
            <a:pPr>
              <a:defRPr/>
            </a:pPr>
            <a:fld id="{9BCA1EA5-2A18-4C1C-B3E5-1DEF421821F9}" type="slidenum">
              <a:rPr lang="en-US">
                <a:solidFill>
                  <a:srgbClr val="000000"/>
                </a:solidFill>
              </a:rPr>
              <a:pPr>
                <a:defRPr/>
              </a:pPr>
              <a:t>2</a:t>
            </a:fld>
            <a:endParaRPr lang="en-US">
              <a:solidFill>
                <a:srgbClr val="000000"/>
              </a:solidFill>
            </a:endParaRPr>
          </a:p>
        </p:txBody>
      </p:sp>
      <p:sp>
        <p:nvSpPr>
          <p:cNvPr id="162819" name="Rectangle 7"/>
          <p:cNvSpPr txBox="1">
            <a:spLocks noGrp="1" noChangeArrowheads="1"/>
          </p:cNvSpPr>
          <p:nvPr/>
        </p:nvSpPr>
        <p:spPr bwMode="auto">
          <a:xfrm>
            <a:off x="5179484" y="6513695"/>
            <a:ext cx="3962400" cy="343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38" tIns="46571" rIns="93138" bIns="46571" anchor="b"/>
          <a:lstStyle>
            <a:lvl1pPr defTabSz="949325" eaLnBrk="0" hangingPunct="0">
              <a:defRPr sz="2400">
                <a:solidFill>
                  <a:schemeClr val="tx1"/>
                </a:solidFill>
                <a:latin typeface="Times New Roman" pitchFamily="18" charset="0"/>
                <a:cs typeface="Arial" pitchFamily="34" charset="0"/>
              </a:defRPr>
            </a:lvl1pPr>
            <a:lvl2pPr marL="742950" indent="-285750" defTabSz="949325" eaLnBrk="0" hangingPunct="0">
              <a:defRPr sz="2400">
                <a:solidFill>
                  <a:schemeClr val="tx1"/>
                </a:solidFill>
                <a:latin typeface="Times New Roman" pitchFamily="18" charset="0"/>
                <a:cs typeface="Arial" pitchFamily="34" charset="0"/>
              </a:defRPr>
            </a:lvl2pPr>
            <a:lvl3pPr marL="1143000" indent="-228600" defTabSz="949325" eaLnBrk="0" hangingPunct="0">
              <a:defRPr sz="2400">
                <a:solidFill>
                  <a:schemeClr val="tx1"/>
                </a:solidFill>
                <a:latin typeface="Times New Roman" pitchFamily="18" charset="0"/>
                <a:cs typeface="Arial" pitchFamily="34" charset="0"/>
              </a:defRPr>
            </a:lvl3pPr>
            <a:lvl4pPr marL="1600200" indent="-228600" defTabSz="949325" eaLnBrk="0" hangingPunct="0">
              <a:defRPr sz="2400">
                <a:solidFill>
                  <a:schemeClr val="tx1"/>
                </a:solidFill>
                <a:latin typeface="Times New Roman" pitchFamily="18" charset="0"/>
                <a:cs typeface="Arial" pitchFamily="34" charset="0"/>
              </a:defRPr>
            </a:lvl4pPr>
            <a:lvl5pPr marL="2057400" indent="-228600" defTabSz="949325" eaLnBrk="0" hangingPunct="0">
              <a:defRPr sz="2400">
                <a:solidFill>
                  <a:schemeClr val="tx1"/>
                </a:solidFill>
                <a:latin typeface="Times New Roman" pitchFamily="18" charset="0"/>
                <a:cs typeface="Arial" pitchFamily="34" charset="0"/>
              </a:defRPr>
            </a:lvl5pPr>
            <a:lvl6pPr marL="2514600" indent="-228600" defTabSz="949325"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defTabSz="949325"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defTabSz="949325"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defTabSz="949325"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fld id="{F82C04E7-E1C2-4C55-8658-8E91A903B372}" type="slidenum">
              <a:rPr lang="en-US" sz="1200">
                <a:solidFill>
                  <a:srgbClr val="000000"/>
                </a:solidFill>
              </a:rPr>
              <a:pPr algn="r" eaLnBrk="1" hangingPunct="1"/>
              <a:t>2</a:t>
            </a:fld>
            <a:endParaRPr lang="en-US" sz="1200">
              <a:solidFill>
                <a:srgbClr val="000000"/>
              </a:solidFill>
            </a:endParaRPr>
          </a:p>
        </p:txBody>
      </p:sp>
      <p:sp>
        <p:nvSpPr>
          <p:cNvPr id="1628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2821" name="Rectangle 3"/>
          <p:cNvSpPr>
            <a:spLocks noGrp="1" noChangeArrowheads="1"/>
          </p:cNvSpPr>
          <p:nvPr>
            <p:ph type="body" idx="1"/>
          </p:nvPr>
        </p:nvSpPr>
        <p:spPr bwMode="auto">
          <a:xfrm>
            <a:off x="1219200" y="3258019"/>
            <a:ext cx="6705600" cy="308586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smtClean="0">
              <a:latin typeface="Arial" pitchFamily="34" charset="0"/>
              <a:ea typeface="ＭＳ Ｐゴシック" pitchFamily="34" charset="-128"/>
            </a:endParaRPr>
          </a:p>
        </p:txBody>
      </p:sp>
    </p:spTree>
    <p:extLst>
      <p:ext uri="{BB962C8B-B14F-4D97-AF65-F5344CB8AC3E}">
        <p14:creationId xmlns:p14="http://schemas.microsoft.com/office/powerpoint/2010/main" val="719605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r>
              <a:rPr lang="en-US" baseline="0" dirty="0" smtClean="0"/>
              <a:t>Play “Dancing the Expectations” for elementary teams.  Preface by saying, there is both an art and science to teaching.  We have discussed the “science” of teaching through lesson plans, etc.  Here is an example of the “Art” of teaching.</a:t>
            </a:r>
          </a:p>
          <a:p>
            <a:r>
              <a:rPr lang="en-US" baseline="0" dirty="0" smtClean="0"/>
              <a:t>After the video, ask participants:  What did you notice?  How were students involved in this lesson?  How could this video be used in their school?</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can also be found at </a:t>
            </a:r>
            <a:r>
              <a:rPr lang="en-US" sz="1200" dirty="0" smtClean="0">
                <a:solidFill>
                  <a:prstClr val="black"/>
                </a:solidFill>
                <a:latin typeface="Calibri" pitchFamily="34" charset="0"/>
                <a:hlinkClick r:id="rId3"/>
              </a:rPr>
              <a:t>http://vimeo.com/20955727</a:t>
            </a:r>
            <a:r>
              <a:rPr lang="en-US" sz="1200" dirty="0" smtClean="0">
                <a:solidFill>
                  <a:prstClr val="black"/>
                </a:solidFill>
                <a:latin typeface="Calibri" pitchFamily="34" charset="0"/>
              </a:rPr>
              <a:t>   about 1 minute</a:t>
            </a:r>
            <a:r>
              <a:rPr lang="en-US" sz="1200" baseline="0" dirty="0" smtClean="0">
                <a:solidFill>
                  <a:prstClr val="black"/>
                </a:solidFill>
                <a:latin typeface="Calibri" pitchFamily="34" charset="0"/>
              </a:rPr>
              <a:t> 30 seconds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latin typeface="Calibri"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baseline="0" dirty="0" smtClean="0">
                <a:solidFill>
                  <a:prstClr val="black"/>
                </a:solidFill>
                <a:latin typeface="Calibri" pitchFamily="34" charset="0"/>
              </a:rPr>
              <a:t>Feel free to use a local example video</a:t>
            </a:r>
            <a:endParaRPr lang="en-US" sz="1200" b="1" dirty="0" smtClean="0">
              <a:solidFill>
                <a:prstClr val="black"/>
              </a:solidFill>
              <a:latin typeface="Calibri" pitchFamily="34" charset="0"/>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3792295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Notes:</a:t>
            </a:r>
          </a:p>
          <a:p>
            <a:r>
              <a:rPr lang="en-US" baseline="0" dirty="0" smtClean="0"/>
              <a:t>Play “Dancing the Expectations” for elementary teams.  Preface by saying, there is both an art and science to teaching.  We have discussed the “science” of teaching through lesson plans, etc.  Here is an example of the “Art” of teaching.</a:t>
            </a:r>
          </a:p>
          <a:p>
            <a:r>
              <a:rPr lang="en-US" baseline="0" dirty="0" smtClean="0"/>
              <a:t>After the video, ask participants:  What did you notice?  How were students involved in this lesson?  How could this video be used in their school?</a:t>
            </a:r>
          </a:p>
          <a:p>
            <a:endParaRPr lang="en-US" dirty="0" smtClean="0"/>
          </a:p>
          <a:p>
            <a:r>
              <a:rPr lang="en-US" dirty="0" smtClean="0"/>
              <a:t>https://</a:t>
            </a:r>
            <a:r>
              <a:rPr lang="en-US" dirty="0" err="1" smtClean="0"/>
              <a:t>youtu.be</a:t>
            </a:r>
            <a:r>
              <a:rPr lang="en-US" dirty="0" smtClean="0"/>
              <a:t>/5C-Wyy_lPNk – about 4 minutes 30 seconds</a:t>
            </a:r>
          </a:p>
          <a:p>
            <a:endParaRPr lang="en-US" b="1" dirty="0" smtClean="0"/>
          </a:p>
          <a:p>
            <a:r>
              <a:rPr lang="en-US" b="1" dirty="0" smtClean="0"/>
              <a:t>Feel free to add local example</a:t>
            </a:r>
          </a:p>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3792295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26</a:t>
            </a:fld>
            <a:endParaRPr lang="en-US"/>
          </a:p>
        </p:txBody>
      </p:sp>
    </p:spTree>
    <p:extLst>
      <p:ext uri="{BB962C8B-B14F-4D97-AF65-F5344CB8AC3E}">
        <p14:creationId xmlns:p14="http://schemas.microsoft.com/office/powerpoint/2010/main" val="3953379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Third line:  signals used in library, cafeteria, gym, etc.</a:t>
            </a:r>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27</a:t>
            </a:fld>
            <a:endParaRPr lang="en-US"/>
          </a:p>
        </p:txBody>
      </p:sp>
    </p:spTree>
    <p:extLst>
      <p:ext uri="{BB962C8B-B14F-4D97-AF65-F5344CB8AC3E}">
        <p14:creationId xmlns:p14="http://schemas.microsoft.com/office/powerpoint/2010/main" val="3592682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year check the links to ensure they are still active</a:t>
            </a:r>
          </a:p>
          <a:p>
            <a:endParaRPr lang="en-US" dirty="0" smtClean="0"/>
          </a:p>
          <a:p>
            <a:r>
              <a:rPr lang="en-US" dirty="0" smtClean="0"/>
              <a:t>If you know of local examples please</a:t>
            </a:r>
            <a:r>
              <a:rPr lang="en-US" baseline="0" dirty="0" smtClean="0"/>
              <a:t> add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t>29</a:t>
            </a:fld>
            <a:endParaRPr lang="en-US"/>
          </a:p>
        </p:txBody>
      </p:sp>
    </p:spTree>
    <p:extLst>
      <p:ext uri="{BB962C8B-B14F-4D97-AF65-F5344CB8AC3E}">
        <p14:creationId xmlns:p14="http://schemas.microsoft.com/office/powerpoint/2010/main" val="4134263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Teams</a:t>
            </a:r>
            <a:r>
              <a:rPr lang="en-US" baseline="0" dirty="0" smtClean="0"/>
              <a:t> should complete this self assessment and use the results to determine action planning steps on Workbook page 11.</a:t>
            </a:r>
            <a:r>
              <a:rPr lang="en-US" dirty="0" smtClean="0"/>
              <a:t>	</a:t>
            </a:r>
          </a:p>
          <a:p>
            <a:endParaRPr lang="en-US" dirty="0"/>
          </a:p>
        </p:txBody>
      </p:sp>
      <p:sp>
        <p:nvSpPr>
          <p:cNvPr id="4" name="Slide Number Placeholder 3"/>
          <p:cNvSpPr>
            <a:spLocks noGrp="1"/>
          </p:cNvSpPr>
          <p:nvPr>
            <p:ph type="sldNum" sz="quarter" idx="10"/>
          </p:nvPr>
        </p:nvSpPr>
        <p:spPr/>
        <p:txBody>
          <a:bodyPr/>
          <a:lstStyle/>
          <a:p>
            <a:fld id="{060584E9-FA58-430B-AEAE-4B25BEEB5C0E}"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573457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BC72469-2736-4968-8712-0038B6B8B579}"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050247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CBE647-584C-45FC-8B39-CAA5DFA138ED}" type="slidenum">
              <a:rPr lang="en-US" smtClean="0"/>
              <a:pPr>
                <a:defRPr/>
              </a:pPr>
              <a:t>32</a:t>
            </a:fld>
            <a:endParaRPr lang="en-US" dirty="0"/>
          </a:p>
        </p:txBody>
      </p:sp>
    </p:spTree>
    <p:extLst>
      <p:ext uri="{BB962C8B-B14F-4D97-AF65-F5344CB8AC3E}">
        <p14:creationId xmlns:p14="http://schemas.microsoft.com/office/powerpoint/2010/main" val="1581365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0" dirty="0" smtClean="0"/>
              <a:t>These</a:t>
            </a:r>
            <a:r>
              <a:rPr lang="en-US" b="0" baseline="0" dirty="0" smtClean="0"/>
              <a:t> are the icons that you will see throughout the training and will serve as a guide and a prompt to the content of each slide. </a:t>
            </a:r>
            <a:endParaRPr lang="en-US" b="0" dirty="0"/>
          </a:p>
        </p:txBody>
      </p:sp>
      <p:sp>
        <p:nvSpPr>
          <p:cNvPr id="4" name="Slide Number Placeholder 3"/>
          <p:cNvSpPr>
            <a:spLocks noGrp="1"/>
          </p:cNvSpPr>
          <p:nvPr>
            <p:ph type="sldNum" sz="quarter" idx="10"/>
          </p:nvPr>
        </p:nvSpPr>
        <p:spPr/>
        <p:txBody>
          <a:bodyPr/>
          <a:lstStyle/>
          <a:p>
            <a:fld id="{A5C04D7D-6BCF-BF47-8CAA-5C91DED0285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704628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87D99A-AEDC-467C-88D7-EF60B5520E0D}" type="slidenum">
              <a:rPr lang="en-US" smtClean="0"/>
              <a:pPr/>
              <a:t>4</a:t>
            </a:fld>
            <a:endParaRPr lang="en-US"/>
          </a:p>
        </p:txBody>
      </p:sp>
    </p:spTree>
    <p:extLst>
      <p:ext uri="{BB962C8B-B14F-4D97-AF65-F5344CB8AC3E}">
        <p14:creationId xmlns:p14="http://schemas.microsoft.com/office/powerpoint/2010/main" val="280217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72469-2736-4968-8712-0038B6B8B579}"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3329288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Ask:  what did you notice about changing behavior; did they measure outcomes?  Did having fun make a difference?  What was the reward?</a:t>
            </a:r>
          </a:p>
          <a:p>
            <a:endParaRPr lang="en-US" baseline="0" dirty="0" smtClean="0"/>
          </a:p>
          <a:p>
            <a:r>
              <a:rPr lang="en-US" baseline="0" dirty="0" smtClean="0"/>
              <a:t>1 minute 45 seconds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latin typeface="Tw Cen MT"/>
                <a:cs typeface="Tw Cen MT"/>
              </a:rPr>
              <a:t>http://</a:t>
            </a:r>
            <a:r>
              <a:rPr lang="en-US" sz="1200" dirty="0" err="1" smtClean="0">
                <a:solidFill>
                  <a:schemeClr val="tx2"/>
                </a:solidFill>
                <a:latin typeface="Tw Cen MT"/>
                <a:cs typeface="Tw Cen MT"/>
              </a:rPr>
              <a:t>www.thefuntheory.com</a:t>
            </a:r>
            <a:r>
              <a:rPr lang="en-US" sz="1200" dirty="0" smtClean="0">
                <a:solidFill>
                  <a:schemeClr val="tx2"/>
                </a:solidFill>
                <a:latin typeface="Tw Cen MT"/>
                <a:cs typeface="Tw Cen MT"/>
              </a:rPr>
              <a:t>/piano-staircase</a:t>
            </a:r>
          </a:p>
          <a:p>
            <a:endParaRPr lang="en-US" baseline="0" dirty="0" smtClean="0"/>
          </a:p>
        </p:txBody>
      </p:sp>
      <p:sp>
        <p:nvSpPr>
          <p:cNvPr id="4" name="Slide Number Placeholder 3"/>
          <p:cNvSpPr>
            <a:spLocks noGrp="1"/>
          </p:cNvSpPr>
          <p:nvPr>
            <p:ph type="sldNum" sz="quarter" idx="10"/>
          </p:nvPr>
        </p:nvSpPr>
        <p:spPr/>
        <p:txBody>
          <a:bodyPr/>
          <a:lstStyle/>
          <a:p>
            <a:fld id="{A5C04D7D-6BCF-BF47-8CAA-5C91DED02858}"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1063137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defTabSz="912813" fontAlgn="base">
              <a:spcBef>
                <a:spcPct val="0"/>
              </a:spcBef>
              <a:spcAft>
                <a:spcPct val="0"/>
              </a:spcAft>
              <a:defRPr/>
            </a:pPr>
            <a:fld id="{B4BBF8E8-F261-46BB-956C-015839C3323C}" type="slidenum">
              <a:rPr lang="en-US" smtClean="0">
                <a:solidFill>
                  <a:srgbClr val="000000"/>
                </a:solidFill>
                <a:latin typeface="Arial" pitchFamily="34" charset="0"/>
                <a:ea typeface="MS PGothic" pitchFamily="34" charset="-128"/>
              </a:rPr>
              <a:pPr defTabSz="912813" fontAlgn="base">
                <a:spcBef>
                  <a:spcPct val="0"/>
                </a:spcBef>
                <a:spcAft>
                  <a:spcPct val="0"/>
                </a:spcAft>
                <a:defRPr/>
              </a:pPr>
              <a:t>7</a:t>
            </a:fld>
            <a:endParaRPr lang="en-US" dirty="0" smtClean="0">
              <a:solidFill>
                <a:srgbClr val="000000"/>
              </a:solidFill>
              <a:latin typeface="Arial" pitchFamily="34" charset="0"/>
              <a:ea typeface="MS PGothic" pitchFamily="34" charset="-128"/>
            </a:endParaRPr>
          </a:p>
        </p:txBody>
      </p:sp>
      <p:sp>
        <p:nvSpPr>
          <p:cNvPr id="286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2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0" dirty="0" smtClean="0">
                <a:latin typeface="Arial" pitchFamily="34" charset="0"/>
              </a:rPr>
              <a:t>We need to emphasize</a:t>
            </a:r>
            <a:r>
              <a:rPr lang="en-US" b="0" baseline="0" dirty="0" smtClean="0">
                <a:latin typeface="Arial" pitchFamily="34" charset="0"/>
              </a:rPr>
              <a:t> here that this is true for the classroom, in fact, classroom teachers may find that for most of the school year they must constantly and consistently teach the appropriate behaviors they want to see in their classroom.  During the first couple weeks of school, teachers will spend more time teaching, re-teaching, pre-correcting, acknowledging and supporting implementation of classroom-wide rules for behavior, procedures and routines.  Address behavior first and then teachers will find they have more time for teaching academics.</a:t>
            </a:r>
          </a:p>
          <a:p>
            <a:pPr eaLnBrk="1" hangingPunct="1">
              <a:spcBef>
                <a:spcPct val="0"/>
              </a:spcBef>
            </a:pPr>
            <a:endParaRPr lang="en-US" dirty="0" smtClean="0">
              <a:latin typeface="Arial" pitchFamily="34" charset="0"/>
            </a:endParaRPr>
          </a:p>
          <a:p>
            <a:pPr eaLnBrk="1" hangingPunct="1">
              <a:spcBef>
                <a:spcPct val="0"/>
              </a:spcBef>
            </a:pPr>
            <a:endParaRPr lang="en-US" dirty="0" smtClean="0">
              <a:latin typeface="Arial" pitchFamily="34" charset="0"/>
            </a:endParaRPr>
          </a:p>
          <a:p>
            <a:pPr eaLnBrk="1" hangingPunct="1">
              <a:spcBef>
                <a:spcPct val="0"/>
              </a:spcBef>
            </a:pPr>
            <a:endParaRPr lang="en-US" dirty="0" smtClean="0">
              <a:latin typeface="Arial" pitchFamily="34" charset="0"/>
            </a:endParaRPr>
          </a:p>
          <a:p>
            <a:pPr eaLnBrk="1" hangingPunct="1">
              <a:spcBef>
                <a:spcPct val="0"/>
              </a:spcBef>
            </a:pPr>
            <a:r>
              <a:rPr lang="en-US" dirty="0" smtClean="0">
                <a:latin typeface="Arial" pitchFamily="34" charset="0"/>
              </a:rPr>
              <a:t>Can’t just put the expectations and rules on the wall and walk away.. </a:t>
            </a:r>
          </a:p>
          <a:p>
            <a:pPr eaLnBrk="1" hangingPunct="1">
              <a:spcBef>
                <a:spcPct val="0"/>
              </a:spcBef>
            </a:pPr>
            <a:r>
              <a:rPr lang="en-US" dirty="0" smtClean="0">
                <a:latin typeface="Arial" pitchFamily="34" charset="0"/>
              </a:rPr>
              <a:t>If you emphasize “it” the students will see it’s importance</a:t>
            </a:r>
          </a:p>
          <a:p>
            <a:pPr eaLnBrk="1" hangingPunct="1">
              <a:spcBef>
                <a:spcPct val="0"/>
              </a:spcBef>
            </a:pPr>
            <a:r>
              <a:rPr lang="en-US" dirty="0" smtClean="0">
                <a:latin typeface="Arial" pitchFamily="34" charset="0"/>
              </a:rPr>
              <a:t>If you model “it” the students will learn how to do “it”.</a:t>
            </a:r>
          </a:p>
          <a:p>
            <a:pPr eaLnBrk="1" hangingPunct="1">
              <a:spcBef>
                <a:spcPct val="0"/>
              </a:spcBef>
            </a:pPr>
            <a:r>
              <a:rPr lang="en-US" dirty="0" smtClean="0">
                <a:latin typeface="Arial" pitchFamily="34" charset="0"/>
              </a:rPr>
              <a:t>Consistently provide students with feedback, emphasizing students who are doing “it”.</a:t>
            </a:r>
          </a:p>
          <a:p>
            <a:pPr eaLnBrk="1" hangingPunct="1">
              <a:spcBef>
                <a:spcPct val="0"/>
              </a:spcBef>
            </a:pPr>
            <a:endParaRPr lang="en-US" b="1" dirty="0" smtClean="0">
              <a:latin typeface="Arial" pitchFamily="34" charset="0"/>
            </a:endParaRPr>
          </a:p>
          <a:p>
            <a:pPr eaLnBrk="1" hangingPunct="1">
              <a:spcBef>
                <a:spcPct val="0"/>
              </a:spcBef>
            </a:pPr>
            <a:endParaRPr lang="en-US" dirty="0" smtClean="0">
              <a:latin typeface="Arial" pitchFamily="34" charset="0"/>
            </a:endParaRPr>
          </a:p>
          <a:p>
            <a:pPr eaLnBrk="1" hangingPunct="1">
              <a:spcBef>
                <a:spcPct val="0"/>
              </a:spcBef>
            </a:pPr>
            <a:endParaRPr lang="en-US" b="1" i="1" dirty="0" smtClean="0">
              <a:latin typeface="Arial" pitchFamily="34" charset="0"/>
            </a:endParaRPr>
          </a:p>
          <a:p>
            <a:pPr eaLnBrk="1" hangingPunct="1">
              <a:spcBef>
                <a:spcPct val="0"/>
              </a:spcBef>
            </a:pPr>
            <a:endParaRPr lang="en-US" dirty="0" smtClean="0">
              <a:latin typeface="Arial" pitchFamily="34" charset="0"/>
            </a:endParaRPr>
          </a:p>
        </p:txBody>
      </p:sp>
    </p:spTree>
    <p:extLst>
      <p:ext uri="{BB962C8B-B14F-4D97-AF65-F5344CB8AC3E}">
        <p14:creationId xmlns:p14="http://schemas.microsoft.com/office/powerpoint/2010/main" val="535578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defTabSz="912813" fontAlgn="base">
              <a:spcBef>
                <a:spcPct val="0"/>
              </a:spcBef>
              <a:spcAft>
                <a:spcPct val="0"/>
              </a:spcAft>
              <a:defRPr/>
            </a:pPr>
            <a:fld id="{D40090EB-3B4B-449F-BA57-23B8D67831C5}" type="slidenum">
              <a:rPr lang="en-US" smtClean="0">
                <a:solidFill>
                  <a:srgbClr val="000000"/>
                </a:solidFill>
                <a:latin typeface="Arial" pitchFamily="34" charset="0"/>
                <a:ea typeface="MS PGothic" pitchFamily="34" charset="-128"/>
              </a:rPr>
              <a:pPr defTabSz="912813" fontAlgn="base">
                <a:spcBef>
                  <a:spcPct val="0"/>
                </a:spcBef>
                <a:spcAft>
                  <a:spcPct val="0"/>
                </a:spcAft>
                <a:defRPr/>
              </a:pPr>
              <a:t>8</a:t>
            </a:fld>
            <a:endParaRPr lang="en-US" dirty="0" smtClean="0">
              <a:solidFill>
                <a:srgbClr val="000000"/>
              </a:solidFill>
              <a:latin typeface="Arial" pitchFamily="34" charset="0"/>
              <a:ea typeface="MS PGothic" pitchFamily="34" charset="-128"/>
            </a:endParaRPr>
          </a:p>
        </p:txBody>
      </p:sp>
      <p:sp>
        <p:nvSpPr>
          <p:cNvPr id="287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60" name="Rectangle 3"/>
          <p:cNvSpPr>
            <a:spLocks noGrp="1" noChangeArrowheads="1"/>
          </p:cNvSpPr>
          <p:nvPr>
            <p:ph type="body" idx="1"/>
          </p:nvPr>
        </p:nvSpPr>
        <p:spPr bwMode="auto">
          <a:extLst/>
        </p:spPr>
        <p:txBody>
          <a:bodyPr wrap="square" numCol="1" anchor="t" anchorCtr="0" compatLnSpc="1">
            <a:prstTxWarp prst="textNoShape">
              <a:avLst/>
            </a:prstTxWarp>
          </a:bodyPr>
          <a:lstStyle/>
          <a:p>
            <a:pPr defTabSz="914355" eaLnBrk="1" fontAlgn="auto" hangingPunct="1">
              <a:spcBef>
                <a:spcPts val="0"/>
              </a:spcBef>
              <a:spcAft>
                <a:spcPts val="0"/>
              </a:spcAft>
              <a:defRPr/>
            </a:pPr>
            <a:r>
              <a:rPr lang="en-US" i="1" dirty="0" smtClean="0">
                <a:latin typeface="Arial" pitchFamily="34" charset="0"/>
              </a:rPr>
              <a:t>We can’t assume: </a:t>
            </a:r>
          </a:p>
          <a:p>
            <a:pPr marL="171441" indent="-171441" defTabSz="914355" eaLnBrk="1" fontAlgn="auto" hangingPunct="1">
              <a:spcBef>
                <a:spcPts val="0"/>
              </a:spcBef>
              <a:spcAft>
                <a:spcPts val="0"/>
              </a:spcAft>
              <a:buFont typeface="Arial" pitchFamily="34" charset="0"/>
              <a:buChar char="•"/>
              <a:defRPr/>
            </a:pPr>
            <a:r>
              <a:rPr lang="en-US" dirty="0" smtClean="0">
                <a:latin typeface="Arial" pitchFamily="34" charset="0"/>
              </a:rPr>
              <a:t>that students know the expectations/rules and appropriate ways to behave</a:t>
            </a:r>
          </a:p>
          <a:p>
            <a:pPr marL="171441" indent="-171441" defTabSz="914355" eaLnBrk="1" fontAlgn="auto" hangingPunct="1">
              <a:spcBef>
                <a:spcPts val="0"/>
              </a:spcBef>
              <a:spcAft>
                <a:spcPts val="0"/>
              </a:spcAft>
              <a:buFont typeface="Arial" pitchFamily="34" charset="0"/>
              <a:buChar char="•"/>
              <a:defRPr/>
            </a:pPr>
            <a:r>
              <a:rPr lang="en-US" dirty="0" smtClean="0">
                <a:latin typeface="Arial" pitchFamily="34" charset="0"/>
              </a:rPr>
              <a:t>That students will learn appropriate behaviors quickly and effectively without consistent practice and modeling</a:t>
            </a:r>
          </a:p>
          <a:p>
            <a:pPr defTabSz="914355" eaLnBrk="1" fontAlgn="auto" hangingPunct="1">
              <a:spcBef>
                <a:spcPts val="0"/>
              </a:spcBef>
              <a:spcAft>
                <a:spcPts val="0"/>
              </a:spcAft>
              <a:defRPr/>
            </a:pPr>
            <a:r>
              <a:rPr lang="en-US" i="1" dirty="0" smtClean="0">
                <a:latin typeface="Arial" pitchFamily="34" charset="0"/>
              </a:rPr>
              <a:t>We must assume:</a:t>
            </a:r>
          </a:p>
          <a:p>
            <a:pPr marL="171441" indent="-171441" defTabSz="914355" eaLnBrk="1" fontAlgn="auto" hangingPunct="1">
              <a:spcBef>
                <a:spcPts val="0"/>
              </a:spcBef>
              <a:spcAft>
                <a:spcPts val="0"/>
              </a:spcAft>
              <a:buFont typeface="Arial" pitchFamily="34" charset="0"/>
              <a:buChar char="•"/>
              <a:defRPr/>
            </a:pPr>
            <a:r>
              <a:rPr lang="en-US" dirty="0" smtClean="0">
                <a:latin typeface="Arial" pitchFamily="34" charset="0"/>
              </a:rPr>
              <a:t>Students will require different curricula, instructional modalities supports, etc., to learn appropriate behavior</a:t>
            </a:r>
          </a:p>
          <a:p>
            <a:pPr marL="171441" indent="-171441" defTabSz="914355" eaLnBrk="1" fontAlgn="auto" hangingPunct="1">
              <a:spcBef>
                <a:spcPts val="0"/>
              </a:spcBef>
              <a:spcAft>
                <a:spcPts val="0"/>
              </a:spcAft>
              <a:buFont typeface="Arial" pitchFamily="34" charset="0"/>
              <a:buChar char="•"/>
              <a:defRPr/>
            </a:pPr>
            <a:r>
              <a:rPr lang="en-US" dirty="0" smtClean="0">
                <a:latin typeface="Arial" pitchFamily="34" charset="0"/>
              </a:rPr>
              <a:t>We need to teach expectations/rules and appropriate behaviors as effectively as we teach academic skills</a:t>
            </a:r>
          </a:p>
          <a:p>
            <a:pPr marL="171441" indent="-171441" defTabSz="914355" eaLnBrk="1" fontAlgn="auto" hangingPunct="1">
              <a:spcBef>
                <a:spcPts val="0"/>
              </a:spcBef>
              <a:spcAft>
                <a:spcPts val="0"/>
              </a:spcAft>
              <a:buFont typeface="Arial" pitchFamily="34" charset="0"/>
              <a:buChar char="•"/>
              <a:defRPr/>
            </a:pPr>
            <a:endParaRPr lang="en-US" dirty="0" smtClean="0">
              <a:latin typeface="Arial" pitchFamily="34" charset="0"/>
            </a:endParaRPr>
          </a:p>
          <a:p>
            <a:pPr marL="171441" indent="-171441" defTabSz="914355" eaLnBrk="1" fontAlgn="auto" hangingPunct="1">
              <a:spcBef>
                <a:spcPts val="0"/>
              </a:spcBef>
              <a:spcAft>
                <a:spcPts val="0"/>
              </a:spcAft>
              <a:buFont typeface="Arial" pitchFamily="34" charset="0"/>
              <a:buChar char="•"/>
              <a:defRPr/>
            </a:pPr>
            <a:r>
              <a:rPr lang="en-US" b="1" dirty="0" smtClean="0">
                <a:latin typeface="Arial" pitchFamily="34" charset="0"/>
              </a:rPr>
              <a:t>Important for people to hear this</a:t>
            </a:r>
            <a:r>
              <a:rPr lang="en-US" b="1" baseline="0" dirty="0" smtClean="0">
                <a:latin typeface="Arial" pitchFamily="34" charset="0"/>
              </a:rPr>
              <a:t> information.  Great slide.</a:t>
            </a:r>
            <a:endParaRPr lang="en-US" b="1" dirty="0" smtClean="0">
              <a:latin typeface="Arial" pitchFamily="34" charset="0"/>
            </a:endParaRPr>
          </a:p>
          <a:p>
            <a:pPr defTabSz="914355" eaLnBrk="1" fontAlgn="auto" hangingPunct="1">
              <a:spcBef>
                <a:spcPts val="0"/>
              </a:spcBef>
              <a:spcAft>
                <a:spcPts val="0"/>
              </a:spcAft>
              <a:defRPr/>
            </a:pPr>
            <a:endParaRPr lang="en-US" dirty="0" smtClean="0">
              <a:latin typeface="Arial" pitchFamily="34" charset="0"/>
            </a:endParaRPr>
          </a:p>
        </p:txBody>
      </p:sp>
    </p:spTree>
    <p:extLst>
      <p:ext uri="{BB962C8B-B14F-4D97-AF65-F5344CB8AC3E}">
        <p14:creationId xmlns:p14="http://schemas.microsoft.com/office/powerpoint/2010/main" val="1515895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The following quote by Tom </a:t>
            </a:r>
            <a:r>
              <a:rPr lang="en-US" dirty="0" err="1" smtClean="0"/>
              <a:t>Herner</a:t>
            </a:r>
            <a:r>
              <a:rPr lang="en-US" dirty="0" smtClean="0"/>
              <a:t> expresses our difficulties with dealing with challenging behavior. </a:t>
            </a:r>
          </a:p>
          <a:p>
            <a:pPr eaLnBrk="1" hangingPunct="1">
              <a:spcBef>
                <a:spcPct val="0"/>
              </a:spcBef>
            </a:pPr>
            <a:r>
              <a:rPr lang="en-US" dirty="0" smtClean="0"/>
              <a:t>Read quote. </a:t>
            </a:r>
          </a:p>
          <a:p>
            <a:pPr eaLnBrk="1" hangingPunct="1">
              <a:spcBef>
                <a:spcPct val="0"/>
              </a:spcBef>
            </a:pPr>
            <a:r>
              <a:rPr lang="en-US" dirty="0" smtClean="0"/>
              <a:t>Do we regard behavior as a skill deficit that needs to be taught or do we perceive it as something that needs to be punished?  If we perceive it as something to be punished then it is very clear that we regard it differently than any of the other behaviors or skills that we address at school.  As a result, we tend to approach it in less-effective and less-professional ways.  Appropriate behavior should be taught just like reading, swimming or driving.</a:t>
            </a:r>
          </a:p>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10</a:t>
            </a:fld>
            <a:endParaRPr lang="en-US"/>
          </a:p>
        </p:txBody>
      </p:sp>
    </p:spTree>
    <p:extLst>
      <p:ext uri="{BB962C8B-B14F-4D97-AF65-F5344CB8AC3E}">
        <p14:creationId xmlns:p14="http://schemas.microsoft.com/office/powerpoint/2010/main" val="150886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8829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158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12563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61189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88295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p:nvSpPr>
        <p:spPr>
          <a:xfrm>
            <a:off x="-388471" y="-254000"/>
            <a:ext cx="4273177" cy="17630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a:spLocks noChangeAspect="1"/>
          </p:cNvSpPr>
          <p:nvPr/>
        </p:nvSpPr>
        <p:spPr>
          <a:xfrm>
            <a:off x="557958" y="-2443850"/>
            <a:ext cx="8078043" cy="7897381"/>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CC6E8"/>
              </a:solidFill>
            </a:endParaRPr>
          </a:p>
        </p:txBody>
      </p:sp>
      <p:sp>
        <p:nvSpPr>
          <p:cNvPr id="4" name="Rounded Rectangle 3"/>
          <p:cNvSpPr>
            <a:spLocks noChangeAspect="1"/>
          </p:cNvSpPr>
          <p:nvPr/>
        </p:nvSpPr>
        <p:spPr>
          <a:xfrm>
            <a:off x="722313" y="-2106699"/>
            <a:ext cx="7772400" cy="7394492"/>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394662" y="3798999"/>
            <a:ext cx="7211452" cy="1362075"/>
          </a:xfrm>
        </p:spPr>
        <p:txBody>
          <a:bodyPr anchor="t"/>
          <a:lstStyle>
            <a:lvl1pPr algn="l">
              <a:defRPr sz="4000" b="1" cap="all">
                <a:solidFill>
                  <a:srgbClr val="FFFFFF"/>
                </a:solidFill>
              </a:defRPr>
            </a:lvl1pPr>
          </a:lstStyle>
          <a:p>
            <a:r>
              <a:rPr lang="en-US" dirty="0" smtClean="0"/>
              <a:t>Click to edit master style</a:t>
            </a:r>
            <a:endParaRPr lang="en-US" dirty="0"/>
          </a:p>
        </p:txBody>
      </p:sp>
      <p:sp>
        <p:nvSpPr>
          <p:cNvPr id="3" name="Text Placeholder 2"/>
          <p:cNvSpPr>
            <a:spLocks noGrp="1"/>
          </p:cNvSpPr>
          <p:nvPr>
            <p:ph type="body" idx="1" hasCustomPrompt="1"/>
          </p:nvPr>
        </p:nvSpPr>
        <p:spPr>
          <a:xfrm>
            <a:off x="1708425" y="4630384"/>
            <a:ext cx="7628125"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Tree>
    <p:extLst>
      <p:ext uri="{BB962C8B-B14F-4D97-AF65-F5344CB8AC3E}">
        <p14:creationId xmlns:p14="http://schemas.microsoft.com/office/powerpoint/2010/main" val="3188733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ounded Rectangle 3"/>
          <p:cNvSpPr>
            <a:spLocks noChangeAspect="1"/>
          </p:cNvSpPr>
          <p:nvPr/>
        </p:nvSpPr>
        <p:spPr>
          <a:xfrm>
            <a:off x="740809" y="1557077"/>
            <a:ext cx="5185667" cy="4875250"/>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2112" y="4558618"/>
            <a:ext cx="4630293" cy="838419"/>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1515875" y="5285303"/>
            <a:ext cx="4316530" cy="651044"/>
          </a:xfrm>
        </p:spPr>
        <p:txBody>
          <a:bodyPr anchor="t"/>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
        <p:nvSpPr>
          <p:cNvPr id="7" name="Rounded Rectangle 6"/>
          <p:cNvSpPr>
            <a:spLocks noChangeAspect="1"/>
          </p:cNvSpPr>
          <p:nvPr/>
        </p:nvSpPr>
        <p:spPr>
          <a:xfrm>
            <a:off x="924307" y="1479300"/>
            <a:ext cx="5185667" cy="4875250"/>
          </a:xfrm>
          <a:prstGeom prst="round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253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stStyle>
          <a:p>
            <a:pPr lvl="0" algn="r"/>
            <a:r>
              <a:rPr lang="en-US" sz="1400" smtClean="0">
                <a:solidFill>
                  <a:srgbClr val="3A53A5"/>
                </a:solidFill>
                <a:latin typeface="Tw Cen MT"/>
                <a:cs typeface="Tw Cen MT"/>
              </a:rPr>
              <a:t>Click to edit Master text styles</a:t>
            </a:r>
          </a:p>
        </p:txBody>
      </p:sp>
    </p:spTree>
    <p:extLst>
      <p:ext uri="{BB962C8B-B14F-4D97-AF65-F5344CB8AC3E}">
        <p14:creationId xmlns:p14="http://schemas.microsoft.com/office/powerpoint/2010/main" val="4196657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4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47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6681" y="502281"/>
            <a:ext cx="7297840" cy="91535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4920" y="15218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4920" y="2161645"/>
            <a:ext cx="4040188"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12745" y="15218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12745" y="2161645"/>
            <a:ext cx="4041775"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898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userDrawn="1"/>
        </p:nvSpPr>
        <p:spPr>
          <a:xfrm>
            <a:off x="-388471" y="-254000"/>
            <a:ext cx="4273177" cy="17630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a:spLocks noChangeAspect="1"/>
          </p:cNvSpPr>
          <p:nvPr userDrawn="1"/>
        </p:nvSpPr>
        <p:spPr>
          <a:xfrm>
            <a:off x="557958" y="-2443850"/>
            <a:ext cx="8078043" cy="7897381"/>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CC6E8"/>
              </a:solidFill>
            </a:endParaRPr>
          </a:p>
        </p:txBody>
      </p:sp>
      <p:sp>
        <p:nvSpPr>
          <p:cNvPr id="4" name="Rounded Rectangle 3"/>
          <p:cNvSpPr>
            <a:spLocks noChangeAspect="1"/>
          </p:cNvSpPr>
          <p:nvPr userDrawn="1"/>
        </p:nvSpPr>
        <p:spPr>
          <a:xfrm>
            <a:off x="722313" y="-2106699"/>
            <a:ext cx="7772400" cy="7394492"/>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394662" y="3798999"/>
            <a:ext cx="7211452" cy="1362075"/>
          </a:xfrm>
        </p:spPr>
        <p:txBody>
          <a:bodyPr anchor="t"/>
          <a:lstStyle>
            <a:lvl1pPr algn="l">
              <a:defRPr sz="4000" b="1" cap="all">
                <a:solidFill>
                  <a:srgbClr val="FFFFFF"/>
                </a:solidFill>
              </a:defRPr>
            </a:lvl1pPr>
          </a:lstStyle>
          <a:p>
            <a:r>
              <a:rPr lang="en-US" dirty="0" smtClean="0"/>
              <a:t>Click to edit master style</a:t>
            </a:r>
            <a:endParaRPr lang="en-US" dirty="0"/>
          </a:p>
        </p:txBody>
      </p:sp>
      <p:sp>
        <p:nvSpPr>
          <p:cNvPr id="3" name="Text Placeholder 2"/>
          <p:cNvSpPr>
            <a:spLocks noGrp="1"/>
          </p:cNvSpPr>
          <p:nvPr>
            <p:ph type="body" idx="1" hasCustomPrompt="1"/>
          </p:nvPr>
        </p:nvSpPr>
        <p:spPr>
          <a:xfrm>
            <a:off x="1708425" y="4630384"/>
            <a:ext cx="7628125"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Tree>
    <p:extLst>
      <p:ext uri="{BB962C8B-B14F-4D97-AF65-F5344CB8AC3E}">
        <p14:creationId xmlns:p14="http://schemas.microsoft.com/office/powerpoint/2010/main" val="3188733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332618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787A095-2F98-4C3A-BBB8-485F4FB20A2D}" type="datetimeFigureOut">
              <a:rPr lang="en-US" smtClean="0"/>
              <a:pPr/>
              <a:t>7/26/2017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6FD1565-9871-4BB4-9234-C890C0AE87D2}" type="slidenum">
              <a:rPr lang="en-US" smtClean="0"/>
              <a:pPr/>
              <a:t>‹#›</a:t>
            </a:fld>
            <a:endParaRPr lang="en-US"/>
          </a:p>
        </p:txBody>
      </p:sp>
    </p:spTree>
    <p:extLst>
      <p:ext uri="{BB962C8B-B14F-4D97-AF65-F5344CB8AC3E}">
        <p14:creationId xmlns:p14="http://schemas.microsoft.com/office/powerpoint/2010/main" val="467641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7753C91-E5FA-5343-B00A-BA6B2918D08D}" type="datetimeFigureOut">
              <a:rPr lang="en-US" smtClean="0"/>
              <a:pPr/>
              <a:t>7/26/2017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F362B41-2CE7-2042-8840-342734A2CA25}" type="slidenum">
              <a:rPr lang="en-US" smtClean="0"/>
              <a:pPr/>
              <a:t>‹#›</a:t>
            </a:fld>
            <a:endParaRPr lang="en-US"/>
          </a:p>
        </p:txBody>
      </p:sp>
    </p:spTree>
    <p:extLst>
      <p:ext uri="{BB962C8B-B14F-4D97-AF65-F5344CB8AC3E}">
        <p14:creationId xmlns:p14="http://schemas.microsoft.com/office/powerpoint/2010/main" val="628357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2514600" cy="12192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86200" y="609600"/>
            <a:ext cx="480060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0" y="1981201"/>
            <a:ext cx="2514600" cy="419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4362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ontent Slide 3">
    <p:bg>
      <p:bgPr>
        <a:gradFill flip="none" rotWithShape="1">
          <a:gsLst>
            <a:gs pos="0">
              <a:srgbClr val="FFC000"/>
            </a:gs>
            <a:gs pos="100000">
              <a:schemeClr val="accent1">
                <a:tint val="44500"/>
                <a:satMod val="160000"/>
              </a:schemeClr>
            </a:gs>
            <a:gs pos="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10" name="Text Placeholder 2"/>
          <p:cNvSpPr>
            <a:spLocks noGrp="1"/>
          </p:cNvSpPr>
          <p:nvPr>
            <p:ph idx="1"/>
          </p:nvPr>
        </p:nvSpPr>
        <p:spPr>
          <a:xfrm>
            <a:off x="457200" y="1828800"/>
            <a:ext cx="8229600"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p:nvCxnSpPr>
        <p:spPr>
          <a:xfrm>
            <a:off x="914400" y="1447800"/>
            <a:ext cx="7336967" cy="0"/>
          </a:xfrm>
          <a:prstGeom prst="line">
            <a:avLst/>
          </a:prstGeom>
          <a:ln w="57150">
            <a:solidFill>
              <a:srgbClr val="3A54A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14400" y="1524000"/>
            <a:ext cx="7336967" cy="0"/>
          </a:xfrm>
          <a:prstGeom prst="line">
            <a:avLst/>
          </a:prstGeom>
          <a:ln w="28575">
            <a:solidFill>
              <a:srgbClr val="3A54A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11673" y="486892"/>
            <a:ext cx="7317927" cy="10371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1" name="Footer Placeholder 4"/>
          <p:cNvSpPr>
            <a:spLocks noGrp="1"/>
          </p:cNvSpPr>
          <p:nvPr>
            <p:ph type="ftr" sz="quarter" idx="3"/>
          </p:nvPr>
        </p:nvSpPr>
        <p:spPr>
          <a:xfrm>
            <a:off x="457200" y="6248133"/>
            <a:ext cx="739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65769679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Default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911673" y="486892"/>
            <a:ext cx="7317927" cy="10371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8" name="Text Placeholder 2"/>
          <p:cNvSpPr>
            <a:spLocks noGrp="1"/>
          </p:cNvSpPr>
          <p:nvPr>
            <p:ph idx="1"/>
          </p:nvPr>
        </p:nvSpPr>
        <p:spPr>
          <a:xfrm>
            <a:off x="457200" y="2057400"/>
            <a:ext cx="8229600" cy="4068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457200" y="6248133"/>
            <a:ext cx="746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35760235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72617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999555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43421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22351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ounded Rectangle 3"/>
          <p:cNvSpPr>
            <a:spLocks noChangeAspect="1"/>
          </p:cNvSpPr>
          <p:nvPr userDrawn="1"/>
        </p:nvSpPr>
        <p:spPr>
          <a:xfrm>
            <a:off x="740809" y="1557077"/>
            <a:ext cx="5185667" cy="4875250"/>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2112" y="4558618"/>
            <a:ext cx="4630293" cy="838419"/>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1515875" y="5285303"/>
            <a:ext cx="4316530" cy="651044"/>
          </a:xfrm>
        </p:spPr>
        <p:txBody>
          <a:bodyPr anchor="t"/>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
        <p:nvSpPr>
          <p:cNvPr id="7" name="Rounded Rectangle 6"/>
          <p:cNvSpPr>
            <a:spLocks noChangeAspect="1"/>
          </p:cNvSpPr>
          <p:nvPr userDrawn="1"/>
        </p:nvSpPr>
        <p:spPr>
          <a:xfrm>
            <a:off x="924307" y="1479300"/>
            <a:ext cx="5185667" cy="4875250"/>
          </a:xfrm>
          <a:prstGeom prst="round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2535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56429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stStyle>
          <a:p>
            <a:pPr algn="r"/>
            <a:r>
              <a:rPr lang="en-US" sz="1400" dirty="0" smtClean="0">
                <a:solidFill>
                  <a:srgbClr val="3A53A5"/>
                </a:solidFill>
                <a:latin typeface="Tw Cen MT"/>
                <a:cs typeface="Tw Cen MT"/>
              </a:rPr>
              <a:t>Overview</a:t>
            </a:r>
            <a:r>
              <a:rPr lang="en-US" sz="1400" baseline="0" dirty="0" smtClean="0">
                <a:solidFill>
                  <a:srgbClr val="3A53A5"/>
                </a:solidFill>
                <a:latin typeface="Tw Cen MT"/>
                <a:cs typeface="Tw Cen MT"/>
              </a:rPr>
              <a:t>:</a:t>
            </a:r>
            <a:r>
              <a:rPr lang="en-US" sz="1400" dirty="0" smtClean="0">
                <a:solidFill>
                  <a:srgbClr val="3A53A5"/>
                </a:solidFill>
                <a:latin typeface="Tw Cen MT"/>
                <a:cs typeface="Tw Cen MT"/>
              </a:rPr>
              <a:t> Tier I Team Training</a:t>
            </a:r>
          </a:p>
        </p:txBody>
      </p:sp>
    </p:spTree>
    <p:extLst>
      <p:ext uri="{BB962C8B-B14F-4D97-AF65-F5344CB8AC3E}">
        <p14:creationId xmlns:p14="http://schemas.microsoft.com/office/powerpoint/2010/main" val="4196657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911673" y="486892"/>
            <a:ext cx="7317927" cy="10371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8" name="Text Placeholder 2"/>
          <p:cNvSpPr>
            <a:spLocks noGrp="1"/>
          </p:cNvSpPr>
          <p:nvPr>
            <p:ph idx="1"/>
          </p:nvPr>
        </p:nvSpPr>
        <p:spPr>
          <a:xfrm>
            <a:off x="457200" y="2057400"/>
            <a:ext cx="8229600" cy="4068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457200" y="6248133"/>
            <a:ext cx="746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85503750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0652959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1586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882953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userDrawn="1"/>
        </p:nvSpPr>
        <p:spPr>
          <a:xfrm>
            <a:off x="-388471" y="-254000"/>
            <a:ext cx="4273177" cy="17630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6" name="Rounded Rectangle 5"/>
          <p:cNvSpPr>
            <a:spLocks noChangeAspect="1"/>
          </p:cNvSpPr>
          <p:nvPr userDrawn="1"/>
        </p:nvSpPr>
        <p:spPr>
          <a:xfrm>
            <a:off x="557958" y="-2443850"/>
            <a:ext cx="8078043" cy="7897381"/>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CC6E8"/>
              </a:solidFill>
              <a:latin typeface="Calibri"/>
            </a:endParaRPr>
          </a:p>
        </p:txBody>
      </p:sp>
      <p:sp>
        <p:nvSpPr>
          <p:cNvPr id="4" name="Rounded Rectangle 3"/>
          <p:cNvSpPr>
            <a:spLocks noChangeAspect="1"/>
          </p:cNvSpPr>
          <p:nvPr userDrawn="1"/>
        </p:nvSpPr>
        <p:spPr>
          <a:xfrm>
            <a:off x="722313" y="-2106699"/>
            <a:ext cx="7772400" cy="7394492"/>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 name="Title 1"/>
          <p:cNvSpPr>
            <a:spLocks noGrp="1"/>
          </p:cNvSpPr>
          <p:nvPr>
            <p:ph type="title" hasCustomPrompt="1"/>
          </p:nvPr>
        </p:nvSpPr>
        <p:spPr>
          <a:xfrm>
            <a:off x="1394662" y="3798999"/>
            <a:ext cx="7211452" cy="1362075"/>
          </a:xfrm>
        </p:spPr>
        <p:txBody>
          <a:bodyPr anchor="t"/>
          <a:lstStyle>
            <a:lvl1pPr algn="l">
              <a:defRPr sz="4000" b="1" cap="all">
                <a:solidFill>
                  <a:srgbClr val="FFFFFF"/>
                </a:solidFill>
              </a:defRPr>
            </a:lvl1pPr>
          </a:lstStyle>
          <a:p>
            <a:r>
              <a:rPr lang="en-US" dirty="0" smtClean="0"/>
              <a:t>Click to edit master style</a:t>
            </a:r>
            <a:endParaRPr lang="en-US" dirty="0"/>
          </a:p>
        </p:txBody>
      </p:sp>
      <p:sp>
        <p:nvSpPr>
          <p:cNvPr id="3" name="Text Placeholder 2"/>
          <p:cNvSpPr>
            <a:spLocks noGrp="1"/>
          </p:cNvSpPr>
          <p:nvPr>
            <p:ph type="body" idx="1" hasCustomPrompt="1"/>
          </p:nvPr>
        </p:nvSpPr>
        <p:spPr>
          <a:xfrm>
            <a:off x="1708425" y="4630384"/>
            <a:ext cx="7628125"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Tree>
    <p:extLst>
      <p:ext uri="{BB962C8B-B14F-4D97-AF65-F5344CB8AC3E}">
        <p14:creationId xmlns:p14="http://schemas.microsoft.com/office/powerpoint/2010/main" val="3188733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Rounded Rectangle 3"/>
          <p:cNvSpPr>
            <a:spLocks noChangeAspect="1"/>
          </p:cNvSpPr>
          <p:nvPr userDrawn="1"/>
        </p:nvSpPr>
        <p:spPr>
          <a:xfrm>
            <a:off x="740809" y="705949"/>
            <a:ext cx="5185667" cy="4875250"/>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 name="Title 1"/>
          <p:cNvSpPr>
            <a:spLocks noGrp="1"/>
          </p:cNvSpPr>
          <p:nvPr>
            <p:ph type="title"/>
          </p:nvPr>
        </p:nvSpPr>
        <p:spPr>
          <a:xfrm>
            <a:off x="1202112" y="4558618"/>
            <a:ext cx="4630293" cy="838419"/>
          </a:xfrm>
        </p:spPr>
        <p:txBody>
          <a:bodyPr anchor="t"/>
          <a:lstStyle>
            <a:lvl1pPr algn="l">
              <a:defRPr sz="4000" b="1" cap="all">
                <a:solidFill>
                  <a:srgbClr val="3366FF"/>
                </a:solidFill>
              </a:defRPr>
            </a:lvl1pPr>
          </a:lstStyle>
          <a:p>
            <a:r>
              <a:rPr lang="en-US" smtClean="0"/>
              <a:t>Click to edit Master title style</a:t>
            </a:r>
            <a:endParaRPr lang="en-US" dirty="0"/>
          </a:p>
        </p:txBody>
      </p:sp>
      <p:sp>
        <p:nvSpPr>
          <p:cNvPr id="7" name="Rounded Rectangle 6"/>
          <p:cNvSpPr>
            <a:spLocks noChangeAspect="1"/>
          </p:cNvSpPr>
          <p:nvPr userDrawn="1"/>
        </p:nvSpPr>
        <p:spPr>
          <a:xfrm>
            <a:off x="924307" y="844331"/>
            <a:ext cx="5185667" cy="4875250"/>
          </a:xfrm>
          <a:prstGeom prst="roundRect">
            <a:avLst/>
          </a:prstGeom>
          <a:noFill/>
          <a:ln w="762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Tree>
    <p:extLst>
      <p:ext uri="{BB962C8B-B14F-4D97-AF65-F5344CB8AC3E}">
        <p14:creationId xmlns:p14="http://schemas.microsoft.com/office/powerpoint/2010/main" val="2868253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298" y="350815"/>
            <a:ext cx="6987106" cy="915357"/>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665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4604" y="350815"/>
            <a:ext cx="6987106" cy="91535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4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479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920" y="502281"/>
            <a:ext cx="7297840" cy="91535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4920" y="15218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4920" y="2161645"/>
            <a:ext cx="4040188"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12745" y="15218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12745" y="2161645"/>
            <a:ext cx="4041775"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8988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2155" y="377391"/>
            <a:ext cx="6987106" cy="91535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69332618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683AF7F-F036-1E4E-BF42-764F42934174}" type="datetimeFigureOut">
              <a:rPr lang="en-US" smtClean="0">
                <a:solidFill>
                  <a:srgbClr val="3A54A5"/>
                </a:solidFill>
                <a:latin typeface="Calibri"/>
              </a:rPr>
              <a:pPr/>
              <a:t>7/26/2017</a:t>
            </a:fld>
            <a:endParaRPr lang="en-US">
              <a:solidFill>
                <a:srgbClr val="3A54A5"/>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3A54A5"/>
              </a:solidFill>
              <a:latin typeface="Calibri"/>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C1455EE-77DE-CA4D-8BDA-275EE10F6A13}" type="slidenum">
              <a:rPr lang="en-US" smtClean="0">
                <a:solidFill>
                  <a:srgbClr val="3A54A5"/>
                </a:solidFill>
                <a:latin typeface="Calibri"/>
              </a:rPr>
              <a:pPr/>
              <a:t>‹#›</a:t>
            </a:fld>
            <a:endParaRPr lang="en-US">
              <a:solidFill>
                <a:srgbClr val="3A54A5"/>
              </a:solidFill>
              <a:latin typeface="Calibri"/>
            </a:endParaRPr>
          </a:p>
        </p:txBody>
      </p:sp>
    </p:spTree>
    <p:extLst>
      <p:ext uri="{BB962C8B-B14F-4D97-AF65-F5344CB8AC3E}">
        <p14:creationId xmlns:p14="http://schemas.microsoft.com/office/powerpoint/2010/main" val="4164052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73730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911673" y="486892"/>
            <a:ext cx="7317927" cy="10371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8" name="Text Placeholder 2"/>
          <p:cNvSpPr>
            <a:spLocks noGrp="1"/>
          </p:cNvSpPr>
          <p:nvPr>
            <p:ph idx="1"/>
          </p:nvPr>
        </p:nvSpPr>
        <p:spPr>
          <a:xfrm>
            <a:off x="457200" y="2057400"/>
            <a:ext cx="8229600" cy="4068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457200" y="6248133"/>
            <a:ext cx="746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85503750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882953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p:nvSpPr>
        <p:spPr>
          <a:xfrm>
            <a:off x="-388471" y="-254000"/>
            <a:ext cx="4273177" cy="17630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a:spLocks noChangeAspect="1"/>
          </p:cNvSpPr>
          <p:nvPr/>
        </p:nvSpPr>
        <p:spPr>
          <a:xfrm>
            <a:off x="557958" y="-2443850"/>
            <a:ext cx="8078043" cy="7897381"/>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CC6E8"/>
              </a:solidFill>
            </a:endParaRPr>
          </a:p>
        </p:txBody>
      </p:sp>
      <p:sp>
        <p:nvSpPr>
          <p:cNvPr id="4" name="Rounded Rectangle 3"/>
          <p:cNvSpPr>
            <a:spLocks noChangeAspect="1"/>
          </p:cNvSpPr>
          <p:nvPr/>
        </p:nvSpPr>
        <p:spPr>
          <a:xfrm>
            <a:off x="722313" y="-2106699"/>
            <a:ext cx="7772400" cy="7394492"/>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394662" y="3798999"/>
            <a:ext cx="7211452" cy="1362075"/>
          </a:xfrm>
        </p:spPr>
        <p:txBody>
          <a:bodyPr anchor="t"/>
          <a:lstStyle>
            <a:lvl1pPr algn="l">
              <a:defRPr sz="4000" b="1" cap="all">
                <a:solidFill>
                  <a:srgbClr val="FFFFFF"/>
                </a:solidFill>
              </a:defRPr>
            </a:lvl1pPr>
          </a:lstStyle>
          <a:p>
            <a:r>
              <a:rPr lang="en-US" dirty="0" smtClean="0"/>
              <a:t>Click to edit master style</a:t>
            </a:r>
            <a:endParaRPr lang="en-US" dirty="0"/>
          </a:p>
        </p:txBody>
      </p:sp>
      <p:sp>
        <p:nvSpPr>
          <p:cNvPr id="3" name="Text Placeholder 2"/>
          <p:cNvSpPr>
            <a:spLocks noGrp="1"/>
          </p:cNvSpPr>
          <p:nvPr>
            <p:ph type="body" idx="1" hasCustomPrompt="1"/>
          </p:nvPr>
        </p:nvSpPr>
        <p:spPr>
          <a:xfrm>
            <a:off x="1708425" y="4630384"/>
            <a:ext cx="7628125"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Tree>
    <p:extLst>
      <p:ext uri="{BB962C8B-B14F-4D97-AF65-F5344CB8AC3E}">
        <p14:creationId xmlns:p14="http://schemas.microsoft.com/office/powerpoint/2010/main" val="31887339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ounded Rectangle 3"/>
          <p:cNvSpPr>
            <a:spLocks noChangeAspect="1"/>
          </p:cNvSpPr>
          <p:nvPr/>
        </p:nvSpPr>
        <p:spPr>
          <a:xfrm>
            <a:off x="740809" y="1557077"/>
            <a:ext cx="5185667" cy="4875250"/>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2112" y="4558618"/>
            <a:ext cx="4630293" cy="838419"/>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1515875" y="5285303"/>
            <a:ext cx="4316530" cy="651044"/>
          </a:xfrm>
        </p:spPr>
        <p:txBody>
          <a:bodyPr anchor="t"/>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
        <p:nvSpPr>
          <p:cNvPr id="7" name="Rounded Rectangle 6"/>
          <p:cNvSpPr>
            <a:spLocks noChangeAspect="1"/>
          </p:cNvSpPr>
          <p:nvPr/>
        </p:nvSpPr>
        <p:spPr>
          <a:xfrm>
            <a:off x="924307" y="1479300"/>
            <a:ext cx="5185667" cy="4875250"/>
          </a:xfrm>
          <a:prstGeom prst="round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2535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stStyle>
          <a:p>
            <a:pPr algn="r"/>
            <a:r>
              <a:rPr lang="en-US" sz="1400" dirty="0" smtClean="0">
                <a:solidFill>
                  <a:srgbClr val="3A53A5"/>
                </a:solidFill>
                <a:latin typeface="Tw Cen MT"/>
                <a:cs typeface="Tw Cen MT"/>
              </a:rPr>
              <a:t>Overview</a:t>
            </a:r>
            <a:r>
              <a:rPr lang="en-US" sz="1400" baseline="0" dirty="0" smtClean="0">
                <a:solidFill>
                  <a:srgbClr val="3A53A5"/>
                </a:solidFill>
                <a:latin typeface="Tw Cen MT"/>
                <a:cs typeface="Tw Cen MT"/>
              </a:rPr>
              <a:t>:</a:t>
            </a:r>
            <a:r>
              <a:rPr lang="en-US" sz="1400" dirty="0" smtClean="0">
                <a:solidFill>
                  <a:srgbClr val="3A53A5"/>
                </a:solidFill>
                <a:latin typeface="Tw Cen MT"/>
                <a:cs typeface="Tw Cen MT"/>
              </a:rPr>
              <a:t> Tier I Team Training</a:t>
            </a:r>
          </a:p>
        </p:txBody>
      </p:sp>
    </p:spTree>
    <p:extLst>
      <p:ext uri="{BB962C8B-B14F-4D97-AF65-F5344CB8AC3E}">
        <p14:creationId xmlns:p14="http://schemas.microsoft.com/office/powerpoint/2010/main" val="41966576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stStyle>
          <a:p>
            <a:pPr lvl="0" algn="r"/>
            <a:r>
              <a:rPr lang="en-US" sz="1400" smtClean="0">
                <a:solidFill>
                  <a:srgbClr val="3A53A5"/>
                </a:solidFill>
                <a:latin typeface="Tw Cen MT"/>
                <a:cs typeface="Tw Cen MT"/>
              </a:rPr>
              <a:t>Click to edit Master text styles</a:t>
            </a:r>
          </a:p>
        </p:txBody>
      </p:sp>
    </p:spTree>
    <p:extLst>
      <p:ext uri="{BB962C8B-B14F-4D97-AF65-F5344CB8AC3E}">
        <p14:creationId xmlns:p14="http://schemas.microsoft.com/office/powerpoint/2010/main" val="41966576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4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479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6681" y="502281"/>
            <a:ext cx="7297840" cy="91535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4920" y="15218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4920" y="2161645"/>
            <a:ext cx="4040188"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12745" y="15218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12745" y="2161645"/>
            <a:ext cx="4041775"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8988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332618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787A095-2F98-4C3A-BBB8-485F4FB20A2D}" type="datetimeFigureOut">
              <a:rPr lang="en-US" smtClean="0"/>
              <a:pPr/>
              <a:t>7/26/2017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6FD1565-9871-4BB4-9234-C890C0AE87D2}" type="slidenum">
              <a:rPr lang="en-US" smtClean="0"/>
              <a:pPr/>
              <a:t>‹#›</a:t>
            </a:fld>
            <a:endParaRPr lang="en-US"/>
          </a:p>
        </p:txBody>
      </p:sp>
    </p:spTree>
    <p:extLst>
      <p:ext uri="{BB962C8B-B14F-4D97-AF65-F5344CB8AC3E}">
        <p14:creationId xmlns:p14="http://schemas.microsoft.com/office/powerpoint/2010/main" val="4676414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7753C91-E5FA-5343-B00A-BA6B2918D08D}" type="datetimeFigureOut">
              <a:rPr lang="en-US" smtClean="0"/>
              <a:pPr/>
              <a:t>7/26/2017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F362B41-2CE7-2042-8840-342734A2CA25}" type="slidenum">
              <a:rPr lang="en-US" smtClean="0"/>
              <a:pPr/>
              <a:t>‹#›</a:t>
            </a:fld>
            <a:endParaRPr lang="en-US"/>
          </a:p>
        </p:txBody>
      </p:sp>
    </p:spTree>
    <p:extLst>
      <p:ext uri="{BB962C8B-B14F-4D97-AF65-F5344CB8AC3E}">
        <p14:creationId xmlns:p14="http://schemas.microsoft.com/office/powerpoint/2010/main" val="6283577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2514600" cy="12192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86200" y="609600"/>
            <a:ext cx="480060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0" y="1981201"/>
            <a:ext cx="2514600" cy="419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43627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Content Slide 3">
    <p:bg>
      <p:bgPr>
        <a:gradFill flip="none" rotWithShape="1">
          <a:gsLst>
            <a:gs pos="0">
              <a:srgbClr val="FFC000"/>
            </a:gs>
            <a:gs pos="100000">
              <a:schemeClr val="accent1">
                <a:tint val="44500"/>
                <a:satMod val="160000"/>
              </a:schemeClr>
            </a:gs>
            <a:gs pos="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10" name="Text Placeholder 2"/>
          <p:cNvSpPr>
            <a:spLocks noGrp="1"/>
          </p:cNvSpPr>
          <p:nvPr>
            <p:ph idx="1"/>
          </p:nvPr>
        </p:nvSpPr>
        <p:spPr>
          <a:xfrm>
            <a:off x="457200" y="1828800"/>
            <a:ext cx="8229600"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p:nvCxnSpPr>
        <p:spPr>
          <a:xfrm>
            <a:off x="914400" y="1447800"/>
            <a:ext cx="7336967" cy="0"/>
          </a:xfrm>
          <a:prstGeom prst="line">
            <a:avLst/>
          </a:prstGeom>
          <a:ln w="57150">
            <a:solidFill>
              <a:srgbClr val="3A54A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14400" y="1524000"/>
            <a:ext cx="7336967" cy="0"/>
          </a:xfrm>
          <a:prstGeom prst="line">
            <a:avLst/>
          </a:prstGeom>
          <a:ln w="28575">
            <a:solidFill>
              <a:srgbClr val="3A54A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11673" y="486892"/>
            <a:ext cx="7317927" cy="10371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1" name="Footer Placeholder 4"/>
          <p:cNvSpPr>
            <a:spLocks noGrp="1"/>
          </p:cNvSpPr>
          <p:nvPr>
            <p:ph type="ftr" sz="quarter" idx="3"/>
          </p:nvPr>
        </p:nvSpPr>
        <p:spPr>
          <a:xfrm>
            <a:off x="457200" y="6248133"/>
            <a:ext cx="739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65769679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Default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911673" y="486892"/>
            <a:ext cx="7317927" cy="10371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8" name="Text Placeholder 2"/>
          <p:cNvSpPr>
            <a:spLocks noGrp="1"/>
          </p:cNvSpPr>
          <p:nvPr>
            <p:ph idx="1"/>
          </p:nvPr>
        </p:nvSpPr>
        <p:spPr>
          <a:xfrm>
            <a:off x="457200" y="2057400"/>
            <a:ext cx="8229600" cy="4068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457200" y="6248133"/>
            <a:ext cx="746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357602350"/>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72617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4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479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999555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434217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223519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564293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882953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userDrawn="1"/>
        </p:nvSpPr>
        <p:spPr>
          <a:xfrm>
            <a:off x="-388471" y="-254000"/>
            <a:ext cx="4273177" cy="17630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6" name="Rounded Rectangle 5"/>
          <p:cNvSpPr>
            <a:spLocks noChangeAspect="1"/>
          </p:cNvSpPr>
          <p:nvPr userDrawn="1"/>
        </p:nvSpPr>
        <p:spPr>
          <a:xfrm>
            <a:off x="557958" y="-2443850"/>
            <a:ext cx="8078043" cy="7897381"/>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CC6E8"/>
              </a:solidFill>
              <a:latin typeface="Calibri"/>
            </a:endParaRPr>
          </a:p>
        </p:txBody>
      </p:sp>
      <p:sp>
        <p:nvSpPr>
          <p:cNvPr id="4" name="Rounded Rectangle 3"/>
          <p:cNvSpPr>
            <a:spLocks noChangeAspect="1"/>
          </p:cNvSpPr>
          <p:nvPr userDrawn="1"/>
        </p:nvSpPr>
        <p:spPr>
          <a:xfrm>
            <a:off x="722313" y="-2106699"/>
            <a:ext cx="7772400" cy="7394492"/>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 name="Title 1"/>
          <p:cNvSpPr>
            <a:spLocks noGrp="1"/>
          </p:cNvSpPr>
          <p:nvPr>
            <p:ph type="title" hasCustomPrompt="1"/>
          </p:nvPr>
        </p:nvSpPr>
        <p:spPr>
          <a:xfrm>
            <a:off x="1394662" y="3798999"/>
            <a:ext cx="7211452" cy="1362075"/>
          </a:xfrm>
        </p:spPr>
        <p:txBody>
          <a:bodyPr anchor="t"/>
          <a:lstStyle>
            <a:lvl1pPr algn="l">
              <a:defRPr sz="4000" b="1" cap="all">
                <a:solidFill>
                  <a:srgbClr val="FFFFFF"/>
                </a:solidFill>
              </a:defRPr>
            </a:lvl1pPr>
          </a:lstStyle>
          <a:p>
            <a:r>
              <a:rPr lang="en-US" dirty="0" smtClean="0"/>
              <a:t>Click to edit master style</a:t>
            </a:r>
            <a:endParaRPr lang="en-US" dirty="0"/>
          </a:p>
        </p:txBody>
      </p:sp>
      <p:sp>
        <p:nvSpPr>
          <p:cNvPr id="3" name="Text Placeholder 2"/>
          <p:cNvSpPr>
            <a:spLocks noGrp="1"/>
          </p:cNvSpPr>
          <p:nvPr>
            <p:ph type="body" idx="1" hasCustomPrompt="1"/>
          </p:nvPr>
        </p:nvSpPr>
        <p:spPr>
          <a:xfrm>
            <a:off x="1708425" y="4630384"/>
            <a:ext cx="7628125"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Tree>
    <p:extLst>
      <p:ext uri="{BB962C8B-B14F-4D97-AF65-F5344CB8AC3E}">
        <p14:creationId xmlns:p14="http://schemas.microsoft.com/office/powerpoint/2010/main" val="31887339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Rounded Rectangle 3"/>
          <p:cNvSpPr>
            <a:spLocks noChangeAspect="1"/>
          </p:cNvSpPr>
          <p:nvPr userDrawn="1"/>
        </p:nvSpPr>
        <p:spPr>
          <a:xfrm>
            <a:off x="740809" y="705949"/>
            <a:ext cx="5185667" cy="4875250"/>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 name="Title 1"/>
          <p:cNvSpPr>
            <a:spLocks noGrp="1"/>
          </p:cNvSpPr>
          <p:nvPr>
            <p:ph type="title"/>
          </p:nvPr>
        </p:nvSpPr>
        <p:spPr>
          <a:xfrm>
            <a:off x="1202112" y="4558618"/>
            <a:ext cx="4630293" cy="838419"/>
          </a:xfrm>
        </p:spPr>
        <p:txBody>
          <a:bodyPr anchor="t"/>
          <a:lstStyle>
            <a:lvl1pPr algn="l">
              <a:defRPr sz="4000" b="1" cap="all">
                <a:solidFill>
                  <a:srgbClr val="3366FF"/>
                </a:solidFill>
              </a:defRPr>
            </a:lvl1pPr>
          </a:lstStyle>
          <a:p>
            <a:r>
              <a:rPr lang="en-US" smtClean="0"/>
              <a:t>Click to edit Master title style</a:t>
            </a:r>
            <a:endParaRPr lang="en-US" dirty="0"/>
          </a:p>
        </p:txBody>
      </p:sp>
      <p:sp>
        <p:nvSpPr>
          <p:cNvPr id="7" name="Rounded Rectangle 6"/>
          <p:cNvSpPr>
            <a:spLocks noChangeAspect="1"/>
          </p:cNvSpPr>
          <p:nvPr userDrawn="1"/>
        </p:nvSpPr>
        <p:spPr>
          <a:xfrm>
            <a:off x="924307" y="844331"/>
            <a:ext cx="5185667" cy="4875250"/>
          </a:xfrm>
          <a:prstGeom prst="roundRect">
            <a:avLst/>
          </a:prstGeom>
          <a:noFill/>
          <a:ln w="762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Tree>
    <p:extLst>
      <p:ext uri="{BB962C8B-B14F-4D97-AF65-F5344CB8AC3E}">
        <p14:creationId xmlns:p14="http://schemas.microsoft.com/office/powerpoint/2010/main" val="28682535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298" y="350815"/>
            <a:ext cx="6987106" cy="915357"/>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66576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4604" y="350815"/>
            <a:ext cx="6987106" cy="91535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4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47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6681" y="502281"/>
            <a:ext cx="7297840" cy="91535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4920" y="15218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4920" y="2161645"/>
            <a:ext cx="4040188"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12745" y="15218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12745" y="2161645"/>
            <a:ext cx="4041775"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8988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920" y="502281"/>
            <a:ext cx="7297840" cy="91535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4920" y="15218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4920" y="2161645"/>
            <a:ext cx="4040188"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12745" y="15218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12745" y="2161645"/>
            <a:ext cx="4041775"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8988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2155" y="377391"/>
            <a:ext cx="6987106" cy="91535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693326184"/>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683AF7F-F036-1E4E-BF42-764F42934174}" type="datetimeFigureOut">
              <a:rPr lang="en-US" smtClean="0">
                <a:solidFill>
                  <a:srgbClr val="3A54A5"/>
                </a:solidFill>
                <a:latin typeface="Calibri"/>
              </a:rPr>
              <a:pPr/>
              <a:t>7/26/2017</a:t>
            </a:fld>
            <a:endParaRPr lang="en-US">
              <a:solidFill>
                <a:srgbClr val="3A54A5"/>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3A54A5"/>
              </a:solidFill>
              <a:latin typeface="Calibri"/>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C1455EE-77DE-CA4D-8BDA-275EE10F6A13}" type="slidenum">
              <a:rPr lang="en-US" smtClean="0">
                <a:solidFill>
                  <a:srgbClr val="3A54A5"/>
                </a:solidFill>
                <a:latin typeface="Calibri"/>
              </a:rPr>
              <a:pPr/>
              <a:t>‹#›</a:t>
            </a:fld>
            <a:endParaRPr lang="en-US">
              <a:solidFill>
                <a:srgbClr val="3A54A5"/>
              </a:solidFill>
              <a:latin typeface="Calibri"/>
            </a:endParaRPr>
          </a:p>
        </p:txBody>
      </p:sp>
    </p:spTree>
    <p:extLst>
      <p:ext uri="{BB962C8B-B14F-4D97-AF65-F5344CB8AC3E}">
        <p14:creationId xmlns:p14="http://schemas.microsoft.com/office/powerpoint/2010/main" val="41640524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7373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911673" y="486892"/>
            <a:ext cx="7317927" cy="10371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8" name="Text Placeholder 2"/>
          <p:cNvSpPr>
            <a:spLocks noGrp="1"/>
          </p:cNvSpPr>
          <p:nvPr>
            <p:ph idx="1"/>
          </p:nvPr>
        </p:nvSpPr>
        <p:spPr>
          <a:xfrm>
            <a:off x="457200" y="2057400"/>
            <a:ext cx="8229600" cy="4068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457200" y="6248133"/>
            <a:ext cx="746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8550375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065295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2.jp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theme" Target="../theme/theme10.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3.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1.xml"/><Relationship Id="rId7"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image" Target="../media/image1.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7.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61.xml"/><Relationship Id="rId1" Type="http://schemas.openxmlformats.org/officeDocument/2006/relationships/slideLayout" Target="../slideLayouts/slideLayout60.xml"/><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63.xml"/><Relationship Id="rId1" Type="http://schemas.openxmlformats.org/officeDocument/2006/relationships/slideLayout" Target="../slideLayouts/slideLayout62.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sp>
        <p:nvSpPr>
          <p:cNvPr id="12" name="Rectangle 11"/>
          <p:cNvSpPr/>
          <p:nvPr userDrawn="1"/>
        </p:nvSpPr>
        <p:spPr>
          <a:xfrm>
            <a:off x="3182472" y="6024662"/>
            <a:ext cx="5090504" cy="584776"/>
          </a:xfrm>
          <a:prstGeom prst="rect">
            <a:avLst/>
          </a:prstGeom>
        </p:spPr>
        <p:txBody>
          <a:bodyPr wrap="square">
            <a:spAutoFit/>
          </a:bodyPr>
          <a:lstStyle/>
          <a:p>
            <a:pPr algn="r"/>
            <a:endParaRPr lang="en-US" sz="1800" dirty="0" smtClean="0">
              <a:solidFill>
                <a:srgbClr val="3A53A5"/>
              </a:solidFill>
              <a:latin typeface="Tw Cen MT"/>
              <a:cs typeface="Tw Cen MT"/>
            </a:endParaRPr>
          </a:p>
          <a:p>
            <a:pPr algn="r"/>
            <a:r>
              <a:rPr lang="en-US" sz="1400" dirty="0" smtClean="0">
                <a:solidFill>
                  <a:srgbClr val="3A53A5"/>
                </a:solidFill>
                <a:latin typeface="Tw Cen MT"/>
                <a:cs typeface="Tw Cen MT"/>
              </a:rPr>
              <a:t>Day 2A: Teaching</a:t>
            </a:r>
            <a:r>
              <a:rPr lang="en-US" sz="1400" baseline="0" dirty="0" smtClean="0">
                <a:solidFill>
                  <a:srgbClr val="3A53A5"/>
                </a:solidFill>
                <a:latin typeface="Tw Cen MT"/>
                <a:cs typeface="Tw Cen MT"/>
              </a:rPr>
              <a:t> Expectations (TF 1.4) </a:t>
            </a:r>
            <a:endParaRPr lang="en-US" sz="1400" dirty="0" smtClean="0">
              <a:solidFill>
                <a:srgbClr val="3A53A5"/>
              </a:solidFill>
              <a:latin typeface="Tw Cen MT"/>
              <a:cs typeface="Tw Cen MT"/>
            </a:endParaRPr>
          </a:p>
        </p:txBody>
      </p:sp>
      <p:grpSp>
        <p:nvGrpSpPr>
          <p:cNvPr id="33" name="Group 32"/>
          <p:cNvGrpSpPr/>
          <p:nvPr userDrawn="1"/>
        </p:nvGrpSpPr>
        <p:grpSpPr>
          <a:xfrm>
            <a:off x="8272974" y="5973863"/>
            <a:ext cx="665445" cy="653098"/>
            <a:chOff x="8272974" y="5973863"/>
            <a:chExt cx="665445" cy="653098"/>
          </a:xfrm>
        </p:grpSpPr>
        <p:grpSp>
          <p:nvGrpSpPr>
            <p:cNvPr id="34" name="Group 33"/>
            <p:cNvGrpSpPr/>
            <p:nvPr/>
          </p:nvGrpSpPr>
          <p:grpSpPr>
            <a:xfrm>
              <a:off x="8272974" y="5973863"/>
              <a:ext cx="665353" cy="653098"/>
              <a:chOff x="8272974" y="5973863"/>
              <a:chExt cx="665353" cy="653098"/>
            </a:xfrm>
          </p:grpSpPr>
          <p:grpSp>
            <p:nvGrpSpPr>
              <p:cNvPr id="36" name="Group 35"/>
              <p:cNvGrpSpPr/>
              <p:nvPr/>
            </p:nvGrpSpPr>
            <p:grpSpPr>
              <a:xfrm>
                <a:off x="8272974" y="5973863"/>
                <a:ext cx="665353" cy="653098"/>
                <a:chOff x="8272974" y="5973863"/>
                <a:chExt cx="665353" cy="653098"/>
              </a:xfrm>
            </p:grpSpPr>
            <p:grpSp>
              <p:nvGrpSpPr>
                <p:cNvPr id="38" name="Group 37"/>
                <p:cNvGrpSpPr/>
                <p:nvPr userDrawn="1"/>
              </p:nvGrpSpPr>
              <p:grpSpPr>
                <a:xfrm>
                  <a:off x="8272974" y="5973863"/>
                  <a:ext cx="665353" cy="653098"/>
                  <a:chOff x="541585" y="730453"/>
                  <a:chExt cx="665353" cy="653098"/>
                </a:xfrm>
              </p:grpSpPr>
              <p:sp>
                <p:nvSpPr>
                  <p:cNvPr id="40" name="Rounded Rectangle 39"/>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1" name="Rounded Rectangle 40"/>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5" name="Picture 34" descr="Logo_Icon_FINAL.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618379" y="6305702"/>
              <a:ext cx="320040" cy="320040"/>
            </a:xfrm>
            <a:prstGeom prst="rect">
              <a:avLst/>
            </a:prstGeom>
          </p:spPr>
        </p:pic>
      </p:grpSp>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668" r:id="rId1"/>
    <p:sldLayoutId id="2147483673" r:id="rId2"/>
    <p:sldLayoutId id="2147483674" r:id="rId3"/>
    <p:sldLayoutId id="2147483669" r:id="rId4"/>
    <p:sldLayoutId id="2147483670" r:id="rId5"/>
    <p:sldLayoutId id="2147483671" r:id="rId6"/>
    <p:sldLayoutId id="2147483672" r:id="rId7"/>
    <p:sldLayoutId id="2147483678" r:id="rId8"/>
    <p:sldLayoutId id="2147483679" r:id="rId9"/>
    <p:sldLayoutId id="2147483680" r:id="rId10"/>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298"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6910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p:nvSpPr>
        <p:spPr>
          <a:xfrm>
            <a:off x="3317483" y="6113854"/>
            <a:ext cx="4313562" cy="584776"/>
          </a:xfrm>
          <a:prstGeom prst="rect">
            <a:avLst/>
          </a:prstGeom>
        </p:spPr>
        <p:txBody>
          <a:bodyPr wrap="square">
            <a:spAutoFit/>
          </a:bodyPr>
          <a:lstStyle/>
          <a:p>
            <a:pPr algn="r"/>
            <a:endParaRPr lang="en-US" dirty="0" smtClean="0">
              <a:solidFill>
                <a:srgbClr val="3A53A5"/>
              </a:solidFill>
              <a:latin typeface="Tw Cen MT"/>
              <a:cs typeface="Tw Cen MT"/>
            </a:endParaRPr>
          </a:p>
          <a:p>
            <a:pPr algn="r"/>
            <a:r>
              <a:rPr lang="en-US" sz="1400" dirty="0" smtClean="0">
                <a:solidFill>
                  <a:srgbClr val="3A53A5"/>
                </a:solidFill>
                <a:latin typeface="Tw Cen MT"/>
                <a:cs typeface="Tw Cen MT"/>
              </a:rPr>
              <a:t>Team Composition &amp; Team Operating Procedures Day 1</a:t>
            </a:r>
          </a:p>
        </p:txBody>
      </p:sp>
      <p:pic>
        <p:nvPicPr>
          <p:cNvPr id="4" name="Picture 3" descr="Minnesota PBIS Logo (4).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52304" y="6291268"/>
            <a:ext cx="1291695" cy="566731"/>
          </a:xfrm>
          <a:prstGeom prst="rect">
            <a:avLst/>
          </a:prstGeom>
        </p:spPr>
      </p:pic>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342900" indent="-342900" algn="l" defTabSz="457200" rtl="0" eaLnBrk="1" latinLnBrk="0" hangingPunct="1">
        <a:spcBef>
          <a:spcPct val="20000"/>
        </a:spcBef>
        <a:buClr>
          <a:schemeClr val="tx1"/>
        </a:buClr>
        <a:buFont typeface="Wingdings" charset="2"/>
        <a:buChar char="§"/>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grpSp>
        <p:nvGrpSpPr>
          <p:cNvPr id="11" name="Group 10"/>
          <p:cNvGrpSpPr/>
          <p:nvPr userDrawn="1"/>
        </p:nvGrpSpPr>
        <p:grpSpPr>
          <a:xfrm>
            <a:off x="-46860" y="-82678"/>
            <a:ext cx="1711368" cy="1342472"/>
            <a:chOff x="18744" y="-7702"/>
            <a:chExt cx="1711368" cy="1342472"/>
          </a:xfrm>
        </p:grpSpPr>
        <p:sp>
          <p:nvSpPr>
            <p:cNvPr id="4" name="Rounded Rectangle 3"/>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15" name="Rounded Rectangle 14"/>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5" name="Rounded Rectangle 24"/>
            <p:cNvSpPr>
              <a:spLocks noChangeAspect="1"/>
            </p:cNvSpPr>
            <p:nvPr userDrawn="1"/>
          </p:nvSpPr>
          <p:spPr>
            <a:xfrm>
              <a:off x="365298"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a:spLocks noChangeAspect="1"/>
            </p:cNvSpPr>
            <p:nvPr userDrawn="1"/>
          </p:nvSpPr>
          <p:spPr>
            <a:xfrm>
              <a:off x="714417" y="-2957"/>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8" name="Rounded Rectangle 27"/>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31" name="Rounded Rectangle 30"/>
            <p:cNvSpPr>
              <a:spLocks noChangeAspect="1"/>
            </p:cNvSpPr>
            <p:nvPr userDrawn="1"/>
          </p:nvSpPr>
          <p:spPr>
            <a:xfrm>
              <a:off x="18744" y="-77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grpSp>
      <p:grpSp>
        <p:nvGrpSpPr>
          <p:cNvPr id="33" name="Group 32"/>
          <p:cNvGrpSpPr/>
          <p:nvPr userDrawn="1"/>
        </p:nvGrpSpPr>
        <p:grpSpPr>
          <a:xfrm>
            <a:off x="8272974" y="5973863"/>
            <a:ext cx="665445" cy="653098"/>
            <a:chOff x="8272974" y="5973863"/>
            <a:chExt cx="665445" cy="653098"/>
          </a:xfrm>
        </p:grpSpPr>
        <p:grpSp>
          <p:nvGrpSpPr>
            <p:cNvPr id="34" name="Group 33"/>
            <p:cNvGrpSpPr/>
            <p:nvPr/>
          </p:nvGrpSpPr>
          <p:grpSpPr>
            <a:xfrm>
              <a:off x="8272974" y="5973863"/>
              <a:ext cx="665353" cy="653098"/>
              <a:chOff x="8272974" y="5973863"/>
              <a:chExt cx="665353" cy="653098"/>
            </a:xfrm>
          </p:grpSpPr>
          <p:grpSp>
            <p:nvGrpSpPr>
              <p:cNvPr id="36" name="Group 35"/>
              <p:cNvGrpSpPr/>
              <p:nvPr/>
            </p:nvGrpSpPr>
            <p:grpSpPr>
              <a:xfrm>
                <a:off x="8272974" y="5973863"/>
                <a:ext cx="665353" cy="653098"/>
                <a:chOff x="8272974" y="5973863"/>
                <a:chExt cx="665353" cy="653098"/>
              </a:xfrm>
            </p:grpSpPr>
            <p:grpSp>
              <p:nvGrpSpPr>
                <p:cNvPr id="38" name="Group 37"/>
                <p:cNvGrpSpPr/>
                <p:nvPr userDrawn="1"/>
              </p:nvGrpSpPr>
              <p:grpSpPr>
                <a:xfrm>
                  <a:off x="8272974" y="5973863"/>
                  <a:ext cx="665353" cy="653098"/>
                  <a:chOff x="541585" y="730453"/>
                  <a:chExt cx="665353" cy="653098"/>
                </a:xfrm>
              </p:grpSpPr>
              <p:sp>
                <p:nvSpPr>
                  <p:cNvPr id="40" name="Rounded Rectangle 39"/>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1" name="Rounded Rectangle 40"/>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5" name="Picture 34" descr="Logo_Icon_FINA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8379" y="6305702"/>
              <a:ext cx="320040" cy="320040"/>
            </a:xfrm>
            <a:prstGeom prst="rect">
              <a:avLst/>
            </a:prstGeom>
          </p:spPr>
        </p:pic>
      </p:grpSp>
    </p:spTree>
    <p:extLst>
      <p:ext uri="{BB962C8B-B14F-4D97-AF65-F5344CB8AC3E}">
        <p14:creationId xmlns:p14="http://schemas.microsoft.com/office/powerpoint/2010/main" val="26803671"/>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sp>
        <p:nvSpPr>
          <p:cNvPr id="12" name="Rectangle 11"/>
          <p:cNvSpPr/>
          <p:nvPr/>
        </p:nvSpPr>
        <p:spPr>
          <a:xfrm>
            <a:off x="3182472" y="6018686"/>
            <a:ext cx="5090504" cy="584776"/>
          </a:xfrm>
          <a:prstGeom prst="rect">
            <a:avLst/>
          </a:prstGeom>
        </p:spPr>
        <p:txBody>
          <a:bodyPr wrap="square">
            <a:spAutoFit/>
          </a:bodyPr>
          <a:lstStyle/>
          <a:p>
            <a:pPr algn="r"/>
            <a:endParaRPr lang="en-US" sz="1800" dirty="0" smtClean="0">
              <a:solidFill>
                <a:srgbClr val="3A53A5"/>
              </a:solidFill>
              <a:latin typeface="Tw Cen MT"/>
              <a:cs typeface="Tw Cen MT"/>
            </a:endParaRPr>
          </a:p>
          <a:p>
            <a:pPr algn="r"/>
            <a:r>
              <a:rPr lang="en-US" sz="1400" dirty="0" smtClean="0">
                <a:solidFill>
                  <a:srgbClr val="3A53A5"/>
                </a:solidFill>
                <a:latin typeface="Tw Cen MT"/>
                <a:cs typeface="Tw Cen MT"/>
              </a:rPr>
              <a:t>Day 2A: Teaching</a:t>
            </a:r>
            <a:r>
              <a:rPr lang="en-US" sz="1400" baseline="0" dirty="0" smtClean="0">
                <a:solidFill>
                  <a:srgbClr val="3A53A5"/>
                </a:solidFill>
                <a:latin typeface="Tw Cen MT"/>
                <a:cs typeface="Tw Cen MT"/>
              </a:rPr>
              <a:t> Expectations (TF 1.4) </a:t>
            </a:r>
            <a:endParaRPr lang="en-US" sz="1400" dirty="0" smtClean="0">
              <a:solidFill>
                <a:srgbClr val="3A53A5"/>
              </a:solidFill>
              <a:latin typeface="Tw Cen MT"/>
              <a:cs typeface="Tw Cen MT"/>
            </a:endParaRPr>
          </a:p>
        </p:txBody>
      </p:sp>
      <p:grpSp>
        <p:nvGrpSpPr>
          <p:cNvPr id="33" name="Group 32"/>
          <p:cNvGrpSpPr/>
          <p:nvPr/>
        </p:nvGrpSpPr>
        <p:grpSpPr>
          <a:xfrm>
            <a:off x="8272974" y="5973863"/>
            <a:ext cx="665445" cy="653098"/>
            <a:chOff x="8272974" y="5973863"/>
            <a:chExt cx="665445" cy="653098"/>
          </a:xfrm>
        </p:grpSpPr>
        <p:grpSp>
          <p:nvGrpSpPr>
            <p:cNvPr id="34" name="Group 33"/>
            <p:cNvGrpSpPr/>
            <p:nvPr/>
          </p:nvGrpSpPr>
          <p:grpSpPr>
            <a:xfrm>
              <a:off x="8272974" y="5973863"/>
              <a:ext cx="665353" cy="653098"/>
              <a:chOff x="8272974" y="5973863"/>
              <a:chExt cx="665353" cy="653098"/>
            </a:xfrm>
          </p:grpSpPr>
          <p:grpSp>
            <p:nvGrpSpPr>
              <p:cNvPr id="36" name="Group 35"/>
              <p:cNvGrpSpPr/>
              <p:nvPr/>
            </p:nvGrpSpPr>
            <p:grpSpPr>
              <a:xfrm>
                <a:off x="8272974" y="5973863"/>
                <a:ext cx="665353" cy="653098"/>
                <a:chOff x="8272974" y="5973863"/>
                <a:chExt cx="665353" cy="653098"/>
              </a:xfrm>
            </p:grpSpPr>
            <p:grpSp>
              <p:nvGrpSpPr>
                <p:cNvPr id="38" name="Group 37"/>
                <p:cNvGrpSpPr/>
                <p:nvPr userDrawn="1"/>
              </p:nvGrpSpPr>
              <p:grpSpPr>
                <a:xfrm>
                  <a:off x="8272974" y="5973863"/>
                  <a:ext cx="665353" cy="653098"/>
                  <a:chOff x="541585" y="730453"/>
                  <a:chExt cx="665353" cy="653098"/>
                </a:xfrm>
              </p:grpSpPr>
              <p:sp>
                <p:nvSpPr>
                  <p:cNvPr id="40" name="Rounded Rectangle 39"/>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1" name="Rounded Rectangle 40"/>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5" name="Picture 34" descr="Logo_Icon_FINAL.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618379" y="6305702"/>
              <a:ext cx="320040" cy="320040"/>
            </a:xfrm>
            <a:prstGeom prst="rect">
              <a:avLst/>
            </a:prstGeom>
          </p:spPr>
        </p:pic>
      </p:grpSp>
      <p:grpSp>
        <p:nvGrpSpPr>
          <p:cNvPr id="15" name="Group 14"/>
          <p:cNvGrpSpPr/>
          <p:nvPr userDrawn="1"/>
        </p:nvGrpSpPr>
        <p:grpSpPr>
          <a:xfrm>
            <a:off x="-46860" y="-82678"/>
            <a:ext cx="1711368" cy="1342472"/>
            <a:chOff x="18744" y="-7702"/>
            <a:chExt cx="1711368" cy="1342472"/>
          </a:xfrm>
        </p:grpSpPr>
        <p:sp>
          <p:nvSpPr>
            <p:cNvPr id="16" name="Rounded Rectangle 15"/>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18" name="Rounded Rectangle 17"/>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1" name="Rounded Rectangle 20"/>
            <p:cNvSpPr>
              <a:spLocks noChangeAspect="1"/>
            </p:cNvSpPr>
            <p:nvPr userDrawn="1"/>
          </p:nvSpPr>
          <p:spPr>
            <a:xfrm>
              <a:off x="365298"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a:spLocks noChangeAspect="1"/>
            </p:cNvSpPr>
            <p:nvPr userDrawn="1"/>
          </p:nvSpPr>
          <p:spPr>
            <a:xfrm>
              <a:off x="714417" y="-2957"/>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4" name="Rounded Rectangle 23"/>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7" name="Rounded Rectangle 26"/>
            <p:cNvSpPr>
              <a:spLocks noChangeAspect="1"/>
            </p:cNvSpPr>
            <p:nvPr userDrawn="1"/>
          </p:nvSpPr>
          <p:spPr>
            <a:xfrm>
              <a:off x="18744" y="-77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grpSp>
      <p:grpSp>
        <p:nvGrpSpPr>
          <p:cNvPr id="29" name="Group 28"/>
          <p:cNvGrpSpPr/>
          <p:nvPr userDrawn="1"/>
        </p:nvGrpSpPr>
        <p:grpSpPr>
          <a:xfrm>
            <a:off x="8272974" y="5973863"/>
            <a:ext cx="665445" cy="653098"/>
            <a:chOff x="8272974" y="5973863"/>
            <a:chExt cx="665445" cy="653098"/>
          </a:xfrm>
        </p:grpSpPr>
        <p:grpSp>
          <p:nvGrpSpPr>
            <p:cNvPr id="30" name="Group 29"/>
            <p:cNvGrpSpPr/>
            <p:nvPr/>
          </p:nvGrpSpPr>
          <p:grpSpPr>
            <a:xfrm>
              <a:off x="8272974" y="5973863"/>
              <a:ext cx="665353" cy="653098"/>
              <a:chOff x="8272974" y="5973863"/>
              <a:chExt cx="665353" cy="653098"/>
            </a:xfrm>
          </p:grpSpPr>
          <p:grpSp>
            <p:nvGrpSpPr>
              <p:cNvPr id="32" name="Group 31"/>
              <p:cNvGrpSpPr/>
              <p:nvPr/>
            </p:nvGrpSpPr>
            <p:grpSpPr>
              <a:xfrm>
                <a:off x="8272974" y="5973863"/>
                <a:ext cx="665353" cy="653098"/>
                <a:chOff x="8272974" y="5973863"/>
                <a:chExt cx="665353" cy="653098"/>
              </a:xfrm>
            </p:grpSpPr>
            <p:grpSp>
              <p:nvGrpSpPr>
                <p:cNvPr id="44" name="Group 43"/>
                <p:cNvGrpSpPr/>
                <p:nvPr userDrawn="1"/>
              </p:nvGrpSpPr>
              <p:grpSpPr>
                <a:xfrm>
                  <a:off x="8272974" y="5973863"/>
                  <a:ext cx="665353" cy="653098"/>
                  <a:chOff x="541585" y="730453"/>
                  <a:chExt cx="665353" cy="653098"/>
                </a:xfrm>
              </p:grpSpPr>
              <p:sp>
                <p:nvSpPr>
                  <p:cNvPr id="46" name="Rounded Rectangle 45"/>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7" name="Rounded Rectangle 46"/>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 name="Rounded Rectangle 44"/>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TextBox 42"/>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1" name="Picture 30" descr="Logo_Icon_FINAL.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618379" y="6305702"/>
              <a:ext cx="320040" cy="320040"/>
            </a:xfrm>
            <a:prstGeom prst="rect">
              <a:avLst/>
            </a:prstGeom>
          </p:spPr>
        </p:pic>
      </p:grpSp>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grpSp>
        <p:nvGrpSpPr>
          <p:cNvPr id="11" name="Group 10"/>
          <p:cNvGrpSpPr/>
          <p:nvPr/>
        </p:nvGrpSpPr>
        <p:grpSpPr>
          <a:xfrm>
            <a:off x="-46860" y="-82678"/>
            <a:ext cx="1711368" cy="1342472"/>
            <a:chOff x="18744" y="-7702"/>
            <a:chExt cx="1711368" cy="1342472"/>
          </a:xfrm>
        </p:grpSpPr>
        <p:sp>
          <p:nvSpPr>
            <p:cNvPr id="4" name="Rounded Rectangle 3"/>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15" name="Rounded Rectangle 14"/>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5" name="Rounded Rectangle 24"/>
            <p:cNvSpPr>
              <a:spLocks noChangeAspect="1"/>
            </p:cNvSpPr>
            <p:nvPr userDrawn="1"/>
          </p:nvSpPr>
          <p:spPr>
            <a:xfrm>
              <a:off x="365298"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a:spLocks noChangeAspect="1"/>
            </p:cNvSpPr>
            <p:nvPr userDrawn="1"/>
          </p:nvSpPr>
          <p:spPr>
            <a:xfrm>
              <a:off x="714417" y="-2957"/>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8" name="Rounded Rectangle 27"/>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31" name="Rounded Rectangle 30"/>
            <p:cNvSpPr>
              <a:spLocks noChangeAspect="1"/>
            </p:cNvSpPr>
            <p:nvPr userDrawn="1"/>
          </p:nvSpPr>
          <p:spPr>
            <a:xfrm>
              <a:off x="18744" y="-77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grpSp>
      <p:grpSp>
        <p:nvGrpSpPr>
          <p:cNvPr id="33" name="Group 32"/>
          <p:cNvGrpSpPr/>
          <p:nvPr/>
        </p:nvGrpSpPr>
        <p:grpSpPr>
          <a:xfrm>
            <a:off x="8272974" y="5973863"/>
            <a:ext cx="665445" cy="653098"/>
            <a:chOff x="8272974" y="5973863"/>
            <a:chExt cx="665445" cy="653098"/>
          </a:xfrm>
        </p:grpSpPr>
        <p:grpSp>
          <p:nvGrpSpPr>
            <p:cNvPr id="34" name="Group 33"/>
            <p:cNvGrpSpPr/>
            <p:nvPr/>
          </p:nvGrpSpPr>
          <p:grpSpPr>
            <a:xfrm>
              <a:off x="8272974" y="5973863"/>
              <a:ext cx="665353" cy="653098"/>
              <a:chOff x="8272974" y="5973863"/>
              <a:chExt cx="665353" cy="653098"/>
            </a:xfrm>
          </p:grpSpPr>
          <p:grpSp>
            <p:nvGrpSpPr>
              <p:cNvPr id="36" name="Group 35"/>
              <p:cNvGrpSpPr/>
              <p:nvPr/>
            </p:nvGrpSpPr>
            <p:grpSpPr>
              <a:xfrm>
                <a:off x="8272974" y="5973863"/>
                <a:ext cx="665353" cy="653098"/>
                <a:chOff x="8272974" y="5973863"/>
                <a:chExt cx="665353" cy="653098"/>
              </a:xfrm>
            </p:grpSpPr>
            <p:grpSp>
              <p:nvGrpSpPr>
                <p:cNvPr id="38" name="Group 37"/>
                <p:cNvGrpSpPr/>
                <p:nvPr userDrawn="1"/>
              </p:nvGrpSpPr>
              <p:grpSpPr>
                <a:xfrm>
                  <a:off x="8272974" y="5973863"/>
                  <a:ext cx="665353" cy="653098"/>
                  <a:chOff x="541585" y="730453"/>
                  <a:chExt cx="665353" cy="653098"/>
                </a:xfrm>
              </p:grpSpPr>
              <p:sp>
                <p:nvSpPr>
                  <p:cNvPr id="40" name="Rounded Rectangle 39"/>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1" name="Rounded Rectangle 40"/>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5" name="Picture 34" descr="Logo_Icon_FINA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8379" y="6305702"/>
              <a:ext cx="320040" cy="320040"/>
            </a:xfrm>
            <a:prstGeom prst="rect">
              <a:avLst/>
            </a:prstGeom>
          </p:spPr>
        </p:pic>
      </p:grpSp>
    </p:spTree>
    <p:extLst>
      <p:ext uri="{BB962C8B-B14F-4D97-AF65-F5344CB8AC3E}">
        <p14:creationId xmlns:p14="http://schemas.microsoft.com/office/powerpoint/2010/main" val="1809233401"/>
      </p:ext>
    </p:extLst>
  </p:cSld>
  <p:clrMap bg1="lt1" tx1="dk1" bg2="lt2" tx2="dk2" accent1="accent1" accent2="accent2" accent3="accent3" accent4="accent4" accent5="accent5" accent6="accent6" hlink="hlink" folHlink="folHlink"/>
  <p:sldLayoutIdLst>
    <p:sldLayoutId id="2147483697" r:id="rId1"/>
    <p:sldLayoutId id="2147483698" r:id="rId2"/>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grpSp>
        <p:nvGrpSpPr>
          <p:cNvPr id="11" name="Group 10"/>
          <p:cNvGrpSpPr/>
          <p:nvPr/>
        </p:nvGrpSpPr>
        <p:grpSpPr>
          <a:xfrm>
            <a:off x="-46860" y="-82678"/>
            <a:ext cx="1711368" cy="1342472"/>
            <a:chOff x="18744" y="-7702"/>
            <a:chExt cx="1711368" cy="1342472"/>
          </a:xfrm>
        </p:grpSpPr>
        <p:sp>
          <p:nvSpPr>
            <p:cNvPr id="4" name="Rounded Rectangle 3"/>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8" name="Rounded Rectangle 17"/>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5" name="Rounded Rectangle 14"/>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6" name="Rounded Rectangle 15"/>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7" name="Rounded Rectangle 16"/>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5" name="Rounded Rectangle 24"/>
            <p:cNvSpPr>
              <a:spLocks noChangeAspect="1"/>
            </p:cNvSpPr>
            <p:nvPr userDrawn="1"/>
          </p:nvSpPr>
          <p:spPr>
            <a:xfrm>
              <a:off x="365298" y="-2957"/>
              <a:ext cx="315461" cy="314289"/>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6" name="Rounded Rectangle 25"/>
            <p:cNvSpPr>
              <a:spLocks noChangeAspect="1"/>
            </p:cNvSpPr>
            <p:nvPr userDrawn="1"/>
          </p:nvSpPr>
          <p:spPr>
            <a:xfrm>
              <a:off x="714417" y="-2957"/>
              <a:ext cx="315461" cy="314289"/>
            </a:xfrm>
            <a:prstGeom prst="roundRect">
              <a:avLst/>
            </a:prstGeom>
            <a:solidFill>
              <a:srgbClr val="3366FF"/>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7" name="Rounded Rectangle 26"/>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8" name="Rounded Rectangle 27"/>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9" name="Rounded Rectangle 28"/>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30" name="Rounded Rectangle 29"/>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31" name="Rounded Rectangle 30"/>
            <p:cNvSpPr>
              <a:spLocks noChangeAspect="1"/>
            </p:cNvSpPr>
            <p:nvPr userDrawn="1"/>
          </p:nvSpPr>
          <p:spPr>
            <a:xfrm>
              <a:off x="18744" y="-7702"/>
              <a:ext cx="315461" cy="314289"/>
            </a:xfrm>
            <a:prstGeom prst="roundRect">
              <a:avLst/>
            </a:prstGeom>
            <a:solidFill>
              <a:srgbClr val="3366FF"/>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32" name="Rounded Rectangle 31"/>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grpSp>
      <p:pic>
        <p:nvPicPr>
          <p:cNvPr id="5" name="Picture 4" descr="Minnesota PBIS Logo (4).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8872" y="5973862"/>
            <a:ext cx="2015127" cy="884137"/>
          </a:xfrm>
          <a:prstGeom prst="rect">
            <a:avLst/>
          </a:prstGeom>
        </p:spPr>
      </p:pic>
    </p:spTree>
    <p:extLst>
      <p:ext uri="{BB962C8B-B14F-4D97-AF65-F5344CB8AC3E}">
        <p14:creationId xmlns:p14="http://schemas.microsoft.com/office/powerpoint/2010/main" val="313512040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45" r:id="rId3"/>
    <p:sldLayoutId id="2147483746" r:id="rId4"/>
    <p:sldLayoutId id="2147483747" r:id="rId5"/>
    <p:sldLayoutId id="2147483748" r:id="rId6"/>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298"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6910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11"/>
          <p:cNvSpPr/>
          <p:nvPr/>
        </p:nvSpPr>
        <p:spPr>
          <a:xfrm>
            <a:off x="3317483" y="6113854"/>
            <a:ext cx="4313562" cy="584776"/>
          </a:xfrm>
          <a:prstGeom prst="rect">
            <a:avLst/>
          </a:prstGeom>
        </p:spPr>
        <p:txBody>
          <a:bodyPr wrap="square">
            <a:spAutoFit/>
          </a:bodyPr>
          <a:lstStyle/>
          <a:p>
            <a:pPr algn="r"/>
            <a:endParaRPr lang="en-US" dirty="0" smtClean="0">
              <a:solidFill>
                <a:srgbClr val="3A53A5"/>
              </a:solidFill>
              <a:latin typeface="Tw Cen MT"/>
              <a:cs typeface="Tw Cen MT"/>
            </a:endParaRPr>
          </a:p>
          <a:p>
            <a:pPr algn="r"/>
            <a:r>
              <a:rPr lang="en-US" sz="1400" dirty="0" smtClean="0">
                <a:solidFill>
                  <a:srgbClr val="3A53A5"/>
                </a:solidFill>
                <a:latin typeface="Tw Cen MT"/>
                <a:cs typeface="Tw Cen MT"/>
              </a:rPr>
              <a:t>Day 2 Teaching Expectations (TFI 1.4)</a:t>
            </a:r>
          </a:p>
        </p:txBody>
      </p:sp>
      <p:pic>
        <p:nvPicPr>
          <p:cNvPr id="4" name="Picture 3" descr="Minnesota PBIS Logo (4).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52304" y="6291268"/>
            <a:ext cx="1291695" cy="566731"/>
          </a:xfrm>
          <a:prstGeom prst="rect">
            <a:avLst/>
          </a:prstGeom>
        </p:spPr>
      </p:pic>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49" r:id="rId11"/>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342900" indent="-342900" algn="l" defTabSz="457200" rtl="0" eaLnBrk="1" latinLnBrk="0" hangingPunct="1">
        <a:spcBef>
          <a:spcPct val="20000"/>
        </a:spcBef>
        <a:buClr>
          <a:schemeClr val="tx1"/>
        </a:buClr>
        <a:buFont typeface="Wingdings" charset="2"/>
        <a:buChar char="§"/>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sp>
        <p:nvSpPr>
          <p:cNvPr id="12" name="Rectangle 11"/>
          <p:cNvSpPr/>
          <p:nvPr/>
        </p:nvSpPr>
        <p:spPr>
          <a:xfrm>
            <a:off x="3182472" y="6018686"/>
            <a:ext cx="5090504" cy="584776"/>
          </a:xfrm>
          <a:prstGeom prst="rect">
            <a:avLst/>
          </a:prstGeom>
        </p:spPr>
        <p:txBody>
          <a:bodyPr wrap="square">
            <a:spAutoFit/>
          </a:bodyPr>
          <a:lstStyle/>
          <a:p>
            <a:pPr algn="r"/>
            <a:endParaRPr lang="en-US" sz="1800" dirty="0" smtClean="0">
              <a:solidFill>
                <a:srgbClr val="3A53A5"/>
              </a:solidFill>
              <a:latin typeface="Tw Cen MT"/>
              <a:cs typeface="Tw Cen MT"/>
            </a:endParaRPr>
          </a:p>
          <a:p>
            <a:pPr algn="r"/>
            <a:r>
              <a:rPr lang="en-US" sz="1400" dirty="0" smtClean="0">
                <a:solidFill>
                  <a:srgbClr val="3A53A5"/>
                </a:solidFill>
                <a:latin typeface="Tw Cen MT"/>
                <a:cs typeface="Tw Cen MT"/>
              </a:rPr>
              <a:t>Day 2A: Teaching</a:t>
            </a:r>
            <a:r>
              <a:rPr lang="en-US" sz="1400" baseline="0" dirty="0" smtClean="0">
                <a:solidFill>
                  <a:srgbClr val="3A53A5"/>
                </a:solidFill>
                <a:latin typeface="Tw Cen MT"/>
                <a:cs typeface="Tw Cen MT"/>
              </a:rPr>
              <a:t> Expectations (TF 1.4) </a:t>
            </a:r>
            <a:endParaRPr lang="en-US" sz="1400" dirty="0" smtClean="0">
              <a:solidFill>
                <a:srgbClr val="3A53A5"/>
              </a:solidFill>
              <a:latin typeface="Tw Cen MT"/>
              <a:cs typeface="Tw Cen MT"/>
            </a:endParaRPr>
          </a:p>
        </p:txBody>
      </p:sp>
      <p:grpSp>
        <p:nvGrpSpPr>
          <p:cNvPr id="33" name="Group 32"/>
          <p:cNvGrpSpPr/>
          <p:nvPr/>
        </p:nvGrpSpPr>
        <p:grpSpPr>
          <a:xfrm>
            <a:off x="8272974" y="5973863"/>
            <a:ext cx="665445" cy="653098"/>
            <a:chOff x="8272974" y="5973863"/>
            <a:chExt cx="665445" cy="653098"/>
          </a:xfrm>
        </p:grpSpPr>
        <p:grpSp>
          <p:nvGrpSpPr>
            <p:cNvPr id="34" name="Group 33"/>
            <p:cNvGrpSpPr/>
            <p:nvPr/>
          </p:nvGrpSpPr>
          <p:grpSpPr>
            <a:xfrm>
              <a:off x="8272974" y="5973863"/>
              <a:ext cx="665353" cy="653098"/>
              <a:chOff x="8272974" y="5973863"/>
              <a:chExt cx="665353" cy="653098"/>
            </a:xfrm>
          </p:grpSpPr>
          <p:grpSp>
            <p:nvGrpSpPr>
              <p:cNvPr id="36" name="Group 35"/>
              <p:cNvGrpSpPr/>
              <p:nvPr/>
            </p:nvGrpSpPr>
            <p:grpSpPr>
              <a:xfrm>
                <a:off x="8272974" y="5973863"/>
                <a:ext cx="665353" cy="653098"/>
                <a:chOff x="8272974" y="5973863"/>
                <a:chExt cx="665353" cy="653098"/>
              </a:xfrm>
            </p:grpSpPr>
            <p:grpSp>
              <p:nvGrpSpPr>
                <p:cNvPr id="38" name="Group 37"/>
                <p:cNvGrpSpPr/>
                <p:nvPr userDrawn="1"/>
              </p:nvGrpSpPr>
              <p:grpSpPr>
                <a:xfrm>
                  <a:off x="8272974" y="5973863"/>
                  <a:ext cx="665353" cy="653098"/>
                  <a:chOff x="541585" y="730453"/>
                  <a:chExt cx="665353" cy="653098"/>
                </a:xfrm>
              </p:grpSpPr>
              <p:sp>
                <p:nvSpPr>
                  <p:cNvPr id="40" name="Rounded Rectangle 39"/>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1" name="Rounded Rectangle 40"/>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5" name="Picture 34" descr="Logo_Icon_FINAL.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618379" y="6305702"/>
              <a:ext cx="320040" cy="320040"/>
            </a:xfrm>
            <a:prstGeom prst="rect">
              <a:avLst/>
            </a:prstGeom>
          </p:spPr>
        </p:pic>
      </p:grpSp>
      <p:grpSp>
        <p:nvGrpSpPr>
          <p:cNvPr id="15" name="Group 14"/>
          <p:cNvGrpSpPr/>
          <p:nvPr userDrawn="1"/>
        </p:nvGrpSpPr>
        <p:grpSpPr>
          <a:xfrm>
            <a:off x="-46860" y="-82678"/>
            <a:ext cx="1711368" cy="1342472"/>
            <a:chOff x="18744" y="-7702"/>
            <a:chExt cx="1711368" cy="1342472"/>
          </a:xfrm>
        </p:grpSpPr>
        <p:sp>
          <p:nvSpPr>
            <p:cNvPr id="16" name="Rounded Rectangle 15"/>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18" name="Rounded Rectangle 17"/>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1" name="Rounded Rectangle 20"/>
            <p:cNvSpPr>
              <a:spLocks noChangeAspect="1"/>
            </p:cNvSpPr>
            <p:nvPr userDrawn="1"/>
          </p:nvSpPr>
          <p:spPr>
            <a:xfrm>
              <a:off x="365298"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a:spLocks noChangeAspect="1"/>
            </p:cNvSpPr>
            <p:nvPr userDrawn="1"/>
          </p:nvSpPr>
          <p:spPr>
            <a:xfrm>
              <a:off x="714417" y="-2957"/>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4" name="Rounded Rectangle 23"/>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7" name="Rounded Rectangle 26"/>
            <p:cNvSpPr>
              <a:spLocks noChangeAspect="1"/>
            </p:cNvSpPr>
            <p:nvPr userDrawn="1"/>
          </p:nvSpPr>
          <p:spPr>
            <a:xfrm>
              <a:off x="18744" y="-77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grpSp>
      <p:grpSp>
        <p:nvGrpSpPr>
          <p:cNvPr id="29" name="Group 28"/>
          <p:cNvGrpSpPr/>
          <p:nvPr userDrawn="1"/>
        </p:nvGrpSpPr>
        <p:grpSpPr>
          <a:xfrm>
            <a:off x="8272974" y="5973863"/>
            <a:ext cx="665445" cy="653098"/>
            <a:chOff x="8272974" y="5973863"/>
            <a:chExt cx="665445" cy="653098"/>
          </a:xfrm>
        </p:grpSpPr>
        <p:grpSp>
          <p:nvGrpSpPr>
            <p:cNvPr id="30" name="Group 29"/>
            <p:cNvGrpSpPr/>
            <p:nvPr/>
          </p:nvGrpSpPr>
          <p:grpSpPr>
            <a:xfrm>
              <a:off x="8272974" y="5973863"/>
              <a:ext cx="665353" cy="653098"/>
              <a:chOff x="8272974" y="5973863"/>
              <a:chExt cx="665353" cy="653098"/>
            </a:xfrm>
          </p:grpSpPr>
          <p:grpSp>
            <p:nvGrpSpPr>
              <p:cNvPr id="32" name="Group 31"/>
              <p:cNvGrpSpPr/>
              <p:nvPr/>
            </p:nvGrpSpPr>
            <p:grpSpPr>
              <a:xfrm>
                <a:off x="8272974" y="5973863"/>
                <a:ext cx="665353" cy="653098"/>
                <a:chOff x="8272974" y="5973863"/>
                <a:chExt cx="665353" cy="653098"/>
              </a:xfrm>
            </p:grpSpPr>
            <p:grpSp>
              <p:nvGrpSpPr>
                <p:cNvPr id="44" name="Group 43"/>
                <p:cNvGrpSpPr/>
                <p:nvPr userDrawn="1"/>
              </p:nvGrpSpPr>
              <p:grpSpPr>
                <a:xfrm>
                  <a:off x="8272974" y="5973863"/>
                  <a:ext cx="665353" cy="653098"/>
                  <a:chOff x="541585" y="730453"/>
                  <a:chExt cx="665353" cy="653098"/>
                </a:xfrm>
              </p:grpSpPr>
              <p:sp>
                <p:nvSpPr>
                  <p:cNvPr id="46" name="Rounded Rectangle 45"/>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7" name="Rounded Rectangle 46"/>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 name="Rounded Rectangle 44"/>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TextBox 42"/>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1" name="Picture 30" descr="Logo_Icon_FINAL.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618379" y="6305702"/>
              <a:ext cx="320040" cy="320040"/>
            </a:xfrm>
            <a:prstGeom prst="rect">
              <a:avLst/>
            </a:prstGeom>
          </p:spPr>
        </p:pic>
      </p:grpSp>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grpSp>
        <p:nvGrpSpPr>
          <p:cNvPr id="11" name="Group 10"/>
          <p:cNvGrpSpPr/>
          <p:nvPr/>
        </p:nvGrpSpPr>
        <p:grpSpPr>
          <a:xfrm>
            <a:off x="-46860" y="-82678"/>
            <a:ext cx="1711368" cy="1342472"/>
            <a:chOff x="18744" y="-7702"/>
            <a:chExt cx="1711368" cy="1342472"/>
          </a:xfrm>
        </p:grpSpPr>
        <p:sp>
          <p:nvSpPr>
            <p:cNvPr id="4" name="Rounded Rectangle 3"/>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15" name="Rounded Rectangle 14"/>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5" name="Rounded Rectangle 24"/>
            <p:cNvSpPr>
              <a:spLocks noChangeAspect="1"/>
            </p:cNvSpPr>
            <p:nvPr userDrawn="1"/>
          </p:nvSpPr>
          <p:spPr>
            <a:xfrm>
              <a:off x="365298"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a:spLocks noChangeAspect="1"/>
            </p:cNvSpPr>
            <p:nvPr userDrawn="1"/>
          </p:nvSpPr>
          <p:spPr>
            <a:xfrm>
              <a:off x="714417" y="-2957"/>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8" name="Rounded Rectangle 27"/>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31" name="Rounded Rectangle 30"/>
            <p:cNvSpPr>
              <a:spLocks noChangeAspect="1"/>
            </p:cNvSpPr>
            <p:nvPr userDrawn="1"/>
          </p:nvSpPr>
          <p:spPr>
            <a:xfrm>
              <a:off x="18744" y="-77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grpSp>
      <p:grpSp>
        <p:nvGrpSpPr>
          <p:cNvPr id="33" name="Group 32"/>
          <p:cNvGrpSpPr/>
          <p:nvPr/>
        </p:nvGrpSpPr>
        <p:grpSpPr>
          <a:xfrm>
            <a:off x="8272974" y="5973863"/>
            <a:ext cx="665445" cy="653098"/>
            <a:chOff x="8272974" y="5973863"/>
            <a:chExt cx="665445" cy="653098"/>
          </a:xfrm>
        </p:grpSpPr>
        <p:grpSp>
          <p:nvGrpSpPr>
            <p:cNvPr id="34" name="Group 33"/>
            <p:cNvGrpSpPr/>
            <p:nvPr/>
          </p:nvGrpSpPr>
          <p:grpSpPr>
            <a:xfrm>
              <a:off x="8272974" y="5973863"/>
              <a:ext cx="665353" cy="653098"/>
              <a:chOff x="8272974" y="5973863"/>
              <a:chExt cx="665353" cy="653098"/>
            </a:xfrm>
          </p:grpSpPr>
          <p:grpSp>
            <p:nvGrpSpPr>
              <p:cNvPr id="36" name="Group 35"/>
              <p:cNvGrpSpPr/>
              <p:nvPr/>
            </p:nvGrpSpPr>
            <p:grpSpPr>
              <a:xfrm>
                <a:off x="8272974" y="5973863"/>
                <a:ext cx="665353" cy="653098"/>
                <a:chOff x="8272974" y="5973863"/>
                <a:chExt cx="665353" cy="653098"/>
              </a:xfrm>
            </p:grpSpPr>
            <p:grpSp>
              <p:nvGrpSpPr>
                <p:cNvPr id="38" name="Group 37"/>
                <p:cNvGrpSpPr/>
                <p:nvPr userDrawn="1"/>
              </p:nvGrpSpPr>
              <p:grpSpPr>
                <a:xfrm>
                  <a:off x="8272974" y="5973863"/>
                  <a:ext cx="665353" cy="653098"/>
                  <a:chOff x="541585" y="730453"/>
                  <a:chExt cx="665353" cy="653098"/>
                </a:xfrm>
              </p:grpSpPr>
              <p:sp>
                <p:nvSpPr>
                  <p:cNvPr id="40" name="Rounded Rectangle 39"/>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1" name="Rounded Rectangle 40"/>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5" name="Picture 34" descr="Logo_Icon_FINA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8379" y="6305702"/>
              <a:ext cx="320040" cy="320040"/>
            </a:xfrm>
            <a:prstGeom prst="rect">
              <a:avLst/>
            </a:prstGeom>
          </p:spPr>
        </p:pic>
      </p:grpSp>
    </p:spTree>
    <p:extLst>
      <p:ext uri="{BB962C8B-B14F-4D97-AF65-F5344CB8AC3E}">
        <p14:creationId xmlns:p14="http://schemas.microsoft.com/office/powerpoint/2010/main" val="1809233401"/>
      </p:ext>
    </p:extLst>
  </p:cSld>
  <p:clrMap bg1="lt1" tx1="dk1" bg2="lt2" tx2="dk2" accent1="accent1" accent2="accent2" accent3="accent3" accent4="accent4" accent5="accent5" accent6="accent6" hlink="hlink" folHlink="folHlink"/>
  <p:sldLayoutIdLst>
    <p:sldLayoutId id="2147483729" r:id="rId1"/>
    <p:sldLayoutId id="2147483730" r:id="rId2"/>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grpSp>
        <p:nvGrpSpPr>
          <p:cNvPr id="11" name="Group 10"/>
          <p:cNvGrpSpPr/>
          <p:nvPr/>
        </p:nvGrpSpPr>
        <p:grpSpPr>
          <a:xfrm>
            <a:off x="-46860" y="-82678"/>
            <a:ext cx="1711368" cy="1342472"/>
            <a:chOff x="18744" y="-7702"/>
            <a:chExt cx="1711368" cy="1342472"/>
          </a:xfrm>
        </p:grpSpPr>
        <p:sp>
          <p:nvSpPr>
            <p:cNvPr id="4" name="Rounded Rectangle 3"/>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8" name="Rounded Rectangle 17"/>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5" name="Rounded Rectangle 14"/>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6" name="Rounded Rectangle 15"/>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7" name="Rounded Rectangle 16"/>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5" name="Rounded Rectangle 24"/>
            <p:cNvSpPr>
              <a:spLocks noChangeAspect="1"/>
            </p:cNvSpPr>
            <p:nvPr userDrawn="1"/>
          </p:nvSpPr>
          <p:spPr>
            <a:xfrm>
              <a:off x="365298" y="-2957"/>
              <a:ext cx="315461" cy="314289"/>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6" name="Rounded Rectangle 25"/>
            <p:cNvSpPr>
              <a:spLocks noChangeAspect="1"/>
            </p:cNvSpPr>
            <p:nvPr userDrawn="1"/>
          </p:nvSpPr>
          <p:spPr>
            <a:xfrm>
              <a:off x="714417" y="-2957"/>
              <a:ext cx="315461" cy="314289"/>
            </a:xfrm>
            <a:prstGeom prst="roundRect">
              <a:avLst/>
            </a:prstGeom>
            <a:solidFill>
              <a:srgbClr val="3366FF"/>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7" name="Rounded Rectangle 26"/>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8" name="Rounded Rectangle 27"/>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9" name="Rounded Rectangle 28"/>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30" name="Rounded Rectangle 29"/>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31" name="Rounded Rectangle 30"/>
            <p:cNvSpPr>
              <a:spLocks noChangeAspect="1"/>
            </p:cNvSpPr>
            <p:nvPr userDrawn="1"/>
          </p:nvSpPr>
          <p:spPr>
            <a:xfrm>
              <a:off x="18744" y="-7702"/>
              <a:ext cx="315461" cy="314289"/>
            </a:xfrm>
            <a:prstGeom prst="roundRect">
              <a:avLst/>
            </a:prstGeom>
            <a:solidFill>
              <a:srgbClr val="3366FF"/>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32" name="Rounded Rectangle 31"/>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grpSp>
      <p:pic>
        <p:nvPicPr>
          <p:cNvPr id="5" name="Picture 4" descr="Minnesota PBIS Logo (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8872" y="5973862"/>
            <a:ext cx="2015127" cy="884137"/>
          </a:xfrm>
          <a:prstGeom prst="rect">
            <a:avLst/>
          </a:prstGeom>
        </p:spPr>
      </p:pic>
    </p:spTree>
    <p:extLst>
      <p:ext uri="{BB962C8B-B14F-4D97-AF65-F5344CB8AC3E}">
        <p14:creationId xmlns:p14="http://schemas.microsoft.com/office/powerpoint/2010/main" val="3135120401"/>
      </p:ext>
    </p:extLst>
  </p:cSld>
  <p:clrMap bg1="lt1" tx1="dk1" bg2="lt2" tx2="dk2" accent1="accent1" accent2="accent2" accent3="accent3" accent4="accent4" accent5="accent5" accent6="accent6" hlink="hlink" folHlink="folHlink"/>
  <p:sldLayoutIdLst>
    <p:sldLayoutId id="2147483732" r:id="rId1"/>
    <p:sldLayoutId id="2147483733" r:id="rId2"/>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9.xml"/><Relationship Id="rId1" Type="http://schemas.openxmlformats.org/officeDocument/2006/relationships/tags" Target="../tags/tag7.xml"/><Relationship Id="rId5" Type="http://schemas.openxmlformats.org/officeDocument/2006/relationships/image" Target="../media/image12.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3.xml"/><Relationship Id="rId1" Type="http://schemas.openxmlformats.org/officeDocument/2006/relationships/slideLayout" Target="../slideLayouts/slideLayout39.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9.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9.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9.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9.xml"/><Relationship Id="rId5" Type="http://schemas.openxmlformats.org/officeDocument/2006/relationships/image" Target="../media/image12.png"/><Relationship Id="rId4" Type="http://schemas.openxmlformats.org/officeDocument/2006/relationships/hyperlink" Target="http://vimeo.com/20955727"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5C-Wyy_lPNk" TargetMode="External"/><Relationship Id="rId2" Type="http://schemas.openxmlformats.org/officeDocument/2006/relationships/notesSlide" Target="../notesSlides/notesSlide21.xml"/><Relationship Id="rId1" Type="http://schemas.openxmlformats.org/officeDocument/2006/relationships/slideLayout" Target="../slideLayouts/slideLayout39.xml"/><Relationship Id="rId5" Type="http://schemas.openxmlformats.org/officeDocument/2006/relationships/image" Target="../media/image1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2.png"/><Relationship Id="rId2" Type="http://schemas.openxmlformats.org/officeDocument/2006/relationships/slideLayout" Target="../slideLayouts/slideLayout39.xml"/><Relationship Id="rId1" Type="http://schemas.openxmlformats.org/officeDocument/2006/relationships/tags" Target="../tags/tag9.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9.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hyperlink" Target="http://www.pbis.org/training/student" TargetMode="External"/><Relationship Id="rId7"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9.xml"/><Relationship Id="rId6" Type="http://schemas.openxmlformats.org/officeDocument/2006/relationships/hyperlink" Target="http://pbiscompendium.ssd.k12.mo.us/high-school-lesson-plans" TargetMode="External"/><Relationship Id="rId5" Type="http://schemas.openxmlformats.org/officeDocument/2006/relationships/hyperlink" Target="http://pbiscompendium.ssd.k12.mo.us/middle-school-lesson-plans" TargetMode="External"/><Relationship Id="rId4" Type="http://schemas.openxmlformats.org/officeDocument/2006/relationships/hyperlink" Target="http://pbiscompendium.ssd.k12.mo.us/elementary-lesson-plan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png"/><Relationship Id="rId3" Type="http://schemas.openxmlformats.org/officeDocument/2006/relationships/tags" Target="../tags/tag12.xml"/><Relationship Id="rId7" Type="http://schemas.openxmlformats.org/officeDocument/2006/relationships/image" Target="../media/image30.png"/><Relationship Id="rId12" Type="http://schemas.openxmlformats.org/officeDocument/2006/relationships/image" Target="../media/image35.tiff"/><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9.jpeg"/><Relationship Id="rId11" Type="http://schemas.openxmlformats.org/officeDocument/2006/relationships/image" Target="../media/image34.tiff"/><Relationship Id="rId5" Type="http://schemas.openxmlformats.org/officeDocument/2006/relationships/notesSlide" Target="../notesSlides/notesSlide27.xml"/><Relationship Id="rId15" Type="http://schemas.openxmlformats.org/officeDocument/2006/relationships/image" Target="../media/image38.tiff"/><Relationship Id="rId10" Type="http://schemas.openxmlformats.org/officeDocument/2006/relationships/image" Target="../media/image33.jpeg"/><Relationship Id="rId4" Type="http://schemas.openxmlformats.org/officeDocument/2006/relationships/slideLayout" Target="../slideLayouts/slideLayout43.xml"/><Relationship Id="rId9" Type="http://schemas.openxmlformats.org/officeDocument/2006/relationships/image" Target="../media/image32.jpeg"/><Relationship Id="rId1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pbiscompendium.ssd.k12.mo.us/high-school-lesson-plans" TargetMode="External"/><Relationship Id="rId2" Type="http://schemas.openxmlformats.org/officeDocument/2006/relationships/notesSlide" Target="../notesSlides/notesSlide6.xml"/><Relationship Id="rId1" Type="http://schemas.openxmlformats.org/officeDocument/2006/relationships/slideLayout" Target="../slideLayouts/slideLayout39.xml"/><Relationship Id="rId5" Type="http://schemas.openxmlformats.org/officeDocument/2006/relationships/image" Target="../media/image1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notesSlide" Target="../notesSlides/notesSlide7.xml"/><Relationship Id="rId4"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notesSlide" Target="../notesSlides/notesSlide8.xml"/><Relationship Id="rId4"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nnesota is printed in green at the top of the logo.  PBIS is printed in blue and white.  The 'S&quot; looks like a river with a red, yellow and green tree next to it." title="Minnesota PBIS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041" y="290928"/>
            <a:ext cx="5653944" cy="2480668"/>
          </a:xfrm>
          <a:prstGeom prst="rect">
            <a:avLst/>
          </a:prstGeom>
        </p:spPr>
      </p:pic>
      <p:sp>
        <p:nvSpPr>
          <p:cNvPr id="3" name="Rectangle 2"/>
          <p:cNvSpPr/>
          <p:nvPr/>
        </p:nvSpPr>
        <p:spPr>
          <a:xfrm>
            <a:off x="1305495" y="4231677"/>
            <a:ext cx="6759005" cy="646331"/>
          </a:xfrm>
          <a:prstGeom prst="rect">
            <a:avLst/>
          </a:prstGeom>
        </p:spPr>
        <p:txBody>
          <a:bodyPr wrap="square">
            <a:spAutoFit/>
          </a:bodyPr>
          <a:lstStyle/>
          <a:p>
            <a:pPr algn="ctr"/>
            <a:r>
              <a:rPr lang="en-US" sz="3600" b="1" dirty="0" smtClean="0">
                <a:solidFill>
                  <a:srgbClr val="DD8047"/>
                </a:solidFill>
                <a:latin typeface="Tw Cen MT"/>
                <a:cs typeface="Tw Cen MT"/>
              </a:rPr>
              <a:t>Teaching Expectations (TFI 1.4)</a:t>
            </a:r>
            <a:endParaRPr lang="en-US" sz="3600" b="1" dirty="0">
              <a:solidFill>
                <a:srgbClr val="3A54A5"/>
              </a:solidFill>
              <a:latin typeface="Tw Cen MT"/>
              <a:cs typeface="Tw Cen MT"/>
            </a:endParaRPr>
          </a:p>
        </p:txBody>
      </p:sp>
      <p:sp>
        <p:nvSpPr>
          <p:cNvPr id="2" name="Title 1"/>
          <p:cNvSpPr>
            <a:spLocks noGrp="1"/>
          </p:cNvSpPr>
          <p:nvPr>
            <p:ph type="ctrTitle"/>
          </p:nvPr>
        </p:nvSpPr>
        <p:spPr>
          <a:xfrm>
            <a:off x="685800" y="3430295"/>
            <a:ext cx="7772400" cy="801382"/>
          </a:xfrm>
        </p:spPr>
        <p:txBody>
          <a:bodyPr>
            <a:normAutofit fontScale="90000"/>
          </a:bodyPr>
          <a:lstStyle/>
          <a:p>
            <a:r>
              <a:rPr lang="en-US" dirty="0" smtClean="0"/>
              <a:t>PBIS Team Training</a:t>
            </a:r>
            <a:br>
              <a:rPr lang="en-US" dirty="0" smtClean="0"/>
            </a:br>
            <a:r>
              <a:rPr lang="en-US" dirty="0" smtClean="0"/>
              <a:t>2A</a:t>
            </a:r>
            <a:r>
              <a:rPr lang="en-US" dirty="0" smtClean="0"/>
              <a:t/>
            </a:r>
            <a:br>
              <a:rPr lang="en-US" dirty="0" smtClean="0"/>
            </a:br>
            <a:endParaRPr lang="en-US" dirty="0">
              <a:solidFill>
                <a:srgbClr val="DD8047"/>
              </a:solidFill>
            </a:endParaRPr>
          </a:p>
        </p:txBody>
      </p:sp>
    </p:spTree>
    <p:extLst>
      <p:ext uri="{BB962C8B-B14F-4D97-AF65-F5344CB8AC3E}">
        <p14:creationId xmlns:p14="http://schemas.microsoft.com/office/powerpoint/2010/main" val="2013604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365298" y="1600200"/>
            <a:ext cx="8257568" cy="469106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1">
                  <a:lumMod val="75000"/>
                </a:schemeClr>
              </a:buClr>
              <a:buFont typeface="Wingdings" charset="2"/>
              <a:buChar char="§"/>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accent6"/>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tx1">
                  <a:lumMod val="60000"/>
                  <a:lumOff val="40000"/>
                </a:schemeClr>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ClrTx/>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If a child doesn’t know how to read, we </a:t>
            </a:r>
            <a:r>
              <a:rPr lang="en-US" sz="2400" b="1" dirty="0">
                <a:solidFill>
                  <a:srgbClr val="DD8047"/>
                </a:solidFill>
              </a:rPr>
              <a:t>teach.</a:t>
            </a:r>
          </a:p>
          <a:p>
            <a:r>
              <a:rPr lang="en-US" sz="2400" dirty="0"/>
              <a:t>If a child doesn’t know how to swim, we </a:t>
            </a:r>
            <a:r>
              <a:rPr lang="en-US" sz="2400" b="1" dirty="0">
                <a:solidFill>
                  <a:srgbClr val="DD8047"/>
                </a:solidFill>
              </a:rPr>
              <a:t>teach.</a:t>
            </a:r>
          </a:p>
          <a:p>
            <a:r>
              <a:rPr lang="en-US" sz="2400" dirty="0">
                <a:solidFill>
                  <a:srgbClr val="1D2A53"/>
                </a:solidFill>
              </a:rPr>
              <a:t>If a child doesn’t know how to multiply, we </a:t>
            </a:r>
            <a:r>
              <a:rPr lang="en-US" sz="2400" b="1" dirty="0">
                <a:solidFill>
                  <a:srgbClr val="DD8047"/>
                </a:solidFill>
              </a:rPr>
              <a:t>teach.</a:t>
            </a:r>
          </a:p>
          <a:p>
            <a:r>
              <a:rPr lang="en-US" sz="2400" dirty="0">
                <a:solidFill>
                  <a:srgbClr val="1D2A53"/>
                </a:solidFill>
              </a:rPr>
              <a:t>If a child doesn’t know how to drive, we </a:t>
            </a:r>
            <a:r>
              <a:rPr lang="en-US" sz="2400" b="1" dirty="0">
                <a:solidFill>
                  <a:srgbClr val="DD8047"/>
                </a:solidFill>
              </a:rPr>
              <a:t>teach.</a:t>
            </a:r>
          </a:p>
          <a:p>
            <a:r>
              <a:rPr lang="en-US" sz="2400" dirty="0">
                <a:solidFill>
                  <a:srgbClr val="1D2A53"/>
                </a:solidFill>
              </a:rPr>
              <a:t>If a child doesn’t know how to behave, we… </a:t>
            </a:r>
            <a:r>
              <a:rPr lang="en-US" sz="2400" b="1" dirty="0">
                <a:solidFill>
                  <a:schemeClr val="accent6"/>
                </a:solidFill>
              </a:rPr>
              <a:t>teach? punish?</a:t>
            </a:r>
          </a:p>
          <a:p>
            <a:pPr algn="ctr"/>
            <a:endParaRPr lang="en-US" sz="2400" dirty="0"/>
          </a:p>
          <a:p>
            <a:pPr marL="0" lvl="1" indent="0" algn="ctr" defTabSz="822325" eaLnBrk="0" hangingPunct="0">
              <a:lnSpc>
                <a:spcPct val="90000"/>
              </a:lnSpc>
              <a:buNone/>
            </a:pPr>
            <a:r>
              <a:rPr lang="en-US" sz="2400" b="1" dirty="0"/>
              <a:t>Why can’t we finish the last sentence as automatically as we do the others?</a:t>
            </a:r>
          </a:p>
          <a:p>
            <a:pPr marL="0" lvl="1" indent="0" algn="r" defTabSz="822325" eaLnBrk="0" hangingPunct="0">
              <a:lnSpc>
                <a:spcPct val="90000"/>
              </a:lnSpc>
              <a:buNone/>
            </a:pPr>
            <a:r>
              <a:rPr lang="en-US" sz="1400" b="1" dirty="0" smtClean="0">
                <a:solidFill>
                  <a:srgbClr val="000000"/>
                </a:solidFill>
              </a:rPr>
              <a:t/>
            </a:r>
            <a:br>
              <a:rPr lang="en-US" sz="1400" b="1" dirty="0" smtClean="0">
                <a:solidFill>
                  <a:srgbClr val="000000"/>
                </a:solidFill>
              </a:rPr>
            </a:br>
            <a:r>
              <a:rPr lang="en-US" sz="1400" b="1" dirty="0" smtClean="0">
                <a:solidFill>
                  <a:srgbClr val="000000"/>
                </a:solidFill>
              </a:rPr>
              <a:t>John </a:t>
            </a:r>
            <a:r>
              <a:rPr lang="en-US" sz="1400" b="1" dirty="0" err="1">
                <a:solidFill>
                  <a:srgbClr val="000000"/>
                </a:solidFill>
              </a:rPr>
              <a:t>Herner</a:t>
            </a:r>
            <a:r>
              <a:rPr lang="en-US" sz="1400" b="1" dirty="0">
                <a:solidFill>
                  <a:srgbClr val="000000"/>
                </a:solidFill>
              </a:rPr>
              <a:t> (NASDE </a:t>
            </a:r>
            <a:r>
              <a:rPr lang="en-US" sz="1400" b="1" dirty="0" err="1" smtClean="0">
                <a:solidFill>
                  <a:srgbClr val="000000"/>
                </a:solidFill>
              </a:rPr>
              <a:t>Preent</a:t>
            </a:r>
            <a:r>
              <a:rPr lang="en-US" sz="1400" b="1" dirty="0" smtClean="0">
                <a:solidFill>
                  <a:srgbClr val="000000"/>
                </a:solidFill>
              </a:rPr>
              <a:t>) </a:t>
            </a:r>
            <a:r>
              <a:rPr lang="en-US" sz="1400" b="1" dirty="0">
                <a:solidFill>
                  <a:srgbClr val="000000"/>
                </a:solidFill>
              </a:rPr>
              <a:t>Counterpoint 1998, page 2</a:t>
            </a:r>
          </a:p>
          <a:p>
            <a:endParaRPr lang="en-US" sz="2400" dirty="0">
              <a:solidFill>
                <a:srgbClr val="B95B22"/>
              </a:solidFill>
            </a:endParaRPr>
          </a:p>
        </p:txBody>
      </p:sp>
      <p:pic>
        <p:nvPicPr>
          <p:cNvPr id="8" name="Picture 7" descr=" " title="Core Content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normAutofit/>
          </a:bodyPr>
          <a:lstStyle/>
          <a:p>
            <a:r>
              <a:rPr lang="en-US" dirty="0"/>
              <a:t>Food for Thought…</a:t>
            </a:r>
            <a:endParaRPr lang="en-US" b="1" dirty="0">
              <a:latin typeface="Tw Cen MT"/>
              <a:cs typeface="Tw Cen MT"/>
            </a:endParaRPr>
          </a:p>
        </p:txBody>
      </p:sp>
    </p:spTree>
    <p:extLst>
      <p:ext uri="{BB962C8B-B14F-4D97-AF65-F5344CB8AC3E}">
        <p14:creationId xmlns:p14="http://schemas.microsoft.com/office/powerpoint/2010/main" val="174881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dissolve">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365298" y="1443323"/>
            <a:ext cx="8257568" cy="469106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chemeClr val="tx1">
                  <a:lumMod val="75000"/>
                </a:schemeClr>
              </a:buClr>
              <a:buFont typeface="Wingdings" charset="2"/>
              <a:buChar char="§"/>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accent6"/>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tx1">
                  <a:lumMod val="60000"/>
                  <a:lumOff val="40000"/>
                </a:schemeClr>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ClrTx/>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Teachers create lesson plans for each desired behavior</a:t>
            </a:r>
          </a:p>
          <a:p>
            <a:endParaRPr lang="en-US" sz="2800" dirty="0" smtClean="0"/>
          </a:p>
          <a:p>
            <a:r>
              <a:rPr lang="en-US" sz="2800" dirty="0" smtClean="0"/>
              <a:t>Students are taught </a:t>
            </a:r>
            <a:r>
              <a:rPr lang="en-US" sz="2800" dirty="0"/>
              <a:t>the expectations, rules and routines for both the school-wide system and the classroom-wide system</a:t>
            </a:r>
            <a:r>
              <a:rPr lang="en-US" sz="2800" dirty="0" smtClean="0"/>
              <a:t>.</a:t>
            </a:r>
          </a:p>
          <a:p>
            <a:endParaRPr lang="en-US" sz="2800" dirty="0"/>
          </a:p>
          <a:p>
            <a:pPr marL="0" indent="0" algn="ctr">
              <a:buNone/>
            </a:pPr>
            <a:r>
              <a:rPr lang="en-US" sz="2800" dirty="0" smtClean="0"/>
              <a:t>Remember… If </a:t>
            </a:r>
            <a:r>
              <a:rPr lang="en-US" sz="2800" dirty="0"/>
              <a:t>you are seeing problematic behavior, </a:t>
            </a:r>
            <a:r>
              <a:rPr lang="en-US" sz="2800" dirty="0" smtClean="0"/>
              <a:t>ask, “Have I taught the desired and acknowledged the behavior I want </a:t>
            </a:r>
            <a:r>
              <a:rPr lang="en-US" sz="2800" dirty="0"/>
              <a:t>to </a:t>
            </a:r>
            <a:r>
              <a:rPr lang="en-US" sz="2800" dirty="0" smtClean="0"/>
              <a:t>see?”  </a:t>
            </a:r>
          </a:p>
          <a:p>
            <a:endParaRPr lang="en-US" sz="2400" dirty="0">
              <a:solidFill>
                <a:srgbClr val="B95B22"/>
              </a:solidFill>
            </a:endParaRPr>
          </a:p>
        </p:txBody>
      </p:sp>
      <p:pic>
        <p:nvPicPr>
          <p:cNvPr id="8" name="Picture 7" descr=" " title="Core Content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1009717" y="296127"/>
            <a:ext cx="6987106" cy="915357"/>
          </a:xfrm>
        </p:spPr>
        <p:txBody>
          <a:bodyPr>
            <a:normAutofit fontScale="90000"/>
          </a:bodyPr>
          <a:lstStyle/>
          <a:p>
            <a:r>
              <a:rPr lang="en-US" dirty="0">
                <a:solidFill>
                  <a:srgbClr val="1D2A53"/>
                </a:solidFill>
              </a:rPr>
              <a:t>Creating Behavior Lesson Plans</a:t>
            </a:r>
            <a:endParaRPr lang="en-US" b="1" dirty="0">
              <a:latin typeface="Tw Cen MT"/>
              <a:cs typeface="Tw Cen MT"/>
            </a:endParaRPr>
          </a:p>
        </p:txBody>
      </p:sp>
    </p:spTree>
    <p:extLst>
      <p:ext uri="{BB962C8B-B14F-4D97-AF65-F5344CB8AC3E}">
        <p14:creationId xmlns:p14="http://schemas.microsoft.com/office/powerpoint/2010/main" val="357313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descr="Respectful: be on time, keep my area clear, keep my place in line, say 'thank you'&#10;Responsible: dispose of food and trash in the proper manner, pay for my food&#10;Safe: listen to announcements, be prepared to leave on time&#10;Conditions: supervise student lines until they are fully in cafeteria" title="Cateteria Expecations"/>
          <p:cNvGraphicFramePr>
            <a:graphicFrameLocks noGrp="1"/>
          </p:cNvGraphicFramePr>
          <p:nvPr>
            <p:extLst>
              <p:ext uri="{D42A27DB-BD31-4B8C-83A1-F6EECF244321}">
                <p14:modId xmlns:p14="http://schemas.microsoft.com/office/powerpoint/2010/main" val="3582935586"/>
              </p:ext>
            </p:extLst>
          </p:nvPr>
        </p:nvGraphicFramePr>
        <p:xfrm>
          <a:off x="6207756" y="1674906"/>
          <a:ext cx="2372908" cy="4462345"/>
        </p:xfrm>
        <a:graphic>
          <a:graphicData uri="http://schemas.openxmlformats.org/drawingml/2006/table">
            <a:tbl>
              <a:tblPr firstRow="1"/>
              <a:tblGrid>
                <a:gridCol w="433424"/>
                <a:gridCol w="1939484"/>
              </a:tblGrid>
              <a:tr h="440483">
                <a:tc gridSpan="2">
                  <a:txBody>
                    <a:bodyPr/>
                    <a:lstStyle/>
                    <a:p>
                      <a:pPr marL="0" marR="0" algn="ctr">
                        <a:spcBef>
                          <a:spcPts val="0"/>
                        </a:spcBef>
                        <a:spcAft>
                          <a:spcPts val="0"/>
                        </a:spcAft>
                      </a:pPr>
                      <a:r>
                        <a:rPr lang="en-US" sz="2400" b="1" dirty="0" smtClean="0">
                          <a:solidFill>
                            <a:srgbClr val="1D2A53"/>
                          </a:solidFill>
                          <a:latin typeface="Tw Cen MT"/>
                          <a:ea typeface="Times New Roman"/>
                          <a:cs typeface="Tw Cen MT"/>
                        </a:rPr>
                        <a:t>CAFETERIA</a:t>
                      </a:r>
                      <a:endParaRPr lang="en-US" sz="2400" dirty="0">
                        <a:solidFill>
                          <a:srgbClr val="1D2A53"/>
                        </a:solidFill>
                        <a:latin typeface="Tw Cen MT"/>
                        <a:ea typeface="Times New Roman"/>
                        <a:cs typeface="Tw Cen MT"/>
                      </a:endParaRPr>
                    </a:p>
                  </a:txBody>
                  <a:tcPr marL="39145" marR="39145" marT="0" marB="0" anchor="ctr">
                    <a:lnL w="28575" cap="flat" cmpd="sng" algn="ctr">
                      <a:solidFill>
                        <a:srgbClr val="1D2A52"/>
                      </a:solidFill>
                      <a:prstDash val="solid"/>
                      <a:round/>
                      <a:headEnd type="none" w="med" len="med"/>
                      <a:tailEnd type="none" w="med" len="med"/>
                    </a:lnL>
                    <a:lnR w="28575" cap="flat" cmpd="sng" algn="ctr">
                      <a:solidFill>
                        <a:srgbClr val="1D2A52"/>
                      </a:solidFill>
                      <a:prstDash val="solid"/>
                      <a:round/>
                      <a:headEnd type="none" w="med" len="med"/>
                      <a:tailEnd type="none" w="med" len="med"/>
                    </a:lnR>
                    <a:lnT w="28575" cap="flat" cmpd="sng" algn="ctr">
                      <a:solidFill>
                        <a:srgbClr val="1D2A52"/>
                      </a:solidFill>
                      <a:prstDash val="solid"/>
                      <a:round/>
                      <a:headEnd type="none" w="med" len="med"/>
                      <a:tailEnd type="none" w="med" len="med"/>
                    </a:lnT>
                    <a:lnB w="28575" cap="flat" cmpd="sng" algn="ctr">
                      <a:solidFill>
                        <a:srgbClr val="1D2A5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endParaRPr lang="en-US" sz="2400" dirty="0">
                        <a:solidFill>
                          <a:srgbClr val="1D2A53"/>
                        </a:solidFill>
                        <a:latin typeface="Tw Cen MT"/>
                        <a:ea typeface="Times New Roman"/>
                        <a:cs typeface="Tw Cen MT"/>
                      </a:endParaRPr>
                    </a:p>
                  </a:txBody>
                  <a:tcPr marL="39145" marR="39145" marT="0" marB="0">
                    <a:lnL w="28575" cap="flat" cmpd="sng" algn="ctr">
                      <a:solidFill>
                        <a:srgbClr val="1D2A52"/>
                      </a:solidFill>
                      <a:prstDash val="solid"/>
                      <a:round/>
                      <a:headEnd type="none" w="med" len="med"/>
                      <a:tailEnd type="none" w="med" len="med"/>
                    </a:lnL>
                    <a:lnR w="28575" cap="flat" cmpd="sng" algn="ctr">
                      <a:solidFill>
                        <a:srgbClr val="1D2A52"/>
                      </a:solidFill>
                      <a:prstDash val="solid"/>
                      <a:round/>
                      <a:headEnd type="none" w="med" len="med"/>
                      <a:tailEnd type="none" w="med" len="med"/>
                    </a:lnR>
                    <a:lnT w="28575" cap="flat" cmpd="sng" algn="ctr">
                      <a:solidFill>
                        <a:srgbClr val="1D2A52"/>
                      </a:solidFill>
                      <a:prstDash val="solid"/>
                      <a:round/>
                      <a:headEnd type="none" w="med" len="med"/>
                      <a:tailEnd type="none" w="med" len="med"/>
                    </a:lnT>
                    <a:lnB w="28575" cap="flat" cmpd="sng" algn="ctr">
                      <a:solidFill>
                        <a:srgbClr val="1D2A52"/>
                      </a:solidFill>
                      <a:prstDash val="solid"/>
                      <a:round/>
                      <a:headEnd type="none" w="med" len="med"/>
                      <a:tailEnd type="none" w="med" len="med"/>
                    </a:lnB>
                    <a:lnTlToBr w="12700" cmpd="sng">
                      <a:noFill/>
                      <a:prstDash val="solid"/>
                    </a:lnTlToBr>
                    <a:lnBlToTr w="12700" cmpd="sng">
                      <a:noFill/>
                      <a:prstDash val="solid"/>
                    </a:lnBlToTr>
                    <a:noFill/>
                  </a:tcPr>
                </a:tc>
              </a:tr>
              <a:tr h="988997">
                <a:tc>
                  <a:txBody>
                    <a:bodyPr/>
                    <a:lstStyle/>
                    <a:p>
                      <a:pPr marL="342900" marR="0" lvl="0" indent="-342900" algn="ctr" defTabSz="457200" rtl="0" eaLnBrk="1" fontAlgn="auto" latinLnBrk="0" hangingPunct="1">
                        <a:lnSpc>
                          <a:spcPct val="100000"/>
                        </a:lnSpc>
                        <a:spcBef>
                          <a:spcPts val="0"/>
                        </a:spcBef>
                        <a:spcAft>
                          <a:spcPts val="0"/>
                        </a:spcAft>
                        <a:buClrTx/>
                        <a:buSzTx/>
                        <a:buFont typeface="Symbol"/>
                        <a:buNone/>
                        <a:tabLst>
                          <a:tab pos="228600" algn="l"/>
                        </a:tabLst>
                        <a:defRPr/>
                      </a:pPr>
                      <a:r>
                        <a:rPr lang="en-US" sz="1500" dirty="0" smtClean="0">
                          <a:solidFill>
                            <a:srgbClr val="1D2A53"/>
                          </a:solidFill>
                          <a:latin typeface="Tw Cen MT"/>
                          <a:ea typeface="Times New Roman"/>
                          <a:cs typeface="Tw Cen MT"/>
                        </a:rPr>
                        <a:t>Respectful</a:t>
                      </a:r>
                    </a:p>
                  </a:txBody>
                  <a:tcPr marL="39145" marR="39145" marT="0" marB="0" vert="vert270" anchor="ctr">
                    <a:lnL w="28575" cap="flat" cmpd="sng" algn="ctr">
                      <a:solidFill>
                        <a:srgbClr val="1D2A52"/>
                      </a:solidFill>
                      <a:prstDash val="solid"/>
                      <a:round/>
                      <a:headEnd type="none" w="med" len="med"/>
                      <a:tailEnd type="none" w="med" len="med"/>
                    </a:lnL>
                    <a:lnR w="28575" cap="flat" cmpd="sng" algn="ctr">
                      <a:solidFill>
                        <a:srgbClr val="1D2A52"/>
                      </a:solidFill>
                      <a:prstDash val="solid"/>
                      <a:round/>
                      <a:headEnd type="none" w="med" len="med"/>
                      <a:tailEnd type="none" w="med" len="med"/>
                    </a:lnR>
                    <a:lnT w="28575" cap="flat" cmpd="sng" algn="ctr">
                      <a:solidFill>
                        <a:srgbClr val="1D2A52"/>
                      </a:solidFill>
                      <a:prstDash val="solid"/>
                      <a:round/>
                      <a:headEnd type="none" w="med" len="med"/>
                      <a:tailEnd type="none" w="med" len="med"/>
                    </a:lnT>
                    <a:lnB w="28575" cap="flat" cmpd="sng" algn="ctr">
                      <a:solidFill>
                        <a:srgbClr val="1D2A5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7800" marR="0" lvl="0" indent="-177800" algn="l">
                        <a:spcBef>
                          <a:spcPts val="0"/>
                        </a:spcBef>
                        <a:spcAft>
                          <a:spcPts val="0"/>
                        </a:spcAft>
                        <a:buFont typeface="Symbol"/>
                        <a:buChar char=""/>
                        <a:tabLst>
                          <a:tab pos="228600" algn="l"/>
                        </a:tabLst>
                      </a:pPr>
                      <a:r>
                        <a:rPr lang="en-US" sz="1500" dirty="0">
                          <a:solidFill>
                            <a:srgbClr val="1D2A53"/>
                          </a:solidFill>
                          <a:latin typeface="Tw Cen MT"/>
                          <a:ea typeface="Times New Roman"/>
                          <a:cs typeface="Tw Cen MT"/>
                        </a:rPr>
                        <a:t>Be on time</a:t>
                      </a:r>
                    </a:p>
                    <a:p>
                      <a:pPr marL="177800" marR="0" lvl="0" indent="-177800" algn="l">
                        <a:spcBef>
                          <a:spcPts val="0"/>
                        </a:spcBef>
                        <a:spcAft>
                          <a:spcPts val="0"/>
                        </a:spcAft>
                        <a:buFont typeface="Symbol"/>
                        <a:buChar char=""/>
                        <a:tabLst>
                          <a:tab pos="228600" algn="l"/>
                        </a:tabLst>
                      </a:pPr>
                      <a:r>
                        <a:rPr lang="en-US" sz="1500" dirty="0">
                          <a:solidFill>
                            <a:srgbClr val="1D2A53"/>
                          </a:solidFill>
                          <a:latin typeface="Tw Cen MT"/>
                          <a:ea typeface="Times New Roman"/>
                          <a:cs typeface="Tw Cen MT"/>
                        </a:rPr>
                        <a:t>Keep my area </a:t>
                      </a:r>
                      <a:r>
                        <a:rPr lang="en-US" sz="1500" dirty="0" smtClean="0">
                          <a:solidFill>
                            <a:srgbClr val="1D2A53"/>
                          </a:solidFill>
                          <a:latin typeface="Tw Cen MT"/>
                          <a:ea typeface="Times New Roman"/>
                          <a:cs typeface="Tw Cen MT"/>
                        </a:rPr>
                        <a:t>clear</a:t>
                      </a:r>
                    </a:p>
                    <a:p>
                      <a:pPr marL="177800" marR="0" lvl="0" indent="-177800" algn="l">
                        <a:spcBef>
                          <a:spcPts val="0"/>
                        </a:spcBef>
                        <a:spcAft>
                          <a:spcPts val="0"/>
                        </a:spcAft>
                        <a:buFont typeface="Symbol"/>
                        <a:buChar char=""/>
                        <a:tabLst>
                          <a:tab pos="228600" algn="l"/>
                        </a:tabLst>
                      </a:pPr>
                      <a:r>
                        <a:rPr lang="en-US" sz="1500" dirty="0" smtClean="0">
                          <a:solidFill>
                            <a:srgbClr val="1D2A53"/>
                          </a:solidFill>
                          <a:latin typeface="Tw Cen MT"/>
                          <a:ea typeface="Times New Roman"/>
                          <a:cs typeface="Tw Cen MT"/>
                        </a:rPr>
                        <a:t>Keep my place in line</a:t>
                      </a:r>
                    </a:p>
                    <a:p>
                      <a:pPr marL="177800" marR="0" lvl="0" indent="-177800" algn="l">
                        <a:spcBef>
                          <a:spcPts val="0"/>
                        </a:spcBef>
                        <a:spcAft>
                          <a:spcPts val="0"/>
                        </a:spcAft>
                        <a:buFont typeface="Symbol"/>
                        <a:buChar char=""/>
                        <a:tabLst>
                          <a:tab pos="228600" algn="l"/>
                        </a:tabLst>
                      </a:pPr>
                      <a:r>
                        <a:rPr lang="en-US" sz="1500" dirty="0" smtClean="0">
                          <a:solidFill>
                            <a:srgbClr val="1D2A53"/>
                          </a:solidFill>
                          <a:latin typeface="Tw Cen MT"/>
                          <a:ea typeface="Times New Roman"/>
                          <a:cs typeface="Tw Cen MT"/>
                        </a:rPr>
                        <a:t>Say “Thank You”</a:t>
                      </a:r>
                    </a:p>
                  </a:txBody>
                  <a:tcPr marL="39145" marR="39145" marT="0" marB="0">
                    <a:lnL w="28575" cap="flat" cmpd="sng" algn="ctr">
                      <a:solidFill>
                        <a:srgbClr val="1D2A52"/>
                      </a:solidFill>
                      <a:prstDash val="solid"/>
                      <a:round/>
                      <a:headEnd type="none" w="med" len="med"/>
                      <a:tailEnd type="none" w="med" len="med"/>
                    </a:lnL>
                    <a:lnR w="28575" cap="flat" cmpd="sng" algn="ctr">
                      <a:solidFill>
                        <a:srgbClr val="1D2A52"/>
                      </a:solidFill>
                      <a:prstDash val="solid"/>
                      <a:round/>
                      <a:headEnd type="none" w="med" len="med"/>
                      <a:tailEnd type="none" w="med" len="med"/>
                    </a:lnR>
                    <a:lnT w="28575" cap="flat" cmpd="sng" algn="ctr">
                      <a:solidFill>
                        <a:srgbClr val="1D2A52"/>
                      </a:solidFill>
                      <a:prstDash val="solid"/>
                      <a:round/>
                      <a:headEnd type="none" w="med" len="med"/>
                      <a:tailEnd type="none" w="med" len="med"/>
                    </a:lnT>
                    <a:lnB w="28575" cap="flat" cmpd="sng" algn="ctr">
                      <a:solidFill>
                        <a:srgbClr val="1D2A52"/>
                      </a:solidFill>
                      <a:prstDash val="solid"/>
                      <a:round/>
                      <a:headEnd type="none" w="med" len="med"/>
                      <a:tailEnd type="none" w="med" len="med"/>
                    </a:lnB>
                    <a:lnTlToBr w="12700" cmpd="sng">
                      <a:noFill/>
                      <a:prstDash val="solid"/>
                    </a:lnTlToBr>
                    <a:lnBlToTr w="12700" cmpd="sng">
                      <a:noFill/>
                      <a:prstDash val="solid"/>
                    </a:lnBlToTr>
                    <a:noFill/>
                  </a:tcPr>
                </a:tc>
              </a:tr>
              <a:tr h="975465">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228600" algn="l"/>
                        </a:tabLst>
                        <a:defRPr/>
                      </a:pPr>
                      <a:r>
                        <a:rPr lang="en-US" sz="1500" dirty="0" smtClean="0">
                          <a:solidFill>
                            <a:srgbClr val="1D2A53"/>
                          </a:solidFill>
                          <a:latin typeface="Tw Cen MT"/>
                          <a:ea typeface="Times New Roman"/>
                          <a:cs typeface="Tw Cen MT"/>
                        </a:rPr>
                        <a:t>Responsible</a:t>
                      </a:r>
                    </a:p>
                  </a:txBody>
                  <a:tcPr marL="39145" marR="39145" marT="0" marB="0" vert="vert270" anchor="ctr">
                    <a:lnL w="28575" cap="flat" cmpd="sng" algn="ctr">
                      <a:solidFill>
                        <a:srgbClr val="1D2A52"/>
                      </a:solidFill>
                      <a:prstDash val="solid"/>
                      <a:round/>
                      <a:headEnd type="none" w="med" len="med"/>
                      <a:tailEnd type="none" w="med" len="med"/>
                    </a:lnL>
                    <a:lnR w="28575" cap="flat" cmpd="sng" algn="ctr">
                      <a:solidFill>
                        <a:srgbClr val="1D2A52"/>
                      </a:solidFill>
                      <a:prstDash val="solid"/>
                      <a:round/>
                      <a:headEnd type="none" w="med" len="med"/>
                      <a:tailEnd type="none" w="med" len="med"/>
                    </a:lnR>
                    <a:lnT w="28575" cap="flat" cmpd="sng" algn="ctr">
                      <a:solidFill>
                        <a:srgbClr val="1D2A52"/>
                      </a:solidFill>
                      <a:prstDash val="solid"/>
                      <a:round/>
                      <a:headEnd type="none" w="med" len="med"/>
                      <a:tailEnd type="none" w="med" len="med"/>
                    </a:lnT>
                    <a:lnB w="28575" cap="flat" cmpd="sng" algn="ctr">
                      <a:solidFill>
                        <a:srgbClr val="1D2A5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7800" marR="0" lvl="0" indent="-177800" algn="l" defTabSz="914400" rtl="0" eaLnBrk="1" fontAlgn="auto" latinLnBrk="0" hangingPunct="1">
                        <a:lnSpc>
                          <a:spcPct val="100000"/>
                        </a:lnSpc>
                        <a:spcBef>
                          <a:spcPts val="0"/>
                        </a:spcBef>
                        <a:spcAft>
                          <a:spcPts val="0"/>
                        </a:spcAft>
                        <a:buClrTx/>
                        <a:buSzTx/>
                        <a:buFont typeface="Symbol"/>
                        <a:buChar char=""/>
                        <a:tabLst>
                          <a:tab pos="228600" algn="l"/>
                        </a:tabLst>
                        <a:defRPr/>
                      </a:pPr>
                      <a:r>
                        <a:rPr lang="en-US" sz="1500" dirty="0" smtClean="0">
                          <a:solidFill>
                            <a:srgbClr val="1D2A53"/>
                          </a:solidFill>
                          <a:latin typeface="Tw Cen MT"/>
                          <a:ea typeface="Times New Roman"/>
                          <a:cs typeface="Tw Cen MT"/>
                        </a:rPr>
                        <a:t>Dispose </a:t>
                      </a:r>
                      <a:r>
                        <a:rPr lang="en-US" sz="1500" dirty="0">
                          <a:solidFill>
                            <a:srgbClr val="1D2A53"/>
                          </a:solidFill>
                          <a:latin typeface="Tw Cen MT"/>
                          <a:ea typeface="Times New Roman"/>
                          <a:cs typeface="Tw Cen MT"/>
                        </a:rPr>
                        <a:t>of </a:t>
                      </a:r>
                      <a:r>
                        <a:rPr lang="en-US" sz="1500" dirty="0" smtClean="0">
                          <a:solidFill>
                            <a:srgbClr val="1D2A53"/>
                          </a:solidFill>
                          <a:latin typeface="Tw Cen MT"/>
                          <a:ea typeface="Times New Roman"/>
                          <a:cs typeface="Tw Cen MT"/>
                        </a:rPr>
                        <a:t>food and trash </a:t>
                      </a:r>
                      <a:r>
                        <a:rPr lang="en-US" sz="1500" dirty="0">
                          <a:solidFill>
                            <a:srgbClr val="1D2A53"/>
                          </a:solidFill>
                          <a:latin typeface="Tw Cen MT"/>
                          <a:ea typeface="Times New Roman"/>
                          <a:cs typeface="Tw Cen MT"/>
                        </a:rPr>
                        <a:t>in the </a:t>
                      </a:r>
                      <a:r>
                        <a:rPr lang="en-US" sz="1500" dirty="0" smtClean="0">
                          <a:solidFill>
                            <a:srgbClr val="1D2A53"/>
                          </a:solidFill>
                          <a:latin typeface="Tw Cen MT"/>
                          <a:ea typeface="Times New Roman"/>
                          <a:cs typeface="Tw Cen MT"/>
                        </a:rPr>
                        <a:t>proper manner</a:t>
                      </a:r>
                    </a:p>
                    <a:p>
                      <a:pPr marL="177800" marR="0" lvl="0" indent="-177800" algn="l" defTabSz="914400" rtl="0" eaLnBrk="1" fontAlgn="auto" latinLnBrk="0" hangingPunct="1">
                        <a:lnSpc>
                          <a:spcPct val="100000"/>
                        </a:lnSpc>
                        <a:spcBef>
                          <a:spcPts val="0"/>
                        </a:spcBef>
                        <a:spcAft>
                          <a:spcPts val="0"/>
                        </a:spcAft>
                        <a:buClrTx/>
                        <a:buSzTx/>
                        <a:buFont typeface="Symbol"/>
                        <a:buChar char=""/>
                        <a:tabLst>
                          <a:tab pos="228600" algn="l"/>
                        </a:tabLst>
                        <a:defRPr/>
                      </a:pPr>
                      <a:r>
                        <a:rPr lang="en-US" sz="1500" dirty="0" smtClean="0">
                          <a:solidFill>
                            <a:srgbClr val="1D2A53"/>
                          </a:solidFill>
                          <a:latin typeface="Tw Cen MT"/>
                          <a:ea typeface="Times New Roman"/>
                          <a:cs typeface="Tw Cen MT"/>
                        </a:rPr>
                        <a:t>Pay for my food</a:t>
                      </a:r>
                    </a:p>
                  </a:txBody>
                  <a:tcPr marL="39145" marR="39145" marT="0" marB="0">
                    <a:lnL w="28575" cap="flat" cmpd="sng" algn="ctr">
                      <a:solidFill>
                        <a:srgbClr val="1D2A52"/>
                      </a:solidFill>
                      <a:prstDash val="solid"/>
                      <a:round/>
                      <a:headEnd type="none" w="med" len="med"/>
                      <a:tailEnd type="none" w="med" len="med"/>
                    </a:lnL>
                    <a:lnR w="28575" cap="flat" cmpd="sng" algn="ctr">
                      <a:solidFill>
                        <a:srgbClr val="1D2A52"/>
                      </a:solidFill>
                      <a:prstDash val="solid"/>
                      <a:round/>
                      <a:headEnd type="none" w="med" len="med"/>
                      <a:tailEnd type="none" w="med" len="med"/>
                    </a:lnR>
                    <a:lnT w="28575" cap="flat" cmpd="sng" algn="ctr">
                      <a:solidFill>
                        <a:srgbClr val="1D2A52"/>
                      </a:solidFill>
                      <a:prstDash val="solid"/>
                      <a:round/>
                      <a:headEnd type="none" w="med" len="med"/>
                      <a:tailEnd type="none" w="med" len="med"/>
                    </a:lnT>
                    <a:lnB w="28575" cap="flat" cmpd="sng" algn="ctr">
                      <a:solidFill>
                        <a:srgbClr val="1D2A52"/>
                      </a:solidFill>
                      <a:prstDash val="solid"/>
                      <a:round/>
                      <a:headEnd type="none" w="med" len="med"/>
                      <a:tailEnd type="none" w="med" len="med"/>
                    </a:lnB>
                    <a:lnTlToBr w="12700" cmpd="sng">
                      <a:noFill/>
                      <a:prstDash val="solid"/>
                    </a:lnTlToBr>
                    <a:lnBlToTr w="12700" cmpd="sng">
                      <a:noFill/>
                      <a:prstDash val="solid"/>
                    </a:lnBlToTr>
                    <a:noFill/>
                  </a:tcPr>
                </a:tc>
              </a:tr>
              <a:tr h="880967">
                <a:tc>
                  <a:txBody>
                    <a:bodyPr/>
                    <a:lstStyle/>
                    <a:p>
                      <a:pPr marL="0" marR="0" lvl="0" indent="0" algn="ctr">
                        <a:spcBef>
                          <a:spcPts val="0"/>
                        </a:spcBef>
                        <a:spcAft>
                          <a:spcPts val="0"/>
                        </a:spcAft>
                        <a:buFontTx/>
                        <a:buNone/>
                        <a:tabLst>
                          <a:tab pos="228600" algn="l"/>
                        </a:tabLst>
                      </a:pPr>
                      <a:r>
                        <a:rPr lang="en-US" sz="1500" dirty="0" smtClean="0">
                          <a:solidFill>
                            <a:srgbClr val="1D2A53"/>
                          </a:solidFill>
                          <a:latin typeface="Tw Cen MT"/>
                          <a:ea typeface="Times New Roman"/>
                          <a:cs typeface="Tw Cen MT"/>
                        </a:rPr>
                        <a:t>Safe</a:t>
                      </a:r>
                    </a:p>
                  </a:txBody>
                  <a:tcPr marL="39145" marR="39145" marT="0" marB="0" vert="vert270" anchor="ctr">
                    <a:lnL w="28575" cap="flat" cmpd="sng" algn="ctr">
                      <a:solidFill>
                        <a:srgbClr val="1D2A52"/>
                      </a:solidFill>
                      <a:prstDash val="solid"/>
                      <a:round/>
                      <a:headEnd type="none" w="med" len="med"/>
                      <a:tailEnd type="none" w="med" len="med"/>
                    </a:lnL>
                    <a:lnR w="28575" cap="flat" cmpd="sng" algn="ctr">
                      <a:solidFill>
                        <a:srgbClr val="1D2A52"/>
                      </a:solidFill>
                      <a:prstDash val="solid"/>
                      <a:round/>
                      <a:headEnd type="none" w="med" len="med"/>
                      <a:tailEnd type="none" w="med" len="med"/>
                    </a:lnR>
                    <a:lnT w="28575" cap="flat" cmpd="sng" algn="ctr">
                      <a:solidFill>
                        <a:srgbClr val="1D2A52"/>
                      </a:solidFill>
                      <a:prstDash val="solid"/>
                      <a:round/>
                      <a:headEnd type="none" w="med" len="med"/>
                      <a:tailEnd type="none" w="med" len="med"/>
                    </a:lnT>
                    <a:lnB w="28575" cap="flat" cmpd="sng" algn="ctr">
                      <a:solidFill>
                        <a:srgbClr val="1D2A5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7800" marR="0" lvl="0" indent="-177800" algn="l">
                        <a:spcBef>
                          <a:spcPts val="0"/>
                        </a:spcBef>
                        <a:spcAft>
                          <a:spcPts val="0"/>
                        </a:spcAft>
                        <a:buFont typeface="Symbol"/>
                        <a:buChar char=""/>
                        <a:tabLst>
                          <a:tab pos="228600" algn="l"/>
                        </a:tabLst>
                      </a:pPr>
                      <a:r>
                        <a:rPr lang="en-US" sz="1500" dirty="0" smtClean="0">
                          <a:solidFill>
                            <a:srgbClr val="1D2A53"/>
                          </a:solidFill>
                          <a:latin typeface="Tw Cen MT"/>
                          <a:ea typeface="Times New Roman"/>
                          <a:cs typeface="Tw Cen MT"/>
                        </a:rPr>
                        <a:t>Listen to announcements</a:t>
                      </a:r>
                    </a:p>
                    <a:p>
                      <a:pPr marL="177800" marR="0" lvl="0" indent="-177800" algn="l">
                        <a:spcBef>
                          <a:spcPts val="0"/>
                        </a:spcBef>
                        <a:spcAft>
                          <a:spcPts val="0"/>
                        </a:spcAft>
                        <a:buFont typeface="Symbol"/>
                        <a:buChar char=""/>
                        <a:tabLst>
                          <a:tab pos="228600" algn="l"/>
                        </a:tabLst>
                      </a:pPr>
                      <a:r>
                        <a:rPr lang="en-US" sz="1500" dirty="0" smtClean="0">
                          <a:solidFill>
                            <a:srgbClr val="1D2A53"/>
                          </a:solidFill>
                          <a:latin typeface="Tw Cen MT"/>
                          <a:ea typeface="Times New Roman"/>
                          <a:cs typeface="Tw Cen MT"/>
                        </a:rPr>
                        <a:t>Be prepared to leave on time</a:t>
                      </a:r>
                    </a:p>
                  </a:txBody>
                  <a:tcPr marL="39145" marR="39145" marT="0" marB="0">
                    <a:lnL w="28575" cap="flat" cmpd="sng" algn="ctr">
                      <a:solidFill>
                        <a:srgbClr val="1D2A52"/>
                      </a:solidFill>
                      <a:prstDash val="solid"/>
                      <a:round/>
                      <a:headEnd type="none" w="med" len="med"/>
                      <a:tailEnd type="none" w="med" len="med"/>
                    </a:lnL>
                    <a:lnR w="28575" cap="flat" cmpd="sng" algn="ctr">
                      <a:solidFill>
                        <a:srgbClr val="1D2A52"/>
                      </a:solidFill>
                      <a:prstDash val="solid"/>
                      <a:round/>
                      <a:headEnd type="none" w="med" len="med"/>
                      <a:tailEnd type="none" w="med" len="med"/>
                    </a:lnR>
                    <a:lnT w="28575" cap="flat" cmpd="sng" algn="ctr">
                      <a:solidFill>
                        <a:srgbClr val="1D2A52"/>
                      </a:solidFill>
                      <a:prstDash val="solid"/>
                      <a:round/>
                      <a:headEnd type="none" w="med" len="med"/>
                      <a:tailEnd type="none" w="med" len="med"/>
                    </a:lnT>
                    <a:lnB w="28575" cap="flat" cmpd="sng" algn="ctr">
                      <a:solidFill>
                        <a:srgbClr val="1D2A52"/>
                      </a:solidFill>
                      <a:prstDash val="solid"/>
                      <a:round/>
                      <a:headEnd type="none" w="med" len="med"/>
                      <a:tailEnd type="none" w="med" len="med"/>
                    </a:lnB>
                    <a:lnTlToBr w="12700" cmpd="sng">
                      <a:noFill/>
                      <a:prstDash val="solid"/>
                    </a:lnTlToBr>
                    <a:lnBlToTr w="12700" cmpd="sng">
                      <a:noFill/>
                      <a:prstDash val="solid"/>
                    </a:lnBlToTr>
                    <a:noFill/>
                  </a:tcPr>
                </a:tc>
              </a:tr>
              <a:tr h="1101208">
                <a:tc>
                  <a:txBody>
                    <a:bodyPr/>
                    <a:lstStyle/>
                    <a:p>
                      <a:pPr marL="0" marR="0" lvl="0" indent="0" algn="ctr">
                        <a:spcBef>
                          <a:spcPts val="0"/>
                        </a:spcBef>
                        <a:spcAft>
                          <a:spcPts val="0"/>
                        </a:spcAft>
                        <a:buFontTx/>
                        <a:buNone/>
                        <a:tabLst>
                          <a:tab pos="228600" algn="l"/>
                        </a:tabLst>
                      </a:pPr>
                      <a:r>
                        <a:rPr lang="en-US" sz="1500" dirty="0" smtClean="0">
                          <a:solidFill>
                            <a:srgbClr val="1D2A53"/>
                          </a:solidFill>
                          <a:latin typeface="Tw Cen MT"/>
                          <a:ea typeface="Times New Roman"/>
                          <a:cs typeface="Tw Cen MT"/>
                        </a:rPr>
                        <a:t>Conditions</a:t>
                      </a:r>
                      <a:endParaRPr lang="en-US" sz="1500" dirty="0">
                        <a:solidFill>
                          <a:srgbClr val="1D2A53"/>
                        </a:solidFill>
                        <a:latin typeface="Tw Cen MT"/>
                        <a:ea typeface="Times New Roman"/>
                        <a:cs typeface="Tw Cen MT"/>
                      </a:endParaRPr>
                    </a:p>
                  </a:txBody>
                  <a:tcPr marL="39145" marR="39145" marT="0" marB="0" vert="vert270" anchor="ctr">
                    <a:lnL w="28575" cap="flat" cmpd="sng" algn="ctr">
                      <a:solidFill>
                        <a:srgbClr val="1D2A52"/>
                      </a:solidFill>
                      <a:prstDash val="solid"/>
                      <a:round/>
                      <a:headEnd type="none" w="med" len="med"/>
                      <a:tailEnd type="none" w="med" len="med"/>
                    </a:lnL>
                    <a:lnR w="28575" cap="flat" cmpd="sng" algn="ctr">
                      <a:solidFill>
                        <a:srgbClr val="1D2A52"/>
                      </a:solidFill>
                      <a:prstDash val="solid"/>
                      <a:round/>
                      <a:headEnd type="none" w="med" len="med"/>
                      <a:tailEnd type="none" w="med" len="med"/>
                    </a:lnR>
                    <a:lnT w="28575" cap="flat" cmpd="sng" algn="ctr">
                      <a:solidFill>
                        <a:srgbClr val="1D2A52"/>
                      </a:solidFill>
                      <a:prstDash val="solid"/>
                      <a:round/>
                      <a:headEnd type="none" w="med" len="med"/>
                      <a:tailEnd type="none" w="med" len="med"/>
                    </a:lnT>
                    <a:lnB w="28575" cap="flat" cmpd="sng" algn="ctr">
                      <a:solidFill>
                        <a:srgbClr val="1D2A5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a:spcBef>
                          <a:spcPts val="0"/>
                        </a:spcBef>
                        <a:spcAft>
                          <a:spcPts val="0"/>
                        </a:spcAft>
                        <a:buFont typeface="Symbol"/>
                        <a:buNone/>
                        <a:tabLst>
                          <a:tab pos="228600" algn="l"/>
                        </a:tabLst>
                      </a:pPr>
                      <a:endParaRPr lang="en-US" sz="1500" dirty="0" smtClean="0">
                        <a:solidFill>
                          <a:srgbClr val="1D2A53"/>
                        </a:solidFill>
                        <a:latin typeface="Tw Cen MT"/>
                        <a:ea typeface="Times New Roman"/>
                        <a:cs typeface="Tw Cen MT"/>
                      </a:endParaRPr>
                    </a:p>
                    <a:p>
                      <a:pPr marL="0" marR="0" lvl="0" indent="0" algn="ctr">
                        <a:spcBef>
                          <a:spcPts val="0"/>
                        </a:spcBef>
                        <a:spcAft>
                          <a:spcPts val="0"/>
                        </a:spcAft>
                        <a:buFont typeface="Symbol"/>
                        <a:buNone/>
                        <a:tabLst>
                          <a:tab pos="228600" algn="l"/>
                        </a:tabLst>
                      </a:pPr>
                      <a:r>
                        <a:rPr lang="en-US" sz="1500" dirty="0" smtClean="0">
                          <a:solidFill>
                            <a:srgbClr val="1D2A53"/>
                          </a:solidFill>
                          <a:latin typeface="Tw Cen MT"/>
                          <a:ea typeface="Times New Roman"/>
                          <a:cs typeface="Tw Cen MT"/>
                        </a:rPr>
                        <a:t>Supervise student</a:t>
                      </a:r>
                      <a:r>
                        <a:rPr lang="en-US" sz="1500" baseline="0" dirty="0" smtClean="0">
                          <a:solidFill>
                            <a:srgbClr val="1D2A53"/>
                          </a:solidFill>
                          <a:latin typeface="Tw Cen MT"/>
                          <a:ea typeface="Times New Roman"/>
                          <a:cs typeface="Tw Cen MT"/>
                        </a:rPr>
                        <a:t> lines </a:t>
                      </a:r>
                      <a:r>
                        <a:rPr lang="en-US" sz="1500" dirty="0" smtClean="0">
                          <a:solidFill>
                            <a:srgbClr val="1D2A53"/>
                          </a:solidFill>
                          <a:latin typeface="Tw Cen MT"/>
                          <a:ea typeface="Times New Roman"/>
                          <a:cs typeface="Tw Cen MT"/>
                        </a:rPr>
                        <a:t>until they</a:t>
                      </a:r>
                      <a:r>
                        <a:rPr lang="en-US" sz="1500" baseline="0" dirty="0" smtClean="0">
                          <a:solidFill>
                            <a:srgbClr val="1D2A53"/>
                          </a:solidFill>
                          <a:latin typeface="Tw Cen MT"/>
                          <a:ea typeface="Times New Roman"/>
                          <a:cs typeface="Tw Cen MT"/>
                        </a:rPr>
                        <a:t> are fully in cafeteria</a:t>
                      </a:r>
                    </a:p>
                    <a:p>
                      <a:pPr marL="0" marR="0" lvl="0" indent="0" algn="ctr">
                        <a:spcBef>
                          <a:spcPts val="0"/>
                        </a:spcBef>
                        <a:spcAft>
                          <a:spcPts val="0"/>
                        </a:spcAft>
                        <a:buFont typeface="Symbol"/>
                        <a:buNone/>
                        <a:tabLst>
                          <a:tab pos="228600" algn="l"/>
                        </a:tabLst>
                      </a:pPr>
                      <a:endParaRPr lang="en-US" sz="1500" dirty="0">
                        <a:solidFill>
                          <a:srgbClr val="1D2A53"/>
                        </a:solidFill>
                        <a:latin typeface="Tw Cen MT"/>
                        <a:ea typeface="Times New Roman"/>
                        <a:cs typeface="Tw Cen MT"/>
                      </a:endParaRPr>
                    </a:p>
                  </a:txBody>
                  <a:tcPr marL="39145" marR="39145" marT="0" marB="0">
                    <a:lnL w="28575" cap="flat" cmpd="sng" algn="ctr">
                      <a:solidFill>
                        <a:srgbClr val="1D2A52"/>
                      </a:solidFill>
                      <a:prstDash val="solid"/>
                      <a:round/>
                      <a:headEnd type="none" w="med" len="med"/>
                      <a:tailEnd type="none" w="med" len="med"/>
                    </a:lnL>
                    <a:lnR w="28575" cap="flat" cmpd="sng" algn="ctr">
                      <a:solidFill>
                        <a:srgbClr val="1D2A52"/>
                      </a:solidFill>
                      <a:prstDash val="solid"/>
                      <a:round/>
                      <a:headEnd type="none" w="med" len="med"/>
                      <a:tailEnd type="none" w="med" len="med"/>
                    </a:lnR>
                    <a:lnT w="28575" cap="flat" cmpd="sng" algn="ctr">
                      <a:solidFill>
                        <a:srgbClr val="1D2A52"/>
                      </a:solidFill>
                      <a:prstDash val="solid"/>
                      <a:round/>
                      <a:headEnd type="none" w="med" len="med"/>
                      <a:tailEnd type="none" w="med" len="med"/>
                    </a:lnT>
                    <a:lnB w="28575" cap="flat" cmpd="sng" algn="ctr">
                      <a:solidFill>
                        <a:srgbClr val="1D2A52"/>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bl>
          </a:graphicData>
        </a:graphic>
      </p:graphicFrame>
      <p:sp>
        <p:nvSpPr>
          <p:cNvPr id="10" name="Right Brace 9" title="Brace encompasses expectations and conditions for learning on the teaching matrix"/>
          <p:cNvSpPr/>
          <p:nvPr/>
        </p:nvSpPr>
        <p:spPr>
          <a:xfrm>
            <a:off x="5394326" y="2620735"/>
            <a:ext cx="704850" cy="3729263"/>
          </a:xfrm>
          <a:prstGeom prst="rightBrace">
            <a:avLst>
              <a:gd name="adj1" fmla="val 8333"/>
              <a:gd name="adj2" fmla="val 28108"/>
            </a:avLst>
          </a:prstGeom>
          <a:noFill/>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lIns="91436" tIns="45716" rIns="91436" bIns="45716" anchor="ctr"/>
          <a:lstStyle/>
          <a:p>
            <a:pPr algn="ctr" defTabSz="822952">
              <a:defRPr/>
            </a:pPr>
            <a:endParaRPr lang="en-US" sz="2200" dirty="0">
              <a:solidFill>
                <a:srgbClr val="000000"/>
              </a:solidFill>
              <a:latin typeface="Tw Cen MT"/>
            </a:endParaRPr>
          </a:p>
        </p:txBody>
      </p:sp>
      <p:pic>
        <p:nvPicPr>
          <p:cNvPr id="3" name="Picture 2" descr="This matrix has expectations of be respectful, be responsible and be safe as well as conditions for learning on the left side.  Setting across the top are hallways, library/computer lab, bus and cafeteria.  Behaviors are listed for hallways,  library/computer lab and bus.  Cafeteria expectations are listed in a separate table to the right." title="Teaching matrix"/>
          <p:cNvPicPr>
            <a:picLocks noChangeAspect="1"/>
          </p:cNvPicPr>
          <p:nvPr/>
        </p:nvPicPr>
        <p:blipFill>
          <a:blip r:embed="rId4"/>
          <a:stretch>
            <a:fillRect/>
          </a:stretch>
        </p:blipFill>
        <p:spPr>
          <a:xfrm>
            <a:off x="334750" y="1674906"/>
            <a:ext cx="5059576" cy="4675093"/>
          </a:xfrm>
          <a:prstGeom prst="rect">
            <a:avLst/>
          </a:prstGeom>
        </p:spPr>
      </p:pic>
      <p:sp>
        <p:nvSpPr>
          <p:cNvPr id="6" name="Rectangle 3"/>
          <p:cNvSpPr txBox="1">
            <a:spLocks noChangeArrowheads="1"/>
          </p:cNvSpPr>
          <p:nvPr>
            <p:custDataLst>
              <p:tags r:id="rId1"/>
            </p:custDataLst>
          </p:nvPr>
        </p:nvSpPr>
        <p:spPr>
          <a:xfrm>
            <a:off x="935037" y="880533"/>
            <a:ext cx="7861300" cy="7943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1">
                  <a:lumMod val="75000"/>
                </a:schemeClr>
              </a:buClr>
              <a:buFont typeface="Wingdings" charset="2"/>
              <a:buChar char="§"/>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accent6"/>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tx1">
                  <a:lumMod val="60000"/>
                  <a:lumOff val="40000"/>
                </a:schemeClr>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ClrTx/>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defRPr/>
            </a:pPr>
            <a:r>
              <a:rPr lang="en-US" sz="1800" dirty="0" smtClean="0">
                <a:ea typeface="ＭＳ Ｐゴシック" pitchFamily="-112" charset="-128"/>
                <a:cs typeface="ＭＳ Ｐゴシック" pitchFamily="-112" charset="-128"/>
              </a:rPr>
              <a:t>Provide </a:t>
            </a:r>
            <a:r>
              <a:rPr lang="en-US" sz="1800" u="sng" dirty="0" smtClean="0">
                <a:ea typeface="ＭＳ Ｐゴシック" pitchFamily="-112" charset="-128"/>
                <a:cs typeface="ＭＳ Ｐゴシック" pitchFamily="-112" charset="-128"/>
              </a:rPr>
              <a:t>initial</a:t>
            </a:r>
            <a:r>
              <a:rPr lang="en-US" sz="1800" dirty="0" smtClean="0">
                <a:ea typeface="ＭＳ Ｐゴシック" pitchFamily="-112" charset="-128"/>
                <a:cs typeface="ＭＳ Ｐゴシック" pitchFamily="-112" charset="-128"/>
              </a:rPr>
              <a:t> lesson plans and/or lesson plan format </a:t>
            </a:r>
            <a:br>
              <a:rPr lang="en-US" sz="1800" dirty="0" smtClean="0">
                <a:ea typeface="ＭＳ Ｐゴシック" pitchFamily="-112" charset="-128"/>
                <a:cs typeface="ＭＳ Ｐゴシック" pitchFamily="-112" charset="-128"/>
              </a:rPr>
            </a:br>
            <a:r>
              <a:rPr lang="en-US" sz="1800" dirty="0" smtClean="0">
                <a:ea typeface="ＭＳ Ｐゴシック" pitchFamily="-112" charset="-128"/>
                <a:cs typeface="ＭＳ Ｐゴシック" pitchFamily="-112" charset="-128"/>
              </a:rPr>
              <a:t>to teach specific behaviors identified on the Matrix</a:t>
            </a:r>
          </a:p>
          <a:p>
            <a:pPr marL="308448" indent="-308448">
              <a:defRPr/>
            </a:pPr>
            <a:endParaRPr lang="en-US" sz="2800" dirty="0" smtClean="0"/>
          </a:p>
          <a:p>
            <a:pPr marL="0" indent="0">
              <a:buFontTx/>
              <a:buNone/>
              <a:defRPr/>
            </a:pPr>
            <a:endParaRPr lang="en-US" sz="2800" dirty="0">
              <a:ea typeface="ＭＳ Ｐゴシック" pitchFamily="-112" charset="-128"/>
              <a:cs typeface="ＭＳ Ｐゴシック" pitchFamily="-112" charset="-128"/>
            </a:endParaRPr>
          </a:p>
        </p:txBody>
      </p:sp>
      <p:pic>
        <p:nvPicPr>
          <p:cNvPr id="8" name="Picture 7" descr=" " title="Core Content Icon"/>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1255099" y="282322"/>
            <a:ext cx="6987106" cy="713232"/>
          </a:xfrm>
        </p:spPr>
        <p:txBody>
          <a:bodyPr>
            <a:normAutofit/>
          </a:bodyPr>
          <a:lstStyle/>
          <a:p>
            <a:r>
              <a:rPr lang="en-US" sz="3600" dirty="0">
                <a:solidFill>
                  <a:srgbClr val="1D2A53"/>
                </a:solidFill>
              </a:rPr>
              <a:t>Develop an Efficient Teaching System</a:t>
            </a:r>
          </a:p>
        </p:txBody>
      </p:sp>
    </p:spTree>
    <p:extLst>
      <p:ext uri="{BB962C8B-B14F-4D97-AF65-F5344CB8AC3E}">
        <p14:creationId xmlns:p14="http://schemas.microsoft.com/office/powerpoint/2010/main" val="183710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53871" y="3835400"/>
            <a:ext cx="2553283" cy="738664"/>
          </a:xfrm>
          <a:prstGeom prst="rect">
            <a:avLst/>
          </a:prstGeom>
          <a:noFill/>
        </p:spPr>
        <p:txBody>
          <a:bodyPr wrap="square" rtlCol="0">
            <a:spAutoFit/>
          </a:bodyPr>
          <a:lstStyle/>
          <a:p>
            <a:r>
              <a:rPr lang="en-US" sz="2400" b="1" dirty="0">
                <a:solidFill>
                  <a:srgbClr val="DD8047"/>
                </a:solidFill>
                <a:latin typeface="Tw Cen MT"/>
              </a:rPr>
              <a:t>BE CONSISTENT</a:t>
            </a:r>
          </a:p>
          <a:p>
            <a:endParaRPr lang="en-US" dirty="0">
              <a:solidFill>
                <a:srgbClr val="3A54A5"/>
              </a:solidFill>
              <a:latin typeface="Tw Cen MT"/>
            </a:endParaRPr>
          </a:p>
        </p:txBody>
      </p:sp>
      <p:graphicFrame>
        <p:nvGraphicFramePr>
          <p:cNvPr id="6" name="Content Placeholder 3" descr="This graphic shows a continuous cycle.  From the top and moving clockwise: Define (tell) simplify, Model (show), Practice in setting, Monitor, Adjust (reteach) for efficiency.  Be consistent is written in the middle of the cycle." title="Teaching cycle"/>
          <p:cNvGraphicFramePr>
            <a:graphicFrameLocks noGrp="1"/>
          </p:cNvGraphicFramePr>
          <p:nvPr>
            <p:ph idx="1"/>
            <p:extLst>
              <p:ext uri="{D42A27DB-BD31-4B8C-83A1-F6EECF244321}">
                <p14:modId xmlns:p14="http://schemas.microsoft.com/office/powerpoint/2010/main" val="1998161958"/>
              </p:ext>
            </p:extLst>
          </p:nvPr>
        </p:nvGraphicFramePr>
        <p:xfrm>
          <a:off x="365298" y="1600200"/>
          <a:ext cx="8257568" cy="4691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 " title="Core Content Icon"/>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normAutofit/>
          </a:bodyPr>
          <a:lstStyle/>
          <a:p>
            <a:r>
              <a:rPr lang="en-US" dirty="0" smtClean="0"/>
              <a:t>Teaching </a:t>
            </a:r>
            <a:r>
              <a:rPr lang="en-US" u="sng" dirty="0" smtClean="0"/>
              <a:t>Academics</a:t>
            </a:r>
            <a:endParaRPr lang="en-US" b="1" u="sng" dirty="0"/>
          </a:p>
        </p:txBody>
      </p:sp>
    </p:spTree>
    <p:extLst>
      <p:ext uri="{BB962C8B-B14F-4D97-AF65-F5344CB8AC3E}">
        <p14:creationId xmlns:p14="http://schemas.microsoft.com/office/powerpoint/2010/main" val="4163034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53871" y="3835400"/>
            <a:ext cx="2553283" cy="738664"/>
          </a:xfrm>
          <a:prstGeom prst="rect">
            <a:avLst/>
          </a:prstGeom>
          <a:noFill/>
        </p:spPr>
        <p:txBody>
          <a:bodyPr wrap="square" rtlCol="0">
            <a:spAutoFit/>
          </a:bodyPr>
          <a:lstStyle/>
          <a:p>
            <a:r>
              <a:rPr lang="en-US" sz="2400" b="1" dirty="0">
                <a:solidFill>
                  <a:srgbClr val="DD8047"/>
                </a:solidFill>
                <a:latin typeface="Tw Cen MT"/>
              </a:rPr>
              <a:t>BE CONSISTENT</a:t>
            </a:r>
          </a:p>
          <a:p>
            <a:endParaRPr lang="en-US" dirty="0">
              <a:solidFill>
                <a:srgbClr val="3A54A5"/>
              </a:solidFill>
              <a:latin typeface="Tw Cen MT"/>
            </a:endParaRPr>
          </a:p>
        </p:txBody>
      </p:sp>
      <p:graphicFrame>
        <p:nvGraphicFramePr>
          <p:cNvPr id="6" name="Content Placeholder 3" descr="This graphic shows a continuous cycle.  From the top and moving clockwise: Define (tell) simplify, Model (show), Practice in setting, Monitor, Adjust (reteach) for efficiency.  Be consistent is written in the middle of the cycle." title="Teaching cycle"/>
          <p:cNvGraphicFramePr>
            <a:graphicFrameLocks noGrp="1"/>
          </p:cNvGraphicFramePr>
          <p:nvPr>
            <p:ph idx="1"/>
            <p:extLst>
              <p:ext uri="{D42A27DB-BD31-4B8C-83A1-F6EECF244321}">
                <p14:modId xmlns:p14="http://schemas.microsoft.com/office/powerpoint/2010/main" val="703851569"/>
              </p:ext>
            </p:extLst>
          </p:nvPr>
        </p:nvGraphicFramePr>
        <p:xfrm>
          <a:off x="365298" y="1600200"/>
          <a:ext cx="8257568" cy="4691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 " title="Core Content Icon"/>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normAutofit/>
          </a:bodyPr>
          <a:lstStyle/>
          <a:p>
            <a:r>
              <a:rPr lang="en-US" dirty="0" smtClean="0"/>
              <a:t>Teaching </a:t>
            </a:r>
            <a:r>
              <a:rPr lang="en-US" u="sng" dirty="0" smtClean="0"/>
              <a:t>Behavior</a:t>
            </a:r>
            <a:endParaRPr lang="en-US" b="1" u="sng" dirty="0"/>
          </a:p>
        </p:txBody>
      </p:sp>
    </p:spTree>
    <p:extLst>
      <p:ext uri="{BB962C8B-B14F-4D97-AF65-F5344CB8AC3E}">
        <p14:creationId xmlns:p14="http://schemas.microsoft.com/office/powerpoint/2010/main" val="2004303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6485" y="6192982"/>
            <a:ext cx="5357857" cy="369332"/>
          </a:xfrm>
          <a:prstGeom prst="rect">
            <a:avLst/>
          </a:prstGeom>
          <a:noFill/>
        </p:spPr>
        <p:txBody>
          <a:bodyPr wrap="square" rtlCol="0">
            <a:spAutoFit/>
          </a:bodyPr>
          <a:lstStyle/>
          <a:p>
            <a:r>
              <a:rPr lang="en-US" dirty="0"/>
              <a:t>https://www.youtube.com/watch?v=M87dPtEJC_w</a:t>
            </a:r>
          </a:p>
        </p:txBody>
      </p:sp>
      <p:pic>
        <p:nvPicPr>
          <p:cNvPr id="6" name="Content Placeholder 5" descr="In the hallway we:&#10;Show honesty - go to assigned area&#10;Show responsibility - walk on the right side, use self-control&#10;Show respect - keep hands and feet to self" title="Video teaching hallway expectation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79420" y="1405267"/>
            <a:ext cx="3829585" cy="4582165"/>
          </a:xfrm>
        </p:spPr>
      </p:pic>
      <p:pic>
        <p:nvPicPr>
          <p:cNvPr id="5" name="Picture 4" descr=" " title="Core Content Ico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1394894" y="288118"/>
            <a:ext cx="6987106" cy="915357"/>
          </a:xfrm>
        </p:spPr>
        <p:txBody>
          <a:bodyPr>
            <a:noAutofit/>
          </a:bodyPr>
          <a:lstStyle/>
          <a:p>
            <a:r>
              <a:rPr lang="en-US" sz="2800" dirty="0" smtClean="0"/>
              <a:t>Example: Teaching hallway expectations</a:t>
            </a:r>
            <a:br>
              <a:rPr lang="en-US" sz="2800" dirty="0" smtClean="0"/>
            </a:br>
            <a:r>
              <a:rPr lang="en-US" sz="2800" dirty="0" smtClean="0"/>
              <a:t>Middle School Example</a:t>
            </a:r>
            <a:endParaRPr lang="en-US" sz="2800" dirty="0"/>
          </a:p>
        </p:txBody>
      </p:sp>
    </p:spTree>
    <p:extLst>
      <p:ext uri="{BB962C8B-B14F-4D97-AF65-F5344CB8AC3E}">
        <p14:creationId xmlns:p14="http://schemas.microsoft.com/office/powerpoint/2010/main" val="1231383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dirty="0" smtClean="0"/>
              <a:t>Expectation: </a:t>
            </a:r>
            <a:r>
              <a:rPr lang="en-US" dirty="0" smtClean="0"/>
              <a:t>Be Safe	</a:t>
            </a:r>
            <a:r>
              <a:rPr lang="en-US" b="1" dirty="0" smtClean="0"/>
              <a:t>	Location: </a:t>
            </a:r>
            <a:r>
              <a:rPr lang="en-US" dirty="0" smtClean="0"/>
              <a:t>Hallway</a:t>
            </a:r>
          </a:p>
          <a:p>
            <a:pPr marL="0" indent="0">
              <a:buNone/>
            </a:pPr>
            <a:r>
              <a:rPr lang="en-US" b="1" dirty="0" smtClean="0"/>
              <a:t>Establish/Define Behavior/Procedure:</a:t>
            </a:r>
          </a:p>
          <a:p>
            <a:pPr marL="0" indent="0">
              <a:buNone/>
            </a:pPr>
            <a:r>
              <a:rPr lang="en-US" dirty="0" smtClean="0"/>
              <a:t>When in the hallway at anytime</a:t>
            </a:r>
          </a:p>
          <a:p>
            <a:pPr marL="0" indent="0">
              <a:buNone/>
            </a:pPr>
            <a:r>
              <a:rPr lang="en-US" dirty="0" smtClean="0"/>
              <a:t>Walk on the right, Hands and feet to self</a:t>
            </a:r>
          </a:p>
          <a:p>
            <a:pPr marL="0" indent="0">
              <a:buNone/>
            </a:pPr>
            <a:endParaRPr lang="en-US" b="1" dirty="0" smtClean="0"/>
          </a:p>
          <a:p>
            <a:pPr marL="0" indent="0">
              <a:buNone/>
            </a:pPr>
            <a:r>
              <a:rPr lang="en-US" b="1" dirty="0" smtClean="0"/>
              <a:t>Teach: </a:t>
            </a:r>
            <a:r>
              <a:rPr lang="en-US" dirty="0" smtClean="0"/>
              <a:t>(group shares ideas)</a:t>
            </a:r>
          </a:p>
          <a:p>
            <a:pPr marL="0" indent="0">
              <a:buNone/>
            </a:pPr>
            <a:endParaRPr lang="en-US" b="1" dirty="0" smtClean="0"/>
          </a:p>
          <a:p>
            <a:pPr marL="0" indent="0">
              <a:buNone/>
            </a:pPr>
            <a:r>
              <a:rPr lang="en-US" b="1" dirty="0" smtClean="0"/>
              <a:t>Practice: </a:t>
            </a:r>
            <a:r>
              <a:rPr lang="en-US" dirty="0" smtClean="0"/>
              <a:t>(group shared ideas)</a:t>
            </a:r>
          </a:p>
          <a:p>
            <a:pPr marL="0" indent="0">
              <a:buNone/>
            </a:pPr>
            <a:endParaRPr lang="en-US" b="1" dirty="0" smtClean="0"/>
          </a:p>
          <a:p>
            <a:pPr marL="0" indent="0">
              <a:buNone/>
            </a:pPr>
            <a:endParaRPr lang="en-US" b="1" dirty="0" smtClean="0"/>
          </a:p>
          <a:p>
            <a:pPr marL="0" indent="0">
              <a:buNone/>
            </a:pPr>
            <a:endParaRPr lang="en-US" dirty="0" smtClean="0"/>
          </a:p>
          <a:p>
            <a:pPr marL="0" indent="0">
              <a:buNone/>
            </a:pPr>
            <a:endParaRPr lang="en-US" dirty="0"/>
          </a:p>
        </p:txBody>
      </p:sp>
      <p:pic>
        <p:nvPicPr>
          <p:cNvPr id="8" name="Picture 7" descr=" " title="Core Content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1114626" y="350815"/>
            <a:ext cx="7508240" cy="650535"/>
          </a:xfrm>
        </p:spPr>
        <p:txBody>
          <a:bodyPr>
            <a:noAutofit/>
          </a:bodyPr>
          <a:lstStyle/>
          <a:p>
            <a:r>
              <a:rPr lang="en-US" sz="3600" dirty="0" smtClean="0">
                <a:solidFill>
                  <a:srgbClr val="1D2A53"/>
                </a:solidFill>
              </a:rPr>
              <a:t>Let’s Build A Lesson Plan Together</a:t>
            </a:r>
            <a:br>
              <a:rPr lang="en-US" sz="3600" dirty="0" smtClean="0">
                <a:solidFill>
                  <a:srgbClr val="1D2A53"/>
                </a:solidFill>
              </a:rPr>
            </a:br>
            <a:endParaRPr lang="en-US" sz="3600" b="1" dirty="0"/>
          </a:p>
        </p:txBody>
      </p:sp>
    </p:spTree>
    <p:extLst>
      <p:ext uri="{BB962C8B-B14F-4D97-AF65-F5344CB8AC3E}">
        <p14:creationId xmlns:p14="http://schemas.microsoft.com/office/powerpoint/2010/main" val="305815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Plan Continued…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Monitor and Reinforce:</a:t>
            </a:r>
          </a:p>
          <a:p>
            <a:pPr lvl="0"/>
            <a:r>
              <a:rPr lang="en-US" dirty="0"/>
              <a:t>Pre-Correct/Remind:  Anticipate and give students a reminder to perform behaviors</a:t>
            </a:r>
          </a:p>
          <a:p>
            <a:pPr lvl="0"/>
            <a:r>
              <a:rPr lang="en-US" dirty="0"/>
              <a:t>Supervise:  Move, scan and interact with students.</a:t>
            </a:r>
          </a:p>
          <a:p>
            <a:pPr lvl="0"/>
            <a:r>
              <a:rPr lang="en-US" dirty="0"/>
              <a:t>Feedback:  Observe student performance and give positive, specific feedback to students.</a:t>
            </a:r>
          </a:p>
          <a:p>
            <a:pPr lvl="0"/>
            <a:r>
              <a:rPr lang="en-US" dirty="0"/>
              <a:t>Reteach:  Practice throughout the day and school year.</a:t>
            </a:r>
          </a:p>
          <a:p>
            <a:endParaRPr lang="en-US" dirty="0"/>
          </a:p>
        </p:txBody>
      </p:sp>
    </p:spTree>
    <p:extLst>
      <p:ext uri="{BB962C8B-B14F-4D97-AF65-F5344CB8AC3E}">
        <p14:creationId xmlns:p14="http://schemas.microsoft.com/office/powerpoint/2010/main" val="1105028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Graphic says &quot;Lesson Plans&quo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4413" y="806453"/>
            <a:ext cx="2223506" cy="1869731"/>
          </a:xfrm>
          <a:prstGeom prst="rect">
            <a:avLst/>
          </a:prstGeom>
        </p:spPr>
      </p:pic>
      <p:sp>
        <p:nvSpPr>
          <p:cNvPr id="7" name="TextBox 6"/>
          <p:cNvSpPr txBox="1"/>
          <p:nvPr/>
        </p:nvSpPr>
        <p:spPr>
          <a:xfrm>
            <a:off x="365298" y="6063056"/>
            <a:ext cx="4372336" cy="369332"/>
          </a:xfrm>
          <a:prstGeom prst="rect">
            <a:avLst/>
          </a:prstGeom>
          <a:noFill/>
        </p:spPr>
        <p:txBody>
          <a:bodyPr wrap="none" rtlCol="0">
            <a:spAutoFit/>
          </a:bodyPr>
          <a:lstStyle/>
          <a:p>
            <a:r>
              <a:rPr lang="en-US" b="1" dirty="0" smtClean="0">
                <a:latin typeface="Tw Cen MT"/>
                <a:cs typeface="Tw Cen MT"/>
              </a:rPr>
              <a:t>Workbook: Teaching Expectations Activity </a:t>
            </a:r>
            <a:r>
              <a:rPr lang="en-US" b="1" dirty="0">
                <a:latin typeface="Tw Cen MT"/>
                <a:cs typeface="Tw Cen MT"/>
              </a:rPr>
              <a:t>1</a:t>
            </a:r>
            <a:endParaRPr lang="en-US" b="1" dirty="0"/>
          </a:p>
        </p:txBody>
      </p:sp>
      <p:sp>
        <p:nvSpPr>
          <p:cNvPr id="4" name="Content Placeholder 3"/>
          <p:cNvSpPr>
            <a:spLocks noGrp="1"/>
          </p:cNvSpPr>
          <p:nvPr>
            <p:ph idx="1"/>
          </p:nvPr>
        </p:nvSpPr>
        <p:spPr>
          <a:xfrm>
            <a:off x="342618" y="1417835"/>
            <a:ext cx="6907235" cy="5014554"/>
          </a:xfrm>
        </p:spPr>
        <p:txBody>
          <a:bodyPr>
            <a:noAutofit/>
          </a:bodyPr>
          <a:lstStyle/>
          <a:p>
            <a:pPr marL="514350" indent="-514350">
              <a:buFont typeface="+mj-lt"/>
              <a:buAutoNum type="arabicPeriod"/>
            </a:pPr>
            <a:r>
              <a:rPr lang="en-US" sz="2800" dirty="0"/>
              <a:t>Choose a </a:t>
            </a:r>
            <a:r>
              <a:rPr lang="en-US" sz="2800" dirty="0" smtClean="0"/>
              <a:t>location from your school-wide matrix –or– choose a specific rule (e.g. hands to self) or a Classroom routine.</a:t>
            </a:r>
            <a:endParaRPr lang="en-US" sz="2800" dirty="0"/>
          </a:p>
          <a:p>
            <a:pPr marL="514350" indent="-514350">
              <a:buFont typeface="+mj-lt"/>
              <a:buAutoNum type="arabicPeriod"/>
            </a:pPr>
            <a:r>
              <a:rPr lang="en-US" sz="2800" dirty="0"/>
              <a:t>Work with your </a:t>
            </a:r>
            <a:r>
              <a:rPr lang="en-US" sz="2800" dirty="0" smtClean="0"/>
              <a:t>team and </a:t>
            </a:r>
            <a:r>
              <a:rPr lang="en-US" sz="2800" dirty="0"/>
              <a:t>complete the behavior lesson plan template found </a:t>
            </a:r>
            <a:r>
              <a:rPr lang="en-US" sz="2800" dirty="0" smtClean="0"/>
              <a:t>in your workbook.</a:t>
            </a:r>
            <a:endParaRPr lang="en-US" sz="2800" dirty="0"/>
          </a:p>
          <a:p>
            <a:pPr marL="514350" indent="-514350">
              <a:buFont typeface="+mj-lt"/>
              <a:buAutoNum type="arabicPeriod"/>
            </a:pPr>
            <a:r>
              <a:rPr lang="en-US" sz="2800" dirty="0"/>
              <a:t>Be ready to describe your lesson to the </a:t>
            </a:r>
            <a:r>
              <a:rPr lang="en-US" sz="2800" dirty="0" smtClean="0"/>
              <a:t>group, describe the non-example if needed, </a:t>
            </a:r>
            <a:r>
              <a:rPr lang="en-US" sz="2800" dirty="0"/>
              <a:t>and </a:t>
            </a:r>
            <a:r>
              <a:rPr lang="en-US" sz="2800" dirty="0" smtClean="0"/>
              <a:t>role </a:t>
            </a:r>
            <a:r>
              <a:rPr lang="en-US" sz="2800" dirty="0"/>
              <a:t>play the </a:t>
            </a:r>
            <a:r>
              <a:rPr lang="en-US" sz="2800" dirty="0" smtClean="0"/>
              <a:t>correct example.</a:t>
            </a:r>
            <a:endParaRPr lang="en-US" sz="2800" dirty="0"/>
          </a:p>
        </p:txBody>
      </p:sp>
      <p:pic>
        <p:nvPicPr>
          <p:cNvPr id="10" name="Picture 9" descr=" " title="Practice Ico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4480" y="284480"/>
            <a:ext cx="713232" cy="713232"/>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pPr algn="l"/>
            <a:r>
              <a:rPr lang="en-US" dirty="0" smtClean="0"/>
              <a:t>     Lesson Plan Activity</a:t>
            </a:r>
            <a:endParaRPr lang="en-US" dirty="0"/>
          </a:p>
        </p:txBody>
      </p:sp>
    </p:spTree>
    <p:extLst>
      <p:ext uri="{BB962C8B-B14F-4D97-AF65-F5344CB8AC3E}">
        <p14:creationId xmlns:p14="http://schemas.microsoft.com/office/powerpoint/2010/main" val="3446688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96485" y="1379357"/>
            <a:ext cx="8257568" cy="4691069"/>
          </a:xfrm>
        </p:spPr>
        <p:txBody>
          <a:bodyPr>
            <a:noAutofit/>
          </a:bodyPr>
          <a:lstStyle/>
          <a:p>
            <a:pPr marL="457200" indent="-457200">
              <a:buFont typeface="Wingdings" charset="2"/>
              <a:buChar char="§"/>
            </a:pPr>
            <a:r>
              <a:rPr lang="en-US" sz="2800" dirty="0" smtClean="0"/>
              <a:t>Take time </a:t>
            </a:r>
            <a:r>
              <a:rPr lang="en-US" sz="2800" dirty="0"/>
              <a:t>to decide how the lessons will be taught, not only at the beginning of the year, but throughout the year</a:t>
            </a:r>
            <a:r>
              <a:rPr lang="en-US" sz="2800" dirty="0" smtClean="0"/>
              <a:t>. Consider who, when, and where. </a:t>
            </a:r>
          </a:p>
          <a:p>
            <a:pPr marL="457200" indent="-457200">
              <a:buFont typeface="Wingdings" charset="2"/>
              <a:buChar char="§"/>
            </a:pPr>
            <a:r>
              <a:rPr lang="en-US" sz="2800" dirty="0"/>
              <a:t>Encourage all staff members to </a:t>
            </a:r>
            <a:r>
              <a:rPr lang="en-US" sz="2800" dirty="0" smtClean="0"/>
              <a:t>participate to build their fluency with the expectations, rules, and instruction of behavior.</a:t>
            </a:r>
            <a:endParaRPr lang="en-US" sz="2800" dirty="0"/>
          </a:p>
          <a:p>
            <a:pPr marL="457200" indent="-457200">
              <a:buFont typeface="Wingdings" charset="2"/>
              <a:buChar char="§"/>
            </a:pPr>
            <a:endParaRPr lang="en-US" sz="2800" dirty="0"/>
          </a:p>
          <a:p>
            <a:r>
              <a:rPr lang="en-US" sz="2800" b="1" dirty="0" smtClean="0"/>
              <a:t>Rationale: </a:t>
            </a:r>
          </a:p>
          <a:p>
            <a:r>
              <a:rPr lang="en-US" sz="2800" dirty="0" smtClean="0"/>
              <a:t>Creating </a:t>
            </a:r>
            <a:r>
              <a:rPr lang="en-US" sz="2800" dirty="0"/>
              <a:t>a </a:t>
            </a:r>
            <a:r>
              <a:rPr lang="en-US" sz="2800" dirty="0" smtClean="0"/>
              <a:t>delivery plan ensures </a:t>
            </a:r>
            <a:r>
              <a:rPr lang="en-US" sz="2800" dirty="0"/>
              <a:t>that it will be followed.  </a:t>
            </a:r>
          </a:p>
        </p:txBody>
      </p:sp>
      <p:pic>
        <p:nvPicPr>
          <p:cNvPr id="8" name="Picture 7" descr=" " title="Core Content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1090143" y="290275"/>
            <a:ext cx="7250293" cy="721147"/>
          </a:xfrm>
        </p:spPr>
        <p:txBody>
          <a:bodyPr>
            <a:noAutofit/>
          </a:bodyPr>
          <a:lstStyle/>
          <a:p>
            <a:r>
              <a:rPr lang="en-US" sz="3200" dirty="0" smtClean="0"/>
              <a:t>How will the Lesson Plan be delivered?</a:t>
            </a:r>
            <a:endParaRPr lang="en-US" sz="3200" b="1" dirty="0"/>
          </a:p>
        </p:txBody>
      </p:sp>
    </p:spTree>
    <p:extLst>
      <p:ext uri="{BB962C8B-B14F-4D97-AF65-F5344CB8AC3E}">
        <p14:creationId xmlns:p14="http://schemas.microsoft.com/office/powerpoint/2010/main" val="2153120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5029" y="350815"/>
            <a:ext cx="8157837" cy="620361"/>
          </a:xfrm>
        </p:spPr>
        <p:txBody>
          <a:bodyPr>
            <a:noAutofit/>
          </a:bodyPr>
          <a:lstStyle/>
          <a:p>
            <a:r>
              <a:rPr lang="en-US" sz="3600" dirty="0" smtClean="0">
                <a:latin typeface="+mn-lt"/>
              </a:rPr>
              <a:t>Learning Expectations</a:t>
            </a:r>
            <a:endParaRPr lang="en-US" sz="3600" dirty="0">
              <a:latin typeface="+mn-lt"/>
            </a:endParaRPr>
          </a:p>
        </p:txBody>
      </p:sp>
      <p:graphicFrame>
        <p:nvGraphicFramePr>
          <p:cNvPr id="5143" name="Group 23" descr="There are two columns labeled Expectation and Behavior.&#10;1. Be responsible: Make yourself comfortable, take care of your needs (water, food, restroom etc.), action plan to implement what you are learning, follow through on your action items.&#10;2. Be Respectful: turn cell phones off or to vibrate, listen attentively while others are speaking, have only training materials up on your computer/tablet/phone.&#10;3. Be Engaged: Ask what you need to know to understand and contribute, contribute to the group by sharing relebant information and ideas" title="Expectations and Behaviors"/>
          <p:cNvGraphicFramePr>
            <a:graphicFrameLocks noGrp="1"/>
          </p:cNvGraphicFramePr>
          <p:nvPr>
            <p:ph idx="1"/>
            <p:extLst>
              <p:ext uri="{D42A27DB-BD31-4B8C-83A1-F6EECF244321}">
                <p14:modId xmlns:p14="http://schemas.microsoft.com/office/powerpoint/2010/main" val="1618895827"/>
              </p:ext>
            </p:extLst>
          </p:nvPr>
        </p:nvGraphicFramePr>
        <p:xfrm>
          <a:off x="465029" y="1301028"/>
          <a:ext cx="8218615" cy="4500370"/>
        </p:xfrm>
        <a:graphic>
          <a:graphicData uri="http://schemas.openxmlformats.org/drawingml/2006/table">
            <a:tbl>
              <a:tblPr firstRow="1"/>
              <a:tblGrid>
                <a:gridCol w="2181933"/>
                <a:gridCol w="6036682"/>
              </a:tblGrid>
              <a:tr h="47915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1D2A53"/>
                          </a:solidFill>
                          <a:effectLst/>
                          <a:latin typeface="+mn-lt"/>
                          <a:ea typeface="ＭＳ Ｐゴシック" pitchFamily="34" charset="-128"/>
                          <a:cs typeface="Tw Cen MT"/>
                        </a:rPr>
                        <a:t>EXPECTATION</a:t>
                      </a: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1D2A53"/>
                          </a:solidFill>
                          <a:effectLst/>
                          <a:latin typeface="+mn-lt"/>
                          <a:ea typeface="ＭＳ Ｐゴシック" pitchFamily="34" charset="-128"/>
                          <a:cs typeface="Tw Cen MT"/>
                        </a:rPr>
                        <a:t>BEHAVIOR</a:t>
                      </a: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125119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1D2A53"/>
                          </a:solidFill>
                          <a:effectLst/>
                          <a:latin typeface="+mn-lt"/>
                          <a:ea typeface="ＭＳ Ｐゴシック" pitchFamily="34" charset="-128"/>
                          <a:cs typeface="Tw Cen MT"/>
                        </a:rPr>
                        <a:t>Be Responsible</a:t>
                      </a:r>
                    </a:p>
                  </a:txBody>
                  <a:tcPr marL="88201" marR="88201"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Make yourself </a:t>
                      </a:r>
                      <a:r>
                        <a:rPr kumimoji="0" lang="en-US" sz="2000" b="1" i="0" u="none" strike="noStrike" cap="none" normalizeH="0" baseline="0" dirty="0" smtClean="0">
                          <a:ln>
                            <a:noFill/>
                          </a:ln>
                          <a:solidFill>
                            <a:srgbClr val="1D2A53"/>
                          </a:solidFill>
                          <a:effectLst/>
                          <a:latin typeface="+mn-lt"/>
                          <a:ea typeface="ＭＳ Ｐゴシック" pitchFamily="34" charset="-128"/>
                          <a:cs typeface="Tw Cen MT"/>
                        </a:rPr>
                        <a:t>comfortable</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 </a:t>
                      </a:r>
                    </a:p>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Take care of your </a:t>
                      </a:r>
                      <a:r>
                        <a:rPr kumimoji="0" lang="en-US" sz="2000" b="1" i="0" u="none" strike="noStrike" cap="none" normalizeH="0" baseline="0" dirty="0" smtClean="0">
                          <a:ln>
                            <a:noFill/>
                          </a:ln>
                          <a:solidFill>
                            <a:srgbClr val="1D2A53"/>
                          </a:solidFill>
                          <a:effectLst/>
                          <a:latin typeface="+mn-lt"/>
                          <a:ea typeface="ＭＳ Ｐゴシック" pitchFamily="34" charset="-128"/>
                          <a:cs typeface="Tw Cen MT"/>
                        </a:rPr>
                        <a:t>needs</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 (water, food, restroom, etc.)</a:t>
                      </a:r>
                      <a:endParaRPr kumimoji="0" lang="en-US" sz="2000" b="1" i="0" u="none" strike="noStrike" cap="none" normalizeH="0" baseline="0" dirty="0" smtClean="0">
                        <a:ln>
                          <a:noFill/>
                        </a:ln>
                        <a:solidFill>
                          <a:srgbClr val="1D2A53"/>
                        </a:solidFill>
                        <a:effectLst/>
                        <a:latin typeface="+mn-lt"/>
                        <a:ea typeface="ＭＳ Ｐゴシック" pitchFamily="34" charset="-128"/>
                        <a:cs typeface="Tw Cen MT"/>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smtClean="0">
                          <a:ln>
                            <a:noFill/>
                          </a:ln>
                          <a:solidFill>
                            <a:srgbClr val="1D2A53"/>
                          </a:solidFill>
                          <a:effectLst/>
                          <a:latin typeface="+mn-lt"/>
                          <a:ea typeface="ＭＳ Ｐゴシック" pitchFamily="34" charset="-128"/>
                          <a:cs typeface="Tw Cen MT"/>
                        </a:rPr>
                        <a:t>Action plan </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to implement what you are learning</a:t>
                      </a:r>
                    </a:p>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smtClean="0">
                          <a:ln>
                            <a:noFill/>
                          </a:ln>
                          <a:solidFill>
                            <a:srgbClr val="1D2A53"/>
                          </a:solidFill>
                          <a:effectLst/>
                          <a:latin typeface="+mn-lt"/>
                          <a:ea typeface="ＭＳ Ｐゴシック" pitchFamily="34" charset="-128"/>
                          <a:cs typeface="Tw Cen MT"/>
                        </a:rPr>
                        <a:t>Follow through </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on your action items</a:t>
                      </a:r>
                      <a:endParaRPr kumimoji="0" lang="en-US" sz="2000" b="1" i="0" u="none" strike="noStrike" cap="none" normalizeH="0" baseline="0" dirty="0" smtClean="0">
                        <a:ln>
                          <a:noFill/>
                        </a:ln>
                        <a:solidFill>
                          <a:srgbClr val="1D2A53"/>
                        </a:solidFill>
                        <a:effectLst/>
                        <a:latin typeface="+mn-lt"/>
                        <a:ea typeface="ＭＳ Ｐゴシック" pitchFamily="34" charset="-128"/>
                        <a:cs typeface="Tw Cen MT"/>
                      </a:endParaRP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999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1D2A53"/>
                          </a:solidFill>
                          <a:effectLst/>
                          <a:latin typeface="+mn-lt"/>
                          <a:ea typeface="ＭＳ Ｐゴシック" pitchFamily="34" charset="-128"/>
                          <a:cs typeface="Tw Cen MT"/>
                        </a:rPr>
                        <a:t>Be Respectful</a:t>
                      </a:r>
                    </a:p>
                  </a:txBody>
                  <a:tcPr marL="88201" marR="88201"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charset="2"/>
                        <a:buChar char="§"/>
                        <a:tabLst>
                          <a:tab pos="457200" algn="l"/>
                        </a:tabLst>
                      </a:pP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Turn </a:t>
                      </a:r>
                      <a:r>
                        <a:rPr kumimoji="0" lang="en-US" sz="2000" b="1" i="0" u="none" strike="noStrike" cap="none" normalizeH="0" baseline="0" dirty="0" smtClean="0">
                          <a:ln>
                            <a:noFill/>
                          </a:ln>
                          <a:solidFill>
                            <a:srgbClr val="1D2A53"/>
                          </a:solidFill>
                          <a:effectLst/>
                          <a:latin typeface="+mn-lt"/>
                          <a:ea typeface="ＭＳ Ｐゴシック" pitchFamily="34" charset="-128"/>
                          <a:cs typeface="Tw Cen MT"/>
                        </a:rPr>
                        <a:t>cell</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 </a:t>
                      </a:r>
                      <a:r>
                        <a:rPr kumimoji="0" lang="en-US" sz="2000" b="1" i="0" u="none" strike="noStrike" cap="none" normalizeH="0" baseline="0" dirty="0" smtClean="0">
                          <a:ln>
                            <a:noFill/>
                          </a:ln>
                          <a:solidFill>
                            <a:srgbClr val="1D2A53"/>
                          </a:solidFill>
                          <a:effectLst/>
                          <a:latin typeface="+mn-lt"/>
                          <a:ea typeface="ＭＳ Ｐゴシック" pitchFamily="34" charset="-128"/>
                          <a:cs typeface="Tw Cen MT"/>
                        </a:rPr>
                        <a:t>phones</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 off or to </a:t>
                      </a:r>
                      <a:r>
                        <a:rPr kumimoji="0" lang="en-US" altLang="en-US" sz="2000" b="0" i="0" u="none" strike="noStrike" cap="none" normalizeH="0" baseline="0" dirty="0" smtClean="0">
                          <a:ln>
                            <a:noFill/>
                          </a:ln>
                          <a:solidFill>
                            <a:srgbClr val="1D2A53"/>
                          </a:solidFill>
                          <a:effectLst/>
                          <a:latin typeface="+mn-lt"/>
                          <a:ea typeface="ＭＳ Ｐゴシック" pitchFamily="34" charset="-128"/>
                          <a:cs typeface="Tw Cen MT"/>
                        </a:rPr>
                        <a:t>“</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vibrate</a:t>
                      </a:r>
                      <a:r>
                        <a:rPr kumimoji="0" lang="en-US" altLang="en-US" sz="2000" b="0" i="0" u="none" strike="noStrike" cap="none" normalizeH="0" baseline="0" dirty="0" smtClean="0">
                          <a:ln>
                            <a:noFill/>
                          </a:ln>
                          <a:solidFill>
                            <a:srgbClr val="1D2A53"/>
                          </a:solidFill>
                          <a:effectLst/>
                          <a:latin typeface="+mn-lt"/>
                          <a:ea typeface="ＭＳ Ｐゴシック" pitchFamily="34" charset="-128"/>
                          <a:cs typeface="Tw Cen MT"/>
                        </a:rPr>
                        <a:t>”</a:t>
                      </a:r>
                      <a:endParaRPr kumimoji="0" lang="en-US" sz="2000" b="0" i="0" u="none" strike="noStrike" cap="none" normalizeH="0" baseline="0" dirty="0" smtClean="0">
                        <a:ln>
                          <a:noFill/>
                        </a:ln>
                        <a:solidFill>
                          <a:srgbClr val="1D2A53"/>
                        </a:solidFill>
                        <a:effectLst/>
                        <a:latin typeface="+mn-lt"/>
                        <a:ea typeface="ＭＳ Ｐゴシック" pitchFamily="34" charset="-128"/>
                        <a:cs typeface="Tw Cen MT"/>
                      </a:endParaRPr>
                    </a:p>
                    <a:p>
                      <a:pPr marL="342900" marR="0" lvl="0" indent="-342900" algn="l" defTabSz="914400" rtl="0" eaLnBrk="1" fontAlgn="base" latinLnBrk="0" hangingPunct="1">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smtClean="0">
                          <a:ln>
                            <a:noFill/>
                          </a:ln>
                          <a:solidFill>
                            <a:srgbClr val="1D2A53"/>
                          </a:solidFill>
                          <a:effectLst/>
                          <a:latin typeface="+mn-lt"/>
                          <a:ea typeface="ＭＳ Ｐゴシック" pitchFamily="34" charset="-128"/>
                          <a:cs typeface="Tw Cen MT"/>
                        </a:rPr>
                        <a:t>Listen </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attentively while others are speaking </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charset="2"/>
                        <a:buChar char="§"/>
                        <a:tabLst>
                          <a:tab pos="457200" algn="l"/>
                        </a:tabLst>
                      </a:pP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Have only the </a:t>
                      </a:r>
                      <a:r>
                        <a:rPr kumimoji="0" lang="en-US" sz="2000" b="1" i="0" u="none" strike="noStrike" cap="none" normalizeH="0" baseline="0" dirty="0" smtClean="0">
                          <a:ln>
                            <a:noFill/>
                          </a:ln>
                          <a:solidFill>
                            <a:srgbClr val="1D2A53"/>
                          </a:solidFill>
                          <a:effectLst/>
                          <a:latin typeface="+mn-lt"/>
                          <a:ea typeface="ＭＳ Ｐゴシック" pitchFamily="34" charset="-128"/>
                          <a:cs typeface="Tw Cen MT"/>
                        </a:rPr>
                        <a:t>training materials </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up on your computer/tablet/phone</a:t>
                      </a: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5119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1D2A53"/>
                          </a:solidFill>
                          <a:effectLst/>
                          <a:latin typeface="+mn-lt"/>
                          <a:ea typeface="ＭＳ Ｐゴシック" pitchFamily="34" charset="-128"/>
                          <a:cs typeface="Tw Cen MT"/>
                        </a:rPr>
                        <a:t>Be Engaged</a:t>
                      </a:r>
                    </a:p>
                  </a:txBody>
                  <a:tcPr marL="88201" marR="88201"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smtClean="0">
                          <a:ln>
                            <a:noFill/>
                          </a:ln>
                          <a:solidFill>
                            <a:srgbClr val="1D2A53"/>
                          </a:solidFill>
                          <a:effectLst/>
                          <a:latin typeface="+mn-lt"/>
                          <a:ea typeface="ＭＳ Ｐゴシック" pitchFamily="34" charset="-128"/>
                          <a:cs typeface="Tw Cen MT"/>
                        </a:rPr>
                        <a:t>Ask</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 what you need to know to understand and contribute </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smtClean="0">
                          <a:ln>
                            <a:noFill/>
                          </a:ln>
                          <a:solidFill>
                            <a:srgbClr val="1D2A53"/>
                          </a:solidFill>
                          <a:effectLst/>
                          <a:latin typeface="+mn-lt"/>
                          <a:ea typeface="ＭＳ Ｐゴシック" pitchFamily="34" charset="-128"/>
                          <a:cs typeface="Tw Cen MT"/>
                        </a:rPr>
                        <a:t>Contribute </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to the group by sharing relevant information and ideas</a:t>
                      </a: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259166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r>
              <a:rPr lang="en-US" sz="2400" dirty="0">
                <a:ea typeface="ＭＳ Ｐゴシック" charset="0"/>
              </a:rPr>
              <a:t>Beginning of school year</a:t>
            </a:r>
          </a:p>
          <a:p>
            <a:pPr lvl="1"/>
            <a:r>
              <a:rPr lang="en-US" sz="2400" dirty="0">
                <a:ea typeface="ＭＳ Ｐゴシック" charset="0"/>
              </a:rPr>
              <a:t>Teach rules for all areas of school, </a:t>
            </a:r>
            <a:r>
              <a:rPr lang="en-US" sz="2400" b="1" i="1" dirty="0">
                <a:ea typeface="ＭＳ Ｐゴシック" charset="0"/>
              </a:rPr>
              <a:t>including individual classrooms</a:t>
            </a:r>
            <a:r>
              <a:rPr lang="en-US" sz="2400" dirty="0">
                <a:ea typeface="ＭＳ Ｐゴシック" charset="0"/>
              </a:rPr>
              <a:t>, during first week of school</a:t>
            </a:r>
          </a:p>
          <a:p>
            <a:pPr lvl="1"/>
            <a:r>
              <a:rPr lang="en-US" sz="2400" dirty="0">
                <a:ea typeface="ＭＳ Ｐゴシック" charset="0"/>
              </a:rPr>
              <a:t>After first week, review rules 2 or 3 </a:t>
            </a:r>
            <a:r>
              <a:rPr lang="en-US" sz="2400" dirty="0" smtClean="0">
                <a:ea typeface="ＭＳ Ｐゴシック" charset="0"/>
              </a:rPr>
              <a:t>times/</a:t>
            </a:r>
            <a:r>
              <a:rPr lang="en-US" sz="2400" dirty="0">
                <a:ea typeface="ＭＳ Ｐゴシック" charset="0"/>
              </a:rPr>
              <a:t>week</a:t>
            </a:r>
          </a:p>
          <a:p>
            <a:r>
              <a:rPr lang="en-US" sz="2400" dirty="0">
                <a:ea typeface="ＭＳ Ｐゴシック" charset="0"/>
              </a:rPr>
              <a:t>End of first grading period</a:t>
            </a:r>
          </a:p>
          <a:p>
            <a:r>
              <a:rPr lang="en-US" sz="2400" dirty="0">
                <a:ea typeface="ＭＳ Ｐゴシック" charset="0"/>
              </a:rPr>
              <a:t>Through second grading period</a:t>
            </a:r>
          </a:p>
          <a:p>
            <a:pPr lvl="1"/>
            <a:r>
              <a:rPr lang="en-US" sz="2400" dirty="0">
                <a:ea typeface="ＭＳ Ｐゴシック" charset="0"/>
              </a:rPr>
              <a:t>Review rules once per week</a:t>
            </a:r>
          </a:p>
          <a:p>
            <a:r>
              <a:rPr lang="en-US" sz="2400" dirty="0">
                <a:ea typeface="ＭＳ Ｐゴシック" charset="0"/>
              </a:rPr>
              <a:t>Remainder of the year </a:t>
            </a:r>
          </a:p>
          <a:p>
            <a:pPr lvl="1"/>
            <a:r>
              <a:rPr lang="en-US" sz="2400" dirty="0">
                <a:ea typeface="ＭＳ Ｐゴシック" charset="0"/>
              </a:rPr>
              <a:t>Review rules periodically as needed</a:t>
            </a:r>
          </a:p>
          <a:p>
            <a:pPr lvl="1"/>
            <a:r>
              <a:rPr lang="en-US" sz="2400" dirty="0">
                <a:ea typeface="ＭＳ Ｐゴシック" charset="0"/>
              </a:rPr>
              <a:t>Review rules immediately after a school break</a:t>
            </a:r>
          </a:p>
          <a:p>
            <a:r>
              <a:rPr lang="en-US" sz="2400" dirty="0">
                <a:ea typeface="ＭＳ Ｐゴシック" charset="0"/>
              </a:rPr>
              <a:t>When behavior data indicates a </a:t>
            </a:r>
            <a:r>
              <a:rPr lang="en-US" sz="2400" dirty="0" smtClean="0">
                <a:ea typeface="ＭＳ Ｐゴシック" charset="0"/>
              </a:rPr>
              <a:t>need</a:t>
            </a:r>
            <a:endParaRPr lang="en-US" sz="2400" dirty="0">
              <a:ea typeface="ＭＳ Ｐゴシック" charset="0"/>
            </a:endParaRPr>
          </a:p>
        </p:txBody>
      </p:sp>
      <p:pic>
        <p:nvPicPr>
          <p:cNvPr id="8" name="Picture 7" descr=" " title="Core Content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normAutofit fontScale="90000"/>
          </a:bodyPr>
          <a:lstStyle/>
          <a:p>
            <a:r>
              <a:rPr lang="en-US" dirty="0" smtClean="0"/>
              <a:t>When Will You Teach?</a:t>
            </a:r>
            <a:br>
              <a:rPr lang="en-US" dirty="0" smtClean="0"/>
            </a:br>
            <a:r>
              <a:rPr lang="en-US" sz="2400" dirty="0" smtClean="0"/>
              <a:t>Schedule for Teaching Classroom Rules</a:t>
            </a:r>
            <a:endParaRPr lang="en-US" b="1" dirty="0">
              <a:latin typeface="Tw Cen MT"/>
              <a:cs typeface="Tw Cen MT"/>
            </a:endParaRPr>
          </a:p>
        </p:txBody>
      </p:sp>
    </p:spTree>
    <p:extLst>
      <p:ext uri="{BB962C8B-B14F-4D97-AF65-F5344CB8AC3E}">
        <p14:creationId xmlns:p14="http://schemas.microsoft.com/office/powerpoint/2010/main" val="892418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ckwise from upper left: teaching restroom expectations, teaching hallway expectations, student seated in the driver's seat of a bus, teaching cafeteria expectations." title="Pictures of teaching in contex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717" y="1064258"/>
            <a:ext cx="7217409" cy="5273041"/>
          </a:xfrm>
          <a:prstGeom prst="rect">
            <a:avLst/>
          </a:prstGeom>
        </p:spPr>
      </p:pic>
      <p:pic>
        <p:nvPicPr>
          <p:cNvPr id="9" name="Picture 8" descr=" " title="Core Content Icon"/>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199686" name="Rectangle 2"/>
          <p:cNvSpPr>
            <a:spLocks noGrp="1" noChangeArrowheads="1"/>
          </p:cNvSpPr>
          <p:nvPr>
            <p:ph type="title"/>
            <p:custDataLst>
              <p:tags r:id="rId1"/>
            </p:custDataLst>
          </p:nvPr>
        </p:nvSpPr>
        <p:spPr>
          <a:xfrm>
            <a:off x="1009717" y="321476"/>
            <a:ext cx="6987106" cy="915357"/>
          </a:xfrm>
        </p:spPr>
        <p:txBody>
          <a:bodyPr lIns="91436" tIns="45716" rIns="91436" bIns="45716" anchor="t">
            <a:normAutofit/>
          </a:bodyPr>
          <a:lstStyle/>
          <a:p>
            <a:r>
              <a:rPr lang="en-US" sz="4000" b="1" dirty="0"/>
              <a:t>Teach in Context</a:t>
            </a:r>
          </a:p>
        </p:txBody>
      </p:sp>
    </p:spTree>
    <p:extLst>
      <p:ext uri="{BB962C8B-B14F-4D97-AF65-F5344CB8AC3E}">
        <p14:creationId xmlns:p14="http://schemas.microsoft.com/office/powerpoint/2010/main" val="127367379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descr="The art teacher at this elementary school created an art lesson plan for visually showing respect in all areas of the school community.  Each class was responsible for a different location; i.e., “draw a picture of what RESPECT looks like on the bus.”  Each 6” X 6” paper square was added to another RESPECT square, until there was a huge RESPECT quilt prominently displayed in the major hallway in the school…between the cafeteria and the gym.  It was a focal point in the school, easily seen as parents and others entered the front office.&#10;" title="Respect pictur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31938" y="1320284"/>
            <a:ext cx="6123429" cy="4702161"/>
          </a:xfrm>
          <a:prstGeom prst="rect">
            <a:avLst/>
          </a:prstGeom>
          <a:noFill/>
          <a:ln w="38100" cmpd="sng">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descr=" " title="Core Content Ico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3" name="Title 2"/>
          <p:cNvSpPr>
            <a:spLocks noGrp="1"/>
          </p:cNvSpPr>
          <p:nvPr>
            <p:ph type="title"/>
          </p:nvPr>
        </p:nvSpPr>
        <p:spPr>
          <a:xfrm>
            <a:off x="1009716" y="350815"/>
            <a:ext cx="6342687" cy="915357"/>
          </a:xfrm>
        </p:spPr>
        <p:txBody>
          <a:bodyPr/>
          <a:lstStyle/>
          <a:p>
            <a:r>
              <a:rPr lang="en-US" dirty="0" smtClean="0"/>
              <a:t>Embed Into the Curriculum</a:t>
            </a:r>
            <a:endParaRPr lang="en-US" dirty="0"/>
          </a:p>
        </p:txBody>
      </p:sp>
    </p:spTree>
    <p:extLst>
      <p:ext uri="{BB962C8B-B14F-4D97-AF65-F5344CB8AC3E}">
        <p14:creationId xmlns:p14="http://schemas.microsoft.com/office/powerpoint/2010/main" val="2045707987"/>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10000"/>
          </a:bodyPr>
          <a:lstStyle/>
          <a:p>
            <a:pPr marL="457200" indent="-457200" eaLnBrk="1" fontAlgn="auto" hangingPunct="1">
              <a:spcAft>
                <a:spcPts val="0"/>
              </a:spcAft>
              <a:buFont typeface="Wingdings" charset="2"/>
              <a:buChar char="ü"/>
              <a:defRPr/>
            </a:pPr>
            <a:r>
              <a:rPr lang="en-US" dirty="0" smtClean="0"/>
              <a:t>Matching the climate of your building</a:t>
            </a:r>
          </a:p>
          <a:p>
            <a:pPr marL="457200" indent="-457200" eaLnBrk="1" fontAlgn="auto" hangingPunct="1">
              <a:spcAft>
                <a:spcPts val="0"/>
              </a:spcAft>
              <a:buFont typeface="Wingdings" charset="2"/>
              <a:buChar char="ü"/>
              <a:defRPr/>
            </a:pPr>
            <a:r>
              <a:rPr lang="en-US" dirty="0" smtClean="0"/>
              <a:t>Making sure they are data driven</a:t>
            </a:r>
          </a:p>
          <a:p>
            <a:pPr marL="457200" indent="-457200" eaLnBrk="1" fontAlgn="auto" hangingPunct="1">
              <a:spcAft>
                <a:spcPts val="0"/>
              </a:spcAft>
              <a:buFont typeface="Wingdings" charset="2"/>
              <a:buChar char="ü"/>
              <a:defRPr/>
            </a:pPr>
            <a:r>
              <a:rPr lang="en-US" dirty="0" smtClean="0"/>
              <a:t>Pairing them with follow up activities </a:t>
            </a:r>
            <a:r>
              <a:rPr lang="en-US" sz="1800" dirty="0" smtClean="0"/>
              <a:t>(Discussion, etc.)</a:t>
            </a:r>
          </a:p>
          <a:p>
            <a:pPr marL="457200" indent="-457200" eaLnBrk="1" fontAlgn="auto" hangingPunct="1">
              <a:spcAft>
                <a:spcPts val="0"/>
              </a:spcAft>
              <a:buFont typeface="Wingdings" charset="2"/>
              <a:buChar char="ü"/>
              <a:defRPr/>
            </a:pPr>
            <a:r>
              <a:rPr lang="en-US" b="1" dirty="0" smtClean="0"/>
              <a:t>Do not role-play non-examples. Video’s should demonstrate the positive examples only. </a:t>
            </a:r>
          </a:p>
          <a:p>
            <a:pPr marL="457200" indent="-457200" eaLnBrk="1" fontAlgn="auto" hangingPunct="1">
              <a:spcAft>
                <a:spcPts val="0"/>
              </a:spcAft>
              <a:buFont typeface="Wingdings" charset="2"/>
              <a:buChar char="ü"/>
              <a:defRPr/>
            </a:pPr>
            <a:r>
              <a:rPr lang="en-US" dirty="0" smtClean="0"/>
              <a:t>Involve students in the process </a:t>
            </a:r>
          </a:p>
          <a:p>
            <a:pPr marL="457200" indent="-457200" eaLnBrk="1" fontAlgn="auto" hangingPunct="1">
              <a:spcAft>
                <a:spcPts val="0"/>
              </a:spcAft>
              <a:buFont typeface="Wingdings" charset="2"/>
              <a:buChar char="ü"/>
              <a:defRPr/>
            </a:pPr>
            <a:r>
              <a:rPr lang="en-US" dirty="0" smtClean="0"/>
              <a:t>Ensure </a:t>
            </a:r>
            <a:r>
              <a:rPr lang="en-US" dirty="0"/>
              <a:t>s</a:t>
            </a:r>
            <a:r>
              <a:rPr lang="en-US" dirty="0" smtClean="0"/>
              <a:t>tudents involved are representative of your student body</a:t>
            </a:r>
          </a:p>
          <a:p>
            <a:pPr marL="0" indent="0" eaLnBrk="1" fontAlgn="auto" hangingPunct="1">
              <a:spcAft>
                <a:spcPts val="0"/>
              </a:spcAft>
              <a:buFont typeface="Wingdings" pitchFamily="2" charset="2"/>
              <a:buNone/>
              <a:defRPr/>
            </a:pPr>
            <a:endParaRPr lang="en-US" dirty="0"/>
          </a:p>
        </p:txBody>
      </p:sp>
      <p:pic>
        <p:nvPicPr>
          <p:cNvPr id="4" name="Picture 3" descr=" " title="Core Content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134146" name="Title 1"/>
          <p:cNvSpPr>
            <a:spLocks noGrp="1"/>
          </p:cNvSpPr>
          <p:nvPr>
            <p:ph type="title"/>
          </p:nvPr>
        </p:nvSpPr>
        <p:spPr>
          <a:xfrm>
            <a:off x="911673" y="288118"/>
            <a:ext cx="7317927" cy="1037108"/>
          </a:xfrm>
        </p:spPr>
        <p:txBody>
          <a:bodyPr>
            <a:normAutofit fontScale="90000"/>
          </a:bodyPr>
          <a:lstStyle/>
          <a:p>
            <a:pPr eaLnBrk="1" hangingPunct="1"/>
            <a:r>
              <a:rPr lang="en-US" altLang="en-US" dirty="0" smtClean="0">
                <a:solidFill>
                  <a:srgbClr val="3A54A5"/>
                </a:solidFill>
              </a:rPr>
              <a:t>Important Considerations When </a:t>
            </a:r>
            <a:r>
              <a:rPr lang="en-US" altLang="en-US" b="1" dirty="0" smtClean="0">
                <a:solidFill>
                  <a:schemeClr val="accent6"/>
                </a:solidFill>
              </a:rPr>
              <a:t>Making</a:t>
            </a:r>
            <a:r>
              <a:rPr lang="en-US" altLang="en-US" dirty="0" smtClean="0">
                <a:solidFill>
                  <a:schemeClr val="accent6"/>
                </a:solidFill>
              </a:rPr>
              <a:t> </a:t>
            </a:r>
            <a:r>
              <a:rPr lang="en-US" altLang="en-US" dirty="0" smtClean="0">
                <a:solidFill>
                  <a:srgbClr val="3A54A5"/>
                </a:solidFill>
              </a:rPr>
              <a:t>Teaching Videos</a:t>
            </a:r>
          </a:p>
        </p:txBody>
      </p:sp>
    </p:spTree>
    <p:extLst>
      <p:ext uri="{BB962C8B-B14F-4D97-AF65-F5344CB8AC3E}">
        <p14:creationId xmlns:p14="http://schemas.microsoft.com/office/powerpoint/2010/main" val="220456935"/>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 " title="Vide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578" y="1583373"/>
            <a:ext cx="7646737" cy="4074670"/>
          </a:xfrm>
          <a:prstGeom prst="rect">
            <a:avLst/>
          </a:prstGeom>
        </p:spPr>
      </p:pic>
      <p:sp>
        <p:nvSpPr>
          <p:cNvPr id="7" name="Rectangle 6"/>
          <p:cNvSpPr/>
          <p:nvPr/>
        </p:nvSpPr>
        <p:spPr>
          <a:xfrm>
            <a:off x="3613750" y="3244334"/>
            <a:ext cx="2879026" cy="369332"/>
          </a:xfrm>
          <a:prstGeom prst="rect">
            <a:avLst/>
          </a:prstGeom>
        </p:spPr>
        <p:txBody>
          <a:bodyPr wrap="none">
            <a:spAutoFit/>
          </a:bodyPr>
          <a:lstStyle/>
          <a:p>
            <a:r>
              <a:rPr lang="en-US" dirty="0">
                <a:solidFill>
                  <a:prstClr val="black"/>
                </a:solidFill>
                <a:latin typeface="Calibri" pitchFamily="34" charset="0"/>
                <a:hlinkClick r:id="rId4"/>
              </a:rPr>
              <a:t>http://vimeo.com/20955727</a:t>
            </a:r>
            <a:r>
              <a:rPr lang="en-US" dirty="0">
                <a:solidFill>
                  <a:prstClr val="black"/>
                </a:solidFill>
                <a:latin typeface="Calibri" pitchFamily="34" charset="0"/>
              </a:rPr>
              <a:t> </a:t>
            </a:r>
            <a:endParaRPr lang="en-US" dirty="0"/>
          </a:p>
        </p:txBody>
      </p:sp>
      <p:pic>
        <p:nvPicPr>
          <p:cNvPr id="5" name="Picture 4" descr=" " title="Core Content Icon"/>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4" name="Title 3"/>
          <p:cNvSpPr>
            <a:spLocks noGrp="1"/>
          </p:cNvSpPr>
          <p:nvPr>
            <p:ph type="title"/>
          </p:nvPr>
        </p:nvSpPr>
        <p:spPr>
          <a:xfrm>
            <a:off x="1635760" y="135467"/>
            <a:ext cx="6987106" cy="1130705"/>
          </a:xfrm>
        </p:spPr>
        <p:txBody>
          <a:bodyPr>
            <a:normAutofit fontScale="90000"/>
          </a:bodyPr>
          <a:lstStyle/>
          <a:p>
            <a:r>
              <a:rPr lang="en-US" dirty="0">
                <a:solidFill>
                  <a:srgbClr val="1D2A53"/>
                </a:solidFill>
              </a:rPr>
              <a:t>Using Instructional </a:t>
            </a:r>
            <a:r>
              <a:rPr lang="en-US" dirty="0"/>
              <a:t>Videos- </a:t>
            </a:r>
            <a:r>
              <a:rPr lang="en-US" dirty="0" smtClean="0"/>
              <a:t/>
            </a:r>
            <a:br>
              <a:rPr lang="en-US" dirty="0" smtClean="0"/>
            </a:br>
            <a:r>
              <a:rPr lang="en-US" dirty="0" smtClean="0">
                <a:solidFill>
                  <a:srgbClr val="DD8047"/>
                </a:solidFill>
              </a:rPr>
              <a:t>Transition Procedure</a:t>
            </a:r>
            <a:endParaRPr lang="en-US" dirty="0">
              <a:solidFill>
                <a:srgbClr val="DD8047"/>
              </a:solidFill>
            </a:endParaRPr>
          </a:p>
        </p:txBody>
      </p:sp>
    </p:spTree>
    <p:extLst>
      <p:ext uri="{BB962C8B-B14F-4D97-AF65-F5344CB8AC3E}">
        <p14:creationId xmlns:p14="http://schemas.microsoft.com/office/powerpoint/2010/main" val="2903103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9717" y="6113859"/>
            <a:ext cx="3149004" cy="369332"/>
          </a:xfrm>
          <a:prstGeom prst="rect">
            <a:avLst/>
          </a:prstGeom>
        </p:spPr>
        <p:txBody>
          <a:bodyPr wrap="none">
            <a:spAutoFit/>
          </a:bodyPr>
          <a:lstStyle/>
          <a:p>
            <a:r>
              <a:rPr lang="en-US" dirty="0">
                <a:hlinkClick r:id="rId3"/>
              </a:rPr>
              <a:t>https://</a:t>
            </a:r>
            <a:r>
              <a:rPr lang="en-US" dirty="0" smtClean="0">
                <a:hlinkClick r:id="rId3"/>
              </a:rPr>
              <a:t>youtu.be/5C-Wyy_lPNk</a:t>
            </a:r>
            <a:r>
              <a:rPr lang="en-US" dirty="0" smtClean="0"/>
              <a:t> </a:t>
            </a:r>
            <a:endParaRPr lang="en-US" dirty="0"/>
          </a:p>
        </p:txBody>
      </p:sp>
      <p:pic>
        <p:nvPicPr>
          <p:cNvPr id="6" name="Picture 5" descr="Screen Shot 2017-07-13 at 8.31.18 PM.png" title="Video 4:00 minutes to get to clas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1579" y="1720774"/>
            <a:ext cx="5663865" cy="4162334"/>
          </a:xfrm>
          <a:prstGeom prst="rect">
            <a:avLst/>
          </a:prstGeom>
        </p:spPr>
      </p:pic>
      <p:pic>
        <p:nvPicPr>
          <p:cNvPr id="5" name="Picture 4" descr=" " title="Core Content Icon"/>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4" name="Title 3"/>
          <p:cNvSpPr>
            <a:spLocks noGrp="1"/>
          </p:cNvSpPr>
          <p:nvPr>
            <p:ph type="title"/>
          </p:nvPr>
        </p:nvSpPr>
        <p:spPr>
          <a:xfrm>
            <a:off x="1301550" y="288118"/>
            <a:ext cx="6987106" cy="1130705"/>
          </a:xfrm>
        </p:spPr>
        <p:txBody>
          <a:bodyPr>
            <a:normAutofit fontScale="90000"/>
          </a:bodyPr>
          <a:lstStyle/>
          <a:p>
            <a:r>
              <a:rPr lang="en-US" dirty="0">
                <a:solidFill>
                  <a:srgbClr val="1D2A53"/>
                </a:solidFill>
              </a:rPr>
              <a:t>Using Instructional </a:t>
            </a:r>
            <a:r>
              <a:rPr lang="en-US" dirty="0"/>
              <a:t>Videos- </a:t>
            </a:r>
            <a:r>
              <a:rPr lang="en-US" dirty="0" smtClean="0"/>
              <a:t/>
            </a:r>
            <a:br>
              <a:rPr lang="en-US" dirty="0" smtClean="0"/>
            </a:br>
            <a:r>
              <a:rPr lang="en-US" dirty="0" smtClean="0">
                <a:solidFill>
                  <a:srgbClr val="DD8047"/>
                </a:solidFill>
              </a:rPr>
              <a:t>Arrive on Time</a:t>
            </a:r>
            <a:endParaRPr lang="en-US" dirty="0">
              <a:solidFill>
                <a:srgbClr val="DD8047"/>
              </a:solidFill>
            </a:endParaRPr>
          </a:p>
        </p:txBody>
      </p:sp>
    </p:spTree>
    <p:extLst>
      <p:ext uri="{BB962C8B-B14F-4D97-AF65-F5344CB8AC3E}">
        <p14:creationId xmlns:p14="http://schemas.microsoft.com/office/powerpoint/2010/main" val="3291754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title="Expectations shown in pictures for the cafeteria"/>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91051" y="4720518"/>
            <a:ext cx="1481666" cy="1168399"/>
          </a:xfrm>
          <a:prstGeom prst="rect">
            <a:avLst/>
          </a:prstGeom>
          <a:ln w="28575" cmpd="sng">
            <a:solidFill>
              <a:srgbClr val="1D2A53"/>
            </a:solidFill>
          </a:ln>
        </p:spPr>
      </p:pic>
      <p:pic>
        <p:nvPicPr>
          <p:cNvPr id="7" name="Picture 6" descr="imgres.jpg" title="Picture of teacher and small group at table"/>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239846" y="3132054"/>
            <a:ext cx="1490133" cy="1143000"/>
          </a:xfrm>
          <a:prstGeom prst="rect">
            <a:avLst/>
          </a:prstGeom>
          <a:ln w="28575" cmpd="sng">
            <a:solidFill>
              <a:srgbClr val="1D2A53"/>
            </a:solidFill>
          </a:ln>
        </p:spPr>
      </p:pic>
      <p:pic>
        <p:nvPicPr>
          <p:cNvPr id="9" name="Picture 8" descr=" " title="Picture of students and teacher posing for picture in hallway"/>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61125" y="1421009"/>
            <a:ext cx="1724919" cy="1236133"/>
          </a:xfrm>
          <a:prstGeom prst="rect">
            <a:avLst/>
          </a:prstGeom>
          <a:ln w="28575" cmpd="sng">
            <a:solidFill>
              <a:srgbClr val="1D2A53"/>
            </a:solidFill>
          </a:ln>
        </p:spPr>
      </p:pic>
      <p:sp>
        <p:nvSpPr>
          <p:cNvPr id="5" name="Rectangle 3"/>
          <p:cNvSpPr txBox="1">
            <a:spLocks noChangeArrowheads="1"/>
          </p:cNvSpPr>
          <p:nvPr>
            <p:custDataLst>
              <p:tags r:id="rId1"/>
            </p:custDataLst>
          </p:nvPr>
        </p:nvSpPr>
        <p:spPr>
          <a:xfrm>
            <a:off x="582613" y="1757091"/>
            <a:ext cx="7467600" cy="4583112"/>
          </a:xfrm>
          <a:prstGeom prst="rect">
            <a:avLst/>
          </a:prstGeom>
        </p:spPr>
        <p:txBody>
          <a:bodyPr vert="horz" lIns="91436" tIns="45716" rIns="91436" bIns="45716" rtlCol="0">
            <a:normAutofit fontScale="70000" lnSpcReduction="20000"/>
          </a:bodyPr>
          <a:lstStyle>
            <a:lvl1pPr marL="342900" indent="-342900" algn="l" defTabSz="457200" rtl="0" eaLnBrk="1" latinLnBrk="0" hangingPunct="1">
              <a:spcBef>
                <a:spcPct val="20000"/>
              </a:spcBef>
              <a:buClr>
                <a:schemeClr val="tx1">
                  <a:lumMod val="75000"/>
                </a:schemeClr>
              </a:buClr>
              <a:buFont typeface="Wingdings" charset="2"/>
              <a:buChar char="§"/>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accent6"/>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tx1">
                  <a:lumMod val="60000"/>
                  <a:lumOff val="40000"/>
                </a:schemeClr>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ClrTx/>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Font typeface="Wingdings" charset="2"/>
              <a:buNone/>
              <a:defRPr/>
            </a:pPr>
            <a:r>
              <a:rPr lang="en-US" dirty="0" smtClean="0"/>
              <a:t>Kick-off events</a:t>
            </a:r>
          </a:p>
          <a:p>
            <a:pPr marL="754155" lvl="1" indent="-342900">
              <a:lnSpc>
                <a:spcPct val="80000"/>
              </a:lnSpc>
              <a:buFont typeface="Arial"/>
              <a:buChar char="•"/>
              <a:defRPr/>
            </a:pPr>
            <a:r>
              <a:rPr lang="en-US" sz="2400" dirty="0" smtClean="0"/>
              <a:t>Teaching staff, students and families the </a:t>
            </a:r>
          </a:p>
          <a:p>
            <a:pPr marL="411255" lvl="1" indent="0">
              <a:lnSpc>
                <a:spcPct val="80000"/>
              </a:lnSpc>
              <a:buFont typeface="Wingdings" charset="2"/>
              <a:buNone/>
              <a:defRPr/>
            </a:pPr>
            <a:r>
              <a:rPr lang="en-US" sz="2400" dirty="0" smtClean="0"/>
              <a:t>       expectations and rules</a:t>
            </a:r>
          </a:p>
          <a:p>
            <a:pPr marL="0" indent="0">
              <a:lnSpc>
                <a:spcPct val="80000"/>
              </a:lnSpc>
              <a:buFont typeface="Wingdings" charset="2"/>
              <a:buNone/>
              <a:defRPr/>
            </a:pPr>
            <a:endParaRPr lang="en-US" dirty="0" smtClean="0"/>
          </a:p>
          <a:p>
            <a:pPr marL="0" indent="0">
              <a:lnSpc>
                <a:spcPct val="80000"/>
              </a:lnSpc>
              <a:buFont typeface="Wingdings" charset="2"/>
              <a:buNone/>
              <a:defRPr/>
            </a:pPr>
            <a:r>
              <a:rPr lang="en-US" dirty="0" smtClean="0"/>
              <a:t>On-going Direct Instruction</a:t>
            </a:r>
            <a:endParaRPr lang="en-US" sz="2400" dirty="0" smtClean="0"/>
          </a:p>
          <a:p>
            <a:pPr marL="754155" lvl="1" indent="-342900">
              <a:lnSpc>
                <a:spcPct val="80000"/>
              </a:lnSpc>
              <a:buFont typeface="Arial"/>
              <a:buChar char="•"/>
              <a:defRPr/>
            </a:pPr>
            <a:r>
              <a:rPr lang="en-US" sz="2500" dirty="0"/>
              <a:t>Data-driven and scheduled designed lessons</a:t>
            </a:r>
          </a:p>
          <a:p>
            <a:pPr marL="754155" lvl="1" indent="-342900">
              <a:lnSpc>
                <a:spcPct val="80000"/>
              </a:lnSpc>
              <a:buFont typeface="Arial"/>
              <a:buChar char="•"/>
              <a:defRPr/>
            </a:pPr>
            <a:r>
              <a:rPr lang="en-US" sz="2500" dirty="0"/>
              <a:t>Pre-correction</a:t>
            </a:r>
          </a:p>
          <a:p>
            <a:pPr marL="754155" lvl="1" indent="-342900">
              <a:lnSpc>
                <a:spcPct val="80000"/>
              </a:lnSpc>
              <a:buFont typeface="Arial"/>
              <a:buChar char="•"/>
              <a:defRPr/>
            </a:pPr>
            <a:r>
              <a:rPr lang="en-US" sz="2500" dirty="0"/>
              <a:t>Re-teaching immediately after </a:t>
            </a:r>
            <a:r>
              <a:rPr lang="en-US" sz="2500" dirty="0" smtClean="0"/>
              <a:t>behavioral errors</a:t>
            </a:r>
            <a:endParaRPr lang="en-US" sz="2500" dirty="0"/>
          </a:p>
          <a:p>
            <a:pPr marL="0" indent="0">
              <a:lnSpc>
                <a:spcPct val="80000"/>
              </a:lnSpc>
              <a:buFont typeface="Wingdings" charset="2"/>
              <a:buNone/>
              <a:defRPr/>
            </a:pPr>
            <a:endParaRPr lang="en-US" dirty="0" smtClean="0"/>
          </a:p>
          <a:p>
            <a:pPr marL="0" indent="0">
              <a:lnSpc>
                <a:spcPct val="80000"/>
              </a:lnSpc>
              <a:buFont typeface="Wingdings" charset="2"/>
              <a:buNone/>
              <a:defRPr/>
            </a:pPr>
            <a:r>
              <a:rPr lang="en-US" dirty="0" smtClean="0"/>
              <a:t>Embedding into curriculum</a:t>
            </a:r>
          </a:p>
          <a:p>
            <a:pPr marL="308448" indent="-308448">
              <a:lnSpc>
                <a:spcPct val="80000"/>
              </a:lnSpc>
              <a:defRPr/>
            </a:pPr>
            <a:endParaRPr lang="en-US" sz="2100" dirty="0" smtClean="0"/>
          </a:p>
          <a:p>
            <a:pPr marL="0" indent="0">
              <a:lnSpc>
                <a:spcPct val="80000"/>
              </a:lnSpc>
              <a:buFont typeface="Wingdings" charset="2"/>
              <a:buNone/>
              <a:defRPr/>
            </a:pPr>
            <a:r>
              <a:rPr lang="en-US" dirty="0" smtClean="0"/>
              <a:t>Booster trainings</a:t>
            </a:r>
          </a:p>
          <a:p>
            <a:pPr marL="868455" lvl="1" indent="-457200">
              <a:lnSpc>
                <a:spcPct val="80000"/>
              </a:lnSpc>
              <a:buFont typeface="Arial"/>
              <a:buChar char="•"/>
              <a:defRPr/>
            </a:pPr>
            <a:r>
              <a:rPr lang="en-US" sz="2400" dirty="0"/>
              <a:t>Scheduled and data-driven</a:t>
            </a:r>
          </a:p>
          <a:p>
            <a:pPr marL="308448" indent="-308448">
              <a:lnSpc>
                <a:spcPct val="80000"/>
              </a:lnSpc>
              <a:defRPr/>
            </a:pPr>
            <a:endParaRPr lang="en-US" sz="2100" dirty="0" smtClean="0"/>
          </a:p>
          <a:p>
            <a:pPr marL="0" indent="0">
              <a:lnSpc>
                <a:spcPct val="80000"/>
              </a:lnSpc>
              <a:buFont typeface="Wingdings" charset="2"/>
              <a:buNone/>
              <a:defRPr/>
            </a:pPr>
            <a:r>
              <a:rPr lang="en-US" dirty="0" smtClean="0"/>
              <a:t>Continued visibility</a:t>
            </a:r>
          </a:p>
          <a:p>
            <a:pPr marL="754155" lvl="1" indent="-342900">
              <a:lnSpc>
                <a:spcPct val="80000"/>
              </a:lnSpc>
              <a:buFont typeface="Arial"/>
              <a:buChar char="•"/>
              <a:defRPr/>
            </a:pPr>
            <a:r>
              <a:rPr lang="en-US" sz="2400" dirty="0" smtClean="0"/>
              <a:t>Visual Displays – posters, agenda covers</a:t>
            </a:r>
          </a:p>
          <a:p>
            <a:pPr marL="754155" lvl="1" indent="-342900">
              <a:lnSpc>
                <a:spcPct val="80000"/>
              </a:lnSpc>
              <a:buFont typeface="Arial"/>
              <a:buChar char="•"/>
              <a:defRPr/>
            </a:pPr>
            <a:r>
              <a:rPr lang="en-US" sz="2400" dirty="0" smtClean="0"/>
              <a:t>Daily announcements</a:t>
            </a:r>
          </a:p>
          <a:p>
            <a:pPr marL="754155" lvl="1" indent="-342900">
              <a:lnSpc>
                <a:spcPct val="80000"/>
              </a:lnSpc>
              <a:buFont typeface="Arial"/>
              <a:buChar char="•"/>
              <a:defRPr/>
            </a:pPr>
            <a:r>
              <a:rPr lang="en-US" sz="2400" dirty="0" smtClean="0"/>
              <a:t>Newsletters</a:t>
            </a:r>
            <a:endParaRPr lang="en-US" sz="2400" dirty="0"/>
          </a:p>
        </p:txBody>
      </p:sp>
      <p:pic>
        <p:nvPicPr>
          <p:cNvPr id="8" name="Picture 7" descr=" " title="Core Content Icon"/>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noAutofit/>
          </a:bodyPr>
          <a:lstStyle/>
          <a:p>
            <a:r>
              <a:rPr lang="en-US" sz="3200" dirty="0">
                <a:solidFill>
                  <a:schemeClr val="accent6"/>
                </a:solidFill>
              </a:rPr>
              <a:t>How</a:t>
            </a:r>
            <a:r>
              <a:rPr lang="en-US" sz="3200" dirty="0">
                <a:solidFill>
                  <a:srgbClr val="1D2A53"/>
                </a:solidFill>
              </a:rPr>
              <a:t> will we teach behavior</a:t>
            </a:r>
            <a:r>
              <a:rPr lang="en-US" sz="3200" dirty="0" smtClean="0">
                <a:solidFill>
                  <a:srgbClr val="1D2A53"/>
                </a:solidFill>
              </a:rPr>
              <a:t>?  </a:t>
            </a:r>
            <a:br>
              <a:rPr lang="en-US" sz="3200" dirty="0" smtClean="0">
                <a:solidFill>
                  <a:srgbClr val="1D2A53"/>
                </a:solidFill>
              </a:rPr>
            </a:br>
            <a:r>
              <a:rPr lang="en-US" sz="3200" dirty="0" smtClean="0">
                <a:solidFill>
                  <a:srgbClr val="DD8047"/>
                </a:solidFill>
              </a:rPr>
              <a:t>When</a:t>
            </a:r>
            <a:r>
              <a:rPr lang="en-US" sz="3200" dirty="0" smtClean="0">
                <a:solidFill>
                  <a:srgbClr val="1D2A53"/>
                </a:solidFill>
              </a:rPr>
              <a:t> </a:t>
            </a:r>
            <a:r>
              <a:rPr lang="en-US" sz="3200" dirty="0">
                <a:solidFill>
                  <a:srgbClr val="1D2A53"/>
                </a:solidFill>
              </a:rPr>
              <a:t>will we teach behavior?</a:t>
            </a:r>
            <a:endParaRPr lang="en-US" sz="3200" b="1" dirty="0"/>
          </a:p>
        </p:txBody>
      </p:sp>
    </p:spTree>
    <p:extLst>
      <p:ext uri="{BB962C8B-B14F-4D97-AF65-F5344CB8AC3E}">
        <p14:creationId xmlns:p14="http://schemas.microsoft.com/office/powerpoint/2010/main" val="37457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
                                        <p:tgtEl>
                                          <p:spTgt spid="5">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animEffect transition="in" filter="fade">
                                      <p:cBhvr>
                                        <p:cTn id="37" dur="500"/>
                                        <p:tgtEl>
                                          <p:spTgt spid="5">
                                            <p:txEl>
                                              <p:pRg st="11" end="1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xEl>
                                              <p:pRg st="12" end="12"/>
                                            </p:txEl>
                                          </p:spTgt>
                                        </p:tgtEl>
                                        <p:attrNameLst>
                                          <p:attrName>style.visibility</p:attrName>
                                        </p:attrNameLst>
                                      </p:cBhvr>
                                      <p:to>
                                        <p:strVal val="visible"/>
                                      </p:to>
                                    </p:set>
                                    <p:animEffect transition="in" filter="fade">
                                      <p:cBhvr>
                                        <p:cTn id="40" dur="500"/>
                                        <p:tgtEl>
                                          <p:spTgt spid="5">
                                            <p:txEl>
                                              <p:pRg st="12" end="1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txEl>
                                              <p:pRg st="14" end="14"/>
                                            </p:txEl>
                                          </p:spTgt>
                                        </p:tgtEl>
                                        <p:attrNameLst>
                                          <p:attrName>style.visibility</p:attrName>
                                        </p:attrNameLst>
                                      </p:cBhvr>
                                      <p:to>
                                        <p:strVal val="visible"/>
                                      </p:to>
                                    </p:set>
                                    <p:animEffect transition="in" filter="fade">
                                      <p:cBhvr>
                                        <p:cTn id="45" dur="500"/>
                                        <p:tgtEl>
                                          <p:spTgt spid="5">
                                            <p:txEl>
                                              <p:pRg st="14" end="14"/>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
                                            <p:txEl>
                                              <p:pRg st="15" end="15"/>
                                            </p:txEl>
                                          </p:spTgt>
                                        </p:tgtEl>
                                        <p:attrNameLst>
                                          <p:attrName>style.visibility</p:attrName>
                                        </p:attrNameLst>
                                      </p:cBhvr>
                                      <p:to>
                                        <p:strVal val="visible"/>
                                      </p:to>
                                    </p:set>
                                    <p:animEffect transition="in" filter="fade">
                                      <p:cBhvr>
                                        <p:cTn id="48" dur="500"/>
                                        <p:tgtEl>
                                          <p:spTgt spid="5">
                                            <p:txEl>
                                              <p:pRg st="15" end="15"/>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
                                            <p:txEl>
                                              <p:pRg st="16" end="16"/>
                                            </p:txEl>
                                          </p:spTgt>
                                        </p:tgtEl>
                                        <p:attrNameLst>
                                          <p:attrName>style.visibility</p:attrName>
                                        </p:attrNameLst>
                                      </p:cBhvr>
                                      <p:to>
                                        <p:strVal val="visible"/>
                                      </p:to>
                                    </p:set>
                                    <p:animEffect transition="in" filter="fade">
                                      <p:cBhvr>
                                        <p:cTn id="51" dur="500"/>
                                        <p:tgtEl>
                                          <p:spTgt spid="5">
                                            <p:txEl>
                                              <p:pRg st="16" end="16"/>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
                                            <p:txEl>
                                              <p:pRg st="17" end="17"/>
                                            </p:txEl>
                                          </p:spTgt>
                                        </p:tgtEl>
                                        <p:attrNameLst>
                                          <p:attrName>style.visibility</p:attrName>
                                        </p:attrNameLst>
                                      </p:cBhvr>
                                      <p:to>
                                        <p:strVal val="visible"/>
                                      </p:to>
                                    </p:set>
                                    <p:animEffect transition="in" filter="fade">
                                      <p:cBhvr>
                                        <p:cTn id="54" dur="500"/>
                                        <p:tgtEl>
                                          <p:spTgt spid="5">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 has three columns: What will be done? How will it be done? and When will it be done? There is no information in the the How and When columns.  What will be done: introduce the expecations, create/post the matrix, establish a signal for obtaining class attention and transitions, model what the expectations look like, practice with students, provide specific feedback, acknoledge students who demonstrate the expected behavior, pre-correct and review often. " title="Teaching pla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49120" y="1279593"/>
            <a:ext cx="6876079" cy="4718604"/>
          </a:xfrm>
          <a:prstGeom prst="rect">
            <a:avLst/>
          </a:prstGeom>
          <a:ln w="28575" cmpd="sng">
            <a:solidFill>
              <a:srgbClr val="1D2A53"/>
            </a:solidFill>
          </a:ln>
        </p:spPr>
      </p:pic>
      <p:sp>
        <p:nvSpPr>
          <p:cNvPr id="6" name="TextBox 5"/>
          <p:cNvSpPr txBox="1"/>
          <p:nvPr/>
        </p:nvSpPr>
        <p:spPr>
          <a:xfrm>
            <a:off x="619298" y="6158529"/>
            <a:ext cx="4372336" cy="369332"/>
          </a:xfrm>
          <a:prstGeom prst="rect">
            <a:avLst/>
          </a:prstGeom>
          <a:noFill/>
        </p:spPr>
        <p:txBody>
          <a:bodyPr wrap="none" rtlCol="0">
            <a:spAutoFit/>
          </a:bodyPr>
          <a:lstStyle/>
          <a:p>
            <a:r>
              <a:rPr lang="en-US" b="1" dirty="0" smtClean="0">
                <a:latin typeface="Tw Cen MT"/>
                <a:cs typeface="Tw Cen MT"/>
              </a:rPr>
              <a:t>Workbook: Teaching Expectations Activity 2</a:t>
            </a:r>
            <a:endParaRPr lang="en-US" b="1" dirty="0"/>
          </a:p>
        </p:txBody>
      </p:sp>
      <p:pic>
        <p:nvPicPr>
          <p:cNvPr id="10" name="Picture 9" descr=" " title="Practice Ico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4480" y="284480"/>
            <a:ext cx="713232" cy="713232"/>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1090143" y="290275"/>
            <a:ext cx="7596275" cy="721147"/>
          </a:xfrm>
        </p:spPr>
        <p:txBody>
          <a:bodyPr>
            <a:normAutofit fontScale="90000"/>
          </a:bodyPr>
          <a:lstStyle/>
          <a:p>
            <a:r>
              <a:rPr lang="en-US" dirty="0" smtClean="0"/>
              <a:t>Plan for Teaching Expectations</a:t>
            </a:r>
            <a:endParaRPr lang="en-US" dirty="0"/>
          </a:p>
        </p:txBody>
      </p:sp>
    </p:spTree>
    <p:extLst>
      <p:ext uri="{BB962C8B-B14F-4D97-AF65-F5344CB8AC3E}">
        <p14:creationId xmlns:p14="http://schemas.microsoft.com/office/powerpoint/2010/main" val="226116722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is the same table from the previous slide.  Specific and detailed information is now included in the How will it be done? and When will it be done? column." title="Teaching plan "/>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42823" y="1011422"/>
            <a:ext cx="6505663" cy="5169245"/>
          </a:xfrm>
          <a:prstGeom prst="rect">
            <a:avLst/>
          </a:prstGeom>
          <a:ln w="28575" cmpd="sng">
            <a:solidFill>
              <a:srgbClr val="1D2A53"/>
            </a:solidFill>
          </a:ln>
        </p:spPr>
      </p:pic>
      <p:pic>
        <p:nvPicPr>
          <p:cNvPr id="10" name="Picture 9" descr=" " title="Practice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480" y="284480"/>
            <a:ext cx="713232" cy="713232"/>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1090143" y="290275"/>
            <a:ext cx="7596275" cy="721147"/>
          </a:xfrm>
        </p:spPr>
        <p:txBody>
          <a:bodyPr>
            <a:normAutofit fontScale="90000"/>
          </a:bodyPr>
          <a:lstStyle/>
          <a:p>
            <a:r>
              <a:rPr lang="en-US" dirty="0" smtClean="0"/>
              <a:t>Plan for Teaching Expectations</a:t>
            </a:r>
            <a:endParaRPr lang="en-US" dirty="0"/>
          </a:p>
        </p:txBody>
      </p:sp>
    </p:spTree>
    <p:extLst>
      <p:ext uri="{BB962C8B-B14F-4D97-AF65-F5344CB8AC3E}">
        <p14:creationId xmlns:p14="http://schemas.microsoft.com/office/powerpoint/2010/main" val="3767008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hlinkClick r:id="rId3"/>
              </a:rPr>
              <a:t>http://www.pbis.org/training/</a:t>
            </a:r>
            <a:r>
              <a:rPr lang="en-US" dirty="0" smtClean="0">
                <a:hlinkClick r:id="rId3"/>
              </a:rPr>
              <a:t>student</a:t>
            </a:r>
            <a:endParaRPr lang="en-US" dirty="0" smtClean="0"/>
          </a:p>
          <a:p>
            <a:pPr marL="0" indent="0">
              <a:buNone/>
            </a:pPr>
            <a:r>
              <a:rPr lang="en-US" dirty="0">
                <a:hlinkClick r:id="rId4"/>
              </a:rPr>
              <a:t>http://pbiscompendium.ssd.k12.mo.us/elementary-lesson-</a:t>
            </a:r>
            <a:r>
              <a:rPr lang="en-US" dirty="0" smtClean="0">
                <a:hlinkClick r:id="rId4"/>
              </a:rPr>
              <a:t>plans</a:t>
            </a:r>
            <a:endParaRPr lang="en-US" dirty="0" smtClean="0"/>
          </a:p>
          <a:p>
            <a:pPr marL="0" indent="0">
              <a:buNone/>
            </a:pPr>
            <a:r>
              <a:rPr lang="en-US" dirty="0">
                <a:hlinkClick r:id="rId5"/>
              </a:rPr>
              <a:t>http://pbiscompendium.ssd.k12.mo.us/middle-school-lesson-</a:t>
            </a:r>
            <a:r>
              <a:rPr lang="en-US" dirty="0" smtClean="0">
                <a:hlinkClick r:id="rId5"/>
              </a:rPr>
              <a:t>plans</a:t>
            </a:r>
            <a:endParaRPr lang="en-US" dirty="0" smtClean="0"/>
          </a:p>
          <a:p>
            <a:pPr marL="0" indent="0">
              <a:buNone/>
            </a:pPr>
            <a:r>
              <a:rPr lang="en-US" dirty="0">
                <a:hlinkClick r:id="rId6"/>
              </a:rPr>
              <a:t>http://pbiscompendium.ssd.k12.mo.us/high-school-lesson-</a:t>
            </a:r>
            <a:r>
              <a:rPr lang="en-US" dirty="0" smtClean="0">
                <a:hlinkClick r:id="rId6"/>
              </a:rPr>
              <a:t>plans</a:t>
            </a:r>
            <a:endParaRPr lang="en-US" dirty="0" smtClean="0"/>
          </a:p>
          <a:p>
            <a:pPr marL="0" indent="0">
              <a:buNone/>
            </a:pPr>
            <a:endParaRPr lang="en-US" dirty="0" smtClean="0"/>
          </a:p>
          <a:p>
            <a:pPr marL="0" indent="0">
              <a:buNone/>
            </a:pPr>
            <a:endParaRPr lang="en-US" dirty="0"/>
          </a:p>
          <a:p>
            <a:pPr marL="0" indent="0">
              <a:buNone/>
            </a:pPr>
            <a:endParaRPr lang="en-US" dirty="0"/>
          </a:p>
          <a:p>
            <a:pPr marL="0" indent="0">
              <a:buNone/>
            </a:pPr>
            <a:endParaRPr lang="en-US" dirty="0"/>
          </a:p>
        </p:txBody>
      </p:sp>
      <p:pic>
        <p:nvPicPr>
          <p:cNvPr id="4" name="Picture 3" descr=" " title="Core Content Icon"/>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US" dirty="0" smtClean="0"/>
              <a:t>Lesson Plan Resources</a:t>
            </a:r>
            <a:endParaRPr lang="en-US" dirty="0"/>
          </a:p>
        </p:txBody>
      </p:sp>
    </p:spTree>
    <p:extLst>
      <p:ext uri="{BB962C8B-B14F-4D97-AF65-F5344CB8AC3E}">
        <p14:creationId xmlns:p14="http://schemas.microsoft.com/office/powerpoint/2010/main" val="573874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his picture shows part of an action plan document.  There are four columns labeled: What needs to be completed? Resources needed? Who? When?" title="Action plan"/>
          <p:cNvPicPr>
            <a:picLocks noChangeAspect="1"/>
          </p:cNvPicPr>
          <p:nvPr/>
        </p:nvPicPr>
        <p:blipFill rotWithShape="1">
          <a:blip r:embed="rId3"/>
          <a:srcRect l="250" t="2363" r="1940" b="23170"/>
          <a:stretch/>
        </p:blipFill>
        <p:spPr>
          <a:xfrm>
            <a:off x="5503790" y="5106142"/>
            <a:ext cx="2770414" cy="1063139"/>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44" name="TextBox 43"/>
          <p:cNvSpPr txBox="1"/>
          <p:nvPr/>
        </p:nvSpPr>
        <p:spPr>
          <a:xfrm>
            <a:off x="2172042" y="5145269"/>
            <a:ext cx="3392415" cy="984885"/>
          </a:xfrm>
          <a:prstGeom prst="rect">
            <a:avLst/>
          </a:prstGeom>
          <a:noFill/>
        </p:spPr>
        <p:txBody>
          <a:bodyPr wrap="square" rtlCol="0">
            <a:spAutoFit/>
          </a:bodyPr>
          <a:lstStyle/>
          <a:p>
            <a:pPr defTabSz="457200"/>
            <a:r>
              <a:rPr lang="en-US" sz="2200" b="1" dirty="0">
                <a:solidFill>
                  <a:srgbClr val="1D2A53"/>
                </a:solidFill>
                <a:latin typeface="Tw Cen MT"/>
                <a:cs typeface="Tw Cen MT"/>
              </a:rPr>
              <a:t>Action Planning: </a:t>
            </a:r>
            <a:br>
              <a:rPr lang="en-US" sz="2200" b="1" dirty="0">
                <a:solidFill>
                  <a:srgbClr val="1D2A53"/>
                </a:solidFill>
                <a:latin typeface="Tw Cen MT"/>
                <a:cs typeface="Tw Cen MT"/>
              </a:rPr>
            </a:br>
            <a:r>
              <a:rPr lang="en-US" dirty="0">
                <a:solidFill>
                  <a:srgbClr val="1D2A53"/>
                </a:solidFill>
                <a:latin typeface="Tw Cen MT"/>
                <a:cs typeface="Tw Cen MT"/>
              </a:rPr>
              <a:t>Applying the core content to your school</a:t>
            </a:r>
            <a:endParaRPr lang="en-US" dirty="0">
              <a:solidFill>
                <a:srgbClr val="1D2A53"/>
              </a:solidFill>
            </a:endParaRPr>
          </a:p>
        </p:txBody>
      </p:sp>
      <p:pic>
        <p:nvPicPr>
          <p:cNvPr id="13" name="Picture 12" descr="This blue and white icon shows an arrow pointing up and to the right.  There is no text. " title="Action-Planning Ico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1867" y="5128590"/>
            <a:ext cx="1018243" cy="1018243"/>
          </a:xfrm>
          <a:prstGeom prst="rect">
            <a:avLst/>
          </a:prstGeom>
          <a:effectLst>
            <a:outerShdw blurRad="50800" dist="38100" dir="2700000" algn="tl" rotWithShape="0">
              <a:prstClr val="black">
                <a:alpha val="40000"/>
              </a:prstClr>
            </a:outerShdw>
          </a:effectLst>
        </p:spPr>
      </p:pic>
      <p:pic>
        <p:nvPicPr>
          <p:cNvPr id="3" name="Picture 2" descr="This picture shows the School-wide PBIS Tiered Fidelity Inventory version 2.1 logo." title="TFI logo"/>
          <p:cNvPicPr>
            <a:picLocks noChangeAspect="1"/>
          </p:cNvPicPr>
          <p:nvPr/>
        </p:nvPicPr>
        <p:blipFill rotWithShape="1">
          <a:blip r:embed="rId5"/>
          <a:srcRect b="43902"/>
          <a:stretch/>
        </p:blipFill>
        <p:spPr>
          <a:xfrm>
            <a:off x="5503592" y="3845592"/>
            <a:ext cx="2770591" cy="1082026"/>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43" name="TextBox 42"/>
          <p:cNvSpPr txBox="1"/>
          <p:nvPr/>
        </p:nvSpPr>
        <p:spPr>
          <a:xfrm>
            <a:off x="2172043" y="4032662"/>
            <a:ext cx="3392414" cy="707886"/>
          </a:xfrm>
          <a:prstGeom prst="rect">
            <a:avLst/>
          </a:prstGeom>
          <a:noFill/>
        </p:spPr>
        <p:txBody>
          <a:bodyPr wrap="square" rtlCol="0">
            <a:spAutoFit/>
          </a:bodyPr>
          <a:lstStyle/>
          <a:p>
            <a:pPr defTabSz="457200"/>
            <a:r>
              <a:rPr lang="en-US" sz="2200" b="1" dirty="0">
                <a:solidFill>
                  <a:srgbClr val="1D2A53"/>
                </a:solidFill>
                <a:latin typeface="Tw Cen MT"/>
                <a:cs typeface="Tw Cen MT"/>
              </a:rPr>
              <a:t>Self-Assessment: </a:t>
            </a:r>
          </a:p>
          <a:p>
            <a:pPr defTabSz="457200"/>
            <a:r>
              <a:rPr lang="en-US" dirty="0">
                <a:solidFill>
                  <a:srgbClr val="1D2A53"/>
                </a:solidFill>
                <a:latin typeface="Tw Cen MT"/>
                <a:cs typeface="Tw Cen MT"/>
              </a:rPr>
              <a:t>Tiered Fidelity Inventory</a:t>
            </a:r>
            <a:endParaRPr lang="en-US" dirty="0">
              <a:solidFill>
                <a:srgbClr val="1D2A53"/>
              </a:solidFill>
            </a:endParaRPr>
          </a:p>
        </p:txBody>
      </p:sp>
      <p:pic>
        <p:nvPicPr>
          <p:cNvPr id="12" name="Picture 11" descr="This blue and white icon shows a vertical bar graph.  There are three bars of different heights.  There is no text." title="Self-Assessment Icon"/>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0772" y="3877484"/>
            <a:ext cx="1018243" cy="1018243"/>
          </a:xfrm>
          <a:prstGeom prst="rect">
            <a:avLst/>
          </a:prstGeom>
          <a:effectLst>
            <a:outerShdw blurRad="50800" dist="38100" dir="2700000" algn="tl" rotWithShape="0">
              <a:prstClr val="black">
                <a:alpha val="40000"/>
              </a:prstClr>
            </a:outerShdw>
          </a:effectLst>
        </p:spPr>
      </p:pic>
      <p:pic>
        <p:nvPicPr>
          <p:cNvPr id="14" name="Content Placeholder 16" descr="This is a picture of two women and two men seated and looking at the materials in front of them.  " title="Team planning picture"/>
          <p:cNvPicPr>
            <a:picLocks noChangeAspect="1"/>
          </p:cNvPicPr>
          <p:nvPr/>
        </p:nvPicPr>
        <p:blipFill rotWithShape="1">
          <a:blip r:embed="rId7">
            <a:extLst>
              <a:ext uri="{28A0092B-C50C-407E-A947-70E740481C1C}">
                <a14:useLocalDpi xmlns:a14="http://schemas.microsoft.com/office/drawing/2010/main"/>
              </a:ext>
            </a:extLst>
          </a:blip>
          <a:srcRect l="230" t="11972" r="-230" b="24752"/>
          <a:stretch/>
        </p:blipFill>
        <p:spPr>
          <a:xfrm>
            <a:off x="5503594" y="2588526"/>
            <a:ext cx="2770590" cy="1082026"/>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42" name="TextBox 41"/>
          <p:cNvSpPr txBox="1"/>
          <p:nvPr/>
        </p:nvSpPr>
        <p:spPr>
          <a:xfrm>
            <a:off x="2172042" y="2790985"/>
            <a:ext cx="3392415" cy="677108"/>
          </a:xfrm>
          <a:prstGeom prst="rect">
            <a:avLst/>
          </a:prstGeom>
          <a:noFill/>
        </p:spPr>
        <p:txBody>
          <a:bodyPr wrap="square" rtlCol="0">
            <a:spAutoFit/>
          </a:bodyPr>
          <a:lstStyle/>
          <a:p>
            <a:pPr defTabSz="457200"/>
            <a:r>
              <a:rPr lang="en-US" sz="2000" b="1" dirty="0">
                <a:solidFill>
                  <a:srgbClr val="1D2A53"/>
                </a:solidFill>
                <a:latin typeface="Tw Cen MT"/>
                <a:cs typeface="Tw Cen MT"/>
              </a:rPr>
              <a:t>Activities/Team Time: </a:t>
            </a:r>
            <a:br>
              <a:rPr lang="en-US" sz="2000" b="1" dirty="0">
                <a:solidFill>
                  <a:srgbClr val="1D2A53"/>
                </a:solidFill>
                <a:latin typeface="Tw Cen MT"/>
                <a:cs typeface="Tw Cen MT"/>
              </a:rPr>
            </a:br>
            <a:r>
              <a:rPr lang="en-US" dirty="0">
                <a:solidFill>
                  <a:srgbClr val="1D2A53"/>
                </a:solidFill>
                <a:latin typeface="Tw Cen MT"/>
                <a:cs typeface="Tw Cen MT"/>
              </a:rPr>
              <a:t>Activities for Fluency</a:t>
            </a:r>
            <a:endParaRPr lang="en-US" dirty="0">
              <a:solidFill>
                <a:srgbClr val="3A54A5"/>
              </a:solidFill>
            </a:endParaRPr>
          </a:p>
        </p:txBody>
      </p:sp>
      <p:pic>
        <p:nvPicPr>
          <p:cNvPr id="9" name="Picture 8" descr="This blue and white icon shows a pencil.  There is no text. " title="Practice Icon"/>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0772" y="2620418"/>
            <a:ext cx="1018243" cy="1018243"/>
          </a:xfrm>
          <a:prstGeom prst="rect">
            <a:avLst/>
          </a:prstGeom>
          <a:effectLst>
            <a:outerShdw blurRad="50800" dist="38100" dir="2700000" algn="tl" rotWithShape="0">
              <a:prstClr val="black">
                <a:alpha val="40000"/>
              </a:prstClr>
            </a:outerShdw>
          </a:effectLst>
        </p:spPr>
      </p:pic>
      <p:pic>
        <p:nvPicPr>
          <p:cNvPr id="11" name="Picture 2" descr="This picture shows a street map.  Specific roads and cities are not distinguishable." title="Map"/>
          <p:cNvPicPr>
            <a:picLocks noGrp="1" noChangeAspect="1" noChangeArrowheads="1"/>
          </p:cNvPicPr>
          <p:nvPr>
            <p:ph idx="1"/>
          </p:nvPr>
        </p:nvPicPr>
        <p:blipFill rotWithShape="1">
          <a:blip r:embed="rId9" cstate="screen">
            <a:extLst>
              <a:ext uri="{28A0092B-C50C-407E-A947-70E740481C1C}">
                <a14:useLocalDpi xmlns:a14="http://schemas.microsoft.com/office/drawing/2010/main"/>
              </a:ext>
            </a:extLst>
          </a:blip>
          <a:srcRect l="5285" t="45844" r="18115" b="3220"/>
          <a:stretch/>
        </p:blipFill>
        <p:spPr>
          <a:xfrm>
            <a:off x="5503595" y="1358802"/>
            <a:ext cx="2770590" cy="1045735"/>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chemeClr val="tx1"/>
                </a:solidFill>
                <a:miter lim="800000"/>
                <a:headEnd/>
                <a:tailEnd/>
              </a14:hiddenLine>
            </a:ext>
          </a:extLst>
        </p:spPr>
      </p:pic>
      <p:sp>
        <p:nvSpPr>
          <p:cNvPr id="41" name="TextBox 40"/>
          <p:cNvSpPr txBox="1"/>
          <p:nvPr/>
        </p:nvSpPr>
        <p:spPr>
          <a:xfrm>
            <a:off x="2172042" y="1420004"/>
            <a:ext cx="3392416" cy="923330"/>
          </a:xfrm>
          <a:prstGeom prst="rect">
            <a:avLst/>
          </a:prstGeom>
          <a:noFill/>
        </p:spPr>
        <p:txBody>
          <a:bodyPr wrap="square" rtlCol="0">
            <a:spAutoFit/>
          </a:bodyPr>
          <a:lstStyle/>
          <a:p>
            <a:pPr defTabSz="457200"/>
            <a:r>
              <a:rPr lang="en-US" sz="2200" b="1" dirty="0">
                <a:solidFill>
                  <a:srgbClr val="1D2A53"/>
                </a:solidFill>
                <a:latin typeface="Tw Cen MT"/>
                <a:cs typeface="Tw Cen MT"/>
              </a:rPr>
              <a:t>Content:</a:t>
            </a:r>
          </a:p>
          <a:p>
            <a:pPr defTabSz="457200"/>
            <a:r>
              <a:rPr lang="en-US" sz="1600" dirty="0">
                <a:solidFill>
                  <a:srgbClr val="1D2A53"/>
                </a:solidFill>
                <a:latin typeface="Tw Cen MT"/>
                <a:cs typeface="Tw Cen MT"/>
              </a:rPr>
              <a:t>Aligned to TFI Items 1.1 </a:t>
            </a:r>
            <a:r>
              <a:rPr lang="mr-IN" sz="1600" dirty="0">
                <a:solidFill>
                  <a:srgbClr val="1D2A53"/>
                </a:solidFill>
                <a:latin typeface="Tw Cen MT"/>
                <a:cs typeface="Tw Cen MT"/>
              </a:rPr>
              <a:t>– </a:t>
            </a:r>
            <a:r>
              <a:rPr lang="en-US" sz="1600" dirty="0">
                <a:solidFill>
                  <a:srgbClr val="1D2A53"/>
                </a:solidFill>
                <a:latin typeface="Tw Cen MT"/>
                <a:cs typeface="Tw Cen MT"/>
              </a:rPr>
              <a:t>1.15 and Classroom Management Practices</a:t>
            </a:r>
            <a:endParaRPr lang="en-US" sz="1600" dirty="0">
              <a:solidFill>
                <a:srgbClr val="3A54A5"/>
              </a:solidFill>
            </a:endParaRPr>
          </a:p>
        </p:txBody>
      </p:sp>
      <p:pic>
        <p:nvPicPr>
          <p:cNvPr id="16" name="Picture 15" descr="This blue and white icon shows a book.  There is no text. " title="Core Content Icon"/>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23190" y="1372548"/>
            <a:ext cx="1018243" cy="1018243"/>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787319" y="305543"/>
            <a:ext cx="7776390" cy="669805"/>
          </a:xfrm>
        </p:spPr>
        <p:txBody>
          <a:bodyPr>
            <a:normAutofit fontScale="90000"/>
          </a:bodyPr>
          <a:lstStyle/>
          <a:p>
            <a:r>
              <a:rPr lang="en-US" dirty="0" smtClean="0">
                <a:solidFill>
                  <a:schemeClr val="accent6"/>
                </a:solidFill>
              </a:rPr>
              <a:t>Organization of Modules</a:t>
            </a:r>
            <a:endParaRPr lang="en-US" dirty="0">
              <a:solidFill>
                <a:schemeClr val="accent6"/>
              </a:solidFill>
            </a:endParaRPr>
          </a:p>
        </p:txBody>
      </p:sp>
    </p:spTree>
    <p:extLst>
      <p:ext uri="{BB962C8B-B14F-4D97-AF65-F5344CB8AC3E}">
        <p14:creationId xmlns:p14="http://schemas.microsoft.com/office/powerpoint/2010/main" val="10028652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descr="1.4 Teaching Expectations:&#10;Expected academic and social behaviors are taught&#10;directly to all students in classrooms and across other&#10;campus settings/locations.&#10;Possible data source: Staff handbook, Student handbook, School policy, Discipline flowchart&#10;Criteria: 0 = Expected Behaviors are not taught, 1 = Expected behaviors are taught informally or inconsistently&#10;2 = Formal system with written schedules is used to teach expected behaviors directly to students across classroom and campus settings AND at least 70% of students can list at least 67% of the expectations.&#10;&#10;" title="TFI item"/>
          <p:cNvGraphicFramePr>
            <a:graphicFrameLocks noGrp="1"/>
          </p:cNvGraphicFramePr>
          <p:nvPr>
            <p:extLst>
              <p:ext uri="{D42A27DB-BD31-4B8C-83A1-F6EECF244321}">
                <p14:modId xmlns:p14="http://schemas.microsoft.com/office/powerpoint/2010/main" val="406932865"/>
              </p:ext>
            </p:extLst>
          </p:nvPr>
        </p:nvGraphicFramePr>
        <p:xfrm>
          <a:off x="560261" y="1309854"/>
          <a:ext cx="7818616" cy="4460389"/>
        </p:xfrm>
        <a:graphic>
          <a:graphicData uri="http://schemas.openxmlformats.org/drawingml/2006/table">
            <a:tbl>
              <a:tblPr firstRow="1" bandRow="1">
                <a:tableStyleId>{5C22544A-7EE6-4342-B048-85BDC9FD1C3A}</a:tableStyleId>
              </a:tblPr>
              <a:tblGrid>
                <a:gridCol w="2443437"/>
                <a:gridCol w="2443437"/>
                <a:gridCol w="2931742"/>
              </a:tblGrid>
              <a:tr h="787668">
                <a:tc>
                  <a:txBody>
                    <a:bodyPr/>
                    <a:lstStyle/>
                    <a:p>
                      <a:r>
                        <a:rPr lang="en-US" sz="1400" b="1" dirty="0" smtClean="0">
                          <a:solidFill>
                            <a:srgbClr val="000000"/>
                          </a:solidFill>
                          <a:latin typeface="+mj-lt"/>
                          <a:cs typeface="Tw Cen MT"/>
                        </a:rPr>
                        <a:t>Feature</a:t>
                      </a:r>
                      <a:endParaRPr lang="en-US" sz="1400" b="1" dirty="0">
                        <a:solidFill>
                          <a:srgbClr val="000000"/>
                        </a:solidFill>
                        <a:latin typeface="+mj-lt"/>
                        <a:cs typeface="Tw Cen M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r>
                        <a:rPr lang="en-US" sz="1400" b="1" dirty="0" smtClean="0">
                          <a:solidFill>
                            <a:srgbClr val="000000"/>
                          </a:solidFill>
                          <a:latin typeface="+mj-lt"/>
                          <a:cs typeface="Tw Cen MT"/>
                        </a:rPr>
                        <a:t>Possible Data Source</a:t>
                      </a:r>
                      <a:endParaRPr lang="en-US" sz="1400" b="1" dirty="0">
                        <a:solidFill>
                          <a:srgbClr val="000000"/>
                        </a:solidFill>
                        <a:latin typeface="+mj-lt"/>
                        <a:cs typeface="Tw Cen M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r>
                        <a:rPr lang="en-US" sz="1400" b="1" dirty="0" smtClean="0">
                          <a:solidFill>
                            <a:srgbClr val="000000"/>
                          </a:solidFill>
                          <a:latin typeface="+mj-lt"/>
                          <a:cs typeface="Tw Cen MT"/>
                        </a:rPr>
                        <a:t>Scoring Criteria</a:t>
                      </a:r>
                      <a:endParaRPr lang="en-US" sz="1400" b="1" dirty="0">
                        <a:solidFill>
                          <a:srgbClr val="000000"/>
                        </a:solidFill>
                        <a:latin typeface="+mj-lt"/>
                        <a:cs typeface="Tw Cen M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3672721">
                <a:tc>
                  <a:txBody>
                    <a:bodyPr/>
                    <a:lstStyle/>
                    <a:p>
                      <a:pPr marL="0" marR="0">
                        <a:spcBef>
                          <a:spcPts val="0"/>
                        </a:spcBef>
                        <a:spcAft>
                          <a:spcPts val="0"/>
                        </a:spcAft>
                      </a:pPr>
                      <a:r>
                        <a:rPr lang="en-US" sz="1400" b="1" dirty="0">
                          <a:solidFill>
                            <a:schemeClr val="tx2"/>
                          </a:solidFill>
                          <a:effectLst/>
                          <a:latin typeface="+mj-lt"/>
                          <a:ea typeface="ＭＳ 明朝"/>
                          <a:cs typeface="Times New Roman"/>
                        </a:rPr>
                        <a:t>1.4 Teaching Expectations:</a:t>
                      </a:r>
                      <a:endParaRPr lang="en-US" sz="1400" dirty="0">
                        <a:solidFill>
                          <a:schemeClr val="tx2"/>
                        </a:solidFill>
                        <a:effectLst/>
                        <a:latin typeface="+mj-lt"/>
                        <a:ea typeface="ＭＳ 明朝"/>
                        <a:cs typeface="Times New Roman"/>
                      </a:endParaRPr>
                    </a:p>
                    <a:p>
                      <a:pPr marL="0" marR="0">
                        <a:spcBef>
                          <a:spcPts val="0"/>
                        </a:spcBef>
                        <a:spcAft>
                          <a:spcPts val="0"/>
                        </a:spcAft>
                      </a:pPr>
                      <a:r>
                        <a:rPr lang="en-US" sz="1400" dirty="0">
                          <a:solidFill>
                            <a:schemeClr val="tx2"/>
                          </a:solidFill>
                          <a:effectLst/>
                          <a:latin typeface="+mj-lt"/>
                          <a:ea typeface="ＭＳ 明朝"/>
                          <a:cs typeface="Times New Roman"/>
                        </a:rPr>
                        <a:t>Expected academic and social behaviors are taught</a:t>
                      </a:r>
                    </a:p>
                    <a:p>
                      <a:pPr marL="0" marR="0">
                        <a:spcBef>
                          <a:spcPts val="0"/>
                        </a:spcBef>
                        <a:spcAft>
                          <a:spcPts val="0"/>
                        </a:spcAft>
                      </a:pPr>
                      <a:r>
                        <a:rPr lang="en-US" sz="1400" dirty="0">
                          <a:solidFill>
                            <a:schemeClr val="tx2"/>
                          </a:solidFill>
                          <a:effectLst/>
                          <a:latin typeface="+mj-lt"/>
                          <a:ea typeface="ＭＳ 明朝"/>
                          <a:cs typeface="Times New Roman"/>
                        </a:rPr>
                        <a:t>directly to all students in classrooms and across other</a:t>
                      </a:r>
                    </a:p>
                    <a:p>
                      <a:pPr marL="0" marR="0">
                        <a:spcBef>
                          <a:spcPts val="0"/>
                        </a:spcBef>
                        <a:spcAft>
                          <a:spcPts val="0"/>
                        </a:spcAft>
                      </a:pPr>
                      <a:r>
                        <a:rPr lang="en-US" sz="1400" dirty="0">
                          <a:solidFill>
                            <a:schemeClr val="tx2"/>
                          </a:solidFill>
                          <a:effectLst/>
                          <a:latin typeface="+mj-lt"/>
                          <a:ea typeface="ＭＳ 明朝"/>
                          <a:cs typeface="Times New Roman"/>
                        </a:rPr>
                        <a:t>campus settings/locations.</a:t>
                      </a:r>
                    </a:p>
                    <a:p>
                      <a:pPr marL="0" marR="0">
                        <a:spcBef>
                          <a:spcPts val="0"/>
                        </a:spcBef>
                        <a:spcAft>
                          <a:spcPts val="0"/>
                        </a:spcAft>
                      </a:pPr>
                      <a:r>
                        <a:rPr lang="en-US" sz="1400" dirty="0">
                          <a:solidFill>
                            <a:schemeClr val="tx2"/>
                          </a:solidFill>
                          <a:effectLst/>
                          <a:latin typeface="+mj-lt"/>
                          <a:ea typeface="ＭＳ 明朝"/>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400" dirty="0">
                          <a:solidFill>
                            <a:schemeClr val="tx2"/>
                          </a:solidFill>
                          <a:effectLst/>
                          <a:latin typeface="+mj-lt"/>
                          <a:ea typeface="ＭＳ 明朝"/>
                          <a:cs typeface="Times New Roman"/>
                        </a:rPr>
                        <a:t>• Staff handbook</a:t>
                      </a:r>
                    </a:p>
                    <a:p>
                      <a:pPr marL="0" marR="0">
                        <a:spcBef>
                          <a:spcPts val="0"/>
                        </a:spcBef>
                        <a:spcAft>
                          <a:spcPts val="0"/>
                        </a:spcAft>
                      </a:pPr>
                      <a:r>
                        <a:rPr lang="en-US" sz="1400" dirty="0">
                          <a:solidFill>
                            <a:schemeClr val="tx2"/>
                          </a:solidFill>
                          <a:effectLst/>
                          <a:latin typeface="+mj-lt"/>
                          <a:ea typeface="ＭＳ 明朝"/>
                          <a:cs typeface="Times New Roman"/>
                        </a:rPr>
                        <a:t>• Student handbook</a:t>
                      </a:r>
                    </a:p>
                    <a:p>
                      <a:pPr marL="0" marR="0">
                        <a:spcBef>
                          <a:spcPts val="0"/>
                        </a:spcBef>
                        <a:spcAft>
                          <a:spcPts val="0"/>
                        </a:spcAft>
                      </a:pPr>
                      <a:r>
                        <a:rPr lang="en-US" sz="1400" dirty="0">
                          <a:solidFill>
                            <a:schemeClr val="tx2"/>
                          </a:solidFill>
                          <a:effectLst/>
                          <a:latin typeface="+mj-lt"/>
                          <a:ea typeface="ＭＳ 明朝"/>
                          <a:cs typeface="Times New Roman"/>
                        </a:rPr>
                        <a:t>• School policy</a:t>
                      </a:r>
                    </a:p>
                    <a:p>
                      <a:pPr marL="0" marR="0">
                        <a:spcBef>
                          <a:spcPts val="0"/>
                        </a:spcBef>
                        <a:spcAft>
                          <a:spcPts val="0"/>
                        </a:spcAft>
                      </a:pPr>
                      <a:r>
                        <a:rPr lang="en-US" sz="1400" dirty="0">
                          <a:solidFill>
                            <a:schemeClr val="tx2"/>
                          </a:solidFill>
                          <a:effectLst/>
                          <a:latin typeface="+mj-lt"/>
                          <a:ea typeface="ＭＳ 明朝"/>
                          <a:cs typeface="Times New Roman"/>
                        </a:rPr>
                        <a:t>• Discipline flowchart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spcBef>
                          <a:spcPts val="0"/>
                        </a:spcBef>
                        <a:spcAft>
                          <a:spcPts val="0"/>
                        </a:spcAft>
                      </a:pPr>
                      <a:r>
                        <a:rPr lang="en-US" sz="1400" b="1" dirty="0" smtClean="0">
                          <a:solidFill>
                            <a:schemeClr val="tx2"/>
                          </a:solidFill>
                          <a:effectLst/>
                          <a:latin typeface="+mj-lt"/>
                          <a:ea typeface="ＭＳ 明朝"/>
                          <a:cs typeface="Times New Roman"/>
                        </a:rPr>
                        <a:t>0</a:t>
                      </a:r>
                      <a:r>
                        <a:rPr lang="en-US" sz="1400" dirty="0" smtClean="0">
                          <a:solidFill>
                            <a:schemeClr val="tx2"/>
                          </a:solidFill>
                          <a:effectLst/>
                          <a:latin typeface="+mj-lt"/>
                          <a:ea typeface="ＭＳ 明朝"/>
                          <a:cs typeface="Times New Roman"/>
                        </a:rPr>
                        <a:t> = Expected Behaviors are not taught</a:t>
                      </a:r>
                    </a:p>
                    <a:p>
                      <a:pPr marL="0" marR="0">
                        <a:spcBef>
                          <a:spcPts val="0"/>
                        </a:spcBef>
                        <a:spcAft>
                          <a:spcPts val="0"/>
                        </a:spcAft>
                      </a:pPr>
                      <a:r>
                        <a:rPr lang="en-US" sz="1400" dirty="0" smtClean="0">
                          <a:solidFill>
                            <a:schemeClr val="tx2"/>
                          </a:solidFill>
                          <a:effectLst/>
                          <a:latin typeface="+mj-lt"/>
                          <a:ea typeface="ＭＳ 明朝"/>
                          <a:cs typeface="Times New Roman"/>
                        </a:rPr>
                        <a:t> </a:t>
                      </a:r>
                    </a:p>
                    <a:p>
                      <a:pPr marL="0" marR="0">
                        <a:spcBef>
                          <a:spcPts val="0"/>
                        </a:spcBef>
                        <a:spcAft>
                          <a:spcPts val="0"/>
                        </a:spcAft>
                      </a:pPr>
                      <a:r>
                        <a:rPr lang="en-US" sz="1400" b="1" dirty="0" smtClean="0">
                          <a:solidFill>
                            <a:schemeClr val="tx2"/>
                          </a:solidFill>
                          <a:effectLst/>
                          <a:latin typeface="+mj-lt"/>
                          <a:ea typeface="ＭＳ 明朝"/>
                          <a:cs typeface="Times New Roman"/>
                        </a:rPr>
                        <a:t>1</a:t>
                      </a:r>
                      <a:r>
                        <a:rPr lang="en-US" sz="1400" dirty="0" smtClean="0">
                          <a:solidFill>
                            <a:schemeClr val="tx2"/>
                          </a:solidFill>
                          <a:effectLst/>
                          <a:latin typeface="+mj-lt"/>
                          <a:ea typeface="ＭＳ 明朝"/>
                          <a:cs typeface="Times New Roman"/>
                        </a:rPr>
                        <a:t> = Expected behaviors are taught informally or inconsistently</a:t>
                      </a:r>
                    </a:p>
                    <a:p>
                      <a:pPr marL="0" marR="0">
                        <a:spcBef>
                          <a:spcPts val="0"/>
                        </a:spcBef>
                        <a:spcAft>
                          <a:spcPts val="0"/>
                        </a:spcAft>
                      </a:pPr>
                      <a:r>
                        <a:rPr lang="en-US" sz="1400" dirty="0" smtClean="0">
                          <a:solidFill>
                            <a:schemeClr val="tx2"/>
                          </a:solidFill>
                          <a:effectLst/>
                          <a:latin typeface="+mj-lt"/>
                          <a:ea typeface="ＭＳ 明朝"/>
                          <a:cs typeface="Times New Roman"/>
                        </a:rPr>
                        <a:t> </a:t>
                      </a:r>
                    </a:p>
                    <a:p>
                      <a:pPr marL="0" marR="0">
                        <a:spcBef>
                          <a:spcPts val="0"/>
                        </a:spcBef>
                        <a:spcAft>
                          <a:spcPts val="0"/>
                        </a:spcAft>
                      </a:pPr>
                      <a:r>
                        <a:rPr lang="en-US" sz="1400" b="1" dirty="0" smtClean="0">
                          <a:solidFill>
                            <a:schemeClr val="tx2"/>
                          </a:solidFill>
                          <a:effectLst/>
                          <a:latin typeface="+mj-lt"/>
                          <a:ea typeface="ＭＳ 明朝"/>
                          <a:cs typeface="Times New Roman"/>
                        </a:rPr>
                        <a:t>2</a:t>
                      </a:r>
                      <a:r>
                        <a:rPr lang="en-US" sz="1400" dirty="0" smtClean="0">
                          <a:solidFill>
                            <a:schemeClr val="tx2"/>
                          </a:solidFill>
                          <a:effectLst/>
                          <a:latin typeface="+mj-lt"/>
                          <a:ea typeface="ＭＳ 明朝"/>
                          <a:cs typeface="Times New Roman"/>
                        </a:rPr>
                        <a:t> = Formal system with written schedules is used to teach expected behaviors directly to students across classroom and campus settings AND at least 70% of students can list at least 67% of the expectations.</a:t>
                      </a:r>
                    </a:p>
                    <a:p>
                      <a:pPr marL="0" marR="0">
                        <a:spcBef>
                          <a:spcPts val="0"/>
                        </a:spcBef>
                        <a:spcAft>
                          <a:spcPts val="0"/>
                        </a:spcAft>
                      </a:pPr>
                      <a:r>
                        <a:rPr lang="en-US" sz="1400" dirty="0">
                          <a:solidFill>
                            <a:schemeClr val="tx2"/>
                          </a:solidFill>
                          <a:effectLst/>
                          <a:latin typeface="+mj-lt"/>
                          <a:ea typeface="ＭＳ 明朝"/>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bl>
          </a:graphicData>
        </a:graphic>
      </p:graphicFrame>
      <p:pic>
        <p:nvPicPr>
          <p:cNvPr id="8" name="Picture 7" descr=" " title="Self-Assessment 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480" y="274320"/>
            <a:ext cx="713232" cy="713232"/>
          </a:xfrm>
          <a:prstGeom prst="rect">
            <a:avLst/>
          </a:prstGeom>
          <a:effectLst>
            <a:outerShdw blurRad="50800" dist="38100" dir="2700000" algn="tl" rotWithShape="0">
              <a:prstClr val="black">
                <a:alpha val="40000"/>
              </a:prstClr>
            </a:outerShdw>
          </a:effectLst>
        </p:spPr>
      </p:pic>
      <p:sp>
        <p:nvSpPr>
          <p:cNvPr id="3" name="Title 2"/>
          <p:cNvSpPr>
            <a:spLocks noGrp="1"/>
          </p:cNvSpPr>
          <p:nvPr>
            <p:ph type="title"/>
          </p:nvPr>
        </p:nvSpPr>
        <p:spPr>
          <a:xfrm>
            <a:off x="917267" y="290275"/>
            <a:ext cx="7461610" cy="721147"/>
          </a:xfrm>
        </p:spPr>
        <p:txBody>
          <a:bodyPr>
            <a:normAutofit fontScale="90000"/>
          </a:bodyPr>
          <a:lstStyle/>
          <a:p>
            <a:r>
              <a:rPr lang="en-US" dirty="0" smtClean="0"/>
              <a:t>TFI Self-Assessment</a:t>
            </a:r>
            <a:endParaRPr lang="en-US" dirty="0"/>
          </a:p>
        </p:txBody>
      </p:sp>
    </p:spTree>
    <p:extLst>
      <p:ext uri="{BB962C8B-B14F-4D97-AF65-F5344CB8AC3E}">
        <p14:creationId xmlns:p14="http://schemas.microsoft.com/office/powerpoint/2010/main" val="388030215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This is a picture of the ten  TFI action items to be completed in the workbook.  Each item is to be rated not in place, partially or fully in place." title="TFI Action Items"/>
          <p:cNvGraphicFramePr>
            <a:graphicFrameLocks noGrp="1"/>
          </p:cNvGraphicFramePr>
          <p:nvPr>
            <p:extLst>
              <p:ext uri="{D42A27DB-BD31-4B8C-83A1-F6EECF244321}">
                <p14:modId xmlns:p14="http://schemas.microsoft.com/office/powerpoint/2010/main" val="2503094485"/>
              </p:ext>
            </p:extLst>
          </p:nvPr>
        </p:nvGraphicFramePr>
        <p:xfrm>
          <a:off x="496836" y="1551093"/>
          <a:ext cx="8195184" cy="4539251"/>
        </p:xfrm>
        <a:graphic>
          <a:graphicData uri="http://schemas.openxmlformats.org/drawingml/2006/table">
            <a:tbl>
              <a:tblPr firstRow="1" bandRow="1">
                <a:tableStyleId>{E8B1032C-EA38-4F05-BA0D-38AFFFC7BED3}</a:tableStyleId>
              </a:tblPr>
              <a:tblGrid>
                <a:gridCol w="515569"/>
                <a:gridCol w="6272076"/>
                <a:gridCol w="486008"/>
                <a:gridCol w="486007"/>
                <a:gridCol w="435524"/>
              </a:tblGrid>
              <a:tr h="498791">
                <a:tc>
                  <a:txBody>
                    <a:bodyPr/>
                    <a:lstStyle/>
                    <a:p>
                      <a:r>
                        <a:rPr lang="en-US" sz="1600" dirty="0" smtClean="0"/>
                        <a:t>TFI</a:t>
                      </a:r>
                      <a:endParaRPr lang="en-US" sz="1600" dirty="0"/>
                    </a:p>
                  </a:txBody>
                  <a:tcPr/>
                </a:tc>
                <a:tc>
                  <a:txBody>
                    <a:bodyPr/>
                    <a:lstStyle/>
                    <a:p>
                      <a:r>
                        <a:rPr lang="en-US" sz="1600" dirty="0" smtClean="0"/>
                        <a:t>Action Item</a:t>
                      </a:r>
                    </a:p>
                    <a:p>
                      <a:pPr algn="r"/>
                      <a:r>
                        <a:rPr lang="en-US" sz="1600" b="0" i="1" dirty="0" smtClean="0"/>
                        <a:t>(Not In Place; Partially; Fully In Place -&gt;)</a:t>
                      </a:r>
                      <a:endParaRPr lang="en-US" sz="1600" b="0" i="1" dirty="0"/>
                    </a:p>
                  </a:txBody>
                  <a:tcPr/>
                </a:tc>
                <a:tc>
                  <a:txBody>
                    <a:bodyPr/>
                    <a:lstStyle/>
                    <a:p>
                      <a:r>
                        <a:rPr lang="en-US" sz="1600" dirty="0" smtClean="0"/>
                        <a:t>NI</a:t>
                      </a:r>
                      <a:endParaRPr lang="en-US" sz="1600" dirty="0"/>
                    </a:p>
                  </a:txBody>
                  <a:tcPr/>
                </a:tc>
                <a:tc>
                  <a:txBody>
                    <a:bodyPr/>
                    <a:lstStyle/>
                    <a:p>
                      <a:r>
                        <a:rPr lang="en-US" sz="1600" dirty="0" smtClean="0"/>
                        <a:t>PI</a:t>
                      </a:r>
                      <a:endParaRPr lang="en-US" sz="1600" dirty="0"/>
                    </a:p>
                  </a:txBody>
                  <a:tcPr/>
                </a:tc>
                <a:tc>
                  <a:txBody>
                    <a:bodyPr/>
                    <a:lstStyle/>
                    <a:p>
                      <a:r>
                        <a:rPr lang="en-US" sz="1600" dirty="0" smtClean="0"/>
                        <a:t>FI</a:t>
                      </a:r>
                      <a:endParaRPr lang="en-US" sz="1600" dirty="0"/>
                    </a:p>
                  </a:txBody>
                  <a:tcPr/>
                </a:tc>
              </a:tr>
              <a:tr h="0">
                <a:tc>
                  <a:txBody>
                    <a:bodyPr/>
                    <a:lstStyle/>
                    <a:p>
                      <a:r>
                        <a:rPr lang="en-US" sz="1400" dirty="0" smtClean="0"/>
                        <a:t>1.4</a:t>
                      </a:r>
                      <a:endParaRPr lang="en-US" sz="1400" dirty="0"/>
                    </a:p>
                  </a:txBody>
                  <a:tcPr anchor="ctr"/>
                </a:tc>
                <a:tc>
                  <a:txBody>
                    <a:bodyPr/>
                    <a:lstStyle/>
                    <a:p>
                      <a:pPr marL="0" marR="0">
                        <a:lnSpc>
                          <a:spcPct val="100000"/>
                        </a:lnSpc>
                        <a:spcBef>
                          <a:spcPts val="0"/>
                        </a:spcBef>
                        <a:spcAft>
                          <a:spcPts val="0"/>
                        </a:spcAft>
                      </a:pPr>
                      <a:r>
                        <a:rPr lang="en-US" sz="1400" dirty="0" smtClean="0">
                          <a:solidFill>
                            <a:srgbClr val="1D2A53"/>
                          </a:solidFill>
                          <a:effectLst/>
                          <a:latin typeface="Tw Cen MT"/>
                          <a:ea typeface="Cambria"/>
                          <a:cs typeface="Tw Cen MT"/>
                        </a:rPr>
                        <a:t>A behavioral curriculum includes teaching expectations</a:t>
                      </a:r>
                      <a:r>
                        <a:rPr lang="en-US" sz="1400" baseline="0" dirty="0" smtClean="0">
                          <a:solidFill>
                            <a:srgbClr val="1D2A53"/>
                          </a:solidFill>
                          <a:effectLst/>
                          <a:latin typeface="Tw Cen MT"/>
                          <a:ea typeface="Cambria"/>
                          <a:cs typeface="Tw Cen MT"/>
                        </a:rPr>
                        <a:t> and rules for each location in the school</a:t>
                      </a:r>
                      <a:endParaRPr lang="en-US" sz="1400" dirty="0">
                        <a:solidFill>
                          <a:srgbClr val="1D2A53"/>
                        </a:solidFill>
                        <a:effectLst/>
                        <a:latin typeface="Tw Cen MT"/>
                        <a:ea typeface="Cambria"/>
                        <a:cs typeface="Tw Cen MT"/>
                      </a:endParaRPr>
                    </a:p>
                  </a:txBody>
                  <a:tcPr marL="58279" marR="58279" marT="0" marB="0" anchor="ctr"/>
                </a:tc>
                <a:tc>
                  <a:txBody>
                    <a:bodyPr/>
                    <a:lstStyle/>
                    <a:p>
                      <a:endParaRPr lang="en-US" sz="1600" dirty="0"/>
                    </a:p>
                  </a:txBody>
                  <a:tcPr/>
                </a:tc>
                <a:tc>
                  <a:txBody>
                    <a:bodyPr/>
                    <a:lstStyle/>
                    <a:p>
                      <a:endParaRPr lang="en-US" sz="1600" dirty="0"/>
                    </a:p>
                  </a:txBody>
                  <a:tcPr/>
                </a:tc>
                <a:tc>
                  <a:txBody>
                    <a:bodyPr/>
                    <a:lstStyle/>
                    <a:p>
                      <a:endParaRPr lang="en-US" sz="1600" dirty="0"/>
                    </a:p>
                  </a:txBody>
                  <a:tcPr/>
                </a:tc>
              </a:tr>
              <a:tr h="280031">
                <a:tc>
                  <a:txBody>
                    <a:bodyPr/>
                    <a:lstStyle/>
                    <a:p>
                      <a:r>
                        <a:rPr lang="en-US" sz="1400" dirty="0" smtClean="0"/>
                        <a:t>1.4</a:t>
                      </a:r>
                      <a:endParaRPr lang="en-US" sz="1400" dirty="0"/>
                    </a:p>
                  </a:txBody>
                  <a:tcPr anchor="ctr"/>
                </a:tc>
                <a:tc>
                  <a:txBody>
                    <a:bodyPr/>
                    <a:lstStyle/>
                    <a:p>
                      <a:pPr marL="0" marR="0">
                        <a:lnSpc>
                          <a:spcPct val="100000"/>
                        </a:lnSpc>
                        <a:spcBef>
                          <a:spcPts val="0"/>
                        </a:spcBef>
                        <a:spcAft>
                          <a:spcPts val="0"/>
                        </a:spcAft>
                      </a:pPr>
                      <a:r>
                        <a:rPr lang="en-US" sz="1400" dirty="0" smtClean="0">
                          <a:solidFill>
                            <a:srgbClr val="1D2A53"/>
                          </a:solidFill>
                          <a:effectLst/>
                          <a:latin typeface="Tw Cen MT"/>
                          <a:ea typeface="Cambria"/>
                          <a:cs typeface="Tw Cen MT"/>
                        </a:rPr>
                        <a:t>Lesson include</a:t>
                      </a:r>
                      <a:r>
                        <a:rPr lang="en-US" sz="1400" baseline="0" dirty="0" smtClean="0">
                          <a:solidFill>
                            <a:srgbClr val="1D2A53"/>
                          </a:solidFill>
                          <a:effectLst/>
                          <a:latin typeface="Tw Cen MT"/>
                          <a:ea typeface="Cambria"/>
                          <a:cs typeface="Tw Cen MT"/>
                        </a:rPr>
                        <a:t> examples and non-examples (student/staff practice examples only)</a:t>
                      </a:r>
                      <a:endParaRPr lang="en-US" sz="1400" dirty="0">
                        <a:solidFill>
                          <a:srgbClr val="1D2A53"/>
                        </a:solidFill>
                        <a:effectLst/>
                        <a:latin typeface="Tw Cen MT"/>
                        <a:ea typeface="Cambria"/>
                        <a:cs typeface="Tw Cen MT"/>
                      </a:endParaRPr>
                    </a:p>
                  </a:txBody>
                  <a:tcPr marL="58279" marR="58279" marT="0" marB="0" anchor="ctr"/>
                </a:tc>
                <a:tc>
                  <a:txBody>
                    <a:bodyPr/>
                    <a:lstStyle/>
                    <a:p>
                      <a:endParaRPr lang="en-US" sz="1600"/>
                    </a:p>
                  </a:txBody>
                  <a:tcPr/>
                </a:tc>
                <a:tc>
                  <a:txBody>
                    <a:bodyPr/>
                    <a:lstStyle/>
                    <a:p>
                      <a:endParaRPr lang="en-US" sz="1600" dirty="0"/>
                    </a:p>
                  </a:txBody>
                  <a:tcPr/>
                </a:tc>
                <a:tc>
                  <a:txBody>
                    <a:bodyPr/>
                    <a:lstStyle/>
                    <a:p>
                      <a:endParaRPr lang="en-US" sz="1600" dirty="0"/>
                    </a:p>
                  </a:txBody>
                  <a:tcPr/>
                </a:tc>
              </a:tr>
              <a:tr h="140241">
                <a:tc>
                  <a:txBody>
                    <a:bodyPr/>
                    <a:lstStyle/>
                    <a:p>
                      <a:r>
                        <a:rPr lang="en-US" sz="1400" dirty="0" smtClean="0"/>
                        <a:t>1.4</a:t>
                      </a:r>
                      <a:endParaRPr lang="en-US" sz="1400" dirty="0"/>
                    </a:p>
                  </a:txBody>
                  <a:tcPr anchor="ctr"/>
                </a:tc>
                <a:tc>
                  <a:txBody>
                    <a:bodyPr/>
                    <a:lstStyle/>
                    <a:p>
                      <a:pPr marL="0" marR="0">
                        <a:lnSpc>
                          <a:spcPct val="100000"/>
                        </a:lnSpc>
                        <a:spcBef>
                          <a:spcPts val="0"/>
                        </a:spcBef>
                        <a:spcAft>
                          <a:spcPts val="0"/>
                        </a:spcAft>
                      </a:pPr>
                      <a:r>
                        <a:rPr lang="en-US" sz="1400" dirty="0" smtClean="0">
                          <a:solidFill>
                            <a:srgbClr val="1D2A53"/>
                          </a:solidFill>
                          <a:effectLst/>
                          <a:latin typeface="Tw Cen MT"/>
                          <a:ea typeface="Cambria"/>
                          <a:cs typeface="Tw Cen MT"/>
                        </a:rPr>
                        <a:t>Lessons use a variety of teaching strategies</a:t>
                      </a:r>
                      <a:endParaRPr lang="en-US" sz="1400" dirty="0">
                        <a:solidFill>
                          <a:srgbClr val="1D2A53"/>
                        </a:solidFill>
                        <a:effectLst/>
                        <a:latin typeface="Tw Cen MT"/>
                        <a:ea typeface="Cambria"/>
                        <a:cs typeface="Tw Cen MT"/>
                      </a:endParaRPr>
                    </a:p>
                  </a:txBody>
                  <a:tcPr marL="58279" marR="58279" marT="0" marB="0" anchor="ctr"/>
                </a:tc>
                <a:tc>
                  <a:txBody>
                    <a:bodyPr/>
                    <a:lstStyle/>
                    <a:p>
                      <a:endParaRPr lang="en-US" sz="1600"/>
                    </a:p>
                  </a:txBody>
                  <a:tcPr/>
                </a:tc>
                <a:tc>
                  <a:txBody>
                    <a:bodyPr/>
                    <a:lstStyle/>
                    <a:p>
                      <a:endParaRPr lang="en-US" sz="1600" dirty="0"/>
                    </a:p>
                  </a:txBody>
                  <a:tcPr/>
                </a:tc>
                <a:tc>
                  <a:txBody>
                    <a:bodyPr/>
                    <a:lstStyle/>
                    <a:p>
                      <a:endParaRPr lang="en-US" sz="1600" dirty="0"/>
                    </a:p>
                  </a:txBody>
                  <a:tcPr/>
                </a:tc>
              </a:tr>
              <a:tr h="0">
                <a:tc>
                  <a:txBody>
                    <a:bodyPr/>
                    <a:lstStyle/>
                    <a:p>
                      <a:r>
                        <a:rPr lang="en-US" sz="1400" dirty="0" smtClean="0"/>
                        <a:t>1.4</a:t>
                      </a:r>
                      <a:endParaRPr lang="en-US" sz="1400" dirty="0"/>
                    </a:p>
                  </a:txBody>
                  <a:tcPr anchor="ctr"/>
                </a:tc>
                <a:tc>
                  <a:txBody>
                    <a:bodyPr/>
                    <a:lstStyle/>
                    <a:p>
                      <a:pPr marL="0" marR="0">
                        <a:lnSpc>
                          <a:spcPct val="100000"/>
                        </a:lnSpc>
                        <a:spcBef>
                          <a:spcPts val="0"/>
                        </a:spcBef>
                        <a:spcAft>
                          <a:spcPts val="0"/>
                        </a:spcAft>
                      </a:pPr>
                      <a:r>
                        <a:rPr lang="en-US" sz="1400" dirty="0" smtClean="0">
                          <a:solidFill>
                            <a:srgbClr val="1D2A53"/>
                          </a:solidFill>
                          <a:effectLst/>
                          <a:latin typeface="Tw Cen MT"/>
                          <a:ea typeface="Cambria"/>
                          <a:cs typeface="Tw Cen MT"/>
                        </a:rPr>
                        <a:t>Lessons are embedded into subject area curriculum </a:t>
                      </a:r>
                      <a:endParaRPr lang="en-US" sz="1400" dirty="0">
                        <a:solidFill>
                          <a:srgbClr val="1D2A53"/>
                        </a:solidFill>
                        <a:effectLst/>
                        <a:latin typeface="Tw Cen MT"/>
                        <a:ea typeface="Cambria"/>
                        <a:cs typeface="Tw Cen MT"/>
                      </a:endParaRPr>
                    </a:p>
                  </a:txBody>
                  <a:tcPr marL="58279" marR="58279" marT="0" marB="0" anchor="ctr"/>
                </a:tc>
                <a:tc>
                  <a:txBody>
                    <a:bodyPr/>
                    <a:lstStyle/>
                    <a:p>
                      <a:endParaRPr lang="en-US" sz="1600"/>
                    </a:p>
                  </a:txBody>
                  <a:tcPr/>
                </a:tc>
                <a:tc>
                  <a:txBody>
                    <a:bodyPr/>
                    <a:lstStyle/>
                    <a:p>
                      <a:endParaRPr lang="en-US" sz="1600" dirty="0"/>
                    </a:p>
                  </a:txBody>
                  <a:tcPr/>
                </a:tc>
                <a:tc>
                  <a:txBody>
                    <a:bodyPr/>
                    <a:lstStyle/>
                    <a:p>
                      <a:endParaRPr lang="en-US" sz="1600"/>
                    </a:p>
                  </a:txBody>
                  <a:tcPr/>
                </a:tc>
              </a:tr>
              <a:tr h="150115">
                <a:tc>
                  <a:txBody>
                    <a:bodyPr/>
                    <a:lstStyle/>
                    <a:p>
                      <a:r>
                        <a:rPr lang="en-US" sz="1400" dirty="0" smtClean="0"/>
                        <a:t>1.4</a:t>
                      </a:r>
                      <a:endParaRPr lang="en-US" sz="1400" dirty="0"/>
                    </a:p>
                  </a:txBody>
                  <a:tcPr anchor="ctr"/>
                </a:tc>
                <a:tc>
                  <a:txBody>
                    <a:bodyPr/>
                    <a:lstStyle/>
                    <a:p>
                      <a:pPr marL="0" marR="0">
                        <a:lnSpc>
                          <a:spcPct val="100000"/>
                        </a:lnSpc>
                        <a:spcBef>
                          <a:spcPts val="0"/>
                        </a:spcBef>
                        <a:spcAft>
                          <a:spcPts val="0"/>
                        </a:spcAft>
                      </a:pPr>
                      <a:r>
                        <a:rPr lang="en-US" sz="1400" dirty="0" smtClean="0">
                          <a:solidFill>
                            <a:srgbClr val="1D2A53"/>
                          </a:solidFill>
                          <a:effectLst/>
                          <a:latin typeface="Tw Cen MT"/>
                          <a:ea typeface="Cambria"/>
                          <a:cs typeface="Tw Cen MT"/>
                        </a:rPr>
                        <a:t>Lessons will be taught and re-taught</a:t>
                      </a:r>
                      <a:r>
                        <a:rPr lang="en-US" sz="1400" baseline="0" dirty="0" smtClean="0">
                          <a:solidFill>
                            <a:srgbClr val="1D2A53"/>
                          </a:solidFill>
                          <a:effectLst/>
                          <a:latin typeface="Tw Cen MT"/>
                          <a:ea typeface="Cambria"/>
                          <a:cs typeface="Tw Cen MT"/>
                        </a:rPr>
                        <a:t> </a:t>
                      </a:r>
                      <a:r>
                        <a:rPr lang="en-US" sz="1400" dirty="0" smtClean="0">
                          <a:solidFill>
                            <a:srgbClr val="1D2A53"/>
                          </a:solidFill>
                          <a:effectLst/>
                          <a:latin typeface="Tw Cen MT"/>
                          <a:ea typeface="Cambria"/>
                          <a:cs typeface="Tw Cen MT"/>
                        </a:rPr>
                        <a:t>throughout the school year</a:t>
                      </a:r>
                    </a:p>
                  </a:txBody>
                  <a:tcPr marL="58279" marR="58279" marT="0" marB="0" anchor="ctr"/>
                </a:tc>
                <a:tc>
                  <a:txBody>
                    <a:bodyPr/>
                    <a:lstStyle/>
                    <a:p>
                      <a:endParaRPr lang="en-US" sz="1600"/>
                    </a:p>
                  </a:txBody>
                  <a:tcPr/>
                </a:tc>
                <a:tc>
                  <a:txBody>
                    <a:bodyPr/>
                    <a:lstStyle/>
                    <a:p>
                      <a:endParaRPr lang="en-US" sz="1600" dirty="0"/>
                    </a:p>
                  </a:txBody>
                  <a:tcPr/>
                </a:tc>
                <a:tc>
                  <a:txBody>
                    <a:bodyPr/>
                    <a:lstStyle/>
                    <a:p>
                      <a:endParaRPr lang="en-US" sz="1600" dirty="0"/>
                    </a:p>
                  </a:txBody>
                  <a:tcPr/>
                </a:tc>
              </a:tr>
              <a:tr h="360638">
                <a:tc>
                  <a:txBody>
                    <a:bodyPr/>
                    <a:lstStyle/>
                    <a:p>
                      <a:r>
                        <a:rPr lang="en-US" sz="1400" dirty="0" smtClean="0"/>
                        <a:t>1.4</a:t>
                      </a:r>
                      <a:endParaRPr lang="en-US" sz="1400" dirty="0"/>
                    </a:p>
                  </a:txBody>
                  <a:tcPr anchor="ctr"/>
                </a:tc>
                <a:tc>
                  <a:txBody>
                    <a:bodyPr/>
                    <a:lstStyle/>
                    <a:p>
                      <a:pPr marL="0" marR="0">
                        <a:lnSpc>
                          <a:spcPct val="100000"/>
                        </a:lnSpc>
                        <a:spcBef>
                          <a:spcPts val="0"/>
                        </a:spcBef>
                        <a:spcAft>
                          <a:spcPts val="0"/>
                        </a:spcAft>
                      </a:pPr>
                      <a:r>
                        <a:rPr lang="en-US" sz="1400" dirty="0" smtClean="0">
                          <a:solidFill>
                            <a:srgbClr val="1D2A53"/>
                          </a:solidFill>
                          <a:effectLst/>
                          <a:latin typeface="Tw Cen MT"/>
                          <a:ea typeface="Cambria"/>
                          <a:cs typeface="Tw Cen MT"/>
                        </a:rPr>
                        <a:t>Staff</a:t>
                      </a:r>
                      <a:r>
                        <a:rPr lang="en-US" sz="1400" baseline="0" dirty="0" smtClean="0">
                          <a:solidFill>
                            <a:srgbClr val="1D2A53"/>
                          </a:solidFill>
                          <a:effectLst/>
                          <a:latin typeface="Tw Cen MT"/>
                          <a:ea typeface="Cambria"/>
                          <a:cs typeface="Tw Cen MT"/>
                        </a:rPr>
                        <a:t> and students are involved in development &amp; delivery of behavioral curriculum</a:t>
                      </a:r>
                      <a:endParaRPr lang="en-US" sz="1400" dirty="0">
                        <a:solidFill>
                          <a:srgbClr val="1D2A53"/>
                        </a:solidFill>
                        <a:effectLst/>
                        <a:latin typeface="Tw Cen MT"/>
                        <a:ea typeface="Cambria"/>
                        <a:cs typeface="Tw Cen MT"/>
                      </a:endParaRPr>
                    </a:p>
                  </a:txBody>
                  <a:tcPr marL="58279" marR="58279" marT="0" marB="0" anchor="ctr"/>
                </a:tc>
                <a:tc>
                  <a:txBody>
                    <a:bodyPr/>
                    <a:lstStyle/>
                    <a:p>
                      <a:endParaRPr lang="en-US" sz="1600"/>
                    </a:p>
                  </a:txBody>
                  <a:tcPr/>
                </a:tc>
                <a:tc>
                  <a:txBody>
                    <a:bodyPr/>
                    <a:lstStyle/>
                    <a:p>
                      <a:endParaRPr lang="en-US" sz="1600" dirty="0"/>
                    </a:p>
                  </a:txBody>
                  <a:tcPr/>
                </a:tc>
                <a:tc>
                  <a:txBody>
                    <a:bodyPr/>
                    <a:lstStyle/>
                    <a:p>
                      <a:endParaRPr lang="en-US" sz="1600" dirty="0"/>
                    </a:p>
                  </a:txBody>
                  <a:tcPr/>
                </a:tc>
              </a:tr>
              <a:tr h="498791">
                <a:tc>
                  <a:txBody>
                    <a:bodyPr/>
                    <a:lstStyle/>
                    <a:p>
                      <a:r>
                        <a:rPr lang="en-US" sz="1400" dirty="0" smtClean="0"/>
                        <a:t>1.4</a:t>
                      </a:r>
                      <a:endParaRPr lang="en-US" sz="1400" dirty="0"/>
                    </a:p>
                  </a:txBody>
                  <a:tcPr anchor="ctr"/>
                </a:tc>
                <a:tc>
                  <a:txBody>
                    <a:bodyPr/>
                    <a:lstStyle/>
                    <a:p>
                      <a:pPr marL="0" marR="0">
                        <a:lnSpc>
                          <a:spcPct val="100000"/>
                        </a:lnSpc>
                        <a:spcBef>
                          <a:spcPts val="0"/>
                        </a:spcBef>
                        <a:spcAft>
                          <a:spcPts val="0"/>
                        </a:spcAft>
                      </a:pPr>
                      <a:r>
                        <a:rPr lang="en-US" sz="1400" i="0" baseline="0" dirty="0" smtClean="0">
                          <a:solidFill>
                            <a:srgbClr val="1D2A53"/>
                          </a:solidFill>
                          <a:effectLst/>
                          <a:latin typeface="Tw Cen MT"/>
                          <a:ea typeface="Cambria"/>
                          <a:cs typeface="Tw Cen MT"/>
                        </a:rPr>
                        <a:t>Strategies to share key features of PBIS program with families/community are developed and implemented</a:t>
                      </a:r>
                      <a:endParaRPr lang="en-US" sz="1400" i="0" dirty="0">
                        <a:solidFill>
                          <a:srgbClr val="1D2A53"/>
                        </a:solidFill>
                        <a:effectLst/>
                        <a:latin typeface="Tw Cen MT"/>
                        <a:ea typeface="Cambria"/>
                        <a:cs typeface="Tw Cen MT"/>
                      </a:endParaRPr>
                    </a:p>
                  </a:txBody>
                  <a:tcPr marL="58279" marR="58279" marT="0" marB="0" anchor="ctr"/>
                </a:tc>
                <a:tc>
                  <a:txBody>
                    <a:bodyPr/>
                    <a:lstStyle/>
                    <a:p>
                      <a:endParaRPr lang="en-US" sz="1600" dirty="0"/>
                    </a:p>
                  </a:txBody>
                  <a:tcPr/>
                </a:tc>
                <a:tc>
                  <a:txBody>
                    <a:bodyPr/>
                    <a:lstStyle/>
                    <a:p>
                      <a:endParaRPr lang="en-US" sz="1600" dirty="0"/>
                    </a:p>
                  </a:txBody>
                  <a:tcPr/>
                </a:tc>
                <a:tc>
                  <a:txBody>
                    <a:bodyPr/>
                    <a:lstStyle/>
                    <a:p>
                      <a:endParaRPr lang="en-US" sz="1600" dirty="0"/>
                    </a:p>
                  </a:txBody>
                  <a:tcPr/>
                </a:tc>
              </a:tr>
              <a:tr h="498791">
                <a:tc>
                  <a:txBody>
                    <a:bodyPr/>
                    <a:lstStyle/>
                    <a:p>
                      <a:r>
                        <a:rPr lang="en-US" sz="1400" dirty="0" smtClean="0"/>
                        <a:t>1.4</a:t>
                      </a:r>
                      <a:endParaRPr lang="en-US" sz="1400" dirty="0"/>
                    </a:p>
                  </a:txBody>
                  <a:tcPr anchor="ctr"/>
                </a:tc>
                <a:tc>
                  <a:txBody>
                    <a:bodyPr/>
                    <a:lstStyle/>
                    <a:p>
                      <a:pPr marL="0" marR="0">
                        <a:spcBef>
                          <a:spcPts val="0"/>
                        </a:spcBef>
                        <a:spcAft>
                          <a:spcPts val="0"/>
                        </a:spcAft>
                      </a:pPr>
                      <a:r>
                        <a:rPr lang="en-US" sz="1400" dirty="0">
                          <a:solidFill>
                            <a:srgbClr val="1D2A53"/>
                          </a:solidFill>
                          <a:latin typeface="Tw Cen MT"/>
                          <a:ea typeface="Cambria"/>
                          <a:cs typeface="Tw Cen MT"/>
                        </a:rPr>
                        <a:t>Identify dates on the school’s professional development calendar when the expectations will be formally taught to all students</a:t>
                      </a:r>
                      <a:endParaRPr lang="en-US" sz="1400" dirty="0">
                        <a:solidFill>
                          <a:srgbClr val="1D2A53"/>
                        </a:solidFill>
                        <a:latin typeface="Tw Cen MT"/>
                        <a:ea typeface="ＭＳ 明朝"/>
                        <a:cs typeface="Tw Cen MT"/>
                      </a:endParaRPr>
                    </a:p>
                  </a:txBody>
                  <a:tcPr marL="68580" marR="68580" marT="0" marB="0" anchor="ctr"/>
                </a:tc>
                <a:tc>
                  <a:txBody>
                    <a:bodyPr/>
                    <a:lstStyle/>
                    <a:p>
                      <a:endParaRPr lang="en-US" sz="1600" dirty="0"/>
                    </a:p>
                  </a:txBody>
                  <a:tcPr/>
                </a:tc>
                <a:tc>
                  <a:txBody>
                    <a:bodyPr/>
                    <a:lstStyle/>
                    <a:p>
                      <a:endParaRPr lang="en-US" sz="1600" dirty="0"/>
                    </a:p>
                  </a:txBody>
                  <a:tcPr/>
                </a:tc>
                <a:tc>
                  <a:txBody>
                    <a:bodyPr/>
                    <a:lstStyle/>
                    <a:p>
                      <a:endParaRPr lang="en-US" sz="1600" dirty="0"/>
                    </a:p>
                  </a:txBody>
                  <a:tcPr/>
                </a:tc>
              </a:tr>
              <a:tr h="498791">
                <a:tc>
                  <a:txBody>
                    <a:bodyPr/>
                    <a:lstStyle/>
                    <a:p>
                      <a:r>
                        <a:rPr lang="en-US" sz="1400" dirty="0" smtClean="0"/>
                        <a:t>1.7</a:t>
                      </a:r>
                      <a:endParaRPr lang="en-US" sz="1400" dirty="0"/>
                    </a:p>
                  </a:txBody>
                  <a:tcPr anchor="ctr"/>
                </a:tc>
                <a:tc>
                  <a:txBody>
                    <a:bodyPr/>
                    <a:lstStyle/>
                    <a:p>
                      <a:pPr marL="0" marR="0">
                        <a:spcBef>
                          <a:spcPts val="0"/>
                        </a:spcBef>
                        <a:spcAft>
                          <a:spcPts val="0"/>
                        </a:spcAft>
                      </a:pPr>
                      <a:r>
                        <a:rPr lang="en-US" sz="1400" dirty="0" smtClean="0">
                          <a:solidFill>
                            <a:srgbClr val="1D2A53"/>
                          </a:solidFill>
                          <a:latin typeface="Tw Cen MT"/>
                          <a:ea typeface="Cambria"/>
                          <a:cs typeface="Tw Cen MT"/>
                        </a:rPr>
                        <a:t>Identify </a:t>
                      </a:r>
                      <a:r>
                        <a:rPr lang="en-US" sz="1400" dirty="0">
                          <a:solidFill>
                            <a:srgbClr val="1D2A53"/>
                          </a:solidFill>
                          <a:latin typeface="Tw Cen MT"/>
                          <a:ea typeface="Cambria"/>
                          <a:cs typeface="Tw Cen MT"/>
                        </a:rPr>
                        <a:t>dates on the school’s professional development calendar when the plans for teaching </a:t>
                      </a:r>
                      <a:r>
                        <a:rPr lang="en-US" sz="1400" i="0" kern="1200" baseline="0" dirty="0">
                          <a:solidFill>
                            <a:srgbClr val="1D2A53"/>
                          </a:solidFill>
                          <a:effectLst/>
                          <a:latin typeface="Tw Cen MT"/>
                          <a:ea typeface="Cambria"/>
                          <a:cs typeface="Tw Cen MT"/>
                        </a:rPr>
                        <a:t>expectations</a:t>
                      </a:r>
                      <a:r>
                        <a:rPr lang="en-US" sz="1400" dirty="0">
                          <a:solidFill>
                            <a:srgbClr val="1D2A53"/>
                          </a:solidFill>
                          <a:latin typeface="Tw Cen MT"/>
                          <a:ea typeface="Cambria"/>
                          <a:cs typeface="Tw Cen MT"/>
                        </a:rPr>
                        <a:t> will be shared with staff</a:t>
                      </a:r>
                      <a:endParaRPr lang="en-US" sz="1400" dirty="0">
                        <a:solidFill>
                          <a:srgbClr val="1D2A53"/>
                        </a:solidFill>
                        <a:latin typeface="Tw Cen MT"/>
                        <a:ea typeface="ＭＳ 明朝"/>
                        <a:cs typeface="Tw Cen MT"/>
                      </a:endParaRPr>
                    </a:p>
                  </a:txBody>
                  <a:tcPr marL="68580" marR="68580" marT="0" marB="0" anchor="ctr"/>
                </a:tc>
                <a:tc>
                  <a:txBody>
                    <a:bodyPr/>
                    <a:lstStyle/>
                    <a:p>
                      <a:endParaRPr lang="en-US" sz="1600" dirty="0"/>
                    </a:p>
                  </a:txBody>
                  <a:tcPr/>
                </a:tc>
                <a:tc>
                  <a:txBody>
                    <a:bodyPr/>
                    <a:lstStyle/>
                    <a:p>
                      <a:endParaRPr lang="en-US" sz="1600" dirty="0"/>
                    </a:p>
                  </a:txBody>
                  <a:tcPr/>
                </a:tc>
                <a:tc>
                  <a:txBody>
                    <a:bodyPr/>
                    <a:lstStyle/>
                    <a:p>
                      <a:endParaRPr lang="en-US" sz="1600" dirty="0"/>
                    </a:p>
                  </a:txBody>
                  <a:tcPr/>
                </a:tc>
              </a:tr>
              <a:tr h="137449">
                <a:tc>
                  <a:txBody>
                    <a:bodyPr/>
                    <a:lstStyle/>
                    <a:p>
                      <a:r>
                        <a:rPr lang="en-US" sz="1400" dirty="0" smtClean="0"/>
                        <a:t>1.8</a:t>
                      </a:r>
                      <a:endParaRPr lang="en-US" sz="1400"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solidFill>
                            <a:srgbClr val="1D2A53"/>
                          </a:solidFill>
                          <a:effectLst/>
                          <a:latin typeface="Tw Cen MT"/>
                          <a:ea typeface="Cambria"/>
                          <a:cs typeface="Tw Cen MT"/>
                        </a:rPr>
                        <a:t>Expected classroom behaviors and routines are taught</a:t>
                      </a:r>
                      <a:endParaRPr lang="en-US" sz="1400" dirty="0" smtClean="0">
                        <a:solidFill>
                          <a:srgbClr val="1D2A53"/>
                        </a:solidFill>
                        <a:effectLst/>
                        <a:latin typeface="Tw Cen MT"/>
                        <a:ea typeface="Cambria"/>
                        <a:cs typeface="Tw Cen MT"/>
                      </a:endParaRPr>
                    </a:p>
                  </a:txBody>
                  <a:tcPr marL="68580" marR="68580" marT="0" marB="0" anchor="ctr"/>
                </a:tc>
                <a:tc>
                  <a:txBody>
                    <a:bodyPr/>
                    <a:lstStyle/>
                    <a:p>
                      <a:endParaRPr lang="en-US" sz="1600" dirty="0"/>
                    </a:p>
                  </a:txBody>
                  <a:tcPr/>
                </a:tc>
                <a:tc>
                  <a:txBody>
                    <a:bodyPr/>
                    <a:lstStyle/>
                    <a:p>
                      <a:endParaRPr lang="en-US" sz="1600" dirty="0"/>
                    </a:p>
                  </a:txBody>
                  <a:tcPr/>
                </a:tc>
                <a:tc>
                  <a:txBody>
                    <a:bodyPr/>
                    <a:lstStyle/>
                    <a:p>
                      <a:endParaRPr lang="en-US" sz="1600" dirty="0"/>
                    </a:p>
                  </a:txBody>
                  <a:tcPr/>
                </a:tc>
              </a:tr>
            </a:tbl>
          </a:graphicData>
        </a:graphic>
      </p:graphicFrame>
      <p:pic>
        <p:nvPicPr>
          <p:cNvPr id="10" name="Picture 9" descr=" " title="Action Planning Ic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4480" y="274320"/>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1205371" y="274320"/>
            <a:ext cx="6987106" cy="636737"/>
          </a:xfrm>
        </p:spPr>
        <p:txBody>
          <a:bodyPr>
            <a:normAutofit fontScale="90000"/>
          </a:bodyPr>
          <a:lstStyle/>
          <a:p>
            <a:r>
              <a:rPr lang="en-US" dirty="0" smtClean="0"/>
              <a:t>Reflections</a:t>
            </a:r>
            <a:endParaRPr lang="en-US" dirty="0"/>
          </a:p>
        </p:txBody>
      </p:sp>
    </p:spTree>
    <p:extLst>
      <p:ext uri="{BB962C8B-B14F-4D97-AF65-F5344CB8AC3E}">
        <p14:creationId xmlns:p14="http://schemas.microsoft.com/office/powerpoint/2010/main" val="183793920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Effective Schoolwide Interventions" title="Logo for OSEP Center on Positive Behavioral Interventions and Supports"/>
          <p:cNvPicPr>
            <a:picLocks noChangeAspect="1" noChangeArrowheads="1"/>
          </p:cNvPicPr>
          <p:nvPr>
            <p:custDataLst>
              <p:tags r:id="rId2"/>
            </p:custDataLst>
          </p:nvPr>
        </p:nvPicPr>
        <p:blipFill>
          <a:blip r:embed="rId6">
            <a:extLst>
              <a:ext uri="{28A0092B-C50C-407E-A947-70E740481C1C}">
                <a14:useLocalDpi xmlns:a14="http://schemas.microsoft.com/office/drawing/2010/main"/>
              </a:ext>
            </a:extLst>
          </a:blip>
          <a:srcRect/>
          <a:stretch>
            <a:fillRect/>
          </a:stretch>
        </p:blipFill>
        <p:spPr bwMode="auto">
          <a:xfrm>
            <a:off x="3136900" y="3685093"/>
            <a:ext cx="2870200" cy="8730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092" name="Picture 6" title="Logo for Illinois PBIS Network"/>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a:ext>
            </a:extLst>
          </a:blip>
          <a:srcRect/>
          <a:stretch>
            <a:fillRect/>
          </a:stretch>
        </p:blipFill>
        <p:spPr bwMode="auto">
          <a:xfrm>
            <a:off x="6462458" y="2874312"/>
            <a:ext cx="1412240" cy="575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093" name="Picture 9" descr="info@wisconsinPBISnetwork.org; www.wisconsinPBISnetwork.org" title="Logo for Wisconsin PBIS Network"/>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t="12618" r="2689"/>
          <a:stretch/>
        </p:blipFill>
        <p:spPr bwMode="auto">
          <a:xfrm>
            <a:off x="4256273" y="5009342"/>
            <a:ext cx="3559859" cy="1059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094" name="Picture 1" descr="RTI for behavior" title="Logo for Florida's Positive Behavior Support Project"/>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814211" y="5538491"/>
            <a:ext cx="3043502" cy="641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 descr=" " title="Logo for Virginia Tiered Systems of Supports, VTSS"/>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694509" y="3927944"/>
            <a:ext cx="1931242" cy="855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The logo shows the state of Missori and there is a three-tiered triangle insdie the state outline." title="Logo for Missouri Schoolwide Positive Behavior Support"/>
          <p:cNvPicPr>
            <a:picLocks noChangeAspect="1"/>
          </p:cNvPicPr>
          <p:nvPr/>
        </p:nvPicPr>
        <p:blipFill>
          <a:blip r:embed="rId11"/>
          <a:stretch>
            <a:fillRect/>
          </a:stretch>
        </p:blipFill>
        <p:spPr>
          <a:xfrm>
            <a:off x="850786" y="3867502"/>
            <a:ext cx="1581697" cy="1381349"/>
          </a:xfrm>
          <a:prstGeom prst="rect">
            <a:avLst/>
          </a:prstGeom>
        </p:spPr>
      </p:pic>
      <p:pic>
        <p:nvPicPr>
          <p:cNvPr id="6" name="Picture 5" title="Logo for PBIS Maryland"/>
          <p:cNvPicPr>
            <a:picLocks noChangeAspect="1"/>
          </p:cNvPicPr>
          <p:nvPr/>
        </p:nvPicPr>
        <p:blipFill rotWithShape="1">
          <a:blip r:embed="rId1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273144" y="2778944"/>
            <a:ext cx="1185764" cy="670748"/>
          </a:xfrm>
          <a:prstGeom prst="rect">
            <a:avLst/>
          </a:prstGeom>
        </p:spPr>
      </p:pic>
      <p:grpSp>
        <p:nvGrpSpPr>
          <p:cNvPr id="18" name="Group 17" descr="This box contains two blue and white logos. " title="Logos for Midwest PBIS Network and Mid-Atlantic PBIS Network"/>
          <p:cNvGrpSpPr/>
          <p:nvPr/>
        </p:nvGrpSpPr>
        <p:grpSpPr>
          <a:xfrm>
            <a:off x="3293533" y="2202848"/>
            <a:ext cx="2556934" cy="1177310"/>
            <a:chOff x="2834308" y="2395711"/>
            <a:chExt cx="3475384" cy="1600200"/>
          </a:xfrm>
        </p:grpSpPr>
        <p:pic>
          <p:nvPicPr>
            <p:cNvPr id="9" name="Picture 8" title="Logo for Mid-Atlantic PBIS Network"/>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709492" y="2395711"/>
              <a:ext cx="1600200" cy="1600200"/>
            </a:xfrm>
            <a:prstGeom prst="rect">
              <a:avLst/>
            </a:prstGeom>
          </p:spPr>
        </p:pic>
        <p:pic>
          <p:nvPicPr>
            <p:cNvPr id="10" name="Picture 9" title="Logo for Midwest PBIS Network"/>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834308" y="2395711"/>
              <a:ext cx="1600200" cy="1600200"/>
            </a:xfrm>
            <a:prstGeom prst="rect">
              <a:avLst/>
            </a:prstGeom>
          </p:spPr>
        </p:pic>
      </p:grpSp>
      <p:pic>
        <p:nvPicPr>
          <p:cNvPr id="17" name="Picture 16" descr="This graphic says Thank you!" title="Thank you!"/>
          <p:cNvPicPr>
            <a:picLocks noChangeAspect="1"/>
          </p:cNvPicPr>
          <p:nvPr/>
        </p:nvPicPr>
        <p:blipFill>
          <a:blip r:embed="rId15"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0828175">
            <a:off x="6679519" y="311189"/>
            <a:ext cx="2345339" cy="1334694"/>
          </a:xfrm>
          <a:prstGeom prst="rect">
            <a:avLst/>
          </a:prstGeom>
        </p:spPr>
      </p:pic>
      <p:sp>
        <p:nvSpPr>
          <p:cNvPr id="2" name="Title 1"/>
          <p:cNvSpPr>
            <a:spLocks noGrp="1"/>
          </p:cNvSpPr>
          <p:nvPr>
            <p:ph type="title"/>
          </p:nvPr>
        </p:nvSpPr>
        <p:spPr>
          <a:xfrm>
            <a:off x="365298" y="350814"/>
            <a:ext cx="6195078" cy="1539395"/>
          </a:xfrm>
        </p:spPr>
        <p:txBody>
          <a:bodyPr>
            <a:normAutofit fontScale="90000"/>
          </a:bodyPr>
          <a:lstStyle/>
          <a:p>
            <a:r>
              <a:rPr lang="en-US" sz="4800" b="1" i="1" dirty="0"/>
              <a:t>Appreciation</a:t>
            </a:r>
            <a:r>
              <a:rPr lang="en-US" sz="3200" b="1" dirty="0"/>
              <a:t> </a:t>
            </a:r>
            <a:r>
              <a:rPr lang="en-US" sz="3200" dirty="0">
                <a:solidFill>
                  <a:srgbClr val="000000"/>
                </a:solidFill>
              </a:rPr>
              <a:t>is given to the following</a:t>
            </a:r>
            <a:br>
              <a:rPr lang="en-US" sz="3200" dirty="0">
                <a:solidFill>
                  <a:srgbClr val="000000"/>
                </a:solidFill>
              </a:rPr>
            </a:br>
            <a:r>
              <a:rPr lang="en-US" sz="3200" dirty="0">
                <a:solidFill>
                  <a:srgbClr val="000000"/>
                </a:solidFill>
              </a:rPr>
              <a:t>for their contributions to this Professional Learning:</a:t>
            </a:r>
            <a:br>
              <a:rPr lang="en-US" sz="3200" dirty="0">
                <a:solidFill>
                  <a:srgbClr val="000000"/>
                </a:solidFill>
              </a:rPr>
            </a:br>
            <a:endParaRPr lang="en-US" sz="3200" dirty="0"/>
          </a:p>
        </p:txBody>
      </p:sp>
    </p:spTree>
    <p:custDataLst>
      <p:tags r:id="rId1"/>
    </p:custDataLst>
    <p:extLst>
      <p:ext uri="{BB962C8B-B14F-4D97-AF65-F5344CB8AC3E}">
        <p14:creationId xmlns:p14="http://schemas.microsoft.com/office/powerpoint/2010/main" val="120711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000" fill="hold"/>
                                        <p:tgtEl>
                                          <p:spTgt spid="17"/>
                                        </p:tgtEl>
                                        <p:attrNameLst>
                                          <p:attrName>ppt_w</p:attrName>
                                        </p:attrNameLst>
                                      </p:cBhvr>
                                      <p:tavLst>
                                        <p:tav tm="0">
                                          <p:val>
                                            <p:fltVal val="0"/>
                                          </p:val>
                                        </p:tav>
                                        <p:tav tm="100000">
                                          <p:val>
                                            <p:strVal val="#ppt_w"/>
                                          </p:val>
                                        </p:tav>
                                      </p:tavLst>
                                    </p:anim>
                                    <p:anim calcmode="lin" valueType="num">
                                      <p:cBhvr>
                                        <p:cTn id="8" dur="2000" fill="hold"/>
                                        <p:tgtEl>
                                          <p:spTgt spid="17"/>
                                        </p:tgtEl>
                                        <p:attrNameLst>
                                          <p:attrName>ppt_h</p:attrName>
                                        </p:attrNameLst>
                                      </p:cBhvr>
                                      <p:tavLst>
                                        <p:tav tm="0">
                                          <p:val>
                                            <p:fltVal val="0"/>
                                          </p:val>
                                        </p:tav>
                                        <p:tav tm="100000">
                                          <p:val>
                                            <p:strVal val="#ppt_h"/>
                                          </p:val>
                                        </p:tav>
                                      </p:tavLst>
                                    </p:anim>
                                    <p:anim calcmode="lin" valueType="num">
                                      <p:cBhvr>
                                        <p:cTn id="9" dur="2000" fill="hold"/>
                                        <p:tgtEl>
                                          <p:spTgt spid="17"/>
                                        </p:tgtEl>
                                        <p:attrNameLst>
                                          <p:attrName>style.rotation</p:attrName>
                                        </p:attrNameLst>
                                      </p:cBhvr>
                                      <p:tavLst>
                                        <p:tav tm="0">
                                          <p:val>
                                            <p:fltVal val="360"/>
                                          </p:val>
                                        </p:tav>
                                        <p:tav tm="100000">
                                          <p:val>
                                            <p:fltVal val="0"/>
                                          </p:val>
                                        </p:tav>
                                      </p:tavLst>
                                    </p:anim>
                                    <p:animEffect transition="in" filter="fade">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descr="1. Arrange orderly physical environment; 2. Define, teach, acknowledge rules and expectations; 3. Define, teach classroom routines; 4. Employ active supervision; 5. Provide specific praise for behavior; 6. Continuum of response strategies for inappropriate behaviors; 7. Class-wide group contingency; 8. Provide multiple opportunities to respond" title="Classroom management practices"/>
          <p:cNvGraphicFramePr>
            <a:graphicFrameLocks noGrp="1"/>
          </p:cNvGraphicFramePr>
          <p:nvPr>
            <p:extLst>
              <p:ext uri="{D42A27DB-BD31-4B8C-83A1-F6EECF244321}">
                <p14:modId xmlns:p14="http://schemas.microsoft.com/office/powerpoint/2010/main" val="1651420001"/>
              </p:ext>
            </p:extLst>
          </p:nvPr>
        </p:nvGraphicFramePr>
        <p:xfrm>
          <a:off x="4460241" y="3106857"/>
          <a:ext cx="4059291" cy="3383280"/>
        </p:xfrm>
        <a:graphic>
          <a:graphicData uri="http://schemas.openxmlformats.org/drawingml/2006/table">
            <a:tbl>
              <a:tblPr firstRow="1" bandRow="1">
                <a:tableStyleId>{912C8C85-51F0-491E-9774-3900AFEF0FD7}</a:tableStyleId>
              </a:tblPr>
              <a:tblGrid>
                <a:gridCol w="273452"/>
                <a:gridCol w="3785839"/>
              </a:tblGrid>
              <a:tr h="238509">
                <a:tc gridSpan="2">
                  <a:txBody>
                    <a:bodyPr/>
                    <a:lstStyle/>
                    <a:p>
                      <a:pPr algn="ctr"/>
                      <a:r>
                        <a:rPr lang="en-US" sz="1800" u="none" dirty="0" smtClean="0">
                          <a:solidFill>
                            <a:schemeClr val="tx2"/>
                          </a:solidFill>
                        </a:rPr>
                        <a:t>8 Classroom</a:t>
                      </a:r>
                      <a:r>
                        <a:rPr lang="en-US" sz="1800" u="none" baseline="0" dirty="0" smtClean="0">
                          <a:solidFill>
                            <a:schemeClr val="tx2"/>
                          </a:solidFill>
                        </a:rPr>
                        <a:t> Management Practices</a:t>
                      </a:r>
                      <a:endParaRPr lang="en-US" sz="1800" u="none" dirty="0">
                        <a:solidFill>
                          <a:schemeClr val="tx2"/>
                        </a:solidFill>
                        <a:latin typeface="Tw Cen MT"/>
                        <a:cs typeface="Tw Cen MT"/>
                      </a:endParaRPr>
                    </a:p>
                  </a:txBody>
                  <a:tcPr/>
                </a:tc>
                <a:tc hMerge="1">
                  <a:txBody>
                    <a:bodyPr/>
                    <a:lstStyle/>
                    <a:p>
                      <a:endParaRPr lang="en-US" dirty="0"/>
                    </a:p>
                  </a:txBody>
                  <a:tcPr/>
                </a:tc>
              </a:tr>
              <a:tr h="286897">
                <a:tc>
                  <a:txBody>
                    <a:bodyPr/>
                    <a:lstStyle/>
                    <a:p>
                      <a:r>
                        <a:rPr lang="en-US" sz="1500" b="0" dirty="0" smtClean="0">
                          <a:solidFill>
                            <a:schemeClr val="tx2"/>
                          </a:solidFill>
                        </a:rPr>
                        <a:t>1</a:t>
                      </a:r>
                      <a:endParaRPr lang="en-US" sz="1500" b="0" dirty="0">
                        <a:solidFill>
                          <a:schemeClr val="tx2"/>
                        </a:solidFill>
                        <a:latin typeface="Tw Cen MT"/>
                        <a:cs typeface="Tw Cen M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0" dirty="0" smtClean="0">
                          <a:solidFill>
                            <a:schemeClr val="tx2"/>
                          </a:solidFill>
                        </a:rPr>
                        <a:t>Arrange orderly physical environment</a:t>
                      </a:r>
                      <a:endParaRPr lang="en-US" sz="1500" b="0" dirty="0" smtClean="0">
                        <a:solidFill>
                          <a:schemeClr val="tx2"/>
                        </a:solidFill>
                        <a:latin typeface="Tw Cen MT"/>
                        <a:cs typeface="Tw Cen MT"/>
                      </a:endParaRPr>
                    </a:p>
                  </a:txBody>
                  <a:tcPr>
                    <a:solidFill>
                      <a:srgbClr val="FFFFFF"/>
                    </a:solidFill>
                  </a:tcPr>
                </a:tc>
              </a:tr>
              <a:tr h="491823">
                <a:tc>
                  <a:txBody>
                    <a:bodyPr/>
                    <a:lstStyle/>
                    <a:p>
                      <a:r>
                        <a:rPr lang="en-US" sz="1500" b="1" dirty="0" smtClean="0">
                          <a:solidFill>
                            <a:schemeClr val="accent6"/>
                          </a:solidFill>
                        </a:rPr>
                        <a:t>2</a:t>
                      </a:r>
                      <a:endParaRPr lang="en-US" sz="1500" b="1" dirty="0">
                        <a:solidFill>
                          <a:schemeClr val="accent6"/>
                        </a:solidFill>
                        <a:latin typeface="Tw Cen MT"/>
                        <a:cs typeface="Tw Cen M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dirty="0" smtClean="0">
                          <a:solidFill>
                            <a:schemeClr val="accent6"/>
                          </a:solidFill>
                        </a:rPr>
                        <a:t>Define, Teach, Acknowledge Rules and Expectations </a:t>
                      </a:r>
                      <a:endParaRPr lang="en-US" sz="1500" b="1" dirty="0" smtClean="0">
                        <a:solidFill>
                          <a:schemeClr val="accent6"/>
                        </a:solidFill>
                        <a:latin typeface="Tw Cen MT"/>
                        <a:cs typeface="Tw Cen MT"/>
                      </a:endParaRPr>
                    </a:p>
                  </a:txBody>
                  <a:tcPr>
                    <a:solidFill>
                      <a:srgbClr val="FFFFFF"/>
                    </a:solidFill>
                  </a:tcPr>
                </a:tc>
              </a:tr>
              <a:tr h="286897">
                <a:tc>
                  <a:txBody>
                    <a:bodyPr/>
                    <a:lstStyle/>
                    <a:p>
                      <a:r>
                        <a:rPr lang="en-US" sz="1500" b="1" dirty="0" smtClean="0">
                          <a:solidFill>
                            <a:schemeClr val="accent6"/>
                          </a:solidFill>
                        </a:rPr>
                        <a:t>3</a:t>
                      </a:r>
                      <a:endParaRPr lang="en-US" sz="1500" b="1" dirty="0">
                        <a:solidFill>
                          <a:schemeClr val="accent6"/>
                        </a:solidFill>
                        <a:latin typeface="Tw Cen MT"/>
                        <a:cs typeface="Tw Cen M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dirty="0" smtClean="0">
                          <a:solidFill>
                            <a:schemeClr val="accent6"/>
                          </a:solidFill>
                        </a:rPr>
                        <a:t>Define, Teach Classroom Routines</a:t>
                      </a:r>
                      <a:endParaRPr lang="en-US" sz="1500" b="1" dirty="0" smtClean="0">
                        <a:solidFill>
                          <a:schemeClr val="accent6"/>
                        </a:solidFill>
                        <a:latin typeface="Tw Cen MT"/>
                        <a:cs typeface="Tw Cen MT"/>
                      </a:endParaRPr>
                    </a:p>
                  </a:txBody>
                  <a:tcPr>
                    <a:solidFill>
                      <a:srgbClr val="FFFFFF"/>
                    </a:solidFill>
                  </a:tcPr>
                </a:tc>
              </a:tr>
              <a:tr h="286897">
                <a:tc>
                  <a:txBody>
                    <a:bodyPr/>
                    <a:lstStyle/>
                    <a:p>
                      <a:r>
                        <a:rPr lang="en-US" sz="1500" dirty="0" smtClean="0">
                          <a:solidFill>
                            <a:schemeClr val="tx2"/>
                          </a:solidFill>
                        </a:rPr>
                        <a:t>4</a:t>
                      </a:r>
                      <a:endParaRPr lang="en-US" sz="1500" dirty="0">
                        <a:solidFill>
                          <a:schemeClr val="tx2"/>
                        </a:solidFill>
                        <a:latin typeface="Tw Cen MT"/>
                        <a:cs typeface="Tw Cen M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smtClean="0">
                          <a:solidFill>
                            <a:schemeClr val="tx2"/>
                          </a:solidFill>
                        </a:rPr>
                        <a:t>Employ Active Supervision</a:t>
                      </a:r>
                      <a:endParaRPr lang="en-US" sz="1500" dirty="0" smtClean="0">
                        <a:solidFill>
                          <a:schemeClr val="tx2"/>
                        </a:solidFill>
                        <a:latin typeface="Tw Cen MT"/>
                        <a:cs typeface="Tw Cen MT"/>
                      </a:endParaRPr>
                    </a:p>
                  </a:txBody>
                  <a:tcPr>
                    <a:solidFill>
                      <a:srgbClr val="FFFFFF"/>
                    </a:solidFill>
                  </a:tcPr>
                </a:tc>
              </a:tr>
              <a:tr h="286897">
                <a:tc>
                  <a:txBody>
                    <a:bodyPr/>
                    <a:lstStyle/>
                    <a:p>
                      <a:r>
                        <a:rPr lang="en-US" sz="1500" dirty="0" smtClean="0">
                          <a:solidFill>
                            <a:schemeClr val="tx2"/>
                          </a:solidFill>
                        </a:rPr>
                        <a:t>5</a:t>
                      </a:r>
                      <a:endParaRPr lang="en-US" sz="1500" dirty="0">
                        <a:solidFill>
                          <a:schemeClr val="tx2"/>
                        </a:solidFill>
                        <a:latin typeface="Tw Cen MT"/>
                        <a:cs typeface="Tw Cen M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smtClean="0">
                          <a:solidFill>
                            <a:schemeClr val="tx2"/>
                          </a:solidFill>
                        </a:rPr>
                        <a:t>Provide Specific Praise for Behavior</a:t>
                      </a:r>
                      <a:endParaRPr lang="en-US" sz="1500" dirty="0" smtClean="0">
                        <a:solidFill>
                          <a:schemeClr val="tx2"/>
                        </a:solidFill>
                        <a:latin typeface="Tw Cen MT"/>
                        <a:cs typeface="Tw Cen MT"/>
                      </a:endParaRPr>
                    </a:p>
                  </a:txBody>
                  <a:tcPr>
                    <a:solidFill>
                      <a:srgbClr val="FFFFFF"/>
                    </a:solidFill>
                  </a:tcPr>
                </a:tc>
              </a:tr>
              <a:tr h="491823">
                <a:tc>
                  <a:txBody>
                    <a:bodyPr/>
                    <a:lstStyle/>
                    <a:p>
                      <a:r>
                        <a:rPr lang="en-US" sz="1500" dirty="0" smtClean="0">
                          <a:solidFill>
                            <a:schemeClr val="tx2"/>
                          </a:solidFill>
                        </a:rPr>
                        <a:t>6</a:t>
                      </a:r>
                      <a:endParaRPr lang="en-US" sz="1500" dirty="0">
                        <a:solidFill>
                          <a:schemeClr val="tx2"/>
                        </a:solidFill>
                        <a:latin typeface="Tw Cen MT"/>
                        <a:cs typeface="Tw Cen M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smtClean="0">
                          <a:solidFill>
                            <a:schemeClr val="tx2"/>
                          </a:solidFill>
                        </a:rPr>
                        <a:t>Continuum of Response Strategies for Inappropriate Behaviors</a:t>
                      </a:r>
                      <a:endParaRPr lang="en-US" sz="1500" dirty="0" smtClean="0">
                        <a:solidFill>
                          <a:schemeClr val="tx2"/>
                        </a:solidFill>
                        <a:latin typeface="Tw Cen MT"/>
                        <a:cs typeface="Tw Cen MT"/>
                      </a:endParaRPr>
                    </a:p>
                  </a:txBody>
                  <a:tcPr>
                    <a:solidFill>
                      <a:srgbClr val="FFFFFF"/>
                    </a:solidFill>
                  </a:tcPr>
                </a:tc>
              </a:tr>
              <a:tr h="286897">
                <a:tc>
                  <a:txBody>
                    <a:bodyPr/>
                    <a:lstStyle/>
                    <a:p>
                      <a:r>
                        <a:rPr lang="en-US" sz="1500" dirty="0" smtClean="0">
                          <a:solidFill>
                            <a:schemeClr val="tx2"/>
                          </a:solidFill>
                        </a:rPr>
                        <a:t>7</a:t>
                      </a:r>
                      <a:endParaRPr lang="en-US" sz="1500" dirty="0">
                        <a:solidFill>
                          <a:schemeClr val="tx2"/>
                        </a:solidFill>
                        <a:latin typeface="Tw Cen MT"/>
                        <a:cs typeface="Tw Cen M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smtClean="0">
                          <a:solidFill>
                            <a:schemeClr val="tx2"/>
                          </a:solidFill>
                        </a:rPr>
                        <a:t>Class-Wide Group Contingency</a:t>
                      </a:r>
                      <a:endParaRPr lang="en-US" sz="1500" dirty="0" smtClean="0">
                        <a:solidFill>
                          <a:schemeClr val="tx2"/>
                        </a:solidFill>
                        <a:latin typeface="Tw Cen MT"/>
                        <a:cs typeface="Tw Cen MT"/>
                      </a:endParaRPr>
                    </a:p>
                  </a:txBody>
                  <a:tcPr>
                    <a:solidFill>
                      <a:srgbClr val="FFFFFF"/>
                    </a:solidFill>
                  </a:tcPr>
                </a:tc>
              </a:tr>
              <a:tr h="286897">
                <a:tc>
                  <a:txBody>
                    <a:bodyPr/>
                    <a:lstStyle/>
                    <a:p>
                      <a:r>
                        <a:rPr lang="en-US" sz="1500" dirty="0" smtClean="0">
                          <a:solidFill>
                            <a:schemeClr val="tx2"/>
                          </a:solidFill>
                        </a:rPr>
                        <a:t>8</a:t>
                      </a:r>
                      <a:endParaRPr lang="en-US" sz="1500" dirty="0">
                        <a:solidFill>
                          <a:schemeClr val="tx2"/>
                        </a:solidFill>
                        <a:latin typeface="Tw Cen MT"/>
                        <a:cs typeface="Tw Cen M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smtClean="0">
                          <a:solidFill>
                            <a:schemeClr val="tx2"/>
                          </a:solidFill>
                        </a:rPr>
                        <a:t>Provide Multiple Opportunities to Respond</a:t>
                      </a:r>
                      <a:endParaRPr lang="en-US" sz="1500" dirty="0" smtClean="0">
                        <a:solidFill>
                          <a:schemeClr val="tx2"/>
                        </a:solidFill>
                        <a:latin typeface="Tw Cen MT"/>
                        <a:cs typeface="Tw Cen MT"/>
                      </a:endParaRPr>
                    </a:p>
                  </a:txBody>
                  <a:tcPr>
                    <a:solidFill>
                      <a:srgbClr val="FFFFFF"/>
                    </a:solidFill>
                  </a:tcPr>
                </a:tc>
              </a:tr>
            </a:tbl>
          </a:graphicData>
        </a:graphic>
      </p:graphicFrame>
      <p:graphicFrame>
        <p:nvGraphicFramePr>
          <p:cNvPr id="7" name="Table 6" descr="Following items listed: discipline data, data-based decision making, fidelity data, annual evaluation." title="TFI Sub-scale: Evaluation"/>
          <p:cNvGraphicFramePr>
            <a:graphicFrameLocks noGrp="1"/>
          </p:cNvGraphicFramePr>
          <p:nvPr>
            <p:extLst>
              <p:ext uri="{D42A27DB-BD31-4B8C-83A1-F6EECF244321}">
                <p14:modId xmlns:p14="http://schemas.microsoft.com/office/powerpoint/2010/main" val="2936891282"/>
              </p:ext>
            </p:extLst>
          </p:nvPr>
        </p:nvGraphicFramePr>
        <p:xfrm>
          <a:off x="4460241" y="1229597"/>
          <a:ext cx="4059291" cy="1737360"/>
        </p:xfrm>
        <a:graphic>
          <a:graphicData uri="http://schemas.openxmlformats.org/drawingml/2006/table">
            <a:tbl>
              <a:tblPr firstRow="1" bandRow="1">
                <a:tableStyleId>{69012ECD-51FC-41F1-AA8D-1B2483CD663E}</a:tableStyleId>
              </a:tblPr>
              <a:tblGrid>
                <a:gridCol w="936949"/>
                <a:gridCol w="3122342"/>
              </a:tblGrid>
              <a:tr h="281542">
                <a:tc gridSpan="2">
                  <a:txBody>
                    <a:bodyPr/>
                    <a:lstStyle/>
                    <a:p>
                      <a:pPr algn="ctr"/>
                      <a:r>
                        <a:rPr lang="en-US" sz="2000" b="0" u="none" dirty="0" smtClean="0">
                          <a:solidFill>
                            <a:schemeClr val="tx2"/>
                          </a:solidFill>
                        </a:rPr>
                        <a:t>TFI Sub-Scale: </a:t>
                      </a:r>
                      <a:r>
                        <a:rPr lang="en-US" sz="2000" u="none" dirty="0" smtClean="0">
                          <a:solidFill>
                            <a:schemeClr val="tx2"/>
                          </a:solidFill>
                        </a:rPr>
                        <a:t>Evaluation </a:t>
                      </a:r>
                      <a:endParaRPr lang="en-US" sz="2000" b="0" u="none" dirty="0">
                        <a:solidFill>
                          <a:schemeClr val="tx2"/>
                        </a:solidFill>
                        <a:latin typeface="+mn-lt"/>
                        <a:cs typeface="Tw Cen MT"/>
                      </a:endParaRPr>
                    </a:p>
                  </a:txBody>
                  <a:tcPr/>
                </a:tc>
                <a:tc hMerge="1">
                  <a:txBody>
                    <a:bodyPr/>
                    <a:lstStyle/>
                    <a:p>
                      <a:endParaRPr lang="en-US" dirty="0"/>
                    </a:p>
                  </a:txBody>
                  <a:tcPr/>
                </a:tc>
              </a:tr>
              <a:tr h="238228">
                <a:tc>
                  <a:txBody>
                    <a:bodyPr/>
                    <a:lstStyle/>
                    <a:p>
                      <a:r>
                        <a:rPr lang="en-US" sz="1600" dirty="0" smtClean="0">
                          <a:solidFill>
                            <a:schemeClr val="tx2"/>
                          </a:solidFill>
                        </a:rPr>
                        <a:t>TFI 1.12</a:t>
                      </a:r>
                      <a:endParaRPr lang="en-US" sz="1600" dirty="0">
                        <a:solidFill>
                          <a:schemeClr val="tx2"/>
                        </a:solidFill>
                        <a:latin typeface="+mn-lt"/>
                        <a:cs typeface="Tw Cen MT"/>
                      </a:endParaRPr>
                    </a:p>
                  </a:txBody>
                  <a:tcPr/>
                </a:tc>
                <a:tc>
                  <a:txBody>
                    <a:bodyPr/>
                    <a:lstStyle/>
                    <a:p>
                      <a:r>
                        <a:rPr lang="en-US" sz="1600" dirty="0" smtClean="0">
                          <a:solidFill>
                            <a:schemeClr val="tx2"/>
                          </a:solidFill>
                        </a:rPr>
                        <a:t>Discipline Data</a:t>
                      </a:r>
                      <a:endParaRPr lang="en-US" sz="1600" dirty="0">
                        <a:solidFill>
                          <a:schemeClr val="tx2"/>
                        </a:solidFill>
                        <a:latin typeface="+mn-lt"/>
                        <a:cs typeface="Tw Cen MT"/>
                      </a:endParaRPr>
                    </a:p>
                  </a:txBody>
                  <a:tcPr/>
                </a:tc>
              </a:tr>
              <a:tr h="238228">
                <a:tc>
                  <a:txBody>
                    <a:bodyPr/>
                    <a:lstStyle/>
                    <a:p>
                      <a:r>
                        <a:rPr lang="en-US" sz="1600" dirty="0" smtClean="0">
                          <a:solidFill>
                            <a:schemeClr val="tx2"/>
                          </a:solidFill>
                        </a:rPr>
                        <a:t>TFI 1.13</a:t>
                      </a:r>
                      <a:endParaRPr lang="en-US" sz="1600" dirty="0">
                        <a:solidFill>
                          <a:schemeClr val="tx2"/>
                        </a:solidFill>
                        <a:latin typeface="+mn-lt"/>
                        <a:cs typeface="Tw Cen MT"/>
                      </a:endParaRPr>
                    </a:p>
                  </a:txBody>
                  <a:tcPr/>
                </a:tc>
                <a:tc>
                  <a:txBody>
                    <a:bodyPr/>
                    <a:lstStyle/>
                    <a:p>
                      <a:r>
                        <a:rPr lang="en-US" sz="1600" dirty="0" smtClean="0">
                          <a:solidFill>
                            <a:schemeClr val="tx2"/>
                          </a:solidFill>
                        </a:rPr>
                        <a:t>Data-based Decision</a:t>
                      </a:r>
                      <a:r>
                        <a:rPr lang="en-US" sz="1600" baseline="0" dirty="0" smtClean="0">
                          <a:solidFill>
                            <a:schemeClr val="tx2"/>
                          </a:solidFill>
                        </a:rPr>
                        <a:t> Making</a:t>
                      </a:r>
                      <a:endParaRPr lang="en-US" sz="1600" dirty="0">
                        <a:solidFill>
                          <a:schemeClr val="tx2"/>
                        </a:solidFill>
                        <a:latin typeface="+mn-lt"/>
                        <a:cs typeface="Tw Cen MT"/>
                      </a:endParaRPr>
                    </a:p>
                  </a:txBody>
                  <a:tcPr/>
                </a:tc>
              </a:tr>
              <a:tr h="238228">
                <a:tc>
                  <a:txBody>
                    <a:bodyPr/>
                    <a:lstStyle/>
                    <a:p>
                      <a:r>
                        <a:rPr lang="en-US" sz="1600" dirty="0" smtClean="0">
                          <a:solidFill>
                            <a:schemeClr val="tx2"/>
                          </a:solidFill>
                        </a:rPr>
                        <a:t>TFI 1.14</a:t>
                      </a:r>
                      <a:endParaRPr lang="en-US" sz="1600" dirty="0">
                        <a:solidFill>
                          <a:schemeClr val="tx2"/>
                        </a:solidFill>
                        <a:latin typeface="+mn-lt"/>
                        <a:cs typeface="Tw Cen MT"/>
                      </a:endParaRPr>
                    </a:p>
                  </a:txBody>
                  <a:tcPr/>
                </a:tc>
                <a:tc>
                  <a:txBody>
                    <a:bodyPr/>
                    <a:lstStyle/>
                    <a:p>
                      <a:r>
                        <a:rPr lang="en-US" sz="1600" dirty="0" smtClean="0">
                          <a:solidFill>
                            <a:schemeClr val="tx2"/>
                          </a:solidFill>
                        </a:rPr>
                        <a:t>Fidelity Data</a:t>
                      </a:r>
                      <a:endParaRPr lang="en-US" sz="1600" dirty="0">
                        <a:solidFill>
                          <a:schemeClr val="tx2"/>
                        </a:solidFill>
                        <a:latin typeface="+mn-lt"/>
                        <a:cs typeface="Tw Cen MT"/>
                      </a:endParaRPr>
                    </a:p>
                  </a:txBody>
                  <a:tcPr/>
                </a:tc>
              </a:tr>
              <a:tr h="238228">
                <a:tc>
                  <a:txBody>
                    <a:bodyPr/>
                    <a:lstStyle/>
                    <a:p>
                      <a:r>
                        <a:rPr lang="en-US" sz="1600" dirty="0" smtClean="0">
                          <a:solidFill>
                            <a:schemeClr val="tx2"/>
                          </a:solidFill>
                        </a:rPr>
                        <a:t>TFI 1.15</a:t>
                      </a:r>
                      <a:endParaRPr lang="en-US" sz="1600" dirty="0">
                        <a:solidFill>
                          <a:schemeClr val="tx2"/>
                        </a:solidFill>
                        <a:latin typeface="+mn-lt"/>
                        <a:cs typeface="Tw Cen MT"/>
                      </a:endParaRPr>
                    </a:p>
                  </a:txBody>
                  <a:tcPr/>
                </a:tc>
                <a:tc>
                  <a:txBody>
                    <a:bodyPr/>
                    <a:lstStyle/>
                    <a:p>
                      <a:r>
                        <a:rPr lang="en-US" sz="1600" dirty="0" smtClean="0">
                          <a:solidFill>
                            <a:schemeClr val="tx2"/>
                          </a:solidFill>
                        </a:rPr>
                        <a:t>Annual Evaluation</a:t>
                      </a:r>
                      <a:endParaRPr lang="en-US" sz="1600" dirty="0">
                        <a:solidFill>
                          <a:schemeClr val="tx2"/>
                        </a:solidFill>
                        <a:latin typeface="+mn-lt"/>
                        <a:cs typeface="Tw Cen MT"/>
                      </a:endParaRPr>
                    </a:p>
                  </a:txBody>
                  <a:tcPr/>
                </a:tc>
              </a:tr>
            </a:tbl>
          </a:graphicData>
        </a:graphic>
      </p:graphicFrame>
      <p:graphicFrame>
        <p:nvGraphicFramePr>
          <p:cNvPr id="5" name="Table 4" descr="Following items listed: behavioral expecations, teaching expectations, problem behavior definitions, discipline policies, professional development, classroom procedures, feedback and acknowledgement, faculty involvement, and student/family/community involvement." title="TFI Sub-scale: Implementation"/>
          <p:cNvGraphicFramePr>
            <a:graphicFrameLocks noGrp="1"/>
          </p:cNvGraphicFramePr>
          <p:nvPr>
            <p:extLst>
              <p:ext uri="{D42A27DB-BD31-4B8C-83A1-F6EECF244321}">
                <p14:modId xmlns:p14="http://schemas.microsoft.com/office/powerpoint/2010/main" val="585294281"/>
              </p:ext>
            </p:extLst>
          </p:nvPr>
        </p:nvGraphicFramePr>
        <p:xfrm>
          <a:off x="724107" y="2464051"/>
          <a:ext cx="3591415" cy="3901440"/>
        </p:xfrm>
        <a:graphic>
          <a:graphicData uri="http://schemas.openxmlformats.org/drawingml/2006/table">
            <a:tbl>
              <a:tblPr firstRow="1" bandRow="1">
                <a:tableStyleId>{69012ECD-51FC-41F1-AA8D-1B2483CD663E}</a:tableStyleId>
              </a:tblPr>
              <a:tblGrid>
                <a:gridCol w="837064"/>
                <a:gridCol w="2754351"/>
              </a:tblGrid>
              <a:tr h="344701">
                <a:tc gridSpan="2">
                  <a:txBody>
                    <a:bodyPr/>
                    <a:lstStyle/>
                    <a:p>
                      <a:pPr algn="ctr"/>
                      <a:r>
                        <a:rPr lang="en-US" sz="2000" b="0" u="none" dirty="0" smtClean="0">
                          <a:solidFill>
                            <a:schemeClr val="tx2"/>
                          </a:solidFill>
                        </a:rPr>
                        <a:t>TFI Sub-Scale: </a:t>
                      </a:r>
                      <a:r>
                        <a:rPr lang="en-US" sz="2000" u="none" dirty="0" smtClean="0">
                          <a:solidFill>
                            <a:schemeClr val="tx2"/>
                          </a:solidFill>
                        </a:rPr>
                        <a:t>Implementation </a:t>
                      </a:r>
                      <a:endParaRPr lang="en-US" sz="2000" b="0" u="none" dirty="0">
                        <a:solidFill>
                          <a:schemeClr val="tx2"/>
                        </a:solidFill>
                        <a:latin typeface="+mn-lt"/>
                        <a:cs typeface="Tw Cen MT"/>
                      </a:endParaRPr>
                    </a:p>
                  </a:txBody>
                  <a:tcPr/>
                </a:tc>
                <a:tc hMerge="1">
                  <a:txBody>
                    <a:bodyPr/>
                    <a:lstStyle/>
                    <a:p>
                      <a:endParaRPr lang="en-US" dirty="0"/>
                    </a:p>
                  </a:txBody>
                  <a:tcPr/>
                </a:tc>
              </a:tr>
              <a:tr h="291670">
                <a:tc>
                  <a:txBody>
                    <a:bodyPr/>
                    <a:lstStyle/>
                    <a:p>
                      <a:r>
                        <a:rPr lang="en-US" sz="1600" b="0" dirty="0" smtClean="0">
                          <a:solidFill>
                            <a:schemeClr val="tx2"/>
                          </a:solidFill>
                        </a:rPr>
                        <a:t>TFI 1.3</a:t>
                      </a:r>
                      <a:endParaRPr lang="en-US" sz="1600" b="0" dirty="0">
                        <a:solidFill>
                          <a:schemeClr val="tx2"/>
                        </a:solidFill>
                        <a:latin typeface="+mn-lt"/>
                        <a:cs typeface="Tw Cen MT"/>
                      </a:endParaRPr>
                    </a:p>
                  </a:txBody>
                  <a:tcPr/>
                </a:tc>
                <a:tc>
                  <a:txBody>
                    <a:bodyPr/>
                    <a:lstStyle/>
                    <a:p>
                      <a:r>
                        <a:rPr lang="en-US" sz="1600" b="0" dirty="0" smtClean="0">
                          <a:solidFill>
                            <a:schemeClr val="tx2"/>
                          </a:solidFill>
                        </a:rPr>
                        <a:t>Behavioral Expectations</a:t>
                      </a:r>
                      <a:endParaRPr lang="en-US" sz="1600" b="0" dirty="0">
                        <a:solidFill>
                          <a:schemeClr val="tx2"/>
                        </a:solidFill>
                        <a:latin typeface="+mn-lt"/>
                        <a:cs typeface="Tw Cen MT"/>
                      </a:endParaRPr>
                    </a:p>
                  </a:txBody>
                  <a:tcPr/>
                </a:tc>
              </a:tr>
              <a:tr h="291670">
                <a:tc>
                  <a:txBody>
                    <a:bodyPr/>
                    <a:lstStyle/>
                    <a:p>
                      <a:r>
                        <a:rPr lang="en-US" sz="1600" b="1" dirty="0" smtClean="0">
                          <a:solidFill>
                            <a:schemeClr val="accent6"/>
                          </a:solidFill>
                        </a:rPr>
                        <a:t>TFI 1.4</a:t>
                      </a:r>
                      <a:endParaRPr lang="en-US" sz="1600" b="1" dirty="0">
                        <a:solidFill>
                          <a:schemeClr val="accent6"/>
                        </a:solidFill>
                        <a:latin typeface="+mn-lt"/>
                        <a:cs typeface="Tw Cen MT"/>
                      </a:endParaRPr>
                    </a:p>
                  </a:txBody>
                  <a:tcPr/>
                </a:tc>
                <a:tc>
                  <a:txBody>
                    <a:bodyPr/>
                    <a:lstStyle/>
                    <a:p>
                      <a:r>
                        <a:rPr lang="en-US" sz="1600" b="1" dirty="0" smtClean="0">
                          <a:solidFill>
                            <a:schemeClr val="accent6"/>
                          </a:solidFill>
                        </a:rPr>
                        <a:t>Teaching Expectations</a:t>
                      </a:r>
                      <a:endParaRPr lang="en-US" sz="1600" b="1" dirty="0">
                        <a:solidFill>
                          <a:schemeClr val="accent6"/>
                        </a:solidFill>
                        <a:latin typeface="+mn-lt"/>
                        <a:cs typeface="Tw Cen MT"/>
                      </a:endParaRPr>
                    </a:p>
                  </a:txBody>
                  <a:tcPr/>
                </a:tc>
              </a:tr>
              <a:tr h="291670">
                <a:tc>
                  <a:txBody>
                    <a:bodyPr/>
                    <a:lstStyle/>
                    <a:p>
                      <a:r>
                        <a:rPr lang="en-US" sz="1600" b="0" dirty="0" smtClean="0">
                          <a:solidFill>
                            <a:schemeClr val="tx2"/>
                          </a:solidFill>
                        </a:rPr>
                        <a:t>TFI 1.5</a:t>
                      </a:r>
                      <a:endParaRPr lang="en-US" sz="1600" b="0" dirty="0">
                        <a:solidFill>
                          <a:schemeClr val="tx2"/>
                        </a:solidFill>
                        <a:latin typeface="+mn-lt"/>
                        <a:cs typeface="Tw Cen MT"/>
                      </a:endParaRPr>
                    </a:p>
                  </a:txBody>
                  <a:tcPr/>
                </a:tc>
                <a:tc>
                  <a:txBody>
                    <a:bodyPr/>
                    <a:lstStyle/>
                    <a:p>
                      <a:r>
                        <a:rPr lang="en-US" sz="1600" b="0" dirty="0" smtClean="0">
                          <a:solidFill>
                            <a:schemeClr val="tx2"/>
                          </a:solidFill>
                        </a:rPr>
                        <a:t>Problem Behavior Definitions</a:t>
                      </a:r>
                      <a:endParaRPr lang="en-US" sz="1600" b="0" dirty="0">
                        <a:solidFill>
                          <a:schemeClr val="tx2"/>
                        </a:solidFill>
                        <a:latin typeface="+mn-lt"/>
                        <a:cs typeface="Tw Cen MT"/>
                      </a:endParaRPr>
                    </a:p>
                  </a:txBody>
                  <a:tcPr/>
                </a:tc>
              </a:tr>
              <a:tr h="291670">
                <a:tc>
                  <a:txBody>
                    <a:bodyPr/>
                    <a:lstStyle/>
                    <a:p>
                      <a:r>
                        <a:rPr lang="en-US" sz="1600" dirty="0" smtClean="0">
                          <a:solidFill>
                            <a:schemeClr val="tx2"/>
                          </a:solidFill>
                        </a:rPr>
                        <a:t>TFI</a:t>
                      </a:r>
                      <a:r>
                        <a:rPr lang="en-US" sz="1600" baseline="0" dirty="0" smtClean="0">
                          <a:solidFill>
                            <a:schemeClr val="tx2"/>
                          </a:solidFill>
                        </a:rPr>
                        <a:t> </a:t>
                      </a:r>
                      <a:r>
                        <a:rPr lang="en-US" sz="1600" dirty="0" smtClean="0">
                          <a:solidFill>
                            <a:schemeClr val="tx2"/>
                          </a:solidFill>
                        </a:rPr>
                        <a:t>1.6</a:t>
                      </a:r>
                      <a:endParaRPr lang="en-US" sz="1600" dirty="0">
                        <a:solidFill>
                          <a:schemeClr val="tx2"/>
                        </a:solidFill>
                        <a:latin typeface="+mn-lt"/>
                        <a:cs typeface="Tw Cen MT"/>
                      </a:endParaRPr>
                    </a:p>
                  </a:txBody>
                  <a:tcPr/>
                </a:tc>
                <a:tc>
                  <a:txBody>
                    <a:bodyPr/>
                    <a:lstStyle/>
                    <a:p>
                      <a:r>
                        <a:rPr lang="en-US" sz="1600" dirty="0" smtClean="0">
                          <a:solidFill>
                            <a:schemeClr val="tx2"/>
                          </a:solidFill>
                        </a:rPr>
                        <a:t>Discipline</a:t>
                      </a:r>
                      <a:r>
                        <a:rPr lang="en-US" sz="1600" baseline="0" dirty="0" smtClean="0">
                          <a:solidFill>
                            <a:schemeClr val="tx2"/>
                          </a:solidFill>
                        </a:rPr>
                        <a:t> Policies</a:t>
                      </a:r>
                      <a:endParaRPr lang="en-US" sz="1600" dirty="0">
                        <a:solidFill>
                          <a:schemeClr val="tx2"/>
                        </a:solidFill>
                        <a:latin typeface="+mn-lt"/>
                        <a:cs typeface="Tw Cen MT"/>
                      </a:endParaRPr>
                    </a:p>
                  </a:txBody>
                  <a:tcPr/>
                </a:tc>
              </a:tr>
              <a:tr h="291670">
                <a:tc>
                  <a:txBody>
                    <a:bodyPr/>
                    <a:lstStyle/>
                    <a:p>
                      <a:r>
                        <a:rPr lang="en-US" sz="1600" dirty="0" smtClean="0">
                          <a:solidFill>
                            <a:schemeClr val="tx2"/>
                          </a:solidFill>
                        </a:rPr>
                        <a:t>TFI 1.7</a:t>
                      </a:r>
                      <a:endParaRPr lang="en-US" sz="1600" dirty="0">
                        <a:solidFill>
                          <a:schemeClr val="tx2"/>
                        </a:solidFill>
                        <a:latin typeface="+mn-lt"/>
                        <a:cs typeface="Tw Cen MT"/>
                      </a:endParaRPr>
                    </a:p>
                  </a:txBody>
                  <a:tcPr/>
                </a:tc>
                <a:tc>
                  <a:txBody>
                    <a:bodyPr/>
                    <a:lstStyle/>
                    <a:p>
                      <a:r>
                        <a:rPr lang="en-US" sz="1600" dirty="0" smtClean="0">
                          <a:solidFill>
                            <a:schemeClr val="tx2"/>
                          </a:solidFill>
                        </a:rPr>
                        <a:t>Professional Development</a:t>
                      </a:r>
                      <a:endParaRPr lang="en-US" sz="1600" dirty="0">
                        <a:solidFill>
                          <a:schemeClr val="tx2"/>
                        </a:solidFill>
                        <a:latin typeface="+mn-lt"/>
                        <a:cs typeface="Tw Cen MT"/>
                      </a:endParaRPr>
                    </a:p>
                  </a:txBody>
                  <a:tcPr/>
                </a:tc>
              </a:tr>
              <a:tr h="291670">
                <a:tc>
                  <a:txBody>
                    <a:bodyPr/>
                    <a:lstStyle/>
                    <a:p>
                      <a:r>
                        <a:rPr lang="en-US" sz="1600" dirty="0" smtClean="0">
                          <a:solidFill>
                            <a:schemeClr val="tx2"/>
                          </a:solidFill>
                        </a:rPr>
                        <a:t>TFI 1.8</a:t>
                      </a:r>
                      <a:endParaRPr lang="en-US" sz="1600" dirty="0">
                        <a:solidFill>
                          <a:schemeClr val="tx2"/>
                        </a:solidFill>
                        <a:latin typeface="+mn-lt"/>
                        <a:cs typeface="Tw Cen MT"/>
                      </a:endParaRPr>
                    </a:p>
                  </a:txBody>
                  <a:tcPr/>
                </a:tc>
                <a:tc>
                  <a:txBody>
                    <a:bodyPr/>
                    <a:lstStyle/>
                    <a:p>
                      <a:r>
                        <a:rPr lang="en-US" sz="1600" dirty="0" smtClean="0">
                          <a:solidFill>
                            <a:schemeClr val="tx2"/>
                          </a:solidFill>
                        </a:rPr>
                        <a:t>Classroom Procedures</a:t>
                      </a:r>
                      <a:endParaRPr lang="en-US" sz="1600" dirty="0">
                        <a:solidFill>
                          <a:schemeClr val="tx2"/>
                        </a:solidFill>
                        <a:latin typeface="+mn-lt"/>
                        <a:cs typeface="Tw Cen MT"/>
                      </a:endParaRPr>
                    </a:p>
                  </a:txBody>
                  <a:tcPr/>
                </a:tc>
              </a:tr>
              <a:tr h="503793">
                <a:tc>
                  <a:txBody>
                    <a:bodyPr/>
                    <a:lstStyle/>
                    <a:p>
                      <a:r>
                        <a:rPr lang="en-US" sz="1600" dirty="0" smtClean="0">
                          <a:solidFill>
                            <a:schemeClr val="tx2"/>
                          </a:solidFill>
                        </a:rPr>
                        <a:t>TFI 1.9</a:t>
                      </a:r>
                      <a:endParaRPr lang="en-US" sz="1600" dirty="0">
                        <a:solidFill>
                          <a:schemeClr val="tx2"/>
                        </a:solidFill>
                        <a:latin typeface="+mn-lt"/>
                        <a:cs typeface="Tw Cen MT"/>
                      </a:endParaRPr>
                    </a:p>
                  </a:txBody>
                  <a:tcPr/>
                </a:tc>
                <a:tc>
                  <a:txBody>
                    <a:bodyPr/>
                    <a:lstStyle/>
                    <a:p>
                      <a:r>
                        <a:rPr lang="en-US" sz="1600" dirty="0" smtClean="0">
                          <a:solidFill>
                            <a:schemeClr val="tx2"/>
                          </a:solidFill>
                        </a:rPr>
                        <a:t>Feedback and Acknowledgement</a:t>
                      </a:r>
                      <a:endParaRPr lang="en-US" sz="1600" dirty="0">
                        <a:solidFill>
                          <a:schemeClr val="tx2"/>
                        </a:solidFill>
                        <a:latin typeface="+mn-lt"/>
                        <a:cs typeface="Tw Cen MT"/>
                      </a:endParaRPr>
                    </a:p>
                  </a:txBody>
                  <a:tcPr/>
                </a:tc>
              </a:tr>
              <a:tr h="291670">
                <a:tc>
                  <a:txBody>
                    <a:bodyPr/>
                    <a:lstStyle/>
                    <a:p>
                      <a:r>
                        <a:rPr lang="en-US" sz="1600" dirty="0" smtClean="0">
                          <a:solidFill>
                            <a:schemeClr val="tx2"/>
                          </a:solidFill>
                        </a:rPr>
                        <a:t>TFI 1.10</a:t>
                      </a:r>
                      <a:endParaRPr lang="en-US" sz="1600" dirty="0">
                        <a:solidFill>
                          <a:schemeClr val="tx2"/>
                        </a:solidFill>
                        <a:latin typeface="+mn-lt"/>
                        <a:cs typeface="Tw Cen MT"/>
                      </a:endParaRPr>
                    </a:p>
                  </a:txBody>
                  <a:tcPr/>
                </a:tc>
                <a:tc>
                  <a:txBody>
                    <a:bodyPr/>
                    <a:lstStyle/>
                    <a:p>
                      <a:r>
                        <a:rPr lang="en-US" sz="1600" dirty="0" smtClean="0">
                          <a:solidFill>
                            <a:schemeClr val="tx2"/>
                          </a:solidFill>
                        </a:rPr>
                        <a:t>Faculty Involvement</a:t>
                      </a:r>
                      <a:endParaRPr lang="en-US" sz="1600" dirty="0">
                        <a:solidFill>
                          <a:schemeClr val="tx2"/>
                        </a:solidFill>
                        <a:latin typeface="+mn-lt"/>
                        <a:cs typeface="Tw Cen MT"/>
                      </a:endParaRPr>
                    </a:p>
                  </a:txBody>
                  <a:tcPr/>
                </a:tc>
              </a:tr>
              <a:tr h="555913">
                <a:tc>
                  <a:txBody>
                    <a:bodyPr/>
                    <a:lstStyle/>
                    <a:p>
                      <a:r>
                        <a:rPr lang="en-US" sz="1600" dirty="0" smtClean="0">
                          <a:solidFill>
                            <a:schemeClr val="tx2"/>
                          </a:solidFill>
                        </a:rPr>
                        <a:t>TFI 1.11</a:t>
                      </a:r>
                      <a:endParaRPr lang="en-US" sz="1600" dirty="0">
                        <a:solidFill>
                          <a:schemeClr val="tx2"/>
                        </a:solidFill>
                        <a:latin typeface="+mn-lt"/>
                        <a:cs typeface="Tw Cen MT"/>
                      </a:endParaRPr>
                    </a:p>
                  </a:txBody>
                  <a:tcPr/>
                </a:tc>
                <a:tc>
                  <a:txBody>
                    <a:bodyPr/>
                    <a:lstStyle/>
                    <a:p>
                      <a:r>
                        <a:rPr lang="en-US" sz="1600" dirty="0" smtClean="0">
                          <a:solidFill>
                            <a:schemeClr val="tx2"/>
                          </a:solidFill>
                        </a:rPr>
                        <a:t>Student/Family/Community</a:t>
                      </a:r>
                      <a:r>
                        <a:rPr lang="en-US" sz="1600" baseline="0" dirty="0" smtClean="0">
                          <a:solidFill>
                            <a:schemeClr val="tx2"/>
                          </a:solidFill>
                        </a:rPr>
                        <a:t> Involvement</a:t>
                      </a:r>
                      <a:endParaRPr lang="en-US" sz="1600" dirty="0">
                        <a:solidFill>
                          <a:schemeClr val="tx2"/>
                        </a:solidFill>
                        <a:latin typeface="+mn-lt"/>
                        <a:cs typeface="Tw Cen MT"/>
                      </a:endParaRPr>
                    </a:p>
                  </a:txBody>
                  <a:tcPr/>
                </a:tc>
              </a:tr>
            </a:tbl>
          </a:graphicData>
        </a:graphic>
      </p:graphicFrame>
      <p:graphicFrame>
        <p:nvGraphicFramePr>
          <p:cNvPr id="4" name="Table 3" descr="Two items listed: team composition and team operating procedures" title="TFI Sub-scale: Team"/>
          <p:cNvGraphicFramePr>
            <a:graphicFrameLocks noGrp="1"/>
          </p:cNvGraphicFramePr>
          <p:nvPr>
            <p:extLst>
              <p:ext uri="{D42A27DB-BD31-4B8C-83A1-F6EECF244321}">
                <p14:modId xmlns:p14="http://schemas.microsoft.com/office/powerpoint/2010/main" val="336243460"/>
              </p:ext>
            </p:extLst>
          </p:nvPr>
        </p:nvGraphicFramePr>
        <p:xfrm>
          <a:off x="724108" y="1229597"/>
          <a:ext cx="3591414" cy="1066800"/>
        </p:xfrm>
        <a:graphic>
          <a:graphicData uri="http://schemas.openxmlformats.org/drawingml/2006/table">
            <a:tbl>
              <a:tblPr firstRow="1" bandRow="1">
                <a:tableStyleId>{69012ECD-51FC-41F1-AA8D-1B2483CD663E}</a:tableStyleId>
              </a:tblPr>
              <a:tblGrid>
                <a:gridCol w="837063"/>
                <a:gridCol w="2754351"/>
              </a:tblGrid>
              <a:tr h="316406">
                <a:tc gridSpan="2">
                  <a:txBody>
                    <a:bodyPr/>
                    <a:lstStyle/>
                    <a:p>
                      <a:pPr algn="ctr"/>
                      <a:r>
                        <a:rPr lang="en-US" sz="2000" b="0" u="none" dirty="0" smtClean="0">
                          <a:solidFill>
                            <a:schemeClr val="tx2"/>
                          </a:solidFill>
                        </a:rPr>
                        <a:t>TFI Sub-Scale: </a:t>
                      </a:r>
                      <a:r>
                        <a:rPr lang="en-US" sz="2000" u="none" dirty="0" smtClean="0">
                          <a:solidFill>
                            <a:schemeClr val="tx2"/>
                          </a:solidFill>
                        </a:rPr>
                        <a:t>Team </a:t>
                      </a:r>
                      <a:endParaRPr lang="en-US" sz="2000" b="0" u="none" dirty="0">
                        <a:solidFill>
                          <a:schemeClr val="tx2"/>
                        </a:solidFill>
                        <a:latin typeface="+mn-lt"/>
                        <a:cs typeface="Tw Cen MT"/>
                      </a:endParaRPr>
                    </a:p>
                  </a:txBody>
                  <a:tcPr/>
                </a:tc>
                <a:tc hMerge="1">
                  <a:txBody>
                    <a:bodyPr/>
                    <a:lstStyle/>
                    <a:p>
                      <a:endParaRPr lang="en-US" dirty="0"/>
                    </a:p>
                  </a:txBody>
                  <a:tcPr/>
                </a:tc>
              </a:tr>
              <a:tr h="286365">
                <a:tc>
                  <a:txBody>
                    <a:bodyPr/>
                    <a:lstStyle/>
                    <a:p>
                      <a:r>
                        <a:rPr lang="en-US" sz="1600" dirty="0" smtClean="0">
                          <a:solidFill>
                            <a:schemeClr val="tx2"/>
                          </a:solidFill>
                          <a:latin typeface="Calibri" charset="0"/>
                          <a:ea typeface="Calibri" charset="0"/>
                          <a:cs typeface="Calibri" charset="0"/>
                        </a:rPr>
                        <a:t>TFI 1.1</a:t>
                      </a:r>
                      <a:endParaRPr lang="en-US" sz="1600" dirty="0">
                        <a:solidFill>
                          <a:schemeClr val="tx2"/>
                        </a:solidFill>
                        <a:latin typeface="Calibri" charset="0"/>
                        <a:ea typeface="Calibri" charset="0"/>
                        <a:cs typeface="Calibri" charset="0"/>
                      </a:endParaRPr>
                    </a:p>
                  </a:txBody>
                  <a:tcPr/>
                </a:tc>
                <a:tc>
                  <a:txBody>
                    <a:bodyPr/>
                    <a:lstStyle/>
                    <a:p>
                      <a:r>
                        <a:rPr lang="en-US" sz="1600" dirty="0" smtClean="0">
                          <a:solidFill>
                            <a:schemeClr val="tx2"/>
                          </a:solidFill>
                          <a:latin typeface="Calibri" charset="0"/>
                          <a:ea typeface="Calibri" charset="0"/>
                          <a:cs typeface="Calibri" charset="0"/>
                        </a:rPr>
                        <a:t>Team Composition</a:t>
                      </a:r>
                      <a:endParaRPr lang="en-US" sz="1600" dirty="0">
                        <a:solidFill>
                          <a:schemeClr val="tx2"/>
                        </a:solidFill>
                        <a:latin typeface="Calibri" charset="0"/>
                        <a:ea typeface="Calibri" charset="0"/>
                        <a:cs typeface="Calibri" charset="0"/>
                      </a:endParaRPr>
                    </a:p>
                  </a:txBody>
                  <a:tcPr/>
                </a:tc>
              </a:tr>
              <a:tr h="286365">
                <a:tc>
                  <a:txBody>
                    <a:bodyPr/>
                    <a:lstStyle/>
                    <a:p>
                      <a:r>
                        <a:rPr lang="en-US" sz="1600" dirty="0" smtClean="0">
                          <a:solidFill>
                            <a:schemeClr val="tx2"/>
                          </a:solidFill>
                          <a:latin typeface="Calibri" charset="0"/>
                          <a:ea typeface="Calibri" charset="0"/>
                          <a:cs typeface="Calibri" charset="0"/>
                        </a:rPr>
                        <a:t>TFI</a:t>
                      </a:r>
                      <a:r>
                        <a:rPr lang="en-US" sz="1600" baseline="0" dirty="0" smtClean="0">
                          <a:solidFill>
                            <a:schemeClr val="tx2"/>
                          </a:solidFill>
                          <a:latin typeface="Calibri" charset="0"/>
                          <a:ea typeface="Calibri" charset="0"/>
                          <a:cs typeface="Calibri" charset="0"/>
                        </a:rPr>
                        <a:t> </a:t>
                      </a:r>
                      <a:r>
                        <a:rPr lang="en-US" sz="1600" dirty="0" smtClean="0">
                          <a:solidFill>
                            <a:schemeClr val="tx2"/>
                          </a:solidFill>
                          <a:latin typeface="Calibri" charset="0"/>
                          <a:ea typeface="Calibri" charset="0"/>
                          <a:cs typeface="Calibri" charset="0"/>
                        </a:rPr>
                        <a:t>1.2</a:t>
                      </a:r>
                      <a:endParaRPr lang="en-US" sz="1600" dirty="0">
                        <a:solidFill>
                          <a:schemeClr val="tx2"/>
                        </a:solidFill>
                        <a:latin typeface="Calibri" charset="0"/>
                        <a:ea typeface="Calibri" charset="0"/>
                        <a:cs typeface="Calibri" charset="0"/>
                      </a:endParaRPr>
                    </a:p>
                  </a:txBody>
                  <a:tcPr/>
                </a:tc>
                <a:tc>
                  <a:txBody>
                    <a:bodyPr/>
                    <a:lstStyle/>
                    <a:p>
                      <a:r>
                        <a:rPr lang="en-US" sz="1600" dirty="0" smtClean="0">
                          <a:solidFill>
                            <a:schemeClr val="tx2"/>
                          </a:solidFill>
                          <a:latin typeface="Calibri" charset="0"/>
                          <a:ea typeface="Calibri" charset="0"/>
                          <a:cs typeface="Calibri" charset="0"/>
                        </a:rPr>
                        <a:t>Team Operating Procedures</a:t>
                      </a:r>
                      <a:endParaRPr lang="en-US" sz="1600" dirty="0">
                        <a:solidFill>
                          <a:schemeClr val="tx2"/>
                        </a:solidFill>
                        <a:latin typeface="Calibri" charset="0"/>
                        <a:ea typeface="Calibri" charset="0"/>
                        <a:cs typeface="Calibri" charset="0"/>
                      </a:endParaRPr>
                    </a:p>
                  </a:txBody>
                  <a:tcPr/>
                </a:tc>
              </a:tr>
            </a:tbl>
          </a:graphicData>
        </a:graphic>
      </p:graphicFrame>
      <p:pic>
        <p:nvPicPr>
          <p:cNvPr id="6" name="Picture 5" descr=" " title="Core Content Ic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1167409" y="288118"/>
            <a:ext cx="6783410" cy="713232"/>
          </a:xfrm>
        </p:spPr>
        <p:txBody>
          <a:bodyPr>
            <a:normAutofit fontScale="90000"/>
          </a:bodyPr>
          <a:lstStyle/>
          <a:p>
            <a:pPr algn="l"/>
            <a:r>
              <a:rPr lang="en-US" sz="3600" dirty="0" smtClean="0"/>
              <a:t> Tier 1: Professional Learning Roadmap</a:t>
            </a:r>
            <a:endParaRPr lang="en-US" sz="3600" dirty="0"/>
          </a:p>
        </p:txBody>
      </p:sp>
    </p:spTree>
    <p:extLst>
      <p:ext uri="{BB962C8B-B14F-4D97-AF65-F5344CB8AC3E}">
        <p14:creationId xmlns:p14="http://schemas.microsoft.com/office/powerpoint/2010/main" val="1991744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is a picture of a teacher.  She is point to the white board and looking toward the class which cannot be seen." title="Teacher pictur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75533" y="1646422"/>
            <a:ext cx="1947333" cy="1617133"/>
          </a:xfrm>
          <a:prstGeom prst="rect">
            <a:avLst/>
          </a:prstGeom>
          <a:ln w="28575" cmpd="sng">
            <a:solidFill>
              <a:schemeClr val="tx1"/>
            </a:solid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p:txBody>
          <a:bodyPr>
            <a:noAutofit/>
          </a:bodyPr>
          <a:lstStyle/>
          <a:p>
            <a:pPr marL="57150" indent="0">
              <a:spcBef>
                <a:spcPts val="0"/>
              </a:spcBef>
              <a:spcAft>
                <a:spcPts val="600"/>
              </a:spcAft>
              <a:buNone/>
            </a:pPr>
            <a:r>
              <a:rPr lang="en-US" sz="2400" b="1" dirty="0"/>
              <a:t>Purpose: </a:t>
            </a:r>
          </a:p>
          <a:p>
            <a:pPr marL="514350">
              <a:spcBef>
                <a:spcPts val="0"/>
              </a:spcBef>
              <a:spcAft>
                <a:spcPts val="600"/>
              </a:spcAft>
              <a:buNone/>
            </a:pPr>
            <a:r>
              <a:rPr lang="en-US" sz="2200" dirty="0"/>
              <a:t>Prepare and plan for facilitating implementation </a:t>
            </a:r>
            <a:endParaRPr lang="en-US" sz="2200" dirty="0" smtClean="0"/>
          </a:p>
          <a:p>
            <a:pPr marL="514350">
              <a:spcBef>
                <a:spcPts val="0"/>
              </a:spcBef>
              <a:spcAft>
                <a:spcPts val="600"/>
              </a:spcAft>
              <a:buNone/>
            </a:pPr>
            <a:r>
              <a:rPr lang="en-US" sz="2200" dirty="0"/>
              <a:t>o</a:t>
            </a:r>
            <a:r>
              <a:rPr lang="en-US" sz="2200" dirty="0" smtClean="0"/>
              <a:t>f </a:t>
            </a:r>
            <a:r>
              <a:rPr lang="en-US" sz="2200" dirty="0"/>
              <a:t>t</a:t>
            </a:r>
            <a:r>
              <a:rPr lang="en-US" sz="2200" dirty="0" smtClean="0"/>
              <a:t>eaching </a:t>
            </a:r>
            <a:r>
              <a:rPr lang="en-US" sz="2200" dirty="0"/>
              <a:t>the </a:t>
            </a:r>
            <a:r>
              <a:rPr lang="en-US" sz="2200" dirty="0">
                <a:solidFill>
                  <a:srgbClr val="1D2A52"/>
                </a:solidFill>
              </a:rPr>
              <a:t>school-wide and classroom-</a:t>
            </a:r>
            <a:r>
              <a:rPr lang="en-US" sz="2200" dirty="0"/>
              <a:t>wide</a:t>
            </a:r>
            <a:r>
              <a:rPr lang="en-US" sz="2200" dirty="0">
                <a:solidFill>
                  <a:srgbClr val="0000FF"/>
                </a:solidFill>
              </a:rPr>
              <a:t> </a:t>
            </a:r>
            <a:endParaRPr lang="en-US" sz="2200" dirty="0" smtClean="0">
              <a:solidFill>
                <a:srgbClr val="0000FF"/>
              </a:solidFill>
            </a:endParaRPr>
          </a:p>
          <a:p>
            <a:pPr marL="514350">
              <a:spcBef>
                <a:spcPts val="0"/>
              </a:spcBef>
              <a:spcAft>
                <a:spcPts val="600"/>
              </a:spcAft>
              <a:buNone/>
            </a:pPr>
            <a:r>
              <a:rPr lang="en-US" sz="2200" dirty="0" smtClean="0"/>
              <a:t>Expectations</a:t>
            </a:r>
          </a:p>
          <a:p>
            <a:pPr marL="514350">
              <a:spcBef>
                <a:spcPts val="0"/>
              </a:spcBef>
              <a:spcAft>
                <a:spcPts val="600"/>
              </a:spcAft>
              <a:buNone/>
            </a:pPr>
            <a:endParaRPr lang="en-US" sz="2200" i="1" dirty="0">
              <a:solidFill>
                <a:srgbClr val="1D2A52"/>
              </a:solidFill>
            </a:endParaRPr>
          </a:p>
          <a:p>
            <a:pPr marL="57150" indent="0">
              <a:spcBef>
                <a:spcPts val="0"/>
              </a:spcBef>
              <a:spcAft>
                <a:spcPts val="600"/>
              </a:spcAft>
              <a:buNone/>
            </a:pPr>
            <a:r>
              <a:rPr lang="en-US" sz="2400" b="1" dirty="0" smtClean="0"/>
              <a:t>Outcomes:</a:t>
            </a:r>
          </a:p>
          <a:p>
            <a:pPr marL="114300" lvl="0" indent="0">
              <a:buNone/>
            </a:pPr>
            <a:r>
              <a:rPr lang="en-US" sz="2200" dirty="0" smtClean="0"/>
              <a:t>Expected </a:t>
            </a:r>
            <a:r>
              <a:rPr lang="en-US" sz="2200" dirty="0"/>
              <a:t>academic and social behaviors are taught</a:t>
            </a:r>
          </a:p>
          <a:p>
            <a:pPr marL="114300" lvl="0" indent="0">
              <a:buNone/>
            </a:pPr>
            <a:r>
              <a:rPr lang="en-US" sz="2200" dirty="0"/>
              <a:t>directly to all students in classrooms and across other</a:t>
            </a:r>
          </a:p>
          <a:p>
            <a:pPr marL="114300" lvl="0" indent="0">
              <a:buNone/>
            </a:pPr>
            <a:r>
              <a:rPr lang="en-US" sz="2200" dirty="0"/>
              <a:t>campus settings/locations</a:t>
            </a:r>
            <a:r>
              <a:rPr lang="en-US" sz="2200" dirty="0" smtClean="0"/>
              <a:t>. (TFI 1.4)</a:t>
            </a:r>
            <a:endParaRPr lang="en-US" sz="2200" dirty="0"/>
          </a:p>
        </p:txBody>
      </p:sp>
      <p:pic>
        <p:nvPicPr>
          <p:cNvPr id="10" name="Picture 9" title="Core Content Ico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5" name="Title 4"/>
          <p:cNvSpPr>
            <a:spLocks noGrp="1"/>
          </p:cNvSpPr>
          <p:nvPr>
            <p:ph type="title"/>
          </p:nvPr>
        </p:nvSpPr>
        <p:spPr>
          <a:xfrm>
            <a:off x="1635760" y="335090"/>
            <a:ext cx="6987106" cy="915357"/>
          </a:xfrm>
        </p:spPr>
        <p:txBody>
          <a:bodyPr>
            <a:normAutofit/>
          </a:bodyPr>
          <a:lstStyle/>
          <a:p>
            <a:r>
              <a:rPr lang="en-US" dirty="0">
                <a:solidFill>
                  <a:schemeClr val="accent6"/>
                </a:solidFill>
              </a:rPr>
              <a:t>TFI 1.4 Purpose &amp; Outcomes</a:t>
            </a:r>
            <a:endParaRPr lang="en-US" dirty="0"/>
          </a:p>
        </p:txBody>
      </p:sp>
    </p:spTree>
    <p:extLst>
      <p:ext uri="{BB962C8B-B14F-4D97-AF65-F5344CB8AC3E}">
        <p14:creationId xmlns:p14="http://schemas.microsoft.com/office/powerpoint/2010/main" val="188274301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2940" y="5834528"/>
            <a:ext cx="5632824" cy="307777"/>
          </a:xfrm>
          <a:prstGeom prst="rect">
            <a:avLst/>
          </a:prstGeom>
          <a:noFill/>
        </p:spPr>
        <p:txBody>
          <a:bodyPr wrap="square" rtlCol="0">
            <a:spAutoFit/>
          </a:bodyPr>
          <a:lstStyle/>
          <a:p>
            <a:r>
              <a:rPr lang="en-US" sz="1400" dirty="0">
                <a:solidFill>
                  <a:schemeClr val="tx2"/>
                </a:solidFill>
                <a:latin typeface="Tw Cen MT"/>
                <a:cs typeface="Tw Cen MT"/>
                <a:hlinkClick r:id="rId3"/>
              </a:rPr>
              <a:t>http://</a:t>
            </a:r>
            <a:r>
              <a:rPr lang="en-US" sz="1400" dirty="0" err="1">
                <a:solidFill>
                  <a:schemeClr val="tx2"/>
                </a:solidFill>
                <a:latin typeface="Tw Cen MT"/>
                <a:cs typeface="Tw Cen MT"/>
                <a:hlinkClick r:id="rId3"/>
              </a:rPr>
              <a:t>www.thefuntheory.com</a:t>
            </a:r>
            <a:r>
              <a:rPr lang="en-US" sz="1400" dirty="0">
                <a:solidFill>
                  <a:schemeClr val="tx2"/>
                </a:solidFill>
                <a:latin typeface="Tw Cen MT"/>
                <a:cs typeface="Tw Cen MT"/>
                <a:hlinkClick r:id="rId3"/>
              </a:rPr>
              <a:t>/piano-staircase</a:t>
            </a:r>
            <a:endParaRPr lang="en-US" sz="1400" dirty="0">
              <a:solidFill>
                <a:schemeClr val="tx2"/>
              </a:solidFill>
              <a:latin typeface="Tw Cen MT"/>
              <a:cs typeface="Tw Cen MT"/>
            </a:endParaRPr>
          </a:p>
        </p:txBody>
      </p:sp>
      <p:pic>
        <p:nvPicPr>
          <p:cNvPr id="6" name="Picture 5" descr="This is a picture of a flight of stairs that are painted to look like piano keys.  People are walking up the stairs and people on the adjacent up escalator look on." title="Musical stairs pictu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717" y="1329489"/>
            <a:ext cx="7391400" cy="3784600"/>
          </a:xfrm>
          <a:prstGeom prst="rect">
            <a:avLst/>
          </a:prstGeom>
        </p:spPr>
      </p:pic>
      <p:pic>
        <p:nvPicPr>
          <p:cNvPr id="7" name="Picture 6" descr=" " title="Core Content Icon"/>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5" name="Title 2"/>
          <p:cNvSpPr>
            <a:spLocks noGrp="1"/>
          </p:cNvSpPr>
          <p:nvPr>
            <p:ph type="title"/>
          </p:nvPr>
        </p:nvSpPr>
        <p:spPr>
          <a:xfrm>
            <a:off x="1140666" y="344828"/>
            <a:ext cx="6987106" cy="915357"/>
          </a:xfrm>
        </p:spPr>
        <p:txBody>
          <a:bodyPr/>
          <a:lstStyle/>
          <a:p>
            <a:r>
              <a:rPr lang="en-US" dirty="0" smtClean="0">
                <a:solidFill>
                  <a:srgbClr val="1D2A53"/>
                </a:solidFill>
              </a:rPr>
              <a:t>The Fun Theory</a:t>
            </a:r>
            <a:endParaRPr lang="en-US" dirty="0">
              <a:solidFill>
                <a:srgbClr val="1D2A53"/>
              </a:solidFill>
            </a:endParaRPr>
          </a:p>
        </p:txBody>
      </p:sp>
    </p:spTree>
    <p:extLst>
      <p:ext uri="{BB962C8B-B14F-4D97-AF65-F5344CB8AC3E}">
        <p14:creationId xmlns:p14="http://schemas.microsoft.com/office/powerpoint/2010/main" val="3572911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2"/>
          <p:cNvSpPr txBox="1">
            <a:spLocks noChangeArrowheads="1"/>
          </p:cNvSpPr>
          <p:nvPr>
            <p:custDataLst>
              <p:tags r:id="rId2"/>
            </p:custDataLst>
          </p:nvPr>
        </p:nvSpPr>
        <p:spPr bwMode="auto">
          <a:xfrm>
            <a:off x="296486" y="2286000"/>
            <a:ext cx="8009314" cy="3108535"/>
          </a:xfrm>
          <a:prstGeom prst="rect">
            <a:avLst/>
          </a:prstGeom>
          <a:noFill/>
          <a:ln>
            <a:noFill/>
          </a:ln>
          <a:extLst/>
        </p:spPr>
        <p:txBody>
          <a:bodyPr wrap="square" lIns="91436" tIns="45716" rIns="91436" bIns="45716">
            <a:spAutoFit/>
          </a:bodyPr>
          <a:lstStyle>
            <a:lvl1pPr defTabSz="822325" eaLnBrk="0" hangingPunct="0">
              <a:defRPr>
                <a:solidFill>
                  <a:schemeClr val="tx1"/>
                </a:solidFill>
                <a:latin typeface="Calibri" pitchFamily="34" charset="0"/>
                <a:cs typeface="Arial" pitchFamily="34" charset="0"/>
              </a:defRPr>
            </a:lvl1pPr>
            <a:lvl2pPr marL="742950" indent="-285750" defTabSz="822325" eaLnBrk="0" hangingPunct="0">
              <a:defRPr>
                <a:solidFill>
                  <a:schemeClr val="tx1"/>
                </a:solidFill>
                <a:latin typeface="Calibri" pitchFamily="34" charset="0"/>
                <a:cs typeface="Arial" pitchFamily="34" charset="0"/>
              </a:defRPr>
            </a:lvl2pPr>
            <a:lvl3pPr marL="1143000" indent="-228600" defTabSz="822325" eaLnBrk="0" hangingPunct="0">
              <a:defRPr>
                <a:solidFill>
                  <a:schemeClr val="tx1"/>
                </a:solidFill>
                <a:latin typeface="Calibri" pitchFamily="34" charset="0"/>
                <a:cs typeface="Arial" pitchFamily="34" charset="0"/>
              </a:defRPr>
            </a:lvl3pPr>
            <a:lvl4pPr marL="1600200" indent="-228600" defTabSz="822325" eaLnBrk="0" hangingPunct="0">
              <a:defRPr>
                <a:solidFill>
                  <a:schemeClr val="tx1"/>
                </a:solidFill>
                <a:latin typeface="Calibri" pitchFamily="34" charset="0"/>
                <a:cs typeface="Arial" pitchFamily="34" charset="0"/>
              </a:defRPr>
            </a:lvl4pPr>
            <a:lvl5pPr marL="2057400" indent="-228600" defTabSz="822325" eaLnBrk="0" hangingPunct="0">
              <a:defRPr>
                <a:solidFill>
                  <a:schemeClr val="tx1"/>
                </a:solidFill>
                <a:latin typeface="Calibri" pitchFamily="34" charset="0"/>
                <a:cs typeface="Arial" pitchFamily="34" charset="0"/>
              </a:defRPr>
            </a:lvl5pPr>
            <a:lvl6pPr marL="2514600" indent="-228600" defTabSz="822325"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822325"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822325"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822325"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endParaRPr lang="en-US" sz="2800" dirty="0" smtClean="0">
              <a:solidFill>
                <a:srgbClr val="000000"/>
              </a:solidFill>
              <a:latin typeface="Tw Cen MT"/>
              <a:ea typeface="MS PGothic" pitchFamily="34" charset="-128"/>
            </a:endParaRPr>
          </a:p>
          <a:p>
            <a:pPr algn="ctr" eaLnBrk="1" hangingPunct="1"/>
            <a:r>
              <a:rPr lang="en-US" sz="3600" dirty="0" smtClean="0">
                <a:solidFill>
                  <a:srgbClr val="000000"/>
                </a:solidFill>
                <a:latin typeface="Tw Cen MT"/>
                <a:ea typeface="MS PGothic" pitchFamily="34" charset="-128"/>
              </a:rPr>
              <a:t>Once </a:t>
            </a:r>
            <a:r>
              <a:rPr lang="en-US" sz="3600" dirty="0">
                <a:solidFill>
                  <a:srgbClr val="000000"/>
                </a:solidFill>
                <a:latin typeface="Tw Cen MT"/>
                <a:ea typeface="MS PGothic" pitchFamily="34" charset="-128"/>
              </a:rPr>
              <a:t>you have developed school-wide expectations, it is not enough to just post the words on the walls…</a:t>
            </a:r>
          </a:p>
          <a:p>
            <a:pPr eaLnBrk="1" hangingPunct="1"/>
            <a:endParaRPr lang="en-US" sz="2800" dirty="0" smtClean="0">
              <a:solidFill>
                <a:schemeClr val="accent6"/>
              </a:solidFill>
              <a:latin typeface="Tw Cen MT"/>
              <a:ea typeface="MS PGothic" pitchFamily="34" charset="-128"/>
            </a:endParaRPr>
          </a:p>
          <a:p>
            <a:pPr algn="ctr" eaLnBrk="1" hangingPunct="1"/>
            <a:r>
              <a:rPr lang="en-US" sz="2800" b="1" dirty="0" smtClean="0">
                <a:solidFill>
                  <a:schemeClr val="accent6"/>
                </a:solidFill>
                <a:latin typeface="Tw Cen MT"/>
                <a:ea typeface="MS PGothic" pitchFamily="34" charset="-128"/>
              </a:rPr>
              <a:t>   </a:t>
            </a:r>
            <a:r>
              <a:rPr lang="en-US" sz="3200" b="1" dirty="0">
                <a:solidFill>
                  <a:schemeClr val="accent6"/>
                </a:solidFill>
                <a:latin typeface="Tw Cen MT"/>
                <a:ea typeface="MS PGothic" pitchFamily="34" charset="-128"/>
              </a:rPr>
              <a:t>YOU MUST TEACH (and RETEACH) THEM!</a:t>
            </a:r>
          </a:p>
        </p:txBody>
      </p:sp>
      <p:pic>
        <p:nvPicPr>
          <p:cNvPr id="10" name="Picture 9" descr=" " title="Core Content Icon"/>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4" name="Rectangle 2"/>
          <p:cNvSpPr>
            <a:spLocks noGrp="1" noChangeArrowheads="1"/>
          </p:cNvSpPr>
          <p:nvPr>
            <p:ph type="title"/>
            <p:custDataLst>
              <p:tags r:id="rId3"/>
            </p:custDataLst>
          </p:nvPr>
        </p:nvSpPr>
        <p:spPr>
          <a:xfrm>
            <a:off x="1329765" y="288118"/>
            <a:ext cx="7410823" cy="1997882"/>
          </a:xfrm>
          <a:noFill/>
        </p:spPr>
        <p:txBody>
          <a:bodyPr>
            <a:noAutofit/>
          </a:bodyPr>
          <a:lstStyle/>
          <a:p>
            <a:pPr algn="l" eaLnBrk="1" fontAlgn="auto" hangingPunct="1">
              <a:spcAft>
                <a:spcPts val="0"/>
              </a:spcAft>
              <a:defRPr/>
            </a:pP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600" dirty="0" smtClean="0"/>
              <a:t>Developing </a:t>
            </a:r>
            <a:r>
              <a:rPr lang="en-US" sz="3600" dirty="0"/>
              <a:t>a System for Teaching Appropriate </a:t>
            </a:r>
            <a:r>
              <a:rPr lang="en-US" sz="3600" dirty="0" smtClean="0"/>
              <a:t>School-wide &amp; Classroom-wide Lesson Plans</a:t>
            </a:r>
            <a:br>
              <a:rPr lang="en-US" sz="3600" dirty="0" smtClean="0"/>
            </a:br>
            <a:r>
              <a:rPr lang="en-US" sz="3600" dirty="0" smtClean="0"/>
              <a:t/>
            </a:r>
            <a:br>
              <a:rPr lang="en-US" sz="3600" dirty="0" smtClean="0"/>
            </a:br>
            <a:r>
              <a:rPr lang="en-US" dirty="0" smtClean="0"/>
              <a:t/>
            </a:r>
            <a:br>
              <a:rPr lang="en-US" dirty="0" smtClean="0"/>
            </a:br>
            <a:endParaRPr lang="en-US" dirty="0"/>
          </a:p>
        </p:txBody>
      </p:sp>
    </p:spTree>
    <p:custDataLst>
      <p:tags r:id="rId1"/>
    </p:custDataLst>
    <p:extLst>
      <p:ext uri="{BB962C8B-B14F-4D97-AF65-F5344CB8AC3E}">
        <p14:creationId xmlns:p14="http://schemas.microsoft.com/office/powerpoint/2010/main" val="322224811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Point Star 5"/>
          <p:cNvSpPr/>
          <p:nvPr/>
        </p:nvSpPr>
        <p:spPr>
          <a:xfrm>
            <a:off x="7955244" y="4607735"/>
            <a:ext cx="965200" cy="694266"/>
          </a:xfrm>
          <a:prstGeom prst="star5">
            <a:avLst>
              <a:gd name="adj" fmla="val 23859"/>
              <a:gd name="hf" fmla="val 105146"/>
              <a:gd name="vf" fmla="val 110557"/>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436" tIns="45716" rIns="91436" bIns="45716" anchor="ctr"/>
          <a:lstStyle/>
          <a:p>
            <a:pPr algn="ctr" defTabSz="822952">
              <a:defRPr/>
            </a:pPr>
            <a:r>
              <a:rPr lang="en-US" b="1" dirty="0" smtClean="0">
                <a:solidFill>
                  <a:srgbClr val="FFFFFF"/>
                </a:solidFill>
                <a:effectLst>
                  <a:outerShdw blurRad="38100" dist="38100" dir="2700000" algn="tl">
                    <a:srgbClr val="000000">
                      <a:alpha val="43137"/>
                    </a:srgbClr>
                  </a:outerShdw>
                </a:effectLst>
                <a:latin typeface="Tw Cen MT"/>
              </a:rPr>
              <a:t>28</a:t>
            </a:r>
            <a:endParaRPr lang="en-US" b="1" dirty="0">
              <a:solidFill>
                <a:srgbClr val="FFFFFF"/>
              </a:solidFill>
              <a:effectLst>
                <a:outerShdw blurRad="38100" dist="38100" dir="2700000" algn="tl">
                  <a:srgbClr val="000000">
                    <a:alpha val="43137"/>
                  </a:srgbClr>
                </a:outerShdw>
              </a:effectLst>
              <a:latin typeface="Tw Cen MT"/>
            </a:endParaRPr>
          </a:p>
        </p:txBody>
      </p:sp>
      <p:sp>
        <p:nvSpPr>
          <p:cNvPr id="5" name="5-Point Star 4"/>
          <p:cNvSpPr/>
          <p:nvPr/>
        </p:nvSpPr>
        <p:spPr>
          <a:xfrm>
            <a:off x="3091983" y="3392984"/>
            <a:ext cx="948676" cy="830493"/>
          </a:xfrm>
          <a:prstGeom prst="star5">
            <a:avLst>
              <a:gd name="adj" fmla="val 23859"/>
              <a:gd name="hf" fmla="val 105146"/>
              <a:gd name="vf" fmla="val 110557"/>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436" tIns="45716" rIns="91436" bIns="45716" anchor="ctr"/>
          <a:lstStyle/>
          <a:p>
            <a:pPr algn="ctr" defTabSz="822952">
              <a:defRPr/>
            </a:pPr>
            <a:r>
              <a:rPr lang="en-US" sz="1600" b="1" dirty="0">
                <a:solidFill>
                  <a:prstClr val="white"/>
                </a:solidFill>
                <a:effectLst>
                  <a:outerShdw blurRad="38100" dist="38100" dir="2700000" algn="tl">
                    <a:srgbClr val="000000">
                      <a:alpha val="43137"/>
                    </a:srgbClr>
                  </a:outerShdw>
                </a:effectLst>
                <a:latin typeface="Tw Cen MT"/>
              </a:rPr>
              <a:t>25</a:t>
            </a:r>
          </a:p>
        </p:txBody>
      </p:sp>
      <p:sp>
        <p:nvSpPr>
          <p:cNvPr id="2" name="5-Point Star 1"/>
          <p:cNvSpPr/>
          <p:nvPr/>
        </p:nvSpPr>
        <p:spPr>
          <a:xfrm>
            <a:off x="2208930" y="2885415"/>
            <a:ext cx="794400" cy="606425"/>
          </a:xfrm>
          <a:prstGeom prst="star5">
            <a:avLst>
              <a:gd name="adj" fmla="val 23859"/>
              <a:gd name="hf" fmla="val 105146"/>
              <a:gd name="vf" fmla="val 110557"/>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436" tIns="45716" rIns="91436" bIns="45716" anchor="ctr"/>
          <a:lstStyle/>
          <a:p>
            <a:pPr algn="ctr" defTabSz="822952">
              <a:defRPr/>
            </a:pPr>
            <a:r>
              <a:rPr lang="en-US" b="1" dirty="0">
                <a:solidFill>
                  <a:srgbClr val="FFFFFF"/>
                </a:solidFill>
                <a:latin typeface="Tw Cen MT"/>
              </a:rPr>
              <a:t>8</a:t>
            </a:r>
          </a:p>
        </p:txBody>
      </p:sp>
      <p:sp>
        <p:nvSpPr>
          <p:cNvPr id="17411" name="Rectangle 3"/>
          <p:cNvSpPr>
            <a:spLocks noGrp="1" noChangeArrowheads="1"/>
          </p:cNvSpPr>
          <p:nvPr>
            <p:ph idx="1"/>
            <p:custDataLst>
              <p:tags r:id="rId2"/>
            </p:custDataLst>
          </p:nvPr>
        </p:nvSpPr>
        <p:spPr>
          <a:xfrm>
            <a:off x="342618" y="1337236"/>
            <a:ext cx="8257568" cy="4954034"/>
          </a:xfrm>
        </p:spPr>
        <p:txBody>
          <a:bodyPr/>
          <a:lstStyle/>
          <a:p>
            <a:pPr marL="0" indent="0" algn="ctr" eaLnBrk="1" hangingPunct="1">
              <a:lnSpc>
                <a:spcPct val="90000"/>
              </a:lnSpc>
              <a:buNone/>
            </a:pPr>
            <a:r>
              <a:rPr lang="en-US" sz="2400" i="1" dirty="0" smtClean="0">
                <a:solidFill>
                  <a:srgbClr val="DD8047"/>
                </a:solidFill>
              </a:rPr>
              <a:t>Behaviors are prerequisites for academics.</a:t>
            </a:r>
          </a:p>
          <a:p>
            <a:pPr marL="0" indent="0" algn="ctr" eaLnBrk="1" hangingPunct="1">
              <a:lnSpc>
                <a:spcPct val="90000"/>
              </a:lnSpc>
              <a:buNone/>
            </a:pPr>
            <a:r>
              <a:rPr lang="en-US" sz="2400" i="1" dirty="0" smtClean="0">
                <a:solidFill>
                  <a:srgbClr val="DD8047"/>
                </a:solidFill>
              </a:rPr>
              <a:t>Procedures and routines create structure.</a:t>
            </a:r>
          </a:p>
          <a:p>
            <a:pPr marL="0" indent="0" algn="ctr" eaLnBrk="1" hangingPunct="1">
              <a:lnSpc>
                <a:spcPct val="90000"/>
              </a:lnSpc>
              <a:buNone/>
            </a:pPr>
            <a:r>
              <a:rPr lang="en-US" sz="2400" i="1" dirty="0" smtClean="0">
                <a:solidFill>
                  <a:srgbClr val="DD8047"/>
                </a:solidFill>
              </a:rPr>
              <a:t>Repetition is key to learning new skills</a:t>
            </a:r>
            <a:r>
              <a:rPr lang="en-US" sz="2400" i="1" dirty="0">
                <a:solidFill>
                  <a:srgbClr val="DD8047"/>
                </a:solidFill>
              </a:rPr>
              <a:t>.</a:t>
            </a:r>
            <a:endParaRPr lang="en-US" sz="2400" i="1" dirty="0" smtClean="0">
              <a:solidFill>
                <a:srgbClr val="DD8047"/>
              </a:solidFill>
            </a:endParaRPr>
          </a:p>
          <a:p>
            <a:pPr marL="0" indent="0" eaLnBrk="1" hangingPunct="1">
              <a:lnSpc>
                <a:spcPct val="90000"/>
              </a:lnSpc>
              <a:buNone/>
            </a:pPr>
            <a:endParaRPr lang="en-US" sz="1200" dirty="0" smtClean="0"/>
          </a:p>
          <a:p>
            <a:pPr marL="411162" lvl="1" indent="0" eaLnBrk="1" hangingPunct="1">
              <a:lnSpc>
                <a:spcPct val="90000"/>
              </a:lnSpc>
              <a:buNone/>
            </a:pPr>
            <a:r>
              <a:rPr lang="en-US" sz="2400" dirty="0" smtClean="0"/>
              <a:t>For a child to </a:t>
            </a:r>
            <a:r>
              <a:rPr lang="en-US" sz="2400" i="1" dirty="0" smtClean="0"/>
              <a:t>learn something new</a:t>
            </a:r>
            <a:r>
              <a:rPr lang="en-US" sz="2400" dirty="0" smtClean="0"/>
              <a:t>, it needs to be repeated on average </a:t>
            </a:r>
            <a:r>
              <a:rPr lang="en-US" sz="2400" dirty="0"/>
              <a:t> </a:t>
            </a:r>
            <a:r>
              <a:rPr lang="en-US" sz="2400" dirty="0" smtClean="0"/>
              <a:t>      ?       times  </a:t>
            </a:r>
            <a:r>
              <a:rPr lang="en-US" sz="1800" dirty="0"/>
              <a:t>(Joyce and Showers, 2006)</a:t>
            </a:r>
          </a:p>
          <a:p>
            <a:pPr marL="411162" lvl="1" indent="0" eaLnBrk="1" hangingPunct="1">
              <a:lnSpc>
                <a:spcPct val="90000"/>
              </a:lnSpc>
              <a:buNone/>
            </a:pPr>
            <a:endParaRPr lang="en-US" sz="1800" dirty="0"/>
          </a:p>
          <a:p>
            <a:pPr marL="411162" lvl="1" indent="0" eaLnBrk="1" hangingPunct="1">
              <a:lnSpc>
                <a:spcPct val="90000"/>
              </a:lnSpc>
              <a:buNone/>
            </a:pPr>
            <a:r>
              <a:rPr lang="en-US" dirty="0" smtClean="0"/>
              <a:t>Adults average    </a:t>
            </a:r>
            <a:r>
              <a:rPr lang="en-US" sz="1800" dirty="0" smtClean="0"/>
              <a:t> ?              (Joyce and Showers, 2006)</a:t>
            </a:r>
          </a:p>
          <a:p>
            <a:pPr marL="822325" lvl="2" indent="0" eaLnBrk="1" hangingPunct="1">
              <a:lnSpc>
                <a:spcPct val="90000"/>
              </a:lnSpc>
              <a:buNone/>
            </a:pPr>
            <a:endParaRPr lang="en-US" sz="1800" dirty="0" smtClean="0"/>
          </a:p>
          <a:p>
            <a:pPr marL="411162" lvl="1" indent="0" eaLnBrk="1" hangingPunct="1">
              <a:lnSpc>
                <a:spcPct val="90000"/>
              </a:lnSpc>
              <a:buNone/>
            </a:pPr>
            <a:r>
              <a:rPr lang="en-US" sz="2400" dirty="0" smtClean="0"/>
              <a:t>For a child to </a:t>
            </a:r>
            <a:r>
              <a:rPr lang="en-US" sz="2400" i="1" dirty="0" smtClean="0"/>
              <a:t>unlearn</a:t>
            </a:r>
            <a:r>
              <a:rPr lang="en-US" sz="2400" dirty="0" smtClean="0"/>
              <a:t> an old behavior and replace with a new behavior, the new behavior must be repeated on average      ?          times   </a:t>
            </a:r>
            <a:r>
              <a:rPr lang="en-US" sz="1800" i="1" dirty="0" smtClean="0"/>
              <a:t>(Harry Wong)</a:t>
            </a:r>
          </a:p>
          <a:p>
            <a:pPr marL="411162" lvl="1" indent="0" eaLnBrk="1" hangingPunct="1">
              <a:lnSpc>
                <a:spcPct val="90000"/>
              </a:lnSpc>
              <a:buNone/>
            </a:pPr>
            <a:endParaRPr lang="en-US" i="1" dirty="0" smtClean="0"/>
          </a:p>
          <a:p>
            <a:pPr eaLnBrk="1" hangingPunct="1">
              <a:lnSpc>
                <a:spcPct val="90000"/>
              </a:lnSpc>
            </a:pPr>
            <a:endParaRPr lang="en-US" i="1" dirty="0" smtClean="0"/>
          </a:p>
        </p:txBody>
      </p:sp>
      <p:pic>
        <p:nvPicPr>
          <p:cNvPr id="8" name="Picture 7" descr=" " title="Core Content Icon"/>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81922" name="Rectangle 2"/>
          <p:cNvSpPr>
            <a:spLocks noGrp="1" noChangeArrowheads="1"/>
          </p:cNvSpPr>
          <p:nvPr>
            <p:ph type="title"/>
            <p:custDataLst>
              <p:tags r:id="rId3"/>
            </p:custDataLst>
          </p:nvPr>
        </p:nvSpPr>
        <p:spPr>
          <a:xfrm>
            <a:off x="1090142" y="350039"/>
            <a:ext cx="8053857" cy="721147"/>
          </a:xfrm>
        </p:spPr>
        <p:txBody>
          <a:bodyPr rtlCol="0">
            <a:noAutofit/>
          </a:bodyPr>
          <a:lstStyle/>
          <a:p>
            <a:pPr eaLnBrk="1" fontAlgn="auto" hangingPunct="1">
              <a:spcAft>
                <a:spcPts val="0"/>
              </a:spcAft>
              <a:defRPr/>
            </a:pPr>
            <a:r>
              <a:rPr lang="en-US" sz="3000" b="1" dirty="0">
                <a:solidFill>
                  <a:srgbClr val="1D2A53"/>
                </a:solidFill>
              </a:rPr>
              <a:t>Why Develop a System </a:t>
            </a:r>
            <a:r>
              <a:rPr lang="en-US" sz="3000" b="1" dirty="0" smtClean="0">
                <a:solidFill>
                  <a:srgbClr val="1D2A53"/>
                </a:solidFill>
              </a:rPr>
              <a:t>for</a:t>
            </a:r>
            <a:r>
              <a:rPr lang="en-US" sz="3000" dirty="0">
                <a:solidFill>
                  <a:srgbClr val="1D2A53"/>
                </a:solidFill>
              </a:rPr>
              <a:t> </a:t>
            </a:r>
            <a:r>
              <a:rPr lang="en-US" sz="3000" b="1" dirty="0" smtClean="0">
                <a:solidFill>
                  <a:srgbClr val="1D2A53"/>
                </a:solidFill>
              </a:rPr>
              <a:t>Teaching </a:t>
            </a:r>
            <a:r>
              <a:rPr lang="en-US" sz="3000" b="1" dirty="0">
                <a:solidFill>
                  <a:srgbClr val="1D2A53"/>
                </a:solidFill>
              </a:rPr>
              <a:t>Behavior</a:t>
            </a:r>
            <a:r>
              <a:rPr lang="en-US" sz="3000" b="1" i="1" dirty="0">
                <a:solidFill>
                  <a:srgbClr val="1D2A53"/>
                </a:solidFill>
              </a:rPr>
              <a:t>?</a:t>
            </a:r>
          </a:p>
        </p:txBody>
      </p:sp>
    </p:spTree>
    <p:custDataLst>
      <p:tags r:id="rId1"/>
    </p:custDataLst>
    <p:extLst>
      <p:ext uri="{BB962C8B-B14F-4D97-AF65-F5344CB8AC3E}">
        <p14:creationId xmlns:p14="http://schemas.microsoft.com/office/powerpoint/2010/main" val="350518751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fade">
                                      <p:cBhvr>
                                        <p:cTn id="22" dur="500"/>
                                        <p:tgtEl>
                                          <p:spTgt spid="174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style.rotation</p:attrName>
                                        </p:attrNameLst>
                                      </p:cBhvr>
                                      <p:tavLst>
                                        <p:tav tm="0">
                                          <p:val>
                                            <p:fltVal val="90"/>
                                          </p:val>
                                        </p:tav>
                                        <p:tav tm="100000">
                                          <p:val>
                                            <p:fltVal val="0"/>
                                          </p:val>
                                        </p:tav>
                                      </p:tavLst>
                                    </p:anim>
                                    <p:animEffect transition="in" filter="fade">
                                      <p:cBhvr>
                                        <p:cTn id="30" dur="1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411">
                                            <p:txEl>
                                              <p:pRg st="6" end="6"/>
                                            </p:txEl>
                                          </p:spTgt>
                                        </p:tgtEl>
                                        <p:attrNameLst>
                                          <p:attrName>style.visibility</p:attrName>
                                        </p:attrNameLst>
                                      </p:cBhvr>
                                      <p:to>
                                        <p:strVal val="visible"/>
                                      </p:to>
                                    </p:set>
                                    <p:animEffect transition="in" filter="fade">
                                      <p:cBhvr>
                                        <p:cTn id="35" dur="500"/>
                                        <p:tgtEl>
                                          <p:spTgt spid="17411">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7411">
                                            <p:txEl>
                                              <p:pRg st="8" end="8"/>
                                            </p:txEl>
                                          </p:spTgt>
                                        </p:tgtEl>
                                        <p:attrNameLst>
                                          <p:attrName>style.visibility</p:attrName>
                                        </p:attrNameLst>
                                      </p:cBhvr>
                                      <p:to>
                                        <p:strVal val="visible"/>
                                      </p:to>
                                    </p:set>
                                    <p:animEffect transition="in" filter="fade">
                                      <p:cBhvr>
                                        <p:cTn id="47" dur="500"/>
                                        <p:tgtEl>
                                          <p:spTgt spid="17411">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1000" fill="hold"/>
                                        <p:tgtEl>
                                          <p:spTgt spid="6"/>
                                        </p:tgtEl>
                                        <p:attrNameLst>
                                          <p:attrName>ppt_w</p:attrName>
                                        </p:attrNameLst>
                                      </p:cBhvr>
                                      <p:tavLst>
                                        <p:tav tm="0">
                                          <p:val>
                                            <p:fltVal val="0"/>
                                          </p:val>
                                        </p:tav>
                                        <p:tav tm="100000">
                                          <p:val>
                                            <p:strVal val="#ppt_w"/>
                                          </p:val>
                                        </p:tav>
                                      </p:tavLst>
                                    </p:anim>
                                    <p:anim calcmode="lin" valueType="num">
                                      <p:cBhvr>
                                        <p:cTn id="53" dur="1000" fill="hold"/>
                                        <p:tgtEl>
                                          <p:spTgt spid="6"/>
                                        </p:tgtEl>
                                        <p:attrNameLst>
                                          <p:attrName>ppt_h</p:attrName>
                                        </p:attrNameLst>
                                      </p:cBhvr>
                                      <p:tavLst>
                                        <p:tav tm="0">
                                          <p:val>
                                            <p:fltVal val="0"/>
                                          </p:val>
                                        </p:tav>
                                        <p:tav tm="100000">
                                          <p:val>
                                            <p:strVal val="#ppt_h"/>
                                          </p:val>
                                        </p:tav>
                                      </p:tavLst>
                                    </p:anim>
                                    <p:anim calcmode="lin" valueType="num">
                                      <p:cBhvr>
                                        <p:cTn id="54" dur="1000" fill="hold"/>
                                        <p:tgtEl>
                                          <p:spTgt spid="6"/>
                                        </p:tgtEl>
                                        <p:attrNameLst>
                                          <p:attrName>style.rotation</p:attrName>
                                        </p:attrNameLst>
                                      </p:cBhvr>
                                      <p:tavLst>
                                        <p:tav tm="0">
                                          <p:val>
                                            <p:fltVal val="90"/>
                                          </p:val>
                                        </p:tav>
                                        <p:tav tm="100000">
                                          <p:val>
                                            <p:fltVal val="0"/>
                                          </p:val>
                                        </p:tav>
                                      </p:tavLst>
                                    </p:anim>
                                    <p:animEffect transition="in" filter="fade">
                                      <p:cBhvr>
                                        <p:cTn id="5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365298" y="1600200"/>
            <a:ext cx="8257568" cy="469106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1">
                  <a:lumMod val="75000"/>
                </a:schemeClr>
              </a:buClr>
              <a:buFont typeface="Wingdings" charset="2"/>
              <a:buChar char="§"/>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accent6"/>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tx1">
                  <a:lumMod val="60000"/>
                  <a:lumOff val="40000"/>
                </a:schemeClr>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ClrTx/>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8448" indent="-308448" algn="ctr">
              <a:lnSpc>
                <a:spcPct val="90000"/>
              </a:lnSpc>
              <a:buFont typeface="Wingdings" charset="2"/>
              <a:buNone/>
              <a:defRPr/>
            </a:pPr>
            <a:r>
              <a:rPr lang="en-US" sz="2800" kern="0" dirty="0" smtClean="0">
                <a:solidFill>
                  <a:srgbClr val="000000"/>
                </a:solidFill>
              </a:rPr>
              <a:t>The </a:t>
            </a:r>
            <a:r>
              <a:rPr lang="en-US" sz="2800" i="1" kern="0" dirty="0" smtClean="0">
                <a:solidFill>
                  <a:srgbClr val="000000"/>
                </a:solidFill>
              </a:rPr>
              <a:t>change</a:t>
            </a:r>
            <a:r>
              <a:rPr lang="en-US" sz="2800" kern="0" dirty="0" smtClean="0">
                <a:solidFill>
                  <a:srgbClr val="000000"/>
                </a:solidFill>
              </a:rPr>
              <a:t> is an </a:t>
            </a:r>
            <a:r>
              <a:rPr lang="en-US" sz="2800" kern="0" dirty="0" smtClean="0">
                <a:solidFill>
                  <a:srgbClr val="000000"/>
                </a:solidFill>
                <a:effectLst>
                  <a:outerShdw blurRad="38100" dist="38100" dir="2700000" algn="tl">
                    <a:srgbClr val="000000">
                      <a:alpha val="43137"/>
                    </a:srgbClr>
                  </a:outerShdw>
                </a:effectLst>
              </a:rPr>
              <a:t>instructional process</a:t>
            </a:r>
          </a:p>
          <a:p>
            <a:pPr marL="308448" indent="-308448" algn="ctr">
              <a:lnSpc>
                <a:spcPct val="90000"/>
              </a:lnSpc>
              <a:buFont typeface="Wingdings" charset="2"/>
              <a:buNone/>
              <a:defRPr/>
            </a:pPr>
            <a:r>
              <a:rPr lang="en-US" sz="2800" kern="0" dirty="0" smtClean="0">
                <a:solidFill>
                  <a:srgbClr val="000000"/>
                </a:solidFill>
              </a:rPr>
              <a:t>We change </a:t>
            </a:r>
            <a:r>
              <a:rPr lang="en-US" b="1" kern="0" dirty="0" smtClean="0">
                <a:solidFill>
                  <a:srgbClr val="1D2A52"/>
                </a:solidFill>
                <a:effectLst>
                  <a:outerShdw blurRad="38100" dist="38100" dir="2700000" algn="tl">
                    <a:srgbClr val="000000">
                      <a:alpha val="43137"/>
                    </a:srgbClr>
                  </a:outerShdw>
                </a:effectLst>
              </a:rPr>
              <a:t>STUDENT</a:t>
            </a:r>
            <a:r>
              <a:rPr lang="en-US" kern="0" dirty="0" smtClean="0">
                <a:solidFill>
                  <a:srgbClr val="000000"/>
                </a:solidFill>
              </a:rPr>
              <a:t> </a:t>
            </a:r>
            <a:r>
              <a:rPr lang="en-US" sz="2800" kern="0" dirty="0" smtClean="0">
                <a:solidFill>
                  <a:srgbClr val="000000"/>
                </a:solidFill>
              </a:rPr>
              <a:t>behavior  </a:t>
            </a:r>
          </a:p>
          <a:p>
            <a:pPr marL="308448" indent="-308448" algn="ctr">
              <a:lnSpc>
                <a:spcPct val="90000"/>
              </a:lnSpc>
              <a:buFont typeface="Wingdings" charset="2"/>
              <a:buNone/>
              <a:defRPr/>
            </a:pPr>
            <a:r>
              <a:rPr lang="en-US" sz="2800" kern="0" dirty="0" smtClean="0">
                <a:solidFill>
                  <a:srgbClr val="000000"/>
                </a:solidFill>
              </a:rPr>
              <a:t>by changing</a:t>
            </a:r>
            <a:endParaRPr lang="en-US" sz="2800" b="1" kern="0" dirty="0" smtClean="0">
              <a:solidFill>
                <a:srgbClr val="2D2DB9">
                  <a:lumMod val="75000"/>
                </a:srgbClr>
              </a:solidFill>
            </a:endParaRPr>
          </a:p>
          <a:p>
            <a:pPr marL="308448" indent="-308448" algn="ctr">
              <a:lnSpc>
                <a:spcPct val="90000"/>
              </a:lnSpc>
              <a:buFont typeface="Wingdings" charset="2"/>
              <a:buNone/>
              <a:defRPr/>
            </a:pPr>
            <a:r>
              <a:rPr lang="en-US" sz="4000" b="1" kern="0" dirty="0" smtClean="0">
                <a:solidFill>
                  <a:srgbClr val="DD8047"/>
                </a:solidFill>
              </a:rPr>
              <a:t>ADULT</a:t>
            </a:r>
            <a:r>
              <a:rPr lang="en-US" kern="0" dirty="0" smtClean="0">
                <a:solidFill>
                  <a:srgbClr val="000000"/>
                </a:solidFill>
              </a:rPr>
              <a:t> </a:t>
            </a:r>
            <a:r>
              <a:rPr lang="en-US" sz="2800" kern="0" dirty="0" smtClean="0">
                <a:solidFill>
                  <a:srgbClr val="000000"/>
                </a:solidFill>
              </a:rPr>
              <a:t>behavior</a:t>
            </a:r>
          </a:p>
          <a:p>
            <a:pPr marL="308448" indent="-308448" algn="ctr">
              <a:lnSpc>
                <a:spcPct val="90000"/>
              </a:lnSpc>
              <a:buFont typeface="Wingdings" charset="2"/>
              <a:buNone/>
              <a:defRPr/>
            </a:pPr>
            <a:endParaRPr lang="en-US" sz="2800" kern="0" dirty="0" smtClean="0">
              <a:solidFill>
                <a:srgbClr val="000000"/>
              </a:solidFill>
            </a:endParaRPr>
          </a:p>
          <a:p>
            <a:pPr marL="308448" indent="-308448" algn="ctr">
              <a:buFont typeface="Wingdings" charset="2"/>
              <a:buNone/>
              <a:defRPr/>
            </a:pPr>
            <a:r>
              <a:rPr lang="en-US" sz="2800" b="1" i="1" kern="0" dirty="0" smtClean="0">
                <a:solidFill>
                  <a:srgbClr val="B95B22"/>
                </a:solidFill>
                <a:effectLst>
                  <a:outerShdw blurRad="38100" dist="38100" dir="2700000" algn="tl">
                    <a:srgbClr val="000000">
                      <a:alpha val="43137"/>
                    </a:srgbClr>
                  </a:outerShdw>
                </a:effectLst>
              </a:rPr>
              <a:t> </a:t>
            </a:r>
            <a:r>
              <a:rPr lang="en-US" sz="2800" b="1" i="1" kern="0" dirty="0" smtClean="0">
                <a:solidFill>
                  <a:srgbClr val="DD8047"/>
                </a:solidFill>
                <a:effectLst>
                  <a:outerShdw blurRad="38100" dist="38100" dir="2700000" algn="tl">
                    <a:srgbClr val="000000">
                      <a:alpha val="43137"/>
                    </a:srgbClr>
                  </a:outerShdw>
                </a:effectLst>
              </a:rPr>
              <a:t>Interventions = changes in staff procedures &amp; practices</a:t>
            </a:r>
          </a:p>
          <a:p>
            <a:endParaRPr lang="en-US" sz="2400" dirty="0">
              <a:solidFill>
                <a:srgbClr val="B95B22"/>
              </a:solidFill>
            </a:endParaRPr>
          </a:p>
        </p:txBody>
      </p:sp>
      <p:pic>
        <p:nvPicPr>
          <p:cNvPr id="8" name="Picture 7" descr=" " title="Core Content 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normAutofit/>
          </a:bodyPr>
          <a:lstStyle/>
          <a:p>
            <a:r>
              <a:rPr lang="en-US" b="1" dirty="0" smtClean="0">
                <a:latin typeface="Tw Cen MT"/>
                <a:cs typeface="Tw Cen MT"/>
              </a:rPr>
              <a:t>Behavior Change</a:t>
            </a:r>
            <a:endParaRPr lang="en-US" b="1" dirty="0">
              <a:latin typeface="Tw Cen MT"/>
              <a:cs typeface="Tw Cen MT"/>
            </a:endParaRPr>
          </a:p>
        </p:txBody>
      </p:sp>
    </p:spTree>
    <p:extLst>
      <p:ext uri="{BB962C8B-B14F-4D97-AF65-F5344CB8AC3E}">
        <p14:creationId xmlns:p14="http://schemas.microsoft.com/office/powerpoint/2010/main" val="19946581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rE1Cb7hKkj4Li2ipWXkrho"/>
</p:tagLst>
</file>

<file path=ppt/tags/tag10.xml><?xml version="1.0" encoding="utf-8"?>
<p:tagLst xmlns:a="http://schemas.openxmlformats.org/drawingml/2006/main" xmlns:r="http://schemas.openxmlformats.org/officeDocument/2006/relationships" xmlns:p="http://schemas.openxmlformats.org/presentationml/2006/main">
  <p:tag name="DVSECTIONID" val="wKrXETz9jqIyYLH8Gz9nFL"/>
</p:tagLst>
</file>

<file path=ppt/tags/tag11.xml><?xml version="1.0" encoding="utf-8"?>
<p:tagLst xmlns:a="http://schemas.openxmlformats.org/drawingml/2006/main" xmlns:r="http://schemas.openxmlformats.org/officeDocument/2006/relationships" xmlns:p="http://schemas.openxmlformats.org/presentationml/2006/main">
  <p:tag name="DVSHAPEID" val="t35wUzaO4gyBOm5N91wEMq"/>
</p:tagLst>
</file>

<file path=ppt/tags/tag12.xml><?xml version="1.0" encoding="utf-8"?>
<p:tagLst xmlns:a="http://schemas.openxmlformats.org/drawingml/2006/main" xmlns:r="http://schemas.openxmlformats.org/officeDocument/2006/relationships" xmlns:p="http://schemas.openxmlformats.org/presentationml/2006/main">
  <p:tag name="DVSHAPEID" val="LKlIe3wKysZH3ssn5ESBok"/>
</p:tagLst>
</file>

<file path=ppt/tags/tag2.xml><?xml version="1.0" encoding="utf-8"?>
<p:tagLst xmlns:a="http://schemas.openxmlformats.org/drawingml/2006/main" xmlns:r="http://schemas.openxmlformats.org/officeDocument/2006/relationships" xmlns:p="http://schemas.openxmlformats.org/presentationml/2006/main">
  <p:tag name="DVSHAPEID" val="6hArTniISEDRnLjC5EaeFO"/>
</p:tagLst>
</file>

<file path=ppt/tags/tag3.xml><?xml version="1.0" encoding="utf-8"?>
<p:tagLst xmlns:a="http://schemas.openxmlformats.org/drawingml/2006/main" xmlns:r="http://schemas.openxmlformats.org/officeDocument/2006/relationships" xmlns:p="http://schemas.openxmlformats.org/presentationml/2006/main">
  <p:tag name="DVSHAPEID" val="OqEkdTZScIPVfSN1B2nByO"/>
</p:tagLst>
</file>

<file path=ppt/tags/tag4.xml><?xml version="1.0" encoding="utf-8"?>
<p:tagLst xmlns:a="http://schemas.openxmlformats.org/drawingml/2006/main" xmlns:r="http://schemas.openxmlformats.org/officeDocument/2006/relationships" xmlns:p="http://schemas.openxmlformats.org/presentationml/2006/main">
  <p:tag name="DVSECTIONID" val="CxoDrwZpCKCxS0nl4Slfet"/>
</p:tagLst>
</file>

<file path=ppt/tags/tag5.xml><?xml version="1.0" encoding="utf-8"?>
<p:tagLst xmlns:a="http://schemas.openxmlformats.org/drawingml/2006/main" xmlns:r="http://schemas.openxmlformats.org/officeDocument/2006/relationships" xmlns:p="http://schemas.openxmlformats.org/presentationml/2006/main">
  <p:tag name="DVSHAPEID" val="QiAcBQFyQR6HBQ6S8Q8fo6"/>
</p:tagLst>
</file>

<file path=ppt/tags/tag6.xml><?xml version="1.0" encoding="utf-8"?>
<p:tagLst xmlns:a="http://schemas.openxmlformats.org/drawingml/2006/main" xmlns:r="http://schemas.openxmlformats.org/officeDocument/2006/relationships" xmlns:p="http://schemas.openxmlformats.org/presentationml/2006/main">
  <p:tag name="DVSHAPEID" val="q6KqF5rMN7jSJMFsRJTJkU"/>
</p:tagLst>
</file>

<file path=ppt/tags/tag7.xml><?xml version="1.0" encoding="utf-8"?>
<p:tagLst xmlns:a="http://schemas.openxmlformats.org/drawingml/2006/main" xmlns:r="http://schemas.openxmlformats.org/officeDocument/2006/relationships" xmlns:p="http://schemas.openxmlformats.org/presentationml/2006/main">
  <p:tag name="DVSHAPEID" val="LYbTf62OpmcrNVa6OKBSof"/>
</p:tagLst>
</file>

<file path=ppt/tags/tag8.xml><?xml version="1.0" encoding="utf-8"?>
<p:tagLst xmlns:a="http://schemas.openxmlformats.org/drawingml/2006/main" xmlns:r="http://schemas.openxmlformats.org/officeDocument/2006/relationships" xmlns:p="http://schemas.openxmlformats.org/presentationml/2006/main">
  <p:tag name="DVSHAPEID" val="054q0KAQji2MT6zBJAqtzc"/>
</p:tagLst>
</file>

<file path=ppt/tags/tag9.xml><?xml version="1.0" encoding="utf-8"?>
<p:tagLst xmlns:a="http://schemas.openxmlformats.org/drawingml/2006/main" xmlns:r="http://schemas.openxmlformats.org/officeDocument/2006/relationships" xmlns:p="http://schemas.openxmlformats.org/presentationml/2006/main">
  <p:tag name="DVSHAPEID" val="AjAfRjJilGez7KxZUkJpw9"/>
</p:tagLst>
</file>

<file path=ppt/theme/theme1.xml><?xml version="1.0" encoding="utf-8"?>
<a:theme xmlns:a="http://schemas.openxmlformats.org/drawingml/2006/main" name="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7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Theme">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Default Theme">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Final_MWBIS 4</Template>
  <TotalTime>2905</TotalTime>
  <Words>2513</Words>
  <Application>Microsoft Office PowerPoint</Application>
  <PresentationFormat>On-screen Show (4:3)</PresentationFormat>
  <Paragraphs>393</Paragraphs>
  <Slides>32</Slides>
  <Notes>27</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32</vt:i4>
      </vt:variant>
    </vt:vector>
  </HeadingPairs>
  <TitlesOfParts>
    <vt:vector size="53" baseType="lpstr">
      <vt:lpstr>ＭＳ 明朝</vt:lpstr>
      <vt:lpstr>MS PGothic</vt:lpstr>
      <vt:lpstr>MS PGothic</vt:lpstr>
      <vt:lpstr>Arial</vt:lpstr>
      <vt:lpstr>Calibri</vt:lpstr>
      <vt:lpstr>Cambria</vt:lpstr>
      <vt:lpstr>Perpetua</vt:lpstr>
      <vt:lpstr>Symbol</vt:lpstr>
      <vt:lpstr>Times New Roman</vt:lpstr>
      <vt:lpstr>Tw Cen MT</vt:lpstr>
      <vt:lpstr>Wingdings</vt:lpstr>
      <vt:lpstr>Final_MWBIS 4</vt:lpstr>
      <vt:lpstr>1_Final_MWBIS 4</vt:lpstr>
      <vt:lpstr>Default Theme</vt:lpstr>
      <vt:lpstr>2_Final_MWBIS 4</vt:lpstr>
      <vt:lpstr>3_Final_MWBIS 4</vt:lpstr>
      <vt:lpstr>4_Final_MWBIS 4</vt:lpstr>
      <vt:lpstr>1_Default Theme</vt:lpstr>
      <vt:lpstr>5_Final_MWBIS 4</vt:lpstr>
      <vt:lpstr>6_Final_MWBIS 4</vt:lpstr>
      <vt:lpstr>7_Final_MWBIS 4</vt:lpstr>
      <vt:lpstr>PBIS Team Training 2A </vt:lpstr>
      <vt:lpstr>Learning Expectations</vt:lpstr>
      <vt:lpstr>Organization of Modules</vt:lpstr>
      <vt:lpstr> Tier 1: Professional Learning Roadmap</vt:lpstr>
      <vt:lpstr>TFI 1.4 Purpose &amp; Outcomes</vt:lpstr>
      <vt:lpstr>The Fun Theory</vt:lpstr>
      <vt:lpstr>   Developing a System for Teaching Appropriate School-wide &amp; Classroom-wide Lesson Plans   </vt:lpstr>
      <vt:lpstr>Why Develop a System for Teaching Behavior?</vt:lpstr>
      <vt:lpstr>Behavior Change</vt:lpstr>
      <vt:lpstr>Food for Thought…</vt:lpstr>
      <vt:lpstr>Creating Behavior Lesson Plans</vt:lpstr>
      <vt:lpstr>Develop an Efficient Teaching System</vt:lpstr>
      <vt:lpstr>Teaching Academics</vt:lpstr>
      <vt:lpstr>Teaching Behavior</vt:lpstr>
      <vt:lpstr>Example: Teaching hallway expectations Middle School Example</vt:lpstr>
      <vt:lpstr>Let’s Build A Lesson Plan Together </vt:lpstr>
      <vt:lpstr>Lesson Plan Continued…</vt:lpstr>
      <vt:lpstr>     Lesson Plan Activity</vt:lpstr>
      <vt:lpstr>How will the Lesson Plan be delivered?</vt:lpstr>
      <vt:lpstr>When Will You Teach? Schedule for Teaching Classroom Rules</vt:lpstr>
      <vt:lpstr>Teach in Context</vt:lpstr>
      <vt:lpstr>Embed Into the Curriculum</vt:lpstr>
      <vt:lpstr>Important Considerations When Making Teaching Videos</vt:lpstr>
      <vt:lpstr>Using Instructional Videos-  Transition Procedure</vt:lpstr>
      <vt:lpstr>Using Instructional Videos-  Arrive on Time</vt:lpstr>
      <vt:lpstr>How will we teach behavior?   When will we teach behavior?</vt:lpstr>
      <vt:lpstr>Plan for Teaching Expectations</vt:lpstr>
      <vt:lpstr>Plan for Teaching Expectations</vt:lpstr>
      <vt:lpstr>Lesson Plan Resources</vt:lpstr>
      <vt:lpstr>TFI Self-Assessment</vt:lpstr>
      <vt:lpstr>Reflections</vt:lpstr>
      <vt:lpstr>Appreciation is given to the following for their contributions to this Professional Learning: </vt:lpstr>
    </vt:vector>
  </TitlesOfParts>
  <Company>IL PBIS Network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Sheri Luecking</dc:creator>
  <cp:lastModifiedBy>Petrie, Garrett</cp:lastModifiedBy>
  <cp:revision>141</cp:revision>
  <cp:lastPrinted>2017-02-08T01:51:36Z</cp:lastPrinted>
  <dcterms:created xsi:type="dcterms:W3CDTF">2014-11-24T17:40:55Z</dcterms:created>
  <dcterms:modified xsi:type="dcterms:W3CDTF">2017-07-26T21:06:33Z</dcterms:modified>
</cp:coreProperties>
</file>