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Questrial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F28A54-4F0C-4AE1-8DC7-EDF811AABB80}">
  <a:tblStyle styleId="{92F28A54-4F0C-4AE1-8DC7-EDF811AABB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88211" autoAdjust="0"/>
  </p:normalViewPr>
  <p:slideViewPr>
    <p:cSldViewPr snapToGrid="0">
      <p:cViewPr varScale="1">
        <p:scale>
          <a:sx n="74" d="100"/>
          <a:sy n="74" d="100"/>
        </p:scale>
        <p:origin x="1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D804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Updated June 2020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8815646f6b_1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2" name="Google Shape;32;g8815646f6b_1_0:notes"/>
          <p:cNvSpPr txBox="1"/>
          <p:nvPr/>
        </p:nvSpPr>
        <p:spPr>
          <a:xfrm>
            <a:off x="5179484" y="6513695"/>
            <a:ext cx="3962400" cy="34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Google Shape;33;g8815646f6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" name="Google Shape;34;g8815646f6b_1_0:notes"/>
          <p:cNvSpPr txBox="1">
            <a:spLocks noGrp="1"/>
          </p:cNvSpPr>
          <p:nvPr>
            <p:ph type="body" idx="1"/>
          </p:nvPr>
        </p:nvSpPr>
        <p:spPr>
          <a:xfrm>
            <a:off x="1219200" y="3258019"/>
            <a:ext cx="6705600" cy="308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RIPs will look at the presentations after each training to better understand where </a:t>
            </a:r>
            <a:r>
              <a:rPr lang="en-US"/>
              <a:t>teams are at and offer individual support to each team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Comparing this quote about PLC products to the artifact template as a useful tool rather than just another thing to do.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quote was found on Twitter so there is no reference as to who said it.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in to the folders to show </a:t>
            </a:r>
            <a:r>
              <a:rPr lang="en-US"/>
              <a:t>some examples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Teams will have time at each training to work on these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Artifact templates will be used to showcase work being done to other teams</a:t>
            </a:r>
            <a:endParaRPr/>
          </a:p>
        </p:txBody>
      </p:sp>
      <p:sp>
        <p:nvSpPr>
          <p:cNvPr id="74" name="Google Shape;74;p5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tool can be used as a way to think about what you might want to include on your template.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be able to view templates from all other teams across the state in Cohort 13 or Cohort 14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E1529"/>
              </a:buClr>
              <a:buSzPts val="3600"/>
              <a:buFont typeface="Questrial"/>
              <a:buNone/>
              <a:defRPr sz="3600" b="0" i="0" u="none" strike="noStrike" cap="none">
                <a:solidFill>
                  <a:srgbClr val="0E152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3366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F97C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635760" y="350815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E1529"/>
              </a:buClr>
              <a:buSzPts val="4000"/>
              <a:buFont typeface="Questrial"/>
              <a:buNone/>
              <a:defRPr sz="4000" b="1" i="0" u="none" strike="noStrike" cap="none">
                <a:solidFill>
                  <a:srgbClr val="0E152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3366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F97C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F97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F97C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997933" y="251382"/>
            <a:ext cx="7275042" cy="65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E1529"/>
              </a:buClr>
              <a:buSzPts val="3600"/>
              <a:buFont typeface="Questrial"/>
              <a:buNone/>
              <a:defRPr sz="3600" b="0" i="0" u="none" strike="noStrike" cap="none">
                <a:solidFill>
                  <a:srgbClr val="0E152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964274" y="1600200"/>
            <a:ext cx="7308700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2119857" y="6038911"/>
            <a:ext cx="5090504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A53A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A53A5"/>
                </a:solidFill>
                <a:latin typeface="Questrial"/>
                <a:ea typeface="Questrial"/>
                <a:cs typeface="Questrial"/>
                <a:sym typeface="Questrial"/>
              </a:rPr>
              <a:t>Artifact Template</a:t>
            </a:r>
            <a:endParaRPr/>
          </a:p>
        </p:txBody>
      </p:sp>
      <p:pic>
        <p:nvPicPr>
          <p:cNvPr id="13" name="Google Shape;13;p1" descr="Minnesota PBIS Logo (4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30393" y="6193904"/>
            <a:ext cx="1513607" cy="66409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bit.ly/PBISArtifactsFolders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9Q7mw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57xv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PBISArtifactsFolde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Minnesota is printed in green at the top of the logo.  PBIS is printed in blue and white.  The 'S&quot; looks like a river with a red, yellow and green tree next to it." title="Minnesota PBIS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6428" y="439037"/>
            <a:ext cx="5248593" cy="230282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ctrTitle"/>
          </p:nvPr>
        </p:nvSpPr>
        <p:spPr>
          <a:xfrm>
            <a:off x="685800" y="2741857"/>
            <a:ext cx="7772400" cy="300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E1529"/>
              </a:buClr>
              <a:buSzPts val="4900"/>
              <a:buFont typeface="Arial"/>
              <a:buNone/>
            </a:pPr>
            <a:br>
              <a:rPr lang="en-US" sz="4900" b="1" i="0" u="none" strike="noStrike" cap="none" dirty="0">
                <a:solidFill>
                  <a:srgbClr val="0E152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10" b="1" dirty="0">
                <a:latin typeface="Arial"/>
                <a:ea typeface="Arial"/>
                <a:cs typeface="Arial"/>
                <a:sym typeface="Arial"/>
              </a:rPr>
              <a:t>PBIS Team </a:t>
            </a:r>
            <a:endParaRPr sz="441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E1529"/>
              </a:buClr>
              <a:buSzPts val="4410"/>
              <a:buFont typeface="Arial"/>
              <a:buNone/>
            </a:pPr>
            <a:r>
              <a:rPr lang="en-US" sz="4410" b="1" dirty="0">
                <a:latin typeface="Arial"/>
                <a:ea typeface="Arial"/>
                <a:cs typeface="Arial"/>
                <a:sym typeface="Arial"/>
              </a:rPr>
              <a:t>Tier 1</a:t>
            </a:r>
            <a:endParaRPr sz="4410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E1529"/>
              </a:buClr>
              <a:buSzPts val="4900"/>
              <a:buFont typeface="Arial"/>
              <a:buNone/>
            </a:pPr>
            <a:r>
              <a:rPr lang="en-US" sz="4410" b="1" dirty="0">
                <a:latin typeface="Arial"/>
                <a:ea typeface="Arial"/>
                <a:cs typeface="Arial"/>
                <a:sym typeface="Arial"/>
              </a:rPr>
              <a:t>Virtual Training Day</a:t>
            </a:r>
            <a:r>
              <a:rPr lang="en-US" sz="4900" b="1" i="0" u="none" strike="noStrike" cap="none" dirty="0">
                <a:solidFill>
                  <a:srgbClr val="0E15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900" b="1" i="0" u="none" strike="noStrike" cap="none" dirty="0">
                <a:solidFill>
                  <a:srgbClr val="0E1529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lang="en-US" sz="3600" b="1" i="0" u="none" strike="noStrike" cap="none" dirty="0">
                <a:solidFill>
                  <a:srgbClr val="0E1529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4000" b="1" i="0" u="none" strike="noStrike" cap="none" dirty="0">
                <a:solidFill>
                  <a:srgbClr val="DD8047"/>
                </a:solidFill>
                <a:latin typeface="Arial"/>
                <a:ea typeface="Arial"/>
                <a:cs typeface="Arial"/>
                <a:sym typeface="Arial"/>
              </a:rPr>
              <a:t>Artifact Template Introduction</a:t>
            </a:r>
            <a:endParaRPr sz="4000" b="1" i="0" u="none" strike="noStrike" cap="none" dirty="0">
              <a:solidFill>
                <a:srgbClr val="DD804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oogle Shape;36;p6"/>
          <p:cNvGraphicFramePr/>
          <p:nvPr>
            <p:extLst>
              <p:ext uri="{D42A27DB-BD31-4B8C-83A1-F6EECF244321}">
                <p14:modId xmlns:p14="http://schemas.microsoft.com/office/powerpoint/2010/main" val="1547608194"/>
              </p:ext>
            </p:extLst>
          </p:nvPr>
        </p:nvGraphicFramePr>
        <p:xfrm>
          <a:off x="521134" y="882479"/>
          <a:ext cx="8218600" cy="5318325"/>
        </p:xfrm>
        <a:graphic>
          <a:graphicData uri="http://schemas.openxmlformats.org/drawingml/2006/table">
            <a:tbl>
              <a:tblPr firstRow="1">
                <a:noFill/>
                <a:tableStyleId>{92F28A54-4F0C-4AE1-8DC7-EDF811AABB80}</a:tableStyleId>
              </a:tblPr>
              <a:tblGrid>
                <a:gridCol w="20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1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EXPECTATION</a:t>
                      </a:r>
                      <a:endParaRPr/>
                    </a:p>
                  </a:txBody>
                  <a:tcPr marL="88200" marR="8820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CCE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BEHAVIOR</a:t>
                      </a:r>
                      <a:endParaRPr/>
                    </a:p>
                  </a:txBody>
                  <a:tcPr marL="88200" marR="8820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C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120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Responsible</a:t>
                      </a:r>
                      <a:endParaRPr/>
                    </a:p>
                  </a:txBody>
                  <a:tcPr marL="88200" marR="8820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endParaRPr sz="2000" b="1" i="0" u="none" strike="noStrike" cap="none">
                        <a:solidFill>
                          <a:srgbClr val="1D2A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200" marR="8820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0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Respectful</a:t>
                      </a:r>
                      <a:endParaRPr/>
                    </a:p>
                  </a:txBody>
                  <a:tcPr marL="88200" marR="8820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endParaRPr sz="2000" b="0" i="0" u="none" strike="noStrike" cap="none">
                        <a:solidFill>
                          <a:srgbClr val="1D2A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200" marR="8820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19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D2A53"/>
                        </a:buClr>
                        <a:buSzPts val="2200"/>
                        <a:buFont typeface="Calibri"/>
                        <a:buNone/>
                      </a:pPr>
                      <a:r>
                        <a:rPr lang="en-US" sz="2200" b="1" i="0" u="none" strike="noStrike" cap="none">
                          <a:solidFill>
                            <a:srgbClr val="1D2A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Committed</a:t>
                      </a:r>
                      <a:endParaRPr/>
                    </a:p>
                  </a:txBody>
                  <a:tcPr marL="88200" marR="8820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endParaRPr sz="2000" b="0" i="0" u="none" strike="noStrike" cap="none" dirty="0">
                        <a:solidFill>
                          <a:srgbClr val="1D2A5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8200" marR="8820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93081" y="165096"/>
            <a:ext cx="8157837" cy="6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Learning Expectations for </a:t>
            </a:r>
            <a:r>
              <a:rPr lang="en-US" sz="2800" i="1">
                <a:latin typeface="Calibri"/>
                <a:ea typeface="Calibri"/>
                <a:cs typeface="Calibri"/>
                <a:sym typeface="Calibri"/>
              </a:rPr>
              <a:t>Virtual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Training</a:t>
            </a:r>
            <a:endParaRPr/>
          </a:p>
        </p:txBody>
      </p:sp>
      <p:pic>
        <p:nvPicPr>
          <p:cNvPr id="38" name="Google Shape;38;p6" descr="1. Find a place in your house that will be free of distractions. 2. Gather you maerials before you log in.  3. Make sure your device is charged. 4. Be on tim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0703" y="1434429"/>
            <a:ext cx="6007100" cy="11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 descr="5. Stay engaged.  Nod your head or give thumbs up when others are talking.  6. Mute your mic when you're not talking.  7. Raise your hand if you have a question or need help. 8. Be a polite learner when presenter or others are talking.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0703" y="2667672"/>
            <a:ext cx="6019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 descr="9.  Stay seated with your face in the center of the screen.  10. Complete and turn in assignments in a timely mann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11034" y="4345415"/>
            <a:ext cx="31496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/>
          <p:nvPr/>
        </p:nvSpPr>
        <p:spPr>
          <a:xfrm>
            <a:off x="5367532" y="6001370"/>
            <a:ext cx="1529456" cy="7078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Awesome expectations from the team at Sandburg Elementary, SPS186!</a:t>
            </a: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2811034" y="1517515"/>
            <a:ext cx="463945" cy="463945"/>
          </a:xfrm>
          <a:prstGeom prst="ellipse">
            <a:avLst/>
          </a:prstGeom>
          <a:gradFill>
            <a:gsLst>
              <a:gs pos="0">
                <a:srgbClr val="294BB5"/>
              </a:gs>
              <a:gs pos="100000">
                <a:srgbClr val="9BA9F9"/>
              </a:gs>
            </a:gsLst>
            <a:lin ang="16200000" scaled="0"/>
          </a:gradFill>
          <a:ln w="9525" cap="flat" cmpd="sng">
            <a:solidFill>
              <a:srgbClr val="3550A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4379013" y="1517514"/>
            <a:ext cx="463945" cy="463945"/>
          </a:xfrm>
          <a:prstGeom prst="ellipse">
            <a:avLst/>
          </a:prstGeom>
          <a:gradFill>
            <a:gsLst>
              <a:gs pos="0">
                <a:srgbClr val="294BB5"/>
              </a:gs>
              <a:gs pos="100000">
                <a:srgbClr val="9BA9F9"/>
              </a:gs>
            </a:gsLst>
            <a:lin ang="16200000" scaled="0"/>
          </a:gradFill>
          <a:ln w="9525" cap="flat" cmpd="sng">
            <a:solidFill>
              <a:srgbClr val="3550A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5946992" y="1517513"/>
            <a:ext cx="463945" cy="463945"/>
          </a:xfrm>
          <a:prstGeom prst="ellipse">
            <a:avLst/>
          </a:prstGeom>
          <a:gradFill>
            <a:gsLst>
              <a:gs pos="0">
                <a:srgbClr val="294BB5"/>
              </a:gs>
              <a:gs pos="100000">
                <a:srgbClr val="9BA9F9"/>
              </a:gs>
            </a:gsLst>
            <a:lin ang="16200000" scaled="0"/>
          </a:gradFill>
          <a:ln w="9525" cap="flat" cmpd="sng">
            <a:solidFill>
              <a:srgbClr val="3550A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7287397" y="1530133"/>
            <a:ext cx="463945" cy="463945"/>
          </a:xfrm>
          <a:prstGeom prst="ellipse">
            <a:avLst/>
          </a:prstGeom>
          <a:gradFill>
            <a:gsLst>
              <a:gs pos="0">
                <a:srgbClr val="294BB5"/>
              </a:gs>
              <a:gs pos="100000">
                <a:srgbClr val="9BA9F9"/>
              </a:gs>
            </a:gsLst>
            <a:lin ang="16200000" scaled="0"/>
          </a:gradFill>
          <a:ln w="9525" cap="flat" cmpd="sng">
            <a:solidFill>
              <a:srgbClr val="3550A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2824743" y="2860688"/>
            <a:ext cx="463945" cy="463945"/>
          </a:xfrm>
          <a:prstGeom prst="ellipse">
            <a:avLst/>
          </a:prstGeom>
          <a:gradFill>
            <a:gsLst>
              <a:gs pos="0">
                <a:srgbClr val="294BB5"/>
              </a:gs>
              <a:gs pos="100000">
                <a:srgbClr val="9BA9F9"/>
              </a:gs>
            </a:gsLst>
            <a:lin ang="16200000" scaled="0"/>
          </a:gradFill>
          <a:ln w="9525" cap="flat" cmpd="sng">
            <a:solidFill>
              <a:srgbClr val="3550A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4359481" y="2836183"/>
            <a:ext cx="463945" cy="463945"/>
          </a:xfrm>
          <a:prstGeom prst="ellipse">
            <a:avLst/>
          </a:prstGeom>
          <a:gradFill>
            <a:gsLst>
              <a:gs pos="0">
                <a:srgbClr val="294BB5"/>
              </a:gs>
              <a:gs pos="100000">
                <a:srgbClr val="9BA9F9"/>
              </a:gs>
            </a:gsLst>
            <a:lin ang="16200000" scaled="0"/>
          </a:gradFill>
          <a:ln w="9525" cap="flat" cmpd="sng">
            <a:solidFill>
              <a:srgbClr val="3550A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7198094" y="2877681"/>
            <a:ext cx="463945" cy="463945"/>
          </a:xfrm>
          <a:prstGeom prst="ellipse">
            <a:avLst/>
          </a:prstGeom>
          <a:gradFill>
            <a:gsLst>
              <a:gs pos="0">
                <a:srgbClr val="294BB5"/>
              </a:gs>
              <a:gs pos="100000">
                <a:srgbClr val="9BA9F9"/>
              </a:gs>
            </a:gsLst>
            <a:lin ang="16200000" scaled="0"/>
          </a:gradFill>
          <a:ln w="9525" cap="flat" cmpd="sng">
            <a:solidFill>
              <a:srgbClr val="3550A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2828725" y="4769930"/>
            <a:ext cx="463945" cy="463945"/>
          </a:xfrm>
          <a:prstGeom prst="ellipse">
            <a:avLst/>
          </a:prstGeom>
          <a:gradFill>
            <a:gsLst>
              <a:gs pos="0">
                <a:srgbClr val="294BB5"/>
              </a:gs>
              <a:gs pos="100000">
                <a:srgbClr val="9BA9F9"/>
              </a:gs>
            </a:gsLst>
            <a:lin ang="16200000" scaled="0"/>
          </a:gradFill>
          <a:ln w="9525" cap="flat" cmpd="sng">
            <a:solidFill>
              <a:srgbClr val="3550A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4330728" y="4708763"/>
            <a:ext cx="591848" cy="591848"/>
          </a:xfrm>
          <a:prstGeom prst="ellipse">
            <a:avLst/>
          </a:prstGeom>
          <a:gradFill>
            <a:gsLst>
              <a:gs pos="0">
                <a:srgbClr val="294BB5"/>
              </a:gs>
              <a:gs pos="100000">
                <a:srgbClr val="9BA9F9"/>
              </a:gs>
            </a:gsLst>
            <a:lin ang="16200000" scaled="0"/>
          </a:gradFill>
          <a:ln w="9525" cap="flat" cmpd="sng">
            <a:solidFill>
              <a:srgbClr val="3550A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5771182" y="2874836"/>
            <a:ext cx="463945" cy="463945"/>
          </a:xfrm>
          <a:prstGeom prst="ellipse">
            <a:avLst/>
          </a:prstGeom>
          <a:gradFill>
            <a:gsLst>
              <a:gs pos="0">
                <a:srgbClr val="294BB5"/>
              </a:gs>
              <a:gs pos="100000">
                <a:srgbClr val="9BA9F9"/>
              </a:gs>
            </a:gsLst>
            <a:lin ang="16200000" scaled="0"/>
          </a:gradFill>
          <a:ln w="9525" cap="flat" cmpd="sng">
            <a:solidFill>
              <a:srgbClr val="3550A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pic>
        <p:nvPicPr>
          <p:cNvPr id="52" name="Google Shape;52;p6" descr="This shows these expecations in poster form. 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619">
            <a:off x="6813787" y="4232906"/>
            <a:ext cx="1906622" cy="2467393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3" name="Google Shape;53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973" y="176488"/>
            <a:ext cx="608969" cy="608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Purpose: </a:t>
            </a:r>
            <a:endParaRPr sz="3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Create a tool to show your progress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of PBIS implementation</a:t>
            </a: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Outcome:</a:t>
            </a:r>
            <a:endParaRPr sz="3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 comprehensive document that can be used to organize your PBIS products, share your PBIS implementation with stakeholders and train staff.</a:t>
            </a: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078450" y="288125"/>
            <a:ext cx="7926300" cy="9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Purpose &amp; Outcomes</a:t>
            </a:r>
            <a:endParaRPr sz="4400" b="0" i="0" u="none" strike="noStrike" cap="none"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1" name="Google Shape;61;p7" descr="Core content ico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  <p:pic>
        <p:nvPicPr>
          <p:cNvPr id="62" name="Google Shape;62;p7" descr="This is a graphic with three gears of increasing size and a human figure running on the top of the gears toward the largest one. 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700" y="1435099"/>
            <a:ext cx="2780866" cy="1986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1127760" y="288118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Food for thought</a:t>
            </a: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1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“PLC products are NOT something else to do…products guide the process. Monitoring is essential to make sure team’s have what they need to be successful.”</a:t>
            </a:r>
            <a:endParaRPr/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								</a:t>
            </a:r>
            <a:endParaRPr/>
          </a:p>
        </p:txBody>
      </p:sp>
      <p:pic>
        <p:nvPicPr>
          <p:cNvPr id="70" name="Google Shape;70;p8" descr="Core content icon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1203960" y="288118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Example Templates</a:t>
            </a: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/>
              <a:t>Write this down in a safe place!</a:t>
            </a:r>
            <a:endParaRPr/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http://bit.ly/PBISArtifactsFolders</a:t>
            </a:r>
            <a:r>
              <a:rPr lang="en-US"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/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8" name="Google Shape;78;p9" descr="Core content icon.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  <p:pic>
        <p:nvPicPr>
          <p:cNvPr id="79" name="Google Shape;79;p9" descr="https://lh5.googleusercontent.com/UTBuPjhzEe8-UEewtUdFKdg_5ObrO8tvY6DkC4NaTIIRtEL1TkpDOmKRCMEXzO9t5XJP1_DmwDLSmfJW-P4Sc3U5ZjSMR19IHsPAtOEE74o725ZZUo0sY-iaK1LVsRFFvpcQBodVuEk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255" y="3802175"/>
            <a:ext cx="299339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9" descr="https://lh6.googleusercontent.com/2XV_ROeMDPxG8AtG7Dkp9gK5Oa8MylBWZ6kVHR3HpBno-OxCaN2c5WPNS6U-aT3tS3Sq4_BYAmqKnPS8f3kMvUtbBPYUlLuSXg9gYx_Wrbp2gsWavDpsPRz2Zrvhc9yXjxpuO3pkbSQ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0399" y="3245975"/>
            <a:ext cx="2251076" cy="277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9" descr="https://lh6.googleusercontent.com/ljX57Rc3Xc4Rn-pFigzKkMNMABySU_UW7R5H1AARXo6X5cuyq3f4EEBAULWBLc_2D48ut1SmS7wydvN5K4gOWUxo65Y06Guco0qa9gHxRiiXmr-c4PehZy-ZuU2RwKtTxLiNyhNeebs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4451350"/>
            <a:ext cx="34290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9" descr="https://lh4.googleusercontent.com/0drl2Tb0HsRwtFDYdiHYguwL6c-kV63SgdRSZjwwRzwYfPogURxhZw4dD4E-6VaNks70LcOdStqJzlI7OsIy5iJhnPW3ow6pd4AZRMtDWwMIFyWQuwS7OqotzUwYobTDBwHAW5yVBhU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22666" y="1254275"/>
            <a:ext cx="1600200" cy="28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365298" y="371430"/>
            <a:ext cx="8257568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Resource Guide for Artifact Template</a:t>
            </a:r>
            <a:endParaRPr sz="36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https://goo.gl/9Q7mwz</a:t>
            </a:r>
            <a:endParaRPr sz="3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9" name="Google Shape;89;p10" descr="resource guide for artifact template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74992"/>
            <a:ext cx="9144000" cy="2473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>
            <a:spLocks noGrp="1"/>
          </p:cNvSpPr>
          <p:nvPr>
            <p:ph type="title"/>
          </p:nvPr>
        </p:nvSpPr>
        <p:spPr>
          <a:xfrm>
            <a:off x="365298" y="384130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Checklist for Artifact Template </a:t>
            </a:r>
            <a:r>
              <a:rPr lang="en-US" sz="3959"/>
              <a:t>Located on first slides</a:t>
            </a:r>
            <a:endParaRPr sz="3959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https://goo.gl/F57xvY</a:t>
            </a:r>
            <a:endParaRPr sz="3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7" name="Google Shape;97;p11" descr="Screen Shot illustrates items from tier 1 of the TFI with items 1 and 2 under teams and 3 through 8 and 10 under implementation.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712308"/>
            <a:ext cx="9144000" cy="1890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>
            <a:spLocks noGrp="1"/>
          </p:cNvSpPr>
          <p:nvPr>
            <p:ph type="title"/>
          </p:nvPr>
        </p:nvSpPr>
        <p:spPr>
          <a:xfrm>
            <a:off x="1115060" y="296033"/>
            <a:ext cx="6987106" cy="915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3959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Where to Find Your Template</a:t>
            </a:r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body" idx="1"/>
          </p:nvPr>
        </p:nvSpPr>
        <p:spPr>
          <a:xfrm>
            <a:off x="365298" y="1600200"/>
            <a:ext cx="8257568" cy="43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http://bit.ly/PBISArtifactsFolders</a:t>
            </a:r>
            <a:r>
              <a:rPr lang="en-US" sz="3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/>
          </a:p>
        </p:txBody>
      </p:sp>
      <p:pic>
        <p:nvPicPr>
          <p:cNvPr id="105" name="Google Shape;105;p12" descr="Core content icon. 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485" y="288118"/>
            <a:ext cx="713232" cy="7132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  <p:pic>
        <p:nvPicPr>
          <p:cNvPr id="106" name="Google Shape;106;p12" descr="Time to work!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9138" y="2635750"/>
            <a:ext cx="4665725" cy="34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Final_MWBIS 4">
  <a:themeElements>
    <a:clrScheme name="Midwest PBIS">
      <a:dk1>
        <a:srgbClr val="3A54A5"/>
      </a:dk1>
      <a:lt1>
        <a:srgbClr val="E2AC00"/>
      </a:lt1>
      <a:dk2>
        <a:srgbClr val="1D2A53"/>
      </a:dk2>
      <a:lt2>
        <a:srgbClr val="F0DA3D"/>
      </a:lt2>
      <a:accent1>
        <a:srgbClr val="AAB7E1"/>
      </a:accent1>
      <a:accent2>
        <a:srgbClr val="C0504D"/>
      </a:accent2>
      <a:accent3>
        <a:srgbClr val="8A9161"/>
      </a:accent3>
      <a:accent4>
        <a:srgbClr val="8064A2"/>
      </a:accent4>
      <a:accent5>
        <a:srgbClr val="AAB7E1"/>
      </a:accent5>
      <a:accent6>
        <a:srgbClr val="DD8047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331</Words>
  <Application>Microsoft Office PowerPoint</Application>
  <PresentationFormat>On-screen Show (4:3)</PresentationFormat>
  <Paragraphs>57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Questrial</vt:lpstr>
      <vt:lpstr>Calibri</vt:lpstr>
      <vt:lpstr>Noto Sans Symbols</vt:lpstr>
      <vt:lpstr>Times New Roman</vt:lpstr>
      <vt:lpstr>Arial</vt:lpstr>
      <vt:lpstr>1_Final_MWBIS 4</vt:lpstr>
      <vt:lpstr> PBIS Team  Tier 1 Virtual Training Day   Artifact Template Introduction</vt:lpstr>
      <vt:lpstr>Learning Expectations for Virtual Training</vt:lpstr>
      <vt:lpstr>Purpose &amp; Outcomes</vt:lpstr>
      <vt:lpstr>Food for thought</vt:lpstr>
      <vt:lpstr>Example Templates</vt:lpstr>
      <vt:lpstr>Resource Guide for Artifact Template</vt:lpstr>
      <vt:lpstr>Checklist for Artifact Template Located on first slides</vt:lpstr>
      <vt:lpstr>Where to Find Your Template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PBIS Team  Tier 1 Virtual Training Day   Artifact Template Introduction Updated June 2020</dc:title>
  <cp:lastModifiedBy>Petrie, Garrett (MDE)</cp:lastModifiedBy>
  <cp:revision>2</cp:revision>
  <dcterms:modified xsi:type="dcterms:W3CDTF">2020-07-31T07:28:38Z</dcterms:modified>
</cp:coreProperties>
</file>