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1.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4.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5.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7.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9.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2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21.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2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5.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2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2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9.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30.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75" r:id="rId2"/>
    <p:sldMasterId id="2147483678" r:id="rId3"/>
    <p:sldMasterId id="2147483693" r:id="rId4"/>
    <p:sldMasterId id="2147483696" r:id="rId5"/>
    <p:sldMasterId id="2147483702" r:id="rId6"/>
    <p:sldMasterId id="2147483713" r:id="rId7"/>
    <p:sldMasterId id="2147483728" r:id="rId8"/>
    <p:sldMasterId id="2147483731" r:id="rId9"/>
    <p:sldMasterId id="2147483734" r:id="rId10"/>
    <p:sldMasterId id="2147483745" r:id="rId11"/>
    <p:sldMasterId id="2147483752" r:id="rId12"/>
    <p:sldMasterId id="2147483755" r:id="rId13"/>
    <p:sldMasterId id="2147483770" r:id="rId14"/>
    <p:sldMasterId id="2147483773" r:id="rId15"/>
    <p:sldMasterId id="2147483779" r:id="rId16"/>
    <p:sldMasterId id="2147483790" r:id="rId17"/>
    <p:sldMasterId id="2147483805" r:id="rId18"/>
    <p:sldMasterId id="2147483808" r:id="rId19"/>
    <p:sldMasterId id="2147483811" r:id="rId20"/>
    <p:sldMasterId id="2147483822" r:id="rId21"/>
    <p:sldMasterId id="2147483829" r:id="rId22"/>
    <p:sldMasterId id="2147483832" r:id="rId23"/>
    <p:sldMasterId id="2147483847" r:id="rId24"/>
    <p:sldMasterId id="2147483850" r:id="rId25"/>
    <p:sldMasterId id="2147483856" r:id="rId26"/>
    <p:sldMasterId id="2147483867" r:id="rId27"/>
    <p:sldMasterId id="2147483882" r:id="rId28"/>
    <p:sldMasterId id="2147483885" r:id="rId29"/>
    <p:sldMasterId id="2147483888" r:id="rId30"/>
    <p:sldMasterId id="2147483899" r:id="rId31"/>
  </p:sldMasterIdLst>
  <p:notesMasterIdLst>
    <p:notesMasterId r:id="rId78"/>
  </p:notesMasterIdLst>
  <p:sldIdLst>
    <p:sldId id="256" r:id="rId32"/>
    <p:sldId id="372" r:id="rId33"/>
    <p:sldId id="373" r:id="rId34"/>
    <p:sldId id="374" r:id="rId35"/>
    <p:sldId id="257" r:id="rId36"/>
    <p:sldId id="366" r:id="rId37"/>
    <p:sldId id="326" r:id="rId38"/>
    <p:sldId id="258" r:id="rId39"/>
    <p:sldId id="259" r:id="rId40"/>
    <p:sldId id="260" r:id="rId41"/>
    <p:sldId id="262" r:id="rId42"/>
    <p:sldId id="265" r:id="rId43"/>
    <p:sldId id="267" r:id="rId44"/>
    <p:sldId id="269" r:id="rId45"/>
    <p:sldId id="271" r:id="rId46"/>
    <p:sldId id="272" r:id="rId47"/>
    <p:sldId id="274" r:id="rId48"/>
    <p:sldId id="364" r:id="rId49"/>
    <p:sldId id="273" r:id="rId50"/>
    <p:sldId id="329" r:id="rId51"/>
    <p:sldId id="335" r:id="rId52"/>
    <p:sldId id="307" r:id="rId53"/>
    <p:sldId id="333" r:id="rId54"/>
    <p:sldId id="331" r:id="rId55"/>
    <p:sldId id="332" r:id="rId56"/>
    <p:sldId id="365" r:id="rId57"/>
    <p:sldId id="338" r:id="rId58"/>
    <p:sldId id="371" r:id="rId59"/>
    <p:sldId id="341" r:id="rId60"/>
    <p:sldId id="342" r:id="rId61"/>
    <p:sldId id="343" r:id="rId62"/>
    <p:sldId id="367" r:id="rId63"/>
    <p:sldId id="346" r:id="rId64"/>
    <p:sldId id="368" r:id="rId65"/>
    <p:sldId id="350" r:id="rId66"/>
    <p:sldId id="369" r:id="rId67"/>
    <p:sldId id="352" r:id="rId68"/>
    <p:sldId id="370" r:id="rId69"/>
    <p:sldId id="277" r:id="rId70"/>
    <p:sldId id="278" r:id="rId71"/>
    <p:sldId id="279" r:id="rId72"/>
    <p:sldId id="280" r:id="rId73"/>
    <p:sldId id="358" r:id="rId74"/>
    <p:sldId id="362" r:id="rId75"/>
    <p:sldId id="363" r:id="rId76"/>
    <p:sldId id="375" r:id="rId77"/>
  </p:sldIdLst>
  <p:sldSz cx="9144000" cy="6858000" type="screen4x3"/>
  <p:notesSz cx="6858000" cy="9144000"/>
  <p:embeddedFontLst>
    <p:embeddedFont>
      <p:font typeface="ＭＳ Ｐゴシック" panose="020B0600070205080204" pitchFamily="34" charset="-128"/>
      <p:regular r:id="rId79"/>
    </p:embeddedFont>
    <p:embeddedFont>
      <p:font typeface="Tw Cen MT" panose="020B0602020104020603" pitchFamily="34" charset="0"/>
      <p:regular r:id="rId80"/>
      <p:bold r:id="rId81"/>
      <p:italic r:id="rId82"/>
      <p:boldItalic r:id="rId83"/>
    </p:embeddedFont>
    <p:embeddedFont>
      <p:font typeface="Perpetua" panose="02020502060401020303" pitchFamily="18" charset="0"/>
      <p:regular r:id="rId84"/>
      <p:bold r:id="rId85"/>
      <p:italic r:id="rId86"/>
      <p:boldItalic r:id="rId87"/>
    </p:embeddedFont>
    <p:embeddedFont>
      <p:font typeface="Calibri" panose="020F0502020204030204" pitchFamily="34" charset="0"/>
      <p:regular r:id="rId88"/>
      <p:bold r:id="rId89"/>
      <p:italic r:id="rId90"/>
      <p:boldItalic r:id="rId91"/>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BD46B9A-2CC7-49EE-82D3-F16B5AA37C2E}">
  <a:tblStyle styleId="{FBD46B9A-2CC7-49EE-82D3-F16B5AA37C2E}" styleName="Table_0"/>
  <a:tblStyle styleId="{9120124C-60C9-4A68-A1F9-A80A2C85331E}"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354"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8.xml"/><Relationship Id="rId21" Type="http://schemas.openxmlformats.org/officeDocument/2006/relationships/slideMaster" Target="slideMasters/slideMaster21.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slide" Target="slides/slide45.xml"/><Relationship Id="rId84" Type="http://schemas.openxmlformats.org/officeDocument/2006/relationships/font" Target="fonts/font6.fntdata"/><Relationship Id="rId89" Type="http://schemas.openxmlformats.org/officeDocument/2006/relationships/font" Target="fonts/font11.fntdata"/><Relationship Id="rId7" Type="http://schemas.openxmlformats.org/officeDocument/2006/relationships/slideMaster" Target="slideMasters/slideMaster7.xml"/><Relationship Id="rId71" Type="http://schemas.openxmlformats.org/officeDocument/2006/relationships/slide" Target="slides/slide40.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Master" Target="slideMasters/slideMaster5.xml"/><Relationship Id="rId61" Type="http://schemas.openxmlformats.org/officeDocument/2006/relationships/slide" Target="slides/slide30.xml"/><Relationship Id="rId82" Type="http://schemas.openxmlformats.org/officeDocument/2006/relationships/font" Target="fonts/font4.fntdata"/><Relationship Id="rId90" Type="http://schemas.openxmlformats.org/officeDocument/2006/relationships/font" Target="fonts/font12.fntdata"/><Relationship Id="rId95"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20.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31576874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3440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1697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19" name="Shape 11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56576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30" name="Shape 13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1920283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41" name="Shape 14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62768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Often bus referrals are more prevalent in elementary and middle schools than they are in the high schools.</a:t>
            </a:r>
          </a:p>
        </p:txBody>
      </p:sp>
      <p:sp>
        <p:nvSpPr>
          <p:cNvPr id="152" name="Shape 15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190540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8" name="Shape 1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59" name="Shape 15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455070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85" name="Shape 18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512825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77" name="Shape 17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4205401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Shape 1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9" name="Shape 1319"/>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320" name="Shape 1320"/>
          <p:cNvSpPr txBox="1"/>
          <p:nvPr/>
        </p:nvSpPr>
        <p:spPr>
          <a:xfrm>
            <a:off x="3884612" y="8685210"/>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Times New Roman"/>
              <a:buNone/>
            </a:pPr>
            <a:r>
              <a:rPr lang="en" sz="1200" b="0" i="0" u="none" strike="noStrike" cap="none">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1878393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Shape 136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SzPct val="25000"/>
              <a:buFont typeface="Calibri"/>
              <a:buNone/>
            </a:pPr>
            <a:r>
              <a:rPr lang="en" sz="1200">
                <a:solidFill>
                  <a:schemeClr val="dk1"/>
                </a:solidFill>
                <a:latin typeface="Calibri"/>
                <a:ea typeface="Calibri"/>
                <a:cs typeface="Calibri"/>
                <a:sym typeface="Calibri"/>
              </a:rPr>
              <a:t>Turn and talk - teaching expectations, discuss pre-correction before moving off this slide.  Point out that active supervision and positive reinforcement go hand in hand.  </a:t>
            </a:r>
          </a:p>
        </p:txBody>
      </p:sp>
      <p:sp>
        <p:nvSpPr>
          <p:cNvPr id="1364" name="Shape 13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3569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a:lstStyle/>
          <a:p>
            <a:pPr>
              <a:defRPr/>
            </a:pPr>
            <a:fld id="{9BCA1EA5-2A18-4C1C-B3E5-1DEF421821F9}" type="slidenum">
              <a:rPr lang="en-US">
                <a:solidFill>
                  <a:srgbClr val="000000"/>
                </a:solidFill>
              </a:rPr>
              <a:pPr>
                <a:defRPr/>
              </a:pPr>
              <a:t>2</a:t>
            </a:fld>
            <a:endParaRPr lang="en-US">
              <a:solidFill>
                <a:srgbClr val="000000"/>
              </a:solidFill>
            </a:endParaRPr>
          </a:p>
        </p:txBody>
      </p:sp>
      <p:sp>
        <p:nvSpPr>
          <p:cNvPr id="162819" name="Rectangle 7"/>
          <p:cNvSpPr txBox="1">
            <a:spLocks noGrp="1" noChangeArrowheads="1"/>
          </p:cNvSpPr>
          <p:nvPr/>
        </p:nvSpPr>
        <p:spPr bwMode="auto">
          <a:xfrm>
            <a:off x="3884613" y="8684928"/>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8" tIns="46571" rIns="93138" bIns="46571" anchor="b"/>
          <a:lstStyle>
            <a:lvl1pPr defTabSz="949325" eaLnBrk="0" hangingPunct="0">
              <a:defRPr sz="2400">
                <a:solidFill>
                  <a:schemeClr val="tx1"/>
                </a:solidFill>
                <a:latin typeface="Times New Roman" pitchFamily="18" charset="0"/>
                <a:cs typeface="Arial" pitchFamily="34" charset="0"/>
              </a:defRPr>
            </a:lvl1pPr>
            <a:lvl2pPr marL="742950" indent="-285750" defTabSz="949325" eaLnBrk="0" hangingPunct="0">
              <a:defRPr sz="2400">
                <a:solidFill>
                  <a:schemeClr val="tx1"/>
                </a:solidFill>
                <a:latin typeface="Times New Roman" pitchFamily="18" charset="0"/>
                <a:cs typeface="Arial" pitchFamily="34" charset="0"/>
              </a:defRPr>
            </a:lvl2pPr>
            <a:lvl3pPr marL="1143000" indent="-228600" defTabSz="949325" eaLnBrk="0" hangingPunct="0">
              <a:defRPr sz="2400">
                <a:solidFill>
                  <a:schemeClr val="tx1"/>
                </a:solidFill>
                <a:latin typeface="Times New Roman" pitchFamily="18" charset="0"/>
                <a:cs typeface="Arial" pitchFamily="34" charset="0"/>
              </a:defRPr>
            </a:lvl3pPr>
            <a:lvl4pPr marL="1600200" indent="-228600" defTabSz="949325" eaLnBrk="0" hangingPunct="0">
              <a:defRPr sz="2400">
                <a:solidFill>
                  <a:schemeClr val="tx1"/>
                </a:solidFill>
                <a:latin typeface="Times New Roman" pitchFamily="18" charset="0"/>
                <a:cs typeface="Arial" pitchFamily="34" charset="0"/>
              </a:defRPr>
            </a:lvl4pPr>
            <a:lvl5pPr marL="2057400" indent="-228600" defTabSz="949325" eaLnBrk="0" hangingPunct="0">
              <a:defRPr sz="2400">
                <a:solidFill>
                  <a:schemeClr val="tx1"/>
                </a:solidFill>
                <a:latin typeface="Times New Roman" pitchFamily="18" charset="0"/>
                <a:cs typeface="Arial" pitchFamily="34" charset="0"/>
              </a:defRPr>
            </a:lvl5pPr>
            <a:lvl6pPr marL="25146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949325"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fld id="{F82C04E7-E1C2-4C55-8658-8E91A903B372}" type="slidenum">
              <a:rPr lang="en-US" sz="1200">
                <a:solidFill>
                  <a:srgbClr val="000000"/>
                </a:solidFill>
              </a:rPr>
              <a:pPr algn="r" eaLnBrk="1" hangingPunct="1"/>
              <a:t>2</a:t>
            </a:fld>
            <a:endParaRPr lang="en-US" sz="1200">
              <a:solidFill>
                <a:srgbClr val="000000"/>
              </a:solidFill>
            </a:endParaRPr>
          </a:p>
        </p:txBody>
      </p:sp>
      <p:sp>
        <p:nvSpPr>
          <p:cNvPr id="162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21" name="Rectangle 3"/>
          <p:cNvSpPr>
            <a:spLocks noGrp="1" noChangeArrowheads="1"/>
          </p:cNvSpPr>
          <p:nvPr>
            <p:ph type="body" idx="1"/>
          </p:nvPr>
        </p:nvSpPr>
        <p:spPr bwMode="auto">
          <a:xfrm>
            <a:off x="914400" y="4344025"/>
            <a:ext cx="5029200"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b="1"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7146426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Shape 1344"/>
          <p:cNvSpPr txBox="1"/>
          <p:nvPr/>
        </p:nvSpPr>
        <p:spPr>
          <a:xfrm>
            <a:off x="3884612" y="8685210"/>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Times New Roman"/>
              <a:buNone/>
            </a:pPr>
            <a:r>
              <a:rPr lang="en" sz="1200" b="0" i="0" u="none" strike="noStrike" cap="none">
                <a:solidFill>
                  <a:srgbClr val="000000"/>
                </a:solidFill>
                <a:latin typeface="Times New Roman"/>
                <a:ea typeface="Times New Roman"/>
                <a:cs typeface="Times New Roman"/>
                <a:sym typeface="Times New Roman"/>
              </a:rPr>
              <a:t>*</a:t>
            </a:r>
          </a:p>
        </p:txBody>
      </p:sp>
      <p:sp>
        <p:nvSpPr>
          <p:cNvPr id="1345" name="Shape 13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46" name="Shape 134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1058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Shape 1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32" name="Shape 133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 sz="1800" b="0" i="0" u="none" strike="noStrike" cap="none">
                <a:solidFill>
                  <a:schemeClr val="dk1"/>
                </a:solidFill>
                <a:latin typeface="Calibri"/>
                <a:ea typeface="Calibri"/>
                <a:cs typeface="Calibri"/>
                <a:sym typeface="Calibri"/>
              </a:rPr>
              <a:t>Point out that many PBIS schools – particularly at the elementary level – use a checkoff system where expectations are taught in each setting by different staff – and students have their list “checked off” for each non-classroom setting.</a:t>
            </a:r>
          </a:p>
        </p:txBody>
      </p:sp>
      <p:sp>
        <p:nvSpPr>
          <p:cNvPr id="1333" name="Shape 1333"/>
          <p:cNvSpPr txBox="1"/>
          <p:nvPr/>
        </p:nvSpPr>
        <p:spPr>
          <a:xfrm>
            <a:off x="3884612" y="8685210"/>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chemeClr val="dk1"/>
              </a:buClr>
              <a:buSzPct val="25000"/>
              <a:buFont typeface="Times New Roman"/>
              <a:buNone/>
            </a:pPr>
            <a:r>
              <a:rPr lang="en" sz="1200" b="0" i="0" u="none" strike="noStrike" cap="none">
                <a:solidFill>
                  <a:schemeClr val="dk1"/>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774023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Shape 133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339" name="Shape 1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381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www.youtube.com</a:t>
            </a:r>
            <a:r>
              <a:rPr lang="en-US" dirty="0" smtClean="0"/>
              <a:t>/</a:t>
            </a:r>
            <a:r>
              <a:rPr lang="en-US" dirty="0" err="1" smtClean="0"/>
              <a:t>watch?v</a:t>
            </a:r>
            <a:r>
              <a:rPr lang="en-US" dirty="0" smtClean="0"/>
              <a:t>=65eDkEjkQU8 2:04</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pPr>
            <a:endParaRPr lang="en-US" smtClean="0"/>
          </a:p>
          <a:p>
            <a:pPr lvl="1">
              <a:spcBef>
                <a:spcPts val="0"/>
              </a:spcBef>
            </a:pPr>
            <a:endParaRPr lang="en-US" smtClean="0"/>
          </a:p>
          <a:p>
            <a:pPr lvl="2">
              <a:spcBef>
                <a:spcPts val="0"/>
              </a:spcBef>
            </a:pPr>
            <a:endParaRPr lang="en-US" smtClean="0"/>
          </a:p>
          <a:p>
            <a:pPr lvl="3">
              <a:spcBef>
                <a:spcPts val="0"/>
              </a:spcBef>
            </a:pPr>
            <a:endParaRPr lang="en-US" smtClean="0"/>
          </a:p>
          <a:p>
            <a:pPr lvl="4">
              <a:spcBef>
                <a:spcPts val="0"/>
              </a:spcBef>
            </a:pPr>
            <a:endParaRPr lang="en-US" smtClean="0"/>
          </a:p>
          <a:p>
            <a:pPr lvl="5">
              <a:spcBef>
                <a:spcPts val="0"/>
              </a:spcBef>
            </a:pPr>
            <a:endParaRPr lang="en-US" smtClean="0"/>
          </a:p>
          <a:p>
            <a:pPr lvl="6">
              <a:spcBef>
                <a:spcPts val="0"/>
              </a:spcBef>
            </a:pPr>
            <a:endParaRPr lang="en-US" smtClean="0"/>
          </a:p>
          <a:p>
            <a:pPr lvl="7">
              <a:spcBef>
                <a:spcPts val="0"/>
              </a:spcBef>
            </a:pPr>
            <a:endParaRPr lang="en-US" smtClean="0"/>
          </a:p>
          <a:p>
            <a:pPr lvl="8">
              <a:spcBef>
                <a:spcPts val="0"/>
              </a:spcBef>
            </a:pPr>
            <a:endParaRPr lang="en-US"/>
          </a:p>
        </p:txBody>
      </p:sp>
    </p:spTree>
    <p:extLst>
      <p:ext uri="{BB962C8B-B14F-4D97-AF65-F5344CB8AC3E}">
        <p14:creationId xmlns:p14="http://schemas.microsoft.com/office/powerpoint/2010/main" val="3815999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Shape 1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2" name="Shape 138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383" name="Shape 1383"/>
          <p:cNvSpPr txBox="1"/>
          <p:nvPr/>
        </p:nvSpPr>
        <p:spPr>
          <a:xfrm>
            <a:off x="3884612" y="8685210"/>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Times New Roman"/>
              <a:buNone/>
            </a:pPr>
            <a:r>
              <a:rPr lang="en" sz="1200" b="0" i="0" u="none" strike="noStrike" cap="none">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271952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9"/>
        <p:cNvGrpSpPr/>
        <p:nvPr/>
      </p:nvGrpSpPr>
      <p:grpSpPr>
        <a:xfrm>
          <a:off x="0" y="0"/>
          <a:ext cx="0" cy="0"/>
          <a:chOff x="0" y="0"/>
          <a:chExt cx="0" cy="0"/>
        </a:xfrm>
      </p:grpSpPr>
      <p:sp>
        <p:nvSpPr>
          <p:cNvPr id="1400" name="Shape 1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01" name="Shape 1401"/>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402" name="Shape 1402"/>
          <p:cNvSpPr txBox="1"/>
          <p:nvPr/>
        </p:nvSpPr>
        <p:spPr>
          <a:xfrm>
            <a:off x="3884612" y="8685210"/>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000000"/>
              </a:buClr>
              <a:buSzPct val="25000"/>
              <a:buFont typeface="Times New Roman"/>
              <a:buNone/>
            </a:pPr>
            <a:r>
              <a:rPr lang="en" sz="1200" b="0" i="0" u="none" strike="noStrike" cap="none">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2133164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Shape 140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408" name="Shape 1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311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Shape 141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416" name="Shape 1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4709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6"/>
        <p:cNvGrpSpPr/>
        <p:nvPr/>
      </p:nvGrpSpPr>
      <p:grpSpPr>
        <a:xfrm>
          <a:off x="0" y="0"/>
          <a:ext cx="0" cy="0"/>
          <a:chOff x="0" y="0"/>
          <a:chExt cx="0" cy="0"/>
        </a:xfrm>
      </p:grpSpPr>
      <p:sp>
        <p:nvSpPr>
          <p:cNvPr id="1407" name="Shape 140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408" name="Shape 14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7004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1"/>
        <p:cNvGrpSpPr/>
        <p:nvPr/>
      </p:nvGrpSpPr>
      <p:grpSpPr>
        <a:xfrm>
          <a:off x="0" y="0"/>
          <a:ext cx="0" cy="0"/>
          <a:chOff x="0" y="0"/>
          <a:chExt cx="0" cy="0"/>
        </a:xfrm>
      </p:grpSpPr>
      <p:sp>
        <p:nvSpPr>
          <p:cNvPr id="1432" name="Shape 14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33" name="Shape 143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Culturally, contextually developmentally appropriate </a:t>
            </a:r>
          </a:p>
        </p:txBody>
      </p:sp>
      <p:sp>
        <p:nvSpPr>
          <p:cNvPr id="1434" name="Shape 1434"/>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None/>
            </a:pPr>
            <a:endParaRPr sz="1200">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914400" marR="0" lvl="2"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1371600" marR="0" lvl="3"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1828800" marR="0" lvl="4"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286000" marR="0" lvl="5"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2743200" marR="0" lvl="6"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3200400" marR="0" lvl="7"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a:p>
            <a:pPr marL="3657600" marR="0" lvl="8" indent="0" algn="l" rtl="0">
              <a:spcBef>
                <a:spcPts val="0"/>
              </a:spcBef>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065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dirty="0" smtClean="0"/>
              <a:t>These</a:t>
            </a:r>
            <a:r>
              <a:rPr lang="en-US" b="0" baseline="0" dirty="0" smtClean="0"/>
              <a:t> are the icons that you will see throughout the training and will serve as a guide and a prompt to the content of each slide. </a:t>
            </a:r>
            <a:endParaRPr lang="en-US" b="0" dirty="0"/>
          </a:p>
        </p:txBody>
      </p:sp>
      <p:sp>
        <p:nvSpPr>
          <p:cNvPr id="4" name="Slide Number Placeholder 3"/>
          <p:cNvSpPr>
            <a:spLocks noGrp="1"/>
          </p:cNvSpPr>
          <p:nvPr>
            <p:ph type="sldNum" sz="quarter" idx="10"/>
          </p:nvPr>
        </p:nvSpPr>
        <p:spPr/>
        <p:txBody>
          <a:bodyPr/>
          <a:lstStyle/>
          <a:p>
            <a:fld id="{A5C04D7D-6BCF-BF47-8CAA-5C91DED0285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751260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5"/>
        <p:cNvGrpSpPr/>
        <p:nvPr/>
      </p:nvGrpSpPr>
      <p:grpSpPr>
        <a:xfrm>
          <a:off x="0" y="0"/>
          <a:ext cx="0" cy="0"/>
          <a:chOff x="0" y="0"/>
          <a:chExt cx="0" cy="0"/>
        </a:xfrm>
      </p:grpSpPr>
      <p:sp>
        <p:nvSpPr>
          <p:cNvPr id="1456" name="Shape 14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med" len="med"/>
            <a:tailEnd type="none" w="med" len="med"/>
          </a:ln>
        </p:spPr>
      </p:sp>
      <p:sp>
        <p:nvSpPr>
          <p:cNvPr id="1457" name="Shape 145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Font typeface="Arial"/>
              <a:buNone/>
            </a:pPr>
            <a:endParaRPr sz="1800" b="0" i="0" u="none" strike="noStrike" cap="none"/>
          </a:p>
        </p:txBody>
      </p:sp>
      <p:sp>
        <p:nvSpPr>
          <p:cNvPr id="1458" name="Shape 1458"/>
          <p:cNvSpPr txBox="1">
            <a:spLocks noGrp="1"/>
          </p:cNvSpPr>
          <p:nvPr>
            <p:ph type="sldNum" idx="12"/>
          </p:nvPr>
        </p:nvSpPr>
        <p:spPr>
          <a:xfrm>
            <a:off x="3884612" y="8685210"/>
            <a:ext cx="2971799" cy="4572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0708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6"/>
        <p:cNvGrpSpPr/>
        <p:nvPr/>
      </p:nvGrpSpPr>
      <p:grpSpPr>
        <a:xfrm>
          <a:off x="0" y="0"/>
          <a:ext cx="0" cy="0"/>
          <a:chOff x="0" y="0"/>
          <a:chExt cx="0" cy="0"/>
        </a:xfrm>
      </p:grpSpPr>
      <p:sp>
        <p:nvSpPr>
          <p:cNvPr id="1467" name="Shape 1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med" len="med"/>
            <a:tailEnd type="none" w="med" len="med"/>
          </a:ln>
        </p:spPr>
      </p:sp>
      <p:sp>
        <p:nvSpPr>
          <p:cNvPr id="1468" name="Shape 146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Font typeface="Arial"/>
              <a:buNone/>
            </a:pPr>
            <a:r>
              <a:rPr lang="en-US" sz="1800" b="0" i="0" u="none" strike="noStrike" cap="none" dirty="0" smtClean="0"/>
              <a:t>Local Elem.</a:t>
            </a:r>
            <a:r>
              <a:rPr lang="en-US" sz="1800" b="0" i="0" u="none" strike="noStrike" cap="none" baseline="0" dirty="0" smtClean="0"/>
              <a:t> example</a:t>
            </a:r>
            <a:endParaRPr sz="1800" b="0" i="0" u="none" strike="noStrike" cap="none" dirty="0"/>
          </a:p>
        </p:txBody>
      </p:sp>
      <p:sp>
        <p:nvSpPr>
          <p:cNvPr id="1469" name="Shape 1469"/>
          <p:cNvSpPr txBox="1">
            <a:spLocks noGrp="1"/>
          </p:cNvSpPr>
          <p:nvPr>
            <p:ph type="sldNum" idx="12"/>
          </p:nvPr>
        </p:nvSpPr>
        <p:spPr>
          <a:xfrm>
            <a:off x="3884612" y="8685213"/>
            <a:ext cx="2971799" cy="457200"/>
          </a:xfrm>
          <a:prstGeom prst="rect">
            <a:avLst/>
          </a:prstGeom>
          <a:noFill/>
          <a:ln>
            <a:noFill/>
          </a:ln>
        </p:spPr>
        <p:txBody>
          <a:bodyPr wrap="square" lIns="91425" tIns="91425" rIns="91425" bIns="91425"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37</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22939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smtClean="0"/>
              <a:t>Possible Videos:</a:t>
            </a:r>
          </a:p>
          <a:p>
            <a:pPr marL="0" marR="0" lvl="0" indent="0" algn="l" rtl="0">
              <a:spcBef>
                <a:spcPts val="0"/>
              </a:spcBef>
              <a:buSzPct val="25000"/>
              <a:buFont typeface="Arial"/>
              <a:buNone/>
            </a:pPr>
            <a:r>
              <a:rPr lang="en-US" sz="1800" b="0" i="0" u="none" strike="noStrike" cap="none" baseline="0" dirty="0" smtClean="0"/>
              <a:t>Local Elementary Example 2:03 - https://</a:t>
            </a:r>
            <a:r>
              <a:rPr lang="en-US" sz="1800" b="0" i="0" u="none" strike="noStrike" cap="none" baseline="0" dirty="0" err="1" smtClean="0"/>
              <a:t>www.youtube.com</a:t>
            </a:r>
            <a:r>
              <a:rPr lang="en-US" sz="1800" b="0" i="0" u="none" strike="noStrike" cap="none" baseline="0" dirty="0" smtClean="0"/>
              <a:t>/</a:t>
            </a:r>
            <a:r>
              <a:rPr lang="en-US" sz="1800" b="0" i="0" u="none" strike="noStrike" cap="none" baseline="0" dirty="0" err="1" smtClean="0"/>
              <a:t>watch?v</a:t>
            </a:r>
            <a:r>
              <a:rPr lang="en-US" sz="1800" b="0" i="0" u="none" strike="noStrike" cap="none" baseline="0" dirty="0" smtClean="0"/>
              <a:t>=sxwl_TiB1xU</a:t>
            </a:r>
          </a:p>
          <a:p>
            <a:pPr marL="0" marR="0" lvl="0" indent="0" algn="l" rtl="0">
              <a:spcBef>
                <a:spcPts val="0"/>
              </a:spcBef>
              <a:buSzPct val="25000"/>
              <a:buFont typeface="Arial"/>
              <a:buNone/>
            </a:pPr>
            <a:r>
              <a:rPr lang="en-US" sz="1800" b="0" i="0" u="none" strike="noStrike" cap="none" baseline="0" dirty="0" smtClean="0"/>
              <a:t>Local Secondary Example 2:13 - https://</a:t>
            </a:r>
            <a:r>
              <a:rPr lang="en-US" sz="1800" b="0" i="0" u="none" strike="noStrike" cap="none" baseline="0" dirty="0" err="1" smtClean="0"/>
              <a:t>www.youtube.com</a:t>
            </a:r>
            <a:r>
              <a:rPr lang="en-US" sz="1800" b="0" i="0" u="none" strike="noStrike" cap="none" baseline="0" dirty="0" smtClean="0"/>
              <a:t>/</a:t>
            </a:r>
            <a:r>
              <a:rPr lang="en-US" sz="1800" b="0" i="0" u="none" strike="noStrike" cap="none" baseline="0" dirty="0" err="1" smtClean="0"/>
              <a:t>watch?v</a:t>
            </a:r>
            <a:r>
              <a:rPr lang="en-US" sz="1800" b="0" i="0" u="none" strike="noStrike" cap="none" baseline="0" dirty="0" smtClean="0"/>
              <a:t>=e9FU2WybbYk</a:t>
            </a:r>
          </a:p>
          <a:p>
            <a:pPr marL="0" marR="0" lvl="0" indent="0" algn="l" rtl="0">
              <a:spcBef>
                <a:spcPts val="0"/>
              </a:spcBef>
              <a:buSzPct val="25000"/>
              <a:buFont typeface="Arial"/>
              <a:buNone/>
            </a:pPr>
            <a:r>
              <a:rPr lang="en-US" sz="1800" b="0" i="0" u="none" strike="noStrike" cap="none" baseline="0" dirty="0" smtClean="0"/>
              <a:t>Systematic Supervision MS 2:13  - https://</a:t>
            </a:r>
            <a:r>
              <a:rPr lang="en-US" sz="1800" b="0" i="0" u="none" strike="noStrike" cap="none" baseline="0" dirty="0" err="1" smtClean="0"/>
              <a:t>www.youtube.com</a:t>
            </a:r>
            <a:r>
              <a:rPr lang="en-US" sz="1800" b="0" i="0" u="none" strike="noStrike" cap="none" baseline="0" dirty="0" smtClean="0"/>
              <a:t>/</a:t>
            </a:r>
            <a:r>
              <a:rPr lang="en-US" sz="1800" b="0" i="0" u="none" strike="noStrike" cap="none" baseline="0" dirty="0" err="1" smtClean="0"/>
              <a:t>watch?v</a:t>
            </a:r>
            <a:r>
              <a:rPr lang="en-US" sz="1800" b="0" i="0" u="none" strike="noStrike" cap="none" baseline="0" dirty="0" smtClean="0"/>
              <a:t>=95YA8mfY-2c</a:t>
            </a:r>
          </a:p>
          <a:p>
            <a:pPr marL="0" marR="0" lvl="0" indent="0" algn="l" rtl="0">
              <a:spcBef>
                <a:spcPts val="0"/>
              </a:spcBef>
              <a:buSzPct val="25000"/>
              <a:buFont typeface="Arial"/>
              <a:buNone/>
            </a:pPr>
            <a:r>
              <a:rPr lang="en-US" sz="1800" b="0" i="0" u="none" strike="noStrike" cap="none" baseline="0" dirty="0" smtClean="0"/>
              <a:t>Systematic Supervision HS 2:14 - https://</a:t>
            </a:r>
            <a:r>
              <a:rPr lang="en-US" sz="1800" b="0" i="0" u="none" strike="noStrike" cap="none" baseline="0" dirty="0" err="1" smtClean="0"/>
              <a:t>www.youtube.com</a:t>
            </a:r>
            <a:r>
              <a:rPr lang="en-US" sz="1800" b="0" i="0" u="none" strike="noStrike" cap="none" baseline="0" dirty="0" smtClean="0"/>
              <a:t>/</a:t>
            </a:r>
            <a:r>
              <a:rPr lang="en-US" sz="1800" b="0" i="0" u="none" strike="noStrike" cap="none" baseline="0" dirty="0" err="1" smtClean="0"/>
              <a:t>watch?v</a:t>
            </a:r>
            <a:r>
              <a:rPr lang="en-US" sz="1800" b="0" i="0" u="none" strike="noStrike" cap="none" baseline="0" dirty="0" smtClean="0"/>
              <a:t>=rCqIzeU-0hQ&amp;t=14s</a:t>
            </a:r>
          </a:p>
          <a:p>
            <a:pPr marL="0" marR="0" lvl="0" indent="0" algn="l" rtl="0">
              <a:spcBef>
                <a:spcPts val="0"/>
              </a:spcBef>
              <a:buSzPct val="25000"/>
              <a:buFont typeface="Arial"/>
              <a:buNone/>
            </a:pPr>
            <a:r>
              <a:rPr lang="en-US" sz="1800" b="0" i="0" u="none" strike="noStrike" cap="none" baseline="0" dirty="0" smtClean="0"/>
              <a:t>Systematic Supervision Elem- 2:07  - https://</a:t>
            </a:r>
            <a:r>
              <a:rPr lang="en-US" sz="1800" b="0" i="0" u="none" strike="noStrike" cap="none" baseline="0" dirty="0" err="1" smtClean="0"/>
              <a:t>www.youtube.com</a:t>
            </a:r>
            <a:r>
              <a:rPr lang="en-US" sz="1800" b="0" i="0" u="none" strike="noStrike" cap="none" baseline="0" dirty="0" smtClean="0"/>
              <a:t>/</a:t>
            </a:r>
            <a:r>
              <a:rPr lang="en-US" sz="1800" b="0" i="0" u="none" strike="noStrike" cap="none" baseline="0" dirty="0" err="1" smtClean="0"/>
              <a:t>watch?v</a:t>
            </a:r>
            <a:r>
              <a:rPr lang="en-US" sz="1800" b="0" i="0" u="none" strike="noStrike" cap="none" baseline="0" dirty="0" smtClean="0"/>
              <a:t>=5JB2xSf-S58</a:t>
            </a:r>
          </a:p>
          <a:p>
            <a:pPr marL="0" marR="0" lvl="0" indent="0" algn="l" rtl="0">
              <a:spcBef>
                <a:spcPts val="0"/>
              </a:spcBef>
              <a:buSzPct val="25000"/>
              <a:buFont typeface="Arial"/>
              <a:buNone/>
            </a:pPr>
            <a:endParaRPr lang="en-US" sz="1800" b="0" i="0" u="none" strike="noStrike" cap="none" baseline="0" dirty="0"/>
          </a:p>
        </p:txBody>
      </p:sp>
      <p:sp>
        <p:nvSpPr>
          <p:cNvPr id="203" name="Shape 20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Times New Roman"/>
              <a:buNone/>
            </a:pPr>
            <a:r>
              <a:rPr lang="en-US" sz="1200" b="0" i="0" u="none" strike="noStrike" cap="none" baseline="0">
                <a:latin typeface="Times New Roman"/>
                <a:ea typeface="Times New Roman"/>
                <a:cs typeface="Times New Roman"/>
                <a:sym typeface="Times New Roman"/>
              </a:rPr>
              <a:t>*</a:t>
            </a:r>
          </a:p>
        </p:txBody>
      </p:sp>
    </p:spTree>
    <p:extLst>
      <p:ext uri="{BB962C8B-B14F-4D97-AF65-F5344CB8AC3E}">
        <p14:creationId xmlns:p14="http://schemas.microsoft.com/office/powerpoint/2010/main" val="1062827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10" name="Shape 21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577013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17" name="Shape 21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1599508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23" name="Shape 22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332796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Shape 150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505" name="Shape 1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757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Shape 153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531" name="Shape 1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76122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Shape 153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1537" name="Shape 1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987364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CBE647-584C-45FC-8B39-CAA5DFA138ED}" type="slidenum">
              <a:rPr lang="en-US" smtClean="0"/>
              <a:pPr>
                <a:defRPr/>
              </a:pPr>
              <a:t>46</a:t>
            </a:fld>
            <a:endParaRPr lang="en-US" dirty="0"/>
          </a:p>
        </p:txBody>
      </p:sp>
    </p:spTree>
    <p:extLst>
      <p:ext uri="{BB962C8B-B14F-4D97-AF65-F5344CB8AC3E}">
        <p14:creationId xmlns:p14="http://schemas.microsoft.com/office/powerpoint/2010/main" val="97152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Out that non-classroom</a:t>
            </a:r>
            <a:r>
              <a:rPr lang="en-US" baseline="0" dirty="0" smtClean="0"/>
              <a:t> is not a piece of the TFI, but it has an important part in PBIS implementation</a:t>
            </a:r>
            <a:endParaRPr lang="en-US" dirty="0"/>
          </a:p>
        </p:txBody>
      </p:sp>
      <p:sp>
        <p:nvSpPr>
          <p:cNvPr id="4" name="Slide Number Placeholder 3"/>
          <p:cNvSpPr>
            <a:spLocks noGrp="1"/>
          </p:cNvSpPr>
          <p:nvPr>
            <p:ph type="sldNum" sz="quarter" idx="10"/>
          </p:nvPr>
        </p:nvSpPr>
        <p:spPr/>
        <p:txBody>
          <a:bodyPr/>
          <a:lstStyle/>
          <a:p>
            <a:fld id="{3087D99A-AEDC-467C-88D7-EF60B5520E0D}" type="slidenum">
              <a:rPr lang="en-US" smtClean="0"/>
              <a:pPr/>
              <a:t>4</a:t>
            </a:fld>
            <a:endParaRPr lang="en-US"/>
          </a:p>
        </p:txBody>
      </p:sp>
    </p:spTree>
    <p:extLst>
      <p:ext uri="{BB962C8B-B14F-4D97-AF65-F5344CB8AC3E}">
        <p14:creationId xmlns:p14="http://schemas.microsoft.com/office/powerpoint/2010/main" val="35524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smtClean="0"/>
              <a:t>Have audience callout some non-classroom areas</a:t>
            </a:r>
          </a:p>
          <a:p>
            <a:pPr marL="0" marR="0" lvl="0" indent="0" algn="l" rtl="0">
              <a:spcBef>
                <a:spcPts val="0"/>
              </a:spcBef>
              <a:buSzPct val="25000"/>
              <a:buFont typeface="Arial"/>
              <a:buNone/>
            </a:pPr>
            <a:endParaRPr lang="en-US" sz="1800" b="0" i="0" u="none" strike="noStrike" cap="none" baseline="0" dirty="0" smtClean="0"/>
          </a:p>
          <a:p>
            <a:pPr marL="0" marR="0" lvl="0" indent="0" algn="l" rtl="0">
              <a:spcBef>
                <a:spcPts val="0"/>
              </a:spcBef>
              <a:buSzPct val="25000"/>
              <a:buFont typeface="Arial"/>
              <a:buNone/>
            </a:pPr>
            <a:r>
              <a:rPr lang="en-US" sz="1800" b="0" i="0" u="none" strike="noStrike" cap="none" baseline="0" dirty="0" smtClean="0"/>
              <a:t>Review </a:t>
            </a:r>
            <a:r>
              <a:rPr lang="en-US" sz="1800" b="0" i="0" u="none" strike="noStrike" cap="none" baseline="0" dirty="0"/>
              <a:t>the School-wide system’s key components and emphasize this morning’s portion of the training focuses on non-classroom settings.  Point out that most will assume behavioral issues are generated from the classroom.  However, we have learned student behavioral concerns are often generated in unstructured areas of the building.</a:t>
            </a:r>
          </a:p>
        </p:txBody>
      </p:sp>
    </p:spTree>
    <p:extLst>
      <p:ext uri="{BB962C8B-B14F-4D97-AF65-F5344CB8AC3E}">
        <p14:creationId xmlns:p14="http://schemas.microsoft.com/office/powerpoint/2010/main" val="297053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Shape 128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marL="0" marR="0" lvl="0" indent="0" algn="l" rtl="0">
              <a:spcBef>
                <a:spcPts val="0"/>
              </a:spcBef>
              <a:buFont typeface="Arial"/>
              <a:buNone/>
            </a:pPr>
            <a:r>
              <a:rPr lang="en-US" sz="1800" b="0" i="0" u="none" strike="noStrike" cap="none" dirty="0" smtClean="0"/>
              <a:t>1 minute turn and talk</a:t>
            </a:r>
            <a:endParaRPr sz="1800" b="0" i="0" u="none" strike="noStrike" cap="none" dirty="0"/>
          </a:p>
        </p:txBody>
      </p:sp>
      <p:sp>
        <p:nvSpPr>
          <p:cNvPr id="1286" name="Shape 1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med" len="med"/>
            <a:tailEnd type="none" w="med" len="med"/>
          </a:ln>
        </p:spPr>
      </p:sp>
    </p:spTree>
    <p:extLst>
      <p:ext uri="{BB962C8B-B14F-4D97-AF65-F5344CB8AC3E}">
        <p14:creationId xmlns:p14="http://schemas.microsoft.com/office/powerpoint/2010/main" val="410978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Point out the key feature of improving student behavior in non-classroom settings is to involve all school personnel in Active Supervision, emphasizing ALL school staff.</a:t>
            </a:r>
          </a:p>
        </p:txBody>
      </p:sp>
      <p:sp>
        <p:nvSpPr>
          <p:cNvPr id="78" name="Shape 7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21441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649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495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1.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1.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5006"/>
      </p:ext>
    </p:extLst>
  </p:cSld>
  <p:clrMapOvr>
    <a:masterClrMapping/>
  </p:clrMapOvr>
  <p:transition/>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5006"/>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83AF7F-F036-1E4E-BF42-764F42934174}" type="datetimeFigureOut">
              <a:rPr lang="en-US" smtClean="0">
                <a:solidFill>
                  <a:srgbClr val="3A54A5"/>
                </a:solidFill>
                <a:latin typeface="Calibri"/>
              </a:rPr>
              <a:pPr/>
              <a:t>10/10/2017</a:t>
            </a:fld>
            <a:endParaRPr lang="en-US">
              <a:solidFill>
                <a:srgbClr val="3A54A5"/>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8914687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pPr/>
              <a:t>10/10/2017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53C91-E5FA-5343-B00A-BA6B2918D08D}" type="datetimeFigureOut">
              <a:rPr lang="en-US" smtClean="0"/>
              <a:pPr/>
              <a:t>10/10/2017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2514600" cy="1219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609600"/>
            <a:ext cx="480060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981201"/>
            <a:ext cx="2514600"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828800"/>
            <a:ext cx="8229600"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00" y="144780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1524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6248133"/>
            <a:ext cx="739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580587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83AF7F-F036-1E4E-BF42-764F42934174}" type="datetimeFigureOut">
              <a:rPr lang="en-US" smtClean="0">
                <a:solidFill>
                  <a:srgbClr val="3A54A5"/>
                </a:solidFill>
                <a:latin typeface="Calibri"/>
              </a:rPr>
              <a:pPr/>
              <a:t>10/10/2017</a:t>
            </a:fld>
            <a:endParaRPr lang="en-US">
              <a:solidFill>
                <a:srgbClr val="3A54A5"/>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10/10/2017</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spTree>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10/10/2017</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283" y="1803811"/>
            <a:ext cx="4085435" cy="723760"/>
          </a:xfrm>
          <a:prstGeom prst="rect">
            <a:avLst/>
          </a:prstGeom>
        </p:spPr>
      </p:pic>
    </p:spTree>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10/10/2017</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10/10/2017</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78BE21"/>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10/10/2017</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10/10/2017</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smtClean="0">
                <a:solidFill>
                  <a:srgbClr val="FFFFFF"/>
                </a:solidFill>
              </a:rPr>
              <a:t>Leading for educational excellence and equity, every day for every one. </a:t>
            </a:r>
            <a:r>
              <a:rPr lang="en-US" dirty="0" smtClean="0">
                <a:solidFill>
                  <a:srgbClr val="78BE21"/>
                </a:solidFill>
              </a:rPr>
              <a:t>|</a:t>
            </a:r>
            <a:r>
              <a:rPr lang="en-US" dirty="0" smtClean="0">
                <a:solidFill>
                  <a:srgbClr val="FFFFFF"/>
                </a:solidFill>
              </a:rPr>
              <a:t> education.state.mn.us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spTree>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891468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5805870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pPr/>
              <a:t>10/10/2017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53C91-E5FA-5343-B00A-BA6B2918D08D}" type="datetimeFigureOut">
              <a:rPr lang="en-US" smtClean="0"/>
              <a:pPr/>
              <a:t>10/10/2017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2514600" cy="1219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609600"/>
            <a:ext cx="480060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981201"/>
            <a:ext cx="2514600"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828800"/>
            <a:ext cx="8229600"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00" y="144780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1524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6248133"/>
            <a:ext cx="739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5006"/>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83AF7F-F036-1E4E-BF42-764F42934174}" type="datetimeFigureOut">
              <a:rPr lang="en-US" smtClean="0">
                <a:solidFill>
                  <a:srgbClr val="3A54A5"/>
                </a:solidFill>
                <a:latin typeface="Calibri"/>
              </a:rPr>
              <a:pPr/>
              <a:t>10/10/2017</a:t>
            </a:fld>
            <a:endParaRPr lang="en-US">
              <a:solidFill>
                <a:srgbClr val="3A54A5"/>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pPr/>
              <a:t>10/10/2017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53C91-E5FA-5343-B00A-BA6B2918D08D}" type="datetimeFigureOut">
              <a:rPr lang="en-US" smtClean="0"/>
              <a:pPr/>
              <a:t>10/10/2017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2514600" cy="1219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609600"/>
            <a:ext cx="480060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981201"/>
            <a:ext cx="2514600"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828800"/>
            <a:ext cx="8229600"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00" y="144780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1524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6248133"/>
            <a:ext cx="739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83AF7F-F036-1E4E-BF42-764F42934174}" type="datetimeFigureOut">
              <a:rPr lang="en-US" smtClean="0">
                <a:solidFill>
                  <a:srgbClr val="3A54A5"/>
                </a:solidFill>
                <a:latin typeface="Calibri"/>
              </a:rPr>
              <a:pPr/>
              <a:t>10/10/2017</a:t>
            </a:fld>
            <a:endParaRPr lang="en-US">
              <a:solidFill>
                <a:srgbClr val="3A54A5"/>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10/10/2017</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spTree>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10/10/2017</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283" y="1803811"/>
            <a:ext cx="4085435" cy="723760"/>
          </a:xfrm>
          <a:prstGeom prst="rect">
            <a:avLst/>
          </a:prstGeom>
        </p:spPr>
      </p:pic>
    </p:spTree>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10/10/2017</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10/10/2017</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78BE21"/>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10/10/2017</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10/10/2017</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smtClean="0">
                <a:solidFill>
                  <a:srgbClr val="FFFFFF"/>
                </a:solidFill>
              </a:rPr>
              <a:t>Leading for educational excellence and equity, every day for every one. </a:t>
            </a:r>
            <a:r>
              <a:rPr lang="en-US" dirty="0" smtClean="0">
                <a:solidFill>
                  <a:srgbClr val="78BE21"/>
                </a:solidFill>
              </a:rPr>
              <a:t>|</a:t>
            </a:r>
            <a:r>
              <a:rPr lang="en-US" dirty="0" smtClean="0">
                <a:solidFill>
                  <a:srgbClr val="FFFFFF"/>
                </a:solidFill>
              </a:rPr>
              <a:t> education.state.mn.us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spTree>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pPr/>
              <a:t>10/10/2017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53C91-E5FA-5343-B00A-BA6B2918D08D}" type="datetimeFigureOut">
              <a:rPr lang="en-US" smtClean="0"/>
              <a:pPr/>
              <a:t>10/10/2017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2514600" cy="1219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609600"/>
            <a:ext cx="480060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981201"/>
            <a:ext cx="2514600"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828800"/>
            <a:ext cx="8229600"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00" y="144780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1524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6248133"/>
            <a:ext cx="739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500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83AF7F-F036-1E4E-BF42-764F42934174}" type="datetimeFigureOut">
              <a:rPr lang="en-US" smtClean="0">
                <a:solidFill>
                  <a:srgbClr val="3A54A5"/>
                </a:solidFill>
                <a:latin typeface="Calibri"/>
              </a:rPr>
              <a:pPr/>
              <a:t>10/10/2017</a:t>
            </a:fld>
            <a:endParaRPr lang="en-US">
              <a:solidFill>
                <a:srgbClr val="3A54A5"/>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pPr/>
              <a:t>10/10/2017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53C91-E5FA-5343-B00A-BA6B2918D08D}" type="datetimeFigureOut">
              <a:rPr lang="en-US" smtClean="0"/>
              <a:pPr/>
              <a:t>10/10/2017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2514600" cy="1219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609600"/>
            <a:ext cx="480060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981201"/>
            <a:ext cx="2514600"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828800"/>
            <a:ext cx="8229600"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00" y="144780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1524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6248133"/>
            <a:ext cx="739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2106699"/>
            <a:ext cx="7772400" cy="7394492"/>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09" y="705949"/>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12" y="4558618"/>
            <a:ext cx="4630293" cy="838419"/>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07" y="844331"/>
            <a:ext cx="5185667" cy="4875250"/>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350815"/>
            <a:ext cx="6987106" cy="9153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350815"/>
            <a:ext cx="6987106" cy="91535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377391"/>
            <a:ext cx="6987106" cy="91535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83AF7F-F036-1E4E-BF42-764F42934174}" type="datetimeFigureOut">
              <a:rPr lang="en-US" smtClean="0">
                <a:solidFill>
                  <a:srgbClr val="3A54A5"/>
                </a:solidFill>
                <a:latin typeface="Calibri"/>
              </a:rPr>
              <a:pPr/>
              <a:t>10/10/2017</a:t>
            </a:fld>
            <a:endParaRPr lang="en-US">
              <a:solidFill>
                <a:srgbClr val="3A54A5"/>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8"/>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10/10/2017</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436952"/>
            <a:ext cx="4375690" cy="1348440"/>
          </a:xfrm>
          <a:prstGeom prst="rect">
            <a:avLst/>
          </a:prstGeom>
        </p:spPr>
      </p:pic>
    </p:spTree>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10/10/2017</a:t>
            </a:fld>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283" y="1803811"/>
            <a:ext cx="4085435" cy="723760"/>
          </a:xfrm>
          <a:prstGeom prst="rect">
            <a:avLst/>
          </a:prstGeom>
        </p:spPr>
      </p:pic>
    </p:spTree>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10/10/2017</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10/10/2017</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78BE21"/>
              </a:solidFill>
            </a:endParaRPr>
          </a:p>
        </p:txBody>
      </p:sp>
      <p:sp>
        <p:nvSpPr>
          <p:cNvPr id="9"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10/10/2017</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8" name="Footer Placeholder 4"/>
          <p:cNvSpPr>
            <a:spLocks noGrp="1"/>
          </p:cNvSpPr>
          <p:nvPr>
            <p:ph type="ftr" sz="quarter" idx="13"/>
          </p:nvPr>
        </p:nvSpPr>
        <p:spPr>
          <a:xfrm>
            <a:off x="2163943" y="6356351"/>
            <a:ext cx="4816115" cy="365125"/>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10/10/2017</a:t>
            </a:fld>
            <a:endParaRPr lang="en-US" dirty="0">
              <a:solidFill>
                <a:srgbClr val="FFFFFF"/>
              </a:solidFill>
            </a:endParaRPr>
          </a:p>
        </p:txBody>
      </p:sp>
      <p:sp>
        <p:nvSpPr>
          <p:cNvPr id="5" name="Footer Placeholder 4"/>
          <p:cNvSpPr>
            <a:spLocks noGrp="1"/>
          </p:cNvSpPr>
          <p:nvPr>
            <p:ph type="ftr" sz="quarter" idx="12"/>
          </p:nvPr>
        </p:nvSpPr>
        <p:spPr>
          <a:xfrm>
            <a:off x="2163943" y="6356351"/>
            <a:ext cx="4816115" cy="365125"/>
          </a:xfrm>
        </p:spPr>
        <p:txBody>
          <a:bodyPr/>
          <a:lstStyle>
            <a:lvl1pPr>
              <a:defRPr>
                <a:solidFill>
                  <a:schemeClr val="bg1"/>
                </a:solidFill>
              </a:defRPr>
            </a:lvl1pPr>
          </a:lstStyle>
          <a:p>
            <a:r>
              <a:rPr lang="en-US" dirty="0" smtClean="0">
                <a:solidFill>
                  <a:srgbClr val="FFFFFF"/>
                </a:solidFill>
              </a:rPr>
              <a:t>Leading for educational excellence and equity, every day for every one. </a:t>
            </a:r>
            <a:r>
              <a:rPr lang="en-US" dirty="0" smtClean="0">
                <a:solidFill>
                  <a:srgbClr val="78BE21"/>
                </a:solidFill>
              </a:rPr>
              <a:t>|</a:t>
            </a:r>
            <a:r>
              <a:rPr lang="en-US" dirty="0" smtClean="0">
                <a:solidFill>
                  <a:srgbClr val="FFFFFF"/>
                </a:solidFill>
              </a:rPr>
              <a:t> education.state.mn.us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594061"/>
            <a:ext cx="2614968" cy="463258"/>
          </a:xfrm>
          <a:prstGeom prst="rect">
            <a:avLst/>
          </a:prstGeom>
        </p:spPr>
      </p:pic>
    </p:spTree>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891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580587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254000"/>
            <a:ext cx="4273177" cy="17630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8" y="-2443850"/>
            <a:ext cx="8078043" cy="7897381"/>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2106699"/>
            <a:ext cx="7772400" cy="7394492"/>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3798999"/>
            <a:ext cx="7211452" cy="1362075"/>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5" y="4630384"/>
            <a:ext cx="7628125" cy="651044"/>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09" y="1557077"/>
            <a:ext cx="5185667" cy="4875250"/>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2" y="4558618"/>
            <a:ext cx="4630293" cy="838419"/>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5285303"/>
            <a:ext cx="4316530" cy="651044"/>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7" y="1479300"/>
            <a:ext cx="5185667" cy="4875250"/>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600200"/>
            <a:ext cx="4038600" cy="4697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502281"/>
            <a:ext cx="7297840" cy="91535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5218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2161645"/>
            <a:ext cx="4040188"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5" y="15218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5" y="2161645"/>
            <a:ext cx="4041775" cy="41092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787A095-2F98-4C3A-BBB8-485F4FB20A2D}" type="datetimeFigureOut">
              <a:rPr lang="en-US" smtClean="0"/>
              <a:pPr/>
              <a:t>10/10/2017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atin typeface="Arial"/>
              </a:defRPr>
            </a:lvl1pPr>
          </a:lstStyle>
          <a:p>
            <a:pPr>
              <a:defRPr/>
            </a:pPr>
            <a:fld id="{1791A1E5-C17C-D543-BB43-9F9E69C10838}" type="datetimeFigureOut">
              <a:rPr lang="en-US" smtClean="0"/>
              <a:pPr>
                <a:defRPr/>
              </a:pPr>
              <a:t>10/10/2017</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atin typeface="Arial"/>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a:defRPr>
            </a:lvl1pPr>
          </a:lstStyle>
          <a:p>
            <a:pPr>
              <a:defRPr/>
            </a:pPr>
            <a:fld id="{97AAEAE2-E874-004B-AFF1-3B87162FD521}" type="slidenum">
              <a:rPr lang="en-US" smtClean="0"/>
              <a:pPr>
                <a:defRPr/>
              </a:pPr>
              <a:t>‹#›</a:t>
            </a:fld>
            <a:endParaRPr lang="en-US" dirty="0"/>
          </a:p>
        </p:txBody>
      </p:sp>
    </p:spTree>
    <p:extLst>
      <p:ext uri="{BB962C8B-B14F-4D97-AF65-F5344CB8AC3E}">
        <p14:creationId xmlns:p14="http://schemas.microsoft.com/office/powerpoint/2010/main" val="31330743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53C91-E5FA-5343-B00A-BA6B2918D08D}" type="datetimeFigureOut">
              <a:rPr lang="en-US" smtClean="0"/>
              <a:pPr/>
              <a:t>10/10/2017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2514600" cy="12192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609600"/>
            <a:ext cx="480060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981201"/>
            <a:ext cx="2514600"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828800"/>
            <a:ext cx="8229600"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00" y="144780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0" y="1524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6248133"/>
            <a:ext cx="7391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73" y="486892"/>
            <a:ext cx="7317927" cy="103710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2057400"/>
            <a:ext cx="8229600" cy="40687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6248133"/>
            <a:ext cx="7467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3.jp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10.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theme" Target="../theme/theme11.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80.xml"/><Relationship Id="rId1" Type="http://schemas.openxmlformats.org/officeDocument/2006/relationships/slideLayout" Target="../slideLayouts/slideLayout79.xml"/><Relationship Id="rId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image" Target="../media/image1.png"/><Relationship Id="rId2" Type="http://schemas.openxmlformats.org/officeDocument/2006/relationships/slideLayout" Target="../slideLayouts/slideLayout82.xml"/><Relationship Id="rId16" Type="http://schemas.openxmlformats.org/officeDocument/2006/relationships/image" Target="../media/image2.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13.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96.xml"/><Relationship Id="rId1" Type="http://schemas.openxmlformats.org/officeDocument/2006/relationships/slideLayout" Target="../slideLayouts/slideLayout95.xml"/><Relationship Id="rId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99.xml"/><Relationship Id="rId7" Type="http://schemas.openxmlformats.org/officeDocument/2006/relationships/image" Target="../media/image3.jpg"/><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theme" Target="../theme/theme15.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image" Target="../media/image3.jpg"/><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theme" Target="../theme/theme16.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image" Target="../media/image1.png"/><Relationship Id="rId2" Type="http://schemas.openxmlformats.org/officeDocument/2006/relationships/slideLayout" Target="../slideLayouts/slideLayout113.xml"/><Relationship Id="rId16" Type="http://schemas.openxmlformats.org/officeDocument/2006/relationships/image" Target="../media/image2.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heme" Target="../theme/theme17.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18.xml.rels><?xml version="1.0" encoding="UTF-8" standalone="yes"?>
<Relationships xmlns="http://schemas.openxmlformats.org/package/2006/relationships"><Relationship Id="rId3" Type="http://schemas.openxmlformats.org/officeDocument/2006/relationships/theme" Target="../theme/theme18.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4"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3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image" Target="../media/image3.jpg"/><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theme" Target="../theme/theme2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42.xml"/><Relationship Id="rId7" Type="http://schemas.openxmlformats.org/officeDocument/2006/relationships/theme" Target="../theme/theme2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image" Target="../media/image1.png"/><Relationship Id="rId2" Type="http://schemas.openxmlformats.org/officeDocument/2006/relationships/slideLayout" Target="../slideLayouts/slideLayout149.xml"/><Relationship Id="rId16" Type="http://schemas.openxmlformats.org/officeDocument/2006/relationships/image" Target="../media/image2.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theme" Target="../theme/theme23.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4" Type="http://schemas.openxmlformats.org/officeDocument/2006/relationships/image" Target="../media/image2.png"/></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66.xml"/><Relationship Id="rId7" Type="http://schemas.openxmlformats.org/officeDocument/2006/relationships/image" Target="../media/image3.jpg"/><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theme" Target="../theme/theme25.xml"/><Relationship Id="rId5" Type="http://schemas.openxmlformats.org/officeDocument/2006/relationships/slideLayout" Target="../slideLayouts/slideLayout168.xml"/><Relationship Id="rId4" Type="http://schemas.openxmlformats.org/officeDocument/2006/relationships/slideLayout" Target="../slideLayouts/slideLayout16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image" Target="../media/image3.jpg"/><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heme" Target="../theme/theme26.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image" Target="../media/image1.png"/><Relationship Id="rId2" Type="http://schemas.openxmlformats.org/officeDocument/2006/relationships/slideLayout" Target="../slideLayouts/slideLayout180.xml"/><Relationship Id="rId16" Type="http://schemas.openxmlformats.org/officeDocument/2006/relationships/image" Target="../media/image2.png"/><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theme" Target="../theme/theme27.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28.xml.rels><?xml version="1.0" encoding="UTF-8" standalone="yes"?>
<Relationships xmlns="http://schemas.openxmlformats.org/package/2006/relationships"><Relationship Id="rId3" Type="http://schemas.openxmlformats.org/officeDocument/2006/relationships/theme" Target="../theme/theme28.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4" Type="http://schemas.openxmlformats.org/officeDocument/2006/relationships/image" Target="../media/image2.png"/></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3.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0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image" Target="../media/image3.jpg"/><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theme" Target="../theme/theme30.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s>
</file>

<file path=ppt/slideMasters/_rels/slideMaster31.xml.rels><?xml version="1.0" encoding="UTF-8" standalone="yes"?>
<Relationships xmlns="http://schemas.openxmlformats.org/package/2006/relationships"><Relationship Id="rId3" Type="http://schemas.openxmlformats.org/officeDocument/2006/relationships/slideLayout" Target="../slideLayouts/slideLayout209.xml"/><Relationship Id="rId7" Type="http://schemas.openxmlformats.org/officeDocument/2006/relationships/theme" Target="../theme/theme31.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5" Type="http://schemas.openxmlformats.org/officeDocument/2006/relationships/slideLayout" Target="../slideLayouts/slideLayout211.xml"/><Relationship Id="rId4" Type="http://schemas.openxmlformats.org/officeDocument/2006/relationships/slideLayout" Target="../slideLayouts/slideLayout2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3.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jp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6.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png"/><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7.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020333" y="5955213"/>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Day 2 :</a:t>
            </a:r>
            <a:r>
              <a:rPr lang="en-US" sz="1400" baseline="0" dirty="0" smtClean="0">
                <a:solidFill>
                  <a:srgbClr val="3A53A5"/>
                </a:solidFill>
                <a:latin typeface="Tw Cen MT"/>
                <a:cs typeface="Tw Cen MT"/>
              </a:rPr>
              <a:t> Fidelity Data &amp; Annual Evaluation (TFI 1.14 &amp; 1.15)  </a:t>
            </a:r>
            <a:endParaRPr lang="en-US" sz="1400" dirty="0" smtClean="0">
              <a:solidFill>
                <a:srgbClr val="3A53A5"/>
              </a:solidFill>
              <a:latin typeface="Tw Cen MT"/>
              <a:cs typeface="Tw Cen MT"/>
            </a:endParaRPr>
          </a:p>
        </p:txBody>
      </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317483" y="6113854"/>
            <a:ext cx="4313562" cy="523220"/>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Day 3:</a:t>
            </a:r>
            <a:r>
              <a:rPr lang="en-US" sz="1400" baseline="0" dirty="0" smtClean="0">
                <a:solidFill>
                  <a:srgbClr val="3A53A5"/>
                </a:solidFill>
                <a:latin typeface="Tw Cen MT"/>
                <a:cs typeface="Tw Cen MT"/>
              </a:rPr>
              <a:t> Non-Classroom</a:t>
            </a: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pPr defTabSz="685800"/>
            <a:fld id="{068C556E-7101-4471-A958-3911E20944AB}" type="datetime1">
              <a:rPr lang="en-US" smtClean="0">
                <a:solidFill>
                  <a:srgbClr val="000000"/>
                </a:solidFill>
              </a:rPr>
              <a:pPr defTabSz="685800"/>
              <a:t>10/10/2017</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pPr defTabSz="685800"/>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pPr defTabSz="685800"/>
            <a:fld id="{48F63A3B-78C7-47BE-AE5E-E10140E04643}" type="slidenum">
              <a:rPr lang="en-US" smtClean="0">
                <a:solidFill>
                  <a:srgbClr val="000000"/>
                </a:solidFill>
              </a:rPr>
              <a:pPr defTabSz="685800"/>
              <a:t>‹#›</a:t>
            </a:fld>
            <a:endParaRPr lang="en-US" dirty="0">
              <a:solidFill>
                <a:srgbClr val="000000"/>
              </a:solidFill>
            </a:endParaRPr>
          </a:p>
        </p:txBody>
      </p:sp>
    </p:spTree>
    <p:extLst>
      <p:ext uri="{BB962C8B-B14F-4D97-AF65-F5344CB8AC3E}">
        <p14:creationId xmlns:p14="http://schemas.microsoft.com/office/powerpoint/2010/main" val="79870296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timing>
    <p:tnLst>
      <p:par>
        <p:cTn id="1" dur="indefinite" restart="never" nodeType="tmRoot"/>
      </p:par>
    </p:tnLst>
  </p:timing>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2887653536"/>
      </p:ext>
    </p:extLst>
  </p:cSld>
  <p:clrMap bg1="lt1" tx1="dk1" bg2="lt2" tx2="dk2" accent1="accent1" accent2="accent2" accent3="accent3" accent4="accent4" accent5="accent5" accent6="accent6" hlink="hlink" folHlink="folHlink"/>
  <p:sldLayoutIdLst>
    <p:sldLayoutId id="2147483753" r:id="rId1"/>
    <p:sldLayoutId id="2147483754"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6018686"/>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TFI 1.3: Behavioral</a:t>
            </a:r>
            <a:r>
              <a:rPr lang="en-US" sz="1400" baseline="0" dirty="0" smtClean="0">
                <a:solidFill>
                  <a:srgbClr val="3A53A5"/>
                </a:solidFill>
                <a:latin typeface="Tw Cen MT"/>
                <a:cs typeface="Tw Cen MT"/>
              </a:rPr>
              <a:t> Expectations</a:t>
            </a:r>
            <a:endParaRPr lang="en-US" sz="1400" dirty="0" smtClean="0">
              <a:solidFill>
                <a:srgbClr val="3A53A5"/>
              </a:solidFill>
              <a:latin typeface="Tw Cen MT"/>
              <a:cs typeface="Tw Cen MT"/>
            </a:endParaRPr>
          </a:p>
        </p:txBody>
      </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p:nvGrpSpPr>
        <p:grpSpPr>
          <a:xfrm>
            <a:off x="-46860" y="-82678"/>
            <a:ext cx="1711368" cy="1342472"/>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p:nvGrpSpPr>
        <p:grpSpPr>
          <a:xfrm>
            <a:off x="8272974" y="5973863"/>
            <a:ext cx="665445" cy="653098"/>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771" r:id="rId1"/>
    <p:sldLayoutId id="2147483772"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8872" y="5973862"/>
            <a:ext cx="2015127" cy="884137"/>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2607746" y="6113854"/>
            <a:ext cx="5023299" cy="523220"/>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Day 3 :</a:t>
            </a:r>
            <a:r>
              <a:rPr lang="en-US" sz="1400" baseline="0" dirty="0" smtClean="0">
                <a:solidFill>
                  <a:srgbClr val="3A53A5"/>
                </a:solidFill>
                <a:latin typeface="Tw Cen MT"/>
                <a:cs typeface="Tw Cen MT"/>
              </a:rPr>
              <a:t> Non-Classroom</a:t>
            </a: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6018686"/>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TFI 1.3: Behavioral</a:t>
            </a:r>
            <a:r>
              <a:rPr lang="en-US" sz="1400" baseline="0" dirty="0" smtClean="0">
                <a:solidFill>
                  <a:srgbClr val="3A53A5"/>
                </a:solidFill>
                <a:latin typeface="Tw Cen MT"/>
                <a:cs typeface="Tw Cen MT"/>
              </a:rPr>
              <a:t> Expectations</a:t>
            </a:r>
            <a:endParaRPr lang="en-US" sz="1400" dirty="0" smtClean="0">
              <a:solidFill>
                <a:srgbClr val="3A53A5"/>
              </a:solidFill>
              <a:latin typeface="Tw Cen MT"/>
              <a:cs typeface="Tw Cen MT"/>
            </a:endParaRPr>
          </a:p>
        </p:txBody>
      </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p:nvGrpSpPr>
        <p:grpSpPr>
          <a:xfrm>
            <a:off x="-46860" y="-82678"/>
            <a:ext cx="1711368" cy="1342472"/>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p:nvGrpSpPr>
        <p:grpSpPr>
          <a:xfrm>
            <a:off x="8272974" y="5973863"/>
            <a:ext cx="665445" cy="653098"/>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806" r:id="rId1"/>
    <p:sldLayoutId id="2147483807"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872" y="5973862"/>
            <a:ext cx="2015127" cy="884137"/>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809" r:id="rId1"/>
    <p:sldLayoutId id="2147483810"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2887653536"/>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317483" y="6113854"/>
            <a:ext cx="4313562" cy="523220"/>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Day 3:</a:t>
            </a:r>
            <a:r>
              <a:rPr lang="en-US" sz="1400" baseline="0" dirty="0" smtClean="0">
                <a:solidFill>
                  <a:srgbClr val="3A53A5"/>
                </a:solidFill>
                <a:latin typeface="Tw Cen MT"/>
                <a:cs typeface="Tw Cen MT"/>
              </a:rPr>
              <a:t> Non-Classroom</a:t>
            </a:r>
            <a:endParaRPr lang="en-US" sz="1400" dirty="0" smtClean="0">
              <a:solidFill>
                <a:srgbClr val="3A53A5"/>
              </a:solidFill>
              <a:latin typeface="Tw Cen MT"/>
              <a:cs typeface="Tw Cen MT"/>
            </a:endParaRP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pPr defTabSz="685800"/>
            <a:fld id="{068C556E-7101-4471-A958-3911E20944AB}" type="datetime1">
              <a:rPr lang="en-US" smtClean="0">
                <a:solidFill>
                  <a:srgbClr val="000000"/>
                </a:solidFill>
              </a:rPr>
              <a:pPr defTabSz="685800"/>
              <a:t>10/10/2017</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pPr defTabSz="685800"/>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pPr defTabSz="685800"/>
            <a:fld id="{48F63A3B-78C7-47BE-AE5E-E10140E04643}" type="slidenum">
              <a:rPr lang="en-US" smtClean="0">
                <a:solidFill>
                  <a:srgbClr val="000000"/>
                </a:solidFill>
              </a:rPr>
              <a:pPr defTabSz="685800"/>
              <a:t>‹#›</a:t>
            </a:fld>
            <a:endParaRPr lang="en-US" dirty="0">
              <a:solidFill>
                <a:srgbClr val="000000"/>
              </a:solidFill>
            </a:endParaRPr>
          </a:p>
        </p:txBody>
      </p:sp>
    </p:spTree>
    <p:extLst>
      <p:ext uri="{BB962C8B-B14F-4D97-AF65-F5344CB8AC3E}">
        <p14:creationId xmlns:p14="http://schemas.microsoft.com/office/powerpoint/2010/main" val="79870296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Lst>
  <p:timing>
    <p:tnLst>
      <p:par>
        <p:cTn id="1" dur="indefinite" restart="never" nodeType="tmRoot"/>
      </p:par>
    </p:tnLst>
  </p:timing>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2887653536"/>
      </p:ext>
    </p:extLst>
  </p:cSld>
  <p:clrMap bg1="lt1" tx1="dk1" bg2="lt2" tx2="dk2" accent1="accent1" accent2="accent2" accent3="accent3" accent4="accent4" accent5="accent5" accent6="accent6" hlink="hlink" folHlink="folHlink"/>
  <p:sldLayoutIdLst>
    <p:sldLayoutId id="2147483830" r:id="rId1"/>
    <p:sldLayoutId id="2147483831"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6018686"/>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TFI 1.3: Behavioral</a:t>
            </a:r>
            <a:r>
              <a:rPr lang="en-US" sz="1400" baseline="0" dirty="0" smtClean="0">
                <a:solidFill>
                  <a:srgbClr val="3A53A5"/>
                </a:solidFill>
                <a:latin typeface="Tw Cen MT"/>
                <a:cs typeface="Tw Cen MT"/>
              </a:rPr>
              <a:t> Expectations</a:t>
            </a:r>
            <a:endParaRPr lang="en-US" sz="1400" dirty="0" smtClean="0">
              <a:solidFill>
                <a:srgbClr val="3A53A5"/>
              </a:solidFill>
              <a:latin typeface="Tw Cen MT"/>
              <a:cs typeface="Tw Cen MT"/>
            </a:endParaRPr>
          </a:p>
        </p:txBody>
      </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p:nvGrpSpPr>
        <p:grpSpPr>
          <a:xfrm>
            <a:off x="-46860" y="-82678"/>
            <a:ext cx="1711368" cy="1342472"/>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p:nvGrpSpPr>
        <p:grpSpPr>
          <a:xfrm>
            <a:off x="8272974" y="5973863"/>
            <a:ext cx="665445" cy="653098"/>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848" r:id="rId1"/>
    <p:sldLayoutId id="2147483849"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8872" y="5973862"/>
            <a:ext cx="2015127" cy="884137"/>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2607746" y="6113854"/>
            <a:ext cx="5023299" cy="584776"/>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Day 2 :</a:t>
            </a:r>
            <a:r>
              <a:rPr lang="en-US" sz="1400" baseline="0" dirty="0" smtClean="0">
                <a:solidFill>
                  <a:srgbClr val="3A53A5"/>
                </a:solidFill>
                <a:latin typeface="Tw Cen MT"/>
                <a:cs typeface="Tw Cen MT"/>
              </a:rPr>
              <a:t> Fidelity Data &amp; Annual Evaluation (TFI 1.14 &amp; 1.15)  </a:t>
            </a:r>
            <a:endParaRPr lang="en-US" sz="1400" dirty="0" smtClean="0">
              <a:solidFill>
                <a:srgbClr val="3A53A5"/>
              </a:solidFill>
              <a:latin typeface="Tw Cen MT"/>
              <a:cs typeface="Tw Cen MT"/>
            </a:endParaRP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6018686"/>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TFI 1.3: Behavioral</a:t>
            </a:r>
            <a:r>
              <a:rPr lang="en-US" sz="1400" baseline="0" dirty="0" smtClean="0">
                <a:solidFill>
                  <a:srgbClr val="3A53A5"/>
                </a:solidFill>
                <a:latin typeface="Tw Cen MT"/>
                <a:cs typeface="Tw Cen MT"/>
              </a:rPr>
              <a:t> Expectations</a:t>
            </a:r>
            <a:endParaRPr lang="en-US" sz="1400" dirty="0" smtClean="0">
              <a:solidFill>
                <a:srgbClr val="3A53A5"/>
              </a:solidFill>
              <a:latin typeface="Tw Cen MT"/>
              <a:cs typeface="Tw Cen MT"/>
            </a:endParaRPr>
          </a:p>
        </p:txBody>
      </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p:nvGrpSpPr>
        <p:grpSpPr>
          <a:xfrm>
            <a:off x="-46860" y="-82678"/>
            <a:ext cx="1711368" cy="1342472"/>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p:nvGrpSpPr>
        <p:grpSpPr>
          <a:xfrm>
            <a:off x="8272974" y="5973863"/>
            <a:ext cx="665445" cy="653098"/>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883" r:id="rId1"/>
    <p:sldLayoutId id="2147483884"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872" y="5973862"/>
            <a:ext cx="2015127" cy="884137"/>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886" r:id="rId1"/>
    <p:sldLayoutId id="2147483887"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6018686"/>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TFI 1.3: Behavioral</a:t>
            </a:r>
            <a:r>
              <a:rPr lang="en-US" sz="1400" baseline="0" dirty="0" smtClean="0">
                <a:solidFill>
                  <a:srgbClr val="3A53A5"/>
                </a:solidFill>
                <a:latin typeface="Tw Cen MT"/>
                <a:cs typeface="Tw Cen MT"/>
              </a:rPr>
              <a:t> Expectations</a:t>
            </a:r>
            <a:endParaRPr lang="en-US" sz="1400" dirty="0" smtClean="0">
              <a:solidFill>
                <a:srgbClr val="3A53A5"/>
              </a:solidFill>
              <a:latin typeface="Tw Cen MT"/>
              <a:cs typeface="Tw Cen MT"/>
            </a:endParaRPr>
          </a:p>
        </p:txBody>
      </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p:nvGrpSpPr>
        <p:grpSpPr>
          <a:xfrm>
            <a:off x="-46860" y="-82678"/>
            <a:ext cx="1711368" cy="1342472"/>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p:nvGrpSpPr>
        <p:grpSpPr>
          <a:xfrm>
            <a:off x="8272974" y="5973863"/>
            <a:ext cx="665445" cy="653098"/>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317483" y="6113854"/>
            <a:ext cx="4313562" cy="584776"/>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Team Composition &amp; Team Operating Procedures Day 1</a:t>
            </a: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pPr defTabSz="685800"/>
            <a:fld id="{068C556E-7101-4471-A958-3911E20944AB}" type="datetime1">
              <a:rPr lang="en-US" smtClean="0">
                <a:solidFill>
                  <a:srgbClr val="000000"/>
                </a:solidFill>
              </a:rPr>
              <a:pPr defTabSz="685800"/>
              <a:t>10/10/2017</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pPr defTabSz="685800"/>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pPr defTabSz="685800"/>
            <a:fld id="{48F63A3B-78C7-47BE-AE5E-E10140E04643}" type="slidenum">
              <a:rPr lang="en-US" smtClean="0">
                <a:solidFill>
                  <a:srgbClr val="000000"/>
                </a:solidFill>
              </a:rPr>
              <a:pPr defTabSz="685800"/>
              <a:t>‹#›</a:t>
            </a:fld>
            <a:endParaRPr lang="en-US" dirty="0">
              <a:solidFill>
                <a:srgbClr val="000000"/>
              </a:solidFill>
            </a:endParaRPr>
          </a:p>
        </p:txBody>
      </p:sp>
    </p:spTree>
    <p:extLst>
      <p:ext uri="{BB962C8B-B14F-4D97-AF65-F5344CB8AC3E}">
        <p14:creationId xmlns:p14="http://schemas.microsoft.com/office/powerpoint/2010/main" val="79870296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Lst>
  <p:timing>
    <p:tnLst>
      <p:par>
        <p:cTn id="1" dur="indefinite" restart="never" nodeType="tmRoot"/>
      </p:par>
    </p:tnLst>
  </p:timing>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8872" y="5973862"/>
            <a:ext cx="2015127" cy="884137"/>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6910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1"/>
          <p:cNvSpPr/>
          <p:nvPr/>
        </p:nvSpPr>
        <p:spPr>
          <a:xfrm>
            <a:off x="2607746" y="6113854"/>
            <a:ext cx="5023299" cy="523220"/>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Day 3:</a:t>
            </a:r>
            <a:r>
              <a:rPr lang="en-US" sz="1400" baseline="0" dirty="0" smtClean="0">
                <a:solidFill>
                  <a:srgbClr val="3A53A5"/>
                </a:solidFill>
                <a:latin typeface="Tw Cen MT"/>
                <a:cs typeface="Tw Cen MT"/>
              </a:rPr>
              <a:t> Non-Classroom</a:t>
            </a:r>
            <a:endParaRPr lang="en-US" sz="1400" dirty="0" smtClean="0">
              <a:solidFill>
                <a:srgbClr val="3A53A5"/>
              </a:solidFill>
              <a:latin typeface="Tw Cen MT"/>
              <a:cs typeface="Tw Cen MT"/>
            </a:endParaRP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04" y="6291268"/>
            <a:ext cx="1291695" cy="566731"/>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6018686"/>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TFI 1.3: Behavioral</a:t>
            </a:r>
            <a:r>
              <a:rPr lang="en-US" sz="1400" baseline="0" dirty="0" smtClean="0">
                <a:solidFill>
                  <a:srgbClr val="3A53A5"/>
                </a:solidFill>
                <a:latin typeface="Tw Cen MT"/>
                <a:cs typeface="Tw Cen MT"/>
              </a:rPr>
              <a:t> Expectations</a:t>
            </a:r>
            <a:endParaRPr lang="en-US" sz="1400" dirty="0" smtClean="0">
              <a:solidFill>
                <a:srgbClr val="3A53A5"/>
              </a:solidFill>
              <a:latin typeface="Tw Cen MT"/>
              <a:cs typeface="Tw Cen MT"/>
            </a:endParaRPr>
          </a:p>
        </p:txBody>
      </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p:nvGrpSpPr>
        <p:grpSpPr>
          <a:xfrm>
            <a:off x="-46860" y="-82678"/>
            <a:ext cx="1711368" cy="1342472"/>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p:nvGrpSpPr>
        <p:grpSpPr>
          <a:xfrm>
            <a:off x="8272974" y="5973863"/>
            <a:ext cx="665445" cy="653098"/>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4" y="5973863"/>
            <a:ext cx="665445" cy="653098"/>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85525"/>
                <a:ext cx="270142" cy="138499"/>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729" r:id="rId1"/>
    <p:sldLayoutId id="2147483730"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350815"/>
            <a:ext cx="6987106" cy="91535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600200"/>
            <a:ext cx="8257568" cy="4373663"/>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82678"/>
            <a:ext cx="1711368" cy="1342472"/>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872" y="5973862"/>
            <a:ext cx="2015127" cy="884137"/>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0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34.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0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35.xml"/><Relationship Id="rId5" Type="http://schemas.openxmlformats.org/officeDocument/2006/relationships/image" Target="../media/image13.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9.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37.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0.xml"/><Relationship Id="rId5" Type="http://schemas.openxmlformats.org/officeDocument/2006/relationships/image" Target="../media/image28.jpg"/><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68.xml"/><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9.xml"/><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67.xml"/><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jp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3.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06.xml"/><Relationship Id="rId4" Type="http://schemas.openxmlformats.org/officeDocument/2006/relationships/image" Target="../media/image40.jp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tags" Target="../tags/tag3.xml"/><Relationship Id="rId7" Type="http://schemas.openxmlformats.org/officeDocument/2006/relationships/image" Target="../media/image42.png"/><Relationship Id="rId12" Type="http://schemas.openxmlformats.org/officeDocument/2006/relationships/image" Target="../media/image47.tiff"/><Relationship Id="rId2" Type="http://schemas.openxmlformats.org/officeDocument/2006/relationships/tags" Target="../tags/tag2.xml"/><Relationship Id="rId16" Type="http://schemas.openxmlformats.org/officeDocument/2006/relationships/image" Target="../media/image50.tiff"/><Relationship Id="rId1" Type="http://schemas.openxmlformats.org/officeDocument/2006/relationships/tags" Target="../tags/tag1.xml"/><Relationship Id="rId6" Type="http://schemas.openxmlformats.org/officeDocument/2006/relationships/image" Target="../media/image41.jpeg"/><Relationship Id="rId11" Type="http://schemas.openxmlformats.org/officeDocument/2006/relationships/image" Target="../media/image46.tiff"/><Relationship Id="rId5" Type="http://schemas.openxmlformats.org/officeDocument/2006/relationships/notesSlide" Target="../notesSlides/notesSlide39.xml"/><Relationship Id="rId15" Type="http://schemas.openxmlformats.org/officeDocument/2006/relationships/image" Target="../media/image3.jpg"/><Relationship Id="rId10" Type="http://schemas.openxmlformats.org/officeDocument/2006/relationships/image" Target="../media/image45.jpeg"/><Relationship Id="rId4" Type="http://schemas.openxmlformats.org/officeDocument/2006/relationships/slideLayout" Target="../slideLayouts/slideLayout42.xml"/><Relationship Id="rId9" Type="http://schemas.openxmlformats.org/officeDocument/2006/relationships/image" Target="../media/image44.jpeg"/><Relationship Id="rId1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0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4" name="Subtitle 3"/>
          <p:cNvSpPr>
            <a:spLocks noGrp="1"/>
          </p:cNvSpPr>
          <p:nvPr>
            <p:ph type="subTitle" idx="1"/>
          </p:nvPr>
        </p:nvSpPr>
        <p:spPr/>
        <p:txBody>
          <a:bodyPr>
            <a:normAutofit/>
          </a:bodyPr>
          <a:lstStyle/>
          <a:p>
            <a:endParaRPr lang="en-US" dirty="0"/>
          </a:p>
        </p:txBody>
      </p:sp>
      <p:pic>
        <p:nvPicPr>
          <p:cNvPr id="5" name="Picture 4" descr="Minnesota is printed in green at the top of the logo.  PBIS is printed in blue and white.  The 'S&quot; looks like a river with a red, yellow and green tree next to it." title="Minnesota PBI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8600"/>
            <a:ext cx="5653944" cy="2480668"/>
          </a:xfrm>
          <a:prstGeom prst="rect">
            <a:avLst/>
          </a:prstGeom>
        </p:spPr>
      </p:pic>
      <p:sp>
        <p:nvSpPr>
          <p:cNvPr id="3" name="Title 2"/>
          <p:cNvSpPr>
            <a:spLocks noGrp="1"/>
          </p:cNvSpPr>
          <p:nvPr>
            <p:ph type="ctrTitle"/>
          </p:nvPr>
        </p:nvSpPr>
        <p:spPr>
          <a:xfrm>
            <a:off x="685800" y="3429000"/>
            <a:ext cx="7772400" cy="1447800"/>
          </a:xfrm>
        </p:spPr>
        <p:txBody>
          <a:bodyPr>
            <a:normAutofit fontScale="90000"/>
          </a:bodyPr>
          <a:lstStyle/>
          <a:p>
            <a:r>
              <a:rPr lang="en-US" dirty="0"/>
              <a:t>PBIS Team Training</a:t>
            </a:r>
            <a:br>
              <a:rPr lang="en-US" dirty="0"/>
            </a:br>
            <a:r>
              <a:rPr lang="en-US" dirty="0"/>
              <a:t>3A</a:t>
            </a:r>
            <a:br>
              <a:rPr lang="en-US" dirty="0"/>
            </a:br>
            <a:r>
              <a:rPr lang="en-US" b="1" dirty="0">
                <a:solidFill>
                  <a:srgbClr val="DD8047"/>
                </a:solidFill>
              </a:rPr>
              <a:t>Non-Classroom</a:t>
            </a:r>
            <a:r>
              <a:rPr lang="en-US" b="1" dirty="0">
                <a:solidFill>
                  <a:srgbClr val="3A54A5"/>
                </a:solidFill>
              </a:rPr>
              <a:t/>
            </a:r>
            <a:br>
              <a:rPr lang="en-US" b="1" dirty="0">
                <a:solidFill>
                  <a:srgbClr val="3A54A5"/>
                </a:solidFill>
              </a:rPr>
            </a:br>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descr="This cartoon shows children climbing the ladder to a tube slide.  The children on the platform at the top of the slide look terrified because there is an alligator tail protruding from the bottom of the slide." title="Playground cartoon"/>
          <p:cNvPicPr preferRelativeResize="0"/>
          <p:nvPr/>
        </p:nvPicPr>
        <p:blipFill rotWithShape="1">
          <a:blip r:embed="rId3">
            <a:alphaModFix/>
          </a:blip>
          <a:srcRect/>
          <a:stretch/>
        </p:blipFill>
        <p:spPr>
          <a:xfrm>
            <a:off x="1981200" y="3124200"/>
            <a:ext cx="4990525" cy="2859086"/>
          </a:xfrm>
          <a:prstGeom prst="rect">
            <a:avLst/>
          </a:prstGeom>
          <a:noFill/>
          <a:ln>
            <a:noFill/>
          </a:ln>
        </p:spPr>
      </p:pic>
      <p:sp>
        <p:nvSpPr>
          <p:cNvPr id="3" name="Content Placeholder 2"/>
          <p:cNvSpPr>
            <a:spLocks noGrp="1"/>
          </p:cNvSpPr>
          <p:nvPr>
            <p:ph idx="1"/>
          </p:nvPr>
        </p:nvSpPr>
        <p:spPr/>
        <p:txBody>
          <a:bodyPr/>
          <a:lstStyle/>
          <a:p>
            <a:pPr marL="0" lvl="0" indent="0">
              <a:buNone/>
            </a:pPr>
            <a:r>
              <a:rPr lang="en-US" dirty="0">
                <a:solidFill>
                  <a:schemeClr val="dk1"/>
                </a:solidFill>
                <a:latin typeface="Merriweather"/>
                <a:ea typeface="Merriweather"/>
                <a:cs typeface="Merriweather"/>
                <a:sym typeface="Merriweather"/>
              </a:rPr>
              <a:t>An elementary school principal found that over 45% of their behavioral incident reports were coming from the playground</a:t>
            </a:r>
            <a:r>
              <a:rPr lang="en-US" dirty="0" smtClean="0">
                <a:solidFill>
                  <a:schemeClr val="dk1"/>
                </a:solidFill>
                <a:latin typeface="Merriweather"/>
                <a:ea typeface="Merriweather"/>
                <a:cs typeface="Merriweather"/>
                <a:sym typeface="Merriweather"/>
              </a:rPr>
              <a:t>.</a:t>
            </a:r>
            <a:endParaRPr lang="en-US" dirty="0">
              <a:solidFill>
                <a:schemeClr val="dk1"/>
              </a:solidFill>
              <a:latin typeface="Merriweather"/>
              <a:ea typeface="Merriweather"/>
              <a:cs typeface="Merriweather"/>
              <a:sym typeface="Merriweather"/>
            </a:endParaRPr>
          </a:p>
        </p:txBody>
      </p:sp>
      <p:pic>
        <p:nvPicPr>
          <p:cNvPr id="5" name="Picture 4" title="Core Content Ico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533400"/>
            <a:ext cx="713232" cy="713232"/>
          </a:xfrm>
          <a:prstGeom prst="rect">
            <a:avLst/>
          </a:prstGeom>
          <a:effectLst>
            <a:outerShdw blurRad="50800" dist="38100" dir="2700000" algn="tl" rotWithShape="0">
              <a:srgbClr val="000000">
                <a:alpha val="43000"/>
              </a:srgbClr>
            </a:outerShdw>
          </a:effectLst>
        </p:spPr>
      </p:pic>
      <p:sp>
        <p:nvSpPr>
          <p:cNvPr id="87" name="Shape 87"/>
          <p:cNvSpPr txBox="1">
            <a:spLocks noGrp="1"/>
          </p:cNvSpPr>
          <p:nvPr>
            <p:ph type="title"/>
          </p:nvPr>
        </p:nvSpPr>
        <p:spPr>
          <a:xfrm>
            <a:off x="1219200" y="381000"/>
            <a:ext cx="6987106" cy="91535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3600" b="0" i="0" u="none" strike="noStrike" cap="none" baseline="0" dirty="0" smtClean="0">
                <a:solidFill>
                  <a:schemeClr val="dk2"/>
                </a:solidFill>
                <a:latin typeface="Calibri"/>
                <a:ea typeface="Calibri"/>
                <a:cs typeface="Calibri"/>
                <a:sym typeface="Calibri"/>
              </a:rPr>
              <a:t>Using Data – Elementary School</a:t>
            </a:r>
            <a:endParaRPr lang="en-US" sz="3600" b="0" i="0" u="none" strike="noStrike" cap="none" baseline="0" dirty="0">
              <a:solidFill>
                <a:schemeClr val="dk2"/>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4" name="Picture 3" descr="This is a picture of students walking in a high school hallway." title="High School Hallwa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581400"/>
            <a:ext cx="4227720" cy="2393248"/>
          </a:xfrm>
          <a:prstGeom prst="rect">
            <a:avLst/>
          </a:prstGeom>
        </p:spPr>
      </p:pic>
      <p:sp>
        <p:nvSpPr>
          <p:cNvPr id="3" name="Text Placeholder 2"/>
          <p:cNvSpPr>
            <a:spLocks noGrp="1"/>
          </p:cNvSpPr>
          <p:nvPr>
            <p:ph idx="1"/>
          </p:nvPr>
        </p:nvSpPr>
        <p:spPr/>
        <p:txBody>
          <a:bodyPr/>
          <a:lstStyle/>
          <a:p>
            <a:pPr marL="156846" lvl="0" indent="0">
              <a:buNone/>
            </a:pPr>
            <a:r>
              <a:rPr lang="en-US" sz="3600" dirty="0" smtClean="0">
                <a:solidFill>
                  <a:schemeClr val="dk1"/>
                </a:solidFill>
                <a:latin typeface="Merriweather"/>
                <a:ea typeface="Merriweather"/>
                <a:cs typeface="Merriweather"/>
                <a:sym typeface="Merriweather"/>
              </a:rPr>
              <a:t>High </a:t>
            </a:r>
            <a:r>
              <a:rPr lang="en-US" sz="3600" dirty="0">
                <a:solidFill>
                  <a:schemeClr val="dk1"/>
                </a:solidFill>
                <a:latin typeface="Merriweather"/>
                <a:ea typeface="Merriweather"/>
                <a:cs typeface="Merriweather"/>
                <a:sym typeface="Merriweather"/>
              </a:rPr>
              <a:t>school assistant principal reports that over 2/3 of behavior </a:t>
            </a:r>
            <a:endParaRPr lang="en-US" sz="3600" dirty="0" smtClean="0">
              <a:solidFill>
                <a:schemeClr val="dk1"/>
              </a:solidFill>
              <a:latin typeface="Merriweather"/>
              <a:ea typeface="Merriweather"/>
              <a:cs typeface="Merriweather"/>
              <a:sym typeface="Merriweather"/>
            </a:endParaRPr>
          </a:p>
          <a:p>
            <a:pPr marL="156846" lvl="0" indent="0">
              <a:buNone/>
            </a:pPr>
            <a:r>
              <a:rPr lang="en-US" sz="3600" dirty="0" smtClean="0">
                <a:solidFill>
                  <a:schemeClr val="dk1"/>
                </a:solidFill>
                <a:latin typeface="Merriweather"/>
                <a:ea typeface="Merriweather"/>
                <a:cs typeface="Merriweather"/>
                <a:sym typeface="Merriweather"/>
              </a:rPr>
              <a:t>incident </a:t>
            </a:r>
            <a:r>
              <a:rPr lang="en-US" sz="3600" dirty="0">
                <a:solidFill>
                  <a:schemeClr val="dk1"/>
                </a:solidFill>
                <a:latin typeface="Merriweather"/>
                <a:ea typeface="Merriweather"/>
                <a:cs typeface="Merriweather"/>
                <a:sym typeface="Merriweather"/>
              </a:rPr>
              <a:t>reports come </a:t>
            </a:r>
            <a:r>
              <a:rPr lang="en-US" sz="3600" dirty="0" smtClean="0">
                <a:solidFill>
                  <a:schemeClr val="dk1"/>
                </a:solidFill>
                <a:latin typeface="Merriweather"/>
                <a:ea typeface="Merriweather"/>
                <a:cs typeface="Merriweather"/>
                <a:sym typeface="Merriweather"/>
              </a:rPr>
              <a:t>from </a:t>
            </a:r>
            <a:r>
              <a:rPr lang="en-US" sz="3600" dirty="0">
                <a:solidFill>
                  <a:schemeClr val="dk1"/>
                </a:solidFill>
                <a:latin typeface="Merriweather"/>
                <a:ea typeface="Merriweather"/>
                <a:cs typeface="Merriweather"/>
                <a:sym typeface="Merriweather"/>
              </a:rPr>
              <a:t>“four corners.” </a:t>
            </a:r>
          </a:p>
          <a:p>
            <a:pPr marL="156846" indent="0">
              <a:buNone/>
            </a:pPr>
            <a:endParaRPr lang="en-US" dirty="0"/>
          </a:p>
        </p:txBody>
      </p:sp>
      <p:pic>
        <p:nvPicPr>
          <p:cNvPr id="5" name="Picture 4" title="Core Content Ico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457200"/>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685800" y="304800"/>
            <a:ext cx="6987106" cy="915357"/>
          </a:xfrm>
        </p:spPr>
        <p:txBody>
          <a:bodyPr/>
          <a:lstStyle/>
          <a:p>
            <a:r>
              <a:rPr lang="en-US" sz="4400" dirty="0" smtClean="0"/>
              <a:t>Using Data – High School</a:t>
            </a:r>
            <a:endParaRPr lang="en-US" sz="4400" dirty="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3" name="Picture 2" descr="This is a picture of a crosswalk ahead sign." title="Crosswalk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128" y="3962400"/>
            <a:ext cx="3112197" cy="2302063"/>
          </a:xfrm>
          <a:prstGeom prst="rect">
            <a:avLst/>
          </a:prstGeom>
        </p:spPr>
      </p:pic>
      <p:sp>
        <p:nvSpPr>
          <p:cNvPr id="115" name="Shape 115"/>
          <p:cNvSpPr txBox="1">
            <a:spLocks noGrp="1"/>
          </p:cNvSpPr>
          <p:nvPr>
            <p:ph idx="1"/>
          </p:nvPr>
        </p:nvSpPr>
        <p:spPr>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3600" b="0" i="0" u="none" strike="noStrike" cap="none" baseline="0" dirty="0">
                <a:solidFill>
                  <a:schemeClr val="dk1"/>
                </a:solidFill>
                <a:latin typeface="Merriweather"/>
                <a:ea typeface="Merriweather"/>
                <a:cs typeface="Merriweather"/>
                <a:sym typeface="Merriweather"/>
              </a:rPr>
              <a:t>	A middle school secretary reported that she was getting at least one neighborhood complaint daily about student behavior on &amp; off school grounds.</a:t>
            </a:r>
          </a:p>
        </p:txBody>
      </p:sp>
      <p:pic>
        <p:nvPicPr>
          <p:cNvPr id="5" name="Picture 4" title="Core Content Ico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457200"/>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762000" y="381000"/>
            <a:ext cx="6987106" cy="915357"/>
          </a:xfrm>
        </p:spPr>
        <p:txBody>
          <a:bodyPr/>
          <a:lstStyle/>
          <a:p>
            <a:r>
              <a:rPr lang="en-US" sz="4400" dirty="0" smtClean="0"/>
              <a:t>Using Data – Middle School</a:t>
            </a:r>
            <a:endParaRPr lang="en-US" sz="4400" dirty="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4" name="Picture 3" descr="This is a picture of the girls and boys signs outside of a school restroom." title="Restroom signs pi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114800"/>
            <a:ext cx="3476550" cy="2107000"/>
          </a:xfrm>
          <a:prstGeom prst="rect">
            <a:avLst/>
          </a:prstGeom>
        </p:spPr>
      </p:pic>
      <p:sp>
        <p:nvSpPr>
          <p:cNvPr id="126" name="Shape 126"/>
          <p:cNvSpPr txBox="1">
            <a:spLocks noGrp="1"/>
          </p:cNvSpPr>
          <p:nvPr>
            <p:ph idx="1"/>
          </p:nvPr>
        </p:nvSpPr>
        <p:spPr>
          <a:xfrm>
            <a:off x="381000" y="1219200"/>
            <a:ext cx="8257568" cy="469106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400" b="0" i="0" u="none" strike="noStrike" cap="none" baseline="0" dirty="0">
                <a:solidFill>
                  <a:schemeClr val="dk1"/>
                </a:solidFill>
                <a:latin typeface="Merriweather"/>
                <a:ea typeface="Merriweather"/>
                <a:cs typeface="Merriweather"/>
                <a:sym typeface="Merriweather"/>
              </a:rPr>
              <a:t>	High school nurse lamented that “too many students were asking to use her </a:t>
            </a:r>
            <a:r>
              <a:rPr lang="en-US" sz="4400" b="0" i="0" u="none" strike="noStrike" cap="none" baseline="0" dirty="0" smtClean="0">
                <a:solidFill>
                  <a:schemeClr val="dk1"/>
                </a:solidFill>
                <a:latin typeface="Merriweather"/>
                <a:ea typeface="Merriweather"/>
                <a:cs typeface="Merriweather"/>
                <a:sym typeface="Merriweather"/>
              </a:rPr>
              <a:t>restroom </a:t>
            </a:r>
            <a:r>
              <a:rPr lang="en-US" sz="4400" b="0" i="0" u="none" strike="noStrike" cap="none" baseline="0" dirty="0">
                <a:solidFill>
                  <a:schemeClr val="dk1"/>
                </a:solidFill>
                <a:latin typeface="Merriweather"/>
                <a:ea typeface="Merriweather"/>
                <a:cs typeface="Merriweather"/>
                <a:sym typeface="Merriweather"/>
              </a:rPr>
              <a:t>during class transitions.</a:t>
            </a:r>
          </a:p>
        </p:txBody>
      </p:sp>
      <p:pic>
        <p:nvPicPr>
          <p:cNvPr id="5" name="Picture 4" title="Core Content Ico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457200"/>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762000" y="381000"/>
            <a:ext cx="6987106" cy="915357"/>
          </a:xfrm>
        </p:spPr>
        <p:txBody>
          <a:bodyPr/>
          <a:lstStyle/>
          <a:p>
            <a:r>
              <a:rPr lang="en-US" sz="4400" dirty="0" smtClean="0"/>
              <a:t>Using Data – Health Office</a:t>
            </a:r>
            <a:endParaRPr lang="en-US" sz="4400" dirty="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4" name="Shape 132" descr="This is a picture of a parking lot in which the cars are so parked so close to each other that no one is able to move.  The word 'Fail' is in the upper left hand corner of the picture. " title="Parking Lot sign"/>
          <p:cNvPicPr preferRelativeResize="0"/>
          <p:nvPr/>
        </p:nvPicPr>
        <p:blipFill rotWithShape="1">
          <a:blip r:embed="rId3">
            <a:alphaModFix/>
          </a:blip>
          <a:srcRect/>
          <a:stretch/>
        </p:blipFill>
        <p:spPr>
          <a:xfrm>
            <a:off x="4724400" y="1371600"/>
            <a:ext cx="4114800" cy="3962400"/>
          </a:xfrm>
          <a:prstGeom prst="rect">
            <a:avLst/>
          </a:prstGeom>
          <a:noFill/>
          <a:ln>
            <a:noFill/>
          </a:ln>
        </p:spPr>
      </p:pic>
      <p:sp>
        <p:nvSpPr>
          <p:cNvPr id="137" name="Shape 137"/>
          <p:cNvSpPr txBox="1">
            <a:spLocks noGrp="1"/>
          </p:cNvSpPr>
          <p:nvPr>
            <p:ph idx="1"/>
          </p:nvPr>
        </p:nvSpPr>
        <p:spPr>
          <a:xfrm>
            <a:off x="381000" y="1219200"/>
            <a:ext cx="4114800" cy="4876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400" b="0" i="0" u="none" strike="noStrike" cap="none" baseline="0" dirty="0">
                <a:solidFill>
                  <a:schemeClr val="dk1"/>
                </a:solidFill>
                <a:latin typeface="Merriweather"/>
                <a:ea typeface="Merriweather"/>
                <a:cs typeface="Merriweather"/>
                <a:sym typeface="Merriweather"/>
              </a:rPr>
              <a:t>	</a:t>
            </a:r>
            <a:r>
              <a:rPr lang="en-US" sz="3600" b="0" i="0" u="none" strike="noStrike" cap="none" baseline="0" dirty="0">
                <a:solidFill>
                  <a:schemeClr val="dk1"/>
                </a:solidFill>
                <a:latin typeface="Merriweather"/>
                <a:ea typeface="Merriweather"/>
                <a:cs typeface="Merriweather"/>
                <a:sym typeface="Merriweather"/>
              </a:rPr>
              <a:t>At least 2 times/month, police are called to settle arguments by parents &amp; their children in parking lot</a:t>
            </a:r>
          </a:p>
        </p:txBody>
      </p:sp>
      <p:pic>
        <p:nvPicPr>
          <p:cNvPr id="5" name="Picture 4" title="Core Content Ico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00" y="457200"/>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sz="4400" dirty="0" smtClean="0"/>
              <a:t>Using Data – Parking Lot</a:t>
            </a:r>
            <a:endParaRPr lang="en-US" sz="4400" dirty="0"/>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3" name="Picture 2" descr="This is a road sign which shows there is a school bus stop ahead. " title="Bus stop ahead sig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276600"/>
            <a:ext cx="3060700" cy="3060700"/>
          </a:xfrm>
          <a:prstGeom prst="rect">
            <a:avLst/>
          </a:prstGeom>
        </p:spPr>
      </p:pic>
      <p:sp>
        <p:nvSpPr>
          <p:cNvPr id="148" name="Shape 148"/>
          <p:cNvSpPr txBox="1">
            <a:spLocks noGrp="1"/>
          </p:cNvSpPr>
          <p:nvPr>
            <p:ph idx="1"/>
          </p:nvPr>
        </p:nvSpPr>
        <p:spPr>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400" b="0" i="0" u="none" strike="noStrike" cap="none" baseline="0" dirty="0">
                <a:solidFill>
                  <a:schemeClr val="dk1"/>
                </a:solidFill>
                <a:latin typeface="Merriweather"/>
                <a:ea typeface="Merriweather"/>
                <a:cs typeface="Merriweather"/>
                <a:sym typeface="Merriweather"/>
              </a:rPr>
              <a:t>	Over 50% of referrals occurring on “buses” during daily transitions.</a:t>
            </a:r>
          </a:p>
        </p:txBody>
      </p:sp>
      <p:pic>
        <p:nvPicPr>
          <p:cNvPr id="5" name="Picture 4" title="Core Content Ico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457200"/>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sz="4400" dirty="0" smtClean="0"/>
              <a:t>Using Data - Bus</a:t>
            </a:r>
            <a:endParaRPr lang="en-US" sz="4400" dirty="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Shape 155"/>
          <p:cNvSpPr txBox="1">
            <a:spLocks noGrp="1"/>
          </p:cNvSpPr>
          <p:nvPr>
            <p:ph idx="1"/>
          </p:nvPr>
        </p:nvSpPr>
        <p:spPr>
          <a:prstGeom prst="rect">
            <a:avLst/>
          </a:prstGeom>
          <a:noFill/>
          <a:ln>
            <a:noFill/>
          </a:ln>
        </p:spPr>
        <p:txBody>
          <a:bodyPr lIns="91425" tIns="45700" rIns="91425" bIns="45700" anchor="t" anchorCtr="0">
            <a:noAutofit/>
          </a:bodyPr>
          <a:lstStyle/>
          <a:p>
            <a:pPr marL="2540" marR="0" lvl="0" indent="0" algn="l" rtl="0">
              <a:lnSpc>
                <a:spcPct val="90000"/>
              </a:lnSpc>
              <a:spcBef>
                <a:spcPts val="0"/>
              </a:spcBef>
              <a:spcAft>
                <a:spcPts val="0"/>
              </a:spcAft>
              <a:buClr>
                <a:srgbClr val="0BD0D9"/>
              </a:buClr>
              <a:buSzPct val="100000"/>
              <a:buNone/>
            </a:pPr>
            <a:r>
              <a:rPr lang="en-US" sz="3000" b="0" i="0" u="none" strike="noStrike" cap="none" baseline="0" dirty="0">
                <a:solidFill>
                  <a:schemeClr val="dk1"/>
                </a:solidFill>
                <a:latin typeface="Merriweather"/>
                <a:ea typeface="Merriweather"/>
                <a:cs typeface="Merriweather"/>
                <a:sym typeface="Merriweather"/>
              </a:rPr>
              <a:t>Particular times or places where </a:t>
            </a:r>
            <a:r>
              <a:rPr lang="en-US" sz="3000" b="0" i="0" u="none" strike="noStrike" cap="none" baseline="0" dirty="0">
                <a:solidFill>
                  <a:srgbClr val="CC3300"/>
                </a:solidFill>
                <a:latin typeface="Merriweather"/>
                <a:ea typeface="Merriweather"/>
                <a:cs typeface="Merriweather"/>
                <a:sym typeface="Merriweather"/>
              </a:rPr>
              <a:t>supervision</a:t>
            </a:r>
            <a:r>
              <a:rPr lang="en-US" sz="3000" b="0" i="0" u="none" strike="noStrike" cap="none" baseline="0" dirty="0">
                <a:solidFill>
                  <a:schemeClr val="dk1"/>
                </a:solidFill>
                <a:latin typeface="Merriweather"/>
                <a:ea typeface="Merriweather"/>
                <a:cs typeface="Merriweather"/>
                <a:sym typeface="Merriweather"/>
              </a:rPr>
              <a:t> is emphasized:</a:t>
            </a:r>
          </a:p>
          <a:p>
            <a:pPr marL="375920" marR="0" lvl="1" indent="0" algn="l" rtl="0">
              <a:lnSpc>
                <a:spcPct val="90000"/>
              </a:lnSpc>
              <a:spcBef>
                <a:spcPts val="640"/>
              </a:spcBef>
              <a:spcAft>
                <a:spcPts val="0"/>
              </a:spcAft>
              <a:buClr>
                <a:schemeClr val="accent1"/>
              </a:buClr>
              <a:buSzPct val="100000"/>
              <a:buNone/>
            </a:pPr>
            <a:r>
              <a:rPr lang="en-US" sz="2400" b="0" i="1" u="none" strike="noStrike" cap="none" baseline="0" dirty="0">
                <a:solidFill>
                  <a:schemeClr val="dk1"/>
                </a:solidFill>
                <a:latin typeface="Merriweather"/>
                <a:ea typeface="Merriweather"/>
                <a:cs typeface="Merriweather"/>
                <a:sym typeface="Merriweather"/>
              </a:rPr>
              <a:t>Cafeteria, hallways, playgrounds, </a:t>
            </a:r>
            <a:r>
              <a:rPr lang="en-US" sz="2400" b="0" i="1" u="none" strike="noStrike" cap="none" baseline="0" dirty="0" smtClean="0">
                <a:solidFill>
                  <a:schemeClr val="dk1"/>
                </a:solidFill>
                <a:latin typeface="Merriweather"/>
                <a:ea typeface="Merriweather"/>
                <a:cs typeface="Merriweather"/>
                <a:sym typeface="Merriweather"/>
              </a:rPr>
              <a:t>bathrooms, buses,</a:t>
            </a:r>
            <a:r>
              <a:rPr lang="en-US" sz="2400" b="0" i="1" u="none" strike="noStrike" cap="none" dirty="0" smtClean="0">
                <a:solidFill>
                  <a:schemeClr val="dk1"/>
                </a:solidFill>
                <a:latin typeface="Merriweather"/>
                <a:ea typeface="Merriweather"/>
                <a:cs typeface="Merriweather"/>
                <a:sym typeface="Merriweather"/>
              </a:rPr>
              <a:t> parking lots, study halls, media center, assemblies, sporting events, dances</a:t>
            </a:r>
            <a:endParaRPr lang="en-US" sz="2400" b="0" i="1" u="none" strike="noStrike" cap="none" baseline="0" dirty="0">
              <a:solidFill>
                <a:schemeClr val="dk1"/>
              </a:solidFill>
              <a:latin typeface="Merriweather"/>
              <a:ea typeface="Merriweather"/>
              <a:cs typeface="Merriweather"/>
              <a:sym typeface="Merriweather"/>
            </a:endParaRPr>
          </a:p>
          <a:p>
            <a:pPr marL="375920" marR="0" lvl="1" indent="0" algn="l" rtl="0">
              <a:lnSpc>
                <a:spcPct val="90000"/>
              </a:lnSpc>
              <a:spcBef>
                <a:spcPts val="640"/>
              </a:spcBef>
              <a:spcAft>
                <a:spcPts val="0"/>
              </a:spcAft>
              <a:buClr>
                <a:schemeClr val="accent1"/>
              </a:buClr>
              <a:buSzPct val="100000"/>
              <a:buNone/>
            </a:pPr>
            <a:endParaRPr lang="en-US" sz="3000" b="0" i="0" u="none" strike="noStrike" cap="none" baseline="0" dirty="0">
              <a:solidFill>
                <a:schemeClr val="dk1"/>
              </a:solidFill>
              <a:latin typeface="Merriweather"/>
              <a:ea typeface="Merriweather"/>
              <a:cs typeface="Merriweather"/>
              <a:sym typeface="Merriweather"/>
            </a:endParaRPr>
          </a:p>
          <a:p>
            <a:pPr marL="2540" marR="0" lvl="0" indent="0" algn="l" rtl="0">
              <a:lnSpc>
                <a:spcPct val="90000"/>
              </a:lnSpc>
              <a:spcBef>
                <a:spcPts val="640"/>
              </a:spcBef>
              <a:spcAft>
                <a:spcPts val="0"/>
              </a:spcAft>
              <a:buClr>
                <a:srgbClr val="0BD0D9"/>
              </a:buClr>
              <a:buSzPct val="100000"/>
              <a:buNone/>
            </a:pPr>
            <a:r>
              <a:rPr lang="en-US" sz="3000" b="0" i="0" u="none" strike="noStrike" cap="none" baseline="0" dirty="0">
                <a:solidFill>
                  <a:schemeClr val="dk1"/>
                </a:solidFill>
                <a:latin typeface="Merriweather"/>
                <a:ea typeface="Merriweather"/>
                <a:cs typeface="Merriweather"/>
                <a:sym typeface="Merriweather"/>
              </a:rPr>
              <a:t>Wherever </a:t>
            </a:r>
            <a:r>
              <a:rPr lang="en-US" sz="3000" b="0" i="0" u="none" strike="noStrike" cap="none" baseline="0" dirty="0">
                <a:solidFill>
                  <a:srgbClr val="CC3300"/>
                </a:solidFill>
                <a:latin typeface="Merriweather"/>
                <a:ea typeface="Merriweather"/>
                <a:cs typeface="Merriweather"/>
                <a:sym typeface="Merriweather"/>
              </a:rPr>
              <a:t>instruction</a:t>
            </a:r>
            <a:r>
              <a:rPr lang="en-US" sz="3000" b="0" i="0" u="none" strike="noStrike" cap="none" baseline="0" dirty="0">
                <a:solidFill>
                  <a:schemeClr val="dk1"/>
                </a:solidFill>
                <a:latin typeface="Merriweather"/>
                <a:ea typeface="Merriweather"/>
                <a:cs typeface="Merriweather"/>
                <a:sym typeface="Merriweather"/>
              </a:rPr>
              <a:t> is not available as behavior management tool</a:t>
            </a:r>
          </a:p>
        </p:txBody>
      </p:sp>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533400"/>
            <a:ext cx="713232" cy="713232"/>
          </a:xfrm>
          <a:prstGeom prst="rect">
            <a:avLst/>
          </a:prstGeom>
          <a:effectLst>
            <a:outerShdw blurRad="50800" dist="38100" dir="2700000" algn="tl" rotWithShape="0">
              <a:srgbClr val="000000">
                <a:alpha val="43000"/>
              </a:srgbClr>
            </a:outerShdw>
          </a:effectLst>
        </p:spPr>
      </p:pic>
      <p:sp>
        <p:nvSpPr>
          <p:cNvPr id="154" name="Shape 154"/>
          <p:cNvSpPr txBox="1">
            <a:spLocks noGrp="1"/>
          </p:cNvSpPr>
          <p:nvPr>
            <p:ph type="title"/>
          </p:nvPr>
        </p:nvSpPr>
        <p:spPr>
          <a:xfrm>
            <a:off x="914400" y="381000"/>
            <a:ext cx="6987106" cy="91535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dirty="0" smtClean="0">
                <a:solidFill>
                  <a:schemeClr val="dk2"/>
                </a:solidFill>
                <a:latin typeface="Calibri"/>
                <a:ea typeface="Calibri"/>
                <a:cs typeface="Calibri"/>
                <a:sym typeface="Calibri"/>
              </a:rPr>
              <a:t>Non-classroom </a:t>
            </a:r>
            <a:r>
              <a:rPr lang="en-US" sz="5000" b="0" i="0" u="none" strike="noStrike" cap="none" baseline="0" dirty="0">
                <a:solidFill>
                  <a:schemeClr val="dk2"/>
                </a:solidFill>
                <a:latin typeface="Calibri"/>
                <a:ea typeface="Calibri"/>
                <a:cs typeface="Calibri"/>
                <a:sym typeface="Calibri"/>
              </a:rPr>
              <a:t>Settings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6" name="Shape 1295" descr="This is a picture of an empty hallway in a school. " title="Picture"/>
          <p:cNvPicPr preferRelativeResize="0"/>
          <p:nvPr/>
        </p:nvPicPr>
        <p:blipFill rotWithShape="1">
          <a:blip r:embed="rId3">
            <a:alphaModFix/>
          </a:blip>
          <a:srcRect/>
          <a:stretch/>
        </p:blipFill>
        <p:spPr>
          <a:xfrm rot="16200000">
            <a:off x="5307678" y="4445924"/>
            <a:ext cx="2414847" cy="1447800"/>
          </a:xfrm>
          <a:prstGeom prst="rect">
            <a:avLst/>
          </a:prstGeom>
          <a:noFill/>
          <a:ln>
            <a:noFill/>
          </a:ln>
        </p:spPr>
      </p:pic>
      <p:sp>
        <p:nvSpPr>
          <p:cNvPr id="181" name="Shape 181"/>
          <p:cNvSpPr txBox="1">
            <a:spLocks noGrp="1"/>
          </p:cNvSpPr>
          <p:nvPr>
            <p:ph sz="half" idx="2"/>
          </p:nvPr>
        </p:nvSpPr>
        <p:spPr>
          <a:prstGeom prst="rect">
            <a:avLst/>
          </a:prstGeom>
          <a:noFill/>
          <a:ln>
            <a:noFill/>
          </a:ln>
        </p:spPr>
        <p:txBody>
          <a:bodyPr lIns="91425" tIns="45700" rIns="91425" bIns="45700" anchor="t" anchorCtr="0">
            <a:noAutofit/>
          </a:bodyPr>
          <a:lstStyle/>
          <a:p>
            <a:pPr marL="11430" marR="0" lvl="0" indent="0" algn="l" rtl="0">
              <a:lnSpc>
                <a:spcPct val="100000"/>
              </a:lnSpc>
              <a:spcBef>
                <a:spcPts val="0"/>
              </a:spcBef>
              <a:spcAft>
                <a:spcPts val="0"/>
              </a:spcAft>
              <a:buClr>
                <a:srgbClr val="0BD0D9"/>
              </a:buClr>
              <a:buSzPct val="100000"/>
              <a:buNone/>
            </a:pPr>
            <a:r>
              <a:rPr lang="en-US" sz="4000" b="0" i="0" u="none" strike="noStrike" cap="none" baseline="0" dirty="0" smtClean="0">
                <a:solidFill>
                  <a:srgbClr val="FF0000"/>
                </a:solidFill>
                <a:latin typeface="Merriweather"/>
                <a:ea typeface="Merriweather"/>
                <a:cs typeface="Merriweather"/>
                <a:sym typeface="Merriweather"/>
              </a:rPr>
              <a:t>Non-classroom</a:t>
            </a:r>
            <a:endParaRPr lang="en-US" sz="4000" b="0" i="0" u="none" strike="noStrike" cap="none" baseline="0" dirty="0">
              <a:solidFill>
                <a:srgbClr val="FF0000"/>
              </a:solidFill>
              <a:latin typeface="Merriweather"/>
              <a:ea typeface="Merriweather"/>
              <a:cs typeface="Merriweather"/>
              <a:sym typeface="Merriweather"/>
            </a:endParaRP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dirty="0">
                <a:solidFill>
                  <a:schemeClr val="dk1"/>
                </a:solidFill>
                <a:latin typeface="Merriweather"/>
                <a:ea typeface="Merriweather"/>
                <a:cs typeface="Merriweather"/>
                <a:sym typeface="Merriweather"/>
              </a:rPr>
              <a:t>Student focused</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dirty="0">
                <a:solidFill>
                  <a:schemeClr val="dk1"/>
                </a:solidFill>
                <a:latin typeface="Merriweather"/>
                <a:ea typeface="Merriweather"/>
                <a:cs typeface="Merriweather"/>
                <a:sym typeface="Merriweather"/>
              </a:rPr>
              <a:t>Social focus</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dirty="0">
                <a:solidFill>
                  <a:schemeClr val="dk1"/>
                </a:solidFill>
                <a:latin typeface="Merriweather"/>
                <a:ea typeface="Merriweather"/>
                <a:cs typeface="Merriweather"/>
                <a:sym typeface="Merriweather"/>
              </a:rPr>
              <a:t>Large # of unpredictable students</a:t>
            </a:r>
          </a:p>
        </p:txBody>
      </p:sp>
      <p:pic>
        <p:nvPicPr>
          <p:cNvPr id="5" name="Shape 1297" descr="This is a picture of a small group in a classroom.  There is a teacher explaining an activity to three student.  They are all seated at a table." title="Picture"/>
          <p:cNvPicPr preferRelativeResize="0"/>
          <p:nvPr/>
        </p:nvPicPr>
        <p:blipFill rotWithShape="1">
          <a:blip r:embed="rId4">
            <a:alphaModFix/>
          </a:blip>
          <a:srcRect/>
          <a:stretch/>
        </p:blipFill>
        <p:spPr>
          <a:xfrm>
            <a:off x="838200" y="4038600"/>
            <a:ext cx="2971800" cy="2209600"/>
          </a:xfrm>
          <a:prstGeom prst="rect">
            <a:avLst/>
          </a:prstGeom>
          <a:noFill/>
          <a:ln>
            <a:noFill/>
          </a:ln>
        </p:spPr>
      </p:pic>
      <p:sp>
        <p:nvSpPr>
          <p:cNvPr id="180" name="Shape 180"/>
          <p:cNvSpPr txBox="1">
            <a:spLocks noGrp="1"/>
          </p:cNvSpPr>
          <p:nvPr>
            <p:ph sz="half" idx="1"/>
          </p:nvPr>
        </p:nvSpPr>
        <p:spPr>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BD0D9"/>
              </a:buClr>
              <a:buSzPct val="95000"/>
              <a:buNone/>
            </a:pPr>
            <a:r>
              <a:rPr lang="en-US" sz="4400" b="0" i="0" u="none" strike="noStrike" cap="none" baseline="0" dirty="0">
                <a:solidFill>
                  <a:srgbClr val="FF0000"/>
                </a:solidFill>
                <a:latin typeface="Merriweather"/>
                <a:ea typeface="Merriweather"/>
                <a:cs typeface="Merriweather"/>
                <a:sym typeface="Merriweather"/>
              </a:rPr>
              <a:t>Classroom</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dirty="0">
                <a:solidFill>
                  <a:schemeClr val="dk1"/>
                </a:solidFill>
                <a:latin typeface="Merriweather"/>
                <a:ea typeface="Merriweather"/>
                <a:cs typeface="Merriweather"/>
                <a:sym typeface="Merriweather"/>
              </a:rPr>
              <a:t>Teacher directed</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dirty="0">
                <a:solidFill>
                  <a:schemeClr val="dk1"/>
                </a:solidFill>
                <a:latin typeface="Merriweather"/>
                <a:ea typeface="Merriweather"/>
                <a:cs typeface="Merriweather"/>
                <a:sym typeface="Merriweather"/>
              </a:rPr>
              <a:t>Instructionally focused</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dirty="0">
                <a:solidFill>
                  <a:schemeClr val="dk1"/>
                </a:solidFill>
                <a:latin typeface="Merriweather"/>
                <a:ea typeface="Merriweather"/>
                <a:cs typeface="Merriweather"/>
                <a:sym typeface="Merriweather"/>
              </a:rPr>
              <a:t>Small # of predictable students</a:t>
            </a:r>
          </a:p>
        </p:txBody>
      </p:sp>
      <p:sp>
        <p:nvSpPr>
          <p:cNvPr id="179" name="Shape 179"/>
          <p:cNvSpPr txBox="1">
            <a:spLocks noGrp="1"/>
          </p:cNvSpPr>
          <p:nvPr>
            <p:ph type="title"/>
          </p:nvPr>
        </p:nvSpPr>
        <p:spPr>
          <a:xfrm>
            <a:off x="914400" y="304800"/>
            <a:ext cx="8550796" cy="91535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400" b="0" i="0" u="none" strike="noStrike" cap="none" baseline="0" dirty="0">
                <a:solidFill>
                  <a:schemeClr val="dk2"/>
                </a:solidFill>
                <a:latin typeface="Calibri"/>
                <a:ea typeface="Calibri"/>
                <a:cs typeface="Calibri"/>
                <a:sym typeface="Calibri"/>
              </a:rPr>
              <a:t>Classroom v. </a:t>
            </a:r>
            <a:r>
              <a:rPr lang="en-US" sz="5400" b="0" i="0" u="none" strike="noStrike" cap="none" baseline="0" dirty="0" smtClean="0">
                <a:solidFill>
                  <a:schemeClr val="dk2"/>
                </a:solidFill>
                <a:latin typeface="Calibri"/>
                <a:ea typeface="Calibri"/>
                <a:cs typeface="Calibri"/>
                <a:sym typeface="Calibri"/>
              </a:rPr>
              <a:t>Non-classroom</a:t>
            </a:r>
            <a:endParaRPr lang="en-US" sz="5400" b="0" i="0" u="none" strike="noStrike" cap="none" baseline="0" dirty="0">
              <a:solidFill>
                <a:schemeClr val="dk2"/>
              </a:solidFill>
              <a:latin typeface="Calibri"/>
              <a:ea typeface="Calibri"/>
              <a:cs typeface="Calibri"/>
              <a:sym typeface="Calibri"/>
            </a:endParaRPr>
          </a:p>
        </p:txBody>
      </p:sp>
      <p:pic>
        <p:nvPicPr>
          <p:cNvPr id="8" name="Picture 7" descr=" Blue and white logo of an open book." title="Core-Content-Icon"/>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 y="228600"/>
            <a:ext cx="714391" cy="714391"/>
          </a:xfrm>
          <a:prstGeom prst="rect">
            <a:avLst/>
          </a:prstGeom>
          <a:effectLst>
            <a:outerShdw blurRad="50800" dist="38100" dir="2700000" algn="tl" rotWithShape="0">
              <a:prstClr val="black">
                <a:alpha val="40000"/>
              </a:prstClr>
            </a:outerShdw>
          </a:effectLst>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sz="3600" dirty="0">
                <a:latin typeface="Arial" charset="0"/>
              </a:rPr>
              <a:t>Pick 1 problematic </a:t>
            </a:r>
            <a:r>
              <a:rPr lang="en-US" sz="3600" dirty="0" smtClean="0">
                <a:latin typeface="Arial" charset="0"/>
              </a:rPr>
              <a:t>non-classroom </a:t>
            </a:r>
            <a:r>
              <a:rPr lang="en-US" sz="3600" dirty="0">
                <a:latin typeface="Arial" charset="0"/>
              </a:rPr>
              <a:t>setting you have experienced</a:t>
            </a:r>
          </a:p>
          <a:p>
            <a:r>
              <a:rPr lang="en-US" sz="3600" dirty="0">
                <a:latin typeface="Arial" charset="0"/>
              </a:rPr>
              <a:t>Identify 2-3 features of problem</a:t>
            </a:r>
          </a:p>
          <a:p>
            <a:r>
              <a:rPr lang="en-US" sz="3600" dirty="0">
                <a:latin typeface="Arial" charset="0"/>
              </a:rPr>
              <a:t>Identify 2-3 possible solutions</a:t>
            </a:r>
          </a:p>
          <a:p>
            <a:r>
              <a:rPr lang="en-US" sz="3600" dirty="0">
                <a:latin typeface="Arial" charset="0"/>
              </a:rPr>
              <a:t>Report (&lt;1 min.) main features of your example</a:t>
            </a:r>
          </a:p>
          <a:p>
            <a:endParaRPr lang="en-US" dirty="0"/>
          </a:p>
        </p:txBody>
      </p:sp>
      <p:pic>
        <p:nvPicPr>
          <p:cNvPr id="4" name="Picture 3" descr="Blue and white logo of a pencil." title="Practice-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 y="304800"/>
            <a:ext cx="1018243" cy="101824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219200" y="381000"/>
            <a:ext cx="6987106" cy="915357"/>
          </a:xfrm>
        </p:spPr>
        <p:txBody>
          <a:bodyPr/>
          <a:lstStyle/>
          <a:p>
            <a:r>
              <a:rPr lang="en-US" sz="4000" dirty="0" smtClean="0"/>
              <a:t>5 Minute Activity</a:t>
            </a:r>
            <a:endParaRPr lang="en-US" sz="4000" dirty="0"/>
          </a:p>
        </p:txBody>
      </p:sp>
    </p:spTree>
    <p:extLst>
      <p:ext uri="{BB962C8B-B14F-4D97-AF65-F5344CB8AC3E}">
        <p14:creationId xmlns:p14="http://schemas.microsoft.com/office/powerpoint/2010/main" val="127596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title="Practices circle"/>
          <p:cNvSpPr/>
          <p:nvPr/>
        </p:nvSpPr>
        <p:spPr>
          <a:xfrm>
            <a:off x="3352800" y="3292475"/>
            <a:ext cx="2362200" cy="2209799"/>
          </a:xfrm>
          <a:prstGeom prst="ellipse">
            <a:avLst/>
          </a:prstGeom>
          <a:noFill/>
          <a:ln w="63500" cap="rnd" cmpd="sng">
            <a:solidFill>
              <a:srgbClr val="99CC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62" name="Shape 162" title="Data circle"/>
          <p:cNvSpPr/>
          <p:nvPr/>
        </p:nvSpPr>
        <p:spPr>
          <a:xfrm>
            <a:off x="4038600" y="2149475"/>
            <a:ext cx="2286000" cy="2209799"/>
          </a:xfrm>
          <a:prstGeom prst="ellipse">
            <a:avLst/>
          </a:prstGeom>
          <a:noFill/>
          <a:ln w="63500" cap="rnd" cmpd="sng">
            <a:solidFill>
              <a:srgbClr val="FF99C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63" name="Shape 163" descr="There is a large circle labeled Outcomes that encompases three smaller circles which equally overlap each other.  The small circles are labeled, systems, data and practices." title="School-wide PBS components graphic"/>
          <p:cNvSpPr/>
          <p:nvPr/>
        </p:nvSpPr>
        <p:spPr>
          <a:xfrm>
            <a:off x="2438400" y="1371600"/>
            <a:ext cx="4267199" cy="4511675"/>
          </a:xfrm>
          <a:prstGeom prst="ellipse">
            <a:avLst/>
          </a:prstGeom>
          <a:noFill/>
          <a:ln w="63500" cap="rnd" cmpd="sng">
            <a:solidFill>
              <a:srgbClr val="333399"/>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64" name="Shape 164" title="Systems circle"/>
          <p:cNvSpPr/>
          <p:nvPr/>
        </p:nvSpPr>
        <p:spPr>
          <a:xfrm>
            <a:off x="2743200" y="2149475"/>
            <a:ext cx="2209799" cy="2209799"/>
          </a:xfrm>
          <a:prstGeom prst="ellipse">
            <a:avLst/>
          </a:prstGeom>
          <a:noFill/>
          <a:ln w="63500" cap="rnd" cmpd="sng">
            <a:solidFill>
              <a:srgbClr val="00FFC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65" name="Shape 165"/>
          <p:cNvSpPr txBox="1"/>
          <p:nvPr/>
        </p:nvSpPr>
        <p:spPr>
          <a:xfrm rot="-3300000">
            <a:off x="2628309" y="2797491"/>
            <a:ext cx="1743099" cy="609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dirty="0">
                <a:solidFill>
                  <a:srgbClr val="000000"/>
                </a:solidFill>
                <a:latin typeface="Arial"/>
                <a:ea typeface="Arial"/>
                <a:cs typeface="Arial"/>
                <a:sym typeface="Arial"/>
              </a:rPr>
              <a:t>SYSTEMS</a:t>
            </a:r>
          </a:p>
        </p:txBody>
      </p:sp>
      <p:sp>
        <p:nvSpPr>
          <p:cNvPr id="166" name="Shape 166"/>
          <p:cNvSpPr txBox="1"/>
          <p:nvPr/>
        </p:nvSpPr>
        <p:spPr>
          <a:xfrm>
            <a:off x="3568700" y="4594225"/>
            <a:ext cx="2571749" cy="342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PRACTICES</a:t>
            </a:r>
          </a:p>
        </p:txBody>
      </p:sp>
      <p:sp>
        <p:nvSpPr>
          <p:cNvPr id="167" name="Shape 167"/>
          <p:cNvSpPr txBox="1"/>
          <p:nvPr/>
        </p:nvSpPr>
        <p:spPr>
          <a:xfrm rot="2880000">
            <a:off x="4805430" y="2911909"/>
            <a:ext cx="1366242" cy="609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dirty="0">
                <a:solidFill>
                  <a:srgbClr val="000000"/>
                </a:solidFill>
                <a:latin typeface="Arial"/>
                <a:ea typeface="Arial"/>
                <a:cs typeface="Arial"/>
                <a:sym typeface="Arial"/>
              </a:rPr>
              <a:t>DATA</a:t>
            </a:r>
          </a:p>
        </p:txBody>
      </p:sp>
      <p:sp>
        <p:nvSpPr>
          <p:cNvPr id="168" name="Shape 168"/>
          <p:cNvSpPr txBox="1"/>
          <p:nvPr/>
        </p:nvSpPr>
        <p:spPr>
          <a:xfrm>
            <a:off x="-120650" y="2819400"/>
            <a:ext cx="2798762" cy="61753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Supporting</a:t>
            </a:r>
          </a:p>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Staff Behavior</a:t>
            </a:r>
          </a:p>
        </p:txBody>
      </p:sp>
      <p:sp>
        <p:nvSpPr>
          <p:cNvPr id="169" name="Shape 169"/>
          <p:cNvSpPr txBox="1"/>
          <p:nvPr/>
        </p:nvSpPr>
        <p:spPr>
          <a:xfrm>
            <a:off x="6659561" y="2667000"/>
            <a:ext cx="2212974" cy="8905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Supporting</a:t>
            </a:r>
          </a:p>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Decision</a:t>
            </a:r>
          </a:p>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Making</a:t>
            </a:r>
          </a:p>
        </p:txBody>
      </p:sp>
      <p:sp>
        <p:nvSpPr>
          <p:cNvPr id="170" name="Shape 170"/>
          <p:cNvSpPr txBox="1"/>
          <p:nvPr/>
        </p:nvSpPr>
        <p:spPr>
          <a:xfrm>
            <a:off x="2857500" y="5883275"/>
            <a:ext cx="3365499" cy="6159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Supporting</a:t>
            </a:r>
          </a:p>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Student Behavior</a:t>
            </a:r>
          </a:p>
        </p:txBody>
      </p:sp>
      <p:sp>
        <p:nvSpPr>
          <p:cNvPr id="171" name="Shape 171"/>
          <p:cNvSpPr txBox="1"/>
          <p:nvPr/>
        </p:nvSpPr>
        <p:spPr>
          <a:xfrm>
            <a:off x="401637" y="430212"/>
            <a:ext cx="2036762" cy="1382712"/>
          </a:xfrm>
          <a:prstGeom prst="rect">
            <a:avLst/>
          </a:prstGeom>
          <a:noFill/>
          <a:ln w="9525" cap="rnd"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Pr>
              <a:t>Positive</a:t>
            </a:r>
          </a:p>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Pr>
              <a:t>Behavior</a:t>
            </a:r>
          </a:p>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Pr>
              <a:t>Support</a:t>
            </a:r>
          </a:p>
        </p:txBody>
      </p:sp>
      <p:sp>
        <p:nvSpPr>
          <p:cNvPr id="172" name="Shape 172"/>
          <p:cNvSpPr txBox="1"/>
          <p:nvPr/>
        </p:nvSpPr>
        <p:spPr>
          <a:xfrm>
            <a:off x="3541712" y="1600200"/>
            <a:ext cx="2592387" cy="342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OUTCOMES</a:t>
            </a:r>
          </a:p>
        </p:txBody>
      </p:sp>
      <p:sp>
        <p:nvSpPr>
          <p:cNvPr id="2" name="Title 1"/>
          <p:cNvSpPr>
            <a:spLocks noGrp="1"/>
          </p:cNvSpPr>
          <p:nvPr>
            <p:ph type="title"/>
          </p:nvPr>
        </p:nvSpPr>
        <p:spPr>
          <a:xfrm>
            <a:off x="1828800" y="533400"/>
            <a:ext cx="6987106" cy="915357"/>
          </a:xfrm>
        </p:spPr>
        <p:txBody>
          <a:bodyPr>
            <a:normAutofit fontScale="90000"/>
          </a:bodyPr>
          <a:lstStyle/>
          <a:p>
            <a:pPr lvl="0">
              <a:spcBef>
                <a:spcPts val="0"/>
              </a:spcBef>
            </a:pPr>
            <a:r>
              <a:rPr lang="en-US" sz="3600" dirty="0">
                <a:solidFill>
                  <a:srgbClr val="000000"/>
                </a:solidFill>
                <a:latin typeface="Arial"/>
                <a:ea typeface="Arial"/>
                <a:cs typeface="Arial"/>
                <a:sym typeface="Arial"/>
              </a:rPr>
              <a:t>Social Competence &amp;</a:t>
            </a:r>
            <a:br>
              <a:rPr lang="en-US" sz="3600" dirty="0">
                <a:solidFill>
                  <a:srgbClr val="000000"/>
                </a:solidFill>
                <a:latin typeface="Arial"/>
                <a:ea typeface="Arial"/>
                <a:cs typeface="Arial"/>
                <a:sym typeface="Arial"/>
              </a:rPr>
            </a:br>
            <a:r>
              <a:rPr lang="en-US" sz="3600" dirty="0">
                <a:solidFill>
                  <a:srgbClr val="000000"/>
                </a:solidFill>
                <a:latin typeface="Arial"/>
                <a:ea typeface="Arial"/>
                <a:cs typeface="Arial"/>
                <a:sym typeface="Arial"/>
              </a:rPr>
              <a:t>Academic Achievement</a:t>
            </a:r>
            <a:r>
              <a:rPr lang="en-US" dirty="0">
                <a:solidFill>
                  <a:srgbClr val="000000"/>
                </a:solidFill>
                <a:latin typeface="Arial"/>
                <a:ea typeface="Arial"/>
                <a:cs typeface="Arial"/>
                <a:sym typeface="Arial"/>
              </a:rPr>
              <a:t/>
            </a:r>
            <a:br>
              <a:rPr lang="en-US" dirty="0">
                <a:solidFill>
                  <a:srgbClr val="000000"/>
                </a:solidFill>
                <a:latin typeface="Arial"/>
                <a:ea typeface="Arial"/>
                <a:cs typeface="Arial"/>
                <a:sym typeface="Arial"/>
              </a:rPr>
            </a:br>
            <a:endParaRPr lang="en-US" dirty="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43" name="Group 23" descr="Be responsible: Make yourself comfortable, take care of your needs, action plan to implement what you are learning, follow through on your action items.&#10;Be respectful: turn cell phones off or to vibrate, listen attentively while others are speaking, having only training materials up on your computer, tablet or phone.&#10;Be engaged: ask what you need to know to understand and contribute, contribute to the group by sharing relevant information and ideas." title="Expectations and Behaviors chart"/>
          <p:cNvGraphicFramePr>
            <a:graphicFrameLocks noGrp="1"/>
          </p:cNvGraphicFramePr>
          <p:nvPr>
            <p:ph idx="1"/>
            <p:extLst>
              <p:ext uri="{D42A27DB-BD31-4B8C-83A1-F6EECF244321}">
                <p14:modId xmlns:p14="http://schemas.microsoft.com/office/powerpoint/2010/main" val="3437066872"/>
              </p:ext>
            </p:extLst>
          </p:nvPr>
        </p:nvGraphicFramePr>
        <p:xfrm>
          <a:off x="465029" y="1301028"/>
          <a:ext cx="8218615" cy="4500370"/>
        </p:xfrm>
        <a:graphic>
          <a:graphicData uri="http://schemas.openxmlformats.org/drawingml/2006/table">
            <a:tbl>
              <a:tblPr firstRow="1"/>
              <a:tblGrid>
                <a:gridCol w="2181933"/>
                <a:gridCol w="6036682"/>
              </a:tblGrid>
              <a:tr h="47915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D2A53"/>
                          </a:solidFill>
                          <a:effectLst/>
                          <a:latin typeface="+mn-lt"/>
                          <a:ea typeface="ＭＳ Ｐゴシック" pitchFamily="34" charset="-128"/>
                          <a:cs typeface="Tw Cen MT"/>
                        </a:rPr>
                        <a:t>EXPECTATION</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1D2A53"/>
                          </a:solidFill>
                          <a:effectLst/>
                          <a:latin typeface="+mn-lt"/>
                          <a:ea typeface="ＭＳ Ｐゴシック" pitchFamily="34" charset="-128"/>
                          <a:cs typeface="Tw Cen MT"/>
                        </a:rPr>
                        <a:t>BEHAVIOR</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D2A53"/>
                          </a:solidFill>
                          <a:effectLst/>
                          <a:latin typeface="+mn-lt"/>
                          <a:ea typeface="ＭＳ Ｐゴシック" pitchFamily="34" charset="-128"/>
                          <a:cs typeface="Tw Cen MT"/>
                        </a:rPr>
                        <a:t>Be Responsible</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Make yourself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comfortable</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Take care of your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needs</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(water, food, restroom, etc.)</a:t>
                      </a:r>
                      <a:endParaRPr kumimoji="0" lang="en-US" sz="2000" b="1" i="0" u="none" strike="noStrike" cap="none" normalizeH="0" baseline="0" dirty="0" smtClean="0">
                        <a:ln>
                          <a:noFill/>
                        </a:ln>
                        <a:solidFill>
                          <a:srgbClr val="1D2A53"/>
                        </a:solidFill>
                        <a:effectLst/>
                        <a:latin typeface="+mn-lt"/>
                        <a:ea typeface="ＭＳ Ｐゴシック" pitchFamily="34" charset="-128"/>
                        <a:cs typeface="Tw Cen MT"/>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Action plan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to implement what you are learning</a:t>
                      </a:r>
                    </a:p>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Follow through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on your action items</a:t>
                      </a:r>
                      <a:endParaRPr kumimoji="0" lang="en-US" sz="2000" b="1" i="0" u="none" strike="noStrike" cap="none" normalizeH="0" baseline="0" dirty="0" smtClean="0">
                        <a:ln>
                          <a:noFill/>
                        </a:ln>
                        <a:solidFill>
                          <a:srgbClr val="1D2A53"/>
                        </a:solidFill>
                        <a:effectLst/>
                        <a:latin typeface="+mn-lt"/>
                        <a:ea typeface="ＭＳ Ｐゴシック" pitchFamily="34" charset="-128"/>
                        <a:cs typeface="Tw Cen MT"/>
                      </a:endParaRP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99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D2A53"/>
                          </a:solidFill>
                          <a:effectLst/>
                          <a:latin typeface="+mn-lt"/>
                          <a:ea typeface="ＭＳ Ｐゴシック" pitchFamily="34" charset="-128"/>
                          <a:cs typeface="Tw Cen MT"/>
                        </a:rPr>
                        <a:t>Be Respectful</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Turn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cell</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phones</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off or to </a:t>
                      </a:r>
                      <a:r>
                        <a:rPr kumimoji="0" lang="en-US" altLang="en-US" sz="2000" b="0" i="0" u="none" strike="noStrike" cap="none" normalizeH="0" baseline="0" dirty="0" smtClean="0">
                          <a:ln>
                            <a:noFill/>
                          </a:ln>
                          <a:solidFill>
                            <a:srgbClr val="1D2A53"/>
                          </a:solidFill>
                          <a:effectLst/>
                          <a:latin typeface="+mn-lt"/>
                          <a:ea typeface="ＭＳ Ｐゴシック" pitchFamily="34" charset="-128"/>
                          <a:cs typeface="Tw Cen MT"/>
                        </a:rPr>
                        <a:t>“</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vibrate</a:t>
                      </a:r>
                      <a:r>
                        <a:rPr kumimoji="0" lang="en-US" altLang="en-US" sz="2000" b="0" i="0" u="none" strike="noStrike" cap="none" normalizeH="0" baseline="0" dirty="0" smtClean="0">
                          <a:ln>
                            <a:noFill/>
                          </a:ln>
                          <a:solidFill>
                            <a:srgbClr val="1D2A53"/>
                          </a:solidFill>
                          <a:effectLst/>
                          <a:latin typeface="+mn-lt"/>
                          <a:ea typeface="ＭＳ Ｐゴシック" pitchFamily="34" charset="-128"/>
                          <a:cs typeface="Tw Cen MT"/>
                        </a:rPr>
                        <a:t>”</a:t>
                      </a:r>
                      <a:endParaRPr kumimoji="0" lang="en-US" sz="2000" b="0" i="0" u="none" strike="noStrike" cap="none" normalizeH="0" baseline="0" dirty="0" smtClean="0">
                        <a:ln>
                          <a:noFill/>
                        </a:ln>
                        <a:solidFill>
                          <a:srgbClr val="1D2A53"/>
                        </a:solidFill>
                        <a:effectLst/>
                        <a:latin typeface="+mn-lt"/>
                        <a:ea typeface="ＭＳ Ｐゴシック" pitchFamily="34" charset="-128"/>
                        <a:cs typeface="Tw Cen MT"/>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Listen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attentively while others are speaking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Have only the </a:t>
                      </a: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training materials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up on your computer/tablet/phone</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11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1D2A53"/>
                          </a:solidFill>
                          <a:effectLst/>
                          <a:latin typeface="+mn-lt"/>
                          <a:ea typeface="ＭＳ Ｐゴシック" pitchFamily="34" charset="-128"/>
                          <a:cs typeface="Tw Cen MT"/>
                        </a:rPr>
                        <a:t>Be Engaged</a:t>
                      </a:r>
                    </a:p>
                  </a:txBody>
                  <a:tcPr marL="88201" marR="88201"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Ask</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 what you need to know to understand and contribute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charset="2"/>
                        <a:buChar char="§"/>
                        <a:tabLst>
                          <a:tab pos="457200" algn="l"/>
                        </a:tabLst>
                      </a:pPr>
                      <a:r>
                        <a:rPr kumimoji="0" lang="en-US" sz="2000" b="1" i="0" u="none" strike="noStrike" cap="none" normalizeH="0" baseline="0" dirty="0" smtClean="0">
                          <a:ln>
                            <a:noFill/>
                          </a:ln>
                          <a:solidFill>
                            <a:srgbClr val="1D2A53"/>
                          </a:solidFill>
                          <a:effectLst/>
                          <a:latin typeface="+mn-lt"/>
                          <a:ea typeface="ＭＳ Ｐゴシック" pitchFamily="34" charset="-128"/>
                          <a:cs typeface="Tw Cen MT"/>
                        </a:rPr>
                        <a:t>Contribute </a:t>
                      </a:r>
                      <a:r>
                        <a:rPr kumimoji="0" lang="en-US" sz="2000" b="0" i="0" u="none" strike="noStrike" cap="none" normalizeH="0" baseline="0" dirty="0" smtClean="0">
                          <a:ln>
                            <a:noFill/>
                          </a:ln>
                          <a:solidFill>
                            <a:srgbClr val="1D2A53"/>
                          </a:solidFill>
                          <a:effectLst/>
                          <a:latin typeface="+mn-lt"/>
                          <a:ea typeface="ＭＳ Ｐゴシック" pitchFamily="34" charset="-128"/>
                          <a:cs typeface="Tw Cen MT"/>
                        </a:rPr>
                        <a:t>to the group by sharing relevant information and ideas</a:t>
                      </a:r>
                    </a:p>
                  </a:txBody>
                  <a:tcPr marL="88201" marR="88201"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3314" name="Rectangle 2"/>
          <p:cNvSpPr>
            <a:spLocks noGrp="1" noChangeArrowheads="1"/>
          </p:cNvSpPr>
          <p:nvPr>
            <p:ph type="title"/>
          </p:nvPr>
        </p:nvSpPr>
        <p:spPr>
          <a:xfrm>
            <a:off x="465029" y="350815"/>
            <a:ext cx="8157837" cy="620361"/>
          </a:xfrm>
        </p:spPr>
        <p:txBody>
          <a:bodyPr>
            <a:noAutofit/>
          </a:bodyPr>
          <a:lstStyle/>
          <a:p>
            <a:r>
              <a:rPr lang="en-US" sz="3600" dirty="0" smtClean="0">
                <a:latin typeface="+mn-lt"/>
              </a:rPr>
              <a:t>Learning Expectations</a:t>
            </a:r>
            <a:endParaRPr lang="en-US" sz="3600" dirty="0">
              <a:latin typeface="+mn-lt"/>
            </a:endParaRPr>
          </a:p>
        </p:txBody>
      </p:sp>
    </p:spTree>
    <p:extLst>
      <p:ext uri="{BB962C8B-B14F-4D97-AF65-F5344CB8AC3E}">
        <p14:creationId xmlns:p14="http://schemas.microsoft.com/office/powerpoint/2010/main" val="1383885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3" name="Shape 1323"/>
          <p:cNvSpPr txBox="1">
            <a:spLocks noGrp="1"/>
          </p:cNvSpPr>
          <p:nvPr>
            <p:ph idx="1"/>
          </p:nvPr>
        </p:nvSpPr>
        <p:spPr>
          <a:prstGeom prst="rect">
            <a:avLst/>
          </a:prstGeom>
          <a:noFill/>
          <a:ln>
            <a:noFill/>
          </a:ln>
        </p:spPr>
        <p:txBody>
          <a:bodyPr wrap="square" lIns="91425" tIns="45700" rIns="91425" bIns="45700" anchor="t" anchorCtr="0">
            <a:noAutofit/>
          </a:bodyPr>
          <a:lstStyle/>
          <a:p>
            <a:pPr marL="273050" marR="0" lvl="0" indent="-208280" algn="l" rtl="0">
              <a:lnSpc>
                <a:spcPct val="90000"/>
              </a:lnSpc>
              <a:spcBef>
                <a:spcPts val="0"/>
              </a:spcBef>
              <a:spcAft>
                <a:spcPts val="0"/>
              </a:spcAft>
              <a:buClr>
                <a:schemeClr val="dk2"/>
              </a:buClr>
              <a:buSzPct val="100000"/>
              <a:buFont typeface="Merriweather"/>
              <a:buChar char="●"/>
            </a:pPr>
            <a:r>
              <a:rPr lang="en" sz="2400" b="0" i="0" u="none" strike="noStrike" cap="none" dirty="0">
                <a:solidFill>
                  <a:srgbClr val="CC3300"/>
                </a:solidFill>
                <a:latin typeface="Merriweather"/>
                <a:ea typeface="Merriweather"/>
                <a:cs typeface="Merriweather"/>
                <a:sym typeface="Merriweather"/>
              </a:rPr>
              <a:t>School-wide</a:t>
            </a:r>
            <a:r>
              <a:rPr lang="en" sz="2400" b="0" i="0" u="none" strike="noStrike" cap="none" dirty="0">
                <a:solidFill>
                  <a:schemeClr val="dk1"/>
                </a:solidFill>
                <a:latin typeface="Merriweather"/>
                <a:ea typeface="Merriweather"/>
                <a:cs typeface="Merriweather"/>
                <a:sym typeface="Merriweather"/>
              </a:rPr>
              <a:t> implementation</a:t>
            </a:r>
          </a:p>
          <a:p>
            <a:pPr marL="639762" marR="0" lvl="1" indent="-204152" algn="l" rtl="0">
              <a:lnSpc>
                <a:spcPct val="90000"/>
              </a:lnSpc>
              <a:spcBef>
                <a:spcPts val="720"/>
              </a:spcBef>
              <a:spcAft>
                <a:spcPts val="0"/>
              </a:spcAft>
              <a:buClr>
                <a:schemeClr val="dk2"/>
              </a:buClr>
              <a:buSzPct val="100000"/>
              <a:buFont typeface="Merriweather"/>
              <a:buChar char="●"/>
            </a:pPr>
            <a:r>
              <a:rPr lang="en" sz="2400" b="0" i="0" u="none" strike="noStrike" cap="none" dirty="0">
                <a:solidFill>
                  <a:schemeClr val="dk1"/>
                </a:solidFill>
                <a:latin typeface="Merriweather"/>
                <a:ea typeface="Merriweather"/>
                <a:cs typeface="Merriweather"/>
                <a:sym typeface="Merriweather"/>
              </a:rPr>
              <a:t>All staff</a:t>
            </a:r>
          </a:p>
          <a:p>
            <a:pPr marL="639762" marR="0" lvl="1" indent="-204152" algn="l" rtl="0">
              <a:lnSpc>
                <a:spcPct val="90000"/>
              </a:lnSpc>
              <a:spcBef>
                <a:spcPts val="720"/>
              </a:spcBef>
              <a:spcAft>
                <a:spcPts val="0"/>
              </a:spcAft>
              <a:buClr>
                <a:schemeClr val="dk2"/>
              </a:buClr>
              <a:buSzPct val="100000"/>
              <a:buFont typeface="Merriweather"/>
              <a:buChar char="●"/>
            </a:pPr>
            <a:r>
              <a:rPr lang="en" sz="2400" b="0" i="0" u="none" strike="noStrike" cap="none" dirty="0">
                <a:solidFill>
                  <a:schemeClr val="dk1"/>
                </a:solidFill>
                <a:latin typeface="Merriweather"/>
                <a:ea typeface="Merriweather"/>
                <a:cs typeface="Merriweather"/>
                <a:sym typeface="Merriweather"/>
              </a:rPr>
              <a:t>Direct teaching 1</a:t>
            </a:r>
            <a:r>
              <a:rPr lang="en" sz="2400" b="0" i="0" u="none" strike="noStrike" cap="none" baseline="30000" dirty="0">
                <a:solidFill>
                  <a:schemeClr val="dk1"/>
                </a:solidFill>
                <a:latin typeface="Merriweather"/>
                <a:ea typeface="Merriweather"/>
                <a:cs typeface="Merriweather"/>
                <a:sym typeface="Merriweather"/>
              </a:rPr>
              <a:t>st</a:t>
            </a:r>
            <a:r>
              <a:rPr lang="en" sz="2400" b="0" i="0" u="none" strike="noStrike" cap="none" dirty="0">
                <a:solidFill>
                  <a:schemeClr val="dk1"/>
                </a:solidFill>
                <a:latin typeface="Merriweather"/>
                <a:ea typeface="Merriweather"/>
                <a:cs typeface="Merriweather"/>
                <a:sym typeface="Merriweather"/>
              </a:rPr>
              <a:t> day/week</a:t>
            </a:r>
          </a:p>
          <a:p>
            <a:pPr marL="639762" marR="0" lvl="1" indent="-204152" algn="l" rtl="0">
              <a:lnSpc>
                <a:spcPct val="90000"/>
              </a:lnSpc>
              <a:spcBef>
                <a:spcPts val="720"/>
              </a:spcBef>
              <a:spcAft>
                <a:spcPts val="0"/>
              </a:spcAft>
              <a:buClr>
                <a:schemeClr val="dk2"/>
              </a:buClr>
              <a:buSzPct val="100000"/>
              <a:buFont typeface="Merriweather"/>
              <a:buChar char="●"/>
            </a:pPr>
            <a:r>
              <a:rPr lang="en" sz="2400" b="0" i="0" u="none" strike="noStrike" cap="none" dirty="0">
                <a:solidFill>
                  <a:schemeClr val="dk1"/>
                </a:solidFill>
                <a:latin typeface="Merriweather"/>
                <a:ea typeface="Merriweather"/>
                <a:cs typeface="Merriweather"/>
                <a:sym typeface="Merriweather"/>
              </a:rPr>
              <a:t>Regular review, practice, &amp; positive </a:t>
            </a:r>
            <a:r>
              <a:rPr lang="en" sz="2400" b="0" i="0" u="none" strike="noStrike" cap="none" dirty="0" smtClean="0">
                <a:solidFill>
                  <a:schemeClr val="dk1"/>
                </a:solidFill>
                <a:latin typeface="Merriweather"/>
                <a:ea typeface="Merriweather"/>
                <a:cs typeface="Merriweather"/>
                <a:sym typeface="Merriweather"/>
              </a:rPr>
              <a:t>reinforcement</a:t>
            </a:r>
            <a:endParaRPr lang="en-US" sz="2400" b="0" i="0" u="none" strike="noStrike" cap="none" dirty="0" smtClean="0">
              <a:solidFill>
                <a:schemeClr val="dk1"/>
              </a:solidFill>
              <a:latin typeface="Merriweather"/>
              <a:ea typeface="Merriweather"/>
              <a:cs typeface="Merriweather"/>
              <a:sym typeface="Merriweather"/>
            </a:endParaRPr>
          </a:p>
          <a:p>
            <a:pPr marL="435610" marR="0" lvl="1" indent="0" algn="l" rtl="0">
              <a:lnSpc>
                <a:spcPct val="90000"/>
              </a:lnSpc>
              <a:spcBef>
                <a:spcPts val="720"/>
              </a:spcBef>
              <a:spcAft>
                <a:spcPts val="0"/>
              </a:spcAft>
              <a:buClr>
                <a:schemeClr val="dk2"/>
              </a:buClr>
              <a:buSzPct val="100000"/>
              <a:buNone/>
            </a:pPr>
            <a:endParaRPr lang="en" sz="2400" b="0" i="0" u="none" strike="noStrike" cap="none" dirty="0">
              <a:solidFill>
                <a:schemeClr val="dk1"/>
              </a:solidFill>
              <a:latin typeface="Merriweather"/>
              <a:ea typeface="Merriweather"/>
              <a:cs typeface="Merriweather"/>
              <a:sym typeface="Merriweather"/>
            </a:endParaRPr>
          </a:p>
          <a:p>
            <a:pPr marL="273050" marR="0" lvl="0" indent="-208280" algn="l" rtl="0">
              <a:lnSpc>
                <a:spcPct val="90000"/>
              </a:lnSpc>
              <a:spcBef>
                <a:spcPts val="720"/>
              </a:spcBef>
              <a:spcAft>
                <a:spcPts val="0"/>
              </a:spcAft>
              <a:buClr>
                <a:schemeClr val="dk2"/>
              </a:buClr>
              <a:buSzPct val="100000"/>
              <a:buFont typeface="Merriweather"/>
              <a:buChar char="●"/>
            </a:pPr>
            <a:r>
              <a:rPr lang="en" sz="2400" b="0" i="0" u="none" strike="noStrike" cap="none" dirty="0">
                <a:solidFill>
                  <a:srgbClr val="CC3300"/>
                </a:solidFill>
                <a:latin typeface="Merriweather"/>
                <a:ea typeface="Merriweather"/>
                <a:cs typeface="Merriweather"/>
                <a:sym typeface="Merriweather"/>
              </a:rPr>
              <a:t>Team-based</a:t>
            </a:r>
            <a:r>
              <a:rPr lang="en" sz="2400" b="0" i="0" u="none" strike="noStrike" cap="none" dirty="0">
                <a:solidFill>
                  <a:schemeClr val="dk1"/>
                </a:solidFill>
                <a:latin typeface="Merriweather"/>
                <a:ea typeface="Merriweather"/>
                <a:cs typeface="Merriweather"/>
                <a:sym typeface="Merriweather"/>
              </a:rPr>
              <a:t> identification, implementation, &amp; </a:t>
            </a:r>
            <a:r>
              <a:rPr lang="en" sz="2400" b="0" i="0" u="none" strike="noStrike" cap="none" dirty="0" smtClean="0">
                <a:solidFill>
                  <a:schemeClr val="dk1"/>
                </a:solidFill>
                <a:latin typeface="Merriweather"/>
                <a:ea typeface="Merriweather"/>
                <a:cs typeface="Merriweather"/>
                <a:sym typeface="Merriweather"/>
              </a:rPr>
              <a:t>evaluation</a:t>
            </a:r>
            <a:endParaRPr lang="en-US" sz="2400" b="0" i="0" u="none" strike="noStrike" cap="none" dirty="0" smtClean="0">
              <a:solidFill>
                <a:schemeClr val="dk1"/>
              </a:solidFill>
              <a:latin typeface="Merriweather"/>
              <a:ea typeface="Merriweather"/>
              <a:cs typeface="Merriweather"/>
              <a:sym typeface="Merriweather"/>
            </a:endParaRPr>
          </a:p>
          <a:p>
            <a:pPr marL="64770" marR="0" lvl="0" indent="0" algn="l" rtl="0">
              <a:lnSpc>
                <a:spcPct val="90000"/>
              </a:lnSpc>
              <a:spcBef>
                <a:spcPts val="720"/>
              </a:spcBef>
              <a:spcAft>
                <a:spcPts val="0"/>
              </a:spcAft>
              <a:buClr>
                <a:schemeClr val="dk2"/>
              </a:buClr>
              <a:buSzPct val="100000"/>
              <a:buNone/>
            </a:pPr>
            <a:endParaRPr lang="en" sz="2400" b="0" i="0" u="none" strike="noStrike" cap="none" dirty="0">
              <a:solidFill>
                <a:schemeClr val="dk1"/>
              </a:solidFill>
              <a:latin typeface="Merriweather"/>
              <a:ea typeface="Merriweather"/>
              <a:cs typeface="Merriweather"/>
              <a:sym typeface="Merriweather"/>
            </a:endParaRPr>
          </a:p>
          <a:p>
            <a:pPr marL="273050" marR="0" lvl="0" indent="-208280" algn="l" rtl="0">
              <a:lnSpc>
                <a:spcPct val="90000"/>
              </a:lnSpc>
              <a:spcBef>
                <a:spcPts val="720"/>
              </a:spcBef>
              <a:spcAft>
                <a:spcPts val="0"/>
              </a:spcAft>
              <a:buClr>
                <a:schemeClr val="dk2"/>
              </a:buClr>
              <a:buSzPct val="100000"/>
              <a:buFont typeface="Merriweather"/>
              <a:buChar char="●"/>
            </a:pPr>
            <a:r>
              <a:rPr lang="en" sz="2400" b="0" i="0" u="none" strike="noStrike" cap="none" dirty="0">
                <a:solidFill>
                  <a:srgbClr val="CC3300"/>
                </a:solidFill>
                <a:latin typeface="Merriweather"/>
                <a:ea typeface="Merriweather"/>
                <a:cs typeface="Merriweather"/>
                <a:sym typeface="Merriweather"/>
              </a:rPr>
              <a:t>Data-based</a:t>
            </a:r>
            <a:r>
              <a:rPr lang="en" sz="2400" b="0" i="0" u="none" strike="noStrike" cap="none" dirty="0">
                <a:solidFill>
                  <a:schemeClr val="dk1"/>
                </a:solidFill>
                <a:latin typeface="Merriweather"/>
                <a:ea typeface="Merriweather"/>
                <a:cs typeface="Merriweather"/>
                <a:sym typeface="Merriweather"/>
              </a:rPr>
              <a:t> decision making</a:t>
            </a:r>
          </a:p>
        </p:txBody>
      </p:sp>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533400"/>
            <a:ext cx="713232" cy="713232"/>
          </a:xfrm>
          <a:prstGeom prst="rect">
            <a:avLst/>
          </a:prstGeom>
          <a:effectLst>
            <a:outerShdw blurRad="50800" dist="38100" dir="2700000" algn="tl" rotWithShape="0">
              <a:srgbClr val="000000">
                <a:alpha val="43000"/>
              </a:srgbClr>
            </a:outerShdw>
          </a:effectLst>
        </p:spPr>
      </p:pic>
      <p:sp>
        <p:nvSpPr>
          <p:cNvPr id="1322" name="Shape 1322"/>
          <p:cNvSpPr txBox="1">
            <a:spLocks noGrp="1"/>
          </p:cNvSpPr>
          <p:nvPr>
            <p:ph type="title"/>
          </p:nvPr>
        </p:nvSpPr>
        <p:spPr>
          <a:prstGeom prst="rect">
            <a:avLst/>
          </a:prstGeom>
          <a:noFill/>
          <a:ln>
            <a:noFill/>
          </a:ln>
        </p:spPr>
        <p:txBody>
          <a:bodyPr wrap="square" lIns="0" tIns="45700" rIns="0" bIns="0" anchor="b" anchorCtr="0">
            <a:noAutofit/>
          </a:bodyPr>
          <a:lstStyle/>
          <a:p>
            <a:pPr marL="0" marR="0" lvl="0" indent="0" algn="ctr" rtl="0">
              <a:spcBef>
                <a:spcPts val="0"/>
              </a:spcBef>
              <a:buClr>
                <a:schemeClr val="dk2"/>
              </a:buClr>
              <a:buSzPct val="25000"/>
              <a:buFont typeface="Calibri"/>
              <a:buNone/>
            </a:pPr>
            <a:r>
              <a:rPr lang="en" sz="5000" b="0" i="0" u="none" strike="noStrike" cap="none">
                <a:solidFill>
                  <a:schemeClr val="dk2"/>
                </a:solidFill>
                <a:latin typeface="Calibri"/>
                <a:ea typeface="Calibri"/>
                <a:cs typeface="Calibri"/>
                <a:sym typeface="Calibri"/>
              </a:rPr>
              <a:t>SYSTEMS FEATURES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pic>
        <p:nvPicPr>
          <p:cNvPr id="1366" name="Shape 1366" descr="There is a blue circle in the middle of the page labeled Non-classroom basics.  There are lines connecting this circle to four yellow circles which are labeled:  1) teaching expectations and routines in setting, 2)  supervise actively, scan, move, interact, 3) positively reinforce, and 4) pre-correct, remind early " title="Non-classroom Basics"/>
          <p:cNvPicPr preferRelativeResize="0"/>
          <p:nvPr/>
        </p:nvPicPr>
        <p:blipFill rotWithShape="1">
          <a:blip r:embed="rId3">
            <a:alphaModFix/>
          </a:blip>
          <a:srcRect/>
          <a:stretch/>
        </p:blipFill>
        <p:spPr>
          <a:xfrm>
            <a:off x="133350" y="0"/>
            <a:ext cx="8950200" cy="6400800"/>
          </a:xfrm>
          <a:prstGeom prst="rect">
            <a:avLst/>
          </a:prstGeom>
          <a:noFill/>
          <a:ln>
            <a:noFill/>
          </a:ln>
        </p:spPr>
      </p:pic>
      <p:sp>
        <p:nvSpPr>
          <p:cNvPr id="1367" name="Shape 1367" title="Starburst shape says: What, where, when, who, how at your school?"/>
          <p:cNvSpPr/>
          <p:nvPr/>
        </p:nvSpPr>
        <p:spPr>
          <a:xfrm>
            <a:off x="17132" y="1524000"/>
            <a:ext cx="3311152" cy="2842704"/>
          </a:xfrm>
          <a:prstGeom prst="irregularSeal1">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68" name="Shape 1368"/>
          <p:cNvSpPr txBox="1"/>
          <p:nvPr/>
        </p:nvSpPr>
        <p:spPr>
          <a:xfrm>
            <a:off x="609600" y="2438400"/>
            <a:ext cx="2395075" cy="1119200"/>
          </a:xfrm>
          <a:prstGeom prst="rect">
            <a:avLst/>
          </a:prstGeom>
          <a:noFill/>
          <a:ln>
            <a:noFill/>
          </a:ln>
        </p:spPr>
        <p:txBody>
          <a:bodyPr wrap="square" lIns="91425" tIns="91425" rIns="91425" bIns="91425" anchor="t" anchorCtr="0">
            <a:noAutofit/>
          </a:bodyPr>
          <a:lstStyle/>
          <a:p>
            <a:pPr lvl="0">
              <a:spcBef>
                <a:spcPts val="0"/>
              </a:spcBef>
              <a:buNone/>
            </a:pPr>
            <a:r>
              <a:rPr lang="en" dirty="0"/>
              <a:t>What, where, when, who, how at YOUR school?</a:t>
            </a:r>
          </a:p>
        </p:txBody>
      </p:sp>
      <p:sp>
        <p:nvSpPr>
          <p:cNvPr id="2" name="Title 1"/>
          <p:cNvSpPr>
            <a:spLocks noGrp="1"/>
          </p:cNvSpPr>
          <p:nvPr>
            <p:ph type="title"/>
          </p:nvPr>
        </p:nvSpPr>
        <p:spPr>
          <a:xfrm>
            <a:off x="4114799" y="76201"/>
            <a:ext cx="4343401" cy="457199"/>
          </a:xfrm>
        </p:spPr>
        <p:txBody>
          <a:bodyPr>
            <a:normAutofit/>
          </a:bodyPr>
          <a:lstStyle/>
          <a:p>
            <a:r>
              <a:rPr lang="en-US" sz="1200" dirty="0" smtClean="0"/>
              <a:t>Non-Classroom Basics</a:t>
            </a:r>
            <a:endParaRPr lang="en-US" sz="1200"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sz="3600" dirty="0" smtClean="0"/>
              <a:t>Physical Environment</a:t>
            </a:r>
          </a:p>
          <a:p>
            <a:r>
              <a:rPr lang="en-US" sz="3600" dirty="0" smtClean="0"/>
              <a:t>Routine Expectations</a:t>
            </a:r>
          </a:p>
          <a:p>
            <a:r>
              <a:rPr lang="en-US" sz="3600" dirty="0" smtClean="0"/>
              <a:t>Staff Behavior</a:t>
            </a:r>
          </a:p>
          <a:p>
            <a:r>
              <a:rPr lang="en-US" sz="3600" dirty="0" smtClean="0"/>
              <a:t>Student Behavior</a:t>
            </a:r>
          </a:p>
          <a:p>
            <a:endParaRPr lang="en-US" dirty="0" smtClean="0"/>
          </a:p>
          <a:p>
            <a:endParaRPr lang="en-US" dirty="0"/>
          </a:p>
        </p:txBody>
      </p:sp>
      <p:pic>
        <p:nvPicPr>
          <p:cNvPr id="4" name="Picture 3" title="Core Content Icon"/>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sz="4400" dirty="0" smtClean="0"/>
              <a:t>Identify Expectations</a:t>
            </a:r>
            <a:endParaRPr lang="en-US" sz="4400" dirty="0"/>
          </a:p>
        </p:txBody>
      </p:sp>
    </p:spTree>
    <p:extLst>
      <p:ext uri="{BB962C8B-B14F-4D97-AF65-F5344CB8AC3E}">
        <p14:creationId xmlns:p14="http://schemas.microsoft.com/office/powerpoint/2010/main" val="845545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pic>
        <p:nvPicPr>
          <p:cNvPr id="1348" name="Shape 1348" descr="This is a picture of signs from a school.  The bathroom procedures sign says: 1. Check the bathroom for cleanliness before entering. 2. Us the bathroom quickly and return to your seat.  The second sign says: How can I be organized in the restrooms..Sirrine Elementary school wide expectations, finish your business then leave, flush." title="Bathroom procedures signs"/>
          <p:cNvPicPr preferRelativeResize="0"/>
          <p:nvPr/>
        </p:nvPicPr>
        <p:blipFill rotWithShape="1">
          <a:blip r:embed="rId3">
            <a:alphaModFix/>
          </a:blip>
          <a:srcRect/>
          <a:stretch/>
        </p:blipFill>
        <p:spPr>
          <a:xfrm>
            <a:off x="685800" y="819149"/>
            <a:ext cx="6934200" cy="5200400"/>
          </a:xfrm>
          <a:prstGeom prst="rect">
            <a:avLst/>
          </a:prstGeom>
          <a:noFill/>
          <a:ln>
            <a:noFill/>
          </a:ln>
        </p:spPr>
      </p:pic>
      <p:pic>
        <p:nvPicPr>
          <p:cNvPr id="4" name="Picture 3" descr=" Blue and white logo of an open book." title="Core-Content-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00" y="76200"/>
            <a:ext cx="790591" cy="790591"/>
          </a:xfrm>
          <a:prstGeom prst="rect">
            <a:avLst/>
          </a:prstGeom>
          <a:effectLst>
            <a:outerShdw blurRad="50800" dist="38100" dir="2700000" algn="tl" rotWithShape="0">
              <a:prstClr val="black">
                <a:alpha val="40000"/>
              </a:prstClr>
            </a:outerShdw>
          </a:effectLst>
        </p:spPr>
      </p:pic>
      <p:sp>
        <p:nvSpPr>
          <p:cNvPr id="1349" name="Shape 1349"/>
          <p:cNvSpPr txBox="1">
            <a:spLocks noGrp="1"/>
          </p:cNvSpPr>
          <p:nvPr>
            <p:ph type="title"/>
          </p:nvPr>
        </p:nvSpPr>
        <p:spPr>
          <a:xfrm>
            <a:off x="304800" y="152400"/>
            <a:ext cx="8153400" cy="915357"/>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000000"/>
              </a:buClr>
              <a:buSzPct val="25000"/>
              <a:buFont typeface="Arial"/>
              <a:buNone/>
            </a:pPr>
            <a:r>
              <a:rPr lang="en" sz="3959" b="0" i="0" u="none" strike="noStrike" cap="none" dirty="0">
                <a:solidFill>
                  <a:srgbClr val="000000"/>
                </a:solidFill>
                <a:latin typeface="Arial"/>
                <a:ea typeface="Arial"/>
                <a:cs typeface="Arial"/>
                <a:sym typeface="Arial"/>
              </a:rPr>
              <a:t>Expected behaviors are visible</a:t>
            </a:r>
            <a:br>
              <a:rPr lang="en" sz="3959" b="0" i="0" u="none" strike="noStrike" cap="none" dirty="0">
                <a:solidFill>
                  <a:srgbClr val="000000"/>
                </a:solidFill>
                <a:latin typeface="Arial"/>
                <a:ea typeface="Arial"/>
                <a:cs typeface="Arial"/>
                <a:sym typeface="Arial"/>
              </a:rPr>
            </a:br>
            <a:endParaRPr lang="en" sz="3959"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pic>
        <p:nvPicPr>
          <p:cNvPr id="1335" name="Shape 1335" descr="This is a picture of three adults helping a young students exit the bus through the back emergency door. " title="Bus evacuation picture"/>
          <p:cNvPicPr preferRelativeResize="0"/>
          <p:nvPr/>
        </p:nvPicPr>
        <p:blipFill rotWithShape="1">
          <a:blip r:embed="rId3">
            <a:alphaModFix/>
          </a:blip>
          <a:srcRect/>
          <a:stretch/>
        </p:blipFill>
        <p:spPr>
          <a:xfrm>
            <a:off x="1135062" y="1143000"/>
            <a:ext cx="6759600" cy="4496000"/>
          </a:xfrm>
          <a:prstGeom prst="rect">
            <a:avLst/>
          </a:prstGeom>
          <a:noFill/>
          <a:ln>
            <a:noFill/>
          </a:ln>
        </p:spPr>
      </p:pic>
      <p:pic>
        <p:nvPicPr>
          <p:cNvPr id="4" name="Picture 3" descr=" Blue and white logo of an open book." title="Core-Content-Icon"/>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152400"/>
            <a:ext cx="713443" cy="713443"/>
          </a:xfrm>
          <a:prstGeom prst="rect">
            <a:avLst/>
          </a:prstGeom>
          <a:effectLst>
            <a:outerShdw blurRad="50800" dist="38100" dir="2700000" algn="tl" rotWithShape="0">
              <a:prstClr val="black">
                <a:alpha val="40000"/>
              </a:prstClr>
            </a:outerShdw>
          </a:effectLst>
        </p:spPr>
      </p:pic>
      <p:sp>
        <p:nvSpPr>
          <p:cNvPr id="1336" name="Shape 1336"/>
          <p:cNvSpPr txBox="1">
            <a:spLocks noGrp="1"/>
          </p:cNvSpPr>
          <p:nvPr>
            <p:ph type="title"/>
          </p:nvPr>
        </p:nvSpPr>
        <p:spPr>
          <a:xfrm>
            <a:off x="381000" y="228600"/>
            <a:ext cx="8563245" cy="915357"/>
          </a:xfrm>
          <a:prstGeom prst="rect">
            <a:avLst/>
          </a:prstGeom>
          <a:noFill/>
          <a:ln>
            <a:noFill/>
          </a:ln>
        </p:spPr>
        <p:txBody>
          <a:bodyPr wrap="square" lIns="91425" tIns="45700" rIns="91425" bIns="45700" anchor="ctr" anchorCtr="0">
            <a:noAutofit/>
          </a:bodyPr>
          <a:lstStyle/>
          <a:p>
            <a:pPr marL="0" marR="0" lvl="0" indent="0" algn="ctr" rtl="0">
              <a:spcBef>
                <a:spcPts val="0"/>
              </a:spcBef>
              <a:buClr>
                <a:srgbClr val="000000"/>
              </a:buClr>
              <a:buSzPct val="25000"/>
              <a:buFont typeface="Arial"/>
              <a:buNone/>
            </a:pPr>
            <a:r>
              <a:rPr lang="en" sz="3959" b="0" i="0" u="none" strike="noStrike" cap="none" dirty="0">
                <a:solidFill>
                  <a:srgbClr val="000000"/>
                </a:solidFill>
                <a:latin typeface="Arial"/>
                <a:ea typeface="Arial"/>
                <a:cs typeface="Arial"/>
                <a:sym typeface="Arial"/>
              </a:rPr>
              <a:t>Teach Expectations in the Setting</a:t>
            </a:r>
            <a:br>
              <a:rPr lang="en" sz="3959" b="0" i="0" u="none" strike="noStrike" cap="none" dirty="0">
                <a:solidFill>
                  <a:srgbClr val="000000"/>
                </a:solidFill>
                <a:latin typeface="Arial"/>
                <a:ea typeface="Arial"/>
                <a:cs typeface="Arial"/>
                <a:sym typeface="Arial"/>
              </a:rPr>
            </a:br>
            <a:endParaRPr lang="en" sz="3959" b="0" i="0" u="none" strike="noStrike" cap="none" dirty="0">
              <a:solidFill>
                <a:srgbClr val="000000"/>
              </a:solidFill>
              <a:latin typeface="Arial"/>
              <a:ea typeface="Arial"/>
              <a:cs typeface="Arial"/>
              <a:sym typeface="Aria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2" name="Shape 1342"/>
          <p:cNvSpPr txBox="1">
            <a:spLocks noGrp="1"/>
          </p:cNvSpPr>
          <p:nvPr>
            <p:ph idx="1"/>
          </p:nvPr>
        </p:nvSpPr>
        <p:spPr>
          <a:xfrm>
            <a:off x="381000" y="1219200"/>
            <a:ext cx="8257568" cy="4691069"/>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r>
              <a:rPr lang="en" sz="2000" b="1" i="0" u="none" strike="noStrike" cap="none" dirty="0">
                <a:solidFill>
                  <a:srgbClr val="000090"/>
                </a:solidFill>
                <a:latin typeface="Calibri"/>
                <a:ea typeface="Calibri"/>
                <a:cs typeface="Calibri"/>
                <a:sym typeface="Calibri"/>
              </a:rPr>
              <a:t>TEACH</a:t>
            </a:r>
            <a:r>
              <a:rPr lang="en" sz="2000" b="0" i="0" u="none" strike="noStrike" cap="none" dirty="0">
                <a:solidFill>
                  <a:srgbClr val="000090"/>
                </a:solidFill>
                <a:latin typeface="Calibri"/>
                <a:ea typeface="Calibri"/>
                <a:cs typeface="Calibri"/>
                <a:sym typeface="Calibri"/>
              </a:rPr>
              <a:t> - Overview of the lesson:  “Today we are going to talk about how ‘we are kind, responsible, and safe in the restroom.”</a:t>
            </a:r>
          </a:p>
          <a:p>
            <a:pPr marL="342900" marR="0" lvl="0" indent="-330200" algn="l" rtl="0">
              <a:lnSpc>
                <a:spcPct val="80000"/>
              </a:lnSpc>
              <a:spcBef>
                <a:spcPts val="320"/>
              </a:spcBef>
              <a:spcAft>
                <a:spcPts val="0"/>
              </a:spcAft>
              <a:buClr>
                <a:schemeClr val="dk1"/>
              </a:buClr>
              <a:buSzPct val="100000"/>
              <a:buFont typeface="Arial"/>
              <a:buChar char="•"/>
            </a:pPr>
            <a:r>
              <a:rPr lang="en" sz="2000" b="0" i="0" u="none" strike="noStrike" cap="none" dirty="0">
                <a:solidFill>
                  <a:srgbClr val="000090"/>
                </a:solidFill>
                <a:latin typeface="Calibri"/>
                <a:ea typeface="Calibri"/>
                <a:cs typeface="Calibri"/>
                <a:sym typeface="Calibri"/>
              </a:rPr>
              <a:t>Show the </a:t>
            </a:r>
            <a:r>
              <a:rPr lang="en" sz="2000" b="1" i="0" u="none" strike="noStrike" cap="none" dirty="0">
                <a:solidFill>
                  <a:srgbClr val="000090"/>
                </a:solidFill>
                <a:latin typeface="Calibri"/>
                <a:ea typeface="Calibri"/>
                <a:cs typeface="Calibri"/>
                <a:sym typeface="Calibri"/>
              </a:rPr>
              <a:t>Teaching Poster</a:t>
            </a:r>
            <a:r>
              <a:rPr lang="en" sz="2000" b="0" i="0" u="none" strike="noStrike" cap="none" dirty="0">
                <a:solidFill>
                  <a:srgbClr val="000090"/>
                </a:solidFill>
                <a:latin typeface="Calibri"/>
                <a:ea typeface="Calibri"/>
                <a:cs typeface="Calibri"/>
                <a:sym typeface="Calibri"/>
              </a:rPr>
              <a:t> of Expectations with pictures and walk through the expectations.</a:t>
            </a:r>
          </a:p>
          <a:p>
            <a:pPr marL="342900" marR="0" lvl="0" indent="-330200" algn="l" rtl="0">
              <a:lnSpc>
                <a:spcPct val="80000"/>
              </a:lnSpc>
              <a:spcBef>
                <a:spcPts val="320"/>
              </a:spcBef>
              <a:spcAft>
                <a:spcPts val="0"/>
              </a:spcAft>
              <a:buClr>
                <a:schemeClr val="dk1"/>
              </a:buClr>
              <a:buSzPct val="100000"/>
              <a:buFont typeface="Arial"/>
              <a:buChar char="•"/>
            </a:pPr>
            <a:r>
              <a:rPr lang="en" sz="2000" b="0" i="0" u="none" strike="noStrike" cap="none" dirty="0">
                <a:solidFill>
                  <a:srgbClr val="000090"/>
                </a:solidFill>
                <a:latin typeface="Calibri"/>
                <a:ea typeface="Calibri"/>
                <a:cs typeface="Calibri"/>
                <a:sym typeface="Calibri"/>
              </a:rPr>
              <a:t>Discuss the details of the expectations with students.</a:t>
            </a:r>
          </a:p>
          <a:p>
            <a:pPr marL="0" marR="0" lvl="0" indent="0" algn="l" rtl="0">
              <a:lnSpc>
                <a:spcPct val="80000"/>
              </a:lnSpc>
              <a:spcBef>
                <a:spcPts val="320"/>
              </a:spcBef>
              <a:spcAft>
                <a:spcPts val="0"/>
              </a:spcAft>
              <a:buNone/>
            </a:pPr>
            <a:endParaRPr sz="2000" dirty="0">
              <a:solidFill>
                <a:srgbClr val="000090"/>
              </a:solidFill>
            </a:endParaRPr>
          </a:p>
          <a:p>
            <a:pPr marL="0" marR="0" lvl="0" indent="0" algn="l" rtl="0">
              <a:lnSpc>
                <a:spcPct val="80000"/>
              </a:lnSpc>
              <a:spcBef>
                <a:spcPts val="320"/>
              </a:spcBef>
              <a:spcAft>
                <a:spcPts val="0"/>
              </a:spcAft>
              <a:buNone/>
            </a:pPr>
            <a:r>
              <a:rPr lang="en" sz="2000" b="1" i="0" u="none" strike="noStrike" cap="none" dirty="0">
                <a:solidFill>
                  <a:srgbClr val="000090"/>
                </a:solidFill>
                <a:latin typeface="Calibri"/>
                <a:ea typeface="Calibri"/>
                <a:cs typeface="Calibri"/>
                <a:sym typeface="Calibri"/>
              </a:rPr>
              <a:t>MODEL</a:t>
            </a:r>
            <a:r>
              <a:rPr lang="en" sz="2000" b="0" i="0" u="none" strike="noStrike" cap="none" dirty="0">
                <a:solidFill>
                  <a:srgbClr val="000090"/>
                </a:solidFill>
                <a:latin typeface="Calibri"/>
                <a:ea typeface="Calibri"/>
                <a:cs typeface="Calibri"/>
                <a:sym typeface="Calibri"/>
              </a:rPr>
              <a:t> – Adults demonstrate examples of not following expectations.		</a:t>
            </a:r>
          </a:p>
          <a:p>
            <a:pPr marL="342900" marR="0" lvl="0" indent="-330200" algn="l" rtl="0">
              <a:lnSpc>
                <a:spcPct val="80000"/>
              </a:lnSpc>
              <a:spcBef>
                <a:spcPts val="320"/>
              </a:spcBef>
              <a:spcAft>
                <a:spcPts val="0"/>
              </a:spcAft>
              <a:buClr>
                <a:schemeClr val="dk1"/>
              </a:buClr>
              <a:buSzPct val="100000"/>
              <a:buFont typeface="Arial"/>
              <a:buChar char="•"/>
            </a:pPr>
            <a:r>
              <a:rPr lang="en" sz="2000" b="0" i="0" u="none" strike="noStrike" cap="none" dirty="0">
                <a:solidFill>
                  <a:srgbClr val="000090"/>
                </a:solidFill>
                <a:latin typeface="Calibri"/>
                <a:ea typeface="Calibri"/>
                <a:cs typeface="Calibri"/>
                <a:sym typeface="Calibri"/>
              </a:rPr>
              <a:t>Choose a couple of students to “show” examples of following the expectations.</a:t>
            </a:r>
          </a:p>
          <a:p>
            <a:pPr marL="342900" marR="0" lvl="0" indent="-330200" algn="l" rtl="0">
              <a:lnSpc>
                <a:spcPct val="80000"/>
              </a:lnSpc>
              <a:spcBef>
                <a:spcPts val="320"/>
              </a:spcBef>
              <a:spcAft>
                <a:spcPts val="0"/>
              </a:spcAft>
              <a:buClr>
                <a:schemeClr val="dk1"/>
              </a:buClr>
              <a:buSzPct val="100000"/>
              <a:buFont typeface="Arial"/>
              <a:buChar char="•"/>
            </a:pPr>
            <a:r>
              <a:rPr lang="en" sz="2000" b="0" i="0" u="none" strike="noStrike" cap="none" dirty="0">
                <a:solidFill>
                  <a:srgbClr val="000090"/>
                </a:solidFill>
                <a:latin typeface="Calibri"/>
                <a:ea typeface="Calibri"/>
                <a:cs typeface="Calibri"/>
                <a:sym typeface="Calibri"/>
              </a:rPr>
              <a:t>Discussion.  “Tell me what Kind, Responsible, and Safe look like, feel like, or sound like in the restroom.</a:t>
            </a:r>
            <a:r>
              <a:rPr lang="en" sz="2000" dirty="0">
                <a:solidFill>
                  <a:srgbClr val="000090"/>
                </a:solidFill>
              </a:rPr>
              <a:t>”</a:t>
            </a:r>
          </a:p>
          <a:p>
            <a:pPr marL="0" marR="0" lvl="0" indent="0" algn="l" rtl="0">
              <a:lnSpc>
                <a:spcPct val="80000"/>
              </a:lnSpc>
              <a:spcBef>
                <a:spcPts val="320"/>
              </a:spcBef>
              <a:spcAft>
                <a:spcPts val="0"/>
              </a:spcAft>
              <a:buNone/>
            </a:pPr>
            <a:endParaRPr sz="2000" dirty="0">
              <a:solidFill>
                <a:srgbClr val="000090"/>
              </a:solidFill>
            </a:endParaRPr>
          </a:p>
          <a:p>
            <a:pPr marL="0" marR="0" lvl="0" indent="0" algn="l" rtl="0">
              <a:lnSpc>
                <a:spcPct val="80000"/>
              </a:lnSpc>
              <a:spcBef>
                <a:spcPts val="320"/>
              </a:spcBef>
              <a:spcAft>
                <a:spcPts val="0"/>
              </a:spcAft>
              <a:buNone/>
            </a:pPr>
            <a:r>
              <a:rPr lang="en" sz="2000" b="1" i="0" u="none" strike="noStrike" cap="none" dirty="0">
                <a:solidFill>
                  <a:srgbClr val="000090"/>
                </a:solidFill>
                <a:latin typeface="Calibri"/>
                <a:ea typeface="Calibri"/>
                <a:cs typeface="Calibri"/>
                <a:sym typeface="Calibri"/>
              </a:rPr>
              <a:t>PRACTICE</a:t>
            </a:r>
          </a:p>
          <a:p>
            <a:pPr marL="342900" marR="0" lvl="0" indent="-330200" algn="l" rtl="0">
              <a:lnSpc>
                <a:spcPct val="80000"/>
              </a:lnSpc>
              <a:spcBef>
                <a:spcPts val="320"/>
              </a:spcBef>
              <a:spcAft>
                <a:spcPts val="0"/>
              </a:spcAft>
              <a:buClr>
                <a:schemeClr val="dk1"/>
              </a:buClr>
              <a:buSzPct val="100000"/>
              <a:buFont typeface="Arial"/>
              <a:buChar char="•"/>
            </a:pPr>
            <a:r>
              <a:rPr lang="en" sz="2000" b="0" i="0" u="none" strike="noStrike" cap="none" dirty="0">
                <a:solidFill>
                  <a:srgbClr val="000090"/>
                </a:solidFill>
                <a:latin typeface="Calibri"/>
                <a:ea typeface="Calibri"/>
                <a:cs typeface="Calibri"/>
                <a:sym typeface="Calibri"/>
              </a:rPr>
              <a:t>Have all students line up outside the restroom, and two at a time come into the restroom to show the following of the restroom expectations with an adult monitoring.  </a:t>
            </a:r>
          </a:p>
          <a:p>
            <a:pPr marL="342900" marR="0" lvl="0" indent="-330200" algn="l" rtl="0">
              <a:lnSpc>
                <a:spcPct val="80000"/>
              </a:lnSpc>
              <a:spcBef>
                <a:spcPts val="320"/>
              </a:spcBef>
              <a:spcAft>
                <a:spcPts val="0"/>
              </a:spcAft>
              <a:buClr>
                <a:schemeClr val="dk1"/>
              </a:buClr>
              <a:buSzPct val="100000"/>
              <a:buFont typeface="Arial"/>
              <a:buChar char="•"/>
            </a:pPr>
            <a:r>
              <a:rPr lang="en" sz="2000" b="0" i="0" u="none" strike="noStrike" cap="none" dirty="0">
                <a:solidFill>
                  <a:srgbClr val="000090"/>
                </a:solidFill>
                <a:latin typeface="Calibri"/>
                <a:ea typeface="Calibri"/>
                <a:cs typeface="Calibri"/>
                <a:sym typeface="Calibri"/>
              </a:rPr>
              <a:t>Debrief with students any questions.  “Are there any questions you have about being Kind, responsible, and safe behavior in the restroom?”</a:t>
            </a:r>
          </a:p>
          <a:p>
            <a:pPr marL="342900" marR="0" lvl="0" indent="-342900" algn="l" rtl="0">
              <a:lnSpc>
                <a:spcPct val="80000"/>
              </a:lnSpc>
              <a:spcBef>
                <a:spcPts val="256"/>
              </a:spcBef>
              <a:buClr>
                <a:schemeClr val="dk1"/>
              </a:buClr>
              <a:buSzPct val="98461"/>
              <a:buFont typeface="Arial"/>
              <a:buNone/>
            </a:pPr>
            <a:endParaRPr sz="1280" b="0" i="0" u="none" strike="noStrike" cap="none" dirty="0">
              <a:solidFill>
                <a:schemeClr val="dk1"/>
              </a:solidFill>
              <a:latin typeface="Calibri"/>
              <a:ea typeface="Calibri"/>
              <a:cs typeface="Calibri"/>
              <a:sym typeface="Calibri"/>
            </a:endParaRPr>
          </a:p>
        </p:txBody>
      </p:sp>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1341" name="Shape 1341"/>
          <p:cNvSpPr txBox="1">
            <a:spLocks noGrp="1"/>
          </p:cNvSpPr>
          <p:nvPr>
            <p:ph type="title"/>
          </p:nvPr>
        </p:nvSpPr>
        <p:spPr>
          <a:xfrm>
            <a:off x="1066800" y="304800"/>
            <a:ext cx="6987106" cy="915357"/>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dk1"/>
              </a:buClr>
              <a:buSzPct val="25000"/>
              <a:buFont typeface="Calibri"/>
              <a:buNone/>
            </a:pPr>
            <a:r>
              <a:rPr lang="en" sz="4400" b="0" i="0" u="none" strike="noStrike" cap="none" dirty="0">
                <a:solidFill>
                  <a:schemeClr val="dk1"/>
                </a:solidFill>
                <a:latin typeface="Calibri"/>
                <a:ea typeface="Calibri"/>
                <a:cs typeface="Calibri"/>
                <a:sym typeface="Calibri"/>
              </a:rPr>
              <a:t>Lesson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156846" indent="0">
              <a:buNone/>
            </a:pPr>
            <a:r>
              <a:rPr lang="en-US" dirty="0" smtClean="0"/>
              <a:t>HS Level</a:t>
            </a:r>
            <a:endParaRPr lang="en-US" dirty="0"/>
          </a:p>
        </p:txBody>
      </p:sp>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457200"/>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sz="4400" dirty="0" smtClean="0"/>
              <a:t>Hallway Expectations</a:t>
            </a:r>
            <a:endParaRPr lang="en-US" sz="4400" dirty="0"/>
          </a:p>
        </p:txBody>
      </p:sp>
    </p:spTree>
    <p:extLst>
      <p:ext uri="{BB962C8B-B14F-4D97-AF65-F5344CB8AC3E}">
        <p14:creationId xmlns:p14="http://schemas.microsoft.com/office/powerpoint/2010/main" val="4158310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2" name="TextBox 1"/>
          <p:cNvSpPr txBox="1"/>
          <p:nvPr/>
        </p:nvSpPr>
        <p:spPr>
          <a:xfrm>
            <a:off x="6324600" y="5943600"/>
            <a:ext cx="3200400" cy="369332"/>
          </a:xfrm>
          <a:prstGeom prst="rect">
            <a:avLst/>
          </a:prstGeom>
          <a:noFill/>
        </p:spPr>
        <p:txBody>
          <a:bodyPr wrap="square" rtlCol="0">
            <a:spAutoFit/>
          </a:bodyPr>
          <a:lstStyle/>
          <a:p>
            <a:r>
              <a:rPr lang="en-US" sz="1800" dirty="0" smtClean="0"/>
              <a:t>“Not my job”</a:t>
            </a:r>
            <a:endParaRPr lang="en-US" sz="1800" dirty="0"/>
          </a:p>
        </p:txBody>
      </p:sp>
      <p:pic>
        <p:nvPicPr>
          <p:cNvPr id="5" name="Shape 1378" descr="This picture shows the white line painted on the edge of a road with no shoulder.  There is a tree partly on the road and the white paint goes around the tree, so the white line is crooked on the edge of the road." title="Highway stripping error picture"/>
          <p:cNvPicPr preferRelativeResize="0">
            <a:picLocks/>
          </p:cNvPicPr>
          <p:nvPr/>
        </p:nvPicPr>
        <p:blipFill rotWithShape="1">
          <a:blip r:embed="rId3">
            <a:alphaModFix/>
          </a:blip>
          <a:srcRect/>
          <a:stretch/>
        </p:blipFill>
        <p:spPr>
          <a:xfrm>
            <a:off x="5486400" y="1447800"/>
            <a:ext cx="3276600" cy="4419600"/>
          </a:xfrm>
          <a:prstGeom prst="rect">
            <a:avLst/>
          </a:prstGeom>
          <a:noFill/>
          <a:ln>
            <a:noFill/>
          </a:ln>
        </p:spPr>
      </p:pic>
      <p:sp>
        <p:nvSpPr>
          <p:cNvPr id="1386" name="Shape 1386"/>
          <p:cNvSpPr txBox="1">
            <a:spLocks noGrp="1"/>
          </p:cNvSpPr>
          <p:nvPr>
            <p:ph idx="1"/>
          </p:nvPr>
        </p:nvSpPr>
        <p:spPr>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Merriweather"/>
              <a:buChar char="●"/>
            </a:pPr>
            <a:r>
              <a:rPr lang="en" sz="2800" b="0" i="0" u="none" strike="noStrike" cap="none" dirty="0">
                <a:solidFill>
                  <a:schemeClr val="dk1"/>
                </a:solidFill>
                <a:latin typeface="Merriweather"/>
                <a:ea typeface="Merriweather"/>
                <a:cs typeface="Merriweather"/>
                <a:sym typeface="Merriweather"/>
              </a:rPr>
              <a:t>Staff outnumbered </a:t>
            </a:r>
          </a:p>
          <a:p>
            <a:pPr marL="639762" marR="0" lvl="1" indent="-246062" algn="l" rtl="0">
              <a:lnSpc>
                <a:spcPct val="100000"/>
              </a:lnSpc>
              <a:spcBef>
                <a:spcPts val="560"/>
              </a:spcBef>
              <a:spcAft>
                <a:spcPts val="0"/>
              </a:spcAft>
              <a:buClr>
                <a:schemeClr val="accent1"/>
              </a:buClr>
              <a:buSzPct val="85000"/>
              <a:buFont typeface="Merriweather"/>
              <a:buChar char="●"/>
            </a:pPr>
            <a:r>
              <a:rPr lang="en" sz="2800" b="0" i="0" u="none" strike="noStrike" cap="none" dirty="0">
                <a:solidFill>
                  <a:schemeClr val="dk1"/>
                </a:solidFill>
                <a:latin typeface="Merriweather"/>
                <a:ea typeface="Merriweather"/>
                <a:cs typeface="Merriweather"/>
                <a:sym typeface="Merriweather"/>
              </a:rPr>
              <a:t>Unified Front/Same </a:t>
            </a:r>
            <a:r>
              <a:rPr lang="en" sz="2800" b="0" i="0" u="none" strike="noStrike" cap="none" dirty="0" smtClean="0">
                <a:solidFill>
                  <a:schemeClr val="dk1"/>
                </a:solidFill>
                <a:latin typeface="Merriweather"/>
                <a:ea typeface="Merriweather"/>
                <a:cs typeface="Merriweather"/>
                <a:sym typeface="Merriweather"/>
              </a:rPr>
              <a:t>page</a:t>
            </a:r>
            <a:endParaRPr lang="en-US" sz="2800" b="0" i="0" u="none" strike="noStrike" cap="none" dirty="0" smtClean="0">
              <a:solidFill>
                <a:schemeClr val="dk1"/>
              </a:solidFill>
              <a:latin typeface="Merriweather"/>
              <a:ea typeface="Merriweather"/>
              <a:cs typeface="Merriweather"/>
              <a:sym typeface="Merriweather"/>
            </a:endParaRPr>
          </a:p>
          <a:p>
            <a:pPr marL="393700" marR="0" lvl="1" indent="0" algn="l" rtl="0">
              <a:lnSpc>
                <a:spcPct val="100000"/>
              </a:lnSpc>
              <a:spcBef>
                <a:spcPts val="560"/>
              </a:spcBef>
              <a:spcAft>
                <a:spcPts val="0"/>
              </a:spcAft>
              <a:buClr>
                <a:schemeClr val="accent1"/>
              </a:buClr>
              <a:buSzPct val="85000"/>
              <a:buNone/>
            </a:pPr>
            <a:endParaRPr lang="en" sz="2800" b="0" i="0" u="none" strike="noStrike" cap="none" dirty="0">
              <a:solidFill>
                <a:schemeClr val="dk1"/>
              </a:solidFill>
              <a:latin typeface="Merriweather"/>
              <a:ea typeface="Merriweather"/>
              <a:cs typeface="Merriweather"/>
              <a:sym typeface="Merriweather"/>
            </a:endParaRPr>
          </a:p>
          <a:p>
            <a:pPr marL="273050" marR="0" lvl="0" indent="-273050" algn="l" rtl="0">
              <a:lnSpc>
                <a:spcPct val="100000"/>
              </a:lnSpc>
              <a:spcBef>
                <a:spcPts val="560"/>
              </a:spcBef>
              <a:spcAft>
                <a:spcPts val="0"/>
              </a:spcAft>
              <a:buClr>
                <a:srgbClr val="0BD0D9"/>
              </a:buClr>
              <a:buSzPct val="95000"/>
              <a:buFont typeface="Merriweather"/>
              <a:buChar char="●"/>
            </a:pPr>
            <a:r>
              <a:rPr lang="en" sz="2800" b="0" i="0" u="none" strike="noStrike" cap="none" dirty="0">
                <a:solidFill>
                  <a:schemeClr val="dk1"/>
                </a:solidFill>
                <a:latin typeface="Merriweather"/>
                <a:ea typeface="Merriweather"/>
                <a:cs typeface="Merriweather"/>
                <a:sym typeface="Merriweather"/>
              </a:rPr>
              <a:t>Adult presence </a:t>
            </a:r>
          </a:p>
          <a:p>
            <a:pPr marL="639762" marR="0" lvl="1" indent="-246062" algn="l" rtl="0">
              <a:lnSpc>
                <a:spcPct val="100000"/>
              </a:lnSpc>
              <a:spcBef>
                <a:spcPts val="560"/>
              </a:spcBef>
              <a:spcAft>
                <a:spcPts val="0"/>
              </a:spcAft>
              <a:buClr>
                <a:schemeClr val="accent1"/>
              </a:buClr>
              <a:buSzPct val="85000"/>
              <a:buFont typeface="Merriweather"/>
              <a:buChar char="●"/>
            </a:pPr>
            <a:r>
              <a:rPr lang="en" sz="2800" b="0" i="0" u="none" strike="noStrike" cap="none" dirty="0">
                <a:solidFill>
                  <a:schemeClr val="dk1"/>
                </a:solidFill>
                <a:latin typeface="Merriweather"/>
                <a:ea typeface="Merriweather"/>
                <a:cs typeface="Merriweather"/>
                <a:sym typeface="Merriweather"/>
              </a:rPr>
              <a:t>Prompts desired behavior</a:t>
            </a:r>
          </a:p>
          <a:p>
            <a:pPr marL="639762" marR="0" lvl="1" indent="-246062" algn="l" rtl="0">
              <a:lnSpc>
                <a:spcPct val="100000"/>
              </a:lnSpc>
              <a:spcBef>
                <a:spcPts val="560"/>
              </a:spcBef>
              <a:spcAft>
                <a:spcPts val="0"/>
              </a:spcAft>
              <a:buClr>
                <a:schemeClr val="accent1"/>
              </a:buClr>
              <a:buSzPct val="85000"/>
              <a:buFont typeface="Merriweather"/>
              <a:buChar char="●"/>
            </a:pPr>
            <a:r>
              <a:rPr lang="en" sz="2800" b="0" i="0" u="none" strike="noStrike" cap="none" dirty="0">
                <a:solidFill>
                  <a:schemeClr val="dk1"/>
                </a:solidFill>
                <a:latin typeface="Merriweather"/>
                <a:ea typeface="Merriweather"/>
                <a:cs typeface="Merriweather"/>
                <a:sym typeface="Merriweather"/>
              </a:rPr>
              <a:t>Deters problem </a:t>
            </a:r>
            <a:r>
              <a:rPr lang="en" sz="2800" b="0" i="0" u="none" strike="noStrike" cap="none" dirty="0" smtClean="0">
                <a:solidFill>
                  <a:schemeClr val="dk1"/>
                </a:solidFill>
                <a:latin typeface="Merriweather"/>
                <a:ea typeface="Merriweather"/>
                <a:cs typeface="Merriweather"/>
                <a:sym typeface="Merriweather"/>
              </a:rPr>
              <a:t>behavior</a:t>
            </a:r>
            <a:endParaRPr lang="en-US" sz="2800" b="0" i="0" u="none" strike="noStrike" cap="none" dirty="0" smtClean="0">
              <a:solidFill>
                <a:schemeClr val="dk1"/>
              </a:solidFill>
              <a:latin typeface="Merriweather"/>
              <a:ea typeface="Merriweather"/>
              <a:cs typeface="Merriweather"/>
              <a:sym typeface="Merriweather"/>
            </a:endParaRPr>
          </a:p>
          <a:p>
            <a:pPr marL="393700" marR="0" lvl="1" indent="0" algn="l" rtl="0">
              <a:lnSpc>
                <a:spcPct val="100000"/>
              </a:lnSpc>
              <a:spcBef>
                <a:spcPts val="560"/>
              </a:spcBef>
              <a:spcAft>
                <a:spcPts val="0"/>
              </a:spcAft>
              <a:buClr>
                <a:schemeClr val="accent1"/>
              </a:buClr>
              <a:buSzPct val="85000"/>
              <a:buNone/>
            </a:pPr>
            <a:endParaRPr lang="en" sz="2800" b="0" i="0" u="none" strike="noStrike" cap="none" dirty="0">
              <a:solidFill>
                <a:schemeClr val="dk1"/>
              </a:solidFill>
              <a:latin typeface="Merriweather"/>
              <a:ea typeface="Merriweather"/>
              <a:cs typeface="Merriweather"/>
              <a:sym typeface="Merriweather"/>
            </a:endParaRPr>
          </a:p>
          <a:p>
            <a:pPr marL="273050" marR="0" lvl="0" indent="-273050" algn="l" rtl="0">
              <a:lnSpc>
                <a:spcPct val="100000"/>
              </a:lnSpc>
              <a:spcBef>
                <a:spcPts val="560"/>
              </a:spcBef>
              <a:spcAft>
                <a:spcPts val="0"/>
              </a:spcAft>
              <a:buClr>
                <a:srgbClr val="0BD0D9"/>
              </a:buClr>
              <a:buSzPct val="95000"/>
              <a:buFont typeface="Merriweather"/>
              <a:buChar char="●"/>
            </a:pPr>
            <a:r>
              <a:rPr lang="en" sz="2800" b="0" i="0" u="none" strike="noStrike" cap="none" dirty="0">
                <a:solidFill>
                  <a:schemeClr val="dk1"/>
                </a:solidFill>
                <a:latin typeface="Merriweather"/>
                <a:ea typeface="Merriweather"/>
                <a:cs typeface="Merriweather"/>
                <a:sym typeface="Merriweather"/>
              </a:rPr>
              <a:t>“Being a good citizen”</a:t>
            </a:r>
          </a:p>
          <a:p>
            <a:pPr marL="639762" marR="0" lvl="1" indent="-246062" algn="l" rtl="0">
              <a:lnSpc>
                <a:spcPct val="100000"/>
              </a:lnSpc>
              <a:spcBef>
                <a:spcPts val="560"/>
              </a:spcBef>
              <a:spcAft>
                <a:spcPts val="0"/>
              </a:spcAft>
              <a:buClr>
                <a:schemeClr val="accent1"/>
              </a:buClr>
              <a:buSzPct val="85000"/>
              <a:buFont typeface="Merriweather"/>
              <a:buChar char="●"/>
            </a:pPr>
            <a:r>
              <a:rPr lang="en" sz="2800" b="0" i="0" u="none" strike="noStrike" cap="none" dirty="0">
                <a:solidFill>
                  <a:schemeClr val="dk1"/>
                </a:solidFill>
                <a:latin typeface="Merriweather"/>
                <a:ea typeface="Merriweather"/>
                <a:cs typeface="Merriweather"/>
                <a:sym typeface="Merriweather"/>
              </a:rPr>
              <a:t>Contribute to school climate</a:t>
            </a:r>
          </a:p>
        </p:txBody>
      </p:sp>
      <p:pic>
        <p:nvPicPr>
          <p:cNvPr id="6" name="Picture 5" title="Core Content Ico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1385" name="Shape 1385"/>
          <p:cNvSpPr txBox="1">
            <a:spLocks noGrp="1"/>
          </p:cNvSpPr>
          <p:nvPr>
            <p:ph type="title"/>
          </p:nvPr>
        </p:nvSpPr>
        <p:spPr>
          <a:xfrm>
            <a:off x="1143000" y="609600"/>
            <a:ext cx="6987106" cy="915357"/>
          </a:xfrm>
          <a:prstGeom prst="rect">
            <a:avLst/>
          </a:prstGeom>
          <a:noFill/>
          <a:ln>
            <a:noFill/>
          </a:ln>
        </p:spPr>
        <p:txBody>
          <a:bodyPr wrap="square"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 sz="4500" b="0" i="0" u="none" strike="noStrike" cap="none" dirty="0">
                <a:solidFill>
                  <a:schemeClr val="dk2"/>
                </a:solidFill>
                <a:latin typeface="Calibri"/>
                <a:ea typeface="Calibri"/>
                <a:cs typeface="Calibri"/>
                <a:sym typeface="Calibri"/>
              </a:rPr>
              <a:t>Why does everyone need to be involved?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Thumbs up carto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514600"/>
            <a:ext cx="3068619" cy="3733800"/>
          </a:xfrm>
          <a:prstGeom prst="rect">
            <a:avLst/>
          </a:prstGeom>
        </p:spPr>
      </p:pic>
      <p:sp>
        <p:nvSpPr>
          <p:cNvPr id="3" name="Text Placeholder 2"/>
          <p:cNvSpPr>
            <a:spLocks noGrp="1"/>
          </p:cNvSpPr>
          <p:nvPr>
            <p:ph idx="1"/>
          </p:nvPr>
        </p:nvSpPr>
        <p:spPr/>
        <p:txBody>
          <a:bodyPr/>
          <a:lstStyle/>
          <a:p>
            <a:pPr marL="0" indent="0">
              <a:spcBef>
                <a:spcPts val="0"/>
              </a:spcBef>
              <a:buSzPct val="25000"/>
              <a:buNone/>
            </a:pPr>
            <a:r>
              <a:rPr lang="en-US" sz="2800" b="1" dirty="0" smtClean="0">
                <a:solidFill>
                  <a:schemeClr val="dk1"/>
                </a:solidFill>
                <a:latin typeface="Calibri"/>
                <a:ea typeface="Calibri"/>
                <a:cs typeface="Calibri"/>
                <a:sym typeface="Calibri"/>
              </a:rPr>
              <a:t>Contextually</a:t>
            </a:r>
            <a:r>
              <a:rPr lang="en-US" sz="2800" b="1" dirty="0">
                <a:solidFill>
                  <a:schemeClr val="dk1"/>
                </a:solidFill>
                <a:latin typeface="Calibri"/>
                <a:ea typeface="Calibri"/>
                <a:cs typeface="Calibri"/>
                <a:sym typeface="Calibri"/>
              </a:rPr>
              <a:t>, developmentally, culturally appropriate</a:t>
            </a:r>
            <a:endParaRPr lang="en" sz="2800" b="1" dirty="0">
              <a:solidFill>
                <a:schemeClr val="dk1"/>
              </a:solidFill>
              <a:latin typeface="Calibri"/>
              <a:ea typeface="Calibri"/>
              <a:cs typeface="Calibri"/>
              <a:sym typeface="Calibri"/>
            </a:endParaRPr>
          </a:p>
          <a:p>
            <a:pPr marL="0" indent="0">
              <a:spcBef>
                <a:spcPts val="0"/>
              </a:spcBef>
              <a:buSzPct val="25000"/>
              <a:buNone/>
            </a:pPr>
            <a:endParaRPr lang="en-US" sz="2800" b="1" dirty="0">
              <a:solidFill>
                <a:schemeClr val="dk1"/>
              </a:solidFill>
              <a:latin typeface="Calibri"/>
              <a:ea typeface="Calibri"/>
              <a:cs typeface="Calibri"/>
              <a:sym typeface="Calibri"/>
            </a:endParaRPr>
          </a:p>
          <a:p>
            <a:pPr marL="0" indent="0">
              <a:spcBef>
                <a:spcPts val="0"/>
              </a:spcBef>
              <a:buSzPct val="25000"/>
              <a:buNone/>
            </a:pPr>
            <a:r>
              <a:rPr lang="en-US" sz="2800" b="1" dirty="0">
                <a:solidFill>
                  <a:schemeClr val="dk1"/>
                </a:solidFill>
                <a:latin typeface="Calibri"/>
                <a:ea typeface="Calibri"/>
                <a:cs typeface="Calibri"/>
                <a:sym typeface="Calibri"/>
              </a:rPr>
              <a:t>Genuine, efficient, effective</a:t>
            </a:r>
            <a:endParaRPr lang="en" sz="2800" b="1" dirty="0">
              <a:solidFill>
                <a:schemeClr val="dk1"/>
              </a:solidFill>
              <a:latin typeface="Calibri"/>
              <a:ea typeface="Calibri"/>
              <a:cs typeface="Calibri"/>
              <a:sym typeface="Calibri"/>
            </a:endParaRPr>
          </a:p>
          <a:p>
            <a:pPr marL="0" indent="0">
              <a:spcBef>
                <a:spcPts val="0"/>
              </a:spcBef>
              <a:buSzPct val="25000"/>
              <a:buNone/>
            </a:pPr>
            <a:endParaRPr lang="en-US" sz="2800" b="1" dirty="0">
              <a:solidFill>
                <a:schemeClr val="dk1"/>
              </a:solidFill>
              <a:latin typeface="Calibri"/>
              <a:ea typeface="Calibri"/>
              <a:cs typeface="Calibri"/>
              <a:sym typeface="Calibri"/>
            </a:endParaRPr>
          </a:p>
          <a:p>
            <a:pPr marL="0" indent="0">
              <a:spcBef>
                <a:spcPts val="0"/>
              </a:spcBef>
              <a:buSzPct val="25000"/>
              <a:buNone/>
            </a:pPr>
            <a:r>
              <a:rPr lang="en-US" sz="2800" b="1" dirty="0">
                <a:solidFill>
                  <a:schemeClr val="dk1"/>
                </a:solidFill>
                <a:latin typeface="Calibri"/>
                <a:ea typeface="Calibri"/>
                <a:cs typeface="Calibri"/>
                <a:sym typeface="Calibri"/>
              </a:rPr>
              <a:t>Specific, meaningful</a:t>
            </a:r>
            <a:endParaRPr lang="en" sz="2800" b="1" dirty="0">
              <a:solidFill>
                <a:schemeClr val="dk1"/>
              </a:solidFill>
              <a:latin typeface="Calibri"/>
              <a:ea typeface="Calibri"/>
              <a:cs typeface="Calibri"/>
              <a:sym typeface="Calibri"/>
            </a:endParaRPr>
          </a:p>
          <a:p>
            <a:pPr marL="0" indent="0">
              <a:spcBef>
                <a:spcPts val="0"/>
              </a:spcBef>
              <a:buSzPct val="25000"/>
              <a:buNone/>
            </a:pPr>
            <a:endParaRPr lang="en-US" sz="2800" b="1" dirty="0">
              <a:solidFill>
                <a:schemeClr val="dk1"/>
              </a:solidFill>
              <a:latin typeface="Calibri"/>
              <a:ea typeface="Calibri"/>
              <a:cs typeface="Calibri"/>
              <a:sym typeface="Calibri"/>
            </a:endParaRPr>
          </a:p>
          <a:p>
            <a:pPr marL="0" indent="0">
              <a:spcBef>
                <a:spcPts val="0"/>
              </a:spcBef>
              <a:buSzPct val="25000"/>
              <a:buNone/>
            </a:pPr>
            <a:r>
              <a:rPr lang="en-US" sz="2800" b="1" dirty="0">
                <a:solidFill>
                  <a:schemeClr val="dk1"/>
                </a:solidFill>
                <a:latin typeface="Calibri"/>
                <a:ea typeface="Calibri"/>
                <a:cs typeface="Calibri"/>
                <a:sym typeface="Calibri"/>
              </a:rPr>
              <a:t>Varied in type and form</a:t>
            </a:r>
            <a:endParaRPr lang="en" sz="2800" b="1" dirty="0">
              <a:solidFill>
                <a:schemeClr val="dk1"/>
              </a:solidFill>
              <a:latin typeface="Calibri"/>
              <a:ea typeface="Calibri"/>
              <a:cs typeface="Calibri"/>
              <a:sym typeface="Calibri"/>
            </a:endParaRPr>
          </a:p>
          <a:p>
            <a:endParaRPr lang="en-US" dirty="0"/>
          </a:p>
        </p:txBody>
      </p:sp>
      <p:pic>
        <p:nvPicPr>
          <p:cNvPr id="6" name="Picture 5"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990600" y="381000"/>
            <a:ext cx="8122892" cy="915357"/>
          </a:xfrm>
        </p:spPr>
        <p:txBody>
          <a:bodyPr>
            <a:noAutofit/>
          </a:bodyPr>
          <a:lstStyle/>
          <a:p>
            <a:pPr algn="l"/>
            <a:r>
              <a:rPr lang="en-US" sz="2800" b="1" dirty="0" smtClean="0"/>
              <a:t>1. At least 4 positives for each negative student contact?</a:t>
            </a:r>
            <a:endParaRPr lang="en-US" sz="2800" b="1" dirty="0"/>
          </a:p>
        </p:txBody>
      </p:sp>
    </p:spTree>
    <p:extLst>
      <p:ext uri="{BB962C8B-B14F-4D97-AF65-F5344CB8AC3E}">
        <p14:creationId xmlns:p14="http://schemas.microsoft.com/office/powerpoint/2010/main" val="4054960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5" name="Shape 1405"/>
          <p:cNvSpPr txBox="1">
            <a:spLocks noGrp="1"/>
          </p:cNvSpPr>
          <p:nvPr>
            <p:ph idx="1"/>
          </p:nvPr>
        </p:nvSpPr>
        <p:spPr>
          <a:prstGeom prst="rect">
            <a:avLst/>
          </a:prstGeom>
          <a:noFill/>
          <a:ln>
            <a:noFill/>
          </a:ln>
        </p:spPr>
        <p:txBody>
          <a:bodyPr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 sz="4000" b="0" i="0" u="none" strike="noStrike" cap="none">
                <a:solidFill>
                  <a:schemeClr val="dk1"/>
                </a:solidFill>
                <a:latin typeface="Merriweather"/>
                <a:ea typeface="Merriweather"/>
                <a:cs typeface="Merriweather"/>
                <a:sym typeface="Merriweather"/>
              </a:rPr>
              <a:t>	</a:t>
            </a:r>
            <a:r>
              <a:rPr lang="en" sz="4000" b="0" i="1" u="none" strike="noStrike" cap="none">
                <a:solidFill>
                  <a:schemeClr val="dk1"/>
                </a:solidFill>
                <a:latin typeface="Merriweather"/>
                <a:ea typeface="Merriweather"/>
                <a:cs typeface="Merriweather"/>
                <a:sym typeface="Merriweather"/>
              </a:rPr>
              <a:t>Teachers report that when students are </a:t>
            </a:r>
            <a:r>
              <a:rPr lang="en" sz="4000" b="0" i="1" u="none" strike="noStrike" cap="none">
                <a:solidFill>
                  <a:srgbClr val="FF3300"/>
                </a:solidFill>
                <a:latin typeface="Merriweather"/>
                <a:ea typeface="Merriweather"/>
                <a:cs typeface="Merriweather"/>
                <a:sym typeface="Merriweather"/>
              </a:rPr>
              <a:t>greeted by an adult</a:t>
            </a:r>
            <a:r>
              <a:rPr lang="en" sz="4000" b="0" i="1" u="none" strike="noStrike" cap="none">
                <a:solidFill>
                  <a:schemeClr val="dk1"/>
                </a:solidFill>
                <a:latin typeface="Merriweather"/>
                <a:ea typeface="Merriweather"/>
                <a:cs typeface="Merriweather"/>
                <a:sym typeface="Merriweather"/>
              </a:rPr>
              <a:t> in morning, it takes less time to complete morning routines &amp; get first lesson started.</a:t>
            </a:r>
          </a:p>
        </p:txBody>
      </p:sp>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457200"/>
            <a:ext cx="713232" cy="713232"/>
          </a:xfrm>
          <a:prstGeom prst="rect">
            <a:avLst/>
          </a:prstGeom>
          <a:effectLst>
            <a:outerShdw blurRad="50800" dist="38100" dir="2700000" algn="tl" rotWithShape="0">
              <a:srgbClr val="000000">
                <a:alpha val="43000"/>
              </a:srgbClr>
            </a:outerShdw>
          </a:effectLst>
        </p:spPr>
      </p:pic>
      <p:sp>
        <p:nvSpPr>
          <p:cNvPr id="1404" name="Shape 1404"/>
          <p:cNvSpPr txBox="1">
            <a:spLocks noGrp="1"/>
          </p:cNvSpPr>
          <p:nvPr>
            <p:ph type="title"/>
          </p:nvPr>
        </p:nvSpPr>
        <p:spPr>
          <a:xfrm>
            <a:off x="1143000" y="381000"/>
            <a:ext cx="6987106" cy="915357"/>
          </a:xfrm>
          <a:prstGeom prst="rect">
            <a:avLst/>
          </a:prstGeom>
          <a:noFill/>
          <a:ln>
            <a:noFill/>
          </a:ln>
        </p:spPr>
        <p:txBody>
          <a:bodyPr wrap="square"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 sz="5000" b="0" i="1" u="none" strike="noStrike" cap="none" dirty="0">
                <a:solidFill>
                  <a:schemeClr val="dk2"/>
                </a:solidFill>
                <a:latin typeface="Calibri"/>
                <a:ea typeface="Calibri"/>
                <a:cs typeface="Calibri"/>
                <a:sym typeface="Calibri"/>
              </a:rPr>
              <a:t>“Good morning, class!”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his picture shows part of an action plan with the following columnt headings: What needs to be completed? Resources needed? Who? When?" title="Action plan"/>
          <p:cNvPicPr>
            <a:picLocks noChangeAspect="1"/>
          </p:cNvPicPr>
          <p:nvPr/>
        </p:nvPicPr>
        <p:blipFill rotWithShape="1">
          <a:blip r:embed="rId3"/>
          <a:srcRect l="250" t="2363" r="1940" b="23170"/>
          <a:stretch/>
        </p:blipFill>
        <p:spPr>
          <a:xfrm>
            <a:off x="5503790" y="5106142"/>
            <a:ext cx="2770414" cy="1063139"/>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4" name="TextBox 43"/>
          <p:cNvSpPr txBox="1"/>
          <p:nvPr/>
        </p:nvSpPr>
        <p:spPr>
          <a:xfrm>
            <a:off x="2172042" y="5145269"/>
            <a:ext cx="3392415" cy="984885"/>
          </a:xfrm>
          <a:prstGeom prst="rect">
            <a:avLst/>
          </a:prstGeom>
          <a:noFill/>
        </p:spPr>
        <p:txBody>
          <a:bodyPr wrap="square" rtlCol="0">
            <a:spAutoFit/>
          </a:bodyPr>
          <a:lstStyle/>
          <a:p>
            <a:pPr defTabSz="457200"/>
            <a:r>
              <a:rPr lang="en-US" sz="2200" b="1" dirty="0">
                <a:solidFill>
                  <a:srgbClr val="1D2A53"/>
                </a:solidFill>
                <a:latin typeface="Tw Cen MT"/>
                <a:cs typeface="Tw Cen MT"/>
              </a:rPr>
              <a:t>Action Planning: </a:t>
            </a:r>
            <a:br>
              <a:rPr lang="en-US" sz="2200" b="1" dirty="0">
                <a:solidFill>
                  <a:srgbClr val="1D2A53"/>
                </a:solidFill>
                <a:latin typeface="Tw Cen MT"/>
                <a:cs typeface="Tw Cen MT"/>
              </a:rPr>
            </a:br>
            <a:r>
              <a:rPr lang="en-US" dirty="0">
                <a:solidFill>
                  <a:srgbClr val="1D2A53"/>
                </a:solidFill>
                <a:latin typeface="Tw Cen MT"/>
                <a:cs typeface="Tw Cen MT"/>
              </a:rPr>
              <a:t>Applying the core content to your school</a:t>
            </a:r>
            <a:endParaRPr lang="en-US" dirty="0">
              <a:solidFill>
                <a:srgbClr val="1D2A53"/>
              </a:solidFill>
            </a:endParaRPr>
          </a:p>
        </p:txBody>
      </p:sp>
      <p:pic>
        <p:nvPicPr>
          <p:cNvPr id="13" name="Picture 12" descr="Blue and white logo of an arrow point up and to the right." title="Action-Planning Icon "/>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0772" y="5128590"/>
            <a:ext cx="1018243" cy="1018243"/>
          </a:xfrm>
          <a:prstGeom prst="rect">
            <a:avLst/>
          </a:prstGeom>
          <a:effectLst>
            <a:outerShdw blurRad="50800" dist="38100" dir="2700000" algn="tl" rotWithShape="0">
              <a:prstClr val="black">
                <a:alpha val="40000"/>
              </a:prstClr>
            </a:outerShdw>
          </a:effectLst>
        </p:spPr>
      </p:pic>
      <p:pic>
        <p:nvPicPr>
          <p:cNvPr id="3" name="Picture 2" descr="This a screenshot of the TFI logo from a website. " title="School-Wide PBIS Tiered Fidelity Inventory"/>
          <p:cNvPicPr>
            <a:picLocks noChangeAspect="1"/>
          </p:cNvPicPr>
          <p:nvPr/>
        </p:nvPicPr>
        <p:blipFill rotWithShape="1">
          <a:blip r:embed="rId5"/>
          <a:srcRect b="43902"/>
          <a:stretch/>
        </p:blipFill>
        <p:spPr>
          <a:xfrm>
            <a:off x="5503592" y="3845592"/>
            <a:ext cx="2770591"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3" name="TextBox 42"/>
          <p:cNvSpPr txBox="1"/>
          <p:nvPr/>
        </p:nvSpPr>
        <p:spPr>
          <a:xfrm>
            <a:off x="2172043" y="4032662"/>
            <a:ext cx="3392414" cy="707886"/>
          </a:xfrm>
          <a:prstGeom prst="rect">
            <a:avLst/>
          </a:prstGeom>
          <a:noFill/>
        </p:spPr>
        <p:txBody>
          <a:bodyPr wrap="square" rtlCol="0">
            <a:spAutoFit/>
          </a:bodyPr>
          <a:lstStyle/>
          <a:p>
            <a:pPr defTabSz="457200"/>
            <a:r>
              <a:rPr lang="en-US" sz="2200" b="1" dirty="0">
                <a:solidFill>
                  <a:srgbClr val="1D2A53"/>
                </a:solidFill>
                <a:latin typeface="Tw Cen MT"/>
                <a:cs typeface="Tw Cen MT"/>
              </a:rPr>
              <a:t>Self-Assessment: </a:t>
            </a:r>
          </a:p>
          <a:p>
            <a:pPr defTabSz="457200"/>
            <a:r>
              <a:rPr lang="en-US" dirty="0">
                <a:solidFill>
                  <a:srgbClr val="1D2A53"/>
                </a:solidFill>
                <a:latin typeface="Tw Cen MT"/>
                <a:cs typeface="Tw Cen MT"/>
              </a:rPr>
              <a:t>Tiered Fidelity Inventory</a:t>
            </a:r>
            <a:endParaRPr lang="en-US" dirty="0">
              <a:solidFill>
                <a:srgbClr val="1D2A53"/>
              </a:solidFill>
            </a:endParaRPr>
          </a:p>
        </p:txBody>
      </p:sp>
      <p:pic>
        <p:nvPicPr>
          <p:cNvPr id="12" name="Picture 11" descr="Blue and white logo of a vertical bar graph." title="Self-Assessment Icon"/>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0772" y="3877484"/>
            <a:ext cx="1018243" cy="1018243"/>
          </a:xfrm>
          <a:prstGeom prst="rect">
            <a:avLst/>
          </a:prstGeom>
          <a:effectLst>
            <a:outerShdw blurRad="50800" dist="38100" dir="2700000" algn="tl" rotWithShape="0">
              <a:prstClr val="black">
                <a:alpha val="40000"/>
              </a:prstClr>
            </a:outerShdw>
          </a:effectLst>
        </p:spPr>
      </p:pic>
      <p:pic>
        <p:nvPicPr>
          <p:cNvPr id="14" name="Content Placeholder 16" descr="This picture shows two men and two women seated and looking at materials together." title="Team meeting picture"/>
          <p:cNvPicPr>
            <a:picLocks noChangeAspect="1"/>
          </p:cNvPicPr>
          <p:nvPr/>
        </p:nvPicPr>
        <p:blipFill rotWithShape="1">
          <a:blip r:embed="rId7">
            <a:extLst>
              <a:ext uri="{28A0092B-C50C-407E-A947-70E740481C1C}">
                <a14:useLocalDpi xmlns:a14="http://schemas.microsoft.com/office/drawing/2010/main"/>
              </a:ext>
            </a:extLst>
          </a:blip>
          <a:srcRect l="230" t="11972" r="-230" b="24752"/>
          <a:stretch/>
        </p:blipFill>
        <p:spPr>
          <a:xfrm>
            <a:off x="5503594" y="2588526"/>
            <a:ext cx="2770590" cy="1082026"/>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42" name="TextBox 41"/>
          <p:cNvSpPr txBox="1"/>
          <p:nvPr/>
        </p:nvSpPr>
        <p:spPr>
          <a:xfrm>
            <a:off x="2172042" y="2790985"/>
            <a:ext cx="3392415" cy="677108"/>
          </a:xfrm>
          <a:prstGeom prst="rect">
            <a:avLst/>
          </a:prstGeom>
          <a:noFill/>
        </p:spPr>
        <p:txBody>
          <a:bodyPr wrap="square" rtlCol="0">
            <a:spAutoFit/>
          </a:bodyPr>
          <a:lstStyle/>
          <a:p>
            <a:pPr defTabSz="457200"/>
            <a:r>
              <a:rPr lang="en-US" sz="2000" b="1" dirty="0">
                <a:solidFill>
                  <a:srgbClr val="1D2A53"/>
                </a:solidFill>
                <a:latin typeface="Tw Cen MT"/>
                <a:cs typeface="Tw Cen MT"/>
              </a:rPr>
              <a:t>Activities/Team Time: </a:t>
            </a:r>
            <a:br>
              <a:rPr lang="en-US" sz="2000" b="1" dirty="0">
                <a:solidFill>
                  <a:srgbClr val="1D2A53"/>
                </a:solidFill>
                <a:latin typeface="Tw Cen MT"/>
                <a:cs typeface="Tw Cen MT"/>
              </a:rPr>
            </a:br>
            <a:r>
              <a:rPr lang="en-US" dirty="0">
                <a:solidFill>
                  <a:srgbClr val="1D2A53"/>
                </a:solidFill>
                <a:latin typeface="Tw Cen MT"/>
                <a:cs typeface="Tw Cen MT"/>
              </a:rPr>
              <a:t>Activities for Fluency</a:t>
            </a:r>
            <a:endParaRPr lang="en-US" dirty="0">
              <a:solidFill>
                <a:srgbClr val="3A54A5"/>
              </a:solidFill>
            </a:endParaRPr>
          </a:p>
        </p:txBody>
      </p:sp>
      <p:pic>
        <p:nvPicPr>
          <p:cNvPr id="9" name="Picture 8" descr="Blue and white logo of a pencil." title="Practice Icon"/>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20772" y="2620418"/>
            <a:ext cx="1018243" cy="1018243"/>
          </a:xfrm>
          <a:prstGeom prst="rect">
            <a:avLst/>
          </a:prstGeom>
          <a:effectLst>
            <a:outerShdw blurRad="50800" dist="38100" dir="2700000" algn="tl" rotWithShape="0">
              <a:prstClr val="black">
                <a:alpha val="40000"/>
              </a:prstClr>
            </a:outerShdw>
          </a:effectLst>
        </p:spPr>
      </p:pic>
      <p:pic>
        <p:nvPicPr>
          <p:cNvPr id="11" name="Picture 2" descr="This map shows roads but cities are not distinguishable. " title="Road map"/>
          <p:cNvPicPr>
            <a:picLocks noGrp="1" noChangeAspect="1" noChangeArrowheads="1"/>
          </p:cNvPicPr>
          <p:nvPr>
            <p:ph sz="half" idx="1"/>
          </p:nvPr>
        </p:nvPicPr>
        <p:blipFill rotWithShape="1">
          <a:blip r:embed="rId9" cstate="screen">
            <a:extLst>
              <a:ext uri="{28A0092B-C50C-407E-A947-70E740481C1C}">
                <a14:useLocalDpi xmlns:a14="http://schemas.microsoft.com/office/drawing/2010/main"/>
              </a:ext>
            </a:extLst>
          </a:blip>
          <a:srcRect l="5285" t="45844" r="18115" b="3220"/>
          <a:stretch/>
        </p:blipFill>
        <p:spPr>
          <a:xfrm>
            <a:off x="5503595" y="1358802"/>
            <a:ext cx="2770590" cy="1045735"/>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41" name="TextBox 40"/>
          <p:cNvSpPr txBox="1"/>
          <p:nvPr/>
        </p:nvSpPr>
        <p:spPr>
          <a:xfrm>
            <a:off x="2172042" y="1420004"/>
            <a:ext cx="3392416" cy="923330"/>
          </a:xfrm>
          <a:prstGeom prst="rect">
            <a:avLst/>
          </a:prstGeom>
          <a:noFill/>
        </p:spPr>
        <p:txBody>
          <a:bodyPr wrap="square" rtlCol="0">
            <a:spAutoFit/>
          </a:bodyPr>
          <a:lstStyle/>
          <a:p>
            <a:pPr defTabSz="457200"/>
            <a:r>
              <a:rPr lang="en-US" sz="2200" b="1" dirty="0">
                <a:solidFill>
                  <a:srgbClr val="1D2A53"/>
                </a:solidFill>
                <a:latin typeface="Tw Cen MT"/>
                <a:cs typeface="Tw Cen MT"/>
              </a:rPr>
              <a:t>Content:</a:t>
            </a:r>
          </a:p>
          <a:p>
            <a:pPr defTabSz="457200"/>
            <a:r>
              <a:rPr lang="en-US" sz="1600" dirty="0">
                <a:solidFill>
                  <a:srgbClr val="1D2A53"/>
                </a:solidFill>
                <a:latin typeface="Tw Cen MT"/>
                <a:cs typeface="Tw Cen MT"/>
              </a:rPr>
              <a:t>Aligned to TFI Items 1.1 </a:t>
            </a:r>
            <a:r>
              <a:rPr lang="mr-IN" sz="1600" dirty="0">
                <a:solidFill>
                  <a:srgbClr val="1D2A53"/>
                </a:solidFill>
                <a:latin typeface="Tw Cen MT"/>
                <a:cs typeface="Tw Cen MT"/>
              </a:rPr>
              <a:t>– </a:t>
            </a:r>
            <a:r>
              <a:rPr lang="en-US" sz="1600" dirty="0">
                <a:solidFill>
                  <a:srgbClr val="1D2A53"/>
                </a:solidFill>
                <a:latin typeface="Tw Cen MT"/>
                <a:cs typeface="Tw Cen MT"/>
              </a:rPr>
              <a:t>1.15 and Classroom Management Practices</a:t>
            </a:r>
            <a:endParaRPr lang="en-US" sz="1600" dirty="0">
              <a:solidFill>
                <a:srgbClr val="3A54A5"/>
              </a:solidFill>
            </a:endParaRPr>
          </a:p>
        </p:txBody>
      </p:sp>
      <p:pic>
        <p:nvPicPr>
          <p:cNvPr id="16" name="Picture 15" descr="Blue and white logo of an open book." title="Core Content Icon"/>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3190" y="1372548"/>
            <a:ext cx="1018243" cy="1018243"/>
          </a:xfrm>
          <a:prstGeom prst="rect">
            <a:avLst/>
          </a:prstGeom>
          <a:effectLst>
            <a:outerShdw blurRad="50800" dist="38100" dir="2700000" algn="tl" rotWithShape="0">
              <a:prstClr val="black">
                <a:alpha val="40000"/>
              </a:prstClr>
            </a:outerShdw>
          </a:effectLst>
        </p:spPr>
      </p:pic>
      <p:grpSp>
        <p:nvGrpSpPr>
          <p:cNvPr id="6" name="Group 5" descr="Blue square comprised of four smaller squares. " title="Decorative Icon"/>
          <p:cNvGrpSpPr/>
          <p:nvPr/>
        </p:nvGrpSpPr>
        <p:grpSpPr>
          <a:xfrm>
            <a:off x="156117" y="156117"/>
            <a:ext cx="925551" cy="947854"/>
            <a:chOff x="156117" y="156117"/>
            <a:chExt cx="925551" cy="947854"/>
          </a:xfrm>
        </p:grpSpPr>
        <p:sp>
          <p:nvSpPr>
            <p:cNvPr id="4" name="Rectangle 3"/>
            <p:cNvSpPr/>
            <p:nvPr/>
          </p:nvSpPr>
          <p:spPr>
            <a:xfrm>
              <a:off x="156117" y="156117"/>
              <a:ext cx="925551" cy="9478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a:off x="313062" y="313386"/>
              <a:ext cx="664580" cy="653098"/>
              <a:chOff x="313062" y="313386"/>
              <a:chExt cx="664580" cy="653098"/>
            </a:xfrm>
          </p:grpSpPr>
          <p:sp>
            <p:nvSpPr>
              <p:cNvPr id="18" name="Rounded Rectangle 17"/>
              <p:cNvSpPr>
                <a:spLocks noChangeAspect="1"/>
              </p:cNvSpPr>
              <p:nvPr/>
            </p:nvSpPr>
            <p:spPr>
              <a:xfrm>
                <a:off x="313062" y="313386"/>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2AC00"/>
                  </a:solidFill>
                </a:endParaRPr>
              </a:p>
            </p:txBody>
          </p:sp>
          <p:sp>
            <p:nvSpPr>
              <p:cNvPr id="19" name="Rounded Rectangle 18"/>
              <p:cNvSpPr>
                <a:spLocks noChangeAspect="1"/>
              </p:cNvSpPr>
              <p:nvPr/>
            </p:nvSpPr>
            <p:spPr>
              <a:xfrm>
                <a:off x="662181" y="652195"/>
                <a:ext cx="315461" cy="314289"/>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3A54A5">
                      <a:lumMod val="40000"/>
                      <a:lumOff val="60000"/>
                    </a:srgbClr>
                  </a:solidFill>
                </a:endParaRPr>
              </a:p>
            </p:txBody>
          </p:sp>
          <p:sp>
            <p:nvSpPr>
              <p:cNvPr id="20" name="Rounded Rectangle 19"/>
              <p:cNvSpPr>
                <a:spLocks noChangeAspect="1"/>
              </p:cNvSpPr>
              <p:nvPr/>
            </p:nvSpPr>
            <p:spPr>
              <a:xfrm>
                <a:off x="662181" y="313386"/>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E2AC00"/>
                  </a:solidFill>
                </a:endParaRPr>
              </a:p>
            </p:txBody>
          </p:sp>
          <p:sp>
            <p:nvSpPr>
              <p:cNvPr id="21" name="Rounded Rectangle 20"/>
              <p:cNvSpPr>
                <a:spLocks noChangeAspect="1"/>
              </p:cNvSpPr>
              <p:nvPr/>
            </p:nvSpPr>
            <p:spPr>
              <a:xfrm>
                <a:off x="313062" y="652195"/>
                <a:ext cx="315461" cy="314289"/>
              </a:xfrm>
              <a:prstGeom prst="round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3A54A5">
                      <a:lumMod val="40000"/>
                      <a:lumOff val="60000"/>
                    </a:srgbClr>
                  </a:solidFill>
                </a:endParaRPr>
              </a:p>
            </p:txBody>
          </p:sp>
        </p:grpSp>
      </p:grpSp>
      <p:sp>
        <p:nvSpPr>
          <p:cNvPr id="5" name="Bent Arrow 4" descr="Arrow points to decorative icon" title="Arrow points to decorative icon"/>
          <p:cNvSpPr/>
          <p:nvPr/>
        </p:nvSpPr>
        <p:spPr>
          <a:xfrm flipH="1">
            <a:off x="825418" y="390293"/>
            <a:ext cx="624240" cy="875348"/>
          </a:xfrm>
          <a:prstGeom prst="bentArrow">
            <a:avLst>
              <a:gd name="adj1" fmla="val 32548"/>
              <a:gd name="adj2" fmla="val 39479"/>
              <a:gd name="adj3" fmla="val 44832"/>
              <a:gd name="adj4" fmla="val 60303"/>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a:endParaRPr lang="en-US">
              <a:solidFill>
                <a:srgbClr val="3A54A5"/>
              </a:solidFill>
            </a:endParaRPr>
          </a:p>
        </p:txBody>
      </p:sp>
      <p:sp>
        <p:nvSpPr>
          <p:cNvPr id="2" name="Title 1"/>
          <p:cNvSpPr>
            <a:spLocks noGrp="1"/>
          </p:cNvSpPr>
          <p:nvPr>
            <p:ph type="title"/>
          </p:nvPr>
        </p:nvSpPr>
        <p:spPr>
          <a:xfrm>
            <a:off x="787319" y="305543"/>
            <a:ext cx="7776390" cy="669805"/>
          </a:xfrm>
        </p:spPr>
        <p:txBody>
          <a:bodyPr>
            <a:normAutofit fontScale="90000"/>
          </a:bodyPr>
          <a:lstStyle/>
          <a:p>
            <a:r>
              <a:rPr lang="en-US" dirty="0" smtClean="0">
                <a:solidFill>
                  <a:schemeClr val="accent6"/>
                </a:solidFill>
              </a:rPr>
              <a:t>Organization of Modules</a:t>
            </a:r>
            <a:endParaRPr lang="en-US" dirty="0">
              <a:solidFill>
                <a:schemeClr val="accent6"/>
              </a:solidFill>
            </a:endParaRPr>
          </a:p>
        </p:txBody>
      </p:sp>
    </p:spTree>
    <p:extLst>
      <p:ext uri="{BB962C8B-B14F-4D97-AF65-F5344CB8AC3E}">
        <p14:creationId xmlns:p14="http://schemas.microsoft.com/office/powerpoint/2010/main" val="1680134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pic>
        <p:nvPicPr>
          <p:cNvPr id="7" name="Picture 6"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228600"/>
            <a:ext cx="713232" cy="713232"/>
          </a:xfrm>
          <a:prstGeom prst="rect">
            <a:avLst/>
          </a:prstGeom>
          <a:effectLst>
            <a:outerShdw blurRad="50800" dist="38100" dir="2700000" algn="tl" rotWithShape="0">
              <a:srgbClr val="000000">
                <a:alpha val="43000"/>
              </a:srgbClr>
            </a:outerShdw>
          </a:effectLst>
        </p:spPr>
      </p:pic>
      <p:pic>
        <p:nvPicPr>
          <p:cNvPr id="1411" name="Shape 1411" descr="This is a picture on a school playground.  Three teachers stand talking in the foreground while three students stand on a tire swing in the background." title="Playground picture"/>
          <p:cNvPicPr preferRelativeResize="0">
            <a:picLocks noGrp="1"/>
          </p:cNvPicPr>
          <p:nvPr>
            <p:ph sz="half" idx="1"/>
          </p:nvPr>
        </p:nvPicPr>
        <p:blipFill rotWithShape="1">
          <a:blip r:embed="rId4">
            <a:alphaModFix/>
          </a:blip>
          <a:srcRect l="10172" r="10172"/>
          <a:stretch/>
        </p:blipFill>
        <p:spPr>
          <a:prstGeom prst="rect">
            <a:avLst/>
          </a:prstGeom>
          <a:noFill/>
          <a:ln>
            <a:noFill/>
          </a:ln>
        </p:spPr>
      </p:pic>
      <p:pic>
        <p:nvPicPr>
          <p:cNvPr id="1412" name="Shape 1412" descr="This is a picture in an elementary school hallway.  Two teachers stand talking and drinking coffee in the foreground.  Behind the teachers, two students are standing in their lockers and peering out. " title="Hallway picture"/>
          <p:cNvPicPr preferRelativeResize="0"/>
          <p:nvPr/>
        </p:nvPicPr>
        <p:blipFill rotWithShape="1">
          <a:blip r:embed="rId5">
            <a:alphaModFix/>
          </a:blip>
          <a:srcRect/>
          <a:stretch/>
        </p:blipFill>
        <p:spPr>
          <a:xfrm>
            <a:off x="4724400" y="1600200"/>
            <a:ext cx="3886200" cy="4648200"/>
          </a:xfrm>
          <a:prstGeom prst="rect">
            <a:avLst/>
          </a:prstGeom>
          <a:noFill/>
          <a:ln>
            <a:noFill/>
          </a:ln>
        </p:spPr>
      </p:pic>
      <p:sp>
        <p:nvSpPr>
          <p:cNvPr id="1413" name="Shape 1413" descr="Obvious, positive, interactive, unpredictable" title="Obvious, positive, interactive, unpredictable"/>
          <p:cNvSpPr txBox="1"/>
          <p:nvPr/>
        </p:nvSpPr>
        <p:spPr>
          <a:xfrm>
            <a:off x="3581400" y="1676400"/>
            <a:ext cx="2057400" cy="14156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 sz="2400" b="1" i="0" u="none" strike="noStrike" cap="none" dirty="0">
                <a:solidFill>
                  <a:schemeClr val="dk1"/>
                </a:solidFill>
                <a:latin typeface="Calibri"/>
                <a:ea typeface="Calibri"/>
                <a:cs typeface="Calibri"/>
                <a:sym typeface="Calibri"/>
              </a:rPr>
              <a:t>Obvious</a:t>
            </a:r>
          </a:p>
          <a:p>
            <a:pPr marL="0" marR="0" lvl="0" indent="0" algn="ctr" rtl="0">
              <a:spcBef>
                <a:spcPts val="0"/>
              </a:spcBef>
              <a:buSzPct val="25000"/>
              <a:buNone/>
            </a:pPr>
            <a:r>
              <a:rPr lang="en" sz="2400" b="1" i="0" u="none" strike="noStrike" cap="none" dirty="0">
                <a:solidFill>
                  <a:schemeClr val="dk1"/>
                </a:solidFill>
                <a:latin typeface="Calibri"/>
                <a:ea typeface="Calibri"/>
                <a:cs typeface="Calibri"/>
                <a:sym typeface="Calibri"/>
              </a:rPr>
              <a:t>Positive</a:t>
            </a:r>
          </a:p>
          <a:p>
            <a:pPr marL="0" marR="0" lvl="0" indent="0" algn="ctr" rtl="0">
              <a:spcBef>
                <a:spcPts val="0"/>
              </a:spcBef>
              <a:buSzPct val="25000"/>
              <a:buNone/>
            </a:pPr>
            <a:r>
              <a:rPr lang="en" sz="2400" b="1" i="0" u="none" strike="noStrike" cap="none" dirty="0">
                <a:solidFill>
                  <a:schemeClr val="dk1"/>
                </a:solidFill>
                <a:latin typeface="Calibri"/>
                <a:ea typeface="Calibri"/>
                <a:cs typeface="Calibri"/>
                <a:sym typeface="Calibri"/>
              </a:rPr>
              <a:t>Interactive</a:t>
            </a:r>
          </a:p>
          <a:p>
            <a:pPr marL="0" marR="0" lvl="0" indent="0" algn="ctr" rtl="0">
              <a:spcBef>
                <a:spcPts val="0"/>
              </a:spcBef>
              <a:buSzPct val="25000"/>
              <a:buNone/>
            </a:pPr>
            <a:r>
              <a:rPr lang="en" sz="2400" b="1" i="0" u="none" strike="noStrike" cap="none" dirty="0">
                <a:solidFill>
                  <a:schemeClr val="dk1"/>
                </a:solidFill>
                <a:latin typeface="Calibri"/>
                <a:ea typeface="Calibri"/>
                <a:cs typeface="Calibri"/>
                <a:sym typeface="Calibri"/>
              </a:rPr>
              <a:t>Unpredictable</a:t>
            </a:r>
          </a:p>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1410" name="Shape 1410"/>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000" b="1" i="0" u="none" strike="noStrike" cap="none" dirty="0">
                <a:solidFill>
                  <a:schemeClr val="dk1"/>
                </a:solidFill>
                <a:latin typeface="Calibri"/>
                <a:ea typeface="Calibri"/>
                <a:cs typeface="Calibri"/>
                <a:sym typeface="Calibri"/>
              </a:rPr>
              <a:t>2. Did I move continuously </a:t>
            </a:r>
            <a:r>
              <a:rPr lang="en-US" sz="4000" b="1" i="0" u="none" strike="noStrike" cap="none" dirty="0" smtClean="0">
                <a:solidFill>
                  <a:schemeClr val="dk1"/>
                </a:solidFill>
                <a:latin typeface="Calibri"/>
                <a:ea typeface="Calibri"/>
                <a:cs typeface="Calibri"/>
                <a:sym typeface="Calibri"/>
              </a:rPr>
              <a:t/>
            </a:r>
            <a:br>
              <a:rPr lang="en-US" sz="4000" b="1" i="0" u="none" strike="noStrike" cap="none" dirty="0" smtClean="0">
                <a:solidFill>
                  <a:schemeClr val="dk1"/>
                </a:solidFill>
                <a:latin typeface="Calibri"/>
                <a:ea typeface="Calibri"/>
                <a:cs typeface="Calibri"/>
                <a:sym typeface="Calibri"/>
              </a:rPr>
            </a:br>
            <a:r>
              <a:rPr lang="en" sz="4000" b="1" i="0" u="none" strike="noStrike" cap="none" dirty="0" smtClean="0">
                <a:solidFill>
                  <a:schemeClr val="dk1"/>
                </a:solidFill>
                <a:latin typeface="Calibri"/>
                <a:ea typeface="Calibri"/>
                <a:cs typeface="Calibri"/>
                <a:sym typeface="Calibri"/>
              </a:rPr>
              <a:t>throughout </a:t>
            </a:r>
            <a:r>
              <a:rPr lang="en" sz="4000" b="1" i="0" u="none" strike="noStrike" cap="none" dirty="0">
                <a:solidFill>
                  <a:schemeClr val="dk1"/>
                </a:solidFill>
                <a:latin typeface="Calibri"/>
                <a:ea typeface="Calibri"/>
                <a:cs typeface="Calibri"/>
                <a:sym typeface="Calibri"/>
              </a:rPr>
              <a:t>the area?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pic>
        <p:nvPicPr>
          <p:cNvPr id="6" name="Picture 5"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1419" name="Shape 1419" descr="This is a picture in a school hallway.  A teacher is leaning against the wall and is looking down at a magazine or similiar reading. " title="Hallway picture"/>
          <p:cNvPicPr preferRelativeResize="0">
            <a:picLocks noGrp="1"/>
          </p:cNvPicPr>
          <p:nvPr>
            <p:ph sz="half" idx="1"/>
          </p:nvPr>
        </p:nvPicPr>
        <p:blipFill rotWithShape="1">
          <a:blip r:embed="rId4">
            <a:alphaModFix/>
          </a:blip>
          <a:srcRect l="16395" r="16395"/>
          <a:stretch/>
        </p:blipFill>
        <p:spPr>
          <a:xfrm rot="16200000">
            <a:off x="4596495" y="1118507"/>
            <a:ext cx="4038600" cy="4697187"/>
          </a:xfrm>
          <a:prstGeom prst="rect">
            <a:avLst/>
          </a:prstGeom>
          <a:noFill/>
          <a:ln>
            <a:noFill/>
          </a:ln>
        </p:spPr>
      </p:pic>
      <p:sp>
        <p:nvSpPr>
          <p:cNvPr id="2" name="TextBox 1"/>
          <p:cNvSpPr txBox="1"/>
          <p:nvPr/>
        </p:nvSpPr>
        <p:spPr>
          <a:xfrm>
            <a:off x="381000" y="1447800"/>
            <a:ext cx="4038600" cy="3754874"/>
          </a:xfrm>
          <a:prstGeom prst="rect">
            <a:avLst/>
          </a:prstGeom>
          <a:noFill/>
        </p:spPr>
        <p:txBody>
          <a:bodyPr wrap="square" rtlCol="0">
            <a:spAutoFit/>
          </a:bodyPr>
          <a:lstStyle/>
          <a:p>
            <a:pPr marL="457200" indent="-457200">
              <a:buFont typeface="Arial"/>
              <a:buChar char="•"/>
            </a:pPr>
            <a:r>
              <a:rPr lang="en-US" sz="2800" dirty="0" smtClean="0">
                <a:solidFill>
                  <a:schemeClr val="accent1">
                    <a:lumMod val="75000"/>
                  </a:schemeClr>
                </a:solidFill>
              </a:rPr>
              <a:t>Head up</a:t>
            </a:r>
          </a:p>
          <a:p>
            <a:pPr marL="457200" indent="-457200">
              <a:buFont typeface="Arial"/>
              <a:buChar char="•"/>
            </a:pPr>
            <a:r>
              <a:rPr lang="en-US" sz="2800" dirty="0" smtClean="0">
                <a:solidFill>
                  <a:schemeClr val="accent1">
                    <a:lumMod val="75000"/>
                  </a:schemeClr>
                </a:solidFill>
              </a:rPr>
              <a:t>Make Eye Contact</a:t>
            </a:r>
          </a:p>
          <a:p>
            <a:pPr marL="457200" indent="-457200">
              <a:buFont typeface="Arial"/>
              <a:buChar char="•"/>
            </a:pPr>
            <a:r>
              <a:rPr lang="en-US" sz="2800" dirty="0" smtClean="0">
                <a:solidFill>
                  <a:schemeClr val="accent1">
                    <a:lumMod val="75000"/>
                  </a:schemeClr>
                </a:solidFill>
              </a:rPr>
              <a:t>Open Body Posture</a:t>
            </a:r>
          </a:p>
          <a:p>
            <a:pPr marL="457200" indent="-457200">
              <a:buFont typeface="Arial"/>
              <a:buChar char="•"/>
            </a:pPr>
            <a:r>
              <a:rPr lang="en-US" sz="2800" dirty="0" smtClean="0">
                <a:solidFill>
                  <a:schemeClr val="accent1">
                    <a:lumMod val="75000"/>
                  </a:schemeClr>
                </a:solidFill>
              </a:rPr>
              <a:t>Head/Body orientation</a:t>
            </a:r>
          </a:p>
          <a:p>
            <a:pPr marL="457200" indent="-457200">
              <a:buFont typeface="Arial"/>
              <a:buChar char="•"/>
            </a:pPr>
            <a:r>
              <a:rPr lang="en-US" sz="2800" dirty="0" smtClean="0">
                <a:solidFill>
                  <a:schemeClr val="accent1">
                    <a:lumMod val="75000"/>
                  </a:schemeClr>
                </a:solidFill>
              </a:rPr>
              <a:t>Varied type/form</a:t>
            </a:r>
          </a:p>
          <a:p>
            <a:pPr marL="457200" indent="-457200">
              <a:buFont typeface="Arial"/>
              <a:buChar char="•"/>
            </a:pPr>
            <a:r>
              <a:rPr lang="en-US" sz="2800" dirty="0" smtClean="0">
                <a:solidFill>
                  <a:schemeClr val="accent1">
                    <a:lumMod val="75000"/>
                  </a:schemeClr>
                </a:solidFill>
              </a:rPr>
              <a:t>Predictable </a:t>
            </a:r>
            <a:r>
              <a:rPr lang="en-US" sz="2800" dirty="0" err="1" smtClean="0">
                <a:solidFill>
                  <a:schemeClr val="accent1">
                    <a:lumMod val="75000"/>
                  </a:schemeClr>
                </a:solidFill>
              </a:rPr>
              <a:t>vs</a:t>
            </a:r>
            <a:r>
              <a:rPr lang="en-US" sz="2800" dirty="0" smtClean="0">
                <a:solidFill>
                  <a:schemeClr val="accent1">
                    <a:lumMod val="75000"/>
                  </a:schemeClr>
                </a:solidFill>
              </a:rPr>
              <a:t> Unpredictable</a:t>
            </a:r>
          </a:p>
          <a:p>
            <a:endParaRPr lang="en-US" dirty="0"/>
          </a:p>
        </p:txBody>
      </p:sp>
      <p:sp>
        <p:nvSpPr>
          <p:cNvPr id="1418" name="Shape 1418"/>
          <p:cNvSpPr txBox="1">
            <a:spLocks noGrp="1"/>
          </p:cNvSpPr>
          <p:nvPr>
            <p:ph type="title"/>
          </p:nvPr>
        </p:nvSpPr>
        <p:spPr>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000" b="1" i="0" u="none" strike="noStrike" cap="none" dirty="0">
                <a:solidFill>
                  <a:schemeClr val="dk1"/>
                </a:solidFill>
                <a:latin typeface="Calibri"/>
                <a:ea typeface="Calibri"/>
                <a:cs typeface="Calibri"/>
                <a:sym typeface="Calibri"/>
              </a:rPr>
              <a:t>3. Did I scan frequently?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9"/>
        <p:cNvGrpSpPr/>
        <p:nvPr/>
      </p:nvGrpSpPr>
      <p:grpSpPr>
        <a:xfrm>
          <a:off x="0" y="0"/>
          <a:ext cx="0" cy="0"/>
          <a:chOff x="0" y="0"/>
          <a:chExt cx="0" cy="0"/>
        </a:xfrm>
      </p:grpSpPr>
      <p:pic>
        <p:nvPicPr>
          <p:cNvPr id="7" name="Picture 6"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6" name="Shape 1430" descr="This is a picture of a teacher in front of a chalkboard and world map.  She is smiling.  The caption on the picture is Smile and Nod, Smile and Nod." title="Picture"/>
          <p:cNvPicPr preferRelativeResize="0"/>
          <p:nvPr/>
        </p:nvPicPr>
        <p:blipFill rotWithShape="1">
          <a:blip r:embed="rId4">
            <a:alphaModFix/>
          </a:blip>
          <a:srcRect/>
          <a:stretch/>
        </p:blipFill>
        <p:spPr>
          <a:xfrm>
            <a:off x="4495800" y="1752600"/>
            <a:ext cx="4267200" cy="3505200"/>
          </a:xfrm>
          <a:prstGeom prst="rect">
            <a:avLst/>
          </a:prstGeom>
          <a:noFill/>
          <a:ln>
            <a:noFill/>
          </a:ln>
        </p:spPr>
      </p:pic>
      <p:sp>
        <p:nvSpPr>
          <p:cNvPr id="1413" name="Shape 1413" descr="Obvious, positive, interactive, unpredictable" title="Obvious, positive, interactive, unpredictable"/>
          <p:cNvSpPr txBox="1"/>
          <p:nvPr/>
        </p:nvSpPr>
        <p:spPr>
          <a:xfrm>
            <a:off x="152400" y="1752600"/>
            <a:ext cx="4419600" cy="49530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1" i="0" u="none" strike="noStrike" cap="none" dirty="0" smtClean="0">
                <a:solidFill>
                  <a:schemeClr val="dk1"/>
                </a:solidFill>
                <a:latin typeface="Calibri"/>
                <a:ea typeface="Calibri"/>
                <a:cs typeface="Calibri"/>
                <a:sym typeface="Calibri"/>
              </a:rPr>
              <a:t>Contextually, developmentally, culturally appropriate</a:t>
            </a:r>
            <a:endParaRPr lang="en" sz="2400" b="1"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endParaRPr lang="en-US" sz="2400" b="1" i="0" u="none" strike="noStrike" cap="none" dirty="0" smtClean="0">
              <a:solidFill>
                <a:schemeClr val="dk1"/>
              </a:solidFill>
              <a:latin typeface="Calibri"/>
              <a:ea typeface="Calibri"/>
              <a:cs typeface="Calibri"/>
              <a:sym typeface="Calibri"/>
            </a:endParaRPr>
          </a:p>
          <a:p>
            <a:pPr marL="0" marR="0" lvl="0" indent="0" algn="ctr" rtl="0">
              <a:spcBef>
                <a:spcPts val="0"/>
              </a:spcBef>
              <a:buSzPct val="25000"/>
              <a:buNone/>
            </a:pPr>
            <a:r>
              <a:rPr lang="en-US" sz="2400" b="1" i="0" u="none" strike="noStrike" cap="none" dirty="0" smtClean="0">
                <a:solidFill>
                  <a:schemeClr val="dk1"/>
                </a:solidFill>
                <a:latin typeface="Calibri"/>
                <a:ea typeface="Calibri"/>
                <a:cs typeface="Calibri"/>
                <a:sym typeface="Calibri"/>
              </a:rPr>
              <a:t>Genuine, efficient, effective</a:t>
            </a:r>
            <a:endParaRPr lang="en" sz="2400" b="1"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endParaRPr lang="en-US" sz="2400" b="1" i="0" u="none" strike="noStrike" cap="none" dirty="0" smtClean="0">
              <a:solidFill>
                <a:schemeClr val="dk1"/>
              </a:solidFill>
              <a:latin typeface="Calibri"/>
              <a:ea typeface="Calibri"/>
              <a:cs typeface="Calibri"/>
              <a:sym typeface="Calibri"/>
            </a:endParaRPr>
          </a:p>
          <a:p>
            <a:pPr marL="0" marR="0" lvl="0" indent="0" algn="ctr" rtl="0">
              <a:spcBef>
                <a:spcPts val="0"/>
              </a:spcBef>
              <a:buSzPct val="25000"/>
              <a:buNone/>
            </a:pPr>
            <a:r>
              <a:rPr lang="en-US" sz="2400" b="1" i="0" u="none" strike="noStrike" cap="none" dirty="0" smtClean="0">
                <a:solidFill>
                  <a:schemeClr val="dk1"/>
                </a:solidFill>
                <a:latin typeface="Calibri"/>
                <a:ea typeface="Calibri"/>
                <a:cs typeface="Calibri"/>
                <a:sym typeface="Calibri"/>
              </a:rPr>
              <a:t>Specific, meaningful</a:t>
            </a:r>
            <a:endParaRPr lang="en" sz="2400" b="1"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endParaRPr lang="en-US" sz="2400" b="1" i="0" u="none" strike="noStrike" cap="none" dirty="0" smtClean="0">
              <a:solidFill>
                <a:schemeClr val="dk1"/>
              </a:solidFill>
              <a:latin typeface="Calibri"/>
              <a:ea typeface="Calibri"/>
              <a:cs typeface="Calibri"/>
              <a:sym typeface="Calibri"/>
            </a:endParaRPr>
          </a:p>
          <a:p>
            <a:pPr marL="0" marR="0" lvl="0" indent="0" algn="ctr" rtl="0">
              <a:spcBef>
                <a:spcPts val="0"/>
              </a:spcBef>
              <a:buSzPct val="25000"/>
              <a:buNone/>
            </a:pPr>
            <a:r>
              <a:rPr lang="en-US" sz="2400" b="1" i="0" u="none" strike="noStrike" cap="none" dirty="0" smtClean="0">
                <a:solidFill>
                  <a:schemeClr val="dk1"/>
                </a:solidFill>
                <a:latin typeface="Calibri"/>
                <a:ea typeface="Calibri"/>
                <a:cs typeface="Calibri"/>
                <a:sym typeface="Calibri"/>
              </a:rPr>
              <a:t>Varied in type and form</a:t>
            </a:r>
            <a:endParaRPr lang="en" sz="2400" b="1" i="0" u="none" strike="noStrike" cap="none" dirty="0">
              <a:solidFill>
                <a:schemeClr val="dk1"/>
              </a:solidFill>
              <a:latin typeface="Calibri"/>
              <a:ea typeface="Calibri"/>
              <a:cs typeface="Calibri"/>
              <a:sym typeface="Calibri"/>
            </a:endParaRPr>
          </a:p>
          <a:p>
            <a:pPr marL="0" marR="0" lvl="0" indent="0" algn="l" rtl="0">
              <a:spcBef>
                <a:spcPts val="0"/>
              </a:spcBef>
              <a:buNone/>
            </a:pPr>
            <a:endParaRPr sz="1800" dirty="0">
              <a:solidFill>
                <a:schemeClr val="dk1"/>
              </a:solidFill>
              <a:latin typeface="Calibri"/>
              <a:ea typeface="Calibri"/>
              <a:cs typeface="Calibri"/>
              <a:sym typeface="Calibri"/>
            </a:endParaRPr>
          </a:p>
        </p:txBody>
      </p:sp>
      <p:sp>
        <p:nvSpPr>
          <p:cNvPr id="1410" name="Shape 1410"/>
          <p:cNvSpPr txBox="1">
            <a:spLocks noGrp="1"/>
          </p:cNvSpPr>
          <p:nvPr>
            <p:ph type="title"/>
          </p:nvPr>
        </p:nvSpPr>
        <p:spPr>
          <a:xfrm>
            <a:off x="365298" y="350815"/>
            <a:ext cx="8473902" cy="915357"/>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dirty="0">
                <a:solidFill>
                  <a:schemeClr val="dk1"/>
                </a:solidFill>
                <a:latin typeface="Calibri"/>
                <a:ea typeface="Calibri"/>
                <a:cs typeface="Calibri"/>
                <a:sym typeface="Calibri"/>
              </a:rPr>
              <a:t>4</a:t>
            </a:r>
            <a:r>
              <a:rPr lang="en" sz="4000" b="1" i="0" u="none" strike="noStrike" cap="none" dirty="0" smtClean="0">
                <a:solidFill>
                  <a:schemeClr val="dk1"/>
                </a:solidFill>
                <a:latin typeface="Calibri"/>
                <a:ea typeface="Calibri"/>
                <a:cs typeface="Calibri"/>
                <a:sym typeface="Calibri"/>
              </a:rPr>
              <a:t>. </a:t>
            </a:r>
            <a:r>
              <a:rPr lang="en-US" sz="4000" b="1" i="0" u="none" strike="noStrike" cap="none" dirty="0" smtClean="0">
                <a:solidFill>
                  <a:schemeClr val="dk1"/>
                </a:solidFill>
                <a:latin typeface="Calibri"/>
                <a:ea typeface="Calibri"/>
                <a:cs typeface="Calibri"/>
                <a:sym typeface="Calibri"/>
              </a:rPr>
              <a:t>Positive Interactions with</a:t>
            </a:r>
            <a:br>
              <a:rPr lang="en-US" sz="4000" b="1" i="0" u="none" strike="noStrike" cap="none" dirty="0" smtClean="0">
                <a:solidFill>
                  <a:schemeClr val="dk1"/>
                </a:solidFill>
                <a:latin typeface="Calibri"/>
                <a:ea typeface="Calibri"/>
                <a:cs typeface="Calibri"/>
                <a:sym typeface="Calibri"/>
              </a:rPr>
            </a:br>
            <a:r>
              <a:rPr lang="en-US" sz="4000" b="1" i="0" u="none" strike="noStrike" cap="none" dirty="0" smtClean="0">
                <a:solidFill>
                  <a:schemeClr val="dk1"/>
                </a:solidFill>
                <a:latin typeface="Calibri"/>
                <a:ea typeface="Calibri"/>
                <a:cs typeface="Calibri"/>
                <a:sym typeface="Calibri"/>
              </a:rPr>
              <a:t> most students</a:t>
            </a:r>
            <a:r>
              <a:rPr lang="en" sz="4000" b="1" i="0" u="none" strike="noStrike" cap="none" dirty="0" smtClean="0">
                <a:solidFill>
                  <a:schemeClr val="dk1"/>
                </a:solidFill>
                <a:latin typeface="Calibri"/>
                <a:ea typeface="Calibri"/>
                <a:cs typeface="Calibri"/>
                <a:sym typeface="Calibri"/>
              </a:rPr>
              <a:t>?</a:t>
            </a:r>
            <a:endParaRPr lang="en" sz="4000" b="1"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3569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35"/>
        <p:cNvGrpSpPr/>
        <p:nvPr/>
      </p:nvGrpSpPr>
      <p:grpSpPr>
        <a:xfrm>
          <a:off x="0" y="0"/>
          <a:ext cx="0" cy="0"/>
          <a:chOff x="0" y="0"/>
          <a:chExt cx="0" cy="0"/>
        </a:xfrm>
      </p:grpSpPr>
      <p:pic>
        <p:nvPicPr>
          <p:cNvPr id="6" name="Picture 5" descr=" Blue and white logo of an open book." title="Core-Content-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152400"/>
            <a:ext cx="1018243" cy="1018243"/>
          </a:xfrm>
          <a:prstGeom prst="rect">
            <a:avLst/>
          </a:prstGeom>
          <a:effectLst>
            <a:outerShdw blurRad="50800" dist="38100" dir="2700000" algn="tl" rotWithShape="0">
              <a:prstClr val="black">
                <a:alpha val="40000"/>
              </a:prstClr>
            </a:outerShdw>
          </a:effectLst>
        </p:spPr>
      </p:pic>
      <p:pic>
        <p:nvPicPr>
          <p:cNvPr id="1437" name="Shape 1437" descr="This is a picture of a teacher standing near a student who is about to throw a paper airplane in the hallway of a school. " title="Hallway picture"/>
          <p:cNvPicPr preferRelativeResize="0">
            <a:picLocks noGrp="1"/>
          </p:cNvPicPr>
          <p:nvPr>
            <p:ph idx="1"/>
          </p:nvPr>
        </p:nvPicPr>
        <p:blipFill rotWithShape="1">
          <a:blip r:embed="rId4">
            <a:alphaModFix/>
          </a:blip>
          <a:srcRect t="14311" b="14311"/>
          <a:stretch/>
        </p:blipFill>
        <p:spPr>
          <a:xfrm>
            <a:off x="4800600" y="1752600"/>
            <a:ext cx="3898466" cy="2481269"/>
          </a:xfrm>
          <a:prstGeom prst="rect">
            <a:avLst/>
          </a:prstGeom>
          <a:noFill/>
          <a:ln>
            <a:noFill/>
          </a:ln>
        </p:spPr>
      </p:pic>
      <p:pic>
        <p:nvPicPr>
          <p:cNvPr id="1439" name="Shape 1439" descr="This is a picture in the hallway of a school.  In the foreground is a student about to throw a paper airplane.  In the background is a teacher yelling and pointing at the student." title="Hallway picture"/>
          <p:cNvPicPr preferRelativeResize="0"/>
          <p:nvPr/>
        </p:nvPicPr>
        <p:blipFill rotWithShape="1">
          <a:blip r:embed="rId5">
            <a:alphaModFix/>
          </a:blip>
          <a:srcRect/>
          <a:stretch/>
        </p:blipFill>
        <p:spPr>
          <a:xfrm>
            <a:off x="304800" y="3657600"/>
            <a:ext cx="4267200" cy="2971800"/>
          </a:xfrm>
          <a:prstGeom prst="rect">
            <a:avLst/>
          </a:prstGeom>
          <a:noFill/>
          <a:ln>
            <a:noFill/>
          </a:ln>
        </p:spPr>
      </p:pic>
      <p:sp>
        <p:nvSpPr>
          <p:cNvPr id="2" name="TextBox 1"/>
          <p:cNvSpPr txBox="1"/>
          <p:nvPr/>
        </p:nvSpPr>
        <p:spPr>
          <a:xfrm>
            <a:off x="228600" y="1371600"/>
            <a:ext cx="5715000" cy="2308324"/>
          </a:xfrm>
          <a:prstGeom prst="rect">
            <a:avLst/>
          </a:prstGeom>
          <a:noFill/>
        </p:spPr>
        <p:txBody>
          <a:bodyPr wrap="square" rtlCol="0">
            <a:spAutoFit/>
          </a:bodyPr>
          <a:lstStyle/>
          <a:p>
            <a:pPr marL="342900" indent="-342900">
              <a:buFont typeface="Arial"/>
              <a:buChar char="•"/>
            </a:pPr>
            <a:r>
              <a:rPr lang="en-US" sz="2400" dirty="0" smtClean="0">
                <a:solidFill>
                  <a:srgbClr val="6179C7"/>
                </a:solidFill>
              </a:rPr>
              <a:t>Quickly</a:t>
            </a:r>
          </a:p>
          <a:p>
            <a:pPr marL="342900" indent="-342900">
              <a:buFont typeface="Arial"/>
              <a:buChar char="•"/>
            </a:pPr>
            <a:r>
              <a:rPr lang="en-US" sz="2400" dirty="0" smtClean="0">
                <a:solidFill>
                  <a:srgbClr val="6179C7"/>
                </a:solidFill>
              </a:rPr>
              <a:t>Privately</a:t>
            </a:r>
          </a:p>
          <a:p>
            <a:pPr marL="342900" indent="-342900">
              <a:buFont typeface="Arial"/>
              <a:buChar char="•"/>
            </a:pPr>
            <a:r>
              <a:rPr lang="en-US" sz="2400" dirty="0" smtClean="0">
                <a:solidFill>
                  <a:srgbClr val="6179C7"/>
                </a:solidFill>
              </a:rPr>
              <a:t>Culturally, contextually and developmentally appropriate</a:t>
            </a:r>
          </a:p>
          <a:p>
            <a:pPr marL="342900" indent="-342900">
              <a:buFont typeface="Arial"/>
              <a:buChar char="•"/>
            </a:pPr>
            <a:r>
              <a:rPr lang="en-US" sz="2400" dirty="0" smtClean="0">
                <a:solidFill>
                  <a:srgbClr val="6179C7"/>
                </a:solidFill>
              </a:rPr>
              <a:t>Neutral, Business-like</a:t>
            </a:r>
          </a:p>
          <a:p>
            <a:pPr marL="342900" indent="-342900">
              <a:buFont typeface="Arial"/>
              <a:buChar char="•"/>
            </a:pPr>
            <a:r>
              <a:rPr lang="en-US" sz="2400" dirty="0" smtClean="0">
                <a:solidFill>
                  <a:srgbClr val="6179C7"/>
                </a:solidFill>
              </a:rPr>
              <a:t>Reinforce rule-following</a:t>
            </a:r>
            <a:endParaRPr lang="en-US" sz="2400" dirty="0">
              <a:solidFill>
                <a:srgbClr val="6179C7"/>
              </a:solidFill>
            </a:endParaRPr>
          </a:p>
        </p:txBody>
      </p:sp>
      <p:sp>
        <p:nvSpPr>
          <p:cNvPr id="1436" name="Shape 1436"/>
          <p:cNvSpPr txBox="1">
            <a:spLocks noGrp="1"/>
          </p:cNvSpPr>
          <p:nvPr>
            <p:ph type="title"/>
          </p:nvPr>
        </p:nvSpPr>
        <p:spPr>
          <a:xfrm>
            <a:off x="1066800" y="381000"/>
            <a:ext cx="6987106" cy="915357"/>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000" b="1" i="0" u="none" strike="noStrike" cap="none" dirty="0">
                <a:solidFill>
                  <a:schemeClr val="dk1"/>
                </a:solidFill>
                <a:latin typeface="Calibri"/>
                <a:ea typeface="Calibri"/>
                <a:cs typeface="Calibri"/>
                <a:sym typeface="Calibri"/>
              </a:rPr>
              <a:t>5. Did I handle minor rule violations efficiently?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Blue and white logo of an open book." title="Core-Content-Ico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2400"/>
            <a:ext cx="789643" cy="789643"/>
          </a:xfrm>
          <a:prstGeom prst="rect">
            <a:avLst/>
          </a:prstGeom>
          <a:effectLst>
            <a:outerShdw blurRad="50800" dist="38100" dir="2700000" algn="tl" rotWithShape="0">
              <a:prstClr val="black">
                <a:alpha val="40000"/>
              </a:prstClr>
            </a:outerShdw>
          </a:effectLst>
        </p:spPr>
      </p:pic>
      <p:pic>
        <p:nvPicPr>
          <p:cNvPr id="4" name="Picture 3" descr="This flowchart is from Sauk Rapids-Rice High school.  Proactive strategies is the first box in the flowchart.  Minor Classroom Managed procedures are on the left and Major Administratro Referral procedures are on the right.  Behavior descriptors for Classroom managed and administrator referral are listed in the middle. " title="High School Flowch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838200"/>
            <a:ext cx="4712758" cy="5029200"/>
          </a:xfrm>
          <a:prstGeom prst="rect">
            <a:avLst/>
          </a:prstGeom>
        </p:spPr>
      </p:pic>
      <p:sp>
        <p:nvSpPr>
          <p:cNvPr id="3" name="Text Placeholder 2"/>
          <p:cNvSpPr>
            <a:spLocks noGrp="1"/>
          </p:cNvSpPr>
          <p:nvPr>
            <p:ph idx="1"/>
          </p:nvPr>
        </p:nvSpPr>
        <p:spPr>
          <a:xfrm>
            <a:off x="365298" y="1600201"/>
            <a:ext cx="4206702" cy="4648200"/>
          </a:xfrm>
        </p:spPr>
        <p:txBody>
          <a:bodyPr>
            <a:normAutofit lnSpcReduction="10000"/>
          </a:bodyPr>
          <a:lstStyle/>
          <a:p>
            <a:r>
              <a:rPr lang="en-US" sz="2400" dirty="0" smtClean="0"/>
              <a:t>Calm and businesslike</a:t>
            </a:r>
          </a:p>
          <a:p>
            <a:pPr marL="156846" indent="0">
              <a:buNone/>
            </a:pPr>
            <a:endParaRPr lang="en-US" sz="2400" dirty="0" smtClean="0"/>
          </a:p>
          <a:p>
            <a:r>
              <a:rPr lang="en-US" sz="2400" dirty="0" smtClean="0"/>
              <a:t>Follow procedure</a:t>
            </a:r>
          </a:p>
          <a:p>
            <a:pPr marL="156846" indent="0">
              <a:buNone/>
            </a:pPr>
            <a:endParaRPr lang="en-US" sz="2400" dirty="0" smtClean="0"/>
          </a:p>
          <a:p>
            <a:r>
              <a:rPr lang="en-US" sz="2400" dirty="0" smtClean="0"/>
              <a:t>Disengage if escalation</a:t>
            </a:r>
          </a:p>
          <a:p>
            <a:pPr marL="156846" indent="0">
              <a:buNone/>
            </a:pPr>
            <a:endParaRPr lang="en-US" sz="2400" dirty="0" smtClean="0"/>
          </a:p>
          <a:p>
            <a:r>
              <a:rPr lang="en-US" sz="2400" dirty="0" smtClean="0"/>
              <a:t>Pre-correct for next occurrence</a:t>
            </a:r>
          </a:p>
          <a:p>
            <a:pPr marL="156846" indent="0">
              <a:buNone/>
            </a:pPr>
            <a:endParaRPr lang="en-US" sz="2400" dirty="0" smtClean="0"/>
          </a:p>
          <a:p>
            <a:r>
              <a:rPr lang="en-US" sz="2400" dirty="0" smtClean="0"/>
              <a:t>Look for opportunity to reinforce</a:t>
            </a:r>
          </a:p>
          <a:p>
            <a:pPr marL="156846" indent="0">
              <a:buNone/>
            </a:pPr>
            <a:endParaRPr lang="en-US" dirty="0" smtClean="0"/>
          </a:p>
          <a:p>
            <a:pPr marL="0" indent="0">
              <a:buNone/>
            </a:pPr>
            <a:endParaRPr lang="en-US" dirty="0" smtClean="0"/>
          </a:p>
          <a:p>
            <a:endParaRPr lang="en-US" dirty="0"/>
          </a:p>
        </p:txBody>
      </p:sp>
      <p:sp>
        <p:nvSpPr>
          <p:cNvPr id="2" name="Title 1"/>
          <p:cNvSpPr>
            <a:spLocks noGrp="1"/>
          </p:cNvSpPr>
          <p:nvPr>
            <p:ph type="title"/>
          </p:nvPr>
        </p:nvSpPr>
        <p:spPr>
          <a:xfrm>
            <a:off x="914400" y="304800"/>
            <a:ext cx="8092902" cy="915357"/>
          </a:xfrm>
        </p:spPr>
        <p:txBody>
          <a:bodyPr>
            <a:normAutofit fontScale="90000"/>
          </a:bodyPr>
          <a:lstStyle/>
          <a:p>
            <a:pPr algn="l"/>
            <a:r>
              <a:rPr lang="en-US" sz="3600" b="1" dirty="0" smtClean="0"/>
              <a:t>6. Follow SW procedures for major rule violations?</a:t>
            </a:r>
            <a:endParaRPr lang="en-US" sz="3600" b="1" dirty="0"/>
          </a:p>
        </p:txBody>
      </p:sp>
    </p:spTree>
    <p:extLst>
      <p:ext uri="{BB962C8B-B14F-4D97-AF65-F5344CB8AC3E}">
        <p14:creationId xmlns:p14="http://schemas.microsoft.com/office/powerpoint/2010/main" val="692439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pic>
        <p:nvPicPr>
          <p:cNvPr id="1460" name="Shape 1460" descr="This poster is from Wyoming Elementary and reads: Ask them to stop: tell them to stop doing what they're doing and use the wildcat stop signal!; Then Walk: walk away from the problem behavior; If the behavior doesn't stop: Talk to any adult at our school about the problem." title="Stop, Walk and Talk poster"/>
          <p:cNvPicPr preferRelativeResize="0"/>
          <p:nvPr/>
        </p:nvPicPr>
        <p:blipFill rotWithShape="1">
          <a:blip r:embed="rId3">
            <a:alphaModFix/>
          </a:blip>
          <a:srcRect/>
          <a:stretch/>
        </p:blipFill>
        <p:spPr>
          <a:xfrm>
            <a:off x="0" y="28184"/>
            <a:ext cx="8955900" cy="5806825"/>
          </a:xfrm>
          <a:prstGeom prst="rect">
            <a:avLst/>
          </a:prstGeom>
          <a:noFill/>
          <a:ln>
            <a:noFill/>
          </a:ln>
        </p:spPr>
      </p:pic>
      <p:sp>
        <p:nvSpPr>
          <p:cNvPr id="2" name="Title 1"/>
          <p:cNvSpPr>
            <a:spLocks noGrp="1"/>
          </p:cNvSpPr>
          <p:nvPr>
            <p:ph type="title"/>
          </p:nvPr>
        </p:nvSpPr>
        <p:spPr>
          <a:xfrm>
            <a:off x="4648200" y="152399"/>
            <a:ext cx="3974666" cy="304801"/>
          </a:xfrm>
        </p:spPr>
        <p:txBody>
          <a:bodyPr>
            <a:normAutofit/>
          </a:bodyPr>
          <a:lstStyle/>
          <a:p>
            <a:r>
              <a:rPr lang="en-US" sz="1200" dirty="0" smtClean="0"/>
              <a:t>Stop, Walk and Talk</a:t>
            </a:r>
            <a:endParaRPr lang="en-US" sz="1200"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title="Core Content Icon"/>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pic>
        <p:nvPicPr>
          <p:cNvPr id="5" name="Picture 4" descr="Enter the gym in an orderly manner; listen to all monitors and staff; sit quietly; be respectful of others space; keep hands and feet to yourselves; be attentive to the speaker; leave in an orderly manner." title="Assembly Expect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600200"/>
            <a:ext cx="3201800" cy="3784600"/>
          </a:xfrm>
          <a:prstGeom prst="rect">
            <a:avLst/>
          </a:prstGeom>
        </p:spPr>
      </p:pic>
      <p:sp>
        <p:nvSpPr>
          <p:cNvPr id="3" name="Text Placeholder 2"/>
          <p:cNvSpPr>
            <a:spLocks noGrp="1"/>
          </p:cNvSpPr>
          <p:nvPr>
            <p:ph idx="1"/>
          </p:nvPr>
        </p:nvSpPr>
        <p:spPr/>
        <p:txBody>
          <a:bodyPr/>
          <a:lstStyle/>
          <a:p>
            <a:r>
              <a:rPr lang="en-US" sz="2800" dirty="0" smtClean="0"/>
              <a:t>Positively stated and visible</a:t>
            </a:r>
          </a:p>
          <a:p>
            <a:r>
              <a:rPr lang="en-US" sz="2800" dirty="0" smtClean="0"/>
              <a:t>Taught directly across contexts</a:t>
            </a:r>
          </a:p>
          <a:p>
            <a:r>
              <a:rPr lang="en-US" sz="2800" dirty="0" smtClean="0"/>
              <a:t>Context specific behavioral examples</a:t>
            </a:r>
          </a:p>
          <a:p>
            <a:r>
              <a:rPr lang="en-US" sz="2800" dirty="0" smtClean="0"/>
              <a:t>Frequently acknowledged</a:t>
            </a:r>
          </a:p>
          <a:p>
            <a:r>
              <a:rPr lang="en-US" sz="2800" dirty="0" smtClean="0"/>
              <a:t>Culturally and contextually appropriate</a:t>
            </a:r>
          </a:p>
          <a:p>
            <a:endParaRPr lang="en-US" dirty="0" smtClean="0"/>
          </a:p>
          <a:p>
            <a:endParaRPr lang="en-US" dirty="0"/>
          </a:p>
        </p:txBody>
      </p:sp>
      <p:sp>
        <p:nvSpPr>
          <p:cNvPr id="2" name="Title 1"/>
          <p:cNvSpPr>
            <a:spLocks noGrp="1"/>
          </p:cNvSpPr>
          <p:nvPr>
            <p:ph type="title"/>
          </p:nvPr>
        </p:nvSpPr>
        <p:spPr>
          <a:xfrm>
            <a:off x="1219200" y="381000"/>
            <a:ext cx="6987106" cy="915357"/>
          </a:xfrm>
        </p:spPr>
        <p:txBody>
          <a:bodyPr>
            <a:normAutofit fontScale="90000"/>
          </a:bodyPr>
          <a:lstStyle/>
          <a:p>
            <a:r>
              <a:rPr lang="en-US" sz="3600" b="1" dirty="0" smtClean="0"/>
              <a:t>7. Fluent with SW positive expectations?</a:t>
            </a:r>
            <a:endParaRPr lang="en-US" sz="3600" b="1" dirty="0"/>
          </a:p>
        </p:txBody>
      </p:sp>
    </p:spTree>
    <p:extLst>
      <p:ext uri="{BB962C8B-B14F-4D97-AF65-F5344CB8AC3E}">
        <p14:creationId xmlns:p14="http://schemas.microsoft.com/office/powerpoint/2010/main" val="125609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0"/>
        <p:cNvGrpSpPr/>
        <p:nvPr/>
      </p:nvGrpSpPr>
      <p:grpSpPr>
        <a:xfrm>
          <a:off x="0" y="0"/>
          <a:ext cx="0" cy="0"/>
          <a:chOff x="0" y="0"/>
          <a:chExt cx="0" cy="0"/>
        </a:xfrm>
      </p:grpSpPr>
      <p:pic>
        <p:nvPicPr>
          <p:cNvPr id="1471" name="Shape 1471" descr="The matrix shows the following expectations Respect, on-taks, achieve, and responsible.  The settings are: All settings, arrival and dismissal, cafeteria, hallway, playground, bathroom, bus." title="Wyoming Way teaching matrix"/>
          <p:cNvPicPr preferRelativeResize="0"/>
          <p:nvPr/>
        </p:nvPicPr>
        <p:blipFill rotWithShape="1">
          <a:blip r:embed="rId3">
            <a:alphaModFix/>
          </a:blip>
          <a:srcRect/>
          <a:stretch/>
        </p:blipFill>
        <p:spPr>
          <a:xfrm>
            <a:off x="0" y="-48017"/>
            <a:ext cx="9144000" cy="6827351"/>
          </a:xfrm>
          <a:prstGeom prst="rect">
            <a:avLst/>
          </a:prstGeom>
          <a:noFill/>
          <a:ln>
            <a:noFill/>
          </a:ln>
        </p:spPr>
      </p:pic>
      <p:sp>
        <p:nvSpPr>
          <p:cNvPr id="2" name="Title 1"/>
          <p:cNvSpPr>
            <a:spLocks noGrp="1"/>
          </p:cNvSpPr>
          <p:nvPr>
            <p:ph type="title"/>
          </p:nvPr>
        </p:nvSpPr>
        <p:spPr>
          <a:xfrm>
            <a:off x="152400" y="76201"/>
            <a:ext cx="2438400" cy="228599"/>
          </a:xfrm>
        </p:spPr>
        <p:txBody>
          <a:bodyPr>
            <a:normAutofit fontScale="90000"/>
          </a:bodyPr>
          <a:lstStyle/>
          <a:p>
            <a:r>
              <a:rPr lang="en-US" sz="1200" dirty="0" smtClean="0"/>
              <a:t>Behavior Matrix</a:t>
            </a:r>
            <a:endParaRPr lang="en-US" sz="12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1487" title="Picture of a teacher giving a student a high five"/>
          <p:cNvPicPr preferRelativeResize="0"/>
          <p:nvPr/>
        </p:nvPicPr>
        <p:blipFill rotWithShape="1">
          <a:blip r:embed="rId2">
            <a:alphaModFix/>
          </a:blip>
          <a:srcRect/>
          <a:stretch/>
        </p:blipFill>
        <p:spPr>
          <a:xfrm>
            <a:off x="1600200" y="1600200"/>
            <a:ext cx="6096000" cy="4343400"/>
          </a:xfrm>
          <a:prstGeom prst="rect">
            <a:avLst/>
          </a:prstGeom>
          <a:noFill/>
          <a:ln>
            <a:noFill/>
          </a:ln>
        </p:spPr>
      </p:pic>
      <p:pic>
        <p:nvPicPr>
          <p:cNvPr id="5" name="Picture 4"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381000"/>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990600" y="381000"/>
            <a:ext cx="6987106" cy="915357"/>
          </a:xfrm>
        </p:spPr>
        <p:txBody>
          <a:bodyPr>
            <a:normAutofit fontScale="90000"/>
          </a:bodyPr>
          <a:lstStyle/>
          <a:p>
            <a:pPr algn="l"/>
            <a:r>
              <a:rPr lang="en-US" sz="3600" dirty="0" smtClean="0"/>
              <a:t>8. Positively acknowledge at least 5 different students in setting?  </a:t>
            </a:r>
            <a:endParaRPr lang="en-US" sz="3600" dirty="0"/>
          </a:p>
        </p:txBody>
      </p:sp>
    </p:spTree>
    <p:extLst>
      <p:ext uri="{BB962C8B-B14F-4D97-AF65-F5344CB8AC3E}">
        <p14:creationId xmlns:p14="http://schemas.microsoft.com/office/powerpoint/2010/main" val="4047582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2" name="Picture 1" descr=" " title="Green cartoon figure looking through binocula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133600"/>
            <a:ext cx="2641600" cy="3911600"/>
          </a:xfrm>
          <a:prstGeom prst="rect">
            <a:avLst/>
          </a:prstGeom>
        </p:spPr>
      </p:pic>
      <p:pic>
        <p:nvPicPr>
          <p:cNvPr id="5" name="Picture 4" title="Core Content Ico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8600" y="457200"/>
            <a:ext cx="713232" cy="713232"/>
          </a:xfrm>
          <a:prstGeom prst="rect">
            <a:avLst/>
          </a:prstGeom>
          <a:effectLst>
            <a:outerShdw blurRad="50800" dist="38100" dir="2700000" algn="tl" rotWithShape="0">
              <a:srgbClr val="000000">
                <a:alpha val="43000"/>
              </a:srgbClr>
            </a:outerShdw>
          </a:effectLst>
        </p:spPr>
      </p:pic>
      <p:sp>
        <p:nvSpPr>
          <p:cNvPr id="198" name="Shape 198"/>
          <p:cNvSpPr txBox="1">
            <a:spLocks noGrp="1"/>
          </p:cNvSpPr>
          <p:nvPr>
            <p:ph type="title"/>
          </p:nvPr>
        </p:nvSpPr>
        <p:spPr>
          <a:xfrm>
            <a:off x="1219200" y="381000"/>
            <a:ext cx="6987106" cy="91535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dirty="0">
                <a:solidFill>
                  <a:schemeClr val="dk2"/>
                </a:solidFill>
                <a:latin typeface="Calibri"/>
                <a:ea typeface="Calibri"/>
                <a:cs typeface="Calibri"/>
                <a:sym typeface="Calibri"/>
              </a:rPr>
              <a:t>Active Supervision –</a:t>
            </a:r>
            <a:r>
              <a:rPr lang="en-US" sz="5000" b="0" i="0" u="none" strike="noStrike" cap="none" baseline="0" dirty="0">
                <a:solidFill>
                  <a:srgbClr val="FF0000"/>
                </a:solidFill>
                <a:latin typeface="Calibri"/>
                <a:ea typeface="Calibri"/>
                <a:cs typeface="Calibri"/>
                <a:sym typeface="Calibri"/>
              </a:rPr>
              <a:t>Video!</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1.12 discipline data, 1.13 data-based decision making, 1.14 fidelity data, 1.15 annual evaluation" title="TFI sub-scale: evaluation"/>
          <p:cNvGraphicFramePr>
            <a:graphicFrameLocks noGrp="1"/>
          </p:cNvGraphicFramePr>
          <p:nvPr>
            <p:extLst>
              <p:ext uri="{D42A27DB-BD31-4B8C-83A1-F6EECF244321}">
                <p14:modId xmlns:p14="http://schemas.microsoft.com/office/powerpoint/2010/main" val="903779981"/>
              </p:ext>
            </p:extLst>
          </p:nvPr>
        </p:nvGraphicFramePr>
        <p:xfrm>
          <a:off x="4460241" y="1229597"/>
          <a:ext cx="4059291" cy="1737360"/>
        </p:xfrm>
        <a:graphic>
          <a:graphicData uri="http://schemas.openxmlformats.org/drawingml/2006/table">
            <a:tbl>
              <a:tblPr firstRow="1" bandRow="1">
                <a:tableStyleId>{69012ECD-51FC-41F1-AA8D-1B2483CD663E}</a:tableStyleId>
              </a:tblPr>
              <a:tblGrid>
                <a:gridCol w="936949"/>
                <a:gridCol w="3122342"/>
              </a:tblGrid>
              <a:tr h="281542">
                <a:tc gridSpan="2">
                  <a:txBody>
                    <a:bodyPr/>
                    <a:lstStyle/>
                    <a:p>
                      <a:pPr algn="ctr"/>
                      <a:r>
                        <a:rPr lang="en-US" sz="2000" b="0" u="none" dirty="0" smtClean="0">
                          <a:solidFill>
                            <a:schemeClr val="tx2"/>
                          </a:solidFill>
                        </a:rPr>
                        <a:t>TFI Sub-Scale: </a:t>
                      </a:r>
                      <a:r>
                        <a:rPr lang="en-US" sz="2000" u="none" dirty="0" smtClean="0">
                          <a:solidFill>
                            <a:schemeClr val="tx2"/>
                          </a:solidFill>
                        </a:rPr>
                        <a:t>Evaluation </a:t>
                      </a:r>
                      <a:endParaRPr lang="en-US" sz="2000" b="0" u="none" dirty="0">
                        <a:solidFill>
                          <a:schemeClr val="tx2"/>
                        </a:solidFill>
                        <a:latin typeface="+mn-lt"/>
                        <a:cs typeface="Tw Cen MT"/>
                      </a:endParaRPr>
                    </a:p>
                  </a:txBody>
                  <a:tcPr/>
                </a:tc>
                <a:tc hMerge="1">
                  <a:txBody>
                    <a:bodyPr/>
                    <a:lstStyle/>
                    <a:p>
                      <a:endParaRPr lang="en-US" dirty="0"/>
                    </a:p>
                  </a:txBody>
                  <a:tcPr/>
                </a:tc>
              </a:tr>
              <a:tr h="238228">
                <a:tc>
                  <a:txBody>
                    <a:bodyPr/>
                    <a:lstStyle/>
                    <a:p>
                      <a:r>
                        <a:rPr lang="en-US" sz="1600" dirty="0" smtClean="0">
                          <a:solidFill>
                            <a:schemeClr val="tx2"/>
                          </a:solidFill>
                        </a:rPr>
                        <a:t>TFI 1.12</a:t>
                      </a:r>
                      <a:endParaRPr lang="en-US" sz="1600" dirty="0">
                        <a:solidFill>
                          <a:schemeClr val="tx2"/>
                        </a:solidFill>
                        <a:latin typeface="+mn-lt"/>
                        <a:cs typeface="Tw Cen MT"/>
                      </a:endParaRPr>
                    </a:p>
                  </a:txBody>
                  <a:tcPr/>
                </a:tc>
                <a:tc>
                  <a:txBody>
                    <a:bodyPr/>
                    <a:lstStyle/>
                    <a:p>
                      <a:r>
                        <a:rPr lang="en-US" sz="1600" dirty="0" smtClean="0">
                          <a:solidFill>
                            <a:schemeClr val="tx2"/>
                          </a:solidFill>
                        </a:rPr>
                        <a:t>Discipline Data</a:t>
                      </a:r>
                      <a:endParaRPr lang="en-US" sz="1600" dirty="0">
                        <a:solidFill>
                          <a:schemeClr val="tx2"/>
                        </a:solidFill>
                        <a:latin typeface="+mn-lt"/>
                        <a:cs typeface="Tw Cen MT"/>
                      </a:endParaRPr>
                    </a:p>
                  </a:txBody>
                  <a:tcPr/>
                </a:tc>
              </a:tr>
              <a:tr h="238228">
                <a:tc>
                  <a:txBody>
                    <a:bodyPr/>
                    <a:lstStyle/>
                    <a:p>
                      <a:r>
                        <a:rPr lang="en-US" sz="1600" dirty="0" smtClean="0">
                          <a:solidFill>
                            <a:schemeClr val="tx2"/>
                          </a:solidFill>
                        </a:rPr>
                        <a:t>TFI 1.13</a:t>
                      </a:r>
                      <a:endParaRPr lang="en-US" sz="1600" dirty="0">
                        <a:solidFill>
                          <a:schemeClr val="tx2"/>
                        </a:solidFill>
                        <a:latin typeface="+mn-lt"/>
                        <a:cs typeface="Tw Cen MT"/>
                      </a:endParaRPr>
                    </a:p>
                  </a:txBody>
                  <a:tcPr/>
                </a:tc>
                <a:tc>
                  <a:txBody>
                    <a:bodyPr/>
                    <a:lstStyle/>
                    <a:p>
                      <a:r>
                        <a:rPr lang="en-US" sz="1600" dirty="0" smtClean="0">
                          <a:solidFill>
                            <a:schemeClr val="tx2"/>
                          </a:solidFill>
                        </a:rPr>
                        <a:t>Data-based Decision</a:t>
                      </a:r>
                      <a:r>
                        <a:rPr lang="en-US" sz="1600" baseline="0" dirty="0" smtClean="0">
                          <a:solidFill>
                            <a:schemeClr val="tx2"/>
                          </a:solidFill>
                        </a:rPr>
                        <a:t> Making</a:t>
                      </a:r>
                      <a:endParaRPr lang="en-US" sz="1600" dirty="0">
                        <a:solidFill>
                          <a:schemeClr val="tx2"/>
                        </a:solidFill>
                        <a:latin typeface="+mn-lt"/>
                        <a:cs typeface="Tw Cen MT"/>
                      </a:endParaRPr>
                    </a:p>
                  </a:txBody>
                  <a:tcPr/>
                </a:tc>
              </a:tr>
              <a:tr h="238228">
                <a:tc>
                  <a:txBody>
                    <a:bodyPr/>
                    <a:lstStyle/>
                    <a:p>
                      <a:r>
                        <a:rPr lang="en-US" sz="1600" dirty="0" smtClean="0">
                          <a:solidFill>
                            <a:schemeClr val="tx2"/>
                          </a:solidFill>
                        </a:rPr>
                        <a:t>TFI 1.14</a:t>
                      </a:r>
                      <a:endParaRPr lang="en-US" sz="1600" dirty="0">
                        <a:solidFill>
                          <a:schemeClr val="tx2"/>
                        </a:solidFill>
                        <a:latin typeface="+mn-lt"/>
                        <a:cs typeface="Tw Cen MT"/>
                      </a:endParaRPr>
                    </a:p>
                  </a:txBody>
                  <a:tcPr/>
                </a:tc>
                <a:tc>
                  <a:txBody>
                    <a:bodyPr/>
                    <a:lstStyle/>
                    <a:p>
                      <a:r>
                        <a:rPr lang="en-US" sz="1600" dirty="0" smtClean="0">
                          <a:solidFill>
                            <a:schemeClr val="tx2"/>
                          </a:solidFill>
                        </a:rPr>
                        <a:t>Fidelity Data</a:t>
                      </a:r>
                      <a:endParaRPr lang="en-US" sz="1600" dirty="0">
                        <a:solidFill>
                          <a:schemeClr val="tx2"/>
                        </a:solidFill>
                        <a:latin typeface="+mn-lt"/>
                        <a:cs typeface="Tw Cen MT"/>
                      </a:endParaRPr>
                    </a:p>
                  </a:txBody>
                  <a:tcPr/>
                </a:tc>
              </a:tr>
              <a:tr h="238228">
                <a:tc>
                  <a:txBody>
                    <a:bodyPr/>
                    <a:lstStyle/>
                    <a:p>
                      <a:r>
                        <a:rPr lang="en-US" sz="1600" dirty="0" smtClean="0">
                          <a:solidFill>
                            <a:schemeClr val="tx2"/>
                          </a:solidFill>
                        </a:rPr>
                        <a:t>TFI 1.15</a:t>
                      </a:r>
                      <a:endParaRPr lang="en-US" sz="1600" dirty="0">
                        <a:solidFill>
                          <a:schemeClr val="tx2"/>
                        </a:solidFill>
                        <a:latin typeface="+mn-lt"/>
                        <a:cs typeface="Tw Cen MT"/>
                      </a:endParaRPr>
                    </a:p>
                  </a:txBody>
                  <a:tcPr/>
                </a:tc>
                <a:tc>
                  <a:txBody>
                    <a:bodyPr/>
                    <a:lstStyle/>
                    <a:p>
                      <a:r>
                        <a:rPr lang="en-US" sz="1600" dirty="0" smtClean="0">
                          <a:solidFill>
                            <a:schemeClr val="tx2"/>
                          </a:solidFill>
                        </a:rPr>
                        <a:t>Annual Evaluation</a:t>
                      </a:r>
                      <a:endParaRPr lang="en-US" sz="1600" dirty="0">
                        <a:solidFill>
                          <a:schemeClr val="tx2"/>
                        </a:solidFill>
                        <a:latin typeface="+mn-lt"/>
                        <a:cs typeface="Tw Cen MT"/>
                      </a:endParaRPr>
                    </a:p>
                  </a:txBody>
                  <a:tcPr/>
                </a:tc>
              </a:tr>
            </a:tbl>
          </a:graphicData>
        </a:graphic>
      </p:graphicFrame>
      <p:graphicFrame>
        <p:nvGraphicFramePr>
          <p:cNvPr id="5" name="Table 4"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rion"/>
          <p:cNvGraphicFramePr>
            <a:graphicFrameLocks noGrp="1"/>
          </p:cNvGraphicFramePr>
          <p:nvPr>
            <p:extLst>
              <p:ext uri="{D42A27DB-BD31-4B8C-83A1-F6EECF244321}">
                <p14:modId xmlns:p14="http://schemas.microsoft.com/office/powerpoint/2010/main" val="2421621147"/>
              </p:ext>
            </p:extLst>
          </p:nvPr>
        </p:nvGraphicFramePr>
        <p:xfrm>
          <a:off x="724107" y="2464051"/>
          <a:ext cx="3591415" cy="3901440"/>
        </p:xfrm>
        <a:graphic>
          <a:graphicData uri="http://schemas.openxmlformats.org/drawingml/2006/table">
            <a:tbl>
              <a:tblPr firstRow="1" bandRow="1">
                <a:tableStyleId>{69012ECD-51FC-41F1-AA8D-1B2483CD663E}</a:tableStyleId>
              </a:tblPr>
              <a:tblGrid>
                <a:gridCol w="837064"/>
                <a:gridCol w="2754351"/>
              </a:tblGrid>
              <a:tr h="344701">
                <a:tc gridSpan="2">
                  <a:txBody>
                    <a:bodyPr/>
                    <a:lstStyle/>
                    <a:p>
                      <a:pPr algn="ctr"/>
                      <a:r>
                        <a:rPr lang="en-US" sz="2000" b="0" u="none" dirty="0" smtClean="0">
                          <a:solidFill>
                            <a:schemeClr val="tx2"/>
                          </a:solidFill>
                        </a:rPr>
                        <a:t>TFI Sub-Scale: </a:t>
                      </a:r>
                      <a:r>
                        <a:rPr lang="en-US" sz="2000" u="none" dirty="0" smtClean="0">
                          <a:solidFill>
                            <a:schemeClr val="tx2"/>
                          </a:solidFill>
                        </a:rPr>
                        <a:t>Implementation </a:t>
                      </a:r>
                      <a:endParaRPr lang="en-US" sz="2000" b="0" u="none" dirty="0">
                        <a:solidFill>
                          <a:schemeClr val="tx2"/>
                        </a:solidFill>
                        <a:latin typeface="+mn-lt"/>
                        <a:cs typeface="Tw Cen MT"/>
                      </a:endParaRPr>
                    </a:p>
                  </a:txBody>
                  <a:tcPr/>
                </a:tc>
                <a:tc hMerge="1">
                  <a:txBody>
                    <a:bodyPr/>
                    <a:lstStyle/>
                    <a:p>
                      <a:endParaRPr lang="en-US" dirty="0"/>
                    </a:p>
                  </a:txBody>
                  <a:tcPr/>
                </a:tc>
              </a:tr>
              <a:tr h="291670">
                <a:tc>
                  <a:txBody>
                    <a:bodyPr/>
                    <a:lstStyle/>
                    <a:p>
                      <a:r>
                        <a:rPr lang="en-US" sz="1600" b="0" dirty="0" smtClean="0">
                          <a:solidFill>
                            <a:schemeClr val="tx2"/>
                          </a:solidFill>
                        </a:rPr>
                        <a:t>TFI 1.3</a:t>
                      </a:r>
                      <a:endParaRPr lang="en-US" sz="1600" b="0" dirty="0">
                        <a:solidFill>
                          <a:schemeClr val="tx2"/>
                        </a:solidFill>
                        <a:latin typeface="+mn-lt"/>
                        <a:cs typeface="Tw Cen MT"/>
                      </a:endParaRPr>
                    </a:p>
                  </a:txBody>
                  <a:tcPr/>
                </a:tc>
                <a:tc>
                  <a:txBody>
                    <a:bodyPr/>
                    <a:lstStyle/>
                    <a:p>
                      <a:r>
                        <a:rPr lang="en-US" sz="1600" b="0" dirty="0" smtClean="0">
                          <a:solidFill>
                            <a:schemeClr val="tx2"/>
                          </a:solidFill>
                        </a:rPr>
                        <a:t>Behavioral Expectations</a:t>
                      </a:r>
                      <a:endParaRPr lang="en-US" sz="1600" b="0" dirty="0">
                        <a:solidFill>
                          <a:schemeClr val="tx2"/>
                        </a:solidFill>
                        <a:latin typeface="+mn-lt"/>
                        <a:cs typeface="Tw Cen MT"/>
                      </a:endParaRPr>
                    </a:p>
                  </a:txBody>
                  <a:tcPr/>
                </a:tc>
              </a:tr>
              <a:tr h="291670">
                <a:tc>
                  <a:txBody>
                    <a:bodyPr/>
                    <a:lstStyle/>
                    <a:p>
                      <a:r>
                        <a:rPr lang="en-US" sz="1600" b="0" dirty="0" smtClean="0">
                          <a:solidFill>
                            <a:schemeClr val="tx2"/>
                          </a:solidFill>
                        </a:rPr>
                        <a:t>TFI 1.4</a:t>
                      </a:r>
                      <a:endParaRPr lang="en-US" sz="1600" b="0" dirty="0">
                        <a:solidFill>
                          <a:schemeClr val="tx2"/>
                        </a:solidFill>
                        <a:latin typeface="+mn-lt"/>
                        <a:cs typeface="Tw Cen MT"/>
                      </a:endParaRPr>
                    </a:p>
                  </a:txBody>
                  <a:tcPr/>
                </a:tc>
                <a:tc>
                  <a:txBody>
                    <a:bodyPr/>
                    <a:lstStyle/>
                    <a:p>
                      <a:r>
                        <a:rPr lang="en-US" sz="1600" b="0" dirty="0" smtClean="0">
                          <a:solidFill>
                            <a:schemeClr val="tx2"/>
                          </a:solidFill>
                        </a:rPr>
                        <a:t>Teaching Expectations</a:t>
                      </a:r>
                      <a:endParaRPr lang="en-US" sz="1600" b="0" dirty="0">
                        <a:solidFill>
                          <a:schemeClr val="tx2"/>
                        </a:solidFill>
                        <a:latin typeface="+mn-lt"/>
                        <a:cs typeface="Tw Cen MT"/>
                      </a:endParaRPr>
                    </a:p>
                  </a:txBody>
                  <a:tcPr/>
                </a:tc>
              </a:tr>
              <a:tr h="291670">
                <a:tc>
                  <a:txBody>
                    <a:bodyPr/>
                    <a:lstStyle/>
                    <a:p>
                      <a:r>
                        <a:rPr lang="en-US" sz="1600" b="0" dirty="0" smtClean="0">
                          <a:solidFill>
                            <a:srgbClr val="1D2A53"/>
                          </a:solidFill>
                        </a:rPr>
                        <a:t>TFI 1.5</a:t>
                      </a:r>
                      <a:endParaRPr lang="en-US" sz="1600" b="0" dirty="0">
                        <a:solidFill>
                          <a:srgbClr val="1D2A53"/>
                        </a:solidFill>
                        <a:latin typeface="+mn-lt"/>
                        <a:cs typeface="Tw Cen MT"/>
                      </a:endParaRPr>
                    </a:p>
                  </a:txBody>
                  <a:tcPr/>
                </a:tc>
                <a:tc>
                  <a:txBody>
                    <a:bodyPr/>
                    <a:lstStyle/>
                    <a:p>
                      <a:r>
                        <a:rPr lang="en-US" sz="1600" b="0" dirty="0" smtClean="0">
                          <a:solidFill>
                            <a:schemeClr val="tx2"/>
                          </a:solidFill>
                        </a:rPr>
                        <a:t>Problem Behavior Definitions</a:t>
                      </a:r>
                      <a:endParaRPr lang="en-US" sz="1600" b="0" dirty="0">
                        <a:solidFill>
                          <a:schemeClr val="tx2"/>
                        </a:solidFill>
                        <a:latin typeface="+mn-lt"/>
                        <a:cs typeface="Tw Cen MT"/>
                      </a:endParaRPr>
                    </a:p>
                  </a:txBody>
                  <a:tcPr/>
                </a:tc>
              </a:tr>
              <a:tr h="291670">
                <a:tc>
                  <a:txBody>
                    <a:bodyPr/>
                    <a:lstStyle/>
                    <a:p>
                      <a:r>
                        <a:rPr lang="en-US" sz="1600" b="0" dirty="0" smtClean="0">
                          <a:solidFill>
                            <a:srgbClr val="1D2A53"/>
                          </a:solidFill>
                        </a:rPr>
                        <a:t>TFI</a:t>
                      </a:r>
                      <a:r>
                        <a:rPr lang="en-US" sz="1600" b="0" baseline="0" dirty="0" smtClean="0">
                          <a:solidFill>
                            <a:srgbClr val="1D2A53"/>
                          </a:solidFill>
                        </a:rPr>
                        <a:t> </a:t>
                      </a:r>
                      <a:r>
                        <a:rPr lang="en-US" sz="1600" b="0" dirty="0" smtClean="0">
                          <a:solidFill>
                            <a:srgbClr val="1D2A53"/>
                          </a:solidFill>
                        </a:rPr>
                        <a:t>1.6</a:t>
                      </a:r>
                      <a:endParaRPr lang="en-US" sz="1600" b="0" dirty="0">
                        <a:solidFill>
                          <a:srgbClr val="1D2A53"/>
                        </a:solidFill>
                        <a:latin typeface="+mn-lt"/>
                        <a:cs typeface="Tw Cen MT"/>
                      </a:endParaRPr>
                    </a:p>
                  </a:txBody>
                  <a:tcPr/>
                </a:tc>
                <a:tc>
                  <a:txBody>
                    <a:bodyPr/>
                    <a:lstStyle/>
                    <a:p>
                      <a:r>
                        <a:rPr lang="en-US" sz="1600" b="0" dirty="0" smtClean="0">
                          <a:solidFill>
                            <a:srgbClr val="1D2A53"/>
                          </a:solidFill>
                        </a:rPr>
                        <a:t>Discipline</a:t>
                      </a:r>
                      <a:r>
                        <a:rPr lang="en-US" sz="1600" b="0" baseline="0" dirty="0" smtClean="0">
                          <a:solidFill>
                            <a:srgbClr val="1D2A53"/>
                          </a:solidFill>
                        </a:rPr>
                        <a:t> Policies</a:t>
                      </a:r>
                      <a:endParaRPr lang="en-US" sz="1600" b="0" dirty="0">
                        <a:solidFill>
                          <a:srgbClr val="1D2A53"/>
                        </a:solidFill>
                        <a:latin typeface="+mn-lt"/>
                        <a:cs typeface="Tw Cen MT"/>
                      </a:endParaRPr>
                    </a:p>
                  </a:txBody>
                  <a:tcPr/>
                </a:tc>
              </a:tr>
              <a:tr h="291670">
                <a:tc>
                  <a:txBody>
                    <a:bodyPr/>
                    <a:lstStyle/>
                    <a:p>
                      <a:r>
                        <a:rPr lang="en-US" sz="1600" dirty="0" smtClean="0">
                          <a:solidFill>
                            <a:schemeClr val="tx2"/>
                          </a:solidFill>
                        </a:rPr>
                        <a:t>TFI 1.7</a:t>
                      </a:r>
                      <a:endParaRPr lang="en-US" sz="1600" dirty="0">
                        <a:solidFill>
                          <a:schemeClr val="tx2"/>
                        </a:solidFill>
                        <a:latin typeface="+mn-lt"/>
                        <a:cs typeface="Tw Cen MT"/>
                      </a:endParaRPr>
                    </a:p>
                  </a:txBody>
                  <a:tcPr/>
                </a:tc>
                <a:tc>
                  <a:txBody>
                    <a:bodyPr/>
                    <a:lstStyle/>
                    <a:p>
                      <a:r>
                        <a:rPr lang="en-US" sz="1600" dirty="0" smtClean="0">
                          <a:solidFill>
                            <a:schemeClr val="tx2"/>
                          </a:solidFill>
                        </a:rPr>
                        <a:t>Professional Development</a:t>
                      </a:r>
                      <a:endParaRPr lang="en-US" sz="1600" dirty="0">
                        <a:solidFill>
                          <a:schemeClr val="tx2"/>
                        </a:solidFill>
                        <a:latin typeface="+mn-lt"/>
                        <a:cs typeface="Tw Cen MT"/>
                      </a:endParaRPr>
                    </a:p>
                  </a:txBody>
                  <a:tcPr/>
                </a:tc>
              </a:tr>
              <a:tr h="291670">
                <a:tc>
                  <a:txBody>
                    <a:bodyPr/>
                    <a:lstStyle/>
                    <a:p>
                      <a:r>
                        <a:rPr lang="en-US" sz="1600" b="0" dirty="0" smtClean="0">
                          <a:solidFill>
                            <a:srgbClr val="1D2A53"/>
                          </a:solidFill>
                        </a:rPr>
                        <a:t>TFI 1.8</a:t>
                      </a:r>
                      <a:endParaRPr lang="en-US" sz="1600" b="0" dirty="0">
                        <a:solidFill>
                          <a:srgbClr val="1D2A53"/>
                        </a:solidFill>
                        <a:latin typeface="+mn-lt"/>
                        <a:cs typeface="Tw Cen MT"/>
                      </a:endParaRPr>
                    </a:p>
                  </a:txBody>
                  <a:tcPr/>
                </a:tc>
                <a:tc>
                  <a:txBody>
                    <a:bodyPr/>
                    <a:lstStyle/>
                    <a:p>
                      <a:r>
                        <a:rPr lang="en-US" sz="1600" b="0" dirty="0" smtClean="0">
                          <a:solidFill>
                            <a:srgbClr val="1D2A53"/>
                          </a:solidFill>
                        </a:rPr>
                        <a:t>Classroom Procedures</a:t>
                      </a:r>
                      <a:endParaRPr lang="en-US" sz="1600" b="0" dirty="0">
                        <a:solidFill>
                          <a:srgbClr val="1D2A53"/>
                        </a:solidFill>
                        <a:latin typeface="+mn-lt"/>
                        <a:cs typeface="Tw Cen MT"/>
                      </a:endParaRPr>
                    </a:p>
                  </a:txBody>
                  <a:tcPr/>
                </a:tc>
              </a:tr>
              <a:tr h="503793">
                <a:tc>
                  <a:txBody>
                    <a:bodyPr/>
                    <a:lstStyle/>
                    <a:p>
                      <a:r>
                        <a:rPr lang="en-US" sz="1600" dirty="0" smtClean="0">
                          <a:solidFill>
                            <a:schemeClr val="tx2"/>
                          </a:solidFill>
                        </a:rPr>
                        <a:t>TFI 1.9</a:t>
                      </a:r>
                      <a:endParaRPr lang="en-US" sz="1600" dirty="0">
                        <a:solidFill>
                          <a:schemeClr val="tx2"/>
                        </a:solidFill>
                        <a:latin typeface="+mn-lt"/>
                        <a:cs typeface="Tw Cen MT"/>
                      </a:endParaRPr>
                    </a:p>
                  </a:txBody>
                  <a:tcPr/>
                </a:tc>
                <a:tc>
                  <a:txBody>
                    <a:bodyPr/>
                    <a:lstStyle/>
                    <a:p>
                      <a:r>
                        <a:rPr lang="en-US" sz="1600" dirty="0" smtClean="0">
                          <a:solidFill>
                            <a:schemeClr val="tx2"/>
                          </a:solidFill>
                        </a:rPr>
                        <a:t>Feedback and Acknowledgement</a:t>
                      </a:r>
                      <a:endParaRPr lang="en-US" sz="1600" dirty="0">
                        <a:solidFill>
                          <a:schemeClr val="tx2"/>
                        </a:solidFill>
                        <a:latin typeface="+mn-lt"/>
                        <a:cs typeface="Tw Cen MT"/>
                      </a:endParaRPr>
                    </a:p>
                  </a:txBody>
                  <a:tcPr/>
                </a:tc>
              </a:tr>
              <a:tr h="291670">
                <a:tc>
                  <a:txBody>
                    <a:bodyPr/>
                    <a:lstStyle/>
                    <a:p>
                      <a:r>
                        <a:rPr lang="en-US" sz="1600" dirty="0" smtClean="0">
                          <a:solidFill>
                            <a:schemeClr val="tx2"/>
                          </a:solidFill>
                        </a:rPr>
                        <a:t>TFI 1.10</a:t>
                      </a:r>
                      <a:endParaRPr lang="en-US" sz="1600" dirty="0">
                        <a:solidFill>
                          <a:schemeClr val="tx2"/>
                        </a:solidFill>
                        <a:latin typeface="+mn-lt"/>
                        <a:cs typeface="Tw Cen MT"/>
                      </a:endParaRPr>
                    </a:p>
                  </a:txBody>
                  <a:tcPr/>
                </a:tc>
                <a:tc>
                  <a:txBody>
                    <a:bodyPr/>
                    <a:lstStyle/>
                    <a:p>
                      <a:r>
                        <a:rPr lang="en-US" sz="1600" dirty="0" smtClean="0">
                          <a:solidFill>
                            <a:schemeClr val="tx2"/>
                          </a:solidFill>
                        </a:rPr>
                        <a:t>Faculty Involvement</a:t>
                      </a:r>
                      <a:endParaRPr lang="en-US" sz="1600" dirty="0">
                        <a:solidFill>
                          <a:schemeClr val="tx2"/>
                        </a:solidFill>
                        <a:latin typeface="+mn-lt"/>
                        <a:cs typeface="Tw Cen MT"/>
                      </a:endParaRPr>
                    </a:p>
                  </a:txBody>
                  <a:tcPr/>
                </a:tc>
              </a:tr>
              <a:tr h="555913">
                <a:tc>
                  <a:txBody>
                    <a:bodyPr/>
                    <a:lstStyle/>
                    <a:p>
                      <a:r>
                        <a:rPr lang="en-US" sz="1600" dirty="0" smtClean="0">
                          <a:solidFill>
                            <a:schemeClr val="tx2"/>
                          </a:solidFill>
                        </a:rPr>
                        <a:t>TFI 1.11</a:t>
                      </a:r>
                      <a:endParaRPr lang="en-US" sz="1600" dirty="0">
                        <a:solidFill>
                          <a:schemeClr val="tx2"/>
                        </a:solidFill>
                        <a:latin typeface="+mn-lt"/>
                        <a:cs typeface="Tw Cen MT"/>
                      </a:endParaRPr>
                    </a:p>
                  </a:txBody>
                  <a:tcPr/>
                </a:tc>
                <a:tc>
                  <a:txBody>
                    <a:bodyPr/>
                    <a:lstStyle/>
                    <a:p>
                      <a:r>
                        <a:rPr lang="en-US" sz="1600" dirty="0" smtClean="0">
                          <a:solidFill>
                            <a:schemeClr val="tx2"/>
                          </a:solidFill>
                        </a:rPr>
                        <a:t>Student/Family/Community</a:t>
                      </a:r>
                      <a:r>
                        <a:rPr lang="en-US" sz="1600" baseline="0" dirty="0" smtClean="0">
                          <a:solidFill>
                            <a:schemeClr val="tx2"/>
                          </a:solidFill>
                        </a:rPr>
                        <a:t> Involvement</a:t>
                      </a:r>
                      <a:endParaRPr lang="en-US" sz="1600" dirty="0">
                        <a:solidFill>
                          <a:schemeClr val="tx2"/>
                        </a:solidFill>
                        <a:latin typeface="+mn-lt"/>
                        <a:cs typeface="Tw Cen MT"/>
                      </a:endParaRPr>
                    </a:p>
                  </a:txBody>
                  <a:tcPr/>
                </a:tc>
              </a:tr>
            </a:tbl>
          </a:graphicData>
        </a:graphic>
      </p:graphicFrame>
      <p:graphicFrame>
        <p:nvGraphicFramePr>
          <p:cNvPr id="4" name="Table 3" descr="1.1 Team composition; 1.2 Team operating procedures" title="TFI Sub-scale: Team  "/>
          <p:cNvGraphicFramePr>
            <a:graphicFrameLocks noGrp="1"/>
          </p:cNvGraphicFramePr>
          <p:nvPr>
            <p:extLst>
              <p:ext uri="{D42A27DB-BD31-4B8C-83A1-F6EECF244321}">
                <p14:modId xmlns:p14="http://schemas.microsoft.com/office/powerpoint/2010/main" val="3381152022"/>
              </p:ext>
            </p:extLst>
          </p:nvPr>
        </p:nvGraphicFramePr>
        <p:xfrm>
          <a:off x="724108" y="1229597"/>
          <a:ext cx="3591414" cy="1066800"/>
        </p:xfrm>
        <a:graphic>
          <a:graphicData uri="http://schemas.openxmlformats.org/drawingml/2006/table">
            <a:tbl>
              <a:tblPr firstRow="1" bandRow="1">
                <a:tableStyleId>{69012ECD-51FC-41F1-AA8D-1B2483CD663E}</a:tableStyleId>
              </a:tblPr>
              <a:tblGrid>
                <a:gridCol w="837063"/>
                <a:gridCol w="2754351"/>
              </a:tblGrid>
              <a:tr h="316406">
                <a:tc gridSpan="2">
                  <a:txBody>
                    <a:bodyPr/>
                    <a:lstStyle/>
                    <a:p>
                      <a:pPr algn="ctr"/>
                      <a:r>
                        <a:rPr lang="en-US" sz="2000" b="0" u="none" dirty="0" smtClean="0">
                          <a:solidFill>
                            <a:schemeClr val="tx2"/>
                          </a:solidFill>
                        </a:rPr>
                        <a:t>TFI Sub-Scale: </a:t>
                      </a:r>
                      <a:r>
                        <a:rPr lang="en-US" sz="2000" u="none" dirty="0" smtClean="0">
                          <a:solidFill>
                            <a:schemeClr val="tx2"/>
                          </a:solidFill>
                        </a:rPr>
                        <a:t>Team </a:t>
                      </a:r>
                      <a:endParaRPr lang="en-US" sz="2000" b="0" u="none" dirty="0">
                        <a:solidFill>
                          <a:schemeClr val="tx2"/>
                        </a:solidFill>
                        <a:latin typeface="+mn-lt"/>
                        <a:cs typeface="Tw Cen MT"/>
                      </a:endParaRPr>
                    </a:p>
                  </a:txBody>
                  <a:tcPr/>
                </a:tc>
                <a:tc hMerge="1">
                  <a:txBody>
                    <a:bodyPr/>
                    <a:lstStyle/>
                    <a:p>
                      <a:endParaRPr lang="en-US" dirty="0"/>
                    </a:p>
                  </a:txBody>
                  <a:tcPr/>
                </a:tc>
              </a:tr>
              <a:tr h="286365">
                <a:tc>
                  <a:txBody>
                    <a:bodyPr/>
                    <a:lstStyle/>
                    <a:p>
                      <a:r>
                        <a:rPr lang="en-US" sz="1600" dirty="0" smtClean="0">
                          <a:solidFill>
                            <a:schemeClr val="tx2"/>
                          </a:solidFill>
                          <a:latin typeface="Calibri" charset="0"/>
                          <a:ea typeface="Calibri" charset="0"/>
                          <a:cs typeface="Calibri" charset="0"/>
                        </a:rPr>
                        <a:t>TFI 1.1</a:t>
                      </a:r>
                      <a:endParaRPr lang="en-US" sz="1600" dirty="0">
                        <a:solidFill>
                          <a:schemeClr val="tx2"/>
                        </a:solidFill>
                        <a:latin typeface="Calibri" charset="0"/>
                        <a:ea typeface="Calibri" charset="0"/>
                        <a:cs typeface="Calibri" charset="0"/>
                      </a:endParaRPr>
                    </a:p>
                  </a:txBody>
                  <a:tcPr/>
                </a:tc>
                <a:tc>
                  <a:txBody>
                    <a:bodyPr/>
                    <a:lstStyle/>
                    <a:p>
                      <a:r>
                        <a:rPr lang="en-US" sz="1600" dirty="0" smtClean="0">
                          <a:solidFill>
                            <a:schemeClr val="tx2"/>
                          </a:solidFill>
                          <a:latin typeface="Calibri" charset="0"/>
                          <a:ea typeface="Calibri" charset="0"/>
                          <a:cs typeface="Calibri" charset="0"/>
                        </a:rPr>
                        <a:t>Team Composition</a:t>
                      </a:r>
                      <a:endParaRPr lang="en-US" sz="1600" dirty="0">
                        <a:solidFill>
                          <a:schemeClr val="tx2"/>
                        </a:solidFill>
                        <a:latin typeface="Calibri" charset="0"/>
                        <a:ea typeface="Calibri" charset="0"/>
                        <a:cs typeface="Calibri" charset="0"/>
                      </a:endParaRPr>
                    </a:p>
                  </a:txBody>
                  <a:tcPr/>
                </a:tc>
              </a:tr>
              <a:tr h="286365">
                <a:tc>
                  <a:txBody>
                    <a:bodyPr/>
                    <a:lstStyle/>
                    <a:p>
                      <a:r>
                        <a:rPr lang="en-US" sz="1600" dirty="0" smtClean="0">
                          <a:solidFill>
                            <a:schemeClr val="tx2"/>
                          </a:solidFill>
                          <a:latin typeface="Calibri" charset="0"/>
                          <a:ea typeface="Calibri" charset="0"/>
                          <a:cs typeface="Calibri" charset="0"/>
                        </a:rPr>
                        <a:t>TFI</a:t>
                      </a:r>
                      <a:r>
                        <a:rPr lang="en-US" sz="1600" baseline="0" dirty="0" smtClean="0">
                          <a:solidFill>
                            <a:schemeClr val="tx2"/>
                          </a:solidFill>
                          <a:latin typeface="Calibri" charset="0"/>
                          <a:ea typeface="Calibri" charset="0"/>
                          <a:cs typeface="Calibri" charset="0"/>
                        </a:rPr>
                        <a:t> </a:t>
                      </a:r>
                      <a:r>
                        <a:rPr lang="en-US" sz="1600" dirty="0" smtClean="0">
                          <a:solidFill>
                            <a:schemeClr val="tx2"/>
                          </a:solidFill>
                          <a:latin typeface="Calibri" charset="0"/>
                          <a:ea typeface="Calibri" charset="0"/>
                          <a:cs typeface="Calibri" charset="0"/>
                        </a:rPr>
                        <a:t>1.2</a:t>
                      </a:r>
                      <a:endParaRPr lang="en-US" sz="1600" dirty="0">
                        <a:solidFill>
                          <a:schemeClr val="tx2"/>
                        </a:solidFill>
                        <a:latin typeface="Calibri" charset="0"/>
                        <a:ea typeface="Calibri" charset="0"/>
                        <a:cs typeface="Calibri" charset="0"/>
                      </a:endParaRPr>
                    </a:p>
                  </a:txBody>
                  <a:tcPr/>
                </a:tc>
                <a:tc>
                  <a:txBody>
                    <a:bodyPr/>
                    <a:lstStyle/>
                    <a:p>
                      <a:r>
                        <a:rPr lang="en-US" sz="1600" dirty="0" smtClean="0">
                          <a:solidFill>
                            <a:schemeClr val="tx2"/>
                          </a:solidFill>
                          <a:latin typeface="Calibri" charset="0"/>
                          <a:ea typeface="Calibri" charset="0"/>
                          <a:cs typeface="Calibri" charset="0"/>
                        </a:rPr>
                        <a:t>Team Operating Procedures</a:t>
                      </a:r>
                      <a:endParaRPr lang="en-US" sz="1600" dirty="0">
                        <a:solidFill>
                          <a:schemeClr val="tx2"/>
                        </a:solidFill>
                        <a:latin typeface="Calibri" charset="0"/>
                        <a:ea typeface="Calibri" charset="0"/>
                        <a:cs typeface="Calibri" charset="0"/>
                      </a:endParaRPr>
                    </a:p>
                  </a:txBody>
                  <a:tcPr/>
                </a:tc>
              </a:tr>
            </a:tbl>
          </a:graphicData>
        </a:graphic>
      </p:graphicFrame>
      <p:pic>
        <p:nvPicPr>
          <p:cNvPr id="6" name="Picture 5"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1167409" y="288118"/>
            <a:ext cx="6783410" cy="713232"/>
          </a:xfrm>
        </p:spPr>
        <p:txBody>
          <a:bodyPr>
            <a:normAutofit fontScale="90000"/>
          </a:bodyPr>
          <a:lstStyle/>
          <a:p>
            <a:pPr algn="l"/>
            <a:r>
              <a:rPr lang="en-US" sz="3600" dirty="0" smtClean="0"/>
              <a:t> Tier 1: Professional Learning Roadmap</a:t>
            </a:r>
            <a:endParaRPr lang="en-US" sz="3600" dirty="0"/>
          </a:p>
        </p:txBody>
      </p:sp>
    </p:spTree>
    <p:extLst>
      <p:ext uri="{BB962C8B-B14F-4D97-AF65-F5344CB8AC3E}">
        <p14:creationId xmlns:p14="http://schemas.microsoft.com/office/powerpoint/2010/main" val="530407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4" name="Shape 225" title="Cartoon figure of a short man wearing a hall monitor identification"/>
          <p:cNvPicPr preferRelativeResize="0"/>
          <p:nvPr/>
        </p:nvPicPr>
        <p:blipFill rotWithShape="1">
          <a:blip r:embed="rId3">
            <a:alphaModFix/>
          </a:blip>
          <a:srcRect/>
          <a:stretch/>
        </p:blipFill>
        <p:spPr>
          <a:xfrm>
            <a:off x="457200" y="3581400"/>
            <a:ext cx="3048000" cy="2952750"/>
          </a:xfrm>
          <a:prstGeom prst="rect">
            <a:avLst/>
          </a:prstGeom>
          <a:noFill/>
          <a:ln>
            <a:noFill/>
          </a:ln>
        </p:spPr>
      </p:pic>
      <p:pic>
        <p:nvPicPr>
          <p:cNvPr id="5" name="Picture 4" title="Core Content Icon"/>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06" name="Shape 206"/>
          <p:cNvSpPr txBox="1">
            <a:spLocks noGrp="1"/>
          </p:cNvSpPr>
          <p:nvPr>
            <p:ph idx="1"/>
          </p:nvPr>
        </p:nvSpPr>
        <p:spPr>
          <a:xfrm>
            <a:off x="3505200" y="990600"/>
            <a:ext cx="5117666" cy="5300669"/>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Merriweather"/>
              <a:buNone/>
            </a:pPr>
            <a:r>
              <a:rPr lang="en-US" sz="4800" b="0" i="0" u="none" strike="noStrike" cap="none" baseline="0" dirty="0">
                <a:solidFill>
                  <a:schemeClr val="dk1"/>
                </a:solidFill>
                <a:latin typeface="Merriweather"/>
                <a:ea typeface="Merriweather"/>
                <a:cs typeface="Merriweather"/>
                <a:sym typeface="Merriweather"/>
              </a:rPr>
              <a:t>“Active Supervision:</a:t>
            </a:r>
          </a:p>
          <a:p>
            <a:pPr marL="273050" marR="0" lvl="0" indent="-273050" algn="ctr" rtl="0">
              <a:lnSpc>
                <a:spcPct val="100000"/>
              </a:lnSpc>
              <a:spcBef>
                <a:spcPts val="960"/>
              </a:spcBef>
              <a:spcAft>
                <a:spcPts val="0"/>
              </a:spcAft>
              <a:buClr>
                <a:schemeClr val="dk1"/>
              </a:buClr>
              <a:buSzPct val="25000"/>
              <a:buFont typeface="Merriweather"/>
              <a:buNone/>
            </a:pPr>
            <a:r>
              <a:rPr lang="en-US" sz="4800" b="0" i="0" u="none" strike="noStrike" cap="none" baseline="0" dirty="0">
                <a:solidFill>
                  <a:schemeClr val="dk1"/>
                </a:solidFill>
                <a:latin typeface="Merriweather"/>
                <a:ea typeface="Merriweather"/>
                <a:cs typeface="Merriweather"/>
                <a:sym typeface="Merriweather"/>
              </a:rPr>
              <a:t>Self-Assessment”</a:t>
            </a:r>
          </a:p>
          <a:p>
            <a:pPr marL="273050" marR="0" lvl="0" indent="-273050" algn="l" rtl="0">
              <a:lnSpc>
                <a:spcPct val="100000"/>
              </a:lnSpc>
              <a:spcBef>
                <a:spcPts val="960"/>
              </a:spcBef>
              <a:spcAft>
                <a:spcPts val="0"/>
              </a:spcAft>
              <a:buClr>
                <a:schemeClr val="dk1"/>
              </a:buClr>
              <a:buFont typeface="Merriweather"/>
              <a:buNone/>
            </a:pPr>
            <a:endParaRPr sz="4800" b="0" i="0" u="none" strike="noStrike" cap="none" baseline="0" dirty="0">
              <a:solidFill>
                <a:schemeClr val="dk1"/>
              </a:solidFill>
              <a:latin typeface="Merriweather"/>
              <a:ea typeface="Merriweather"/>
              <a:cs typeface="Merriweather"/>
              <a:sym typeface="Merriweather"/>
            </a:endParaRPr>
          </a:p>
          <a:p>
            <a:pPr marL="273050" marR="0" lvl="0" indent="-273050" algn="ctr" rtl="0">
              <a:lnSpc>
                <a:spcPct val="100000"/>
              </a:lnSpc>
              <a:spcBef>
                <a:spcPts val="960"/>
              </a:spcBef>
              <a:spcAft>
                <a:spcPts val="0"/>
              </a:spcAft>
              <a:buClr>
                <a:schemeClr val="dk1"/>
              </a:buClr>
              <a:buSzPct val="25000"/>
              <a:buFont typeface="Merriweather"/>
              <a:buNone/>
            </a:pPr>
            <a:r>
              <a:rPr lang="en-US" sz="4800" b="0" i="1" u="none" strike="noStrike" cap="none" baseline="0" dirty="0">
                <a:solidFill>
                  <a:schemeClr val="dk1"/>
                </a:solidFill>
                <a:latin typeface="Merriweather"/>
                <a:ea typeface="Merriweather"/>
                <a:cs typeface="Merriweather"/>
                <a:sym typeface="Merriweather"/>
              </a:rPr>
              <a:t>YES   </a:t>
            </a:r>
            <a:r>
              <a:rPr lang="en-US" sz="4800" b="0" i="0" u="none" strike="noStrike" cap="none" baseline="0" dirty="0">
                <a:solidFill>
                  <a:schemeClr val="dk1"/>
                </a:solidFill>
                <a:latin typeface="Merriweather"/>
                <a:ea typeface="Merriweather"/>
                <a:cs typeface="Merriweather"/>
                <a:sym typeface="Merriweather"/>
              </a:rPr>
              <a:t>or   </a:t>
            </a:r>
            <a:r>
              <a:rPr lang="en-US" sz="4800" b="0" i="1" u="none" strike="noStrike" cap="none" baseline="0" dirty="0">
                <a:solidFill>
                  <a:schemeClr val="dk1"/>
                </a:solidFill>
                <a:latin typeface="Merriweather"/>
                <a:ea typeface="Merriweather"/>
                <a:cs typeface="Merriweather"/>
                <a:sym typeface="Merriweather"/>
              </a:rPr>
              <a:t>NO</a:t>
            </a:r>
          </a:p>
        </p:txBody>
      </p:sp>
      <p:sp>
        <p:nvSpPr>
          <p:cNvPr id="205" name="Shape 205"/>
          <p:cNvSpPr txBox="1">
            <a:spLocks noGrp="1"/>
          </p:cNvSpPr>
          <p:nvPr>
            <p:ph type="title"/>
          </p:nvPr>
        </p:nvSpPr>
        <p:spPr>
          <a:xfrm>
            <a:off x="1295400" y="381000"/>
            <a:ext cx="6987106" cy="91535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6000" b="0" i="0" u="none" strike="noStrike" cap="none" baseline="0" dirty="0">
                <a:solidFill>
                  <a:schemeClr val="dk2"/>
                </a:solidFill>
                <a:latin typeface="Calibri"/>
                <a:ea typeface="Calibri"/>
                <a:cs typeface="Calibri"/>
                <a:sym typeface="Calibri"/>
              </a:rPr>
              <a:t>Basics</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6" name="Picture 5"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graphicFrame>
        <p:nvGraphicFramePr>
          <p:cNvPr id="212" name="Shape 212" descr="Form has a space to indicate setting, start and end time, tally for positive and negative student contacts, and ratio of positives to negatives." title="Self-assessment form"/>
          <p:cNvGraphicFramePr/>
          <p:nvPr>
            <p:extLst>
              <p:ext uri="{D42A27DB-BD31-4B8C-83A1-F6EECF244321}">
                <p14:modId xmlns:p14="http://schemas.microsoft.com/office/powerpoint/2010/main" val="2339455223"/>
              </p:ext>
            </p:extLst>
          </p:nvPr>
        </p:nvGraphicFramePr>
        <p:xfrm>
          <a:off x="381000" y="2133600"/>
          <a:ext cx="8458200" cy="3122600"/>
        </p:xfrm>
        <a:graphic>
          <a:graphicData uri="http://schemas.openxmlformats.org/drawingml/2006/table">
            <a:tbl>
              <a:tblPr firstRow="1">
                <a:noFill/>
                <a:tableStyleId>{FBD46B9A-2CC7-49EE-82D3-F16B5AA37C2E}</a:tableStyleId>
              </a:tblPr>
              <a:tblGrid>
                <a:gridCol w="3581400"/>
                <a:gridCol w="914400"/>
                <a:gridCol w="3962400"/>
              </a:tblGrid>
              <a:tr h="398450">
                <a:tc gridSpan="2">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Name______________________________</a:t>
                      </a:r>
                    </a:p>
                  </a:txBody>
                  <a:tcPr marL="67000" marR="67000" marT="0" marB="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Date_____________</a:t>
                      </a:r>
                    </a:p>
                  </a:txBody>
                  <a:tcPr marL="67000" marR="67000" marT="0" marB="0">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1130300">
                <a:tc gridSpan="2">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Setting  □ Hallway   □ Entrance   □ Cafeteria   </a:t>
                      </a:r>
                    </a:p>
                    <a:p>
                      <a:pPr marL="0" marR="0" lvl="0" indent="0" algn="l" rtl="0">
                        <a:lnSpc>
                          <a:spcPct val="100000"/>
                        </a:lnSpc>
                        <a:spcBef>
                          <a:spcPts val="120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        □ Playground   □ Other_______________</a:t>
                      </a:r>
                    </a:p>
                  </a:txBody>
                  <a:tcPr marL="67000" marR="67000" marT="0" marB="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Time Start_________</a:t>
                      </a:r>
                    </a:p>
                    <a:p>
                      <a:pPr marL="0" marR="0" lvl="0" indent="0" algn="l" rtl="0">
                        <a:lnSpc>
                          <a:spcPct val="100000"/>
                        </a:lnSpc>
                        <a:spcBef>
                          <a:spcPts val="120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Time End _________</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796925">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Tally each Positive Student Contacts</a:t>
                      </a:r>
                    </a:p>
                  </a:txBody>
                  <a:tcPr marL="67000" marR="670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Total #</a:t>
                      </a:r>
                    </a:p>
                  </a:txBody>
                  <a:tcPr marL="67000" marR="670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rowSpan="2">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Ratio of Positives to Negatives:  _____: 1</a:t>
                      </a:r>
                    </a:p>
                  </a:txBody>
                  <a:tcPr marL="67000" marR="670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796925">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Tally each Negative Student Contacts</a:t>
                      </a:r>
                    </a:p>
                  </a:txBody>
                  <a:tcPr marL="67000" marR="670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dirty="0">
                          <a:solidFill>
                            <a:schemeClr val="dk1"/>
                          </a:solidFill>
                          <a:latin typeface="Arial"/>
                          <a:ea typeface="Arial"/>
                          <a:cs typeface="Arial"/>
                          <a:sym typeface="Arial"/>
                        </a:rPr>
                        <a:t>Total #</a:t>
                      </a:r>
                    </a:p>
                  </a:txBody>
                  <a:tcPr marL="67000" marR="670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vMerge="1">
                  <a:txBody>
                    <a:bodyPr/>
                    <a:lstStyle/>
                    <a:p>
                      <a:endParaRPr lang="en-US"/>
                    </a:p>
                  </a:txBody>
                  <a:tcPr/>
                </a:tc>
              </a:tr>
            </a:tbl>
          </a:graphicData>
        </a:graphic>
      </p:graphicFrame>
      <p:sp>
        <p:nvSpPr>
          <p:cNvPr id="2" name="Title 1"/>
          <p:cNvSpPr>
            <a:spLocks noGrp="1"/>
          </p:cNvSpPr>
          <p:nvPr>
            <p:ph type="title"/>
          </p:nvPr>
        </p:nvSpPr>
        <p:spPr>
          <a:xfrm>
            <a:off x="974898" y="381000"/>
            <a:ext cx="8169102" cy="1477985"/>
          </a:xfrm>
        </p:spPr>
        <p:txBody>
          <a:bodyPr>
            <a:normAutofit fontScale="90000"/>
          </a:bodyPr>
          <a:lstStyle/>
          <a:p>
            <a:pPr lvl="0"/>
            <a:r>
              <a:rPr lang="en-US" b="1" dirty="0">
                <a:solidFill>
                  <a:srgbClr val="000000"/>
                </a:solidFill>
                <a:latin typeface="Arial"/>
                <a:ea typeface="Arial"/>
                <a:cs typeface="Arial"/>
                <a:sym typeface="Arial"/>
              </a:rPr>
              <a:t>Non-Classroom Management: </a:t>
            </a:r>
            <a:r>
              <a:rPr lang="en-US" b="1" dirty="0" smtClean="0">
                <a:solidFill>
                  <a:srgbClr val="000000"/>
                </a:solidFill>
                <a:latin typeface="Arial"/>
                <a:ea typeface="Arial"/>
                <a:cs typeface="Arial"/>
                <a:sym typeface="Arial"/>
              </a:rPr>
              <a:t/>
            </a:r>
            <a:br>
              <a:rPr lang="en-US" b="1" dirty="0" smtClean="0">
                <a:solidFill>
                  <a:srgbClr val="000000"/>
                </a:solidFill>
                <a:latin typeface="Arial"/>
                <a:ea typeface="Arial"/>
                <a:cs typeface="Arial"/>
                <a:sym typeface="Arial"/>
              </a:rPr>
            </a:br>
            <a:r>
              <a:rPr lang="en-US" b="1" dirty="0" smtClean="0">
                <a:solidFill>
                  <a:srgbClr val="000000"/>
                </a:solidFill>
                <a:latin typeface="Arial"/>
                <a:ea typeface="Arial"/>
                <a:cs typeface="Arial"/>
                <a:sym typeface="Arial"/>
              </a:rPr>
              <a:t>Self</a:t>
            </a:r>
            <a:r>
              <a:rPr lang="en-US" b="1" dirty="0">
                <a:solidFill>
                  <a:srgbClr val="000000"/>
                </a:solidFill>
                <a:latin typeface="Arial"/>
                <a:ea typeface="Arial"/>
                <a:cs typeface="Arial"/>
                <a:sym typeface="Arial"/>
              </a:rPr>
              <a:t>-Assessment</a:t>
            </a:r>
            <a:br>
              <a:rPr lang="en-US" b="1" dirty="0">
                <a:solidFill>
                  <a:srgbClr val="000000"/>
                </a:solidFill>
                <a:latin typeface="Arial"/>
                <a:ea typeface="Arial"/>
                <a:cs typeface="Arial"/>
                <a:sym typeface="Arial"/>
              </a:rPr>
            </a:br>
            <a:endParaRPr lang="en-US" dirty="0"/>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aphicFrame>
        <p:nvGraphicFramePr>
          <p:cNvPr id="219" name="Shape 219" descr="Indicate yes or no for the following questions: Did I have at least 4 postive for 1 negative student contacts?  Did I move throughout the area I was supervising, Did I frequently scan the area I was supervising? Did I positively interact with most of the students in the area? Did I handle most minor rule violations quickly and quietly? Did I follow school procedures for handling major rule violations? Do I know our school-wide expectations? Did I positively acknowledge at least 5 different students for displaying our school-wide expectations?  Overalll active supervision score: 7-8 yes = super supervision; 5-6 yes = so-so supervision; less than 5 yes = improvement needed." title="self-assessment form continued"/>
          <p:cNvGraphicFramePr/>
          <p:nvPr>
            <p:extLst>
              <p:ext uri="{D42A27DB-BD31-4B8C-83A1-F6EECF244321}">
                <p14:modId xmlns:p14="http://schemas.microsoft.com/office/powerpoint/2010/main" val="2377084282"/>
              </p:ext>
            </p:extLst>
          </p:nvPr>
        </p:nvGraphicFramePr>
        <p:xfrm>
          <a:off x="228600" y="457200"/>
          <a:ext cx="8382000" cy="6539963"/>
        </p:xfrm>
        <a:graphic>
          <a:graphicData uri="http://schemas.openxmlformats.org/drawingml/2006/table">
            <a:tbl>
              <a:tblPr firstRow="1">
                <a:noFill/>
                <a:tableStyleId>{9120124C-60C9-4A68-A1F9-A80A2C85331E}</a:tableStyleId>
              </a:tblPr>
              <a:tblGrid>
                <a:gridCol w="6934200"/>
                <a:gridCol w="1447800"/>
              </a:tblGrid>
              <a:tr h="530553">
                <a:tc>
                  <a:txBody>
                    <a:bodyPr/>
                    <a:lstStyle/>
                    <a:p>
                      <a:pPr marL="342900" marR="0" lvl="0" indent="-342900" algn="l" rtl="0">
                        <a:lnSpc>
                          <a:spcPct val="100000"/>
                        </a:lnSpc>
                        <a:spcBef>
                          <a:spcPts val="0"/>
                        </a:spcBef>
                        <a:spcAft>
                          <a:spcPts val="600"/>
                        </a:spcAft>
                        <a:buClr>
                          <a:schemeClr val="dk1"/>
                        </a:buClr>
                        <a:buSzPct val="100000"/>
                        <a:buFont typeface="Arial"/>
                        <a:buAutoNum type="arabicPeriod"/>
                      </a:pPr>
                      <a:r>
                        <a:rPr lang="en-US" sz="1600" b="0" i="1" u="none" strike="noStrike" cap="none" baseline="0" dirty="0">
                          <a:solidFill>
                            <a:schemeClr val="dk1"/>
                          </a:solidFill>
                          <a:latin typeface="Arial"/>
                          <a:ea typeface="Arial"/>
                          <a:cs typeface="Arial"/>
                          <a:sym typeface="Arial"/>
                        </a:rPr>
                        <a:t>Did I have at least </a:t>
                      </a:r>
                      <a:r>
                        <a:rPr lang="en-US" sz="1600" b="1" i="1" u="none" strike="noStrike" cap="none" baseline="0" dirty="0">
                          <a:solidFill>
                            <a:schemeClr val="dk1"/>
                          </a:solidFill>
                          <a:latin typeface="Arial"/>
                          <a:ea typeface="Arial"/>
                          <a:cs typeface="Arial"/>
                          <a:sym typeface="Arial"/>
                        </a:rPr>
                        <a:t>4 positive for 1 negative </a:t>
                      </a:r>
                      <a:r>
                        <a:rPr lang="en-US" sz="1600" b="0" i="1" u="none" strike="noStrike" cap="none" baseline="0" dirty="0">
                          <a:solidFill>
                            <a:schemeClr val="dk1"/>
                          </a:solidFill>
                          <a:latin typeface="Arial"/>
                          <a:ea typeface="Arial"/>
                          <a:cs typeface="Arial"/>
                          <a:sym typeface="Arial"/>
                        </a:rPr>
                        <a:t>student contacts?</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31485">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2.   Did I </a:t>
                      </a:r>
                      <a:r>
                        <a:rPr lang="en-US" sz="1600" b="1" i="1" u="none" strike="noStrike" cap="none" baseline="0">
                          <a:solidFill>
                            <a:schemeClr val="dk1"/>
                          </a:solidFill>
                          <a:latin typeface="Arial"/>
                          <a:ea typeface="Arial"/>
                          <a:cs typeface="Arial"/>
                          <a:sym typeface="Arial"/>
                        </a:rPr>
                        <a:t>move</a:t>
                      </a:r>
                      <a:r>
                        <a:rPr lang="en-US" sz="1600" b="0" i="1" u="none" strike="noStrike" cap="none" baseline="0">
                          <a:solidFill>
                            <a:schemeClr val="dk1"/>
                          </a:solidFill>
                          <a:latin typeface="Arial"/>
                          <a:ea typeface="Arial"/>
                          <a:cs typeface="Arial"/>
                          <a:sym typeface="Arial"/>
                        </a:rPr>
                        <a:t> throughout the area I was supervising?</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30553">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dirty="0">
                          <a:solidFill>
                            <a:schemeClr val="dk1"/>
                          </a:solidFill>
                          <a:latin typeface="Arial"/>
                          <a:ea typeface="Arial"/>
                          <a:cs typeface="Arial"/>
                          <a:sym typeface="Arial"/>
                        </a:rPr>
                        <a:t>3.   Did I frequently </a:t>
                      </a:r>
                      <a:r>
                        <a:rPr lang="en-US" sz="1600" b="1" i="1" u="none" strike="noStrike" cap="none" baseline="0" dirty="0">
                          <a:solidFill>
                            <a:schemeClr val="dk1"/>
                          </a:solidFill>
                          <a:latin typeface="Arial"/>
                          <a:ea typeface="Arial"/>
                          <a:cs typeface="Arial"/>
                          <a:sym typeface="Arial"/>
                        </a:rPr>
                        <a:t>scan</a:t>
                      </a:r>
                      <a:r>
                        <a:rPr lang="en-US" sz="1600" b="0" i="1" u="none" strike="noStrike" cap="none" baseline="0" dirty="0">
                          <a:solidFill>
                            <a:schemeClr val="dk1"/>
                          </a:solidFill>
                          <a:latin typeface="Arial"/>
                          <a:ea typeface="Arial"/>
                          <a:cs typeface="Arial"/>
                          <a:sym typeface="Arial"/>
                        </a:rPr>
                        <a:t> the area I was supervising?</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31485">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4.   Did I positively </a:t>
                      </a:r>
                      <a:r>
                        <a:rPr lang="en-US" sz="1600" b="1" i="1" u="none" strike="noStrike" cap="none" baseline="0">
                          <a:solidFill>
                            <a:schemeClr val="dk1"/>
                          </a:solidFill>
                          <a:latin typeface="Arial"/>
                          <a:ea typeface="Arial"/>
                          <a:cs typeface="Arial"/>
                          <a:sym typeface="Arial"/>
                        </a:rPr>
                        <a:t>interact</a:t>
                      </a:r>
                      <a:r>
                        <a:rPr lang="en-US" sz="1600" b="0" i="1" u="none" strike="noStrike" cap="none" baseline="0">
                          <a:solidFill>
                            <a:schemeClr val="dk1"/>
                          </a:solidFill>
                          <a:latin typeface="Arial"/>
                          <a:ea typeface="Arial"/>
                          <a:cs typeface="Arial"/>
                          <a:sym typeface="Arial"/>
                        </a:rPr>
                        <a:t> with most of the students in the area?</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30553">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5.   Did I handle most </a:t>
                      </a:r>
                      <a:r>
                        <a:rPr lang="en-US" sz="1600" b="1" i="1" u="none" strike="noStrike" cap="none" baseline="0">
                          <a:solidFill>
                            <a:schemeClr val="dk1"/>
                          </a:solidFill>
                          <a:latin typeface="Arial"/>
                          <a:ea typeface="Arial"/>
                          <a:cs typeface="Arial"/>
                          <a:sym typeface="Arial"/>
                        </a:rPr>
                        <a:t>minor</a:t>
                      </a:r>
                      <a:r>
                        <a:rPr lang="en-US" sz="1600" b="0" i="1" u="none" strike="noStrike" cap="none" baseline="0">
                          <a:solidFill>
                            <a:schemeClr val="dk1"/>
                          </a:solidFill>
                          <a:latin typeface="Arial"/>
                          <a:ea typeface="Arial"/>
                          <a:cs typeface="Arial"/>
                          <a:sym typeface="Arial"/>
                        </a:rPr>
                        <a:t> rule violations quickly and quietly?</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30553">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6.   Did I follow school procedures for handling </a:t>
                      </a:r>
                      <a:r>
                        <a:rPr lang="en-US" sz="1600" b="1" i="1" u="none" strike="noStrike" cap="none" baseline="0">
                          <a:solidFill>
                            <a:schemeClr val="dk1"/>
                          </a:solidFill>
                          <a:latin typeface="Arial"/>
                          <a:ea typeface="Arial"/>
                          <a:cs typeface="Arial"/>
                          <a:sym typeface="Arial"/>
                        </a:rPr>
                        <a:t>major </a:t>
                      </a:r>
                      <a:r>
                        <a:rPr lang="en-US" sz="1600" b="0" i="1" u="none" strike="noStrike" cap="none" baseline="0">
                          <a:solidFill>
                            <a:schemeClr val="dk1"/>
                          </a:solidFill>
                          <a:latin typeface="Arial"/>
                          <a:ea typeface="Arial"/>
                          <a:cs typeface="Arial"/>
                          <a:sym typeface="Arial"/>
                        </a:rPr>
                        <a:t>rule violations?</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31485">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7.   Do I know our </a:t>
                      </a:r>
                      <a:r>
                        <a:rPr lang="en-US" sz="1600" b="1" i="1" u="none" strike="noStrike" cap="none" baseline="0">
                          <a:solidFill>
                            <a:schemeClr val="dk1"/>
                          </a:solidFill>
                          <a:latin typeface="Arial"/>
                          <a:ea typeface="Arial"/>
                          <a:cs typeface="Arial"/>
                          <a:sym typeface="Arial"/>
                        </a:rPr>
                        <a:t>school-wide expectations</a:t>
                      </a:r>
                      <a:r>
                        <a:rPr lang="en-US" sz="1600" b="0" i="1" u="none" strike="noStrike" cap="none" baseline="0">
                          <a:solidFill>
                            <a:schemeClr val="dk1"/>
                          </a:solidFill>
                          <a:latin typeface="Arial"/>
                          <a:ea typeface="Arial"/>
                          <a:cs typeface="Arial"/>
                          <a:sym typeface="Arial"/>
                        </a:rPr>
                        <a:t> (positively stated rules)?</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780211">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8.   Did I </a:t>
                      </a:r>
                      <a:r>
                        <a:rPr lang="en-US" sz="1600" b="1" i="1" u="none" strike="noStrike" cap="none" baseline="0">
                          <a:solidFill>
                            <a:schemeClr val="dk1"/>
                          </a:solidFill>
                          <a:latin typeface="Arial"/>
                          <a:ea typeface="Arial"/>
                          <a:cs typeface="Arial"/>
                          <a:sym typeface="Arial"/>
                        </a:rPr>
                        <a:t>positively acknowledge</a:t>
                      </a:r>
                      <a:r>
                        <a:rPr lang="en-US" sz="1600" b="0" i="1" u="none" strike="noStrike" cap="none" baseline="0">
                          <a:solidFill>
                            <a:schemeClr val="dk1"/>
                          </a:solidFill>
                          <a:latin typeface="Arial"/>
                          <a:ea typeface="Arial"/>
                          <a:cs typeface="Arial"/>
                          <a:sym typeface="Arial"/>
                        </a:rPr>
                        <a:t> at least 5 different students for displaying our school-wide expectations?</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2043085">
                <a:tc>
                  <a:txBody>
                    <a:bodyPr/>
                    <a:lstStyle/>
                    <a:p>
                      <a:pPr marL="0" marR="0" lvl="0" indent="0" algn="l" rtl="0">
                        <a:lnSpc>
                          <a:spcPct val="100000"/>
                        </a:lnSpc>
                        <a:spcBef>
                          <a:spcPts val="0"/>
                        </a:spcBef>
                        <a:spcAft>
                          <a:spcPts val="0"/>
                        </a:spcAft>
                        <a:buClr>
                          <a:schemeClr val="dk1"/>
                        </a:buClr>
                        <a:buSzPct val="25000"/>
                        <a:buFont typeface="Arial"/>
                        <a:buNone/>
                      </a:pPr>
                      <a:r>
                        <a:rPr lang="en-US" sz="1600" b="0" i="1" u="none" strike="noStrike" cap="none" baseline="0" dirty="0">
                          <a:solidFill>
                            <a:schemeClr val="dk1"/>
                          </a:solidFill>
                          <a:latin typeface="Arial"/>
                          <a:ea typeface="Arial"/>
                          <a:cs typeface="Arial"/>
                          <a:sym typeface="Arial"/>
                        </a:rPr>
                        <a:t>Overall active supervision score:</a:t>
                      </a:r>
                    </a:p>
                    <a:p>
                      <a:pPr marL="0" marR="0" lvl="0" indent="0" algn="l" rtl="0">
                        <a:lnSpc>
                          <a:spcPct val="100000"/>
                        </a:lnSpc>
                        <a:spcBef>
                          <a:spcPts val="1200"/>
                        </a:spcBef>
                        <a:spcAft>
                          <a:spcPts val="0"/>
                        </a:spcAft>
                        <a:buClr>
                          <a:schemeClr val="dk1"/>
                        </a:buClr>
                        <a:buSzPct val="25000"/>
                        <a:buFont typeface="Arial"/>
                        <a:buNone/>
                      </a:pPr>
                      <a:r>
                        <a:rPr lang="en-US" sz="1600" b="0" i="1" u="none" strike="noStrike" cap="none" baseline="0" dirty="0">
                          <a:solidFill>
                            <a:schemeClr val="dk1"/>
                          </a:solidFill>
                          <a:latin typeface="Arial"/>
                          <a:ea typeface="Arial"/>
                          <a:cs typeface="Arial"/>
                          <a:sym typeface="Arial"/>
                        </a:rPr>
                        <a:t>7-8 “yes”  =  “Super Supervision”</a:t>
                      </a:r>
                    </a:p>
                    <a:p>
                      <a:pPr marL="0" marR="0" lvl="0" indent="0" algn="l" rtl="0">
                        <a:lnSpc>
                          <a:spcPct val="100000"/>
                        </a:lnSpc>
                        <a:spcBef>
                          <a:spcPts val="1200"/>
                        </a:spcBef>
                        <a:spcAft>
                          <a:spcPts val="0"/>
                        </a:spcAft>
                        <a:buClr>
                          <a:schemeClr val="dk1"/>
                        </a:buClr>
                        <a:buSzPct val="25000"/>
                        <a:buFont typeface="Arial"/>
                        <a:buNone/>
                      </a:pPr>
                      <a:r>
                        <a:rPr lang="en-US" sz="1600" b="0" i="1" u="none" strike="noStrike" cap="none" baseline="0" dirty="0">
                          <a:solidFill>
                            <a:schemeClr val="dk1"/>
                          </a:solidFill>
                          <a:latin typeface="Arial"/>
                          <a:ea typeface="Arial"/>
                          <a:cs typeface="Arial"/>
                          <a:sym typeface="Arial"/>
                        </a:rPr>
                        <a:t>5-6 “yes”  =  “So-So Supervision”</a:t>
                      </a:r>
                    </a:p>
                    <a:p>
                      <a:pPr marL="0" marR="0" lvl="0" indent="0" algn="l" rtl="0">
                        <a:lnSpc>
                          <a:spcPct val="100000"/>
                        </a:lnSpc>
                        <a:spcBef>
                          <a:spcPts val="1200"/>
                        </a:spcBef>
                        <a:spcAft>
                          <a:spcPts val="600"/>
                        </a:spcAft>
                        <a:buClr>
                          <a:schemeClr val="dk1"/>
                        </a:buClr>
                        <a:buSzPct val="25000"/>
                        <a:buFont typeface="Arial"/>
                        <a:buNone/>
                      </a:pPr>
                      <a:r>
                        <a:rPr lang="en-US" sz="1600" b="0" i="1" u="none" strike="noStrike" cap="none" baseline="0" dirty="0">
                          <a:solidFill>
                            <a:schemeClr val="dk1"/>
                          </a:solidFill>
                          <a:latin typeface="Arial"/>
                          <a:ea typeface="Arial"/>
                          <a:cs typeface="Arial"/>
                          <a:sym typeface="Arial"/>
                        </a:rPr>
                        <a:t>&lt;5  “yes”  =  “Improvement Needed”</a:t>
                      </a:r>
                    </a:p>
                  </a:txBody>
                  <a:tcPr marL="67000" marR="67000" marT="182900" marB="9145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dirty="0">
                          <a:solidFill>
                            <a:schemeClr val="dk1"/>
                          </a:solidFill>
                          <a:latin typeface="Arial"/>
                          <a:ea typeface="Arial"/>
                          <a:cs typeface="Arial"/>
                          <a:sym typeface="Arial"/>
                        </a:rPr>
                        <a:t># Yes______</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bl>
          </a:graphicData>
        </a:graphic>
      </p:graphicFrame>
      <p:sp>
        <p:nvSpPr>
          <p:cNvPr id="2" name="Title 1"/>
          <p:cNvSpPr>
            <a:spLocks noGrp="1"/>
          </p:cNvSpPr>
          <p:nvPr>
            <p:ph type="title"/>
          </p:nvPr>
        </p:nvSpPr>
        <p:spPr>
          <a:xfrm>
            <a:off x="228600" y="1"/>
            <a:ext cx="5257800" cy="380999"/>
          </a:xfrm>
        </p:spPr>
        <p:txBody>
          <a:bodyPr>
            <a:normAutofit/>
          </a:bodyPr>
          <a:lstStyle/>
          <a:p>
            <a:r>
              <a:rPr lang="en-US" sz="1400" dirty="0" smtClean="0"/>
              <a:t>Supervision Self-Assessment</a:t>
            </a:r>
            <a:endParaRPr lang="en-US" sz="1400" dirty="0"/>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304800"/>
            <a:ext cx="713232" cy="713232"/>
          </a:xfrm>
          <a:prstGeom prst="rect">
            <a:avLst/>
          </a:prstGeom>
          <a:effectLst>
            <a:outerShdw blurRad="50800" dist="38100" dir="2700000" algn="tl" rotWithShape="0">
              <a:srgbClr val="000000">
                <a:alpha val="43000"/>
              </a:srgbClr>
            </a:outerShdw>
          </a:effectLst>
        </p:spPr>
      </p:pic>
      <p:sp>
        <p:nvSpPr>
          <p:cNvPr id="1508" name="Shape 1508"/>
          <p:cNvSpPr txBox="1">
            <a:spLocks noGrp="1"/>
          </p:cNvSpPr>
          <p:nvPr>
            <p:ph idx="1"/>
          </p:nvPr>
        </p:nvSpPr>
        <p:spPr>
          <a:prstGeom prst="rect">
            <a:avLst/>
          </a:prstGeom>
          <a:noFill/>
          <a:ln>
            <a:noFill/>
          </a:ln>
        </p:spPr>
        <p:txBody>
          <a:bodyPr wrap="square" lIns="91425" tIns="45700" rIns="91425" bIns="45700" anchor="t" anchorCtr="0">
            <a:noAutofit/>
          </a:bodyPr>
          <a:lstStyle/>
          <a:p>
            <a:pPr marL="342900" marR="0" lvl="0" indent="-292100" algn="l" rtl="0">
              <a:lnSpc>
                <a:spcPct val="90000"/>
              </a:lnSpc>
              <a:spcBef>
                <a:spcPts val="0"/>
              </a:spcBef>
              <a:spcAft>
                <a:spcPts val="0"/>
              </a:spcAft>
              <a:buClr>
                <a:schemeClr val="dk1"/>
              </a:buClr>
              <a:buSzPct val="100000"/>
              <a:buFont typeface="Arial"/>
              <a:buChar char="•"/>
            </a:pPr>
            <a:r>
              <a:rPr lang="en" sz="2400" b="0" i="0" u="none" strike="noStrike" cap="none">
                <a:solidFill>
                  <a:schemeClr val="dk1"/>
                </a:solidFill>
                <a:latin typeface="Calibri"/>
                <a:ea typeface="Calibri"/>
                <a:cs typeface="Calibri"/>
                <a:sym typeface="Calibri"/>
              </a:rPr>
              <a:t>Determine the extent effective non-classroom management practices are in place.</a:t>
            </a:r>
          </a:p>
          <a:p>
            <a:pPr marL="342900" marR="0" lvl="0" indent="-292100" algn="l" rtl="0">
              <a:lnSpc>
                <a:spcPct val="90000"/>
              </a:lnSpc>
              <a:spcBef>
                <a:spcPts val="640"/>
              </a:spcBef>
              <a:spcAft>
                <a:spcPts val="0"/>
              </a:spcAft>
              <a:buClr>
                <a:schemeClr val="dk1"/>
              </a:buClr>
              <a:buSzPct val="100000"/>
              <a:buFont typeface="Arial"/>
              <a:buChar char="•"/>
            </a:pPr>
            <a:r>
              <a:rPr lang="en" sz="2400" b="0" i="0" u="none" strike="noStrike" cap="none">
                <a:solidFill>
                  <a:schemeClr val="dk1"/>
                </a:solidFill>
                <a:latin typeface="Calibri"/>
                <a:ea typeface="Calibri"/>
                <a:cs typeface="Calibri"/>
                <a:sym typeface="Calibri"/>
              </a:rPr>
              <a:t>Teach best practices. </a:t>
            </a:r>
          </a:p>
          <a:p>
            <a:pPr marL="342900" marR="0" lvl="0" indent="-292100" algn="l" rtl="0">
              <a:lnSpc>
                <a:spcPct val="90000"/>
              </a:lnSpc>
              <a:spcBef>
                <a:spcPts val="640"/>
              </a:spcBef>
              <a:spcAft>
                <a:spcPts val="0"/>
              </a:spcAft>
              <a:buClr>
                <a:schemeClr val="dk1"/>
              </a:buClr>
              <a:buSzPct val="100000"/>
              <a:buFont typeface="Arial"/>
              <a:buChar char="•"/>
            </a:pPr>
            <a:r>
              <a:rPr lang="en" sz="2400" b="0" i="0" u="none" strike="noStrike" cap="none">
                <a:solidFill>
                  <a:schemeClr val="dk1"/>
                </a:solidFill>
                <a:latin typeface="Calibri"/>
                <a:ea typeface="Calibri"/>
                <a:cs typeface="Calibri"/>
                <a:sym typeface="Calibri"/>
              </a:rPr>
              <a:t>Develop an action plan for enhancing or maintaining practices – what, when, how, by when?</a:t>
            </a:r>
          </a:p>
          <a:p>
            <a:pPr marL="342900" marR="0" lvl="0" indent="-292100" algn="l" rtl="0">
              <a:lnSpc>
                <a:spcPct val="90000"/>
              </a:lnSpc>
              <a:spcBef>
                <a:spcPts val="640"/>
              </a:spcBef>
              <a:spcAft>
                <a:spcPts val="0"/>
              </a:spcAft>
              <a:buClr>
                <a:schemeClr val="dk1"/>
              </a:buClr>
              <a:buSzPct val="100000"/>
              <a:buFont typeface="Arial"/>
              <a:buChar char="•"/>
            </a:pPr>
            <a:r>
              <a:rPr lang="en" sz="2400" b="0" i="0" u="none" strike="noStrike" cap="none">
                <a:solidFill>
                  <a:schemeClr val="dk1"/>
                </a:solidFill>
                <a:latin typeface="Calibri"/>
                <a:ea typeface="Calibri"/>
                <a:cs typeface="Calibri"/>
                <a:sym typeface="Calibri"/>
              </a:rPr>
              <a:t>Evaluate impact of changes in practice.</a:t>
            </a:r>
          </a:p>
          <a:p>
            <a:pPr marL="342900" marR="0" lvl="0" indent="-292100" algn="l" rtl="0">
              <a:lnSpc>
                <a:spcPct val="90000"/>
              </a:lnSpc>
              <a:spcBef>
                <a:spcPts val="640"/>
              </a:spcBef>
              <a:buClr>
                <a:schemeClr val="dk1"/>
              </a:buClr>
              <a:buSzPct val="100000"/>
              <a:buFont typeface="Arial"/>
              <a:buChar char="•"/>
            </a:pPr>
            <a:r>
              <a:rPr lang="en" sz="2400" b="0" i="0" u="none" strike="noStrike" cap="none">
                <a:solidFill>
                  <a:schemeClr val="dk1"/>
                </a:solidFill>
                <a:latin typeface="Calibri"/>
                <a:ea typeface="Calibri"/>
                <a:cs typeface="Calibri"/>
                <a:sym typeface="Calibri"/>
              </a:rPr>
              <a:t>Can be completed as a self-assessment or by an observer.</a:t>
            </a:r>
          </a:p>
        </p:txBody>
      </p:sp>
      <p:sp>
        <p:nvSpPr>
          <p:cNvPr id="1507" name="Shape 1507"/>
          <p:cNvSpPr txBox="1">
            <a:spLocks noGrp="1"/>
          </p:cNvSpPr>
          <p:nvPr>
            <p:ph type="title"/>
          </p:nvPr>
        </p:nvSpPr>
        <p:spPr>
          <a:xfrm>
            <a:off x="365298" y="350815"/>
            <a:ext cx="8473902" cy="915357"/>
          </a:xfrm>
          <a:prstGeom prst="rect">
            <a:avLst/>
          </a:prstGeom>
          <a:noFill/>
          <a:ln>
            <a:noFill/>
          </a:ln>
        </p:spPr>
        <p:txBody>
          <a:bodyPr wrap="square" lIns="91425" tIns="45700" rIns="91425" bIns="45700" anchor="ctr" anchorCtr="0">
            <a:noAutofit/>
          </a:bodyPr>
          <a:lstStyle/>
          <a:p>
            <a:pPr marL="0" marR="0" lvl="0" indent="0" algn="ctr" rtl="0">
              <a:spcBef>
                <a:spcPts val="0"/>
              </a:spcBef>
              <a:buClr>
                <a:schemeClr val="dk1"/>
              </a:buClr>
              <a:buSzPct val="25000"/>
              <a:buFont typeface="Calibri"/>
              <a:buNone/>
            </a:pPr>
            <a:r>
              <a:rPr lang="en" sz="4400" b="0" i="0" u="none" strike="noStrike" cap="none" dirty="0">
                <a:solidFill>
                  <a:schemeClr val="dk1"/>
                </a:solidFill>
                <a:latin typeface="Calibri"/>
                <a:ea typeface="Calibri"/>
                <a:cs typeface="Calibri"/>
                <a:sym typeface="Calibri"/>
              </a:rPr>
              <a:t>Purpose of the Self-Assessment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pic>
        <p:nvPicPr>
          <p:cNvPr id="4" name="Picture 3" descr=" Blue and white logo of an arrow point up and to the right." title="Action-Planning-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152400"/>
            <a:ext cx="1018243" cy="1018243"/>
          </a:xfrm>
          <a:prstGeom prst="rect">
            <a:avLst/>
          </a:prstGeom>
          <a:effectLst>
            <a:outerShdw blurRad="50800" dist="38100" dir="2700000" algn="tl" rotWithShape="0">
              <a:prstClr val="black">
                <a:alpha val="40000"/>
              </a:prstClr>
            </a:outerShdw>
          </a:effectLst>
        </p:spPr>
      </p:pic>
      <p:pic>
        <p:nvPicPr>
          <p:cNvPr id="1533" name="Shape 1533" descr="The cartoon shows a teacher in front of a class.  One student has his hand raised an asks, &quot;Mr. Osborne, may I be excused?  My brain is full.&quot;" title="Gary Larson cartoon"/>
          <p:cNvPicPr preferRelativeResize="0"/>
          <p:nvPr/>
        </p:nvPicPr>
        <p:blipFill rotWithShape="1">
          <a:blip r:embed="rId4">
            <a:alphaModFix/>
          </a:blip>
          <a:srcRect/>
          <a:stretch/>
        </p:blipFill>
        <p:spPr>
          <a:xfrm>
            <a:off x="1676399" y="1143000"/>
            <a:ext cx="6134100" cy="5568800"/>
          </a:xfrm>
          <a:prstGeom prst="rect">
            <a:avLst/>
          </a:prstGeom>
          <a:noFill/>
          <a:ln>
            <a:noFill/>
          </a:ln>
        </p:spPr>
      </p:pic>
      <p:sp>
        <p:nvSpPr>
          <p:cNvPr id="1534" name="Shape 1534"/>
          <p:cNvSpPr txBox="1">
            <a:spLocks noGrp="1"/>
          </p:cNvSpPr>
          <p:nvPr>
            <p:ph type="title" idx="4294967295"/>
          </p:nvPr>
        </p:nvSpPr>
        <p:spPr>
          <a:xfrm>
            <a:off x="1371600" y="0"/>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chemeClr val="dk1"/>
              </a:buClr>
              <a:buSzPct val="25000"/>
              <a:buFont typeface="Calibri"/>
              <a:buNone/>
            </a:pPr>
            <a:r>
              <a:rPr lang="en" sz="4400" b="0" i="0" u="none" strike="noStrike" cap="none" dirty="0">
                <a:solidFill>
                  <a:schemeClr val="dk1"/>
                </a:solidFill>
                <a:latin typeface="Calibri"/>
                <a:ea typeface="Calibri"/>
                <a:cs typeface="Calibri"/>
                <a:sym typeface="Calibri"/>
              </a:rPr>
              <a:t>Time for planning!</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pic>
        <p:nvPicPr>
          <p:cNvPr id="4" name="Picture 3" descr=" Blue and white logo of an arrow point up and to the right." title="Action-Planning-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381000"/>
            <a:ext cx="1018243" cy="1018243"/>
          </a:xfrm>
          <a:prstGeom prst="rect">
            <a:avLst/>
          </a:prstGeom>
          <a:effectLst>
            <a:outerShdw blurRad="50800" dist="38100" dir="2700000" algn="tl" rotWithShape="0">
              <a:prstClr val="black">
                <a:alpha val="40000"/>
              </a:prstClr>
            </a:outerShdw>
          </a:effectLst>
        </p:spPr>
      </p:pic>
      <p:sp>
        <p:nvSpPr>
          <p:cNvPr id="1540" name="Shape 1540"/>
          <p:cNvSpPr txBox="1">
            <a:spLocks noGrp="1"/>
          </p:cNvSpPr>
          <p:nvPr>
            <p:ph idx="1"/>
          </p:nvPr>
        </p:nvSpPr>
        <p:spPr>
          <a:prstGeom prst="rect">
            <a:avLst/>
          </a:prstGeom>
          <a:noFill/>
          <a:ln>
            <a:noFill/>
          </a:ln>
        </p:spPr>
        <p:txBody>
          <a:bodyPr wrap="square" lIns="91425" tIns="45700" rIns="91425" bIns="45700" anchor="t" anchorCtr="0">
            <a:noAutofit/>
          </a:bodyPr>
          <a:lstStyle/>
          <a:p>
            <a:pPr marL="0" indent="0">
              <a:spcBef>
                <a:spcPts val="0"/>
              </a:spcBef>
              <a:buSzPct val="95000"/>
              <a:buNone/>
            </a:pPr>
            <a:r>
              <a:rPr lang="en-US" sz="2600" dirty="0" smtClean="0">
                <a:solidFill>
                  <a:schemeClr val="dk1"/>
                </a:solidFill>
                <a:latin typeface="Merriweather"/>
                <a:ea typeface="Merriweather"/>
                <a:cs typeface="Merriweather"/>
                <a:sym typeface="Merriweather"/>
              </a:rPr>
              <a:t>Discuss </a:t>
            </a:r>
            <a:r>
              <a:rPr lang="en" sz="2600" dirty="0" smtClean="0">
                <a:solidFill>
                  <a:schemeClr val="dk1"/>
                </a:solidFill>
                <a:latin typeface="Merriweather"/>
                <a:ea typeface="Merriweather"/>
                <a:cs typeface="Merriweather"/>
                <a:sym typeface="Merriweather"/>
              </a:rPr>
              <a:t>teaching/re-teaching </a:t>
            </a:r>
            <a:r>
              <a:rPr lang="en" sz="2600" dirty="0">
                <a:solidFill>
                  <a:schemeClr val="dk1"/>
                </a:solidFill>
                <a:latin typeface="Merriweather"/>
                <a:ea typeface="Merriweather"/>
                <a:cs typeface="Merriweather"/>
                <a:sym typeface="Merriweather"/>
              </a:rPr>
              <a:t>expectations in non-classroom settings.</a:t>
            </a:r>
          </a:p>
          <a:p>
            <a:pPr marL="0" marR="0" lvl="0" indent="0" algn="l" rtl="0">
              <a:spcBef>
                <a:spcPts val="0"/>
              </a:spcBef>
              <a:spcAft>
                <a:spcPts val="0"/>
              </a:spcAft>
              <a:buClr>
                <a:srgbClr val="0BD0D9"/>
              </a:buClr>
              <a:buSzPct val="95000"/>
              <a:buNone/>
            </a:pPr>
            <a:endParaRPr lang="en-US" sz="2600" dirty="0" smtClean="0">
              <a:solidFill>
                <a:schemeClr val="dk1"/>
              </a:solidFill>
              <a:latin typeface="Merriweather"/>
              <a:ea typeface="Merriweather"/>
              <a:cs typeface="Merriweather"/>
              <a:sym typeface="Merriweather"/>
            </a:endParaRPr>
          </a:p>
          <a:p>
            <a:pPr marL="0" marR="0" lvl="0" indent="0" algn="l" rtl="0">
              <a:spcBef>
                <a:spcPts val="0"/>
              </a:spcBef>
              <a:spcAft>
                <a:spcPts val="0"/>
              </a:spcAft>
              <a:buClr>
                <a:srgbClr val="0BD0D9"/>
              </a:buClr>
              <a:buSzPct val="95000"/>
              <a:buNone/>
            </a:pPr>
            <a:r>
              <a:rPr lang="en" sz="2600" b="1" i="0" u="none" strike="noStrike" cap="none" dirty="0" smtClean="0">
                <a:solidFill>
                  <a:schemeClr val="dk1"/>
                </a:solidFill>
                <a:latin typeface="Merriweather"/>
                <a:ea typeface="Merriweather"/>
                <a:cs typeface="Merriweather"/>
                <a:sym typeface="Merriweather"/>
              </a:rPr>
              <a:t>Active </a:t>
            </a:r>
            <a:r>
              <a:rPr lang="en" sz="2600" b="1" i="0" u="none" strike="noStrike" cap="none" dirty="0">
                <a:solidFill>
                  <a:schemeClr val="dk1"/>
                </a:solidFill>
                <a:latin typeface="Merriweather"/>
                <a:ea typeface="Merriweather"/>
                <a:cs typeface="Merriweather"/>
                <a:sym typeface="Merriweather"/>
              </a:rPr>
              <a:t>Supervision </a:t>
            </a:r>
            <a:endParaRPr lang="en-US" sz="2600" b="1" dirty="0">
              <a:solidFill>
                <a:schemeClr val="dk1"/>
              </a:solidFill>
              <a:latin typeface="Merriweather"/>
              <a:ea typeface="Merriweather"/>
              <a:cs typeface="Merriweather"/>
              <a:sym typeface="Merriweather"/>
            </a:endParaRPr>
          </a:p>
          <a:p>
            <a:pPr marL="457200" indent="-457200">
              <a:spcBef>
                <a:spcPts val="0"/>
              </a:spcBef>
              <a:buSzPct val="95000"/>
            </a:pPr>
            <a:r>
              <a:rPr lang="en" sz="2600" b="0" i="0" u="none" strike="noStrike" cap="none" dirty="0" smtClean="0">
                <a:solidFill>
                  <a:schemeClr val="dk1"/>
                </a:solidFill>
                <a:latin typeface="Merriweather"/>
                <a:ea typeface="Merriweather"/>
                <a:cs typeface="Merriweather"/>
                <a:sym typeface="Merriweather"/>
              </a:rPr>
              <a:t>Who </a:t>
            </a:r>
            <a:r>
              <a:rPr lang="en" sz="2600" b="0" i="0" u="none" strike="noStrike" cap="none" dirty="0">
                <a:solidFill>
                  <a:schemeClr val="dk1"/>
                </a:solidFill>
                <a:latin typeface="Merriweather"/>
                <a:ea typeface="Merriweather"/>
                <a:cs typeface="Merriweather"/>
                <a:sym typeface="Merriweather"/>
              </a:rPr>
              <a:t>needs training? </a:t>
            </a:r>
            <a:endParaRPr lang="en-US" sz="2600" b="0" i="0" u="none" strike="noStrike" cap="none" dirty="0" smtClean="0">
              <a:solidFill>
                <a:schemeClr val="dk1"/>
              </a:solidFill>
              <a:latin typeface="Merriweather"/>
              <a:ea typeface="Merriweather"/>
              <a:cs typeface="Merriweather"/>
              <a:sym typeface="Merriweather"/>
            </a:endParaRPr>
          </a:p>
          <a:p>
            <a:pPr marL="457200" indent="-457200">
              <a:spcBef>
                <a:spcPts val="0"/>
              </a:spcBef>
              <a:buSzPct val="95000"/>
            </a:pPr>
            <a:r>
              <a:rPr lang="en" sz="2600" b="0" i="0" u="none" strike="noStrike" cap="none" dirty="0" smtClean="0">
                <a:solidFill>
                  <a:schemeClr val="dk1"/>
                </a:solidFill>
                <a:latin typeface="Merriweather"/>
                <a:ea typeface="Merriweather"/>
                <a:cs typeface="Merriweather"/>
                <a:sym typeface="Merriweather"/>
              </a:rPr>
              <a:t>What </a:t>
            </a:r>
            <a:r>
              <a:rPr lang="en" sz="2600" b="0" i="0" u="none" strike="noStrike" cap="none" dirty="0">
                <a:solidFill>
                  <a:schemeClr val="dk1"/>
                </a:solidFill>
                <a:latin typeface="Merriweather"/>
                <a:ea typeface="Merriweather"/>
                <a:cs typeface="Merriweather"/>
                <a:sym typeface="Merriweather"/>
              </a:rPr>
              <a:t>non-classroom settings should be </a:t>
            </a:r>
            <a:r>
              <a:rPr lang="en-US" sz="2600" b="0" i="0" u="none" strike="noStrike" cap="none" dirty="0" smtClean="0">
                <a:solidFill>
                  <a:schemeClr val="dk1"/>
                </a:solidFill>
                <a:latin typeface="Merriweather"/>
                <a:ea typeface="Merriweather"/>
                <a:cs typeface="Merriweather"/>
                <a:sym typeface="Merriweather"/>
              </a:rPr>
              <a:t>the </a:t>
            </a:r>
            <a:r>
              <a:rPr lang="en" sz="2600" b="0" i="0" u="none" strike="noStrike" cap="none" dirty="0" smtClean="0">
                <a:solidFill>
                  <a:schemeClr val="dk1"/>
                </a:solidFill>
                <a:latin typeface="Merriweather"/>
                <a:ea typeface="Merriweather"/>
                <a:cs typeface="Merriweather"/>
                <a:sym typeface="Merriweather"/>
              </a:rPr>
              <a:t>focus </a:t>
            </a:r>
            <a:r>
              <a:rPr lang="en" sz="2600" b="0" i="0" u="none" strike="noStrike" cap="none" dirty="0">
                <a:solidFill>
                  <a:schemeClr val="dk1"/>
                </a:solidFill>
                <a:latin typeface="Merriweather"/>
                <a:ea typeface="Merriweather"/>
                <a:cs typeface="Merriweather"/>
                <a:sym typeface="Merriweather"/>
              </a:rPr>
              <a:t>in your school? </a:t>
            </a:r>
            <a:endParaRPr lang="en-US" sz="2600" b="0" i="0" u="none" strike="noStrike" cap="none" dirty="0" smtClean="0">
              <a:solidFill>
                <a:schemeClr val="dk1"/>
              </a:solidFill>
              <a:latin typeface="Merriweather"/>
              <a:ea typeface="Merriweather"/>
              <a:cs typeface="Merriweather"/>
              <a:sym typeface="Merriweather"/>
            </a:endParaRPr>
          </a:p>
          <a:p>
            <a:pPr marL="0" indent="0">
              <a:spcBef>
                <a:spcPts val="0"/>
              </a:spcBef>
              <a:buSzPct val="95000"/>
              <a:buNone/>
            </a:pPr>
            <a:endParaRPr lang="en" sz="2600" b="0" i="0" u="none" strike="noStrike" cap="none" dirty="0">
              <a:solidFill>
                <a:schemeClr val="dk1"/>
              </a:solidFill>
              <a:latin typeface="Merriweather"/>
              <a:ea typeface="Merriweather"/>
              <a:cs typeface="Merriweather"/>
              <a:sym typeface="Merriweather"/>
            </a:endParaRPr>
          </a:p>
          <a:p>
            <a:pPr marL="273050" marR="0" lvl="0" indent="-273050" algn="l" rtl="0">
              <a:spcBef>
                <a:spcPts val="0"/>
              </a:spcBef>
              <a:spcAft>
                <a:spcPts val="0"/>
              </a:spcAft>
              <a:buClr>
                <a:srgbClr val="0BD0D9"/>
              </a:buClr>
              <a:buSzPct val="95000"/>
              <a:buFont typeface="Merriweather"/>
              <a:buNone/>
            </a:pPr>
            <a:endParaRPr sz="2600" b="0" i="0" u="none" strike="noStrike" cap="none" dirty="0">
              <a:solidFill>
                <a:schemeClr val="dk1"/>
              </a:solidFill>
              <a:latin typeface="Merriweather"/>
              <a:ea typeface="Merriweather"/>
              <a:cs typeface="Merriweather"/>
              <a:sym typeface="Merriweather"/>
            </a:endParaRPr>
          </a:p>
          <a:p>
            <a:pPr marL="273050" marR="0" lvl="0" indent="-273050" algn="l" rtl="0">
              <a:lnSpc>
                <a:spcPct val="100000"/>
              </a:lnSpc>
              <a:spcBef>
                <a:spcPts val="0"/>
              </a:spcBef>
              <a:spcAft>
                <a:spcPts val="0"/>
              </a:spcAft>
              <a:buClr>
                <a:srgbClr val="0BD0D9"/>
              </a:buClr>
              <a:buSzPct val="95000"/>
              <a:buFont typeface="Merriweather"/>
              <a:buNone/>
            </a:pPr>
            <a:endParaRPr sz="2600" b="0" i="0" u="none" strike="noStrike" cap="none" dirty="0">
              <a:solidFill>
                <a:schemeClr val="dk1"/>
              </a:solidFill>
              <a:latin typeface="Merriweather"/>
              <a:ea typeface="Merriweather"/>
              <a:cs typeface="Merriweather"/>
              <a:sym typeface="Merriweather"/>
            </a:endParaRPr>
          </a:p>
          <a:p>
            <a:pPr marL="0" marR="0" lvl="0" indent="0" algn="l" rtl="0">
              <a:spcBef>
                <a:spcPts val="0"/>
              </a:spcBef>
              <a:buClr>
                <a:schemeClr val="dk1"/>
              </a:buClr>
              <a:buSzPct val="25000"/>
              <a:buFont typeface="Arial"/>
              <a:buNone/>
            </a:pPr>
            <a:endParaRPr sz="2600" b="0" i="0" u="none" strike="noStrike" cap="none" dirty="0">
              <a:solidFill>
                <a:schemeClr val="dk1"/>
              </a:solidFill>
              <a:latin typeface="Merriweather"/>
              <a:ea typeface="Merriweather"/>
              <a:cs typeface="Merriweather"/>
              <a:sym typeface="Merriweather"/>
            </a:endParaRPr>
          </a:p>
        </p:txBody>
      </p:sp>
      <p:sp>
        <p:nvSpPr>
          <p:cNvPr id="1539" name="Shape 1539"/>
          <p:cNvSpPr txBox="1">
            <a:spLocks noGrp="1"/>
          </p:cNvSpPr>
          <p:nvPr>
            <p:ph type="title"/>
          </p:nvPr>
        </p:nvSpPr>
        <p:spPr>
          <a:xfrm>
            <a:off x="1524000" y="381000"/>
            <a:ext cx="6987106" cy="915357"/>
          </a:xfrm>
          <a:prstGeom prst="rect">
            <a:avLst/>
          </a:prstGeom>
          <a:noFill/>
          <a:ln>
            <a:noFill/>
          </a:ln>
        </p:spPr>
        <p:txBody>
          <a:bodyPr wrap="square"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 sz="5000" b="0" i="0" u="none" strike="noStrike" cap="none" dirty="0">
                <a:solidFill>
                  <a:schemeClr val="dk2"/>
                </a:solidFill>
                <a:latin typeface="Calibri"/>
                <a:ea typeface="Calibri"/>
                <a:cs typeface="Calibri"/>
                <a:sym typeface="Calibri"/>
              </a:rPr>
              <a:t>Action Plan: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ffective Schoolwide Interventions" title="OSEP Center on Positive Behavioral Interventions and Supports"/>
          <p:cNvPicPr>
            <a:picLocks noChangeAspect="1" noChangeArrowheads="1"/>
          </p:cNvPicPr>
          <p:nvPr>
            <p:custDataLst>
              <p:tags r:id="rId2"/>
            </p:custDataLst>
          </p:nvPr>
        </p:nvPicPr>
        <p:blipFill>
          <a:blip r:embed="rId6">
            <a:extLst>
              <a:ext uri="{28A0092B-C50C-407E-A947-70E740481C1C}">
                <a14:useLocalDpi xmlns:a14="http://schemas.microsoft.com/office/drawing/2010/main"/>
              </a:ext>
            </a:extLst>
          </a:blip>
          <a:srcRect/>
          <a:stretch>
            <a:fillRect/>
          </a:stretch>
        </p:blipFill>
        <p:spPr bwMode="auto">
          <a:xfrm>
            <a:off x="3136900" y="3685093"/>
            <a:ext cx="2870200" cy="87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6" title="Logo for Illinois PBS Network"/>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a:ext>
            </a:extLst>
          </a:blip>
          <a:srcRect/>
          <a:stretch>
            <a:fillRect/>
          </a:stretch>
        </p:blipFill>
        <p:spPr bwMode="auto">
          <a:xfrm>
            <a:off x="6462458" y="2874312"/>
            <a:ext cx="1412240" cy="57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9" title="Logo for Wisconsin PBIS Network"/>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12618" r="2689"/>
          <a:stretch/>
        </p:blipFill>
        <p:spPr bwMode="auto">
          <a:xfrm>
            <a:off x="4256273" y="5009342"/>
            <a:ext cx="3559859" cy="105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1" descr="RTI for behavior" title="Logo for Florida's Positive Behavior Support Project"/>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814211" y="5538491"/>
            <a:ext cx="3043502" cy="64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title="Logo for Virginia Tiered Systems of Supports"/>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694509" y="3927944"/>
            <a:ext cx="1931242" cy="855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title="Logo for Missouri Schoolwide Positive Behavior Support"/>
          <p:cNvPicPr>
            <a:picLocks noChangeAspect="1"/>
          </p:cNvPicPr>
          <p:nvPr/>
        </p:nvPicPr>
        <p:blipFill>
          <a:blip r:embed="rId11"/>
          <a:stretch>
            <a:fillRect/>
          </a:stretch>
        </p:blipFill>
        <p:spPr>
          <a:xfrm>
            <a:off x="850786" y="3867502"/>
            <a:ext cx="1581697" cy="1381349"/>
          </a:xfrm>
          <a:prstGeom prst="rect">
            <a:avLst/>
          </a:prstGeom>
        </p:spPr>
      </p:pic>
      <p:pic>
        <p:nvPicPr>
          <p:cNvPr id="6" name="Picture 5" title="Logo for PBIS Maryland"/>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273144" y="2778944"/>
            <a:ext cx="1185764" cy="670748"/>
          </a:xfrm>
          <a:prstGeom prst="rect">
            <a:avLst/>
          </a:prstGeom>
        </p:spPr>
      </p:pic>
      <p:grpSp>
        <p:nvGrpSpPr>
          <p:cNvPr id="18" name="Group 17" title="Logos for Midwest PBIS Network and Mid-Atlantic PBIS Network"/>
          <p:cNvGrpSpPr/>
          <p:nvPr/>
        </p:nvGrpSpPr>
        <p:grpSpPr>
          <a:xfrm>
            <a:off x="3293533" y="2202848"/>
            <a:ext cx="2556934" cy="1177310"/>
            <a:chOff x="2834308" y="2395711"/>
            <a:chExt cx="3475384" cy="1600200"/>
          </a:xfrm>
        </p:grpSpPr>
        <p:pic>
          <p:nvPicPr>
            <p:cNvPr id="9" name="Picture 8" title="Logo for Mid-Atlantic PBIS Network"/>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709492" y="2395711"/>
              <a:ext cx="1600200" cy="1600200"/>
            </a:xfrm>
            <a:prstGeom prst="rect">
              <a:avLst/>
            </a:prstGeom>
          </p:spPr>
        </p:pic>
        <p:pic>
          <p:nvPicPr>
            <p:cNvPr id="10" name="Picture 9" title="Logo for Midwest PBIS Network"/>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834308" y="2395711"/>
              <a:ext cx="1600200" cy="1600200"/>
            </a:xfrm>
            <a:prstGeom prst="rect">
              <a:avLst/>
            </a:prstGeom>
          </p:spPr>
        </p:pic>
      </p:grpSp>
      <p:pic>
        <p:nvPicPr>
          <p:cNvPr id="2" name="Picture 1" descr="Minnesota PBIS Logo.jpg" title="Logo for Minnesota PBIS"/>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56816" y="1890210"/>
            <a:ext cx="1718632" cy="754050"/>
          </a:xfrm>
          <a:prstGeom prst="rect">
            <a:avLst/>
          </a:prstGeom>
        </p:spPr>
      </p:pic>
      <p:pic>
        <p:nvPicPr>
          <p:cNvPr id="17" name="Picture 16" title="Thank you!"/>
          <p:cNvPicPr>
            <a:picLocks noChangeAspect="1"/>
          </p:cNvPicPr>
          <p:nvPr/>
        </p:nvPicPr>
        <p:blipFill>
          <a:blip r:embed="rId16"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rot="20828175">
            <a:off x="6679519" y="311189"/>
            <a:ext cx="2345339" cy="1334694"/>
          </a:xfrm>
          <a:prstGeom prst="rect">
            <a:avLst/>
          </a:prstGeom>
        </p:spPr>
      </p:pic>
      <p:sp>
        <p:nvSpPr>
          <p:cNvPr id="3" name="Title 2"/>
          <p:cNvSpPr>
            <a:spLocks noGrp="1"/>
          </p:cNvSpPr>
          <p:nvPr>
            <p:ph type="title"/>
          </p:nvPr>
        </p:nvSpPr>
        <p:spPr>
          <a:xfrm>
            <a:off x="211015" y="66862"/>
            <a:ext cx="6349361" cy="1823347"/>
          </a:xfrm>
        </p:spPr>
        <p:txBody>
          <a:bodyPr>
            <a:normAutofit fontScale="90000"/>
          </a:bodyPr>
          <a:lstStyle/>
          <a:p>
            <a:r>
              <a:rPr lang="en-US" sz="2800" b="1" i="1" dirty="0" smtClean="0"/>
              <a:t/>
            </a:r>
            <a:br>
              <a:rPr lang="en-US" sz="2800" b="1" i="1" dirty="0" smtClean="0"/>
            </a:br>
            <a:r>
              <a:rPr lang="en-US" sz="2800" b="1" i="1" dirty="0" smtClean="0"/>
              <a:t>Appreciation</a:t>
            </a:r>
            <a:r>
              <a:rPr lang="en-US" sz="4000" b="1" dirty="0" smtClean="0"/>
              <a:t> </a:t>
            </a:r>
            <a:r>
              <a:rPr lang="en-US" sz="2800" dirty="0">
                <a:solidFill>
                  <a:srgbClr val="000000"/>
                </a:solidFill>
              </a:rPr>
              <a:t>is given to the following</a:t>
            </a:r>
            <a:br>
              <a:rPr lang="en-US" sz="2800" dirty="0">
                <a:solidFill>
                  <a:srgbClr val="000000"/>
                </a:solidFill>
              </a:rPr>
            </a:br>
            <a:r>
              <a:rPr lang="en-US" sz="2800" dirty="0">
                <a:solidFill>
                  <a:srgbClr val="000000"/>
                </a:solidFill>
              </a:rPr>
              <a:t>for their contributions to this Professional Learning:</a:t>
            </a:r>
            <a:br>
              <a:rPr lang="en-US" sz="2800" dirty="0">
                <a:solidFill>
                  <a:srgbClr val="000000"/>
                </a:solidFill>
              </a:rPr>
            </a:br>
            <a:endParaRPr lang="en-US" sz="2800" dirty="0"/>
          </a:p>
        </p:txBody>
      </p:sp>
    </p:spTree>
    <p:custDataLst>
      <p:tags r:id="rId1"/>
    </p:custDataLst>
    <p:extLst>
      <p:ext uri="{BB962C8B-B14F-4D97-AF65-F5344CB8AC3E}">
        <p14:creationId xmlns:p14="http://schemas.microsoft.com/office/powerpoint/2010/main" val="1502542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2000" fill="hold"/>
                                        <p:tgtEl>
                                          <p:spTgt spid="17"/>
                                        </p:tgtEl>
                                        <p:attrNameLst>
                                          <p:attrName>ppt_w</p:attrName>
                                        </p:attrNameLst>
                                      </p:cBhvr>
                                      <p:tavLst>
                                        <p:tav tm="0">
                                          <p:val>
                                            <p:fltVal val="0"/>
                                          </p:val>
                                        </p:tav>
                                        <p:tav tm="100000">
                                          <p:val>
                                            <p:strVal val="#ppt_w"/>
                                          </p:val>
                                        </p:tav>
                                      </p:tavLst>
                                    </p:anim>
                                    <p:anim calcmode="lin" valueType="num">
                                      <p:cBhvr>
                                        <p:cTn id="8" dur="2000" fill="hold"/>
                                        <p:tgtEl>
                                          <p:spTgt spid="17"/>
                                        </p:tgtEl>
                                        <p:attrNameLst>
                                          <p:attrName>ppt_h</p:attrName>
                                        </p:attrNameLst>
                                      </p:cBhvr>
                                      <p:tavLst>
                                        <p:tav tm="0">
                                          <p:val>
                                            <p:fltVal val="0"/>
                                          </p:val>
                                        </p:tav>
                                        <p:tav tm="100000">
                                          <p:val>
                                            <p:strVal val="#ppt_h"/>
                                          </p:val>
                                        </p:tav>
                                      </p:tavLst>
                                    </p:anim>
                                    <p:anim calcmode="lin" valueType="num">
                                      <p:cBhvr>
                                        <p:cTn id="9" dur="2000" fill="hold"/>
                                        <p:tgtEl>
                                          <p:spTgt spid="17"/>
                                        </p:tgtEl>
                                        <p:attrNameLst>
                                          <p:attrName>style.rotation</p:attrName>
                                        </p:attrNameLst>
                                      </p:cBhvr>
                                      <p:tavLst>
                                        <p:tav tm="0">
                                          <p:val>
                                            <p:fltVal val="360"/>
                                          </p:val>
                                        </p:tav>
                                        <p:tav tm="100000">
                                          <p:val>
                                            <p:fltVal val="0"/>
                                          </p:val>
                                        </p:tav>
                                      </p:tavLst>
                                    </p:anim>
                                    <p:animEffect transition="in" filter="fade">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descr="There is a large circle labeled 'School-wide' which encompasses four ovals which overlap each other in equal parts and are labeled from the top moving in a circle to the right: Classroom, Family, Student, and Non-Classroom." title="School-wide PBS Subsystems"/>
          <p:cNvSpPr/>
          <p:nvPr/>
        </p:nvSpPr>
        <p:spPr>
          <a:xfrm>
            <a:off x="474662" y="304800"/>
            <a:ext cx="6934199" cy="6324600"/>
          </a:xfrm>
          <a:prstGeom prst="ellipse">
            <a:avLst/>
          </a:prstGeom>
          <a:solidFill>
            <a:srgbClr val="00CC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57" name="Shape 57" title="Classroom oval"/>
          <p:cNvSpPr/>
          <p:nvPr/>
        </p:nvSpPr>
        <p:spPr>
          <a:xfrm rot="-120000">
            <a:off x="2616200" y="661986"/>
            <a:ext cx="2781300" cy="3708399"/>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58" name="Shape 58"/>
          <p:cNvSpPr txBox="1"/>
          <p:nvPr/>
        </p:nvSpPr>
        <p:spPr>
          <a:xfrm>
            <a:off x="3141661" y="1519237"/>
            <a:ext cx="1657350"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Classroom</a:t>
            </a:r>
          </a:p>
        </p:txBody>
      </p:sp>
      <p:sp>
        <p:nvSpPr>
          <p:cNvPr id="60" name="Shape 60" title="Family oval"/>
          <p:cNvSpPr/>
          <p:nvPr/>
        </p:nvSpPr>
        <p:spPr>
          <a:xfrm rot="10800000">
            <a:off x="3497261" y="2033587"/>
            <a:ext cx="3708400" cy="2781300"/>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2" name="Shape 62" title="Student oval"/>
          <p:cNvSpPr/>
          <p:nvPr/>
        </p:nvSpPr>
        <p:spPr>
          <a:xfrm rot="-120000">
            <a:off x="2790825" y="2514599"/>
            <a:ext cx="2781300" cy="3708399"/>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3" name="Shape 63"/>
          <p:cNvSpPr txBox="1"/>
          <p:nvPr/>
        </p:nvSpPr>
        <p:spPr>
          <a:xfrm>
            <a:off x="1112837" y="3352800"/>
            <a:ext cx="2257425"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Non-classroom</a:t>
            </a:r>
          </a:p>
        </p:txBody>
      </p:sp>
      <p:sp>
        <p:nvSpPr>
          <p:cNvPr id="64" name="Shape 64"/>
          <p:cNvSpPr txBox="1"/>
          <p:nvPr/>
        </p:nvSpPr>
        <p:spPr>
          <a:xfrm>
            <a:off x="5580062" y="3124200"/>
            <a:ext cx="1092199"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Family</a:t>
            </a:r>
          </a:p>
        </p:txBody>
      </p:sp>
      <p:sp>
        <p:nvSpPr>
          <p:cNvPr id="65" name="Shape 65"/>
          <p:cNvSpPr txBox="1"/>
          <p:nvPr/>
        </p:nvSpPr>
        <p:spPr>
          <a:xfrm>
            <a:off x="3571875" y="4953000"/>
            <a:ext cx="1246187"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Student</a:t>
            </a:r>
          </a:p>
        </p:txBody>
      </p:sp>
      <p:sp>
        <p:nvSpPr>
          <p:cNvPr id="61" name="Shape 61" title="Non-Classroom oval"/>
          <p:cNvSpPr/>
          <p:nvPr/>
        </p:nvSpPr>
        <p:spPr>
          <a:xfrm rot="10800000">
            <a:off x="779462" y="2109787"/>
            <a:ext cx="3708400" cy="2781300"/>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7" name="Shape 67" title="Red arrow points to the non-classroom oval"/>
          <p:cNvSpPr/>
          <p:nvPr/>
        </p:nvSpPr>
        <p:spPr>
          <a:xfrm rot="4260000">
            <a:off x="1362074" y="4521200"/>
            <a:ext cx="2209800" cy="761999"/>
          </a:xfrm>
          <a:prstGeom prst="leftArrow">
            <a:avLst>
              <a:gd name="adj1" fmla="val 50000"/>
              <a:gd name="adj2" fmla="val 50000"/>
            </a:avLst>
          </a:prstGeom>
          <a:solidFill>
            <a:srgbClr val="FF00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66" name="Shape 66"/>
          <p:cNvSpPr txBox="1"/>
          <p:nvPr/>
        </p:nvSpPr>
        <p:spPr>
          <a:xfrm rot="-2400000">
            <a:off x="631824" y="1303336"/>
            <a:ext cx="2590800"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School-wide</a:t>
            </a:r>
          </a:p>
        </p:txBody>
      </p:sp>
      <p:pic>
        <p:nvPicPr>
          <p:cNvPr id="14" name="Picture 1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6524714" y="228600"/>
            <a:ext cx="2606502" cy="1600200"/>
          </a:xfrm>
        </p:spPr>
        <p:txBody>
          <a:bodyPr>
            <a:normAutofit/>
          </a:bodyPr>
          <a:lstStyle/>
          <a:p>
            <a:pPr lvl="0">
              <a:spcBef>
                <a:spcPts val="0"/>
              </a:spcBef>
            </a:pPr>
            <a:r>
              <a:rPr lang="en-US" sz="3200" dirty="0">
                <a:solidFill>
                  <a:srgbClr val="000000"/>
                </a:solidFill>
                <a:latin typeface="Arial"/>
                <a:ea typeface="Arial"/>
                <a:cs typeface="Arial"/>
                <a:sym typeface="Arial"/>
              </a:rPr>
              <a:t>SWPBS</a:t>
            </a:r>
            <a:br>
              <a:rPr lang="en-US" sz="3200" dirty="0">
                <a:solidFill>
                  <a:srgbClr val="000000"/>
                </a:solidFill>
                <a:latin typeface="Arial"/>
                <a:ea typeface="Arial"/>
                <a:cs typeface="Arial"/>
                <a:sym typeface="Arial"/>
              </a:rPr>
            </a:br>
            <a:r>
              <a:rPr lang="en-US" sz="3200" dirty="0">
                <a:solidFill>
                  <a:srgbClr val="000000"/>
                </a:solidFill>
                <a:latin typeface="Arial"/>
                <a:ea typeface="Arial"/>
                <a:cs typeface="Arial"/>
                <a:sym typeface="Arial"/>
              </a:rPr>
              <a:t>Subsystems</a:t>
            </a:r>
            <a:br>
              <a:rPr lang="en-US" sz="3200" dirty="0">
                <a:solidFill>
                  <a:srgbClr val="000000"/>
                </a:solidFill>
                <a:latin typeface="Arial"/>
                <a:ea typeface="Arial"/>
                <a:cs typeface="Arial"/>
                <a:sym typeface="Arial"/>
              </a:rPr>
            </a:br>
            <a:endParaRPr lang="en-US" sz="3200" dirty="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4294967295"/>
          </p:nvPr>
        </p:nvSpPr>
        <p:spPr>
          <a:xfrm>
            <a:off x="457200" y="1524000"/>
            <a:ext cx="8258175" cy="4373563"/>
          </a:xfrm>
        </p:spPr>
        <p:txBody>
          <a:bodyPr>
            <a:normAutofit fontScale="92500" lnSpcReduction="20000"/>
          </a:bodyPr>
          <a:lstStyle/>
          <a:p>
            <a:pPr fontAlgn="base"/>
            <a:r>
              <a:rPr lang="en-US" sz="3200" dirty="0"/>
              <a:t>Positive expectations &amp; routines taught &amp; </a:t>
            </a:r>
            <a:r>
              <a:rPr lang="en-US" sz="3200" dirty="0" smtClean="0"/>
              <a:t>encouraged</a:t>
            </a:r>
          </a:p>
          <a:p>
            <a:pPr marL="156846" indent="0" fontAlgn="base">
              <a:buNone/>
            </a:pPr>
            <a:endParaRPr lang="en-US" sz="3200" dirty="0"/>
          </a:p>
          <a:p>
            <a:pPr fontAlgn="base"/>
            <a:r>
              <a:rPr lang="en-US" sz="3200" dirty="0"/>
              <a:t>Active supervision by all staff</a:t>
            </a:r>
          </a:p>
          <a:p>
            <a:pPr lvl="1" fontAlgn="base"/>
            <a:r>
              <a:rPr lang="en-US" sz="3200" dirty="0"/>
              <a:t>Scan, move, </a:t>
            </a:r>
            <a:r>
              <a:rPr lang="en-US" sz="3200" dirty="0" smtClean="0"/>
              <a:t>interact</a:t>
            </a:r>
          </a:p>
          <a:p>
            <a:pPr marL="523241" lvl="1" indent="0" fontAlgn="base">
              <a:buNone/>
            </a:pPr>
            <a:endParaRPr lang="en-US" sz="3200" dirty="0"/>
          </a:p>
          <a:p>
            <a:pPr fontAlgn="base"/>
            <a:r>
              <a:rPr lang="en-US" sz="3200" dirty="0" smtClean="0"/>
              <a:t>Pre-corrections </a:t>
            </a:r>
            <a:r>
              <a:rPr lang="en-US" sz="3200" dirty="0"/>
              <a:t>&amp; </a:t>
            </a:r>
            <a:r>
              <a:rPr lang="en-US" sz="3200" dirty="0" smtClean="0"/>
              <a:t>reminders</a:t>
            </a:r>
          </a:p>
          <a:p>
            <a:pPr marL="156846" indent="0" fontAlgn="base">
              <a:buNone/>
            </a:pPr>
            <a:endParaRPr lang="en-US" sz="3200" dirty="0"/>
          </a:p>
          <a:p>
            <a:pPr fontAlgn="base"/>
            <a:r>
              <a:rPr lang="en-US" sz="3200" dirty="0"/>
              <a:t>Positive reinforcement</a:t>
            </a:r>
          </a:p>
          <a:p>
            <a:pPr marL="156846" indent="0">
              <a:buNone/>
            </a:pPr>
            <a:endParaRPr lang="en-US" dirty="0"/>
          </a:p>
        </p:txBody>
      </p:sp>
      <p:pic>
        <p:nvPicPr>
          <p:cNvPr id="4" name="Picture 3" title="Core Content Icon"/>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a:xfrm>
            <a:off x="-304800" y="457200"/>
            <a:ext cx="6987106" cy="915357"/>
          </a:xfrm>
        </p:spPr>
        <p:txBody>
          <a:bodyPr>
            <a:normAutofit/>
          </a:bodyPr>
          <a:lstStyle/>
          <a:p>
            <a:r>
              <a:rPr lang="en-US" sz="4400" b="1" dirty="0" smtClean="0"/>
              <a:t>Non-Classroom</a:t>
            </a:r>
            <a:endParaRPr lang="en-US" sz="4400" b="1" dirty="0"/>
          </a:p>
        </p:txBody>
      </p:sp>
    </p:spTree>
    <p:extLst>
      <p:ext uri="{BB962C8B-B14F-4D97-AF65-F5344CB8AC3E}">
        <p14:creationId xmlns:p14="http://schemas.microsoft.com/office/powerpoint/2010/main" val="41512948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9" name="Shape 1289"/>
          <p:cNvSpPr txBox="1">
            <a:spLocks noGrp="1"/>
          </p:cNvSpPr>
          <p:nvPr>
            <p:ph idx="1"/>
          </p:nvPr>
        </p:nvSpPr>
        <p:spPr>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BD0D9"/>
              </a:buClr>
              <a:buSzPct val="95000"/>
              <a:buNone/>
            </a:pPr>
            <a:r>
              <a:rPr lang="en" sz="4000" b="0" i="0" u="none" strike="noStrike" cap="none" dirty="0" smtClean="0">
                <a:solidFill>
                  <a:schemeClr val="dk1"/>
                </a:solidFill>
                <a:latin typeface="Merriweather"/>
                <a:ea typeface="Merriweather"/>
                <a:cs typeface="Merriweather"/>
                <a:sym typeface="Merriweather"/>
              </a:rPr>
              <a:t>What </a:t>
            </a:r>
            <a:r>
              <a:rPr lang="en" sz="4000" b="0" i="0" u="none" strike="noStrike" cap="none" dirty="0">
                <a:solidFill>
                  <a:schemeClr val="dk1"/>
                </a:solidFill>
                <a:latin typeface="Merriweather"/>
                <a:ea typeface="Merriweather"/>
                <a:cs typeface="Merriweather"/>
                <a:sym typeface="Merriweather"/>
              </a:rPr>
              <a:t>is the non-classroom area in your building that causes the biggest disruption to learning in your class?</a:t>
            </a:r>
          </a:p>
        </p:txBody>
      </p:sp>
      <p:pic>
        <p:nvPicPr>
          <p:cNvPr id="4" name="Picture 3" descr=" Blue and white logo of an open book." title="Core-Content-Ico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228600"/>
            <a:ext cx="1018243" cy="1018243"/>
          </a:xfrm>
          <a:prstGeom prst="rect">
            <a:avLst/>
          </a:prstGeom>
          <a:effectLst>
            <a:outerShdw blurRad="50800" dist="38100" dir="2700000" algn="tl" rotWithShape="0">
              <a:prstClr val="black">
                <a:alpha val="40000"/>
              </a:prstClr>
            </a:outerShdw>
          </a:effectLst>
        </p:spPr>
      </p:pic>
      <p:sp>
        <p:nvSpPr>
          <p:cNvPr id="1288" name="Shape 1288"/>
          <p:cNvSpPr txBox="1">
            <a:spLocks noGrp="1"/>
          </p:cNvSpPr>
          <p:nvPr>
            <p:ph type="title"/>
          </p:nvPr>
        </p:nvSpPr>
        <p:spPr>
          <a:xfrm>
            <a:off x="1600200" y="381000"/>
            <a:ext cx="6987106" cy="915357"/>
          </a:xfrm>
          <a:prstGeom prst="rect">
            <a:avLst/>
          </a:prstGeom>
          <a:noFill/>
          <a:ln>
            <a:noFill/>
          </a:ln>
        </p:spPr>
        <p:txBody>
          <a:bodyPr wrap="square"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 sz="5000" b="0" i="0" u="none" strike="noStrike" cap="none" dirty="0">
                <a:solidFill>
                  <a:schemeClr val="dk2"/>
                </a:solidFill>
                <a:latin typeface="Calibri"/>
                <a:ea typeface="Calibri"/>
                <a:cs typeface="Calibri"/>
                <a:sym typeface="Calibri"/>
              </a:rPr>
              <a:t>Non-classroom areas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Shape 74"/>
          <p:cNvSpPr txBox="1">
            <a:spLocks noGrp="1"/>
          </p:cNvSpPr>
          <p:nvPr>
            <p:ph idx="1"/>
          </p:nvPr>
        </p:nvSpPr>
        <p:spPr>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chemeClr val="dk1"/>
              </a:buClr>
              <a:buSzPct val="25000"/>
              <a:buFont typeface="Merriweather"/>
              <a:buNone/>
            </a:pPr>
            <a:r>
              <a:rPr lang="en-US" sz="3600" b="0" i="0" u="none" strike="noStrike" cap="none" baseline="0" dirty="0">
                <a:solidFill>
                  <a:schemeClr val="dk1"/>
                </a:solidFill>
                <a:latin typeface="Merriweather"/>
                <a:ea typeface="Merriweather"/>
                <a:cs typeface="Merriweather"/>
                <a:sym typeface="Merriweather"/>
              </a:rPr>
              <a:t>Development and implementation of a formal, consistent, and continuous system of SW-PBIS in non-classroom settings. </a:t>
            </a:r>
            <a:r>
              <a:rPr lang="en-US" sz="4000" b="0" i="0" u="none" strike="noStrike" cap="none" baseline="0" dirty="0">
                <a:solidFill>
                  <a:schemeClr val="dk1"/>
                </a:solidFill>
                <a:latin typeface="Merriweather"/>
                <a:ea typeface="Merriweather"/>
                <a:cs typeface="Merriweather"/>
                <a:sym typeface="Merriweather"/>
              </a:rPr>
              <a:t>	</a:t>
            </a:r>
          </a:p>
          <a:p>
            <a:pPr marL="273050" marR="0" lvl="0" indent="-273050" algn="l" rtl="0">
              <a:lnSpc>
                <a:spcPct val="90000"/>
              </a:lnSpc>
              <a:spcBef>
                <a:spcPts val="800"/>
              </a:spcBef>
              <a:spcAft>
                <a:spcPts val="0"/>
              </a:spcAft>
              <a:buClr>
                <a:schemeClr val="dk1"/>
              </a:buClr>
              <a:buSzPct val="25000"/>
              <a:buFont typeface="Merriweather"/>
              <a:buNone/>
            </a:pPr>
            <a:endParaRPr lang="en-US" sz="4000" b="0" i="0" u="none" strike="noStrike" cap="none" baseline="0" dirty="0" smtClean="0">
              <a:solidFill>
                <a:schemeClr val="dk1"/>
              </a:solidFill>
              <a:latin typeface="Merriweather"/>
              <a:ea typeface="Merriweather"/>
              <a:cs typeface="Merriweather"/>
              <a:sym typeface="Merriweather"/>
            </a:endParaRPr>
          </a:p>
          <a:p>
            <a:pPr marL="273050" marR="0" lvl="0" indent="-273050" algn="l" rtl="0">
              <a:lnSpc>
                <a:spcPct val="90000"/>
              </a:lnSpc>
              <a:spcBef>
                <a:spcPts val="800"/>
              </a:spcBef>
              <a:spcAft>
                <a:spcPts val="0"/>
              </a:spcAft>
              <a:buClr>
                <a:schemeClr val="dk1"/>
              </a:buClr>
              <a:buSzPct val="25000"/>
              <a:buFont typeface="Merriweather"/>
              <a:buNone/>
            </a:pPr>
            <a:r>
              <a:rPr lang="en-US" sz="3600" b="0" i="0" u="none" strike="noStrike" cap="none" baseline="0" dirty="0" smtClean="0">
                <a:solidFill>
                  <a:schemeClr val="dk1"/>
                </a:solidFill>
                <a:latin typeface="Merriweather"/>
                <a:ea typeface="Merriweather"/>
                <a:cs typeface="Merriweather"/>
                <a:sym typeface="Merriweather"/>
              </a:rPr>
              <a:t>To </a:t>
            </a:r>
            <a:r>
              <a:rPr lang="en-US" sz="3600" b="0" i="0" u="none" strike="noStrike" cap="none" baseline="0" dirty="0">
                <a:solidFill>
                  <a:schemeClr val="dk1"/>
                </a:solidFill>
                <a:latin typeface="Merriweather"/>
                <a:ea typeface="Merriweather"/>
                <a:cs typeface="Merriweather"/>
                <a:sym typeface="Merriweather"/>
              </a:rPr>
              <a:t>review critical features &amp; essential practices of </a:t>
            </a:r>
            <a:r>
              <a:rPr lang="en-US" sz="3600" b="0" i="0" u="none" strike="noStrike" cap="none" baseline="0" dirty="0">
                <a:solidFill>
                  <a:srgbClr val="CC3300"/>
                </a:solidFill>
                <a:latin typeface="Merriweather"/>
                <a:ea typeface="Merriweather"/>
                <a:cs typeface="Merriweather"/>
                <a:sym typeface="Merriweather"/>
              </a:rPr>
              <a:t>active supervision.</a:t>
            </a:r>
          </a:p>
        </p:txBody>
      </p:sp>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73" name="Shape 73"/>
          <p:cNvSpPr txBox="1">
            <a:spLocks noGrp="1"/>
          </p:cNvSpPr>
          <p:nvPr>
            <p:ph type="title"/>
          </p:nvPr>
        </p:nvSpPr>
        <p:spPr>
          <a:xfrm>
            <a:off x="1295400" y="304800"/>
            <a:ext cx="6987106" cy="91535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dirty="0">
                <a:solidFill>
                  <a:schemeClr val="dk2"/>
                </a:solidFill>
                <a:latin typeface="Calibri"/>
                <a:ea typeface="Calibri"/>
                <a:cs typeface="Calibri"/>
                <a:sym typeface="Calibri"/>
              </a:rPr>
              <a:t>Purposes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Shape 81"/>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BD0D9"/>
              </a:buClr>
              <a:buSzPct val="95000"/>
              <a:buNone/>
            </a:pPr>
            <a:r>
              <a:rPr lang="en-US" sz="6000" b="0" i="0" u="none" strike="noStrike" cap="none" baseline="30000" dirty="0">
                <a:solidFill>
                  <a:schemeClr val="dk1"/>
                </a:solidFill>
                <a:latin typeface="Merriweather"/>
                <a:ea typeface="Merriweather"/>
                <a:cs typeface="Merriweather"/>
                <a:sym typeface="Merriweather"/>
              </a:rPr>
              <a:t>Teams will update their </a:t>
            </a:r>
            <a:r>
              <a:rPr lang="en-US" sz="6000" b="0" i="0" u="none" strike="noStrike" cap="none" baseline="30000" dirty="0" smtClean="0">
                <a:solidFill>
                  <a:srgbClr val="FF0000"/>
                </a:solidFill>
                <a:latin typeface="Merriweather"/>
                <a:ea typeface="Merriweather"/>
                <a:cs typeface="Merriweather"/>
                <a:sym typeface="Merriweather"/>
              </a:rPr>
              <a:t>action plan </a:t>
            </a:r>
            <a:r>
              <a:rPr lang="en-US" sz="6000" b="0" i="0" u="none" strike="noStrike" cap="none" baseline="30000" dirty="0" smtClean="0">
                <a:solidFill>
                  <a:schemeClr val="dk1"/>
                </a:solidFill>
                <a:latin typeface="Merriweather"/>
                <a:ea typeface="Merriweather"/>
                <a:cs typeface="Merriweather"/>
                <a:sym typeface="Merriweather"/>
              </a:rPr>
              <a:t>to </a:t>
            </a:r>
            <a:r>
              <a:rPr lang="en-US" sz="6000" b="0" i="0" u="none" strike="noStrike" cap="none" baseline="30000" dirty="0">
                <a:solidFill>
                  <a:schemeClr val="dk1"/>
                </a:solidFill>
                <a:latin typeface="Merriweather"/>
                <a:ea typeface="Merriweather"/>
                <a:cs typeface="Merriweather"/>
                <a:sym typeface="Merriweather"/>
              </a:rPr>
              <a:t>include a method, materials, personnel etc. needed to train staff on the use of </a:t>
            </a:r>
            <a:r>
              <a:rPr lang="en-US" sz="6000" b="0" i="0" u="none" strike="noStrike" cap="none" baseline="30000" dirty="0">
                <a:solidFill>
                  <a:srgbClr val="FF0000"/>
                </a:solidFill>
                <a:latin typeface="Merriweather"/>
                <a:ea typeface="Merriweather"/>
                <a:cs typeface="Merriweather"/>
                <a:sym typeface="Merriweather"/>
              </a:rPr>
              <a:t>Active Supervision.</a:t>
            </a:r>
          </a:p>
        </p:txBody>
      </p:sp>
      <p:pic>
        <p:nvPicPr>
          <p:cNvPr id="4" name="Picture 3" title="Core Content Ico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6485" y="288118"/>
            <a:ext cx="713232" cy="713232"/>
          </a:xfrm>
          <a:prstGeom prst="rect">
            <a:avLst/>
          </a:prstGeom>
          <a:effectLst>
            <a:outerShdw blurRad="50800" dist="38100" dir="2700000" algn="tl" rotWithShape="0">
              <a:srgbClr val="000000">
                <a:alpha val="43000"/>
              </a:srgbClr>
            </a:outerShdw>
          </a:effectLst>
        </p:spPr>
      </p:pic>
      <p:sp>
        <p:nvSpPr>
          <p:cNvPr id="80" name="Shape 80"/>
          <p:cNvSpPr txBox="1">
            <a:spLocks noGrp="1"/>
          </p:cNvSpPr>
          <p:nvPr>
            <p:ph type="title"/>
          </p:nvPr>
        </p:nvSpPr>
        <p:spPr>
          <a:xfrm>
            <a:off x="1219200" y="228600"/>
            <a:ext cx="6987106" cy="91535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dirty="0">
                <a:solidFill>
                  <a:schemeClr val="dk2"/>
                </a:solidFill>
                <a:latin typeface="Calibri"/>
                <a:ea typeface="Calibri"/>
                <a:cs typeface="Calibri"/>
                <a:sym typeface="Calibri"/>
              </a:rPr>
              <a:t>Outcomes</a:t>
            </a:r>
          </a:p>
        </p:txBody>
      </p:sp>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wKrXETz9jqIyYLH8Gz9nFL"/>
</p:tagLst>
</file>

<file path=ppt/tags/tag2.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ags/tag3.xml><?xml version="1.0" encoding="utf-8"?>
<p:tagLst xmlns:a="http://schemas.openxmlformats.org/drawingml/2006/main" xmlns:r="http://schemas.openxmlformats.org/officeDocument/2006/relationships" xmlns:p="http://schemas.openxmlformats.org/presentationml/2006/main">
  <p:tag name="DVSHAPEID" val="LKlIe3wKysZH3ssn5ESBok"/>
</p:tagLst>
</file>

<file path=ppt/theme/theme1.xml><?xml version="1.0" encoding="utf-8"?>
<a:theme xmlns:a="http://schemas.openxmlformats.org/drawingml/2006/main" name="PBIS Training">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2.xml><?xml version="1.0" encoding="utf-8"?>
<a:theme xmlns:a="http://schemas.openxmlformats.org/drawingml/2006/main" name="8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_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9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0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3_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2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3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22.xml><?xml version="1.0" encoding="utf-8"?>
<a:theme xmlns:a="http://schemas.openxmlformats.org/drawingml/2006/main" name="15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4_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1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1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18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5_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19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0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2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3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300</TotalTime>
  <Words>1451</Words>
  <Application>Microsoft Office PowerPoint</Application>
  <PresentationFormat>On-screen Show (4:3)</PresentationFormat>
  <Paragraphs>346</Paragraphs>
  <Slides>46</Slides>
  <Notes>39</Notes>
  <HiddenSlides>0</HiddenSlides>
  <MMClips>0</MMClips>
  <ScaleCrop>false</ScaleCrop>
  <HeadingPairs>
    <vt:vector size="6" baseType="variant">
      <vt:variant>
        <vt:lpstr>Fonts Used</vt:lpstr>
      </vt:variant>
      <vt:variant>
        <vt:i4>8</vt:i4>
      </vt:variant>
      <vt:variant>
        <vt:lpstr>Theme</vt:lpstr>
      </vt:variant>
      <vt:variant>
        <vt:i4>31</vt:i4>
      </vt:variant>
      <vt:variant>
        <vt:lpstr>Slide Titles</vt:lpstr>
      </vt:variant>
      <vt:variant>
        <vt:i4>46</vt:i4>
      </vt:variant>
    </vt:vector>
  </HeadingPairs>
  <TitlesOfParts>
    <vt:vector size="85" baseType="lpstr">
      <vt:lpstr>ＭＳ Ｐゴシック</vt:lpstr>
      <vt:lpstr>Arial</vt:lpstr>
      <vt:lpstr>Times New Roman</vt:lpstr>
      <vt:lpstr>Tw Cen MT</vt:lpstr>
      <vt:lpstr>Perpetua</vt:lpstr>
      <vt:lpstr>Merriweather</vt:lpstr>
      <vt:lpstr>Wingdings</vt:lpstr>
      <vt:lpstr>Calibri</vt:lpstr>
      <vt:lpstr>PBIS Training</vt:lpstr>
      <vt:lpstr>1_Final_MWBIS 4</vt:lpstr>
      <vt:lpstr>Default Theme</vt:lpstr>
      <vt:lpstr>2_Final_MWBIS 4</vt:lpstr>
      <vt:lpstr>3_Final_MWBIS 4</vt:lpstr>
      <vt:lpstr>4_Final_MWBIS 4</vt:lpstr>
      <vt:lpstr>1_Default Theme</vt:lpstr>
      <vt:lpstr>5_Final_MWBIS 4</vt:lpstr>
      <vt:lpstr>6_Final_MWBIS 4</vt:lpstr>
      <vt:lpstr>7_Final_MWBIS 4</vt:lpstr>
      <vt:lpstr>MN.IT</vt:lpstr>
      <vt:lpstr>8_Final_MWBIS 4</vt:lpstr>
      <vt:lpstr>2_Default Theme</vt:lpstr>
      <vt:lpstr>9_Final_MWBIS 4</vt:lpstr>
      <vt:lpstr>10_Final_MWBIS 4</vt:lpstr>
      <vt:lpstr>11_Final_MWBIS 4</vt:lpstr>
      <vt:lpstr>3_Default Theme</vt:lpstr>
      <vt:lpstr>12_Final_MWBIS 4</vt:lpstr>
      <vt:lpstr>13_Final_MWBIS 4</vt:lpstr>
      <vt:lpstr>14_Final_MWBIS 4</vt:lpstr>
      <vt:lpstr>1_MN.IT</vt:lpstr>
      <vt:lpstr>15_Final_MWBIS 4</vt:lpstr>
      <vt:lpstr>4_Default Theme</vt:lpstr>
      <vt:lpstr>16_Final_MWBIS 4</vt:lpstr>
      <vt:lpstr>17_Final_MWBIS 4</vt:lpstr>
      <vt:lpstr>18_Final_MWBIS 4</vt:lpstr>
      <vt:lpstr>5_Default Theme</vt:lpstr>
      <vt:lpstr>19_Final_MWBIS 4</vt:lpstr>
      <vt:lpstr>20_Final_MWBIS 4</vt:lpstr>
      <vt:lpstr>21_Final_MWBIS 4</vt:lpstr>
      <vt:lpstr>2_MN.IT</vt:lpstr>
      <vt:lpstr>PBIS Team Training 3A Non-Classroom </vt:lpstr>
      <vt:lpstr>Learning Expectations</vt:lpstr>
      <vt:lpstr>Organization of Modules</vt:lpstr>
      <vt:lpstr> Tier 1: Professional Learning Roadmap</vt:lpstr>
      <vt:lpstr>SWPBS Subsystems </vt:lpstr>
      <vt:lpstr>Non-Classroom</vt:lpstr>
      <vt:lpstr>Non-classroom areas</vt:lpstr>
      <vt:lpstr>Purposes</vt:lpstr>
      <vt:lpstr>Outcomes</vt:lpstr>
      <vt:lpstr>Using Data – Elementary School</vt:lpstr>
      <vt:lpstr>Using Data – High School</vt:lpstr>
      <vt:lpstr>Using Data – Middle School</vt:lpstr>
      <vt:lpstr>Using Data – Health Office</vt:lpstr>
      <vt:lpstr>Using Data – Parking Lot</vt:lpstr>
      <vt:lpstr>Using Data - Bus</vt:lpstr>
      <vt:lpstr>Non-classroom Settings</vt:lpstr>
      <vt:lpstr>Classroom v. Non-classroom</vt:lpstr>
      <vt:lpstr>5 Minute Activity</vt:lpstr>
      <vt:lpstr>Social Competence &amp; Academic Achievement </vt:lpstr>
      <vt:lpstr>SYSTEMS FEATURES</vt:lpstr>
      <vt:lpstr>Non-Classroom Basics</vt:lpstr>
      <vt:lpstr>Identify Expectations</vt:lpstr>
      <vt:lpstr>Expected behaviors are visible </vt:lpstr>
      <vt:lpstr>Teach Expectations in the Setting </vt:lpstr>
      <vt:lpstr>Lesson</vt:lpstr>
      <vt:lpstr>Hallway Expectations</vt:lpstr>
      <vt:lpstr>Why does everyone need to be involved?</vt:lpstr>
      <vt:lpstr>1. At least 4 positives for each negative student contact?</vt:lpstr>
      <vt:lpstr>“Good morning, class!”</vt:lpstr>
      <vt:lpstr>2. Did I move continuously  throughout the area?</vt:lpstr>
      <vt:lpstr>3. Did I scan frequently?</vt:lpstr>
      <vt:lpstr>4. Positive Interactions with  most students?</vt:lpstr>
      <vt:lpstr>5. Did I handle minor rule violations efficiently?    </vt:lpstr>
      <vt:lpstr>6. Follow SW procedures for major rule violations?</vt:lpstr>
      <vt:lpstr>Stop, Walk and Talk</vt:lpstr>
      <vt:lpstr>7. Fluent with SW positive expectations?</vt:lpstr>
      <vt:lpstr>Behavior Matrix</vt:lpstr>
      <vt:lpstr>8. Positively acknowledge at least 5 different students in setting?  </vt:lpstr>
      <vt:lpstr>Active Supervision –Video!</vt:lpstr>
      <vt:lpstr>Basics</vt:lpstr>
      <vt:lpstr>Non-Classroom Management:  Self-Assessment </vt:lpstr>
      <vt:lpstr>Supervision Self-Assessment</vt:lpstr>
      <vt:lpstr>Purpose of the Self-Assessment</vt:lpstr>
      <vt:lpstr>Time for planning!</vt:lpstr>
      <vt:lpstr>Action Plan:</vt:lpstr>
      <vt:lpstr> Appreciation is given to the following for their contributions to this Professional Learning: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Petrie, Garrett</dc:creator>
  <cp:lastModifiedBy>Petrie, Garrett</cp:lastModifiedBy>
  <cp:revision>89</cp:revision>
  <dcterms:modified xsi:type="dcterms:W3CDTF">2017-10-10T14:48:10Z</dcterms:modified>
</cp:coreProperties>
</file>