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142739-07F7-4739-B857-DA1847B578A2}">
  <a:tblStyle styleId="{E7142739-07F7-4739-B857-DA1847B578A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1F3F9"/>
          </a:solidFill>
        </a:fill>
      </a:tcStyle>
    </a:wholeTbl>
    <a:band1H>
      <a:tcTxStyle/>
      <a:tcStyle>
        <a:tcBdr/>
        <a:fill>
          <a:solidFill>
            <a:srgbClr val="E2E5F4"/>
          </a:solidFill>
        </a:fill>
      </a:tcStyle>
    </a:band1H>
    <a:band2H>
      <a:tcTxStyle/>
      <a:tcStyle>
        <a:tcBdr/>
      </a:tcStyle>
    </a:band2H>
    <a:band1V>
      <a:tcTxStyle/>
      <a:tcStyle>
        <a:tcBdr/>
        <a:fill>
          <a:solidFill>
            <a:srgbClr val="E2E5F4"/>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2"/>
    <p:restoredTop sz="86392"/>
  </p:normalViewPr>
  <p:slideViewPr>
    <p:cSldViewPr snapToGrid="0">
      <p:cViewPr varScale="1">
        <p:scale>
          <a:sx n="81" d="100"/>
          <a:sy n="81" d="100"/>
        </p:scale>
        <p:origin x="162" y="84"/>
      </p:cViewPr>
      <p:guideLst>
        <p:guide orient="horz" pos="2160"/>
        <p:guide pos="2880"/>
      </p:guideLst>
    </p:cSldViewPr>
  </p:slideViewPr>
  <p:outlineViewPr>
    <p:cViewPr>
      <p:scale>
        <a:sx n="33" d="100"/>
        <a:sy n="33" d="100"/>
      </p:scale>
      <p:origin x="0" y="-134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a:solidFill>
                  <a:srgbClr val="DD8047"/>
                </a:solidFill>
                <a:latin typeface="Twentieth Century"/>
                <a:ea typeface="Twentieth Century"/>
                <a:cs typeface="Twentieth Century"/>
                <a:sym typeface="Twentieth Century"/>
              </a:rPr>
              <a:t>Updated September 2020</a:t>
            </a:r>
          </a:p>
        </p:txBody>
      </p:sp>
      <p:sp>
        <p:nvSpPr>
          <p:cNvPr id="102" name="Google Shape;10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4863c1474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4863c1474_0_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64863c1474_0_1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62e4aeb69e_0_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62e4aeb69e_0_183:notes"/>
          <p:cNvSpPr txBox="1">
            <a:spLocks noGrp="1"/>
          </p:cNvSpPr>
          <p:nvPr>
            <p:ph type="body" idx="1"/>
          </p:nvPr>
        </p:nvSpPr>
        <p:spPr>
          <a:xfrm>
            <a:off x="476869" y="5739691"/>
            <a:ext cx="4114800" cy="578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These are the 6 Classroom Management Practices that research has shown has a  positive impact on students. </a:t>
            </a:r>
            <a:endParaRPr dirty="0"/>
          </a:p>
          <a:p>
            <a:pPr marL="0" lvl="0" indent="0" algn="l" rtl="0">
              <a:spcBef>
                <a:spcPts val="0"/>
              </a:spcBef>
              <a:spcAft>
                <a:spcPts val="0"/>
              </a:spcAft>
              <a:buNone/>
            </a:pPr>
            <a:r>
              <a:rPr lang="en-US" dirty="0">
                <a:latin typeface="Arial"/>
                <a:ea typeface="Arial"/>
                <a:cs typeface="Arial"/>
                <a:sym typeface="Arial"/>
              </a:rPr>
              <a:t>We want your teachers to have effective strategies that they are all using consistently.  Tier I features are implemented within classrooms and are consistent with school-wide systems.</a:t>
            </a:r>
            <a:endParaRPr dirty="0"/>
          </a:p>
          <a:p>
            <a:pPr marL="0" lvl="0" indent="0" algn="l" rtl="0">
              <a:spcBef>
                <a:spcPts val="0"/>
              </a:spcBef>
              <a:spcAft>
                <a:spcPts val="0"/>
              </a:spcAft>
              <a:buNone/>
            </a:pPr>
            <a:r>
              <a:rPr lang="en-US" dirty="0">
                <a:latin typeface="Arial"/>
                <a:ea typeface="Arial"/>
                <a:cs typeface="Arial"/>
                <a:sym typeface="Arial"/>
              </a:rPr>
              <a:t> </a:t>
            </a:r>
            <a:endParaRPr dirty="0"/>
          </a:p>
          <a:p>
            <a:pPr marL="0" lvl="0" indent="0" algn="l" rtl="0">
              <a:spcBef>
                <a:spcPts val="0"/>
              </a:spcBef>
              <a:spcAft>
                <a:spcPts val="0"/>
              </a:spcAft>
              <a:buNone/>
            </a:pPr>
            <a:r>
              <a:rPr lang="en-US" sz="1200" i="1" dirty="0">
                <a:solidFill>
                  <a:schemeClr val="dk1"/>
                </a:solidFill>
                <a:latin typeface="Arial"/>
                <a:ea typeface="Arial"/>
                <a:cs typeface="Arial"/>
                <a:sym typeface="Arial"/>
              </a:rPr>
              <a:t>(The classroom is a critical  aspect of Tier I training and includes 8 key components. These strategies maximize classroom management to allow for instructional time and less teacher stress!</a:t>
            </a:r>
            <a:endParaRPr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92" name="Google Shape;192;g62e4aeb69e_0_183: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a:t>
            </a:fld>
            <a:endParaRPr>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64863c1474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64863c1474_0_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64863c1474_0_1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64863c1474_0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64863c1474_0_1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Calibri"/>
              <a:buNone/>
            </a:pPr>
            <a:r>
              <a:rPr lang="en-US"/>
              <a:t>From the list of procedures you will teach students, which one will occur every day and are core routines that prevent problem behaviors from happening.  Develop a matrix with students if possible on how to demonstrate your expectations within the routines of the classroom. These are the ones that a teacher needs to include on the classroom procedures matrix and M.A.P. out for students.</a:t>
            </a:r>
            <a:endParaRPr/>
          </a:p>
          <a:p>
            <a:pPr marL="0" lvl="0" indent="0" algn="l" rtl="0">
              <a:spcBef>
                <a:spcPts val="0"/>
              </a:spcBef>
              <a:spcAft>
                <a:spcPts val="0"/>
              </a:spcAft>
              <a:buNone/>
            </a:pPr>
            <a:endParaRPr/>
          </a:p>
        </p:txBody>
      </p:sp>
      <p:sp>
        <p:nvSpPr>
          <p:cNvPr id="210" name="Google Shape;210;g64863c1474_0_1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4863c1474_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64863c1474_6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0" u="none"/>
              <a:t>The classroom teaching matrix is trauma informed because it allows for consistency and predictability, offers routines to support regulation and can develop social emotional competencies, and when teachers are consistent, it results in a predictable environment and can allow students to operate in a state of calm. </a:t>
            </a:r>
            <a:endParaRPr/>
          </a:p>
          <a:p>
            <a:pPr marL="0" lvl="0" indent="0" algn="l" rtl="0">
              <a:spcBef>
                <a:spcPts val="0"/>
              </a:spcBef>
              <a:spcAft>
                <a:spcPts val="0"/>
              </a:spcAft>
              <a:buClr>
                <a:schemeClr val="dk1"/>
              </a:buClr>
              <a:buSzPts val="1200"/>
              <a:buFont typeface="Calibri"/>
              <a:buNone/>
            </a:pPr>
            <a:endParaRPr b="0" u="none"/>
          </a:p>
          <a:p>
            <a:pPr marL="0" lvl="0" indent="0" algn="l" rtl="0">
              <a:spcBef>
                <a:spcPts val="0"/>
              </a:spcBef>
              <a:spcAft>
                <a:spcPts val="0"/>
              </a:spcAft>
              <a:buClr>
                <a:schemeClr val="dk1"/>
              </a:buClr>
              <a:buSzPts val="1200"/>
              <a:buFont typeface="Calibri"/>
              <a:buNone/>
            </a:pPr>
            <a:r>
              <a:rPr lang="en-US" b="0" i="1" u="none"/>
              <a:t>For the recorder/webinar lead:  You could go into the following in more detail.  Resources are included</a:t>
            </a:r>
            <a:r>
              <a:rPr lang="en-US" b="0" u="none"/>
              <a:t>. </a:t>
            </a:r>
            <a:endParaRPr b="0" u="none"/>
          </a:p>
          <a:p>
            <a:pPr marL="0" lvl="0" indent="0" algn="l" rtl="0">
              <a:spcBef>
                <a:spcPts val="0"/>
              </a:spcBef>
              <a:spcAft>
                <a:spcPts val="0"/>
              </a:spcAft>
              <a:buClr>
                <a:schemeClr val="dk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a:t>Some regulation activities could include rhythmic and might be music, dance, drumming.  Also note that not all students regulate at the same beat and it is actually based on their resting heart rate.  Classical music may be regulating to one while a fast tempo may be more regulating to another.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Movement activities could be running/walking, dancing.</a:t>
            </a:r>
            <a:endParaRPr/>
          </a:p>
          <a:p>
            <a:pPr marL="0" lvl="0" indent="0" algn="l" rtl="0">
              <a:spcBef>
                <a:spcPts val="0"/>
              </a:spcBef>
              <a:spcAft>
                <a:spcPts val="0"/>
              </a:spcAft>
              <a:buClr>
                <a:schemeClr val="dk1"/>
              </a:buClr>
              <a:buSzPts val="1400"/>
              <a:buFont typeface="Calibri"/>
              <a:buNone/>
            </a:pPr>
            <a:endParaRPr sz="140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b="0" u="none"/>
              <a:t>Relationship Development Activities might include </a:t>
            </a:r>
            <a:endParaRPr b="0" u="none"/>
          </a:p>
          <a:p>
            <a:pPr marL="0" lvl="0" indent="0" algn="l" rtl="0">
              <a:spcBef>
                <a:spcPts val="0"/>
              </a:spcBef>
              <a:spcAft>
                <a:spcPts val="0"/>
              </a:spcAft>
              <a:buClr>
                <a:schemeClr val="dk1"/>
              </a:buClr>
              <a:buSzPts val="1200"/>
              <a:buFont typeface="Calibri"/>
              <a:buNone/>
            </a:pPr>
            <a:r>
              <a:rPr lang="en-US"/>
              <a:t>-Classroom professions such as being the giver, story teller, noticer, kindness keeper, resource manager, collaborator (</a:t>
            </a:r>
            <a:r>
              <a:rPr lang="en-US" i="1"/>
              <a:t>Unwritten, The Story of a Living System:  A Pathway to Enlivening and Transforming Education</a:t>
            </a:r>
            <a:r>
              <a:rPr lang="en-US"/>
              <a:t> Dr. Lori Desautels)</a:t>
            </a:r>
            <a:endParaRPr/>
          </a:p>
          <a:p>
            <a:pPr marL="0" lvl="0" indent="0" algn="l" rtl="0">
              <a:spcBef>
                <a:spcPts val="0"/>
              </a:spcBef>
              <a:spcAft>
                <a:spcPts val="0"/>
              </a:spcAft>
              <a:buClr>
                <a:schemeClr val="dk1"/>
              </a:buClr>
              <a:buSzPts val="1200"/>
              <a:buFont typeface="Calibri"/>
              <a:buNone/>
            </a:pPr>
            <a:r>
              <a:rPr lang="en-US"/>
              <a:t>-Copy Cat --- mirroring the actions of a partner</a:t>
            </a:r>
            <a:endParaRPr/>
          </a:p>
          <a:p>
            <a:pPr marL="0" lvl="0" indent="0" algn="l" rtl="0">
              <a:spcBef>
                <a:spcPts val="0"/>
              </a:spcBef>
              <a:spcAft>
                <a:spcPts val="0"/>
              </a:spcAft>
              <a:buClr>
                <a:srgbClr val="000000"/>
              </a:buClr>
              <a:buSzPts val="300"/>
              <a:buFont typeface="Arial"/>
              <a:buNone/>
            </a:pPr>
            <a:r>
              <a:rPr lang="en-US"/>
              <a:t>-Group drumming* --- hits both relationship and regulation</a:t>
            </a:r>
            <a:endParaRPr/>
          </a:p>
          <a:p>
            <a:pPr marL="0" lvl="0" indent="0" algn="l" rtl="0">
              <a:spcBef>
                <a:spcPts val="0"/>
              </a:spcBef>
              <a:spcAft>
                <a:spcPts val="0"/>
              </a:spcAft>
              <a:buClr>
                <a:srgbClr val="000000"/>
              </a:buClr>
              <a:buSzPts val="1200"/>
              <a:buFont typeface="Arial"/>
              <a:buNone/>
            </a:pPr>
            <a:endParaRPr/>
          </a:p>
          <a:p>
            <a:pPr marL="0" lvl="0" indent="0" algn="l" rtl="0">
              <a:spcBef>
                <a:spcPts val="0"/>
              </a:spcBef>
              <a:spcAft>
                <a:spcPts val="0"/>
              </a:spcAft>
              <a:buClr>
                <a:srgbClr val="000000"/>
              </a:buClr>
              <a:buSzPts val="300"/>
              <a:buFont typeface="Arial"/>
              <a:buNone/>
            </a:pPr>
            <a:endParaRPr/>
          </a:p>
          <a:p>
            <a:pPr marL="0" lvl="0" indent="0" algn="l" rtl="0">
              <a:spcBef>
                <a:spcPts val="0"/>
              </a:spcBef>
              <a:spcAft>
                <a:spcPts val="0"/>
              </a:spcAft>
              <a:buClr>
                <a:srgbClr val="000000"/>
              </a:buClr>
              <a:buSzPts val="300"/>
              <a:buFont typeface="Arial"/>
              <a:buNone/>
            </a:pPr>
            <a:r>
              <a:rPr lang="en-US" b="0" u="none"/>
              <a:t>Emotional Development Activities</a:t>
            </a:r>
            <a:endParaRPr/>
          </a:p>
          <a:p>
            <a:pPr marL="0" lvl="0" indent="0" algn="l" rtl="0">
              <a:spcBef>
                <a:spcPts val="0"/>
              </a:spcBef>
              <a:spcAft>
                <a:spcPts val="0"/>
              </a:spcAft>
              <a:buClr>
                <a:srgbClr val="000000"/>
              </a:buClr>
              <a:buSzPts val="300"/>
              <a:buFont typeface="Arial"/>
              <a:buNone/>
            </a:pPr>
            <a:r>
              <a:rPr lang="en-US"/>
              <a:t>-Self-awareness exercises:  S. Craig (</a:t>
            </a:r>
            <a:r>
              <a:rPr lang="en-US" i="1"/>
              <a:t>Trauma Sensitive Schools, </a:t>
            </a:r>
            <a:r>
              <a:rPr lang="en-US"/>
              <a:t>pg 82</a:t>
            </a:r>
            <a:r>
              <a:rPr lang="en-US" i="1"/>
              <a:t>)</a:t>
            </a:r>
            <a:r>
              <a:rPr lang="en-US"/>
              <a:t> refers to building student’s ‘resilience muscles’ or ‘rebound skills’ by responding to the 4 open-ended sentence stems often.  This is an example, but there are other strategies that teachers’ may already be using that could have same intention.  </a:t>
            </a:r>
            <a:endParaRPr/>
          </a:p>
          <a:p>
            <a:pPr marL="0" lvl="0" indent="0" algn="l" rtl="0">
              <a:spcBef>
                <a:spcPts val="0"/>
              </a:spcBef>
              <a:spcAft>
                <a:spcPts val="0"/>
              </a:spcAft>
              <a:buClr>
                <a:srgbClr val="000000"/>
              </a:buClr>
              <a:buSzPts val="300"/>
              <a:buFont typeface="Arial"/>
              <a:buNone/>
            </a:pPr>
            <a:r>
              <a:rPr lang="en-US"/>
              <a:t>-Emotion posters --- have a poster with emotions in your classroom that you reference it often for students to connect (i.e.: reading a story and ask how a character might be feeling, when debriefing a situation individually with a student, or a student is journaling).</a:t>
            </a:r>
            <a:endParaRPr/>
          </a:p>
          <a:p>
            <a:pPr marL="0" lvl="0" indent="0" algn="l" rtl="0">
              <a:spcBef>
                <a:spcPts val="0"/>
              </a:spcBef>
              <a:spcAft>
                <a:spcPts val="0"/>
              </a:spcAft>
              <a:buClr>
                <a:srgbClr val="000000"/>
              </a:buClr>
              <a:buSzPts val="1200"/>
              <a:buFont typeface="Arial"/>
              <a:buNone/>
            </a:pPr>
            <a:r>
              <a:rPr lang="en-US"/>
              <a:t>-Connect through conflict (</a:t>
            </a:r>
            <a:r>
              <a:rPr lang="en-US" i="1"/>
              <a:t>Whole Brain Child) </a:t>
            </a:r>
            <a:r>
              <a:rPr lang="en-US"/>
              <a:t>--- view conflict as an opportunity to teach new skills</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64863c1474_0_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64863c1474_0_1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64863c1474_0_1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64863c1474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64863c1474_0_1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g64863c1474_0_1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9cd6a00285_3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9cd6a00285_3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9cd6a00285_3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64863c1474_0_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64863c1474_0_1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64863c1474_0_1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4ce27796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64ce277968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64ce277968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62f55cb87c_1_5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62f55cb87c_1_555:notes"/>
          <p:cNvSpPr txBox="1">
            <a:spLocks noGrp="1"/>
          </p:cNvSpPr>
          <p:nvPr>
            <p:ph type="body" idx="1"/>
          </p:nvPr>
        </p:nvSpPr>
        <p:spPr>
          <a:xfrm>
            <a:off x="476869" y="5739691"/>
            <a:ext cx="4114800" cy="578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These are the 6 Classroom Management Practices that research has shown has a  positive impact on students. </a:t>
            </a:r>
            <a:endParaRPr/>
          </a:p>
          <a:p>
            <a:pPr marL="0" lvl="0" indent="0" algn="l" rtl="0">
              <a:spcBef>
                <a:spcPts val="0"/>
              </a:spcBef>
              <a:spcAft>
                <a:spcPts val="0"/>
              </a:spcAft>
              <a:buNone/>
            </a:pPr>
            <a:r>
              <a:rPr lang="en-US">
                <a:latin typeface="Arial"/>
                <a:ea typeface="Arial"/>
                <a:cs typeface="Arial"/>
                <a:sym typeface="Arial"/>
              </a:rPr>
              <a:t>We want your teachers to have effective strategies that they are all using consistently.  Tier I features are implemented within classrooms and are consistent with school-wide systems.</a:t>
            </a:r>
            <a:endParaRPr/>
          </a:p>
          <a:p>
            <a:pPr marL="0" lvl="0" indent="0" algn="l" rtl="0">
              <a:spcBef>
                <a:spcPts val="0"/>
              </a:spcBef>
              <a:spcAft>
                <a:spcPts val="0"/>
              </a:spcAft>
              <a:buNone/>
            </a:pPr>
            <a:r>
              <a:rPr lang="en-US">
                <a:latin typeface="Arial"/>
                <a:ea typeface="Arial"/>
                <a:cs typeface="Arial"/>
                <a:sym typeface="Arial"/>
              </a:rPr>
              <a:t> </a:t>
            </a:r>
            <a:endParaRPr/>
          </a:p>
          <a:p>
            <a:pPr marL="0" lvl="0" indent="0" algn="l" rtl="0">
              <a:spcBef>
                <a:spcPts val="0"/>
              </a:spcBef>
              <a:spcAft>
                <a:spcPts val="0"/>
              </a:spcAft>
              <a:buNone/>
            </a:pPr>
            <a:r>
              <a:rPr lang="en-US" sz="1200" i="1">
                <a:solidFill>
                  <a:schemeClr val="dk1"/>
                </a:solidFill>
                <a:latin typeface="Arial"/>
                <a:ea typeface="Arial"/>
                <a:cs typeface="Arial"/>
                <a:sym typeface="Arial"/>
              </a:rPr>
              <a:t>(The classroom is a critical  aspect of Tier I training and includes 8 key components. These strategies maximize classroom management to allow for instructional time and less teacher stress!</a:t>
            </a: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65" name="Google Shape;265;g62f55cb87c_1_555: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20</a:t>
            </a:fld>
            <a:endParaRPr>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64863c1474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64863c1474_0_1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Scanning</a:t>
            </a:r>
            <a:endParaRPr/>
          </a:p>
          <a:p>
            <a:pPr marL="457200" lvl="0" indent="-457200" algn="l" rtl="0">
              <a:lnSpc>
                <a:spcPct val="90000"/>
              </a:lnSpc>
              <a:spcBef>
                <a:spcPts val="0"/>
              </a:spcBef>
              <a:spcAft>
                <a:spcPts val="0"/>
              </a:spcAft>
              <a:buClr>
                <a:schemeClr val="accent6"/>
              </a:buClr>
              <a:buSzPts val="1200"/>
              <a:buChar char="•"/>
            </a:pPr>
            <a:r>
              <a:rPr lang="en-US">
                <a:solidFill>
                  <a:schemeClr val="dk2"/>
                </a:solidFill>
              </a:rPr>
              <a:t>This involves frequently and intentionally look around at students and making eye contact with student.  Teachers can visually sweep all areas of the room as well as look directly at students nearest you.  </a:t>
            </a:r>
            <a:r>
              <a:rPr lang="en-US"/>
              <a:t>Visual Scanning allows the teacher to watch for instances of appropriate and inappropriate behavior that he/she will want to respond to immediately or as soon as possible.  It will also help a teacher to identify students who may need his/her assistance.</a:t>
            </a:r>
            <a:endParaRPr/>
          </a:p>
          <a:p>
            <a:pPr marL="457200" lvl="0" indent="-381000" algn="l" rtl="0">
              <a:lnSpc>
                <a:spcPct val="90000"/>
              </a:lnSpc>
              <a:spcBef>
                <a:spcPts val="640"/>
              </a:spcBef>
              <a:spcAft>
                <a:spcPts val="0"/>
              </a:spcAft>
              <a:buClr>
                <a:schemeClr val="accent6"/>
              </a:buClr>
              <a:buSzPts val="1200"/>
              <a:buFont typeface="Arial"/>
              <a:buNone/>
            </a:pPr>
            <a:endParaRPr>
              <a:solidFill>
                <a:schemeClr val="dk2"/>
              </a:solidFill>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Interacting</a:t>
            </a:r>
            <a:endParaRPr/>
          </a:p>
          <a:p>
            <a:pPr marL="457200" lvl="0" indent="-355600" algn="l" rtl="0">
              <a:lnSpc>
                <a:spcPct val="80000"/>
              </a:lnSpc>
              <a:spcBef>
                <a:spcPts val="0"/>
              </a:spcBef>
              <a:spcAft>
                <a:spcPts val="0"/>
              </a:spcAft>
              <a:buClr>
                <a:schemeClr val="accent6"/>
              </a:buClr>
              <a:buSzPts val="1200"/>
              <a:buFont typeface="Noto Sans Symbols"/>
              <a:buChar char="▪"/>
            </a:pPr>
            <a:r>
              <a:rPr lang="en-US">
                <a:solidFill>
                  <a:schemeClr val="dk2"/>
                </a:solidFill>
              </a:rPr>
              <a:t>While moving and scanning you should also frequently interact with students.  This communicates care, trust, and respect and creates positive climate and increases likelihood of accepting correction if needed. Interacting includes proximity, listening, eye contact, smiles, pleasant voice tone, and use of student’s name</a:t>
            </a:r>
            <a:endParaRPr/>
          </a:p>
        </p:txBody>
      </p:sp>
      <p:sp>
        <p:nvSpPr>
          <p:cNvPr id="275" name="Google Shape;275;g64863c1474_0_19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4863c1474_0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64863c1474_0_2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r>
              <a:rPr lang="en-US"/>
              <a:t>Active Supervision is trauma informed because it provides a sense of safety for students and allows the adult to be more likely to identify triggers in order to prevent problem behaviors. It also creates frequent opportunities to interact with students to develop relationships.  It only takes 15 seconds to develop a meaningful connection with a student. </a:t>
            </a:r>
            <a:endParaRPr/>
          </a:p>
        </p:txBody>
      </p:sp>
      <p:sp>
        <p:nvSpPr>
          <p:cNvPr id="283" name="Google Shape;283;g64863c1474_0_2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9cd6a00285_3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9cd6a00285_3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g9cd6a00285_3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4863c1474_0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4863c1474_0_2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following slides are EXAMPLES for teams to look at; trainers do not need to go through them but you can reference they are there for information/exploration. </a:t>
            </a:r>
            <a:endParaRPr/>
          </a:p>
        </p:txBody>
      </p:sp>
      <p:sp>
        <p:nvSpPr>
          <p:cNvPr id="301" name="Google Shape;301;g64863c1474_0_2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99702164ac_1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99702164ac_1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g99702164ac_1_26: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2e4aeb69e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62e4aeb69e_0_112:notes"/>
          <p:cNvSpPr txBox="1">
            <a:spLocks noGrp="1"/>
          </p:cNvSpPr>
          <p:nvPr>
            <p:ph type="body" idx="1"/>
          </p:nvPr>
        </p:nvSpPr>
        <p:spPr>
          <a:xfrm>
            <a:off x="476869" y="5739691"/>
            <a:ext cx="4114800" cy="578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These are the 6 Classroom Management Practices that research has shown has a  positive impact on students. </a:t>
            </a:r>
            <a:endParaRPr/>
          </a:p>
          <a:p>
            <a:pPr marL="0" lvl="0" indent="0" algn="l" rtl="0">
              <a:spcBef>
                <a:spcPts val="0"/>
              </a:spcBef>
              <a:spcAft>
                <a:spcPts val="0"/>
              </a:spcAft>
              <a:buNone/>
            </a:pPr>
            <a:r>
              <a:rPr lang="en-US">
                <a:latin typeface="Arial"/>
                <a:ea typeface="Arial"/>
                <a:cs typeface="Arial"/>
                <a:sym typeface="Arial"/>
              </a:rPr>
              <a:t>We want your teachers to have effective strategies that they are all using consistently.  Tier I features are implemented within classrooms and are consistent with school-wide systems.</a:t>
            </a:r>
            <a:endParaRPr/>
          </a:p>
          <a:p>
            <a:pPr marL="0" lvl="0" indent="0" algn="l" rtl="0">
              <a:spcBef>
                <a:spcPts val="0"/>
              </a:spcBef>
              <a:spcAft>
                <a:spcPts val="0"/>
              </a:spcAft>
              <a:buNone/>
            </a:pPr>
            <a:r>
              <a:rPr lang="en-US">
                <a:latin typeface="Arial"/>
                <a:ea typeface="Arial"/>
                <a:cs typeface="Arial"/>
                <a:sym typeface="Arial"/>
              </a:rPr>
              <a:t> </a:t>
            </a:r>
            <a:endParaRPr/>
          </a:p>
          <a:p>
            <a:pPr marL="0" lvl="0" indent="0" algn="l" rtl="0">
              <a:spcBef>
                <a:spcPts val="0"/>
              </a:spcBef>
              <a:spcAft>
                <a:spcPts val="0"/>
              </a:spcAft>
              <a:buNone/>
            </a:pPr>
            <a:r>
              <a:rPr lang="en-US" sz="1200" i="1">
                <a:solidFill>
                  <a:schemeClr val="dk1"/>
                </a:solidFill>
                <a:latin typeface="Arial"/>
                <a:ea typeface="Arial"/>
                <a:cs typeface="Arial"/>
                <a:sym typeface="Arial"/>
              </a:rPr>
              <a:t>(The classroom is a critical  aspect of Tier I training and includes 8 key components. These strategies maximize classroom management to allow for instructional time and less teacher stress!</a:t>
            </a: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40" name="Google Shape;140;g62e4aeb69e_0_112: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a:t>
            </a:fld>
            <a:endParaRPr>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64863c1474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64863c1474_0_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64863c1474_0_10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64863c1474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64863c1474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64863c1474_0_1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64cd1d448f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64cd1d448f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we explore the 6 classroom practices, we want to make a link to how each practices is trauma informed.  In this strategy, a well designed environment promotes a sense of safety and security for students who have been impacted by trauma.  It helps students be able to be less focused on survival and regulation and more focused on social emotional and cognitive learning.  </a:t>
            </a:r>
            <a:endParaRPr/>
          </a:p>
        </p:txBody>
      </p:sp>
      <p:sp>
        <p:nvSpPr>
          <p:cNvPr id="175" name="Google Shape;175;g64cd1d448f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3200"/>
              <a:buNone/>
              <a:defRPr>
                <a:solidFill>
                  <a:srgbClr val="3366FF"/>
                </a:solidFill>
              </a:defRPr>
            </a:lvl1pPr>
            <a:lvl2pPr lvl="1" algn="ctr">
              <a:spcBef>
                <a:spcPts val="560"/>
              </a:spcBef>
              <a:spcAft>
                <a:spcPts val="0"/>
              </a:spcAft>
              <a:buSzPts val="2800"/>
              <a:buNone/>
              <a:defRPr>
                <a:solidFill>
                  <a:srgbClr val="8F97C0"/>
                </a:solidFill>
              </a:defRPr>
            </a:lvl2pPr>
            <a:lvl3pPr lvl="2" algn="ctr">
              <a:spcBef>
                <a:spcPts val="480"/>
              </a:spcBef>
              <a:spcAft>
                <a:spcPts val="0"/>
              </a:spcAft>
              <a:buSzPts val="2400"/>
              <a:buNone/>
              <a:defRPr>
                <a:solidFill>
                  <a:srgbClr val="8F97C0"/>
                </a:solidFill>
              </a:defRPr>
            </a:lvl3pPr>
            <a:lvl4pPr lvl="3" algn="ctr">
              <a:spcBef>
                <a:spcPts val="400"/>
              </a:spcBef>
              <a:spcAft>
                <a:spcPts val="0"/>
              </a:spcAft>
              <a:buClr>
                <a:srgbClr val="8F97C0"/>
              </a:buClr>
              <a:buSzPts val="2000"/>
              <a:buNone/>
              <a:defRPr>
                <a:solidFill>
                  <a:srgbClr val="8F97C0"/>
                </a:solidFill>
              </a:defRPr>
            </a:lvl4pPr>
            <a:lvl5pPr lvl="4" algn="ctr">
              <a:spcBef>
                <a:spcPts val="400"/>
              </a:spcBef>
              <a:spcAft>
                <a:spcPts val="0"/>
              </a:spcAft>
              <a:buClr>
                <a:srgbClr val="8F97C0"/>
              </a:buClr>
              <a:buSzPts val="2000"/>
              <a:buNone/>
              <a:defRPr>
                <a:solidFill>
                  <a:srgbClr val="8F97C0"/>
                </a:solidFill>
              </a:defRPr>
            </a:lvl5pPr>
            <a:lvl6pPr lvl="5" algn="ctr">
              <a:spcBef>
                <a:spcPts val="400"/>
              </a:spcBef>
              <a:spcAft>
                <a:spcPts val="0"/>
              </a:spcAft>
              <a:buClr>
                <a:srgbClr val="8F97C0"/>
              </a:buClr>
              <a:buSzPts val="2000"/>
              <a:buNone/>
              <a:defRPr>
                <a:solidFill>
                  <a:srgbClr val="8F97C0"/>
                </a:solidFill>
              </a:defRPr>
            </a:lvl6pPr>
            <a:lvl7pPr lvl="6" algn="ctr">
              <a:spcBef>
                <a:spcPts val="400"/>
              </a:spcBef>
              <a:spcAft>
                <a:spcPts val="0"/>
              </a:spcAft>
              <a:buClr>
                <a:srgbClr val="8F97C0"/>
              </a:buClr>
              <a:buSzPts val="2000"/>
              <a:buNone/>
              <a:defRPr>
                <a:solidFill>
                  <a:srgbClr val="8F97C0"/>
                </a:solidFill>
              </a:defRPr>
            </a:lvl7pPr>
            <a:lvl8pPr lvl="7" algn="ctr">
              <a:spcBef>
                <a:spcPts val="400"/>
              </a:spcBef>
              <a:spcAft>
                <a:spcPts val="0"/>
              </a:spcAft>
              <a:buClr>
                <a:srgbClr val="8F97C0"/>
              </a:buClr>
              <a:buSzPts val="2000"/>
              <a:buNone/>
              <a:defRPr>
                <a:solidFill>
                  <a:srgbClr val="8F97C0"/>
                </a:solidFill>
              </a:defRPr>
            </a:lvl8pPr>
            <a:lvl9pPr lvl="8" algn="ctr">
              <a:spcBef>
                <a:spcPts val="400"/>
              </a:spcBef>
              <a:spcAft>
                <a:spcPts val="0"/>
              </a:spcAft>
              <a:buClr>
                <a:srgbClr val="8F97C0"/>
              </a:buClr>
              <a:buSzPts val="2000"/>
              <a:buNone/>
              <a:defRPr>
                <a:solidFill>
                  <a:srgbClr val="8F97C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1">
  <p:cSld name="Caption">
    <p:spTree>
      <p:nvGrpSpPr>
        <p:cNvPr id="1" name="Shape 50"/>
        <p:cNvGrpSpPr/>
        <p:nvPr/>
      </p:nvGrpSpPr>
      <p:grpSpPr>
        <a:xfrm>
          <a:off x="0" y="0"/>
          <a:ext cx="0" cy="0"/>
          <a:chOff x="0" y="0"/>
          <a:chExt cx="0" cy="0"/>
        </a:xfrm>
      </p:grpSpPr>
      <p:sp>
        <p:nvSpPr>
          <p:cNvPr id="51" name="Google Shape;51;p12"/>
          <p:cNvSpPr txBox="1">
            <a:spLocks noGrp="1"/>
          </p:cNvSpPr>
          <p:nvPr>
            <p:ph type="body" idx="1"/>
          </p:nvPr>
        </p:nvSpPr>
        <p:spPr>
          <a:xfrm>
            <a:off x="457200" y="5875079"/>
            <a:ext cx="8229600" cy="692800"/>
          </a:xfrm>
          <a:prstGeom prst="rect">
            <a:avLst/>
          </a:prstGeom>
          <a:noFill/>
          <a:ln>
            <a:noFill/>
          </a:ln>
        </p:spPr>
        <p:txBody>
          <a:bodyPr spcFirstLastPara="1" wrap="square" lIns="91425" tIns="45700" rIns="91425" bIns="45700" anchor="t" anchorCtr="0">
            <a:noAutofit/>
          </a:bodyPr>
          <a:lstStyle>
            <a:lvl1pPr marL="457200" lvl="0" indent="-228600" algn="ctr" rtl="0">
              <a:spcBef>
                <a:spcPts val="360"/>
              </a:spcBef>
              <a:spcAft>
                <a:spcPts val="0"/>
              </a:spcAft>
              <a:buSzPts val="3200"/>
              <a:buFont typeface="Arial"/>
              <a:buNone/>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pic>
        <p:nvPicPr>
          <p:cNvPr id="52" name="Google Shape;52;p12"/>
          <p:cNvPicPr preferRelativeResize="0"/>
          <p:nvPr/>
        </p:nvPicPr>
        <p:blipFill>
          <a:blip r:embed="rId2">
            <a:alphaModFix/>
          </a:blip>
          <a:stretch>
            <a:fillRect/>
          </a:stretch>
        </p:blipFill>
        <p:spPr>
          <a:xfrm>
            <a:off x="8000075" y="6128600"/>
            <a:ext cx="1066200" cy="4624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 name="Google Shape;60;p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SzPts val="3200"/>
              <a:buNone/>
              <a:defRPr>
                <a:solidFill>
                  <a:srgbClr val="3366FF"/>
                </a:solidFill>
              </a:defRPr>
            </a:lvl1pPr>
            <a:lvl2pPr lvl="1" algn="ctr" rtl="0">
              <a:spcBef>
                <a:spcPts val="560"/>
              </a:spcBef>
              <a:spcAft>
                <a:spcPts val="0"/>
              </a:spcAft>
              <a:buSzPts val="2800"/>
              <a:buNone/>
              <a:defRPr>
                <a:solidFill>
                  <a:srgbClr val="8F97C0"/>
                </a:solidFill>
              </a:defRPr>
            </a:lvl2pPr>
            <a:lvl3pPr lvl="2" algn="ctr" rtl="0">
              <a:spcBef>
                <a:spcPts val="480"/>
              </a:spcBef>
              <a:spcAft>
                <a:spcPts val="0"/>
              </a:spcAft>
              <a:buSzPts val="2400"/>
              <a:buNone/>
              <a:defRPr>
                <a:solidFill>
                  <a:srgbClr val="8F97C0"/>
                </a:solidFill>
              </a:defRPr>
            </a:lvl3pPr>
            <a:lvl4pPr lvl="3" algn="ctr" rtl="0">
              <a:spcBef>
                <a:spcPts val="400"/>
              </a:spcBef>
              <a:spcAft>
                <a:spcPts val="0"/>
              </a:spcAft>
              <a:buClr>
                <a:srgbClr val="8F97C0"/>
              </a:buClr>
              <a:buSzPts val="2000"/>
              <a:buNone/>
              <a:defRPr>
                <a:solidFill>
                  <a:srgbClr val="8F97C0"/>
                </a:solidFill>
              </a:defRPr>
            </a:lvl4pPr>
            <a:lvl5pPr lvl="4" algn="ctr" rtl="0">
              <a:spcBef>
                <a:spcPts val="400"/>
              </a:spcBef>
              <a:spcAft>
                <a:spcPts val="0"/>
              </a:spcAft>
              <a:buClr>
                <a:srgbClr val="8F97C0"/>
              </a:buClr>
              <a:buSzPts val="2000"/>
              <a:buNone/>
              <a:defRPr>
                <a:solidFill>
                  <a:srgbClr val="8F97C0"/>
                </a:solidFill>
              </a:defRPr>
            </a:lvl5pPr>
            <a:lvl6pPr lvl="5" algn="ctr" rtl="0">
              <a:spcBef>
                <a:spcPts val="400"/>
              </a:spcBef>
              <a:spcAft>
                <a:spcPts val="0"/>
              </a:spcAft>
              <a:buClr>
                <a:srgbClr val="8F97C0"/>
              </a:buClr>
              <a:buSzPts val="2000"/>
              <a:buNone/>
              <a:defRPr>
                <a:solidFill>
                  <a:srgbClr val="8F97C0"/>
                </a:solidFill>
              </a:defRPr>
            </a:lvl6pPr>
            <a:lvl7pPr lvl="6" algn="ctr" rtl="0">
              <a:spcBef>
                <a:spcPts val="400"/>
              </a:spcBef>
              <a:spcAft>
                <a:spcPts val="0"/>
              </a:spcAft>
              <a:buClr>
                <a:srgbClr val="8F97C0"/>
              </a:buClr>
              <a:buSzPts val="2000"/>
              <a:buNone/>
              <a:defRPr>
                <a:solidFill>
                  <a:srgbClr val="8F97C0"/>
                </a:solidFill>
              </a:defRPr>
            </a:lvl7pPr>
            <a:lvl8pPr lvl="7" algn="ctr" rtl="0">
              <a:spcBef>
                <a:spcPts val="400"/>
              </a:spcBef>
              <a:spcAft>
                <a:spcPts val="0"/>
              </a:spcAft>
              <a:buClr>
                <a:srgbClr val="8F97C0"/>
              </a:buClr>
              <a:buSzPts val="2000"/>
              <a:buNone/>
              <a:defRPr>
                <a:solidFill>
                  <a:srgbClr val="8F97C0"/>
                </a:solidFill>
              </a:defRPr>
            </a:lvl8pPr>
            <a:lvl9pPr lvl="8" algn="ctr" rtl="0">
              <a:spcBef>
                <a:spcPts val="400"/>
              </a:spcBef>
              <a:spcAft>
                <a:spcPts val="0"/>
              </a:spcAft>
              <a:buClr>
                <a:srgbClr val="8F97C0"/>
              </a:buClr>
              <a:buSzPts val="2000"/>
              <a:buNone/>
              <a:defRPr>
                <a:solidFill>
                  <a:srgbClr val="8F97C0"/>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365298" y="350815"/>
            <a:ext cx="6987000" cy="915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 name="Google Shape;63;p15"/>
          <p:cNvSpPr txBox="1">
            <a:spLocks noGrp="1"/>
          </p:cNvSpPr>
          <p:nvPr>
            <p:ph type="body" idx="1"/>
          </p:nvPr>
        </p:nvSpPr>
        <p:spPr>
          <a:xfrm>
            <a:off x="365298" y="1600200"/>
            <a:ext cx="8257500" cy="4691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352155" y="377391"/>
            <a:ext cx="6987000" cy="915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24920" y="502281"/>
            <a:ext cx="7297800" cy="915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4400"/>
              <a:buFont typeface="Twentieth Century"/>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 name="Google Shape;68;p17"/>
          <p:cNvSpPr txBox="1">
            <a:spLocks noGrp="1"/>
          </p:cNvSpPr>
          <p:nvPr>
            <p:ph type="body" idx="1"/>
          </p:nvPr>
        </p:nvSpPr>
        <p:spPr>
          <a:xfrm>
            <a:off x="324920" y="152188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SzPts val="2400"/>
              <a:buNone/>
              <a:defRPr sz="2400" b="1"/>
            </a:lvl1pPr>
            <a:lvl2pPr marL="914400" lvl="1" indent="-228600" algn="l" rtl="0">
              <a:spcBef>
                <a:spcPts val="400"/>
              </a:spcBef>
              <a:spcAft>
                <a:spcPts val="0"/>
              </a:spcAft>
              <a:buSzPts val="2000"/>
              <a:buNone/>
              <a:defRPr sz="2000" b="1"/>
            </a:lvl2pPr>
            <a:lvl3pPr marL="1371600" lvl="2" indent="-228600" algn="l" rtl="0">
              <a:spcBef>
                <a:spcPts val="360"/>
              </a:spcBef>
              <a:spcAft>
                <a:spcPts val="0"/>
              </a:spcAft>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69" name="Google Shape;69;p17"/>
          <p:cNvSpPr txBox="1">
            <a:spLocks noGrp="1"/>
          </p:cNvSpPr>
          <p:nvPr>
            <p:ph type="body" idx="2"/>
          </p:nvPr>
        </p:nvSpPr>
        <p:spPr>
          <a:xfrm>
            <a:off x="324920" y="2161645"/>
            <a:ext cx="4040100" cy="4109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SzPts val="2400"/>
              <a:buChar char="▪"/>
              <a:defRPr sz="2400"/>
            </a:lvl1pPr>
            <a:lvl2pPr marL="914400" lvl="1" indent="-355600" algn="l" rtl="0">
              <a:spcBef>
                <a:spcPts val="400"/>
              </a:spcBef>
              <a:spcAft>
                <a:spcPts val="0"/>
              </a:spcAft>
              <a:buSzPts val="2000"/>
              <a:buChar char="▪"/>
              <a:defRPr sz="2000"/>
            </a:lvl2pPr>
            <a:lvl3pPr marL="1371600" lvl="2" indent="-342900" algn="l" rtl="0">
              <a:spcBef>
                <a:spcPts val="360"/>
              </a:spcBef>
              <a:spcAft>
                <a:spcPts val="0"/>
              </a:spcAft>
              <a:buSzPts val="1800"/>
              <a:buChar char="▪"/>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70" name="Google Shape;70;p17"/>
          <p:cNvSpPr txBox="1">
            <a:spLocks noGrp="1"/>
          </p:cNvSpPr>
          <p:nvPr>
            <p:ph type="body" idx="3"/>
          </p:nvPr>
        </p:nvSpPr>
        <p:spPr>
          <a:xfrm>
            <a:off x="4512745" y="1521883"/>
            <a:ext cx="40419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SzPts val="2400"/>
              <a:buNone/>
              <a:defRPr sz="2400" b="1"/>
            </a:lvl1pPr>
            <a:lvl2pPr marL="914400" lvl="1" indent="-228600" algn="l" rtl="0">
              <a:spcBef>
                <a:spcPts val="400"/>
              </a:spcBef>
              <a:spcAft>
                <a:spcPts val="0"/>
              </a:spcAft>
              <a:buSzPts val="2000"/>
              <a:buNone/>
              <a:defRPr sz="2000" b="1"/>
            </a:lvl2pPr>
            <a:lvl3pPr marL="1371600" lvl="2" indent="-228600" algn="l" rtl="0">
              <a:spcBef>
                <a:spcPts val="360"/>
              </a:spcBef>
              <a:spcAft>
                <a:spcPts val="0"/>
              </a:spcAft>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71" name="Google Shape;71;p17"/>
          <p:cNvSpPr txBox="1">
            <a:spLocks noGrp="1"/>
          </p:cNvSpPr>
          <p:nvPr>
            <p:ph type="body" idx="4"/>
          </p:nvPr>
        </p:nvSpPr>
        <p:spPr>
          <a:xfrm>
            <a:off x="4512745" y="2161645"/>
            <a:ext cx="4041900" cy="4109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SzPts val="2400"/>
              <a:buChar char="▪"/>
              <a:defRPr sz="2400"/>
            </a:lvl1pPr>
            <a:lvl2pPr marL="914400" lvl="1" indent="-355600" algn="l" rtl="0">
              <a:spcBef>
                <a:spcPts val="400"/>
              </a:spcBef>
              <a:spcAft>
                <a:spcPts val="0"/>
              </a:spcAft>
              <a:buSzPts val="2000"/>
              <a:buChar char="▪"/>
              <a:defRPr sz="2000"/>
            </a:lvl2pPr>
            <a:lvl3pPr marL="1371600" lvl="2" indent="-342900" algn="l" rtl="0">
              <a:spcBef>
                <a:spcPts val="360"/>
              </a:spcBef>
              <a:spcAft>
                <a:spcPts val="0"/>
              </a:spcAft>
              <a:buSzPts val="1800"/>
              <a:buChar char="▪"/>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dk2"/>
              </a:buClr>
              <a:buSzPts val="4000"/>
              <a:buFont typeface="Twentieth Century"/>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 name="Google Shape;74;p18"/>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SzPts val="2000"/>
              <a:buNone/>
              <a:defRPr sz="2000">
                <a:solidFill>
                  <a:srgbClr val="3A54A5"/>
                </a:solidFill>
              </a:defRPr>
            </a:lvl1pPr>
            <a:lvl2pPr marL="914400" lvl="1" indent="-228600" algn="l" rtl="0">
              <a:spcBef>
                <a:spcPts val="360"/>
              </a:spcBef>
              <a:spcAft>
                <a:spcPts val="0"/>
              </a:spcAft>
              <a:buSzPts val="1800"/>
              <a:buNone/>
              <a:defRPr sz="1800">
                <a:solidFill>
                  <a:srgbClr val="8F97C0"/>
                </a:solidFill>
              </a:defRPr>
            </a:lvl2pPr>
            <a:lvl3pPr marL="1371600" lvl="2" indent="-228600" algn="l" rtl="0">
              <a:spcBef>
                <a:spcPts val="320"/>
              </a:spcBef>
              <a:spcAft>
                <a:spcPts val="0"/>
              </a:spcAft>
              <a:buSzPts val="1600"/>
              <a:buNone/>
              <a:defRPr sz="1600">
                <a:solidFill>
                  <a:srgbClr val="8F97C0"/>
                </a:solidFill>
              </a:defRPr>
            </a:lvl3pPr>
            <a:lvl4pPr marL="1828800" lvl="3" indent="-228600" algn="l" rtl="0">
              <a:spcBef>
                <a:spcPts val="280"/>
              </a:spcBef>
              <a:spcAft>
                <a:spcPts val="0"/>
              </a:spcAft>
              <a:buClr>
                <a:srgbClr val="8F97C0"/>
              </a:buClr>
              <a:buSzPts val="1400"/>
              <a:buNone/>
              <a:defRPr sz="1400">
                <a:solidFill>
                  <a:srgbClr val="8F97C0"/>
                </a:solidFill>
              </a:defRPr>
            </a:lvl4pPr>
            <a:lvl5pPr marL="2286000" lvl="4" indent="-228600" algn="l" rtl="0">
              <a:spcBef>
                <a:spcPts val="280"/>
              </a:spcBef>
              <a:spcAft>
                <a:spcPts val="0"/>
              </a:spcAft>
              <a:buClr>
                <a:srgbClr val="8F97C0"/>
              </a:buClr>
              <a:buSzPts val="1400"/>
              <a:buNone/>
              <a:defRPr sz="1400">
                <a:solidFill>
                  <a:srgbClr val="8F97C0"/>
                </a:solidFill>
              </a:defRPr>
            </a:lvl5pPr>
            <a:lvl6pPr marL="2743200" lvl="5" indent="-228600" algn="l" rtl="0">
              <a:spcBef>
                <a:spcPts val="280"/>
              </a:spcBef>
              <a:spcAft>
                <a:spcPts val="0"/>
              </a:spcAft>
              <a:buClr>
                <a:srgbClr val="8F97C0"/>
              </a:buClr>
              <a:buSzPts val="1400"/>
              <a:buNone/>
              <a:defRPr sz="1400">
                <a:solidFill>
                  <a:srgbClr val="8F97C0"/>
                </a:solidFill>
              </a:defRPr>
            </a:lvl6pPr>
            <a:lvl7pPr marL="3200400" lvl="6" indent="-228600" algn="l" rtl="0">
              <a:spcBef>
                <a:spcPts val="280"/>
              </a:spcBef>
              <a:spcAft>
                <a:spcPts val="0"/>
              </a:spcAft>
              <a:buClr>
                <a:srgbClr val="8F97C0"/>
              </a:buClr>
              <a:buSzPts val="1400"/>
              <a:buNone/>
              <a:defRPr sz="1400">
                <a:solidFill>
                  <a:srgbClr val="8F97C0"/>
                </a:solidFill>
              </a:defRPr>
            </a:lvl7pPr>
            <a:lvl8pPr marL="3657600" lvl="7" indent="-228600" algn="l" rtl="0">
              <a:spcBef>
                <a:spcPts val="280"/>
              </a:spcBef>
              <a:spcAft>
                <a:spcPts val="0"/>
              </a:spcAft>
              <a:buClr>
                <a:srgbClr val="8F97C0"/>
              </a:buClr>
              <a:buSzPts val="1400"/>
              <a:buNone/>
              <a:defRPr sz="1400">
                <a:solidFill>
                  <a:srgbClr val="8F97C0"/>
                </a:solidFill>
              </a:defRPr>
            </a:lvl8pPr>
            <a:lvl9pPr marL="4114800" lvl="8" indent="-228600" algn="l" rtl="0">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75"/>
        <p:cNvGrpSpPr/>
        <p:nvPr/>
      </p:nvGrpSpPr>
      <p:grpSpPr>
        <a:xfrm>
          <a:off x="0" y="0"/>
          <a:ext cx="0" cy="0"/>
          <a:chOff x="0" y="0"/>
          <a:chExt cx="0" cy="0"/>
        </a:xfrm>
      </p:grpSpPr>
      <p:sp>
        <p:nvSpPr>
          <p:cNvPr id="76" name="Google Shape;76;p19"/>
          <p:cNvSpPr/>
          <p:nvPr/>
        </p:nvSpPr>
        <p:spPr>
          <a:xfrm>
            <a:off x="-388471" y="-254000"/>
            <a:ext cx="4273200" cy="1763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77" name="Google Shape;77;p19"/>
          <p:cNvSpPr/>
          <p:nvPr/>
        </p:nvSpPr>
        <p:spPr>
          <a:xfrm>
            <a:off x="557958" y="-2443850"/>
            <a:ext cx="8078100" cy="7897500"/>
          </a:xfrm>
          <a:prstGeom prst="roundRect">
            <a:avLst>
              <a:gd name="adj" fmla="val 16667"/>
            </a:avLst>
          </a:prstGeom>
          <a:solidFill>
            <a:srgbClr val="BCC6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BCC6E8"/>
              </a:solidFill>
              <a:latin typeface="Calibri"/>
              <a:ea typeface="Calibri"/>
              <a:cs typeface="Calibri"/>
              <a:sym typeface="Calibri"/>
            </a:endParaRPr>
          </a:p>
        </p:txBody>
      </p:sp>
      <p:sp>
        <p:nvSpPr>
          <p:cNvPr id="78" name="Google Shape;78;p19"/>
          <p:cNvSpPr/>
          <p:nvPr/>
        </p:nvSpPr>
        <p:spPr>
          <a:xfrm>
            <a:off x="722313" y="-2106699"/>
            <a:ext cx="7772400" cy="7394400"/>
          </a:xfrm>
          <a:prstGeom prst="roundRect">
            <a:avLst>
              <a:gd name="adj" fmla="val 16667"/>
            </a:avLst>
          </a:prstGeom>
          <a:solidFill>
            <a:srgbClr val="33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79" name="Google Shape;79;p19"/>
          <p:cNvSpPr txBox="1">
            <a:spLocks noGrp="1"/>
          </p:cNvSpPr>
          <p:nvPr>
            <p:ph type="title"/>
          </p:nvPr>
        </p:nvSpPr>
        <p:spPr>
          <a:xfrm>
            <a:off x="1394662" y="3798999"/>
            <a:ext cx="7211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FFFFFF"/>
              </a:buClr>
              <a:buSzPts val="4000"/>
              <a:buFont typeface="Twentieth Century"/>
              <a:buNone/>
              <a:defRPr sz="40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 name="Google Shape;80;p19"/>
          <p:cNvSpPr txBox="1">
            <a:spLocks noGrp="1"/>
          </p:cNvSpPr>
          <p:nvPr>
            <p:ph type="body" idx="1"/>
          </p:nvPr>
        </p:nvSpPr>
        <p:spPr>
          <a:xfrm>
            <a:off x="1708425" y="4630384"/>
            <a:ext cx="7628100" cy="651000"/>
          </a:xfrm>
          <a:prstGeom prst="rect">
            <a:avLst/>
          </a:prstGeom>
          <a:noFill/>
          <a:ln>
            <a:noFill/>
          </a:ln>
        </p:spPr>
        <p:txBody>
          <a:bodyPr spcFirstLastPara="1" wrap="square" lIns="91425" tIns="45700" rIns="91425" bIns="45700" anchor="t" anchorCtr="0">
            <a:noAutofit/>
          </a:bodyPr>
          <a:lstStyle>
            <a:lvl1pPr marL="457200" lvl="0" indent="-228600" algn="l" rtl="0">
              <a:spcBef>
                <a:spcPts val="400"/>
              </a:spcBef>
              <a:spcAft>
                <a:spcPts val="0"/>
              </a:spcAft>
              <a:buSzPts val="2000"/>
              <a:buNone/>
              <a:defRPr sz="2000">
                <a:solidFill>
                  <a:srgbClr val="FFFFFF"/>
                </a:solidFill>
              </a:defRPr>
            </a:lvl1pPr>
            <a:lvl2pPr marL="914400" lvl="1" indent="-228600" algn="l" rtl="0">
              <a:spcBef>
                <a:spcPts val="360"/>
              </a:spcBef>
              <a:spcAft>
                <a:spcPts val="0"/>
              </a:spcAft>
              <a:buSzPts val="1800"/>
              <a:buNone/>
              <a:defRPr sz="1800">
                <a:solidFill>
                  <a:srgbClr val="8F97C0"/>
                </a:solidFill>
              </a:defRPr>
            </a:lvl2pPr>
            <a:lvl3pPr marL="1371600" lvl="2" indent="-228600" algn="l" rtl="0">
              <a:spcBef>
                <a:spcPts val="320"/>
              </a:spcBef>
              <a:spcAft>
                <a:spcPts val="0"/>
              </a:spcAft>
              <a:buSzPts val="1600"/>
              <a:buNone/>
              <a:defRPr sz="1600">
                <a:solidFill>
                  <a:srgbClr val="8F97C0"/>
                </a:solidFill>
              </a:defRPr>
            </a:lvl3pPr>
            <a:lvl4pPr marL="1828800" lvl="3" indent="-228600" algn="l" rtl="0">
              <a:spcBef>
                <a:spcPts val="280"/>
              </a:spcBef>
              <a:spcAft>
                <a:spcPts val="0"/>
              </a:spcAft>
              <a:buClr>
                <a:srgbClr val="8F97C0"/>
              </a:buClr>
              <a:buSzPts val="1400"/>
              <a:buNone/>
              <a:defRPr sz="1400">
                <a:solidFill>
                  <a:srgbClr val="8F97C0"/>
                </a:solidFill>
              </a:defRPr>
            </a:lvl4pPr>
            <a:lvl5pPr marL="2286000" lvl="4" indent="-228600" algn="l" rtl="0">
              <a:spcBef>
                <a:spcPts val="280"/>
              </a:spcBef>
              <a:spcAft>
                <a:spcPts val="0"/>
              </a:spcAft>
              <a:buClr>
                <a:srgbClr val="8F97C0"/>
              </a:buClr>
              <a:buSzPts val="1400"/>
              <a:buNone/>
              <a:defRPr sz="1400">
                <a:solidFill>
                  <a:srgbClr val="8F97C0"/>
                </a:solidFill>
              </a:defRPr>
            </a:lvl5pPr>
            <a:lvl6pPr marL="2743200" lvl="5" indent="-228600" algn="l" rtl="0">
              <a:spcBef>
                <a:spcPts val="280"/>
              </a:spcBef>
              <a:spcAft>
                <a:spcPts val="0"/>
              </a:spcAft>
              <a:buClr>
                <a:srgbClr val="8F97C0"/>
              </a:buClr>
              <a:buSzPts val="1400"/>
              <a:buNone/>
              <a:defRPr sz="1400">
                <a:solidFill>
                  <a:srgbClr val="8F97C0"/>
                </a:solidFill>
              </a:defRPr>
            </a:lvl6pPr>
            <a:lvl7pPr marL="3200400" lvl="6" indent="-228600" algn="l" rtl="0">
              <a:spcBef>
                <a:spcPts val="280"/>
              </a:spcBef>
              <a:spcAft>
                <a:spcPts val="0"/>
              </a:spcAft>
              <a:buClr>
                <a:srgbClr val="8F97C0"/>
              </a:buClr>
              <a:buSzPts val="1400"/>
              <a:buNone/>
              <a:defRPr sz="1400">
                <a:solidFill>
                  <a:srgbClr val="8F97C0"/>
                </a:solidFill>
              </a:defRPr>
            </a:lvl7pPr>
            <a:lvl8pPr marL="3657600" lvl="7" indent="-228600" algn="l" rtl="0">
              <a:spcBef>
                <a:spcPts val="280"/>
              </a:spcBef>
              <a:spcAft>
                <a:spcPts val="0"/>
              </a:spcAft>
              <a:buClr>
                <a:srgbClr val="8F97C0"/>
              </a:buClr>
              <a:buSzPts val="1400"/>
              <a:buNone/>
              <a:defRPr sz="1400">
                <a:solidFill>
                  <a:srgbClr val="8F97C0"/>
                </a:solidFill>
              </a:defRPr>
            </a:lvl8pPr>
            <a:lvl9pPr marL="4114800" lvl="8" indent="-228600" algn="l" rtl="0">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81"/>
        <p:cNvGrpSpPr/>
        <p:nvPr/>
      </p:nvGrpSpPr>
      <p:grpSpPr>
        <a:xfrm>
          <a:off x="0" y="0"/>
          <a:ext cx="0" cy="0"/>
          <a:chOff x="0" y="0"/>
          <a:chExt cx="0" cy="0"/>
        </a:xfrm>
      </p:grpSpPr>
      <p:sp>
        <p:nvSpPr>
          <p:cNvPr id="82" name="Google Shape;82;p20"/>
          <p:cNvSpPr/>
          <p:nvPr/>
        </p:nvSpPr>
        <p:spPr>
          <a:xfrm>
            <a:off x="740809" y="705949"/>
            <a:ext cx="5185800" cy="4875300"/>
          </a:xfrm>
          <a:prstGeom prst="roundRect">
            <a:avLst>
              <a:gd name="adj" fmla="val 16667"/>
            </a:avLst>
          </a:prstGeom>
          <a:noFill/>
          <a:ln w="76200" cap="flat" cmpd="sng">
            <a:solidFill>
              <a:srgbClr val="BCC6E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83" name="Google Shape;83;p20"/>
          <p:cNvSpPr txBox="1">
            <a:spLocks noGrp="1"/>
          </p:cNvSpPr>
          <p:nvPr>
            <p:ph type="title"/>
          </p:nvPr>
        </p:nvSpPr>
        <p:spPr>
          <a:xfrm>
            <a:off x="1202112" y="4558618"/>
            <a:ext cx="4630200" cy="838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3366FF"/>
              </a:buClr>
              <a:buSzPts val="4000"/>
              <a:buFont typeface="Twentieth Century"/>
              <a:buNone/>
              <a:defRPr sz="4000" b="1" cap="none">
                <a:solidFill>
                  <a:srgbClr val="3366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20"/>
          <p:cNvSpPr/>
          <p:nvPr/>
        </p:nvSpPr>
        <p:spPr>
          <a:xfrm>
            <a:off x="924307" y="844331"/>
            <a:ext cx="5185800" cy="4875300"/>
          </a:xfrm>
          <a:prstGeom prst="roundRect">
            <a:avLst>
              <a:gd name="adj" fmla="val 16667"/>
            </a:avLst>
          </a:prstGeom>
          <a:noFill/>
          <a:ln w="76200" cap="flat" cmpd="sng">
            <a:solidFill>
              <a:srgbClr val="3366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364604" y="350815"/>
            <a:ext cx="6987000" cy="915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p21"/>
          <p:cNvSpPr txBox="1">
            <a:spLocks noGrp="1"/>
          </p:cNvSpPr>
          <p:nvPr>
            <p:ph type="body" idx="1"/>
          </p:nvPr>
        </p:nvSpPr>
        <p:spPr>
          <a:xfrm>
            <a:off x="364604" y="1600200"/>
            <a:ext cx="4038600" cy="4697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SzPts val="2800"/>
              <a:buChar char="▪"/>
              <a:defRPr sz="2800"/>
            </a:lvl1pPr>
            <a:lvl2pPr marL="914400" lvl="1" indent="-381000" algn="l" rtl="0">
              <a:spcBef>
                <a:spcPts val="480"/>
              </a:spcBef>
              <a:spcAft>
                <a:spcPts val="0"/>
              </a:spcAft>
              <a:buSzPts val="2400"/>
              <a:buChar char="▪"/>
              <a:defRPr sz="2400"/>
            </a:lvl2pPr>
            <a:lvl3pPr marL="1371600" lvl="2" indent="-355600" algn="l" rtl="0">
              <a:spcBef>
                <a:spcPts val="400"/>
              </a:spcBef>
              <a:spcAft>
                <a:spcPts val="0"/>
              </a:spcAft>
              <a:buSzPts val="2000"/>
              <a:buChar char="▪"/>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88" name="Google Shape;88;p21"/>
          <p:cNvSpPr txBox="1">
            <a:spLocks noGrp="1"/>
          </p:cNvSpPr>
          <p:nvPr>
            <p:ph type="body" idx="2"/>
          </p:nvPr>
        </p:nvSpPr>
        <p:spPr>
          <a:xfrm>
            <a:off x="4555604" y="1600200"/>
            <a:ext cx="4038600" cy="4697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SzPts val="2800"/>
              <a:buChar char="▪"/>
              <a:defRPr sz="2800"/>
            </a:lvl1pPr>
            <a:lvl2pPr marL="914400" lvl="1" indent="-381000" algn="l" rtl="0">
              <a:spcBef>
                <a:spcPts val="480"/>
              </a:spcBef>
              <a:spcAft>
                <a:spcPts val="0"/>
              </a:spcAft>
              <a:buSzPts val="2400"/>
              <a:buChar char="▪"/>
              <a:defRPr sz="2400"/>
            </a:lvl2pPr>
            <a:lvl3pPr marL="1371600" lvl="2" indent="-355600" algn="l" rtl="0">
              <a:spcBef>
                <a:spcPts val="400"/>
              </a:spcBef>
              <a:spcAft>
                <a:spcPts val="0"/>
              </a:spcAft>
              <a:buSzPts val="2000"/>
              <a:buChar char="▪"/>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65298" y="350815"/>
            <a:ext cx="6987106"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365298" y="1600200"/>
            <a:ext cx="8257568" cy="469106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p22"/>
          <p:cNvSpPr txBox="1">
            <a:spLocks noGrp="1"/>
          </p:cNvSpPr>
          <p:nvPr>
            <p:ph type="title"/>
          </p:nvPr>
        </p:nvSpPr>
        <p:spPr>
          <a:xfrm>
            <a:off x="365298" y="350815"/>
            <a:ext cx="6987000" cy="915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 name="Google Shape;91;p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2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3A54A5"/>
                </a:solidFill>
                <a:latin typeface="Calibri"/>
                <a:ea typeface="Calibri"/>
                <a:cs typeface="Calibri"/>
                <a:sym typeface="Calibri"/>
              </a:defRPr>
            </a:lvl1pPr>
            <a:lvl2pPr marL="0" marR="0" lvl="1" indent="0" algn="l" rtl="0">
              <a:spcBef>
                <a:spcPts val="0"/>
              </a:spcBef>
              <a:buNone/>
              <a:defRPr sz="1800">
                <a:solidFill>
                  <a:srgbClr val="3A54A5"/>
                </a:solidFill>
                <a:latin typeface="Calibri"/>
                <a:ea typeface="Calibri"/>
                <a:cs typeface="Calibri"/>
                <a:sym typeface="Calibri"/>
              </a:defRPr>
            </a:lvl2pPr>
            <a:lvl3pPr marL="0" marR="0" lvl="2" indent="0" algn="l" rtl="0">
              <a:spcBef>
                <a:spcPts val="0"/>
              </a:spcBef>
              <a:buNone/>
              <a:defRPr sz="1800">
                <a:solidFill>
                  <a:srgbClr val="3A54A5"/>
                </a:solidFill>
                <a:latin typeface="Calibri"/>
                <a:ea typeface="Calibri"/>
                <a:cs typeface="Calibri"/>
                <a:sym typeface="Calibri"/>
              </a:defRPr>
            </a:lvl3pPr>
            <a:lvl4pPr marL="0" marR="0" lvl="3" indent="0" algn="l" rtl="0">
              <a:spcBef>
                <a:spcPts val="0"/>
              </a:spcBef>
              <a:buNone/>
              <a:defRPr sz="1800">
                <a:solidFill>
                  <a:srgbClr val="3A54A5"/>
                </a:solidFill>
                <a:latin typeface="Calibri"/>
                <a:ea typeface="Calibri"/>
                <a:cs typeface="Calibri"/>
                <a:sym typeface="Calibri"/>
              </a:defRPr>
            </a:lvl4pPr>
            <a:lvl5pPr marL="0" marR="0" lvl="4" indent="0" algn="l" rtl="0">
              <a:spcBef>
                <a:spcPts val="0"/>
              </a:spcBef>
              <a:buNone/>
              <a:defRPr sz="1800">
                <a:solidFill>
                  <a:srgbClr val="3A54A5"/>
                </a:solidFill>
                <a:latin typeface="Calibri"/>
                <a:ea typeface="Calibri"/>
                <a:cs typeface="Calibri"/>
                <a:sym typeface="Calibri"/>
              </a:defRPr>
            </a:lvl5pPr>
            <a:lvl6pPr marL="0" marR="0" lvl="5" indent="0" algn="l" rtl="0">
              <a:spcBef>
                <a:spcPts val="0"/>
              </a:spcBef>
              <a:buNone/>
              <a:defRPr sz="1800">
                <a:solidFill>
                  <a:srgbClr val="3A54A5"/>
                </a:solidFill>
                <a:latin typeface="Calibri"/>
                <a:ea typeface="Calibri"/>
                <a:cs typeface="Calibri"/>
                <a:sym typeface="Calibri"/>
              </a:defRPr>
            </a:lvl6pPr>
            <a:lvl7pPr marL="0" marR="0" lvl="6" indent="0" algn="l" rtl="0">
              <a:spcBef>
                <a:spcPts val="0"/>
              </a:spcBef>
              <a:buNone/>
              <a:defRPr sz="1800">
                <a:solidFill>
                  <a:srgbClr val="3A54A5"/>
                </a:solidFill>
                <a:latin typeface="Calibri"/>
                <a:ea typeface="Calibri"/>
                <a:cs typeface="Calibri"/>
                <a:sym typeface="Calibri"/>
              </a:defRPr>
            </a:lvl7pPr>
            <a:lvl8pPr marL="0" marR="0" lvl="7" indent="0" algn="l" rtl="0">
              <a:spcBef>
                <a:spcPts val="0"/>
              </a:spcBef>
              <a:buNone/>
              <a:defRPr sz="1800">
                <a:solidFill>
                  <a:srgbClr val="3A54A5"/>
                </a:solidFill>
                <a:latin typeface="Calibri"/>
                <a:ea typeface="Calibri"/>
                <a:cs typeface="Calibri"/>
                <a:sym typeface="Calibri"/>
              </a:defRPr>
            </a:lvl8pPr>
            <a:lvl9pPr marL="0" marR="0" lvl="8" indent="0" algn="l" rtl="0">
              <a:spcBef>
                <a:spcPts val="0"/>
              </a:spcBef>
              <a:buNone/>
              <a:defRPr sz="1800">
                <a:solidFill>
                  <a:srgbClr val="3A54A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4"/>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2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52155" y="377391"/>
            <a:ext cx="6987106"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24920" y="502281"/>
            <a:ext cx="7297840"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44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324920" y="152188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Clr>
                <a:schemeClr val="dk2"/>
              </a:buClr>
              <a:buSzPts val="1600"/>
              <a:buNone/>
              <a:defRPr sz="1600" b="1"/>
            </a:lvl4pPr>
            <a:lvl5pPr marL="2286000" lvl="4" indent="-228600" algn="l">
              <a:spcBef>
                <a:spcPts val="320"/>
              </a:spcBef>
              <a:spcAft>
                <a:spcPts val="0"/>
              </a:spcAft>
              <a:buClr>
                <a:schemeClr val="dk2"/>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4" name="Google Shape;24;p5"/>
          <p:cNvSpPr txBox="1">
            <a:spLocks noGrp="1"/>
          </p:cNvSpPr>
          <p:nvPr>
            <p:ph type="body" idx="2"/>
          </p:nvPr>
        </p:nvSpPr>
        <p:spPr>
          <a:xfrm>
            <a:off x="324920" y="2161645"/>
            <a:ext cx="4040188" cy="4109282"/>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Clr>
                <a:schemeClr val="dk2"/>
              </a:buClr>
              <a:buSzPts val="1600"/>
              <a:buChar char="•"/>
              <a:defRPr sz="1600"/>
            </a:lvl4pPr>
            <a:lvl5pPr marL="2286000" lvl="4" indent="-330200" algn="l">
              <a:spcBef>
                <a:spcPts val="320"/>
              </a:spcBef>
              <a:spcAft>
                <a:spcPts val="0"/>
              </a:spcAft>
              <a:buClr>
                <a:schemeClr val="dk2"/>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5" name="Google Shape;25;p5"/>
          <p:cNvSpPr txBox="1">
            <a:spLocks noGrp="1"/>
          </p:cNvSpPr>
          <p:nvPr>
            <p:ph type="body" idx="3"/>
          </p:nvPr>
        </p:nvSpPr>
        <p:spPr>
          <a:xfrm>
            <a:off x="4512745" y="152188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Clr>
                <a:schemeClr val="dk2"/>
              </a:buClr>
              <a:buSzPts val="1600"/>
              <a:buNone/>
              <a:defRPr sz="1600" b="1"/>
            </a:lvl4pPr>
            <a:lvl5pPr marL="2286000" lvl="4" indent="-228600" algn="l">
              <a:spcBef>
                <a:spcPts val="320"/>
              </a:spcBef>
              <a:spcAft>
                <a:spcPts val="0"/>
              </a:spcAft>
              <a:buClr>
                <a:schemeClr val="dk2"/>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6" name="Google Shape;26;p5"/>
          <p:cNvSpPr txBox="1">
            <a:spLocks noGrp="1"/>
          </p:cNvSpPr>
          <p:nvPr>
            <p:ph type="body" idx="4"/>
          </p:nvPr>
        </p:nvSpPr>
        <p:spPr>
          <a:xfrm>
            <a:off x="4512745" y="2161645"/>
            <a:ext cx="4041775" cy="4109282"/>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Clr>
                <a:schemeClr val="dk2"/>
              </a:buClr>
              <a:buSzPts val="1600"/>
              <a:buChar char="•"/>
              <a:defRPr sz="1600"/>
            </a:lvl4pPr>
            <a:lvl5pPr marL="2286000" lvl="4" indent="-330200" algn="l">
              <a:spcBef>
                <a:spcPts val="320"/>
              </a:spcBef>
              <a:spcAft>
                <a:spcPts val="0"/>
              </a:spcAft>
              <a:buClr>
                <a:schemeClr val="dk2"/>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4000"/>
              <a:buFont typeface="Twentieth Century"/>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None/>
              <a:defRPr sz="2000">
                <a:solidFill>
                  <a:srgbClr val="3A54A5"/>
                </a:solidFill>
              </a:defRPr>
            </a:lvl1pPr>
            <a:lvl2pPr marL="914400" lvl="1" indent="-228600" algn="l">
              <a:spcBef>
                <a:spcPts val="360"/>
              </a:spcBef>
              <a:spcAft>
                <a:spcPts val="0"/>
              </a:spcAft>
              <a:buSzPts val="1800"/>
              <a:buNone/>
              <a:defRPr sz="1800">
                <a:solidFill>
                  <a:srgbClr val="8F97C0"/>
                </a:solidFill>
              </a:defRPr>
            </a:lvl2pPr>
            <a:lvl3pPr marL="1371600" lvl="2" indent="-228600" algn="l">
              <a:spcBef>
                <a:spcPts val="320"/>
              </a:spcBef>
              <a:spcAft>
                <a:spcPts val="0"/>
              </a:spcAft>
              <a:buSzPts val="1600"/>
              <a:buNone/>
              <a:defRPr sz="1600">
                <a:solidFill>
                  <a:srgbClr val="8F97C0"/>
                </a:solidFill>
              </a:defRPr>
            </a:lvl3pPr>
            <a:lvl4pPr marL="1828800" lvl="3" indent="-228600" algn="l">
              <a:spcBef>
                <a:spcPts val="280"/>
              </a:spcBef>
              <a:spcAft>
                <a:spcPts val="0"/>
              </a:spcAft>
              <a:buClr>
                <a:srgbClr val="8F97C0"/>
              </a:buClr>
              <a:buSzPts val="1400"/>
              <a:buNone/>
              <a:defRPr sz="1400">
                <a:solidFill>
                  <a:srgbClr val="8F97C0"/>
                </a:solidFill>
              </a:defRPr>
            </a:lvl4pPr>
            <a:lvl5pPr marL="2286000" lvl="4" indent="-228600" algn="l">
              <a:spcBef>
                <a:spcPts val="280"/>
              </a:spcBef>
              <a:spcAft>
                <a:spcPts val="0"/>
              </a:spcAft>
              <a:buClr>
                <a:srgbClr val="8F97C0"/>
              </a:buClr>
              <a:buSzPts val="1400"/>
              <a:buNone/>
              <a:defRPr sz="1400">
                <a:solidFill>
                  <a:srgbClr val="8F97C0"/>
                </a:solidFill>
              </a:defRPr>
            </a:lvl5pPr>
            <a:lvl6pPr marL="2743200" lvl="5" indent="-228600" algn="l">
              <a:spcBef>
                <a:spcPts val="280"/>
              </a:spcBef>
              <a:spcAft>
                <a:spcPts val="0"/>
              </a:spcAft>
              <a:buClr>
                <a:srgbClr val="8F97C0"/>
              </a:buClr>
              <a:buSzPts val="1400"/>
              <a:buNone/>
              <a:defRPr sz="1400">
                <a:solidFill>
                  <a:srgbClr val="8F97C0"/>
                </a:solidFill>
              </a:defRPr>
            </a:lvl6pPr>
            <a:lvl7pPr marL="3200400" lvl="6" indent="-228600" algn="l">
              <a:spcBef>
                <a:spcPts val="280"/>
              </a:spcBef>
              <a:spcAft>
                <a:spcPts val="0"/>
              </a:spcAft>
              <a:buClr>
                <a:srgbClr val="8F97C0"/>
              </a:buClr>
              <a:buSzPts val="1400"/>
              <a:buNone/>
              <a:defRPr sz="1400">
                <a:solidFill>
                  <a:srgbClr val="8F97C0"/>
                </a:solidFill>
              </a:defRPr>
            </a:lvl7pPr>
            <a:lvl8pPr marL="3657600" lvl="7" indent="-228600" algn="l">
              <a:spcBef>
                <a:spcPts val="280"/>
              </a:spcBef>
              <a:spcAft>
                <a:spcPts val="0"/>
              </a:spcAft>
              <a:buClr>
                <a:srgbClr val="8F97C0"/>
              </a:buClr>
              <a:buSzPts val="1400"/>
              <a:buNone/>
              <a:defRPr sz="1400">
                <a:solidFill>
                  <a:srgbClr val="8F97C0"/>
                </a:solidFill>
              </a:defRPr>
            </a:lvl8pPr>
            <a:lvl9pPr marL="4114800" lvl="8" indent="-228600" algn="l">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30"/>
        <p:cNvGrpSpPr/>
        <p:nvPr/>
      </p:nvGrpSpPr>
      <p:grpSpPr>
        <a:xfrm>
          <a:off x="0" y="0"/>
          <a:ext cx="0" cy="0"/>
          <a:chOff x="0" y="0"/>
          <a:chExt cx="0" cy="0"/>
        </a:xfrm>
      </p:grpSpPr>
      <p:sp>
        <p:nvSpPr>
          <p:cNvPr id="31" name="Google Shape;31;p7"/>
          <p:cNvSpPr/>
          <p:nvPr/>
        </p:nvSpPr>
        <p:spPr>
          <a:xfrm>
            <a:off x="-388471" y="-254000"/>
            <a:ext cx="4273177" cy="176305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32" name="Google Shape;32;p7"/>
          <p:cNvSpPr/>
          <p:nvPr/>
        </p:nvSpPr>
        <p:spPr>
          <a:xfrm>
            <a:off x="557958" y="-2443850"/>
            <a:ext cx="8078043" cy="7897381"/>
          </a:xfrm>
          <a:prstGeom prst="roundRect">
            <a:avLst>
              <a:gd name="adj" fmla="val 16667"/>
            </a:avLst>
          </a:prstGeom>
          <a:solidFill>
            <a:srgbClr val="BCC6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BCC6E8"/>
              </a:solidFill>
              <a:latin typeface="Calibri"/>
              <a:ea typeface="Calibri"/>
              <a:cs typeface="Calibri"/>
              <a:sym typeface="Calibri"/>
            </a:endParaRPr>
          </a:p>
        </p:txBody>
      </p:sp>
      <p:sp>
        <p:nvSpPr>
          <p:cNvPr id="33" name="Google Shape;33;p7"/>
          <p:cNvSpPr/>
          <p:nvPr/>
        </p:nvSpPr>
        <p:spPr>
          <a:xfrm>
            <a:off x="722313" y="-2106699"/>
            <a:ext cx="7772400" cy="7394492"/>
          </a:xfrm>
          <a:prstGeom prst="roundRect">
            <a:avLst>
              <a:gd name="adj" fmla="val 16667"/>
            </a:avLst>
          </a:prstGeom>
          <a:solidFill>
            <a:srgbClr val="33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34" name="Google Shape;34;p7"/>
          <p:cNvSpPr txBox="1">
            <a:spLocks noGrp="1"/>
          </p:cNvSpPr>
          <p:nvPr>
            <p:ph type="title"/>
          </p:nvPr>
        </p:nvSpPr>
        <p:spPr>
          <a:xfrm>
            <a:off x="1394662" y="3798999"/>
            <a:ext cx="7211452"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4000"/>
              <a:buFont typeface="Twentieth Century"/>
              <a:buNone/>
              <a:defRPr sz="40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
          <p:cNvSpPr txBox="1">
            <a:spLocks noGrp="1"/>
          </p:cNvSpPr>
          <p:nvPr>
            <p:ph type="body" idx="1"/>
          </p:nvPr>
        </p:nvSpPr>
        <p:spPr>
          <a:xfrm>
            <a:off x="1708425" y="4630384"/>
            <a:ext cx="7628125" cy="651044"/>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360"/>
              </a:spcBef>
              <a:spcAft>
                <a:spcPts val="0"/>
              </a:spcAft>
              <a:buSzPts val="1800"/>
              <a:buNone/>
              <a:defRPr sz="1800">
                <a:solidFill>
                  <a:srgbClr val="8F97C0"/>
                </a:solidFill>
              </a:defRPr>
            </a:lvl2pPr>
            <a:lvl3pPr marL="1371600" lvl="2" indent="-228600" algn="l">
              <a:spcBef>
                <a:spcPts val="320"/>
              </a:spcBef>
              <a:spcAft>
                <a:spcPts val="0"/>
              </a:spcAft>
              <a:buSzPts val="1600"/>
              <a:buNone/>
              <a:defRPr sz="1600">
                <a:solidFill>
                  <a:srgbClr val="8F97C0"/>
                </a:solidFill>
              </a:defRPr>
            </a:lvl3pPr>
            <a:lvl4pPr marL="1828800" lvl="3" indent="-228600" algn="l">
              <a:spcBef>
                <a:spcPts val="280"/>
              </a:spcBef>
              <a:spcAft>
                <a:spcPts val="0"/>
              </a:spcAft>
              <a:buClr>
                <a:srgbClr val="8F97C0"/>
              </a:buClr>
              <a:buSzPts val="1400"/>
              <a:buNone/>
              <a:defRPr sz="1400">
                <a:solidFill>
                  <a:srgbClr val="8F97C0"/>
                </a:solidFill>
              </a:defRPr>
            </a:lvl4pPr>
            <a:lvl5pPr marL="2286000" lvl="4" indent="-228600" algn="l">
              <a:spcBef>
                <a:spcPts val="280"/>
              </a:spcBef>
              <a:spcAft>
                <a:spcPts val="0"/>
              </a:spcAft>
              <a:buClr>
                <a:srgbClr val="8F97C0"/>
              </a:buClr>
              <a:buSzPts val="1400"/>
              <a:buNone/>
              <a:defRPr sz="1400">
                <a:solidFill>
                  <a:srgbClr val="8F97C0"/>
                </a:solidFill>
              </a:defRPr>
            </a:lvl5pPr>
            <a:lvl6pPr marL="2743200" lvl="5" indent="-228600" algn="l">
              <a:spcBef>
                <a:spcPts val="280"/>
              </a:spcBef>
              <a:spcAft>
                <a:spcPts val="0"/>
              </a:spcAft>
              <a:buClr>
                <a:srgbClr val="8F97C0"/>
              </a:buClr>
              <a:buSzPts val="1400"/>
              <a:buNone/>
              <a:defRPr sz="1400">
                <a:solidFill>
                  <a:srgbClr val="8F97C0"/>
                </a:solidFill>
              </a:defRPr>
            </a:lvl6pPr>
            <a:lvl7pPr marL="3200400" lvl="6" indent="-228600" algn="l">
              <a:spcBef>
                <a:spcPts val="280"/>
              </a:spcBef>
              <a:spcAft>
                <a:spcPts val="0"/>
              </a:spcAft>
              <a:buClr>
                <a:srgbClr val="8F97C0"/>
              </a:buClr>
              <a:buSzPts val="1400"/>
              <a:buNone/>
              <a:defRPr sz="1400">
                <a:solidFill>
                  <a:srgbClr val="8F97C0"/>
                </a:solidFill>
              </a:defRPr>
            </a:lvl7pPr>
            <a:lvl8pPr marL="3657600" lvl="7" indent="-228600" algn="l">
              <a:spcBef>
                <a:spcPts val="280"/>
              </a:spcBef>
              <a:spcAft>
                <a:spcPts val="0"/>
              </a:spcAft>
              <a:buClr>
                <a:srgbClr val="8F97C0"/>
              </a:buClr>
              <a:buSzPts val="1400"/>
              <a:buNone/>
              <a:defRPr sz="1400">
                <a:solidFill>
                  <a:srgbClr val="8F97C0"/>
                </a:solidFill>
              </a:defRPr>
            </a:lvl8pPr>
            <a:lvl9pPr marL="4114800" lvl="8" indent="-228600" algn="l">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36"/>
        <p:cNvGrpSpPr/>
        <p:nvPr/>
      </p:nvGrpSpPr>
      <p:grpSpPr>
        <a:xfrm>
          <a:off x="0" y="0"/>
          <a:ext cx="0" cy="0"/>
          <a:chOff x="0" y="0"/>
          <a:chExt cx="0" cy="0"/>
        </a:xfrm>
      </p:grpSpPr>
      <p:sp>
        <p:nvSpPr>
          <p:cNvPr id="37" name="Google Shape;37;p8"/>
          <p:cNvSpPr/>
          <p:nvPr/>
        </p:nvSpPr>
        <p:spPr>
          <a:xfrm>
            <a:off x="740809" y="705949"/>
            <a:ext cx="5185667" cy="4875250"/>
          </a:xfrm>
          <a:prstGeom prst="roundRect">
            <a:avLst>
              <a:gd name="adj" fmla="val 16667"/>
            </a:avLst>
          </a:prstGeom>
          <a:noFill/>
          <a:ln w="76200" cap="flat" cmpd="sng">
            <a:solidFill>
              <a:srgbClr val="BCC6E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38" name="Google Shape;38;p8"/>
          <p:cNvSpPr txBox="1">
            <a:spLocks noGrp="1"/>
          </p:cNvSpPr>
          <p:nvPr>
            <p:ph type="title"/>
          </p:nvPr>
        </p:nvSpPr>
        <p:spPr>
          <a:xfrm>
            <a:off x="1202112" y="4558618"/>
            <a:ext cx="4630293" cy="83841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366FF"/>
              </a:buClr>
              <a:buSzPts val="4000"/>
              <a:buFont typeface="Twentieth Century"/>
              <a:buNone/>
              <a:defRPr sz="4000" b="1" cap="none">
                <a:solidFill>
                  <a:srgbClr val="3366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8"/>
          <p:cNvSpPr/>
          <p:nvPr/>
        </p:nvSpPr>
        <p:spPr>
          <a:xfrm>
            <a:off x="924307" y="844331"/>
            <a:ext cx="5185667" cy="4875250"/>
          </a:xfrm>
          <a:prstGeom prst="roundRect">
            <a:avLst>
              <a:gd name="adj" fmla="val 16667"/>
            </a:avLst>
          </a:prstGeom>
          <a:noFill/>
          <a:ln w="76200" cap="flat" cmpd="sng">
            <a:solidFill>
              <a:srgbClr val="3366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364604" y="350815"/>
            <a:ext cx="6987106"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9"/>
          <p:cNvSpPr txBox="1">
            <a:spLocks noGrp="1"/>
          </p:cNvSpPr>
          <p:nvPr>
            <p:ph type="body" idx="1"/>
          </p:nvPr>
        </p:nvSpPr>
        <p:spPr>
          <a:xfrm>
            <a:off x="364604" y="1600200"/>
            <a:ext cx="4038600" cy="4697187"/>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Clr>
                <a:schemeClr val="dk2"/>
              </a:buClr>
              <a:buSzPts val="1800"/>
              <a:buChar char="•"/>
              <a:defRPr sz="1800"/>
            </a:lvl4pPr>
            <a:lvl5pPr marL="2286000" lvl="4" indent="-342900" algn="l">
              <a:spcBef>
                <a:spcPts val="360"/>
              </a:spcBef>
              <a:spcAft>
                <a:spcPts val="0"/>
              </a:spcAft>
              <a:buClr>
                <a:schemeClr val="dk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3" name="Google Shape;43;p9"/>
          <p:cNvSpPr txBox="1">
            <a:spLocks noGrp="1"/>
          </p:cNvSpPr>
          <p:nvPr>
            <p:ph type="body" idx="2"/>
          </p:nvPr>
        </p:nvSpPr>
        <p:spPr>
          <a:xfrm>
            <a:off x="4555604" y="1600200"/>
            <a:ext cx="4038600" cy="4697187"/>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Clr>
                <a:schemeClr val="dk2"/>
              </a:buClr>
              <a:buSzPts val="1800"/>
              <a:buChar char="•"/>
              <a:defRPr sz="1800"/>
            </a:lvl4pPr>
            <a:lvl5pPr marL="2286000" lvl="4" indent="-342900" algn="l">
              <a:spcBef>
                <a:spcPts val="360"/>
              </a:spcBef>
              <a:spcAft>
                <a:spcPts val="0"/>
              </a:spcAft>
              <a:buClr>
                <a:schemeClr val="dk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365298" y="350815"/>
            <a:ext cx="6987106"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3A54A5"/>
                </a:solidFill>
                <a:latin typeface="Calibri"/>
                <a:ea typeface="Calibri"/>
                <a:cs typeface="Calibri"/>
                <a:sym typeface="Calibri"/>
              </a:defRPr>
            </a:lvl1pPr>
            <a:lvl2pPr marL="0" marR="0" lvl="1" indent="0" algn="l" rtl="0">
              <a:spcBef>
                <a:spcPts val="0"/>
              </a:spcBef>
              <a:buNone/>
              <a:defRPr sz="1800">
                <a:solidFill>
                  <a:srgbClr val="3A54A5"/>
                </a:solidFill>
                <a:latin typeface="Calibri"/>
                <a:ea typeface="Calibri"/>
                <a:cs typeface="Calibri"/>
                <a:sym typeface="Calibri"/>
              </a:defRPr>
            </a:lvl2pPr>
            <a:lvl3pPr marL="0" marR="0" lvl="2" indent="0" algn="l" rtl="0">
              <a:spcBef>
                <a:spcPts val="0"/>
              </a:spcBef>
              <a:buNone/>
              <a:defRPr sz="1800">
                <a:solidFill>
                  <a:srgbClr val="3A54A5"/>
                </a:solidFill>
                <a:latin typeface="Calibri"/>
                <a:ea typeface="Calibri"/>
                <a:cs typeface="Calibri"/>
                <a:sym typeface="Calibri"/>
              </a:defRPr>
            </a:lvl3pPr>
            <a:lvl4pPr marL="0" marR="0" lvl="3" indent="0" algn="l" rtl="0">
              <a:spcBef>
                <a:spcPts val="0"/>
              </a:spcBef>
              <a:buNone/>
              <a:defRPr sz="1800">
                <a:solidFill>
                  <a:srgbClr val="3A54A5"/>
                </a:solidFill>
                <a:latin typeface="Calibri"/>
                <a:ea typeface="Calibri"/>
                <a:cs typeface="Calibri"/>
                <a:sym typeface="Calibri"/>
              </a:defRPr>
            </a:lvl4pPr>
            <a:lvl5pPr marL="0" marR="0" lvl="4" indent="0" algn="l" rtl="0">
              <a:spcBef>
                <a:spcPts val="0"/>
              </a:spcBef>
              <a:buNone/>
              <a:defRPr sz="1800">
                <a:solidFill>
                  <a:srgbClr val="3A54A5"/>
                </a:solidFill>
                <a:latin typeface="Calibri"/>
                <a:ea typeface="Calibri"/>
                <a:cs typeface="Calibri"/>
                <a:sym typeface="Calibri"/>
              </a:defRPr>
            </a:lvl5pPr>
            <a:lvl6pPr marL="0" marR="0" lvl="5" indent="0" algn="l" rtl="0">
              <a:spcBef>
                <a:spcPts val="0"/>
              </a:spcBef>
              <a:buNone/>
              <a:defRPr sz="1800">
                <a:solidFill>
                  <a:srgbClr val="3A54A5"/>
                </a:solidFill>
                <a:latin typeface="Calibri"/>
                <a:ea typeface="Calibri"/>
                <a:cs typeface="Calibri"/>
                <a:sym typeface="Calibri"/>
              </a:defRPr>
            </a:lvl6pPr>
            <a:lvl7pPr marL="0" marR="0" lvl="6" indent="0" algn="l" rtl="0">
              <a:spcBef>
                <a:spcPts val="0"/>
              </a:spcBef>
              <a:buNone/>
              <a:defRPr sz="1800">
                <a:solidFill>
                  <a:srgbClr val="3A54A5"/>
                </a:solidFill>
                <a:latin typeface="Calibri"/>
                <a:ea typeface="Calibri"/>
                <a:cs typeface="Calibri"/>
                <a:sym typeface="Calibri"/>
              </a:defRPr>
            </a:lvl7pPr>
            <a:lvl8pPr marL="0" marR="0" lvl="7" indent="0" algn="l" rtl="0">
              <a:spcBef>
                <a:spcPts val="0"/>
              </a:spcBef>
              <a:buNone/>
              <a:defRPr sz="1800">
                <a:solidFill>
                  <a:srgbClr val="3A54A5"/>
                </a:solidFill>
                <a:latin typeface="Calibri"/>
                <a:ea typeface="Calibri"/>
                <a:cs typeface="Calibri"/>
                <a:sym typeface="Calibri"/>
              </a:defRPr>
            </a:lvl8pPr>
            <a:lvl9pPr marL="0" marR="0" lvl="8" indent="0" algn="l" rtl="0">
              <a:spcBef>
                <a:spcPts val="0"/>
              </a:spcBef>
              <a:buNone/>
              <a:defRPr sz="1800">
                <a:solidFill>
                  <a:srgbClr val="3A54A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65298" y="350815"/>
            <a:ext cx="6987106" cy="91535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2"/>
              </a:buClr>
              <a:buSzPts val="4400"/>
              <a:buFont typeface="Twentieth Century"/>
              <a:buNone/>
              <a:defRPr sz="4400" b="0" i="0" u="none" strike="noStrike" cap="none">
                <a:solidFill>
                  <a:schemeClr val="dk2"/>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65298" y="1600200"/>
            <a:ext cx="8257568" cy="4691069"/>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Noto Sans Symbols"/>
              <a:buChar char="▪"/>
              <a:defRPr sz="3200" b="0" i="0" u="none" strike="noStrike" cap="none">
                <a:solidFill>
                  <a:schemeClr val="dk2"/>
                </a:solidFill>
                <a:latin typeface="Twentieth Century"/>
                <a:ea typeface="Twentieth Century"/>
                <a:cs typeface="Twentieth Century"/>
                <a:sym typeface="Twentieth Century"/>
              </a:defRPr>
            </a:lvl1pPr>
            <a:lvl2pPr marL="914400" marR="0" lvl="1" indent="-406400" algn="l" rtl="0">
              <a:spcBef>
                <a:spcPts val="560"/>
              </a:spcBef>
              <a:spcAft>
                <a:spcPts val="0"/>
              </a:spcAft>
              <a:buClr>
                <a:schemeClr val="lt1"/>
              </a:buClr>
              <a:buSzPts val="2800"/>
              <a:buFont typeface="Noto Sans Symbols"/>
              <a:buChar char="▪"/>
              <a:defRPr sz="2800" b="0" i="0" u="none" strike="noStrike" cap="none">
                <a:solidFill>
                  <a:schemeClr val="dk2"/>
                </a:solidFill>
                <a:latin typeface="Twentieth Century"/>
                <a:ea typeface="Twentieth Century"/>
                <a:cs typeface="Twentieth Century"/>
                <a:sym typeface="Twentieth Century"/>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dk2"/>
                </a:solidFill>
                <a:latin typeface="Twentieth Century"/>
                <a:ea typeface="Twentieth Century"/>
                <a:cs typeface="Twentieth Century"/>
                <a:sym typeface="Twentieth Century"/>
              </a:defRPr>
            </a:lvl3pPr>
            <a:lvl4pPr marL="1828800" marR="0" lvl="3" indent="-355600" algn="l" rtl="0">
              <a:spcBef>
                <a:spcPts val="400"/>
              </a:spcBef>
              <a:spcAft>
                <a:spcPts val="0"/>
              </a:spcAft>
              <a:buClr>
                <a:schemeClr val="dk2"/>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4pPr>
            <a:lvl5pPr marL="2286000" marR="0" lvl="4" indent="-355600" algn="l" rtl="0">
              <a:spcBef>
                <a:spcPts val="400"/>
              </a:spcBef>
              <a:spcAft>
                <a:spcPts val="0"/>
              </a:spcAft>
              <a:buClr>
                <a:schemeClr val="dk2"/>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 name="Google Shape;12;p1" descr="Minnesota PBIS Logo (4).jpg"/>
          <p:cNvPicPr preferRelativeResize="0"/>
          <p:nvPr/>
        </p:nvPicPr>
        <p:blipFill rotWithShape="1">
          <a:blip r:embed="rId13">
            <a:alphaModFix/>
          </a:blip>
          <a:srcRect/>
          <a:stretch/>
        </p:blipFill>
        <p:spPr>
          <a:xfrm>
            <a:off x="7852304" y="6291268"/>
            <a:ext cx="1291695" cy="56673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65298" y="350815"/>
            <a:ext cx="6987000" cy="9153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2"/>
              </a:buClr>
              <a:buSzPts val="4400"/>
              <a:buFont typeface="Twentieth Century"/>
              <a:buNone/>
              <a:defRPr sz="4400" b="0" i="0" u="none" strike="noStrike" cap="none">
                <a:solidFill>
                  <a:schemeClr val="dk2"/>
                </a:solidFill>
                <a:latin typeface="Twentieth Century"/>
                <a:ea typeface="Twentieth Century"/>
                <a:cs typeface="Twentieth Century"/>
                <a:sym typeface="Twentieth Century"/>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5" name="Google Shape;55;p13"/>
          <p:cNvSpPr txBox="1">
            <a:spLocks noGrp="1"/>
          </p:cNvSpPr>
          <p:nvPr>
            <p:ph type="body" idx="1"/>
          </p:nvPr>
        </p:nvSpPr>
        <p:spPr>
          <a:xfrm>
            <a:off x="365298" y="1600200"/>
            <a:ext cx="8257500" cy="4691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Noto Sans Symbols"/>
              <a:buChar char="▪"/>
              <a:defRPr sz="3200" b="0" i="0" u="none" strike="noStrike" cap="none">
                <a:solidFill>
                  <a:schemeClr val="dk2"/>
                </a:solidFill>
                <a:latin typeface="Twentieth Century"/>
                <a:ea typeface="Twentieth Century"/>
                <a:cs typeface="Twentieth Century"/>
                <a:sym typeface="Twentieth Century"/>
              </a:defRPr>
            </a:lvl1pPr>
            <a:lvl2pPr marL="914400" marR="0" lvl="1" indent="-406400" algn="l" rtl="0">
              <a:spcBef>
                <a:spcPts val="560"/>
              </a:spcBef>
              <a:spcAft>
                <a:spcPts val="0"/>
              </a:spcAft>
              <a:buClr>
                <a:schemeClr val="lt1"/>
              </a:buClr>
              <a:buSzPts val="2800"/>
              <a:buFont typeface="Noto Sans Symbols"/>
              <a:buChar char="▪"/>
              <a:defRPr sz="2800" b="0" i="0" u="none" strike="noStrike" cap="none">
                <a:solidFill>
                  <a:schemeClr val="dk2"/>
                </a:solidFill>
                <a:latin typeface="Twentieth Century"/>
                <a:ea typeface="Twentieth Century"/>
                <a:cs typeface="Twentieth Century"/>
                <a:sym typeface="Twentieth Century"/>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dk2"/>
                </a:solidFill>
                <a:latin typeface="Twentieth Century"/>
                <a:ea typeface="Twentieth Century"/>
                <a:cs typeface="Twentieth Century"/>
                <a:sym typeface="Twentieth Century"/>
              </a:defRPr>
            </a:lvl3pPr>
            <a:lvl4pPr marL="1828800" marR="0" lvl="3" indent="-355600" algn="l" rtl="0">
              <a:spcBef>
                <a:spcPts val="400"/>
              </a:spcBef>
              <a:spcAft>
                <a:spcPts val="0"/>
              </a:spcAft>
              <a:buClr>
                <a:schemeClr val="dk2"/>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4pPr>
            <a:lvl5pPr marL="2286000" marR="0" lvl="4" indent="-355600" algn="l" rtl="0">
              <a:spcBef>
                <a:spcPts val="400"/>
              </a:spcBef>
              <a:spcAft>
                <a:spcPts val="0"/>
              </a:spcAft>
              <a:buClr>
                <a:schemeClr val="dk2"/>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 name="Google Shape;56;p13"/>
          <p:cNvSpPr/>
          <p:nvPr/>
        </p:nvSpPr>
        <p:spPr>
          <a:xfrm>
            <a:off x="3317483" y="6113854"/>
            <a:ext cx="4313700" cy="584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b="0" i="0" u="none" strike="noStrike" cap="none">
              <a:solidFill>
                <a:srgbClr val="3A53A5"/>
              </a:solidFill>
              <a:latin typeface="Twentieth Century"/>
              <a:ea typeface="Twentieth Century"/>
              <a:cs typeface="Twentieth Century"/>
              <a:sym typeface="Twentieth Century"/>
            </a:endParaRPr>
          </a:p>
          <a:p>
            <a:pPr marL="0" marR="0" lvl="0" indent="0" algn="r" rtl="0">
              <a:spcBef>
                <a:spcPts val="0"/>
              </a:spcBef>
              <a:spcAft>
                <a:spcPts val="0"/>
              </a:spcAft>
              <a:buNone/>
            </a:pPr>
            <a:r>
              <a:rPr lang="en-US">
                <a:solidFill>
                  <a:srgbClr val="3A53A5"/>
                </a:solidFill>
                <a:latin typeface="Twentieth Century"/>
                <a:ea typeface="Twentieth Century"/>
                <a:cs typeface="Twentieth Century"/>
                <a:sym typeface="Twentieth Century"/>
              </a:rPr>
              <a:t>4B</a:t>
            </a:r>
            <a:r>
              <a:rPr lang="en-US" sz="1400" b="0" i="0" u="none" strike="noStrike" cap="none">
                <a:solidFill>
                  <a:srgbClr val="3A53A5"/>
                </a:solidFill>
                <a:latin typeface="Twentieth Century"/>
                <a:ea typeface="Twentieth Century"/>
                <a:cs typeface="Twentieth Century"/>
                <a:sym typeface="Twentieth Century"/>
              </a:rPr>
              <a:t> </a:t>
            </a:r>
            <a:r>
              <a:rPr lang="en-US">
                <a:solidFill>
                  <a:srgbClr val="3A53A5"/>
                </a:solidFill>
                <a:latin typeface="Twentieth Century"/>
                <a:ea typeface="Twentieth Century"/>
                <a:cs typeface="Twentieth Century"/>
                <a:sym typeface="Twentieth Century"/>
              </a:rPr>
              <a:t>Responding to Behavior</a:t>
            </a:r>
            <a:endParaRPr sz="1400" b="0" i="0" u="none" strike="noStrike" cap="none">
              <a:solidFill>
                <a:srgbClr val="3A53A5"/>
              </a:solidFill>
              <a:latin typeface="Twentieth Century"/>
              <a:ea typeface="Twentieth Century"/>
              <a:cs typeface="Twentieth Century"/>
              <a:sym typeface="Twentieth Century"/>
            </a:endParaRPr>
          </a:p>
        </p:txBody>
      </p:sp>
      <p:pic>
        <p:nvPicPr>
          <p:cNvPr id="57" name="Google Shape;57;p13" descr="Minnesota PBIS Logo (4).jpg"/>
          <p:cNvPicPr preferRelativeResize="0"/>
          <p:nvPr/>
        </p:nvPicPr>
        <p:blipFill rotWithShape="1">
          <a:blip r:embed="rId13">
            <a:alphaModFix/>
          </a:blip>
          <a:srcRect/>
          <a:stretch/>
        </p:blipFill>
        <p:spPr>
          <a:xfrm>
            <a:off x="7852304" y="6291268"/>
            <a:ext cx="1291694" cy="56673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sites.google.com/view/pbismndistancelearning/hom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midwestpbis.org/materials/classroom-practic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5"/>
          <p:cNvSpPr/>
          <p:nvPr/>
        </p:nvSpPr>
        <p:spPr>
          <a:xfrm>
            <a:off x="594575" y="4200725"/>
            <a:ext cx="8373000" cy="151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0" u="none" strike="noStrike" cap="none" dirty="0">
                <a:solidFill>
                  <a:srgbClr val="DD8047"/>
                </a:solidFill>
                <a:latin typeface="Twentieth Century"/>
                <a:ea typeface="Twentieth Century"/>
                <a:cs typeface="Twentieth Century"/>
                <a:sym typeface="Twentieth Century"/>
              </a:rPr>
              <a:t>Classroom Practices #1-3 (TFI 1.8)</a:t>
            </a:r>
            <a:endParaRPr sz="3600" b="1" i="0" u="none" strike="noStrike" cap="none" dirty="0">
              <a:solidFill>
                <a:srgbClr val="DD8047"/>
              </a:solidFill>
              <a:latin typeface="Twentieth Century"/>
              <a:ea typeface="Twentieth Century"/>
              <a:cs typeface="Twentieth Century"/>
              <a:sym typeface="Twentieth Century"/>
            </a:endParaRPr>
          </a:p>
        </p:txBody>
      </p:sp>
      <p:pic>
        <p:nvPicPr>
          <p:cNvPr id="105" name="Google Shape;105;p25" descr="Minnesota is printed in green at the top of the logo.  PBIS is printed in blue and white.  The 'S&quot; looks like a river with a red, yellow and green tree next to it." title="Minnesota PBIS Logo"/>
          <p:cNvPicPr preferRelativeResize="0"/>
          <p:nvPr/>
        </p:nvPicPr>
        <p:blipFill rotWithShape="1">
          <a:blip r:embed="rId3">
            <a:alphaModFix/>
          </a:blip>
          <a:srcRect/>
          <a:stretch/>
        </p:blipFill>
        <p:spPr>
          <a:xfrm>
            <a:off x="1767068" y="234991"/>
            <a:ext cx="5827058" cy="2556622"/>
          </a:xfrm>
          <a:prstGeom prst="rect">
            <a:avLst/>
          </a:prstGeom>
          <a:noFill/>
          <a:ln>
            <a:noFill/>
          </a:ln>
        </p:spPr>
      </p:pic>
      <p:sp>
        <p:nvSpPr>
          <p:cNvPr id="106" name="Google Shape;106;p25"/>
          <p:cNvSpPr txBox="1">
            <a:spLocks noGrp="1"/>
          </p:cNvSpPr>
          <p:nvPr>
            <p:ph type="ctrTitle"/>
          </p:nvPr>
        </p:nvSpPr>
        <p:spPr>
          <a:xfrm>
            <a:off x="894875" y="3162235"/>
            <a:ext cx="7772400" cy="72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3959"/>
              <a:buFont typeface="Twentieth Century"/>
              <a:buNone/>
            </a:pPr>
            <a:r>
              <a:rPr lang="en-US" sz="4000" b="1" dirty="0">
                <a:solidFill>
                  <a:srgbClr val="0E1529"/>
                </a:solidFill>
                <a:latin typeface="Arial"/>
                <a:ea typeface="Arial"/>
                <a:cs typeface="Arial"/>
                <a:sym typeface="Arial"/>
              </a:rPr>
              <a:t>PBIS Team Tier 1</a:t>
            </a:r>
            <a:br>
              <a:rPr lang="en-US" sz="4000" b="1" dirty="0">
                <a:solidFill>
                  <a:srgbClr val="0E1529"/>
                </a:solidFill>
                <a:latin typeface="Arial"/>
                <a:ea typeface="Arial"/>
                <a:cs typeface="Arial"/>
                <a:sym typeface="Arial"/>
              </a:rPr>
            </a:br>
            <a:r>
              <a:rPr lang="en-US" sz="4000" b="1" dirty="0">
                <a:solidFill>
                  <a:srgbClr val="0E1529"/>
                </a:solidFill>
                <a:latin typeface="Arial"/>
                <a:ea typeface="Arial"/>
                <a:cs typeface="Arial"/>
                <a:sym typeface="Arial"/>
              </a:rPr>
              <a:t>Virtual Training Day 3</a:t>
            </a:r>
            <a:endParaRPr sz="3959" dirty="0">
              <a:solidFill>
                <a:srgbClr val="DD804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4"/>
          <p:cNvSpPr txBox="1">
            <a:spLocks noGrp="1"/>
          </p:cNvSpPr>
          <p:nvPr>
            <p:ph type="title"/>
          </p:nvPr>
        </p:nvSpPr>
        <p:spPr>
          <a:xfrm>
            <a:off x="247975" y="586225"/>
            <a:ext cx="7824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chemeClr val="accent2"/>
                </a:solidFill>
              </a:rPr>
              <a:t>The Physical Environment</a:t>
            </a:r>
            <a:endParaRPr sz="3600">
              <a:solidFill>
                <a:schemeClr val="accent2"/>
              </a:solidFill>
            </a:endParaRPr>
          </a:p>
          <a:p>
            <a:pPr marL="0" lvl="0" indent="0" algn="l" rtl="0">
              <a:spcBef>
                <a:spcPts val="0"/>
              </a:spcBef>
              <a:spcAft>
                <a:spcPts val="0"/>
              </a:spcAft>
              <a:buNone/>
            </a:pPr>
            <a:r>
              <a:rPr lang="en-US" sz="3600">
                <a:solidFill>
                  <a:schemeClr val="accent2"/>
                </a:solidFill>
              </a:rPr>
              <a:t>Workbook Pages  </a:t>
            </a:r>
            <a:endParaRPr sz="3600">
              <a:solidFill>
                <a:schemeClr val="accent2"/>
              </a:solidFill>
            </a:endParaRPr>
          </a:p>
          <a:p>
            <a:pPr marL="0" lvl="0" indent="0" algn="l" rtl="0">
              <a:spcBef>
                <a:spcPts val="0"/>
              </a:spcBef>
              <a:spcAft>
                <a:spcPts val="0"/>
              </a:spcAft>
              <a:buClr>
                <a:schemeClr val="dk2"/>
              </a:buClr>
              <a:buSzPts val="4000"/>
              <a:buFont typeface="Twentieth Century"/>
              <a:buNone/>
            </a:pPr>
            <a:endParaRPr/>
          </a:p>
        </p:txBody>
      </p:sp>
      <p:sp>
        <p:nvSpPr>
          <p:cNvPr id="186" name="Google Shape;186;p34"/>
          <p:cNvSpPr txBox="1"/>
          <p:nvPr/>
        </p:nvSpPr>
        <p:spPr>
          <a:xfrm>
            <a:off x="326050" y="1726875"/>
            <a:ext cx="5218500" cy="4535400"/>
          </a:xfrm>
          <a:prstGeom prst="rect">
            <a:avLst/>
          </a:prstGeom>
          <a:solidFill>
            <a:srgbClr val="A4C2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a:solidFill>
                  <a:schemeClr val="dk1"/>
                </a:solidFill>
                <a:latin typeface="Twentieth Century"/>
                <a:ea typeface="Twentieth Century"/>
                <a:cs typeface="Twentieth Century"/>
                <a:sym typeface="Twentieth Century"/>
              </a:rPr>
              <a:t>With your team</a:t>
            </a:r>
            <a:endParaRPr sz="3600">
              <a:solidFill>
                <a:schemeClr val="dk1"/>
              </a:solidFill>
              <a:latin typeface="Twentieth Century"/>
              <a:ea typeface="Twentieth Century"/>
              <a:cs typeface="Twentieth Century"/>
              <a:sym typeface="Twentieth Century"/>
            </a:endParaRPr>
          </a:p>
          <a:p>
            <a:pPr marL="457200" marR="0" lvl="0" indent="-457200" algn="l" rtl="0">
              <a:lnSpc>
                <a:spcPct val="100000"/>
              </a:lnSpc>
              <a:spcBef>
                <a:spcPts val="0"/>
              </a:spcBef>
              <a:spcAft>
                <a:spcPts val="0"/>
              </a:spcAft>
              <a:buClr>
                <a:schemeClr val="dk1"/>
              </a:buClr>
              <a:buSzPts val="3600"/>
              <a:buFont typeface="Twentieth Century"/>
              <a:buAutoNum type="arabicPeriod"/>
            </a:pPr>
            <a:r>
              <a:rPr lang="en-US" sz="3600">
                <a:solidFill>
                  <a:schemeClr val="dk1"/>
                </a:solidFill>
                <a:latin typeface="Twentieth Century"/>
                <a:ea typeface="Twentieth Century"/>
                <a:cs typeface="Twentieth Century"/>
                <a:sym typeface="Twentieth Century"/>
              </a:rPr>
              <a:t>Read The Snapshot and take the self-reflection.  </a:t>
            </a:r>
            <a:endParaRPr sz="3600">
              <a:solidFill>
                <a:schemeClr val="dk1"/>
              </a:solidFill>
              <a:latin typeface="Twentieth Century"/>
              <a:ea typeface="Twentieth Century"/>
              <a:cs typeface="Twentieth Century"/>
              <a:sym typeface="Twentieth Century"/>
            </a:endParaRPr>
          </a:p>
          <a:p>
            <a:pPr marL="457200" marR="0" lvl="0" indent="-457200" algn="l" rtl="0">
              <a:lnSpc>
                <a:spcPct val="100000"/>
              </a:lnSpc>
              <a:spcBef>
                <a:spcPts val="0"/>
              </a:spcBef>
              <a:spcAft>
                <a:spcPts val="0"/>
              </a:spcAft>
              <a:buClr>
                <a:schemeClr val="dk1"/>
              </a:buClr>
              <a:buSzPts val="3600"/>
              <a:buFont typeface="Twentieth Century"/>
              <a:buAutoNum type="arabicPeriod"/>
            </a:pPr>
            <a:r>
              <a:rPr lang="en-US" sz="3600">
                <a:solidFill>
                  <a:schemeClr val="dk1"/>
                </a:solidFill>
                <a:latin typeface="Twentieth Century"/>
                <a:ea typeface="Twentieth Century"/>
                <a:cs typeface="Twentieth Century"/>
                <a:sym typeface="Twentieth Century"/>
              </a:rPr>
              <a:t>Complete the mapping activity to determine your next steps on the core PBIS classroom practice.</a:t>
            </a:r>
            <a:endParaRPr sz="3600" b="0" i="0" u="none" strike="noStrike" cap="none">
              <a:solidFill>
                <a:srgbClr val="000000"/>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pic>
        <p:nvPicPr>
          <p:cNvPr id="187" name="Google Shape;187;p34" descr="Screen shot of the snapshot and the mapping activity."/>
          <p:cNvPicPr preferRelativeResize="0"/>
          <p:nvPr/>
        </p:nvPicPr>
        <p:blipFill>
          <a:blip r:embed="rId3">
            <a:alphaModFix/>
          </a:blip>
          <a:stretch>
            <a:fillRect/>
          </a:stretch>
        </p:blipFill>
        <p:spPr>
          <a:xfrm>
            <a:off x="6323350" y="1464575"/>
            <a:ext cx="2709539" cy="5287074"/>
          </a:xfrm>
          <a:prstGeom prst="rect">
            <a:avLst/>
          </a:prstGeom>
          <a:noFill/>
          <a:ln>
            <a:noFill/>
          </a:ln>
        </p:spPr>
      </p:pic>
      <p:pic>
        <p:nvPicPr>
          <p:cNvPr id="188" name="Google Shape;188;p34" descr="ten minutes"/>
          <p:cNvPicPr preferRelativeResize="0"/>
          <p:nvPr/>
        </p:nvPicPr>
        <p:blipFill>
          <a:blip r:embed="rId4">
            <a:alphaModFix/>
          </a:blip>
          <a:stretch>
            <a:fillRect/>
          </a:stretch>
        </p:blipFill>
        <p:spPr>
          <a:xfrm>
            <a:off x="6744325" y="205225"/>
            <a:ext cx="1961075" cy="1176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2" name="Title 1">
            <a:extLst>
              <a:ext uri="{FF2B5EF4-FFF2-40B4-BE49-F238E27FC236}">
                <a16:creationId xmlns:a16="http://schemas.microsoft.com/office/drawing/2014/main" id="{CFB2473F-8B69-744A-AFCC-96681E611EBB}"/>
              </a:ext>
            </a:extLst>
          </p:cNvPr>
          <p:cNvSpPr>
            <a:spLocks noGrp="1"/>
          </p:cNvSpPr>
          <p:nvPr>
            <p:ph type="title"/>
          </p:nvPr>
        </p:nvSpPr>
        <p:spPr/>
        <p:txBody>
          <a:bodyPr/>
          <a:lstStyle/>
          <a:p>
            <a:r>
              <a:rPr lang="en-US" sz="2000" dirty="0">
                <a:solidFill>
                  <a:srgbClr val="1D2A53"/>
                </a:solidFill>
              </a:rPr>
              <a:t>Classroom </a:t>
            </a:r>
            <a:br>
              <a:rPr lang="en-US" sz="2000" dirty="0">
                <a:solidFill>
                  <a:srgbClr val="1D2A53"/>
                </a:solidFill>
              </a:rPr>
            </a:br>
            <a:r>
              <a:rPr lang="en-US" sz="2000" dirty="0">
                <a:solidFill>
                  <a:srgbClr val="1D2A53"/>
                </a:solidFill>
              </a:rPr>
              <a:t>Management</a:t>
            </a:r>
            <a:br>
              <a:rPr lang="en-US" sz="2000" dirty="0">
                <a:solidFill>
                  <a:srgbClr val="1D2A53"/>
                </a:solidFill>
              </a:rPr>
            </a:br>
            <a:r>
              <a:rPr lang="en-US" sz="2000" dirty="0">
                <a:solidFill>
                  <a:srgbClr val="1D2A53"/>
                </a:solidFill>
              </a:rPr>
              <a:t>Practices</a:t>
            </a:r>
            <a:br>
              <a:rPr lang="en-US" sz="1200" dirty="0">
                <a:solidFill>
                  <a:schemeClr val="dk1"/>
                </a:solidFill>
                <a:latin typeface="Calibri"/>
                <a:ea typeface="Calibri"/>
                <a:cs typeface="Calibri"/>
                <a:sym typeface="Calibri"/>
              </a:rPr>
            </a:br>
            <a:endParaRPr lang="en-US" sz="2000" dirty="0"/>
          </a:p>
        </p:txBody>
      </p:sp>
      <p:pic>
        <p:nvPicPr>
          <p:cNvPr id="194" name="Google Shape;194;p35" descr="same list of classroom practices as on slide 6.  classroom teaching matrix - expectations, rules routines is highlighted on this slide. "/>
          <p:cNvPicPr preferRelativeResize="0"/>
          <p:nvPr/>
        </p:nvPicPr>
        <p:blipFill rotWithShape="1">
          <a:blip r:embed="rId3">
            <a:alphaModFix/>
          </a:blip>
          <a:srcRect/>
          <a:stretch/>
        </p:blipFill>
        <p:spPr>
          <a:xfrm>
            <a:off x="-195926" y="-117296"/>
            <a:ext cx="9339926" cy="7241708"/>
          </a:xfrm>
          <a:prstGeom prst="rect">
            <a:avLst/>
          </a:prstGeom>
          <a:noFill/>
          <a:ln>
            <a:noFill/>
          </a:ln>
        </p:spPr>
      </p:pic>
      <p:sp>
        <p:nvSpPr>
          <p:cNvPr id="195" name="Google Shape;195;p35"/>
          <p:cNvSpPr txBox="1">
            <a:spLocks noGrp="1"/>
          </p:cNvSpPr>
          <p:nvPr>
            <p:ph type="body" idx="4294967295"/>
          </p:nvPr>
        </p:nvSpPr>
        <p:spPr>
          <a:xfrm>
            <a:off x="6237288" y="420688"/>
            <a:ext cx="2906712" cy="6437312"/>
          </a:xfrm>
          <a:prstGeom prst="rect">
            <a:avLst/>
          </a:prstGeom>
          <a:solidFill>
            <a:srgbClr val="FFFFFF">
              <a:alpha val="69800"/>
            </a:srgbClr>
          </a:solidFill>
          <a:ln>
            <a:noFill/>
          </a:ln>
        </p:spPr>
        <p:txBody>
          <a:bodyPr spcFirstLastPara="1" wrap="square" lIns="91425" tIns="45700" rIns="91425" bIns="45700" anchor="t" anchorCtr="0">
            <a:noAutofit/>
          </a:bodyPr>
          <a:lstStyle/>
          <a:p>
            <a:pPr marL="0" lvl="0" indent="0" algn="ctr" rtl="0">
              <a:spcBef>
                <a:spcPts val="0"/>
              </a:spcBef>
              <a:spcAft>
                <a:spcPts val="0"/>
              </a:spcAft>
              <a:buSzPts val="2000"/>
              <a:buNone/>
            </a:pPr>
            <a:r>
              <a:rPr lang="en-US" sz="2000" b="1">
                <a:solidFill>
                  <a:srgbClr val="B85B22"/>
                </a:solidFill>
              </a:rPr>
              <a:t>6 Classroom Practices</a:t>
            </a:r>
            <a:endParaRPr/>
          </a:p>
          <a:p>
            <a:pPr marL="287337" lvl="0" indent="-287337" algn="l" rtl="0">
              <a:spcBef>
                <a:spcPts val="1800"/>
              </a:spcBef>
              <a:spcAft>
                <a:spcPts val="0"/>
              </a:spcAft>
              <a:buClr>
                <a:schemeClr val="dk2"/>
              </a:buClr>
              <a:buSzPts val="1600"/>
              <a:buAutoNum type="arabicPeriod"/>
            </a:pPr>
            <a:r>
              <a:rPr lang="en-US" sz="1600"/>
              <a:t>Physical environment</a:t>
            </a:r>
            <a:endParaRPr/>
          </a:p>
          <a:p>
            <a:pPr marL="287337" lvl="0" indent="-287337" algn="l" rtl="0">
              <a:spcBef>
                <a:spcPts val="900"/>
              </a:spcBef>
              <a:spcAft>
                <a:spcPts val="0"/>
              </a:spcAft>
              <a:buClr>
                <a:schemeClr val="dk2"/>
              </a:buClr>
              <a:buSzPts val="1600"/>
              <a:buAutoNum type="arabicPeriod"/>
            </a:pPr>
            <a:r>
              <a:rPr lang="en-US" sz="1600">
                <a:highlight>
                  <a:srgbClr val="FFFF00"/>
                </a:highlight>
              </a:rPr>
              <a:t>Classroom Teaching Matrix (Expectations, Rules, Routines)</a:t>
            </a:r>
            <a:endParaRPr>
              <a:highlight>
                <a:srgbClr val="FFFF00"/>
              </a:highlight>
            </a:endParaRPr>
          </a:p>
          <a:p>
            <a:pPr marL="287337" lvl="0" indent="-287337" algn="l" rtl="0">
              <a:spcBef>
                <a:spcPts val="900"/>
              </a:spcBef>
              <a:spcAft>
                <a:spcPts val="0"/>
              </a:spcAft>
              <a:buClr>
                <a:schemeClr val="dk2"/>
              </a:buClr>
              <a:buSzPts val="1600"/>
              <a:buFont typeface="Noto Sans Symbols"/>
              <a:buAutoNum type="arabicPeriod"/>
            </a:pPr>
            <a:r>
              <a:rPr lang="en-US" sz="1600">
                <a:solidFill>
                  <a:srgbClr val="1D2A53"/>
                </a:solidFill>
              </a:rPr>
              <a:t>Active Supervision</a:t>
            </a:r>
            <a:endParaRPr/>
          </a:p>
          <a:p>
            <a:pPr marL="287337" lvl="0" indent="-287337" algn="l" rtl="0">
              <a:spcBef>
                <a:spcPts val="900"/>
              </a:spcBef>
              <a:spcAft>
                <a:spcPts val="0"/>
              </a:spcAft>
              <a:buClr>
                <a:schemeClr val="dk2"/>
              </a:buClr>
              <a:buSzPts val="1600"/>
              <a:buAutoNum type="arabicPeriod"/>
            </a:pPr>
            <a:r>
              <a:rPr lang="en-US" sz="1600"/>
              <a:t>Encouraging Appropriate Behavior</a:t>
            </a:r>
            <a:endParaRPr/>
          </a:p>
          <a:p>
            <a:pPr marL="463550" lvl="1" indent="-174625" algn="l" rtl="0">
              <a:spcBef>
                <a:spcPts val="0"/>
              </a:spcBef>
              <a:spcAft>
                <a:spcPts val="0"/>
              </a:spcAft>
              <a:buClr>
                <a:schemeClr val="dk2"/>
              </a:buClr>
              <a:buSzPts val="1400"/>
              <a:buChar char="▪"/>
            </a:pPr>
            <a:r>
              <a:rPr lang="en-US" sz="1400">
                <a:solidFill>
                  <a:srgbClr val="B85B22"/>
                </a:solidFill>
              </a:rPr>
              <a:t>Direct instruction of expectations, rules, routines</a:t>
            </a:r>
            <a:endParaRPr/>
          </a:p>
          <a:p>
            <a:pPr marL="463550" lvl="1" indent="-174625" algn="l" rtl="0">
              <a:spcBef>
                <a:spcPts val="0"/>
              </a:spcBef>
              <a:spcAft>
                <a:spcPts val="0"/>
              </a:spcAft>
              <a:buClr>
                <a:schemeClr val="dk2"/>
              </a:buClr>
              <a:buSzPts val="1400"/>
              <a:buChar char="▪"/>
            </a:pPr>
            <a:r>
              <a:rPr lang="en-US" sz="1400">
                <a:solidFill>
                  <a:srgbClr val="B85B22"/>
                </a:solidFill>
              </a:rPr>
              <a:t>Preventative Prompts</a:t>
            </a:r>
            <a:endParaRPr/>
          </a:p>
          <a:p>
            <a:pPr marL="463550" lvl="1" indent="-174625" algn="l" rtl="0">
              <a:spcBef>
                <a:spcPts val="0"/>
              </a:spcBef>
              <a:spcAft>
                <a:spcPts val="0"/>
              </a:spcAft>
              <a:buClr>
                <a:schemeClr val="dk2"/>
              </a:buClr>
              <a:buSzPts val="1400"/>
              <a:buChar char="▪"/>
            </a:pPr>
            <a:r>
              <a:rPr lang="en-US" sz="1400">
                <a:solidFill>
                  <a:srgbClr val="B85B22"/>
                </a:solidFill>
              </a:rPr>
              <a:t>Specific Praise for Behavior</a:t>
            </a:r>
            <a:endParaRPr/>
          </a:p>
          <a:p>
            <a:pPr marL="463550" lvl="1" indent="-174625" algn="l" rtl="0">
              <a:spcBef>
                <a:spcPts val="0"/>
              </a:spcBef>
              <a:spcAft>
                <a:spcPts val="0"/>
              </a:spcAft>
              <a:buClr>
                <a:schemeClr val="dk2"/>
              </a:buClr>
              <a:buSzPts val="1400"/>
              <a:buChar char="▪"/>
            </a:pPr>
            <a:r>
              <a:rPr lang="en-US" sz="1400">
                <a:solidFill>
                  <a:srgbClr val="B85B22"/>
                </a:solidFill>
              </a:rPr>
              <a:t>Individual Reinforcers</a:t>
            </a:r>
            <a:endParaRPr/>
          </a:p>
          <a:p>
            <a:pPr marL="463550" lvl="1" indent="-174625" algn="l" rtl="0">
              <a:spcBef>
                <a:spcPts val="0"/>
              </a:spcBef>
              <a:spcAft>
                <a:spcPts val="0"/>
              </a:spcAft>
              <a:buClr>
                <a:schemeClr val="dk2"/>
              </a:buClr>
              <a:buSzPts val="1400"/>
              <a:buChar char="▪"/>
            </a:pPr>
            <a:r>
              <a:rPr lang="en-US" sz="1400">
                <a:solidFill>
                  <a:srgbClr val="B85B22"/>
                </a:solidFill>
              </a:rPr>
              <a:t>Class-Wide Group Contingency</a:t>
            </a:r>
            <a:endParaRPr/>
          </a:p>
          <a:p>
            <a:pPr marL="287337" lvl="0" indent="-287337" algn="l" rtl="0">
              <a:spcBef>
                <a:spcPts val="900"/>
              </a:spcBef>
              <a:spcAft>
                <a:spcPts val="0"/>
              </a:spcAft>
              <a:buClr>
                <a:schemeClr val="dk2"/>
              </a:buClr>
              <a:buSzPts val="1600"/>
              <a:buFont typeface="Noto Sans Symbols"/>
              <a:buAutoNum type="arabicPeriod"/>
            </a:pPr>
            <a:r>
              <a:rPr lang="en-US" sz="1600"/>
              <a:t>Continuum of Response Strategies for Inappropriate Behaviors</a:t>
            </a:r>
            <a:endParaRPr sz="1400">
              <a:solidFill>
                <a:srgbClr val="DD8047"/>
              </a:solidFill>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Praise other students/groups</a:t>
            </a:r>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Specific Error Correction</a:t>
            </a:r>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Etc.</a:t>
            </a:r>
            <a:endParaRPr/>
          </a:p>
          <a:p>
            <a:pPr marL="342900" lvl="0" indent="0" algn="l" rtl="0">
              <a:spcBef>
                <a:spcPts val="900"/>
              </a:spcBef>
              <a:spcAft>
                <a:spcPts val="0"/>
              </a:spcAft>
              <a:buNone/>
            </a:pPr>
            <a:r>
              <a:rPr lang="en-US" sz="1600"/>
              <a:t>6. Engagement &amp; Opportunities to Respond</a:t>
            </a:r>
            <a:endParaRPr/>
          </a:p>
        </p:txBody>
      </p:sp>
      <p:sp>
        <p:nvSpPr>
          <p:cNvPr id="196" name="Google Shape;196;p35"/>
          <p:cNvSpPr txBox="1"/>
          <p:nvPr/>
        </p:nvSpPr>
        <p:spPr>
          <a:xfrm>
            <a:off x="-1" y="6280919"/>
            <a:ext cx="6054600" cy="5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a:solidFill>
                  <a:schemeClr val="dk1"/>
                </a:solidFill>
                <a:latin typeface="Twentieth Century"/>
                <a:ea typeface="Twentieth Century"/>
                <a:cs typeface="Twentieth Century"/>
                <a:sym typeface="Twentieth Century"/>
              </a:rPr>
              <a:t>Rev 3-16-19. Midwest PBIS Network. Developed through the ongoing research and shared knowledge of many partners, including the National TA Center on PBIS, Midwest PBIS Network, Mid-Atlantic PBIS Network, Missouri PBIS, Lincoln Public Schools, Brandi Simonsen (UConn) &amp; Diane Myers (Texas Women’s University).</a:t>
            </a:r>
            <a:endParaRPr/>
          </a:p>
        </p:txBody>
      </p:sp>
      <p:pic>
        <p:nvPicPr>
          <p:cNvPr id="197" name="Google Shape;197;p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877" y="5764699"/>
            <a:ext cx="516225" cy="516225"/>
          </a:xfrm>
          <a:prstGeom prst="rect">
            <a:avLst/>
          </a:prstGeom>
          <a:noFill/>
          <a:ln>
            <a:noFill/>
          </a:ln>
        </p:spPr>
      </p:pic>
      <p:sp>
        <p:nvSpPr>
          <p:cNvPr id="198" name="Google Shape;198;p35"/>
          <p:cNvSpPr/>
          <p:nvPr/>
        </p:nvSpPr>
        <p:spPr>
          <a:xfrm>
            <a:off x="-6" y="155775"/>
            <a:ext cx="38280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rgbClr val="1D2A53"/>
                </a:solidFill>
                <a:latin typeface="Twentieth Century"/>
                <a:ea typeface="Twentieth Century"/>
                <a:cs typeface="Twentieth Century"/>
                <a:sym typeface="Twentieth Century"/>
              </a:rPr>
              <a:t>Classroom </a:t>
            </a:r>
            <a:br>
              <a:rPr lang="en-US" sz="3200" dirty="0">
                <a:solidFill>
                  <a:srgbClr val="1D2A53"/>
                </a:solidFill>
                <a:latin typeface="Twentieth Century"/>
                <a:ea typeface="Twentieth Century"/>
                <a:cs typeface="Twentieth Century"/>
                <a:sym typeface="Twentieth Century"/>
              </a:rPr>
            </a:br>
            <a:r>
              <a:rPr lang="en-US" sz="3200" dirty="0">
                <a:solidFill>
                  <a:srgbClr val="1D2A53"/>
                </a:solidFill>
                <a:latin typeface="Twentieth Century"/>
                <a:ea typeface="Twentieth Century"/>
                <a:cs typeface="Twentieth Century"/>
                <a:sym typeface="Twentieth Century"/>
              </a:rPr>
              <a:t>Management</a:t>
            </a:r>
            <a:br>
              <a:rPr lang="en-US" sz="3200" dirty="0">
                <a:solidFill>
                  <a:srgbClr val="1D2A53"/>
                </a:solidFill>
                <a:latin typeface="Twentieth Century"/>
                <a:ea typeface="Twentieth Century"/>
                <a:cs typeface="Twentieth Century"/>
                <a:sym typeface="Twentieth Century"/>
              </a:rPr>
            </a:br>
            <a:r>
              <a:rPr lang="en-US" sz="3200" dirty="0">
                <a:solidFill>
                  <a:srgbClr val="1D2A53"/>
                </a:solidFill>
                <a:latin typeface="Twentieth Century"/>
                <a:ea typeface="Twentieth Century"/>
                <a:cs typeface="Twentieth Century"/>
                <a:sym typeface="Twentieth Century"/>
              </a:rPr>
              <a:t>Practices</a:t>
            </a:r>
            <a:endParaRPr sz="1800" dirty="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1000548" y="35081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200"/>
              <a:buFont typeface="Twentieth Century"/>
              <a:buNone/>
            </a:pPr>
            <a:r>
              <a:rPr lang="en-US" sz="3000" b="1"/>
              <a:t>By Teaching  Procedures and Establishing Routines you will…</a:t>
            </a:r>
            <a:endParaRPr/>
          </a:p>
        </p:txBody>
      </p:sp>
      <p:sp>
        <p:nvSpPr>
          <p:cNvPr id="205" name="Google Shape;205;p36"/>
          <p:cNvSpPr txBox="1">
            <a:spLocks noGrp="1"/>
          </p:cNvSpPr>
          <p:nvPr>
            <p:ph type="body" idx="1"/>
          </p:nvPr>
        </p:nvSpPr>
        <p:spPr>
          <a:xfrm>
            <a:off x="365298" y="1600200"/>
            <a:ext cx="8257500" cy="4691100"/>
          </a:xfrm>
          <a:prstGeom prst="rect">
            <a:avLst/>
          </a:prstGeom>
        </p:spPr>
        <p:txBody>
          <a:bodyPr spcFirstLastPara="1" wrap="square" lIns="91425" tIns="45700" rIns="91425" bIns="45700" anchor="t" anchorCtr="0">
            <a:noAutofit/>
          </a:bodyPr>
          <a:lstStyle/>
          <a:p>
            <a:pPr marL="742950" lvl="1" indent="-285750" algn="l" rtl="0">
              <a:lnSpc>
                <a:spcPct val="90000"/>
              </a:lnSpc>
              <a:spcBef>
                <a:spcPts val="0"/>
              </a:spcBef>
              <a:spcAft>
                <a:spcPts val="0"/>
              </a:spcAft>
              <a:buSzPts val="2800"/>
              <a:buChar char="▪"/>
            </a:pPr>
            <a:r>
              <a:rPr lang="en-US"/>
              <a:t>Increase instructional time by preventing problem behavior</a:t>
            </a:r>
            <a:endParaRPr/>
          </a:p>
          <a:p>
            <a:pPr marL="742950" lvl="1" indent="-285750" algn="l" rtl="0">
              <a:lnSpc>
                <a:spcPct val="90000"/>
              </a:lnSpc>
              <a:spcBef>
                <a:spcPts val="560"/>
              </a:spcBef>
              <a:spcAft>
                <a:spcPts val="0"/>
              </a:spcAft>
              <a:buSzPts val="2800"/>
              <a:buChar char="▪"/>
            </a:pPr>
            <a:r>
              <a:rPr lang="en-US"/>
              <a:t>Help students navigate the classroom more effectively</a:t>
            </a:r>
            <a:endParaRPr/>
          </a:p>
          <a:p>
            <a:pPr marL="742950" lvl="1" indent="-285750" algn="l" rtl="0">
              <a:lnSpc>
                <a:spcPct val="90000"/>
              </a:lnSpc>
              <a:spcBef>
                <a:spcPts val="560"/>
              </a:spcBef>
              <a:spcAft>
                <a:spcPts val="0"/>
              </a:spcAft>
              <a:buSzPts val="2800"/>
              <a:buChar char="▪"/>
            </a:pPr>
            <a:r>
              <a:rPr lang="en-US"/>
              <a:t>Reduce anxiety</a:t>
            </a:r>
            <a:endParaRPr/>
          </a:p>
          <a:p>
            <a:pPr marL="742950" lvl="1" indent="-285750" algn="l" rtl="0">
              <a:lnSpc>
                <a:spcPct val="90000"/>
              </a:lnSpc>
              <a:spcBef>
                <a:spcPts val="560"/>
              </a:spcBef>
              <a:spcAft>
                <a:spcPts val="0"/>
              </a:spcAft>
              <a:buSzPts val="2800"/>
              <a:buChar char="▪"/>
            </a:pPr>
            <a:r>
              <a:rPr lang="en-US"/>
              <a:t>Improve classroom climate</a:t>
            </a:r>
            <a:endParaRPr/>
          </a:p>
          <a:p>
            <a:pPr marL="742950" lvl="1" indent="-285750" algn="l" rtl="0">
              <a:lnSpc>
                <a:spcPct val="90000"/>
              </a:lnSpc>
              <a:spcBef>
                <a:spcPts val="560"/>
              </a:spcBef>
              <a:spcAft>
                <a:spcPts val="0"/>
              </a:spcAft>
              <a:buSzPts val="2800"/>
              <a:buChar char="▪"/>
            </a:pPr>
            <a:r>
              <a:rPr lang="en-US"/>
              <a:t>Create shared ownership of the classroom</a:t>
            </a:r>
            <a:endParaRPr/>
          </a:p>
          <a:p>
            <a:pPr marL="742950" lvl="1" indent="-285750" algn="l" rtl="0">
              <a:lnSpc>
                <a:spcPct val="90000"/>
              </a:lnSpc>
              <a:spcBef>
                <a:spcPts val="560"/>
              </a:spcBef>
              <a:spcAft>
                <a:spcPts val="0"/>
              </a:spcAft>
              <a:buSzPts val="2800"/>
              <a:buChar char="▪"/>
            </a:pPr>
            <a:r>
              <a:rPr lang="en-US"/>
              <a:t>Develop self-discipline</a:t>
            </a:r>
            <a:endParaRPr/>
          </a:p>
          <a:p>
            <a:pPr marL="742950" lvl="1" indent="-285750" algn="l" rtl="0">
              <a:lnSpc>
                <a:spcPct val="90000"/>
              </a:lnSpc>
              <a:spcBef>
                <a:spcPts val="560"/>
              </a:spcBef>
              <a:spcAft>
                <a:spcPts val="0"/>
              </a:spcAft>
              <a:buSzPts val="2800"/>
              <a:buChar char="▪"/>
            </a:pPr>
            <a:r>
              <a:rPr lang="en-US"/>
              <a:t>Make the classroom more equitable</a:t>
            </a:r>
            <a:endParaRPr/>
          </a:p>
        </p:txBody>
      </p:sp>
      <p:sp>
        <p:nvSpPr>
          <p:cNvPr id="206" name="Google Shape;206;p36"/>
          <p:cNvSpPr txBox="1"/>
          <p:nvPr/>
        </p:nvSpPr>
        <p:spPr>
          <a:xfrm>
            <a:off x="3327550" y="5578200"/>
            <a:ext cx="5640600" cy="713100"/>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320"/>
              </a:spcBef>
              <a:spcAft>
                <a:spcPts val="0"/>
              </a:spcAft>
              <a:buNone/>
            </a:pPr>
            <a:r>
              <a:rPr lang="en-US" sz="1600">
                <a:solidFill>
                  <a:schemeClr val="accent6"/>
                </a:solidFill>
                <a:latin typeface="Twentieth Century"/>
                <a:ea typeface="Twentieth Century"/>
                <a:cs typeface="Twentieth Century"/>
                <a:sym typeface="Twentieth Century"/>
              </a:rPr>
              <a:t>(Evertson, Emmer, &amp; Worsham, 2003; Good &amp; Brophy, 2003)</a:t>
            </a:r>
            <a:endParaRPr sz="3200">
              <a:solidFill>
                <a:schemeClr val="dk2"/>
              </a:solidFill>
              <a:latin typeface="Twentieth Century"/>
              <a:ea typeface="Twentieth Century"/>
              <a:cs typeface="Twentieth Century"/>
              <a:sym typeface="Twentieth Century"/>
            </a:endParaRPr>
          </a:p>
          <a:p>
            <a:pPr marL="0" lvl="0" indent="0" algn="l" rtl="0">
              <a:lnSpc>
                <a:spcPct val="90000"/>
              </a:lnSpc>
              <a:spcBef>
                <a:spcPts val="640"/>
              </a:spcBef>
              <a:spcAft>
                <a:spcPts val="0"/>
              </a:spcAft>
              <a:buNone/>
            </a:pPr>
            <a:endParaRPr sz="3200">
              <a:solidFill>
                <a:schemeClr val="dk2"/>
              </a:solidFill>
              <a:latin typeface="Twentieth Century"/>
              <a:ea typeface="Twentieth Century"/>
              <a:cs typeface="Twentieth Century"/>
              <a:sym typeface="Twentieth Centur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7"/>
          <p:cNvSpPr txBox="1">
            <a:spLocks noGrp="1"/>
          </p:cNvSpPr>
          <p:nvPr>
            <p:ph type="title"/>
          </p:nvPr>
        </p:nvSpPr>
        <p:spPr>
          <a:xfrm>
            <a:off x="552330" y="288116"/>
            <a:ext cx="6987000" cy="9153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US" sz="3000" b="1"/>
              <a:t>Identify the procedures that will become the common routines of the classroom</a:t>
            </a:r>
            <a:endParaRPr/>
          </a:p>
        </p:txBody>
      </p:sp>
      <p:sp>
        <p:nvSpPr>
          <p:cNvPr id="213" name="Google Shape;213;p37"/>
          <p:cNvSpPr txBox="1"/>
          <p:nvPr/>
        </p:nvSpPr>
        <p:spPr>
          <a:xfrm>
            <a:off x="270525" y="2069575"/>
            <a:ext cx="3841500" cy="3000000"/>
          </a:xfrm>
          <a:prstGeom prst="rect">
            <a:avLst/>
          </a:prstGeom>
          <a:noFill/>
          <a:ln>
            <a:noFill/>
          </a:ln>
        </p:spPr>
        <p:txBody>
          <a:bodyPr spcFirstLastPara="1" wrap="square" lIns="91425" tIns="91425" rIns="91425" bIns="91425" anchor="t" anchorCtr="0">
            <a:noAutofit/>
          </a:bodyPr>
          <a:lstStyle/>
          <a:p>
            <a:pPr marL="254000" lvl="0" indent="0" algn="l" rtl="0">
              <a:lnSpc>
                <a:spcPct val="90000"/>
              </a:lnSpc>
              <a:spcBef>
                <a:spcPts val="0"/>
              </a:spcBef>
              <a:spcAft>
                <a:spcPts val="0"/>
              </a:spcAft>
              <a:buNone/>
            </a:pPr>
            <a:r>
              <a:rPr lang="en-US" sz="3200">
                <a:solidFill>
                  <a:schemeClr val="dk2"/>
                </a:solidFill>
                <a:latin typeface="Twentieth Century"/>
                <a:ea typeface="Twentieth Century"/>
                <a:cs typeface="Twentieth Century"/>
                <a:sym typeface="Twentieth Century"/>
              </a:rPr>
              <a:t>The classroom matrix is a tool that helps a teacher bring the school-wide expectations into the common routines of the classroom.</a:t>
            </a:r>
            <a:endParaRPr/>
          </a:p>
        </p:txBody>
      </p:sp>
      <p:pic>
        <p:nvPicPr>
          <p:cNvPr id="214" name="Google Shape;214;p37" descr="Classroom matrix example.  Rows labeled safety, optimism, acceptance and respect.  Columns labeled entering and exiting class, lecture, individual work, group work. "/>
          <p:cNvPicPr preferRelativeResize="0">
            <a:picLocks noGrp="1"/>
          </p:cNvPicPr>
          <p:nvPr>
            <p:ph type="body" idx="4294967295"/>
          </p:nvPr>
        </p:nvPicPr>
        <p:blipFill rotWithShape="1">
          <a:blip r:embed="rId3">
            <a:alphaModFix/>
          </a:blip>
          <a:srcRect/>
          <a:stretch/>
        </p:blipFill>
        <p:spPr>
          <a:xfrm>
            <a:off x="4295500" y="2017974"/>
            <a:ext cx="4354500" cy="3108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8"/>
          <p:cNvSpPr txBox="1">
            <a:spLocks noGrp="1"/>
          </p:cNvSpPr>
          <p:nvPr>
            <p:ph type="title"/>
          </p:nvPr>
        </p:nvSpPr>
        <p:spPr>
          <a:xfrm>
            <a:off x="1219624" y="373475"/>
            <a:ext cx="8472900" cy="915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40"/>
              <a:buFont typeface="Twentieth Century"/>
              <a:buNone/>
            </a:pPr>
            <a:r>
              <a:rPr lang="en-US" sz="3600"/>
              <a:t>The Classroom Teaching Matrix</a:t>
            </a:r>
            <a:br>
              <a:rPr lang="en-US" sz="3600"/>
            </a:br>
            <a:r>
              <a:rPr lang="en-US" sz="3600"/>
              <a:t>is also </a:t>
            </a:r>
            <a:r>
              <a:rPr lang="en-US" sz="3600">
                <a:solidFill>
                  <a:schemeClr val="accent6"/>
                </a:solidFill>
              </a:rPr>
              <a:t>trauma informed</a:t>
            </a:r>
            <a:r>
              <a:rPr lang="en-US" sz="3600"/>
              <a:t> because</a:t>
            </a:r>
            <a:endParaRPr sz="3600"/>
          </a:p>
          <a:p>
            <a:pPr marL="0" lvl="0" indent="0" algn="l" rtl="0">
              <a:spcBef>
                <a:spcPts val="0"/>
              </a:spcBef>
              <a:spcAft>
                <a:spcPts val="0"/>
              </a:spcAft>
              <a:buClr>
                <a:schemeClr val="dk2"/>
              </a:buClr>
              <a:buSzPts val="3959"/>
              <a:buFont typeface="Twentieth Century"/>
              <a:buNone/>
            </a:pPr>
            <a:endParaRPr sz="2520">
              <a:solidFill>
                <a:srgbClr val="DD8047"/>
              </a:solidFill>
            </a:endParaRPr>
          </a:p>
        </p:txBody>
      </p:sp>
      <p:sp>
        <p:nvSpPr>
          <p:cNvPr id="220" name="Google Shape;220;p38"/>
          <p:cNvSpPr txBox="1">
            <a:spLocks noGrp="1"/>
          </p:cNvSpPr>
          <p:nvPr>
            <p:ph type="body" idx="1"/>
          </p:nvPr>
        </p:nvSpPr>
        <p:spPr>
          <a:xfrm>
            <a:off x="908505" y="1547795"/>
            <a:ext cx="7538400" cy="376230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SzPts val="2400"/>
              <a:buFont typeface="Arial"/>
              <a:buChar char="•"/>
            </a:pPr>
            <a:r>
              <a:rPr lang="en-US" sz="2400"/>
              <a:t>A well-designed teaching matrix creates consistency and predictability through clearly stated rules. </a:t>
            </a:r>
            <a:endParaRPr sz="2400"/>
          </a:p>
          <a:p>
            <a:pPr marL="457200" lvl="0" indent="-457200" algn="l" rtl="0">
              <a:spcBef>
                <a:spcPts val="480"/>
              </a:spcBef>
              <a:spcAft>
                <a:spcPts val="0"/>
              </a:spcAft>
              <a:buSzPts val="2400"/>
              <a:buFont typeface="Arial"/>
              <a:buChar char="•"/>
            </a:pPr>
            <a:r>
              <a:rPr lang="en-US" sz="2400"/>
              <a:t>Routines support regulation, and can develop social-emotional competencies.</a:t>
            </a:r>
            <a:endParaRPr sz="2400"/>
          </a:p>
          <a:p>
            <a:pPr marL="457200" lvl="0" indent="-457200" algn="l" rtl="0">
              <a:spcBef>
                <a:spcPts val="480"/>
              </a:spcBef>
              <a:spcAft>
                <a:spcPts val="0"/>
              </a:spcAft>
              <a:buSzPts val="2400"/>
              <a:buFont typeface="Arial"/>
              <a:buChar char="•"/>
            </a:pPr>
            <a:r>
              <a:rPr lang="en-US" sz="2400"/>
              <a:t>When teachers are consistent in expectations from class to class, it results in a predictable environment for students, helping them to regulate and operate in a state of calm.</a:t>
            </a:r>
            <a:endParaRPr sz="2400"/>
          </a:p>
        </p:txBody>
      </p:sp>
      <p:pic>
        <p:nvPicPr>
          <p:cNvPr id="221" name="Google Shape;221;p3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682628" y="4717737"/>
            <a:ext cx="1990174" cy="1454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9"/>
          <p:cNvSpPr txBox="1">
            <a:spLocks noGrp="1"/>
          </p:cNvSpPr>
          <p:nvPr>
            <p:ph type="title"/>
          </p:nvPr>
        </p:nvSpPr>
        <p:spPr>
          <a:xfrm>
            <a:off x="594280" y="363866"/>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accent2"/>
              </a:buClr>
              <a:buSzPts val="3600"/>
              <a:buFont typeface="Twentieth Century"/>
              <a:buNone/>
            </a:pPr>
            <a:r>
              <a:rPr lang="en-US" sz="3600" b="1"/>
              <a:t>How to Use the Classroom Matrix</a:t>
            </a:r>
            <a:endParaRPr/>
          </a:p>
        </p:txBody>
      </p:sp>
      <p:sp>
        <p:nvSpPr>
          <p:cNvPr id="228" name="Google Shape;228;p39"/>
          <p:cNvSpPr txBox="1"/>
          <p:nvPr/>
        </p:nvSpPr>
        <p:spPr>
          <a:xfrm>
            <a:off x="128550" y="1531525"/>
            <a:ext cx="8886900" cy="3037500"/>
          </a:xfrm>
          <a:prstGeom prst="rect">
            <a:avLst/>
          </a:prstGeom>
          <a:noFill/>
          <a:ln>
            <a:noFill/>
          </a:ln>
        </p:spPr>
        <p:txBody>
          <a:bodyPr spcFirstLastPara="1" wrap="square" lIns="91425" tIns="91425" rIns="91425" bIns="91425" anchor="t" anchorCtr="0">
            <a:noAutofit/>
          </a:bodyPr>
          <a:lstStyle/>
          <a:p>
            <a:pPr marL="457200" lvl="0" indent="-457200" algn="l" rtl="0">
              <a:lnSpc>
                <a:spcPct val="80000"/>
              </a:lnSpc>
              <a:spcBef>
                <a:spcPts val="0"/>
              </a:spcBef>
              <a:spcAft>
                <a:spcPts val="0"/>
              </a:spcAft>
              <a:buClr>
                <a:schemeClr val="dk1"/>
              </a:buClr>
              <a:buSzPts val="3200"/>
              <a:buFont typeface="Arial"/>
              <a:buChar char="•"/>
            </a:pPr>
            <a:r>
              <a:rPr lang="en-US" sz="2800">
                <a:solidFill>
                  <a:schemeClr val="dk2"/>
                </a:solidFill>
                <a:latin typeface="Twentieth Century"/>
                <a:ea typeface="Twentieth Century"/>
                <a:cs typeface="Twentieth Century"/>
                <a:sym typeface="Twentieth Century"/>
              </a:rPr>
              <a:t>The teacher identify the most important behaviors for students to use in order to demonstrate the school wide expectations within the common routines of the classroom. </a:t>
            </a:r>
            <a:endParaRPr sz="3200">
              <a:solidFill>
                <a:schemeClr val="dk2"/>
              </a:solidFill>
              <a:latin typeface="Twentieth Century"/>
              <a:ea typeface="Twentieth Century"/>
              <a:cs typeface="Twentieth Century"/>
              <a:sym typeface="Twentieth Century"/>
            </a:endParaRPr>
          </a:p>
          <a:p>
            <a:pPr marL="457200" lvl="0" indent="-254000" algn="l" rtl="0">
              <a:lnSpc>
                <a:spcPct val="80000"/>
              </a:lnSpc>
              <a:spcBef>
                <a:spcPts val="0"/>
              </a:spcBef>
              <a:spcAft>
                <a:spcPts val="0"/>
              </a:spcAft>
              <a:buNone/>
            </a:pPr>
            <a:endParaRPr sz="3200">
              <a:solidFill>
                <a:schemeClr val="dk2"/>
              </a:solidFill>
              <a:latin typeface="Twentieth Century"/>
              <a:ea typeface="Twentieth Century"/>
              <a:cs typeface="Twentieth Century"/>
              <a:sym typeface="Twentieth Century"/>
            </a:endParaRPr>
          </a:p>
          <a:p>
            <a:pPr marL="457200" lvl="0" indent="-457200" algn="l" rtl="0">
              <a:lnSpc>
                <a:spcPct val="80000"/>
              </a:lnSpc>
              <a:spcBef>
                <a:spcPts val="640"/>
              </a:spcBef>
              <a:spcAft>
                <a:spcPts val="0"/>
              </a:spcAft>
              <a:buClr>
                <a:schemeClr val="dk1"/>
              </a:buClr>
              <a:buSzPts val="3200"/>
              <a:buFont typeface="Arial"/>
              <a:buChar char="•"/>
            </a:pPr>
            <a:r>
              <a:rPr lang="en-US" sz="2800">
                <a:solidFill>
                  <a:schemeClr val="dk2"/>
                </a:solidFill>
                <a:latin typeface="Twentieth Century"/>
                <a:ea typeface="Twentieth Century"/>
                <a:cs typeface="Twentieth Century"/>
                <a:sym typeface="Twentieth Century"/>
              </a:rPr>
              <a:t>Now teach, model and reinforce those behaviors. </a:t>
            </a:r>
            <a:endParaRPr sz="3200">
              <a:solidFill>
                <a:schemeClr val="dk2"/>
              </a:solidFill>
              <a:latin typeface="Twentieth Century"/>
              <a:ea typeface="Twentieth Century"/>
              <a:cs typeface="Twentieth Century"/>
              <a:sym typeface="Twentieth Century"/>
            </a:endParaRPr>
          </a:p>
          <a:p>
            <a:pPr marL="0" lvl="0" indent="0" algn="l" rtl="0">
              <a:lnSpc>
                <a:spcPct val="80000"/>
              </a:lnSpc>
              <a:spcBef>
                <a:spcPts val="640"/>
              </a:spcBef>
              <a:spcAft>
                <a:spcPts val="0"/>
              </a:spcAft>
              <a:buNone/>
            </a:pPr>
            <a:r>
              <a:rPr lang="en-US" sz="2800">
                <a:solidFill>
                  <a:schemeClr val="dk2"/>
                </a:solidFill>
                <a:latin typeface="Twentieth Century"/>
                <a:ea typeface="Twentieth Century"/>
                <a:cs typeface="Twentieth Century"/>
                <a:sym typeface="Twentieth Century"/>
              </a:rPr>
              <a:t> </a:t>
            </a:r>
            <a:endParaRPr sz="3200">
              <a:solidFill>
                <a:schemeClr val="dk2"/>
              </a:solidFill>
              <a:latin typeface="Twentieth Century"/>
              <a:ea typeface="Twentieth Century"/>
              <a:cs typeface="Twentieth Century"/>
              <a:sym typeface="Twentieth Century"/>
            </a:endParaRPr>
          </a:p>
          <a:p>
            <a:pPr marL="457200" lvl="0" indent="-457200" algn="l" rtl="0">
              <a:lnSpc>
                <a:spcPct val="80000"/>
              </a:lnSpc>
              <a:spcBef>
                <a:spcPts val="640"/>
              </a:spcBef>
              <a:spcAft>
                <a:spcPts val="0"/>
              </a:spcAft>
              <a:buClr>
                <a:schemeClr val="dk1"/>
              </a:buClr>
              <a:buSzPts val="3200"/>
              <a:buFont typeface="Arial"/>
              <a:buChar char="•"/>
            </a:pPr>
            <a:r>
              <a:rPr lang="en-US" sz="3600" b="1">
                <a:solidFill>
                  <a:schemeClr val="dk2"/>
                </a:solidFill>
                <a:latin typeface="Twentieth Century"/>
                <a:ea typeface="Twentieth Century"/>
                <a:cs typeface="Twentieth Century"/>
                <a:sym typeface="Twentieth Century"/>
              </a:rPr>
              <a:t>M</a:t>
            </a:r>
            <a:r>
              <a:rPr lang="en-US" sz="3200">
                <a:solidFill>
                  <a:schemeClr val="dk2"/>
                </a:solidFill>
                <a:latin typeface="Twentieth Century"/>
                <a:ea typeface="Twentieth Century"/>
                <a:cs typeface="Twentieth Century"/>
                <a:sym typeface="Twentieth Century"/>
              </a:rPr>
              <a:t>odel </a:t>
            </a:r>
            <a:endParaRPr sz="3200">
              <a:solidFill>
                <a:schemeClr val="dk2"/>
              </a:solidFill>
              <a:latin typeface="Twentieth Century"/>
              <a:ea typeface="Twentieth Century"/>
              <a:cs typeface="Twentieth Century"/>
              <a:sym typeface="Twentieth Century"/>
            </a:endParaRPr>
          </a:p>
          <a:p>
            <a:pPr marL="457200" lvl="0" indent="-457200" algn="l" rtl="0">
              <a:lnSpc>
                <a:spcPct val="80000"/>
              </a:lnSpc>
              <a:spcBef>
                <a:spcPts val="640"/>
              </a:spcBef>
              <a:spcAft>
                <a:spcPts val="0"/>
              </a:spcAft>
              <a:buClr>
                <a:schemeClr val="dk1"/>
              </a:buClr>
              <a:buSzPts val="3200"/>
              <a:buFont typeface="Arial"/>
              <a:buChar char="•"/>
            </a:pPr>
            <a:r>
              <a:rPr lang="en-US" sz="3600" b="1">
                <a:solidFill>
                  <a:schemeClr val="dk2"/>
                </a:solidFill>
                <a:latin typeface="Twentieth Century"/>
                <a:ea typeface="Twentieth Century"/>
                <a:cs typeface="Twentieth Century"/>
                <a:sym typeface="Twentieth Century"/>
              </a:rPr>
              <a:t>A</a:t>
            </a:r>
            <a:r>
              <a:rPr lang="en-US" sz="3200">
                <a:solidFill>
                  <a:schemeClr val="dk2"/>
                </a:solidFill>
                <a:latin typeface="Twentieth Century"/>
                <a:ea typeface="Twentieth Century"/>
                <a:cs typeface="Twentieth Century"/>
                <a:sym typeface="Twentieth Century"/>
              </a:rPr>
              <a:t>dd Visuals  </a:t>
            </a:r>
            <a:endParaRPr sz="3200">
              <a:solidFill>
                <a:schemeClr val="dk2"/>
              </a:solidFill>
              <a:latin typeface="Twentieth Century"/>
              <a:ea typeface="Twentieth Century"/>
              <a:cs typeface="Twentieth Century"/>
              <a:sym typeface="Twentieth Century"/>
            </a:endParaRPr>
          </a:p>
          <a:p>
            <a:pPr marL="457200" lvl="0" indent="-457200" algn="l" rtl="0">
              <a:lnSpc>
                <a:spcPct val="80000"/>
              </a:lnSpc>
              <a:spcBef>
                <a:spcPts val="640"/>
              </a:spcBef>
              <a:spcAft>
                <a:spcPts val="0"/>
              </a:spcAft>
              <a:buClr>
                <a:schemeClr val="dk1"/>
              </a:buClr>
              <a:buSzPts val="3200"/>
              <a:buFont typeface="Arial"/>
              <a:buChar char="•"/>
            </a:pPr>
            <a:r>
              <a:rPr lang="en-US" sz="3600" b="1">
                <a:solidFill>
                  <a:schemeClr val="dk2"/>
                </a:solidFill>
                <a:latin typeface="Twentieth Century"/>
                <a:ea typeface="Twentieth Century"/>
                <a:cs typeface="Twentieth Century"/>
                <a:sym typeface="Twentieth Century"/>
              </a:rPr>
              <a:t>P</a:t>
            </a:r>
            <a:r>
              <a:rPr lang="en-US" sz="3200">
                <a:solidFill>
                  <a:schemeClr val="dk2"/>
                </a:solidFill>
                <a:latin typeface="Twentieth Century"/>
                <a:ea typeface="Twentieth Century"/>
                <a:cs typeface="Twentieth Century"/>
                <a:sym typeface="Twentieth Century"/>
              </a:rPr>
              <a:t>ractice</a:t>
            </a:r>
            <a:endParaRPr sz="3200">
              <a:solidFill>
                <a:schemeClr val="dk2"/>
              </a:solidFill>
              <a:latin typeface="Twentieth Century"/>
              <a:ea typeface="Twentieth Century"/>
              <a:cs typeface="Twentieth Century"/>
              <a:sym typeface="Twentieth Century"/>
            </a:endParaRPr>
          </a:p>
        </p:txBody>
      </p:sp>
      <p:sp>
        <p:nvSpPr>
          <p:cNvPr id="229" name="Google Shape;229;p39">
            <a:extLst>
              <a:ext uri="{C183D7F6-B498-43B3-948B-1728B52AA6E4}">
                <adec:decorative xmlns:adec="http://schemas.microsoft.com/office/drawing/2017/decorative" val="1"/>
              </a:ext>
            </a:extLst>
          </p:cNvPr>
          <p:cNvSpPr/>
          <p:nvPr/>
        </p:nvSpPr>
        <p:spPr>
          <a:xfrm>
            <a:off x="3171824" y="4114800"/>
            <a:ext cx="942900" cy="1600200"/>
          </a:xfrm>
          <a:prstGeom prst="rightBrace">
            <a:avLst>
              <a:gd name="adj1" fmla="val 8333"/>
              <a:gd name="adj2" fmla="val 50000"/>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30" name="Google Shape;230;p39"/>
          <p:cNvSpPr txBox="1"/>
          <p:nvPr/>
        </p:nvSpPr>
        <p:spPr>
          <a:xfrm>
            <a:off x="4720800" y="4336125"/>
            <a:ext cx="3300600" cy="13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US" sz="3200">
                <a:latin typeface="Twentieth Century"/>
                <a:ea typeface="Twentieth Century"/>
                <a:cs typeface="Twentieth Century"/>
                <a:sym typeface="Twentieth Century"/>
              </a:rPr>
              <a:t>M.A.P. it out for students</a:t>
            </a:r>
            <a:endParaRPr>
              <a:latin typeface="Twentieth Century"/>
              <a:ea typeface="Twentieth Century"/>
              <a:cs typeface="Twentieth Century"/>
              <a:sym typeface="Twentieth Centur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txBox="1">
            <a:spLocks noGrp="1"/>
          </p:cNvSpPr>
          <p:nvPr>
            <p:ph type="title"/>
          </p:nvPr>
        </p:nvSpPr>
        <p:spPr>
          <a:xfrm>
            <a:off x="539700" y="214975"/>
            <a:ext cx="80646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Twentieth Century"/>
              <a:buNone/>
            </a:pPr>
            <a:r>
              <a:rPr lang="en-US" sz="3400" b="1"/>
              <a:t>You can also use the Classroom Matrix to…</a:t>
            </a:r>
            <a:endParaRPr/>
          </a:p>
        </p:txBody>
      </p:sp>
      <p:sp>
        <p:nvSpPr>
          <p:cNvPr id="237" name="Google Shape;237;p40"/>
          <p:cNvSpPr txBox="1">
            <a:spLocks noGrp="1"/>
          </p:cNvSpPr>
          <p:nvPr>
            <p:ph type="body" idx="1"/>
          </p:nvPr>
        </p:nvSpPr>
        <p:spPr>
          <a:xfrm>
            <a:off x="365299" y="1600200"/>
            <a:ext cx="3392100" cy="4691100"/>
          </a:xfrm>
          <a:prstGeom prst="rect">
            <a:avLst/>
          </a:prstGeom>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en-US"/>
              <a:t>Communicate your routine expectations to families  (send it home)</a:t>
            </a:r>
            <a:endParaRPr/>
          </a:p>
          <a:p>
            <a:pPr marL="342900" lvl="0" indent="-139700" algn="l" rtl="0">
              <a:spcBef>
                <a:spcPts val="0"/>
              </a:spcBef>
              <a:spcAft>
                <a:spcPts val="0"/>
              </a:spcAft>
              <a:buClr>
                <a:srgbClr val="000000"/>
              </a:buClr>
              <a:buSzPts val="3200"/>
              <a:buFont typeface="Arial"/>
              <a:buNone/>
            </a:pPr>
            <a:endParaRPr/>
          </a:p>
          <a:p>
            <a:pPr marL="342900" lvl="0" indent="-342900" algn="l" rtl="0">
              <a:spcBef>
                <a:spcPts val="640"/>
              </a:spcBef>
              <a:spcAft>
                <a:spcPts val="0"/>
              </a:spcAft>
              <a:buSzPts val="3200"/>
              <a:buChar char="▪"/>
            </a:pPr>
            <a:r>
              <a:rPr lang="en-US"/>
              <a:t>Communicate your routine expectations with the central office</a:t>
            </a:r>
            <a:endParaRPr/>
          </a:p>
        </p:txBody>
      </p:sp>
      <p:sp>
        <p:nvSpPr>
          <p:cNvPr id="238" name="Google Shape;238;p40"/>
          <p:cNvSpPr txBox="1"/>
          <p:nvPr/>
        </p:nvSpPr>
        <p:spPr>
          <a:xfrm>
            <a:off x="4429450" y="1130275"/>
            <a:ext cx="4460100" cy="4872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1"/>
              </a:buClr>
              <a:buSzPts val="1100"/>
              <a:buFont typeface="Arial"/>
              <a:buNone/>
            </a:pPr>
            <a:r>
              <a:rPr lang="en-US" sz="2600" b="1">
                <a:solidFill>
                  <a:schemeClr val="dk2"/>
                </a:solidFill>
                <a:latin typeface="Twentieth Century"/>
                <a:ea typeface="Twentieth Century"/>
                <a:cs typeface="Twentieth Century"/>
                <a:sym typeface="Twentieth Century"/>
              </a:rPr>
              <a:t>Use routine specific </a:t>
            </a:r>
            <a:r>
              <a:rPr lang="en-US" sz="2600" b="1" i="1">
                <a:solidFill>
                  <a:schemeClr val="dk2"/>
                </a:solidFill>
                <a:latin typeface="Twentieth Century"/>
                <a:ea typeface="Twentieth Century"/>
                <a:cs typeface="Twentieth Century"/>
                <a:sym typeface="Twentieth Century"/>
              </a:rPr>
              <a:t>pre-correction</a:t>
            </a:r>
            <a:r>
              <a:rPr lang="en-US" sz="2600" b="1">
                <a:solidFill>
                  <a:schemeClr val="dk2"/>
                </a:solidFill>
                <a:latin typeface="Twentieth Century"/>
                <a:ea typeface="Twentieth Century"/>
                <a:cs typeface="Twentieth Century"/>
                <a:sym typeface="Twentieth Century"/>
              </a:rPr>
              <a:t> to prompt use of school wide expectations prior to the transition of the new routine</a:t>
            </a:r>
            <a:endParaRPr sz="1000">
              <a:latin typeface="Twentieth Century"/>
              <a:ea typeface="Twentieth Century"/>
              <a:cs typeface="Twentieth Century"/>
              <a:sym typeface="Twentieth Century"/>
            </a:endParaRPr>
          </a:p>
        </p:txBody>
      </p:sp>
      <p:pic>
        <p:nvPicPr>
          <p:cNvPr id="239" name="Google Shape;239;p40" descr="Shows matrix for Read to Self.  Behaviors for be kind, be responsible, and be safe are written and illustrated with graphics or pictures of students demonstrating the behavior. "/>
          <p:cNvPicPr preferRelativeResize="0"/>
          <p:nvPr/>
        </p:nvPicPr>
        <p:blipFill rotWithShape="1">
          <a:blip r:embed="rId3">
            <a:alphaModFix/>
          </a:blip>
          <a:srcRect/>
          <a:stretch/>
        </p:blipFill>
        <p:spPr>
          <a:xfrm>
            <a:off x="4572000" y="3118650"/>
            <a:ext cx="2882326" cy="3401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1"/>
          <p:cNvSpPr txBox="1">
            <a:spLocks noGrp="1"/>
          </p:cNvSpPr>
          <p:nvPr>
            <p:ph type="title"/>
          </p:nvPr>
        </p:nvSpPr>
        <p:spPr>
          <a:xfrm>
            <a:off x="645551" y="108675"/>
            <a:ext cx="8427300" cy="915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4400"/>
              <a:buFont typeface="Twentieth Century"/>
              <a:buNone/>
            </a:pPr>
            <a:r>
              <a:rPr lang="en-US" sz="3900"/>
              <a:t>In Person Classroom Matrix Example</a:t>
            </a:r>
            <a:endParaRPr sz="3900"/>
          </a:p>
        </p:txBody>
      </p:sp>
      <p:pic>
        <p:nvPicPr>
          <p:cNvPr id="245" name="Google Shape;245;p41" descr="This matrix has expectations of responsible, respectful and safe on the left.  Settings across the top are arrival, independent reading, centers, whole group, partner work, going home."/>
          <p:cNvPicPr preferRelativeResize="0"/>
          <p:nvPr/>
        </p:nvPicPr>
        <p:blipFill rotWithShape="1">
          <a:blip r:embed="rId3">
            <a:alphaModFix/>
          </a:blip>
          <a:srcRect/>
          <a:stretch/>
        </p:blipFill>
        <p:spPr>
          <a:xfrm>
            <a:off x="1260905" y="1164451"/>
            <a:ext cx="7565457" cy="4529097"/>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2"/>
          <p:cNvSpPr txBox="1">
            <a:spLocks noGrp="1"/>
          </p:cNvSpPr>
          <p:nvPr>
            <p:ph type="title"/>
          </p:nvPr>
        </p:nvSpPr>
        <p:spPr>
          <a:xfrm>
            <a:off x="851655" y="377391"/>
            <a:ext cx="6987000" cy="915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DL Classroom Matrix Example</a:t>
            </a:r>
            <a:endParaRPr/>
          </a:p>
        </p:txBody>
      </p:sp>
      <p:pic>
        <p:nvPicPr>
          <p:cNvPr id="252" name="Google Shape;252;p42" descr="Virtual learning behavior matrix example has rows labeled respectful, responsible, ready and parent support.  Columns are labeled before your school day starts, teacher-led instruction, independent work time, small group work time.  Behavior expected in each cell are written and illustrated with either graphics or pictures. "/>
          <p:cNvPicPr preferRelativeResize="0"/>
          <p:nvPr/>
        </p:nvPicPr>
        <p:blipFill>
          <a:blip r:embed="rId3">
            <a:alphaModFix/>
          </a:blip>
          <a:stretch>
            <a:fillRect/>
          </a:stretch>
        </p:blipFill>
        <p:spPr>
          <a:xfrm>
            <a:off x="683625" y="1292691"/>
            <a:ext cx="6655528" cy="526050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3"/>
          <p:cNvSpPr txBox="1">
            <a:spLocks noGrp="1"/>
          </p:cNvSpPr>
          <p:nvPr>
            <p:ph type="title"/>
          </p:nvPr>
        </p:nvSpPr>
        <p:spPr>
          <a:xfrm>
            <a:off x="219123" y="195002"/>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000"/>
              <a:buFont typeface="Twentieth Century"/>
              <a:buNone/>
            </a:pPr>
            <a:r>
              <a:rPr lang="en-US" sz="3600">
                <a:solidFill>
                  <a:schemeClr val="accent2"/>
                </a:solidFill>
              </a:rPr>
              <a:t>Classroom Teaching Matrix</a:t>
            </a:r>
            <a:endParaRPr sz="3600">
              <a:solidFill>
                <a:schemeClr val="accent2"/>
              </a:solidFill>
            </a:endParaRPr>
          </a:p>
          <a:p>
            <a:pPr marL="0" lvl="0" indent="0" algn="l" rtl="0">
              <a:spcBef>
                <a:spcPts val="0"/>
              </a:spcBef>
              <a:spcAft>
                <a:spcPts val="0"/>
              </a:spcAft>
              <a:buClr>
                <a:schemeClr val="dk2"/>
              </a:buClr>
              <a:buSzPts val="4000"/>
              <a:buFont typeface="Twentieth Century"/>
              <a:buNone/>
            </a:pPr>
            <a:r>
              <a:rPr lang="en-US" sz="3600">
                <a:solidFill>
                  <a:schemeClr val="accent2"/>
                </a:solidFill>
              </a:rPr>
              <a:t>Workbook Pages </a:t>
            </a:r>
            <a:endParaRPr/>
          </a:p>
        </p:txBody>
      </p:sp>
      <p:sp>
        <p:nvSpPr>
          <p:cNvPr id="259" name="Google Shape;259;p43"/>
          <p:cNvSpPr txBox="1"/>
          <p:nvPr/>
        </p:nvSpPr>
        <p:spPr>
          <a:xfrm>
            <a:off x="326050" y="1955475"/>
            <a:ext cx="5218500" cy="4719300"/>
          </a:xfrm>
          <a:prstGeom prst="rect">
            <a:avLst/>
          </a:prstGeom>
          <a:solidFill>
            <a:srgbClr val="A4C2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a:solidFill>
                  <a:schemeClr val="dk1"/>
                </a:solidFill>
                <a:latin typeface="Twentieth Century"/>
                <a:ea typeface="Twentieth Century"/>
                <a:cs typeface="Twentieth Century"/>
                <a:sym typeface="Twentieth Century"/>
              </a:rPr>
              <a:t>With your team</a:t>
            </a:r>
            <a:endParaRPr sz="3600">
              <a:solidFill>
                <a:schemeClr val="dk1"/>
              </a:solidFill>
              <a:latin typeface="Twentieth Century"/>
              <a:ea typeface="Twentieth Century"/>
              <a:cs typeface="Twentieth Century"/>
              <a:sym typeface="Twentieth Century"/>
            </a:endParaRPr>
          </a:p>
          <a:p>
            <a:pPr marL="457200" marR="0" lvl="0" indent="-419100" algn="l" rtl="0">
              <a:lnSpc>
                <a:spcPct val="100000"/>
              </a:lnSpc>
              <a:spcBef>
                <a:spcPts val="0"/>
              </a:spcBef>
              <a:spcAft>
                <a:spcPts val="0"/>
              </a:spcAft>
              <a:buClr>
                <a:schemeClr val="dk1"/>
              </a:buClr>
              <a:buSzPts val="3000"/>
              <a:buFont typeface="Twentieth Century"/>
              <a:buAutoNum type="arabicPeriod"/>
            </a:pPr>
            <a:r>
              <a:rPr lang="en-US" sz="3000">
                <a:solidFill>
                  <a:schemeClr val="dk1"/>
                </a:solidFill>
                <a:latin typeface="Twentieth Century"/>
                <a:ea typeface="Twentieth Century"/>
                <a:cs typeface="Twentieth Century"/>
                <a:sym typeface="Twentieth Century"/>
              </a:rPr>
              <a:t>Read The Snapshot and take the self-reflection.  </a:t>
            </a:r>
            <a:endParaRPr sz="3000">
              <a:solidFill>
                <a:schemeClr val="dk1"/>
              </a:solidFill>
              <a:latin typeface="Twentieth Century"/>
              <a:ea typeface="Twentieth Century"/>
              <a:cs typeface="Twentieth Century"/>
              <a:sym typeface="Twentieth Century"/>
            </a:endParaRPr>
          </a:p>
          <a:p>
            <a:pPr marL="457200" marR="0" lvl="0" indent="-419100" algn="l" rtl="0">
              <a:lnSpc>
                <a:spcPct val="100000"/>
              </a:lnSpc>
              <a:spcBef>
                <a:spcPts val="0"/>
              </a:spcBef>
              <a:spcAft>
                <a:spcPts val="0"/>
              </a:spcAft>
              <a:buClr>
                <a:schemeClr val="dk1"/>
              </a:buClr>
              <a:buSzPts val="3000"/>
              <a:buFont typeface="Twentieth Century"/>
              <a:buAutoNum type="arabicPeriod"/>
            </a:pPr>
            <a:r>
              <a:rPr lang="en-US" sz="3000">
                <a:solidFill>
                  <a:schemeClr val="dk1"/>
                </a:solidFill>
                <a:latin typeface="Twentieth Century"/>
                <a:ea typeface="Twentieth Century"/>
                <a:cs typeface="Twentieth Century"/>
                <a:sym typeface="Twentieth Century"/>
              </a:rPr>
              <a:t>Complete the mapping activity to determine your next steps on the core PBIS classroom practice.</a:t>
            </a:r>
            <a:endParaRPr sz="3000">
              <a:latin typeface="Twentieth Century"/>
              <a:ea typeface="Twentieth Century"/>
              <a:cs typeface="Twentieth Century"/>
              <a:sym typeface="Twentieth Century"/>
            </a:endParaRPr>
          </a:p>
          <a:p>
            <a:pPr marL="457200" marR="0" lvl="0" indent="-419100" algn="l" rtl="0">
              <a:lnSpc>
                <a:spcPct val="100000"/>
              </a:lnSpc>
              <a:spcBef>
                <a:spcPts val="0"/>
              </a:spcBef>
              <a:spcAft>
                <a:spcPts val="0"/>
              </a:spcAft>
              <a:buClr>
                <a:srgbClr val="1C4587"/>
              </a:buClr>
              <a:buSzPts val="3000"/>
              <a:buFont typeface="Twentieth Century"/>
              <a:buAutoNum type="arabicPeriod"/>
            </a:pPr>
            <a:r>
              <a:rPr lang="en-US" sz="3000">
                <a:solidFill>
                  <a:srgbClr val="1C4587"/>
                </a:solidFill>
                <a:latin typeface="Twentieth Century"/>
                <a:ea typeface="Twentieth Century"/>
                <a:cs typeface="Twentieth Century"/>
                <a:sym typeface="Twentieth Century"/>
              </a:rPr>
              <a:t>Discuss how you will provide PD on this core practice at your site.</a:t>
            </a:r>
            <a:endParaRPr sz="3000">
              <a:solidFill>
                <a:srgbClr val="1C4587"/>
              </a:solidFill>
              <a:latin typeface="Twentieth Century"/>
              <a:ea typeface="Twentieth Century"/>
              <a:cs typeface="Twentieth Century"/>
              <a:sym typeface="Twentieth Century"/>
            </a:endParaRPr>
          </a:p>
        </p:txBody>
      </p:sp>
      <p:pic>
        <p:nvPicPr>
          <p:cNvPr id="260" name="Google Shape;260;p43" descr="screen shot of the snapshot and mapping activity"/>
          <p:cNvPicPr preferRelativeResize="0"/>
          <p:nvPr/>
        </p:nvPicPr>
        <p:blipFill>
          <a:blip r:embed="rId3">
            <a:alphaModFix/>
          </a:blip>
          <a:stretch>
            <a:fillRect/>
          </a:stretch>
        </p:blipFill>
        <p:spPr>
          <a:xfrm>
            <a:off x="6338350" y="1110300"/>
            <a:ext cx="2795124" cy="5768549"/>
          </a:xfrm>
          <a:prstGeom prst="rect">
            <a:avLst/>
          </a:prstGeom>
          <a:noFill/>
          <a:ln>
            <a:noFill/>
          </a:ln>
        </p:spPr>
      </p:pic>
      <p:pic>
        <p:nvPicPr>
          <p:cNvPr id="261" name="Google Shape;261;p43" descr="Fifteen minutes"/>
          <p:cNvPicPr preferRelativeResize="0"/>
          <p:nvPr/>
        </p:nvPicPr>
        <p:blipFill rotWithShape="1">
          <a:blip r:embed="rId4">
            <a:alphaModFix/>
          </a:blip>
          <a:srcRect b="8012"/>
          <a:stretch/>
        </p:blipFill>
        <p:spPr>
          <a:xfrm>
            <a:off x="7517350" y="152398"/>
            <a:ext cx="921302" cy="915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6"/>
          <p:cNvSpPr txBox="1">
            <a:spLocks noGrp="1"/>
          </p:cNvSpPr>
          <p:nvPr>
            <p:ph type="title"/>
          </p:nvPr>
        </p:nvSpPr>
        <p:spPr>
          <a:xfrm>
            <a:off x="1078498" y="40491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1D2A53"/>
                </a:solidFill>
              </a:rPr>
              <a:t>Purpose and Outcomes</a:t>
            </a:r>
            <a:endParaRPr/>
          </a:p>
        </p:txBody>
      </p:sp>
      <p:sp>
        <p:nvSpPr>
          <p:cNvPr id="113" name="Google Shape;113;p26"/>
          <p:cNvSpPr txBox="1">
            <a:spLocks noGrp="1"/>
          </p:cNvSpPr>
          <p:nvPr>
            <p:ph type="body" idx="1"/>
          </p:nvPr>
        </p:nvSpPr>
        <p:spPr>
          <a:xfrm>
            <a:off x="365298" y="1600200"/>
            <a:ext cx="8257500" cy="4691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800" b="1">
                <a:solidFill>
                  <a:srgbClr val="1D2A53"/>
                </a:solidFill>
                <a:latin typeface="Arial"/>
                <a:ea typeface="Arial"/>
                <a:cs typeface="Arial"/>
                <a:sym typeface="Arial"/>
              </a:rPr>
              <a:t>Purpose:</a:t>
            </a:r>
            <a:endParaRPr sz="2800" b="1">
              <a:solidFill>
                <a:srgbClr val="1D2A53"/>
              </a:solidFill>
              <a:latin typeface="Arial"/>
              <a:ea typeface="Arial"/>
              <a:cs typeface="Arial"/>
              <a:sym typeface="Arial"/>
            </a:endParaRPr>
          </a:p>
          <a:p>
            <a:pPr marL="0" lvl="0" indent="0" algn="l" rtl="0">
              <a:lnSpc>
                <a:spcPct val="115000"/>
              </a:lnSpc>
              <a:spcBef>
                <a:spcPts val="600"/>
              </a:spcBef>
              <a:spcAft>
                <a:spcPts val="0"/>
              </a:spcAft>
              <a:buNone/>
            </a:pPr>
            <a:r>
              <a:rPr lang="en-US" sz="2800">
                <a:solidFill>
                  <a:srgbClr val="1D2A53"/>
                </a:solidFill>
                <a:latin typeface="Arial"/>
                <a:ea typeface="Arial"/>
                <a:cs typeface="Arial"/>
                <a:sym typeface="Arial"/>
              </a:rPr>
              <a:t>Learn about and begin to develop an implementation plan for 3 of the 6 core PBIS classroom practices.</a:t>
            </a:r>
            <a:endParaRPr sz="2800">
              <a:solidFill>
                <a:srgbClr val="1D2A53"/>
              </a:solidFill>
              <a:latin typeface="Arial"/>
              <a:ea typeface="Arial"/>
              <a:cs typeface="Arial"/>
              <a:sym typeface="Arial"/>
            </a:endParaRPr>
          </a:p>
          <a:p>
            <a:pPr marL="0" lvl="0" indent="0" algn="l" rtl="0">
              <a:lnSpc>
                <a:spcPct val="115000"/>
              </a:lnSpc>
              <a:spcBef>
                <a:spcPts val="600"/>
              </a:spcBef>
              <a:spcAft>
                <a:spcPts val="0"/>
              </a:spcAft>
              <a:buNone/>
            </a:pPr>
            <a:r>
              <a:rPr lang="en-US" sz="2800" b="1">
                <a:solidFill>
                  <a:srgbClr val="1D2A53"/>
                </a:solidFill>
                <a:latin typeface="Arial"/>
                <a:ea typeface="Arial"/>
                <a:cs typeface="Arial"/>
                <a:sym typeface="Arial"/>
              </a:rPr>
              <a:t>Outcomes:</a:t>
            </a:r>
            <a:endParaRPr sz="2800" b="1">
              <a:solidFill>
                <a:srgbClr val="1D2A53"/>
              </a:solidFill>
              <a:latin typeface="Arial"/>
              <a:ea typeface="Arial"/>
              <a:cs typeface="Arial"/>
              <a:sym typeface="Arial"/>
            </a:endParaRPr>
          </a:p>
          <a:p>
            <a:pPr marL="0" lvl="0" indent="0" algn="l" rtl="0">
              <a:lnSpc>
                <a:spcPct val="115000"/>
              </a:lnSpc>
              <a:spcBef>
                <a:spcPts val="400"/>
              </a:spcBef>
              <a:spcAft>
                <a:spcPts val="0"/>
              </a:spcAft>
              <a:buNone/>
            </a:pPr>
            <a:r>
              <a:rPr lang="en-US" sz="2000">
                <a:solidFill>
                  <a:srgbClr val="1D2A53"/>
                </a:solidFill>
                <a:latin typeface="Arial"/>
                <a:ea typeface="Arial"/>
                <a:cs typeface="Arial"/>
                <a:sym typeface="Arial"/>
              </a:rPr>
              <a:t>Tier I features are implemented within classrooms and are consistent with school-wide systems. (TFI 1.8)</a:t>
            </a:r>
            <a:endParaRPr sz="2000">
              <a:solidFill>
                <a:srgbClr val="1D2A53"/>
              </a:solidFill>
              <a:latin typeface="Arial"/>
              <a:ea typeface="Arial"/>
              <a:cs typeface="Arial"/>
              <a:sym typeface="Arial"/>
            </a:endParaRPr>
          </a:p>
          <a:p>
            <a:pPr marL="0" lvl="0" indent="0" algn="l" rtl="0">
              <a:spcBef>
                <a:spcPts val="36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 name="Title 1">
            <a:extLst>
              <a:ext uri="{FF2B5EF4-FFF2-40B4-BE49-F238E27FC236}">
                <a16:creationId xmlns:a16="http://schemas.microsoft.com/office/drawing/2014/main" id="{AC90DFD1-F47A-6F45-A0BC-902B9792BFEC}"/>
              </a:ext>
            </a:extLst>
          </p:cNvPr>
          <p:cNvSpPr>
            <a:spLocks noGrp="1"/>
          </p:cNvSpPr>
          <p:nvPr>
            <p:ph type="title"/>
          </p:nvPr>
        </p:nvSpPr>
        <p:spPr/>
        <p:txBody>
          <a:bodyPr/>
          <a:lstStyle/>
          <a:p>
            <a:r>
              <a:rPr lang="en-US" sz="2000">
                <a:solidFill>
                  <a:srgbClr val="1D2A53"/>
                </a:solidFill>
              </a:rPr>
              <a:t>Classroom </a:t>
            </a:r>
            <a:br>
              <a:rPr lang="en-US" sz="2000">
                <a:solidFill>
                  <a:srgbClr val="1D2A53"/>
                </a:solidFill>
              </a:rPr>
            </a:br>
            <a:r>
              <a:rPr lang="en-US" sz="2000">
                <a:solidFill>
                  <a:srgbClr val="1D2A53"/>
                </a:solidFill>
              </a:rPr>
              <a:t>Management</a:t>
            </a:r>
            <a:br>
              <a:rPr lang="en-US" sz="2000">
                <a:solidFill>
                  <a:srgbClr val="1D2A53"/>
                </a:solidFill>
              </a:rPr>
            </a:br>
            <a:r>
              <a:rPr lang="en-US" sz="2000">
                <a:solidFill>
                  <a:srgbClr val="1D2A53"/>
                </a:solidFill>
              </a:rPr>
              <a:t>Practices</a:t>
            </a:r>
            <a:br>
              <a:rPr lang="en-US" sz="1200">
                <a:solidFill>
                  <a:schemeClr val="dk1"/>
                </a:solidFill>
                <a:latin typeface="Calibri"/>
                <a:ea typeface="Calibri"/>
                <a:cs typeface="Calibri"/>
                <a:sym typeface="Calibri"/>
              </a:rPr>
            </a:br>
            <a:endParaRPr lang="en-US" sz="2000" dirty="0"/>
          </a:p>
        </p:txBody>
      </p:sp>
      <p:pic>
        <p:nvPicPr>
          <p:cNvPr id="267" name="Google Shape;267;p44" descr="Same list of classroom practice as slides 6 and 11.  Active supervision is highlighted on this slide."/>
          <p:cNvPicPr preferRelativeResize="0"/>
          <p:nvPr/>
        </p:nvPicPr>
        <p:blipFill rotWithShape="1">
          <a:blip r:embed="rId3">
            <a:alphaModFix/>
          </a:blip>
          <a:srcRect/>
          <a:stretch/>
        </p:blipFill>
        <p:spPr>
          <a:xfrm>
            <a:off x="-195926" y="-117296"/>
            <a:ext cx="9339926" cy="7241708"/>
          </a:xfrm>
          <a:prstGeom prst="rect">
            <a:avLst/>
          </a:prstGeom>
          <a:noFill/>
          <a:ln>
            <a:noFill/>
          </a:ln>
        </p:spPr>
      </p:pic>
      <p:sp>
        <p:nvSpPr>
          <p:cNvPr id="268" name="Google Shape;268;p44"/>
          <p:cNvSpPr txBox="1">
            <a:spLocks noGrp="1"/>
          </p:cNvSpPr>
          <p:nvPr>
            <p:ph type="body" idx="4294967295"/>
          </p:nvPr>
        </p:nvSpPr>
        <p:spPr>
          <a:xfrm>
            <a:off x="6237288" y="420688"/>
            <a:ext cx="2906712" cy="6437312"/>
          </a:xfrm>
          <a:prstGeom prst="rect">
            <a:avLst/>
          </a:prstGeom>
          <a:solidFill>
            <a:srgbClr val="FFFFFF">
              <a:alpha val="69800"/>
            </a:srgbClr>
          </a:solidFill>
          <a:ln>
            <a:noFill/>
          </a:ln>
        </p:spPr>
        <p:txBody>
          <a:bodyPr spcFirstLastPara="1" wrap="square" lIns="91425" tIns="45700" rIns="91425" bIns="45700" anchor="t" anchorCtr="0">
            <a:noAutofit/>
          </a:bodyPr>
          <a:lstStyle/>
          <a:p>
            <a:pPr marL="0" lvl="0" indent="0" algn="ctr" rtl="0">
              <a:spcBef>
                <a:spcPts val="0"/>
              </a:spcBef>
              <a:spcAft>
                <a:spcPts val="0"/>
              </a:spcAft>
              <a:buSzPts val="2000"/>
              <a:buNone/>
            </a:pPr>
            <a:r>
              <a:rPr lang="en-US" sz="2000" b="1">
                <a:solidFill>
                  <a:srgbClr val="B85B22"/>
                </a:solidFill>
              </a:rPr>
              <a:t>6 Classroom Practices</a:t>
            </a:r>
            <a:endParaRPr/>
          </a:p>
          <a:p>
            <a:pPr marL="287337" lvl="0" indent="-287337" algn="l" rtl="0">
              <a:spcBef>
                <a:spcPts val="1800"/>
              </a:spcBef>
              <a:spcAft>
                <a:spcPts val="0"/>
              </a:spcAft>
              <a:buClr>
                <a:schemeClr val="dk2"/>
              </a:buClr>
              <a:buSzPts val="1600"/>
              <a:buAutoNum type="arabicPeriod"/>
            </a:pPr>
            <a:r>
              <a:rPr lang="en-US" sz="1600"/>
              <a:t>Physical environment</a:t>
            </a:r>
            <a:endParaRPr/>
          </a:p>
          <a:p>
            <a:pPr marL="287337" lvl="0" indent="-287337" algn="l" rtl="0">
              <a:spcBef>
                <a:spcPts val="900"/>
              </a:spcBef>
              <a:spcAft>
                <a:spcPts val="0"/>
              </a:spcAft>
              <a:buClr>
                <a:schemeClr val="dk2"/>
              </a:buClr>
              <a:buSzPts val="1600"/>
              <a:buAutoNum type="arabicPeriod"/>
            </a:pPr>
            <a:r>
              <a:rPr lang="en-US" sz="1600"/>
              <a:t>Classroom Teaching Matrix (Expectations, Rules, Routines)</a:t>
            </a:r>
            <a:endParaRPr/>
          </a:p>
          <a:p>
            <a:pPr marL="287337" lvl="0" indent="-287337" algn="l" rtl="0">
              <a:spcBef>
                <a:spcPts val="900"/>
              </a:spcBef>
              <a:spcAft>
                <a:spcPts val="0"/>
              </a:spcAft>
              <a:buClr>
                <a:schemeClr val="dk2"/>
              </a:buClr>
              <a:buSzPts val="1600"/>
              <a:buFont typeface="Noto Sans Symbols"/>
              <a:buAutoNum type="arabicPeriod"/>
            </a:pPr>
            <a:r>
              <a:rPr lang="en-US" sz="1600">
                <a:solidFill>
                  <a:srgbClr val="1D2A53"/>
                </a:solidFill>
                <a:highlight>
                  <a:srgbClr val="FFFF00"/>
                </a:highlight>
              </a:rPr>
              <a:t>Active Supervision</a:t>
            </a:r>
            <a:endParaRPr>
              <a:highlight>
                <a:srgbClr val="FFFF00"/>
              </a:highlight>
            </a:endParaRPr>
          </a:p>
          <a:p>
            <a:pPr marL="287337" lvl="0" indent="-287337" algn="l" rtl="0">
              <a:spcBef>
                <a:spcPts val="900"/>
              </a:spcBef>
              <a:spcAft>
                <a:spcPts val="0"/>
              </a:spcAft>
              <a:buClr>
                <a:schemeClr val="dk2"/>
              </a:buClr>
              <a:buSzPts val="1600"/>
              <a:buAutoNum type="arabicPeriod"/>
            </a:pPr>
            <a:r>
              <a:rPr lang="en-US" sz="1600"/>
              <a:t>Encouraging Appropriate Behavior</a:t>
            </a:r>
            <a:endParaRPr/>
          </a:p>
          <a:p>
            <a:pPr marL="463550" lvl="1" indent="-174625" algn="l" rtl="0">
              <a:spcBef>
                <a:spcPts val="0"/>
              </a:spcBef>
              <a:spcAft>
                <a:spcPts val="0"/>
              </a:spcAft>
              <a:buClr>
                <a:schemeClr val="dk2"/>
              </a:buClr>
              <a:buSzPts val="1400"/>
              <a:buChar char="▪"/>
            </a:pPr>
            <a:r>
              <a:rPr lang="en-US" sz="1400">
                <a:solidFill>
                  <a:srgbClr val="B85B22"/>
                </a:solidFill>
              </a:rPr>
              <a:t>Direct instruction of expectations, rules, routines</a:t>
            </a:r>
            <a:endParaRPr/>
          </a:p>
          <a:p>
            <a:pPr marL="463550" lvl="1" indent="-174625" algn="l" rtl="0">
              <a:spcBef>
                <a:spcPts val="0"/>
              </a:spcBef>
              <a:spcAft>
                <a:spcPts val="0"/>
              </a:spcAft>
              <a:buClr>
                <a:schemeClr val="dk2"/>
              </a:buClr>
              <a:buSzPts val="1400"/>
              <a:buChar char="▪"/>
            </a:pPr>
            <a:r>
              <a:rPr lang="en-US" sz="1400">
                <a:solidFill>
                  <a:srgbClr val="B85B22"/>
                </a:solidFill>
              </a:rPr>
              <a:t>Preventative Prompts</a:t>
            </a:r>
            <a:endParaRPr/>
          </a:p>
          <a:p>
            <a:pPr marL="463550" lvl="1" indent="-174625" algn="l" rtl="0">
              <a:spcBef>
                <a:spcPts val="0"/>
              </a:spcBef>
              <a:spcAft>
                <a:spcPts val="0"/>
              </a:spcAft>
              <a:buClr>
                <a:schemeClr val="dk2"/>
              </a:buClr>
              <a:buSzPts val="1400"/>
              <a:buChar char="▪"/>
            </a:pPr>
            <a:r>
              <a:rPr lang="en-US" sz="1400">
                <a:solidFill>
                  <a:srgbClr val="B85B22"/>
                </a:solidFill>
              </a:rPr>
              <a:t>Specific Praise for Behavior</a:t>
            </a:r>
            <a:endParaRPr/>
          </a:p>
          <a:p>
            <a:pPr marL="463550" lvl="1" indent="-174625" algn="l" rtl="0">
              <a:spcBef>
                <a:spcPts val="0"/>
              </a:spcBef>
              <a:spcAft>
                <a:spcPts val="0"/>
              </a:spcAft>
              <a:buClr>
                <a:schemeClr val="dk2"/>
              </a:buClr>
              <a:buSzPts val="1400"/>
              <a:buChar char="▪"/>
            </a:pPr>
            <a:r>
              <a:rPr lang="en-US" sz="1400">
                <a:solidFill>
                  <a:srgbClr val="B85B22"/>
                </a:solidFill>
              </a:rPr>
              <a:t>Individual Reinforcers</a:t>
            </a:r>
            <a:endParaRPr/>
          </a:p>
          <a:p>
            <a:pPr marL="463550" lvl="1" indent="-174625" algn="l" rtl="0">
              <a:spcBef>
                <a:spcPts val="0"/>
              </a:spcBef>
              <a:spcAft>
                <a:spcPts val="0"/>
              </a:spcAft>
              <a:buClr>
                <a:schemeClr val="dk2"/>
              </a:buClr>
              <a:buSzPts val="1400"/>
              <a:buChar char="▪"/>
            </a:pPr>
            <a:r>
              <a:rPr lang="en-US" sz="1400">
                <a:solidFill>
                  <a:srgbClr val="B85B22"/>
                </a:solidFill>
              </a:rPr>
              <a:t>Class-Wide Group Contingency</a:t>
            </a:r>
            <a:endParaRPr/>
          </a:p>
          <a:p>
            <a:pPr marL="287337" lvl="0" indent="-287337" algn="l" rtl="0">
              <a:spcBef>
                <a:spcPts val="900"/>
              </a:spcBef>
              <a:spcAft>
                <a:spcPts val="0"/>
              </a:spcAft>
              <a:buClr>
                <a:schemeClr val="dk2"/>
              </a:buClr>
              <a:buSzPts val="1600"/>
              <a:buFont typeface="Noto Sans Symbols"/>
              <a:buAutoNum type="arabicPeriod"/>
            </a:pPr>
            <a:r>
              <a:rPr lang="en-US" sz="1600"/>
              <a:t>Continuum of Response Strategies for Inappropriate Behaviors</a:t>
            </a:r>
            <a:endParaRPr sz="1400">
              <a:solidFill>
                <a:srgbClr val="DD8047"/>
              </a:solidFill>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Praise other students/groups</a:t>
            </a:r>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Specific Error Correction</a:t>
            </a:r>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Etc.</a:t>
            </a:r>
            <a:endParaRPr/>
          </a:p>
          <a:p>
            <a:pPr marL="342900" lvl="0" indent="0" algn="l" rtl="0">
              <a:spcBef>
                <a:spcPts val="900"/>
              </a:spcBef>
              <a:spcAft>
                <a:spcPts val="0"/>
              </a:spcAft>
              <a:buNone/>
            </a:pPr>
            <a:r>
              <a:rPr lang="en-US" sz="1600"/>
              <a:t>6. Engagement &amp; Opportunities to Respond</a:t>
            </a:r>
            <a:endParaRPr/>
          </a:p>
        </p:txBody>
      </p:sp>
      <p:sp>
        <p:nvSpPr>
          <p:cNvPr id="269" name="Google Shape;269;p44"/>
          <p:cNvSpPr txBox="1"/>
          <p:nvPr/>
        </p:nvSpPr>
        <p:spPr>
          <a:xfrm>
            <a:off x="-1" y="6280919"/>
            <a:ext cx="6054600" cy="5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a:solidFill>
                  <a:schemeClr val="dk1"/>
                </a:solidFill>
                <a:latin typeface="Twentieth Century"/>
                <a:ea typeface="Twentieth Century"/>
                <a:cs typeface="Twentieth Century"/>
                <a:sym typeface="Twentieth Century"/>
              </a:rPr>
              <a:t>Rev 3-16-19. Midwest PBIS Network. Developed through the ongoing research and shared knowledge of many partners, including the National TA Center on PBIS, Midwest PBIS Network, Mid-Atlantic PBIS Network, Missouri PBIS, Lincoln Public Schools, Brandi Simonsen (UConn) &amp; Diane Myers (Texas Women’s University).</a:t>
            </a:r>
            <a:endParaRPr/>
          </a:p>
        </p:txBody>
      </p:sp>
      <p:pic>
        <p:nvPicPr>
          <p:cNvPr id="270" name="Google Shape;270;p4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877" y="5764699"/>
            <a:ext cx="516225" cy="516225"/>
          </a:xfrm>
          <a:prstGeom prst="rect">
            <a:avLst/>
          </a:prstGeom>
          <a:noFill/>
          <a:ln>
            <a:noFill/>
          </a:ln>
        </p:spPr>
      </p:pic>
      <p:sp>
        <p:nvSpPr>
          <p:cNvPr id="271" name="Google Shape;271;p44"/>
          <p:cNvSpPr/>
          <p:nvPr/>
        </p:nvSpPr>
        <p:spPr>
          <a:xfrm>
            <a:off x="-6" y="155775"/>
            <a:ext cx="38280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rgbClr val="1D2A53"/>
                </a:solidFill>
                <a:latin typeface="Twentieth Century"/>
                <a:ea typeface="Twentieth Century"/>
                <a:cs typeface="Twentieth Century"/>
                <a:sym typeface="Twentieth Century"/>
              </a:rPr>
              <a:t>Classroom </a:t>
            </a:r>
            <a:br>
              <a:rPr lang="en-US" sz="3200" dirty="0">
                <a:solidFill>
                  <a:srgbClr val="1D2A53"/>
                </a:solidFill>
                <a:latin typeface="Twentieth Century"/>
                <a:ea typeface="Twentieth Century"/>
                <a:cs typeface="Twentieth Century"/>
                <a:sym typeface="Twentieth Century"/>
              </a:rPr>
            </a:br>
            <a:r>
              <a:rPr lang="en-US" sz="3200" dirty="0">
                <a:solidFill>
                  <a:srgbClr val="1D2A53"/>
                </a:solidFill>
                <a:latin typeface="Twentieth Century"/>
                <a:ea typeface="Twentieth Century"/>
                <a:cs typeface="Twentieth Century"/>
                <a:sym typeface="Twentieth Century"/>
              </a:rPr>
              <a:t>Management</a:t>
            </a:r>
            <a:br>
              <a:rPr lang="en-US" sz="3200" dirty="0">
                <a:solidFill>
                  <a:srgbClr val="1D2A53"/>
                </a:solidFill>
                <a:latin typeface="Twentieth Century"/>
                <a:ea typeface="Twentieth Century"/>
                <a:cs typeface="Twentieth Century"/>
                <a:sym typeface="Twentieth Century"/>
              </a:rPr>
            </a:br>
            <a:r>
              <a:rPr lang="en-US" sz="3200" dirty="0">
                <a:solidFill>
                  <a:srgbClr val="1D2A53"/>
                </a:solidFill>
                <a:latin typeface="Twentieth Century"/>
                <a:ea typeface="Twentieth Century"/>
                <a:cs typeface="Twentieth Century"/>
                <a:sym typeface="Twentieth Century"/>
              </a:rPr>
              <a:t>Practices</a:t>
            </a:r>
            <a:endParaRPr sz="1800" dirty="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5"/>
          <p:cNvSpPr txBox="1">
            <a:spLocks noGrp="1"/>
          </p:cNvSpPr>
          <p:nvPr>
            <p:ph type="title"/>
          </p:nvPr>
        </p:nvSpPr>
        <p:spPr>
          <a:xfrm>
            <a:off x="365298" y="395690"/>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00"/>
              <a:buFont typeface="Twentieth Century"/>
              <a:buNone/>
            </a:pPr>
            <a:r>
              <a:rPr lang="en-US" sz="3200"/>
              <a:t>Components of Active Supervision</a:t>
            </a:r>
            <a:endParaRPr/>
          </a:p>
        </p:txBody>
      </p:sp>
      <p:sp>
        <p:nvSpPr>
          <p:cNvPr id="278" name="Google Shape;278;p45"/>
          <p:cNvSpPr txBox="1">
            <a:spLocks noGrp="1"/>
          </p:cNvSpPr>
          <p:nvPr>
            <p:ph type="body" idx="1"/>
          </p:nvPr>
        </p:nvSpPr>
        <p:spPr>
          <a:xfrm>
            <a:off x="365298" y="1600200"/>
            <a:ext cx="8257500" cy="4691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sz="2400"/>
              <a:t>…a process for monitoring the classroom, or any school setting, that incorporates </a:t>
            </a:r>
            <a:endParaRPr sz="2400"/>
          </a:p>
          <a:p>
            <a:pPr marL="0" lvl="0" indent="0" algn="l" rtl="0">
              <a:spcBef>
                <a:spcPts val="480"/>
              </a:spcBef>
              <a:spcAft>
                <a:spcPts val="0"/>
              </a:spcAft>
              <a:buClr>
                <a:srgbClr val="000000"/>
              </a:buClr>
              <a:buSzPts val="2400"/>
              <a:buFont typeface="Arial"/>
              <a:buNone/>
            </a:pPr>
            <a:endParaRPr sz="2400"/>
          </a:p>
          <a:p>
            <a:pPr marL="0" lvl="0" indent="0" algn="l" rtl="0">
              <a:spcBef>
                <a:spcPts val="480"/>
              </a:spcBef>
              <a:spcAft>
                <a:spcPts val="0"/>
              </a:spcAft>
              <a:buClr>
                <a:srgbClr val="000000"/>
              </a:buClr>
              <a:buSzPts val="2400"/>
              <a:buFont typeface="Arial"/>
              <a:buNone/>
            </a:pPr>
            <a:r>
              <a:rPr lang="en-US" sz="2400" b="1">
                <a:solidFill>
                  <a:schemeClr val="accent6"/>
                </a:solidFill>
              </a:rPr>
              <a:t>Moving: </a:t>
            </a:r>
            <a:r>
              <a:rPr lang="en-US" sz="2400"/>
              <a:t>Continuous, random teacher movement throughout all parts of classroom </a:t>
            </a:r>
            <a:endParaRPr sz="2400"/>
          </a:p>
          <a:p>
            <a:pPr marL="0" lvl="0" indent="0" algn="l" rtl="0">
              <a:spcBef>
                <a:spcPts val="480"/>
              </a:spcBef>
              <a:spcAft>
                <a:spcPts val="0"/>
              </a:spcAft>
              <a:buClr>
                <a:srgbClr val="000000"/>
              </a:buClr>
              <a:buSzPts val="2400"/>
              <a:buFont typeface="Arial"/>
              <a:buNone/>
            </a:pPr>
            <a:endParaRPr sz="2400"/>
          </a:p>
          <a:p>
            <a:pPr marL="0" lvl="0" indent="0" algn="l" rtl="0">
              <a:spcBef>
                <a:spcPts val="480"/>
              </a:spcBef>
              <a:spcAft>
                <a:spcPts val="0"/>
              </a:spcAft>
              <a:buClr>
                <a:srgbClr val="000000"/>
              </a:buClr>
              <a:buSzPts val="2400"/>
              <a:buFont typeface="Arial"/>
              <a:buNone/>
            </a:pPr>
            <a:r>
              <a:rPr lang="en-US" sz="2400" b="1">
                <a:solidFill>
                  <a:schemeClr val="accent6"/>
                </a:solidFill>
              </a:rPr>
              <a:t>Scanning: </a:t>
            </a:r>
            <a:r>
              <a:rPr lang="en-US" sz="2400"/>
              <a:t>Frequent and intentional visual sweep of all parts of classroom</a:t>
            </a:r>
            <a:endParaRPr sz="2400"/>
          </a:p>
          <a:p>
            <a:pPr marL="0" lvl="0" indent="0" algn="l" rtl="0">
              <a:spcBef>
                <a:spcPts val="480"/>
              </a:spcBef>
              <a:spcAft>
                <a:spcPts val="0"/>
              </a:spcAft>
              <a:buClr>
                <a:srgbClr val="000000"/>
              </a:buClr>
              <a:buSzPts val="2400"/>
              <a:buFont typeface="Arial"/>
              <a:buNone/>
            </a:pPr>
            <a:endParaRPr sz="2400"/>
          </a:p>
          <a:p>
            <a:pPr marL="0" lvl="0" indent="0" algn="l" rtl="0">
              <a:spcBef>
                <a:spcPts val="480"/>
              </a:spcBef>
              <a:spcAft>
                <a:spcPts val="0"/>
              </a:spcAft>
              <a:buClr>
                <a:srgbClr val="000000"/>
              </a:buClr>
              <a:buSzPts val="2400"/>
              <a:buFont typeface="Arial"/>
              <a:buNone/>
            </a:pPr>
            <a:r>
              <a:rPr lang="en-US" sz="2400" b="1">
                <a:solidFill>
                  <a:schemeClr val="accent6"/>
                </a:solidFill>
              </a:rPr>
              <a:t>Interacting: </a:t>
            </a:r>
            <a:r>
              <a:rPr lang="en-US" sz="2400"/>
              <a:t>Frequent and positive communication to encourage, reinforce, and correct</a:t>
            </a:r>
            <a:endParaRPr/>
          </a:p>
        </p:txBody>
      </p:sp>
      <p:pic>
        <p:nvPicPr>
          <p:cNvPr id="279" name="Google Shape;279;p4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655929">
            <a:off x="7280127" y="557180"/>
            <a:ext cx="1791946" cy="9299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838751" y="364350"/>
            <a:ext cx="87786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00"/>
              <a:buFont typeface="Twentieth Century"/>
              <a:buNone/>
            </a:pPr>
            <a:r>
              <a:rPr lang="en-US"/>
              <a:t>Active Supervision</a:t>
            </a:r>
            <a:br>
              <a:rPr lang="en-US">
                <a:solidFill>
                  <a:schemeClr val="accent1"/>
                </a:solidFill>
              </a:rPr>
            </a:br>
            <a:r>
              <a:rPr lang="en-US">
                <a:solidFill>
                  <a:schemeClr val="accent6"/>
                </a:solidFill>
              </a:rPr>
              <a:t>is also trauma informed because</a:t>
            </a:r>
            <a:endParaRPr/>
          </a:p>
        </p:txBody>
      </p:sp>
      <p:sp>
        <p:nvSpPr>
          <p:cNvPr id="286" name="Google Shape;286;p46"/>
          <p:cNvSpPr txBox="1">
            <a:spLocks noGrp="1"/>
          </p:cNvSpPr>
          <p:nvPr>
            <p:ph type="body" idx="1"/>
          </p:nvPr>
        </p:nvSpPr>
        <p:spPr>
          <a:xfrm>
            <a:off x="365300" y="1600200"/>
            <a:ext cx="8257500" cy="2782500"/>
          </a:xfrm>
          <a:prstGeom prst="rect">
            <a:avLst/>
          </a:prstGeom>
        </p:spPr>
        <p:txBody>
          <a:bodyPr spcFirstLastPara="1" wrap="square" lIns="91425" tIns="45700" rIns="91425" bIns="45700" anchor="t" anchorCtr="0">
            <a:noAutofit/>
          </a:bodyPr>
          <a:lstStyle/>
          <a:p>
            <a:pPr marL="342900" lvl="0" indent="-342900" algn="l" rtl="0">
              <a:spcBef>
                <a:spcPts val="0"/>
              </a:spcBef>
              <a:spcAft>
                <a:spcPts val="0"/>
              </a:spcAft>
              <a:buSzPts val="2400"/>
              <a:buFont typeface="Arial"/>
              <a:buChar char="•"/>
            </a:pPr>
            <a:r>
              <a:rPr lang="en-US"/>
              <a:t>Provides a sense of safety for students</a:t>
            </a:r>
            <a:endParaRPr/>
          </a:p>
          <a:p>
            <a:pPr marL="342900" lvl="0" indent="-342900" algn="l" rtl="0">
              <a:spcBef>
                <a:spcPts val="480"/>
              </a:spcBef>
              <a:spcAft>
                <a:spcPts val="0"/>
              </a:spcAft>
              <a:buSzPts val="2400"/>
              <a:buFont typeface="Arial"/>
              <a:buChar char="•"/>
            </a:pPr>
            <a:r>
              <a:rPr lang="en-US"/>
              <a:t>More likely to identify trigger and prevent problem behavior</a:t>
            </a:r>
            <a:endParaRPr/>
          </a:p>
          <a:p>
            <a:pPr marL="342900" lvl="0" indent="-342900" algn="l" rtl="0">
              <a:spcBef>
                <a:spcPts val="480"/>
              </a:spcBef>
              <a:spcAft>
                <a:spcPts val="0"/>
              </a:spcAft>
              <a:buSzPts val="2400"/>
              <a:buFont typeface="Arial"/>
              <a:buChar char="•"/>
            </a:pPr>
            <a:r>
              <a:rPr lang="en-US"/>
              <a:t>Creates frequent opportunities to interact with students for relationship development</a:t>
            </a:r>
            <a:endParaRPr/>
          </a:p>
        </p:txBody>
      </p:sp>
      <p:sp>
        <p:nvSpPr>
          <p:cNvPr id="287" name="Google Shape;287;p46"/>
          <p:cNvSpPr txBox="1"/>
          <p:nvPr/>
        </p:nvSpPr>
        <p:spPr>
          <a:xfrm>
            <a:off x="527550" y="4680225"/>
            <a:ext cx="3084000" cy="10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US" sz="1800">
                <a:solidFill>
                  <a:schemeClr val="accent3"/>
                </a:solidFill>
                <a:latin typeface="Calibri"/>
                <a:ea typeface="Calibri"/>
                <a:cs typeface="Calibri"/>
                <a:sym typeface="Calibri"/>
              </a:rPr>
              <a:t>Remember 15 seconds is long enough to have a meaningful connection with a student</a:t>
            </a:r>
            <a:endParaRPr>
              <a:latin typeface="Twentieth Century"/>
              <a:ea typeface="Twentieth Century"/>
              <a:cs typeface="Twentieth Century"/>
              <a:sym typeface="Twentieth Century"/>
            </a:endParaRPr>
          </a:p>
        </p:txBody>
      </p:sp>
      <p:pic>
        <p:nvPicPr>
          <p:cNvPr id="288" name="Google Shape;288;p4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460420" y="4519968"/>
            <a:ext cx="2217324" cy="162066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7"/>
          <p:cNvSpPr txBox="1">
            <a:spLocks noGrp="1"/>
          </p:cNvSpPr>
          <p:nvPr>
            <p:ph type="title"/>
          </p:nvPr>
        </p:nvSpPr>
        <p:spPr>
          <a:xfrm>
            <a:off x="326048" y="20521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000"/>
              <a:buFont typeface="Twentieth Century"/>
              <a:buNone/>
            </a:pPr>
            <a:r>
              <a:rPr lang="en-US" sz="3600">
                <a:solidFill>
                  <a:schemeClr val="accent2"/>
                </a:solidFill>
              </a:rPr>
              <a:t>Active Supervision</a:t>
            </a:r>
            <a:endParaRPr sz="3600">
              <a:solidFill>
                <a:schemeClr val="accent2"/>
              </a:solidFill>
            </a:endParaRPr>
          </a:p>
          <a:p>
            <a:pPr marL="0" lvl="0" indent="0" algn="l" rtl="0">
              <a:spcBef>
                <a:spcPts val="0"/>
              </a:spcBef>
              <a:spcAft>
                <a:spcPts val="0"/>
              </a:spcAft>
              <a:buClr>
                <a:schemeClr val="dk2"/>
              </a:buClr>
              <a:buSzPts val="4000"/>
              <a:buFont typeface="Twentieth Century"/>
              <a:buNone/>
            </a:pPr>
            <a:r>
              <a:rPr lang="en-US" sz="3600">
                <a:solidFill>
                  <a:schemeClr val="accent2"/>
                </a:solidFill>
              </a:rPr>
              <a:t>Workbook Pages </a:t>
            </a:r>
            <a:endParaRPr/>
          </a:p>
        </p:txBody>
      </p:sp>
      <p:sp>
        <p:nvSpPr>
          <p:cNvPr id="295" name="Google Shape;295;p47"/>
          <p:cNvSpPr txBox="1"/>
          <p:nvPr/>
        </p:nvSpPr>
        <p:spPr>
          <a:xfrm>
            <a:off x="326050" y="1726875"/>
            <a:ext cx="5218500" cy="4535400"/>
          </a:xfrm>
          <a:prstGeom prst="rect">
            <a:avLst/>
          </a:prstGeom>
          <a:solidFill>
            <a:srgbClr val="A4C2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a:solidFill>
                  <a:schemeClr val="dk1"/>
                </a:solidFill>
                <a:latin typeface="Twentieth Century"/>
                <a:ea typeface="Twentieth Century"/>
                <a:cs typeface="Twentieth Century"/>
                <a:sym typeface="Twentieth Century"/>
              </a:rPr>
              <a:t>With your team</a:t>
            </a:r>
            <a:endParaRPr sz="3600">
              <a:solidFill>
                <a:schemeClr val="dk1"/>
              </a:solidFill>
              <a:latin typeface="Twentieth Century"/>
              <a:ea typeface="Twentieth Century"/>
              <a:cs typeface="Twentieth Century"/>
              <a:sym typeface="Twentieth Century"/>
            </a:endParaRPr>
          </a:p>
          <a:p>
            <a:pPr marL="457200" marR="0" lvl="0" indent="-457200" algn="l" rtl="0">
              <a:lnSpc>
                <a:spcPct val="100000"/>
              </a:lnSpc>
              <a:spcBef>
                <a:spcPts val="0"/>
              </a:spcBef>
              <a:spcAft>
                <a:spcPts val="0"/>
              </a:spcAft>
              <a:buClr>
                <a:schemeClr val="dk1"/>
              </a:buClr>
              <a:buSzPts val="3600"/>
              <a:buFont typeface="Twentieth Century"/>
              <a:buAutoNum type="arabicPeriod"/>
            </a:pPr>
            <a:r>
              <a:rPr lang="en-US" sz="3600">
                <a:solidFill>
                  <a:schemeClr val="dk1"/>
                </a:solidFill>
                <a:latin typeface="Twentieth Century"/>
                <a:ea typeface="Twentieth Century"/>
                <a:cs typeface="Twentieth Century"/>
                <a:sym typeface="Twentieth Century"/>
              </a:rPr>
              <a:t>Read The Snapshot and take the self-reflection.  </a:t>
            </a:r>
            <a:endParaRPr sz="3600">
              <a:solidFill>
                <a:schemeClr val="dk1"/>
              </a:solidFill>
              <a:latin typeface="Twentieth Century"/>
              <a:ea typeface="Twentieth Century"/>
              <a:cs typeface="Twentieth Century"/>
              <a:sym typeface="Twentieth Century"/>
            </a:endParaRPr>
          </a:p>
          <a:p>
            <a:pPr marL="457200" marR="0" lvl="0" indent="-457200" algn="l" rtl="0">
              <a:lnSpc>
                <a:spcPct val="100000"/>
              </a:lnSpc>
              <a:spcBef>
                <a:spcPts val="0"/>
              </a:spcBef>
              <a:spcAft>
                <a:spcPts val="0"/>
              </a:spcAft>
              <a:buClr>
                <a:schemeClr val="dk1"/>
              </a:buClr>
              <a:buSzPts val="3600"/>
              <a:buFont typeface="Twentieth Century"/>
              <a:buAutoNum type="arabicPeriod"/>
            </a:pPr>
            <a:r>
              <a:rPr lang="en-US" sz="3600">
                <a:solidFill>
                  <a:schemeClr val="dk1"/>
                </a:solidFill>
                <a:latin typeface="Twentieth Century"/>
                <a:ea typeface="Twentieth Century"/>
                <a:cs typeface="Twentieth Century"/>
                <a:sym typeface="Twentieth Century"/>
              </a:rPr>
              <a:t>Complete the mapping activity to determine your next steps on the core PBIS classroom practice.</a:t>
            </a:r>
            <a:endParaRPr sz="3600" b="0" i="0" u="none" strike="noStrike" cap="none">
              <a:solidFill>
                <a:srgbClr val="000000"/>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pic>
        <p:nvPicPr>
          <p:cNvPr id="296" name="Google Shape;296;p47" descr="screen shot of the snapshot and mapping activity"/>
          <p:cNvPicPr preferRelativeResize="0"/>
          <p:nvPr/>
        </p:nvPicPr>
        <p:blipFill>
          <a:blip r:embed="rId3">
            <a:alphaModFix/>
          </a:blip>
          <a:stretch>
            <a:fillRect/>
          </a:stretch>
        </p:blipFill>
        <p:spPr>
          <a:xfrm>
            <a:off x="6373025" y="1473175"/>
            <a:ext cx="2703701" cy="5384825"/>
          </a:xfrm>
          <a:prstGeom prst="rect">
            <a:avLst/>
          </a:prstGeom>
          <a:noFill/>
          <a:ln>
            <a:noFill/>
          </a:ln>
        </p:spPr>
      </p:pic>
      <p:pic>
        <p:nvPicPr>
          <p:cNvPr id="297" name="Google Shape;297;p47" descr="ten minutes"/>
          <p:cNvPicPr preferRelativeResize="0"/>
          <p:nvPr/>
        </p:nvPicPr>
        <p:blipFill>
          <a:blip r:embed="rId4">
            <a:alphaModFix/>
          </a:blip>
          <a:stretch>
            <a:fillRect/>
          </a:stretch>
        </p:blipFill>
        <p:spPr>
          <a:xfrm>
            <a:off x="6744325" y="205225"/>
            <a:ext cx="1961075" cy="1176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8"/>
          <p:cNvSpPr txBox="1">
            <a:spLocks noGrp="1"/>
          </p:cNvSpPr>
          <p:nvPr>
            <p:ph type="title"/>
          </p:nvPr>
        </p:nvSpPr>
        <p:spPr>
          <a:xfrm>
            <a:off x="591198" y="46656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accent2"/>
                </a:solidFill>
              </a:rPr>
              <a:t>Closing Activity</a:t>
            </a:r>
            <a:endParaRPr/>
          </a:p>
        </p:txBody>
      </p:sp>
      <p:sp>
        <p:nvSpPr>
          <p:cNvPr id="304" name="Google Shape;304;p48"/>
          <p:cNvSpPr txBox="1">
            <a:spLocks noGrp="1"/>
          </p:cNvSpPr>
          <p:nvPr>
            <p:ph type="body" idx="1"/>
          </p:nvPr>
        </p:nvSpPr>
        <p:spPr>
          <a:xfrm>
            <a:off x="365298" y="1600200"/>
            <a:ext cx="8257500" cy="4691100"/>
          </a:xfrm>
          <a:prstGeom prst="rect">
            <a:avLst/>
          </a:prstGeom>
        </p:spPr>
        <p:txBody>
          <a:bodyPr spcFirstLastPara="1" wrap="square" lIns="91425" tIns="45700" rIns="91425" bIns="45700" anchor="t" anchorCtr="0">
            <a:noAutofit/>
          </a:bodyPr>
          <a:lstStyle/>
          <a:p>
            <a:pPr marL="514350" lvl="0" indent="-463550" algn="l" rtl="0">
              <a:spcBef>
                <a:spcPts val="640"/>
              </a:spcBef>
              <a:spcAft>
                <a:spcPts val="0"/>
              </a:spcAft>
              <a:buSzPts val="2400"/>
              <a:buAutoNum type="arabicPeriod"/>
            </a:pPr>
            <a:r>
              <a:rPr lang="en-US" sz="2400" b="1"/>
              <a:t>Think about the 3 core PBIS practices we have discussed so far:</a:t>
            </a:r>
            <a:endParaRPr sz="2400" b="1"/>
          </a:p>
          <a:p>
            <a:pPr marL="914400" lvl="1" indent="-381000" algn="l" rtl="0">
              <a:spcBef>
                <a:spcPts val="640"/>
              </a:spcBef>
              <a:spcAft>
                <a:spcPts val="0"/>
              </a:spcAft>
              <a:buSzPts val="2400"/>
              <a:buChar char="▪"/>
            </a:pPr>
            <a:r>
              <a:rPr lang="en-US" sz="2400"/>
              <a:t>Physical Environment, Classroom Teaching Matrix, Active Supervision</a:t>
            </a:r>
            <a:endParaRPr sz="2400"/>
          </a:p>
          <a:p>
            <a:pPr marL="514350" lvl="0" indent="-463550" algn="l" rtl="0">
              <a:spcBef>
                <a:spcPts val="640"/>
              </a:spcBef>
              <a:spcAft>
                <a:spcPts val="0"/>
              </a:spcAft>
              <a:buSzPts val="2400"/>
              <a:buAutoNum type="arabicPeriod"/>
            </a:pPr>
            <a:r>
              <a:rPr lang="en-US" sz="2400" b="1"/>
              <a:t>Begin to develop an implementation plan for these core practices at your school.</a:t>
            </a:r>
            <a:endParaRPr sz="2400" b="1"/>
          </a:p>
          <a:p>
            <a:pPr marL="914400" lvl="1" indent="-381000" algn="l" rtl="0">
              <a:spcBef>
                <a:spcPts val="640"/>
              </a:spcBef>
              <a:spcAft>
                <a:spcPts val="0"/>
              </a:spcAft>
              <a:buSzPts val="2400"/>
              <a:buChar char="▪"/>
            </a:pPr>
            <a:r>
              <a:rPr lang="en-US" sz="2400"/>
              <a:t>How will staff be introduced to each practice?</a:t>
            </a:r>
            <a:endParaRPr sz="2400"/>
          </a:p>
          <a:p>
            <a:pPr marL="914400" lvl="1" indent="-381000" algn="l" rtl="0">
              <a:spcBef>
                <a:spcPts val="640"/>
              </a:spcBef>
              <a:spcAft>
                <a:spcPts val="0"/>
              </a:spcAft>
              <a:buSzPts val="2400"/>
              <a:buChar char="▪"/>
            </a:pPr>
            <a:r>
              <a:rPr lang="en-US" sz="2400"/>
              <a:t>How much time will you give staff to implement each practice?</a:t>
            </a:r>
            <a:endParaRPr sz="2400"/>
          </a:p>
          <a:p>
            <a:pPr marL="914400" lvl="1" indent="-381000" algn="l" rtl="0">
              <a:spcBef>
                <a:spcPts val="640"/>
              </a:spcBef>
              <a:spcAft>
                <a:spcPts val="0"/>
              </a:spcAft>
              <a:buSzPts val="2400"/>
              <a:buChar char="▪"/>
            </a:pPr>
            <a:r>
              <a:rPr lang="en-US" sz="2400"/>
              <a:t>What kind of coaching support is available for staff who need Tier 2 and/or Tier 3 support?</a:t>
            </a:r>
            <a:endParaRPr sz="2400"/>
          </a:p>
          <a:p>
            <a:pPr marL="0" lvl="0" indent="0" algn="l" rtl="0">
              <a:spcBef>
                <a:spcPts val="360"/>
              </a:spcBef>
              <a:spcAft>
                <a:spcPts val="0"/>
              </a:spcAft>
              <a:buNone/>
            </a:pPr>
            <a:endParaRPr/>
          </a:p>
        </p:txBody>
      </p:sp>
      <p:pic>
        <p:nvPicPr>
          <p:cNvPr id="305" name="Google Shape;305;p48" descr="ten minutes"/>
          <p:cNvPicPr preferRelativeResize="0"/>
          <p:nvPr/>
        </p:nvPicPr>
        <p:blipFill>
          <a:blip r:embed="rId3">
            <a:alphaModFix/>
          </a:blip>
          <a:stretch>
            <a:fillRect/>
          </a:stretch>
        </p:blipFill>
        <p:spPr>
          <a:xfrm>
            <a:off x="6744325" y="205225"/>
            <a:ext cx="1961075" cy="1176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9"/>
          <p:cNvSpPr txBox="1">
            <a:spLocks noGrp="1"/>
          </p:cNvSpPr>
          <p:nvPr>
            <p:ph type="title"/>
          </p:nvPr>
        </p:nvSpPr>
        <p:spPr>
          <a:xfrm>
            <a:off x="472487" y="602521"/>
            <a:ext cx="6987000" cy="915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Twentieth Century"/>
              <a:buNone/>
            </a:pPr>
            <a:r>
              <a:rPr lang="en-US"/>
              <a:t>Resources</a:t>
            </a:r>
            <a:endParaRPr/>
          </a:p>
        </p:txBody>
      </p:sp>
      <p:sp>
        <p:nvSpPr>
          <p:cNvPr id="311" name="Google Shape;311;p49"/>
          <p:cNvSpPr txBox="1">
            <a:spLocks noGrp="1"/>
          </p:cNvSpPr>
          <p:nvPr>
            <p:ph type="body" idx="1"/>
          </p:nvPr>
        </p:nvSpPr>
        <p:spPr>
          <a:xfrm>
            <a:off x="365298" y="1600200"/>
            <a:ext cx="8257568" cy="4691069"/>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280"/>
              </a:spcBef>
              <a:spcAft>
                <a:spcPts val="0"/>
              </a:spcAft>
              <a:buSzPts val="1400"/>
              <a:buNone/>
            </a:pPr>
            <a:endParaRPr sz="1400"/>
          </a:p>
          <a:p>
            <a:pPr marL="0" lvl="0" indent="0" algn="l" rtl="0">
              <a:lnSpc>
                <a:spcPct val="80000"/>
              </a:lnSpc>
              <a:spcBef>
                <a:spcPts val="280"/>
              </a:spcBef>
              <a:spcAft>
                <a:spcPts val="0"/>
              </a:spcAft>
              <a:buSzPts val="1400"/>
              <a:buNone/>
            </a:pPr>
            <a:endParaRPr sz="1400"/>
          </a:p>
          <a:p>
            <a:pPr marL="0" lvl="0" indent="0" algn="l" rtl="0">
              <a:lnSpc>
                <a:spcPct val="80000"/>
              </a:lnSpc>
              <a:spcBef>
                <a:spcPts val="336"/>
              </a:spcBef>
              <a:spcAft>
                <a:spcPts val="0"/>
              </a:spcAft>
              <a:buSzPts val="1680"/>
              <a:buNone/>
            </a:pPr>
            <a:endParaRPr sz="2580"/>
          </a:p>
          <a:p>
            <a:pPr marL="0" lvl="0" indent="0" algn="l" rtl="0">
              <a:lnSpc>
                <a:spcPct val="80000"/>
              </a:lnSpc>
              <a:spcBef>
                <a:spcPts val="336"/>
              </a:spcBef>
              <a:spcAft>
                <a:spcPts val="0"/>
              </a:spcAft>
              <a:buSzPts val="1680"/>
              <a:buNone/>
            </a:pPr>
            <a:endParaRPr sz="2580"/>
          </a:p>
          <a:p>
            <a:pPr marL="0" lvl="0" indent="0" algn="l" rtl="0">
              <a:lnSpc>
                <a:spcPct val="80000"/>
              </a:lnSpc>
              <a:spcBef>
                <a:spcPts val="336"/>
              </a:spcBef>
              <a:spcAft>
                <a:spcPts val="0"/>
              </a:spcAft>
              <a:buSzPts val="1680"/>
              <a:buNone/>
            </a:pPr>
            <a:r>
              <a:rPr lang="en-US" sz="2580"/>
              <a:t>pbismn.org-Distance Learning Resources</a:t>
            </a:r>
            <a:endParaRPr sz="2580"/>
          </a:p>
          <a:p>
            <a:pPr marL="0" lvl="0" indent="0" algn="l" rtl="0">
              <a:lnSpc>
                <a:spcPct val="80000"/>
              </a:lnSpc>
              <a:spcBef>
                <a:spcPts val="336"/>
              </a:spcBef>
              <a:spcAft>
                <a:spcPts val="0"/>
              </a:spcAft>
              <a:buSzPts val="1680"/>
              <a:buNone/>
            </a:pPr>
            <a:r>
              <a:rPr lang="en-US" sz="2580" u="sng">
                <a:solidFill>
                  <a:schemeClr val="hlink"/>
                </a:solidFill>
                <a:hlinkClick r:id="rId3"/>
              </a:rPr>
              <a:t>https://sites.google.com/view/pbismndistancelearning/home</a:t>
            </a:r>
            <a:endParaRPr sz="2580"/>
          </a:p>
          <a:p>
            <a:pPr marL="0" lvl="0" indent="0" algn="l" rtl="0">
              <a:lnSpc>
                <a:spcPct val="80000"/>
              </a:lnSpc>
              <a:spcBef>
                <a:spcPts val="336"/>
              </a:spcBef>
              <a:spcAft>
                <a:spcPts val="0"/>
              </a:spcAft>
              <a:buSzPts val="1680"/>
              <a:buNone/>
            </a:pPr>
            <a:endParaRPr sz="1679"/>
          </a:p>
          <a:p>
            <a:pPr marL="0" lvl="0" indent="0" algn="l" rtl="0">
              <a:lnSpc>
                <a:spcPct val="80000"/>
              </a:lnSpc>
              <a:spcBef>
                <a:spcPts val="336"/>
              </a:spcBef>
              <a:spcAft>
                <a:spcPts val="0"/>
              </a:spcAft>
              <a:buSzPts val="1679"/>
              <a:buNone/>
            </a:pPr>
            <a:endParaRPr sz="2880"/>
          </a:p>
          <a:p>
            <a:pPr marL="0" lvl="0" indent="0" algn="l" rtl="0">
              <a:lnSpc>
                <a:spcPct val="80000"/>
              </a:lnSpc>
              <a:spcBef>
                <a:spcPts val="336"/>
              </a:spcBef>
              <a:spcAft>
                <a:spcPts val="0"/>
              </a:spcAft>
              <a:buSzPts val="1679"/>
              <a:buNone/>
            </a:pPr>
            <a:endParaRPr sz="2880"/>
          </a:p>
          <a:p>
            <a:pPr marL="0" lvl="0" indent="0" algn="l" rtl="0">
              <a:lnSpc>
                <a:spcPct val="80000"/>
              </a:lnSpc>
              <a:spcBef>
                <a:spcPts val="336"/>
              </a:spcBef>
              <a:spcAft>
                <a:spcPts val="0"/>
              </a:spcAft>
              <a:buSzPts val="1679"/>
              <a:buNone/>
            </a:pPr>
            <a:r>
              <a:rPr lang="en-US" sz="2880"/>
              <a:t>Midwest PBIS – Classroom Modules</a:t>
            </a:r>
            <a:endParaRPr sz="4400"/>
          </a:p>
          <a:p>
            <a:pPr marL="0" lvl="0" indent="0" algn="l" rtl="0">
              <a:lnSpc>
                <a:spcPct val="80000"/>
              </a:lnSpc>
              <a:spcBef>
                <a:spcPts val="280"/>
              </a:spcBef>
              <a:spcAft>
                <a:spcPts val="0"/>
              </a:spcAft>
              <a:buSzPts val="1400"/>
              <a:buNone/>
            </a:pPr>
            <a:r>
              <a:rPr lang="en-US" sz="2600" u="sng">
                <a:solidFill>
                  <a:schemeClr val="hlink"/>
                </a:solidFill>
                <a:hlinkClick r:id="rId4"/>
              </a:rPr>
              <a:t>http://www.midwestpbis.org/materials/classroom-practices</a:t>
            </a:r>
            <a:endParaRPr sz="2600"/>
          </a:p>
          <a:p>
            <a:pPr marL="0" lvl="0" indent="0" algn="l" rtl="0">
              <a:lnSpc>
                <a:spcPct val="80000"/>
              </a:lnSpc>
              <a:spcBef>
                <a:spcPts val="280"/>
              </a:spcBef>
              <a:spcAft>
                <a:spcPts val="0"/>
              </a:spcAft>
              <a:buSzPts val="1400"/>
              <a:buNone/>
            </a:pPr>
            <a:endParaRPr sz="1400"/>
          </a:p>
          <a:p>
            <a:pPr marL="0" lvl="0" indent="0" algn="l" rtl="0">
              <a:lnSpc>
                <a:spcPct val="80000"/>
              </a:lnSpc>
              <a:spcBef>
                <a:spcPts val="280"/>
              </a:spcBef>
              <a:spcAft>
                <a:spcPts val="0"/>
              </a:spcAft>
              <a:buSzPts val="1400"/>
              <a:buNone/>
            </a:pPr>
            <a:endParaRPr sz="1400"/>
          </a:p>
          <a:p>
            <a:pPr marL="0" lvl="0" indent="0" algn="l" rtl="0">
              <a:lnSpc>
                <a:spcPct val="80000"/>
              </a:lnSpc>
              <a:spcBef>
                <a:spcPts val="280"/>
              </a:spcBef>
              <a:spcAft>
                <a:spcPts val="0"/>
              </a:spcAft>
              <a:buSzPts val="1400"/>
              <a:buNone/>
            </a:pPr>
            <a:endParaRPr sz="1400"/>
          </a:p>
          <a:p>
            <a:pPr marL="0" lvl="0" indent="0" algn="l" rtl="0">
              <a:lnSpc>
                <a:spcPct val="80000"/>
              </a:lnSpc>
              <a:spcBef>
                <a:spcPts val="280"/>
              </a:spcBef>
              <a:spcAft>
                <a:spcPts val="0"/>
              </a:spcAft>
              <a:buSzPts val="1400"/>
              <a:buNone/>
            </a:pPr>
            <a:endParaRPr sz="1400"/>
          </a:p>
          <a:p>
            <a:pPr marL="0" lvl="0" indent="0" algn="l" rtl="0">
              <a:lnSpc>
                <a:spcPct val="80000"/>
              </a:lnSpc>
              <a:spcBef>
                <a:spcPts val="280"/>
              </a:spcBef>
              <a:spcAft>
                <a:spcPts val="0"/>
              </a:spcAft>
              <a:buSzPts val="1400"/>
              <a:buNone/>
            </a:pPr>
            <a:endParaRPr sz="1400"/>
          </a:p>
          <a:p>
            <a:pPr marL="0" lvl="0" indent="0" algn="l" rtl="0">
              <a:lnSpc>
                <a:spcPct val="80000"/>
              </a:lnSpc>
              <a:spcBef>
                <a:spcPts val="280"/>
              </a:spcBef>
              <a:spcAft>
                <a:spcPts val="0"/>
              </a:spcAft>
              <a:buSzPts val="1400"/>
              <a:buNone/>
            </a:pPr>
            <a:endParaRPr sz="1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50" title="OSEP Center on Positive Behavioral Interventions and Supports logo"/>
          <p:cNvPicPr preferRelativeResize="0"/>
          <p:nvPr/>
        </p:nvPicPr>
        <p:blipFill rotWithShape="1">
          <a:blip r:embed="rId3">
            <a:alphaModFix/>
          </a:blip>
          <a:srcRect/>
          <a:stretch/>
        </p:blipFill>
        <p:spPr>
          <a:xfrm>
            <a:off x="5030875" y="4479318"/>
            <a:ext cx="2870200" cy="873084"/>
          </a:xfrm>
          <a:prstGeom prst="rect">
            <a:avLst/>
          </a:prstGeom>
          <a:noFill/>
          <a:ln>
            <a:noFill/>
          </a:ln>
        </p:spPr>
      </p:pic>
      <p:pic>
        <p:nvPicPr>
          <p:cNvPr id="318" name="Google Shape;318;p50" title="Minnesota PBIS Logo"/>
          <p:cNvPicPr preferRelativeResize="0"/>
          <p:nvPr/>
        </p:nvPicPr>
        <p:blipFill rotWithShape="1">
          <a:blip r:embed="rId4">
            <a:alphaModFix/>
          </a:blip>
          <a:srcRect/>
          <a:stretch/>
        </p:blipFill>
        <p:spPr>
          <a:xfrm>
            <a:off x="588276" y="2023942"/>
            <a:ext cx="2242968" cy="984102"/>
          </a:xfrm>
          <a:prstGeom prst="rect">
            <a:avLst/>
          </a:prstGeom>
          <a:noFill/>
          <a:ln>
            <a:noFill/>
          </a:ln>
        </p:spPr>
      </p:pic>
      <p:sp>
        <p:nvSpPr>
          <p:cNvPr id="319" name="Google Shape;319;p50"/>
          <p:cNvSpPr txBox="1">
            <a:spLocks noGrp="1"/>
          </p:cNvSpPr>
          <p:nvPr>
            <p:ph type="title"/>
          </p:nvPr>
        </p:nvSpPr>
        <p:spPr>
          <a:xfrm>
            <a:off x="225477" y="350825"/>
            <a:ext cx="8526600" cy="144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2790"/>
              <a:buFont typeface="Twentieth Century"/>
              <a:buNone/>
            </a:pPr>
            <a:r>
              <a:rPr lang="en-US" sz="2790" b="1" i="1" dirty="0"/>
              <a:t>Appreciation</a:t>
            </a:r>
            <a:r>
              <a:rPr lang="en-US" sz="2790" b="1" dirty="0"/>
              <a:t> </a:t>
            </a:r>
            <a:r>
              <a:rPr lang="en-US" sz="2790" dirty="0">
                <a:solidFill>
                  <a:srgbClr val="000000"/>
                </a:solidFill>
              </a:rPr>
              <a:t>is given to the following</a:t>
            </a:r>
            <a:br>
              <a:rPr lang="en-US" sz="2790" dirty="0">
                <a:solidFill>
                  <a:srgbClr val="000000"/>
                </a:solidFill>
              </a:rPr>
            </a:br>
            <a:r>
              <a:rPr lang="en-US" sz="2790" dirty="0">
                <a:solidFill>
                  <a:srgbClr val="000000"/>
                </a:solidFill>
              </a:rPr>
              <a:t>for their contributions to this Professional Learning:</a:t>
            </a:r>
            <a:br>
              <a:rPr lang="en-US" sz="3959" dirty="0">
                <a:solidFill>
                  <a:srgbClr val="000000"/>
                </a:solidFill>
              </a:rPr>
            </a:br>
            <a:endParaRPr sz="3959" dirty="0"/>
          </a:p>
        </p:txBody>
      </p:sp>
      <p:pic>
        <p:nvPicPr>
          <p:cNvPr id="320" name="Google Shape;320;p50" descr="Minnesota Department of Education "/>
          <p:cNvPicPr preferRelativeResize="0"/>
          <p:nvPr/>
        </p:nvPicPr>
        <p:blipFill>
          <a:blip r:embed="rId5">
            <a:alphaModFix/>
          </a:blip>
          <a:stretch>
            <a:fillRect/>
          </a:stretch>
        </p:blipFill>
        <p:spPr>
          <a:xfrm>
            <a:off x="411825" y="3754649"/>
            <a:ext cx="2419425" cy="1597750"/>
          </a:xfrm>
          <a:prstGeom prst="rect">
            <a:avLst/>
          </a:prstGeom>
          <a:noFill/>
          <a:ln>
            <a:noFill/>
          </a:ln>
        </p:spPr>
      </p:pic>
      <p:pic>
        <p:nvPicPr>
          <p:cNvPr id="321" name="Google Shape;321;p50" descr="Midwest PBIS Network"/>
          <p:cNvPicPr preferRelativeResize="0"/>
          <p:nvPr/>
        </p:nvPicPr>
        <p:blipFill>
          <a:blip r:embed="rId6">
            <a:alphaModFix/>
          </a:blip>
          <a:stretch>
            <a:fillRect/>
          </a:stretch>
        </p:blipFill>
        <p:spPr>
          <a:xfrm>
            <a:off x="4938700" y="1890209"/>
            <a:ext cx="2143125" cy="2143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aphicFrame>
        <p:nvGraphicFramePr>
          <p:cNvPr id="119" name="Google Shape;119;p27" descr="1. Arrange orderly physical environment; 2. Define, teach, acknowledge rules and expectations; 3. Define, teach classroom routines; 4. Employ active supervision; 5. Provide specific praise for behavior; 6. Continuum of response strategies for inappropriate behaviors; 7. Class-wide group contingency; 8. Provide multiple opportunities to respond" title="Classroom management practices"/>
          <p:cNvGraphicFramePr/>
          <p:nvPr/>
        </p:nvGraphicFramePr>
        <p:xfrm>
          <a:off x="4460241" y="3026834"/>
          <a:ext cx="3000000" cy="3000000"/>
        </p:xfrm>
        <a:graphic>
          <a:graphicData uri="http://schemas.openxmlformats.org/drawingml/2006/table">
            <a:tbl>
              <a:tblPr firstRow="1" bandRow="1">
                <a:noFill/>
                <a:tableStyleId>{E7142739-07F7-4739-B857-DA1847B578A2}</a:tableStyleId>
              </a:tblPr>
              <a:tblGrid>
                <a:gridCol w="273450">
                  <a:extLst>
                    <a:ext uri="{9D8B030D-6E8A-4147-A177-3AD203B41FA5}">
                      <a16:colId xmlns:a16="http://schemas.microsoft.com/office/drawing/2014/main" val="20000"/>
                    </a:ext>
                  </a:extLst>
                </a:gridCol>
                <a:gridCol w="3785850">
                  <a:extLst>
                    <a:ext uri="{9D8B030D-6E8A-4147-A177-3AD203B41FA5}">
                      <a16:colId xmlns:a16="http://schemas.microsoft.com/office/drawing/2014/main" val="20001"/>
                    </a:ext>
                  </a:extLst>
                </a:gridCol>
              </a:tblGrid>
              <a:tr h="445775">
                <a:tc gridSpan="2">
                  <a:txBody>
                    <a:bodyPr/>
                    <a:lstStyle/>
                    <a:p>
                      <a:pPr marL="0" marR="0" lvl="0" indent="0" algn="ctr" rtl="0">
                        <a:spcBef>
                          <a:spcPts val="0"/>
                        </a:spcBef>
                        <a:spcAft>
                          <a:spcPts val="0"/>
                        </a:spcAft>
                        <a:buNone/>
                      </a:pPr>
                      <a:r>
                        <a:rPr lang="en-US" sz="1800">
                          <a:solidFill>
                            <a:schemeClr val="dk2"/>
                          </a:solidFill>
                        </a:rPr>
                        <a:t>6</a:t>
                      </a:r>
                      <a:r>
                        <a:rPr lang="en-US" sz="1800" u="none" strike="noStrike" cap="none">
                          <a:solidFill>
                            <a:schemeClr val="dk2"/>
                          </a:solidFill>
                        </a:rPr>
                        <a:t> C</a:t>
                      </a:r>
                      <a:r>
                        <a:rPr lang="en-US" sz="1800">
                          <a:solidFill>
                            <a:schemeClr val="dk2"/>
                          </a:solidFill>
                        </a:rPr>
                        <a:t>ore </a:t>
                      </a:r>
                      <a:r>
                        <a:rPr lang="en-US" sz="1800" u="none" strike="noStrike" cap="none">
                          <a:solidFill>
                            <a:schemeClr val="dk2"/>
                          </a:solidFill>
                        </a:rPr>
                        <a:t>Classroom Practices</a:t>
                      </a:r>
                      <a:endParaRPr sz="1800" u="none" strike="noStrike" cap="none">
                        <a:solidFill>
                          <a:schemeClr val="dk2"/>
                        </a:solidFill>
                        <a:latin typeface="Twentieth Century"/>
                        <a:ea typeface="Twentieth Century"/>
                        <a:cs typeface="Twentieth Century"/>
                        <a:sym typeface="Twentieth Century"/>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286900">
                <a:tc>
                  <a:txBody>
                    <a:bodyPr/>
                    <a:lstStyle/>
                    <a:p>
                      <a:pPr marL="0" marR="0" lvl="0" indent="0" algn="l" rtl="0">
                        <a:lnSpc>
                          <a:spcPct val="100000"/>
                        </a:lnSpc>
                        <a:spcBef>
                          <a:spcPts val="0"/>
                        </a:spcBef>
                        <a:spcAft>
                          <a:spcPts val="0"/>
                        </a:spcAft>
                        <a:buNone/>
                      </a:pPr>
                      <a:r>
                        <a:rPr lang="en-US" sz="1600" b="1">
                          <a:solidFill>
                            <a:schemeClr val="accent6"/>
                          </a:solidFill>
                        </a:rPr>
                        <a:t>1</a:t>
                      </a:r>
                      <a:endParaRPr sz="1600" b="1">
                        <a:solidFill>
                          <a:schemeClr val="accent6"/>
                        </a:solidFill>
                      </a:endParaRPr>
                    </a:p>
                  </a:txBody>
                  <a:tcPr marL="91450" marR="91450" marT="45725" marB="45725">
                    <a:solidFill>
                      <a:srgbClr val="E2E5F4"/>
                    </a:solidFill>
                  </a:tcPr>
                </a:tc>
                <a:tc>
                  <a:txBody>
                    <a:bodyPr/>
                    <a:lstStyle/>
                    <a:p>
                      <a:pPr marL="0" marR="0" lvl="0" indent="0" algn="l" rtl="0">
                        <a:lnSpc>
                          <a:spcPct val="100000"/>
                        </a:lnSpc>
                        <a:spcBef>
                          <a:spcPts val="0"/>
                        </a:spcBef>
                        <a:spcAft>
                          <a:spcPts val="0"/>
                        </a:spcAft>
                        <a:buClr>
                          <a:srgbClr val="000000"/>
                        </a:buClr>
                        <a:buFont typeface="Arial"/>
                        <a:buNone/>
                      </a:pPr>
                      <a:r>
                        <a:rPr lang="en-US" sz="1600" b="1">
                          <a:solidFill>
                            <a:schemeClr val="accent6"/>
                          </a:solidFill>
                        </a:rPr>
                        <a:t>Physical Environment</a:t>
                      </a:r>
                      <a:endParaRPr sz="1600" b="1">
                        <a:solidFill>
                          <a:schemeClr val="accent6"/>
                        </a:solidFill>
                      </a:endParaRPr>
                    </a:p>
                  </a:txBody>
                  <a:tcPr marL="91450" marR="91450" marT="45725" marB="45725">
                    <a:solidFill>
                      <a:srgbClr val="E2E5F4"/>
                    </a:solidFill>
                  </a:tcPr>
                </a:tc>
                <a:extLst>
                  <a:ext uri="{0D108BD9-81ED-4DB2-BD59-A6C34878D82A}">
                    <a16:rowId xmlns:a16="http://schemas.microsoft.com/office/drawing/2014/main" val="10001"/>
                  </a:ext>
                </a:extLst>
              </a:tr>
              <a:tr h="491825">
                <a:tc>
                  <a:txBody>
                    <a:bodyPr/>
                    <a:lstStyle/>
                    <a:p>
                      <a:pPr marL="0" marR="0" lvl="0" indent="0" algn="l" rtl="0">
                        <a:lnSpc>
                          <a:spcPct val="100000"/>
                        </a:lnSpc>
                        <a:spcBef>
                          <a:spcPts val="0"/>
                        </a:spcBef>
                        <a:spcAft>
                          <a:spcPts val="0"/>
                        </a:spcAft>
                        <a:buNone/>
                      </a:pPr>
                      <a:r>
                        <a:rPr lang="en-US" sz="1600" b="1">
                          <a:solidFill>
                            <a:schemeClr val="accent6"/>
                          </a:solidFill>
                        </a:rPr>
                        <a:t>2</a:t>
                      </a:r>
                      <a:endParaRPr sz="1600" b="1">
                        <a:solidFill>
                          <a:schemeClr val="accent6"/>
                        </a:solidFill>
                      </a:endParaRPr>
                    </a:p>
                  </a:txBody>
                  <a:tcPr marL="91450" marR="91450" marT="45725" marB="45725">
                    <a:solidFill>
                      <a:srgbClr val="E2E5F4"/>
                    </a:solidFill>
                  </a:tcPr>
                </a:tc>
                <a:tc>
                  <a:txBody>
                    <a:bodyPr/>
                    <a:lstStyle/>
                    <a:p>
                      <a:pPr marL="0" marR="0" lvl="0" indent="0" algn="l" rtl="0">
                        <a:lnSpc>
                          <a:spcPct val="100000"/>
                        </a:lnSpc>
                        <a:spcBef>
                          <a:spcPts val="0"/>
                        </a:spcBef>
                        <a:spcAft>
                          <a:spcPts val="0"/>
                        </a:spcAft>
                        <a:buClr>
                          <a:srgbClr val="000000"/>
                        </a:buClr>
                        <a:buFont typeface="Arial"/>
                        <a:buNone/>
                      </a:pPr>
                      <a:r>
                        <a:rPr lang="en-US" sz="1600" b="1">
                          <a:solidFill>
                            <a:schemeClr val="accent6"/>
                          </a:solidFill>
                        </a:rPr>
                        <a:t>Classroom Teaching Matrix (Expectations, Routines and Procedures)</a:t>
                      </a:r>
                      <a:endParaRPr sz="1600" b="1">
                        <a:solidFill>
                          <a:schemeClr val="accent6"/>
                        </a:solidFill>
                      </a:endParaRPr>
                    </a:p>
                  </a:txBody>
                  <a:tcPr marL="91450" marR="91450" marT="45725" marB="45725">
                    <a:solidFill>
                      <a:srgbClr val="E2E5F4"/>
                    </a:solidFill>
                  </a:tcPr>
                </a:tc>
                <a:extLst>
                  <a:ext uri="{0D108BD9-81ED-4DB2-BD59-A6C34878D82A}">
                    <a16:rowId xmlns:a16="http://schemas.microsoft.com/office/drawing/2014/main" val="10002"/>
                  </a:ext>
                </a:extLst>
              </a:tr>
              <a:tr h="286900">
                <a:tc>
                  <a:txBody>
                    <a:bodyPr/>
                    <a:lstStyle/>
                    <a:p>
                      <a:pPr marL="0" marR="0" lvl="0" indent="0" algn="l" rtl="0">
                        <a:lnSpc>
                          <a:spcPct val="100000"/>
                        </a:lnSpc>
                        <a:spcBef>
                          <a:spcPts val="0"/>
                        </a:spcBef>
                        <a:spcAft>
                          <a:spcPts val="0"/>
                        </a:spcAft>
                        <a:buNone/>
                      </a:pPr>
                      <a:r>
                        <a:rPr lang="en-US" sz="1600" b="1">
                          <a:solidFill>
                            <a:schemeClr val="accent6"/>
                          </a:solidFill>
                        </a:rPr>
                        <a:t>3</a:t>
                      </a:r>
                      <a:endParaRPr sz="1600" b="1">
                        <a:solidFill>
                          <a:schemeClr val="accent6"/>
                        </a:solidFill>
                      </a:endParaRPr>
                    </a:p>
                  </a:txBody>
                  <a:tcPr marL="91450" marR="91450" marT="45725" marB="45725">
                    <a:solidFill>
                      <a:srgbClr val="E2E5F4"/>
                    </a:solidFill>
                  </a:tcPr>
                </a:tc>
                <a:tc>
                  <a:txBody>
                    <a:bodyPr/>
                    <a:lstStyle/>
                    <a:p>
                      <a:pPr marL="0" marR="0" lvl="0" indent="0" algn="l" rtl="0">
                        <a:lnSpc>
                          <a:spcPct val="100000"/>
                        </a:lnSpc>
                        <a:spcBef>
                          <a:spcPts val="0"/>
                        </a:spcBef>
                        <a:spcAft>
                          <a:spcPts val="0"/>
                        </a:spcAft>
                        <a:buClr>
                          <a:srgbClr val="000000"/>
                        </a:buClr>
                        <a:buFont typeface="Arial"/>
                        <a:buNone/>
                      </a:pPr>
                      <a:r>
                        <a:rPr lang="en-US" sz="1600" b="1">
                          <a:solidFill>
                            <a:schemeClr val="accent6"/>
                          </a:solidFill>
                        </a:rPr>
                        <a:t>Active Supervision</a:t>
                      </a:r>
                      <a:endParaRPr sz="1600" b="1">
                        <a:solidFill>
                          <a:schemeClr val="accent6"/>
                        </a:solidFill>
                      </a:endParaRPr>
                    </a:p>
                  </a:txBody>
                  <a:tcPr marL="91450" marR="91450" marT="45725" marB="45725">
                    <a:solidFill>
                      <a:srgbClr val="E2E5F4"/>
                    </a:solidFill>
                  </a:tcPr>
                </a:tc>
                <a:extLst>
                  <a:ext uri="{0D108BD9-81ED-4DB2-BD59-A6C34878D82A}">
                    <a16:rowId xmlns:a16="http://schemas.microsoft.com/office/drawing/2014/main" val="10003"/>
                  </a:ext>
                </a:extLst>
              </a:tr>
              <a:tr h="286900">
                <a:tc>
                  <a:txBody>
                    <a:bodyPr/>
                    <a:lstStyle/>
                    <a:p>
                      <a:pPr marL="0" marR="0" lvl="0" indent="0" algn="l" rtl="0">
                        <a:spcBef>
                          <a:spcPts val="0"/>
                        </a:spcBef>
                        <a:spcAft>
                          <a:spcPts val="0"/>
                        </a:spcAft>
                        <a:buNone/>
                      </a:pPr>
                      <a:r>
                        <a:rPr lang="en-US" sz="1500">
                          <a:solidFill>
                            <a:schemeClr val="dk2"/>
                          </a:solidFill>
                        </a:rPr>
                        <a:t>4</a:t>
                      </a:r>
                      <a:endParaRPr sz="1500">
                        <a:solidFill>
                          <a:schemeClr val="dk2"/>
                        </a:solidFill>
                        <a:latin typeface="Twentieth Century"/>
                        <a:ea typeface="Twentieth Century"/>
                        <a:cs typeface="Twentieth Century"/>
                        <a:sym typeface="Twentieth Century"/>
                      </a:endParaRPr>
                    </a:p>
                  </a:txBody>
                  <a:tcPr marL="91450" marR="91450" marT="45725" marB="45725"/>
                </a:tc>
                <a:tc>
                  <a:txBody>
                    <a:bodyPr/>
                    <a:lstStyle/>
                    <a:p>
                      <a:pPr marL="0" lvl="0" indent="0" algn="l" rtl="0">
                        <a:spcBef>
                          <a:spcPts val="0"/>
                        </a:spcBef>
                        <a:spcAft>
                          <a:spcPts val="0"/>
                        </a:spcAft>
                        <a:buClr>
                          <a:schemeClr val="dk2"/>
                        </a:buClr>
                        <a:buSzPts val="1500"/>
                        <a:buFont typeface="Calibri"/>
                        <a:buNone/>
                      </a:pPr>
                      <a:r>
                        <a:rPr lang="en-US" sz="1500">
                          <a:solidFill>
                            <a:schemeClr val="dk2"/>
                          </a:solidFill>
                        </a:rPr>
                        <a:t>Encouraging Appropriate Behavior </a:t>
                      </a:r>
                      <a:endParaRPr/>
                    </a:p>
                  </a:txBody>
                  <a:tcPr marL="91450" marR="91450" marT="45725" marB="45725">
                    <a:solidFill>
                      <a:srgbClr val="FFFFFF"/>
                    </a:solidFill>
                  </a:tcPr>
                </a:tc>
                <a:extLst>
                  <a:ext uri="{0D108BD9-81ED-4DB2-BD59-A6C34878D82A}">
                    <a16:rowId xmlns:a16="http://schemas.microsoft.com/office/drawing/2014/main" val="10004"/>
                  </a:ext>
                </a:extLst>
              </a:tr>
              <a:tr h="286900">
                <a:tc>
                  <a:txBody>
                    <a:bodyPr/>
                    <a:lstStyle/>
                    <a:p>
                      <a:pPr marL="0" marR="0" lvl="0" indent="0" algn="l" rtl="0">
                        <a:spcBef>
                          <a:spcPts val="0"/>
                        </a:spcBef>
                        <a:spcAft>
                          <a:spcPts val="0"/>
                        </a:spcAft>
                        <a:buNone/>
                      </a:pPr>
                      <a:r>
                        <a:rPr lang="en-US" sz="1500">
                          <a:solidFill>
                            <a:schemeClr val="dk2"/>
                          </a:solidFill>
                        </a:rPr>
                        <a:t>5</a:t>
                      </a:r>
                      <a:endParaRPr sz="1500">
                        <a:solidFill>
                          <a:schemeClr val="dk2"/>
                        </a:solidFill>
                        <a:latin typeface="Twentieth Century"/>
                        <a:ea typeface="Twentieth Century"/>
                        <a:cs typeface="Twentieth Century"/>
                        <a:sym typeface="Twentieth Century"/>
                      </a:endParaRPr>
                    </a:p>
                  </a:txBody>
                  <a:tcPr marL="91450" marR="91450" marT="45725" marB="45725"/>
                </a:tc>
                <a:tc>
                  <a:txBody>
                    <a:bodyPr/>
                    <a:lstStyle/>
                    <a:p>
                      <a:pPr marL="0" lvl="0" indent="0" algn="l" rtl="0">
                        <a:spcBef>
                          <a:spcPts val="0"/>
                        </a:spcBef>
                        <a:spcAft>
                          <a:spcPts val="0"/>
                        </a:spcAft>
                        <a:buClr>
                          <a:schemeClr val="dk2"/>
                        </a:buClr>
                        <a:buSzPts val="1500"/>
                        <a:buFont typeface="Calibri"/>
                        <a:buNone/>
                      </a:pPr>
                      <a:r>
                        <a:rPr lang="en-US" sz="1500">
                          <a:solidFill>
                            <a:schemeClr val="dk2"/>
                          </a:solidFill>
                        </a:rPr>
                        <a:t>Continuum of Response Strategies for Inappropriate Behaviors</a:t>
                      </a:r>
                      <a:endParaRPr/>
                    </a:p>
                  </a:txBody>
                  <a:tcPr marL="91450" marR="91450" marT="45725" marB="45725">
                    <a:solidFill>
                      <a:srgbClr val="FFFFFF"/>
                    </a:solidFill>
                  </a:tcPr>
                </a:tc>
                <a:extLst>
                  <a:ext uri="{0D108BD9-81ED-4DB2-BD59-A6C34878D82A}">
                    <a16:rowId xmlns:a16="http://schemas.microsoft.com/office/drawing/2014/main" val="10005"/>
                  </a:ext>
                </a:extLst>
              </a:tr>
              <a:tr h="491825">
                <a:tc>
                  <a:txBody>
                    <a:bodyPr/>
                    <a:lstStyle/>
                    <a:p>
                      <a:pPr marL="0" marR="0" lvl="0" indent="0" algn="l" rtl="0">
                        <a:spcBef>
                          <a:spcPts val="0"/>
                        </a:spcBef>
                        <a:spcAft>
                          <a:spcPts val="0"/>
                        </a:spcAft>
                        <a:buNone/>
                      </a:pPr>
                      <a:r>
                        <a:rPr lang="en-US" sz="1500">
                          <a:solidFill>
                            <a:schemeClr val="dk2"/>
                          </a:solidFill>
                        </a:rPr>
                        <a:t>6</a:t>
                      </a:r>
                      <a:endParaRPr sz="1500">
                        <a:solidFill>
                          <a:schemeClr val="dk2"/>
                        </a:solidFill>
                        <a:latin typeface="Twentieth Century"/>
                        <a:ea typeface="Twentieth Century"/>
                        <a:cs typeface="Twentieth Century"/>
                        <a:sym typeface="Twentieth Century"/>
                      </a:endParaRPr>
                    </a:p>
                  </a:txBody>
                  <a:tcPr marL="91450" marR="91450" marT="45725" marB="45725"/>
                </a:tc>
                <a:tc>
                  <a:txBody>
                    <a:bodyPr/>
                    <a:lstStyle/>
                    <a:p>
                      <a:pPr marL="0" lvl="0" indent="0" algn="l" rtl="0">
                        <a:spcBef>
                          <a:spcPts val="0"/>
                        </a:spcBef>
                        <a:spcAft>
                          <a:spcPts val="0"/>
                        </a:spcAft>
                        <a:buClr>
                          <a:schemeClr val="dk2"/>
                        </a:buClr>
                        <a:buSzPts val="1500"/>
                        <a:buFont typeface="Calibri"/>
                        <a:buNone/>
                      </a:pPr>
                      <a:r>
                        <a:rPr lang="en-US" sz="1500">
                          <a:solidFill>
                            <a:schemeClr val="dk2"/>
                          </a:solidFill>
                        </a:rPr>
                        <a:t>Engagement and Opportunities to Respond</a:t>
                      </a:r>
                      <a:endParaRPr/>
                    </a:p>
                  </a:txBody>
                  <a:tcPr marL="91450" marR="91450" marT="45725" marB="45725">
                    <a:solidFill>
                      <a:srgbClr val="FFFFFF"/>
                    </a:solidFill>
                  </a:tcPr>
                </a:tc>
                <a:extLst>
                  <a:ext uri="{0D108BD9-81ED-4DB2-BD59-A6C34878D82A}">
                    <a16:rowId xmlns:a16="http://schemas.microsoft.com/office/drawing/2014/main" val="10006"/>
                  </a:ext>
                </a:extLst>
              </a:tr>
            </a:tbl>
          </a:graphicData>
        </a:graphic>
      </p:graphicFrame>
      <p:graphicFrame>
        <p:nvGraphicFramePr>
          <p:cNvPr id="120" name="Google Shape;120;p27" descr="Following items listed: discipline data, data-based decision making, fidelity data, annual evaluation." title="TFI Sub-scale: Evaluation"/>
          <p:cNvGraphicFramePr/>
          <p:nvPr/>
        </p:nvGraphicFramePr>
        <p:xfrm>
          <a:off x="4460241" y="1229597"/>
          <a:ext cx="3000000" cy="3000000"/>
        </p:xfrm>
        <a:graphic>
          <a:graphicData uri="http://schemas.openxmlformats.org/drawingml/2006/table">
            <a:tbl>
              <a:tblPr firstRow="1" bandRow="1">
                <a:noFill/>
                <a:tableStyleId>{E7142739-07F7-4739-B857-DA1847B578A2}</a:tableStyleId>
              </a:tblPr>
              <a:tblGrid>
                <a:gridCol w="936950">
                  <a:extLst>
                    <a:ext uri="{9D8B030D-6E8A-4147-A177-3AD203B41FA5}">
                      <a16:colId xmlns:a16="http://schemas.microsoft.com/office/drawing/2014/main" val="20000"/>
                    </a:ext>
                  </a:extLst>
                </a:gridCol>
                <a:gridCol w="3122350">
                  <a:extLst>
                    <a:ext uri="{9D8B030D-6E8A-4147-A177-3AD203B41FA5}">
                      <a16:colId xmlns:a16="http://schemas.microsoft.com/office/drawing/2014/main" val="20001"/>
                    </a:ext>
                  </a:extLst>
                </a:gridCol>
              </a:tblGrid>
              <a:tr h="281550">
                <a:tc gridSpan="2">
                  <a:txBody>
                    <a:bodyPr/>
                    <a:lstStyle/>
                    <a:p>
                      <a:pPr marL="0" marR="0" lvl="0" indent="0" algn="ctr" rtl="0">
                        <a:spcBef>
                          <a:spcPts val="0"/>
                        </a:spcBef>
                        <a:spcAft>
                          <a:spcPts val="0"/>
                        </a:spcAft>
                        <a:buNone/>
                      </a:pPr>
                      <a:r>
                        <a:rPr lang="en-US" sz="2000" b="0" u="none">
                          <a:solidFill>
                            <a:schemeClr val="dk2"/>
                          </a:solidFill>
                        </a:rPr>
                        <a:t>TFI Sub-Scale: </a:t>
                      </a:r>
                      <a:r>
                        <a:rPr lang="en-US" sz="2000" u="none">
                          <a:solidFill>
                            <a:schemeClr val="dk2"/>
                          </a:solidFill>
                        </a:rPr>
                        <a:t>Evaluation </a:t>
                      </a:r>
                      <a:endParaRPr sz="2000" b="0" u="none">
                        <a:solidFill>
                          <a:schemeClr val="dk2"/>
                        </a:solidFill>
                        <a:latin typeface="Calibri"/>
                        <a:ea typeface="Calibri"/>
                        <a:cs typeface="Calibri"/>
                        <a:sym typeface="Calibri"/>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238225">
                <a:tc>
                  <a:txBody>
                    <a:bodyPr/>
                    <a:lstStyle/>
                    <a:p>
                      <a:pPr marL="0" marR="0" lvl="0" indent="0" algn="l" rtl="0">
                        <a:spcBef>
                          <a:spcPts val="0"/>
                        </a:spcBef>
                        <a:spcAft>
                          <a:spcPts val="0"/>
                        </a:spcAft>
                        <a:buNone/>
                      </a:pPr>
                      <a:r>
                        <a:rPr lang="en-US" sz="1600">
                          <a:solidFill>
                            <a:schemeClr val="dk2"/>
                          </a:solidFill>
                        </a:rPr>
                        <a:t>TFI 1.12</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Discipline Data</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238225">
                <a:tc>
                  <a:txBody>
                    <a:bodyPr/>
                    <a:lstStyle/>
                    <a:p>
                      <a:pPr marL="0" marR="0" lvl="0" indent="0" algn="l" rtl="0">
                        <a:spcBef>
                          <a:spcPts val="0"/>
                        </a:spcBef>
                        <a:spcAft>
                          <a:spcPts val="0"/>
                        </a:spcAft>
                        <a:buNone/>
                      </a:pPr>
                      <a:r>
                        <a:rPr lang="en-US" sz="1600">
                          <a:solidFill>
                            <a:schemeClr val="dk2"/>
                          </a:solidFill>
                        </a:rPr>
                        <a:t>TFI 1.13</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Data-based Decision Making</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238225">
                <a:tc>
                  <a:txBody>
                    <a:bodyPr/>
                    <a:lstStyle/>
                    <a:p>
                      <a:pPr marL="0" marR="0" lvl="0" indent="0" algn="l" rtl="0">
                        <a:spcBef>
                          <a:spcPts val="0"/>
                        </a:spcBef>
                        <a:spcAft>
                          <a:spcPts val="0"/>
                        </a:spcAft>
                        <a:buNone/>
                      </a:pPr>
                      <a:r>
                        <a:rPr lang="en-US" sz="1600">
                          <a:solidFill>
                            <a:schemeClr val="dk2"/>
                          </a:solidFill>
                        </a:rPr>
                        <a:t>TFI 1.14</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Fidelity Data</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238225">
                <a:tc>
                  <a:txBody>
                    <a:bodyPr/>
                    <a:lstStyle/>
                    <a:p>
                      <a:pPr marL="0" marR="0" lvl="0" indent="0" algn="l" rtl="0">
                        <a:spcBef>
                          <a:spcPts val="0"/>
                        </a:spcBef>
                        <a:spcAft>
                          <a:spcPts val="0"/>
                        </a:spcAft>
                        <a:buNone/>
                      </a:pPr>
                      <a:r>
                        <a:rPr lang="en-US" sz="1600">
                          <a:solidFill>
                            <a:schemeClr val="dk2"/>
                          </a:solidFill>
                        </a:rPr>
                        <a:t>TFI 1.15</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Annual Evaluation</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bl>
          </a:graphicData>
        </a:graphic>
      </p:graphicFrame>
      <p:graphicFrame>
        <p:nvGraphicFramePr>
          <p:cNvPr id="121" name="Google Shape;121;p27" descr="Following items listed: behavioral expecations, teaching expectations, problem behavior definitions, discipline policies, professional development, classroom procedures, feedback and acknowledgement, faculty involvement, and student/family/community involvement." title="TFI Sub-scale: Implementation"/>
          <p:cNvGraphicFramePr/>
          <p:nvPr/>
        </p:nvGraphicFramePr>
        <p:xfrm>
          <a:off x="724107" y="2464051"/>
          <a:ext cx="3000000" cy="3000000"/>
        </p:xfrm>
        <a:graphic>
          <a:graphicData uri="http://schemas.openxmlformats.org/drawingml/2006/table">
            <a:tbl>
              <a:tblPr firstRow="1" bandRow="1">
                <a:noFill/>
                <a:tableStyleId>{E7142739-07F7-4739-B857-DA1847B578A2}</a:tableStyleId>
              </a:tblPr>
              <a:tblGrid>
                <a:gridCol w="837075">
                  <a:extLst>
                    <a:ext uri="{9D8B030D-6E8A-4147-A177-3AD203B41FA5}">
                      <a16:colId xmlns:a16="http://schemas.microsoft.com/office/drawing/2014/main" val="20000"/>
                    </a:ext>
                  </a:extLst>
                </a:gridCol>
                <a:gridCol w="2754350">
                  <a:extLst>
                    <a:ext uri="{9D8B030D-6E8A-4147-A177-3AD203B41FA5}">
                      <a16:colId xmlns:a16="http://schemas.microsoft.com/office/drawing/2014/main" val="20001"/>
                    </a:ext>
                  </a:extLst>
                </a:gridCol>
              </a:tblGrid>
              <a:tr h="344700">
                <a:tc gridSpan="2">
                  <a:txBody>
                    <a:bodyPr/>
                    <a:lstStyle/>
                    <a:p>
                      <a:pPr marL="0" marR="0" lvl="0" indent="0" algn="ctr" rtl="0">
                        <a:spcBef>
                          <a:spcPts val="0"/>
                        </a:spcBef>
                        <a:spcAft>
                          <a:spcPts val="0"/>
                        </a:spcAft>
                        <a:buNone/>
                      </a:pPr>
                      <a:r>
                        <a:rPr lang="en-US" sz="2000" b="0" u="none">
                          <a:solidFill>
                            <a:schemeClr val="dk2"/>
                          </a:solidFill>
                        </a:rPr>
                        <a:t>TFI Sub-Scale: </a:t>
                      </a:r>
                      <a:r>
                        <a:rPr lang="en-US" sz="2000" u="none">
                          <a:solidFill>
                            <a:schemeClr val="dk2"/>
                          </a:solidFill>
                        </a:rPr>
                        <a:t>Implementation </a:t>
                      </a:r>
                      <a:endParaRPr sz="2000" b="0" u="none">
                        <a:solidFill>
                          <a:schemeClr val="dk2"/>
                        </a:solidFill>
                        <a:latin typeface="Calibri"/>
                        <a:ea typeface="Calibri"/>
                        <a:cs typeface="Calibri"/>
                        <a:sym typeface="Calibri"/>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291675">
                <a:tc>
                  <a:txBody>
                    <a:bodyPr/>
                    <a:lstStyle/>
                    <a:p>
                      <a:pPr marL="0" marR="0" lvl="0" indent="0" algn="l" rtl="0">
                        <a:spcBef>
                          <a:spcPts val="0"/>
                        </a:spcBef>
                        <a:spcAft>
                          <a:spcPts val="0"/>
                        </a:spcAft>
                        <a:buNone/>
                      </a:pPr>
                      <a:r>
                        <a:rPr lang="en-US" sz="1600" b="1">
                          <a:solidFill>
                            <a:schemeClr val="accent6"/>
                          </a:solidFill>
                        </a:rPr>
                        <a:t>TFI 1.3</a:t>
                      </a:r>
                      <a:endParaRPr sz="1600" b="1">
                        <a:solidFill>
                          <a:schemeClr val="accent6"/>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b="1">
                          <a:solidFill>
                            <a:schemeClr val="accent6"/>
                          </a:solidFill>
                        </a:rPr>
                        <a:t>Behavioral Expectations</a:t>
                      </a:r>
                      <a:endParaRPr sz="1600" b="1">
                        <a:solidFill>
                          <a:schemeClr val="accent6"/>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291675">
                <a:tc>
                  <a:txBody>
                    <a:bodyPr/>
                    <a:lstStyle/>
                    <a:p>
                      <a:pPr marL="0" marR="0" lvl="0" indent="0" algn="l" rtl="0">
                        <a:spcBef>
                          <a:spcPts val="0"/>
                        </a:spcBef>
                        <a:spcAft>
                          <a:spcPts val="0"/>
                        </a:spcAft>
                        <a:buNone/>
                      </a:pPr>
                      <a:r>
                        <a:rPr lang="en-US" sz="1600">
                          <a:solidFill>
                            <a:schemeClr val="dk2"/>
                          </a:solidFill>
                        </a:rPr>
                        <a:t>TFI 1.4</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Teaching Expectations</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291675">
                <a:tc>
                  <a:txBody>
                    <a:bodyPr/>
                    <a:lstStyle/>
                    <a:p>
                      <a:pPr marL="0" marR="0" lvl="0" indent="0" algn="l" rtl="0">
                        <a:spcBef>
                          <a:spcPts val="0"/>
                        </a:spcBef>
                        <a:spcAft>
                          <a:spcPts val="0"/>
                        </a:spcAft>
                        <a:buNone/>
                      </a:pPr>
                      <a:r>
                        <a:rPr lang="en-US" sz="1600" b="0">
                          <a:solidFill>
                            <a:schemeClr val="dk2"/>
                          </a:solidFill>
                        </a:rPr>
                        <a:t>TFI 1.5</a:t>
                      </a:r>
                      <a:endParaRPr sz="1600" b="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b="0">
                          <a:solidFill>
                            <a:schemeClr val="dk2"/>
                          </a:solidFill>
                        </a:rPr>
                        <a:t>Problem Behavior Definitions</a:t>
                      </a:r>
                      <a:endParaRPr sz="1600" b="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291675">
                <a:tc>
                  <a:txBody>
                    <a:bodyPr/>
                    <a:lstStyle/>
                    <a:p>
                      <a:pPr marL="0" marR="0" lvl="0" indent="0" algn="l" rtl="0">
                        <a:spcBef>
                          <a:spcPts val="0"/>
                        </a:spcBef>
                        <a:spcAft>
                          <a:spcPts val="0"/>
                        </a:spcAft>
                        <a:buNone/>
                      </a:pPr>
                      <a:r>
                        <a:rPr lang="en-US" sz="1600">
                          <a:solidFill>
                            <a:schemeClr val="dk2"/>
                          </a:solidFill>
                        </a:rPr>
                        <a:t>TFI 1.6</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Discipline Policies</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291675">
                <a:tc>
                  <a:txBody>
                    <a:bodyPr/>
                    <a:lstStyle/>
                    <a:p>
                      <a:pPr marL="0" marR="0" lvl="0" indent="0" algn="l" rtl="0">
                        <a:spcBef>
                          <a:spcPts val="0"/>
                        </a:spcBef>
                        <a:spcAft>
                          <a:spcPts val="0"/>
                        </a:spcAft>
                        <a:buNone/>
                      </a:pPr>
                      <a:r>
                        <a:rPr lang="en-US" sz="1600">
                          <a:solidFill>
                            <a:schemeClr val="dk2"/>
                          </a:solidFill>
                        </a:rPr>
                        <a:t>TFI 1.7</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Professional Development</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291675">
                <a:tc>
                  <a:txBody>
                    <a:bodyPr/>
                    <a:lstStyle/>
                    <a:p>
                      <a:pPr marL="0" marR="0" lvl="0" indent="0" algn="l" rtl="0">
                        <a:lnSpc>
                          <a:spcPct val="100000"/>
                        </a:lnSpc>
                        <a:spcBef>
                          <a:spcPts val="0"/>
                        </a:spcBef>
                        <a:spcAft>
                          <a:spcPts val="0"/>
                        </a:spcAft>
                        <a:buNone/>
                      </a:pPr>
                      <a:r>
                        <a:rPr lang="en-US" sz="1600" b="1">
                          <a:solidFill>
                            <a:schemeClr val="accent6"/>
                          </a:solidFill>
                        </a:rPr>
                        <a:t>TFI 1.8</a:t>
                      </a:r>
                      <a:endParaRPr sz="1600" b="1">
                        <a:solidFill>
                          <a:schemeClr val="accent6"/>
                        </a:solidFill>
                      </a:endParaRPr>
                    </a:p>
                  </a:txBody>
                  <a:tcPr marL="91450" marR="91450" marT="45725" marB="45725">
                    <a:solidFill>
                      <a:srgbClr val="E2E5F4"/>
                    </a:solidFill>
                  </a:tcPr>
                </a:tc>
                <a:tc>
                  <a:txBody>
                    <a:bodyPr/>
                    <a:lstStyle/>
                    <a:p>
                      <a:pPr marL="0" marR="0" lvl="0" indent="0" algn="l" rtl="0">
                        <a:lnSpc>
                          <a:spcPct val="100000"/>
                        </a:lnSpc>
                        <a:spcBef>
                          <a:spcPts val="0"/>
                        </a:spcBef>
                        <a:spcAft>
                          <a:spcPts val="0"/>
                        </a:spcAft>
                        <a:buNone/>
                      </a:pPr>
                      <a:r>
                        <a:rPr lang="en-US" sz="1600" b="1">
                          <a:solidFill>
                            <a:schemeClr val="accent6"/>
                          </a:solidFill>
                        </a:rPr>
                        <a:t>Classroom Procedures</a:t>
                      </a:r>
                      <a:endParaRPr sz="1600" b="1">
                        <a:solidFill>
                          <a:schemeClr val="accent6"/>
                        </a:solidFill>
                      </a:endParaRPr>
                    </a:p>
                  </a:txBody>
                  <a:tcPr marL="91450" marR="91450" marT="45725" marB="45725">
                    <a:solidFill>
                      <a:srgbClr val="E2E5F4"/>
                    </a:solidFill>
                  </a:tcPr>
                </a:tc>
                <a:extLst>
                  <a:ext uri="{0D108BD9-81ED-4DB2-BD59-A6C34878D82A}">
                    <a16:rowId xmlns:a16="http://schemas.microsoft.com/office/drawing/2014/main" val="10006"/>
                  </a:ext>
                </a:extLst>
              </a:tr>
              <a:tr h="503800">
                <a:tc>
                  <a:txBody>
                    <a:bodyPr/>
                    <a:lstStyle/>
                    <a:p>
                      <a:pPr marL="0" marR="0" lvl="0" indent="0" algn="l" rtl="0">
                        <a:spcBef>
                          <a:spcPts val="0"/>
                        </a:spcBef>
                        <a:spcAft>
                          <a:spcPts val="0"/>
                        </a:spcAft>
                        <a:buNone/>
                      </a:pPr>
                      <a:r>
                        <a:rPr lang="en-US" sz="1600">
                          <a:solidFill>
                            <a:schemeClr val="dk2"/>
                          </a:solidFill>
                        </a:rPr>
                        <a:t>TFI 1.9</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Feedback and Acknowledgement</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r h="291675">
                <a:tc>
                  <a:txBody>
                    <a:bodyPr/>
                    <a:lstStyle/>
                    <a:p>
                      <a:pPr marL="0" marR="0" lvl="0" indent="0" algn="l" rtl="0">
                        <a:spcBef>
                          <a:spcPts val="0"/>
                        </a:spcBef>
                        <a:spcAft>
                          <a:spcPts val="0"/>
                        </a:spcAft>
                        <a:buNone/>
                      </a:pPr>
                      <a:r>
                        <a:rPr lang="en-US" sz="1600">
                          <a:solidFill>
                            <a:schemeClr val="dk2"/>
                          </a:solidFill>
                        </a:rPr>
                        <a:t>TFI 1.10</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Faculty Involvement</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8"/>
                  </a:ext>
                </a:extLst>
              </a:tr>
              <a:tr h="555925">
                <a:tc>
                  <a:txBody>
                    <a:bodyPr/>
                    <a:lstStyle/>
                    <a:p>
                      <a:pPr marL="0" marR="0" lvl="0" indent="0" algn="l" rtl="0">
                        <a:spcBef>
                          <a:spcPts val="0"/>
                        </a:spcBef>
                        <a:spcAft>
                          <a:spcPts val="0"/>
                        </a:spcAft>
                        <a:buNone/>
                      </a:pPr>
                      <a:r>
                        <a:rPr lang="en-US" sz="1600">
                          <a:solidFill>
                            <a:schemeClr val="dk2"/>
                          </a:solidFill>
                        </a:rPr>
                        <a:t>TFI 1.11</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Student/Family/Community Involvement</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9"/>
                  </a:ext>
                </a:extLst>
              </a:tr>
            </a:tbl>
          </a:graphicData>
        </a:graphic>
      </p:graphicFrame>
      <p:graphicFrame>
        <p:nvGraphicFramePr>
          <p:cNvPr id="122" name="Google Shape;122;p27" descr="Two items listed: team composition and team operating procedures" title="TFI Sub-scale: Team"/>
          <p:cNvGraphicFramePr/>
          <p:nvPr/>
        </p:nvGraphicFramePr>
        <p:xfrm>
          <a:off x="724108" y="1229597"/>
          <a:ext cx="3000000" cy="3000000"/>
        </p:xfrm>
        <a:graphic>
          <a:graphicData uri="http://schemas.openxmlformats.org/drawingml/2006/table">
            <a:tbl>
              <a:tblPr firstRow="1" bandRow="1">
                <a:noFill/>
                <a:tableStyleId>{E7142739-07F7-4739-B857-DA1847B578A2}</a:tableStyleId>
              </a:tblPr>
              <a:tblGrid>
                <a:gridCol w="837075">
                  <a:extLst>
                    <a:ext uri="{9D8B030D-6E8A-4147-A177-3AD203B41FA5}">
                      <a16:colId xmlns:a16="http://schemas.microsoft.com/office/drawing/2014/main" val="20000"/>
                    </a:ext>
                  </a:extLst>
                </a:gridCol>
                <a:gridCol w="2754350">
                  <a:extLst>
                    <a:ext uri="{9D8B030D-6E8A-4147-A177-3AD203B41FA5}">
                      <a16:colId xmlns:a16="http://schemas.microsoft.com/office/drawing/2014/main" val="20001"/>
                    </a:ext>
                  </a:extLst>
                </a:gridCol>
              </a:tblGrid>
              <a:tr h="316400">
                <a:tc gridSpan="2">
                  <a:txBody>
                    <a:bodyPr/>
                    <a:lstStyle/>
                    <a:p>
                      <a:pPr marL="0" marR="0" lvl="0" indent="0" algn="ctr" rtl="0">
                        <a:spcBef>
                          <a:spcPts val="0"/>
                        </a:spcBef>
                        <a:spcAft>
                          <a:spcPts val="0"/>
                        </a:spcAft>
                        <a:buNone/>
                      </a:pPr>
                      <a:r>
                        <a:rPr lang="en-US" sz="2000" b="0" u="none">
                          <a:solidFill>
                            <a:schemeClr val="dk2"/>
                          </a:solidFill>
                        </a:rPr>
                        <a:t>TFI Sub-Scale: </a:t>
                      </a:r>
                      <a:r>
                        <a:rPr lang="en-US" sz="2000" u="none">
                          <a:solidFill>
                            <a:schemeClr val="dk2"/>
                          </a:solidFill>
                        </a:rPr>
                        <a:t>Team </a:t>
                      </a:r>
                      <a:endParaRPr sz="2000" b="0" u="none">
                        <a:solidFill>
                          <a:schemeClr val="dk2"/>
                        </a:solidFill>
                        <a:latin typeface="Calibri"/>
                        <a:ea typeface="Calibri"/>
                        <a:cs typeface="Calibri"/>
                        <a:sym typeface="Calibri"/>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286375">
                <a:tc>
                  <a:txBody>
                    <a:bodyPr/>
                    <a:lstStyle/>
                    <a:p>
                      <a:pPr marL="0" marR="0" lvl="0" indent="0" algn="l" rtl="0">
                        <a:spcBef>
                          <a:spcPts val="0"/>
                        </a:spcBef>
                        <a:spcAft>
                          <a:spcPts val="0"/>
                        </a:spcAft>
                        <a:buNone/>
                      </a:pPr>
                      <a:r>
                        <a:rPr lang="en-US" sz="1600">
                          <a:solidFill>
                            <a:schemeClr val="dk2"/>
                          </a:solidFill>
                          <a:latin typeface="Calibri"/>
                          <a:ea typeface="Calibri"/>
                          <a:cs typeface="Calibri"/>
                          <a:sym typeface="Calibri"/>
                        </a:rPr>
                        <a:t>TFI 1.1</a:t>
                      </a:r>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latin typeface="Calibri"/>
                          <a:ea typeface="Calibri"/>
                          <a:cs typeface="Calibri"/>
                          <a:sym typeface="Calibri"/>
                        </a:rPr>
                        <a:t>Team Composition</a:t>
                      </a:r>
                      <a:endParaRPr/>
                    </a:p>
                  </a:txBody>
                  <a:tcPr marL="91450" marR="91450" marT="45725" marB="45725"/>
                </a:tc>
                <a:extLst>
                  <a:ext uri="{0D108BD9-81ED-4DB2-BD59-A6C34878D82A}">
                    <a16:rowId xmlns:a16="http://schemas.microsoft.com/office/drawing/2014/main" val="10001"/>
                  </a:ext>
                </a:extLst>
              </a:tr>
              <a:tr h="286375">
                <a:tc>
                  <a:txBody>
                    <a:bodyPr/>
                    <a:lstStyle/>
                    <a:p>
                      <a:pPr marL="0" marR="0" lvl="0" indent="0" algn="l" rtl="0">
                        <a:spcBef>
                          <a:spcPts val="0"/>
                        </a:spcBef>
                        <a:spcAft>
                          <a:spcPts val="0"/>
                        </a:spcAft>
                        <a:buNone/>
                      </a:pPr>
                      <a:r>
                        <a:rPr lang="en-US" sz="1600">
                          <a:solidFill>
                            <a:schemeClr val="dk2"/>
                          </a:solidFill>
                          <a:latin typeface="Calibri"/>
                          <a:ea typeface="Calibri"/>
                          <a:cs typeface="Calibri"/>
                          <a:sym typeface="Calibri"/>
                        </a:rPr>
                        <a:t>TFI 1.2</a:t>
                      </a:r>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latin typeface="Calibri"/>
                          <a:ea typeface="Calibri"/>
                          <a:cs typeface="Calibri"/>
                          <a:sym typeface="Calibri"/>
                        </a:rPr>
                        <a:t>Team Operating Procedures</a:t>
                      </a:r>
                      <a:endParaRPr/>
                    </a:p>
                  </a:txBody>
                  <a:tcPr marL="91450" marR="91450" marT="45725" marB="45725"/>
                </a:tc>
                <a:extLst>
                  <a:ext uri="{0D108BD9-81ED-4DB2-BD59-A6C34878D82A}">
                    <a16:rowId xmlns:a16="http://schemas.microsoft.com/office/drawing/2014/main" val="10002"/>
                  </a:ext>
                </a:extLst>
              </a:tr>
            </a:tbl>
          </a:graphicData>
        </a:graphic>
      </p:graphicFrame>
      <p:sp>
        <p:nvSpPr>
          <p:cNvPr id="123" name="Google Shape;123;p27"/>
          <p:cNvSpPr txBox="1">
            <a:spLocks noGrp="1"/>
          </p:cNvSpPr>
          <p:nvPr>
            <p:ph type="title"/>
          </p:nvPr>
        </p:nvSpPr>
        <p:spPr>
          <a:xfrm>
            <a:off x="1111747" y="215085"/>
            <a:ext cx="6987106" cy="91535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240"/>
              <a:buFont typeface="Twentieth Century"/>
              <a:buNone/>
            </a:pPr>
            <a:r>
              <a:rPr lang="en-US" sz="3240"/>
              <a:t> Tier 1: Professional Learning Roadmap</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8"/>
          <p:cNvSpPr txBox="1">
            <a:spLocks noGrp="1"/>
          </p:cNvSpPr>
          <p:nvPr>
            <p:ph type="title"/>
          </p:nvPr>
        </p:nvSpPr>
        <p:spPr>
          <a:xfrm>
            <a:off x="365298" y="350815"/>
            <a:ext cx="6987106" cy="91535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4400"/>
              <a:buFont typeface="Twentieth Century"/>
              <a:buNone/>
            </a:pPr>
            <a:r>
              <a:rPr lang="en-US"/>
              <a:t>It is important…</a:t>
            </a:r>
            <a:endParaRPr/>
          </a:p>
        </p:txBody>
      </p:sp>
      <p:sp>
        <p:nvSpPr>
          <p:cNvPr id="129" name="Google Shape;129;p28"/>
          <p:cNvSpPr txBox="1">
            <a:spLocks noGrp="1"/>
          </p:cNvSpPr>
          <p:nvPr>
            <p:ph type="body" idx="1"/>
          </p:nvPr>
        </p:nvSpPr>
        <p:spPr>
          <a:xfrm>
            <a:off x="-429622" y="1591030"/>
            <a:ext cx="8257568" cy="4691069"/>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200"/>
              <a:buNone/>
            </a:pPr>
            <a:r>
              <a:rPr lang="en-US">
                <a:solidFill>
                  <a:srgbClr val="000000"/>
                </a:solidFill>
                <a:latin typeface="Twentieth Century"/>
                <a:ea typeface="Twentieth Century"/>
                <a:cs typeface="Twentieth Century"/>
                <a:sym typeface="Twentieth Century"/>
              </a:rPr>
              <a:t>to have </a:t>
            </a:r>
            <a:endParaRPr/>
          </a:p>
          <a:p>
            <a:pPr marL="0" lvl="0" indent="0" algn="ctr" rtl="0">
              <a:spcBef>
                <a:spcPts val="640"/>
              </a:spcBef>
              <a:spcAft>
                <a:spcPts val="0"/>
              </a:spcAft>
              <a:buSzPts val="3200"/>
              <a:buNone/>
            </a:pPr>
            <a:r>
              <a:rPr lang="en-US">
                <a:solidFill>
                  <a:srgbClr val="000000"/>
                </a:solidFill>
                <a:latin typeface="Twentieth Century"/>
                <a:ea typeface="Twentieth Century"/>
                <a:cs typeface="Twentieth Century"/>
                <a:sym typeface="Twentieth Century"/>
              </a:rPr>
              <a:t>both non-classroom </a:t>
            </a:r>
            <a:endParaRPr/>
          </a:p>
          <a:p>
            <a:pPr marL="0" lvl="0" indent="0" algn="ctr" rtl="0">
              <a:spcBef>
                <a:spcPts val="640"/>
              </a:spcBef>
              <a:spcAft>
                <a:spcPts val="0"/>
              </a:spcAft>
              <a:buSzPts val="3200"/>
              <a:buNone/>
            </a:pPr>
            <a:r>
              <a:rPr lang="en-US">
                <a:solidFill>
                  <a:srgbClr val="000000"/>
                </a:solidFill>
                <a:latin typeface="Twentieth Century"/>
                <a:ea typeface="Twentieth Century"/>
                <a:cs typeface="Twentieth Century"/>
                <a:sym typeface="Twentieth Century"/>
              </a:rPr>
              <a:t>and classroom systems </a:t>
            </a:r>
            <a:endParaRPr/>
          </a:p>
          <a:p>
            <a:pPr marL="0" lvl="0" indent="0" algn="ctr" rtl="0">
              <a:spcBef>
                <a:spcPts val="640"/>
              </a:spcBef>
              <a:spcAft>
                <a:spcPts val="0"/>
              </a:spcAft>
              <a:buSzPts val="3200"/>
              <a:buNone/>
            </a:pPr>
            <a:r>
              <a:rPr lang="en-US">
                <a:solidFill>
                  <a:srgbClr val="000000"/>
                </a:solidFill>
                <a:latin typeface="Twentieth Century"/>
                <a:ea typeface="Twentieth Century"/>
                <a:cs typeface="Twentieth Century"/>
                <a:sym typeface="Twentieth Century"/>
              </a:rPr>
              <a:t>in place in order</a:t>
            </a:r>
            <a:endParaRPr/>
          </a:p>
          <a:p>
            <a:pPr marL="0" lvl="0" indent="0" algn="ctr" rtl="0">
              <a:spcBef>
                <a:spcPts val="640"/>
              </a:spcBef>
              <a:spcAft>
                <a:spcPts val="0"/>
              </a:spcAft>
              <a:buSzPts val="3200"/>
              <a:buNone/>
            </a:pPr>
            <a:r>
              <a:rPr lang="en-US">
                <a:solidFill>
                  <a:srgbClr val="000000"/>
                </a:solidFill>
                <a:latin typeface="Twentieth Century"/>
                <a:ea typeface="Twentieth Century"/>
                <a:cs typeface="Twentieth Century"/>
                <a:sym typeface="Twentieth Century"/>
              </a:rPr>
              <a:t> to support </a:t>
            </a:r>
            <a:endParaRPr/>
          </a:p>
          <a:p>
            <a:pPr marL="0" lvl="0" indent="0" algn="ctr" rtl="0">
              <a:spcBef>
                <a:spcPts val="960"/>
              </a:spcBef>
              <a:spcAft>
                <a:spcPts val="0"/>
              </a:spcAft>
              <a:buSzPts val="4800"/>
              <a:buNone/>
            </a:pPr>
            <a:r>
              <a:rPr lang="en-US" sz="4800" b="1">
                <a:solidFill>
                  <a:srgbClr val="183A97"/>
                </a:solidFill>
                <a:latin typeface="Twentieth Century"/>
                <a:ea typeface="Twentieth Century"/>
                <a:cs typeface="Twentieth Century"/>
                <a:sym typeface="Twentieth Century"/>
              </a:rPr>
              <a:t>all students</a:t>
            </a:r>
            <a:endParaRPr sz="4800">
              <a:solidFill>
                <a:srgbClr val="183A97"/>
              </a:solidFill>
              <a:latin typeface="Twentieth Century"/>
              <a:ea typeface="Twentieth Century"/>
              <a:cs typeface="Twentieth Century"/>
              <a:sym typeface="Twentieth Century"/>
            </a:endParaRPr>
          </a:p>
          <a:p>
            <a:pPr marL="342900" lvl="0" indent="-139700" algn="l" rtl="0">
              <a:spcBef>
                <a:spcPts val="640"/>
              </a:spcBef>
              <a:spcAft>
                <a:spcPts val="0"/>
              </a:spcAft>
              <a:buSzPts val="3200"/>
              <a:buNone/>
            </a:pPr>
            <a:endParaRPr>
              <a:latin typeface="Twentieth Century"/>
              <a:ea typeface="Twentieth Century"/>
              <a:cs typeface="Twentieth Century"/>
              <a:sym typeface="Twentieth Century"/>
            </a:endParaRPr>
          </a:p>
        </p:txBody>
      </p:sp>
      <p:pic>
        <p:nvPicPr>
          <p:cNvPr id="130" name="Google Shape;130;p28" descr="http://www.palmbeachschools.org/edfoundation/images/MiddleSchoolStudents.jpg" title="Picture shows students carrying books and backpacks"/>
          <p:cNvPicPr preferRelativeResize="0"/>
          <p:nvPr/>
        </p:nvPicPr>
        <p:blipFill rotWithShape="1">
          <a:blip r:embed="rId3">
            <a:alphaModFix/>
          </a:blip>
          <a:srcRect/>
          <a:stretch/>
        </p:blipFill>
        <p:spPr>
          <a:xfrm>
            <a:off x="6304766" y="2653646"/>
            <a:ext cx="2482370" cy="1929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9"/>
          <p:cNvSpPr txBox="1">
            <a:spLocks noGrp="1"/>
          </p:cNvSpPr>
          <p:nvPr>
            <p:ph type="title"/>
          </p:nvPr>
        </p:nvSpPr>
        <p:spPr>
          <a:xfrm>
            <a:off x="910986" y="288118"/>
            <a:ext cx="6987106" cy="91535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3959"/>
              <a:buFont typeface="Twentieth Century"/>
              <a:buNone/>
            </a:pPr>
            <a:r>
              <a:rPr lang="en-US" sz="3959"/>
              <a:t>Big Ideas of Classroom Systems</a:t>
            </a:r>
            <a:endParaRPr/>
          </a:p>
        </p:txBody>
      </p:sp>
      <p:sp>
        <p:nvSpPr>
          <p:cNvPr id="136" name="Google Shape;136;p29"/>
          <p:cNvSpPr txBox="1">
            <a:spLocks noGrp="1"/>
          </p:cNvSpPr>
          <p:nvPr>
            <p:ph type="body" idx="1"/>
          </p:nvPr>
        </p:nvSpPr>
        <p:spPr>
          <a:xfrm>
            <a:off x="365298" y="1424540"/>
            <a:ext cx="8461068" cy="4866730"/>
          </a:xfrm>
          <a:prstGeom prst="rect">
            <a:avLst/>
          </a:prstGeom>
          <a:noFill/>
          <a:ln>
            <a:noFill/>
          </a:ln>
        </p:spPr>
        <p:txBody>
          <a:bodyPr spcFirstLastPara="1" wrap="square" lIns="91425" tIns="45700" rIns="91425" bIns="45700" anchor="t" anchorCtr="0">
            <a:noAutofit/>
          </a:bodyPr>
          <a:lstStyle/>
          <a:p>
            <a:pPr marL="457200" lvl="0" indent="-342900" algn="l" rtl="0">
              <a:lnSpc>
                <a:spcPct val="80000"/>
              </a:lnSpc>
              <a:spcBef>
                <a:spcPts val="0"/>
              </a:spcBef>
              <a:spcAft>
                <a:spcPts val="0"/>
              </a:spcAft>
              <a:buSzPts val="2480"/>
              <a:buChar char="▪"/>
            </a:pPr>
            <a:r>
              <a:rPr lang="en-US" sz="2480">
                <a:solidFill>
                  <a:srgbClr val="000000"/>
                </a:solidFill>
              </a:rPr>
              <a:t>Positive classroom systems provide a felt sense of safety by maximizing predictability.</a:t>
            </a:r>
            <a:endParaRPr/>
          </a:p>
          <a:p>
            <a:pPr marL="457200" lvl="0" indent="-342900" algn="l" rtl="0">
              <a:lnSpc>
                <a:spcPct val="80000"/>
              </a:lnSpc>
              <a:spcBef>
                <a:spcPts val="2400"/>
              </a:spcBef>
              <a:spcAft>
                <a:spcPts val="0"/>
              </a:spcAft>
              <a:buSzPts val="2480"/>
              <a:buChar char="▪"/>
            </a:pPr>
            <a:r>
              <a:rPr lang="en-US" sz="2480">
                <a:solidFill>
                  <a:srgbClr val="000000"/>
                </a:solidFill>
              </a:rPr>
              <a:t>Positive classroom systems are designed to promote connection and a sense of belonging. </a:t>
            </a:r>
            <a:endParaRPr/>
          </a:p>
          <a:p>
            <a:pPr marL="457200" lvl="0" indent="-342900" algn="l" rtl="0">
              <a:lnSpc>
                <a:spcPct val="80000"/>
              </a:lnSpc>
              <a:spcBef>
                <a:spcPts val="2400"/>
              </a:spcBef>
              <a:spcAft>
                <a:spcPts val="0"/>
              </a:spcAft>
              <a:buSzPts val="2480"/>
              <a:buChar char="▪"/>
            </a:pPr>
            <a:r>
              <a:rPr lang="en-US" sz="2480">
                <a:solidFill>
                  <a:srgbClr val="000000"/>
                </a:solidFill>
              </a:rPr>
              <a:t>Positive classroom systems teach students how to demonstrate school wide expectations within the routines of the classroom.</a:t>
            </a:r>
            <a:endParaRPr/>
          </a:p>
          <a:p>
            <a:pPr marL="457200" lvl="0" indent="-342900" algn="l" rtl="0">
              <a:lnSpc>
                <a:spcPct val="80000"/>
              </a:lnSpc>
              <a:spcBef>
                <a:spcPts val="2400"/>
              </a:spcBef>
              <a:spcAft>
                <a:spcPts val="0"/>
              </a:spcAft>
              <a:buSzPts val="2480"/>
              <a:buChar char="▪"/>
            </a:pPr>
            <a:r>
              <a:rPr lang="en-US" sz="2480">
                <a:solidFill>
                  <a:srgbClr val="000000"/>
                </a:solidFill>
              </a:rPr>
              <a:t>Positive classroom systems provide recognition and celebrate success.</a:t>
            </a:r>
            <a:endParaRPr/>
          </a:p>
          <a:p>
            <a:pPr marL="457200" lvl="0" indent="-342900" algn="l" rtl="0">
              <a:lnSpc>
                <a:spcPct val="80000"/>
              </a:lnSpc>
              <a:spcBef>
                <a:spcPts val="2400"/>
              </a:spcBef>
              <a:spcAft>
                <a:spcPts val="0"/>
              </a:spcAft>
              <a:buSzPts val="2480"/>
              <a:buChar char="▪"/>
            </a:pPr>
            <a:r>
              <a:rPr lang="en-US" sz="2480">
                <a:solidFill>
                  <a:srgbClr val="000000"/>
                </a:solidFill>
              </a:rPr>
              <a:t>Positive classroom systems support behavioral growth that focuses on teaching replacement behaviors, skill building and providing practice opportunities.</a:t>
            </a:r>
            <a:endParaRPr/>
          </a:p>
          <a:p>
            <a:pPr marL="342900" lvl="0" indent="-185420" algn="l" rtl="0">
              <a:lnSpc>
                <a:spcPct val="80000"/>
              </a:lnSpc>
              <a:spcBef>
                <a:spcPts val="1696"/>
              </a:spcBef>
              <a:spcAft>
                <a:spcPts val="0"/>
              </a:spcAft>
              <a:buSzPts val="2480"/>
              <a:buNone/>
            </a:pPr>
            <a:endParaRPr sz="248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2" name="Title 1">
            <a:extLst>
              <a:ext uri="{FF2B5EF4-FFF2-40B4-BE49-F238E27FC236}">
                <a16:creationId xmlns:a16="http://schemas.microsoft.com/office/drawing/2014/main" id="{E2B5F91B-7B3C-B94A-B51B-D4A1CBBC91A1}"/>
              </a:ext>
            </a:extLst>
          </p:cNvPr>
          <p:cNvSpPr>
            <a:spLocks noGrp="1"/>
          </p:cNvSpPr>
          <p:nvPr>
            <p:ph type="title"/>
          </p:nvPr>
        </p:nvSpPr>
        <p:spPr/>
        <p:txBody>
          <a:bodyPr/>
          <a:lstStyle/>
          <a:p>
            <a:r>
              <a:rPr lang="en-US" sz="2000" dirty="0">
                <a:solidFill>
                  <a:srgbClr val="1D2A53"/>
                </a:solidFill>
              </a:rPr>
              <a:t>Classroom </a:t>
            </a:r>
            <a:br>
              <a:rPr lang="en-US" sz="2000" dirty="0">
                <a:solidFill>
                  <a:srgbClr val="1D2A53"/>
                </a:solidFill>
              </a:rPr>
            </a:br>
            <a:r>
              <a:rPr lang="en-US" sz="2000" dirty="0">
                <a:solidFill>
                  <a:srgbClr val="1D2A53"/>
                </a:solidFill>
              </a:rPr>
              <a:t>Management</a:t>
            </a:r>
            <a:br>
              <a:rPr lang="en-US" sz="2000" dirty="0">
                <a:solidFill>
                  <a:srgbClr val="1D2A53"/>
                </a:solidFill>
              </a:rPr>
            </a:br>
            <a:r>
              <a:rPr lang="en-US" sz="2000" dirty="0">
                <a:solidFill>
                  <a:srgbClr val="1D2A53"/>
                </a:solidFill>
              </a:rPr>
              <a:t>Practices</a:t>
            </a:r>
            <a:br>
              <a:rPr lang="en-US" sz="1200" dirty="0">
                <a:solidFill>
                  <a:schemeClr val="dk1"/>
                </a:solidFill>
                <a:latin typeface="Calibri"/>
                <a:ea typeface="Calibri"/>
                <a:cs typeface="Calibri"/>
                <a:sym typeface="Calibri"/>
              </a:rPr>
            </a:br>
            <a:endParaRPr lang="en-US" sz="2000" dirty="0"/>
          </a:p>
        </p:txBody>
      </p:sp>
      <p:pic>
        <p:nvPicPr>
          <p:cNvPr id="142" name="Google Shape;142;p30" descr="Six classroom practices: physical environment, classroom teaching matrix, active supervision, encouraging appropriate behavior, continuum of response strategies for inappropriate behaviors, engagement and opportunities to respond.  Physical environment is highlighted on this slide. "/>
          <p:cNvPicPr preferRelativeResize="0"/>
          <p:nvPr/>
        </p:nvPicPr>
        <p:blipFill rotWithShape="1">
          <a:blip r:embed="rId3">
            <a:alphaModFix/>
          </a:blip>
          <a:srcRect/>
          <a:stretch/>
        </p:blipFill>
        <p:spPr>
          <a:xfrm>
            <a:off x="-195926" y="-117296"/>
            <a:ext cx="9339926" cy="7241708"/>
          </a:xfrm>
          <a:prstGeom prst="rect">
            <a:avLst/>
          </a:prstGeom>
          <a:noFill/>
          <a:ln>
            <a:noFill/>
          </a:ln>
        </p:spPr>
      </p:pic>
      <p:sp>
        <p:nvSpPr>
          <p:cNvPr id="143" name="Google Shape;143;p30"/>
          <p:cNvSpPr txBox="1">
            <a:spLocks noGrp="1"/>
          </p:cNvSpPr>
          <p:nvPr>
            <p:ph type="body" idx="4294967295"/>
          </p:nvPr>
        </p:nvSpPr>
        <p:spPr>
          <a:xfrm>
            <a:off x="6237288" y="420688"/>
            <a:ext cx="2906712" cy="6437312"/>
          </a:xfrm>
          <a:prstGeom prst="rect">
            <a:avLst/>
          </a:prstGeom>
          <a:solidFill>
            <a:srgbClr val="FFFFFF">
              <a:alpha val="69800"/>
            </a:srgbClr>
          </a:solidFill>
          <a:ln>
            <a:noFill/>
          </a:ln>
        </p:spPr>
        <p:txBody>
          <a:bodyPr spcFirstLastPara="1" wrap="square" lIns="91425" tIns="45700" rIns="91425" bIns="45700" anchor="t" anchorCtr="0">
            <a:noAutofit/>
          </a:bodyPr>
          <a:lstStyle/>
          <a:p>
            <a:pPr marL="0" lvl="0" indent="0" algn="ctr" rtl="0">
              <a:spcBef>
                <a:spcPts val="0"/>
              </a:spcBef>
              <a:spcAft>
                <a:spcPts val="0"/>
              </a:spcAft>
              <a:buSzPts val="2000"/>
              <a:buNone/>
            </a:pPr>
            <a:r>
              <a:rPr lang="en-US" sz="2000" b="1">
                <a:solidFill>
                  <a:srgbClr val="B85B22"/>
                </a:solidFill>
              </a:rPr>
              <a:t>6 Classroom Practices</a:t>
            </a:r>
            <a:endParaRPr/>
          </a:p>
          <a:p>
            <a:pPr marL="287337" lvl="0" indent="-287337" algn="l" rtl="0">
              <a:spcBef>
                <a:spcPts val="1800"/>
              </a:spcBef>
              <a:spcAft>
                <a:spcPts val="0"/>
              </a:spcAft>
              <a:buClr>
                <a:schemeClr val="dk2"/>
              </a:buClr>
              <a:buSzPts val="1600"/>
              <a:buAutoNum type="arabicPeriod"/>
            </a:pPr>
            <a:r>
              <a:rPr lang="en-US" sz="1600">
                <a:highlight>
                  <a:srgbClr val="FFFF00"/>
                </a:highlight>
              </a:rPr>
              <a:t>Physical environment</a:t>
            </a:r>
            <a:endParaRPr>
              <a:highlight>
                <a:srgbClr val="FFFF00"/>
              </a:highlight>
            </a:endParaRPr>
          </a:p>
          <a:p>
            <a:pPr marL="287337" lvl="0" indent="-287337" algn="l" rtl="0">
              <a:spcBef>
                <a:spcPts val="900"/>
              </a:spcBef>
              <a:spcAft>
                <a:spcPts val="0"/>
              </a:spcAft>
              <a:buClr>
                <a:schemeClr val="dk2"/>
              </a:buClr>
              <a:buSzPts val="1600"/>
              <a:buAutoNum type="arabicPeriod"/>
            </a:pPr>
            <a:r>
              <a:rPr lang="en-US" sz="1600"/>
              <a:t>Classroom Teaching Matrix (Expectations, Rules, Routines)</a:t>
            </a:r>
            <a:endParaRPr/>
          </a:p>
          <a:p>
            <a:pPr marL="287337" lvl="0" indent="-287337" algn="l" rtl="0">
              <a:spcBef>
                <a:spcPts val="900"/>
              </a:spcBef>
              <a:spcAft>
                <a:spcPts val="0"/>
              </a:spcAft>
              <a:buClr>
                <a:schemeClr val="dk2"/>
              </a:buClr>
              <a:buSzPts val="1600"/>
              <a:buFont typeface="Noto Sans Symbols"/>
              <a:buAutoNum type="arabicPeriod"/>
            </a:pPr>
            <a:r>
              <a:rPr lang="en-US" sz="1600">
                <a:solidFill>
                  <a:srgbClr val="1D2A53"/>
                </a:solidFill>
              </a:rPr>
              <a:t>Active Supervision</a:t>
            </a:r>
            <a:endParaRPr/>
          </a:p>
          <a:p>
            <a:pPr marL="287337" lvl="0" indent="-287337" algn="l" rtl="0">
              <a:spcBef>
                <a:spcPts val="900"/>
              </a:spcBef>
              <a:spcAft>
                <a:spcPts val="0"/>
              </a:spcAft>
              <a:buClr>
                <a:schemeClr val="dk2"/>
              </a:buClr>
              <a:buSzPts val="1600"/>
              <a:buAutoNum type="arabicPeriod"/>
            </a:pPr>
            <a:r>
              <a:rPr lang="en-US" sz="1600"/>
              <a:t>Encouraging Appropriate Behavior</a:t>
            </a:r>
            <a:endParaRPr/>
          </a:p>
          <a:p>
            <a:pPr marL="463550" lvl="1" indent="-174625" algn="l" rtl="0">
              <a:spcBef>
                <a:spcPts val="0"/>
              </a:spcBef>
              <a:spcAft>
                <a:spcPts val="0"/>
              </a:spcAft>
              <a:buClr>
                <a:schemeClr val="dk2"/>
              </a:buClr>
              <a:buSzPts val="1400"/>
              <a:buChar char="▪"/>
            </a:pPr>
            <a:r>
              <a:rPr lang="en-US" sz="1400">
                <a:solidFill>
                  <a:srgbClr val="B85B22"/>
                </a:solidFill>
              </a:rPr>
              <a:t>Direct instruction of expectations, rules, routines</a:t>
            </a:r>
            <a:endParaRPr/>
          </a:p>
          <a:p>
            <a:pPr marL="463550" lvl="1" indent="-174625" algn="l" rtl="0">
              <a:spcBef>
                <a:spcPts val="0"/>
              </a:spcBef>
              <a:spcAft>
                <a:spcPts val="0"/>
              </a:spcAft>
              <a:buClr>
                <a:schemeClr val="dk2"/>
              </a:buClr>
              <a:buSzPts val="1400"/>
              <a:buChar char="▪"/>
            </a:pPr>
            <a:r>
              <a:rPr lang="en-US" sz="1400">
                <a:solidFill>
                  <a:srgbClr val="B85B22"/>
                </a:solidFill>
              </a:rPr>
              <a:t>Preventative Prompts</a:t>
            </a:r>
            <a:endParaRPr/>
          </a:p>
          <a:p>
            <a:pPr marL="463550" lvl="1" indent="-174625" algn="l" rtl="0">
              <a:spcBef>
                <a:spcPts val="0"/>
              </a:spcBef>
              <a:spcAft>
                <a:spcPts val="0"/>
              </a:spcAft>
              <a:buClr>
                <a:schemeClr val="dk2"/>
              </a:buClr>
              <a:buSzPts val="1400"/>
              <a:buChar char="▪"/>
            </a:pPr>
            <a:r>
              <a:rPr lang="en-US" sz="1400">
                <a:solidFill>
                  <a:srgbClr val="B85B22"/>
                </a:solidFill>
              </a:rPr>
              <a:t>Specific Praise for Behavior</a:t>
            </a:r>
            <a:endParaRPr/>
          </a:p>
          <a:p>
            <a:pPr marL="463550" lvl="1" indent="-174625" algn="l" rtl="0">
              <a:spcBef>
                <a:spcPts val="0"/>
              </a:spcBef>
              <a:spcAft>
                <a:spcPts val="0"/>
              </a:spcAft>
              <a:buClr>
                <a:schemeClr val="dk2"/>
              </a:buClr>
              <a:buSzPts val="1400"/>
              <a:buChar char="▪"/>
            </a:pPr>
            <a:r>
              <a:rPr lang="en-US" sz="1400">
                <a:solidFill>
                  <a:srgbClr val="B85B22"/>
                </a:solidFill>
              </a:rPr>
              <a:t>Individual Reinforcers</a:t>
            </a:r>
            <a:endParaRPr/>
          </a:p>
          <a:p>
            <a:pPr marL="463550" lvl="1" indent="-174625" algn="l" rtl="0">
              <a:spcBef>
                <a:spcPts val="0"/>
              </a:spcBef>
              <a:spcAft>
                <a:spcPts val="0"/>
              </a:spcAft>
              <a:buClr>
                <a:schemeClr val="dk2"/>
              </a:buClr>
              <a:buSzPts val="1400"/>
              <a:buChar char="▪"/>
            </a:pPr>
            <a:r>
              <a:rPr lang="en-US" sz="1400">
                <a:solidFill>
                  <a:srgbClr val="B85B22"/>
                </a:solidFill>
              </a:rPr>
              <a:t>Class-Wide Group Contingency</a:t>
            </a:r>
            <a:endParaRPr/>
          </a:p>
          <a:p>
            <a:pPr marL="287337" lvl="0" indent="-287337" algn="l" rtl="0">
              <a:spcBef>
                <a:spcPts val="900"/>
              </a:spcBef>
              <a:spcAft>
                <a:spcPts val="0"/>
              </a:spcAft>
              <a:buClr>
                <a:schemeClr val="dk2"/>
              </a:buClr>
              <a:buSzPts val="1600"/>
              <a:buFont typeface="Noto Sans Symbols"/>
              <a:buAutoNum type="arabicPeriod"/>
            </a:pPr>
            <a:r>
              <a:rPr lang="en-US" sz="1600"/>
              <a:t>Continuum of Response Strategies for Inappropriate Behaviors</a:t>
            </a:r>
            <a:endParaRPr sz="1400">
              <a:solidFill>
                <a:srgbClr val="DD8047"/>
              </a:solidFill>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Praise other students/groups</a:t>
            </a:r>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Specific Error Correction</a:t>
            </a:r>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Etc.</a:t>
            </a:r>
            <a:endParaRPr/>
          </a:p>
          <a:p>
            <a:pPr marL="342900" lvl="0" indent="0" algn="l" rtl="0">
              <a:spcBef>
                <a:spcPts val="900"/>
              </a:spcBef>
              <a:spcAft>
                <a:spcPts val="0"/>
              </a:spcAft>
              <a:buNone/>
            </a:pPr>
            <a:r>
              <a:rPr lang="en-US" sz="1600"/>
              <a:t>6. Engagement &amp; Opportunities to Respond</a:t>
            </a:r>
            <a:endParaRPr/>
          </a:p>
        </p:txBody>
      </p:sp>
      <p:sp>
        <p:nvSpPr>
          <p:cNvPr id="144" name="Google Shape;144;p30"/>
          <p:cNvSpPr txBox="1"/>
          <p:nvPr/>
        </p:nvSpPr>
        <p:spPr>
          <a:xfrm>
            <a:off x="-1" y="6280919"/>
            <a:ext cx="6054600" cy="5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a:solidFill>
                  <a:schemeClr val="dk1"/>
                </a:solidFill>
                <a:latin typeface="Twentieth Century"/>
                <a:ea typeface="Twentieth Century"/>
                <a:cs typeface="Twentieth Century"/>
                <a:sym typeface="Twentieth Century"/>
              </a:rPr>
              <a:t>Rev 3-16-19. Midwest PBIS Network. Developed through the ongoing research and shared knowledge of many partners, including the National TA Center on PBIS, Midwest PBIS Network, Mid-Atlantic PBIS Network, Missouri PBIS, Lincoln Public Schools, Brandi Simonsen (UConn) &amp; Diane Myers (Texas Women’s University).</a:t>
            </a:r>
            <a:endParaRPr/>
          </a:p>
        </p:txBody>
      </p:sp>
      <p:pic>
        <p:nvPicPr>
          <p:cNvPr id="145" name="Google Shape;145;p3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877" y="5764699"/>
            <a:ext cx="516225" cy="516225"/>
          </a:xfrm>
          <a:prstGeom prst="rect">
            <a:avLst/>
          </a:prstGeom>
          <a:noFill/>
          <a:ln>
            <a:noFill/>
          </a:ln>
        </p:spPr>
      </p:pic>
      <p:sp>
        <p:nvSpPr>
          <p:cNvPr id="146" name="Google Shape;146;p30"/>
          <p:cNvSpPr/>
          <p:nvPr/>
        </p:nvSpPr>
        <p:spPr>
          <a:xfrm>
            <a:off x="-6" y="155775"/>
            <a:ext cx="38280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rgbClr val="1D2A53"/>
                </a:solidFill>
                <a:latin typeface="Twentieth Century"/>
                <a:ea typeface="Twentieth Century"/>
                <a:cs typeface="Twentieth Century"/>
                <a:sym typeface="Twentieth Century"/>
              </a:rPr>
              <a:t>Classroom </a:t>
            </a:r>
            <a:br>
              <a:rPr lang="en-US" sz="3200" dirty="0">
                <a:solidFill>
                  <a:srgbClr val="1D2A53"/>
                </a:solidFill>
                <a:latin typeface="Twentieth Century"/>
                <a:ea typeface="Twentieth Century"/>
                <a:cs typeface="Twentieth Century"/>
                <a:sym typeface="Twentieth Century"/>
              </a:rPr>
            </a:br>
            <a:r>
              <a:rPr lang="en-US" sz="3200" dirty="0">
                <a:solidFill>
                  <a:srgbClr val="1D2A53"/>
                </a:solidFill>
                <a:latin typeface="Twentieth Century"/>
                <a:ea typeface="Twentieth Century"/>
                <a:cs typeface="Twentieth Century"/>
                <a:sym typeface="Twentieth Century"/>
              </a:rPr>
              <a:t>Management</a:t>
            </a:r>
            <a:br>
              <a:rPr lang="en-US" sz="3200" dirty="0">
                <a:solidFill>
                  <a:srgbClr val="1D2A53"/>
                </a:solidFill>
                <a:latin typeface="Twentieth Century"/>
                <a:ea typeface="Twentieth Century"/>
                <a:cs typeface="Twentieth Century"/>
                <a:sym typeface="Twentieth Century"/>
              </a:rPr>
            </a:br>
            <a:r>
              <a:rPr lang="en-US" sz="3200" dirty="0">
                <a:solidFill>
                  <a:srgbClr val="1D2A53"/>
                </a:solidFill>
                <a:latin typeface="Twentieth Century"/>
                <a:ea typeface="Twentieth Century"/>
                <a:cs typeface="Twentieth Century"/>
                <a:sym typeface="Twentieth Century"/>
              </a:rPr>
              <a:t>Practices</a:t>
            </a:r>
            <a:endParaRPr sz="1800" dirty="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1"/>
          <p:cNvSpPr txBox="1">
            <a:spLocks noGrp="1"/>
          </p:cNvSpPr>
          <p:nvPr>
            <p:ph type="title"/>
          </p:nvPr>
        </p:nvSpPr>
        <p:spPr>
          <a:xfrm>
            <a:off x="1190423" y="188490"/>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000"/>
              <a:buFont typeface="Twentieth Century"/>
              <a:buNone/>
            </a:pPr>
            <a:r>
              <a:rPr lang="en-US" sz="3600"/>
              <a:t>The Physical Environment</a:t>
            </a:r>
            <a:endParaRPr/>
          </a:p>
        </p:txBody>
      </p:sp>
      <p:sp>
        <p:nvSpPr>
          <p:cNvPr id="153" name="Google Shape;153;p31"/>
          <p:cNvSpPr txBox="1">
            <a:spLocks noGrp="1"/>
          </p:cNvSpPr>
          <p:nvPr>
            <p:ph type="body" idx="1"/>
          </p:nvPr>
        </p:nvSpPr>
        <p:spPr>
          <a:xfrm>
            <a:off x="6214024" y="757175"/>
            <a:ext cx="2368200" cy="4691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r>
              <a:rPr lang="en-US" sz="1600">
                <a:solidFill>
                  <a:schemeClr val="dk1"/>
                </a:solidFill>
              </a:rPr>
              <a:t>Teachers can prevent many instances of problem behavior and minimize disruptions by strategically planning the arrangement of the physical environment (Wong &amp; Wong, 2009)</a:t>
            </a:r>
            <a:endParaRPr sz="1400">
              <a:solidFill>
                <a:srgbClr val="000000"/>
              </a:solidFill>
            </a:endParaRPr>
          </a:p>
          <a:p>
            <a:pPr marL="0" lvl="0" indent="0" algn="l" rtl="0">
              <a:spcBef>
                <a:spcPts val="0"/>
              </a:spcBef>
              <a:spcAft>
                <a:spcPts val="0"/>
              </a:spcAft>
              <a:buClr>
                <a:srgbClr val="000000"/>
              </a:buClr>
              <a:buSzPts val="1800"/>
              <a:buFont typeface="Arial"/>
              <a:buNone/>
            </a:pPr>
            <a:endParaRPr sz="1800">
              <a:solidFill>
                <a:schemeClr val="dk1"/>
              </a:solidFill>
            </a:endParaRPr>
          </a:p>
          <a:p>
            <a:pPr marL="285750" lvl="0" indent="-260350" algn="l" rtl="0">
              <a:spcBef>
                <a:spcPts val="0"/>
              </a:spcBef>
              <a:spcAft>
                <a:spcPts val="0"/>
              </a:spcAft>
              <a:buClr>
                <a:schemeClr val="dk2"/>
              </a:buClr>
              <a:buSzPts val="1400"/>
              <a:buFont typeface="Arial"/>
              <a:buChar char="•"/>
            </a:pPr>
            <a:r>
              <a:rPr lang="en-US" sz="1400"/>
              <a:t>Does the room allow for traffic flow?</a:t>
            </a:r>
            <a:endParaRPr sz="1400">
              <a:solidFill>
                <a:srgbClr val="000000"/>
              </a:solidFill>
            </a:endParaRPr>
          </a:p>
          <a:p>
            <a:pPr marL="285750" lvl="0" indent="-260350" algn="l" rtl="0">
              <a:spcBef>
                <a:spcPts val="0"/>
              </a:spcBef>
              <a:spcAft>
                <a:spcPts val="0"/>
              </a:spcAft>
              <a:buClr>
                <a:schemeClr val="dk2"/>
              </a:buClr>
              <a:buSzPts val="1400"/>
              <a:buFont typeface="Arial"/>
              <a:buChar char="•"/>
            </a:pPr>
            <a:r>
              <a:rPr lang="en-US" sz="1400"/>
              <a:t>Are materials labeled and  easy to access?</a:t>
            </a:r>
            <a:endParaRPr sz="1400">
              <a:solidFill>
                <a:srgbClr val="000000"/>
              </a:solidFill>
            </a:endParaRPr>
          </a:p>
          <a:p>
            <a:pPr marL="285750" lvl="0" indent="-260350" algn="l" rtl="0">
              <a:spcBef>
                <a:spcPts val="0"/>
              </a:spcBef>
              <a:spcAft>
                <a:spcPts val="0"/>
              </a:spcAft>
              <a:buClr>
                <a:schemeClr val="dk2"/>
              </a:buClr>
              <a:buSzPts val="1400"/>
              <a:buFont typeface="Arial"/>
              <a:buChar char="•"/>
            </a:pPr>
            <a:r>
              <a:rPr lang="en-US" sz="1400"/>
              <a:t>Is there a semi-private spot to process emotions and reset?</a:t>
            </a:r>
            <a:endParaRPr sz="1400">
              <a:solidFill>
                <a:srgbClr val="000000"/>
              </a:solidFill>
            </a:endParaRPr>
          </a:p>
          <a:p>
            <a:pPr marL="285750" lvl="0" indent="-260350" algn="l" rtl="0">
              <a:spcBef>
                <a:spcPts val="0"/>
              </a:spcBef>
              <a:spcAft>
                <a:spcPts val="0"/>
              </a:spcAft>
              <a:buClr>
                <a:schemeClr val="dk2"/>
              </a:buClr>
              <a:buSzPts val="1400"/>
              <a:buFont typeface="Arial"/>
              <a:buChar char="•"/>
            </a:pPr>
            <a:r>
              <a:rPr lang="en-US" sz="1400"/>
              <a:t>Does the arrangement promote different types of learning (solo, partner, whole class?)</a:t>
            </a:r>
            <a:endParaRPr sz="1400">
              <a:solidFill>
                <a:srgbClr val="000000"/>
              </a:solidFill>
            </a:endParaRPr>
          </a:p>
          <a:p>
            <a:pPr marL="285750" lvl="0" indent="-285750" algn="l" rtl="0">
              <a:spcBef>
                <a:spcPts val="0"/>
              </a:spcBef>
              <a:spcAft>
                <a:spcPts val="0"/>
              </a:spcAft>
              <a:buClr>
                <a:schemeClr val="dk2"/>
              </a:buClr>
              <a:buSzPts val="1800"/>
              <a:buFont typeface="Arial"/>
              <a:buChar char="•"/>
            </a:pPr>
            <a:r>
              <a:rPr lang="en-US" sz="1400"/>
              <a:t>Does the room offer choice? (i.e. standing, sitting)</a:t>
            </a:r>
            <a:r>
              <a:rPr lang="en-US" sz="1800"/>
              <a:t> </a:t>
            </a:r>
            <a:endParaRPr/>
          </a:p>
        </p:txBody>
      </p:sp>
      <p:pic>
        <p:nvPicPr>
          <p:cNvPr id="154" name="Google Shape;154;p31" descr="This is a picture of an empty classroom with U shaped tables and a set of plastic drawers situated in the middle of the U. "/>
          <p:cNvPicPr preferRelativeResize="0"/>
          <p:nvPr/>
        </p:nvPicPr>
        <p:blipFill rotWithShape="1">
          <a:blip r:embed="rId3">
            <a:alphaModFix/>
          </a:blip>
          <a:srcRect/>
          <a:stretch/>
        </p:blipFill>
        <p:spPr>
          <a:xfrm>
            <a:off x="662981" y="1189995"/>
            <a:ext cx="2368200" cy="236820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350"/>
              </a:srgbClr>
            </a:outerShdw>
          </a:effectLst>
        </p:spPr>
      </p:pic>
      <p:pic>
        <p:nvPicPr>
          <p:cNvPr id="155" name="Google Shape;155;p31" descr="This is a picture of an empty classroom which has a low table with pillows to sit on to the left and other tables with small chairs in the back.  There is a colorful carpet to the right.  "/>
          <p:cNvPicPr preferRelativeResize="0"/>
          <p:nvPr/>
        </p:nvPicPr>
        <p:blipFill rotWithShape="1">
          <a:blip r:embed="rId4">
            <a:alphaModFix/>
          </a:blip>
          <a:srcRect/>
          <a:stretch/>
        </p:blipFill>
        <p:spPr>
          <a:xfrm>
            <a:off x="2879226" y="2247938"/>
            <a:ext cx="2192692" cy="1709556"/>
          </a:xfrm>
          <a:prstGeom prst="rect">
            <a:avLst/>
          </a:prstGeom>
          <a:noFill/>
          <a:ln>
            <a:noFill/>
          </a:ln>
          <a:effectLst>
            <a:outerShdw blurRad="292100" dist="139700" dir="2700000" algn="tl" rotWithShape="0">
              <a:srgbClr val="333333">
                <a:alpha val="64310"/>
              </a:srgbClr>
            </a:outerShdw>
          </a:effectLst>
        </p:spPr>
      </p:pic>
      <p:pic>
        <p:nvPicPr>
          <p:cNvPr id="156" name="Google Shape;156;p31" title="Secondary classroom with neatly arranged tables and chairs.  Materials are hanging on the wall and from the ceiling. "/>
          <p:cNvPicPr preferRelativeResize="0"/>
          <p:nvPr/>
        </p:nvPicPr>
        <p:blipFill rotWithShape="1">
          <a:blip r:embed="rId5">
            <a:alphaModFix/>
          </a:blip>
          <a:srcRect/>
          <a:stretch/>
        </p:blipFill>
        <p:spPr>
          <a:xfrm>
            <a:off x="457200" y="4066838"/>
            <a:ext cx="2912100" cy="1643100"/>
          </a:xfrm>
          <a:prstGeom prst="roundRect">
            <a:avLst>
              <a:gd name="adj" fmla="val 8594"/>
            </a:avLst>
          </a:prstGeom>
          <a:solidFill>
            <a:srgbClr val="ECECEC"/>
          </a:solidFill>
          <a:ln>
            <a:noFill/>
          </a:ln>
          <a:effectLst>
            <a:reflection stA="38000" endPos="28000" dist="5000" dir="5400000" fadeDir="5400012" sy="-100000" algn="bl" rotWithShape="0"/>
          </a:effectLst>
        </p:spPr>
      </p:pic>
      <p:pic>
        <p:nvPicPr>
          <p:cNvPr id="157" name="Google Shape;157;p31" descr="This picture show two students at a high table with one seated on a high stool and the others standing next to the table writing on it.  "/>
          <p:cNvPicPr preferRelativeResize="0"/>
          <p:nvPr/>
        </p:nvPicPr>
        <p:blipFill rotWithShape="1">
          <a:blip r:embed="rId6">
            <a:alphaModFix/>
          </a:blip>
          <a:srcRect/>
          <a:stretch/>
        </p:blipFill>
        <p:spPr>
          <a:xfrm>
            <a:off x="3506345" y="4334225"/>
            <a:ext cx="1735500" cy="18201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31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xfrm>
            <a:off x="1136225" y="350825"/>
            <a:ext cx="6216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The Physical Environment</a:t>
            </a:r>
            <a:endParaRPr/>
          </a:p>
        </p:txBody>
      </p:sp>
      <p:pic>
        <p:nvPicPr>
          <p:cNvPr id="164" name="Google Shape;164;p32" descr="U-shaped table in an elementary classroom. Teacher chair is in the middle with supplies on the shelves behind the chair. "/>
          <p:cNvPicPr preferRelativeResize="0"/>
          <p:nvPr/>
        </p:nvPicPr>
        <p:blipFill rotWithShape="1">
          <a:blip r:embed="rId3">
            <a:alphaModFix/>
          </a:blip>
          <a:srcRect/>
          <a:stretch/>
        </p:blipFill>
        <p:spPr>
          <a:xfrm>
            <a:off x="213351" y="2065199"/>
            <a:ext cx="2789985" cy="1614300"/>
          </a:xfrm>
          <a:prstGeom prst="rect">
            <a:avLst/>
          </a:prstGeom>
          <a:noFill/>
          <a:ln>
            <a:noFill/>
          </a:ln>
          <a:effectLst>
            <a:outerShdw blurRad="57150" dist="19050" dir="5400000" algn="bl" rotWithShape="0">
              <a:srgbClr val="000000">
                <a:alpha val="49020"/>
              </a:srgbClr>
            </a:outerShdw>
          </a:effectLst>
        </p:spPr>
      </p:pic>
      <p:pic>
        <p:nvPicPr>
          <p:cNvPr id="165" name="Google Shape;165;p32" descr="shows a variety of organization systems such as hanging files, plastic tubs and magazine files. "/>
          <p:cNvPicPr preferRelativeResize="0"/>
          <p:nvPr/>
        </p:nvPicPr>
        <p:blipFill rotWithShape="1">
          <a:blip r:embed="rId4">
            <a:alphaModFix/>
          </a:blip>
          <a:srcRect/>
          <a:stretch/>
        </p:blipFill>
        <p:spPr>
          <a:xfrm>
            <a:off x="1832975" y="3762324"/>
            <a:ext cx="2547376" cy="2093625"/>
          </a:xfrm>
          <a:prstGeom prst="rect">
            <a:avLst/>
          </a:prstGeom>
          <a:noFill/>
          <a:ln>
            <a:noFill/>
          </a:ln>
          <a:effectLst>
            <a:outerShdw blurRad="57150" dist="19050" dir="5400000" algn="bl" rotWithShape="0">
              <a:srgbClr val="000000">
                <a:alpha val="49020"/>
              </a:srgbClr>
            </a:outerShdw>
          </a:effectLst>
        </p:spPr>
      </p:pic>
      <p:pic>
        <p:nvPicPr>
          <p:cNvPr id="166" name="Google Shape;166;p32" descr="shows a hanging file labeled 'Absent work bin'"/>
          <p:cNvPicPr preferRelativeResize="0"/>
          <p:nvPr/>
        </p:nvPicPr>
        <p:blipFill rotWithShape="1">
          <a:blip r:embed="rId5">
            <a:alphaModFix/>
          </a:blip>
          <a:srcRect/>
          <a:stretch/>
        </p:blipFill>
        <p:spPr>
          <a:xfrm>
            <a:off x="4583424" y="1996653"/>
            <a:ext cx="1938600" cy="1346700"/>
          </a:xfrm>
          <a:prstGeom prst="rect">
            <a:avLst/>
          </a:prstGeom>
          <a:noFill/>
          <a:ln>
            <a:noFill/>
          </a:ln>
        </p:spPr>
      </p:pic>
      <p:pic>
        <p:nvPicPr>
          <p:cNvPr id="167" name="Google Shape;167;p32" descr="shows a board titled 'No Name' with four clothes pin to hold work.  "/>
          <p:cNvPicPr preferRelativeResize="0"/>
          <p:nvPr/>
        </p:nvPicPr>
        <p:blipFill rotWithShape="1">
          <a:blip r:embed="rId6">
            <a:alphaModFix/>
          </a:blip>
          <a:srcRect/>
          <a:stretch/>
        </p:blipFill>
        <p:spPr>
          <a:xfrm>
            <a:off x="6634962" y="2065200"/>
            <a:ext cx="2135700" cy="1614300"/>
          </a:xfrm>
          <a:prstGeom prst="rect">
            <a:avLst/>
          </a:prstGeom>
          <a:noFill/>
          <a:ln>
            <a:noFill/>
          </a:ln>
        </p:spPr>
      </p:pic>
      <p:pic>
        <p:nvPicPr>
          <p:cNvPr id="168" name="Google Shape;168;p32" descr="Shows a class jobs poster with clothes pins on each job.  Student names are printed on the clothes pins. "/>
          <p:cNvPicPr preferRelativeResize="0"/>
          <p:nvPr/>
        </p:nvPicPr>
        <p:blipFill rotWithShape="1">
          <a:blip r:embed="rId7">
            <a:alphaModFix/>
          </a:blip>
          <a:srcRect/>
          <a:stretch/>
        </p:blipFill>
        <p:spPr>
          <a:xfrm>
            <a:off x="4767329" y="4162652"/>
            <a:ext cx="2006848" cy="1510174"/>
          </a:xfrm>
          <a:prstGeom prst="rect">
            <a:avLst/>
          </a:prstGeom>
          <a:noFill/>
          <a:ln>
            <a:noFill/>
          </a:ln>
          <a:effectLst>
            <a:outerShdw blurRad="57150" dist="19050" dir="5400000" algn="bl" rotWithShape="0">
              <a:srgbClr val="000000">
                <a:alpha val="49020"/>
              </a:srgbClr>
            </a:outerShdw>
          </a:effectLst>
        </p:spPr>
      </p:pic>
      <p:pic>
        <p:nvPicPr>
          <p:cNvPr id="169" name="Google Shape;169;p32" descr="shows a classroom jobs board. "/>
          <p:cNvPicPr preferRelativeResize="0"/>
          <p:nvPr/>
        </p:nvPicPr>
        <p:blipFill rotWithShape="1">
          <a:blip r:embed="rId8">
            <a:alphaModFix/>
          </a:blip>
          <a:srcRect b="29903"/>
          <a:stretch/>
        </p:blipFill>
        <p:spPr>
          <a:xfrm>
            <a:off x="6887164" y="3794676"/>
            <a:ext cx="1219775" cy="2252749"/>
          </a:xfrm>
          <a:prstGeom prst="rect">
            <a:avLst/>
          </a:prstGeom>
          <a:noFill/>
          <a:ln>
            <a:noFill/>
          </a:ln>
          <a:effectLst>
            <a:outerShdw blurRad="57150" dist="19050" dir="5400000" algn="bl" rotWithShape="0">
              <a:srgbClr val="000000">
                <a:alpha val="49020"/>
              </a:srgbClr>
            </a:outerShdw>
          </a:effectLst>
        </p:spPr>
      </p:pic>
      <p:sp>
        <p:nvSpPr>
          <p:cNvPr id="170" name="Google Shape;170;p32"/>
          <p:cNvSpPr txBox="1"/>
          <p:nvPr/>
        </p:nvSpPr>
        <p:spPr>
          <a:xfrm>
            <a:off x="0" y="1604300"/>
            <a:ext cx="4058100" cy="778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400">
                <a:solidFill>
                  <a:schemeClr val="dk2"/>
                </a:solidFill>
                <a:latin typeface="Twentieth Century"/>
                <a:ea typeface="Twentieth Century"/>
                <a:cs typeface="Twentieth Century"/>
                <a:sym typeface="Twentieth Century"/>
              </a:rPr>
              <a:t>Easy Access to Supplies</a:t>
            </a:r>
            <a:endParaRPr/>
          </a:p>
        </p:txBody>
      </p:sp>
      <p:sp>
        <p:nvSpPr>
          <p:cNvPr id="171" name="Google Shape;171;p32"/>
          <p:cNvSpPr txBox="1"/>
          <p:nvPr/>
        </p:nvSpPr>
        <p:spPr>
          <a:xfrm>
            <a:off x="4139150" y="1309113"/>
            <a:ext cx="5451300" cy="713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400">
                <a:solidFill>
                  <a:schemeClr val="dk2"/>
                </a:solidFill>
                <a:latin typeface="Twentieth Century"/>
                <a:ea typeface="Twentieth Century"/>
                <a:cs typeface="Twentieth Century"/>
                <a:sym typeface="Twentieth Century"/>
              </a:rPr>
              <a:t>Easy Access to Doing &amp; Fixing Things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3"/>
          <p:cNvSpPr txBox="1">
            <a:spLocks noGrp="1"/>
          </p:cNvSpPr>
          <p:nvPr>
            <p:ph type="title"/>
          </p:nvPr>
        </p:nvSpPr>
        <p:spPr>
          <a:xfrm>
            <a:off x="1078500" y="684150"/>
            <a:ext cx="8390100" cy="686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00"/>
              <a:buFont typeface="Twentieth Century"/>
              <a:buNone/>
            </a:pPr>
            <a:r>
              <a:rPr lang="en-US" sz="4000"/>
              <a:t>Arrange Orderly Physical Environment </a:t>
            </a:r>
            <a:endParaRPr sz="4000"/>
          </a:p>
          <a:p>
            <a:pPr marL="0" lvl="0" indent="0" algn="l" rtl="0">
              <a:spcBef>
                <a:spcPts val="0"/>
              </a:spcBef>
              <a:spcAft>
                <a:spcPts val="0"/>
              </a:spcAft>
              <a:buClr>
                <a:schemeClr val="dk1"/>
              </a:buClr>
              <a:buSzPts val="3200"/>
              <a:buFont typeface="Twentieth Century"/>
              <a:buNone/>
            </a:pPr>
            <a:r>
              <a:rPr lang="en-US" sz="4000"/>
              <a:t>is also </a:t>
            </a:r>
            <a:r>
              <a:rPr lang="en-US" sz="4000">
                <a:solidFill>
                  <a:schemeClr val="accent6"/>
                </a:solidFill>
              </a:rPr>
              <a:t>trauma informed</a:t>
            </a:r>
            <a:r>
              <a:rPr lang="en-US" sz="4000"/>
              <a:t> because</a:t>
            </a:r>
            <a:endParaRPr sz="4000"/>
          </a:p>
        </p:txBody>
      </p:sp>
      <p:sp>
        <p:nvSpPr>
          <p:cNvPr id="178" name="Google Shape;178;p33"/>
          <p:cNvSpPr txBox="1">
            <a:spLocks noGrp="1"/>
          </p:cNvSpPr>
          <p:nvPr>
            <p:ph type="body" idx="1"/>
          </p:nvPr>
        </p:nvSpPr>
        <p:spPr>
          <a:xfrm>
            <a:off x="816001" y="2313608"/>
            <a:ext cx="7512000" cy="3126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400"/>
              <a:buNone/>
            </a:pPr>
            <a:r>
              <a:rPr lang="en-US">
                <a:solidFill>
                  <a:srgbClr val="000000"/>
                </a:solidFill>
                <a:latin typeface="Twentieth Century"/>
                <a:ea typeface="Twentieth Century"/>
                <a:cs typeface="Twentieth Century"/>
                <a:sym typeface="Twentieth Century"/>
              </a:rPr>
              <a:t>A well-designed classroom environment promotes of sense of safety and security for students impacted by trauma.</a:t>
            </a:r>
            <a:r>
              <a:rPr lang="en-US"/>
              <a:t> </a:t>
            </a:r>
            <a:endParaRPr/>
          </a:p>
        </p:txBody>
      </p:sp>
      <p:pic>
        <p:nvPicPr>
          <p:cNvPr id="179" name="Google Shape;179;p3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813550" y="3927052"/>
            <a:ext cx="3099351" cy="2265300"/>
          </a:xfrm>
          <a:prstGeom prst="rect">
            <a:avLst/>
          </a:prstGeom>
          <a:noFill/>
          <a:ln>
            <a:noFill/>
          </a:ln>
        </p:spPr>
      </p:pic>
    </p:spTree>
  </p:cSld>
  <p:clrMapOvr>
    <a:masterClrMapping/>
  </p:clrMapOvr>
</p:sld>
</file>

<file path=ppt/theme/theme1.xml><?xml version="1.0" encoding="utf-8"?>
<a:theme xmlns:a="http://schemas.openxmlformats.org/drawingml/2006/main" name="7_Final_MWBIS 4">
  <a:themeElements>
    <a:clrScheme name="Midwest PBIS">
      <a:dk1>
        <a:srgbClr val="3A54A5"/>
      </a:dk1>
      <a:lt1>
        <a:srgbClr val="E2AC00"/>
      </a:lt1>
      <a:dk2>
        <a:srgbClr val="1D2A53"/>
      </a:dk2>
      <a:lt2>
        <a:srgbClr val="F0DA3D"/>
      </a:lt2>
      <a:accent1>
        <a:srgbClr val="AAB7E1"/>
      </a:accent1>
      <a:accent2>
        <a:srgbClr val="C0504D"/>
      </a:accent2>
      <a:accent3>
        <a:srgbClr val="8A9161"/>
      </a:accent3>
      <a:accent4>
        <a:srgbClr val="8064A2"/>
      </a:accent4>
      <a:accent5>
        <a:srgbClr val="AAB7E1"/>
      </a:accent5>
      <a:accent6>
        <a:srgbClr val="DD8047"/>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Final_MWBIS 4">
  <a:themeElements>
    <a:clrScheme name="Midwest PBIS">
      <a:dk1>
        <a:srgbClr val="3A54A5"/>
      </a:dk1>
      <a:lt1>
        <a:srgbClr val="E2AC00"/>
      </a:lt1>
      <a:dk2>
        <a:srgbClr val="1D2A53"/>
      </a:dk2>
      <a:lt2>
        <a:srgbClr val="F0DA3D"/>
      </a:lt2>
      <a:accent1>
        <a:srgbClr val="AAB7E1"/>
      </a:accent1>
      <a:accent2>
        <a:srgbClr val="C0504D"/>
      </a:accent2>
      <a:accent3>
        <a:srgbClr val="8A9161"/>
      </a:accent3>
      <a:accent4>
        <a:srgbClr val="8064A2"/>
      </a:accent4>
      <a:accent5>
        <a:srgbClr val="AAB7E1"/>
      </a:accent5>
      <a:accent6>
        <a:srgbClr val="DD8047"/>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2387</Words>
  <Application>Microsoft Office PowerPoint</Application>
  <PresentationFormat>On-screen Show (4:3)</PresentationFormat>
  <Paragraphs>281</Paragraphs>
  <Slides>26</Slides>
  <Notes>26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Noto Sans Symbols</vt:lpstr>
      <vt:lpstr>Twentieth Century</vt:lpstr>
      <vt:lpstr>7_Final_MWBIS 4</vt:lpstr>
      <vt:lpstr>7_Final_MWBIS 4</vt:lpstr>
      <vt:lpstr>PBIS Team Tier 1 Virtual Training Day 3</vt:lpstr>
      <vt:lpstr>Purpose and Outcomes</vt:lpstr>
      <vt:lpstr> Tier 1: Professional Learning Roadmap</vt:lpstr>
      <vt:lpstr>It is important…</vt:lpstr>
      <vt:lpstr>Big Ideas of Classroom Systems</vt:lpstr>
      <vt:lpstr>Classroom  Management Practices </vt:lpstr>
      <vt:lpstr>The Physical Environment</vt:lpstr>
      <vt:lpstr>The Physical Environment</vt:lpstr>
      <vt:lpstr>Arrange Orderly Physical Environment  is also trauma informed because</vt:lpstr>
      <vt:lpstr>The Physical Environment Workbook Pages   </vt:lpstr>
      <vt:lpstr>Classroom  Management Practices </vt:lpstr>
      <vt:lpstr>By Teaching  Procedures and Establishing Routines you will…</vt:lpstr>
      <vt:lpstr>Identify the procedures that will become the common routines of the classroom</vt:lpstr>
      <vt:lpstr>The Classroom Teaching Matrix is also trauma informed because </vt:lpstr>
      <vt:lpstr>How to Use the Classroom Matrix</vt:lpstr>
      <vt:lpstr>You can also use the Classroom Matrix to…</vt:lpstr>
      <vt:lpstr>In Person Classroom Matrix Example</vt:lpstr>
      <vt:lpstr>DL Classroom Matrix Example</vt:lpstr>
      <vt:lpstr>Classroom Teaching Matrix Workbook Pages </vt:lpstr>
      <vt:lpstr>Classroom  Management Practices </vt:lpstr>
      <vt:lpstr>Components of Active Supervision</vt:lpstr>
      <vt:lpstr>Active Supervision is also trauma informed because</vt:lpstr>
      <vt:lpstr>Active Supervision Workbook Pages </vt:lpstr>
      <vt:lpstr>Closing Activity</vt:lpstr>
      <vt:lpstr>Resources</vt:lpstr>
      <vt:lpstr>Appreciation is given to the following for their contributions to this Professional Learning: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PBIS Tier 1  Team Training    </dc:title>
  <cp:lastModifiedBy>Petrie, Garrett (MDE)</cp:lastModifiedBy>
  <cp:revision>5</cp:revision>
  <dcterms:modified xsi:type="dcterms:W3CDTF">2020-10-30T14:45:18Z</dcterms:modified>
</cp:coreProperties>
</file>