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9144000" cy="6858000"/>
  <p:embeddedFontLs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Didact Gothic" panose="020B0604020202020204" charset="0"/>
      <p:regular r:id="rId49"/>
    </p:embeddedFont>
    <p:embeddedFont>
      <p:font typeface="Questrial"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F215D8-C946-4F6D-8EF0-033DA5CD4EE7}">
  <a:tblStyle styleId="{20F215D8-C946-4F6D-8EF0-033DA5CD4EE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ACD8BB-98F5-409F-B5D6-AF8C74949963}"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B2AC7EF4-1A2F-4807-8D76-A84B55D8732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06CDD71-E062-4267-B6AF-4904EBEBA0B9}" styleName="Table_3">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15"/>
  </p:normalViewPr>
  <p:slideViewPr>
    <p:cSldViewPr snapToGrid="0">
      <p:cViewPr varScale="1">
        <p:scale>
          <a:sx n="89" d="100"/>
          <a:sy n="89" d="100"/>
        </p:scale>
        <p:origin x="855"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Updated October 2019</a:t>
            </a:r>
          </a:p>
          <a:p>
            <a:pPr marL="0" lvl="0" indent="0" algn="l" rtl="0">
              <a:spcBef>
                <a:spcPts val="0"/>
              </a:spcBef>
              <a:spcAft>
                <a:spcPts val="0"/>
              </a:spcAft>
              <a:buNone/>
            </a:pPr>
            <a:endParaRPr b="1" dirty="0"/>
          </a:p>
        </p:txBody>
      </p:sp>
      <p:sp>
        <p:nvSpPr>
          <p:cNvPr id="144" name="Google Shape;144;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our starting points - stress these can be used by anyone. The main point is that schools should have common behavior definitions that staff know and understand.</a:t>
            </a:r>
            <a:endParaRPr/>
          </a:p>
        </p:txBody>
      </p:sp>
      <p:sp>
        <p:nvSpPr>
          <p:cNvPr id="245" name="Google Shape;245;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our starting points for Major offenses</a:t>
            </a:r>
            <a:endParaRPr/>
          </a:p>
        </p:txBody>
      </p:sp>
      <p:sp>
        <p:nvSpPr>
          <p:cNvPr id="254" name="Google Shape;254;p1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
        <p:nvSpPr>
          <p:cNvPr id="263" name="Google Shape;263;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14</a:t>
            </a:fld>
            <a:endParaRPr sz="1200">
              <a:solidFill>
                <a:schemeClr val="dk1"/>
              </a:solidFill>
              <a:latin typeface="Times New Roman"/>
              <a:ea typeface="Times New Roman"/>
              <a:cs typeface="Times New Roman"/>
              <a:sym typeface="Times New Roman"/>
            </a:endParaRPr>
          </a:p>
        </p:txBody>
      </p:sp>
      <p:sp>
        <p:nvSpPr>
          <p:cNvPr id="274" name="Google Shape;274;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46cf7e352_2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46cf7e352_2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we think about making T Charts for major and minor behaviors, there is a lot of bias that goes into it.  We need to be aware of our own experiences and upbringings in order to make sure we are not trying to project our values, but rather the values of the students we serve.  We need to first Identify what has impacted us and then we need to be sure that we are offering education on when certain behaviors can be situationally appropriate</a:t>
            </a:r>
            <a:endParaRPr/>
          </a:p>
        </p:txBody>
      </p:sp>
      <p:sp>
        <p:nvSpPr>
          <p:cNvPr id="291" name="Google Shape;291;g646cf7e352_2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09e1c47d7_5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09e1c47d7_5_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This comes from the Cultural Responsive Field Guide - Walk participants through this activity - Read the guide for directions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09e1c47d7_5_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09e1c47d7_5_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Least culturally responsive but most common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09e1c47d7_5_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09e1c47d7_5_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Adding in times when certain behaviors may be situationally appropriate and not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09e1c47d7_5_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09e1c47d7_5_1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A matrix that is adaptive to school-home-neighborhood and helping students to understand that the environment we are in affects the behaviors that are acceptable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52" name="Google Shape;152;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53" name="Google Shape;153;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8" name="Google Shape;328;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What are some minor and major examples of the behavior described?</a:t>
            </a:r>
            <a:endParaRPr/>
          </a:p>
          <a:p>
            <a:pPr marL="0" lvl="0" indent="0" algn="l" rtl="0">
              <a:spcBef>
                <a:spcPts val="0"/>
              </a:spcBef>
              <a:spcAft>
                <a:spcPts val="0"/>
              </a:spcAft>
              <a:buNone/>
            </a:pPr>
            <a:r>
              <a:rPr lang="en-US" sz="1200"/>
              <a:t>Is there a point in the scenario in which the behavior might be considered minor? Is there a point when it crosses the line and might be considered major?</a:t>
            </a:r>
            <a:endParaRPr/>
          </a:p>
          <a:p>
            <a:pPr marL="0" lvl="0" indent="0" algn="l" rtl="0">
              <a:spcBef>
                <a:spcPts val="0"/>
              </a:spcBef>
              <a:spcAft>
                <a:spcPts val="0"/>
              </a:spcAft>
              <a:buNone/>
            </a:pPr>
            <a:r>
              <a:rPr lang="en-US" sz="1200"/>
              <a:t>Have you considered what is developmentally appropriate, culturally responsive, gender responsive, special needs?</a:t>
            </a:r>
            <a:endParaRPr/>
          </a:p>
          <a:p>
            <a:pPr marL="0" lvl="0" indent="0" algn="l" rtl="0">
              <a:spcBef>
                <a:spcPts val="0"/>
              </a:spcBef>
              <a:spcAft>
                <a:spcPts val="0"/>
              </a:spcAft>
              <a:buNone/>
            </a:pPr>
            <a:endParaRPr sz="3200"/>
          </a:p>
          <a:p>
            <a:pPr marL="0" lvl="0" indent="0" algn="l" rtl="0">
              <a:spcBef>
                <a:spcPts val="0"/>
              </a:spcBef>
              <a:spcAft>
                <a:spcPts val="0"/>
              </a:spcAft>
              <a:buNone/>
            </a:pPr>
            <a:r>
              <a:rPr lang="en-US" sz="3200"/>
              <a:t>When does a </a:t>
            </a:r>
            <a:r>
              <a:rPr lang="en-US" sz="3200">
                <a:solidFill>
                  <a:srgbClr val="0000FF"/>
                </a:solidFill>
              </a:rPr>
              <a:t>recurring teacher-managed behavior </a:t>
            </a:r>
            <a:r>
              <a:rPr lang="en-US" sz="3200"/>
              <a:t>(minor) become an administrator-managed (major) behavior?</a:t>
            </a:r>
            <a:endParaRPr/>
          </a:p>
          <a:p>
            <a:pPr marL="457200" lvl="1" indent="0" algn="l" rtl="0">
              <a:spcBef>
                <a:spcPts val="0"/>
              </a:spcBef>
              <a:spcAft>
                <a:spcPts val="0"/>
              </a:spcAft>
              <a:buNone/>
            </a:pPr>
            <a:r>
              <a:rPr lang="en-US" sz="3200"/>
              <a:t>How many minor incidents of the same behavior warrant administrative action?</a:t>
            </a:r>
            <a:endParaRPr/>
          </a:p>
          <a:p>
            <a:pPr marL="457200" lvl="1" indent="0" algn="l" rtl="0">
              <a:spcBef>
                <a:spcPts val="0"/>
              </a:spcBef>
              <a:spcAft>
                <a:spcPts val="0"/>
              </a:spcAft>
              <a:buNone/>
            </a:pPr>
            <a:r>
              <a:rPr lang="en-US" sz="3200"/>
              <a:t>How do you factor in minor incidents with multiple teachers? </a:t>
            </a:r>
            <a:endParaRPr/>
          </a:p>
          <a:p>
            <a:pPr marL="457200" lvl="1" indent="0" algn="l" rtl="0">
              <a:spcBef>
                <a:spcPts val="0"/>
              </a:spcBef>
              <a:spcAft>
                <a:spcPts val="0"/>
              </a:spcAft>
              <a:buNone/>
            </a:pPr>
            <a:r>
              <a:rPr lang="en-US" sz="3200"/>
              <a:t>How do you factor in the timeframe in which the minor incidents occur? </a:t>
            </a:r>
            <a:endParaRPr/>
          </a:p>
          <a:p>
            <a:pPr marL="457200" lvl="1" indent="0" algn="l" rtl="0">
              <a:spcBef>
                <a:spcPts val="0"/>
              </a:spcBef>
              <a:spcAft>
                <a:spcPts val="0"/>
              </a:spcAft>
              <a:buNone/>
            </a:pPr>
            <a:endParaRPr sz="3200"/>
          </a:p>
          <a:p>
            <a:pPr marL="0" lvl="0" indent="0" algn="l" rtl="0">
              <a:spcBef>
                <a:spcPts val="0"/>
              </a:spcBef>
              <a:spcAft>
                <a:spcPts val="0"/>
              </a:spcAft>
              <a:buClr>
                <a:schemeClr val="dk1"/>
              </a:buClr>
              <a:buSzPts val="3200"/>
              <a:buFont typeface="Calibri"/>
              <a:buNone/>
            </a:pPr>
            <a:r>
              <a:rPr lang="en-US" sz="3200"/>
              <a:t>Lessons learned…</a:t>
            </a:r>
            <a:endParaRPr/>
          </a:p>
          <a:p>
            <a:pPr marL="457200" lvl="1" indent="0" algn="l" rtl="0">
              <a:spcBef>
                <a:spcPts val="0"/>
              </a:spcBef>
              <a:spcAft>
                <a:spcPts val="0"/>
              </a:spcAft>
              <a:buNone/>
            </a:pPr>
            <a:r>
              <a:rPr lang="en-US" sz="3200"/>
              <a:t>Establish a system for collecting, monitoring, and analyzing minor incidents</a:t>
            </a:r>
            <a:endParaRPr/>
          </a:p>
          <a:p>
            <a:pPr marL="457200" lvl="1" indent="0" algn="l" rtl="0">
              <a:spcBef>
                <a:spcPts val="0"/>
              </a:spcBef>
              <a:spcAft>
                <a:spcPts val="0"/>
              </a:spcAft>
              <a:buNone/>
            </a:pPr>
            <a:r>
              <a:rPr lang="en-US" sz="3200"/>
              <a:t>Define decision rules </a:t>
            </a:r>
            <a:r>
              <a:rPr lang="en-US" sz="3200" b="1"/>
              <a:t>to design supports</a:t>
            </a:r>
            <a:r>
              <a:rPr lang="en-US" sz="3200"/>
              <a:t>, not as a “gotcha” or a 3 strikes you’re out!</a:t>
            </a:r>
            <a:endParaRPr/>
          </a:p>
          <a:p>
            <a:pPr marL="457200" lvl="1" indent="0" algn="l" rtl="0">
              <a:spcBef>
                <a:spcPts val="0"/>
              </a:spcBef>
              <a:spcAft>
                <a:spcPts val="0"/>
              </a:spcAft>
              <a:buNone/>
            </a:pPr>
            <a:endParaRPr sz="3200"/>
          </a:p>
          <a:p>
            <a:pPr marL="0" lvl="0" indent="0" algn="l" rtl="0">
              <a:spcBef>
                <a:spcPts val="0"/>
              </a:spcBef>
              <a:spcAft>
                <a:spcPts val="0"/>
              </a:spcAft>
              <a:buNone/>
            </a:pPr>
            <a:endParaRPr/>
          </a:p>
          <a:p>
            <a:pPr marL="0" lvl="0" indent="0" algn="l" rtl="0">
              <a:spcBef>
                <a:spcPts val="0"/>
              </a:spcBef>
              <a:spcAft>
                <a:spcPts val="0"/>
              </a:spcAft>
              <a:buNone/>
            </a:pPr>
            <a:endParaRPr sz="1200"/>
          </a:p>
        </p:txBody>
      </p:sp>
      <p:sp>
        <p:nvSpPr>
          <p:cNvPr id="329" name="Google Shape;329;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349" name="Google Shape;349;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wentieth Century"/>
                <a:ea typeface="Twentieth Century"/>
                <a:cs typeface="Twentieth Century"/>
                <a:sym typeface="Twentieth Century"/>
              </a:rPr>
              <a:t>22</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will be addressed more completely through classroom behavior systems- EBPs, problem solving, responding/error correction and </a:t>
            </a:r>
            <a:r>
              <a:rPr lang="en-US" sz="1600" b="1"/>
              <a:t>preventing</a:t>
            </a:r>
            <a:endParaRPr sz="1600" b="1"/>
          </a:p>
        </p:txBody>
      </p:sp>
      <p:sp>
        <p:nvSpPr>
          <p:cNvPr id="357" name="Google Shape;357;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Fields on data collection-odr</a:t>
            </a:r>
            <a:endParaRPr/>
          </a:p>
          <a:p>
            <a:pPr marL="0" lvl="0" indent="0" algn="l" rtl="0">
              <a:spcBef>
                <a:spcPts val="0"/>
              </a:spcBef>
              <a:spcAft>
                <a:spcPts val="0"/>
              </a:spcAft>
              <a:buNone/>
            </a:pPr>
            <a:r>
              <a:rPr lang="en-US"/>
              <a:t>Minor collection tool fields</a:t>
            </a:r>
            <a:endParaRPr/>
          </a:p>
          <a:p>
            <a:pPr marL="0" lvl="0" indent="0" algn="l" rtl="0">
              <a:spcBef>
                <a:spcPts val="0"/>
              </a:spcBef>
              <a:spcAft>
                <a:spcPts val="0"/>
              </a:spcAft>
              <a:buNone/>
            </a:pPr>
            <a:r>
              <a:rPr lang="en-US"/>
              <a:t>Procedures for odrs and minors</a:t>
            </a:r>
            <a:endParaRPr/>
          </a:p>
          <a:p>
            <a:pPr marL="0" lvl="0" indent="0" algn="l" rtl="0">
              <a:spcBef>
                <a:spcPts val="0"/>
              </a:spcBef>
              <a:spcAft>
                <a:spcPts val="0"/>
              </a:spcAft>
              <a:buNone/>
            </a:pPr>
            <a:r>
              <a:rPr lang="en-US"/>
              <a:t>PD for staff protocol</a:t>
            </a:r>
            <a:endParaRPr/>
          </a:p>
          <a:p>
            <a:pPr marL="0" lvl="0" indent="0" algn="l" rtl="0">
              <a:spcBef>
                <a:spcPts val="0"/>
              </a:spcBef>
              <a:spcAft>
                <a:spcPts val="0"/>
              </a:spcAft>
              <a:buNone/>
            </a:pPr>
            <a:endParaRPr/>
          </a:p>
        </p:txBody>
      </p:sp>
      <p:sp>
        <p:nvSpPr>
          <p:cNvPr id="375" name="Google Shape;375;p3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NOTES</a:t>
            </a:r>
            <a:endParaRPr/>
          </a:p>
          <a:p>
            <a:pPr marL="0" marR="0" lvl="0" indent="0" algn="l" rtl="0">
              <a:lnSpc>
                <a:spcPct val="100000"/>
              </a:lnSpc>
              <a:spcBef>
                <a:spcPts val="0"/>
              </a:spcBef>
              <a:spcAft>
                <a:spcPts val="0"/>
              </a:spcAft>
              <a:buClr>
                <a:schemeClr val="dk1"/>
              </a:buClr>
              <a:buSzPts val="1200"/>
              <a:buFont typeface="Calibri"/>
              <a:buNone/>
            </a:pPr>
            <a:r>
              <a:rPr lang="en-US"/>
              <a:t>This is a sample flowchart for discipline procedures.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 have pre-populated with practices. Your end goal for this module is to create a complete flow chart or narrative of the discipline procedures at your school.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 are going to go step by step to do that.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ENGAGE:</a:t>
            </a:r>
            <a:endParaRPr/>
          </a:p>
          <a:p>
            <a:pPr marL="0" marR="0" lvl="0" indent="0" algn="l" rtl="0">
              <a:lnSpc>
                <a:spcPct val="100000"/>
              </a:lnSpc>
              <a:spcBef>
                <a:spcPts val="0"/>
              </a:spcBef>
              <a:spcAft>
                <a:spcPts val="0"/>
              </a:spcAft>
              <a:buClr>
                <a:schemeClr val="dk1"/>
              </a:buClr>
              <a:buSzPts val="1200"/>
              <a:buFont typeface="Calibri"/>
              <a:buNone/>
            </a:pPr>
            <a:r>
              <a:rPr lang="en-US"/>
              <a:t>Ask the participants </a:t>
            </a:r>
            <a:endParaRPr/>
          </a:p>
          <a:p>
            <a:pPr marL="0" marR="0" lvl="0" indent="0" algn="l" rtl="0">
              <a:lnSpc>
                <a:spcPct val="100000"/>
              </a:lnSpc>
              <a:spcBef>
                <a:spcPts val="0"/>
              </a:spcBef>
              <a:spcAft>
                <a:spcPts val="0"/>
              </a:spcAft>
              <a:buClr>
                <a:schemeClr val="dk1"/>
              </a:buClr>
              <a:buSzPts val="1200"/>
              <a:buFont typeface="Calibri"/>
              <a:buNone/>
            </a:pPr>
            <a:r>
              <a:rPr lang="en-US"/>
              <a:t>1- Do you have one already?  What does it look like?  Do people use it?</a:t>
            </a:r>
            <a:endParaRPr/>
          </a:p>
          <a:p>
            <a:pPr marL="0" marR="0" lvl="0" indent="0" algn="l" rtl="0">
              <a:lnSpc>
                <a:spcPct val="100000"/>
              </a:lnSpc>
              <a:spcBef>
                <a:spcPts val="0"/>
              </a:spcBef>
              <a:spcAft>
                <a:spcPts val="0"/>
              </a:spcAft>
              <a:buClr>
                <a:schemeClr val="dk1"/>
              </a:buClr>
              <a:buSzPts val="1200"/>
              <a:buFont typeface="Calibri"/>
              <a:buNone/>
            </a:pPr>
            <a:r>
              <a:rPr lang="en-US"/>
              <a:t>2- What would the impact of having a flowchart be your building? Would it make it easier or harder for teachers to navigate discipline procedures?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To operationalize this system, you will need to: 1) define what constitutes major or office-managed behavior, 2) know strategies to respond to minor or staff-managed behaviors, and 3) develop related data gathering tools. (Adapted from Colvin, 2007, pp. 65-66).</a:t>
            </a:r>
            <a:endParaRPr/>
          </a:p>
        </p:txBody>
      </p:sp>
      <p:sp>
        <p:nvSpPr>
          <p:cNvPr id="384" name="Google Shape;384;p3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395" name="Google Shape;395;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6" name="Google Shape;396;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Twentieth Century"/>
                <a:ea typeface="Twentieth Century"/>
                <a:cs typeface="Twentieth Century"/>
                <a:sym typeface="Twentieth Century"/>
              </a:rPr>
              <a:t>Ask why would these data fields be useful for collecting and making intentional intervention decisions around discipline?</a:t>
            </a:r>
            <a:endParaRPr/>
          </a:p>
          <a:p>
            <a:pPr marL="0" lvl="0" indent="0" algn="l" rtl="0">
              <a:spcBef>
                <a:spcPts val="0"/>
              </a:spcBef>
              <a:spcAft>
                <a:spcPts val="0"/>
              </a:spcAft>
              <a:buNone/>
            </a:pPr>
            <a:r>
              <a:rPr lang="en-US">
                <a:latin typeface="Twentieth Century"/>
                <a:ea typeface="Twentieth Century"/>
                <a:cs typeface="Twentieth Century"/>
                <a:sym typeface="Twentieth Century"/>
              </a:rPr>
              <a:t>This is the type of info you need to implement with fidelity.  The type of data to work smarter around behavior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5" name="Google Shape;405;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UPDDATE: Page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Because ORDs are for documenting and problem solving we need to include all of this info.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Purpose of the Form = “to provide and eventually accumulate information” – from which decisions can be made about interventions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06" name="Google Shape;406;p4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28</a:t>
            </a:fld>
            <a:endParaRPr sz="120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b="0"/>
          </a:p>
        </p:txBody>
      </p:sp>
      <p:sp>
        <p:nvSpPr>
          <p:cNvPr id="161" name="Google Shape;161;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time to reflect and talk among teams. These are a few prompts for dialogue and planning. </a:t>
            </a:r>
            <a:r>
              <a:rPr lang="en-US" b="1"/>
              <a:t>Direct participants to dialogue about where they are with the process of revising data collection forms, creating data collection forms for classroom managed, supporting staff to use them, etc.</a:t>
            </a:r>
            <a:endParaRPr b="1"/>
          </a:p>
        </p:txBody>
      </p:sp>
      <p:sp>
        <p:nvSpPr>
          <p:cNvPr id="424" name="Google Shape;424;p4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31</a:t>
            </a:fld>
            <a:endParaRPr>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444" name="Google Shape;444;p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32</a:t>
            </a:fld>
            <a:endParaRPr>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46cf7e352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46cf7e352_1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646cf7e352_1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46cf7e352_1_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46cf7e352_1_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646cf7e352_1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Direct participants to the workbook. There are two sections with guiding questions for alternatives to suspension and general guidelines for responding to behavior.</a:t>
            </a:r>
            <a:endParaRPr/>
          </a:p>
        </p:txBody>
      </p:sp>
      <p:sp>
        <p:nvSpPr>
          <p:cNvPr id="468" name="Google Shape;468;p3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4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sz="1200">
                <a:latin typeface="Twentieth Century"/>
                <a:ea typeface="Twentieth Century"/>
                <a:cs typeface="Twentieth Century"/>
                <a:sym typeface="Twentieth Century"/>
              </a:rPr>
              <a:t>Effective discipline procedures ultimately: increase consistency in the building, increase the collection of and problem solving with meaningful data, and to increase instructional minutes and keep students engaged in learning. </a:t>
            </a:r>
            <a:endParaRPr/>
          </a:p>
          <a:p>
            <a:pPr marL="0" lvl="0" indent="0" algn="l" rtl="0">
              <a:spcBef>
                <a:spcPts val="0"/>
              </a:spcBef>
              <a:spcAft>
                <a:spcPts val="0"/>
              </a:spcAft>
              <a:buNone/>
            </a:pPr>
            <a:endParaRPr/>
          </a:p>
        </p:txBody>
      </p:sp>
      <p:sp>
        <p:nvSpPr>
          <p:cNvPr id="206" name="Google Shape;206;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Involve school and student physical and emotional safety -</a:t>
            </a:r>
            <a:r>
              <a:rPr lang="en-US" sz="1200">
                <a:solidFill>
                  <a:srgbClr val="000000"/>
                </a:solidFill>
              </a:rPr>
              <a:t>Behaviors that significantly violate rights of others, put others at risk or harm</a:t>
            </a:r>
            <a:endParaRPr/>
          </a:p>
          <a:p>
            <a:pPr marL="0" lvl="0" indent="0" algn="l" rtl="0">
              <a:spcBef>
                <a:spcPts val="0"/>
              </a:spcBef>
              <a:spcAft>
                <a:spcPts val="0"/>
              </a:spcAft>
              <a:buNone/>
            </a:pPr>
            <a:endParaRPr sz="1200">
              <a:solidFill>
                <a:srgbClr val="000000"/>
              </a:solidFill>
            </a:endParaRPr>
          </a:p>
          <a:p>
            <a:pPr marL="0" lvl="0" indent="0" algn="l" rtl="0">
              <a:spcBef>
                <a:spcPts val="0"/>
              </a:spcBef>
              <a:spcAft>
                <a:spcPts val="0"/>
              </a:spcAft>
              <a:buNone/>
            </a:pPr>
            <a:endParaRPr/>
          </a:p>
        </p:txBody>
      </p:sp>
      <p:sp>
        <p:nvSpPr>
          <p:cNvPr id="214" name="Google Shape;214;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Opportunity for group participation</a:t>
            </a:r>
            <a:endParaRPr/>
          </a:p>
        </p:txBody>
      </p:sp>
      <p:sp>
        <p:nvSpPr>
          <p:cNvPr id="222" name="Google Shape;222;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Turn and Talk</a:t>
            </a:r>
            <a:endParaRPr/>
          </a:p>
          <a:p>
            <a:pPr marL="0" lvl="0" indent="0" algn="l" rtl="0">
              <a:spcBef>
                <a:spcPts val="0"/>
              </a:spcBef>
              <a:spcAft>
                <a:spcPts val="0"/>
              </a:spcAft>
              <a:buNone/>
            </a:pPr>
            <a:r>
              <a:rPr lang="en-US"/>
              <a:t>Then large group talk</a:t>
            </a:r>
            <a:endParaRPr/>
          </a:p>
        </p:txBody>
      </p:sp>
      <p:sp>
        <p:nvSpPr>
          <p:cNvPr id="230" name="Google Shape;230;p1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2"/>
        <p:cNvGrpSpPr/>
        <p:nvPr/>
      </p:nvGrpSpPr>
      <p:grpSpPr>
        <a:xfrm>
          <a:off x="0" y="0"/>
          <a:ext cx="0" cy="0"/>
          <a:chOff x="0" y="0"/>
          <a:chExt cx="0" cy="0"/>
        </a:xfrm>
      </p:grpSpPr>
      <p:sp>
        <p:nvSpPr>
          <p:cNvPr id="53" name="Google Shape;53;p13"/>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13"/>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55" name="Google Shape;55;p13"/>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8"/>
        <p:cNvGrpSpPr/>
        <p:nvPr/>
      </p:nvGrpSpPr>
      <p:grpSpPr>
        <a:xfrm>
          <a:off x="0" y="0"/>
          <a:ext cx="0" cy="0"/>
          <a:chOff x="0" y="0"/>
          <a:chExt cx="0" cy="0"/>
        </a:xfrm>
      </p:grpSpPr>
      <p:sp>
        <p:nvSpPr>
          <p:cNvPr id="59" name="Google Shape;59;p14"/>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14"/>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62" name="Google Shape;62;p14"/>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Twentieth Century"/>
                <a:ea typeface="Twentieth Century"/>
                <a:cs typeface="Twentieth Century"/>
                <a:sym typeface="Twentieth Century"/>
              </a:defRPr>
            </a:lvl1pPr>
            <a:lvl2pPr marL="0" marR="0" lvl="1" indent="0" algn="l" rtl="0">
              <a:spcBef>
                <a:spcPts val="0"/>
              </a:spcBef>
              <a:buNone/>
              <a:defRPr sz="1800">
                <a:solidFill>
                  <a:srgbClr val="888888"/>
                </a:solidFill>
                <a:latin typeface="Twentieth Century"/>
                <a:ea typeface="Twentieth Century"/>
                <a:cs typeface="Twentieth Century"/>
                <a:sym typeface="Twentieth Century"/>
              </a:defRPr>
            </a:lvl2pPr>
            <a:lvl3pPr marL="0" marR="0" lvl="2" indent="0" algn="l" rtl="0">
              <a:spcBef>
                <a:spcPts val="0"/>
              </a:spcBef>
              <a:buNone/>
              <a:defRPr sz="1800">
                <a:solidFill>
                  <a:srgbClr val="888888"/>
                </a:solidFill>
                <a:latin typeface="Twentieth Century"/>
                <a:ea typeface="Twentieth Century"/>
                <a:cs typeface="Twentieth Century"/>
                <a:sym typeface="Twentieth Century"/>
              </a:defRPr>
            </a:lvl3pPr>
            <a:lvl4pPr marL="0" marR="0" lvl="3" indent="0" algn="l" rtl="0">
              <a:spcBef>
                <a:spcPts val="0"/>
              </a:spcBef>
              <a:buNone/>
              <a:defRPr sz="1800">
                <a:solidFill>
                  <a:srgbClr val="888888"/>
                </a:solidFill>
                <a:latin typeface="Twentieth Century"/>
                <a:ea typeface="Twentieth Century"/>
                <a:cs typeface="Twentieth Century"/>
                <a:sym typeface="Twentieth Century"/>
              </a:defRPr>
            </a:lvl4pPr>
            <a:lvl5pPr marL="0" marR="0" lvl="4" indent="0" algn="l" rtl="0">
              <a:spcBef>
                <a:spcPts val="0"/>
              </a:spcBef>
              <a:buNone/>
              <a:defRPr sz="1800">
                <a:solidFill>
                  <a:srgbClr val="888888"/>
                </a:solidFill>
                <a:latin typeface="Twentieth Century"/>
                <a:ea typeface="Twentieth Century"/>
                <a:cs typeface="Twentieth Century"/>
                <a:sym typeface="Twentieth Century"/>
              </a:defRPr>
            </a:lvl5pPr>
            <a:lvl6pPr marL="0" marR="0" lvl="5" indent="0" algn="l" rtl="0">
              <a:spcBef>
                <a:spcPts val="0"/>
              </a:spcBef>
              <a:buNone/>
              <a:defRPr sz="1800">
                <a:solidFill>
                  <a:srgbClr val="888888"/>
                </a:solidFill>
                <a:latin typeface="Twentieth Century"/>
                <a:ea typeface="Twentieth Century"/>
                <a:cs typeface="Twentieth Century"/>
                <a:sym typeface="Twentieth Century"/>
              </a:defRPr>
            </a:lvl6pPr>
            <a:lvl7pPr marL="0" marR="0" lvl="6" indent="0" algn="l" rtl="0">
              <a:spcBef>
                <a:spcPts val="0"/>
              </a:spcBef>
              <a:buNone/>
              <a:defRPr sz="1800">
                <a:solidFill>
                  <a:srgbClr val="888888"/>
                </a:solidFill>
                <a:latin typeface="Twentieth Century"/>
                <a:ea typeface="Twentieth Century"/>
                <a:cs typeface="Twentieth Century"/>
                <a:sym typeface="Twentieth Century"/>
              </a:defRPr>
            </a:lvl7pPr>
            <a:lvl8pPr marL="0" marR="0" lvl="7" indent="0" algn="l" rtl="0">
              <a:spcBef>
                <a:spcPts val="0"/>
              </a:spcBef>
              <a:buNone/>
              <a:defRPr sz="1800">
                <a:solidFill>
                  <a:srgbClr val="888888"/>
                </a:solidFill>
                <a:latin typeface="Twentieth Century"/>
                <a:ea typeface="Twentieth Century"/>
                <a:cs typeface="Twentieth Century"/>
                <a:sym typeface="Twentieth Century"/>
              </a:defRPr>
            </a:lvl8pPr>
            <a:lvl9pPr marL="0" marR="0" lvl="8" indent="0" algn="l" rtl="0">
              <a:spcBef>
                <a:spcPts val="0"/>
              </a:spcBef>
              <a:buNone/>
              <a:defRPr sz="1800">
                <a:solidFill>
                  <a:srgbClr val="888888"/>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p18"/>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4" name="Google Shape;74;p18"/>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5" name="Google Shape;75;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2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2" name="Google Shape;82;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21"/>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21"/>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23"/>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7" name="Google Shape;97;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25"/>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5"/>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1" name="Google Shape;101;p25"/>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25"/>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3" name="Google Shape;103;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26"/>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6" name="Google Shape;106;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p27"/>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27"/>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0" name="Google Shape;110;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5" name="Google Shape;115;p29"/>
          <p:cNvSpPr txBox="1">
            <a:spLocks noGrp="1"/>
          </p:cNvSpPr>
          <p:nvPr>
            <p:ph type="body" idx="1"/>
          </p:nvPr>
        </p:nvSpPr>
        <p:spPr>
          <a:xfrm>
            <a:off x="365298" y="1600200"/>
            <a:ext cx="8257500" cy="4373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18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160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160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16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16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8" name="Google Shape;118;p30"/>
          <p:cNvSpPr txBox="1">
            <a:spLocks noGrp="1"/>
          </p:cNvSpPr>
          <p:nvPr>
            <p:ph type="body" idx="1"/>
          </p:nvPr>
        </p:nvSpPr>
        <p:spPr>
          <a:xfrm>
            <a:off x="364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160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16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30"/>
          <p:cNvSpPr txBox="1">
            <a:spLocks noGrp="1"/>
          </p:cNvSpPr>
          <p:nvPr>
            <p:ph type="body" idx="2"/>
          </p:nvPr>
        </p:nvSpPr>
        <p:spPr>
          <a:xfrm>
            <a:off x="4555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160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16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1256681" y="502281"/>
            <a:ext cx="72978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24" name="Google Shape;124;p32"/>
          <p:cNvSpPr txBox="1">
            <a:spLocks noGrp="1"/>
          </p:cNvSpPr>
          <p:nvPr>
            <p:ph type="body" idx="1"/>
          </p:nvPr>
        </p:nvSpPr>
        <p:spPr>
          <a:xfrm>
            <a:off x="324920" y="152188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5" name="Google Shape;125;p32"/>
          <p:cNvSpPr txBox="1">
            <a:spLocks noGrp="1"/>
          </p:cNvSpPr>
          <p:nvPr>
            <p:ph type="body" idx="2"/>
          </p:nvPr>
        </p:nvSpPr>
        <p:spPr>
          <a:xfrm>
            <a:off x="324920" y="2161645"/>
            <a:ext cx="40401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18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16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6" name="Google Shape;126;p32"/>
          <p:cNvSpPr txBox="1">
            <a:spLocks noGrp="1"/>
          </p:cNvSpPr>
          <p:nvPr>
            <p:ph type="body" idx="3"/>
          </p:nvPr>
        </p:nvSpPr>
        <p:spPr>
          <a:xfrm>
            <a:off x="4512745" y="152188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7" name="Google Shape;127;p32"/>
          <p:cNvSpPr txBox="1">
            <a:spLocks noGrp="1"/>
          </p:cNvSpPr>
          <p:nvPr>
            <p:ph type="body" idx="4"/>
          </p:nvPr>
        </p:nvSpPr>
        <p:spPr>
          <a:xfrm>
            <a:off x="4512745" y="2161645"/>
            <a:ext cx="40419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18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16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Section Header">
  <p:cSld name="SECTION_HEADER_1">
    <p:spTree>
      <p:nvGrpSpPr>
        <p:cNvPr id="1" name="Shape 128"/>
        <p:cNvGrpSpPr/>
        <p:nvPr/>
      </p:nvGrpSpPr>
      <p:grpSpPr>
        <a:xfrm>
          <a:off x="0" y="0"/>
          <a:ext cx="0" cy="0"/>
          <a:chOff x="0" y="0"/>
          <a:chExt cx="0" cy="0"/>
        </a:xfrm>
      </p:grpSpPr>
      <p:sp>
        <p:nvSpPr>
          <p:cNvPr id="129" name="Google Shape;129;p33"/>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3"/>
          <p:cNvSpPr txBox="1">
            <a:spLocks noGrp="1"/>
          </p:cNvSpPr>
          <p:nvPr>
            <p:ph type="title"/>
          </p:nvPr>
        </p:nvSpPr>
        <p:spPr>
          <a:xfrm>
            <a:off x="1202112" y="4558618"/>
            <a:ext cx="4630200" cy="838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2800"/>
              <a:buFont typeface="Questrial"/>
              <a:buNone/>
              <a:defRPr sz="4000" b="1" i="0" u="none" strike="noStrike" cap="none">
                <a:solidFill>
                  <a:schemeClr val="dk1"/>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31" name="Google Shape;131;p33"/>
          <p:cNvSpPr txBox="1">
            <a:spLocks noGrp="1"/>
          </p:cNvSpPr>
          <p:nvPr>
            <p:ph type="body" idx="1"/>
          </p:nvPr>
        </p:nvSpPr>
        <p:spPr>
          <a:xfrm>
            <a:off x="1515875" y="5285303"/>
            <a:ext cx="4316400" cy="651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800"/>
              <a:buFont typeface="Noto Sans Symbols"/>
              <a:buNone/>
              <a:defRPr sz="2000" b="0" i="0" u="none" strike="noStrike" cap="none">
                <a:solidFill>
                  <a:schemeClr val="dk1"/>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1800" b="0" i="0" u="none" strike="noStrike" cap="none">
                <a:solidFill>
                  <a:srgbClr val="8F97C0"/>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600" b="0" i="0" u="none" strike="noStrike" cap="none">
                <a:solidFill>
                  <a:srgbClr val="8F97C0"/>
                </a:solidFill>
                <a:latin typeface="Questrial"/>
                <a:ea typeface="Questrial"/>
                <a:cs typeface="Questrial"/>
                <a:sym typeface="Questrial"/>
              </a:defRPr>
            </a:lvl3pPr>
            <a:lvl4pPr marL="1828800" marR="0" lvl="3" indent="-228600" algn="l" rtl="0">
              <a:spcBef>
                <a:spcPts val="160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4pPr>
            <a:lvl5pPr marL="2286000" marR="0" lvl="4" indent="-228600" algn="l" rtl="0">
              <a:spcBef>
                <a:spcPts val="160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5pPr>
            <a:lvl6pPr marL="2743200" marR="0" lvl="5"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6pPr>
            <a:lvl7pPr marL="3200400" marR="0" lvl="6"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7pPr>
            <a:lvl8pPr marL="3657600" marR="0" lvl="7"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8pPr>
            <a:lvl9pPr marL="4114800" marR="0" lvl="8" indent="-228600" algn="l" rtl="0">
              <a:spcBef>
                <a:spcPts val="1600"/>
              </a:spcBef>
              <a:spcAft>
                <a:spcPts val="1600"/>
              </a:spcAft>
              <a:buClr>
                <a:srgbClr val="8F97C0"/>
              </a:buClr>
              <a:buSzPts val="1400"/>
              <a:buFont typeface="Arial"/>
              <a:buNone/>
              <a:defRPr sz="1400" b="0" i="0" u="none" strike="noStrike" cap="none">
                <a:solidFill>
                  <a:srgbClr val="8F97C0"/>
                </a:solidFill>
                <a:latin typeface="Calibri"/>
                <a:ea typeface="Calibri"/>
                <a:cs typeface="Calibri"/>
                <a:sym typeface="Calibri"/>
              </a:defRPr>
            </a:lvl9pPr>
          </a:lstStyle>
          <a:p>
            <a:endParaRPr/>
          </a:p>
        </p:txBody>
      </p:sp>
      <p:sp>
        <p:nvSpPr>
          <p:cNvPr id="132" name="Google Shape;132;p33"/>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_AND_BODY_1">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5"/>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36"/>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pic>
        <p:nvPicPr>
          <p:cNvPr id="139" name="Google Shape;139;p36"/>
          <p:cNvPicPr preferRelativeResize="0"/>
          <p:nvPr/>
        </p:nvPicPr>
        <p:blipFill rotWithShape="1">
          <a:blip r:embed="rId2">
            <a:alphaModFix/>
          </a:blip>
          <a:srcRect/>
          <a:stretch/>
        </p:blipFill>
        <p:spPr>
          <a:xfrm>
            <a:off x="-9993" y="17489"/>
            <a:ext cx="6636775" cy="51434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9"/>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0"/>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jpg"/>
          <p:cNvPicPr preferRelativeResize="0"/>
          <p:nvPr/>
        </p:nvPicPr>
        <p:blipFill rotWithShape="1">
          <a:blip r:embed="rId5">
            <a:alphaModFix/>
          </a:blip>
          <a:srcRect/>
          <a:stretch/>
        </p:blipFill>
        <p:spPr>
          <a:xfrm>
            <a:off x="7490406" y="6132486"/>
            <a:ext cx="1653593" cy="725514"/>
          </a:xfrm>
          <a:prstGeom prst="rect">
            <a:avLst/>
          </a:prstGeom>
          <a:noFill/>
          <a:ln>
            <a:noFill/>
          </a:ln>
        </p:spPr>
      </p:pic>
      <p:sp>
        <p:nvSpPr>
          <p:cNvPr id="13" name="Google Shape;13;p1"/>
          <p:cNvSpPr/>
          <p:nvPr/>
        </p:nvSpPr>
        <p:spPr>
          <a:xfrm>
            <a:off x="1728556" y="6145586"/>
            <a:ext cx="5650745"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a:t>
            </a:r>
            <a:r>
              <a:rPr lang="en-US">
                <a:solidFill>
                  <a:srgbClr val="3A53A5"/>
                </a:solidFill>
                <a:latin typeface="Twentieth Century"/>
                <a:ea typeface="Twentieth Century"/>
                <a:cs typeface="Twentieth Century"/>
                <a:sym typeface="Twentieth Century"/>
              </a:rPr>
              <a:t>3:</a:t>
            </a:r>
            <a:r>
              <a:rPr lang="en-US" sz="1400" b="0" i="0" u="none" strike="noStrike" cap="none">
                <a:solidFill>
                  <a:srgbClr val="3A53A5"/>
                </a:solidFill>
                <a:latin typeface="Twentieth Century"/>
                <a:ea typeface="Twentieth Century"/>
                <a:cs typeface="Twentieth Century"/>
                <a:sym typeface="Twentieth Century"/>
              </a:rPr>
              <a:t> Problem Behavior Definitions &amp; Discipline Policies (TFI 1.5 &amp; 1.6)</a:t>
            </a:r>
            <a:endParaRPr sz="1400" b="0" i="0" u="none" strike="noStrike" cap="none">
              <a:solidFill>
                <a:srgbClr val="3A53A5"/>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5"/>
          <p:cNvSpPr/>
          <p:nvPr/>
        </p:nvSpPr>
        <p:spPr>
          <a:xfrm>
            <a:off x="1364031" y="6009808"/>
            <a:ext cx="5650745"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a:t>
            </a:r>
            <a:r>
              <a:rPr lang="en-US">
                <a:solidFill>
                  <a:srgbClr val="3A53A5"/>
                </a:solidFill>
                <a:latin typeface="Twentieth Century"/>
                <a:ea typeface="Twentieth Century"/>
                <a:cs typeface="Twentieth Century"/>
                <a:sym typeface="Twentieth Century"/>
              </a:rPr>
              <a:t>3:</a:t>
            </a:r>
            <a:r>
              <a:rPr lang="en-US" sz="1400" b="0" i="0" u="none" strike="noStrike" cap="none">
                <a:solidFill>
                  <a:srgbClr val="3A53A5"/>
                </a:solidFill>
                <a:latin typeface="Twentieth Century"/>
                <a:ea typeface="Twentieth Century"/>
                <a:cs typeface="Twentieth Century"/>
                <a:sym typeface="Twentieth Century"/>
              </a:rPr>
              <a:t> Problem Behavior Definitions &amp; Discipline Policies (TFI 1.5 &amp; 1.6)</a:t>
            </a:r>
            <a:endParaRPr sz="1400" b="0" i="0" u="none" strike="noStrike" cap="none">
              <a:solidFill>
                <a:srgbClr val="3A53A5"/>
              </a:solidFill>
              <a:latin typeface="Twentieth Century"/>
              <a:ea typeface="Twentieth Century"/>
              <a:cs typeface="Twentieth Century"/>
              <a:sym typeface="Twentieth Century"/>
            </a:endParaRPr>
          </a:p>
        </p:txBody>
      </p:sp>
      <p:pic>
        <p:nvPicPr>
          <p:cNvPr id="27" name="Google Shape;27;p5" descr="Minnesota PBIS Logo.jpg"/>
          <p:cNvPicPr preferRelativeResize="0"/>
          <p:nvPr/>
        </p:nvPicPr>
        <p:blipFill rotWithShape="1">
          <a:blip r:embed="rId13">
            <a:alphaModFix/>
          </a:blip>
          <a:srcRect/>
          <a:stretch/>
        </p:blipFill>
        <p:spPr>
          <a:xfrm>
            <a:off x="7337542" y="6065416"/>
            <a:ext cx="1806457" cy="7925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0" name="Google Shape;70;p1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71" name="Google Shape;71;p1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3_W8ao2ljF1oSVNqUGyDpeXYp1F3uMdb/view?usp=sharin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open?id=1xXod8O4YistpGaExoagNJeb5JswmEVYhP4nKKeFmhgE"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drive.google.com/file/d/13_W8ao2ljF1oSVNqUGyDpeXYp1F3uMdb/view?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hyperlink" Target="https://ici.umn.edu/products/impact/182/over5.html"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8"/>
          <p:cNvSpPr txBox="1">
            <a:spLocks noGrp="1"/>
          </p:cNvSpPr>
          <p:nvPr>
            <p:ph type="ctrTitle"/>
          </p:nvPr>
        </p:nvSpPr>
        <p:spPr>
          <a:xfrm>
            <a:off x="508000" y="307127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PBIS Team Training</a:t>
            </a:r>
            <a:br>
              <a:rPr lang="en-US" sz="3959"/>
            </a:br>
            <a:r>
              <a:rPr lang="en-US" sz="3959"/>
              <a:t>3D</a:t>
            </a:r>
            <a:br>
              <a:rPr lang="en-US" sz="3959"/>
            </a:br>
            <a:br>
              <a:rPr lang="en-US" sz="3959"/>
            </a:br>
            <a:endParaRPr sz="3959">
              <a:solidFill>
                <a:srgbClr val="DD8047"/>
              </a:solidFill>
            </a:endParaRPr>
          </a:p>
        </p:txBody>
      </p:sp>
      <p:sp>
        <p:nvSpPr>
          <p:cNvPr id="147" name="Google Shape;147;p38"/>
          <p:cNvSpPr/>
          <p:nvPr/>
        </p:nvSpPr>
        <p:spPr>
          <a:xfrm>
            <a:off x="508000" y="3806288"/>
            <a:ext cx="8458200" cy="228780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4000" b="1" i="0" u="none" strike="noStrike" cap="none" dirty="0">
                <a:solidFill>
                  <a:srgbClr val="DD8047"/>
                </a:solidFill>
                <a:latin typeface="Twentieth Century"/>
                <a:ea typeface="Twentieth Century"/>
                <a:cs typeface="Twentieth Century"/>
                <a:sym typeface="Twentieth Century"/>
              </a:rPr>
              <a:t>Problem Behavior Definitions &amp; Discipline Policies (TFI 1.5 &amp; 1.6)</a:t>
            </a:r>
            <a:endParaRPr sz="4000" b="1" i="0" u="none" strike="noStrike" cap="none" dirty="0">
              <a:solidFill>
                <a:srgbClr val="DD8047"/>
              </a:solidFill>
              <a:latin typeface="Twentieth Century"/>
              <a:ea typeface="Twentieth Century"/>
              <a:cs typeface="Twentieth Century"/>
              <a:sym typeface="Twentieth Century"/>
            </a:endParaRPr>
          </a:p>
        </p:txBody>
      </p:sp>
      <p:sp>
        <p:nvSpPr>
          <p:cNvPr id="148" name="Google Shape;148;p38"/>
          <p:cNvSpPr txBox="1"/>
          <p:nvPr/>
        </p:nvSpPr>
        <p:spPr>
          <a:xfrm>
            <a:off x="1058783" y="5922980"/>
            <a:ext cx="70263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b="0" i="1" u="none" strike="noStrike" cap="none">
                <a:solidFill>
                  <a:schemeClr val="dk1"/>
                </a:solidFill>
                <a:latin typeface="Calibri"/>
                <a:ea typeface="Calibri"/>
                <a:cs typeface="Calibri"/>
                <a:sym typeface="Calibri"/>
              </a:rPr>
              <a:t>Thank you to Midwest PBIS Network, Mid-Atlantic PBIS Network, Missouri Schoolwide PBS, Virginia Dept of Ed PBIS, and other National Partners for their contributions</a:t>
            </a:r>
            <a:endParaRPr/>
          </a:p>
        </p:txBody>
      </p:sp>
      <p:pic>
        <p:nvPicPr>
          <p:cNvPr id="149" name="Google Shape;149;p38" descr="The logo has Minnesota printed in green in the upper left corner.  PBIS is printed in blue and the S looks like a river with a red, yellow and green tree next to it. " title="Minnesota PBIS Logo"/>
          <p:cNvPicPr preferRelativeResize="0"/>
          <p:nvPr/>
        </p:nvPicPr>
        <p:blipFill rotWithShape="1">
          <a:blip r:embed="rId3">
            <a:alphaModFix/>
          </a:blip>
          <a:srcRect/>
          <a:stretch/>
        </p:blipFill>
        <p:spPr>
          <a:xfrm>
            <a:off x="2198909" y="190500"/>
            <a:ext cx="5204775" cy="22835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7"/>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3200"/>
              <a:buFont typeface="Arial"/>
              <a:buChar char="•"/>
            </a:pPr>
            <a:r>
              <a:rPr lang="en-US">
                <a:solidFill>
                  <a:srgbClr val="000000"/>
                </a:solidFill>
              </a:rPr>
              <a:t>The SWIS developers have definitions for problem behaviors that can be used by anyone </a:t>
            </a:r>
            <a:r>
              <a:rPr lang="en-US">
                <a:solidFill>
                  <a:srgbClr val="000000"/>
                </a:solidFill>
                <a:highlight>
                  <a:srgbClr val="FFFF00"/>
                </a:highlight>
              </a:rPr>
              <a:t>regardless of the data system they use</a:t>
            </a:r>
            <a:r>
              <a:rPr lang="en-US">
                <a:solidFill>
                  <a:srgbClr val="000000"/>
                </a:solidFill>
              </a:rPr>
              <a:t>.</a:t>
            </a:r>
            <a:endParaRPr/>
          </a:p>
          <a:p>
            <a:pPr marL="0" lvl="0" indent="0" algn="l" rtl="0">
              <a:spcBef>
                <a:spcPts val="640"/>
              </a:spcBef>
              <a:spcAft>
                <a:spcPts val="0"/>
              </a:spcAft>
              <a:buSzPts val="3200"/>
              <a:buNone/>
            </a:pPr>
            <a:endParaRPr>
              <a:solidFill>
                <a:srgbClr val="000000"/>
              </a:solidFill>
            </a:endParaRPr>
          </a:p>
          <a:p>
            <a:pPr marL="457200" lvl="0" indent="-457200" algn="l" rtl="0">
              <a:spcBef>
                <a:spcPts val="640"/>
              </a:spcBef>
              <a:spcAft>
                <a:spcPts val="0"/>
              </a:spcAft>
              <a:buSzPts val="3200"/>
              <a:buFont typeface="Arial"/>
              <a:buChar char="•"/>
            </a:pPr>
            <a:r>
              <a:rPr lang="en-US">
                <a:solidFill>
                  <a:srgbClr val="000000"/>
                </a:solidFill>
              </a:rPr>
              <a:t>The definitions are clear, observable, and can be measurable.</a:t>
            </a:r>
            <a:endParaRPr/>
          </a:p>
          <a:p>
            <a:pPr marL="0" lvl="0" indent="0" algn="l" rtl="0">
              <a:spcBef>
                <a:spcPts val="640"/>
              </a:spcBef>
              <a:spcAft>
                <a:spcPts val="0"/>
              </a:spcAft>
              <a:buSzPts val="3200"/>
              <a:buNone/>
            </a:pPr>
            <a:endParaRPr>
              <a:solidFill>
                <a:srgbClr val="000000"/>
              </a:solidFill>
            </a:endParaRPr>
          </a:p>
          <a:p>
            <a:pPr marL="0" lvl="0" indent="0" algn="l" rtl="0">
              <a:spcBef>
                <a:spcPts val="640"/>
              </a:spcBef>
              <a:spcAft>
                <a:spcPts val="0"/>
              </a:spcAft>
              <a:buSzPts val="3200"/>
              <a:buNone/>
            </a:pPr>
            <a:endParaRPr>
              <a:solidFill>
                <a:srgbClr val="FF0000"/>
              </a:solidFill>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pic>
        <p:nvPicPr>
          <p:cNvPr id="240" name="Google Shape;240;p4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41" name="Google Shape;241;p47"/>
          <p:cNvSpPr txBox="1">
            <a:spLocks noGrp="1"/>
          </p:cNvSpPr>
          <p:nvPr>
            <p:ph type="title"/>
          </p:nvPr>
        </p:nvSpPr>
        <p:spPr>
          <a:xfrm>
            <a:off x="1635760" y="350815"/>
            <a:ext cx="6068060"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959"/>
              <a:buFont typeface="Twentieth Century"/>
              <a:buNone/>
            </a:pPr>
            <a:r>
              <a:rPr lang="en-US" sz="3959">
                <a:solidFill>
                  <a:srgbClr val="334991"/>
                </a:solidFill>
              </a:rPr>
              <a:t>Defining Behaviors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p:nvPr/>
        </p:nvSpPr>
        <p:spPr>
          <a:xfrm>
            <a:off x="2982693" y="6413103"/>
            <a:ext cx="3256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Twentieth Century"/>
                <a:ea typeface="Twentieth Century"/>
                <a:cs typeface="Twentieth Century"/>
                <a:sym typeface="Twentieth Century"/>
              </a:rPr>
              <a:t>     See Workbook Pages 30 - 31</a:t>
            </a:r>
            <a:endParaRPr sz="1800" b="1">
              <a:solidFill>
                <a:schemeClr val="dk1"/>
              </a:solidFill>
              <a:latin typeface="Twentieth Century"/>
              <a:ea typeface="Twentieth Century"/>
              <a:cs typeface="Twentieth Century"/>
              <a:sym typeface="Twentieth Century"/>
            </a:endParaRPr>
          </a:p>
        </p:txBody>
      </p:sp>
      <p:pic>
        <p:nvPicPr>
          <p:cNvPr id="248" name="Google Shape;248;p48" descr="Defiance, insubordination, non-compliance: student engages in brief or low intensity failure to follow directions or talks back. &#10;Disrespect: student delivers low intensity, socially rude or dismissive messages to adults or students.&#10;Disruption: Student engage in low intensity but inappropriate disruption.&#10;Dress code violation: student wears clothing that is near but not within the dress code guidelines defined the school/district.&#10;Inappropriate language: student engages in low intensity instance of inappropriate language.&#10;Other: students engages in any other minor problem behaviors that do not fall within the above categories.&#10;Physical contact/physical aggression: student engages in non-serious but inappropriate physical contact.&#10;Property misuse: student engages in low intensity misuse of property.&#10;Tardy: student arrives at class after the bell or signal that class has started.&#10;Technology violation: student engages in non-seriour but inappropriate as defined by school use of cell phone, pager, music/video player, camera, and/or computer." title="Minor problem behavior definitions"/>
          <p:cNvPicPr preferRelativeResize="0">
            <a:picLocks noGrp="1"/>
          </p:cNvPicPr>
          <p:nvPr>
            <p:ph type="body" idx="1"/>
          </p:nvPr>
        </p:nvPicPr>
        <p:blipFill rotWithShape="1">
          <a:blip r:embed="rId3">
            <a:alphaModFix/>
          </a:blip>
          <a:srcRect l="-2202" r="-652"/>
          <a:stretch/>
        </p:blipFill>
        <p:spPr>
          <a:xfrm>
            <a:off x="1309071" y="1122212"/>
            <a:ext cx="6604000" cy="5290891"/>
          </a:xfrm>
          <a:prstGeom prst="rect">
            <a:avLst/>
          </a:prstGeom>
          <a:noFill/>
          <a:ln>
            <a:noFill/>
          </a:ln>
        </p:spPr>
      </p:pic>
      <p:pic>
        <p:nvPicPr>
          <p:cNvPr id="249" name="Google Shape;249;p48" title="Core-Content-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50" name="Google Shape;250;p48"/>
          <p:cNvSpPr txBox="1">
            <a:spLocks noGrp="1"/>
          </p:cNvSpPr>
          <p:nvPr>
            <p:ph type="title"/>
          </p:nvPr>
        </p:nvSpPr>
        <p:spPr>
          <a:xfrm>
            <a:off x="1083982" y="322408"/>
            <a:ext cx="7805732" cy="6789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959"/>
              <a:buFont typeface="Twentieth Century"/>
              <a:buNone/>
            </a:pPr>
            <a:r>
              <a:rPr lang="en-US" sz="3959">
                <a:solidFill>
                  <a:srgbClr val="334991"/>
                </a:solidFill>
              </a:rPr>
              <a:t>Minor Examples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9"/>
          <p:cNvSpPr txBox="1"/>
          <p:nvPr/>
        </p:nvSpPr>
        <p:spPr>
          <a:xfrm>
            <a:off x="2982693" y="6413103"/>
            <a:ext cx="32567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     See Workbook Pages 30 - 31</a:t>
            </a:r>
            <a:endParaRPr sz="1800" b="1">
              <a:solidFill>
                <a:schemeClr val="dk1"/>
              </a:solidFill>
              <a:latin typeface="Twentieth Century"/>
              <a:ea typeface="Twentieth Century"/>
              <a:cs typeface="Twentieth Century"/>
              <a:sym typeface="Twentieth Century"/>
            </a:endParaRPr>
          </a:p>
        </p:txBody>
      </p:sp>
      <p:pic>
        <p:nvPicPr>
          <p:cNvPr id="257" name="Google Shape;257;p49" descr="Disrespect: student delivers socially rude or dismissive message to adults or students.&#10;Disruption: Student engages in behavior causing an interruption in a class or activity.  Disruption includes sustained loud talk, yelling, or screaming; noise with materials; horseplay or roughhousing; and/or sustained out of seat behavior.&#10;Dress code violation: student wears clothing that does not fit with the dress code guidelins practiced by the school/district.&#10;Fighting: student is involved in mutual participation in an incident involving physical violence.&#10;" title="Major problem behavior definitions"/>
          <p:cNvPicPr preferRelativeResize="0"/>
          <p:nvPr/>
        </p:nvPicPr>
        <p:blipFill rotWithShape="1">
          <a:blip r:embed="rId3">
            <a:alphaModFix/>
          </a:blip>
          <a:srcRect/>
          <a:stretch/>
        </p:blipFill>
        <p:spPr>
          <a:xfrm>
            <a:off x="1295227" y="2939267"/>
            <a:ext cx="6822402" cy="3307093"/>
          </a:xfrm>
          <a:prstGeom prst="rect">
            <a:avLst/>
          </a:prstGeom>
          <a:noFill/>
          <a:ln>
            <a:noFill/>
          </a:ln>
        </p:spPr>
      </p:pic>
      <p:pic>
        <p:nvPicPr>
          <p:cNvPr id="258" name="Google Shape;258;p49" title="Major problem behavior definitions"/>
          <p:cNvPicPr preferRelativeResize="0">
            <a:picLocks noGrp="1"/>
          </p:cNvPicPr>
          <p:nvPr>
            <p:ph type="body" idx="1"/>
          </p:nvPr>
        </p:nvPicPr>
        <p:blipFill rotWithShape="1">
          <a:blip r:embed="rId4">
            <a:alphaModFix/>
          </a:blip>
          <a:srcRect t="-46502" b="-46502"/>
          <a:stretch/>
        </p:blipFill>
        <p:spPr>
          <a:xfrm>
            <a:off x="1229990" y="184898"/>
            <a:ext cx="6885282" cy="3751626"/>
          </a:xfrm>
          <a:prstGeom prst="rect">
            <a:avLst/>
          </a:prstGeom>
          <a:noFill/>
          <a:ln>
            <a:noFill/>
          </a:ln>
        </p:spPr>
      </p:pic>
      <p:pic>
        <p:nvPicPr>
          <p:cNvPr id="259" name="Google Shape;259;p49" title="Core-Content-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60" name="Google Shape;260;p49"/>
          <p:cNvSpPr txBox="1">
            <a:spLocks noGrp="1"/>
          </p:cNvSpPr>
          <p:nvPr>
            <p:ph type="title"/>
          </p:nvPr>
        </p:nvSpPr>
        <p:spPr>
          <a:xfrm>
            <a:off x="1635760" y="288119"/>
            <a:ext cx="6771840"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959"/>
              <a:buFont typeface="Twentieth Century"/>
              <a:buNone/>
            </a:pPr>
            <a:r>
              <a:rPr lang="en-US" sz="3959">
                <a:solidFill>
                  <a:srgbClr val="334991"/>
                </a:solidFill>
              </a:rPr>
              <a:t>Major Examples </a:t>
            </a:r>
            <a:endParaRPr sz="243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50" descr="This is the vertical line in the T chart" title="T chart"/>
          <p:cNvPicPr preferRelativeResize="0"/>
          <p:nvPr/>
        </p:nvPicPr>
        <p:blipFill rotWithShape="1">
          <a:blip r:embed="rId3">
            <a:alphaModFix/>
          </a:blip>
          <a:srcRect/>
          <a:stretch/>
        </p:blipFill>
        <p:spPr>
          <a:xfrm>
            <a:off x="4466273" y="1411661"/>
            <a:ext cx="45719" cy="4410494"/>
          </a:xfrm>
          <a:prstGeom prst="rect">
            <a:avLst/>
          </a:prstGeom>
          <a:noFill/>
          <a:ln>
            <a:noFill/>
          </a:ln>
        </p:spPr>
      </p:pic>
      <p:pic>
        <p:nvPicPr>
          <p:cNvPr id="267" name="Google Shape;267;p50" descr="This is the horizontal line in the T chart." title="T chart"/>
          <p:cNvPicPr preferRelativeResize="0"/>
          <p:nvPr/>
        </p:nvPicPr>
        <p:blipFill rotWithShape="1">
          <a:blip r:embed="rId4">
            <a:alphaModFix/>
          </a:blip>
          <a:srcRect/>
          <a:stretch/>
        </p:blipFill>
        <p:spPr>
          <a:xfrm>
            <a:off x="915830" y="1811711"/>
            <a:ext cx="7102316" cy="55722"/>
          </a:xfrm>
          <a:prstGeom prst="rect">
            <a:avLst/>
          </a:prstGeom>
          <a:noFill/>
          <a:ln>
            <a:noFill/>
          </a:ln>
        </p:spPr>
      </p:pic>
      <p:sp>
        <p:nvSpPr>
          <p:cNvPr id="268" name="Google Shape;268;p50"/>
          <p:cNvSpPr txBox="1"/>
          <p:nvPr/>
        </p:nvSpPr>
        <p:spPr>
          <a:xfrm>
            <a:off x="4687730" y="1165860"/>
            <a:ext cx="3330416" cy="4619726"/>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US" sz="2000" b="1">
                <a:solidFill>
                  <a:srgbClr val="4BACC6"/>
                </a:solidFill>
                <a:latin typeface="Calibri"/>
                <a:ea typeface="Calibri"/>
                <a:cs typeface="Calibri"/>
                <a:sym typeface="Calibri"/>
              </a:rPr>
              <a:t>Office Managed Behavior (Major)</a:t>
            </a:r>
            <a:br>
              <a:rPr lang="en-US" sz="2000" b="1">
                <a:solidFill>
                  <a:srgbClr val="4BACC6"/>
                </a:solidFill>
                <a:latin typeface="Calibri"/>
                <a:ea typeface="Calibri"/>
                <a:cs typeface="Calibri"/>
                <a:sym typeface="Calibri"/>
              </a:rPr>
            </a:br>
            <a:endParaRPr sz="2000">
              <a:solidFill>
                <a:srgbClr val="4BACC6"/>
              </a:solidFill>
              <a:latin typeface="Calibri"/>
              <a:ea typeface="Calibri"/>
              <a:cs typeface="Calibri"/>
              <a:sym typeface="Calibri"/>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Attendance/Tardy</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Vandalism</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Substances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Weapons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Profanity directed at Adults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Fighting</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Verbal/Physical intimidation</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Major stealing</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Cutting school</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Wanderers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Gang Related Activity</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Chronic Dress Code Violation</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Harassment (including sexual)</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Disrespect</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Disruption</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Defiance </a:t>
            </a:r>
            <a:endParaRPr/>
          </a:p>
        </p:txBody>
      </p:sp>
      <p:sp>
        <p:nvSpPr>
          <p:cNvPr id="269" name="Google Shape;269;p50"/>
          <p:cNvSpPr txBox="1">
            <a:spLocks noGrp="1"/>
          </p:cNvSpPr>
          <p:nvPr>
            <p:ph type="body" idx="1"/>
          </p:nvPr>
        </p:nvSpPr>
        <p:spPr>
          <a:xfrm>
            <a:off x="915829" y="1165860"/>
            <a:ext cx="3413284" cy="4834889"/>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SzPts val="2000"/>
              <a:buNone/>
            </a:pPr>
            <a:r>
              <a:rPr lang="en-US" sz="2000" b="1">
                <a:solidFill>
                  <a:srgbClr val="F79646"/>
                </a:solidFill>
                <a:latin typeface="Twentieth Century"/>
                <a:ea typeface="Twentieth Century"/>
                <a:cs typeface="Twentieth Century"/>
                <a:sym typeface="Twentieth Century"/>
              </a:rPr>
              <a:t>Teacher Managed Behavior (Minor)</a:t>
            </a:r>
            <a:br>
              <a:rPr lang="en-US" sz="2000" b="1">
                <a:solidFill>
                  <a:srgbClr val="F79646"/>
                </a:solidFill>
                <a:latin typeface="Twentieth Century"/>
                <a:ea typeface="Twentieth Century"/>
                <a:cs typeface="Twentieth Century"/>
                <a:sym typeface="Twentieth Century"/>
              </a:rPr>
            </a:br>
            <a:endParaRPr sz="2800">
              <a:solidFill>
                <a:srgbClr val="F79646"/>
              </a:solidFill>
              <a:latin typeface="Twentieth Century"/>
              <a:ea typeface="Twentieth Century"/>
              <a:cs typeface="Twentieth Century"/>
              <a:sym typeface="Twentieth Century"/>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Attendance/Tardy – Inform parents </a:t>
            </a:r>
            <a:br>
              <a:rPr lang="en-US" sz="1600">
                <a:solidFill>
                  <a:srgbClr val="F79646"/>
                </a:solidFill>
                <a:latin typeface="Twentieth Century"/>
                <a:ea typeface="Twentieth Century"/>
                <a:cs typeface="Twentieth Century"/>
                <a:sym typeface="Twentieth Century"/>
              </a:rPr>
            </a:br>
            <a:r>
              <a:rPr lang="en-US" sz="1600">
                <a:solidFill>
                  <a:srgbClr val="F79646"/>
                </a:solidFill>
                <a:latin typeface="Twentieth Century"/>
                <a:ea typeface="Twentieth Century"/>
                <a:cs typeface="Twentieth Century"/>
                <a:sym typeface="Twentieth Century"/>
              </a:rPr>
              <a:t>on effect on academic performance</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Profanity directed at student</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Gum chewing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Homework</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No supplies</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Tattling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Non-compliance</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Name calling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Lying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Minor stealing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Cheating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Dress Code Violations</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Minor Harassment</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Disrespect</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Disruption</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Defiance </a:t>
            </a:r>
            <a:endParaRPr/>
          </a:p>
          <a:p>
            <a:pPr marL="408623" lvl="1" indent="-191453" algn="l" rtl="0">
              <a:lnSpc>
                <a:spcPct val="85000"/>
              </a:lnSpc>
              <a:spcBef>
                <a:spcPts val="0"/>
              </a:spcBef>
              <a:spcAft>
                <a:spcPts val="0"/>
              </a:spcAft>
              <a:buClr>
                <a:srgbClr val="F79646"/>
              </a:buClr>
              <a:buSzPts val="1800"/>
              <a:buFont typeface="Twentieth Century"/>
              <a:buNone/>
            </a:pPr>
            <a:endParaRPr sz="1800">
              <a:solidFill>
                <a:srgbClr val="F79646"/>
              </a:solidFill>
              <a:latin typeface="Twentieth Century"/>
              <a:ea typeface="Twentieth Century"/>
              <a:cs typeface="Twentieth Century"/>
              <a:sym typeface="Twentieth Century"/>
            </a:endParaRPr>
          </a:p>
        </p:txBody>
      </p:sp>
      <p:pic>
        <p:nvPicPr>
          <p:cNvPr id="270" name="Google Shape;270;p50" title="Core-Content-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71" name="Google Shape;271;p50"/>
          <p:cNvSpPr txBox="1">
            <a:spLocks noGrp="1"/>
          </p:cNvSpPr>
          <p:nvPr>
            <p:ph type="title"/>
          </p:nvPr>
        </p:nvSpPr>
        <p:spPr>
          <a:xfrm>
            <a:off x="1152411" y="339777"/>
            <a:ext cx="6757149" cy="661574"/>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1"/>
              </a:buClr>
              <a:buSzPts val="3600"/>
              <a:buFont typeface="Twentieth Century"/>
              <a:buNone/>
            </a:pPr>
            <a:r>
              <a:rPr lang="en-US" sz="3600">
                <a:solidFill>
                  <a:schemeClr val="dk1"/>
                </a:solidFill>
                <a:latin typeface="Twentieth Century"/>
                <a:ea typeface="Twentieth Century"/>
                <a:cs typeface="Twentieth Century"/>
                <a:sym typeface="Twentieth Century"/>
              </a:rPr>
              <a:t>“T-Chart” School Example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1" title="Horizontal line in the T chart."/>
          <p:cNvPicPr preferRelativeResize="0"/>
          <p:nvPr/>
        </p:nvPicPr>
        <p:blipFill rotWithShape="1">
          <a:blip r:embed="rId3">
            <a:alphaModFix/>
          </a:blip>
          <a:srcRect/>
          <a:stretch/>
        </p:blipFill>
        <p:spPr>
          <a:xfrm>
            <a:off x="915830" y="1811711"/>
            <a:ext cx="7102316" cy="55722"/>
          </a:xfrm>
          <a:prstGeom prst="rect">
            <a:avLst/>
          </a:prstGeom>
          <a:noFill/>
          <a:ln>
            <a:noFill/>
          </a:ln>
        </p:spPr>
      </p:pic>
      <p:pic>
        <p:nvPicPr>
          <p:cNvPr id="278" name="Google Shape;278;p51" title="Vertical line in the T chart."/>
          <p:cNvPicPr preferRelativeResize="0"/>
          <p:nvPr/>
        </p:nvPicPr>
        <p:blipFill rotWithShape="1">
          <a:blip r:embed="rId4">
            <a:alphaModFix/>
          </a:blip>
          <a:srcRect/>
          <a:stretch/>
        </p:blipFill>
        <p:spPr>
          <a:xfrm>
            <a:off x="4466273" y="1411661"/>
            <a:ext cx="45719" cy="4410494"/>
          </a:xfrm>
          <a:prstGeom prst="rect">
            <a:avLst/>
          </a:prstGeom>
          <a:noFill/>
          <a:ln>
            <a:noFill/>
          </a:ln>
        </p:spPr>
      </p:pic>
      <p:sp>
        <p:nvSpPr>
          <p:cNvPr id="279" name="Google Shape;279;p51"/>
          <p:cNvSpPr txBox="1"/>
          <p:nvPr/>
        </p:nvSpPr>
        <p:spPr>
          <a:xfrm>
            <a:off x="1152411" y="5982284"/>
            <a:ext cx="556327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a:solidFill>
                  <a:schemeClr val="dk1"/>
                </a:solidFill>
                <a:latin typeface="Twentieth Century"/>
                <a:ea typeface="Twentieth Century"/>
                <a:cs typeface="Twentieth Century"/>
                <a:sym typeface="Twentieth Century"/>
              </a:rPr>
              <a:t>What about these examples?</a:t>
            </a:r>
            <a:endParaRPr/>
          </a:p>
        </p:txBody>
      </p:sp>
      <p:sp>
        <p:nvSpPr>
          <p:cNvPr id="280" name="Google Shape;280;p51" title="Red arrow pointing to disrespect, disruption and defiance under office managed behavior major"/>
          <p:cNvSpPr/>
          <p:nvPr/>
        </p:nvSpPr>
        <p:spPr>
          <a:xfrm rot="8518568">
            <a:off x="4222197" y="5285400"/>
            <a:ext cx="580073" cy="407677"/>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1" name="Google Shape;281;p51" title="Red circle around disrespect, disruption and defiance under office managed behavior major"/>
          <p:cNvSpPr/>
          <p:nvPr/>
        </p:nvSpPr>
        <p:spPr>
          <a:xfrm>
            <a:off x="4687730" y="5034922"/>
            <a:ext cx="1548014" cy="714191"/>
          </a:xfrm>
          <a:prstGeom prst="flowChartAlternateProcess">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2" name="Google Shape;282;p51"/>
          <p:cNvSpPr txBox="1"/>
          <p:nvPr/>
        </p:nvSpPr>
        <p:spPr>
          <a:xfrm>
            <a:off x="4687730" y="1168928"/>
            <a:ext cx="3330416" cy="4619726"/>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US" sz="2000" b="1">
                <a:solidFill>
                  <a:srgbClr val="4BACC6"/>
                </a:solidFill>
                <a:latin typeface="Calibri"/>
                <a:ea typeface="Calibri"/>
                <a:cs typeface="Calibri"/>
                <a:sym typeface="Calibri"/>
              </a:rPr>
              <a:t>Office Managed Behavior (Major)</a:t>
            </a:r>
            <a:br>
              <a:rPr lang="en-US" sz="2000" b="1">
                <a:solidFill>
                  <a:srgbClr val="4BACC6"/>
                </a:solidFill>
                <a:latin typeface="Calibri"/>
                <a:ea typeface="Calibri"/>
                <a:cs typeface="Calibri"/>
                <a:sym typeface="Calibri"/>
              </a:rPr>
            </a:br>
            <a:endParaRPr sz="2000">
              <a:solidFill>
                <a:srgbClr val="4BACC6"/>
              </a:solidFill>
              <a:latin typeface="Calibri"/>
              <a:ea typeface="Calibri"/>
              <a:cs typeface="Calibri"/>
              <a:sym typeface="Calibri"/>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Attendance/Tardy</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Vandalism</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Substances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Weapons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Profanity directed at Adults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Fighting</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Verbal/Physical intimidation</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Major stealing</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Cutting school</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Wanderers</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Gang Related Activity</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Chronic Dress Code Violation</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Harassment (including sexual)</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Disrespect</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Disruption</a:t>
            </a:r>
            <a:endParaRPr/>
          </a:p>
          <a:p>
            <a:pPr marL="452438"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Defiance </a:t>
            </a:r>
            <a:endParaRPr/>
          </a:p>
        </p:txBody>
      </p:sp>
      <p:sp>
        <p:nvSpPr>
          <p:cNvPr id="283" name="Google Shape;283;p51" title="red arrow pointing to disrespect, disruption and defiance under teacher managed behavior minor"/>
          <p:cNvSpPr/>
          <p:nvPr/>
        </p:nvSpPr>
        <p:spPr>
          <a:xfrm rot="1335723">
            <a:off x="2343151" y="5319793"/>
            <a:ext cx="580073" cy="407677"/>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4" name="Google Shape;284;p51" title="Red circle around disrespect, disruption and defiance under teacher managed behavior minor"/>
          <p:cNvSpPr/>
          <p:nvPr/>
        </p:nvSpPr>
        <p:spPr>
          <a:xfrm>
            <a:off x="909436" y="4947902"/>
            <a:ext cx="1548014" cy="714191"/>
          </a:xfrm>
          <a:prstGeom prst="flowChartAlternateProcess">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5" name="Google Shape;285;p51"/>
          <p:cNvSpPr txBox="1">
            <a:spLocks noGrp="1"/>
          </p:cNvSpPr>
          <p:nvPr>
            <p:ph type="body" idx="1"/>
          </p:nvPr>
        </p:nvSpPr>
        <p:spPr>
          <a:xfrm>
            <a:off x="915829" y="1168928"/>
            <a:ext cx="3413284" cy="4831822"/>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SzPts val="2000"/>
              <a:buNone/>
            </a:pPr>
            <a:r>
              <a:rPr lang="en-US" sz="2000" b="1">
                <a:solidFill>
                  <a:srgbClr val="F79646"/>
                </a:solidFill>
                <a:latin typeface="Twentieth Century"/>
                <a:ea typeface="Twentieth Century"/>
                <a:cs typeface="Twentieth Century"/>
                <a:sym typeface="Twentieth Century"/>
              </a:rPr>
              <a:t>Teacher Managed Behavior (Minor)</a:t>
            </a:r>
            <a:br>
              <a:rPr lang="en-US" sz="2000" b="1">
                <a:solidFill>
                  <a:srgbClr val="F79646"/>
                </a:solidFill>
                <a:latin typeface="Twentieth Century"/>
                <a:ea typeface="Twentieth Century"/>
                <a:cs typeface="Twentieth Century"/>
                <a:sym typeface="Twentieth Century"/>
              </a:rPr>
            </a:br>
            <a:endParaRPr sz="2800">
              <a:solidFill>
                <a:srgbClr val="F79646"/>
              </a:solidFill>
              <a:latin typeface="Twentieth Century"/>
              <a:ea typeface="Twentieth Century"/>
              <a:cs typeface="Twentieth Century"/>
              <a:sym typeface="Twentieth Century"/>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Attendance/Tardy – Inform parents </a:t>
            </a:r>
            <a:br>
              <a:rPr lang="en-US" sz="1600">
                <a:solidFill>
                  <a:srgbClr val="F79646"/>
                </a:solidFill>
                <a:latin typeface="Twentieth Century"/>
                <a:ea typeface="Twentieth Century"/>
                <a:cs typeface="Twentieth Century"/>
                <a:sym typeface="Twentieth Century"/>
              </a:rPr>
            </a:br>
            <a:r>
              <a:rPr lang="en-US" sz="1600">
                <a:solidFill>
                  <a:srgbClr val="F79646"/>
                </a:solidFill>
                <a:latin typeface="Twentieth Century"/>
                <a:ea typeface="Twentieth Century"/>
                <a:cs typeface="Twentieth Century"/>
                <a:sym typeface="Twentieth Century"/>
              </a:rPr>
              <a:t>on effect on academic performance</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Profanity directed at student</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Gum chewing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Homework</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No supplies</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Tattling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Non-compliance</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Name calling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Lying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Minor stealing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Cheating</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Dress Code Violations</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Minor Harassment</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Disrespect</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Disruption</a:t>
            </a:r>
            <a:endParaRPr/>
          </a:p>
          <a:p>
            <a:pPr marL="408623" lvl="1" indent="-305753" algn="l" rtl="0">
              <a:lnSpc>
                <a:spcPct val="85000"/>
              </a:lnSpc>
              <a:spcBef>
                <a:spcPts val="0"/>
              </a:spcBef>
              <a:spcAft>
                <a:spcPts val="0"/>
              </a:spcAft>
              <a:buClr>
                <a:srgbClr val="F79646"/>
              </a:buClr>
              <a:buSzPts val="1600"/>
              <a:buFont typeface="Twentieth Century"/>
              <a:buChar char="•"/>
            </a:pPr>
            <a:r>
              <a:rPr lang="en-US" sz="1600">
                <a:solidFill>
                  <a:srgbClr val="F79646"/>
                </a:solidFill>
                <a:latin typeface="Twentieth Century"/>
                <a:ea typeface="Twentieth Century"/>
                <a:cs typeface="Twentieth Century"/>
                <a:sym typeface="Twentieth Century"/>
              </a:rPr>
              <a:t>Defiance </a:t>
            </a:r>
            <a:endParaRPr/>
          </a:p>
          <a:p>
            <a:pPr marL="408623" lvl="1" indent="-191453" algn="l" rtl="0">
              <a:lnSpc>
                <a:spcPct val="85000"/>
              </a:lnSpc>
              <a:spcBef>
                <a:spcPts val="0"/>
              </a:spcBef>
              <a:spcAft>
                <a:spcPts val="0"/>
              </a:spcAft>
              <a:buClr>
                <a:srgbClr val="F79646"/>
              </a:buClr>
              <a:buSzPts val="1800"/>
              <a:buFont typeface="Twentieth Century"/>
              <a:buNone/>
            </a:pPr>
            <a:endParaRPr sz="1800">
              <a:solidFill>
                <a:srgbClr val="F79646"/>
              </a:solidFill>
              <a:latin typeface="Twentieth Century"/>
              <a:ea typeface="Twentieth Century"/>
              <a:cs typeface="Twentieth Century"/>
              <a:sym typeface="Twentieth Century"/>
            </a:endParaRPr>
          </a:p>
        </p:txBody>
      </p:sp>
      <p:pic>
        <p:nvPicPr>
          <p:cNvPr id="286" name="Google Shape;286;p51" title="Core-Content-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87" name="Google Shape;287;p51"/>
          <p:cNvSpPr txBox="1">
            <a:spLocks noGrp="1"/>
          </p:cNvSpPr>
          <p:nvPr>
            <p:ph type="title"/>
          </p:nvPr>
        </p:nvSpPr>
        <p:spPr>
          <a:xfrm>
            <a:off x="1152411" y="339777"/>
            <a:ext cx="6757149" cy="661574"/>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1"/>
              </a:buClr>
              <a:buSzPts val="3600"/>
              <a:buFont typeface="Twentieth Century"/>
              <a:buNone/>
            </a:pPr>
            <a:r>
              <a:rPr lang="en-US" sz="3600">
                <a:solidFill>
                  <a:schemeClr val="dk1"/>
                </a:solidFill>
                <a:latin typeface="Twentieth Century"/>
                <a:ea typeface="Twentieth Century"/>
                <a:cs typeface="Twentieth Century"/>
                <a:sym typeface="Twentieth Century"/>
              </a:rPr>
              <a:t>“T-Chart” School Example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500"/>
                                        <p:tgtEl>
                                          <p:spTgt spid="27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 calcmode="lin" valueType="num">
                                      <p:cBhvr additive="base">
                                        <p:cTn id="10" dur="500"/>
                                        <p:tgtEl>
                                          <p:spTgt spid="28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80"/>
                                        </p:tgtEl>
                                        <p:attrNameLst>
                                          <p:attrName>style.visibility</p:attrName>
                                        </p:attrNameLst>
                                      </p:cBhvr>
                                      <p:to>
                                        <p:strVal val="visible"/>
                                      </p:to>
                                    </p:set>
                                    <p:anim calcmode="lin" valueType="num">
                                      <p:cBhvr additive="base">
                                        <p:cTn id="13" dur="500"/>
                                        <p:tgtEl>
                                          <p:spTgt spid="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 name="Title 2">
            <a:extLst>
              <a:ext uri="{FF2B5EF4-FFF2-40B4-BE49-F238E27FC236}">
                <a16:creationId xmlns:a16="http://schemas.microsoft.com/office/drawing/2014/main" id="{192B9E61-4AEA-BE49-AA79-20A87DE3F2E4}"/>
              </a:ext>
            </a:extLst>
          </p:cNvPr>
          <p:cNvSpPr>
            <a:spLocks noGrp="1"/>
          </p:cNvSpPr>
          <p:nvPr>
            <p:ph type="title"/>
          </p:nvPr>
        </p:nvSpPr>
        <p:spPr>
          <a:xfrm>
            <a:off x="911673" y="2169763"/>
            <a:ext cx="7317927" cy="1041311"/>
          </a:xfrm>
        </p:spPr>
        <p:txBody>
          <a:bodyPr/>
          <a:lstStyle/>
          <a:p>
            <a:pPr lvl="0"/>
            <a:r>
              <a:rPr lang="en-US" sz="2800" dirty="0">
                <a:sym typeface="Didact Gothic"/>
              </a:rPr>
              <a:t>5 Ways to Help School Systems become more </a:t>
            </a:r>
            <a:br>
              <a:rPr lang="en-US" sz="2800" dirty="0">
                <a:sym typeface="Didact Gothic"/>
              </a:rPr>
            </a:br>
            <a:r>
              <a:rPr lang="en-US" sz="2800" dirty="0">
                <a:sym typeface="Didact Gothic"/>
              </a:rPr>
              <a:t>Culturally Responsive</a:t>
            </a:r>
            <a:endParaRPr lang="en-US" sz="2800" dirty="0"/>
          </a:p>
        </p:txBody>
      </p:sp>
      <p:sp>
        <p:nvSpPr>
          <p:cNvPr id="293" name="Google Shape;293;p52"/>
          <p:cNvSpPr txBox="1">
            <a:spLocks noGrp="1"/>
          </p:cNvSpPr>
          <p:nvPr>
            <p:ph type="body" idx="1"/>
          </p:nvPr>
        </p:nvSpPr>
        <p:spPr>
          <a:xfrm>
            <a:off x="455836" y="2811393"/>
            <a:ext cx="8229600" cy="4068763"/>
          </a:xfrm>
        </p:spPr>
        <p:txBody>
          <a:bodyPr/>
          <a:lstStyle/>
          <a:p>
            <a:pPr lvl="0"/>
            <a:endParaRPr lang="en-US" dirty="0"/>
          </a:p>
        </p:txBody>
      </p:sp>
      <p:pic>
        <p:nvPicPr>
          <p:cNvPr id="294" name="Google Shape;294;p52" descr="PBIS cultural responsiveness field guide: resources for trainers and coaches">
            <a:hlinkClick r:id="rId3"/>
          </p:cNvPr>
          <p:cNvPicPr preferRelativeResize="0"/>
          <p:nvPr/>
        </p:nvPicPr>
        <p:blipFill>
          <a:blip r:embed="rId4">
            <a:alphaModFix/>
          </a:blip>
          <a:stretch>
            <a:fillRect/>
          </a:stretch>
        </p:blipFill>
        <p:spPr>
          <a:xfrm>
            <a:off x="2484936" y="182350"/>
            <a:ext cx="4171400" cy="2019150"/>
          </a:xfrm>
          <a:prstGeom prst="rect">
            <a:avLst/>
          </a:prstGeom>
          <a:noFill/>
          <a:ln>
            <a:noFill/>
          </a:ln>
        </p:spPr>
      </p:pic>
      <p:sp>
        <p:nvSpPr>
          <p:cNvPr id="295" name="Google Shape;295;p52"/>
          <p:cNvSpPr txBox="1"/>
          <p:nvPr/>
        </p:nvSpPr>
        <p:spPr>
          <a:xfrm>
            <a:off x="2011200" y="3211075"/>
            <a:ext cx="5121600" cy="326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dirty="0">
                <a:solidFill>
                  <a:srgbClr val="595959"/>
                </a:solidFill>
                <a:highlight>
                  <a:srgbClr val="FFFF00"/>
                </a:highlight>
                <a:latin typeface="Didact Gothic"/>
                <a:ea typeface="Didact Gothic"/>
                <a:cs typeface="Didact Gothic"/>
                <a:sym typeface="Didact Gothic"/>
              </a:rPr>
              <a:t>1. Identity Awareness (staff/student/community) </a:t>
            </a:r>
            <a:endParaRPr sz="1800" dirty="0">
              <a:solidFill>
                <a:srgbClr val="595959"/>
              </a:solidFill>
              <a:highlight>
                <a:srgbClr val="FFFF00"/>
              </a:highlight>
              <a:latin typeface="Didact Gothic"/>
              <a:ea typeface="Didact Gothic"/>
              <a:cs typeface="Didact Gothic"/>
              <a:sym typeface="Didact Gothic"/>
            </a:endParaRPr>
          </a:p>
          <a:p>
            <a:pPr marL="0" lvl="0" indent="0" algn="l" rtl="0">
              <a:lnSpc>
                <a:spcPct val="115000"/>
              </a:lnSpc>
              <a:spcBef>
                <a:spcPts val="1600"/>
              </a:spcBef>
              <a:spcAft>
                <a:spcPts val="0"/>
              </a:spcAft>
              <a:buNone/>
            </a:pPr>
            <a:r>
              <a:rPr lang="en-US" sz="1800" dirty="0">
                <a:solidFill>
                  <a:srgbClr val="595959"/>
                </a:solidFill>
                <a:latin typeface="Didact Gothic"/>
                <a:ea typeface="Didact Gothic"/>
                <a:cs typeface="Didact Gothic"/>
                <a:sym typeface="Didact Gothic"/>
              </a:rPr>
              <a:t>2. Voice </a:t>
            </a:r>
            <a:endParaRPr sz="1800" dirty="0">
              <a:solidFill>
                <a:srgbClr val="595959"/>
              </a:solidFill>
              <a:latin typeface="Didact Gothic"/>
              <a:ea typeface="Didact Gothic"/>
              <a:cs typeface="Didact Gothic"/>
              <a:sym typeface="Didact Gothic"/>
            </a:endParaRPr>
          </a:p>
          <a:p>
            <a:pPr marL="0" lvl="0" indent="0" algn="l" rtl="0">
              <a:lnSpc>
                <a:spcPct val="115000"/>
              </a:lnSpc>
              <a:spcBef>
                <a:spcPts val="1600"/>
              </a:spcBef>
              <a:spcAft>
                <a:spcPts val="0"/>
              </a:spcAft>
              <a:buNone/>
            </a:pPr>
            <a:r>
              <a:rPr lang="en-US" sz="1800" dirty="0">
                <a:solidFill>
                  <a:srgbClr val="595959"/>
                </a:solidFill>
                <a:latin typeface="Didact Gothic"/>
                <a:ea typeface="Didact Gothic"/>
                <a:cs typeface="Didact Gothic"/>
                <a:sym typeface="Didact Gothic"/>
              </a:rPr>
              <a:t>3. Supportive Environment </a:t>
            </a:r>
            <a:endParaRPr sz="1800" dirty="0">
              <a:solidFill>
                <a:srgbClr val="595959"/>
              </a:solidFill>
              <a:latin typeface="Didact Gothic"/>
              <a:ea typeface="Didact Gothic"/>
              <a:cs typeface="Didact Gothic"/>
              <a:sym typeface="Didact Gothic"/>
            </a:endParaRPr>
          </a:p>
          <a:p>
            <a:pPr marL="0" lvl="0" indent="0" algn="l" rtl="0">
              <a:lnSpc>
                <a:spcPct val="115000"/>
              </a:lnSpc>
              <a:spcBef>
                <a:spcPts val="1600"/>
              </a:spcBef>
              <a:spcAft>
                <a:spcPts val="0"/>
              </a:spcAft>
              <a:buNone/>
            </a:pPr>
            <a:r>
              <a:rPr lang="en-US" sz="1800" dirty="0">
                <a:solidFill>
                  <a:srgbClr val="595959"/>
                </a:solidFill>
                <a:highlight>
                  <a:srgbClr val="FFFF00"/>
                </a:highlight>
                <a:latin typeface="Didact Gothic"/>
                <a:ea typeface="Didact Gothic"/>
                <a:cs typeface="Didact Gothic"/>
                <a:sym typeface="Didact Gothic"/>
              </a:rPr>
              <a:t>4. Situational Appropriateness </a:t>
            </a:r>
            <a:endParaRPr sz="1800" dirty="0">
              <a:solidFill>
                <a:srgbClr val="595959"/>
              </a:solidFill>
              <a:highlight>
                <a:srgbClr val="FFFF00"/>
              </a:highlight>
              <a:latin typeface="Didact Gothic"/>
              <a:ea typeface="Didact Gothic"/>
              <a:cs typeface="Didact Gothic"/>
              <a:sym typeface="Didact Gothic"/>
            </a:endParaRPr>
          </a:p>
          <a:p>
            <a:pPr marL="0" lvl="0" indent="0" algn="l" rtl="0">
              <a:lnSpc>
                <a:spcPct val="115000"/>
              </a:lnSpc>
              <a:spcBef>
                <a:spcPts val="1600"/>
              </a:spcBef>
              <a:spcAft>
                <a:spcPts val="1600"/>
              </a:spcAft>
              <a:buNone/>
            </a:pPr>
            <a:r>
              <a:rPr lang="en-US" sz="1800" dirty="0">
                <a:solidFill>
                  <a:srgbClr val="595959"/>
                </a:solidFill>
                <a:latin typeface="Didact Gothic"/>
                <a:ea typeface="Didact Gothic"/>
                <a:cs typeface="Didact Gothic"/>
                <a:sym typeface="Didact Gothic"/>
              </a:rPr>
              <a:t>5. Data for Accountability</a:t>
            </a:r>
            <a:endParaRPr sz="1800" dirty="0">
              <a:solidFill>
                <a:srgbClr val="595959"/>
              </a:solidFill>
              <a:latin typeface="Didact Gothic"/>
              <a:ea typeface="Didact Gothic"/>
              <a:cs typeface="Didact Gothic"/>
              <a:sym typeface="Didact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#1: Identity Awareness</a:t>
            </a:r>
            <a:endParaRPr b="1">
              <a:latin typeface="Didact Gothic"/>
              <a:ea typeface="Didact Gothic"/>
              <a:cs typeface="Didact Gothic"/>
              <a:sym typeface="Didact Gothic"/>
            </a:endParaRPr>
          </a:p>
        </p:txBody>
      </p:sp>
      <p:sp>
        <p:nvSpPr>
          <p:cNvPr id="301" name="Google Shape;301;p53"/>
          <p:cNvSpPr txBox="1">
            <a:spLocks noGrp="1"/>
          </p:cNvSpPr>
          <p:nvPr>
            <p:ph type="body" idx="1"/>
          </p:nvPr>
        </p:nvSpPr>
        <p:spPr>
          <a:xfrm>
            <a:off x="285950" y="1356967"/>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u="sng">
                <a:solidFill>
                  <a:schemeClr val="hlink"/>
                </a:solidFill>
                <a:latin typeface="Didact Gothic"/>
                <a:ea typeface="Didact Gothic"/>
                <a:cs typeface="Didact Gothic"/>
                <a:sym typeface="Didact Gothic"/>
                <a:hlinkClick r:id="rId3"/>
              </a:rPr>
              <a:t>Self-Reflection on Values</a:t>
            </a: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302" name="Google Shape;302;p53" descr="PBIS cultural responsiveness field guide: resources for trainers and coaches">
            <a:hlinkClick r:id="rId4"/>
          </p:cNvPr>
          <p:cNvPicPr preferRelativeResize="0"/>
          <p:nvPr/>
        </p:nvPicPr>
        <p:blipFill>
          <a:blip r:embed="rId5">
            <a:alphaModFix/>
          </a:blip>
          <a:stretch>
            <a:fillRect/>
          </a:stretch>
        </p:blipFill>
        <p:spPr>
          <a:xfrm>
            <a:off x="6515200" y="0"/>
            <a:ext cx="2571126" cy="1244550"/>
          </a:xfrm>
          <a:prstGeom prst="rect">
            <a:avLst/>
          </a:prstGeom>
          <a:noFill/>
          <a:ln>
            <a:noFill/>
          </a:ln>
        </p:spPr>
      </p:pic>
      <p:pic>
        <p:nvPicPr>
          <p:cNvPr id="303" name="Google Shape;303;p53" descr="Table has the following column headings: elements of culture, my values growing up, my values now, what my school values, how my students and families might be different, how this difference may create conflict. "/>
          <p:cNvPicPr preferRelativeResize="0"/>
          <p:nvPr/>
        </p:nvPicPr>
        <p:blipFill>
          <a:blip r:embed="rId6">
            <a:alphaModFix/>
          </a:blip>
          <a:stretch>
            <a:fillRect/>
          </a:stretch>
        </p:blipFill>
        <p:spPr>
          <a:xfrm>
            <a:off x="1504850" y="2023250"/>
            <a:ext cx="6840636" cy="4555201"/>
          </a:xfrm>
          <a:prstGeom prst="rect">
            <a:avLst/>
          </a:prstGeom>
          <a:noFill/>
          <a:ln>
            <a:noFill/>
          </a:ln>
        </p:spPr>
      </p:pic>
      <p:sp>
        <p:nvSpPr>
          <p:cNvPr id="304" name="Google Shape;304;p53">
            <a:extLst>
              <a:ext uri="{C183D7F6-B498-43B3-948B-1728B52AA6E4}">
                <adec:decorative xmlns:adec="http://schemas.microsoft.com/office/drawing/2017/decorative" val="1"/>
              </a:ext>
            </a:extLst>
          </p:cNvPr>
          <p:cNvSpPr/>
          <p:nvPr/>
        </p:nvSpPr>
        <p:spPr>
          <a:xfrm>
            <a:off x="1296200" y="1707902"/>
            <a:ext cx="1500000" cy="4607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#4: Situational Appropriateness</a:t>
            </a:r>
            <a:endParaRPr b="1">
              <a:latin typeface="Didact Gothic"/>
              <a:ea typeface="Didact Gothic"/>
              <a:cs typeface="Didact Gothic"/>
              <a:sym typeface="Didact Gothic"/>
            </a:endParaRPr>
          </a:p>
        </p:txBody>
      </p:sp>
      <p:sp>
        <p:nvSpPr>
          <p:cNvPr id="310" name="Google Shape;310;p54"/>
          <p:cNvSpPr txBox="1">
            <a:spLocks noGrp="1"/>
          </p:cNvSpPr>
          <p:nvPr>
            <p:ph type="body" idx="1"/>
          </p:nvPr>
        </p:nvSpPr>
        <p:spPr>
          <a:xfrm>
            <a:off x="266650" y="1717433"/>
            <a:ext cx="8057100" cy="42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Didact Gothic"/>
                <a:ea typeface="Didact Gothic"/>
                <a:cs typeface="Didact Gothic"/>
                <a:sym typeface="Didact Gothic"/>
              </a:rPr>
              <a:t>Most Common:</a:t>
            </a: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45720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311" name="Google Shape;311;p54" descr="T chart shows staff-managed problem behaviors on the left and office-managed problem behaviors on the right. "/>
          <p:cNvPicPr preferRelativeResize="0"/>
          <p:nvPr/>
        </p:nvPicPr>
        <p:blipFill>
          <a:blip r:embed="rId3">
            <a:alphaModFix/>
          </a:blip>
          <a:stretch>
            <a:fillRect/>
          </a:stretch>
        </p:blipFill>
        <p:spPr>
          <a:xfrm>
            <a:off x="2800502" y="1467867"/>
            <a:ext cx="5449301" cy="392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5"/>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#4: Situational Appropriateness</a:t>
            </a:r>
            <a:endParaRPr b="1">
              <a:latin typeface="Didact Gothic"/>
              <a:ea typeface="Didact Gothic"/>
              <a:cs typeface="Didact Gothic"/>
              <a:sym typeface="Didact Gothic"/>
            </a:endParaRPr>
          </a:p>
        </p:txBody>
      </p:sp>
      <p:sp>
        <p:nvSpPr>
          <p:cNvPr id="317" name="Google Shape;317;p55"/>
          <p:cNvSpPr txBox="1">
            <a:spLocks noGrp="1"/>
          </p:cNvSpPr>
          <p:nvPr>
            <p:ph type="body" idx="1"/>
          </p:nvPr>
        </p:nvSpPr>
        <p:spPr>
          <a:xfrm>
            <a:off x="208725" y="1451367"/>
            <a:ext cx="4999500" cy="42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Didact Gothic"/>
                <a:ea typeface="Didact Gothic"/>
                <a:cs typeface="Didact Gothic"/>
                <a:sym typeface="Didact Gothic"/>
              </a:rPr>
              <a:t>Culturally Responsive Elaboration: “Pi” Chart</a:t>
            </a:r>
            <a:endParaRPr sz="2400">
              <a:latin typeface="Didact Gothic"/>
              <a:ea typeface="Didact Gothic"/>
              <a:cs typeface="Didact Gothic"/>
              <a:sym typeface="Didact Gothic"/>
            </a:endParaRPr>
          </a:p>
          <a:p>
            <a:pPr marL="457200" lvl="0" indent="-342900" algn="l" rtl="0">
              <a:spcBef>
                <a:spcPts val="1600"/>
              </a:spcBef>
              <a:spcAft>
                <a:spcPts val="0"/>
              </a:spcAft>
              <a:buSzPts val="1800"/>
              <a:buFont typeface="Didact Gothic"/>
              <a:buChar char="●"/>
            </a:pPr>
            <a:r>
              <a:rPr lang="en-US">
                <a:latin typeface="Didact Gothic"/>
                <a:ea typeface="Didact Gothic"/>
                <a:cs typeface="Didact Gothic"/>
                <a:sym typeface="Didact Gothic"/>
              </a:rPr>
              <a:t>Clarifies what is ok and what is not ok  </a:t>
            </a:r>
            <a:endParaRPr>
              <a:latin typeface="Didact Gothic"/>
              <a:ea typeface="Didact Gothic"/>
              <a:cs typeface="Didact Gothic"/>
              <a:sym typeface="Didact Gothic"/>
            </a:endParaRPr>
          </a:p>
          <a:p>
            <a:pPr marL="457200" lvl="0" indent="-342900" algn="l" rtl="0">
              <a:spcBef>
                <a:spcPts val="0"/>
              </a:spcBef>
              <a:spcAft>
                <a:spcPts val="0"/>
              </a:spcAft>
              <a:buSzPts val="1800"/>
              <a:buFont typeface="Didact Gothic"/>
              <a:buChar char="●"/>
            </a:pPr>
            <a:r>
              <a:rPr lang="en-US">
                <a:latin typeface="Didact Gothic"/>
                <a:ea typeface="Didact Gothic"/>
                <a:cs typeface="Didact Gothic"/>
                <a:sym typeface="Didact Gothic"/>
              </a:rPr>
              <a:t>The tweak: </a:t>
            </a:r>
            <a:endParaRPr>
              <a:latin typeface="Didact Gothic"/>
              <a:ea typeface="Didact Gothic"/>
              <a:cs typeface="Didact Gothic"/>
              <a:sym typeface="Didact Gothic"/>
            </a:endParaRPr>
          </a:p>
          <a:p>
            <a:pPr marL="914400" lvl="1" indent="-342900" algn="l" rtl="0">
              <a:spcBef>
                <a:spcPts val="0"/>
              </a:spcBef>
              <a:spcAft>
                <a:spcPts val="0"/>
              </a:spcAft>
              <a:buSzPts val="1800"/>
              <a:buFont typeface="Didact Gothic"/>
              <a:buChar char="○"/>
            </a:pPr>
            <a:r>
              <a:rPr lang="en-US" sz="1800">
                <a:latin typeface="Didact Gothic"/>
                <a:ea typeface="Didact Gothic"/>
                <a:cs typeface="Didact Gothic"/>
                <a:sym typeface="Didact Gothic"/>
              </a:rPr>
              <a:t>Highlights situational specificity</a:t>
            </a:r>
            <a:endParaRPr sz="1800">
              <a:latin typeface="Didact Gothic"/>
              <a:ea typeface="Didact Gothic"/>
              <a:cs typeface="Didact Gothic"/>
              <a:sym typeface="Didact Gothic"/>
            </a:endParaRPr>
          </a:p>
          <a:p>
            <a:pPr marL="914400" lvl="1" indent="-342900" algn="l" rtl="0">
              <a:spcBef>
                <a:spcPts val="0"/>
              </a:spcBef>
              <a:spcAft>
                <a:spcPts val="0"/>
              </a:spcAft>
              <a:buSzPts val="1800"/>
              <a:buFont typeface="Didact Gothic"/>
              <a:buChar char="○"/>
            </a:pPr>
            <a:r>
              <a:rPr lang="en-US" sz="1800">
                <a:latin typeface="Didact Gothic"/>
                <a:ea typeface="Didact Gothic"/>
                <a:cs typeface="Didact Gothic"/>
                <a:sym typeface="Didact Gothic"/>
              </a:rPr>
              <a:t>Some problem behaviors are universally wrong </a:t>
            </a:r>
            <a:endParaRPr sz="1800">
              <a:latin typeface="Didact Gothic"/>
              <a:ea typeface="Didact Gothic"/>
              <a:cs typeface="Didact Gothic"/>
              <a:sym typeface="Didact Gothic"/>
            </a:endParaRPr>
          </a:p>
          <a:p>
            <a:pPr marL="914400" lvl="1" indent="-342900" algn="l" rtl="0">
              <a:spcBef>
                <a:spcPts val="0"/>
              </a:spcBef>
              <a:spcAft>
                <a:spcPts val="0"/>
              </a:spcAft>
              <a:buSzPts val="1800"/>
              <a:buFont typeface="Didact Gothic"/>
              <a:buChar char="○"/>
            </a:pPr>
            <a:r>
              <a:rPr lang="en-US" sz="1800">
                <a:latin typeface="Didact Gothic"/>
                <a:ea typeface="Didact Gothic"/>
                <a:cs typeface="Didact Gothic"/>
                <a:sym typeface="Didact Gothic"/>
              </a:rPr>
              <a:t>Some problem behaviors are “not for school” (may be ok outside of school)</a:t>
            </a:r>
            <a:endParaRPr sz="18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45720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318" name="Google Shape;318;p55" descr="three column chart has the following column headings: situationally inappropriate behaviors, staff managed problem behaviors, office managed problem behaviors."/>
          <p:cNvPicPr preferRelativeResize="0"/>
          <p:nvPr/>
        </p:nvPicPr>
        <p:blipFill>
          <a:blip r:embed="rId3">
            <a:alphaModFix/>
          </a:blip>
          <a:stretch>
            <a:fillRect/>
          </a:stretch>
        </p:blipFill>
        <p:spPr>
          <a:xfrm>
            <a:off x="5137425" y="2236526"/>
            <a:ext cx="3935775" cy="25102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0" end="0"/>
                                            </p:txEl>
                                          </p:spTgt>
                                        </p:tgtEl>
                                        <p:attrNameLst>
                                          <p:attrName>style.visibility</p:attrName>
                                        </p:attrNameLst>
                                      </p:cBhvr>
                                      <p:to>
                                        <p:strVal val="visible"/>
                                      </p:to>
                                    </p:set>
                                    <p:animEffect transition="in" filter="fade">
                                      <p:cBhvr>
                                        <p:cTn id="12" dur="1000"/>
                                        <p:tgtEl>
                                          <p:spTgt spid="3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1" end="1"/>
                                            </p:txEl>
                                          </p:spTgt>
                                        </p:tgtEl>
                                        <p:attrNameLst>
                                          <p:attrName>style.visibility</p:attrName>
                                        </p:attrNameLst>
                                      </p:cBhvr>
                                      <p:to>
                                        <p:strVal val="visible"/>
                                      </p:to>
                                    </p:set>
                                    <p:animEffect transition="in" filter="fade">
                                      <p:cBhvr>
                                        <p:cTn id="17" dur="1000"/>
                                        <p:tgtEl>
                                          <p:spTgt spid="3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xEl>
                                              <p:pRg st="2" end="2"/>
                                            </p:txEl>
                                          </p:spTgt>
                                        </p:tgtEl>
                                        <p:attrNameLst>
                                          <p:attrName>style.visibility</p:attrName>
                                        </p:attrNameLst>
                                      </p:cBhvr>
                                      <p:to>
                                        <p:strVal val="visible"/>
                                      </p:to>
                                    </p:set>
                                    <p:animEffect transition="in" filter="fade">
                                      <p:cBhvr>
                                        <p:cTn id="22" dur="1000"/>
                                        <p:tgtEl>
                                          <p:spTgt spid="3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
                                            <p:txEl>
                                              <p:pRg st="3" end="3"/>
                                            </p:txEl>
                                          </p:spTgt>
                                        </p:tgtEl>
                                        <p:attrNameLst>
                                          <p:attrName>style.visibility</p:attrName>
                                        </p:attrNameLst>
                                      </p:cBhvr>
                                      <p:to>
                                        <p:strVal val="visible"/>
                                      </p:to>
                                    </p:set>
                                    <p:animEffect transition="in" filter="fade">
                                      <p:cBhvr>
                                        <p:cTn id="27" dur="1000"/>
                                        <p:tgtEl>
                                          <p:spTgt spid="3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
                                            <p:txEl>
                                              <p:pRg st="4" end="4"/>
                                            </p:txEl>
                                          </p:spTgt>
                                        </p:tgtEl>
                                        <p:attrNameLst>
                                          <p:attrName>style.visibility</p:attrName>
                                        </p:attrNameLst>
                                      </p:cBhvr>
                                      <p:to>
                                        <p:strVal val="visible"/>
                                      </p:to>
                                    </p:set>
                                    <p:animEffect transition="in" filter="fade">
                                      <p:cBhvr>
                                        <p:cTn id="32" dur="1000"/>
                                        <p:tgtEl>
                                          <p:spTgt spid="3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
                                            <p:txEl>
                                              <p:pRg st="5" end="5"/>
                                            </p:txEl>
                                          </p:spTgt>
                                        </p:tgtEl>
                                        <p:attrNameLst>
                                          <p:attrName>style.visibility</p:attrName>
                                        </p:attrNameLst>
                                      </p:cBhvr>
                                      <p:to>
                                        <p:strVal val="visible"/>
                                      </p:to>
                                    </p:set>
                                    <p:animEffect transition="in" filter="fade">
                                      <p:cBhvr>
                                        <p:cTn id="37" dur="1000"/>
                                        <p:tgtEl>
                                          <p:spTgt spid="31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7">
                                            <p:txEl>
                                              <p:pRg st="6" end="6"/>
                                            </p:txEl>
                                          </p:spTgt>
                                        </p:tgtEl>
                                        <p:attrNameLst>
                                          <p:attrName>style.visibility</p:attrName>
                                        </p:attrNameLst>
                                      </p:cBhvr>
                                      <p:to>
                                        <p:strVal val="visible"/>
                                      </p:to>
                                    </p:set>
                                    <p:animEffect transition="in" filter="fade">
                                      <p:cBhvr>
                                        <p:cTn id="42" dur="1000"/>
                                        <p:tgtEl>
                                          <p:spTgt spid="31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
                                            <p:txEl>
                                              <p:pRg st="7" end="7"/>
                                            </p:txEl>
                                          </p:spTgt>
                                        </p:tgtEl>
                                        <p:attrNameLst>
                                          <p:attrName>style.visibility</p:attrName>
                                        </p:attrNameLst>
                                      </p:cBhvr>
                                      <p:to>
                                        <p:strVal val="visible"/>
                                      </p:to>
                                    </p:set>
                                    <p:animEffect transition="in" filter="fade">
                                      <p:cBhvr>
                                        <p:cTn id="47" dur="1000"/>
                                        <p:tgtEl>
                                          <p:spTgt spid="31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7">
                                            <p:txEl>
                                              <p:pRg st="8" end="8"/>
                                            </p:txEl>
                                          </p:spTgt>
                                        </p:tgtEl>
                                        <p:attrNameLst>
                                          <p:attrName>style.visibility</p:attrName>
                                        </p:attrNameLst>
                                      </p:cBhvr>
                                      <p:to>
                                        <p:strVal val="visible"/>
                                      </p:to>
                                    </p:set>
                                    <p:animEffect transition="in" filter="fade">
                                      <p:cBhvr>
                                        <p:cTn id="52" dur="1000"/>
                                        <p:tgtEl>
                                          <p:spTgt spid="31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7">
                                            <p:txEl>
                                              <p:pRg st="9" end="9"/>
                                            </p:txEl>
                                          </p:spTgt>
                                        </p:tgtEl>
                                        <p:attrNameLst>
                                          <p:attrName>style.visibility</p:attrName>
                                        </p:attrNameLst>
                                      </p:cBhvr>
                                      <p:to>
                                        <p:strVal val="visible"/>
                                      </p:to>
                                    </p:set>
                                    <p:animEffect transition="in" filter="fade">
                                      <p:cBhvr>
                                        <p:cTn id="57" dur="1000"/>
                                        <p:tgtEl>
                                          <p:spTgt spid="3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6"/>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#4: Situational Appropriateness</a:t>
            </a:r>
            <a:endParaRPr b="1">
              <a:latin typeface="Didact Gothic"/>
              <a:ea typeface="Didact Gothic"/>
              <a:cs typeface="Didact Gothic"/>
              <a:sym typeface="Didact Gothic"/>
            </a:endParaRPr>
          </a:p>
        </p:txBody>
      </p:sp>
      <p:sp>
        <p:nvSpPr>
          <p:cNvPr id="324" name="Google Shape;324;p56"/>
          <p:cNvSpPr txBox="1">
            <a:spLocks noGrp="1"/>
          </p:cNvSpPr>
          <p:nvPr>
            <p:ph type="body" idx="1"/>
          </p:nvPr>
        </p:nvSpPr>
        <p:spPr>
          <a:xfrm>
            <a:off x="208725" y="1451367"/>
            <a:ext cx="4999500" cy="42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Didact Gothic"/>
                <a:ea typeface="Didact Gothic"/>
                <a:cs typeface="Didact Gothic"/>
                <a:sym typeface="Didact Gothic"/>
              </a:rPr>
              <a:t>Culturally Responsive Adaptation: Personal Matrix</a:t>
            </a:r>
            <a:endParaRPr sz="2400">
              <a:latin typeface="Didact Gothic"/>
              <a:ea typeface="Didact Gothic"/>
              <a:cs typeface="Didact Gothic"/>
              <a:sym typeface="Didact Gothic"/>
            </a:endParaRPr>
          </a:p>
          <a:p>
            <a:pPr marL="457200" marR="0" lvl="0" indent="-342900" algn="l" rtl="0">
              <a:lnSpc>
                <a:spcPct val="115000"/>
              </a:lnSpc>
              <a:spcBef>
                <a:spcPts val="1600"/>
              </a:spcBef>
              <a:spcAft>
                <a:spcPts val="0"/>
              </a:spcAft>
              <a:buClr>
                <a:schemeClr val="dk2"/>
              </a:buClr>
              <a:buSzPts val="1800"/>
              <a:buFont typeface="Didact Gothic"/>
              <a:buChar char="●"/>
            </a:pPr>
            <a:r>
              <a:rPr lang="en-US">
                <a:latin typeface="Didact Gothic"/>
                <a:ea typeface="Didact Gothic"/>
                <a:cs typeface="Didact Gothic"/>
                <a:sym typeface="Didact Gothic"/>
              </a:rPr>
              <a:t>Aka “behavior dictionary”  </a:t>
            </a:r>
            <a:endParaRPr>
              <a:latin typeface="Didact Gothic"/>
              <a:ea typeface="Didact Gothic"/>
              <a:cs typeface="Didact Gothic"/>
              <a:sym typeface="Didact Gothic"/>
            </a:endParaRPr>
          </a:p>
          <a:p>
            <a:pPr marL="457200" marR="0" lvl="0"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Tool to assist in “code-switching”  </a:t>
            </a:r>
            <a:endParaRPr>
              <a:latin typeface="Didact Gothic"/>
              <a:ea typeface="Didact Gothic"/>
              <a:cs typeface="Didact Gothic"/>
              <a:sym typeface="Didact Gothic"/>
            </a:endParaRPr>
          </a:p>
          <a:p>
            <a:pPr marL="457200" marR="0" lvl="0"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The tweak: </a:t>
            </a:r>
            <a:endParaRPr>
              <a:latin typeface="Didact Gothic"/>
              <a:ea typeface="Didact Gothic"/>
              <a:cs typeface="Didact Gothic"/>
              <a:sym typeface="Didact Gothic"/>
            </a:endParaRPr>
          </a:p>
          <a:p>
            <a:pPr marL="914400" marR="0" lvl="1"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Take school expectations and…  </a:t>
            </a:r>
            <a:endParaRPr>
              <a:latin typeface="Didact Gothic"/>
              <a:ea typeface="Didact Gothic"/>
              <a:cs typeface="Didact Gothic"/>
              <a:sym typeface="Didact Gothic"/>
            </a:endParaRPr>
          </a:p>
          <a:p>
            <a:pPr marL="1371600" marR="0" lvl="2"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Add differences at home  </a:t>
            </a:r>
            <a:endParaRPr>
              <a:latin typeface="Didact Gothic"/>
              <a:ea typeface="Didact Gothic"/>
              <a:cs typeface="Didact Gothic"/>
              <a:sym typeface="Didact Gothic"/>
            </a:endParaRPr>
          </a:p>
          <a:p>
            <a:pPr marL="1371600" marR="0" lvl="2"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Add differences in community</a:t>
            </a:r>
            <a:endParaRPr sz="18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45720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325" name="Google Shape;325;p56" descr="Matrix has the expectations of safe, respectfule and responsible on the left.  The columns are labeled at school it looks like, at home it looks like, and in my neighborhood it looks like. "/>
          <p:cNvPicPr preferRelativeResize="0"/>
          <p:nvPr/>
        </p:nvPicPr>
        <p:blipFill>
          <a:blip r:embed="rId3">
            <a:alphaModFix/>
          </a:blip>
          <a:stretch>
            <a:fillRect/>
          </a:stretch>
        </p:blipFill>
        <p:spPr>
          <a:xfrm>
            <a:off x="4667350" y="1589033"/>
            <a:ext cx="4382176" cy="3329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xEl>
                                              <p:pRg st="0" end="0"/>
                                            </p:txEl>
                                          </p:spTgt>
                                        </p:tgtEl>
                                        <p:attrNameLst>
                                          <p:attrName>style.visibility</p:attrName>
                                        </p:attrNameLst>
                                      </p:cBhvr>
                                      <p:to>
                                        <p:strVal val="visible"/>
                                      </p:to>
                                    </p:set>
                                    <p:animEffect transition="in" filter="fade">
                                      <p:cBhvr>
                                        <p:cTn id="12" dur="1000"/>
                                        <p:tgtEl>
                                          <p:spTgt spid="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xEl>
                                              <p:pRg st="1" end="1"/>
                                            </p:txEl>
                                          </p:spTgt>
                                        </p:tgtEl>
                                        <p:attrNameLst>
                                          <p:attrName>style.visibility</p:attrName>
                                        </p:attrNameLst>
                                      </p:cBhvr>
                                      <p:to>
                                        <p:strVal val="visible"/>
                                      </p:to>
                                    </p:set>
                                    <p:animEffect transition="in" filter="fade">
                                      <p:cBhvr>
                                        <p:cTn id="17" dur="1000"/>
                                        <p:tgtEl>
                                          <p:spTgt spid="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xEl>
                                              <p:pRg st="2" end="2"/>
                                            </p:txEl>
                                          </p:spTgt>
                                        </p:tgtEl>
                                        <p:attrNameLst>
                                          <p:attrName>style.visibility</p:attrName>
                                        </p:attrNameLst>
                                      </p:cBhvr>
                                      <p:to>
                                        <p:strVal val="visible"/>
                                      </p:to>
                                    </p:set>
                                    <p:animEffect transition="in" filter="fade">
                                      <p:cBhvr>
                                        <p:cTn id="22" dur="1000"/>
                                        <p:tgtEl>
                                          <p:spTgt spid="3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4">
                                            <p:txEl>
                                              <p:pRg st="3" end="3"/>
                                            </p:txEl>
                                          </p:spTgt>
                                        </p:tgtEl>
                                        <p:attrNameLst>
                                          <p:attrName>style.visibility</p:attrName>
                                        </p:attrNameLst>
                                      </p:cBhvr>
                                      <p:to>
                                        <p:strVal val="visible"/>
                                      </p:to>
                                    </p:set>
                                    <p:animEffect transition="in" filter="fade">
                                      <p:cBhvr>
                                        <p:cTn id="27" dur="1000"/>
                                        <p:tgtEl>
                                          <p:spTgt spid="3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4">
                                            <p:txEl>
                                              <p:pRg st="4" end="4"/>
                                            </p:txEl>
                                          </p:spTgt>
                                        </p:tgtEl>
                                        <p:attrNameLst>
                                          <p:attrName>style.visibility</p:attrName>
                                        </p:attrNameLst>
                                      </p:cBhvr>
                                      <p:to>
                                        <p:strVal val="visible"/>
                                      </p:to>
                                    </p:set>
                                    <p:animEffect transition="in" filter="fade">
                                      <p:cBhvr>
                                        <p:cTn id="32" dur="1000"/>
                                        <p:tgtEl>
                                          <p:spTgt spid="32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4">
                                            <p:txEl>
                                              <p:pRg st="5" end="5"/>
                                            </p:txEl>
                                          </p:spTgt>
                                        </p:tgtEl>
                                        <p:attrNameLst>
                                          <p:attrName>style.visibility</p:attrName>
                                        </p:attrNameLst>
                                      </p:cBhvr>
                                      <p:to>
                                        <p:strVal val="visible"/>
                                      </p:to>
                                    </p:set>
                                    <p:animEffect transition="in" filter="fade">
                                      <p:cBhvr>
                                        <p:cTn id="37" dur="1000"/>
                                        <p:tgtEl>
                                          <p:spTgt spid="32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4">
                                            <p:txEl>
                                              <p:pRg st="6" end="6"/>
                                            </p:txEl>
                                          </p:spTgt>
                                        </p:tgtEl>
                                        <p:attrNameLst>
                                          <p:attrName>style.visibility</p:attrName>
                                        </p:attrNameLst>
                                      </p:cBhvr>
                                      <p:to>
                                        <p:strVal val="visible"/>
                                      </p:to>
                                    </p:set>
                                    <p:animEffect transition="in" filter="fade">
                                      <p:cBhvr>
                                        <p:cTn id="42" dur="1000"/>
                                        <p:tgtEl>
                                          <p:spTgt spid="32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4">
                                            <p:txEl>
                                              <p:pRg st="7" end="7"/>
                                            </p:txEl>
                                          </p:spTgt>
                                        </p:tgtEl>
                                        <p:attrNameLst>
                                          <p:attrName>style.visibility</p:attrName>
                                        </p:attrNameLst>
                                      </p:cBhvr>
                                      <p:to>
                                        <p:strVal val="visible"/>
                                      </p:to>
                                    </p:set>
                                    <p:animEffect transition="in" filter="fade">
                                      <p:cBhvr>
                                        <p:cTn id="47" dur="1000"/>
                                        <p:tgtEl>
                                          <p:spTgt spid="32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4">
                                            <p:txEl>
                                              <p:pRg st="8" end="8"/>
                                            </p:txEl>
                                          </p:spTgt>
                                        </p:tgtEl>
                                        <p:attrNameLst>
                                          <p:attrName>style.visibility</p:attrName>
                                        </p:attrNameLst>
                                      </p:cBhvr>
                                      <p:to>
                                        <p:strVal val="visible"/>
                                      </p:to>
                                    </p:set>
                                    <p:animEffect transition="in" filter="fade">
                                      <p:cBhvr>
                                        <p:cTn id="52" dur="1000"/>
                                        <p:tgtEl>
                                          <p:spTgt spid="32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4">
                                            <p:txEl>
                                              <p:pRg st="9" end="9"/>
                                            </p:txEl>
                                          </p:spTgt>
                                        </p:tgtEl>
                                        <p:attrNameLst>
                                          <p:attrName>style.visibility</p:attrName>
                                        </p:attrNameLst>
                                      </p:cBhvr>
                                      <p:to>
                                        <p:strVal val="visible"/>
                                      </p:to>
                                    </p:set>
                                    <p:animEffect transition="in" filter="fade">
                                      <p:cBhvr>
                                        <p:cTn id="57" dur="1000"/>
                                        <p:tgtEl>
                                          <p:spTgt spid="32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4">
                                            <p:txEl>
                                              <p:pRg st="10" end="10"/>
                                            </p:txEl>
                                          </p:spTgt>
                                        </p:tgtEl>
                                        <p:attrNameLst>
                                          <p:attrName>style.visibility</p:attrName>
                                        </p:attrNameLst>
                                      </p:cBhvr>
                                      <p:to>
                                        <p:strVal val="visible"/>
                                      </p:to>
                                    </p:set>
                                    <p:animEffect transition="in" filter="fade">
                                      <p:cBhvr>
                                        <p:cTn id="62" dur="1000"/>
                                        <p:tgtEl>
                                          <p:spTgt spid="32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156" name="Google Shape;156;p39"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p:nvPr>
            <p:extLst>
              <p:ext uri="{D42A27DB-BD31-4B8C-83A1-F6EECF244321}">
                <p14:modId xmlns:p14="http://schemas.microsoft.com/office/powerpoint/2010/main" val="3278261528"/>
              </p:ext>
            </p:extLst>
          </p:nvPr>
        </p:nvGraphicFramePr>
        <p:xfrm>
          <a:off x="465029" y="1301028"/>
          <a:ext cx="8218600" cy="4500425"/>
        </p:xfrm>
        <a:graphic>
          <a:graphicData uri="http://schemas.openxmlformats.org/drawingml/2006/table">
            <a:tbl>
              <a:tblPr firstRow="1">
                <a:noFill/>
                <a:tableStyleId>{20F215D8-C946-4F6D-8EF0-033DA5CD4EE7}</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57" name="Google Shape;157;p39"/>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57"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graphicFrame>
        <p:nvGraphicFramePr>
          <p:cNvPr id="332" name="Google Shape;332;p57" descr="Classrom-managed: refusal to do work; argue with the teacher; tapping pencil, objects; talking to others; unnecessary movement out of seat, fidgeting; touching others.&#10;Office-managed: disruption escalated into a physical or verbal confrontation; minor actions repeated to the point of an un-teachable learning environment." title="Classrom-managed and office-managed"/>
          <p:cNvGraphicFramePr/>
          <p:nvPr/>
        </p:nvGraphicFramePr>
        <p:xfrm>
          <a:off x="701161" y="1764887"/>
          <a:ext cx="3000000" cy="3000000"/>
        </p:xfrm>
        <a:graphic>
          <a:graphicData uri="http://schemas.openxmlformats.org/drawingml/2006/table">
            <a:tbl>
              <a:tblPr firstRow="1" bandRow="1">
                <a:noFill/>
                <a:tableStyleId>{B2AC7EF4-1A2F-4807-8D76-A84B55D8732A}</a:tableStyleId>
              </a:tblPr>
              <a:tblGrid>
                <a:gridCol w="3855300">
                  <a:extLst>
                    <a:ext uri="{9D8B030D-6E8A-4147-A177-3AD203B41FA5}">
                      <a16:colId xmlns:a16="http://schemas.microsoft.com/office/drawing/2014/main" val="20000"/>
                    </a:ext>
                  </a:extLst>
                </a:gridCol>
                <a:gridCol w="3947500">
                  <a:extLst>
                    <a:ext uri="{9D8B030D-6E8A-4147-A177-3AD203B41FA5}">
                      <a16:colId xmlns:a16="http://schemas.microsoft.com/office/drawing/2014/main" val="20001"/>
                    </a:ext>
                  </a:extLst>
                </a:gridCol>
              </a:tblGrid>
              <a:tr h="742650">
                <a:tc>
                  <a:txBody>
                    <a:bodyPr/>
                    <a:lstStyle/>
                    <a:p>
                      <a:pPr marL="0" marR="0" lvl="0" indent="0" algn="ctr" rtl="0">
                        <a:spcBef>
                          <a:spcPts val="0"/>
                        </a:spcBef>
                        <a:spcAft>
                          <a:spcPts val="0"/>
                        </a:spcAft>
                        <a:buNone/>
                      </a:pPr>
                      <a:r>
                        <a:rPr lang="en-US" sz="2400">
                          <a:solidFill>
                            <a:schemeClr val="dk2"/>
                          </a:solidFill>
                          <a:latin typeface="Twentieth Century"/>
                          <a:ea typeface="Twentieth Century"/>
                          <a:cs typeface="Twentieth Century"/>
                          <a:sym typeface="Twentieth Century"/>
                        </a:rPr>
                        <a:t>Classroom-managed</a:t>
                      </a:r>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2"/>
                          </a:solidFill>
                          <a:latin typeface="Twentieth Century"/>
                          <a:ea typeface="Twentieth Century"/>
                          <a:cs typeface="Twentieth Century"/>
                          <a:sym typeface="Twentieth Century"/>
                        </a:rPr>
                        <a:t>Office-managed</a:t>
                      </a:r>
                      <a:endParaRPr/>
                    </a:p>
                  </a:txBody>
                  <a:tcPr marL="89900" marR="89900" marT="44950" marB="4495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1575">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Refusal to do work</a:t>
                      </a:r>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Disruption escalated into a physical or verbal confrontation</a:t>
                      </a:r>
                      <a:endParaRPr sz="2000">
                        <a:solidFill>
                          <a:schemeClr val="dk2"/>
                        </a:solidFill>
                        <a:latin typeface="Twentieth Century"/>
                        <a:ea typeface="Twentieth Century"/>
                        <a:cs typeface="Twentieth Century"/>
                        <a:sym typeface="Twentieth Century"/>
                      </a:endParaRPr>
                    </a:p>
                  </a:txBody>
                  <a:tcPr marL="89900" marR="89900" marT="44950" marB="4495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Argue with the teacher</a:t>
                      </a:r>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6">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Minor actions repeated to the point of an “un-teachable” learning environment</a:t>
                      </a:r>
                      <a:endParaRPr sz="2000">
                        <a:solidFill>
                          <a:schemeClr val="dk2"/>
                        </a:solidFill>
                        <a:latin typeface="Twentieth Century"/>
                        <a:ea typeface="Twentieth Century"/>
                        <a:cs typeface="Twentieth Century"/>
                        <a:sym typeface="Twentieth Century"/>
                      </a:endParaRPr>
                    </a:p>
                  </a:txBody>
                  <a:tcPr marL="89900" marR="89900" marT="44950" marB="4495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Calling out</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Tapping pencil/objects</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4"/>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Talking to others</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5"/>
                  </a:ext>
                </a:extLst>
              </a:tr>
              <a:tr h="6893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Unnecessary movement (out of seat/fidgeting)</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6"/>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Touching others</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333" name="Google Shape;333;p57"/>
          <p:cNvSpPr/>
          <p:nvPr/>
        </p:nvSpPr>
        <p:spPr>
          <a:xfrm>
            <a:off x="1614732" y="1265491"/>
            <a:ext cx="59756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What does Disruption look like and sound like?</a:t>
            </a:r>
            <a:endParaRPr sz="2400">
              <a:solidFill>
                <a:schemeClr val="dk1"/>
              </a:solidFill>
              <a:latin typeface="Calibri"/>
              <a:ea typeface="Calibri"/>
              <a:cs typeface="Calibri"/>
              <a:sym typeface="Calibri"/>
            </a:endParaRPr>
          </a:p>
        </p:txBody>
      </p:sp>
      <p:sp>
        <p:nvSpPr>
          <p:cNvPr id="334" name="Google Shape;334;p57"/>
          <p:cNvSpPr txBox="1">
            <a:spLocks noGrp="1"/>
          </p:cNvSpPr>
          <p:nvPr>
            <p:ph type="title"/>
          </p:nvPr>
        </p:nvSpPr>
        <p:spPr>
          <a:xfrm>
            <a:off x="1124131" y="307644"/>
            <a:ext cx="6956879" cy="69370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200"/>
              <a:buFont typeface="Twentieth Century"/>
              <a:buNone/>
            </a:pPr>
            <a:r>
              <a:rPr lang="en-US" sz="3200" b="1">
                <a:solidFill>
                  <a:srgbClr val="334991"/>
                </a:solidFill>
              </a:rPr>
              <a:t>Analysis of Data on Disruption: </a:t>
            </a:r>
            <a:endParaRPr sz="3200" b="0" i="1">
              <a:solidFill>
                <a:srgbClr val="33499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8"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41" name="Google Shape;341;p58"/>
          <p:cNvSpPr txBox="1">
            <a:spLocks noGrp="1"/>
          </p:cNvSpPr>
          <p:nvPr>
            <p:ph type="body" idx="4"/>
          </p:nvPr>
        </p:nvSpPr>
        <p:spPr>
          <a:xfrm>
            <a:off x="290295" y="2233635"/>
            <a:ext cx="4041775" cy="4109282"/>
          </a:xfrm>
          <a:prstGeom prst="rect">
            <a:avLst/>
          </a:prstGeom>
          <a:noFill/>
          <a:ln>
            <a:noFill/>
          </a:ln>
        </p:spPr>
        <p:txBody>
          <a:bodyPr spcFirstLastPara="1" wrap="square" lIns="91425" tIns="45700" rIns="91425" bIns="45700" anchor="t" anchorCtr="0">
            <a:noAutofit/>
          </a:bodyPr>
          <a:lstStyle/>
          <a:p>
            <a:pPr marL="234950" lvl="0" indent="-234950" algn="l" rtl="0">
              <a:spcBef>
                <a:spcPts val="0"/>
              </a:spcBef>
              <a:spcAft>
                <a:spcPts val="0"/>
              </a:spcAft>
              <a:buClr>
                <a:srgbClr val="3A54A5"/>
              </a:buClr>
              <a:buSzPts val="1600"/>
              <a:buFont typeface="Calibri"/>
              <a:buAutoNum type="arabicPeriod"/>
            </a:pPr>
            <a:r>
              <a:rPr lang="en-US" sz="1600">
                <a:solidFill>
                  <a:srgbClr val="1D2A53"/>
                </a:solidFill>
              </a:rPr>
              <a:t>List all Minor Behaviors (Classroom managed) on one side</a:t>
            </a:r>
            <a:endParaRPr/>
          </a:p>
          <a:p>
            <a:pPr marL="234950" lvl="0" indent="-234950" algn="l" rtl="0">
              <a:spcBef>
                <a:spcPts val="600"/>
              </a:spcBef>
              <a:spcAft>
                <a:spcPts val="0"/>
              </a:spcAft>
              <a:buClr>
                <a:srgbClr val="3A54A5"/>
              </a:buClr>
              <a:buSzPts val="1600"/>
              <a:buFont typeface="Calibri"/>
              <a:buAutoNum type="arabicPeriod"/>
            </a:pPr>
            <a:r>
              <a:rPr lang="en-US" sz="1600">
                <a:solidFill>
                  <a:srgbClr val="1D2A53"/>
                </a:solidFill>
              </a:rPr>
              <a:t>List all Major Behaviors (Office managed) on the other side</a:t>
            </a:r>
            <a:endParaRPr/>
          </a:p>
          <a:p>
            <a:pPr marL="234950" lvl="0" indent="-234950" algn="l" rtl="0">
              <a:spcBef>
                <a:spcPts val="600"/>
              </a:spcBef>
              <a:spcAft>
                <a:spcPts val="0"/>
              </a:spcAft>
              <a:buClr>
                <a:srgbClr val="3A54A5"/>
              </a:buClr>
              <a:buSzPts val="1600"/>
              <a:buFont typeface="Calibri"/>
              <a:buAutoNum type="arabicPeriod"/>
            </a:pPr>
            <a:r>
              <a:rPr lang="en-US" sz="1600">
                <a:solidFill>
                  <a:srgbClr val="1D2A53"/>
                </a:solidFill>
              </a:rPr>
              <a:t>Finalize the list and definitions </a:t>
            </a:r>
            <a:endParaRPr/>
          </a:p>
          <a:p>
            <a:pPr marL="234950" lvl="0" indent="-234950" algn="l" rtl="0">
              <a:spcBef>
                <a:spcPts val="600"/>
              </a:spcBef>
              <a:spcAft>
                <a:spcPts val="0"/>
              </a:spcAft>
              <a:buClr>
                <a:srgbClr val="3A54A5"/>
              </a:buClr>
              <a:buSzPts val="1600"/>
              <a:buFont typeface="Calibri"/>
              <a:buAutoNum type="arabicPeriod"/>
            </a:pPr>
            <a:r>
              <a:rPr lang="en-US" sz="1600">
                <a:solidFill>
                  <a:srgbClr val="1D2A53"/>
                </a:solidFill>
              </a:rPr>
              <a:t>Provide additional examples for any behaviors that are listed as both Minor and Major. </a:t>
            </a:r>
            <a:endParaRPr/>
          </a:p>
        </p:txBody>
      </p:sp>
      <p:sp>
        <p:nvSpPr>
          <p:cNvPr id="342" name="Google Shape;342;p58"/>
          <p:cNvSpPr txBox="1">
            <a:spLocks noGrp="1"/>
          </p:cNvSpPr>
          <p:nvPr>
            <p:ph type="body" idx="3"/>
          </p:nvPr>
        </p:nvSpPr>
        <p:spPr>
          <a:xfrm>
            <a:off x="284480" y="1646568"/>
            <a:ext cx="4041775"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n-US"/>
              <a:t>T Chart for All Behaviors</a:t>
            </a:r>
            <a:endParaRPr/>
          </a:p>
        </p:txBody>
      </p:sp>
      <p:pic>
        <p:nvPicPr>
          <p:cNvPr id="343" name="Google Shape;343;p58" descr="Teacher managed: attendance/tardy - inform parents on effect of academic performance; profanity directed at student; homework; no supplies; tattling; non-compliance; name calling; lying; minor stealing; cheating; dress code violations; minor harassment.&#10;Office managed: attendance/tardy; vandalism; substances; defiance; weapons; profanity directed at adults; major disruptions; fighting; verbal, physical intimidation; major stealing; cutting school; wanderers; gang related activity; chronic dress code." title="Teacher managed behavior/Office managed behavior T chart"/>
          <p:cNvPicPr preferRelativeResize="0"/>
          <p:nvPr/>
        </p:nvPicPr>
        <p:blipFill rotWithShape="1">
          <a:blip r:embed="rId4">
            <a:alphaModFix/>
          </a:blip>
          <a:srcRect l="13538" t="17399" r="17089" b="9976"/>
          <a:stretch/>
        </p:blipFill>
        <p:spPr>
          <a:xfrm>
            <a:off x="4812626" y="2286330"/>
            <a:ext cx="3046785" cy="2392209"/>
          </a:xfrm>
          <a:prstGeom prst="rect">
            <a:avLst/>
          </a:prstGeom>
          <a:noFill/>
          <a:ln>
            <a:noFill/>
          </a:ln>
          <a:effectLst>
            <a:outerShdw blurRad="292100" dist="139700" dir="2700000" algn="tl" rotWithShape="0">
              <a:srgbClr val="333333">
                <a:alpha val="64705"/>
              </a:srgbClr>
            </a:outerShdw>
          </a:effectLst>
        </p:spPr>
      </p:pic>
      <p:sp>
        <p:nvSpPr>
          <p:cNvPr id="344" name="Google Shape;344;p58"/>
          <p:cNvSpPr txBox="1"/>
          <p:nvPr/>
        </p:nvSpPr>
        <p:spPr>
          <a:xfrm>
            <a:off x="4532984" y="1910469"/>
            <a:ext cx="402153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EAB28F"/>
                </a:solidFill>
                <a:latin typeface="Twentieth Century"/>
                <a:ea typeface="Twentieth Century"/>
                <a:cs typeface="Twentieth Century"/>
                <a:sym typeface="Twentieth Century"/>
              </a:rPr>
              <a:t>Workbook: TFI 1.5, 1.6 Activities 1 &amp; 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58"/>
          <p:cNvSpPr txBox="1">
            <a:spLocks noGrp="1"/>
          </p:cNvSpPr>
          <p:nvPr>
            <p:ph type="title"/>
          </p:nvPr>
        </p:nvSpPr>
        <p:spPr>
          <a:xfrm>
            <a:off x="1256681" y="157069"/>
            <a:ext cx="7297840"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4400"/>
              <a:buFont typeface="Twentieth Century"/>
              <a:buNone/>
            </a:pPr>
            <a:r>
              <a:rPr lang="en-US" b="1">
                <a:solidFill>
                  <a:srgbClr val="1D2A53"/>
                </a:solidFill>
              </a:rPr>
              <a:t>Completing T-charts with Staff</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9" descr="http://t2.gstatic.com/images?q=tbn:ANd9GcRVdF9VkwgYmS7dIEKo_VCzvh1SZCiiSKfauJ9PdiOxhcKRERxAHA4IKpfW"/>
          <p:cNvPicPr preferRelativeResize="0"/>
          <p:nvPr/>
        </p:nvPicPr>
        <p:blipFill rotWithShape="1">
          <a:blip r:embed="rId3">
            <a:alphaModFix/>
          </a:blip>
          <a:srcRect/>
          <a:stretch/>
        </p:blipFill>
        <p:spPr>
          <a:xfrm>
            <a:off x="-156846" y="-118532"/>
            <a:ext cx="9300846" cy="7028920"/>
          </a:xfrm>
          <a:prstGeom prst="rect">
            <a:avLst/>
          </a:prstGeom>
          <a:noFill/>
          <a:ln>
            <a:noFill/>
          </a:ln>
        </p:spPr>
      </p:pic>
      <p:sp>
        <p:nvSpPr>
          <p:cNvPr id="352" name="Google Shape;352;p59"/>
          <p:cNvSpPr txBox="1">
            <a:spLocks noGrp="1"/>
          </p:cNvSpPr>
          <p:nvPr>
            <p:ph type="subTitle" idx="1"/>
          </p:nvPr>
        </p:nvSpPr>
        <p:spPr>
          <a:xfrm>
            <a:off x="571500" y="1514007"/>
            <a:ext cx="8001000" cy="426308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b="1" i="1">
                <a:solidFill>
                  <a:srgbClr val="1D2A53"/>
                </a:solidFill>
              </a:rPr>
              <a:t>“When everyone handles infractions with instructional correction procedures, students learn that what happens when they misbehave is procedure not personal.”</a:t>
            </a:r>
            <a:br>
              <a:rPr lang="en-US" b="1" i="1">
                <a:solidFill>
                  <a:srgbClr val="1D2A53"/>
                </a:solidFill>
              </a:rPr>
            </a:br>
            <a:br>
              <a:rPr lang="en-US" b="1" i="1">
                <a:solidFill>
                  <a:srgbClr val="1D2A53"/>
                </a:solidFill>
              </a:rPr>
            </a:br>
            <a:endParaRPr b="1" i="1">
              <a:solidFill>
                <a:srgbClr val="1D2A53"/>
              </a:solidFill>
            </a:endParaRPr>
          </a:p>
          <a:p>
            <a:pPr marL="0" lvl="0" indent="0" algn="ctr" rtl="0">
              <a:spcBef>
                <a:spcPts val="640"/>
              </a:spcBef>
              <a:spcAft>
                <a:spcPts val="0"/>
              </a:spcAft>
              <a:buSzPts val="3200"/>
              <a:buNone/>
            </a:pPr>
            <a:r>
              <a:rPr lang="en-US" b="1" i="1">
                <a:solidFill>
                  <a:srgbClr val="1D2A53"/>
                </a:solidFill>
              </a:rPr>
              <a:t>~Bob Algozzine</a:t>
            </a:r>
            <a:endParaRPr b="1" i="1">
              <a:solidFill>
                <a:srgbClr val="1D2A53"/>
              </a:solidFill>
            </a:endParaRPr>
          </a:p>
          <a:p>
            <a:pPr marL="0" lvl="0" indent="0" algn="ctr" rtl="0">
              <a:spcBef>
                <a:spcPts val="640"/>
              </a:spcBef>
              <a:spcAft>
                <a:spcPts val="0"/>
              </a:spcAft>
              <a:buSzPts val="3200"/>
              <a:buNone/>
            </a:pPr>
            <a:endParaRPr i="1">
              <a:solidFill>
                <a:schemeClr val="dk1"/>
              </a:solidFill>
            </a:endParaRPr>
          </a:p>
        </p:txBody>
      </p:sp>
      <p:sp>
        <p:nvSpPr>
          <p:cNvPr id="353" name="Google Shape;353;p59"/>
          <p:cNvSpPr txBox="1">
            <a:spLocks noGrp="1"/>
          </p:cNvSpPr>
          <p:nvPr>
            <p:ph type="ctrTitle"/>
          </p:nvPr>
        </p:nvSpPr>
        <p:spPr>
          <a:xfrm>
            <a:off x="457200" y="0"/>
            <a:ext cx="8229600" cy="25177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90"/>
              </a:buClr>
              <a:buSzPts val="4400"/>
              <a:buFont typeface="Twentieth Century"/>
              <a:buNone/>
            </a:pPr>
            <a:br>
              <a:rPr lang="en-US" b="1" i="1">
                <a:solidFill>
                  <a:srgbClr val="000090"/>
                </a:solidFill>
              </a:rPr>
            </a:br>
            <a:br>
              <a:rPr lang="en-US" sz="4000" b="1" i="1">
                <a:solidFill>
                  <a:srgbClr val="151F3E"/>
                </a:solidFill>
              </a:rPr>
            </a:br>
            <a:endParaRPr sz="4000" b="1" i="1">
              <a:solidFill>
                <a:srgbClr val="151F3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60"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360" name="Google Shape;360;p60" descr="Flow chart starts with inappropriate behavior which is categorized either office-managed or classroom managed.  If classroom managed, strategies are listed: planned ignoring, physical proximity, signal, nonverbal cue, direct eye contact , praise appropriate behavior in others , redirect, re-teach.  Continue teaching, encouraging, and building relationships; think function, why.  The next box contains the following: support for classrom procedure/routine; differential reinforcement, specific and contingen error correction, provide choice, conference.  If student behavior persists, beging using minor ODR for data collection to inform problem solving and decision-making.  Steps of specific and contingent error correction: respectfully address student; describe inappropriate behavior; describe expected behavior/rule; link to expectation on matrix; redirect back to appropriate behavior. The next box reads: problem solving with tier 2 support, family, grade level team, department team, student assistance team.  The next box reads: if the behavior doesn't decrease in intensity and/or frequency, then enlist the support of the administrator via minor ODR form.  If the behavior is office-managed an office discipline referral is made: write pass or escort student to office; teacher complete ODR or time out of class form; administrator actions: administrator assesses, problem solves; objective: teach, learn, return to academic instruction as quickly as possible; strategis: practice behavior expectations, re-teach in setting, problem-solving team, conference with families, restorative practice strategies." title="Discipline process flow chart"/>
          <p:cNvPicPr preferRelativeResize="0"/>
          <p:nvPr/>
        </p:nvPicPr>
        <p:blipFill rotWithShape="1">
          <a:blip r:embed="rId4">
            <a:alphaModFix/>
          </a:blip>
          <a:srcRect/>
          <a:stretch/>
        </p:blipFill>
        <p:spPr>
          <a:xfrm>
            <a:off x="2452175" y="1136250"/>
            <a:ext cx="4524875" cy="5513825"/>
          </a:xfrm>
          <a:prstGeom prst="rect">
            <a:avLst/>
          </a:prstGeom>
          <a:noFill/>
          <a:ln>
            <a:noFill/>
          </a:ln>
          <a:effectLst>
            <a:outerShdw blurRad="292100" dist="139700" dir="2700000" algn="tl" rotWithShape="0">
              <a:srgbClr val="333333">
                <a:alpha val="64705"/>
              </a:srgbClr>
            </a:outerShdw>
          </a:effectLst>
        </p:spPr>
      </p:pic>
      <p:sp>
        <p:nvSpPr>
          <p:cNvPr id="361" name="Google Shape;361;p60"/>
          <p:cNvSpPr txBox="1"/>
          <p:nvPr/>
        </p:nvSpPr>
        <p:spPr>
          <a:xfrm rot="-1420155">
            <a:off x="1470319" y="948732"/>
            <a:ext cx="2172341" cy="6839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4F81BD"/>
                </a:solidFill>
                <a:latin typeface="Calibri"/>
                <a:ea typeface="Calibri"/>
                <a:cs typeface="Calibri"/>
                <a:sym typeface="Calibri"/>
              </a:rPr>
              <a:t>SAMPLE</a:t>
            </a:r>
            <a:endParaRPr sz="3200">
              <a:solidFill>
                <a:schemeClr val="dk1"/>
              </a:solidFill>
              <a:latin typeface="Calibri"/>
              <a:ea typeface="Calibri"/>
              <a:cs typeface="Calibri"/>
              <a:sym typeface="Calibri"/>
            </a:endParaRPr>
          </a:p>
        </p:txBody>
      </p:sp>
      <p:sp>
        <p:nvSpPr>
          <p:cNvPr id="362" name="Google Shape;362;p60"/>
          <p:cNvSpPr txBox="1">
            <a:spLocks noGrp="1"/>
          </p:cNvSpPr>
          <p:nvPr>
            <p:ph type="title"/>
          </p:nvPr>
        </p:nvSpPr>
        <p:spPr>
          <a:xfrm>
            <a:off x="1825160" y="86040"/>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1800"/>
              <a:buFont typeface="Twentieth Century"/>
              <a:buNone/>
            </a:pPr>
            <a:r>
              <a:rPr lang="en-US" sz="1800" b="1">
                <a:solidFill>
                  <a:srgbClr val="1D2A53"/>
                </a:solidFill>
              </a:rPr>
              <a:t>Where do you document the process and practices for how staff prevent and respond to problem behaviors?</a:t>
            </a:r>
            <a:br>
              <a:rPr lang="en-US" sz="1800">
                <a:solidFill>
                  <a:srgbClr val="1D2A53"/>
                </a:solidFill>
              </a:rPr>
            </a:b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61"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68" name="Google Shape;368;p61"/>
          <p:cNvSpPr txBox="1"/>
          <p:nvPr/>
        </p:nvSpPr>
        <p:spPr>
          <a:xfrm rot="-2092559">
            <a:off x="4483973" y="1434657"/>
            <a:ext cx="196056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i="1">
                <a:solidFill>
                  <a:srgbClr val="DD8047"/>
                </a:solidFill>
                <a:latin typeface="Twentieth Century"/>
                <a:ea typeface="Twentieth Century"/>
                <a:cs typeface="Twentieth Century"/>
                <a:sym typeface="Twentieth Century"/>
              </a:rPr>
              <a:t>Sample</a:t>
            </a:r>
            <a:endParaRPr/>
          </a:p>
        </p:txBody>
      </p:sp>
      <p:sp>
        <p:nvSpPr>
          <p:cNvPr id="369" name="Google Shape;369;p61"/>
          <p:cNvSpPr txBox="1"/>
          <p:nvPr/>
        </p:nvSpPr>
        <p:spPr>
          <a:xfrm>
            <a:off x="4850018" y="1600199"/>
            <a:ext cx="3772848" cy="42866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600" u="sng">
                <a:solidFill>
                  <a:srgbClr val="000000"/>
                </a:solidFill>
                <a:latin typeface="Calibri"/>
                <a:ea typeface="Calibri"/>
                <a:cs typeface="Calibri"/>
                <a:sym typeface="Calibri"/>
              </a:rPr>
              <a:t>Office Procedures for Discipline Referral</a:t>
            </a:r>
            <a:endParaRPr sz="1600">
              <a:solidFill>
                <a:srgbClr val="000000"/>
              </a:solidFill>
              <a:latin typeface="Arial"/>
              <a:ea typeface="Arial"/>
              <a:cs typeface="Arial"/>
              <a:sym typeface="Arial"/>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Write pass or escort student to office</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Teacher Complete Time out of Class Form</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Administrator assesses, problem solves</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Objective: Teach, learn, return to academic instruction as quickly as possible</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Strategies:</a:t>
            </a:r>
            <a:endParaRPr sz="1600">
              <a:solidFill>
                <a:schemeClr val="dk1"/>
              </a:solidFill>
              <a:latin typeface="Cambria"/>
              <a:ea typeface="Cambria"/>
              <a:cs typeface="Cambria"/>
              <a:sym typeface="Cambria"/>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Practice behavior expectations</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Re-Teach in setting</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Problem-solving team</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Conference with families</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Restorative practice strategies including…</a:t>
            </a:r>
            <a:endParaRPr sz="1600">
              <a:solidFill>
                <a:schemeClr val="dk1"/>
              </a:solidFill>
              <a:latin typeface="Cambria"/>
              <a:ea typeface="Cambria"/>
              <a:cs typeface="Cambria"/>
              <a:sym typeface="Cambria"/>
            </a:endParaRPr>
          </a:p>
        </p:txBody>
      </p:sp>
      <p:sp>
        <p:nvSpPr>
          <p:cNvPr id="370" name="Google Shape;370;p61"/>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2380"/>
              <a:buFont typeface="Arial"/>
              <a:buChar char="•"/>
            </a:pPr>
            <a:r>
              <a:rPr lang="en-US" sz="2380"/>
              <a:t>Do you complete an office referral electronically?</a:t>
            </a:r>
            <a:endParaRPr/>
          </a:p>
          <a:p>
            <a:pPr marL="457200" lvl="0" indent="-457200" algn="l" rtl="0">
              <a:lnSpc>
                <a:spcPct val="90000"/>
              </a:lnSpc>
              <a:spcBef>
                <a:spcPts val="476"/>
              </a:spcBef>
              <a:spcAft>
                <a:spcPts val="0"/>
              </a:spcAft>
              <a:buSzPts val="2380"/>
              <a:buFont typeface="Arial"/>
              <a:buChar char="•"/>
            </a:pPr>
            <a:r>
              <a:rPr lang="en-US" sz="2380"/>
              <a:t>Do you complete an office referral on paper?</a:t>
            </a:r>
            <a:endParaRPr/>
          </a:p>
          <a:p>
            <a:pPr marL="457200" lvl="0" indent="-457200" algn="l" rtl="0">
              <a:lnSpc>
                <a:spcPct val="90000"/>
              </a:lnSpc>
              <a:spcBef>
                <a:spcPts val="476"/>
              </a:spcBef>
              <a:spcAft>
                <a:spcPts val="0"/>
              </a:spcAft>
              <a:buSzPts val="2380"/>
              <a:buFont typeface="Arial"/>
              <a:buChar char="•"/>
            </a:pPr>
            <a:r>
              <a:rPr lang="en-US" sz="2380"/>
              <a:t>What is the procedure for getting a student to the office (call to office, student goes to the office)?</a:t>
            </a:r>
            <a:endParaRPr/>
          </a:p>
          <a:p>
            <a:pPr marL="457200" lvl="0" indent="-457200" algn="l" rtl="0">
              <a:lnSpc>
                <a:spcPct val="90000"/>
              </a:lnSpc>
              <a:spcBef>
                <a:spcPts val="476"/>
              </a:spcBef>
              <a:spcAft>
                <a:spcPts val="0"/>
              </a:spcAft>
              <a:buSzPts val="2380"/>
              <a:buFont typeface="Arial"/>
              <a:buChar char="•"/>
            </a:pPr>
            <a:r>
              <a:rPr lang="en-US" sz="2380"/>
              <a:t>What’s the administrator’s disposition and is it communicated to referring teachers?</a:t>
            </a:r>
            <a:endParaRPr/>
          </a:p>
        </p:txBody>
      </p:sp>
      <p:sp>
        <p:nvSpPr>
          <p:cNvPr id="371" name="Google Shape;371;p61"/>
          <p:cNvSpPr txBox="1">
            <a:spLocks noGrp="1"/>
          </p:cNvSpPr>
          <p:nvPr>
            <p:ph type="title"/>
          </p:nvPr>
        </p:nvSpPr>
        <p:spPr>
          <a:xfrm>
            <a:off x="1635760" y="288118"/>
            <a:ext cx="6056630"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Twentieth Century"/>
              <a:buNone/>
            </a:pPr>
            <a:r>
              <a:rPr lang="en-US" sz="3200">
                <a:solidFill>
                  <a:srgbClr val="1D2A53"/>
                </a:solidFill>
              </a:rPr>
              <a:t>What happens if a student needs to be referred to the office?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62"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78" name="Google Shape;378;p62"/>
          <p:cNvSpPr txBox="1"/>
          <p:nvPr/>
        </p:nvSpPr>
        <p:spPr>
          <a:xfrm>
            <a:off x="1009717" y="3505201"/>
            <a:ext cx="7531608"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i="1">
                <a:solidFill>
                  <a:srgbClr val="DD8047"/>
                </a:solidFill>
                <a:latin typeface="Twentieth Century"/>
                <a:ea typeface="Twentieth Century"/>
                <a:cs typeface="Twentieth Century"/>
                <a:sym typeface="Twentieth Century"/>
              </a:rPr>
              <a:t>Is it used to collect data?</a:t>
            </a:r>
            <a:br>
              <a:rPr lang="en-US" sz="4000" i="1">
                <a:solidFill>
                  <a:schemeClr val="dk1"/>
                </a:solidFill>
                <a:latin typeface="Twentieth Century"/>
                <a:ea typeface="Twentieth Century"/>
                <a:cs typeface="Twentieth Century"/>
                <a:sym typeface="Twentieth Century"/>
              </a:rPr>
            </a:br>
            <a:endParaRPr sz="4000" i="1">
              <a:solidFill>
                <a:schemeClr val="dk1"/>
              </a:solidFill>
              <a:latin typeface="Twentieth Century"/>
              <a:ea typeface="Twentieth Century"/>
              <a:cs typeface="Twentieth Century"/>
              <a:sym typeface="Twentieth Century"/>
            </a:endParaRPr>
          </a:p>
        </p:txBody>
      </p:sp>
      <p:sp>
        <p:nvSpPr>
          <p:cNvPr id="379" name="Google Shape;379;p62"/>
          <p:cNvSpPr txBox="1"/>
          <p:nvPr/>
        </p:nvSpPr>
        <p:spPr>
          <a:xfrm>
            <a:off x="1253067" y="1845732"/>
            <a:ext cx="7288257"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000" i="1">
              <a:solidFill>
                <a:srgbClr val="DD8047"/>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4000" i="1">
                <a:solidFill>
                  <a:srgbClr val="DD8047"/>
                </a:solidFill>
                <a:latin typeface="Twentieth Century"/>
                <a:ea typeface="Twentieth Century"/>
                <a:cs typeface="Twentieth Century"/>
                <a:sym typeface="Twentieth Century"/>
              </a:rPr>
              <a:t>Is it used as an intervention?</a:t>
            </a:r>
            <a:endParaRPr/>
          </a:p>
        </p:txBody>
      </p:sp>
      <p:sp>
        <p:nvSpPr>
          <p:cNvPr id="380" name="Google Shape;380;p62"/>
          <p:cNvSpPr txBox="1">
            <a:spLocks noGrp="1"/>
          </p:cNvSpPr>
          <p:nvPr>
            <p:ph type="title"/>
          </p:nvPr>
        </p:nvSpPr>
        <p:spPr>
          <a:xfrm>
            <a:off x="1635760" y="1"/>
            <a:ext cx="6987106" cy="12661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br>
              <a:rPr lang="en-US" sz="3959" i="1"/>
            </a:br>
            <a:br>
              <a:rPr lang="en-US" sz="3959" i="1"/>
            </a:br>
            <a:br>
              <a:rPr lang="en-US" sz="3959" i="1"/>
            </a:br>
            <a:br>
              <a:rPr lang="en-US" sz="3959" i="1"/>
            </a:br>
            <a:r>
              <a:rPr lang="en-US" sz="3959">
                <a:solidFill>
                  <a:srgbClr val="1D2A53"/>
                </a:solidFill>
              </a:rPr>
              <a:t>What is the purpose of the office discipline referral form?</a:t>
            </a:r>
            <a:br>
              <a:rPr lang="en-US" sz="3959">
                <a:solidFill>
                  <a:srgbClr val="1D2A53"/>
                </a:solidFill>
              </a:rPr>
            </a:br>
            <a:br>
              <a:rPr lang="en-US" sz="3959" i="1">
                <a:solidFill>
                  <a:srgbClr val="000090"/>
                </a:solidFill>
              </a:rPr>
            </a:br>
            <a:br>
              <a:rPr lang="en-US" sz="3959" b="1" i="1">
                <a:solidFill>
                  <a:srgbClr val="151F3E"/>
                </a:solidFill>
              </a:rPr>
            </a:br>
            <a:endParaRPr sz="3959" b="1" i="1">
              <a:solidFill>
                <a:srgbClr val="151F3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fade">
                                      <p:cBhvr>
                                        <p:cTn id="12" dur="1000"/>
                                        <p:tgtEl>
                                          <p:spTgt spid="3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
                                        </p:tgtEl>
                                        <p:attrNameLst>
                                          <p:attrName>style.visibility</p:attrName>
                                        </p:attrNameLst>
                                      </p:cBhvr>
                                      <p:to>
                                        <p:strVal val="visible"/>
                                      </p:to>
                                    </p:set>
                                    <p:animEffect transition="in" filter="fade">
                                      <p:cBhvr>
                                        <p:cTn id="1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63" title="Practice-Icon"/>
          <p:cNvPicPr preferRelativeResize="0"/>
          <p:nvPr/>
        </p:nvPicPr>
        <p:blipFill rotWithShape="1">
          <a:blip r:embed="rId3">
            <a:alphaModFix/>
          </a:blip>
          <a:srcRect/>
          <a:stretch/>
        </p:blipFill>
        <p:spPr>
          <a:xfrm>
            <a:off x="259812" y="197898"/>
            <a:ext cx="713232" cy="713232"/>
          </a:xfrm>
          <a:prstGeom prst="rect">
            <a:avLst/>
          </a:prstGeom>
          <a:noFill/>
          <a:ln>
            <a:noFill/>
          </a:ln>
          <a:effectLst>
            <a:outerShdw blurRad="50800" dist="38100" dir="2700000" algn="tl" rotWithShape="0">
              <a:srgbClr val="000000">
                <a:alpha val="40000"/>
              </a:srgbClr>
            </a:outerShdw>
          </a:effectLst>
        </p:spPr>
      </p:pic>
      <p:sp>
        <p:nvSpPr>
          <p:cNvPr id="387" name="Google Shape;387;p63"/>
          <p:cNvSpPr txBox="1"/>
          <p:nvPr/>
        </p:nvSpPr>
        <p:spPr>
          <a:xfrm>
            <a:off x="775487" y="5476004"/>
            <a:ext cx="3304944" cy="36933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6"/>
                </a:solidFill>
                <a:latin typeface="Twentieth Century"/>
                <a:ea typeface="Twentieth Century"/>
                <a:cs typeface="Twentieth Century"/>
                <a:sym typeface="Twentieth Century"/>
              </a:rPr>
              <a:t>Workbook: TFI 1.5, 1.6 Activity 7</a:t>
            </a:r>
            <a:endParaRPr/>
          </a:p>
        </p:txBody>
      </p:sp>
      <p:sp>
        <p:nvSpPr>
          <p:cNvPr id="388" name="Google Shape;388;p63"/>
          <p:cNvSpPr txBox="1"/>
          <p:nvPr/>
        </p:nvSpPr>
        <p:spPr>
          <a:xfrm>
            <a:off x="7715250" y="2145986"/>
            <a:ext cx="109728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i="1">
                <a:solidFill>
                  <a:srgbClr val="DD8047"/>
                </a:solidFill>
                <a:latin typeface="Twentieth Century"/>
                <a:ea typeface="Twentieth Century"/>
                <a:cs typeface="Twentieth Century"/>
                <a:sym typeface="Twentieth Century"/>
              </a:rPr>
              <a:t>Office Procedures and Practices </a:t>
            </a:r>
            <a:endParaRPr/>
          </a:p>
        </p:txBody>
      </p:sp>
      <p:pic>
        <p:nvPicPr>
          <p:cNvPr id="389" name="Google Shape;389;p63" descr="Shows the same flowchart as earlier slide with boxes under inappropriate behavior blank." title="discipline process flowchart"/>
          <p:cNvPicPr preferRelativeResize="0"/>
          <p:nvPr/>
        </p:nvPicPr>
        <p:blipFill rotWithShape="1">
          <a:blip r:embed="rId4">
            <a:alphaModFix/>
          </a:blip>
          <a:srcRect/>
          <a:stretch/>
        </p:blipFill>
        <p:spPr>
          <a:xfrm>
            <a:off x="4520485" y="1314632"/>
            <a:ext cx="4416766" cy="539346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90" name="Google Shape;390;p63" title="circle around boxes in flowchart that are to be completed under office-managed behaviors"/>
          <p:cNvSpPr/>
          <p:nvPr/>
        </p:nvSpPr>
        <p:spPr>
          <a:xfrm>
            <a:off x="6960870" y="1840230"/>
            <a:ext cx="1976381" cy="1760220"/>
          </a:xfrm>
          <a:prstGeom prst="ellipse">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63"/>
          <p:cNvSpPr txBox="1"/>
          <p:nvPr/>
        </p:nvSpPr>
        <p:spPr>
          <a:xfrm>
            <a:off x="512518" y="1532045"/>
            <a:ext cx="3830882" cy="41286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a:solidFill>
                  <a:srgbClr val="334991"/>
                </a:solidFill>
                <a:latin typeface="Twentieth Century"/>
                <a:ea typeface="Twentieth Century"/>
                <a:cs typeface="Twentieth Century"/>
                <a:sym typeface="Twentieth Century"/>
              </a:rPr>
              <a:t>What practices are in place for how school administration responds to a major discipline referral?</a:t>
            </a:r>
            <a:endParaRPr/>
          </a:p>
          <a:p>
            <a:pPr marL="342900" marR="0" lvl="0" indent="-342900" algn="l" rtl="0">
              <a:spcBef>
                <a:spcPts val="1560"/>
              </a:spcBef>
              <a:spcAft>
                <a:spcPts val="0"/>
              </a:spcAft>
              <a:buClr>
                <a:schemeClr val="dk1"/>
              </a:buClr>
              <a:buSzPts val="1800"/>
              <a:buFont typeface="Calibri"/>
              <a:buAutoNum type="arabicPeriod"/>
            </a:pPr>
            <a:r>
              <a:rPr lang="en-US" sz="1800">
                <a:solidFill>
                  <a:srgbClr val="334991"/>
                </a:solidFill>
                <a:latin typeface="Twentieth Century"/>
                <a:ea typeface="Twentieth Century"/>
                <a:cs typeface="Twentieth Century"/>
                <a:sym typeface="Twentieth Century"/>
              </a:rPr>
              <a:t>Identify your office process and practices</a:t>
            </a:r>
            <a:endParaRPr/>
          </a:p>
          <a:p>
            <a:pPr marL="520700" marR="0" lvl="1" indent="-227013" algn="l" rtl="0">
              <a:spcBef>
                <a:spcPts val="1200"/>
              </a:spcBef>
              <a:spcAft>
                <a:spcPts val="0"/>
              </a:spcAft>
              <a:buClr>
                <a:schemeClr val="lt1"/>
              </a:buClr>
              <a:buSzPts val="1600"/>
              <a:buFont typeface="Courier New"/>
              <a:buChar char="o"/>
            </a:pPr>
            <a:r>
              <a:rPr lang="en-US" sz="1600" b="0" i="0" u="none" strike="noStrike" cap="none">
                <a:solidFill>
                  <a:srgbClr val="334991"/>
                </a:solidFill>
                <a:latin typeface="Twentieth Century"/>
                <a:ea typeface="Twentieth Century"/>
                <a:cs typeface="Twentieth Century"/>
                <a:sym typeface="Twentieth Century"/>
              </a:rPr>
              <a:t>Include prevention strategies</a:t>
            </a:r>
            <a:endParaRPr/>
          </a:p>
          <a:p>
            <a:pPr marL="520700" marR="0" lvl="1" indent="-227013" algn="l" rtl="0">
              <a:spcBef>
                <a:spcPts val="600"/>
              </a:spcBef>
              <a:spcAft>
                <a:spcPts val="0"/>
              </a:spcAft>
              <a:buClr>
                <a:schemeClr val="lt1"/>
              </a:buClr>
              <a:buSzPts val="1600"/>
              <a:buFont typeface="Courier New"/>
              <a:buChar char="o"/>
            </a:pPr>
            <a:r>
              <a:rPr lang="en-US" sz="1600" b="0" i="0" u="none" strike="noStrike" cap="none">
                <a:solidFill>
                  <a:srgbClr val="334991"/>
                </a:solidFill>
                <a:latin typeface="Twentieth Century"/>
                <a:ea typeface="Twentieth Century"/>
                <a:cs typeface="Twentieth Century"/>
                <a:sym typeface="Twentieth Century"/>
              </a:rPr>
              <a:t>Include re-teaching and other educational approaches to discipline</a:t>
            </a:r>
            <a:endParaRPr/>
          </a:p>
          <a:p>
            <a:pPr marL="342900" marR="0" lvl="0" indent="-342900" algn="l" rtl="0">
              <a:spcBef>
                <a:spcPts val="960"/>
              </a:spcBef>
              <a:spcAft>
                <a:spcPts val="0"/>
              </a:spcAft>
              <a:buClr>
                <a:schemeClr val="dk1"/>
              </a:buClr>
              <a:buSzPts val="1800"/>
              <a:buFont typeface="Calibri"/>
              <a:buAutoNum type="arabicPeriod"/>
            </a:pPr>
            <a:r>
              <a:rPr lang="en-US" sz="1800">
                <a:solidFill>
                  <a:srgbClr val="334991"/>
                </a:solidFill>
                <a:latin typeface="Twentieth Century"/>
                <a:ea typeface="Twentieth Century"/>
                <a:cs typeface="Twentieth Century"/>
                <a:sym typeface="Twentieth Century"/>
              </a:rPr>
              <a:t>Add your process for Major ODRs to the flowchart</a:t>
            </a:r>
            <a:endParaRPr sz="1600">
              <a:solidFill>
                <a:srgbClr val="334991"/>
              </a:solidFill>
              <a:latin typeface="Twentieth Century"/>
              <a:ea typeface="Twentieth Century"/>
              <a:cs typeface="Twentieth Century"/>
              <a:sym typeface="Twentieth Century"/>
            </a:endParaRPr>
          </a:p>
        </p:txBody>
      </p:sp>
      <p:sp>
        <p:nvSpPr>
          <p:cNvPr id="392" name="Google Shape;392;p6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979"/>
              <a:buFont typeface="Twentieth Century"/>
              <a:buNone/>
            </a:pPr>
            <a:r>
              <a:rPr lang="en-US" sz="1979">
                <a:latin typeface="Twentieth Century"/>
                <a:ea typeface="Twentieth Century"/>
                <a:cs typeface="Twentieth Century"/>
                <a:sym typeface="Twentieth Century"/>
              </a:rPr>
              <a:t>Add a process for Major Discipline Referrals </a:t>
            </a:r>
            <a:br>
              <a:rPr lang="en-US" sz="1979">
                <a:latin typeface="Twentieth Century"/>
                <a:ea typeface="Twentieth Century"/>
                <a:cs typeface="Twentieth Century"/>
                <a:sym typeface="Twentieth Century"/>
              </a:rPr>
            </a:br>
            <a:r>
              <a:rPr lang="en-US" sz="1979">
                <a:latin typeface="Twentieth Century"/>
                <a:ea typeface="Twentieth Century"/>
                <a:cs typeface="Twentieth Century"/>
                <a:sym typeface="Twentieth Century"/>
              </a:rPr>
              <a:t>to your Discipline Flowchart</a:t>
            </a:r>
            <a:br>
              <a:rPr lang="en-US" sz="1800">
                <a:latin typeface="Twentieth Century"/>
                <a:ea typeface="Twentieth Century"/>
                <a:cs typeface="Twentieth Century"/>
                <a:sym typeface="Twentieth Century"/>
              </a:rPr>
            </a:b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6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99" name="Google Shape;399;p64"/>
          <p:cNvSpPr txBox="1"/>
          <p:nvPr/>
        </p:nvSpPr>
        <p:spPr>
          <a:xfrm>
            <a:off x="296485" y="6203235"/>
            <a:ext cx="3364254" cy="36933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TFI 1.5, 1.6 Activitiy 6</a:t>
            </a:r>
            <a:endParaRPr/>
          </a:p>
        </p:txBody>
      </p:sp>
      <p:sp>
        <p:nvSpPr>
          <p:cNvPr id="400" name="Google Shape;400;p64"/>
          <p:cNvSpPr/>
          <p:nvPr/>
        </p:nvSpPr>
        <p:spPr>
          <a:xfrm>
            <a:off x="4762500" y="1597234"/>
            <a:ext cx="4114800" cy="4272143"/>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rgbClr val="334991"/>
              </a:buClr>
              <a:buSzPts val="2800"/>
              <a:buFont typeface="Noto Sans Symbols"/>
              <a:buChar char="▪"/>
            </a:pPr>
            <a:r>
              <a:rPr lang="en-US" sz="2800">
                <a:solidFill>
                  <a:srgbClr val="334991"/>
                </a:solidFill>
                <a:latin typeface="Twentieth Century"/>
                <a:ea typeface="Twentieth Century"/>
                <a:cs typeface="Twentieth Century"/>
                <a:sym typeface="Twentieth Century"/>
              </a:rPr>
              <a:t>Problem Behavior</a:t>
            </a:r>
            <a:endParaRPr sz="2800" b="1">
              <a:solidFill>
                <a:srgbClr val="334991"/>
              </a:solidFill>
              <a:latin typeface="Twentieth Century"/>
              <a:ea typeface="Twentieth Century"/>
              <a:cs typeface="Twentieth Century"/>
              <a:sym typeface="Twentieth Century"/>
            </a:endParaRPr>
          </a:p>
          <a:p>
            <a:pPr marL="457200" marR="0" lvl="0" indent="-457200" algn="l" rtl="0">
              <a:lnSpc>
                <a:spcPct val="80000"/>
              </a:lnSpc>
              <a:spcBef>
                <a:spcPts val="560"/>
              </a:spcBef>
              <a:spcAft>
                <a:spcPts val="0"/>
              </a:spcAft>
              <a:buClr>
                <a:schemeClr val="accent6"/>
              </a:buClr>
              <a:buSzPts val="2800"/>
              <a:buFont typeface="Noto Sans Symbols"/>
              <a:buChar char="▪"/>
            </a:pPr>
            <a:r>
              <a:rPr lang="en-US" sz="2800" i="1">
                <a:solidFill>
                  <a:schemeClr val="accent6"/>
                </a:solidFill>
                <a:latin typeface="Twentieth Century"/>
                <a:ea typeface="Twentieth Century"/>
                <a:cs typeface="Twentieth Century"/>
                <a:sym typeface="Twentieth Century"/>
              </a:rPr>
              <a:t>Possible Motivation</a:t>
            </a:r>
            <a:endParaRPr/>
          </a:p>
          <a:p>
            <a:pPr marL="457200" marR="0" lvl="0" indent="-457200" algn="l" rtl="0">
              <a:lnSpc>
                <a:spcPct val="80000"/>
              </a:lnSpc>
              <a:spcBef>
                <a:spcPts val="560"/>
              </a:spcBef>
              <a:spcAft>
                <a:spcPts val="0"/>
              </a:spcAft>
              <a:buClr>
                <a:schemeClr val="accent6"/>
              </a:buClr>
              <a:buSzPts val="2800"/>
              <a:buFont typeface="Noto Sans Symbols"/>
              <a:buChar char="▪"/>
            </a:pPr>
            <a:r>
              <a:rPr lang="en-US" sz="2800" i="1">
                <a:solidFill>
                  <a:schemeClr val="accent6"/>
                </a:solidFill>
                <a:latin typeface="Twentieth Century"/>
                <a:ea typeface="Twentieth Century"/>
                <a:cs typeface="Twentieth Century"/>
                <a:sym typeface="Twentieth Century"/>
              </a:rPr>
              <a:t>What was happening before the behavior (antecedent)?</a:t>
            </a:r>
            <a:endParaRPr/>
          </a:p>
          <a:p>
            <a:pPr marL="457200" marR="0" lvl="0" indent="-457200" algn="l" rtl="0">
              <a:lnSpc>
                <a:spcPct val="80000"/>
              </a:lnSpc>
              <a:spcBef>
                <a:spcPts val="560"/>
              </a:spcBef>
              <a:spcAft>
                <a:spcPts val="0"/>
              </a:spcAft>
              <a:buClr>
                <a:srgbClr val="334991"/>
              </a:buClr>
              <a:buSzPts val="2800"/>
              <a:buFont typeface="Noto Sans Symbols"/>
              <a:buChar char="▪"/>
            </a:pPr>
            <a:r>
              <a:rPr lang="en-US" sz="2800">
                <a:solidFill>
                  <a:srgbClr val="334991"/>
                </a:solidFill>
                <a:latin typeface="Twentieth Century"/>
                <a:ea typeface="Twentieth Century"/>
                <a:cs typeface="Twentieth Century"/>
                <a:sym typeface="Twentieth Century"/>
              </a:rPr>
              <a:t>Possible consequences</a:t>
            </a:r>
            <a:endParaRPr/>
          </a:p>
          <a:p>
            <a:pPr marL="457200" marR="0" lvl="0" indent="-457200" algn="l" rtl="0">
              <a:lnSpc>
                <a:spcPct val="80000"/>
              </a:lnSpc>
              <a:spcBef>
                <a:spcPts val="560"/>
              </a:spcBef>
              <a:spcAft>
                <a:spcPts val="0"/>
              </a:spcAft>
              <a:buClr>
                <a:srgbClr val="334991"/>
              </a:buClr>
              <a:buSzPts val="2800"/>
              <a:buFont typeface="Noto Sans Symbols"/>
              <a:buChar char="▪"/>
            </a:pPr>
            <a:r>
              <a:rPr lang="en-US" sz="2800">
                <a:solidFill>
                  <a:srgbClr val="334991"/>
                </a:solidFill>
                <a:latin typeface="Twentieth Century"/>
                <a:ea typeface="Twentieth Century"/>
                <a:cs typeface="Twentieth Century"/>
                <a:sym typeface="Twentieth Century"/>
              </a:rPr>
              <a:t>Administrative     Decision</a:t>
            </a:r>
            <a:endParaRPr sz="2800" b="1">
              <a:solidFill>
                <a:srgbClr val="334991"/>
              </a:solidFill>
              <a:latin typeface="Twentieth Century"/>
              <a:ea typeface="Twentieth Century"/>
              <a:cs typeface="Twentieth Century"/>
              <a:sym typeface="Twentieth Century"/>
            </a:endParaRPr>
          </a:p>
          <a:p>
            <a:pPr marL="457200" marR="0" lvl="0" indent="-457200" algn="l" rtl="0">
              <a:lnSpc>
                <a:spcPct val="80000"/>
              </a:lnSpc>
              <a:spcBef>
                <a:spcPts val="560"/>
              </a:spcBef>
              <a:spcAft>
                <a:spcPts val="0"/>
              </a:spcAft>
              <a:buClr>
                <a:srgbClr val="334991"/>
              </a:buClr>
              <a:buSzPts val="2800"/>
              <a:buFont typeface="Noto Sans Symbols"/>
              <a:buChar char="▪"/>
            </a:pPr>
            <a:r>
              <a:rPr lang="en-US" sz="2800">
                <a:solidFill>
                  <a:srgbClr val="334991"/>
                </a:solidFill>
                <a:latin typeface="Twentieth Century"/>
                <a:ea typeface="Twentieth Century"/>
                <a:cs typeface="Twentieth Century"/>
                <a:sym typeface="Twentieth Century"/>
              </a:rPr>
              <a:t>Other Comments</a:t>
            </a:r>
            <a:endParaRPr/>
          </a:p>
        </p:txBody>
      </p:sp>
      <p:sp>
        <p:nvSpPr>
          <p:cNvPr id="401" name="Google Shape;401;p64"/>
          <p:cNvSpPr txBox="1">
            <a:spLocks noGrp="1"/>
          </p:cNvSpPr>
          <p:nvPr>
            <p:ph type="body" idx="1"/>
          </p:nvPr>
        </p:nvSpPr>
        <p:spPr>
          <a:xfrm>
            <a:off x="767401" y="1597234"/>
            <a:ext cx="3897630" cy="4318491"/>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3082"/>
              </a:buClr>
              <a:buSzPts val="2800"/>
              <a:buFont typeface="Noto Sans Symbols"/>
              <a:buChar char="▪"/>
            </a:pPr>
            <a:r>
              <a:rPr lang="en-US" sz="2800">
                <a:solidFill>
                  <a:srgbClr val="334991"/>
                </a:solidFill>
              </a:rPr>
              <a:t>Student’s Name</a:t>
            </a:r>
            <a:endParaRPr/>
          </a:p>
          <a:p>
            <a:pPr marL="457200" lvl="0" indent="-457200" algn="l" rtl="0">
              <a:spcBef>
                <a:spcPts val="560"/>
              </a:spcBef>
              <a:spcAft>
                <a:spcPts val="0"/>
              </a:spcAft>
              <a:buClr>
                <a:srgbClr val="003082"/>
              </a:buClr>
              <a:buSzPts val="2800"/>
              <a:buFont typeface="Noto Sans Symbols"/>
              <a:buChar char="▪"/>
            </a:pPr>
            <a:r>
              <a:rPr lang="en-US" sz="2800">
                <a:solidFill>
                  <a:srgbClr val="334991"/>
                </a:solidFill>
              </a:rPr>
              <a:t>Date</a:t>
            </a:r>
            <a:endParaRPr/>
          </a:p>
          <a:p>
            <a:pPr marL="457200" lvl="0" indent="-457200" algn="l" rtl="0">
              <a:spcBef>
                <a:spcPts val="560"/>
              </a:spcBef>
              <a:spcAft>
                <a:spcPts val="0"/>
              </a:spcAft>
              <a:buClr>
                <a:srgbClr val="003082"/>
              </a:buClr>
              <a:buSzPts val="2800"/>
              <a:buFont typeface="Noto Sans Symbols"/>
              <a:buChar char="▪"/>
            </a:pPr>
            <a:r>
              <a:rPr lang="en-US" sz="2800">
                <a:solidFill>
                  <a:srgbClr val="334991"/>
                </a:solidFill>
              </a:rPr>
              <a:t>Time of Incident</a:t>
            </a:r>
            <a:endParaRPr/>
          </a:p>
          <a:p>
            <a:pPr marL="457200" lvl="0" indent="-457200" algn="l" rtl="0">
              <a:spcBef>
                <a:spcPts val="560"/>
              </a:spcBef>
              <a:spcAft>
                <a:spcPts val="0"/>
              </a:spcAft>
              <a:buSzPts val="2800"/>
              <a:buFont typeface="Noto Sans Symbols"/>
              <a:buChar char="▪"/>
            </a:pPr>
            <a:r>
              <a:rPr lang="en-US" sz="2800">
                <a:solidFill>
                  <a:srgbClr val="334991"/>
                </a:solidFill>
              </a:rPr>
              <a:t>Location of Incident</a:t>
            </a:r>
            <a:endParaRPr/>
          </a:p>
          <a:p>
            <a:pPr marL="457200" lvl="0" indent="-457200" algn="l" rtl="0">
              <a:spcBef>
                <a:spcPts val="560"/>
              </a:spcBef>
              <a:spcAft>
                <a:spcPts val="0"/>
              </a:spcAft>
              <a:buClr>
                <a:srgbClr val="003082"/>
              </a:buClr>
              <a:buSzPts val="2800"/>
              <a:buFont typeface="Noto Sans Symbols"/>
              <a:buChar char="▪"/>
            </a:pPr>
            <a:r>
              <a:rPr lang="en-US" sz="2800">
                <a:solidFill>
                  <a:srgbClr val="334991"/>
                </a:solidFill>
              </a:rPr>
              <a:t>Student’s Teacher </a:t>
            </a:r>
            <a:endParaRPr/>
          </a:p>
          <a:p>
            <a:pPr marL="457200" lvl="0" indent="-457200" algn="l" rtl="0">
              <a:spcBef>
                <a:spcPts val="560"/>
              </a:spcBef>
              <a:spcAft>
                <a:spcPts val="0"/>
              </a:spcAft>
              <a:buClr>
                <a:srgbClr val="003082"/>
              </a:buClr>
              <a:buSzPts val="2800"/>
              <a:buFont typeface="Noto Sans Symbols"/>
              <a:buChar char="▪"/>
            </a:pPr>
            <a:r>
              <a:rPr lang="en-US" sz="2800">
                <a:solidFill>
                  <a:srgbClr val="334991"/>
                </a:solidFill>
              </a:rPr>
              <a:t>Student’s Grade Level</a:t>
            </a:r>
            <a:endParaRPr/>
          </a:p>
          <a:p>
            <a:pPr marL="457200" lvl="0" indent="-457200" algn="l" rtl="0">
              <a:spcBef>
                <a:spcPts val="560"/>
              </a:spcBef>
              <a:spcAft>
                <a:spcPts val="0"/>
              </a:spcAft>
              <a:buClr>
                <a:srgbClr val="003082"/>
              </a:buClr>
              <a:buSzPts val="2800"/>
              <a:buFont typeface="Noto Sans Symbols"/>
              <a:buChar char="▪"/>
            </a:pPr>
            <a:r>
              <a:rPr lang="en-US" sz="2800">
                <a:solidFill>
                  <a:srgbClr val="334991"/>
                </a:solidFill>
              </a:rPr>
              <a:t>Referring Staff</a:t>
            </a:r>
            <a:endParaRPr/>
          </a:p>
          <a:p>
            <a:pPr marL="457200" lvl="0" indent="-457200" algn="l" rtl="0">
              <a:spcBef>
                <a:spcPts val="560"/>
              </a:spcBef>
              <a:spcAft>
                <a:spcPts val="0"/>
              </a:spcAft>
              <a:buClr>
                <a:srgbClr val="003082"/>
              </a:buClr>
              <a:buSzPts val="2800"/>
              <a:buFont typeface="Noto Sans Symbols"/>
              <a:buChar char="▪"/>
            </a:pPr>
            <a:r>
              <a:rPr lang="en-US" sz="2800">
                <a:solidFill>
                  <a:srgbClr val="334991"/>
                </a:solidFill>
              </a:rPr>
              <a:t>Others Involved</a:t>
            </a:r>
            <a:endParaRPr/>
          </a:p>
          <a:p>
            <a:pPr marL="457200" lvl="0" indent="-279400" algn="l" rtl="0">
              <a:spcBef>
                <a:spcPts val="560"/>
              </a:spcBef>
              <a:spcAft>
                <a:spcPts val="0"/>
              </a:spcAft>
              <a:buClr>
                <a:srgbClr val="003082"/>
              </a:buClr>
              <a:buSzPts val="2800"/>
              <a:buFont typeface="Noto Sans Symbols"/>
              <a:buNone/>
            </a:pPr>
            <a:endParaRPr sz="2800">
              <a:solidFill>
                <a:srgbClr val="334991"/>
              </a:solidFill>
              <a:latin typeface="Times New Roman"/>
              <a:ea typeface="Times New Roman"/>
              <a:cs typeface="Times New Roman"/>
              <a:sym typeface="Times New Roman"/>
            </a:endParaRPr>
          </a:p>
        </p:txBody>
      </p:sp>
      <p:sp>
        <p:nvSpPr>
          <p:cNvPr id="402" name="Google Shape;402;p64"/>
          <p:cNvSpPr txBox="1">
            <a:spLocks noGrp="1"/>
          </p:cNvSpPr>
          <p:nvPr>
            <p:ph type="title"/>
          </p:nvPr>
        </p:nvSpPr>
        <p:spPr>
          <a:xfrm>
            <a:off x="914400" y="102280"/>
            <a:ext cx="8229600" cy="149495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Twentieth Century"/>
              <a:buNone/>
            </a:pPr>
            <a:r>
              <a:rPr lang="en-US" sz="3200">
                <a:solidFill>
                  <a:srgbClr val="1D2A53"/>
                </a:solidFill>
              </a:rPr>
              <a:t>Do your data collection tools have all the information to make data-informed decisions?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65"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409" name="Google Shape;409;p65" title="Time out of class form"/>
          <p:cNvPicPr preferRelativeResize="0"/>
          <p:nvPr/>
        </p:nvPicPr>
        <p:blipFill rotWithShape="1">
          <a:blip r:embed="rId4">
            <a:alphaModFix/>
          </a:blip>
          <a:srcRect/>
          <a:stretch/>
        </p:blipFill>
        <p:spPr>
          <a:xfrm>
            <a:off x="1175096" y="729762"/>
            <a:ext cx="6939645" cy="5592596"/>
          </a:xfrm>
          <a:prstGeom prst="rect">
            <a:avLst/>
          </a:prstGeom>
          <a:noFill/>
          <a:ln>
            <a:noFill/>
          </a:ln>
        </p:spPr>
      </p:pic>
      <p:sp>
        <p:nvSpPr>
          <p:cNvPr id="410" name="Google Shape;410;p65" title="Circle around Possible Motivation on time out of class form"/>
          <p:cNvSpPr/>
          <p:nvPr/>
        </p:nvSpPr>
        <p:spPr>
          <a:xfrm>
            <a:off x="5590378" y="1554655"/>
            <a:ext cx="2514600" cy="2895600"/>
          </a:xfrm>
          <a:prstGeom prst="ellipse">
            <a:avLst/>
          </a:prstGeom>
          <a:noFill/>
          <a:ln w="57150" cap="flat" cmpd="sng">
            <a:solidFill>
              <a:srgbClr val="DD8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65" title="Circle around minor problem behavior on time out of class form"/>
          <p:cNvSpPr/>
          <p:nvPr/>
        </p:nvSpPr>
        <p:spPr>
          <a:xfrm>
            <a:off x="990479" y="1559260"/>
            <a:ext cx="2514600" cy="2895600"/>
          </a:xfrm>
          <a:prstGeom prst="ellipse">
            <a:avLst/>
          </a:prstGeom>
          <a:noFill/>
          <a:ln w="57150" cap="flat" cmpd="sng">
            <a:solidFill>
              <a:srgbClr val="DD8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65"/>
          <p:cNvSpPr txBox="1"/>
          <p:nvPr/>
        </p:nvSpPr>
        <p:spPr>
          <a:xfrm rot="-2092559">
            <a:off x="3981053" y="807734"/>
            <a:ext cx="196056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i="1">
                <a:solidFill>
                  <a:srgbClr val="DD8047"/>
                </a:solidFill>
                <a:latin typeface="Twentieth Century"/>
                <a:ea typeface="Twentieth Century"/>
                <a:cs typeface="Twentieth Century"/>
                <a:sym typeface="Twentieth Century"/>
              </a:rPr>
              <a:t>Sample</a:t>
            </a:r>
            <a:endParaRPr/>
          </a:p>
        </p:txBody>
      </p:sp>
      <p:sp>
        <p:nvSpPr>
          <p:cNvPr id="413" name="Google Shape;413;p65"/>
          <p:cNvSpPr txBox="1">
            <a:spLocks noGrp="1"/>
          </p:cNvSpPr>
          <p:nvPr>
            <p:ph type="title"/>
          </p:nvPr>
        </p:nvSpPr>
        <p:spPr>
          <a:xfrm>
            <a:off x="1635760" y="350815"/>
            <a:ext cx="6987106" cy="2939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1600"/>
              <a:buFont typeface="Twentieth Century"/>
              <a:buNone/>
            </a:pPr>
            <a:r>
              <a:rPr lang="en-US" sz="1600"/>
              <a:t>Time Out of Class Form</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fade">
                                      <p:cBhvr>
                                        <p:cTn id="12"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66" title="Core-Content-Icon"/>
          <p:cNvPicPr preferRelativeResize="0"/>
          <p:nvPr/>
        </p:nvPicPr>
        <p:blipFill rotWithShape="1">
          <a:blip r:embed="rId3">
            <a:alphaModFix/>
          </a:blip>
          <a:srcRect/>
          <a:stretch/>
        </p:blipFill>
        <p:spPr>
          <a:xfrm>
            <a:off x="457200" y="486892"/>
            <a:ext cx="713232" cy="713232"/>
          </a:xfrm>
          <a:prstGeom prst="rect">
            <a:avLst/>
          </a:prstGeom>
          <a:noFill/>
          <a:ln>
            <a:noFill/>
          </a:ln>
          <a:effectLst>
            <a:outerShdw blurRad="50800" dist="38100" dir="2700000" algn="tl" rotWithShape="0">
              <a:srgbClr val="000000">
                <a:alpha val="42745"/>
              </a:srgbClr>
            </a:outerShdw>
          </a:effectLst>
        </p:spPr>
      </p:pic>
      <p:sp>
        <p:nvSpPr>
          <p:cNvPr id="419" name="Google Shape;419;p66"/>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20"/>
              <a:buNone/>
            </a:pPr>
            <a:r>
              <a:rPr lang="en-US" sz="2220"/>
              <a:t>Does it collect all of the info needed?</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Does everyone know where to find them?</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Does everyone know how to fill them out?</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Just the facts</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No previous info (yesterday, a week ago, etc.)</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No opinions</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592"/>
              </a:spcBef>
              <a:spcAft>
                <a:spcPts val="0"/>
              </a:spcAft>
              <a:buSzPts val="2960"/>
              <a:buNone/>
            </a:pPr>
            <a:endParaRPr sz="2960"/>
          </a:p>
        </p:txBody>
      </p:sp>
      <p:sp>
        <p:nvSpPr>
          <p:cNvPr id="420" name="Google Shape;420;p66"/>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Your Referral Form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40" descr="This picture shows part of an action plan with the following columnt headings: What needs to be completed? Resources needed? Who? When?" title="Action plan"/>
          <p:cNvPicPr preferRelativeResize="0"/>
          <p:nvPr/>
        </p:nvPicPr>
        <p:blipFill rotWithShape="1">
          <a:blip r:embed="rId3">
            <a:alphaModFix/>
          </a:blip>
          <a:srcRect l="250" t="2362" r="1940" b="23170"/>
          <a:stretch/>
        </p:blipFill>
        <p:spPr>
          <a:xfrm>
            <a:off x="5503790" y="5106142"/>
            <a:ext cx="2770414" cy="1063139"/>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64" name="Google Shape;164;p40"/>
          <p:cNvSpPr txBox="1"/>
          <p:nvPr/>
        </p:nvSpPr>
        <p:spPr>
          <a:xfrm>
            <a:off x="2172042" y="5145269"/>
            <a:ext cx="339241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b="0" i="0" u="none" strike="noStrike" cap="none">
              <a:solidFill>
                <a:srgbClr val="1D2A53"/>
              </a:solidFill>
              <a:latin typeface="Calibri"/>
              <a:ea typeface="Calibri"/>
              <a:cs typeface="Calibri"/>
              <a:sym typeface="Calibri"/>
            </a:endParaRPr>
          </a:p>
        </p:txBody>
      </p:sp>
      <p:pic>
        <p:nvPicPr>
          <p:cNvPr id="165" name="Google Shape;165;p40" descr="Blue and white logo of an arrow point up and to the right." title="Action-Planning Icon "/>
          <p:cNvPicPr preferRelativeResize="0"/>
          <p:nvPr/>
        </p:nvPicPr>
        <p:blipFill rotWithShape="1">
          <a:blip r:embed="rId4">
            <a:alphaModFix/>
          </a:blip>
          <a:srcRect/>
          <a:stretch/>
        </p:blipFill>
        <p:spPr>
          <a:xfrm>
            <a:off x="820772" y="5128590"/>
            <a:ext cx="1018243" cy="1018243"/>
          </a:xfrm>
          <a:prstGeom prst="rect">
            <a:avLst/>
          </a:prstGeom>
          <a:noFill/>
          <a:ln>
            <a:noFill/>
          </a:ln>
          <a:effectLst>
            <a:outerShdw blurRad="50800" dist="38100" dir="2700000" algn="tl" rotWithShape="0">
              <a:srgbClr val="000000">
                <a:alpha val="40000"/>
              </a:srgbClr>
            </a:outerShdw>
          </a:effectLst>
        </p:spPr>
      </p:pic>
      <p:pic>
        <p:nvPicPr>
          <p:cNvPr id="166" name="Google Shape;166;p40" descr="This a screenshot of the TFI logo from a website. " title="School-Wide PBIS Tiered Fidelity Inventory"/>
          <p:cNvPicPr preferRelativeResize="0"/>
          <p:nvPr/>
        </p:nvPicPr>
        <p:blipFill rotWithShape="1">
          <a:blip r:embed="rId5">
            <a:alphaModFix/>
          </a:blip>
          <a:srcRect b="43902"/>
          <a:stretch/>
        </p:blipFill>
        <p:spPr>
          <a:xfrm>
            <a:off x="5503592" y="3845592"/>
            <a:ext cx="2770591"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67" name="Google Shape;167;p40"/>
          <p:cNvSpPr txBox="1"/>
          <p:nvPr/>
        </p:nvSpPr>
        <p:spPr>
          <a:xfrm>
            <a:off x="2172043" y="4032662"/>
            <a:ext cx="339241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b="0" i="0" u="none" strike="noStrike" cap="none">
                <a:solidFill>
                  <a:srgbClr val="1D2A53"/>
                </a:solidFill>
                <a:latin typeface="Twentieth Century"/>
                <a:ea typeface="Twentieth Century"/>
                <a:cs typeface="Twentieth Century"/>
                <a:sym typeface="Twentieth Century"/>
              </a:rPr>
              <a:t>Tiered Fidelity Inventory</a:t>
            </a:r>
            <a:endParaRPr sz="1800" b="0" i="0" u="none" strike="noStrike" cap="none">
              <a:solidFill>
                <a:srgbClr val="1D2A53"/>
              </a:solidFill>
              <a:latin typeface="Calibri"/>
              <a:ea typeface="Calibri"/>
              <a:cs typeface="Calibri"/>
              <a:sym typeface="Calibri"/>
            </a:endParaRPr>
          </a:p>
        </p:txBody>
      </p:sp>
      <p:pic>
        <p:nvPicPr>
          <p:cNvPr id="168" name="Google Shape;168;p40" descr="Blue and white logo of a vertical bar graph." title="Self-Assessment Icon"/>
          <p:cNvPicPr preferRelativeResize="0"/>
          <p:nvPr/>
        </p:nvPicPr>
        <p:blipFill rotWithShape="1">
          <a:blip r:embed="rId6">
            <a:alphaModFix/>
          </a:blip>
          <a:srcRect/>
          <a:stretch/>
        </p:blipFill>
        <p:spPr>
          <a:xfrm>
            <a:off x="820772" y="3877484"/>
            <a:ext cx="1018243" cy="1018243"/>
          </a:xfrm>
          <a:prstGeom prst="rect">
            <a:avLst/>
          </a:prstGeom>
          <a:noFill/>
          <a:ln>
            <a:noFill/>
          </a:ln>
          <a:effectLst>
            <a:outerShdw blurRad="50800" dist="38100" dir="2700000" algn="tl" rotWithShape="0">
              <a:srgbClr val="000000">
                <a:alpha val="40000"/>
              </a:srgbClr>
            </a:outerShdw>
          </a:effectLst>
        </p:spPr>
      </p:pic>
      <p:pic>
        <p:nvPicPr>
          <p:cNvPr id="169" name="Google Shape;169;p40" descr="This picture shows two men and two women seated and looking at materials together." title="Team meeting picture"/>
          <p:cNvPicPr preferRelativeResize="0"/>
          <p:nvPr/>
        </p:nvPicPr>
        <p:blipFill rotWithShape="1">
          <a:blip r:embed="rId7">
            <a:alphaModFix/>
          </a:blip>
          <a:srcRect l="230" t="11972" r="-230" b="24751"/>
          <a:stretch/>
        </p:blipFill>
        <p:spPr>
          <a:xfrm>
            <a:off x="5503594" y="2588526"/>
            <a:ext cx="2770590" cy="1082026"/>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70" name="Google Shape;170;p40"/>
          <p:cNvSpPr txBox="1"/>
          <p:nvPr/>
        </p:nvSpPr>
        <p:spPr>
          <a:xfrm>
            <a:off x="2172042" y="2790985"/>
            <a:ext cx="3392415"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1D2A53"/>
                </a:solidFill>
                <a:latin typeface="Twentieth Century"/>
                <a:ea typeface="Twentieth Century"/>
                <a:cs typeface="Twentieth Century"/>
                <a:sym typeface="Twentieth Century"/>
              </a:rPr>
              <a:t>Activities/Team Time: </a:t>
            </a:r>
            <a:br>
              <a:rPr lang="en-US" sz="20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Activities for Fluency</a:t>
            </a:r>
            <a:endParaRPr sz="1800" b="0" i="0" u="none" strike="noStrike" cap="none">
              <a:solidFill>
                <a:srgbClr val="3A54A5"/>
              </a:solidFill>
              <a:latin typeface="Calibri"/>
              <a:ea typeface="Calibri"/>
              <a:cs typeface="Calibri"/>
              <a:sym typeface="Calibri"/>
            </a:endParaRPr>
          </a:p>
        </p:txBody>
      </p:sp>
      <p:pic>
        <p:nvPicPr>
          <p:cNvPr id="171" name="Google Shape;171;p40" descr="Blue and white logo of a pencil." title="Practice Icon"/>
          <p:cNvPicPr preferRelativeResize="0"/>
          <p:nvPr/>
        </p:nvPicPr>
        <p:blipFill rotWithShape="1">
          <a:blip r:embed="rId8">
            <a:alphaModFix/>
          </a:blip>
          <a:srcRect/>
          <a:stretch/>
        </p:blipFill>
        <p:spPr>
          <a:xfrm>
            <a:off x="820772" y="2620418"/>
            <a:ext cx="1018243" cy="1018243"/>
          </a:xfrm>
          <a:prstGeom prst="rect">
            <a:avLst/>
          </a:prstGeom>
          <a:noFill/>
          <a:ln>
            <a:noFill/>
          </a:ln>
          <a:effectLst>
            <a:outerShdw blurRad="50800" dist="38100" dir="2700000" algn="tl" rotWithShape="0">
              <a:srgbClr val="000000">
                <a:alpha val="40000"/>
              </a:srgbClr>
            </a:outerShdw>
          </a:effectLst>
        </p:spPr>
      </p:pic>
      <p:pic>
        <p:nvPicPr>
          <p:cNvPr id="172" name="Google Shape;172;p40" descr="This map shows roads but cities are not distinguishable. " title="Road map"/>
          <p:cNvPicPr preferRelativeResize="0">
            <a:picLocks noGrp="1"/>
          </p:cNvPicPr>
          <p:nvPr>
            <p:ph type="body" idx="1"/>
          </p:nvPr>
        </p:nvPicPr>
        <p:blipFill rotWithShape="1">
          <a:blip r:embed="rId9">
            <a:alphaModFix/>
          </a:blip>
          <a:srcRect l="5284" t="45844" r="18115" b="3219"/>
          <a:stretch/>
        </p:blipFill>
        <p:spPr>
          <a:xfrm>
            <a:off x="5503595" y="1358802"/>
            <a:ext cx="2770590" cy="1045735"/>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73" name="Google Shape;173;p40"/>
          <p:cNvSpPr txBox="1"/>
          <p:nvPr/>
        </p:nvSpPr>
        <p:spPr>
          <a:xfrm>
            <a:off x="2172042" y="1420004"/>
            <a:ext cx="339241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b="0" i="0" u="none" strike="noStrike" cap="none">
                <a:solidFill>
                  <a:srgbClr val="1D2A53"/>
                </a:solidFill>
                <a:latin typeface="Twentieth Century"/>
                <a:ea typeface="Twentieth Century"/>
                <a:cs typeface="Twentieth Century"/>
                <a:sym typeface="Twentieth Century"/>
              </a:rPr>
              <a:t>Aligned to TFI Items 1.1 – 1.15 and Classroom Management Practices</a:t>
            </a:r>
            <a:endParaRPr sz="1600" b="0" i="0" u="none" strike="noStrike" cap="none">
              <a:solidFill>
                <a:srgbClr val="3A54A5"/>
              </a:solidFill>
              <a:latin typeface="Calibri"/>
              <a:ea typeface="Calibri"/>
              <a:cs typeface="Calibri"/>
              <a:sym typeface="Calibri"/>
            </a:endParaRPr>
          </a:p>
        </p:txBody>
      </p:sp>
      <p:pic>
        <p:nvPicPr>
          <p:cNvPr id="174" name="Google Shape;174;p40" descr="Blue and white logo of an open book." title="Core Content Icon"/>
          <p:cNvPicPr preferRelativeResize="0"/>
          <p:nvPr/>
        </p:nvPicPr>
        <p:blipFill rotWithShape="1">
          <a:blip r:embed="rId10">
            <a:alphaModFix/>
          </a:blip>
          <a:srcRect/>
          <a:stretch/>
        </p:blipFill>
        <p:spPr>
          <a:xfrm>
            <a:off x="823190" y="1372548"/>
            <a:ext cx="1018243" cy="1018243"/>
          </a:xfrm>
          <a:prstGeom prst="rect">
            <a:avLst/>
          </a:prstGeom>
          <a:noFill/>
          <a:ln>
            <a:noFill/>
          </a:ln>
          <a:effectLst>
            <a:outerShdw blurRad="50800" dist="38100" dir="2700000" algn="tl" rotWithShape="0">
              <a:srgbClr val="000000">
                <a:alpha val="40000"/>
              </a:srgbClr>
            </a:outerShdw>
          </a:effectLst>
        </p:spPr>
      </p:pic>
      <p:grpSp>
        <p:nvGrpSpPr>
          <p:cNvPr id="175" name="Google Shape;175;p40" descr="Blue square comprised of four smaller squares. " title="Decorative Icon"/>
          <p:cNvGrpSpPr/>
          <p:nvPr/>
        </p:nvGrpSpPr>
        <p:grpSpPr>
          <a:xfrm>
            <a:off x="156117" y="156117"/>
            <a:ext cx="925551" cy="947854"/>
            <a:chOff x="156117" y="156117"/>
            <a:chExt cx="925551" cy="947854"/>
          </a:xfrm>
        </p:grpSpPr>
        <p:sp>
          <p:nvSpPr>
            <p:cNvPr id="176" name="Google Shape;176;p40"/>
            <p:cNvSpPr/>
            <p:nvPr/>
          </p:nvSpPr>
          <p:spPr>
            <a:xfrm>
              <a:off x="156117" y="156117"/>
              <a:ext cx="925551" cy="94785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7" name="Google Shape;177;p40"/>
            <p:cNvGrpSpPr/>
            <p:nvPr/>
          </p:nvGrpSpPr>
          <p:grpSpPr>
            <a:xfrm>
              <a:off x="313062" y="313386"/>
              <a:ext cx="664580" cy="653098"/>
              <a:chOff x="313062" y="313386"/>
              <a:chExt cx="664580" cy="653098"/>
            </a:xfrm>
          </p:grpSpPr>
          <p:sp>
            <p:nvSpPr>
              <p:cNvPr id="178" name="Google Shape;178;p40"/>
              <p:cNvSpPr/>
              <p:nvPr/>
            </p:nvSpPr>
            <p:spPr>
              <a:xfrm>
                <a:off x="313062" y="313386"/>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79" name="Google Shape;179;p40"/>
              <p:cNvSpPr/>
              <p:nvPr/>
            </p:nvSpPr>
            <p:spPr>
              <a:xfrm>
                <a:off x="662181" y="652195"/>
                <a:ext cx="315461" cy="314289"/>
              </a:xfrm>
              <a:prstGeom prst="roundRect">
                <a:avLst>
                  <a:gd name="adj" fmla="val 16667"/>
                </a:avLst>
              </a:prstGeom>
              <a:solidFill>
                <a:srgbClr val="A9B6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sp>
            <p:nvSpPr>
              <p:cNvPr id="180" name="Google Shape;180;p40"/>
              <p:cNvSpPr/>
              <p:nvPr/>
            </p:nvSpPr>
            <p:spPr>
              <a:xfrm>
                <a:off x="662181" y="313386"/>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81" name="Google Shape;181;p40"/>
              <p:cNvSpPr/>
              <p:nvPr/>
            </p:nvSpPr>
            <p:spPr>
              <a:xfrm>
                <a:off x="313062" y="652195"/>
                <a:ext cx="315461" cy="314289"/>
              </a:xfrm>
              <a:prstGeom prst="roundRect">
                <a:avLst>
                  <a:gd name="adj" fmla="val 16667"/>
                </a:avLst>
              </a:prstGeom>
              <a:solidFill>
                <a:srgbClr val="7E93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9B6E1"/>
                  </a:solidFill>
                  <a:latin typeface="Calibri"/>
                  <a:ea typeface="Calibri"/>
                  <a:cs typeface="Calibri"/>
                  <a:sym typeface="Calibri"/>
                </a:endParaRPr>
              </a:p>
            </p:txBody>
          </p:sp>
        </p:grpSp>
      </p:grpSp>
      <p:sp>
        <p:nvSpPr>
          <p:cNvPr id="182" name="Google Shape;182;p40" descr="Arrow points to decorative icon"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a:gradFill>
            <a:gsLst>
              <a:gs pos="0">
                <a:srgbClr val="F37A30"/>
              </a:gs>
              <a:gs pos="100000">
                <a:srgbClr val="FFB083"/>
              </a:gs>
            </a:gsLst>
            <a:lin ang="16200000" scaled="0"/>
          </a:gradFill>
          <a:ln w="9525" cap="flat" cmpd="sng">
            <a:solidFill>
              <a:srgbClr val="DA7C4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A54A5"/>
              </a:solidFill>
              <a:latin typeface="Calibri"/>
              <a:ea typeface="Calibri"/>
              <a:cs typeface="Calibri"/>
              <a:sym typeface="Calibri"/>
            </a:endParaRPr>
          </a:p>
        </p:txBody>
      </p:sp>
      <p:sp>
        <p:nvSpPr>
          <p:cNvPr id="183" name="Google Shape;183;p40"/>
          <p:cNvSpPr txBox="1">
            <a:spLocks noGrp="1"/>
          </p:cNvSpPr>
          <p:nvPr>
            <p:ph type="title"/>
          </p:nvPr>
        </p:nvSpPr>
        <p:spPr>
          <a:xfrm>
            <a:off x="787319" y="305543"/>
            <a:ext cx="7776390" cy="6698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Twentieth Century"/>
              <a:buNone/>
            </a:pPr>
            <a:r>
              <a:rPr lang="en-US" sz="3959">
                <a:solidFill>
                  <a:schemeClr val="accent6"/>
                </a:solidFill>
              </a:rPr>
              <a:t>Organization of Modules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67" title="Practice-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pic>
        <p:nvPicPr>
          <p:cNvPr id="427" name="Google Shape;427;p67" descr="This picture shows a man from the eyes up.  He is looking at a light bulb over his head." title="Thinking man"/>
          <p:cNvPicPr preferRelativeResize="0"/>
          <p:nvPr/>
        </p:nvPicPr>
        <p:blipFill rotWithShape="1">
          <a:blip r:embed="rId4">
            <a:alphaModFix/>
          </a:blip>
          <a:srcRect/>
          <a:stretch/>
        </p:blipFill>
        <p:spPr>
          <a:xfrm>
            <a:off x="5784772" y="1648216"/>
            <a:ext cx="2902028" cy="4120225"/>
          </a:xfrm>
          <a:prstGeom prst="rect">
            <a:avLst/>
          </a:prstGeom>
          <a:noFill/>
          <a:ln w="28575" cap="flat" cmpd="sng">
            <a:solidFill>
              <a:schemeClr val="dk2"/>
            </a:solidFill>
            <a:prstDash val="solid"/>
            <a:round/>
            <a:headEnd type="none" w="sm" len="sm"/>
            <a:tailEnd type="none" w="sm" len="sm"/>
          </a:ln>
        </p:spPr>
      </p:pic>
      <p:sp>
        <p:nvSpPr>
          <p:cNvPr id="428" name="Google Shape;428;p67"/>
          <p:cNvSpPr txBox="1">
            <a:spLocks noGrp="1"/>
          </p:cNvSpPr>
          <p:nvPr>
            <p:ph type="body" idx="1"/>
          </p:nvPr>
        </p:nvSpPr>
        <p:spPr>
          <a:xfrm>
            <a:off x="1154430" y="1417639"/>
            <a:ext cx="3874978" cy="4057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Review “Constructing your Office Referral” resource in the workbook</a:t>
            </a:r>
            <a:endParaRPr/>
          </a:p>
          <a:p>
            <a:pPr marL="0" lvl="0" indent="0" algn="l" rtl="0">
              <a:lnSpc>
                <a:spcPct val="90000"/>
              </a:lnSpc>
              <a:spcBef>
                <a:spcPts val="36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Review sample data collection tools for office-managed (major)  </a:t>
            </a:r>
            <a:endParaRPr/>
          </a:p>
          <a:p>
            <a:pPr marL="0" lvl="0" indent="0" algn="l" rtl="0">
              <a:lnSpc>
                <a:spcPct val="90000"/>
              </a:lnSpc>
              <a:spcBef>
                <a:spcPts val="36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Review your current office discipline referral and identify data fields to add</a:t>
            </a:r>
            <a:endParaRPr/>
          </a:p>
          <a:p>
            <a:pPr marL="0" lvl="0" indent="0" algn="l" rtl="0">
              <a:lnSpc>
                <a:spcPct val="90000"/>
              </a:lnSpc>
              <a:spcBef>
                <a:spcPts val="36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Identify when and how you will provide support staff to use data collection tools</a:t>
            </a:r>
            <a:endParaRPr/>
          </a:p>
        </p:txBody>
      </p:sp>
      <p:sp>
        <p:nvSpPr>
          <p:cNvPr id="429" name="Google Shape;429;p67"/>
          <p:cNvSpPr txBox="1"/>
          <p:nvPr/>
        </p:nvSpPr>
        <p:spPr>
          <a:xfrm>
            <a:off x="997712" y="1098774"/>
            <a:ext cx="3304944" cy="369332"/>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6"/>
                </a:solidFill>
                <a:latin typeface="Twentieth Century"/>
                <a:ea typeface="Twentieth Century"/>
                <a:cs typeface="Twentieth Century"/>
                <a:sym typeface="Twentieth Century"/>
              </a:rPr>
              <a:t>Workbook: TFI 1.5, 1.6 Activity 7</a:t>
            </a:r>
            <a:endParaRPr/>
          </a:p>
        </p:txBody>
      </p:sp>
      <p:sp>
        <p:nvSpPr>
          <p:cNvPr id="430" name="Google Shape;430;p67"/>
          <p:cNvSpPr txBox="1">
            <a:spLocks noGrp="1"/>
          </p:cNvSpPr>
          <p:nvPr>
            <p:ph type="title"/>
          </p:nvPr>
        </p:nvSpPr>
        <p:spPr>
          <a:xfrm>
            <a:off x="1258570" y="183417"/>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Create Your Office Referral Form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68" title="Action-Planning-Icon"/>
          <p:cNvPicPr preferRelativeResize="0"/>
          <p:nvPr/>
        </p:nvPicPr>
        <p:blipFill rotWithShape="1">
          <a:blip r:embed="rId3">
            <a:alphaModFix/>
          </a:blip>
          <a:srcRect/>
          <a:stretch/>
        </p:blipFill>
        <p:spPr>
          <a:xfrm>
            <a:off x="5077693" y="3270918"/>
            <a:ext cx="2562976" cy="2562976"/>
          </a:xfrm>
          <a:prstGeom prst="rect">
            <a:avLst/>
          </a:prstGeom>
          <a:noFill/>
          <a:ln>
            <a:noFill/>
          </a:ln>
          <a:effectLst>
            <a:reflection stA="50000" endA="300" endPos="38500" dist="50800" dir="5400000" sy="-100000" algn="bl" rotWithShape="0"/>
          </a:effectLst>
        </p:spPr>
      </p:pic>
      <p:sp>
        <p:nvSpPr>
          <p:cNvPr id="437" name="Google Shape;437;p68"/>
          <p:cNvSpPr txBox="1"/>
          <p:nvPr/>
        </p:nvSpPr>
        <p:spPr>
          <a:xfrm>
            <a:off x="5077694" y="1426540"/>
            <a:ext cx="2562975"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accent6"/>
                </a:solidFill>
                <a:latin typeface="Calibri"/>
                <a:ea typeface="Calibri"/>
                <a:cs typeface="Calibri"/>
                <a:sym typeface="Calibri"/>
              </a:rPr>
              <a:t>ACTION PLANNING</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Add action items to Action plan</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Plan for PD</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Add to your Staff Presentation PPT</a:t>
            </a:r>
            <a:endParaRPr/>
          </a:p>
        </p:txBody>
      </p:sp>
      <p:pic>
        <p:nvPicPr>
          <p:cNvPr id="438" name="Google Shape;438;p68" title="Self-Assessment-Icon"/>
          <p:cNvPicPr preferRelativeResize="0"/>
          <p:nvPr/>
        </p:nvPicPr>
        <p:blipFill rotWithShape="1">
          <a:blip r:embed="rId4">
            <a:alphaModFix/>
          </a:blip>
          <a:srcRect/>
          <a:stretch/>
        </p:blipFill>
        <p:spPr>
          <a:xfrm>
            <a:off x="1470546" y="3270918"/>
            <a:ext cx="2562976" cy="2562976"/>
          </a:xfrm>
          <a:prstGeom prst="rect">
            <a:avLst/>
          </a:prstGeom>
          <a:noFill/>
          <a:ln>
            <a:noFill/>
          </a:ln>
          <a:effectLst>
            <a:reflection stA="50000" endA="300" endPos="38500" dist="50800" dir="5400000" sy="-100000" algn="bl" rotWithShape="0"/>
          </a:effectLst>
        </p:spPr>
      </p:pic>
      <p:sp>
        <p:nvSpPr>
          <p:cNvPr id="439" name="Google Shape;439;p68"/>
          <p:cNvSpPr txBox="1"/>
          <p:nvPr/>
        </p:nvSpPr>
        <p:spPr>
          <a:xfrm>
            <a:off x="1470546" y="1426540"/>
            <a:ext cx="2562976"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accent6"/>
                </a:solidFill>
                <a:latin typeface="Calibri"/>
                <a:ea typeface="Calibri"/>
                <a:cs typeface="Calibri"/>
                <a:sym typeface="Calibri"/>
              </a:rPr>
              <a:t>SELF-ASSESSMENT</a:t>
            </a:r>
            <a:endParaRPr/>
          </a:p>
          <a:p>
            <a:pPr marL="355600" marR="0" lvl="0" indent="-355600"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Complete TFI item(s)</a:t>
            </a:r>
            <a:endParaRPr sz="1800">
              <a:solidFill>
                <a:schemeClr val="dk2"/>
              </a:solidFill>
              <a:latin typeface="Calibri"/>
              <a:ea typeface="Calibri"/>
              <a:cs typeface="Calibri"/>
              <a:sym typeface="Calibri"/>
            </a:endParaRPr>
          </a:p>
          <a:p>
            <a:pPr marL="355600" marR="0" lvl="0" indent="-355600"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Assess additional action items at end of module</a:t>
            </a:r>
            <a:endParaRPr/>
          </a:p>
        </p:txBody>
      </p:sp>
      <p:sp>
        <p:nvSpPr>
          <p:cNvPr id="440" name="Google Shape;440;p68"/>
          <p:cNvSpPr txBox="1">
            <a:spLocks noGrp="1"/>
          </p:cNvSpPr>
          <p:nvPr>
            <p:ph type="title"/>
          </p:nvPr>
        </p:nvSpPr>
        <p:spPr>
          <a:xfrm>
            <a:off x="622852" y="240851"/>
            <a:ext cx="813498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TFI 1.5 &amp; 1.6 Problem Behavior </a:t>
            </a:r>
            <a:br>
              <a:rPr lang="en-US" sz="3600"/>
            </a:br>
            <a:r>
              <a:rPr lang="en-US" sz="3600"/>
              <a:t>Definitions &amp; Discipline Policies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69" title="Self-Assessment-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graphicFrame>
        <p:nvGraphicFramePr>
          <p:cNvPr id="447" name="Google Shape;447;p69" descr="1.5 problem behavior definitions; 1.6 discipline policies, 1.8 classroom procedures.  Chart also includes possible data sources and criteria for each feature." title="TFI features 1.5, 1.6, 1.8"/>
          <p:cNvGraphicFramePr/>
          <p:nvPr/>
        </p:nvGraphicFramePr>
        <p:xfrm>
          <a:off x="389067" y="2027124"/>
          <a:ext cx="3000000" cy="3000000"/>
        </p:xfrm>
        <a:graphic>
          <a:graphicData uri="http://schemas.openxmlformats.org/drawingml/2006/table">
            <a:tbl>
              <a:tblPr firstRow="1" bandRow="1">
                <a:noFill/>
                <a:tableStyleId>{B2AC7EF4-1A2F-4807-8D76-A84B55D8732A}</a:tableStyleId>
              </a:tblPr>
              <a:tblGrid>
                <a:gridCol w="3376100">
                  <a:extLst>
                    <a:ext uri="{9D8B030D-6E8A-4147-A177-3AD203B41FA5}">
                      <a16:colId xmlns:a16="http://schemas.microsoft.com/office/drawing/2014/main" val="20000"/>
                    </a:ext>
                  </a:extLst>
                </a:gridCol>
                <a:gridCol w="1807875">
                  <a:extLst>
                    <a:ext uri="{9D8B030D-6E8A-4147-A177-3AD203B41FA5}">
                      <a16:colId xmlns:a16="http://schemas.microsoft.com/office/drawing/2014/main" val="20001"/>
                    </a:ext>
                  </a:extLst>
                </a:gridCol>
                <a:gridCol w="3347425">
                  <a:extLst>
                    <a:ext uri="{9D8B030D-6E8A-4147-A177-3AD203B41FA5}">
                      <a16:colId xmlns:a16="http://schemas.microsoft.com/office/drawing/2014/main" val="20002"/>
                    </a:ext>
                  </a:extLst>
                </a:gridCol>
              </a:tblGrid>
              <a:tr h="325350">
                <a:tc>
                  <a:txBody>
                    <a:bodyPr/>
                    <a:lstStyle/>
                    <a:p>
                      <a:pPr marL="0" marR="0" lvl="0" indent="0" algn="l" rtl="0">
                        <a:spcBef>
                          <a:spcPts val="0"/>
                        </a:spcBef>
                        <a:spcAft>
                          <a:spcPts val="0"/>
                        </a:spcAft>
                        <a:buNone/>
                      </a:pPr>
                      <a:r>
                        <a:rPr lang="en-US" sz="1400">
                          <a:solidFill>
                            <a:schemeClr val="dk2"/>
                          </a:solidFill>
                          <a:latin typeface="Twentieth Century"/>
                          <a:ea typeface="Twentieth Century"/>
                          <a:cs typeface="Twentieth Century"/>
                          <a:sym typeface="Twentieth Century"/>
                        </a:rPr>
                        <a:t>TFI Features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a:solidFill>
                            <a:schemeClr val="dk2"/>
                          </a:solidFill>
                          <a:latin typeface="Twentieth Century"/>
                          <a:ea typeface="Twentieth Century"/>
                          <a:cs typeface="Twentieth Century"/>
                          <a:sym typeface="Twentieth Century"/>
                        </a:rPr>
                        <a:t>Possible Sources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a:solidFill>
                            <a:schemeClr val="dk2"/>
                          </a:solidFill>
                          <a:latin typeface="Twentieth Century"/>
                          <a:ea typeface="Twentieth Century"/>
                          <a:cs typeface="Twentieth Century"/>
                          <a:sym typeface="Twentieth Century"/>
                        </a:rPr>
                        <a:t>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3050">
                <a:tc>
                  <a:txBody>
                    <a:bodyPr/>
                    <a:lstStyle/>
                    <a:p>
                      <a:pPr marL="0" marR="0" lvl="0" indent="0" algn="l" rtl="0">
                        <a:spcBef>
                          <a:spcPts val="0"/>
                        </a:spcBef>
                        <a:spcAft>
                          <a:spcPts val="0"/>
                        </a:spcAft>
                        <a:buNone/>
                      </a:pPr>
                      <a:r>
                        <a:rPr lang="en-US" sz="1300" b="1">
                          <a:solidFill>
                            <a:schemeClr val="dk2"/>
                          </a:solidFill>
                          <a:latin typeface="Calibri"/>
                          <a:ea typeface="Calibri"/>
                          <a:cs typeface="Calibri"/>
                          <a:sym typeface="Calibri"/>
                        </a:rPr>
                        <a:t>1.5 Problem Behavior Definitions:</a:t>
                      </a:r>
                      <a:endParaRPr sz="1300">
                        <a:solidFill>
                          <a:schemeClr val="dk2"/>
                        </a:solidFill>
                        <a:latin typeface="Calibri"/>
                        <a:ea typeface="Calibri"/>
                        <a:cs typeface="Calibri"/>
                        <a:sym typeface="Calibri"/>
                      </a:endParaRPr>
                    </a:p>
                    <a:p>
                      <a:pPr marL="0" marR="0" lvl="0" indent="0" algn="l" rtl="0">
                        <a:spcBef>
                          <a:spcPts val="0"/>
                        </a:spcBef>
                        <a:spcAft>
                          <a:spcPts val="0"/>
                        </a:spcAft>
                        <a:buNone/>
                      </a:pPr>
                      <a:r>
                        <a:rPr lang="en-US" sz="1300">
                          <a:solidFill>
                            <a:schemeClr val="dk2"/>
                          </a:solidFill>
                          <a:latin typeface="Calibri"/>
                          <a:ea typeface="Calibri"/>
                          <a:cs typeface="Calibri"/>
                          <a:sym typeface="Calibri"/>
                        </a:rPr>
                        <a:t>School has clear definitions for behaviors that interfere with academic and social success and a clear policy/ procedure (e.g., flowchart) for addressing office-managed versus staff-managed problems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 Staff handbook</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Student handbook</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School policy</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Discipline flowchart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chemeClr val="dk2"/>
                          </a:solidFill>
                          <a:latin typeface="Calibri"/>
                          <a:ea typeface="Calibri"/>
                          <a:cs typeface="Calibri"/>
                          <a:sym typeface="Calibri"/>
                        </a:rPr>
                        <a:t>0</a:t>
                      </a:r>
                      <a:r>
                        <a:rPr lang="en-US" sz="1100">
                          <a:solidFill>
                            <a:schemeClr val="dk2"/>
                          </a:solidFill>
                          <a:latin typeface="Calibri"/>
                          <a:ea typeface="Calibri"/>
                          <a:cs typeface="Calibri"/>
                          <a:sym typeface="Calibri"/>
                        </a:rPr>
                        <a:t> = No clear definitions exist, and procedures to manage problems are not clearly documented</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1</a:t>
                      </a:r>
                      <a:r>
                        <a:rPr lang="en-US" sz="1100">
                          <a:solidFill>
                            <a:schemeClr val="dk2"/>
                          </a:solidFill>
                          <a:latin typeface="Calibri"/>
                          <a:ea typeface="Calibri"/>
                          <a:cs typeface="Calibri"/>
                          <a:sym typeface="Calibri"/>
                        </a:rPr>
                        <a:t> = Definitions and procedures exist but are not clear and/or not organized by staff- versus office-managed problems</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2</a:t>
                      </a:r>
                      <a:r>
                        <a:rPr lang="en-US" sz="1100">
                          <a:solidFill>
                            <a:schemeClr val="dk2"/>
                          </a:solidFill>
                          <a:latin typeface="Calibri"/>
                          <a:ea typeface="Calibri"/>
                          <a:cs typeface="Calibri"/>
                          <a:sym typeface="Calibri"/>
                        </a:rPr>
                        <a:t> = Definitions and procedures for managing problems are clearly defined, documented, trained, and shared with families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52625">
                <a:tc>
                  <a:txBody>
                    <a:bodyPr/>
                    <a:lstStyle/>
                    <a:p>
                      <a:pPr marL="0" marR="0" lvl="0" indent="0" algn="l" rtl="0">
                        <a:spcBef>
                          <a:spcPts val="0"/>
                        </a:spcBef>
                        <a:spcAft>
                          <a:spcPts val="0"/>
                        </a:spcAft>
                        <a:buNone/>
                      </a:pPr>
                      <a:r>
                        <a:rPr lang="en-US" sz="1300" b="1">
                          <a:solidFill>
                            <a:schemeClr val="dk2"/>
                          </a:solidFill>
                          <a:latin typeface="Calibri"/>
                          <a:ea typeface="Calibri"/>
                          <a:cs typeface="Calibri"/>
                          <a:sym typeface="Calibri"/>
                        </a:rPr>
                        <a:t>1.6 Discipline Policies:</a:t>
                      </a:r>
                      <a:endParaRPr sz="1300">
                        <a:solidFill>
                          <a:schemeClr val="dk2"/>
                        </a:solidFill>
                        <a:latin typeface="Calibri"/>
                        <a:ea typeface="Calibri"/>
                        <a:cs typeface="Calibri"/>
                        <a:sym typeface="Calibri"/>
                      </a:endParaRPr>
                    </a:p>
                    <a:p>
                      <a:pPr marL="0" marR="0" lvl="0" indent="0" algn="l" rtl="0">
                        <a:spcBef>
                          <a:spcPts val="0"/>
                        </a:spcBef>
                        <a:spcAft>
                          <a:spcPts val="0"/>
                        </a:spcAft>
                        <a:buNone/>
                      </a:pPr>
                      <a:r>
                        <a:rPr lang="en-US" sz="1300">
                          <a:solidFill>
                            <a:schemeClr val="dk2"/>
                          </a:solidFill>
                          <a:latin typeface="Calibri"/>
                          <a:ea typeface="Calibri"/>
                          <a:cs typeface="Calibri"/>
                          <a:sym typeface="Calibri"/>
                        </a:rPr>
                        <a:t>School policies and procedures describe and emphasize proactive, instructive, and/or restorative approaches to student behavior that are implemented consistently</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 Discipline policy</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Student handbook</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Code of conduct</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Informal administrator interview</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chemeClr val="dk2"/>
                          </a:solidFill>
                          <a:latin typeface="Calibri"/>
                          <a:ea typeface="Calibri"/>
                          <a:cs typeface="Calibri"/>
                          <a:sym typeface="Calibri"/>
                        </a:rPr>
                        <a:t>0</a:t>
                      </a:r>
                      <a:r>
                        <a:rPr lang="en-US" sz="1100">
                          <a:solidFill>
                            <a:schemeClr val="dk2"/>
                          </a:solidFill>
                          <a:latin typeface="Calibri"/>
                          <a:ea typeface="Calibri"/>
                          <a:cs typeface="Calibri"/>
                          <a:sym typeface="Calibri"/>
                        </a:rPr>
                        <a:t> = No process for teaching</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staff is in place</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1 </a:t>
                      </a:r>
                      <a:r>
                        <a:rPr lang="en-US" sz="1100">
                          <a:solidFill>
                            <a:schemeClr val="dk2"/>
                          </a:solidFill>
                          <a:latin typeface="Calibri"/>
                          <a:ea typeface="Calibri"/>
                          <a:cs typeface="Calibri"/>
                          <a:sym typeface="Calibri"/>
                        </a:rPr>
                        <a:t>= Process is informal/unwritten, not part of professional development calendar, and/or does not include all staff or all 4 core Tier I practices</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2</a:t>
                      </a:r>
                      <a:r>
                        <a:rPr lang="en-US" sz="1100">
                          <a:solidFill>
                            <a:schemeClr val="dk2"/>
                          </a:solidFill>
                          <a:latin typeface="Calibri"/>
                          <a:ea typeface="Calibri"/>
                          <a:cs typeface="Calibri"/>
                          <a:sym typeface="Calibri"/>
                        </a:rPr>
                        <a:t> = Formal process for teaching all staff all aspects of Tier I system, including all 4 core Tier I practices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52625">
                <a:tc>
                  <a:txBody>
                    <a:bodyPr/>
                    <a:lstStyle/>
                    <a:p>
                      <a:pPr marL="0" marR="0" lvl="0" indent="0" algn="l" rtl="0">
                        <a:spcBef>
                          <a:spcPts val="0"/>
                        </a:spcBef>
                        <a:spcAft>
                          <a:spcPts val="0"/>
                        </a:spcAft>
                        <a:buNone/>
                      </a:pPr>
                      <a:r>
                        <a:rPr lang="en-US" sz="1300" b="1">
                          <a:solidFill>
                            <a:schemeClr val="dk2"/>
                          </a:solidFill>
                          <a:latin typeface="Calibri"/>
                          <a:ea typeface="Calibri"/>
                          <a:cs typeface="Calibri"/>
                          <a:sym typeface="Calibri"/>
                        </a:rPr>
                        <a:t>1.8 Classroom Procedures</a:t>
                      </a:r>
                      <a:r>
                        <a:rPr lang="en-US" sz="1300">
                          <a:solidFill>
                            <a:schemeClr val="dk2"/>
                          </a:solidFill>
                          <a:latin typeface="Calibri"/>
                          <a:ea typeface="Calibri"/>
                          <a:cs typeface="Calibri"/>
                          <a:sym typeface="Calibri"/>
                        </a:rPr>
                        <a:t>:</a:t>
                      </a:r>
                      <a:endParaRPr/>
                    </a:p>
                    <a:p>
                      <a:pPr marL="0" marR="0" lvl="0" indent="0" algn="l" rtl="0">
                        <a:spcBef>
                          <a:spcPts val="0"/>
                        </a:spcBef>
                        <a:spcAft>
                          <a:spcPts val="0"/>
                        </a:spcAft>
                        <a:buNone/>
                      </a:pPr>
                      <a:r>
                        <a:rPr lang="en-US" sz="1300">
                          <a:solidFill>
                            <a:schemeClr val="dk2"/>
                          </a:solidFill>
                          <a:latin typeface="Calibri"/>
                          <a:ea typeface="Calibri"/>
                          <a:cs typeface="Calibri"/>
                          <a:sym typeface="Calibri"/>
                        </a:rPr>
                        <a:t>Tier I features (school-wide expectations, routines, acknowledgements, in-class continuum of consequences) are implemented within classrooms and consistent with school-wide systems.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 Staff handbook</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Informal walkthroughs</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Progress monitoring</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Individual classroom data</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chemeClr val="dk2"/>
                          </a:solidFill>
                          <a:latin typeface="Calibri"/>
                          <a:ea typeface="Calibri"/>
                          <a:cs typeface="Calibri"/>
                          <a:sym typeface="Calibri"/>
                        </a:rPr>
                        <a:t>0</a:t>
                      </a:r>
                      <a:r>
                        <a:rPr lang="en-US" sz="1100">
                          <a:solidFill>
                            <a:schemeClr val="dk2"/>
                          </a:solidFill>
                          <a:latin typeface="Calibri"/>
                          <a:ea typeface="Calibri"/>
                          <a:cs typeface="Calibri"/>
                          <a:sym typeface="Calibri"/>
                        </a:rPr>
                        <a:t> = Classrooms are not implementing Tier I</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1</a:t>
                      </a:r>
                      <a:r>
                        <a:rPr lang="en-US" sz="1100">
                          <a:solidFill>
                            <a:schemeClr val="dk2"/>
                          </a:solidFill>
                          <a:latin typeface="Calibri"/>
                          <a:ea typeface="Calibri"/>
                          <a:cs typeface="Calibri"/>
                          <a:sym typeface="Calibri"/>
                        </a:rPr>
                        <a:t> = Classrooms are informally implementing Tier I but no formal system exists</a:t>
                      </a:r>
                      <a:endParaRPr sz="1100" b="1">
                        <a:solidFill>
                          <a:schemeClr val="dk2"/>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2 </a:t>
                      </a:r>
                      <a:r>
                        <a:rPr lang="en-US" sz="1100">
                          <a:solidFill>
                            <a:schemeClr val="dk2"/>
                          </a:solidFill>
                          <a:latin typeface="Calibri"/>
                          <a:ea typeface="Calibri"/>
                          <a:cs typeface="Calibri"/>
                          <a:sym typeface="Calibri"/>
                        </a:rPr>
                        <a:t>= Classrooms are formally implementing all core Tier</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I features, consistent with school-wide expectations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48" name="Google Shape;448;p69"/>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graphicFrame>
        <p:nvGraphicFramePr>
          <p:cNvPr id="454" name="Google Shape;454;p70"/>
          <p:cNvGraphicFramePr/>
          <p:nvPr>
            <p:extLst>
              <p:ext uri="{D42A27DB-BD31-4B8C-83A1-F6EECF244321}">
                <p14:modId xmlns:p14="http://schemas.microsoft.com/office/powerpoint/2010/main" val="2981458286"/>
              </p:ext>
            </p:extLst>
          </p:nvPr>
        </p:nvGraphicFramePr>
        <p:xfrm>
          <a:off x="332650" y="856200"/>
          <a:ext cx="8549175" cy="5474970"/>
        </p:xfrm>
        <a:graphic>
          <a:graphicData uri="http://schemas.openxmlformats.org/drawingml/2006/table">
            <a:tbl>
              <a:tblPr firstRow="1" bandRow="1">
                <a:noFill/>
                <a:tableStyleId>{306CDD71-E062-4267-B6AF-4904EBEBA0B9}</a:tableStyleId>
              </a:tblPr>
              <a:tblGrid>
                <a:gridCol w="1095400">
                  <a:extLst>
                    <a:ext uri="{9D8B030D-6E8A-4147-A177-3AD203B41FA5}">
                      <a16:colId xmlns:a16="http://schemas.microsoft.com/office/drawing/2014/main" val="20000"/>
                    </a:ext>
                  </a:extLst>
                </a:gridCol>
                <a:gridCol w="5804375">
                  <a:extLst>
                    <a:ext uri="{9D8B030D-6E8A-4147-A177-3AD203B41FA5}">
                      <a16:colId xmlns:a16="http://schemas.microsoft.com/office/drawing/2014/main" val="20001"/>
                    </a:ext>
                  </a:extLst>
                </a:gridCol>
                <a:gridCol w="503625">
                  <a:extLst>
                    <a:ext uri="{9D8B030D-6E8A-4147-A177-3AD203B41FA5}">
                      <a16:colId xmlns:a16="http://schemas.microsoft.com/office/drawing/2014/main" val="20002"/>
                    </a:ext>
                  </a:extLst>
                </a:gridCol>
                <a:gridCol w="554000">
                  <a:extLst>
                    <a:ext uri="{9D8B030D-6E8A-4147-A177-3AD203B41FA5}">
                      <a16:colId xmlns:a16="http://schemas.microsoft.com/office/drawing/2014/main" val="20003"/>
                    </a:ext>
                  </a:extLst>
                </a:gridCol>
                <a:gridCol w="591775">
                  <a:extLst>
                    <a:ext uri="{9D8B030D-6E8A-4147-A177-3AD203B41FA5}">
                      <a16:colId xmlns:a16="http://schemas.microsoft.com/office/drawing/2014/main" val="20004"/>
                    </a:ext>
                  </a:extLst>
                </a:gridCol>
              </a:tblGrid>
              <a:tr h="4953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r>
                        <a:rPr lang="en-US" sz="1600" b="1">
                          <a:solidFill>
                            <a:srgbClr val="3A54A5"/>
                          </a:solidFill>
                          <a:latin typeface="Calibri"/>
                          <a:ea typeface="Calibri"/>
                          <a:cs typeface="Calibri"/>
                          <a:sym typeface="Calibri"/>
                        </a:rPr>
                        <a:t>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dirty="0">
                          <a:solidFill>
                            <a:srgbClr val="3A54A5"/>
                          </a:solidFill>
                          <a:latin typeface="Calibri"/>
                          <a:ea typeface="Calibri"/>
                          <a:cs typeface="Calibri"/>
                          <a:sym typeface="Calibri"/>
                        </a:rPr>
                        <a:t>Action Item </a:t>
                      </a:r>
                      <a:endParaRPr sz="1600" b="1" dirty="0">
                        <a:solidFill>
                          <a:srgbClr val="3A54A5"/>
                        </a:solidFill>
                        <a:latin typeface="Calibri"/>
                        <a:ea typeface="Calibri"/>
                        <a:cs typeface="Calibri"/>
                        <a:sym typeface="Calibri"/>
                      </a:endParaRPr>
                    </a:p>
                    <a:p>
                      <a:pPr marL="0" lvl="0" indent="0" algn="r" rtl="0">
                        <a:spcBef>
                          <a:spcPts val="0"/>
                        </a:spcBef>
                        <a:spcAft>
                          <a:spcPts val="0"/>
                        </a:spcAft>
                        <a:buNone/>
                      </a:pPr>
                      <a:r>
                        <a:rPr lang="en-US" sz="1600" i="1" dirty="0">
                          <a:solidFill>
                            <a:srgbClr val="3A54A5"/>
                          </a:solidFill>
                          <a:latin typeface="Calibri"/>
                          <a:ea typeface="Calibri"/>
                          <a:cs typeface="Calibri"/>
                          <a:sym typeface="Calibri"/>
                        </a:rPr>
                        <a:t>(Not In Place; Partially; Fully In Place)</a:t>
                      </a:r>
                      <a:endParaRPr sz="1200" dirty="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NI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PI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extLst>
                  <a:ext uri="{0D108BD9-81ED-4DB2-BD59-A6C34878D82A}">
                    <a16:rowId xmlns:a16="http://schemas.microsoft.com/office/drawing/2014/main" val="10000"/>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Engage staff in facilitated process to define behaviors and differentiate between office-managed and classroom-managed behavioral examples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1"/>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Create a narrative and/or flowchart to establish discipline procedures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2"/>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Develop data collection forms for office-managed and classroom-managed behavioral examples and plan for training staff</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3"/>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Ensure data form fields exist for meaningful decision-making</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4"/>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Define a continuum of appropriate instructional responses to office-managed and classroom-managed behavioral examples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5"/>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actively seek input on problem behavior definitions (especially subjective behaviors such as defiance or disrespect)from school staff, students, families, community members and school staff.</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6"/>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provide information and seek feedback in multiple languages and modes of delivery (e.g., written, audio visual.)</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7"/>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actively seek consensus among staff with responses to problem behavior by revisiting and practicing the procedures at least annually or as data indicates a need.</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8"/>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work with school staff to develop categories for behavior that include staff-managed, office-managed and situationally inappropriate behaviors (e.g., transform T-charts to Pi-charts.)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dirty="0">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455" name="Google Shape;455;p70" title="Action-Planning-Icon"/>
          <p:cNvPicPr preferRelativeResize="0"/>
          <p:nvPr/>
        </p:nvPicPr>
        <p:blipFill rotWithShape="1">
          <a:blip r:embed="rId3">
            <a:alphaModFix/>
          </a:blip>
          <a:srcRect/>
          <a:stretch/>
        </p:blipFill>
        <p:spPr>
          <a:xfrm>
            <a:off x="258730" y="30007"/>
            <a:ext cx="713232" cy="713232"/>
          </a:xfrm>
          <a:prstGeom prst="rect">
            <a:avLst/>
          </a:prstGeom>
          <a:noFill/>
          <a:ln>
            <a:noFill/>
          </a:ln>
          <a:effectLst>
            <a:outerShdw blurRad="50800" dist="38100" dir="2700000" algn="tl" rotWithShape="0">
              <a:srgbClr val="000000">
                <a:alpha val="42750"/>
              </a:srgbClr>
            </a:outerShdw>
          </a:effectLst>
        </p:spPr>
      </p:pic>
      <p:sp>
        <p:nvSpPr>
          <p:cNvPr id="456" name="Google Shape;456;p70"/>
          <p:cNvSpPr txBox="1">
            <a:spLocks noGrp="1"/>
          </p:cNvSpPr>
          <p:nvPr>
            <p:ph type="title"/>
          </p:nvPr>
        </p:nvSpPr>
        <p:spPr>
          <a:xfrm>
            <a:off x="1454296" y="68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aphicFrame>
        <p:nvGraphicFramePr>
          <p:cNvPr id="462" name="Google Shape;462;p71"/>
          <p:cNvGraphicFramePr/>
          <p:nvPr>
            <p:extLst>
              <p:ext uri="{D42A27DB-BD31-4B8C-83A1-F6EECF244321}">
                <p14:modId xmlns:p14="http://schemas.microsoft.com/office/powerpoint/2010/main" val="2767615950"/>
              </p:ext>
            </p:extLst>
          </p:nvPr>
        </p:nvGraphicFramePr>
        <p:xfrm>
          <a:off x="250200" y="1105150"/>
          <a:ext cx="8643600" cy="4472940"/>
        </p:xfrm>
        <a:graphic>
          <a:graphicData uri="http://schemas.openxmlformats.org/drawingml/2006/table">
            <a:tbl>
              <a:tblPr firstRow="1" bandRow="1">
                <a:noFill/>
                <a:tableStyleId>{306CDD71-E062-4267-B6AF-4904EBEBA0B9}</a:tableStyleId>
              </a:tblPr>
              <a:tblGrid>
                <a:gridCol w="1107500">
                  <a:extLst>
                    <a:ext uri="{9D8B030D-6E8A-4147-A177-3AD203B41FA5}">
                      <a16:colId xmlns:a16="http://schemas.microsoft.com/office/drawing/2014/main" val="20000"/>
                    </a:ext>
                  </a:extLst>
                </a:gridCol>
                <a:gridCol w="5868475">
                  <a:extLst>
                    <a:ext uri="{9D8B030D-6E8A-4147-A177-3AD203B41FA5}">
                      <a16:colId xmlns:a16="http://schemas.microsoft.com/office/drawing/2014/main" val="20001"/>
                    </a:ext>
                  </a:extLst>
                </a:gridCol>
                <a:gridCol w="509200">
                  <a:extLst>
                    <a:ext uri="{9D8B030D-6E8A-4147-A177-3AD203B41FA5}">
                      <a16:colId xmlns:a16="http://schemas.microsoft.com/office/drawing/2014/main" val="20002"/>
                    </a:ext>
                  </a:extLst>
                </a:gridCol>
                <a:gridCol w="560125">
                  <a:extLst>
                    <a:ext uri="{9D8B030D-6E8A-4147-A177-3AD203B41FA5}">
                      <a16:colId xmlns:a16="http://schemas.microsoft.com/office/drawing/2014/main" val="20003"/>
                    </a:ext>
                  </a:extLst>
                </a:gridCol>
                <a:gridCol w="598300">
                  <a:extLst>
                    <a:ext uri="{9D8B030D-6E8A-4147-A177-3AD203B41FA5}">
                      <a16:colId xmlns:a16="http://schemas.microsoft.com/office/drawing/2014/main" val="20004"/>
                    </a:ext>
                  </a:extLst>
                </a:gridCol>
              </a:tblGrid>
              <a:tr h="4953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r>
                        <a:rPr lang="en-US" sz="1600" b="1">
                          <a:solidFill>
                            <a:srgbClr val="3A54A5"/>
                          </a:solidFill>
                          <a:latin typeface="Calibri"/>
                          <a:ea typeface="Calibri"/>
                          <a:cs typeface="Calibri"/>
                          <a:sym typeface="Calibri"/>
                        </a:rPr>
                        <a:t>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dirty="0">
                          <a:solidFill>
                            <a:srgbClr val="3A54A5"/>
                          </a:solidFill>
                          <a:latin typeface="Calibri"/>
                          <a:ea typeface="Calibri"/>
                          <a:cs typeface="Calibri"/>
                          <a:sym typeface="Calibri"/>
                        </a:rPr>
                        <a:t>Action Item </a:t>
                      </a:r>
                      <a:endParaRPr sz="1600" b="1" dirty="0">
                        <a:solidFill>
                          <a:srgbClr val="3A54A5"/>
                        </a:solidFill>
                        <a:latin typeface="Calibri"/>
                        <a:ea typeface="Calibri"/>
                        <a:cs typeface="Calibri"/>
                        <a:sym typeface="Calibri"/>
                      </a:endParaRPr>
                    </a:p>
                    <a:p>
                      <a:pPr marL="0" lvl="0" indent="0" algn="r" rtl="0">
                        <a:spcBef>
                          <a:spcPts val="0"/>
                        </a:spcBef>
                        <a:spcAft>
                          <a:spcPts val="0"/>
                        </a:spcAft>
                        <a:buNone/>
                      </a:pPr>
                      <a:r>
                        <a:rPr lang="en-US" sz="1600" i="1" dirty="0">
                          <a:solidFill>
                            <a:srgbClr val="3A54A5"/>
                          </a:solidFill>
                          <a:latin typeface="Calibri"/>
                          <a:ea typeface="Calibri"/>
                          <a:cs typeface="Calibri"/>
                          <a:sym typeface="Calibri"/>
                        </a:rPr>
                        <a:t>(Not In Place; Partially; Fully In Place)</a:t>
                      </a:r>
                      <a:endParaRPr sz="1200" dirty="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NI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PI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extLst>
                  <a:ext uri="{0D108BD9-81ED-4DB2-BD59-A6C34878D82A}">
                    <a16:rowId xmlns:a16="http://schemas.microsoft.com/office/drawing/2014/main" val="10000"/>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Identify school policies and procedures that describe and emphasize proactive, instructive, and/or restorative approaches to student behavior that are implemented consistently. </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1"/>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and staff review existing discipline policies to ensure that inclusionary practices are used whenever possible and that exclusionary practices are used with discretion for safety purposes only, and always with an instructional component.</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2"/>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actively seek input from families and the community on discipline policies and attempt to align disciplinary procedures with community expectations.</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3"/>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have procedures for staff to respond to behaviors by reteaching the skill and teaching students to code-switch across settings, with additional practice, acknowledgment and a focus on restoring relationships.</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4"/>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work with local law enforcement agencies to emphasize positive interactions between authority figures and students (as opposed to negative or threatening interactions when problem behaviors occur.)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dirty="0">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63" name="Google Shape;463;p71" title="Action-Planning-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464" name="Google Shape;464;p71"/>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72" title="Practice-Icon"/>
          <p:cNvPicPr preferRelativeResize="0"/>
          <p:nvPr/>
        </p:nvPicPr>
        <p:blipFill rotWithShape="1">
          <a:blip r:embed="rId3">
            <a:alphaModFix/>
          </a:blip>
          <a:srcRect/>
          <a:stretch/>
        </p:blipFill>
        <p:spPr>
          <a:xfrm>
            <a:off x="259812" y="197898"/>
            <a:ext cx="713232" cy="713232"/>
          </a:xfrm>
          <a:prstGeom prst="rect">
            <a:avLst/>
          </a:prstGeom>
          <a:noFill/>
          <a:ln>
            <a:noFill/>
          </a:ln>
          <a:effectLst>
            <a:outerShdw blurRad="50800" dist="38100" dir="2700000" algn="tl" rotWithShape="0">
              <a:srgbClr val="000000">
                <a:alpha val="40000"/>
              </a:srgbClr>
            </a:outerShdw>
          </a:effectLst>
        </p:spPr>
      </p:pic>
      <p:sp>
        <p:nvSpPr>
          <p:cNvPr id="471" name="Google Shape;471;p72"/>
          <p:cNvSpPr txBox="1"/>
          <p:nvPr/>
        </p:nvSpPr>
        <p:spPr>
          <a:xfrm>
            <a:off x="5044965" y="4508132"/>
            <a:ext cx="3572844"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a:solidFill>
                  <a:srgbClr val="7E93D2"/>
                </a:solidFill>
                <a:latin typeface="Calibri"/>
                <a:ea typeface="Calibri"/>
                <a:cs typeface="Calibri"/>
                <a:sym typeface="Calibri"/>
              </a:rPr>
              <a:t>Peterson, R. L. (2005). Ten alternatives to suspension. Impact: Feature Issue on Fostering Success in School and Beyond for Students With Emotional/Behavioral Disorders, 18(2).</a:t>
            </a:r>
            <a:endParaRPr/>
          </a:p>
          <a:p>
            <a:pPr marL="0" marR="0" lvl="0" indent="0" algn="l" rtl="0">
              <a:spcBef>
                <a:spcPts val="0"/>
              </a:spcBef>
              <a:spcAft>
                <a:spcPts val="0"/>
              </a:spcAft>
              <a:buNone/>
            </a:pPr>
            <a:r>
              <a:rPr lang="en-US" sz="1200" u="sng">
                <a:solidFill>
                  <a:srgbClr val="7E93D2"/>
                </a:solidFill>
                <a:latin typeface="Calibri"/>
                <a:ea typeface="Calibri"/>
                <a:cs typeface="Calibri"/>
                <a:sym typeface="Calibri"/>
                <a:hlinkClick r:id="rId4"/>
              </a:rPr>
              <a:t>https://ici.umn.edu/products/impact/182/over5.html</a:t>
            </a:r>
            <a:r>
              <a:rPr lang="en-US" sz="1200">
                <a:solidFill>
                  <a:srgbClr val="7E93D2"/>
                </a:solidFill>
                <a:latin typeface="Calibri"/>
                <a:ea typeface="Calibri"/>
                <a:cs typeface="Calibri"/>
                <a:sym typeface="Calibri"/>
              </a:rPr>
              <a:t> </a:t>
            </a:r>
            <a:endParaRPr/>
          </a:p>
        </p:txBody>
      </p:sp>
      <p:pic>
        <p:nvPicPr>
          <p:cNvPr id="472" name="Google Shape;472;p72" title="Jigsaw puzzle pieces"/>
          <p:cNvPicPr preferRelativeResize="0"/>
          <p:nvPr/>
        </p:nvPicPr>
        <p:blipFill rotWithShape="1">
          <a:blip r:embed="rId5">
            <a:alphaModFix/>
          </a:blip>
          <a:srcRect/>
          <a:stretch/>
        </p:blipFill>
        <p:spPr>
          <a:xfrm>
            <a:off x="973044" y="5124439"/>
            <a:ext cx="2167171" cy="1468596"/>
          </a:xfrm>
          <a:prstGeom prst="rect">
            <a:avLst/>
          </a:prstGeom>
          <a:noFill/>
          <a:ln>
            <a:noFill/>
          </a:ln>
        </p:spPr>
      </p:pic>
      <p:sp>
        <p:nvSpPr>
          <p:cNvPr id="473" name="Google Shape;473;p72"/>
          <p:cNvSpPr txBox="1">
            <a:spLocks noGrp="1"/>
          </p:cNvSpPr>
          <p:nvPr>
            <p:ph type="body" idx="4"/>
          </p:nvPr>
        </p:nvSpPr>
        <p:spPr>
          <a:xfrm>
            <a:off x="4567167" y="1892320"/>
            <a:ext cx="3811024" cy="410928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Calibri"/>
              <a:buAutoNum type="arabicPeriod"/>
            </a:pPr>
            <a:r>
              <a:rPr lang="en-US">
                <a:solidFill>
                  <a:srgbClr val="334991"/>
                </a:solidFill>
              </a:rPr>
              <a:t>Review the examples of alternatives to suspension.</a:t>
            </a:r>
            <a:endParaRPr/>
          </a:p>
          <a:p>
            <a:pPr marL="457200" lvl="0" indent="-457200" algn="l" rtl="0">
              <a:spcBef>
                <a:spcPts val="480"/>
              </a:spcBef>
              <a:spcAft>
                <a:spcPts val="0"/>
              </a:spcAft>
              <a:buSzPts val="2400"/>
              <a:buFont typeface="Calibri"/>
              <a:buAutoNum type="arabicPeriod"/>
            </a:pPr>
            <a:r>
              <a:rPr lang="en-US">
                <a:solidFill>
                  <a:srgbClr val="334991"/>
                </a:solidFill>
              </a:rPr>
              <a:t>Identify alternatives in place at your school to add to your discipline flowchart.</a:t>
            </a:r>
            <a:endParaRPr/>
          </a:p>
        </p:txBody>
      </p:sp>
      <p:sp>
        <p:nvSpPr>
          <p:cNvPr id="474" name="Google Shape;474;p72"/>
          <p:cNvSpPr txBox="1">
            <a:spLocks noGrp="1"/>
          </p:cNvSpPr>
          <p:nvPr>
            <p:ph type="body" idx="3"/>
          </p:nvPr>
        </p:nvSpPr>
        <p:spPr>
          <a:xfrm>
            <a:off x="4567167" y="1252558"/>
            <a:ext cx="3811024"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n-US" sz="2000">
                <a:solidFill>
                  <a:schemeClr val="accent6"/>
                </a:solidFill>
              </a:rPr>
              <a:t>Workbook TFI 1.5, 1.6, Activity 5</a:t>
            </a:r>
            <a:endParaRPr/>
          </a:p>
        </p:txBody>
      </p:sp>
      <p:sp>
        <p:nvSpPr>
          <p:cNvPr id="475" name="Google Shape;475;p72"/>
          <p:cNvSpPr txBox="1">
            <a:spLocks noGrp="1"/>
          </p:cNvSpPr>
          <p:nvPr>
            <p:ph type="body" idx="2"/>
          </p:nvPr>
        </p:nvSpPr>
        <p:spPr>
          <a:xfrm>
            <a:off x="379341" y="1892320"/>
            <a:ext cx="3855733" cy="4109282"/>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400"/>
              <a:buFont typeface="Calibri"/>
              <a:buAutoNum type="arabicPeriod"/>
            </a:pPr>
            <a:r>
              <a:rPr lang="en-US">
                <a:solidFill>
                  <a:srgbClr val="334991"/>
                </a:solidFill>
              </a:rPr>
              <a:t>In small groups, read and discuss the statements on </a:t>
            </a:r>
            <a:r>
              <a:rPr lang="en-US" i="1">
                <a:solidFill>
                  <a:srgbClr val="334991"/>
                </a:solidFill>
              </a:rPr>
              <a:t>considerations for consequences </a:t>
            </a:r>
            <a:r>
              <a:rPr lang="en-US">
                <a:solidFill>
                  <a:srgbClr val="334991"/>
                </a:solidFill>
              </a:rPr>
              <a:t>in your workbook.</a:t>
            </a:r>
            <a:endParaRPr/>
          </a:p>
          <a:p>
            <a:pPr marL="514350" lvl="0" indent="-514350" algn="l" rtl="0">
              <a:spcBef>
                <a:spcPts val="480"/>
              </a:spcBef>
              <a:spcAft>
                <a:spcPts val="0"/>
              </a:spcAft>
              <a:buSzPts val="2400"/>
              <a:buFont typeface="Calibri"/>
              <a:buAutoNum type="arabicPeriod"/>
            </a:pPr>
            <a:r>
              <a:rPr lang="en-US">
                <a:solidFill>
                  <a:srgbClr val="334991"/>
                </a:solidFill>
              </a:rPr>
              <a:t>Discuss with the full table how your team can use this activity with all staff</a:t>
            </a:r>
            <a:endParaRPr/>
          </a:p>
        </p:txBody>
      </p:sp>
      <p:sp>
        <p:nvSpPr>
          <p:cNvPr id="476" name="Google Shape;476;p72"/>
          <p:cNvSpPr txBox="1">
            <a:spLocks noGrp="1"/>
          </p:cNvSpPr>
          <p:nvPr>
            <p:ph type="body" idx="1"/>
          </p:nvPr>
        </p:nvSpPr>
        <p:spPr>
          <a:xfrm>
            <a:off x="379341" y="1252558"/>
            <a:ext cx="3855733"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n-US" sz="2000">
                <a:solidFill>
                  <a:schemeClr val="accent6"/>
                </a:solidFill>
              </a:rPr>
              <a:t>Workbook TFI 1.5, 1.6, Activity 4</a:t>
            </a:r>
            <a:endParaRPr/>
          </a:p>
        </p:txBody>
      </p:sp>
      <p:sp>
        <p:nvSpPr>
          <p:cNvPr id="477" name="Google Shape;477;p72"/>
          <p:cNvSpPr txBox="1">
            <a:spLocks noGrp="1"/>
          </p:cNvSpPr>
          <p:nvPr>
            <p:ph type="title"/>
          </p:nvPr>
        </p:nvSpPr>
        <p:spPr>
          <a:xfrm>
            <a:off x="863825" y="80220"/>
            <a:ext cx="7297840"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600"/>
              <a:buFont typeface="Twentieth Century"/>
              <a:buNone/>
            </a:pPr>
            <a:r>
              <a:rPr lang="en-US" sz="3600" b="1" i="1">
                <a:solidFill>
                  <a:srgbClr val="334991"/>
                </a:solidFill>
              </a:rPr>
              <a:t>Considerations for Consequences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73" descr="Effective Schoolwide Interventions" title="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84" name="Google Shape;484;p73" title="Logo for Illinois PB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485" name="Google Shape;485;p73"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486" name="Google Shape;486;p73"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87" name="Google Shape;487;p73" title="Logo for Virginia Tiered Systems of Support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488" name="Google Shape;488;p73"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89" name="Google Shape;489;p73" title="Logo for 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490" name="Google Shape;490;p73" title="Logos for Midwest PBIS Network and Mid-Atlantic PBIS Network"/>
          <p:cNvGrpSpPr/>
          <p:nvPr/>
        </p:nvGrpSpPr>
        <p:grpSpPr>
          <a:xfrm>
            <a:off x="3293533" y="2202848"/>
            <a:ext cx="2556934" cy="1177310"/>
            <a:chOff x="2834308" y="2395711"/>
            <a:chExt cx="3475384" cy="1600200"/>
          </a:xfrm>
        </p:grpSpPr>
        <p:pic>
          <p:nvPicPr>
            <p:cNvPr id="491" name="Google Shape;491;p73"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492" name="Google Shape;492;p73"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493" name="Google Shape;493;p73" title="Thank you!"/>
          <p:cNvPicPr preferRelativeResize="0"/>
          <p:nvPr/>
        </p:nvPicPr>
        <p:blipFill rotWithShape="1">
          <a:blip r:embed="rId12">
            <a:alphaModFix/>
          </a:blip>
          <a:srcRect/>
          <a:stretch/>
        </p:blipFill>
        <p:spPr>
          <a:xfrm rot="-771825">
            <a:off x="6679519" y="311189"/>
            <a:ext cx="2345339" cy="1334694"/>
          </a:xfrm>
          <a:prstGeom prst="rect">
            <a:avLst/>
          </a:prstGeom>
          <a:noFill/>
          <a:ln>
            <a:noFill/>
          </a:ln>
        </p:spPr>
      </p:pic>
      <p:sp>
        <p:nvSpPr>
          <p:cNvPr id="494" name="Google Shape;494;p73"/>
          <p:cNvSpPr txBox="1">
            <a:spLocks noGrp="1"/>
          </p:cNvSpPr>
          <p:nvPr>
            <p:ph type="title"/>
          </p:nvPr>
        </p:nvSpPr>
        <p:spPr>
          <a:xfrm>
            <a:off x="211015" y="66862"/>
            <a:ext cx="6349361" cy="18233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520"/>
              <a:buFont typeface="Twentieth Century"/>
              <a:buNone/>
            </a:pPr>
            <a:br>
              <a:rPr lang="en-US" sz="2520" b="1" i="1"/>
            </a:b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pic>
        <p:nvPicPr>
          <p:cNvPr id="495" name="Google Shape;495;p73" descr="Minnesota Department of Education logo"/>
          <p:cNvPicPr preferRelativeResize="0"/>
          <p:nvPr/>
        </p:nvPicPr>
        <p:blipFill>
          <a:blip r:embed="rId13">
            <a:alphaModFix/>
          </a:blip>
          <a:stretch>
            <a:fillRect/>
          </a:stretch>
        </p:blipFill>
        <p:spPr>
          <a:xfrm>
            <a:off x="7934207" y="1974934"/>
            <a:ext cx="1023068" cy="10230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2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41" descr="1.12 discipline data, 1.13 data-based decision making, 1.14 fidelity data, 1.15 annual evaluation" title="TFI sub-scale: evaluation"/>
          <p:cNvGraphicFramePr/>
          <p:nvPr/>
        </p:nvGraphicFramePr>
        <p:xfrm>
          <a:off x="4460241" y="1229597"/>
          <a:ext cx="3000000" cy="3000000"/>
        </p:xfrm>
        <a:graphic>
          <a:graphicData uri="http://schemas.openxmlformats.org/drawingml/2006/table">
            <a:tbl>
              <a:tblPr firstRow="1" bandRow="1">
                <a:noFill/>
                <a:tableStyleId>{C2ACD8BB-98F5-409F-B5D6-AF8C74949963}</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chemeClr val="dk2"/>
                          </a:solidFill>
                        </a:rPr>
                        <a:t>TFI Sub-Scale: </a:t>
                      </a:r>
                      <a:r>
                        <a:rPr lang="en-US" sz="2000" u="none" strike="noStrike" cap="none">
                          <a:solidFill>
                            <a:schemeClr val="dk2"/>
                          </a:solidFill>
                        </a:rPr>
                        <a:t>Evaluation </a:t>
                      </a:r>
                      <a:endParaRPr sz="2000" b="0" u="none" strike="noStrike" cap="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90" name="Google Shape;190;p41"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p:nvPr/>
        </p:nvGraphicFramePr>
        <p:xfrm>
          <a:off x="724107" y="2464051"/>
          <a:ext cx="3000000" cy="3000000"/>
        </p:xfrm>
        <a:graphic>
          <a:graphicData uri="http://schemas.openxmlformats.org/drawingml/2006/table">
            <a:tbl>
              <a:tblPr firstRow="1" bandRow="1">
                <a:noFill/>
                <a:tableStyleId>{C2ACD8BB-98F5-409F-B5D6-AF8C74949963}</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1">
                          <a:solidFill>
                            <a:schemeClr val="accent6"/>
                          </a:solidFill>
                        </a:rPr>
                        <a:t>TFI 1.5</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Problem Behavior Definitions</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b="1">
                          <a:solidFill>
                            <a:schemeClr val="accent6"/>
                          </a:solidFill>
                        </a:rPr>
                        <a:t>TFI 1.6</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Discipline Policies</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b="1">
                          <a:solidFill>
                            <a:schemeClr val="accent6"/>
                          </a:solidFill>
                        </a:rPr>
                        <a:t>TFI 1.8</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Classroom Procedures</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91" name="Google Shape;191;p41" descr="1.1 Team composition; 1.2 Team operating procedures" title="TFI Sub-scale: Team  "/>
          <p:cNvGraphicFramePr/>
          <p:nvPr/>
        </p:nvGraphicFramePr>
        <p:xfrm>
          <a:off x="724108" y="1229597"/>
          <a:ext cx="3000000" cy="3000000"/>
        </p:xfrm>
        <a:graphic>
          <a:graphicData uri="http://schemas.openxmlformats.org/drawingml/2006/table">
            <a:tbl>
              <a:tblPr firstRow="1" bandRow="1">
                <a:noFill/>
                <a:tableStyleId>{C2ACD8BB-98F5-409F-B5D6-AF8C74949963}</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192" name="Google Shape;192;p41"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93" name="Google Shape;193;p41"/>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2"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pic>
        <p:nvPicPr>
          <p:cNvPr id="200" name="Google Shape;200;p42" descr="White human-like figure is standing in front of larg open book. " title="Reading a book picture"/>
          <p:cNvPicPr preferRelativeResize="0"/>
          <p:nvPr/>
        </p:nvPicPr>
        <p:blipFill rotWithShape="1">
          <a:blip r:embed="rId4">
            <a:alphaModFix/>
          </a:blip>
          <a:srcRect b="14436"/>
          <a:stretch/>
        </p:blipFill>
        <p:spPr>
          <a:xfrm>
            <a:off x="5271772" y="1599648"/>
            <a:ext cx="2878668" cy="1466638"/>
          </a:xfrm>
          <a:prstGeom prst="rect">
            <a:avLst/>
          </a:prstGeom>
          <a:noFill/>
          <a:ln>
            <a:noFill/>
          </a:ln>
        </p:spPr>
      </p:pic>
      <p:sp>
        <p:nvSpPr>
          <p:cNvPr id="201" name="Google Shape;201;p42"/>
          <p:cNvSpPr txBox="1">
            <a:spLocks noGrp="1"/>
          </p:cNvSpPr>
          <p:nvPr>
            <p:ph type="body" idx="1"/>
          </p:nvPr>
        </p:nvSpPr>
        <p:spPr>
          <a:xfrm>
            <a:off x="419333" y="1257300"/>
            <a:ext cx="8257568" cy="53058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b="1"/>
              <a:t>Purpose: </a:t>
            </a:r>
            <a:endParaRPr/>
          </a:p>
          <a:p>
            <a:pPr marL="230188" lvl="0" indent="0" algn="l" rtl="0">
              <a:spcBef>
                <a:spcPts val="360"/>
              </a:spcBef>
              <a:spcAft>
                <a:spcPts val="0"/>
              </a:spcAft>
              <a:buSzPts val="1800"/>
              <a:buNone/>
            </a:pPr>
            <a:r>
              <a:rPr lang="en-US" sz="1800"/>
              <a:t>Prepare and plan for facilitating implementation </a:t>
            </a:r>
            <a:br>
              <a:rPr lang="en-US" sz="1800"/>
            </a:br>
            <a:r>
              <a:rPr lang="en-US" sz="1800"/>
              <a:t>of effective discipline procedures </a:t>
            </a:r>
            <a:br>
              <a:rPr lang="en-US" sz="1600"/>
            </a:br>
            <a:endParaRPr sz="1600"/>
          </a:p>
          <a:p>
            <a:pPr marL="0" lvl="0" indent="0" algn="l" rtl="0">
              <a:spcBef>
                <a:spcPts val="360"/>
              </a:spcBef>
              <a:spcAft>
                <a:spcPts val="0"/>
              </a:spcAft>
              <a:buSzPts val="1800"/>
              <a:buNone/>
            </a:pPr>
            <a:r>
              <a:rPr lang="en-US" sz="1800" b="1"/>
              <a:t>Outcomes:</a:t>
            </a:r>
            <a:endParaRPr/>
          </a:p>
          <a:p>
            <a:pPr marL="0" lvl="0" indent="0" algn="l" rtl="0">
              <a:spcBef>
                <a:spcPts val="360"/>
              </a:spcBef>
              <a:spcAft>
                <a:spcPts val="0"/>
              </a:spcAft>
              <a:buSzPts val="1800"/>
              <a:buNone/>
            </a:pPr>
            <a:endParaRPr sz="1800" b="1"/>
          </a:p>
          <a:p>
            <a:pPr marL="463550" lvl="0" indent="0" algn="l" rtl="0">
              <a:spcBef>
                <a:spcPts val="0"/>
              </a:spcBef>
              <a:spcAft>
                <a:spcPts val="0"/>
              </a:spcAft>
              <a:buSzPts val="1600"/>
              <a:buNone/>
            </a:pPr>
            <a:r>
              <a:rPr lang="en-US" sz="1600" b="1"/>
              <a:t>1.5 Problem Behavior Definitions:</a:t>
            </a:r>
            <a:endParaRPr sz="1600"/>
          </a:p>
          <a:p>
            <a:pPr marL="463550" lvl="0" indent="0" algn="l" rtl="0">
              <a:spcBef>
                <a:spcPts val="0"/>
              </a:spcBef>
              <a:spcAft>
                <a:spcPts val="0"/>
              </a:spcAft>
              <a:buSzPts val="1600"/>
              <a:buNone/>
            </a:pPr>
            <a:r>
              <a:rPr lang="en-US" sz="1600"/>
              <a:t>School has clear definitions for behaviors that interfere with academic and social success and a clear policy/ procedure (e.g., flowchart) for addressing office-managed versus staff-managed problems</a:t>
            </a:r>
            <a:endParaRPr/>
          </a:p>
          <a:p>
            <a:pPr marL="463550" lvl="0" indent="0" algn="l" rtl="0">
              <a:spcBef>
                <a:spcPts val="0"/>
              </a:spcBef>
              <a:spcAft>
                <a:spcPts val="0"/>
              </a:spcAft>
              <a:buSzPts val="1600"/>
              <a:buNone/>
            </a:pPr>
            <a:endParaRPr sz="1600"/>
          </a:p>
          <a:p>
            <a:pPr marL="463550" lvl="0" indent="0" algn="l" rtl="0">
              <a:spcBef>
                <a:spcPts val="0"/>
              </a:spcBef>
              <a:spcAft>
                <a:spcPts val="0"/>
              </a:spcAft>
              <a:buSzPts val="1600"/>
              <a:buNone/>
            </a:pPr>
            <a:r>
              <a:rPr lang="en-US" sz="1600" b="1"/>
              <a:t>1.6 Discipline Policies:</a:t>
            </a:r>
            <a:endParaRPr sz="1600"/>
          </a:p>
          <a:p>
            <a:pPr marL="463550" lvl="0" indent="0" algn="l" rtl="0">
              <a:spcBef>
                <a:spcPts val="0"/>
              </a:spcBef>
              <a:spcAft>
                <a:spcPts val="0"/>
              </a:spcAft>
              <a:buSzPts val="1600"/>
              <a:buNone/>
            </a:pPr>
            <a:r>
              <a:rPr lang="en-US" sz="1600"/>
              <a:t>School policies and procedures describe and emphasize proactive, instructive, and/or restorative approaches to student behavior that are implemented consistently</a:t>
            </a:r>
            <a:endParaRPr/>
          </a:p>
        </p:txBody>
      </p:sp>
      <p:sp>
        <p:nvSpPr>
          <p:cNvPr id="202" name="Google Shape;202;p42"/>
          <p:cNvSpPr txBox="1">
            <a:spLocks noGrp="1"/>
          </p:cNvSpPr>
          <p:nvPr>
            <p:ph type="title"/>
          </p:nvPr>
        </p:nvSpPr>
        <p:spPr>
          <a:xfrm>
            <a:off x="1371600" y="350815"/>
            <a:ext cx="7251266" cy="7158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DD8047"/>
              </a:buClr>
              <a:buSzPts val="3959"/>
              <a:buFont typeface="Twentieth Century"/>
              <a:buNone/>
            </a:pPr>
            <a:r>
              <a:rPr lang="en-US" sz="3959">
                <a:solidFill>
                  <a:srgbClr val="DD8047"/>
                </a:solidFill>
              </a:rPr>
              <a:t>TFI 1.5 &amp; 1.6 Purpose &amp;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3"/>
          <p:cNvSpPr txBox="1">
            <a:spLocks noGrp="1"/>
          </p:cNvSpPr>
          <p:nvPr>
            <p:ph type="body" idx="1"/>
          </p:nvPr>
        </p:nvSpPr>
        <p:spPr>
          <a:xfrm>
            <a:off x="505633" y="1745673"/>
            <a:ext cx="8266492" cy="428348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2000"/>
              <a:t>Clearly defined procedures support consistency with responding to behavioral infractions. Consistency creates the conditions for increased structure, feelings of safety, and a positive learning environment. </a:t>
            </a:r>
            <a:endParaRPr/>
          </a:p>
          <a:p>
            <a:pPr marL="0" lvl="0" indent="0" algn="ctr" rtl="0">
              <a:spcBef>
                <a:spcPts val="400"/>
              </a:spcBef>
              <a:spcAft>
                <a:spcPts val="0"/>
              </a:spcAft>
              <a:buSzPts val="2000"/>
              <a:buNone/>
            </a:pPr>
            <a:endParaRPr sz="2000"/>
          </a:p>
          <a:p>
            <a:pPr marL="0" lvl="0" indent="0" algn="l" rtl="0">
              <a:spcBef>
                <a:spcPts val="400"/>
              </a:spcBef>
              <a:spcAft>
                <a:spcPts val="0"/>
              </a:spcAft>
              <a:buSzPts val="2000"/>
              <a:buNone/>
            </a:pPr>
            <a:r>
              <a:rPr lang="en-US" sz="2000"/>
              <a:t>Differentiating between behaviors addressed in the classroom, versus those addressed by administration, can:</a:t>
            </a:r>
            <a:endParaRPr/>
          </a:p>
          <a:p>
            <a:pPr marL="342900" lvl="0" indent="-342900" algn="l" rtl="0">
              <a:spcBef>
                <a:spcPts val="400"/>
              </a:spcBef>
              <a:spcAft>
                <a:spcPts val="0"/>
              </a:spcAft>
              <a:buSzPts val="2000"/>
              <a:buFont typeface="Arial"/>
              <a:buChar char="•"/>
            </a:pPr>
            <a:r>
              <a:rPr lang="en-US" sz="2000"/>
              <a:t>improve consistency within the classroom</a:t>
            </a:r>
            <a:endParaRPr/>
          </a:p>
          <a:p>
            <a:pPr marL="342900" lvl="0" indent="-342900" algn="l" rtl="0">
              <a:spcBef>
                <a:spcPts val="400"/>
              </a:spcBef>
              <a:spcAft>
                <a:spcPts val="0"/>
              </a:spcAft>
              <a:buSzPts val="2000"/>
              <a:buFont typeface="Arial"/>
              <a:buChar char="•"/>
            </a:pPr>
            <a:r>
              <a:rPr lang="en-US" sz="2000"/>
              <a:t>provide more meaningful information for problem solving</a:t>
            </a:r>
            <a:endParaRPr/>
          </a:p>
          <a:p>
            <a:pPr marL="342900" lvl="0" indent="-342900" algn="l" rtl="0">
              <a:spcBef>
                <a:spcPts val="400"/>
              </a:spcBef>
              <a:spcAft>
                <a:spcPts val="0"/>
              </a:spcAft>
              <a:buSzPts val="2000"/>
              <a:buFont typeface="Arial"/>
              <a:buChar char="•"/>
            </a:pPr>
            <a:r>
              <a:rPr lang="en-US" sz="2000"/>
              <a:t>increase instructional minutes</a:t>
            </a:r>
            <a:endParaRPr/>
          </a:p>
          <a:p>
            <a:pPr marL="342900" lvl="0" indent="-342900" algn="l" rtl="0">
              <a:spcBef>
                <a:spcPts val="400"/>
              </a:spcBef>
              <a:spcAft>
                <a:spcPts val="0"/>
              </a:spcAft>
              <a:buSzPts val="2000"/>
              <a:buFont typeface="Arial"/>
              <a:buChar char="•"/>
            </a:pPr>
            <a:r>
              <a:rPr lang="en-US" sz="2000"/>
              <a:t>free up administrative time spent on discipline. </a:t>
            </a:r>
            <a:endParaRPr/>
          </a:p>
        </p:txBody>
      </p:sp>
      <p:pic>
        <p:nvPicPr>
          <p:cNvPr id="209" name="Google Shape;209;p43"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10" name="Google Shape;210;p43"/>
          <p:cNvSpPr txBox="1">
            <a:spLocks noGrp="1"/>
          </p:cNvSpPr>
          <p:nvPr>
            <p:ph type="title"/>
          </p:nvPr>
        </p:nvSpPr>
        <p:spPr>
          <a:xfrm>
            <a:off x="1009717" y="187055"/>
            <a:ext cx="7151303"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200"/>
              <a:buFont typeface="Twentieth Century"/>
              <a:buNone/>
            </a:pPr>
            <a:r>
              <a:rPr lang="en-US" sz="3200">
                <a:solidFill>
                  <a:srgbClr val="334991"/>
                </a:solidFill>
              </a:rPr>
              <a:t>Rationale for </a:t>
            </a:r>
            <a:br>
              <a:rPr lang="en-US" sz="3200">
                <a:solidFill>
                  <a:srgbClr val="334991"/>
                </a:solidFill>
              </a:rPr>
            </a:br>
            <a:r>
              <a:rPr lang="en-US" sz="3200">
                <a:solidFill>
                  <a:srgbClr val="334991"/>
                </a:solidFill>
              </a:rPr>
              <a:t>Discipline Definitions and Policies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216" name="Google Shape;216;p44" descr="Classroom-managed (minor): involve opportunities for teachable moments and minimizing interruption to instruction. Office-managed (major): involve school and student physical and emotional safety." title="Behavioral examples"/>
          <p:cNvGraphicFramePr/>
          <p:nvPr/>
        </p:nvGraphicFramePr>
        <p:xfrm>
          <a:off x="498132" y="1608667"/>
          <a:ext cx="3000000" cy="3000000"/>
        </p:xfrm>
        <a:graphic>
          <a:graphicData uri="http://schemas.openxmlformats.org/drawingml/2006/table">
            <a:tbl>
              <a:tblPr firstRow="1" bandRow="1">
                <a:noFill/>
                <a:tableStyleId>{B2AC7EF4-1A2F-4807-8D76-A84B55D8732A}</a:tableStyleId>
              </a:tblPr>
              <a:tblGrid>
                <a:gridCol w="4195825">
                  <a:extLst>
                    <a:ext uri="{9D8B030D-6E8A-4147-A177-3AD203B41FA5}">
                      <a16:colId xmlns:a16="http://schemas.microsoft.com/office/drawing/2014/main" val="20000"/>
                    </a:ext>
                  </a:extLst>
                </a:gridCol>
                <a:gridCol w="4195825">
                  <a:extLst>
                    <a:ext uri="{9D8B030D-6E8A-4147-A177-3AD203B41FA5}">
                      <a16:colId xmlns:a16="http://schemas.microsoft.com/office/drawing/2014/main" val="20001"/>
                    </a:ext>
                  </a:extLst>
                </a:gridCol>
              </a:tblGrid>
              <a:tr h="665700">
                <a:tc gridSpan="2">
                  <a:txBody>
                    <a:bodyPr/>
                    <a:lstStyle/>
                    <a:p>
                      <a:pPr marL="0" marR="0" lvl="0" indent="0" algn="ctr" rtl="0">
                        <a:spcBef>
                          <a:spcPts val="0"/>
                        </a:spcBef>
                        <a:spcAft>
                          <a:spcPts val="0"/>
                        </a:spcAft>
                        <a:buNone/>
                      </a:pPr>
                      <a:r>
                        <a:rPr lang="en-US" sz="3400">
                          <a:solidFill>
                            <a:srgbClr val="1D2A53"/>
                          </a:solidFill>
                          <a:latin typeface="Twentieth Century"/>
                          <a:ea typeface="Twentieth Century"/>
                          <a:cs typeface="Twentieth Century"/>
                          <a:sym typeface="Twentieth Century"/>
                        </a:rPr>
                        <a:t>Behavioral Examples</a:t>
                      </a:r>
                      <a:endParaRPr/>
                    </a:p>
                  </a:txBody>
                  <a:tcPr marL="86075" marR="86075" marT="43025" marB="43025">
                    <a:lnL w="12700" cap="flat" cmpd="sng">
                      <a:solidFill>
                        <a:srgbClr val="1D2A53"/>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548175">
                <a:tc>
                  <a:txBody>
                    <a:bodyPr/>
                    <a:lstStyle/>
                    <a:p>
                      <a:pPr marL="0" marR="0" lvl="0" indent="0" algn="l" rtl="0">
                        <a:lnSpc>
                          <a:spcPct val="100000"/>
                        </a:lnSpc>
                        <a:spcBef>
                          <a:spcPts val="0"/>
                        </a:spcBef>
                        <a:spcAft>
                          <a:spcPts val="0"/>
                        </a:spcAft>
                        <a:buClr>
                          <a:srgbClr val="1D2A53"/>
                        </a:buClr>
                        <a:buSzPts val="2700"/>
                        <a:buFont typeface="Twentieth Century"/>
                        <a:buNone/>
                      </a:pPr>
                      <a:r>
                        <a:rPr lang="en-US" sz="2700" b="1">
                          <a:solidFill>
                            <a:srgbClr val="1D2A53"/>
                          </a:solidFill>
                          <a:latin typeface="Twentieth Century"/>
                          <a:ea typeface="Twentieth Century"/>
                          <a:cs typeface="Twentieth Century"/>
                          <a:sym typeface="Twentieth Century"/>
                        </a:rPr>
                        <a:t>Classroom-managed </a:t>
                      </a:r>
                      <a:r>
                        <a:rPr lang="en-US" sz="2700">
                          <a:solidFill>
                            <a:srgbClr val="1D2A53"/>
                          </a:solidFill>
                          <a:latin typeface="Twentieth Century"/>
                          <a:ea typeface="Twentieth Century"/>
                          <a:cs typeface="Twentieth Century"/>
                          <a:sym typeface="Twentieth Century"/>
                        </a:rPr>
                        <a:t>(minor)</a:t>
                      </a:r>
                      <a:endParaRPr sz="2700">
                        <a:solidFill>
                          <a:srgbClr val="1D2A53"/>
                        </a:solidFill>
                        <a:latin typeface="Twentieth Century"/>
                        <a:ea typeface="Twentieth Century"/>
                        <a:cs typeface="Twentieth Century"/>
                        <a:sym typeface="Twentieth Century"/>
                      </a:endParaRPr>
                    </a:p>
                  </a:txBody>
                  <a:tcPr marL="86075" marR="86075" marT="43025" marB="43025" anchor="ctr">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BD3EC"/>
                    </a:solidFill>
                  </a:tcPr>
                </a:tc>
                <a:tc>
                  <a:txBody>
                    <a:bodyPr/>
                    <a:lstStyle/>
                    <a:p>
                      <a:pPr marL="0" marR="0" lvl="0" indent="0" algn="l" rtl="0">
                        <a:spcBef>
                          <a:spcPts val="0"/>
                        </a:spcBef>
                        <a:spcAft>
                          <a:spcPts val="0"/>
                        </a:spcAft>
                        <a:buNone/>
                      </a:pPr>
                      <a:r>
                        <a:rPr lang="en-US" sz="2700" b="1">
                          <a:solidFill>
                            <a:srgbClr val="1D2A53"/>
                          </a:solidFill>
                          <a:latin typeface="Twentieth Century"/>
                          <a:ea typeface="Twentieth Century"/>
                          <a:cs typeface="Twentieth Century"/>
                          <a:sym typeface="Twentieth Century"/>
                        </a:rPr>
                        <a:t>Office-managed </a:t>
                      </a:r>
                      <a:r>
                        <a:rPr lang="en-US" sz="2700">
                          <a:solidFill>
                            <a:srgbClr val="1D2A53"/>
                          </a:solidFill>
                          <a:latin typeface="Twentieth Century"/>
                          <a:ea typeface="Twentieth Century"/>
                          <a:cs typeface="Twentieth Century"/>
                          <a:sym typeface="Twentieth Century"/>
                        </a:rPr>
                        <a:t>(major)</a:t>
                      </a:r>
                      <a:endParaRPr/>
                    </a:p>
                  </a:txBody>
                  <a:tcPr marL="86075" marR="86075" marT="43025" marB="43025" anchor="ctr">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BD3EC"/>
                    </a:solidFill>
                  </a:tcPr>
                </a:tc>
                <a:extLst>
                  <a:ext uri="{0D108BD9-81ED-4DB2-BD59-A6C34878D82A}">
                    <a16:rowId xmlns:a16="http://schemas.microsoft.com/office/drawing/2014/main" val="10001"/>
                  </a:ext>
                </a:extLst>
              </a:tr>
              <a:tr h="1613975">
                <a:tc>
                  <a:txBody>
                    <a:bodyPr/>
                    <a:lstStyle/>
                    <a:p>
                      <a:pPr marL="0" marR="0" lvl="0" indent="0" algn="l" rtl="0">
                        <a:lnSpc>
                          <a:spcPct val="100000"/>
                        </a:lnSpc>
                        <a:spcBef>
                          <a:spcPts val="0"/>
                        </a:spcBef>
                        <a:spcAft>
                          <a:spcPts val="0"/>
                        </a:spcAft>
                        <a:buClr>
                          <a:srgbClr val="1D2A53"/>
                        </a:buClr>
                        <a:buSzPts val="2000"/>
                        <a:buFont typeface="Twentieth Century"/>
                        <a:buNone/>
                      </a:pPr>
                      <a:r>
                        <a:rPr lang="en-US" sz="2000" b="1" i="1">
                          <a:solidFill>
                            <a:srgbClr val="1D2A53"/>
                          </a:solidFill>
                          <a:latin typeface="Twentieth Century"/>
                          <a:ea typeface="Twentieth Century"/>
                          <a:cs typeface="Twentieth Century"/>
                          <a:sym typeface="Twentieth Century"/>
                        </a:rPr>
                        <a:t>Involve opportunities for teachable moments and minimizing interruption to instruction</a:t>
                      </a:r>
                      <a:endParaRPr/>
                    </a:p>
                    <a:p>
                      <a:pPr marL="0" marR="0" lvl="0" indent="0" algn="l" rtl="0">
                        <a:spcBef>
                          <a:spcPts val="0"/>
                        </a:spcBef>
                        <a:spcAft>
                          <a:spcPts val="0"/>
                        </a:spcAft>
                        <a:buNone/>
                      </a:pPr>
                      <a:endParaRPr sz="1700">
                        <a:solidFill>
                          <a:srgbClr val="1D2A53"/>
                        </a:solidFill>
                        <a:latin typeface="Twentieth Century"/>
                        <a:ea typeface="Twentieth Century"/>
                        <a:cs typeface="Twentieth Century"/>
                        <a:sym typeface="Twentieth Century"/>
                      </a:endParaRPr>
                    </a:p>
                  </a:txBody>
                  <a:tcPr marL="86075" marR="86075" marT="43025" marB="430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1D2A53"/>
                      </a:solidFill>
                      <a:prstDash val="solid"/>
                      <a:round/>
                      <a:headEnd type="none" w="sm" len="sm"/>
                      <a:tailEnd type="none" w="sm" len="sm"/>
                    </a:lnB>
                  </a:tcPr>
                </a:tc>
                <a:tc>
                  <a:txBody>
                    <a:bodyPr/>
                    <a:lstStyle/>
                    <a:p>
                      <a:pPr marL="0" marR="0" lvl="1" indent="0" algn="l" rtl="0">
                        <a:lnSpc>
                          <a:spcPct val="95000"/>
                        </a:lnSpc>
                        <a:spcBef>
                          <a:spcPts val="0"/>
                        </a:spcBef>
                        <a:spcAft>
                          <a:spcPts val="0"/>
                        </a:spcAft>
                        <a:buClr>
                          <a:srgbClr val="000000"/>
                        </a:buClr>
                        <a:buSzPts val="2000"/>
                        <a:buFont typeface="Twentieth Century"/>
                        <a:buNone/>
                      </a:pPr>
                      <a:r>
                        <a:rPr lang="en-US" sz="2000" b="1" i="1" u="none" strike="noStrike" cap="none">
                          <a:solidFill>
                            <a:srgbClr val="1D2A53"/>
                          </a:solidFill>
                          <a:latin typeface="Twentieth Century"/>
                          <a:ea typeface="Twentieth Century"/>
                          <a:cs typeface="Twentieth Century"/>
                          <a:sym typeface="Twentieth Century"/>
                        </a:rPr>
                        <a:t>Involve school and student physical and emotional safety </a:t>
                      </a:r>
                      <a:endParaRPr/>
                    </a:p>
                  </a:txBody>
                  <a:tcPr marL="86075" marR="86075" marT="43025" marB="43025">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1D2A5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17" name="Google Shape;217;p44"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18" name="Google Shape;218;p44"/>
          <p:cNvSpPr txBox="1">
            <a:spLocks noGrp="1"/>
          </p:cNvSpPr>
          <p:nvPr>
            <p:ph type="title"/>
          </p:nvPr>
        </p:nvSpPr>
        <p:spPr>
          <a:xfrm>
            <a:off x="1635760" y="288119"/>
            <a:ext cx="6079490"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959"/>
              <a:buFont typeface="Twentieth Century"/>
              <a:buNone/>
            </a:pPr>
            <a:r>
              <a:rPr lang="en-US" sz="3959">
                <a:solidFill>
                  <a:srgbClr val="334991"/>
                </a:solidFill>
              </a:rPr>
              <a:t>Responsibility for Behaviors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5"/>
          <p:cNvSpPr txBox="1">
            <a:spLocks noGrp="1"/>
          </p:cNvSpPr>
          <p:nvPr>
            <p:ph type="body" idx="1"/>
          </p:nvPr>
        </p:nvSpPr>
        <p:spPr>
          <a:xfrm>
            <a:off x="457200" y="1634103"/>
            <a:ext cx="8229600" cy="40687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960"/>
              <a:buNone/>
            </a:pPr>
            <a:r>
              <a:rPr lang="en-US" sz="2960"/>
              <a:t>Tardy to class?</a:t>
            </a:r>
            <a:endParaRPr/>
          </a:p>
          <a:p>
            <a:pPr marL="0" lvl="0" indent="0" algn="ctr" rtl="0">
              <a:lnSpc>
                <a:spcPct val="90000"/>
              </a:lnSpc>
              <a:spcBef>
                <a:spcPts val="592"/>
              </a:spcBef>
              <a:spcAft>
                <a:spcPts val="0"/>
              </a:spcAft>
              <a:buSzPts val="2960"/>
              <a:buNone/>
            </a:pPr>
            <a:r>
              <a:rPr lang="en-US" sz="2960"/>
              <a:t>Not prepared?</a:t>
            </a:r>
            <a:endParaRPr/>
          </a:p>
          <a:p>
            <a:pPr marL="0" lvl="0" indent="0" algn="ctr" rtl="0">
              <a:lnSpc>
                <a:spcPct val="90000"/>
              </a:lnSpc>
              <a:spcBef>
                <a:spcPts val="592"/>
              </a:spcBef>
              <a:spcAft>
                <a:spcPts val="0"/>
              </a:spcAft>
              <a:buSzPts val="2960"/>
              <a:buNone/>
            </a:pPr>
            <a:r>
              <a:rPr lang="en-US" sz="2960"/>
              <a:t>Aggressive Language?</a:t>
            </a:r>
            <a:endParaRPr/>
          </a:p>
          <a:p>
            <a:pPr marL="0" lvl="0" indent="0" algn="ctr" rtl="0">
              <a:lnSpc>
                <a:spcPct val="90000"/>
              </a:lnSpc>
              <a:spcBef>
                <a:spcPts val="592"/>
              </a:spcBef>
              <a:spcAft>
                <a:spcPts val="0"/>
              </a:spcAft>
              <a:buSzPts val="2960"/>
              <a:buNone/>
            </a:pPr>
            <a:r>
              <a:rPr lang="en-US" sz="2960"/>
              <a:t>Electronic Devices?</a:t>
            </a:r>
            <a:endParaRPr/>
          </a:p>
          <a:p>
            <a:pPr marL="0" lvl="0" indent="0" algn="ctr" rtl="0">
              <a:lnSpc>
                <a:spcPct val="90000"/>
              </a:lnSpc>
              <a:spcBef>
                <a:spcPts val="592"/>
              </a:spcBef>
              <a:spcAft>
                <a:spcPts val="0"/>
              </a:spcAft>
              <a:buSzPts val="2960"/>
              <a:buNone/>
            </a:pPr>
            <a:r>
              <a:rPr lang="en-US" sz="2960"/>
              <a:t>Touching?</a:t>
            </a:r>
            <a:endParaRPr/>
          </a:p>
          <a:p>
            <a:pPr marL="0" lvl="0" indent="0" algn="ctr" rtl="0">
              <a:lnSpc>
                <a:spcPct val="90000"/>
              </a:lnSpc>
              <a:spcBef>
                <a:spcPts val="592"/>
              </a:spcBef>
              <a:spcAft>
                <a:spcPts val="0"/>
              </a:spcAft>
              <a:buSzPts val="2960"/>
              <a:buNone/>
            </a:pPr>
            <a:r>
              <a:rPr lang="en-US" sz="2960"/>
              <a:t>Gambling?</a:t>
            </a:r>
            <a:endParaRPr/>
          </a:p>
          <a:p>
            <a:pPr marL="0" lvl="0" indent="0" algn="ctr" rtl="0">
              <a:lnSpc>
                <a:spcPct val="90000"/>
              </a:lnSpc>
              <a:spcBef>
                <a:spcPts val="592"/>
              </a:spcBef>
              <a:spcAft>
                <a:spcPts val="0"/>
              </a:spcAft>
              <a:buSzPts val="2960"/>
              <a:buNone/>
            </a:pPr>
            <a:r>
              <a:rPr lang="en-US" sz="2960"/>
              <a:t>Dress code?</a:t>
            </a:r>
            <a:endParaRPr/>
          </a:p>
          <a:p>
            <a:pPr marL="0" lvl="0" indent="0" algn="ctr" rtl="0">
              <a:lnSpc>
                <a:spcPct val="90000"/>
              </a:lnSpc>
              <a:spcBef>
                <a:spcPts val="592"/>
              </a:spcBef>
              <a:spcAft>
                <a:spcPts val="0"/>
              </a:spcAft>
              <a:buSzPts val="2960"/>
              <a:buNone/>
            </a:pPr>
            <a:r>
              <a:rPr lang="en-US" sz="2960"/>
              <a:t>Chronic minors?</a:t>
            </a:r>
            <a:endParaRPr/>
          </a:p>
          <a:p>
            <a:pPr marL="0" lvl="0" indent="0" algn="l" rtl="0">
              <a:lnSpc>
                <a:spcPct val="90000"/>
              </a:lnSpc>
              <a:spcBef>
                <a:spcPts val="592"/>
              </a:spcBef>
              <a:spcAft>
                <a:spcPts val="0"/>
              </a:spcAft>
              <a:buSzPts val="2960"/>
              <a:buNone/>
            </a:pPr>
            <a:endParaRPr sz="2960"/>
          </a:p>
          <a:p>
            <a:pPr marL="0" lvl="0" indent="0" algn="l" rtl="0">
              <a:lnSpc>
                <a:spcPct val="90000"/>
              </a:lnSpc>
              <a:spcBef>
                <a:spcPts val="592"/>
              </a:spcBef>
              <a:spcAft>
                <a:spcPts val="0"/>
              </a:spcAft>
              <a:buSzPts val="2960"/>
              <a:buNone/>
            </a:pPr>
            <a:endParaRPr sz="2960"/>
          </a:p>
        </p:txBody>
      </p:sp>
      <p:pic>
        <p:nvPicPr>
          <p:cNvPr id="225" name="Google Shape;225;p45" title="Core-Content-Icon"/>
          <p:cNvPicPr preferRelativeResize="0"/>
          <p:nvPr/>
        </p:nvPicPr>
        <p:blipFill rotWithShape="1">
          <a:blip r:embed="rId3">
            <a:alphaModFix/>
          </a:blip>
          <a:srcRect/>
          <a:stretch/>
        </p:blipFill>
        <p:spPr>
          <a:xfrm>
            <a:off x="198441" y="288118"/>
            <a:ext cx="713232" cy="713232"/>
          </a:xfrm>
          <a:prstGeom prst="rect">
            <a:avLst/>
          </a:prstGeom>
          <a:noFill/>
          <a:ln>
            <a:noFill/>
          </a:ln>
          <a:effectLst>
            <a:outerShdw blurRad="50800" dist="38100" dir="2700000" algn="tl" rotWithShape="0">
              <a:srgbClr val="000000">
                <a:alpha val="42745"/>
              </a:srgbClr>
            </a:outerShdw>
          </a:effectLst>
        </p:spPr>
      </p:pic>
      <p:sp>
        <p:nvSpPr>
          <p:cNvPr id="226" name="Google Shape;226;p45"/>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Classroom or Office Managed?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6" title="Core-Content-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33" name="Google Shape;233;p46"/>
          <p:cNvSpPr txBox="1">
            <a:spLocks noGrp="1"/>
          </p:cNvSpPr>
          <p:nvPr>
            <p:ph type="ctrTitle"/>
          </p:nvPr>
        </p:nvSpPr>
        <p:spPr>
          <a:xfrm>
            <a:off x="685800" y="2436140"/>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Twentieth Century"/>
              <a:buNone/>
            </a:pPr>
            <a:r>
              <a:rPr lang="en-US" sz="3959" b="1" i="1">
                <a:solidFill>
                  <a:schemeClr val="accent6"/>
                </a:solidFill>
              </a:rPr>
              <a:t>How does your school/district differentiate between classroom and office managed behaviors?</a:t>
            </a:r>
            <a:br>
              <a:rPr lang="en-US" sz="3959" b="1" i="1">
                <a:solidFill>
                  <a:schemeClr val="accent6"/>
                </a:solidFill>
              </a:rPr>
            </a:br>
            <a:endParaRPr sz="3959"/>
          </a:p>
        </p:txBody>
      </p:sp>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2760</Words>
  <Application>Microsoft Office PowerPoint</Application>
  <PresentationFormat>On-screen Show (4:3)</PresentationFormat>
  <Paragraphs>481</Paragraphs>
  <Slides>36</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Cambria</vt:lpstr>
      <vt:lpstr>Questrial</vt:lpstr>
      <vt:lpstr>Noto Sans Symbols</vt:lpstr>
      <vt:lpstr>Courier New</vt:lpstr>
      <vt:lpstr>Twentieth Century</vt:lpstr>
      <vt:lpstr>Arial</vt:lpstr>
      <vt:lpstr>Times New Roman</vt:lpstr>
      <vt:lpstr>Calibri</vt:lpstr>
      <vt:lpstr>Didact Gothic</vt:lpstr>
      <vt:lpstr>1_Final_MWBIS 4</vt:lpstr>
      <vt:lpstr>Final_MWBIS 4</vt:lpstr>
      <vt:lpstr>Simple Light</vt:lpstr>
      <vt:lpstr>PBIS Team Training 3D  </vt:lpstr>
      <vt:lpstr>Learning Expectations</vt:lpstr>
      <vt:lpstr>Organization of Modules</vt:lpstr>
      <vt:lpstr> Tier 1: Professional Learning Roadmap</vt:lpstr>
      <vt:lpstr>TFI 1.5 &amp; 1.6 Purpose &amp; Outcomes</vt:lpstr>
      <vt:lpstr>Rationale for  Discipline Definitions and Policies</vt:lpstr>
      <vt:lpstr>Responsibility for Behaviors</vt:lpstr>
      <vt:lpstr>Classroom or Office Managed?</vt:lpstr>
      <vt:lpstr>How does your school/district differentiate between classroom and office managed behaviors? </vt:lpstr>
      <vt:lpstr>Defining Behaviors</vt:lpstr>
      <vt:lpstr>Minor Examples </vt:lpstr>
      <vt:lpstr>Major Examples </vt:lpstr>
      <vt:lpstr>“T-Chart” School Example</vt:lpstr>
      <vt:lpstr>“T-Chart” School Example</vt:lpstr>
      <vt:lpstr>5 Ways to Help School Systems become more  Culturally Responsive</vt:lpstr>
      <vt:lpstr>#1: Identity Awareness</vt:lpstr>
      <vt:lpstr>#4: Situational Appropriateness</vt:lpstr>
      <vt:lpstr>#4: Situational Appropriateness</vt:lpstr>
      <vt:lpstr>#4: Situational Appropriateness</vt:lpstr>
      <vt:lpstr>Analysis of Data on Disruption: </vt:lpstr>
      <vt:lpstr>Completing T-charts with Staff</vt:lpstr>
      <vt:lpstr>  </vt:lpstr>
      <vt:lpstr>Where do you document the process and practices for how staff prevent and respond to problem behaviors? </vt:lpstr>
      <vt:lpstr>What happens if a student needs to be referred to the office?</vt:lpstr>
      <vt:lpstr>    What is the purpose of the office discipline referral form?   </vt:lpstr>
      <vt:lpstr>Add a process for Major Discipline Referrals  to your Discipline Flowchart </vt:lpstr>
      <vt:lpstr>Do your data collection tools have all the information to make data-informed decisions?</vt:lpstr>
      <vt:lpstr>Time Out of Class Form</vt:lpstr>
      <vt:lpstr>Your Referral Form</vt:lpstr>
      <vt:lpstr>Create Your Office Referral Form</vt:lpstr>
      <vt:lpstr>TFI 1.5 &amp; 1.6 Problem Behavior  Definitions &amp; Discipline Policies</vt:lpstr>
      <vt:lpstr>TFI Self-Assessment</vt:lpstr>
      <vt:lpstr>Reflection</vt:lpstr>
      <vt:lpstr>Reflection</vt:lpstr>
      <vt:lpstr>Considerations for Consequences </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3D  </dc:title>
  <cp:lastModifiedBy>Garrett Petrie</cp:lastModifiedBy>
  <cp:revision>6</cp:revision>
  <dcterms:modified xsi:type="dcterms:W3CDTF">2019-10-29T13:22:06Z</dcterms:modified>
</cp:coreProperties>
</file>