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 id="2147483699" r:id="rId3"/>
    <p:sldMasterId id="2147483700" r:id="rId4"/>
    <p:sldMasterId id="2147483701" r:id="rId5"/>
  </p:sldMasterIdLst>
  <p:notesMasterIdLst>
    <p:notesMasterId r:id="rId31"/>
  </p:notesMasterIdLst>
  <p:sldIdLst>
    <p:sldId id="256" r:id="rId6"/>
    <p:sldId id="257" r:id="rId7"/>
    <p:sldId id="281"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9144000" cy="6858000" type="screen4x3"/>
  <p:notesSz cx="6858000" cy="9144000"/>
  <p:embeddedFontLst>
    <p:embeddedFont>
      <p:font typeface="Calibri" panose="020F0502020204030204" pitchFamily="34" charset="0"/>
      <p:regular r:id="rId32"/>
      <p:bold r:id="rId33"/>
      <p:italic r:id="rId34"/>
      <p:boldItalic r:id="rId35"/>
    </p:embeddedFont>
    <p:embeddedFont>
      <p:font typeface="Merriweather"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D5F210-D35C-4DB5-873F-EA99B48A7249}">
  <a:tblStyle styleId="{41D5F210-D35C-4DB5-873F-EA99B48A724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1F3F9"/>
          </a:solidFill>
        </a:fill>
      </a:tcStyle>
    </a:wholeTbl>
    <a:band1H>
      <a:tcTxStyle b="off" i="off"/>
      <a:tcStyle>
        <a:tcBdr/>
        <a:fill>
          <a:solidFill>
            <a:srgbClr val="E2E5F4"/>
          </a:solidFill>
        </a:fill>
      </a:tcStyle>
    </a:band1H>
    <a:band2H>
      <a:tcTxStyle b="off" i="off"/>
      <a:tcStyle>
        <a:tcBdr/>
      </a:tcStyle>
    </a:band2H>
    <a:band1V>
      <a:tcTxStyle b="off" i="off"/>
      <a:tcStyle>
        <a:tcBdr/>
        <a:fill>
          <a:solidFill>
            <a:srgbClr val="E2E5F4"/>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E574CD9-17AE-4208-820F-C8EB9FFED95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2"/>
    <p:restoredTop sz="86478"/>
  </p:normalViewPr>
  <p:slideViewPr>
    <p:cSldViewPr snapToGrid="0">
      <p:cViewPr varScale="1">
        <p:scale>
          <a:sx n="100" d="100"/>
          <a:sy n="100" d="100"/>
        </p:scale>
        <p:origin x="1536" y="84"/>
      </p:cViewPr>
      <p:guideLst>
        <p:guide orient="horz" pos="2160"/>
        <p:guide pos="2880"/>
      </p:guideLst>
    </p:cSldViewPr>
  </p:slideViewPr>
  <p:outlineViewPr>
    <p:cViewPr>
      <p:scale>
        <a:sx n="33" d="100"/>
        <a:sy n="33" d="100"/>
      </p:scale>
      <p:origin x="0" y="-48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4.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3"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4"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5"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6"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7"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8"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5JB2xSf-S58"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sz="1200" b="1" smtClean="0">
                <a:solidFill>
                  <a:srgbClr val="E2AC00"/>
                </a:solidFill>
              </a:rPr>
              <a:t>Updated September 2021</a:t>
            </a:r>
            <a:endParaRPr lang="en-US" dirty="0" smtClean="0"/>
          </a:p>
          <a:p>
            <a:pPr marL="0" lvl="0" indent="0" algn="l" rtl="0">
              <a:lnSpc>
                <a:spcPct val="100000"/>
              </a:lnSpc>
              <a:spcBef>
                <a:spcPts val="0"/>
              </a:spcBef>
              <a:spcAft>
                <a:spcPts val="0"/>
              </a:spcAft>
              <a:buClr>
                <a:schemeClr val="dk1"/>
              </a:buClr>
              <a:buSzPts val="1200"/>
              <a:buFont typeface="Arial"/>
              <a:buNone/>
            </a:pPr>
            <a:endParaRPr lang="en-US" dirty="0" smtClean="0"/>
          </a:p>
          <a:p>
            <a:pPr marL="0" lvl="0" indent="0" algn="l" rtl="0">
              <a:lnSpc>
                <a:spcPct val="100000"/>
              </a:lnSpc>
              <a:spcBef>
                <a:spcPts val="0"/>
              </a:spcBef>
              <a:spcAft>
                <a:spcPts val="0"/>
              </a:spcAft>
              <a:buClr>
                <a:schemeClr val="dk1"/>
              </a:buClr>
              <a:buSzPts val="1200"/>
              <a:buFont typeface="Arial"/>
              <a:buNone/>
            </a:pPr>
            <a:r>
              <a:rPr lang="en-US" dirty="0" smtClean="0"/>
              <a:t>The </a:t>
            </a:r>
            <a:r>
              <a:rPr lang="en-US" dirty="0"/>
              <a:t>purpose of this presentation is to help adults focus in on adult actions in non-classroom settings that will help students be more successful within non-classroom settings.</a:t>
            </a:r>
            <a:endParaRPr dirty="0"/>
          </a:p>
        </p:txBody>
      </p:sp>
      <p:sp>
        <p:nvSpPr>
          <p:cNvPr id="213" name="Google Shape;21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0" name="Google Shape;280;p12: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sz="1800"/>
              <a:t>Data Example</a:t>
            </a:r>
            <a:endParaRPr/>
          </a:p>
        </p:txBody>
      </p:sp>
      <p:sp>
        <p:nvSpPr>
          <p:cNvPr id="281" name="Google Shape;281;p12: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t>1 minute turn and talk</a:t>
            </a:r>
            <a:endParaRPr sz="1800" b="0" i="0" u="none" strike="noStrike" cap="none"/>
          </a:p>
        </p:txBody>
      </p:sp>
      <p:sp>
        <p:nvSpPr>
          <p:cNvPr id="288" name="Google Shape;28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93" name="Google Shape;2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This is the introduction slide to active supervision practices and a prompt for thinking.</a:t>
            </a:r>
            <a:endParaRPr/>
          </a:p>
        </p:txBody>
      </p:sp>
      <p:sp>
        <p:nvSpPr>
          <p:cNvPr id="294" name="Google Shape;294;p14:notes"/>
          <p:cNvSpPr txBox="1">
            <a:spLocks noGrp="1"/>
          </p:cNvSpPr>
          <p:nvPr>
            <p:ph type="sldNum" idx="12"/>
          </p:nvPr>
        </p:nvSpPr>
        <p:spPr>
          <a:xfrm>
            <a:off x="3884612" y="8685211"/>
            <a:ext cx="2971800" cy="457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r>
              <a:rPr lang="en-US"/>
              <a:t>Elements of Active Supervision</a:t>
            </a:r>
            <a:endParaRPr/>
          </a:p>
        </p:txBody>
      </p:sp>
      <p:sp>
        <p:nvSpPr>
          <p:cNvPr id="300" name="Google Shape;3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Schools follow an instructional approach for teaching behavior expectations and routines. </a:t>
            </a:r>
            <a:endParaRPr/>
          </a:p>
        </p:txBody>
      </p:sp>
      <p:sp>
        <p:nvSpPr>
          <p:cNvPr id="320" name="Google Shape;32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The elements of active supervision are sequential and intentional.  The interact element helps staff develop and maintain positive relationships with students, prevent problems, and correct problems when prevention fails.</a:t>
            </a:r>
            <a:endParaRPr/>
          </a:p>
        </p:txBody>
      </p:sp>
      <p:sp>
        <p:nvSpPr>
          <p:cNvPr id="326" name="Google Shape;32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Scanning involves looking, listening and maintaining an open body position.</a:t>
            </a:r>
            <a:endParaRPr/>
          </a:p>
        </p:txBody>
      </p:sp>
      <p:sp>
        <p:nvSpPr>
          <p:cNvPr id="332" name="Google Shape;33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Your movement will vary depending on your role.  If you are a classroom teacher you will generally be near your classroom door.  If you are not a classroom teacher you are more free to move about.</a:t>
            </a:r>
            <a:endParaRPr/>
          </a:p>
        </p:txBody>
      </p:sp>
      <p:sp>
        <p:nvSpPr>
          <p:cNvPr id="339" name="Google Shape;339;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The interaction element is intentional and powerful.  This slide outlines how we create consistent positive outcomes through consistent adult actions.</a:t>
            </a: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latin typeface="Calibri"/>
                <a:ea typeface="Calibri"/>
                <a:cs typeface="Calibri"/>
                <a:sym typeface="Calibri"/>
              </a:rPr>
              <a:t>Staff correct students as needed when actively supervising.  This slide outlines how an interaction in responding to minor problem behaviors moves from punitive to corrective.</a:t>
            </a:r>
            <a:endParaRPr/>
          </a:p>
        </p:txBody>
      </p:sp>
      <p:sp>
        <p:nvSpPr>
          <p:cNvPr id="354" name="Google Shape;354;p21: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a:solidFill>
                <a:schemeClr val="dk1"/>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914400" marR="0" lvl="2"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371600" marR="0" lvl="3"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828800" marR="0" lvl="4"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286000" marR="0" lvl="5"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743200" marR="0" lvl="6"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200400" marR="0" lvl="7"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3657600" marR="0" lvl="8"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19" name="Google Shape;21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Trainers can review team expectations for training.</a:t>
            </a:r>
            <a:endParaRPr/>
          </a:p>
        </p:txBody>
      </p:sp>
      <p:sp>
        <p:nvSpPr>
          <p:cNvPr id="220" name="Google Shape;220;p2:notes"/>
          <p:cNvSpPr txBox="1">
            <a:spLocks noGrp="1"/>
          </p:cNvSpPr>
          <p:nvPr>
            <p:ph type="sldNum" idx="12"/>
          </p:nvPr>
        </p:nvSpPr>
        <p:spPr>
          <a:xfrm>
            <a:off x="3884612" y="8685211"/>
            <a:ext cx="2971800" cy="457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This slide outlines the importance of adults following actions outlined in their major/minor flowchart to ensure safety and sense of belonging.</a:t>
            </a:r>
            <a:endParaRPr/>
          </a:p>
        </p:txBody>
      </p:sp>
      <p:sp>
        <p:nvSpPr>
          <p:cNvPr id="361" name="Google Shape;36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eddb0b9929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eddb0b992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This slide helps team know how to plan for consistent adult actions in non-classroom settings.</a:t>
            </a:r>
            <a:endParaRPr/>
          </a:p>
        </p:txBody>
      </p:sp>
      <p:sp>
        <p:nvSpPr>
          <p:cNvPr id="369" name="Google Shape;369;geddb0b9929_1_0:notes"/>
          <p:cNvSpPr txBox="1">
            <a:spLocks noGrp="1"/>
          </p:cNvSpPr>
          <p:nvPr>
            <p:ph type="sldNum" idx="12"/>
          </p:nvPr>
        </p:nvSpPr>
        <p:spPr>
          <a:xfrm>
            <a:off x="3884612" y="8685211"/>
            <a:ext cx="2971800" cy="457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000000"/>
              </a:buClr>
              <a:buSzPts val="1400"/>
              <a:buFont typeface="Arial"/>
              <a:buNone/>
            </a:pPr>
            <a:endParaRPr/>
          </a:p>
          <a:p>
            <a:pPr marL="0" lvl="1" indent="0" algn="l" rtl="0">
              <a:spcBef>
                <a:spcPts val="0"/>
              </a:spcBef>
              <a:spcAft>
                <a:spcPts val="0"/>
              </a:spcAft>
              <a:buClr>
                <a:srgbClr val="000000"/>
              </a:buClr>
              <a:buSzPts val="1400"/>
              <a:buFont typeface="Arial"/>
              <a:buNone/>
            </a:pPr>
            <a:endParaRPr/>
          </a:p>
          <a:p>
            <a:pPr marL="0" lvl="2" indent="0" algn="l" rtl="0">
              <a:spcBef>
                <a:spcPts val="0"/>
              </a:spcBef>
              <a:spcAft>
                <a:spcPts val="0"/>
              </a:spcAft>
              <a:buClr>
                <a:srgbClr val="000000"/>
              </a:buClr>
              <a:buSzPts val="1400"/>
              <a:buFont typeface="Arial"/>
              <a:buNone/>
            </a:pPr>
            <a:endParaRPr/>
          </a:p>
          <a:p>
            <a:pPr marL="0" lvl="3" indent="0" algn="l" rtl="0">
              <a:spcBef>
                <a:spcPts val="0"/>
              </a:spcBef>
              <a:spcAft>
                <a:spcPts val="0"/>
              </a:spcAft>
              <a:buClr>
                <a:srgbClr val="000000"/>
              </a:buClr>
              <a:buSzPts val="1400"/>
              <a:buFont typeface="Arial"/>
              <a:buNone/>
            </a:pPr>
            <a:endParaRPr/>
          </a:p>
          <a:p>
            <a:pPr marL="0" lvl="4" indent="0" algn="l" rtl="0">
              <a:spcBef>
                <a:spcPts val="0"/>
              </a:spcBef>
              <a:spcAft>
                <a:spcPts val="0"/>
              </a:spcAft>
              <a:buClr>
                <a:srgbClr val="000000"/>
              </a:buClr>
              <a:buSzPts val="1400"/>
              <a:buFont typeface="Arial"/>
              <a:buNone/>
            </a:pPr>
            <a:endParaRPr/>
          </a:p>
          <a:p>
            <a:pPr marL="0" lvl="5" indent="0" algn="l" rtl="0">
              <a:spcBef>
                <a:spcPts val="0"/>
              </a:spcBef>
              <a:spcAft>
                <a:spcPts val="0"/>
              </a:spcAft>
              <a:buClr>
                <a:srgbClr val="000000"/>
              </a:buClr>
              <a:buSzPts val="1400"/>
              <a:buFont typeface="Arial"/>
              <a:buNone/>
            </a:pPr>
            <a:endParaRPr/>
          </a:p>
          <a:p>
            <a:pPr marL="0" lvl="6" indent="0" algn="l" rtl="0">
              <a:spcBef>
                <a:spcPts val="0"/>
              </a:spcBef>
              <a:spcAft>
                <a:spcPts val="0"/>
              </a:spcAft>
              <a:buClr>
                <a:srgbClr val="000000"/>
              </a:buClr>
              <a:buSzPts val="1400"/>
              <a:buFont typeface="Arial"/>
              <a:buNone/>
            </a:pPr>
            <a:endParaRPr/>
          </a:p>
          <a:p>
            <a:pPr marL="0" lvl="7" indent="0" algn="l" rtl="0">
              <a:spcBef>
                <a:spcPts val="0"/>
              </a:spcBef>
              <a:spcAft>
                <a:spcPts val="0"/>
              </a:spcAft>
              <a:buClr>
                <a:srgbClr val="000000"/>
              </a:buClr>
              <a:buSzPts val="1400"/>
              <a:buFont typeface="Arial"/>
              <a:buNone/>
            </a:pPr>
            <a:endParaRPr/>
          </a:p>
          <a:p>
            <a:pPr marL="0" lvl="8"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This slide starts to bring your session to a close. It helps teams understand what they can expect to happen when utilizing Active Supervise.</a:t>
            </a:r>
            <a:endParaRPr sz="1200" b="0" i="0" u="none" strike="noStrike" cap="none">
              <a:solidFill>
                <a:schemeClr val="dk1"/>
              </a:solidFill>
              <a:latin typeface="Calibri"/>
              <a:ea typeface="Calibri"/>
              <a:cs typeface="Calibri"/>
              <a:sym typeface="Calibri"/>
            </a:endParaRPr>
          </a:p>
        </p:txBody>
      </p:sp>
      <p:sp>
        <p:nvSpPr>
          <p:cNvPr id="379" name="Google Shape;379;p17:notes"/>
          <p:cNvSpPr txBox="1"/>
          <p:nvPr/>
        </p:nvSpPr>
        <p:spPr>
          <a:xfrm>
            <a:off x="3884612" y="8685210"/>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86" name="Google Shape;386;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US"/>
              <a:t>This slide shows that active supervision has a checklist staff can use to check fidelity of implementation.  The video is there as a resource for teams.</a:t>
            </a:r>
            <a:endParaRPr/>
          </a:p>
          <a:p>
            <a:pPr marL="0" marR="0" lvl="0" indent="0" algn="l" rtl="0">
              <a:lnSpc>
                <a:spcPct val="100000"/>
              </a:lnSpc>
              <a:spcBef>
                <a:spcPts val="0"/>
              </a:spcBef>
              <a:spcAft>
                <a:spcPts val="0"/>
              </a:spcAft>
              <a:buClr>
                <a:schemeClr val="dk1"/>
              </a:buClr>
              <a:buSzPts val="450"/>
              <a:buFont typeface="Arial"/>
              <a:buNone/>
            </a:pP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Possible Videos:</a:t>
            </a:r>
            <a:endParaRPr/>
          </a:p>
          <a:p>
            <a:pPr marL="0" marR="0" lvl="0" indent="0" algn="l" rtl="0">
              <a:lnSpc>
                <a:spcPct val="100000"/>
              </a:lnSpc>
              <a:spcBef>
                <a:spcPts val="0"/>
              </a:spcBef>
              <a:spcAft>
                <a:spcPts val="0"/>
              </a:spcAft>
              <a:buClr>
                <a:schemeClr val="dk1"/>
              </a:buClr>
              <a:buSzPts val="450"/>
              <a:buFont typeface="Arial"/>
              <a:buNone/>
            </a:pP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Systematic Supervision MS 2:13  - https://www.youtube.com/watch?v=95YA8mfY-2c</a:t>
            </a: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Systematic Supervision HS 2:14 - https://www.youtube.com/watch?v=rCqIzeU-0hQ&amp;t=14s</a:t>
            </a:r>
            <a:endParaRPr/>
          </a:p>
          <a:p>
            <a:pPr marL="0" marR="0" lvl="0" indent="0" algn="l" rtl="0">
              <a:lnSpc>
                <a:spcPct val="100000"/>
              </a:lnSpc>
              <a:spcBef>
                <a:spcPts val="0"/>
              </a:spcBef>
              <a:spcAft>
                <a:spcPts val="0"/>
              </a:spcAft>
              <a:buClr>
                <a:schemeClr val="dk1"/>
              </a:buClr>
              <a:buSzPts val="450"/>
              <a:buFont typeface="Arial"/>
              <a:buNone/>
            </a:pPr>
            <a:r>
              <a:rPr lang="en-US" b="0" i="0" u="none" strike="noStrike" cap="none"/>
              <a:t>Systematic Supervision Elem- 2:07  - </a:t>
            </a:r>
            <a:r>
              <a:rPr lang="en-US" b="0" i="0" u="sng" strike="noStrike" cap="none">
                <a:solidFill>
                  <a:schemeClr val="hlink"/>
                </a:solidFill>
                <a:hlinkClick r:id="rId3"/>
              </a:rPr>
              <a:t>https://www.youtube.com/watch?v=5JB2xSf-S58</a:t>
            </a:r>
            <a:r>
              <a:rPr lang="en-US" b="0" i="0" u="none" strike="noStrike" cap="none"/>
              <a:t>     </a:t>
            </a:r>
            <a:r>
              <a:rPr lang="en-US" b="0" i="0" u="none" strike="noStrike" cap="none">
                <a:highlight>
                  <a:srgbClr val="FFFF00"/>
                </a:highlight>
              </a:rPr>
              <a:t>LINK is not working</a:t>
            </a:r>
            <a:endParaRPr>
              <a:highlight>
                <a:srgbClr val="FFFF00"/>
              </a:highlight>
            </a:endParaRPr>
          </a:p>
          <a:p>
            <a:pPr marL="0" marR="0" lvl="0" indent="0" algn="l" rtl="0">
              <a:lnSpc>
                <a:spcPct val="100000"/>
              </a:lnSpc>
              <a:spcBef>
                <a:spcPts val="0"/>
              </a:spcBef>
              <a:spcAft>
                <a:spcPts val="0"/>
              </a:spcAft>
              <a:buClr>
                <a:schemeClr val="dk1"/>
              </a:buClr>
              <a:buSzPts val="450"/>
              <a:buFont typeface="Arial"/>
              <a:buNone/>
            </a:pPr>
            <a:endParaRPr b="0" i="0" u="none" strike="noStrike" cap="none"/>
          </a:p>
        </p:txBody>
      </p:sp>
      <p:sp>
        <p:nvSpPr>
          <p:cNvPr id="387" name="Google Shape;387;p23:notes"/>
          <p:cNvSpPr txBox="1"/>
          <p:nvPr/>
        </p:nvSpPr>
        <p:spPr>
          <a:xfrm>
            <a:off x="3884612" y="8685211"/>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300"/>
              <a:buFont typeface="Calibri"/>
              <a:buNone/>
            </a:pPr>
            <a:r>
              <a:rPr lang="en-US"/>
              <a:t>This slide outlines actions teams can now take to check where they are at with active supervision, and develop action steps to fill in their active supervision gaps.</a:t>
            </a:r>
            <a:endParaRPr/>
          </a:p>
        </p:txBody>
      </p:sp>
      <p:sp>
        <p:nvSpPr>
          <p:cNvPr id="396" name="Google Shape;39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419" name="Google Shape;419;p2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Make sure to thank the partners who support our work.</a:t>
            </a:r>
            <a:endParaRPr/>
          </a:p>
        </p:txBody>
      </p:sp>
      <p:sp>
        <p:nvSpPr>
          <p:cNvPr id="420" name="Google Shape;420;p29:notes"/>
          <p:cNvSpPr txBox="1">
            <a:spLocks noGrp="1"/>
          </p:cNvSpPr>
          <p:nvPr>
            <p:ph type="sldNum" idx="12"/>
          </p:nvPr>
        </p:nvSpPr>
        <p:spPr>
          <a:xfrm>
            <a:off x="3884612" y="8685211"/>
            <a:ext cx="2971799" cy="457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Non-classroom areas are not specifically listed on the TFI, but this presentation will outline specific actions adults can take to help implement the outlined areas in real time.</a:t>
            </a:r>
            <a:endParaRPr/>
          </a:p>
        </p:txBody>
      </p:sp>
      <p:sp>
        <p:nvSpPr>
          <p:cNvPr id="227" name="Google Shape;22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188179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These are the outcomes we want teams to accomplish as a result of this training session.</a:t>
            </a:r>
            <a:endParaRPr/>
          </a:p>
        </p:txBody>
      </p:sp>
      <p:sp>
        <p:nvSpPr>
          <p:cNvPr id="236" name="Google Shape;23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2" name="Google Shape;242;p6: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This slide helps teams understand why consistent adult action is needed in non-classroom settings.</a:t>
            </a:r>
            <a:endParaRPr/>
          </a:p>
        </p:txBody>
      </p:sp>
      <p:sp>
        <p:nvSpPr>
          <p:cNvPr id="243" name="Google Shape;243;p6: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lim="8000"/>
            <a:headEnd type="none" w="sm" len="sm"/>
            <a:tailEnd type="none" w="sm" len="sm"/>
          </a:ln>
        </p:spPr>
      </p:sp>
      <p:sp>
        <p:nvSpPr>
          <p:cNvPr id="250" name="Google Shape;25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US"/>
              <a:t>Teams may wonder what non-classroom area they need to start with.  Their data can help them find their “hot spots” where consistent adult action will increase safety and a sense of belonging and decrease problem behaviors. Slides 7-10 provide examples of how schools found their focus.</a:t>
            </a:r>
            <a:endParaRPr/>
          </a:p>
        </p:txBody>
      </p:sp>
      <p:sp>
        <p:nvSpPr>
          <p:cNvPr id="251" name="Google Shape;251;p7:notes"/>
          <p:cNvSpPr txBox="1">
            <a:spLocks noGrp="1"/>
          </p:cNvSpPr>
          <p:nvPr>
            <p:ph type="sldNum" idx="12"/>
          </p:nvPr>
        </p:nvSpPr>
        <p:spPr>
          <a:xfrm>
            <a:off x="3884612" y="8685211"/>
            <a:ext cx="2971800" cy="457200"/>
          </a:xfrm>
          <a:prstGeom prst="rect">
            <a:avLst/>
          </a:prstGeom>
          <a:noFill/>
          <a:ln>
            <a:noFill/>
          </a:ln>
        </p:spPr>
        <p:txBody>
          <a:bodyPr spcFirstLastPara="1" wrap="square" lIns="91425" tIns="91425" rIns="91425" bIns="91425" anchor="b" anchorCtr="0">
            <a:noAutofit/>
          </a:bodyPr>
          <a:lstStyle/>
          <a:p>
            <a:pPr marL="0" lvl="0" indent="0" algn="r" rtl="0">
              <a:lnSpc>
                <a:spcPct val="100000"/>
              </a:lnSpc>
              <a:spcBef>
                <a:spcPts val="0"/>
              </a:spcBef>
              <a:spcAft>
                <a:spcPts val="0"/>
              </a:spcAft>
              <a:buClr>
                <a:srgbClr val="000000"/>
              </a:buClr>
              <a:buSzPts val="1400"/>
              <a:buFont typeface="Arial"/>
              <a:buNone/>
            </a:pPr>
            <a:endParaRPr/>
          </a:p>
          <a:p>
            <a:pPr marL="0" lvl="1" indent="0" algn="l" rtl="0">
              <a:lnSpc>
                <a:spcPct val="100000"/>
              </a:lnSpc>
              <a:spcBef>
                <a:spcPts val="0"/>
              </a:spcBef>
              <a:spcAft>
                <a:spcPts val="0"/>
              </a:spcAft>
              <a:buClr>
                <a:srgbClr val="000000"/>
              </a:buClr>
              <a:buSzPts val="1400"/>
              <a:buFont typeface="Arial"/>
              <a:buNone/>
            </a:pPr>
            <a:endParaRPr/>
          </a:p>
          <a:p>
            <a:pPr marL="0" lvl="2" indent="0" algn="l" rtl="0">
              <a:lnSpc>
                <a:spcPct val="100000"/>
              </a:lnSpc>
              <a:spcBef>
                <a:spcPts val="0"/>
              </a:spcBef>
              <a:spcAft>
                <a:spcPts val="0"/>
              </a:spcAft>
              <a:buClr>
                <a:srgbClr val="000000"/>
              </a:buClr>
              <a:buSzPts val="1400"/>
              <a:buFont typeface="Arial"/>
              <a:buNone/>
            </a:pPr>
            <a:endParaRPr/>
          </a:p>
          <a:p>
            <a:pPr marL="0" lvl="3" indent="0" algn="l" rtl="0">
              <a:lnSpc>
                <a:spcPct val="100000"/>
              </a:lnSpc>
              <a:spcBef>
                <a:spcPts val="0"/>
              </a:spcBef>
              <a:spcAft>
                <a:spcPts val="0"/>
              </a:spcAft>
              <a:buClr>
                <a:srgbClr val="000000"/>
              </a:buClr>
              <a:buSzPts val="1400"/>
              <a:buFont typeface="Arial"/>
              <a:buNone/>
            </a:pPr>
            <a:endParaRPr/>
          </a:p>
          <a:p>
            <a:pPr marL="0" lvl="4" indent="0" algn="l" rtl="0">
              <a:lnSpc>
                <a:spcPct val="100000"/>
              </a:lnSpc>
              <a:spcBef>
                <a:spcPts val="0"/>
              </a:spcBef>
              <a:spcAft>
                <a:spcPts val="0"/>
              </a:spcAft>
              <a:buClr>
                <a:srgbClr val="000000"/>
              </a:buClr>
              <a:buSzPts val="1400"/>
              <a:buFont typeface="Arial"/>
              <a:buNone/>
            </a:pPr>
            <a:endParaRPr/>
          </a:p>
          <a:p>
            <a:pPr marL="0" lvl="5" indent="0" algn="l" rtl="0">
              <a:lnSpc>
                <a:spcPct val="100000"/>
              </a:lnSpc>
              <a:spcBef>
                <a:spcPts val="0"/>
              </a:spcBef>
              <a:spcAft>
                <a:spcPts val="0"/>
              </a:spcAft>
              <a:buClr>
                <a:srgbClr val="000000"/>
              </a:buClr>
              <a:buSzPts val="1400"/>
              <a:buFont typeface="Arial"/>
              <a:buNone/>
            </a:pPr>
            <a:endParaRPr/>
          </a:p>
          <a:p>
            <a:pPr marL="0" lvl="6" indent="0" algn="l" rtl="0">
              <a:lnSpc>
                <a:spcPct val="100000"/>
              </a:lnSpc>
              <a:spcBef>
                <a:spcPts val="0"/>
              </a:spcBef>
              <a:spcAft>
                <a:spcPts val="0"/>
              </a:spcAft>
              <a:buClr>
                <a:srgbClr val="000000"/>
              </a:buClr>
              <a:buSzPts val="1400"/>
              <a:buFont typeface="Arial"/>
              <a:buNone/>
            </a:pPr>
            <a:endParaRPr/>
          </a:p>
          <a:p>
            <a:pPr marL="0" lvl="7" indent="0" algn="l" rtl="0">
              <a:lnSpc>
                <a:spcPct val="100000"/>
              </a:lnSpc>
              <a:spcBef>
                <a:spcPts val="0"/>
              </a:spcBef>
              <a:spcAft>
                <a:spcPts val="0"/>
              </a:spcAft>
              <a:buClr>
                <a:srgbClr val="000000"/>
              </a:buClr>
              <a:buSzPts val="1400"/>
              <a:buFont typeface="Arial"/>
              <a:buNone/>
            </a:pPr>
            <a:endParaRPr/>
          </a:p>
          <a:p>
            <a:pPr marL="0" lvl="8" indent="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Data Example</a:t>
            </a:r>
            <a:endParaRPr/>
          </a:p>
        </p:txBody>
      </p:sp>
      <p:sp>
        <p:nvSpPr>
          <p:cNvPr id="258" name="Google Shape;2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200"/>
              <a:buFont typeface="Arial"/>
              <a:buNone/>
            </a:pPr>
            <a:r>
              <a:rPr lang="en-US"/>
              <a:t>Data Example</a:t>
            </a:r>
            <a:endParaRPr/>
          </a:p>
        </p:txBody>
      </p:sp>
      <p:sp>
        <p:nvSpPr>
          <p:cNvPr id="265" name="Google Shape;26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0: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Data Example</a:t>
            </a:r>
            <a:endParaRPr/>
          </a:p>
        </p:txBody>
      </p:sp>
      <p:sp>
        <p:nvSpPr>
          <p:cNvPr id="273" name="Google Shape;273;p10:notes"/>
          <p:cNvSpPr txBox="1"/>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Times New Roman"/>
              <a:buNone/>
            </a:pPr>
            <a:r>
              <a:rPr lang="en-US" sz="1200" b="0" i="0" u="none" strike="noStrike" cap="none">
                <a:solidFill>
                  <a:srgbClr val="000000"/>
                </a:solidFill>
                <a:latin typeface="Times New Roman"/>
                <a:ea typeface="Times New Roman"/>
                <a:cs typeface="Times New Roman"/>
                <a:sym typeface="Times New Roman"/>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rgbClr val="3366FF"/>
                </a:solidFill>
              </a:defRPr>
            </a:lvl1pPr>
            <a:lvl2pPr lvl="1" algn="ctr">
              <a:lnSpc>
                <a:spcPct val="100000"/>
              </a:lnSpc>
              <a:spcBef>
                <a:spcPts val="560"/>
              </a:spcBef>
              <a:spcAft>
                <a:spcPts val="0"/>
              </a:spcAft>
              <a:buSzPts val="2800"/>
              <a:buNone/>
              <a:defRPr>
                <a:solidFill>
                  <a:srgbClr val="8F97C0"/>
                </a:solidFill>
              </a:defRPr>
            </a:lvl2pPr>
            <a:lvl3pPr lvl="2" algn="ctr">
              <a:lnSpc>
                <a:spcPct val="100000"/>
              </a:lnSpc>
              <a:spcBef>
                <a:spcPts val="480"/>
              </a:spcBef>
              <a:spcAft>
                <a:spcPts val="0"/>
              </a:spcAft>
              <a:buSzPts val="2400"/>
              <a:buNone/>
              <a:defRPr>
                <a:solidFill>
                  <a:srgbClr val="8F97C0"/>
                </a:solidFill>
              </a:defRPr>
            </a:lvl3pPr>
            <a:lvl4pPr lvl="3" algn="ctr">
              <a:lnSpc>
                <a:spcPct val="100000"/>
              </a:lnSpc>
              <a:spcBef>
                <a:spcPts val="400"/>
              </a:spcBef>
              <a:spcAft>
                <a:spcPts val="0"/>
              </a:spcAft>
              <a:buClr>
                <a:srgbClr val="8F97C0"/>
              </a:buClr>
              <a:buSzPts val="2000"/>
              <a:buNone/>
              <a:defRPr>
                <a:solidFill>
                  <a:srgbClr val="8F97C0"/>
                </a:solidFill>
              </a:defRPr>
            </a:lvl4pPr>
            <a:lvl5pPr lvl="4" algn="ctr">
              <a:lnSpc>
                <a:spcPct val="100000"/>
              </a:lnSpc>
              <a:spcBef>
                <a:spcPts val="400"/>
              </a:spcBef>
              <a:spcAft>
                <a:spcPts val="0"/>
              </a:spcAft>
              <a:buClr>
                <a:srgbClr val="8F97C0"/>
              </a:buClr>
              <a:buSzPts val="2000"/>
              <a:buNone/>
              <a:defRPr>
                <a:solidFill>
                  <a:srgbClr val="8F97C0"/>
                </a:solidFill>
              </a:defRPr>
            </a:lvl5pPr>
            <a:lvl6pPr lvl="5" algn="ctr">
              <a:lnSpc>
                <a:spcPct val="100000"/>
              </a:lnSpc>
              <a:spcBef>
                <a:spcPts val="400"/>
              </a:spcBef>
              <a:spcAft>
                <a:spcPts val="0"/>
              </a:spcAft>
              <a:buClr>
                <a:srgbClr val="8F97C0"/>
              </a:buClr>
              <a:buSzPts val="2000"/>
              <a:buNone/>
              <a:defRPr>
                <a:solidFill>
                  <a:srgbClr val="8F97C0"/>
                </a:solidFill>
              </a:defRPr>
            </a:lvl6pPr>
            <a:lvl7pPr lvl="6" algn="ctr">
              <a:lnSpc>
                <a:spcPct val="100000"/>
              </a:lnSpc>
              <a:spcBef>
                <a:spcPts val="400"/>
              </a:spcBef>
              <a:spcAft>
                <a:spcPts val="0"/>
              </a:spcAft>
              <a:buClr>
                <a:srgbClr val="8F97C0"/>
              </a:buClr>
              <a:buSzPts val="2000"/>
              <a:buNone/>
              <a:defRPr>
                <a:solidFill>
                  <a:srgbClr val="8F97C0"/>
                </a:solidFill>
              </a:defRPr>
            </a:lvl7pPr>
            <a:lvl8pPr lvl="7" algn="ctr">
              <a:lnSpc>
                <a:spcPct val="100000"/>
              </a:lnSpc>
              <a:spcBef>
                <a:spcPts val="400"/>
              </a:spcBef>
              <a:spcAft>
                <a:spcPts val="0"/>
              </a:spcAft>
              <a:buClr>
                <a:srgbClr val="8F97C0"/>
              </a:buClr>
              <a:buSzPts val="2000"/>
              <a:buNone/>
              <a:defRPr>
                <a:solidFill>
                  <a:srgbClr val="8F97C0"/>
                </a:solidFill>
              </a:defRPr>
            </a:lvl8pPr>
            <a:lvl9pPr lvl="8" algn="ctr">
              <a:lnSpc>
                <a:spcPct val="100000"/>
              </a:lnSpc>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rgbClr val="3366FF"/>
                </a:solidFill>
              </a:defRPr>
            </a:lvl1pPr>
            <a:lvl2pPr lvl="1" algn="ctr">
              <a:lnSpc>
                <a:spcPct val="100000"/>
              </a:lnSpc>
              <a:spcBef>
                <a:spcPts val="560"/>
              </a:spcBef>
              <a:spcAft>
                <a:spcPts val="0"/>
              </a:spcAft>
              <a:buSzPts val="2800"/>
              <a:buNone/>
              <a:defRPr>
                <a:solidFill>
                  <a:srgbClr val="8F97C0"/>
                </a:solidFill>
              </a:defRPr>
            </a:lvl2pPr>
            <a:lvl3pPr lvl="2" algn="ctr">
              <a:lnSpc>
                <a:spcPct val="100000"/>
              </a:lnSpc>
              <a:spcBef>
                <a:spcPts val="480"/>
              </a:spcBef>
              <a:spcAft>
                <a:spcPts val="0"/>
              </a:spcAft>
              <a:buSzPts val="2400"/>
              <a:buNone/>
              <a:defRPr>
                <a:solidFill>
                  <a:srgbClr val="8F97C0"/>
                </a:solidFill>
              </a:defRPr>
            </a:lvl3pPr>
            <a:lvl4pPr lvl="3" algn="ctr">
              <a:lnSpc>
                <a:spcPct val="100000"/>
              </a:lnSpc>
              <a:spcBef>
                <a:spcPts val="400"/>
              </a:spcBef>
              <a:spcAft>
                <a:spcPts val="0"/>
              </a:spcAft>
              <a:buClr>
                <a:srgbClr val="8F97C0"/>
              </a:buClr>
              <a:buSzPts val="2000"/>
              <a:buNone/>
              <a:defRPr>
                <a:solidFill>
                  <a:srgbClr val="8F97C0"/>
                </a:solidFill>
              </a:defRPr>
            </a:lvl4pPr>
            <a:lvl5pPr lvl="4" algn="ctr">
              <a:lnSpc>
                <a:spcPct val="100000"/>
              </a:lnSpc>
              <a:spcBef>
                <a:spcPts val="400"/>
              </a:spcBef>
              <a:spcAft>
                <a:spcPts val="0"/>
              </a:spcAft>
              <a:buClr>
                <a:srgbClr val="8F97C0"/>
              </a:buClr>
              <a:buSzPts val="2000"/>
              <a:buNone/>
              <a:defRPr>
                <a:solidFill>
                  <a:srgbClr val="8F97C0"/>
                </a:solidFill>
              </a:defRPr>
            </a:lvl5pPr>
            <a:lvl6pPr lvl="5" algn="ctr">
              <a:lnSpc>
                <a:spcPct val="100000"/>
              </a:lnSpc>
              <a:spcBef>
                <a:spcPts val="400"/>
              </a:spcBef>
              <a:spcAft>
                <a:spcPts val="0"/>
              </a:spcAft>
              <a:buClr>
                <a:srgbClr val="8F97C0"/>
              </a:buClr>
              <a:buSzPts val="2000"/>
              <a:buNone/>
              <a:defRPr>
                <a:solidFill>
                  <a:srgbClr val="8F97C0"/>
                </a:solidFill>
              </a:defRPr>
            </a:lvl6pPr>
            <a:lvl7pPr lvl="6" algn="ctr">
              <a:lnSpc>
                <a:spcPct val="100000"/>
              </a:lnSpc>
              <a:spcBef>
                <a:spcPts val="400"/>
              </a:spcBef>
              <a:spcAft>
                <a:spcPts val="0"/>
              </a:spcAft>
              <a:buClr>
                <a:srgbClr val="8F97C0"/>
              </a:buClr>
              <a:buSzPts val="2000"/>
              <a:buNone/>
              <a:defRPr>
                <a:solidFill>
                  <a:srgbClr val="8F97C0"/>
                </a:solidFill>
              </a:defRPr>
            </a:lvl7pPr>
            <a:lvl8pPr lvl="7" algn="ctr">
              <a:lnSpc>
                <a:spcPct val="100000"/>
              </a:lnSpc>
              <a:spcBef>
                <a:spcPts val="400"/>
              </a:spcBef>
              <a:spcAft>
                <a:spcPts val="0"/>
              </a:spcAft>
              <a:buClr>
                <a:srgbClr val="8F97C0"/>
              </a:buClr>
              <a:buSzPts val="2000"/>
              <a:buNone/>
              <a:defRPr>
                <a:solidFill>
                  <a:srgbClr val="8F97C0"/>
                </a:solidFill>
              </a:defRPr>
            </a:lvl8pPr>
            <a:lvl9pPr lvl="8" algn="ctr">
              <a:lnSpc>
                <a:spcPct val="100000"/>
              </a:lnSpc>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52155" y="377391"/>
            <a:ext cx="6987000" cy="915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24920" y="502281"/>
            <a:ext cx="7297800" cy="915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44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324920" y="152188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5" name="Google Shape;65;p16"/>
          <p:cNvSpPr txBox="1">
            <a:spLocks noGrp="1"/>
          </p:cNvSpPr>
          <p:nvPr>
            <p:ph type="body" idx="2"/>
          </p:nvPr>
        </p:nvSpPr>
        <p:spPr>
          <a:xfrm>
            <a:off x="324920" y="2161645"/>
            <a:ext cx="4040100" cy="4109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6" name="Google Shape;66;p16"/>
          <p:cNvSpPr txBox="1">
            <a:spLocks noGrp="1"/>
          </p:cNvSpPr>
          <p:nvPr>
            <p:ph type="body" idx="3"/>
          </p:nvPr>
        </p:nvSpPr>
        <p:spPr>
          <a:xfrm>
            <a:off x="4512745" y="152188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7" name="Google Shape;67;p16"/>
          <p:cNvSpPr txBox="1">
            <a:spLocks noGrp="1"/>
          </p:cNvSpPr>
          <p:nvPr>
            <p:ph type="body" idx="4"/>
          </p:nvPr>
        </p:nvSpPr>
        <p:spPr>
          <a:xfrm>
            <a:off x="4512745" y="2161645"/>
            <a:ext cx="4041900" cy="41094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4000"/>
              <a:buFont typeface="Twentieth Century"/>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3A54A5"/>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71"/>
        <p:cNvGrpSpPr/>
        <p:nvPr/>
      </p:nvGrpSpPr>
      <p:grpSpPr>
        <a:xfrm>
          <a:off x="0" y="0"/>
          <a:ext cx="0" cy="0"/>
          <a:chOff x="0" y="0"/>
          <a:chExt cx="0" cy="0"/>
        </a:xfrm>
      </p:grpSpPr>
      <p:sp>
        <p:nvSpPr>
          <p:cNvPr id="72" name="Google Shape;72;p18"/>
          <p:cNvSpPr/>
          <p:nvPr/>
        </p:nvSpPr>
        <p:spPr>
          <a:xfrm>
            <a:off x="-388471" y="-254000"/>
            <a:ext cx="4273200" cy="17631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
        <p:nvSpPr>
          <p:cNvPr id="73" name="Google Shape;73;p18"/>
          <p:cNvSpPr/>
          <p:nvPr/>
        </p:nvSpPr>
        <p:spPr>
          <a:xfrm>
            <a:off x="557958" y="-2443850"/>
            <a:ext cx="8078100" cy="7897500"/>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BCC6E8"/>
              </a:solidFill>
              <a:latin typeface="Calibri"/>
              <a:ea typeface="Calibri"/>
              <a:cs typeface="Calibri"/>
              <a:sym typeface="Calibri"/>
            </a:endParaRPr>
          </a:p>
        </p:txBody>
      </p:sp>
      <p:sp>
        <p:nvSpPr>
          <p:cNvPr id="74" name="Google Shape;74;p18"/>
          <p:cNvSpPr/>
          <p:nvPr/>
        </p:nvSpPr>
        <p:spPr>
          <a:xfrm>
            <a:off x="722313" y="-2106699"/>
            <a:ext cx="7772400" cy="7394400"/>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
        <p:nvSpPr>
          <p:cNvPr id="75" name="Google Shape;75;p18"/>
          <p:cNvSpPr txBox="1">
            <a:spLocks noGrp="1"/>
          </p:cNvSpPr>
          <p:nvPr>
            <p:ph type="title"/>
          </p:nvPr>
        </p:nvSpPr>
        <p:spPr>
          <a:xfrm>
            <a:off x="1394662" y="3798999"/>
            <a:ext cx="7211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4000"/>
              <a:buFont typeface="Twentieth Century"/>
              <a:buNone/>
              <a:defRPr sz="4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a:off x="1708425" y="4630384"/>
            <a:ext cx="7628100" cy="651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FFFFFF"/>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7"/>
        <p:cNvGrpSpPr/>
        <p:nvPr/>
      </p:nvGrpSpPr>
      <p:grpSpPr>
        <a:xfrm>
          <a:off x="0" y="0"/>
          <a:ext cx="0" cy="0"/>
          <a:chOff x="0" y="0"/>
          <a:chExt cx="0" cy="0"/>
        </a:xfrm>
      </p:grpSpPr>
      <p:sp>
        <p:nvSpPr>
          <p:cNvPr id="78" name="Google Shape;78;p19"/>
          <p:cNvSpPr/>
          <p:nvPr/>
        </p:nvSpPr>
        <p:spPr>
          <a:xfrm>
            <a:off x="740809" y="705949"/>
            <a:ext cx="5185800" cy="487530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
        <p:nvSpPr>
          <p:cNvPr id="79" name="Google Shape;79;p19"/>
          <p:cNvSpPr txBox="1">
            <a:spLocks noGrp="1"/>
          </p:cNvSpPr>
          <p:nvPr>
            <p:ph type="title"/>
          </p:nvPr>
        </p:nvSpPr>
        <p:spPr>
          <a:xfrm>
            <a:off x="1202112" y="4558618"/>
            <a:ext cx="4630200" cy="838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3366FF"/>
              </a:buClr>
              <a:buSzPts val="4000"/>
              <a:buFont typeface="Twentieth Century"/>
              <a:buNone/>
              <a:defRPr sz="4000" b="1" cap="none">
                <a:solidFill>
                  <a:srgbClr val="3366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p:nvPr/>
        </p:nvSpPr>
        <p:spPr>
          <a:xfrm>
            <a:off x="924307" y="844331"/>
            <a:ext cx="5185800" cy="487530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364604" y="350815"/>
            <a:ext cx="6987000" cy="915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0"/>
          <p:cNvSpPr txBox="1">
            <a:spLocks noGrp="1"/>
          </p:cNvSpPr>
          <p:nvPr>
            <p:ph type="body" idx="1"/>
          </p:nvPr>
        </p:nvSpPr>
        <p:spPr>
          <a:xfrm>
            <a:off x="364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84" name="Google Shape;84;p20"/>
          <p:cNvSpPr txBox="1">
            <a:spLocks noGrp="1"/>
          </p:cNvSpPr>
          <p:nvPr>
            <p:ph type="body" idx="2"/>
          </p:nvPr>
        </p:nvSpPr>
        <p:spPr>
          <a:xfrm>
            <a:off x="4555604" y="1600200"/>
            <a:ext cx="4038600" cy="4697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9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5"/>
        <p:cNvGrpSpPr/>
        <p:nvPr/>
      </p:nvGrpSpPr>
      <p:grpSpPr>
        <a:xfrm>
          <a:off x="0" y="0"/>
          <a:ext cx="0" cy="0"/>
          <a:chOff x="0" y="0"/>
          <a:chExt cx="0" cy="0"/>
        </a:xfrm>
      </p:grpSpPr>
      <p:sp>
        <p:nvSpPr>
          <p:cNvPr id="96" name="Google Shape;96;p2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25"/>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5"/>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01" name="Google Shape;101;p25"/>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4000"/>
              <a:buFont typeface="Twentieth Century"/>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3A54A5"/>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1"/>
        <p:cNvGrpSpPr/>
        <p:nvPr/>
      </p:nvGrpSpPr>
      <p:grpSpPr>
        <a:xfrm>
          <a:off x="0" y="0"/>
          <a:ext cx="0" cy="0"/>
          <a:chOff x="0" y="0"/>
          <a:chExt cx="0" cy="0"/>
        </a:xfrm>
      </p:grpSpPr>
      <p:sp>
        <p:nvSpPr>
          <p:cNvPr id="112" name="Google Shape;112;p29"/>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13" name="Google Shape;113;p29"/>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114" name="Google Shape;114;p29"/>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15" name="Google Shape;115;p29"/>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4000"/>
              <a:buFont typeface="Twentieth Century"/>
              <a:buNone/>
              <a:defRPr sz="4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9"/>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FFFFFF"/>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17"/>
        <p:cNvGrpSpPr/>
        <p:nvPr/>
      </p:nvGrpSpPr>
      <p:grpSpPr>
        <a:xfrm>
          <a:off x="0" y="0"/>
          <a:ext cx="0" cy="0"/>
          <a:chOff x="0" y="0"/>
          <a:chExt cx="0" cy="0"/>
        </a:xfrm>
      </p:grpSpPr>
      <p:sp>
        <p:nvSpPr>
          <p:cNvPr id="118" name="Google Shape;118;p30"/>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19" name="Google Shape;119;p30"/>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3366FF"/>
              </a:buClr>
              <a:buSzPts val="4000"/>
              <a:buFont typeface="Twentieth Century"/>
              <a:buNone/>
              <a:defRPr sz="4000" b="1" cap="none">
                <a:solidFill>
                  <a:srgbClr val="3366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30"/>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1"/>
        <p:cNvGrpSpPr/>
        <p:nvPr/>
      </p:nvGrpSpPr>
      <p:grpSpPr>
        <a:xfrm>
          <a:off x="0" y="0"/>
          <a:ext cx="0" cy="0"/>
          <a:chOff x="0" y="0"/>
          <a:chExt cx="0" cy="0"/>
        </a:xfrm>
      </p:grpSpPr>
      <p:sp>
        <p:nvSpPr>
          <p:cNvPr id="122" name="Google Shape;122;p3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rgbClr val="3366FF"/>
                </a:solidFill>
              </a:defRPr>
            </a:lvl1pPr>
            <a:lvl2pPr lvl="1" algn="ctr">
              <a:lnSpc>
                <a:spcPct val="100000"/>
              </a:lnSpc>
              <a:spcBef>
                <a:spcPts val="560"/>
              </a:spcBef>
              <a:spcAft>
                <a:spcPts val="0"/>
              </a:spcAft>
              <a:buSzPts val="2800"/>
              <a:buNone/>
              <a:defRPr>
                <a:solidFill>
                  <a:srgbClr val="8F97C0"/>
                </a:solidFill>
              </a:defRPr>
            </a:lvl2pPr>
            <a:lvl3pPr lvl="2" algn="ctr">
              <a:lnSpc>
                <a:spcPct val="100000"/>
              </a:lnSpc>
              <a:spcBef>
                <a:spcPts val="480"/>
              </a:spcBef>
              <a:spcAft>
                <a:spcPts val="0"/>
              </a:spcAft>
              <a:buSzPts val="2400"/>
              <a:buNone/>
              <a:defRPr>
                <a:solidFill>
                  <a:srgbClr val="8F97C0"/>
                </a:solidFill>
              </a:defRPr>
            </a:lvl3pPr>
            <a:lvl4pPr lvl="3" algn="ctr">
              <a:lnSpc>
                <a:spcPct val="100000"/>
              </a:lnSpc>
              <a:spcBef>
                <a:spcPts val="400"/>
              </a:spcBef>
              <a:spcAft>
                <a:spcPts val="0"/>
              </a:spcAft>
              <a:buClr>
                <a:srgbClr val="8F97C0"/>
              </a:buClr>
              <a:buSzPts val="2000"/>
              <a:buNone/>
              <a:defRPr>
                <a:solidFill>
                  <a:srgbClr val="8F97C0"/>
                </a:solidFill>
              </a:defRPr>
            </a:lvl4pPr>
            <a:lvl5pPr lvl="4" algn="ctr">
              <a:lnSpc>
                <a:spcPct val="100000"/>
              </a:lnSpc>
              <a:spcBef>
                <a:spcPts val="400"/>
              </a:spcBef>
              <a:spcAft>
                <a:spcPts val="0"/>
              </a:spcAft>
              <a:buClr>
                <a:srgbClr val="8F97C0"/>
              </a:buClr>
              <a:buSzPts val="2000"/>
              <a:buNone/>
              <a:defRPr>
                <a:solidFill>
                  <a:srgbClr val="8F97C0"/>
                </a:solidFill>
              </a:defRPr>
            </a:lvl5pPr>
            <a:lvl6pPr lvl="5" algn="ctr">
              <a:lnSpc>
                <a:spcPct val="100000"/>
              </a:lnSpc>
              <a:spcBef>
                <a:spcPts val="400"/>
              </a:spcBef>
              <a:spcAft>
                <a:spcPts val="0"/>
              </a:spcAft>
              <a:buClr>
                <a:srgbClr val="8F97C0"/>
              </a:buClr>
              <a:buSzPts val="2000"/>
              <a:buNone/>
              <a:defRPr>
                <a:solidFill>
                  <a:srgbClr val="8F97C0"/>
                </a:solidFill>
              </a:defRPr>
            </a:lvl6pPr>
            <a:lvl7pPr lvl="6" algn="ctr">
              <a:lnSpc>
                <a:spcPct val="100000"/>
              </a:lnSpc>
              <a:spcBef>
                <a:spcPts val="400"/>
              </a:spcBef>
              <a:spcAft>
                <a:spcPts val="0"/>
              </a:spcAft>
              <a:buClr>
                <a:srgbClr val="8F97C0"/>
              </a:buClr>
              <a:buSzPts val="2000"/>
              <a:buNone/>
              <a:defRPr>
                <a:solidFill>
                  <a:srgbClr val="8F97C0"/>
                </a:solidFill>
              </a:defRPr>
            </a:lvl7pPr>
            <a:lvl8pPr lvl="7" algn="ctr">
              <a:lnSpc>
                <a:spcPct val="100000"/>
              </a:lnSpc>
              <a:spcBef>
                <a:spcPts val="400"/>
              </a:spcBef>
              <a:spcAft>
                <a:spcPts val="0"/>
              </a:spcAft>
              <a:buClr>
                <a:srgbClr val="8F97C0"/>
              </a:buClr>
              <a:buSzPts val="2000"/>
              <a:buNone/>
              <a:defRPr>
                <a:solidFill>
                  <a:srgbClr val="8F97C0"/>
                </a:solidFill>
              </a:defRPr>
            </a:lvl8pPr>
            <a:lvl9pPr lvl="8" algn="ctr">
              <a:lnSpc>
                <a:spcPct val="100000"/>
              </a:lnSpc>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32"/>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44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7" name="Google Shape;127;p3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28" name="Google Shape;128;p32"/>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29" name="Google Shape;129;p32"/>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2" name="Google Shape;22;p4"/>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0"/>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35"/>
        <p:cNvGrpSpPr/>
        <p:nvPr/>
      </p:nvGrpSpPr>
      <p:grpSpPr>
        <a:xfrm>
          <a:off x="0" y="0"/>
          <a:ext cx="0" cy="0"/>
          <a:chOff x="0" y="0"/>
          <a:chExt cx="0" cy="0"/>
        </a:xfrm>
      </p:grpSpPr>
      <p:sp>
        <p:nvSpPr>
          <p:cNvPr id="136" name="Google Shape;136;p35"/>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7"/>
        <p:cNvGrpSpPr/>
        <p:nvPr/>
      </p:nvGrpSpPr>
      <p:grpSpPr>
        <a:xfrm>
          <a:off x="0" y="0"/>
          <a:ext cx="0" cy="0"/>
          <a:chOff x="0" y="0"/>
          <a:chExt cx="0" cy="0"/>
        </a:xfrm>
      </p:grpSpPr>
      <p:sp>
        <p:nvSpPr>
          <p:cNvPr id="138" name="Google Shape;138;p36"/>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6"/>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40"/>
        <p:cNvGrpSpPr/>
        <p:nvPr/>
      </p:nvGrpSpPr>
      <p:grpSpPr>
        <a:xfrm>
          <a:off x="0" y="0"/>
          <a:ext cx="0" cy="0"/>
          <a:chOff x="0" y="0"/>
          <a:chExt cx="0" cy="0"/>
        </a:xfrm>
      </p:grpSpPr>
      <p:sp>
        <p:nvSpPr>
          <p:cNvPr id="141" name="Google Shape;141;p3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4000"/>
              <a:buFont typeface="Twentieth Century"/>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3A54A5"/>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43"/>
        <p:cNvGrpSpPr/>
        <p:nvPr/>
      </p:nvGrpSpPr>
      <p:grpSpPr>
        <a:xfrm>
          <a:off x="0" y="0"/>
          <a:ext cx="0" cy="0"/>
          <a:chOff x="0" y="0"/>
          <a:chExt cx="0" cy="0"/>
        </a:xfrm>
      </p:grpSpPr>
      <p:sp>
        <p:nvSpPr>
          <p:cNvPr id="144" name="Google Shape;144;p38"/>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45" name="Google Shape;145;p38"/>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146" name="Google Shape;146;p38"/>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47" name="Google Shape;147;p38"/>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4000"/>
              <a:buFont typeface="Twentieth Century"/>
              <a:buNone/>
              <a:defRPr sz="4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38"/>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FFFFFF"/>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49"/>
        <p:cNvGrpSpPr/>
        <p:nvPr/>
      </p:nvGrpSpPr>
      <p:grpSpPr>
        <a:xfrm>
          <a:off x="0" y="0"/>
          <a:ext cx="0" cy="0"/>
          <a:chOff x="0" y="0"/>
          <a:chExt cx="0" cy="0"/>
        </a:xfrm>
      </p:grpSpPr>
      <p:sp>
        <p:nvSpPr>
          <p:cNvPr id="150" name="Google Shape;150;p39"/>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51" name="Google Shape;151;p39"/>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3366FF"/>
              </a:buClr>
              <a:buSzPts val="4000"/>
              <a:buFont typeface="Twentieth Century"/>
              <a:buNone/>
              <a:defRPr sz="4000" b="1" cap="none">
                <a:solidFill>
                  <a:srgbClr val="3366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39"/>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3"/>
        <p:cNvGrpSpPr/>
        <p:nvPr/>
      </p:nvGrpSpPr>
      <p:grpSpPr>
        <a:xfrm>
          <a:off x="0" y="0"/>
          <a:ext cx="0" cy="0"/>
          <a:chOff x="0" y="0"/>
          <a:chExt cx="0" cy="0"/>
        </a:xfrm>
      </p:grpSpPr>
      <p:sp>
        <p:nvSpPr>
          <p:cNvPr id="154" name="Google Shape;154;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rgbClr val="3366FF"/>
                </a:solidFill>
              </a:defRPr>
            </a:lvl1pPr>
            <a:lvl2pPr lvl="1" algn="ctr">
              <a:lnSpc>
                <a:spcPct val="100000"/>
              </a:lnSpc>
              <a:spcBef>
                <a:spcPts val="560"/>
              </a:spcBef>
              <a:spcAft>
                <a:spcPts val="0"/>
              </a:spcAft>
              <a:buSzPts val="2800"/>
              <a:buNone/>
              <a:defRPr>
                <a:solidFill>
                  <a:srgbClr val="8F97C0"/>
                </a:solidFill>
              </a:defRPr>
            </a:lvl2pPr>
            <a:lvl3pPr lvl="2" algn="ctr">
              <a:lnSpc>
                <a:spcPct val="100000"/>
              </a:lnSpc>
              <a:spcBef>
                <a:spcPts val="480"/>
              </a:spcBef>
              <a:spcAft>
                <a:spcPts val="0"/>
              </a:spcAft>
              <a:buSzPts val="2400"/>
              <a:buNone/>
              <a:defRPr>
                <a:solidFill>
                  <a:srgbClr val="8F97C0"/>
                </a:solidFill>
              </a:defRPr>
            </a:lvl3pPr>
            <a:lvl4pPr lvl="3" algn="ctr">
              <a:lnSpc>
                <a:spcPct val="100000"/>
              </a:lnSpc>
              <a:spcBef>
                <a:spcPts val="400"/>
              </a:spcBef>
              <a:spcAft>
                <a:spcPts val="0"/>
              </a:spcAft>
              <a:buClr>
                <a:srgbClr val="8F97C0"/>
              </a:buClr>
              <a:buSzPts val="2000"/>
              <a:buNone/>
              <a:defRPr>
                <a:solidFill>
                  <a:srgbClr val="8F97C0"/>
                </a:solidFill>
              </a:defRPr>
            </a:lvl4pPr>
            <a:lvl5pPr lvl="4" algn="ctr">
              <a:lnSpc>
                <a:spcPct val="100000"/>
              </a:lnSpc>
              <a:spcBef>
                <a:spcPts val="400"/>
              </a:spcBef>
              <a:spcAft>
                <a:spcPts val="0"/>
              </a:spcAft>
              <a:buClr>
                <a:srgbClr val="8F97C0"/>
              </a:buClr>
              <a:buSzPts val="2000"/>
              <a:buNone/>
              <a:defRPr>
                <a:solidFill>
                  <a:srgbClr val="8F97C0"/>
                </a:solidFill>
              </a:defRPr>
            </a:lvl5pPr>
            <a:lvl6pPr lvl="5" algn="ctr">
              <a:lnSpc>
                <a:spcPct val="100000"/>
              </a:lnSpc>
              <a:spcBef>
                <a:spcPts val="400"/>
              </a:spcBef>
              <a:spcAft>
                <a:spcPts val="0"/>
              </a:spcAft>
              <a:buClr>
                <a:srgbClr val="8F97C0"/>
              </a:buClr>
              <a:buSzPts val="2000"/>
              <a:buNone/>
              <a:defRPr>
                <a:solidFill>
                  <a:srgbClr val="8F97C0"/>
                </a:solidFill>
              </a:defRPr>
            </a:lvl6pPr>
            <a:lvl7pPr lvl="6" algn="ctr">
              <a:lnSpc>
                <a:spcPct val="100000"/>
              </a:lnSpc>
              <a:spcBef>
                <a:spcPts val="400"/>
              </a:spcBef>
              <a:spcAft>
                <a:spcPts val="0"/>
              </a:spcAft>
              <a:buClr>
                <a:srgbClr val="8F97C0"/>
              </a:buClr>
              <a:buSzPts val="2000"/>
              <a:buNone/>
              <a:defRPr>
                <a:solidFill>
                  <a:srgbClr val="8F97C0"/>
                </a:solidFill>
              </a:defRPr>
            </a:lvl7pPr>
            <a:lvl8pPr lvl="7" algn="ctr">
              <a:lnSpc>
                <a:spcPct val="100000"/>
              </a:lnSpc>
              <a:spcBef>
                <a:spcPts val="400"/>
              </a:spcBef>
              <a:spcAft>
                <a:spcPts val="0"/>
              </a:spcAft>
              <a:buClr>
                <a:srgbClr val="8F97C0"/>
              </a:buClr>
              <a:buSzPts val="2000"/>
              <a:buNone/>
              <a:defRPr>
                <a:solidFill>
                  <a:srgbClr val="8F97C0"/>
                </a:solidFill>
              </a:defRPr>
            </a:lvl8pPr>
            <a:lvl9pPr lvl="8" algn="ctr">
              <a:lnSpc>
                <a:spcPct val="100000"/>
              </a:lnSpc>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6"/>
        <p:cNvGrpSpPr/>
        <p:nvPr/>
      </p:nvGrpSpPr>
      <p:grpSpPr>
        <a:xfrm>
          <a:off x="0" y="0"/>
          <a:ext cx="0" cy="0"/>
          <a:chOff x="0" y="0"/>
          <a:chExt cx="0" cy="0"/>
        </a:xfrm>
      </p:grpSpPr>
      <p:sp>
        <p:nvSpPr>
          <p:cNvPr id="157" name="Google Shape;157;p41"/>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41"/>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59" name="Google Shape;159;p41"/>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0"/>
        <p:cNvGrpSpPr/>
        <p:nvPr/>
      </p:nvGrpSpPr>
      <p:grpSpPr>
        <a:xfrm>
          <a:off x="0" y="0"/>
          <a:ext cx="0" cy="0"/>
          <a:chOff x="0" y="0"/>
          <a:chExt cx="0" cy="0"/>
        </a:xfrm>
      </p:grpSpPr>
      <p:sp>
        <p:nvSpPr>
          <p:cNvPr id="161" name="Google Shape;161;p42"/>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44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4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63" name="Google Shape;163;p4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64" name="Google Shape;164;p42"/>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65" name="Google Shape;165;p42"/>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67" name="Google Shape;167;p4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9" name="Google Shape;16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0" name="Google Shape;17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52155" y="377391"/>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71"/>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6"/>
        <p:cNvGrpSpPr/>
        <p:nvPr/>
      </p:nvGrpSpPr>
      <p:grpSpPr>
        <a:xfrm>
          <a:off x="0" y="0"/>
          <a:ext cx="0" cy="0"/>
          <a:chOff x="0" y="0"/>
          <a:chExt cx="0" cy="0"/>
        </a:xfrm>
      </p:grpSpPr>
      <p:sp>
        <p:nvSpPr>
          <p:cNvPr id="177" name="Google Shape;177;p46"/>
          <p:cNvSpPr txBox="1">
            <a:spLocks noGrp="1"/>
          </p:cNvSpPr>
          <p:nvPr>
            <p:ph type="title"/>
          </p:nvPr>
        </p:nvSpPr>
        <p:spPr>
          <a:xfrm>
            <a:off x="364604"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6"/>
          <p:cNvSpPr txBox="1">
            <a:spLocks noGrp="1"/>
          </p:cNvSpPr>
          <p:nvPr>
            <p:ph type="body" idx="1"/>
          </p:nvPr>
        </p:nvSpPr>
        <p:spPr>
          <a:xfrm>
            <a:off x="364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79" name="Google Shape;179;p46"/>
          <p:cNvSpPr txBox="1">
            <a:spLocks noGrp="1"/>
          </p:cNvSpPr>
          <p:nvPr>
            <p:ph type="body" idx="2"/>
          </p:nvPr>
        </p:nvSpPr>
        <p:spPr>
          <a:xfrm>
            <a:off x="4555604" y="1600200"/>
            <a:ext cx="4038600" cy="469718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Clr>
                <a:schemeClr val="dk2"/>
              </a:buClr>
              <a:buSzPts val="1800"/>
              <a:buChar char="•"/>
              <a:defRPr sz="1800"/>
            </a:lvl4pPr>
            <a:lvl5pPr marL="2286000" lvl="4" indent="-342900" algn="l">
              <a:lnSpc>
                <a:spcPct val="100000"/>
              </a:lnSpc>
              <a:spcBef>
                <a:spcPts val="360"/>
              </a:spcBef>
              <a:spcAft>
                <a:spcPts val="0"/>
              </a:spcAft>
              <a:buClr>
                <a:schemeClr val="dk2"/>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0"/>
        <p:cNvGrpSpPr/>
        <p:nvPr/>
      </p:nvGrpSpPr>
      <p:grpSpPr>
        <a:xfrm>
          <a:off x="0" y="0"/>
          <a:ext cx="0" cy="0"/>
          <a:chOff x="0" y="0"/>
          <a:chExt cx="0" cy="0"/>
        </a:xfrm>
      </p:grpSpPr>
      <p:sp>
        <p:nvSpPr>
          <p:cNvPr id="181" name="Google Shape;181;p4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4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SzPts val="3200"/>
              <a:buNone/>
              <a:defRPr>
                <a:solidFill>
                  <a:srgbClr val="3366FF"/>
                </a:solidFill>
              </a:defRPr>
            </a:lvl1pPr>
            <a:lvl2pPr lvl="1" algn="ctr">
              <a:lnSpc>
                <a:spcPct val="100000"/>
              </a:lnSpc>
              <a:spcBef>
                <a:spcPts val="560"/>
              </a:spcBef>
              <a:spcAft>
                <a:spcPts val="0"/>
              </a:spcAft>
              <a:buSzPts val="2800"/>
              <a:buNone/>
              <a:defRPr>
                <a:solidFill>
                  <a:srgbClr val="8F97C0"/>
                </a:solidFill>
              </a:defRPr>
            </a:lvl2pPr>
            <a:lvl3pPr lvl="2" algn="ctr">
              <a:lnSpc>
                <a:spcPct val="100000"/>
              </a:lnSpc>
              <a:spcBef>
                <a:spcPts val="480"/>
              </a:spcBef>
              <a:spcAft>
                <a:spcPts val="0"/>
              </a:spcAft>
              <a:buSzPts val="2400"/>
              <a:buNone/>
              <a:defRPr>
                <a:solidFill>
                  <a:srgbClr val="8F97C0"/>
                </a:solidFill>
              </a:defRPr>
            </a:lvl3pPr>
            <a:lvl4pPr lvl="3" algn="ctr">
              <a:lnSpc>
                <a:spcPct val="100000"/>
              </a:lnSpc>
              <a:spcBef>
                <a:spcPts val="400"/>
              </a:spcBef>
              <a:spcAft>
                <a:spcPts val="0"/>
              </a:spcAft>
              <a:buClr>
                <a:srgbClr val="8F97C0"/>
              </a:buClr>
              <a:buSzPts val="2000"/>
              <a:buNone/>
              <a:defRPr>
                <a:solidFill>
                  <a:srgbClr val="8F97C0"/>
                </a:solidFill>
              </a:defRPr>
            </a:lvl4pPr>
            <a:lvl5pPr lvl="4" algn="ctr">
              <a:lnSpc>
                <a:spcPct val="100000"/>
              </a:lnSpc>
              <a:spcBef>
                <a:spcPts val="400"/>
              </a:spcBef>
              <a:spcAft>
                <a:spcPts val="0"/>
              </a:spcAft>
              <a:buClr>
                <a:srgbClr val="8F97C0"/>
              </a:buClr>
              <a:buSzPts val="2000"/>
              <a:buNone/>
              <a:defRPr>
                <a:solidFill>
                  <a:srgbClr val="8F97C0"/>
                </a:solidFill>
              </a:defRPr>
            </a:lvl5pPr>
            <a:lvl6pPr lvl="5" algn="ctr">
              <a:lnSpc>
                <a:spcPct val="100000"/>
              </a:lnSpc>
              <a:spcBef>
                <a:spcPts val="400"/>
              </a:spcBef>
              <a:spcAft>
                <a:spcPts val="0"/>
              </a:spcAft>
              <a:buClr>
                <a:srgbClr val="8F97C0"/>
              </a:buClr>
              <a:buSzPts val="2000"/>
              <a:buNone/>
              <a:defRPr>
                <a:solidFill>
                  <a:srgbClr val="8F97C0"/>
                </a:solidFill>
              </a:defRPr>
            </a:lvl6pPr>
            <a:lvl7pPr lvl="6" algn="ctr">
              <a:lnSpc>
                <a:spcPct val="100000"/>
              </a:lnSpc>
              <a:spcBef>
                <a:spcPts val="400"/>
              </a:spcBef>
              <a:spcAft>
                <a:spcPts val="0"/>
              </a:spcAft>
              <a:buClr>
                <a:srgbClr val="8F97C0"/>
              </a:buClr>
              <a:buSzPts val="2000"/>
              <a:buNone/>
              <a:defRPr>
                <a:solidFill>
                  <a:srgbClr val="8F97C0"/>
                </a:solidFill>
              </a:defRPr>
            </a:lvl7pPr>
            <a:lvl8pPr lvl="7" algn="ctr">
              <a:lnSpc>
                <a:spcPct val="100000"/>
              </a:lnSpc>
              <a:spcBef>
                <a:spcPts val="400"/>
              </a:spcBef>
              <a:spcAft>
                <a:spcPts val="0"/>
              </a:spcAft>
              <a:buClr>
                <a:srgbClr val="8F97C0"/>
              </a:buClr>
              <a:buSzPts val="2000"/>
              <a:buNone/>
              <a:defRPr>
                <a:solidFill>
                  <a:srgbClr val="8F97C0"/>
                </a:solidFill>
              </a:defRPr>
            </a:lvl8pPr>
            <a:lvl9pPr lvl="8" algn="ctr">
              <a:lnSpc>
                <a:spcPct val="100000"/>
              </a:lnSpc>
              <a:spcBef>
                <a:spcPts val="400"/>
              </a:spcBef>
              <a:spcAft>
                <a:spcPts val="0"/>
              </a:spcAft>
              <a:buClr>
                <a:srgbClr val="8F97C0"/>
              </a:buClr>
              <a:buSzPts val="2000"/>
              <a:buNone/>
              <a:defRPr>
                <a:solidFill>
                  <a:srgbClr val="8F97C0"/>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3"/>
        <p:cNvGrpSpPr/>
        <p:nvPr/>
      </p:nvGrpSpPr>
      <p:grpSpPr>
        <a:xfrm>
          <a:off x="0" y="0"/>
          <a:ext cx="0" cy="0"/>
          <a:chOff x="0" y="0"/>
          <a:chExt cx="0" cy="0"/>
        </a:xfrm>
      </p:grpSpPr>
      <p:sp>
        <p:nvSpPr>
          <p:cNvPr id="184" name="Google Shape;184;p48"/>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48"/>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Clr>
                <a:schemeClr val="dk2"/>
              </a:buClr>
              <a:buSzPts val="1800"/>
              <a:buChar char="•"/>
              <a:defRPr/>
            </a:lvl4pPr>
            <a:lvl5pPr marL="2286000" lvl="4" indent="-342900" algn="l">
              <a:lnSpc>
                <a:spcPct val="100000"/>
              </a:lnSpc>
              <a:spcBef>
                <a:spcPts val="360"/>
              </a:spcBef>
              <a:spcAft>
                <a:spcPts val="0"/>
              </a:spcAft>
              <a:buClr>
                <a:schemeClr val="dk2"/>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186"/>
        <p:cNvGrpSpPr/>
        <p:nvPr/>
      </p:nvGrpSpPr>
      <p:grpSpPr>
        <a:xfrm>
          <a:off x="0" y="0"/>
          <a:ext cx="0" cy="0"/>
          <a:chOff x="0" y="0"/>
          <a:chExt cx="0" cy="0"/>
        </a:xfrm>
      </p:grpSpPr>
      <p:sp>
        <p:nvSpPr>
          <p:cNvPr id="187" name="Google Shape;187;p4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4000"/>
              <a:buFont typeface="Twentieth Century"/>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4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3A54A5"/>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89"/>
        <p:cNvGrpSpPr/>
        <p:nvPr/>
      </p:nvGrpSpPr>
      <p:grpSpPr>
        <a:xfrm>
          <a:off x="0" y="0"/>
          <a:ext cx="0" cy="0"/>
          <a:chOff x="0" y="0"/>
          <a:chExt cx="0" cy="0"/>
        </a:xfrm>
      </p:grpSpPr>
      <p:sp>
        <p:nvSpPr>
          <p:cNvPr id="190" name="Google Shape;190;p50"/>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91" name="Google Shape;191;p50"/>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192" name="Google Shape;192;p50"/>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93" name="Google Shape;193;p50"/>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4000"/>
              <a:buFont typeface="Twentieth Century"/>
              <a:buNone/>
              <a:defRPr sz="4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50"/>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FFFFFF"/>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95"/>
        <p:cNvGrpSpPr/>
        <p:nvPr/>
      </p:nvGrpSpPr>
      <p:grpSpPr>
        <a:xfrm>
          <a:off x="0" y="0"/>
          <a:ext cx="0" cy="0"/>
          <a:chOff x="0" y="0"/>
          <a:chExt cx="0" cy="0"/>
        </a:xfrm>
      </p:grpSpPr>
      <p:sp>
        <p:nvSpPr>
          <p:cNvPr id="196" name="Google Shape;196;p51"/>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197" name="Google Shape;197;p51"/>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3366FF"/>
              </a:buClr>
              <a:buSzPts val="4000"/>
              <a:buFont typeface="Twentieth Century"/>
              <a:buNone/>
              <a:defRPr sz="4000" b="1" cap="none">
                <a:solidFill>
                  <a:srgbClr val="3366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1"/>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9"/>
        <p:cNvGrpSpPr/>
        <p:nvPr/>
      </p:nvGrpSpPr>
      <p:grpSpPr>
        <a:xfrm>
          <a:off x="0" y="0"/>
          <a:ext cx="0" cy="0"/>
          <a:chOff x="0" y="0"/>
          <a:chExt cx="0" cy="0"/>
        </a:xfrm>
      </p:grpSpPr>
      <p:sp>
        <p:nvSpPr>
          <p:cNvPr id="200" name="Google Shape;200;p52"/>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44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52"/>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02" name="Google Shape;202;p52"/>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03" name="Google Shape;203;p52"/>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04" name="Google Shape;204;p52"/>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5"/>
        <p:cNvGrpSpPr/>
        <p:nvPr/>
      </p:nvGrpSpPr>
      <p:grpSpPr>
        <a:xfrm>
          <a:off x="0" y="0"/>
          <a:ext cx="0" cy="0"/>
          <a:chOff x="0" y="0"/>
          <a:chExt cx="0" cy="0"/>
        </a:xfrm>
      </p:grpSpPr>
      <p:sp>
        <p:nvSpPr>
          <p:cNvPr id="206" name="Google Shape;206;p5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8" name="Google Shape;20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9" name="Google Shape;20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21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Header" type="secHead">
  <p:cSld name="SECTION_HEADER">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4000"/>
              <a:buFont typeface="Twentieth Century"/>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2000"/>
              <a:buNone/>
              <a:defRPr sz="2000">
                <a:solidFill>
                  <a:srgbClr val="3A54A5"/>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8"/>
        <p:cNvGrpSpPr/>
        <p:nvPr/>
      </p:nvGrpSpPr>
      <p:grpSpPr>
        <a:xfrm>
          <a:off x="0" y="0"/>
          <a:ext cx="0" cy="0"/>
          <a:chOff x="0" y="0"/>
          <a:chExt cx="0" cy="0"/>
        </a:xfrm>
      </p:grpSpPr>
      <p:sp>
        <p:nvSpPr>
          <p:cNvPr id="29" name="Google Shape;29;p7"/>
          <p:cNvSpPr/>
          <p:nvPr/>
        </p:nvSpPr>
        <p:spPr>
          <a:xfrm>
            <a:off x="-388471" y="-254000"/>
            <a:ext cx="4273177" cy="176305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0" name="Google Shape;30;p7"/>
          <p:cNvSpPr/>
          <p:nvPr/>
        </p:nvSpPr>
        <p:spPr>
          <a:xfrm>
            <a:off x="557958" y="-2443850"/>
            <a:ext cx="8078043" cy="7897381"/>
          </a:xfrm>
          <a:prstGeom prst="roundRect">
            <a:avLst>
              <a:gd name="adj" fmla="val 16667"/>
            </a:avLst>
          </a:prstGeom>
          <a:solidFill>
            <a:srgbClr val="BCC6E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BCC6E8"/>
              </a:solidFill>
              <a:latin typeface="Calibri"/>
              <a:ea typeface="Calibri"/>
              <a:cs typeface="Calibri"/>
              <a:sym typeface="Calibri"/>
            </a:endParaRPr>
          </a:p>
        </p:txBody>
      </p:sp>
      <p:sp>
        <p:nvSpPr>
          <p:cNvPr id="31" name="Google Shape;31;p7"/>
          <p:cNvSpPr/>
          <p:nvPr/>
        </p:nvSpPr>
        <p:spPr>
          <a:xfrm>
            <a:off x="722313" y="-2106699"/>
            <a:ext cx="7772400" cy="7394492"/>
          </a:xfrm>
          <a:prstGeom prst="roundRect">
            <a:avLst>
              <a:gd name="adj" fmla="val 16667"/>
            </a:avLst>
          </a:prstGeom>
          <a:solidFill>
            <a:srgbClr val="336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2" name="Google Shape;32;p7"/>
          <p:cNvSpPr txBox="1">
            <a:spLocks noGrp="1"/>
          </p:cNvSpPr>
          <p:nvPr>
            <p:ph type="title"/>
          </p:nvPr>
        </p:nvSpPr>
        <p:spPr>
          <a:xfrm>
            <a:off x="1394662" y="3798999"/>
            <a:ext cx="7211452"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FFFFFF"/>
              </a:buClr>
              <a:buSzPts val="4000"/>
              <a:buFont typeface="Twentieth Century"/>
              <a:buNone/>
              <a:defRPr sz="4000" b="1" cap="none">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body" idx="1"/>
          </p:nvPr>
        </p:nvSpPr>
        <p:spPr>
          <a:xfrm>
            <a:off x="1708425" y="4630384"/>
            <a:ext cx="7628125" cy="651044"/>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00"/>
              </a:spcBef>
              <a:spcAft>
                <a:spcPts val="0"/>
              </a:spcAft>
              <a:buSzPts val="2000"/>
              <a:buNone/>
              <a:defRPr sz="2000">
                <a:solidFill>
                  <a:srgbClr val="FFFFFF"/>
                </a:solidFill>
              </a:defRPr>
            </a:lvl1pPr>
            <a:lvl2pPr marL="914400" lvl="1" indent="-228600" algn="l">
              <a:lnSpc>
                <a:spcPct val="100000"/>
              </a:lnSpc>
              <a:spcBef>
                <a:spcPts val="360"/>
              </a:spcBef>
              <a:spcAft>
                <a:spcPts val="0"/>
              </a:spcAft>
              <a:buSzPts val="1800"/>
              <a:buNone/>
              <a:defRPr sz="1800">
                <a:solidFill>
                  <a:srgbClr val="8F97C0"/>
                </a:solidFill>
              </a:defRPr>
            </a:lvl2pPr>
            <a:lvl3pPr marL="1371600" lvl="2" indent="-228600" algn="l">
              <a:lnSpc>
                <a:spcPct val="100000"/>
              </a:lnSpc>
              <a:spcBef>
                <a:spcPts val="320"/>
              </a:spcBef>
              <a:spcAft>
                <a:spcPts val="0"/>
              </a:spcAft>
              <a:buSzPts val="1600"/>
              <a:buNone/>
              <a:defRPr sz="1600">
                <a:solidFill>
                  <a:srgbClr val="8F97C0"/>
                </a:solidFill>
              </a:defRPr>
            </a:lvl3pPr>
            <a:lvl4pPr marL="1828800" lvl="3" indent="-228600" algn="l">
              <a:lnSpc>
                <a:spcPct val="100000"/>
              </a:lnSpc>
              <a:spcBef>
                <a:spcPts val="280"/>
              </a:spcBef>
              <a:spcAft>
                <a:spcPts val="0"/>
              </a:spcAft>
              <a:buClr>
                <a:srgbClr val="8F97C0"/>
              </a:buClr>
              <a:buSzPts val="1400"/>
              <a:buNone/>
              <a:defRPr sz="1400">
                <a:solidFill>
                  <a:srgbClr val="8F97C0"/>
                </a:solidFill>
              </a:defRPr>
            </a:lvl4pPr>
            <a:lvl5pPr marL="2286000" lvl="4" indent="-228600" algn="l">
              <a:lnSpc>
                <a:spcPct val="100000"/>
              </a:lnSpc>
              <a:spcBef>
                <a:spcPts val="280"/>
              </a:spcBef>
              <a:spcAft>
                <a:spcPts val="0"/>
              </a:spcAft>
              <a:buClr>
                <a:srgbClr val="8F97C0"/>
              </a:buClr>
              <a:buSzPts val="1400"/>
              <a:buNone/>
              <a:defRPr sz="1400">
                <a:solidFill>
                  <a:srgbClr val="8F97C0"/>
                </a:solidFill>
              </a:defRPr>
            </a:lvl5pPr>
            <a:lvl6pPr marL="2743200" lvl="5" indent="-228600" algn="l">
              <a:lnSpc>
                <a:spcPct val="100000"/>
              </a:lnSpc>
              <a:spcBef>
                <a:spcPts val="280"/>
              </a:spcBef>
              <a:spcAft>
                <a:spcPts val="0"/>
              </a:spcAft>
              <a:buClr>
                <a:srgbClr val="8F97C0"/>
              </a:buClr>
              <a:buSzPts val="1400"/>
              <a:buNone/>
              <a:defRPr sz="1400">
                <a:solidFill>
                  <a:srgbClr val="8F97C0"/>
                </a:solidFill>
              </a:defRPr>
            </a:lvl6pPr>
            <a:lvl7pPr marL="3200400" lvl="6" indent="-228600" algn="l">
              <a:lnSpc>
                <a:spcPct val="100000"/>
              </a:lnSpc>
              <a:spcBef>
                <a:spcPts val="280"/>
              </a:spcBef>
              <a:spcAft>
                <a:spcPts val="0"/>
              </a:spcAft>
              <a:buClr>
                <a:srgbClr val="8F97C0"/>
              </a:buClr>
              <a:buSzPts val="1400"/>
              <a:buNone/>
              <a:defRPr sz="1400">
                <a:solidFill>
                  <a:srgbClr val="8F97C0"/>
                </a:solidFill>
              </a:defRPr>
            </a:lvl7pPr>
            <a:lvl8pPr marL="3657600" lvl="7" indent="-228600" algn="l">
              <a:lnSpc>
                <a:spcPct val="100000"/>
              </a:lnSpc>
              <a:spcBef>
                <a:spcPts val="280"/>
              </a:spcBef>
              <a:spcAft>
                <a:spcPts val="0"/>
              </a:spcAft>
              <a:buClr>
                <a:srgbClr val="8F97C0"/>
              </a:buClr>
              <a:buSzPts val="1400"/>
              <a:buNone/>
              <a:defRPr sz="1400">
                <a:solidFill>
                  <a:srgbClr val="8F97C0"/>
                </a:solidFill>
              </a:defRPr>
            </a:lvl8pPr>
            <a:lvl9pPr marL="4114800" lvl="8" indent="-228600" algn="l">
              <a:lnSpc>
                <a:spcPct val="100000"/>
              </a:lnSpc>
              <a:spcBef>
                <a:spcPts val="280"/>
              </a:spcBef>
              <a:spcAft>
                <a:spcPts val="0"/>
              </a:spcAft>
              <a:buClr>
                <a:srgbClr val="8F97C0"/>
              </a:buClr>
              <a:buSzPts val="1400"/>
              <a:buNone/>
              <a:defRPr sz="1400">
                <a:solidFill>
                  <a:srgbClr val="8F97C0"/>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34"/>
        <p:cNvGrpSpPr/>
        <p:nvPr/>
      </p:nvGrpSpPr>
      <p:grpSpPr>
        <a:xfrm>
          <a:off x="0" y="0"/>
          <a:ext cx="0" cy="0"/>
          <a:chOff x="0" y="0"/>
          <a:chExt cx="0" cy="0"/>
        </a:xfrm>
      </p:grpSpPr>
      <p:sp>
        <p:nvSpPr>
          <p:cNvPr id="35" name="Google Shape;35;p8"/>
          <p:cNvSpPr/>
          <p:nvPr/>
        </p:nvSpPr>
        <p:spPr>
          <a:xfrm>
            <a:off x="740809" y="705949"/>
            <a:ext cx="5185667" cy="4875250"/>
          </a:xfrm>
          <a:prstGeom prst="roundRect">
            <a:avLst>
              <a:gd name="adj" fmla="val 16667"/>
            </a:avLst>
          </a:prstGeom>
          <a:noFill/>
          <a:ln w="76200" cap="flat" cmpd="sng">
            <a:solidFill>
              <a:srgbClr val="BCC6E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
        <p:nvSpPr>
          <p:cNvPr id="36" name="Google Shape;36;p8"/>
          <p:cNvSpPr txBox="1">
            <a:spLocks noGrp="1"/>
          </p:cNvSpPr>
          <p:nvPr>
            <p:ph type="title"/>
          </p:nvPr>
        </p:nvSpPr>
        <p:spPr>
          <a:xfrm>
            <a:off x="1202112" y="4558618"/>
            <a:ext cx="4630293" cy="838419"/>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3366FF"/>
              </a:buClr>
              <a:buSzPts val="4000"/>
              <a:buFont typeface="Twentieth Century"/>
              <a:buNone/>
              <a:defRPr sz="4000" b="1" cap="none">
                <a:solidFill>
                  <a:srgbClr val="3366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8"/>
          <p:cNvSpPr/>
          <p:nvPr/>
        </p:nvSpPr>
        <p:spPr>
          <a:xfrm>
            <a:off x="924307" y="844331"/>
            <a:ext cx="5185667" cy="4875250"/>
          </a:xfrm>
          <a:prstGeom prst="roundRect">
            <a:avLst>
              <a:gd name="adj" fmla="val 16667"/>
            </a:avLst>
          </a:prstGeom>
          <a:noFill/>
          <a:ln w="762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2AC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324920" y="502281"/>
            <a:ext cx="7297840"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4400"/>
              <a:buFont typeface="Twentieth Century"/>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body" idx="1"/>
          </p:nvPr>
        </p:nvSpPr>
        <p:spPr>
          <a:xfrm>
            <a:off x="324920" y="152188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9"/>
          <p:cNvSpPr txBox="1">
            <a:spLocks noGrp="1"/>
          </p:cNvSpPr>
          <p:nvPr>
            <p:ph type="body" idx="2"/>
          </p:nvPr>
        </p:nvSpPr>
        <p:spPr>
          <a:xfrm>
            <a:off x="324920" y="2161645"/>
            <a:ext cx="4040188"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9"/>
          <p:cNvSpPr txBox="1">
            <a:spLocks noGrp="1"/>
          </p:cNvSpPr>
          <p:nvPr>
            <p:ph type="body" idx="3"/>
          </p:nvPr>
        </p:nvSpPr>
        <p:spPr>
          <a:xfrm>
            <a:off x="4512745" y="152188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2400"/>
              <a:buNone/>
              <a:defRPr sz="2400" b="1"/>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Clr>
                <a:schemeClr val="dk2"/>
              </a:buClr>
              <a:buSzPts val="1600"/>
              <a:buNone/>
              <a:defRPr sz="1600" b="1"/>
            </a:lvl4pPr>
            <a:lvl5pPr marL="2286000" lvl="4" indent="-228600" algn="l">
              <a:lnSpc>
                <a:spcPct val="100000"/>
              </a:lnSpc>
              <a:spcBef>
                <a:spcPts val="320"/>
              </a:spcBef>
              <a:spcAft>
                <a:spcPts val="0"/>
              </a:spcAft>
              <a:buClr>
                <a:schemeClr val="dk2"/>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9"/>
          <p:cNvSpPr txBox="1">
            <a:spLocks noGrp="1"/>
          </p:cNvSpPr>
          <p:nvPr>
            <p:ph type="body" idx="4"/>
          </p:nvPr>
        </p:nvSpPr>
        <p:spPr>
          <a:xfrm>
            <a:off x="4512745" y="2161645"/>
            <a:ext cx="4041775" cy="4109282"/>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Clr>
                <a:schemeClr val="dk2"/>
              </a:buClr>
              <a:buSzPts val="1600"/>
              <a:buChar char="•"/>
              <a:defRPr sz="1600"/>
            </a:lvl4pPr>
            <a:lvl5pPr marL="2286000" lvl="4" indent="-330200" algn="l">
              <a:lnSpc>
                <a:spcPct val="100000"/>
              </a:lnSpc>
              <a:spcBef>
                <a:spcPts val="320"/>
              </a:spcBef>
              <a:spcAft>
                <a:spcPts val="0"/>
              </a:spcAft>
              <a:buClr>
                <a:schemeClr val="dk2"/>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7" name="Google Shape;47;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1pPr>
            <a:lvl2pPr marL="0" marR="0" lvl="1"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2pPr>
            <a:lvl3pPr marL="0" marR="0" lvl="2"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3pPr>
            <a:lvl4pPr marL="0" marR="0" lvl="3"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4pPr>
            <a:lvl5pPr marL="0" marR="0" lvl="4"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5pPr>
            <a:lvl6pPr marL="0" marR="0" lvl="5"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6pPr>
            <a:lvl7pPr marL="0" marR="0" lvl="6"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7pPr>
            <a:lvl8pPr marL="0" marR="0" lvl="7"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8pPr>
            <a:lvl9pPr marL="0" marR="0" lvl="8" indent="0" algn="l" rtl="0">
              <a:lnSpc>
                <a:spcPct val="100000"/>
              </a:lnSpc>
              <a:spcBef>
                <a:spcPts val="0"/>
              </a:spcBef>
              <a:spcAft>
                <a:spcPts val="0"/>
              </a:spcAft>
              <a:buClr>
                <a:srgbClr val="3A54A5"/>
              </a:buClr>
              <a:buSzPts val="1400"/>
              <a:buFont typeface="Calibri"/>
              <a:buNone/>
              <a:defRPr sz="1400" b="0" i="0" u="none" strike="noStrike" cap="none">
                <a:solidFill>
                  <a:srgbClr val="3A54A5"/>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1.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image" Target="../media/image1.jpg"/><Relationship Id="rId5" Type="http://schemas.openxmlformats.org/officeDocument/2006/relationships/slideLayout" Target="../slideLayouts/slideLayout45.xml"/><Relationship Id="rId10" Type="http://schemas.openxmlformats.org/officeDocument/2006/relationships/theme" Target="../theme/theme5.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lnSpc>
                <a:spcPct val="100000"/>
              </a:lnSpc>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1"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65298" y="350815"/>
            <a:ext cx="6987000" cy="9153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2"/>
          <p:cNvSpPr txBox="1">
            <a:spLocks noGrp="1"/>
          </p:cNvSpPr>
          <p:nvPr>
            <p:ph type="body" idx="1"/>
          </p:nvPr>
        </p:nvSpPr>
        <p:spPr>
          <a:xfrm>
            <a:off x="365298" y="1600200"/>
            <a:ext cx="8257500" cy="4691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lnSpc>
                <a:spcPct val="100000"/>
              </a:lnSpc>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53" name="Google Shape;53;p12" descr="Minnesota PBIS Logo (4).jpg"/>
          <p:cNvPicPr preferRelativeResize="0"/>
          <p:nvPr/>
        </p:nvPicPr>
        <p:blipFill rotWithShape="1">
          <a:blip r:embed="rId12">
            <a:alphaModFix/>
          </a:blip>
          <a:srcRect/>
          <a:stretch/>
        </p:blipFill>
        <p:spPr>
          <a:xfrm>
            <a:off x="7852304" y="6291268"/>
            <a:ext cx="1291694"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1"/>
        <p:cNvGrpSpPr/>
        <p:nvPr/>
      </p:nvGrpSpPr>
      <p:grpSpPr>
        <a:xfrm>
          <a:off x="0" y="0"/>
          <a:ext cx="0" cy="0"/>
          <a:chOff x="0" y="0"/>
          <a:chExt cx="0" cy="0"/>
        </a:xfrm>
      </p:grpSpPr>
      <p:sp>
        <p:nvSpPr>
          <p:cNvPr id="92" name="Google Shape;92;p23"/>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3" name="Google Shape;93;p2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lnSpc>
                <a:spcPct val="100000"/>
              </a:lnSpc>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94" name="Google Shape;94;p23"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1"/>
        <p:cNvGrpSpPr/>
        <p:nvPr/>
      </p:nvGrpSpPr>
      <p:grpSpPr>
        <a:xfrm>
          <a:off x="0" y="0"/>
          <a:ext cx="0" cy="0"/>
          <a:chOff x="0" y="0"/>
          <a:chExt cx="0" cy="0"/>
        </a:xfrm>
      </p:grpSpPr>
      <p:sp>
        <p:nvSpPr>
          <p:cNvPr id="132" name="Google Shape;132;p34"/>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3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lnSpc>
                <a:spcPct val="100000"/>
              </a:lnSpc>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4" name="Google Shape;134;p34" descr="Minnesota PBIS Logo (4).jpg"/>
          <p:cNvPicPr preferRelativeResize="0"/>
          <p:nvPr/>
        </p:nvPicPr>
        <p:blipFill rotWithShape="1">
          <a:blip r:embed="rId12">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45"/>
          <p:cNvSpPr txBox="1">
            <a:spLocks noGrp="1"/>
          </p:cNvSpPr>
          <p:nvPr>
            <p:ph type="title"/>
          </p:nvPr>
        </p:nvSpPr>
        <p:spPr>
          <a:xfrm>
            <a:off x="365298" y="350815"/>
            <a:ext cx="6987106" cy="915357"/>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4400"/>
              <a:buFont typeface="Twentieth Century"/>
              <a:buNone/>
              <a:defRPr sz="4400" b="0" i="0" u="none" strike="noStrike" cap="none">
                <a:solidFill>
                  <a:schemeClr val="dk2"/>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4" name="Google Shape;174;p45"/>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Noto Sans Symbols"/>
              <a:buChar char="▪"/>
              <a:defRPr sz="3200" b="0" i="0" u="none" strike="noStrike" cap="none">
                <a:solidFill>
                  <a:schemeClr val="dk2"/>
                </a:solidFill>
                <a:latin typeface="Twentieth Century"/>
                <a:ea typeface="Twentieth Century"/>
                <a:cs typeface="Twentieth Century"/>
                <a:sym typeface="Twentieth Century"/>
              </a:defRPr>
            </a:lvl1pPr>
            <a:lvl2pPr marL="914400" marR="0" lvl="1" indent="-406400" algn="l" rtl="0">
              <a:lnSpc>
                <a:spcPct val="100000"/>
              </a:lnSpc>
              <a:spcBef>
                <a:spcPts val="560"/>
              </a:spcBef>
              <a:spcAft>
                <a:spcPts val="0"/>
              </a:spcAft>
              <a:buClr>
                <a:schemeClr val="lt1"/>
              </a:buClr>
              <a:buSzPts val="2800"/>
              <a:buFont typeface="Noto Sans Symbols"/>
              <a:buChar char="▪"/>
              <a:defRPr sz="2800" b="0" i="0" u="none" strike="noStrike" cap="none">
                <a:solidFill>
                  <a:schemeClr val="dk2"/>
                </a:solidFill>
                <a:latin typeface="Twentieth Century"/>
                <a:ea typeface="Twentieth Century"/>
                <a:cs typeface="Twentieth Century"/>
                <a:sym typeface="Twentieth Century"/>
              </a:defRPr>
            </a:lvl2pPr>
            <a:lvl3pPr marL="1371600" marR="0" lvl="2" indent="-381000" algn="l" rtl="0">
              <a:lnSpc>
                <a:spcPct val="100000"/>
              </a:lnSpc>
              <a:spcBef>
                <a:spcPts val="480"/>
              </a:spcBef>
              <a:spcAft>
                <a:spcPts val="0"/>
              </a:spcAft>
              <a:buClr>
                <a:schemeClr val="accent2"/>
              </a:buClr>
              <a:buSzPts val="2400"/>
              <a:buFont typeface="Noto Sans Symbols"/>
              <a:buChar char="▪"/>
              <a:defRPr sz="2400" b="0" i="0" u="none" strike="noStrike" cap="none">
                <a:solidFill>
                  <a:schemeClr val="dk2"/>
                </a:solidFill>
                <a:latin typeface="Twentieth Century"/>
                <a:ea typeface="Twentieth Century"/>
                <a:cs typeface="Twentieth Century"/>
                <a:sym typeface="Twentieth Century"/>
              </a:defRPr>
            </a:lvl3pPr>
            <a:lvl4pPr marL="1828800" marR="0" lvl="3"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4pPr>
            <a:lvl5pPr marL="2286000" marR="0" lvl="4"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Twentieth Century"/>
                <a:ea typeface="Twentieth Century"/>
                <a:cs typeface="Twentieth Century"/>
                <a:sym typeface="Twentieth Century"/>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5" name="Google Shape;175;p45" descr="Minnesota PBIS Logo (4).jpg"/>
          <p:cNvPicPr preferRelativeResize="0"/>
          <p:nvPr/>
        </p:nvPicPr>
        <p:blipFill rotWithShape="1">
          <a:blip r:embed="rId11">
            <a:alphaModFix/>
          </a:blip>
          <a:srcRect/>
          <a:stretch/>
        </p:blipFill>
        <p:spPr>
          <a:xfrm>
            <a:off x="7852304" y="6291268"/>
            <a:ext cx="1291695" cy="5667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1.xml"/><Relationship Id="rId6" Type="http://schemas.openxmlformats.org/officeDocument/2006/relationships/hyperlink" Target="https://docs.google.com/document/d/1YsgbdpBe5mL0vM2GKAixFXmt_AdpnpTi4kPiYOVIxxA/edit?usp=sharing" TargetMode="External"/><Relationship Id="rId5" Type="http://schemas.openxmlformats.org/officeDocument/2006/relationships/image" Target="../media/image16.png"/><Relationship Id="rId4" Type="http://schemas.openxmlformats.org/officeDocument/2006/relationships/hyperlink" Target="https://www.youtube.com/watch?v=u23WEkt1FvM&amp;t=109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image" Target="../media/image18.jpg"/><Relationship Id="rId7" Type="http://schemas.openxmlformats.org/officeDocument/2006/relationships/image" Target="../media/image22.jpg"/><Relationship Id="rId12"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55" descr="Minnesota is printed in green at the top of the logo.  PBIS is printed in blue and white.  The 'S&quot; looks like a river with a red, yellow and green tree next to it." title="Minnesota PBIS Logo"/>
          <p:cNvPicPr preferRelativeResize="0"/>
          <p:nvPr/>
        </p:nvPicPr>
        <p:blipFill rotWithShape="1">
          <a:blip r:embed="rId3">
            <a:alphaModFix/>
          </a:blip>
          <a:srcRect/>
          <a:stretch/>
        </p:blipFill>
        <p:spPr>
          <a:xfrm>
            <a:off x="1828800" y="838200"/>
            <a:ext cx="5653944" cy="2480668"/>
          </a:xfrm>
          <a:prstGeom prst="rect">
            <a:avLst/>
          </a:prstGeom>
          <a:noFill/>
          <a:ln>
            <a:noFill/>
          </a:ln>
        </p:spPr>
      </p:pic>
      <p:sp>
        <p:nvSpPr>
          <p:cNvPr id="216" name="Google Shape;216;p55"/>
          <p:cNvSpPr txBox="1">
            <a:spLocks noGrp="1"/>
          </p:cNvSpPr>
          <p:nvPr>
            <p:ph type="ctrTitle"/>
          </p:nvPr>
        </p:nvSpPr>
        <p:spPr>
          <a:xfrm>
            <a:off x="140525" y="4114800"/>
            <a:ext cx="8881800" cy="1447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959"/>
              <a:buFont typeface="Twentieth Century"/>
              <a:buNone/>
            </a:pPr>
            <a:r>
              <a:rPr lang="en-US" sz="3959" dirty="0">
                <a:solidFill>
                  <a:srgbClr val="38761D"/>
                </a:solidFill>
              </a:rPr>
              <a:t>PBIS Team Training</a:t>
            </a:r>
            <a:r>
              <a:rPr lang="en-US" sz="3959" dirty="0">
                <a:solidFill>
                  <a:srgbClr val="CC0000"/>
                </a:solidFill>
              </a:rPr>
              <a:t/>
            </a:r>
            <a:br>
              <a:rPr lang="en-US" sz="3959" dirty="0">
                <a:solidFill>
                  <a:srgbClr val="CC0000"/>
                </a:solidFill>
              </a:rPr>
            </a:br>
            <a:r>
              <a:rPr lang="en-US" sz="3959" b="1" dirty="0">
                <a:solidFill>
                  <a:srgbClr val="CC0000"/>
                </a:solidFill>
              </a:rPr>
              <a:t> Non-Classroom Settings</a:t>
            </a:r>
            <a:endParaRPr sz="3959" b="1" dirty="0">
              <a:solidFill>
                <a:srgbClr val="CC0000"/>
              </a:solidFill>
            </a:endParaRPr>
          </a:p>
          <a:p>
            <a:pPr marL="0" lvl="0" indent="0" algn="ctr" rtl="0">
              <a:lnSpc>
                <a:spcPct val="100000"/>
              </a:lnSpc>
              <a:spcBef>
                <a:spcPts val="0"/>
              </a:spcBef>
              <a:spcAft>
                <a:spcPts val="0"/>
              </a:spcAft>
              <a:buClr>
                <a:schemeClr val="dk2"/>
              </a:buClr>
              <a:buSzPts val="3959"/>
              <a:buFont typeface="Twentieth Century"/>
              <a:buNone/>
            </a:pPr>
            <a:r>
              <a:rPr lang="en-US" sz="3959" b="1" dirty="0">
                <a:solidFill>
                  <a:srgbClr val="CC0000"/>
                </a:solidFill>
              </a:rPr>
              <a:t>Basic </a:t>
            </a:r>
            <a:r>
              <a:rPr lang="en-US" sz="3959" b="1" dirty="0" smtClean="0">
                <a:solidFill>
                  <a:srgbClr val="CC0000"/>
                </a:solidFill>
              </a:rPr>
              <a:t>Strategies</a:t>
            </a:r>
            <a:endParaRPr sz="3959" b="1" dirty="0">
              <a:solidFill>
                <a:srgbClr val="CC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64" descr="This is a road sign which shows there is a school bus stop ahead. " title="Bus stop ahead sign"/>
          <p:cNvPicPr preferRelativeResize="0"/>
          <p:nvPr/>
        </p:nvPicPr>
        <p:blipFill rotWithShape="1">
          <a:blip r:embed="rId3">
            <a:alphaModFix/>
          </a:blip>
          <a:srcRect/>
          <a:stretch/>
        </p:blipFill>
        <p:spPr>
          <a:xfrm>
            <a:off x="3505200" y="3276600"/>
            <a:ext cx="3060700" cy="3060700"/>
          </a:xfrm>
          <a:prstGeom prst="rect">
            <a:avLst/>
          </a:prstGeom>
          <a:noFill/>
          <a:ln>
            <a:noFill/>
          </a:ln>
        </p:spPr>
      </p:pic>
      <p:sp>
        <p:nvSpPr>
          <p:cNvPr id="284" name="Google Shape;284;p64"/>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1100"/>
              <a:buFont typeface="Merriweather"/>
              <a:buNone/>
            </a:pPr>
            <a:r>
              <a:rPr lang="en-US" sz="4000" b="0" i="0" u="none" strike="noStrike" cap="none">
                <a:solidFill>
                  <a:schemeClr val="dk1"/>
                </a:solidFill>
                <a:latin typeface="Merriweather"/>
                <a:ea typeface="Merriweather"/>
                <a:cs typeface="Merriweather"/>
                <a:sym typeface="Merriweather"/>
              </a:rPr>
              <a:t>	</a:t>
            </a:r>
            <a:r>
              <a:rPr lang="en-US" sz="4000" i="0" u="none" strike="noStrike" cap="none">
                <a:solidFill>
                  <a:schemeClr val="dk1"/>
                </a:solidFill>
              </a:rPr>
              <a:t>Over </a:t>
            </a:r>
            <a:r>
              <a:rPr lang="en-US" sz="4000" i="0" u="none" strike="noStrike" cap="none">
                <a:solidFill>
                  <a:srgbClr val="FF0000"/>
                </a:solidFill>
              </a:rPr>
              <a:t>50%</a:t>
            </a:r>
            <a:r>
              <a:rPr lang="en-US" sz="4000" i="0" u="none" strike="noStrike" cap="none">
                <a:solidFill>
                  <a:schemeClr val="dk1"/>
                </a:solidFill>
              </a:rPr>
              <a:t> of referrals occurring on “buses” during daily transitions</a:t>
            </a:r>
            <a:endParaRPr sz="2800"/>
          </a:p>
        </p:txBody>
      </p:sp>
      <p:sp>
        <p:nvSpPr>
          <p:cNvPr id="285" name="Google Shape;285;p64"/>
          <p:cNvSpPr txBox="1">
            <a:spLocks noGrp="1"/>
          </p:cNvSpPr>
          <p:nvPr>
            <p:ph type="title"/>
          </p:nvPr>
        </p:nvSpPr>
        <p:spPr>
          <a:xfrm>
            <a:off x="769450" y="467900"/>
            <a:ext cx="53784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400"/>
              <a:buFont typeface="Twentieth Century"/>
              <a:buNone/>
            </a:pPr>
            <a:r>
              <a:rPr lang="en-US" sz="4400" b="1"/>
              <a:t>Using Data - Bus</a:t>
            </a:r>
            <a:endParaRPr sz="4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 name="Title 1">
            <a:extLst>
              <a:ext uri="{FF2B5EF4-FFF2-40B4-BE49-F238E27FC236}">
                <a16:creationId xmlns:a16="http://schemas.microsoft.com/office/drawing/2014/main" id="{1FCD9F89-4461-5C43-8FE8-76F1D1E4B543}"/>
              </a:ext>
            </a:extLst>
          </p:cNvPr>
          <p:cNvSpPr>
            <a:spLocks noGrp="1"/>
          </p:cNvSpPr>
          <p:nvPr>
            <p:ph type="title"/>
          </p:nvPr>
        </p:nvSpPr>
        <p:spPr/>
        <p:txBody>
          <a:bodyPr/>
          <a:lstStyle/>
          <a:p>
            <a:r>
              <a:rPr lang="en-US" dirty="0"/>
              <a:t>Think about </a:t>
            </a:r>
            <a:r>
              <a:rPr lang="en-US"/>
              <a:t>your school…</a:t>
            </a:r>
            <a:endParaRPr lang="en-US" dirty="0"/>
          </a:p>
        </p:txBody>
      </p:sp>
      <p:sp>
        <p:nvSpPr>
          <p:cNvPr id="3" name="Text Placeholder 2">
            <a:extLst>
              <a:ext uri="{FF2B5EF4-FFF2-40B4-BE49-F238E27FC236}">
                <a16:creationId xmlns:a16="http://schemas.microsoft.com/office/drawing/2014/main" id="{62294FE0-28CD-5442-9E6D-D08ED171B578}"/>
              </a:ext>
            </a:extLst>
          </p:cNvPr>
          <p:cNvSpPr>
            <a:spLocks noGrp="1"/>
          </p:cNvSpPr>
          <p:nvPr>
            <p:ph type="body" idx="1"/>
          </p:nvPr>
        </p:nvSpPr>
        <p:spPr/>
        <p:txBody>
          <a:bodyPr/>
          <a:lstStyle/>
          <a:p>
            <a:pPr marL="114300" indent="0">
              <a:buNone/>
            </a:pPr>
            <a:r>
              <a:rPr lang="en-US" sz="4400" b="1" dirty="0">
                <a:solidFill>
                  <a:schemeClr val="dk1"/>
                </a:solidFill>
              </a:rPr>
              <a:t>What non-classroom setting in your building do you think needs your focus first?</a:t>
            </a:r>
            <a:endParaRPr lang="en-US" sz="4400" b="1"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66"/>
          <p:cNvSpPr txBox="1">
            <a:spLocks noGrp="1"/>
          </p:cNvSpPr>
          <p:nvPr>
            <p:ph type="title"/>
          </p:nvPr>
        </p:nvSpPr>
        <p:spPr>
          <a:xfrm>
            <a:off x="443248" y="884840"/>
            <a:ext cx="69870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b="1">
                <a:solidFill>
                  <a:srgbClr val="3A54A5"/>
                </a:solidFill>
              </a:rPr>
              <a:t>Consider...</a:t>
            </a:r>
            <a:endParaRPr b="1">
              <a:solidFill>
                <a:srgbClr val="3A54A5"/>
              </a:solidFill>
            </a:endParaRPr>
          </a:p>
        </p:txBody>
      </p:sp>
      <p:sp>
        <p:nvSpPr>
          <p:cNvPr id="297" name="Google Shape;297;p66"/>
          <p:cNvSpPr txBox="1">
            <a:spLocks noGrp="1"/>
          </p:cNvSpPr>
          <p:nvPr>
            <p:ph type="body" idx="1"/>
          </p:nvPr>
        </p:nvSpPr>
        <p:spPr>
          <a:xfrm>
            <a:off x="443248" y="2166900"/>
            <a:ext cx="8257500" cy="4691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sz="4500">
                <a:solidFill>
                  <a:srgbClr val="434343"/>
                </a:solidFill>
              </a:rPr>
              <a:t>As you listen, think about how implementing these strategies could help reduce problems in the non-classroom setting you identified.</a:t>
            </a:r>
            <a:endParaRPr sz="4500">
              <a:solidFill>
                <a:srgbClr val="434343"/>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67"/>
          <p:cNvSpPr txBox="1">
            <a:spLocks noGrp="1"/>
          </p:cNvSpPr>
          <p:nvPr>
            <p:ph type="title"/>
          </p:nvPr>
        </p:nvSpPr>
        <p:spPr>
          <a:xfrm>
            <a:off x="1040524" y="5454967"/>
            <a:ext cx="7341000" cy="915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1800"/>
              <a:buNone/>
            </a:pPr>
            <a:r>
              <a:rPr lang="en-US" sz="3600" dirty="0" smtClean="0"/>
              <a:t>Basic Non-Classroom Strategies</a:t>
            </a:r>
            <a:endParaRPr sz="3600" dirty="0"/>
          </a:p>
        </p:txBody>
      </p:sp>
      <p:grpSp>
        <p:nvGrpSpPr>
          <p:cNvPr id="303" name="Google Shape;303;p67" descr="Teach expectations and routines in context and add visuals; actively supervise, scan, move, interact"/>
          <p:cNvGrpSpPr/>
          <p:nvPr/>
        </p:nvGrpSpPr>
        <p:grpSpPr>
          <a:xfrm>
            <a:off x="1218367" y="381000"/>
            <a:ext cx="6884645" cy="5179676"/>
            <a:chOff x="20187" y="-178676"/>
            <a:chExt cx="6884645" cy="5179676"/>
          </a:xfrm>
        </p:grpSpPr>
        <p:sp>
          <p:nvSpPr>
            <p:cNvPr id="304" name="Google Shape;304;p67"/>
            <p:cNvSpPr/>
            <p:nvPr/>
          </p:nvSpPr>
          <p:spPr>
            <a:xfrm>
              <a:off x="3240671" y="1741825"/>
              <a:ext cx="182380" cy="1129813"/>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CC0000"/>
              </a:solidFill>
              <a:prstDash val="solid"/>
              <a:round/>
              <a:headEnd type="none" w="sm" len="sm"/>
              <a:tailEnd type="none" w="sm" len="sm"/>
            </a:ln>
          </p:spPr>
        </p:sp>
        <p:sp>
          <p:nvSpPr>
            <p:cNvPr id="305" name="Google Shape;305;p67"/>
            <p:cNvSpPr/>
            <p:nvPr/>
          </p:nvSpPr>
          <p:spPr>
            <a:xfrm>
              <a:off x="3423052" y="1741825"/>
              <a:ext cx="2472369" cy="2249764"/>
            </a:xfrm>
            <a:custGeom>
              <a:avLst/>
              <a:gdLst/>
              <a:ahLst/>
              <a:cxnLst/>
              <a:rect l="l" t="t" r="r" b="b"/>
              <a:pathLst>
                <a:path w="120000" h="120000" extrusionOk="0">
                  <a:moveTo>
                    <a:pt x="0" y="0"/>
                  </a:moveTo>
                  <a:lnTo>
                    <a:pt x="0" y="108693"/>
                  </a:lnTo>
                  <a:lnTo>
                    <a:pt x="120000" y="108693"/>
                  </a:lnTo>
                  <a:lnTo>
                    <a:pt x="120000" y="120000"/>
                  </a:lnTo>
                </a:path>
              </a:pathLst>
            </a:custGeom>
            <a:noFill/>
            <a:ln w="25400" cap="flat" cmpd="sng">
              <a:solidFill>
                <a:srgbClr val="CC0000"/>
              </a:solidFill>
              <a:prstDash val="solid"/>
              <a:round/>
              <a:headEnd type="none" w="sm" len="sm"/>
              <a:tailEnd type="none" w="sm" len="sm"/>
            </a:ln>
          </p:spPr>
        </p:sp>
        <p:sp>
          <p:nvSpPr>
            <p:cNvPr id="306" name="Google Shape;306;p67"/>
            <p:cNvSpPr/>
            <p:nvPr/>
          </p:nvSpPr>
          <p:spPr>
            <a:xfrm>
              <a:off x="3377332" y="1741825"/>
              <a:ext cx="91440" cy="2239902"/>
            </a:xfrm>
            <a:custGeom>
              <a:avLst/>
              <a:gdLst/>
              <a:ahLst/>
              <a:cxnLst/>
              <a:rect l="l" t="t" r="r" b="b"/>
              <a:pathLst>
                <a:path w="120000" h="120000" extrusionOk="0">
                  <a:moveTo>
                    <a:pt x="60000" y="0"/>
                  </a:moveTo>
                  <a:lnTo>
                    <a:pt x="60000" y="108644"/>
                  </a:lnTo>
                  <a:lnTo>
                    <a:pt x="111794" y="108644"/>
                  </a:lnTo>
                  <a:lnTo>
                    <a:pt x="111794" y="120000"/>
                  </a:lnTo>
                </a:path>
              </a:pathLst>
            </a:custGeom>
            <a:noFill/>
            <a:ln w="25400" cap="flat" cmpd="sng">
              <a:solidFill>
                <a:srgbClr val="CC0000"/>
              </a:solidFill>
              <a:prstDash val="solid"/>
              <a:round/>
              <a:headEnd type="none" w="sm" len="sm"/>
              <a:tailEnd type="none" w="sm" len="sm"/>
            </a:ln>
          </p:spPr>
        </p:sp>
        <p:sp>
          <p:nvSpPr>
            <p:cNvPr id="307" name="Google Shape;307;p67"/>
            <p:cNvSpPr/>
            <p:nvPr/>
          </p:nvSpPr>
          <p:spPr>
            <a:xfrm>
              <a:off x="1029595" y="1398724"/>
              <a:ext cx="2393400" cy="2592900"/>
            </a:xfrm>
            <a:custGeom>
              <a:avLst/>
              <a:gdLst/>
              <a:ahLst/>
              <a:cxnLst/>
              <a:rect l="l" t="t" r="r" b="b"/>
              <a:pathLst>
                <a:path w="120000" h="120000" extrusionOk="0">
                  <a:moveTo>
                    <a:pt x="120000" y="0"/>
                  </a:moveTo>
                  <a:lnTo>
                    <a:pt x="120000" y="108693"/>
                  </a:lnTo>
                  <a:lnTo>
                    <a:pt x="0" y="108693"/>
                  </a:lnTo>
                  <a:lnTo>
                    <a:pt x="0" y="120000"/>
                  </a:lnTo>
                </a:path>
              </a:pathLst>
            </a:custGeom>
            <a:noFill/>
            <a:ln w="25400" cap="flat" cmpd="sng">
              <a:solidFill>
                <a:srgbClr val="CC0000"/>
              </a:solidFill>
              <a:prstDash val="solid"/>
              <a:round/>
              <a:headEnd type="none" w="sm" len="sm"/>
              <a:tailEnd type="none" w="sm" len="sm"/>
            </a:ln>
          </p:spPr>
        </p:sp>
        <p:sp>
          <p:nvSpPr>
            <p:cNvPr id="308" name="Google Shape;308;p67"/>
            <p:cNvSpPr/>
            <p:nvPr/>
          </p:nvSpPr>
          <p:spPr>
            <a:xfrm>
              <a:off x="1162595" y="-178676"/>
              <a:ext cx="4732800" cy="157740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7"/>
            <p:cNvSpPr txBox="1"/>
            <p:nvPr/>
          </p:nvSpPr>
          <p:spPr>
            <a:xfrm>
              <a:off x="1162770" y="8458"/>
              <a:ext cx="4732800" cy="120313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spAutoFit/>
            </a:bodyPr>
            <a:lstStyle/>
            <a:p>
              <a:pPr marL="0" marR="0" lvl="0" indent="0" algn="ctr" rtl="0">
                <a:lnSpc>
                  <a:spcPct val="90000"/>
                </a:lnSpc>
                <a:spcBef>
                  <a:spcPts val="0"/>
                </a:spcBef>
                <a:spcAft>
                  <a:spcPts val="0"/>
                </a:spcAft>
                <a:buClr>
                  <a:srgbClr val="000000"/>
                </a:buClr>
                <a:buSzPts val="3100"/>
                <a:buFont typeface="Arial"/>
                <a:buNone/>
              </a:pPr>
              <a:r>
                <a:rPr lang="en-US" sz="2800" b="1" i="0" u="none" strike="noStrike" cap="none" dirty="0">
                  <a:latin typeface="Twentieth Century"/>
                  <a:ea typeface="Twentieth Century"/>
                  <a:cs typeface="Twentieth Century"/>
                  <a:sym typeface="Twentieth Century"/>
                </a:rPr>
                <a:t>Teach Expectations &amp; Routines in </a:t>
              </a:r>
              <a:r>
                <a:rPr lang="en-US" sz="2800" b="1" dirty="0">
                  <a:latin typeface="Twentieth Century"/>
                  <a:ea typeface="Twentieth Century"/>
                  <a:cs typeface="Twentieth Century"/>
                  <a:sym typeface="Twentieth Century"/>
                </a:rPr>
                <a:t>Context</a:t>
              </a:r>
              <a:r>
                <a:rPr lang="en-US" sz="2800" b="1" i="0" u="none" strike="noStrike" cap="none" dirty="0">
                  <a:latin typeface="Twentieth Century"/>
                  <a:ea typeface="Twentieth Century"/>
                  <a:cs typeface="Twentieth Century"/>
                  <a:sym typeface="Twentieth Century"/>
                </a:rPr>
                <a:t> and Add Visuals</a:t>
              </a:r>
              <a:endParaRPr b="1" dirty="0">
                <a:latin typeface="Twentieth Century"/>
                <a:ea typeface="Twentieth Century"/>
                <a:cs typeface="Twentieth Century"/>
                <a:sym typeface="Twentieth Century"/>
              </a:endParaRPr>
            </a:p>
          </p:txBody>
        </p:sp>
        <p:sp>
          <p:nvSpPr>
            <p:cNvPr id="310" name="Google Shape;310;p67"/>
            <p:cNvSpPr/>
            <p:nvPr/>
          </p:nvSpPr>
          <p:spPr>
            <a:xfrm>
              <a:off x="20187" y="3991590"/>
              <a:ext cx="2018821" cy="100941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7"/>
            <p:cNvSpPr txBox="1"/>
            <p:nvPr/>
          </p:nvSpPr>
          <p:spPr>
            <a:xfrm>
              <a:off x="20187" y="3991590"/>
              <a:ext cx="2018821" cy="100941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2800" b="1" dirty="0">
                  <a:latin typeface="Twentieth Century"/>
                  <a:ea typeface="Twentieth Century"/>
                  <a:cs typeface="Twentieth Century"/>
                  <a:sym typeface="Twentieth Century"/>
                </a:rPr>
                <a:t>Scan</a:t>
              </a:r>
              <a:endParaRPr sz="2800" b="1" dirty="0">
                <a:latin typeface="Twentieth Century"/>
                <a:ea typeface="Twentieth Century"/>
                <a:cs typeface="Twentieth Century"/>
                <a:sym typeface="Twentieth Century"/>
              </a:endParaRPr>
            </a:p>
          </p:txBody>
        </p:sp>
        <p:sp>
          <p:nvSpPr>
            <p:cNvPr id="312" name="Google Shape;312;p67"/>
            <p:cNvSpPr/>
            <p:nvPr/>
          </p:nvSpPr>
          <p:spPr>
            <a:xfrm>
              <a:off x="2453109" y="3981728"/>
              <a:ext cx="2018821" cy="100941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7"/>
            <p:cNvSpPr txBox="1"/>
            <p:nvPr/>
          </p:nvSpPr>
          <p:spPr>
            <a:xfrm>
              <a:off x="2453109" y="3981728"/>
              <a:ext cx="2018821" cy="100941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marL="0" marR="0" lvl="0" indent="0" algn="ctr" rtl="0">
                <a:lnSpc>
                  <a:spcPct val="90000"/>
                </a:lnSpc>
                <a:spcBef>
                  <a:spcPts val="0"/>
                </a:spcBef>
                <a:spcAft>
                  <a:spcPts val="0"/>
                </a:spcAft>
                <a:buClr>
                  <a:srgbClr val="000000"/>
                </a:buClr>
                <a:buSzPts val="3100"/>
                <a:buFont typeface="Arial"/>
                <a:buNone/>
              </a:pPr>
              <a:r>
                <a:rPr lang="en-US" sz="2800" b="1" dirty="0">
                  <a:latin typeface="Twentieth Century"/>
                  <a:ea typeface="Twentieth Century"/>
                  <a:cs typeface="Twentieth Century"/>
                  <a:sym typeface="Twentieth Century"/>
                </a:rPr>
                <a:t>Move</a:t>
              </a:r>
              <a:endParaRPr sz="2800" b="1" dirty="0">
                <a:latin typeface="Twentieth Century"/>
                <a:ea typeface="Twentieth Century"/>
                <a:cs typeface="Twentieth Century"/>
                <a:sym typeface="Twentieth Century"/>
              </a:endParaRPr>
            </a:p>
          </p:txBody>
        </p:sp>
        <p:sp>
          <p:nvSpPr>
            <p:cNvPr id="314" name="Google Shape;314;p67"/>
            <p:cNvSpPr/>
            <p:nvPr/>
          </p:nvSpPr>
          <p:spPr>
            <a:xfrm>
              <a:off x="4886011" y="3991590"/>
              <a:ext cx="2018821" cy="1009410"/>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7"/>
            <p:cNvSpPr txBox="1"/>
            <p:nvPr/>
          </p:nvSpPr>
          <p:spPr>
            <a:xfrm>
              <a:off x="4886011" y="3991590"/>
              <a:ext cx="2018821" cy="100941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marL="0" lvl="0" indent="0" algn="ctr" rtl="0">
                <a:lnSpc>
                  <a:spcPct val="90000"/>
                </a:lnSpc>
                <a:spcBef>
                  <a:spcPts val="0"/>
                </a:spcBef>
                <a:spcAft>
                  <a:spcPts val="0"/>
                </a:spcAft>
                <a:buClr>
                  <a:srgbClr val="000000"/>
                </a:buClr>
                <a:buSzPts val="3100"/>
                <a:buFont typeface="Arial"/>
                <a:buNone/>
              </a:pPr>
              <a:endParaRPr b="1" dirty="0">
                <a:latin typeface="Twentieth Century"/>
                <a:ea typeface="Twentieth Century"/>
                <a:cs typeface="Twentieth Century"/>
                <a:sym typeface="Twentieth Century"/>
              </a:endParaRPr>
            </a:p>
            <a:p>
              <a:pPr marL="0" marR="0" lvl="0" indent="0" algn="ctr" rtl="0">
                <a:lnSpc>
                  <a:spcPct val="90000"/>
                </a:lnSpc>
                <a:spcBef>
                  <a:spcPts val="0"/>
                </a:spcBef>
                <a:spcAft>
                  <a:spcPts val="0"/>
                </a:spcAft>
                <a:buClr>
                  <a:srgbClr val="000000"/>
                </a:buClr>
                <a:buSzPts val="3100"/>
                <a:buFont typeface="Arial"/>
                <a:buNone/>
              </a:pPr>
              <a:r>
                <a:rPr lang="en-US" sz="2800" b="1" dirty="0">
                  <a:latin typeface="Twentieth Century"/>
                  <a:ea typeface="Twentieth Century"/>
                  <a:cs typeface="Twentieth Century"/>
                  <a:sym typeface="Twentieth Century"/>
                </a:rPr>
                <a:t>Interact</a:t>
              </a:r>
              <a:endParaRPr sz="2800" b="1" dirty="0">
                <a:latin typeface="Twentieth Century"/>
                <a:ea typeface="Twentieth Century"/>
                <a:cs typeface="Twentieth Century"/>
                <a:sym typeface="Twentieth Century"/>
              </a:endParaRPr>
            </a:p>
          </p:txBody>
        </p:sp>
        <p:sp>
          <p:nvSpPr>
            <p:cNvPr id="316" name="Google Shape;316;p67"/>
            <p:cNvSpPr/>
            <p:nvPr/>
          </p:nvSpPr>
          <p:spPr>
            <a:xfrm>
              <a:off x="901241" y="2175640"/>
              <a:ext cx="2339430" cy="1391997"/>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7"/>
            <p:cNvSpPr txBox="1"/>
            <p:nvPr/>
          </p:nvSpPr>
          <p:spPr>
            <a:xfrm>
              <a:off x="901241" y="2175640"/>
              <a:ext cx="2339400" cy="1392000"/>
            </a:xfrm>
            <a:prstGeom prst="rect">
              <a:avLst/>
            </a:prstGeom>
            <a:noFill/>
            <a:ln w="9525" cap="flat" cmpd="sng">
              <a:solidFill>
                <a:srgbClr val="CC0000"/>
              </a:solidFill>
              <a:prstDash val="solid"/>
              <a:round/>
              <a:headEnd type="none" w="sm" len="sm"/>
              <a:tailEnd type="none" w="sm" len="sm"/>
            </a:ln>
          </p:spPr>
          <p:txBody>
            <a:bodyPr spcFirstLastPara="1" wrap="square" lIns="19675" tIns="19675" rIns="19675" bIns="19675" anchor="ctr" anchorCtr="0">
              <a:noAutofit/>
            </a:bodyPr>
            <a:lstStyle/>
            <a:p>
              <a:pPr algn="ctr">
                <a:lnSpc>
                  <a:spcPct val="90000"/>
                </a:lnSpc>
                <a:buSzPts val="3100"/>
              </a:pPr>
              <a:r>
                <a:rPr lang="en-US" sz="2800" b="1" dirty="0">
                  <a:latin typeface="Twentieth Century"/>
                  <a:ea typeface="Twentieth Century"/>
                  <a:cs typeface="Twentieth Century"/>
                  <a:sym typeface="Twentieth Century"/>
                </a:rPr>
                <a:t>Actively Supervise</a:t>
              </a:r>
              <a:endParaRPr sz="2800" b="1" dirty="0">
                <a:latin typeface="Twentieth Century"/>
                <a:ea typeface="Twentieth Century"/>
                <a:cs typeface="Twentieth Century"/>
                <a:sym typeface="Twentieth Century"/>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8"/>
          <p:cNvSpPr txBox="1">
            <a:spLocks noGrp="1"/>
          </p:cNvSpPr>
          <p:nvPr>
            <p:ph type="title"/>
          </p:nvPr>
        </p:nvSpPr>
        <p:spPr>
          <a:xfrm>
            <a:off x="0" y="1025925"/>
            <a:ext cx="9144000" cy="915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b="1" dirty="0" smtClean="0">
                <a:solidFill>
                  <a:schemeClr val="dk1"/>
                </a:solidFill>
              </a:rPr>
              <a:t>Teach Expectations &amp; Routines </a:t>
            </a:r>
            <a:endParaRPr b="1" dirty="0" smtClean="0">
              <a:solidFill>
                <a:schemeClr val="dk1"/>
              </a:solidFill>
            </a:endParaRPr>
          </a:p>
          <a:p>
            <a:pPr marL="0" lvl="0" indent="0" algn="ctr" rtl="0">
              <a:lnSpc>
                <a:spcPct val="100000"/>
              </a:lnSpc>
              <a:spcBef>
                <a:spcPts val="0"/>
              </a:spcBef>
              <a:spcAft>
                <a:spcPts val="0"/>
              </a:spcAft>
              <a:buSzPts val="1800"/>
              <a:buNone/>
            </a:pPr>
            <a:r>
              <a:rPr lang="en-US" b="1" dirty="0" smtClean="0">
                <a:solidFill>
                  <a:schemeClr val="dk1"/>
                </a:solidFill>
              </a:rPr>
              <a:t>in Non-Classroom Settings and Add Visuals</a:t>
            </a:r>
            <a:endParaRPr sz="6000" dirty="0"/>
          </a:p>
        </p:txBody>
      </p:sp>
      <p:pic>
        <p:nvPicPr>
          <p:cNvPr id="323" name="Google Shape;323;p68" descr="teach, model, practice, post visuals, repeat as data indicates"/>
          <p:cNvPicPr preferRelativeResize="0"/>
          <p:nvPr/>
        </p:nvPicPr>
        <p:blipFill>
          <a:blip r:embed="rId3">
            <a:alphaModFix/>
          </a:blip>
          <a:stretch>
            <a:fillRect/>
          </a:stretch>
        </p:blipFill>
        <p:spPr>
          <a:xfrm>
            <a:off x="59800" y="2653606"/>
            <a:ext cx="9084201" cy="24617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69" descr="scan, move, interact. Interact: prompt, strengthen, correct"/>
          <p:cNvPicPr preferRelativeResize="0"/>
          <p:nvPr/>
        </p:nvPicPr>
        <p:blipFill>
          <a:blip r:embed="rId3">
            <a:alphaModFix/>
          </a:blip>
          <a:stretch>
            <a:fillRect/>
          </a:stretch>
        </p:blipFill>
        <p:spPr>
          <a:xfrm>
            <a:off x="108050" y="899400"/>
            <a:ext cx="6244748" cy="5958599"/>
          </a:xfrm>
          <a:prstGeom prst="rect">
            <a:avLst/>
          </a:prstGeom>
          <a:noFill/>
          <a:ln>
            <a:noFill/>
          </a:ln>
        </p:spPr>
      </p:pic>
      <p:sp>
        <p:nvSpPr>
          <p:cNvPr id="329" name="Google Shape;329;p69"/>
          <p:cNvSpPr txBox="1">
            <a:spLocks noGrp="1"/>
          </p:cNvSpPr>
          <p:nvPr>
            <p:ph type="title"/>
          </p:nvPr>
        </p:nvSpPr>
        <p:spPr>
          <a:xfrm>
            <a:off x="3021300" y="1033400"/>
            <a:ext cx="61227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2800"/>
              <a:buFont typeface="Twentieth Century"/>
              <a:buNone/>
            </a:pPr>
            <a:r>
              <a:rPr lang="en-US" sz="4800" b="1">
                <a:solidFill>
                  <a:srgbClr val="3A54A5"/>
                </a:solidFill>
              </a:rPr>
              <a:t>Actively Supervise </a:t>
            </a:r>
            <a:endParaRPr sz="4800" b="1">
              <a:solidFill>
                <a:srgbClr val="3A54A5"/>
              </a:solidFill>
            </a:endParaRPr>
          </a:p>
          <a:p>
            <a:pPr marL="0" lvl="0" indent="0" algn="l" rtl="0">
              <a:lnSpc>
                <a:spcPct val="100000"/>
              </a:lnSpc>
              <a:spcBef>
                <a:spcPts val="0"/>
              </a:spcBef>
              <a:spcAft>
                <a:spcPts val="0"/>
              </a:spcAft>
              <a:buClr>
                <a:schemeClr val="dk2"/>
              </a:buClr>
              <a:buSzPts val="2800"/>
              <a:buFont typeface="Twentieth Century"/>
              <a:buNone/>
            </a:pPr>
            <a:r>
              <a:rPr lang="en-US" sz="4800" b="1">
                <a:solidFill>
                  <a:srgbClr val="3A54A5"/>
                </a:solidFill>
              </a:rPr>
              <a:t>Non-Classroom Areas</a:t>
            </a:r>
            <a:endParaRPr sz="4800" b="1">
              <a:solidFill>
                <a:srgbClr val="3A54A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70"/>
          <p:cNvSpPr txBox="1"/>
          <p:nvPr/>
        </p:nvSpPr>
        <p:spPr>
          <a:xfrm>
            <a:off x="381000" y="1447800"/>
            <a:ext cx="4191000" cy="3754800"/>
          </a:xfrm>
          <a:prstGeom prst="rect">
            <a:avLst/>
          </a:prstGeom>
          <a:noFill/>
          <a:ln>
            <a:noFill/>
          </a:ln>
        </p:spPr>
        <p:txBody>
          <a:bodyPr spcFirstLastPara="1" wrap="square" lIns="91425" tIns="45700" rIns="91425" bIns="45700" anchor="t" anchorCtr="0">
            <a:noAutofit/>
          </a:bodyPr>
          <a:lstStyle/>
          <a:p>
            <a:pPr marL="457200" marR="0" lvl="0" indent="-279400" algn="l" rtl="0">
              <a:lnSpc>
                <a:spcPct val="100000"/>
              </a:lnSpc>
              <a:spcBef>
                <a:spcPts val="0"/>
              </a:spcBef>
              <a:spcAft>
                <a:spcPts val="0"/>
              </a:spcAft>
              <a:buClr>
                <a:schemeClr val="dk1"/>
              </a:buClr>
              <a:buSzPts val="2800"/>
              <a:buFont typeface="Merriweather"/>
              <a:buNone/>
            </a:pPr>
            <a:endParaRPr sz="3600" b="0" i="0" u="none" strike="noStrike" cap="none">
              <a:solidFill>
                <a:schemeClr val="dk1"/>
              </a:solidFill>
              <a:latin typeface="Merriweather"/>
              <a:ea typeface="Merriweather"/>
              <a:cs typeface="Merriweather"/>
              <a:sym typeface="Merriweather"/>
            </a:endParaRPr>
          </a:p>
          <a:p>
            <a:pPr marL="457200" marR="0" lvl="0" indent="-508000" algn="l" rtl="0">
              <a:lnSpc>
                <a:spcPct val="100000"/>
              </a:lnSpc>
              <a:spcBef>
                <a:spcPts val="0"/>
              </a:spcBef>
              <a:spcAft>
                <a:spcPts val="0"/>
              </a:spcAft>
              <a:buClr>
                <a:srgbClr val="434343"/>
              </a:buClr>
              <a:buSzPts val="3600"/>
              <a:buFont typeface="Twentieth Century"/>
              <a:buChar char="•"/>
            </a:pPr>
            <a:r>
              <a:rPr lang="en-US" sz="3600" i="0" u="none" strike="noStrike" cap="none">
                <a:solidFill>
                  <a:srgbClr val="434343"/>
                </a:solidFill>
                <a:latin typeface="Twentieth Century"/>
                <a:ea typeface="Twentieth Century"/>
                <a:cs typeface="Twentieth Century"/>
                <a:sym typeface="Twentieth Century"/>
              </a:rPr>
              <a:t>Head up</a:t>
            </a:r>
            <a:endParaRPr sz="2200" i="0" u="none" strike="noStrike" cap="none">
              <a:solidFill>
                <a:srgbClr val="434343"/>
              </a:solidFill>
              <a:latin typeface="Twentieth Century"/>
              <a:ea typeface="Twentieth Century"/>
              <a:cs typeface="Twentieth Century"/>
              <a:sym typeface="Twentieth Century"/>
            </a:endParaRPr>
          </a:p>
          <a:p>
            <a:pPr marL="457200" marR="0" lvl="0" indent="-508000" algn="l" rtl="0">
              <a:lnSpc>
                <a:spcPct val="100000"/>
              </a:lnSpc>
              <a:spcBef>
                <a:spcPts val="0"/>
              </a:spcBef>
              <a:spcAft>
                <a:spcPts val="0"/>
              </a:spcAft>
              <a:buClr>
                <a:srgbClr val="434343"/>
              </a:buClr>
              <a:buSzPts val="3600"/>
              <a:buFont typeface="Twentieth Century"/>
              <a:buChar char="•"/>
            </a:pPr>
            <a:r>
              <a:rPr lang="en-US" sz="3600" i="0" u="none" strike="noStrike" cap="none">
                <a:solidFill>
                  <a:srgbClr val="434343"/>
                </a:solidFill>
                <a:latin typeface="Twentieth Century"/>
                <a:ea typeface="Twentieth Century"/>
                <a:cs typeface="Twentieth Century"/>
                <a:sym typeface="Twentieth Century"/>
              </a:rPr>
              <a:t>Look &amp; Listen</a:t>
            </a:r>
            <a:endParaRPr sz="2200" i="0" u="none" strike="noStrike" cap="none">
              <a:solidFill>
                <a:srgbClr val="434343"/>
              </a:solidFill>
              <a:latin typeface="Twentieth Century"/>
              <a:ea typeface="Twentieth Century"/>
              <a:cs typeface="Twentieth Century"/>
              <a:sym typeface="Twentieth Century"/>
            </a:endParaRPr>
          </a:p>
          <a:p>
            <a:pPr marL="457200" marR="0" lvl="0" indent="-508000" algn="l" rtl="0">
              <a:lnSpc>
                <a:spcPct val="100000"/>
              </a:lnSpc>
              <a:spcBef>
                <a:spcPts val="0"/>
              </a:spcBef>
              <a:spcAft>
                <a:spcPts val="0"/>
              </a:spcAft>
              <a:buClr>
                <a:srgbClr val="434343"/>
              </a:buClr>
              <a:buSzPts val="3600"/>
              <a:buFont typeface="Twentieth Century"/>
              <a:buChar char="•"/>
            </a:pPr>
            <a:r>
              <a:rPr lang="en-US" sz="3600" i="0" u="none" strike="noStrike" cap="none">
                <a:solidFill>
                  <a:srgbClr val="434343"/>
                </a:solidFill>
                <a:latin typeface="Twentieth Century"/>
                <a:ea typeface="Twentieth Century"/>
                <a:cs typeface="Twentieth Century"/>
                <a:sym typeface="Twentieth Century"/>
              </a:rPr>
              <a:t>Open Body Posture</a:t>
            </a:r>
            <a:endParaRPr sz="2200">
              <a:solidFill>
                <a:srgbClr val="434343"/>
              </a:solidFill>
              <a:latin typeface="Twentieth Century"/>
              <a:ea typeface="Twentieth Century"/>
              <a:cs typeface="Twentieth Century"/>
              <a:sym typeface="Twentieth Century"/>
            </a:endParaRPr>
          </a:p>
          <a:p>
            <a:pPr marL="457200" marR="0" lvl="0" indent="-279400" algn="l" rtl="0">
              <a:lnSpc>
                <a:spcPct val="100000"/>
              </a:lnSpc>
              <a:spcBef>
                <a:spcPts val="0"/>
              </a:spcBef>
              <a:spcAft>
                <a:spcPts val="0"/>
              </a:spcAft>
              <a:buClr>
                <a:schemeClr val="dk1"/>
              </a:buClr>
              <a:buSzPts val="2800"/>
              <a:buFont typeface="Merriweather"/>
              <a:buNone/>
            </a:pPr>
            <a:endParaRPr sz="3600" i="0" u="none" strike="noStrike" cap="none">
              <a:solidFill>
                <a:srgbClr val="434343"/>
              </a:solidFill>
              <a:latin typeface="Twentieth Century"/>
              <a:ea typeface="Twentieth Century"/>
              <a:cs typeface="Twentieth Century"/>
              <a:sym typeface="Twentieth Century"/>
            </a:endParaRPr>
          </a:p>
          <a:p>
            <a:pPr marL="457200" marR="0" lvl="0" indent="-508000" algn="l" rtl="0">
              <a:lnSpc>
                <a:spcPct val="100000"/>
              </a:lnSpc>
              <a:spcBef>
                <a:spcPts val="0"/>
              </a:spcBef>
              <a:spcAft>
                <a:spcPts val="0"/>
              </a:spcAft>
              <a:buClr>
                <a:srgbClr val="434343"/>
              </a:buClr>
              <a:buSzPts val="3600"/>
              <a:buFont typeface="Twentieth Century"/>
              <a:buChar char="•"/>
            </a:pPr>
            <a:r>
              <a:rPr lang="en-US" sz="3600" i="0" u="none" strike="noStrike" cap="none">
                <a:solidFill>
                  <a:srgbClr val="434343"/>
                </a:solidFill>
                <a:latin typeface="Twentieth Century"/>
                <a:ea typeface="Twentieth Century"/>
                <a:cs typeface="Twentieth Century"/>
                <a:sym typeface="Twentieth Century"/>
              </a:rPr>
              <a:t>Pause and Breathe</a:t>
            </a:r>
            <a:endParaRPr sz="3600" i="0" u="none" strike="noStrike" cap="none">
              <a:solidFill>
                <a:srgbClr val="434343"/>
              </a:solidFill>
              <a:latin typeface="Twentieth Century"/>
              <a:ea typeface="Twentieth Century"/>
              <a:cs typeface="Twentieth Century"/>
              <a:sym typeface="Twentieth Century"/>
            </a:endParaRPr>
          </a:p>
          <a:p>
            <a:pPr marL="457200" marR="0" lvl="0" indent="-279400" algn="l" rtl="0">
              <a:lnSpc>
                <a:spcPct val="100000"/>
              </a:lnSpc>
              <a:spcBef>
                <a:spcPts val="0"/>
              </a:spcBef>
              <a:spcAft>
                <a:spcPts val="0"/>
              </a:spcAft>
              <a:buClr>
                <a:schemeClr val="dk1"/>
              </a:buClr>
              <a:buSzPts val="2800"/>
              <a:buFont typeface="Merriweather"/>
              <a:buNone/>
            </a:pPr>
            <a:endParaRPr sz="2200" b="0" i="0" u="none" strike="noStrike" cap="none">
              <a:solidFill>
                <a:schemeClr val="dk1"/>
              </a:solidFill>
              <a:latin typeface="Merriweather"/>
              <a:ea typeface="Merriweather"/>
              <a:cs typeface="Merriweather"/>
              <a:sym typeface="Merriweather"/>
            </a:endParaRPr>
          </a:p>
        </p:txBody>
      </p:sp>
      <p:sp>
        <p:nvSpPr>
          <p:cNvPr id="335" name="Google Shape;335;p70"/>
          <p:cNvSpPr txBox="1">
            <a:spLocks noGrp="1"/>
          </p:cNvSpPr>
          <p:nvPr>
            <p:ph type="title"/>
          </p:nvPr>
        </p:nvSpPr>
        <p:spPr>
          <a:xfrm>
            <a:off x="403604" y="288115"/>
            <a:ext cx="69870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1">
                <a:solidFill>
                  <a:srgbClr val="3A54A5"/>
                </a:solidFill>
              </a:rPr>
              <a:t>S</a:t>
            </a:r>
            <a:r>
              <a:rPr lang="en-US" sz="4000" b="1" i="0" u="none" strike="noStrike" cap="none">
                <a:solidFill>
                  <a:srgbClr val="3A54A5"/>
                </a:solidFill>
              </a:rPr>
              <a:t>can </a:t>
            </a:r>
            <a:r>
              <a:rPr lang="en-US" sz="4000" b="1">
                <a:solidFill>
                  <a:srgbClr val="3A54A5"/>
                </a:solidFill>
              </a:rPr>
              <a:t>F</a:t>
            </a:r>
            <a:r>
              <a:rPr lang="en-US" sz="4000" b="1" i="0" u="none" strike="noStrike" cap="none">
                <a:solidFill>
                  <a:srgbClr val="3A54A5"/>
                </a:solidFill>
              </a:rPr>
              <a:t>requently</a:t>
            </a:r>
            <a:endParaRPr>
              <a:solidFill>
                <a:srgbClr val="3A54A5"/>
              </a:solidFill>
            </a:endParaRPr>
          </a:p>
        </p:txBody>
      </p:sp>
      <p:pic>
        <p:nvPicPr>
          <p:cNvPr id="336" name="Google Shape;336;p70" descr="photo shows hallway with all teachers standing outside their classrooms"/>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24400" y="1901990"/>
            <a:ext cx="4267199" cy="284641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71" descr="Obvious, positive, interactive, unpredictable" title="Obvious, positive, interactive, unpredictable"/>
          <p:cNvSpPr txBox="1"/>
          <p:nvPr/>
        </p:nvSpPr>
        <p:spPr>
          <a:xfrm>
            <a:off x="425625" y="2814572"/>
            <a:ext cx="4007100" cy="1879200"/>
          </a:xfrm>
          <a:prstGeom prst="rect">
            <a:avLst/>
          </a:prstGeom>
          <a:noFill/>
          <a:ln>
            <a:noFill/>
          </a:ln>
        </p:spPr>
        <p:txBody>
          <a:bodyPr spcFirstLastPara="1" wrap="square" lIns="91425" tIns="45700" rIns="91425" bIns="45700" anchor="t" anchorCtr="0">
            <a:noAutofit/>
          </a:bodyPr>
          <a:lstStyle/>
          <a:p>
            <a:pPr marL="457200" marR="0" lvl="0" indent="-501650" algn="l" rtl="0">
              <a:lnSpc>
                <a:spcPct val="100000"/>
              </a:lnSpc>
              <a:spcBef>
                <a:spcPts val="0"/>
              </a:spcBef>
              <a:spcAft>
                <a:spcPts val="0"/>
              </a:spcAft>
              <a:buClr>
                <a:srgbClr val="434343"/>
              </a:buClr>
              <a:buSzPts val="4300"/>
              <a:buFont typeface="Twentieth Century"/>
              <a:buChar char="●"/>
            </a:pPr>
            <a:r>
              <a:rPr lang="en-US" sz="4300" i="0" u="none" strike="noStrike" cap="none">
                <a:solidFill>
                  <a:srgbClr val="434343"/>
                </a:solidFill>
                <a:latin typeface="Twentieth Century"/>
                <a:ea typeface="Twentieth Century"/>
                <a:cs typeface="Twentieth Century"/>
                <a:sym typeface="Twentieth Century"/>
              </a:rPr>
              <a:t>Move as Your Scan Indicates</a:t>
            </a:r>
            <a:endParaRPr sz="4300" i="0" u="none" strike="noStrike" cap="none">
              <a:solidFill>
                <a:srgbClr val="434343"/>
              </a:solidFill>
              <a:latin typeface="Twentieth Century"/>
              <a:ea typeface="Twentieth Century"/>
              <a:cs typeface="Twentieth Century"/>
              <a:sym typeface="Twentieth Century"/>
            </a:endParaRPr>
          </a:p>
        </p:txBody>
      </p:sp>
      <p:sp>
        <p:nvSpPr>
          <p:cNvPr id="342" name="Google Shape;342;p71"/>
          <p:cNvSpPr txBox="1">
            <a:spLocks noGrp="1"/>
          </p:cNvSpPr>
          <p:nvPr>
            <p:ph type="title"/>
          </p:nvPr>
        </p:nvSpPr>
        <p:spPr>
          <a:xfrm>
            <a:off x="152399" y="317350"/>
            <a:ext cx="87630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600" b="1">
                <a:solidFill>
                  <a:srgbClr val="3A54A5"/>
                </a:solidFill>
              </a:rPr>
              <a:t>M</a:t>
            </a:r>
            <a:r>
              <a:rPr lang="en-US" sz="4600" b="1" i="0" u="none" strike="noStrike" cap="none">
                <a:solidFill>
                  <a:srgbClr val="3A54A5"/>
                </a:solidFill>
              </a:rPr>
              <a:t>ove </a:t>
            </a:r>
            <a:r>
              <a:rPr lang="en-US" sz="4600" b="1">
                <a:solidFill>
                  <a:srgbClr val="3A54A5"/>
                </a:solidFill>
              </a:rPr>
              <a:t>T</a:t>
            </a:r>
            <a:r>
              <a:rPr lang="en-US" sz="4600" b="1" i="0" u="none" strike="noStrike" cap="none">
                <a:solidFill>
                  <a:srgbClr val="3A54A5"/>
                </a:solidFill>
              </a:rPr>
              <a:t>hroughout the </a:t>
            </a:r>
            <a:r>
              <a:rPr lang="en-US" sz="4600" b="1">
                <a:solidFill>
                  <a:srgbClr val="3A54A5"/>
                </a:solidFill>
              </a:rPr>
              <a:t>A</a:t>
            </a:r>
            <a:r>
              <a:rPr lang="en-US" sz="4600" b="1" i="0" u="none" strike="noStrike" cap="none">
                <a:solidFill>
                  <a:srgbClr val="3A54A5"/>
                </a:solidFill>
              </a:rPr>
              <a:t>rea</a:t>
            </a:r>
            <a:endParaRPr sz="5000" b="1">
              <a:solidFill>
                <a:srgbClr val="3A54A5"/>
              </a:solidFill>
            </a:endParaRPr>
          </a:p>
        </p:txBody>
      </p:sp>
      <p:pic>
        <p:nvPicPr>
          <p:cNvPr id="343" name="Google Shape;343;p71" descr="photo shows teacher standing in hallway as students pass by"/>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32725" y="2298627"/>
            <a:ext cx="4571999" cy="25737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72"/>
          <p:cNvSpPr txBox="1">
            <a:spLocks noGrp="1"/>
          </p:cNvSpPr>
          <p:nvPr>
            <p:ph type="title"/>
          </p:nvPr>
        </p:nvSpPr>
        <p:spPr>
          <a:xfrm>
            <a:off x="136000" y="198425"/>
            <a:ext cx="90066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1" i="0" u="none" strike="noStrike" cap="none">
                <a:solidFill>
                  <a:srgbClr val="3A54A5"/>
                </a:solidFill>
              </a:rPr>
              <a:t>Positively Interaction with</a:t>
            </a:r>
            <a:r>
              <a:rPr lang="en-US" sz="4000" b="1">
                <a:solidFill>
                  <a:srgbClr val="3A54A5"/>
                </a:solidFill>
              </a:rPr>
              <a:t> S</a:t>
            </a:r>
            <a:r>
              <a:rPr lang="en-US" sz="4000" b="1" i="0" u="none" strike="noStrike" cap="none">
                <a:solidFill>
                  <a:srgbClr val="3A54A5"/>
                </a:solidFill>
              </a:rPr>
              <a:t>tudents</a:t>
            </a:r>
            <a:endParaRPr sz="4000" b="1" i="0" u="none" strike="noStrike" cap="none">
              <a:solidFill>
                <a:srgbClr val="3A54A5"/>
              </a:solidFill>
            </a:endParaRPr>
          </a:p>
        </p:txBody>
      </p:sp>
      <p:sp>
        <p:nvSpPr>
          <p:cNvPr id="349" name="Google Shape;349;p72"/>
          <p:cNvSpPr txBox="1">
            <a:spLocks noGrp="1"/>
          </p:cNvSpPr>
          <p:nvPr>
            <p:ph type="body" idx="1"/>
          </p:nvPr>
        </p:nvSpPr>
        <p:spPr>
          <a:xfrm>
            <a:off x="59800" y="1113725"/>
            <a:ext cx="4875000" cy="5412300"/>
          </a:xfrm>
          <a:prstGeom prst="rect">
            <a:avLst/>
          </a:prstGeom>
        </p:spPr>
        <p:txBody>
          <a:bodyPr spcFirstLastPara="1" wrap="square" lIns="91425" tIns="45700" rIns="91425" bIns="45700" anchor="t" anchorCtr="0">
            <a:noAutofit/>
          </a:bodyPr>
          <a:lstStyle/>
          <a:p>
            <a:pPr marL="457200" lvl="0" indent="-412750" algn="l" rtl="0">
              <a:spcBef>
                <a:spcPts val="0"/>
              </a:spcBef>
              <a:spcAft>
                <a:spcPts val="0"/>
              </a:spcAft>
              <a:buClr>
                <a:srgbClr val="434343"/>
              </a:buClr>
              <a:buSzPts val="2900"/>
              <a:buChar char="●"/>
            </a:pPr>
            <a:r>
              <a:rPr lang="en-US" sz="2900">
                <a:solidFill>
                  <a:srgbClr val="434343"/>
                </a:solidFill>
              </a:rPr>
              <a:t>Contextually, developmentally, culturally appropriate</a:t>
            </a:r>
            <a:endParaRPr sz="2900">
              <a:solidFill>
                <a:srgbClr val="434343"/>
              </a:solidFill>
            </a:endParaRPr>
          </a:p>
          <a:p>
            <a:pPr marL="457200" lvl="0" indent="0" algn="l" rtl="0">
              <a:spcBef>
                <a:spcPts val="0"/>
              </a:spcBef>
              <a:spcAft>
                <a:spcPts val="0"/>
              </a:spcAft>
              <a:buNone/>
            </a:pPr>
            <a:endParaRPr sz="2900">
              <a:solidFill>
                <a:srgbClr val="434343"/>
              </a:solidFill>
            </a:endParaRPr>
          </a:p>
          <a:p>
            <a:pPr marL="457200" lvl="0" indent="-412750" algn="l" rtl="0">
              <a:spcBef>
                <a:spcPts val="0"/>
              </a:spcBef>
              <a:spcAft>
                <a:spcPts val="0"/>
              </a:spcAft>
              <a:buClr>
                <a:srgbClr val="434343"/>
              </a:buClr>
              <a:buSzPts val="2900"/>
              <a:buChar char="●"/>
            </a:pPr>
            <a:r>
              <a:rPr lang="en-US" sz="2900">
                <a:solidFill>
                  <a:srgbClr val="434343"/>
                </a:solidFill>
              </a:rPr>
              <a:t>Genuine, efficient, </a:t>
            </a:r>
            <a:endParaRPr sz="2900">
              <a:solidFill>
                <a:srgbClr val="434343"/>
              </a:solidFill>
            </a:endParaRPr>
          </a:p>
          <a:p>
            <a:pPr marL="914400" lvl="1" indent="-412750" algn="l" rtl="0">
              <a:spcBef>
                <a:spcPts val="0"/>
              </a:spcBef>
              <a:spcAft>
                <a:spcPts val="0"/>
              </a:spcAft>
              <a:buClr>
                <a:srgbClr val="434343"/>
              </a:buClr>
              <a:buSzPts val="2900"/>
              <a:buChar char="○"/>
            </a:pPr>
            <a:r>
              <a:rPr lang="en-US" sz="2900">
                <a:solidFill>
                  <a:srgbClr val="434343"/>
                </a:solidFill>
              </a:rPr>
              <a:t>effective</a:t>
            </a:r>
            <a:endParaRPr sz="2300">
              <a:solidFill>
                <a:srgbClr val="434343"/>
              </a:solidFill>
            </a:endParaRPr>
          </a:p>
          <a:p>
            <a:pPr marL="457200" lvl="0" indent="0" algn="l" rtl="0">
              <a:spcBef>
                <a:spcPts val="0"/>
              </a:spcBef>
              <a:spcAft>
                <a:spcPts val="0"/>
              </a:spcAft>
              <a:buNone/>
            </a:pPr>
            <a:endParaRPr sz="2900">
              <a:solidFill>
                <a:srgbClr val="434343"/>
              </a:solidFill>
            </a:endParaRPr>
          </a:p>
          <a:p>
            <a:pPr marL="457200" lvl="0" indent="-412750" algn="l" rtl="0">
              <a:spcBef>
                <a:spcPts val="0"/>
              </a:spcBef>
              <a:spcAft>
                <a:spcPts val="0"/>
              </a:spcAft>
              <a:buClr>
                <a:srgbClr val="434343"/>
              </a:buClr>
              <a:buSzPts val="2900"/>
              <a:buChar char="●"/>
            </a:pPr>
            <a:r>
              <a:rPr lang="en-US" sz="2900">
                <a:solidFill>
                  <a:srgbClr val="434343"/>
                </a:solidFill>
              </a:rPr>
              <a:t>Provide Feedback</a:t>
            </a:r>
            <a:endParaRPr sz="2900">
              <a:solidFill>
                <a:srgbClr val="434343"/>
              </a:solidFill>
            </a:endParaRPr>
          </a:p>
          <a:p>
            <a:pPr marL="914400" lvl="1" indent="-387350" algn="l" rtl="0">
              <a:spcBef>
                <a:spcPts val="0"/>
              </a:spcBef>
              <a:spcAft>
                <a:spcPts val="0"/>
              </a:spcAft>
              <a:buClr>
                <a:srgbClr val="434343"/>
              </a:buClr>
              <a:buSzPts val="2500"/>
              <a:buChar char="○"/>
            </a:pPr>
            <a:r>
              <a:rPr lang="en-US" sz="2500">
                <a:solidFill>
                  <a:srgbClr val="434343"/>
                </a:solidFill>
              </a:rPr>
              <a:t>Greet students</a:t>
            </a:r>
            <a:endParaRPr sz="2500">
              <a:solidFill>
                <a:srgbClr val="434343"/>
              </a:solidFill>
            </a:endParaRPr>
          </a:p>
          <a:p>
            <a:pPr marL="914400" lvl="1" indent="-387350" algn="l" rtl="0">
              <a:spcBef>
                <a:spcPts val="0"/>
              </a:spcBef>
              <a:spcAft>
                <a:spcPts val="0"/>
              </a:spcAft>
              <a:buClr>
                <a:srgbClr val="434343"/>
              </a:buClr>
              <a:buSzPts val="2500"/>
              <a:buChar char="○"/>
            </a:pPr>
            <a:r>
              <a:rPr lang="en-US" sz="2500">
                <a:solidFill>
                  <a:srgbClr val="434343"/>
                </a:solidFill>
              </a:rPr>
              <a:t>Specific, meaningful</a:t>
            </a:r>
            <a:endParaRPr sz="2300">
              <a:solidFill>
                <a:srgbClr val="434343"/>
              </a:solidFill>
            </a:endParaRPr>
          </a:p>
          <a:p>
            <a:pPr marL="914400" lvl="1" indent="-361950" algn="l" rtl="0">
              <a:spcBef>
                <a:spcPts val="0"/>
              </a:spcBef>
              <a:spcAft>
                <a:spcPts val="0"/>
              </a:spcAft>
              <a:buClr>
                <a:srgbClr val="434343"/>
              </a:buClr>
              <a:buSzPts val="2100"/>
              <a:buChar char="○"/>
            </a:pPr>
            <a:r>
              <a:rPr lang="en-US" sz="2500">
                <a:solidFill>
                  <a:srgbClr val="434343"/>
                </a:solidFill>
                <a:latin typeface="Twentieth Century"/>
                <a:ea typeface="Twentieth Century"/>
                <a:cs typeface="Twentieth Century"/>
                <a:sym typeface="Twentieth Century"/>
              </a:rPr>
              <a:t>Prompt Desired Behaviors</a:t>
            </a:r>
            <a:endParaRPr sz="1900">
              <a:solidFill>
                <a:srgbClr val="434343"/>
              </a:solidFill>
            </a:endParaRPr>
          </a:p>
          <a:p>
            <a:pPr marL="914400" lvl="1" indent="-361950" algn="l" rtl="0">
              <a:spcBef>
                <a:spcPts val="0"/>
              </a:spcBef>
              <a:spcAft>
                <a:spcPts val="0"/>
              </a:spcAft>
              <a:buClr>
                <a:srgbClr val="434343"/>
              </a:buClr>
              <a:buSzPts val="2100"/>
              <a:buChar char="○"/>
            </a:pPr>
            <a:r>
              <a:rPr lang="en-US" sz="2500">
                <a:solidFill>
                  <a:srgbClr val="434343"/>
                </a:solidFill>
              </a:rPr>
              <a:t>Strengthen Appropriate Behaviors</a:t>
            </a:r>
            <a:endParaRPr sz="2500">
              <a:solidFill>
                <a:srgbClr val="434343"/>
              </a:solidFill>
            </a:endParaRPr>
          </a:p>
        </p:txBody>
      </p:sp>
      <p:pic>
        <p:nvPicPr>
          <p:cNvPr id="350" name="Google Shape;350;p72" descr="photo shows teacher talking with a small group of students"/>
          <p:cNvPicPr preferRelativeResize="0"/>
          <p:nvPr/>
        </p:nvPicPr>
        <p:blipFill>
          <a:blip r:embed="rId3">
            <a:alphaModFix/>
          </a:blip>
          <a:stretch>
            <a:fillRect/>
          </a:stretch>
        </p:blipFill>
        <p:spPr>
          <a:xfrm>
            <a:off x="4648197" y="2384730"/>
            <a:ext cx="4418150" cy="30397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73"/>
          <p:cNvSpPr txBox="1"/>
          <p:nvPr/>
        </p:nvSpPr>
        <p:spPr>
          <a:xfrm>
            <a:off x="256725" y="1246100"/>
            <a:ext cx="3790250" cy="4853758"/>
          </a:xfrm>
          <a:prstGeom prst="rect">
            <a:avLst/>
          </a:prstGeom>
          <a:noFill/>
          <a:ln>
            <a:noFill/>
          </a:ln>
        </p:spPr>
        <p:txBody>
          <a:bodyPr spcFirstLastPara="1" wrap="square" lIns="91425" tIns="45700" rIns="91425" bIns="45700" anchor="t" anchorCtr="0">
            <a:noAutofit/>
          </a:bodyPr>
          <a:lstStyle/>
          <a:p>
            <a:pPr marL="342900" marR="0" lvl="0" indent="-412750" algn="l" rtl="0">
              <a:lnSpc>
                <a:spcPct val="100000"/>
              </a:lnSpc>
              <a:spcBef>
                <a:spcPts val="0"/>
              </a:spcBef>
              <a:spcAft>
                <a:spcPts val="0"/>
              </a:spcAft>
              <a:buClr>
                <a:srgbClr val="434343"/>
              </a:buClr>
              <a:buSzPts val="3500"/>
              <a:buFont typeface="Twentieth Century"/>
              <a:buChar char="●"/>
            </a:pPr>
            <a:r>
              <a:rPr lang="en-US" sz="2800" dirty="0">
                <a:solidFill>
                  <a:srgbClr val="434343"/>
                </a:solidFill>
                <a:latin typeface="Twentieth Century"/>
                <a:ea typeface="Twentieth Century"/>
                <a:cs typeface="Twentieth Century"/>
                <a:sym typeface="Twentieth Century"/>
              </a:rPr>
              <a:t>Calmly</a:t>
            </a:r>
            <a:endParaRPr sz="2800" dirty="0">
              <a:solidFill>
                <a:srgbClr val="434343"/>
              </a:solidFill>
              <a:latin typeface="Twentieth Century"/>
              <a:ea typeface="Twentieth Century"/>
              <a:cs typeface="Twentieth Century"/>
              <a:sym typeface="Twentieth Century"/>
            </a:endParaRPr>
          </a:p>
          <a:p>
            <a:pPr marL="342900" marR="0" lvl="0" indent="-412750" algn="l" rtl="0">
              <a:lnSpc>
                <a:spcPct val="100000"/>
              </a:lnSpc>
              <a:spcBef>
                <a:spcPts val="0"/>
              </a:spcBef>
              <a:spcAft>
                <a:spcPts val="0"/>
              </a:spcAft>
              <a:buClr>
                <a:srgbClr val="434343"/>
              </a:buClr>
              <a:buSzPts val="3500"/>
              <a:buFont typeface="Twentieth Century"/>
              <a:buChar char="●"/>
            </a:pPr>
            <a:r>
              <a:rPr lang="en-US" sz="2800" i="0" u="none" strike="noStrike" cap="none" dirty="0">
                <a:solidFill>
                  <a:srgbClr val="434343"/>
                </a:solidFill>
                <a:latin typeface="Twentieth Century"/>
                <a:ea typeface="Twentieth Century"/>
                <a:cs typeface="Twentieth Century"/>
                <a:sym typeface="Twentieth Century"/>
              </a:rPr>
              <a:t>Quickly</a:t>
            </a:r>
            <a:endParaRPr sz="2000" i="0" u="none" strike="noStrike" cap="none" dirty="0">
              <a:solidFill>
                <a:srgbClr val="434343"/>
              </a:solidFill>
              <a:latin typeface="Twentieth Century"/>
              <a:ea typeface="Twentieth Century"/>
              <a:cs typeface="Twentieth Century"/>
              <a:sym typeface="Twentieth Century"/>
            </a:endParaRPr>
          </a:p>
          <a:p>
            <a:pPr marL="342900" marR="0" lvl="0" indent="-412750" algn="l" rtl="0">
              <a:lnSpc>
                <a:spcPct val="100000"/>
              </a:lnSpc>
              <a:spcBef>
                <a:spcPts val="0"/>
              </a:spcBef>
              <a:spcAft>
                <a:spcPts val="0"/>
              </a:spcAft>
              <a:buClr>
                <a:srgbClr val="434343"/>
              </a:buClr>
              <a:buSzPts val="3500"/>
              <a:buFont typeface="Twentieth Century"/>
              <a:buChar char="●"/>
            </a:pPr>
            <a:r>
              <a:rPr lang="en-US" sz="2800" i="0" u="none" strike="noStrike" cap="none" dirty="0">
                <a:solidFill>
                  <a:srgbClr val="434343"/>
                </a:solidFill>
                <a:latin typeface="Twentieth Century"/>
                <a:ea typeface="Twentieth Century"/>
                <a:cs typeface="Twentieth Century"/>
                <a:sym typeface="Twentieth Century"/>
              </a:rPr>
              <a:t>Privately</a:t>
            </a:r>
            <a:endParaRPr sz="2000" i="0" u="none" strike="noStrike" cap="none" dirty="0">
              <a:solidFill>
                <a:srgbClr val="434343"/>
              </a:solidFill>
              <a:latin typeface="Twentieth Century"/>
              <a:ea typeface="Twentieth Century"/>
              <a:cs typeface="Twentieth Century"/>
              <a:sym typeface="Twentieth Century"/>
            </a:endParaRPr>
          </a:p>
          <a:p>
            <a:pPr marL="342900" marR="0" lvl="0" indent="-412750" algn="l" rtl="0">
              <a:lnSpc>
                <a:spcPct val="100000"/>
              </a:lnSpc>
              <a:spcBef>
                <a:spcPts val="0"/>
              </a:spcBef>
              <a:spcAft>
                <a:spcPts val="0"/>
              </a:spcAft>
              <a:buClr>
                <a:srgbClr val="434343"/>
              </a:buClr>
              <a:buSzPts val="3500"/>
              <a:buFont typeface="Twentieth Century"/>
              <a:buChar char="●"/>
            </a:pPr>
            <a:r>
              <a:rPr lang="en-US" sz="2800" i="0" u="none" strike="noStrike" cap="none" dirty="0">
                <a:solidFill>
                  <a:srgbClr val="434343"/>
                </a:solidFill>
                <a:latin typeface="Twentieth Century"/>
                <a:ea typeface="Twentieth Century"/>
                <a:cs typeface="Twentieth Century"/>
                <a:sym typeface="Twentieth Century"/>
              </a:rPr>
              <a:t>Culturally, contextually and developmentally appropriate</a:t>
            </a:r>
            <a:endParaRPr sz="2000" i="0" u="none" strike="noStrike" cap="none" dirty="0">
              <a:solidFill>
                <a:srgbClr val="434343"/>
              </a:solidFill>
              <a:latin typeface="Twentieth Century"/>
              <a:ea typeface="Twentieth Century"/>
              <a:cs typeface="Twentieth Century"/>
              <a:sym typeface="Twentieth Century"/>
            </a:endParaRPr>
          </a:p>
          <a:p>
            <a:pPr marL="342900" marR="0" lvl="0" indent="-412750" algn="l" rtl="0">
              <a:lnSpc>
                <a:spcPct val="100000"/>
              </a:lnSpc>
              <a:spcBef>
                <a:spcPts val="0"/>
              </a:spcBef>
              <a:spcAft>
                <a:spcPts val="0"/>
              </a:spcAft>
              <a:buClr>
                <a:srgbClr val="434343"/>
              </a:buClr>
              <a:buSzPts val="3500"/>
              <a:buFont typeface="Twentieth Century"/>
              <a:buChar char="●"/>
            </a:pPr>
            <a:r>
              <a:rPr lang="en-US" sz="2800" i="0" u="none" strike="noStrike" cap="none" dirty="0">
                <a:solidFill>
                  <a:srgbClr val="434343"/>
                </a:solidFill>
                <a:latin typeface="Twentieth Century"/>
                <a:ea typeface="Twentieth Century"/>
                <a:cs typeface="Twentieth Century"/>
                <a:sym typeface="Twentieth Century"/>
              </a:rPr>
              <a:t>Neutral, Business-like</a:t>
            </a:r>
            <a:endParaRPr sz="2000" i="0" u="none" strike="noStrike" cap="none" dirty="0">
              <a:solidFill>
                <a:srgbClr val="434343"/>
              </a:solidFill>
              <a:latin typeface="Twentieth Century"/>
              <a:ea typeface="Twentieth Century"/>
              <a:cs typeface="Twentieth Century"/>
              <a:sym typeface="Twentieth Century"/>
            </a:endParaRPr>
          </a:p>
          <a:p>
            <a:pPr marL="342900" marR="0" lvl="0" indent="-412750" algn="l" rtl="0">
              <a:lnSpc>
                <a:spcPct val="100000"/>
              </a:lnSpc>
              <a:spcBef>
                <a:spcPts val="0"/>
              </a:spcBef>
              <a:spcAft>
                <a:spcPts val="0"/>
              </a:spcAft>
              <a:buClr>
                <a:srgbClr val="434343"/>
              </a:buClr>
              <a:buSzPts val="3500"/>
              <a:buFont typeface="Twentieth Century"/>
              <a:buChar char="●"/>
            </a:pPr>
            <a:r>
              <a:rPr lang="en-US" sz="2800" i="0" u="none" strike="noStrike" cap="none" dirty="0">
                <a:solidFill>
                  <a:srgbClr val="434343"/>
                </a:solidFill>
                <a:latin typeface="Twentieth Century"/>
                <a:ea typeface="Twentieth Century"/>
                <a:cs typeface="Twentieth Century"/>
                <a:sym typeface="Twentieth Century"/>
              </a:rPr>
              <a:t>Reinforce &amp; E</a:t>
            </a:r>
            <a:r>
              <a:rPr lang="en-US" sz="2800" dirty="0">
                <a:solidFill>
                  <a:srgbClr val="434343"/>
                </a:solidFill>
                <a:latin typeface="Twentieth Century"/>
                <a:ea typeface="Twentieth Century"/>
                <a:cs typeface="Twentieth Century"/>
                <a:sym typeface="Twentieth Century"/>
              </a:rPr>
              <a:t>ncourage </a:t>
            </a:r>
            <a:endParaRPr sz="2800" i="0" u="none" strike="noStrike" cap="none" dirty="0">
              <a:solidFill>
                <a:srgbClr val="434343"/>
              </a:solidFill>
              <a:latin typeface="Twentieth Century"/>
              <a:ea typeface="Twentieth Century"/>
              <a:cs typeface="Twentieth Century"/>
              <a:sym typeface="Twentieth Century"/>
            </a:endParaRPr>
          </a:p>
        </p:txBody>
      </p:sp>
      <p:sp>
        <p:nvSpPr>
          <p:cNvPr id="357" name="Google Shape;357;p73"/>
          <p:cNvSpPr txBox="1">
            <a:spLocks noGrp="1"/>
          </p:cNvSpPr>
          <p:nvPr>
            <p:ph type="title"/>
          </p:nvPr>
        </p:nvSpPr>
        <p:spPr>
          <a:xfrm>
            <a:off x="228600" y="254600"/>
            <a:ext cx="9144000" cy="9153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000"/>
              <a:buFont typeface="Calibri"/>
              <a:buNone/>
            </a:pPr>
            <a:r>
              <a:rPr lang="en-US" sz="4000" b="1" smtClean="0">
                <a:solidFill>
                  <a:srgbClr val="3A54A5"/>
                </a:solidFill>
              </a:rPr>
              <a:t>Correct</a:t>
            </a:r>
            <a:r>
              <a:rPr lang="en-US" sz="4000" b="1" i="0" u="none" strike="noStrike" cap="none" smtClean="0">
                <a:solidFill>
                  <a:srgbClr val="3A54A5"/>
                </a:solidFill>
              </a:rPr>
              <a:t> </a:t>
            </a:r>
            <a:r>
              <a:rPr lang="en-US" sz="4000" b="1" smtClean="0">
                <a:solidFill>
                  <a:srgbClr val="3A54A5"/>
                </a:solidFill>
              </a:rPr>
              <a:t>M</a:t>
            </a:r>
            <a:r>
              <a:rPr lang="en-US" sz="4000" b="1" i="0" u="none" strike="noStrike" cap="none" smtClean="0">
                <a:solidFill>
                  <a:srgbClr val="3A54A5"/>
                </a:solidFill>
              </a:rPr>
              <a:t>inor </a:t>
            </a:r>
            <a:r>
              <a:rPr lang="en-US" sz="4000" b="1" smtClean="0">
                <a:solidFill>
                  <a:srgbClr val="3A54A5"/>
                </a:solidFill>
              </a:rPr>
              <a:t>Behavioral Errors</a:t>
            </a:r>
            <a:r>
              <a:rPr lang="en-US" sz="4000" b="1" i="0" u="none" strike="noStrike" cap="none" smtClean="0">
                <a:solidFill>
                  <a:srgbClr val="3A54A5"/>
                </a:solidFill>
                <a:latin typeface="Calibri"/>
                <a:ea typeface="Calibri"/>
                <a:cs typeface="Calibri"/>
                <a:sym typeface="Calibri"/>
              </a:rPr>
              <a:t>   </a:t>
            </a:r>
            <a:endParaRPr>
              <a:solidFill>
                <a:srgbClr val="3A54A5"/>
              </a:solidFill>
            </a:endParaRPr>
          </a:p>
        </p:txBody>
      </p:sp>
      <p:pic>
        <p:nvPicPr>
          <p:cNvPr id="358" name="Google Shape;358;p73" descr="photo shows teacher talking with small group of students in the hallway"/>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46975" y="1993337"/>
            <a:ext cx="5097026" cy="2871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56"/>
          <p:cNvSpPr txBox="1">
            <a:spLocks noGrp="1"/>
          </p:cNvSpPr>
          <p:nvPr>
            <p:ph type="title"/>
          </p:nvPr>
        </p:nvSpPr>
        <p:spPr>
          <a:xfrm>
            <a:off x="136698" y="198415"/>
            <a:ext cx="69870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800"/>
              <a:buNone/>
            </a:pPr>
            <a:r>
              <a:rPr lang="en-US" b="1">
                <a:solidFill>
                  <a:srgbClr val="3A54A5"/>
                </a:solidFill>
              </a:rPr>
              <a:t>Learning Expectations</a:t>
            </a:r>
            <a:endParaRPr b="1">
              <a:solidFill>
                <a:srgbClr val="3A54A5"/>
              </a:solidFill>
            </a:endParaRPr>
          </a:p>
        </p:txBody>
      </p:sp>
      <p:pic>
        <p:nvPicPr>
          <p:cNvPr id="223" name="Google Shape;223;p56" descr="be responsible: make yourself comfortable, take care of your needs, share your questions with the group. be respectful: turn cell phones off or to vibrate, listen toothers attentively, follow up and complete assignments. be engaged: ask what you need to know to understand and contribute, contribute to the team by sharing relevant information and ideas"/>
          <p:cNvPicPr preferRelativeResize="0"/>
          <p:nvPr/>
        </p:nvPicPr>
        <p:blipFill rotWithShape="1">
          <a:blip r:embed="rId3">
            <a:alphaModFix/>
          </a:blip>
          <a:srcRect/>
          <a:stretch/>
        </p:blipFill>
        <p:spPr>
          <a:xfrm>
            <a:off x="152400" y="1266115"/>
            <a:ext cx="8839200" cy="51227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74" descr="This flowchart is from Sauk Rapids-Rice High school.  Proactive strategies is the first box in the flowchart.  Minor Classroom Managed procedures are on the left and Major Administratro Referral procedures are on the right.  Behavior descriptors for Classroom managed and administrator referral are listed in the middle. " title="High School Flowcha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691127" y="1340025"/>
            <a:ext cx="4355723" cy="4648199"/>
          </a:xfrm>
          <a:prstGeom prst="rect">
            <a:avLst/>
          </a:prstGeom>
          <a:noFill/>
          <a:ln>
            <a:noFill/>
          </a:ln>
        </p:spPr>
      </p:pic>
      <p:sp>
        <p:nvSpPr>
          <p:cNvPr id="364" name="Google Shape;364;p74"/>
          <p:cNvSpPr txBox="1">
            <a:spLocks noGrp="1"/>
          </p:cNvSpPr>
          <p:nvPr>
            <p:ph type="body" idx="1"/>
          </p:nvPr>
        </p:nvSpPr>
        <p:spPr>
          <a:xfrm>
            <a:off x="224775" y="1340025"/>
            <a:ext cx="4466400" cy="52932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rgbClr val="434343"/>
              </a:buClr>
              <a:buSzPts val="3000"/>
              <a:buChar char="●"/>
            </a:pPr>
            <a:r>
              <a:rPr lang="en-US" sz="3000">
                <a:solidFill>
                  <a:srgbClr val="434343"/>
                </a:solidFill>
              </a:rPr>
              <a:t>Calm and businesslike</a:t>
            </a:r>
            <a:endParaRPr sz="3800">
              <a:solidFill>
                <a:srgbClr val="434343"/>
              </a:solidFill>
            </a:endParaRPr>
          </a:p>
          <a:p>
            <a:pPr marL="457200" lvl="0" indent="0" algn="l" rtl="0">
              <a:lnSpc>
                <a:spcPct val="90000"/>
              </a:lnSpc>
              <a:spcBef>
                <a:spcPts val="480"/>
              </a:spcBef>
              <a:spcAft>
                <a:spcPts val="0"/>
              </a:spcAft>
              <a:buNone/>
            </a:pPr>
            <a:endParaRPr sz="30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3000">
                <a:solidFill>
                  <a:srgbClr val="434343"/>
                </a:solidFill>
              </a:rPr>
              <a:t>Follow procedure</a:t>
            </a:r>
            <a:endParaRPr sz="3800">
              <a:solidFill>
                <a:srgbClr val="434343"/>
              </a:solidFill>
            </a:endParaRPr>
          </a:p>
          <a:p>
            <a:pPr marL="457200" lvl="0" indent="0" algn="l" rtl="0">
              <a:lnSpc>
                <a:spcPct val="90000"/>
              </a:lnSpc>
              <a:spcBef>
                <a:spcPts val="480"/>
              </a:spcBef>
              <a:spcAft>
                <a:spcPts val="0"/>
              </a:spcAft>
              <a:buNone/>
            </a:pPr>
            <a:endParaRPr sz="30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3000">
                <a:solidFill>
                  <a:srgbClr val="434343"/>
                </a:solidFill>
              </a:rPr>
              <a:t>Disengage if escalation</a:t>
            </a:r>
            <a:endParaRPr sz="3800">
              <a:solidFill>
                <a:srgbClr val="434343"/>
              </a:solidFill>
            </a:endParaRPr>
          </a:p>
          <a:p>
            <a:pPr marL="457200" lvl="0" indent="0" algn="l" rtl="0">
              <a:lnSpc>
                <a:spcPct val="90000"/>
              </a:lnSpc>
              <a:spcBef>
                <a:spcPts val="480"/>
              </a:spcBef>
              <a:spcAft>
                <a:spcPts val="0"/>
              </a:spcAft>
              <a:buNone/>
            </a:pPr>
            <a:endParaRPr sz="30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3000">
                <a:solidFill>
                  <a:srgbClr val="434343"/>
                </a:solidFill>
              </a:rPr>
              <a:t>Pre-correct for next occurrence</a:t>
            </a:r>
            <a:endParaRPr sz="3800">
              <a:solidFill>
                <a:srgbClr val="434343"/>
              </a:solidFill>
            </a:endParaRPr>
          </a:p>
          <a:p>
            <a:pPr marL="457200" lvl="0" indent="0" algn="l" rtl="0">
              <a:lnSpc>
                <a:spcPct val="90000"/>
              </a:lnSpc>
              <a:spcBef>
                <a:spcPts val="480"/>
              </a:spcBef>
              <a:spcAft>
                <a:spcPts val="0"/>
              </a:spcAft>
              <a:buNone/>
            </a:pPr>
            <a:endParaRPr sz="3000">
              <a:solidFill>
                <a:srgbClr val="434343"/>
              </a:solidFill>
            </a:endParaRPr>
          </a:p>
          <a:p>
            <a:pPr marL="457200" lvl="0" indent="-419100" algn="l" rtl="0">
              <a:lnSpc>
                <a:spcPct val="90000"/>
              </a:lnSpc>
              <a:spcBef>
                <a:spcPts val="480"/>
              </a:spcBef>
              <a:spcAft>
                <a:spcPts val="0"/>
              </a:spcAft>
              <a:buClr>
                <a:srgbClr val="434343"/>
              </a:buClr>
              <a:buSzPts val="3000"/>
              <a:buChar char="●"/>
            </a:pPr>
            <a:r>
              <a:rPr lang="en-US" sz="3000">
                <a:solidFill>
                  <a:srgbClr val="434343"/>
                </a:solidFill>
              </a:rPr>
              <a:t>Look for opportunity to reinforce</a:t>
            </a:r>
            <a:endParaRPr sz="3800">
              <a:solidFill>
                <a:srgbClr val="434343"/>
              </a:solidFill>
            </a:endParaRPr>
          </a:p>
          <a:p>
            <a:pPr marL="0" lvl="0" indent="0" algn="l" rtl="0">
              <a:lnSpc>
                <a:spcPct val="90000"/>
              </a:lnSpc>
              <a:spcBef>
                <a:spcPts val="640"/>
              </a:spcBef>
              <a:spcAft>
                <a:spcPts val="0"/>
              </a:spcAft>
              <a:buNone/>
            </a:pPr>
            <a:endParaRPr sz="3800">
              <a:solidFill>
                <a:srgbClr val="434343"/>
              </a:solidFill>
            </a:endParaRPr>
          </a:p>
        </p:txBody>
      </p:sp>
      <p:sp>
        <p:nvSpPr>
          <p:cNvPr id="365" name="Google Shape;365;p74"/>
          <p:cNvSpPr txBox="1">
            <a:spLocks noGrp="1"/>
          </p:cNvSpPr>
          <p:nvPr>
            <p:ph type="title"/>
          </p:nvPr>
        </p:nvSpPr>
        <p:spPr>
          <a:xfrm>
            <a:off x="228600" y="135675"/>
            <a:ext cx="98337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40"/>
              <a:buFont typeface="Twentieth Century"/>
              <a:buNone/>
            </a:pPr>
            <a:r>
              <a:rPr lang="en-US" sz="3040" b="1">
                <a:solidFill>
                  <a:srgbClr val="3A54A5"/>
                </a:solidFill>
              </a:rPr>
              <a:t>Follow SW Procedures for Major Behavioral Incidents</a:t>
            </a:r>
            <a:endParaRPr sz="3040" b="1">
              <a:solidFill>
                <a:srgbClr val="3A54A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75"/>
          <p:cNvSpPr txBox="1">
            <a:spLocks noGrp="1"/>
          </p:cNvSpPr>
          <p:nvPr>
            <p:ph type="title"/>
          </p:nvPr>
        </p:nvSpPr>
        <p:spPr>
          <a:xfrm>
            <a:off x="352155" y="1"/>
            <a:ext cx="8375156" cy="1292748"/>
          </a:xfrm>
        </p:spPr>
        <p:txBody>
          <a:bodyPr/>
          <a:lstStyle/>
          <a:p>
            <a:pPr lvl="0"/>
            <a:r>
              <a:rPr lang="en-US" sz="3600" dirty="0" smtClean="0"/>
              <a:t>Outline Consistent Action From Adults </a:t>
            </a:r>
            <a:endParaRPr lang="en-US" sz="3600" dirty="0"/>
          </a:p>
        </p:txBody>
      </p:sp>
      <p:graphicFrame>
        <p:nvGraphicFramePr>
          <p:cNvPr id="372" name="Google Shape;372;p75" descr="This slide shows a nearly completed matrix including expectations, settings and behaviors/rules.  The last row is labeled 'Conditions for Learning and contains the following: hallways - stand in hall during passing periods; cafeteria - supervise students until all enter cafeteria; library/computer lab - instruct from back to keep eyes on all screens; bus - ensure students enter bus calmly.  The last column labeled 'Classroom' is blank." title="Teaching/Staff Matrix"/>
          <p:cNvGraphicFramePr/>
          <p:nvPr>
            <p:extLst>
              <p:ext uri="{D42A27DB-BD31-4B8C-83A1-F6EECF244321}">
                <p14:modId xmlns:p14="http://schemas.microsoft.com/office/powerpoint/2010/main" val="2485407556"/>
              </p:ext>
            </p:extLst>
          </p:nvPr>
        </p:nvGraphicFramePr>
        <p:xfrm>
          <a:off x="242375" y="915439"/>
          <a:ext cx="8745975" cy="5787875"/>
        </p:xfrm>
        <a:graphic>
          <a:graphicData uri="http://schemas.openxmlformats.org/drawingml/2006/table">
            <a:tbl>
              <a:tblPr firstRow="1">
                <a:noFill/>
                <a:tableStyleId>{9E574CD9-17AE-4208-820F-C8EB9FFED95B}</a:tableStyleId>
              </a:tblPr>
              <a:tblGrid>
                <a:gridCol w="2123750">
                  <a:extLst>
                    <a:ext uri="{9D8B030D-6E8A-4147-A177-3AD203B41FA5}">
                      <a16:colId xmlns:a16="http://schemas.microsoft.com/office/drawing/2014/main" val="20000"/>
                    </a:ext>
                  </a:extLst>
                </a:gridCol>
                <a:gridCol w="1733425">
                  <a:extLst>
                    <a:ext uri="{9D8B030D-6E8A-4147-A177-3AD203B41FA5}">
                      <a16:colId xmlns:a16="http://schemas.microsoft.com/office/drawing/2014/main" val="20001"/>
                    </a:ext>
                  </a:extLst>
                </a:gridCol>
                <a:gridCol w="1719625">
                  <a:extLst>
                    <a:ext uri="{9D8B030D-6E8A-4147-A177-3AD203B41FA5}">
                      <a16:colId xmlns:a16="http://schemas.microsoft.com/office/drawing/2014/main" val="20002"/>
                    </a:ext>
                  </a:extLst>
                </a:gridCol>
                <a:gridCol w="1623175">
                  <a:extLst>
                    <a:ext uri="{9D8B030D-6E8A-4147-A177-3AD203B41FA5}">
                      <a16:colId xmlns:a16="http://schemas.microsoft.com/office/drawing/2014/main" val="20003"/>
                    </a:ext>
                  </a:extLst>
                </a:gridCol>
                <a:gridCol w="1546000">
                  <a:extLst>
                    <a:ext uri="{9D8B030D-6E8A-4147-A177-3AD203B41FA5}">
                      <a16:colId xmlns:a16="http://schemas.microsoft.com/office/drawing/2014/main" val="20004"/>
                    </a:ext>
                  </a:extLst>
                </a:gridCol>
              </a:tblGrid>
              <a:tr h="375225">
                <a:tc rowSpan="2">
                  <a:txBody>
                    <a:bodyPr/>
                    <a:lstStyle/>
                    <a:p>
                      <a:pPr marL="0" marR="0" lvl="0" indent="0" algn="ctr" rtl="0">
                        <a:lnSpc>
                          <a:spcPct val="100000"/>
                        </a:lnSpc>
                        <a:spcBef>
                          <a:spcPts val="0"/>
                        </a:spcBef>
                        <a:spcAft>
                          <a:spcPts val="0"/>
                        </a:spcAft>
                        <a:buClr>
                          <a:srgbClr val="3A54A5"/>
                        </a:buClr>
                        <a:buSzPts val="2200"/>
                        <a:buFont typeface="Arial"/>
                        <a:buNone/>
                      </a:pPr>
                      <a:r>
                        <a:rPr lang="en-US" sz="1600" b="1" i="0" u="none" strike="noStrike" cap="none" dirty="0">
                          <a:solidFill>
                            <a:srgbClr val="3A54A5"/>
                          </a:solidFill>
                          <a:latin typeface="Arial"/>
                          <a:ea typeface="Arial"/>
                          <a:cs typeface="Arial"/>
                          <a:sym typeface="Arial"/>
                        </a:rPr>
                        <a:t>Staff Matrix</a:t>
                      </a:r>
                      <a:endParaRPr sz="1050"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FF99"/>
                    </a:solidFill>
                  </a:tcPr>
                </a:tc>
                <a:tc gridSpan="4">
                  <a:txBody>
                    <a:bodyPr/>
                    <a:lstStyle/>
                    <a:p>
                      <a:pPr marL="0" marR="0" lvl="0" indent="0" algn="ctr" rtl="0">
                        <a:lnSpc>
                          <a:spcPct val="100000"/>
                        </a:lnSpc>
                        <a:spcBef>
                          <a:spcPts val="0"/>
                        </a:spcBef>
                        <a:spcAft>
                          <a:spcPts val="0"/>
                        </a:spcAft>
                        <a:buClr>
                          <a:srgbClr val="3A54A5"/>
                        </a:buClr>
                        <a:buSzPts val="1400"/>
                        <a:buFont typeface="Arial"/>
                        <a:buNone/>
                      </a:pPr>
                      <a:r>
                        <a:rPr lang="en-US" sz="1200" b="1" i="0" u="none" strike="noStrike" cap="none">
                          <a:solidFill>
                            <a:srgbClr val="3A54A5"/>
                          </a:solidFill>
                          <a:latin typeface="Arial"/>
                          <a:ea typeface="Arial"/>
                          <a:cs typeface="Arial"/>
                          <a:sym typeface="Arial"/>
                        </a:rPr>
                        <a:t>SETTING</a:t>
                      </a:r>
                      <a:endParaRPr sz="1200" b="0" i="0" u="none" strike="noStrike" cap="none">
                        <a:solidFill>
                          <a:srgbClr val="3A54A5"/>
                        </a:solidFill>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25">
                <a:tc vMerge="1">
                  <a:txBody>
                    <a:bodyPr/>
                    <a:lstStyle/>
                    <a:p>
                      <a:endParaRPr lang="en-US"/>
                    </a:p>
                  </a:txBody>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050" b="0" i="0" u="none" strike="noStrike" cap="none">
                          <a:solidFill>
                            <a:srgbClr val="3A54A5"/>
                          </a:solidFill>
                          <a:latin typeface="Arial"/>
                          <a:ea typeface="Arial"/>
                          <a:cs typeface="Arial"/>
                          <a:sym typeface="Arial"/>
                        </a:rPr>
                        <a:t>Hallways</a:t>
                      </a:r>
                      <a:endParaRPr sz="14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050" b="0" i="0" u="none" strike="noStrike" cap="none">
                          <a:solidFill>
                            <a:srgbClr val="3A54A5"/>
                          </a:solidFill>
                          <a:latin typeface="Arial"/>
                          <a:ea typeface="Arial"/>
                          <a:cs typeface="Arial"/>
                          <a:sym typeface="Arial"/>
                        </a:rPr>
                        <a:t>Cafeteria</a:t>
                      </a:r>
                      <a:endParaRPr sz="14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050" b="0" i="0" u="none" strike="noStrike" cap="none">
                          <a:solidFill>
                            <a:srgbClr val="3A54A5"/>
                          </a:solidFill>
                          <a:latin typeface="Arial"/>
                          <a:ea typeface="Arial"/>
                          <a:cs typeface="Arial"/>
                          <a:sym typeface="Arial"/>
                        </a:rPr>
                        <a:t>Library/</a:t>
                      </a:r>
                      <a:endParaRPr sz="800" b="0" i="0" u="none" strike="noStrike" cap="none">
                        <a:solidFill>
                          <a:srgbClr val="3A54A5"/>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3A54A5"/>
                        </a:buClr>
                        <a:buSzPts val="1400"/>
                        <a:buFont typeface="Arial"/>
                        <a:buNone/>
                      </a:pPr>
                      <a:r>
                        <a:rPr lang="en-US" sz="1050" b="0" i="0" u="none" strike="noStrike" cap="none">
                          <a:solidFill>
                            <a:srgbClr val="3A54A5"/>
                          </a:solidFill>
                          <a:latin typeface="Arial"/>
                          <a:ea typeface="Arial"/>
                          <a:cs typeface="Arial"/>
                          <a:sym typeface="Arial"/>
                        </a:rPr>
                        <a:t>Computer Lab</a:t>
                      </a:r>
                      <a:endParaRPr sz="14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050" b="0" i="0" u="none" strike="noStrike" cap="none">
                          <a:solidFill>
                            <a:srgbClr val="3A54A5"/>
                          </a:solidFill>
                          <a:latin typeface="Arial"/>
                          <a:ea typeface="Arial"/>
                          <a:cs typeface="Arial"/>
                          <a:sym typeface="Arial"/>
                        </a:rPr>
                        <a:t>Bus</a:t>
                      </a:r>
                      <a:endParaRPr sz="1400" b="0" i="0" u="none" strike="noStrike" cap="none">
                        <a:solidFill>
                          <a:srgbClr val="3A54A5"/>
                        </a:solidFill>
                        <a:latin typeface="Arial"/>
                        <a:ea typeface="Arial"/>
                        <a:cs typeface="Arial"/>
                        <a:sym typeface="Arial"/>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extLst>
                  <a:ext uri="{0D108BD9-81ED-4DB2-BD59-A6C34878D82A}">
                    <a16:rowId xmlns:a16="http://schemas.microsoft.com/office/drawing/2014/main" val="10001"/>
                  </a:ext>
                </a:extLst>
              </a:tr>
              <a:tr h="951825">
                <a:tc>
                  <a:txBody>
                    <a:bodyPr/>
                    <a:lstStyle/>
                    <a:p>
                      <a:pPr marL="0" marR="0" lvl="0" indent="0" algn="ctr" rtl="0">
                        <a:lnSpc>
                          <a:spcPct val="100000"/>
                        </a:lnSpc>
                        <a:spcBef>
                          <a:spcPts val="0"/>
                        </a:spcBef>
                        <a:spcAft>
                          <a:spcPts val="0"/>
                        </a:spcAft>
                        <a:buClr>
                          <a:srgbClr val="3A54A5"/>
                        </a:buClr>
                        <a:buSzPts val="1600"/>
                        <a:buFont typeface="Arial"/>
                        <a:buNone/>
                      </a:pPr>
                      <a:r>
                        <a:rPr lang="en-US" sz="1200" i="0" u="none" strike="noStrike" cap="none" dirty="0">
                          <a:solidFill>
                            <a:srgbClr val="3A54A5"/>
                          </a:solidFill>
                          <a:latin typeface="Twentieth Century"/>
                          <a:ea typeface="Twentieth Century"/>
                          <a:cs typeface="Twentieth Century"/>
                          <a:sym typeface="Twentieth Century"/>
                        </a:rPr>
                        <a:t>Be Respectful</a:t>
                      </a:r>
                      <a:endParaRPr sz="1800" i="0" u="none" strike="noStrike" cap="none" dirty="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dirty="0">
                          <a:solidFill>
                            <a:srgbClr val="3A54A5"/>
                          </a:solidFill>
                          <a:latin typeface="Twentieth Century"/>
                          <a:ea typeface="Twentieth Century"/>
                          <a:cs typeface="Twentieth Century"/>
                          <a:sym typeface="Twentieth Century"/>
                        </a:rPr>
                        <a:t>Keep hands feet and other objects to self</a:t>
                      </a:r>
                      <a:endParaRPr sz="1800" i="0" u="none" strike="noStrike" cap="none" dirty="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Eat only your food</a:t>
                      </a:r>
                      <a:endParaRPr sz="10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Study, read, compute</a:t>
                      </a: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Watch for your stop</a:t>
                      </a: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1078725">
                <a:tc>
                  <a:txBody>
                    <a:bodyPr/>
                    <a:lstStyle/>
                    <a:p>
                      <a:pPr marL="0" marR="0" lvl="0" indent="0" algn="ctr" rtl="0">
                        <a:lnSpc>
                          <a:spcPct val="100000"/>
                        </a:lnSpc>
                        <a:spcBef>
                          <a:spcPts val="0"/>
                        </a:spcBef>
                        <a:spcAft>
                          <a:spcPts val="0"/>
                        </a:spcAft>
                        <a:buClr>
                          <a:srgbClr val="3A54A5"/>
                        </a:buClr>
                        <a:buSzPts val="1600"/>
                        <a:buFont typeface="Arial"/>
                        <a:buNone/>
                      </a:pPr>
                      <a:r>
                        <a:rPr lang="en-US" sz="1200" i="0" u="none" strike="noStrike" cap="none" dirty="0">
                          <a:solidFill>
                            <a:srgbClr val="3A54A5"/>
                          </a:solidFill>
                          <a:latin typeface="Twentieth Century"/>
                          <a:ea typeface="Twentieth Century"/>
                          <a:cs typeface="Twentieth Century"/>
                          <a:sym typeface="Twentieth Century"/>
                        </a:rPr>
                        <a:t>Be Responsible</a:t>
                      </a:r>
                      <a:endParaRPr sz="1800" i="0" u="none" strike="noStrike" cap="none" dirty="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dirty="0">
                          <a:solidFill>
                            <a:srgbClr val="3A54A5"/>
                          </a:solidFill>
                          <a:latin typeface="Twentieth Century"/>
                          <a:ea typeface="Twentieth Century"/>
                          <a:cs typeface="Twentieth Century"/>
                          <a:sym typeface="Twentieth Century"/>
                        </a:rPr>
                        <a:t>Use quiet voice</a:t>
                      </a:r>
                      <a:endParaRPr sz="1000" i="0" u="none" strike="noStrike" cap="none" dirty="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dirty="0">
                          <a:solidFill>
                            <a:srgbClr val="3A54A5"/>
                          </a:solidFill>
                          <a:latin typeface="Twentieth Century"/>
                          <a:ea typeface="Twentieth Century"/>
                          <a:cs typeface="Twentieth Century"/>
                          <a:sym typeface="Twentieth Century"/>
                        </a:rPr>
                        <a:t>Replace trays &amp; utensils</a:t>
                      </a:r>
                      <a:endParaRPr sz="1000" i="0" u="none" strike="noStrike" cap="none" dirty="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Push in chairs.</a:t>
                      </a:r>
                      <a:endParaRPr sz="1000" i="0" u="none" strike="noStrike" cap="none">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Treat books carefully.</a:t>
                      </a: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Wipe your feet</a:t>
                      </a:r>
                      <a:endParaRPr sz="1000" i="0" u="none" strike="noStrike" cap="none">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Sit appropriately</a:t>
                      </a: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1044150">
                <a:tc>
                  <a:txBody>
                    <a:bodyPr/>
                    <a:lstStyle/>
                    <a:p>
                      <a:pPr marL="0" marR="0" lvl="0" indent="0" algn="ctr" rtl="0">
                        <a:lnSpc>
                          <a:spcPct val="100000"/>
                        </a:lnSpc>
                        <a:spcBef>
                          <a:spcPts val="0"/>
                        </a:spcBef>
                        <a:spcAft>
                          <a:spcPts val="0"/>
                        </a:spcAft>
                        <a:buClr>
                          <a:srgbClr val="3A54A5"/>
                        </a:buClr>
                        <a:buSzPts val="1600"/>
                        <a:buFont typeface="Arial"/>
                        <a:buNone/>
                      </a:pPr>
                      <a:r>
                        <a:rPr lang="en-US" sz="1200" i="0" u="none" strike="noStrike" cap="none">
                          <a:solidFill>
                            <a:srgbClr val="3A54A5"/>
                          </a:solidFill>
                          <a:latin typeface="Twentieth Century"/>
                          <a:ea typeface="Twentieth Century"/>
                          <a:cs typeface="Twentieth Century"/>
                          <a:sym typeface="Twentieth Century"/>
                        </a:rPr>
                        <a:t>Be Safe</a:t>
                      </a: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Maintain your own physical space</a:t>
                      </a:r>
                      <a:endParaRPr sz="700">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Stay to the right</a:t>
                      </a: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Calibri"/>
                        <a:buNone/>
                      </a:pPr>
                      <a:endParaRPr sz="1000" i="0" u="none" strike="noStrike" cap="none">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Clean up your eating area</a:t>
                      </a:r>
                      <a:endParaRPr sz="1000" i="0" u="none" strike="noStrike" cap="none">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2800"/>
                        <a:buFont typeface="Calibri"/>
                        <a:buNone/>
                      </a:pP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dirty="0">
                          <a:solidFill>
                            <a:srgbClr val="3A54A5"/>
                          </a:solidFill>
                          <a:latin typeface="Twentieth Century"/>
                          <a:ea typeface="Twentieth Century"/>
                          <a:cs typeface="Twentieth Century"/>
                          <a:sym typeface="Twentieth Century"/>
                        </a:rPr>
                        <a:t>Whisper.</a:t>
                      </a:r>
                      <a:endParaRPr sz="1100" i="0" u="none" strike="noStrike" cap="none" dirty="0">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600"/>
                        <a:buFont typeface="Arial"/>
                        <a:buNone/>
                      </a:pPr>
                      <a:r>
                        <a:rPr lang="en-US" sz="1000" i="0" u="none" strike="noStrike" cap="none" dirty="0">
                          <a:solidFill>
                            <a:srgbClr val="3A54A5"/>
                          </a:solidFill>
                          <a:latin typeface="Twentieth Century"/>
                          <a:ea typeface="Twentieth Century"/>
                          <a:cs typeface="Twentieth Century"/>
                          <a:sym typeface="Twentieth Century"/>
                        </a:rPr>
                        <a:t>Return books</a:t>
                      </a:r>
                      <a:endParaRPr sz="1800" i="0" u="none" strike="noStrike" cap="none" dirty="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Use a quiet voice</a:t>
                      </a:r>
                      <a:endParaRPr sz="1000" i="0" u="none" strike="noStrike" cap="none">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600"/>
                        <a:buFont typeface="Arial"/>
                        <a:buNone/>
                      </a:pPr>
                      <a:r>
                        <a:rPr lang="en-US" sz="1000" i="0" u="none" strike="noStrike" cap="none">
                          <a:solidFill>
                            <a:srgbClr val="3A54A5"/>
                          </a:solidFill>
                          <a:latin typeface="Twentieth Century"/>
                          <a:ea typeface="Twentieth Century"/>
                          <a:cs typeface="Twentieth Century"/>
                          <a:sym typeface="Twentieth Century"/>
                        </a:rPr>
                        <a:t>Stay in your seat</a:t>
                      </a:r>
                      <a:endParaRPr sz="1800" i="0" u="none" strike="noStrike" cap="none">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1830325">
                <a:tc>
                  <a:txBody>
                    <a:bodyPr/>
                    <a:lstStyle/>
                    <a:p>
                      <a:pPr marL="0" marR="0" lvl="0" indent="0" algn="ctr" rtl="0">
                        <a:lnSpc>
                          <a:spcPct val="100000"/>
                        </a:lnSpc>
                        <a:spcBef>
                          <a:spcPts val="0"/>
                        </a:spcBef>
                        <a:spcAft>
                          <a:spcPts val="0"/>
                        </a:spcAft>
                        <a:buClr>
                          <a:srgbClr val="3A54A5"/>
                        </a:buClr>
                        <a:buSzPts val="1600"/>
                        <a:buFont typeface="Arial"/>
                        <a:buNone/>
                      </a:pPr>
                      <a:r>
                        <a:rPr lang="en-US" sz="1600" i="0" u="none" strike="noStrike" cap="none">
                          <a:solidFill>
                            <a:srgbClr val="3A54A5"/>
                          </a:solidFill>
                          <a:latin typeface="Twentieth Century"/>
                          <a:ea typeface="Twentieth Century"/>
                          <a:cs typeface="Twentieth Century"/>
                          <a:sym typeface="Twentieth Century"/>
                        </a:rPr>
                        <a:t>Conditions for Learning</a:t>
                      </a:r>
                      <a:endParaRPr sz="1400">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CC"/>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400" i="0" u="none" strike="noStrike" cap="none">
                          <a:solidFill>
                            <a:srgbClr val="3A54A5"/>
                          </a:solidFill>
                          <a:latin typeface="Twentieth Century"/>
                          <a:ea typeface="Twentieth Century"/>
                          <a:cs typeface="Twentieth Century"/>
                          <a:sym typeface="Twentieth Century"/>
                        </a:rPr>
                        <a:t>Stand in hall during passing periods </a:t>
                      </a:r>
                      <a:endParaRPr sz="1400">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400"/>
                        <a:buFont typeface="Arial"/>
                        <a:buNone/>
                      </a:pPr>
                      <a:r>
                        <a:rPr lang="en-US" sz="1400">
                          <a:solidFill>
                            <a:srgbClr val="3A54A5"/>
                          </a:solidFill>
                          <a:latin typeface="Twentieth Century"/>
                          <a:ea typeface="Twentieth Century"/>
                          <a:cs typeface="Twentieth Century"/>
                          <a:sym typeface="Twentieth Century"/>
                        </a:rPr>
                        <a:t>Scan • Positively Interact • Correct Errors</a:t>
                      </a:r>
                      <a:endParaRPr sz="140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400">
                          <a:solidFill>
                            <a:srgbClr val="3A54A5"/>
                          </a:solidFill>
                          <a:latin typeface="Twentieth Century"/>
                          <a:ea typeface="Twentieth Century"/>
                          <a:cs typeface="Twentieth Century"/>
                          <a:sym typeface="Twentieth Century"/>
                        </a:rPr>
                        <a:t>Actively </a:t>
                      </a:r>
                      <a:r>
                        <a:rPr lang="en-US" sz="1400" i="0" u="none" strike="noStrike" cap="none">
                          <a:solidFill>
                            <a:srgbClr val="3A54A5"/>
                          </a:solidFill>
                          <a:latin typeface="Twentieth Century"/>
                          <a:ea typeface="Twentieth Century"/>
                          <a:cs typeface="Twentieth Century"/>
                          <a:sym typeface="Twentieth Century"/>
                        </a:rPr>
                        <a:t>Supervise</a:t>
                      </a:r>
                      <a:endParaRPr sz="1400">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400"/>
                        <a:buFont typeface="Arial"/>
                        <a:buNone/>
                      </a:pPr>
                      <a:r>
                        <a:rPr lang="en-US" sz="1400">
                          <a:solidFill>
                            <a:srgbClr val="3A54A5"/>
                          </a:solidFill>
                          <a:latin typeface="Twentieth Century"/>
                          <a:ea typeface="Twentieth Century"/>
                          <a:cs typeface="Twentieth Century"/>
                          <a:sym typeface="Twentieth Century"/>
                        </a:rPr>
                        <a:t>Scan • Move •  Interact</a:t>
                      </a:r>
                      <a:endParaRPr sz="1400">
                        <a:solidFill>
                          <a:srgbClr val="3A54A5"/>
                        </a:solidFill>
                        <a:latin typeface="Twentieth Century"/>
                        <a:ea typeface="Twentieth Century"/>
                        <a:cs typeface="Twentieth Century"/>
                        <a:sym typeface="Twentieth Century"/>
                      </a:endParaRPr>
                    </a:p>
                    <a:p>
                      <a:pPr marL="0" marR="0" lvl="0" indent="0" algn="ctr" rtl="0">
                        <a:lnSpc>
                          <a:spcPct val="100000"/>
                        </a:lnSpc>
                        <a:spcBef>
                          <a:spcPts val="0"/>
                        </a:spcBef>
                        <a:spcAft>
                          <a:spcPts val="0"/>
                        </a:spcAft>
                        <a:buClr>
                          <a:srgbClr val="3A54A5"/>
                        </a:buClr>
                        <a:buSzPts val="1400"/>
                        <a:buFont typeface="Arial"/>
                        <a:buNone/>
                      </a:pPr>
                      <a:endParaRPr sz="1400">
                        <a:solidFill>
                          <a:srgbClr val="3A54A5"/>
                        </a:solidFill>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400" i="0" u="none" strike="noStrike" cap="none" dirty="0">
                          <a:solidFill>
                            <a:srgbClr val="3A54A5"/>
                          </a:solidFill>
                          <a:latin typeface="Twentieth Century"/>
                          <a:ea typeface="Twentieth Century"/>
                          <a:cs typeface="Twentieth Century"/>
                          <a:sym typeface="Twentieth Century"/>
                        </a:rPr>
                        <a:t>Instruct from back to keep eyes on all screens</a:t>
                      </a:r>
                      <a:endParaRPr sz="1400" dirty="0">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3A54A5"/>
                        </a:buClr>
                        <a:buSzPts val="1400"/>
                        <a:buFont typeface="Arial"/>
                        <a:buNone/>
                      </a:pPr>
                      <a:r>
                        <a:rPr lang="en-US" sz="1400" dirty="0">
                          <a:solidFill>
                            <a:srgbClr val="3A54A5"/>
                          </a:solidFill>
                          <a:latin typeface="Twentieth Century"/>
                          <a:ea typeface="Twentieth Century"/>
                          <a:cs typeface="Twentieth Century"/>
                          <a:sym typeface="Twentieth Century"/>
                        </a:rPr>
                        <a:t>Prompt students</a:t>
                      </a:r>
                      <a:r>
                        <a:rPr lang="en-US" sz="1400" i="0" u="none" strike="noStrike" cap="none" dirty="0">
                          <a:solidFill>
                            <a:srgbClr val="3A54A5"/>
                          </a:solidFill>
                          <a:latin typeface="Twentieth Century"/>
                          <a:ea typeface="Twentieth Century"/>
                          <a:cs typeface="Twentieth Century"/>
                          <a:sym typeface="Twentieth Century"/>
                        </a:rPr>
                        <a:t> </a:t>
                      </a:r>
                      <a:r>
                        <a:rPr lang="en-US" sz="1400" dirty="0">
                          <a:solidFill>
                            <a:srgbClr val="3A54A5"/>
                          </a:solidFill>
                          <a:latin typeface="Twentieth Century"/>
                          <a:ea typeface="Twentieth Century"/>
                          <a:cs typeface="Twentieth Century"/>
                          <a:sym typeface="Twentieth Century"/>
                        </a:rPr>
                        <a:t>to </a:t>
                      </a:r>
                      <a:r>
                        <a:rPr lang="en-US" sz="1400" i="0" u="none" strike="noStrike" cap="none" dirty="0">
                          <a:solidFill>
                            <a:srgbClr val="3A54A5"/>
                          </a:solidFill>
                          <a:latin typeface="Twentieth Century"/>
                          <a:ea typeface="Twentieth Century"/>
                          <a:cs typeface="Twentieth Century"/>
                          <a:sym typeface="Twentieth Century"/>
                        </a:rPr>
                        <a:t> enter bus calmly and find a s</a:t>
                      </a:r>
                      <a:r>
                        <a:rPr lang="en-US" sz="1400" dirty="0">
                          <a:solidFill>
                            <a:srgbClr val="3A54A5"/>
                          </a:solidFill>
                          <a:latin typeface="Twentieth Century"/>
                          <a:ea typeface="Twentieth Century"/>
                          <a:cs typeface="Twentieth Century"/>
                          <a:sym typeface="Twentieth Century"/>
                        </a:rPr>
                        <a:t>eat • Provide Praise • Correct Errors</a:t>
                      </a:r>
                      <a:endParaRPr sz="1400" dirty="0">
                        <a:latin typeface="Twentieth Century"/>
                        <a:ea typeface="Twentieth Century"/>
                        <a:cs typeface="Twentieth Century"/>
                        <a:sym typeface="Twentieth Century"/>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373" name="Google Shape;373;p75" descr="Red Circle highlighting conditions for learning">
            <a:extLst>
              <a:ext uri="{C183D7F6-B498-43B3-948B-1728B52AA6E4}">
                <adec:decorative xmlns:adec="http://schemas.microsoft.com/office/drawing/2017/decorative" xmlns="" val="1"/>
              </a:ext>
            </a:extLst>
          </p:cNvPr>
          <p:cNvSpPr/>
          <p:nvPr/>
        </p:nvSpPr>
        <p:spPr>
          <a:xfrm>
            <a:off x="383400" y="5224075"/>
            <a:ext cx="1742700" cy="1152300"/>
          </a:xfrm>
          <a:prstGeom prst="ellipse">
            <a:avLst/>
          </a:prstGeom>
          <a:solidFill>
            <a:srgbClr val="000000">
              <a:alpha val="0"/>
            </a:srgbClr>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5"/>
          <p:cNvSpPr/>
          <p:nvPr/>
        </p:nvSpPr>
        <p:spPr>
          <a:xfrm>
            <a:off x="2276624" y="1517750"/>
            <a:ext cx="3381225" cy="3386556"/>
          </a:xfrm>
          <a:prstGeom prst="irregularSeal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800">
                <a:latin typeface="Twentieth Century"/>
                <a:ea typeface="Twentieth Century"/>
                <a:cs typeface="Twentieth Century"/>
                <a:sym typeface="Twentieth Century"/>
              </a:rPr>
              <a:t>Consistent</a:t>
            </a:r>
            <a:r>
              <a:rPr lang="en-US" sz="2800"/>
              <a:t> </a:t>
            </a:r>
            <a:r>
              <a:rPr lang="en-US" sz="2800">
                <a:latin typeface="Twentieth Century"/>
                <a:ea typeface="Twentieth Century"/>
                <a:cs typeface="Twentieth Century"/>
                <a:sym typeface="Twentieth Century"/>
              </a:rPr>
              <a:t>Action</a:t>
            </a:r>
            <a:endParaRPr sz="2800">
              <a:latin typeface="Twentieth Century"/>
              <a:ea typeface="Twentieth Century"/>
              <a:cs typeface="Twentieth Century"/>
              <a:sym typeface="Twentieth Century"/>
            </a:endParaRPr>
          </a:p>
        </p:txBody>
      </p:sp>
      <p:cxnSp>
        <p:nvCxnSpPr>
          <p:cNvPr id="375" name="Google Shape;375;p75" descr="Consistent action star">
            <a:extLst>
              <a:ext uri="{C183D7F6-B498-43B3-948B-1728B52AA6E4}">
                <adec:decorative xmlns:adec="http://schemas.microsoft.com/office/drawing/2017/decorative" xmlns="" val="1"/>
              </a:ext>
            </a:extLst>
          </p:cNvPr>
          <p:cNvCxnSpPr>
            <a:endCxn id="373" idx="7"/>
          </p:cNvCxnSpPr>
          <p:nvPr/>
        </p:nvCxnSpPr>
        <p:spPr>
          <a:xfrm flipH="1">
            <a:off x="1870887" y="4244125"/>
            <a:ext cx="1080300" cy="1148700"/>
          </a:xfrm>
          <a:prstGeom prst="straightConnector1">
            <a:avLst/>
          </a:prstGeom>
          <a:noFill/>
          <a:ln w="38100" cap="flat" cmpd="sng">
            <a:solidFill>
              <a:srgbClr val="980000"/>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2" name="Google Shape;382;p76"/>
          <p:cNvSpPr txBox="1">
            <a:spLocks noGrp="1"/>
          </p:cNvSpPr>
          <p:nvPr>
            <p:ph type="title"/>
          </p:nvPr>
        </p:nvSpPr>
        <p:spPr>
          <a:xfrm>
            <a:off x="364604" y="350815"/>
            <a:ext cx="8374282" cy="915357"/>
          </a:xfrm>
        </p:spPr>
        <p:txBody>
          <a:bodyPr/>
          <a:lstStyle/>
          <a:p>
            <a:pPr lvl="0"/>
            <a:r>
              <a:rPr lang="en-US" dirty="0" smtClean="0"/>
              <a:t>What Happens When Adults Take Consistent Action</a:t>
            </a:r>
            <a:endParaRPr lang="en-US" dirty="0"/>
          </a:p>
        </p:txBody>
      </p:sp>
      <p:sp>
        <p:nvSpPr>
          <p:cNvPr id="381" name="Google Shape;381;p76"/>
          <p:cNvSpPr txBox="1">
            <a:spLocks noGrp="1"/>
          </p:cNvSpPr>
          <p:nvPr>
            <p:ph type="body" idx="1"/>
          </p:nvPr>
        </p:nvSpPr>
        <p:spPr/>
        <p:txBody>
          <a:bodyPr/>
          <a:lstStyle/>
          <a:p>
            <a:pPr lvl="0"/>
            <a:r>
              <a:rPr lang="en-US" sz="2400" dirty="0" smtClean="0"/>
              <a:t>A More Predictable School Environment</a:t>
            </a:r>
          </a:p>
          <a:p>
            <a:pPr lvl="1"/>
            <a:r>
              <a:rPr lang="en-US" sz="2000" dirty="0" smtClean="0"/>
              <a:t>Lowers student anxiety</a:t>
            </a:r>
          </a:p>
          <a:p>
            <a:pPr lvl="1"/>
            <a:r>
              <a:rPr lang="en-US" sz="2000" dirty="0" smtClean="0"/>
              <a:t>Creates a felt sense of safety</a:t>
            </a:r>
          </a:p>
          <a:p>
            <a:pPr lvl="0"/>
            <a:r>
              <a:rPr lang="en-US" sz="2400" dirty="0" smtClean="0"/>
              <a:t>Consistently Positive Staff Behaviors</a:t>
            </a:r>
          </a:p>
          <a:p>
            <a:pPr lvl="1"/>
            <a:r>
              <a:rPr lang="en-US" sz="2000" dirty="0" smtClean="0"/>
              <a:t>Builds Positive Relationships</a:t>
            </a:r>
          </a:p>
          <a:p>
            <a:pPr lvl="1"/>
            <a:r>
              <a:rPr lang="en-US" sz="2000" dirty="0" smtClean="0"/>
              <a:t>Contributes to a healthy school climate</a:t>
            </a:r>
          </a:p>
        </p:txBody>
      </p:sp>
      <p:sp>
        <p:nvSpPr>
          <p:cNvPr id="383" name="Google Shape;383;p76"/>
          <p:cNvSpPr txBox="1">
            <a:spLocks noGrp="1"/>
          </p:cNvSpPr>
          <p:nvPr>
            <p:ph type="body" idx="2"/>
          </p:nvPr>
        </p:nvSpPr>
        <p:spPr/>
        <p:txBody>
          <a:bodyPr/>
          <a:lstStyle/>
          <a:p>
            <a:pPr lvl="0"/>
            <a:r>
              <a:rPr lang="en-US" sz="2400" dirty="0" smtClean="0"/>
              <a:t>Opportunities to Provide Feedback Are Created</a:t>
            </a:r>
          </a:p>
          <a:p>
            <a:pPr lvl="1"/>
            <a:r>
              <a:rPr lang="en-US" sz="2000" dirty="0" smtClean="0"/>
              <a:t>Prompt desired behaviors</a:t>
            </a:r>
          </a:p>
          <a:p>
            <a:pPr lvl="1"/>
            <a:r>
              <a:rPr lang="en-US" sz="2000" dirty="0" smtClean="0"/>
              <a:t>Strengthen appropriate behaviors</a:t>
            </a:r>
          </a:p>
          <a:p>
            <a:pPr lvl="1"/>
            <a:r>
              <a:rPr lang="en-US" sz="2000" dirty="0" smtClean="0"/>
              <a:t>Deter problem behaviors</a:t>
            </a:r>
          </a:p>
          <a:p>
            <a:pPr lvl="1"/>
            <a:r>
              <a:rPr lang="en-US" sz="2000" dirty="0" smtClean="0"/>
              <a:t>Correct problem behaviors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77" descr=" " title="Green cartoon figure looking through binoculars"/>
          <p:cNvPicPr preferRelativeResize="0"/>
          <p:nvPr/>
        </p:nvPicPr>
        <p:blipFill rotWithShape="1">
          <a:blip r:embed="rId3">
            <a:alphaModFix/>
          </a:blip>
          <a:srcRect/>
          <a:stretch/>
        </p:blipFill>
        <p:spPr>
          <a:xfrm>
            <a:off x="925550" y="2434700"/>
            <a:ext cx="2641600" cy="3911600"/>
          </a:xfrm>
          <a:prstGeom prst="rect">
            <a:avLst/>
          </a:prstGeom>
          <a:noFill/>
          <a:ln>
            <a:noFill/>
          </a:ln>
        </p:spPr>
      </p:pic>
      <p:sp>
        <p:nvSpPr>
          <p:cNvPr id="390" name="Google Shape;390;p77"/>
          <p:cNvSpPr txBox="1">
            <a:spLocks noGrp="1"/>
          </p:cNvSpPr>
          <p:nvPr>
            <p:ph type="title"/>
          </p:nvPr>
        </p:nvSpPr>
        <p:spPr>
          <a:xfrm>
            <a:off x="315975" y="414450"/>
            <a:ext cx="73449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b="1" i="0" u="none" strike="noStrike" cap="none" dirty="0">
                <a:solidFill>
                  <a:schemeClr val="dk2"/>
                </a:solidFill>
              </a:rPr>
              <a:t>Active Supervision</a:t>
            </a:r>
            <a:r>
              <a:rPr lang="en-US" b="0" i="0" u="none" strike="noStrike" cap="none" dirty="0">
                <a:solidFill>
                  <a:schemeClr val="dk2"/>
                </a:solidFill>
                <a:latin typeface="Calibri"/>
                <a:ea typeface="Calibri"/>
                <a:cs typeface="Calibri"/>
                <a:sym typeface="Calibri"/>
              </a:rPr>
              <a:t> – </a:t>
            </a:r>
            <a:r>
              <a:rPr lang="en-US" b="0" i="0" u="none" strike="noStrike" cap="none" dirty="0">
                <a:solidFill>
                  <a:srgbClr val="FF0000"/>
                </a:solidFill>
                <a:latin typeface="Calibri"/>
                <a:ea typeface="Calibri"/>
                <a:cs typeface="Calibri"/>
                <a:sym typeface="Calibri"/>
              </a:rPr>
              <a:t>Video!</a:t>
            </a:r>
            <a:endParaRPr sz="3600" dirty="0"/>
          </a:p>
        </p:txBody>
      </p:sp>
      <p:sp>
        <p:nvSpPr>
          <p:cNvPr id="391" name="Google Shape;391;p77"/>
          <p:cNvSpPr txBox="1"/>
          <p:nvPr/>
        </p:nvSpPr>
        <p:spPr>
          <a:xfrm>
            <a:off x="4917700" y="4650075"/>
            <a:ext cx="3990300" cy="60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sng" strike="noStrike" cap="none" dirty="0">
                <a:solidFill>
                  <a:schemeClr val="hlink"/>
                </a:solidFill>
                <a:latin typeface="Arial"/>
                <a:ea typeface="Arial"/>
                <a:cs typeface="Arial"/>
                <a:sym typeface="Arial"/>
                <a:hlinkClick r:id="rId4" tooltip="link to Active Supervision and Self-Improvement checklist"/>
              </a:rPr>
              <a:t>https://www.youtube.com/watch?v=u23WEkt1FvM&amp;t=109s</a:t>
            </a:r>
            <a:endParaRPr sz="1400" b="0" i="0" u="none" strike="noStrike" cap="none" dirty="0">
              <a:solidFill>
                <a:srgbClr val="000000"/>
              </a:solidFill>
              <a:latin typeface="Twentieth Century"/>
              <a:ea typeface="Twentieth Century"/>
              <a:cs typeface="Twentieth Century"/>
              <a:sym typeface="Twentieth Century"/>
            </a:endParaRPr>
          </a:p>
        </p:txBody>
      </p:sp>
      <p:pic>
        <p:nvPicPr>
          <p:cNvPr id="392" name="Google Shape;392;p77" descr="active supervision - self-improvement serie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35500" y="2474125"/>
            <a:ext cx="4072489" cy="1946850"/>
          </a:xfrm>
          <a:prstGeom prst="rect">
            <a:avLst/>
          </a:prstGeom>
          <a:noFill/>
          <a:ln>
            <a:noFill/>
          </a:ln>
        </p:spPr>
      </p:pic>
      <p:sp>
        <p:nvSpPr>
          <p:cNvPr id="393" name="Google Shape;393;p77"/>
          <p:cNvSpPr txBox="1">
            <a:spLocks noGrp="1"/>
          </p:cNvSpPr>
          <p:nvPr>
            <p:ph type="title"/>
          </p:nvPr>
        </p:nvSpPr>
        <p:spPr>
          <a:xfrm>
            <a:off x="315975" y="1329750"/>
            <a:ext cx="87063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1250"/>
              <a:buFont typeface="Calibri"/>
              <a:buNone/>
            </a:pPr>
            <a:r>
              <a:rPr lang="en-US" b="1" i="0" u="none" strike="noStrike" cap="none" dirty="0">
                <a:solidFill>
                  <a:schemeClr val="dk2"/>
                </a:solidFill>
              </a:rPr>
              <a:t>Active Supervision</a:t>
            </a:r>
            <a:r>
              <a:rPr lang="en-US" b="0" i="0" u="none" strike="noStrike" cap="none" dirty="0">
                <a:solidFill>
                  <a:schemeClr val="dk2"/>
                </a:solidFill>
                <a:latin typeface="Calibri"/>
                <a:ea typeface="Calibri"/>
                <a:cs typeface="Calibri"/>
                <a:sym typeface="Calibri"/>
              </a:rPr>
              <a:t> – </a:t>
            </a:r>
            <a:r>
              <a:rPr lang="en-US" u="sng" dirty="0">
                <a:solidFill>
                  <a:schemeClr val="hlink"/>
                </a:solidFill>
                <a:latin typeface="Calibri"/>
                <a:ea typeface="Calibri"/>
                <a:cs typeface="Calibri"/>
                <a:sym typeface="Calibri"/>
                <a:hlinkClick r:id="rId6"/>
              </a:rPr>
              <a:t>Checklist</a:t>
            </a:r>
            <a:endParaRPr sz="3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78"/>
          <p:cNvSpPr txBox="1">
            <a:spLocks noGrp="1"/>
          </p:cNvSpPr>
          <p:nvPr>
            <p:ph type="title"/>
          </p:nvPr>
        </p:nvSpPr>
        <p:spPr>
          <a:xfrm>
            <a:off x="767701" y="5746750"/>
            <a:ext cx="8218200" cy="915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1800"/>
              <a:buNone/>
            </a:pPr>
            <a:r>
              <a:rPr lang="en-US" sz="4000" dirty="0"/>
              <a:t>Non-Classroom Basic Strategies</a:t>
            </a:r>
            <a:endParaRPr sz="4000" dirty="0"/>
          </a:p>
        </p:txBody>
      </p:sp>
      <p:grpSp>
        <p:nvGrpSpPr>
          <p:cNvPr id="399" name="Google Shape;399;p78" descr="Teach expectations and routines in context and add visuals; actively supervise, scan, move, interact"/>
          <p:cNvGrpSpPr/>
          <p:nvPr/>
        </p:nvGrpSpPr>
        <p:grpSpPr>
          <a:xfrm>
            <a:off x="1096150" y="674547"/>
            <a:ext cx="7594600" cy="5087322"/>
            <a:chOff x="20042" y="153810"/>
            <a:chExt cx="6835208" cy="4214499"/>
          </a:xfrm>
        </p:grpSpPr>
        <p:sp>
          <p:nvSpPr>
            <p:cNvPr id="400" name="Google Shape;400;p78"/>
            <p:cNvSpPr/>
            <p:nvPr/>
          </p:nvSpPr>
          <p:spPr>
            <a:xfrm>
              <a:off x="3217401" y="1512377"/>
              <a:ext cx="181070" cy="931780"/>
            </a:xfrm>
            <a:custGeom>
              <a:avLst/>
              <a:gdLst/>
              <a:ahLst/>
              <a:cxnLst/>
              <a:rect l="l" t="t" r="r" b="b"/>
              <a:pathLst>
                <a:path w="120000" h="120000" extrusionOk="0">
                  <a:moveTo>
                    <a:pt x="120000" y="0"/>
                  </a:moveTo>
                  <a:lnTo>
                    <a:pt x="120000" y="120000"/>
                  </a:lnTo>
                  <a:lnTo>
                    <a:pt x="0" y="120000"/>
                  </a:lnTo>
                </a:path>
              </a:pathLst>
            </a:custGeom>
            <a:noFill/>
            <a:ln w="25400" cap="flat" cmpd="sng">
              <a:solidFill>
                <a:srgbClr val="CC0000"/>
              </a:solidFill>
              <a:prstDash val="solid"/>
              <a:round/>
              <a:headEnd type="none" w="sm" len="sm"/>
              <a:tailEnd type="none" w="sm" len="sm"/>
            </a:ln>
          </p:spPr>
        </p:sp>
        <p:sp>
          <p:nvSpPr>
            <p:cNvPr id="401" name="Google Shape;401;p78"/>
            <p:cNvSpPr/>
            <p:nvPr/>
          </p:nvSpPr>
          <p:spPr>
            <a:xfrm>
              <a:off x="3398472" y="1512377"/>
              <a:ext cx="2454616" cy="1853769"/>
            </a:xfrm>
            <a:custGeom>
              <a:avLst/>
              <a:gdLst/>
              <a:ahLst/>
              <a:cxnLst/>
              <a:rect l="l" t="t" r="r" b="b"/>
              <a:pathLst>
                <a:path w="120000" h="120000" extrusionOk="0">
                  <a:moveTo>
                    <a:pt x="0" y="0"/>
                  </a:moveTo>
                  <a:lnTo>
                    <a:pt x="0" y="106377"/>
                  </a:lnTo>
                  <a:lnTo>
                    <a:pt x="120000" y="106377"/>
                  </a:lnTo>
                  <a:lnTo>
                    <a:pt x="120000" y="120000"/>
                  </a:lnTo>
                </a:path>
              </a:pathLst>
            </a:custGeom>
            <a:noFill/>
            <a:ln w="25400" cap="flat" cmpd="sng">
              <a:solidFill>
                <a:srgbClr val="CC0000"/>
              </a:solidFill>
              <a:prstDash val="solid"/>
              <a:round/>
              <a:headEnd type="none" w="sm" len="sm"/>
              <a:tailEnd type="none" w="sm" len="sm"/>
            </a:ln>
          </p:spPr>
        </p:sp>
        <p:sp>
          <p:nvSpPr>
            <p:cNvPr id="402" name="Google Shape;402;p78"/>
            <p:cNvSpPr/>
            <p:nvPr/>
          </p:nvSpPr>
          <p:spPr>
            <a:xfrm>
              <a:off x="3352752" y="1512377"/>
              <a:ext cx="91440" cy="1843978"/>
            </a:xfrm>
            <a:custGeom>
              <a:avLst/>
              <a:gdLst/>
              <a:ahLst/>
              <a:cxnLst/>
              <a:rect l="l" t="t" r="r" b="b"/>
              <a:pathLst>
                <a:path w="120000" h="120000" extrusionOk="0">
                  <a:moveTo>
                    <a:pt x="60000" y="0"/>
                  </a:moveTo>
                  <a:lnTo>
                    <a:pt x="60000" y="106304"/>
                  </a:lnTo>
                  <a:lnTo>
                    <a:pt x="111423" y="106304"/>
                  </a:lnTo>
                  <a:lnTo>
                    <a:pt x="111423" y="120000"/>
                  </a:lnTo>
                </a:path>
              </a:pathLst>
            </a:custGeom>
            <a:noFill/>
            <a:ln w="25400" cap="flat" cmpd="sng">
              <a:solidFill>
                <a:srgbClr val="CC0000"/>
              </a:solidFill>
              <a:prstDash val="solid"/>
              <a:round/>
              <a:headEnd type="none" w="sm" len="sm"/>
              <a:tailEnd type="none" w="sm" len="sm"/>
            </a:ln>
          </p:spPr>
        </p:sp>
        <p:sp>
          <p:nvSpPr>
            <p:cNvPr id="403" name="Google Shape;403;p78"/>
            <p:cNvSpPr/>
            <p:nvPr/>
          </p:nvSpPr>
          <p:spPr>
            <a:xfrm>
              <a:off x="1022204" y="1512377"/>
              <a:ext cx="2376267" cy="1853769"/>
            </a:xfrm>
            <a:custGeom>
              <a:avLst/>
              <a:gdLst/>
              <a:ahLst/>
              <a:cxnLst/>
              <a:rect l="l" t="t" r="r" b="b"/>
              <a:pathLst>
                <a:path w="120000" h="120000" extrusionOk="0">
                  <a:moveTo>
                    <a:pt x="120000" y="0"/>
                  </a:moveTo>
                  <a:lnTo>
                    <a:pt x="120000" y="106377"/>
                  </a:lnTo>
                  <a:lnTo>
                    <a:pt x="0" y="106377"/>
                  </a:lnTo>
                  <a:lnTo>
                    <a:pt x="0" y="120000"/>
                  </a:lnTo>
                </a:path>
              </a:pathLst>
            </a:custGeom>
            <a:noFill/>
            <a:ln w="25400" cap="flat" cmpd="sng">
              <a:solidFill>
                <a:srgbClr val="CC0000"/>
              </a:solidFill>
              <a:prstDash val="solid"/>
              <a:round/>
              <a:headEnd type="none" w="sm" len="sm"/>
              <a:tailEnd type="none" w="sm" len="sm"/>
            </a:ln>
          </p:spPr>
        </p:sp>
        <p:sp>
          <p:nvSpPr>
            <p:cNvPr id="404" name="Google Shape;404;p78"/>
            <p:cNvSpPr/>
            <p:nvPr/>
          </p:nvSpPr>
          <p:spPr>
            <a:xfrm>
              <a:off x="2396309" y="510215"/>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8"/>
            <p:cNvSpPr txBox="1"/>
            <p:nvPr/>
          </p:nvSpPr>
          <p:spPr>
            <a:xfrm>
              <a:off x="2396312" y="153810"/>
              <a:ext cx="2454600" cy="1358700"/>
            </a:xfrm>
            <a:prstGeom prst="rect">
              <a:avLst/>
            </a:prstGeom>
            <a:solidFill>
              <a:schemeClr val="accent5"/>
            </a:solid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500" b="1" i="0" u="none" strike="noStrike" cap="none">
                  <a:latin typeface="Twentieth Century"/>
                  <a:ea typeface="Twentieth Century"/>
                  <a:cs typeface="Twentieth Century"/>
                  <a:sym typeface="Twentieth Century"/>
                </a:rPr>
                <a:t>Teach Expectations &amp; Routines in </a:t>
              </a:r>
              <a:r>
                <a:rPr lang="en-US" sz="2500" b="1">
                  <a:latin typeface="Twentieth Century"/>
                  <a:ea typeface="Twentieth Century"/>
                  <a:cs typeface="Twentieth Century"/>
                  <a:sym typeface="Twentieth Century"/>
                </a:rPr>
                <a:t>Context and </a:t>
              </a:r>
              <a:r>
                <a:rPr lang="en-US" sz="2500" b="1" i="0" u="none" strike="noStrike" cap="none">
                  <a:latin typeface="Twentieth Century"/>
                  <a:ea typeface="Twentieth Century"/>
                  <a:cs typeface="Twentieth Century"/>
                  <a:sym typeface="Twentieth Century"/>
                </a:rPr>
                <a:t>Add Visuals</a:t>
              </a:r>
              <a:endParaRPr sz="2200" b="1">
                <a:latin typeface="Twentieth Century"/>
                <a:ea typeface="Twentieth Century"/>
                <a:cs typeface="Twentieth Century"/>
                <a:sym typeface="Twentieth Century"/>
              </a:endParaRPr>
            </a:p>
          </p:txBody>
        </p:sp>
        <p:sp>
          <p:nvSpPr>
            <p:cNvPr id="406" name="Google Shape;406;p78"/>
            <p:cNvSpPr/>
            <p:nvPr/>
          </p:nvSpPr>
          <p:spPr>
            <a:xfrm>
              <a:off x="20042" y="3366147"/>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8"/>
            <p:cNvSpPr txBox="1"/>
            <p:nvPr/>
          </p:nvSpPr>
          <p:spPr>
            <a:xfrm>
              <a:off x="20042" y="3366147"/>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3900" b="1" i="0" u="none" strike="noStrike" cap="none">
                  <a:solidFill>
                    <a:srgbClr val="434343"/>
                  </a:solidFill>
                  <a:latin typeface="Twentieth Century"/>
                  <a:ea typeface="Twentieth Century"/>
                  <a:cs typeface="Twentieth Century"/>
                  <a:sym typeface="Twentieth Century"/>
                </a:rPr>
                <a:t>Scan</a:t>
              </a:r>
              <a:endParaRPr sz="3600" b="1">
                <a:solidFill>
                  <a:srgbClr val="434343"/>
                </a:solidFill>
                <a:latin typeface="Twentieth Century"/>
                <a:ea typeface="Twentieth Century"/>
                <a:cs typeface="Twentieth Century"/>
                <a:sym typeface="Twentieth Century"/>
              </a:endParaRPr>
            </a:p>
          </p:txBody>
        </p:sp>
        <p:sp>
          <p:nvSpPr>
            <p:cNvPr id="408" name="Google Shape;408;p78"/>
            <p:cNvSpPr/>
            <p:nvPr/>
          </p:nvSpPr>
          <p:spPr>
            <a:xfrm>
              <a:off x="2435494" y="3356356"/>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8"/>
            <p:cNvSpPr txBox="1"/>
            <p:nvPr/>
          </p:nvSpPr>
          <p:spPr>
            <a:xfrm>
              <a:off x="2435494" y="3356356"/>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3700" b="1" i="0" u="none" strike="noStrike" cap="none">
                  <a:solidFill>
                    <a:srgbClr val="434343"/>
                  </a:solidFill>
                  <a:latin typeface="Twentieth Century"/>
                  <a:ea typeface="Twentieth Century"/>
                  <a:cs typeface="Twentieth Century"/>
                  <a:sym typeface="Twentieth Century"/>
                </a:rPr>
                <a:t>Move</a:t>
              </a:r>
              <a:endParaRPr sz="3400" b="1">
                <a:solidFill>
                  <a:srgbClr val="434343"/>
                </a:solidFill>
                <a:latin typeface="Twentieth Century"/>
                <a:ea typeface="Twentieth Century"/>
                <a:cs typeface="Twentieth Century"/>
                <a:sym typeface="Twentieth Century"/>
              </a:endParaRPr>
            </a:p>
          </p:txBody>
        </p:sp>
        <p:sp>
          <p:nvSpPr>
            <p:cNvPr id="410" name="Google Shape;410;p78"/>
            <p:cNvSpPr/>
            <p:nvPr/>
          </p:nvSpPr>
          <p:spPr>
            <a:xfrm>
              <a:off x="4850926" y="3366147"/>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8"/>
            <p:cNvSpPr txBox="1"/>
            <p:nvPr/>
          </p:nvSpPr>
          <p:spPr>
            <a:xfrm>
              <a:off x="4850926" y="3366147"/>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4500" b="1" i="0" u="none" strike="noStrike" cap="none">
                  <a:solidFill>
                    <a:srgbClr val="434343"/>
                  </a:solidFill>
                  <a:latin typeface="Twentieth Century"/>
                  <a:ea typeface="Twentieth Century"/>
                  <a:cs typeface="Twentieth Century"/>
                  <a:sym typeface="Twentieth Century"/>
                </a:rPr>
                <a:t>Interact</a:t>
              </a:r>
              <a:endParaRPr sz="4200" b="1">
                <a:solidFill>
                  <a:srgbClr val="434343"/>
                </a:solidFill>
                <a:latin typeface="Twentieth Century"/>
                <a:ea typeface="Twentieth Century"/>
                <a:cs typeface="Twentieth Century"/>
                <a:sym typeface="Twentieth Century"/>
              </a:endParaRPr>
            </a:p>
          </p:txBody>
        </p:sp>
        <p:sp>
          <p:nvSpPr>
            <p:cNvPr id="412" name="Google Shape;412;p78"/>
            <p:cNvSpPr/>
            <p:nvPr/>
          </p:nvSpPr>
          <p:spPr>
            <a:xfrm>
              <a:off x="1213076" y="1943076"/>
              <a:ext cx="2004324" cy="1002162"/>
            </a:xfrm>
            <a:prstGeom prst="rect">
              <a:avLst/>
            </a:prstGeom>
            <a:solidFill>
              <a:srgbClr val="A9B7E1"/>
            </a:solidFill>
            <a:ln w="254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8"/>
            <p:cNvSpPr txBox="1"/>
            <p:nvPr/>
          </p:nvSpPr>
          <p:spPr>
            <a:xfrm>
              <a:off x="1213076" y="1943076"/>
              <a:ext cx="2004324" cy="1002162"/>
            </a:xfrm>
            <a:prstGeom prst="rect">
              <a:avLst/>
            </a:prstGeom>
            <a:noFill/>
            <a:ln w="9525" cap="flat" cmpd="sng">
              <a:solidFill>
                <a:srgbClr val="CC0000"/>
              </a:solidFill>
              <a:prstDash val="solid"/>
              <a:round/>
              <a:headEnd type="none" w="sm" len="sm"/>
              <a:tailEnd type="none" w="sm" len="sm"/>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2900" b="1" i="0" u="none" strike="noStrike" cap="none">
                  <a:latin typeface="Twentieth Century"/>
                  <a:ea typeface="Twentieth Century"/>
                  <a:cs typeface="Twentieth Century"/>
                  <a:sym typeface="Twentieth Century"/>
                </a:rPr>
                <a:t>Actively Supervise</a:t>
              </a:r>
              <a:endParaRPr sz="2600" b="1">
                <a:latin typeface="Twentieth Century"/>
                <a:ea typeface="Twentieth Century"/>
                <a:cs typeface="Twentieth Century"/>
                <a:sym typeface="Twentieth Century"/>
              </a:endParaRPr>
            </a:p>
          </p:txBody>
        </p:sp>
      </p:grpSp>
      <p:sp>
        <p:nvSpPr>
          <p:cNvPr id="414" name="Google Shape;414;p78"/>
          <p:cNvSpPr txBox="1"/>
          <p:nvPr/>
        </p:nvSpPr>
        <p:spPr>
          <a:xfrm>
            <a:off x="5152524" y="2479700"/>
            <a:ext cx="3681000" cy="235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dirty="0">
                <a:solidFill>
                  <a:schemeClr val="dk1"/>
                </a:solidFill>
                <a:latin typeface="Twentieth Century"/>
                <a:ea typeface="Twentieth Century"/>
                <a:cs typeface="Twentieth Century"/>
                <a:sym typeface="Twentieth Century"/>
              </a:rPr>
              <a:t>Active Supervision </a:t>
            </a:r>
            <a:endParaRPr sz="2100"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2000" b="1" i="0" u="none" strike="noStrike" cap="none" dirty="0">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r>
              <a:rPr lang="en-US" sz="2000" dirty="0">
                <a:solidFill>
                  <a:schemeClr val="dk1"/>
                </a:solidFill>
                <a:latin typeface="Twentieth Century"/>
                <a:ea typeface="Twentieth Century"/>
                <a:cs typeface="Twentieth Century"/>
                <a:sym typeface="Twentieth Century"/>
              </a:rPr>
              <a:t>•</a:t>
            </a:r>
            <a:r>
              <a:rPr lang="en-US" sz="2000" i="0" u="none" strike="noStrike" cap="none" dirty="0">
                <a:solidFill>
                  <a:schemeClr val="dk1"/>
                </a:solidFill>
                <a:latin typeface="Twentieth Century"/>
                <a:ea typeface="Twentieth Century"/>
                <a:cs typeface="Twentieth Century"/>
                <a:sym typeface="Twentieth Century"/>
              </a:rPr>
              <a:t>What non-classroom settings do you need to focus on first? </a:t>
            </a:r>
            <a:endParaRPr sz="2000"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r>
              <a:rPr lang="en-US" sz="2000" dirty="0">
                <a:solidFill>
                  <a:schemeClr val="dk1"/>
                </a:solidFill>
                <a:latin typeface="Twentieth Century"/>
                <a:ea typeface="Twentieth Century"/>
                <a:cs typeface="Twentieth Century"/>
                <a:sym typeface="Twentieth Century"/>
              </a:rPr>
              <a:t>•</a:t>
            </a:r>
            <a:r>
              <a:rPr lang="en-US" sz="2000" i="0" u="none" strike="noStrike" cap="none" dirty="0">
                <a:solidFill>
                  <a:schemeClr val="dk1"/>
                </a:solidFill>
                <a:latin typeface="Twentieth Century"/>
                <a:ea typeface="Twentieth Century"/>
                <a:cs typeface="Twentieth Century"/>
                <a:sym typeface="Twentieth Century"/>
              </a:rPr>
              <a:t>Who needs training? </a:t>
            </a:r>
            <a:endParaRPr sz="2000" dirty="0">
              <a:latin typeface="Twentieth Century"/>
              <a:ea typeface="Twentieth Century"/>
              <a:cs typeface="Twentieth Century"/>
              <a:sym typeface="Twentieth Century"/>
            </a:endParaRPr>
          </a:p>
          <a:p>
            <a:pPr marL="457200" marR="0" lvl="0" indent="-300355" algn="l" rtl="0">
              <a:lnSpc>
                <a:spcPct val="100000"/>
              </a:lnSpc>
              <a:spcBef>
                <a:spcPts val="0"/>
              </a:spcBef>
              <a:spcAft>
                <a:spcPts val="0"/>
              </a:spcAft>
              <a:buClr>
                <a:srgbClr val="000000"/>
              </a:buClr>
              <a:buSzPts val="2470"/>
              <a:buFont typeface="Merriweather"/>
              <a:buNone/>
            </a:pPr>
            <a:endParaRPr sz="2100" i="0" u="none" strike="noStrike" cap="none" dirty="0">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2100" i="0" u="none" strike="noStrike" cap="none" dirty="0">
              <a:solidFill>
                <a:srgbClr val="000000"/>
              </a:solidFill>
              <a:latin typeface="Twentieth Century"/>
              <a:ea typeface="Twentieth Century"/>
              <a:cs typeface="Twentieth Century"/>
              <a:sym typeface="Twentieth Century"/>
            </a:endParaRPr>
          </a:p>
        </p:txBody>
      </p:sp>
      <p:sp>
        <p:nvSpPr>
          <p:cNvPr id="415" name="Google Shape;415;p78"/>
          <p:cNvSpPr txBox="1"/>
          <p:nvPr/>
        </p:nvSpPr>
        <p:spPr>
          <a:xfrm>
            <a:off x="168650" y="196750"/>
            <a:ext cx="3457200" cy="29853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a:solidFill>
                  <a:schemeClr val="dk1"/>
                </a:solidFill>
                <a:latin typeface="Twentieth Century"/>
                <a:ea typeface="Twentieth Century"/>
                <a:cs typeface="Twentieth Century"/>
                <a:sym typeface="Twentieth Century"/>
              </a:rPr>
              <a:t>Teach Expectations &amp; Routines in the Setting and Add Visuals </a:t>
            </a:r>
            <a:endParaRPr sz="2000"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1800" i="0" u="none" strike="noStrike" cap="none" dirty="0">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r>
              <a:rPr lang="en-US" sz="1800" dirty="0">
                <a:solidFill>
                  <a:schemeClr val="dk1"/>
                </a:solidFill>
                <a:latin typeface="Twentieth Century"/>
                <a:ea typeface="Twentieth Century"/>
                <a:cs typeface="Twentieth Century"/>
                <a:sym typeface="Twentieth Century"/>
              </a:rPr>
              <a:t>•</a:t>
            </a:r>
            <a:r>
              <a:rPr lang="en-US" sz="1800" i="0" u="none" strike="noStrike" cap="none" dirty="0">
                <a:solidFill>
                  <a:schemeClr val="dk1"/>
                </a:solidFill>
                <a:latin typeface="Twentieth Century"/>
                <a:ea typeface="Twentieth Century"/>
                <a:cs typeface="Twentieth Century"/>
                <a:sym typeface="Twentieth Century"/>
              </a:rPr>
              <a:t>What non-classroom setting do you need to focus on first?</a:t>
            </a:r>
            <a:endParaRPr sz="1800"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r>
              <a:rPr lang="en-US" sz="1800" dirty="0">
                <a:solidFill>
                  <a:schemeClr val="dk1"/>
                </a:solidFill>
                <a:latin typeface="Twentieth Century"/>
                <a:ea typeface="Twentieth Century"/>
                <a:cs typeface="Twentieth Century"/>
                <a:sym typeface="Twentieth Century"/>
              </a:rPr>
              <a:t>•</a:t>
            </a:r>
            <a:r>
              <a:rPr lang="en-US" sz="1800" i="0" u="none" strike="noStrike" cap="none" dirty="0">
                <a:solidFill>
                  <a:schemeClr val="dk1"/>
                </a:solidFill>
                <a:latin typeface="Twentieth Century"/>
                <a:ea typeface="Twentieth Century"/>
                <a:cs typeface="Twentieth Century"/>
                <a:sym typeface="Twentieth Century"/>
              </a:rPr>
              <a:t>Do you have what you need to teach expectations &amp; routines for the setting?</a:t>
            </a:r>
            <a:endParaRPr sz="1800" dirty="0">
              <a:latin typeface="Twentieth Century"/>
              <a:ea typeface="Twentieth Century"/>
              <a:cs typeface="Twentieth Century"/>
              <a:sym typeface="Twentieth Century"/>
            </a:endParaRPr>
          </a:p>
          <a:p>
            <a:pPr marL="0" marR="0" lvl="0" indent="0" algn="l" rtl="0">
              <a:lnSpc>
                <a:spcPct val="100000"/>
              </a:lnSpc>
              <a:spcBef>
                <a:spcPts val="0"/>
              </a:spcBef>
              <a:spcAft>
                <a:spcPts val="0"/>
              </a:spcAft>
              <a:buNone/>
            </a:pPr>
            <a:endParaRPr sz="2000" i="0" u="none" strike="noStrike" cap="none" dirty="0">
              <a:solidFill>
                <a:srgbClr val="000000"/>
              </a:solidFill>
              <a:latin typeface="Twentieth Century"/>
              <a:ea typeface="Twentieth Century"/>
              <a:cs typeface="Twentieth Century"/>
              <a:sym typeface="Twentieth Century"/>
            </a:endParaRPr>
          </a:p>
        </p:txBody>
      </p:sp>
      <p:pic>
        <p:nvPicPr>
          <p:cNvPr id="416" name="Google Shape;416;p78" descr="Time for teamwork clock">
            <a:extLst>
              <a:ext uri="{C183D7F6-B498-43B3-948B-1728B52AA6E4}">
                <adec:decorative xmlns:adec="http://schemas.microsoft.com/office/drawing/2017/decorative" xmlns="" val="1"/>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44825" y="425350"/>
            <a:ext cx="1770724" cy="177072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79" descr="Effective Schoolwide Interventions" title="OSEP Center on Positive Behavioral Interventions and Supports"/>
          <p:cNvPicPr preferRelativeResize="0"/>
          <p:nvPr/>
        </p:nvPicPr>
        <p:blipFill rotWithShape="1">
          <a:blip r:embed="rId3">
            <a:alphaModFix/>
          </a:blip>
          <a:srcRect/>
          <a:stretch/>
        </p:blipFill>
        <p:spPr>
          <a:xfrm>
            <a:off x="2843975" y="4121630"/>
            <a:ext cx="2870200" cy="873084"/>
          </a:xfrm>
          <a:prstGeom prst="rect">
            <a:avLst/>
          </a:prstGeom>
          <a:noFill/>
          <a:ln>
            <a:noFill/>
          </a:ln>
        </p:spPr>
      </p:pic>
      <p:pic>
        <p:nvPicPr>
          <p:cNvPr id="423" name="Google Shape;423;p79" title="Logo for Illinois PBS Network"/>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462458" y="2874312"/>
            <a:ext cx="1412240" cy="575380"/>
          </a:xfrm>
          <a:prstGeom prst="rect">
            <a:avLst/>
          </a:prstGeom>
          <a:noFill/>
          <a:ln>
            <a:noFill/>
          </a:ln>
        </p:spPr>
      </p:pic>
      <p:pic>
        <p:nvPicPr>
          <p:cNvPr id="424" name="Google Shape;424;p79" title="Logo for Wisconsin PBIS Network"/>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56273" y="5009342"/>
            <a:ext cx="3559859" cy="1059337"/>
          </a:xfrm>
          <a:prstGeom prst="rect">
            <a:avLst/>
          </a:prstGeom>
          <a:noFill/>
          <a:ln>
            <a:noFill/>
          </a:ln>
        </p:spPr>
      </p:pic>
      <p:pic>
        <p:nvPicPr>
          <p:cNvPr id="425" name="Google Shape;425;p79" descr="RTI for behavior" title="Logo for Florida's Positive Behavior Support Project"/>
          <p:cNvPicPr preferRelativeResize="0"/>
          <p:nvPr/>
        </p:nvPicPr>
        <p:blipFill rotWithShape="1">
          <a:blip r:embed="rId6">
            <a:alphaModFix/>
          </a:blip>
          <a:srcRect/>
          <a:stretch/>
        </p:blipFill>
        <p:spPr>
          <a:xfrm>
            <a:off x="814211" y="5538491"/>
            <a:ext cx="3043502" cy="641204"/>
          </a:xfrm>
          <a:prstGeom prst="rect">
            <a:avLst/>
          </a:prstGeom>
          <a:noFill/>
          <a:ln>
            <a:noFill/>
          </a:ln>
        </p:spPr>
      </p:pic>
      <p:pic>
        <p:nvPicPr>
          <p:cNvPr id="426" name="Google Shape;426;p79" title="Logo for Virginia Tiered Systems of Supports"/>
          <p:cNvPicPr preferRelativeResize="0"/>
          <p:nvPr/>
        </p:nvPicPr>
        <p:blipFill rotWithShape="1">
          <a:blip r:embed="rId7">
            <a:alphaModFix/>
          </a:blip>
          <a:srcRect/>
          <a:stretch/>
        </p:blipFill>
        <p:spPr>
          <a:xfrm>
            <a:off x="6694509" y="3927944"/>
            <a:ext cx="1931242" cy="855815"/>
          </a:xfrm>
          <a:prstGeom prst="rect">
            <a:avLst/>
          </a:prstGeom>
          <a:noFill/>
          <a:ln>
            <a:noFill/>
          </a:ln>
        </p:spPr>
      </p:pic>
      <p:pic>
        <p:nvPicPr>
          <p:cNvPr id="427" name="Google Shape;427;p79" title="Logo for Missouri Schoolwide Positive Behavior Support"/>
          <p:cNvPicPr preferRelativeResize="0"/>
          <p:nvPr/>
        </p:nvPicPr>
        <p:blipFill rotWithShape="1">
          <a:blip r:embed="rId8">
            <a:alphaModFix/>
          </a:blip>
          <a:srcRect/>
          <a:stretch/>
        </p:blipFill>
        <p:spPr>
          <a:xfrm>
            <a:off x="850786" y="3867502"/>
            <a:ext cx="1581697" cy="1381349"/>
          </a:xfrm>
          <a:prstGeom prst="rect">
            <a:avLst/>
          </a:prstGeom>
          <a:noFill/>
          <a:ln>
            <a:noFill/>
          </a:ln>
        </p:spPr>
      </p:pic>
      <p:pic>
        <p:nvPicPr>
          <p:cNvPr id="428" name="Google Shape;428;p79" title="Logo for PBIS Maryland"/>
          <p:cNvPicPr preferRelativeResize="0"/>
          <p:nvPr/>
        </p:nvPicPr>
        <p:blipFill rotWithShape="1">
          <a:blip r:embed="rId9">
            <a:alphaModFix/>
          </a:blip>
          <a:srcRect/>
          <a:stretch/>
        </p:blipFill>
        <p:spPr>
          <a:xfrm>
            <a:off x="1658219" y="3020169"/>
            <a:ext cx="1185764" cy="670748"/>
          </a:xfrm>
          <a:prstGeom prst="rect">
            <a:avLst/>
          </a:prstGeom>
          <a:noFill/>
          <a:ln>
            <a:noFill/>
          </a:ln>
        </p:spPr>
      </p:pic>
      <p:grpSp>
        <p:nvGrpSpPr>
          <p:cNvPr id="429" name="Google Shape;429;p79" title="Logos for Midwest PBIS Network and Mid-Atlantic PBIS Network"/>
          <p:cNvGrpSpPr/>
          <p:nvPr/>
        </p:nvGrpSpPr>
        <p:grpSpPr>
          <a:xfrm>
            <a:off x="424716" y="1981216"/>
            <a:ext cx="1914046" cy="873069"/>
            <a:chOff x="-4731645" y="5695702"/>
            <a:chExt cx="3444387" cy="1600200"/>
          </a:xfrm>
        </p:grpSpPr>
        <p:pic>
          <p:nvPicPr>
            <p:cNvPr id="430" name="Google Shape;430;p79" title="Logo for Mid-Atlantic PBIS Network"/>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887458" y="5695702"/>
              <a:ext cx="1600200" cy="1600200"/>
            </a:xfrm>
            <a:prstGeom prst="rect">
              <a:avLst/>
            </a:prstGeom>
            <a:noFill/>
            <a:ln>
              <a:noFill/>
            </a:ln>
          </p:spPr>
        </p:pic>
        <p:pic>
          <p:nvPicPr>
            <p:cNvPr id="431" name="Google Shape;431;p79" title="Logo for Midwest PBIS Network"/>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4731645" y="5695702"/>
              <a:ext cx="1600200" cy="1600200"/>
            </a:xfrm>
            <a:prstGeom prst="rect">
              <a:avLst/>
            </a:prstGeom>
            <a:noFill/>
            <a:ln>
              <a:noFill/>
            </a:ln>
          </p:spPr>
        </p:pic>
      </p:grpSp>
      <p:pic>
        <p:nvPicPr>
          <p:cNvPr id="432" name="Google Shape;432;p79" descr="Minnesota PBIS Logo.jpg" title="Logo for Minnesota PBIS"/>
          <p:cNvPicPr preferRelativeResize="0"/>
          <p:nvPr/>
        </p:nvPicPr>
        <p:blipFill rotWithShape="1">
          <a:blip r:embed="rId12">
            <a:alphaModFix/>
          </a:blip>
          <a:srcRect/>
          <a:stretch/>
        </p:blipFill>
        <p:spPr>
          <a:xfrm>
            <a:off x="6956816" y="1890210"/>
            <a:ext cx="1718632" cy="754050"/>
          </a:xfrm>
          <a:prstGeom prst="rect">
            <a:avLst/>
          </a:prstGeom>
          <a:noFill/>
          <a:ln>
            <a:noFill/>
          </a:ln>
        </p:spPr>
      </p:pic>
      <p:pic>
        <p:nvPicPr>
          <p:cNvPr id="433" name="Google Shape;433;p79" title="Thank you!"/>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rot="-771825">
            <a:off x="6679519" y="311189"/>
            <a:ext cx="2345339" cy="1334694"/>
          </a:xfrm>
          <a:prstGeom prst="rect">
            <a:avLst/>
          </a:prstGeom>
          <a:noFill/>
          <a:ln>
            <a:noFill/>
          </a:ln>
        </p:spPr>
      </p:pic>
      <p:sp>
        <p:nvSpPr>
          <p:cNvPr id="434" name="Google Shape;434;p79"/>
          <p:cNvSpPr txBox="1">
            <a:spLocks noGrp="1"/>
          </p:cNvSpPr>
          <p:nvPr>
            <p:ph type="title"/>
          </p:nvPr>
        </p:nvSpPr>
        <p:spPr>
          <a:xfrm>
            <a:off x="-10" y="-8063"/>
            <a:ext cx="6349500" cy="1823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2520"/>
              <a:buFont typeface="Twentieth Century"/>
              <a:buNone/>
            </a:pPr>
            <a:r>
              <a:rPr lang="en-US" sz="2520" b="1" i="1"/>
              <a:t/>
            </a:r>
            <a:br>
              <a:rPr lang="en-US" sz="2520" b="1" i="1"/>
            </a:br>
            <a:r>
              <a:rPr lang="en-US" sz="2520" b="1" i="1"/>
              <a:t>Appreciation</a:t>
            </a:r>
            <a:r>
              <a:rPr lang="en-US" sz="3600" b="1"/>
              <a:t> </a:t>
            </a:r>
            <a:r>
              <a:rPr lang="en-US" sz="2520">
                <a:solidFill>
                  <a:srgbClr val="000000"/>
                </a:solidFill>
              </a:rPr>
              <a:t>is given to the following</a:t>
            </a:r>
            <a:br>
              <a:rPr lang="en-US" sz="2520">
                <a:solidFill>
                  <a:srgbClr val="000000"/>
                </a:solidFill>
              </a:rPr>
            </a:br>
            <a:r>
              <a:rPr lang="en-US" sz="2520">
                <a:solidFill>
                  <a:srgbClr val="000000"/>
                </a:solidFill>
              </a:rPr>
              <a:t>for their contributions to this Professional Learning:</a:t>
            </a:r>
            <a:br>
              <a:rPr lang="en-US" sz="2520">
                <a:solidFill>
                  <a:srgbClr val="000000"/>
                </a:solidFill>
              </a:rPr>
            </a:br>
            <a:endParaRPr sz="2520"/>
          </a:p>
        </p:txBody>
      </p:sp>
      <p:pic>
        <p:nvPicPr>
          <p:cNvPr id="435" name="Google Shape;435;p79" descr="Minnesota Department of Education"/>
          <p:cNvPicPr preferRelativeResize="0"/>
          <p:nvPr/>
        </p:nvPicPr>
        <p:blipFill rotWithShape="1">
          <a:blip r:embed="rId14">
            <a:alphaModFix/>
          </a:blip>
          <a:srcRect/>
          <a:stretch/>
        </p:blipFill>
        <p:spPr>
          <a:xfrm>
            <a:off x="3333723" y="2020775"/>
            <a:ext cx="2870200" cy="18954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2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2" name="Google Shape;232;p57"/>
          <p:cNvSpPr txBox="1">
            <a:spLocks noGrp="1"/>
          </p:cNvSpPr>
          <p:nvPr>
            <p:ph type="title"/>
          </p:nvPr>
        </p:nvSpPr>
        <p:spPr>
          <a:xfrm>
            <a:off x="4820098" y="4079091"/>
            <a:ext cx="3945907"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240"/>
              <a:buFont typeface="Twentieth Century"/>
              <a:buNone/>
            </a:pPr>
            <a:r>
              <a:rPr lang="en-US" sz="3240" dirty="0"/>
              <a:t> Tier 1: Professional Learning Roadmap</a:t>
            </a:r>
            <a:endParaRPr dirty="0"/>
          </a:p>
        </p:txBody>
      </p:sp>
      <p:sp>
        <p:nvSpPr>
          <p:cNvPr id="233" name="Google Shape;233;p57"/>
          <p:cNvSpPr txBox="1"/>
          <p:nvPr/>
        </p:nvSpPr>
        <p:spPr>
          <a:xfrm>
            <a:off x="626475" y="156775"/>
            <a:ext cx="7816800" cy="1077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900"/>
              <a:buFont typeface="Arial"/>
              <a:buNone/>
            </a:pPr>
            <a:r>
              <a:rPr lang="en-US" sz="2900" b="0" i="0" u="none" strike="noStrike" cap="none">
                <a:solidFill>
                  <a:srgbClr val="000000"/>
                </a:solidFill>
                <a:latin typeface="Twentieth Century"/>
                <a:ea typeface="Twentieth Century"/>
                <a:cs typeface="Twentieth Century"/>
                <a:sym typeface="Twentieth Century"/>
              </a:rPr>
              <a:t>These strategies are used with implementation of these TFI Items</a:t>
            </a:r>
            <a:endParaRPr sz="2900" b="0" i="0" u="none" strike="noStrike" cap="none">
              <a:solidFill>
                <a:srgbClr val="000000"/>
              </a:solidFill>
              <a:latin typeface="Twentieth Century"/>
              <a:ea typeface="Twentieth Century"/>
              <a:cs typeface="Twentieth Century"/>
              <a:sym typeface="Twentieth Century"/>
            </a:endParaRPr>
          </a:p>
        </p:txBody>
      </p:sp>
      <p:graphicFrame>
        <p:nvGraphicFramePr>
          <p:cNvPr id="11" name="Google Shape;152;p34" descr="1.1 Team composition; 1.2 Team operating procedures" title="TFI Sub-scale: team"/>
          <p:cNvGraphicFramePr/>
          <p:nvPr>
            <p:extLst>
              <p:ext uri="{D42A27DB-BD31-4B8C-83A1-F6EECF244321}">
                <p14:modId xmlns:p14="http://schemas.microsoft.com/office/powerpoint/2010/main" val="3770618849"/>
              </p:ext>
            </p:extLst>
          </p:nvPr>
        </p:nvGraphicFramePr>
        <p:xfrm>
          <a:off x="724108" y="1229597"/>
          <a:ext cx="3989891" cy="1066830"/>
        </p:xfrm>
        <a:graphic>
          <a:graphicData uri="http://schemas.openxmlformats.org/drawingml/2006/table">
            <a:tbl>
              <a:tblPr firstRow="1" bandRow="1">
                <a:noFill/>
              </a:tblPr>
              <a:tblGrid>
                <a:gridCol w="929948">
                  <a:extLst>
                    <a:ext uri="{9D8B030D-6E8A-4147-A177-3AD203B41FA5}">
                      <a16:colId xmlns:a16="http://schemas.microsoft.com/office/drawing/2014/main" val="20000"/>
                    </a:ext>
                  </a:extLst>
                </a:gridCol>
                <a:gridCol w="3059943">
                  <a:extLst>
                    <a:ext uri="{9D8B030D-6E8A-4147-A177-3AD203B41FA5}">
                      <a16:colId xmlns:a16="http://schemas.microsoft.com/office/drawing/2014/main" val="20001"/>
                    </a:ext>
                  </a:extLst>
                </a:gridCol>
              </a:tblGrid>
              <a:tr h="316400">
                <a:tc gridSpan="2">
                  <a:txBody>
                    <a:bodyPr/>
                    <a:lstStyle/>
                    <a:p>
                      <a:pPr marL="0" marR="0" lvl="0" indent="0" algn="ctr" rtl="0">
                        <a:spcBef>
                          <a:spcPts val="0"/>
                        </a:spcBef>
                        <a:spcAft>
                          <a:spcPts val="0"/>
                        </a:spcAft>
                        <a:buNone/>
                      </a:pPr>
                      <a:r>
                        <a:rPr lang="en-US" sz="2000" b="0" u="none" dirty="0">
                          <a:solidFill>
                            <a:schemeClr val="dk2"/>
                          </a:solidFill>
                        </a:rPr>
                        <a:t>TFI Sub-Scale: </a:t>
                      </a:r>
                      <a:r>
                        <a:rPr lang="en-US" sz="2000" b="1" u="none" dirty="0">
                          <a:solidFill>
                            <a:schemeClr val="dk2"/>
                          </a:solidFill>
                        </a:rPr>
                        <a:t>Team</a:t>
                      </a:r>
                      <a:r>
                        <a:rPr lang="en-US" sz="2000" u="none" dirty="0">
                          <a:solidFill>
                            <a:schemeClr val="dk2"/>
                          </a:solidFill>
                        </a:rPr>
                        <a:t> </a:t>
                      </a:r>
                      <a:endParaRPr sz="2000" b="0" u="none" dirty="0">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1.1</a:t>
                      </a:r>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Team Composition</a:t>
                      </a:r>
                      <a:endParaRPr/>
                    </a:p>
                  </a:txBody>
                  <a:tcPr marL="91450" marR="91450" marT="45725" marB="45725"/>
                </a:tc>
                <a:extLst>
                  <a:ext uri="{0D108BD9-81ED-4DB2-BD59-A6C34878D82A}">
                    <a16:rowId xmlns:a16="http://schemas.microsoft.com/office/drawing/2014/main" val="10001"/>
                  </a:ext>
                </a:extLst>
              </a:tr>
              <a:tr h="286375">
                <a:tc>
                  <a:txBody>
                    <a:bodyPr/>
                    <a:lstStyle/>
                    <a:p>
                      <a:pPr marL="0" marR="0" lvl="0" indent="0" algn="l" rtl="0">
                        <a:spcBef>
                          <a:spcPts val="0"/>
                        </a:spcBef>
                        <a:spcAft>
                          <a:spcPts val="0"/>
                        </a:spcAft>
                        <a:buNone/>
                      </a:pPr>
                      <a:r>
                        <a:rPr lang="en-US" sz="1600">
                          <a:solidFill>
                            <a:schemeClr val="dk2"/>
                          </a:solidFill>
                          <a:latin typeface="Calibri"/>
                          <a:ea typeface="Calibri"/>
                          <a:cs typeface="Calibri"/>
                          <a:sym typeface="Calibri"/>
                        </a:rPr>
                        <a:t>TFI 1.2</a:t>
                      </a:r>
                      <a:endParaRPr/>
                    </a:p>
                  </a:txBody>
                  <a:tcPr marL="91450" marR="91450" marT="45725" marB="45725"/>
                </a:tc>
                <a:tc>
                  <a:txBody>
                    <a:bodyPr/>
                    <a:lstStyle/>
                    <a:p>
                      <a:pPr marL="0" marR="0" lvl="0" indent="0" algn="l" rtl="0">
                        <a:spcBef>
                          <a:spcPts val="0"/>
                        </a:spcBef>
                        <a:spcAft>
                          <a:spcPts val="0"/>
                        </a:spcAft>
                        <a:buNone/>
                      </a:pPr>
                      <a:r>
                        <a:rPr lang="en-US" sz="1600" dirty="0">
                          <a:solidFill>
                            <a:schemeClr val="dk2"/>
                          </a:solidFill>
                          <a:latin typeface="Calibri"/>
                          <a:ea typeface="Calibri"/>
                          <a:cs typeface="Calibri"/>
                          <a:sym typeface="Calibri"/>
                        </a:rPr>
                        <a:t>Team Operating Procedures</a:t>
                      </a:r>
                      <a:endParaRPr dirty="0"/>
                    </a:p>
                  </a:txBody>
                  <a:tcPr marL="91450" marR="91450" marT="45725" marB="45725"/>
                </a:tc>
                <a:extLst>
                  <a:ext uri="{0D108BD9-81ED-4DB2-BD59-A6C34878D82A}">
                    <a16:rowId xmlns:a16="http://schemas.microsoft.com/office/drawing/2014/main" val="10002"/>
                  </a:ext>
                </a:extLst>
              </a:tr>
            </a:tbl>
          </a:graphicData>
        </a:graphic>
      </p:graphicFrame>
      <p:graphicFrame>
        <p:nvGraphicFramePr>
          <p:cNvPr id="12" name="Google Shape;151;p34" descr="1.3 behavioral expectations, 1.4 teaching expecations, 1.5 problem behavior definitions, 1.6 discipline policies, 1.7 professional development, 1.8 classroom procedures, 1.9 feedback and acknowledgement, 1.10 faculty involvement, 1.11 student, family, community involvement" title="TFI Sub-scale: implementation"/>
          <p:cNvGraphicFramePr/>
          <p:nvPr>
            <p:extLst>
              <p:ext uri="{D42A27DB-BD31-4B8C-83A1-F6EECF244321}">
                <p14:modId xmlns:p14="http://schemas.microsoft.com/office/powerpoint/2010/main" val="1874754776"/>
              </p:ext>
            </p:extLst>
          </p:nvPr>
        </p:nvGraphicFramePr>
        <p:xfrm>
          <a:off x="724107" y="2464051"/>
          <a:ext cx="3989892" cy="4145380"/>
        </p:xfrm>
        <a:graphic>
          <a:graphicData uri="http://schemas.openxmlformats.org/drawingml/2006/table">
            <a:tbl>
              <a:tblPr firstRow="1" bandRow="1">
                <a:noFill/>
              </a:tblPr>
              <a:tblGrid>
                <a:gridCol w="929948">
                  <a:extLst>
                    <a:ext uri="{9D8B030D-6E8A-4147-A177-3AD203B41FA5}">
                      <a16:colId xmlns:a16="http://schemas.microsoft.com/office/drawing/2014/main" val="20000"/>
                    </a:ext>
                  </a:extLst>
                </a:gridCol>
                <a:gridCol w="3059944">
                  <a:extLst>
                    <a:ext uri="{9D8B030D-6E8A-4147-A177-3AD203B41FA5}">
                      <a16:colId xmlns:a16="http://schemas.microsoft.com/office/drawing/2014/main" val="20001"/>
                    </a:ext>
                  </a:extLst>
                </a:gridCol>
              </a:tblGrid>
              <a:tr h="344700">
                <a:tc gridSpan="2">
                  <a:txBody>
                    <a:bodyPr/>
                    <a:lstStyle/>
                    <a:p>
                      <a:pPr marL="0" marR="0" lvl="0" indent="0" algn="ctr" rtl="0">
                        <a:spcBef>
                          <a:spcPts val="0"/>
                        </a:spcBef>
                        <a:spcAft>
                          <a:spcPts val="0"/>
                        </a:spcAft>
                        <a:buNone/>
                      </a:pPr>
                      <a:r>
                        <a:rPr lang="en-US" sz="2000" b="0" u="none" dirty="0">
                          <a:solidFill>
                            <a:schemeClr val="dk2"/>
                          </a:solidFill>
                        </a:rPr>
                        <a:t>TFI Sub-Scale: </a:t>
                      </a:r>
                      <a:r>
                        <a:rPr lang="en-US" sz="2000" b="1" i="0" u="none" strike="noStrike" cap="none" dirty="0" smtClean="0">
                          <a:solidFill>
                            <a:schemeClr val="dk2"/>
                          </a:solidFill>
                          <a:latin typeface="+mn-lt"/>
                          <a:ea typeface="+mn-ea"/>
                          <a:cs typeface="+mn-cs"/>
                          <a:sym typeface="Arial"/>
                        </a:rPr>
                        <a:t>Implementation</a:t>
                      </a:r>
                      <a:r>
                        <a:rPr lang="en-US" sz="2000" u="none" dirty="0" smtClean="0">
                          <a:solidFill>
                            <a:schemeClr val="dk2"/>
                          </a:solidFill>
                        </a:rPr>
                        <a:t> </a:t>
                      </a:r>
                      <a:endParaRPr sz="2000" b="0" u="none" dirty="0">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91675">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a:solidFill>
                            <a:schemeClr val="accent6"/>
                          </a:solidFill>
                          <a:latin typeface="+mn-lt"/>
                          <a:ea typeface="+mn-ea"/>
                          <a:cs typeface="+mn-cs"/>
                          <a:sym typeface="Arial"/>
                        </a:rPr>
                        <a:t>TFI 1.3</a:t>
                      </a:r>
                      <a:endParaRPr sz="1600" b="1" i="0" u="none" strike="noStrike" cap="none">
                        <a:solidFill>
                          <a:schemeClr val="accent6"/>
                        </a:solidFill>
                        <a:latin typeface="+mn-lt"/>
                        <a:ea typeface="+mn-ea"/>
                        <a:cs typeface="+mn-cs"/>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dirty="0">
                          <a:solidFill>
                            <a:schemeClr val="accent6"/>
                          </a:solidFill>
                          <a:latin typeface="+mn-lt"/>
                          <a:ea typeface="+mn-ea"/>
                          <a:cs typeface="+mn-cs"/>
                          <a:sym typeface="Arial"/>
                        </a:rPr>
                        <a:t>Behavioral Expectations</a:t>
                      </a:r>
                      <a:endParaRPr sz="1600" b="1" i="0" u="none" strike="noStrike" cap="none" dirty="0">
                        <a:solidFill>
                          <a:schemeClr val="accent6"/>
                        </a:solidFill>
                        <a:latin typeface="+mn-lt"/>
                        <a:ea typeface="+mn-ea"/>
                        <a:cs typeface="+mn-cs"/>
                        <a:sym typeface="Calibri"/>
                      </a:endParaRPr>
                    </a:p>
                  </a:txBody>
                  <a:tcPr marL="91450" marR="91450" marT="45725" marB="45725"/>
                </a:tc>
                <a:extLst>
                  <a:ext uri="{0D108BD9-81ED-4DB2-BD59-A6C34878D82A}">
                    <a16:rowId xmlns:a16="http://schemas.microsoft.com/office/drawing/2014/main" val="10001"/>
                  </a:ext>
                </a:extLst>
              </a:tr>
              <a:tr h="291675">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a:solidFill>
                            <a:schemeClr val="accent6"/>
                          </a:solidFill>
                          <a:latin typeface="+mn-lt"/>
                          <a:ea typeface="+mn-ea"/>
                          <a:cs typeface="+mn-cs"/>
                          <a:sym typeface="Arial"/>
                        </a:rPr>
                        <a:t>TFI 1.4</a:t>
                      </a:r>
                      <a:endParaRPr sz="1600" b="1" i="0" u="none" strike="noStrike" cap="none">
                        <a:solidFill>
                          <a:schemeClr val="accent6"/>
                        </a:solidFill>
                        <a:latin typeface="+mn-lt"/>
                        <a:ea typeface="+mn-ea"/>
                        <a:cs typeface="+mn-cs"/>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dirty="0">
                          <a:solidFill>
                            <a:schemeClr val="accent6"/>
                          </a:solidFill>
                          <a:latin typeface="+mn-lt"/>
                          <a:ea typeface="+mn-ea"/>
                          <a:cs typeface="+mn-cs"/>
                          <a:sym typeface="Arial"/>
                        </a:rPr>
                        <a:t>Teaching Expectations</a:t>
                      </a:r>
                      <a:endParaRPr sz="1600" b="1" i="0" u="none" strike="noStrike" cap="none" dirty="0">
                        <a:solidFill>
                          <a:schemeClr val="accent6"/>
                        </a:solidFill>
                        <a:latin typeface="+mn-lt"/>
                        <a:ea typeface="+mn-ea"/>
                        <a:cs typeface="+mn-cs"/>
                        <a:sym typeface="Calibri"/>
                      </a:endParaRPr>
                    </a:p>
                  </a:txBody>
                  <a:tcPr marL="91450" marR="91450" marT="45725" marB="45725"/>
                </a:tc>
                <a:extLst>
                  <a:ext uri="{0D108BD9-81ED-4DB2-BD59-A6C34878D82A}">
                    <a16:rowId xmlns:a16="http://schemas.microsoft.com/office/drawing/2014/main" val="10002"/>
                  </a:ext>
                </a:extLst>
              </a:tr>
              <a:tr h="291675">
                <a:tc>
                  <a:txBody>
                    <a:bodyPr/>
                    <a:lstStyle/>
                    <a:p>
                      <a:pPr marL="0" marR="0" lvl="0" indent="0" algn="l" rtl="0">
                        <a:spcBef>
                          <a:spcPts val="0"/>
                        </a:spcBef>
                        <a:spcAft>
                          <a:spcPts val="0"/>
                        </a:spcAft>
                        <a:buNone/>
                      </a:pPr>
                      <a:r>
                        <a:rPr lang="en-US" sz="1600" b="0">
                          <a:solidFill>
                            <a:schemeClr val="dk2"/>
                          </a:solidFill>
                        </a:rPr>
                        <a:t>TFI 1.5</a:t>
                      </a:r>
                      <a:endParaRPr sz="1600" b="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0" dirty="0">
                          <a:solidFill>
                            <a:schemeClr val="dk2"/>
                          </a:solidFill>
                        </a:rPr>
                        <a:t>Problem Behavior Definitions</a:t>
                      </a:r>
                      <a:endParaRPr sz="1600" b="0" dirty="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91675">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a:solidFill>
                            <a:schemeClr val="accent6"/>
                          </a:solidFill>
                          <a:latin typeface="+mn-lt"/>
                          <a:ea typeface="+mn-ea"/>
                          <a:cs typeface="+mn-cs"/>
                          <a:sym typeface="Arial"/>
                        </a:rPr>
                        <a:t>TFI 1.6</a:t>
                      </a:r>
                      <a:endParaRPr sz="1600" b="1" i="0" u="none" strike="noStrike" cap="none">
                        <a:solidFill>
                          <a:schemeClr val="accent6"/>
                        </a:solidFill>
                        <a:latin typeface="+mn-lt"/>
                        <a:ea typeface="+mn-ea"/>
                        <a:cs typeface="+mn-cs"/>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dirty="0">
                          <a:solidFill>
                            <a:schemeClr val="accent6"/>
                          </a:solidFill>
                          <a:latin typeface="+mn-lt"/>
                          <a:ea typeface="+mn-ea"/>
                          <a:cs typeface="+mn-cs"/>
                          <a:sym typeface="Arial"/>
                        </a:rPr>
                        <a:t>Discipline Policies</a:t>
                      </a:r>
                      <a:endParaRPr sz="1600" b="1" i="0" u="none" strike="noStrike" cap="none" dirty="0">
                        <a:solidFill>
                          <a:schemeClr val="accent6"/>
                        </a:solidFill>
                        <a:latin typeface="+mn-lt"/>
                        <a:ea typeface="+mn-ea"/>
                        <a:cs typeface="+mn-cs"/>
                        <a:sym typeface="Calibri"/>
                      </a:endParaRPr>
                    </a:p>
                  </a:txBody>
                  <a:tcPr marL="91450" marR="91450" marT="45725" marB="45725"/>
                </a:tc>
                <a:extLst>
                  <a:ext uri="{0D108BD9-81ED-4DB2-BD59-A6C34878D82A}">
                    <a16:rowId xmlns:a16="http://schemas.microsoft.com/office/drawing/2014/main" val="10004"/>
                  </a:ext>
                </a:extLst>
              </a:tr>
              <a:tr h="291675">
                <a:tc>
                  <a:txBody>
                    <a:bodyPr/>
                    <a:lstStyle/>
                    <a:p>
                      <a:pPr marL="0" marR="0" lvl="0" indent="0" algn="l" rtl="0">
                        <a:spcBef>
                          <a:spcPts val="0"/>
                        </a:spcBef>
                        <a:spcAft>
                          <a:spcPts val="0"/>
                        </a:spcAft>
                        <a:buNone/>
                      </a:pPr>
                      <a:r>
                        <a:rPr lang="en-US" sz="1600">
                          <a:solidFill>
                            <a:schemeClr val="dk2"/>
                          </a:solidFill>
                        </a:rPr>
                        <a:t>TFI 1.7</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Professional Development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5"/>
                  </a:ext>
                </a:extLst>
              </a:tr>
              <a:tr h="291675">
                <a:tc>
                  <a:txBody>
                    <a:bodyPr/>
                    <a:lstStyle/>
                    <a:p>
                      <a:pPr marL="0" marR="0" lvl="0" indent="0" algn="l" rtl="0">
                        <a:spcBef>
                          <a:spcPts val="0"/>
                        </a:spcBef>
                        <a:spcAft>
                          <a:spcPts val="0"/>
                        </a:spcAft>
                        <a:buNone/>
                      </a:pPr>
                      <a:r>
                        <a:rPr lang="en-US" sz="1600">
                          <a:solidFill>
                            <a:schemeClr val="dk2"/>
                          </a:solidFill>
                        </a:rPr>
                        <a:t>TFI 1.8</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Classroom Procedures</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6"/>
                  </a:ext>
                </a:extLst>
              </a:tr>
              <a:tr h="503800">
                <a:tc>
                  <a:txBody>
                    <a:bodyPr/>
                    <a:lstStyle/>
                    <a:p>
                      <a:pPr marL="0" marR="0" lvl="0" indent="0" algn="l" rtl="0">
                        <a:spcBef>
                          <a:spcPts val="0"/>
                        </a:spcBef>
                        <a:spcAft>
                          <a:spcPts val="0"/>
                        </a:spcAft>
                        <a:buNone/>
                      </a:pPr>
                      <a:r>
                        <a:rPr lang="en-US" sz="1600" b="1">
                          <a:solidFill>
                            <a:schemeClr val="accent6"/>
                          </a:solidFill>
                        </a:rPr>
                        <a:t>TFI 1.9</a:t>
                      </a:r>
                      <a:endParaRPr sz="1600" b="1">
                        <a:solidFill>
                          <a:schemeClr val="accent6"/>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b="1" dirty="0">
                          <a:solidFill>
                            <a:schemeClr val="accent6"/>
                          </a:solidFill>
                        </a:rPr>
                        <a:t>Feedback and Acknowledgement</a:t>
                      </a:r>
                      <a:endParaRPr sz="1600" b="1" dirty="0">
                        <a:solidFill>
                          <a:schemeClr val="accent6"/>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7"/>
                  </a:ext>
                </a:extLst>
              </a:tr>
              <a:tr h="291675">
                <a:tc>
                  <a:txBody>
                    <a:bodyPr/>
                    <a:lstStyle/>
                    <a:p>
                      <a:pPr marL="0" marR="0" lvl="0" indent="0" algn="l" rtl="0">
                        <a:spcBef>
                          <a:spcPts val="0"/>
                        </a:spcBef>
                        <a:spcAft>
                          <a:spcPts val="0"/>
                        </a:spcAft>
                        <a:buNone/>
                      </a:pPr>
                      <a:r>
                        <a:rPr lang="en-US" sz="1600">
                          <a:solidFill>
                            <a:schemeClr val="dk2"/>
                          </a:solidFill>
                        </a:rPr>
                        <a:t>TFI 1.10</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Faculty Involvement</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8"/>
                  </a:ext>
                </a:extLst>
              </a:tr>
              <a:tr h="555925">
                <a:tc>
                  <a:txBody>
                    <a:bodyPr/>
                    <a:lstStyle/>
                    <a:p>
                      <a:pPr marL="0" marR="0" lvl="0" indent="0" algn="l" rtl="0">
                        <a:spcBef>
                          <a:spcPts val="0"/>
                        </a:spcBef>
                        <a:spcAft>
                          <a:spcPts val="0"/>
                        </a:spcAft>
                        <a:buNone/>
                      </a:pPr>
                      <a:r>
                        <a:rPr lang="en-US" sz="1600">
                          <a:solidFill>
                            <a:schemeClr val="dk2"/>
                          </a:solidFill>
                        </a:rPr>
                        <a:t>TFI 1.11</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dirty="0">
                          <a:solidFill>
                            <a:schemeClr val="dk2"/>
                          </a:solidFill>
                        </a:rPr>
                        <a:t>Student/Family/Community Involvement</a:t>
                      </a:r>
                      <a:endParaRPr sz="1600" dirty="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13" name="Google Shape;150;p34" descr="1.12 discipline data, 1.13 data-based decision making, 1.14 fidelity data, 1.15 annual evaluation" title="TFI sub-scale: evaluation"/>
          <p:cNvGraphicFramePr/>
          <p:nvPr>
            <p:extLst>
              <p:ext uri="{D42A27DB-BD31-4B8C-83A1-F6EECF244321}">
                <p14:modId xmlns:p14="http://schemas.microsoft.com/office/powerpoint/2010/main" val="2319525536"/>
              </p:ext>
            </p:extLst>
          </p:nvPr>
        </p:nvGraphicFramePr>
        <p:xfrm>
          <a:off x="4820098" y="1229597"/>
          <a:ext cx="4059300" cy="2712770"/>
        </p:xfrm>
        <a:graphic>
          <a:graphicData uri="http://schemas.openxmlformats.org/drawingml/2006/table">
            <a:tbl>
              <a:tblPr firstRow="1" bandRow="1">
                <a:noFill/>
              </a:tblPr>
              <a:tblGrid>
                <a:gridCol w="936950">
                  <a:extLst>
                    <a:ext uri="{9D8B030D-6E8A-4147-A177-3AD203B41FA5}">
                      <a16:colId xmlns:a16="http://schemas.microsoft.com/office/drawing/2014/main" val="20000"/>
                    </a:ext>
                  </a:extLst>
                </a:gridCol>
                <a:gridCol w="3122350">
                  <a:extLst>
                    <a:ext uri="{9D8B030D-6E8A-4147-A177-3AD203B41FA5}">
                      <a16:colId xmlns:a16="http://schemas.microsoft.com/office/drawing/2014/main" val="20001"/>
                    </a:ext>
                  </a:extLst>
                </a:gridCol>
              </a:tblGrid>
              <a:tr h="281550">
                <a:tc gridSpan="2">
                  <a:txBody>
                    <a:bodyPr/>
                    <a:lstStyle/>
                    <a:p>
                      <a:pPr marL="0" marR="0" lvl="0" indent="0" algn="ctr" rtl="0">
                        <a:spcBef>
                          <a:spcPts val="0"/>
                        </a:spcBef>
                        <a:spcAft>
                          <a:spcPts val="0"/>
                        </a:spcAft>
                        <a:buNone/>
                      </a:pPr>
                      <a:r>
                        <a:rPr lang="en-US" sz="2000" b="0" u="none" dirty="0">
                          <a:solidFill>
                            <a:schemeClr val="dk2"/>
                          </a:solidFill>
                        </a:rPr>
                        <a:t>TFI Sub-Scale: </a:t>
                      </a:r>
                      <a:r>
                        <a:rPr lang="en-US" sz="2000" b="1" i="0" u="none" strike="noStrike" cap="none" dirty="0">
                          <a:solidFill>
                            <a:schemeClr val="dk2"/>
                          </a:solidFill>
                          <a:latin typeface="+mn-lt"/>
                          <a:ea typeface="+mn-ea"/>
                          <a:cs typeface="+mn-cs"/>
                          <a:sym typeface="Arial"/>
                        </a:rPr>
                        <a:t>Evaluation</a:t>
                      </a:r>
                      <a:r>
                        <a:rPr lang="en-US" sz="2000" u="none" dirty="0">
                          <a:solidFill>
                            <a:schemeClr val="dk2"/>
                          </a:solidFill>
                        </a:rPr>
                        <a:t> </a:t>
                      </a:r>
                      <a:endParaRPr sz="2000" b="0" u="none" dirty="0">
                        <a:solidFill>
                          <a:schemeClr val="dk2"/>
                        </a:solidFill>
                        <a:latin typeface="Calibri"/>
                        <a:ea typeface="Calibri"/>
                        <a:cs typeface="Calibri"/>
                        <a:sym typeface="Calibri"/>
                      </a:endParaRPr>
                    </a:p>
                  </a:txBody>
                  <a:tcPr marL="91450" marR="91450" marT="45725" marB="45725"/>
                </a:tc>
                <a:tc hMerge="1">
                  <a:txBody>
                    <a:bodyPr/>
                    <a:lstStyle/>
                    <a:p>
                      <a:endParaRPr lang="en-US"/>
                    </a:p>
                  </a:txBody>
                  <a:tcPr/>
                </a:tc>
                <a:extLst>
                  <a:ext uri="{0D108BD9-81ED-4DB2-BD59-A6C34878D82A}">
                    <a16:rowId xmlns:a16="http://schemas.microsoft.com/office/drawing/2014/main" val="10000"/>
                  </a:ext>
                </a:extLst>
              </a:tr>
              <a:tr h="238225">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a:solidFill>
                            <a:schemeClr val="accent6"/>
                          </a:solidFill>
                          <a:latin typeface="+mn-lt"/>
                          <a:ea typeface="+mn-ea"/>
                          <a:cs typeface="+mn-cs"/>
                          <a:sym typeface="Arial"/>
                        </a:rPr>
                        <a:t>TFI 1.12</a:t>
                      </a:r>
                      <a:endParaRPr sz="1600" b="1" i="0" u="none" strike="noStrike" cap="none">
                        <a:solidFill>
                          <a:schemeClr val="accent6"/>
                        </a:solidFill>
                        <a:latin typeface="+mn-lt"/>
                        <a:ea typeface="+mn-ea"/>
                        <a:cs typeface="+mn-cs"/>
                        <a:sym typeface="Calibri"/>
                      </a:endParaRPr>
                    </a:p>
                  </a:txBody>
                  <a:tcPr marL="91450" marR="91450" marT="45725" marB="45725"/>
                </a:tc>
                <a:tc>
                  <a:txBody>
                    <a:bodyPr/>
                    <a:lstStyle/>
                    <a:p>
                      <a:pPr marL="0" marR="0" lvl="0" indent="0" algn="l" rtl="0">
                        <a:lnSpc>
                          <a:spcPct val="100000"/>
                        </a:lnSpc>
                        <a:spcBef>
                          <a:spcPts val="0"/>
                        </a:spcBef>
                        <a:spcAft>
                          <a:spcPts val="0"/>
                        </a:spcAft>
                        <a:buClr>
                          <a:srgbClr val="000000"/>
                        </a:buClr>
                        <a:buFont typeface="Arial"/>
                        <a:buNone/>
                      </a:pPr>
                      <a:r>
                        <a:rPr lang="en-US" sz="1600" b="1" i="0" u="none" strike="noStrike" cap="none" dirty="0">
                          <a:solidFill>
                            <a:schemeClr val="accent6"/>
                          </a:solidFill>
                          <a:latin typeface="+mn-lt"/>
                          <a:ea typeface="+mn-ea"/>
                          <a:cs typeface="+mn-cs"/>
                          <a:sym typeface="Arial"/>
                        </a:rPr>
                        <a:t>Discipline Data</a:t>
                      </a:r>
                      <a:endParaRPr sz="1600" b="1" i="0" u="none" strike="noStrike" cap="none" dirty="0">
                        <a:solidFill>
                          <a:schemeClr val="accent6"/>
                        </a:solidFill>
                        <a:latin typeface="+mn-lt"/>
                        <a:ea typeface="+mn-ea"/>
                        <a:cs typeface="+mn-cs"/>
                        <a:sym typeface="Calibri"/>
                      </a:endParaRPr>
                    </a:p>
                  </a:txBody>
                  <a:tcPr marL="91450" marR="91450" marT="45725" marB="45725"/>
                </a:tc>
                <a:extLst>
                  <a:ext uri="{0D108BD9-81ED-4DB2-BD59-A6C34878D82A}">
                    <a16:rowId xmlns:a16="http://schemas.microsoft.com/office/drawing/2014/main" val="10001"/>
                  </a:ext>
                </a:extLst>
              </a:tr>
              <a:tr h="238225">
                <a:tc>
                  <a:txBody>
                    <a:bodyPr/>
                    <a:lstStyle/>
                    <a:p>
                      <a:pPr marL="0" marR="0" lvl="0" indent="0" algn="l" rtl="0">
                        <a:spcBef>
                          <a:spcPts val="0"/>
                        </a:spcBef>
                        <a:spcAft>
                          <a:spcPts val="0"/>
                        </a:spcAft>
                        <a:buNone/>
                      </a:pPr>
                      <a:r>
                        <a:rPr lang="en-US" sz="1600">
                          <a:solidFill>
                            <a:schemeClr val="dk2"/>
                          </a:solidFill>
                        </a:rPr>
                        <a:t>TFI 1.13</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Data-based Decision Making</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2"/>
                  </a:ext>
                </a:extLst>
              </a:tr>
              <a:tr h="238225">
                <a:tc>
                  <a:txBody>
                    <a:bodyPr/>
                    <a:lstStyle/>
                    <a:p>
                      <a:pPr marL="0" marR="0" lvl="0" indent="0" algn="l" rtl="0">
                        <a:spcBef>
                          <a:spcPts val="0"/>
                        </a:spcBef>
                        <a:spcAft>
                          <a:spcPts val="0"/>
                        </a:spcAft>
                        <a:buNone/>
                      </a:pPr>
                      <a:r>
                        <a:rPr lang="en-US" sz="1600">
                          <a:solidFill>
                            <a:schemeClr val="dk2"/>
                          </a:solidFill>
                        </a:rPr>
                        <a:t>TFI 1.14</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a:solidFill>
                            <a:schemeClr val="dk2"/>
                          </a:solidFill>
                        </a:rPr>
                        <a:t>Fidelity Data</a:t>
                      </a:r>
                      <a:endParaRPr sz="160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3"/>
                  </a:ext>
                </a:extLst>
              </a:tr>
              <a:tr h="238225">
                <a:tc>
                  <a:txBody>
                    <a:bodyPr/>
                    <a:lstStyle/>
                    <a:p>
                      <a:pPr marL="0" marR="0" lvl="0" indent="0" algn="l" rtl="0">
                        <a:spcBef>
                          <a:spcPts val="0"/>
                        </a:spcBef>
                        <a:spcAft>
                          <a:spcPts val="0"/>
                        </a:spcAft>
                        <a:buNone/>
                      </a:pPr>
                      <a:r>
                        <a:rPr lang="en-US" sz="1600">
                          <a:solidFill>
                            <a:schemeClr val="dk2"/>
                          </a:solidFill>
                        </a:rPr>
                        <a:t>TFI 1.15</a:t>
                      </a:r>
                      <a:endParaRPr sz="1600">
                        <a:solidFill>
                          <a:schemeClr val="dk2"/>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en-US" sz="1600" dirty="0">
                          <a:solidFill>
                            <a:schemeClr val="dk2"/>
                          </a:solidFill>
                        </a:rPr>
                        <a:t>Annual Evaluation</a:t>
                      </a:r>
                      <a:endParaRPr sz="1600" dirty="0">
                        <a:solidFill>
                          <a:schemeClr val="dk2"/>
                        </a:solidFill>
                        <a:latin typeface="Calibri"/>
                        <a:ea typeface="Calibri"/>
                        <a:cs typeface="Calibri"/>
                        <a:sym typeface="Calibri"/>
                      </a:endParaRPr>
                    </a:p>
                  </a:txBody>
                  <a:tcPr marL="91450" marR="91450" marT="45725" marB="4572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4271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58"/>
          <p:cNvSpPr txBox="1">
            <a:spLocks noGrp="1"/>
          </p:cNvSpPr>
          <p:nvPr>
            <p:ph type="title"/>
          </p:nvPr>
        </p:nvSpPr>
        <p:spPr/>
        <p:txBody>
          <a:bodyPr/>
          <a:lstStyle/>
          <a:p>
            <a:pPr lvl="0"/>
            <a:r>
              <a:rPr lang="en-US" smtClean="0"/>
              <a:t>Outcomes</a:t>
            </a:r>
            <a:endParaRPr lang="en-US"/>
          </a:p>
        </p:txBody>
      </p:sp>
      <p:sp>
        <p:nvSpPr>
          <p:cNvPr id="238" name="Google Shape;238;p58"/>
          <p:cNvSpPr txBox="1">
            <a:spLocks noGrp="1"/>
          </p:cNvSpPr>
          <p:nvPr>
            <p:ph type="body" idx="1"/>
          </p:nvPr>
        </p:nvSpPr>
        <p:spPr/>
        <p:txBody>
          <a:bodyPr/>
          <a:lstStyle/>
          <a:p>
            <a:pPr lvl="0"/>
            <a:r>
              <a:rPr lang="en-US" dirty="0" smtClean="0"/>
              <a:t>Teams will review basic non-classroom strategies.</a:t>
            </a:r>
          </a:p>
          <a:p>
            <a:pPr lvl="0"/>
            <a:r>
              <a:rPr lang="en-US" dirty="0" smtClean="0"/>
              <a:t>Teams will update their action plan</a:t>
            </a:r>
          </a:p>
          <a:p>
            <a:pPr lvl="0"/>
            <a:r>
              <a:rPr lang="en-US" dirty="0" smtClean="0"/>
              <a:t>on the use of Basic Non-Classroom Strategies.</a:t>
            </a:r>
          </a:p>
          <a:p>
            <a:pPr lvl="0"/>
            <a:r>
              <a:rPr lang="en-US" dirty="0" smtClean="0"/>
              <a:t>Teams will bring active supervision into their acknowledgement and corrective response systems. </a:t>
            </a:r>
          </a:p>
          <a:p>
            <a:pPr lvl="0"/>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Google Shape;247;p59"/>
          <p:cNvSpPr txBox="1">
            <a:spLocks noGrp="1"/>
          </p:cNvSpPr>
          <p:nvPr>
            <p:ph type="title"/>
          </p:nvPr>
        </p:nvSpPr>
        <p:spPr/>
        <p:txBody>
          <a:bodyPr/>
          <a:lstStyle/>
          <a:p>
            <a:pPr lvl="0"/>
            <a:r>
              <a:rPr lang="en-US" smtClean="0"/>
              <a:t>Non-Classroom Challenges</a:t>
            </a:r>
            <a:endParaRPr lang="en-US"/>
          </a:p>
        </p:txBody>
      </p:sp>
      <p:sp>
        <p:nvSpPr>
          <p:cNvPr id="246" name="Google Shape;246;p59"/>
          <p:cNvSpPr txBox="1">
            <a:spLocks noGrp="1"/>
          </p:cNvSpPr>
          <p:nvPr>
            <p:ph type="body" idx="1"/>
          </p:nvPr>
        </p:nvSpPr>
        <p:spPr/>
        <p:txBody>
          <a:bodyPr/>
          <a:lstStyle/>
          <a:p>
            <a:pPr lvl="0"/>
            <a:r>
              <a:rPr lang="en-US" smtClean="0"/>
              <a:t>Classroom</a:t>
            </a:r>
          </a:p>
          <a:p>
            <a:pPr lvl="1"/>
            <a:r>
              <a:rPr lang="en-US" smtClean="0"/>
              <a:t>Teacher directed</a:t>
            </a:r>
          </a:p>
          <a:p>
            <a:pPr lvl="1"/>
            <a:r>
              <a:rPr lang="en-US" smtClean="0"/>
              <a:t>Instructionally focused</a:t>
            </a:r>
          </a:p>
          <a:p>
            <a:pPr lvl="1"/>
            <a:r>
              <a:rPr lang="en-US" smtClean="0"/>
              <a:t>Smaller # of predictable students</a:t>
            </a:r>
          </a:p>
          <a:p>
            <a:pPr lvl="1"/>
            <a:r>
              <a:rPr lang="en-US" smtClean="0"/>
              <a:t>Relationship</a:t>
            </a:r>
            <a:endParaRPr lang="en-US"/>
          </a:p>
        </p:txBody>
      </p:sp>
      <p:sp>
        <p:nvSpPr>
          <p:cNvPr id="245" name="Google Shape;245;p59"/>
          <p:cNvSpPr txBox="1">
            <a:spLocks noGrp="1"/>
          </p:cNvSpPr>
          <p:nvPr>
            <p:ph type="body" idx="2"/>
          </p:nvPr>
        </p:nvSpPr>
        <p:spPr/>
        <p:txBody>
          <a:bodyPr/>
          <a:lstStyle/>
          <a:p>
            <a:pPr lvl="0"/>
            <a:r>
              <a:rPr lang="en-US" smtClean="0"/>
              <a:t>Non-classroom</a:t>
            </a:r>
          </a:p>
          <a:p>
            <a:pPr lvl="1"/>
            <a:r>
              <a:rPr lang="en-US" smtClean="0"/>
              <a:t>Student focused</a:t>
            </a:r>
          </a:p>
          <a:p>
            <a:pPr lvl="1"/>
            <a:r>
              <a:rPr lang="en-US" smtClean="0"/>
              <a:t>Social focus</a:t>
            </a:r>
          </a:p>
          <a:p>
            <a:pPr lvl="1"/>
            <a:r>
              <a:rPr lang="en-US" smtClean="0"/>
              <a:t>Larger # of unpredictable students</a:t>
            </a:r>
          </a:p>
          <a:p>
            <a:pPr lvl="1"/>
            <a:r>
              <a:rPr lang="en-US" smtClean="0"/>
              <a:t>Lack of Relationship</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60"/>
          <p:cNvSpPr txBox="1">
            <a:spLocks noGrp="1"/>
          </p:cNvSpPr>
          <p:nvPr>
            <p:ph type="ctrTitle"/>
          </p:nvPr>
        </p:nvSpPr>
        <p:spPr>
          <a:xfrm>
            <a:off x="685800" y="17088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a:t>Your Data Helps You Identify Non-Classroom Areas to Focus On </a:t>
            </a:r>
            <a:endParaRPr/>
          </a:p>
        </p:txBody>
      </p:sp>
      <p:pic>
        <p:nvPicPr>
          <p:cNvPr id="254" name="Google Shape;254;p60" descr="shows graph of referrals by location"/>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29152" y="3429000"/>
            <a:ext cx="6285696" cy="2955625"/>
          </a:xfrm>
          <a:prstGeom prst="rect">
            <a:avLst/>
          </a:prstGeom>
          <a:noFill/>
          <a:ln>
            <a:noFill/>
          </a:ln>
        </p:spPr>
      </p:pic>
      <p:sp>
        <p:nvSpPr>
          <p:cNvPr id="255" name="Google Shape;255;p60"/>
          <p:cNvSpPr txBox="1">
            <a:spLocks noGrp="1"/>
          </p:cNvSpPr>
          <p:nvPr>
            <p:ph type="title" idx="4294967295"/>
          </p:nvPr>
        </p:nvSpPr>
        <p:spPr>
          <a:xfrm>
            <a:off x="479500" y="355000"/>
            <a:ext cx="8550900" cy="915300"/>
          </a:xfrm>
          <a:prstGeom prst="rect">
            <a:avLst/>
          </a:prstGeom>
          <a:noFill/>
          <a:ln>
            <a:noFill/>
          </a:ln>
        </p:spPr>
        <p:txBody>
          <a:bodyPr spcFirstLastPara="1" wrap="square" lIns="0" tIns="45700" rIns="0" bIns="0" anchor="b" anchorCtr="0">
            <a:noAutofit/>
          </a:bodyPr>
          <a:lstStyle/>
          <a:p>
            <a:pPr marL="0" marR="0" lvl="0" indent="0" algn="ctr" rtl="0">
              <a:lnSpc>
                <a:spcPct val="100000"/>
              </a:lnSpc>
              <a:spcBef>
                <a:spcPts val="0"/>
              </a:spcBef>
              <a:spcAft>
                <a:spcPts val="0"/>
              </a:spcAft>
              <a:buClr>
                <a:schemeClr val="dk2"/>
              </a:buClr>
              <a:buSzPts val="1350"/>
              <a:buFont typeface="Calibri"/>
              <a:buNone/>
            </a:pPr>
            <a:r>
              <a:rPr lang="en-US" sz="5200" b="1">
                <a:solidFill>
                  <a:srgbClr val="3A54A5"/>
                </a:solidFill>
              </a:rPr>
              <a:t>Finding Your Focus</a:t>
            </a:r>
            <a:endParaRPr sz="5200" b="1" i="0" u="none" strike="noStrike" cap="none">
              <a:solidFill>
                <a:srgbClr val="3A54A5"/>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61" descr="This cartoon shows children climbing the ladder to a tube slide.  The children on the platform at the top of the slide look terrified because there is an alligator tail protruding from the bottom of the slide." title="Playground cartoon"/>
          <p:cNvPicPr preferRelativeResize="0"/>
          <p:nvPr/>
        </p:nvPicPr>
        <p:blipFill rotWithShape="1">
          <a:blip r:embed="rId3">
            <a:alphaModFix/>
          </a:blip>
          <a:srcRect/>
          <a:stretch/>
        </p:blipFill>
        <p:spPr>
          <a:xfrm>
            <a:off x="1981200" y="3124200"/>
            <a:ext cx="4990525" cy="2859086"/>
          </a:xfrm>
          <a:prstGeom prst="rect">
            <a:avLst/>
          </a:prstGeom>
          <a:noFill/>
          <a:ln>
            <a:noFill/>
          </a:ln>
        </p:spPr>
      </p:pic>
      <p:sp>
        <p:nvSpPr>
          <p:cNvPr id="261" name="Google Shape;261;p61"/>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3200"/>
              <a:buNone/>
            </a:pPr>
            <a:r>
              <a:rPr lang="en-US">
                <a:solidFill>
                  <a:schemeClr val="dk1"/>
                </a:solidFill>
              </a:rPr>
              <a:t>An elementary school principal found that over </a:t>
            </a:r>
            <a:r>
              <a:rPr lang="en-US">
                <a:solidFill>
                  <a:srgbClr val="FF0000"/>
                </a:solidFill>
              </a:rPr>
              <a:t>45%</a:t>
            </a:r>
            <a:r>
              <a:rPr lang="en-US">
                <a:solidFill>
                  <a:schemeClr val="dk1"/>
                </a:solidFill>
              </a:rPr>
              <a:t> of their behavioral incident reports were coming from the </a:t>
            </a:r>
            <a:r>
              <a:rPr lang="en-US">
                <a:solidFill>
                  <a:srgbClr val="FF0000"/>
                </a:solidFill>
              </a:rPr>
              <a:t>playground</a:t>
            </a:r>
            <a:r>
              <a:rPr lang="en-US">
                <a:solidFill>
                  <a:schemeClr val="dk1"/>
                </a:solidFill>
              </a:rPr>
              <a:t>.</a:t>
            </a:r>
            <a:endParaRPr>
              <a:solidFill>
                <a:schemeClr val="dk1"/>
              </a:solidFill>
            </a:endParaRPr>
          </a:p>
        </p:txBody>
      </p:sp>
      <p:sp>
        <p:nvSpPr>
          <p:cNvPr id="262" name="Google Shape;262;p61"/>
          <p:cNvSpPr txBox="1">
            <a:spLocks noGrp="1"/>
          </p:cNvSpPr>
          <p:nvPr>
            <p:ph type="title"/>
          </p:nvPr>
        </p:nvSpPr>
        <p:spPr>
          <a:xfrm>
            <a:off x="365300" y="514800"/>
            <a:ext cx="6987000" cy="9153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dk2"/>
              </a:buClr>
              <a:buSzPts val="900"/>
              <a:buFont typeface="Calibri"/>
              <a:buNone/>
            </a:pPr>
            <a:r>
              <a:rPr lang="en-US" sz="3600" b="1" i="0" u="none" strike="noStrike" cap="none">
                <a:solidFill>
                  <a:schemeClr val="dk2"/>
                </a:solidFill>
              </a:rPr>
              <a:t>Using Data – Elementary School</a:t>
            </a:r>
            <a:endParaRPr sz="3600" b="1" i="0" u="none" strike="noStrike" cap="none">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62" descr="This is a picture of students walking in a high school hallway." title="High School Hallwa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174275" y="3263600"/>
            <a:ext cx="4227721" cy="2393249"/>
          </a:xfrm>
          <a:prstGeom prst="rect">
            <a:avLst/>
          </a:prstGeom>
          <a:noFill/>
          <a:ln>
            <a:noFill/>
          </a:ln>
        </p:spPr>
      </p:pic>
      <p:sp>
        <p:nvSpPr>
          <p:cNvPr id="2" name="Title 1">
            <a:extLst>
              <a:ext uri="{FF2B5EF4-FFF2-40B4-BE49-F238E27FC236}">
                <a16:creationId xmlns:a16="http://schemas.microsoft.com/office/drawing/2014/main" id="{F1F9E367-4099-7E43-B1BC-BD5752FA5D62}"/>
              </a:ext>
            </a:extLst>
          </p:cNvPr>
          <p:cNvSpPr>
            <a:spLocks noGrp="1"/>
          </p:cNvSpPr>
          <p:nvPr>
            <p:ph type="title"/>
          </p:nvPr>
        </p:nvSpPr>
        <p:spPr/>
        <p:txBody>
          <a:bodyPr/>
          <a:lstStyle/>
          <a:p>
            <a:r>
              <a:rPr lang="en-US" b="1" dirty="0"/>
              <a:t/>
            </a:r>
            <a:br>
              <a:rPr lang="en-US" b="1" dirty="0"/>
            </a:br>
            <a:r>
              <a:rPr lang="en-US" b="1" dirty="0"/>
              <a:t>Using Data – High School</a:t>
            </a:r>
            <a:r>
              <a:rPr lang="en-US" sz="2400" dirty="0">
                <a:solidFill>
                  <a:srgbClr val="000000"/>
                </a:solidFill>
              </a:rPr>
              <a:t/>
            </a:r>
            <a:br>
              <a:rPr lang="en-US" sz="2400" dirty="0">
                <a:solidFill>
                  <a:srgbClr val="000000"/>
                </a:solidFill>
              </a:rPr>
            </a:br>
            <a:endParaRPr lang="en-US" dirty="0"/>
          </a:p>
        </p:txBody>
      </p:sp>
      <p:sp>
        <p:nvSpPr>
          <p:cNvPr id="268" name="Google Shape;268;p62"/>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156846" lvl="0" indent="0" algn="l" rtl="0">
              <a:lnSpc>
                <a:spcPct val="100000"/>
              </a:lnSpc>
              <a:spcBef>
                <a:spcPts val="0"/>
              </a:spcBef>
              <a:spcAft>
                <a:spcPts val="0"/>
              </a:spcAft>
              <a:buSzPts val="3600"/>
              <a:buNone/>
            </a:pPr>
            <a:r>
              <a:rPr lang="en-US" sz="3600">
                <a:solidFill>
                  <a:schemeClr val="dk1"/>
                </a:solidFill>
              </a:rPr>
              <a:t>High school assistant principal reports that over </a:t>
            </a:r>
            <a:r>
              <a:rPr lang="en-US" sz="3600">
                <a:solidFill>
                  <a:srgbClr val="FF0000"/>
                </a:solidFill>
              </a:rPr>
              <a:t>2/3 </a:t>
            </a:r>
            <a:r>
              <a:rPr lang="en-US" sz="3600">
                <a:solidFill>
                  <a:schemeClr val="dk1"/>
                </a:solidFill>
              </a:rPr>
              <a:t>of behavior incident reports come from </a:t>
            </a:r>
            <a:r>
              <a:rPr lang="en-US" sz="3600">
                <a:solidFill>
                  <a:srgbClr val="FF0000"/>
                </a:solidFill>
              </a:rPr>
              <a:t>“four corners.”</a:t>
            </a:r>
            <a:r>
              <a:rPr lang="en-US" sz="3600">
                <a:solidFill>
                  <a:schemeClr val="dk1"/>
                </a:solidFill>
              </a:rPr>
              <a:t> </a:t>
            </a:r>
            <a:endParaRPr/>
          </a:p>
          <a:p>
            <a:pPr marL="156846" lvl="0" indent="0" algn="l" rtl="0">
              <a:lnSpc>
                <a:spcPct val="100000"/>
              </a:lnSpc>
              <a:spcBef>
                <a:spcPts val="640"/>
              </a:spcBef>
              <a:spcAft>
                <a:spcPts val="0"/>
              </a:spcAft>
              <a:buSzPts val="32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63" descr="This is a picture of a crosswalk ahead sign." title="Crosswalk sig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15128" y="3962400"/>
            <a:ext cx="3112197" cy="2302063"/>
          </a:xfrm>
          <a:prstGeom prst="rect">
            <a:avLst/>
          </a:prstGeom>
          <a:noFill/>
          <a:ln>
            <a:noFill/>
          </a:ln>
        </p:spPr>
      </p:pic>
      <p:sp>
        <p:nvSpPr>
          <p:cNvPr id="276" name="Google Shape;276;p63"/>
          <p:cNvSpPr txBox="1">
            <a:spLocks noGrp="1"/>
          </p:cNvSpPr>
          <p:nvPr>
            <p:ph type="body" idx="1"/>
          </p:nvPr>
        </p:nvSpPr>
        <p:spPr>
          <a:xfrm>
            <a:off x="365298" y="1600200"/>
            <a:ext cx="8257568" cy="4691069"/>
          </a:xfrm>
          <a:prstGeom prst="rect">
            <a:avLst/>
          </a:prstGeom>
          <a:noFill/>
          <a:ln>
            <a:noFill/>
          </a:ln>
        </p:spPr>
        <p:txBody>
          <a:bodyPr spcFirstLastPara="1" wrap="square" lIns="91425" tIns="45700" rIns="91425" bIns="45700" anchor="t" anchorCtr="0">
            <a:noAutofit/>
          </a:bodyPr>
          <a:lstStyle/>
          <a:p>
            <a:pPr marL="273050" marR="0" lvl="0" indent="-273050" algn="l" rtl="0">
              <a:lnSpc>
                <a:spcPct val="100000"/>
              </a:lnSpc>
              <a:spcBef>
                <a:spcPts val="0"/>
              </a:spcBef>
              <a:spcAft>
                <a:spcPts val="0"/>
              </a:spcAft>
              <a:buClr>
                <a:schemeClr val="dk1"/>
              </a:buClr>
              <a:buSzPts val="900"/>
              <a:buFont typeface="Merriweather"/>
              <a:buNone/>
            </a:pPr>
            <a:r>
              <a:rPr lang="en-US" sz="3000" b="0" i="0" u="none" strike="noStrike" cap="none">
                <a:solidFill>
                  <a:schemeClr val="dk1"/>
                </a:solidFill>
                <a:latin typeface="Merriweather"/>
                <a:ea typeface="Merriweather"/>
                <a:cs typeface="Merriweather"/>
                <a:sym typeface="Merriweather"/>
              </a:rPr>
              <a:t>	</a:t>
            </a:r>
            <a:r>
              <a:rPr lang="en-US" sz="3000" i="0" u="none" strike="noStrike" cap="none">
                <a:solidFill>
                  <a:schemeClr val="dk1"/>
                </a:solidFill>
              </a:rPr>
              <a:t>A middle school secretary reported that she </a:t>
            </a:r>
            <a:r>
              <a:rPr lang="en-US" sz="3000">
                <a:solidFill>
                  <a:schemeClr val="dk1"/>
                </a:solidFill>
              </a:rPr>
              <a:t>has documented</a:t>
            </a:r>
            <a:r>
              <a:rPr lang="en-US" sz="3000" i="0" u="none" strike="noStrike" cap="none">
                <a:solidFill>
                  <a:schemeClr val="dk1"/>
                </a:solidFill>
              </a:rPr>
              <a:t> </a:t>
            </a:r>
            <a:r>
              <a:rPr lang="en-US" sz="3000">
                <a:solidFill>
                  <a:srgbClr val="FF0000"/>
                </a:solidFill>
              </a:rPr>
              <a:t>3</a:t>
            </a:r>
            <a:r>
              <a:rPr lang="en-US" sz="3000" i="0" u="none" strike="noStrike" cap="none">
                <a:solidFill>
                  <a:schemeClr val="dk1"/>
                </a:solidFill>
              </a:rPr>
              <a:t> </a:t>
            </a:r>
            <a:r>
              <a:rPr lang="en-US" sz="3000" i="0" u="none" strike="noStrike" cap="none">
                <a:solidFill>
                  <a:srgbClr val="FF0000"/>
                </a:solidFill>
              </a:rPr>
              <a:t>neighborhood complaints</a:t>
            </a:r>
            <a:r>
              <a:rPr lang="en-US" sz="3000" i="0" u="none" strike="noStrike" cap="none">
                <a:solidFill>
                  <a:schemeClr val="dk1"/>
                </a:solidFill>
              </a:rPr>
              <a:t> daily over the past week about student behavior on school grounds.</a:t>
            </a:r>
            <a:endParaRPr sz="3000"/>
          </a:p>
        </p:txBody>
      </p:sp>
      <p:sp>
        <p:nvSpPr>
          <p:cNvPr id="277" name="Google Shape;277;p63"/>
          <p:cNvSpPr txBox="1">
            <a:spLocks noGrp="1"/>
          </p:cNvSpPr>
          <p:nvPr>
            <p:ph type="title"/>
          </p:nvPr>
        </p:nvSpPr>
        <p:spPr>
          <a:xfrm>
            <a:off x="561275" y="464625"/>
            <a:ext cx="6987000" cy="915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400"/>
              <a:buFont typeface="Twentieth Century"/>
              <a:buNone/>
            </a:pPr>
            <a:r>
              <a:rPr lang="en-US" sz="4400" b="1"/>
              <a:t>Using Data – Middle School</a:t>
            </a:r>
            <a:endParaRPr sz="4400" b="1"/>
          </a:p>
        </p:txBody>
      </p:sp>
    </p:spTree>
  </p:cSld>
  <p:clrMapOvr>
    <a:masterClrMapping/>
  </p:clrMapOvr>
</p:sld>
</file>

<file path=ppt/theme/theme1.xml><?xml version="1.0" encoding="utf-8"?>
<a:theme xmlns:a="http://schemas.openxmlformats.org/drawingml/2006/main" name="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1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Final_MWBIS 4">
  <a:themeElements>
    <a:clrScheme name="Midwest PBIS">
      <a:dk1>
        <a:srgbClr val="3A54A5"/>
      </a:dk1>
      <a:lt1>
        <a:srgbClr val="E2AC00"/>
      </a:lt1>
      <a:dk2>
        <a:srgbClr val="1D2A53"/>
      </a:dk2>
      <a:lt2>
        <a:srgbClr val="F0DA3D"/>
      </a:lt2>
      <a:accent1>
        <a:srgbClr val="AAB7E1"/>
      </a:accent1>
      <a:accent2>
        <a:srgbClr val="C0504D"/>
      </a:accent2>
      <a:accent3>
        <a:srgbClr val="8A9161"/>
      </a:accent3>
      <a:accent4>
        <a:srgbClr val="8064A2"/>
      </a:accent4>
      <a:accent5>
        <a:srgbClr val="AAB7E1"/>
      </a:accent5>
      <a:accent6>
        <a:srgbClr val="DD8047"/>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1235</Words>
  <Application>Microsoft Office PowerPoint</Application>
  <PresentationFormat>On-screen Show (4:3)</PresentationFormat>
  <Paragraphs>258</Paragraphs>
  <Slides>25</Slides>
  <Notes>25</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Calibri</vt:lpstr>
      <vt:lpstr>Merriweather</vt:lpstr>
      <vt:lpstr>Noto Sans Symbols</vt:lpstr>
      <vt:lpstr>Times New Roman</vt:lpstr>
      <vt:lpstr>Twentieth Century</vt:lpstr>
      <vt:lpstr>4_Final_MWBIS 4</vt:lpstr>
      <vt:lpstr>7_Final_MWBIS 4</vt:lpstr>
      <vt:lpstr>7_Final_MWBIS 4</vt:lpstr>
      <vt:lpstr>11_Final_MWBIS 4</vt:lpstr>
      <vt:lpstr>14_Final_MWBIS 4</vt:lpstr>
      <vt:lpstr>PBIS Team Training  Non-Classroom Settings Basic Strategies</vt:lpstr>
      <vt:lpstr>Learning Expectations</vt:lpstr>
      <vt:lpstr> Tier 1: Professional Learning Roadmap</vt:lpstr>
      <vt:lpstr>Outcomes</vt:lpstr>
      <vt:lpstr>Non-Classroom Challenges</vt:lpstr>
      <vt:lpstr>Your Data Helps You Identify Non-Classroom Areas to Focus On </vt:lpstr>
      <vt:lpstr>Using Data – Elementary School</vt:lpstr>
      <vt:lpstr> Using Data – High School </vt:lpstr>
      <vt:lpstr>Using Data – Middle School</vt:lpstr>
      <vt:lpstr>Using Data - Bus</vt:lpstr>
      <vt:lpstr>Think about your school…</vt:lpstr>
      <vt:lpstr>Consider...</vt:lpstr>
      <vt:lpstr>Basic Non-Classroom Strategies</vt:lpstr>
      <vt:lpstr>Teach Expectations &amp; Routines  in Non-Classroom Settings and Add Visuals</vt:lpstr>
      <vt:lpstr>Actively Supervise  Non-Classroom Areas</vt:lpstr>
      <vt:lpstr>Scan Frequently</vt:lpstr>
      <vt:lpstr>Move Throughout the Area</vt:lpstr>
      <vt:lpstr>Positively Interaction with Students</vt:lpstr>
      <vt:lpstr>Correct Minor Behavioral Errors   </vt:lpstr>
      <vt:lpstr>Follow SW Procedures for Major Behavioral Incidents</vt:lpstr>
      <vt:lpstr>Outline Consistent Action From Adults </vt:lpstr>
      <vt:lpstr>What Happens When Adults Take Consistent Action</vt:lpstr>
      <vt:lpstr>Active Supervision – Video!</vt:lpstr>
      <vt:lpstr>Non-Classroom Basic Strategies</vt:lpstr>
      <vt:lpstr> Appreciation is given to the following for their contributions to this Professional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Team Training  Non-Classroom Settings Basic Strategies  Updated September 2021 </dc:title>
  <cp:lastModifiedBy>Petrie, Garrett (MDE)</cp:lastModifiedBy>
  <cp:revision>13</cp:revision>
  <dcterms:modified xsi:type="dcterms:W3CDTF">2021-11-02T11:18:16Z</dcterms:modified>
</cp:coreProperties>
</file>