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 id="2147483685" r:id="rId3"/>
  </p:sldMasterIdLst>
  <p:notesMasterIdLst>
    <p:notesMasterId r:id="rId40"/>
  </p:notesMasterIdLst>
  <p:sldIdLst>
    <p:sldId id="256" r:id="rId4"/>
    <p:sldId id="292"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Lst>
  <p:sldSz cx="9144000" cy="6858000" type="screen4x3"/>
  <p:notesSz cx="9144000" cy="6858000"/>
  <p:embeddedFontLst>
    <p:embeddedFont>
      <p:font typeface="Didact Gothic" panose="020B0604020202020204" charset="0"/>
      <p:regular r:id="rId41"/>
    </p:embeddedFont>
    <p:embeddedFont>
      <p:font typeface="Calibri" panose="020F0502020204030204" pitchFamily="34" charset="0"/>
      <p:regular r:id="rId42"/>
      <p:bold r:id="rId43"/>
      <p:italic r:id="rId44"/>
      <p:boldItalic r:id="rId45"/>
    </p:embeddedFont>
    <p:embeddedFont>
      <p:font typeface="Questrial" panose="020B0604020202020204" charset="0"/>
      <p:regular r:id="rId46"/>
    </p:embeddedFont>
    <p:embeddedFont>
      <p:font typeface="Cambria" panose="02040503050406030204" pitchFamily="18"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198743-DFC9-4AC5-9C53-E6078BE4B0F1}">
  <a:tblStyle styleId="{CE198743-DFC9-4AC5-9C53-E6078BE4B0F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5149465-BA23-4202-B3EC-920B1584AC21}" styleName="Table_1">
    <a:wholeTbl>
      <a:tcTxStyle b="off" i="off">
        <a:font>
          <a:latin typeface="Calibri"/>
          <a:ea typeface="Calibri"/>
          <a:cs typeface="Calibri"/>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1V>
    <a:band2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1"/>
          </a:solidFill>
        </a:fill>
      </a:tcStyle>
    </a:firstRow>
    <a:neCell>
      <a:tcTxStyle/>
      <a:tcStyle>
        <a:tcBdr/>
      </a:tcStyle>
    </a:neCell>
    <a:nwCell>
      <a:tcTxStyle/>
      <a:tcStyle>
        <a:tcBdr/>
      </a:tcStyle>
    </a:nwCell>
  </a:tblStyle>
  <a:tblStyle styleId="{4BDA6DA0-0232-48A5-8B92-FA6E27A20719}"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3F9"/>
          </a:solidFill>
        </a:fill>
      </a:tcStyle>
    </a:wholeTbl>
    <a:band1H>
      <a:tcTxStyle/>
      <a:tcStyle>
        <a:tcBdr/>
        <a:fill>
          <a:solidFill>
            <a:srgbClr val="E2E5F4"/>
          </a:solidFill>
        </a:fill>
      </a:tcStyle>
    </a:band1H>
    <a:band2H>
      <a:tcTxStyle/>
      <a:tcStyle>
        <a:tcBdr/>
      </a:tcStyle>
    </a:band2H>
    <a:band1V>
      <a:tcTxStyle/>
      <a:tcStyle>
        <a:tcBdr/>
        <a:fill>
          <a:solidFill>
            <a:srgbClr val="E2E5F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C562890-2D58-4531-AA09-D8861F3702D1}" styleName="Table_3">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2"/>
    <p:restoredTop sz="86478"/>
  </p:normalViewPr>
  <p:slideViewPr>
    <p:cSldViewPr snapToGrid="0">
      <p:cViewPr varScale="1">
        <p:scale>
          <a:sx n="100" d="100"/>
          <a:sy n="100" d="100"/>
        </p:scale>
        <p:origin x="426" y="84"/>
      </p:cViewPr>
      <p:guideLst>
        <p:guide orient="horz" pos="2160"/>
        <p:guide pos="2880"/>
      </p:guideLst>
    </p:cSldViewPr>
  </p:slideViewPr>
  <p:outlineViewPr>
    <p:cViewPr>
      <p:scale>
        <a:sx n="33" d="100"/>
        <a:sy n="33" d="100"/>
      </p:scale>
      <p:origin x="0" y="-164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5.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2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Updated September 2021</a:t>
            </a:r>
          </a:p>
          <a:p>
            <a:pPr marL="0" lvl="0" indent="0" algn="l" rtl="0">
              <a:spcBef>
                <a:spcPts val="0"/>
              </a:spcBef>
              <a:spcAft>
                <a:spcPts val="0"/>
              </a:spcAft>
              <a:buNone/>
            </a:pPr>
            <a:endParaRPr dirty="0"/>
          </a:p>
        </p:txBody>
      </p:sp>
      <p:sp>
        <p:nvSpPr>
          <p:cNvPr id="145" name="Google Shape;145;p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These are our starting points - they come from SWIS. Stress these can be used by anyone. The main point is that schools should have common behavior definitions that staff know and understand.</a:t>
            </a:r>
            <a:endParaRPr/>
          </a:p>
        </p:txBody>
      </p:sp>
      <p:sp>
        <p:nvSpPr>
          <p:cNvPr id="229" name="Google Shape;229;p1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These are our starting points for Major offenses</a:t>
            </a:r>
            <a:endParaRPr/>
          </a:p>
        </p:txBody>
      </p:sp>
      <p:sp>
        <p:nvSpPr>
          <p:cNvPr id="237" name="Google Shape;237;p1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12</a:t>
            </a:fld>
            <a:endParaRPr sz="1200">
              <a:solidFill>
                <a:schemeClr val="dk1"/>
              </a:solidFill>
              <a:latin typeface="Times New Roman"/>
              <a:ea typeface="Times New Roman"/>
              <a:cs typeface="Times New Roman"/>
              <a:sym typeface="Times New Roman"/>
            </a:endParaRPr>
          </a:p>
        </p:txBody>
      </p:sp>
      <p:sp>
        <p:nvSpPr>
          <p:cNvPr id="245" name="Google Shape;245;p14: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6" name="Google Shape;246;p1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Times New Roman"/>
                <a:ea typeface="Times New Roman"/>
                <a:cs typeface="Times New Roman"/>
                <a:sym typeface="Times New Roman"/>
              </a:rPr>
              <a:t>13</a:t>
            </a:fld>
            <a:endParaRPr sz="1200">
              <a:solidFill>
                <a:schemeClr val="dk1"/>
              </a:solidFill>
              <a:latin typeface="Times New Roman"/>
              <a:ea typeface="Times New Roman"/>
              <a:cs typeface="Times New Roman"/>
              <a:sym typeface="Times New Roman"/>
            </a:endParaRPr>
          </a:p>
        </p:txBody>
      </p:sp>
      <p:sp>
        <p:nvSpPr>
          <p:cNvPr id="255" name="Google Shape;255;p1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6" name="Google Shape;256;p1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646cf7e352_2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646cf7e352_2_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When we think about making T Charts for major and minor behaviors, there is a lot of bias that goes into it.  We need to be aware of our own experiences and upbringings in order to make sure we are not trying to project our values, but rather the values of the students we serve.  We need to first Identify what has impacted us and then we need to be sure that we are offering education on when certain behaviors can be situationally appropriate</a:t>
            </a:r>
            <a:endParaRPr/>
          </a:p>
        </p:txBody>
      </p:sp>
      <p:sp>
        <p:nvSpPr>
          <p:cNvPr id="271" name="Google Shape;271;g646cf7e352_2_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609e1c47d7_5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609e1c47d7_5_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This comes from the Cultural Responsive Field Guide - Walk participants through this activity - Read the guide for directions</a:t>
            </a:r>
            <a:endParaRPr/>
          </a:p>
          <a:p>
            <a:pPr marL="0" lvl="0" indent="0" algn="l" rtl="0">
              <a:spcBef>
                <a:spcPts val="0"/>
              </a:spcBef>
              <a:spcAft>
                <a:spcPts val="0"/>
              </a:spcAft>
              <a:buNone/>
            </a:pPr>
            <a:r>
              <a:rPr lang="en-US"/>
              <a:t>There is a handout for this - make one per person (or however your region wants to do it)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09e1c47d7_5_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09e1c47d7_5_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Least culturally responsive but most common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609e1c47d7_5_1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609e1c47d7_5_1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Adding in times when certain behaviors may be situationally appropriate and not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609e1c47d7_5_1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609e1c47d7_5_1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A matrix that is adaptive to school-home-neighborhood and helping students to understand that the environment we are in affects the behaviors that are acceptable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98522eca30_0_2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98522eca30_0_2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When we think about making T Charts for major and minor behaviors, there is a lot of bias that goes into it.  We need to be aware of our own experiences and upbringings in order to make sure we are not trying to project our values, but rather the values of the students we serve.  We need to first Identify what has impacted us and then we need to be sure that we are offering education on when certain behaviors can be situationally appropriate</a:t>
            </a:r>
            <a:endParaRPr/>
          </a:p>
        </p:txBody>
      </p:sp>
      <p:sp>
        <p:nvSpPr>
          <p:cNvPr id="309" name="Google Shape;309;g98522eca30_0_27: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8055ba075b_1_6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
        <p:nvSpPr>
          <p:cNvPr id="177" name="Google Shape;177;g8055ba075b_1_63:notes"/>
          <p:cNvSpPr txBox="1"/>
          <p:nvPr/>
        </p:nvSpPr>
        <p:spPr>
          <a:xfrm>
            <a:off x="5179484" y="6513695"/>
            <a:ext cx="3962400" cy="343135"/>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2</a:t>
            </a:fld>
            <a:endParaRPr sz="1200">
              <a:solidFill>
                <a:srgbClr val="000000"/>
              </a:solidFill>
              <a:latin typeface="Times New Roman"/>
              <a:ea typeface="Times New Roman"/>
              <a:cs typeface="Times New Roman"/>
              <a:sym typeface="Times New Roman"/>
            </a:endParaRPr>
          </a:p>
        </p:txBody>
      </p:sp>
      <p:sp>
        <p:nvSpPr>
          <p:cNvPr id="178" name="Google Shape;178;g8055ba075b_1_6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9" name="Google Shape;179;g8055ba075b_1_63:notes"/>
          <p:cNvSpPr txBox="1">
            <a:spLocks noGrp="1"/>
          </p:cNvSpPr>
          <p:nvPr>
            <p:ph type="body" idx="1"/>
          </p:nvPr>
        </p:nvSpPr>
        <p:spPr>
          <a:xfrm>
            <a:off x="1219200" y="3258019"/>
            <a:ext cx="6705600" cy="308586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latin typeface="Arial"/>
              <a:ea typeface="Arial"/>
              <a:cs typeface="Arial"/>
              <a:sym typeface="Arial"/>
            </a:endParaRPr>
          </a:p>
        </p:txBody>
      </p:sp>
    </p:spTree>
    <p:extLst>
      <p:ext uri="{BB962C8B-B14F-4D97-AF65-F5344CB8AC3E}">
        <p14:creationId xmlns:p14="http://schemas.microsoft.com/office/powerpoint/2010/main" val="2535459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4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4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4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20</a:t>
            </a:fld>
            <a:endParaRPr>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9" name="Google Shape;329;p1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What are some minor and major examples of the behavior described?</a:t>
            </a:r>
            <a:endParaRPr/>
          </a:p>
          <a:p>
            <a:pPr marL="0" lvl="0" indent="0" algn="l" rtl="0">
              <a:spcBef>
                <a:spcPts val="0"/>
              </a:spcBef>
              <a:spcAft>
                <a:spcPts val="0"/>
              </a:spcAft>
              <a:buNone/>
            </a:pPr>
            <a:r>
              <a:rPr lang="en-US" sz="1200"/>
              <a:t>Is there a point in the scenario in which the behavior might be considered minor? Is there a point when it crosses the line and might be considered major?</a:t>
            </a:r>
            <a:endParaRPr/>
          </a:p>
          <a:p>
            <a:pPr marL="0" lvl="0" indent="0" algn="l" rtl="0">
              <a:spcBef>
                <a:spcPts val="0"/>
              </a:spcBef>
              <a:spcAft>
                <a:spcPts val="0"/>
              </a:spcAft>
              <a:buNone/>
            </a:pPr>
            <a:r>
              <a:rPr lang="en-US" sz="1200"/>
              <a:t>Have you considered what is developmentally appropriate, culturally responsive, gender responsive, special needs?</a:t>
            </a:r>
            <a:endParaRPr/>
          </a:p>
          <a:p>
            <a:pPr marL="0" lvl="0" indent="0" algn="l" rtl="0">
              <a:spcBef>
                <a:spcPts val="0"/>
              </a:spcBef>
              <a:spcAft>
                <a:spcPts val="0"/>
              </a:spcAft>
              <a:buNone/>
            </a:pPr>
            <a:endParaRPr sz="3200"/>
          </a:p>
          <a:p>
            <a:pPr marL="0" lvl="0" indent="0" algn="l" rtl="0">
              <a:spcBef>
                <a:spcPts val="0"/>
              </a:spcBef>
              <a:spcAft>
                <a:spcPts val="0"/>
              </a:spcAft>
              <a:buNone/>
            </a:pPr>
            <a:r>
              <a:rPr lang="en-US" sz="3200"/>
              <a:t>When does a </a:t>
            </a:r>
            <a:r>
              <a:rPr lang="en-US" sz="3200">
                <a:solidFill>
                  <a:srgbClr val="0000FF"/>
                </a:solidFill>
              </a:rPr>
              <a:t>recurring teacher-managed behavior </a:t>
            </a:r>
            <a:r>
              <a:rPr lang="en-US" sz="3200"/>
              <a:t>(minor) become an administrator-managed (major) behavior?</a:t>
            </a:r>
            <a:endParaRPr/>
          </a:p>
          <a:p>
            <a:pPr marL="457200" lvl="1" indent="0" algn="l" rtl="0">
              <a:spcBef>
                <a:spcPts val="0"/>
              </a:spcBef>
              <a:spcAft>
                <a:spcPts val="0"/>
              </a:spcAft>
              <a:buNone/>
            </a:pPr>
            <a:r>
              <a:rPr lang="en-US" sz="3200"/>
              <a:t>How many minor incidents of the same behavior warrant administrative action?</a:t>
            </a:r>
            <a:endParaRPr/>
          </a:p>
          <a:p>
            <a:pPr marL="457200" lvl="1" indent="0" algn="l" rtl="0">
              <a:spcBef>
                <a:spcPts val="0"/>
              </a:spcBef>
              <a:spcAft>
                <a:spcPts val="0"/>
              </a:spcAft>
              <a:buNone/>
            </a:pPr>
            <a:r>
              <a:rPr lang="en-US" sz="3200"/>
              <a:t>How do you factor in minor incidents with multiple teachers? </a:t>
            </a:r>
            <a:endParaRPr/>
          </a:p>
          <a:p>
            <a:pPr marL="457200" lvl="1" indent="0" algn="l" rtl="0">
              <a:spcBef>
                <a:spcPts val="0"/>
              </a:spcBef>
              <a:spcAft>
                <a:spcPts val="0"/>
              </a:spcAft>
              <a:buNone/>
            </a:pPr>
            <a:r>
              <a:rPr lang="en-US" sz="3200"/>
              <a:t>How do you factor in the timeframe in which the minor incidents occur? </a:t>
            </a:r>
            <a:endParaRPr/>
          </a:p>
          <a:p>
            <a:pPr marL="457200" lvl="1" indent="0" algn="l" rtl="0">
              <a:spcBef>
                <a:spcPts val="0"/>
              </a:spcBef>
              <a:spcAft>
                <a:spcPts val="0"/>
              </a:spcAft>
              <a:buNone/>
            </a:pPr>
            <a:endParaRPr sz="3200"/>
          </a:p>
          <a:p>
            <a:pPr marL="0" lvl="0" indent="0" algn="l" rtl="0">
              <a:spcBef>
                <a:spcPts val="0"/>
              </a:spcBef>
              <a:spcAft>
                <a:spcPts val="0"/>
              </a:spcAft>
              <a:buClr>
                <a:schemeClr val="dk1"/>
              </a:buClr>
              <a:buSzPts val="3200"/>
              <a:buFont typeface="Calibri"/>
              <a:buNone/>
            </a:pPr>
            <a:r>
              <a:rPr lang="en-US" sz="3200"/>
              <a:t>Lessons learned…</a:t>
            </a:r>
            <a:endParaRPr/>
          </a:p>
          <a:p>
            <a:pPr marL="457200" lvl="1" indent="0" algn="l" rtl="0">
              <a:spcBef>
                <a:spcPts val="0"/>
              </a:spcBef>
              <a:spcAft>
                <a:spcPts val="0"/>
              </a:spcAft>
              <a:buNone/>
            </a:pPr>
            <a:r>
              <a:rPr lang="en-US" sz="3200"/>
              <a:t>Establish a system for collecting, monitoring, and analyzing minor incidents</a:t>
            </a:r>
            <a:endParaRPr/>
          </a:p>
          <a:p>
            <a:pPr marL="457200" lvl="1" indent="0" algn="l" rtl="0">
              <a:spcBef>
                <a:spcPts val="0"/>
              </a:spcBef>
              <a:spcAft>
                <a:spcPts val="0"/>
              </a:spcAft>
              <a:buNone/>
            </a:pPr>
            <a:r>
              <a:rPr lang="en-US" sz="3200"/>
              <a:t>Define decision rules </a:t>
            </a:r>
            <a:r>
              <a:rPr lang="en-US" sz="3200" b="1"/>
              <a:t>to design supports</a:t>
            </a:r>
            <a:r>
              <a:rPr lang="en-US" sz="3200"/>
              <a:t>, not as a “gotcha” or a 3 strikes you’re out!</a:t>
            </a:r>
            <a:endParaRPr/>
          </a:p>
          <a:p>
            <a:pPr marL="457200" lvl="1" indent="0" algn="l" rtl="0">
              <a:spcBef>
                <a:spcPts val="0"/>
              </a:spcBef>
              <a:spcAft>
                <a:spcPts val="0"/>
              </a:spcAft>
              <a:buNone/>
            </a:pPr>
            <a:endParaRPr sz="3200"/>
          </a:p>
          <a:p>
            <a:pPr marL="0" lvl="0" indent="0" algn="l" rtl="0">
              <a:spcBef>
                <a:spcPts val="0"/>
              </a:spcBef>
              <a:spcAft>
                <a:spcPts val="0"/>
              </a:spcAft>
              <a:buNone/>
            </a:pPr>
            <a:endParaRPr/>
          </a:p>
          <a:p>
            <a:pPr marL="0" lvl="0" indent="0" algn="l" rtl="0">
              <a:spcBef>
                <a:spcPts val="0"/>
              </a:spcBef>
              <a:spcAft>
                <a:spcPts val="0"/>
              </a:spcAft>
              <a:buNone/>
            </a:pPr>
            <a:endParaRPr sz="1200"/>
          </a:p>
        </p:txBody>
      </p:sp>
      <p:sp>
        <p:nvSpPr>
          <p:cNvPr id="330" name="Google Shape;330;p1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1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9" name="Google Shape;349;p1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wentieth Century"/>
              <a:ea typeface="Twentieth Century"/>
              <a:cs typeface="Twentieth Century"/>
              <a:sym typeface="Twentieth Century"/>
            </a:endParaRPr>
          </a:p>
        </p:txBody>
      </p:sp>
      <p:sp>
        <p:nvSpPr>
          <p:cNvPr id="350" name="Google Shape;350;p1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wentieth Century"/>
                <a:ea typeface="Twentieth Century"/>
                <a:cs typeface="Twentieth Century"/>
                <a:sym typeface="Twentieth Century"/>
              </a:rPr>
              <a:t>23</a:t>
            </a:fld>
            <a:endParaRPr sz="1200">
              <a:solidFill>
                <a:schemeClr val="dk1"/>
              </a:solidFill>
              <a:latin typeface="Twentieth Century"/>
              <a:ea typeface="Twentieth Century"/>
              <a:cs typeface="Twentieth Century"/>
              <a:sym typeface="Twentieth Century"/>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will be addressed more completely through classroom behavior systems- EBPs, problem solving, responding/error correction and </a:t>
            </a:r>
            <a:r>
              <a:rPr lang="en-US" sz="1600" b="1"/>
              <a:t>preventing</a:t>
            </a:r>
            <a:endParaRPr sz="1600" b="1"/>
          </a:p>
        </p:txBody>
      </p:sp>
      <p:sp>
        <p:nvSpPr>
          <p:cNvPr id="358" name="Google Shape;358;p2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3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3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Fields on data collection-odr</a:t>
            </a:r>
            <a:endParaRPr/>
          </a:p>
          <a:p>
            <a:pPr marL="0" lvl="0" indent="0" algn="l" rtl="0">
              <a:spcBef>
                <a:spcPts val="0"/>
              </a:spcBef>
              <a:spcAft>
                <a:spcPts val="0"/>
              </a:spcAft>
              <a:buNone/>
            </a:pPr>
            <a:r>
              <a:rPr lang="en-US"/>
              <a:t>Minor collection tool fields</a:t>
            </a:r>
            <a:endParaRPr/>
          </a:p>
          <a:p>
            <a:pPr marL="0" lvl="0" indent="0" algn="l" rtl="0">
              <a:spcBef>
                <a:spcPts val="0"/>
              </a:spcBef>
              <a:spcAft>
                <a:spcPts val="0"/>
              </a:spcAft>
              <a:buNone/>
            </a:pPr>
            <a:r>
              <a:rPr lang="en-US"/>
              <a:t>Procedures for odrs and minors</a:t>
            </a:r>
            <a:endParaRPr/>
          </a:p>
          <a:p>
            <a:pPr marL="0" lvl="0" indent="0" algn="l" rtl="0">
              <a:spcBef>
                <a:spcPts val="0"/>
              </a:spcBef>
              <a:spcAft>
                <a:spcPts val="0"/>
              </a:spcAft>
              <a:buNone/>
            </a:pPr>
            <a:r>
              <a:rPr lang="en-US"/>
              <a:t>PD for staff protocol</a:t>
            </a:r>
            <a:endParaRPr/>
          </a:p>
          <a:p>
            <a:pPr marL="0" lvl="0" indent="0" algn="l" rtl="0">
              <a:spcBef>
                <a:spcPts val="0"/>
              </a:spcBef>
              <a:spcAft>
                <a:spcPts val="0"/>
              </a:spcAft>
              <a:buNone/>
            </a:pPr>
            <a:endParaRPr/>
          </a:p>
        </p:txBody>
      </p:sp>
      <p:sp>
        <p:nvSpPr>
          <p:cNvPr id="374" name="Google Shape;374;p3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3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NOTES</a:t>
            </a:r>
            <a:endParaRPr/>
          </a:p>
          <a:p>
            <a:pPr marL="0" marR="0" lvl="0" indent="0" algn="l" rtl="0">
              <a:lnSpc>
                <a:spcPct val="100000"/>
              </a:lnSpc>
              <a:spcBef>
                <a:spcPts val="0"/>
              </a:spcBef>
              <a:spcAft>
                <a:spcPts val="0"/>
              </a:spcAft>
              <a:buClr>
                <a:schemeClr val="dk1"/>
              </a:buClr>
              <a:buSzPts val="1200"/>
              <a:buFont typeface="Calibri"/>
              <a:buNone/>
            </a:pPr>
            <a:r>
              <a:rPr lang="en-US"/>
              <a:t>This is a sample flowchart for discipline procedures.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We have pre-populated with practices. Your end goal for this module is to create a complete flow chart or narrative of the discipline procedures at your school.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We are going to go step by step to do that.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ENGAGE:</a:t>
            </a:r>
            <a:endParaRPr/>
          </a:p>
          <a:p>
            <a:pPr marL="0" marR="0" lvl="0" indent="0" algn="l" rtl="0">
              <a:lnSpc>
                <a:spcPct val="100000"/>
              </a:lnSpc>
              <a:spcBef>
                <a:spcPts val="0"/>
              </a:spcBef>
              <a:spcAft>
                <a:spcPts val="0"/>
              </a:spcAft>
              <a:buClr>
                <a:schemeClr val="dk1"/>
              </a:buClr>
              <a:buSzPts val="1200"/>
              <a:buFont typeface="Calibri"/>
              <a:buNone/>
            </a:pPr>
            <a:r>
              <a:rPr lang="en-US"/>
              <a:t>Ask the participants </a:t>
            </a:r>
            <a:endParaRPr/>
          </a:p>
          <a:p>
            <a:pPr marL="0" marR="0" lvl="0" indent="0" algn="l" rtl="0">
              <a:lnSpc>
                <a:spcPct val="100000"/>
              </a:lnSpc>
              <a:spcBef>
                <a:spcPts val="0"/>
              </a:spcBef>
              <a:spcAft>
                <a:spcPts val="0"/>
              </a:spcAft>
              <a:buClr>
                <a:schemeClr val="dk1"/>
              </a:buClr>
              <a:buSzPts val="1200"/>
              <a:buFont typeface="Calibri"/>
              <a:buNone/>
            </a:pPr>
            <a:r>
              <a:rPr lang="en-US"/>
              <a:t>1- Do you have one already?  What does it look like?  Do people use it?</a:t>
            </a:r>
            <a:endParaRPr/>
          </a:p>
          <a:p>
            <a:pPr marL="0" marR="0" lvl="0" indent="0" algn="l" rtl="0">
              <a:lnSpc>
                <a:spcPct val="100000"/>
              </a:lnSpc>
              <a:spcBef>
                <a:spcPts val="0"/>
              </a:spcBef>
              <a:spcAft>
                <a:spcPts val="0"/>
              </a:spcAft>
              <a:buClr>
                <a:schemeClr val="dk1"/>
              </a:buClr>
              <a:buSzPts val="1200"/>
              <a:buFont typeface="Calibri"/>
              <a:buNone/>
            </a:pPr>
            <a:r>
              <a:rPr lang="en-US"/>
              <a:t>2- What would the impact of having a flowchart be your building? Would it make it easier or harder for teachers to navigate discipline procedures?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To operationalize this system, you will need to: 1) define what constitutes major or office-managed behavior, 2) know strategies to respond to minor or staff-managed behaviors, and 3) develop related data gathering tools. (Adapted from Colvin, 2007, pp. 65-66).</a:t>
            </a:r>
            <a:endParaRPr/>
          </a:p>
        </p:txBody>
      </p:sp>
      <p:sp>
        <p:nvSpPr>
          <p:cNvPr id="382" name="Google Shape;382;p3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98522eca30_0_15: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98522eca30_0_1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g98522eca30_0_15: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4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2" name="Google Shape;402;p4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UPDDATE: Page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Because ORDs are for documenting and problem solving we need to include all of this info.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Purpose of the Form = “to provide and eventually accumulate information” – from which decisions can be made about interventions</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403" name="Google Shape;403;p4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29</a:t>
            </a:fld>
            <a:endParaRPr sz="1200">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4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4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time to reflect and talk among teams. These are a few prompts for dialogue and planning. </a:t>
            </a:r>
            <a:r>
              <a:rPr lang="en-US" b="1"/>
              <a:t>Direct participants to dialogue about where they are with the process of revising data collection forms, creating data collection forms for classroom managed, supporting staff to use them, etc.</a:t>
            </a:r>
            <a:endParaRPr b="1"/>
          </a:p>
        </p:txBody>
      </p:sp>
      <p:sp>
        <p:nvSpPr>
          <p:cNvPr id="419" name="Google Shape;419;p4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4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4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Teams should complete this self assessment and use the results to determine action planning steps on Workbook page 11.	</a:t>
            </a:r>
            <a:endParaRPr/>
          </a:p>
          <a:p>
            <a:pPr marL="0" lvl="0" indent="0" algn="l" rtl="0">
              <a:spcBef>
                <a:spcPts val="0"/>
              </a:spcBef>
              <a:spcAft>
                <a:spcPts val="0"/>
              </a:spcAft>
              <a:buNone/>
            </a:pPr>
            <a:endParaRPr/>
          </a:p>
        </p:txBody>
      </p:sp>
      <p:sp>
        <p:nvSpPr>
          <p:cNvPr id="430" name="Google Shape;430;p4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32</a:t>
            </a:fld>
            <a:endParaRPr>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646cf7e352_1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646cf7e352_1_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g646cf7e352_1_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646cf7e352_1_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646cf7e352_1_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g646cf7e352_1_8: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3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Direct participants to the workbook. There are two sections with guiding questions for alternatives to suspension and general guidelines for responding to behavior.</a:t>
            </a:r>
            <a:endParaRPr/>
          </a:p>
        </p:txBody>
      </p:sp>
      <p:sp>
        <p:nvSpPr>
          <p:cNvPr id="453" name="Google Shape;453;p3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4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4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p4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wentieth Century"/>
              <a:buNone/>
            </a:pPr>
            <a:r>
              <a:rPr lang="en-US" sz="1200">
                <a:latin typeface="Twentieth Century"/>
                <a:ea typeface="Twentieth Century"/>
                <a:cs typeface="Twentieth Century"/>
                <a:sym typeface="Twentieth Century"/>
              </a:rPr>
              <a:t>Effective discipline procedures ultimately: increase consistency in the building, increase the collection of and problem solving with meaningful data, and to increase instructional minutes and keep students engaged in learning. </a:t>
            </a:r>
            <a:endParaRPr/>
          </a:p>
          <a:p>
            <a:pPr marL="0" lvl="0" indent="0" algn="l" rtl="0">
              <a:spcBef>
                <a:spcPts val="0"/>
              </a:spcBef>
              <a:spcAft>
                <a:spcPts val="0"/>
              </a:spcAft>
              <a:buNone/>
            </a:pPr>
            <a:endParaRPr/>
          </a:p>
        </p:txBody>
      </p:sp>
      <p:sp>
        <p:nvSpPr>
          <p:cNvPr id="195" name="Google Shape;195;p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Involve school and student physical and emotional safety -</a:t>
            </a:r>
            <a:r>
              <a:rPr lang="en-US" sz="1200">
                <a:solidFill>
                  <a:srgbClr val="000000"/>
                </a:solidFill>
              </a:rPr>
              <a:t>Behaviors that significantly violate rights of others, put others at risk or harm</a:t>
            </a:r>
            <a:endParaRPr/>
          </a:p>
          <a:p>
            <a:pPr marL="0" lvl="0" indent="0" algn="l" rtl="0">
              <a:spcBef>
                <a:spcPts val="0"/>
              </a:spcBef>
              <a:spcAft>
                <a:spcPts val="0"/>
              </a:spcAft>
              <a:buNone/>
            </a:pPr>
            <a:endParaRPr sz="1200">
              <a:solidFill>
                <a:srgbClr val="000000"/>
              </a:solidFill>
            </a:endParaRPr>
          </a:p>
          <a:p>
            <a:pPr marL="0" lvl="0" indent="0" algn="l" rtl="0">
              <a:spcBef>
                <a:spcPts val="0"/>
              </a:spcBef>
              <a:spcAft>
                <a:spcPts val="0"/>
              </a:spcAft>
              <a:buNone/>
            </a:pPr>
            <a:endParaRPr/>
          </a:p>
        </p:txBody>
      </p:sp>
      <p:sp>
        <p:nvSpPr>
          <p:cNvPr id="202" name="Google Shape;202;p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Opportunity for group participation</a:t>
            </a:r>
            <a:endParaRPr/>
          </a:p>
        </p:txBody>
      </p:sp>
      <p:sp>
        <p:nvSpPr>
          <p:cNvPr id="209" name="Google Shape;209;p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Turn and Talk</a:t>
            </a:r>
            <a:endParaRPr/>
          </a:p>
          <a:p>
            <a:pPr marL="0" lvl="0" indent="0" algn="l" rtl="0">
              <a:spcBef>
                <a:spcPts val="0"/>
              </a:spcBef>
              <a:spcAft>
                <a:spcPts val="0"/>
              </a:spcAft>
              <a:buNone/>
            </a:pPr>
            <a:r>
              <a:rPr lang="en-US"/>
              <a:t>Then large group talk</a:t>
            </a:r>
            <a:endParaRPr/>
          </a:p>
        </p:txBody>
      </p:sp>
      <p:sp>
        <p:nvSpPr>
          <p:cNvPr id="216" name="Google Shape;216;p1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chemeClr val="dk1"/>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53"/>
        <p:cNvGrpSpPr/>
        <p:nvPr/>
      </p:nvGrpSpPr>
      <p:grpSpPr>
        <a:xfrm>
          <a:off x="0" y="0"/>
          <a:ext cx="0" cy="0"/>
          <a:chOff x="0" y="0"/>
          <a:chExt cx="0" cy="0"/>
        </a:xfrm>
      </p:grpSpPr>
      <p:sp>
        <p:nvSpPr>
          <p:cNvPr id="54" name="Google Shape;54;p14"/>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14"/>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56" name="Google Shape;56;p14"/>
          <p:cNvSpPr/>
          <p:nvPr/>
        </p:nvSpPr>
        <p:spPr>
          <a:xfrm>
            <a:off x="722313" y="-2106699"/>
            <a:ext cx="7772400" cy="7394492"/>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p14"/>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4"/>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59"/>
        <p:cNvGrpSpPr/>
        <p:nvPr/>
      </p:nvGrpSpPr>
      <p:grpSpPr>
        <a:xfrm>
          <a:off x="0" y="0"/>
          <a:ext cx="0" cy="0"/>
          <a:chOff x="0" y="0"/>
          <a:chExt cx="0" cy="0"/>
        </a:xfrm>
      </p:grpSpPr>
      <p:sp>
        <p:nvSpPr>
          <p:cNvPr id="60" name="Google Shape;60;p15"/>
          <p:cNvSpPr/>
          <p:nvPr/>
        </p:nvSpPr>
        <p:spPr>
          <a:xfrm>
            <a:off x="740809" y="1557077"/>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 name="Google Shape;61;p15"/>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Twentieth Century"/>
              <a:buNone/>
              <a:defRPr sz="4000" b="1"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5"/>
          <p:cNvSpPr txBox="1">
            <a:spLocks noGrp="1"/>
          </p:cNvSpPr>
          <p:nvPr>
            <p:ph type="body" idx="1"/>
          </p:nvPr>
        </p:nvSpPr>
        <p:spPr>
          <a:xfrm>
            <a:off x="1515875" y="5285303"/>
            <a:ext cx="4316530" cy="651044"/>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000"/>
              <a:buNone/>
              <a:defRPr sz="2000">
                <a:solidFill>
                  <a:schemeClr val="dk1"/>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
        <p:nvSpPr>
          <p:cNvPr id="63" name="Google Shape;63;p15"/>
          <p:cNvSpPr/>
          <p:nvPr/>
        </p:nvSpPr>
        <p:spPr>
          <a:xfrm>
            <a:off x="924307" y="1479300"/>
            <a:ext cx="5185667" cy="4875250"/>
          </a:xfrm>
          <a:prstGeom prst="roundRect">
            <a:avLst>
              <a:gd name="adj" fmla="val 16667"/>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888888"/>
                </a:solidFill>
                <a:latin typeface="Twentieth Century"/>
                <a:ea typeface="Twentieth Century"/>
                <a:cs typeface="Twentieth Century"/>
                <a:sym typeface="Twentieth Century"/>
              </a:defRPr>
            </a:lvl1pPr>
            <a:lvl2pPr marL="0" marR="0" lvl="1" indent="0" algn="l" rtl="0">
              <a:spcBef>
                <a:spcPts val="0"/>
              </a:spcBef>
              <a:buNone/>
              <a:defRPr sz="1800">
                <a:solidFill>
                  <a:srgbClr val="888888"/>
                </a:solidFill>
                <a:latin typeface="Twentieth Century"/>
                <a:ea typeface="Twentieth Century"/>
                <a:cs typeface="Twentieth Century"/>
                <a:sym typeface="Twentieth Century"/>
              </a:defRPr>
            </a:lvl2pPr>
            <a:lvl3pPr marL="0" marR="0" lvl="2" indent="0" algn="l" rtl="0">
              <a:spcBef>
                <a:spcPts val="0"/>
              </a:spcBef>
              <a:buNone/>
              <a:defRPr sz="1800">
                <a:solidFill>
                  <a:srgbClr val="888888"/>
                </a:solidFill>
                <a:latin typeface="Twentieth Century"/>
                <a:ea typeface="Twentieth Century"/>
                <a:cs typeface="Twentieth Century"/>
                <a:sym typeface="Twentieth Century"/>
              </a:defRPr>
            </a:lvl3pPr>
            <a:lvl4pPr marL="0" marR="0" lvl="3" indent="0" algn="l" rtl="0">
              <a:spcBef>
                <a:spcPts val="0"/>
              </a:spcBef>
              <a:buNone/>
              <a:defRPr sz="1800">
                <a:solidFill>
                  <a:srgbClr val="888888"/>
                </a:solidFill>
                <a:latin typeface="Twentieth Century"/>
                <a:ea typeface="Twentieth Century"/>
                <a:cs typeface="Twentieth Century"/>
                <a:sym typeface="Twentieth Century"/>
              </a:defRPr>
            </a:lvl4pPr>
            <a:lvl5pPr marL="0" marR="0" lvl="4" indent="0" algn="l" rtl="0">
              <a:spcBef>
                <a:spcPts val="0"/>
              </a:spcBef>
              <a:buNone/>
              <a:defRPr sz="1800">
                <a:solidFill>
                  <a:srgbClr val="888888"/>
                </a:solidFill>
                <a:latin typeface="Twentieth Century"/>
                <a:ea typeface="Twentieth Century"/>
                <a:cs typeface="Twentieth Century"/>
                <a:sym typeface="Twentieth Century"/>
              </a:defRPr>
            </a:lvl5pPr>
            <a:lvl6pPr marL="0" marR="0" lvl="5" indent="0" algn="l" rtl="0">
              <a:spcBef>
                <a:spcPts val="0"/>
              </a:spcBef>
              <a:buNone/>
              <a:defRPr sz="1800">
                <a:solidFill>
                  <a:srgbClr val="888888"/>
                </a:solidFill>
                <a:latin typeface="Twentieth Century"/>
                <a:ea typeface="Twentieth Century"/>
                <a:cs typeface="Twentieth Century"/>
                <a:sym typeface="Twentieth Century"/>
              </a:defRPr>
            </a:lvl6pPr>
            <a:lvl7pPr marL="0" marR="0" lvl="6" indent="0" algn="l" rtl="0">
              <a:spcBef>
                <a:spcPts val="0"/>
              </a:spcBef>
              <a:buNone/>
              <a:defRPr sz="1800">
                <a:solidFill>
                  <a:srgbClr val="888888"/>
                </a:solidFill>
                <a:latin typeface="Twentieth Century"/>
                <a:ea typeface="Twentieth Century"/>
                <a:cs typeface="Twentieth Century"/>
                <a:sym typeface="Twentieth Century"/>
              </a:defRPr>
            </a:lvl7pPr>
            <a:lvl8pPr marL="0" marR="0" lvl="7" indent="0" algn="l" rtl="0">
              <a:spcBef>
                <a:spcPts val="0"/>
              </a:spcBef>
              <a:buNone/>
              <a:defRPr sz="1800">
                <a:solidFill>
                  <a:srgbClr val="888888"/>
                </a:solidFill>
                <a:latin typeface="Twentieth Century"/>
                <a:ea typeface="Twentieth Century"/>
                <a:cs typeface="Twentieth Century"/>
                <a:sym typeface="Twentieth Century"/>
              </a:defRPr>
            </a:lvl8pPr>
            <a:lvl9pPr marL="0" marR="0" lvl="8" indent="0" algn="l" rtl="0">
              <a:spcBef>
                <a:spcPts val="0"/>
              </a:spcBef>
              <a:buNone/>
              <a:defRPr sz="1800">
                <a:solidFill>
                  <a:srgbClr val="888888"/>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6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3"/>
        <p:cNvGrpSpPr/>
        <p:nvPr/>
      </p:nvGrpSpPr>
      <p:grpSpPr>
        <a:xfrm>
          <a:off x="0" y="0"/>
          <a:ext cx="0" cy="0"/>
          <a:chOff x="0" y="0"/>
          <a:chExt cx="0" cy="0"/>
        </a:xfrm>
      </p:grpSpPr>
      <p:sp>
        <p:nvSpPr>
          <p:cNvPr id="74" name="Google Shape;74;p19"/>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5" name="Google Shape;75;p19"/>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6" name="Google Shape;76;p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9" name="Google Shape;79;p2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p2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2" name="Google Shape;82;p21"/>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3" name="Google Shape;83;p2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4"/>
        <p:cNvGrpSpPr/>
        <p:nvPr/>
      </p:nvGrpSpPr>
      <p:grpSpPr>
        <a:xfrm>
          <a:off x="0" y="0"/>
          <a:ext cx="0" cy="0"/>
          <a:chOff x="0" y="0"/>
          <a:chExt cx="0" cy="0"/>
        </a:xfrm>
      </p:grpSpPr>
      <p:sp>
        <p:nvSpPr>
          <p:cNvPr id="85" name="Google Shape;85;p2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 name="Google Shape;86;p22"/>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7" name="Google Shape;87;p22"/>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8" name="Google Shape;88;p2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Google Shape;90;p2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1" name="Google Shape;91;p2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2"/>
        <p:cNvGrpSpPr/>
        <p:nvPr/>
      </p:nvGrpSpPr>
      <p:grpSpPr>
        <a:xfrm>
          <a:off x="0" y="0"/>
          <a:ext cx="0" cy="0"/>
          <a:chOff x="0" y="0"/>
          <a:chExt cx="0" cy="0"/>
        </a:xfrm>
      </p:grpSpPr>
      <p:sp>
        <p:nvSpPr>
          <p:cNvPr id="93" name="Google Shape;93;p24"/>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4" name="Google Shape;94;p24"/>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5" name="Google Shape;95;p2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6"/>
        <p:cNvGrpSpPr/>
        <p:nvPr/>
      </p:nvGrpSpPr>
      <p:grpSpPr>
        <a:xfrm>
          <a:off x="0" y="0"/>
          <a:ext cx="0" cy="0"/>
          <a:chOff x="0" y="0"/>
          <a:chExt cx="0" cy="0"/>
        </a:xfrm>
      </p:grpSpPr>
      <p:sp>
        <p:nvSpPr>
          <p:cNvPr id="97" name="Google Shape;97;p25"/>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8" name="Google Shape;98;p2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9"/>
        <p:cNvGrpSpPr/>
        <p:nvPr/>
      </p:nvGrpSpPr>
      <p:grpSpPr>
        <a:xfrm>
          <a:off x="0" y="0"/>
          <a:ext cx="0" cy="0"/>
          <a:chOff x="0" y="0"/>
          <a:chExt cx="0" cy="0"/>
        </a:xfrm>
      </p:grpSpPr>
      <p:sp>
        <p:nvSpPr>
          <p:cNvPr id="100" name="Google Shape;100;p26"/>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6"/>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2" name="Google Shape;102;p26"/>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3" name="Google Shape;103;p26"/>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04" name="Google Shape;104;p2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5"/>
        <p:cNvGrpSpPr/>
        <p:nvPr/>
      </p:nvGrpSpPr>
      <p:grpSpPr>
        <a:xfrm>
          <a:off x="0" y="0"/>
          <a:ext cx="0" cy="0"/>
          <a:chOff x="0" y="0"/>
          <a:chExt cx="0" cy="0"/>
        </a:xfrm>
      </p:grpSpPr>
      <p:sp>
        <p:nvSpPr>
          <p:cNvPr id="106" name="Google Shape;106;p27"/>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07" name="Google Shape;107;p2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8"/>
        <p:cNvGrpSpPr/>
        <p:nvPr/>
      </p:nvGrpSpPr>
      <p:grpSpPr>
        <a:xfrm>
          <a:off x="0" y="0"/>
          <a:ext cx="0" cy="0"/>
          <a:chOff x="0" y="0"/>
          <a:chExt cx="0" cy="0"/>
        </a:xfrm>
      </p:grpSpPr>
      <p:sp>
        <p:nvSpPr>
          <p:cNvPr id="109" name="Google Shape;109;p28"/>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0" name="Google Shape;110;p28"/>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11" name="Google Shape;111;p2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2"/>
        <p:cNvGrpSpPr/>
        <p:nvPr/>
      </p:nvGrpSpPr>
      <p:grpSpPr>
        <a:xfrm>
          <a:off x="0" y="0"/>
          <a:ext cx="0" cy="0"/>
          <a:chOff x="0" y="0"/>
          <a:chExt cx="0" cy="0"/>
        </a:xfrm>
      </p:grpSpPr>
      <p:sp>
        <p:nvSpPr>
          <p:cNvPr id="113" name="Google Shape;113;p2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4"/>
        <p:cNvGrpSpPr/>
        <p:nvPr/>
      </p:nvGrpSpPr>
      <p:grpSpPr>
        <a:xfrm>
          <a:off x="0" y="0"/>
          <a:ext cx="0" cy="0"/>
          <a:chOff x="0" y="0"/>
          <a:chExt cx="0" cy="0"/>
        </a:xfrm>
      </p:grpSpPr>
      <p:sp>
        <p:nvSpPr>
          <p:cNvPr id="115" name="Google Shape;115;p30"/>
          <p:cNvSpPr txBox="1">
            <a:spLocks noGrp="1"/>
          </p:cNvSpPr>
          <p:nvPr>
            <p:ph type="title"/>
          </p:nvPr>
        </p:nvSpPr>
        <p:spPr>
          <a:xfrm>
            <a:off x="1635760" y="350815"/>
            <a:ext cx="6987000" cy="9153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2"/>
              </a:buClr>
              <a:buSzPts val="2800"/>
              <a:buFont typeface="Questrial"/>
              <a:buNone/>
              <a:defRPr sz="4400" b="0" i="0" u="none" strike="noStrike" cap="none">
                <a:solidFill>
                  <a:schemeClr val="dk2"/>
                </a:solidFill>
                <a:latin typeface="Questrial"/>
                <a:ea typeface="Questrial"/>
                <a:cs typeface="Questrial"/>
                <a:sym typeface="Questrial"/>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116" name="Google Shape;116;p30"/>
          <p:cNvSpPr txBox="1">
            <a:spLocks noGrp="1"/>
          </p:cNvSpPr>
          <p:nvPr>
            <p:ph type="body" idx="1"/>
          </p:nvPr>
        </p:nvSpPr>
        <p:spPr>
          <a:xfrm>
            <a:off x="365298" y="1600200"/>
            <a:ext cx="8257500" cy="43737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640"/>
              </a:spcBef>
              <a:spcAft>
                <a:spcPts val="0"/>
              </a:spcAft>
              <a:buClr>
                <a:schemeClr val="dk1"/>
              </a:buClr>
              <a:buSzPts val="1800"/>
              <a:buFont typeface="Noto Sans Symbols"/>
              <a:buNone/>
              <a:defRPr sz="3200" b="0" i="0" u="none" strike="noStrike" cap="none">
                <a:solidFill>
                  <a:schemeClr val="dk2"/>
                </a:solidFill>
                <a:latin typeface="Questrial"/>
                <a:ea typeface="Questrial"/>
                <a:cs typeface="Questrial"/>
                <a:sym typeface="Questrial"/>
              </a:defRPr>
            </a:lvl1pPr>
            <a:lvl2pPr marL="914400" marR="0" lvl="1" indent="-406400" algn="l" rtl="0">
              <a:spcBef>
                <a:spcPts val="1600"/>
              </a:spcBef>
              <a:spcAft>
                <a:spcPts val="0"/>
              </a:spcAft>
              <a:buClr>
                <a:schemeClr val="lt1"/>
              </a:buClr>
              <a:buSzPts val="2800"/>
              <a:buFont typeface="Noto Sans Symbols"/>
              <a:buChar char="▪"/>
              <a:defRPr sz="2800" b="0" i="0" u="none" strike="noStrike" cap="none">
                <a:solidFill>
                  <a:schemeClr val="dk2"/>
                </a:solidFill>
                <a:latin typeface="Questrial"/>
                <a:ea typeface="Questrial"/>
                <a:cs typeface="Questrial"/>
                <a:sym typeface="Questrial"/>
              </a:defRPr>
            </a:lvl2pPr>
            <a:lvl3pPr marL="1371600" marR="0" lvl="2" indent="-381000" algn="l" rtl="0">
              <a:spcBef>
                <a:spcPts val="1600"/>
              </a:spcBef>
              <a:spcAft>
                <a:spcPts val="0"/>
              </a:spcAft>
              <a:buClr>
                <a:schemeClr val="accent2"/>
              </a:buClr>
              <a:buSzPts val="2400"/>
              <a:buFont typeface="Noto Sans Symbols"/>
              <a:buChar char="▪"/>
              <a:defRPr sz="2400" b="0" i="0" u="none" strike="noStrike" cap="none">
                <a:solidFill>
                  <a:schemeClr val="dk2"/>
                </a:solidFill>
                <a:latin typeface="Questrial"/>
                <a:ea typeface="Questrial"/>
                <a:cs typeface="Questrial"/>
                <a:sym typeface="Questrial"/>
              </a:defRPr>
            </a:lvl3pPr>
            <a:lvl4pPr marL="1828800" marR="0" lvl="3" indent="-355600" algn="l" rtl="0">
              <a:spcBef>
                <a:spcPts val="16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4pPr>
            <a:lvl5pPr marL="2286000" marR="0" lvl="4" indent="-355600" algn="l" rtl="0">
              <a:spcBef>
                <a:spcPts val="16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7"/>
        <p:cNvGrpSpPr/>
        <p:nvPr/>
      </p:nvGrpSpPr>
      <p:grpSpPr>
        <a:xfrm>
          <a:off x="0" y="0"/>
          <a:ext cx="0" cy="0"/>
          <a:chOff x="0" y="0"/>
          <a:chExt cx="0" cy="0"/>
        </a:xfrm>
      </p:grpSpPr>
      <p:sp>
        <p:nvSpPr>
          <p:cNvPr id="118" name="Google Shape;118;p31"/>
          <p:cNvSpPr txBox="1">
            <a:spLocks noGrp="1"/>
          </p:cNvSpPr>
          <p:nvPr>
            <p:ph type="title"/>
          </p:nvPr>
        </p:nvSpPr>
        <p:spPr>
          <a:xfrm>
            <a:off x="1635760" y="350815"/>
            <a:ext cx="6987000" cy="9153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2"/>
              </a:buClr>
              <a:buSzPts val="2800"/>
              <a:buFont typeface="Questrial"/>
              <a:buNone/>
              <a:defRPr sz="4400" b="0" i="0" u="none" strike="noStrike" cap="none">
                <a:solidFill>
                  <a:schemeClr val="dk2"/>
                </a:solidFill>
                <a:latin typeface="Questrial"/>
                <a:ea typeface="Questrial"/>
                <a:cs typeface="Questrial"/>
                <a:sym typeface="Questrial"/>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119" name="Google Shape;119;p31"/>
          <p:cNvSpPr txBox="1">
            <a:spLocks noGrp="1"/>
          </p:cNvSpPr>
          <p:nvPr>
            <p:ph type="body" idx="1"/>
          </p:nvPr>
        </p:nvSpPr>
        <p:spPr>
          <a:xfrm>
            <a:off x="364604" y="1600200"/>
            <a:ext cx="4038600" cy="4697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560"/>
              </a:spcBef>
              <a:spcAft>
                <a:spcPts val="0"/>
              </a:spcAft>
              <a:buClr>
                <a:schemeClr val="dk1"/>
              </a:buClr>
              <a:buSzPts val="1800"/>
              <a:buFont typeface="Noto Sans Symbols"/>
              <a:buNone/>
              <a:defRPr sz="2800" b="0" i="0" u="none" strike="noStrike" cap="none">
                <a:solidFill>
                  <a:schemeClr val="dk2"/>
                </a:solidFill>
                <a:latin typeface="Questrial"/>
                <a:ea typeface="Questrial"/>
                <a:cs typeface="Questrial"/>
                <a:sym typeface="Questrial"/>
              </a:defRPr>
            </a:lvl1pPr>
            <a:lvl2pPr marL="914400" marR="0" lvl="1" indent="-381000" algn="l" rtl="0">
              <a:spcBef>
                <a:spcPts val="1600"/>
              </a:spcBef>
              <a:spcAft>
                <a:spcPts val="0"/>
              </a:spcAft>
              <a:buClr>
                <a:schemeClr val="lt1"/>
              </a:buClr>
              <a:buSzPts val="2400"/>
              <a:buFont typeface="Noto Sans Symbols"/>
              <a:buChar char="▪"/>
              <a:defRPr sz="2400" b="0" i="0" u="none" strike="noStrike" cap="none">
                <a:solidFill>
                  <a:schemeClr val="dk2"/>
                </a:solidFill>
                <a:latin typeface="Questrial"/>
                <a:ea typeface="Questrial"/>
                <a:cs typeface="Questrial"/>
                <a:sym typeface="Questrial"/>
              </a:defRPr>
            </a:lvl2pPr>
            <a:lvl3pPr marL="1371600" marR="0" lvl="2" indent="-355600" algn="l" rtl="0">
              <a:spcBef>
                <a:spcPts val="1600"/>
              </a:spcBef>
              <a:spcAft>
                <a:spcPts val="0"/>
              </a:spcAft>
              <a:buClr>
                <a:schemeClr val="accent2"/>
              </a:buClr>
              <a:buSzPts val="2000"/>
              <a:buFont typeface="Noto Sans Symbols"/>
              <a:buChar char="▪"/>
              <a:defRPr sz="2000" b="0" i="0" u="none" strike="noStrike" cap="none">
                <a:solidFill>
                  <a:schemeClr val="dk2"/>
                </a:solidFill>
                <a:latin typeface="Questrial"/>
                <a:ea typeface="Questrial"/>
                <a:cs typeface="Questrial"/>
                <a:sym typeface="Questrial"/>
              </a:defRPr>
            </a:lvl3pPr>
            <a:lvl4pPr marL="1828800" marR="0" lvl="3" indent="-342900" algn="l" rtl="0">
              <a:spcBef>
                <a:spcPts val="1600"/>
              </a:spcBef>
              <a:spcAft>
                <a:spcPts val="0"/>
              </a:spcAft>
              <a:buClr>
                <a:schemeClr val="dk2"/>
              </a:buClr>
              <a:buSzPts val="1800"/>
              <a:buFont typeface="Arial"/>
              <a:buChar char="•"/>
              <a:defRPr sz="1800" b="0" i="0" u="none" strike="noStrike" cap="none">
                <a:solidFill>
                  <a:schemeClr val="dk2"/>
                </a:solidFill>
                <a:latin typeface="Questrial"/>
                <a:ea typeface="Questrial"/>
                <a:cs typeface="Questrial"/>
                <a:sym typeface="Questrial"/>
              </a:defRPr>
            </a:lvl4pPr>
            <a:lvl5pPr marL="2286000" marR="0" lvl="4" indent="-342900" algn="l" rtl="0">
              <a:spcBef>
                <a:spcPts val="1600"/>
              </a:spcBef>
              <a:spcAft>
                <a:spcPts val="0"/>
              </a:spcAft>
              <a:buClr>
                <a:schemeClr val="dk2"/>
              </a:buClr>
              <a:buSzPts val="1800"/>
              <a:buFont typeface="Arial"/>
              <a:buChar char="•"/>
              <a:defRPr sz="1800" b="0" i="0" u="none" strike="noStrike" cap="none">
                <a:solidFill>
                  <a:schemeClr val="dk2"/>
                </a:solidFill>
                <a:latin typeface="Questrial"/>
                <a:ea typeface="Questrial"/>
                <a:cs typeface="Questrial"/>
                <a:sym typeface="Questrial"/>
              </a:defRPr>
            </a:lvl5pPr>
            <a:lvl6pPr marL="2743200" marR="0" lvl="5"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1600"/>
              </a:spcBef>
              <a:spcAft>
                <a:spcPts val="16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31"/>
          <p:cNvSpPr txBox="1">
            <a:spLocks noGrp="1"/>
          </p:cNvSpPr>
          <p:nvPr>
            <p:ph type="body" idx="2"/>
          </p:nvPr>
        </p:nvSpPr>
        <p:spPr>
          <a:xfrm>
            <a:off x="4555604" y="1600200"/>
            <a:ext cx="4038600" cy="4697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560"/>
              </a:spcBef>
              <a:spcAft>
                <a:spcPts val="0"/>
              </a:spcAft>
              <a:buClr>
                <a:schemeClr val="dk1"/>
              </a:buClr>
              <a:buSzPts val="1800"/>
              <a:buFont typeface="Noto Sans Symbols"/>
              <a:buNone/>
              <a:defRPr sz="2800" b="0" i="0" u="none" strike="noStrike" cap="none">
                <a:solidFill>
                  <a:schemeClr val="dk2"/>
                </a:solidFill>
                <a:latin typeface="Questrial"/>
                <a:ea typeface="Questrial"/>
                <a:cs typeface="Questrial"/>
                <a:sym typeface="Questrial"/>
              </a:defRPr>
            </a:lvl1pPr>
            <a:lvl2pPr marL="914400" marR="0" lvl="1" indent="-381000" algn="l" rtl="0">
              <a:spcBef>
                <a:spcPts val="1600"/>
              </a:spcBef>
              <a:spcAft>
                <a:spcPts val="0"/>
              </a:spcAft>
              <a:buClr>
                <a:schemeClr val="lt1"/>
              </a:buClr>
              <a:buSzPts val="2400"/>
              <a:buFont typeface="Noto Sans Symbols"/>
              <a:buChar char="▪"/>
              <a:defRPr sz="2400" b="0" i="0" u="none" strike="noStrike" cap="none">
                <a:solidFill>
                  <a:schemeClr val="dk2"/>
                </a:solidFill>
                <a:latin typeface="Questrial"/>
                <a:ea typeface="Questrial"/>
                <a:cs typeface="Questrial"/>
                <a:sym typeface="Questrial"/>
              </a:defRPr>
            </a:lvl2pPr>
            <a:lvl3pPr marL="1371600" marR="0" lvl="2" indent="-355600" algn="l" rtl="0">
              <a:spcBef>
                <a:spcPts val="1600"/>
              </a:spcBef>
              <a:spcAft>
                <a:spcPts val="0"/>
              </a:spcAft>
              <a:buClr>
                <a:schemeClr val="accent2"/>
              </a:buClr>
              <a:buSzPts val="2000"/>
              <a:buFont typeface="Noto Sans Symbols"/>
              <a:buChar char="▪"/>
              <a:defRPr sz="2000" b="0" i="0" u="none" strike="noStrike" cap="none">
                <a:solidFill>
                  <a:schemeClr val="dk2"/>
                </a:solidFill>
                <a:latin typeface="Questrial"/>
                <a:ea typeface="Questrial"/>
                <a:cs typeface="Questrial"/>
                <a:sym typeface="Questrial"/>
              </a:defRPr>
            </a:lvl3pPr>
            <a:lvl4pPr marL="1828800" marR="0" lvl="3" indent="-342900" algn="l" rtl="0">
              <a:spcBef>
                <a:spcPts val="1600"/>
              </a:spcBef>
              <a:spcAft>
                <a:spcPts val="0"/>
              </a:spcAft>
              <a:buClr>
                <a:schemeClr val="dk2"/>
              </a:buClr>
              <a:buSzPts val="1800"/>
              <a:buFont typeface="Arial"/>
              <a:buChar char="•"/>
              <a:defRPr sz="1800" b="0" i="0" u="none" strike="noStrike" cap="none">
                <a:solidFill>
                  <a:schemeClr val="dk2"/>
                </a:solidFill>
                <a:latin typeface="Questrial"/>
                <a:ea typeface="Questrial"/>
                <a:cs typeface="Questrial"/>
                <a:sym typeface="Questrial"/>
              </a:defRPr>
            </a:lvl4pPr>
            <a:lvl5pPr marL="2286000" marR="0" lvl="4" indent="-342900" algn="l" rtl="0">
              <a:spcBef>
                <a:spcPts val="1600"/>
              </a:spcBef>
              <a:spcAft>
                <a:spcPts val="0"/>
              </a:spcAft>
              <a:buClr>
                <a:schemeClr val="dk2"/>
              </a:buClr>
              <a:buSzPts val="1800"/>
              <a:buFont typeface="Arial"/>
              <a:buChar char="•"/>
              <a:defRPr sz="1800" b="0" i="0" u="none" strike="noStrike" cap="none">
                <a:solidFill>
                  <a:schemeClr val="dk2"/>
                </a:solidFill>
                <a:latin typeface="Questrial"/>
                <a:ea typeface="Questrial"/>
                <a:cs typeface="Questrial"/>
                <a:sym typeface="Questrial"/>
              </a:defRPr>
            </a:lvl5pPr>
            <a:lvl6pPr marL="2743200" marR="0" lvl="5"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1600"/>
              </a:spcBef>
              <a:spcAft>
                <a:spcPts val="16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21"/>
        <p:cNvGrpSpPr/>
        <p:nvPr/>
      </p:nvGrpSpPr>
      <p:grpSpPr>
        <a:xfrm>
          <a:off x="0" y="0"/>
          <a:ext cx="0" cy="0"/>
          <a:chOff x="0" y="0"/>
          <a:chExt cx="0" cy="0"/>
        </a:xfrm>
      </p:grpSpPr>
      <p:sp>
        <p:nvSpPr>
          <p:cNvPr id="122" name="Google Shape;122;p32"/>
          <p:cNvSpPr txBox="1">
            <a:spLocks noGrp="1"/>
          </p:cNvSpPr>
          <p:nvPr>
            <p:ph type="title"/>
          </p:nvPr>
        </p:nvSpPr>
        <p:spPr>
          <a:xfrm>
            <a:off x="1635760" y="350815"/>
            <a:ext cx="6987000" cy="9153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2"/>
              </a:buClr>
              <a:buSzPts val="2800"/>
              <a:buFont typeface="Questrial"/>
              <a:buNone/>
              <a:defRPr sz="4400" b="0" i="0" u="none" strike="noStrike" cap="none">
                <a:solidFill>
                  <a:schemeClr val="dk2"/>
                </a:solidFill>
                <a:latin typeface="Questrial"/>
                <a:ea typeface="Questrial"/>
                <a:cs typeface="Questrial"/>
                <a:sym typeface="Questrial"/>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3"/>
        <p:cNvGrpSpPr/>
        <p:nvPr/>
      </p:nvGrpSpPr>
      <p:grpSpPr>
        <a:xfrm>
          <a:off x="0" y="0"/>
          <a:ext cx="0" cy="0"/>
          <a:chOff x="0" y="0"/>
          <a:chExt cx="0" cy="0"/>
        </a:xfrm>
      </p:grpSpPr>
      <p:sp>
        <p:nvSpPr>
          <p:cNvPr id="124" name="Google Shape;124;p33"/>
          <p:cNvSpPr txBox="1">
            <a:spLocks noGrp="1"/>
          </p:cNvSpPr>
          <p:nvPr>
            <p:ph type="title"/>
          </p:nvPr>
        </p:nvSpPr>
        <p:spPr>
          <a:xfrm>
            <a:off x="1256681" y="502281"/>
            <a:ext cx="7297800" cy="9153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2"/>
              </a:buClr>
              <a:buSzPts val="2800"/>
              <a:buFont typeface="Questrial"/>
              <a:buNone/>
              <a:defRPr sz="4400" b="0" i="0" u="none" strike="noStrike" cap="none">
                <a:solidFill>
                  <a:schemeClr val="dk2"/>
                </a:solidFill>
                <a:latin typeface="Questrial"/>
                <a:ea typeface="Questrial"/>
                <a:cs typeface="Questrial"/>
                <a:sym typeface="Questrial"/>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125" name="Google Shape;125;p33"/>
          <p:cNvSpPr txBox="1">
            <a:spLocks noGrp="1"/>
          </p:cNvSpPr>
          <p:nvPr>
            <p:ph type="body" idx="1"/>
          </p:nvPr>
        </p:nvSpPr>
        <p:spPr>
          <a:xfrm>
            <a:off x="324920" y="1521883"/>
            <a:ext cx="40401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1800"/>
              <a:buFont typeface="Noto Sans Symbols"/>
              <a:buNone/>
              <a:defRPr sz="2400" b="1" i="0" u="none" strike="noStrike" cap="none">
                <a:solidFill>
                  <a:schemeClr val="dk2"/>
                </a:solidFill>
                <a:latin typeface="Questrial"/>
                <a:ea typeface="Questrial"/>
                <a:cs typeface="Questrial"/>
                <a:sym typeface="Questrial"/>
              </a:defRPr>
            </a:lvl1pPr>
            <a:lvl2pPr marL="914400" marR="0" lvl="1" indent="-228600" algn="l" rtl="0">
              <a:spcBef>
                <a:spcPts val="1600"/>
              </a:spcBef>
              <a:spcAft>
                <a:spcPts val="0"/>
              </a:spcAft>
              <a:buClr>
                <a:schemeClr val="lt1"/>
              </a:buClr>
              <a:buSzPts val="1400"/>
              <a:buFont typeface="Noto Sans Symbols"/>
              <a:buNone/>
              <a:defRPr sz="2000" b="1" i="0" u="none" strike="noStrike" cap="none">
                <a:solidFill>
                  <a:schemeClr val="dk2"/>
                </a:solidFill>
                <a:latin typeface="Questrial"/>
                <a:ea typeface="Questrial"/>
                <a:cs typeface="Questrial"/>
                <a:sym typeface="Questrial"/>
              </a:defRPr>
            </a:lvl2pPr>
            <a:lvl3pPr marL="1371600" marR="0" lvl="2" indent="-228600" algn="l" rtl="0">
              <a:spcBef>
                <a:spcPts val="1600"/>
              </a:spcBef>
              <a:spcAft>
                <a:spcPts val="0"/>
              </a:spcAft>
              <a:buClr>
                <a:schemeClr val="accent2"/>
              </a:buClr>
              <a:buSzPts val="1400"/>
              <a:buFont typeface="Noto Sans Symbols"/>
              <a:buNone/>
              <a:defRPr sz="1800" b="1" i="0" u="none" strike="noStrike" cap="none">
                <a:solidFill>
                  <a:schemeClr val="dk2"/>
                </a:solidFill>
                <a:latin typeface="Questrial"/>
                <a:ea typeface="Questrial"/>
                <a:cs typeface="Questrial"/>
                <a:sym typeface="Questrial"/>
              </a:defRPr>
            </a:lvl3pPr>
            <a:lvl4pPr marL="1828800" marR="0" lvl="3" indent="-228600" algn="l" rtl="0">
              <a:spcBef>
                <a:spcPts val="1600"/>
              </a:spcBef>
              <a:spcAft>
                <a:spcPts val="0"/>
              </a:spcAft>
              <a:buClr>
                <a:schemeClr val="dk2"/>
              </a:buClr>
              <a:buSzPts val="1400"/>
              <a:buFont typeface="Arial"/>
              <a:buNone/>
              <a:defRPr sz="1600" b="1" i="0" u="none" strike="noStrike" cap="none">
                <a:solidFill>
                  <a:schemeClr val="dk2"/>
                </a:solidFill>
                <a:latin typeface="Questrial"/>
                <a:ea typeface="Questrial"/>
                <a:cs typeface="Questrial"/>
                <a:sym typeface="Questrial"/>
              </a:defRPr>
            </a:lvl4pPr>
            <a:lvl5pPr marL="2286000" marR="0" lvl="4" indent="-228600" algn="l" rtl="0">
              <a:spcBef>
                <a:spcPts val="1600"/>
              </a:spcBef>
              <a:spcAft>
                <a:spcPts val="0"/>
              </a:spcAft>
              <a:buClr>
                <a:schemeClr val="dk2"/>
              </a:buClr>
              <a:buSzPts val="1400"/>
              <a:buFont typeface="Arial"/>
              <a:buNone/>
              <a:defRPr sz="1600" b="1" i="0" u="none" strike="noStrike" cap="none">
                <a:solidFill>
                  <a:schemeClr val="dk2"/>
                </a:solidFill>
                <a:latin typeface="Questrial"/>
                <a:ea typeface="Questrial"/>
                <a:cs typeface="Questrial"/>
                <a:sym typeface="Questrial"/>
              </a:defRPr>
            </a:lvl5pPr>
            <a:lvl6pPr marL="2743200" marR="0" lvl="5" indent="-228600" algn="l" rtl="0">
              <a:spcBef>
                <a:spcPts val="16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16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16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1600"/>
              </a:spcBef>
              <a:spcAft>
                <a:spcPts val="1600"/>
              </a:spcAft>
              <a:buClr>
                <a:schemeClr val="dk1"/>
              </a:buClr>
              <a:buSzPts val="14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6" name="Google Shape;126;p33"/>
          <p:cNvSpPr txBox="1">
            <a:spLocks noGrp="1"/>
          </p:cNvSpPr>
          <p:nvPr>
            <p:ph type="body" idx="2"/>
          </p:nvPr>
        </p:nvSpPr>
        <p:spPr>
          <a:xfrm>
            <a:off x="324920" y="2161645"/>
            <a:ext cx="4040100" cy="4109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80"/>
              </a:spcBef>
              <a:spcAft>
                <a:spcPts val="0"/>
              </a:spcAft>
              <a:buClr>
                <a:schemeClr val="dk1"/>
              </a:buClr>
              <a:buSzPts val="1800"/>
              <a:buFont typeface="Noto Sans Symbols"/>
              <a:buNone/>
              <a:defRPr sz="2400" b="0" i="0" u="none" strike="noStrike" cap="none">
                <a:solidFill>
                  <a:schemeClr val="dk2"/>
                </a:solidFill>
                <a:latin typeface="Questrial"/>
                <a:ea typeface="Questrial"/>
                <a:cs typeface="Questrial"/>
                <a:sym typeface="Questrial"/>
              </a:defRPr>
            </a:lvl1pPr>
            <a:lvl2pPr marL="914400" marR="0" lvl="1" indent="-355600" algn="l" rtl="0">
              <a:spcBef>
                <a:spcPts val="1600"/>
              </a:spcBef>
              <a:spcAft>
                <a:spcPts val="0"/>
              </a:spcAft>
              <a:buClr>
                <a:schemeClr val="lt1"/>
              </a:buClr>
              <a:buSzPts val="2000"/>
              <a:buFont typeface="Noto Sans Symbols"/>
              <a:buChar char="▪"/>
              <a:defRPr sz="2000" b="0" i="0" u="none" strike="noStrike" cap="none">
                <a:solidFill>
                  <a:schemeClr val="dk2"/>
                </a:solidFill>
                <a:latin typeface="Questrial"/>
                <a:ea typeface="Questrial"/>
                <a:cs typeface="Questrial"/>
                <a:sym typeface="Questrial"/>
              </a:defRPr>
            </a:lvl2pPr>
            <a:lvl3pPr marL="1371600" marR="0" lvl="2" indent="-342900" algn="l" rtl="0">
              <a:spcBef>
                <a:spcPts val="1600"/>
              </a:spcBef>
              <a:spcAft>
                <a:spcPts val="0"/>
              </a:spcAft>
              <a:buClr>
                <a:schemeClr val="accent2"/>
              </a:buClr>
              <a:buSzPts val="1800"/>
              <a:buFont typeface="Noto Sans Symbols"/>
              <a:buChar char="▪"/>
              <a:defRPr sz="1800" b="0" i="0" u="none" strike="noStrike" cap="none">
                <a:solidFill>
                  <a:schemeClr val="dk2"/>
                </a:solidFill>
                <a:latin typeface="Questrial"/>
                <a:ea typeface="Questrial"/>
                <a:cs typeface="Questrial"/>
                <a:sym typeface="Questrial"/>
              </a:defRPr>
            </a:lvl3pPr>
            <a:lvl4pPr marL="1828800" marR="0" lvl="3" indent="-330200" algn="l" rtl="0">
              <a:spcBef>
                <a:spcPts val="1600"/>
              </a:spcBef>
              <a:spcAft>
                <a:spcPts val="0"/>
              </a:spcAft>
              <a:buClr>
                <a:schemeClr val="dk2"/>
              </a:buClr>
              <a:buSzPts val="1600"/>
              <a:buFont typeface="Arial"/>
              <a:buChar char="•"/>
              <a:defRPr sz="1600" b="0" i="0" u="none" strike="noStrike" cap="none">
                <a:solidFill>
                  <a:schemeClr val="dk2"/>
                </a:solidFill>
                <a:latin typeface="Questrial"/>
                <a:ea typeface="Questrial"/>
                <a:cs typeface="Questrial"/>
                <a:sym typeface="Questrial"/>
              </a:defRPr>
            </a:lvl4pPr>
            <a:lvl5pPr marL="2286000" marR="0" lvl="4" indent="-330200" algn="l" rtl="0">
              <a:spcBef>
                <a:spcPts val="1600"/>
              </a:spcBef>
              <a:spcAft>
                <a:spcPts val="0"/>
              </a:spcAft>
              <a:buClr>
                <a:schemeClr val="dk2"/>
              </a:buClr>
              <a:buSzPts val="1600"/>
              <a:buFont typeface="Arial"/>
              <a:buChar char="•"/>
              <a:defRPr sz="1600" b="0" i="0" u="none" strike="noStrike" cap="none">
                <a:solidFill>
                  <a:schemeClr val="dk2"/>
                </a:solidFill>
                <a:latin typeface="Questrial"/>
                <a:ea typeface="Questrial"/>
                <a:cs typeface="Questrial"/>
                <a:sym typeface="Questrial"/>
              </a:defRPr>
            </a:lvl5pPr>
            <a:lvl6pPr marL="2743200" marR="0" lvl="5"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1600"/>
              </a:spcBef>
              <a:spcAft>
                <a:spcPts val="160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7" name="Google Shape;127;p33"/>
          <p:cNvSpPr txBox="1">
            <a:spLocks noGrp="1"/>
          </p:cNvSpPr>
          <p:nvPr>
            <p:ph type="body" idx="3"/>
          </p:nvPr>
        </p:nvSpPr>
        <p:spPr>
          <a:xfrm>
            <a:off x="4512745" y="1521883"/>
            <a:ext cx="4041900" cy="639900"/>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1800"/>
              <a:buFont typeface="Noto Sans Symbols"/>
              <a:buNone/>
              <a:defRPr sz="2400" b="1" i="0" u="none" strike="noStrike" cap="none">
                <a:solidFill>
                  <a:schemeClr val="dk2"/>
                </a:solidFill>
                <a:latin typeface="Questrial"/>
                <a:ea typeface="Questrial"/>
                <a:cs typeface="Questrial"/>
                <a:sym typeface="Questrial"/>
              </a:defRPr>
            </a:lvl1pPr>
            <a:lvl2pPr marL="914400" marR="0" lvl="1" indent="-228600" algn="l" rtl="0">
              <a:spcBef>
                <a:spcPts val="1600"/>
              </a:spcBef>
              <a:spcAft>
                <a:spcPts val="0"/>
              </a:spcAft>
              <a:buClr>
                <a:schemeClr val="lt1"/>
              </a:buClr>
              <a:buSzPts val="1400"/>
              <a:buFont typeface="Noto Sans Symbols"/>
              <a:buNone/>
              <a:defRPr sz="2000" b="1" i="0" u="none" strike="noStrike" cap="none">
                <a:solidFill>
                  <a:schemeClr val="dk2"/>
                </a:solidFill>
                <a:latin typeface="Questrial"/>
                <a:ea typeface="Questrial"/>
                <a:cs typeface="Questrial"/>
                <a:sym typeface="Questrial"/>
              </a:defRPr>
            </a:lvl2pPr>
            <a:lvl3pPr marL="1371600" marR="0" lvl="2" indent="-228600" algn="l" rtl="0">
              <a:spcBef>
                <a:spcPts val="1600"/>
              </a:spcBef>
              <a:spcAft>
                <a:spcPts val="0"/>
              </a:spcAft>
              <a:buClr>
                <a:schemeClr val="accent2"/>
              </a:buClr>
              <a:buSzPts val="1400"/>
              <a:buFont typeface="Noto Sans Symbols"/>
              <a:buNone/>
              <a:defRPr sz="1800" b="1" i="0" u="none" strike="noStrike" cap="none">
                <a:solidFill>
                  <a:schemeClr val="dk2"/>
                </a:solidFill>
                <a:latin typeface="Questrial"/>
                <a:ea typeface="Questrial"/>
                <a:cs typeface="Questrial"/>
                <a:sym typeface="Questrial"/>
              </a:defRPr>
            </a:lvl3pPr>
            <a:lvl4pPr marL="1828800" marR="0" lvl="3" indent="-228600" algn="l" rtl="0">
              <a:spcBef>
                <a:spcPts val="1600"/>
              </a:spcBef>
              <a:spcAft>
                <a:spcPts val="0"/>
              </a:spcAft>
              <a:buClr>
                <a:schemeClr val="dk2"/>
              </a:buClr>
              <a:buSzPts val="1400"/>
              <a:buFont typeface="Arial"/>
              <a:buNone/>
              <a:defRPr sz="1600" b="1" i="0" u="none" strike="noStrike" cap="none">
                <a:solidFill>
                  <a:schemeClr val="dk2"/>
                </a:solidFill>
                <a:latin typeface="Questrial"/>
                <a:ea typeface="Questrial"/>
                <a:cs typeface="Questrial"/>
                <a:sym typeface="Questrial"/>
              </a:defRPr>
            </a:lvl4pPr>
            <a:lvl5pPr marL="2286000" marR="0" lvl="4" indent="-228600" algn="l" rtl="0">
              <a:spcBef>
                <a:spcPts val="1600"/>
              </a:spcBef>
              <a:spcAft>
                <a:spcPts val="0"/>
              </a:spcAft>
              <a:buClr>
                <a:schemeClr val="dk2"/>
              </a:buClr>
              <a:buSzPts val="1400"/>
              <a:buFont typeface="Arial"/>
              <a:buNone/>
              <a:defRPr sz="1600" b="1" i="0" u="none" strike="noStrike" cap="none">
                <a:solidFill>
                  <a:schemeClr val="dk2"/>
                </a:solidFill>
                <a:latin typeface="Questrial"/>
                <a:ea typeface="Questrial"/>
                <a:cs typeface="Questrial"/>
                <a:sym typeface="Questrial"/>
              </a:defRPr>
            </a:lvl5pPr>
            <a:lvl6pPr marL="2743200" marR="0" lvl="5" indent="-228600" algn="l" rtl="0">
              <a:spcBef>
                <a:spcPts val="16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16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1600"/>
              </a:spcBef>
              <a:spcAft>
                <a:spcPts val="0"/>
              </a:spcAft>
              <a:buClr>
                <a:schemeClr val="dk1"/>
              </a:buClr>
              <a:buSzPts val="14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1600"/>
              </a:spcBef>
              <a:spcAft>
                <a:spcPts val="1600"/>
              </a:spcAft>
              <a:buClr>
                <a:schemeClr val="dk1"/>
              </a:buClr>
              <a:buSzPts val="14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8" name="Google Shape;128;p33"/>
          <p:cNvSpPr txBox="1">
            <a:spLocks noGrp="1"/>
          </p:cNvSpPr>
          <p:nvPr>
            <p:ph type="body" idx="4"/>
          </p:nvPr>
        </p:nvSpPr>
        <p:spPr>
          <a:xfrm>
            <a:off x="4512745" y="2161645"/>
            <a:ext cx="4041900" cy="41091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80"/>
              </a:spcBef>
              <a:spcAft>
                <a:spcPts val="0"/>
              </a:spcAft>
              <a:buClr>
                <a:schemeClr val="dk1"/>
              </a:buClr>
              <a:buSzPts val="1800"/>
              <a:buFont typeface="Noto Sans Symbols"/>
              <a:buNone/>
              <a:defRPr sz="2400" b="0" i="0" u="none" strike="noStrike" cap="none">
                <a:solidFill>
                  <a:schemeClr val="dk2"/>
                </a:solidFill>
                <a:latin typeface="Questrial"/>
                <a:ea typeface="Questrial"/>
                <a:cs typeface="Questrial"/>
                <a:sym typeface="Questrial"/>
              </a:defRPr>
            </a:lvl1pPr>
            <a:lvl2pPr marL="914400" marR="0" lvl="1" indent="-355600" algn="l" rtl="0">
              <a:spcBef>
                <a:spcPts val="1600"/>
              </a:spcBef>
              <a:spcAft>
                <a:spcPts val="0"/>
              </a:spcAft>
              <a:buClr>
                <a:schemeClr val="lt1"/>
              </a:buClr>
              <a:buSzPts val="2000"/>
              <a:buFont typeface="Noto Sans Symbols"/>
              <a:buChar char="▪"/>
              <a:defRPr sz="2000" b="0" i="0" u="none" strike="noStrike" cap="none">
                <a:solidFill>
                  <a:schemeClr val="dk2"/>
                </a:solidFill>
                <a:latin typeface="Questrial"/>
                <a:ea typeface="Questrial"/>
                <a:cs typeface="Questrial"/>
                <a:sym typeface="Questrial"/>
              </a:defRPr>
            </a:lvl2pPr>
            <a:lvl3pPr marL="1371600" marR="0" lvl="2" indent="-342900" algn="l" rtl="0">
              <a:spcBef>
                <a:spcPts val="1600"/>
              </a:spcBef>
              <a:spcAft>
                <a:spcPts val="0"/>
              </a:spcAft>
              <a:buClr>
                <a:schemeClr val="accent2"/>
              </a:buClr>
              <a:buSzPts val="1800"/>
              <a:buFont typeface="Noto Sans Symbols"/>
              <a:buChar char="▪"/>
              <a:defRPr sz="1800" b="0" i="0" u="none" strike="noStrike" cap="none">
                <a:solidFill>
                  <a:schemeClr val="dk2"/>
                </a:solidFill>
                <a:latin typeface="Questrial"/>
                <a:ea typeface="Questrial"/>
                <a:cs typeface="Questrial"/>
                <a:sym typeface="Questrial"/>
              </a:defRPr>
            </a:lvl3pPr>
            <a:lvl4pPr marL="1828800" marR="0" lvl="3" indent="-330200" algn="l" rtl="0">
              <a:spcBef>
                <a:spcPts val="1600"/>
              </a:spcBef>
              <a:spcAft>
                <a:spcPts val="0"/>
              </a:spcAft>
              <a:buClr>
                <a:schemeClr val="dk2"/>
              </a:buClr>
              <a:buSzPts val="1600"/>
              <a:buFont typeface="Arial"/>
              <a:buChar char="•"/>
              <a:defRPr sz="1600" b="0" i="0" u="none" strike="noStrike" cap="none">
                <a:solidFill>
                  <a:schemeClr val="dk2"/>
                </a:solidFill>
                <a:latin typeface="Questrial"/>
                <a:ea typeface="Questrial"/>
                <a:cs typeface="Questrial"/>
                <a:sym typeface="Questrial"/>
              </a:defRPr>
            </a:lvl4pPr>
            <a:lvl5pPr marL="2286000" marR="0" lvl="4" indent="-330200" algn="l" rtl="0">
              <a:spcBef>
                <a:spcPts val="1600"/>
              </a:spcBef>
              <a:spcAft>
                <a:spcPts val="0"/>
              </a:spcAft>
              <a:buClr>
                <a:schemeClr val="dk2"/>
              </a:buClr>
              <a:buSzPts val="1600"/>
              <a:buFont typeface="Arial"/>
              <a:buChar char="•"/>
              <a:defRPr sz="1600" b="0" i="0" u="none" strike="noStrike" cap="none">
                <a:solidFill>
                  <a:schemeClr val="dk2"/>
                </a:solidFill>
                <a:latin typeface="Questrial"/>
                <a:ea typeface="Questrial"/>
                <a:cs typeface="Questrial"/>
                <a:sym typeface="Questrial"/>
              </a:defRPr>
            </a:lvl5pPr>
            <a:lvl6pPr marL="2743200" marR="0" lvl="5"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1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1600"/>
              </a:spcBef>
              <a:spcAft>
                <a:spcPts val="160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4"/>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800"/>
              <a:buNone/>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4"/>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Section Header">
  <p:cSld name="SECTION_HEADER_1">
    <p:spTree>
      <p:nvGrpSpPr>
        <p:cNvPr id="1" name="Shape 129"/>
        <p:cNvGrpSpPr/>
        <p:nvPr/>
      </p:nvGrpSpPr>
      <p:grpSpPr>
        <a:xfrm>
          <a:off x="0" y="0"/>
          <a:ext cx="0" cy="0"/>
          <a:chOff x="0" y="0"/>
          <a:chExt cx="0" cy="0"/>
        </a:xfrm>
      </p:grpSpPr>
      <p:sp>
        <p:nvSpPr>
          <p:cNvPr id="130" name="Google Shape;130;p34"/>
          <p:cNvSpPr/>
          <p:nvPr/>
        </p:nvSpPr>
        <p:spPr>
          <a:xfrm>
            <a:off x="740809" y="1557077"/>
            <a:ext cx="5185800" cy="487530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34"/>
          <p:cNvSpPr txBox="1">
            <a:spLocks noGrp="1"/>
          </p:cNvSpPr>
          <p:nvPr>
            <p:ph type="title"/>
          </p:nvPr>
        </p:nvSpPr>
        <p:spPr>
          <a:xfrm>
            <a:off x="1202112" y="4558618"/>
            <a:ext cx="4630200" cy="8385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2800"/>
              <a:buFont typeface="Questrial"/>
              <a:buNone/>
              <a:defRPr sz="4000" b="1" i="0" u="none" strike="noStrike" cap="none">
                <a:solidFill>
                  <a:schemeClr val="dk1"/>
                </a:solidFill>
                <a:latin typeface="Questrial"/>
                <a:ea typeface="Questrial"/>
                <a:cs typeface="Questrial"/>
                <a:sym typeface="Questrial"/>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132" name="Google Shape;132;p34"/>
          <p:cNvSpPr txBox="1">
            <a:spLocks noGrp="1"/>
          </p:cNvSpPr>
          <p:nvPr>
            <p:ph type="body" idx="1"/>
          </p:nvPr>
        </p:nvSpPr>
        <p:spPr>
          <a:xfrm>
            <a:off x="1515875" y="5285303"/>
            <a:ext cx="4316400" cy="6513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400"/>
              </a:spcBef>
              <a:spcAft>
                <a:spcPts val="0"/>
              </a:spcAft>
              <a:buClr>
                <a:schemeClr val="dk1"/>
              </a:buClr>
              <a:buSzPts val="1800"/>
              <a:buFont typeface="Noto Sans Symbols"/>
              <a:buNone/>
              <a:defRPr sz="2000" b="0" i="0" u="none" strike="noStrike" cap="none">
                <a:solidFill>
                  <a:schemeClr val="dk1"/>
                </a:solidFill>
                <a:latin typeface="Questrial"/>
                <a:ea typeface="Questrial"/>
                <a:cs typeface="Questrial"/>
                <a:sym typeface="Questrial"/>
              </a:defRPr>
            </a:lvl1pPr>
            <a:lvl2pPr marL="914400" marR="0" lvl="1" indent="-228600" algn="l" rtl="0">
              <a:spcBef>
                <a:spcPts val="1600"/>
              </a:spcBef>
              <a:spcAft>
                <a:spcPts val="0"/>
              </a:spcAft>
              <a:buClr>
                <a:schemeClr val="lt1"/>
              </a:buClr>
              <a:buSzPts val="1400"/>
              <a:buFont typeface="Noto Sans Symbols"/>
              <a:buNone/>
              <a:defRPr sz="1800" b="0" i="0" u="none" strike="noStrike" cap="none">
                <a:solidFill>
                  <a:srgbClr val="8F97C0"/>
                </a:solidFill>
                <a:latin typeface="Questrial"/>
                <a:ea typeface="Questrial"/>
                <a:cs typeface="Questrial"/>
                <a:sym typeface="Questrial"/>
              </a:defRPr>
            </a:lvl2pPr>
            <a:lvl3pPr marL="1371600" marR="0" lvl="2" indent="-228600" algn="l" rtl="0">
              <a:spcBef>
                <a:spcPts val="1600"/>
              </a:spcBef>
              <a:spcAft>
                <a:spcPts val="0"/>
              </a:spcAft>
              <a:buClr>
                <a:schemeClr val="accent2"/>
              </a:buClr>
              <a:buSzPts val="1400"/>
              <a:buFont typeface="Noto Sans Symbols"/>
              <a:buNone/>
              <a:defRPr sz="1600" b="0" i="0" u="none" strike="noStrike" cap="none">
                <a:solidFill>
                  <a:srgbClr val="8F97C0"/>
                </a:solidFill>
                <a:latin typeface="Questrial"/>
                <a:ea typeface="Questrial"/>
                <a:cs typeface="Questrial"/>
                <a:sym typeface="Questrial"/>
              </a:defRPr>
            </a:lvl3pPr>
            <a:lvl4pPr marL="1828800" marR="0" lvl="3" indent="-228600" algn="l" rtl="0">
              <a:spcBef>
                <a:spcPts val="1600"/>
              </a:spcBef>
              <a:spcAft>
                <a:spcPts val="0"/>
              </a:spcAft>
              <a:buClr>
                <a:srgbClr val="8F97C0"/>
              </a:buClr>
              <a:buSzPts val="1400"/>
              <a:buFont typeface="Arial"/>
              <a:buNone/>
              <a:defRPr sz="1400" b="0" i="0" u="none" strike="noStrike" cap="none">
                <a:solidFill>
                  <a:srgbClr val="8F97C0"/>
                </a:solidFill>
                <a:latin typeface="Questrial"/>
                <a:ea typeface="Questrial"/>
                <a:cs typeface="Questrial"/>
                <a:sym typeface="Questrial"/>
              </a:defRPr>
            </a:lvl4pPr>
            <a:lvl5pPr marL="2286000" marR="0" lvl="4" indent="-228600" algn="l" rtl="0">
              <a:spcBef>
                <a:spcPts val="1600"/>
              </a:spcBef>
              <a:spcAft>
                <a:spcPts val="0"/>
              </a:spcAft>
              <a:buClr>
                <a:srgbClr val="8F97C0"/>
              </a:buClr>
              <a:buSzPts val="1400"/>
              <a:buFont typeface="Arial"/>
              <a:buNone/>
              <a:defRPr sz="1400" b="0" i="0" u="none" strike="noStrike" cap="none">
                <a:solidFill>
                  <a:srgbClr val="8F97C0"/>
                </a:solidFill>
                <a:latin typeface="Questrial"/>
                <a:ea typeface="Questrial"/>
                <a:cs typeface="Questrial"/>
                <a:sym typeface="Questrial"/>
              </a:defRPr>
            </a:lvl5pPr>
            <a:lvl6pPr marL="2743200" marR="0" lvl="5" indent="-228600" algn="l" rtl="0">
              <a:spcBef>
                <a:spcPts val="1600"/>
              </a:spcBef>
              <a:spcAft>
                <a:spcPts val="0"/>
              </a:spcAft>
              <a:buClr>
                <a:srgbClr val="8F97C0"/>
              </a:buClr>
              <a:buSzPts val="1400"/>
              <a:buFont typeface="Arial"/>
              <a:buNone/>
              <a:defRPr sz="1400" b="0" i="0" u="none" strike="noStrike" cap="none">
                <a:solidFill>
                  <a:srgbClr val="8F97C0"/>
                </a:solidFill>
                <a:latin typeface="Calibri"/>
                <a:ea typeface="Calibri"/>
                <a:cs typeface="Calibri"/>
                <a:sym typeface="Calibri"/>
              </a:defRPr>
            </a:lvl6pPr>
            <a:lvl7pPr marL="3200400" marR="0" lvl="6" indent="-228600" algn="l" rtl="0">
              <a:spcBef>
                <a:spcPts val="1600"/>
              </a:spcBef>
              <a:spcAft>
                <a:spcPts val="0"/>
              </a:spcAft>
              <a:buClr>
                <a:srgbClr val="8F97C0"/>
              </a:buClr>
              <a:buSzPts val="1400"/>
              <a:buFont typeface="Arial"/>
              <a:buNone/>
              <a:defRPr sz="1400" b="0" i="0" u="none" strike="noStrike" cap="none">
                <a:solidFill>
                  <a:srgbClr val="8F97C0"/>
                </a:solidFill>
                <a:latin typeface="Calibri"/>
                <a:ea typeface="Calibri"/>
                <a:cs typeface="Calibri"/>
                <a:sym typeface="Calibri"/>
              </a:defRPr>
            </a:lvl7pPr>
            <a:lvl8pPr marL="3657600" marR="0" lvl="7" indent="-228600" algn="l" rtl="0">
              <a:spcBef>
                <a:spcPts val="1600"/>
              </a:spcBef>
              <a:spcAft>
                <a:spcPts val="0"/>
              </a:spcAft>
              <a:buClr>
                <a:srgbClr val="8F97C0"/>
              </a:buClr>
              <a:buSzPts val="1400"/>
              <a:buFont typeface="Arial"/>
              <a:buNone/>
              <a:defRPr sz="1400" b="0" i="0" u="none" strike="noStrike" cap="none">
                <a:solidFill>
                  <a:srgbClr val="8F97C0"/>
                </a:solidFill>
                <a:latin typeface="Calibri"/>
                <a:ea typeface="Calibri"/>
                <a:cs typeface="Calibri"/>
                <a:sym typeface="Calibri"/>
              </a:defRPr>
            </a:lvl8pPr>
            <a:lvl9pPr marL="4114800" marR="0" lvl="8" indent="-228600" algn="l" rtl="0">
              <a:spcBef>
                <a:spcPts val="1600"/>
              </a:spcBef>
              <a:spcAft>
                <a:spcPts val="1600"/>
              </a:spcAft>
              <a:buClr>
                <a:srgbClr val="8F97C0"/>
              </a:buClr>
              <a:buSzPts val="1400"/>
              <a:buFont typeface="Arial"/>
              <a:buNone/>
              <a:defRPr sz="1400" b="0" i="0" u="none" strike="noStrike" cap="none">
                <a:solidFill>
                  <a:srgbClr val="8F97C0"/>
                </a:solidFill>
                <a:latin typeface="Calibri"/>
                <a:ea typeface="Calibri"/>
                <a:cs typeface="Calibri"/>
                <a:sym typeface="Calibri"/>
              </a:defRPr>
            </a:lvl9pPr>
          </a:lstStyle>
          <a:p>
            <a:endParaRPr/>
          </a:p>
        </p:txBody>
      </p:sp>
      <p:sp>
        <p:nvSpPr>
          <p:cNvPr id="133" name="Google Shape;133;p34"/>
          <p:cNvSpPr/>
          <p:nvPr/>
        </p:nvSpPr>
        <p:spPr>
          <a:xfrm>
            <a:off x="924307" y="1479300"/>
            <a:ext cx="5185800" cy="4875300"/>
          </a:xfrm>
          <a:prstGeom prst="roundRect">
            <a:avLst>
              <a:gd name="adj" fmla="val 16667"/>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p:cSld name="TITLE_AND_BODY_1">
    <p:spTree>
      <p:nvGrpSpPr>
        <p:cNvPr id="1" name="Shape 134"/>
        <p:cNvGrpSpPr/>
        <p:nvPr/>
      </p:nvGrpSpPr>
      <p:grpSpPr>
        <a:xfrm>
          <a:off x="0" y="0"/>
          <a:ext cx="0" cy="0"/>
          <a:chOff x="0" y="0"/>
          <a:chExt cx="0" cy="0"/>
        </a:xfrm>
      </p:grpSpPr>
      <p:sp>
        <p:nvSpPr>
          <p:cNvPr id="135" name="Google Shape;135;p35"/>
          <p:cNvSpPr txBox="1">
            <a:spLocks noGrp="1"/>
          </p:cNvSpPr>
          <p:nvPr>
            <p:ph type="title"/>
          </p:nvPr>
        </p:nvSpPr>
        <p:spPr>
          <a:xfrm>
            <a:off x="1635760" y="350815"/>
            <a:ext cx="6987000" cy="9153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2"/>
              </a:buClr>
              <a:buSzPts val="2800"/>
              <a:buFont typeface="Questrial"/>
              <a:buNone/>
              <a:defRPr sz="4400" b="0" i="0" u="none" strike="noStrike" cap="none">
                <a:solidFill>
                  <a:schemeClr val="dk2"/>
                </a:solidFill>
                <a:latin typeface="Questrial"/>
                <a:ea typeface="Questrial"/>
                <a:cs typeface="Questrial"/>
                <a:sym typeface="Questrial"/>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6"/>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37"/>
        <p:cNvGrpSpPr/>
        <p:nvPr/>
      </p:nvGrpSpPr>
      <p:grpSpPr>
        <a:xfrm>
          <a:off x="0" y="0"/>
          <a:ext cx="0" cy="0"/>
          <a:chOff x="0" y="0"/>
          <a:chExt cx="0" cy="0"/>
        </a:xfrm>
      </p:grpSpPr>
      <p:sp>
        <p:nvSpPr>
          <p:cNvPr id="138" name="Google Shape;138;p37"/>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9" name="Google Shape;139;p37"/>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pic>
        <p:nvPicPr>
          <p:cNvPr id="140" name="Google Shape;140;p37"/>
          <p:cNvPicPr preferRelativeResize="0"/>
          <p:nvPr/>
        </p:nvPicPr>
        <p:blipFill rotWithShape="1">
          <a:blip r:embed="rId2">
            <a:alphaModFix/>
          </a:blip>
          <a:srcRect/>
          <a:stretch/>
        </p:blipFill>
        <p:spPr>
          <a:xfrm>
            <a:off x="-9993" y="17489"/>
            <a:ext cx="6636775" cy="514349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4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SzPts val="3200"/>
              <a:buNone/>
              <a:defRPr sz="3200"/>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911673" y="486892"/>
            <a:ext cx="7317927" cy="103710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8"/>
          <p:cNvSpPr txBox="1">
            <a:spLocks noGrp="1"/>
          </p:cNvSpPr>
          <p:nvPr>
            <p:ph type="body" idx="1"/>
          </p:nvPr>
        </p:nvSpPr>
        <p:spPr>
          <a:xfrm>
            <a:off x="457200" y="2057400"/>
            <a:ext cx="8229600" cy="4068763"/>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800"/>
              <a:buNone/>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0"/>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10"/>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SzPts val="2800"/>
              <a:buNone/>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1256681" y="502281"/>
            <a:ext cx="7297840" cy="91535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1"/>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11"/>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 name="Google Shape;45;p11"/>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6" name="Google Shape;46;p11"/>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chemeClr val="dk1"/>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3.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1" descr="Minnesota PBIS Logo.jpg"/>
          <p:cNvPicPr preferRelativeResize="0"/>
          <p:nvPr/>
        </p:nvPicPr>
        <p:blipFill rotWithShape="1">
          <a:blip r:embed="rId5">
            <a:alphaModFix/>
          </a:blip>
          <a:srcRect/>
          <a:stretch/>
        </p:blipFill>
        <p:spPr>
          <a:xfrm>
            <a:off x="7490406" y="6132486"/>
            <a:ext cx="1653593" cy="72551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6"/>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8" name="Google Shape;28;p6" descr="Minnesota PBIS Logo.jpg"/>
          <p:cNvPicPr preferRelativeResize="0"/>
          <p:nvPr/>
        </p:nvPicPr>
        <p:blipFill rotWithShape="1">
          <a:blip r:embed="rId13">
            <a:alphaModFix/>
          </a:blip>
          <a:srcRect/>
          <a:stretch/>
        </p:blipFill>
        <p:spPr>
          <a:xfrm>
            <a:off x="7337542" y="6065416"/>
            <a:ext cx="1806457" cy="79258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1" name="Google Shape;71;p18"/>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72" name="Google Shape;72;p1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drive.google.com/file/d/13_W8ao2ljF1oSVNqUGyDpeXYp1F3uMdb/view?usp=sharing"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drive.google.com/open?id=1xXod8O4YistpGaExoagNJeb5JswmEVYhP4nKKeFmhgE"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drive.google.com/file/d/13_W8ao2ljF1oSVNqUGyDpeXYp1F3uMdb/view?usp=shar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https://drive.google.com/open?id=1xXod8O4YistpGaExoagNJeb5JswmEVYhP4nKKeFmhgE" TargetMode="External"/><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s://drive.google.com/file/d/1HSzB4vCuH-r9f4lYvZXwZQKulwAsctS0/view?usp=sharin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hyperlink" Target="https://ici.umn.edu/products/impact/182/over5.html"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jpg"/><Relationship Id="rId7" Type="http://schemas.openxmlformats.org/officeDocument/2006/relationships/image" Target="../media/image38.jpeg"/><Relationship Id="rId12"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37.jpg"/><Relationship Id="rId11" Type="http://schemas.openxmlformats.org/officeDocument/2006/relationships/image" Target="../media/image42.png"/><Relationship Id="rId5" Type="http://schemas.openxmlformats.org/officeDocument/2006/relationships/image" Target="../media/image36.jpe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9"/>
          <p:cNvSpPr txBox="1">
            <a:spLocks noGrp="1"/>
          </p:cNvSpPr>
          <p:nvPr>
            <p:ph type="ctrTitle"/>
          </p:nvPr>
        </p:nvSpPr>
        <p:spPr>
          <a:xfrm>
            <a:off x="508000" y="2803000"/>
            <a:ext cx="7772400" cy="147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dirty="0"/>
              <a:t>PBIS  Tier 1 </a:t>
            </a:r>
            <a:endParaRPr sz="3959" dirty="0"/>
          </a:p>
          <a:p>
            <a:pPr marL="0" lvl="0" indent="0" algn="ctr" rtl="0">
              <a:spcBef>
                <a:spcPts val="0"/>
              </a:spcBef>
              <a:spcAft>
                <a:spcPts val="0"/>
              </a:spcAft>
              <a:buClr>
                <a:schemeClr val="dk2"/>
              </a:buClr>
              <a:buSzPts val="3959"/>
              <a:buFont typeface="Twentieth Century"/>
              <a:buNone/>
            </a:pPr>
            <a:r>
              <a:rPr lang="en-US" sz="3959" dirty="0"/>
              <a:t>Team Training</a:t>
            </a:r>
            <a:br>
              <a:rPr lang="en-US" sz="3959" dirty="0"/>
            </a:br>
            <a:endParaRPr sz="3959" dirty="0">
              <a:solidFill>
                <a:srgbClr val="DD8047"/>
              </a:solidFill>
            </a:endParaRPr>
          </a:p>
        </p:txBody>
      </p:sp>
      <p:sp>
        <p:nvSpPr>
          <p:cNvPr id="148" name="Google Shape;148;p39"/>
          <p:cNvSpPr/>
          <p:nvPr/>
        </p:nvSpPr>
        <p:spPr>
          <a:xfrm>
            <a:off x="508000" y="3806288"/>
            <a:ext cx="8458200" cy="2287806"/>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None/>
            </a:pPr>
            <a:r>
              <a:rPr lang="en-US" sz="4000" b="1" i="0" u="none" strike="noStrike" cap="none" dirty="0">
                <a:solidFill>
                  <a:srgbClr val="DD8047"/>
                </a:solidFill>
                <a:latin typeface="Twentieth Century"/>
                <a:ea typeface="Twentieth Century"/>
                <a:cs typeface="Twentieth Century"/>
                <a:sym typeface="Twentieth Century"/>
              </a:rPr>
              <a:t>Problem Behavior Definitions &amp; Discipline Policies (TFI 1.5 &amp; 1.6</a:t>
            </a:r>
            <a:r>
              <a:rPr lang="en-US" sz="4000" b="1" i="0" u="none" strike="noStrike" cap="none" dirty="0" smtClean="0">
                <a:solidFill>
                  <a:srgbClr val="DD8047"/>
                </a:solidFill>
                <a:latin typeface="Twentieth Century"/>
                <a:ea typeface="Twentieth Century"/>
                <a:cs typeface="Twentieth Century"/>
                <a:sym typeface="Twentieth Century"/>
              </a:rPr>
              <a:t>)</a:t>
            </a:r>
            <a:endParaRPr sz="4000" b="1" i="0" u="none" strike="noStrike" cap="none" dirty="0">
              <a:solidFill>
                <a:srgbClr val="DD8047"/>
              </a:solidFill>
              <a:latin typeface="Twentieth Century"/>
              <a:ea typeface="Twentieth Century"/>
              <a:cs typeface="Twentieth Century"/>
              <a:sym typeface="Twentieth Century"/>
            </a:endParaRPr>
          </a:p>
        </p:txBody>
      </p:sp>
      <p:pic>
        <p:nvPicPr>
          <p:cNvPr id="149" name="Google Shape;149;p39" descr="The logo has Minnesota printed in green in the upper left corner.  PBIS is printed in blue and the S looks like a river with a red, yellow and green tree next to it. " title="Minnesota PBIS Logo"/>
          <p:cNvPicPr preferRelativeResize="0"/>
          <p:nvPr/>
        </p:nvPicPr>
        <p:blipFill rotWithShape="1">
          <a:blip r:embed="rId3">
            <a:alphaModFix/>
          </a:blip>
          <a:srcRect/>
          <a:stretch/>
        </p:blipFill>
        <p:spPr>
          <a:xfrm>
            <a:off x="2198909" y="190500"/>
            <a:ext cx="5204775" cy="228359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8"/>
          <p:cNvSpPr txBox="1"/>
          <p:nvPr/>
        </p:nvSpPr>
        <p:spPr>
          <a:xfrm>
            <a:off x="1309075" y="6022600"/>
            <a:ext cx="56964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Twentieth Century"/>
                <a:ea typeface="Twentieth Century"/>
                <a:cs typeface="Twentieth Century"/>
                <a:sym typeface="Twentieth Century"/>
              </a:rPr>
              <a:t>Team Training Workbook: Section 1.5/1.6 </a:t>
            </a:r>
            <a:endParaRPr sz="1800" b="1">
              <a:solidFill>
                <a:schemeClr val="dk1"/>
              </a:solidFill>
              <a:latin typeface="Twentieth Century"/>
              <a:ea typeface="Twentieth Century"/>
              <a:cs typeface="Twentieth Century"/>
              <a:sym typeface="Twentieth Century"/>
            </a:endParaRPr>
          </a:p>
        </p:txBody>
      </p:sp>
      <p:pic>
        <p:nvPicPr>
          <p:cNvPr id="232" name="Google Shape;232;p48" descr="Defiance, insubordination, non-compliance: student engages in brief or low intensity failure to follow directions or talks back. &#10;Disrespect: student delivers low intensity, socially rude or dismissive messages to adults or students.&#10;Disruption: Student engage in low intensity but inappropriate disruption.&#10;Dress code violation: student wears clothing that is near but not within the dress code guidelines defined the school/district.&#10;Inappropriate language: student engages in low intensity instance of inappropriate language.&#10;Other: students engages in any other minor problem behaviors that do not fall within the above categories.&#10;Physical contact/physical aggression: student engages in non-serious but inappropriate physical contact.&#10;Property misuse: student engages in low intensity misuse of property.&#10;Tardy: student arrives at class after the bell or signal that class has started.&#10;Technology violation: student engages in non-seriour but inappropriate as defined by school use of cell phone, pager, music/video player, camera, and/or computer." title="Minor problem behavior definitions"/>
          <p:cNvPicPr preferRelativeResize="0">
            <a:picLocks noGrp="1"/>
          </p:cNvPicPr>
          <p:nvPr>
            <p:ph type="body" idx="1"/>
          </p:nvPr>
        </p:nvPicPr>
        <p:blipFill rotWithShape="1">
          <a:blip r:embed="rId3">
            <a:alphaModFix/>
          </a:blip>
          <a:srcRect l="-2202" r="-652"/>
          <a:stretch/>
        </p:blipFill>
        <p:spPr>
          <a:xfrm>
            <a:off x="1309075" y="1122200"/>
            <a:ext cx="7233900" cy="4854600"/>
          </a:xfrm>
          <a:prstGeom prst="rect">
            <a:avLst/>
          </a:prstGeom>
          <a:noFill/>
          <a:ln>
            <a:noFill/>
          </a:ln>
        </p:spPr>
      </p:pic>
      <p:sp>
        <p:nvSpPr>
          <p:cNvPr id="233" name="Google Shape;233;p48"/>
          <p:cNvSpPr txBox="1">
            <a:spLocks noGrp="1"/>
          </p:cNvSpPr>
          <p:nvPr>
            <p:ph type="title"/>
          </p:nvPr>
        </p:nvSpPr>
        <p:spPr>
          <a:xfrm>
            <a:off x="591624" y="397500"/>
            <a:ext cx="7131300" cy="678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34991"/>
              </a:buClr>
              <a:buSzPts val="3959"/>
              <a:buFont typeface="Twentieth Century"/>
              <a:buNone/>
            </a:pPr>
            <a:r>
              <a:rPr lang="en-US" sz="3959">
                <a:solidFill>
                  <a:srgbClr val="334991"/>
                </a:solidFill>
              </a:rPr>
              <a:t>Minor Examples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9"/>
          <p:cNvSpPr txBox="1"/>
          <p:nvPr/>
        </p:nvSpPr>
        <p:spPr>
          <a:xfrm>
            <a:off x="1295225" y="6246350"/>
            <a:ext cx="5913600" cy="36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1">
                <a:solidFill>
                  <a:schemeClr val="dk1"/>
                </a:solidFill>
                <a:latin typeface="Twentieth Century"/>
                <a:ea typeface="Twentieth Century"/>
                <a:cs typeface="Twentieth Century"/>
                <a:sym typeface="Twentieth Century"/>
              </a:rPr>
              <a:t>Team Training Workbook: Section 1.5/1.6  </a:t>
            </a:r>
            <a:endParaRPr sz="1800" b="1">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endParaRPr sz="1800" b="1">
              <a:solidFill>
                <a:schemeClr val="dk1"/>
              </a:solidFill>
              <a:latin typeface="Twentieth Century"/>
              <a:ea typeface="Twentieth Century"/>
              <a:cs typeface="Twentieth Century"/>
              <a:sym typeface="Twentieth Century"/>
            </a:endParaRPr>
          </a:p>
        </p:txBody>
      </p:sp>
      <p:pic>
        <p:nvPicPr>
          <p:cNvPr id="240" name="Google Shape;240;p49" descr="Disrespect: student delivers socially rude or dismissive message to adults or students.&#10;Disruption: Student engages in behavior causing an interruption in a class or activity.  Disruption includes sustained loud talk, yelling, or screaming; noise with materials; horseplay or roughhousing; and/or sustained out of seat behavior.&#10;Dress code violation: student wears clothing that does not fit with the dress code guidelins practiced by the school/district.&#10;Fighting: student is involved in mutual participation in an incident involving physical violence.&#10;" title="Major problem behavior definitions"/>
          <p:cNvPicPr preferRelativeResize="0"/>
          <p:nvPr/>
        </p:nvPicPr>
        <p:blipFill rotWithShape="1">
          <a:blip r:embed="rId3">
            <a:alphaModFix/>
          </a:blip>
          <a:srcRect/>
          <a:stretch/>
        </p:blipFill>
        <p:spPr>
          <a:xfrm>
            <a:off x="1295227" y="2939267"/>
            <a:ext cx="6822402" cy="3307093"/>
          </a:xfrm>
          <a:prstGeom prst="rect">
            <a:avLst/>
          </a:prstGeom>
          <a:noFill/>
          <a:ln>
            <a:noFill/>
          </a:ln>
        </p:spPr>
      </p:pic>
      <p:pic>
        <p:nvPicPr>
          <p:cNvPr id="241" name="Google Shape;241;p49" title="Major problem behavior definitions"/>
          <p:cNvPicPr preferRelativeResize="0">
            <a:picLocks noGrp="1"/>
          </p:cNvPicPr>
          <p:nvPr>
            <p:ph type="body" idx="1"/>
          </p:nvPr>
        </p:nvPicPr>
        <p:blipFill rotWithShape="1">
          <a:blip r:embed="rId4">
            <a:alphaModFix/>
          </a:blip>
          <a:srcRect t="-46502" b="-46502"/>
          <a:stretch/>
        </p:blipFill>
        <p:spPr>
          <a:xfrm>
            <a:off x="1230000" y="184900"/>
            <a:ext cx="6885300" cy="3693300"/>
          </a:xfrm>
          <a:prstGeom prst="rect">
            <a:avLst/>
          </a:prstGeom>
          <a:noFill/>
          <a:ln>
            <a:noFill/>
          </a:ln>
        </p:spPr>
      </p:pic>
      <p:sp>
        <p:nvSpPr>
          <p:cNvPr id="242" name="Google Shape;242;p49"/>
          <p:cNvSpPr txBox="1">
            <a:spLocks noGrp="1"/>
          </p:cNvSpPr>
          <p:nvPr>
            <p:ph type="title"/>
          </p:nvPr>
        </p:nvSpPr>
        <p:spPr>
          <a:xfrm>
            <a:off x="1635760" y="288119"/>
            <a:ext cx="6771840" cy="71323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34991"/>
              </a:buClr>
              <a:buSzPts val="3959"/>
              <a:buFont typeface="Twentieth Century"/>
              <a:buNone/>
            </a:pPr>
            <a:r>
              <a:rPr lang="en-US" sz="3959">
                <a:solidFill>
                  <a:srgbClr val="334991"/>
                </a:solidFill>
              </a:rPr>
              <a:t>Major Examples </a:t>
            </a:r>
            <a:endParaRPr sz="243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50" descr="This is the vertical line in the T chart" title="T chart"/>
          <p:cNvPicPr preferRelativeResize="0"/>
          <p:nvPr/>
        </p:nvPicPr>
        <p:blipFill rotWithShape="1">
          <a:blip r:embed="rId3">
            <a:alphaModFix/>
          </a:blip>
          <a:srcRect/>
          <a:stretch/>
        </p:blipFill>
        <p:spPr>
          <a:xfrm>
            <a:off x="4466273" y="1411661"/>
            <a:ext cx="45719" cy="4410493"/>
          </a:xfrm>
          <a:prstGeom prst="rect">
            <a:avLst/>
          </a:prstGeom>
          <a:noFill/>
          <a:ln>
            <a:noFill/>
          </a:ln>
        </p:spPr>
      </p:pic>
      <p:pic>
        <p:nvPicPr>
          <p:cNvPr id="249" name="Google Shape;249;p50" descr="This is the horizontal line in the T chart." title="T chart"/>
          <p:cNvPicPr preferRelativeResize="0"/>
          <p:nvPr/>
        </p:nvPicPr>
        <p:blipFill rotWithShape="1">
          <a:blip r:embed="rId4">
            <a:alphaModFix/>
          </a:blip>
          <a:srcRect/>
          <a:stretch/>
        </p:blipFill>
        <p:spPr>
          <a:xfrm>
            <a:off x="915830" y="1811711"/>
            <a:ext cx="7102315" cy="55722"/>
          </a:xfrm>
          <a:prstGeom prst="rect">
            <a:avLst/>
          </a:prstGeom>
          <a:noFill/>
          <a:ln>
            <a:noFill/>
          </a:ln>
        </p:spPr>
      </p:pic>
      <p:sp>
        <p:nvSpPr>
          <p:cNvPr id="250" name="Google Shape;250;p50"/>
          <p:cNvSpPr txBox="1"/>
          <p:nvPr/>
        </p:nvSpPr>
        <p:spPr>
          <a:xfrm>
            <a:off x="4687730" y="1165860"/>
            <a:ext cx="3330300" cy="4619700"/>
          </a:xfrm>
          <a:prstGeom prst="rect">
            <a:avLst/>
          </a:prstGeom>
          <a:noFill/>
          <a:ln>
            <a:noFill/>
          </a:ln>
        </p:spPr>
        <p:txBody>
          <a:bodyPr spcFirstLastPara="1" wrap="square" lIns="0" tIns="0" rIns="0" bIns="0" anchor="t" anchorCtr="0">
            <a:noAutofit/>
          </a:bodyPr>
          <a:lstStyle/>
          <a:p>
            <a:pPr marL="0" marR="0" lvl="0" indent="0" algn="ctr" rtl="0">
              <a:lnSpc>
                <a:spcPct val="95000"/>
              </a:lnSpc>
              <a:spcBef>
                <a:spcPts val="0"/>
              </a:spcBef>
              <a:spcAft>
                <a:spcPts val="0"/>
              </a:spcAft>
              <a:buNone/>
            </a:pPr>
            <a:r>
              <a:rPr lang="en-US" sz="2000" b="1">
                <a:solidFill>
                  <a:srgbClr val="4BACC6"/>
                </a:solidFill>
                <a:latin typeface="Calibri"/>
                <a:ea typeface="Calibri"/>
                <a:cs typeface="Calibri"/>
                <a:sym typeface="Calibri"/>
              </a:rPr>
              <a:t>Office Managed Behavior (Major)</a:t>
            </a:r>
            <a:br>
              <a:rPr lang="en-US" sz="2000" b="1">
                <a:solidFill>
                  <a:srgbClr val="4BACC6"/>
                </a:solidFill>
                <a:latin typeface="Calibri"/>
                <a:ea typeface="Calibri"/>
                <a:cs typeface="Calibri"/>
                <a:sym typeface="Calibri"/>
              </a:rPr>
            </a:br>
            <a:endParaRPr sz="2000">
              <a:solidFill>
                <a:srgbClr val="4BACC6"/>
              </a:solidFill>
              <a:latin typeface="Calibri"/>
              <a:ea typeface="Calibri"/>
              <a:cs typeface="Calibri"/>
              <a:sym typeface="Calibri"/>
            </a:endParaRPr>
          </a:p>
          <a:p>
            <a:pPr marL="452437"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Attendance/Tardy</a:t>
            </a:r>
            <a:endParaRPr/>
          </a:p>
          <a:p>
            <a:pPr marL="452437"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Vandalism</a:t>
            </a:r>
            <a:endParaRPr/>
          </a:p>
          <a:p>
            <a:pPr marL="452437"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Substances</a:t>
            </a:r>
            <a:endParaRPr/>
          </a:p>
          <a:p>
            <a:pPr marL="452437"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Weapons</a:t>
            </a:r>
            <a:endParaRPr/>
          </a:p>
          <a:p>
            <a:pPr marL="452437"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Profanity directed at Adults</a:t>
            </a:r>
            <a:endParaRPr/>
          </a:p>
          <a:p>
            <a:pPr marL="452437"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Fighting</a:t>
            </a:r>
            <a:endParaRPr/>
          </a:p>
          <a:p>
            <a:pPr marL="452437"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Verbal/Physical intimidation</a:t>
            </a:r>
            <a:endParaRPr/>
          </a:p>
          <a:p>
            <a:pPr marL="452437"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Major stealing</a:t>
            </a:r>
            <a:endParaRPr/>
          </a:p>
          <a:p>
            <a:pPr marL="452437"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Cutting school</a:t>
            </a:r>
            <a:endParaRPr/>
          </a:p>
          <a:p>
            <a:pPr marL="452437"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Wanderers</a:t>
            </a:r>
            <a:endParaRPr/>
          </a:p>
          <a:p>
            <a:pPr marL="452437"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Gang Related Activity</a:t>
            </a:r>
            <a:endParaRPr/>
          </a:p>
          <a:p>
            <a:pPr marL="452437"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Chronic Dress Code Violation</a:t>
            </a:r>
            <a:endParaRPr/>
          </a:p>
          <a:p>
            <a:pPr marL="452437"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Harassment (including sexual)</a:t>
            </a:r>
            <a:endParaRPr/>
          </a:p>
          <a:p>
            <a:pPr marL="452437"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Disrespect</a:t>
            </a:r>
            <a:endParaRPr/>
          </a:p>
          <a:p>
            <a:pPr marL="452437"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Disruption</a:t>
            </a:r>
            <a:endParaRPr/>
          </a:p>
          <a:p>
            <a:pPr marL="452437"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Defiance </a:t>
            </a:r>
            <a:endParaRPr/>
          </a:p>
        </p:txBody>
      </p:sp>
      <p:sp>
        <p:nvSpPr>
          <p:cNvPr id="251" name="Google Shape;251;p50"/>
          <p:cNvSpPr txBox="1">
            <a:spLocks noGrp="1"/>
          </p:cNvSpPr>
          <p:nvPr>
            <p:ph type="body" idx="1"/>
          </p:nvPr>
        </p:nvSpPr>
        <p:spPr>
          <a:xfrm>
            <a:off x="915829" y="1165860"/>
            <a:ext cx="3413400" cy="4834800"/>
          </a:xfrm>
          <a:prstGeom prst="rect">
            <a:avLst/>
          </a:prstGeom>
          <a:noFill/>
          <a:ln>
            <a:noFill/>
          </a:ln>
        </p:spPr>
        <p:txBody>
          <a:bodyPr spcFirstLastPara="1" wrap="square" lIns="0" tIns="0" rIns="0" bIns="0" anchor="t" anchorCtr="0">
            <a:noAutofit/>
          </a:bodyPr>
          <a:lstStyle/>
          <a:p>
            <a:pPr marL="0" lvl="0" indent="0" algn="ctr" rtl="0">
              <a:lnSpc>
                <a:spcPct val="85000"/>
              </a:lnSpc>
              <a:spcBef>
                <a:spcPts val="0"/>
              </a:spcBef>
              <a:spcAft>
                <a:spcPts val="0"/>
              </a:spcAft>
              <a:buSzPts val="2000"/>
              <a:buNone/>
            </a:pPr>
            <a:r>
              <a:rPr lang="en-US" sz="2000" b="1" dirty="0">
                <a:solidFill>
                  <a:srgbClr val="F79646"/>
                </a:solidFill>
                <a:latin typeface="Twentieth Century"/>
                <a:ea typeface="Twentieth Century"/>
                <a:cs typeface="Twentieth Century"/>
                <a:sym typeface="Twentieth Century"/>
              </a:rPr>
              <a:t>Teacher Managed Behavior (Minor)</a:t>
            </a:r>
            <a:br>
              <a:rPr lang="en-US" sz="2000" b="1" dirty="0">
                <a:solidFill>
                  <a:srgbClr val="F79646"/>
                </a:solidFill>
                <a:latin typeface="Twentieth Century"/>
                <a:ea typeface="Twentieth Century"/>
                <a:cs typeface="Twentieth Century"/>
                <a:sym typeface="Twentieth Century"/>
              </a:rPr>
            </a:br>
            <a:endParaRPr sz="2800" dirty="0">
              <a:solidFill>
                <a:srgbClr val="F79646"/>
              </a:solidFill>
              <a:latin typeface="Twentieth Century"/>
              <a:ea typeface="Twentieth Century"/>
              <a:cs typeface="Twentieth Century"/>
              <a:sym typeface="Twentieth Century"/>
            </a:endParaRPr>
          </a:p>
          <a:p>
            <a:pPr marL="408622" lvl="1" indent="-305752" algn="l" rtl="0">
              <a:lnSpc>
                <a:spcPct val="85000"/>
              </a:lnSpc>
              <a:spcBef>
                <a:spcPts val="0"/>
              </a:spcBef>
              <a:spcAft>
                <a:spcPts val="0"/>
              </a:spcAft>
              <a:buClr>
                <a:srgbClr val="F79646"/>
              </a:buClr>
              <a:buSzPts val="1600"/>
              <a:buFont typeface="Twentieth Century"/>
              <a:buChar char="•"/>
            </a:pPr>
            <a:r>
              <a:rPr lang="en-US" sz="1600" dirty="0">
                <a:solidFill>
                  <a:srgbClr val="F79646"/>
                </a:solidFill>
                <a:latin typeface="Twentieth Century"/>
                <a:ea typeface="Twentieth Century"/>
                <a:cs typeface="Twentieth Century"/>
                <a:sym typeface="Twentieth Century"/>
              </a:rPr>
              <a:t>Attendance/Tardy – Inform parents </a:t>
            </a:r>
            <a:br>
              <a:rPr lang="en-US" sz="1600" dirty="0">
                <a:solidFill>
                  <a:srgbClr val="F79646"/>
                </a:solidFill>
                <a:latin typeface="Twentieth Century"/>
                <a:ea typeface="Twentieth Century"/>
                <a:cs typeface="Twentieth Century"/>
                <a:sym typeface="Twentieth Century"/>
              </a:rPr>
            </a:br>
            <a:r>
              <a:rPr lang="en-US" sz="1600" dirty="0">
                <a:solidFill>
                  <a:srgbClr val="F79646"/>
                </a:solidFill>
                <a:latin typeface="Twentieth Century"/>
                <a:ea typeface="Twentieth Century"/>
                <a:cs typeface="Twentieth Century"/>
                <a:sym typeface="Twentieth Century"/>
              </a:rPr>
              <a:t>on effect on academic performance</a:t>
            </a:r>
            <a:endParaRPr dirty="0"/>
          </a:p>
          <a:p>
            <a:pPr marL="408622" lvl="1" indent="-305752" algn="l" rtl="0">
              <a:lnSpc>
                <a:spcPct val="85000"/>
              </a:lnSpc>
              <a:spcBef>
                <a:spcPts val="0"/>
              </a:spcBef>
              <a:spcAft>
                <a:spcPts val="0"/>
              </a:spcAft>
              <a:buClr>
                <a:srgbClr val="F79646"/>
              </a:buClr>
              <a:buSzPts val="1600"/>
              <a:buFont typeface="Twentieth Century"/>
              <a:buChar char="•"/>
            </a:pPr>
            <a:r>
              <a:rPr lang="en-US" sz="1600" dirty="0">
                <a:solidFill>
                  <a:srgbClr val="F79646"/>
                </a:solidFill>
                <a:latin typeface="Twentieth Century"/>
                <a:ea typeface="Twentieth Century"/>
                <a:cs typeface="Twentieth Century"/>
                <a:sym typeface="Twentieth Century"/>
              </a:rPr>
              <a:t>Profanity directed at student</a:t>
            </a:r>
            <a:endParaRPr dirty="0"/>
          </a:p>
          <a:p>
            <a:pPr marL="408622" lvl="1" indent="-305752" algn="l" rtl="0">
              <a:lnSpc>
                <a:spcPct val="85000"/>
              </a:lnSpc>
              <a:spcBef>
                <a:spcPts val="0"/>
              </a:spcBef>
              <a:spcAft>
                <a:spcPts val="0"/>
              </a:spcAft>
              <a:buClr>
                <a:srgbClr val="F79646"/>
              </a:buClr>
              <a:buSzPts val="1600"/>
              <a:buFont typeface="Twentieth Century"/>
              <a:buChar char="•"/>
            </a:pPr>
            <a:r>
              <a:rPr lang="en-US" sz="1600" dirty="0">
                <a:solidFill>
                  <a:srgbClr val="F79646"/>
                </a:solidFill>
                <a:latin typeface="Twentieth Century"/>
                <a:ea typeface="Twentieth Century"/>
                <a:cs typeface="Twentieth Century"/>
                <a:sym typeface="Twentieth Century"/>
              </a:rPr>
              <a:t>Gum chewing</a:t>
            </a:r>
            <a:endParaRPr dirty="0"/>
          </a:p>
          <a:p>
            <a:pPr marL="408622" lvl="1" indent="-305752" algn="l" rtl="0">
              <a:lnSpc>
                <a:spcPct val="85000"/>
              </a:lnSpc>
              <a:spcBef>
                <a:spcPts val="0"/>
              </a:spcBef>
              <a:spcAft>
                <a:spcPts val="0"/>
              </a:spcAft>
              <a:buClr>
                <a:srgbClr val="F79646"/>
              </a:buClr>
              <a:buSzPts val="1600"/>
              <a:buFont typeface="Twentieth Century"/>
              <a:buChar char="•"/>
            </a:pPr>
            <a:r>
              <a:rPr lang="en-US" sz="1600" dirty="0">
                <a:solidFill>
                  <a:srgbClr val="F79646"/>
                </a:solidFill>
                <a:latin typeface="Twentieth Century"/>
                <a:ea typeface="Twentieth Century"/>
                <a:cs typeface="Twentieth Century"/>
                <a:sym typeface="Twentieth Century"/>
              </a:rPr>
              <a:t>Homework</a:t>
            </a:r>
            <a:endParaRPr dirty="0"/>
          </a:p>
          <a:p>
            <a:pPr marL="408622" lvl="1" indent="-305752" algn="l" rtl="0">
              <a:lnSpc>
                <a:spcPct val="85000"/>
              </a:lnSpc>
              <a:spcBef>
                <a:spcPts val="0"/>
              </a:spcBef>
              <a:spcAft>
                <a:spcPts val="0"/>
              </a:spcAft>
              <a:buClr>
                <a:srgbClr val="F79646"/>
              </a:buClr>
              <a:buSzPts val="1600"/>
              <a:buFont typeface="Twentieth Century"/>
              <a:buChar char="•"/>
            </a:pPr>
            <a:r>
              <a:rPr lang="en-US" sz="1600" dirty="0">
                <a:solidFill>
                  <a:srgbClr val="F79646"/>
                </a:solidFill>
                <a:latin typeface="Twentieth Century"/>
                <a:ea typeface="Twentieth Century"/>
                <a:cs typeface="Twentieth Century"/>
                <a:sym typeface="Twentieth Century"/>
              </a:rPr>
              <a:t>No supplies</a:t>
            </a:r>
            <a:endParaRPr dirty="0"/>
          </a:p>
          <a:p>
            <a:pPr marL="408622" lvl="1" indent="-305752" algn="l" rtl="0">
              <a:lnSpc>
                <a:spcPct val="85000"/>
              </a:lnSpc>
              <a:spcBef>
                <a:spcPts val="0"/>
              </a:spcBef>
              <a:spcAft>
                <a:spcPts val="0"/>
              </a:spcAft>
              <a:buClr>
                <a:srgbClr val="F79646"/>
              </a:buClr>
              <a:buSzPts val="1600"/>
              <a:buFont typeface="Twentieth Century"/>
              <a:buChar char="•"/>
            </a:pPr>
            <a:r>
              <a:rPr lang="en-US" sz="1600" dirty="0">
                <a:solidFill>
                  <a:srgbClr val="F79646"/>
                </a:solidFill>
                <a:latin typeface="Twentieth Century"/>
                <a:ea typeface="Twentieth Century"/>
                <a:cs typeface="Twentieth Century"/>
                <a:sym typeface="Twentieth Century"/>
              </a:rPr>
              <a:t>Tattling</a:t>
            </a:r>
            <a:endParaRPr dirty="0"/>
          </a:p>
          <a:p>
            <a:pPr marL="408622" lvl="1" indent="-305752" algn="l" rtl="0">
              <a:lnSpc>
                <a:spcPct val="85000"/>
              </a:lnSpc>
              <a:spcBef>
                <a:spcPts val="0"/>
              </a:spcBef>
              <a:spcAft>
                <a:spcPts val="0"/>
              </a:spcAft>
              <a:buClr>
                <a:srgbClr val="F79646"/>
              </a:buClr>
              <a:buSzPts val="1600"/>
              <a:buFont typeface="Twentieth Century"/>
              <a:buChar char="•"/>
            </a:pPr>
            <a:r>
              <a:rPr lang="en-US" sz="1600" dirty="0">
                <a:solidFill>
                  <a:srgbClr val="F79646"/>
                </a:solidFill>
                <a:latin typeface="Twentieth Century"/>
                <a:ea typeface="Twentieth Century"/>
                <a:cs typeface="Twentieth Century"/>
                <a:sym typeface="Twentieth Century"/>
              </a:rPr>
              <a:t>Non-compliance</a:t>
            </a:r>
            <a:endParaRPr dirty="0"/>
          </a:p>
          <a:p>
            <a:pPr marL="408622" lvl="1" indent="-305752" algn="l" rtl="0">
              <a:lnSpc>
                <a:spcPct val="85000"/>
              </a:lnSpc>
              <a:spcBef>
                <a:spcPts val="0"/>
              </a:spcBef>
              <a:spcAft>
                <a:spcPts val="0"/>
              </a:spcAft>
              <a:buClr>
                <a:srgbClr val="F79646"/>
              </a:buClr>
              <a:buSzPts val="1600"/>
              <a:buFont typeface="Twentieth Century"/>
              <a:buChar char="•"/>
            </a:pPr>
            <a:r>
              <a:rPr lang="en-US" sz="1600" dirty="0">
                <a:solidFill>
                  <a:srgbClr val="F79646"/>
                </a:solidFill>
                <a:latin typeface="Twentieth Century"/>
                <a:ea typeface="Twentieth Century"/>
                <a:cs typeface="Twentieth Century"/>
                <a:sym typeface="Twentieth Century"/>
              </a:rPr>
              <a:t>Name calling</a:t>
            </a:r>
            <a:endParaRPr dirty="0"/>
          </a:p>
          <a:p>
            <a:pPr marL="408622" lvl="1" indent="-305752" algn="l" rtl="0">
              <a:lnSpc>
                <a:spcPct val="85000"/>
              </a:lnSpc>
              <a:spcBef>
                <a:spcPts val="0"/>
              </a:spcBef>
              <a:spcAft>
                <a:spcPts val="0"/>
              </a:spcAft>
              <a:buClr>
                <a:srgbClr val="F79646"/>
              </a:buClr>
              <a:buSzPts val="1600"/>
              <a:buFont typeface="Twentieth Century"/>
              <a:buChar char="•"/>
            </a:pPr>
            <a:r>
              <a:rPr lang="en-US" sz="1600" dirty="0">
                <a:solidFill>
                  <a:srgbClr val="F79646"/>
                </a:solidFill>
                <a:latin typeface="Twentieth Century"/>
                <a:ea typeface="Twentieth Century"/>
                <a:cs typeface="Twentieth Century"/>
                <a:sym typeface="Twentieth Century"/>
              </a:rPr>
              <a:t>Lying</a:t>
            </a:r>
            <a:endParaRPr dirty="0"/>
          </a:p>
          <a:p>
            <a:pPr marL="408622" lvl="1" indent="-305752" algn="l" rtl="0">
              <a:lnSpc>
                <a:spcPct val="85000"/>
              </a:lnSpc>
              <a:spcBef>
                <a:spcPts val="0"/>
              </a:spcBef>
              <a:spcAft>
                <a:spcPts val="0"/>
              </a:spcAft>
              <a:buClr>
                <a:srgbClr val="F79646"/>
              </a:buClr>
              <a:buSzPts val="1600"/>
              <a:buFont typeface="Twentieth Century"/>
              <a:buChar char="•"/>
            </a:pPr>
            <a:r>
              <a:rPr lang="en-US" sz="1600" dirty="0">
                <a:solidFill>
                  <a:srgbClr val="F79646"/>
                </a:solidFill>
                <a:latin typeface="Twentieth Century"/>
                <a:ea typeface="Twentieth Century"/>
                <a:cs typeface="Twentieth Century"/>
                <a:sym typeface="Twentieth Century"/>
              </a:rPr>
              <a:t>Minor stealing</a:t>
            </a:r>
            <a:endParaRPr dirty="0"/>
          </a:p>
          <a:p>
            <a:pPr marL="408622" lvl="1" indent="-305752" algn="l" rtl="0">
              <a:lnSpc>
                <a:spcPct val="85000"/>
              </a:lnSpc>
              <a:spcBef>
                <a:spcPts val="0"/>
              </a:spcBef>
              <a:spcAft>
                <a:spcPts val="0"/>
              </a:spcAft>
              <a:buClr>
                <a:srgbClr val="F79646"/>
              </a:buClr>
              <a:buSzPts val="1600"/>
              <a:buFont typeface="Twentieth Century"/>
              <a:buChar char="•"/>
            </a:pPr>
            <a:r>
              <a:rPr lang="en-US" sz="1600" dirty="0">
                <a:solidFill>
                  <a:srgbClr val="F79646"/>
                </a:solidFill>
                <a:latin typeface="Twentieth Century"/>
                <a:ea typeface="Twentieth Century"/>
                <a:cs typeface="Twentieth Century"/>
                <a:sym typeface="Twentieth Century"/>
              </a:rPr>
              <a:t>Cheating</a:t>
            </a:r>
            <a:endParaRPr dirty="0"/>
          </a:p>
          <a:p>
            <a:pPr marL="408622" lvl="1" indent="-305752" algn="l" rtl="0">
              <a:lnSpc>
                <a:spcPct val="85000"/>
              </a:lnSpc>
              <a:spcBef>
                <a:spcPts val="0"/>
              </a:spcBef>
              <a:spcAft>
                <a:spcPts val="0"/>
              </a:spcAft>
              <a:buClr>
                <a:srgbClr val="F79646"/>
              </a:buClr>
              <a:buSzPts val="1600"/>
              <a:buFont typeface="Twentieth Century"/>
              <a:buChar char="•"/>
            </a:pPr>
            <a:r>
              <a:rPr lang="en-US" sz="1600" dirty="0">
                <a:solidFill>
                  <a:srgbClr val="F79646"/>
                </a:solidFill>
                <a:latin typeface="Twentieth Century"/>
                <a:ea typeface="Twentieth Century"/>
                <a:cs typeface="Twentieth Century"/>
                <a:sym typeface="Twentieth Century"/>
              </a:rPr>
              <a:t>Dress Code Violations</a:t>
            </a:r>
            <a:endParaRPr dirty="0"/>
          </a:p>
          <a:p>
            <a:pPr marL="408622" lvl="1" indent="-305752" algn="l" rtl="0">
              <a:lnSpc>
                <a:spcPct val="85000"/>
              </a:lnSpc>
              <a:spcBef>
                <a:spcPts val="0"/>
              </a:spcBef>
              <a:spcAft>
                <a:spcPts val="0"/>
              </a:spcAft>
              <a:buClr>
                <a:srgbClr val="F79646"/>
              </a:buClr>
              <a:buSzPts val="1600"/>
              <a:buFont typeface="Twentieth Century"/>
              <a:buChar char="•"/>
            </a:pPr>
            <a:r>
              <a:rPr lang="en-US" sz="1600" dirty="0">
                <a:solidFill>
                  <a:srgbClr val="F79646"/>
                </a:solidFill>
                <a:latin typeface="Twentieth Century"/>
                <a:ea typeface="Twentieth Century"/>
                <a:cs typeface="Twentieth Century"/>
                <a:sym typeface="Twentieth Century"/>
              </a:rPr>
              <a:t>Minor Harassment</a:t>
            </a:r>
            <a:endParaRPr dirty="0"/>
          </a:p>
          <a:p>
            <a:pPr marL="408622" lvl="1" indent="-305752" algn="l" rtl="0">
              <a:lnSpc>
                <a:spcPct val="85000"/>
              </a:lnSpc>
              <a:spcBef>
                <a:spcPts val="0"/>
              </a:spcBef>
              <a:spcAft>
                <a:spcPts val="0"/>
              </a:spcAft>
              <a:buClr>
                <a:srgbClr val="F79646"/>
              </a:buClr>
              <a:buSzPts val="1600"/>
              <a:buFont typeface="Twentieth Century"/>
              <a:buChar char="•"/>
            </a:pPr>
            <a:r>
              <a:rPr lang="en-US" sz="1600" dirty="0">
                <a:solidFill>
                  <a:srgbClr val="F79646"/>
                </a:solidFill>
                <a:latin typeface="Twentieth Century"/>
                <a:ea typeface="Twentieth Century"/>
                <a:cs typeface="Twentieth Century"/>
                <a:sym typeface="Twentieth Century"/>
              </a:rPr>
              <a:t>Disrespect</a:t>
            </a:r>
            <a:endParaRPr dirty="0"/>
          </a:p>
          <a:p>
            <a:pPr marL="408622" lvl="1" indent="-305752" algn="l" rtl="0">
              <a:lnSpc>
                <a:spcPct val="85000"/>
              </a:lnSpc>
              <a:spcBef>
                <a:spcPts val="0"/>
              </a:spcBef>
              <a:spcAft>
                <a:spcPts val="0"/>
              </a:spcAft>
              <a:buClr>
                <a:srgbClr val="F79646"/>
              </a:buClr>
              <a:buSzPts val="1600"/>
              <a:buFont typeface="Twentieth Century"/>
              <a:buChar char="•"/>
            </a:pPr>
            <a:r>
              <a:rPr lang="en-US" sz="1600" dirty="0">
                <a:solidFill>
                  <a:srgbClr val="F79646"/>
                </a:solidFill>
                <a:latin typeface="Twentieth Century"/>
                <a:ea typeface="Twentieth Century"/>
                <a:cs typeface="Twentieth Century"/>
                <a:sym typeface="Twentieth Century"/>
              </a:rPr>
              <a:t>Disruption</a:t>
            </a:r>
            <a:endParaRPr dirty="0"/>
          </a:p>
          <a:p>
            <a:pPr marL="408622" lvl="1" indent="-305752" algn="l" rtl="0">
              <a:lnSpc>
                <a:spcPct val="85000"/>
              </a:lnSpc>
              <a:spcBef>
                <a:spcPts val="0"/>
              </a:spcBef>
              <a:spcAft>
                <a:spcPts val="0"/>
              </a:spcAft>
              <a:buClr>
                <a:srgbClr val="F79646"/>
              </a:buClr>
              <a:buSzPts val="1600"/>
              <a:buFont typeface="Twentieth Century"/>
              <a:buChar char="•"/>
            </a:pPr>
            <a:r>
              <a:rPr lang="en-US" sz="1600" dirty="0">
                <a:solidFill>
                  <a:srgbClr val="F79646"/>
                </a:solidFill>
                <a:latin typeface="Twentieth Century"/>
                <a:ea typeface="Twentieth Century"/>
                <a:cs typeface="Twentieth Century"/>
                <a:sym typeface="Twentieth Century"/>
              </a:rPr>
              <a:t>Defiance </a:t>
            </a:r>
            <a:endParaRPr dirty="0"/>
          </a:p>
          <a:p>
            <a:pPr marL="408622" lvl="1" indent="-191452" algn="l" rtl="0">
              <a:lnSpc>
                <a:spcPct val="85000"/>
              </a:lnSpc>
              <a:spcBef>
                <a:spcPts val="0"/>
              </a:spcBef>
              <a:spcAft>
                <a:spcPts val="0"/>
              </a:spcAft>
              <a:buClr>
                <a:srgbClr val="F79646"/>
              </a:buClr>
              <a:buSzPts val="1800"/>
              <a:buFont typeface="Twentieth Century"/>
              <a:buNone/>
            </a:pPr>
            <a:endParaRPr sz="1800" dirty="0">
              <a:solidFill>
                <a:srgbClr val="F79646"/>
              </a:solidFill>
              <a:latin typeface="Twentieth Century"/>
              <a:ea typeface="Twentieth Century"/>
              <a:cs typeface="Twentieth Century"/>
              <a:sym typeface="Twentieth Century"/>
            </a:endParaRPr>
          </a:p>
        </p:txBody>
      </p:sp>
      <p:sp>
        <p:nvSpPr>
          <p:cNvPr id="252" name="Google Shape;252;p50"/>
          <p:cNvSpPr txBox="1">
            <a:spLocks noGrp="1"/>
          </p:cNvSpPr>
          <p:nvPr>
            <p:ph type="title"/>
          </p:nvPr>
        </p:nvSpPr>
        <p:spPr>
          <a:xfrm>
            <a:off x="1152411" y="339777"/>
            <a:ext cx="6757200" cy="661500"/>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Clr>
                <a:schemeClr val="dk1"/>
              </a:buClr>
              <a:buSzPts val="3600"/>
              <a:buFont typeface="Twentieth Century"/>
              <a:buNone/>
            </a:pPr>
            <a:r>
              <a:rPr lang="en-US" sz="3600">
                <a:solidFill>
                  <a:schemeClr val="dk1"/>
                </a:solidFill>
                <a:latin typeface="Twentieth Century"/>
                <a:ea typeface="Twentieth Century"/>
                <a:cs typeface="Twentieth Century"/>
                <a:sym typeface="Twentieth Century"/>
              </a:rPr>
              <a:t>“T-Chart” School Example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66" name="Google Shape;266;p51"/>
          <p:cNvSpPr txBox="1">
            <a:spLocks noGrp="1"/>
          </p:cNvSpPr>
          <p:nvPr>
            <p:ph type="body" idx="1"/>
          </p:nvPr>
        </p:nvSpPr>
        <p:spPr>
          <a:xfrm>
            <a:off x="926404" y="1168928"/>
            <a:ext cx="3413400" cy="4831800"/>
          </a:xfrm>
          <a:prstGeom prst="rect">
            <a:avLst/>
          </a:prstGeom>
          <a:noFill/>
          <a:ln>
            <a:noFill/>
          </a:ln>
        </p:spPr>
        <p:txBody>
          <a:bodyPr spcFirstLastPara="1" wrap="square" lIns="0" tIns="0" rIns="0" bIns="0" anchor="t" anchorCtr="0">
            <a:noAutofit/>
          </a:bodyPr>
          <a:lstStyle/>
          <a:p>
            <a:pPr marL="0" lvl="0" indent="0" algn="ctr" rtl="0">
              <a:lnSpc>
                <a:spcPct val="85000"/>
              </a:lnSpc>
              <a:spcBef>
                <a:spcPts val="0"/>
              </a:spcBef>
              <a:spcAft>
                <a:spcPts val="0"/>
              </a:spcAft>
              <a:buSzPts val="2000"/>
              <a:buNone/>
            </a:pPr>
            <a:r>
              <a:rPr lang="en-US" sz="2000" b="1" dirty="0">
                <a:solidFill>
                  <a:srgbClr val="F79646"/>
                </a:solidFill>
                <a:latin typeface="Twentieth Century"/>
                <a:ea typeface="Twentieth Century"/>
                <a:cs typeface="Twentieth Century"/>
                <a:sym typeface="Twentieth Century"/>
              </a:rPr>
              <a:t>Teacher Managed Behavior (Minor)</a:t>
            </a:r>
            <a:br>
              <a:rPr lang="en-US" sz="2000" b="1" dirty="0">
                <a:solidFill>
                  <a:srgbClr val="F79646"/>
                </a:solidFill>
                <a:latin typeface="Twentieth Century"/>
                <a:ea typeface="Twentieth Century"/>
                <a:cs typeface="Twentieth Century"/>
                <a:sym typeface="Twentieth Century"/>
              </a:rPr>
            </a:br>
            <a:endParaRPr sz="2800" dirty="0">
              <a:solidFill>
                <a:srgbClr val="F79646"/>
              </a:solidFill>
              <a:latin typeface="Twentieth Century"/>
              <a:ea typeface="Twentieth Century"/>
              <a:cs typeface="Twentieth Century"/>
              <a:sym typeface="Twentieth Century"/>
            </a:endParaRPr>
          </a:p>
          <a:p>
            <a:pPr marL="408622" lvl="1" indent="-305752" algn="l" rtl="0">
              <a:lnSpc>
                <a:spcPct val="85000"/>
              </a:lnSpc>
              <a:spcBef>
                <a:spcPts val="0"/>
              </a:spcBef>
              <a:spcAft>
                <a:spcPts val="0"/>
              </a:spcAft>
              <a:buClr>
                <a:srgbClr val="F79646"/>
              </a:buClr>
              <a:buSzPts val="1600"/>
              <a:buFont typeface="Twentieth Century"/>
              <a:buChar char="•"/>
            </a:pPr>
            <a:r>
              <a:rPr lang="en-US" sz="1600" dirty="0">
                <a:solidFill>
                  <a:srgbClr val="F79646"/>
                </a:solidFill>
                <a:latin typeface="Twentieth Century"/>
                <a:ea typeface="Twentieth Century"/>
                <a:cs typeface="Twentieth Century"/>
                <a:sym typeface="Twentieth Century"/>
              </a:rPr>
              <a:t>Attendance/Tardy – Inform parents </a:t>
            </a:r>
            <a:br>
              <a:rPr lang="en-US" sz="1600" dirty="0">
                <a:solidFill>
                  <a:srgbClr val="F79646"/>
                </a:solidFill>
                <a:latin typeface="Twentieth Century"/>
                <a:ea typeface="Twentieth Century"/>
                <a:cs typeface="Twentieth Century"/>
                <a:sym typeface="Twentieth Century"/>
              </a:rPr>
            </a:br>
            <a:r>
              <a:rPr lang="en-US" sz="1600" dirty="0">
                <a:solidFill>
                  <a:srgbClr val="F79646"/>
                </a:solidFill>
                <a:latin typeface="Twentieth Century"/>
                <a:ea typeface="Twentieth Century"/>
                <a:cs typeface="Twentieth Century"/>
                <a:sym typeface="Twentieth Century"/>
              </a:rPr>
              <a:t>on effect on academic performance</a:t>
            </a:r>
            <a:endParaRPr dirty="0"/>
          </a:p>
          <a:p>
            <a:pPr marL="408622" lvl="1" indent="-305752" algn="l" rtl="0">
              <a:lnSpc>
                <a:spcPct val="85000"/>
              </a:lnSpc>
              <a:spcBef>
                <a:spcPts val="0"/>
              </a:spcBef>
              <a:spcAft>
                <a:spcPts val="0"/>
              </a:spcAft>
              <a:buClr>
                <a:srgbClr val="F79646"/>
              </a:buClr>
              <a:buSzPts val="1600"/>
              <a:buFont typeface="Twentieth Century"/>
              <a:buChar char="•"/>
            </a:pPr>
            <a:r>
              <a:rPr lang="en-US" sz="1600" dirty="0">
                <a:solidFill>
                  <a:srgbClr val="F79646"/>
                </a:solidFill>
                <a:latin typeface="Twentieth Century"/>
                <a:ea typeface="Twentieth Century"/>
                <a:cs typeface="Twentieth Century"/>
                <a:sym typeface="Twentieth Century"/>
              </a:rPr>
              <a:t>Profanity directed at student</a:t>
            </a:r>
            <a:endParaRPr dirty="0"/>
          </a:p>
          <a:p>
            <a:pPr marL="408622" lvl="1" indent="-305752" algn="l" rtl="0">
              <a:lnSpc>
                <a:spcPct val="85000"/>
              </a:lnSpc>
              <a:spcBef>
                <a:spcPts val="0"/>
              </a:spcBef>
              <a:spcAft>
                <a:spcPts val="0"/>
              </a:spcAft>
              <a:buClr>
                <a:srgbClr val="F79646"/>
              </a:buClr>
              <a:buSzPts val="1600"/>
              <a:buFont typeface="Twentieth Century"/>
              <a:buChar char="•"/>
            </a:pPr>
            <a:r>
              <a:rPr lang="en-US" sz="1600" dirty="0">
                <a:solidFill>
                  <a:srgbClr val="F79646"/>
                </a:solidFill>
                <a:latin typeface="Twentieth Century"/>
                <a:ea typeface="Twentieth Century"/>
                <a:cs typeface="Twentieth Century"/>
                <a:sym typeface="Twentieth Century"/>
              </a:rPr>
              <a:t>Gum chewing</a:t>
            </a:r>
            <a:endParaRPr dirty="0"/>
          </a:p>
          <a:p>
            <a:pPr marL="408622" lvl="1" indent="-305752" algn="l" rtl="0">
              <a:lnSpc>
                <a:spcPct val="85000"/>
              </a:lnSpc>
              <a:spcBef>
                <a:spcPts val="0"/>
              </a:spcBef>
              <a:spcAft>
                <a:spcPts val="0"/>
              </a:spcAft>
              <a:buClr>
                <a:srgbClr val="F79646"/>
              </a:buClr>
              <a:buSzPts val="1600"/>
              <a:buFont typeface="Twentieth Century"/>
              <a:buChar char="•"/>
            </a:pPr>
            <a:r>
              <a:rPr lang="en-US" sz="1600" dirty="0">
                <a:solidFill>
                  <a:srgbClr val="F79646"/>
                </a:solidFill>
                <a:latin typeface="Twentieth Century"/>
                <a:ea typeface="Twentieth Century"/>
                <a:cs typeface="Twentieth Century"/>
                <a:sym typeface="Twentieth Century"/>
              </a:rPr>
              <a:t>Homework</a:t>
            </a:r>
            <a:endParaRPr dirty="0"/>
          </a:p>
          <a:p>
            <a:pPr marL="408622" lvl="1" indent="-305752" algn="l" rtl="0">
              <a:lnSpc>
                <a:spcPct val="85000"/>
              </a:lnSpc>
              <a:spcBef>
                <a:spcPts val="0"/>
              </a:spcBef>
              <a:spcAft>
                <a:spcPts val="0"/>
              </a:spcAft>
              <a:buClr>
                <a:srgbClr val="F79646"/>
              </a:buClr>
              <a:buSzPts val="1600"/>
              <a:buFont typeface="Twentieth Century"/>
              <a:buChar char="•"/>
            </a:pPr>
            <a:r>
              <a:rPr lang="en-US" sz="1600" dirty="0">
                <a:solidFill>
                  <a:srgbClr val="F79646"/>
                </a:solidFill>
                <a:latin typeface="Twentieth Century"/>
                <a:ea typeface="Twentieth Century"/>
                <a:cs typeface="Twentieth Century"/>
                <a:sym typeface="Twentieth Century"/>
              </a:rPr>
              <a:t>No supplies</a:t>
            </a:r>
            <a:endParaRPr dirty="0"/>
          </a:p>
          <a:p>
            <a:pPr marL="408622" lvl="1" indent="-305752" algn="l" rtl="0">
              <a:lnSpc>
                <a:spcPct val="85000"/>
              </a:lnSpc>
              <a:spcBef>
                <a:spcPts val="0"/>
              </a:spcBef>
              <a:spcAft>
                <a:spcPts val="0"/>
              </a:spcAft>
              <a:buClr>
                <a:srgbClr val="F79646"/>
              </a:buClr>
              <a:buSzPts val="1600"/>
              <a:buFont typeface="Twentieth Century"/>
              <a:buChar char="•"/>
            </a:pPr>
            <a:r>
              <a:rPr lang="en-US" sz="1600" dirty="0">
                <a:solidFill>
                  <a:srgbClr val="F79646"/>
                </a:solidFill>
                <a:latin typeface="Twentieth Century"/>
                <a:ea typeface="Twentieth Century"/>
                <a:cs typeface="Twentieth Century"/>
                <a:sym typeface="Twentieth Century"/>
              </a:rPr>
              <a:t>Tattling</a:t>
            </a:r>
            <a:endParaRPr dirty="0"/>
          </a:p>
          <a:p>
            <a:pPr marL="408622" lvl="1" indent="-305752" algn="l" rtl="0">
              <a:lnSpc>
                <a:spcPct val="85000"/>
              </a:lnSpc>
              <a:spcBef>
                <a:spcPts val="0"/>
              </a:spcBef>
              <a:spcAft>
                <a:spcPts val="0"/>
              </a:spcAft>
              <a:buClr>
                <a:srgbClr val="F79646"/>
              </a:buClr>
              <a:buSzPts val="1600"/>
              <a:buFont typeface="Twentieth Century"/>
              <a:buChar char="•"/>
            </a:pPr>
            <a:r>
              <a:rPr lang="en-US" sz="1600" dirty="0">
                <a:solidFill>
                  <a:srgbClr val="F79646"/>
                </a:solidFill>
                <a:latin typeface="Twentieth Century"/>
                <a:ea typeface="Twentieth Century"/>
                <a:cs typeface="Twentieth Century"/>
                <a:sym typeface="Twentieth Century"/>
              </a:rPr>
              <a:t>Non-compliance</a:t>
            </a:r>
            <a:endParaRPr dirty="0"/>
          </a:p>
          <a:p>
            <a:pPr marL="408622" lvl="1" indent="-305752" algn="l" rtl="0">
              <a:lnSpc>
                <a:spcPct val="85000"/>
              </a:lnSpc>
              <a:spcBef>
                <a:spcPts val="0"/>
              </a:spcBef>
              <a:spcAft>
                <a:spcPts val="0"/>
              </a:spcAft>
              <a:buClr>
                <a:srgbClr val="F79646"/>
              </a:buClr>
              <a:buSzPts val="1600"/>
              <a:buFont typeface="Twentieth Century"/>
              <a:buChar char="•"/>
            </a:pPr>
            <a:r>
              <a:rPr lang="en-US" sz="1600" dirty="0">
                <a:solidFill>
                  <a:srgbClr val="F79646"/>
                </a:solidFill>
                <a:latin typeface="Twentieth Century"/>
                <a:ea typeface="Twentieth Century"/>
                <a:cs typeface="Twentieth Century"/>
                <a:sym typeface="Twentieth Century"/>
              </a:rPr>
              <a:t>Name calling</a:t>
            </a:r>
            <a:endParaRPr dirty="0"/>
          </a:p>
          <a:p>
            <a:pPr marL="408622" lvl="1" indent="-305752" algn="l" rtl="0">
              <a:lnSpc>
                <a:spcPct val="85000"/>
              </a:lnSpc>
              <a:spcBef>
                <a:spcPts val="0"/>
              </a:spcBef>
              <a:spcAft>
                <a:spcPts val="0"/>
              </a:spcAft>
              <a:buClr>
                <a:srgbClr val="F79646"/>
              </a:buClr>
              <a:buSzPts val="1600"/>
              <a:buFont typeface="Twentieth Century"/>
              <a:buChar char="•"/>
            </a:pPr>
            <a:r>
              <a:rPr lang="en-US" sz="1600" dirty="0">
                <a:solidFill>
                  <a:srgbClr val="F79646"/>
                </a:solidFill>
                <a:latin typeface="Twentieth Century"/>
                <a:ea typeface="Twentieth Century"/>
                <a:cs typeface="Twentieth Century"/>
                <a:sym typeface="Twentieth Century"/>
              </a:rPr>
              <a:t>Lying</a:t>
            </a:r>
            <a:endParaRPr dirty="0"/>
          </a:p>
          <a:p>
            <a:pPr marL="408622" lvl="1" indent="-305752" algn="l" rtl="0">
              <a:lnSpc>
                <a:spcPct val="85000"/>
              </a:lnSpc>
              <a:spcBef>
                <a:spcPts val="0"/>
              </a:spcBef>
              <a:spcAft>
                <a:spcPts val="0"/>
              </a:spcAft>
              <a:buClr>
                <a:srgbClr val="F79646"/>
              </a:buClr>
              <a:buSzPts val="1600"/>
              <a:buFont typeface="Twentieth Century"/>
              <a:buChar char="•"/>
            </a:pPr>
            <a:r>
              <a:rPr lang="en-US" sz="1600" dirty="0">
                <a:solidFill>
                  <a:srgbClr val="F79646"/>
                </a:solidFill>
                <a:latin typeface="Twentieth Century"/>
                <a:ea typeface="Twentieth Century"/>
                <a:cs typeface="Twentieth Century"/>
                <a:sym typeface="Twentieth Century"/>
              </a:rPr>
              <a:t>Minor stealing</a:t>
            </a:r>
            <a:endParaRPr dirty="0"/>
          </a:p>
          <a:p>
            <a:pPr marL="408622" lvl="1" indent="-305752" algn="l" rtl="0">
              <a:lnSpc>
                <a:spcPct val="85000"/>
              </a:lnSpc>
              <a:spcBef>
                <a:spcPts val="0"/>
              </a:spcBef>
              <a:spcAft>
                <a:spcPts val="0"/>
              </a:spcAft>
              <a:buClr>
                <a:srgbClr val="F79646"/>
              </a:buClr>
              <a:buSzPts val="1600"/>
              <a:buFont typeface="Twentieth Century"/>
              <a:buChar char="•"/>
            </a:pPr>
            <a:r>
              <a:rPr lang="en-US" sz="1600" dirty="0">
                <a:solidFill>
                  <a:srgbClr val="F79646"/>
                </a:solidFill>
                <a:latin typeface="Twentieth Century"/>
                <a:ea typeface="Twentieth Century"/>
                <a:cs typeface="Twentieth Century"/>
                <a:sym typeface="Twentieth Century"/>
              </a:rPr>
              <a:t>Cheating</a:t>
            </a:r>
            <a:endParaRPr dirty="0"/>
          </a:p>
          <a:p>
            <a:pPr marL="408622" lvl="1" indent="-305752" algn="l" rtl="0">
              <a:lnSpc>
                <a:spcPct val="85000"/>
              </a:lnSpc>
              <a:spcBef>
                <a:spcPts val="0"/>
              </a:spcBef>
              <a:spcAft>
                <a:spcPts val="0"/>
              </a:spcAft>
              <a:buClr>
                <a:srgbClr val="F79646"/>
              </a:buClr>
              <a:buSzPts val="1600"/>
              <a:buFont typeface="Twentieth Century"/>
              <a:buChar char="•"/>
            </a:pPr>
            <a:r>
              <a:rPr lang="en-US" sz="1600" dirty="0">
                <a:solidFill>
                  <a:srgbClr val="F79646"/>
                </a:solidFill>
                <a:latin typeface="Twentieth Century"/>
                <a:ea typeface="Twentieth Century"/>
                <a:cs typeface="Twentieth Century"/>
                <a:sym typeface="Twentieth Century"/>
              </a:rPr>
              <a:t>Dress Code Violations</a:t>
            </a:r>
            <a:endParaRPr dirty="0"/>
          </a:p>
          <a:p>
            <a:pPr marL="408622" lvl="1" indent="-305752" algn="l" rtl="0">
              <a:lnSpc>
                <a:spcPct val="85000"/>
              </a:lnSpc>
              <a:spcBef>
                <a:spcPts val="0"/>
              </a:spcBef>
              <a:spcAft>
                <a:spcPts val="0"/>
              </a:spcAft>
              <a:buClr>
                <a:srgbClr val="F79646"/>
              </a:buClr>
              <a:buSzPts val="1600"/>
              <a:buFont typeface="Twentieth Century"/>
              <a:buChar char="•"/>
            </a:pPr>
            <a:r>
              <a:rPr lang="en-US" sz="1600" dirty="0">
                <a:solidFill>
                  <a:srgbClr val="F79646"/>
                </a:solidFill>
                <a:latin typeface="Twentieth Century"/>
                <a:ea typeface="Twentieth Century"/>
                <a:cs typeface="Twentieth Century"/>
                <a:sym typeface="Twentieth Century"/>
              </a:rPr>
              <a:t>Minor Harassment</a:t>
            </a:r>
            <a:endParaRPr dirty="0"/>
          </a:p>
          <a:p>
            <a:pPr marL="408622" lvl="1" indent="-305752" algn="l" rtl="0">
              <a:lnSpc>
                <a:spcPct val="85000"/>
              </a:lnSpc>
              <a:spcBef>
                <a:spcPts val="0"/>
              </a:spcBef>
              <a:spcAft>
                <a:spcPts val="0"/>
              </a:spcAft>
              <a:buClr>
                <a:srgbClr val="F79646"/>
              </a:buClr>
              <a:buSzPts val="1600"/>
              <a:buFont typeface="Twentieth Century"/>
              <a:buChar char="•"/>
            </a:pPr>
            <a:r>
              <a:rPr lang="en-US" sz="1600" dirty="0">
                <a:solidFill>
                  <a:srgbClr val="F79646"/>
                </a:solidFill>
                <a:latin typeface="Twentieth Century"/>
                <a:ea typeface="Twentieth Century"/>
                <a:cs typeface="Twentieth Century"/>
                <a:sym typeface="Twentieth Century"/>
              </a:rPr>
              <a:t>Disrespect</a:t>
            </a:r>
            <a:endParaRPr dirty="0"/>
          </a:p>
          <a:p>
            <a:pPr marL="408622" lvl="1" indent="-305752" algn="l" rtl="0">
              <a:lnSpc>
                <a:spcPct val="85000"/>
              </a:lnSpc>
              <a:spcBef>
                <a:spcPts val="0"/>
              </a:spcBef>
              <a:spcAft>
                <a:spcPts val="0"/>
              </a:spcAft>
              <a:buClr>
                <a:srgbClr val="F79646"/>
              </a:buClr>
              <a:buSzPts val="1600"/>
              <a:buFont typeface="Twentieth Century"/>
              <a:buChar char="•"/>
            </a:pPr>
            <a:r>
              <a:rPr lang="en-US" sz="1600" dirty="0">
                <a:solidFill>
                  <a:srgbClr val="F79646"/>
                </a:solidFill>
                <a:latin typeface="Twentieth Century"/>
                <a:ea typeface="Twentieth Century"/>
                <a:cs typeface="Twentieth Century"/>
                <a:sym typeface="Twentieth Century"/>
              </a:rPr>
              <a:t>Disruption</a:t>
            </a:r>
            <a:endParaRPr dirty="0"/>
          </a:p>
          <a:p>
            <a:pPr marL="408622" lvl="1" indent="-305752" algn="l" rtl="0">
              <a:lnSpc>
                <a:spcPct val="85000"/>
              </a:lnSpc>
              <a:spcBef>
                <a:spcPts val="0"/>
              </a:spcBef>
              <a:spcAft>
                <a:spcPts val="0"/>
              </a:spcAft>
              <a:buClr>
                <a:srgbClr val="F79646"/>
              </a:buClr>
              <a:buSzPts val="1600"/>
              <a:buFont typeface="Twentieth Century"/>
              <a:buChar char="•"/>
            </a:pPr>
            <a:r>
              <a:rPr lang="en-US" sz="1600" dirty="0">
                <a:solidFill>
                  <a:srgbClr val="F79646"/>
                </a:solidFill>
                <a:latin typeface="Twentieth Century"/>
                <a:ea typeface="Twentieth Century"/>
                <a:cs typeface="Twentieth Century"/>
                <a:sym typeface="Twentieth Century"/>
              </a:rPr>
              <a:t>Defiance </a:t>
            </a:r>
            <a:endParaRPr dirty="0"/>
          </a:p>
          <a:p>
            <a:pPr marL="408622" lvl="1" indent="-191452" algn="l" rtl="0">
              <a:lnSpc>
                <a:spcPct val="85000"/>
              </a:lnSpc>
              <a:spcBef>
                <a:spcPts val="0"/>
              </a:spcBef>
              <a:spcAft>
                <a:spcPts val="0"/>
              </a:spcAft>
              <a:buClr>
                <a:srgbClr val="F79646"/>
              </a:buClr>
              <a:buSzPts val="1800"/>
              <a:buFont typeface="Twentieth Century"/>
              <a:buNone/>
            </a:pPr>
            <a:endParaRPr sz="1800" dirty="0">
              <a:solidFill>
                <a:srgbClr val="F79646"/>
              </a:solidFill>
              <a:latin typeface="Twentieth Century"/>
              <a:ea typeface="Twentieth Century"/>
              <a:cs typeface="Twentieth Century"/>
              <a:sym typeface="Twentieth Century"/>
            </a:endParaRPr>
          </a:p>
        </p:txBody>
      </p:sp>
      <p:pic>
        <p:nvPicPr>
          <p:cNvPr id="258" name="Google Shape;258;p51" title="Horizontal line in the T chart."/>
          <p:cNvPicPr preferRelativeResize="0"/>
          <p:nvPr/>
        </p:nvPicPr>
        <p:blipFill rotWithShape="1">
          <a:blip r:embed="rId3">
            <a:alphaModFix/>
          </a:blip>
          <a:srcRect/>
          <a:stretch/>
        </p:blipFill>
        <p:spPr>
          <a:xfrm>
            <a:off x="915830" y="1811711"/>
            <a:ext cx="7102315" cy="55722"/>
          </a:xfrm>
          <a:prstGeom prst="rect">
            <a:avLst/>
          </a:prstGeom>
          <a:noFill/>
          <a:ln>
            <a:noFill/>
          </a:ln>
        </p:spPr>
      </p:pic>
      <p:pic>
        <p:nvPicPr>
          <p:cNvPr id="259" name="Google Shape;259;p51" title="Vertical line in the T chart."/>
          <p:cNvPicPr preferRelativeResize="0"/>
          <p:nvPr/>
        </p:nvPicPr>
        <p:blipFill rotWithShape="1">
          <a:blip r:embed="rId4">
            <a:alphaModFix/>
          </a:blip>
          <a:srcRect/>
          <a:stretch/>
        </p:blipFill>
        <p:spPr>
          <a:xfrm>
            <a:off x="4466273" y="1411661"/>
            <a:ext cx="45719" cy="4410493"/>
          </a:xfrm>
          <a:prstGeom prst="rect">
            <a:avLst/>
          </a:prstGeom>
          <a:noFill/>
          <a:ln>
            <a:noFill/>
          </a:ln>
        </p:spPr>
      </p:pic>
      <p:sp>
        <p:nvSpPr>
          <p:cNvPr id="260" name="Google Shape;260;p51"/>
          <p:cNvSpPr txBox="1"/>
          <p:nvPr/>
        </p:nvSpPr>
        <p:spPr>
          <a:xfrm>
            <a:off x="1152411" y="5788634"/>
            <a:ext cx="55632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i="1">
                <a:solidFill>
                  <a:schemeClr val="dk1"/>
                </a:solidFill>
                <a:latin typeface="Twentieth Century"/>
                <a:ea typeface="Twentieth Century"/>
                <a:cs typeface="Twentieth Century"/>
                <a:sym typeface="Twentieth Century"/>
              </a:rPr>
              <a:t>What about these examples?</a:t>
            </a:r>
            <a:endParaRPr/>
          </a:p>
        </p:txBody>
      </p:sp>
      <p:sp>
        <p:nvSpPr>
          <p:cNvPr id="261" name="Google Shape;261;p51" title="Red arrow pointing to disrespect, disruption and defiance under office managed behavior major"/>
          <p:cNvSpPr/>
          <p:nvPr/>
        </p:nvSpPr>
        <p:spPr>
          <a:xfrm rot="8518456">
            <a:off x="4222264" y="5285531"/>
            <a:ext cx="580018" cy="407544"/>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62" name="Google Shape;262;p51" title="Red circle around disrespect, disruption and defiance under office managed behavior major"/>
          <p:cNvSpPr/>
          <p:nvPr/>
        </p:nvSpPr>
        <p:spPr>
          <a:xfrm>
            <a:off x="4687730" y="5034922"/>
            <a:ext cx="1548000" cy="714300"/>
          </a:xfrm>
          <a:prstGeom prst="flowChartAlternateProcess">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63" name="Google Shape;263;p51"/>
          <p:cNvSpPr txBox="1"/>
          <p:nvPr/>
        </p:nvSpPr>
        <p:spPr>
          <a:xfrm>
            <a:off x="4687730" y="1168928"/>
            <a:ext cx="3330300" cy="4619700"/>
          </a:xfrm>
          <a:prstGeom prst="rect">
            <a:avLst/>
          </a:prstGeom>
          <a:noFill/>
          <a:ln>
            <a:noFill/>
          </a:ln>
        </p:spPr>
        <p:txBody>
          <a:bodyPr spcFirstLastPara="1" wrap="square" lIns="0" tIns="0" rIns="0" bIns="0" anchor="t" anchorCtr="0">
            <a:noAutofit/>
          </a:bodyPr>
          <a:lstStyle/>
          <a:p>
            <a:pPr marL="0" marR="0" lvl="0" indent="0" algn="ctr" rtl="0">
              <a:lnSpc>
                <a:spcPct val="95000"/>
              </a:lnSpc>
              <a:spcBef>
                <a:spcPts val="0"/>
              </a:spcBef>
              <a:spcAft>
                <a:spcPts val="0"/>
              </a:spcAft>
              <a:buNone/>
            </a:pPr>
            <a:r>
              <a:rPr lang="en-US" sz="2000" b="1">
                <a:solidFill>
                  <a:srgbClr val="4BACC6"/>
                </a:solidFill>
                <a:latin typeface="Calibri"/>
                <a:ea typeface="Calibri"/>
                <a:cs typeface="Calibri"/>
                <a:sym typeface="Calibri"/>
              </a:rPr>
              <a:t>Office Managed Behavior (Major)</a:t>
            </a:r>
            <a:br>
              <a:rPr lang="en-US" sz="2000" b="1">
                <a:solidFill>
                  <a:srgbClr val="4BACC6"/>
                </a:solidFill>
                <a:latin typeface="Calibri"/>
                <a:ea typeface="Calibri"/>
                <a:cs typeface="Calibri"/>
                <a:sym typeface="Calibri"/>
              </a:rPr>
            </a:br>
            <a:endParaRPr sz="2000">
              <a:solidFill>
                <a:srgbClr val="4BACC6"/>
              </a:solidFill>
              <a:latin typeface="Calibri"/>
              <a:ea typeface="Calibri"/>
              <a:cs typeface="Calibri"/>
              <a:sym typeface="Calibri"/>
            </a:endParaRPr>
          </a:p>
          <a:p>
            <a:pPr marL="452437"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Attendance/Tardy</a:t>
            </a:r>
            <a:endParaRPr/>
          </a:p>
          <a:p>
            <a:pPr marL="452437"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Vandalism</a:t>
            </a:r>
            <a:endParaRPr/>
          </a:p>
          <a:p>
            <a:pPr marL="452437"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Substances</a:t>
            </a:r>
            <a:endParaRPr/>
          </a:p>
          <a:p>
            <a:pPr marL="452437"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Weapons</a:t>
            </a:r>
            <a:endParaRPr/>
          </a:p>
          <a:p>
            <a:pPr marL="452437"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Profanity directed at Adults</a:t>
            </a:r>
            <a:endParaRPr/>
          </a:p>
          <a:p>
            <a:pPr marL="452437"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Fighting</a:t>
            </a:r>
            <a:endParaRPr/>
          </a:p>
          <a:p>
            <a:pPr marL="452437"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Verbal/Physical intimidation</a:t>
            </a:r>
            <a:endParaRPr/>
          </a:p>
          <a:p>
            <a:pPr marL="452437"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Major stealing</a:t>
            </a:r>
            <a:endParaRPr/>
          </a:p>
          <a:p>
            <a:pPr marL="452437"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Cutting school</a:t>
            </a:r>
            <a:endParaRPr/>
          </a:p>
          <a:p>
            <a:pPr marL="452437"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Wanderers</a:t>
            </a:r>
            <a:endParaRPr/>
          </a:p>
          <a:p>
            <a:pPr marL="452437"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Gang Related Activity</a:t>
            </a:r>
            <a:endParaRPr/>
          </a:p>
          <a:p>
            <a:pPr marL="452437"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Chronic Dress Code Violation</a:t>
            </a:r>
            <a:endParaRPr/>
          </a:p>
          <a:p>
            <a:pPr marL="452437"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Harassment (including sexual)</a:t>
            </a:r>
            <a:endParaRPr/>
          </a:p>
          <a:p>
            <a:pPr marL="452437"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Disrespect</a:t>
            </a:r>
            <a:endParaRPr/>
          </a:p>
          <a:p>
            <a:pPr marL="452437"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Disruption</a:t>
            </a:r>
            <a:endParaRPr/>
          </a:p>
          <a:p>
            <a:pPr marL="452437" marR="0" lvl="1" indent="-342900" algn="l" rtl="0">
              <a:lnSpc>
                <a:spcPct val="95000"/>
              </a:lnSpc>
              <a:spcBef>
                <a:spcPts val="0"/>
              </a:spcBef>
              <a:spcAft>
                <a:spcPts val="0"/>
              </a:spcAft>
              <a:buClr>
                <a:srgbClr val="4BACC6"/>
              </a:buClr>
              <a:buSzPts val="1600"/>
              <a:buFont typeface="Arial"/>
              <a:buChar char="•"/>
            </a:pPr>
            <a:r>
              <a:rPr lang="en-US" sz="1600" b="0" i="0" u="none" strike="noStrike" cap="none">
                <a:solidFill>
                  <a:srgbClr val="4BACC6"/>
                </a:solidFill>
                <a:latin typeface="Calibri"/>
                <a:ea typeface="Calibri"/>
                <a:cs typeface="Calibri"/>
                <a:sym typeface="Calibri"/>
              </a:rPr>
              <a:t>Defiance </a:t>
            </a:r>
            <a:endParaRPr/>
          </a:p>
        </p:txBody>
      </p:sp>
      <p:sp>
        <p:nvSpPr>
          <p:cNvPr id="264" name="Google Shape;264;p51" title="red arrow pointing to disrespect, disruption and defiance under teacher managed behavior minor"/>
          <p:cNvSpPr/>
          <p:nvPr/>
        </p:nvSpPr>
        <p:spPr>
          <a:xfrm rot="1336812">
            <a:off x="2409326" y="5548153"/>
            <a:ext cx="580002" cy="407800"/>
          </a:xfrm>
          <a:prstGeom prst="leftArrow">
            <a:avLst>
              <a:gd name="adj1" fmla="val 50000"/>
              <a:gd name="adj2" fmla="val 50000"/>
            </a:avLst>
          </a:prstGeom>
          <a:solidFill>
            <a:srgbClr val="FF0000"/>
          </a:solidFill>
          <a:ln w="9525"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65" name="Google Shape;265;p51" title="Red circle around disrespect, disruption and defiance under teacher managed behavior minor"/>
          <p:cNvSpPr/>
          <p:nvPr/>
        </p:nvSpPr>
        <p:spPr>
          <a:xfrm>
            <a:off x="977365" y="5305052"/>
            <a:ext cx="1548000" cy="714300"/>
          </a:xfrm>
          <a:prstGeom prst="flowChartAlternateProcess">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267" name="Google Shape;267;p51"/>
          <p:cNvSpPr txBox="1">
            <a:spLocks noGrp="1"/>
          </p:cNvSpPr>
          <p:nvPr>
            <p:ph type="title"/>
          </p:nvPr>
        </p:nvSpPr>
        <p:spPr>
          <a:xfrm>
            <a:off x="1152411" y="339777"/>
            <a:ext cx="6757200" cy="661500"/>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Clr>
                <a:schemeClr val="dk1"/>
              </a:buClr>
              <a:buSzPts val="3600"/>
              <a:buFont typeface="Twentieth Century"/>
              <a:buNone/>
            </a:pPr>
            <a:r>
              <a:rPr lang="en-US" sz="3600">
                <a:solidFill>
                  <a:schemeClr val="dk1"/>
                </a:solidFill>
                <a:latin typeface="Twentieth Century"/>
                <a:ea typeface="Twentieth Century"/>
                <a:cs typeface="Twentieth Century"/>
                <a:sym typeface="Twentieth Century"/>
              </a:rPr>
              <a:t>“T-Chart” School Example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0"/>
                                        </p:tgtEl>
                                        <p:attrNameLst>
                                          <p:attrName>style.visibility</p:attrName>
                                        </p:attrNameLst>
                                      </p:cBhvr>
                                      <p:to>
                                        <p:strVal val="visible"/>
                                      </p:to>
                                    </p:set>
                                    <p:anim calcmode="lin" valueType="num">
                                      <p:cBhvr additive="base">
                                        <p:cTn id="7" dur="500"/>
                                        <p:tgtEl>
                                          <p:spTgt spid="260"/>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64"/>
                                        </p:tgtEl>
                                        <p:attrNameLst>
                                          <p:attrName>style.visibility</p:attrName>
                                        </p:attrNameLst>
                                      </p:cBhvr>
                                      <p:to>
                                        <p:strVal val="visible"/>
                                      </p:to>
                                    </p:set>
                                    <p:anim calcmode="lin" valueType="num">
                                      <p:cBhvr additive="base">
                                        <p:cTn id="10" dur="500"/>
                                        <p:tgtEl>
                                          <p:spTgt spid="264"/>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261"/>
                                        </p:tgtEl>
                                        <p:attrNameLst>
                                          <p:attrName>style.visibility</p:attrName>
                                        </p:attrNameLst>
                                      </p:cBhvr>
                                      <p:to>
                                        <p:strVal val="visible"/>
                                      </p:to>
                                    </p:set>
                                    <p:anim calcmode="lin" valueType="num">
                                      <p:cBhvr additive="base">
                                        <p:cTn id="13" dur="500"/>
                                        <p:tgtEl>
                                          <p:spTgt spid="2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a:extLst>
              <a:ext uri="{FF2B5EF4-FFF2-40B4-BE49-F238E27FC236}">
                <a16:creationId xmlns:a16="http://schemas.microsoft.com/office/drawing/2014/main" id="{528C7086-47F9-2240-9EA8-81FD8A2B4899}"/>
              </a:ext>
            </a:extLst>
          </p:cNvPr>
          <p:cNvSpPr>
            <a:spLocks noGrp="1"/>
          </p:cNvSpPr>
          <p:nvPr>
            <p:ph type="title"/>
          </p:nvPr>
        </p:nvSpPr>
        <p:spPr>
          <a:xfrm>
            <a:off x="637309" y="350815"/>
            <a:ext cx="7985557" cy="915357"/>
          </a:xfrm>
        </p:spPr>
        <p:txBody>
          <a:bodyPr/>
          <a:lstStyle/>
          <a:p>
            <a:pPr lvl="0"/>
            <a:r>
              <a:rPr lang="en-US" sz="2400" b="1" dirty="0">
                <a:solidFill>
                  <a:srgbClr val="000000"/>
                </a:solidFill>
                <a:latin typeface="Didact Gothic"/>
                <a:ea typeface="Didact Gothic"/>
                <a:cs typeface="Didact Gothic"/>
                <a:sym typeface="Didact Gothic"/>
              </a:rPr>
              <a:t>5 Ways to Help School Systems become more </a:t>
            </a:r>
            <a:br>
              <a:rPr lang="en-US" sz="2400" b="1" dirty="0">
                <a:solidFill>
                  <a:srgbClr val="000000"/>
                </a:solidFill>
                <a:latin typeface="Didact Gothic"/>
                <a:ea typeface="Didact Gothic"/>
                <a:cs typeface="Didact Gothic"/>
                <a:sym typeface="Didact Gothic"/>
              </a:rPr>
            </a:br>
            <a:r>
              <a:rPr lang="en-US" sz="2400" b="1" dirty="0">
                <a:solidFill>
                  <a:srgbClr val="000000"/>
                </a:solidFill>
                <a:latin typeface="Didact Gothic"/>
                <a:ea typeface="Didact Gothic"/>
                <a:cs typeface="Didact Gothic"/>
                <a:sym typeface="Didact Gothic"/>
              </a:rPr>
              <a:t>Culturally Responsive</a:t>
            </a:r>
            <a:br>
              <a:rPr lang="en-US" sz="2400" b="1" dirty="0">
                <a:solidFill>
                  <a:srgbClr val="000000"/>
                </a:solidFill>
                <a:latin typeface="Didact Gothic"/>
                <a:ea typeface="Didact Gothic"/>
                <a:cs typeface="Didact Gothic"/>
                <a:sym typeface="Didact Gothic"/>
              </a:rPr>
            </a:br>
            <a:endParaRPr lang="en-US" sz="2400" dirty="0"/>
          </a:p>
        </p:txBody>
      </p:sp>
      <p:pic>
        <p:nvPicPr>
          <p:cNvPr id="274" name="Google Shape;274;p52" descr="PBIS cultural responsiveness field guide: resources for trainers and coaches">
            <a:hlinkClick r:id="rId3"/>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135280" y="1266172"/>
            <a:ext cx="4171400" cy="2019150"/>
          </a:xfrm>
          <a:prstGeom prst="rect">
            <a:avLst/>
          </a:prstGeom>
          <a:noFill/>
          <a:ln>
            <a:noFill/>
          </a:ln>
        </p:spPr>
      </p:pic>
      <p:sp>
        <p:nvSpPr>
          <p:cNvPr id="275" name="Google Shape;275;p52"/>
          <p:cNvSpPr txBox="1"/>
          <p:nvPr/>
        </p:nvSpPr>
        <p:spPr>
          <a:xfrm>
            <a:off x="2011200" y="3211075"/>
            <a:ext cx="5121600" cy="3269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a:solidFill>
                  <a:srgbClr val="595959"/>
                </a:solidFill>
                <a:highlight>
                  <a:srgbClr val="FFFF00"/>
                </a:highlight>
                <a:latin typeface="Didact Gothic"/>
                <a:ea typeface="Didact Gothic"/>
                <a:cs typeface="Didact Gothic"/>
                <a:sym typeface="Didact Gothic"/>
              </a:rPr>
              <a:t>1. Identity Awareness (staff/student/community) </a:t>
            </a:r>
            <a:endParaRPr sz="1800">
              <a:solidFill>
                <a:srgbClr val="595959"/>
              </a:solidFill>
              <a:highlight>
                <a:srgbClr val="FFFF00"/>
              </a:highlight>
              <a:latin typeface="Didact Gothic"/>
              <a:ea typeface="Didact Gothic"/>
              <a:cs typeface="Didact Gothic"/>
              <a:sym typeface="Didact Gothic"/>
            </a:endParaRPr>
          </a:p>
          <a:p>
            <a:pPr marL="0" lvl="0" indent="0" algn="l" rtl="0">
              <a:lnSpc>
                <a:spcPct val="115000"/>
              </a:lnSpc>
              <a:spcBef>
                <a:spcPts val="1600"/>
              </a:spcBef>
              <a:spcAft>
                <a:spcPts val="0"/>
              </a:spcAft>
              <a:buNone/>
            </a:pPr>
            <a:r>
              <a:rPr lang="en-US" sz="1800">
                <a:solidFill>
                  <a:srgbClr val="595959"/>
                </a:solidFill>
                <a:latin typeface="Didact Gothic"/>
                <a:ea typeface="Didact Gothic"/>
                <a:cs typeface="Didact Gothic"/>
                <a:sym typeface="Didact Gothic"/>
              </a:rPr>
              <a:t>2. Voice </a:t>
            </a:r>
            <a:endParaRPr sz="1800">
              <a:solidFill>
                <a:srgbClr val="595959"/>
              </a:solidFill>
              <a:latin typeface="Didact Gothic"/>
              <a:ea typeface="Didact Gothic"/>
              <a:cs typeface="Didact Gothic"/>
              <a:sym typeface="Didact Gothic"/>
            </a:endParaRPr>
          </a:p>
          <a:p>
            <a:pPr marL="0" lvl="0" indent="0" algn="l" rtl="0">
              <a:lnSpc>
                <a:spcPct val="115000"/>
              </a:lnSpc>
              <a:spcBef>
                <a:spcPts val="1600"/>
              </a:spcBef>
              <a:spcAft>
                <a:spcPts val="0"/>
              </a:spcAft>
              <a:buNone/>
            </a:pPr>
            <a:r>
              <a:rPr lang="en-US" sz="1800">
                <a:solidFill>
                  <a:srgbClr val="595959"/>
                </a:solidFill>
                <a:latin typeface="Didact Gothic"/>
                <a:ea typeface="Didact Gothic"/>
                <a:cs typeface="Didact Gothic"/>
                <a:sym typeface="Didact Gothic"/>
              </a:rPr>
              <a:t>3. Supportive Environment </a:t>
            </a:r>
            <a:endParaRPr sz="1800">
              <a:solidFill>
                <a:srgbClr val="595959"/>
              </a:solidFill>
              <a:latin typeface="Didact Gothic"/>
              <a:ea typeface="Didact Gothic"/>
              <a:cs typeface="Didact Gothic"/>
              <a:sym typeface="Didact Gothic"/>
            </a:endParaRPr>
          </a:p>
          <a:p>
            <a:pPr marL="0" lvl="0" indent="0" algn="l" rtl="0">
              <a:lnSpc>
                <a:spcPct val="115000"/>
              </a:lnSpc>
              <a:spcBef>
                <a:spcPts val="1600"/>
              </a:spcBef>
              <a:spcAft>
                <a:spcPts val="0"/>
              </a:spcAft>
              <a:buNone/>
            </a:pPr>
            <a:r>
              <a:rPr lang="en-US" sz="1800">
                <a:solidFill>
                  <a:srgbClr val="595959"/>
                </a:solidFill>
                <a:highlight>
                  <a:srgbClr val="FFFF00"/>
                </a:highlight>
                <a:latin typeface="Didact Gothic"/>
                <a:ea typeface="Didact Gothic"/>
                <a:cs typeface="Didact Gothic"/>
                <a:sym typeface="Didact Gothic"/>
              </a:rPr>
              <a:t>4. Situational Appropriateness </a:t>
            </a:r>
            <a:endParaRPr sz="1800">
              <a:solidFill>
                <a:srgbClr val="595959"/>
              </a:solidFill>
              <a:highlight>
                <a:srgbClr val="FFFF00"/>
              </a:highlight>
              <a:latin typeface="Didact Gothic"/>
              <a:ea typeface="Didact Gothic"/>
              <a:cs typeface="Didact Gothic"/>
              <a:sym typeface="Didact Gothic"/>
            </a:endParaRPr>
          </a:p>
          <a:p>
            <a:pPr marL="0" lvl="0" indent="0" algn="l" rtl="0">
              <a:lnSpc>
                <a:spcPct val="115000"/>
              </a:lnSpc>
              <a:spcBef>
                <a:spcPts val="1600"/>
              </a:spcBef>
              <a:spcAft>
                <a:spcPts val="1600"/>
              </a:spcAft>
              <a:buNone/>
            </a:pPr>
            <a:r>
              <a:rPr lang="en-US" sz="1800">
                <a:solidFill>
                  <a:srgbClr val="595959"/>
                </a:solidFill>
                <a:latin typeface="Didact Gothic"/>
                <a:ea typeface="Didact Gothic"/>
                <a:cs typeface="Didact Gothic"/>
                <a:sym typeface="Didact Gothic"/>
              </a:rPr>
              <a:t>5. Data for Accountability</a:t>
            </a:r>
            <a:endParaRPr sz="1800">
              <a:solidFill>
                <a:srgbClr val="595959"/>
              </a:solidFill>
              <a:latin typeface="Didact Gothic"/>
              <a:ea typeface="Didact Gothic"/>
              <a:cs typeface="Didact Gothic"/>
              <a:sym typeface="Didact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3"/>
          <p:cNvSpPr txBox="1">
            <a:spLocks noGrp="1"/>
          </p:cNvSpPr>
          <p:nvPr>
            <p:ph type="title"/>
          </p:nvPr>
        </p:nvSpPr>
        <p:spPr>
          <a:xfrm>
            <a:off x="311700" y="593367"/>
            <a:ext cx="8630100" cy="763500"/>
          </a:xfrm>
          <a:prstGeom prst="rect">
            <a:avLst/>
          </a:prstGeom>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b="1">
                <a:latin typeface="Didact Gothic"/>
                <a:ea typeface="Didact Gothic"/>
                <a:cs typeface="Didact Gothic"/>
                <a:sym typeface="Didact Gothic"/>
              </a:rPr>
              <a:t>#1: Identity Awareness</a:t>
            </a:r>
            <a:endParaRPr b="1">
              <a:latin typeface="Didact Gothic"/>
              <a:ea typeface="Didact Gothic"/>
              <a:cs typeface="Didact Gothic"/>
              <a:sym typeface="Didact Gothic"/>
            </a:endParaRPr>
          </a:p>
        </p:txBody>
      </p:sp>
      <p:sp>
        <p:nvSpPr>
          <p:cNvPr id="281" name="Google Shape;281;p53"/>
          <p:cNvSpPr txBox="1">
            <a:spLocks noGrp="1"/>
          </p:cNvSpPr>
          <p:nvPr>
            <p:ph type="body" idx="1"/>
          </p:nvPr>
        </p:nvSpPr>
        <p:spPr>
          <a:xfrm>
            <a:off x="285950" y="1356967"/>
            <a:ext cx="85206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u="sng">
                <a:solidFill>
                  <a:schemeClr val="hlink"/>
                </a:solidFill>
                <a:latin typeface="Didact Gothic"/>
                <a:ea typeface="Didact Gothic"/>
                <a:cs typeface="Didact Gothic"/>
                <a:sym typeface="Didact Gothic"/>
                <a:hlinkClick r:id="rId3"/>
              </a:rPr>
              <a:t>Self-Reflection on Values</a:t>
            </a:r>
            <a:endParaRPr sz="2400">
              <a:latin typeface="Didact Gothic"/>
              <a:ea typeface="Didact Gothic"/>
              <a:cs typeface="Didact Gothic"/>
              <a:sym typeface="Didact Gothic"/>
            </a:endParaRPr>
          </a:p>
          <a:p>
            <a:pPr marL="0" lvl="0" indent="0" algn="l" rtl="0">
              <a:spcBef>
                <a:spcPts val="1600"/>
              </a:spcBef>
              <a:spcAft>
                <a:spcPts val="1600"/>
              </a:spcAft>
              <a:buClr>
                <a:schemeClr val="dk1"/>
              </a:buClr>
              <a:buSzPts val="1100"/>
              <a:buFont typeface="Arial"/>
              <a:buNone/>
            </a:pPr>
            <a:endParaRPr sz="2400">
              <a:latin typeface="Didact Gothic"/>
              <a:ea typeface="Didact Gothic"/>
              <a:cs typeface="Didact Gothic"/>
              <a:sym typeface="Didact Gothic"/>
            </a:endParaRPr>
          </a:p>
        </p:txBody>
      </p:sp>
      <p:pic>
        <p:nvPicPr>
          <p:cNvPr id="282" name="Google Shape;282;p53" descr="PBIS cultural responsiveness field guide: resources for trainers and coaches">
            <a:hlinkClick r:id="rId4"/>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225075" y="73200"/>
            <a:ext cx="2571126" cy="1244550"/>
          </a:xfrm>
          <a:prstGeom prst="rect">
            <a:avLst/>
          </a:prstGeom>
          <a:noFill/>
          <a:ln>
            <a:noFill/>
          </a:ln>
        </p:spPr>
      </p:pic>
      <p:pic>
        <p:nvPicPr>
          <p:cNvPr id="283" name="Google Shape;283;p53" descr="Table with columns labeled: Elements of culture, my values growing up, my values now, what my school values, how my students and families may be different, how this difference may creat conflict"/>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206450" y="1933775"/>
            <a:ext cx="6840625" cy="4083575"/>
          </a:xfrm>
          <a:prstGeom prst="rect">
            <a:avLst/>
          </a:prstGeom>
          <a:noFill/>
          <a:ln>
            <a:noFill/>
          </a:ln>
        </p:spPr>
      </p:pic>
      <p:sp>
        <p:nvSpPr>
          <p:cNvPr id="284" name="Google Shape;284;p53" descr="Red Oval highlighting the column for elements of culture">
            <a:extLst>
              <a:ext uri="{C183D7F6-B498-43B3-948B-1728B52AA6E4}">
                <adec:decorative xmlns="" xmlns:adec="http://schemas.microsoft.com/office/drawing/2017/decorative" val="1"/>
              </a:ext>
            </a:extLst>
          </p:cNvPr>
          <p:cNvSpPr/>
          <p:nvPr/>
        </p:nvSpPr>
        <p:spPr>
          <a:xfrm>
            <a:off x="760638" y="1831538"/>
            <a:ext cx="1913114" cy="35904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1000"/>
                                        <p:tgtEl>
                                          <p:spTgt spid="2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4"/>
                                        </p:tgtEl>
                                        <p:attrNameLst>
                                          <p:attrName>style.visibility</p:attrName>
                                        </p:attrNameLst>
                                      </p:cBhvr>
                                      <p:to>
                                        <p:strVal val="visible"/>
                                      </p:to>
                                    </p:set>
                                    <p:animEffect transition="in" filter="fade">
                                      <p:cBhvr>
                                        <p:cTn id="12" dur="10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54"/>
          <p:cNvSpPr txBox="1">
            <a:spLocks noGrp="1"/>
          </p:cNvSpPr>
          <p:nvPr>
            <p:ph type="title"/>
          </p:nvPr>
        </p:nvSpPr>
        <p:spPr>
          <a:xfrm>
            <a:off x="311700" y="593367"/>
            <a:ext cx="8630100" cy="763500"/>
          </a:xfrm>
          <a:prstGeom prst="rect">
            <a:avLst/>
          </a:prstGeom>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b="1">
                <a:latin typeface="Didact Gothic"/>
                <a:ea typeface="Didact Gothic"/>
                <a:cs typeface="Didact Gothic"/>
                <a:sym typeface="Didact Gothic"/>
              </a:rPr>
              <a:t>#4: Situational Appropriateness</a:t>
            </a:r>
            <a:endParaRPr b="1">
              <a:latin typeface="Didact Gothic"/>
              <a:ea typeface="Didact Gothic"/>
              <a:cs typeface="Didact Gothic"/>
              <a:sym typeface="Didact Gothic"/>
            </a:endParaRPr>
          </a:p>
        </p:txBody>
      </p:sp>
      <p:sp>
        <p:nvSpPr>
          <p:cNvPr id="290" name="Google Shape;290;p54"/>
          <p:cNvSpPr txBox="1">
            <a:spLocks noGrp="1"/>
          </p:cNvSpPr>
          <p:nvPr>
            <p:ph type="body" idx="1"/>
          </p:nvPr>
        </p:nvSpPr>
        <p:spPr>
          <a:xfrm>
            <a:off x="266650" y="1717433"/>
            <a:ext cx="8057100" cy="429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Didact Gothic"/>
                <a:ea typeface="Didact Gothic"/>
                <a:cs typeface="Didact Gothic"/>
                <a:sym typeface="Didact Gothic"/>
              </a:rPr>
              <a:t>Most Common:</a:t>
            </a:r>
            <a:endParaRPr sz="2400">
              <a:latin typeface="Didact Gothic"/>
              <a:ea typeface="Didact Gothic"/>
              <a:cs typeface="Didact Gothic"/>
              <a:sym typeface="Didact Gothic"/>
            </a:endParaRPr>
          </a:p>
          <a:p>
            <a:pPr marL="0" lvl="0" indent="0" algn="l" rtl="0">
              <a:spcBef>
                <a:spcPts val="1600"/>
              </a:spcBef>
              <a:spcAft>
                <a:spcPts val="0"/>
              </a:spcAft>
              <a:buNone/>
            </a:pPr>
            <a:endParaRPr sz="2400">
              <a:latin typeface="Didact Gothic"/>
              <a:ea typeface="Didact Gothic"/>
              <a:cs typeface="Didact Gothic"/>
              <a:sym typeface="Didact Gothic"/>
            </a:endParaRPr>
          </a:p>
          <a:p>
            <a:pPr marL="0" lvl="0" indent="0" algn="l" rtl="0">
              <a:spcBef>
                <a:spcPts val="1600"/>
              </a:spcBef>
              <a:spcAft>
                <a:spcPts val="0"/>
              </a:spcAft>
              <a:buNone/>
            </a:pPr>
            <a:endParaRPr sz="2400">
              <a:latin typeface="Didact Gothic"/>
              <a:ea typeface="Didact Gothic"/>
              <a:cs typeface="Didact Gothic"/>
              <a:sym typeface="Didact Gothic"/>
            </a:endParaRPr>
          </a:p>
          <a:p>
            <a:pPr marL="457200" lvl="0" indent="0" algn="l" rtl="0">
              <a:spcBef>
                <a:spcPts val="1600"/>
              </a:spcBef>
              <a:spcAft>
                <a:spcPts val="0"/>
              </a:spcAft>
              <a:buNone/>
            </a:pPr>
            <a:endParaRPr sz="2400">
              <a:latin typeface="Didact Gothic"/>
              <a:ea typeface="Didact Gothic"/>
              <a:cs typeface="Didact Gothic"/>
              <a:sym typeface="Didact Gothic"/>
            </a:endParaRPr>
          </a:p>
          <a:p>
            <a:pPr marL="0" lvl="0" indent="0" algn="l" rtl="0">
              <a:spcBef>
                <a:spcPts val="1600"/>
              </a:spcBef>
              <a:spcAft>
                <a:spcPts val="1600"/>
              </a:spcAft>
              <a:buClr>
                <a:schemeClr val="dk1"/>
              </a:buClr>
              <a:buSzPts val="1100"/>
              <a:buFont typeface="Arial"/>
              <a:buNone/>
            </a:pPr>
            <a:endParaRPr sz="2400">
              <a:latin typeface="Didact Gothic"/>
              <a:ea typeface="Didact Gothic"/>
              <a:cs typeface="Didact Gothic"/>
              <a:sym typeface="Didact Gothic"/>
            </a:endParaRPr>
          </a:p>
        </p:txBody>
      </p:sp>
      <p:pic>
        <p:nvPicPr>
          <p:cNvPr id="291" name="Google Shape;291;p54" descr="T-chart with columns labeled: staff managed problem behavior on left and office-managed problem behaviors on right. There are examples listed in each column"/>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800502" y="1467867"/>
            <a:ext cx="5449301" cy="392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1000"/>
                                        <p:tgtEl>
                                          <p:spTgt spid="290"/>
                                        </p:tgtEl>
                                      </p:cBhvr>
                                    </p:animEffect>
                                  </p:childTnLst>
                                </p:cTn>
                              </p:par>
                              <p:par>
                                <p:cTn id="8" presetID="10" presetClass="entr" presetSubtype="0" fill="hold" nodeType="withEffect">
                                  <p:stCondLst>
                                    <p:cond delay="0"/>
                                  </p:stCondLst>
                                  <p:childTnLst>
                                    <p:set>
                                      <p:cBhvr>
                                        <p:cTn id="9" dur="1" fill="hold">
                                          <p:stCondLst>
                                            <p:cond delay="0"/>
                                          </p:stCondLst>
                                        </p:cTn>
                                        <p:tgtEl>
                                          <p:spTgt spid="291"/>
                                        </p:tgtEl>
                                        <p:attrNameLst>
                                          <p:attrName>style.visibility</p:attrName>
                                        </p:attrNameLst>
                                      </p:cBhvr>
                                      <p:to>
                                        <p:strVal val="visible"/>
                                      </p:to>
                                    </p:set>
                                    <p:animEffect transition="in" filter="fade">
                                      <p:cBhvr>
                                        <p:cTn id="10" dur="10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5"/>
          <p:cNvSpPr txBox="1">
            <a:spLocks noGrp="1"/>
          </p:cNvSpPr>
          <p:nvPr>
            <p:ph type="title"/>
          </p:nvPr>
        </p:nvSpPr>
        <p:spPr>
          <a:xfrm>
            <a:off x="311700" y="593367"/>
            <a:ext cx="8630100" cy="763500"/>
          </a:xfrm>
          <a:prstGeom prst="rect">
            <a:avLst/>
          </a:prstGeom>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b="1">
                <a:latin typeface="Didact Gothic"/>
                <a:ea typeface="Didact Gothic"/>
                <a:cs typeface="Didact Gothic"/>
                <a:sym typeface="Didact Gothic"/>
              </a:rPr>
              <a:t>#4: Situational Appropriateness</a:t>
            </a:r>
            <a:endParaRPr b="1">
              <a:latin typeface="Didact Gothic"/>
              <a:ea typeface="Didact Gothic"/>
              <a:cs typeface="Didact Gothic"/>
              <a:sym typeface="Didact Gothic"/>
            </a:endParaRPr>
          </a:p>
        </p:txBody>
      </p:sp>
      <p:sp>
        <p:nvSpPr>
          <p:cNvPr id="297" name="Google Shape;297;p55"/>
          <p:cNvSpPr txBox="1">
            <a:spLocks noGrp="1"/>
          </p:cNvSpPr>
          <p:nvPr>
            <p:ph type="body" idx="1"/>
          </p:nvPr>
        </p:nvSpPr>
        <p:spPr>
          <a:xfrm>
            <a:off x="208725" y="1451367"/>
            <a:ext cx="4999500" cy="429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Didact Gothic"/>
                <a:ea typeface="Didact Gothic"/>
                <a:cs typeface="Didact Gothic"/>
                <a:sym typeface="Didact Gothic"/>
              </a:rPr>
              <a:t>Culturally Responsive Elaboration: “Pi” Chart</a:t>
            </a:r>
            <a:endParaRPr sz="2400">
              <a:latin typeface="Didact Gothic"/>
              <a:ea typeface="Didact Gothic"/>
              <a:cs typeface="Didact Gothic"/>
              <a:sym typeface="Didact Gothic"/>
            </a:endParaRPr>
          </a:p>
          <a:p>
            <a:pPr marL="457200" lvl="0" indent="-342900" algn="l" rtl="0">
              <a:spcBef>
                <a:spcPts val="1600"/>
              </a:spcBef>
              <a:spcAft>
                <a:spcPts val="0"/>
              </a:spcAft>
              <a:buSzPts val="1800"/>
              <a:buFont typeface="Didact Gothic"/>
              <a:buChar char="●"/>
            </a:pPr>
            <a:r>
              <a:rPr lang="en-US">
                <a:latin typeface="Didact Gothic"/>
                <a:ea typeface="Didact Gothic"/>
                <a:cs typeface="Didact Gothic"/>
                <a:sym typeface="Didact Gothic"/>
              </a:rPr>
              <a:t>Clarifies what is ok and what is not ok  </a:t>
            </a:r>
            <a:endParaRPr>
              <a:latin typeface="Didact Gothic"/>
              <a:ea typeface="Didact Gothic"/>
              <a:cs typeface="Didact Gothic"/>
              <a:sym typeface="Didact Gothic"/>
            </a:endParaRPr>
          </a:p>
          <a:p>
            <a:pPr marL="457200" lvl="0" indent="-342900" algn="l" rtl="0">
              <a:spcBef>
                <a:spcPts val="0"/>
              </a:spcBef>
              <a:spcAft>
                <a:spcPts val="0"/>
              </a:spcAft>
              <a:buSzPts val="1800"/>
              <a:buFont typeface="Didact Gothic"/>
              <a:buChar char="●"/>
            </a:pPr>
            <a:r>
              <a:rPr lang="en-US">
                <a:latin typeface="Didact Gothic"/>
                <a:ea typeface="Didact Gothic"/>
                <a:cs typeface="Didact Gothic"/>
                <a:sym typeface="Didact Gothic"/>
              </a:rPr>
              <a:t>The tweak: </a:t>
            </a:r>
            <a:endParaRPr>
              <a:latin typeface="Didact Gothic"/>
              <a:ea typeface="Didact Gothic"/>
              <a:cs typeface="Didact Gothic"/>
              <a:sym typeface="Didact Gothic"/>
            </a:endParaRPr>
          </a:p>
          <a:p>
            <a:pPr marL="914400" lvl="1" indent="-342900" algn="l" rtl="0">
              <a:spcBef>
                <a:spcPts val="0"/>
              </a:spcBef>
              <a:spcAft>
                <a:spcPts val="0"/>
              </a:spcAft>
              <a:buSzPts val="1800"/>
              <a:buFont typeface="Didact Gothic"/>
              <a:buChar char="○"/>
            </a:pPr>
            <a:r>
              <a:rPr lang="en-US" sz="1800">
                <a:latin typeface="Didact Gothic"/>
                <a:ea typeface="Didact Gothic"/>
                <a:cs typeface="Didact Gothic"/>
                <a:sym typeface="Didact Gothic"/>
              </a:rPr>
              <a:t>Highlights situational specificity</a:t>
            </a:r>
            <a:endParaRPr sz="1800">
              <a:latin typeface="Didact Gothic"/>
              <a:ea typeface="Didact Gothic"/>
              <a:cs typeface="Didact Gothic"/>
              <a:sym typeface="Didact Gothic"/>
            </a:endParaRPr>
          </a:p>
          <a:p>
            <a:pPr marL="914400" lvl="1" indent="-342900" algn="l" rtl="0">
              <a:spcBef>
                <a:spcPts val="0"/>
              </a:spcBef>
              <a:spcAft>
                <a:spcPts val="0"/>
              </a:spcAft>
              <a:buSzPts val="1800"/>
              <a:buFont typeface="Didact Gothic"/>
              <a:buChar char="○"/>
            </a:pPr>
            <a:r>
              <a:rPr lang="en-US" sz="1800">
                <a:latin typeface="Didact Gothic"/>
                <a:ea typeface="Didact Gothic"/>
                <a:cs typeface="Didact Gothic"/>
                <a:sym typeface="Didact Gothic"/>
              </a:rPr>
              <a:t>Some problem behaviors are universally wrong </a:t>
            </a:r>
            <a:endParaRPr sz="1800">
              <a:latin typeface="Didact Gothic"/>
              <a:ea typeface="Didact Gothic"/>
              <a:cs typeface="Didact Gothic"/>
              <a:sym typeface="Didact Gothic"/>
            </a:endParaRPr>
          </a:p>
          <a:p>
            <a:pPr marL="914400" lvl="1" indent="-342900" algn="l" rtl="0">
              <a:spcBef>
                <a:spcPts val="0"/>
              </a:spcBef>
              <a:spcAft>
                <a:spcPts val="0"/>
              </a:spcAft>
              <a:buSzPts val="1800"/>
              <a:buFont typeface="Didact Gothic"/>
              <a:buChar char="○"/>
            </a:pPr>
            <a:r>
              <a:rPr lang="en-US" sz="1800">
                <a:latin typeface="Didact Gothic"/>
                <a:ea typeface="Didact Gothic"/>
                <a:cs typeface="Didact Gothic"/>
                <a:sym typeface="Didact Gothic"/>
              </a:rPr>
              <a:t>Some problem behaviors are “not for school” (may be ok outside of school)</a:t>
            </a:r>
            <a:endParaRPr sz="1800">
              <a:latin typeface="Didact Gothic"/>
              <a:ea typeface="Didact Gothic"/>
              <a:cs typeface="Didact Gothic"/>
              <a:sym typeface="Didact Gothic"/>
            </a:endParaRPr>
          </a:p>
          <a:p>
            <a:pPr marL="0" lvl="0" indent="0" algn="l" rtl="0">
              <a:spcBef>
                <a:spcPts val="1600"/>
              </a:spcBef>
              <a:spcAft>
                <a:spcPts val="0"/>
              </a:spcAft>
              <a:buNone/>
            </a:pPr>
            <a:endParaRPr sz="2400">
              <a:latin typeface="Didact Gothic"/>
              <a:ea typeface="Didact Gothic"/>
              <a:cs typeface="Didact Gothic"/>
              <a:sym typeface="Didact Gothic"/>
            </a:endParaRPr>
          </a:p>
          <a:p>
            <a:pPr marL="0" lvl="0" indent="0" algn="l" rtl="0">
              <a:spcBef>
                <a:spcPts val="1600"/>
              </a:spcBef>
              <a:spcAft>
                <a:spcPts val="0"/>
              </a:spcAft>
              <a:buNone/>
            </a:pPr>
            <a:endParaRPr sz="2400">
              <a:latin typeface="Didact Gothic"/>
              <a:ea typeface="Didact Gothic"/>
              <a:cs typeface="Didact Gothic"/>
              <a:sym typeface="Didact Gothic"/>
            </a:endParaRPr>
          </a:p>
          <a:p>
            <a:pPr marL="457200" lvl="0" indent="0" algn="l" rtl="0">
              <a:spcBef>
                <a:spcPts val="1600"/>
              </a:spcBef>
              <a:spcAft>
                <a:spcPts val="0"/>
              </a:spcAft>
              <a:buNone/>
            </a:pPr>
            <a:endParaRPr sz="2400">
              <a:latin typeface="Didact Gothic"/>
              <a:ea typeface="Didact Gothic"/>
              <a:cs typeface="Didact Gothic"/>
              <a:sym typeface="Didact Gothic"/>
            </a:endParaRPr>
          </a:p>
          <a:p>
            <a:pPr marL="0" lvl="0" indent="0" algn="l" rtl="0">
              <a:spcBef>
                <a:spcPts val="1600"/>
              </a:spcBef>
              <a:spcAft>
                <a:spcPts val="1600"/>
              </a:spcAft>
              <a:buClr>
                <a:schemeClr val="dk1"/>
              </a:buClr>
              <a:buSzPts val="1100"/>
              <a:buFont typeface="Arial"/>
              <a:buNone/>
            </a:pPr>
            <a:endParaRPr sz="2400">
              <a:latin typeface="Didact Gothic"/>
              <a:ea typeface="Didact Gothic"/>
              <a:cs typeface="Didact Gothic"/>
              <a:sym typeface="Didact Gothic"/>
            </a:endParaRPr>
          </a:p>
        </p:txBody>
      </p:sp>
      <p:pic>
        <p:nvPicPr>
          <p:cNvPr id="298" name="Google Shape;298;p55" descr="Table with columns labeled situationally inappropriate behaviors; staff-managed problem behaviors; office-managed problem behaviors. Examples in situationally inappropriate behaviors column: overlap (contributing before teacher finished talking); touching peers (as way of communication); delay in starting work (contemplation, not avoidance); checking work with peers (cooperation); movement during class"/>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137425" y="2236526"/>
            <a:ext cx="3935775" cy="25102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fade">
                                      <p:cBhvr>
                                        <p:cTn id="7" dur="1000"/>
                                        <p:tgtEl>
                                          <p:spTgt spid="2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7">
                                            <p:txEl>
                                              <p:pRg st="0" end="0"/>
                                            </p:txEl>
                                          </p:spTgt>
                                        </p:tgtEl>
                                        <p:attrNameLst>
                                          <p:attrName>style.visibility</p:attrName>
                                        </p:attrNameLst>
                                      </p:cBhvr>
                                      <p:to>
                                        <p:strVal val="visible"/>
                                      </p:to>
                                    </p:set>
                                    <p:animEffect transition="in" filter="fade">
                                      <p:cBhvr>
                                        <p:cTn id="12" dur="1000"/>
                                        <p:tgtEl>
                                          <p:spTgt spid="29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7">
                                            <p:txEl>
                                              <p:pRg st="1" end="1"/>
                                            </p:txEl>
                                          </p:spTgt>
                                        </p:tgtEl>
                                        <p:attrNameLst>
                                          <p:attrName>style.visibility</p:attrName>
                                        </p:attrNameLst>
                                      </p:cBhvr>
                                      <p:to>
                                        <p:strVal val="visible"/>
                                      </p:to>
                                    </p:set>
                                    <p:animEffect transition="in" filter="fade">
                                      <p:cBhvr>
                                        <p:cTn id="17" dur="1000"/>
                                        <p:tgtEl>
                                          <p:spTgt spid="29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7">
                                            <p:txEl>
                                              <p:pRg st="2" end="2"/>
                                            </p:txEl>
                                          </p:spTgt>
                                        </p:tgtEl>
                                        <p:attrNameLst>
                                          <p:attrName>style.visibility</p:attrName>
                                        </p:attrNameLst>
                                      </p:cBhvr>
                                      <p:to>
                                        <p:strVal val="visible"/>
                                      </p:to>
                                    </p:set>
                                    <p:animEffect transition="in" filter="fade">
                                      <p:cBhvr>
                                        <p:cTn id="22" dur="1000"/>
                                        <p:tgtEl>
                                          <p:spTgt spid="29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7">
                                            <p:txEl>
                                              <p:pRg st="3" end="3"/>
                                            </p:txEl>
                                          </p:spTgt>
                                        </p:tgtEl>
                                        <p:attrNameLst>
                                          <p:attrName>style.visibility</p:attrName>
                                        </p:attrNameLst>
                                      </p:cBhvr>
                                      <p:to>
                                        <p:strVal val="visible"/>
                                      </p:to>
                                    </p:set>
                                    <p:animEffect transition="in" filter="fade">
                                      <p:cBhvr>
                                        <p:cTn id="27" dur="1000"/>
                                        <p:tgtEl>
                                          <p:spTgt spid="29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7">
                                            <p:txEl>
                                              <p:pRg st="4" end="4"/>
                                            </p:txEl>
                                          </p:spTgt>
                                        </p:tgtEl>
                                        <p:attrNameLst>
                                          <p:attrName>style.visibility</p:attrName>
                                        </p:attrNameLst>
                                      </p:cBhvr>
                                      <p:to>
                                        <p:strVal val="visible"/>
                                      </p:to>
                                    </p:set>
                                    <p:animEffect transition="in" filter="fade">
                                      <p:cBhvr>
                                        <p:cTn id="32" dur="1000"/>
                                        <p:tgtEl>
                                          <p:spTgt spid="29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7">
                                            <p:txEl>
                                              <p:pRg st="5" end="5"/>
                                            </p:txEl>
                                          </p:spTgt>
                                        </p:tgtEl>
                                        <p:attrNameLst>
                                          <p:attrName>style.visibility</p:attrName>
                                        </p:attrNameLst>
                                      </p:cBhvr>
                                      <p:to>
                                        <p:strVal val="visible"/>
                                      </p:to>
                                    </p:set>
                                    <p:animEffect transition="in" filter="fade">
                                      <p:cBhvr>
                                        <p:cTn id="37" dur="1000"/>
                                        <p:tgtEl>
                                          <p:spTgt spid="29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7">
                                            <p:txEl>
                                              <p:pRg st="6" end="6"/>
                                            </p:txEl>
                                          </p:spTgt>
                                        </p:tgtEl>
                                        <p:attrNameLst>
                                          <p:attrName>style.visibility</p:attrName>
                                        </p:attrNameLst>
                                      </p:cBhvr>
                                      <p:to>
                                        <p:strVal val="visible"/>
                                      </p:to>
                                    </p:set>
                                    <p:animEffect transition="in" filter="fade">
                                      <p:cBhvr>
                                        <p:cTn id="42" dur="1000"/>
                                        <p:tgtEl>
                                          <p:spTgt spid="29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7">
                                            <p:txEl>
                                              <p:pRg st="7" end="7"/>
                                            </p:txEl>
                                          </p:spTgt>
                                        </p:tgtEl>
                                        <p:attrNameLst>
                                          <p:attrName>style.visibility</p:attrName>
                                        </p:attrNameLst>
                                      </p:cBhvr>
                                      <p:to>
                                        <p:strVal val="visible"/>
                                      </p:to>
                                    </p:set>
                                    <p:animEffect transition="in" filter="fade">
                                      <p:cBhvr>
                                        <p:cTn id="47" dur="1000"/>
                                        <p:tgtEl>
                                          <p:spTgt spid="29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97">
                                            <p:txEl>
                                              <p:pRg st="8" end="8"/>
                                            </p:txEl>
                                          </p:spTgt>
                                        </p:tgtEl>
                                        <p:attrNameLst>
                                          <p:attrName>style.visibility</p:attrName>
                                        </p:attrNameLst>
                                      </p:cBhvr>
                                      <p:to>
                                        <p:strVal val="visible"/>
                                      </p:to>
                                    </p:set>
                                    <p:animEffect transition="in" filter="fade">
                                      <p:cBhvr>
                                        <p:cTn id="52" dur="1000"/>
                                        <p:tgtEl>
                                          <p:spTgt spid="297">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97">
                                            <p:txEl>
                                              <p:pRg st="9" end="9"/>
                                            </p:txEl>
                                          </p:spTgt>
                                        </p:tgtEl>
                                        <p:attrNameLst>
                                          <p:attrName>style.visibility</p:attrName>
                                        </p:attrNameLst>
                                      </p:cBhvr>
                                      <p:to>
                                        <p:strVal val="visible"/>
                                      </p:to>
                                    </p:set>
                                    <p:animEffect transition="in" filter="fade">
                                      <p:cBhvr>
                                        <p:cTn id="57" dur="1000"/>
                                        <p:tgtEl>
                                          <p:spTgt spid="29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6"/>
          <p:cNvSpPr txBox="1">
            <a:spLocks noGrp="1"/>
          </p:cNvSpPr>
          <p:nvPr>
            <p:ph type="title"/>
          </p:nvPr>
        </p:nvSpPr>
        <p:spPr>
          <a:xfrm>
            <a:off x="311700" y="593367"/>
            <a:ext cx="8630100" cy="763500"/>
          </a:xfrm>
          <a:prstGeom prst="rect">
            <a:avLst/>
          </a:prstGeom>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b="1">
                <a:latin typeface="Didact Gothic"/>
                <a:ea typeface="Didact Gothic"/>
                <a:cs typeface="Didact Gothic"/>
                <a:sym typeface="Didact Gothic"/>
              </a:rPr>
              <a:t>#4: Situational Appropriateness</a:t>
            </a:r>
            <a:endParaRPr b="1">
              <a:latin typeface="Didact Gothic"/>
              <a:ea typeface="Didact Gothic"/>
              <a:cs typeface="Didact Gothic"/>
              <a:sym typeface="Didact Gothic"/>
            </a:endParaRPr>
          </a:p>
        </p:txBody>
      </p:sp>
      <p:sp>
        <p:nvSpPr>
          <p:cNvPr id="304" name="Google Shape;304;p56"/>
          <p:cNvSpPr txBox="1">
            <a:spLocks noGrp="1"/>
          </p:cNvSpPr>
          <p:nvPr>
            <p:ph type="body" idx="1"/>
          </p:nvPr>
        </p:nvSpPr>
        <p:spPr>
          <a:xfrm>
            <a:off x="208725" y="1451367"/>
            <a:ext cx="4999500" cy="429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Didact Gothic"/>
                <a:ea typeface="Didact Gothic"/>
                <a:cs typeface="Didact Gothic"/>
                <a:sym typeface="Didact Gothic"/>
              </a:rPr>
              <a:t>Culturally Responsive Adaptation: Personal Matrix</a:t>
            </a:r>
            <a:endParaRPr sz="2400">
              <a:latin typeface="Didact Gothic"/>
              <a:ea typeface="Didact Gothic"/>
              <a:cs typeface="Didact Gothic"/>
              <a:sym typeface="Didact Gothic"/>
            </a:endParaRPr>
          </a:p>
          <a:p>
            <a:pPr marL="457200" marR="0" lvl="0" indent="-342900" algn="l" rtl="0">
              <a:lnSpc>
                <a:spcPct val="115000"/>
              </a:lnSpc>
              <a:spcBef>
                <a:spcPts val="1600"/>
              </a:spcBef>
              <a:spcAft>
                <a:spcPts val="0"/>
              </a:spcAft>
              <a:buClr>
                <a:schemeClr val="dk2"/>
              </a:buClr>
              <a:buSzPts val="1800"/>
              <a:buFont typeface="Didact Gothic"/>
              <a:buChar char="●"/>
            </a:pPr>
            <a:r>
              <a:rPr lang="en-US">
                <a:latin typeface="Didact Gothic"/>
                <a:ea typeface="Didact Gothic"/>
                <a:cs typeface="Didact Gothic"/>
                <a:sym typeface="Didact Gothic"/>
              </a:rPr>
              <a:t>Aka “behavior dictionary”  </a:t>
            </a:r>
            <a:endParaRPr>
              <a:latin typeface="Didact Gothic"/>
              <a:ea typeface="Didact Gothic"/>
              <a:cs typeface="Didact Gothic"/>
              <a:sym typeface="Didact Gothic"/>
            </a:endParaRPr>
          </a:p>
          <a:p>
            <a:pPr marL="457200" marR="0" lvl="0" indent="-342900" algn="l" rtl="0">
              <a:lnSpc>
                <a:spcPct val="115000"/>
              </a:lnSpc>
              <a:spcBef>
                <a:spcPts val="0"/>
              </a:spcBef>
              <a:spcAft>
                <a:spcPts val="0"/>
              </a:spcAft>
              <a:buClr>
                <a:schemeClr val="dk2"/>
              </a:buClr>
              <a:buSzPts val="1800"/>
              <a:buFont typeface="Didact Gothic"/>
              <a:buChar char="●"/>
            </a:pPr>
            <a:r>
              <a:rPr lang="en-US">
                <a:latin typeface="Didact Gothic"/>
                <a:ea typeface="Didact Gothic"/>
                <a:cs typeface="Didact Gothic"/>
                <a:sym typeface="Didact Gothic"/>
              </a:rPr>
              <a:t>Tool to assist in “code-switching”  </a:t>
            </a:r>
            <a:endParaRPr>
              <a:latin typeface="Didact Gothic"/>
              <a:ea typeface="Didact Gothic"/>
              <a:cs typeface="Didact Gothic"/>
              <a:sym typeface="Didact Gothic"/>
            </a:endParaRPr>
          </a:p>
          <a:p>
            <a:pPr marL="457200" marR="0" lvl="0" indent="-342900" algn="l" rtl="0">
              <a:lnSpc>
                <a:spcPct val="115000"/>
              </a:lnSpc>
              <a:spcBef>
                <a:spcPts val="0"/>
              </a:spcBef>
              <a:spcAft>
                <a:spcPts val="0"/>
              </a:spcAft>
              <a:buClr>
                <a:schemeClr val="dk2"/>
              </a:buClr>
              <a:buSzPts val="1800"/>
              <a:buFont typeface="Didact Gothic"/>
              <a:buChar char="●"/>
            </a:pPr>
            <a:r>
              <a:rPr lang="en-US">
                <a:latin typeface="Didact Gothic"/>
                <a:ea typeface="Didact Gothic"/>
                <a:cs typeface="Didact Gothic"/>
                <a:sym typeface="Didact Gothic"/>
              </a:rPr>
              <a:t>The tweak: </a:t>
            </a:r>
            <a:endParaRPr>
              <a:latin typeface="Didact Gothic"/>
              <a:ea typeface="Didact Gothic"/>
              <a:cs typeface="Didact Gothic"/>
              <a:sym typeface="Didact Gothic"/>
            </a:endParaRPr>
          </a:p>
          <a:p>
            <a:pPr marL="914400" marR="0" lvl="1" indent="-342900" algn="l" rtl="0">
              <a:lnSpc>
                <a:spcPct val="115000"/>
              </a:lnSpc>
              <a:spcBef>
                <a:spcPts val="0"/>
              </a:spcBef>
              <a:spcAft>
                <a:spcPts val="0"/>
              </a:spcAft>
              <a:buClr>
                <a:schemeClr val="dk2"/>
              </a:buClr>
              <a:buSzPts val="1800"/>
              <a:buFont typeface="Didact Gothic"/>
              <a:buChar char="○"/>
            </a:pPr>
            <a:r>
              <a:rPr lang="en-US">
                <a:latin typeface="Didact Gothic"/>
                <a:ea typeface="Didact Gothic"/>
                <a:cs typeface="Didact Gothic"/>
                <a:sym typeface="Didact Gothic"/>
              </a:rPr>
              <a:t>Take school expectations and…  </a:t>
            </a:r>
            <a:endParaRPr>
              <a:latin typeface="Didact Gothic"/>
              <a:ea typeface="Didact Gothic"/>
              <a:cs typeface="Didact Gothic"/>
              <a:sym typeface="Didact Gothic"/>
            </a:endParaRPr>
          </a:p>
          <a:p>
            <a:pPr marL="1371600" marR="0" lvl="2" indent="-342900" algn="l" rtl="0">
              <a:lnSpc>
                <a:spcPct val="115000"/>
              </a:lnSpc>
              <a:spcBef>
                <a:spcPts val="0"/>
              </a:spcBef>
              <a:spcAft>
                <a:spcPts val="0"/>
              </a:spcAft>
              <a:buClr>
                <a:schemeClr val="dk2"/>
              </a:buClr>
              <a:buSzPts val="1800"/>
              <a:buFont typeface="Didact Gothic"/>
              <a:buChar char="■"/>
            </a:pPr>
            <a:r>
              <a:rPr lang="en-US">
                <a:latin typeface="Didact Gothic"/>
                <a:ea typeface="Didact Gothic"/>
                <a:cs typeface="Didact Gothic"/>
                <a:sym typeface="Didact Gothic"/>
              </a:rPr>
              <a:t>Add differences at home  </a:t>
            </a:r>
            <a:endParaRPr>
              <a:latin typeface="Didact Gothic"/>
              <a:ea typeface="Didact Gothic"/>
              <a:cs typeface="Didact Gothic"/>
              <a:sym typeface="Didact Gothic"/>
            </a:endParaRPr>
          </a:p>
          <a:p>
            <a:pPr marL="1371600" marR="0" lvl="2" indent="-342900" algn="l" rtl="0">
              <a:lnSpc>
                <a:spcPct val="115000"/>
              </a:lnSpc>
              <a:spcBef>
                <a:spcPts val="0"/>
              </a:spcBef>
              <a:spcAft>
                <a:spcPts val="0"/>
              </a:spcAft>
              <a:buClr>
                <a:schemeClr val="dk2"/>
              </a:buClr>
              <a:buSzPts val="1800"/>
              <a:buFont typeface="Didact Gothic"/>
              <a:buChar char="■"/>
            </a:pPr>
            <a:r>
              <a:rPr lang="en-US">
                <a:latin typeface="Didact Gothic"/>
                <a:ea typeface="Didact Gothic"/>
                <a:cs typeface="Didact Gothic"/>
                <a:sym typeface="Didact Gothic"/>
              </a:rPr>
              <a:t>Add differences in community</a:t>
            </a:r>
            <a:endParaRPr sz="1800">
              <a:latin typeface="Didact Gothic"/>
              <a:ea typeface="Didact Gothic"/>
              <a:cs typeface="Didact Gothic"/>
              <a:sym typeface="Didact Gothic"/>
            </a:endParaRPr>
          </a:p>
          <a:p>
            <a:pPr marL="0" lvl="0" indent="0" algn="l" rtl="0">
              <a:spcBef>
                <a:spcPts val="1600"/>
              </a:spcBef>
              <a:spcAft>
                <a:spcPts val="0"/>
              </a:spcAft>
              <a:buNone/>
            </a:pPr>
            <a:endParaRPr sz="2400">
              <a:latin typeface="Didact Gothic"/>
              <a:ea typeface="Didact Gothic"/>
              <a:cs typeface="Didact Gothic"/>
              <a:sym typeface="Didact Gothic"/>
            </a:endParaRPr>
          </a:p>
          <a:p>
            <a:pPr marL="0" lvl="0" indent="0" algn="l" rtl="0">
              <a:spcBef>
                <a:spcPts val="1600"/>
              </a:spcBef>
              <a:spcAft>
                <a:spcPts val="0"/>
              </a:spcAft>
              <a:buNone/>
            </a:pPr>
            <a:endParaRPr sz="2400">
              <a:latin typeface="Didact Gothic"/>
              <a:ea typeface="Didact Gothic"/>
              <a:cs typeface="Didact Gothic"/>
              <a:sym typeface="Didact Gothic"/>
            </a:endParaRPr>
          </a:p>
          <a:p>
            <a:pPr marL="457200" lvl="0" indent="0" algn="l" rtl="0">
              <a:spcBef>
                <a:spcPts val="1600"/>
              </a:spcBef>
              <a:spcAft>
                <a:spcPts val="0"/>
              </a:spcAft>
              <a:buNone/>
            </a:pPr>
            <a:endParaRPr sz="2400">
              <a:latin typeface="Didact Gothic"/>
              <a:ea typeface="Didact Gothic"/>
              <a:cs typeface="Didact Gothic"/>
              <a:sym typeface="Didact Gothic"/>
            </a:endParaRPr>
          </a:p>
          <a:p>
            <a:pPr marL="0" lvl="0" indent="0" algn="l" rtl="0">
              <a:spcBef>
                <a:spcPts val="1600"/>
              </a:spcBef>
              <a:spcAft>
                <a:spcPts val="1600"/>
              </a:spcAft>
              <a:buClr>
                <a:schemeClr val="dk1"/>
              </a:buClr>
              <a:buSzPts val="1100"/>
              <a:buFont typeface="Arial"/>
              <a:buNone/>
            </a:pPr>
            <a:endParaRPr sz="2400">
              <a:latin typeface="Didact Gothic"/>
              <a:ea typeface="Didact Gothic"/>
              <a:cs typeface="Didact Gothic"/>
              <a:sym typeface="Didact Gothic"/>
            </a:endParaRPr>
          </a:p>
        </p:txBody>
      </p:sp>
      <p:pic>
        <p:nvPicPr>
          <p:cNvPr id="305" name="Google Shape;305;p56" descr="Table with rows labeled expectation, be safe, be respectful, be responsible. Columns are labeled: at school it looks like, at home it looks like, in my neighborhood it looks like. "/>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667350" y="1589033"/>
            <a:ext cx="4382176" cy="33296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fade">
                                      <p:cBhvr>
                                        <p:cTn id="7" dur="1000"/>
                                        <p:tgtEl>
                                          <p:spTgt spid="3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4">
                                            <p:txEl>
                                              <p:pRg st="0" end="0"/>
                                            </p:txEl>
                                          </p:spTgt>
                                        </p:tgtEl>
                                        <p:attrNameLst>
                                          <p:attrName>style.visibility</p:attrName>
                                        </p:attrNameLst>
                                      </p:cBhvr>
                                      <p:to>
                                        <p:strVal val="visible"/>
                                      </p:to>
                                    </p:set>
                                    <p:animEffect transition="in" filter="fade">
                                      <p:cBhvr>
                                        <p:cTn id="12" dur="1000"/>
                                        <p:tgtEl>
                                          <p:spTgt spid="30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4">
                                            <p:txEl>
                                              <p:pRg st="1" end="1"/>
                                            </p:txEl>
                                          </p:spTgt>
                                        </p:tgtEl>
                                        <p:attrNameLst>
                                          <p:attrName>style.visibility</p:attrName>
                                        </p:attrNameLst>
                                      </p:cBhvr>
                                      <p:to>
                                        <p:strVal val="visible"/>
                                      </p:to>
                                    </p:set>
                                    <p:animEffect transition="in" filter="fade">
                                      <p:cBhvr>
                                        <p:cTn id="17" dur="1000"/>
                                        <p:tgtEl>
                                          <p:spTgt spid="30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4">
                                            <p:txEl>
                                              <p:pRg st="2" end="2"/>
                                            </p:txEl>
                                          </p:spTgt>
                                        </p:tgtEl>
                                        <p:attrNameLst>
                                          <p:attrName>style.visibility</p:attrName>
                                        </p:attrNameLst>
                                      </p:cBhvr>
                                      <p:to>
                                        <p:strVal val="visible"/>
                                      </p:to>
                                    </p:set>
                                    <p:animEffect transition="in" filter="fade">
                                      <p:cBhvr>
                                        <p:cTn id="22" dur="1000"/>
                                        <p:tgtEl>
                                          <p:spTgt spid="30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4">
                                            <p:txEl>
                                              <p:pRg st="3" end="3"/>
                                            </p:txEl>
                                          </p:spTgt>
                                        </p:tgtEl>
                                        <p:attrNameLst>
                                          <p:attrName>style.visibility</p:attrName>
                                        </p:attrNameLst>
                                      </p:cBhvr>
                                      <p:to>
                                        <p:strVal val="visible"/>
                                      </p:to>
                                    </p:set>
                                    <p:animEffect transition="in" filter="fade">
                                      <p:cBhvr>
                                        <p:cTn id="27" dur="1000"/>
                                        <p:tgtEl>
                                          <p:spTgt spid="30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4">
                                            <p:txEl>
                                              <p:pRg st="4" end="4"/>
                                            </p:txEl>
                                          </p:spTgt>
                                        </p:tgtEl>
                                        <p:attrNameLst>
                                          <p:attrName>style.visibility</p:attrName>
                                        </p:attrNameLst>
                                      </p:cBhvr>
                                      <p:to>
                                        <p:strVal val="visible"/>
                                      </p:to>
                                    </p:set>
                                    <p:animEffect transition="in" filter="fade">
                                      <p:cBhvr>
                                        <p:cTn id="32" dur="1000"/>
                                        <p:tgtEl>
                                          <p:spTgt spid="30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4">
                                            <p:txEl>
                                              <p:pRg st="5" end="5"/>
                                            </p:txEl>
                                          </p:spTgt>
                                        </p:tgtEl>
                                        <p:attrNameLst>
                                          <p:attrName>style.visibility</p:attrName>
                                        </p:attrNameLst>
                                      </p:cBhvr>
                                      <p:to>
                                        <p:strVal val="visible"/>
                                      </p:to>
                                    </p:set>
                                    <p:animEffect transition="in" filter="fade">
                                      <p:cBhvr>
                                        <p:cTn id="37" dur="1000"/>
                                        <p:tgtEl>
                                          <p:spTgt spid="30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4">
                                            <p:txEl>
                                              <p:pRg st="6" end="6"/>
                                            </p:txEl>
                                          </p:spTgt>
                                        </p:tgtEl>
                                        <p:attrNameLst>
                                          <p:attrName>style.visibility</p:attrName>
                                        </p:attrNameLst>
                                      </p:cBhvr>
                                      <p:to>
                                        <p:strVal val="visible"/>
                                      </p:to>
                                    </p:set>
                                    <p:animEffect transition="in" filter="fade">
                                      <p:cBhvr>
                                        <p:cTn id="42" dur="1000"/>
                                        <p:tgtEl>
                                          <p:spTgt spid="30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4">
                                            <p:txEl>
                                              <p:pRg st="7" end="7"/>
                                            </p:txEl>
                                          </p:spTgt>
                                        </p:tgtEl>
                                        <p:attrNameLst>
                                          <p:attrName>style.visibility</p:attrName>
                                        </p:attrNameLst>
                                      </p:cBhvr>
                                      <p:to>
                                        <p:strVal val="visible"/>
                                      </p:to>
                                    </p:set>
                                    <p:animEffect transition="in" filter="fade">
                                      <p:cBhvr>
                                        <p:cTn id="47" dur="1000"/>
                                        <p:tgtEl>
                                          <p:spTgt spid="30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4">
                                            <p:txEl>
                                              <p:pRg st="8" end="8"/>
                                            </p:txEl>
                                          </p:spTgt>
                                        </p:tgtEl>
                                        <p:attrNameLst>
                                          <p:attrName>style.visibility</p:attrName>
                                        </p:attrNameLst>
                                      </p:cBhvr>
                                      <p:to>
                                        <p:strVal val="visible"/>
                                      </p:to>
                                    </p:set>
                                    <p:animEffect transition="in" filter="fade">
                                      <p:cBhvr>
                                        <p:cTn id="52" dur="1000"/>
                                        <p:tgtEl>
                                          <p:spTgt spid="30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04">
                                            <p:txEl>
                                              <p:pRg st="9" end="9"/>
                                            </p:txEl>
                                          </p:spTgt>
                                        </p:tgtEl>
                                        <p:attrNameLst>
                                          <p:attrName>style.visibility</p:attrName>
                                        </p:attrNameLst>
                                      </p:cBhvr>
                                      <p:to>
                                        <p:strVal val="visible"/>
                                      </p:to>
                                    </p:set>
                                    <p:animEffect transition="in" filter="fade">
                                      <p:cBhvr>
                                        <p:cTn id="57" dur="1000"/>
                                        <p:tgtEl>
                                          <p:spTgt spid="304">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4">
                                            <p:txEl>
                                              <p:pRg st="10" end="10"/>
                                            </p:txEl>
                                          </p:spTgt>
                                        </p:tgtEl>
                                        <p:attrNameLst>
                                          <p:attrName>style.visibility</p:attrName>
                                        </p:attrNameLst>
                                      </p:cBhvr>
                                      <p:to>
                                        <p:strVal val="visible"/>
                                      </p:to>
                                    </p:set>
                                    <p:animEffect transition="in" filter="fade">
                                      <p:cBhvr>
                                        <p:cTn id="62" dur="1000"/>
                                        <p:tgtEl>
                                          <p:spTgt spid="30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7"/>
          <p:cNvSpPr txBox="1"/>
          <p:nvPr/>
        </p:nvSpPr>
        <p:spPr>
          <a:xfrm>
            <a:off x="3328400" y="1533975"/>
            <a:ext cx="5460000" cy="403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600" b="1">
                <a:solidFill>
                  <a:srgbClr val="595959"/>
                </a:solidFill>
                <a:latin typeface="Didact Gothic"/>
                <a:ea typeface="Didact Gothic"/>
                <a:cs typeface="Didact Gothic"/>
                <a:sym typeface="Didact Gothic"/>
              </a:rPr>
              <a:t>1. Identity Awareness (staff/student/community)</a:t>
            </a:r>
            <a:endParaRPr sz="1600" b="1">
              <a:solidFill>
                <a:srgbClr val="595959"/>
              </a:solidFill>
              <a:latin typeface="Didact Gothic"/>
              <a:ea typeface="Didact Gothic"/>
              <a:cs typeface="Didact Gothic"/>
              <a:sym typeface="Didact Gothic"/>
            </a:endParaRPr>
          </a:p>
          <a:p>
            <a:pPr marL="457200" lvl="0" indent="-317500" algn="l" rtl="0">
              <a:lnSpc>
                <a:spcPct val="115000"/>
              </a:lnSpc>
              <a:spcBef>
                <a:spcPts val="1600"/>
              </a:spcBef>
              <a:spcAft>
                <a:spcPts val="0"/>
              </a:spcAft>
              <a:buSzPts val="1400"/>
              <a:buFont typeface="Didact Gothic"/>
              <a:buChar char="●"/>
            </a:pPr>
            <a:r>
              <a:rPr lang="en-US">
                <a:solidFill>
                  <a:srgbClr val="595959"/>
                </a:solidFill>
                <a:latin typeface="Didact Gothic"/>
                <a:ea typeface="Didact Gothic"/>
                <a:cs typeface="Didact Gothic"/>
                <a:sym typeface="Didact Gothic"/>
              </a:rPr>
              <a:t>Individually complete the </a:t>
            </a:r>
            <a:r>
              <a:rPr lang="en-US" u="sng">
                <a:solidFill>
                  <a:srgbClr val="0097A7"/>
                </a:solidFill>
                <a:latin typeface="Didact Gothic"/>
                <a:ea typeface="Didact Gothic"/>
                <a:cs typeface="Didact Gothic"/>
                <a:sym typeface="Didact Gothic"/>
                <a:hlinkClick r:id="rId3">
                  <a:extLst>
                    <a:ext uri="{A12FA001-AC4F-418D-AE19-62706E023703}">
                      <ahyp:hlinkClr xmlns="" xmlns:ahyp="http://schemas.microsoft.com/office/drawing/2018/hyperlinkcolor" val="tx"/>
                    </a:ext>
                  </a:extLst>
                </a:hlinkClick>
              </a:rPr>
              <a:t>Self-Reflection on Values</a:t>
            </a:r>
            <a:r>
              <a:rPr lang="en-US">
                <a:solidFill>
                  <a:srgbClr val="595959"/>
                </a:solidFill>
                <a:latin typeface="Didact Gothic"/>
                <a:ea typeface="Didact Gothic"/>
                <a:cs typeface="Didact Gothic"/>
                <a:sym typeface="Didact Gothic"/>
              </a:rPr>
              <a:t> activity</a:t>
            </a:r>
            <a:endParaRPr>
              <a:solidFill>
                <a:srgbClr val="595959"/>
              </a:solidFill>
              <a:latin typeface="Didact Gothic"/>
              <a:ea typeface="Didact Gothic"/>
              <a:cs typeface="Didact Gothic"/>
              <a:sym typeface="Didact Gothic"/>
            </a:endParaRPr>
          </a:p>
          <a:p>
            <a:pPr marL="457200" lvl="0" indent="-317500" algn="l" rtl="0">
              <a:lnSpc>
                <a:spcPct val="115000"/>
              </a:lnSpc>
              <a:spcBef>
                <a:spcPts val="0"/>
              </a:spcBef>
              <a:spcAft>
                <a:spcPts val="0"/>
              </a:spcAft>
              <a:buClr>
                <a:srgbClr val="595959"/>
              </a:buClr>
              <a:buSzPts val="1400"/>
              <a:buFont typeface="Didact Gothic"/>
              <a:buChar char="●"/>
            </a:pPr>
            <a:r>
              <a:rPr lang="en-US">
                <a:solidFill>
                  <a:srgbClr val="595959"/>
                </a:solidFill>
                <a:latin typeface="Didact Gothic"/>
                <a:ea typeface="Didact Gothic"/>
                <a:cs typeface="Didact Gothic"/>
                <a:sym typeface="Didact Gothic"/>
              </a:rPr>
              <a:t>As a team, use the self-reflection on values activity to discuss subjective behaviors of: Disrespect, Defiance, Disruptions and/or Insubordination.</a:t>
            </a:r>
            <a:endParaRPr sz="1600">
              <a:solidFill>
                <a:srgbClr val="595959"/>
              </a:solidFill>
              <a:latin typeface="Didact Gothic"/>
              <a:ea typeface="Didact Gothic"/>
              <a:cs typeface="Didact Gothic"/>
              <a:sym typeface="Didact Gothic"/>
            </a:endParaRPr>
          </a:p>
          <a:p>
            <a:pPr marL="0" lvl="0" indent="0" algn="l" rtl="0">
              <a:lnSpc>
                <a:spcPct val="115000"/>
              </a:lnSpc>
              <a:spcBef>
                <a:spcPts val="1600"/>
              </a:spcBef>
              <a:spcAft>
                <a:spcPts val="0"/>
              </a:spcAft>
              <a:buNone/>
            </a:pPr>
            <a:r>
              <a:rPr lang="en-US" sz="1600" b="1">
                <a:solidFill>
                  <a:srgbClr val="595959"/>
                </a:solidFill>
                <a:latin typeface="Didact Gothic"/>
                <a:ea typeface="Didact Gothic"/>
                <a:cs typeface="Didact Gothic"/>
                <a:sym typeface="Didact Gothic"/>
              </a:rPr>
              <a:t>4. Situational Appropriateness </a:t>
            </a:r>
            <a:endParaRPr sz="1600" b="1">
              <a:solidFill>
                <a:srgbClr val="595959"/>
              </a:solidFill>
              <a:latin typeface="Didact Gothic"/>
              <a:ea typeface="Didact Gothic"/>
              <a:cs typeface="Didact Gothic"/>
              <a:sym typeface="Didact Gothic"/>
            </a:endParaRPr>
          </a:p>
          <a:p>
            <a:pPr marL="457200" lvl="0" indent="-317500" algn="l" rtl="0">
              <a:lnSpc>
                <a:spcPct val="115000"/>
              </a:lnSpc>
              <a:spcBef>
                <a:spcPts val="1600"/>
              </a:spcBef>
              <a:spcAft>
                <a:spcPts val="0"/>
              </a:spcAft>
              <a:buClr>
                <a:srgbClr val="595959"/>
              </a:buClr>
              <a:buSzPts val="1400"/>
              <a:buFont typeface="Didact Gothic"/>
              <a:buChar char="●"/>
            </a:pPr>
            <a:r>
              <a:rPr lang="en-US">
                <a:solidFill>
                  <a:srgbClr val="595959"/>
                </a:solidFill>
                <a:latin typeface="Didact Gothic"/>
                <a:ea typeface="Didact Gothic"/>
                <a:cs typeface="Didact Gothic"/>
                <a:sym typeface="Didact Gothic"/>
              </a:rPr>
              <a:t>As a team, consider the information about situational appropriateness presented. Discuss as a team:</a:t>
            </a:r>
            <a:endParaRPr>
              <a:solidFill>
                <a:srgbClr val="595959"/>
              </a:solidFill>
              <a:latin typeface="Didact Gothic"/>
              <a:ea typeface="Didact Gothic"/>
              <a:cs typeface="Didact Gothic"/>
              <a:sym typeface="Didact Gothic"/>
            </a:endParaRPr>
          </a:p>
          <a:p>
            <a:pPr marL="914400" lvl="1" indent="-317500" algn="l" rtl="0">
              <a:lnSpc>
                <a:spcPct val="115000"/>
              </a:lnSpc>
              <a:spcBef>
                <a:spcPts val="0"/>
              </a:spcBef>
              <a:spcAft>
                <a:spcPts val="0"/>
              </a:spcAft>
              <a:buClr>
                <a:srgbClr val="595959"/>
              </a:buClr>
              <a:buSzPts val="1400"/>
              <a:buFont typeface="Didact Gothic"/>
              <a:buChar char="○"/>
            </a:pPr>
            <a:r>
              <a:rPr lang="en-US">
                <a:solidFill>
                  <a:srgbClr val="595959"/>
                </a:solidFill>
                <a:latin typeface="Didact Gothic"/>
                <a:ea typeface="Didact Gothic"/>
                <a:cs typeface="Didact Gothic"/>
                <a:sym typeface="Didact Gothic"/>
              </a:rPr>
              <a:t>How can specificity of situationally appropriate, staff managed and office managed behaviors be helpful?</a:t>
            </a:r>
            <a:endParaRPr>
              <a:solidFill>
                <a:srgbClr val="595959"/>
              </a:solidFill>
              <a:latin typeface="Didact Gothic"/>
              <a:ea typeface="Didact Gothic"/>
              <a:cs typeface="Didact Gothic"/>
              <a:sym typeface="Didact Gothic"/>
            </a:endParaRPr>
          </a:p>
          <a:p>
            <a:pPr marL="914400" lvl="1" indent="-317500" algn="l" rtl="0">
              <a:lnSpc>
                <a:spcPct val="115000"/>
              </a:lnSpc>
              <a:spcBef>
                <a:spcPts val="0"/>
              </a:spcBef>
              <a:spcAft>
                <a:spcPts val="0"/>
              </a:spcAft>
              <a:buClr>
                <a:srgbClr val="595959"/>
              </a:buClr>
              <a:buSzPts val="1400"/>
              <a:buFont typeface="Didact Gothic"/>
              <a:buChar char="○"/>
            </a:pPr>
            <a:r>
              <a:rPr lang="en-US">
                <a:solidFill>
                  <a:srgbClr val="595959"/>
                </a:solidFill>
                <a:latin typeface="Didact Gothic"/>
                <a:ea typeface="Didact Gothic"/>
                <a:cs typeface="Didact Gothic"/>
                <a:sym typeface="Didact Gothic"/>
              </a:rPr>
              <a:t>How could defining expectations at school, home and school be helpful to students understanding the concept of “code switching?”</a:t>
            </a:r>
            <a:endParaRPr>
              <a:solidFill>
                <a:srgbClr val="595959"/>
              </a:solidFill>
              <a:latin typeface="Didact Gothic"/>
              <a:ea typeface="Didact Gothic"/>
              <a:cs typeface="Didact Gothic"/>
              <a:sym typeface="Didact Gothic"/>
            </a:endParaRPr>
          </a:p>
          <a:p>
            <a:pPr marL="0" lvl="0" indent="0" algn="l" rtl="0">
              <a:lnSpc>
                <a:spcPct val="115000"/>
              </a:lnSpc>
              <a:spcBef>
                <a:spcPts val="1600"/>
              </a:spcBef>
              <a:spcAft>
                <a:spcPts val="1600"/>
              </a:spcAft>
              <a:buNone/>
            </a:pPr>
            <a:endParaRPr sz="1800">
              <a:solidFill>
                <a:srgbClr val="595959"/>
              </a:solidFill>
              <a:latin typeface="Didact Gothic"/>
              <a:ea typeface="Didact Gothic"/>
              <a:cs typeface="Didact Gothic"/>
              <a:sym typeface="Didact Gothic"/>
            </a:endParaRPr>
          </a:p>
        </p:txBody>
      </p:sp>
      <p:pic>
        <p:nvPicPr>
          <p:cNvPr id="312" name="Google Shape;312;p57" descr="Pause button">
            <a:extLst>
              <a:ext uri="{C183D7F6-B498-43B3-948B-1728B52AA6E4}">
                <adec:decorative xmlns="" xmlns:adec="http://schemas.microsoft.com/office/drawing/2017/decorative" val="1"/>
              </a:ext>
            </a:extLst>
          </p:cNvPr>
          <p:cNvPicPr preferRelativeResize="0"/>
          <p:nvPr/>
        </p:nvPicPr>
        <p:blipFill>
          <a:blip r:embed="rId4">
            <a:alphaModFix/>
          </a:blip>
          <a:stretch>
            <a:fillRect/>
          </a:stretch>
        </p:blipFill>
        <p:spPr>
          <a:xfrm>
            <a:off x="545075" y="265753"/>
            <a:ext cx="934050" cy="934050"/>
          </a:xfrm>
          <a:prstGeom prst="rect">
            <a:avLst/>
          </a:prstGeom>
          <a:noFill/>
          <a:ln>
            <a:noFill/>
          </a:ln>
        </p:spPr>
      </p:pic>
      <p:sp>
        <p:nvSpPr>
          <p:cNvPr id="313" name="Google Shape;313;p57"/>
          <p:cNvSpPr txBox="1">
            <a:spLocks noGrp="1"/>
          </p:cNvSpPr>
          <p:nvPr>
            <p:ph type="title"/>
          </p:nvPr>
        </p:nvSpPr>
        <p:spPr>
          <a:xfrm>
            <a:off x="1563050" y="367100"/>
            <a:ext cx="6613800" cy="647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200"/>
              <a:t>Pause to complete the activities</a:t>
            </a:r>
            <a:endParaRPr sz="3200"/>
          </a:p>
        </p:txBody>
      </p:sp>
      <p:pic>
        <p:nvPicPr>
          <p:cNvPr id="314" name="Google Shape;314;p57" descr="identify awareness table"/>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76100" y="1395950"/>
            <a:ext cx="2922549" cy="1643025"/>
          </a:xfrm>
          <a:prstGeom prst="rect">
            <a:avLst/>
          </a:prstGeom>
          <a:noFill/>
          <a:ln>
            <a:noFill/>
          </a:ln>
        </p:spPr>
      </p:pic>
      <p:pic>
        <p:nvPicPr>
          <p:cNvPr id="315" name="Google Shape;315;p57" descr="table which includes situationally inappropriate behaviors, staff-managed and office-managed behaviors"/>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138300" y="3038975"/>
            <a:ext cx="2960350" cy="1779575"/>
          </a:xfrm>
          <a:prstGeom prst="rect">
            <a:avLst/>
          </a:prstGeom>
          <a:noFill/>
          <a:ln>
            <a:noFill/>
          </a:ln>
        </p:spPr>
      </p:pic>
      <p:pic>
        <p:nvPicPr>
          <p:cNvPr id="316" name="Google Shape;316;p57" descr="Table with description of how expectations look at school, home and neighborhood"/>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180925" y="4738100"/>
            <a:ext cx="2960349" cy="1886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80"/>
        <p:cNvGrpSpPr/>
        <p:nvPr/>
      </p:nvGrpSpPr>
      <p:grpSpPr>
        <a:xfrm>
          <a:off x="0" y="0"/>
          <a:ext cx="0" cy="0"/>
          <a:chOff x="0" y="0"/>
          <a:chExt cx="0" cy="0"/>
        </a:xfrm>
      </p:grpSpPr>
      <p:graphicFrame>
        <p:nvGraphicFramePr>
          <p:cNvPr id="181" name="Google Shape;181;p34" descr="Table of expectations and behavior"/>
          <p:cNvGraphicFramePr/>
          <p:nvPr>
            <p:extLst/>
          </p:nvPr>
        </p:nvGraphicFramePr>
        <p:xfrm>
          <a:off x="521134" y="882479"/>
          <a:ext cx="8218600" cy="5318325"/>
        </p:xfrm>
        <a:graphic>
          <a:graphicData uri="http://schemas.openxmlformats.org/drawingml/2006/table">
            <a:tbl>
              <a:tblPr firstRow="1">
                <a:noFill/>
              </a:tblPr>
              <a:tblGrid>
                <a:gridCol w="2054800">
                  <a:extLst>
                    <a:ext uri="{9D8B030D-6E8A-4147-A177-3AD203B41FA5}">
                      <a16:colId xmlns:a16="http://schemas.microsoft.com/office/drawing/2014/main" val="20000"/>
                    </a:ext>
                  </a:extLst>
                </a:gridCol>
                <a:gridCol w="6163800">
                  <a:extLst>
                    <a:ext uri="{9D8B030D-6E8A-4147-A177-3AD203B41FA5}">
                      <a16:colId xmlns:a16="http://schemas.microsoft.com/office/drawing/2014/main" val="20001"/>
                    </a:ext>
                  </a:extLst>
                </a:gridCol>
              </a:tblGrid>
              <a:tr h="479150">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a:solidFill>
                            <a:srgbClr val="1D2A53"/>
                          </a:solidFill>
                          <a:latin typeface="Calibri"/>
                          <a:ea typeface="Calibri"/>
                          <a:cs typeface="Calibri"/>
                          <a:sym typeface="Calibri"/>
                        </a:rPr>
                        <a:t>EXPECTATION</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dirty="0">
                          <a:solidFill>
                            <a:srgbClr val="1D2A53"/>
                          </a:solidFill>
                          <a:latin typeface="Calibri"/>
                          <a:ea typeface="Calibri"/>
                          <a:cs typeface="Calibri"/>
                          <a:sym typeface="Calibri"/>
                        </a:rPr>
                        <a:t>BEHAVIOR</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extLst>
                  <a:ext uri="{0D108BD9-81ED-4DB2-BD59-A6C34878D82A}">
                    <a16:rowId xmlns:a16="http://schemas.microsoft.com/office/drawing/2014/main" val="10000"/>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Responsible</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2000"/>
                        <a:buFont typeface="Noto Sans Symbols"/>
                        <a:buNone/>
                      </a:pPr>
                      <a:endParaRPr sz="2000" b="1" i="0" u="none" strike="noStrike" cap="none">
                        <a:solidFill>
                          <a:srgbClr val="1D2A53"/>
                        </a:solidFill>
                        <a:latin typeface="Calibri"/>
                        <a:ea typeface="Calibri"/>
                        <a:cs typeface="Calibri"/>
                        <a:sym typeface="Calibri"/>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706025">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Respectful</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2000"/>
                        <a:buFont typeface="Noto Sans Symbols"/>
                        <a:buNone/>
                      </a:pPr>
                      <a:endParaRPr sz="2000" b="0" i="0" u="none" strike="noStrike" cap="none">
                        <a:solidFill>
                          <a:srgbClr val="1D2A53"/>
                        </a:solidFill>
                        <a:latin typeface="Calibri"/>
                        <a:ea typeface="Calibri"/>
                        <a:cs typeface="Calibri"/>
                        <a:sym typeface="Calibri"/>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88195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Committed</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2"/>
                        </a:buClr>
                        <a:buSzPts val="2000"/>
                        <a:buFont typeface="Noto Sans Symbols"/>
                        <a:buNone/>
                      </a:pPr>
                      <a:endParaRPr sz="2000" b="0" i="0" u="none" strike="noStrike" cap="none" dirty="0">
                        <a:solidFill>
                          <a:srgbClr val="1D2A53"/>
                        </a:solidFill>
                        <a:latin typeface="Calibri"/>
                        <a:ea typeface="Calibri"/>
                        <a:cs typeface="Calibri"/>
                        <a:sym typeface="Calibri"/>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182" name="Google Shape;182;p34"/>
          <p:cNvSpPr txBox="1">
            <a:spLocks noGrp="1"/>
          </p:cNvSpPr>
          <p:nvPr>
            <p:ph type="title"/>
          </p:nvPr>
        </p:nvSpPr>
        <p:spPr>
          <a:xfrm>
            <a:off x="493081" y="165096"/>
            <a:ext cx="8157837" cy="62036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2400"/>
              <a:buFont typeface="Calibri"/>
              <a:buNone/>
            </a:pPr>
            <a:r>
              <a:rPr lang="en-US" sz="2400" dirty="0">
                <a:latin typeface="Calibri"/>
                <a:ea typeface="Calibri"/>
                <a:cs typeface="Calibri"/>
                <a:sym typeface="Calibri"/>
              </a:rPr>
              <a:t>Learning Expectations for </a:t>
            </a:r>
            <a:r>
              <a:rPr lang="en-US" sz="2800" i="1" dirty="0">
                <a:latin typeface="Calibri"/>
                <a:ea typeface="Calibri"/>
                <a:cs typeface="Calibri"/>
                <a:sym typeface="Calibri"/>
              </a:rPr>
              <a:t>Virtual</a:t>
            </a:r>
            <a:r>
              <a:rPr lang="en-US" sz="2400" dirty="0">
                <a:latin typeface="Calibri"/>
                <a:ea typeface="Calibri"/>
                <a:cs typeface="Calibri"/>
                <a:sym typeface="Calibri"/>
              </a:rPr>
              <a:t> Training</a:t>
            </a:r>
            <a:endParaRPr dirty="0"/>
          </a:p>
        </p:txBody>
      </p:sp>
      <p:pic>
        <p:nvPicPr>
          <p:cNvPr id="183" name="Google Shape;183;p34" descr="1. Find a place in your house that will be free of distractions. 2. Gather you maerials before you log in.  3. Make sure your device is charged. 4. Be on time. "/>
          <p:cNvPicPr preferRelativeResize="0"/>
          <p:nvPr/>
        </p:nvPicPr>
        <p:blipFill rotWithShape="1">
          <a:blip r:embed="rId3">
            <a:alphaModFix/>
          </a:blip>
          <a:srcRect/>
          <a:stretch/>
        </p:blipFill>
        <p:spPr>
          <a:xfrm>
            <a:off x="2620703" y="1434429"/>
            <a:ext cx="6007100" cy="1155700"/>
          </a:xfrm>
          <a:prstGeom prst="rect">
            <a:avLst/>
          </a:prstGeom>
          <a:noFill/>
          <a:ln>
            <a:noFill/>
          </a:ln>
        </p:spPr>
      </p:pic>
      <p:pic>
        <p:nvPicPr>
          <p:cNvPr id="184" name="Google Shape;184;p34" descr="5. Stay engaged.  Nod your head or give thumbs up when others are talking.  6. Mute your mic when you're not talking.  7. Raise your hand if you have a question or need help. 8. Be a polite learner when presenter or others are talking. "/>
          <p:cNvPicPr preferRelativeResize="0"/>
          <p:nvPr/>
        </p:nvPicPr>
        <p:blipFill rotWithShape="1">
          <a:blip r:embed="rId4">
            <a:alphaModFix/>
          </a:blip>
          <a:srcRect/>
          <a:stretch/>
        </p:blipFill>
        <p:spPr>
          <a:xfrm>
            <a:off x="2620703" y="2667672"/>
            <a:ext cx="6019800" cy="1600200"/>
          </a:xfrm>
          <a:prstGeom prst="rect">
            <a:avLst/>
          </a:prstGeom>
          <a:noFill/>
          <a:ln>
            <a:noFill/>
          </a:ln>
        </p:spPr>
      </p:pic>
      <p:pic>
        <p:nvPicPr>
          <p:cNvPr id="185" name="Google Shape;185;p34" descr="9.  Stay seated with your face in the center of the screen.  10. Complete and turn in assignments in a timely manner"/>
          <p:cNvPicPr preferRelativeResize="0"/>
          <p:nvPr/>
        </p:nvPicPr>
        <p:blipFill rotWithShape="1">
          <a:blip r:embed="rId5">
            <a:alphaModFix/>
          </a:blip>
          <a:srcRect/>
          <a:stretch/>
        </p:blipFill>
        <p:spPr>
          <a:xfrm>
            <a:off x="2811034" y="4345415"/>
            <a:ext cx="3149600" cy="1828800"/>
          </a:xfrm>
          <a:prstGeom prst="rect">
            <a:avLst/>
          </a:prstGeom>
          <a:noFill/>
          <a:ln>
            <a:noFill/>
          </a:ln>
        </p:spPr>
      </p:pic>
      <p:sp>
        <p:nvSpPr>
          <p:cNvPr id="186" name="Google Shape;186;p34"/>
          <p:cNvSpPr txBox="1"/>
          <p:nvPr/>
        </p:nvSpPr>
        <p:spPr>
          <a:xfrm>
            <a:off x="5367532" y="6001370"/>
            <a:ext cx="1529456" cy="707886"/>
          </a:xfrm>
          <a:prstGeom prst="rect">
            <a:avLst/>
          </a:prstGeom>
          <a:solidFill>
            <a:srgbClr val="FFFFFF"/>
          </a:solid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1">
                <a:solidFill>
                  <a:schemeClr val="accent6"/>
                </a:solidFill>
                <a:latin typeface="Calibri"/>
                <a:ea typeface="Calibri"/>
                <a:cs typeface="Calibri"/>
                <a:sym typeface="Calibri"/>
              </a:rPr>
              <a:t>Awesome expectations from the team at Sandburg Elementary, SPS186!</a:t>
            </a:r>
            <a:endParaRPr/>
          </a:p>
        </p:txBody>
      </p:sp>
      <p:sp>
        <p:nvSpPr>
          <p:cNvPr id="187" name="Google Shape;187;p34"/>
          <p:cNvSpPr/>
          <p:nvPr/>
        </p:nvSpPr>
        <p:spPr>
          <a:xfrm>
            <a:off x="2811034" y="1517515"/>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rgbClr val="FFFFFF"/>
                </a:solidFill>
                <a:latin typeface="Calibri"/>
                <a:ea typeface="Calibri"/>
                <a:cs typeface="Calibri"/>
                <a:sym typeface="Calibri"/>
              </a:rPr>
              <a:t>1</a:t>
            </a:r>
            <a:endParaRPr dirty="0"/>
          </a:p>
        </p:txBody>
      </p:sp>
      <p:sp>
        <p:nvSpPr>
          <p:cNvPr id="188" name="Google Shape;188;p34"/>
          <p:cNvSpPr/>
          <p:nvPr/>
        </p:nvSpPr>
        <p:spPr>
          <a:xfrm>
            <a:off x="4379013" y="1517514"/>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2</a:t>
            </a:r>
            <a:endParaRPr/>
          </a:p>
        </p:txBody>
      </p:sp>
      <p:sp>
        <p:nvSpPr>
          <p:cNvPr id="189" name="Google Shape;189;p34"/>
          <p:cNvSpPr/>
          <p:nvPr/>
        </p:nvSpPr>
        <p:spPr>
          <a:xfrm>
            <a:off x="5946992" y="1517513"/>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3</a:t>
            </a:r>
            <a:endParaRPr/>
          </a:p>
        </p:txBody>
      </p:sp>
      <p:sp>
        <p:nvSpPr>
          <p:cNvPr id="190" name="Google Shape;190;p34"/>
          <p:cNvSpPr/>
          <p:nvPr/>
        </p:nvSpPr>
        <p:spPr>
          <a:xfrm>
            <a:off x="7287397" y="1530133"/>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4</a:t>
            </a:r>
            <a:endParaRPr/>
          </a:p>
        </p:txBody>
      </p:sp>
      <p:sp>
        <p:nvSpPr>
          <p:cNvPr id="191" name="Google Shape;191;p34"/>
          <p:cNvSpPr/>
          <p:nvPr/>
        </p:nvSpPr>
        <p:spPr>
          <a:xfrm>
            <a:off x="2824743" y="2860688"/>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rgbClr val="FFFFFF"/>
                </a:solidFill>
                <a:latin typeface="Calibri"/>
                <a:ea typeface="Calibri"/>
                <a:cs typeface="Calibri"/>
                <a:sym typeface="Calibri"/>
              </a:rPr>
              <a:t>5</a:t>
            </a:r>
            <a:endParaRPr dirty="0"/>
          </a:p>
        </p:txBody>
      </p:sp>
      <p:sp>
        <p:nvSpPr>
          <p:cNvPr id="192" name="Google Shape;192;p34"/>
          <p:cNvSpPr/>
          <p:nvPr/>
        </p:nvSpPr>
        <p:spPr>
          <a:xfrm>
            <a:off x="4359481" y="2836183"/>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6</a:t>
            </a:r>
            <a:endParaRPr/>
          </a:p>
        </p:txBody>
      </p:sp>
      <p:sp>
        <p:nvSpPr>
          <p:cNvPr id="193" name="Google Shape;193;p34"/>
          <p:cNvSpPr/>
          <p:nvPr/>
        </p:nvSpPr>
        <p:spPr>
          <a:xfrm>
            <a:off x="7198094" y="2877681"/>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8</a:t>
            </a:r>
            <a:endParaRPr/>
          </a:p>
        </p:txBody>
      </p:sp>
      <p:sp>
        <p:nvSpPr>
          <p:cNvPr id="194" name="Google Shape;194;p34"/>
          <p:cNvSpPr/>
          <p:nvPr/>
        </p:nvSpPr>
        <p:spPr>
          <a:xfrm>
            <a:off x="2828725" y="4769930"/>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9</a:t>
            </a:r>
            <a:endParaRPr/>
          </a:p>
        </p:txBody>
      </p:sp>
      <p:sp>
        <p:nvSpPr>
          <p:cNvPr id="195" name="Google Shape;195;p34"/>
          <p:cNvSpPr/>
          <p:nvPr/>
        </p:nvSpPr>
        <p:spPr>
          <a:xfrm>
            <a:off x="4330728" y="4708763"/>
            <a:ext cx="591848" cy="591848"/>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10</a:t>
            </a:r>
            <a:endParaRPr/>
          </a:p>
        </p:txBody>
      </p:sp>
      <p:sp>
        <p:nvSpPr>
          <p:cNvPr id="196" name="Google Shape;196;p34"/>
          <p:cNvSpPr/>
          <p:nvPr/>
        </p:nvSpPr>
        <p:spPr>
          <a:xfrm>
            <a:off x="5771182" y="2874836"/>
            <a:ext cx="463945" cy="463945"/>
          </a:xfrm>
          <a:prstGeom prst="ellipse">
            <a:avLst/>
          </a:prstGeom>
          <a:gradFill>
            <a:gsLst>
              <a:gs pos="0">
                <a:srgbClr val="294BB5"/>
              </a:gs>
              <a:gs pos="100000">
                <a:srgbClr val="9BA9F9"/>
              </a:gs>
            </a:gsLst>
            <a:lin ang="16200000" scaled="0"/>
          </a:gradFill>
          <a:ln w="9525" cap="flat" cmpd="sng">
            <a:solidFill>
              <a:srgbClr val="3550A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7</a:t>
            </a:r>
            <a:endParaRPr/>
          </a:p>
        </p:txBody>
      </p:sp>
      <p:pic>
        <p:nvPicPr>
          <p:cNvPr id="197" name="Google Shape;197;p34" descr="This is a poster which shows all of these expectations from Sandburg Elementary. "/>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196619">
            <a:off x="6813787" y="4232906"/>
            <a:ext cx="1906622" cy="2467393"/>
          </a:xfrm>
          <a:prstGeom prst="rect">
            <a:avLst/>
          </a:prstGeom>
          <a:noFill/>
          <a:ln w="9525" cap="flat" cmpd="sng">
            <a:solidFill>
              <a:schemeClr val="accent6"/>
            </a:solidFill>
            <a:prstDash val="solid"/>
            <a:round/>
            <a:headEnd type="none" w="sm" len="sm"/>
            <a:tailEnd type="none" w="sm" len="sm"/>
          </a:ln>
          <a:effectLst>
            <a:outerShdw blurRad="292100" dist="139700" dir="2700000" algn="tl" rotWithShape="0">
              <a:srgbClr val="333333">
                <a:alpha val="64705"/>
              </a:srgbClr>
            </a:outerShdw>
          </a:effectLst>
        </p:spPr>
      </p:pic>
      <p:pic>
        <p:nvPicPr>
          <p:cNvPr id="198" name="Google Shape;198;p34" descr="Midwest PBIS Network logo">
            <a:extLst>
              <a:ext uri="{C183D7F6-B498-43B3-948B-1728B52AA6E4}">
                <adec:decorative xmlns="" xmlns:adec="http://schemas.microsoft.com/office/drawing/2017/decorative" val="1"/>
              </a:ext>
            </a:extLst>
          </p:cNvPr>
          <p:cNvPicPr preferRelativeResize="0"/>
          <p:nvPr/>
        </p:nvPicPr>
        <p:blipFill rotWithShape="1">
          <a:blip r:embed="rId7">
            <a:alphaModFix/>
          </a:blip>
          <a:srcRect/>
          <a:stretch/>
        </p:blipFill>
        <p:spPr>
          <a:xfrm>
            <a:off x="1156973" y="176488"/>
            <a:ext cx="608969" cy="608969"/>
          </a:xfrm>
          <a:prstGeom prst="rect">
            <a:avLst/>
          </a:prstGeom>
          <a:noFill/>
          <a:ln>
            <a:noFill/>
          </a:ln>
        </p:spPr>
      </p:pic>
    </p:spTree>
    <p:extLst>
      <p:ext uri="{BB962C8B-B14F-4D97-AF65-F5344CB8AC3E}">
        <p14:creationId xmlns:p14="http://schemas.microsoft.com/office/powerpoint/2010/main" val="3753704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58" title="Action-Planning-Icon"/>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077693" y="3270918"/>
            <a:ext cx="2562976" cy="2562976"/>
          </a:xfrm>
          <a:prstGeom prst="rect">
            <a:avLst/>
          </a:prstGeom>
          <a:noFill/>
          <a:ln>
            <a:noFill/>
          </a:ln>
          <a:effectLst>
            <a:reflection stA="50000" endA="300" endPos="38500" dist="50800" dir="5400000" sy="-100000" algn="bl" rotWithShape="0"/>
          </a:effectLst>
        </p:spPr>
      </p:pic>
      <p:sp>
        <p:nvSpPr>
          <p:cNvPr id="323" name="Google Shape;323;p58"/>
          <p:cNvSpPr txBox="1"/>
          <p:nvPr/>
        </p:nvSpPr>
        <p:spPr>
          <a:xfrm>
            <a:off x="5077694" y="1426540"/>
            <a:ext cx="2562975" cy="175432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u="sng">
                <a:solidFill>
                  <a:schemeClr val="accent6"/>
                </a:solidFill>
                <a:latin typeface="Calibri"/>
                <a:ea typeface="Calibri"/>
                <a:cs typeface="Calibri"/>
                <a:sym typeface="Calibri"/>
              </a:rPr>
              <a:t>ACTION PLANNING</a:t>
            </a:r>
            <a:endParaRPr/>
          </a:p>
          <a:p>
            <a:pPr marL="287338" marR="0" lvl="0" indent="-287338" algn="l" rtl="0">
              <a:spcBef>
                <a:spcPts val="0"/>
              </a:spcBef>
              <a:spcAft>
                <a:spcPts val="0"/>
              </a:spcAft>
              <a:buClr>
                <a:schemeClr val="dk2"/>
              </a:buClr>
              <a:buSzPts val="1800"/>
              <a:buFont typeface="Calibri"/>
              <a:buAutoNum type="arabicPeriod"/>
            </a:pPr>
            <a:r>
              <a:rPr lang="en-US" sz="1800">
                <a:solidFill>
                  <a:schemeClr val="dk2"/>
                </a:solidFill>
                <a:latin typeface="Calibri"/>
                <a:ea typeface="Calibri"/>
                <a:cs typeface="Calibri"/>
                <a:sym typeface="Calibri"/>
              </a:rPr>
              <a:t>Add action items to Action plan</a:t>
            </a:r>
            <a:endParaRPr/>
          </a:p>
          <a:p>
            <a:pPr marL="287338" marR="0" lvl="0" indent="-287338" algn="l" rtl="0">
              <a:spcBef>
                <a:spcPts val="0"/>
              </a:spcBef>
              <a:spcAft>
                <a:spcPts val="0"/>
              </a:spcAft>
              <a:buClr>
                <a:schemeClr val="dk2"/>
              </a:buClr>
              <a:buSzPts val="1800"/>
              <a:buFont typeface="Calibri"/>
              <a:buAutoNum type="arabicPeriod"/>
            </a:pPr>
            <a:r>
              <a:rPr lang="en-US" sz="1800">
                <a:solidFill>
                  <a:schemeClr val="dk2"/>
                </a:solidFill>
                <a:latin typeface="Calibri"/>
                <a:ea typeface="Calibri"/>
                <a:cs typeface="Calibri"/>
                <a:sym typeface="Calibri"/>
              </a:rPr>
              <a:t>Plan for PD</a:t>
            </a:r>
            <a:endParaRPr/>
          </a:p>
          <a:p>
            <a:pPr marL="287338" marR="0" lvl="0" indent="-287338" algn="l" rtl="0">
              <a:spcBef>
                <a:spcPts val="0"/>
              </a:spcBef>
              <a:spcAft>
                <a:spcPts val="0"/>
              </a:spcAft>
              <a:buClr>
                <a:schemeClr val="dk2"/>
              </a:buClr>
              <a:buSzPts val="1800"/>
              <a:buFont typeface="Calibri"/>
              <a:buAutoNum type="arabicPeriod"/>
            </a:pPr>
            <a:r>
              <a:rPr lang="en-US" sz="1800">
                <a:solidFill>
                  <a:schemeClr val="dk2"/>
                </a:solidFill>
                <a:latin typeface="Calibri"/>
                <a:ea typeface="Calibri"/>
                <a:cs typeface="Calibri"/>
                <a:sym typeface="Calibri"/>
              </a:rPr>
              <a:t>Add to your Staff Presentation PPT</a:t>
            </a:r>
            <a:endParaRPr/>
          </a:p>
        </p:txBody>
      </p:sp>
      <p:pic>
        <p:nvPicPr>
          <p:cNvPr id="324" name="Google Shape;324;p58" title="Self-Assessment-Icon"/>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470546" y="3270918"/>
            <a:ext cx="2562976" cy="2562976"/>
          </a:xfrm>
          <a:prstGeom prst="rect">
            <a:avLst/>
          </a:prstGeom>
          <a:noFill/>
          <a:ln>
            <a:noFill/>
          </a:ln>
          <a:effectLst>
            <a:reflection stA="50000" endA="300" endPos="38500" dist="50800" dir="5400000" sy="-100000" algn="bl" rotWithShape="0"/>
          </a:effectLst>
        </p:spPr>
      </p:pic>
      <p:sp>
        <p:nvSpPr>
          <p:cNvPr id="325" name="Google Shape;325;p58"/>
          <p:cNvSpPr txBox="1"/>
          <p:nvPr/>
        </p:nvSpPr>
        <p:spPr>
          <a:xfrm>
            <a:off x="1470546" y="1426540"/>
            <a:ext cx="2562976" cy="147732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u="sng">
                <a:solidFill>
                  <a:schemeClr val="accent6"/>
                </a:solidFill>
                <a:latin typeface="Calibri"/>
                <a:ea typeface="Calibri"/>
                <a:cs typeface="Calibri"/>
                <a:sym typeface="Calibri"/>
              </a:rPr>
              <a:t>SELF-ASSESSMENT</a:t>
            </a:r>
            <a:endParaRPr/>
          </a:p>
          <a:p>
            <a:pPr marL="355600" marR="0" lvl="0" indent="-355600" algn="l" rtl="0">
              <a:spcBef>
                <a:spcPts val="0"/>
              </a:spcBef>
              <a:spcAft>
                <a:spcPts val="0"/>
              </a:spcAft>
              <a:buClr>
                <a:schemeClr val="dk2"/>
              </a:buClr>
              <a:buSzPts val="1800"/>
              <a:buFont typeface="Calibri"/>
              <a:buAutoNum type="arabicPeriod"/>
            </a:pPr>
            <a:r>
              <a:rPr lang="en-US" sz="1800">
                <a:solidFill>
                  <a:schemeClr val="dk2"/>
                </a:solidFill>
                <a:latin typeface="Calibri"/>
                <a:ea typeface="Calibri"/>
                <a:cs typeface="Calibri"/>
                <a:sym typeface="Calibri"/>
              </a:rPr>
              <a:t>Complete TFI item(s)</a:t>
            </a:r>
            <a:endParaRPr sz="1800">
              <a:solidFill>
                <a:schemeClr val="dk2"/>
              </a:solidFill>
              <a:latin typeface="Calibri"/>
              <a:ea typeface="Calibri"/>
              <a:cs typeface="Calibri"/>
              <a:sym typeface="Calibri"/>
            </a:endParaRPr>
          </a:p>
          <a:p>
            <a:pPr marL="355600" marR="0" lvl="0" indent="-355600" algn="l" rtl="0">
              <a:spcBef>
                <a:spcPts val="0"/>
              </a:spcBef>
              <a:spcAft>
                <a:spcPts val="0"/>
              </a:spcAft>
              <a:buClr>
                <a:schemeClr val="dk2"/>
              </a:buClr>
              <a:buSzPts val="1800"/>
              <a:buFont typeface="Calibri"/>
              <a:buAutoNum type="arabicPeriod"/>
            </a:pPr>
            <a:r>
              <a:rPr lang="en-US" sz="1800">
                <a:solidFill>
                  <a:schemeClr val="dk2"/>
                </a:solidFill>
                <a:latin typeface="Calibri"/>
                <a:ea typeface="Calibri"/>
                <a:cs typeface="Calibri"/>
                <a:sym typeface="Calibri"/>
              </a:rPr>
              <a:t>Assess additional action items at end of module</a:t>
            </a:r>
            <a:endParaRPr/>
          </a:p>
        </p:txBody>
      </p:sp>
      <p:sp>
        <p:nvSpPr>
          <p:cNvPr id="326" name="Google Shape;326;p58"/>
          <p:cNvSpPr txBox="1">
            <a:spLocks noGrp="1"/>
          </p:cNvSpPr>
          <p:nvPr>
            <p:ph type="title"/>
          </p:nvPr>
        </p:nvSpPr>
        <p:spPr>
          <a:xfrm>
            <a:off x="622852" y="240851"/>
            <a:ext cx="8134986"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Twentieth Century"/>
              <a:buNone/>
            </a:pPr>
            <a:r>
              <a:rPr lang="en-US" sz="3600"/>
              <a:t>TFI 1.5 &amp; 1.6 Problem Behavior </a:t>
            </a:r>
            <a:br>
              <a:rPr lang="en-US" sz="3600"/>
            </a:br>
            <a:r>
              <a:rPr lang="en-US" sz="3600"/>
              <a:t>Definitions &amp; Discipline Policies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graphicFrame>
        <p:nvGraphicFramePr>
          <p:cNvPr id="332" name="Google Shape;332;p59" descr="Classrom-managed: refusal to do work; argue with the teacher; tapping pencil, objects; talking to others; unnecessary movement out of seat, fidgeting; touching others.&#10;Office-managed: disruption escalated into a physical or verbal confrontation; minor actions repeated to the point of an un-teachable learning environment." title="Classrom-managed and office-managed"/>
          <p:cNvGraphicFramePr/>
          <p:nvPr/>
        </p:nvGraphicFramePr>
        <p:xfrm>
          <a:off x="701161" y="1764887"/>
          <a:ext cx="7802800" cy="4261225"/>
        </p:xfrm>
        <a:graphic>
          <a:graphicData uri="http://schemas.openxmlformats.org/drawingml/2006/table">
            <a:tbl>
              <a:tblPr firstRow="1" bandRow="1">
                <a:noFill/>
                <a:tableStyleId>{4BDA6DA0-0232-48A5-8B92-FA6E27A20719}</a:tableStyleId>
              </a:tblPr>
              <a:tblGrid>
                <a:gridCol w="3855300">
                  <a:extLst>
                    <a:ext uri="{9D8B030D-6E8A-4147-A177-3AD203B41FA5}">
                      <a16:colId xmlns:a16="http://schemas.microsoft.com/office/drawing/2014/main" val="20000"/>
                    </a:ext>
                  </a:extLst>
                </a:gridCol>
                <a:gridCol w="3947500">
                  <a:extLst>
                    <a:ext uri="{9D8B030D-6E8A-4147-A177-3AD203B41FA5}">
                      <a16:colId xmlns:a16="http://schemas.microsoft.com/office/drawing/2014/main" val="20001"/>
                    </a:ext>
                  </a:extLst>
                </a:gridCol>
              </a:tblGrid>
              <a:tr h="742650">
                <a:tc>
                  <a:txBody>
                    <a:bodyPr/>
                    <a:lstStyle/>
                    <a:p>
                      <a:pPr marL="0" marR="0" lvl="0" indent="0" algn="ctr" rtl="0">
                        <a:spcBef>
                          <a:spcPts val="0"/>
                        </a:spcBef>
                        <a:spcAft>
                          <a:spcPts val="0"/>
                        </a:spcAft>
                        <a:buNone/>
                      </a:pPr>
                      <a:r>
                        <a:rPr lang="en-US" sz="2400">
                          <a:solidFill>
                            <a:schemeClr val="dk2"/>
                          </a:solidFill>
                          <a:latin typeface="Twentieth Century"/>
                          <a:ea typeface="Twentieth Century"/>
                          <a:cs typeface="Twentieth Century"/>
                          <a:sym typeface="Twentieth Century"/>
                        </a:rPr>
                        <a:t>Classroom-managed</a:t>
                      </a:r>
                      <a:endParaRPr/>
                    </a:p>
                  </a:txBody>
                  <a:tcPr marL="89900" marR="89900" marT="44950" marB="44950">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1D2A53"/>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2400">
                          <a:solidFill>
                            <a:schemeClr val="dk2"/>
                          </a:solidFill>
                          <a:latin typeface="Twentieth Century"/>
                          <a:ea typeface="Twentieth Century"/>
                          <a:cs typeface="Twentieth Century"/>
                          <a:sym typeface="Twentieth Century"/>
                        </a:rPr>
                        <a:t>Office-managed</a:t>
                      </a:r>
                      <a:endParaRPr/>
                    </a:p>
                  </a:txBody>
                  <a:tcPr marL="89900" marR="89900" marT="44950" marB="44950">
                    <a:lnL w="19050" cap="flat" cmpd="sng">
                      <a:solidFill>
                        <a:srgbClr val="000000"/>
                      </a:solidFill>
                      <a:prstDash val="solid"/>
                      <a:round/>
                      <a:headEnd type="none" w="sm" len="sm"/>
                      <a:tailEnd type="none" w="sm" len="sm"/>
                    </a:lnL>
                    <a:lnR w="12700" cap="flat" cmpd="sng">
                      <a:solidFill>
                        <a:srgbClr val="1D2A53"/>
                      </a:solidFill>
                      <a:prstDash val="solid"/>
                      <a:round/>
                      <a:headEnd type="none" w="sm" len="sm"/>
                      <a:tailEnd type="none" w="sm" len="sm"/>
                    </a:lnR>
                    <a:lnT w="12700" cap="flat" cmpd="sng">
                      <a:solidFill>
                        <a:srgbClr val="1D2A53"/>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11575">
                <a:tc>
                  <a:txBody>
                    <a:bodyPr/>
                    <a:lstStyle/>
                    <a:p>
                      <a:pPr marL="0" marR="0" lvl="0" indent="0" algn="l" rtl="0">
                        <a:spcBef>
                          <a:spcPts val="0"/>
                        </a:spcBef>
                        <a:spcAft>
                          <a:spcPts val="0"/>
                        </a:spcAft>
                        <a:buNone/>
                      </a:pPr>
                      <a:r>
                        <a:rPr lang="en-US" sz="2000">
                          <a:solidFill>
                            <a:schemeClr val="dk2"/>
                          </a:solidFill>
                          <a:latin typeface="Twentieth Century"/>
                          <a:ea typeface="Twentieth Century"/>
                          <a:cs typeface="Twentieth Century"/>
                          <a:sym typeface="Twentieth Century"/>
                        </a:rPr>
                        <a:t>Refusal to do work</a:t>
                      </a:r>
                      <a:endParaRPr/>
                    </a:p>
                  </a:txBody>
                  <a:tcPr marL="89900" marR="89900" marT="44950" marB="44950">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2000">
                          <a:solidFill>
                            <a:schemeClr val="dk2"/>
                          </a:solidFill>
                          <a:latin typeface="Twentieth Century"/>
                          <a:ea typeface="Twentieth Century"/>
                          <a:cs typeface="Twentieth Century"/>
                          <a:sym typeface="Twentieth Century"/>
                        </a:rPr>
                        <a:t>Disruption escalated into a physical or verbal confrontation</a:t>
                      </a:r>
                      <a:endParaRPr sz="2000">
                        <a:solidFill>
                          <a:schemeClr val="dk2"/>
                        </a:solidFill>
                        <a:latin typeface="Twentieth Century"/>
                        <a:ea typeface="Twentieth Century"/>
                        <a:cs typeface="Twentieth Century"/>
                        <a:sym typeface="Twentieth Century"/>
                      </a:endParaRPr>
                    </a:p>
                  </a:txBody>
                  <a:tcPr marL="89900" marR="89900" marT="44950" marB="44950">
                    <a:lnL w="19050" cap="flat" cmpd="sng">
                      <a:solidFill>
                        <a:srgbClr val="000000"/>
                      </a:solidFill>
                      <a:prstDash val="solid"/>
                      <a:round/>
                      <a:headEnd type="none" w="sm" len="sm"/>
                      <a:tailEnd type="none" w="sm" len="sm"/>
                    </a:lnL>
                    <a:lnR w="12700" cap="flat" cmpd="sng">
                      <a:solidFill>
                        <a:srgbClr val="1D2A53"/>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01500">
                <a:tc>
                  <a:txBody>
                    <a:bodyPr/>
                    <a:lstStyle/>
                    <a:p>
                      <a:pPr marL="0" marR="0" lvl="0" indent="0" algn="l" rtl="0">
                        <a:spcBef>
                          <a:spcPts val="0"/>
                        </a:spcBef>
                        <a:spcAft>
                          <a:spcPts val="0"/>
                        </a:spcAft>
                        <a:buNone/>
                      </a:pPr>
                      <a:r>
                        <a:rPr lang="en-US" sz="2000">
                          <a:solidFill>
                            <a:schemeClr val="dk2"/>
                          </a:solidFill>
                          <a:latin typeface="Twentieth Century"/>
                          <a:ea typeface="Twentieth Century"/>
                          <a:cs typeface="Twentieth Century"/>
                          <a:sym typeface="Twentieth Century"/>
                        </a:rPr>
                        <a:t>Argue with the teacher</a:t>
                      </a:r>
                      <a:endParaRPr/>
                    </a:p>
                  </a:txBody>
                  <a:tcPr marL="89900" marR="89900" marT="44950" marB="44950">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rowSpan="6">
                  <a:txBody>
                    <a:bodyPr/>
                    <a:lstStyle/>
                    <a:p>
                      <a:pPr marL="0" marR="0" lvl="0" indent="0" algn="l" rtl="0">
                        <a:spcBef>
                          <a:spcPts val="0"/>
                        </a:spcBef>
                        <a:spcAft>
                          <a:spcPts val="0"/>
                        </a:spcAft>
                        <a:buNone/>
                      </a:pPr>
                      <a:r>
                        <a:rPr lang="en-US" sz="2000">
                          <a:solidFill>
                            <a:schemeClr val="dk2"/>
                          </a:solidFill>
                          <a:latin typeface="Twentieth Century"/>
                          <a:ea typeface="Twentieth Century"/>
                          <a:cs typeface="Twentieth Century"/>
                          <a:sym typeface="Twentieth Century"/>
                        </a:rPr>
                        <a:t>Minor actions repeated to the point of an “un-teachable” learning environment</a:t>
                      </a:r>
                      <a:endParaRPr sz="2000">
                        <a:solidFill>
                          <a:schemeClr val="dk2"/>
                        </a:solidFill>
                        <a:latin typeface="Twentieth Century"/>
                        <a:ea typeface="Twentieth Century"/>
                        <a:cs typeface="Twentieth Century"/>
                        <a:sym typeface="Twentieth Century"/>
                      </a:endParaRPr>
                    </a:p>
                  </a:txBody>
                  <a:tcPr marL="89900" marR="89900" marT="44950" marB="44950">
                    <a:lnL w="19050" cap="flat" cmpd="sng">
                      <a:solidFill>
                        <a:srgbClr val="000000"/>
                      </a:solidFill>
                      <a:prstDash val="solid"/>
                      <a:round/>
                      <a:headEnd type="none" w="sm" len="sm"/>
                      <a:tailEnd type="none" w="sm" len="sm"/>
                    </a:lnL>
                    <a:lnR w="12700" cap="flat" cmpd="sng">
                      <a:solidFill>
                        <a:srgbClr val="1D2A53"/>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01500">
                <a:tc>
                  <a:txBody>
                    <a:bodyPr/>
                    <a:lstStyle/>
                    <a:p>
                      <a:pPr marL="0" marR="0" lvl="0" indent="0" algn="l" rtl="0">
                        <a:spcBef>
                          <a:spcPts val="0"/>
                        </a:spcBef>
                        <a:spcAft>
                          <a:spcPts val="0"/>
                        </a:spcAft>
                        <a:buNone/>
                      </a:pPr>
                      <a:r>
                        <a:rPr lang="en-US" sz="2000">
                          <a:solidFill>
                            <a:schemeClr val="dk2"/>
                          </a:solidFill>
                          <a:latin typeface="Twentieth Century"/>
                          <a:ea typeface="Twentieth Century"/>
                          <a:cs typeface="Twentieth Century"/>
                          <a:sym typeface="Twentieth Century"/>
                        </a:rPr>
                        <a:t>Calling out</a:t>
                      </a:r>
                      <a:endParaRPr sz="2000">
                        <a:solidFill>
                          <a:schemeClr val="dk2"/>
                        </a:solidFill>
                        <a:latin typeface="Twentieth Century"/>
                        <a:ea typeface="Twentieth Century"/>
                        <a:cs typeface="Twentieth Century"/>
                        <a:sym typeface="Twentieth Century"/>
                      </a:endParaRPr>
                    </a:p>
                  </a:txBody>
                  <a:tcPr marL="89900" marR="89900" marT="44950" marB="44950">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3"/>
                  </a:ext>
                </a:extLst>
              </a:tr>
              <a:tr h="401500">
                <a:tc>
                  <a:txBody>
                    <a:bodyPr/>
                    <a:lstStyle/>
                    <a:p>
                      <a:pPr marL="0" marR="0" lvl="0" indent="0" algn="l" rtl="0">
                        <a:spcBef>
                          <a:spcPts val="0"/>
                        </a:spcBef>
                        <a:spcAft>
                          <a:spcPts val="0"/>
                        </a:spcAft>
                        <a:buNone/>
                      </a:pPr>
                      <a:r>
                        <a:rPr lang="en-US" sz="2000">
                          <a:solidFill>
                            <a:schemeClr val="dk2"/>
                          </a:solidFill>
                          <a:latin typeface="Twentieth Century"/>
                          <a:ea typeface="Twentieth Century"/>
                          <a:cs typeface="Twentieth Century"/>
                          <a:sym typeface="Twentieth Century"/>
                        </a:rPr>
                        <a:t>Tapping pencil/objects</a:t>
                      </a:r>
                      <a:endParaRPr sz="2000">
                        <a:solidFill>
                          <a:schemeClr val="dk2"/>
                        </a:solidFill>
                        <a:latin typeface="Twentieth Century"/>
                        <a:ea typeface="Twentieth Century"/>
                        <a:cs typeface="Twentieth Century"/>
                        <a:sym typeface="Twentieth Century"/>
                      </a:endParaRPr>
                    </a:p>
                  </a:txBody>
                  <a:tcPr marL="89900" marR="89900" marT="44950" marB="44950">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4"/>
                  </a:ext>
                </a:extLst>
              </a:tr>
              <a:tr h="401500">
                <a:tc>
                  <a:txBody>
                    <a:bodyPr/>
                    <a:lstStyle/>
                    <a:p>
                      <a:pPr marL="0" marR="0" lvl="0" indent="0" algn="l" rtl="0">
                        <a:spcBef>
                          <a:spcPts val="0"/>
                        </a:spcBef>
                        <a:spcAft>
                          <a:spcPts val="0"/>
                        </a:spcAft>
                        <a:buNone/>
                      </a:pPr>
                      <a:r>
                        <a:rPr lang="en-US" sz="2000">
                          <a:solidFill>
                            <a:schemeClr val="dk2"/>
                          </a:solidFill>
                          <a:latin typeface="Twentieth Century"/>
                          <a:ea typeface="Twentieth Century"/>
                          <a:cs typeface="Twentieth Century"/>
                          <a:sym typeface="Twentieth Century"/>
                        </a:rPr>
                        <a:t>Talking to others</a:t>
                      </a:r>
                      <a:endParaRPr sz="2000">
                        <a:solidFill>
                          <a:schemeClr val="dk2"/>
                        </a:solidFill>
                        <a:latin typeface="Twentieth Century"/>
                        <a:ea typeface="Twentieth Century"/>
                        <a:cs typeface="Twentieth Century"/>
                        <a:sym typeface="Twentieth Century"/>
                      </a:endParaRPr>
                    </a:p>
                  </a:txBody>
                  <a:tcPr marL="89900" marR="89900" marT="44950" marB="44950">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5"/>
                  </a:ext>
                </a:extLst>
              </a:tr>
              <a:tr h="689300">
                <a:tc>
                  <a:txBody>
                    <a:bodyPr/>
                    <a:lstStyle/>
                    <a:p>
                      <a:pPr marL="0" marR="0" lvl="0" indent="0" algn="l" rtl="0">
                        <a:spcBef>
                          <a:spcPts val="0"/>
                        </a:spcBef>
                        <a:spcAft>
                          <a:spcPts val="0"/>
                        </a:spcAft>
                        <a:buNone/>
                      </a:pPr>
                      <a:r>
                        <a:rPr lang="en-US" sz="2000">
                          <a:solidFill>
                            <a:schemeClr val="dk2"/>
                          </a:solidFill>
                          <a:latin typeface="Twentieth Century"/>
                          <a:ea typeface="Twentieth Century"/>
                          <a:cs typeface="Twentieth Century"/>
                          <a:sym typeface="Twentieth Century"/>
                        </a:rPr>
                        <a:t>Unnecessary movement (out of seat/fidgeting)</a:t>
                      </a:r>
                      <a:endParaRPr sz="2000">
                        <a:solidFill>
                          <a:schemeClr val="dk2"/>
                        </a:solidFill>
                        <a:latin typeface="Twentieth Century"/>
                        <a:ea typeface="Twentieth Century"/>
                        <a:cs typeface="Twentieth Century"/>
                        <a:sym typeface="Twentieth Century"/>
                      </a:endParaRPr>
                    </a:p>
                  </a:txBody>
                  <a:tcPr marL="89900" marR="89900" marT="44950" marB="44950">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6"/>
                  </a:ext>
                </a:extLst>
              </a:tr>
              <a:tr h="401500">
                <a:tc>
                  <a:txBody>
                    <a:bodyPr/>
                    <a:lstStyle/>
                    <a:p>
                      <a:pPr marL="0" marR="0" lvl="0" indent="0" algn="l" rtl="0">
                        <a:spcBef>
                          <a:spcPts val="0"/>
                        </a:spcBef>
                        <a:spcAft>
                          <a:spcPts val="0"/>
                        </a:spcAft>
                        <a:buNone/>
                      </a:pPr>
                      <a:r>
                        <a:rPr lang="en-US" sz="2000">
                          <a:solidFill>
                            <a:schemeClr val="dk2"/>
                          </a:solidFill>
                          <a:latin typeface="Twentieth Century"/>
                          <a:ea typeface="Twentieth Century"/>
                          <a:cs typeface="Twentieth Century"/>
                          <a:sym typeface="Twentieth Century"/>
                        </a:rPr>
                        <a:t>Touching others</a:t>
                      </a:r>
                      <a:endParaRPr sz="2000">
                        <a:solidFill>
                          <a:schemeClr val="dk2"/>
                        </a:solidFill>
                        <a:latin typeface="Twentieth Century"/>
                        <a:ea typeface="Twentieth Century"/>
                        <a:cs typeface="Twentieth Century"/>
                        <a:sym typeface="Twentieth Century"/>
                      </a:endParaRPr>
                    </a:p>
                  </a:txBody>
                  <a:tcPr marL="89900" marR="89900" marT="44950" marB="44950">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7"/>
                  </a:ext>
                </a:extLst>
              </a:tr>
            </a:tbl>
          </a:graphicData>
        </a:graphic>
      </p:graphicFrame>
      <p:sp>
        <p:nvSpPr>
          <p:cNvPr id="333" name="Google Shape;333;p59"/>
          <p:cNvSpPr/>
          <p:nvPr/>
        </p:nvSpPr>
        <p:spPr>
          <a:xfrm>
            <a:off x="1614732" y="1265491"/>
            <a:ext cx="5975675"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i="1">
                <a:solidFill>
                  <a:schemeClr val="dk1"/>
                </a:solidFill>
                <a:latin typeface="Calibri"/>
                <a:ea typeface="Calibri"/>
                <a:cs typeface="Calibri"/>
                <a:sym typeface="Calibri"/>
              </a:rPr>
              <a:t>What does Disruption look like and sound like?</a:t>
            </a:r>
            <a:endParaRPr sz="2400">
              <a:solidFill>
                <a:schemeClr val="dk1"/>
              </a:solidFill>
              <a:latin typeface="Calibri"/>
              <a:ea typeface="Calibri"/>
              <a:cs typeface="Calibri"/>
              <a:sym typeface="Calibri"/>
            </a:endParaRPr>
          </a:p>
        </p:txBody>
      </p:sp>
      <p:sp>
        <p:nvSpPr>
          <p:cNvPr id="334" name="Google Shape;334;p59"/>
          <p:cNvSpPr txBox="1">
            <a:spLocks noGrp="1"/>
          </p:cNvSpPr>
          <p:nvPr>
            <p:ph type="title"/>
          </p:nvPr>
        </p:nvSpPr>
        <p:spPr>
          <a:xfrm>
            <a:off x="1351525" y="307650"/>
            <a:ext cx="6729600" cy="693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34991"/>
              </a:buClr>
              <a:buSzPts val="3200"/>
              <a:buFont typeface="Twentieth Century"/>
              <a:buNone/>
            </a:pPr>
            <a:r>
              <a:rPr lang="en-US" sz="3200" b="1">
                <a:solidFill>
                  <a:srgbClr val="334991"/>
                </a:solidFill>
              </a:rPr>
              <a:t>Analysis of Data on Disruption: </a:t>
            </a:r>
            <a:endParaRPr sz="3200" b="0" i="1">
              <a:solidFill>
                <a:srgbClr val="33499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60"/>
          <p:cNvSpPr txBox="1">
            <a:spLocks noGrp="1"/>
          </p:cNvSpPr>
          <p:nvPr>
            <p:ph type="body" idx="4"/>
          </p:nvPr>
        </p:nvSpPr>
        <p:spPr>
          <a:xfrm>
            <a:off x="290300" y="2233629"/>
            <a:ext cx="4041900" cy="2482200"/>
          </a:xfrm>
          <a:prstGeom prst="rect">
            <a:avLst/>
          </a:prstGeom>
          <a:noFill/>
          <a:ln>
            <a:noFill/>
          </a:ln>
        </p:spPr>
        <p:txBody>
          <a:bodyPr spcFirstLastPara="1" wrap="square" lIns="91425" tIns="45700" rIns="91425" bIns="45700" anchor="t" anchorCtr="0">
            <a:noAutofit/>
          </a:bodyPr>
          <a:lstStyle/>
          <a:p>
            <a:pPr marL="234950" lvl="0" indent="-234950" algn="l" rtl="0">
              <a:spcBef>
                <a:spcPts val="0"/>
              </a:spcBef>
              <a:spcAft>
                <a:spcPts val="0"/>
              </a:spcAft>
              <a:buClr>
                <a:srgbClr val="3A54A5"/>
              </a:buClr>
              <a:buSzPts val="1600"/>
              <a:buFont typeface="Calibri"/>
              <a:buAutoNum type="arabicPeriod"/>
            </a:pPr>
            <a:r>
              <a:rPr lang="en-US" sz="1600">
                <a:solidFill>
                  <a:srgbClr val="1D2A53"/>
                </a:solidFill>
              </a:rPr>
              <a:t>List all Minor Behaviors (Classroom managed) on one side</a:t>
            </a:r>
            <a:endParaRPr/>
          </a:p>
          <a:p>
            <a:pPr marL="234950" lvl="0" indent="-234950" algn="l" rtl="0">
              <a:spcBef>
                <a:spcPts val="600"/>
              </a:spcBef>
              <a:spcAft>
                <a:spcPts val="0"/>
              </a:spcAft>
              <a:buClr>
                <a:srgbClr val="3A54A5"/>
              </a:buClr>
              <a:buSzPts val="1600"/>
              <a:buFont typeface="Calibri"/>
              <a:buAutoNum type="arabicPeriod"/>
            </a:pPr>
            <a:r>
              <a:rPr lang="en-US" sz="1600">
                <a:solidFill>
                  <a:srgbClr val="1D2A53"/>
                </a:solidFill>
              </a:rPr>
              <a:t>List all Major Behaviors (Office managed) on the other side</a:t>
            </a:r>
            <a:endParaRPr/>
          </a:p>
          <a:p>
            <a:pPr marL="234950" lvl="0" indent="-234950" algn="l" rtl="0">
              <a:spcBef>
                <a:spcPts val="600"/>
              </a:spcBef>
              <a:spcAft>
                <a:spcPts val="0"/>
              </a:spcAft>
              <a:buClr>
                <a:srgbClr val="3A54A5"/>
              </a:buClr>
              <a:buSzPts val="1600"/>
              <a:buFont typeface="Calibri"/>
              <a:buAutoNum type="arabicPeriod"/>
            </a:pPr>
            <a:r>
              <a:rPr lang="en-US" sz="1600">
                <a:solidFill>
                  <a:srgbClr val="1D2A53"/>
                </a:solidFill>
              </a:rPr>
              <a:t>Finalize the list and definitions </a:t>
            </a:r>
            <a:endParaRPr/>
          </a:p>
          <a:p>
            <a:pPr marL="234950" lvl="0" indent="-234950" algn="l" rtl="0">
              <a:spcBef>
                <a:spcPts val="600"/>
              </a:spcBef>
              <a:spcAft>
                <a:spcPts val="0"/>
              </a:spcAft>
              <a:buClr>
                <a:srgbClr val="3A54A5"/>
              </a:buClr>
              <a:buSzPts val="1600"/>
              <a:buFont typeface="Calibri"/>
              <a:buAutoNum type="arabicPeriod"/>
            </a:pPr>
            <a:r>
              <a:rPr lang="en-US" sz="1600">
                <a:solidFill>
                  <a:srgbClr val="1D2A53"/>
                </a:solidFill>
              </a:rPr>
              <a:t>Provide additional examples for any behaviors that are listed as both Minor and Major. </a:t>
            </a:r>
            <a:endParaRPr/>
          </a:p>
        </p:txBody>
      </p:sp>
      <p:sp>
        <p:nvSpPr>
          <p:cNvPr id="341" name="Google Shape;341;p60"/>
          <p:cNvSpPr txBox="1">
            <a:spLocks noGrp="1"/>
          </p:cNvSpPr>
          <p:nvPr>
            <p:ph type="body" idx="3"/>
          </p:nvPr>
        </p:nvSpPr>
        <p:spPr>
          <a:xfrm>
            <a:off x="284480" y="1646568"/>
            <a:ext cx="4041775" cy="6397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400"/>
              <a:buNone/>
            </a:pPr>
            <a:r>
              <a:rPr lang="en-US"/>
              <a:t>T Chart for All Behaviors</a:t>
            </a:r>
            <a:endParaRPr/>
          </a:p>
        </p:txBody>
      </p:sp>
      <p:pic>
        <p:nvPicPr>
          <p:cNvPr id="342" name="Google Shape;342;p60" descr="Teacher managed: attendance/tardy - inform parents on effect of academic performance; profanity directed at student; homework; no supplies; tattling; non-compliance; name calling; lying; minor stealing; cheating; dress code violations; minor harassment.&#10;Office managed: attendance/tardy; vandalism; substances; defiance; weapons; profanity directed at adults; major disruptions; fighting; verbal, physical intimidation; major stealing; cutting school; wanderers; gang related activity; chronic dress code." title="Teacher managed behavior/Office managed behavior T char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812626" y="2286330"/>
            <a:ext cx="3046785" cy="2392209"/>
          </a:xfrm>
          <a:prstGeom prst="rect">
            <a:avLst/>
          </a:prstGeom>
          <a:noFill/>
          <a:ln>
            <a:noFill/>
          </a:ln>
          <a:effectLst>
            <a:outerShdw blurRad="292100" dist="139700" dir="2700000" algn="tl" rotWithShape="0">
              <a:srgbClr val="333333">
                <a:alpha val="64705"/>
              </a:srgbClr>
            </a:outerShdw>
          </a:effectLst>
        </p:spPr>
      </p:pic>
      <p:sp>
        <p:nvSpPr>
          <p:cNvPr id="343" name="Google Shape;343;p60"/>
          <p:cNvSpPr txBox="1"/>
          <p:nvPr/>
        </p:nvSpPr>
        <p:spPr>
          <a:xfrm>
            <a:off x="4378384" y="1788469"/>
            <a:ext cx="40215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EAB28F"/>
                </a:solidFill>
                <a:latin typeface="Twentieth Century"/>
                <a:ea typeface="Twentieth Century"/>
                <a:cs typeface="Twentieth Century"/>
                <a:sym typeface="Twentieth Century"/>
              </a:rPr>
              <a:t>Workbook: TFI 1.5/1.6 Activities 1 &amp; 2</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 name="Google Shape;344;p60"/>
          <p:cNvSpPr txBox="1">
            <a:spLocks noGrp="1"/>
          </p:cNvSpPr>
          <p:nvPr>
            <p:ph type="title"/>
          </p:nvPr>
        </p:nvSpPr>
        <p:spPr>
          <a:xfrm>
            <a:off x="433706" y="285069"/>
            <a:ext cx="7297800" cy="91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1D2A53"/>
              </a:buClr>
              <a:buSzPts val="4400"/>
              <a:buFont typeface="Twentieth Century"/>
              <a:buNone/>
            </a:pPr>
            <a:r>
              <a:rPr lang="en-US" sz="3500" b="1">
                <a:solidFill>
                  <a:srgbClr val="1D2A53"/>
                </a:solidFill>
              </a:rPr>
              <a:t>Completing T-charts with Staff</a:t>
            </a:r>
            <a:endParaRPr sz="3500"/>
          </a:p>
        </p:txBody>
      </p:sp>
      <p:pic>
        <p:nvPicPr>
          <p:cNvPr id="345" name="Google Shape;345;p60" descr="Pause button">
            <a:extLst>
              <a:ext uri="{C183D7F6-B498-43B3-948B-1728B52AA6E4}">
                <adec:decorative xmlns="" xmlns:adec="http://schemas.microsoft.com/office/drawing/2017/decorative" val="1"/>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37049" y="4993587"/>
            <a:ext cx="1245625" cy="1245625"/>
          </a:xfrm>
          <a:prstGeom prst="rect">
            <a:avLst/>
          </a:prstGeom>
          <a:noFill/>
          <a:ln>
            <a:noFill/>
          </a:ln>
        </p:spPr>
      </p:pic>
      <p:sp>
        <p:nvSpPr>
          <p:cNvPr id="346" name="Google Shape;346;p60"/>
          <p:cNvSpPr txBox="1">
            <a:spLocks noGrp="1"/>
          </p:cNvSpPr>
          <p:nvPr>
            <p:ph type="title"/>
          </p:nvPr>
        </p:nvSpPr>
        <p:spPr>
          <a:xfrm>
            <a:off x="1554402" y="5158738"/>
            <a:ext cx="5483700" cy="915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Pause to complete </a:t>
            </a:r>
            <a:endParaRPr/>
          </a:p>
          <a:p>
            <a:pPr marL="0" lvl="0" indent="0" algn="ctr" rtl="0">
              <a:spcBef>
                <a:spcPts val="0"/>
              </a:spcBef>
              <a:spcAft>
                <a:spcPts val="0"/>
              </a:spcAft>
              <a:buNone/>
            </a:pPr>
            <a:r>
              <a:rPr lang="en-US"/>
              <a:t>the activity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61" descr="http://t2.gstatic.com/images?q=tbn:ANd9GcRVdF9VkwgYmS7dIEKo_VCzvh1SZCiiSKfauJ9PdiOxhcKRERxAHA4IKpfW"/>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0" y="0"/>
            <a:ext cx="9144000" cy="6910388"/>
          </a:xfrm>
          <a:prstGeom prst="rect">
            <a:avLst/>
          </a:prstGeom>
          <a:noFill/>
          <a:ln>
            <a:noFill/>
          </a:ln>
        </p:spPr>
      </p:pic>
      <p:sp>
        <p:nvSpPr>
          <p:cNvPr id="354" name="Google Shape;354;p61"/>
          <p:cNvSpPr txBox="1">
            <a:spLocks noGrp="1"/>
          </p:cNvSpPr>
          <p:nvPr>
            <p:ph type="title"/>
          </p:nvPr>
        </p:nvSpPr>
        <p:spPr>
          <a:xfrm>
            <a:off x="734291" y="350815"/>
            <a:ext cx="7888575"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90"/>
              </a:buClr>
              <a:buSzPts val="4400"/>
              <a:buFont typeface="Twentieth Century"/>
              <a:buNone/>
            </a:pPr>
            <a:r>
              <a:rPr lang="en-US" b="1" i="1" dirty="0">
                <a:solidFill>
                  <a:srgbClr val="000090"/>
                </a:solidFill>
              </a:rPr>
              <a:t/>
            </a:r>
            <a:br>
              <a:rPr lang="en-US" b="1" i="1" dirty="0">
                <a:solidFill>
                  <a:srgbClr val="000090"/>
                </a:solidFill>
              </a:rPr>
            </a:br>
            <a:r>
              <a:rPr lang="en-US" b="1" i="1" dirty="0">
                <a:solidFill>
                  <a:srgbClr val="000090"/>
                </a:solidFill>
              </a:rPr>
              <a:t>Q-tip</a:t>
            </a:r>
            <a:r>
              <a:rPr lang="en-US" sz="4000" b="1" i="1" dirty="0">
                <a:solidFill>
                  <a:srgbClr val="151F3E"/>
                </a:solidFill>
              </a:rPr>
              <a:t/>
            </a:r>
            <a:br>
              <a:rPr lang="en-US" sz="4000" b="1" i="1" dirty="0">
                <a:solidFill>
                  <a:srgbClr val="151F3E"/>
                </a:solidFill>
              </a:rPr>
            </a:br>
            <a:endParaRPr sz="4000" b="1" i="1" dirty="0">
              <a:solidFill>
                <a:srgbClr val="151F3E"/>
              </a:solidFill>
            </a:endParaRPr>
          </a:p>
        </p:txBody>
      </p:sp>
      <p:sp>
        <p:nvSpPr>
          <p:cNvPr id="353" name="Google Shape;353;p61"/>
          <p:cNvSpPr txBox="1">
            <a:spLocks noGrp="1"/>
          </p:cNvSpPr>
          <p:nvPr>
            <p:ph type="body" idx="4294967295"/>
          </p:nvPr>
        </p:nvSpPr>
        <p:spPr>
          <a:xfrm>
            <a:off x="0" y="1600200"/>
            <a:ext cx="8258175" cy="43735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3200"/>
              <a:buNone/>
            </a:pPr>
            <a:r>
              <a:rPr lang="en-US" b="1" i="1" dirty="0">
                <a:solidFill>
                  <a:srgbClr val="1D2A53"/>
                </a:solidFill>
              </a:rPr>
              <a:t>“When everyone handles infractions with instructional correction procedures, students learn that what happens when they misbehave is procedure not personal.”</a:t>
            </a:r>
            <a:br>
              <a:rPr lang="en-US" b="1" i="1" dirty="0">
                <a:solidFill>
                  <a:srgbClr val="1D2A53"/>
                </a:solidFill>
              </a:rPr>
            </a:br>
            <a:r>
              <a:rPr lang="en-US" b="1" i="1" dirty="0">
                <a:solidFill>
                  <a:srgbClr val="1D2A53"/>
                </a:solidFill>
              </a:rPr>
              <a:t/>
            </a:r>
            <a:br>
              <a:rPr lang="en-US" b="1" i="1" dirty="0">
                <a:solidFill>
                  <a:srgbClr val="1D2A53"/>
                </a:solidFill>
              </a:rPr>
            </a:br>
            <a:endParaRPr b="1" i="1" dirty="0">
              <a:solidFill>
                <a:srgbClr val="1D2A53"/>
              </a:solidFill>
            </a:endParaRPr>
          </a:p>
          <a:p>
            <a:pPr marL="0" lvl="0" indent="0" algn="ctr" rtl="0">
              <a:spcBef>
                <a:spcPts val="640"/>
              </a:spcBef>
              <a:spcAft>
                <a:spcPts val="0"/>
              </a:spcAft>
              <a:buSzPts val="3200"/>
              <a:buNone/>
            </a:pPr>
            <a:r>
              <a:rPr lang="en-US" b="1" i="1" dirty="0">
                <a:solidFill>
                  <a:srgbClr val="1D2A53"/>
                </a:solidFill>
              </a:rPr>
              <a:t>~Bob </a:t>
            </a:r>
            <a:r>
              <a:rPr lang="en-US" b="1" i="1" dirty="0" err="1">
                <a:solidFill>
                  <a:srgbClr val="1D2A53"/>
                </a:solidFill>
              </a:rPr>
              <a:t>Algozzine</a:t>
            </a:r>
            <a:endParaRPr b="1" i="1" dirty="0">
              <a:solidFill>
                <a:srgbClr val="1D2A53"/>
              </a:solidFill>
            </a:endParaRPr>
          </a:p>
          <a:p>
            <a:pPr marL="0" lvl="0" indent="0" algn="ctr" rtl="0">
              <a:spcBef>
                <a:spcPts val="640"/>
              </a:spcBef>
              <a:spcAft>
                <a:spcPts val="0"/>
              </a:spcAft>
              <a:buSzPts val="3200"/>
              <a:buNone/>
            </a:pPr>
            <a:endParaRPr i="1" dirty="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62" descr="Flow chart starts with inappropriate behavior which is categorized either office-managed or classroom managed.  If classroom managed, strategies are listed: planned ignoring, physical proximity, signal, nonverbal cue, direct eye contact , praise appropriate behavior in others , redirect, re-teach.  Continue teaching, encouraging, and building relationships; think function, why.  The next box contains the following: support for classrom procedure/routine; differential reinforcement, specific and contingen error correction, provide choice, conference.  If student behavior persists, beging using minor ODR for data collection to inform problem solving and decision-making.  Steps of specific and contingent error correction: respectfully address student; describe inappropriate behavior; describe expected behavior/rule; link to expectation on matrix; redirect back to appropriate behavior. The next box reads: problem solving with tier 2 support, family, grade level team, department team, student assistance team.  The next box reads: if the behavior doesn't decrease in intensity and/or frequency, then enlist the support of the administrator via minor ODR form.  If the behavior is office-managed an office discipline referral is made: write pass or escort student to office; teacher complete ODR or time out of class form; administrator actions: administrator assesses, problem solves; objective: teach, learn, return to academic instruction as quickly as possible; strategis: practice behavior expectations, re-teach in setting, problem-solving team, conference with families, restorative practice strategies." title="Discipline process flow char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452175" y="1136250"/>
            <a:ext cx="4524875" cy="5513825"/>
          </a:xfrm>
          <a:prstGeom prst="rect">
            <a:avLst/>
          </a:prstGeom>
          <a:noFill/>
          <a:ln>
            <a:noFill/>
          </a:ln>
          <a:effectLst>
            <a:outerShdw blurRad="292100" dist="139700" dir="2700000" algn="tl" rotWithShape="0">
              <a:srgbClr val="333333">
                <a:alpha val="64705"/>
              </a:srgbClr>
            </a:outerShdw>
          </a:effectLst>
        </p:spPr>
      </p:pic>
      <p:sp>
        <p:nvSpPr>
          <p:cNvPr id="361" name="Google Shape;361;p62"/>
          <p:cNvSpPr txBox="1"/>
          <p:nvPr/>
        </p:nvSpPr>
        <p:spPr>
          <a:xfrm rot="-1420155">
            <a:off x="1470319" y="948732"/>
            <a:ext cx="2172341" cy="6839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4F81BD"/>
                </a:solidFill>
                <a:latin typeface="Calibri"/>
                <a:ea typeface="Calibri"/>
                <a:cs typeface="Calibri"/>
                <a:sym typeface="Calibri"/>
              </a:rPr>
              <a:t>SAMPLE</a:t>
            </a:r>
            <a:endParaRPr sz="3200">
              <a:solidFill>
                <a:schemeClr val="dk1"/>
              </a:solidFill>
              <a:latin typeface="Calibri"/>
              <a:ea typeface="Calibri"/>
              <a:cs typeface="Calibri"/>
              <a:sym typeface="Calibri"/>
            </a:endParaRPr>
          </a:p>
        </p:txBody>
      </p:sp>
      <p:sp>
        <p:nvSpPr>
          <p:cNvPr id="362" name="Google Shape;362;p62"/>
          <p:cNvSpPr txBox="1">
            <a:spLocks noGrp="1"/>
          </p:cNvSpPr>
          <p:nvPr>
            <p:ph type="title"/>
          </p:nvPr>
        </p:nvSpPr>
        <p:spPr>
          <a:xfrm>
            <a:off x="1221122" y="187090"/>
            <a:ext cx="6987000" cy="91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1D2A53"/>
              </a:buClr>
              <a:buSzPts val="1800"/>
              <a:buFont typeface="Twentieth Century"/>
              <a:buNone/>
            </a:pPr>
            <a:r>
              <a:rPr lang="en-US" sz="1800" b="1">
                <a:solidFill>
                  <a:srgbClr val="1D2A53"/>
                </a:solidFill>
              </a:rPr>
              <a:t>Where do you document the process and practices for how staff prevent and respond to problem behaviors?</a:t>
            </a:r>
            <a:r>
              <a:rPr lang="en-US" sz="1800">
                <a:solidFill>
                  <a:srgbClr val="1D2A53"/>
                </a:solidFill>
              </a:rPr>
              <a:t/>
            </a:r>
            <a:br>
              <a:rPr lang="en-US" sz="1800">
                <a:solidFill>
                  <a:srgbClr val="1D2A53"/>
                </a:solidFill>
              </a:rPr>
            </a:br>
            <a:endParaRPr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3"/>
          <p:cNvSpPr txBox="1"/>
          <p:nvPr/>
        </p:nvSpPr>
        <p:spPr>
          <a:xfrm rot="-2092755">
            <a:off x="4069110" y="1320694"/>
            <a:ext cx="1960483" cy="5848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i="1">
                <a:solidFill>
                  <a:srgbClr val="DD8047"/>
                </a:solidFill>
                <a:latin typeface="Twentieth Century"/>
                <a:ea typeface="Twentieth Century"/>
                <a:cs typeface="Twentieth Century"/>
                <a:sym typeface="Twentieth Century"/>
              </a:rPr>
              <a:t>Sample</a:t>
            </a:r>
            <a:endParaRPr/>
          </a:p>
        </p:txBody>
      </p:sp>
      <p:sp>
        <p:nvSpPr>
          <p:cNvPr id="368" name="Google Shape;368;p63"/>
          <p:cNvSpPr txBox="1"/>
          <p:nvPr/>
        </p:nvSpPr>
        <p:spPr>
          <a:xfrm>
            <a:off x="4850018" y="1600199"/>
            <a:ext cx="3772848" cy="428662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None/>
            </a:pPr>
            <a:r>
              <a:rPr lang="en-US" sz="1600" u="sng">
                <a:solidFill>
                  <a:srgbClr val="000000"/>
                </a:solidFill>
                <a:latin typeface="Calibri"/>
                <a:ea typeface="Calibri"/>
                <a:cs typeface="Calibri"/>
                <a:sym typeface="Calibri"/>
              </a:rPr>
              <a:t>Office Procedures for Discipline Referral</a:t>
            </a:r>
            <a:endParaRPr sz="1600">
              <a:solidFill>
                <a:srgbClr val="000000"/>
              </a:solidFill>
              <a:latin typeface="Arial"/>
              <a:ea typeface="Arial"/>
              <a:cs typeface="Arial"/>
              <a:sym typeface="Arial"/>
            </a:endParaRPr>
          </a:p>
          <a:p>
            <a:pPr marL="0" marR="0" lvl="0" indent="0" algn="l" rtl="0">
              <a:spcBef>
                <a:spcPts val="0"/>
              </a:spcBef>
              <a:spcAft>
                <a:spcPts val="0"/>
              </a:spcAft>
              <a:buNone/>
            </a:pPr>
            <a:r>
              <a:rPr lang="en-US" sz="1600">
                <a:solidFill>
                  <a:srgbClr val="000000"/>
                </a:solidFill>
                <a:latin typeface="Calibri"/>
                <a:ea typeface="Calibri"/>
                <a:cs typeface="Calibri"/>
                <a:sym typeface="Calibri"/>
              </a:rPr>
              <a:t> </a:t>
            </a:r>
            <a:endParaRPr sz="1600">
              <a:solidFill>
                <a:schemeClr val="dk1"/>
              </a:solidFill>
              <a:latin typeface="Cambria"/>
              <a:ea typeface="Cambria"/>
              <a:cs typeface="Cambria"/>
              <a:sym typeface="Cambria"/>
            </a:endParaRPr>
          </a:p>
          <a:p>
            <a:pPr marL="342900" marR="0" lvl="0" indent="-342900" algn="l" rtl="0">
              <a:spcBef>
                <a:spcPts val="0"/>
              </a:spcBef>
              <a:spcAft>
                <a:spcPts val="0"/>
              </a:spcAft>
              <a:buClr>
                <a:srgbClr val="000000"/>
              </a:buClr>
              <a:buSzPts val="1600"/>
              <a:buFont typeface="Calibri"/>
              <a:buAutoNum type="arabicPeriod"/>
            </a:pPr>
            <a:r>
              <a:rPr lang="en-US" sz="1600">
                <a:solidFill>
                  <a:srgbClr val="000000"/>
                </a:solidFill>
                <a:latin typeface="Calibri"/>
                <a:ea typeface="Calibri"/>
                <a:cs typeface="Calibri"/>
                <a:sym typeface="Calibri"/>
              </a:rPr>
              <a:t>Write pass or escort student to office</a:t>
            </a:r>
            <a:endParaRPr sz="1600">
              <a:solidFill>
                <a:schemeClr val="dk1"/>
              </a:solidFill>
              <a:latin typeface="Cambria"/>
              <a:ea typeface="Cambria"/>
              <a:cs typeface="Cambria"/>
              <a:sym typeface="Cambria"/>
            </a:endParaRPr>
          </a:p>
          <a:p>
            <a:pPr marL="342900" marR="0" lvl="0" indent="-342900" algn="l" rtl="0">
              <a:spcBef>
                <a:spcPts val="0"/>
              </a:spcBef>
              <a:spcAft>
                <a:spcPts val="0"/>
              </a:spcAft>
              <a:buClr>
                <a:srgbClr val="000000"/>
              </a:buClr>
              <a:buSzPts val="1600"/>
              <a:buFont typeface="Calibri"/>
              <a:buAutoNum type="arabicPeriod"/>
            </a:pPr>
            <a:r>
              <a:rPr lang="en-US" sz="1600">
                <a:solidFill>
                  <a:srgbClr val="000000"/>
                </a:solidFill>
                <a:latin typeface="Calibri"/>
                <a:ea typeface="Calibri"/>
                <a:cs typeface="Calibri"/>
                <a:sym typeface="Calibri"/>
              </a:rPr>
              <a:t>Teacher Complete Time out of Class Form</a:t>
            </a:r>
            <a:endParaRPr sz="1600">
              <a:solidFill>
                <a:schemeClr val="dk1"/>
              </a:solidFill>
              <a:latin typeface="Cambria"/>
              <a:ea typeface="Cambria"/>
              <a:cs typeface="Cambria"/>
              <a:sym typeface="Cambria"/>
            </a:endParaRPr>
          </a:p>
          <a:p>
            <a:pPr marL="342900" marR="0" lvl="0" indent="-342900" algn="l" rtl="0">
              <a:spcBef>
                <a:spcPts val="0"/>
              </a:spcBef>
              <a:spcAft>
                <a:spcPts val="0"/>
              </a:spcAft>
              <a:buClr>
                <a:srgbClr val="000000"/>
              </a:buClr>
              <a:buSzPts val="1600"/>
              <a:buFont typeface="Calibri"/>
              <a:buAutoNum type="arabicPeriod"/>
            </a:pPr>
            <a:r>
              <a:rPr lang="en-US" sz="1600">
                <a:solidFill>
                  <a:srgbClr val="000000"/>
                </a:solidFill>
                <a:latin typeface="Calibri"/>
                <a:ea typeface="Calibri"/>
                <a:cs typeface="Calibri"/>
                <a:sym typeface="Calibri"/>
              </a:rPr>
              <a:t>Administrator assesses, problem solves</a:t>
            </a:r>
            <a:endParaRPr sz="1600">
              <a:solidFill>
                <a:schemeClr val="dk1"/>
              </a:solidFill>
              <a:latin typeface="Cambria"/>
              <a:ea typeface="Cambria"/>
              <a:cs typeface="Cambria"/>
              <a:sym typeface="Cambria"/>
            </a:endParaRPr>
          </a:p>
          <a:p>
            <a:pPr marL="342900" marR="0" lvl="0" indent="-342900" algn="l" rtl="0">
              <a:spcBef>
                <a:spcPts val="0"/>
              </a:spcBef>
              <a:spcAft>
                <a:spcPts val="0"/>
              </a:spcAft>
              <a:buClr>
                <a:srgbClr val="000000"/>
              </a:buClr>
              <a:buSzPts val="1600"/>
              <a:buFont typeface="Calibri"/>
              <a:buAutoNum type="arabicPeriod"/>
            </a:pPr>
            <a:r>
              <a:rPr lang="en-US" sz="1600">
                <a:solidFill>
                  <a:srgbClr val="000000"/>
                </a:solidFill>
                <a:latin typeface="Calibri"/>
                <a:ea typeface="Calibri"/>
                <a:cs typeface="Calibri"/>
                <a:sym typeface="Calibri"/>
              </a:rPr>
              <a:t>Objective: Teach, learn, return to academic instruction as quickly as possible</a:t>
            </a:r>
            <a:endParaRPr sz="1600">
              <a:solidFill>
                <a:schemeClr val="dk1"/>
              </a:solidFill>
              <a:latin typeface="Cambria"/>
              <a:ea typeface="Cambria"/>
              <a:cs typeface="Cambria"/>
              <a:sym typeface="Cambria"/>
            </a:endParaRPr>
          </a:p>
          <a:p>
            <a:pPr marL="342900" marR="0" lvl="0" indent="-342900" algn="l" rtl="0">
              <a:spcBef>
                <a:spcPts val="0"/>
              </a:spcBef>
              <a:spcAft>
                <a:spcPts val="0"/>
              </a:spcAft>
              <a:buClr>
                <a:srgbClr val="000000"/>
              </a:buClr>
              <a:buSzPts val="1600"/>
              <a:buFont typeface="Calibri"/>
              <a:buAutoNum type="arabicPeriod"/>
            </a:pPr>
            <a:r>
              <a:rPr lang="en-US" sz="1600">
                <a:solidFill>
                  <a:srgbClr val="000000"/>
                </a:solidFill>
                <a:latin typeface="Calibri"/>
                <a:ea typeface="Calibri"/>
                <a:cs typeface="Calibri"/>
                <a:sym typeface="Calibri"/>
              </a:rPr>
              <a:t>Strategies:</a:t>
            </a:r>
            <a:endParaRPr sz="1600">
              <a:solidFill>
                <a:schemeClr val="dk1"/>
              </a:solidFill>
              <a:latin typeface="Cambria"/>
              <a:ea typeface="Cambria"/>
              <a:cs typeface="Cambria"/>
              <a:sym typeface="Cambria"/>
            </a:endParaRPr>
          </a:p>
          <a:p>
            <a:pPr marL="0" marR="0" lvl="0" indent="0" algn="l" rtl="0">
              <a:spcBef>
                <a:spcPts val="0"/>
              </a:spcBef>
              <a:spcAft>
                <a:spcPts val="0"/>
              </a:spcAft>
              <a:buNone/>
            </a:pPr>
            <a:r>
              <a:rPr lang="en-US" sz="1600">
                <a:solidFill>
                  <a:srgbClr val="000000"/>
                </a:solidFill>
                <a:latin typeface="Calibri"/>
                <a:ea typeface="Calibri"/>
                <a:cs typeface="Calibri"/>
                <a:sym typeface="Calibri"/>
              </a:rPr>
              <a:t> </a:t>
            </a:r>
            <a:endParaRPr sz="1600">
              <a:solidFill>
                <a:schemeClr val="dk1"/>
              </a:solidFill>
              <a:latin typeface="Cambria"/>
              <a:ea typeface="Cambria"/>
              <a:cs typeface="Cambria"/>
              <a:sym typeface="Cambria"/>
            </a:endParaRPr>
          </a:p>
          <a:p>
            <a:pPr marL="806450" marR="0" lvl="0" indent="-342900" algn="l" rtl="0">
              <a:spcBef>
                <a:spcPts val="0"/>
              </a:spcBef>
              <a:spcAft>
                <a:spcPts val="0"/>
              </a:spcAft>
              <a:buClr>
                <a:srgbClr val="000000"/>
              </a:buClr>
              <a:buSzPts val="1600"/>
              <a:buFont typeface="Noto Sans Symbols"/>
              <a:buChar char="∙"/>
            </a:pPr>
            <a:r>
              <a:rPr lang="en-US" sz="1600">
                <a:solidFill>
                  <a:srgbClr val="000000"/>
                </a:solidFill>
                <a:latin typeface="Calibri"/>
                <a:ea typeface="Calibri"/>
                <a:cs typeface="Calibri"/>
                <a:sym typeface="Calibri"/>
              </a:rPr>
              <a:t>Practice behavior expectations</a:t>
            </a:r>
            <a:endParaRPr sz="1600">
              <a:solidFill>
                <a:schemeClr val="dk1"/>
              </a:solidFill>
              <a:latin typeface="Cambria"/>
              <a:ea typeface="Cambria"/>
              <a:cs typeface="Cambria"/>
              <a:sym typeface="Cambria"/>
            </a:endParaRPr>
          </a:p>
          <a:p>
            <a:pPr marL="806450" marR="0" lvl="0" indent="-342900" algn="l" rtl="0">
              <a:spcBef>
                <a:spcPts val="0"/>
              </a:spcBef>
              <a:spcAft>
                <a:spcPts val="0"/>
              </a:spcAft>
              <a:buClr>
                <a:srgbClr val="000000"/>
              </a:buClr>
              <a:buSzPts val="1600"/>
              <a:buFont typeface="Noto Sans Symbols"/>
              <a:buChar char="∙"/>
            </a:pPr>
            <a:r>
              <a:rPr lang="en-US" sz="1600">
                <a:solidFill>
                  <a:srgbClr val="000000"/>
                </a:solidFill>
                <a:latin typeface="Calibri"/>
                <a:ea typeface="Calibri"/>
                <a:cs typeface="Calibri"/>
                <a:sym typeface="Calibri"/>
              </a:rPr>
              <a:t>Re-Teach in setting</a:t>
            </a:r>
            <a:endParaRPr sz="1600">
              <a:solidFill>
                <a:schemeClr val="dk1"/>
              </a:solidFill>
              <a:latin typeface="Cambria"/>
              <a:ea typeface="Cambria"/>
              <a:cs typeface="Cambria"/>
              <a:sym typeface="Cambria"/>
            </a:endParaRPr>
          </a:p>
          <a:p>
            <a:pPr marL="806450" marR="0" lvl="0" indent="-342900" algn="l" rtl="0">
              <a:spcBef>
                <a:spcPts val="0"/>
              </a:spcBef>
              <a:spcAft>
                <a:spcPts val="0"/>
              </a:spcAft>
              <a:buClr>
                <a:srgbClr val="000000"/>
              </a:buClr>
              <a:buSzPts val="1600"/>
              <a:buFont typeface="Noto Sans Symbols"/>
              <a:buChar char="∙"/>
            </a:pPr>
            <a:r>
              <a:rPr lang="en-US" sz="1600">
                <a:solidFill>
                  <a:srgbClr val="000000"/>
                </a:solidFill>
                <a:latin typeface="Calibri"/>
                <a:ea typeface="Calibri"/>
                <a:cs typeface="Calibri"/>
                <a:sym typeface="Calibri"/>
              </a:rPr>
              <a:t>Problem-solving team</a:t>
            </a:r>
            <a:endParaRPr sz="1600">
              <a:solidFill>
                <a:schemeClr val="dk1"/>
              </a:solidFill>
              <a:latin typeface="Cambria"/>
              <a:ea typeface="Cambria"/>
              <a:cs typeface="Cambria"/>
              <a:sym typeface="Cambria"/>
            </a:endParaRPr>
          </a:p>
          <a:p>
            <a:pPr marL="806450" marR="0" lvl="0" indent="-342900" algn="l" rtl="0">
              <a:spcBef>
                <a:spcPts val="0"/>
              </a:spcBef>
              <a:spcAft>
                <a:spcPts val="0"/>
              </a:spcAft>
              <a:buClr>
                <a:srgbClr val="000000"/>
              </a:buClr>
              <a:buSzPts val="1600"/>
              <a:buFont typeface="Noto Sans Symbols"/>
              <a:buChar char="∙"/>
            </a:pPr>
            <a:r>
              <a:rPr lang="en-US" sz="1600">
                <a:solidFill>
                  <a:srgbClr val="000000"/>
                </a:solidFill>
                <a:latin typeface="Calibri"/>
                <a:ea typeface="Calibri"/>
                <a:cs typeface="Calibri"/>
                <a:sym typeface="Calibri"/>
              </a:rPr>
              <a:t>Conference with families</a:t>
            </a:r>
            <a:endParaRPr sz="1600">
              <a:solidFill>
                <a:schemeClr val="dk1"/>
              </a:solidFill>
              <a:latin typeface="Cambria"/>
              <a:ea typeface="Cambria"/>
              <a:cs typeface="Cambria"/>
              <a:sym typeface="Cambria"/>
            </a:endParaRPr>
          </a:p>
          <a:p>
            <a:pPr marL="806450" marR="0" lvl="0" indent="-342900" algn="l" rtl="0">
              <a:spcBef>
                <a:spcPts val="0"/>
              </a:spcBef>
              <a:spcAft>
                <a:spcPts val="0"/>
              </a:spcAft>
              <a:buClr>
                <a:srgbClr val="000000"/>
              </a:buClr>
              <a:buSzPts val="1600"/>
              <a:buFont typeface="Noto Sans Symbols"/>
              <a:buChar char="∙"/>
            </a:pPr>
            <a:r>
              <a:rPr lang="en-US" sz="1600">
                <a:solidFill>
                  <a:srgbClr val="000000"/>
                </a:solidFill>
                <a:latin typeface="Calibri"/>
                <a:ea typeface="Calibri"/>
                <a:cs typeface="Calibri"/>
                <a:sym typeface="Calibri"/>
              </a:rPr>
              <a:t>Restorative practice strategies including…</a:t>
            </a:r>
            <a:endParaRPr sz="1600">
              <a:solidFill>
                <a:schemeClr val="dk1"/>
              </a:solidFill>
              <a:latin typeface="Cambria"/>
              <a:ea typeface="Cambria"/>
              <a:cs typeface="Cambria"/>
              <a:sym typeface="Cambria"/>
            </a:endParaRPr>
          </a:p>
        </p:txBody>
      </p:sp>
      <p:sp>
        <p:nvSpPr>
          <p:cNvPr id="369" name="Google Shape;369;p63"/>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SzPts val="2380"/>
              <a:buFont typeface="Arial"/>
              <a:buChar char="•"/>
            </a:pPr>
            <a:r>
              <a:rPr lang="en-US" sz="2380"/>
              <a:t>Do you complete an office referral electronically?</a:t>
            </a:r>
            <a:endParaRPr/>
          </a:p>
          <a:p>
            <a:pPr marL="457200" lvl="0" indent="-457200" algn="l" rtl="0">
              <a:lnSpc>
                <a:spcPct val="90000"/>
              </a:lnSpc>
              <a:spcBef>
                <a:spcPts val="476"/>
              </a:spcBef>
              <a:spcAft>
                <a:spcPts val="0"/>
              </a:spcAft>
              <a:buSzPts val="2380"/>
              <a:buFont typeface="Arial"/>
              <a:buChar char="•"/>
            </a:pPr>
            <a:r>
              <a:rPr lang="en-US" sz="2380"/>
              <a:t>Do you complete an office referral on paper?</a:t>
            </a:r>
            <a:endParaRPr/>
          </a:p>
          <a:p>
            <a:pPr marL="457200" lvl="0" indent="-457200" algn="l" rtl="0">
              <a:lnSpc>
                <a:spcPct val="90000"/>
              </a:lnSpc>
              <a:spcBef>
                <a:spcPts val="476"/>
              </a:spcBef>
              <a:spcAft>
                <a:spcPts val="0"/>
              </a:spcAft>
              <a:buSzPts val="2380"/>
              <a:buFont typeface="Arial"/>
              <a:buChar char="•"/>
            </a:pPr>
            <a:r>
              <a:rPr lang="en-US" sz="2380"/>
              <a:t>What is the procedure for getting a student to the office (call to office, student goes to the office)?</a:t>
            </a:r>
            <a:endParaRPr/>
          </a:p>
          <a:p>
            <a:pPr marL="457200" lvl="0" indent="-457200" algn="l" rtl="0">
              <a:lnSpc>
                <a:spcPct val="90000"/>
              </a:lnSpc>
              <a:spcBef>
                <a:spcPts val="476"/>
              </a:spcBef>
              <a:spcAft>
                <a:spcPts val="0"/>
              </a:spcAft>
              <a:buSzPts val="2380"/>
              <a:buFont typeface="Arial"/>
              <a:buChar char="•"/>
            </a:pPr>
            <a:r>
              <a:rPr lang="en-US" sz="2380"/>
              <a:t>What’s the administrator’s disposition and is it communicated to referring teachers?</a:t>
            </a:r>
            <a:endParaRPr/>
          </a:p>
        </p:txBody>
      </p:sp>
      <p:sp>
        <p:nvSpPr>
          <p:cNvPr id="370" name="Google Shape;370;p63"/>
          <p:cNvSpPr txBox="1">
            <a:spLocks noGrp="1"/>
          </p:cNvSpPr>
          <p:nvPr>
            <p:ph type="title"/>
          </p:nvPr>
        </p:nvSpPr>
        <p:spPr>
          <a:xfrm>
            <a:off x="458375" y="350075"/>
            <a:ext cx="8164500" cy="915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D2A53"/>
              </a:buClr>
              <a:buSzPts val="3200"/>
              <a:buFont typeface="Twentieth Century"/>
              <a:buNone/>
            </a:pPr>
            <a:r>
              <a:rPr lang="en-US" sz="3200">
                <a:solidFill>
                  <a:srgbClr val="1D2A53"/>
                </a:solidFill>
              </a:rPr>
              <a:t>What happens if a student needs to be referred to the office?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4"/>
          <p:cNvSpPr txBox="1"/>
          <p:nvPr/>
        </p:nvSpPr>
        <p:spPr>
          <a:xfrm>
            <a:off x="1009717" y="3505201"/>
            <a:ext cx="7531608"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i="1">
                <a:solidFill>
                  <a:srgbClr val="DD8047"/>
                </a:solidFill>
                <a:latin typeface="Twentieth Century"/>
                <a:ea typeface="Twentieth Century"/>
                <a:cs typeface="Twentieth Century"/>
                <a:sym typeface="Twentieth Century"/>
              </a:rPr>
              <a:t>Is it used to collect data?</a:t>
            </a:r>
            <a:r>
              <a:rPr lang="en-US" sz="4000" i="1">
                <a:solidFill>
                  <a:schemeClr val="dk1"/>
                </a:solidFill>
                <a:latin typeface="Twentieth Century"/>
                <a:ea typeface="Twentieth Century"/>
                <a:cs typeface="Twentieth Century"/>
                <a:sym typeface="Twentieth Century"/>
              </a:rPr>
              <a:t/>
            </a:r>
            <a:br>
              <a:rPr lang="en-US" sz="4000" i="1">
                <a:solidFill>
                  <a:schemeClr val="dk1"/>
                </a:solidFill>
                <a:latin typeface="Twentieth Century"/>
                <a:ea typeface="Twentieth Century"/>
                <a:cs typeface="Twentieth Century"/>
                <a:sym typeface="Twentieth Century"/>
              </a:rPr>
            </a:br>
            <a:endParaRPr sz="4000" i="1">
              <a:solidFill>
                <a:schemeClr val="dk1"/>
              </a:solidFill>
              <a:latin typeface="Twentieth Century"/>
              <a:ea typeface="Twentieth Century"/>
              <a:cs typeface="Twentieth Century"/>
              <a:sym typeface="Twentieth Century"/>
            </a:endParaRPr>
          </a:p>
        </p:txBody>
      </p:sp>
      <p:sp>
        <p:nvSpPr>
          <p:cNvPr id="377" name="Google Shape;377;p64"/>
          <p:cNvSpPr txBox="1"/>
          <p:nvPr/>
        </p:nvSpPr>
        <p:spPr>
          <a:xfrm>
            <a:off x="1253067" y="1845732"/>
            <a:ext cx="7288257"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4000" i="1">
              <a:solidFill>
                <a:srgbClr val="DD8047"/>
              </a:solidFill>
              <a:latin typeface="Twentieth Century"/>
              <a:ea typeface="Twentieth Century"/>
              <a:cs typeface="Twentieth Century"/>
              <a:sym typeface="Twentieth Century"/>
            </a:endParaRPr>
          </a:p>
          <a:p>
            <a:pPr marL="0" marR="0" lvl="0" indent="0" algn="ctr" rtl="0">
              <a:spcBef>
                <a:spcPts val="0"/>
              </a:spcBef>
              <a:spcAft>
                <a:spcPts val="0"/>
              </a:spcAft>
              <a:buNone/>
            </a:pPr>
            <a:r>
              <a:rPr lang="en-US" sz="4000" i="1">
                <a:solidFill>
                  <a:srgbClr val="DD8047"/>
                </a:solidFill>
                <a:latin typeface="Twentieth Century"/>
                <a:ea typeface="Twentieth Century"/>
                <a:cs typeface="Twentieth Century"/>
                <a:sym typeface="Twentieth Century"/>
              </a:rPr>
              <a:t>Is it used as an intervention?</a:t>
            </a:r>
            <a:endParaRPr/>
          </a:p>
        </p:txBody>
      </p:sp>
      <p:sp>
        <p:nvSpPr>
          <p:cNvPr id="378" name="Google Shape;378;p64"/>
          <p:cNvSpPr txBox="1">
            <a:spLocks noGrp="1"/>
          </p:cNvSpPr>
          <p:nvPr>
            <p:ph type="title"/>
          </p:nvPr>
        </p:nvSpPr>
        <p:spPr>
          <a:xfrm>
            <a:off x="468125" y="329425"/>
            <a:ext cx="6987000" cy="989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Twentieth Century"/>
              <a:buNone/>
            </a:pPr>
            <a:r>
              <a:rPr lang="en-US" sz="3359" i="1"/>
              <a:t/>
            </a:r>
            <a:br>
              <a:rPr lang="en-US" sz="3359" i="1"/>
            </a:br>
            <a:r>
              <a:rPr lang="en-US" sz="3359" i="1"/>
              <a:t/>
            </a:r>
            <a:br>
              <a:rPr lang="en-US" sz="3359" i="1"/>
            </a:br>
            <a:r>
              <a:rPr lang="en-US" sz="3359" i="1"/>
              <a:t/>
            </a:r>
            <a:br>
              <a:rPr lang="en-US" sz="3359" i="1"/>
            </a:br>
            <a:r>
              <a:rPr lang="en-US" sz="3359">
                <a:solidFill>
                  <a:srgbClr val="1D2A53"/>
                </a:solidFill>
              </a:rPr>
              <a:t>What is the purpose of the office discipline referral form?</a:t>
            </a:r>
            <a:br>
              <a:rPr lang="en-US" sz="3359">
                <a:solidFill>
                  <a:srgbClr val="1D2A53"/>
                </a:solidFill>
              </a:rPr>
            </a:br>
            <a:r>
              <a:rPr lang="en-US" sz="3359" i="1">
                <a:solidFill>
                  <a:srgbClr val="000090"/>
                </a:solidFill>
              </a:rPr>
              <a:t/>
            </a:r>
            <a:br>
              <a:rPr lang="en-US" sz="3359" i="1">
                <a:solidFill>
                  <a:srgbClr val="000090"/>
                </a:solidFill>
              </a:rPr>
            </a:br>
            <a:r>
              <a:rPr lang="en-US" sz="3359" b="1" i="1">
                <a:solidFill>
                  <a:srgbClr val="151F3E"/>
                </a:solidFill>
              </a:rPr>
              <a:t/>
            </a:r>
            <a:br>
              <a:rPr lang="en-US" sz="3359" b="1" i="1">
                <a:solidFill>
                  <a:srgbClr val="151F3E"/>
                </a:solidFill>
              </a:rPr>
            </a:br>
            <a:endParaRPr sz="3359" b="1" i="1">
              <a:solidFill>
                <a:srgbClr val="151F3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fade">
                                      <p:cBhvr>
                                        <p:cTn id="7" dur="1000"/>
                                        <p:tgtEl>
                                          <p:spTgt spid="3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7"/>
                                        </p:tgtEl>
                                        <p:attrNameLst>
                                          <p:attrName>style.visibility</p:attrName>
                                        </p:attrNameLst>
                                      </p:cBhvr>
                                      <p:to>
                                        <p:strVal val="visible"/>
                                      </p:to>
                                    </p:set>
                                    <p:animEffect transition="in" filter="fade">
                                      <p:cBhvr>
                                        <p:cTn id="12" dur="1000"/>
                                        <p:tgtEl>
                                          <p:spTgt spid="3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6"/>
                                        </p:tgtEl>
                                        <p:attrNameLst>
                                          <p:attrName>style.visibility</p:attrName>
                                        </p:attrNameLst>
                                      </p:cBhvr>
                                      <p:to>
                                        <p:strVal val="visible"/>
                                      </p:to>
                                    </p:set>
                                    <p:animEffect transition="in" filter="fade">
                                      <p:cBhvr>
                                        <p:cTn id="17" dur="1000"/>
                                        <p:tgtEl>
                                          <p:spTgt spid="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5"/>
          <p:cNvSpPr txBox="1"/>
          <p:nvPr/>
        </p:nvSpPr>
        <p:spPr>
          <a:xfrm>
            <a:off x="195371" y="4641775"/>
            <a:ext cx="4325103"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accent6"/>
                </a:solidFill>
                <a:latin typeface="Twentieth Century"/>
                <a:ea typeface="Twentieth Century"/>
                <a:cs typeface="Twentieth Century"/>
                <a:sym typeface="Twentieth Century"/>
              </a:rPr>
              <a:t>Workbook: TFI 1.5/1.6 Activities 3 &amp; 6</a:t>
            </a:r>
            <a:endParaRPr dirty="0"/>
          </a:p>
        </p:txBody>
      </p:sp>
      <p:sp>
        <p:nvSpPr>
          <p:cNvPr id="385" name="Google Shape;385;p65"/>
          <p:cNvSpPr txBox="1"/>
          <p:nvPr/>
        </p:nvSpPr>
        <p:spPr>
          <a:xfrm>
            <a:off x="7715250" y="2145986"/>
            <a:ext cx="1097280"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i="1">
                <a:solidFill>
                  <a:srgbClr val="DD8047"/>
                </a:solidFill>
                <a:latin typeface="Twentieth Century"/>
                <a:ea typeface="Twentieth Century"/>
                <a:cs typeface="Twentieth Century"/>
                <a:sym typeface="Twentieth Century"/>
              </a:rPr>
              <a:t>Office Procedures and Practices </a:t>
            </a:r>
            <a:endParaRPr/>
          </a:p>
        </p:txBody>
      </p:sp>
      <p:pic>
        <p:nvPicPr>
          <p:cNvPr id="386" name="Google Shape;386;p65" descr="Shows the same flowchart as earlier slide with boxes under inappropriate behavior blank." title="discipline process flowchar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520475" y="1314626"/>
            <a:ext cx="4416775" cy="48085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87" name="Google Shape;387;p65" title="circle around boxes in flowchart that are to be completed under office-managed behaviors"/>
          <p:cNvSpPr/>
          <p:nvPr/>
        </p:nvSpPr>
        <p:spPr>
          <a:xfrm>
            <a:off x="7428550" y="1681275"/>
            <a:ext cx="1578300" cy="2766000"/>
          </a:xfrm>
          <a:prstGeom prst="ellipse">
            <a:avLst/>
          </a:prstGeom>
          <a:noFill/>
          <a:ln w="571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8" name="Google Shape;388;p65"/>
          <p:cNvSpPr txBox="1"/>
          <p:nvPr/>
        </p:nvSpPr>
        <p:spPr>
          <a:xfrm>
            <a:off x="561325" y="1266174"/>
            <a:ext cx="3831000" cy="3375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Noto Sans Symbols"/>
              <a:buNone/>
            </a:pPr>
            <a:r>
              <a:rPr lang="en-US" sz="1800">
                <a:solidFill>
                  <a:srgbClr val="334991"/>
                </a:solidFill>
                <a:latin typeface="Twentieth Century"/>
                <a:ea typeface="Twentieth Century"/>
                <a:cs typeface="Twentieth Century"/>
                <a:sym typeface="Twentieth Century"/>
              </a:rPr>
              <a:t>What practices are in place for how school administration responds to a major discipline referral?</a:t>
            </a:r>
            <a:endParaRPr/>
          </a:p>
          <a:p>
            <a:pPr marL="342900" marR="0" lvl="0" indent="-342900" algn="l" rtl="0">
              <a:spcBef>
                <a:spcPts val="1560"/>
              </a:spcBef>
              <a:spcAft>
                <a:spcPts val="0"/>
              </a:spcAft>
              <a:buClr>
                <a:schemeClr val="dk1"/>
              </a:buClr>
              <a:buSzPts val="1800"/>
              <a:buFont typeface="Calibri"/>
              <a:buAutoNum type="arabicPeriod"/>
            </a:pPr>
            <a:r>
              <a:rPr lang="en-US" sz="1800">
                <a:solidFill>
                  <a:srgbClr val="334991"/>
                </a:solidFill>
                <a:latin typeface="Twentieth Century"/>
                <a:ea typeface="Twentieth Century"/>
                <a:cs typeface="Twentieth Century"/>
                <a:sym typeface="Twentieth Century"/>
              </a:rPr>
              <a:t>Identify your office process and practices</a:t>
            </a:r>
            <a:endParaRPr/>
          </a:p>
          <a:p>
            <a:pPr marL="520700" marR="0" lvl="1" indent="-227013" algn="l" rtl="0">
              <a:spcBef>
                <a:spcPts val="1200"/>
              </a:spcBef>
              <a:spcAft>
                <a:spcPts val="0"/>
              </a:spcAft>
              <a:buClr>
                <a:schemeClr val="lt1"/>
              </a:buClr>
              <a:buSzPts val="1600"/>
              <a:buFont typeface="Courier New"/>
              <a:buChar char="o"/>
            </a:pPr>
            <a:r>
              <a:rPr lang="en-US" sz="1600" b="0" i="0" u="none" strike="noStrike" cap="none">
                <a:solidFill>
                  <a:srgbClr val="334991"/>
                </a:solidFill>
                <a:latin typeface="Twentieth Century"/>
                <a:ea typeface="Twentieth Century"/>
                <a:cs typeface="Twentieth Century"/>
                <a:sym typeface="Twentieth Century"/>
              </a:rPr>
              <a:t>Include prevention strategies</a:t>
            </a:r>
            <a:endParaRPr/>
          </a:p>
          <a:p>
            <a:pPr marL="520700" marR="0" lvl="1" indent="-227013" algn="l" rtl="0">
              <a:spcBef>
                <a:spcPts val="600"/>
              </a:spcBef>
              <a:spcAft>
                <a:spcPts val="0"/>
              </a:spcAft>
              <a:buClr>
                <a:schemeClr val="lt1"/>
              </a:buClr>
              <a:buSzPts val="1600"/>
              <a:buFont typeface="Courier New"/>
              <a:buChar char="o"/>
            </a:pPr>
            <a:r>
              <a:rPr lang="en-US" sz="1600" b="0" i="0" u="none" strike="noStrike" cap="none">
                <a:solidFill>
                  <a:srgbClr val="334991"/>
                </a:solidFill>
                <a:latin typeface="Twentieth Century"/>
                <a:ea typeface="Twentieth Century"/>
                <a:cs typeface="Twentieth Century"/>
                <a:sym typeface="Twentieth Century"/>
              </a:rPr>
              <a:t>Include re-teaching and other educational approaches to discipline</a:t>
            </a:r>
            <a:endParaRPr/>
          </a:p>
          <a:p>
            <a:pPr marL="342900" marR="0" lvl="0" indent="-342900" algn="l" rtl="0">
              <a:spcBef>
                <a:spcPts val="960"/>
              </a:spcBef>
              <a:spcAft>
                <a:spcPts val="0"/>
              </a:spcAft>
              <a:buClr>
                <a:schemeClr val="dk1"/>
              </a:buClr>
              <a:buSzPts val="1800"/>
              <a:buFont typeface="Calibri"/>
              <a:buAutoNum type="arabicPeriod"/>
            </a:pPr>
            <a:r>
              <a:rPr lang="en-US" sz="1800">
                <a:solidFill>
                  <a:srgbClr val="334991"/>
                </a:solidFill>
                <a:latin typeface="Twentieth Century"/>
                <a:ea typeface="Twentieth Century"/>
                <a:cs typeface="Twentieth Century"/>
                <a:sym typeface="Twentieth Century"/>
              </a:rPr>
              <a:t>Add your process for Major ODRs to the flowchart</a:t>
            </a:r>
            <a:endParaRPr sz="1600">
              <a:solidFill>
                <a:srgbClr val="334991"/>
              </a:solidFill>
              <a:latin typeface="Twentieth Century"/>
              <a:ea typeface="Twentieth Century"/>
              <a:cs typeface="Twentieth Century"/>
              <a:sym typeface="Twentieth Century"/>
            </a:endParaRPr>
          </a:p>
        </p:txBody>
      </p:sp>
      <p:sp>
        <p:nvSpPr>
          <p:cNvPr id="389" name="Google Shape;389;p65"/>
          <p:cNvSpPr txBox="1">
            <a:spLocks noGrp="1"/>
          </p:cNvSpPr>
          <p:nvPr>
            <p:ph type="title"/>
          </p:nvPr>
        </p:nvSpPr>
        <p:spPr>
          <a:xfrm>
            <a:off x="366851" y="239200"/>
            <a:ext cx="8445600" cy="91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1979"/>
              <a:buFont typeface="Twentieth Century"/>
              <a:buNone/>
            </a:pPr>
            <a:r>
              <a:rPr lang="en-US" sz="2780">
                <a:latin typeface="Twentieth Century"/>
                <a:ea typeface="Twentieth Century"/>
                <a:cs typeface="Twentieth Century"/>
                <a:sym typeface="Twentieth Century"/>
              </a:rPr>
              <a:t>Add a process for Major Discipline Referrals </a:t>
            </a:r>
            <a:br>
              <a:rPr lang="en-US" sz="2780">
                <a:latin typeface="Twentieth Century"/>
                <a:ea typeface="Twentieth Century"/>
                <a:cs typeface="Twentieth Century"/>
                <a:sym typeface="Twentieth Century"/>
              </a:rPr>
            </a:br>
            <a:r>
              <a:rPr lang="en-US" sz="2780">
                <a:latin typeface="Twentieth Century"/>
                <a:ea typeface="Twentieth Century"/>
                <a:cs typeface="Twentieth Century"/>
                <a:sym typeface="Twentieth Century"/>
              </a:rPr>
              <a:t>to your Discipline Flowchart</a:t>
            </a:r>
            <a:r>
              <a:rPr lang="en-US" sz="2600">
                <a:latin typeface="Twentieth Century"/>
                <a:ea typeface="Twentieth Century"/>
                <a:cs typeface="Twentieth Century"/>
                <a:sym typeface="Twentieth Century"/>
              </a:rPr>
              <a:t/>
            </a:r>
            <a:br>
              <a:rPr lang="en-US" sz="2600">
                <a:latin typeface="Twentieth Century"/>
                <a:ea typeface="Twentieth Century"/>
                <a:cs typeface="Twentieth Century"/>
                <a:sym typeface="Twentieth Century"/>
              </a:rPr>
            </a:br>
            <a:endParaRPr sz="2600"/>
          </a:p>
        </p:txBody>
      </p:sp>
      <p:sp>
        <p:nvSpPr>
          <p:cNvPr id="390" name="Google Shape;390;p65"/>
          <p:cNvSpPr txBox="1">
            <a:spLocks noGrp="1"/>
          </p:cNvSpPr>
          <p:nvPr>
            <p:ph type="title"/>
          </p:nvPr>
        </p:nvSpPr>
        <p:spPr>
          <a:xfrm>
            <a:off x="1441000" y="5254263"/>
            <a:ext cx="2806500" cy="1077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500"/>
              <a:t>Pause to complete the activities</a:t>
            </a:r>
            <a:endParaRPr sz="2500"/>
          </a:p>
        </p:txBody>
      </p:sp>
      <p:pic>
        <p:nvPicPr>
          <p:cNvPr id="391" name="Google Shape;391;p65" descr="Pause button">
            <a:extLst>
              <a:ext uri="{C183D7F6-B498-43B3-948B-1728B52AA6E4}">
                <adec:decorative xmlns="" xmlns:adec="http://schemas.microsoft.com/office/drawing/2017/decorative" val="1"/>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95374" y="5170112"/>
            <a:ext cx="1245625" cy="12456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6"/>
          <p:cNvSpPr txBox="1">
            <a:spLocks noGrp="1"/>
          </p:cNvSpPr>
          <p:nvPr>
            <p:ph type="title"/>
          </p:nvPr>
        </p:nvSpPr>
        <p:spPr>
          <a:xfrm>
            <a:off x="364599" y="269713"/>
            <a:ext cx="7466400" cy="91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100"/>
              <a:t>Do your data collection tools have all the </a:t>
            </a:r>
            <a:endParaRPr sz="3100"/>
          </a:p>
          <a:p>
            <a:pPr marL="0" lvl="0" indent="0" algn="l" rtl="0">
              <a:spcBef>
                <a:spcPts val="0"/>
              </a:spcBef>
              <a:spcAft>
                <a:spcPts val="0"/>
              </a:spcAft>
              <a:buNone/>
            </a:pPr>
            <a:r>
              <a:rPr lang="en-US" sz="3100"/>
              <a:t>information to make data-informed decisions?</a:t>
            </a:r>
            <a:endParaRPr sz="3600"/>
          </a:p>
        </p:txBody>
      </p:sp>
      <p:sp>
        <p:nvSpPr>
          <p:cNvPr id="398" name="Google Shape;398;p66"/>
          <p:cNvSpPr txBox="1">
            <a:spLocks noGrp="1"/>
          </p:cNvSpPr>
          <p:nvPr>
            <p:ph type="body" idx="1"/>
          </p:nvPr>
        </p:nvSpPr>
        <p:spPr>
          <a:xfrm>
            <a:off x="364604" y="1600200"/>
            <a:ext cx="4038600" cy="4697100"/>
          </a:xfrm>
          <a:prstGeom prst="rect">
            <a:avLst/>
          </a:prstGeom>
        </p:spPr>
        <p:txBody>
          <a:bodyPr spcFirstLastPara="1" wrap="square" lIns="91425" tIns="45700" rIns="91425" bIns="45700" anchor="t" anchorCtr="0">
            <a:noAutofit/>
          </a:bodyPr>
          <a:lstStyle/>
          <a:p>
            <a:pPr marL="457200" lvl="0" indent="-457200" algn="l" rtl="0">
              <a:spcBef>
                <a:spcPts val="0"/>
              </a:spcBef>
              <a:spcAft>
                <a:spcPts val="0"/>
              </a:spcAft>
              <a:buClr>
                <a:srgbClr val="003082"/>
              </a:buClr>
              <a:buSzPts val="2800"/>
              <a:buChar char="▪"/>
            </a:pPr>
            <a:r>
              <a:rPr lang="en-US">
                <a:solidFill>
                  <a:srgbClr val="334991"/>
                </a:solidFill>
              </a:rPr>
              <a:t>Student’s Name</a:t>
            </a:r>
            <a:endParaRPr sz="3200"/>
          </a:p>
          <a:p>
            <a:pPr marL="457200" lvl="0" indent="-457200" algn="l" rtl="0">
              <a:spcBef>
                <a:spcPts val="560"/>
              </a:spcBef>
              <a:spcAft>
                <a:spcPts val="0"/>
              </a:spcAft>
              <a:buClr>
                <a:srgbClr val="003082"/>
              </a:buClr>
              <a:buSzPts val="2800"/>
              <a:buChar char="▪"/>
            </a:pPr>
            <a:r>
              <a:rPr lang="en-US">
                <a:solidFill>
                  <a:srgbClr val="334991"/>
                </a:solidFill>
              </a:rPr>
              <a:t>Date</a:t>
            </a:r>
            <a:endParaRPr sz="3200"/>
          </a:p>
          <a:p>
            <a:pPr marL="457200" lvl="0" indent="-457200" algn="l" rtl="0">
              <a:spcBef>
                <a:spcPts val="560"/>
              </a:spcBef>
              <a:spcAft>
                <a:spcPts val="0"/>
              </a:spcAft>
              <a:buClr>
                <a:srgbClr val="003082"/>
              </a:buClr>
              <a:buSzPts val="2800"/>
              <a:buChar char="▪"/>
            </a:pPr>
            <a:r>
              <a:rPr lang="en-US">
                <a:solidFill>
                  <a:srgbClr val="334991"/>
                </a:solidFill>
              </a:rPr>
              <a:t>Time of Incident</a:t>
            </a:r>
            <a:endParaRPr sz="3200"/>
          </a:p>
          <a:p>
            <a:pPr marL="457200" lvl="0" indent="-457200" algn="l" rtl="0">
              <a:spcBef>
                <a:spcPts val="560"/>
              </a:spcBef>
              <a:spcAft>
                <a:spcPts val="0"/>
              </a:spcAft>
              <a:buSzPts val="2800"/>
              <a:buChar char="▪"/>
            </a:pPr>
            <a:r>
              <a:rPr lang="en-US">
                <a:solidFill>
                  <a:srgbClr val="334991"/>
                </a:solidFill>
              </a:rPr>
              <a:t>Location of Incident</a:t>
            </a:r>
            <a:endParaRPr sz="3200"/>
          </a:p>
          <a:p>
            <a:pPr marL="457200" lvl="0" indent="-457200" algn="l" rtl="0">
              <a:spcBef>
                <a:spcPts val="560"/>
              </a:spcBef>
              <a:spcAft>
                <a:spcPts val="0"/>
              </a:spcAft>
              <a:buClr>
                <a:srgbClr val="003082"/>
              </a:buClr>
              <a:buSzPts val="2800"/>
              <a:buChar char="▪"/>
            </a:pPr>
            <a:r>
              <a:rPr lang="en-US">
                <a:solidFill>
                  <a:srgbClr val="334991"/>
                </a:solidFill>
              </a:rPr>
              <a:t>Student’s Teacher </a:t>
            </a:r>
            <a:endParaRPr sz="3200"/>
          </a:p>
          <a:p>
            <a:pPr marL="457200" lvl="0" indent="-457200" algn="l" rtl="0">
              <a:spcBef>
                <a:spcPts val="560"/>
              </a:spcBef>
              <a:spcAft>
                <a:spcPts val="0"/>
              </a:spcAft>
              <a:buClr>
                <a:srgbClr val="003082"/>
              </a:buClr>
              <a:buSzPts val="2800"/>
              <a:buChar char="▪"/>
            </a:pPr>
            <a:r>
              <a:rPr lang="en-US">
                <a:solidFill>
                  <a:srgbClr val="334991"/>
                </a:solidFill>
              </a:rPr>
              <a:t>Student’s Grade Level</a:t>
            </a:r>
            <a:endParaRPr sz="3200"/>
          </a:p>
          <a:p>
            <a:pPr marL="457200" lvl="0" indent="-457200" algn="l" rtl="0">
              <a:spcBef>
                <a:spcPts val="560"/>
              </a:spcBef>
              <a:spcAft>
                <a:spcPts val="0"/>
              </a:spcAft>
              <a:buClr>
                <a:srgbClr val="003082"/>
              </a:buClr>
              <a:buSzPts val="2800"/>
              <a:buChar char="▪"/>
            </a:pPr>
            <a:r>
              <a:rPr lang="en-US">
                <a:solidFill>
                  <a:srgbClr val="334991"/>
                </a:solidFill>
              </a:rPr>
              <a:t>Referring Staff</a:t>
            </a:r>
            <a:endParaRPr sz="3200"/>
          </a:p>
          <a:p>
            <a:pPr marL="457200" lvl="0" indent="-457200" algn="l" rtl="0">
              <a:spcBef>
                <a:spcPts val="560"/>
              </a:spcBef>
              <a:spcAft>
                <a:spcPts val="0"/>
              </a:spcAft>
              <a:buClr>
                <a:srgbClr val="003082"/>
              </a:buClr>
              <a:buSzPts val="2800"/>
              <a:buChar char="▪"/>
            </a:pPr>
            <a:r>
              <a:rPr lang="en-US">
                <a:solidFill>
                  <a:srgbClr val="334991"/>
                </a:solidFill>
              </a:rPr>
              <a:t>Others Involved</a:t>
            </a:r>
            <a:endParaRPr/>
          </a:p>
        </p:txBody>
      </p:sp>
      <p:sp>
        <p:nvSpPr>
          <p:cNvPr id="399" name="Google Shape;399;p66"/>
          <p:cNvSpPr txBox="1">
            <a:spLocks noGrp="1"/>
          </p:cNvSpPr>
          <p:nvPr>
            <p:ph type="body" idx="2"/>
          </p:nvPr>
        </p:nvSpPr>
        <p:spPr>
          <a:xfrm>
            <a:off x="4555604" y="1600200"/>
            <a:ext cx="4038600" cy="4697100"/>
          </a:xfrm>
          <a:prstGeom prst="rect">
            <a:avLst/>
          </a:prstGeom>
        </p:spPr>
        <p:txBody>
          <a:bodyPr spcFirstLastPara="1" wrap="square" lIns="91425" tIns="45700" rIns="91425" bIns="45700" anchor="t" anchorCtr="0">
            <a:noAutofit/>
          </a:bodyPr>
          <a:lstStyle/>
          <a:p>
            <a:pPr marL="457200" lvl="0" indent="-457200" algn="l" rtl="0">
              <a:lnSpc>
                <a:spcPct val="80000"/>
              </a:lnSpc>
              <a:spcBef>
                <a:spcPts val="0"/>
              </a:spcBef>
              <a:spcAft>
                <a:spcPts val="0"/>
              </a:spcAft>
              <a:buClr>
                <a:srgbClr val="334991"/>
              </a:buClr>
              <a:buSzPts val="2800"/>
              <a:buFont typeface="Noto Sans Symbols"/>
              <a:buChar char="▪"/>
            </a:pPr>
            <a:r>
              <a:rPr lang="en-US">
                <a:solidFill>
                  <a:srgbClr val="334991"/>
                </a:solidFill>
              </a:rPr>
              <a:t>Problem Behavior</a:t>
            </a:r>
            <a:endParaRPr b="1">
              <a:solidFill>
                <a:srgbClr val="334991"/>
              </a:solidFill>
            </a:endParaRPr>
          </a:p>
          <a:p>
            <a:pPr marL="457200" lvl="0" indent="-457200" algn="l" rtl="0">
              <a:lnSpc>
                <a:spcPct val="80000"/>
              </a:lnSpc>
              <a:spcBef>
                <a:spcPts val="560"/>
              </a:spcBef>
              <a:spcAft>
                <a:spcPts val="0"/>
              </a:spcAft>
              <a:buClr>
                <a:schemeClr val="accent6"/>
              </a:buClr>
              <a:buSzPts val="2800"/>
              <a:buFont typeface="Noto Sans Symbols"/>
              <a:buChar char="▪"/>
            </a:pPr>
            <a:r>
              <a:rPr lang="en-US" i="1">
                <a:solidFill>
                  <a:schemeClr val="accent6"/>
                </a:solidFill>
              </a:rPr>
              <a:t>Possible Motivation</a:t>
            </a:r>
            <a:endParaRPr sz="1400">
              <a:solidFill>
                <a:srgbClr val="000000"/>
              </a:solidFill>
              <a:latin typeface="Arial"/>
              <a:ea typeface="Arial"/>
              <a:cs typeface="Arial"/>
              <a:sym typeface="Arial"/>
            </a:endParaRPr>
          </a:p>
          <a:p>
            <a:pPr marL="457200" lvl="0" indent="-457200" algn="l" rtl="0">
              <a:lnSpc>
                <a:spcPct val="80000"/>
              </a:lnSpc>
              <a:spcBef>
                <a:spcPts val="560"/>
              </a:spcBef>
              <a:spcAft>
                <a:spcPts val="0"/>
              </a:spcAft>
              <a:buClr>
                <a:schemeClr val="accent6"/>
              </a:buClr>
              <a:buSzPts val="2800"/>
              <a:buFont typeface="Noto Sans Symbols"/>
              <a:buChar char="▪"/>
            </a:pPr>
            <a:r>
              <a:rPr lang="en-US" i="1">
                <a:solidFill>
                  <a:schemeClr val="accent6"/>
                </a:solidFill>
              </a:rPr>
              <a:t>What was happening before the behavior (antecedent)?</a:t>
            </a:r>
            <a:endParaRPr sz="1400">
              <a:solidFill>
                <a:srgbClr val="000000"/>
              </a:solidFill>
              <a:latin typeface="Arial"/>
              <a:ea typeface="Arial"/>
              <a:cs typeface="Arial"/>
              <a:sym typeface="Arial"/>
            </a:endParaRPr>
          </a:p>
          <a:p>
            <a:pPr marL="457200" lvl="0" indent="-457200" algn="l" rtl="0">
              <a:lnSpc>
                <a:spcPct val="80000"/>
              </a:lnSpc>
              <a:spcBef>
                <a:spcPts val="560"/>
              </a:spcBef>
              <a:spcAft>
                <a:spcPts val="0"/>
              </a:spcAft>
              <a:buClr>
                <a:srgbClr val="334991"/>
              </a:buClr>
              <a:buSzPts val="2800"/>
              <a:buFont typeface="Noto Sans Symbols"/>
              <a:buChar char="▪"/>
            </a:pPr>
            <a:r>
              <a:rPr lang="en-US">
                <a:solidFill>
                  <a:srgbClr val="334991"/>
                </a:solidFill>
              </a:rPr>
              <a:t>Possible consequences</a:t>
            </a:r>
            <a:endParaRPr sz="1400">
              <a:solidFill>
                <a:srgbClr val="000000"/>
              </a:solidFill>
              <a:latin typeface="Arial"/>
              <a:ea typeface="Arial"/>
              <a:cs typeface="Arial"/>
              <a:sym typeface="Arial"/>
            </a:endParaRPr>
          </a:p>
          <a:p>
            <a:pPr marL="457200" lvl="0" indent="-457200" algn="l" rtl="0">
              <a:lnSpc>
                <a:spcPct val="80000"/>
              </a:lnSpc>
              <a:spcBef>
                <a:spcPts val="560"/>
              </a:spcBef>
              <a:spcAft>
                <a:spcPts val="0"/>
              </a:spcAft>
              <a:buClr>
                <a:srgbClr val="334991"/>
              </a:buClr>
              <a:buSzPts val="2800"/>
              <a:buFont typeface="Noto Sans Symbols"/>
              <a:buChar char="▪"/>
            </a:pPr>
            <a:r>
              <a:rPr lang="en-US">
                <a:solidFill>
                  <a:srgbClr val="334991"/>
                </a:solidFill>
              </a:rPr>
              <a:t>Administrative     Decision</a:t>
            </a:r>
            <a:endParaRPr b="1">
              <a:solidFill>
                <a:srgbClr val="334991"/>
              </a:solidFill>
            </a:endParaRPr>
          </a:p>
          <a:p>
            <a:pPr marL="457200" lvl="0" indent="-457200" algn="l" rtl="0">
              <a:lnSpc>
                <a:spcPct val="80000"/>
              </a:lnSpc>
              <a:spcBef>
                <a:spcPts val="560"/>
              </a:spcBef>
              <a:spcAft>
                <a:spcPts val="0"/>
              </a:spcAft>
              <a:buClr>
                <a:srgbClr val="334991"/>
              </a:buClr>
              <a:buSzPts val="2800"/>
              <a:buFont typeface="Noto Sans Symbols"/>
              <a:buChar char="▪"/>
            </a:pPr>
            <a:r>
              <a:rPr lang="en-US">
                <a:solidFill>
                  <a:srgbClr val="334991"/>
                </a:solidFill>
              </a:rPr>
              <a:t>Other Comments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67" title="Time out of class form"/>
          <p:cNvPicPr preferRelativeResize="0"/>
          <p:nvPr/>
        </p:nvPicPr>
        <p:blipFill rotWithShape="1">
          <a:blip r:embed="rId3">
            <a:alphaModFix/>
          </a:blip>
          <a:srcRect/>
          <a:stretch/>
        </p:blipFill>
        <p:spPr>
          <a:xfrm>
            <a:off x="1175096" y="729762"/>
            <a:ext cx="6939645" cy="5592596"/>
          </a:xfrm>
          <a:prstGeom prst="rect">
            <a:avLst/>
          </a:prstGeom>
          <a:noFill/>
          <a:ln>
            <a:noFill/>
          </a:ln>
        </p:spPr>
      </p:pic>
      <p:sp>
        <p:nvSpPr>
          <p:cNvPr id="406" name="Google Shape;406;p67" title="Circle around Possible Motivation on time out of class form"/>
          <p:cNvSpPr/>
          <p:nvPr/>
        </p:nvSpPr>
        <p:spPr>
          <a:xfrm>
            <a:off x="5590378" y="1554655"/>
            <a:ext cx="2514600" cy="2895600"/>
          </a:xfrm>
          <a:prstGeom prst="ellipse">
            <a:avLst/>
          </a:prstGeom>
          <a:noFill/>
          <a:ln w="57150" cap="flat" cmpd="sng">
            <a:solidFill>
              <a:srgbClr val="DD80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7" name="Google Shape;407;p67" title="Circle around minor problem behavior on time out of class form"/>
          <p:cNvSpPr/>
          <p:nvPr/>
        </p:nvSpPr>
        <p:spPr>
          <a:xfrm>
            <a:off x="990479" y="1559260"/>
            <a:ext cx="2514600" cy="2895600"/>
          </a:xfrm>
          <a:prstGeom prst="ellipse">
            <a:avLst/>
          </a:prstGeom>
          <a:noFill/>
          <a:ln w="57150" cap="flat" cmpd="sng">
            <a:solidFill>
              <a:srgbClr val="DD80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8" name="Google Shape;408;p67"/>
          <p:cNvSpPr txBox="1"/>
          <p:nvPr/>
        </p:nvSpPr>
        <p:spPr>
          <a:xfrm rot="-2092559">
            <a:off x="3981053" y="807734"/>
            <a:ext cx="1960563" cy="5847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i="1">
                <a:solidFill>
                  <a:srgbClr val="DD8047"/>
                </a:solidFill>
                <a:latin typeface="Twentieth Century"/>
                <a:ea typeface="Twentieth Century"/>
                <a:cs typeface="Twentieth Century"/>
                <a:sym typeface="Twentieth Century"/>
              </a:rPr>
              <a:t>Sample</a:t>
            </a:r>
            <a:endParaRPr/>
          </a:p>
        </p:txBody>
      </p:sp>
      <p:sp>
        <p:nvSpPr>
          <p:cNvPr id="409" name="Google Shape;409;p67"/>
          <p:cNvSpPr txBox="1">
            <a:spLocks noGrp="1"/>
          </p:cNvSpPr>
          <p:nvPr>
            <p:ph type="title"/>
          </p:nvPr>
        </p:nvSpPr>
        <p:spPr>
          <a:xfrm>
            <a:off x="1635760" y="350815"/>
            <a:ext cx="6987000" cy="294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1600"/>
              <a:buFont typeface="Twentieth Century"/>
              <a:buNone/>
            </a:pPr>
            <a:r>
              <a:rPr lang="en-US" sz="1600"/>
              <a:t>Time Out of Class Form</a:t>
            </a:r>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6"/>
                                        </p:tgtEl>
                                        <p:attrNameLst>
                                          <p:attrName>style.visibility</p:attrName>
                                        </p:attrNameLst>
                                      </p:cBhvr>
                                      <p:to>
                                        <p:strVal val="visible"/>
                                      </p:to>
                                    </p:set>
                                    <p:animEffect transition="in" filter="fade">
                                      <p:cBhvr>
                                        <p:cTn id="7" dur="500"/>
                                        <p:tgtEl>
                                          <p:spTgt spid="4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7"/>
                                        </p:tgtEl>
                                        <p:attrNameLst>
                                          <p:attrName>style.visibility</p:attrName>
                                        </p:attrNameLst>
                                      </p:cBhvr>
                                      <p:to>
                                        <p:strVal val="visible"/>
                                      </p:to>
                                    </p:set>
                                    <p:animEffect transition="in" filter="fade">
                                      <p:cBhvr>
                                        <p:cTn id="12" dur="50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aphicFrame>
        <p:nvGraphicFramePr>
          <p:cNvPr id="180" name="Google Shape;180;p41" descr="1.12 discipline data, 1.13 data-based decision making, 1.14 fidelity data, 1.15 annual evaluation" title="TFI sub-scale: evaluation"/>
          <p:cNvGraphicFramePr/>
          <p:nvPr/>
        </p:nvGraphicFramePr>
        <p:xfrm>
          <a:off x="4460241" y="1229597"/>
          <a:ext cx="4059300" cy="1737410"/>
        </p:xfrm>
        <a:graphic>
          <a:graphicData uri="http://schemas.openxmlformats.org/drawingml/2006/table">
            <a:tbl>
              <a:tblPr firstRow="1" bandRow="1">
                <a:noFill/>
                <a:tableStyleId>{85149465-BA23-4202-B3EC-920B1584AC21}</a:tableStyleId>
              </a:tblPr>
              <a:tblGrid>
                <a:gridCol w="936950">
                  <a:extLst>
                    <a:ext uri="{9D8B030D-6E8A-4147-A177-3AD203B41FA5}">
                      <a16:colId xmlns:a16="http://schemas.microsoft.com/office/drawing/2014/main" val="20000"/>
                    </a:ext>
                  </a:extLst>
                </a:gridCol>
                <a:gridCol w="3122350">
                  <a:extLst>
                    <a:ext uri="{9D8B030D-6E8A-4147-A177-3AD203B41FA5}">
                      <a16:colId xmlns:a16="http://schemas.microsoft.com/office/drawing/2014/main" val="20001"/>
                    </a:ext>
                  </a:extLst>
                </a:gridCol>
              </a:tblGrid>
              <a:tr h="281550">
                <a:tc gridSpan="2">
                  <a:txBody>
                    <a:bodyPr/>
                    <a:lstStyle/>
                    <a:p>
                      <a:pPr marL="0" marR="0" lvl="0" indent="0" algn="ctr" rtl="0">
                        <a:spcBef>
                          <a:spcPts val="0"/>
                        </a:spcBef>
                        <a:spcAft>
                          <a:spcPts val="0"/>
                        </a:spcAft>
                        <a:buNone/>
                      </a:pPr>
                      <a:r>
                        <a:rPr lang="en-US" sz="2000" b="0" u="none" strike="noStrike" cap="none">
                          <a:solidFill>
                            <a:schemeClr val="dk2"/>
                          </a:solidFill>
                        </a:rPr>
                        <a:t>TFI Sub-Scale: </a:t>
                      </a:r>
                      <a:r>
                        <a:rPr lang="en-US" sz="2000" u="none" strike="noStrike" cap="none">
                          <a:solidFill>
                            <a:schemeClr val="dk2"/>
                          </a:solidFill>
                        </a:rPr>
                        <a:t>Evaluation </a:t>
                      </a:r>
                      <a:endParaRPr sz="2000" b="0" u="none" strike="noStrike" cap="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38225">
                <a:tc>
                  <a:txBody>
                    <a:bodyPr/>
                    <a:lstStyle/>
                    <a:p>
                      <a:pPr marL="0" marR="0" lvl="0" indent="0" algn="l" rtl="0">
                        <a:spcBef>
                          <a:spcPts val="0"/>
                        </a:spcBef>
                        <a:spcAft>
                          <a:spcPts val="0"/>
                        </a:spcAft>
                        <a:buNone/>
                      </a:pPr>
                      <a:r>
                        <a:rPr lang="en-US" sz="1600" u="none" strike="noStrike" cap="none">
                          <a:solidFill>
                            <a:schemeClr val="dk2"/>
                          </a:solidFill>
                        </a:rPr>
                        <a:t>TFI 1.12</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Discipline Data</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38225">
                <a:tc>
                  <a:txBody>
                    <a:bodyPr/>
                    <a:lstStyle/>
                    <a:p>
                      <a:pPr marL="0" marR="0" lvl="0" indent="0" algn="l" rtl="0">
                        <a:spcBef>
                          <a:spcPts val="0"/>
                        </a:spcBef>
                        <a:spcAft>
                          <a:spcPts val="0"/>
                        </a:spcAft>
                        <a:buNone/>
                      </a:pPr>
                      <a:r>
                        <a:rPr lang="en-US" sz="1600">
                          <a:solidFill>
                            <a:schemeClr val="dk2"/>
                          </a:solidFill>
                        </a:rPr>
                        <a:t>TFI 1.13</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Data-based Decision Making</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38225">
                <a:tc>
                  <a:txBody>
                    <a:bodyPr/>
                    <a:lstStyle/>
                    <a:p>
                      <a:pPr marL="0" marR="0" lvl="0" indent="0" algn="l" rtl="0">
                        <a:spcBef>
                          <a:spcPts val="0"/>
                        </a:spcBef>
                        <a:spcAft>
                          <a:spcPts val="0"/>
                        </a:spcAft>
                        <a:buNone/>
                      </a:pPr>
                      <a:r>
                        <a:rPr lang="en-US" sz="1600">
                          <a:solidFill>
                            <a:schemeClr val="dk2"/>
                          </a:solidFill>
                        </a:rPr>
                        <a:t>TFI 1.14</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Fidelity Data</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38225">
                <a:tc>
                  <a:txBody>
                    <a:bodyPr/>
                    <a:lstStyle/>
                    <a:p>
                      <a:pPr marL="0" marR="0" lvl="0" indent="0" algn="l" rtl="0">
                        <a:spcBef>
                          <a:spcPts val="0"/>
                        </a:spcBef>
                        <a:spcAft>
                          <a:spcPts val="0"/>
                        </a:spcAft>
                        <a:buNone/>
                      </a:pPr>
                      <a:r>
                        <a:rPr lang="en-US" sz="1600">
                          <a:solidFill>
                            <a:schemeClr val="dk2"/>
                          </a:solidFill>
                        </a:rPr>
                        <a:t>TFI 1.15</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Annual Evaluation</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181" name="Google Shape;181;p41" descr="1.3 behavioral expectations, 1.4 teaching expecations, 1.5 problem behavior definitions, 1.6 discipline policies, 1.7 professional development, 1.8 classroom procedures, 1.9 feedback and acknowledgement, 1.10 faculty involvement, 1.11 student, family, community involvement" title="TFI Sub-scale: Implementarion"/>
          <p:cNvGraphicFramePr/>
          <p:nvPr/>
        </p:nvGraphicFramePr>
        <p:xfrm>
          <a:off x="724107" y="2464051"/>
          <a:ext cx="3591425" cy="3901540"/>
        </p:xfrm>
        <a:graphic>
          <a:graphicData uri="http://schemas.openxmlformats.org/drawingml/2006/table">
            <a:tbl>
              <a:tblPr firstRow="1" bandRow="1">
                <a:noFill/>
                <a:tableStyleId>{85149465-BA23-4202-B3EC-920B1584AC21}</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4470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Implementation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91675">
                <a:tc>
                  <a:txBody>
                    <a:bodyPr/>
                    <a:lstStyle/>
                    <a:p>
                      <a:pPr marL="0" marR="0" lvl="0" indent="0" algn="l" rtl="0">
                        <a:spcBef>
                          <a:spcPts val="0"/>
                        </a:spcBef>
                        <a:spcAft>
                          <a:spcPts val="0"/>
                        </a:spcAft>
                        <a:buNone/>
                      </a:pPr>
                      <a:r>
                        <a:rPr lang="en-US" sz="1600" b="0">
                          <a:solidFill>
                            <a:schemeClr val="dk2"/>
                          </a:solidFill>
                        </a:rPr>
                        <a:t>TFI 1.3</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Behavioral Expectations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91675">
                <a:tc>
                  <a:txBody>
                    <a:bodyPr/>
                    <a:lstStyle/>
                    <a:p>
                      <a:pPr marL="0" marR="0" lvl="0" indent="0" algn="l" rtl="0">
                        <a:spcBef>
                          <a:spcPts val="0"/>
                        </a:spcBef>
                        <a:spcAft>
                          <a:spcPts val="0"/>
                        </a:spcAft>
                        <a:buNone/>
                      </a:pPr>
                      <a:r>
                        <a:rPr lang="en-US" sz="1600" b="0">
                          <a:solidFill>
                            <a:schemeClr val="dk2"/>
                          </a:solidFill>
                        </a:rPr>
                        <a:t>TFI 1.4</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Teaching Expectations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91675">
                <a:tc>
                  <a:txBody>
                    <a:bodyPr/>
                    <a:lstStyle/>
                    <a:p>
                      <a:pPr marL="0" marR="0" lvl="0" indent="0" algn="l" rtl="0">
                        <a:spcBef>
                          <a:spcPts val="0"/>
                        </a:spcBef>
                        <a:spcAft>
                          <a:spcPts val="0"/>
                        </a:spcAft>
                        <a:buNone/>
                      </a:pPr>
                      <a:r>
                        <a:rPr lang="en-US" sz="1600" b="1">
                          <a:solidFill>
                            <a:schemeClr val="accent6"/>
                          </a:solidFill>
                        </a:rPr>
                        <a:t>TFI 1.5</a:t>
                      </a:r>
                      <a:endParaRPr sz="1600" b="1">
                        <a:solidFill>
                          <a:schemeClr val="accent6"/>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1">
                          <a:solidFill>
                            <a:schemeClr val="accent6"/>
                          </a:solidFill>
                        </a:rPr>
                        <a:t>Problem Behavior Definitions</a:t>
                      </a:r>
                      <a:endParaRPr sz="1600" b="1">
                        <a:solidFill>
                          <a:schemeClr val="accent6"/>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91675">
                <a:tc>
                  <a:txBody>
                    <a:bodyPr/>
                    <a:lstStyle/>
                    <a:p>
                      <a:pPr marL="0" marR="0" lvl="0" indent="0" algn="l" rtl="0">
                        <a:spcBef>
                          <a:spcPts val="0"/>
                        </a:spcBef>
                        <a:spcAft>
                          <a:spcPts val="0"/>
                        </a:spcAft>
                        <a:buNone/>
                      </a:pPr>
                      <a:r>
                        <a:rPr lang="en-US" sz="1600" b="1">
                          <a:solidFill>
                            <a:schemeClr val="accent6"/>
                          </a:solidFill>
                        </a:rPr>
                        <a:t>TFI 1.6</a:t>
                      </a:r>
                      <a:endParaRPr sz="1600" b="1">
                        <a:solidFill>
                          <a:schemeClr val="accent6"/>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1">
                          <a:solidFill>
                            <a:schemeClr val="accent6"/>
                          </a:solidFill>
                        </a:rPr>
                        <a:t>Discipline Policies</a:t>
                      </a:r>
                      <a:endParaRPr sz="1600" b="1">
                        <a:solidFill>
                          <a:schemeClr val="accent6"/>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291675">
                <a:tc>
                  <a:txBody>
                    <a:bodyPr/>
                    <a:lstStyle/>
                    <a:p>
                      <a:pPr marL="0" marR="0" lvl="0" indent="0" algn="l" rtl="0">
                        <a:spcBef>
                          <a:spcPts val="0"/>
                        </a:spcBef>
                        <a:spcAft>
                          <a:spcPts val="0"/>
                        </a:spcAft>
                        <a:buNone/>
                      </a:pPr>
                      <a:r>
                        <a:rPr lang="en-US" sz="1600">
                          <a:solidFill>
                            <a:schemeClr val="dk2"/>
                          </a:solidFill>
                        </a:rPr>
                        <a:t>TFI 1.7</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Professional Development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291675">
                <a:tc>
                  <a:txBody>
                    <a:bodyPr/>
                    <a:lstStyle/>
                    <a:p>
                      <a:pPr marL="0" marR="0" lvl="0" indent="0" algn="l" rtl="0">
                        <a:spcBef>
                          <a:spcPts val="0"/>
                        </a:spcBef>
                        <a:spcAft>
                          <a:spcPts val="0"/>
                        </a:spcAft>
                        <a:buNone/>
                      </a:pPr>
                      <a:r>
                        <a:rPr lang="en-US" sz="1600">
                          <a:solidFill>
                            <a:srgbClr val="000000"/>
                          </a:solidFill>
                        </a:rPr>
                        <a:t>TFI 1.8</a:t>
                      </a:r>
                      <a:endParaRPr sz="1600">
                        <a:solidFill>
                          <a:srgbClr val="000000"/>
                        </a:solidFill>
                      </a:endParaRPr>
                    </a:p>
                  </a:txBody>
                  <a:tcPr marL="91450" marR="91450" marT="45725" marB="45725"/>
                </a:tc>
                <a:tc>
                  <a:txBody>
                    <a:bodyPr/>
                    <a:lstStyle/>
                    <a:p>
                      <a:pPr marL="0" marR="0" lvl="0" indent="0" algn="l" rtl="0">
                        <a:spcBef>
                          <a:spcPts val="0"/>
                        </a:spcBef>
                        <a:spcAft>
                          <a:spcPts val="0"/>
                        </a:spcAft>
                        <a:buNone/>
                      </a:pPr>
                      <a:r>
                        <a:rPr lang="en-US" sz="1600">
                          <a:solidFill>
                            <a:srgbClr val="000000"/>
                          </a:solidFill>
                        </a:rPr>
                        <a:t>Classroom Procedures</a:t>
                      </a:r>
                      <a:endParaRPr sz="1600">
                        <a:solidFill>
                          <a:srgbClr val="000000"/>
                        </a:solidFill>
                      </a:endParaRPr>
                    </a:p>
                  </a:txBody>
                  <a:tcPr marL="91450" marR="91450" marT="45725" marB="45725"/>
                </a:tc>
                <a:extLst>
                  <a:ext uri="{0D108BD9-81ED-4DB2-BD59-A6C34878D82A}">
                    <a16:rowId xmlns:a16="http://schemas.microsoft.com/office/drawing/2014/main" val="10006"/>
                  </a:ext>
                </a:extLst>
              </a:tr>
              <a:tr h="503800">
                <a:tc>
                  <a:txBody>
                    <a:bodyPr/>
                    <a:lstStyle/>
                    <a:p>
                      <a:pPr marL="0" marR="0" lvl="0" indent="0" algn="l" rtl="0">
                        <a:spcBef>
                          <a:spcPts val="0"/>
                        </a:spcBef>
                        <a:spcAft>
                          <a:spcPts val="0"/>
                        </a:spcAft>
                        <a:buNone/>
                      </a:pPr>
                      <a:r>
                        <a:rPr lang="en-US" sz="1600">
                          <a:solidFill>
                            <a:schemeClr val="dk2"/>
                          </a:solidFill>
                        </a:rPr>
                        <a:t>TFI 1.9</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Feedback and Acknowledgement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r h="291675">
                <a:tc>
                  <a:txBody>
                    <a:bodyPr/>
                    <a:lstStyle/>
                    <a:p>
                      <a:pPr marL="0" marR="0" lvl="0" indent="0" algn="l" rtl="0">
                        <a:spcBef>
                          <a:spcPts val="0"/>
                        </a:spcBef>
                        <a:spcAft>
                          <a:spcPts val="0"/>
                        </a:spcAft>
                        <a:buNone/>
                      </a:pPr>
                      <a:r>
                        <a:rPr lang="en-US" sz="1600">
                          <a:solidFill>
                            <a:schemeClr val="dk2"/>
                          </a:solidFill>
                        </a:rPr>
                        <a:t>TFI 1.10</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Faculty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8"/>
                  </a:ext>
                </a:extLst>
              </a:tr>
              <a:tr h="555925">
                <a:tc>
                  <a:txBody>
                    <a:bodyPr/>
                    <a:lstStyle/>
                    <a:p>
                      <a:pPr marL="0" marR="0" lvl="0" indent="0" algn="l" rtl="0">
                        <a:spcBef>
                          <a:spcPts val="0"/>
                        </a:spcBef>
                        <a:spcAft>
                          <a:spcPts val="0"/>
                        </a:spcAft>
                        <a:buNone/>
                      </a:pPr>
                      <a:r>
                        <a:rPr lang="en-US" sz="1600">
                          <a:solidFill>
                            <a:schemeClr val="dk2"/>
                          </a:solidFill>
                        </a:rPr>
                        <a:t>TFI 1.11</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Student/Family/Community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9"/>
                  </a:ext>
                </a:extLst>
              </a:tr>
            </a:tbl>
          </a:graphicData>
        </a:graphic>
      </p:graphicFrame>
      <p:graphicFrame>
        <p:nvGraphicFramePr>
          <p:cNvPr id="182" name="Google Shape;182;p41" descr="1.1 Team composition; 1.2 Team operating procedures" title="TFI Sub-scale: Team  "/>
          <p:cNvGraphicFramePr/>
          <p:nvPr/>
        </p:nvGraphicFramePr>
        <p:xfrm>
          <a:off x="724108" y="1229597"/>
          <a:ext cx="3591425" cy="1066830"/>
        </p:xfrm>
        <a:graphic>
          <a:graphicData uri="http://schemas.openxmlformats.org/drawingml/2006/table">
            <a:tbl>
              <a:tblPr firstRow="1" bandRow="1">
                <a:noFill/>
                <a:tableStyleId>{85149465-BA23-4202-B3EC-920B1584AC21}</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1640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Team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1.1</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Composition</a:t>
                      </a:r>
                      <a:endParaRPr/>
                    </a:p>
                  </a:txBody>
                  <a:tcPr marL="91450" marR="91450" marT="45725" marB="45725"/>
                </a:tc>
                <a:extLst>
                  <a:ext uri="{0D108BD9-81ED-4DB2-BD59-A6C34878D82A}">
                    <a16:rowId xmlns:a16="http://schemas.microsoft.com/office/drawing/2014/main" val="10001"/>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1.2</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Operating Procedures</a:t>
                      </a:r>
                      <a:endParaRPr/>
                    </a:p>
                  </a:txBody>
                  <a:tcPr marL="91450" marR="91450" marT="45725" marB="45725"/>
                </a:tc>
                <a:extLst>
                  <a:ext uri="{0D108BD9-81ED-4DB2-BD59-A6C34878D82A}">
                    <a16:rowId xmlns:a16="http://schemas.microsoft.com/office/drawing/2014/main" val="10002"/>
                  </a:ext>
                </a:extLst>
              </a:tr>
            </a:tbl>
          </a:graphicData>
        </a:graphic>
      </p:graphicFrame>
      <p:sp>
        <p:nvSpPr>
          <p:cNvPr id="183" name="Google Shape;183;p41"/>
          <p:cNvSpPr txBox="1">
            <a:spLocks noGrp="1"/>
          </p:cNvSpPr>
          <p:nvPr>
            <p:ph type="title"/>
          </p:nvPr>
        </p:nvSpPr>
        <p:spPr>
          <a:xfrm>
            <a:off x="1167409" y="288118"/>
            <a:ext cx="6783410" cy="71323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40"/>
              <a:buFont typeface="Twentieth Century"/>
              <a:buNone/>
            </a:pPr>
            <a:r>
              <a:rPr lang="en-US" sz="2940"/>
              <a:t> Tier 1: Professional Learning Roadmap</a:t>
            </a:r>
            <a:endParaRPr sz="41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68"/>
          <p:cNvSpPr txBox="1">
            <a:spLocks noGrp="1"/>
          </p:cNvSpPr>
          <p:nvPr>
            <p:ph type="body" idx="1"/>
          </p:nvPr>
        </p:nvSpPr>
        <p:spPr>
          <a:xfrm>
            <a:off x="457200" y="2057400"/>
            <a:ext cx="8229600" cy="4068763"/>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220"/>
              <a:buNone/>
            </a:pPr>
            <a:r>
              <a:rPr lang="en-US" sz="2220"/>
              <a:t>Does it collect all of the info needed?</a:t>
            </a:r>
            <a:endParaRPr/>
          </a:p>
          <a:p>
            <a:pPr marL="0" lvl="0" indent="0" algn="l" rtl="0">
              <a:lnSpc>
                <a:spcPct val="80000"/>
              </a:lnSpc>
              <a:spcBef>
                <a:spcPts val="444"/>
              </a:spcBef>
              <a:spcAft>
                <a:spcPts val="0"/>
              </a:spcAft>
              <a:buSzPts val="2220"/>
              <a:buNone/>
            </a:pPr>
            <a:endParaRPr sz="2220"/>
          </a:p>
          <a:p>
            <a:pPr marL="0" lvl="0" indent="0" algn="l" rtl="0">
              <a:lnSpc>
                <a:spcPct val="80000"/>
              </a:lnSpc>
              <a:spcBef>
                <a:spcPts val="444"/>
              </a:spcBef>
              <a:spcAft>
                <a:spcPts val="0"/>
              </a:spcAft>
              <a:buSzPts val="2220"/>
              <a:buNone/>
            </a:pPr>
            <a:r>
              <a:rPr lang="en-US" sz="2220"/>
              <a:t>Does everyone know where to find them?</a:t>
            </a:r>
            <a:endParaRPr/>
          </a:p>
          <a:p>
            <a:pPr marL="0" lvl="0" indent="0" algn="l" rtl="0">
              <a:lnSpc>
                <a:spcPct val="80000"/>
              </a:lnSpc>
              <a:spcBef>
                <a:spcPts val="444"/>
              </a:spcBef>
              <a:spcAft>
                <a:spcPts val="0"/>
              </a:spcAft>
              <a:buSzPts val="2220"/>
              <a:buNone/>
            </a:pPr>
            <a:endParaRPr sz="2220"/>
          </a:p>
          <a:p>
            <a:pPr marL="0" lvl="0" indent="0" algn="l" rtl="0">
              <a:lnSpc>
                <a:spcPct val="80000"/>
              </a:lnSpc>
              <a:spcBef>
                <a:spcPts val="444"/>
              </a:spcBef>
              <a:spcAft>
                <a:spcPts val="0"/>
              </a:spcAft>
              <a:buSzPts val="2220"/>
              <a:buNone/>
            </a:pPr>
            <a:r>
              <a:rPr lang="en-US" sz="2220"/>
              <a:t>Does everyone know how to fill them out?</a:t>
            </a:r>
            <a:endParaRPr/>
          </a:p>
          <a:p>
            <a:pPr marL="0" lvl="0" indent="0" algn="l" rtl="0">
              <a:lnSpc>
                <a:spcPct val="80000"/>
              </a:lnSpc>
              <a:spcBef>
                <a:spcPts val="444"/>
              </a:spcBef>
              <a:spcAft>
                <a:spcPts val="0"/>
              </a:spcAft>
              <a:buSzPts val="2220"/>
              <a:buNone/>
            </a:pPr>
            <a:endParaRPr sz="2220"/>
          </a:p>
          <a:p>
            <a:pPr marL="0" lvl="0" indent="0" algn="l" rtl="0">
              <a:lnSpc>
                <a:spcPct val="80000"/>
              </a:lnSpc>
              <a:spcBef>
                <a:spcPts val="444"/>
              </a:spcBef>
              <a:spcAft>
                <a:spcPts val="0"/>
              </a:spcAft>
              <a:buSzPts val="2220"/>
              <a:buNone/>
            </a:pPr>
            <a:r>
              <a:rPr lang="en-US" sz="2220"/>
              <a:t>Just the facts</a:t>
            </a:r>
            <a:endParaRPr/>
          </a:p>
          <a:p>
            <a:pPr marL="0" lvl="0" indent="0" algn="l" rtl="0">
              <a:lnSpc>
                <a:spcPct val="80000"/>
              </a:lnSpc>
              <a:spcBef>
                <a:spcPts val="444"/>
              </a:spcBef>
              <a:spcAft>
                <a:spcPts val="0"/>
              </a:spcAft>
              <a:buSzPts val="2220"/>
              <a:buNone/>
            </a:pPr>
            <a:endParaRPr sz="2220"/>
          </a:p>
          <a:p>
            <a:pPr marL="0" lvl="0" indent="0" algn="l" rtl="0">
              <a:lnSpc>
                <a:spcPct val="80000"/>
              </a:lnSpc>
              <a:spcBef>
                <a:spcPts val="444"/>
              </a:spcBef>
              <a:spcAft>
                <a:spcPts val="0"/>
              </a:spcAft>
              <a:buSzPts val="2220"/>
              <a:buNone/>
            </a:pPr>
            <a:r>
              <a:rPr lang="en-US" sz="2220"/>
              <a:t>No previous info (yesterday, a week ago, etc.)</a:t>
            </a:r>
            <a:endParaRPr/>
          </a:p>
          <a:p>
            <a:pPr marL="0" lvl="0" indent="0" algn="l" rtl="0">
              <a:lnSpc>
                <a:spcPct val="80000"/>
              </a:lnSpc>
              <a:spcBef>
                <a:spcPts val="444"/>
              </a:spcBef>
              <a:spcAft>
                <a:spcPts val="0"/>
              </a:spcAft>
              <a:buSzPts val="2220"/>
              <a:buNone/>
            </a:pPr>
            <a:endParaRPr sz="2220"/>
          </a:p>
          <a:p>
            <a:pPr marL="0" lvl="0" indent="0" algn="l" rtl="0">
              <a:lnSpc>
                <a:spcPct val="80000"/>
              </a:lnSpc>
              <a:spcBef>
                <a:spcPts val="444"/>
              </a:spcBef>
              <a:spcAft>
                <a:spcPts val="0"/>
              </a:spcAft>
              <a:buSzPts val="2220"/>
              <a:buNone/>
            </a:pPr>
            <a:r>
              <a:rPr lang="en-US" sz="2220"/>
              <a:t>No opinions</a:t>
            </a:r>
            <a:endParaRPr/>
          </a:p>
          <a:p>
            <a:pPr marL="0" lvl="0" indent="0" algn="l" rtl="0">
              <a:lnSpc>
                <a:spcPct val="80000"/>
              </a:lnSpc>
              <a:spcBef>
                <a:spcPts val="444"/>
              </a:spcBef>
              <a:spcAft>
                <a:spcPts val="0"/>
              </a:spcAft>
              <a:buSzPts val="2220"/>
              <a:buNone/>
            </a:pPr>
            <a:endParaRPr sz="2220"/>
          </a:p>
          <a:p>
            <a:pPr marL="0" lvl="0" indent="0" algn="l" rtl="0">
              <a:lnSpc>
                <a:spcPct val="80000"/>
              </a:lnSpc>
              <a:spcBef>
                <a:spcPts val="592"/>
              </a:spcBef>
              <a:spcAft>
                <a:spcPts val="0"/>
              </a:spcAft>
              <a:buSzPts val="2960"/>
              <a:buNone/>
            </a:pPr>
            <a:endParaRPr sz="2960"/>
          </a:p>
        </p:txBody>
      </p:sp>
      <p:sp>
        <p:nvSpPr>
          <p:cNvPr id="415" name="Google Shape;415;p68"/>
          <p:cNvSpPr txBox="1">
            <a:spLocks noGrp="1"/>
          </p:cNvSpPr>
          <p:nvPr>
            <p:ph type="title"/>
          </p:nvPr>
        </p:nvSpPr>
        <p:spPr>
          <a:xfrm>
            <a:off x="457198" y="507542"/>
            <a:ext cx="7317900" cy="1037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a:t>Your Referral Form</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p69" descr="This picture shows a man from the eyes up.  He is looking at a light bulb over his head." title="Thinking man"/>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784772" y="1648216"/>
            <a:ext cx="2902028" cy="4120225"/>
          </a:xfrm>
          <a:prstGeom prst="rect">
            <a:avLst/>
          </a:prstGeom>
          <a:noFill/>
          <a:ln w="28575" cap="flat" cmpd="sng">
            <a:solidFill>
              <a:schemeClr val="dk2"/>
            </a:solidFill>
            <a:prstDash val="solid"/>
            <a:round/>
            <a:headEnd type="none" w="sm" len="sm"/>
            <a:tailEnd type="none" w="sm" len="sm"/>
          </a:ln>
        </p:spPr>
      </p:pic>
      <p:sp>
        <p:nvSpPr>
          <p:cNvPr id="422" name="Google Shape;422;p69"/>
          <p:cNvSpPr txBox="1">
            <a:spLocks noGrp="1"/>
          </p:cNvSpPr>
          <p:nvPr>
            <p:ph type="body" idx="1"/>
          </p:nvPr>
        </p:nvSpPr>
        <p:spPr>
          <a:xfrm>
            <a:off x="1154430" y="1417639"/>
            <a:ext cx="3874978" cy="405733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00"/>
              <a:buNone/>
            </a:pPr>
            <a:endParaRPr sz="1800"/>
          </a:p>
          <a:p>
            <a:pPr marL="457200" lvl="0" indent="-457200" algn="l" rtl="0">
              <a:lnSpc>
                <a:spcPct val="90000"/>
              </a:lnSpc>
              <a:spcBef>
                <a:spcPts val="360"/>
              </a:spcBef>
              <a:spcAft>
                <a:spcPts val="0"/>
              </a:spcAft>
              <a:buSzPts val="1800"/>
              <a:buFont typeface="Noto Sans Symbols"/>
              <a:buChar char="❑"/>
            </a:pPr>
            <a:r>
              <a:rPr lang="en-US" sz="1800"/>
              <a:t>Review “Constructing your Office Referral” resource in the workbook</a:t>
            </a:r>
            <a:endParaRPr/>
          </a:p>
          <a:p>
            <a:pPr marL="0" lvl="0" indent="0" algn="l" rtl="0">
              <a:lnSpc>
                <a:spcPct val="90000"/>
              </a:lnSpc>
              <a:spcBef>
                <a:spcPts val="360"/>
              </a:spcBef>
              <a:spcAft>
                <a:spcPts val="0"/>
              </a:spcAft>
              <a:buSzPts val="1800"/>
              <a:buNone/>
            </a:pPr>
            <a:endParaRPr sz="1800"/>
          </a:p>
          <a:p>
            <a:pPr marL="457200" lvl="0" indent="-457200" algn="l" rtl="0">
              <a:lnSpc>
                <a:spcPct val="90000"/>
              </a:lnSpc>
              <a:spcBef>
                <a:spcPts val="360"/>
              </a:spcBef>
              <a:spcAft>
                <a:spcPts val="0"/>
              </a:spcAft>
              <a:buSzPts val="1800"/>
              <a:buFont typeface="Noto Sans Symbols"/>
              <a:buChar char="❑"/>
            </a:pPr>
            <a:r>
              <a:rPr lang="en-US" sz="1800"/>
              <a:t>Review sample data collection tools for office-managed (major)  </a:t>
            </a:r>
            <a:endParaRPr/>
          </a:p>
          <a:p>
            <a:pPr marL="0" lvl="0" indent="0" algn="l" rtl="0">
              <a:lnSpc>
                <a:spcPct val="90000"/>
              </a:lnSpc>
              <a:spcBef>
                <a:spcPts val="360"/>
              </a:spcBef>
              <a:spcAft>
                <a:spcPts val="0"/>
              </a:spcAft>
              <a:buSzPts val="1800"/>
              <a:buNone/>
            </a:pPr>
            <a:endParaRPr sz="1800"/>
          </a:p>
          <a:p>
            <a:pPr marL="457200" lvl="0" indent="-457200" algn="l" rtl="0">
              <a:lnSpc>
                <a:spcPct val="90000"/>
              </a:lnSpc>
              <a:spcBef>
                <a:spcPts val="360"/>
              </a:spcBef>
              <a:spcAft>
                <a:spcPts val="0"/>
              </a:spcAft>
              <a:buSzPts val="1800"/>
              <a:buFont typeface="Noto Sans Symbols"/>
              <a:buChar char="❑"/>
            </a:pPr>
            <a:r>
              <a:rPr lang="en-US" sz="1800"/>
              <a:t>Review your current office discipline referral and identify data fields to add</a:t>
            </a:r>
            <a:endParaRPr/>
          </a:p>
          <a:p>
            <a:pPr marL="0" lvl="0" indent="0" algn="l" rtl="0">
              <a:lnSpc>
                <a:spcPct val="90000"/>
              </a:lnSpc>
              <a:spcBef>
                <a:spcPts val="360"/>
              </a:spcBef>
              <a:spcAft>
                <a:spcPts val="0"/>
              </a:spcAft>
              <a:buSzPts val="1800"/>
              <a:buNone/>
            </a:pPr>
            <a:endParaRPr sz="1800"/>
          </a:p>
          <a:p>
            <a:pPr marL="457200" lvl="0" indent="-457200" algn="l" rtl="0">
              <a:lnSpc>
                <a:spcPct val="90000"/>
              </a:lnSpc>
              <a:spcBef>
                <a:spcPts val="360"/>
              </a:spcBef>
              <a:spcAft>
                <a:spcPts val="0"/>
              </a:spcAft>
              <a:buSzPts val="1800"/>
              <a:buFont typeface="Noto Sans Symbols"/>
              <a:buChar char="❑"/>
            </a:pPr>
            <a:r>
              <a:rPr lang="en-US" sz="1800"/>
              <a:t>Identify when and how you will provide support staff to use data collection tools</a:t>
            </a:r>
            <a:endParaRPr/>
          </a:p>
        </p:txBody>
      </p:sp>
      <p:sp>
        <p:nvSpPr>
          <p:cNvPr id="423" name="Google Shape;423;p69"/>
          <p:cNvSpPr txBox="1"/>
          <p:nvPr/>
        </p:nvSpPr>
        <p:spPr>
          <a:xfrm>
            <a:off x="997687" y="1098775"/>
            <a:ext cx="6866100" cy="369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accent6"/>
                </a:solidFill>
                <a:latin typeface="Twentieth Century"/>
                <a:ea typeface="Twentieth Century"/>
                <a:cs typeface="Twentieth Century"/>
                <a:sym typeface="Twentieth Century"/>
              </a:rPr>
              <a:t>Workbook: TFI 1.5/1.6</a:t>
            </a:r>
            <a:endParaRPr/>
          </a:p>
        </p:txBody>
      </p:sp>
      <p:sp>
        <p:nvSpPr>
          <p:cNvPr id="424" name="Google Shape;424;p69"/>
          <p:cNvSpPr txBox="1">
            <a:spLocks noGrp="1"/>
          </p:cNvSpPr>
          <p:nvPr>
            <p:ph type="title"/>
          </p:nvPr>
        </p:nvSpPr>
        <p:spPr>
          <a:xfrm>
            <a:off x="432295" y="286717"/>
            <a:ext cx="6987000" cy="91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00"/>
              <a:buFont typeface="Twentieth Century"/>
              <a:buNone/>
            </a:pPr>
            <a:r>
              <a:rPr lang="en-US" sz="3200"/>
              <a:t>Create Your Office Referral Form</a:t>
            </a:r>
            <a:endParaRPr/>
          </a:p>
        </p:txBody>
      </p:sp>
      <p:pic>
        <p:nvPicPr>
          <p:cNvPr id="425" name="Google Shape;425;p69" descr="Pause button">
            <a:extLst>
              <a:ext uri="{C183D7F6-B498-43B3-948B-1728B52AA6E4}">
                <adec:decorative xmlns="" xmlns:adec="http://schemas.microsoft.com/office/drawing/2017/decorative" val="1"/>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95374" y="5170112"/>
            <a:ext cx="1245625" cy="1245625"/>
          </a:xfrm>
          <a:prstGeom prst="rect">
            <a:avLst/>
          </a:prstGeom>
          <a:noFill/>
          <a:ln>
            <a:noFill/>
          </a:ln>
        </p:spPr>
      </p:pic>
      <p:sp>
        <p:nvSpPr>
          <p:cNvPr id="426" name="Google Shape;426;p69"/>
          <p:cNvSpPr txBox="1">
            <a:spLocks noGrp="1"/>
          </p:cNvSpPr>
          <p:nvPr>
            <p:ph type="title"/>
          </p:nvPr>
        </p:nvSpPr>
        <p:spPr>
          <a:xfrm>
            <a:off x="1664219" y="5690593"/>
            <a:ext cx="2855400" cy="1077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500" dirty="0"/>
              <a:t>Pause to complete the activity</a:t>
            </a:r>
            <a:endParaRPr sz="25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graphicFrame>
        <p:nvGraphicFramePr>
          <p:cNvPr id="432" name="Google Shape;432;p70" descr="1.5 problem behavior definitions; 1.6 discipline policies, 1.8 classroom procedures.  Chart also includes possible data sources and criteria for each feature." title="TFI features 1.5, 1.6, 1.8"/>
          <p:cNvGraphicFramePr/>
          <p:nvPr/>
        </p:nvGraphicFramePr>
        <p:xfrm>
          <a:off x="389067" y="2027124"/>
          <a:ext cx="8531400" cy="2839950"/>
        </p:xfrm>
        <a:graphic>
          <a:graphicData uri="http://schemas.openxmlformats.org/drawingml/2006/table">
            <a:tbl>
              <a:tblPr firstRow="1" bandRow="1">
                <a:noFill/>
                <a:tableStyleId>{4BDA6DA0-0232-48A5-8B92-FA6E27A20719}</a:tableStyleId>
              </a:tblPr>
              <a:tblGrid>
                <a:gridCol w="3376100">
                  <a:extLst>
                    <a:ext uri="{9D8B030D-6E8A-4147-A177-3AD203B41FA5}">
                      <a16:colId xmlns:a16="http://schemas.microsoft.com/office/drawing/2014/main" val="20000"/>
                    </a:ext>
                  </a:extLst>
                </a:gridCol>
                <a:gridCol w="1807875">
                  <a:extLst>
                    <a:ext uri="{9D8B030D-6E8A-4147-A177-3AD203B41FA5}">
                      <a16:colId xmlns:a16="http://schemas.microsoft.com/office/drawing/2014/main" val="20001"/>
                    </a:ext>
                  </a:extLst>
                </a:gridCol>
                <a:gridCol w="3347425">
                  <a:extLst>
                    <a:ext uri="{9D8B030D-6E8A-4147-A177-3AD203B41FA5}">
                      <a16:colId xmlns:a16="http://schemas.microsoft.com/office/drawing/2014/main" val="20002"/>
                    </a:ext>
                  </a:extLst>
                </a:gridCol>
              </a:tblGrid>
              <a:tr h="325350">
                <a:tc>
                  <a:txBody>
                    <a:bodyPr/>
                    <a:lstStyle/>
                    <a:p>
                      <a:pPr marL="0" marR="0" lvl="0" indent="0" algn="l" rtl="0">
                        <a:spcBef>
                          <a:spcPts val="0"/>
                        </a:spcBef>
                        <a:spcAft>
                          <a:spcPts val="0"/>
                        </a:spcAft>
                        <a:buNone/>
                      </a:pPr>
                      <a:r>
                        <a:rPr lang="en-US" sz="1400">
                          <a:solidFill>
                            <a:schemeClr val="dk2"/>
                          </a:solidFill>
                          <a:latin typeface="Twentieth Century"/>
                          <a:ea typeface="Twentieth Century"/>
                          <a:cs typeface="Twentieth Century"/>
                          <a:sym typeface="Twentieth Century"/>
                        </a:rPr>
                        <a:t>TFI Features</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400">
                          <a:solidFill>
                            <a:schemeClr val="dk2"/>
                          </a:solidFill>
                          <a:latin typeface="Twentieth Century"/>
                          <a:ea typeface="Twentieth Century"/>
                          <a:cs typeface="Twentieth Century"/>
                          <a:sym typeface="Twentieth Century"/>
                        </a:rPr>
                        <a:t>Possible Sources</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400">
                          <a:solidFill>
                            <a:schemeClr val="dk2"/>
                          </a:solidFill>
                          <a:latin typeface="Twentieth Century"/>
                          <a:ea typeface="Twentieth Century"/>
                          <a:cs typeface="Twentieth Century"/>
                          <a:sym typeface="Twentieth Century"/>
                        </a:rPr>
                        <a:t>Criteria</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323050">
                <a:tc>
                  <a:txBody>
                    <a:bodyPr/>
                    <a:lstStyle/>
                    <a:p>
                      <a:pPr marL="0" marR="0" lvl="0" indent="0" algn="l" rtl="0">
                        <a:spcBef>
                          <a:spcPts val="0"/>
                        </a:spcBef>
                        <a:spcAft>
                          <a:spcPts val="0"/>
                        </a:spcAft>
                        <a:buNone/>
                      </a:pPr>
                      <a:r>
                        <a:rPr lang="en-US" sz="1300" b="1">
                          <a:solidFill>
                            <a:schemeClr val="dk2"/>
                          </a:solidFill>
                          <a:latin typeface="Calibri"/>
                          <a:ea typeface="Calibri"/>
                          <a:cs typeface="Calibri"/>
                          <a:sym typeface="Calibri"/>
                        </a:rPr>
                        <a:t>1.5 Problem Behavior Definitions:</a:t>
                      </a:r>
                      <a:endParaRPr sz="1300">
                        <a:solidFill>
                          <a:schemeClr val="dk2"/>
                        </a:solidFill>
                        <a:latin typeface="Calibri"/>
                        <a:ea typeface="Calibri"/>
                        <a:cs typeface="Calibri"/>
                        <a:sym typeface="Calibri"/>
                      </a:endParaRPr>
                    </a:p>
                    <a:p>
                      <a:pPr marL="0" marR="0" lvl="0" indent="0" algn="l" rtl="0">
                        <a:spcBef>
                          <a:spcPts val="0"/>
                        </a:spcBef>
                        <a:spcAft>
                          <a:spcPts val="0"/>
                        </a:spcAft>
                        <a:buNone/>
                      </a:pPr>
                      <a:r>
                        <a:rPr lang="en-US" sz="1300">
                          <a:solidFill>
                            <a:schemeClr val="dk2"/>
                          </a:solidFill>
                          <a:latin typeface="Calibri"/>
                          <a:ea typeface="Calibri"/>
                          <a:cs typeface="Calibri"/>
                          <a:sym typeface="Calibri"/>
                        </a:rPr>
                        <a:t>School has clear definitions for behaviors that interfere with academic and social success and a clear policy/ procedure (e.g., flowchart) for addressing office-managed versus staff-managed problems</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solidFill>
                            <a:schemeClr val="dk2"/>
                          </a:solidFill>
                          <a:latin typeface="Calibri"/>
                          <a:ea typeface="Calibri"/>
                          <a:cs typeface="Calibri"/>
                          <a:sym typeface="Calibri"/>
                        </a:rPr>
                        <a:t>• Staff handbook</a:t>
                      </a:r>
                      <a:endParaRPr/>
                    </a:p>
                    <a:p>
                      <a:pPr marL="0" marR="0" lvl="0" indent="0" algn="l" rtl="0">
                        <a:spcBef>
                          <a:spcPts val="0"/>
                        </a:spcBef>
                        <a:spcAft>
                          <a:spcPts val="0"/>
                        </a:spcAft>
                        <a:buNone/>
                      </a:pPr>
                      <a:r>
                        <a:rPr lang="en-US" sz="1100">
                          <a:solidFill>
                            <a:schemeClr val="dk2"/>
                          </a:solidFill>
                          <a:latin typeface="Calibri"/>
                          <a:ea typeface="Calibri"/>
                          <a:cs typeface="Calibri"/>
                          <a:sym typeface="Calibri"/>
                        </a:rPr>
                        <a:t>• Student handbook</a:t>
                      </a:r>
                      <a:endParaRPr/>
                    </a:p>
                    <a:p>
                      <a:pPr marL="0" marR="0" lvl="0" indent="0" algn="l" rtl="0">
                        <a:spcBef>
                          <a:spcPts val="0"/>
                        </a:spcBef>
                        <a:spcAft>
                          <a:spcPts val="0"/>
                        </a:spcAft>
                        <a:buNone/>
                      </a:pPr>
                      <a:r>
                        <a:rPr lang="en-US" sz="1100">
                          <a:solidFill>
                            <a:schemeClr val="dk2"/>
                          </a:solidFill>
                          <a:latin typeface="Calibri"/>
                          <a:ea typeface="Calibri"/>
                          <a:cs typeface="Calibri"/>
                          <a:sym typeface="Calibri"/>
                        </a:rPr>
                        <a:t>• School policy</a:t>
                      </a:r>
                      <a:endParaRPr/>
                    </a:p>
                    <a:p>
                      <a:pPr marL="0" marR="0" lvl="0" indent="0" algn="l" rtl="0">
                        <a:spcBef>
                          <a:spcPts val="0"/>
                        </a:spcBef>
                        <a:spcAft>
                          <a:spcPts val="0"/>
                        </a:spcAft>
                        <a:buNone/>
                      </a:pPr>
                      <a:r>
                        <a:rPr lang="en-US" sz="1100">
                          <a:solidFill>
                            <a:schemeClr val="dk2"/>
                          </a:solidFill>
                          <a:latin typeface="Calibri"/>
                          <a:ea typeface="Calibri"/>
                          <a:cs typeface="Calibri"/>
                          <a:sym typeface="Calibri"/>
                        </a:rPr>
                        <a:t>• Discipline flowchart</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b="1">
                          <a:solidFill>
                            <a:schemeClr val="dk2"/>
                          </a:solidFill>
                          <a:latin typeface="Calibri"/>
                          <a:ea typeface="Calibri"/>
                          <a:cs typeface="Calibri"/>
                          <a:sym typeface="Calibri"/>
                        </a:rPr>
                        <a:t>0</a:t>
                      </a:r>
                      <a:r>
                        <a:rPr lang="en-US" sz="1100">
                          <a:solidFill>
                            <a:schemeClr val="dk2"/>
                          </a:solidFill>
                          <a:latin typeface="Calibri"/>
                          <a:ea typeface="Calibri"/>
                          <a:cs typeface="Calibri"/>
                          <a:sym typeface="Calibri"/>
                        </a:rPr>
                        <a:t> = No clear definitions exist, and procedures to manage problems are not clearly documented</a:t>
                      </a:r>
                      <a:endParaRPr/>
                    </a:p>
                    <a:p>
                      <a:pPr marL="0" marR="0" lvl="0" indent="0" algn="l" rtl="0">
                        <a:spcBef>
                          <a:spcPts val="0"/>
                        </a:spcBef>
                        <a:spcAft>
                          <a:spcPts val="0"/>
                        </a:spcAft>
                        <a:buNone/>
                      </a:pPr>
                      <a:r>
                        <a:rPr lang="en-US" sz="1100" b="1">
                          <a:solidFill>
                            <a:schemeClr val="dk2"/>
                          </a:solidFill>
                          <a:latin typeface="Calibri"/>
                          <a:ea typeface="Calibri"/>
                          <a:cs typeface="Calibri"/>
                          <a:sym typeface="Calibri"/>
                        </a:rPr>
                        <a:t>1</a:t>
                      </a:r>
                      <a:r>
                        <a:rPr lang="en-US" sz="1100">
                          <a:solidFill>
                            <a:schemeClr val="dk2"/>
                          </a:solidFill>
                          <a:latin typeface="Calibri"/>
                          <a:ea typeface="Calibri"/>
                          <a:cs typeface="Calibri"/>
                          <a:sym typeface="Calibri"/>
                        </a:rPr>
                        <a:t> = Definitions and procedures exist but are not clear and/or not organized by staff- versus office-managed problems</a:t>
                      </a:r>
                      <a:endParaRPr/>
                    </a:p>
                    <a:p>
                      <a:pPr marL="0" marR="0" lvl="0" indent="0" algn="l" rtl="0">
                        <a:spcBef>
                          <a:spcPts val="0"/>
                        </a:spcBef>
                        <a:spcAft>
                          <a:spcPts val="0"/>
                        </a:spcAft>
                        <a:buNone/>
                      </a:pPr>
                      <a:r>
                        <a:rPr lang="en-US" sz="1100" b="1">
                          <a:solidFill>
                            <a:schemeClr val="dk2"/>
                          </a:solidFill>
                          <a:latin typeface="Calibri"/>
                          <a:ea typeface="Calibri"/>
                          <a:cs typeface="Calibri"/>
                          <a:sym typeface="Calibri"/>
                        </a:rPr>
                        <a:t>2</a:t>
                      </a:r>
                      <a:r>
                        <a:rPr lang="en-US" sz="1100">
                          <a:solidFill>
                            <a:schemeClr val="dk2"/>
                          </a:solidFill>
                          <a:latin typeface="Calibri"/>
                          <a:ea typeface="Calibri"/>
                          <a:cs typeface="Calibri"/>
                          <a:sym typeface="Calibri"/>
                        </a:rPr>
                        <a:t> = Definitions and procedures for managing problems are clearly defined, documented, trained, and shared with families</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52625">
                <a:tc>
                  <a:txBody>
                    <a:bodyPr/>
                    <a:lstStyle/>
                    <a:p>
                      <a:pPr marL="0" marR="0" lvl="0" indent="0" algn="l" rtl="0">
                        <a:spcBef>
                          <a:spcPts val="0"/>
                        </a:spcBef>
                        <a:spcAft>
                          <a:spcPts val="0"/>
                        </a:spcAft>
                        <a:buNone/>
                      </a:pPr>
                      <a:r>
                        <a:rPr lang="en-US" sz="1300" b="1">
                          <a:solidFill>
                            <a:schemeClr val="dk2"/>
                          </a:solidFill>
                          <a:latin typeface="Calibri"/>
                          <a:ea typeface="Calibri"/>
                          <a:cs typeface="Calibri"/>
                          <a:sym typeface="Calibri"/>
                        </a:rPr>
                        <a:t>1.6 Discipline Policies:</a:t>
                      </a:r>
                      <a:endParaRPr sz="1300">
                        <a:solidFill>
                          <a:schemeClr val="dk2"/>
                        </a:solidFill>
                        <a:latin typeface="Calibri"/>
                        <a:ea typeface="Calibri"/>
                        <a:cs typeface="Calibri"/>
                        <a:sym typeface="Calibri"/>
                      </a:endParaRPr>
                    </a:p>
                    <a:p>
                      <a:pPr marL="0" marR="0" lvl="0" indent="0" algn="l" rtl="0">
                        <a:spcBef>
                          <a:spcPts val="0"/>
                        </a:spcBef>
                        <a:spcAft>
                          <a:spcPts val="0"/>
                        </a:spcAft>
                        <a:buNone/>
                      </a:pPr>
                      <a:r>
                        <a:rPr lang="en-US" sz="1300">
                          <a:solidFill>
                            <a:schemeClr val="dk2"/>
                          </a:solidFill>
                          <a:latin typeface="Calibri"/>
                          <a:ea typeface="Calibri"/>
                          <a:cs typeface="Calibri"/>
                          <a:sym typeface="Calibri"/>
                        </a:rPr>
                        <a:t>School policies and procedures describe and emphasize proactive, instructive, and/or restorative approaches to student behavior that are implemented consistently</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a:solidFill>
                            <a:schemeClr val="dk2"/>
                          </a:solidFill>
                          <a:latin typeface="Calibri"/>
                          <a:ea typeface="Calibri"/>
                          <a:cs typeface="Calibri"/>
                          <a:sym typeface="Calibri"/>
                        </a:rPr>
                        <a:t>• Discipline policy</a:t>
                      </a:r>
                      <a:endParaRPr/>
                    </a:p>
                    <a:p>
                      <a:pPr marL="0" marR="0" lvl="0" indent="0" algn="l" rtl="0">
                        <a:spcBef>
                          <a:spcPts val="0"/>
                        </a:spcBef>
                        <a:spcAft>
                          <a:spcPts val="0"/>
                        </a:spcAft>
                        <a:buNone/>
                      </a:pPr>
                      <a:r>
                        <a:rPr lang="en-US" sz="1100">
                          <a:solidFill>
                            <a:schemeClr val="dk2"/>
                          </a:solidFill>
                          <a:latin typeface="Calibri"/>
                          <a:ea typeface="Calibri"/>
                          <a:cs typeface="Calibri"/>
                          <a:sym typeface="Calibri"/>
                        </a:rPr>
                        <a:t>• Student handbook</a:t>
                      </a:r>
                      <a:endParaRPr/>
                    </a:p>
                    <a:p>
                      <a:pPr marL="0" marR="0" lvl="0" indent="0" algn="l" rtl="0">
                        <a:spcBef>
                          <a:spcPts val="0"/>
                        </a:spcBef>
                        <a:spcAft>
                          <a:spcPts val="0"/>
                        </a:spcAft>
                        <a:buNone/>
                      </a:pPr>
                      <a:r>
                        <a:rPr lang="en-US" sz="1100">
                          <a:solidFill>
                            <a:schemeClr val="dk2"/>
                          </a:solidFill>
                          <a:latin typeface="Calibri"/>
                          <a:ea typeface="Calibri"/>
                          <a:cs typeface="Calibri"/>
                          <a:sym typeface="Calibri"/>
                        </a:rPr>
                        <a:t>• Code of conduct</a:t>
                      </a:r>
                      <a:endParaRPr/>
                    </a:p>
                    <a:p>
                      <a:pPr marL="0" marR="0" lvl="0" indent="0" algn="l" rtl="0">
                        <a:spcBef>
                          <a:spcPts val="0"/>
                        </a:spcBef>
                        <a:spcAft>
                          <a:spcPts val="0"/>
                        </a:spcAft>
                        <a:buNone/>
                      </a:pPr>
                      <a:r>
                        <a:rPr lang="en-US" sz="1100">
                          <a:solidFill>
                            <a:schemeClr val="dk2"/>
                          </a:solidFill>
                          <a:latin typeface="Calibri"/>
                          <a:ea typeface="Calibri"/>
                          <a:cs typeface="Calibri"/>
                          <a:sym typeface="Calibri"/>
                        </a:rPr>
                        <a:t>• Informal administrator interview</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1100" b="1">
                          <a:solidFill>
                            <a:schemeClr val="dk2"/>
                          </a:solidFill>
                          <a:latin typeface="Calibri"/>
                          <a:ea typeface="Calibri"/>
                          <a:cs typeface="Calibri"/>
                          <a:sym typeface="Calibri"/>
                        </a:rPr>
                        <a:t>0</a:t>
                      </a:r>
                      <a:r>
                        <a:rPr lang="en-US" sz="1100">
                          <a:solidFill>
                            <a:schemeClr val="dk2"/>
                          </a:solidFill>
                          <a:latin typeface="Calibri"/>
                          <a:ea typeface="Calibri"/>
                          <a:cs typeface="Calibri"/>
                          <a:sym typeface="Calibri"/>
                        </a:rPr>
                        <a:t> = No process for teaching</a:t>
                      </a:r>
                      <a:endParaRPr/>
                    </a:p>
                    <a:p>
                      <a:pPr marL="0" marR="0" lvl="0" indent="0" algn="l" rtl="0">
                        <a:spcBef>
                          <a:spcPts val="0"/>
                        </a:spcBef>
                        <a:spcAft>
                          <a:spcPts val="0"/>
                        </a:spcAft>
                        <a:buNone/>
                      </a:pPr>
                      <a:r>
                        <a:rPr lang="en-US" sz="1100">
                          <a:solidFill>
                            <a:schemeClr val="dk2"/>
                          </a:solidFill>
                          <a:latin typeface="Calibri"/>
                          <a:ea typeface="Calibri"/>
                          <a:cs typeface="Calibri"/>
                          <a:sym typeface="Calibri"/>
                        </a:rPr>
                        <a:t>staff is in place</a:t>
                      </a:r>
                      <a:endParaRPr/>
                    </a:p>
                    <a:p>
                      <a:pPr marL="0" marR="0" lvl="0" indent="0" algn="l" rtl="0">
                        <a:spcBef>
                          <a:spcPts val="0"/>
                        </a:spcBef>
                        <a:spcAft>
                          <a:spcPts val="0"/>
                        </a:spcAft>
                        <a:buNone/>
                      </a:pPr>
                      <a:r>
                        <a:rPr lang="en-US" sz="1100" b="1">
                          <a:solidFill>
                            <a:schemeClr val="dk2"/>
                          </a:solidFill>
                          <a:latin typeface="Calibri"/>
                          <a:ea typeface="Calibri"/>
                          <a:cs typeface="Calibri"/>
                          <a:sym typeface="Calibri"/>
                        </a:rPr>
                        <a:t>1 </a:t>
                      </a:r>
                      <a:r>
                        <a:rPr lang="en-US" sz="1100">
                          <a:solidFill>
                            <a:schemeClr val="dk2"/>
                          </a:solidFill>
                          <a:latin typeface="Calibri"/>
                          <a:ea typeface="Calibri"/>
                          <a:cs typeface="Calibri"/>
                          <a:sym typeface="Calibri"/>
                        </a:rPr>
                        <a:t>= Process is informal/unwritten, not part of professional development calendar, and/or does not include all staff or all 4 core Tier I practices</a:t>
                      </a:r>
                      <a:endParaRPr/>
                    </a:p>
                    <a:p>
                      <a:pPr marL="0" marR="0" lvl="0" indent="0" algn="l" rtl="0">
                        <a:spcBef>
                          <a:spcPts val="0"/>
                        </a:spcBef>
                        <a:spcAft>
                          <a:spcPts val="0"/>
                        </a:spcAft>
                        <a:buNone/>
                      </a:pPr>
                      <a:r>
                        <a:rPr lang="en-US" sz="1100" b="1">
                          <a:solidFill>
                            <a:schemeClr val="dk2"/>
                          </a:solidFill>
                          <a:latin typeface="Calibri"/>
                          <a:ea typeface="Calibri"/>
                          <a:cs typeface="Calibri"/>
                          <a:sym typeface="Calibri"/>
                        </a:rPr>
                        <a:t>2</a:t>
                      </a:r>
                      <a:r>
                        <a:rPr lang="en-US" sz="1100">
                          <a:solidFill>
                            <a:schemeClr val="dk2"/>
                          </a:solidFill>
                          <a:latin typeface="Calibri"/>
                          <a:ea typeface="Calibri"/>
                          <a:cs typeface="Calibri"/>
                          <a:sym typeface="Calibri"/>
                        </a:rPr>
                        <a:t> = Formal process for teaching all staff all aspects of Tier I system, including all 4 core Tier I practices</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33" name="Google Shape;433;p70"/>
          <p:cNvSpPr txBox="1">
            <a:spLocks noGrp="1"/>
          </p:cNvSpPr>
          <p:nvPr>
            <p:ph type="title"/>
          </p:nvPr>
        </p:nvSpPr>
        <p:spPr>
          <a:xfrm>
            <a:off x="917267" y="290275"/>
            <a:ext cx="7461610" cy="72114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TFI Self-Assessment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graphicFrame>
        <p:nvGraphicFramePr>
          <p:cNvPr id="439" name="Google Shape;439;p71" descr="Table for culturally responsive fidelity guide TFI item 1.5"/>
          <p:cNvGraphicFramePr/>
          <p:nvPr>
            <p:extLst>
              <p:ext uri="{D42A27DB-BD31-4B8C-83A1-F6EECF244321}">
                <p14:modId xmlns:p14="http://schemas.microsoft.com/office/powerpoint/2010/main" val="2147399478"/>
              </p:ext>
            </p:extLst>
          </p:nvPr>
        </p:nvGraphicFramePr>
        <p:xfrm>
          <a:off x="332650" y="856200"/>
          <a:ext cx="8549175" cy="5474970"/>
        </p:xfrm>
        <a:graphic>
          <a:graphicData uri="http://schemas.openxmlformats.org/drawingml/2006/table">
            <a:tbl>
              <a:tblPr firstRow="1">
                <a:noFill/>
                <a:tableStyleId>{5C562890-2D58-4531-AA09-D8861F3702D1}</a:tableStyleId>
              </a:tblPr>
              <a:tblGrid>
                <a:gridCol w="1095400">
                  <a:extLst>
                    <a:ext uri="{9D8B030D-6E8A-4147-A177-3AD203B41FA5}">
                      <a16:colId xmlns:a16="http://schemas.microsoft.com/office/drawing/2014/main" val="20000"/>
                    </a:ext>
                  </a:extLst>
                </a:gridCol>
                <a:gridCol w="5804375">
                  <a:extLst>
                    <a:ext uri="{9D8B030D-6E8A-4147-A177-3AD203B41FA5}">
                      <a16:colId xmlns:a16="http://schemas.microsoft.com/office/drawing/2014/main" val="20001"/>
                    </a:ext>
                  </a:extLst>
                </a:gridCol>
                <a:gridCol w="503625">
                  <a:extLst>
                    <a:ext uri="{9D8B030D-6E8A-4147-A177-3AD203B41FA5}">
                      <a16:colId xmlns:a16="http://schemas.microsoft.com/office/drawing/2014/main" val="20002"/>
                    </a:ext>
                  </a:extLst>
                </a:gridCol>
                <a:gridCol w="554000">
                  <a:extLst>
                    <a:ext uri="{9D8B030D-6E8A-4147-A177-3AD203B41FA5}">
                      <a16:colId xmlns:a16="http://schemas.microsoft.com/office/drawing/2014/main" val="20003"/>
                    </a:ext>
                  </a:extLst>
                </a:gridCol>
                <a:gridCol w="591775">
                  <a:extLst>
                    <a:ext uri="{9D8B030D-6E8A-4147-A177-3AD203B41FA5}">
                      <a16:colId xmlns:a16="http://schemas.microsoft.com/office/drawing/2014/main" val="20004"/>
                    </a:ext>
                  </a:extLst>
                </a:gridCol>
              </a:tblGrid>
              <a:tr h="495300">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 </a:t>
                      </a:r>
                      <a:r>
                        <a:rPr lang="en-US" sz="1600" b="1">
                          <a:solidFill>
                            <a:srgbClr val="3A54A5"/>
                          </a:solidFill>
                          <a:latin typeface="Calibri"/>
                          <a:ea typeface="Calibri"/>
                          <a:cs typeface="Calibri"/>
                          <a:sym typeface="Calibri"/>
                        </a:rPr>
                        <a:t>TFI</a:t>
                      </a:r>
                      <a:endParaRPr sz="1200">
                        <a:latin typeface="Times New Roman"/>
                        <a:ea typeface="Times New Roman"/>
                        <a:cs typeface="Times New Roman"/>
                        <a:sym typeface="Times New Roman"/>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solidFill>
                      <a:srgbClr val="AAB7E1"/>
                    </a:solidFill>
                  </a:tcPr>
                </a:tc>
                <a:tc>
                  <a:txBody>
                    <a:bodyPr/>
                    <a:lstStyle/>
                    <a:p>
                      <a:pPr marL="0" lvl="0" indent="0" algn="l" rtl="0">
                        <a:spcBef>
                          <a:spcPts val="0"/>
                        </a:spcBef>
                        <a:spcAft>
                          <a:spcPts val="0"/>
                        </a:spcAft>
                        <a:buNone/>
                      </a:pPr>
                      <a:r>
                        <a:rPr lang="en-US" sz="1600" b="1" dirty="0">
                          <a:solidFill>
                            <a:srgbClr val="3A54A5"/>
                          </a:solidFill>
                          <a:latin typeface="Calibri"/>
                          <a:ea typeface="Calibri"/>
                          <a:cs typeface="Calibri"/>
                          <a:sym typeface="Calibri"/>
                        </a:rPr>
                        <a:t>Action Item </a:t>
                      </a:r>
                      <a:endParaRPr sz="1600" b="1" dirty="0">
                        <a:solidFill>
                          <a:srgbClr val="3A54A5"/>
                        </a:solidFill>
                        <a:latin typeface="Calibri"/>
                        <a:ea typeface="Calibri"/>
                        <a:cs typeface="Calibri"/>
                        <a:sym typeface="Calibri"/>
                      </a:endParaRPr>
                    </a:p>
                    <a:p>
                      <a:pPr marL="0" lvl="0" indent="0" algn="r" rtl="0">
                        <a:spcBef>
                          <a:spcPts val="0"/>
                        </a:spcBef>
                        <a:spcAft>
                          <a:spcPts val="0"/>
                        </a:spcAft>
                        <a:buNone/>
                      </a:pPr>
                      <a:r>
                        <a:rPr lang="en-US" sz="1600" i="1" dirty="0">
                          <a:solidFill>
                            <a:srgbClr val="3A54A5"/>
                          </a:solidFill>
                          <a:latin typeface="Calibri"/>
                          <a:ea typeface="Calibri"/>
                          <a:cs typeface="Calibri"/>
                          <a:sym typeface="Calibri"/>
                        </a:rPr>
                        <a:t>(Not In Place; Partially; Fully In Place)</a:t>
                      </a:r>
                      <a:endParaRPr sz="1200" dirty="0">
                        <a:latin typeface="Times New Roman"/>
                        <a:ea typeface="Times New Roman"/>
                        <a:cs typeface="Times New Roman"/>
                        <a:sym typeface="Times New Roman"/>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solidFill>
                      <a:srgbClr val="AAB7E1"/>
                    </a:solidFill>
                  </a:tcPr>
                </a:tc>
                <a:tc>
                  <a:txBody>
                    <a:bodyPr/>
                    <a:lstStyle/>
                    <a:p>
                      <a:pPr marL="0" lvl="0" indent="0" algn="l" rtl="0">
                        <a:spcBef>
                          <a:spcPts val="0"/>
                        </a:spcBef>
                        <a:spcAft>
                          <a:spcPts val="0"/>
                        </a:spcAft>
                        <a:buNone/>
                      </a:pPr>
                      <a:r>
                        <a:rPr lang="en-US" sz="1600" b="1">
                          <a:solidFill>
                            <a:srgbClr val="3A54A5"/>
                          </a:solidFill>
                          <a:latin typeface="Calibri"/>
                          <a:ea typeface="Calibri"/>
                          <a:cs typeface="Calibri"/>
                          <a:sym typeface="Calibri"/>
                        </a:rPr>
                        <a:t>NI</a:t>
                      </a:r>
                      <a:endParaRPr sz="1200">
                        <a:latin typeface="Times New Roman"/>
                        <a:ea typeface="Times New Roman"/>
                        <a:cs typeface="Times New Roman"/>
                        <a:sym typeface="Times New Roman"/>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solidFill>
                      <a:srgbClr val="AAB7E1"/>
                    </a:solidFill>
                  </a:tcPr>
                </a:tc>
                <a:tc>
                  <a:txBody>
                    <a:bodyPr/>
                    <a:lstStyle/>
                    <a:p>
                      <a:pPr marL="0" lvl="0" indent="0" algn="l" rtl="0">
                        <a:spcBef>
                          <a:spcPts val="0"/>
                        </a:spcBef>
                        <a:spcAft>
                          <a:spcPts val="0"/>
                        </a:spcAft>
                        <a:buNone/>
                      </a:pPr>
                      <a:r>
                        <a:rPr lang="en-US" sz="1600" b="1">
                          <a:solidFill>
                            <a:srgbClr val="3A54A5"/>
                          </a:solidFill>
                          <a:latin typeface="Calibri"/>
                          <a:ea typeface="Calibri"/>
                          <a:cs typeface="Calibri"/>
                          <a:sym typeface="Calibri"/>
                        </a:rPr>
                        <a:t>PI</a:t>
                      </a:r>
                      <a:endParaRPr sz="1200">
                        <a:latin typeface="Times New Roman"/>
                        <a:ea typeface="Times New Roman"/>
                        <a:cs typeface="Times New Roman"/>
                        <a:sym typeface="Times New Roman"/>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solidFill>
                      <a:srgbClr val="AAB7E1"/>
                    </a:solidFill>
                  </a:tcPr>
                </a:tc>
                <a:tc>
                  <a:txBody>
                    <a:bodyPr/>
                    <a:lstStyle/>
                    <a:p>
                      <a:pPr marL="0" lvl="0" indent="0" algn="l" rtl="0">
                        <a:spcBef>
                          <a:spcPts val="0"/>
                        </a:spcBef>
                        <a:spcAft>
                          <a:spcPts val="0"/>
                        </a:spcAft>
                        <a:buNone/>
                      </a:pPr>
                      <a:r>
                        <a:rPr lang="en-US" sz="1600" b="1">
                          <a:solidFill>
                            <a:srgbClr val="3A54A5"/>
                          </a:solidFill>
                          <a:latin typeface="Calibri"/>
                          <a:ea typeface="Calibri"/>
                          <a:cs typeface="Calibri"/>
                          <a:sym typeface="Calibri"/>
                        </a:rPr>
                        <a:t>FI</a:t>
                      </a:r>
                      <a:endParaRPr sz="1200">
                        <a:latin typeface="Times New Roman"/>
                        <a:ea typeface="Times New Roman"/>
                        <a:cs typeface="Times New Roman"/>
                        <a:sym typeface="Times New Roman"/>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solidFill>
                      <a:srgbClr val="AAB7E1"/>
                    </a:solidFill>
                  </a:tcPr>
                </a:tc>
                <a:extLst>
                  <a:ext uri="{0D108BD9-81ED-4DB2-BD59-A6C34878D82A}">
                    <a16:rowId xmlns:a16="http://schemas.microsoft.com/office/drawing/2014/main" val="10000"/>
                  </a:ext>
                </a:extLst>
              </a:tr>
              <a:tr h="495300">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1.5</a:t>
                      </a:r>
                      <a:endParaRPr i="1">
                        <a:solidFill>
                          <a:srgbClr val="3A54A5"/>
                        </a:solidFill>
                        <a:latin typeface="Calibri"/>
                        <a:ea typeface="Calibri"/>
                        <a:cs typeface="Calibri"/>
                        <a:sym typeface="Calibri"/>
                      </a:endParaRPr>
                    </a:p>
                  </a:txBody>
                  <a:tcPr marL="95250" marR="95250" marT="47625" marB="47625"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Engage staff in facilitated process to define behaviors and differentiate between office-managed and classroom-managed behavioral examples</a:t>
                      </a:r>
                      <a:endParaRPr i="1">
                        <a:solidFill>
                          <a:srgbClr val="3A54A5"/>
                        </a:solidFill>
                        <a:latin typeface="Calibri"/>
                        <a:ea typeface="Calibri"/>
                        <a:cs typeface="Calibri"/>
                        <a:sym typeface="Calibri"/>
                      </a:endParaRPr>
                    </a:p>
                  </a:txBody>
                  <a:tcPr marL="66675" marR="66675" marT="0" marB="0"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extLst>
                  <a:ext uri="{0D108BD9-81ED-4DB2-BD59-A6C34878D82A}">
                    <a16:rowId xmlns:a16="http://schemas.microsoft.com/office/drawing/2014/main" val="10001"/>
                  </a:ext>
                </a:extLst>
              </a:tr>
              <a:tr h="495300">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1.5</a:t>
                      </a:r>
                      <a:endParaRPr i="1">
                        <a:solidFill>
                          <a:srgbClr val="3A54A5"/>
                        </a:solidFill>
                        <a:latin typeface="Calibri"/>
                        <a:ea typeface="Calibri"/>
                        <a:cs typeface="Calibri"/>
                        <a:sym typeface="Calibri"/>
                      </a:endParaRPr>
                    </a:p>
                  </a:txBody>
                  <a:tcPr marL="95250" marR="95250" marT="47625" marB="47625"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Create a narrative and/or flowchart to establish discipline procedures</a:t>
                      </a:r>
                      <a:endParaRPr i="1">
                        <a:solidFill>
                          <a:srgbClr val="3A54A5"/>
                        </a:solidFill>
                        <a:latin typeface="Calibri"/>
                        <a:ea typeface="Calibri"/>
                        <a:cs typeface="Calibri"/>
                        <a:sym typeface="Calibri"/>
                      </a:endParaRPr>
                    </a:p>
                  </a:txBody>
                  <a:tcPr marL="66675" marR="66675" marT="0" marB="0"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extLst>
                  <a:ext uri="{0D108BD9-81ED-4DB2-BD59-A6C34878D82A}">
                    <a16:rowId xmlns:a16="http://schemas.microsoft.com/office/drawing/2014/main" val="10002"/>
                  </a:ext>
                </a:extLst>
              </a:tr>
              <a:tr h="495300">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1.5</a:t>
                      </a:r>
                      <a:endParaRPr i="1">
                        <a:solidFill>
                          <a:srgbClr val="3A54A5"/>
                        </a:solidFill>
                        <a:latin typeface="Calibri"/>
                        <a:ea typeface="Calibri"/>
                        <a:cs typeface="Calibri"/>
                        <a:sym typeface="Calibri"/>
                      </a:endParaRPr>
                    </a:p>
                  </a:txBody>
                  <a:tcPr marL="95250" marR="95250" marT="47625" marB="47625"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Develop data collection forms for office-managed and classroom-managed behavioral examples and plan for training staff</a:t>
                      </a:r>
                      <a:endParaRPr i="1">
                        <a:solidFill>
                          <a:srgbClr val="3A54A5"/>
                        </a:solidFill>
                        <a:latin typeface="Calibri"/>
                        <a:ea typeface="Calibri"/>
                        <a:cs typeface="Calibri"/>
                        <a:sym typeface="Calibri"/>
                      </a:endParaRPr>
                    </a:p>
                  </a:txBody>
                  <a:tcPr marL="66675" marR="66675" marT="0" marB="0"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extLst>
                  <a:ext uri="{0D108BD9-81ED-4DB2-BD59-A6C34878D82A}">
                    <a16:rowId xmlns:a16="http://schemas.microsoft.com/office/drawing/2014/main" val="10003"/>
                  </a:ext>
                </a:extLst>
              </a:tr>
              <a:tr h="495300">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1.5</a:t>
                      </a:r>
                      <a:endParaRPr i="1">
                        <a:solidFill>
                          <a:srgbClr val="3A54A5"/>
                        </a:solidFill>
                        <a:latin typeface="Calibri"/>
                        <a:ea typeface="Calibri"/>
                        <a:cs typeface="Calibri"/>
                        <a:sym typeface="Calibri"/>
                      </a:endParaRPr>
                    </a:p>
                  </a:txBody>
                  <a:tcPr marL="95250" marR="95250" marT="47625" marB="47625"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Ensure data form fields exist for meaningful decision-making</a:t>
                      </a:r>
                      <a:endParaRPr i="1">
                        <a:solidFill>
                          <a:srgbClr val="3A54A5"/>
                        </a:solidFill>
                        <a:latin typeface="Calibri"/>
                        <a:ea typeface="Calibri"/>
                        <a:cs typeface="Calibri"/>
                        <a:sym typeface="Calibri"/>
                      </a:endParaRPr>
                    </a:p>
                  </a:txBody>
                  <a:tcPr marL="66675" marR="66675" marT="0" marB="0"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extLst>
                  <a:ext uri="{0D108BD9-81ED-4DB2-BD59-A6C34878D82A}">
                    <a16:rowId xmlns:a16="http://schemas.microsoft.com/office/drawing/2014/main" val="10004"/>
                  </a:ext>
                </a:extLst>
              </a:tr>
              <a:tr h="495300">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1.5</a:t>
                      </a:r>
                      <a:endParaRPr i="1">
                        <a:solidFill>
                          <a:srgbClr val="3A54A5"/>
                        </a:solidFill>
                        <a:latin typeface="Calibri"/>
                        <a:ea typeface="Calibri"/>
                        <a:cs typeface="Calibri"/>
                        <a:sym typeface="Calibri"/>
                      </a:endParaRPr>
                    </a:p>
                  </a:txBody>
                  <a:tcPr marL="95250" marR="95250" marT="47625" marB="47625"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Define a continuum of appropriate instructional responses to office-managed and classroom-managed behavioral examples</a:t>
                      </a:r>
                      <a:endParaRPr i="1">
                        <a:solidFill>
                          <a:srgbClr val="3A54A5"/>
                        </a:solidFill>
                        <a:latin typeface="Calibri"/>
                        <a:ea typeface="Calibri"/>
                        <a:cs typeface="Calibri"/>
                        <a:sym typeface="Calibri"/>
                      </a:endParaRPr>
                    </a:p>
                  </a:txBody>
                  <a:tcPr marL="66675" marR="66675" marT="0" marB="0"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extLst>
                  <a:ext uri="{0D108BD9-81ED-4DB2-BD59-A6C34878D82A}">
                    <a16:rowId xmlns:a16="http://schemas.microsoft.com/office/drawing/2014/main" val="10005"/>
                  </a:ext>
                </a:extLst>
              </a:tr>
              <a:tr h="495300">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1.5 CR</a:t>
                      </a:r>
                      <a:endParaRPr i="1">
                        <a:solidFill>
                          <a:srgbClr val="3A54A5"/>
                        </a:solidFill>
                        <a:latin typeface="Calibri"/>
                        <a:ea typeface="Calibri"/>
                        <a:cs typeface="Calibri"/>
                        <a:sym typeface="Calibri"/>
                      </a:endParaRPr>
                    </a:p>
                  </a:txBody>
                  <a:tcPr marL="95250" marR="95250" marT="47625" marB="47625"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Teams actively seek input on problem behavior definitions (especially subjective behaviors such as defiance or disrespect)from school staff, students, families, community members and school staff.</a:t>
                      </a:r>
                      <a:endParaRPr i="1">
                        <a:solidFill>
                          <a:srgbClr val="3A54A5"/>
                        </a:solidFill>
                        <a:latin typeface="Calibri"/>
                        <a:ea typeface="Calibri"/>
                        <a:cs typeface="Calibri"/>
                        <a:sym typeface="Calibri"/>
                      </a:endParaRPr>
                    </a:p>
                  </a:txBody>
                  <a:tcPr marL="66675" marR="66675" marT="0" marB="0"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extLst>
                  <a:ext uri="{0D108BD9-81ED-4DB2-BD59-A6C34878D82A}">
                    <a16:rowId xmlns:a16="http://schemas.microsoft.com/office/drawing/2014/main" val="10006"/>
                  </a:ext>
                </a:extLst>
              </a:tr>
              <a:tr h="495300">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1.5 CR</a:t>
                      </a:r>
                      <a:endParaRPr i="1">
                        <a:solidFill>
                          <a:srgbClr val="3A54A5"/>
                        </a:solidFill>
                        <a:latin typeface="Calibri"/>
                        <a:ea typeface="Calibri"/>
                        <a:cs typeface="Calibri"/>
                        <a:sym typeface="Calibri"/>
                      </a:endParaRPr>
                    </a:p>
                  </a:txBody>
                  <a:tcPr marL="95250" marR="95250" marT="47625" marB="47625"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Teams provide information and seek feedback in multiple languages and modes of delivery (e.g., written, audio visual.)</a:t>
                      </a:r>
                      <a:endParaRPr i="1">
                        <a:solidFill>
                          <a:srgbClr val="3A54A5"/>
                        </a:solidFill>
                        <a:latin typeface="Calibri"/>
                        <a:ea typeface="Calibri"/>
                        <a:cs typeface="Calibri"/>
                        <a:sym typeface="Calibri"/>
                      </a:endParaRPr>
                    </a:p>
                  </a:txBody>
                  <a:tcPr marL="66675" marR="66675" marT="0" marB="0"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dirty="0">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extLst>
                  <a:ext uri="{0D108BD9-81ED-4DB2-BD59-A6C34878D82A}">
                    <a16:rowId xmlns:a16="http://schemas.microsoft.com/office/drawing/2014/main" val="10007"/>
                  </a:ext>
                </a:extLst>
              </a:tr>
              <a:tr h="495300">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1.5 CR</a:t>
                      </a:r>
                      <a:endParaRPr i="1">
                        <a:solidFill>
                          <a:srgbClr val="3A54A5"/>
                        </a:solidFill>
                        <a:latin typeface="Calibri"/>
                        <a:ea typeface="Calibri"/>
                        <a:cs typeface="Calibri"/>
                        <a:sym typeface="Calibri"/>
                      </a:endParaRPr>
                    </a:p>
                  </a:txBody>
                  <a:tcPr marL="95250" marR="95250" marT="47625" marB="47625"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Teams actively seek consensus among staff with responses to problem behavior by revisiting and practicing the procedures at least annually or as data indicates a need.</a:t>
                      </a:r>
                      <a:endParaRPr i="1">
                        <a:solidFill>
                          <a:srgbClr val="3A54A5"/>
                        </a:solidFill>
                        <a:latin typeface="Calibri"/>
                        <a:ea typeface="Calibri"/>
                        <a:cs typeface="Calibri"/>
                        <a:sym typeface="Calibri"/>
                      </a:endParaRPr>
                    </a:p>
                  </a:txBody>
                  <a:tcPr marL="66675" marR="66675" marT="0" marB="0"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extLst>
                  <a:ext uri="{0D108BD9-81ED-4DB2-BD59-A6C34878D82A}">
                    <a16:rowId xmlns:a16="http://schemas.microsoft.com/office/drawing/2014/main" val="10008"/>
                  </a:ext>
                </a:extLst>
              </a:tr>
              <a:tr h="495300">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1.5 CR</a:t>
                      </a:r>
                      <a:endParaRPr i="1">
                        <a:solidFill>
                          <a:srgbClr val="3A54A5"/>
                        </a:solidFill>
                        <a:latin typeface="Calibri"/>
                        <a:ea typeface="Calibri"/>
                        <a:cs typeface="Calibri"/>
                        <a:sym typeface="Calibri"/>
                      </a:endParaRPr>
                    </a:p>
                  </a:txBody>
                  <a:tcPr marL="95250" marR="95250" marT="47625" marB="47625"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Teams work with school staff to develop categories for behavior that include staff-managed, office-managed and situationally inappropriate behaviors (e.g., transform T-charts to Pi-charts.)</a:t>
                      </a:r>
                      <a:endParaRPr i="1">
                        <a:solidFill>
                          <a:srgbClr val="3A54A5"/>
                        </a:solidFill>
                        <a:latin typeface="Calibri"/>
                        <a:ea typeface="Calibri"/>
                        <a:cs typeface="Calibri"/>
                        <a:sym typeface="Calibri"/>
                      </a:endParaRPr>
                    </a:p>
                  </a:txBody>
                  <a:tcPr marL="66675" marR="66675" marT="0" marB="0" anchor="ctr">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dirty="0">
                        <a:solidFill>
                          <a:srgbClr val="3A54A5"/>
                        </a:solidFill>
                        <a:latin typeface="Calibri"/>
                        <a:ea typeface="Calibri"/>
                        <a:cs typeface="Calibri"/>
                        <a:sym typeface="Calibri"/>
                      </a:endParaRPr>
                    </a:p>
                  </a:txBody>
                  <a:tcPr marL="95250" marR="95250" marT="47625" marB="47625">
                    <a:lnL w="6350" cap="flat" cmpd="sng">
                      <a:solidFill>
                        <a:srgbClr val="E2AC00"/>
                      </a:solidFill>
                      <a:prstDash val="solid"/>
                      <a:round/>
                      <a:headEnd type="none" w="sm" len="sm"/>
                      <a:tailEnd type="none" w="sm" len="sm"/>
                    </a:lnL>
                    <a:lnR w="6350" cap="flat" cmpd="sng">
                      <a:solidFill>
                        <a:srgbClr val="E2AC00"/>
                      </a:solidFill>
                      <a:prstDash val="solid"/>
                      <a:round/>
                      <a:headEnd type="none" w="sm" len="sm"/>
                      <a:tailEnd type="none" w="sm" len="sm"/>
                    </a:lnR>
                    <a:lnT w="635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440" name="Google Shape;440;p71"/>
          <p:cNvSpPr txBox="1">
            <a:spLocks noGrp="1"/>
          </p:cNvSpPr>
          <p:nvPr>
            <p:ph type="title"/>
          </p:nvPr>
        </p:nvSpPr>
        <p:spPr>
          <a:xfrm>
            <a:off x="332651" y="141475"/>
            <a:ext cx="8549100" cy="636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Twentieth Century"/>
              <a:buNone/>
            </a:pPr>
            <a:r>
              <a:rPr lang="en-US" sz="2000" b="1" dirty="0"/>
              <a:t>Dig Deeper into Problem Behaviors and Discipline Policies</a:t>
            </a:r>
            <a:r>
              <a:rPr lang="en-US" sz="2400" b="1" dirty="0"/>
              <a:t> </a:t>
            </a:r>
            <a:r>
              <a:rPr lang="en-US" sz="3200" dirty="0"/>
              <a:t> </a:t>
            </a:r>
            <a:endParaRPr sz="3600" dirty="0"/>
          </a:p>
        </p:txBody>
      </p:sp>
      <p:pic>
        <p:nvPicPr>
          <p:cNvPr id="441" name="Google Shape;441;p71" descr="Screenshot of the PBIS Cultural Responsiveness Field Guide">
            <a:extLst>
              <a:ext uri="{C183D7F6-B498-43B3-948B-1728B52AA6E4}">
                <adec:decorative xmlns="" xmlns:adec="http://schemas.microsoft.com/office/drawing/2017/decorative" val="1"/>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68025" y="5047191"/>
            <a:ext cx="1295475" cy="1680260"/>
          </a:xfrm>
          <a:prstGeom prst="rect">
            <a:avLst/>
          </a:prstGeom>
          <a:noFill/>
          <a:ln>
            <a:noFill/>
          </a:ln>
        </p:spPr>
      </p:pic>
      <p:sp>
        <p:nvSpPr>
          <p:cNvPr id="442" name="Google Shape;442;p71"/>
          <p:cNvSpPr txBox="1"/>
          <p:nvPr/>
        </p:nvSpPr>
        <p:spPr>
          <a:xfrm>
            <a:off x="2542025" y="6382500"/>
            <a:ext cx="2596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u="sng">
                <a:solidFill>
                  <a:schemeClr val="hlink"/>
                </a:solidFill>
                <a:latin typeface="Twentieth Century"/>
                <a:ea typeface="Twentieth Century"/>
                <a:cs typeface="Twentieth Century"/>
                <a:sym typeface="Twentieth Century"/>
                <a:hlinkClick r:id="rId4"/>
              </a:rPr>
              <a:t>p. 17 &amp; 18</a:t>
            </a:r>
            <a:endParaRPr sz="1800">
              <a:latin typeface="Twentieth Century"/>
              <a:ea typeface="Twentieth Century"/>
              <a:cs typeface="Twentieth Century"/>
              <a:sym typeface="Twentieth Century"/>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graphicFrame>
        <p:nvGraphicFramePr>
          <p:cNvPr id="448" name="Google Shape;448;p72" descr="Table for TFI culturally responsive item 1/6"/>
          <p:cNvGraphicFramePr/>
          <p:nvPr>
            <p:extLst>
              <p:ext uri="{D42A27DB-BD31-4B8C-83A1-F6EECF244321}">
                <p14:modId xmlns:p14="http://schemas.microsoft.com/office/powerpoint/2010/main" val="3549004897"/>
              </p:ext>
            </p:extLst>
          </p:nvPr>
        </p:nvGraphicFramePr>
        <p:xfrm>
          <a:off x="250200" y="1105150"/>
          <a:ext cx="8643600" cy="4472940"/>
        </p:xfrm>
        <a:graphic>
          <a:graphicData uri="http://schemas.openxmlformats.org/drawingml/2006/table">
            <a:tbl>
              <a:tblPr firstRow="1">
                <a:noFill/>
                <a:tableStyleId>{5C562890-2D58-4531-AA09-D8861F3702D1}</a:tableStyleId>
              </a:tblPr>
              <a:tblGrid>
                <a:gridCol w="1107500">
                  <a:extLst>
                    <a:ext uri="{9D8B030D-6E8A-4147-A177-3AD203B41FA5}">
                      <a16:colId xmlns:a16="http://schemas.microsoft.com/office/drawing/2014/main" val="20000"/>
                    </a:ext>
                  </a:extLst>
                </a:gridCol>
                <a:gridCol w="5868475">
                  <a:extLst>
                    <a:ext uri="{9D8B030D-6E8A-4147-A177-3AD203B41FA5}">
                      <a16:colId xmlns:a16="http://schemas.microsoft.com/office/drawing/2014/main" val="20001"/>
                    </a:ext>
                  </a:extLst>
                </a:gridCol>
                <a:gridCol w="509200">
                  <a:extLst>
                    <a:ext uri="{9D8B030D-6E8A-4147-A177-3AD203B41FA5}">
                      <a16:colId xmlns:a16="http://schemas.microsoft.com/office/drawing/2014/main" val="20002"/>
                    </a:ext>
                  </a:extLst>
                </a:gridCol>
                <a:gridCol w="560125">
                  <a:extLst>
                    <a:ext uri="{9D8B030D-6E8A-4147-A177-3AD203B41FA5}">
                      <a16:colId xmlns:a16="http://schemas.microsoft.com/office/drawing/2014/main" val="20003"/>
                    </a:ext>
                  </a:extLst>
                </a:gridCol>
                <a:gridCol w="598300">
                  <a:extLst>
                    <a:ext uri="{9D8B030D-6E8A-4147-A177-3AD203B41FA5}">
                      <a16:colId xmlns:a16="http://schemas.microsoft.com/office/drawing/2014/main" val="20004"/>
                    </a:ext>
                  </a:extLst>
                </a:gridCol>
              </a:tblGrid>
              <a:tr h="495300">
                <a:tc>
                  <a:txBody>
                    <a:bodyPr/>
                    <a:lstStyle/>
                    <a:p>
                      <a:pPr marL="0" lvl="0" indent="0" algn="l" rtl="0">
                        <a:spcBef>
                          <a:spcPts val="0"/>
                        </a:spcBef>
                        <a:spcAft>
                          <a:spcPts val="0"/>
                        </a:spcAft>
                        <a:buNone/>
                      </a:pPr>
                      <a:r>
                        <a:rPr lang="en-US" sz="1200">
                          <a:latin typeface="Times New Roman"/>
                          <a:ea typeface="Times New Roman"/>
                          <a:cs typeface="Times New Roman"/>
                          <a:sym typeface="Times New Roman"/>
                        </a:rPr>
                        <a:t> </a:t>
                      </a:r>
                      <a:r>
                        <a:rPr lang="en-US" sz="1600" b="1">
                          <a:solidFill>
                            <a:srgbClr val="3A54A5"/>
                          </a:solidFill>
                          <a:latin typeface="Calibri"/>
                          <a:ea typeface="Calibri"/>
                          <a:cs typeface="Calibri"/>
                          <a:sym typeface="Calibri"/>
                        </a:rPr>
                        <a:t>TFI</a:t>
                      </a:r>
                      <a:endParaRPr sz="1200">
                        <a:latin typeface="Times New Roman"/>
                        <a:ea typeface="Times New Roman"/>
                        <a:cs typeface="Times New Roman"/>
                        <a:sym typeface="Times New Roman"/>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rgbClr val="AAB7E1"/>
                    </a:solidFill>
                  </a:tcPr>
                </a:tc>
                <a:tc>
                  <a:txBody>
                    <a:bodyPr/>
                    <a:lstStyle/>
                    <a:p>
                      <a:pPr marL="0" lvl="0" indent="0" algn="l" rtl="0">
                        <a:spcBef>
                          <a:spcPts val="0"/>
                        </a:spcBef>
                        <a:spcAft>
                          <a:spcPts val="0"/>
                        </a:spcAft>
                        <a:buNone/>
                      </a:pPr>
                      <a:r>
                        <a:rPr lang="en-US" sz="1600" b="1" dirty="0">
                          <a:solidFill>
                            <a:srgbClr val="3A54A5"/>
                          </a:solidFill>
                          <a:latin typeface="Calibri"/>
                          <a:ea typeface="Calibri"/>
                          <a:cs typeface="Calibri"/>
                          <a:sym typeface="Calibri"/>
                        </a:rPr>
                        <a:t>Action Item </a:t>
                      </a:r>
                      <a:endParaRPr sz="1600" b="1" dirty="0">
                        <a:solidFill>
                          <a:srgbClr val="3A54A5"/>
                        </a:solidFill>
                        <a:latin typeface="Calibri"/>
                        <a:ea typeface="Calibri"/>
                        <a:cs typeface="Calibri"/>
                        <a:sym typeface="Calibri"/>
                      </a:endParaRPr>
                    </a:p>
                    <a:p>
                      <a:pPr marL="0" lvl="0" indent="0" algn="r" rtl="0">
                        <a:spcBef>
                          <a:spcPts val="0"/>
                        </a:spcBef>
                        <a:spcAft>
                          <a:spcPts val="0"/>
                        </a:spcAft>
                        <a:buNone/>
                      </a:pPr>
                      <a:r>
                        <a:rPr lang="en-US" sz="1600" i="1" dirty="0">
                          <a:solidFill>
                            <a:srgbClr val="3A54A5"/>
                          </a:solidFill>
                          <a:latin typeface="Calibri"/>
                          <a:ea typeface="Calibri"/>
                          <a:cs typeface="Calibri"/>
                          <a:sym typeface="Calibri"/>
                        </a:rPr>
                        <a:t>(Not In Place; Partially; Fully In Place)</a:t>
                      </a:r>
                      <a:endParaRPr sz="1200" dirty="0">
                        <a:latin typeface="Times New Roman"/>
                        <a:ea typeface="Times New Roman"/>
                        <a:cs typeface="Times New Roman"/>
                        <a:sym typeface="Times New Roman"/>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rgbClr val="AAB7E1"/>
                    </a:solidFill>
                  </a:tcPr>
                </a:tc>
                <a:tc>
                  <a:txBody>
                    <a:bodyPr/>
                    <a:lstStyle/>
                    <a:p>
                      <a:pPr marL="0" lvl="0" indent="0" algn="l" rtl="0">
                        <a:spcBef>
                          <a:spcPts val="0"/>
                        </a:spcBef>
                        <a:spcAft>
                          <a:spcPts val="0"/>
                        </a:spcAft>
                        <a:buNone/>
                      </a:pPr>
                      <a:r>
                        <a:rPr lang="en-US" sz="1600" b="1">
                          <a:solidFill>
                            <a:srgbClr val="3A54A5"/>
                          </a:solidFill>
                          <a:latin typeface="Calibri"/>
                          <a:ea typeface="Calibri"/>
                          <a:cs typeface="Calibri"/>
                          <a:sym typeface="Calibri"/>
                        </a:rPr>
                        <a:t>NI</a:t>
                      </a:r>
                      <a:endParaRPr sz="1200">
                        <a:latin typeface="Times New Roman"/>
                        <a:ea typeface="Times New Roman"/>
                        <a:cs typeface="Times New Roman"/>
                        <a:sym typeface="Times New Roman"/>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rgbClr val="AAB7E1"/>
                    </a:solidFill>
                  </a:tcPr>
                </a:tc>
                <a:tc>
                  <a:txBody>
                    <a:bodyPr/>
                    <a:lstStyle/>
                    <a:p>
                      <a:pPr marL="0" lvl="0" indent="0" algn="l" rtl="0">
                        <a:spcBef>
                          <a:spcPts val="0"/>
                        </a:spcBef>
                        <a:spcAft>
                          <a:spcPts val="0"/>
                        </a:spcAft>
                        <a:buNone/>
                      </a:pPr>
                      <a:r>
                        <a:rPr lang="en-US" sz="1600" b="1">
                          <a:solidFill>
                            <a:srgbClr val="3A54A5"/>
                          </a:solidFill>
                          <a:latin typeface="Calibri"/>
                          <a:ea typeface="Calibri"/>
                          <a:cs typeface="Calibri"/>
                          <a:sym typeface="Calibri"/>
                        </a:rPr>
                        <a:t>PI</a:t>
                      </a:r>
                      <a:endParaRPr sz="1200">
                        <a:latin typeface="Times New Roman"/>
                        <a:ea typeface="Times New Roman"/>
                        <a:cs typeface="Times New Roman"/>
                        <a:sym typeface="Times New Roman"/>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rgbClr val="AAB7E1"/>
                    </a:solidFill>
                  </a:tcPr>
                </a:tc>
                <a:tc>
                  <a:txBody>
                    <a:bodyPr/>
                    <a:lstStyle/>
                    <a:p>
                      <a:pPr marL="0" lvl="0" indent="0" algn="l" rtl="0">
                        <a:spcBef>
                          <a:spcPts val="0"/>
                        </a:spcBef>
                        <a:spcAft>
                          <a:spcPts val="0"/>
                        </a:spcAft>
                        <a:buNone/>
                      </a:pPr>
                      <a:r>
                        <a:rPr lang="en-US" sz="1600" b="1">
                          <a:solidFill>
                            <a:srgbClr val="3A54A5"/>
                          </a:solidFill>
                          <a:latin typeface="Calibri"/>
                          <a:ea typeface="Calibri"/>
                          <a:cs typeface="Calibri"/>
                          <a:sym typeface="Calibri"/>
                        </a:rPr>
                        <a:t>FI</a:t>
                      </a:r>
                      <a:endParaRPr sz="1200">
                        <a:latin typeface="Times New Roman"/>
                        <a:ea typeface="Times New Roman"/>
                        <a:cs typeface="Times New Roman"/>
                        <a:sym typeface="Times New Roman"/>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solidFill>
                      <a:srgbClr val="AAB7E1"/>
                    </a:solidFill>
                  </a:tcPr>
                </a:tc>
                <a:extLst>
                  <a:ext uri="{0D108BD9-81ED-4DB2-BD59-A6C34878D82A}">
                    <a16:rowId xmlns:a16="http://schemas.microsoft.com/office/drawing/2014/main" val="10000"/>
                  </a:ext>
                </a:extLst>
              </a:tr>
              <a:tr h="495300">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1.6</a:t>
                      </a: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Identify school policies and procedures that describe and emphasize proactive, instructive, and/or restorative approaches to student behavior that are implemented consistently. </a:t>
                      </a: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extLst>
                  <a:ext uri="{0D108BD9-81ED-4DB2-BD59-A6C34878D82A}">
                    <a16:rowId xmlns:a16="http://schemas.microsoft.com/office/drawing/2014/main" val="10001"/>
                  </a:ext>
                </a:extLst>
              </a:tr>
              <a:tr h="495300">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1.6 CR</a:t>
                      </a: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Teams and staff review existing discipline policies to ensure that inclusionary practices are used whenever possible and that exclusionary practices are used with discretion for safety purposes only, and always with an instructional component.</a:t>
                      </a: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extLst>
                  <a:ext uri="{0D108BD9-81ED-4DB2-BD59-A6C34878D82A}">
                    <a16:rowId xmlns:a16="http://schemas.microsoft.com/office/drawing/2014/main" val="10002"/>
                  </a:ext>
                </a:extLst>
              </a:tr>
              <a:tr h="495300">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1.6 CR</a:t>
                      </a: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Teams actively seek input from families and the community on discipline policies and attempt to align disciplinary procedures with community expectations.</a:t>
                      </a: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extLst>
                  <a:ext uri="{0D108BD9-81ED-4DB2-BD59-A6C34878D82A}">
                    <a16:rowId xmlns:a16="http://schemas.microsoft.com/office/drawing/2014/main" val="10003"/>
                  </a:ext>
                </a:extLst>
              </a:tr>
              <a:tr h="495300">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1.6 CR</a:t>
                      </a: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Teams have procedures for staff to respond to behaviors by reteaching the skill and teaching students to code-switch across settings, with additional practice, acknowledgment and a focus on restoring relationships.</a:t>
                      </a: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12700" cap="flat" cmpd="sng">
                      <a:solidFill>
                        <a:srgbClr val="E2AC00"/>
                      </a:solidFill>
                      <a:prstDash val="solid"/>
                      <a:round/>
                      <a:headEnd type="none" w="sm" len="sm"/>
                      <a:tailEnd type="none" w="sm" len="sm"/>
                    </a:lnB>
                  </a:tcPr>
                </a:tc>
                <a:extLst>
                  <a:ext uri="{0D108BD9-81ED-4DB2-BD59-A6C34878D82A}">
                    <a16:rowId xmlns:a16="http://schemas.microsoft.com/office/drawing/2014/main" val="10004"/>
                  </a:ext>
                </a:extLst>
              </a:tr>
              <a:tr h="495300">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1.6 CR</a:t>
                      </a: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r>
                        <a:rPr lang="en-US" i="1">
                          <a:solidFill>
                            <a:srgbClr val="3A54A5"/>
                          </a:solidFill>
                          <a:latin typeface="Calibri"/>
                          <a:ea typeface="Calibri"/>
                          <a:cs typeface="Calibri"/>
                          <a:sym typeface="Calibri"/>
                        </a:rPr>
                        <a:t>Teams work with local law enforcement agencies to emphasize positive interactions between authority figures and students (as opposed to negative or threatening interactions when problem behaviors occur.)</a:t>
                      </a: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tc>
                  <a:txBody>
                    <a:bodyPr/>
                    <a:lstStyle/>
                    <a:p>
                      <a:pPr marL="0" lvl="0" indent="0" algn="l" rtl="0">
                        <a:spcBef>
                          <a:spcPts val="0"/>
                        </a:spcBef>
                        <a:spcAft>
                          <a:spcPts val="0"/>
                        </a:spcAft>
                        <a:buNone/>
                      </a:pPr>
                      <a:endParaRPr i="1" dirty="0">
                        <a:solidFill>
                          <a:srgbClr val="3A54A5"/>
                        </a:solidFill>
                        <a:latin typeface="Calibri"/>
                        <a:ea typeface="Calibri"/>
                        <a:cs typeface="Calibri"/>
                        <a:sym typeface="Calibri"/>
                      </a:endParaRPr>
                    </a:p>
                  </a:txBody>
                  <a:tcPr marL="95250" marR="95250" marT="47625" marB="47625">
                    <a:lnL w="12700" cap="flat" cmpd="sng">
                      <a:solidFill>
                        <a:srgbClr val="E2AC00"/>
                      </a:solidFill>
                      <a:prstDash val="solid"/>
                      <a:round/>
                      <a:headEnd type="none" w="sm" len="sm"/>
                      <a:tailEnd type="none" w="sm" len="sm"/>
                    </a:lnL>
                    <a:lnR w="12700" cap="flat" cmpd="sng">
                      <a:solidFill>
                        <a:srgbClr val="E2AC00"/>
                      </a:solidFill>
                      <a:prstDash val="solid"/>
                      <a:round/>
                      <a:headEnd type="none" w="sm" len="sm"/>
                      <a:tailEnd type="none" w="sm" len="sm"/>
                    </a:lnR>
                    <a:lnT w="12700" cap="flat" cmpd="sng">
                      <a:solidFill>
                        <a:srgbClr val="E2AC00"/>
                      </a:solidFill>
                      <a:prstDash val="solid"/>
                      <a:round/>
                      <a:headEnd type="none" w="sm" len="sm"/>
                      <a:tailEnd type="none" w="sm" len="sm"/>
                    </a:lnT>
                    <a:lnB w="6350" cap="flat" cmpd="sng">
                      <a:solidFill>
                        <a:srgbClr val="E2AC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449" name="Google Shape;449;p72"/>
          <p:cNvSpPr txBox="1">
            <a:spLocks noGrp="1"/>
          </p:cNvSpPr>
          <p:nvPr>
            <p:ph type="title"/>
          </p:nvPr>
        </p:nvSpPr>
        <p:spPr>
          <a:xfrm>
            <a:off x="250196" y="237745"/>
            <a:ext cx="6987000" cy="636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959"/>
              <a:buFont typeface="Twentieth Century"/>
              <a:buNone/>
            </a:pPr>
            <a:r>
              <a:rPr lang="en-US" sz="3959" dirty="0"/>
              <a:t>Dig Deeper Continued</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61" name="Google Shape;461;p73" descr="Pause button">
            <a:extLst>
              <a:ext uri="{C183D7F6-B498-43B3-948B-1728B52AA6E4}">
                <adec:decorative xmlns="" xmlns:adec="http://schemas.microsoft.com/office/drawing/2017/decorative" val="1"/>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47516" y="5523795"/>
            <a:ext cx="1245625" cy="1245625"/>
          </a:xfrm>
          <a:prstGeom prst="rect">
            <a:avLst/>
          </a:prstGeom>
          <a:noFill/>
          <a:ln>
            <a:noFill/>
          </a:ln>
        </p:spPr>
      </p:pic>
      <p:sp>
        <p:nvSpPr>
          <p:cNvPr id="455" name="Google Shape;455;p73"/>
          <p:cNvSpPr txBox="1"/>
          <p:nvPr/>
        </p:nvSpPr>
        <p:spPr>
          <a:xfrm>
            <a:off x="5044965" y="4508132"/>
            <a:ext cx="3572844"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i="1">
                <a:solidFill>
                  <a:srgbClr val="7E93D2"/>
                </a:solidFill>
                <a:latin typeface="Calibri"/>
                <a:ea typeface="Calibri"/>
                <a:cs typeface="Calibri"/>
                <a:sym typeface="Calibri"/>
              </a:rPr>
              <a:t>Peterson, R. L. (2005). Ten alternatives to suspension. Impact: Feature Issue on Fostering Success in School and Beyond for Students With Emotional/Behavioral Disorders, 18(2).</a:t>
            </a:r>
            <a:endParaRPr/>
          </a:p>
          <a:p>
            <a:pPr marL="0" marR="0" lvl="0" indent="0" algn="l" rtl="0">
              <a:spcBef>
                <a:spcPts val="0"/>
              </a:spcBef>
              <a:spcAft>
                <a:spcPts val="0"/>
              </a:spcAft>
              <a:buNone/>
            </a:pPr>
            <a:r>
              <a:rPr lang="en-US" sz="1200" u="sng">
                <a:solidFill>
                  <a:srgbClr val="7E93D2"/>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https://ici.umn.edu/products/impact/182/over5.html</a:t>
            </a:r>
            <a:r>
              <a:rPr lang="en-US" sz="1200">
                <a:solidFill>
                  <a:srgbClr val="7E93D2"/>
                </a:solidFill>
                <a:latin typeface="Calibri"/>
                <a:ea typeface="Calibri"/>
                <a:cs typeface="Calibri"/>
                <a:sym typeface="Calibri"/>
              </a:rPr>
              <a:t> </a:t>
            </a:r>
            <a:endParaRPr/>
          </a:p>
        </p:txBody>
      </p:sp>
      <p:sp>
        <p:nvSpPr>
          <p:cNvPr id="456" name="Google Shape;456;p73"/>
          <p:cNvSpPr txBox="1">
            <a:spLocks noGrp="1"/>
          </p:cNvSpPr>
          <p:nvPr>
            <p:ph type="body" idx="4"/>
          </p:nvPr>
        </p:nvSpPr>
        <p:spPr>
          <a:xfrm>
            <a:off x="4567167" y="1892320"/>
            <a:ext cx="3811024" cy="4109282"/>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400"/>
              <a:buFont typeface="Calibri"/>
              <a:buAutoNum type="arabicPeriod"/>
            </a:pPr>
            <a:r>
              <a:rPr lang="en-US">
                <a:solidFill>
                  <a:srgbClr val="334991"/>
                </a:solidFill>
              </a:rPr>
              <a:t>Review the examples of alternatives to suspension.</a:t>
            </a:r>
            <a:endParaRPr/>
          </a:p>
          <a:p>
            <a:pPr marL="457200" lvl="0" indent="-457200" algn="l" rtl="0">
              <a:spcBef>
                <a:spcPts val="480"/>
              </a:spcBef>
              <a:spcAft>
                <a:spcPts val="0"/>
              </a:spcAft>
              <a:buSzPts val="2400"/>
              <a:buFont typeface="Calibri"/>
              <a:buAutoNum type="arabicPeriod"/>
            </a:pPr>
            <a:r>
              <a:rPr lang="en-US">
                <a:solidFill>
                  <a:srgbClr val="334991"/>
                </a:solidFill>
              </a:rPr>
              <a:t>Identify alternatives in place at your school to add to your discipline flowchart.</a:t>
            </a:r>
            <a:endParaRPr/>
          </a:p>
        </p:txBody>
      </p:sp>
      <p:sp>
        <p:nvSpPr>
          <p:cNvPr id="457" name="Google Shape;457;p73"/>
          <p:cNvSpPr txBox="1">
            <a:spLocks noGrp="1"/>
          </p:cNvSpPr>
          <p:nvPr>
            <p:ph type="body" idx="3"/>
          </p:nvPr>
        </p:nvSpPr>
        <p:spPr>
          <a:xfrm>
            <a:off x="4567167" y="1252558"/>
            <a:ext cx="3811024" cy="6397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000"/>
              <a:buNone/>
            </a:pPr>
            <a:r>
              <a:rPr lang="en-US" sz="2000">
                <a:solidFill>
                  <a:schemeClr val="accent6"/>
                </a:solidFill>
              </a:rPr>
              <a:t>Workbook TFI 1.5/1.6, Activity 5</a:t>
            </a:r>
            <a:endParaRPr/>
          </a:p>
        </p:txBody>
      </p:sp>
      <p:sp>
        <p:nvSpPr>
          <p:cNvPr id="458" name="Google Shape;458;p73"/>
          <p:cNvSpPr txBox="1">
            <a:spLocks noGrp="1"/>
          </p:cNvSpPr>
          <p:nvPr>
            <p:ph type="body" idx="2"/>
          </p:nvPr>
        </p:nvSpPr>
        <p:spPr>
          <a:xfrm>
            <a:off x="379341" y="1932995"/>
            <a:ext cx="3855600" cy="4109400"/>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SzPts val="2400"/>
              <a:buFont typeface="Calibri"/>
              <a:buAutoNum type="arabicPeriod"/>
            </a:pPr>
            <a:r>
              <a:rPr lang="en-US" dirty="0">
                <a:solidFill>
                  <a:srgbClr val="334991"/>
                </a:solidFill>
              </a:rPr>
              <a:t>In small groups, read and discuss the statements on </a:t>
            </a:r>
            <a:r>
              <a:rPr lang="en-US" i="1" dirty="0">
                <a:solidFill>
                  <a:srgbClr val="334991"/>
                </a:solidFill>
              </a:rPr>
              <a:t>considerations for consequences </a:t>
            </a:r>
            <a:r>
              <a:rPr lang="en-US" dirty="0">
                <a:solidFill>
                  <a:srgbClr val="334991"/>
                </a:solidFill>
              </a:rPr>
              <a:t>in your workbook.</a:t>
            </a:r>
            <a:endParaRPr dirty="0"/>
          </a:p>
          <a:p>
            <a:pPr marL="514350" lvl="0" indent="-514350" algn="l" rtl="0">
              <a:spcBef>
                <a:spcPts val="480"/>
              </a:spcBef>
              <a:spcAft>
                <a:spcPts val="0"/>
              </a:spcAft>
              <a:buSzPts val="2400"/>
              <a:buFont typeface="Calibri"/>
              <a:buAutoNum type="arabicPeriod"/>
            </a:pPr>
            <a:r>
              <a:rPr lang="en-US" dirty="0">
                <a:solidFill>
                  <a:srgbClr val="334991"/>
                </a:solidFill>
              </a:rPr>
              <a:t>Discuss with the full table how your team can use this activity with all staff</a:t>
            </a:r>
            <a:endParaRPr dirty="0"/>
          </a:p>
        </p:txBody>
      </p:sp>
      <p:sp>
        <p:nvSpPr>
          <p:cNvPr id="459" name="Google Shape;459;p73"/>
          <p:cNvSpPr txBox="1">
            <a:spLocks noGrp="1"/>
          </p:cNvSpPr>
          <p:nvPr>
            <p:ph type="body" idx="1"/>
          </p:nvPr>
        </p:nvSpPr>
        <p:spPr>
          <a:xfrm>
            <a:off x="379341" y="1252558"/>
            <a:ext cx="3855733" cy="6397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000"/>
              <a:buNone/>
            </a:pPr>
            <a:r>
              <a:rPr lang="en-US" sz="2000">
                <a:solidFill>
                  <a:schemeClr val="accent6"/>
                </a:solidFill>
              </a:rPr>
              <a:t>Workbook TFI 1.5/1.6, Activity 4</a:t>
            </a:r>
            <a:endParaRPr/>
          </a:p>
        </p:txBody>
      </p:sp>
      <p:sp>
        <p:nvSpPr>
          <p:cNvPr id="460" name="Google Shape;460;p73"/>
          <p:cNvSpPr txBox="1">
            <a:spLocks noGrp="1"/>
          </p:cNvSpPr>
          <p:nvPr>
            <p:ph type="title"/>
          </p:nvPr>
        </p:nvSpPr>
        <p:spPr>
          <a:xfrm>
            <a:off x="863825" y="80220"/>
            <a:ext cx="7297840" cy="91535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34991"/>
              </a:buClr>
              <a:buSzPts val="3600"/>
              <a:buFont typeface="Twentieth Century"/>
              <a:buNone/>
            </a:pPr>
            <a:r>
              <a:rPr lang="en-US" sz="3600" b="1" i="1">
                <a:solidFill>
                  <a:srgbClr val="334991"/>
                </a:solidFill>
              </a:rPr>
              <a:t>Considerations for Consequences </a:t>
            </a:r>
            <a:endParaRPr/>
          </a:p>
        </p:txBody>
      </p:sp>
      <p:sp>
        <p:nvSpPr>
          <p:cNvPr id="462" name="Google Shape;462;p73"/>
          <p:cNvSpPr txBox="1">
            <a:spLocks noGrp="1"/>
          </p:cNvSpPr>
          <p:nvPr>
            <p:ph type="title"/>
          </p:nvPr>
        </p:nvSpPr>
        <p:spPr>
          <a:xfrm>
            <a:off x="1499350" y="5535192"/>
            <a:ext cx="2855400" cy="1077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500" dirty="0"/>
              <a:t>Pause to complete the activities</a:t>
            </a:r>
            <a:endParaRPr sz="25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Google Shape;468;p74" descr="Effective Schoolwide Interventions" title="OSEP Center on Positive Behavioral Interventions and Supports"/>
          <p:cNvPicPr preferRelativeResize="0"/>
          <p:nvPr/>
        </p:nvPicPr>
        <p:blipFill rotWithShape="1">
          <a:blip r:embed="rId3">
            <a:alphaModFix/>
          </a:blip>
          <a:srcRect/>
          <a:stretch/>
        </p:blipFill>
        <p:spPr>
          <a:xfrm>
            <a:off x="3136900" y="3685093"/>
            <a:ext cx="2870200" cy="873084"/>
          </a:xfrm>
          <a:prstGeom prst="rect">
            <a:avLst/>
          </a:prstGeom>
          <a:noFill/>
          <a:ln>
            <a:noFill/>
          </a:ln>
        </p:spPr>
      </p:pic>
      <p:pic>
        <p:nvPicPr>
          <p:cNvPr id="469" name="Google Shape;469;p74" title="Logo for Illinois PBS Network"/>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462458" y="2874312"/>
            <a:ext cx="1412240" cy="575380"/>
          </a:xfrm>
          <a:prstGeom prst="rect">
            <a:avLst/>
          </a:prstGeom>
          <a:noFill/>
          <a:ln>
            <a:noFill/>
          </a:ln>
        </p:spPr>
      </p:pic>
      <p:pic>
        <p:nvPicPr>
          <p:cNvPr id="470" name="Google Shape;470;p74" title="Logo for Wisconsin PBIS Network"/>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256273" y="5009342"/>
            <a:ext cx="3559859" cy="1059337"/>
          </a:xfrm>
          <a:prstGeom prst="rect">
            <a:avLst/>
          </a:prstGeom>
          <a:noFill/>
          <a:ln>
            <a:noFill/>
          </a:ln>
        </p:spPr>
      </p:pic>
      <p:pic>
        <p:nvPicPr>
          <p:cNvPr id="471" name="Google Shape;471;p74" descr="RTI for behavior" title="Logo for Florida's Positive Behavior Support Project"/>
          <p:cNvPicPr preferRelativeResize="0"/>
          <p:nvPr/>
        </p:nvPicPr>
        <p:blipFill rotWithShape="1">
          <a:blip r:embed="rId6">
            <a:alphaModFix/>
          </a:blip>
          <a:srcRect/>
          <a:stretch/>
        </p:blipFill>
        <p:spPr>
          <a:xfrm>
            <a:off x="814211" y="5538491"/>
            <a:ext cx="3043502" cy="641204"/>
          </a:xfrm>
          <a:prstGeom prst="rect">
            <a:avLst/>
          </a:prstGeom>
          <a:noFill/>
          <a:ln>
            <a:noFill/>
          </a:ln>
        </p:spPr>
      </p:pic>
      <p:pic>
        <p:nvPicPr>
          <p:cNvPr id="472" name="Google Shape;472;p74" title="Logo for Virginia Tiered Systems of Supports"/>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694509" y="3927944"/>
            <a:ext cx="1931242" cy="855815"/>
          </a:xfrm>
          <a:prstGeom prst="rect">
            <a:avLst/>
          </a:prstGeom>
          <a:noFill/>
          <a:ln>
            <a:noFill/>
          </a:ln>
        </p:spPr>
      </p:pic>
      <p:pic>
        <p:nvPicPr>
          <p:cNvPr id="473" name="Google Shape;473;p74" title="Logo for Missouri Schoolwide Positive Behavior Support"/>
          <p:cNvPicPr preferRelativeResize="0"/>
          <p:nvPr/>
        </p:nvPicPr>
        <p:blipFill rotWithShape="1">
          <a:blip r:embed="rId8">
            <a:alphaModFix/>
          </a:blip>
          <a:srcRect/>
          <a:stretch/>
        </p:blipFill>
        <p:spPr>
          <a:xfrm>
            <a:off x="850786" y="3867502"/>
            <a:ext cx="1581697" cy="1381349"/>
          </a:xfrm>
          <a:prstGeom prst="rect">
            <a:avLst/>
          </a:prstGeom>
          <a:noFill/>
          <a:ln>
            <a:noFill/>
          </a:ln>
        </p:spPr>
      </p:pic>
      <p:pic>
        <p:nvPicPr>
          <p:cNvPr id="474" name="Google Shape;474;p74" title="Logo for PBIS Maryland"/>
          <p:cNvPicPr preferRelativeResize="0"/>
          <p:nvPr/>
        </p:nvPicPr>
        <p:blipFill rotWithShape="1">
          <a:blip r:embed="rId9">
            <a:alphaModFix/>
          </a:blip>
          <a:srcRect/>
          <a:stretch/>
        </p:blipFill>
        <p:spPr>
          <a:xfrm>
            <a:off x="1273144" y="2778944"/>
            <a:ext cx="1185764" cy="670748"/>
          </a:xfrm>
          <a:prstGeom prst="rect">
            <a:avLst/>
          </a:prstGeom>
          <a:noFill/>
          <a:ln>
            <a:noFill/>
          </a:ln>
        </p:spPr>
      </p:pic>
      <p:grpSp>
        <p:nvGrpSpPr>
          <p:cNvPr id="475" name="Google Shape;475;p74" title="Logos for Midwest PBIS Network and Mid-Atlantic PBIS Network"/>
          <p:cNvGrpSpPr/>
          <p:nvPr/>
        </p:nvGrpSpPr>
        <p:grpSpPr>
          <a:xfrm>
            <a:off x="1273160" y="1814219"/>
            <a:ext cx="1510750" cy="779297"/>
            <a:chOff x="2834308" y="2395711"/>
            <a:chExt cx="3475384" cy="1600200"/>
          </a:xfrm>
        </p:grpSpPr>
        <p:pic>
          <p:nvPicPr>
            <p:cNvPr id="476" name="Google Shape;476;p74" title="Logo for Mid-Atlantic PBIS Network"/>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4709492" y="2395711"/>
              <a:ext cx="1600200" cy="1600200"/>
            </a:xfrm>
            <a:prstGeom prst="rect">
              <a:avLst/>
            </a:prstGeom>
            <a:noFill/>
            <a:ln>
              <a:noFill/>
            </a:ln>
          </p:spPr>
        </p:pic>
        <p:pic>
          <p:nvPicPr>
            <p:cNvPr id="477" name="Google Shape;477;p74" title="Logo for Midwest PBIS Network"/>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2834308" y="2395711"/>
              <a:ext cx="1600200" cy="1600200"/>
            </a:xfrm>
            <a:prstGeom prst="rect">
              <a:avLst/>
            </a:prstGeom>
            <a:noFill/>
            <a:ln>
              <a:noFill/>
            </a:ln>
          </p:spPr>
        </p:pic>
      </p:grpSp>
      <p:pic>
        <p:nvPicPr>
          <p:cNvPr id="478" name="Google Shape;478;p74" title="Thank you!"/>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rot="-771825">
            <a:off x="6679519" y="311189"/>
            <a:ext cx="2345339" cy="1334694"/>
          </a:xfrm>
          <a:prstGeom prst="rect">
            <a:avLst/>
          </a:prstGeom>
          <a:noFill/>
          <a:ln>
            <a:noFill/>
          </a:ln>
        </p:spPr>
      </p:pic>
      <p:sp>
        <p:nvSpPr>
          <p:cNvPr id="479" name="Google Shape;479;p74"/>
          <p:cNvSpPr txBox="1">
            <a:spLocks noGrp="1"/>
          </p:cNvSpPr>
          <p:nvPr>
            <p:ph type="title"/>
          </p:nvPr>
        </p:nvSpPr>
        <p:spPr>
          <a:xfrm>
            <a:off x="211015" y="66862"/>
            <a:ext cx="6349361" cy="182334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2520"/>
              <a:buFont typeface="Twentieth Century"/>
              <a:buNone/>
            </a:pPr>
            <a:r>
              <a:rPr lang="en-US" sz="2520" b="1" i="1"/>
              <a:t/>
            </a:r>
            <a:br>
              <a:rPr lang="en-US" sz="2520" b="1" i="1"/>
            </a:br>
            <a:r>
              <a:rPr lang="en-US" sz="2520" b="1" i="1"/>
              <a:t>Appreciation</a:t>
            </a:r>
            <a:r>
              <a:rPr lang="en-US" sz="3600" b="1"/>
              <a:t> </a:t>
            </a:r>
            <a:r>
              <a:rPr lang="en-US" sz="2520">
                <a:solidFill>
                  <a:srgbClr val="000000"/>
                </a:solidFill>
              </a:rPr>
              <a:t>is given to the following</a:t>
            </a:r>
            <a:br>
              <a:rPr lang="en-US" sz="2520">
                <a:solidFill>
                  <a:srgbClr val="000000"/>
                </a:solidFill>
              </a:rPr>
            </a:br>
            <a:r>
              <a:rPr lang="en-US" sz="2520">
                <a:solidFill>
                  <a:srgbClr val="000000"/>
                </a:solidFill>
              </a:rPr>
              <a:t>for their contributions to this Professional Learning:</a:t>
            </a:r>
            <a:br>
              <a:rPr lang="en-US" sz="2520">
                <a:solidFill>
                  <a:srgbClr val="000000"/>
                </a:solidFill>
              </a:rPr>
            </a:br>
            <a:endParaRPr sz="2520"/>
          </a:p>
        </p:txBody>
      </p:sp>
      <p:pic>
        <p:nvPicPr>
          <p:cNvPr id="480" name="Google Shape;480;p74" descr="Minnesota Deparment of Education"/>
          <p:cNvPicPr preferRelativeResize="0"/>
          <p:nvPr/>
        </p:nvPicPr>
        <p:blipFill>
          <a:blip r:embed="rId13">
            <a:alphaModFix/>
          </a:blip>
          <a:stretch>
            <a:fillRect/>
          </a:stretch>
        </p:blipFill>
        <p:spPr>
          <a:xfrm>
            <a:off x="3423643" y="1814217"/>
            <a:ext cx="1931250" cy="1931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8"/>
                                        </p:tgtEl>
                                        <p:attrNameLst>
                                          <p:attrName>style.visibility</p:attrName>
                                        </p:attrNameLst>
                                      </p:cBhvr>
                                      <p:to>
                                        <p:strVal val="visible"/>
                                      </p:to>
                                    </p:set>
                                    <p:animEffect transition="in" filter="fade">
                                      <p:cBhvr>
                                        <p:cTn id="7" dur="2000"/>
                                        <p:tgtEl>
                                          <p:spTgt spid="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42" descr="White human-like figure is standing in front of larg open book. " title="Reading a book picture"/>
          <p:cNvPicPr preferRelativeResize="0"/>
          <p:nvPr/>
        </p:nvPicPr>
        <p:blipFill rotWithShape="1">
          <a:blip r:embed="rId3" cstate="screen">
            <a:alphaModFix/>
            <a:extLst>
              <a:ext uri="{28A0092B-C50C-407E-A947-70E740481C1C}">
                <a14:useLocalDpi xmlns:a14="http://schemas.microsoft.com/office/drawing/2010/main"/>
              </a:ext>
            </a:extLst>
          </a:blip>
          <a:srcRect b="14436"/>
          <a:stretch/>
        </p:blipFill>
        <p:spPr>
          <a:xfrm>
            <a:off x="5271772" y="1599648"/>
            <a:ext cx="2878668" cy="1466638"/>
          </a:xfrm>
          <a:prstGeom prst="rect">
            <a:avLst/>
          </a:prstGeom>
          <a:noFill/>
          <a:ln>
            <a:noFill/>
          </a:ln>
        </p:spPr>
      </p:pic>
      <p:sp>
        <p:nvSpPr>
          <p:cNvPr id="191" name="Google Shape;191;p42"/>
          <p:cNvSpPr txBox="1">
            <a:spLocks noGrp="1"/>
          </p:cNvSpPr>
          <p:nvPr>
            <p:ph type="title"/>
          </p:nvPr>
        </p:nvSpPr>
        <p:spPr>
          <a:xfrm>
            <a:off x="419325" y="405690"/>
            <a:ext cx="7251300" cy="715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DD8047"/>
              </a:buClr>
              <a:buSzPts val="3959"/>
              <a:buFont typeface="Twentieth Century"/>
              <a:buNone/>
            </a:pPr>
            <a:r>
              <a:rPr lang="en-US" sz="3659"/>
              <a:t>TFI 1.5 &amp; 1.6 Purpose &amp; Outcomes</a:t>
            </a:r>
            <a:endParaRPr sz="4100"/>
          </a:p>
        </p:txBody>
      </p:sp>
      <p:sp>
        <p:nvSpPr>
          <p:cNvPr id="190" name="Google Shape;190;p42"/>
          <p:cNvSpPr txBox="1">
            <a:spLocks noGrp="1"/>
          </p:cNvSpPr>
          <p:nvPr>
            <p:ph type="body" idx="1"/>
          </p:nvPr>
        </p:nvSpPr>
        <p:spPr>
          <a:xfrm>
            <a:off x="419333" y="1257300"/>
            <a:ext cx="8257568" cy="53058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sz="1800" b="1" dirty="0"/>
              <a:t>Purpose: </a:t>
            </a:r>
            <a:endParaRPr dirty="0"/>
          </a:p>
          <a:p>
            <a:pPr marL="230188" lvl="0" indent="0" algn="l" rtl="0">
              <a:spcBef>
                <a:spcPts val="360"/>
              </a:spcBef>
              <a:spcAft>
                <a:spcPts val="0"/>
              </a:spcAft>
              <a:buSzPts val="1800"/>
              <a:buNone/>
            </a:pPr>
            <a:r>
              <a:rPr lang="en-US" sz="1800" dirty="0"/>
              <a:t>Prepare and plan for facilitating implementation </a:t>
            </a:r>
            <a:br>
              <a:rPr lang="en-US" sz="1800" dirty="0"/>
            </a:br>
            <a:r>
              <a:rPr lang="en-US" sz="1800" dirty="0"/>
              <a:t>of effective discipline procedures </a:t>
            </a:r>
            <a:r>
              <a:rPr lang="en-US" sz="1600" dirty="0"/>
              <a:t/>
            </a:r>
            <a:br>
              <a:rPr lang="en-US" sz="1600" dirty="0"/>
            </a:br>
            <a:endParaRPr sz="1600" dirty="0"/>
          </a:p>
          <a:p>
            <a:pPr marL="0" lvl="0" indent="0" algn="l" rtl="0">
              <a:spcBef>
                <a:spcPts val="360"/>
              </a:spcBef>
              <a:spcAft>
                <a:spcPts val="0"/>
              </a:spcAft>
              <a:buSzPts val="1800"/>
              <a:buNone/>
            </a:pPr>
            <a:r>
              <a:rPr lang="en-US" sz="1800" b="1" dirty="0"/>
              <a:t>Outcomes:</a:t>
            </a:r>
            <a:endParaRPr dirty="0"/>
          </a:p>
          <a:p>
            <a:pPr marL="0" lvl="0" indent="0" algn="l" rtl="0">
              <a:spcBef>
                <a:spcPts val="360"/>
              </a:spcBef>
              <a:spcAft>
                <a:spcPts val="0"/>
              </a:spcAft>
              <a:buSzPts val="1800"/>
              <a:buNone/>
            </a:pPr>
            <a:endParaRPr sz="1800" b="1" dirty="0"/>
          </a:p>
          <a:p>
            <a:pPr marL="463550" lvl="0" indent="0" algn="l" rtl="0">
              <a:spcBef>
                <a:spcPts val="0"/>
              </a:spcBef>
              <a:spcAft>
                <a:spcPts val="0"/>
              </a:spcAft>
              <a:buSzPts val="1600"/>
              <a:buNone/>
            </a:pPr>
            <a:r>
              <a:rPr lang="en-US" sz="1600" b="1" dirty="0"/>
              <a:t>1.5 Problem Behavior Definitions:</a:t>
            </a:r>
            <a:endParaRPr sz="1600" dirty="0"/>
          </a:p>
          <a:p>
            <a:pPr marL="463550" lvl="0" indent="0" algn="l" rtl="0">
              <a:spcBef>
                <a:spcPts val="0"/>
              </a:spcBef>
              <a:spcAft>
                <a:spcPts val="0"/>
              </a:spcAft>
              <a:buSzPts val="1600"/>
              <a:buNone/>
            </a:pPr>
            <a:r>
              <a:rPr lang="en-US" sz="1600" dirty="0"/>
              <a:t>School has clear definitions for behaviors that interfere with academic and social success and a clear policy/ procedure (e.g., flowchart) for addressing office-managed versus staff-managed problems</a:t>
            </a:r>
            <a:endParaRPr dirty="0"/>
          </a:p>
          <a:p>
            <a:pPr marL="463550" lvl="0" indent="0" algn="l" rtl="0">
              <a:spcBef>
                <a:spcPts val="0"/>
              </a:spcBef>
              <a:spcAft>
                <a:spcPts val="0"/>
              </a:spcAft>
              <a:buSzPts val="1600"/>
              <a:buNone/>
            </a:pPr>
            <a:endParaRPr sz="1600" dirty="0"/>
          </a:p>
          <a:p>
            <a:pPr marL="463550" lvl="0" indent="0" algn="l" rtl="0">
              <a:spcBef>
                <a:spcPts val="0"/>
              </a:spcBef>
              <a:spcAft>
                <a:spcPts val="0"/>
              </a:spcAft>
              <a:buSzPts val="1600"/>
              <a:buNone/>
            </a:pPr>
            <a:r>
              <a:rPr lang="en-US" sz="1600" b="1" dirty="0"/>
              <a:t>1.6 Discipline Policies:</a:t>
            </a:r>
            <a:endParaRPr sz="1600" dirty="0"/>
          </a:p>
          <a:p>
            <a:pPr marL="463550" lvl="0" indent="0" algn="l" rtl="0">
              <a:spcBef>
                <a:spcPts val="0"/>
              </a:spcBef>
              <a:spcAft>
                <a:spcPts val="0"/>
              </a:spcAft>
              <a:buSzPts val="1600"/>
              <a:buNone/>
            </a:pPr>
            <a:r>
              <a:rPr lang="en-US" sz="1600" dirty="0"/>
              <a:t>School policies and procedures describe and emphasize proactive, instructive, and/or restorative approaches to student behavior that are implemented consistently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43"/>
          <p:cNvSpPr txBox="1">
            <a:spLocks noGrp="1"/>
          </p:cNvSpPr>
          <p:nvPr>
            <p:ph type="body" idx="1"/>
          </p:nvPr>
        </p:nvSpPr>
        <p:spPr>
          <a:xfrm>
            <a:off x="505633" y="1745673"/>
            <a:ext cx="8266492" cy="4283481"/>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000"/>
              <a:buNone/>
            </a:pPr>
            <a:r>
              <a:rPr lang="en-US" sz="2000"/>
              <a:t>Clearly defined procedures support consistency with responding to behavioral infractions. Consistency creates the conditions for increased structure, feelings of safety, and a positive learning environment. </a:t>
            </a:r>
            <a:endParaRPr/>
          </a:p>
          <a:p>
            <a:pPr marL="0" lvl="0" indent="0" algn="ctr" rtl="0">
              <a:spcBef>
                <a:spcPts val="400"/>
              </a:spcBef>
              <a:spcAft>
                <a:spcPts val="0"/>
              </a:spcAft>
              <a:buSzPts val="2000"/>
              <a:buNone/>
            </a:pPr>
            <a:endParaRPr sz="2000"/>
          </a:p>
          <a:p>
            <a:pPr marL="0" lvl="0" indent="0" algn="l" rtl="0">
              <a:spcBef>
                <a:spcPts val="400"/>
              </a:spcBef>
              <a:spcAft>
                <a:spcPts val="0"/>
              </a:spcAft>
              <a:buSzPts val="2000"/>
              <a:buNone/>
            </a:pPr>
            <a:r>
              <a:rPr lang="en-US" sz="2000"/>
              <a:t>Differentiating between behaviors addressed in the classroom, versus those addressed by administration, can:</a:t>
            </a:r>
            <a:endParaRPr/>
          </a:p>
          <a:p>
            <a:pPr marL="342900" lvl="0" indent="-342900" algn="l" rtl="0">
              <a:spcBef>
                <a:spcPts val="400"/>
              </a:spcBef>
              <a:spcAft>
                <a:spcPts val="0"/>
              </a:spcAft>
              <a:buSzPts val="2000"/>
              <a:buFont typeface="Arial"/>
              <a:buChar char="•"/>
            </a:pPr>
            <a:r>
              <a:rPr lang="en-US" sz="2000"/>
              <a:t>improve consistency within the classroom</a:t>
            </a:r>
            <a:endParaRPr/>
          </a:p>
          <a:p>
            <a:pPr marL="342900" lvl="0" indent="-342900" algn="l" rtl="0">
              <a:spcBef>
                <a:spcPts val="400"/>
              </a:spcBef>
              <a:spcAft>
                <a:spcPts val="0"/>
              </a:spcAft>
              <a:buSzPts val="2000"/>
              <a:buFont typeface="Arial"/>
              <a:buChar char="•"/>
            </a:pPr>
            <a:r>
              <a:rPr lang="en-US" sz="2000"/>
              <a:t>provide more meaningful information for problem solving</a:t>
            </a:r>
            <a:endParaRPr/>
          </a:p>
          <a:p>
            <a:pPr marL="342900" lvl="0" indent="-342900" algn="l" rtl="0">
              <a:spcBef>
                <a:spcPts val="400"/>
              </a:spcBef>
              <a:spcAft>
                <a:spcPts val="0"/>
              </a:spcAft>
              <a:buSzPts val="2000"/>
              <a:buFont typeface="Arial"/>
              <a:buChar char="•"/>
            </a:pPr>
            <a:r>
              <a:rPr lang="en-US" sz="2000"/>
              <a:t>increase instructional minutes</a:t>
            </a:r>
            <a:endParaRPr/>
          </a:p>
          <a:p>
            <a:pPr marL="342900" lvl="0" indent="-342900" algn="l" rtl="0">
              <a:spcBef>
                <a:spcPts val="400"/>
              </a:spcBef>
              <a:spcAft>
                <a:spcPts val="0"/>
              </a:spcAft>
              <a:buSzPts val="2000"/>
              <a:buFont typeface="Arial"/>
              <a:buChar char="•"/>
            </a:pPr>
            <a:r>
              <a:rPr lang="en-US" sz="2000"/>
              <a:t>free up administrative time spent on discipline. </a:t>
            </a:r>
            <a:endParaRPr/>
          </a:p>
        </p:txBody>
      </p:sp>
      <p:sp>
        <p:nvSpPr>
          <p:cNvPr id="198" name="Google Shape;198;p43"/>
          <p:cNvSpPr txBox="1">
            <a:spLocks noGrp="1"/>
          </p:cNvSpPr>
          <p:nvPr>
            <p:ph type="title"/>
          </p:nvPr>
        </p:nvSpPr>
        <p:spPr>
          <a:xfrm>
            <a:off x="688025" y="393600"/>
            <a:ext cx="6915300" cy="91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34991"/>
              </a:buClr>
              <a:buSzPts val="3200"/>
              <a:buFont typeface="Twentieth Century"/>
              <a:buNone/>
            </a:pPr>
            <a:r>
              <a:rPr lang="en-US" sz="3500">
                <a:solidFill>
                  <a:srgbClr val="334991"/>
                </a:solidFill>
              </a:rPr>
              <a:t>Rationale for Discipline </a:t>
            </a:r>
            <a:endParaRPr sz="3500">
              <a:solidFill>
                <a:srgbClr val="334991"/>
              </a:solidFill>
            </a:endParaRPr>
          </a:p>
          <a:p>
            <a:pPr marL="0" lvl="0" indent="0" algn="l" rtl="0">
              <a:spcBef>
                <a:spcPts val="0"/>
              </a:spcBef>
              <a:spcAft>
                <a:spcPts val="0"/>
              </a:spcAft>
              <a:buClr>
                <a:srgbClr val="334991"/>
              </a:buClr>
              <a:buSzPts val="3200"/>
              <a:buFont typeface="Twentieth Century"/>
              <a:buNone/>
            </a:pPr>
            <a:r>
              <a:rPr lang="en-US" sz="3500">
                <a:solidFill>
                  <a:srgbClr val="334991"/>
                </a:solidFill>
              </a:rPr>
              <a:t>Definitions and Policies</a:t>
            </a:r>
            <a:endParaRPr sz="4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graphicFrame>
        <p:nvGraphicFramePr>
          <p:cNvPr id="204" name="Google Shape;204;p44" descr="Classroom-managed (minor): involve opportunities for teachable moments and minimizing interruption to instruction. Office-managed (major): involve school and student physical and emotional safety." title="Behavioral examples"/>
          <p:cNvGraphicFramePr/>
          <p:nvPr/>
        </p:nvGraphicFramePr>
        <p:xfrm>
          <a:off x="498132" y="1608667"/>
          <a:ext cx="8391650" cy="3188685"/>
        </p:xfrm>
        <a:graphic>
          <a:graphicData uri="http://schemas.openxmlformats.org/drawingml/2006/table">
            <a:tbl>
              <a:tblPr firstRow="1" bandRow="1">
                <a:noFill/>
                <a:tableStyleId>{4BDA6DA0-0232-48A5-8B92-FA6E27A20719}</a:tableStyleId>
              </a:tblPr>
              <a:tblGrid>
                <a:gridCol w="4195825">
                  <a:extLst>
                    <a:ext uri="{9D8B030D-6E8A-4147-A177-3AD203B41FA5}">
                      <a16:colId xmlns:a16="http://schemas.microsoft.com/office/drawing/2014/main" val="20000"/>
                    </a:ext>
                  </a:extLst>
                </a:gridCol>
                <a:gridCol w="4195825">
                  <a:extLst>
                    <a:ext uri="{9D8B030D-6E8A-4147-A177-3AD203B41FA5}">
                      <a16:colId xmlns:a16="http://schemas.microsoft.com/office/drawing/2014/main" val="20001"/>
                    </a:ext>
                  </a:extLst>
                </a:gridCol>
              </a:tblGrid>
              <a:tr h="665700">
                <a:tc gridSpan="2">
                  <a:txBody>
                    <a:bodyPr/>
                    <a:lstStyle/>
                    <a:p>
                      <a:pPr marL="0" marR="0" lvl="0" indent="0" algn="ctr" rtl="0">
                        <a:spcBef>
                          <a:spcPts val="0"/>
                        </a:spcBef>
                        <a:spcAft>
                          <a:spcPts val="0"/>
                        </a:spcAft>
                        <a:buNone/>
                      </a:pPr>
                      <a:r>
                        <a:rPr lang="en-US" sz="3400">
                          <a:solidFill>
                            <a:srgbClr val="1D2A53"/>
                          </a:solidFill>
                          <a:latin typeface="Twentieth Century"/>
                          <a:ea typeface="Twentieth Century"/>
                          <a:cs typeface="Twentieth Century"/>
                          <a:sym typeface="Twentieth Century"/>
                        </a:rPr>
                        <a:t>Behavioral Examples</a:t>
                      </a:r>
                      <a:endParaRPr/>
                    </a:p>
                  </a:txBody>
                  <a:tcPr marL="86075" marR="86075" marT="43025" marB="43025">
                    <a:lnL w="12700" cap="flat" cmpd="sng">
                      <a:solidFill>
                        <a:srgbClr val="1D2A53"/>
                      </a:solidFill>
                      <a:prstDash val="solid"/>
                      <a:round/>
                      <a:headEnd type="none" w="sm" len="sm"/>
                      <a:tailEnd type="none" w="sm" len="sm"/>
                    </a:lnL>
                    <a:lnR w="12700" cap="flat" cmpd="sng">
                      <a:solidFill>
                        <a:srgbClr val="1D2A53"/>
                      </a:solidFill>
                      <a:prstDash val="solid"/>
                      <a:round/>
                      <a:headEnd type="none" w="sm" len="sm"/>
                      <a:tailEnd type="none" w="sm" len="sm"/>
                    </a:lnR>
                    <a:lnT w="12700" cap="flat" cmpd="sng">
                      <a:solidFill>
                        <a:srgbClr val="1D2A53"/>
                      </a:solidFill>
                      <a:prstDash val="solid"/>
                      <a:round/>
                      <a:headEnd type="none" w="sm" len="sm"/>
                      <a:tailEnd type="none" w="sm" len="sm"/>
                    </a:lnT>
                    <a:lnB w="1905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548175">
                <a:tc>
                  <a:txBody>
                    <a:bodyPr/>
                    <a:lstStyle/>
                    <a:p>
                      <a:pPr marL="0" marR="0" lvl="0" indent="0" algn="l" rtl="0">
                        <a:lnSpc>
                          <a:spcPct val="100000"/>
                        </a:lnSpc>
                        <a:spcBef>
                          <a:spcPts val="0"/>
                        </a:spcBef>
                        <a:spcAft>
                          <a:spcPts val="0"/>
                        </a:spcAft>
                        <a:buClr>
                          <a:srgbClr val="1D2A53"/>
                        </a:buClr>
                        <a:buSzPts val="2700"/>
                        <a:buFont typeface="Twentieth Century"/>
                        <a:buNone/>
                      </a:pPr>
                      <a:r>
                        <a:rPr lang="en-US" sz="2700" b="1">
                          <a:solidFill>
                            <a:srgbClr val="1D2A53"/>
                          </a:solidFill>
                          <a:latin typeface="Twentieth Century"/>
                          <a:ea typeface="Twentieth Century"/>
                          <a:cs typeface="Twentieth Century"/>
                          <a:sym typeface="Twentieth Century"/>
                        </a:rPr>
                        <a:t>Classroom-managed </a:t>
                      </a:r>
                      <a:r>
                        <a:rPr lang="en-US" sz="2700">
                          <a:solidFill>
                            <a:srgbClr val="1D2A53"/>
                          </a:solidFill>
                          <a:latin typeface="Twentieth Century"/>
                          <a:ea typeface="Twentieth Century"/>
                          <a:cs typeface="Twentieth Century"/>
                          <a:sym typeface="Twentieth Century"/>
                        </a:rPr>
                        <a:t>(minor)</a:t>
                      </a:r>
                      <a:endParaRPr sz="2700">
                        <a:solidFill>
                          <a:srgbClr val="1D2A53"/>
                        </a:solidFill>
                        <a:latin typeface="Twentieth Century"/>
                        <a:ea typeface="Twentieth Century"/>
                        <a:cs typeface="Twentieth Century"/>
                        <a:sym typeface="Twentieth Century"/>
                      </a:endParaRPr>
                    </a:p>
                  </a:txBody>
                  <a:tcPr marL="86075" marR="86075" marT="43025" marB="43025" anchor="ctr">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BD3EC"/>
                    </a:solidFill>
                  </a:tcPr>
                </a:tc>
                <a:tc>
                  <a:txBody>
                    <a:bodyPr/>
                    <a:lstStyle/>
                    <a:p>
                      <a:pPr marL="0" marR="0" lvl="0" indent="0" algn="l" rtl="0">
                        <a:spcBef>
                          <a:spcPts val="0"/>
                        </a:spcBef>
                        <a:spcAft>
                          <a:spcPts val="0"/>
                        </a:spcAft>
                        <a:buNone/>
                      </a:pPr>
                      <a:r>
                        <a:rPr lang="en-US" sz="2700" b="1">
                          <a:solidFill>
                            <a:srgbClr val="1D2A53"/>
                          </a:solidFill>
                          <a:latin typeface="Twentieth Century"/>
                          <a:ea typeface="Twentieth Century"/>
                          <a:cs typeface="Twentieth Century"/>
                          <a:sym typeface="Twentieth Century"/>
                        </a:rPr>
                        <a:t>Office-managed </a:t>
                      </a:r>
                      <a:r>
                        <a:rPr lang="en-US" sz="2700">
                          <a:solidFill>
                            <a:srgbClr val="1D2A53"/>
                          </a:solidFill>
                          <a:latin typeface="Twentieth Century"/>
                          <a:ea typeface="Twentieth Century"/>
                          <a:cs typeface="Twentieth Century"/>
                          <a:sym typeface="Twentieth Century"/>
                        </a:rPr>
                        <a:t>(major)</a:t>
                      </a:r>
                      <a:endParaRPr/>
                    </a:p>
                  </a:txBody>
                  <a:tcPr marL="86075" marR="86075" marT="43025" marB="43025" anchor="ctr">
                    <a:lnL w="19050" cap="flat" cmpd="sng">
                      <a:solidFill>
                        <a:srgbClr val="000000"/>
                      </a:solidFill>
                      <a:prstDash val="solid"/>
                      <a:round/>
                      <a:headEnd type="none" w="sm" len="sm"/>
                      <a:tailEnd type="none" w="sm" len="sm"/>
                    </a:lnL>
                    <a:lnR w="12700" cap="flat" cmpd="sng">
                      <a:solidFill>
                        <a:srgbClr val="1D2A53"/>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BD3EC"/>
                    </a:solidFill>
                  </a:tcPr>
                </a:tc>
                <a:extLst>
                  <a:ext uri="{0D108BD9-81ED-4DB2-BD59-A6C34878D82A}">
                    <a16:rowId xmlns:a16="http://schemas.microsoft.com/office/drawing/2014/main" val="10001"/>
                  </a:ext>
                </a:extLst>
              </a:tr>
              <a:tr h="1613975">
                <a:tc>
                  <a:txBody>
                    <a:bodyPr/>
                    <a:lstStyle/>
                    <a:p>
                      <a:pPr marL="0" marR="0" lvl="0" indent="0" algn="l" rtl="0">
                        <a:lnSpc>
                          <a:spcPct val="100000"/>
                        </a:lnSpc>
                        <a:spcBef>
                          <a:spcPts val="0"/>
                        </a:spcBef>
                        <a:spcAft>
                          <a:spcPts val="0"/>
                        </a:spcAft>
                        <a:buClr>
                          <a:srgbClr val="1D2A53"/>
                        </a:buClr>
                        <a:buSzPts val="2000"/>
                        <a:buFont typeface="Twentieth Century"/>
                        <a:buNone/>
                      </a:pPr>
                      <a:r>
                        <a:rPr lang="en-US" sz="2000" b="1" i="1">
                          <a:solidFill>
                            <a:srgbClr val="1D2A53"/>
                          </a:solidFill>
                          <a:latin typeface="Twentieth Century"/>
                          <a:ea typeface="Twentieth Century"/>
                          <a:cs typeface="Twentieth Century"/>
                          <a:sym typeface="Twentieth Century"/>
                        </a:rPr>
                        <a:t>Involve opportunities for teachable moments and minimizing interruption to instruction</a:t>
                      </a:r>
                      <a:endParaRPr/>
                    </a:p>
                    <a:p>
                      <a:pPr marL="0" marR="0" lvl="0" indent="0" algn="l" rtl="0">
                        <a:spcBef>
                          <a:spcPts val="0"/>
                        </a:spcBef>
                        <a:spcAft>
                          <a:spcPts val="0"/>
                        </a:spcAft>
                        <a:buNone/>
                      </a:pPr>
                      <a:endParaRPr sz="1700">
                        <a:solidFill>
                          <a:srgbClr val="1D2A53"/>
                        </a:solidFill>
                        <a:latin typeface="Twentieth Century"/>
                        <a:ea typeface="Twentieth Century"/>
                        <a:cs typeface="Twentieth Century"/>
                        <a:sym typeface="Twentieth Century"/>
                      </a:endParaRPr>
                    </a:p>
                  </a:txBody>
                  <a:tcPr marL="86075" marR="86075" marT="43025" marB="43025">
                    <a:lnL w="12700" cap="flat" cmpd="sng">
                      <a:solidFill>
                        <a:srgbClr val="1D2A53"/>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1D2A53"/>
                      </a:solidFill>
                      <a:prstDash val="solid"/>
                      <a:round/>
                      <a:headEnd type="none" w="sm" len="sm"/>
                      <a:tailEnd type="none" w="sm" len="sm"/>
                    </a:lnB>
                  </a:tcPr>
                </a:tc>
                <a:tc>
                  <a:txBody>
                    <a:bodyPr/>
                    <a:lstStyle/>
                    <a:p>
                      <a:pPr marL="0" marR="0" lvl="1" indent="0" algn="l" rtl="0">
                        <a:lnSpc>
                          <a:spcPct val="95000"/>
                        </a:lnSpc>
                        <a:spcBef>
                          <a:spcPts val="0"/>
                        </a:spcBef>
                        <a:spcAft>
                          <a:spcPts val="0"/>
                        </a:spcAft>
                        <a:buClr>
                          <a:srgbClr val="000000"/>
                        </a:buClr>
                        <a:buSzPts val="2000"/>
                        <a:buFont typeface="Twentieth Century"/>
                        <a:buNone/>
                      </a:pPr>
                      <a:r>
                        <a:rPr lang="en-US" sz="2000" b="1" i="1" u="none" strike="noStrike" cap="none">
                          <a:solidFill>
                            <a:srgbClr val="1D2A53"/>
                          </a:solidFill>
                          <a:latin typeface="Twentieth Century"/>
                          <a:ea typeface="Twentieth Century"/>
                          <a:cs typeface="Twentieth Century"/>
                          <a:sym typeface="Twentieth Century"/>
                        </a:rPr>
                        <a:t>Involve school and student physical and emotional safety </a:t>
                      </a:r>
                      <a:endParaRPr/>
                    </a:p>
                  </a:txBody>
                  <a:tcPr marL="86075" marR="86075" marT="43025" marB="43025">
                    <a:lnL w="19050" cap="flat" cmpd="sng">
                      <a:solidFill>
                        <a:srgbClr val="000000"/>
                      </a:solidFill>
                      <a:prstDash val="solid"/>
                      <a:round/>
                      <a:headEnd type="none" w="sm" len="sm"/>
                      <a:tailEnd type="none" w="sm" len="sm"/>
                    </a:lnL>
                    <a:lnR w="12700" cap="flat" cmpd="sng">
                      <a:solidFill>
                        <a:srgbClr val="1D2A53"/>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1D2A53"/>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05" name="Google Shape;205;p44"/>
          <p:cNvSpPr txBox="1">
            <a:spLocks noGrp="1"/>
          </p:cNvSpPr>
          <p:nvPr>
            <p:ph type="title"/>
          </p:nvPr>
        </p:nvSpPr>
        <p:spPr>
          <a:xfrm>
            <a:off x="498135" y="453369"/>
            <a:ext cx="6079500" cy="713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34991"/>
              </a:buClr>
              <a:buSzPts val="3959"/>
              <a:buFont typeface="Twentieth Century"/>
              <a:buNone/>
            </a:pPr>
            <a:r>
              <a:rPr lang="en-US" sz="3959">
                <a:solidFill>
                  <a:srgbClr val="334991"/>
                </a:solidFill>
              </a:rPr>
              <a:t>Responsibility for Behaviors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5"/>
          <p:cNvSpPr txBox="1">
            <a:spLocks noGrp="1"/>
          </p:cNvSpPr>
          <p:nvPr>
            <p:ph type="body" idx="1"/>
          </p:nvPr>
        </p:nvSpPr>
        <p:spPr>
          <a:xfrm>
            <a:off x="457200" y="1316828"/>
            <a:ext cx="8229600" cy="4068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960"/>
              <a:buNone/>
            </a:pPr>
            <a:r>
              <a:rPr lang="en-US" sz="2960"/>
              <a:t>Tardy to class?</a:t>
            </a:r>
            <a:endParaRPr/>
          </a:p>
          <a:p>
            <a:pPr marL="0" lvl="0" indent="0" algn="ctr" rtl="0">
              <a:lnSpc>
                <a:spcPct val="90000"/>
              </a:lnSpc>
              <a:spcBef>
                <a:spcPts val="592"/>
              </a:spcBef>
              <a:spcAft>
                <a:spcPts val="0"/>
              </a:spcAft>
              <a:buSzPts val="2960"/>
              <a:buNone/>
            </a:pPr>
            <a:r>
              <a:rPr lang="en-US" sz="2960"/>
              <a:t>Not prepared?</a:t>
            </a:r>
            <a:endParaRPr/>
          </a:p>
          <a:p>
            <a:pPr marL="0" lvl="0" indent="0" algn="ctr" rtl="0">
              <a:lnSpc>
                <a:spcPct val="90000"/>
              </a:lnSpc>
              <a:spcBef>
                <a:spcPts val="592"/>
              </a:spcBef>
              <a:spcAft>
                <a:spcPts val="0"/>
              </a:spcAft>
              <a:buSzPts val="2960"/>
              <a:buNone/>
            </a:pPr>
            <a:r>
              <a:rPr lang="en-US" sz="2960"/>
              <a:t>Aggressive Language?</a:t>
            </a:r>
            <a:endParaRPr/>
          </a:p>
          <a:p>
            <a:pPr marL="0" lvl="0" indent="0" algn="ctr" rtl="0">
              <a:lnSpc>
                <a:spcPct val="90000"/>
              </a:lnSpc>
              <a:spcBef>
                <a:spcPts val="592"/>
              </a:spcBef>
              <a:spcAft>
                <a:spcPts val="0"/>
              </a:spcAft>
              <a:buSzPts val="2960"/>
              <a:buNone/>
            </a:pPr>
            <a:r>
              <a:rPr lang="en-US" sz="2960"/>
              <a:t>Electronic Devices?</a:t>
            </a:r>
            <a:endParaRPr/>
          </a:p>
          <a:p>
            <a:pPr marL="0" lvl="0" indent="0" algn="ctr" rtl="0">
              <a:lnSpc>
                <a:spcPct val="90000"/>
              </a:lnSpc>
              <a:spcBef>
                <a:spcPts val="592"/>
              </a:spcBef>
              <a:spcAft>
                <a:spcPts val="0"/>
              </a:spcAft>
              <a:buSzPts val="2960"/>
              <a:buNone/>
            </a:pPr>
            <a:r>
              <a:rPr lang="en-US" sz="2960"/>
              <a:t>Touching?</a:t>
            </a:r>
            <a:endParaRPr/>
          </a:p>
          <a:p>
            <a:pPr marL="0" lvl="0" indent="0" algn="ctr" rtl="0">
              <a:lnSpc>
                <a:spcPct val="90000"/>
              </a:lnSpc>
              <a:spcBef>
                <a:spcPts val="592"/>
              </a:spcBef>
              <a:spcAft>
                <a:spcPts val="0"/>
              </a:spcAft>
              <a:buSzPts val="2960"/>
              <a:buNone/>
            </a:pPr>
            <a:r>
              <a:rPr lang="en-US" sz="2960"/>
              <a:t>Gambling?</a:t>
            </a:r>
            <a:endParaRPr/>
          </a:p>
          <a:p>
            <a:pPr marL="0" lvl="0" indent="0" algn="ctr" rtl="0">
              <a:lnSpc>
                <a:spcPct val="90000"/>
              </a:lnSpc>
              <a:spcBef>
                <a:spcPts val="592"/>
              </a:spcBef>
              <a:spcAft>
                <a:spcPts val="0"/>
              </a:spcAft>
              <a:buSzPts val="2960"/>
              <a:buNone/>
            </a:pPr>
            <a:r>
              <a:rPr lang="en-US" sz="2960"/>
              <a:t>Dress code?</a:t>
            </a:r>
            <a:endParaRPr/>
          </a:p>
          <a:p>
            <a:pPr marL="0" lvl="0" indent="0" algn="ctr" rtl="0">
              <a:lnSpc>
                <a:spcPct val="90000"/>
              </a:lnSpc>
              <a:spcBef>
                <a:spcPts val="592"/>
              </a:spcBef>
              <a:spcAft>
                <a:spcPts val="0"/>
              </a:spcAft>
              <a:buSzPts val="2960"/>
              <a:buNone/>
            </a:pPr>
            <a:r>
              <a:rPr lang="en-US" sz="2960"/>
              <a:t>Chronic minors?</a:t>
            </a:r>
            <a:endParaRPr/>
          </a:p>
          <a:p>
            <a:pPr marL="0" lvl="0" indent="0" algn="l" rtl="0">
              <a:lnSpc>
                <a:spcPct val="90000"/>
              </a:lnSpc>
              <a:spcBef>
                <a:spcPts val="592"/>
              </a:spcBef>
              <a:spcAft>
                <a:spcPts val="0"/>
              </a:spcAft>
              <a:buSzPts val="2960"/>
              <a:buNone/>
            </a:pPr>
            <a:endParaRPr sz="2960"/>
          </a:p>
          <a:p>
            <a:pPr marL="0" lvl="0" indent="0" algn="l" rtl="0">
              <a:lnSpc>
                <a:spcPct val="90000"/>
              </a:lnSpc>
              <a:spcBef>
                <a:spcPts val="592"/>
              </a:spcBef>
              <a:spcAft>
                <a:spcPts val="0"/>
              </a:spcAft>
              <a:buSzPts val="2960"/>
              <a:buNone/>
            </a:pPr>
            <a:endParaRPr sz="2960"/>
          </a:p>
        </p:txBody>
      </p:sp>
      <p:sp>
        <p:nvSpPr>
          <p:cNvPr id="212" name="Google Shape;212;p45"/>
          <p:cNvSpPr txBox="1">
            <a:spLocks noGrp="1"/>
          </p:cNvSpPr>
          <p:nvPr>
            <p:ph type="title"/>
          </p:nvPr>
        </p:nvSpPr>
        <p:spPr>
          <a:xfrm>
            <a:off x="952348" y="80142"/>
            <a:ext cx="7317900" cy="1037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400"/>
              <a:buFont typeface="Twentieth Century"/>
              <a:buNone/>
            </a:pPr>
            <a:r>
              <a:rPr lang="en-US" sz="3900"/>
              <a:t>Classroom or Office Managed?</a:t>
            </a:r>
            <a:endParaRPr sz="39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6"/>
          <p:cNvSpPr txBox="1">
            <a:spLocks noGrp="1"/>
          </p:cNvSpPr>
          <p:nvPr>
            <p:ph type="ctrTitle"/>
          </p:nvPr>
        </p:nvSpPr>
        <p:spPr>
          <a:xfrm>
            <a:off x="685800" y="2436140"/>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3959"/>
              <a:buFont typeface="Twentieth Century"/>
              <a:buNone/>
            </a:pPr>
            <a:r>
              <a:rPr lang="en-US" sz="3959" b="1" i="1">
                <a:solidFill>
                  <a:schemeClr val="accent6"/>
                </a:solidFill>
              </a:rPr>
              <a:t>How does your school/district differentiate between classroom and office managed behaviors?</a:t>
            </a:r>
            <a:br>
              <a:rPr lang="en-US" sz="3959" b="1" i="1">
                <a:solidFill>
                  <a:schemeClr val="accent6"/>
                </a:solidFill>
              </a:rPr>
            </a:br>
            <a:endParaRPr sz="3959"/>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7"/>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3200"/>
              <a:buFont typeface="Arial"/>
              <a:buChar char="•"/>
            </a:pPr>
            <a:r>
              <a:rPr lang="en-US">
                <a:solidFill>
                  <a:srgbClr val="000000"/>
                </a:solidFill>
              </a:rPr>
              <a:t>The SWIS developers have definitions for problem behaviors that can be used by anyone </a:t>
            </a:r>
            <a:r>
              <a:rPr lang="en-US">
                <a:solidFill>
                  <a:srgbClr val="000000"/>
                </a:solidFill>
                <a:highlight>
                  <a:srgbClr val="FFFF00"/>
                </a:highlight>
              </a:rPr>
              <a:t>regardless of the data system they use</a:t>
            </a:r>
            <a:r>
              <a:rPr lang="en-US">
                <a:solidFill>
                  <a:srgbClr val="000000"/>
                </a:solidFill>
              </a:rPr>
              <a:t>.</a:t>
            </a:r>
            <a:endParaRPr/>
          </a:p>
          <a:p>
            <a:pPr marL="0" lvl="0" indent="0" algn="l" rtl="0">
              <a:spcBef>
                <a:spcPts val="640"/>
              </a:spcBef>
              <a:spcAft>
                <a:spcPts val="0"/>
              </a:spcAft>
              <a:buSzPts val="3200"/>
              <a:buNone/>
            </a:pPr>
            <a:endParaRPr sz="1700">
              <a:solidFill>
                <a:srgbClr val="000000"/>
              </a:solidFill>
            </a:endParaRPr>
          </a:p>
          <a:p>
            <a:pPr marL="457200" lvl="0" indent="-457200" algn="l" rtl="0">
              <a:spcBef>
                <a:spcPts val="640"/>
              </a:spcBef>
              <a:spcAft>
                <a:spcPts val="0"/>
              </a:spcAft>
              <a:buSzPts val="3200"/>
              <a:buFont typeface="Arial"/>
              <a:buChar char="•"/>
            </a:pPr>
            <a:r>
              <a:rPr lang="en-US">
                <a:solidFill>
                  <a:srgbClr val="000000"/>
                </a:solidFill>
              </a:rPr>
              <a:t>The definitions are clear, observable, and can be measurable.</a:t>
            </a:r>
            <a:endParaRPr/>
          </a:p>
          <a:p>
            <a:pPr marL="0" lvl="0" indent="0" algn="l" rtl="0">
              <a:spcBef>
                <a:spcPts val="640"/>
              </a:spcBef>
              <a:spcAft>
                <a:spcPts val="0"/>
              </a:spcAft>
              <a:buSzPts val="3200"/>
              <a:buNone/>
            </a:pPr>
            <a:r>
              <a:rPr lang="en-US">
                <a:solidFill>
                  <a:srgbClr val="FF0000"/>
                </a:solidFill>
              </a:rPr>
              <a:t>Definitions are located in your Team Training Workbook in section 1.5/1.6</a:t>
            </a:r>
            <a:endParaRPr>
              <a:solidFill>
                <a:srgbClr val="FF0000"/>
              </a:solidFill>
            </a:endParaRPr>
          </a:p>
          <a:p>
            <a:pPr marL="0" lvl="0" indent="0" algn="l" rtl="0">
              <a:spcBef>
                <a:spcPts val="640"/>
              </a:spcBef>
              <a:spcAft>
                <a:spcPts val="0"/>
              </a:spcAft>
              <a:buSzPts val="3200"/>
              <a:buNone/>
            </a:pPr>
            <a:endParaRPr/>
          </a:p>
          <a:p>
            <a:pPr marL="0" lvl="0" indent="0" algn="l" rtl="0">
              <a:spcBef>
                <a:spcPts val="640"/>
              </a:spcBef>
              <a:spcAft>
                <a:spcPts val="0"/>
              </a:spcAft>
              <a:buSzPts val="3200"/>
              <a:buNone/>
            </a:pPr>
            <a:endParaRPr/>
          </a:p>
        </p:txBody>
      </p:sp>
      <p:sp>
        <p:nvSpPr>
          <p:cNvPr id="225" name="Google Shape;225;p47"/>
          <p:cNvSpPr txBox="1">
            <a:spLocks noGrp="1"/>
          </p:cNvSpPr>
          <p:nvPr>
            <p:ph type="title"/>
          </p:nvPr>
        </p:nvSpPr>
        <p:spPr>
          <a:xfrm>
            <a:off x="458335" y="536715"/>
            <a:ext cx="6068100" cy="650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34991"/>
              </a:buClr>
              <a:buSzPts val="3959"/>
              <a:buFont typeface="Twentieth Century"/>
              <a:buNone/>
            </a:pPr>
            <a:r>
              <a:rPr lang="en-US" sz="3959">
                <a:solidFill>
                  <a:srgbClr val="334991"/>
                </a:solidFill>
              </a:rPr>
              <a:t>Defining Behaviors</a:t>
            </a:r>
            <a:endParaRPr/>
          </a:p>
        </p:txBody>
      </p:sp>
    </p:spTree>
  </p:cSld>
  <p:clrMapOvr>
    <a:masterClrMapping/>
  </p:clrMapOvr>
</p:sld>
</file>

<file path=ppt/theme/theme1.xml><?xml version="1.0" encoding="utf-8"?>
<a:theme xmlns:a="http://schemas.openxmlformats.org/drawingml/2006/main" name="1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3057</Words>
  <Application>Microsoft Office PowerPoint</Application>
  <PresentationFormat>On-screen Show (4:3)</PresentationFormat>
  <Paragraphs>478</Paragraphs>
  <Slides>36</Slides>
  <Notes>36</Notes>
  <HiddenSlides>1</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36</vt:i4>
      </vt:variant>
    </vt:vector>
  </HeadingPairs>
  <TitlesOfParts>
    <vt:vector size="48" baseType="lpstr">
      <vt:lpstr>Arial</vt:lpstr>
      <vt:lpstr>Didact Gothic</vt:lpstr>
      <vt:lpstr>Calibri</vt:lpstr>
      <vt:lpstr>Questrial</vt:lpstr>
      <vt:lpstr>Noto Sans Symbols</vt:lpstr>
      <vt:lpstr>Times New Roman</vt:lpstr>
      <vt:lpstr>Courier New</vt:lpstr>
      <vt:lpstr>Twentieth Century</vt:lpstr>
      <vt:lpstr>Cambria</vt:lpstr>
      <vt:lpstr>1_Final_MWBIS 4</vt:lpstr>
      <vt:lpstr>Final_MWBIS 4</vt:lpstr>
      <vt:lpstr>Simple Light</vt:lpstr>
      <vt:lpstr>PBIS  Tier 1  Team Training </vt:lpstr>
      <vt:lpstr>Learning Expectations for Virtual Training</vt:lpstr>
      <vt:lpstr> Tier 1: Professional Learning Roadmap</vt:lpstr>
      <vt:lpstr>TFI 1.5 &amp; 1.6 Purpose &amp; Outcomes</vt:lpstr>
      <vt:lpstr>Rationale for Discipline  Definitions and Policies</vt:lpstr>
      <vt:lpstr>Responsibility for Behaviors</vt:lpstr>
      <vt:lpstr>Classroom or Office Managed?</vt:lpstr>
      <vt:lpstr>How does your school/district differentiate between classroom and office managed behaviors? </vt:lpstr>
      <vt:lpstr>Defining Behaviors</vt:lpstr>
      <vt:lpstr>Minor Examples </vt:lpstr>
      <vt:lpstr>Major Examples </vt:lpstr>
      <vt:lpstr>“T-Chart” School Example</vt:lpstr>
      <vt:lpstr>“T-Chart” School Example</vt:lpstr>
      <vt:lpstr>5 Ways to Help School Systems become more  Culturally Responsive </vt:lpstr>
      <vt:lpstr>#1: Identity Awareness</vt:lpstr>
      <vt:lpstr>#4: Situational Appropriateness</vt:lpstr>
      <vt:lpstr>#4: Situational Appropriateness</vt:lpstr>
      <vt:lpstr>#4: Situational Appropriateness</vt:lpstr>
      <vt:lpstr>Pause to complete the activities</vt:lpstr>
      <vt:lpstr>TFI 1.5 &amp; 1.6 Problem Behavior  Definitions &amp; Discipline Policies</vt:lpstr>
      <vt:lpstr>Analysis of Data on Disruption: </vt:lpstr>
      <vt:lpstr>Completing T-charts with Staff</vt:lpstr>
      <vt:lpstr> Q-tip </vt:lpstr>
      <vt:lpstr>Where do you document the process and practices for how staff prevent and respond to problem behaviors? </vt:lpstr>
      <vt:lpstr>What happens if a student needs to be referred to the office?</vt:lpstr>
      <vt:lpstr>   What is the purpose of the office discipline referral form?   </vt:lpstr>
      <vt:lpstr>Add a process for Major Discipline Referrals  to your Discipline Flowchart </vt:lpstr>
      <vt:lpstr>Do your data collection tools have all the  information to make data-informed decisions?</vt:lpstr>
      <vt:lpstr>Time Out of Class Form</vt:lpstr>
      <vt:lpstr>Your Referral Form</vt:lpstr>
      <vt:lpstr>Create Your Office Referral Form</vt:lpstr>
      <vt:lpstr>TFI Self-Assessment</vt:lpstr>
      <vt:lpstr>Dig Deeper into Problem Behaviors and Discipline Policies  </vt:lpstr>
      <vt:lpstr>Dig Deeper Continued</vt:lpstr>
      <vt:lpstr>Considerations for Consequences </vt:lpstr>
      <vt:lpstr> Appreciation is given to the following for their contributions to this Professional Learning: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PBIS  Tier 1  Team Training </dc:title>
  <cp:lastModifiedBy>Petrie, Garrett (MDE)</cp:lastModifiedBy>
  <cp:revision>7</cp:revision>
  <dcterms:modified xsi:type="dcterms:W3CDTF">2021-11-02T15:40:53Z</dcterms:modified>
</cp:coreProperties>
</file>